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3" r:id="rId5"/>
  </p:sldMasterIdLst>
  <p:notesMasterIdLst>
    <p:notesMasterId r:id="rId54"/>
  </p:notesMasterIdLst>
  <p:handoutMasterIdLst>
    <p:handoutMasterId r:id="rId55"/>
  </p:handoutMasterIdLst>
  <p:sldIdLst>
    <p:sldId id="1381" r:id="rId6"/>
    <p:sldId id="1412" r:id="rId7"/>
    <p:sldId id="1451" r:id="rId8"/>
    <p:sldId id="1465" r:id="rId9"/>
    <p:sldId id="1490" r:id="rId10"/>
    <p:sldId id="1489" r:id="rId11"/>
    <p:sldId id="1487" r:id="rId12"/>
    <p:sldId id="1500" r:id="rId13"/>
    <p:sldId id="1491" r:id="rId14"/>
    <p:sldId id="1452" r:id="rId15"/>
    <p:sldId id="1453" r:id="rId16"/>
    <p:sldId id="1454" r:id="rId17"/>
    <p:sldId id="1455" r:id="rId18"/>
    <p:sldId id="1497" r:id="rId19"/>
    <p:sldId id="1456" r:id="rId20"/>
    <p:sldId id="1457" r:id="rId21"/>
    <p:sldId id="1461" r:id="rId22"/>
    <p:sldId id="1498" r:id="rId23"/>
    <p:sldId id="1495" r:id="rId24"/>
    <p:sldId id="1459" r:id="rId25"/>
    <p:sldId id="1460" r:id="rId26"/>
    <p:sldId id="1463" r:id="rId27"/>
    <p:sldId id="1464" r:id="rId28"/>
    <p:sldId id="1496" r:id="rId29"/>
    <p:sldId id="1501" r:id="rId30"/>
    <p:sldId id="1441" r:id="rId31"/>
    <p:sldId id="1466" r:id="rId32"/>
    <p:sldId id="1469" r:id="rId33"/>
    <p:sldId id="1499" r:id="rId34"/>
    <p:sldId id="1478" r:id="rId35"/>
    <p:sldId id="1479" r:id="rId36"/>
    <p:sldId id="1480" r:id="rId37"/>
    <p:sldId id="1481" r:id="rId38"/>
    <p:sldId id="1494" r:id="rId39"/>
    <p:sldId id="1482" r:id="rId40"/>
    <p:sldId id="1467" r:id="rId41"/>
    <p:sldId id="1468" r:id="rId42"/>
    <p:sldId id="1470" r:id="rId43"/>
    <p:sldId id="1476" r:id="rId44"/>
    <p:sldId id="1477" r:id="rId45"/>
    <p:sldId id="1413" r:id="rId46"/>
    <p:sldId id="1415" r:id="rId47"/>
    <p:sldId id="1485" r:id="rId48"/>
    <p:sldId id="1502" r:id="rId49"/>
    <p:sldId id="1416" r:id="rId50"/>
    <p:sldId id="1417" r:id="rId51"/>
    <p:sldId id="1414" r:id="rId52"/>
    <p:sldId id="1132" r:id="rId5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451"/>
          </p14:sldIdLst>
        </p14:section>
        <p14:section name="Charts &amp; Tables" id="{906157E2-ED63-4193-899E-DAE02ED3C56D}">
          <p14:sldIdLst>
            <p14:sldId id="1465"/>
            <p14:sldId id="1490"/>
            <p14:sldId id="1489"/>
            <p14:sldId id="1487"/>
            <p14:sldId id="1500"/>
            <p14:sldId id="1491"/>
            <p14:sldId id="1452"/>
            <p14:sldId id="1453"/>
            <p14:sldId id="1454"/>
            <p14:sldId id="1455"/>
            <p14:sldId id="1497"/>
            <p14:sldId id="1456"/>
            <p14:sldId id="1457"/>
            <p14:sldId id="1461"/>
            <p14:sldId id="1498"/>
            <p14:sldId id="1495"/>
            <p14:sldId id="1459"/>
            <p14:sldId id="1460"/>
            <p14:sldId id="1463"/>
            <p14:sldId id="1464"/>
            <p14:sldId id="1496"/>
            <p14:sldId id="1501"/>
          </p14:sldIdLst>
        </p14:section>
        <p14:section name="Section Headers &amp; Other Text Layouts" id="{873DF4F1-08B2-453E-B1FE-2094C15BBFA1}">
          <p14:sldIdLst>
            <p14:sldId id="1441"/>
            <p14:sldId id="1466"/>
            <p14:sldId id="1469"/>
            <p14:sldId id="1499"/>
            <p14:sldId id="1478"/>
            <p14:sldId id="1479"/>
            <p14:sldId id="1480"/>
            <p14:sldId id="1481"/>
            <p14:sldId id="1494"/>
            <p14:sldId id="1482"/>
            <p14:sldId id="1467"/>
            <p14:sldId id="1468"/>
            <p14:sldId id="1470"/>
            <p14:sldId id="1476"/>
            <p14:sldId id="1477"/>
          </p14:sldIdLst>
        </p14:section>
        <p14:section name="Required TechEd Slides" id="{26AC01F7-B32B-44E9-BE5B-D21B17F99D23}">
          <p14:sldIdLst>
            <p14:sldId id="1413"/>
            <p14:sldId id="1415"/>
            <p14:sldId id="1485"/>
            <p14:sldId id="1502"/>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8" autoAdjust="0"/>
    <p:restoredTop sz="89046" autoAdjust="0"/>
  </p:normalViewPr>
  <p:slideViewPr>
    <p:cSldViewPr snapToObjects="1">
      <p:cViewPr varScale="1">
        <p:scale>
          <a:sx n="119" d="100"/>
          <a:sy n="119" d="100"/>
        </p:scale>
        <p:origin x="84" y="300"/>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D2937-AA08-4A48-870C-9DF9047D5EAA}" type="doc">
      <dgm:prSet loTypeId="urn:microsoft.com/office/officeart/2005/8/layout/arrow2" loCatId="process" qsTypeId="urn:microsoft.com/office/officeart/2005/8/quickstyle/simple1" qsCatId="simple" csTypeId="urn:microsoft.com/office/officeart/2005/8/colors/accent1_2" csCatId="accent1" phldr="1"/>
      <dgm:spPr/>
    </dgm:pt>
    <dgm:pt modelId="{D5F13876-D4EB-434D-A663-9CD29916CFA6}">
      <dgm:prSet phldrT="[Text]" custT="1"/>
      <dgm:spPr/>
      <dgm:t>
        <a:bodyPr/>
        <a:lstStyle/>
        <a:p>
          <a:r>
            <a:rPr lang="en-US" sz="2800" b="0" dirty="0" smtClean="0">
              <a:solidFill>
                <a:schemeClr val="tx2"/>
              </a:solidFill>
              <a:latin typeface="+mn-lt"/>
              <a:cs typeface="Segoe UI Semibold" panose="020B0702040204020203" pitchFamily="34" charset="0"/>
            </a:rPr>
            <a:t>Litigation Hold</a:t>
          </a:r>
          <a:endParaRPr lang="en-US" sz="2800" b="0" dirty="0">
            <a:solidFill>
              <a:schemeClr val="tx2"/>
            </a:solidFill>
            <a:latin typeface="+mn-lt"/>
            <a:cs typeface="Segoe UI Semibold" panose="020B0702040204020203" pitchFamily="34" charset="0"/>
          </a:endParaRPr>
        </a:p>
      </dgm:t>
    </dgm:pt>
    <dgm:pt modelId="{6B8F34CA-B4F7-4FC4-B9BF-7C2D54D70290}" type="parTrans" cxnId="{1254763F-DC08-4657-8B7B-97307FC4A8D0}">
      <dgm:prSet/>
      <dgm:spPr/>
      <dgm:t>
        <a:bodyPr/>
        <a:lstStyle/>
        <a:p>
          <a:endParaRPr lang="en-US">
            <a:solidFill>
              <a:schemeClr val="bg1"/>
            </a:solidFill>
          </a:endParaRPr>
        </a:p>
      </dgm:t>
    </dgm:pt>
    <dgm:pt modelId="{7CB1BC56-A994-4C08-86D5-7199BD6E3EBB}" type="sibTrans" cxnId="{1254763F-DC08-4657-8B7B-97307FC4A8D0}">
      <dgm:prSet/>
      <dgm:spPr/>
      <dgm:t>
        <a:bodyPr/>
        <a:lstStyle/>
        <a:p>
          <a:endParaRPr lang="en-US">
            <a:solidFill>
              <a:schemeClr val="bg1"/>
            </a:solidFill>
          </a:endParaRPr>
        </a:p>
      </dgm:t>
    </dgm:pt>
    <dgm:pt modelId="{D1B49827-F34F-4890-9CCD-5DB078813EB6}">
      <dgm:prSet phldrT="[Text]" custT="1"/>
      <dgm:spPr/>
      <dgm:t>
        <a:bodyPr/>
        <a:lstStyle/>
        <a:p>
          <a:r>
            <a:rPr lang="en-US" sz="2800" b="0" dirty="0" smtClean="0">
              <a:solidFill>
                <a:schemeClr val="tx2"/>
              </a:solidFill>
            </a:rPr>
            <a:t>Time-Based Hold</a:t>
          </a:r>
          <a:endParaRPr lang="en-US" sz="2800" b="0" dirty="0">
            <a:solidFill>
              <a:schemeClr val="tx2"/>
            </a:solidFill>
          </a:endParaRPr>
        </a:p>
      </dgm:t>
    </dgm:pt>
    <dgm:pt modelId="{2D55743B-E518-465A-9F87-EE24E4E97350}" type="parTrans" cxnId="{AF9A0267-6FF4-440C-A3BE-D62133DDB1F1}">
      <dgm:prSet/>
      <dgm:spPr/>
      <dgm:t>
        <a:bodyPr/>
        <a:lstStyle/>
        <a:p>
          <a:endParaRPr lang="en-US">
            <a:solidFill>
              <a:schemeClr val="bg1"/>
            </a:solidFill>
          </a:endParaRPr>
        </a:p>
      </dgm:t>
    </dgm:pt>
    <dgm:pt modelId="{BF0C5050-AAAB-4ED1-9065-E93B9709D45A}" type="sibTrans" cxnId="{AF9A0267-6FF4-440C-A3BE-D62133DDB1F1}">
      <dgm:prSet/>
      <dgm:spPr/>
      <dgm:t>
        <a:bodyPr/>
        <a:lstStyle/>
        <a:p>
          <a:endParaRPr lang="en-US">
            <a:solidFill>
              <a:schemeClr val="bg1"/>
            </a:solidFill>
          </a:endParaRPr>
        </a:p>
      </dgm:t>
    </dgm:pt>
    <dgm:pt modelId="{FDEE3CB4-6F35-4038-BE0F-8E7483D46188}">
      <dgm:prSet phldrT="[Text]" custT="1"/>
      <dgm:spPr/>
      <dgm:t>
        <a:bodyPr/>
        <a:lstStyle/>
        <a:p>
          <a:r>
            <a:rPr lang="en-US" sz="2800" b="0" dirty="0" smtClean="0">
              <a:solidFill>
                <a:schemeClr val="tx2"/>
              </a:solidFill>
              <a:latin typeface="+mn-lt"/>
            </a:rPr>
            <a:t>In-Place Hold</a:t>
          </a:r>
          <a:endParaRPr lang="en-US" sz="2800" b="0" dirty="0">
            <a:solidFill>
              <a:schemeClr val="tx2"/>
            </a:solidFill>
            <a:latin typeface="+mn-lt"/>
          </a:endParaRPr>
        </a:p>
      </dgm:t>
    </dgm:pt>
    <dgm:pt modelId="{3D3A3C45-17EA-4C7F-874C-F32CA6A769AF}" type="parTrans" cxnId="{A45609D3-BFB8-404F-BF03-7B6D80C196A6}">
      <dgm:prSet/>
      <dgm:spPr/>
      <dgm:t>
        <a:bodyPr/>
        <a:lstStyle/>
        <a:p>
          <a:endParaRPr lang="en-US">
            <a:solidFill>
              <a:schemeClr val="bg1"/>
            </a:solidFill>
          </a:endParaRPr>
        </a:p>
      </dgm:t>
    </dgm:pt>
    <dgm:pt modelId="{4169F466-EF30-4979-989F-4D16EBB712BD}" type="sibTrans" cxnId="{A45609D3-BFB8-404F-BF03-7B6D80C196A6}">
      <dgm:prSet/>
      <dgm:spPr/>
      <dgm:t>
        <a:bodyPr/>
        <a:lstStyle/>
        <a:p>
          <a:endParaRPr lang="en-US">
            <a:solidFill>
              <a:schemeClr val="bg1"/>
            </a:solidFill>
          </a:endParaRPr>
        </a:p>
      </dgm:t>
    </dgm:pt>
    <dgm:pt modelId="{9E68810C-A741-4475-AF4F-5C19679FED87}" type="pres">
      <dgm:prSet presAssocID="{D65D2937-AA08-4A48-870C-9DF9047D5EAA}" presName="arrowDiagram" presStyleCnt="0">
        <dgm:presLayoutVars>
          <dgm:chMax val="5"/>
          <dgm:dir/>
          <dgm:resizeHandles val="exact"/>
        </dgm:presLayoutVars>
      </dgm:prSet>
      <dgm:spPr/>
    </dgm:pt>
    <dgm:pt modelId="{184BDD3D-17F8-4E7C-B122-37F075AA7A5D}" type="pres">
      <dgm:prSet presAssocID="{D65D2937-AA08-4A48-870C-9DF9047D5EAA}" presName="arrow" presStyleLbl="bgShp" presStyleIdx="0" presStyleCnt="1" custScaleX="159964" custLinFactNeighborY="380"/>
      <dgm:spPr>
        <a:solidFill>
          <a:schemeClr val="accent3"/>
        </a:solidFill>
      </dgm:spPr>
    </dgm:pt>
    <dgm:pt modelId="{71948115-A25F-4019-9705-F2E86F7414F7}" type="pres">
      <dgm:prSet presAssocID="{D65D2937-AA08-4A48-870C-9DF9047D5EAA}" presName="arrowDiagram3" presStyleCnt="0"/>
      <dgm:spPr/>
    </dgm:pt>
    <dgm:pt modelId="{C39E3BC0-E566-4521-93A3-B199A97A66A8}" type="pres">
      <dgm:prSet presAssocID="{D5F13876-D4EB-434D-A663-9CD29916CFA6}" presName="bullet3a" presStyleLbl="node1" presStyleIdx="0" presStyleCnt="3" custLinFactX="-333834" custLinFactNeighborX="-400000" custLinFactNeighborY="-42531"/>
      <dgm:spPr/>
    </dgm:pt>
    <dgm:pt modelId="{FBABF12B-0CD3-4979-9E86-56659FA5549B}" type="pres">
      <dgm:prSet presAssocID="{D5F13876-D4EB-434D-A663-9CD29916CFA6}" presName="textBox3a" presStyleLbl="revTx" presStyleIdx="0" presStyleCnt="3" custScaleX="202946" custScaleY="38803" custLinFactNeighborX="-85212" custLinFactNeighborY="10524">
        <dgm:presLayoutVars>
          <dgm:bulletEnabled val="1"/>
        </dgm:presLayoutVars>
      </dgm:prSet>
      <dgm:spPr/>
      <dgm:t>
        <a:bodyPr/>
        <a:lstStyle/>
        <a:p>
          <a:endParaRPr lang="en-US"/>
        </a:p>
      </dgm:t>
    </dgm:pt>
    <dgm:pt modelId="{A9DEEA26-9A4E-4069-B77E-FA8FB0C37F32}" type="pres">
      <dgm:prSet presAssocID="{D1B49827-F34F-4890-9CCD-5DB078813EB6}" presName="bullet3b" presStyleLbl="node1" presStyleIdx="1" presStyleCnt="3" custLinFactX="11188" custLinFactNeighborX="100000" custLinFactNeighborY="-49520"/>
      <dgm:spPr/>
    </dgm:pt>
    <dgm:pt modelId="{48843C0E-98A1-43AF-AD36-2BAD937DE61D}" type="pres">
      <dgm:prSet presAssocID="{D1B49827-F34F-4890-9CCD-5DB078813EB6}" presName="textBox3b" presStyleLbl="revTx" presStyleIdx="1" presStyleCnt="3" custScaleX="223699" custScaleY="66781" custLinFactNeighborX="11903" custLinFactNeighborY="4977">
        <dgm:presLayoutVars>
          <dgm:bulletEnabled val="1"/>
        </dgm:presLayoutVars>
      </dgm:prSet>
      <dgm:spPr/>
      <dgm:t>
        <a:bodyPr/>
        <a:lstStyle/>
        <a:p>
          <a:endParaRPr lang="en-US"/>
        </a:p>
      </dgm:t>
    </dgm:pt>
    <dgm:pt modelId="{B71B4D67-A114-4949-8993-29F55E37738B}" type="pres">
      <dgm:prSet presAssocID="{FDEE3CB4-6F35-4038-BE0F-8E7483D46188}" presName="bullet3c" presStyleLbl="node1" presStyleIdx="2" presStyleCnt="3" custLinFactX="198395" custLinFactNeighborX="200000" custLinFactNeighborY="-17291"/>
      <dgm:spPr/>
    </dgm:pt>
    <dgm:pt modelId="{23A5B694-3682-414E-B831-9608B0E3BA80}" type="pres">
      <dgm:prSet presAssocID="{FDEE3CB4-6F35-4038-BE0F-8E7483D46188}" presName="textBox3c" presStyleLbl="revTx" presStyleIdx="2" presStyleCnt="3" custScaleX="201936" custScaleY="53448" custLinFactX="8002" custLinFactNeighborX="100000" custLinFactNeighborY="-3451">
        <dgm:presLayoutVars>
          <dgm:bulletEnabled val="1"/>
        </dgm:presLayoutVars>
      </dgm:prSet>
      <dgm:spPr/>
      <dgm:t>
        <a:bodyPr/>
        <a:lstStyle/>
        <a:p>
          <a:endParaRPr lang="en-US"/>
        </a:p>
      </dgm:t>
    </dgm:pt>
  </dgm:ptLst>
  <dgm:cxnLst>
    <dgm:cxn modelId="{098E4927-CCA9-4EE8-B004-B66B37D71F55}" type="presOf" srcId="{FDEE3CB4-6F35-4038-BE0F-8E7483D46188}" destId="{23A5B694-3682-414E-B831-9608B0E3BA80}" srcOrd="0" destOrd="0" presId="urn:microsoft.com/office/officeart/2005/8/layout/arrow2"/>
    <dgm:cxn modelId="{AF9A0267-6FF4-440C-A3BE-D62133DDB1F1}" srcId="{D65D2937-AA08-4A48-870C-9DF9047D5EAA}" destId="{D1B49827-F34F-4890-9CCD-5DB078813EB6}" srcOrd="1" destOrd="0" parTransId="{2D55743B-E518-465A-9F87-EE24E4E97350}" sibTransId="{BF0C5050-AAAB-4ED1-9065-E93B9709D45A}"/>
    <dgm:cxn modelId="{D3ACB2A2-DDEF-4BC6-87EC-7EF08ADB3C38}" type="presOf" srcId="{D5F13876-D4EB-434D-A663-9CD29916CFA6}" destId="{FBABF12B-0CD3-4979-9E86-56659FA5549B}" srcOrd="0" destOrd="0" presId="urn:microsoft.com/office/officeart/2005/8/layout/arrow2"/>
    <dgm:cxn modelId="{1254763F-DC08-4657-8B7B-97307FC4A8D0}" srcId="{D65D2937-AA08-4A48-870C-9DF9047D5EAA}" destId="{D5F13876-D4EB-434D-A663-9CD29916CFA6}" srcOrd="0" destOrd="0" parTransId="{6B8F34CA-B4F7-4FC4-B9BF-7C2D54D70290}" sibTransId="{7CB1BC56-A994-4C08-86D5-7199BD6E3EBB}"/>
    <dgm:cxn modelId="{D32CB688-0712-4C3A-84E1-0B2B954F5361}" type="presOf" srcId="{D1B49827-F34F-4890-9CCD-5DB078813EB6}" destId="{48843C0E-98A1-43AF-AD36-2BAD937DE61D}" srcOrd="0" destOrd="0" presId="urn:microsoft.com/office/officeart/2005/8/layout/arrow2"/>
    <dgm:cxn modelId="{D02055F1-7784-4873-83E6-16A654E0D133}" type="presOf" srcId="{D65D2937-AA08-4A48-870C-9DF9047D5EAA}" destId="{9E68810C-A741-4475-AF4F-5C19679FED87}" srcOrd="0" destOrd="0" presId="urn:microsoft.com/office/officeart/2005/8/layout/arrow2"/>
    <dgm:cxn modelId="{A45609D3-BFB8-404F-BF03-7B6D80C196A6}" srcId="{D65D2937-AA08-4A48-870C-9DF9047D5EAA}" destId="{FDEE3CB4-6F35-4038-BE0F-8E7483D46188}" srcOrd="2" destOrd="0" parTransId="{3D3A3C45-17EA-4C7F-874C-F32CA6A769AF}" sibTransId="{4169F466-EF30-4979-989F-4D16EBB712BD}"/>
    <dgm:cxn modelId="{78222C67-C1E2-4117-99FB-E47E3A8AE75D}" type="presParOf" srcId="{9E68810C-A741-4475-AF4F-5C19679FED87}" destId="{184BDD3D-17F8-4E7C-B122-37F075AA7A5D}" srcOrd="0" destOrd="0" presId="urn:microsoft.com/office/officeart/2005/8/layout/arrow2"/>
    <dgm:cxn modelId="{CC451A77-5463-4B23-B16F-092E428F9DF7}" type="presParOf" srcId="{9E68810C-A741-4475-AF4F-5C19679FED87}" destId="{71948115-A25F-4019-9705-F2E86F7414F7}" srcOrd="1" destOrd="0" presId="urn:microsoft.com/office/officeart/2005/8/layout/arrow2"/>
    <dgm:cxn modelId="{323C5DCD-3706-4DB0-9911-E28C963AF2CE}" type="presParOf" srcId="{71948115-A25F-4019-9705-F2E86F7414F7}" destId="{C39E3BC0-E566-4521-93A3-B199A97A66A8}" srcOrd="0" destOrd="0" presId="urn:microsoft.com/office/officeart/2005/8/layout/arrow2"/>
    <dgm:cxn modelId="{BBC3F8F9-8CB5-4515-9163-C73ED2B4DFD8}" type="presParOf" srcId="{71948115-A25F-4019-9705-F2E86F7414F7}" destId="{FBABF12B-0CD3-4979-9E86-56659FA5549B}" srcOrd="1" destOrd="0" presId="urn:microsoft.com/office/officeart/2005/8/layout/arrow2"/>
    <dgm:cxn modelId="{4AAEF383-9B0C-4E75-8FD7-0D7F93903312}" type="presParOf" srcId="{71948115-A25F-4019-9705-F2E86F7414F7}" destId="{A9DEEA26-9A4E-4069-B77E-FA8FB0C37F32}" srcOrd="2" destOrd="0" presId="urn:microsoft.com/office/officeart/2005/8/layout/arrow2"/>
    <dgm:cxn modelId="{9F11A77E-3E8F-4B66-8405-714FFD2EBAC1}" type="presParOf" srcId="{71948115-A25F-4019-9705-F2E86F7414F7}" destId="{48843C0E-98A1-43AF-AD36-2BAD937DE61D}" srcOrd="3" destOrd="0" presId="urn:microsoft.com/office/officeart/2005/8/layout/arrow2"/>
    <dgm:cxn modelId="{BF440CB1-6C05-4F24-9E40-6A9E0CFD31E9}" type="presParOf" srcId="{71948115-A25F-4019-9705-F2E86F7414F7}" destId="{B71B4D67-A114-4949-8993-29F55E37738B}" srcOrd="4" destOrd="0" presId="urn:microsoft.com/office/officeart/2005/8/layout/arrow2"/>
    <dgm:cxn modelId="{0C0319FD-C47C-45E0-A731-BAC80F7A4341}" type="presParOf" srcId="{71948115-A25F-4019-9705-F2E86F7414F7}" destId="{23A5B694-3682-414E-B831-9608B0E3BA8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BDD3D-17F8-4E7C-B122-37F075AA7A5D}">
      <dsp:nvSpPr>
        <dsp:cNvPr id="0" name=""/>
        <dsp:cNvSpPr/>
      </dsp:nvSpPr>
      <dsp:spPr>
        <a:xfrm>
          <a:off x="-2379" y="0"/>
          <a:ext cx="11812983" cy="4615485"/>
        </a:xfrm>
        <a:prstGeom prst="swooshArrow">
          <a:avLst>
            <a:gd name="adj1" fmla="val 25000"/>
            <a:gd name="adj2" fmla="val 25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C39E3BC0-E566-4521-93A3-B199A97A66A8}">
      <dsp:nvSpPr>
        <dsp:cNvPr id="0" name=""/>
        <dsp:cNvSpPr/>
      </dsp:nvSpPr>
      <dsp:spPr>
        <a:xfrm>
          <a:off x="1740599" y="3103946"/>
          <a:ext cx="192004" cy="19200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BF12B-0CD3-4979-9E86-56659FA5549B}">
      <dsp:nvSpPr>
        <dsp:cNvPr id="0" name=""/>
        <dsp:cNvSpPr/>
      </dsp:nvSpPr>
      <dsp:spPr>
        <a:xfrm>
          <a:off x="893718" y="3830132"/>
          <a:ext cx="3491996" cy="51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39" tIns="0" rIns="0" bIns="0" numCol="1" spcCol="1270" anchor="t" anchorCtr="0">
          <a:noAutofit/>
        </a:bodyPr>
        <a:lstStyle/>
        <a:p>
          <a:pPr lvl="0" algn="l" defTabSz="1244600">
            <a:lnSpc>
              <a:spcPct val="90000"/>
            </a:lnSpc>
            <a:spcBef>
              <a:spcPct val="0"/>
            </a:spcBef>
            <a:spcAft>
              <a:spcPct val="35000"/>
            </a:spcAft>
          </a:pPr>
          <a:r>
            <a:rPr lang="en-US" sz="2800" b="0" kern="1200" dirty="0" smtClean="0">
              <a:solidFill>
                <a:schemeClr val="tx2"/>
              </a:solidFill>
              <a:latin typeface="+mn-lt"/>
              <a:cs typeface="Segoe UI Semibold" panose="020B0702040204020203" pitchFamily="34" charset="0"/>
            </a:rPr>
            <a:t>Litigation Hold</a:t>
          </a:r>
          <a:endParaRPr lang="en-US" sz="2800" b="0" kern="1200" dirty="0">
            <a:solidFill>
              <a:schemeClr val="tx2"/>
            </a:solidFill>
            <a:latin typeface="+mn-lt"/>
            <a:cs typeface="Segoe UI Semibold" panose="020B0702040204020203" pitchFamily="34" charset="0"/>
          </a:endParaRPr>
        </a:p>
      </dsp:txBody>
      <dsp:txXfrm>
        <a:off x="893718" y="3830132"/>
        <a:ext cx="3491996" cy="517583"/>
      </dsp:txXfrm>
    </dsp:sp>
    <dsp:sp modelId="{A9DEEA26-9A4E-4069-B77E-FA8FB0C37F32}">
      <dsp:nvSpPr>
        <dsp:cNvPr id="0" name=""/>
        <dsp:cNvSpPr/>
      </dsp:nvSpPr>
      <dsp:spPr>
        <a:xfrm>
          <a:off x="5230313" y="1759242"/>
          <a:ext cx="347084" cy="34708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43C0E-98A1-43AF-AD36-2BAD937DE61D}">
      <dsp:nvSpPr>
        <dsp:cNvPr id="0" name=""/>
        <dsp:cNvSpPr/>
      </dsp:nvSpPr>
      <dsp:spPr>
        <a:xfrm>
          <a:off x="4132714" y="2646660"/>
          <a:ext cx="3964720" cy="167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913" tIns="0" rIns="0" bIns="0" numCol="1" spcCol="1270" anchor="t" anchorCtr="0">
          <a:noAutofit/>
        </a:bodyPr>
        <a:lstStyle/>
        <a:p>
          <a:pPr lvl="0" algn="l" defTabSz="1244600">
            <a:lnSpc>
              <a:spcPct val="90000"/>
            </a:lnSpc>
            <a:spcBef>
              <a:spcPct val="0"/>
            </a:spcBef>
            <a:spcAft>
              <a:spcPct val="35000"/>
            </a:spcAft>
          </a:pPr>
          <a:r>
            <a:rPr lang="en-US" sz="2800" b="0" kern="1200" dirty="0" smtClean="0">
              <a:solidFill>
                <a:schemeClr val="tx2"/>
              </a:solidFill>
            </a:rPr>
            <a:t>Time-Based Hold</a:t>
          </a:r>
          <a:endParaRPr lang="en-US" sz="2800" b="0" kern="1200" dirty="0">
            <a:solidFill>
              <a:schemeClr val="tx2"/>
            </a:solidFill>
          </a:endParaRPr>
        </a:p>
      </dsp:txBody>
      <dsp:txXfrm>
        <a:off x="4132714" y="2646660"/>
        <a:ext cx="3964720" cy="1676753"/>
      </dsp:txXfrm>
    </dsp:sp>
    <dsp:sp modelId="{B71B4D67-A114-4949-8993-29F55E37738B}">
      <dsp:nvSpPr>
        <dsp:cNvPr id="0" name=""/>
        <dsp:cNvSpPr/>
      </dsp:nvSpPr>
      <dsp:spPr>
        <a:xfrm>
          <a:off x="8794932" y="1084719"/>
          <a:ext cx="480010" cy="48001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5B694-3682-414E-B831-9608B0E3BA80}">
      <dsp:nvSpPr>
        <dsp:cNvPr id="0" name=""/>
        <dsp:cNvSpPr/>
      </dsp:nvSpPr>
      <dsp:spPr>
        <a:xfrm>
          <a:off x="8133440" y="2043661"/>
          <a:ext cx="3579005" cy="1714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348" tIns="0" rIns="0" bIns="0" numCol="1" spcCol="1270" anchor="t" anchorCtr="0">
          <a:noAutofit/>
        </a:bodyPr>
        <a:lstStyle/>
        <a:p>
          <a:pPr lvl="0" algn="l" defTabSz="1244600">
            <a:lnSpc>
              <a:spcPct val="90000"/>
            </a:lnSpc>
            <a:spcBef>
              <a:spcPct val="0"/>
            </a:spcBef>
            <a:spcAft>
              <a:spcPct val="35000"/>
            </a:spcAft>
          </a:pPr>
          <a:r>
            <a:rPr lang="en-US" sz="2800" b="0" kern="1200" dirty="0" smtClean="0">
              <a:solidFill>
                <a:schemeClr val="tx2"/>
              </a:solidFill>
              <a:latin typeface="+mn-lt"/>
            </a:rPr>
            <a:t>In-Place Hold</a:t>
          </a:r>
          <a:endParaRPr lang="en-US" sz="2800" b="0" kern="1200" dirty="0">
            <a:solidFill>
              <a:schemeClr val="tx2"/>
            </a:solidFill>
            <a:latin typeface="+mn-lt"/>
          </a:endParaRPr>
        </a:p>
      </dsp:txBody>
      <dsp:txXfrm>
        <a:off x="8133440" y="2043661"/>
        <a:ext cx="3579005" cy="171448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6F43C17-9C67-4420-A760-ACCE69B18508}" type="datetime1">
              <a:rPr lang="en-US" smtClean="0">
                <a:solidFill>
                  <a:prstClr val="black"/>
                </a:solidFill>
              </a:rPr>
              <a:pPr/>
              <a:t>5/14/2014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Exchange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2111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fld id="{830707D3-76E9-4715-A776-B7C8B26CB325}" type="datetime1">
              <a:rPr lang="en-US" smtClean="0">
                <a:solidFill>
                  <a:prstClr val="black"/>
                </a:solidFill>
              </a:rPr>
              <a:pPr/>
              <a:t>5/14/2014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Exchange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55317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83036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5/14/2014 5:21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74675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488" indent="-344488"/>
            <a:endParaRPr lang="en-US" dirty="0"/>
          </a:p>
        </p:txBody>
      </p:sp>
      <p:sp>
        <p:nvSpPr>
          <p:cNvPr id="4" name="Date Placeholder 3"/>
          <p:cNvSpPr>
            <a:spLocks noGrp="1"/>
          </p:cNvSpPr>
          <p:nvPr>
            <p:ph type="dt" idx="10"/>
          </p:nvPr>
        </p:nvSpPr>
        <p:spPr/>
        <p:txBody>
          <a:bodyPr/>
          <a:lstStyle/>
          <a:p>
            <a:fld id="{88A8409C-433C-4EF9-952A-5C555DDE654F}"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Exchange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00195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 Ready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3EDD6D8-93C3-40A6-9DBC-BBC05F16061D}" type="datetime1">
              <a:rPr lang="en-US" smtClean="0">
                <a:solidFill>
                  <a:prstClr val="black"/>
                </a:solidFill>
              </a:rPr>
              <a:pPr/>
              <a:t>5/14/2014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124613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 Ready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3A76EC4-7B67-4C2B-80C4-61FD38ABEBE4}" type="datetime1">
              <a:rPr lang="en-US" smtClean="0">
                <a:solidFill>
                  <a:prstClr val="black"/>
                </a:solidFill>
              </a:rPr>
              <a:pPr/>
              <a:t>5/14/2014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0436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91531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06463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2712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C4165B-6637-4F68-9E6F-9C726B5B958D}" type="datetime1">
              <a:rPr lang="en-US" smtClean="0">
                <a:solidFill>
                  <a:prstClr val="black"/>
                </a:solidFill>
              </a:rPr>
              <a:pPr/>
              <a:t>5/14/2014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102198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04842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88529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 Ready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5567C6-23CD-420C-B15A-79909401D4E9}" type="datetime1">
              <a:rPr lang="en-US" smtClean="0">
                <a:solidFill>
                  <a:prstClr val="black"/>
                </a:solidFill>
              </a:rPr>
              <a:pPr/>
              <a:t>5/14/2014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37518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F42754A-0C24-4D70-BA79-D8974D97DF30}"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31015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505BD5-07C7-4FB6-AFBC-1B7B235D23A5}" type="datetime1">
              <a:rPr lang="en-US" smtClean="0"/>
              <a:t>5/14/2014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25</a:t>
            </a:fld>
            <a:endParaRPr lang="en-US" dirty="0"/>
          </a:p>
        </p:txBody>
      </p:sp>
    </p:spTree>
    <p:extLst>
      <p:ext uri="{BB962C8B-B14F-4D97-AF65-F5344CB8AC3E}">
        <p14:creationId xmlns:p14="http://schemas.microsoft.com/office/powerpoint/2010/main" val="2490825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41376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F42754A-0C24-4D70-BA79-D8974D97DF30}"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53393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FF764A8-ED5A-4E64-9414-EE113951C8BE}"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Exchange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84466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7FC2E8B4-0AB8-487D-804C-069996F11949}"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3999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1920E1E-3209-4D93-AB82-AF3094DA98C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90667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F42754A-0C24-4D70-BA79-D8974D97DF30}"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68807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7806710-A8EA-41BC-9610-FC95E8E0DC93}"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Exchange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71620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endParaRPr lang="en-US" dirty="0"/>
          </a:p>
        </p:txBody>
      </p:sp>
    </p:spTree>
    <p:extLst>
      <p:ext uri="{BB962C8B-B14F-4D97-AF65-F5344CB8AC3E}">
        <p14:creationId xmlns:p14="http://schemas.microsoft.com/office/powerpoint/2010/main" val="2980490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7806710-A8EA-41BC-9610-FC95E8E0DC93}"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Exchange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19993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F42754A-0C24-4D70-BA79-D8974D97DF30}"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20663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335634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3017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53060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5815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F42754A-0C24-4D70-BA79-D8974D97DF30}"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024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198354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Date Placeholder 3"/>
          <p:cNvSpPr>
            <a:spLocks noGrp="1"/>
          </p:cNvSpPr>
          <p:nvPr>
            <p:ph type="dt" idx="10"/>
          </p:nvPr>
        </p:nvSpPr>
        <p:spPr/>
        <p:txBody>
          <a:bodyPr/>
          <a:lstStyle/>
          <a:p>
            <a:fld id="{88A8409C-433C-4EF9-952A-5C555DDE654F}"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Exchange</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72593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endParaRPr lang="en-US" dirty="0"/>
          </a:p>
        </p:txBody>
      </p:sp>
    </p:spTree>
    <p:extLst>
      <p:ext uri="{BB962C8B-B14F-4D97-AF65-F5344CB8AC3E}">
        <p14:creationId xmlns:p14="http://schemas.microsoft.com/office/powerpoint/2010/main" val="239569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6088658" y="0"/>
            <a:ext cx="6347816"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34442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6101615" cy="6994525"/>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9302851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0405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459954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718" y="0"/>
            <a:ext cx="610809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2"/>
            <a:ext cx="5338712" cy="1695079"/>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8" y="1715387"/>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Tree>
    <p:extLst>
      <p:ext uri="{BB962C8B-B14F-4D97-AF65-F5344CB8AC3E}">
        <p14:creationId xmlns:p14="http://schemas.microsoft.com/office/powerpoint/2010/main" val="326702691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86"/>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0" y="1476621"/>
            <a:ext cx="11375536" cy="2084319"/>
          </a:xfrm>
          <a:prstGeom prst="rect">
            <a:avLst/>
          </a:prstGeom>
        </p:spPr>
        <p:txBody>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04029011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0" y="2875735"/>
            <a:ext cx="11375536" cy="1243058"/>
          </a:xfrm>
        </p:spPr>
        <p:txBody>
          <a:bodyPr anchor="b" anchorCtr="0"/>
          <a:lstStyle>
            <a:lvl1pPr>
              <a:defRPr sz="8975"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21518057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1"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6402"/>
          <a:stretch/>
        </p:blipFill>
        <p:spPr>
          <a:xfrm>
            <a:off x="10619730" y="6276098"/>
            <a:ext cx="1445184" cy="559562"/>
          </a:xfrm>
          <a:prstGeom prst="rect">
            <a:avLst/>
          </a:prstGeom>
        </p:spPr>
      </p:pic>
    </p:spTree>
    <p:extLst>
      <p:ext uri="{BB962C8B-B14F-4D97-AF65-F5344CB8AC3E}">
        <p14:creationId xmlns:p14="http://schemas.microsoft.com/office/powerpoint/2010/main" val="1339429613"/>
      </p:ext>
    </p:extLst>
  </p:cSld>
  <p:clrMapOvr>
    <a:masterClrMapping/>
  </p:clrMapOvr>
  <p:transition spd="slow">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015262"/>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25651206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80" y="2151537"/>
            <a:ext cx="10445796" cy="1017048"/>
          </a:xfrm>
        </p:spPr>
        <p:txBody>
          <a:bodyPr anchor="b" anchorCtr="0"/>
          <a:lstStyle>
            <a:lvl1pPr>
              <a:defRPr sz="7343"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98580" y="3494024"/>
            <a:ext cx="1044579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711992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0" y="2875735"/>
            <a:ext cx="11375536" cy="1243058"/>
          </a:xfrm>
        </p:spPr>
        <p:txBody>
          <a:bodyPr anchor="b" anchorCtr="0"/>
          <a:lstStyle>
            <a:lvl1pPr>
              <a:defRPr sz="8975" spc="-306"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89882659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911" y="4429866"/>
            <a:ext cx="10445795" cy="470856"/>
          </a:xfrm>
        </p:spPr>
        <p:txBody>
          <a:bodyPr>
            <a:noAutofit/>
          </a:bodyPr>
          <a:lstStyle>
            <a:lvl1pPr marL="0" indent="0" algn="l">
              <a:lnSpc>
                <a:spcPct val="90000"/>
              </a:lnSpc>
              <a:spcBef>
                <a:spcPts val="0"/>
              </a:spcBef>
              <a:buNone/>
              <a:defRPr lang="en-US" sz="3672" kern="1200" spc="-71" baseline="0" dirty="0">
                <a:gradFill>
                  <a:gsLst>
                    <a:gs pos="2083">
                      <a:schemeClr val="bg2"/>
                    </a:gs>
                    <a:gs pos="99000">
                      <a:schemeClr val="bg2"/>
                    </a:gs>
                  </a:gsLst>
                  <a:lin ang="5400000" scaled="0"/>
                </a:gradFill>
                <a:latin typeface="+mj-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pPr marL="0" marR="0" lvl="0" indent="0" algn="l" defTabSz="932559"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92910" y="2794218"/>
            <a:ext cx="10453896"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791" b="0" kern="1200" cap="none" spc="-408"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92911" y="1476622"/>
            <a:ext cx="10445796" cy="932293"/>
          </a:xfrm>
        </p:spPr>
        <p:txBody>
          <a:bodyPr wrap="square" anchor="b">
            <a:noAutofit/>
          </a:bodyPr>
          <a:lstStyle>
            <a:lvl1pPr marL="0" indent="0">
              <a:buNone/>
              <a:defRPr sz="6731" spc="-153"/>
            </a:lvl1pPr>
          </a:lstStyle>
          <a:p>
            <a:pPr lvl="0"/>
            <a:r>
              <a:rPr lang="en-US" dirty="0" smtClean="0"/>
              <a:t>Click to edit Master text styles</a:t>
            </a:r>
          </a:p>
        </p:txBody>
      </p:sp>
    </p:spTree>
    <p:extLst>
      <p:ext uri="{BB962C8B-B14F-4D97-AF65-F5344CB8AC3E}">
        <p14:creationId xmlns:p14="http://schemas.microsoft.com/office/powerpoint/2010/main" val="31675339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015262"/>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8520148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015262"/>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65933764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86"/>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0" y="1476621"/>
            <a:ext cx="11375536" cy="2084319"/>
          </a:xfrm>
          <a:prstGeom prst="rect">
            <a:avLst/>
          </a:prstGeom>
        </p:spPr>
        <p:txBody>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07416258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3"/>
            <a:ext cx="5504574" cy="2511229"/>
          </a:xfrm>
        </p:spPr>
        <p:txBody>
          <a:bodyPr/>
          <a:lstStyle>
            <a:lvl1pPr marL="0" indent="0">
              <a:spcBef>
                <a:spcPts val="1224"/>
              </a:spcBef>
              <a:buNone/>
              <a:defRPr sz="4080">
                <a:gradFill>
                  <a:gsLst>
                    <a:gs pos="100000">
                      <a:schemeClr val="tx2"/>
                    </a:gs>
                    <a:gs pos="0">
                      <a:schemeClr val="tx2"/>
                    </a:gs>
                  </a:gsLst>
                  <a:lin ang="5400000" scaled="0"/>
                </a:gra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405481" y="1476623"/>
            <a:ext cx="5504574" cy="2511229"/>
          </a:xfrm>
        </p:spPr>
        <p:txBody>
          <a:bodyPr/>
          <a:lstStyle>
            <a:lvl1pPr marL="0" indent="0">
              <a:spcBef>
                <a:spcPts val="1224"/>
              </a:spcBef>
              <a:buNone/>
              <a:defRPr lang="en-US" sz="4080" kern="1200" spc="-71" baseline="0" dirty="0" smtClean="0">
                <a:gradFill>
                  <a:gsLst>
                    <a:gs pos="100000">
                      <a:schemeClr val="tx2"/>
                    </a:gs>
                    <a:gs pos="0">
                      <a:schemeClr val="tx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45781760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31279" y="1476623"/>
            <a:ext cx="5504574" cy="2511229"/>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405481" y="1476623"/>
            <a:ext cx="5504574" cy="2511229"/>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43150539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31279" y="1476622"/>
            <a:ext cx="5504574" cy="2398224"/>
          </a:xfrm>
        </p:spPr>
        <p:txBody>
          <a:bodyPr>
            <a:spAutoFit/>
          </a:bodyPr>
          <a:lstStyle>
            <a:lvl1pPr marL="297913" indent="-297913">
              <a:spcBef>
                <a:spcPts val="1224"/>
              </a:spcBef>
              <a:buClr>
                <a:schemeClr val="bg2"/>
              </a:buClr>
              <a:buSzPct val="100000"/>
              <a:buFont typeface="Wingdings" pitchFamily="2" charset="2"/>
              <a:buChar char=""/>
              <a:defRPr lang="en-US" sz="3672" kern="1200" spc="-71" baseline="0" dirty="0" smtClean="0">
                <a:gradFill>
                  <a:gsLst>
                    <a:gs pos="1250">
                      <a:schemeClr val="bg2"/>
                    </a:gs>
                    <a:gs pos="100000">
                      <a:schemeClr val="bg2"/>
                    </a:gs>
                  </a:gsLst>
                  <a:lin ang="5400000" scaled="0"/>
                </a:gradFill>
                <a:latin typeface="+mj-lt"/>
                <a:ea typeface="+mn-ea"/>
                <a:cs typeface="+mn-cs"/>
              </a:defRPr>
            </a:lvl1pPr>
            <a:lvl2pPr marL="531062" indent="-233149">
              <a:defRPr sz="2040"/>
            </a:lvl2pPr>
            <a:lvl3pPr marL="699447" indent="-168385">
              <a:tabLst/>
              <a:defRPr sz="2040"/>
            </a:lvl3pPr>
            <a:lvl4pPr marL="880786" indent="-181338">
              <a:defRPr/>
            </a:lvl4pPr>
            <a:lvl5pPr marL="1049171" indent="-168385">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405481" y="1476622"/>
            <a:ext cx="5504574" cy="2446094"/>
          </a:xfrm>
        </p:spPr>
        <p:txBody>
          <a:bodyPr>
            <a:spAutoFit/>
          </a:bodyPr>
          <a:lstStyle>
            <a:lvl1pPr marL="346486" indent="-346486">
              <a:spcBef>
                <a:spcPts val="1224"/>
              </a:spcBef>
              <a:buClr>
                <a:schemeClr val="bg2"/>
              </a:buClr>
              <a:buFont typeface="Arial" pitchFamily="34" charset="0"/>
              <a:buChar char="•"/>
              <a:defRPr lang="en-US" sz="3672" kern="1200" spc="-71" baseline="0" dirty="0" smtClean="0">
                <a:gradFill>
                  <a:gsLst>
                    <a:gs pos="1250">
                      <a:schemeClr val="bg2"/>
                    </a:gs>
                    <a:gs pos="100000">
                      <a:schemeClr val="bg2"/>
                    </a:gs>
                  </a:gsLst>
                  <a:lin ang="5400000" scaled="0"/>
                </a:gradFill>
                <a:latin typeface="+mj-lt"/>
                <a:ea typeface="+mn-ea"/>
                <a:cs typeface="+mn-cs"/>
              </a:defRPr>
            </a:lvl1pPr>
            <a:lvl2pPr marL="647637" indent="-349724">
              <a:defRPr lang="en-US" sz="2040" kern="1200" spc="0" baseline="0" dirty="0" smtClean="0">
                <a:gradFill>
                  <a:gsLst>
                    <a:gs pos="1250">
                      <a:schemeClr val="bg2"/>
                    </a:gs>
                    <a:gs pos="100000">
                      <a:schemeClr val="bg2"/>
                    </a:gs>
                  </a:gsLst>
                  <a:lin ang="5400000" scaled="0"/>
                </a:gradFill>
                <a:latin typeface="+mn-lt"/>
                <a:ea typeface="+mn-ea"/>
                <a:cs typeface="+mn-cs"/>
              </a:defRPr>
            </a:lvl2pPr>
            <a:lvl3pPr marL="880786" indent="-349724">
              <a:defRPr lang="en-US" sz="2040" kern="1200" spc="0" baseline="0" dirty="0" smtClean="0">
                <a:gradFill>
                  <a:gsLst>
                    <a:gs pos="1250">
                      <a:schemeClr val="bg2"/>
                    </a:gs>
                    <a:gs pos="100000">
                      <a:schemeClr val="bg2"/>
                    </a:gs>
                  </a:gsLst>
                  <a:lin ang="5400000" scaled="0"/>
                </a:gradFill>
                <a:latin typeface="+mn-lt"/>
                <a:ea typeface="+mn-ea"/>
                <a:cs typeface="+mn-cs"/>
              </a:defRPr>
            </a:lvl3pPr>
            <a:lvl4pPr marL="1049171" indent="-349724">
              <a:defRPr lang="en-US" sz="2040" kern="1200" spc="0" baseline="0" dirty="0" smtClean="0">
                <a:gradFill>
                  <a:gsLst>
                    <a:gs pos="1250">
                      <a:schemeClr val="bg2"/>
                    </a:gs>
                    <a:gs pos="100000">
                      <a:schemeClr val="bg2"/>
                    </a:gs>
                  </a:gsLst>
                  <a:lin ang="5400000" scaled="0"/>
                </a:gradFill>
                <a:latin typeface="+mn-lt"/>
                <a:ea typeface="+mn-ea"/>
                <a:cs typeface="+mn-cs"/>
              </a:defRPr>
            </a:lvl4pPr>
            <a:lvl5pPr marL="1230509" indent="-349724">
              <a:defRPr lang="en-US" sz="2040" kern="1200" spc="0" baseline="0" dirty="0">
                <a:gradFill>
                  <a:gsLst>
                    <a:gs pos="1250">
                      <a:schemeClr val="bg2"/>
                    </a:gs>
                    <a:gs pos="100000">
                      <a:schemeClr val="bg2"/>
                    </a:gs>
                  </a:gsLst>
                  <a:lin ang="5400000" scaled="0"/>
                </a:gradFill>
                <a:latin typeface="+mn-lt"/>
                <a:ea typeface="+mn-ea"/>
                <a:cs typeface="+mn-cs"/>
              </a:defRPr>
            </a:lvl5pPr>
          </a:lstStyle>
          <a:p>
            <a:pPr marL="297913" marR="0" lvl="0"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dirty="0" smtClean="0"/>
              <a:t>Click to edit Master text styles</a:t>
            </a:r>
          </a:p>
          <a:p>
            <a:pPr marL="531062" marR="0" lvl="1" indent="-233149" algn="l" defTabSz="932559"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447" marR="0" lvl="2" indent="-168385" algn="l" defTabSz="932559"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786" marR="0" lvl="3" indent="-181338" algn="l" defTabSz="932559"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9171" marR="0" lvl="4" indent="-168385" algn="l" defTabSz="932559"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6"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26896603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2"/>
            <a:ext cx="2487294" cy="1695079"/>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3580035" y="1704542"/>
            <a:ext cx="8330021"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52759738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279" y="1476622"/>
            <a:ext cx="5543930" cy="1695079"/>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8" y="1715387"/>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942429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Tree>
    <p:extLst>
      <p:ext uri="{BB962C8B-B14F-4D97-AF65-F5344CB8AC3E}">
        <p14:creationId xmlns:p14="http://schemas.microsoft.com/office/powerpoint/2010/main" val="374678808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44429" y="1476623"/>
            <a:ext cx="5543930" cy="1201902"/>
          </a:xfrm>
          <a:prstGeom prst="rect">
            <a:avLst/>
          </a:prstGeom>
        </p:spPr>
        <p:txBody>
          <a:bodyPr>
            <a:noAutofit/>
          </a:bodyPr>
          <a:lstStyle>
            <a:lvl1pPr marL="0" indent="0">
              <a:buNone/>
              <a:defRPr sz="4080" b="0" cap="none" baseline="0">
                <a:gradFill>
                  <a:gsLst>
                    <a:gs pos="100000">
                      <a:schemeClr val="tx2"/>
                    </a:gs>
                    <a:gs pos="0">
                      <a:schemeClr val="tx2"/>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6101615" cy="6994525"/>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16941086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718" y="0"/>
            <a:ext cx="610809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2"/>
            <a:ext cx="5338712" cy="1695079"/>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6" name="Content Placeholder 5"/>
          <p:cNvSpPr>
            <a:spLocks noGrp="1"/>
          </p:cNvSpPr>
          <p:nvPr>
            <p:ph sz="quarter" idx="4"/>
          </p:nvPr>
        </p:nvSpPr>
        <p:spPr>
          <a:xfrm>
            <a:off x="6313878" y="1715387"/>
            <a:ext cx="5596178" cy="339016"/>
          </a:xfrm>
          <a:prstGeom prst="rect">
            <a:avLst/>
          </a:prstGeom>
        </p:spPr>
        <p:txBody>
          <a:bodyPr>
            <a:noAutofit/>
          </a:bodyPr>
          <a:lstStyle>
            <a:lvl1pPr marL="0" indent="0">
              <a:spcBef>
                <a:spcPts val="1224"/>
              </a:spcBef>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Tree>
    <p:extLst>
      <p:ext uri="{BB962C8B-B14F-4D97-AF65-F5344CB8AC3E}">
        <p14:creationId xmlns:p14="http://schemas.microsoft.com/office/powerpoint/2010/main" val="273698140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334860" y="0"/>
            <a:ext cx="6101615" cy="6994525"/>
          </a:xfrm>
        </p:spPr>
        <p:txBody>
          <a:bodyPr lIns="182880"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1"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Tree>
    <p:extLst>
      <p:ext uri="{BB962C8B-B14F-4D97-AF65-F5344CB8AC3E}">
        <p14:creationId xmlns:p14="http://schemas.microsoft.com/office/powerpoint/2010/main" val="69897557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6088658" y="0"/>
            <a:ext cx="6347816"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34442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634442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6101615" cy="6994525"/>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27061935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31279" y="1385089"/>
            <a:ext cx="11378776" cy="2920069"/>
          </a:xfrm>
          <a:prstGeom prst="rect">
            <a:avLst/>
          </a:prstGeom>
        </p:spPr>
        <p:txBody>
          <a:bodyPr>
            <a:normAutofit/>
          </a:bodyPr>
          <a:lstStyle>
            <a:lvl1pPr marL="0" indent="0">
              <a:lnSpc>
                <a:spcPct val="90000"/>
              </a:lnSpc>
              <a:buNone/>
              <a:defRPr sz="6527">
                <a:gradFill>
                  <a:gsLst>
                    <a:gs pos="100000">
                      <a:schemeClr val="tx2"/>
                    </a:gs>
                    <a:gs pos="0">
                      <a:schemeClr val="tx2"/>
                    </a:gs>
                  </a:gsLst>
                  <a:lin ang="5400000" scaled="0"/>
                </a:gradFill>
                <a:latin typeface="+mj-lt"/>
              </a:defRPr>
            </a:lvl1pPr>
            <a:lvl2pPr>
              <a:defRPr sz="652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31279" y="4429867"/>
            <a:ext cx="11378776" cy="480118"/>
          </a:xfrm>
          <a:prstGeom prst="rect">
            <a:avLst/>
          </a:prstGeom>
        </p:spPr>
        <p:txBody>
          <a:bodyPr>
            <a:normAutofit/>
          </a:bodyPr>
          <a:lstStyle>
            <a:lvl1pPr marL="0" indent="0">
              <a:lnSpc>
                <a:spcPct val="90000"/>
              </a:lnSpc>
              <a:buNone/>
              <a:defRPr sz="3672">
                <a:gradFill>
                  <a:gsLst>
                    <a:gs pos="100000">
                      <a:schemeClr val="bg2"/>
                    </a:gs>
                    <a:gs pos="0">
                      <a:schemeClr val="bg2"/>
                    </a:gs>
                  </a:gsLst>
                  <a:lin ang="5400000" scaled="0"/>
                </a:gradFill>
                <a:latin typeface="+mj-lt"/>
              </a:defRPr>
            </a:lvl1pPr>
            <a:lvl2pPr>
              <a:defRPr sz="6527">
                <a:solidFill>
                  <a:schemeClr val="tx2"/>
                </a:solidFill>
                <a:latin typeface="+mn-lt"/>
              </a:defRPr>
            </a:lvl2pPr>
          </a:lstStyle>
          <a:p>
            <a:pPr lvl="0"/>
            <a:r>
              <a:rPr lang="en-US" dirty="0" smtClean="0"/>
              <a:t>Click to edit Master text styles</a:t>
            </a:r>
          </a:p>
        </p:txBody>
      </p:sp>
    </p:spTree>
    <p:extLst>
      <p:ext uri="{BB962C8B-B14F-4D97-AF65-F5344CB8AC3E}">
        <p14:creationId xmlns:p14="http://schemas.microsoft.com/office/powerpoint/2010/main" val="356344938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74315"/>
            <a:ext cx="12436475" cy="52264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31279" y="1385089"/>
            <a:ext cx="11378776" cy="2920069"/>
          </a:xfrm>
          <a:prstGeom prst="rect">
            <a:avLst/>
          </a:prstGeom>
        </p:spPr>
        <p:txBody>
          <a:bodyPr>
            <a:normAutofit/>
          </a:bodyPr>
          <a:lstStyle>
            <a:lvl1pPr marL="0" indent="0">
              <a:lnSpc>
                <a:spcPct val="90000"/>
              </a:lnSpc>
              <a:buNone/>
              <a:defRPr sz="6527">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31279" y="4429867"/>
            <a:ext cx="11378776" cy="480118"/>
          </a:xfrm>
          <a:prstGeom prst="rect">
            <a:avLst/>
          </a:prstGeom>
        </p:spPr>
        <p:txBody>
          <a:bodyPr>
            <a:normAutofit/>
          </a:bodyPr>
          <a:lstStyle>
            <a:lvl1pPr marL="0" indent="0">
              <a:lnSpc>
                <a:spcPct val="90000"/>
              </a:lnSpc>
              <a:buNone/>
              <a:defRPr sz="3672">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dirty="0" smtClean="0"/>
              <a:t>Click to edit Master text styles</a:t>
            </a:r>
          </a:p>
        </p:txBody>
      </p:sp>
    </p:spTree>
    <p:extLst>
      <p:ext uri="{BB962C8B-B14F-4D97-AF65-F5344CB8AC3E}">
        <p14:creationId xmlns:p14="http://schemas.microsoft.com/office/powerpoint/2010/main" val="1260293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7122460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50793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1" y="1178952"/>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28849" y="1476622"/>
            <a:ext cx="11378776" cy="2027818"/>
          </a:xfrm>
        </p:spPr>
        <p:txBody>
          <a:bodyPr/>
          <a:lstStyle>
            <a:lvl1pPr marL="0" indent="0">
              <a:lnSpc>
                <a:spcPct val="95000"/>
              </a:lnSpc>
              <a:buNone/>
              <a:defRPr sz="3264">
                <a:gradFill>
                  <a:gsLst>
                    <a:gs pos="1250">
                      <a:srgbClr val="000000"/>
                    </a:gs>
                    <a:gs pos="100000">
                      <a:srgbClr val="000000"/>
                    </a:gs>
                  </a:gsLst>
                  <a:lin ang="5400000" scaled="0"/>
                </a:gradFill>
                <a:latin typeface="Consolas" pitchFamily="49" charset="0"/>
                <a:cs typeface="Consolas" pitchFamily="49" charset="0"/>
              </a:defRPr>
            </a:lvl1pPr>
            <a:lvl2pPr marL="34648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8449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81440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50791"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050327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1279" y="233152"/>
            <a:ext cx="11378776" cy="678031"/>
          </a:xfrm>
        </p:spPr>
        <p:txBody>
          <a:bodyPr/>
          <a:lstStyle>
            <a:lvl1pPr>
              <a:defRPr sz="4896"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endParaRPr lang="en-US" dirty="0"/>
          </a:p>
        </p:txBody>
      </p:sp>
      <p:sp>
        <p:nvSpPr>
          <p:cNvPr id="6" name="Text Placeholder 5"/>
          <p:cNvSpPr>
            <a:spLocks noGrp="1"/>
          </p:cNvSpPr>
          <p:nvPr>
            <p:ph type="body" sz="quarter" idx="10" hasCustomPrompt="1"/>
          </p:nvPr>
        </p:nvSpPr>
        <p:spPr bwMode="white">
          <a:xfrm>
            <a:off x="529660" y="1476621"/>
            <a:ext cx="11375536" cy="2084319"/>
          </a:xfrm>
          <a:prstGeom prst="rect">
            <a:avLst/>
          </a:prstGeom>
        </p:spPr>
        <p:txBody>
          <a:bodyPr/>
          <a:lstStyle>
            <a:lvl1pPr marL="349724" indent="-3497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160" indent="-2914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597" indent="-2914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746" indent="-23314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895" indent="-23314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73694743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858" y="445256"/>
            <a:ext cx="11629837" cy="45908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30858" y="1222426"/>
            <a:ext cx="11629837" cy="13644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805383" y="6471256"/>
            <a:ext cx="1399468" cy="445553"/>
          </a:xfrm>
          <a:prstGeom prst="rect">
            <a:avLst/>
          </a:prstGeom>
        </p:spPr>
      </p:pic>
    </p:spTree>
    <p:extLst>
      <p:ext uri="{BB962C8B-B14F-4D97-AF65-F5344CB8AC3E}">
        <p14:creationId xmlns:p14="http://schemas.microsoft.com/office/powerpoint/2010/main" val="94181631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7965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965254"/>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116821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0856" y="1222425"/>
            <a:ext cx="5696677" cy="1040590"/>
          </a:xfrm>
        </p:spPr>
        <p:txBody>
          <a:bodyPr/>
          <a:lstStyle>
            <a:lvl1pPr marL="260069" indent="-260069">
              <a:lnSpc>
                <a:spcPct val="90000"/>
              </a:lnSpc>
              <a:defRPr sz="1530"/>
            </a:lvl1pPr>
            <a:lvl2pPr marL="515080" indent="-248938">
              <a:lnSpc>
                <a:spcPct val="90000"/>
              </a:lnSpc>
              <a:defRPr sz="1428"/>
            </a:lvl2pPr>
            <a:lvl3pPr marL="729613" indent="-220603">
              <a:lnSpc>
                <a:spcPct val="90000"/>
              </a:lnSpc>
              <a:defRPr sz="1224"/>
            </a:lvl3pPr>
            <a:lvl4pPr marL="939086" indent="-209473">
              <a:lnSpc>
                <a:spcPct val="90000"/>
              </a:lnSpc>
              <a:defRPr sz="1122"/>
            </a:lvl4pPr>
            <a:lvl5pPr marL="1159690" indent="-214532">
              <a:lnSpc>
                <a:spcPct val="90000"/>
              </a:lnSpc>
              <a:defRPr sz="1122"/>
            </a:lvl5pPr>
            <a:lvl6pPr>
              <a:defRPr sz="1428"/>
            </a:lvl6pPr>
            <a:lvl7pPr>
              <a:defRPr sz="1428"/>
            </a:lvl7pPr>
            <a:lvl8pPr>
              <a:defRPr sz="1428"/>
            </a:lvl8pPr>
            <a:lvl9pPr>
              <a:defRPr sz="142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6" y="1222425"/>
            <a:ext cx="5753369" cy="1040590"/>
          </a:xfrm>
        </p:spPr>
        <p:txBody>
          <a:bodyPr/>
          <a:lstStyle>
            <a:lvl1pPr marL="266142" indent="-266142">
              <a:lnSpc>
                <a:spcPct val="90000"/>
              </a:lnSpc>
              <a:defRPr sz="1530"/>
            </a:lvl1pPr>
            <a:lvl2pPr marL="515080" indent="-260069">
              <a:lnSpc>
                <a:spcPct val="90000"/>
              </a:lnSpc>
              <a:defRPr sz="1428"/>
            </a:lvl2pPr>
            <a:lvl3pPr marL="735684" indent="-231736">
              <a:lnSpc>
                <a:spcPct val="90000"/>
              </a:lnSpc>
              <a:defRPr sz="1224"/>
            </a:lvl3pPr>
            <a:lvl4pPr marL="939086" indent="-203402">
              <a:lnSpc>
                <a:spcPct val="90000"/>
              </a:lnSpc>
              <a:defRPr sz="1122"/>
            </a:lvl4pPr>
            <a:lvl5pPr marL="1159690" indent="-209473">
              <a:lnSpc>
                <a:spcPct val="90000"/>
              </a:lnSpc>
              <a:defRPr sz="1122"/>
            </a:lvl5pPr>
            <a:lvl6pPr>
              <a:defRPr sz="1428"/>
            </a:lvl6pPr>
            <a:lvl7pPr>
              <a:defRPr sz="1428"/>
            </a:lvl7pPr>
            <a:lvl8pPr>
              <a:defRPr sz="1428"/>
            </a:lvl8pPr>
            <a:lvl9pPr>
              <a:defRPr sz="142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154443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29661" y="1476623"/>
            <a:ext cx="11375536" cy="20128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607833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40"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0" r:id="rId32"/>
    <p:sldLayoutId id="2147484281" r:id="rId33"/>
    <p:sldLayoutId id="2147484282" r:id="rId34"/>
    <p:sldLayoutId id="2147484310" r:id="rId35"/>
    <p:sldLayoutId id="2147484313" r:id="rId36"/>
    <p:sldLayoutId id="2147484314" r:id="rId37"/>
    <p:sldLayoutId id="2147484315" r:id="rId3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1"/>
            <a:ext cx="11375536" cy="762786"/>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31279" y="1476622"/>
            <a:ext cx="11378776" cy="2096876"/>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259246"/>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 id="2147484298" r:id="rId15"/>
    <p:sldLayoutId id="2147484299" r:id="rId16"/>
    <p:sldLayoutId id="2147484300" r:id="rId17"/>
    <p:sldLayoutId id="2147484301" r:id="rId18"/>
    <p:sldLayoutId id="2147484302" r:id="rId19"/>
    <p:sldLayoutId id="2147484303" r:id="rId20"/>
    <p:sldLayoutId id="2147484304" r:id="rId21"/>
    <p:sldLayoutId id="2147484305" r:id="rId22"/>
    <p:sldLayoutId id="2147484306" r:id="rId23"/>
    <p:sldLayoutId id="2147484307" r:id="rId24"/>
    <p:sldLayoutId id="2147484308" r:id="rId25"/>
    <p:sldLayoutId id="2147484309" r:id="rId26"/>
  </p:sldLayoutIdLst>
  <p:transition>
    <p:fade/>
  </p:transition>
  <p:timing>
    <p:tnLst>
      <p:par>
        <p:cTn id="1" dur="indefinite" restart="never" nodeType="tmRoot"/>
      </p:par>
    </p:tnLst>
  </p:timing>
  <p:hf hdr="0" ftr="0" dt="0"/>
  <p:txStyles>
    <p:titleStyle>
      <a:lvl1pPr algn="l" defTabSz="932559" rtl="0" eaLnBrk="1" latinLnBrk="0" hangingPunct="1">
        <a:lnSpc>
          <a:spcPct val="90000"/>
        </a:lnSpc>
        <a:spcBef>
          <a:spcPct val="0"/>
        </a:spcBef>
        <a:buNone/>
        <a:defRPr lang="en-US" sz="5507"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486" marR="0" indent="-346486" algn="l" defTabSz="932559" rtl="0" eaLnBrk="1" fontAlgn="auto" latinLnBrk="0" hangingPunct="1">
        <a:lnSpc>
          <a:spcPct val="90000"/>
        </a:lnSpc>
        <a:spcBef>
          <a:spcPct val="20000"/>
        </a:spcBef>
        <a:spcAft>
          <a:spcPts val="0"/>
        </a:spcAft>
        <a:buClrTx/>
        <a:buSzPct val="80000"/>
        <a:buFont typeface="Arial" pitchFamily="34" charset="0"/>
        <a:buChar char="•"/>
        <a:tabLst/>
        <a:defRPr sz="3672" kern="1200" spc="-71" baseline="0">
          <a:gradFill>
            <a:gsLst>
              <a:gs pos="1250">
                <a:schemeClr val="bg2"/>
              </a:gs>
              <a:gs pos="100000">
                <a:schemeClr val="bg2"/>
              </a:gs>
            </a:gsLst>
            <a:lin ang="5400000" scaled="0"/>
          </a:gradFill>
          <a:latin typeface="+mj-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bg2"/>
              </a:gs>
              <a:gs pos="100000">
                <a:schemeClr val="bg2"/>
              </a:gs>
            </a:gsLst>
            <a:lin ang="5400000" scaled="0"/>
          </a:gra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gradFill>
            <a:gsLst>
              <a:gs pos="1250">
                <a:schemeClr val="bg2"/>
              </a:gs>
              <a:gs pos="100000">
                <a:schemeClr val="bg2"/>
              </a:gs>
            </a:gsLst>
            <a:lin ang="5400000" scaled="0"/>
          </a:gra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bg2"/>
              </a:gs>
              <a:gs pos="100000">
                <a:schemeClr val="bg2"/>
              </a:gs>
            </a:gsLst>
            <a:lin ang="5400000" scaled="0"/>
          </a:gra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0.xml"/><Relationship Id="rId7" Type="http://schemas.openxmlformats.org/officeDocument/2006/relationships/image" Target="../media/image18.png"/><Relationship Id="rId2" Type="http://schemas.openxmlformats.org/officeDocument/2006/relationships/slideLayout" Target="../slideLayouts/slideLayout3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ags" Target="../tags/tag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5.xml"/><Relationship Id="rId7" Type="http://schemas.openxmlformats.org/officeDocument/2006/relationships/image" Target="../media/image28.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29.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6.xml"/><Relationship Id="rId1" Type="http://schemas.openxmlformats.org/officeDocument/2006/relationships/tags" Target="../tags/tag5.xml"/><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ags" Target="../tags/tag6.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5.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2.xml"/><Relationship Id="rId1" Type="http://schemas.openxmlformats.org/officeDocument/2006/relationships/tags" Target="../tags/tag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8.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4.xml"/><Relationship Id="rId1" Type="http://schemas.openxmlformats.org/officeDocument/2006/relationships/tags" Target="../tags/tag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2.xml"/><Relationship Id="rId1" Type="http://schemas.openxmlformats.org/officeDocument/2006/relationships/tags" Target="../tags/tag10.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blogs.technet.com/b/exchange/archive/2012/09/26/in-place-e-discovery-and-in-place-hold-in-the-new-exchange.aspx" TargetMode="External"/><Relationship Id="rId7" Type="http://schemas.openxmlformats.org/officeDocument/2006/relationships/hyperlink" Target="http://aka.ms/iphp2"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hyperlink" Target="http://aka.ms/inplacehold" TargetMode="External"/><Relationship Id="rId5" Type="http://schemas.openxmlformats.org/officeDocument/2006/relationships/hyperlink" Target="http://aka.ms/retention" TargetMode="Externa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19.xml"/><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9.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6294437" cy="699452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Text Placeholder 3"/>
          <p:cNvSpPr>
            <a:spLocks noGrp="1"/>
          </p:cNvSpPr>
          <p:nvPr>
            <p:ph type="body" idx="1"/>
          </p:nvPr>
        </p:nvSpPr>
        <p:spPr/>
        <p:txBody>
          <a:bodyPr/>
          <a:lstStyle/>
          <a:p>
            <a:r>
              <a:rPr lang="en-US" dirty="0" smtClean="0">
                <a:solidFill>
                  <a:schemeClr val="tx1"/>
                </a:solidFill>
              </a:rPr>
              <a:t>Integrated, consistent  experience</a:t>
            </a:r>
            <a:endParaRPr lang="en-US" dirty="0">
              <a:solidFill>
                <a:schemeClr val="tx1"/>
              </a:solidFill>
            </a:endParaRPr>
          </a:p>
        </p:txBody>
      </p:sp>
      <p:sp>
        <p:nvSpPr>
          <p:cNvPr id="10" name="Text Placeholder 1"/>
          <p:cNvSpPr txBox="1">
            <a:spLocks/>
          </p:cNvSpPr>
          <p:nvPr/>
        </p:nvSpPr>
        <p:spPr>
          <a:xfrm>
            <a:off x="6344327" y="1476621"/>
            <a:ext cx="5539472" cy="1201902"/>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sz="4000" b="0" kern="1200" cap="none" spc="-70" baseline="0">
                <a:gradFill>
                  <a:gsLst>
                    <a:gs pos="100000">
                      <a:schemeClr val="bg1"/>
                    </a:gs>
                    <a:gs pos="0">
                      <a:schemeClr val="bg1"/>
                    </a:gs>
                  </a:gsLst>
                  <a:lin ang="5400000" scaled="0"/>
                </a:gradFill>
                <a:latin typeface="+mj-lt"/>
                <a:ea typeface="+mn-ea"/>
                <a:cs typeface="+mn-cs"/>
              </a:defRPr>
            </a:lvl1pPr>
            <a:lvl2pPr marL="609493"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700" b="1" kern="1200" spc="0" baseline="0">
                <a:gradFill>
                  <a:gsLst>
                    <a:gs pos="1250">
                      <a:schemeClr val="bg2"/>
                    </a:gs>
                    <a:gs pos="100000">
                      <a:schemeClr val="bg2"/>
                    </a:gs>
                  </a:gsLst>
                  <a:lin ang="5400000" scaled="0"/>
                </a:gradFill>
                <a:latin typeface="+mn-lt"/>
                <a:ea typeface="+mn-ea"/>
                <a:cs typeface="+mn-cs"/>
              </a:defRPr>
            </a:lvl2pPr>
            <a:lvl3pPr marL="1218987"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2400" b="1" kern="1200" spc="0" baseline="0">
                <a:gradFill>
                  <a:gsLst>
                    <a:gs pos="1250">
                      <a:schemeClr val="bg2"/>
                    </a:gs>
                    <a:gs pos="100000">
                      <a:schemeClr val="bg2"/>
                    </a:gs>
                  </a:gsLst>
                  <a:lin ang="5400000" scaled="0"/>
                </a:gradFill>
                <a:latin typeface="+mn-lt"/>
                <a:ea typeface="+mn-ea"/>
                <a:cs typeface="+mn-cs"/>
              </a:defRPr>
            </a:lvl3pPr>
            <a:lvl4pPr marL="182848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2100" b="1" kern="1200" spc="0" baseline="0">
                <a:gradFill>
                  <a:gsLst>
                    <a:gs pos="1250">
                      <a:schemeClr val="bg2"/>
                    </a:gs>
                    <a:gs pos="100000">
                      <a:schemeClr val="bg2"/>
                    </a:gs>
                  </a:gsLst>
                  <a:lin ang="5400000" scaled="0"/>
                </a:gradFill>
                <a:latin typeface="+mn-lt"/>
                <a:ea typeface="+mn-ea"/>
                <a:cs typeface="+mn-cs"/>
              </a:defRPr>
            </a:lvl4pPr>
            <a:lvl5pPr marL="2437973"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2100" b="1" kern="1200" spc="0" baseline="0">
                <a:gradFill>
                  <a:gsLst>
                    <a:gs pos="1250">
                      <a:schemeClr val="bg2"/>
                    </a:gs>
                    <a:gs pos="100000">
                      <a:schemeClr val="bg2"/>
                    </a:gs>
                  </a:gsLst>
                  <a:lin ang="5400000" scaled="0"/>
                </a:gradFill>
                <a:latin typeface="+mn-lt"/>
                <a:ea typeface="+mn-ea"/>
                <a:cs typeface="+mn-cs"/>
              </a:defRPr>
            </a:lvl5pPr>
            <a:lvl6pPr marL="3047467" indent="0" algn="l" defTabSz="914363" rtl="0" eaLnBrk="1" latinLnBrk="0" hangingPunct="1">
              <a:spcBef>
                <a:spcPct val="20000"/>
              </a:spcBef>
              <a:buFont typeface="Arial" pitchFamily="34" charset="0"/>
              <a:buNone/>
              <a:defRPr sz="2100" b="1" kern="1200">
                <a:solidFill>
                  <a:schemeClr val="tx1"/>
                </a:solidFill>
                <a:latin typeface="+mn-lt"/>
                <a:ea typeface="+mn-ea"/>
                <a:cs typeface="+mn-cs"/>
              </a:defRPr>
            </a:lvl6pPr>
            <a:lvl7pPr marL="3656960" indent="0" algn="l" defTabSz="914363" rtl="0" eaLnBrk="1" latinLnBrk="0" hangingPunct="1">
              <a:spcBef>
                <a:spcPct val="20000"/>
              </a:spcBef>
              <a:buFont typeface="Arial" pitchFamily="34" charset="0"/>
              <a:buNone/>
              <a:defRPr sz="2100" b="1" kern="1200">
                <a:solidFill>
                  <a:schemeClr val="tx1"/>
                </a:solidFill>
                <a:latin typeface="+mn-lt"/>
                <a:ea typeface="+mn-ea"/>
                <a:cs typeface="+mn-cs"/>
              </a:defRPr>
            </a:lvl7pPr>
            <a:lvl8pPr marL="4266453" indent="0" algn="l" defTabSz="914363" rtl="0" eaLnBrk="1" latinLnBrk="0" hangingPunct="1">
              <a:spcBef>
                <a:spcPct val="20000"/>
              </a:spcBef>
              <a:buFont typeface="Arial" pitchFamily="34" charset="0"/>
              <a:buNone/>
              <a:defRPr sz="2100" b="1" kern="1200">
                <a:solidFill>
                  <a:schemeClr val="tx1"/>
                </a:solidFill>
                <a:latin typeface="+mn-lt"/>
                <a:ea typeface="+mn-ea"/>
                <a:cs typeface="+mn-cs"/>
              </a:defRPr>
            </a:lvl8pPr>
            <a:lvl9pPr marL="4875947" indent="0" algn="l" defTabSz="914363" rtl="0" eaLnBrk="1" latinLnBrk="0" hangingPunct="1">
              <a:spcBef>
                <a:spcPct val="20000"/>
              </a:spcBef>
              <a:buFont typeface="Arial" pitchFamily="34" charset="0"/>
              <a:buNone/>
              <a:defRPr sz="2100" b="1" kern="1200">
                <a:solidFill>
                  <a:schemeClr val="tx1"/>
                </a:solidFill>
                <a:latin typeface="+mn-lt"/>
                <a:ea typeface="+mn-ea"/>
                <a:cs typeface="+mn-cs"/>
              </a:defRPr>
            </a:lvl9pPr>
          </a:lstStyle>
          <a:p>
            <a:endParaRPr lang="en-US" sz="4080" dirty="0">
              <a:gradFill>
                <a:gsLst>
                  <a:gs pos="100000">
                    <a:srgbClr val="FFFFFF"/>
                  </a:gs>
                  <a:gs pos="0">
                    <a:srgbClr val="FFFFFF"/>
                  </a:gs>
                </a:gsLst>
                <a:lin ang="5400000" scaled="0"/>
              </a:gradFill>
            </a:endParaRPr>
          </a:p>
        </p:txBody>
      </p:sp>
      <p:sp>
        <p:nvSpPr>
          <p:cNvPr id="11" name="Content Placeholder 2"/>
          <p:cNvSpPr>
            <a:spLocks noGrp="1"/>
          </p:cNvSpPr>
          <p:nvPr>
            <p:ph sz="quarter" idx="13"/>
          </p:nvPr>
        </p:nvSpPr>
        <p:spPr>
          <a:xfrm>
            <a:off x="6344328" y="2789430"/>
            <a:ext cx="5539472" cy="1854156"/>
          </a:xfrm>
        </p:spPr>
        <p:txBody>
          <a:bodyPr/>
          <a:lstStyle/>
          <a:p>
            <a:r>
              <a:rPr lang="en-US" dirty="0" smtClean="0">
                <a:solidFill>
                  <a:schemeClr val="tx1"/>
                </a:solidFill>
              </a:rPr>
              <a:t>An integrated </a:t>
            </a:r>
            <a:r>
              <a:rPr lang="en-US" dirty="0" smtClean="0">
                <a:solidFill>
                  <a:schemeClr val="tx1"/>
                </a:solidFill>
                <a:latin typeface="Segoe UI Semibold" panose="020B0702040204020203" pitchFamily="34" charset="0"/>
                <a:cs typeface="Segoe UI Semibold" panose="020B0702040204020203" pitchFamily="34" charset="0"/>
              </a:rPr>
              <a:t>In-Place Archive </a:t>
            </a:r>
            <a:r>
              <a:rPr lang="en-US" dirty="0" smtClean="0">
                <a:solidFill>
                  <a:schemeClr val="tx1"/>
                </a:solidFill>
              </a:rPr>
              <a:t>enables </a:t>
            </a:r>
            <a:r>
              <a:rPr lang="en-US" dirty="0">
                <a:solidFill>
                  <a:schemeClr val="tx1"/>
                </a:solidFill>
              </a:rPr>
              <a:t>users to save time by managing their archive as they do their mailbox</a:t>
            </a:r>
          </a:p>
        </p:txBody>
      </p:sp>
      <p:sp>
        <p:nvSpPr>
          <p:cNvPr id="44" name="Rectangle 43"/>
          <p:cNvSpPr/>
          <p:nvPr/>
        </p:nvSpPr>
        <p:spPr bwMode="auto">
          <a:xfrm>
            <a:off x="464536" y="551265"/>
            <a:ext cx="1205557" cy="1206042"/>
          </a:xfrm>
          <a:prstGeom prst="rect">
            <a:avLst/>
          </a:prstGeom>
          <a:solidFill>
            <a:srgbClr val="0072C6"/>
          </a:solidFill>
          <a:ln w="25400" cap="flat" cmpd="sng" algn="ctr">
            <a:noFill/>
            <a:prstDash val="solid"/>
            <a:headEnd type="none" w="med" len="med"/>
            <a:tailEnd type="none" w="med" len="med"/>
          </a:ln>
          <a:effectLst/>
        </p:spPr>
        <p:txBody>
          <a:bodyPr vert="horz" wrap="square" lIns="65263" tIns="0" rIns="186468" bIns="93233" numCol="1" rtlCol="0" anchor="b" anchorCtr="0" compatLnSpc="1">
            <a:prstTxWarp prst="textNoShape">
              <a:avLst/>
            </a:prstTxWarp>
          </a:bodyPr>
          <a:lstStyle/>
          <a:p>
            <a:pPr defTabSz="932016" fontAlgn="base">
              <a:lnSpc>
                <a:spcPct val="90000"/>
              </a:lnSpc>
              <a:spcBef>
                <a:spcPct val="0"/>
              </a:spcBef>
              <a:spcAft>
                <a:spcPct val="0"/>
              </a:spcAft>
              <a:defRPr/>
            </a:pPr>
            <a:endParaRPr lang="en-US" sz="1428" kern="0" dirty="0">
              <a:solidFill>
                <a:prstClr val="white"/>
              </a:solidFill>
              <a:latin typeface="Segoe UI Light"/>
            </a:endParaRPr>
          </a:p>
        </p:txBody>
      </p:sp>
      <p:sp>
        <p:nvSpPr>
          <p:cNvPr id="45" name="Rectangle 44"/>
          <p:cNvSpPr/>
          <p:nvPr/>
        </p:nvSpPr>
        <p:spPr bwMode="auto">
          <a:xfrm>
            <a:off x="3315365" y="551265"/>
            <a:ext cx="1205557" cy="1206042"/>
          </a:xfrm>
          <a:prstGeom prst="rect">
            <a:avLst/>
          </a:prstGeom>
          <a:solidFill>
            <a:srgbClr val="0072C6"/>
          </a:solidFill>
          <a:ln w="25400" cap="flat" cmpd="sng" algn="ctr">
            <a:noFill/>
            <a:prstDash val="solid"/>
            <a:headEnd type="none" w="med" len="med"/>
            <a:tailEnd type="none" w="med" len="med"/>
          </a:ln>
          <a:effectLst/>
        </p:spPr>
        <p:txBody>
          <a:bodyPr vert="horz" wrap="square" lIns="65263" tIns="0" rIns="186468" bIns="93233" numCol="1" rtlCol="0" anchor="b" anchorCtr="0" compatLnSpc="1">
            <a:prstTxWarp prst="textNoShape">
              <a:avLst/>
            </a:prstTxWarp>
          </a:bodyPr>
          <a:lstStyle/>
          <a:p>
            <a:pPr defTabSz="932016" fontAlgn="base">
              <a:lnSpc>
                <a:spcPct val="90000"/>
              </a:lnSpc>
              <a:spcBef>
                <a:spcPct val="0"/>
              </a:spcBef>
              <a:spcAft>
                <a:spcPct val="0"/>
              </a:spcAft>
              <a:defRPr/>
            </a:pPr>
            <a:endParaRPr lang="en-US" sz="1428" kern="0" dirty="0">
              <a:solidFill>
                <a:prstClr val="white"/>
              </a:solidFill>
              <a:latin typeface="Segoe UI Light"/>
            </a:endParaRPr>
          </a:p>
        </p:txBody>
      </p:sp>
      <p:grpSp>
        <p:nvGrpSpPr>
          <p:cNvPr id="46" name="Group 45"/>
          <p:cNvGrpSpPr/>
          <p:nvPr/>
        </p:nvGrpSpPr>
        <p:grpSpPr>
          <a:xfrm>
            <a:off x="3315365" y="2077575"/>
            <a:ext cx="2348243" cy="3600625"/>
            <a:chOff x="3247055" y="2037022"/>
            <a:chExt cx="2303335" cy="3530345"/>
          </a:xfrm>
        </p:grpSpPr>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t="37491" r="87687" b="27397"/>
            <a:stretch/>
          </p:blipFill>
          <p:spPr>
            <a:xfrm>
              <a:off x="3247055" y="2037022"/>
              <a:ext cx="2303335" cy="3530345"/>
            </a:xfrm>
            <a:prstGeom prst="rect">
              <a:avLst/>
            </a:prstGeom>
          </p:spPr>
        </p:pic>
        <p:pic>
          <p:nvPicPr>
            <p:cNvPr id="48" name="Picture 4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528710" y="3900775"/>
              <a:ext cx="1528311" cy="283780"/>
            </a:xfrm>
            <a:prstGeom prst="rect">
              <a:avLst/>
            </a:prstGeom>
          </p:spPr>
        </p:pic>
        <p:pic>
          <p:nvPicPr>
            <p:cNvPr id="49" name="Picture 48"/>
            <p:cNvPicPr>
              <a:picLocks noChangeAspect="1"/>
            </p:cNvPicPr>
            <p:nvPr/>
          </p:nvPicPr>
          <p:blipFill rotWithShape="1">
            <a:blip r:embed="rId5">
              <a:extLst>
                <a:ext uri="{28A0092B-C50C-407E-A947-70E740481C1C}">
                  <a14:useLocalDpi xmlns:a14="http://schemas.microsoft.com/office/drawing/2010/main" val="0"/>
                </a:ext>
              </a:extLst>
            </a:blip>
            <a:srcRect l="78236" t="234" b="1"/>
            <a:stretch/>
          </p:blipFill>
          <p:spPr>
            <a:xfrm>
              <a:off x="4895850" y="3901439"/>
              <a:ext cx="332621" cy="283115"/>
            </a:xfrm>
            <a:prstGeom prst="rect">
              <a:avLst/>
            </a:prstGeom>
          </p:spPr>
        </p:pic>
      </p:grpSp>
      <p:grpSp>
        <p:nvGrpSpPr>
          <p:cNvPr id="50" name="Group 49"/>
          <p:cNvGrpSpPr/>
          <p:nvPr/>
        </p:nvGrpSpPr>
        <p:grpSpPr>
          <a:xfrm>
            <a:off x="459737" y="2125662"/>
            <a:ext cx="2288737" cy="3600607"/>
            <a:chOff x="446039" y="2043820"/>
            <a:chExt cx="2244967" cy="3530328"/>
          </a:xfrm>
        </p:grpSpPr>
        <p:pic>
          <p:nvPicPr>
            <p:cNvPr id="51" name="Picture 50"/>
            <p:cNvPicPr>
              <a:picLocks noChangeAspect="1"/>
            </p:cNvPicPr>
            <p:nvPr/>
          </p:nvPicPr>
          <p:blipFill rotWithShape="1">
            <a:blip r:embed="rId6">
              <a:extLst>
                <a:ext uri="{28A0092B-C50C-407E-A947-70E740481C1C}">
                  <a14:useLocalDpi xmlns:a14="http://schemas.microsoft.com/office/drawing/2010/main" val="0"/>
                </a:ext>
              </a:extLst>
            </a:blip>
            <a:srcRect t="10804" r="86347" b="67482"/>
            <a:stretch/>
          </p:blipFill>
          <p:spPr>
            <a:xfrm>
              <a:off x="446039" y="2043820"/>
              <a:ext cx="2244967" cy="1940308"/>
            </a:xfrm>
            <a:prstGeom prst="rect">
              <a:avLst/>
            </a:prstGeom>
          </p:spPr>
        </p:pic>
        <p:grpSp>
          <p:nvGrpSpPr>
            <p:cNvPr id="52" name="Group 51"/>
            <p:cNvGrpSpPr/>
            <p:nvPr/>
          </p:nvGrpSpPr>
          <p:grpSpPr>
            <a:xfrm>
              <a:off x="446039" y="3965267"/>
              <a:ext cx="2244967" cy="1608881"/>
              <a:chOff x="446039" y="3965267"/>
              <a:chExt cx="2244967" cy="1608881"/>
            </a:xfrm>
          </p:grpSpPr>
          <p:pic>
            <p:nvPicPr>
              <p:cNvPr id="53" name="Picture 52"/>
              <p:cNvPicPr>
                <a:picLocks noChangeAspect="1"/>
              </p:cNvPicPr>
              <p:nvPr/>
            </p:nvPicPr>
            <p:blipFill rotWithShape="1">
              <a:blip r:embed="rId6">
                <a:extLst>
                  <a:ext uri="{28A0092B-C50C-407E-A947-70E740481C1C}">
                    <a14:useLocalDpi xmlns:a14="http://schemas.microsoft.com/office/drawing/2010/main" val="0"/>
                  </a:ext>
                </a:extLst>
              </a:blip>
              <a:srcRect t="37597" r="86347" b="44221"/>
              <a:stretch/>
            </p:blipFill>
            <p:spPr>
              <a:xfrm>
                <a:off x="446039" y="3965267"/>
                <a:ext cx="2244967" cy="1608881"/>
              </a:xfrm>
              <a:prstGeom prst="rect">
                <a:avLst/>
              </a:prstGeom>
            </p:spPr>
          </p:pic>
          <p:pic>
            <p:nvPicPr>
              <p:cNvPr id="54" name="Picture 53"/>
              <p:cNvPicPr>
                <a:picLocks noChangeAspect="1"/>
              </p:cNvPicPr>
              <p:nvPr/>
            </p:nvPicPr>
            <p:blipFill rotWithShape="1">
              <a:blip r:embed="rId6">
                <a:extLst>
                  <a:ext uri="{28A0092B-C50C-407E-A947-70E740481C1C}">
                    <a14:useLocalDpi xmlns:a14="http://schemas.microsoft.com/office/drawing/2010/main" val="0"/>
                  </a:ext>
                </a:extLst>
              </a:blip>
              <a:srcRect l="3917" t="38697" r="86314" b="59349"/>
              <a:stretch/>
            </p:blipFill>
            <p:spPr>
              <a:xfrm>
                <a:off x="673443" y="4094248"/>
                <a:ext cx="1606379" cy="172995"/>
              </a:xfrm>
              <a:prstGeom prst="rect">
                <a:avLst/>
              </a:prstGeom>
            </p:spPr>
          </p:pic>
          <p:pic>
            <p:nvPicPr>
              <p:cNvPr id="55" name="Picture 54"/>
              <p:cNvPicPr>
                <a:picLocks noChangeAspect="1"/>
              </p:cNvPicPr>
              <p:nvPr/>
            </p:nvPicPr>
            <p:blipFill rotWithShape="1">
              <a:blip r:embed="rId5">
                <a:extLst>
                  <a:ext uri="{28A0092B-C50C-407E-A947-70E740481C1C}">
                    <a14:useLocalDpi xmlns:a14="http://schemas.microsoft.com/office/drawing/2010/main" val="0"/>
                  </a:ext>
                </a:extLst>
              </a:blip>
              <a:srcRect l="78236" t="234" b="1"/>
              <a:stretch/>
            </p:blipFill>
            <p:spPr>
              <a:xfrm>
                <a:off x="2246734" y="3994672"/>
                <a:ext cx="444272" cy="283115"/>
              </a:xfrm>
              <a:prstGeom prst="rect">
                <a:avLst/>
              </a:prstGeom>
            </p:spPr>
          </p:pic>
        </p:grpSp>
      </p:grpSp>
      <p:grpSp>
        <p:nvGrpSpPr>
          <p:cNvPr id="56" name="Group 55"/>
          <p:cNvGrpSpPr/>
          <p:nvPr/>
        </p:nvGrpSpPr>
        <p:grpSpPr>
          <a:xfrm>
            <a:off x="590766" y="662040"/>
            <a:ext cx="953098" cy="887372"/>
            <a:chOff x="531665" y="647644"/>
            <a:chExt cx="934871" cy="870052"/>
          </a:xfrm>
        </p:grpSpPr>
        <p:sp>
          <p:nvSpPr>
            <p:cNvPr id="57" name="TextBox 69"/>
            <p:cNvSpPr txBox="1"/>
            <p:nvPr/>
          </p:nvSpPr>
          <p:spPr>
            <a:xfrm>
              <a:off x="531665" y="647644"/>
              <a:ext cx="934871" cy="327782"/>
            </a:xfrm>
            <a:prstGeom prst="rect">
              <a:avLst/>
            </a:prstGeom>
            <a:noFill/>
          </p:spPr>
          <p:txBody>
            <a:bodyPr wrap="none" rtlCol="0">
              <a:spAutoFit/>
            </a:bodyPr>
            <a:lstStyle/>
            <a:p>
              <a:pPr algn="ctr" defTabSz="932323">
                <a:defRPr/>
              </a:pPr>
              <a:r>
                <a:rPr lang="en-US" sz="1530" b="1" kern="0" dirty="0">
                  <a:solidFill>
                    <a:prstClr val="white"/>
                  </a:solidFill>
                </a:rPr>
                <a:t>Outlook</a:t>
              </a:r>
            </a:p>
          </p:txBody>
        </p:sp>
        <p:pic>
          <p:nvPicPr>
            <p:cNvPr id="58"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12871" y="1020668"/>
              <a:ext cx="772458" cy="4970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p:cNvGrpSpPr/>
          <p:nvPr/>
        </p:nvGrpSpPr>
        <p:grpSpPr>
          <a:xfrm>
            <a:off x="3577237" y="660536"/>
            <a:ext cx="681813" cy="890379"/>
            <a:chOff x="3520535" y="647644"/>
            <a:chExt cx="668774" cy="873000"/>
          </a:xfrm>
        </p:grpSpPr>
        <p:pic>
          <p:nvPicPr>
            <p:cNvPr id="60" name="Picture 9" descr="C:\Users\petern\Desktop\Design Stuff\Icons\Microsoft logos\explorer-icon.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851"/>
            <a:stretch/>
          </p:blipFill>
          <p:spPr bwMode="auto">
            <a:xfrm>
              <a:off x="3597188" y="1017724"/>
              <a:ext cx="515467" cy="50292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6"/>
            <p:cNvSpPr txBox="1"/>
            <p:nvPr/>
          </p:nvSpPr>
          <p:spPr>
            <a:xfrm>
              <a:off x="3520535" y="647644"/>
              <a:ext cx="668774" cy="327782"/>
            </a:xfrm>
            <a:prstGeom prst="rect">
              <a:avLst/>
            </a:prstGeom>
            <a:noFill/>
          </p:spPr>
          <p:txBody>
            <a:bodyPr wrap="none" rtlCol="0">
              <a:spAutoFit/>
            </a:bodyPr>
            <a:lstStyle/>
            <a:p>
              <a:pPr algn="ctr" defTabSz="932323">
                <a:defRPr/>
              </a:pPr>
              <a:r>
                <a:rPr lang="en-US" sz="1530" b="1" kern="0" dirty="0">
                  <a:solidFill>
                    <a:prstClr val="white"/>
                  </a:solidFill>
                </a:rPr>
                <a:t>OWA</a:t>
              </a:r>
            </a:p>
          </p:txBody>
        </p:sp>
      </p:grpSp>
    </p:spTree>
    <p:custDataLst>
      <p:tags r:id="rId1"/>
    </p:custDataLst>
    <p:extLst>
      <p:ext uri="{BB962C8B-B14F-4D97-AF65-F5344CB8AC3E}">
        <p14:creationId xmlns:p14="http://schemas.microsoft.com/office/powerpoint/2010/main" val="45012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solidFill>
                  <a:schemeClr val="tx1"/>
                </a:solidFill>
              </a:rPr>
              <a:t>Search everywhere at once</a:t>
            </a:r>
            <a:endParaRPr lang="en-US" dirty="0">
              <a:solidFill>
                <a:schemeClr val="tx1"/>
              </a:solidFill>
            </a:endParaRPr>
          </a:p>
        </p:txBody>
      </p:sp>
      <p:sp>
        <p:nvSpPr>
          <p:cNvPr id="3" name="Content Placeholder 2"/>
          <p:cNvSpPr>
            <a:spLocks noGrp="1"/>
          </p:cNvSpPr>
          <p:nvPr>
            <p:ph sz="quarter" idx="13"/>
          </p:nvPr>
        </p:nvSpPr>
        <p:spPr/>
        <p:txBody>
          <a:bodyPr/>
          <a:lstStyle/>
          <a:p>
            <a:r>
              <a:rPr lang="en-US" dirty="0" smtClean="0">
                <a:solidFill>
                  <a:schemeClr val="tx1"/>
                </a:solidFill>
              </a:rPr>
              <a:t>Quickly find new or historical email wherever you are with new, faster search technology</a:t>
            </a:r>
            <a:endParaRPr lang="en-US" dirty="0">
              <a:solidFill>
                <a:schemeClr val="tx1"/>
              </a:solidFill>
            </a:endParaRPr>
          </a:p>
        </p:txBody>
      </p:sp>
      <p:sp>
        <p:nvSpPr>
          <p:cNvPr id="13" name="Content Placeholder 2"/>
          <p:cNvSpPr txBox="1">
            <a:spLocks/>
          </p:cNvSpPr>
          <p:nvPr/>
        </p:nvSpPr>
        <p:spPr>
          <a:xfrm>
            <a:off x="203438" y="1725202"/>
            <a:ext cx="5591678" cy="339016"/>
          </a:xfrm>
          <a:prstGeom prst="rect">
            <a:avLst/>
          </a:prstGeom>
        </p:spPr>
        <p:txBody>
          <a:bodyPr lIns="91413" tIns="45707" rIns="91413" bIns="45707"/>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72" dirty="0">
                <a:solidFill>
                  <a:srgbClr val="FFFFFF"/>
                </a:solidFill>
              </a:rPr>
              <a:t>Quickly find new or historical email wherever you are with new, faster search technology</a:t>
            </a:r>
          </a:p>
          <a:p>
            <a:endParaRPr lang="en-US" sz="3672" dirty="0">
              <a:solidFill>
                <a:srgbClr val="FFFFFF"/>
              </a:solidFill>
            </a:endParaRPr>
          </a:p>
          <a:p>
            <a:r>
              <a:rPr lang="en-US" sz="3672" dirty="0">
                <a:solidFill>
                  <a:srgbClr val="FFFFFF"/>
                </a:solidFill>
              </a:rPr>
              <a:t>Single Search in OWA and Outlook returns results from Primary &amp; Archive Mailboxes</a:t>
            </a:r>
          </a:p>
          <a:p>
            <a:endParaRPr lang="en-US" sz="3672" dirty="0">
              <a:solidFill>
                <a:srgbClr val="FFFFFF"/>
              </a:solidFill>
            </a:endParaRPr>
          </a:p>
          <a:p>
            <a:r>
              <a:rPr lang="en-US" sz="3672" dirty="0">
                <a:solidFill>
                  <a:srgbClr val="FFFFFF"/>
                </a:solidFill>
              </a:rPr>
              <a:t>Combined conversation view</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035" t="10058" r="55778" b="128"/>
          <a:stretch/>
        </p:blipFill>
        <p:spPr>
          <a:xfrm>
            <a:off x="5002" y="-11104"/>
            <a:ext cx="6088343" cy="7066096"/>
          </a:xfrm>
          <a:prstGeom prst="rect">
            <a:avLst/>
          </a:prstGeom>
        </p:spPr>
      </p:pic>
      <p:sp>
        <p:nvSpPr>
          <p:cNvPr id="17" name="TextBox 4"/>
          <p:cNvSpPr txBox="1"/>
          <p:nvPr/>
        </p:nvSpPr>
        <p:spPr>
          <a:xfrm>
            <a:off x="48818" y="1278892"/>
            <a:ext cx="2446196" cy="298983"/>
          </a:xfrm>
          <a:prstGeom prst="rect">
            <a:avLst/>
          </a:prstGeom>
          <a:solidFill>
            <a:schemeClr val="accent1"/>
          </a:solidFill>
          <a:ln w="19050">
            <a:noFill/>
            <a:prstDash val="solid"/>
            <a:miter lim="800000"/>
          </a:ln>
          <a:effectLst/>
        </p:spPr>
        <p:txBody>
          <a:bodyPr wrap="square" lIns="58259" tIns="29131" rIns="93217" bIns="2913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530" dirty="0">
                <a:solidFill>
                  <a:srgbClr val="FFFFFF"/>
                </a:solidFill>
                <a:latin typeface="Segoe UI Light"/>
              </a:rPr>
              <a:t>Search everywhere at once</a:t>
            </a:r>
          </a:p>
        </p:txBody>
      </p:sp>
      <p:cxnSp>
        <p:nvCxnSpPr>
          <p:cNvPr id="18" name="Straight Connector 17"/>
          <p:cNvCxnSpPr/>
          <p:nvPr/>
        </p:nvCxnSpPr>
        <p:spPr>
          <a:xfrm>
            <a:off x="2136049" y="1575520"/>
            <a:ext cx="0" cy="895342"/>
          </a:xfrm>
          <a:prstGeom prst="line">
            <a:avLst/>
          </a:prstGeom>
          <a:ln w="25400">
            <a:solidFill>
              <a:schemeClr val="accent4"/>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9" name="TextBox 4"/>
          <p:cNvSpPr txBox="1"/>
          <p:nvPr/>
        </p:nvSpPr>
        <p:spPr>
          <a:xfrm>
            <a:off x="3832656" y="386232"/>
            <a:ext cx="1711021" cy="298983"/>
          </a:xfrm>
          <a:prstGeom prst="rect">
            <a:avLst/>
          </a:prstGeom>
          <a:solidFill>
            <a:schemeClr val="accent1"/>
          </a:solidFill>
          <a:ln w="19050">
            <a:noFill/>
            <a:prstDash val="solid"/>
            <a:miter lim="800000"/>
          </a:ln>
          <a:effectLst/>
        </p:spPr>
        <p:txBody>
          <a:bodyPr wrap="square" lIns="58259" tIns="29131" rIns="93217" bIns="2913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530" dirty="0">
                <a:solidFill>
                  <a:srgbClr val="FFFFFF"/>
                </a:solidFill>
                <a:latin typeface="Segoe UI Light"/>
              </a:rPr>
              <a:t>Integrated search</a:t>
            </a:r>
          </a:p>
        </p:txBody>
      </p:sp>
      <p:cxnSp>
        <p:nvCxnSpPr>
          <p:cNvPr id="20" name="Straight Connector 19"/>
          <p:cNvCxnSpPr/>
          <p:nvPr/>
        </p:nvCxnSpPr>
        <p:spPr>
          <a:xfrm>
            <a:off x="4096947" y="535723"/>
            <a:ext cx="0" cy="398073"/>
          </a:xfrm>
          <a:prstGeom prst="line">
            <a:avLst/>
          </a:prstGeom>
          <a:ln w="25400">
            <a:solidFill>
              <a:schemeClr val="accent4"/>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1" name="TextBox 4"/>
          <p:cNvSpPr txBox="1"/>
          <p:nvPr/>
        </p:nvSpPr>
        <p:spPr>
          <a:xfrm>
            <a:off x="585020" y="5471862"/>
            <a:ext cx="1802879" cy="539119"/>
          </a:xfrm>
          <a:prstGeom prst="rect">
            <a:avLst/>
          </a:prstGeom>
          <a:solidFill>
            <a:schemeClr val="accent1"/>
          </a:solidFill>
          <a:ln w="19050">
            <a:noFill/>
            <a:prstDash val="solid"/>
            <a:miter lim="800000"/>
          </a:ln>
          <a:effectLst/>
        </p:spPr>
        <p:txBody>
          <a:bodyPr wrap="square" lIns="58259" tIns="29131" rIns="93217" bIns="2913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530" dirty="0">
                <a:solidFill>
                  <a:srgbClr val="FFFFFF"/>
                </a:solidFill>
                <a:latin typeface="Segoe UI Light"/>
              </a:rPr>
              <a:t>Combined conversation view</a:t>
            </a:r>
          </a:p>
        </p:txBody>
      </p:sp>
      <p:cxnSp>
        <p:nvCxnSpPr>
          <p:cNvPr id="22" name="Straight Connector 21"/>
          <p:cNvCxnSpPr/>
          <p:nvPr/>
        </p:nvCxnSpPr>
        <p:spPr>
          <a:xfrm>
            <a:off x="2387898" y="5737657"/>
            <a:ext cx="466107" cy="0"/>
          </a:xfrm>
          <a:prstGeom prst="line">
            <a:avLst/>
          </a:prstGeom>
          <a:ln w="25400">
            <a:solidFill>
              <a:schemeClr val="accent4"/>
            </a:solidFill>
            <a:prstDash val="solid"/>
            <a:tailEnd type="ova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0790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22" presetClass="entr" presetSubtype="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22" presetClass="entr" presetSubtype="8"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Archiving</a:t>
            </a:r>
            <a:endParaRPr lang="en-US" dirty="0"/>
          </a:p>
        </p:txBody>
      </p:sp>
    </p:spTree>
    <p:extLst>
      <p:ext uri="{BB962C8B-B14F-4D97-AF65-F5344CB8AC3E}">
        <p14:creationId xmlns:p14="http://schemas.microsoft.com/office/powerpoint/2010/main" val="133237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1948" y="388584"/>
            <a:ext cx="11370961" cy="3683957"/>
          </a:xfrm>
        </p:spPr>
        <p:txBody>
          <a:bodyPr/>
          <a:lstStyle/>
          <a:p>
            <a:pPr marL="0" indent="0">
              <a:buNone/>
            </a:pPr>
            <a:r>
              <a:rPr lang="en-US" sz="4488" dirty="0" smtClean="0">
                <a:solidFill>
                  <a:schemeClr val="tx2"/>
                </a:solidFill>
              </a:rPr>
              <a:t>Archive </a:t>
            </a:r>
            <a:r>
              <a:rPr lang="en-US" sz="4488" dirty="0">
                <a:solidFill>
                  <a:schemeClr val="tx2"/>
                </a:solidFill>
              </a:rPr>
              <a:t>Admin </a:t>
            </a:r>
            <a:r>
              <a:rPr lang="en-US" sz="4488" dirty="0" smtClean="0">
                <a:solidFill>
                  <a:schemeClr val="tx2"/>
                </a:solidFill>
              </a:rPr>
              <a:t>Experience</a:t>
            </a:r>
            <a:endParaRPr lang="en-US" dirty="0" smtClean="0">
              <a:solidFill>
                <a:schemeClr val="tx2"/>
              </a:solidFill>
            </a:endParaRPr>
          </a:p>
          <a:p>
            <a:pPr marL="0" indent="0">
              <a:buNone/>
            </a:pPr>
            <a:endParaRPr lang="en-US" sz="1600" dirty="0" smtClean="0">
              <a:solidFill>
                <a:schemeClr val="tx2"/>
              </a:solidFill>
            </a:endParaRPr>
          </a:p>
          <a:p>
            <a:pPr marL="0" indent="0">
              <a:buNone/>
            </a:pPr>
            <a:r>
              <a:rPr lang="en-US" dirty="0" smtClean="0">
                <a:solidFill>
                  <a:schemeClr val="tx2"/>
                </a:solidFill>
              </a:rPr>
              <a:t>How it works</a:t>
            </a:r>
          </a:p>
          <a:p>
            <a:pPr lvl="1"/>
            <a:r>
              <a:rPr lang="en-US" dirty="0">
                <a:solidFill>
                  <a:schemeClr val="tx2"/>
                </a:solidFill>
              </a:rPr>
              <a:t>Second mailbox associated with </a:t>
            </a:r>
            <a:r>
              <a:rPr lang="en-US" dirty="0" smtClean="0">
                <a:solidFill>
                  <a:schemeClr val="tx2"/>
                </a:solidFill>
              </a:rPr>
              <a:t>user in online mode, not </a:t>
            </a:r>
            <a:r>
              <a:rPr lang="en-US" dirty="0">
                <a:solidFill>
                  <a:schemeClr val="tx2"/>
                </a:solidFill>
              </a:rPr>
              <a:t>cached</a:t>
            </a:r>
          </a:p>
          <a:p>
            <a:pPr lvl="1"/>
            <a:r>
              <a:rPr lang="en-US" dirty="0">
                <a:solidFill>
                  <a:schemeClr val="tx2"/>
                </a:solidFill>
              </a:rPr>
              <a:t>Use same tools to manage mailbox &amp; archive</a:t>
            </a:r>
          </a:p>
          <a:p>
            <a:pPr lvl="1"/>
            <a:r>
              <a:rPr lang="en-US" dirty="0">
                <a:solidFill>
                  <a:schemeClr val="tx2"/>
                </a:solidFill>
              </a:rPr>
              <a:t>Same HA and migration concepts as primary mailbox</a:t>
            </a:r>
          </a:p>
          <a:p>
            <a:pPr marL="0" indent="0">
              <a:buNone/>
            </a:pPr>
            <a:r>
              <a:rPr lang="en-US" dirty="0" smtClean="0">
                <a:solidFill>
                  <a:schemeClr val="tx2"/>
                </a:solidFill>
              </a:rPr>
              <a:t>Where it lives</a:t>
            </a:r>
          </a:p>
        </p:txBody>
      </p:sp>
      <p:sp>
        <p:nvSpPr>
          <p:cNvPr id="76" name="Rounded Rectangle 75"/>
          <p:cNvSpPr/>
          <p:nvPr/>
        </p:nvSpPr>
        <p:spPr bwMode="auto">
          <a:xfrm>
            <a:off x="6328602" y="4061674"/>
            <a:ext cx="5483708" cy="1500840"/>
          </a:xfrm>
          <a:prstGeom prst="roundRect">
            <a:avLst>
              <a:gd name="adj" fmla="val 0"/>
            </a:avLst>
          </a:prstGeom>
          <a:solidFill>
            <a:schemeClr val="accent3"/>
          </a:solidFill>
          <a:ln w="9525" cap="flat" cmpd="sng" algn="ctr">
            <a:noFill/>
            <a:prstDash val="solid"/>
          </a:ln>
          <a:effectLst/>
        </p:spPr>
        <p:txBody>
          <a:bodyPr anchor="t"/>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113336" defTabSz="930941" eaLnBrk="0" hangingPunct="0">
              <a:lnSpc>
                <a:spcPct val="85000"/>
              </a:lnSpc>
              <a:spcBef>
                <a:spcPct val="50000"/>
              </a:spcBef>
              <a:buClr>
                <a:srgbClr val="FFC000"/>
              </a:buClr>
              <a:buSzPct val="76000"/>
              <a:defRPr/>
            </a:pPr>
            <a:r>
              <a:rPr lang="en-US" sz="2000" kern="0" spc="-51" dirty="0" smtClean="0">
                <a:solidFill>
                  <a:srgbClr val="FFFFFF"/>
                </a:solidFill>
                <a:ea typeface="Segoe UI" pitchFamily="34" charset="0"/>
                <a:cs typeface="Segoe UI" pitchFamily="34" charset="0"/>
              </a:rPr>
              <a:t>Hybrid</a:t>
            </a:r>
            <a:endParaRPr lang="en-US" sz="2000" kern="0" spc="-51" dirty="0">
              <a:solidFill>
                <a:srgbClr val="FFFFFF"/>
              </a:solidFill>
              <a:ea typeface="Segoe UI" pitchFamily="34" charset="0"/>
              <a:cs typeface="Segoe UI" pitchFamily="34" charset="0"/>
            </a:endParaRPr>
          </a:p>
        </p:txBody>
      </p:sp>
      <p:pic>
        <p:nvPicPr>
          <p:cNvPr id="77" name="Picture 7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957"/>
          <a:stretch/>
        </p:blipFill>
        <p:spPr bwMode="auto">
          <a:xfrm>
            <a:off x="9513378" y="4124196"/>
            <a:ext cx="2298932" cy="1192448"/>
          </a:xfrm>
          <a:prstGeom prst="rect">
            <a:avLst/>
          </a:prstGeom>
          <a:noFill/>
          <a:extLst>
            <a:ext uri="{909E8E84-426E-40DD-AFC4-6F175D3DCCD1}">
              <a14:hiddenFill xmlns:a14="http://schemas.microsoft.com/office/drawing/2010/main">
                <a:solidFill>
                  <a:srgbClr val="FFFFFF"/>
                </a:solidFill>
              </a14:hiddenFill>
            </a:ext>
          </a:extLst>
        </p:spPr>
      </p:pic>
      <p:grpSp>
        <p:nvGrpSpPr>
          <p:cNvPr id="78" name="Group 77"/>
          <p:cNvGrpSpPr/>
          <p:nvPr/>
        </p:nvGrpSpPr>
        <p:grpSpPr>
          <a:xfrm>
            <a:off x="10290548" y="4962854"/>
            <a:ext cx="1096318" cy="535095"/>
            <a:chOff x="2337409" y="2438407"/>
            <a:chExt cx="1154160" cy="760889"/>
          </a:xfrm>
        </p:grpSpPr>
        <p:grpSp>
          <p:nvGrpSpPr>
            <p:cNvPr id="81" name="Group 80"/>
            <p:cNvGrpSpPr/>
            <p:nvPr/>
          </p:nvGrpSpPr>
          <p:grpSpPr>
            <a:xfrm>
              <a:off x="2362490" y="2438407"/>
              <a:ext cx="1129079" cy="758471"/>
              <a:chOff x="2248203" y="2387010"/>
              <a:chExt cx="1084072" cy="728237"/>
            </a:xfrm>
          </p:grpSpPr>
          <p:sp>
            <p:nvSpPr>
              <p:cNvPr id="83" name="Rectangle 82"/>
              <p:cNvSpPr/>
              <p:nvPr/>
            </p:nvSpPr>
            <p:spPr>
              <a:xfrm>
                <a:off x="2248203" y="2429541"/>
                <a:ext cx="1084072" cy="61845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559"/>
                <a:endParaRPr lang="en-US" sz="1428">
                  <a:solidFill>
                    <a:prstClr val="white"/>
                  </a:solidFill>
                </a:endParaRPr>
              </a:p>
            </p:txBody>
          </p:sp>
          <p:pic>
            <p:nvPicPr>
              <p:cNvPr id="84" name="Picture 8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48203" y="2387010"/>
                <a:ext cx="1084071" cy="728237"/>
              </a:xfrm>
              <a:prstGeom prst="rect">
                <a:avLst/>
              </a:prstGeom>
              <a:noFill/>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2" name="Rectangle 81"/>
            <p:cNvSpPr/>
            <p:nvPr/>
          </p:nvSpPr>
          <p:spPr>
            <a:xfrm>
              <a:off x="2337409" y="2863120"/>
              <a:ext cx="1140438" cy="336176"/>
            </a:xfrm>
            <a:prstGeom prst="rect">
              <a:avLst/>
            </a:prstGeom>
            <a:no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59"/>
              <a:r>
                <a:rPr lang="en-US" sz="1428" b="1" dirty="0">
                  <a:solidFill>
                    <a:srgbClr val="FFB900">
                      <a:lumMod val="75000"/>
                    </a:srgbClr>
                  </a:solidFill>
                </a:rPr>
                <a:t>ARCHIVE</a:t>
              </a:r>
            </a:p>
          </p:txBody>
        </p:sp>
      </p:grpSp>
      <p:pic>
        <p:nvPicPr>
          <p:cNvPr id="85" name="Picture 8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440815" y="4434468"/>
            <a:ext cx="1605455" cy="1003009"/>
          </a:xfrm>
          <a:prstGeom prst="rect">
            <a:avLst/>
          </a:prstGeom>
          <a:noFill/>
          <a:extLst>
            <a:ext uri="{909E8E84-426E-40DD-AFC4-6F175D3DCCD1}">
              <a14:hiddenFill xmlns:a14="http://schemas.microsoft.com/office/drawing/2010/main">
                <a:solidFill>
                  <a:srgbClr val="FFFFFF"/>
                </a:solidFill>
              </a14:hiddenFill>
            </a:ext>
          </a:extLst>
        </p:spPr>
      </p:pic>
      <p:sp>
        <p:nvSpPr>
          <p:cNvPr id="86" name="Rounded Rectangle 85"/>
          <p:cNvSpPr/>
          <p:nvPr/>
        </p:nvSpPr>
        <p:spPr bwMode="auto">
          <a:xfrm>
            <a:off x="636125" y="5641298"/>
            <a:ext cx="11191240" cy="1252690"/>
          </a:xfrm>
          <a:prstGeom prst="roundRect">
            <a:avLst>
              <a:gd name="adj" fmla="val 0"/>
            </a:avLst>
          </a:prstGeom>
          <a:solidFill>
            <a:schemeClr val="accent4"/>
          </a:solidFill>
          <a:ln w="9525" cap="flat" cmpd="sng" algn="ctr">
            <a:noFill/>
            <a:prstDash val="solid"/>
          </a:ln>
          <a:effectLst/>
        </p:spPr>
        <p:txBody>
          <a:bodyPr anchor="t"/>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113336" defTabSz="932559">
              <a:lnSpc>
                <a:spcPct val="90000"/>
              </a:lnSpc>
              <a:spcBef>
                <a:spcPts val="204"/>
              </a:spcBef>
              <a:spcAft>
                <a:spcPts val="612"/>
              </a:spcAft>
              <a:buClr>
                <a:srgbClr val="FFFFFF">
                  <a:lumMod val="50000"/>
                </a:srgbClr>
              </a:buClr>
              <a:buSzPct val="125000"/>
              <a:defRPr/>
            </a:pPr>
            <a:r>
              <a:rPr lang="en-US" sz="2000" kern="0" dirty="0" smtClean="0">
                <a:solidFill>
                  <a:prstClr val="white"/>
                </a:solidFill>
                <a:ea typeface="Segoe UI" pitchFamily="34" charset="0"/>
                <a:cs typeface="Segoe UI" pitchFamily="34" charset="0"/>
              </a:rPr>
              <a:t>Cloud Archive (EOA)</a:t>
            </a:r>
            <a:endParaRPr lang="en-US" sz="2000" kern="0" dirty="0">
              <a:solidFill>
                <a:prstClr val="white"/>
              </a:solidFill>
              <a:ea typeface="Segoe UI" pitchFamily="34" charset="0"/>
              <a:cs typeface="Segoe UI" pitchFamily="34" charset="0"/>
            </a:endParaRPr>
          </a:p>
        </p:txBody>
      </p:sp>
      <p:grpSp>
        <p:nvGrpSpPr>
          <p:cNvPr id="87" name="Group 86"/>
          <p:cNvGrpSpPr/>
          <p:nvPr/>
        </p:nvGrpSpPr>
        <p:grpSpPr>
          <a:xfrm>
            <a:off x="8092784" y="4863093"/>
            <a:ext cx="1083284" cy="543363"/>
            <a:chOff x="2337409" y="2438407"/>
            <a:chExt cx="1140438" cy="772646"/>
          </a:xfrm>
        </p:grpSpPr>
        <p:grpSp>
          <p:nvGrpSpPr>
            <p:cNvPr id="88" name="Group 87"/>
            <p:cNvGrpSpPr/>
            <p:nvPr/>
          </p:nvGrpSpPr>
          <p:grpSpPr>
            <a:xfrm>
              <a:off x="2337410" y="2438407"/>
              <a:ext cx="1129078" cy="758471"/>
              <a:chOff x="2224123" y="2387010"/>
              <a:chExt cx="1084071" cy="728237"/>
            </a:xfrm>
          </p:grpSpPr>
          <p:sp>
            <p:nvSpPr>
              <p:cNvPr id="90" name="Rectangle 89"/>
              <p:cNvSpPr/>
              <p:nvPr/>
            </p:nvSpPr>
            <p:spPr>
              <a:xfrm>
                <a:off x="2248203" y="2429541"/>
                <a:ext cx="1059664" cy="61845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559"/>
                <a:endParaRPr lang="en-US" sz="1428">
                  <a:solidFill>
                    <a:prstClr val="white"/>
                  </a:solidFill>
                </a:endParaRPr>
              </a:p>
            </p:txBody>
          </p:sp>
          <p:pic>
            <p:nvPicPr>
              <p:cNvPr id="91" name="Picture 90"/>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24123" y="2387010"/>
                <a:ext cx="1084071" cy="728237"/>
              </a:xfrm>
              <a:prstGeom prst="rect">
                <a:avLst/>
              </a:prstGeom>
              <a:noFill/>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9" name="Rectangle 88"/>
            <p:cNvSpPr/>
            <p:nvPr/>
          </p:nvSpPr>
          <p:spPr>
            <a:xfrm>
              <a:off x="2337409" y="2874877"/>
              <a:ext cx="1140438" cy="336176"/>
            </a:xfrm>
            <a:prstGeom prst="rect">
              <a:avLst/>
            </a:prstGeom>
            <a:no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59"/>
              <a:r>
                <a:rPr lang="en-US" sz="1428" b="1" dirty="0">
                  <a:solidFill>
                    <a:srgbClr val="FFB900">
                      <a:lumMod val="75000"/>
                    </a:srgbClr>
                  </a:solidFill>
                </a:rPr>
                <a:t>ARCHIVE</a:t>
              </a:r>
            </a:p>
          </p:txBody>
        </p:sp>
      </p:grpSp>
      <p:pic>
        <p:nvPicPr>
          <p:cNvPr id="92" name="Picture 9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48338" y="6011471"/>
            <a:ext cx="1605455" cy="788401"/>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p:cNvGrpSpPr/>
          <p:nvPr/>
        </p:nvGrpSpPr>
        <p:grpSpPr>
          <a:xfrm>
            <a:off x="1959751" y="6002790"/>
            <a:ext cx="1090189" cy="551145"/>
            <a:chOff x="9940478" y="2438400"/>
            <a:chExt cx="1068910" cy="717015"/>
          </a:xfrm>
        </p:grpSpPr>
        <p:grpSp>
          <p:nvGrpSpPr>
            <p:cNvPr id="94" name="Group 93"/>
            <p:cNvGrpSpPr/>
            <p:nvPr/>
          </p:nvGrpSpPr>
          <p:grpSpPr>
            <a:xfrm>
              <a:off x="9940478" y="2438400"/>
              <a:ext cx="1047280" cy="706284"/>
              <a:chOff x="2223564" y="2383913"/>
              <a:chExt cx="1085151" cy="744784"/>
            </a:xfrm>
          </p:grpSpPr>
          <p:sp>
            <p:nvSpPr>
              <p:cNvPr id="96" name="Rectangle 95"/>
              <p:cNvSpPr/>
              <p:nvPr/>
            </p:nvSpPr>
            <p:spPr>
              <a:xfrm>
                <a:off x="2223564" y="2429541"/>
                <a:ext cx="1084303" cy="618459"/>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559"/>
                <a:endParaRPr lang="en-US" sz="1428">
                  <a:solidFill>
                    <a:prstClr val="white"/>
                  </a:solidFill>
                </a:endParaRPr>
              </a:p>
            </p:txBody>
          </p:sp>
          <p:pic>
            <p:nvPicPr>
              <p:cNvPr id="97" name="Picture 9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23565" y="2383913"/>
                <a:ext cx="1085150" cy="744784"/>
              </a:xfrm>
              <a:prstGeom prst="rect">
                <a:avLst/>
              </a:prstGeom>
              <a:noFill/>
              <a:effectLst>
                <a:outerShdw blurRad="63500" sx="101000" sy="101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grpSp>
        <p:sp>
          <p:nvSpPr>
            <p:cNvPr id="95" name="Rectangle 94"/>
            <p:cNvSpPr/>
            <p:nvPr/>
          </p:nvSpPr>
          <p:spPr>
            <a:xfrm>
              <a:off x="9976694" y="2843342"/>
              <a:ext cx="1032694" cy="312073"/>
            </a:xfrm>
            <a:prstGeom prst="rect">
              <a:avLst/>
            </a:prstGeom>
            <a:no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59"/>
              <a:r>
                <a:rPr lang="en-US" sz="1428" b="1" dirty="0">
                  <a:solidFill>
                    <a:srgbClr val="ED8000">
                      <a:lumMod val="75000"/>
                    </a:srgbClr>
                  </a:solidFill>
                </a:rPr>
                <a:t>PRIMARY</a:t>
              </a:r>
            </a:p>
          </p:txBody>
        </p:sp>
      </p:grpSp>
      <p:sp>
        <p:nvSpPr>
          <p:cNvPr id="98" name="Rounded Rectangle 97"/>
          <p:cNvSpPr/>
          <p:nvPr/>
        </p:nvSpPr>
        <p:spPr bwMode="auto">
          <a:xfrm>
            <a:off x="630641" y="4073780"/>
            <a:ext cx="5483708" cy="1488733"/>
          </a:xfrm>
          <a:prstGeom prst="roundRect">
            <a:avLst>
              <a:gd name="adj" fmla="val 0"/>
            </a:avLst>
          </a:prstGeom>
          <a:solidFill>
            <a:schemeClr val="bg2"/>
          </a:solidFill>
          <a:ln w="9525" cap="flat" cmpd="sng" algn="ctr">
            <a:noFill/>
            <a:prstDash val="solid"/>
          </a:ln>
          <a:effectLst/>
        </p:spPr>
        <p:txBody>
          <a:bodyPr anchor="t"/>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113336" defTabSz="930941" eaLnBrk="0" hangingPunct="0">
              <a:lnSpc>
                <a:spcPct val="85000"/>
              </a:lnSpc>
              <a:spcBef>
                <a:spcPct val="50000"/>
              </a:spcBef>
              <a:buClr>
                <a:srgbClr val="FFC000"/>
              </a:buClr>
              <a:buSzPct val="76000"/>
              <a:defRPr/>
            </a:pPr>
            <a:endParaRPr lang="en-US" sz="2550" b="1" kern="0" spc="-51" dirty="0">
              <a:solidFill>
                <a:srgbClr val="FFFFFF"/>
              </a:solidFill>
              <a:ea typeface="Segoe UI" pitchFamily="34" charset="0"/>
              <a:cs typeface="Segoe UI" pitchFamily="34" charset="0"/>
            </a:endParaRPr>
          </a:p>
        </p:txBody>
      </p:sp>
      <p:pic>
        <p:nvPicPr>
          <p:cNvPr id="99" name="Picture 9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0261" y="4434468"/>
            <a:ext cx="1605455" cy="1003009"/>
          </a:xfrm>
          <a:prstGeom prst="rect">
            <a:avLst/>
          </a:prstGeom>
          <a:noFill/>
          <a:extLst>
            <a:ext uri="{909E8E84-426E-40DD-AFC4-6F175D3DCCD1}">
              <a14:hiddenFill xmlns:a14="http://schemas.microsoft.com/office/drawing/2010/main">
                <a:solidFill>
                  <a:srgbClr val="FFFFFF"/>
                </a:solidFill>
              </a14:hiddenFill>
            </a:ext>
          </a:extLst>
        </p:spPr>
      </p:pic>
      <p:sp>
        <p:nvSpPr>
          <p:cNvPr id="100" name="Rounded Rectangle 99"/>
          <p:cNvSpPr/>
          <p:nvPr/>
        </p:nvSpPr>
        <p:spPr bwMode="auto">
          <a:xfrm>
            <a:off x="636125" y="4072867"/>
            <a:ext cx="5480633" cy="1500840"/>
          </a:xfrm>
          <a:prstGeom prst="roundRect">
            <a:avLst>
              <a:gd name="adj" fmla="val 0"/>
            </a:avLst>
          </a:prstGeom>
          <a:solidFill>
            <a:schemeClr val="accent1">
              <a:alpha val="50000"/>
            </a:schemeClr>
          </a:solidFill>
          <a:ln w="9525" cap="flat" cmpd="sng" algn="ctr">
            <a:noFill/>
            <a:prstDash val="solid"/>
          </a:ln>
          <a:effectLst/>
        </p:spPr>
        <p:txBody>
          <a:bodyPr anchor="t"/>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113336" defTabSz="930941" eaLnBrk="0" hangingPunct="0">
              <a:lnSpc>
                <a:spcPts val="2100"/>
              </a:lnSpc>
              <a:buClr>
                <a:srgbClr val="FFC000"/>
              </a:buClr>
              <a:buSzPct val="76000"/>
              <a:defRPr/>
            </a:pPr>
            <a:r>
              <a:rPr lang="en-US" sz="2000" kern="0" spc="-51" dirty="0" smtClean="0">
                <a:solidFill>
                  <a:srgbClr val="FFFFFF"/>
                </a:solidFill>
                <a:ea typeface="Segoe UI" pitchFamily="34" charset="0"/>
                <a:cs typeface="Segoe UI" pitchFamily="34" charset="0"/>
              </a:rPr>
              <a:t>On-premises only or cloud only</a:t>
            </a:r>
            <a:endParaRPr lang="en-US" sz="2000" kern="0" spc="-51" dirty="0">
              <a:solidFill>
                <a:srgbClr val="FFFFFF"/>
              </a:solidFill>
              <a:ea typeface="Segoe UI" pitchFamily="34" charset="0"/>
              <a:cs typeface="Segoe UI" pitchFamily="34" charset="0"/>
            </a:endParaRPr>
          </a:p>
          <a:p>
            <a:pPr marL="113336" defTabSz="930941" eaLnBrk="0" hangingPunct="0">
              <a:lnSpc>
                <a:spcPct val="85000"/>
              </a:lnSpc>
              <a:spcBef>
                <a:spcPct val="50000"/>
              </a:spcBef>
              <a:buClr>
                <a:srgbClr val="FFC000"/>
              </a:buClr>
              <a:buSzPct val="76000"/>
              <a:defRPr/>
            </a:pPr>
            <a:endParaRPr lang="en-US" sz="2400" b="1" kern="0" spc="-51" dirty="0">
              <a:solidFill>
                <a:srgbClr val="FFFFFF"/>
              </a:solidFill>
              <a:ea typeface="Segoe UI" pitchFamily="34" charset="0"/>
              <a:cs typeface="Segoe UI" pitchFamily="34" charset="0"/>
            </a:endParaRPr>
          </a:p>
        </p:txBody>
      </p:sp>
      <p:cxnSp>
        <p:nvCxnSpPr>
          <p:cNvPr id="101" name="Straight Arrow Connector 100"/>
          <p:cNvCxnSpPr/>
          <p:nvPr/>
        </p:nvCxnSpPr>
        <p:spPr>
          <a:xfrm>
            <a:off x="4163081" y="6297699"/>
            <a:ext cx="4352149" cy="0"/>
          </a:xfrm>
          <a:prstGeom prst="straightConnector1">
            <a:avLst/>
          </a:prstGeom>
          <a:ln w="228600" cap="sq">
            <a:solidFill>
              <a:schemeClr val="bg1"/>
            </a:solidFill>
            <a:miter lim="800000"/>
            <a:headEnd type="triangle" w="med" len="sm"/>
            <a:tailEnd type="triangle" w="med" len="sm"/>
          </a:ln>
          <a:effectLst/>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7668081" y="4410989"/>
            <a:ext cx="1068128" cy="547722"/>
            <a:chOff x="2335930" y="2462379"/>
            <a:chExt cx="1130195" cy="794062"/>
          </a:xfrm>
          <a:effectLst>
            <a:outerShdw blurRad="63500" sx="101000" sy="101000" algn="ctr" rotWithShape="0">
              <a:prstClr val="black">
                <a:alpha val="40000"/>
              </a:prstClr>
            </a:outerShdw>
          </a:effectLst>
        </p:grpSpPr>
        <p:grpSp>
          <p:nvGrpSpPr>
            <p:cNvPr id="103" name="Group 102"/>
            <p:cNvGrpSpPr/>
            <p:nvPr/>
          </p:nvGrpSpPr>
          <p:grpSpPr>
            <a:xfrm>
              <a:off x="2335930" y="2462379"/>
              <a:ext cx="1130195" cy="775705"/>
              <a:chOff x="2222717" y="2410027"/>
              <a:chExt cx="1085150" cy="744784"/>
            </a:xfrm>
          </p:grpSpPr>
          <p:sp>
            <p:nvSpPr>
              <p:cNvPr id="105" name="Rectangle 104"/>
              <p:cNvSpPr/>
              <p:nvPr/>
            </p:nvSpPr>
            <p:spPr>
              <a:xfrm>
                <a:off x="2223564" y="2429541"/>
                <a:ext cx="1084303" cy="61845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559"/>
                <a:endParaRPr lang="en-US" sz="1428">
                  <a:solidFill>
                    <a:prstClr val="white"/>
                  </a:solidFill>
                </a:endParaRPr>
              </a:p>
            </p:txBody>
          </p:sp>
          <p:pic>
            <p:nvPicPr>
              <p:cNvPr id="106" name="Picture 10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22717" y="2410027"/>
                <a:ext cx="1085150" cy="744784"/>
              </a:xfrm>
              <a:prstGeom prst="rect">
                <a:avLst/>
              </a:prstGeom>
              <a:noFill/>
              <a:extLst>
                <a:ext uri="{909E8E84-426E-40DD-AFC4-6F175D3DCCD1}">
                  <a14:hiddenFill xmlns:a14="http://schemas.microsoft.com/office/drawing/2010/main">
                    <a:solidFill>
                      <a:srgbClr val="FFFFFF"/>
                    </a:solidFill>
                  </a14:hiddenFill>
                </a:ext>
              </a:extLst>
            </p:spPr>
          </p:pic>
        </p:grpSp>
        <p:sp>
          <p:nvSpPr>
            <p:cNvPr id="104" name="Rectangle 103"/>
            <p:cNvSpPr/>
            <p:nvPr/>
          </p:nvSpPr>
          <p:spPr>
            <a:xfrm>
              <a:off x="2335931" y="2913696"/>
              <a:ext cx="1114455" cy="342745"/>
            </a:xfrm>
            <a:prstGeom prst="rect">
              <a:avLst/>
            </a:prstGeom>
            <a:no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59"/>
              <a:r>
                <a:rPr lang="en-US" sz="1428" b="1" dirty="0">
                  <a:solidFill>
                    <a:srgbClr val="ED8000">
                      <a:lumMod val="75000"/>
                    </a:srgbClr>
                  </a:solidFill>
                </a:rPr>
                <a:t>PRIMARY</a:t>
              </a:r>
            </a:p>
          </p:txBody>
        </p:sp>
      </p:grpSp>
      <p:pic>
        <p:nvPicPr>
          <p:cNvPr id="107" name="Picture 10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957"/>
          <a:stretch/>
        </p:blipFill>
        <p:spPr bwMode="auto">
          <a:xfrm>
            <a:off x="3800073" y="4166294"/>
            <a:ext cx="2298932" cy="1192448"/>
          </a:xfrm>
          <a:prstGeom prst="rect">
            <a:avLst/>
          </a:prstGeom>
          <a:noFill/>
          <a:extLst>
            <a:ext uri="{909E8E84-426E-40DD-AFC4-6F175D3DCCD1}">
              <a14:hiddenFill xmlns:a14="http://schemas.microsoft.com/office/drawing/2010/main">
                <a:solidFill>
                  <a:srgbClr val="FFFFFF"/>
                </a:solidFill>
              </a14:hiddenFill>
            </a:ext>
          </a:extLst>
        </p:spPr>
      </p:pic>
      <p:grpSp>
        <p:nvGrpSpPr>
          <p:cNvPr id="108" name="Group 107"/>
          <p:cNvGrpSpPr/>
          <p:nvPr/>
        </p:nvGrpSpPr>
        <p:grpSpPr>
          <a:xfrm>
            <a:off x="9888927" y="4541786"/>
            <a:ext cx="1068128" cy="539454"/>
            <a:chOff x="2335930" y="2438405"/>
            <a:chExt cx="1130195" cy="782078"/>
          </a:xfrm>
          <a:effectLst>
            <a:outerShdw blurRad="63500" sx="101000" sy="101000" algn="ctr" rotWithShape="0">
              <a:prstClr val="black">
                <a:alpha val="40000"/>
              </a:prstClr>
            </a:outerShdw>
          </a:effectLst>
        </p:grpSpPr>
        <p:grpSp>
          <p:nvGrpSpPr>
            <p:cNvPr id="109" name="Group 108"/>
            <p:cNvGrpSpPr/>
            <p:nvPr/>
          </p:nvGrpSpPr>
          <p:grpSpPr>
            <a:xfrm>
              <a:off x="2335930" y="2438405"/>
              <a:ext cx="1130195" cy="775705"/>
              <a:chOff x="2222717" y="2387009"/>
              <a:chExt cx="1085150" cy="744784"/>
            </a:xfrm>
          </p:grpSpPr>
          <p:sp>
            <p:nvSpPr>
              <p:cNvPr id="111" name="Rectangle 110"/>
              <p:cNvSpPr/>
              <p:nvPr/>
            </p:nvSpPr>
            <p:spPr>
              <a:xfrm>
                <a:off x="2223564" y="2429541"/>
                <a:ext cx="1084303" cy="61845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559"/>
                <a:endParaRPr lang="en-US" sz="1428">
                  <a:solidFill>
                    <a:prstClr val="white"/>
                  </a:solidFill>
                </a:endParaRPr>
              </a:p>
            </p:txBody>
          </p:sp>
          <p:pic>
            <p:nvPicPr>
              <p:cNvPr id="112" name="Picture 1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22717" y="2387009"/>
                <a:ext cx="1085150" cy="744784"/>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Rectangle 109"/>
            <p:cNvSpPr/>
            <p:nvPr/>
          </p:nvSpPr>
          <p:spPr>
            <a:xfrm>
              <a:off x="2335931" y="2877737"/>
              <a:ext cx="1114455" cy="342746"/>
            </a:xfrm>
            <a:prstGeom prst="rect">
              <a:avLst/>
            </a:prstGeom>
            <a:no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59"/>
              <a:r>
                <a:rPr lang="en-US" sz="1428" b="1" dirty="0">
                  <a:solidFill>
                    <a:srgbClr val="ED8000">
                      <a:lumMod val="75000"/>
                    </a:srgbClr>
                  </a:solidFill>
                </a:rPr>
                <a:t>PRIMARY</a:t>
              </a:r>
            </a:p>
          </p:txBody>
        </p:sp>
      </p:grpSp>
      <p:grpSp>
        <p:nvGrpSpPr>
          <p:cNvPr id="113" name="Group 112"/>
          <p:cNvGrpSpPr/>
          <p:nvPr/>
        </p:nvGrpSpPr>
        <p:grpSpPr>
          <a:xfrm>
            <a:off x="1509058" y="4491741"/>
            <a:ext cx="1599153" cy="836103"/>
            <a:chOff x="9723479" y="2474838"/>
            <a:chExt cx="1567939" cy="1103667"/>
          </a:xfrm>
        </p:grpSpPr>
        <p:grpSp>
          <p:nvGrpSpPr>
            <p:cNvPr id="114" name="Group 113"/>
            <p:cNvGrpSpPr/>
            <p:nvPr/>
          </p:nvGrpSpPr>
          <p:grpSpPr>
            <a:xfrm>
              <a:off x="10229279" y="2861255"/>
              <a:ext cx="1062139" cy="717250"/>
              <a:chOff x="2337409" y="2438407"/>
              <a:chExt cx="1140438" cy="772647"/>
            </a:xfrm>
          </p:grpSpPr>
          <p:grpSp>
            <p:nvGrpSpPr>
              <p:cNvPr id="120" name="Group 119"/>
              <p:cNvGrpSpPr/>
              <p:nvPr/>
            </p:nvGrpSpPr>
            <p:grpSpPr>
              <a:xfrm>
                <a:off x="2337410" y="2438407"/>
                <a:ext cx="1129078" cy="758471"/>
                <a:chOff x="2224123" y="2387010"/>
                <a:chExt cx="1084071" cy="728237"/>
              </a:xfrm>
            </p:grpSpPr>
            <p:sp>
              <p:nvSpPr>
                <p:cNvPr id="122" name="Rectangle 121"/>
                <p:cNvSpPr/>
                <p:nvPr/>
              </p:nvSpPr>
              <p:spPr>
                <a:xfrm>
                  <a:off x="2248203" y="2429541"/>
                  <a:ext cx="1059664" cy="61845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559"/>
                  <a:endParaRPr lang="en-US" sz="1428">
                    <a:solidFill>
                      <a:prstClr val="white"/>
                    </a:solidFill>
                  </a:endParaRPr>
                </a:p>
              </p:txBody>
            </p:sp>
            <p:pic>
              <p:nvPicPr>
                <p:cNvPr id="123" name="Picture 122"/>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24123" y="2387010"/>
                  <a:ext cx="1084071" cy="728237"/>
                </a:xfrm>
                <a:prstGeom prst="rect">
                  <a:avLst/>
                </a:prstGeom>
                <a:noFill/>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21" name="Rectangle 120"/>
              <p:cNvSpPr/>
              <p:nvPr/>
            </p:nvSpPr>
            <p:spPr>
              <a:xfrm>
                <a:off x="2337409" y="2874878"/>
                <a:ext cx="1140438" cy="336176"/>
              </a:xfrm>
              <a:prstGeom prst="rect">
                <a:avLst/>
              </a:prstGeom>
              <a:no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59"/>
                <a:r>
                  <a:rPr lang="en-US" sz="1428" b="1" dirty="0">
                    <a:solidFill>
                      <a:srgbClr val="FFB900">
                        <a:lumMod val="75000"/>
                      </a:srgbClr>
                    </a:solidFill>
                  </a:rPr>
                  <a:t>ARCHIVE</a:t>
                </a:r>
              </a:p>
            </p:txBody>
          </p:sp>
        </p:grpSp>
        <p:grpSp>
          <p:nvGrpSpPr>
            <p:cNvPr id="115" name="Group 114"/>
            <p:cNvGrpSpPr/>
            <p:nvPr/>
          </p:nvGrpSpPr>
          <p:grpSpPr>
            <a:xfrm>
              <a:off x="9723479" y="2474838"/>
              <a:ext cx="1068910" cy="706282"/>
              <a:chOff x="9940478" y="2438400"/>
              <a:chExt cx="1068910" cy="706282"/>
            </a:xfrm>
          </p:grpSpPr>
          <p:grpSp>
            <p:nvGrpSpPr>
              <p:cNvPr id="116" name="Group 115"/>
              <p:cNvGrpSpPr/>
              <p:nvPr/>
            </p:nvGrpSpPr>
            <p:grpSpPr>
              <a:xfrm>
                <a:off x="9940478" y="2438400"/>
                <a:ext cx="1047279" cy="706282"/>
                <a:chOff x="2223564" y="2383914"/>
                <a:chExt cx="1085150" cy="744782"/>
              </a:xfrm>
            </p:grpSpPr>
            <p:sp>
              <p:nvSpPr>
                <p:cNvPr id="118" name="Rectangle 117"/>
                <p:cNvSpPr/>
                <p:nvPr/>
              </p:nvSpPr>
              <p:spPr>
                <a:xfrm>
                  <a:off x="2223564" y="2429541"/>
                  <a:ext cx="1084303" cy="618459"/>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559"/>
                  <a:endParaRPr lang="en-US" sz="1428">
                    <a:solidFill>
                      <a:prstClr val="white"/>
                    </a:solidFill>
                  </a:endParaRPr>
                </a:p>
              </p:txBody>
            </p:sp>
            <p:pic>
              <p:nvPicPr>
                <p:cNvPr id="119" name="Picture 11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23565" y="2383914"/>
                  <a:ext cx="1085149" cy="744782"/>
                </a:xfrm>
                <a:prstGeom prst="rect">
                  <a:avLst/>
                </a:prstGeom>
                <a:noFill/>
                <a:effectLst>
                  <a:outerShdw blurRad="63500" sx="101000" sy="101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grpSp>
          <p:sp>
            <p:nvSpPr>
              <p:cNvPr id="117" name="Rectangle 116"/>
              <p:cNvSpPr/>
              <p:nvPr/>
            </p:nvSpPr>
            <p:spPr>
              <a:xfrm>
                <a:off x="9976694" y="2832426"/>
                <a:ext cx="1032694" cy="312073"/>
              </a:xfrm>
              <a:prstGeom prst="rect">
                <a:avLst/>
              </a:prstGeom>
              <a:no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59"/>
                <a:r>
                  <a:rPr lang="en-US" sz="1428" b="1" dirty="0">
                    <a:solidFill>
                      <a:srgbClr val="ED8000">
                        <a:lumMod val="75000"/>
                      </a:srgbClr>
                    </a:solidFill>
                  </a:rPr>
                  <a:t>PRIMARY</a:t>
                </a:r>
              </a:p>
            </p:txBody>
          </p:sp>
        </p:grpSp>
      </p:grpSp>
      <p:grpSp>
        <p:nvGrpSpPr>
          <p:cNvPr id="124" name="Group 123"/>
          <p:cNvGrpSpPr/>
          <p:nvPr/>
        </p:nvGrpSpPr>
        <p:grpSpPr>
          <a:xfrm>
            <a:off x="4218423" y="4636824"/>
            <a:ext cx="1599153" cy="919713"/>
            <a:chOff x="9723479" y="2474838"/>
            <a:chExt cx="1567939" cy="1103667"/>
          </a:xfrm>
        </p:grpSpPr>
        <p:grpSp>
          <p:nvGrpSpPr>
            <p:cNvPr id="125" name="Group 124"/>
            <p:cNvGrpSpPr/>
            <p:nvPr/>
          </p:nvGrpSpPr>
          <p:grpSpPr>
            <a:xfrm>
              <a:off x="10229279" y="2861255"/>
              <a:ext cx="1062139" cy="717250"/>
              <a:chOff x="2337409" y="2438407"/>
              <a:chExt cx="1140438" cy="772647"/>
            </a:xfrm>
          </p:grpSpPr>
          <p:grpSp>
            <p:nvGrpSpPr>
              <p:cNvPr id="131" name="Group 130"/>
              <p:cNvGrpSpPr/>
              <p:nvPr/>
            </p:nvGrpSpPr>
            <p:grpSpPr>
              <a:xfrm>
                <a:off x="2337410" y="2438407"/>
                <a:ext cx="1129078" cy="758471"/>
                <a:chOff x="2224123" y="2387010"/>
                <a:chExt cx="1084071" cy="728237"/>
              </a:xfrm>
            </p:grpSpPr>
            <p:sp>
              <p:nvSpPr>
                <p:cNvPr id="133" name="Rectangle 132"/>
                <p:cNvSpPr/>
                <p:nvPr/>
              </p:nvSpPr>
              <p:spPr>
                <a:xfrm>
                  <a:off x="2248203" y="2429541"/>
                  <a:ext cx="1059664" cy="61845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559"/>
                  <a:endParaRPr lang="en-US" sz="1428">
                    <a:solidFill>
                      <a:prstClr val="white"/>
                    </a:solidFill>
                  </a:endParaRPr>
                </a:p>
              </p:txBody>
            </p:sp>
            <p:pic>
              <p:nvPicPr>
                <p:cNvPr id="134" name="Picture 13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24123" y="2387010"/>
                  <a:ext cx="1084071" cy="728237"/>
                </a:xfrm>
                <a:prstGeom prst="rect">
                  <a:avLst/>
                </a:prstGeom>
                <a:noFill/>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32" name="Rectangle 131"/>
              <p:cNvSpPr/>
              <p:nvPr/>
            </p:nvSpPr>
            <p:spPr>
              <a:xfrm>
                <a:off x="2337409" y="2874878"/>
                <a:ext cx="1140438" cy="336176"/>
              </a:xfrm>
              <a:prstGeom prst="rect">
                <a:avLst/>
              </a:prstGeom>
              <a:no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59"/>
                <a:r>
                  <a:rPr lang="en-US" sz="1428" b="1" dirty="0">
                    <a:solidFill>
                      <a:srgbClr val="FFB900">
                        <a:lumMod val="75000"/>
                      </a:srgbClr>
                    </a:solidFill>
                  </a:rPr>
                  <a:t>ARCHIVE</a:t>
                </a:r>
              </a:p>
            </p:txBody>
          </p:sp>
        </p:grpSp>
        <p:grpSp>
          <p:nvGrpSpPr>
            <p:cNvPr id="126" name="Group 125"/>
            <p:cNvGrpSpPr/>
            <p:nvPr/>
          </p:nvGrpSpPr>
          <p:grpSpPr>
            <a:xfrm>
              <a:off x="9723479" y="2474838"/>
              <a:ext cx="1068910" cy="717015"/>
              <a:chOff x="9940478" y="2438400"/>
              <a:chExt cx="1068910" cy="717015"/>
            </a:xfrm>
          </p:grpSpPr>
          <p:grpSp>
            <p:nvGrpSpPr>
              <p:cNvPr id="127" name="Group 126"/>
              <p:cNvGrpSpPr/>
              <p:nvPr/>
            </p:nvGrpSpPr>
            <p:grpSpPr>
              <a:xfrm>
                <a:off x="9940478" y="2438400"/>
                <a:ext cx="1047279" cy="706282"/>
                <a:chOff x="2223564" y="2383914"/>
                <a:chExt cx="1085150" cy="744782"/>
              </a:xfrm>
            </p:grpSpPr>
            <p:sp>
              <p:nvSpPr>
                <p:cNvPr id="129" name="Rectangle 128"/>
                <p:cNvSpPr/>
                <p:nvPr/>
              </p:nvSpPr>
              <p:spPr>
                <a:xfrm>
                  <a:off x="2223564" y="2429541"/>
                  <a:ext cx="1084303" cy="618459"/>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559"/>
                  <a:endParaRPr lang="en-US" sz="1428">
                    <a:solidFill>
                      <a:prstClr val="white"/>
                    </a:solidFill>
                  </a:endParaRPr>
                </a:p>
              </p:txBody>
            </p:sp>
            <p:pic>
              <p:nvPicPr>
                <p:cNvPr id="130" name="Picture 12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23565" y="2383914"/>
                  <a:ext cx="1085149" cy="744782"/>
                </a:xfrm>
                <a:prstGeom prst="rect">
                  <a:avLst/>
                </a:prstGeom>
                <a:noFill/>
                <a:effectLst>
                  <a:outerShdw blurRad="63500" sx="101000" sy="101000" algn="ctr" rotWithShape="0">
                    <a:prstClr val="black">
                      <a:alpha val="50000"/>
                    </a:prstClr>
                  </a:outerShdw>
                </a:effectLst>
                <a:extLst>
                  <a:ext uri="{909E8E84-426E-40DD-AFC4-6F175D3DCCD1}">
                    <a14:hiddenFill xmlns:a14="http://schemas.microsoft.com/office/drawing/2010/main">
                      <a:solidFill>
                        <a:srgbClr val="FFFFFF"/>
                      </a:solidFill>
                    </a14:hiddenFill>
                  </a:ext>
                </a:extLst>
              </p:spPr>
            </p:pic>
          </p:grpSp>
          <p:sp>
            <p:nvSpPr>
              <p:cNvPr id="128" name="Rectangle 127"/>
              <p:cNvSpPr/>
              <p:nvPr/>
            </p:nvSpPr>
            <p:spPr>
              <a:xfrm>
                <a:off x="9976694" y="2843341"/>
                <a:ext cx="1032694" cy="312074"/>
              </a:xfrm>
              <a:prstGeom prst="rect">
                <a:avLst/>
              </a:prstGeom>
              <a:no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59"/>
                <a:r>
                  <a:rPr lang="en-US" sz="1428" b="1" dirty="0">
                    <a:solidFill>
                      <a:srgbClr val="ED8000">
                        <a:lumMod val="75000"/>
                      </a:srgbClr>
                    </a:solidFill>
                  </a:rPr>
                  <a:t>PRIMARY</a:t>
                </a:r>
              </a:p>
            </p:txBody>
          </p:sp>
        </p:grpSp>
      </p:grpSp>
      <p:pic>
        <p:nvPicPr>
          <p:cNvPr id="135" name="Picture 13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957"/>
          <a:stretch/>
        </p:blipFill>
        <p:spPr bwMode="auto">
          <a:xfrm>
            <a:off x="9528433" y="5674828"/>
            <a:ext cx="2298932" cy="1209916"/>
          </a:xfrm>
          <a:prstGeom prst="rect">
            <a:avLst/>
          </a:prstGeom>
          <a:noFill/>
          <a:extLst>
            <a:ext uri="{909E8E84-426E-40DD-AFC4-6F175D3DCCD1}">
              <a14:hiddenFill xmlns:a14="http://schemas.microsoft.com/office/drawing/2010/main">
                <a:solidFill>
                  <a:srgbClr val="FFFFFF"/>
                </a:solidFill>
              </a14:hiddenFill>
            </a:ext>
          </a:extLst>
        </p:spPr>
      </p:pic>
      <p:grpSp>
        <p:nvGrpSpPr>
          <p:cNvPr id="136" name="Group 135"/>
          <p:cNvGrpSpPr/>
          <p:nvPr/>
        </p:nvGrpSpPr>
        <p:grpSpPr>
          <a:xfrm>
            <a:off x="10379078" y="5959542"/>
            <a:ext cx="1083284" cy="551323"/>
            <a:chOff x="2337409" y="2438407"/>
            <a:chExt cx="1140438" cy="772646"/>
          </a:xfrm>
        </p:grpSpPr>
        <p:grpSp>
          <p:nvGrpSpPr>
            <p:cNvPr id="137" name="Group 136"/>
            <p:cNvGrpSpPr/>
            <p:nvPr/>
          </p:nvGrpSpPr>
          <p:grpSpPr>
            <a:xfrm>
              <a:off x="2337410" y="2438407"/>
              <a:ext cx="1129078" cy="758471"/>
              <a:chOff x="2224123" y="2387010"/>
              <a:chExt cx="1084071" cy="728237"/>
            </a:xfrm>
          </p:grpSpPr>
          <p:sp>
            <p:nvSpPr>
              <p:cNvPr id="139" name="Rectangle 138"/>
              <p:cNvSpPr/>
              <p:nvPr/>
            </p:nvSpPr>
            <p:spPr>
              <a:xfrm>
                <a:off x="2248203" y="2429541"/>
                <a:ext cx="1059664" cy="61845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32559"/>
                <a:endParaRPr lang="en-US" sz="1428">
                  <a:solidFill>
                    <a:prstClr val="white"/>
                  </a:solidFill>
                </a:endParaRPr>
              </a:p>
            </p:txBody>
          </p:sp>
          <p:pic>
            <p:nvPicPr>
              <p:cNvPr id="140" name="Picture 139"/>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24123" y="2387010"/>
                <a:ext cx="1084071" cy="728237"/>
              </a:xfrm>
              <a:prstGeom prst="rect">
                <a:avLst/>
              </a:prstGeom>
              <a:noFill/>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38" name="Rectangle 137"/>
            <p:cNvSpPr/>
            <p:nvPr/>
          </p:nvSpPr>
          <p:spPr>
            <a:xfrm>
              <a:off x="2337409" y="2874877"/>
              <a:ext cx="1140438" cy="336176"/>
            </a:xfrm>
            <a:prstGeom prst="rect">
              <a:avLst/>
            </a:prstGeom>
            <a:no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559"/>
              <a:r>
                <a:rPr lang="en-US" sz="1428" b="1" dirty="0">
                  <a:solidFill>
                    <a:srgbClr val="FFB900">
                      <a:lumMod val="75000"/>
                    </a:srgbClr>
                  </a:solidFill>
                </a:rPr>
                <a:t>ARCHIVE</a:t>
              </a:r>
            </a:p>
          </p:txBody>
        </p:sp>
      </p:grpSp>
    </p:spTree>
    <p:extLst>
      <p:ext uri="{BB962C8B-B14F-4D97-AF65-F5344CB8AC3E}">
        <p14:creationId xmlns:p14="http://schemas.microsoft.com/office/powerpoint/2010/main" val="18694800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p:sp>
      <p:sp>
        <p:nvSpPr>
          <p:cNvPr id="12" name="Text Placeholder 11"/>
          <p:cNvSpPr>
            <a:spLocks noGrp="1"/>
          </p:cNvSpPr>
          <p:nvPr>
            <p:ph type="body" idx="1"/>
          </p:nvPr>
        </p:nvSpPr>
        <p:spPr/>
        <p:txBody>
          <a:bodyPr/>
          <a:lstStyle/>
          <a:p>
            <a:r>
              <a:rPr lang="en-US" dirty="0" smtClean="0">
                <a:solidFill>
                  <a:schemeClr val="tx1"/>
                </a:solidFill>
              </a:rPr>
              <a:t>Rapid provisioning</a:t>
            </a:r>
            <a:endParaRPr lang="en-US" dirty="0">
              <a:solidFill>
                <a:schemeClr val="tx1"/>
              </a:solidFill>
            </a:endParaRPr>
          </a:p>
        </p:txBody>
      </p:sp>
      <p:sp>
        <p:nvSpPr>
          <p:cNvPr id="13" name="Content Placeholder 12"/>
          <p:cNvSpPr>
            <a:spLocks noGrp="1"/>
          </p:cNvSpPr>
          <p:nvPr>
            <p:ph sz="quarter" idx="13"/>
          </p:nvPr>
        </p:nvSpPr>
        <p:spPr/>
        <p:txBody>
          <a:bodyPr/>
          <a:lstStyle/>
          <a:p>
            <a:r>
              <a:rPr lang="en-US" dirty="0" smtClean="0">
                <a:solidFill>
                  <a:schemeClr val="tx1"/>
                </a:solidFill>
              </a:rPr>
              <a:t>Quickly enable in-place archiving for users – either on-premises, in the cloud, or as a hybrid.</a:t>
            </a:r>
            <a:endParaRPr lang="en-US" dirty="0">
              <a:solidFill>
                <a:schemeClr val="tx1"/>
              </a:solidFill>
            </a:endParaRPr>
          </a:p>
        </p:txBody>
      </p:sp>
      <p:sp>
        <p:nvSpPr>
          <p:cNvPr id="3" name="Slide Number Placeholder 2"/>
          <p:cNvSpPr>
            <a:spLocks noGrp="1"/>
          </p:cNvSpPr>
          <p:nvPr>
            <p:ph type="sldNum" sz="quarter" idx="4294967295"/>
          </p:nvPr>
        </p:nvSpPr>
        <p:spPr>
          <a:xfrm>
            <a:off x="2501" y="6526605"/>
            <a:ext cx="571544" cy="223436"/>
          </a:xfrm>
          <a:prstGeom prst="rect">
            <a:avLst/>
          </a:prstGeom>
        </p:spPr>
        <p:txBody>
          <a:bodyPr/>
          <a:lstStyle/>
          <a:p>
            <a:pPr defTabSz="932559"/>
            <a:fld id="{727B4C2D-45E2-4621-8491-2995EB46A674}" type="slidenum">
              <a:rPr lang="en-US" smtClean="0">
                <a:gradFill>
                  <a:gsLst>
                    <a:gs pos="100000">
                      <a:srgbClr val="797A7D"/>
                    </a:gs>
                    <a:gs pos="0">
                      <a:srgbClr val="797A7D"/>
                    </a:gs>
                  </a:gsLst>
                  <a:lin ang="5400000" scaled="0"/>
                </a:gradFill>
              </a:rPr>
              <a:pPr defTabSz="932559"/>
              <a:t>14</a:t>
            </a:fld>
            <a:endParaRPr lang="en-US" dirty="0">
              <a:gradFill>
                <a:gsLst>
                  <a:gs pos="100000">
                    <a:srgbClr val="797A7D"/>
                  </a:gs>
                  <a:gs pos="0">
                    <a:srgbClr val="797A7D"/>
                  </a:gs>
                </a:gsLst>
                <a:lin ang="5400000" scaled="0"/>
              </a:gradFill>
            </a:endParaRPr>
          </a:p>
        </p:txBody>
      </p:sp>
      <p:grpSp>
        <p:nvGrpSpPr>
          <p:cNvPr id="11" name="Group 10"/>
          <p:cNvGrpSpPr>
            <a:grpSpLocks noChangeAspect="1"/>
          </p:cNvGrpSpPr>
          <p:nvPr/>
        </p:nvGrpSpPr>
        <p:grpSpPr>
          <a:xfrm>
            <a:off x="6372891" y="-2788209"/>
            <a:ext cx="7562195" cy="12232813"/>
            <a:chOff x="5789354" y="-1161782"/>
            <a:chExt cx="6265102" cy="10134600"/>
          </a:xfrm>
        </p:grpSpPr>
        <p:pic>
          <p:nvPicPr>
            <p:cNvPr id="4" name="Picture 3"/>
            <p:cNvPicPr>
              <a:picLocks noChangeAspect="1"/>
            </p:cNvPicPr>
            <p:nvPr/>
          </p:nvPicPr>
          <p:blipFill rotWithShape="1">
            <a:blip r:embed="rId3"/>
            <a:srcRect l="35197"/>
            <a:stretch/>
          </p:blipFill>
          <p:spPr>
            <a:xfrm>
              <a:off x="5789354" y="-1161782"/>
              <a:ext cx="6265102" cy="10134600"/>
            </a:xfrm>
            <a:prstGeom prst="rect">
              <a:avLst/>
            </a:prstGeom>
            <a:ln w="3175">
              <a:solidFill>
                <a:schemeClr val="tx1"/>
              </a:solidFill>
            </a:ln>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31254" y="4484569"/>
              <a:ext cx="1767019" cy="182880"/>
            </a:xfrm>
            <a:prstGeom prst="rect">
              <a:avLst/>
            </a:prstGeom>
            <a:ln w="3175">
              <a:noFill/>
            </a:ln>
          </p:spPr>
        </p:pic>
      </p:grpSp>
      <p:cxnSp>
        <p:nvCxnSpPr>
          <p:cNvPr id="15" name="Straight Connector 14"/>
          <p:cNvCxnSpPr/>
          <p:nvPr/>
        </p:nvCxnSpPr>
        <p:spPr>
          <a:xfrm flipV="1">
            <a:off x="7237564" y="4329205"/>
            <a:ext cx="0" cy="567596"/>
          </a:xfrm>
          <a:prstGeom prst="line">
            <a:avLst/>
          </a:prstGeom>
          <a:ln w="25400" cap="sq">
            <a:solidFill>
              <a:schemeClr val="accent4"/>
            </a:solidFill>
            <a:prstDash val="solid"/>
            <a:miter lim="800000"/>
            <a:tailEnd type="oval"/>
          </a:ln>
        </p:spPr>
        <p:style>
          <a:lnRef idx="1">
            <a:schemeClr val="accent1"/>
          </a:lnRef>
          <a:fillRef idx="0">
            <a:schemeClr val="accent1"/>
          </a:fillRef>
          <a:effectRef idx="0">
            <a:schemeClr val="accent1"/>
          </a:effectRef>
          <a:fontRef idx="minor">
            <a:schemeClr val="tx1"/>
          </a:fontRef>
        </p:style>
      </p:cxnSp>
      <p:sp>
        <p:nvSpPr>
          <p:cNvPr id="10" name="TextBox 4"/>
          <p:cNvSpPr txBox="1"/>
          <p:nvPr/>
        </p:nvSpPr>
        <p:spPr>
          <a:xfrm>
            <a:off x="6365901" y="4747310"/>
            <a:ext cx="3017817" cy="298983"/>
          </a:xfrm>
          <a:prstGeom prst="rect">
            <a:avLst/>
          </a:prstGeom>
          <a:solidFill>
            <a:schemeClr val="accent4"/>
          </a:solidFill>
          <a:ln w="19050">
            <a:noFill/>
            <a:prstDash val="solid"/>
            <a:miter lim="800000"/>
          </a:ln>
          <a:effectLst/>
        </p:spPr>
        <p:txBody>
          <a:bodyPr wrap="square" lIns="58276" tIns="29139" rIns="93244" bIns="29139" rtlCol="0" anchor="ctr" anchorCtr="0">
            <a:spAutoFit/>
          </a:bodyPr>
          <a:lstStyle>
            <a:defPPr>
              <a:defRPr lang="en-US"/>
            </a:defPPr>
            <a:lvl1pPr defTabSz="914156"/>
            <a:lvl2pPr marL="0" lvl="1" defTabSz="914156">
              <a:lnSpc>
                <a:spcPct val="100000"/>
              </a:lnSpc>
              <a:spcBef>
                <a:spcPts val="0"/>
              </a:spcBef>
              <a:spcAft>
                <a:spcPts val="0"/>
              </a:spcAft>
              <a:defRPr sz="1500">
                <a:solidFill>
                  <a:schemeClr val="bg1"/>
                </a:solidFill>
                <a:latin typeface="+mj-lt"/>
              </a:defRPr>
            </a:lvl2pPr>
            <a:lvl3pPr marL="914156" defTabSz="914156"/>
            <a:lvl4pPr marL="1371233" defTabSz="914156"/>
            <a:lvl5pPr marL="1828313" defTabSz="914156"/>
            <a:lvl6pPr marL="2285391" defTabSz="914156"/>
            <a:lvl7pPr marL="2742468" defTabSz="914156"/>
            <a:lvl8pPr marL="3199546" defTabSz="914156"/>
            <a:lvl9pPr marL="3656624" defTabSz="914156"/>
          </a:lstStyle>
          <a:p>
            <a:pPr lvl="1"/>
            <a:r>
              <a:rPr lang="en-US" sz="1530" dirty="0">
                <a:solidFill>
                  <a:srgbClr val="FFFFFF"/>
                </a:solidFill>
              </a:rPr>
              <a:t>Enable or modify quickly</a:t>
            </a:r>
          </a:p>
        </p:txBody>
      </p:sp>
    </p:spTree>
    <p:extLst>
      <p:ext uri="{BB962C8B-B14F-4D97-AF65-F5344CB8AC3E}">
        <p14:creationId xmlns:p14="http://schemas.microsoft.com/office/powerpoint/2010/main" val="1526361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626486" y="4014757"/>
            <a:ext cx="11186739" cy="2047164"/>
          </a:xfrm>
          <a:prstGeom prst="roundRect">
            <a:avLst>
              <a:gd name="adj" fmla="val 0"/>
            </a:avLst>
          </a:prstGeom>
          <a:noFill/>
          <a:ln w="25400" cap="flat" cmpd="sng" algn="ctr">
            <a:noFill/>
            <a:prstDash val="solid"/>
            <a:headEnd type="none" w="med" len="med"/>
            <a:tailEnd type="none" w="med" len="med"/>
          </a:ln>
          <a:effectLst/>
        </p:spPr>
        <p:txBody>
          <a:bodyPr vert="horz" wrap="square" lIns="65263" tIns="0" rIns="186468" bIns="93233" numCol="1" rtlCol="0" anchor="b" anchorCtr="0" compatLnSpc="1">
            <a:prstTxWarp prst="textNoShape">
              <a:avLst/>
            </a:prstTxWarp>
          </a:bodyPr>
          <a:lstStyle/>
          <a:p>
            <a:pPr defTabSz="932016" fontAlgn="base">
              <a:lnSpc>
                <a:spcPct val="90000"/>
              </a:lnSpc>
              <a:spcBef>
                <a:spcPct val="0"/>
              </a:spcBef>
              <a:spcAft>
                <a:spcPct val="0"/>
              </a:spcAft>
            </a:pPr>
            <a:r>
              <a:rPr lang="en-US" sz="2400" kern="0" dirty="0">
                <a:cs typeface="Segoe UI" pitchFamily="34" charset="0"/>
              </a:rPr>
              <a:t>Lync archives content into Exchange mailboxes when user is on In-Place Hold</a:t>
            </a:r>
          </a:p>
          <a:p>
            <a:pPr defTabSz="932016" fontAlgn="base">
              <a:lnSpc>
                <a:spcPct val="90000"/>
              </a:lnSpc>
              <a:spcBef>
                <a:spcPct val="0"/>
              </a:spcBef>
              <a:spcAft>
                <a:spcPct val="0"/>
              </a:spcAft>
            </a:pPr>
            <a:endParaRPr lang="en-US" sz="2400" kern="0" dirty="0">
              <a:cs typeface="Segoe UI" pitchFamily="34" charset="0"/>
            </a:endParaRPr>
          </a:p>
          <a:p>
            <a:pPr defTabSz="932016" fontAlgn="base">
              <a:lnSpc>
                <a:spcPct val="90000"/>
              </a:lnSpc>
              <a:spcBef>
                <a:spcPct val="0"/>
              </a:spcBef>
              <a:spcAft>
                <a:spcPct val="0"/>
              </a:spcAft>
            </a:pPr>
            <a:r>
              <a:rPr lang="en-US" sz="2400" kern="0" dirty="0">
                <a:cs typeface="Segoe UI" pitchFamily="34" charset="0"/>
              </a:rPr>
              <a:t>Includes instant messaging and meeting content</a:t>
            </a:r>
          </a:p>
          <a:p>
            <a:pPr defTabSz="932016" fontAlgn="base">
              <a:lnSpc>
                <a:spcPct val="90000"/>
              </a:lnSpc>
              <a:spcBef>
                <a:spcPct val="0"/>
              </a:spcBef>
              <a:spcAft>
                <a:spcPct val="0"/>
              </a:spcAft>
            </a:pPr>
            <a:endParaRPr lang="en-US" sz="2400" kern="0" dirty="0">
              <a:cs typeface="Segoe UI" pitchFamily="34" charset="0"/>
            </a:endParaRPr>
          </a:p>
          <a:p>
            <a:pPr defTabSz="932016" fontAlgn="base">
              <a:lnSpc>
                <a:spcPct val="90000"/>
              </a:lnSpc>
              <a:spcBef>
                <a:spcPct val="0"/>
              </a:spcBef>
              <a:spcAft>
                <a:spcPct val="0"/>
              </a:spcAft>
            </a:pPr>
            <a:r>
              <a:rPr lang="en-US" sz="2400" kern="0" dirty="0">
                <a:cs typeface="Segoe UI" pitchFamily="34" charset="0"/>
              </a:rPr>
              <a:t>In-Place Hold, eDiscovery, </a:t>
            </a:r>
            <a:r>
              <a:rPr lang="en-US" sz="2400" kern="0" dirty="0" smtClean="0">
                <a:cs typeface="Segoe UI" pitchFamily="34" charset="0"/>
              </a:rPr>
              <a:t>Delete of </a:t>
            </a:r>
            <a:r>
              <a:rPr lang="en-US" sz="2400" kern="0" dirty="0">
                <a:cs typeface="Segoe UI" pitchFamily="34" charset="0"/>
              </a:rPr>
              <a:t>Lync data consolidated to Exchange tools</a:t>
            </a:r>
          </a:p>
        </p:txBody>
      </p:sp>
      <p:grpSp>
        <p:nvGrpSpPr>
          <p:cNvPr id="2" name="Group 1"/>
          <p:cNvGrpSpPr/>
          <p:nvPr/>
        </p:nvGrpSpPr>
        <p:grpSpPr>
          <a:xfrm>
            <a:off x="626485" y="1760103"/>
            <a:ext cx="11186741" cy="2194359"/>
            <a:chOff x="626485" y="1683903"/>
            <a:chExt cx="11186741" cy="2194359"/>
          </a:xfrm>
        </p:grpSpPr>
        <p:sp>
          <p:nvSpPr>
            <p:cNvPr id="6" name="Rounded Rectangle 5"/>
            <p:cNvSpPr/>
            <p:nvPr/>
          </p:nvSpPr>
          <p:spPr bwMode="auto">
            <a:xfrm>
              <a:off x="626485" y="1683903"/>
              <a:ext cx="5481503" cy="2194359"/>
            </a:xfrm>
            <a:prstGeom prst="roundRect">
              <a:avLst>
                <a:gd name="adj" fmla="val 0"/>
              </a:avLst>
            </a:prstGeom>
            <a:solidFill>
              <a:schemeClr val="accent2"/>
            </a:solidFill>
            <a:ln w="9525" cap="flat" cmpd="sng" algn="ctr">
              <a:noFill/>
              <a:prstDash val="solid"/>
            </a:ln>
            <a:effectLst/>
          </p:spPr>
          <p:txBody>
            <a:bodyPr lIns="91413" tIns="45707" rIns="91413" bIns="45707" anchor="t"/>
            <a:lstStyle/>
            <a:p>
              <a:pPr marL="113303" defTabSz="930667" eaLnBrk="0" hangingPunct="0">
                <a:lnSpc>
                  <a:spcPct val="85000"/>
                </a:lnSpc>
                <a:spcBef>
                  <a:spcPct val="50000"/>
                </a:spcBef>
                <a:buClr>
                  <a:srgbClr val="FFC000"/>
                </a:buClr>
                <a:buSzPct val="76000"/>
                <a:defRPr/>
              </a:pPr>
              <a:endParaRPr lang="en-US" sz="2550" b="1" kern="0" spc="-51" dirty="0">
                <a:solidFill>
                  <a:srgbClr val="FFFFFF"/>
                </a:solidFill>
                <a:ea typeface="Segoe UI" pitchFamily="34" charset="0"/>
                <a:cs typeface="Segoe UI" pitchFamily="34" charset="0"/>
              </a:endParaRPr>
            </a:p>
          </p:txBody>
        </p:sp>
        <p:sp>
          <p:nvSpPr>
            <p:cNvPr id="8" name="Rounded Rectangle 7"/>
            <p:cNvSpPr/>
            <p:nvPr/>
          </p:nvSpPr>
          <p:spPr bwMode="auto">
            <a:xfrm>
              <a:off x="6334797" y="1683903"/>
              <a:ext cx="5478429" cy="2194359"/>
            </a:xfrm>
            <a:prstGeom prst="roundRect">
              <a:avLst>
                <a:gd name="adj" fmla="val 0"/>
              </a:avLst>
            </a:prstGeom>
            <a:solidFill>
              <a:srgbClr val="ED8000"/>
            </a:solidFill>
            <a:ln w="9525" cap="flat" cmpd="sng" algn="ctr">
              <a:noFill/>
              <a:prstDash val="solid"/>
            </a:ln>
            <a:effectLst/>
          </p:spPr>
          <p:txBody>
            <a:bodyPr lIns="91413" tIns="45707" rIns="91413" bIns="45707" anchor="t"/>
            <a:lstStyle/>
            <a:p>
              <a:pPr marL="113303" defTabSz="930667" eaLnBrk="0" hangingPunct="0">
                <a:lnSpc>
                  <a:spcPct val="85000"/>
                </a:lnSpc>
                <a:spcBef>
                  <a:spcPct val="50000"/>
                </a:spcBef>
                <a:buClr>
                  <a:srgbClr val="FFC000"/>
                </a:buClr>
                <a:buSzPct val="76000"/>
                <a:defRPr/>
              </a:pPr>
              <a:endParaRPr lang="en-US" sz="2550" b="1" kern="0" spc="-51" dirty="0">
                <a:solidFill>
                  <a:srgbClr val="FFFFFF"/>
                </a:solidFill>
                <a:ea typeface="Segoe UI" pitchFamily="34" charset="0"/>
                <a:cs typeface="Segoe UI" pitchFamily="34" charset="0"/>
              </a:endParaRPr>
            </a:p>
          </p:txBody>
        </p:sp>
        <p:pic>
          <p:nvPicPr>
            <p:cNvPr id="9" name="Picture 2" descr="\\eventsql\dvd\Online_ART\DVD_Art_Sept-2-2010\Logos\Lync\Lync (brand)\Lync 2010 Product Icon.png"/>
            <p:cNvPicPr>
              <a:picLocks noChangeAspect="1" noChangeArrowheads="1"/>
            </p:cNvPicPr>
            <p:nvPr/>
          </p:nvPicPr>
          <p:blipFill rotWithShape="1">
            <a:blip r:embed="rId4">
              <a:extLst>
                <a:ext uri="{28A0092B-C50C-407E-A947-70E740481C1C}">
                  <a14:useLocalDpi xmlns:a14="http://schemas.microsoft.com/office/drawing/2010/main" val="0"/>
                </a:ext>
              </a:extLst>
            </a:blip>
            <a:srcRect r="16956"/>
            <a:stretch/>
          </p:blipFill>
          <p:spPr bwMode="auto">
            <a:xfrm>
              <a:off x="1458943" y="2071430"/>
              <a:ext cx="848669" cy="8465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ProfileData\Desktop\ninjaStar co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4867" y="2107795"/>
              <a:ext cx="811039" cy="79082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294084" y="1745368"/>
              <a:ext cx="1028423" cy="282513"/>
            </a:xfrm>
            <a:prstGeom prst="rect">
              <a:avLst/>
            </a:prstGeom>
            <a:noFill/>
          </p:spPr>
          <p:txBody>
            <a:bodyPr wrap="none" lIns="0" tIns="0" rIns="0" bIns="0" rtlCol="0">
              <a:spAutoFit/>
            </a:bodyPr>
            <a:lstStyle/>
            <a:p>
              <a:pPr defTabSz="932284"/>
              <a:r>
                <a:rPr lang="en-US" sz="1836" dirty="0" smtClean="0">
                  <a:solidFill>
                    <a:prstClr val="white"/>
                  </a:solidFill>
                  <a:latin typeface="Segoe UI Semibold" panose="020B0702040204020203" pitchFamily="34" charset="0"/>
                  <a:cs typeface="Segoe UI Semibold" panose="020B0702040204020203" pitchFamily="34" charset="0"/>
                </a:rPr>
                <a:t>Lync 2010</a:t>
              </a:r>
              <a:endParaRPr lang="en-US" sz="1836" dirty="0">
                <a:solidFill>
                  <a:prstClr val="white"/>
                </a:solidFill>
                <a:latin typeface="Segoe UI Semibold" panose="020B0702040204020203" pitchFamily="34" charset="0"/>
                <a:cs typeface="Segoe UI Semibold" panose="020B0702040204020203" pitchFamily="34" charset="0"/>
              </a:endParaRPr>
            </a:p>
          </p:txBody>
        </p:sp>
        <p:sp>
          <p:nvSpPr>
            <p:cNvPr id="17" name="TextBox 16"/>
            <p:cNvSpPr txBox="1"/>
            <p:nvPr/>
          </p:nvSpPr>
          <p:spPr>
            <a:xfrm>
              <a:off x="4082125" y="1745369"/>
              <a:ext cx="1551450" cy="282513"/>
            </a:xfrm>
            <a:prstGeom prst="rect">
              <a:avLst/>
            </a:prstGeom>
            <a:noFill/>
          </p:spPr>
          <p:txBody>
            <a:bodyPr wrap="none" lIns="0" tIns="0" rIns="0" bIns="0" rtlCol="0">
              <a:spAutoFit/>
            </a:bodyPr>
            <a:lstStyle/>
            <a:p>
              <a:pPr defTabSz="932284"/>
              <a:r>
                <a:rPr lang="en-US" sz="1836" dirty="0" smtClean="0">
                  <a:solidFill>
                    <a:prstClr val="white"/>
                  </a:solidFill>
                  <a:latin typeface="Segoe UI Semibold" panose="020B0702040204020203" pitchFamily="34" charset="0"/>
                  <a:cs typeface="Segoe UI Semibold" panose="020B0702040204020203" pitchFamily="34" charset="0"/>
                </a:rPr>
                <a:t>Exchange 2010</a:t>
              </a:r>
              <a:endParaRPr lang="en-US" sz="1836" dirty="0">
                <a:solidFill>
                  <a:prstClr val="white"/>
                </a:solidFill>
                <a:latin typeface="Segoe UI Semibold" panose="020B0702040204020203" pitchFamily="34" charset="0"/>
                <a:cs typeface="Segoe UI Semibold" panose="020B0702040204020203" pitchFamily="34" charset="0"/>
              </a:endParaRPr>
            </a:p>
          </p:txBody>
        </p:sp>
        <p:grpSp>
          <p:nvGrpSpPr>
            <p:cNvPr id="22" name="Group 21"/>
            <p:cNvGrpSpPr/>
            <p:nvPr/>
          </p:nvGrpSpPr>
          <p:grpSpPr>
            <a:xfrm>
              <a:off x="2442304" y="2306254"/>
              <a:ext cx="1955833" cy="1502803"/>
              <a:chOff x="2390691" y="2182409"/>
              <a:chExt cx="1918429" cy="1473470"/>
            </a:xfrm>
          </p:grpSpPr>
          <p:pic>
            <p:nvPicPr>
              <p:cNvPr id="13" name="Picture 2" descr="W:\Open Engagements\Productivity\MS-Unified Communications\#1601 BizProd MOD Team Core Content Work\New Iconography\People\BusinessPerson_060812.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7509"/>
              <a:stretch/>
            </p:blipFill>
            <p:spPr bwMode="auto">
              <a:xfrm>
                <a:off x="2390691" y="2182409"/>
                <a:ext cx="1918429" cy="119647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715116" y="3378880"/>
                <a:ext cx="1232719" cy="276999"/>
              </a:xfrm>
              <a:prstGeom prst="rect">
                <a:avLst/>
              </a:prstGeom>
              <a:noFill/>
            </p:spPr>
            <p:txBody>
              <a:bodyPr wrap="none" lIns="0" tIns="0" rIns="0" bIns="0" rtlCol="0">
                <a:spAutoFit/>
              </a:bodyPr>
              <a:lstStyle/>
              <a:p>
                <a:pPr defTabSz="932284"/>
                <a:r>
                  <a:rPr lang="en-US" sz="1836" dirty="0">
                    <a:solidFill>
                      <a:prstClr val="white"/>
                    </a:solidFill>
                    <a:latin typeface="Segoe UI Semibold" panose="020B0702040204020203" pitchFamily="34" charset="0"/>
                    <a:cs typeface="Segoe UI Semibold" panose="020B0702040204020203" pitchFamily="34" charset="0"/>
                  </a:rPr>
                  <a:t>Compliance</a:t>
                </a:r>
              </a:p>
            </p:txBody>
          </p:sp>
        </p:grpSp>
        <p:sp>
          <p:nvSpPr>
            <p:cNvPr id="21" name="TextBox 20"/>
            <p:cNvSpPr txBox="1"/>
            <p:nvPr/>
          </p:nvSpPr>
          <p:spPr>
            <a:xfrm>
              <a:off x="8657108" y="1900799"/>
              <a:ext cx="788357" cy="282513"/>
            </a:xfrm>
            <a:prstGeom prst="rect">
              <a:avLst/>
            </a:prstGeom>
            <a:noFill/>
          </p:spPr>
          <p:txBody>
            <a:bodyPr wrap="none" lIns="0" tIns="0" rIns="0" bIns="0" rtlCol="0">
              <a:spAutoFit/>
            </a:bodyPr>
            <a:lstStyle/>
            <a:p>
              <a:pPr defTabSz="932284"/>
              <a:r>
                <a:rPr lang="en-US" sz="1836" b="1" i="1" dirty="0">
                  <a:solidFill>
                    <a:prstClr val="white"/>
                  </a:solidFill>
                  <a:latin typeface="Segoe UI Semibold" panose="020B0702040204020203" pitchFamily="34" charset="0"/>
                  <a:cs typeface="Segoe UI Semibold" panose="020B0702040204020203" pitchFamily="34" charset="0"/>
                </a:rPr>
                <a:t>Archive</a:t>
              </a:r>
            </a:p>
          </p:txBody>
        </p:sp>
        <p:sp>
          <p:nvSpPr>
            <p:cNvPr id="29" name="Straight Connector 1024003"/>
            <p:cNvSpPr>
              <a:spLocks noChangeShapeType="1"/>
            </p:cNvSpPr>
            <p:nvPr/>
          </p:nvSpPr>
          <p:spPr bwMode="auto">
            <a:xfrm>
              <a:off x="1883278" y="2908357"/>
              <a:ext cx="0" cy="351984"/>
            </a:xfrm>
            <a:prstGeom prst="line">
              <a:avLst/>
            </a:prstGeom>
            <a:ln w="25400" cap="sq">
              <a:solidFill>
                <a:schemeClr val="bg1"/>
              </a:solidFill>
              <a:prstDash val="solid"/>
              <a:miter lim="800000"/>
              <a:headEnd type="triangle" w="med" len="med"/>
              <a:tailEnd type="none" w="med" len="med"/>
            </a:ln>
            <a:effectLst/>
          </p:spPr>
          <p:style>
            <a:lnRef idx="3">
              <a:schemeClr val="dk1"/>
            </a:lnRef>
            <a:fillRef idx="0">
              <a:schemeClr val="dk1"/>
            </a:fillRef>
            <a:effectRef idx="2">
              <a:schemeClr val="dk1"/>
            </a:effectRef>
            <a:fontRef idx="minor">
              <a:schemeClr val="tx1"/>
            </a:fontRef>
          </p:style>
          <p:txBody>
            <a:bodyPr lIns="91413" tIns="45707" rIns="91413" bIns="45707"/>
            <a:lstStyle/>
            <a:p>
              <a:pPr defTabSz="932284"/>
              <a:endParaRPr lang="en-US" sz="1836" dirty="0">
                <a:ln>
                  <a:solidFill>
                    <a:srgbClr val="FFB900"/>
                  </a:solidFill>
                </a:ln>
                <a:solidFill>
                  <a:srgbClr val="353435"/>
                </a:solidFill>
              </a:endParaRPr>
            </a:p>
          </p:txBody>
        </p:sp>
        <p:sp>
          <p:nvSpPr>
            <p:cNvPr id="30" name="Straight Connector 1024003"/>
            <p:cNvSpPr>
              <a:spLocks noChangeShapeType="1"/>
            </p:cNvSpPr>
            <p:nvPr/>
          </p:nvSpPr>
          <p:spPr bwMode="auto">
            <a:xfrm flipV="1">
              <a:off x="1883276" y="3262596"/>
              <a:ext cx="1024328" cy="0"/>
            </a:xfrm>
            <a:prstGeom prst="line">
              <a:avLst/>
            </a:prstGeom>
            <a:ln w="25400" cap="sq">
              <a:solidFill>
                <a:schemeClr val="bg1"/>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1413" tIns="45707" rIns="91413" bIns="45707"/>
            <a:lstStyle/>
            <a:p>
              <a:pPr defTabSz="932284"/>
              <a:endParaRPr lang="en-US" sz="1836" dirty="0">
                <a:ln>
                  <a:solidFill>
                    <a:srgbClr val="FFB900"/>
                  </a:solidFill>
                </a:ln>
                <a:solidFill>
                  <a:srgbClr val="353435"/>
                </a:solidFill>
              </a:endParaRPr>
            </a:p>
          </p:txBody>
        </p:sp>
        <p:sp>
          <p:nvSpPr>
            <p:cNvPr id="36" name="Straight Connector 1024003"/>
            <p:cNvSpPr>
              <a:spLocks noChangeShapeType="1"/>
            </p:cNvSpPr>
            <p:nvPr/>
          </p:nvSpPr>
          <p:spPr bwMode="auto">
            <a:xfrm flipH="1">
              <a:off x="4910301" y="2906104"/>
              <a:ext cx="0" cy="351984"/>
            </a:xfrm>
            <a:prstGeom prst="line">
              <a:avLst/>
            </a:prstGeom>
            <a:ln w="25400" cap="sq">
              <a:solidFill>
                <a:schemeClr val="bg1"/>
              </a:solidFill>
              <a:prstDash val="solid"/>
              <a:miter lim="800000"/>
              <a:headEnd type="triangle" w="med" len="med"/>
              <a:tailEnd type="none" w="med" len="med"/>
            </a:ln>
            <a:effectLst/>
          </p:spPr>
          <p:style>
            <a:lnRef idx="3">
              <a:schemeClr val="dk1"/>
            </a:lnRef>
            <a:fillRef idx="0">
              <a:schemeClr val="dk1"/>
            </a:fillRef>
            <a:effectRef idx="2">
              <a:schemeClr val="dk1"/>
            </a:effectRef>
            <a:fontRef idx="minor">
              <a:schemeClr val="tx1"/>
            </a:fontRef>
          </p:style>
          <p:txBody>
            <a:bodyPr lIns="91413" tIns="45707" rIns="91413" bIns="45707"/>
            <a:lstStyle/>
            <a:p>
              <a:pPr defTabSz="932284"/>
              <a:endParaRPr lang="en-US" sz="1836" dirty="0">
                <a:ln>
                  <a:solidFill>
                    <a:srgbClr val="FFB900"/>
                  </a:solidFill>
                </a:ln>
                <a:solidFill>
                  <a:srgbClr val="353435"/>
                </a:solidFill>
              </a:endParaRPr>
            </a:p>
          </p:txBody>
        </p:sp>
        <p:sp>
          <p:nvSpPr>
            <p:cNvPr id="37" name="Straight Connector 1024003"/>
            <p:cNvSpPr>
              <a:spLocks noChangeShapeType="1"/>
            </p:cNvSpPr>
            <p:nvPr/>
          </p:nvSpPr>
          <p:spPr bwMode="auto">
            <a:xfrm flipH="1" flipV="1">
              <a:off x="3885973" y="3260343"/>
              <a:ext cx="1024328" cy="0"/>
            </a:xfrm>
            <a:prstGeom prst="line">
              <a:avLst/>
            </a:prstGeom>
            <a:ln w="25400" cap="sq">
              <a:solidFill>
                <a:schemeClr val="bg1"/>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1413" tIns="45707" rIns="91413" bIns="45707"/>
            <a:lstStyle/>
            <a:p>
              <a:pPr defTabSz="932284"/>
              <a:endParaRPr lang="en-US" sz="1836" dirty="0">
                <a:ln>
                  <a:solidFill>
                    <a:srgbClr val="FFB900"/>
                  </a:solidFill>
                </a:ln>
                <a:solidFill>
                  <a:srgbClr val="353435"/>
                </a:solidFill>
              </a:endParaRPr>
            </a:p>
          </p:txBody>
        </p:sp>
        <p:sp>
          <p:nvSpPr>
            <p:cNvPr id="40" name="Straight Connector 1024003"/>
            <p:cNvSpPr>
              <a:spLocks noChangeShapeType="1"/>
            </p:cNvSpPr>
            <p:nvPr/>
          </p:nvSpPr>
          <p:spPr bwMode="auto">
            <a:xfrm flipH="1">
              <a:off x="10584581" y="2906104"/>
              <a:ext cx="0" cy="351984"/>
            </a:xfrm>
            <a:prstGeom prst="line">
              <a:avLst/>
            </a:prstGeom>
            <a:ln w="25400" cap="sq">
              <a:solidFill>
                <a:schemeClr val="bg1"/>
              </a:solidFill>
              <a:prstDash val="solid"/>
              <a:miter lim="800000"/>
              <a:headEnd type="triangle" w="med" len="med"/>
              <a:tailEnd type="none" w="med" len="med"/>
            </a:ln>
            <a:effectLst/>
          </p:spPr>
          <p:style>
            <a:lnRef idx="3">
              <a:schemeClr val="dk1"/>
            </a:lnRef>
            <a:fillRef idx="0">
              <a:schemeClr val="dk1"/>
            </a:fillRef>
            <a:effectRef idx="2">
              <a:schemeClr val="dk1"/>
            </a:effectRef>
            <a:fontRef idx="minor">
              <a:schemeClr val="tx1"/>
            </a:fontRef>
          </p:style>
          <p:txBody>
            <a:bodyPr lIns="91413" tIns="45707" rIns="91413" bIns="45707"/>
            <a:lstStyle/>
            <a:p>
              <a:pPr defTabSz="932284"/>
              <a:endParaRPr lang="en-US" sz="1836" dirty="0">
                <a:ln>
                  <a:solidFill>
                    <a:srgbClr val="FFB900"/>
                  </a:solidFill>
                </a:ln>
                <a:solidFill>
                  <a:srgbClr val="353435"/>
                </a:solidFill>
              </a:endParaRPr>
            </a:p>
          </p:txBody>
        </p:sp>
        <p:sp>
          <p:nvSpPr>
            <p:cNvPr id="41" name="Straight Connector 1024003"/>
            <p:cNvSpPr>
              <a:spLocks noChangeShapeType="1"/>
            </p:cNvSpPr>
            <p:nvPr/>
          </p:nvSpPr>
          <p:spPr bwMode="auto">
            <a:xfrm flipH="1" flipV="1">
              <a:off x="9560253" y="3260343"/>
              <a:ext cx="1024328" cy="0"/>
            </a:xfrm>
            <a:prstGeom prst="line">
              <a:avLst/>
            </a:prstGeom>
            <a:ln w="25400" cap="sq">
              <a:solidFill>
                <a:schemeClr val="bg1"/>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lIns="91413" tIns="45707" rIns="91413" bIns="45707"/>
            <a:lstStyle/>
            <a:p>
              <a:pPr defTabSz="932284"/>
              <a:endParaRPr lang="en-US" sz="1836" dirty="0">
                <a:ln>
                  <a:solidFill>
                    <a:srgbClr val="FFB900"/>
                  </a:solidFill>
                </a:ln>
                <a:solidFill>
                  <a:srgbClr val="353435"/>
                </a:solidFill>
              </a:endParaRPr>
            </a:p>
          </p:txBody>
        </p:sp>
        <p:sp>
          <p:nvSpPr>
            <p:cNvPr id="42" name="Straight Connector 1024003"/>
            <p:cNvSpPr>
              <a:spLocks noChangeShapeType="1"/>
            </p:cNvSpPr>
            <p:nvPr/>
          </p:nvSpPr>
          <p:spPr bwMode="auto">
            <a:xfrm flipH="1" flipV="1">
              <a:off x="7959356" y="2225855"/>
              <a:ext cx="2089495" cy="0"/>
            </a:xfrm>
            <a:prstGeom prst="line">
              <a:avLst/>
            </a:prstGeom>
            <a:ln w="25400" cap="sq">
              <a:solidFill>
                <a:schemeClr val="bg1"/>
              </a:solidFill>
              <a:prstDash val="solid"/>
              <a:miter lim="800000"/>
              <a:headEnd type="triangle" w="med" len="med"/>
              <a:tailEnd type="none" w="med" len="med"/>
            </a:ln>
            <a:effectLst/>
          </p:spPr>
          <p:style>
            <a:lnRef idx="3">
              <a:schemeClr val="dk1"/>
            </a:lnRef>
            <a:fillRef idx="0">
              <a:schemeClr val="dk1"/>
            </a:fillRef>
            <a:effectRef idx="2">
              <a:schemeClr val="dk1"/>
            </a:effectRef>
            <a:fontRef idx="minor">
              <a:schemeClr val="tx1"/>
            </a:fontRef>
          </p:style>
          <p:txBody>
            <a:bodyPr lIns="91413" tIns="45707" rIns="91413" bIns="45707"/>
            <a:lstStyle/>
            <a:p>
              <a:pPr defTabSz="932284"/>
              <a:endParaRPr lang="en-US" sz="1836" dirty="0">
                <a:ln>
                  <a:solidFill>
                    <a:srgbClr val="FFB900"/>
                  </a:solidFill>
                </a:ln>
                <a:solidFill>
                  <a:srgbClr val="353435"/>
                </a:solidFill>
              </a:endParaRPr>
            </a:p>
          </p:txBody>
        </p:sp>
        <p:grpSp>
          <p:nvGrpSpPr>
            <p:cNvPr id="4" name="Group 3"/>
            <p:cNvGrpSpPr/>
            <p:nvPr/>
          </p:nvGrpSpPr>
          <p:grpSpPr>
            <a:xfrm>
              <a:off x="6846755" y="1745364"/>
              <a:ext cx="4593551" cy="2063693"/>
              <a:chOff x="6710910" y="1711297"/>
              <a:chExt cx="4505702" cy="2023412"/>
            </a:xfrm>
          </p:grpSpPr>
          <p:grpSp>
            <p:nvGrpSpPr>
              <p:cNvPr id="3" name="Group 2"/>
              <p:cNvGrpSpPr/>
              <p:nvPr/>
            </p:nvGrpSpPr>
            <p:grpSpPr>
              <a:xfrm>
                <a:off x="6710910" y="1711297"/>
                <a:ext cx="4505702" cy="2023412"/>
                <a:chOff x="6710910" y="1711297"/>
                <a:chExt cx="4505702" cy="2023412"/>
              </a:xfrm>
            </p:grpSpPr>
            <p:grpSp>
              <p:nvGrpSpPr>
                <p:cNvPr id="44" name="Group 43"/>
                <p:cNvGrpSpPr/>
                <p:nvPr/>
              </p:nvGrpSpPr>
              <p:grpSpPr>
                <a:xfrm>
                  <a:off x="6710910" y="1711297"/>
                  <a:ext cx="4505702" cy="2023412"/>
                  <a:chOff x="6710910" y="1711297"/>
                  <a:chExt cx="4505702" cy="2023412"/>
                </a:xfrm>
              </p:grpSpPr>
              <p:grpSp>
                <p:nvGrpSpPr>
                  <p:cNvPr id="23" name="Group 22"/>
                  <p:cNvGrpSpPr/>
                  <p:nvPr/>
                </p:nvGrpSpPr>
                <p:grpSpPr>
                  <a:xfrm>
                    <a:off x="7933339" y="2261239"/>
                    <a:ext cx="1918429" cy="1473470"/>
                    <a:chOff x="2390691" y="2182409"/>
                    <a:chExt cx="1918429" cy="1473470"/>
                  </a:xfrm>
                </p:grpSpPr>
                <p:pic>
                  <p:nvPicPr>
                    <p:cNvPr id="24" name="Picture 2" descr="W:\Open Engagements\Productivity\MS-Unified Communications\#1601 BizProd MOD Team Core Content Work\New Iconography\People\BusinessPerson_060812.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7509"/>
                    <a:stretch/>
                  </p:blipFill>
                  <p:spPr bwMode="auto">
                    <a:xfrm>
                      <a:off x="2390691" y="2182409"/>
                      <a:ext cx="1918429" cy="119647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15116" y="3378880"/>
                      <a:ext cx="1232719" cy="276999"/>
                    </a:xfrm>
                    <a:prstGeom prst="rect">
                      <a:avLst/>
                    </a:prstGeom>
                    <a:noFill/>
                  </p:spPr>
                  <p:txBody>
                    <a:bodyPr wrap="none" lIns="0" tIns="0" rIns="0" bIns="0" rtlCol="0">
                      <a:spAutoFit/>
                    </a:bodyPr>
                    <a:lstStyle/>
                    <a:p>
                      <a:pPr defTabSz="932284"/>
                      <a:r>
                        <a:rPr lang="en-US" sz="1836" dirty="0">
                          <a:solidFill>
                            <a:prstClr val="white"/>
                          </a:solidFill>
                          <a:latin typeface="Segoe UI Semibold" panose="020B0702040204020203" pitchFamily="34" charset="0"/>
                          <a:cs typeface="Segoe UI Semibold" panose="020B0702040204020203" pitchFamily="34" charset="0"/>
                        </a:rPr>
                        <a:t>Compliance</a:t>
                      </a:r>
                    </a:p>
                  </p:txBody>
                </p:sp>
              </p:grpSp>
              <p:sp>
                <p:nvSpPr>
                  <p:cNvPr id="38" name="TextBox 37"/>
                  <p:cNvSpPr txBox="1"/>
                  <p:nvPr/>
                </p:nvSpPr>
                <p:spPr>
                  <a:xfrm>
                    <a:off x="6710910" y="1711298"/>
                    <a:ext cx="1004226" cy="276999"/>
                  </a:xfrm>
                  <a:prstGeom prst="rect">
                    <a:avLst/>
                  </a:prstGeom>
                  <a:noFill/>
                </p:spPr>
                <p:txBody>
                  <a:bodyPr wrap="none" lIns="0" tIns="0" rIns="0" bIns="0" rtlCol="0">
                    <a:spAutoFit/>
                  </a:bodyPr>
                  <a:lstStyle/>
                  <a:p>
                    <a:pPr defTabSz="932284"/>
                    <a:r>
                      <a:rPr lang="en-US" sz="1836" dirty="0">
                        <a:solidFill>
                          <a:prstClr val="white"/>
                        </a:solidFill>
                        <a:latin typeface="Segoe UI Semibold" panose="020B0702040204020203" pitchFamily="34" charset="0"/>
                        <a:cs typeface="Segoe UI Semibold" panose="020B0702040204020203" pitchFamily="34" charset="0"/>
                      </a:rPr>
                      <a:t>New Lync</a:t>
                    </a:r>
                  </a:p>
                </p:txBody>
              </p:sp>
              <p:sp>
                <p:nvSpPr>
                  <p:cNvPr id="39" name="TextBox 38"/>
                  <p:cNvSpPr txBox="1"/>
                  <p:nvPr/>
                </p:nvSpPr>
                <p:spPr>
                  <a:xfrm>
                    <a:off x="9621938" y="1711297"/>
                    <a:ext cx="1594674" cy="276999"/>
                  </a:xfrm>
                  <a:prstGeom prst="rect">
                    <a:avLst/>
                  </a:prstGeom>
                  <a:noFill/>
                </p:spPr>
                <p:txBody>
                  <a:bodyPr wrap="none" lIns="0" tIns="0" rIns="0" bIns="0" rtlCol="0">
                    <a:spAutoFit/>
                  </a:bodyPr>
                  <a:lstStyle/>
                  <a:p>
                    <a:pPr defTabSz="932284"/>
                    <a:r>
                      <a:rPr lang="en-US" sz="1836" dirty="0">
                        <a:solidFill>
                          <a:prstClr val="white"/>
                        </a:solidFill>
                        <a:latin typeface="Segoe UI Semibold" panose="020B0702040204020203" pitchFamily="34" charset="0"/>
                        <a:cs typeface="Segoe UI Semibold" panose="020B0702040204020203" pitchFamily="34" charset="0"/>
                      </a:rPr>
                      <a:t>New Exchange </a:t>
                    </a:r>
                  </a:p>
                </p:txBody>
              </p:sp>
            </p:grpSp>
            <p:pic>
              <p:nvPicPr>
                <p:cNvPr id="3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9877921" y="1979287"/>
                  <a:ext cx="998664" cy="8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6845417" y="1992075"/>
                <a:ext cx="956817" cy="8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 name="Title 4"/>
          <p:cNvSpPr>
            <a:spLocks noGrp="1"/>
          </p:cNvSpPr>
          <p:nvPr>
            <p:ph type="title"/>
          </p:nvPr>
        </p:nvSpPr>
        <p:spPr/>
        <p:txBody>
          <a:bodyPr>
            <a:normAutofit fontScale="90000"/>
          </a:bodyPr>
          <a:lstStyle/>
          <a:p>
            <a:r>
              <a:rPr lang="en-US" dirty="0" smtClean="0">
                <a:solidFill>
                  <a:schemeClr val="tx2"/>
                </a:solidFill>
              </a:rPr>
              <a:t>Lync </a:t>
            </a:r>
            <a:r>
              <a:rPr lang="en-US" dirty="0">
                <a:solidFill>
                  <a:schemeClr val="tx2"/>
                </a:solidFill>
              </a:rPr>
              <a:t>Archiving</a:t>
            </a:r>
            <a:br>
              <a:rPr lang="en-US" dirty="0">
                <a:solidFill>
                  <a:schemeClr val="tx2"/>
                </a:solidFill>
              </a:rPr>
            </a:br>
            <a:r>
              <a:rPr lang="en-US" sz="3672" dirty="0">
                <a:solidFill>
                  <a:schemeClr val="tx2"/>
                </a:solidFill>
              </a:rPr>
              <a:t>Single In-Place data store for Exchange &amp; Lync compliance</a:t>
            </a:r>
          </a:p>
        </p:txBody>
      </p:sp>
    </p:spTree>
    <p:custDataLst>
      <p:tags r:id="rId1"/>
    </p:custDataLst>
    <p:extLst>
      <p:ext uri="{BB962C8B-B14F-4D97-AF65-F5344CB8AC3E}">
        <p14:creationId xmlns:p14="http://schemas.microsoft.com/office/powerpoint/2010/main" val="24562959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normAutofit fontScale="90000"/>
          </a:bodyPr>
          <a:lstStyle/>
          <a:p>
            <a:r>
              <a:rPr lang="en-US" dirty="0">
                <a:solidFill>
                  <a:schemeClr val="tx2"/>
                </a:solidFill>
              </a:rPr>
              <a:t>Lync Archiving: How does it work?</a:t>
            </a:r>
          </a:p>
        </p:txBody>
      </p:sp>
      <p:sp>
        <p:nvSpPr>
          <p:cNvPr id="14" name="Rectangle 13"/>
          <p:cNvSpPr/>
          <p:nvPr/>
        </p:nvSpPr>
        <p:spPr>
          <a:xfrm>
            <a:off x="8548808" y="1632057"/>
            <a:ext cx="3264417" cy="4429865"/>
          </a:xfrm>
          <a:prstGeom prst="rect">
            <a:avLst/>
          </a:prstGeom>
          <a:solidFill>
            <a:srgbClr val="0072C6"/>
          </a:solidFill>
          <a:ln>
            <a:noFill/>
          </a:ln>
        </p:spPr>
        <p:style>
          <a:lnRef idx="2">
            <a:schemeClr val="accent4"/>
          </a:lnRef>
          <a:fillRef idx="1">
            <a:schemeClr val="lt1"/>
          </a:fillRef>
          <a:effectRef idx="0">
            <a:schemeClr val="accent4"/>
          </a:effectRef>
          <a:fontRef idx="minor">
            <a:schemeClr val="dk1"/>
          </a:fontRef>
        </p:style>
        <p:txBody>
          <a:bodyPr lIns="91413" tIns="45707" rIns="91413" bIns="45707" rtlCol="0" anchor="t" anchorCtr="0"/>
          <a:lstStyle/>
          <a:p>
            <a:pPr marL="113303" defTabSz="932284"/>
            <a:r>
              <a:rPr lang="en-US" sz="1836" dirty="0">
                <a:solidFill>
                  <a:prstClr val="white"/>
                </a:solidFill>
                <a:latin typeface="Segoe UI Semibold" panose="020B0702040204020203" pitchFamily="34" charset="0"/>
                <a:cs typeface="Segoe UI Semibold" panose="020B0702040204020203" pitchFamily="34" charset="0"/>
              </a:rPr>
              <a:t>User A Mailbox</a:t>
            </a:r>
          </a:p>
        </p:txBody>
      </p:sp>
      <p:sp>
        <p:nvSpPr>
          <p:cNvPr id="22" name="Rectangle 21"/>
          <p:cNvSpPr/>
          <p:nvPr/>
        </p:nvSpPr>
        <p:spPr>
          <a:xfrm>
            <a:off x="626326" y="1632058"/>
            <a:ext cx="2798303" cy="44298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lIns="91413" tIns="45707" rIns="91413" bIns="45707" rtlCol="0" anchor="ctr" anchorCtr="0"/>
          <a:lstStyle/>
          <a:p>
            <a:pPr marL="113303" defTabSz="932284"/>
            <a:r>
              <a:rPr lang="en-US" sz="2400" dirty="0">
                <a:solidFill>
                  <a:schemeClr val="tx1"/>
                </a:solidFill>
              </a:rPr>
              <a:t>Server side archiving</a:t>
            </a:r>
          </a:p>
          <a:p>
            <a:pPr marL="113303" defTabSz="932284"/>
            <a:endParaRPr lang="en-US" sz="2400" dirty="0">
              <a:solidFill>
                <a:schemeClr val="tx1"/>
              </a:solidFill>
            </a:endParaRPr>
          </a:p>
          <a:p>
            <a:pPr marL="113303" defTabSz="932284"/>
            <a:r>
              <a:rPr lang="en-US" sz="2400" dirty="0">
                <a:solidFill>
                  <a:schemeClr val="tx1"/>
                </a:solidFill>
              </a:rPr>
              <a:t>All Lync modalities captured (PC, mobile, web, OWA)</a:t>
            </a:r>
          </a:p>
        </p:txBody>
      </p:sp>
      <p:sp>
        <p:nvSpPr>
          <p:cNvPr id="23" name="Rectangle 22"/>
          <p:cNvSpPr/>
          <p:nvPr/>
        </p:nvSpPr>
        <p:spPr>
          <a:xfrm>
            <a:off x="3433724" y="1632055"/>
            <a:ext cx="2939885" cy="4429864"/>
          </a:xfrm>
          <a:prstGeom prst="rect">
            <a:avLst/>
          </a:prstGeom>
          <a:solidFill>
            <a:schemeClr val="accent5"/>
          </a:solidFill>
          <a:ln>
            <a:noFill/>
          </a:ln>
        </p:spPr>
        <p:style>
          <a:lnRef idx="2">
            <a:schemeClr val="accent4"/>
          </a:lnRef>
          <a:fillRef idx="1">
            <a:schemeClr val="lt1"/>
          </a:fillRef>
          <a:effectRef idx="0">
            <a:schemeClr val="accent4"/>
          </a:effectRef>
          <a:fontRef idx="minor">
            <a:schemeClr val="dk1"/>
          </a:fontRef>
        </p:style>
        <p:txBody>
          <a:bodyPr lIns="91413" tIns="45707" rIns="91413" bIns="45707" rtlCol="0" anchor="t" anchorCtr="0"/>
          <a:lstStyle/>
          <a:p>
            <a:pPr marL="113303" defTabSz="932284"/>
            <a:r>
              <a:rPr lang="en-US" sz="1836" dirty="0">
                <a:solidFill>
                  <a:prstClr val="white"/>
                </a:solidFill>
                <a:latin typeface="Segoe UI Semibold" panose="020B0702040204020203" pitchFamily="34" charset="0"/>
                <a:cs typeface="Segoe UI Semibold" panose="020B0702040204020203" pitchFamily="34" charset="0"/>
              </a:rPr>
              <a:t>User A on hold</a:t>
            </a:r>
          </a:p>
        </p:txBody>
      </p:sp>
      <p:sp>
        <p:nvSpPr>
          <p:cNvPr id="24" name="Rectangle 23"/>
          <p:cNvSpPr/>
          <p:nvPr/>
        </p:nvSpPr>
        <p:spPr>
          <a:xfrm>
            <a:off x="6741580" y="1632058"/>
            <a:ext cx="1439258" cy="4429863"/>
          </a:xfrm>
          <a:prstGeom prst="rect">
            <a:avLst/>
          </a:prstGeom>
          <a:solidFill>
            <a:schemeClr val="accent3"/>
          </a:solidFill>
          <a:ln>
            <a:noFill/>
          </a:ln>
        </p:spPr>
        <p:style>
          <a:lnRef idx="2">
            <a:schemeClr val="accent4"/>
          </a:lnRef>
          <a:fillRef idx="1">
            <a:schemeClr val="lt1"/>
          </a:fillRef>
          <a:effectRef idx="0">
            <a:schemeClr val="accent4"/>
          </a:effectRef>
          <a:fontRef idx="minor">
            <a:schemeClr val="dk1"/>
          </a:fontRef>
        </p:style>
        <p:txBody>
          <a:bodyPr lIns="91413" tIns="45707" rIns="91413" bIns="45707" rtlCol="0" anchor="t" anchorCtr="0"/>
          <a:lstStyle/>
          <a:p>
            <a:pPr marL="113303" defTabSz="932284"/>
            <a:endParaRPr lang="en-US" sz="1836" b="1" dirty="0">
              <a:solidFill>
                <a:prstClr val="white"/>
              </a:solidFill>
            </a:endParaRPr>
          </a:p>
        </p:txBody>
      </p:sp>
      <p:grpSp>
        <p:nvGrpSpPr>
          <p:cNvPr id="39" name="Group 38"/>
          <p:cNvGrpSpPr/>
          <p:nvPr/>
        </p:nvGrpSpPr>
        <p:grpSpPr>
          <a:xfrm>
            <a:off x="3637863" y="2458880"/>
            <a:ext cx="2531607" cy="2776218"/>
            <a:chOff x="3671478" y="2121771"/>
            <a:chExt cx="2483192" cy="2722029"/>
          </a:xfrm>
        </p:grpSpPr>
        <p:grpSp>
          <p:nvGrpSpPr>
            <p:cNvPr id="26" name="Group 25"/>
            <p:cNvGrpSpPr/>
            <p:nvPr/>
          </p:nvGrpSpPr>
          <p:grpSpPr>
            <a:xfrm>
              <a:off x="4155781" y="2121771"/>
              <a:ext cx="1295869" cy="926229"/>
              <a:chOff x="4340419" y="1405348"/>
              <a:chExt cx="781159" cy="558337"/>
            </a:xfrm>
          </p:grpSpPr>
          <p:pic>
            <p:nvPicPr>
              <p:cNvPr id="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3664" b="65455"/>
              <a:stretch/>
            </p:blipFill>
            <p:spPr bwMode="auto">
              <a:xfrm>
                <a:off x="4340419" y="1558175"/>
                <a:ext cx="449279" cy="40551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4657756" y="1405348"/>
                <a:ext cx="463822" cy="557208"/>
                <a:chOff x="4166099" y="1333140"/>
                <a:chExt cx="463822" cy="557208"/>
              </a:xfrm>
            </p:grpSpPr>
            <p:sp>
              <p:nvSpPr>
                <p:cNvPr id="29" name="Oval 282"/>
                <p:cNvSpPr/>
                <p:nvPr/>
              </p:nvSpPr>
              <p:spPr bwMode="auto">
                <a:xfrm>
                  <a:off x="4166099" y="1639466"/>
                  <a:ext cx="463822" cy="250882"/>
                </a:xfrm>
                <a:custGeom>
                  <a:avLst/>
                  <a:gdLst>
                    <a:gd name="connsiteX0" fmla="*/ 0 w 453983"/>
                    <a:gd name="connsiteY0" fmla="*/ 180276 h 360551"/>
                    <a:gd name="connsiteX1" fmla="*/ 226992 w 453983"/>
                    <a:gd name="connsiteY1" fmla="*/ 0 h 360551"/>
                    <a:gd name="connsiteX2" fmla="*/ 453984 w 453983"/>
                    <a:gd name="connsiteY2" fmla="*/ 180276 h 360551"/>
                    <a:gd name="connsiteX3" fmla="*/ 226992 w 453983"/>
                    <a:gd name="connsiteY3" fmla="*/ 360552 h 360551"/>
                    <a:gd name="connsiteX4" fmla="*/ 0 w 453983"/>
                    <a:gd name="connsiteY4" fmla="*/ 180276 h 360551"/>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Lst>
                  <a:ahLst/>
                  <a:cxnLst>
                    <a:cxn ang="0">
                      <a:pos x="connsiteX0" y="connsiteY0"/>
                    </a:cxn>
                    <a:cxn ang="0">
                      <a:pos x="connsiteX1" y="connsiteY1"/>
                    </a:cxn>
                    <a:cxn ang="0">
                      <a:pos x="connsiteX2" y="connsiteY2"/>
                    </a:cxn>
                    <a:cxn ang="0">
                      <a:pos x="connsiteX3" y="connsiteY3"/>
                    </a:cxn>
                  </a:cxnLst>
                  <a:rect l="l" t="t" r="r" b="b"/>
                  <a:pathLst>
                    <a:path w="453984" h="180276">
                      <a:moveTo>
                        <a:pt x="0" y="180276"/>
                      </a:moveTo>
                      <a:cubicBezTo>
                        <a:pt x="0" y="80712"/>
                        <a:pt x="101628" y="0"/>
                        <a:pt x="226992" y="0"/>
                      </a:cubicBezTo>
                      <a:cubicBezTo>
                        <a:pt x="352356" y="0"/>
                        <a:pt x="453984" y="80712"/>
                        <a:pt x="453984" y="180276"/>
                      </a:cubicBezTo>
                      <a:lnTo>
                        <a:pt x="0" y="180276"/>
                      </a:lnTo>
                      <a:close/>
                    </a:path>
                  </a:pathLst>
                </a:custGeom>
                <a:solidFill>
                  <a:schemeClr val="bg1"/>
                </a:solidFill>
                <a:ln w="254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7558" tIns="47558" rIns="47558" bIns="47558" numCol="1" spcCol="0" rtlCol="0" fromWordArt="0" anchor="ctr" anchorCtr="0" forceAA="0" compatLnSpc="1">
                  <a:prstTxWarp prst="textNoShape">
                    <a:avLst/>
                  </a:prstTxWarp>
                  <a:noAutofit/>
                </a:bodyPr>
                <a:lstStyle/>
                <a:p>
                  <a:pPr algn="ctr" defTabSz="932016"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0" name="Oval 29"/>
                <p:cNvSpPr/>
                <p:nvPr/>
              </p:nvSpPr>
              <p:spPr bwMode="auto">
                <a:xfrm>
                  <a:off x="4248075" y="1333140"/>
                  <a:ext cx="301752" cy="305654"/>
                </a:xfrm>
                <a:prstGeom prst="ellipse">
                  <a:avLst/>
                </a:prstGeom>
                <a:solidFill>
                  <a:schemeClr val="bg1"/>
                </a:solidFill>
                <a:ln w="254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7558" tIns="47558" rIns="47558" bIns="47558" numCol="1" spcCol="0" rtlCol="0" fromWordArt="0" anchor="ctr" anchorCtr="0" forceAA="0" compatLnSpc="1">
                  <a:prstTxWarp prst="textNoShape">
                    <a:avLst/>
                  </a:prstTxWarp>
                  <a:noAutofit/>
                </a:bodyPr>
                <a:lstStyle/>
                <a:p>
                  <a:pPr algn="ctr" defTabSz="932016"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 name="Group 1"/>
            <p:cNvGrpSpPr/>
            <p:nvPr/>
          </p:nvGrpSpPr>
          <p:grpSpPr>
            <a:xfrm>
              <a:off x="5385233" y="3919444"/>
              <a:ext cx="769437" cy="924356"/>
              <a:chOff x="4986366" y="3765790"/>
              <a:chExt cx="769437" cy="924356"/>
            </a:xfrm>
          </p:grpSpPr>
          <p:sp>
            <p:nvSpPr>
              <p:cNvPr id="31" name="Oval 282"/>
              <p:cNvSpPr/>
              <p:nvPr/>
            </p:nvSpPr>
            <p:spPr bwMode="auto">
              <a:xfrm>
                <a:off x="4986366" y="4273956"/>
                <a:ext cx="769437" cy="416190"/>
              </a:xfrm>
              <a:custGeom>
                <a:avLst/>
                <a:gdLst>
                  <a:gd name="connsiteX0" fmla="*/ 0 w 453983"/>
                  <a:gd name="connsiteY0" fmla="*/ 180276 h 360551"/>
                  <a:gd name="connsiteX1" fmla="*/ 226992 w 453983"/>
                  <a:gd name="connsiteY1" fmla="*/ 0 h 360551"/>
                  <a:gd name="connsiteX2" fmla="*/ 453984 w 453983"/>
                  <a:gd name="connsiteY2" fmla="*/ 180276 h 360551"/>
                  <a:gd name="connsiteX3" fmla="*/ 226992 w 453983"/>
                  <a:gd name="connsiteY3" fmla="*/ 360552 h 360551"/>
                  <a:gd name="connsiteX4" fmla="*/ 0 w 453983"/>
                  <a:gd name="connsiteY4" fmla="*/ 180276 h 360551"/>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Lst>
                <a:ahLst/>
                <a:cxnLst>
                  <a:cxn ang="0">
                    <a:pos x="connsiteX0" y="connsiteY0"/>
                  </a:cxn>
                  <a:cxn ang="0">
                    <a:pos x="connsiteX1" y="connsiteY1"/>
                  </a:cxn>
                  <a:cxn ang="0">
                    <a:pos x="connsiteX2" y="connsiteY2"/>
                  </a:cxn>
                  <a:cxn ang="0">
                    <a:pos x="connsiteX3" y="connsiteY3"/>
                  </a:cxn>
                </a:cxnLst>
                <a:rect l="l" t="t" r="r" b="b"/>
                <a:pathLst>
                  <a:path w="453984" h="180276">
                    <a:moveTo>
                      <a:pt x="0" y="180276"/>
                    </a:moveTo>
                    <a:cubicBezTo>
                      <a:pt x="0" y="80712"/>
                      <a:pt x="101628" y="0"/>
                      <a:pt x="226992" y="0"/>
                    </a:cubicBezTo>
                    <a:cubicBezTo>
                      <a:pt x="352356" y="0"/>
                      <a:pt x="453984" y="80712"/>
                      <a:pt x="453984" y="180276"/>
                    </a:cubicBezTo>
                    <a:lnTo>
                      <a:pt x="0" y="180276"/>
                    </a:lnTo>
                    <a:close/>
                  </a:path>
                </a:pathLst>
              </a:custGeom>
              <a:solidFill>
                <a:schemeClr val="bg1"/>
              </a:solidFill>
              <a:ln w="254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7558" tIns="47558" rIns="47558" bIns="47558" numCol="1" spcCol="0" rtlCol="0" fromWordArt="0" anchor="ctr" anchorCtr="0" forceAA="0" compatLnSpc="1">
                <a:prstTxWarp prst="textNoShape">
                  <a:avLst/>
                </a:prstTxWarp>
                <a:noAutofit/>
              </a:bodyPr>
              <a:lstStyle/>
              <a:p>
                <a:pPr algn="ctr" defTabSz="932016"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2" name="Oval 31"/>
              <p:cNvSpPr/>
              <p:nvPr/>
            </p:nvSpPr>
            <p:spPr bwMode="auto">
              <a:xfrm>
                <a:off x="5122356" y="3765790"/>
                <a:ext cx="500578" cy="507051"/>
              </a:xfrm>
              <a:prstGeom prst="ellipse">
                <a:avLst/>
              </a:prstGeom>
              <a:solidFill>
                <a:schemeClr val="bg1"/>
              </a:solidFill>
              <a:ln w="254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7558" tIns="47558" rIns="47558" bIns="47558" numCol="1" spcCol="0" rtlCol="0" fromWordArt="0" anchor="ctr" anchorCtr="0" forceAA="0" compatLnSpc="1">
                <a:prstTxWarp prst="textNoShape">
                  <a:avLst/>
                </a:prstTxWarp>
                <a:noAutofit/>
              </a:bodyPr>
              <a:lstStyle/>
              <a:p>
                <a:pPr algn="ctr" defTabSz="932016"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 name="Group 2"/>
            <p:cNvGrpSpPr/>
            <p:nvPr/>
          </p:nvGrpSpPr>
          <p:grpSpPr>
            <a:xfrm>
              <a:off x="3671478" y="3919444"/>
              <a:ext cx="769437" cy="924356"/>
              <a:chOff x="3668468" y="3625354"/>
              <a:chExt cx="769437" cy="924356"/>
            </a:xfrm>
          </p:grpSpPr>
          <p:sp>
            <p:nvSpPr>
              <p:cNvPr id="33" name="Oval 282"/>
              <p:cNvSpPr/>
              <p:nvPr/>
            </p:nvSpPr>
            <p:spPr bwMode="auto">
              <a:xfrm>
                <a:off x="3668468" y="4133520"/>
                <a:ext cx="769437" cy="416190"/>
              </a:xfrm>
              <a:custGeom>
                <a:avLst/>
                <a:gdLst>
                  <a:gd name="connsiteX0" fmla="*/ 0 w 453983"/>
                  <a:gd name="connsiteY0" fmla="*/ 180276 h 360551"/>
                  <a:gd name="connsiteX1" fmla="*/ 226992 w 453983"/>
                  <a:gd name="connsiteY1" fmla="*/ 0 h 360551"/>
                  <a:gd name="connsiteX2" fmla="*/ 453984 w 453983"/>
                  <a:gd name="connsiteY2" fmla="*/ 180276 h 360551"/>
                  <a:gd name="connsiteX3" fmla="*/ 226992 w 453983"/>
                  <a:gd name="connsiteY3" fmla="*/ 360552 h 360551"/>
                  <a:gd name="connsiteX4" fmla="*/ 0 w 453983"/>
                  <a:gd name="connsiteY4" fmla="*/ 180276 h 360551"/>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 name="connsiteX0" fmla="*/ 0 w 453984"/>
                  <a:gd name="connsiteY0" fmla="*/ 180276 h 180276"/>
                  <a:gd name="connsiteX1" fmla="*/ 226992 w 453984"/>
                  <a:gd name="connsiteY1" fmla="*/ 0 h 180276"/>
                  <a:gd name="connsiteX2" fmla="*/ 453984 w 453984"/>
                  <a:gd name="connsiteY2" fmla="*/ 180276 h 180276"/>
                  <a:gd name="connsiteX3" fmla="*/ 0 w 453984"/>
                  <a:gd name="connsiteY3" fmla="*/ 180276 h 180276"/>
                </a:gdLst>
                <a:ahLst/>
                <a:cxnLst>
                  <a:cxn ang="0">
                    <a:pos x="connsiteX0" y="connsiteY0"/>
                  </a:cxn>
                  <a:cxn ang="0">
                    <a:pos x="connsiteX1" y="connsiteY1"/>
                  </a:cxn>
                  <a:cxn ang="0">
                    <a:pos x="connsiteX2" y="connsiteY2"/>
                  </a:cxn>
                  <a:cxn ang="0">
                    <a:pos x="connsiteX3" y="connsiteY3"/>
                  </a:cxn>
                </a:cxnLst>
                <a:rect l="l" t="t" r="r" b="b"/>
                <a:pathLst>
                  <a:path w="453984" h="180276">
                    <a:moveTo>
                      <a:pt x="0" y="180276"/>
                    </a:moveTo>
                    <a:cubicBezTo>
                      <a:pt x="0" y="80712"/>
                      <a:pt x="101628" y="0"/>
                      <a:pt x="226992" y="0"/>
                    </a:cubicBezTo>
                    <a:cubicBezTo>
                      <a:pt x="352356" y="0"/>
                      <a:pt x="453984" y="80712"/>
                      <a:pt x="453984" y="180276"/>
                    </a:cubicBezTo>
                    <a:lnTo>
                      <a:pt x="0" y="180276"/>
                    </a:lnTo>
                    <a:close/>
                  </a:path>
                </a:pathLst>
              </a:custGeom>
              <a:solidFill>
                <a:schemeClr val="bg1"/>
              </a:solidFill>
              <a:ln w="254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7558" tIns="47558" rIns="47558" bIns="47558" numCol="1" spcCol="0" rtlCol="0" fromWordArt="0" anchor="ctr" anchorCtr="0" forceAA="0" compatLnSpc="1">
                <a:prstTxWarp prst="textNoShape">
                  <a:avLst/>
                </a:prstTxWarp>
                <a:noAutofit/>
              </a:bodyPr>
              <a:lstStyle/>
              <a:p>
                <a:pPr algn="ctr" defTabSz="932016"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4" name="Oval 33"/>
              <p:cNvSpPr/>
              <p:nvPr/>
            </p:nvSpPr>
            <p:spPr bwMode="auto">
              <a:xfrm>
                <a:off x="3804458" y="3625354"/>
                <a:ext cx="500578" cy="507051"/>
              </a:xfrm>
              <a:prstGeom prst="ellipse">
                <a:avLst/>
              </a:prstGeom>
              <a:solidFill>
                <a:schemeClr val="bg1"/>
              </a:solidFill>
              <a:ln w="254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7558" tIns="47558" rIns="47558" bIns="47558" numCol="1" spcCol="0" rtlCol="0" fromWordArt="0" anchor="ctr" anchorCtr="0" forceAA="0" compatLnSpc="1">
                <a:prstTxWarp prst="textNoShape">
                  <a:avLst/>
                </a:prstTxWarp>
                <a:noAutofit/>
              </a:bodyPr>
              <a:lstStyle/>
              <a:p>
                <a:pPr algn="ctr" defTabSz="932016"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sp>
          <p:nvSpPr>
            <p:cNvPr id="35" name="Oval 34"/>
            <p:cNvSpPr/>
            <p:nvPr/>
          </p:nvSpPr>
          <p:spPr bwMode="auto">
            <a:xfrm>
              <a:off x="3847345" y="2824242"/>
              <a:ext cx="2067672" cy="2003467"/>
            </a:xfrm>
            <a:prstGeom prst="ellipse">
              <a:avLst/>
            </a:prstGeom>
            <a:noFill/>
            <a:ln w="25400">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5112" tIns="47556" rIns="95112" bIns="47556" numCol="1" rtlCol="0" anchor="ctr" anchorCtr="0" compatLnSpc="1">
              <a:prstTxWarp prst="textNoShape">
                <a:avLst/>
              </a:prstTxWarp>
            </a:bodyPr>
            <a:lstStyle/>
            <a:p>
              <a:pPr algn="ctr" defTabSz="932016" fontAlgn="base">
                <a:spcBef>
                  <a:spcPct val="0"/>
                </a:spcBef>
                <a:spcAft>
                  <a:spcPct val="0"/>
                </a:spcAft>
              </a:pPr>
              <a:endParaRPr lang="en-US" sz="2040" dirty="0">
                <a:gradFill>
                  <a:gsLst>
                    <a:gs pos="0">
                      <a:srgbClr val="FFFFFF"/>
                    </a:gs>
                    <a:gs pos="100000">
                      <a:srgbClr val="FFFFFF"/>
                    </a:gs>
                  </a:gsLst>
                  <a:lin ang="5400000" scaled="0"/>
                </a:gradFill>
              </a:endParaRPr>
            </a:p>
          </p:txBody>
        </p:sp>
      </p:grpSp>
      <p:sp>
        <p:nvSpPr>
          <p:cNvPr id="37" name="Straight Connector 1024003"/>
          <p:cNvSpPr>
            <a:spLocks noChangeShapeType="1"/>
          </p:cNvSpPr>
          <p:nvPr/>
        </p:nvSpPr>
        <p:spPr bwMode="auto">
          <a:xfrm flipH="1" flipV="1">
            <a:off x="6373610" y="3846987"/>
            <a:ext cx="367970" cy="0"/>
          </a:xfrm>
          <a:prstGeom prst="line">
            <a:avLst/>
          </a:prstGeom>
          <a:ln w="63500" cap="sq">
            <a:solidFill>
              <a:schemeClr val="bg2"/>
            </a:solidFill>
            <a:prstDash val="solid"/>
            <a:miter lim="800000"/>
            <a:headEnd type="triangle" w="med" len="med"/>
            <a:tailEnd type="none" w="med" len="med"/>
          </a:ln>
          <a:effectLst/>
        </p:spPr>
        <p:style>
          <a:lnRef idx="3">
            <a:schemeClr val="dk1"/>
          </a:lnRef>
          <a:fillRef idx="0">
            <a:schemeClr val="dk1"/>
          </a:fillRef>
          <a:effectRef idx="2">
            <a:schemeClr val="dk1"/>
          </a:effectRef>
          <a:fontRef idx="minor">
            <a:schemeClr val="tx1"/>
          </a:fontRef>
        </p:style>
        <p:txBody>
          <a:bodyPr lIns="91413" tIns="45707" rIns="91413" bIns="45707"/>
          <a:lstStyle/>
          <a:p>
            <a:pPr defTabSz="932284"/>
            <a:endParaRPr lang="en-US" sz="1836" dirty="0">
              <a:ln>
                <a:solidFill>
                  <a:srgbClr val="FFB900"/>
                </a:solidFill>
              </a:ln>
              <a:solidFill>
                <a:srgbClr val="353435"/>
              </a:solidFill>
            </a:endParaRPr>
          </a:p>
        </p:txBody>
      </p:sp>
      <p:sp>
        <p:nvSpPr>
          <p:cNvPr id="38" name="Straight Connector 1024003"/>
          <p:cNvSpPr>
            <a:spLocks noChangeShapeType="1"/>
          </p:cNvSpPr>
          <p:nvPr/>
        </p:nvSpPr>
        <p:spPr bwMode="auto">
          <a:xfrm flipH="1" flipV="1">
            <a:off x="8194266" y="3846987"/>
            <a:ext cx="354541" cy="0"/>
          </a:xfrm>
          <a:prstGeom prst="line">
            <a:avLst/>
          </a:prstGeom>
          <a:ln w="63500" cap="sq">
            <a:solidFill>
              <a:schemeClr val="accent1">
                <a:lumMod val="20000"/>
                <a:lumOff val="80000"/>
              </a:schemeClr>
            </a:solidFill>
            <a:prstDash val="solid"/>
            <a:miter lim="800000"/>
            <a:headEnd type="triangle" w="med" len="med"/>
            <a:tailEnd type="none" w="med" len="med"/>
          </a:ln>
          <a:effectLst/>
        </p:spPr>
        <p:style>
          <a:lnRef idx="3">
            <a:schemeClr val="dk1"/>
          </a:lnRef>
          <a:fillRef idx="0">
            <a:schemeClr val="dk1"/>
          </a:fillRef>
          <a:effectRef idx="2">
            <a:schemeClr val="dk1"/>
          </a:effectRef>
          <a:fontRef idx="minor">
            <a:schemeClr val="tx1"/>
          </a:fontRef>
        </p:style>
        <p:txBody>
          <a:bodyPr lIns="91413" tIns="45707" rIns="91413" bIns="45707"/>
          <a:lstStyle/>
          <a:p>
            <a:pPr defTabSz="932284"/>
            <a:endParaRPr lang="en-US" sz="1836" dirty="0">
              <a:ln>
                <a:solidFill>
                  <a:srgbClr val="FFB900"/>
                </a:solidFill>
              </a:ln>
              <a:solidFill>
                <a:srgbClr val="353435"/>
              </a:solidFill>
            </a:endParaRPr>
          </a:p>
        </p:txBody>
      </p:sp>
      <p:grpSp>
        <p:nvGrpSpPr>
          <p:cNvPr id="52" name="Group 51"/>
          <p:cNvGrpSpPr/>
          <p:nvPr/>
        </p:nvGrpSpPr>
        <p:grpSpPr>
          <a:xfrm>
            <a:off x="6373610" y="6265607"/>
            <a:ext cx="2203766" cy="262650"/>
            <a:chOff x="6246812" y="6019800"/>
            <a:chExt cx="2161621" cy="257523"/>
          </a:xfrm>
        </p:grpSpPr>
        <p:cxnSp>
          <p:nvCxnSpPr>
            <p:cNvPr id="40" name="Straight Arrow Connector 39"/>
            <p:cNvCxnSpPr/>
            <p:nvPr/>
          </p:nvCxnSpPr>
          <p:spPr>
            <a:xfrm>
              <a:off x="6246812" y="6019800"/>
              <a:ext cx="2161621" cy="0"/>
            </a:xfrm>
            <a:prstGeom prst="straightConnector1">
              <a:avLst/>
            </a:prstGeom>
            <a:ln w="28575">
              <a:solidFill>
                <a:schemeClr val="accent3"/>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728889" y="6046470"/>
              <a:ext cx="1403666" cy="230853"/>
            </a:xfrm>
            <a:prstGeom prst="rect">
              <a:avLst/>
            </a:prstGeom>
            <a:noFill/>
          </p:spPr>
          <p:txBody>
            <a:bodyPr wrap="none" lIns="0" tIns="0" rIns="0" bIns="0" rtlCol="0">
              <a:spAutoFit/>
            </a:bodyPr>
            <a:lstStyle/>
            <a:p>
              <a:pPr defTabSz="932284"/>
              <a:r>
                <a:rPr lang="en-US" sz="1530" spc="-71" dirty="0">
                  <a:solidFill>
                    <a:srgbClr val="FFFFFF"/>
                  </a:solidFill>
                  <a:latin typeface="Segoe UI Semibold" panose="020B0702040204020203" pitchFamily="34" charset="0"/>
                  <a:cs typeface="Segoe UI Semibold" panose="020B0702040204020203" pitchFamily="34" charset="0"/>
                </a:rPr>
                <a:t>Hold state synced</a:t>
              </a:r>
            </a:p>
          </p:txBody>
        </p:sp>
      </p:grpSp>
      <p:pic>
        <p:nvPicPr>
          <p:cNvPr id="4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894005" y="3331983"/>
            <a:ext cx="1134407" cy="103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p:cNvSpPr/>
          <p:nvPr/>
        </p:nvSpPr>
        <p:spPr>
          <a:xfrm>
            <a:off x="8728935" y="3598091"/>
            <a:ext cx="2904161" cy="465737"/>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lIns="91413" tIns="45707" rIns="91413" bIns="45707" rtlCol="0" anchor="ctr" anchorCtr="0"/>
          <a:lstStyle/>
          <a:p>
            <a:pPr marL="113303" algn="ctr" defTabSz="932284"/>
            <a:r>
              <a:rPr lang="en-US" sz="1836" dirty="0">
                <a:solidFill>
                  <a:prstClr val="white"/>
                </a:solidFill>
                <a:latin typeface="Segoe UI Semibold" panose="020B0702040204020203" pitchFamily="34" charset="0"/>
                <a:cs typeface="Segoe UI Semibold" panose="020B0702040204020203" pitchFamily="34" charset="0"/>
              </a:rPr>
              <a:t>Recoverable Items</a:t>
            </a:r>
          </a:p>
        </p:txBody>
      </p:sp>
      <p:sp>
        <p:nvSpPr>
          <p:cNvPr id="44" name="Rectangle 43"/>
          <p:cNvSpPr/>
          <p:nvPr/>
        </p:nvSpPr>
        <p:spPr>
          <a:xfrm>
            <a:off x="8728935" y="3046852"/>
            <a:ext cx="2904162" cy="380856"/>
          </a:xfrm>
          <a:prstGeom prst="rect">
            <a:avLst/>
          </a:prstGeom>
          <a:solidFill>
            <a:schemeClr val="bg1">
              <a:lumMod val="50000"/>
              <a:lumOff val="50000"/>
            </a:schemeClr>
          </a:solidFill>
          <a:ln>
            <a:noFill/>
          </a:ln>
          <a:effectLst/>
        </p:spPr>
        <p:style>
          <a:lnRef idx="1">
            <a:schemeClr val="dk1"/>
          </a:lnRef>
          <a:fillRef idx="1001">
            <a:schemeClr val="lt2"/>
          </a:fillRef>
          <a:effectRef idx="1">
            <a:schemeClr val="dk1"/>
          </a:effectRef>
          <a:fontRef idx="minor">
            <a:schemeClr val="dk1"/>
          </a:fontRef>
        </p:style>
        <p:txBody>
          <a:bodyPr lIns="91413" tIns="45707" rIns="91413" bIns="45707" rtlCol="0" anchor="ctr" anchorCtr="0"/>
          <a:lstStyle/>
          <a:p>
            <a:pPr algn="ctr" defTabSz="932284"/>
            <a:r>
              <a:rPr lang="en-US" sz="1530" dirty="0">
                <a:solidFill>
                  <a:srgbClr val="FFFFFF"/>
                </a:solidFill>
                <a:latin typeface="Segoe UI Semibold" panose="020B0702040204020203" pitchFamily="34" charset="0"/>
                <a:cs typeface="Segoe UI Semibold" panose="020B0702040204020203" pitchFamily="34" charset="0"/>
              </a:rPr>
              <a:t>Deleted Items</a:t>
            </a:r>
          </a:p>
        </p:txBody>
      </p:sp>
      <p:sp>
        <p:nvSpPr>
          <p:cNvPr id="45" name="Rectangle 44"/>
          <p:cNvSpPr/>
          <p:nvPr/>
        </p:nvSpPr>
        <p:spPr>
          <a:xfrm>
            <a:off x="8728935" y="2430462"/>
            <a:ext cx="2904161" cy="360773"/>
          </a:xfrm>
          <a:prstGeom prst="rect">
            <a:avLst/>
          </a:prstGeom>
          <a:solidFill>
            <a:schemeClr val="bg1">
              <a:lumMod val="50000"/>
              <a:lumOff val="50000"/>
            </a:schemeClr>
          </a:solidFill>
          <a:ln>
            <a:noFill/>
          </a:ln>
          <a:effectLst/>
        </p:spPr>
        <p:style>
          <a:lnRef idx="1">
            <a:schemeClr val="dk1"/>
          </a:lnRef>
          <a:fillRef idx="1001">
            <a:schemeClr val="lt2"/>
          </a:fillRef>
          <a:effectRef idx="1">
            <a:schemeClr val="dk1"/>
          </a:effectRef>
          <a:fontRef idx="minor">
            <a:schemeClr val="dk1"/>
          </a:fontRef>
        </p:style>
        <p:txBody>
          <a:bodyPr lIns="91413" tIns="45707" rIns="91413" bIns="45707" rtlCol="0" anchor="ctr" anchorCtr="0"/>
          <a:lstStyle/>
          <a:p>
            <a:pPr algn="ctr" defTabSz="932284"/>
            <a:r>
              <a:rPr lang="en-US" sz="1530" dirty="0">
                <a:solidFill>
                  <a:srgbClr val="FFFFFF"/>
                </a:solidFill>
                <a:latin typeface="Segoe UI Semibold" panose="020B0702040204020203" pitchFamily="34" charset="0"/>
                <a:cs typeface="Segoe UI Semibold" panose="020B0702040204020203" pitchFamily="34" charset="0"/>
              </a:rPr>
              <a:t>Inbox</a:t>
            </a:r>
          </a:p>
        </p:txBody>
      </p:sp>
    </p:spTree>
    <p:custDataLst>
      <p:tags r:id="rId1"/>
    </p:custDataLst>
    <p:extLst>
      <p:ext uri="{BB962C8B-B14F-4D97-AF65-F5344CB8AC3E}">
        <p14:creationId xmlns:p14="http://schemas.microsoft.com/office/powerpoint/2010/main" val="10457709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Preserve</a:t>
            </a:r>
            <a:br>
              <a:rPr lang="en-US" dirty="0" smtClean="0"/>
            </a:br>
            <a:r>
              <a:rPr lang="en-US" sz="6000" dirty="0" smtClean="0"/>
              <a:t>(Hold)</a:t>
            </a:r>
            <a:endParaRPr lang="en-US" sz="6000" dirty="0"/>
          </a:p>
        </p:txBody>
      </p:sp>
    </p:spTree>
    <p:extLst>
      <p:ext uri="{BB962C8B-B14F-4D97-AF65-F5344CB8AC3E}">
        <p14:creationId xmlns:p14="http://schemas.microsoft.com/office/powerpoint/2010/main" val="5371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975" y="981074"/>
            <a:ext cx="10058399" cy="917575"/>
          </a:xfrm>
        </p:spPr>
        <p:txBody>
          <a:bodyPr/>
          <a:lstStyle/>
          <a:p>
            <a:r>
              <a:rPr lang="en-US" dirty="0" smtClean="0">
                <a:latin typeface="Segoe UI Semibold" panose="020B0702040204020203" pitchFamily="34" charset="0"/>
                <a:cs typeface="Segoe UI Semibold" panose="020B0702040204020203" pitchFamily="34" charset="0"/>
              </a:rPr>
              <a:t>Immutability</a:t>
            </a:r>
            <a:br>
              <a:rPr lang="en-US" dirty="0" smtClean="0">
                <a:latin typeface="Segoe UI Semibold" panose="020B0702040204020203" pitchFamily="34" charset="0"/>
                <a:cs typeface="Segoe UI Semibold" panose="020B0702040204020203" pitchFamily="34" charset="0"/>
              </a:rPr>
            </a:br>
            <a:r>
              <a:rPr lang="en-US" dirty="0" smtClean="0"/>
              <a:t>Preserve items</a:t>
            </a:r>
            <a:br>
              <a:rPr lang="en-US" dirty="0" smtClean="0"/>
            </a:br>
            <a:r>
              <a:rPr lang="en-US" dirty="0" smtClean="0"/>
              <a:t>Protect from deletion</a:t>
            </a:r>
            <a:br>
              <a:rPr lang="en-US" dirty="0" smtClean="0"/>
            </a:br>
            <a:r>
              <a:rPr lang="en-US" dirty="0" smtClean="0"/>
              <a:t>Protect from tampering</a:t>
            </a:r>
            <a:br>
              <a:rPr lang="en-US" dirty="0" smtClean="0"/>
            </a:br>
            <a:r>
              <a:rPr lang="en-US" dirty="0" smtClean="0"/>
              <a:t/>
            </a:r>
            <a:br>
              <a:rPr lang="en-US" dirty="0" smtClean="0"/>
            </a:br>
            <a:r>
              <a:rPr lang="en-US" sz="2800" dirty="0">
                <a:latin typeface="Segoe UI Semibold" panose="020B0702040204020203" pitchFamily="34" charset="0"/>
                <a:cs typeface="Segoe UI Semibold" panose="020B0702040204020203" pitchFamily="34" charset="0"/>
              </a:rPr>
              <a:t>Whitepaper</a:t>
            </a:r>
            <a:r>
              <a:rPr lang="en-US" sz="2800" dirty="0"/>
              <a:t> </a:t>
            </a:r>
            <a:r>
              <a:rPr lang="en-US" sz="4000" dirty="0"/>
              <a:t>Achieving Immutability with Exchange Online and Exchange Server</a:t>
            </a:r>
            <a:r>
              <a:rPr lang="en-US" sz="2800" dirty="0"/>
              <a:t> 2013 </a:t>
            </a:r>
            <a:r>
              <a:rPr lang="en-US" sz="2800" dirty="0" smtClean="0">
                <a:latin typeface="Segoe UI Semibold" panose="020B0702040204020203" pitchFamily="34" charset="0"/>
                <a:cs typeface="Segoe UI Semibold" panose="020B0702040204020203" pitchFamily="34" charset="0"/>
              </a:rPr>
              <a:t>aka.ms/immutability</a:t>
            </a:r>
            <a:endParaRPr lang="en-US" sz="28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49221728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8" y="1439862"/>
            <a:ext cx="10058399" cy="917575"/>
          </a:xfrm>
        </p:spPr>
        <p:txBody>
          <a:bodyPr/>
          <a:lstStyle/>
          <a:p>
            <a:r>
              <a:rPr lang="en-US" dirty="0" smtClean="0"/>
              <a:t>Terminology housekeeping:</a:t>
            </a:r>
            <a:br>
              <a:rPr lang="en-US" dirty="0" smtClean="0"/>
            </a:br>
            <a:r>
              <a:rPr lang="en-US" dirty="0" smtClean="0"/>
              <a:t>There’s no </a:t>
            </a:r>
            <a:r>
              <a:rPr lang="en-US" i="1" dirty="0" smtClean="0"/>
              <a:t>dumpster</a:t>
            </a:r>
            <a:r>
              <a:rPr lang="en-US" dirty="0" smtClean="0"/>
              <a:t>. It’s </a:t>
            </a:r>
            <a:r>
              <a:rPr lang="en-US" dirty="0" smtClean="0">
                <a:latin typeface="Segoe UI Semibold" panose="020B0702040204020203" pitchFamily="34" charset="0"/>
                <a:cs typeface="Segoe UI Semibold" panose="020B0702040204020203" pitchFamily="34" charset="0"/>
              </a:rPr>
              <a:t>Recoverable Items</a:t>
            </a:r>
            <a:r>
              <a:rPr lang="en-US" dirty="0" smtClean="0"/>
              <a:t>.</a:t>
            </a:r>
            <a:endParaRPr lang="en-US" dirty="0"/>
          </a:p>
        </p:txBody>
      </p:sp>
    </p:spTree>
    <p:extLst>
      <p:ext uri="{BB962C8B-B14F-4D97-AF65-F5344CB8AC3E}">
        <p14:creationId xmlns:p14="http://schemas.microsoft.com/office/powerpoint/2010/main" val="21740190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Preserve, Delete, and Archive in Exchange</a:t>
            </a:r>
            <a:endParaRPr lang="en-US" dirty="0"/>
          </a:p>
        </p:txBody>
      </p:sp>
      <p:sp>
        <p:nvSpPr>
          <p:cNvPr id="3" name="Text Placeholder 2"/>
          <p:cNvSpPr>
            <a:spLocks noGrp="1"/>
          </p:cNvSpPr>
          <p:nvPr>
            <p:ph type="body" sz="quarter" idx="14"/>
          </p:nvPr>
        </p:nvSpPr>
        <p:spPr>
          <a:xfrm>
            <a:off x="274638" y="4945061"/>
            <a:ext cx="6400800" cy="838199"/>
          </a:xfrm>
        </p:spPr>
        <p:txBody>
          <a:bodyPr/>
          <a:lstStyle/>
          <a:p>
            <a:r>
              <a:rPr lang="en-US" dirty="0" smtClean="0"/>
              <a:t>Bharat Suneja</a:t>
            </a:r>
            <a:endParaRPr lang="en-US" dirty="0"/>
          </a:p>
        </p:txBody>
      </p:sp>
      <p:sp>
        <p:nvSpPr>
          <p:cNvPr id="4" name="Text Placeholder 5"/>
          <p:cNvSpPr txBox="1">
            <a:spLocks/>
          </p:cNvSpPr>
          <p:nvPr/>
        </p:nvSpPr>
        <p:spPr>
          <a:xfrm>
            <a:off x="9967912" y="479425"/>
            <a:ext cx="2011363"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OFC-B324</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2"/>
                </a:solidFill>
              </a:rPr>
              <a:t>Evolution: In-Place Hold</a:t>
            </a:r>
            <a:endParaRPr lang="en-US" dirty="0">
              <a:solidFill>
                <a:schemeClr val="tx2"/>
              </a:solidFill>
            </a:endParaRPr>
          </a:p>
        </p:txBody>
      </p:sp>
      <p:graphicFrame>
        <p:nvGraphicFramePr>
          <p:cNvPr id="7" name="Diagram 6"/>
          <p:cNvGraphicFramePr/>
          <p:nvPr>
            <p:extLst>
              <p:ext uri="{D42A27DB-BD31-4B8C-83A1-F6EECF244321}">
                <p14:modId xmlns:p14="http://schemas.microsoft.com/office/powerpoint/2010/main" val="3900006757"/>
              </p:ext>
            </p:extLst>
          </p:nvPr>
        </p:nvGraphicFramePr>
        <p:xfrm>
          <a:off x="430228" y="734712"/>
          <a:ext cx="11808225" cy="4615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493837" y="5079875"/>
            <a:ext cx="2199577" cy="941796"/>
          </a:xfrm>
          <a:prstGeom prst="rect">
            <a:avLst/>
          </a:prstGeom>
          <a:noFill/>
        </p:spPr>
        <p:txBody>
          <a:bodyPr wrap="none" lIns="0" tIns="0" rIns="0" bIns="0" rtlCol="0">
            <a:spAutoFit/>
          </a:bodyPr>
          <a:lstStyle/>
          <a:p>
            <a:pPr defTabSz="932559"/>
            <a:r>
              <a:rPr lang="en-US" sz="2040" spc="-71" dirty="0" smtClean="0">
                <a:solidFill>
                  <a:schemeClr val="tx2"/>
                </a:solidFill>
              </a:rPr>
              <a:t>Preserve </a:t>
            </a:r>
            <a:r>
              <a:rPr lang="en-US" sz="2040" spc="-71" dirty="0">
                <a:solidFill>
                  <a:schemeClr val="tx2"/>
                </a:solidFill>
              </a:rPr>
              <a:t>all content</a:t>
            </a:r>
          </a:p>
          <a:p>
            <a:pPr defTabSz="932559"/>
            <a:r>
              <a:rPr lang="en-US" sz="2040" spc="-71" dirty="0" smtClean="0">
                <a:solidFill>
                  <a:schemeClr val="tx2"/>
                </a:solidFill>
              </a:rPr>
              <a:t>Preserve </a:t>
            </a:r>
            <a:r>
              <a:rPr lang="en-US" sz="2040" spc="-71" dirty="0">
                <a:solidFill>
                  <a:schemeClr val="tx2"/>
                </a:solidFill>
              </a:rPr>
              <a:t>Indefinitely </a:t>
            </a:r>
          </a:p>
          <a:p>
            <a:pPr defTabSz="932559"/>
            <a:r>
              <a:rPr lang="en-US" sz="2040" spc="-71" dirty="0" smtClean="0">
                <a:solidFill>
                  <a:schemeClr val="tx2"/>
                </a:solidFill>
              </a:rPr>
              <a:t>Ex </a:t>
            </a:r>
            <a:r>
              <a:rPr lang="en-US" sz="2040" spc="-71" dirty="0">
                <a:solidFill>
                  <a:schemeClr val="tx2"/>
                </a:solidFill>
              </a:rPr>
              <a:t>Only</a:t>
            </a:r>
          </a:p>
        </p:txBody>
      </p:sp>
      <p:sp>
        <p:nvSpPr>
          <p:cNvPr id="9" name="TextBox 8"/>
          <p:cNvSpPr txBox="1"/>
          <p:nvPr/>
        </p:nvSpPr>
        <p:spPr>
          <a:xfrm>
            <a:off x="4805157" y="3924485"/>
            <a:ext cx="3295510" cy="941796"/>
          </a:xfrm>
          <a:prstGeom prst="rect">
            <a:avLst/>
          </a:prstGeom>
          <a:noFill/>
        </p:spPr>
        <p:txBody>
          <a:bodyPr wrap="square" lIns="0" tIns="0" rIns="0" bIns="0" rtlCol="0">
            <a:spAutoFit/>
          </a:bodyPr>
          <a:lstStyle/>
          <a:p>
            <a:pPr defTabSz="932559"/>
            <a:r>
              <a:rPr lang="en-US" sz="2040" spc="-71" dirty="0" smtClean="0">
                <a:solidFill>
                  <a:schemeClr val="tx2"/>
                </a:solidFill>
              </a:rPr>
              <a:t>Preserve </a:t>
            </a:r>
            <a:r>
              <a:rPr lang="en-US" sz="2040" spc="-71" dirty="0">
                <a:solidFill>
                  <a:schemeClr val="tx2"/>
                </a:solidFill>
              </a:rPr>
              <a:t>all content </a:t>
            </a:r>
          </a:p>
          <a:p>
            <a:pPr defTabSz="932559"/>
            <a:r>
              <a:rPr lang="en-US" sz="2040" spc="-71" dirty="0" smtClean="0">
                <a:solidFill>
                  <a:schemeClr val="tx2"/>
                </a:solidFill>
              </a:rPr>
              <a:t>Preserve </a:t>
            </a:r>
            <a:r>
              <a:rPr lang="en-US" sz="2040" spc="-71" dirty="0">
                <a:solidFill>
                  <a:schemeClr val="tx2"/>
                </a:solidFill>
              </a:rPr>
              <a:t>- time received</a:t>
            </a:r>
          </a:p>
          <a:p>
            <a:pPr defTabSz="932559"/>
            <a:r>
              <a:rPr lang="en-US" sz="2040" spc="-71" dirty="0" smtClean="0">
                <a:solidFill>
                  <a:schemeClr val="tx2"/>
                </a:solidFill>
              </a:rPr>
              <a:t>Ex </a:t>
            </a:r>
            <a:r>
              <a:rPr lang="en-US" sz="2040" spc="-71" dirty="0">
                <a:solidFill>
                  <a:schemeClr val="tx2"/>
                </a:solidFill>
              </a:rPr>
              <a:t>Only</a:t>
            </a:r>
          </a:p>
        </p:txBody>
      </p:sp>
      <p:sp>
        <p:nvSpPr>
          <p:cNvPr id="10" name="TextBox 9"/>
          <p:cNvSpPr txBox="1"/>
          <p:nvPr/>
        </p:nvSpPr>
        <p:spPr>
          <a:xfrm>
            <a:off x="8776631" y="3357963"/>
            <a:ext cx="3349714" cy="1280726"/>
          </a:xfrm>
          <a:prstGeom prst="rect">
            <a:avLst/>
          </a:prstGeom>
          <a:noFill/>
        </p:spPr>
        <p:txBody>
          <a:bodyPr wrap="square" lIns="0" tIns="0" rIns="0" bIns="0" rtlCol="0">
            <a:spAutoFit/>
          </a:bodyPr>
          <a:lstStyle/>
          <a:p>
            <a:pPr defTabSz="932559"/>
            <a:r>
              <a:rPr lang="en-US" sz="2040" spc="-71" dirty="0" smtClean="0">
                <a:solidFill>
                  <a:schemeClr val="tx2"/>
                </a:solidFill>
              </a:rPr>
              <a:t>Query </a:t>
            </a:r>
            <a:r>
              <a:rPr lang="en-US" sz="2040" spc="-71" dirty="0">
                <a:solidFill>
                  <a:schemeClr val="tx2"/>
                </a:solidFill>
              </a:rPr>
              <a:t>based hold</a:t>
            </a:r>
          </a:p>
          <a:p>
            <a:pPr defTabSz="932559"/>
            <a:r>
              <a:rPr lang="en-US" sz="2040" spc="-71" dirty="0" smtClean="0">
                <a:solidFill>
                  <a:schemeClr val="tx2"/>
                </a:solidFill>
              </a:rPr>
              <a:t>Time </a:t>
            </a:r>
            <a:r>
              <a:rPr lang="en-US" sz="2040" spc="-71" dirty="0">
                <a:solidFill>
                  <a:schemeClr val="tx2"/>
                </a:solidFill>
              </a:rPr>
              <a:t>Based hold</a:t>
            </a:r>
          </a:p>
          <a:p>
            <a:pPr defTabSz="932559"/>
            <a:r>
              <a:rPr lang="en-US" sz="2040" spc="-71" dirty="0" smtClean="0">
                <a:solidFill>
                  <a:schemeClr val="tx2"/>
                </a:solidFill>
              </a:rPr>
              <a:t>Mailbox </a:t>
            </a:r>
            <a:r>
              <a:rPr lang="en-US" sz="2040" spc="-71" dirty="0">
                <a:solidFill>
                  <a:schemeClr val="tx2"/>
                </a:solidFill>
              </a:rPr>
              <a:t>Hold</a:t>
            </a:r>
          </a:p>
          <a:p>
            <a:pPr defTabSz="932559"/>
            <a:r>
              <a:rPr lang="en-US" sz="2040" spc="-71" dirty="0" smtClean="0">
                <a:solidFill>
                  <a:schemeClr val="tx2"/>
                </a:solidFill>
              </a:rPr>
              <a:t>Hold </a:t>
            </a:r>
            <a:r>
              <a:rPr lang="en-US" sz="2040" spc="-71" dirty="0">
                <a:solidFill>
                  <a:schemeClr val="tx2"/>
                </a:solidFill>
              </a:rPr>
              <a:t>across Ex, SP, Lync </a:t>
            </a:r>
          </a:p>
        </p:txBody>
      </p:sp>
      <p:sp>
        <p:nvSpPr>
          <p:cNvPr id="11" name="TextBox 10"/>
          <p:cNvSpPr txBox="1"/>
          <p:nvPr/>
        </p:nvSpPr>
        <p:spPr>
          <a:xfrm>
            <a:off x="1337762" y="2986271"/>
            <a:ext cx="1639624" cy="320182"/>
          </a:xfrm>
          <a:prstGeom prst="rect">
            <a:avLst/>
          </a:prstGeom>
          <a:noFill/>
        </p:spPr>
        <p:txBody>
          <a:bodyPr wrap="none" lIns="0" tIns="0" rIns="0" bIns="0" rtlCol="0">
            <a:spAutoFit/>
          </a:bodyPr>
          <a:lstStyle/>
          <a:p>
            <a:pPr defTabSz="932559"/>
            <a:r>
              <a:rPr lang="en-US" sz="2040" spc="-71" dirty="0">
                <a:solidFill>
                  <a:schemeClr val="tx2"/>
                </a:solidFill>
              </a:rPr>
              <a:t>Exchange 2010</a:t>
            </a:r>
          </a:p>
        </p:txBody>
      </p:sp>
      <p:sp>
        <p:nvSpPr>
          <p:cNvPr id="12" name="TextBox 11"/>
          <p:cNvSpPr txBox="1"/>
          <p:nvPr/>
        </p:nvSpPr>
        <p:spPr>
          <a:xfrm>
            <a:off x="5227637" y="1692274"/>
            <a:ext cx="1148584" cy="313932"/>
          </a:xfrm>
          <a:prstGeom prst="rect">
            <a:avLst/>
          </a:prstGeom>
          <a:noFill/>
        </p:spPr>
        <p:txBody>
          <a:bodyPr wrap="none" lIns="0" tIns="0" rIns="0" bIns="0" rtlCol="0">
            <a:spAutoFit/>
          </a:bodyPr>
          <a:lstStyle/>
          <a:p>
            <a:pPr defTabSz="932559"/>
            <a:r>
              <a:rPr lang="en-US" sz="2040" spc="-71" dirty="0">
                <a:solidFill>
                  <a:schemeClr val="tx2"/>
                </a:solidFill>
              </a:rPr>
              <a:t>Office 365 </a:t>
            </a:r>
          </a:p>
        </p:txBody>
      </p:sp>
      <p:sp>
        <p:nvSpPr>
          <p:cNvPr id="13" name="TextBox 12"/>
          <p:cNvSpPr txBox="1"/>
          <p:nvPr/>
        </p:nvSpPr>
        <p:spPr>
          <a:xfrm>
            <a:off x="8617213" y="1028933"/>
            <a:ext cx="1639624" cy="320182"/>
          </a:xfrm>
          <a:prstGeom prst="rect">
            <a:avLst/>
          </a:prstGeom>
          <a:noFill/>
        </p:spPr>
        <p:txBody>
          <a:bodyPr wrap="none" lIns="0" tIns="0" rIns="0" bIns="0" rtlCol="0">
            <a:spAutoFit/>
          </a:bodyPr>
          <a:lstStyle/>
          <a:p>
            <a:pPr defTabSz="932559"/>
            <a:r>
              <a:rPr lang="en-US" sz="2040" spc="-71" dirty="0">
                <a:solidFill>
                  <a:schemeClr val="tx2"/>
                </a:solidFill>
              </a:rPr>
              <a:t>Exchange 2013</a:t>
            </a:r>
          </a:p>
        </p:txBody>
      </p:sp>
    </p:spTree>
    <p:extLst>
      <p:ext uri="{BB962C8B-B14F-4D97-AF65-F5344CB8AC3E}">
        <p14:creationId xmlns:p14="http://schemas.microsoft.com/office/powerpoint/2010/main" val="25126228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In-Place Hold</a:t>
            </a:r>
            <a:endParaRPr lang="en-US" dirty="0"/>
          </a:p>
        </p:txBody>
      </p:sp>
    </p:spTree>
    <p:extLst>
      <p:ext uri="{BB962C8B-B14F-4D97-AF65-F5344CB8AC3E}">
        <p14:creationId xmlns:p14="http://schemas.microsoft.com/office/powerpoint/2010/main" val="308089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6137896" y="908515"/>
            <a:ext cx="2278187" cy="4862553"/>
          </a:xfrm>
          <a:prstGeom prst="rect">
            <a:avLst/>
          </a:prstGeom>
          <a:solidFill>
            <a:schemeClr val="accent1"/>
          </a:solidFill>
          <a:ln/>
        </p:spPr>
        <p:style>
          <a:lnRef idx="2">
            <a:schemeClr val="accent4"/>
          </a:lnRef>
          <a:fillRef idx="1">
            <a:schemeClr val="lt1"/>
          </a:fillRef>
          <a:effectRef idx="0">
            <a:schemeClr val="accent4"/>
          </a:effectRef>
          <a:fontRef idx="minor">
            <a:schemeClr val="dk1"/>
          </a:fontRef>
        </p:style>
        <p:txBody>
          <a:bodyPr rtlCol="0" anchor="t" anchorCtr="0"/>
          <a:lstStyle/>
          <a:p>
            <a:pPr algn="ctr" defTabSz="932284"/>
            <a:r>
              <a:rPr lang="en-US" dirty="0">
                <a:solidFill>
                  <a:schemeClr val="tx1">
                    <a:lumMod val="95000"/>
                  </a:schemeClr>
                </a:solidFill>
                <a:latin typeface="Segoe UI Semibold" panose="020B0702040204020203" pitchFamily="34" charset="0"/>
                <a:cs typeface="Segoe UI Semibold" panose="020B0702040204020203" pitchFamily="34" charset="0"/>
              </a:rPr>
              <a:t>User A Mailbox</a:t>
            </a:r>
          </a:p>
        </p:txBody>
      </p:sp>
      <p:sp>
        <p:nvSpPr>
          <p:cNvPr id="43" name="Rectangle 42"/>
          <p:cNvSpPr/>
          <p:nvPr/>
        </p:nvSpPr>
        <p:spPr>
          <a:xfrm>
            <a:off x="6241449" y="2529417"/>
            <a:ext cx="2071079" cy="3044922"/>
          </a:xfrm>
          <a:prstGeom prst="rect">
            <a:avLst/>
          </a:prstGeom>
          <a:ln/>
        </p:spPr>
        <p:style>
          <a:lnRef idx="1">
            <a:schemeClr val="accent3"/>
          </a:lnRef>
          <a:fillRef idx="3">
            <a:schemeClr val="accent3"/>
          </a:fillRef>
          <a:effectRef idx="2">
            <a:schemeClr val="accent3"/>
          </a:effectRef>
          <a:fontRef idx="minor">
            <a:schemeClr val="lt1"/>
          </a:fontRef>
        </p:style>
        <p:txBody>
          <a:bodyPr rtlCol="0" anchor="t" anchorCtr="0"/>
          <a:lstStyle/>
          <a:p>
            <a:pPr algn="ctr" defTabSz="932284"/>
            <a:r>
              <a:rPr lang="en-US" sz="1428" dirty="0">
                <a:solidFill>
                  <a:schemeClr val="tx1">
                    <a:lumMod val="95000"/>
                  </a:schemeClr>
                </a:solidFill>
                <a:latin typeface="Segoe UI Semibold" panose="020B0702040204020203" pitchFamily="34" charset="0"/>
                <a:cs typeface="Segoe UI Semibold" panose="020B0702040204020203" pitchFamily="34" charset="0"/>
              </a:rPr>
              <a:t>Recoverable Items</a:t>
            </a:r>
          </a:p>
        </p:txBody>
      </p:sp>
      <p:sp>
        <p:nvSpPr>
          <p:cNvPr id="44" name="Rectangle 43"/>
          <p:cNvSpPr/>
          <p:nvPr/>
        </p:nvSpPr>
        <p:spPr>
          <a:xfrm>
            <a:off x="6345003" y="3040834"/>
            <a:ext cx="1863971" cy="319504"/>
          </a:xfrm>
          <a:prstGeom prst="rect">
            <a:avLst/>
          </a:prstGeom>
          <a:solidFill>
            <a:schemeClr val="tx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32284"/>
            <a:r>
              <a:rPr lang="en-US" sz="1428" dirty="0">
                <a:solidFill>
                  <a:schemeClr val="bg1"/>
                </a:solidFill>
                <a:latin typeface="Segoe UI Semibold" panose="020B0702040204020203" pitchFamily="34" charset="0"/>
                <a:cs typeface="Segoe UI Semibold" panose="020B0702040204020203" pitchFamily="34" charset="0"/>
              </a:rPr>
              <a:t>Deletions</a:t>
            </a:r>
          </a:p>
        </p:txBody>
      </p:sp>
      <p:sp>
        <p:nvSpPr>
          <p:cNvPr id="46" name="Rectangle 45"/>
          <p:cNvSpPr/>
          <p:nvPr/>
        </p:nvSpPr>
        <p:spPr>
          <a:xfrm>
            <a:off x="6241449" y="1288921"/>
            <a:ext cx="2071079" cy="307759"/>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defTabSz="932284"/>
            <a:r>
              <a:rPr lang="en-US" sz="1428" dirty="0">
                <a:solidFill>
                  <a:schemeClr val="bg1"/>
                </a:solidFill>
                <a:latin typeface="Segoe UI Semibold" panose="020B0702040204020203" pitchFamily="34" charset="0"/>
                <a:cs typeface="Segoe UI Semibold" panose="020B0702040204020203" pitchFamily="34" charset="0"/>
              </a:rPr>
              <a:t>Inbox</a:t>
            </a:r>
          </a:p>
        </p:txBody>
      </p:sp>
      <p:sp>
        <p:nvSpPr>
          <p:cNvPr id="47" name="Rectangle 46"/>
          <p:cNvSpPr/>
          <p:nvPr/>
        </p:nvSpPr>
        <p:spPr>
          <a:xfrm>
            <a:off x="6345003" y="3897571"/>
            <a:ext cx="1863971" cy="317085"/>
          </a:xfrm>
          <a:prstGeom prst="rect">
            <a:avLst/>
          </a:prstGeom>
          <a:solidFill>
            <a:schemeClr val="tx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32284"/>
            <a:r>
              <a:rPr lang="en-US" sz="1428" dirty="0">
                <a:solidFill>
                  <a:schemeClr val="bg1"/>
                </a:solidFill>
                <a:latin typeface="Segoe UI Semibold" panose="020B0702040204020203" pitchFamily="34" charset="0"/>
                <a:cs typeface="Segoe UI Semibold" panose="020B0702040204020203" pitchFamily="34" charset="0"/>
              </a:rPr>
              <a:t>Purges</a:t>
            </a:r>
          </a:p>
        </p:txBody>
      </p:sp>
      <p:sp>
        <p:nvSpPr>
          <p:cNvPr id="48" name="Rectangle 47"/>
          <p:cNvSpPr/>
          <p:nvPr/>
        </p:nvSpPr>
        <p:spPr>
          <a:xfrm>
            <a:off x="6345003" y="3470412"/>
            <a:ext cx="1863971" cy="317085"/>
          </a:xfrm>
          <a:prstGeom prst="rect">
            <a:avLst/>
          </a:prstGeom>
          <a:solidFill>
            <a:schemeClr val="tx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32284"/>
            <a:r>
              <a:rPr lang="en-US" sz="1428" dirty="0">
                <a:solidFill>
                  <a:schemeClr val="bg1"/>
                </a:solidFill>
                <a:latin typeface="Segoe UI Semibold" panose="020B0702040204020203" pitchFamily="34" charset="0"/>
                <a:cs typeface="Segoe UI Semibold" panose="020B0702040204020203" pitchFamily="34" charset="0"/>
              </a:rPr>
              <a:t>Versions</a:t>
            </a:r>
          </a:p>
        </p:txBody>
      </p:sp>
      <p:sp>
        <p:nvSpPr>
          <p:cNvPr id="49" name="Rectangle 48"/>
          <p:cNvSpPr/>
          <p:nvPr/>
        </p:nvSpPr>
        <p:spPr>
          <a:xfrm>
            <a:off x="6345003" y="4324729"/>
            <a:ext cx="1863971" cy="317085"/>
          </a:xfrm>
          <a:prstGeom prst="rect">
            <a:avLst/>
          </a:prstGeom>
          <a:solidFill>
            <a:schemeClr val="tx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32284"/>
            <a:r>
              <a:rPr lang="en-US" sz="1428" dirty="0">
                <a:solidFill>
                  <a:schemeClr val="bg1"/>
                </a:solidFill>
                <a:latin typeface="Segoe UI Semibold" panose="020B0702040204020203" pitchFamily="34" charset="0"/>
                <a:cs typeface="Segoe UI Semibold" panose="020B0702040204020203" pitchFamily="34" charset="0"/>
              </a:rPr>
              <a:t>Audits</a:t>
            </a:r>
          </a:p>
        </p:txBody>
      </p:sp>
      <p:sp>
        <p:nvSpPr>
          <p:cNvPr id="50" name="Rectangle 49"/>
          <p:cNvSpPr/>
          <p:nvPr/>
        </p:nvSpPr>
        <p:spPr>
          <a:xfrm>
            <a:off x="6241448" y="2085474"/>
            <a:ext cx="2071079" cy="310867"/>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defTabSz="932284"/>
            <a:r>
              <a:rPr lang="en-US" sz="1428" dirty="0">
                <a:solidFill>
                  <a:schemeClr val="bg1"/>
                </a:solidFill>
                <a:latin typeface="Segoe UI Semibold" panose="020B0702040204020203" pitchFamily="34" charset="0"/>
                <a:cs typeface="Segoe UI Semibold" panose="020B0702040204020203" pitchFamily="34" charset="0"/>
              </a:rPr>
              <a:t>Deleted Items</a:t>
            </a:r>
          </a:p>
        </p:txBody>
      </p:sp>
      <p:sp>
        <p:nvSpPr>
          <p:cNvPr id="51" name="Rectangle 50"/>
          <p:cNvSpPr/>
          <p:nvPr/>
        </p:nvSpPr>
        <p:spPr>
          <a:xfrm>
            <a:off x="6241448" y="1685644"/>
            <a:ext cx="2071079" cy="310867"/>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defTabSz="932284"/>
            <a:r>
              <a:rPr lang="en-US" sz="1428" dirty="0">
                <a:solidFill>
                  <a:schemeClr val="bg1"/>
                </a:solidFill>
                <a:latin typeface="Segoe UI Semibold" panose="020B0702040204020203" pitchFamily="34" charset="0"/>
                <a:cs typeface="Segoe UI Semibold" panose="020B0702040204020203" pitchFamily="34" charset="0"/>
              </a:rPr>
              <a:t>…</a:t>
            </a:r>
          </a:p>
        </p:txBody>
      </p:sp>
      <p:sp>
        <p:nvSpPr>
          <p:cNvPr id="52" name="Rectangle 51"/>
          <p:cNvSpPr/>
          <p:nvPr/>
        </p:nvSpPr>
        <p:spPr>
          <a:xfrm>
            <a:off x="6345002" y="4751888"/>
            <a:ext cx="1863971" cy="317085"/>
          </a:xfrm>
          <a:prstGeom prst="rect">
            <a:avLst/>
          </a:prstGeom>
          <a:solidFill>
            <a:schemeClr val="tx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32284"/>
            <a:r>
              <a:rPr lang="en-US" sz="1428" dirty="0" err="1">
                <a:solidFill>
                  <a:schemeClr val="bg1"/>
                </a:solidFill>
                <a:latin typeface="Segoe UI Semibold" panose="020B0702040204020203" pitchFamily="34" charset="0"/>
                <a:cs typeface="Segoe UI Semibold" panose="020B0702040204020203" pitchFamily="34" charset="0"/>
              </a:rPr>
              <a:t>DiscoveryHold</a:t>
            </a:r>
            <a:endParaRPr lang="en-US" sz="1428" dirty="0">
              <a:solidFill>
                <a:schemeClr val="bg1"/>
              </a:solidFill>
              <a:latin typeface="Segoe UI Semibold" panose="020B0702040204020203" pitchFamily="34" charset="0"/>
              <a:cs typeface="Segoe UI Semibold" panose="020B0702040204020203" pitchFamily="34" charset="0"/>
            </a:endParaRPr>
          </a:p>
        </p:txBody>
      </p:sp>
      <p:sp>
        <p:nvSpPr>
          <p:cNvPr id="64" name="Rectangle 63"/>
          <p:cNvSpPr/>
          <p:nvPr/>
        </p:nvSpPr>
        <p:spPr>
          <a:xfrm>
            <a:off x="6345002" y="5179047"/>
            <a:ext cx="1863971" cy="317085"/>
          </a:xfrm>
          <a:prstGeom prst="rect">
            <a:avLst/>
          </a:prstGeom>
          <a:solidFill>
            <a:schemeClr val="tx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defTabSz="932284"/>
            <a:r>
              <a:rPr lang="en-US" sz="1428" dirty="0">
                <a:solidFill>
                  <a:schemeClr val="bg1"/>
                </a:solidFill>
                <a:latin typeface="Segoe UI Semibold" panose="020B0702040204020203" pitchFamily="34" charset="0"/>
                <a:cs typeface="Segoe UI Semibold" panose="020B0702040204020203" pitchFamily="34" charset="0"/>
              </a:rPr>
              <a:t>Calendar Logging</a:t>
            </a:r>
          </a:p>
        </p:txBody>
      </p:sp>
      <p:grpSp>
        <p:nvGrpSpPr>
          <p:cNvPr id="25" name="Group 24"/>
          <p:cNvGrpSpPr/>
          <p:nvPr/>
        </p:nvGrpSpPr>
        <p:grpSpPr>
          <a:xfrm>
            <a:off x="8677654" y="3132641"/>
            <a:ext cx="3627389" cy="1728295"/>
            <a:chOff x="6454530" y="3797209"/>
            <a:chExt cx="3558018" cy="1694561"/>
          </a:xfrm>
        </p:grpSpPr>
        <p:grpSp>
          <p:nvGrpSpPr>
            <p:cNvPr id="114" name="Group 113"/>
            <p:cNvGrpSpPr/>
            <p:nvPr/>
          </p:nvGrpSpPr>
          <p:grpSpPr>
            <a:xfrm>
              <a:off x="6454530" y="3797209"/>
              <a:ext cx="907894" cy="993376"/>
              <a:chOff x="5638800" y="4320099"/>
              <a:chExt cx="907894" cy="993376"/>
            </a:xfrm>
          </p:grpSpPr>
          <p:sp>
            <p:nvSpPr>
              <p:cNvPr id="117" name="Right Bracket 116"/>
              <p:cNvSpPr/>
              <p:nvPr/>
            </p:nvSpPr>
            <p:spPr>
              <a:xfrm rot="10800000" flipH="1">
                <a:off x="5638800" y="4320099"/>
                <a:ext cx="76200" cy="828645"/>
              </a:xfrm>
              <a:prstGeom prst="rightBracket">
                <a:avLst/>
              </a:prstGeom>
              <a:noFill/>
              <a:ln w="6350" cap="flat" cmpd="sng" algn="ctr">
                <a:solidFill>
                  <a:schemeClr val="tx1"/>
                </a:solidFill>
                <a:prstDash val="solid"/>
              </a:ln>
              <a:effectLst/>
            </p:spPr>
            <p:txBody>
              <a:bodyPr rtlCol="0" anchor="ctr"/>
              <a:lstStyle/>
              <a:p>
                <a:pPr algn="ctr" defTabSz="932323">
                  <a:defRPr/>
                </a:pPr>
                <a:endParaRPr lang="en-US" sz="1836" kern="0">
                  <a:solidFill>
                    <a:srgbClr val="FFFFFF"/>
                  </a:solidFill>
                  <a:latin typeface="Segoe UI Semibold" panose="020B0702040204020203" pitchFamily="34" charset="0"/>
                  <a:cs typeface="Segoe UI Semibold" panose="020B0702040204020203" pitchFamily="34" charset="0"/>
                </a:endParaRPr>
              </a:p>
            </p:txBody>
          </p:sp>
          <p:cxnSp>
            <p:nvCxnSpPr>
              <p:cNvPr id="118" name="Straight Connector 117"/>
              <p:cNvCxnSpPr/>
              <p:nvPr/>
            </p:nvCxnSpPr>
            <p:spPr>
              <a:xfrm flipH="1">
                <a:off x="5715000" y="5030788"/>
                <a:ext cx="381000" cy="1588"/>
              </a:xfrm>
              <a:prstGeom prst="line">
                <a:avLst/>
              </a:prstGeom>
              <a:noFill/>
              <a:ln w="12700" cap="flat" cmpd="sng" algn="ctr">
                <a:solidFill>
                  <a:schemeClr val="tx1"/>
                </a:solidFill>
                <a:prstDash val="solid"/>
                <a:tailEnd type="none" w="med" len="lg"/>
              </a:ln>
              <a:effectLst/>
            </p:spPr>
          </p:cxnSp>
          <p:cxnSp>
            <p:nvCxnSpPr>
              <p:cNvPr id="131" name="Straight Connector 130"/>
              <p:cNvCxnSpPr/>
              <p:nvPr/>
            </p:nvCxnSpPr>
            <p:spPr>
              <a:xfrm rot="10800000" flipH="1">
                <a:off x="6089494" y="5311361"/>
                <a:ext cx="457200" cy="2114"/>
              </a:xfrm>
              <a:prstGeom prst="line">
                <a:avLst/>
              </a:prstGeom>
              <a:noFill/>
              <a:ln w="12700" cap="flat" cmpd="sng" algn="ctr">
                <a:solidFill>
                  <a:schemeClr val="tx1"/>
                </a:solidFill>
                <a:prstDash val="solid"/>
                <a:tailEnd type="triangle" w="med" len="lg"/>
              </a:ln>
              <a:effectLst/>
            </p:spPr>
          </p:cxnSp>
          <p:cxnSp>
            <p:nvCxnSpPr>
              <p:cNvPr id="132" name="Straight Connector 131"/>
              <p:cNvCxnSpPr/>
              <p:nvPr/>
            </p:nvCxnSpPr>
            <p:spPr>
              <a:xfrm rot="16200000" flipH="1">
                <a:off x="5950042" y="5170686"/>
                <a:ext cx="283464" cy="2114"/>
              </a:xfrm>
              <a:prstGeom prst="line">
                <a:avLst/>
              </a:prstGeom>
              <a:noFill/>
              <a:ln w="12700" cap="flat" cmpd="sng" algn="ctr">
                <a:solidFill>
                  <a:schemeClr val="tx1"/>
                </a:solidFill>
                <a:prstDash val="solid"/>
                <a:tailEnd type="none" w="med" len="lg"/>
              </a:ln>
              <a:effectLst/>
            </p:spPr>
          </p:cxnSp>
        </p:grpSp>
        <p:sp>
          <p:nvSpPr>
            <p:cNvPr id="136" name="TextBox 135"/>
            <p:cNvSpPr txBox="1"/>
            <p:nvPr/>
          </p:nvSpPr>
          <p:spPr>
            <a:xfrm flipH="1">
              <a:off x="7721521" y="4332410"/>
              <a:ext cx="2291027" cy="1159360"/>
            </a:xfrm>
            <a:prstGeom prst="rect">
              <a:avLst/>
            </a:prstGeom>
            <a:noFill/>
          </p:spPr>
          <p:txBody>
            <a:bodyPr wrap="square" rtlCol="0">
              <a:spAutoFit/>
            </a:bodyPr>
            <a:lstStyle>
              <a:defPPr>
                <a:defRPr lang="en-US"/>
              </a:defPPr>
              <a:lvl1pPr>
                <a:defRPr sz="1400" b="1"/>
              </a:lvl1pPr>
            </a:lstStyle>
            <a:p>
              <a:pPr defTabSz="932284"/>
              <a:r>
                <a:rPr lang="en-US" sz="2800" b="0" dirty="0" smtClean="0">
                  <a:latin typeface="Segoe UI Semibold" panose="020B0702040204020203" pitchFamily="34" charset="0"/>
                  <a:cs typeface="Segoe UI Semibold" panose="020B0702040204020203" pitchFamily="34" charset="0"/>
                </a:rPr>
                <a:t>6</a:t>
              </a:r>
              <a:r>
                <a:rPr lang="en-US" sz="1428" b="0" dirty="0" smtClean="0">
                  <a:latin typeface="Segoe UI Semibold" panose="020B0702040204020203" pitchFamily="34" charset="0"/>
                  <a:cs typeface="Segoe UI Semibold" panose="020B0702040204020203" pitchFamily="34" charset="0"/>
                </a:rPr>
                <a:t> </a:t>
              </a:r>
              <a:br>
                <a:rPr lang="en-US" sz="1428" b="0" dirty="0" smtClean="0">
                  <a:latin typeface="Segoe UI Semibold" panose="020B0702040204020203" pitchFamily="34" charset="0"/>
                  <a:cs typeface="Segoe UI Semibold" panose="020B0702040204020203" pitchFamily="34" charset="0"/>
                </a:rPr>
              </a:br>
              <a:r>
                <a:rPr lang="en-US" sz="1428" b="0" dirty="0" smtClean="0">
                  <a:latin typeface="Segoe UI Semibold" panose="020B0702040204020203" pitchFamily="34" charset="0"/>
                  <a:cs typeface="Segoe UI Semibold" panose="020B0702040204020203" pitchFamily="34" charset="0"/>
                </a:rPr>
                <a:t>Messages </a:t>
              </a:r>
              <a:r>
                <a:rPr lang="en-US" sz="1428" b="0" dirty="0">
                  <a:latin typeface="Segoe UI Semibold" panose="020B0702040204020203" pitchFamily="34" charset="0"/>
                  <a:cs typeface="Segoe UI Semibold" panose="020B0702040204020203" pitchFamily="34" charset="0"/>
                </a:rPr>
                <a:t>purged by </a:t>
              </a:r>
              <a:r>
                <a:rPr lang="en-US" sz="1428" b="0" dirty="0" smtClean="0">
                  <a:latin typeface="Segoe UI Semibold" panose="020B0702040204020203" pitchFamily="34" charset="0"/>
                  <a:cs typeface="Segoe UI Semibold" panose="020B0702040204020203" pitchFamily="34" charset="0"/>
                </a:rPr>
                <a:t>DIR </a:t>
              </a:r>
              <a:r>
                <a:rPr lang="en-US" sz="1428" b="0" dirty="0">
                  <a:latin typeface="Segoe UI Semibold" panose="020B0702040204020203" pitchFamily="34" charset="0"/>
                  <a:cs typeface="Segoe UI Semibold" panose="020B0702040204020203" pitchFamily="34" charset="0"/>
                </a:rPr>
                <a:t>Policy (or maintained for Litigation Hold)</a:t>
              </a:r>
            </a:p>
          </p:txBody>
        </p:sp>
      </p:grpSp>
      <p:grpSp>
        <p:nvGrpSpPr>
          <p:cNvPr id="24" name="Group 23"/>
          <p:cNvGrpSpPr/>
          <p:nvPr/>
        </p:nvGrpSpPr>
        <p:grpSpPr>
          <a:xfrm>
            <a:off x="8510198" y="1400502"/>
            <a:ext cx="2360472" cy="2232181"/>
            <a:chOff x="6290275" y="2098880"/>
            <a:chExt cx="2315328" cy="2188611"/>
          </a:xfrm>
        </p:grpSpPr>
        <p:sp>
          <p:nvSpPr>
            <p:cNvPr id="111" name="TextBox 110"/>
            <p:cNvSpPr txBox="1"/>
            <p:nvPr/>
          </p:nvSpPr>
          <p:spPr>
            <a:xfrm>
              <a:off x="6828757" y="3710750"/>
              <a:ext cx="1776846" cy="513007"/>
            </a:xfrm>
            <a:prstGeom prst="rect">
              <a:avLst/>
            </a:prstGeom>
            <a:noFill/>
          </p:spPr>
          <p:txBody>
            <a:bodyPr wrap="square" rtlCol="0">
              <a:spAutoFit/>
            </a:bodyPr>
            <a:lstStyle>
              <a:defPPr>
                <a:defRPr lang="en-US"/>
              </a:defPPr>
              <a:lvl1pPr>
                <a:defRPr sz="1400" b="1"/>
              </a:lvl1pPr>
            </a:lstStyle>
            <a:p>
              <a:pPr defTabSz="932284"/>
              <a:r>
                <a:rPr lang="en-US" sz="2800" b="0" dirty="0" smtClean="0">
                  <a:solidFill>
                    <a:schemeClr val="tx1">
                      <a:lumMod val="95000"/>
                    </a:schemeClr>
                  </a:solidFill>
                  <a:latin typeface="Segoe UI Semibold" panose="020B0702040204020203" pitchFamily="34" charset="0"/>
                  <a:cs typeface="Segoe UI Semibold" panose="020B0702040204020203" pitchFamily="34" charset="0"/>
                </a:rPr>
                <a:t>5</a:t>
              </a:r>
              <a:r>
                <a:rPr lang="en-US" sz="1428" b="0" dirty="0" smtClean="0">
                  <a:solidFill>
                    <a:schemeClr val="tx1">
                      <a:lumMod val="95000"/>
                    </a:schemeClr>
                  </a:solidFill>
                  <a:latin typeface="Segoe UI Semibold" panose="020B0702040204020203" pitchFamily="34" charset="0"/>
                  <a:cs typeface="Segoe UI Semibold" panose="020B0702040204020203" pitchFamily="34" charset="0"/>
                </a:rPr>
                <a:t> </a:t>
              </a:r>
              <a:r>
                <a:rPr lang="en-US" sz="1428" b="0" dirty="0">
                  <a:solidFill>
                    <a:schemeClr val="tx1">
                      <a:lumMod val="95000"/>
                    </a:schemeClr>
                  </a:solidFill>
                  <a:latin typeface="Segoe UI Semibold" panose="020B0702040204020203" pitchFamily="34" charset="0"/>
                  <a:cs typeface="Segoe UI Semibold" panose="020B0702040204020203" pitchFamily="34" charset="0"/>
                </a:rPr>
                <a:t>Message Edited</a:t>
              </a:r>
            </a:p>
          </p:txBody>
        </p:sp>
        <p:grpSp>
          <p:nvGrpSpPr>
            <p:cNvPr id="18" name="Group 17"/>
            <p:cNvGrpSpPr/>
            <p:nvPr/>
          </p:nvGrpSpPr>
          <p:grpSpPr>
            <a:xfrm>
              <a:off x="6290275" y="2098880"/>
              <a:ext cx="531276" cy="2188611"/>
              <a:chOff x="6290275" y="2098880"/>
              <a:chExt cx="531276" cy="2188611"/>
            </a:xfrm>
          </p:grpSpPr>
          <p:cxnSp>
            <p:nvCxnSpPr>
              <p:cNvPr id="138" name="Straight Connector 137"/>
              <p:cNvCxnSpPr/>
              <p:nvPr/>
            </p:nvCxnSpPr>
            <p:spPr>
              <a:xfrm>
                <a:off x="6455790" y="2516392"/>
                <a:ext cx="365760" cy="1588"/>
              </a:xfrm>
              <a:prstGeom prst="line">
                <a:avLst/>
              </a:prstGeom>
              <a:noFill/>
              <a:ln w="12700" cap="flat" cmpd="sng" algn="ctr">
                <a:solidFill>
                  <a:schemeClr val="tx1"/>
                </a:solidFill>
                <a:prstDash val="solid"/>
                <a:tailEnd type="none" w="med" len="lg"/>
              </a:ln>
              <a:effectLst/>
            </p:spPr>
          </p:cxnSp>
          <p:sp>
            <p:nvSpPr>
              <p:cNvPr id="140" name="Right Bracket 139"/>
              <p:cNvSpPr/>
              <p:nvPr/>
            </p:nvSpPr>
            <p:spPr>
              <a:xfrm rot="10800000" flipH="1">
                <a:off x="6290275" y="2098880"/>
                <a:ext cx="76200" cy="533400"/>
              </a:xfrm>
              <a:prstGeom prst="rightBracket">
                <a:avLst/>
              </a:prstGeom>
              <a:noFill/>
              <a:ln w="6350" cap="flat" cmpd="sng" algn="ctr">
                <a:solidFill>
                  <a:schemeClr val="tx1"/>
                </a:solidFill>
                <a:prstDash val="solid"/>
              </a:ln>
              <a:effectLst/>
            </p:spPr>
            <p:txBody>
              <a:bodyPr rtlCol="0" anchor="ctr"/>
              <a:lstStyle/>
              <a:p>
                <a:pPr algn="ctr" defTabSz="932323">
                  <a:defRPr/>
                </a:pPr>
                <a:endParaRPr lang="en-US" sz="1836" kern="0">
                  <a:solidFill>
                    <a:schemeClr val="tx1">
                      <a:lumMod val="95000"/>
                    </a:schemeClr>
                  </a:solidFill>
                  <a:latin typeface="Segoe UI Semibold" panose="020B0702040204020203" pitchFamily="34" charset="0"/>
                  <a:cs typeface="Segoe UI Semibold" panose="020B0702040204020203" pitchFamily="34" charset="0"/>
                </a:endParaRPr>
              </a:p>
            </p:txBody>
          </p:sp>
          <p:cxnSp>
            <p:nvCxnSpPr>
              <p:cNvPr id="141" name="Elbow Connector 140"/>
              <p:cNvCxnSpPr/>
              <p:nvPr/>
            </p:nvCxnSpPr>
            <p:spPr>
              <a:xfrm rot="5400000">
                <a:off x="5673966" y="3139906"/>
                <a:ext cx="1771099" cy="524071"/>
              </a:xfrm>
              <a:prstGeom prst="bentConnector3">
                <a:avLst>
                  <a:gd name="adj1" fmla="val 100083"/>
                </a:avLst>
              </a:prstGeom>
              <a:noFill/>
              <a:ln w="12700" cap="flat" cmpd="sng" algn="ctr">
                <a:solidFill>
                  <a:schemeClr val="tx1"/>
                </a:solidFill>
                <a:prstDash val="solid"/>
                <a:tailEnd type="triangle" w="med" len="lg"/>
              </a:ln>
              <a:effectLst/>
            </p:spPr>
          </p:cxnSp>
        </p:grpSp>
      </p:grpSp>
      <p:grpSp>
        <p:nvGrpSpPr>
          <p:cNvPr id="21" name="Group 20"/>
          <p:cNvGrpSpPr/>
          <p:nvPr/>
        </p:nvGrpSpPr>
        <p:grpSpPr>
          <a:xfrm>
            <a:off x="3067779" y="2331059"/>
            <a:ext cx="2949774" cy="1133853"/>
            <a:chOff x="951941" y="3011273"/>
            <a:chExt cx="2893362" cy="1111720"/>
          </a:xfrm>
        </p:grpSpPr>
        <p:sp>
          <p:nvSpPr>
            <p:cNvPr id="93" name="TextBox 92"/>
            <p:cNvSpPr txBox="1"/>
            <p:nvPr/>
          </p:nvSpPr>
          <p:spPr>
            <a:xfrm>
              <a:off x="951941" y="3394535"/>
              <a:ext cx="1820612" cy="728458"/>
            </a:xfrm>
            <a:prstGeom prst="rect">
              <a:avLst/>
            </a:prstGeom>
            <a:noFill/>
          </p:spPr>
          <p:txBody>
            <a:bodyPr wrap="square" rtlCol="0">
              <a:spAutoFit/>
            </a:bodyPr>
            <a:lstStyle>
              <a:defPPr>
                <a:defRPr lang="en-US"/>
              </a:defPPr>
              <a:lvl1pPr>
                <a:defRPr sz="1400" b="1"/>
              </a:lvl1pPr>
            </a:lstStyle>
            <a:p>
              <a:pPr defTabSz="932284"/>
              <a:r>
                <a:rPr lang="en-US" sz="2800" b="0" dirty="0" smtClean="0">
                  <a:solidFill>
                    <a:srgbClr val="FFFFFF">
                      <a:lumMod val="95000"/>
                    </a:srgbClr>
                  </a:solidFill>
                  <a:latin typeface="Segoe UI Semibold" panose="020B0702040204020203" pitchFamily="34" charset="0"/>
                  <a:cs typeface="Segoe UI Semibold" panose="020B0702040204020203" pitchFamily="34" charset="0"/>
                </a:rPr>
                <a:t>3</a:t>
              </a:r>
              <a:r>
                <a:rPr lang="en-US" sz="1428" b="0" dirty="0" smtClean="0">
                  <a:solidFill>
                    <a:schemeClr val="tx1">
                      <a:lumMod val="95000"/>
                    </a:schemeClr>
                  </a:solidFill>
                  <a:latin typeface="Segoe UI Semibold" panose="020B0702040204020203" pitchFamily="34" charset="0"/>
                  <a:cs typeface="Segoe UI Semibold" panose="020B0702040204020203" pitchFamily="34" charset="0"/>
                </a:rPr>
                <a:t> </a:t>
              </a:r>
              <a:r>
                <a:rPr lang="en-US" sz="1428" b="0" dirty="0">
                  <a:solidFill>
                    <a:schemeClr val="tx1">
                      <a:lumMod val="95000"/>
                    </a:schemeClr>
                  </a:solidFill>
                  <a:latin typeface="Segoe UI Semibold" panose="020B0702040204020203" pitchFamily="34" charset="0"/>
                  <a:cs typeface="Segoe UI Semibold" panose="020B0702040204020203" pitchFamily="34" charset="0"/>
                </a:rPr>
                <a:t>Message </a:t>
              </a:r>
              <a:r>
                <a:rPr lang="en-US" sz="1428" b="0" dirty="0" smtClean="0">
                  <a:solidFill>
                    <a:schemeClr val="tx1">
                      <a:lumMod val="95000"/>
                    </a:schemeClr>
                  </a:solidFill>
                  <a:latin typeface="Segoe UI Semibold" panose="020B0702040204020203" pitchFamily="34" charset="0"/>
                  <a:cs typeface="Segoe UI Semibold" panose="020B0702040204020203" pitchFamily="34" charset="0"/>
                </a:rPr>
                <a:t>deleted</a:t>
              </a:r>
            </a:p>
            <a:p>
              <a:pPr defTabSz="932284"/>
              <a:r>
                <a:rPr lang="en-US" sz="1428" b="0" i="1" dirty="0" smtClean="0">
                  <a:solidFill>
                    <a:schemeClr val="accent2"/>
                  </a:solidFill>
                  <a:latin typeface="Segoe UI Semibold" panose="020B0702040204020203" pitchFamily="34" charset="0"/>
                  <a:cs typeface="Segoe UI Semibold" panose="020B0702040204020203" pitchFamily="34" charset="0"/>
                </a:rPr>
                <a:t>SOFT DELETE</a:t>
              </a:r>
              <a:endParaRPr lang="en-US" sz="1428" b="0" i="1" dirty="0">
                <a:solidFill>
                  <a:schemeClr val="accent2"/>
                </a:solidFill>
                <a:latin typeface="Segoe UI Semibold" panose="020B0702040204020203" pitchFamily="34" charset="0"/>
                <a:cs typeface="Segoe UI Semibold" panose="020B0702040204020203" pitchFamily="34" charset="0"/>
              </a:endParaRPr>
            </a:p>
          </p:txBody>
        </p:sp>
        <p:grpSp>
          <p:nvGrpSpPr>
            <p:cNvPr id="4" name="Group 3"/>
            <p:cNvGrpSpPr/>
            <p:nvPr/>
          </p:nvGrpSpPr>
          <p:grpSpPr>
            <a:xfrm>
              <a:off x="3241799" y="3011273"/>
              <a:ext cx="603504" cy="808169"/>
              <a:chOff x="2053870" y="3322914"/>
              <a:chExt cx="603504" cy="808169"/>
            </a:xfrm>
          </p:grpSpPr>
          <p:cxnSp>
            <p:nvCxnSpPr>
              <p:cNvPr id="143" name="Straight Connector 142"/>
              <p:cNvCxnSpPr/>
              <p:nvPr/>
            </p:nvCxnSpPr>
            <p:spPr>
              <a:xfrm flipV="1">
                <a:off x="2056057" y="3326110"/>
                <a:ext cx="594360" cy="1588"/>
              </a:xfrm>
              <a:prstGeom prst="line">
                <a:avLst/>
              </a:prstGeom>
              <a:noFill/>
              <a:ln w="12700" cap="flat" cmpd="sng" algn="ctr">
                <a:solidFill>
                  <a:schemeClr val="tx1"/>
                </a:solidFill>
                <a:prstDash val="solid"/>
                <a:tailEnd type="none" w="med" len="lg"/>
              </a:ln>
              <a:effectLst/>
            </p:spPr>
          </p:cxnSp>
          <p:cxnSp>
            <p:nvCxnSpPr>
              <p:cNvPr id="144" name="Straight Connector 143"/>
              <p:cNvCxnSpPr/>
              <p:nvPr/>
            </p:nvCxnSpPr>
            <p:spPr>
              <a:xfrm rot="5400000">
                <a:off x="1653721" y="3724087"/>
                <a:ext cx="804672" cy="2325"/>
              </a:xfrm>
              <a:prstGeom prst="line">
                <a:avLst/>
              </a:prstGeom>
              <a:noFill/>
              <a:ln w="12700" cap="flat" cmpd="sng" algn="ctr">
                <a:solidFill>
                  <a:schemeClr val="tx1"/>
                </a:solidFill>
                <a:prstDash val="solid"/>
                <a:tailEnd type="none" w="med" len="lg"/>
              </a:ln>
              <a:effectLst/>
            </p:spPr>
          </p:cxnSp>
          <p:cxnSp>
            <p:nvCxnSpPr>
              <p:cNvPr id="145" name="Straight Connector 144"/>
              <p:cNvCxnSpPr/>
              <p:nvPr/>
            </p:nvCxnSpPr>
            <p:spPr>
              <a:xfrm>
                <a:off x="2053870" y="4131082"/>
                <a:ext cx="603504" cy="1"/>
              </a:xfrm>
              <a:prstGeom prst="line">
                <a:avLst/>
              </a:prstGeom>
              <a:noFill/>
              <a:ln w="12700" cap="flat" cmpd="sng" algn="ctr">
                <a:solidFill>
                  <a:schemeClr val="tx1"/>
                </a:solidFill>
                <a:prstDash val="solid"/>
                <a:tailEnd type="triangle" w="med" len="lg"/>
              </a:ln>
              <a:effectLst/>
            </p:spPr>
          </p:cxnSp>
        </p:grpSp>
      </p:grpSp>
      <p:grpSp>
        <p:nvGrpSpPr>
          <p:cNvPr id="22" name="Group 21"/>
          <p:cNvGrpSpPr/>
          <p:nvPr/>
        </p:nvGrpSpPr>
        <p:grpSpPr>
          <a:xfrm>
            <a:off x="3050201" y="3381704"/>
            <a:ext cx="2945537" cy="1257772"/>
            <a:chOff x="951941" y="3943790"/>
            <a:chExt cx="2889206" cy="1233222"/>
          </a:xfrm>
        </p:grpSpPr>
        <p:sp>
          <p:nvSpPr>
            <p:cNvPr id="94" name="TextBox 93"/>
            <p:cNvSpPr txBox="1"/>
            <p:nvPr/>
          </p:nvSpPr>
          <p:spPr>
            <a:xfrm>
              <a:off x="951941" y="4017652"/>
              <a:ext cx="2207177" cy="1159360"/>
            </a:xfrm>
            <a:prstGeom prst="rect">
              <a:avLst/>
            </a:prstGeom>
            <a:noFill/>
          </p:spPr>
          <p:txBody>
            <a:bodyPr wrap="square" rtlCol="0">
              <a:spAutoFit/>
            </a:bodyPr>
            <a:lstStyle>
              <a:defPPr>
                <a:defRPr lang="en-US"/>
              </a:defPPr>
              <a:lvl1pPr>
                <a:defRPr sz="1400" b="1"/>
              </a:lvl1pPr>
            </a:lstStyle>
            <a:p>
              <a:pPr defTabSz="932284"/>
              <a:r>
                <a:rPr lang="en-US" sz="2800" b="0" dirty="0" smtClean="0">
                  <a:solidFill>
                    <a:schemeClr val="tx1">
                      <a:lumMod val="95000"/>
                    </a:schemeClr>
                  </a:solidFill>
                  <a:latin typeface="Segoe UI Semibold" panose="020B0702040204020203" pitchFamily="34" charset="0"/>
                  <a:cs typeface="Segoe UI Semibold" panose="020B0702040204020203" pitchFamily="34" charset="0"/>
                </a:rPr>
                <a:t>4</a:t>
              </a:r>
              <a:br>
                <a:rPr lang="en-US" sz="2800" b="0" dirty="0" smtClean="0">
                  <a:solidFill>
                    <a:schemeClr val="tx1">
                      <a:lumMod val="95000"/>
                    </a:schemeClr>
                  </a:solidFill>
                  <a:latin typeface="Segoe UI Semibold" panose="020B0702040204020203" pitchFamily="34" charset="0"/>
                  <a:cs typeface="Segoe UI Semibold" panose="020B0702040204020203" pitchFamily="34" charset="0"/>
                </a:rPr>
              </a:br>
              <a:r>
                <a:rPr lang="en-US" sz="1428" b="0" dirty="0" smtClean="0">
                  <a:solidFill>
                    <a:schemeClr val="tx1">
                      <a:lumMod val="95000"/>
                    </a:schemeClr>
                  </a:solidFill>
                  <a:latin typeface="Segoe UI Semibold" panose="020B0702040204020203" pitchFamily="34" charset="0"/>
                  <a:cs typeface="Segoe UI Semibold" panose="020B0702040204020203" pitchFamily="34" charset="0"/>
                </a:rPr>
                <a:t>Message </a:t>
              </a:r>
              <a:r>
                <a:rPr lang="en-US" sz="1428" b="0" dirty="0">
                  <a:solidFill>
                    <a:schemeClr val="tx1">
                      <a:lumMod val="95000"/>
                    </a:schemeClr>
                  </a:solidFill>
                  <a:latin typeface="Segoe UI Semibold" panose="020B0702040204020203" pitchFamily="34" charset="0"/>
                  <a:cs typeface="Segoe UI Semibold" panose="020B0702040204020203" pitchFamily="34" charset="0"/>
                </a:rPr>
                <a:t>“purged” by user (Litigation Hold / Single Item Recovery)</a:t>
              </a:r>
            </a:p>
          </p:txBody>
        </p:sp>
        <p:grpSp>
          <p:nvGrpSpPr>
            <p:cNvPr id="146" name="Group 145"/>
            <p:cNvGrpSpPr/>
            <p:nvPr/>
          </p:nvGrpSpPr>
          <p:grpSpPr>
            <a:xfrm>
              <a:off x="3237643" y="3943790"/>
              <a:ext cx="603504" cy="782203"/>
              <a:chOff x="3345794" y="4485451"/>
              <a:chExt cx="603504" cy="782203"/>
            </a:xfrm>
          </p:grpSpPr>
          <p:cxnSp>
            <p:nvCxnSpPr>
              <p:cNvPr id="147" name="Straight Connector 146"/>
              <p:cNvCxnSpPr/>
              <p:nvPr/>
            </p:nvCxnSpPr>
            <p:spPr>
              <a:xfrm rot="5400000">
                <a:off x="2964179" y="4873110"/>
                <a:ext cx="777240" cy="1922"/>
              </a:xfrm>
              <a:prstGeom prst="line">
                <a:avLst/>
              </a:prstGeom>
              <a:noFill/>
              <a:ln w="12700" cap="flat" cmpd="sng" algn="ctr">
                <a:solidFill>
                  <a:schemeClr val="tx1"/>
                </a:solidFill>
                <a:prstDash val="solid"/>
                <a:tailEnd type="none" w="med" len="lg"/>
              </a:ln>
              <a:effectLst/>
            </p:spPr>
          </p:cxnSp>
          <p:cxnSp>
            <p:nvCxnSpPr>
              <p:cNvPr id="148" name="Straight Connector 147"/>
              <p:cNvCxnSpPr/>
              <p:nvPr/>
            </p:nvCxnSpPr>
            <p:spPr>
              <a:xfrm>
                <a:off x="3348412" y="4485806"/>
                <a:ext cx="594360" cy="1588"/>
              </a:xfrm>
              <a:prstGeom prst="line">
                <a:avLst/>
              </a:prstGeom>
              <a:noFill/>
              <a:ln w="12700" cap="flat" cmpd="sng" algn="ctr">
                <a:solidFill>
                  <a:schemeClr val="tx1"/>
                </a:solidFill>
                <a:prstDash val="solid"/>
                <a:tailEnd type="none" w="med" len="lg"/>
              </a:ln>
              <a:effectLst/>
            </p:spPr>
          </p:cxnSp>
          <p:cxnSp>
            <p:nvCxnSpPr>
              <p:cNvPr id="149" name="Straight Connector 148"/>
              <p:cNvCxnSpPr/>
              <p:nvPr/>
            </p:nvCxnSpPr>
            <p:spPr>
              <a:xfrm>
                <a:off x="3345794" y="5266066"/>
                <a:ext cx="603504" cy="1588"/>
              </a:xfrm>
              <a:prstGeom prst="line">
                <a:avLst/>
              </a:prstGeom>
              <a:noFill/>
              <a:ln w="12700" cap="flat" cmpd="sng" algn="ctr">
                <a:solidFill>
                  <a:schemeClr val="tx1"/>
                </a:solidFill>
                <a:prstDash val="solid"/>
                <a:tailEnd type="triangle" w="med" len="lg"/>
              </a:ln>
              <a:effectLst/>
            </p:spPr>
          </p:cxnSp>
        </p:grpSp>
      </p:grpSp>
      <p:sp>
        <p:nvSpPr>
          <p:cNvPr id="3" name="Title 2"/>
          <p:cNvSpPr>
            <a:spLocks noGrp="1"/>
          </p:cNvSpPr>
          <p:nvPr>
            <p:ph type="title" idx="4294967295"/>
          </p:nvPr>
        </p:nvSpPr>
        <p:spPr>
          <a:xfrm>
            <a:off x="0" y="2085975"/>
            <a:ext cx="3021013" cy="4435475"/>
          </a:xfrm>
        </p:spPr>
        <p:txBody>
          <a:bodyPr/>
          <a:lstStyle/>
          <a:p>
            <a:r>
              <a:rPr lang="en-US" sz="4896" dirty="0">
                <a:solidFill>
                  <a:schemeClr val="tx2"/>
                </a:solidFill>
              </a:rPr>
              <a:t>Lifecycle of </a:t>
            </a:r>
            <a:r>
              <a:rPr lang="en-US" sz="4896" dirty="0" smtClean="0">
                <a:solidFill>
                  <a:schemeClr val="tx2"/>
                </a:solidFill>
              </a:rPr>
              <a:t>mailbox items</a:t>
            </a:r>
            <a:endParaRPr lang="en-US" sz="4896" dirty="0">
              <a:solidFill>
                <a:schemeClr val="tx2"/>
              </a:solidFill>
            </a:endParaRPr>
          </a:p>
        </p:txBody>
      </p:sp>
      <p:grpSp>
        <p:nvGrpSpPr>
          <p:cNvPr id="27" name="Group 26"/>
          <p:cNvGrpSpPr/>
          <p:nvPr/>
        </p:nvGrpSpPr>
        <p:grpSpPr>
          <a:xfrm>
            <a:off x="3075866" y="3279962"/>
            <a:ext cx="2939887" cy="2198426"/>
            <a:chOff x="959873" y="3941658"/>
            <a:chExt cx="2883664" cy="2155516"/>
          </a:xfrm>
        </p:grpSpPr>
        <p:sp>
          <p:nvSpPr>
            <p:cNvPr id="69" name="TextBox 68"/>
            <p:cNvSpPr txBox="1"/>
            <p:nvPr/>
          </p:nvSpPr>
          <p:spPr>
            <a:xfrm>
              <a:off x="959873" y="5565362"/>
              <a:ext cx="2207177" cy="531812"/>
            </a:xfrm>
            <a:prstGeom prst="rect">
              <a:avLst/>
            </a:prstGeom>
            <a:noFill/>
          </p:spPr>
          <p:txBody>
            <a:bodyPr wrap="square" rtlCol="0">
              <a:spAutoFit/>
            </a:bodyPr>
            <a:lstStyle>
              <a:defPPr>
                <a:defRPr lang="en-US"/>
              </a:defPPr>
              <a:lvl1pPr>
                <a:defRPr sz="1400" b="1"/>
              </a:lvl1pPr>
            </a:lstStyle>
            <a:p>
              <a:pPr defTabSz="932284"/>
              <a:r>
                <a:rPr lang="en-US" sz="1428" b="0" dirty="0" smtClean="0">
                  <a:solidFill>
                    <a:schemeClr val="tx1">
                      <a:lumMod val="95000"/>
                    </a:schemeClr>
                  </a:solidFill>
                  <a:latin typeface="Segoe UI Semibold" panose="020B0702040204020203" pitchFamily="34" charset="0"/>
                  <a:cs typeface="Segoe UI Semibold" panose="020B0702040204020203" pitchFamily="34" charset="0"/>
                </a:rPr>
                <a:t>Message </a:t>
              </a:r>
              <a:r>
                <a:rPr lang="en-US" sz="1428" b="0" dirty="0">
                  <a:solidFill>
                    <a:schemeClr val="tx1">
                      <a:lumMod val="95000"/>
                    </a:schemeClr>
                  </a:solidFill>
                  <a:latin typeface="Segoe UI Semibold" panose="020B0702040204020203" pitchFamily="34" charset="0"/>
                  <a:cs typeface="Segoe UI Semibold" panose="020B0702040204020203" pitchFamily="34" charset="0"/>
                </a:rPr>
                <a:t>“purged” by user (In-Place Hold)</a:t>
              </a:r>
            </a:p>
          </p:txBody>
        </p:sp>
        <p:grpSp>
          <p:nvGrpSpPr>
            <p:cNvPr id="70" name="Group 69"/>
            <p:cNvGrpSpPr/>
            <p:nvPr/>
          </p:nvGrpSpPr>
          <p:grpSpPr>
            <a:xfrm>
              <a:off x="3239016" y="3941658"/>
              <a:ext cx="604521" cy="1600200"/>
              <a:chOff x="3348412" y="4485451"/>
              <a:chExt cx="604521" cy="1600200"/>
            </a:xfrm>
          </p:grpSpPr>
          <p:cxnSp>
            <p:nvCxnSpPr>
              <p:cNvPr id="71" name="Straight Connector 70"/>
              <p:cNvCxnSpPr/>
              <p:nvPr/>
            </p:nvCxnSpPr>
            <p:spPr>
              <a:xfrm rot="5400000">
                <a:off x="2552699" y="5284590"/>
                <a:ext cx="1600200" cy="1922"/>
              </a:xfrm>
              <a:prstGeom prst="line">
                <a:avLst/>
              </a:prstGeom>
              <a:noFill/>
              <a:ln w="12700" cap="flat" cmpd="sng" algn="ctr">
                <a:solidFill>
                  <a:schemeClr val="tx1"/>
                </a:solidFill>
                <a:prstDash val="solid"/>
                <a:tailEnd type="none" w="med" len="lg"/>
              </a:ln>
              <a:effectLst/>
            </p:spPr>
          </p:cxnSp>
          <p:cxnSp>
            <p:nvCxnSpPr>
              <p:cNvPr id="72" name="Straight Connector 71"/>
              <p:cNvCxnSpPr/>
              <p:nvPr/>
            </p:nvCxnSpPr>
            <p:spPr>
              <a:xfrm>
                <a:off x="3348412" y="4485806"/>
                <a:ext cx="594360" cy="1588"/>
              </a:xfrm>
              <a:prstGeom prst="line">
                <a:avLst/>
              </a:prstGeom>
              <a:noFill/>
              <a:ln w="12700" cap="flat" cmpd="sng" algn="ctr">
                <a:solidFill>
                  <a:schemeClr val="tx1"/>
                </a:solidFill>
                <a:prstDash val="solid"/>
                <a:tailEnd type="none" w="med" len="lg"/>
              </a:ln>
              <a:effectLst/>
            </p:spPr>
          </p:cxnSp>
          <p:cxnSp>
            <p:nvCxnSpPr>
              <p:cNvPr id="73" name="Straight Connector 72"/>
              <p:cNvCxnSpPr/>
              <p:nvPr/>
            </p:nvCxnSpPr>
            <p:spPr>
              <a:xfrm>
                <a:off x="3349429" y="6080536"/>
                <a:ext cx="603504" cy="1588"/>
              </a:xfrm>
              <a:prstGeom prst="line">
                <a:avLst/>
              </a:prstGeom>
              <a:noFill/>
              <a:ln w="12700" cap="flat" cmpd="sng" algn="ctr">
                <a:solidFill>
                  <a:schemeClr val="tx1"/>
                </a:solidFill>
                <a:prstDash val="solid"/>
                <a:tailEnd type="triangle" w="med" len="lg"/>
              </a:ln>
              <a:effectLst/>
            </p:spPr>
          </p:cxnSp>
        </p:grpSp>
      </p:grpSp>
      <p:grpSp>
        <p:nvGrpSpPr>
          <p:cNvPr id="26" name="Group 25"/>
          <p:cNvGrpSpPr/>
          <p:nvPr/>
        </p:nvGrpSpPr>
        <p:grpSpPr>
          <a:xfrm>
            <a:off x="8416080" y="4870017"/>
            <a:ext cx="3393014" cy="1971793"/>
            <a:chOff x="6119336" y="5172973"/>
            <a:chExt cx="3328125" cy="1933306"/>
          </a:xfrm>
        </p:grpSpPr>
        <p:sp>
          <p:nvSpPr>
            <p:cNvPr id="76" name="Arc 75"/>
            <p:cNvSpPr/>
            <p:nvPr/>
          </p:nvSpPr>
          <p:spPr>
            <a:xfrm>
              <a:off x="6119336" y="5172973"/>
              <a:ext cx="1289457" cy="1095370"/>
            </a:xfrm>
            <a:prstGeom prst="arc">
              <a:avLst>
                <a:gd name="adj1" fmla="val 12932350"/>
                <a:gd name="adj2" fmla="val 9271458"/>
              </a:avLst>
            </a:prstGeom>
            <a:ln>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932284"/>
              <a:endParaRPr lang="en-US" sz="1836">
                <a:solidFill>
                  <a:schemeClr val="tx1">
                    <a:lumMod val="95000"/>
                  </a:schemeClr>
                </a:solidFill>
                <a:latin typeface="Segoe UI Semibold" panose="020B0702040204020203" pitchFamily="34" charset="0"/>
                <a:cs typeface="Segoe UI Semibold" panose="020B0702040204020203" pitchFamily="34" charset="0"/>
              </a:endParaRPr>
            </a:p>
          </p:txBody>
        </p:sp>
        <p:sp>
          <p:nvSpPr>
            <p:cNvPr id="77" name="TextBox 76"/>
            <p:cNvSpPr txBox="1"/>
            <p:nvPr/>
          </p:nvSpPr>
          <p:spPr>
            <a:xfrm>
              <a:off x="7032419" y="6153945"/>
              <a:ext cx="2415042" cy="952334"/>
            </a:xfrm>
            <a:prstGeom prst="rect">
              <a:avLst/>
            </a:prstGeom>
            <a:noFill/>
          </p:spPr>
          <p:txBody>
            <a:bodyPr wrap="square" rtlCol="0">
              <a:spAutoFit/>
            </a:bodyPr>
            <a:lstStyle/>
            <a:p>
              <a:pPr defTabSz="932284"/>
              <a:r>
                <a:rPr lang="en-US" sz="1428" dirty="0" smtClean="0">
                  <a:solidFill>
                    <a:schemeClr val="tx1">
                      <a:lumMod val="95000"/>
                    </a:schemeClr>
                  </a:solidFill>
                  <a:latin typeface="Segoe UI Semibold" panose="020B0702040204020203" pitchFamily="34" charset="0"/>
                  <a:cs typeface="Segoe UI Semibold" panose="020B0702040204020203" pitchFamily="34" charset="0"/>
                </a:rPr>
                <a:t>MFA </a:t>
              </a:r>
              <a:r>
                <a:rPr lang="en-US" sz="1428" dirty="0">
                  <a:solidFill>
                    <a:schemeClr val="tx1">
                      <a:lumMod val="95000"/>
                    </a:schemeClr>
                  </a:solidFill>
                  <a:latin typeface="Segoe UI Semibold" panose="020B0702040204020203" pitchFamily="34" charset="0"/>
                  <a:cs typeface="Segoe UI Semibold" panose="020B0702040204020203" pitchFamily="34" charset="0"/>
                </a:rPr>
                <a:t>evaluates item against hold queries set on </a:t>
              </a:r>
              <a:r>
                <a:rPr lang="en-US" sz="1428" dirty="0" smtClean="0">
                  <a:solidFill>
                    <a:schemeClr val="tx1">
                      <a:lumMod val="95000"/>
                    </a:schemeClr>
                  </a:solidFill>
                  <a:latin typeface="Segoe UI Semibold" panose="020B0702040204020203" pitchFamily="34" charset="0"/>
                  <a:cs typeface="Segoe UI Semibold" panose="020B0702040204020203" pitchFamily="34" charset="0"/>
                </a:rPr>
                <a:t>mailbox </a:t>
              </a:r>
              <a:br>
                <a:rPr lang="en-US" sz="1428" dirty="0" smtClean="0">
                  <a:solidFill>
                    <a:schemeClr val="tx1">
                      <a:lumMod val="95000"/>
                    </a:schemeClr>
                  </a:solidFill>
                  <a:latin typeface="Segoe UI Semibold" panose="020B0702040204020203" pitchFamily="34" charset="0"/>
                  <a:cs typeface="Segoe UI Semibold" panose="020B0702040204020203" pitchFamily="34" charset="0"/>
                </a:rPr>
              </a:br>
              <a:r>
                <a:rPr lang="en-US" sz="1428" i="1" dirty="0" smtClean="0">
                  <a:solidFill>
                    <a:schemeClr val="accent3"/>
                  </a:solidFill>
                  <a:latin typeface="Segoe UI Semibold" panose="020B0702040204020203" pitchFamily="34" charset="0"/>
                  <a:cs typeface="Segoe UI Semibold" panose="020B0702040204020203" pitchFamily="34" charset="0"/>
                </a:rPr>
                <a:t>HARD DELETE</a:t>
              </a:r>
              <a:endParaRPr lang="en-US" sz="1428" i="1" dirty="0">
                <a:solidFill>
                  <a:schemeClr val="accent3"/>
                </a:solidFill>
                <a:latin typeface="Segoe UI Semibold" panose="020B0702040204020203" pitchFamily="34" charset="0"/>
                <a:cs typeface="Segoe UI Semibold" panose="020B0702040204020203" pitchFamily="34" charset="0"/>
              </a:endParaRPr>
            </a:p>
          </p:txBody>
        </p:sp>
      </p:grpSp>
      <p:grpSp>
        <p:nvGrpSpPr>
          <p:cNvPr id="6" name="Group 5"/>
          <p:cNvGrpSpPr/>
          <p:nvPr/>
        </p:nvGrpSpPr>
        <p:grpSpPr>
          <a:xfrm>
            <a:off x="8541000" y="3853074"/>
            <a:ext cx="3759620" cy="1989836"/>
            <a:chOff x="6320490" y="4503584"/>
            <a:chExt cx="3687719" cy="1950997"/>
          </a:xfrm>
        </p:grpSpPr>
        <p:grpSp>
          <p:nvGrpSpPr>
            <p:cNvPr id="5" name="Group 4"/>
            <p:cNvGrpSpPr/>
            <p:nvPr/>
          </p:nvGrpSpPr>
          <p:grpSpPr>
            <a:xfrm>
              <a:off x="6320490" y="4503584"/>
              <a:ext cx="594360" cy="952562"/>
              <a:chOff x="6319451" y="4913469"/>
              <a:chExt cx="594360" cy="952562"/>
            </a:xfrm>
          </p:grpSpPr>
          <p:cxnSp>
            <p:nvCxnSpPr>
              <p:cNvPr id="58" name="Straight Connector 57"/>
              <p:cNvCxnSpPr/>
              <p:nvPr/>
            </p:nvCxnSpPr>
            <p:spPr>
              <a:xfrm flipH="1">
                <a:off x="6530730" y="4915330"/>
                <a:ext cx="381000" cy="1588"/>
              </a:xfrm>
              <a:prstGeom prst="line">
                <a:avLst/>
              </a:prstGeom>
              <a:noFill/>
              <a:ln w="12700" cap="flat" cmpd="sng" algn="ctr">
                <a:solidFill>
                  <a:schemeClr val="tx1"/>
                </a:solidFill>
                <a:prstDash val="solid"/>
                <a:tailEnd type="none" w="med" len="lg"/>
              </a:ln>
              <a:effectLst/>
            </p:spPr>
          </p:cxnSp>
          <p:cxnSp>
            <p:nvCxnSpPr>
              <p:cNvPr id="59" name="Straight Connector 58"/>
              <p:cNvCxnSpPr/>
              <p:nvPr/>
            </p:nvCxnSpPr>
            <p:spPr>
              <a:xfrm flipH="1">
                <a:off x="6319451" y="5864443"/>
                <a:ext cx="594360" cy="1588"/>
              </a:xfrm>
              <a:prstGeom prst="line">
                <a:avLst/>
              </a:prstGeom>
              <a:noFill/>
              <a:ln w="12700" cap="flat" cmpd="sng" algn="ctr">
                <a:solidFill>
                  <a:schemeClr val="tx1"/>
                </a:solidFill>
                <a:prstDash val="solid"/>
                <a:tailEnd type="triangle" w="med" len="lg"/>
              </a:ln>
              <a:effectLst/>
            </p:spPr>
          </p:cxnSp>
          <p:cxnSp>
            <p:nvCxnSpPr>
              <p:cNvPr id="60" name="Straight Connector 59"/>
              <p:cNvCxnSpPr/>
              <p:nvPr/>
            </p:nvCxnSpPr>
            <p:spPr>
              <a:xfrm rot="16200000" flipH="1">
                <a:off x="6432855" y="5387900"/>
                <a:ext cx="950976" cy="2114"/>
              </a:xfrm>
              <a:prstGeom prst="line">
                <a:avLst/>
              </a:prstGeom>
              <a:noFill/>
              <a:ln w="12700" cap="flat" cmpd="sng" algn="ctr">
                <a:solidFill>
                  <a:schemeClr val="tx1"/>
                </a:solidFill>
                <a:prstDash val="solid"/>
                <a:tailEnd type="none" w="med" len="lg"/>
              </a:ln>
              <a:effectLst/>
            </p:spPr>
          </p:cxnSp>
        </p:grpSp>
        <p:sp>
          <p:nvSpPr>
            <p:cNvPr id="62" name="TextBox 61"/>
            <p:cNvSpPr txBox="1"/>
            <p:nvPr/>
          </p:nvSpPr>
          <p:spPr>
            <a:xfrm flipH="1">
              <a:off x="7717182" y="5483289"/>
              <a:ext cx="2291027" cy="971292"/>
            </a:xfrm>
            <a:prstGeom prst="rect">
              <a:avLst/>
            </a:prstGeom>
            <a:noFill/>
          </p:spPr>
          <p:txBody>
            <a:bodyPr wrap="square" rtlCol="0">
              <a:spAutoFit/>
            </a:bodyPr>
            <a:lstStyle>
              <a:defPPr>
                <a:defRPr lang="en-US"/>
              </a:defPPr>
              <a:lvl1pPr>
                <a:defRPr sz="1400" b="1"/>
              </a:lvl1pPr>
            </a:lstStyle>
            <a:p>
              <a:pPr defTabSz="932284"/>
              <a:r>
                <a:rPr lang="en-US" sz="1428" b="0" dirty="0" smtClean="0">
                  <a:solidFill>
                    <a:schemeClr val="tx1">
                      <a:lumMod val="95000"/>
                    </a:schemeClr>
                  </a:solidFill>
                  <a:latin typeface="Segoe UI Semibold" panose="020B0702040204020203" pitchFamily="34" charset="0"/>
                  <a:cs typeface="Segoe UI Semibold" panose="020B0702040204020203" pitchFamily="34" charset="0"/>
                </a:rPr>
                <a:t>Mailboxes </a:t>
              </a:r>
              <a:r>
                <a:rPr lang="en-US" sz="1428" b="0" dirty="0">
                  <a:solidFill>
                    <a:schemeClr val="tx1">
                      <a:lumMod val="95000"/>
                    </a:schemeClr>
                  </a:solidFill>
                  <a:latin typeface="Segoe UI Semibold" panose="020B0702040204020203" pitchFamily="34" charset="0"/>
                  <a:cs typeface="Segoe UI Semibold" panose="020B0702040204020203" pitchFamily="34" charset="0"/>
                </a:rPr>
                <a:t>with SIR and In-Place Hold enabled have expired messages moved</a:t>
              </a:r>
            </a:p>
          </p:txBody>
        </p:sp>
      </p:grpSp>
      <p:grpSp>
        <p:nvGrpSpPr>
          <p:cNvPr id="19" name="Group 18"/>
          <p:cNvGrpSpPr/>
          <p:nvPr/>
        </p:nvGrpSpPr>
        <p:grpSpPr>
          <a:xfrm>
            <a:off x="3067780" y="793710"/>
            <a:ext cx="2935300" cy="1132911"/>
            <a:chOff x="951941" y="1503933"/>
            <a:chExt cx="2879164" cy="1110798"/>
          </a:xfrm>
        </p:grpSpPr>
        <p:sp>
          <p:nvSpPr>
            <p:cNvPr id="87" name="TextBox 86"/>
            <p:cNvSpPr txBox="1"/>
            <p:nvPr/>
          </p:nvSpPr>
          <p:spPr>
            <a:xfrm>
              <a:off x="951941" y="1503933"/>
              <a:ext cx="1829594" cy="728458"/>
            </a:xfrm>
            <a:prstGeom prst="rect">
              <a:avLst/>
            </a:prstGeom>
            <a:noFill/>
          </p:spPr>
          <p:txBody>
            <a:bodyPr wrap="square" rtlCol="0">
              <a:spAutoFit/>
            </a:bodyPr>
            <a:lstStyle>
              <a:defPPr>
                <a:defRPr lang="en-US"/>
              </a:defPPr>
              <a:lvl1pPr>
                <a:defRPr sz="1400" b="1"/>
              </a:lvl1pPr>
            </a:lstStyle>
            <a:p>
              <a:pPr defTabSz="932284"/>
              <a:r>
                <a:rPr lang="en-US" sz="2800" b="0" dirty="0" smtClean="0">
                  <a:solidFill>
                    <a:schemeClr val="tx1">
                      <a:lumMod val="95000"/>
                    </a:schemeClr>
                  </a:solidFill>
                  <a:latin typeface="Segoe UI Semibold" panose="020B0702040204020203" pitchFamily="34" charset="0"/>
                  <a:cs typeface="Segoe UI Semibold" panose="020B0702040204020203" pitchFamily="34" charset="0"/>
                </a:rPr>
                <a:t>1</a:t>
              </a:r>
              <a:r>
                <a:rPr lang="en-US" sz="1428" b="0" dirty="0" smtClean="0">
                  <a:solidFill>
                    <a:schemeClr val="tx1">
                      <a:lumMod val="95000"/>
                    </a:schemeClr>
                  </a:solidFill>
                  <a:latin typeface="Segoe UI Semibold" panose="020B0702040204020203" pitchFamily="34" charset="0"/>
                  <a:cs typeface="Segoe UI Semibold" panose="020B0702040204020203" pitchFamily="34" charset="0"/>
                </a:rPr>
                <a:t> Message delivered</a:t>
              </a:r>
            </a:p>
          </p:txBody>
        </p:sp>
        <p:sp>
          <p:nvSpPr>
            <p:cNvPr id="90" name="Right Bracket 89"/>
            <p:cNvSpPr/>
            <p:nvPr/>
          </p:nvSpPr>
          <p:spPr>
            <a:xfrm rot="10800000">
              <a:off x="3754905" y="2081331"/>
              <a:ext cx="76200" cy="533400"/>
            </a:xfrm>
            <a:prstGeom prst="rightBracket">
              <a:avLst/>
            </a:prstGeom>
            <a:noFill/>
            <a:ln w="6350" cap="flat" cmpd="sng" algn="ctr">
              <a:solidFill>
                <a:schemeClr val="tx1"/>
              </a:solidFill>
              <a:prstDash val="solid"/>
            </a:ln>
            <a:effectLst/>
          </p:spPr>
          <p:txBody>
            <a:bodyPr rtlCol="0" anchor="ctr"/>
            <a:lstStyle/>
            <a:p>
              <a:pPr algn="ctr" defTabSz="932323">
                <a:defRPr/>
              </a:pPr>
              <a:endParaRPr lang="en-US" sz="2856" kern="0">
                <a:solidFill>
                  <a:schemeClr val="tx1">
                    <a:lumMod val="95000"/>
                  </a:schemeClr>
                </a:solidFill>
                <a:latin typeface="Segoe UI Semibold" panose="020B0702040204020203" pitchFamily="34" charset="0"/>
                <a:cs typeface="Segoe UI Semibold" panose="020B0702040204020203" pitchFamily="34" charset="0"/>
              </a:endParaRPr>
            </a:p>
          </p:txBody>
        </p:sp>
        <p:cxnSp>
          <p:nvCxnSpPr>
            <p:cNvPr id="91" name="Elbow Connector 90"/>
            <p:cNvCxnSpPr/>
            <p:nvPr/>
          </p:nvCxnSpPr>
          <p:spPr>
            <a:xfrm>
              <a:off x="2873848" y="1662231"/>
              <a:ext cx="762000" cy="609600"/>
            </a:xfrm>
            <a:prstGeom prst="bentConnector3">
              <a:avLst>
                <a:gd name="adj1" fmla="val 50000"/>
              </a:avLst>
            </a:prstGeom>
            <a:noFill/>
            <a:ln w="12700" cap="flat" cmpd="sng" algn="ctr">
              <a:solidFill>
                <a:schemeClr val="tx1"/>
              </a:solidFill>
              <a:prstDash val="solid"/>
              <a:tailEnd type="triangle" w="med" len="lg"/>
            </a:ln>
            <a:effectLst/>
          </p:spPr>
        </p:cxnSp>
      </p:grpSp>
      <p:sp>
        <p:nvSpPr>
          <p:cNvPr id="92" name="TextBox 91"/>
          <p:cNvSpPr txBox="1"/>
          <p:nvPr/>
        </p:nvSpPr>
        <p:spPr>
          <a:xfrm>
            <a:off x="3067779" y="1668195"/>
            <a:ext cx="1613134" cy="962699"/>
          </a:xfrm>
          <a:prstGeom prst="rect">
            <a:avLst/>
          </a:prstGeom>
          <a:noFill/>
        </p:spPr>
        <p:txBody>
          <a:bodyPr wrap="square" rtlCol="0">
            <a:spAutoFit/>
          </a:bodyPr>
          <a:lstStyle>
            <a:defPPr>
              <a:defRPr lang="en-US"/>
            </a:defPPr>
            <a:lvl1pPr>
              <a:defRPr sz="1400" b="1"/>
            </a:lvl1pPr>
          </a:lstStyle>
          <a:p>
            <a:pPr defTabSz="932284"/>
            <a:r>
              <a:rPr lang="en-US" sz="2800" b="0" dirty="0" smtClean="0">
                <a:solidFill>
                  <a:srgbClr val="FFFFFF">
                    <a:lumMod val="95000"/>
                  </a:srgbClr>
                </a:solidFill>
                <a:latin typeface="Segoe UI Semibold" panose="020B0702040204020203" pitchFamily="34" charset="0"/>
                <a:cs typeface="Segoe UI Semibold" panose="020B0702040204020203" pitchFamily="34" charset="0"/>
              </a:rPr>
              <a:t>2 </a:t>
            </a:r>
            <a:r>
              <a:rPr lang="en-US" sz="1428" b="0" dirty="0" smtClean="0">
                <a:solidFill>
                  <a:schemeClr val="tx1">
                    <a:lumMod val="95000"/>
                  </a:schemeClr>
                </a:solidFill>
                <a:latin typeface="Segoe UI Semibold" panose="020B0702040204020203" pitchFamily="34" charset="0"/>
                <a:cs typeface="Segoe UI Semibold" panose="020B0702040204020203" pitchFamily="34" charset="0"/>
              </a:rPr>
              <a:t>Message </a:t>
            </a:r>
            <a:r>
              <a:rPr lang="en-US" sz="1428" b="0" dirty="0">
                <a:solidFill>
                  <a:schemeClr val="tx1">
                    <a:lumMod val="95000"/>
                  </a:schemeClr>
                </a:solidFill>
                <a:latin typeface="Segoe UI Semibold" panose="020B0702040204020203" pitchFamily="34" charset="0"/>
                <a:cs typeface="Segoe UI Semibold" panose="020B0702040204020203" pitchFamily="34" charset="0"/>
              </a:rPr>
              <a:t>moved to Deleted Items </a:t>
            </a:r>
          </a:p>
        </p:txBody>
      </p:sp>
      <p:grpSp>
        <p:nvGrpSpPr>
          <p:cNvPr id="95" name="Group 94"/>
          <p:cNvGrpSpPr/>
          <p:nvPr/>
        </p:nvGrpSpPr>
        <p:grpSpPr>
          <a:xfrm>
            <a:off x="5402283" y="1702908"/>
            <a:ext cx="621485" cy="500656"/>
            <a:chOff x="3352005" y="3276600"/>
            <a:chExt cx="609600" cy="304800"/>
          </a:xfrm>
        </p:grpSpPr>
        <p:cxnSp>
          <p:nvCxnSpPr>
            <p:cNvPr id="96" name="Straight Connector 95"/>
            <p:cNvCxnSpPr/>
            <p:nvPr/>
          </p:nvCxnSpPr>
          <p:spPr>
            <a:xfrm>
              <a:off x="3352005" y="3276600"/>
              <a:ext cx="381000" cy="1588"/>
            </a:xfrm>
            <a:prstGeom prst="line">
              <a:avLst/>
            </a:prstGeom>
            <a:noFill/>
            <a:ln w="12700" cap="flat" cmpd="sng" algn="ctr">
              <a:solidFill>
                <a:schemeClr val="tx1"/>
              </a:solidFill>
              <a:prstDash val="solid"/>
              <a:tailEnd type="none" w="med" len="lg"/>
            </a:ln>
            <a:effectLst/>
          </p:spPr>
        </p:cxnSp>
        <p:cxnSp>
          <p:nvCxnSpPr>
            <p:cNvPr id="97" name="Elbow Connector 96"/>
            <p:cNvCxnSpPr/>
            <p:nvPr/>
          </p:nvCxnSpPr>
          <p:spPr>
            <a:xfrm>
              <a:off x="3504405" y="3276600"/>
              <a:ext cx="457200" cy="304800"/>
            </a:xfrm>
            <a:prstGeom prst="bentConnector3">
              <a:avLst>
                <a:gd name="adj1" fmla="val -33271"/>
              </a:avLst>
            </a:prstGeom>
            <a:noFill/>
            <a:ln w="12700" cap="flat" cmpd="sng" algn="ctr">
              <a:solidFill>
                <a:schemeClr val="tx1"/>
              </a:solidFill>
              <a:prstDash val="solid"/>
              <a:tailEnd type="triangle" w="med" len="lg"/>
            </a:ln>
            <a:effectLst/>
          </p:spPr>
        </p:cxn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9796" y="4990991"/>
            <a:ext cx="547171" cy="827470"/>
          </a:xfrm>
          <a:prstGeom prst="rect">
            <a:avLst/>
          </a:prstGeom>
        </p:spPr>
      </p:pic>
    </p:spTree>
    <p:custDataLst>
      <p:tags r:id="rId1"/>
    </p:custDataLst>
    <p:extLst>
      <p:ext uri="{BB962C8B-B14F-4D97-AF65-F5344CB8AC3E}">
        <p14:creationId xmlns:p14="http://schemas.microsoft.com/office/powerpoint/2010/main" val="368949675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In-Place Hold as you want it</a:t>
            </a:r>
            <a:endParaRPr lang="en-US" dirty="0">
              <a:solidFill>
                <a:schemeClr val="tx2"/>
              </a:solidFill>
            </a:endParaRPr>
          </a:p>
        </p:txBody>
      </p:sp>
      <p:sp>
        <p:nvSpPr>
          <p:cNvPr id="14" name="Text Placeholder 3"/>
          <p:cNvSpPr txBox="1">
            <a:spLocks/>
          </p:cNvSpPr>
          <p:nvPr/>
        </p:nvSpPr>
        <p:spPr>
          <a:xfrm>
            <a:off x="1493837" y="5794196"/>
            <a:ext cx="11370961" cy="867930"/>
          </a:xfrm>
          <a:prstGeom prst="rect">
            <a:avLst/>
          </a:prstGeom>
        </p:spPr>
        <p:txBody>
          <a:bodyPr>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r>
              <a:rPr lang="en-US" sz="3200" b="1" spc="-71" dirty="0" smtClean="0">
                <a:solidFill>
                  <a:srgbClr val="FFFFFF"/>
                </a:solidFill>
              </a:rPr>
              <a:t/>
            </a:r>
            <a:br>
              <a:rPr lang="en-US" sz="3200" b="1" spc="-71" dirty="0" smtClean="0">
                <a:solidFill>
                  <a:srgbClr val="FFFFFF"/>
                </a:solidFill>
              </a:rPr>
            </a:br>
            <a:r>
              <a:rPr lang="en-US" dirty="0" smtClean="0">
                <a:solidFill>
                  <a:srgbClr val="FFFFFF"/>
                </a:solidFill>
              </a:rPr>
              <a:t>Preserve message recipients in </a:t>
            </a:r>
            <a:r>
              <a:rPr lang="en-US" dirty="0">
                <a:solidFill>
                  <a:srgbClr val="FFFFFF"/>
                </a:solidFill>
              </a:rPr>
              <a:t>distribution groups</a:t>
            </a:r>
          </a:p>
        </p:txBody>
      </p:sp>
      <p:sp>
        <p:nvSpPr>
          <p:cNvPr id="4" name="Explosion 1 3"/>
          <p:cNvSpPr/>
          <p:nvPr/>
        </p:nvSpPr>
        <p:spPr bwMode="auto">
          <a:xfrm>
            <a:off x="274320" y="5984386"/>
            <a:ext cx="1305683" cy="932824"/>
          </a:xfrm>
          <a:prstGeom prst="irregularSeal1">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New</a:t>
            </a:r>
            <a:endParaRPr lang="en-US" sz="2000" dirty="0">
              <a:gradFill>
                <a:gsLst>
                  <a:gs pos="0">
                    <a:srgbClr val="FFFFFF"/>
                  </a:gs>
                  <a:gs pos="100000">
                    <a:srgbClr val="FFFFFF"/>
                  </a:gs>
                </a:gsLst>
                <a:lin ang="5400000" scaled="0"/>
              </a:gradFill>
            </a:endParaRPr>
          </a:p>
        </p:txBody>
      </p:sp>
      <p:pic>
        <p:nvPicPr>
          <p:cNvPr id="5" name="Picture 4"/>
          <p:cNvPicPr>
            <a:picLocks noChangeAspect="1"/>
          </p:cNvPicPr>
          <p:nvPr/>
        </p:nvPicPr>
        <p:blipFill rotWithShape="1">
          <a:blip r:embed="rId4"/>
          <a:srcRect b="531"/>
          <a:stretch/>
        </p:blipFill>
        <p:spPr>
          <a:xfrm>
            <a:off x="6219102" y="1748307"/>
            <a:ext cx="4875936" cy="4111154"/>
          </a:xfrm>
          <a:prstGeom prst="rect">
            <a:avLst/>
          </a:prstGeom>
          <a:ln>
            <a:solidFill>
              <a:schemeClr val="tx1"/>
            </a:solidFill>
          </a:ln>
        </p:spPr>
      </p:pic>
      <p:pic>
        <p:nvPicPr>
          <p:cNvPr id="3" name="Picture 2"/>
          <p:cNvPicPr>
            <a:picLocks noChangeAspect="1"/>
          </p:cNvPicPr>
          <p:nvPr/>
        </p:nvPicPr>
        <p:blipFill>
          <a:blip r:embed="rId5"/>
          <a:stretch>
            <a:fillRect/>
          </a:stretch>
        </p:blipFill>
        <p:spPr>
          <a:xfrm>
            <a:off x="495010" y="1748308"/>
            <a:ext cx="4939821" cy="4111153"/>
          </a:xfrm>
          <a:prstGeom prst="rect">
            <a:avLst/>
          </a:prstGeom>
        </p:spPr>
      </p:pic>
      <p:sp>
        <p:nvSpPr>
          <p:cNvPr id="6" name="TextBox 5"/>
          <p:cNvSpPr txBox="1"/>
          <p:nvPr/>
        </p:nvSpPr>
        <p:spPr>
          <a:xfrm>
            <a:off x="495010" y="1178441"/>
            <a:ext cx="4939821"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solidFill>
                  <a:srgbClr val="FFFFFF"/>
                </a:solidFill>
              </a:rPr>
              <a:t>Exchange Admin Center (EAC)</a:t>
            </a:r>
          </a:p>
        </p:txBody>
      </p:sp>
      <p:sp>
        <p:nvSpPr>
          <p:cNvPr id="8" name="TextBox 7"/>
          <p:cNvSpPr txBox="1"/>
          <p:nvPr/>
        </p:nvSpPr>
        <p:spPr>
          <a:xfrm>
            <a:off x="6219103" y="1192998"/>
            <a:ext cx="4875936"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solidFill>
                  <a:srgbClr val="FFFFFF"/>
                </a:solidFill>
              </a:rPr>
              <a:t>SharePoint eDiscovery Center</a:t>
            </a:r>
          </a:p>
        </p:txBody>
      </p:sp>
    </p:spTree>
    <p:custDataLst>
      <p:tags r:id="rId1"/>
    </p:custDataLst>
    <p:extLst>
      <p:ext uri="{BB962C8B-B14F-4D97-AF65-F5344CB8AC3E}">
        <p14:creationId xmlns:p14="http://schemas.microsoft.com/office/powerpoint/2010/main" val="135137401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Implementation considerations</a:t>
            </a:r>
            <a:endParaRPr lang="en-US" dirty="0"/>
          </a:p>
        </p:txBody>
      </p:sp>
      <p:sp>
        <p:nvSpPr>
          <p:cNvPr id="4" name="Text Placeholder 3"/>
          <p:cNvSpPr>
            <a:spLocks noGrp="1"/>
          </p:cNvSpPr>
          <p:nvPr>
            <p:ph type="body" sz="quarter" idx="10"/>
          </p:nvPr>
        </p:nvSpPr>
        <p:spPr>
          <a:xfrm>
            <a:off x="531948" y="1364971"/>
            <a:ext cx="11370961" cy="3399713"/>
          </a:xfrm>
        </p:spPr>
        <p:txBody>
          <a:bodyPr>
            <a:spAutoFit/>
          </a:bodyPr>
          <a:lstStyle/>
          <a:p>
            <a:pPr marL="0" lvl="1" indent="0">
              <a:buSzPct val="80000"/>
              <a:buNone/>
            </a:pPr>
            <a:r>
              <a:rPr lang="en-US" sz="3264" dirty="0" smtClean="0">
                <a:solidFill>
                  <a:schemeClr val="tx1"/>
                </a:solidFill>
              </a:rPr>
              <a:t>Storage requirements</a:t>
            </a:r>
          </a:p>
          <a:p>
            <a:pPr marL="0" lvl="1" indent="0">
              <a:buSzPct val="80000"/>
              <a:buNone/>
            </a:pPr>
            <a:r>
              <a:rPr lang="en-US" sz="3264" dirty="0" smtClean="0">
                <a:solidFill>
                  <a:schemeClr val="tx1"/>
                </a:solidFill>
              </a:rPr>
              <a:t>Recoverable Items quotas separate from mailbox quotas</a:t>
            </a:r>
          </a:p>
          <a:p>
            <a:pPr marL="0" lvl="1" indent="0">
              <a:buSzPct val="80000"/>
              <a:buNone/>
            </a:pPr>
            <a:r>
              <a:rPr lang="en-US" sz="3264" dirty="0" smtClean="0">
                <a:solidFill>
                  <a:schemeClr val="tx1"/>
                </a:solidFill>
              </a:rPr>
              <a:t>Placing all users on hold for a fixed duration</a:t>
            </a:r>
          </a:p>
          <a:p>
            <a:pPr marL="0" lvl="1" indent="0">
              <a:buSzPct val="80000"/>
              <a:buNone/>
            </a:pPr>
            <a:r>
              <a:rPr lang="en-US" sz="3264" dirty="0" smtClean="0">
                <a:solidFill>
                  <a:schemeClr val="tx1"/>
                </a:solidFill>
              </a:rPr>
              <a:t>Placing a user on multiple In-Place Holds</a:t>
            </a:r>
          </a:p>
          <a:p>
            <a:pPr marL="0" lvl="1" indent="0">
              <a:buSzPct val="80000"/>
              <a:buNone/>
            </a:pPr>
            <a:r>
              <a:rPr lang="en-US" sz="3264" dirty="0" smtClean="0">
                <a:solidFill>
                  <a:schemeClr val="tx1"/>
                </a:solidFill>
              </a:rPr>
              <a:t>In-Place Hold and Litigation Hold</a:t>
            </a:r>
          </a:p>
          <a:p>
            <a:pPr marL="0" lvl="1" indent="0">
              <a:buSzPct val="80000"/>
              <a:buNone/>
            </a:pPr>
            <a:endParaRPr lang="en-US" sz="3264" dirty="0">
              <a:solidFill>
                <a:schemeClr val="tx1"/>
              </a:solidFill>
            </a:endParaRPr>
          </a:p>
        </p:txBody>
      </p:sp>
    </p:spTree>
    <p:extLst>
      <p:ext uri="{BB962C8B-B14F-4D97-AF65-F5344CB8AC3E}">
        <p14:creationId xmlns:p14="http://schemas.microsoft.com/office/powerpoint/2010/main" val="393770418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31948" y="1247561"/>
            <a:ext cx="11370961" cy="5540299"/>
          </a:xfrm>
        </p:spPr>
        <p:txBody>
          <a:bodyPr/>
          <a:lstStyle/>
          <a:p>
            <a:r>
              <a:rPr lang="en-US" dirty="0" smtClean="0"/>
              <a:t>Risk mitigation</a:t>
            </a:r>
          </a:p>
          <a:p>
            <a:pPr lvl="1"/>
            <a:r>
              <a:rPr lang="en-US" dirty="0" smtClean="0">
                <a:solidFill>
                  <a:schemeClr val="tx1"/>
                </a:solidFill>
                <a:latin typeface="Segoe UI Semibold" panose="020B0702040204020203" pitchFamily="34" charset="0"/>
                <a:cs typeface="Segoe UI Semibold" panose="020B0702040204020203" pitchFamily="34" charset="0"/>
              </a:rPr>
              <a:t>Legal hold preservation is proactively enforced and centrally</a:t>
            </a:r>
            <a:r>
              <a:rPr lang="en-US" dirty="0">
                <a:solidFill>
                  <a:schemeClr val="tx1"/>
                </a:solidFill>
                <a:latin typeface="Segoe UI Semibold" panose="020B0702040204020203" pitchFamily="34" charset="0"/>
                <a:cs typeface="Segoe UI Semibold" panose="020B0702040204020203" pitchFamily="34" charset="0"/>
              </a:rPr>
              <a:t> </a:t>
            </a:r>
            <a:r>
              <a:rPr lang="en-US" dirty="0" smtClean="0">
                <a:solidFill>
                  <a:schemeClr val="tx1"/>
                </a:solidFill>
                <a:latin typeface="Segoe UI Semibold" panose="020B0702040204020203" pitchFamily="34" charset="0"/>
                <a:cs typeface="Segoe UI Semibold" panose="020B0702040204020203" pitchFamily="34" charset="0"/>
              </a:rPr>
              <a:t>managed</a:t>
            </a:r>
          </a:p>
          <a:p>
            <a:pPr lvl="1"/>
            <a:r>
              <a:rPr lang="en-US" dirty="0" smtClean="0">
                <a:solidFill>
                  <a:schemeClr val="tx1"/>
                </a:solidFill>
                <a:latin typeface="Segoe UI Semibold" panose="020B0702040204020203" pitchFamily="34" charset="0"/>
                <a:cs typeface="Segoe UI Semibold" panose="020B0702040204020203" pitchFamily="34" charset="0"/>
              </a:rPr>
              <a:t>Fewer data collection touch points</a:t>
            </a:r>
            <a:endParaRPr lang="en-US" dirty="0">
              <a:solidFill>
                <a:schemeClr val="tx1"/>
              </a:solidFill>
              <a:latin typeface="Segoe UI Semibold" panose="020B0702040204020203" pitchFamily="34" charset="0"/>
              <a:cs typeface="Segoe UI Semibold" panose="020B0702040204020203" pitchFamily="34" charset="0"/>
            </a:endParaRPr>
          </a:p>
          <a:p>
            <a:pPr lvl="1"/>
            <a:r>
              <a:rPr lang="en-US" dirty="0" smtClean="0">
                <a:solidFill>
                  <a:schemeClr val="tx1"/>
                </a:solidFill>
                <a:latin typeface="Segoe UI Semibold" panose="020B0702040204020203" pitchFamily="34" charset="0"/>
                <a:cs typeface="Segoe UI Semibold" panose="020B0702040204020203" pitchFamily="34" charset="0"/>
              </a:rPr>
              <a:t>Consistency lends itself to a more defensible</a:t>
            </a:r>
            <a:r>
              <a:rPr lang="en-US" dirty="0">
                <a:solidFill>
                  <a:schemeClr val="tx1"/>
                </a:solidFill>
                <a:latin typeface="Segoe UI Semibold" panose="020B0702040204020203" pitchFamily="34" charset="0"/>
                <a:cs typeface="Segoe UI Semibold" panose="020B0702040204020203" pitchFamily="34" charset="0"/>
              </a:rPr>
              <a:t>, repeatable eDiscov</a:t>
            </a:r>
            <a:r>
              <a:rPr lang="en-US" dirty="0">
                <a:solidFill>
                  <a:schemeClr val="tx1"/>
                </a:solidFill>
              </a:rPr>
              <a:t>ery</a:t>
            </a:r>
            <a:r>
              <a:rPr lang="en-US" dirty="0"/>
              <a:t> process</a:t>
            </a:r>
          </a:p>
          <a:p>
            <a:r>
              <a:rPr lang="en-US" dirty="0" smtClean="0"/>
              <a:t>Minimal business interruption</a:t>
            </a:r>
          </a:p>
          <a:p>
            <a:pPr lvl="1"/>
            <a:r>
              <a:rPr lang="en-US" dirty="0" smtClean="0">
                <a:solidFill>
                  <a:schemeClr val="tx1"/>
                </a:solidFill>
                <a:latin typeface="Segoe UI Semibold" panose="020B0702040204020203" pitchFamily="34" charset="0"/>
                <a:cs typeface="Segoe UI Semibold" panose="020B0702040204020203" pitchFamily="34" charset="0"/>
              </a:rPr>
              <a:t>Legal holds are transparently applied and do not interfere with collaboration features</a:t>
            </a:r>
          </a:p>
          <a:p>
            <a:pPr lvl="1"/>
            <a:r>
              <a:rPr lang="en-US" dirty="0" smtClean="0">
                <a:solidFill>
                  <a:schemeClr val="tx1"/>
                </a:solidFill>
                <a:latin typeface="Segoe UI Semibold" panose="020B0702040204020203" pitchFamily="34" charset="0"/>
                <a:cs typeface="Segoe UI Semibold" panose="020B0702040204020203" pitchFamily="34" charset="0"/>
              </a:rPr>
              <a:t>Data </a:t>
            </a:r>
            <a:r>
              <a:rPr lang="en-US" dirty="0">
                <a:solidFill>
                  <a:schemeClr val="tx1"/>
                </a:solidFill>
                <a:latin typeface="Segoe UI Semibold" panose="020B0702040204020203" pitchFamily="34" charset="0"/>
                <a:cs typeface="Segoe UI Semibold" panose="020B0702040204020203" pitchFamily="34" charset="0"/>
              </a:rPr>
              <a:t>is preserved in place minimizing the need for offline copies</a:t>
            </a:r>
          </a:p>
          <a:p>
            <a:pPr lvl="1"/>
            <a:r>
              <a:rPr lang="en-US" dirty="0">
                <a:solidFill>
                  <a:schemeClr val="tx1"/>
                </a:solidFill>
                <a:latin typeface="Segoe UI Semibold" panose="020B0702040204020203" pitchFamily="34" charset="0"/>
                <a:cs typeface="Segoe UI Semibold" panose="020B0702040204020203" pitchFamily="34" charset="0"/>
              </a:rPr>
              <a:t>Live indexed data is instantly searchable and exportable from our pr</a:t>
            </a:r>
            <a:r>
              <a:rPr lang="en-US" dirty="0">
                <a:solidFill>
                  <a:schemeClr val="tx1"/>
                </a:solidFill>
              </a:rPr>
              <a:t>imary data </a:t>
            </a:r>
            <a:r>
              <a:rPr lang="en-US" dirty="0" smtClean="0">
                <a:solidFill>
                  <a:schemeClr val="tx1"/>
                </a:solidFill>
              </a:rPr>
              <a:t>stores</a:t>
            </a:r>
          </a:p>
          <a:p>
            <a:r>
              <a:rPr lang="en-US" dirty="0" smtClean="0"/>
              <a:t>Lower costs</a:t>
            </a:r>
            <a:endParaRPr lang="en-US" dirty="0"/>
          </a:p>
          <a:p>
            <a:pPr lvl="1"/>
            <a:r>
              <a:rPr lang="en-US" dirty="0" smtClean="0">
                <a:solidFill>
                  <a:schemeClr val="tx1"/>
                </a:solidFill>
                <a:latin typeface="Segoe UI Semibold" panose="020B0702040204020203" pitchFamily="34" charset="0"/>
                <a:cs typeface="Segoe UI Semibold" panose="020B0702040204020203" pitchFamily="34" charset="0"/>
              </a:rPr>
              <a:t>Targeted in-place hold allows irrelevant data to be expunged while potentially relevant data is kept</a:t>
            </a:r>
          </a:p>
          <a:p>
            <a:pPr lvl="1"/>
            <a:r>
              <a:rPr lang="en-US" dirty="0" smtClean="0">
                <a:solidFill>
                  <a:schemeClr val="tx1"/>
                </a:solidFill>
                <a:latin typeface="Segoe UI Semibold" panose="020B0702040204020203" pitchFamily="34" charset="0"/>
                <a:cs typeface="Segoe UI Semibold" panose="020B0702040204020203" pitchFamily="34" charset="0"/>
              </a:rPr>
              <a:t>Reduced/replaced need for offline processing tools and offline storage</a:t>
            </a:r>
            <a:endParaRPr lang="en-US" dirty="0">
              <a:solidFill>
                <a:schemeClr val="tx1"/>
              </a:solidFill>
              <a:latin typeface="Segoe UI Semibold" panose="020B0702040204020203" pitchFamily="34" charset="0"/>
              <a:cs typeface="Segoe UI Semibold" panose="020B0702040204020203" pitchFamily="34" charset="0"/>
            </a:endParaRPr>
          </a:p>
        </p:txBody>
      </p:sp>
      <p:sp>
        <p:nvSpPr>
          <p:cNvPr id="17" name="Title 16"/>
          <p:cNvSpPr>
            <a:spLocks noGrp="1"/>
          </p:cNvSpPr>
          <p:nvPr>
            <p:ph type="title"/>
          </p:nvPr>
        </p:nvSpPr>
        <p:spPr/>
        <p:txBody>
          <a:bodyPr/>
          <a:lstStyle/>
          <a:p>
            <a:r>
              <a:rPr lang="en-US" dirty="0" smtClean="0"/>
              <a:t>Key Benefits</a:t>
            </a:r>
            <a:endParaRPr lang="en-US" dirty="0"/>
          </a:p>
        </p:txBody>
      </p:sp>
      <p:sp>
        <p:nvSpPr>
          <p:cNvPr id="2" name="Slide Number Placeholder 1"/>
          <p:cNvSpPr>
            <a:spLocks noGrp="1"/>
          </p:cNvSpPr>
          <p:nvPr>
            <p:ph type="sldNum" sz="quarter" idx="12"/>
          </p:nvPr>
        </p:nvSpPr>
        <p:spPr/>
        <p:txBody>
          <a:bodyPr/>
          <a:lstStyle/>
          <a:p>
            <a:fld id="{727B4C2D-45E2-4621-8491-2995EB46A674}" type="slidenum">
              <a:rPr lang="en-US" smtClean="0"/>
              <a:pPr/>
              <a:t>25</a:t>
            </a:fld>
            <a:endParaRPr lang="en-US" dirty="0"/>
          </a:p>
        </p:txBody>
      </p:sp>
    </p:spTree>
    <p:extLst>
      <p:ext uri="{BB962C8B-B14F-4D97-AF65-F5344CB8AC3E}">
        <p14:creationId xmlns:p14="http://schemas.microsoft.com/office/powerpoint/2010/main" val="98098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Delete</a:t>
            </a:r>
            <a:br>
              <a:rPr lang="en-US" dirty="0" smtClean="0"/>
            </a:br>
            <a:r>
              <a:rPr lang="en-US" sz="4800" dirty="0" smtClean="0"/>
              <a:t>(Messaging Records Management)</a:t>
            </a:r>
            <a:endParaRPr lang="en-US" sz="4800" dirty="0"/>
          </a:p>
        </p:txBody>
      </p:sp>
    </p:spTree>
    <p:extLst>
      <p:ext uri="{BB962C8B-B14F-4D97-AF65-F5344CB8AC3E}">
        <p14:creationId xmlns:p14="http://schemas.microsoft.com/office/powerpoint/2010/main" val="388654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Message Records Management (MRM)</a:t>
            </a:r>
            <a:endParaRPr lang="en-US" dirty="0"/>
          </a:p>
        </p:txBody>
      </p:sp>
      <p:grpSp>
        <p:nvGrpSpPr>
          <p:cNvPr id="20" name="Group 19"/>
          <p:cNvGrpSpPr/>
          <p:nvPr/>
        </p:nvGrpSpPr>
        <p:grpSpPr>
          <a:xfrm>
            <a:off x="348069" y="2997801"/>
            <a:ext cx="2087042" cy="1709655"/>
            <a:chOff x="285546" y="2533712"/>
            <a:chExt cx="2046305" cy="1676285"/>
          </a:xfrm>
        </p:grpSpPr>
        <p:sp>
          <p:nvSpPr>
            <p:cNvPr id="17" name="Rectangle 16"/>
            <p:cNvSpPr/>
            <p:nvPr/>
          </p:nvSpPr>
          <p:spPr bwMode="auto">
            <a:xfrm>
              <a:off x="285546" y="2533712"/>
              <a:ext cx="2046305" cy="1676285"/>
            </a:xfrm>
            <a:prstGeom prst="rect">
              <a:avLst/>
            </a:prstGeom>
            <a:solidFill>
              <a:schemeClr val="accent5"/>
            </a:solidFill>
            <a:ln w="25400" cap="flat" cmpd="sng" algn="ctr">
              <a:noFill/>
              <a:prstDash val="solid"/>
              <a:headEnd type="none" w="med" len="med"/>
              <a:tailEnd type="none" w="med" len="med"/>
            </a:ln>
            <a:effectLst/>
          </p:spPr>
          <p:txBody>
            <a:bodyPr vert="horz" wrap="square" lIns="65263" tIns="0" rIns="186468" bIns="93233" numCol="1" rtlCol="0" anchor="b" anchorCtr="0" compatLnSpc="1">
              <a:prstTxWarp prst="textNoShape">
                <a:avLst/>
              </a:prstTxWarp>
            </a:bodyPr>
            <a:lstStyle/>
            <a:p>
              <a:pPr defTabSz="932016" fontAlgn="base">
                <a:lnSpc>
                  <a:spcPct val="90000"/>
                </a:lnSpc>
                <a:spcBef>
                  <a:spcPct val="0"/>
                </a:spcBef>
                <a:spcAft>
                  <a:spcPct val="0"/>
                </a:spcAft>
                <a:defRPr/>
              </a:pPr>
              <a:endParaRPr lang="en-US" sz="2448" kern="0" dirty="0">
                <a:solidFill>
                  <a:prstClr val="white"/>
                </a:solidFill>
                <a:latin typeface="Segoe UI Light"/>
              </a:endParaRPr>
            </a:p>
          </p:txBody>
        </p:sp>
        <p:pic>
          <p:nvPicPr>
            <p:cNvPr id="7" name="Picture 6" descr="W:\Open Engagements\Productivity\MS-Unified Communications\#1601 BizProd MOD Team Core Content Work\New Iconography\People\GroupOfPeople_0608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981" y="2669856"/>
              <a:ext cx="1241434" cy="1241933"/>
            </a:xfrm>
            <a:prstGeom prst="rect">
              <a:avLst/>
            </a:prstGeom>
            <a:solidFill>
              <a:schemeClr val="accent5"/>
            </a:solidFill>
            <a:extLst/>
          </p:spPr>
        </p:pic>
      </p:grpSp>
      <p:grpSp>
        <p:nvGrpSpPr>
          <p:cNvPr id="19" name="Group 18"/>
          <p:cNvGrpSpPr/>
          <p:nvPr/>
        </p:nvGrpSpPr>
        <p:grpSpPr>
          <a:xfrm>
            <a:off x="348069" y="5085634"/>
            <a:ext cx="2087042" cy="1709655"/>
            <a:chOff x="300657" y="2484232"/>
            <a:chExt cx="2046305" cy="1676285"/>
          </a:xfrm>
        </p:grpSpPr>
        <p:sp>
          <p:nvSpPr>
            <p:cNvPr id="18" name="Rectangle 17"/>
            <p:cNvSpPr/>
            <p:nvPr/>
          </p:nvSpPr>
          <p:spPr bwMode="auto">
            <a:xfrm>
              <a:off x="300657" y="2484232"/>
              <a:ext cx="2046305" cy="1676285"/>
            </a:xfrm>
            <a:prstGeom prst="rect">
              <a:avLst/>
            </a:prstGeom>
            <a:solidFill>
              <a:schemeClr val="accent5"/>
            </a:solidFill>
            <a:ln w="25400" cap="flat" cmpd="sng" algn="ctr">
              <a:noFill/>
              <a:prstDash val="solid"/>
              <a:headEnd type="none" w="med" len="med"/>
              <a:tailEnd type="none" w="med" len="med"/>
            </a:ln>
            <a:effectLst/>
          </p:spPr>
          <p:txBody>
            <a:bodyPr vert="horz" wrap="square" lIns="65263" tIns="0" rIns="186468" bIns="93233" numCol="1" rtlCol="0" anchor="b" anchorCtr="0" compatLnSpc="1">
              <a:prstTxWarp prst="textNoShape">
                <a:avLst/>
              </a:prstTxWarp>
            </a:bodyPr>
            <a:lstStyle/>
            <a:p>
              <a:pPr defTabSz="932016" fontAlgn="base">
                <a:lnSpc>
                  <a:spcPct val="90000"/>
                </a:lnSpc>
                <a:spcBef>
                  <a:spcPct val="0"/>
                </a:spcBef>
                <a:spcAft>
                  <a:spcPct val="0"/>
                </a:spcAft>
                <a:defRPr/>
              </a:pPr>
              <a:endParaRPr lang="en-US" sz="2448" kern="0" dirty="0">
                <a:solidFill>
                  <a:prstClr val="white"/>
                </a:solidFill>
                <a:latin typeface="Segoe UI Light"/>
              </a:endParaRPr>
            </a:p>
          </p:txBody>
        </p:sp>
        <p:pic>
          <p:nvPicPr>
            <p:cNvPr id="8" name="Picture 7" descr="C:\Users\hannahr\Dropbox\MOD Servers Metro Icon Library\david enriquez\061012\peopleICONS061012white_V3-0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60" r="22480"/>
            <a:stretch/>
          </p:blipFill>
          <p:spPr bwMode="auto">
            <a:xfrm>
              <a:off x="1016806" y="2702637"/>
              <a:ext cx="614006" cy="1239473"/>
            </a:xfrm>
            <a:prstGeom prst="rect">
              <a:avLst/>
            </a:prstGeom>
            <a:solidFill>
              <a:schemeClr val="accent5"/>
            </a:solidFill>
            <a:extLst/>
          </p:spPr>
        </p:pic>
      </p:grpSp>
      <p:sp>
        <p:nvSpPr>
          <p:cNvPr id="12" name="Title 5"/>
          <p:cNvSpPr txBox="1">
            <a:spLocks/>
          </p:cNvSpPr>
          <p:nvPr/>
        </p:nvSpPr>
        <p:spPr>
          <a:xfrm>
            <a:off x="2916956" y="5507420"/>
            <a:ext cx="7678434" cy="762786"/>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a:ln w="3175">
                  <a:noFill/>
                </a:ln>
                <a:gradFill>
                  <a:gsLst>
                    <a:gs pos="1250">
                      <a:schemeClr val="tx2"/>
                    </a:gs>
                    <a:gs pos="100000">
                      <a:schemeClr val="tx2"/>
                    </a:gs>
                  </a:gsLst>
                  <a:lin ang="5400000" scaled="0"/>
                </a:gradFill>
                <a:effectLst/>
                <a:latin typeface="+mj-lt"/>
                <a:ea typeface="+mn-ea"/>
                <a:cs typeface="Arial" charset="0"/>
              </a:defRPr>
            </a:lvl1pPr>
          </a:lstStyle>
          <a:p>
            <a:r>
              <a:rPr sz="4488" dirty="0">
                <a:solidFill>
                  <a:schemeClr val="tx1"/>
                </a:solidFill>
              </a:rPr>
              <a:t>Legal &amp; Regulatory Requirements</a:t>
            </a:r>
          </a:p>
        </p:txBody>
      </p:sp>
      <p:sp>
        <p:nvSpPr>
          <p:cNvPr id="13" name="Title 5"/>
          <p:cNvSpPr txBox="1">
            <a:spLocks/>
          </p:cNvSpPr>
          <p:nvPr/>
        </p:nvSpPr>
        <p:spPr>
          <a:xfrm>
            <a:off x="2916956" y="3388589"/>
            <a:ext cx="9526406" cy="762786"/>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a:ln w="3175">
                  <a:noFill/>
                </a:ln>
                <a:gradFill>
                  <a:gsLst>
                    <a:gs pos="1250">
                      <a:schemeClr val="tx2"/>
                    </a:gs>
                    <a:gs pos="100000">
                      <a:schemeClr val="tx2"/>
                    </a:gs>
                  </a:gsLst>
                  <a:lin ang="5400000" scaled="0"/>
                </a:gradFill>
                <a:effectLst/>
                <a:latin typeface="+mj-lt"/>
                <a:ea typeface="+mn-ea"/>
                <a:cs typeface="Arial" charset="0"/>
              </a:defRPr>
            </a:lvl1pPr>
          </a:lstStyle>
          <a:p>
            <a:r>
              <a:rPr sz="4488" dirty="0">
                <a:solidFill>
                  <a:schemeClr val="tx1"/>
                </a:solidFill>
              </a:rPr>
              <a:t>Business Requirements</a:t>
            </a:r>
            <a:r>
              <a:rPr sz="5507" dirty="0">
                <a:solidFill>
                  <a:schemeClr val="tx1"/>
                </a:solidFill>
              </a:rPr>
              <a:t/>
            </a:r>
            <a:br>
              <a:rPr sz="5507" dirty="0">
                <a:solidFill>
                  <a:schemeClr val="tx1"/>
                </a:solidFill>
              </a:rPr>
            </a:br>
            <a:endParaRPr sz="5507" dirty="0">
              <a:solidFill>
                <a:schemeClr val="tx1"/>
              </a:solidFill>
            </a:endParaRPr>
          </a:p>
        </p:txBody>
      </p:sp>
      <p:sp>
        <p:nvSpPr>
          <p:cNvPr id="14" name="Title 5"/>
          <p:cNvSpPr txBox="1">
            <a:spLocks/>
          </p:cNvSpPr>
          <p:nvPr/>
        </p:nvSpPr>
        <p:spPr>
          <a:xfrm>
            <a:off x="2907568" y="1548633"/>
            <a:ext cx="7678434" cy="762786"/>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a:ln w="3175">
                  <a:noFill/>
                </a:ln>
                <a:gradFill>
                  <a:gsLst>
                    <a:gs pos="1250">
                      <a:schemeClr val="tx2"/>
                    </a:gs>
                    <a:gs pos="100000">
                      <a:schemeClr val="tx2"/>
                    </a:gs>
                  </a:gsLst>
                  <a:lin ang="5400000" scaled="0"/>
                </a:gradFill>
                <a:effectLst/>
                <a:latin typeface="+mj-lt"/>
                <a:ea typeface="+mn-ea"/>
                <a:cs typeface="Arial" charset="0"/>
              </a:defRPr>
            </a:lvl1pPr>
          </a:lstStyle>
          <a:p>
            <a:r>
              <a:rPr sz="4488" dirty="0" smtClean="0">
                <a:solidFill>
                  <a:schemeClr val="tx1"/>
                </a:solidFill>
              </a:rPr>
              <a:t>Storage</a:t>
            </a:r>
            <a:r>
              <a:rPr sz="5507" dirty="0">
                <a:solidFill>
                  <a:schemeClr val="tx1"/>
                </a:solidFill>
              </a:rPr>
              <a:t/>
            </a:r>
            <a:br>
              <a:rPr sz="5507" dirty="0">
                <a:solidFill>
                  <a:schemeClr val="tx1"/>
                </a:solidFill>
              </a:rPr>
            </a:br>
            <a:endParaRPr sz="5507" dirty="0">
              <a:solidFill>
                <a:schemeClr val="tx1"/>
              </a:solidFill>
            </a:endParaRPr>
          </a:p>
        </p:txBody>
      </p:sp>
      <p:grpSp>
        <p:nvGrpSpPr>
          <p:cNvPr id="23" name="Group 22"/>
          <p:cNvGrpSpPr/>
          <p:nvPr/>
        </p:nvGrpSpPr>
        <p:grpSpPr>
          <a:xfrm>
            <a:off x="348069" y="1078051"/>
            <a:ext cx="2087042" cy="1709655"/>
            <a:chOff x="338823" y="1057008"/>
            <a:chExt cx="2046305" cy="1676285"/>
          </a:xfrm>
        </p:grpSpPr>
        <p:sp>
          <p:nvSpPr>
            <p:cNvPr id="16" name="Rectangle 15"/>
            <p:cNvSpPr/>
            <p:nvPr/>
          </p:nvSpPr>
          <p:spPr bwMode="auto">
            <a:xfrm>
              <a:off x="338823" y="1057008"/>
              <a:ext cx="2046305" cy="1676285"/>
            </a:xfrm>
            <a:prstGeom prst="rect">
              <a:avLst/>
            </a:prstGeom>
            <a:solidFill>
              <a:schemeClr val="accent5"/>
            </a:solidFill>
            <a:ln w="25400" cap="flat" cmpd="sng" algn="ctr">
              <a:noFill/>
              <a:prstDash val="solid"/>
              <a:headEnd type="none" w="med" len="med"/>
              <a:tailEnd type="none" w="med" len="med"/>
            </a:ln>
            <a:effectLst/>
          </p:spPr>
          <p:txBody>
            <a:bodyPr vert="horz" wrap="square" lIns="65263" tIns="0" rIns="186468" bIns="93233" numCol="1" rtlCol="0" anchor="b" anchorCtr="0" compatLnSpc="1">
              <a:prstTxWarp prst="textNoShape">
                <a:avLst/>
              </a:prstTxWarp>
            </a:bodyPr>
            <a:lstStyle/>
            <a:p>
              <a:pPr defTabSz="932016" fontAlgn="base">
                <a:lnSpc>
                  <a:spcPct val="90000"/>
                </a:lnSpc>
                <a:spcBef>
                  <a:spcPct val="0"/>
                </a:spcBef>
                <a:spcAft>
                  <a:spcPct val="0"/>
                </a:spcAft>
                <a:defRPr/>
              </a:pPr>
              <a:endParaRPr lang="en-US" sz="2448" kern="0" dirty="0">
                <a:solidFill>
                  <a:prstClr val="white"/>
                </a:solidFill>
                <a:latin typeface="Segoe UI Light"/>
              </a:endParaRPr>
            </a:p>
          </p:txBody>
        </p:sp>
        <p:pic>
          <p:nvPicPr>
            <p:cNvPr id="22" name="Picture 21" descr="W:\Open Engagements\Productivity\MS-Unified Communications\#1601 BizProd MOD Team Core Content Work\New Iconography\Words\Draft\061312_Word_Icons\Money_061312_white-08.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529" b="18109"/>
            <a:stretch/>
          </p:blipFill>
          <p:spPr bwMode="auto">
            <a:xfrm>
              <a:off x="786222" y="1484248"/>
              <a:ext cx="1151506" cy="7065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19105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4"/>
          <a:srcRect t="25068" r="16109"/>
          <a:stretch/>
        </p:blipFill>
        <p:spPr>
          <a:xfrm>
            <a:off x="-2175671" y="1404264"/>
            <a:ext cx="8260423" cy="7752593"/>
          </a:xfrm>
          <a:prstGeom prst="rect">
            <a:avLst/>
          </a:prstGeom>
        </p:spPr>
      </p:pic>
      <p:sp>
        <p:nvSpPr>
          <p:cNvPr id="3" name="Text Placeholder 2"/>
          <p:cNvSpPr>
            <a:spLocks noGrp="1"/>
          </p:cNvSpPr>
          <p:nvPr>
            <p:ph type="body" idx="1"/>
          </p:nvPr>
        </p:nvSpPr>
        <p:spPr/>
        <p:txBody>
          <a:bodyPr/>
          <a:lstStyle/>
          <a:p>
            <a:r>
              <a:rPr lang="en-US" dirty="0" smtClean="0">
                <a:solidFill>
                  <a:schemeClr val="tx1"/>
                </a:solidFill>
              </a:rPr>
              <a:t>Data governance</a:t>
            </a:r>
            <a:endParaRPr lang="en-US" dirty="0">
              <a:solidFill>
                <a:schemeClr val="tx1"/>
              </a:solidFill>
            </a:endParaRPr>
          </a:p>
        </p:txBody>
      </p:sp>
      <p:sp>
        <p:nvSpPr>
          <p:cNvPr id="5" name="Content Placeholder 4"/>
          <p:cNvSpPr>
            <a:spLocks noGrp="1"/>
          </p:cNvSpPr>
          <p:nvPr>
            <p:ph sz="quarter" idx="13"/>
          </p:nvPr>
        </p:nvSpPr>
        <p:spPr/>
        <p:txBody>
          <a:bodyPr/>
          <a:lstStyle/>
          <a:p>
            <a:r>
              <a:rPr lang="en-US" dirty="0">
                <a:solidFill>
                  <a:schemeClr val="tx1"/>
                </a:solidFill>
              </a:rPr>
              <a:t>M</a:t>
            </a:r>
            <a:r>
              <a:rPr lang="en-US" dirty="0" smtClean="0">
                <a:solidFill>
                  <a:schemeClr val="tx1"/>
                </a:solidFill>
              </a:rPr>
              <a:t>anage storage and risk proactively with archive and delete policies</a:t>
            </a:r>
            <a:endParaRPr lang="en-US" dirty="0">
              <a:solidFill>
                <a:schemeClr val="tx1"/>
              </a:solidFill>
            </a:endParaRPr>
          </a:p>
          <a:p>
            <a:endParaRPr lang="en-US" dirty="0"/>
          </a:p>
        </p:txBody>
      </p:sp>
      <p:sp>
        <p:nvSpPr>
          <p:cNvPr id="17" name="TextBox 4"/>
          <p:cNvSpPr txBox="1"/>
          <p:nvPr/>
        </p:nvSpPr>
        <p:spPr>
          <a:xfrm>
            <a:off x="612977" y="3345170"/>
            <a:ext cx="4269364" cy="298983"/>
          </a:xfrm>
          <a:prstGeom prst="rect">
            <a:avLst/>
          </a:prstGeom>
          <a:solidFill>
            <a:schemeClr val="accent1"/>
          </a:solidFill>
          <a:ln w="19050">
            <a:noFill/>
            <a:prstDash val="solid"/>
            <a:miter lim="800000"/>
          </a:ln>
          <a:effectLst/>
        </p:spPr>
        <p:txBody>
          <a:bodyPr wrap="square" lIns="58259" tIns="29131" rIns="93217" bIns="29131" rtlCol="0" anchor="ctr" anchorCtr="0">
            <a:spAutoFit/>
          </a:bodyPr>
          <a:lstStyle>
            <a:defPPr>
              <a:defRPr lang="en-US"/>
            </a:defPPr>
            <a:lvl1pPr defTabSz="914156"/>
            <a:lvl2pPr marL="0" lvl="1" defTabSz="914156">
              <a:lnSpc>
                <a:spcPct val="100000"/>
              </a:lnSpc>
              <a:spcBef>
                <a:spcPts val="0"/>
              </a:spcBef>
              <a:spcAft>
                <a:spcPts val="0"/>
              </a:spcAft>
              <a:defRPr sz="1500">
                <a:solidFill>
                  <a:schemeClr val="bg1"/>
                </a:solidFill>
                <a:latin typeface="+mj-lt"/>
              </a:defRPr>
            </a:lvl2pPr>
            <a:lvl3pPr marL="914156" defTabSz="914156"/>
            <a:lvl4pPr marL="1371233" defTabSz="914156"/>
            <a:lvl5pPr marL="1828313" defTabSz="914156"/>
            <a:lvl6pPr marL="2285391" defTabSz="914156"/>
            <a:lvl7pPr marL="2742468" defTabSz="914156"/>
            <a:lvl8pPr marL="3199546" defTabSz="914156"/>
            <a:lvl9pPr marL="3656624" defTabSz="914156"/>
          </a:lstStyle>
          <a:p>
            <a:pPr lvl="1"/>
            <a:r>
              <a:rPr lang="en-US" sz="1530" dirty="0">
                <a:solidFill>
                  <a:srgbClr val="FFFFFF"/>
                </a:solidFill>
                <a:latin typeface="Segoe UI Semibold" panose="020B0702040204020203" pitchFamily="34" charset="0"/>
                <a:cs typeface="Segoe UI Semibold" panose="020B0702040204020203" pitchFamily="34" charset="0"/>
              </a:rPr>
              <a:t>Delete Policy </a:t>
            </a:r>
          </a:p>
        </p:txBody>
      </p:sp>
      <p:cxnSp>
        <p:nvCxnSpPr>
          <p:cNvPr id="18" name="Straight Connector 17"/>
          <p:cNvCxnSpPr/>
          <p:nvPr/>
        </p:nvCxnSpPr>
        <p:spPr>
          <a:xfrm flipV="1">
            <a:off x="3918734" y="2963862"/>
            <a:ext cx="0" cy="440236"/>
          </a:xfrm>
          <a:prstGeom prst="line">
            <a:avLst/>
          </a:prstGeom>
          <a:ln w="25400" cap="sq">
            <a:solidFill>
              <a:schemeClr val="accent1"/>
            </a:solidFill>
            <a:prstDash val="solid"/>
            <a:miter lim="800000"/>
            <a:tailEnd type="oval"/>
          </a:ln>
        </p:spPr>
        <p:style>
          <a:lnRef idx="1">
            <a:schemeClr val="accent1"/>
          </a:lnRef>
          <a:fillRef idx="0">
            <a:schemeClr val="accent1"/>
          </a:fillRef>
          <a:effectRef idx="0">
            <a:schemeClr val="accent1"/>
          </a:effectRef>
          <a:fontRef idx="minor">
            <a:schemeClr val="tx1"/>
          </a:fontRef>
        </p:style>
      </p:cxnSp>
      <p:sp>
        <p:nvSpPr>
          <p:cNvPr id="19" name="TextBox 4"/>
          <p:cNvSpPr txBox="1"/>
          <p:nvPr/>
        </p:nvSpPr>
        <p:spPr>
          <a:xfrm>
            <a:off x="612977" y="4716462"/>
            <a:ext cx="4269364" cy="298983"/>
          </a:xfrm>
          <a:prstGeom prst="rect">
            <a:avLst/>
          </a:prstGeom>
          <a:solidFill>
            <a:schemeClr val="accent1"/>
          </a:solidFill>
          <a:ln w="19050">
            <a:noFill/>
            <a:prstDash val="solid"/>
            <a:miter lim="800000"/>
          </a:ln>
          <a:effectLst/>
        </p:spPr>
        <p:txBody>
          <a:bodyPr wrap="square" lIns="58259" tIns="29131" rIns="93217" bIns="29131" rtlCol="0" anchor="ctr" anchorCtr="0">
            <a:spAutoFit/>
          </a:bodyPr>
          <a:lstStyle>
            <a:defPPr>
              <a:defRPr lang="en-US"/>
            </a:defPPr>
            <a:lvl1pPr defTabSz="914156"/>
            <a:lvl2pPr marL="0" lvl="1" defTabSz="914156">
              <a:lnSpc>
                <a:spcPct val="100000"/>
              </a:lnSpc>
              <a:spcBef>
                <a:spcPts val="0"/>
              </a:spcBef>
              <a:spcAft>
                <a:spcPts val="0"/>
              </a:spcAft>
              <a:defRPr sz="1500">
                <a:solidFill>
                  <a:schemeClr val="bg1"/>
                </a:solidFill>
                <a:latin typeface="+mj-lt"/>
              </a:defRPr>
            </a:lvl2pPr>
            <a:lvl3pPr marL="914156" defTabSz="914156"/>
            <a:lvl4pPr marL="1371233" defTabSz="914156"/>
            <a:lvl5pPr marL="1828313" defTabSz="914156"/>
            <a:lvl6pPr marL="2285391" defTabSz="914156"/>
            <a:lvl7pPr marL="2742468" defTabSz="914156"/>
            <a:lvl8pPr marL="3199546" defTabSz="914156"/>
            <a:lvl9pPr marL="3656624" defTabSz="914156"/>
          </a:lstStyle>
          <a:p>
            <a:pPr lvl="1"/>
            <a:r>
              <a:rPr lang="en-US" sz="1530" dirty="0">
                <a:solidFill>
                  <a:srgbClr val="FFFFFF"/>
                </a:solidFill>
                <a:latin typeface="Segoe UI Semibold" panose="020B0702040204020203" pitchFamily="34" charset="0"/>
                <a:cs typeface="Segoe UI Semibold" panose="020B0702040204020203" pitchFamily="34" charset="0"/>
              </a:rPr>
              <a:t>Archive Policy </a:t>
            </a:r>
          </a:p>
        </p:txBody>
      </p:sp>
      <p:cxnSp>
        <p:nvCxnSpPr>
          <p:cNvPr id="20" name="Straight Connector 19"/>
          <p:cNvCxnSpPr/>
          <p:nvPr/>
        </p:nvCxnSpPr>
        <p:spPr>
          <a:xfrm flipV="1">
            <a:off x="3918734" y="4191809"/>
            <a:ext cx="0" cy="600255"/>
          </a:xfrm>
          <a:prstGeom prst="line">
            <a:avLst/>
          </a:prstGeom>
          <a:ln w="25400" cap="sq">
            <a:solidFill>
              <a:schemeClr val="accent1"/>
            </a:solidFill>
            <a:prstDash val="solid"/>
            <a:miter lim="800000"/>
            <a:tailEnd type="ova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02817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Policies</a:t>
            </a:r>
            <a:endParaRPr lang="en-US" dirty="0"/>
          </a:p>
        </p:txBody>
      </p:sp>
      <p:sp>
        <p:nvSpPr>
          <p:cNvPr id="3" name="Text Placeholder 2"/>
          <p:cNvSpPr>
            <a:spLocks noGrp="1"/>
          </p:cNvSpPr>
          <p:nvPr>
            <p:ph type="body" sz="quarter" idx="10"/>
          </p:nvPr>
        </p:nvSpPr>
        <p:spPr>
          <a:xfrm>
            <a:off x="529660" y="1476621"/>
            <a:ext cx="11375536" cy="1791260"/>
          </a:xfrm>
        </p:spPr>
        <p:txBody>
          <a:bodyPr/>
          <a:lstStyle/>
          <a:p>
            <a:pPr marL="0" indent="0">
              <a:buNone/>
            </a:pPr>
            <a:r>
              <a:rPr lang="en-US" sz="3600" dirty="0" smtClean="0"/>
              <a:t>Container for Retention Tags</a:t>
            </a:r>
          </a:p>
          <a:p>
            <a:pPr marL="0" indent="0">
              <a:buNone/>
            </a:pPr>
            <a:r>
              <a:rPr lang="en-US" sz="3600" dirty="0" smtClean="0"/>
              <a:t>Flexibility to apply different policies to different sets of users</a:t>
            </a:r>
            <a:endParaRPr lang="en-US" sz="3600" dirty="0"/>
          </a:p>
        </p:txBody>
      </p:sp>
      <p:sp>
        <p:nvSpPr>
          <p:cNvPr id="4" name="Slide Number Placeholder 3"/>
          <p:cNvSpPr>
            <a:spLocks noGrp="1"/>
          </p:cNvSpPr>
          <p:nvPr>
            <p:ph type="sldNum" sz="quarter" idx="12"/>
          </p:nvPr>
        </p:nvSpPr>
        <p:spPr/>
        <p:txBody>
          <a:bodyPr/>
          <a:lstStyle/>
          <a:p>
            <a:fld id="{727B4C2D-45E2-4621-8491-2995EB46A674}" type="slidenum">
              <a:rPr lang="en-US" smtClean="0">
                <a:gradFill>
                  <a:gsLst>
                    <a:gs pos="100000">
                      <a:srgbClr val="797A7D"/>
                    </a:gs>
                    <a:gs pos="0">
                      <a:srgbClr val="797A7D"/>
                    </a:gs>
                  </a:gsLst>
                  <a:lin ang="5400000" scaled="0"/>
                </a:gradFill>
              </a:rPr>
              <a:pPr/>
              <a:t>29</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6838488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453810" y="1592262"/>
            <a:ext cx="370332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8281074" y="1592262"/>
            <a:ext cx="370332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ectangle 13"/>
          <p:cNvSpPr/>
          <p:nvPr/>
        </p:nvSpPr>
        <p:spPr bwMode="auto">
          <a:xfrm>
            <a:off x="4367442" y="1592262"/>
            <a:ext cx="370332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453810" y="2506662"/>
            <a:ext cx="3703320" cy="685800"/>
          </a:xfrm>
          <a:prstGeom prst="rect">
            <a:avLst/>
          </a:prstGeom>
          <a:solidFill>
            <a:schemeClr val="bg2">
              <a:lumMod val="10000"/>
              <a:lumOff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4367442" y="2506662"/>
            <a:ext cx="3703320" cy="685800"/>
          </a:xfrm>
          <a:prstGeom prst="rect">
            <a:avLst/>
          </a:prstGeom>
          <a:solidFill>
            <a:schemeClr val="bg2">
              <a:lumMod val="10000"/>
              <a:lumOff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Rectangle 15"/>
          <p:cNvSpPr/>
          <p:nvPr/>
        </p:nvSpPr>
        <p:spPr bwMode="auto">
          <a:xfrm>
            <a:off x="8281074" y="2506662"/>
            <a:ext cx="3703320" cy="685800"/>
          </a:xfrm>
          <a:prstGeom prst="rect">
            <a:avLst/>
          </a:prstGeom>
          <a:solidFill>
            <a:schemeClr val="bg2">
              <a:lumMod val="10000"/>
              <a:lumOff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a:xfrm>
            <a:off x="1163170" y="1842770"/>
            <a:ext cx="2284600" cy="415498"/>
          </a:xfrm>
          <a:prstGeom prst="rect">
            <a:avLst/>
          </a:prstGeom>
        </p:spPr>
        <p:txBody>
          <a:bodyPr wrap="none">
            <a:spAutoFit/>
          </a:bodyPr>
          <a:lstStyle/>
          <a:p>
            <a:r>
              <a:rPr lang="en-US" sz="2100" dirty="0">
                <a:latin typeface="Segoe Pro SemiLight" panose="020B0402040204020203" pitchFamily="34" charset="0"/>
              </a:rPr>
              <a:t>Empower the User</a:t>
            </a:r>
          </a:p>
        </p:txBody>
      </p:sp>
      <p:sp>
        <p:nvSpPr>
          <p:cNvPr id="10" name="Rectangle 9"/>
          <p:cNvSpPr/>
          <p:nvPr/>
        </p:nvSpPr>
        <p:spPr>
          <a:xfrm>
            <a:off x="653511" y="2587952"/>
            <a:ext cx="3303918" cy="523220"/>
          </a:xfrm>
          <a:prstGeom prst="rect">
            <a:avLst/>
          </a:prstGeom>
        </p:spPr>
        <p:txBody>
          <a:bodyPr wrap="none">
            <a:spAutoFit/>
          </a:bodyPr>
          <a:lstStyle/>
          <a:p>
            <a:r>
              <a:rPr lang="en-US" sz="1400" dirty="0">
                <a:solidFill>
                  <a:srgbClr val="36656B"/>
                </a:solidFill>
                <a:latin typeface="Segoe Pro" panose="020B0502040504020203" pitchFamily="34" charset="0"/>
              </a:rPr>
              <a:t>Outlook, Word, PowerPoint, SharePoint, </a:t>
            </a:r>
            <a:endParaRPr lang="en-US" sz="1400" dirty="0" smtClean="0">
              <a:solidFill>
                <a:srgbClr val="36656B"/>
              </a:solidFill>
              <a:latin typeface="Segoe Pro" panose="020B0502040504020203" pitchFamily="34" charset="0"/>
            </a:endParaRPr>
          </a:p>
          <a:p>
            <a:r>
              <a:rPr lang="en-US" sz="1400" dirty="0" smtClean="0">
                <a:solidFill>
                  <a:srgbClr val="36656B"/>
                </a:solidFill>
                <a:latin typeface="Segoe Pro" panose="020B0502040504020203" pitchFamily="34" charset="0"/>
              </a:rPr>
              <a:t>Mobile </a:t>
            </a:r>
            <a:r>
              <a:rPr lang="en-US" sz="1400" dirty="0">
                <a:solidFill>
                  <a:srgbClr val="36656B"/>
                </a:solidFill>
                <a:latin typeface="Segoe Pro" panose="020B0502040504020203" pitchFamily="34" charset="0"/>
              </a:rPr>
              <a:t>Apps, etc.</a:t>
            </a:r>
          </a:p>
        </p:txBody>
      </p:sp>
      <p:sp>
        <p:nvSpPr>
          <p:cNvPr id="22" name="Rectangle 21"/>
          <p:cNvSpPr/>
          <p:nvPr/>
        </p:nvSpPr>
        <p:spPr>
          <a:xfrm>
            <a:off x="4449224" y="2587952"/>
            <a:ext cx="3539752" cy="523220"/>
          </a:xfrm>
          <a:prstGeom prst="rect">
            <a:avLst/>
          </a:prstGeom>
        </p:spPr>
        <p:txBody>
          <a:bodyPr wrap="none">
            <a:spAutoFit/>
          </a:bodyPr>
          <a:lstStyle/>
          <a:p>
            <a:r>
              <a:rPr lang="en-US" sz="1400" dirty="0">
                <a:solidFill>
                  <a:srgbClr val="36656B"/>
                </a:solidFill>
                <a:latin typeface="Segoe Pro" panose="020B0502040504020203" pitchFamily="34" charset="0"/>
              </a:rPr>
              <a:t>Exchange, SharePoint, Lync, AD, File Server, </a:t>
            </a:r>
            <a:endParaRPr lang="en-US" sz="1400" dirty="0" smtClean="0">
              <a:solidFill>
                <a:srgbClr val="36656B"/>
              </a:solidFill>
              <a:latin typeface="Segoe Pro" panose="020B0502040504020203" pitchFamily="34" charset="0"/>
            </a:endParaRPr>
          </a:p>
          <a:p>
            <a:r>
              <a:rPr lang="en-US" sz="1400" dirty="0" smtClean="0">
                <a:solidFill>
                  <a:srgbClr val="36656B"/>
                </a:solidFill>
                <a:latin typeface="Segoe Pro" panose="020B0502040504020203" pitchFamily="34" charset="0"/>
              </a:rPr>
              <a:t>third </a:t>
            </a:r>
            <a:r>
              <a:rPr lang="en-US" sz="1400" dirty="0">
                <a:solidFill>
                  <a:srgbClr val="36656B"/>
                </a:solidFill>
                <a:latin typeface="Segoe Pro" panose="020B0502040504020203" pitchFamily="34" charset="0"/>
              </a:rPr>
              <a:t>parties, etc.</a:t>
            </a:r>
          </a:p>
        </p:txBody>
      </p:sp>
      <p:sp>
        <p:nvSpPr>
          <p:cNvPr id="23" name="Rectangle 22"/>
          <p:cNvSpPr/>
          <p:nvPr/>
        </p:nvSpPr>
        <p:spPr>
          <a:xfrm>
            <a:off x="9191322" y="2582119"/>
            <a:ext cx="1882823" cy="307777"/>
          </a:xfrm>
          <a:prstGeom prst="rect">
            <a:avLst/>
          </a:prstGeom>
        </p:spPr>
        <p:txBody>
          <a:bodyPr wrap="none">
            <a:spAutoFit/>
          </a:bodyPr>
          <a:lstStyle/>
          <a:p>
            <a:r>
              <a:rPr lang="en-US" sz="1400" dirty="0">
                <a:solidFill>
                  <a:srgbClr val="36656B"/>
                </a:solidFill>
                <a:latin typeface="Segoe Pro" panose="020B0502040504020203" pitchFamily="34" charset="0"/>
              </a:rPr>
              <a:t>Exchange/ SharePoint</a:t>
            </a:r>
          </a:p>
        </p:txBody>
      </p:sp>
      <p:sp>
        <p:nvSpPr>
          <p:cNvPr id="24" name="Rectangle 23"/>
          <p:cNvSpPr/>
          <p:nvPr/>
        </p:nvSpPr>
        <p:spPr>
          <a:xfrm>
            <a:off x="4394722" y="1842770"/>
            <a:ext cx="3648756" cy="415498"/>
          </a:xfrm>
          <a:prstGeom prst="rect">
            <a:avLst/>
          </a:prstGeom>
        </p:spPr>
        <p:txBody>
          <a:bodyPr wrap="none">
            <a:spAutoFit/>
          </a:bodyPr>
          <a:lstStyle/>
          <a:p>
            <a:r>
              <a:rPr lang="en-US" sz="2100" dirty="0">
                <a:latin typeface="Segoe Pro SemiLight" panose="020B0402040204020203" pitchFamily="34" charset="0"/>
              </a:rPr>
              <a:t>Enable the Compliance </a:t>
            </a:r>
            <a:r>
              <a:rPr lang="en-US" sz="2100" dirty="0" smtClean="0">
                <a:latin typeface="Segoe Pro SemiLight" panose="020B0402040204020203" pitchFamily="34" charset="0"/>
              </a:rPr>
              <a:t>Officer</a:t>
            </a:r>
            <a:endParaRPr lang="en-US" sz="2100" dirty="0">
              <a:latin typeface="Segoe Pro SemiLight" panose="020B0402040204020203" pitchFamily="34" charset="0"/>
            </a:endParaRPr>
          </a:p>
        </p:txBody>
      </p:sp>
      <p:sp>
        <p:nvSpPr>
          <p:cNvPr id="25" name="Rectangle 24"/>
          <p:cNvSpPr/>
          <p:nvPr/>
        </p:nvSpPr>
        <p:spPr>
          <a:xfrm>
            <a:off x="9460914" y="1842770"/>
            <a:ext cx="1367682" cy="415498"/>
          </a:xfrm>
          <a:prstGeom prst="rect">
            <a:avLst/>
          </a:prstGeom>
        </p:spPr>
        <p:txBody>
          <a:bodyPr wrap="none">
            <a:spAutoFit/>
          </a:bodyPr>
          <a:lstStyle/>
          <a:p>
            <a:r>
              <a:rPr lang="en-US" sz="2100" dirty="0">
                <a:latin typeface="Segoe Pro SemiLight" panose="020B0402040204020203" pitchFamily="34" charset="0"/>
              </a:rPr>
              <a:t>Easy for IT</a:t>
            </a:r>
          </a:p>
        </p:txBody>
      </p:sp>
      <p:sp>
        <p:nvSpPr>
          <p:cNvPr id="3" name="Content Placeholder 2"/>
          <p:cNvSpPr>
            <a:spLocks noGrp="1"/>
          </p:cNvSpPr>
          <p:nvPr>
            <p:ph sz="quarter" idx="4294967295"/>
          </p:nvPr>
        </p:nvSpPr>
        <p:spPr>
          <a:xfrm>
            <a:off x="906463" y="5383213"/>
            <a:ext cx="11530012" cy="1477962"/>
          </a:xfrm>
        </p:spPr>
        <p:txBody>
          <a:bodyPr/>
          <a:lstStyle/>
          <a:p>
            <a:r>
              <a:rPr lang="en-US" sz="2000" dirty="0" smtClean="0"/>
              <a:t>Compliance built into workloads IT already deploys (Exchange, SharePoint)</a:t>
            </a:r>
          </a:p>
          <a:p>
            <a:r>
              <a:rPr lang="en-US" sz="2000" dirty="0" smtClean="0"/>
              <a:t>End users workflow unchanged in the Office Client Experiences</a:t>
            </a:r>
            <a:endParaRPr lang="en-US" sz="2000" dirty="0"/>
          </a:p>
          <a:p>
            <a:r>
              <a:rPr lang="en-US" sz="2000" dirty="0" smtClean="0"/>
              <a:t>One console for the Compliance Officer spanning all the workloads and data sources</a:t>
            </a:r>
            <a:endParaRPr lang="en-US" sz="2000" dirty="0"/>
          </a:p>
          <a:p>
            <a:endParaRPr lang="en-US" sz="2000" dirty="0"/>
          </a:p>
        </p:txBody>
      </p:sp>
      <p:sp>
        <p:nvSpPr>
          <p:cNvPr id="2" name="Title 1"/>
          <p:cNvSpPr>
            <a:spLocks noGrp="1"/>
          </p:cNvSpPr>
          <p:nvPr>
            <p:ph type="title" idx="4294967295"/>
          </p:nvPr>
        </p:nvSpPr>
        <p:spPr>
          <a:xfrm>
            <a:off x="547688" y="296863"/>
            <a:ext cx="11888787" cy="917575"/>
          </a:xfrm>
        </p:spPr>
        <p:txBody>
          <a:bodyPr>
            <a:noAutofit/>
          </a:bodyPr>
          <a:lstStyle/>
          <a:p>
            <a:r>
              <a:rPr lang="en-US" dirty="0" smtClean="0">
                <a:solidFill>
                  <a:schemeClr val="tx1"/>
                </a:solidFill>
              </a:rPr>
              <a:t>Our Vision </a:t>
            </a:r>
            <a:r>
              <a:rPr lang="en-US" dirty="0">
                <a:solidFill>
                  <a:schemeClr val="tx1"/>
                </a:solidFill>
              </a:rPr>
              <a:t>for </a:t>
            </a:r>
            <a:r>
              <a:rPr lang="en-US" dirty="0" smtClean="0">
                <a:solidFill>
                  <a:schemeClr val="tx1"/>
                </a:solidFill>
              </a:rPr>
              <a:t>Compliance</a:t>
            </a:r>
            <a:endParaRPr lang="en-US" dirty="0">
              <a:solidFill>
                <a:schemeClr val="tx1"/>
              </a:solidFill>
              <a:latin typeface="Calibri Light" panose="020F0302020204030204"/>
            </a:endParaRPr>
          </a:p>
        </p:txBody>
      </p:sp>
      <p:sp>
        <p:nvSpPr>
          <p:cNvPr id="4" name="Rectangle 3"/>
          <p:cNvSpPr/>
          <p:nvPr/>
        </p:nvSpPr>
        <p:spPr bwMode="auto">
          <a:xfrm>
            <a:off x="453810" y="3344862"/>
            <a:ext cx="11530584"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451557" y="4257544"/>
            <a:ext cx="11530584" cy="685800"/>
          </a:xfrm>
          <a:prstGeom prst="rect">
            <a:avLst/>
          </a:prstGeom>
          <a:solidFill>
            <a:schemeClr val="bg2">
              <a:lumMod val="10000"/>
              <a:lumOff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a:xfrm>
            <a:off x="4365836" y="3501121"/>
            <a:ext cx="3681201" cy="523220"/>
          </a:xfrm>
          <a:prstGeom prst="rect">
            <a:avLst/>
          </a:prstGeom>
        </p:spPr>
        <p:txBody>
          <a:bodyPr wrap="none">
            <a:spAutoFit/>
          </a:bodyPr>
          <a:lstStyle/>
          <a:p>
            <a:r>
              <a:rPr lang="en-US" sz="2800" dirty="0">
                <a:latin typeface="Segoe Pro SemiLight" panose="020B0402040204020203" pitchFamily="34" charset="0"/>
              </a:rPr>
              <a:t>In Place and Extensible</a:t>
            </a:r>
          </a:p>
        </p:txBody>
      </p:sp>
      <p:sp>
        <p:nvSpPr>
          <p:cNvPr id="8" name="Rectangle 7"/>
          <p:cNvSpPr/>
          <p:nvPr/>
        </p:nvSpPr>
        <p:spPr>
          <a:xfrm>
            <a:off x="4310116" y="4377164"/>
            <a:ext cx="3817969" cy="415498"/>
          </a:xfrm>
          <a:prstGeom prst="rect">
            <a:avLst/>
          </a:prstGeom>
        </p:spPr>
        <p:txBody>
          <a:bodyPr wrap="none">
            <a:spAutoFit/>
          </a:bodyPr>
          <a:lstStyle/>
          <a:p>
            <a:pPr algn="ctr"/>
            <a:r>
              <a:rPr lang="en-US" sz="2100" dirty="0">
                <a:solidFill>
                  <a:srgbClr val="36656B"/>
                </a:solidFill>
                <a:latin typeface="Segoe Pro SemiLight" panose="020B0402040204020203" pitchFamily="34" charset="0"/>
              </a:rPr>
              <a:t>Exchange, SharePoint, Windows</a:t>
            </a:r>
          </a:p>
        </p:txBody>
      </p:sp>
    </p:spTree>
    <p:extLst>
      <p:ext uri="{BB962C8B-B14F-4D97-AF65-F5344CB8AC3E}">
        <p14:creationId xmlns:p14="http://schemas.microsoft.com/office/powerpoint/2010/main" val="457207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4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45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4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decel="10000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10" presetClass="entr" presetSubtype="0" fill="hold" grpId="0" nodeType="withEffect">
                                  <p:stCondLst>
                                    <p:cond delay="4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45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45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45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45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45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decel="10000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45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10" presetClass="entr" presetSubtype="0" fill="hold" grpId="0" nodeType="withEffect">
                                  <p:stCondLst>
                                    <p:cond delay="45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45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6" grpId="0" animBg="1"/>
      <p:bldP spid="15" grpId="0" animBg="1"/>
      <p:bldP spid="16" grpId="0" animBg="1"/>
      <p:bldP spid="9" grpId="0"/>
      <p:bldP spid="10" grpId="0"/>
      <p:bldP spid="22" grpId="0"/>
      <p:bldP spid="23" grpId="0"/>
      <p:bldP spid="24" grpId="0"/>
      <p:bldP spid="25" grpId="0"/>
      <p:bldP spid="4" grpId="0" animBg="1"/>
      <p:bldP spid="17"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Tags</a:t>
            </a:r>
            <a:endParaRPr lang="en-US" dirty="0"/>
          </a:p>
        </p:txBody>
      </p:sp>
      <p:sp>
        <p:nvSpPr>
          <p:cNvPr id="3" name="Text Placeholder 2"/>
          <p:cNvSpPr>
            <a:spLocks noGrp="1"/>
          </p:cNvSpPr>
          <p:nvPr>
            <p:ph type="body" sz="quarter" idx="10"/>
          </p:nvPr>
        </p:nvSpPr>
        <p:spPr>
          <a:xfrm>
            <a:off x="529660" y="1476621"/>
            <a:ext cx="11375536" cy="5381153"/>
          </a:xfrm>
        </p:spPr>
        <p:txBody>
          <a:bodyPr/>
          <a:lstStyle/>
          <a:p>
            <a:pPr marL="0" indent="0">
              <a:buNone/>
            </a:pPr>
            <a:r>
              <a:rPr lang="en-US" dirty="0" smtClean="0"/>
              <a:t>Tag type</a:t>
            </a:r>
          </a:p>
          <a:p>
            <a:pPr marL="0" indent="0">
              <a:buNone/>
            </a:pPr>
            <a:r>
              <a:rPr lang="en-US" sz="2400" dirty="0" smtClean="0">
                <a:latin typeface="+mn-lt"/>
              </a:rPr>
              <a:t>Determines </a:t>
            </a:r>
            <a:r>
              <a:rPr lang="en-US" sz="2400" dirty="0" smtClean="0">
                <a:solidFill>
                  <a:schemeClr val="tx2"/>
                </a:solidFill>
                <a:latin typeface="Segoe UI Semibold" panose="020B0702040204020203" pitchFamily="34" charset="0"/>
                <a:cs typeface="Segoe UI Semibold" panose="020B0702040204020203" pitchFamily="34" charset="0"/>
              </a:rPr>
              <a:t>where</a:t>
            </a:r>
            <a:r>
              <a:rPr lang="en-US" sz="2400" dirty="0" smtClean="0">
                <a:latin typeface="+mn-lt"/>
              </a:rPr>
              <a:t> it’s applied</a:t>
            </a:r>
          </a:p>
          <a:p>
            <a:pPr marL="0" indent="0">
              <a:buNone/>
            </a:pPr>
            <a:endParaRPr lang="en-US" sz="2400" dirty="0" smtClean="0">
              <a:latin typeface="+mn-lt"/>
            </a:endParaRPr>
          </a:p>
          <a:p>
            <a:pPr marL="0" indent="0">
              <a:buNone/>
            </a:pPr>
            <a:r>
              <a:rPr lang="en-US" dirty="0" smtClean="0"/>
              <a:t>Action</a:t>
            </a:r>
          </a:p>
          <a:p>
            <a:pPr marL="0" indent="0">
              <a:buNone/>
            </a:pPr>
            <a:r>
              <a:rPr lang="en-US" sz="2400" dirty="0" smtClean="0">
                <a:latin typeface="+mn-lt"/>
              </a:rPr>
              <a:t>Determines </a:t>
            </a:r>
            <a:r>
              <a:rPr lang="en-US" sz="2400" dirty="0" smtClean="0">
                <a:solidFill>
                  <a:schemeClr val="tx2"/>
                </a:solidFill>
                <a:latin typeface="Segoe UI Semibold" panose="020B0702040204020203" pitchFamily="34" charset="0"/>
                <a:cs typeface="Segoe UI Semibold" panose="020B0702040204020203" pitchFamily="34" charset="0"/>
              </a:rPr>
              <a:t>what</a:t>
            </a:r>
            <a:r>
              <a:rPr lang="en-US" sz="2400" dirty="0" smtClean="0">
                <a:latin typeface="+mn-lt"/>
              </a:rPr>
              <a:t> it does</a:t>
            </a:r>
          </a:p>
          <a:p>
            <a:pPr marL="289817" lvl="1" indent="0">
              <a:buNone/>
            </a:pPr>
            <a:r>
              <a:rPr lang="en-US" dirty="0" smtClean="0"/>
              <a:t>Move to Archive</a:t>
            </a:r>
          </a:p>
          <a:p>
            <a:pPr marL="289817" lvl="1" indent="0">
              <a:buNone/>
            </a:pPr>
            <a:r>
              <a:rPr lang="en-US" dirty="0" smtClean="0"/>
              <a:t>Delete</a:t>
            </a:r>
          </a:p>
          <a:p>
            <a:pPr marL="289817" lvl="1" indent="0">
              <a:buNone/>
            </a:pPr>
            <a:r>
              <a:rPr lang="en-US" dirty="0" smtClean="0"/>
              <a:t>Do nothing</a:t>
            </a:r>
          </a:p>
          <a:p>
            <a:pPr marL="289817" lvl="1" indent="0">
              <a:buNone/>
            </a:pPr>
            <a:endParaRPr lang="en-US" dirty="0" smtClean="0"/>
          </a:p>
          <a:p>
            <a:pPr marL="0" indent="0">
              <a:buNone/>
            </a:pPr>
            <a:r>
              <a:rPr lang="en-US" dirty="0" smtClean="0"/>
              <a:t>Age</a:t>
            </a:r>
          </a:p>
          <a:p>
            <a:pPr marL="0" indent="0">
              <a:buNone/>
            </a:pPr>
            <a:r>
              <a:rPr lang="en-US" sz="2400" dirty="0" smtClean="0">
                <a:latin typeface="+mn-lt"/>
              </a:rPr>
              <a:t>Determines </a:t>
            </a:r>
            <a:r>
              <a:rPr lang="en-US" sz="2400" dirty="0" smtClean="0">
                <a:solidFill>
                  <a:schemeClr val="tx2"/>
                </a:solidFill>
                <a:latin typeface="Segoe UI Semibold" panose="020B0702040204020203" pitchFamily="34" charset="0"/>
                <a:cs typeface="Segoe UI Semibold" panose="020B0702040204020203" pitchFamily="34" charset="0"/>
              </a:rPr>
              <a:t>when</a:t>
            </a:r>
            <a:r>
              <a:rPr lang="en-US" sz="2400" dirty="0" smtClean="0">
                <a:latin typeface="+mn-lt"/>
              </a:rPr>
              <a:t> the action is performed</a:t>
            </a:r>
            <a:endParaRPr lang="en-US" sz="2400" dirty="0">
              <a:latin typeface="+mn-lt"/>
            </a:endParaRPr>
          </a:p>
        </p:txBody>
      </p:sp>
      <p:sp>
        <p:nvSpPr>
          <p:cNvPr id="4" name="Slide Number Placeholder 3"/>
          <p:cNvSpPr>
            <a:spLocks noGrp="1"/>
          </p:cNvSpPr>
          <p:nvPr>
            <p:ph type="sldNum" sz="quarter" idx="12"/>
          </p:nvPr>
        </p:nvSpPr>
        <p:spPr/>
        <p:txBody>
          <a:bodyPr/>
          <a:lstStyle/>
          <a:p>
            <a:fld id="{727B4C2D-45E2-4621-8491-2995EB46A674}" type="slidenum">
              <a:rPr lang="en-US" smtClean="0">
                <a:gradFill>
                  <a:gsLst>
                    <a:gs pos="100000">
                      <a:srgbClr val="797A7D"/>
                    </a:gs>
                    <a:gs pos="0">
                      <a:srgbClr val="797A7D"/>
                    </a:gs>
                  </a:gsLst>
                  <a:lin ang="5400000" scaled="0"/>
                </a:gradFill>
              </a:rPr>
              <a:pPr/>
              <a:t>30</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09373144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DPT – Default Policy Tag</a:t>
            </a:r>
            <a:endParaRPr lang="en-US" dirty="0"/>
          </a:p>
        </p:txBody>
      </p:sp>
      <p:sp>
        <p:nvSpPr>
          <p:cNvPr id="3" name="Text Placeholder 2"/>
          <p:cNvSpPr>
            <a:spLocks noGrp="1"/>
          </p:cNvSpPr>
          <p:nvPr>
            <p:ph type="body" sz="quarter" idx="10"/>
          </p:nvPr>
        </p:nvSpPr>
        <p:spPr>
          <a:xfrm>
            <a:off x="529660" y="1476621"/>
            <a:ext cx="11375536" cy="1440394"/>
          </a:xfrm>
        </p:spPr>
        <p:txBody>
          <a:bodyPr/>
          <a:lstStyle/>
          <a:p>
            <a:pPr marL="0" indent="0">
              <a:buNone/>
            </a:pPr>
            <a:r>
              <a:rPr lang="en-US" dirty="0" smtClean="0"/>
              <a:t>Applies to the entire mailbox</a:t>
            </a:r>
          </a:p>
          <a:p>
            <a:pPr marL="0" indent="0">
              <a:buNone/>
            </a:pPr>
            <a:r>
              <a:rPr lang="en-US" dirty="0" smtClean="0"/>
              <a:t>Full control for the admin</a:t>
            </a:r>
            <a:endParaRPr lang="en-US" dirty="0"/>
          </a:p>
        </p:txBody>
      </p:sp>
      <p:sp>
        <p:nvSpPr>
          <p:cNvPr id="4" name="Slide Number Placeholder 3"/>
          <p:cNvSpPr>
            <a:spLocks noGrp="1"/>
          </p:cNvSpPr>
          <p:nvPr>
            <p:ph type="sldNum" sz="quarter" idx="12"/>
          </p:nvPr>
        </p:nvSpPr>
        <p:spPr/>
        <p:txBody>
          <a:bodyPr/>
          <a:lstStyle/>
          <a:p>
            <a:fld id="{727B4C2D-45E2-4621-8491-2995EB46A674}" type="slidenum">
              <a:rPr lang="en-US" smtClean="0">
                <a:gradFill>
                  <a:gsLst>
                    <a:gs pos="100000">
                      <a:srgbClr val="797A7D"/>
                    </a:gs>
                    <a:gs pos="0">
                      <a:srgbClr val="797A7D"/>
                    </a:gs>
                  </a:gsLst>
                  <a:lin ang="5400000" scaled="0"/>
                </a:gradFill>
              </a:rPr>
              <a:pPr/>
              <a:t>31</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61721681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RPT – Retention Policy Tag</a:t>
            </a:r>
            <a:endParaRPr lang="en-US" dirty="0"/>
          </a:p>
        </p:txBody>
      </p:sp>
      <p:sp>
        <p:nvSpPr>
          <p:cNvPr id="3" name="Text Placeholder 2"/>
          <p:cNvSpPr>
            <a:spLocks noGrp="1"/>
          </p:cNvSpPr>
          <p:nvPr>
            <p:ph type="body" sz="quarter" idx="10"/>
          </p:nvPr>
        </p:nvSpPr>
        <p:spPr>
          <a:xfrm>
            <a:off x="529660" y="1476621"/>
            <a:ext cx="11375536" cy="1440394"/>
          </a:xfrm>
        </p:spPr>
        <p:txBody>
          <a:bodyPr/>
          <a:lstStyle/>
          <a:p>
            <a:pPr marL="0" indent="0">
              <a:buNone/>
            </a:pPr>
            <a:r>
              <a:rPr lang="en-US" dirty="0" smtClean="0"/>
              <a:t>Applies to system folders – Inbox, Sent Items etc.</a:t>
            </a:r>
          </a:p>
          <a:p>
            <a:pPr marL="0" indent="0">
              <a:buNone/>
            </a:pPr>
            <a:r>
              <a:rPr lang="en-US" dirty="0" smtClean="0"/>
              <a:t>Full control for admin (with granularity)</a:t>
            </a:r>
            <a:endParaRPr lang="en-US" dirty="0"/>
          </a:p>
        </p:txBody>
      </p:sp>
      <p:sp>
        <p:nvSpPr>
          <p:cNvPr id="4" name="Slide Number Placeholder 3"/>
          <p:cNvSpPr>
            <a:spLocks noGrp="1"/>
          </p:cNvSpPr>
          <p:nvPr>
            <p:ph type="sldNum" sz="quarter" idx="12"/>
          </p:nvPr>
        </p:nvSpPr>
        <p:spPr/>
        <p:txBody>
          <a:bodyPr/>
          <a:lstStyle/>
          <a:p>
            <a:fld id="{727B4C2D-45E2-4621-8491-2995EB46A674}" type="slidenum">
              <a:rPr lang="en-US" smtClean="0">
                <a:gradFill>
                  <a:gsLst>
                    <a:gs pos="100000">
                      <a:srgbClr val="797A7D"/>
                    </a:gs>
                    <a:gs pos="0">
                      <a:srgbClr val="797A7D"/>
                    </a:gs>
                  </a:gsLst>
                  <a:lin ang="5400000" scaled="0"/>
                </a:gradFill>
              </a:rPr>
              <a:pPr/>
              <a:t>32</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71546988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tags</a:t>
            </a:r>
            <a:endParaRPr lang="en-US" dirty="0"/>
          </a:p>
        </p:txBody>
      </p:sp>
      <p:sp>
        <p:nvSpPr>
          <p:cNvPr id="3" name="Text Placeholder 2"/>
          <p:cNvSpPr>
            <a:spLocks noGrp="1"/>
          </p:cNvSpPr>
          <p:nvPr>
            <p:ph type="body" sz="quarter" idx="10"/>
          </p:nvPr>
        </p:nvSpPr>
        <p:spPr>
          <a:xfrm>
            <a:off x="529660" y="1476621"/>
            <a:ext cx="11375536" cy="4007251"/>
          </a:xfrm>
        </p:spPr>
        <p:txBody>
          <a:bodyPr/>
          <a:lstStyle/>
          <a:p>
            <a:pPr marL="0" indent="0">
              <a:buNone/>
            </a:pPr>
            <a:r>
              <a:rPr lang="en-US" sz="3600" dirty="0" smtClean="0"/>
              <a:t>Power to the end user!</a:t>
            </a:r>
          </a:p>
          <a:p>
            <a:pPr marL="0" indent="0">
              <a:buNone/>
            </a:pPr>
            <a:r>
              <a:rPr lang="en-US" sz="3600" dirty="0" smtClean="0"/>
              <a:t>Useful for exceptions due to business requirements </a:t>
            </a:r>
            <a:br>
              <a:rPr lang="en-US" sz="3600" dirty="0" smtClean="0"/>
            </a:br>
            <a:r>
              <a:rPr lang="en-US" sz="3600" i="1" dirty="0" smtClean="0"/>
              <a:t>(if an item is important, do not delete it/keep it for longer than the DPT/RPT)</a:t>
            </a:r>
          </a:p>
          <a:p>
            <a:pPr marL="0" indent="0">
              <a:buNone/>
            </a:pPr>
            <a:r>
              <a:rPr lang="en-US" sz="3600" dirty="0" smtClean="0"/>
              <a:t>Useful for quota management </a:t>
            </a:r>
            <a:br>
              <a:rPr lang="en-US" sz="3600" dirty="0" smtClean="0"/>
            </a:br>
            <a:r>
              <a:rPr lang="en-US" sz="3600" i="1" dirty="0" smtClean="0"/>
              <a:t>(delete emails in this folder faster)</a:t>
            </a:r>
          </a:p>
          <a:p>
            <a:pPr marL="0" indent="0">
              <a:buNone/>
            </a:pPr>
            <a:r>
              <a:rPr lang="en-US" sz="3600" dirty="0" smtClean="0"/>
              <a:t>Item level, folder level</a:t>
            </a:r>
            <a:endParaRPr lang="en-US" sz="3600" dirty="0"/>
          </a:p>
        </p:txBody>
      </p:sp>
      <p:sp>
        <p:nvSpPr>
          <p:cNvPr id="4" name="Slide Number Placeholder 3"/>
          <p:cNvSpPr>
            <a:spLocks noGrp="1"/>
          </p:cNvSpPr>
          <p:nvPr>
            <p:ph type="sldNum" sz="quarter" idx="12"/>
          </p:nvPr>
        </p:nvSpPr>
        <p:spPr/>
        <p:txBody>
          <a:bodyPr/>
          <a:lstStyle/>
          <a:p>
            <a:fld id="{727B4C2D-45E2-4621-8491-2995EB46A674}" type="slidenum">
              <a:rPr lang="en-US" smtClean="0">
                <a:gradFill>
                  <a:gsLst>
                    <a:gs pos="100000">
                      <a:srgbClr val="797A7D"/>
                    </a:gs>
                    <a:gs pos="0">
                      <a:srgbClr val="797A7D"/>
                    </a:gs>
                  </a:gsLst>
                  <a:lin ang="5400000" scaled="0"/>
                </a:gradFill>
              </a:rPr>
              <a:pPr/>
              <a:t>33</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11209772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Tags Defined</a:t>
            </a:r>
            <a:endParaRPr lang="en-US" sz="1800" dirty="0">
              <a:gradFill>
                <a:gsLst>
                  <a:gs pos="1250">
                    <a:schemeClr val="tx2"/>
                  </a:gs>
                  <a:gs pos="100000">
                    <a:schemeClr val="tx2"/>
                  </a:gs>
                </a:gsLst>
                <a:lin ang="5400000" scaled="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3371889946"/>
              </p:ext>
            </p:extLst>
          </p:nvPr>
        </p:nvGraphicFramePr>
        <p:xfrm>
          <a:off x="274639" y="1363662"/>
          <a:ext cx="11889564" cy="5385816"/>
        </p:xfrm>
        <a:graphic>
          <a:graphicData uri="http://schemas.openxmlformats.org/drawingml/2006/table">
            <a:tbl>
              <a:tblPr firstRow="1" bandRow="1">
                <a:tableStyleId>{5C22544A-7EE6-4342-B048-85BDC9FD1C3A}</a:tableStyleId>
              </a:tblPr>
              <a:tblGrid>
                <a:gridCol w="2972391"/>
                <a:gridCol w="2972391"/>
                <a:gridCol w="2972391"/>
                <a:gridCol w="2972391"/>
              </a:tblGrid>
              <a:tr h="574759">
                <a:tc>
                  <a:txBody>
                    <a:bodyPr/>
                    <a:lstStyle/>
                    <a:p>
                      <a:pPr defTabSz="932472" fontAlgn="base">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Tag type</a:t>
                      </a:r>
                    </a:p>
                  </a:txBody>
                  <a:tcPr marL="182880" marR="182880" marT="91440" marB="91440"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Applies to</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Supported actions</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Max tags per retention policy</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78280">
                <a:tc>
                  <a:txBody>
                    <a:bodyPr/>
                    <a:lstStyle/>
                    <a:p>
                      <a:r>
                        <a:rPr lang="en-US" sz="2400" b="1" dirty="0" smtClean="0">
                          <a:latin typeface="+mj-lt"/>
                        </a:rPr>
                        <a:t>Default Policy Tag (DPT)</a:t>
                      </a:r>
                      <a:endParaRPr lang="en-US" sz="2400" b="1" dirty="0">
                        <a:latin typeface="+mj-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800" b="1" dirty="0" smtClean="0"/>
                        <a:t>Entire mailbox</a:t>
                      </a:r>
                      <a:r>
                        <a:rPr lang="en-US" sz="1800" b="1" baseline="0" dirty="0" smtClean="0"/>
                        <a:t> </a:t>
                      </a:r>
                      <a:r>
                        <a:rPr lang="en-US" sz="1800" dirty="0" smtClean="0"/>
                        <a:t>including </a:t>
                      </a:r>
                      <a:r>
                        <a:rPr lang="en-US" sz="1800" b="1" dirty="0" smtClean="0"/>
                        <a:t>archive</a:t>
                      </a:r>
                      <a:endParaRPr lang="en-US" sz="180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baseline="0" dirty="0" smtClean="0">
                          <a:latin typeface="+mn-lt"/>
                        </a:rPr>
                        <a:t>Move to archive</a:t>
                      </a:r>
                    </a:p>
                    <a:p>
                      <a:pPr marL="0" marR="0" indent="0" algn="l" defTabSz="932742" rtl="0" eaLnBrk="1" fontAlgn="auto" latinLnBrk="0" hangingPunct="1">
                        <a:lnSpc>
                          <a:spcPct val="100000"/>
                        </a:lnSpc>
                        <a:spcBef>
                          <a:spcPts val="0"/>
                        </a:spcBef>
                        <a:spcAft>
                          <a:spcPts val="0"/>
                        </a:spcAft>
                        <a:buClrTx/>
                        <a:buSzTx/>
                        <a:buFontTx/>
                        <a:buNone/>
                        <a:tabLst/>
                        <a:defRPr/>
                      </a:pPr>
                      <a:r>
                        <a:rPr lang="en-US" sz="1800" b="1" baseline="0" dirty="0" smtClean="0">
                          <a:solidFill>
                            <a:schemeClr val="accent3"/>
                          </a:solidFill>
                          <a:latin typeface="+mn-lt"/>
                        </a:rPr>
                        <a:t>Delete and allow recovery</a:t>
                      </a:r>
                      <a:br>
                        <a:rPr lang="en-US" sz="1800" b="1" baseline="0" dirty="0" smtClean="0">
                          <a:solidFill>
                            <a:schemeClr val="accent3"/>
                          </a:solidFill>
                          <a:latin typeface="+mn-lt"/>
                        </a:rPr>
                      </a:br>
                      <a:r>
                        <a:rPr lang="en-US" sz="1800" b="1" baseline="0" dirty="0" smtClean="0">
                          <a:solidFill>
                            <a:schemeClr val="accent3"/>
                          </a:solidFill>
                          <a:latin typeface="+mn-lt"/>
                        </a:rPr>
                        <a:t>Permanently delete</a:t>
                      </a:r>
                      <a:endParaRPr lang="en-US" sz="1800" b="1" dirty="0" smtClean="0">
                        <a:solidFill>
                          <a:schemeClr val="accent3"/>
                        </a:solidFill>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Up to three</a:t>
                      </a:r>
                      <a:r>
                        <a:rPr lang="en-US" sz="1800" b="1" dirty="0" smtClean="0"/>
                        <a:t/>
                      </a:r>
                      <a:br>
                        <a:rPr lang="en-US" sz="1800" b="1" dirty="0" smtClean="0"/>
                      </a:br>
                      <a:r>
                        <a:rPr lang="en-US" sz="1800" b="1" dirty="0" smtClean="0"/>
                        <a:t>1. Move</a:t>
                      </a:r>
                      <a:r>
                        <a:rPr lang="en-US" sz="1800" b="1" baseline="0" dirty="0" smtClean="0"/>
                        <a:t> to Archive</a:t>
                      </a:r>
                    </a:p>
                    <a:p>
                      <a:pPr marL="0" marR="0" indent="0" algn="l" defTabSz="932742" rtl="0" eaLnBrk="1" fontAlgn="auto" latinLnBrk="0" hangingPunct="1">
                        <a:lnSpc>
                          <a:spcPct val="100000"/>
                        </a:lnSpc>
                        <a:spcBef>
                          <a:spcPts val="0"/>
                        </a:spcBef>
                        <a:spcAft>
                          <a:spcPts val="0"/>
                        </a:spcAft>
                        <a:buClrTx/>
                        <a:buSzTx/>
                        <a:buFontTx/>
                        <a:buNone/>
                        <a:tabLst/>
                        <a:defRPr/>
                      </a:pPr>
                      <a:r>
                        <a:rPr lang="en-US" sz="1800" b="1" i="0" u="none" kern="1200" baseline="0" dirty="0" smtClean="0">
                          <a:solidFill>
                            <a:schemeClr val="accent3"/>
                          </a:solidFill>
                          <a:latin typeface="+mn-lt"/>
                          <a:ea typeface="+mn-ea"/>
                          <a:cs typeface="+mn-cs"/>
                        </a:rPr>
                        <a:t>2. Delete (All items)</a:t>
                      </a:r>
                    </a:p>
                    <a:p>
                      <a:pPr marL="0" marR="0" indent="0" algn="l" defTabSz="932742" rtl="0" eaLnBrk="1" fontAlgn="auto" latinLnBrk="0" hangingPunct="1">
                        <a:lnSpc>
                          <a:spcPct val="100000"/>
                        </a:lnSpc>
                        <a:spcBef>
                          <a:spcPts val="0"/>
                        </a:spcBef>
                        <a:spcAft>
                          <a:spcPts val="0"/>
                        </a:spcAft>
                        <a:buClrTx/>
                        <a:buSzTx/>
                        <a:buFontTx/>
                        <a:buNone/>
                        <a:tabLst/>
                        <a:defRPr/>
                      </a:pPr>
                      <a:r>
                        <a:rPr lang="en-US" sz="1800" b="1" i="0" u="none" kern="1200" baseline="0" dirty="0" smtClean="0">
                          <a:solidFill>
                            <a:schemeClr val="accent3"/>
                          </a:solidFill>
                          <a:latin typeface="+mn-lt"/>
                          <a:ea typeface="+mn-ea"/>
                          <a:cs typeface="+mn-cs"/>
                        </a:rPr>
                        <a:t>3. Delete (Voicemail)</a:t>
                      </a:r>
                      <a:endParaRPr lang="en-US" sz="1800" dirty="0" smtClean="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147828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400" b="1" dirty="0" smtClean="0">
                          <a:latin typeface="+mj-lt"/>
                        </a:rPr>
                        <a:t>Retention</a:t>
                      </a:r>
                      <a:r>
                        <a:rPr lang="en-US" sz="2400" b="1" baseline="0" dirty="0" smtClean="0">
                          <a:latin typeface="+mj-lt"/>
                        </a:rPr>
                        <a:t> Policy Tag (RPT)</a:t>
                      </a:r>
                      <a:endParaRPr lang="en-US" sz="2400" b="1" i="1" u="none" kern="1200" dirty="0" smtClean="0">
                        <a:solidFill>
                          <a:schemeClr val="accent3"/>
                        </a:solidFill>
                        <a:latin typeface="+mj-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aseline="0" dirty="0" smtClean="0"/>
                        <a:t>Default folders such as</a:t>
                      </a:r>
                      <a:r>
                        <a:rPr lang="en-US" sz="1800" dirty="0" smtClean="0"/>
                        <a:t> </a:t>
                      </a:r>
                      <a:r>
                        <a:rPr lang="en-US" sz="1800" b="1" i="1" u="none" dirty="0" smtClean="0">
                          <a:solidFill>
                            <a:schemeClr val="bg1"/>
                          </a:solidFill>
                        </a:rPr>
                        <a:t>Inbox, Deleted Items</a:t>
                      </a:r>
                      <a:br>
                        <a:rPr lang="en-US" sz="1800" b="1" i="1" u="none" dirty="0" smtClean="0">
                          <a:solidFill>
                            <a:schemeClr val="bg1"/>
                          </a:solidFill>
                        </a:rPr>
                      </a:br>
                      <a:r>
                        <a:rPr lang="en-US" sz="1800" b="1" i="1" u="none" dirty="0" smtClean="0">
                          <a:solidFill>
                            <a:schemeClr val="bg1"/>
                          </a:solidFill>
                        </a:rPr>
                        <a:t>Sent Items, Junk Mail</a:t>
                      </a:r>
                      <a:br>
                        <a:rPr lang="en-US" sz="1800" b="1" i="1" u="none" dirty="0" smtClean="0">
                          <a:solidFill>
                            <a:schemeClr val="bg1"/>
                          </a:solidFill>
                        </a:rPr>
                      </a:br>
                      <a:r>
                        <a:rPr lang="en-US" sz="1800" b="1" i="1" u="none" dirty="0" smtClean="0">
                          <a:solidFill>
                            <a:schemeClr val="bg1"/>
                          </a:solidFill>
                        </a:rPr>
                        <a:t>Drafts</a:t>
                      </a:r>
                      <a:endParaRPr lang="en-US" sz="1800" b="1" dirty="0" smtClean="0">
                        <a:solidFill>
                          <a:schemeClr val="bg1"/>
                        </a:solidFill>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baseline="0" dirty="0" smtClean="0">
                          <a:solidFill>
                            <a:schemeClr val="accent3"/>
                          </a:solidFill>
                          <a:latin typeface="+mn-lt"/>
                        </a:rPr>
                        <a:t>Delete and allow recovery</a:t>
                      </a:r>
                      <a:br>
                        <a:rPr lang="en-US" sz="1800" b="1" baseline="0" dirty="0" smtClean="0">
                          <a:solidFill>
                            <a:schemeClr val="accent3"/>
                          </a:solidFill>
                          <a:latin typeface="+mn-lt"/>
                        </a:rPr>
                      </a:br>
                      <a:r>
                        <a:rPr lang="en-US" sz="1800" b="1" baseline="0" dirty="0" smtClean="0">
                          <a:solidFill>
                            <a:schemeClr val="accent3"/>
                          </a:solidFill>
                          <a:latin typeface="+mn-lt"/>
                        </a:rPr>
                        <a:t>Permanently delete</a:t>
                      </a:r>
                      <a:endParaRPr lang="en-US" sz="1800" b="1" dirty="0" smtClean="0">
                        <a:solidFill>
                          <a:schemeClr val="accent3"/>
                        </a:solidFill>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baseline="0" dirty="0" smtClean="0">
                          <a:latin typeface="+mn-lt"/>
                        </a:rPr>
                        <a:t>One per Default Folder</a:t>
                      </a:r>
                      <a:r>
                        <a:rPr lang="en-US" sz="1800" baseline="0" dirty="0" smtClean="0">
                          <a:latin typeface="+mn-lt"/>
                        </a:rPr>
                        <a:t> </a:t>
                      </a:r>
                      <a:endParaRPr lang="en-US" sz="18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147828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400" b="1" i="1" u="none" kern="1200" dirty="0" smtClean="0">
                          <a:solidFill>
                            <a:schemeClr val="bg1"/>
                          </a:solidFill>
                          <a:latin typeface="+mj-lt"/>
                          <a:ea typeface="+mn-ea"/>
                          <a:cs typeface="+mn-cs"/>
                        </a:rPr>
                        <a:t>Personal</a:t>
                      </a:r>
                      <a:r>
                        <a:rPr lang="en-US" sz="2400" b="1" i="1" u="none" kern="1200" baseline="0" dirty="0" smtClean="0">
                          <a:solidFill>
                            <a:schemeClr val="bg1"/>
                          </a:solidFill>
                          <a:latin typeface="+mj-lt"/>
                          <a:ea typeface="+mn-ea"/>
                          <a:cs typeface="+mn-cs"/>
                        </a:rPr>
                        <a:t> Tags</a:t>
                      </a:r>
                      <a:endParaRPr lang="en-US" sz="2400" b="1" i="1" u="none" kern="1200" dirty="0" smtClean="0">
                        <a:solidFill>
                          <a:schemeClr val="bg1"/>
                        </a:solidFill>
                        <a:latin typeface="+mj-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Applied by user to any supported </a:t>
                      </a:r>
                      <a:r>
                        <a:rPr lang="en-US" sz="1800" b="1" dirty="0" smtClean="0"/>
                        <a:t>folder</a:t>
                      </a:r>
                      <a:r>
                        <a:rPr lang="en-US" sz="1800" b="1" baseline="0" dirty="0" smtClean="0"/>
                        <a:t> or items</a:t>
                      </a:r>
                      <a:endParaRPr lang="en-US" sz="1800" dirty="0" smtClean="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baseline="0" dirty="0" smtClean="0">
                          <a:latin typeface="+mn-lt"/>
                        </a:rPr>
                        <a:t>Move to archive</a:t>
                      </a:r>
                    </a:p>
                    <a:p>
                      <a:pPr marL="0" marR="0" indent="0" algn="l" defTabSz="932742" rtl="0" eaLnBrk="1" fontAlgn="auto" latinLnBrk="0" hangingPunct="1">
                        <a:lnSpc>
                          <a:spcPct val="100000"/>
                        </a:lnSpc>
                        <a:spcBef>
                          <a:spcPts val="0"/>
                        </a:spcBef>
                        <a:spcAft>
                          <a:spcPts val="0"/>
                        </a:spcAft>
                        <a:buClrTx/>
                        <a:buSzTx/>
                        <a:buFontTx/>
                        <a:buNone/>
                        <a:tabLst/>
                        <a:defRPr/>
                      </a:pPr>
                      <a:r>
                        <a:rPr lang="en-US" sz="1800" b="1" baseline="0" dirty="0" smtClean="0">
                          <a:solidFill>
                            <a:schemeClr val="accent3"/>
                          </a:solidFill>
                          <a:latin typeface="+mn-lt"/>
                        </a:rPr>
                        <a:t>Delete and allow recovery</a:t>
                      </a:r>
                      <a:br>
                        <a:rPr lang="en-US" sz="1800" b="1" baseline="0" dirty="0" smtClean="0">
                          <a:solidFill>
                            <a:schemeClr val="accent3"/>
                          </a:solidFill>
                          <a:latin typeface="+mn-lt"/>
                        </a:rPr>
                      </a:br>
                      <a:r>
                        <a:rPr lang="en-US" sz="1800" b="1" baseline="0" dirty="0" smtClean="0">
                          <a:solidFill>
                            <a:schemeClr val="accent3"/>
                          </a:solidFill>
                          <a:latin typeface="+mn-lt"/>
                        </a:rPr>
                        <a:t>Permanently delete</a:t>
                      </a:r>
                      <a:endParaRPr lang="en-US" sz="1800" b="1" dirty="0" smtClean="0">
                        <a:solidFill>
                          <a:schemeClr val="accent3"/>
                        </a:solidFill>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dirty="0" smtClean="0">
                          <a:latin typeface="+mn-lt"/>
                        </a:rPr>
                        <a:t>Unlimited</a:t>
                      </a:r>
                    </a:p>
                    <a:p>
                      <a:pPr marL="0" marR="0" indent="0" algn="l" defTabSz="932742" rtl="0" eaLnBrk="1" fontAlgn="auto" latinLnBrk="0" hangingPunct="1">
                        <a:lnSpc>
                          <a:spcPct val="100000"/>
                        </a:lnSpc>
                        <a:spcBef>
                          <a:spcPts val="0"/>
                        </a:spcBef>
                        <a:spcAft>
                          <a:spcPts val="0"/>
                        </a:spcAft>
                        <a:buClrTx/>
                        <a:buSzTx/>
                        <a:buFontTx/>
                        <a:buNone/>
                        <a:tabLst/>
                        <a:defRPr/>
                      </a:pPr>
                      <a:r>
                        <a:rPr lang="en-US" sz="1800" b="1" i="1" dirty="0" smtClean="0">
                          <a:latin typeface="+mn-lt"/>
                        </a:rPr>
                        <a:t>(Recommended</a:t>
                      </a:r>
                      <a:r>
                        <a:rPr lang="en-US" sz="1800" b="1" i="1" baseline="0" dirty="0" smtClean="0">
                          <a:latin typeface="+mn-lt"/>
                        </a:rPr>
                        <a:t> approx. 20 for better user experience)</a:t>
                      </a:r>
                      <a:endParaRPr lang="en-US" sz="1800" b="1" i="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Tree>
    <p:extLst>
      <p:ext uri="{BB962C8B-B14F-4D97-AF65-F5344CB8AC3E}">
        <p14:creationId xmlns:p14="http://schemas.microsoft.com/office/powerpoint/2010/main" val="337685557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Implementing Message </a:t>
            </a:r>
            <a:r>
              <a:rPr lang="en-US" dirty="0"/>
              <a:t>Records Management (</a:t>
            </a:r>
            <a:r>
              <a:rPr lang="en-US" dirty="0" smtClean="0"/>
              <a:t>MRM)</a:t>
            </a:r>
            <a:endParaRPr lang="en-US" dirty="0"/>
          </a:p>
        </p:txBody>
      </p:sp>
      <p:sp>
        <p:nvSpPr>
          <p:cNvPr id="4" name="Text Placeholder 3"/>
          <p:cNvSpPr>
            <a:spLocks noGrp="1"/>
          </p:cNvSpPr>
          <p:nvPr>
            <p:ph type="body" sz="quarter" idx="10"/>
          </p:nvPr>
        </p:nvSpPr>
        <p:spPr>
          <a:xfrm>
            <a:off x="524897" y="1973262"/>
            <a:ext cx="11370961" cy="2893100"/>
          </a:xfrm>
        </p:spPr>
        <p:txBody>
          <a:bodyPr>
            <a:spAutoFit/>
          </a:bodyPr>
          <a:lstStyle/>
          <a:p>
            <a:pPr marL="0" indent="0">
              <a:buNone/>
            </a:pPr>
            <a:r>
              <a:rPr lang="en-US" sz="4400" dirty="0"/>
              <a:t>Admin controlled (DPT + RPT)</a:t>
            </a:r>
          </a:p>
          <a:p>
            <a:pPr marL="0" indent="0">
              <a:buNone/>
            </a:pPr>
            <a:r>
              <a:rPr lang="en-US" sz="4400" dirty="0"/>
              <a:t>Admin + User participation (DPT + RPT + Personal tags)</a:t>
            </a:r>
          </a:p>
          <a:p>
            <a:pPr marL="0" indent="0">
              <a:buNone/>
            </a:pPr>
            <a:r>
              <a:rPr lang="en-US" sz="4400" dirty="0"/>
              <a:t>MRM + In-Place Hold</a:t>
            </a:r>
          </a:p>
        </p:txBody>
      </p:sp>
    </p:spTree>
    <p:extLst>
      <p:ext uri="{BB962C8B-B14F-4D97-AF65-F5344CB8AC3E}">
        <p14:creationId xmlns:p14="http://schemas.microsoft.com/office/powerpoint/2010/main" val="134530108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 Placeholder 5"/>
          <p:cNvSpPr>
            <a:spLocks noGrp="1"/>
          </p:cNvSpPr>
          <p:nvPr>
            <p:ph type="body" idx="4294967295"/>
          </p:nvPr>
        </p:nvSpPr>
        <p:spPr>
          <a:xfrm>
            <a:off x="6891338" y="1476375"/>
            <a:ext cx="5545137" cy="849463"/>
          </a:xfrm>
        </p:spPr>
        <p:txBody>
          <a:bodyPr/>
          <a:lstStyle/>
          <a:p>
            <a:pPr marL="0" indent="0">
              <a:buNone/>
            </a:pPr>
            <a:r>
              <a:rPr lang="en-US" sz="4800" dirty="0" smtClean="0"/>
              <a:t>Improved Workflow</a:t>
            </a:r>
            <a:endParaRPr lang="en-US" sz="4800" dirty="0"/>
          </a:p>
        </p:txBody>
      </p:sp>
      <p:sp>
        <p:nvSpPr>
          <p:cNvPr id="7" name="Content Placeholder 6"/>
          <p:cNvSpPr>
            <a:spLocks noGrp="1"/>
          </p:cNvSpPr>
          <p:nvPr>
            <p:ph sz="quarter" idx="4294967295"/>
          </p:nvPr>
        </p:nvSpPr>
        <p:spPr>
          <a:xfrm>
            <a:off x="6880225" y="2789238"/>
            <a:ext cx="5556250" cy="2677656"/>
          </a:xfrm>
        </p:spPr>
        <p:txBody>
          <a:bodyPr/>
          <a:lstStyle/>
          <a:p>
            <a:pPr marL="0" indent="0">
              <a:buNone/>
            </a:pPr>
            <a:r>
              <a:rPr lang="en-US" sz="3600" dirty="0" smtClean="0"/>
              <a:t>Automate </a:t>
            </a:r>
            <a:r>
              <a:rPr lang="en-US" sz="3600" dirty="0"/>
              <a:t>the deletion and archiving of </a:t>
            </a:r>
            <a:r>
              <a:rPr lang="en-US" sz="3600" dirty="0" smtClean="0"/>
              <a:t>email </a:t>
            </a:r>
            <a:r>
              <a:rPr lang="en-US" sz="3600" dirty="0"/>
              <a:t>and other Exchange data to meet data retention </a:t>
            </a:r>
            <a:r>
              <a:rPr lang="en-US" sz="3600" dirty="0" smtClean="0"/>
              <a:t>requirements</a:t>
            </a:r>
            <a:endParaRPr lang="en-US" sz="3600" dirty="0"/>
          </a:p>
        </p:txBody>
      </p:sp>
      <p:sp>
        <p:nvSpPr>
          <p:cNvPr id="21" name="Content Placeholder 6"/>
          <p:cNvSpPr txBox="1">
            <a:spLocks/>
          </p:cNvSpPr>
          <p:nvPr/>
        </p:nvSpPr>
        <p:spPr>
          <a:xfrm>
            <a:off x="180701" y="1702456"/>
            <a:ext cx="5591678" cy="339016"/>
          </a:xfrm>
          <a:prstGeom prst="rect">
            <a:avLst/>
          </a:prstGeom>
        </p:spPr>
        <p:txBody>
          <a:bodyPr lIns="91413" tIns="45707" rIns="91413" bIns="45707"/>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72">
                <a:solidFill>
                  <a:srgbClr val="FFFFFF"/>
                </a:solidFill>
              </a:rPr>
              <a:t>Automate the deletion and archiving of email and other Exchange data to meet data retention requirements</a:t>
            </a:r>
          </a:p>
          <a:p>
            <a:r>
              <a:rPr lang="en-US" sz="3672">
                <a:solidFill>
                  <a:srgbClr val="FFFFFF"/>
                </a:solidFill>
              </a:rPr>
              <a:t>Assign personal tags to system folders in Outlook and OWA</a:t>
            </a:r>
          </a:p>
          <a:p>
            <a:r>
              <a:rPr lang="en-US" sz="3672">
                <a:solidFill>
                  <a:srgbClr val="FFFFFF"/>
                </a:solidFill>
              </a:rPr>
              <a:t>View default mailbox policy</a:t>
            </a:r>
          </a:p>
          <a:p>
            <a:endParaRPr lang="en-US" sz="3672" dirty="0">
              <a:gradFill>
                <a:gsLst>
                  <a:gs pos="1250">
                    <a:srgbClr val="797A7D"/>
                  </a:gs>
                  <a:gs pos="100000">
                    <a:srgbClr val="797A7D"/>
                  </a:gs>
                </a:gsLst>
                <a:lin ang="5400000" scaled="0"/>
              </a:gradFill>
            </a:endParaRPr>
          </a:p>
        </p:txBody>
      </p:sp>
      <p:grpSp>
        <p:nvGrpSpPr>
          <p:cNvPr id="22" name="Group 21"/>
          <p:cNvGrpSpPr>
            <a:grpSpLocks noChangeAspect="1"/>
          </p:cNvGrpSpPr>
          <p:nvPr/>
        </p:nvGrpSpPr>
        <p:grpSpPr>
          <a:xfrm>
            <a:off x="-109060" y="-451900"/>
            <a:ext cx="6200791" cy="7431622"/>
            <a:chOff x="-27163" y="-446966"/>
            <a:chExt cx="5691476" cy="6818466"/>
          </a:xfrm>
        </p:grpSpPr>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82" t="307" r="55294" b="-132"/>
            <a:stretch/>
          </p:blipFill>
          <p:spPr>
            <a:xfrm>
              <a:off x="-27163" y="-446966"/>
              <a:ext cx="5691476" cy="6818466"/>
            </a:xfrm>
            <a:prstGeom prst="rect">
              <a:avLst/>
            </a:prstGeom>
          </p:spPr>
        </p:pic>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52328" t="36974" r="32149" b="37905"/>
            <a:stretch/>
          </p:blipFill>
          <p:spPr>
            <a:xfrm>
              <a:off x="1610287" y="804715"/>
              <a:ext cx="1463040" cy="1755648"/>
            </a:xfrm>
            <a:prstGeom prst="rect">
              <a:avLst/>
            </a:prstGeom>
          </p:spPr>
        </p:pic>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l="67110" t="46044" r="5770" b="599"/>
            <a:stretch/>
          </p:blipFill>
          <p:spPr>
            <a:xfrm>
              <a:off x="2993973" y="1433832"/>
              <a:ext cx="2556015" cy="3728968"/>
            </a:xfrm>
            <a:prstGeom prst="rect">
              <a:avLst/>
            </a:prstGeom>
          </p:spPr>
        </p:pic>
      </p:grpSp>
      <p:sp>
        <p:nvSpPr>
          <p:cNvPr id="26" name="TextBox 4"/>
          <p:cNvSpPr txBox="1"/>
          <p:nvPr/>
        </p:nvSpPr>
        <p:spPr>
          <a:xfrm>
            <a:off x="109495" y="4287300"/>
            <a:ext cx="1274274" cy="539119"/>
          </a:xfrm>
          <a:prstGeom prst="rect">
            <a:avLst/>
          </a:prstGeom>
          <a:solidFill>
            <a:schemeClr val="accent5"/>
          </a:solidFill>
          <a:ln w="19050">
            <a:noFill/>
            <a:prstDash val="solid"/>
            <a:miter lim="800000"/>
          </a:ln>
          <a:effectLst/>
        </p:spPr>
        <p:txBody>
          <a:bodyPr wrap="square" lIns="58259" tIns="29131" rIns="93217" bIns="29131"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530" dirty="0">
                <a:solidFill>
                  <a:srgbClr val="FFFFFF"/>
                </a:solidFill>
                <a:latin typeface="Segoe UI Light"/>
              </a:rPr>
              <a:t>Single menu for policies</a:t>
            </a:r>
          </a:p>
        </p:txBody>
      </p:sp>
      <p:cxnSp>
        <p:nvCxnSpPr>
          <p:cNvPr id="27" name="Straight Connector 26"/>
          <p:cNvCxnSpPr/>
          <p:nvPr/>
        </p:nvCxnSpPr>
        <p:spPr>
          <a:xfrm flipV="1">
            <a:off x="1182146" y="2660571"/>
            <a:ext cx="0" cy="1699678"/>
          </a:xfrm>
          <a:prstGeom prst="line">
            <a:avLst/>
          </a:prstGeom>
          <a:ln w="25400" cap="sq">
            <a:solidFill>
              <a:schemeClr val="accent4"/>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82147" y="2660571"/>
            <a:ext cx="500114" cy="0"/>
          </a:xfrm>
          <a:prstGeom prst="line">
            <a:avLst/>
          </a:prstGeom>
          <a:ln w="25400" cap="sq">
            <a:solidFill>
              <a:schemeClr val="accent4"/>
            </a:solidFill>
            <a:prstDash val="solid"/>
            <a:miter lim="800000"/>
            <a:tailEnd type="ova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79947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noChangeAspect="1"/>
          </p:cNvGrpSpPr>
          <p:nvPr/>
        </p:nvGrpSpPr>
        <p:grpSpPr>
          <a:xfrm>
            <a:off x="6131074" y="-1043630"/>
            <a:ext cx="10098800" cy="8859732"/>
            <a:chOff x="4718076" y="153253"/>
            <a:chExt cx="7470749" cy="6551493"/>
          </a:xfrm>
        </p:grpSpPr>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41694" t="-585" r="-2986" b="585"/>
            <a:stretch/>
          </p:blipFill>
          <p:spPr>
            <a:xfrm>
              <a:off x="4718076" y="153253"/>
              <a:ext cx="7470749" cy="6551493"/>
            </a:xfrm>
            <a:prstGeom prst="rect">
              <a:avLst/>
            </a:prstGeom>
          </p:spPr>
        </p:pic>
        <p:pic>
          <p:nvPicPr>
            <p:cNvPr id="14" name="Picture 13"/>
            <p:cNvPicPr>
              <a:picLocks noChangeAspect="1"/>
            </p:cNvPicPr>
            <p:nvPr/>
          </p:nvPicPr>
          <p:blipFill>
            <a:blip r:embed="rId5"/>
            <a:stretch>
              <a:fillRect/>
            </a:stretch>
          </p:blipFill>
          <p:spPr>
            <a:xfrm>
              <a:off x="4784589" y="1797191"/>
              <a:ext cx="4148052" cy="182880"/>
            </a:xfrm>
            <a:prstGeom prst="rect">
              <a:avLst/>
            </a:prstGeom>
          </p:spPr>
        </p:pic>
      </p:grpSp>
      <p:sp>
        <p:nvSpPr>
          <p:cNvPr id="18" name="Text Placeholder 17"/>
          <p:cNvSpPr>
            <a:spLocks noGrp="1"/>
          </p:cNvSpPr>
          <p:nvPr>
            <p:ph type="body" idx="1"/>
          </p:nvPr>
        </p:nvSpPr>
        <p:spPr>
          <a:xfrm>
            <a:off x="531279" y="923767"/>
            <a:ext cx="5338712" cy="1695079"/>
          </a:xfrm>
        </p:spPr>
        <p:txBody>
          <a:bodyPr/>
          <a:lstStyle/>
          <a:p>
            <a:r>
              <a:rPr lang="en-US" sz="5400" dirty="0" smtClean="0">
                <a:solidFill>
                  <a:schemeClr val="tx1"/>
                </a:solidFill>
              </a:rPr>
              <a:t>Transparent</a:t>
            </a:r>
            <a:r>
              <a:rPr lang="en-US" dirty="0" smtClean="0"/>
              <a:t> </a:t>
            </a:r>
            <a:r>
              <a:rPr lang="en-US" sz="5400" dirty="0" smtClean="0">
                <a:solidFill>
                  <a:schemeClr val="tx1"/>
                </a:solidFill>
              </a:rPr>
              <a:t>user experience</a:t>
            </a:r>
            <a:endParaRPr lang="en-US" sz="5400" dirty="0">
              <a:solidFill>
                <a:schemeClr val="tx1"/>
              </a:solidFill>
            </a:endParaRPr>
          </a:p>
        </p:txBody>
      </p:sp>
      <p:sp>
        <p:nvSpPr>
          <p:cNvPr id="19" name="Content Placeholder 18"/>
          <p:cNvSpPr>
            <a:spLocks noGrp="1"/>
          </p:cNvSpPr>
          <p:nvPr>
            <p:ph sz="quarter" idx="4"/>
          </p:nvPr>
        </p:nvSpPr>
        <p:spPr/>
        <p:txBody>
          <a:bodyPr/>
          <a:lstStyle/>
          <a:p>
            <a:endParaRPr lang="en-US" dirty="0"/>
          </a:p>
        </p:txBody>
      </p:sp>
      <p:cxnSp>
        <p:nvCxnSpPr>
          <p:cNvPr id="8" name="Straight Arrow Connector 7"/>
          <p:cNvCxnSpPr/>
          <p:nvPr/>
        </p:nvCxnSpPr>
        <p:spPr>
          <a:xfrm rot="5400000">
            <a:off x="8807166" y="4818559"/>
            <a:ext cx="544019" cy="5438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H="1">
            <a:off x="7719566" y="4818560"/>
            <a:ext cx="544019" cy="5438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6"/>
          <a:stretch>
            <a:fillRect/>
          </a:stretch>
        </p:blipFill>
        <p:spPr>
          <a:xfrm>
            <a:off x="7634530" y="1541491"/>
            <a:ext cx="4695665" cy="6341703"/>
          </a:xfrm>
          <a:prstGeom prst="rect">
            <a:avLst/>
          </a:prstGeom>
        </p:spPr>
      </p:pic>
      <p:sp>
        <p:nvSpPr>
          <p:cNvPr id="21" name="TextBox 4"/>
          <p:cNvSpPr txBox="1"/>
          <p:nvPr/>
        </p:nvSpPr>
        <p:spPr>
          <a:xfrm>
            <a:off x="6339262" y="1986416"/>
            <a:ext cx="4539952" cy="298983"/>
          </a:xfrm>
          <a:prstGeom prst="rect">
            <a:avLst/>
          </a:prstGeom>
          <a:solidFill>
            <a:schemeClr val="accent1"/>
          </a:solidFill>
          <a:ln w="19050">
            <a:noFill/>
            <a:prstDash val="solid"/>
            <a:miter lim="800000"/>
          </a:ln>
          <a:effectLst/>
        </p:spPr>
        <p:txBody>
          <a:bodyPr wrap="square" lIns="58259" tIns="29131" rIns="93217" bIns="29131" rtlCol="0" anchor="ctr" anchorCtr="0">
            <a:spAutoFit/>
          </a:bodyPr>
          <a:lstStyle>
            <a:defPPr>
              <a:defRPr lang="en-US"/>
            </a:defPPr>
            <a:lvl1pPr defTabSz="914156"/>
            <a:lvl2pPr marL="0" lvl="1" defTabSz="914156">
              <a:lnSpc>
                <a:spcPct val="100000"/>
              </a:lnSpc>
              <a:spcBef>
                <a:spcPts val="0"/>
              </a:spcBef>
              <a:spcAft>
                <a:spcPts val="0"/>
              </a:spcAft>
              <a:defRPr sz="1500">
                <a:solidFill>
                  <a:schemeClr val="bg1"/>
                </a:solidFill>
                <a:latin typeface="+mj-lt"/>
              </a:defRPr>
            </a:lvl2pPr>
            <a:lvl3pPr marL="914156" defTabSz="914156"/>
            <a:lvl4pPr marL="1371233" defTabSz="914156"/>
            <a:lvl5pPr marL="1828313" defTabSz="914156"/>
            <a:lvl6pPr marL="2285391" defTabSz="914156"/>
            <a:lvl7pPr marL="2742468" defTabSz="914156"/>
            <a:lvl8pPr marL="3199546" defTabSz="914156"/>
            <a:lvl9pPr marL="3656624" defTabSz="914156"/>
          </a:lstStyle>
          <a:p>
            <a:pPr lvl="1"/>
            <a:r>
              <a:rPr lang="en-US" sz="1530" dirty="0">
                <a:solidFill>
                  <a:srgbClr val="FFFFFF"/>
                </a:solidFill>
                <a:latin typeface="Segoe UI Semibold" panose="020B0702040204020203" pitchFamily="34" charset="0"/>
                <a:cs typeface="Segoe UI Semibold" panose="020B0702040204020203" pitchFamily="34" charset="0"/>
              </a:rPr>
              <a:t>Retention policy and expiry details </a:t>
            </a:r>
          </a:p>
        </p:txBody>
      </p:sp>
      <p:cxnSp>
        <p:nvCxnSpPr>
          <p:cNvPr id="22" name="Straight Connector 21"/>
          <p:cNvCxnSpPr/>
          <p:nvPr/>
        </p:nvCxnSpPr>
        <p:spPr>
          <a:xfrm flipV="1">
            <a:off x="6751637" y="1488212"/>
            <a:ext cx="0" cy="566191"/>
          </a:xfrm>
          <a:prstGeom prst="line">
            <a:avLst/>
          </a:prstGeom>
          <a:ln w="25400" cap="sq">
            <a:solidFill>
              <a:schemeClr val="accent4"/>
            </a:solidFill>
            <a:prstDash val="solid"/>
            <a:miter lim="800000"/>
            <a:tailEnd type="oval"/>
          </a:ln>
        </p:spPr>
        <p:style>
          <a:lnRef idx="1">
            <a:schemeClr val="accent1"/>
          </a:lnRef>
          <a:fillRef idx="0">
            <a:schemeClr val="accent1"/>
          </a:fillRef>
          <a:effectRef idx="0">
            <a:schemeClr val="accent1"/>
          </a:effectRef>
          <a:fontRef idx="minor">
            <a:schemeClr val="tx1"/>
          </a:fontRef>
        </p:style>
      </p:cxnSp>
      <p:sp>
        <p:nvSpPr>
          <p:cNvPr id="23" name="TextBox 4"/>
          <p:cNvSpPr txBox="1"/>
          <p:nvPr/>
        </p:nvSpPr>
        <p:spPr>
          <a:xfrm>
            <a:off x="7418476" y="4570891"/>
            <a:ext cx="4542002" cy="298983"/>
          </a:xfrm>
          <a:prstGeom prst="rect">
            <a:avLst/>
          </a:prstGeom>
          <a:solidFill>
            <a:schemeClr val="accent1"/>
          </a:solidFill>
          <a:ln w="19050">
            <a:noFill/>
            <a:prstDash val="solid"/>
            <a:miter lim="800000"/>
          </a:ln>
          <a:effectLst/>
        </p:spPr>
        <p:txBody>
          <a:bodyPr wrap="square" lIns="58259" tIns="29131" rIns="93217" bIns="29131" rtlCol="0" anchor="ctr" anchorCtr="0">
            <a:spAutoFit/>
          </a:bodyPr>
          <a:lstStyle>
            <a:defPPr>
              <a:defRPr lang="en-US"/>
            </a:defPPr>
            <a:lvl1pPr defTabSz="914156"/>
            <a:lvl2pPr marL="0" lvl="1" defTabSz="914156">
              <a:lnSpc>
                <a:spcPct val="100000"/>
              </a:lnSpc>
              <a:spcBef>
                <a:spcPts val="0"/>
              </a:spcBef>
              <a:spcAft>
                <a:spcPts val="0"/>
              </a:spcAft>
              <a:defRPr sz="1500">
                <a:solidFill>
                  <a:schemeClr val="bg1"/>
                </a:solidFill>
                <a:latin typeface="+mj-lt"/>
              </a:defRPr>
            </a:lvl2pPr>
            <a:lvl3pPr marL="914156" defTabSz="914156"/>
            <a:lvl4pPr marL="1371233" defTabSz="914156"/>
            <a:lvl5pPr marL="1828313" defTabSz="914156"/>
            <a:lvl6pPr marL="2285391" defTabSz="914156"/>
            <a:lvl7pPr marL="2742468" defTabSz="914156"/>
            <a:lvl8pPr marL="3199546" defTabSz="914156"/>
            <a:lvl9pPr marL="3656624" defTabSz="914156"/>
          </a:lstStyle>
          <a:p>
            <a:pPr lvl="1"/>
            <a:r>
              <a:rPr lang="en-US" sz="1530" dirty="0">
                <a:solidFill>
                  <a:srgbClr val="FFFFFF"/>
                </a:solidFill>
                <a:latin typeface="Segoe UI Semibold" panose="020B0702040204020203" pitchFamily="34" charset="0"/>
                <a:cs typeface="Segoe UI Semibold" panose="020B0702040204020203" pitchFamily="34" charset="0"/>
              </a:rPr>
              <a:t>Assign to an individual item, folder, or all email</a:t>
            </a:r>
          </a:p>
        </p:txBody>
      </p:sp>
      <p:cxnSp>
        <p:nvCxnSpPr>
          <p:cNvPr id="24" name="Straight Connector 23"/>
          <p:cNvCxnSpPr/>
          <p:nvPr/>
        </p:nvCxnSpPr>
        <p:spPr>
          <a:xfrm flipV="1">
            <a:off x="9396499" y="3386236"/>
            <a:ext cx="0" cy="1184656"/>
          </a:xfrm>
          <a:prstGeom prst="line">
            <a:avLst/>
          </a:prstGeom>
          <a:ln w="25400" cap="sq">
            <a:solidFill>
              <a:schemeClr val="accent1"/>
            </a:solidFill>
            <a:prstDash val="solid"/>
            <a:miter lim="800000"/>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396499" y="4868862"/>
            <a:ext cx="0" cy="1828800"/>
          </a:xfrm>
          <a:prstGeom prst="line">
            <a:avLst/>
          </a:prstGeom>
          <a:ln w="25400" cap="sq">
            <a:solidFill>
              <a:schemeClr val="accent1"/>
            </a:solidFill>
            <a:prstDash val="solid"/>
            <a:miter lim="800000"/>
            <a:tailEnd type="oval"/>
          </a:ln>
        </p:spPr>
        <p:style>
          <a:lnRef idx="1">
            <a:schemeClr val="accent1"/>
          </a:lnRef>
          <a:fillRef idx="0">
            <a:schemeClr val="accent1"/>
          </a:fillRef>
          <a:effectRef idx="0">
            <a:schemeClr val="accent1"/>
          </a:effectRef>
          <a:fontRef idx="minor">
            <a:schemeClr val="tx1"/>
          </a:fontRef>
        </p:style>
      </p:cxnSp>
      <p:sp>
        <p:nvSpPr>
          <p:cNvPr id="36" name="Content Placeholder 2"/>
          <p:cNvSpPr txBox="1">
            <a:spLocks/>
          </p:cNvSpPr>
          <p:nvPr/>
        </p:nvSpPr>
        <p:spPr>
          <a:xfrm>
            <a:off x="450361" y="3075471"/>
            <a:ext cx="5550311" cy="621530"/>
          </a:xfrm>
          <a:prstGeom prst="rect">
            <a:avLst/>
          </a:prstGeom>
        </p:spPr>
        <p:txBody>
          <a:bodyPr lIns="91413" tIns="45707" rIns="91413" bIns="45707"/>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24"/>
              </a:spcBef>
              <a:buFont typeface="Arial" pitchFamily="34" charset="0"/>
              <a:buNone/>
            </a:pPr>
            <a:r>
              <a:rPr lang="en-US" sz="2800" spc="0" dirty="0">
                <a:gradFill>
                  <a:gsLst>
                    <a:gs pos="100000">
                      <a:srgbClr val="FFFFFF"/>
                    </a:gs>
                    <a:gs pos="0">
                      <a:srgbClr val="FFFFFF"/>
                    </a:gs>
                  </a:gsLst>
                  <a:lin ang="5400000" scaled="0"/>
                </a:gradFill>
                <a:latin typeface="+mn-lt"/>
                <a:cs typeface="Segoe UI" pitchFamily="34" charset="0"/>
              </a:rPr>
              <a:t>Put information workers in charge of their email by keeping them informed of when items are to be moved or archived</a:t>
            </a:r>
          </a:p>
        </p:txBody>
      </p:sp>
    </p:spTree>
    <p:custDataLst>
      <p:tags r:id="rId1"/>
    </p:custDataLst>
    <p:extLst>
      <p:ext uri="{BB962C8B-B14F-4D97-AF65-F5344CB8AC3E}">
        <p14:creationId xmlns:p14="http://schemas.microsoft.com/office/powerpoint/2010/main" val="422415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par>
                                <p:cTn id="19" presetID="22" presetClass="entr" presetSubtype="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solidFill>
                  <a:schemeClr val="tx1"/>
                </a:solidFill>
              </a:rPr>
              <a:t>Guaranteed Email Lifecycle</a:t>
            </a:r>
          </a:p>
          <a:p>
            <a:r>
              <a:rPr lang="en-US" dirty="0" smtClean="0">
                <a:solidFill>
                  <a:schemeClr val="tx1"/>
                </a:solidFill>
              </a:rPr>
              <a:t>Delete + Hold</a:t>
            </a:r>
            <a:endParaRPr lang="en-US" dirty="0">
              <a:solidFill>
                <a:schemeClr val="tx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0" y="370028"/>
            <a:ext cx="6111825" cy="5618971"/>
          </a:xfrm>
          <a:prstGeom prst="rect">
            <a:avLst/>
          </a:prstGeom>
        </p:spPr>
      </p:pic>
    </p:spTree>
    <p:custDataLst>
      <p:tags r:id="rId1"/>
    </p:custDataLst>
    <p:extLst>
      <p:ext uri="{BB962C8B-B14F-4D97-AF65-F5344CB8AC3E}">
        <p14:creationId xmlns:p14="http://schemas.microsoft.com/office/powerpoint/2010/main" val="269211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sz="quarter" idx="10"/>
          </p:nvPr>
        </p:nvSpPr>
        <p:spPr>
          <a:xfrm>
            <a:off x="531948" y="1364970"/>
            <a:ext cx="11370961" cy="5646289"/>
          </a:xfrm>
        </p:spPr>
        <p:txBody>
          <a:bodyPr>
            <a:spAutoFit/>
          </a:bodyPr>
          <a:lstStyle/>
          <a:p>
            <a:pPr marL="0" lvl="1" indent="0">
              <a:buSzPct val="80000"/>
              <a:buNone/>
            </a:pPr>
            <a:r>
              <a:rPr lang="en-US" sz="3264" spc="-71" dirty="0">
                <a:solidFill>
                  <a:schemeClr val="tx2"/>
                </a:solidFill>
              </a:rPr>
              <a:t>Archiving  </a:t>
            </a:r>
          </a:p>
          <a:p>
            <a:pPr marL="0" lvl="1" indent="0">
              <a:buNone/>
            </a:pPr>
            <a:r>
              <a:rPr lang="en-US" sz="2856" dirty="0">
                <a:latin typeface="Segoe UI Semibold" panose="020B0702040204020203" pitchFamily="34" charset="0"/>
                <a:cs typeface="Segoe UI Semibold" panose="020B0702040204020203" pitchFamily="34" charset="0"/>
              </a:rPr>
              <a:t>Single In-Place data store for Exchange &amp; Lync compliance</a:t>
            </a:r>
          </a:p>
          <a:p>
            <a:pPr marL="0" lvl="1" indent="0">
              <a:buNone/>
            </a:pPr>
            <a:r>
              <a:rPr lang="en-US" sz="2856" dirty="0">
                <a:latin typeface="Segoe UI Semibold" panose="020B0702040204020203" pitchFamily="34" charset="0"/>
                <a:cs typeface="Segoe UI Semibold" panose="020B0702040204020203" pitchFamily="34" charset="0"/>
              </a:rPr>
              <a:t>Enables archive access via OWA, Outlook</a:t>
            </a:r>
          </a:p>
          <a:p>
            <a:pPr marL="0" lvl="1" indent="0">
              <a:buSzPct val="80000"/>
              <a:buNone/>
            </a:pPr>
            <a:r>
              <a:rPr lang="en-US" sz="3264" spc="-71" dirty="0">
                <a:solidFill>
                  <a:schemeClr val="tx2"/>
                </a:solidFill>
              </a:rPr>
              <a:t>In-Place </a:t>
            </a:r>
            <a:r>
              <a:rPr lang="en-US" sz="3264" spc="-71" dirty="0" smtClean="0">
                <a:solidFill>
                  <a:schemeClr val="tx2"/>
                </a:solidFill>
              </a:rPr>
              <a:t>Hold &amp; eDiscovery</a:t>
            </a:r>
            <a:endParaRPr lang="en-US" sz="3264" spc="-71" dirty="0">
              <a:solidFill>
                <a:schemeClr val="tx2"/>
              </a:solidFill>
            </a:endParaRPr>
          </a:p>
          <a:p>
            <a:pPr marL="0" lvl="1" indent="0">
              <a:buNone/>
            </a:pPr>
            <a:r>
              <a:rPr lang="en-US" sz="2856" dirty="0">
                <a:latin typeface="Segoe UI Semibold" panose="020B0702040204020203" pitchFamily="34" charset="0"/>
                <a:cs typeface="Segoe UI Semibold" panose="020B0702040204020203" pitchFamily="34" charset="0"/>
              </a:rPr>
              <a:t>Enables In-Place Hold for Exchange, SharePoint and Lync data</a:t>
            </a:r>
          </a:p>
          <a:p>
            <a:pPr marL="0" lvl="1" indent="0">
              <a:buNone/>
            </a:pPr>
            <a:r>
              <a:rPr lang="en-US" sz="2856" dirty="0">
                <a:latin typeface="Segoe UI Semibold" panose="020B0702040204020203" pitchFamily="34" charset="0"/>
                <a:cs typeface="Segoe UI Semibold" panose="020B0702040204020203" pitchFamily="34" charset="0"/>
              </a:rPr>
              <a:t>Provides preservation (time-based and query based)</a:t>
            </a:r>
          </a:p>
          <a:p>
            <a:pPr marL="0" lvl="1" indent="0">
              <a:buNone/>
            </a:pPr>
            <a:r>
              <a:rPr lang="en-US" sz="2856" dirty="0">
                <a:latin typeface="Segoe UI Semibold" panose="020B0702040204020203" pitchFamily="34" charset="0"/>
                <a:cs typeface="Segoe UI Semibold" panose="020B0702040204020203" pitchFamily="34" charset="0"/>
              </a:rPr>
              <a:t>Allows real-time search with EAC, eDiscovery </a:t>
            </a:r>
            <a:r>
              <a:rPr lang="en-US" sz="2856" dirty="0" smtClean="0">
                <a:latin typeface="Segoe UI Semibold" panose="020B0702040204020203" pitchFamily="34" charset="0"/>
                <a:cs typeface="Segoe UI Semibold" panose="020B0702040204020203" pitchFamily="34" charset="0"/>
              </a:rPr>
              <a:t>Center (SharePoint) </a:t>
            </a:r>
            <a:r>
              <a:rPr lang="en-US" sz="2856" dirty="0">
                <a:latin typeface="Segoe UI Semibold" panose="020B0702040204020203" pitchFamily="34" charset="0"/>
                <a:cs typeface="Segoe UI Semibold" panose="020B0702040204020203" pitchFamily="34" charset="0"/>
              </a:rPr>
              <a:t>or PowerShell</a:t>
            </a:r>
          </a:p>
          <a:p>
            <a:pPr marL="0" lvl="1" indent="0">
              <a:buSzPct val="80000"/>
              <a:buNone/>
            </a:pPr>
            <a:r>
              <a:rPr lang="en-US" sz="4000" spc="-71" dirty="0">
                <a:solidFill>
                  <a:schemeClr val="tx2"/>
                </a:solidFill>
              </a:rPr>
              <a:t>Message Records Management (MRM)</a:t>
            </a:r>
          </a:p>
          <a:p>
            <a:pPr marL="0" lvl="1" indent="0">
              <a:buNone/>
            </a:pPr>
            <a:r>
              <a:rPr lang="en-US" sz="2856" dirty="0">
                <a:latin typeface="Segoe UI Semibold" panose="020B0702040204020203" pitchFamily="34" charset="0"/>
                <a:cs typeface="Segoe UI Semibold" panose="020B0702040204020203" pitchFamily="34" charset="0"/>
              </a:rPr>
              <a:t>Provides ability to delete and move content to archive</a:t>
            </a:r>
          </a:p>
          <a:p>
            <a:pPr marL="0" lvl="1" indent="0">
              <a:buNone/>
            </a:pPr>
            <a:r>
              <a:rPr lang="en-US" sz="2856" dirty="0">
                <a:latin typeface="Segoe UI Semibold" panose="020B0702040204020203" pitchFamily="34" charset="0"/>
                <a:cs typeface="Segoe UI Semibold" panose="020B0702040204020203" pitchFamily="34" charset="0"/>
              </a:rPr>
              <a:t>Guaranteed retention and deletion</a:t>
            </a:r>
          </a:p>
        </p:txBody>
      </p:sp>
    </p:spTree>
    <p:extLst>
      <p:ext uri="{BB962C8B-B14F-4D97-AF65-F5344CB8AC3E}">
        <p14:creationId xmlns:p14="http://schemas.microsoft.com/office/powerpoint/2010/main" val="134984230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Archiving</a:t>
            </a:r>
            <a:endParaRPr lang="en-US" sz="6000" dirty="0"/>
          </a:p>
        </p:txBody>
      </p:sp>
    </p:spTree>
    <p:extLst>
      <p:ext uri="{BB962C8B-B14F-4D97-AF65-F5344CB8AC3E}">
        <p14:creationId xmlns:p14="http://schemas.microsoft.com/office/powerpoint/2010/main" val="5306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Q&amp;A</a:t>
            </a:r>
            <a:endParaRPr lang="en-US" dirty="0"/>
          </a:p>
        </p:txBody>
      </p:sp>
    </p:spTree>
    <p:extLst>
      <p:ext uri="{BB962C8B-B14F-4D97-AF65-F5344CB8AC3E}">
        <p14:creationId xmlns:p14="http://schemas.microsoft.com/office/powerpoint/2010/main" val="212725473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1237262"/>
          </a:xfrm>
        </p:spPr>
        <p:txBody>
          <a:bodyPr/>
          <a:lstStyle/>
          <a:p>
            <a:pPr lvl="0">
              <a:spcBef>
                <a:spcPts val="2400"/>
              </a:spcBef>
            </a:pPr>
            <a:r>
              <a:rPr lang="en-US" sz="3800" dirty="0">
                <a:gradFill>
                  <a:gsLst>
                    <a:gs pos="1250">
                      <a:schemeClr val="tx1"/>
                    </a:gs>
                    <a:gs pos="100000">
                      <a:schemeClr val="tx1"/>
                    </a:gs>
                  </a:gsLst>
                  <a:lin ang="5400000" scaled="0"/>
                </a:gradFill>
              </a:rPr>
              <a:t>OFC-B330 eDiscovery and Organizational Search in Microsoft </a:t>
            </a:r>
            <a:r>
              <a:rPr lang="en-US" sz="3800" dirty="0" smtClean="0">
                <a:gradFill>
                  <a:gsLst>
                    <a:gs pos="1250">
                      <a:schemeClr val="tx1"/>
                    </a:gs>
                    <a:gs pos="100000">
                      <a:schemeClr val="tx1"/>
                    </a:gs>
                  </a:gsLst>
                  <a:lin ang="5400000" scaled="0"/>
                </a:gradFill>
              </a:rPr>
              <a:t>Office (Thu 10:15 AM – 332A) </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57176" y="239272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a:gradFill>
                  <a:gsLst>
                    <a:gs pos="1250">
                      <a:schemeClr val="tx1"/>
                    </a:gs>
                    <a:gs pos="100000">
                      <a:schemeClr val="tx1"/>
                    </a:gs>
                  </a:gsLst>
                  <a:lin ang="5400000" scaled="0"/>
                </a:gradFill>
              </a:rPr>
              <a:t>Office 365 booth</a:t>
            </a:r>
          </a:p>
        </p:txBody>
      </p:sp>
      <p:sp>
        <p:nvSpPr>
          <p:cNvPr id="11" name="Text Placeholder 7"/>
          <p:cNvSpPr txBox="1">
            <a:spLocks/>
          </p:cNvSpPr>
          <p:nvPr/>
        </p:nvSpPr>
        <p:spPr>
          <a:xfrm>
            <a:off x="267028" y="3252260"/>
            <a:ext cx="12070012" cy="2071336"/>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a:gradFill>
                  <a:gsLst>
                    <a:gs pos="1250">
                      <a:schemeClr val="tx1"/>
                    </a:gs>
                    <a:gs pos="100000">
                      <a:schemeClr val="tx1"/>
                    </a:gs>
                  </a:gsLst>
                  <a:lin ang="5400000" scaled="0"/>
                </a:gradFill>
              </a:rPr>
              <a:t>Exam 70-341 Core Solutions of Microsoft Exchange Server 2013</a:t>
            </a:r>
          </a:p>
          <a:p>
            <a:pPr>
              <a:spcBef>
                <a:spcPts val="2400"/>
              </a:spcBef>
            </a:pPr>
            <a:endParaRPr lang="en-US" sz="3800" dirty="0">
              <a:gradFill>
                <a:gsLst>
                  <a:gs pos="1250">
                    <a:schemeClr val="tx1"/>
                  </a:gs>
                  <a:gs pos="100000">
                    <a:schemeClr val="tx1"/>
                  </a:gs>
                </a:gsLst>
                <a:lin ang="5400000" scaled="0"/>
              </a:gradFill>
            </a:endParaRPr>
          </a:p>
        </p:txBody>
      </p:sp>
      <p:sp>
        <p:nvSpPr>
          <p:cNvPr id="12" name="Text Placeholder 7"/>
          <p:cNvSpPr txBox="1">
            <a:spLocks/>
          </p:cNvSpPr>
          <p:nvPr/>
        </p:nvSpPr>
        <p:spPr>
          <a:xfrm>
            <a:off x="282576" y="4551077"/>
            <a:ext cx="12070012" cy="4792081"/>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a:gradFill>
                  <a:gsLst>
                    <a:gs pos="1250">
                      <a:schemeClr val="tx1"/>
                    </a:gs>
                    <a:gs pos="100000">
                      <a:schemeClr val="tx1"/>
                    </a:gs>
                  </a:gsLst>
                  <a:lin ang="5400000" scaled="0"/>
                </a:gradFill>
              </a:rPr>
              <a:t>Find Me Later At. . . Office 365 </a:t>
            </a:r>
            <a:r>
              <a:rPr lang="en-US" sz="3800" dirty="0" smtClean="0">
                <a:gradFill>
                  <a:gsLst>
                    <a:gs pos="1250">
                      <a:schemeClr val="tx1"/>
                    </a:gs>
                    <a:gs pos="100000">
                      <a:schemeClr val="tx1"/>
                    </a:gs>
                  </a:gsLst>
                  <a:lin ang="5400000" scaled="0"/>
                </a:gradFill>
              </a:rPr>
              <a:t>Booth (Go Deploy / Working Together) </a:t>
            </a:r>
            <a:r>
              <a:rPr lang="en-US" sz="3800" dirty="0">
                <a:gradFill>
                  <a:gsLst>
                    <a:gs pos="1250">
                      <a:schemeClr val="tx1"/>
                    </a:gs>
                    <a:gs pos="100000">
                      <a:schemeClr val="tx1"/>
                    </a:gs>
                  </a:gsLst>
                  <a:lin ang="5400000" scaled="0"/>
                </a:gradFill>
              </a:rPr>
              <a:t>&amp; </a:t>
            </a:r>
            <a:r>
              <a:rPr lang="en-US" sz="3800" dirty="0">
                <a:solidFill>
                  <a:schemeClr val="tx2"/>
                </a:solidFill>
              </a:rPr>
              <a:t>#</a:t>
            </a:r>
            <a:r>
              <a:rPr lang="en-US" sz="3800" dirty="0" err="1" smtClean="0">
                <a:solidFill>
                  <a:schemeClr val="tx2"/>
                </a:solidFill>
              </a:rPr>
              <a:t>GarageSeries</a:t>
            </a:r>
            <a:r>
              <a:rPr lang="en-US" sz="3800" dirty="0">
                <a:solidFill>
                  <a:schemeClr val="tx2"/>
                </a:solidFill>
              </a:rPr>
              <a:t/>
            </a:r>
            <a:br>
              <a:rPr lang="en-US" sz="3800" dirty="0">
                <a:solidFill>
                  <a:schemeClr val="tx2"/>
                </a:solidFill>
              </a:rPr>
            </a:br>
            <a:r>
              <a:rPr lang="en-US" sz="3800" dirty="0" smtClean="0">
                <a:solidFill>
                  <a:schemeClr val="tx1"/>
                </a:solidFill>
              </a:rPr>
              <a:t>Follow</a:t>
            </a:r>
            <a:r>
              <a:rPr lang="en-US" sz="3800" dirty="0" smtClean="0">
                <a:solidFill>
                  <a:schemeClr val="tx2"/>
                </a:solidFill>
              </a:rPr>
              <a:t> @</a:t>
            </a:r>
            <a:r>
              <a:rPr lang="en-US" sz="3800" dirty="0" err="1" smtClean="0">
                <a:solidFill>
                  <a:schemeClr val="tx2"/>
                </a:solidFill>
              </a:rPr>
              <a:t>bsuneja</a:t>
            </a:r>
            <a:r>
              <a:rPr lang="en-US" sz="3800" dirty="0" smtClean="0">
                <a:solidFill>
                  <a:schemeClr val="tx2"/>
                </a:solidFill>
              </a:rPr>
              <a:t> </a:t>
            </a:r>
            <a:r>
              <a:rPr lang="en-US" sz="3800" dirty="0" smtClean="0">
                <a:solidFill>
                  <a:schemeClr val="tx1"/>
                </a:solidFill>
              </a:rPr>
              <a:t>| </a:t>
            </a:r>
            <a:r>
              <a:rPr lang="en-US" sz="3800" dirty="0" smtClean="0">
                <a:solidFill>
                  <a:schemeClr val="tx2"/>
                </a:solidFill>
              </a:rPr>
              <a:t>@</a:t>
            </a:r>
            <a:r>
              <a:rPr lang="en-US" sz="3800" dirty="0" err="1" smtClean="0">
                <a:solidFill>
                  <a:schemeClr val="tx2"/>
                </a:solidFill>
              </a:rPr>
              <a:t>msftexchange</a:t>
            </a:r>
            <a:r>
              <a:rPr lang="en-US" sz="3800" dirty="0" smtClean="0">
                <a:solidFill>
                  <a:schemeClr val="tx2"/>
                </a:solidFill>
              </a:rPr>
              <a:t/>
            </a:r>
            <a:br>
              <a:rPr lang="en-US" sz="3800" dirty="0" smtClean="0">
                <a:solidFill>
                  <a:schemeClr val="tx2"/>
                </a:solidFill>
              </a:rPr>
            </a:br>
            <a:r>
              <a:rPr lang="en-US" sz="3800" dirty="0" smtClean="0">
                <a:solidFill>
                  <a:schemeClr val="tx1"/>
                </a:solidFill>
              </a:rPr>
              <a:t>Hash tags</a:t>
            </a:r>
            <a:r>
              <a:rPr lang="en-US" sz="3800" dirty="0" smtClean="0">
                <a:solidFill>
                  <a:schemeClr val="tx2"/>
                </a:solidFill>
              </a:rPr>
              <a:t> #MSExchange #Office365 #Archiving</a:t>
            </a:r>
            <a:endParaRPr lang="en-US" sz="3800" dirty="0">
              <a:solidFill>
                <a:schemeClr val="tx2"/>
              </a:solidFill>
            </a:endParaRPr>
          </a:p>
          <a:p>
            <a:pPr>
              <a:spcBef>
                <a:spcPts val="2400"/>
              </a:spcBef>
            </a:pPr>
            <a:endParaRPr lang="en-US" sz="3800" dirty="0" smtClean="0">
              <a:solidFill>
                <a:schemeClr val="tx2"/>
              </a:solidFill>
            </a:endParaRPr>
          </a:p>
          <a:p>
            <a:pPr>
              <a:spcBef>
                <a:spcPts val="2400"/>
              </a:spcBef>
            </a:pPr>
            <a:endParaRPr lang="en-US" sz="3800" dirty="0">
              <a:solidFill>
                <a:schemeClr val="tx2"/>
              </a:solidFill>
            </a:endParaRPr>
          </a:p>
          <a:p>
            <a:pPr>
              <a:spcBef>
                <a:spcPts val="2400"/>
              </a:spcBef>
            </a:pP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877275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lvl="0">
              <a:spcBef>
                <a:spcPts val="2400"/>
              </a:spcBef>
            </a:pPr>
            <a:r>
              <a:rPr lang="en-US" sz="3800" dirty="0" smtClean="0">
                <a:gradFill>
                  <a:gsLst>
                    <a:gs pos="1250">
                      <a:schemeClr val="tx1"/>
                    </a:gs>
                    <a:gs pos="100000">
                      <a:schemeClr val="tx1"/>
                    </a:gs>
                  </a:gsLst>
                  <a:lin ang="5400000" scaled="0"/>
                </a:gradFill>
                <a:hlinkClick r:id="rId3"/>
              </a:rPr>
              <a:t>In-Place Archiving</a:t>
            </a:r>
            <a:r>
              <a:rPr lang="en-US" sz="3800" dirty="0" smtClean="0">
                <a:gradFill>
                  <a:gsLst>
                    <a:gs pos="1250">
                      <a:schemeClr val="tx1"/>
                    </a:gs>
                    <a:gs pos="100000">
                      <a:schemeClr val="tx1"/>
                    </a:gs>
                  </a:gsLst>
                  <a:lin ang="5400000" scaled="0"/>
                </a:gradFill>
              </a:rPr>
              <a:t> (aka.ms/</a:t>
            </a:r>
            <a:r>
              <a:rPr lang="en-US" sz="3800" dirty="0" smtClean="0">
                <a:gradFill>
                  <a:gsLst>
                    <a:gs pos="1250">
                      <a:schemeClr val="tx1"/>
                    </a:gs>
                    <a:gs pos="100000">
                      <a:schemeClr val="tx1"/>
                    </a:gs>
                  </a:gsLst>
                  <a:lin ang="5400000" scaled="0"/>
                </a:gradFill>
                <a:latin typeface="Segoe UI Semibold" panose="020B0702040204020203" pitchFamily="34" charset="0"/>
                <a:cs typeface="Segoe UI Semibold" panose="020B0702040204020203" pitchFamily="34" charset="0"/>
              </a:rPr>
              <a:t>archive</a:t>
            </a:r>
            <a:r>
              <a:rPr lang="en-US" sz="3800" dirty="0" smtClean="0">
                <a:gradFill>
                  <a:gsLst>
                    <a:gs pos="1250">
                      <a:schemeClr val="tx1"/>
                    </a:gs>
                    <a:gs pos="100000">
                      <a:schemeClr val="tx1"/>
                    </a:gs>
                  </a:gsLst>
                  <a:lin ang="5400000" scaled="0"/>
                </a:gradFill>
              </a:rPr>
              <a:t>)</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Track resources</a:t>
            </a:r>
            <a:endParaRPr lang="en-US" dirty="0"/>
          </a:p>
        </p:txBody>
      </p:sp>
      <p:sp>
        <p:nvSpPr>
          <p:cNvPr id="10" name="Text Placeholder 7"/>
          <p:cNvSpPr txBox="1">
            <a:spLocks/>
          </p:cNvSpPr>
          <p:nvPr/>
        </p:nvSpPr>
        <p:spPr>
          <a:xfrm>
            <a:off x="267028" y="2232555"/>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4"/>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hlinkClick r:id="rId5"/>
              </a:rPr>
              <a:t>Retention Tags &amp; Retention Policies</a:t>
            </a:r>
            <a:r>
              <a:rPr lang="en-US" sz="3800" dirty="0" smtClean="0">
                <a:gradFill>
                  <a:gsLst>
                    <a:gs pos="1250">
                      <a:schemeClr val="tx1"/>
                    </a:gs>
                    <a:gs pos="100000">
                      <a:schemeClr val="tx1"/>
                    </a:gs>
                  </a:gsLst>
                  <a:lin ang="5400000" scaled="0"/>
                </a:gradFill>
              </a:rPr>
              <a:t> (aka.ms/</a:t>
            </a:r>
            <a:r>
              <a:rPr lang="en-US" sz="3800" dirty="0" smtClean="0">
                <a:gradFill>
                  <a:gsLst>
                    <a:gs pos="1250">
                      <a:schemeClr val="tx1"/>
                    </a:gs>
                    <a:gs pos="100000">
                      <a:schemeClr val="tx1"/>
                    </a:gs>
                  </a:gsLst>
                  <a:lin ang="5400000" scaled="0"/>
                </a:gradFill>
                <a:latin typeface="Segoe UI Semibold" panose="020B0702040204020203" pitchFamily="34" charset="0"/>
                <a:cs typeface="Segoe UI Semibold" panose="020B0702040204020203" pitchFamily="34" charset="0"/>
              </a:rPr>
              <a:t>delete</a:t>
            </a:r>
            <a:r>
              <a:rPr lang="en-US" sz="3800" dirty="0" smtClean="0">
                <a:gradFill>
                  <a:gsLst>
                    <a:gs pos="1250">
                      <a:schemeClr val="tx1"/>
                    </a:gs>
                    <a:gs pos="100000">
                      <a:schemeClr val="tx1"/>
                    </a:gs>
                  </a:gsLst>
                  <a:lin ang="5400000" scaled="0"/>
                </a:gradFill>
              </a:rPr>
              <a:t>)</a:t>
            </a:r>
            <a:endParaRPr lang="en-US" sz="3800" dirty="0">
              <a:gradFill>
                <a:gsLst>
                  <a:gs pos="1250">
                    <a:schemeClr val="tx1"/>
                  </a:gs>
                  <a:gs pos="100000">
                    <a:schemeClr val="tx1"/>
                  </a:gs>
                </a:gsLst>
                <a:lin ang="5400000" scaled="0"/>
              </a:gradFill>
            </a:endParaRPr>
          </a:p>
        </p:txBody>
      </p:sp>
      <p:sp>
        <p:nvSpPr>
          <p:cNvPr id="11" name="Text Placeholder 7"/>
          <p:cNvSpPr txBox="1">
            <a:spLocks/>
          </p:cNvSpPr>
          <p:nvPr/>
        </p:nvSpPr>
        <p:spPr>
          <a:xfrm>
            <a:off x="267028" y="3252260"/>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4"/>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hlinkClick r:id="rId6"/>
              </a:rPr>
              <a:t>In-Place Hold</a:t>
            </a:r>
            <a:r>
              <a:rPr lang="en-US" sz="3800" dirty="0" smtClean="0">
                <a:gradFill>
                  <a:gsLst>
                    <a:gs pos="1250">
                      <a:schemeClr val="tx1"/>
                    </a:gs>
                    <a:gs pos="100000">
                      <a:schemeClr val="tx1"/>
                    </a:gs>
                  </a:gsLst>
                  <a:lin ang="5400000" scaled="0"/>
                </a:gradFill>
              </a:rPr>
              <a:t> (aka.ms/</a:t>
            </a:r>
            <a:r>
              <a:rPr lang="en-US" sz="3800" dirty="0" smtClean="0">
                <a:gradFill>
                  <a:gsLst>
                    <a:gs pos="1250">
                      <a:schemeClr val="tx1"/>
                    </a:gs>
                    <a:gs pos="100000">
                      <a:schemeClr val="tx1"/>
                    </a:gs>
                  </a:gsLst>
                  <a:lin ang="5400000" scaled="0"/>
                </a:gradFill>
                <a:latin typeface="Segoe UI Semibold" panose="020B0702040204020203" pitchFamily="34" charset="0"/>
                <a:cs typeface="Segoe UI Semibold" panose="020B0702040204020203" pitchFamily="34" charset="0"/>
              </a:rPr>
              <a:t>preserve</a:t>
            </a:r>
            <a:r>
              <a:rPr lang="en-US" sz="3800" dirty="0" smtClean="0">
                <a:gradFill>
                  <a:gsLst>
                    <a:gs pos="1250">
                      <a:schemeClr val="tx1"/>
                    </a:gs>
                    <a:gs pos="100000">
                      <a:schemeClr val="tx1"/>
                    </a:gs>
                  </a:gsLst>
                  <a:lin ang="5400000" scaled="0"/>
                </a:gradFill>
              </a:rPr>
              <a:t> </a:t>
            </a:r>
            <a:r>
              <a:rPr lang="en-US" sz="3800" i="1" dirty="0" smtClean="0">
                <a:gradFill>
                  <a:gsLst>
                    <a:gs pos="1250">
                      <a:schemeClr val="tx1"/>
                    </a:gs>
                    <a:gs pos="100000">
                      <a:schemeClr val="tx1"/>
                    </a:gs>
                  </a:gsLst>
                  <a:lin ang="5400000" scaled="0"/>
                </a:gradFill>
              </a:rPr>
              <a:t>or </a:t>
            </a:r>
            <a:r>
              <a:rPr lang="en-US" sz="3800" dirty="0" smtClean="0">
                <a:gradFill>
                  <a:gsLst>
                    <a:gs pos="1250">
                      <a:schemeClr val="tx1"/>
                    </a:gs>
                    <a:gs pos="100000">
                      <a:schemeClr val="tx1"/>
                    </a:gs>
                  </a:gsLst>
                  <a:lin ang="5400000" scaled="0"/>
                </a:gradFill>
              </a:rPr>
              <a:t>aka.ms/</a:t>
            </a:r>
            <a:r>
              <a:rPr lang="en-US" sz="3800" dirty="0" smtClean="0">
                <a:gradFill>
                  <a:gsLst>
                    <a:gs pos="1250">
                      <a:schemeClr val="tx1"/>
                    </a:gs>
                    <a:gs pos="100000">
                      <a:schemeClr val="tx1"/>
                    </a:gs>
                  </a:gsLst>
                  <a:lin ang="5400000" scaled="0"/>
                </a:gradFill>
                <a:latin typeface="Segoe UI Semibold" panose="020B0702040204020203" pitchFamily="34" charset="0"/>
                <a:cs typeface="Segoe UI Semibold" panose="020B0702040204020203" pitchFamily="34" charset="0"/>
              </a:rPr>
              <a:t>hold</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12" name="Text Placeholder 7"/>
          <p:cNvSpPr txBox="1">
            <a:spLocks/>
          </p:cNvSpPr>
          <p:nvPr/>
        </p:nvSpPr>
        <p:spPr>
          <a:xfrm>
            <a:off x="267028" y="4271965"/>
            <a:ext cx="12070012" cy="176356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4"/>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EHLO: </a:t>
            </a:r>
            <a:r>
              <a:rPr lang="en-US" sz="3800" dirty="0" smtClean="0">
                <a:gradFill>
                  <a:gsLst>
                    <a:gs pos="1250">
                      <a:schemeClr val="tx1"/>
                    </a:gs>
                    <a:gs pos="100000">
                      <a:schemeClr val="tx1"/>
                    </a:gs>
                  </a:gsLst>
                  <a:lin ang="5400000" scaled="0"/>
                </a:gradFill>
                <a:hlinkClick r:id="rId3"/>
              </a:rPr>
              <a:t>In-Place eDiscovery &amp; In-Place Hold in the New Exchange – Part I</a:t>
            </a:r>
            <a:r>
              <a:rPr lang="en-US" sz="3800" dirty="0" smtClean="0">
                <a:gradFill>
                  <a:gsLst>
                    <a:gs pos="1250">
                      <a:schemeClr val="tx1"/>
                    </a:gs>
                    <a:gs pos="100000">
                      <a:schemeClr val="tx1"/>
                    </a:gs>
                  </a:gsLst>
                  <a:lin ang="5400000" scaled="0"/>
                </a:gradFill>
              </a:rPr>
              <a:t> &amp; </a:t>
            </a:r>
            <a:r>
              <a:rPr lang="en-US" sz="3800" dirty="0" smtClean="0">
                <a:gradFill>
                  <a:gsLst>
                    <a:gs pos="1250">
                      <a:schemeClr val="tx1"/>
                    </a:gs>
                    <a:gs pos="100000">
                      <a:schemeClr val="tx1"/>
                    </a:gs>
                  </a:gsLst>
                  <a:lin ang="5400000" scaled="0"/>
                </a:gradFill>
                <a:hlinkClick r:id="rId7"/>
              </a:rPr>
              <a:t>Part II</a:t>
            </a:r>
            <a:r>
              <a:rPr lang="en-US" sz="3800" dirty="0" smtClean="0">
                <a:gradFill>
                  <a:gsLst>
                    <a:gs pos="1250">
                      <a:schemeClr val="tx1"/>
                    </a:gs>
                    <a:gs pos="100000">
                      <a:schemeClr val="tx1"/>
                    </a:gs>
                  </a:gsLst>
                  <a:lin ang="5400000" scaled="0"/>
                </a:gradFill>
              </a:rPr>
              <a:t> (aka.ms/</a:t>
            </a:r>
            <a:r>
              <a:rPr lang="en-US" sz="3800" dirty="0" smtClean="0">
                <a:gradFill>
                  <a:gsLst>
                    <a:gs pos="1250">
                      <a:schemeClr val="tx1"/>
                    </a:gs>
                    <a:gs pos="100000">
                      <a:schemeClr val="tx1"/>
                    </a:gs>
                  </a:gsLst>
                  <a:lin ang="5400000" scaled="0"/>
                </a:gradFill>
                <a:latin typeface="Segoe UI Semibold" panose="020B0702040204020203" pitchFamily="34" charset="0"/>
                <a:cs typeface="Segoe UI Semibold" panose="020B0702040204020203" pitchFamily="34" charset="0"/>
              </a:rPr>
              <a:t>iphp1 </a:t>
            </a:r>
            <a:r>
              <a:rPr lang="en-US" sz="3800" dirty="0" smtClean="0">
                <a:gradFill>
                  <a:gsLst>
                    <a:gs pos="1250">
                      <a:schemeClr val="tx1"/>
                    </a:gs>
                    <a:gs pos="100000">
                      <a:schemeClr val="tx1"/>
                    </a:gs>
                  </a:gsLst>
                  <a:lin ang="5400000" scaled="0"/>
                </a:gradFill>
              </a:rPr>
              <a:t>and aka.ms/</a:t>
            </a:r>
            <a:r>
              <a:rPr lang="en-US" sz="3800" dirty="0" smtClean="0">
                <a:gradFill>
                  <a:gsLst>
                    <a:gs pos="1250">
                      <a:schemeClr val="tx1"/>
                    </a:gs>
                    <a:gs pos="100000">
                      <a:schemeClr val="tx1"/>
                    </a:gs>
                  </a:gsLst>
                  <a:lin ang="5400000" scaled="0"/>
                </a:gradFill>
                <a:latin typeface="Segoe UI Semibold" panose="020B0702040204020203" pitchFamily="34" charset="0"/>
                <a:cs typeface="Segoe UI Semibold" panose="020B0702040204020203" pitchFamily="34" charset="0"/>
              </a:rPr>
              <a:t>iphp2</a:t>
            </a:r>
            <a:r>
              <a:rPr lang="en-US" sz="3800" dirty="0" smtClean="0">
                <a:gradFill>
                  <a:gsLst>
                    <a:gs pos="1250">
                      <a:schemeClr val="tx1"/>
                    </a:gs>
                    <a:gs pos="100000">
                      <a:schemeClr val="tx1"/>
                    </a:gs>
                  </a:gsLst>
                  <a:lin ang="5400000" scaled="0"/>
                </a:gradFill>
              </a:rPr>
              <a:t>)</a:t>
            </a:r>
            <a:endParaRPr lang="en-US" sz="3800" dirty="0">
              <a:gradFill>
                <a:gsLst>
                  <a:gs pos="1250">
                    <a:schemeClr val="tx1"/>
                  </a:gs>
                  <a:gs pos="100000">
                    <a:schemeClr val="tx1"/>
                  </a:gs>
                </a:gsLst>
                <a:lin ang="5400000" scaled="0"/>
              </a:gra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6878505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144327"/>
            <a:ext cx="11889564" cy="917575"/>
          </a:xfrm>
        </p:spPr>
        <p:txBody>
          <a:bodyPr/>
          <a:lstStyle/>
          <a:p>
            <a:r>
              <a:rPr lang="en-US" dirty="0"/>
              <a:t>Solutions Advisory </a:t>
            </a:r>
            <a:r>
              <a:rPr lang="en-US" dirty="0" smtClean="0"/>
              <a:t>Board - Let’s talk solutions</a:t>
            </a:r>
            <a:endParaRPr lang="en-US" dirty="0"/>
          </a:p>
        </p:txBody>
      </p:sp>
      <p:sp>
        <p:nvSpPr>
          <p:cNvPr id="6" name="Text Placeholder 5"/>
          <p:cNvSpPr>
            <a:spLocks noGrp="1"/>
          </p:cNvSpPr>
          <p:nvPr>
            <p:ph type="body" sz="quarter" idx="11"/>
          </p:nvPr>
        </p:nvSpPr>
        <p:spPr>
          <a:xfrm>
            <a:off x="274639" y="1746115"/>
            <a:ext cx="11582402" cy="2055947"/>
          </a:xfrm>
        </p:spPr>
        <p:txBody>
          <a:bodyPr/>
          <a:lstStyle/>
          <a:p>
            <a:pPr>
              <a:buClr>
                <a:schemeClr val="tx2"/>
              </a:buClr>
            </a:pPr>
            <a:r>
              <a:rPr lang="en-US" sz="3200" dirty="0" smtClean="0">
                <a:gradFill>
                  <a:gsLst>
                    <a:gs pos="13869">
                      <a:schemeClr val="tx2"/>
                    </a:gs>
                    <a:gs pos="42000">
                      <a:schemeClr val="tx2"/>
                    </a:gs>
                  </a:gsLst>
                  <a:lin ang="5400000" scaled="0"/>
                </a:gradFill>
              </a:rPr>
              <a:t>Microsoft provides lab-tested, cross-product, end-to-end solutions.</a:t>
            </a:r>
          </a:p>
          <a:p>
            <a:pPr>
              <a:buClr>
                <a:schemeClr val="tx2"/>
              </a:buClr>
            </a:pPr>
            <a:r>
              <a:rPr lang="en-US" sz="3200" dirty="0" smtClean="0">
                <a:gradFill>
                  <a:gsLst>
                    <a:gs pos="13869">
                      <a:schemeClr val="tx2"/>
                    </a:gs>
                    <a:gs pos="42000">
                      <a:schemeClr val="tx2"/>
                    </a:gs>
                  </a:gsLst>
                  <a:lin ang="5400000" scaled="0"/>
                </a:gradFill>
              </a:rPr>
              <a:t>SAB members hear about Microsoft’s solution ideas, and influence solutions by providing feedback!</a:t>
            </a:r>
            <a:endParaRPr lang="en-US" sz="3200" dirty="0">
              <a:gradFill>
                <a:gsLst>
                  <a:gs pos="13869">
                    <a:schemeClr val="tx2"/>
                  </a:gs>
                  <a:gs pos="42000">
                    <a:schemeClr val="tx2"/>
                  </a:gs>
                </a:gsLst>
                <a:lin ang="5400000" scaled="0"/>
              </a:gradFill>
            </a:endParaRPr>
          </a:p>
        </p:txBody>
      </p:sp>
      <p:sp>
        <p:nvSpPr>
          <p:cNvPr id="5" name="Arrow Bar"/>
          <p:cNvSpPr/>
          <p:nvPr/>
        </p:nvSpPr>
        <p:spPr bwMode="gray">
          <a:xfrm>
            <a:off x="6370641" y="3954462"/>
            <a:ext cx="5486400" cy="191195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SAB Session</a:t>
            </a:r>
          </a:p>
          <a:p>
            <a:pPr marL="342900" indent="-342900" defTabSz="914099">
              <a:buFont typeface="Arial" panose="020B0604020202020204" pitchFamily="34" charset="0"/>
              <a:buChar char="•"/>
            </a:pPr>
            <a:r>
              <a:rPr lang="en-US" sz="2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Presenters from Microsoft Azure, Office, Cloud and Datacenter, and Microsoft Consulting Services will talk about their latest work.</a:t>
            </a:r>
            <a:endParaRPr lang="en-US" sz="2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6370637" y="585722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2" name="Rectangle 11"/>
          <p:cNvSpPr/>
          <p:nvPr/>
        </p:nvSpPr>
        <p:spPr bwMode="auto">
          <a:xfrm>
            <a:off x="647633" y="585063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3" name="Rectangle 12"/>
          <p:cNvSpPr/>
          <p:nvPr/>
        </p:nvSpPr>
        <p:spPr>
          <a:xfrm>
            <a:off x="642271" y="5912283"/>
            <a:ext cx="5481704" cy="584775"/>
          </a:xfrm>
          <a:prstGeom prst="rect">
            <a:avLst/>
          </a:prstGeom>
        </p:spPr>
        <p:txBody>
          <a:bodyPr wrap="squar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SAB Table @ Ask the Experts</a:t>
            </a:r>
          </a:p>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Tues 6:30 – 8:30pm</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18" name="Arrow Bar"/>
          <p:cNvSpPr/>
          <p:nvPr/>
        </p:nvSpPr>
        <p:spPr bwMode="gray">
          <a:xfrm>
            <a:off x="642937" y="3954462"/>
            <a:ext cx="5486400" cy="1896171"/>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Ask the Experts</a:t>
            </a:r>
          </a:p>
          <a:p>
            <a:pPr marL="342900" indent="-342900" defTabSz="914099">
              <a:buFont typeface="Arial" panose="020B0604020202020204" pitchFamily="34" charset="0"/>
              <a:buChar char="•"/>
            </a:pPr>
            <a:r>
              <a:rPr lang="en-US" sz="2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Meet the SAB team and ask us questions! </a:t>
            </a:r>
          </a:p>
          <a:p>
            <a:pPr marL="342900" indent="-342900" defTabSz="914099">
              <a:buFont typeface="Arial" panose="020B0604020202020204" pitchFamily="34" charset="0"/>
              <a:buChar char="•"/>
            </a:pPr>
            <a:r>
              <a:rPr lang="en-US" sz="2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Experts from Microsoft Azure, Office, Cloud and Datacenter teams will be there</a:t>
            </a:r>
          </a:p>
          <a:p>
            <a:pPr marL="342900" indent="-342900" defTabSz="914099">
              <a:buFont typeface="Arial" panose="020B0604020202020204" pitchFamily="34" charset="0"/>
              <a:buChar char="•"/>
            </a:pPr>
            <a:endParaRPr lang="en-US" sz="2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9" name="Rectangle 18"/>
          <p:cNvSpPr/>
          <p:nvPr/>
        </p:nvSpPr>
        <p:spPr>
          <a:xfrm>
            <a:off x="6365624" y="5930042"/>
            <a:ext cx="5481704" cy="584775"/>
          </a:xfrm>
          <a:prstGeom prst="rect">
            <a:avLst/>
          </a:prstGeom>
        </p:spPr>
        <p:txBody>
          <a:bodyPr wrap="squar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Hilton Americas, Room 335A</a:t>
            </a:r>
          </a:p>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Wed 4:00 – 5:30pm</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83813756"/>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3"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86070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8" y="1439862"/>
            <a:ext cx="10058399" cy="917575"/>
          </a:xfrm>
        </p:spPr>
        <p:txBody>
          <a:bodyPr/>
          <a:lstStyle/>
          <a:p>
            <a:r>
              <a:rPr lang="en-US" dirty="0" smtClean="0"/>
              <a:t>“	</a:t>
            </a:r>
            <a:r>
              <a:rPr lang="en-US" dirty="0"/>
              <a:t>All truths are easy to understand once they are discovered; the point is to discover them.”</a:t>
            </a:r>
          </a:p>
        </p:txBody>
      </p:sp>
      <p:sp>
        <p:nvSpPr>
          <p:cNvPr id="6" name="Text Placeholder 5"/>
          <p:cNvSpPr>
            <a:spLocks noGrp="1"/>
          </p:cNvSpPr>
          <p:nvPr>
            <p:ph type="body" sz="quarter" idx="10"/>
          </p:nvPr>
        </p:nvSpPr>
        <p:spPr>
          <a:xfrm>
            <a:off x="6218237" y="5182779"/>
            <a:ext cx="5486400" cy="627864"/>
          </a:xfrm>
        </p:spPr>
        <p:txBody>
          <a:bodyPr/>
          <a:lstStyle/>
          <a:p>
            <a:r>
              <a:rPr lang="en-US" dirty="0" smtClean="0"/>
              <a:t>Galileo Galilei</a:t>
            </a:r>
          </a:p>
        </p:txBody>
      </p:sp>
    </p:spTree>
    <p:extLst>
      <p:ext uri="{BB962C8B-B14F-4D97-AF65-F5344CB8AC3E}">
        <p14:creationId xmlns:p14="http://schemas.microsoft.com/office/powerpoint/2010/main" val="29857982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the pattern here?</a:t>
            </a:r>
            <a:endParaRPr lang="en-US" dirty="0"/>
          </a:p>
        </p:txBody>
      </p:sp>
      <p:sp>
        <p:nvSpPr>
          <p:cNvPr id="4" name="Text Placeholder 3"/>
          <p:cNvSpPr>
            <a:spLocks noGrp="1"/>
          </p:cNvSpPr>
          <p:nvPr>
            <p:ph type="body" sz="quarter" idx="10"/>
          </p:nvPr>
        </p:nvSpPr>
        <p:spPr>
          <a:xfrm>
            <a:off x="531948" y="1364971"/>
            <a:ext cx="11370961" cy="3198761"/>
          </a:xfrm>
        </p:spPr>
        <p:txBody>
          <a:bodyPr>
            <a:spAutoFit/>
          </a:bodyPr>
          <a:lstStyle/>
          <a:p>
            <a:pPr marL="0" lvl="1" indent="0">
              <a:buSzPct val="80000"/>
              <a:buNone/>
            </a:pPr>
            <a:r>
              <a:rPr lang="en-US" sz="3264" dirty="0" smtClean="0">
                <a:solidFill>
                  <a:schemeClr val="tx1"/>
                </a:solidFill>
              </a:rPr>
              <a:t>Qualcomm – 2008 - </a:t>
            </a:r>
            <a:r>
              <a:rPr lang="en-US" sz="3264" dirty="0" smtClean="0">
                <a:solidFill>
                  <a:schemeClr val="tx2"/>
                </a:solidFill>
              </a:rPr>
              <a:t>$8.5 million</a:t>
            </a:r>
          </a:p>
          <a:p>
            <a:pPr marL="0" lvl="1" indent="0">
              <a:buSzPct val="80000"/>
              <a:buNone/>
            </a:pPr>
            <a:r>
              <a:rPr lang="en-US" sz="3264" dirty="0" smtClean="0">
                <a:solidFill>
                  <a:schemeClr val="tx1"/>
                </a:solidFill>
              </a:rPr>
              <a:t>Morgan Stanley – 2006 - </a:t>
            </a:r>
            <a:r>
              <a:rPr lang="en-US" sz="3264" dirty="0" smtClean="0">
                <a:solidFill>
                  <a:schemeClr val="tx2"/>
                </a:solidFill>
              </a:rPr>
              <a:t>$15 million</a:t>
            </a:r>
          </a:p>
          <a:p>
            <a:pPr marL="0" lvl="1" indent="0">
              <a:buSzPct val="80000"/>
              <a:buNone/>
            </a:pPr>
            <a:r>
              <a:rPr lang="en-US" sz="3264" dirty="0" smtClean="0">
                <a:solidFill>
                  <a:schemeClr val="tx1"/>
                </a:solidFill>
              </a:rPr>
              <a:t>Deutsche </a:t>
            </a:r>
            <a:r>
              <a:rPr lang="en-US" sz="3264" dirty="0">
                <a:solidFill>
                  <a:schemeClr val="tx1"/>
                </a:solidFill>
              </a:rPr>
              <a:t>Bank Securities Inc., Goldman Sachs &amp; Co., Morgan Stanley, Solomon </a:t>
            </a:r>
            <a:r>
              <a:rPr lang="en-US" sz="3264" dirty="0" smtClean="0">
                <a:solidFill>
                  <a:schemeClr val="tx1"/>
                </a:solidFill>
              </a:rPr>
              <a:t>Smith Barney </a:t>
            </a:r>
            <a:r>
              <a:rPr lang="en-US" sz="3264" dirty="0">
                <a:solidFill>
                  <a:schemeClr val="tx1"/>
                </a:solidFill>
              </a:rPr>
              <a:t>Inc. and U.S. Bancorp Piper </a:t>
            </a:r>
            <a:r>
              <a:rPr lang="en-US" sz="3264" dirty="0" err="1">
                <a:solidFill>
                  <a:schemeClr val="tx1"/>
                </a:solidFill>
              </a:rPr>
              <a:t>Jaffray</a:t>
            </a:r>
            <a:r>
              <a:rPr lang="en-US" sz="3264" dirty="0">
                <a:solidFill>
                  <a:schemeClr val="tx1"/>
                </a:solidFill>
              </a:rPr>
              <a:t> Inc</a:t>
            </a:r>
            <a:r>
              <a:rPr lang="en-US" sz="3264" dirty="0" smtClean="0">
                <a:solidFill>
                  <a:schemeClr val="tx1"/>
                </a:solidFill>
              </a:rPr>
              <a:t>. - </a:t>
            </a:r>
            <a:r>
              <a:rPr lang="en-US" sz="3264" dirty="0" smtClean="0">
                <a:solidFill>
                  <a:schemeClr val="tx2"/>
                </a:solidFill>
              </a:rPr>
              <a:t>$1.65 million each</a:t>
            </a:r>
          </a:p>
          <a:p>
            <a:pPr marL="0" lvl="1" indent="0">
              <a:buSzPct val="80000"/>
              <a:buNone/>
            </a:pPr>
            <a:r>
              <a:rPr lang="en-US" sz="3264" dirty="0">
                <a:solidFill>
                  <a:schemeClr val="tx1"/>
                </a:solidFill>
              </a:rPr>
              <a:t>Philip Morris </a:t>
            </a:r>
            <a:r>
              <a:rPr lang="en-US" sz="3264" dirty="0" smtClean="0">
                <a:solidFill>
                  <a:schemeClr val="tx1"/>
                </a:solidFill>
              </a:rPr>
              <a:t>International – 1999 - </a:t>
            </a:r>
            <a:r>
              <a:rPr lang="en-US" sz="3264" dirty="0" smtClean="0">
                <a:solidFill>
                  <a:schemeClr val="tx2"/>
                </a:solidFill>
              </a:rPr>
              <a:t>$2.75 million </a:t>
            </a:r>
            <a:endParaRPr lang="en-US" sz="3264" dirty="0">
              <a:solidFill>
                <a:schemeClr val="tx2"/>
              </a:solidFill>
            </a:endParaRPr>
          </a:p>
        </p:txBody>
      </p:sp>
    </p:spTree>
    <p:extLst>
      <p:ext uri="{BB962C8B-B14F-4D97-AF65-F5344CB8AC3E}">
        <p14:creationId xmlns:p14="http://schemas.microsoft.com/office/powerpoint/2010/main" val="66632158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275290"/>
          </a:xfrm>
        </p:spPr>
        <p:txBody>
          <a:bodyPr/>
          <a:lstStyle/>
          <a:p>
            <a:pPr marL="0" indent="0">
              <a:buNone/>
            </a:pPr>
            <a:r>
              <a:rPr lang="en-US" dirty="0" smtClean="0">
                <a:solidFill>
                  <a:schemeClr val="tx2"/>
                </a:solidFill>
              </a:rPr>
              <a:t>Archive</a:t>
            </a:r>
          </a:p>
          <a:p>
            <a:pPr marL="101600" indent="0">
              <a:buNone/>
            </a:pPr>
            <a:r>
              <a:rPr lang="en-US" sz="2800" dirty="0" smtClean="0">
                <a:latin typeface="+mn-lt"/>
              </a:rPr>
              <a:t>Reduce risk from PSTs</a:t>
            </a:r>
          </a:p>
          <a:p>
            <a:pPr marL="101600" indent="0">
              <a:buNone/>
            </a:pPr>
            <a:r>
              <a:rPr lang="en-US" sz="2800" dirty="0" smtClean="0">
                <a:latin typeface="+mn-lt"/>
              </a:rPr>
              <a:t>Reduce eDiscovery costs</a:t>
            </a:r>
          </a:p>
          <a:p>
            <a:pPr marL="0" indent="0">
              <a:buNone/>
            </a:pPr>
            <a:r>
              <a:rPr lang="en-US" dirty="0" smtClean="0">
                <a:solidFill>
                  <a:schemeClr val="tx2"/>
                </a:solidFill>
              </a:rPr>
              <a:t>Delete</a:t>
            </a:r>
          </a:p>
          <a:p>
            <a:pPr marL="0" indent="0">
              <a:buNone/>
            </a:pPr>
            <a:r>
              <a:rPr lang="en-US" sz="2800" dirty="0" smtClean="0">
                <a:latin typeface="+mn-lt"/>
              </a:rPr>
              <a:t>Reduce risk by managing content lifecycle</a:t>
            </a:r>
          </a:p>
          <a:p>
            <a:pPr marL="0" indent="0">
              <a:buNone/>
            </a:pPr>
            <a:r>
              <a:rPr lang="en-US" dirty="0" smtClean="0">
                <a:solidFill>
                  <a:schemeClr val="tx2"/>
                </a:solidFill>
              </a:rPr>
              <a:t>Preserve</a:t>
            </a:r>
          </a:p>
          <a:p>
            <a:pPr marL="101600" indent="0">
              <a:buNone/>
            </a:pPr>
            <a:r>
              <a:rPr lang="en-US" sz="2800" dirty="0" smtClean="0">
                <a:latin typeface="+mn-lt"/>
              </a:rPr>
              <a:t>Legal &amp; regulatory requirements</a:t>
            </a:r>
          </a:p>
          <a:p>
            <a:pPr marL="101600" indent="0">
              <a:buNone/>
            </a:pPr>
            <a:r>
              <a:rPr lang="en-US" sz="2800" dirty="0" smtClean="0">
                <a:latin typeface="+mn-lt"/>
              </a:rPr>
              <a:t>Business requirements</a:t>
            </a:r>
          </a:p>
          <a:p>
            <a:pPr marL="342900" lvl="1" indent="0">
              <a:buNone/>
            </a:pPr>
            <a:endParaRPr lang="en-US" dirty="0" smtClean="0"/>
          </a:p>
          <a:p>
            <a:pPr lvl="1"/>
            <a:endParaRPr lang="en-US" dirty="0"/>
          </a:p>
        </p:txBody>
      </p:sp>
      <p:sp>
        <p:nvSpPr>
          <p:cNvPr id="4" name="Title 3"/>
          <p:cNvSpPr>
            <a:spLocks noGrp="1"/>
          </p:cNvSpPr>
          <p:nvPr>
            <p:ph type="title"/>
          </p:nvPr>
        </p:nvSpPr>
        <p:spPr/>
        <p:txBody>
          <a:bodyPr/>
          <a:lstStyle/>
          <a:p>
            <a:r>
              <a:rPr lang="en-US" dirty="0" smtClean="0"/>
              <a:t>Why Archive?</a:t>
            </a:r>
            <a:endParaRPr lang="en-US" dirty="0"/>
          </a:p>
        </p:txBody>
      </p:sp>
    </p:spTree>
    <p:extLst>
      <p:ext uri="{BB962C8B-B14F-4D97-AF65-F5344CB8AC3E}">
        <p14:creationId xmlns:p14="http://schemas.microsoft.com/office/powerpoint/2010/main" val="426262718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solidFill>
            <a:srgbClr val="FFFFFF"/>
          </a:solidFill>
        </p:spPr>
      </p:sp>
      <p:pic>
        <p:nvPicPr>
          <p:cNvPr id="16" name="Picture 2" descr="Journal report with extended recipient fie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191" y="1170572"/>
            <a:ext cx="5751054" cy="44866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p:cNvSpPr>
            <a:spLocks noGrp="1"/>
          </p:cNvSpPr>
          <p:nvPr>
            <p:ph type="body" idx="1"/>
          </p:nvPr>
        </p:nvSpPr>
        <p:spPr>
          <a:xfrm>
            <a:off x="390884" y="193108"/>
            <a:ext cx="5543930" cy="1201902"/>
          </a:xfrm>
        </p:spPr>
        <p:txBody>
          <a:bodyPr/>
          <a:lstStyle/>
          <a:p>
            <a:r>
              <a:rPr lang="en-US" smtClean="0">
                <a:solidFill>
                  <a:schemeClr val="tx1">
                    <a:lumMod val="95000"/>
                  </a:schemeClr>
                </a:solidFill>
              </a:rPr>
              <a:t>Journaling</a:t>
            </a:r>
            <a:endParaRPr lang="en-US" dirty="0">
              <a:solidFill>
                <a:schemeClr val="tx1">
                  <a:lumMod val="95000"/>
                </a:schemeClr>
              </a:solidFill>
            </a:endParaRPr>
          </a:p>
        </p:txBody>
      </p:sp>
      <p:sp>
        <p:nvSpPr>
          <p:cNvPr id="13" name="Content Placeholder 12"/>
          <p:cNvSpPr>
            <a:spLocks noGrp="1"/>
          </p:cNvSpPr>
          <p:nvPr>
            <p:ph sz="quarter" idx="13"/>
          </p:nvPr>
        </p:nvSpPr>
        <p:spPr>
          <a:xfrm>
            <a:off x="468651" y="1395010"/>
            <a:ext cx="5554778" cy="621530"/>
          </a:xfrm>
        </p:spPr>
        <p:txBody>
          <a:bodyPr/>
          <a:lstStyle/>
          <a:p>
            <a:r>
              <a:rPr lang="en-US" sz="2856" dirty="0" smtClean="0">
                <a:solidFill>
                  <a:schemeClr val="tx1">
                    <a:lumMod val="95000"/>
                  </a:schemeClr>
                </a:solidFill>
              </a:rPr>
              <a:t>Feed journaling mailboxes or 3</a:t>
            </a:r>
            <a:r>
              <a:rPr lang="en-US" sz="2856" baseline="30000" dirty="0" smtClean="0">
                <a:solidFill>
                  <a:schemeClr val="tx1">
                    <a:lumMod val="95000"/>
                  </a:schemeClr>
                </a:solidFill>
              </a:rPr>
              <a:t>rd</a:t>
            </a:r>
            <a:r>
              <a:rPr lang="en-US" sz="2856" dirty="0" smtClean="0">
                <a:solidFill>
                  <a:schemeClr val="tx1">
                    <a:lumMod val="95000"/>
                  </a:schemeClr>
                </a:solidFill>
              </a:rPr>
              <a:t> party archiving systems/service</a:t>
            </a:r>
          </a:p>
          <a:p>
            <a:endParaRPr lang="en-US" sz="2856" dirty="0" smtClean="0">
              <a:solidFill>
                <a:schemeClr val="tx1">
                  <a:lumMod val="95000"/>
                </a:schemeClr>
              </a:solidFill>
            </a:endParaRPr>
          </a:p>
          <a:p>
            <a:r>
              <a:rPr lang="en-US" sz="2856" dirty="0" smtClean="0">
                <a:solidFill>
                  <a:schemeClr val="tx1">
                    <a:lumMod val="95000"/>
                  </a:schemeClr>
                </a:solidFill>
              </a:rPr>
              <a:t>Journaling agent on Hub Transport applies Journal Rules, generates journal reports (message + metadata)</a:t>
            </a:r>
          </a:p>
          <a:p>
            <a:endParaRPr lang="en-US" sz="2856" dirty="0" smtClean="0">
              <a:solidFill>
                <a:schemeClr val="tx1">
                  <a:lumMod val="95000"/>
                </a:schemeClr>
              </a:solidFill>
            </a:endParaRPr>
          </a:p>
          <a:p>
            <a:r>
              <a:rPr lang="en-US" sz="2856" dirty="0" smtClean="0">
                <a:solidFill>
                  <a:schemeClr val="tx1">
                    <a:lumMod val="95000"/>
                  </a:schemeClr>
                </a:solidFill>
              </a:rPr>
              <a:t>Items not in transport pipeline not captured.</a:t>
            </a:r>
          </a:p>
          <a:p>
            <a:pPr marL="469537" lvl="1" indent="0">
              <a:buNone/>
            </a:pPr>
            <a:r>
              <a:rPr lang="en-US" sz="2400" dirty="0" smtClean="0">
                <a:solidFill>
                  <a:schemeClr val="tx1">
                    <a:lumMod val="95000"/>
                  </a:schemeClr>
                </a:solidFill>
              </a:rPr>
              <a:t>More at </a:t>
            </a:r>
            <a:r>
              <a:rPr lang="en-US" sz="2400" b="1" dirty="0" smtClean="0">
                <a:solidFill>
                  <a:schemeClr val="tx1">
                    <a:lumMod val="95000"/>
                  </a:schemeClr>
                </a:solidFill>
              </a:rPr>
              <a:t>aka.ms/journaling</a:t>
            </a:r>
            <a:endParaRPr lang="en-US" sz="2400" b="1" dirty="0">
              <a:solidFill>
                <a:schemeClr val="tx1">
                  <a:lumMod val="95000"/>
                </a:schemeClr>
              </a:solidFill>
            </a:endParaRPr>
          </a:p>
        </p:txBody>
      </p:sp>
      <p:sp>
        <p:nvSpPr>
          <p:cNvPr id="3" name="Slide Number Placeholder 2"/>
          <p:cNvSpPr>
            <a:spLocks noGrp="1"/>
          </p:cNvSpPr>
          <p:nvPr>
            <p:ph type="sldNum" sz="quarter" idx="4294967295"/>
          </p:nvPr>
        </p:nvSpPr>
        <p:spPr>
          <a:xfrm>
            <a:off x="2501" y="6526605"/>
            <a:ext cx="571544" cy="223436"/>
          </a:xfrm>
          <a:prstGeom prst="rect">
            <a:avLst/>
          </a:prstGeom>
        </p:spPr>
        <p:txBody>
          <a:bodyPr/>
          <a:lstStyle/>
          <a:p>
            <a:pPr defTabSz="932559"/>
            <a:fld id="{727B4C2D-45E2-4621-8491-2995EB46A674}" type="slidenum">
              <a:rPr lang="en-US" smtClean="0">
                <a:gradFill>
                  <a:gsLst>
                    <a:gs pos="100000">
                      <a:srgbClr val="797A7D"/>
                    </a:gs>
                    <a:gs pos="0">
                      <a:srgbClr val="797A7D"/>
                    </a:gs>
                  </a:gsLst>
                  <a:lin ang="5400000" scaled="0"/>
                </a:gradFill>
              </a:rPr>
              <a:pPr defTabSz="932559"/>
              <a:t>8</a:t>
            </a:fld>
            <a:endParaRPr lang="en-US" dirty="0">
              <a:gradFill>
                <a:gsLst>
                  <a:gs pos="100000">
                    <a:srgbClr val="797A7D"/>
                  </a:gs>
                  <a:gs pos="0">
                    <a:srgbClr val="797A7D"/>
                  </a:gs>
                </a:gsLst>
                <a:lin ang="5400000" scaled="0"/>
              </a:gradFill>
            </a:endParaRPr>
          </a:p>
        </p:txBody>
      </p:sp>
      <p:grpSp>
        <p:nvGrpSpPr>
          <p:cNvPr id="6" name="Group 5"/>
          <p:cNvGrpSpPr/>
          <p:nvPr/>
        </p:nvGrpSpPr>
        <p:grpSpPr>
          <a:xfrm>
            <a:off x="6508191" y="5369441"/>
            <a:ext cx="3017817" cy="1073023"/>
            <a:chOff x="6508191" y="5369441"/>
            <a:chExt cx="3017817" cy="1073023"/>
          </a:xfrm>
        </p:grpSpPr>
        <p:cxnSp>
          <p:nvCxnSpPr>
            <p:cNvPr id="15" name="Straight Connector 14"/>
            <p:cNvCxnSpPr/>
            <p:nvPr/>
          </p:nvCxnSpPr>
          <p:spPr>
            <a:xfrm flipV="1">
              <a:off x="7237564" y="5369441"/>
              <a:ext cx="0" cy="567596"/>
            </a:xfrm>
            <a:prstGeom prst="line">
              <a:avLst/>
            </a:prstGeom>
            <a:ln w="25400" cap="sq">
              <a:solidFill>
                <a:schemeClr val="accent1"/>
              </a:solidFill>
              <a:prstDash val="solid"/>
              <a:miter lim="800000"/>
              <a:tailEnd type="oval"/>
            </a:ln>
          </p:spPr>
          <p:style>
            <a:lnRef idx="1">
              <a:schemeClr val="accent1"/>
            </a:lnRef>
            <a:fillRef idx="0">
              <a:schemeClr val="accent1"/>
            </a:fillRef>
            <a:effectRef idx="0">
              <a:schemeClr val="accent1"/>
            </a:effectRef>
            <a:fontRef idx="minor">
              <a:schemeClr val="tx1"/>
            </a:fontRef>
          </p:style>
        </p:cxnSp>
        <p:sp>
          <p:nvSpPr>
            <p:cNvPr id="10" name="TextBox 4"/>
            <p:cNvSpPr txBox="1"/>
            <p:nvPr/>
          </p:nvSpPr>
          <p:spPr>
            <a:xfrm>
              <a:off x="6508191" y="5901947"/>
              <a:ext cx="3017817" cy="540517"/>
            </a:xfrm>
            <a:prstGeom prst="rect">
              <a:avLst/>
            </a:prstGeom>
            <a:solidFill>
              <a:schemeClr val="accent1"/>
            </a:solidFill>
            <a:ln w="19050">
              <a:noFill/>
              <a:prstDash val="solid"/>
              <a:miter lim="800000"/>
            </a:ln>
            <a:effectLst/>
          </p:spPr>
          <p:txBody>
            <a:bodyPr wrap="square" lIns="58276" tIns="29139" rIns="93244" bIns="29139" rtlCol="0" anchor="ctr" anchorCtr="0">
              <a:spAutoFit/>
            </a:bodyPr>
            <a:lstStyle>
              <a:defPPr>
                <a:defRPr lang="en-US"/>
              </a:defPPr>
              <a:lvl1pPr defTabSz="914156"/>
              <a:lvl2pPr marL="0" lvl="1" defTabSz="914156">
                <a:lnSpc>
                  <a:spcPct val="100000"/>
                </a:lnSpc>
                <a:spcBef>
                  <a:spcPts val="0"/>
                </a:spcBef>
                <a:spcAft>
                  <a:spcPts val="0"/>
                </a:spcAft>
                <a:defRPr sz="1500">
                  <a:solidFill>
                    <a:schemeClr val="bg1"/>
                  </a:solidFill>
                  <a:latin typeface="+mj-lt"/>
                </a:defRPr>
              </a:lvl2pPr>
              <a:lvl3pPr marL="914156" defTabSz="914156"/>
              <a:lvl4pPr marL="1371233" defTabSz="914156"/>
              <a:lvl5pPr marL="1828313" defTabSz="914156"/>
              <a:lvl6pPr marL="2285391" defTabSz="914156"/>
              <a:lvl7pPr marL="2742468" defTabSz="914156"/>
              <a:lvl8pPr marL="3199546" defTabSz="914156"/>
              <a:lvl9pPr marL="3656624" defTabSz="914156"/>
            </a:lstStyle>
            <a:p>
              <a:pPr lvl="1"/>
              <a:r>
                <a:rPr lang="en-US" sz="1600" dirty="0" smtClean="0">
                  <a:solidFill>
                    <a:srgbClr val="FFFFFF"/>
                  </a:solidFill>
                  <a:latin typeface="+mn-lt"/>
                </a:rPr>
                <a:t>Metadata</a:t>
              </a:r>
              <a:r>
                <a:rPr lang="en-US" sz="1530" dirty="0" smtClean="0">
                  <a:solidFill>
                    <a:srgbClr val="FFFFFF"/>
                  </a:solidFill>
                  <a:latin typeface="+mn-lt"/>
                </a:rPr>
                <a:t>, including expanded Distribution Groups</a:t>
              </a:r>
              <a:endParaRPr lang="en-US" sz="1530" dirty="0">
                <a:solidFill>
                  <a:srgbClr val="FFFFFF"/>
                </a:solidFill>
                <a:latin typeface="+mn-lt"/>
              </a:endParaRPr>
            </a:p>
          </p:txBody>
        </p:sp>
      </p:grpSp>
      <p:grpSp>
        <p:nvGrpSpPr>
          <p:cNvPr id="5" name="Group 4"/>
          <p:cNvGrpSpPr/>
          <p:nvPr/>
        </p:nvGrpSpPr>
        <p:grpSpPr>
          <a:xfrm>
            <a:off x="7134952" y="547588"/>
            <a:ext cx="3821070" cy="2069777"/>
            <a:chOff x="7134952" y="547588"/>
            <a:chExt cx="3821070" cy="2069777"/>
          </a:xfrm>
        </p:grpSpPr>
        <p:cxnSp>
          <p:nvCxnSpPr>
            <p:cNvPr id="17" name="Straight Connector 16"/>
            <p:cNvCxnSpPr/>
            <p:nvPr/>
          </p:nvCxnSpPr>
          <p:spPr>
            <a:xfrm>
              <a:off x="8322455" y="637532"/>
              <a:ext cx="0" cy="1979833"/>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8" name="TextBox 4"/>
            <p:cNvSpPr txBox="1"/>
            <p:nvPr/>
          </p:nvSpPr>
          <p:spPr>
            <a:xfrm>
              <a:off x="7134952" y="547588"/>
              <a:ext cx="3821070" cy="309992"/>
            </a:xfrm>
            <a:prstGeom prst="rect">
              <a:avLst/>
            </a:prstGeom>
            <a:solidFill>
              <a:schemeClr val="accent1"/>
            </a:solidFill>
            <a:ln w="3175">
              <a:solidFill>
                <a:schemeClr val="accent1"/>
              </a:solidFill>
              <a:prstDash val="solid"/>
              <a:miter lim="800000"/>
            </a:ln>
            <a:effectLst/>
          </p:spPr>
          <p:txBody>
            <a:bodyPr wrap="square" lIns="58261" tIns="29132" rIns="93220" bIns="29132"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algn="ctr"/>
              <a:r>
                <a:rPr lang="en-US" sz="1600" dirty="0" smtClean="0">
                  <a:solidFill>
                    <a:srgbClr val="FFFFFF"/>
                  </a:solidFill>
                </a:rPr>
                <a:t>Original message attached</a:t>
              </a:r>
              <a:endParaRPr lang="en-US" sz="1600" dirty="0">
                <a:solidFill>
                  <a:srgbClr val="FFFFFF"/>
                </a:solidFill>
              </a:endParaRPr>
            </a:p>
          </p:txBody>
        </p:sp>
      </p:grpSp>
    </p:spTree>
    <p:extLst>
      <p:ext uri="{BB962C8B-B14F-4D97-AF65-F5344CB8AC3E}">
        <p14:creationId xmlns:p14="http://schemas.microsoft.com/office/powerpoint/2010/main" val="3651061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74" y="1632057"/>
            <a:ext cx="6649913" cy="4429865"/>
          </a:xfrm>
          <a:prstGeom prst="rect">
            <a:avLst/>
          </a:prstGeom>
        </p:spPr>
      </p:pic>
      <p:sp>
        <p:nvSpPr>
          <p:cNvPr id="12" name="Rectangle 11"/>
          <p:cNvSpPr/>
          <p:nvPr/>
        </p:nvSpPr>
        <p:spPr bwMode="auto">
          <a:xfrm>
            <a:off x="9651836" y="3898281"/>
            <a:ext cx="2163640" cy="21636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marL="113336" defTabSz="932290" fontAlgn="base">
              <a:lnSpc>
                <a:spcPct val="80000"/>
              </a:lnSpc>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Simplify email discovery and retention mgmt.</a:t>
            </a:r>
          </a:p>
        </p:txBody>
      </p:sp>
      <p:sp>
        <p:nvSpPr>
          <p:cNvPr id="13" name="Rectangle 12"/>
          <p:cNvSpPr/>
          <p:nvPr/>
        </p:nvSpPr>
        <p:spPr bwMode="auto">
          <a:xfrm>
            <a:off x="9651836" y="1632056"/>
            <a:ext cx="2163640" cy="21636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marL="113336" defTabSz="932290" fontAlgn="base">
              <a:lnSpc>
                <a:spcPct val="80000"/>
              </a:lnSpc>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Less time spent managing </a:t>
            </a:r>
          </a:p>
          <a:p>
            <a:pPr marL="113336" defTabSz="932290" fontAlgn="base">
              <a:lnSpc>
                <a:spcPct val="80000"/>
              </a:lnSpc>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 quota</a:t>
            </a:r>
          </a:p>
        </p:txBody>
      </p:sp>
      <p:sp>
        <p:nvSpPr>
          <p:cNvPr id="14" name="Rectangle 13"/>
          <p:cNvSpPr/>
          <p:nvPr/>
        </p:nvSpPr>
        <p:spPr bwMode="auto">
          <a:xfrm>
            <a:off x="7381308" y="3898281"/>
            <a:ext cx="2163640" cy="21636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marL="113336" defTabSz="932290" fontAlgn="base">
              <a:lnSpc>
                <a:spcPct val="80000"/>
              </a:lnSpc>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Eliminate lost </a:t>
            </a:r>
          </a:p>
          <a:p>
            <a:pPr marL="113336" defTabSz="932290" fontAlgn="base">
              <a:lnSpc>
                <a:spcPct val="80000"/>
              </a:lnSpc>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or corrupted </a:t>
            </a:r>
          </a:p>
          <a:p>
            <a:pPr marL="113336" defTabSz="932290" fontAlgn="base">
              <a:lnSpc>
                <a:spcPct val="80000"/>
              </a:lnSpc>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.PST files</a:t>
            </a:r>
          </a:p>
        </p:txBody>
      </p:sp>
      <p:sp>
        <p:nvSpPr>
          <p:cNvPr id="15" name="Rectangle 14"/>
          <p:cNvSpPr/>
          <p:nvPr/>
        </p:nvSpPr>
        <p:spPr bwMode="auto">
          <a:xfrm>
            <a:off x="7381308" y="1632056"/>
            <a:ext cx="2163640" cy="21636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marL="113336" defTabSz="932290" fontAlgn="base">
              <a:lnSpc>
                <a:spcPct val="80000"/>
              </a:lnSpc>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Access to all </a:t>
            </a:r>
          </a:p>
          <a:p>
            <a:pPr marL="113336" defTabSz="932290" fontAlgn="base">
              <a:lnSpc>
                <a:spcPct val="80000"/>
              </a:lnSpc>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email from </a:t>
            </a:r>
          </a:p>
          <a:p>
            <a:pPr marL="113336" defTabSz="932290" fontAlgn="base">
              <a:lnSpc>
                <a:spcPct val="80000"/>
              </a:lnSpc>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most clients</a:t>
            </a:r>
          </a:p>
        </p:txBody>
      </p:sp>
      <p:pic>
        <p:nvPicPr>
          <p:cNvPr id="1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65546" y="2244263"/>
            <a:ext cx="795164" cy="5457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15560" y="3958611"/>
            <a:ext cx="1374823" cy="137482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816640" y="1877283"/>
            <a:ext cx="1697109" cy="1062144"/>
            <a:chOff x="9816640" y="1877283"/>
            <a:chExt cx="1697109" cy="1062144"/>
          </a:xfrm>
        </p:grpSpPr>
        <p:sp>
          <p:nvSpPr>
            <p:cNvPr id="19" name="Rounded Rectangle 18"/>
            <p:cNvSpPr/>
            <p:nvPr/>
          </p:nvSpPr>
          <p:spPr>
            <a:xfrm>
              <a:off x="10434370" y="2249362"/>
              <a:ext cx="1079379" cy="69006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20" name="Rectangle 19"/>
            <p:cNvSpPr/>
            <p:nvPr/>
          </p:nvSpPr>
          <p:spPr>
            <a:xfrm>
              <a:off x="10434370" y="2831154"/>
              <a:ext cx="1079379" cy="1082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1" name="Rectangle 20"/>
            <p:cNvSpPr/>
            <p:nvPr/>
          </p:nvSpPr>
          <p:spPr>
            <a:xfrm>
              <a:off x="10423283" y="2249360"/>
              <a:ext cx="113314" cy="58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22" name="Straight Connector 21"/>
            <p:cNvCxnSpPr/>
            <p:nvPr/>
          </p:nvCxnSpPr>
          <p:spPr>
            <a:xfrm>
              <a:off x="10401128" y="2249363"/>
              <a:ext cx="0" cy="577336"/>
            </a:xfrm>
            <a:prstGeom prst="line">
              <a:avLst/>
            </a:prstGeom>
            <a:solidFill>
              <a:schemeClr val="tx1"/>
            </a:solidFill>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0107537" y="2540256"/>
              <a:ext cx="0" cy="581794"/>
            </a:xfrm>
            <a:prstGeom prst="line">
              <a:avLst/>
            </a:prstGeom>
            <a:solidFill>
              <a:schemeClr val="tx1"/>
            </a:solidFill>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721263" y="1887728"/>
              <a:ext cx="189761" cy="1082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5" name="Oval 24"/>
            <p:cNvSpPr/>
            <p:nvPr/>
          </p:nvSpPr>
          <p:spPr>
            <a:xfrm>
              <a:off x="10646419" y="2468703"/>
              <a:ext cx="138226" cy="1386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6" name="Rectangle 25"/>
            <p:cNvSpPr/>
            <p:nvPr/>
          </p:nvSpPr>
          <p:spPr>
            <a:xfrm>
              <a:off x="10697930" y="1877283"/>
              <a:ext cx="35202" cy="667842"/>
            </a:xfrm>
            <a:prstGeom prst="rect">
              <a:avLst/>
            </a:prstGeom>
            <a:solidFill>
              <a:schemeClr val="tx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pic>
        <p:nvPicPr>
          <p:cNvPr id="27" name="Picture 7" descr="W:\Open Engagements\Productivity\MS-Unified Communications\#1601 BizProd MOD Team Core Content Work\New Iconography\Words\Draft\062212_words\Err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6737" y="4049632"/>
            <a:ext cx="1192780" cy="11927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Benefits of large mailbox with </a:t>
            </a:r>
            <a:r>
              <a:rPr lang="en-US" dirty="0" smtClean="0"/>
              <a:t>archiving</a:t>
            </a:r>
            <a:endParaRPr lang="en-US" dirty="0"/>
          </a:p>
        </p:txBody>
      </p:sp>
    </p:spTree>
    <p:extLst>
      <p:ext uri="{BB962C8B-B14F-4D97-AF65-F5344CB8AC3E}">
        <p14:creationId xmlns:p14="http://schemas.microsoft.com/office/powerpoint/2010/main" val="378156261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162.2"/>
</p:tagLst>
</file>

<file path=ppt/tags/tag10.xml><?xml version="1.0" encoding="utf-8"?>
<p:tagLst xmlns:a="http://schemas.openxmlformats.org/drawingml/2006/main" xmlns:r="http://schemas.openxmlformats.org/officeDocument/2006/relationships" xmlns:p="http://schemas.openxmlformats.org/presentationml/2006/main">
  <p:tag name="TIMING" val="|134.8|.5"/>
</p:tagLst>
</file>

<file path=ppt/tags/tag2.xml><?xml version="1.0" encoding="utf-8"?>
<p:tagLst xmlns:a="http://schemas.openxmlformats.org/drawingml/2006/main" xmlns:r="http://schemas.openxmlformats.org/officeDocument/2006/relationships" xmlns:p="http://schemas.openxmlformats.org/presentationml/2006/main">
  <p:tag name="TIMING" val="|45.4|21.2|1.6"/>
</p:tagLst>
</file>

<file path=ppt/tags/tag3.xml><?xml version="1.0" encoding="utf-8"?>
<p:tagLst xmlns:a="http://schemas.openxmlformats.org/drawingml/2006/main" xmlns:r="http://schemas.openxmlformats.org/officeDocument/2006/relationships" xmlns:p="http://schemas.openxmlformats.org/presentationml/2006/main">
  <p:tag name="TIMING" val="|18.6|.5|18.7|.5|.5"/>
</p:tagLst>
</file>

<file path=ppt/tags/tag4.xml><?xml version="1.0" encoding="utf-8"?>
<p:tagLst xmlns:a="http://schemas.openxmlformats.org/drawingml/2006/main" xmlns:r="http://schemas.openxmlformats.org/officeDocument/2006/relationships" xmlns:p="http://schemas.openxmlformats.org/presentationml/2006/main">
  <p:tag name="TIMING" val="|18.6|.5|.5|.5"/>
</p:tagLst>
</file>

<file path=ppt/tags/tag5.xml><?xml version="1.0" encoding="utf-8"?>
<p:tagLst xmlns:a="http://schemas.openxmlformats.org/drawingml/2006/main" xmlns:r="http://schemas.openxmlformats.org/officeDocument/2006/relationships" xmlns:p="http://schemas.openxmlformats.org/presentationml/2006/main">
  <p:tag name="TIMING" val="|23|5.9|15.2|48.6|9.9|20.7|25.6|1.7|10.4"/>
</p:tagLst>
</file>

<file path=ppt/tags/tag6.xml><?xml version="1.0" encoding="utf-8"?>
<p:tagLst xmlns:a="http://schemas.openxmlformats.org/drawingml/2006/main" xmlns:r="http://schemas.openxmlformats.org/officeDocument/2006/relationships" xmlns:p="http://schemas.openxmlformats.org/presentationml/2006/main">
  <p:tag name="TIMING" val="|0|1|1|1|1|1|1|1|1"/>
</p:tagLst>
</file>

<file path=ppt/tags/tag7.xml><?xml version="1.0" encoding="utf-8"?>
<p:tagLst xmlns:a="http://schemas.openxmlformats.org/drawingml/2006/main" xmlns:r="http://schemas.openxmlformats.org/officeDocument/2006/relationships" xmlns:p="http://schemas.openxmlformats.org/presentationml/2006/main">
  <p:tag name="TIMING" val="|215.7|3.8"/>
</p:tagLst>
</file>

<file path=ppt/tags/tag8.xml><?xml version="1.0" encoding="utf-8"?>
<p:tagLst xmlns:a="http://schemas.openxmlformats.org/drawingml/2006/main" xmlns:r="http://schemas.openxmlformats.org/officeDocument/2006/relationships" xmlns:p="http://schemas.openxmlformats.org/presentationml/2006/main">
  <p:tag name="TIMING" val="|134.8|.5"/>
</p:tagLst>
</file>

<file path=ppt/tags/tag9.xml><?xml version="1.0" encoding="utf-8"?>
<p:tagLst xmlns:a="http://schemas.openxmlformats.org/drawingml/2006/main" xmlns:r="http://schemas.openxmlformats.org/officeDocument/2006/relationships" xmlns:p="http://schemas.openxmlformats.org/presentationml/2006/main">
  <p:tag name="TIMING" val="|8.9|60.7"/>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Bharat Suneja</External_x0020_Speaker>
    <Session_x0020_Code xmlns="e36bfbf9-5e42-489c-a259-4c54eb22cb57">OFC-B324</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www.w3.org/XML/1998/namespace"/>
    <ds:schemaRef ds:uri="http://schemas.microsoft.com/sharepoint/v3"/>
    <ds:schemaRef ds:uri="e36bfbf9-5e42-489c-a259-4c54eb22cb57"/>
    <ds:schemaRef ds:uri="http://purl.org/dc/elements/1.1/"/>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http://purl.org/dc/term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8311</TotalTime>
  <Words>6001</Words>
  <Application>Microsoft Office PowerPoint</Application>
  <PresentationFormat>Custom</PresentationFormat>
  <Paragraphs>462</Paragraphs>
  <Slides>48</Slides>
  <Notes>41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48</vt:i4>
      </vt:variant>
    </vt:vector>
  </HeadingPairs>
  <TitlesOfParts>
    <vt:vector size="60" baseType="lpstr">
      <vt:lpstr>Arial</vt:lpstr>
      <vt:lpstr>Calibri</vt:lpstr>
      <vt:lpstr>Calibri Light</vt:lpstr>
      <vt:lpstr>Consolas</vt:lpstr>
      <vt:lpstr>Segoe Pro</vt:lpstr>
      <vt:lpstr>Segoe Pro SemiLight</vt:lpstr>
      <vt:lpstr>Segoe UI</vt:lpstr>
      <vt:lpstr>Segoe UI Light</vt:lpstr>
      <vt:lpstr>Segoe UI Semibold</vt:lpstr>
      <vt:lpstr>Wingdings</vt:lpstr>
      <vt:lpstr>TechEd 2014 Dk Blue</vt:lpstr>
      <vt:lpstr>1_5-30055_Office Template 2012 - 16x9 - White Background</vt:lpstr>
      <vt:lpstr>PowerPoint Presentation</vt:lpstr>
      <vt:lpstr>Preserve, Delete, and Archive in Exchange</vt:lpstr>
      <vt:lpstr>Our Vision for Compliance</vt:lpstr>
      <vt:lpstr>Archiving</vt:lpstr>
      <vt:lpstr>“ All truths are easy to understand once they are discovered; the point is to discover them.”</vt:lpstr>
      <vt:lpstr>What is the pattern here?</vt:lpstr>
      <vt:lpstr>Why Archive?</vt:lpstr>
      <vt:lpstr>PowerPoint Presentation</vt:lpstr>
      <vt:lpstr>Benefits of large mailbox with archiving</vt:lpstr>
      <vt:lpstr>PowerPoint Presentation</vt:lpstr>
      <vt:lpstr>PowerPoint Presentation</vt:lpstr>
      <vt:lpstr>Demo</vt:lpstr>
      <vt:lpstr>PowerPoint Presentation</vt:lpstr>
      <vt:lpstr>PowerPoint Presentation</vt:lpstr>
      <vt:lpstr>Lync Archiving Single In-Place data store for Exchange &amp; Lync compliance</vt:lpstr>
      <vt:lpstr>Lync Archiving: How does it work?</vt:lpstr>
      <vt:lpstr>Preserve (Hold)</vt:lpstr>
      <vt:lpstr>Immutability Preserve items Protect from deletion Protect from tampering  Whitepaper Achieving Immutability with Exchange Online and Exchange Server 2013 aka.ms/immutability</vt:lpstr>
      <vt:lpstr>Terminology housekeeping: There’s no dumpster. It’s Recoverable Items.</vt:lpstr>
      <vt:lpstr>Evolution: In-Place Hold</vt:lpstr>
      <vt:lpstr>Demo</vt:lpstr>
      <vt:lpstr>Lifecycle of mailbox items</vt:lpstr>
      <vt:lpstr>In-Place Hold as you want it</vt:lpstr>
      <vt:lpstr>Implementation considerations</vt:lpstr>
      <vt:lpstr>Key Benefits</vt:lpstr>
      <vt:lpstr>Delete (Messaging Records Management)</vt:lpstr>
      <vt:lpstr>Message Records Management (MRM)</vt:lpstr>
      <vt:lpstr>PowerPoint Presentation</vt:lpstr>
      <vt:lpstr>Retention Policies</vt:lpstr>
      <vt:lpstr>Retention Tags</vt:lpstr>
      <vt:lpstr>DPT – Default Policy Tag</vt:lpstr>
      <vt:lpstr>RPT – Retention Policy Tag</vt:lpstr>
      <vt:lpstr>Personal tags</vt:lpstr>
      <vt:lpstr>Retention Tags Defined</vt:lpstr>
      <vt:lpstr>Implementing Message Records Management (MRM)</vt:lpstr>
      <vt:lpstr>PowerPoint Presentation</vt:lpstr>
      <vt:lpstr>PowerPoint Presentation</vt:lpstr>
      <vt:lpstr>PowerPoint Presentation</vt:lpstr>
      <vt:lpstr>Summary:</vt:lpstr>
      <vt:lpstr>Q&amp;A</vt:lpstr>
      <vt:lpstr>Related content</vt:lpstr>
      <vt:lpstr>Track resources</vt:lpstr>
      <vt:lpstr>Solutions Advisory Board - Let’s talk solutions</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Preserve, Delete, and Archive in Exchange</dc:title>
  <dc:subject>TechEd 2014</dc:subject>
  <dc:creator>Bharat Suneja</dc:creator>
  <cp:keywords/>
  <dc:description>Template: Jordan Cayabyab, Artitudes Design
Formatting: 
Audience Type:</dc:description>
  <cp:lastModifiedBy>testadmin</cp:lastModifiedBy>
  <cp:revision>42</cp:revision>
  <dcterms:created xsi:type="dcterms:W3CDTF">2014-05-08T18:13:24Z</dcterms:created>
  <dcterms:modified xsi:type="dcterms:W3CDTF">2014-05-14T22:21:35Z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