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1" r:id="rId5"/>
    <p:sldMasterId id="2147484304" r:id="rId6"/>
  </p:sldMasterIdLst>
  <p:notesMasterIdLst>
    <p:notesMasterId r:id="rId60"/>
  </p:notesMasterIdLst>
  <p:handoutMasterIdLst>
    <p:handoutMasterId r:id="rId61"/>
  </p:handoutMasterIdLst>
  <p:sldIdLst>
    <p:sldId id="1381" r:id="rId7"/>
    <p:sldId id="1412" r:id="rId8"/>
    <p:sldId id="1504" r:id="rId9"/>
    <p:sldId id="1505" r:id="rId10"/>
    <p:sldId id="1506" r:id="rId11"/>
    <p:sldId id="1507" r:id="rId12"/>
    <p:sldId id="1508" r:id="rId13"/>
    <p:sldId id="1509" r:id="rId14"/>
    <p:sldId id="1510" r:id="rId15"/>
    <p:sldId id="1511" r:id="rId16"/>
    <p:sldId id="1512" r:id="rId17"/>
    <p:sldId id="1513" r:id="rId18"/>
    <p:sldId id="1514" r:id="rId19"/>
    <p:sldId id="1515" r:id="rId20"/>
    <p:sldId id="1516" r:id="rId21"/>
    <p:sldId id="1517" r:id="rId22"/>
    <p:sldId id="1518" r:id="rId23"/>
    <p:sldId id="1519" r:id="rId24"/>
    <p:sldId id="1520" r:id="rId25"/>
    <p:sldId id="1521" r:id="rId26"/>
    <p:sldId id="1522" r:id="rId27"/>
    <p:sldId id="1523" r:id="rId28"/>
    <p:sldId id="1524" r:id="rId29"/>
    <p:sldId id="1525" r:id="rId30"/>
    <p:sldId id="1526" r:id="rId31"/>
    <p:sldId id="1527" r:id="rId32"/>
    <p:sldId id="1528" r:id="rId33"/>
    <p:sldId id="1529" r:id="rId34"/>
    <p:sldId id="1530" r:id="rId35"/>
    <p:sldId id="1531" r:id="rId36"/>
    <p:sldId id="1532" r:id="rId37"/>
    <p:sldId id="1533" r:id="rId38"/>
    <p:sldId id="1534" r:id="rId39"/>
    <p:sldId id="1535" r:id="rId40"/>
    <p:sldId id="1536" r:id="rId41"/>
    <p:sldId id="1537" r:id="rId42"/>
    <p:sldId id="1538" r:id="rId43"/>
    <p:sldId id="1539" r:id="rId44"/>
    <p:sldId id="1540" r:id="rId45"/>
    <p:sldId id="1541" r:id="rId46"/>
    <p:sldId id="1542" r:id="rId47"/>
    <p:sldId id="1543" r:id="rId48"/>
    <p:sldId id="1544" r:id="rId49"/>
    <p:sldId id="1545" r:id="rId50"/>
    <p:sldId id="1546" r:id="rId51"/>
    <p:sldId id="1547" r:id="rId52"/>
    <p:sldId id="1548" r:id="rId53"/>
    <p:sldId id="1549" r:id="rId54"/>
    <p:sldId id="1502" r:id="rId55"/>
    <p:sldId id="1416" r:id="rId56"/>
    <p:sldId id="1417" r:id="rId57"/>
    <p:sldId id="1414" r:id="rId58"/>
    <p:sldId id="1132" r:id="rId5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Introduction" id="{3F2C7E4F-0D08-4282-8BEB-74D1E909F3BB}">
          <p14:sldIdLst>
            <p14:sldId id="1412"/>
            <p14:sldId id="1504"/>
            <p14:sldId id="1505"/>
            <p14:sldId id="1506"/>
            <p14:sldId id="1507"/>
            <p14:sldId id="1508"/>
            <p14:sldId id="1509"/>
          </p14:sldIdLst>
        </p14:section>
        <p14:section name="Upgrading SharePoint" id="{56511CB8-C33C-40FD-9C74-68AE6EEDC5DD}">
          <p14:sldIdLst>
            <p14:sldId id="1510"/>
            <p14:sldId id="1511"/>
            <p14:sldId id="1512"/>
            <p14:sldId id="1513"/>
            <p14:sldId id="1514"/>
            <p14:sldId id="1515"/>
            <p14:sldId id="1516"/>
            <p14:sldId id="1517"/>
            <p14:sldId id="1518"/>
            <p14:sldId id="1519"/>
          </p14:sldIdLst>
        </p14:section>
        <p14:section name="Tools" id="{ACEE264E-6CFA-4E44-8C13-F28237AF32D9}">
          <p14:sldIdLst>
            <p14:sldId id="1520"/>
            <p14:sldId id="1521"/>
            <p14:sldId id="1522"/>
          </p14:sldIdLst>
        </p14:section>
        <p14:section name="Licensing" id="{ED3700F4-DABE-4441-8DD4-43E36BB90870}">
          <p14:sldIdLst>
            <p14:sldId id="1523"/>
            <p14:sldId id="1524"/>
            <p14:sldId id="1525"/>
            <p14:sldId id="1526"/>
            <p14:sldId id="1527"/>
            <p14:sldId id="1528"/>
            <p14:sldId id="1529"/>
          </p14:sldIdLst>
        </p14:section>
        <p14:section name="SharePoint Online" id="{C588EDB6-EE26-40BD-9E7F-E5EC41CC63C6}">
          <p14:sldIdLst>
            <p14:sldId id="1530"/>
            <p14:sldId id="1531"/>
            <p14:sldId id="1532"/>
            <p14:sldId id="1533"/>
            <p14:sldId id="1534"/>
            <p14:sldId id="1535"/>
            <p14:sldId id="1536"/>
            <p14:sldId id="1537"/>
            <p14:sldId id="1538"/>
            <p14:sldId id="1539"/>
            <p14:sldId id="1540"/>
            <p14:sldId id="1541"/>
          </p14:sldIdLst>
        </p14:section>
        <p14:section name="PowerShell with Client Object Model" id="{70438F40-59A3-4DA9-BDDC-A4AF67B4FC88}">
          <p14:sldIdLst>
            <p14:sldId id="1542"/>
            <p14:sldId id="1543"/>
            <p14:sldId id="1544"/>
            <p14:sldId id="1545"/>
          </p14:sldIdLst>
        </p14:section>
        <p14:section name="Tips" id="{C00664AD-500A-4D7C-95AB-016EB7349E5A}">
          <p14:sldIdLst>
            <p14:sldId id="1546"/>
            <p14:sldId id="1547"/>
          </p14:sldIdLst>
        </p14:section>
        <p14:section name="Summary" id="{E946A089-16B2-47EE-924E-5C332B97FD34}">
          <p14:sldIdLst>
            <p14:sldId id="1548"/>
            <p14:sldId id="1549"/>
          </p14:sldIdLst>
        </p14:section>
        <p14:section name="Required TechEd Slides" id="{26AC01F7-B32B-44E9-BE5B-D21B17F99D23}">
          <p14:sldIdLst>
            <p14:sldId id="1502"/>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124" autoAdjust="0"/>
  </p:normalViewPr>
  <p:slideViewPr>
    <p:cSldViewPr snapToObjects="1">
      <p:cViewPr varScale="1">
        <p:scale>
          <a:sx n="119" d="100"/>
          <a:sy n="119" d="100"/>
        </p:scale>
        <p:origin x="84" y="96"/>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20" d="100"/>
        <a:sy n="20"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4295559-2DAD-4B11-A6AC-8509A7236D94}"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3080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CA34555-C6F0-47BE-82D2-140924909CF8}"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90090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BCF648-4229-4E01-BBFC-57B923DEE1C0}"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25800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58CC59-6D14-4BB8-9576-D35BD75255FA}"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588148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89E3DEC-299D-4361-9E49-03A5A353C837}"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483566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DCD7E8-0973-4F30-BEBE-FB026645F6C7}"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22407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9EAF50C-3BD0-4DCB-BB4C-0B81075CF5A3}"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2329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31DA370-4FB4-4C04-A848-70CE33980AE8}"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04663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ED8FF34-1119-454B-87B7-2473409427B0}"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816484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BC61E63-7ACE-4062-8D93-3E204DFE5367}"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9039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7A3414-E85D-45E0-83A0-B74974792937}"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864031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24178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76EC322-77BC-4581-B855-F85D883E22EE}"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24726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1941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A0C29F1-576D-4257-BE13-004158CC9704}"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70462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FE84FA1-2D00-4B96-B7CB-2271C6F0A872}"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74812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SPC2012 – IT Pro</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992ED-A828-4F1B-A5CD-ECA32EE1B879}"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196476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29266" y="1626410"/>
            <a:ext cx="1106235" cy="494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userDrawn="1"/>
        </p:nvSpPr>
        <p:spPr bwMode="auto">
          <a:xfrm>
            <a:off x="4846638" y="3954463"/>
            <a:ext cx="7315200" cy="2743199"/>
          </a:xfrm>
          <a:prstGeom prst="roundRect">
            <a:avLst>
              <a:gd name="adj" fmla="val 4941"/>
            </a:avLst>
          </a:prstGeom>
          <a:solidFill>
            <a:schemeClr val="bg1"/>
          </a:solidFill>
          <a:ln>
            <a:noFill/>
            <a:headEnd type="none" w="med" len="med"/>
            <a:tailEnd type="none" w="med" len="med"/>
          </a:ln>
          <a:effectLst>
            <a:outerShdw blurRad="50800" dist="12700" dir="5400000" algn="t" rotWithShape="0">
              <a:prstClr val="black">
                <a:alpha val="31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4846638" y="3954462"/>
            <a:ext cx="7315200" cy="1371580"/>
          </a:xfrm>
          <a:noFill/>
        </p:spPr>
        <p:txBody>
          <a:bodyPr lIns="146304" tIns="91440" rIns="146304" bIns="91440" anchor="t" anchorCtr="0"/>
          <a:lstStyle>
            <a:lvl1pPr>
              <a:defRPr sz="5200" spc="-100" baseline="0">
                <a:gradFill>
                  <a:gsLst>
                    <a:gs pos="5833">
                      <a:schemeClr val="tx1"/>
                    </a:gs>
                    <a:gs pos="18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4846637" y="5326042"/>
            <a:ext cx="7315201" cy="1372151"/>
          </a:xfrm>
          <a:noFill/>
        </p:spPr>
        <p:txBody>
          <a:bodyPr lIns="146304" tIns="109728" rIns="146304" bIns="109728">
            <a:noAutofit/>
          </a:bodyPr>
          <a:lstStyle>
            <a:lvl1pPr marL="0" indent="0">
              <a:spcBef>
                <a:spcPts val="0"/>
              </a:spcBef>
              <a:buNone/>
              <a:defRPr sz="3200" spc="0" baseline="0">
                <a:gradFill>
                  <a:gsLst>
                    <a:gs pos="2917">
                      <a:schemeClr val="tx1"/>
                    </a:gs>
                    <a:gs pos="30000">
                      <a:schemeClr val="tx1"/>
                    </a:gs>
                  </a:gsLst>
                  <a:lin ang="5400000" scaled="0"/>
                </a:gradFill>
                <a:latin typeface="+mj-lt"/>
              </a:defRPr>
            </a:lvl1pPr>
          </a:lstStyle>
          <a:p>
            <a:pPr lvl="0"/>
            <a:r>
              <a:rPr lang="en-US" dirty="0" smtClean="0"/>
              <a:t>Speaker Name</a:t>
            </a:r>
          </a:p>
        </p:txBody>
      </p:sp>
      <p:pic>
        <p:nvPicPr>
          <p:cNvPr id="1026" name="Picture 2" descr="\\sfp\Work\White_Whale\5-30072_SharePoint_Conference\Templates\Client_provided\psd\psd\SPC_Logo.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552585" y="2491433"/>
            <a:ext cx="1498013" cy="208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88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17877" y="6183603"/>
            <a:ext cx="1552931" cy="331497"/>
          </a:xfrm>
          <a:prstGeom prst="rect">
            <a:avLst/>
          </a:prstGeom>
        </p:spPr>
      </p:pic>
      <p:grpSp>
        <p:nvGrpSpPr>
          <p:cNvPr id="5" name="Group 4"/>
          <p:cNvGrpSpPr/>
          <p:nvPr userDrawn="1"/>
        </p:nvGrpSpPr>
        <p:grpSpPr>
          <a:xfrm>
            <a:off x="274638" y="5600359"/>
            <a:ext cx="2194608" cy="1097304"/>
            <a:chOff x="274638" y="5600359"/>
            <a:chExt cx="2194608" cy="1097304"/>
          </a:xfrm>
        </p:grpSpPr>
        <p:sp>
          <p:nvSpPr>
            <p:cNvPr id="8" name="Rounded Rectangle 7"/>
            <p:cNvSpPr/>
            <p:nvPr userDrawn="1"/>
          </p:nvSpPr>
          <p:spPr bwMode="auto">
            <a:xfrm>
              <a:off x="274638" y="5600359"/>
              <a:ext cx="2194608" cy="1097304"/>
            </a:xfrm>
            <a:prstGeom prst="roundRect">
              <a:avLst/>
            </a:prstGeom>
            <a:solidFill>
              <a:schemeClr val="bg1"/>
            </a:solidFill>
            <a:ln>
              <a:noFill/>
              <a:headEnd type="none" w="med" len="med"/>
              <a:tailEnd type="none" w="med" len="med"/>
            </a:ln>
            <a:effectLst>
              <a:outerShdw blurRad="50800" dist="12700" dir="5400000" algn="t" rotWithShape="0">
                <a:prstClr val="black">
                  <a:alpha val="31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6"/>
            <p:cNvSpPr>
              <a:spLocks noEditPoints="1"/>
            </p:cNvSpPr>
            <p:nvPr userDrawn="1"/>
          </p:nvSpPr>
          <p:spPr bwMode="auto">
            <a:xfrm>
              <a:off x="968154" y="5772575"/>
              <a:ext cx="807577" cy="807577"/>
            </a:xfrm>
            <a:custGeom>
              <a:avLst/>
              <a:gdLst>
                <a:gd name="T0" fmla="*/ 256 w 1728"/>
                <a:gd name="T1" fmla="*/ 256 h 1728"/>
                <a:gd name="T2" fmla="*/ 1728 w 1728"/>
                <a:gd name="T3" fmla="*/ 864 h 1728"/>
                <a:gd name="T4" fmla="*/ 864 w 1728"/>
                <a:gd name="T5" fmla="*/ 1728 h 1728"/>
                <a:gd name="T6" fmla="*/ 0 w 1728"/>
                <a:gd name="T7" fmla="*/ 864 h 1728"/>
                <a:gd name="T8" fmla="*/ 864 w 1728"/>
                <a:gd name="T9" fmla="*/ 0 h 1728"/>
                <a:gd name="T10" fmla="*/ 1472 w 1728"/>
                <a:gd name="T11" fmla="*/ 256 h 1728"/>
                <a:gd name="T12" fmla="*/ 864 w 1728"/>
                <a:gd name="T13" fmla="*/ 93 h 1728"/>
                <a:gd name="T14" fmla="*/ 319 w 1728"/>
                <a:gd name="T15" fmla="*/ 319 h 1728"/>
                <a:gd name="T16" fmla="*/ 93 w 1728"/>
                <a:gd name="T17" fmla="*/ 864 h 1728"/>
                <a:gd name="T18" fmla="*/ 319 w 1728"/>
                <a:gd name="T19" fmla="*/ 1409 h 1728"/>
                <a:gd name="T20" fmla="*/ 864 w 1728"/>
                <a:gd name="T21" fmla="*/ 1635 h 1728"/>
                <a:gd name="T22" fmla="*/ 1409 w 1728"/>
                <a:gd name="T23" fmla="*/ 1409 h 1728"/>
                <a:gd name="T24" fmla="*/ 1635 w 1728"/>
                <a:gd name="T25" fmla="*/ 864 h 1728"/>
                <a:gd name="T26" fmla="*/ 1409 w 1728"/>
                <a:gd name="T27" fmla="*/ 319 h 1728"/>
                <a:gd name="T28" fmla="*/ 864 w 1728"/>
                <a:gd name="T29" fmla="*/ 93 h 1728"/>
                <a:gd name="T30" fmla="*/ 1523 w 1728"/>
                <a:gd name="T31" fmla="*/ 934 h 1728"/>
                <a:gd name="T32" fmla="*/ 1264 w 1728"/>
                <a:gd name="T33" fmla="*/ 1043 h 1728"/>
                <a:gd name="T34" fmla="*/ 1394 w 1728"/>
                <a:gd name="T35" fmla="*/ 671 h 1728"/>
                <a:gd name="T36" fmla="*/ 970 w 1728"/>
                <a:gd name="T37" fmla="*/ 914 h 1728"/>
                <a:gd name="T38" fmla="*/ 562 w 1728"/>
                <a:gd name="T39" fmla="*/ 928 h 1728"/>
                <a:gd name="T40" fmla="*/ 221 w 1728"/>
                <a:gd name="T41" fmla="*/ 1043 h 1728"/>
                <a:gd name="T42" fmla="*/ 388 w 1728"/>
                <a:gd name="T43" fmla="*/ 671 h 1728"/>
                <a:gd name="T44" fmla="*/ 757 w 1728"/>
                <a:gd name="T45" fmla="*/ 633 h 1728"/>
                <a:gd name="T46" fmla="*/ 651 w 1728"/>
                <a:gd name="T47" fmla="*/ 830 h 1728"/>
                <a:gd name="T48" fmla="*/ 864 w 1728"/>
                <a:gd name="T49" fmla="*/ 717 h 1728"/>
                <a:gd name="T50" fmla="*/ 757 w 1728"/>
                <a:gd name="T51" fmla="*/ 914 h 1728"/>
                <a:gd name="T52" fmla="*/ 970 w 1728"/>
                <a:gd name="T53" fmla="*/ 800 h 1728"/>
                <a:gd name="T54" fmla="*/ 1100 w 1728"/>
                <a:gd name="T55" fmla="*/ 671 h 1728"/>
                <a:gd name="T56" fmla="*/ 1229 w 1728"/>
                <a:gd name="T57" fmla="*/ 934 h 1728"/>
                <a:gd name="T58" fmla="*/ 970 w 1728"/>
                <a:gd name="T59" fmla="*/ 1043 h 1728"/>
                <a:gd name="T60" fmla="*/ 455 w 1728"/>
                <a:gd name="T61" fmla="*/ 857 h 1728"/>
                <a:gd name="T62" fmla="*/ 346 w 1728"/>
                <a:gd name="T63" fmla="*/ 778 h 1728"/>
                <a:gd name="T64" fmla="*/ 374 w 1728"/>
                <a:gd name="T65" fmla="*/ 936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256" y="256"/>
                  </a:moveTo>
                  <a:cubicBezTo>
                    <a:pt x="256" y="256"/>
                    <a:pt x="256" y="256"/>
                    <a:pt x="256" y="256"/>
                  </a:cubicBezTo>
                  <a:moveTo>
                    <a:pt x="864" y="0"/>
                  </a:moveTo>
                  <a:cubicBezTo>
                    <a:pt x="1341" y="0"/>
                    <a:pt x="1728" y="387"/>
                    <a:pt x="1728" y="864"/>
                  </a:cubicBezTo>
                  <a:cubicBezTo>
                    <a:pt x="1728" y="864"/>
                    <a:pt x="1728" y="864"/>
                    <a:pt x="1728" y="864"/>
                  </a:cubicBezTo>
                  <a:cubicBezTo>
                    <a:pt x="1728" y="1341"/>
                    <a:pt x="1341" y="1728"/>
                    <a:pt x="864" y="1728"/>
                  </a:cubicBezTo>
                  <a:cubicBezTo>
                    <a:pt x="864" y="1728"/>
                    <a:pt x="864" y="1728"/>
                    <a:pt x="864" y="1728"/>
                  </a:cubicBezTo>
                  <a:cubicBezTo>
                    <a:pt x="387" y="1728"/>
                    <a:pt x="0" y="1341"/>
                    <a:pt x="0" y="864"/>
                  </a:cubicBezTo>
                  <a:cubicBezTo>
                    <a:pt x="0" y="864"/>
                    <a:pt x="0" y="864"/>
                    <a:pt x="0" y="864"/>
                  </a:cubicBezTo>
                  <a:cubicBezTo>
                    <a:pt x="0" y="387"/>
                    <a:pt x="387" y="0"/>
                    <a:pt x="864" y="0"/>
                  </a:cubicBezTo>
                  <a:cubicBezTo>
                    <a:pt x="864" y="0"/>
                    <a:pt x="864" y="0"/>
                    <a:pt x="864" y="0"/>
                  </a:cubicBezTo>
                  <a:moveTo>
                    <a:pt x="1472" y="256"/>
                  </a:moveTo>
                  <a:cubicBezTo>
                    <a:pt x="1472" y="256"/>
                    <a:pt x="1472" y="256"/>
                    <a:pt x="1472" y="256"/>
                  </a:cubicBezTo>
                  <a:moveTo>
                    <a:pt x="864" y="93"/>
                  </a:moveTo>
                  <a:cubicBezTo>
                    <a:pt x="651" y="93"/>
                    <a:pt x="459" y="180"/>
                    <a:pt x="319" y="319"/>
                  </a:cubicBezTo>
                  <a:cubicBezTo>
                    <a:pt x="319" y="319"/>
                    <a:pt x="319" y="319"/>
                    <a:pt x="319" y="319"/>
                  </a:cubicBezTo>
                  <a:cubicBezTo>
                    <a:pt x="180" y="459"/>
                    <a:pt x="93" y="651"/>
                    <a:pt x="93" y="864"/>
                  </a:cubicBezTo>
                  <a:cubicBezTo>
                    <a:pt x="93" y="864"/>
                    <a:pt x="93" y="864"/>
                    <a:pt x="93" y="864"/>
                  </a:cubicBezTo>
                  <a:cubicBezTo>
                    <a:pt x="93" y="1077"/>
                    <a:pt x="180" y="1269"/>
                    <a:pt x="319" y="1409"/>
                  </a:cubicBezTo>
                  <a:cubicBezTo>
                    <a:pt x="319" y="1409"/>
                    <a:pt x="319" y="1409"/>
                    <a:pt x="319" y="1409"/>
                  </a:cubicBezTo>
                  <a:cubicBezTo>
                    <a:pt x="459" y="1548"/>
                    <a:pt x="651" y="1635"/>
                    <a:pt x="864" y="1635"/>
                  </a:cubicBezTo>
                  <a:cubicBezTo>
                    <a:pt x="864" y="1635"/>
                    <a:pt x="864" y="1635"/>
                    <a:pt x="864" y="1635"/>
                  </a:cubicBezTo>
                  <a:cubicBezTo>
                    <a:pt x="1077" y="1635"/>
                    <a:pt x="1269" y="1548"/>
                    <a:pt x="1409" y="1409"/>
                  </a:cubicBezTo>
                  <a:cubicBezTo>
                    <a:pt x="1409" y="1409"/>
                    <a:pt x="1409" y="1409"/>
                    <a:pt x="1409" y="1409"/>
                  </a:cubicBezTo>
                  <a:cubicBezTo>
                    <a:pt x="1548" y="1269"/>
                    <a:pt x="1635" y="1077"/>
                    <a:pt x="1635" y="864"/>
                  </a:cubicBezTo>
                  <a:cubicBezTo>
                    <a:pt x="1635" y="864"/>
                    <a:pt x="1635" y="864"/>
                    <a:pt x="1635" y="864"/>
                  </a:cubicBezTo>
                  <a:cubicBezTo>
                    <a:pt x="1635" y="651"/>
                    <a:pt x="1548" y="459"/>
                    <a:pt x="1409" y="319"/>
                  </a:cubicBezTo>
                  <a:cubicBezTo>
                    <a:pt x="1409" y="319"/>
                    <a:pt x="1409" y="319"/>
                    <a:pt x="1409" y="319"/>
                  </a:cubicBezTo>
                  <a:cubicBezTo>
                    <a:pt x="1269" y="180"/>
                    <a:pt x="1077" y="93"/>
                    <a:pt x="864" y="93"/>
                  </a:cubicBezTo>
                  <a:cubicBezTo>
                    <a:pt x="864" y="93"/>
                    <a:pt x="864" y="93"/>
                    <a:pt x="864" y="93"/>
                  </a:cubicBezTo>
                  <a:moveTo>
                    <a:pt x="1394" y="934"/>
                  </a:moveTo>
                  <a:cubicBezTo>
                    <a:pt x="1523" y="934"/>
                    <a:pt x="1523" y="934"/>
                    <a:pt x="1523" y="934"/>
                  </a:cubicBezTo>
                  <a:cubicBezTo>
                    <a:pt x="1523" y="1043"/>
                    <a:pt x="1523" y="1043"/>
                    <a:pt x="1523" y="1043"/>
                  </a:cubicBezTo>
                  <a:cubicBezTo>
                    <a:pt x="1264" y="1043"/>
                    <a:pt x="1264" y="1043"/>
                    <a:pt x="1264" y="1043"/>
                  </a:cubicBezTo>
                  <a:cubicBezTo>
                    <a:pt x="1264" y="671"/>
                    <a:pt x="1264" y="671"/>
                    <a:pt x="1264" y="671"/>
                  </a:cubicBezTo>
                  <a:cubicBezTo>
                    <a:pt x="1394" y="671"/>
                    <a:pt x="1394" y="671"/>
                    <a:pt x="1394" y="671"/>
                  </a:cubicBezTo>
                  <a:lnTo>
                    <a:pt x="1394" y="934"/>
                  </a:lnTo>
                  <a:close/>
                  <a:moveTo>
                    <a:pt x="970" y="914"/>
                  </a:moveTo>
                  <a:cubicBezTo>
                    <a:pt x="757" y="1082"/>
                    <a:pt x="757" y="1082"/>
                    <a:pt x="757" y="1082"/>
                  </a:cubicBezTo>
                  <a:cubicBezTo>
                    <a:pt x="562" y="928"/>
                    <a:pt x="562" y="928"/>
                    <a:pt x="562" y="928"/>
                  </a:cubicBezTo>
                  <a:cubicBezTo>
                    <a:pt x="534" y="996"/>
                    <a:pt x="466" y="1043"/>
                    <a:pt x="388" y="1043"/>
                  </a:cubicBezTo>
                  <a:cubicBezTo>
                    <a:pt x="221" y="1043"/>
                    <a:pt x="221" y="1043"/>
                    <a:pt x="221" y="1043"/>
                  </a:cubicBezTo>
                  <a:cubicBezTo>
                    <a:pt x="221" y="671"/>
                    <a:pt x="221" y="671"/>
                    <a:pt x="221" y="671"/>
                  </a:cubicBezTo>
                  <a:cubicBezTo>
                    <a:pt x="388" y="671"/>
                    <a:pt x="388" y="671"/>
                    <a:pt x="388" y="671"/>
                  </a:cubicBezTo>
                  <a:cubicBezTo>
                    <a:pt x="475" y="671"/>
                    <a:pt x="538" y="727"/>
                    <a:pt x="562" y="786"/>
                  </a:cubicBezTo>
                  <a:cubicBezTo>
                    <a:pt x="757" y="633"/>
                    <a:pt x="757" y="633"/>
                    <a:pt x="757" y="633"/>
                  </a:cubicBezTo>
                  <a:cubicBezTo>
                    <a:pt x="829" y="690"/>
                    <a:pt x="829" y="690"/>
                    <a:pt x="829" y="690"/>
                  </a:cubicBezTo>
                  <a:cubicBezTo>
                    <a:pt x="651" y="830"/>
                    <a:pt x="651" y="830"/>
                    <a:pt x="651" y="830"/>
                  </a:cubicBezTo>
                  <a:cubicBezTo>
                    <a:pt x="685" y="857"/>
                    <a:pt x="685" y="857"/>
                    <a:pt x="685" y="857"/>
                  </a:cubicBezTo>
                  <a:cubicBezTo>
                    <a:pt x="864" y="717"/>
                    <a:pt x="864" y="717"/>
                    <a:pt x="864" y="717"/>
                  </a:cubicBezTo>
                  <a:cubicBezTo>
                    <a:pt x="936" y="773"/>
                    <a:pt x="936" y="773"/>
                    <a:pt x="936" y="773"/>
                  </a:cubicBezTo>
                  <a:cubicBezTo>
                    <a:pt x="757" y="914"/>
                    <a:pt x="757" y="914"/>
                    <a:pt x="757" y="914"/>
                  </a:cubicBezTo>
                  <a:cubicBezTo>
                    <a:pt x="791" y="941"/>
                    <a:pt x="791" y="941"/>
                    <a:pt x="791" y="941"/>
                  </a:cubicBezTo>
                  <a:cubicBezTo>
                    <a:pt x="970" y="800"/>
                    <a:pt x="970" y="800"/>
                    <a:pt x="970" y="800"/>
                  </a:cubicBezTo>
                  <a:cubicBezTo>
                    <a:pt x="970" y="671"/>
                    <a:pt x="970" y="671"/>
                    <a:pt x="970" y="671"/>
                  </a:cubicBezTo>
                  <a:cubicBezTo>
                    <a:pt x="1100" y="671"/>
                    <a:pt x="1100" y="671"/>
                    <a:pt x="1100" y="671"/>
                  </a:cubicBezTo>
                  <a:cubicBezTo>
                    <a:pt x="1100" y="934"/>
                    <a:pt x="1100" y="934"/>
                    <a:pt x="1100" y="934"/>
                  </a:cubicBezTo>
                  <a:cubicBezTo>
                    <a:pt x="1229" y="934"/>
                    <a:pt x="1229" y="934"/>
                    <a:pt x="1229" y="934"/>
                  </a:cubicBezTo>
                  <a:cubicBezTo>
                    <a:pt x="1229" y="1043"/>
                    <a:pt x="1229" y="1043"/>
                    <a:pt x="1229" y="1043"/>
                  </a:cubicBezTo>
                  <a:cubicBezTo>
                    <a:pt x="970" y="1043"/>
                    <a:pt x="970" y="1043"/>
                    <a:pt x="970" y="1043"/>
                  </a:cubicBezTo>
                  <a:lnTo>
                    <a:pt x="970" y="914"/>
                  </a:lnTo>
                  <a:close/>
                  <a:moveTo>
                    <a:pt x="455" y="857"/>
                  </a:moveTo>
                  <a:cubicBezTo>
                    <a:pt x="455" y="807"/>
                    <a:pt x="422" y="778"/>
                    <a:pt x="375" y="778"/>
                  </a:cubicBezTo>
                  <a:cubicBezTo>
                    <a:pt x="346" y="778"/>
                    <a:pt x="346" y="778"/>
                    <a:pt x="346" y="778"/>
                  </a:cubicBezTo>
                  <a:cubicBezTo>
                    <a:pt x="346" y="936"/>
                    <a:pt x="346" y="936"/>
                    <a:pt x="346" y="936"/>
                  </a:cubicBezTo>
                  <a:cubicBezTo>
                    <a:pt x="374" y="936"/>
                    <a:pt x="374" y="936"/>
                    <a:pt x="374" y="936"/>
                  </a:cubicBezTo>
                  <a:cubicBezTo>
                    <a:pt x="418" y="936"/>
                    <a:pt x="455" y="912"/>
                    <a:pt x="455" y="857"/>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Tree>
    <p:extLst>
      <p:ext uri="{BB962C8B-B14F-4D97-AF65-F5344CB8AC3E}">
        <p14:creationId xmlns:p14="http://schemas.microsoft.com/office/powerpoint/2010/main" val="40571451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mo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29266" y="1626410"/>
            <a:ext cx="1106235" cy="494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userDrawn="1"/>
        </p:nvSpPr>
        <p:spPr bwMode="auto">
          <a:xfrm>
            <a:off x="274702" y="3954463"/>
            <a:ext cx="8229536" cy="2743200"/>
          </a:xfrm>
          <a:prstGeom prst="roundRect">
            <a:avLst>
              <a:gd name="adj" fmla="val 4941"/>
            </a:avLst>
          </a:prstGeom>
          <a:solidFill>
            <a:schemeClr val="bg1"/>
          </a:solidFill>
          <a:ln>
            <a:noFill/>
            <a:headEnd type="none" w="med" len="med"/>
            <a:tailEnd type="none" w="med" len="med"/>
          </a:ln>
          <a:effectLst>
            <a:outerShdw blurRad="50800" dist="12700" dir="5400000" algn="t" rotWithShape="0">
              <a:prstClr val="black">
                <a:alpha val="31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3954462"/>
            <a:ext cx="8229599" cy="1371579"/>
          </a:xfrm>
          <a:noFill/>
        </p:spPr>
        <p:txBody>
          <a:bodyPr tIns="91440" bIns="91440" anchor="t" anchorCtr="0"/>
          <a:lstStyle>
            <a:lvl1pPr>
              <a:defRPr sz="5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5326043"/>
            <a:ext cx="8230899" cy="1372414"/>
          </a:xfrm>
          <a:noFill/>
        </p:spPr>
        <p:txBody>
          <a:bodyPr lIns="182880" tIns="146304" rIns="182880" bIns="146304">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769252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Video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29266" y="1626410"/>
            <a:ext cx="1106235" cy="494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userDrawn="1"/>
        </p:nvSpPr>
        <p:spPr bwMode="auto">
          <a:xfrm>
            <a:off x="274702" y="3954463"/>
            <a:ext cx="8229536" cy="2743200"/>
          </a:xfrm>
          <a:prstGeom prst="roundRect">
            <a:avLst>
              <a:gd name="adj" fmla="val 4941"/>
            </a:avLst>
          </a:prstGeom>
          <a:solidFill>
            <a:schemeClr val="bg1"/>
          </a:solidFill>
          <a:ln>
            <a:noFill/>
            <a:headEnd type="none" w="med" len="med"/>
            <a:tailEnd type="none" w="med" len="med"/>
          </a:ln>
          <a:effectLst>
            <a:outerShdw blurRad="50800" dist="12700" dir="5400000" algn="t" rotWithShape="0">
              <a:prstClr val="black">
                <a:alpha val="31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3954462"/>
            <a:ext cx="8229599" cy="1371579"/>
          </a:xfrm>
          <a:noFill/>
        </p:spPr>
        <p:txBody>
          <a:bodyPr tIns="91440" bIns="91440" anchor="t" anchorCtr="0"/>
          <a:lstStyle>
            <a:lvl1pPr>
              <a:defRPr sz="5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975579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1782362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4634105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2198287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lumMod val="40000"/>
                        <a:lumOff val="60000"/>
                      </a:schemeClr>
                    </a:gs>
                    <a:gs pos="99000">
                      <a:schemeClr val="tx2">
                        <a:lumMod val="40000"/>
                        <a:lumOff val="60000"/>
                      </a:schemeClr>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362856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621009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807250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561066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lumMod val="40000"/>
                        <a:lumOff val="60000"/>
                      </a:schemeClr>
                    </a:gs>
                    <a:gs pos="99000">
                      <a:schemeClr val="tx2">
                        <a:lumMod val="40000"/>
                        <a:lumOff val="60000"/>
                      </a:schemeClr>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lumMod val="40000"/>
                        <a:lumOff val="60000"/>
                      </a:schemeClr>
                    </a:gs>
                    <a:gs pos="99000">
                      <a:schemeClr val="tx2">
                        <a:lumMod val="40000"/>
                        <a:lumOff val="60000"/>
                      </a:schemeClr>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06377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828457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496122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lumMod val="40000"/>
                  <a:lumOff val="60000"/>
                </a:schemeClr>
              </a:buClr>
              <a:buFont typeface="Arial" pitchFamily="34" charset="0"/>
              <a:buChar char="•"/>
              <a:defRPr sz="3600">
                <a:gradFill>
                  <a:gsLst>
                    <a:gs pos="1250">
                      <a:schemeClr val="tx2">
                        <a:lumMod val="40000"/>
                        <a:lumOff val="60000"/>
                      </a:schemeClr>
                    </a:gs>
                    <a:gs pos="99000">
                      <a:schemeClr val="tx2">
                        <a:lumMod val="40000"/>
                        <a:lumOff val="60000"/>
                      </a:schemeClr>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lumMod val="40000"/>
                  <a:lumOff val="60000"/>
                </a:schemeClr>
              </a:buClr>
              <a:buFont typeface="Arial" pitchFamily="34" charset="0"/>
              <a:buChar char="•"/>
              <a:defRPr sz="3600">
                <a:gradFill>
                  <a:gsLst>
                    <a:gs pos="1250">
                      <a:schemeClr val="tx2">
                        <a:lumMod val="40000"/>
                        <a:lumOff val="60000"/>
                      </a:schemeClr>
                    </a:gs>
                    <a:gs pos="99000">
                      <a:schemeClr val="tx2">
                        <a:lumMod val="40000"/>
                        <a:lumOff val="60000"/>
                      </a:schemeClr>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398008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069732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60800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97726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4961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5180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239687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5893453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181171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437064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231703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769799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991249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274403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357431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444415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504434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79997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92305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3.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5612582"/>
      </p:ext>
    </p:extLst>
  </p:cSld>
  <p:clrMap bg1="dk1" tx1="lt1" bg2="dk2" tx2="lt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 id="2147484298" r:id="rId17"/>
    <p:sldLayoutId id="2147484299" r:id="rId18"/>
    <p:sldLayoutId id="2147484300" r:id="rId19"/>
    <p:sldLayoutId id="2147484301" r:id="rId20"/>
    <p:sldLayoutId id="2147484302" r:id="rId21"/>
    <p:sldLayoutId id="2147484303"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317" y="-318"/>
            <a:ext cx="12435839" cy="69951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8222884"/>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go.microsoft.com/fwlink/p/?LinkID=244693" TargetMode="External"/><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hyperlink" Target="http://bit.ly/1hHX5q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hyperlink" Target="mailto:admin@mytenant.onmicrosoft.com" TargetMode="External"/><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bit.ly/1mw0lZn" TargetMode="External"/><Relationship Id="rId2" Type="http://schemas.openxmlformats.org/officeDocument/2006/relationships/hyperlink" Target="http://bit.ly/Su5GTQ"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Getting Ready for Upgrade</a:t>
            </a:r>
          </a:p>
        </p:txBody>
      </p:sp>
      <p:sp>
        <p:nvSpPr>
          <p:cNvPr id="4" name="Text Placeholder 3"/>
          <p:cNvSpPr>
            <a:spLocks noGrp="1"/>
          </p:cNvSpPr>
          <p:nvPr>
            <p:ph type="body" sz="quarter" idx="10"/>
          </p:nvPr>
        </p:nvSpPr>
        <p:spPr>
          <a:xfrm>
            <a:off x="274638" y="1212850"/>
            <a:ext cx="11887200" cy="2132012"/>
          </a:xfrm>
        </p:spPr>
        <p:txBody>
          <a:bodyPr/>
          <a:lstStyle/>
          <a:p>
            <a:r>
              <a:rPr lang="en-US" dirty="0" smtClean="0"/>
              <a:t>Test-</a:t>
            </a:r>
            <a:r>
              <a:rPr lang="en-US" dirty="0" err="1" smtClean="0"/>
              <a:t>SPContentDatabase</a:t>
            </a:r>
            <a:r>
              <a:rPr lang="en-US" dirty="0" smtClean="0"/>
              <a:t> and Mount-</a:t>
            </a:r>
            <a:r>
              <a:rPr lang="en-US" dirty="0" err="1" smtClean="0"/>
              <a:t>SPContentDatabase</a:t>
            </a:r>
            <a:r>
              <a:rPr lang="en-US" dirty="0" smtClean="0"/>
              <a:t> still used</a:t>
            </a:r>
          </a:p>
          <a:p>
            <a:r>
              <a:rPr lang="en-US" dirty="0" smtClean="0"/>
              <a:t>Deferred </a:t>
            </a:r>
            <a:r>
              <a:rPr lang="en-US" dirty="0"/>
              <a:t>Site Collection Upgrade = New </a:t>
            </a:r>
            <a:r>
              <a:rPr lang="en-US" dirty="0" err="1" smtClean="0"/>
              <a:t>cmdlets</a:t>
            </a:r>
            <a:endParaRPr lang="en-US" dirty="0" smtClean="0"/>
          </a:p>
          <a:p>
            <a:endParaRPr lang="en-US" dirty="0"/>
          </a:p>
        </p:txBody>
      </p:sp>
      <p:sp>
        <p:nvSpPr>
          <p:cNvPr id="5" name="Rectangle 4"/>
          <p:cNvSpPr/>
          <p:nvPr/>
        </p:nvSpPr>
        <p:spPr bwMode="auto">
          <a:xfrm>
            <a:off x="272273" y="3878262"/>
            <a:ext cx="9146364" cy="1219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Test-</a:t>
            </a:r>
            <a:r>
              <a:rPr lang="en-US" dirty="0" err="1" smtClean="0">
                <a:gradFill>
                  <a:gsLst>
                    <a:gs pos="0">
                      <a:srgbClr val="FFFFFF"/>
                    </a:gs>
                    <a:gs pos="100000">
                      <a:srgbClr val="FFFFFF"/>
                    </a:gs>
                  </a:gsLst>
                  <a:lin ang="5400000" scaled="0"/>
                </a:gradFill>
                <a:ea typeface="Segoe UI" pitchFamily="34" charset="0"/>
                <a:cs typeface="Segoe UI" pitchFamily="34" charset="0"/>
              </a:rPr>
              <a:t>SPContentDatabase</a:t>
            </a:r>
            <a:r>
              <a:rPr lang="en-US" dirty="0" smtClean="0">
                <a:gradFill>
                  <a:gsLst>
                    <a:gs pos="0">
                      <a:srgbClr val="FFFFFF"/>
                    </a:gs>
                    <a:gs pos="100000">
                      <a:srgbClr val="FFFFFF"/>
                    </a:gs>
                  </a:gsLst>
                  <a:lin ang="5400000" scaled="0"/>
                </a:gradFill>
                <a:ea typeface="Segoe UI" pitchFamily="34" charset="0"/>
                <a:cs typeface="Segoe UI" pitchFamily="34" charset="0"/>
              </a:rPr>
              <a:t> –Name </a:t>
            </a:r>
            <a:r>
              <a:rPr lang="en-US" dirty="0" err="1" smtClean="0">
                <a:gradFill>
                  <a:gsLst>
                    <a:gs pos="0">
                      <a:srgbClr val="FFFFFF"/>
                    </a:gs>
                    <a:gs pos="100000">
                      <a:srgbClr val="FFFFFF"/>
                    </a:gs>
                  </a:gsLst>
                  <a:lin ang="5400000" scaled="0"/>
                </a:gradFill>
                <a:ea typeface="Segoe UI" pitchFamily="34" charset="0"/>
                <a:cs typeface="Segoe UI" pitchFamily="34" charset="0"/>
              </a:rPr>
              <a:t>Wss_Content</a:t>
            </a:r>
            <a:r>
              <a:rPr lang="en-US" dirty="0" smtClean="0">
                <a:gradFill>
                  <a:gsLst>
                    <a:gs pos="0">
                      <a:srgbClr val="FFFFFF"/>
                    </a:gs>
                    <a:gs pos="100000">
                      <a:srgbClr val="FFFFFF"/>
                    </a:gs>
                  </a:gsLst>
                  <a:lin ang="5400000" scaled="0"/>
                </a:gradFill>
                <a:ea typeface="Segoe UI" pitchFamily="34" charset="0"/>
                <a:cs typeface="Segoe UI" pitchFamily="34" charset="0"/>
              </a:rPr>
              <a:t> –</a:t>
            </a:r>
            <a:r>
              <a:rPr lang="en-US" dirty="0" err="1" smtClean="0">
                <a:gradFill>
                  <a:gsLst>
                    <a:gs pos="0">
                      <a:srgbClr val="FFFFFF"/>
                    </a:gs>
                    <a:gs pos="100000">
                      <a:srgbClr val="FFFFFF"/>
                    </a:gs>
                  </a:gsLst>
                  <a:lin ang="5400000" scaled="0"/>
                </a:gradFill>
                <a:ea typeface="Segoe UI" pitchFamily="34" charset="0"/>
                <a:cs typeface="Segoe UI" pitchFamily="34" charset="0"/>
              </a:rPr>
              <a:t>WebApplication</a:t>
            </a:r>
            <a:r>
              <a:rPr lang="en-US" dirty="0" smtClean="0">
                <a:gradFill>
                  <a:gsLst>
                    <a:gs pos="0">
                      <a:srgbClr val="FFFFFF"/>
                    </a:gs>
                    <a:gs pos="100000">
                      <a:srgbClr val="FFFFFF"/>
                    </a:gs>
                  </a:gsLst>
                  <a:lin ang="5400000" scaled="0"/>
                </a:gradFill>
                <a:ea typeface="Segoe UI" pitchFamily="34" charset="0"/>
                <a:cs typeface="Segoe UI" pitchFamily="34" charset="0"/>
              </a:rPr>
              <a:t> http://servername</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Mount-</a:t>
            </a:r>
            <a:r>
              <a:rPr lang="en-US" dirty="0" err="1">
                <a:gradFill>
                  <a:gsLst>
                    <a:gs pos="0">
                      <a:srgbClr val="FFFFFF"/>
                    </a:gs>
                    <a:gs pos="100000">
                      <a:srgbClr val="FFFFFF"/>
                    </a:gs>
                  </a:gsLst>
                  <a:lin ang="5400000" scaled="0"/>
                </a:gradFill>
                <a:ea typeface="Segoe UI" pitchFamily="34" charset="0"/>
                <a:cs typeface="Segoe UI" pitchFamily="34" charset="0"/>
              </a:rPr>
              <a:t>SPContentDatabase</a:t>
            </a:r>
            <a:r>
              <a:rPr lang="en-US" dirty="0">
                <a:gradFill>
                  <a:gsLst>
                    <a:gs pos="0">
                      <a:srgbClr val="FFFFFF"/>
                    </a:gs>
                    <a:gs pos="100000">
                      <a:srgbClr val="FFFFFF"/>
                    </a:gs>
                  </a:gsLst>
                  <a:lin ang="5400000" scaled="0"/>
                </a:gradFill>
                <a:ea typeface="Segoe UI" pitchFamily="34" charset="0"/>
                <a:cs typeface="Segoe UI" pitchFamily="34" charset="0"/>
              </a:rPr>
              <a:t> –Name </a:t>
            </a:r>
            <a:r>
              <a:rPr lang="en-US" dirty="0" err="1">
                <a:gradFill>
                  <a:gsLst>
                    <a:gs pos="0">
                      <a:srgbClr val="FFFFFF"/>
                    </a:gs>
                    <a:gs pos="100000">
                      <a:srgbClr val="FFFFFF"/>
                    </a:gs>
                  </a:gsLst>
                  <a:lin ang="5400000" scaled="0"/>
                </a:gradFill>
                <a:ea typeface="Segoe UI" pitchFamily="34" charset="0"/>
                <a:cs typeface="Segoe UI" pitchFamily="34" charset="0"/>
              </a:rPr>
              <a:t>Wss_Content</a:t>
            </a:r>
            <a:r>
              <a:rPr lang="en-US" dirty="0">
                <a:gradFill>
                  <a:gsLst>
                    <a:gs pos="0">
                      <a:srgbClr val="FFFFFF"/>
                    </a:gs>
                    <a:gs pos="100000">
                      <a:srgbClr val="FFFFFF"/>
                    </a:gs>
                  </a:gsLst>
                  <a:lin ang="5400000" scaled="0"/>
                </a:gradFill>
                <a:ea typeface="Segoe UI" pitchFamily="34" charset="0"/>
                <a:cs typeface="Segoe UI" pitchFamily="34" charset="0"/>
              </a:rPr>
              <a:t> –</a:t>
            </a:r>
            <a:r>
              <a:rPr lang="en-US" dirty="0" err="1">
                <a:gradFill>
                  <a:gsLst>
                    <a:gs pos="0">
                      <a:srgbClr val="FFFFFF"/>
                    </a:gs>
                    <a:gs pos="100000">
                      <a:srgbClr val="FFFFFF"/>
                    </a:gs>
                  </a:gsLst>
                  <a:lin ang="5400000" scaled="0"/>
                </a:gradFill>
                <a:ea typeface="Segoe UI" pitchFamily="34" charset="0"/>
                <a:cs typeface="Segoe UI" pitchFamily="34" charset="0"/>
              </a:rPr>
              <a:t>WebApplication</a:t>
            </a:r>
            <a:r>
              <a:rPr lang="en-US" dirty="0">
                <a:gradFill>
                  <a:gsLst>
                    <a:gs pos="0">
                      <a:srgbClr val="FFFFFF"/>
                    </a:gs>
                    <a:gs pos="100000">
                      <a:srgbClr val="FFFFFF"/>
                    </a:gs>
                  </a:gsLst>
                  <a:lin ang="5400000" scaled="0"/>
                </a:gradFill>
                <a:ea typeface="Segoe UI" pitchFamily="34" charset="0"/>
                <a:cs typeface="Segoe UI" pitchFamily="34" charset="0"/>
              </a:rPr>
              <a:t> http://servername</a:t>
            </a:r>
          </a:p>
        </p:txBody>
      </p:sp>
    </p:spTree>
    <p:extLst>
      <p:ext uri="{BB962C8B-B14F-4D97-AF65-F5344CB8AC3E}">
        <p14:creationId xmlns:p14="http://schemas.microsoft.com/office/powerpoint/2010/main" val="338150940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 Database Upgrade</a:t>
            </a:r>
            <a:endParaRPr lang="en-US" dirty="0"/>
          </a:p>
        </p:txBody>
      </p:sp>
      <p:sp>
        <p:nvSpPr>
          <p:cNvPr id="5" name="Text Placeholder 4"/>
          <p:cNvSpPr>
            <a:spLocks noGrp="1"/>
          </p:cNvSpPr>
          <p:nvPr>
            <p:ph type="body" sz="quarter" idx="12"/>
          </p:nvPr>
        </p:nvSpPr>
        <p:spPr/>
        <p:txBody>
          <a:bodyPr/>
          <a:lstStyle/>
          <a:p>
            <a:r>
              <a:rPr lang="en-US" dirty="0" smtClean="0"/>
              <a:t>Corey Roth</a:t>
            </a:r>
          </a:p>
          <a:p>
            <a:r>
              <a:rPr lang="en-US" dirty="0" smtClean="0"/>
              <a:t>@</a:t>
            </a:r>
            <a:r>
              <a:rPr lang="en-US" dirty="0" err="1" smtClean="0"/>
              <a:t>coreyroth</a:t>
            </a:r>
            <a:endParaRPr lang="en-US" dirty="0"/>
          </a:p>
        </p:txBody>
      </p:sp>
    </p:spTree>
    <p:extLst>
      <p:ext uri="{BB962C8B-B14F-4D97-AF65-F5344CB8AC3E}">
        <p14:creationId xmlns:p14="http://schemas.microsoft.com/office/powerpoint/2010/main" val="16892075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Deferred Site Collection Upgrades</a:t>
            </a:r>
            <a:endParaRPr lang="en-US" dirty="0"/>
          </a:p>
        </p:txBody>
      </p:sp>
      <p:sp>
        <p:nvSpPr>
          <p:cNvPr id="3" name="Text Placeholder 2"/>
          <p:cNvSpPr>
            <a:spLocks noGrp="1"/>
          </p:cNvSpPr>
          <p:nvPr>
            <p:ph type="body" sz="quarter" idx="10"/>
          </p:nvPr>
        </p:nvSpPr>
        <p:spPr>
          <a:prstGeom prst="rect">
            <a:avLst/>
          </a:prstGeom>
        </p:spPr>
        <p:txBody>
          <a:bodyPr/>
          <a:lstStyle/>
          <a:p>
            <a:r>
              <a:rPr lang="en-US" dirty="0" err="1" smtClean="0"/>
              <a:t>Cmdlets</a:t>
            </a:r>
            <a:r>
              <a:rPr lang="en-US" dirty="0" smtClean="0"/>
              <a:t> to:</a:t>
            </a:r>
          </a:p>
          <a:p>
            <a:pPr lvl="1"/>
            <a:r>
              <a:rPr lang="en-US" dirty="0" smtClean="0"/>
              <a:t>Manage Health Checks</a:t>
            </a:r>
          </a:p>
          <a:p>
            <a:pPr lvl="1"/>
            <a:r>
              <a:rPr lang="en-US" dirty="0" smtClean="0"/>
              <a:t>Upgrade</a:t>
            </a:r>
          </a:p>
          <a:p>
            <a:pPr lvl="1"/>
            <a:r>
              <a:rPr lang="en-US" dirty="0" smtClean="0"/>
              <a:t>Request Evaluation Site Collections</a:t>
            </a:r>
          </a:p>
          <a:p>
            <a:pPr lvl="1"/>
            <a:r>
              <a:rPr lang="en-US" dirty="0" smtClean="0"/>
              <a:t>Copy</a:t>
            </a:r>
          </a:p>
          <a:p>
            <a:r>
              <a:rPr lang="en-US" dirty="0" smtClean="0"/>
              <a:t>View upgrade status with Get-</a:t>
            </a:r>
            <a:r>
              <a:rPr lang="en-US" dirty="0" err="1" smtClean="0"/>
              <a:t>SPSite</a:t>
            </a:r>
            <a:endParaRPr lang="en-US" dirty="0" smtClean="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73" y="4030662"/>
            <a:ext cx="6343650" cy="2390775"/>
          </a:xfrm>
          <a:prstGeom prst="rect">
            <a:avLst/>
          </a:prstGeom>
        </p:spPr>
      </p:pic>
    </p:spTree>
    <p:extLst>
      <p:ext uri="{BB962C8B-B14F-4D97-AF65-F5344CB8AC3E}">
        <p14:creationId xmlns:p14="http://schemas.microsoft.com/office/powerpoint/2010/main" val="378163437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Site Collection Health Checks</a:t>
            </a:r>
            <a:endParaRPr lang="en-US" dirty="0"/>
          </a:p>
        </p:txBody>
      </p:sp>
      <p:sp>
        <p:nvSpPr>
          <p:cNvPr id="5" name="Text Placeholder 4"/>
          <p:cNvSpPr>
            <a:spLocks noGrp="1"/>
          </p:cNvSpPr>
          <p:nvPr>
            <p:ph type="body" sz="quarter" idx="10"/>
          </p:nvPr>
        </p:nvSpPr>
        <p:spPr>
          <a:prstGeom prst="rect">
            <a:avLst/>
          </a:prstGeom>
        </p:spPr>
        <p:txBody>
          <a:bodyPr/>
          <a:lstStyle/>
          <a:p>
            <a:r>
              <a:rPr lang="en-US" dirty="0" smtClean="0"/>
              <a:t>Test-</a:t>
            </a:r>
            <a:r>
              <a:rPr lang="en-US" dirty="0" err="1" smtClean="0"/>
              <a:t>SPSite</a:t>
            </a:r>
            <a:endParaRPr lang="en-US" dirty="0" smtClean="0"/>
          </a:p>
          <a:p>
            <a:pPr lvl="1"/>
            <a:r>
              <a:rPr lang="en-US" dirty="0" smtClean="0"/>
              <a:t>Runs Site Collection Health Checks</a:t>
            </a:r>
          </a:p>
          <a:p>
            <a:pPr lvl="1"/>
            <a:r>
              <a:rPr lang="en-US" dirty="0" smtClean="0"/>
              <a:t>All rules by default or specify specific rule</a:t>
            </a:r>
          </a:p>
          <a:p>
            <a:r>
              <a:rPr lang="en-US" dirty="0" smtClean="0"/>
              <a:t>Repair-</a:t>
            </a:r>
            <a:r>
              <a:rPr lang="en-US" dirty="0" err="1" smtClean="0"/>
              <a:t>SPSite</a:t>
            </a:r>
            <a:endParaRPr lang="en-US" dirty="0" smtClean="0"/>
          </a:p>
          <a:p>
            <a:pPr lvl="1"/>
            <a:r>
              <a:rPr lang="en-US" dirty="0" smtClean="0"/>
              <a:t>Automatically repairs all issues</a:t>
            </a:r>
            <a:endParaRPr lang="en-US" dirty="0"/>
          </a:p>
        </p:txBody>
      </p:sp>
      <p:sp>
        <p:nvSpPr>
          <p:cNvPr id="7" name="Rectangle 6"/>
          <p:cNvSpPr/>
          <p:nvPr/>
        </p:nvSpPr>
        <p:spPr bwMode="auto">
          <a:xfrm>
            <a:off x="274638" y="3802062"/>
            <a:ext cx="9679764" cy="12954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Test-</a:t>
            </a:r>
            <a:r>
              <a:rPr lang="en-US" dirty="0" err="1" smtClean="0">
                <a:gradFill>
                  <a:gsLst>
                    <a:gs pos="0">
                      <a:srgbClr val="FFFFFF"/>
                    </a:gs>
                    <a:gs pos="100000">
                      <a:srgbClr val="FFFFFF"/>
                    </a:gs>
                  </a:gsLst>
                  <a:lin ang="5400000" scaled="0"/>
                </a:gradFill>
                <a:ea typeface="Segoe UI" pitchFamily="34" charset="0"/>
                <a:cs typeface="Segoe UI" pitchFamily="34" charset="0"/>
              </a:rPr>
              <a:t>SPSite</a:t>
            </a:r>
            <a:r>
              <a:rPr lang="en-US" dirty="0" smtClean="0">
                <a:gradFill>
                  <a:gsLst>
                    <a:gs pos="0">
                      <a:srgbClr val="FFFFFF"/>
                    </a:gs>
                    <a:gs pos="100000">
                      <a:srgbClr val="FFFFFF"/>
                    </a:gs>
                  </a:gsLst>
                  <a:lin ang="5400000" scaled="0"/>
                </a:gradFill>
                <a:ea typeface="Segoe UI" pitchFamily="34" charset="0"/>
                <a:cs typeface="Segoe UI" pitchFamily="34" charset="0"/>
              </a:rPr>
              <a:t> –Identity http://server/sitecollection</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Repair-</a:t>
            </a:r>
            <a:r>
              <a:rPr lang="en-US" dirty="0" err="1" smtClean="0">
                <a:gradFill>
                  <a:gsLst>
                    <a:gs pos="0">
                      <a:srgbClr val="FFFFFF"/>
                    </a:gs>
                    <a:gs pos="100000">
                      <a:srgbClr val="FFFFFF"/>
                    </a:gs>
                  </a:gsLst>
                  <a:lin ang="5400000" scaled="0"/>
                </a:gradFill>
                <a:ea typeface="Segoe UI" pitchFamily="34" charset="0"/>
                <a:cs typeface="Segoe UI" pitchFamily="34" charset="0"/>
              </a:rPr>
              <a:t>SPSite</a:t>
            </a:r>
            <a:r>
              <a:rPr lang="en-US" dirty="0" smtClean="0">
                <a:gradFill>
                  <a:gsLst>
                    <a:gs pos="0">
                      <a:srgbClr val="FFFFFF"/>
                    </a:gs>
                    <a:gs pos="100000">
                      <a:srgbClr val="FFFFFF"/>
                    </a:gs>
                  </a:gsLst>
                  <a:lin ang="5400000" scaled="0"/>
                </a:gradFill>
                <a:ea typeface="Segoe UI" pitchFamily="34" charset="0"/>
                <a:cs typeface="Segoe UI" pitchFamily="34" charset="0"/>
              </a:rPr>
              <a:t> </a:t>
            </a:r>
            <a:r>
              <a:rPr lang="en-US" dirty="0">
                <a:gradFill>
                  <a:gsLst>
                    <a:gs pos="0">
                      <a:srgbClr val="FFFFFF"/>
                    </a:gs>
                    <a:gs pos="100000">
                      <a:srgbClr val="FFFFFF"/>
                    </a:gs>
                  </a:gsLst>
                  <a:lin ang="5400000" scaled="0"/>
                </a:gradFill>
                <a:ea typeface="Segoe UI" pitchFamily="34" charset="0"/>
                <a:cs typeface="Segoe UI" pitchFamily="34" charset="0"/>
              </a:rPr>
              <a:t>–Identity http://server/sitecollection</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477804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Upgrading Site Collections</a:t>
            </a:r>
            <a:endParaRPr lang="en-US" dirty="0"/>
          </a:p>
        </p:txBody>
      </p:sp>
      <p:sp>
        <p:nvSpPr>
          <p:cNvPr id="3" name="Text Placeholder 2"/>
          <p:cNvSpPr>
            <a:spLocks noGrp="1"/>
          </p:cNvSpPr>
          <p:nvPr>
            <p:ph type="body" sz="quarter" idx="10"/>
          </p:nvPr>
        </p:nvSpPr>
        <p:spPr>
          <a:prstGeom prst="rect">
            <a:avLst/>
          </a:prstGeom>
        </p:spPr>
        <p:txBody>
          <a:bodyPr/>
          <a:lstStyle/>
          <a:p>
            <a:r>
              <a:rPr lang="en-US" dirty="0" smtClean="0"/>
              <a:t>Upgrade-</a:t>
            </a:r>
            <a:r>
              <a:rPr lang="en-US" dirty="0" err="1" smtClean="0"/>
              <a:t>SPSite</a:t>
            </a:r>
            <a:endParaRPr lang="en-US" dirty="0" smtClean="0"/>
          </a:p>
          <a:p>
            <a:pPr lvl="1"/>
            <a:r>
              <a:rPr lang="en-US" dirty="0" smtClean="0"/>
              <a:t>Starts Upgrade Process on Site Collection</a:t>
            </a:r>
          </a:p>
          <a:p>
            <a:pPr lvl="1"/>
            <a:r>
              <a:rPr lang="en-US" dirty="0" smtClean="0"/>
              <a:t>Also resumes failed upgrades</a:t>
            </a:r>
          </a:p>
          <a:p>
            <a:pPr lvl="1"/>
            <a:r>
              <a:rPr lang="en-US" dirty="0"/>
              <a:t>-</a:t>
            </a:r>
            <a:r>
              <a:rPr lang="en-US" dirty="0" err="1"/>
              <a:t>Unthrottled</a:t>
            </a:r>
            <a:r>
              <a:rPr lang="en-US" dirty="0"/>
              <a:t> – bypasses throttle limits</a:t>
            </a:r>
          </a:p>
          <a:p>
            <a:pPr lvl="1"/>
            <a:r>
              <a:rPr lang="en-US" dirty="0"/>
              <a:t>-</a:t>
            </a:r>
            <a:r>
              <a:rPr lang="en-US" dirty="0" err="1"/>
              <a:t>VersionUpgrade</a:t>
            </a:r>
            <a:r>
              <a:rPr lang="en-US" dirty="0"/>
              <a:t> – used to upgrade from version 14</a:t>
            </a:r>
          </a:p>
          <a:p>
            <a:pPr lvl="1"/>
            <a:endParaRPr lang="en-US" dirty="0"/>
          </a:p>
        </p:txBody>
      </p:sp>
      <p:sp>
        <p:nvSpPr>
          <p:cNvPr id="4" name="Rectangle 3"/>
          <p:cNvSpPr/>
          <p:nvPr/>
        </p:nvSpPr>
        <p:spPr bwMode="auto">
          <a:xfrm>
            <a:off x="274638" y="3649662"/>
            <a:ext cx="9679764" cy="762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Upgrade-</a:t>
            </a:r>
            <a:r>
              <a:rPr lang="en-US" dirty="0" err="1" smtClean="0">
                <a:gradFill>
                  <a:gsLst>
                    <a:gs pos="0">
                      <a:srgbClr val="FFFFFF"/>
                    </a:gs>
                    <a:gs pos="100000">
                      <a:srgbClr val="FFFFFF"/>
                    </a:gs>
                  </a:gsLst>
                  <a:lin ang="5400000" scaled="0"/>
                </a:gradFill>
                <a:ea typeface="Segoe UI" pitchFamily="34" charset="0"/>
                <a:cs typeface="Segoe UI" pitchFamily="34" charset="0"/>
              </a:rPr>
              <a:t>SPSite</a:t>
            </a:r>
            <a:r>
              <a:rPr lang="en-US" dirty="0" smtClean="0">
                <a:gradFill>
                  <a:gsLst>
                    <a:gs pos="0">
                      <a:srgbClr val="FFFFFF"/>
                    </a:gs>
                    <a:gs pos="100000">
                      <a:srgbClr val="FFFFFF"/>
                    </a:gs>
                  </a:gsLst>
                  <a:lin ang="5400000" scaled="0"/>
                </a:gradFill>
                <a:ea typeface="Segoe UI" pitchFamily="34" charset="0"/>
                <a:cs typeface="Segoe UI" pitchFamily="34" charset="0"/>
              </a:rPr>
              <a:t> http://server/sitecollection -</a:t>
            </a:r>
            <a:r>
              <a:rPr lang="en-US" dirty="0" err="1" smtClean="0">
                <a:gradFill>
                  <a:gsLst>
                    <a:gs pos="0">
                      <a:srgbClr val="FFFFFF"/>
                    </a:gs>
                    <a:gs pos="100000">
                      <a:srgbClr val="FFFFFF"/>
                    </a:gs>
                  </a:gsLst>
                  <a:lin ang="5400000" scaled="0"/>
                </a:gradFill>
                <a:ea typeface="Segoe UI" pitchFamily="34" charset="0"/>
                <a:cs typeface="Segoe UI" pitchFamily="34" charset="0"/>
              </a:rPr>
              <a:t>VersionUpgrade</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193353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Upgrade Status</a:t>
            </a:r>
            <a:endParaRPr lang="en-US" dirty="0"/>
          </a:p>
        </p:txBody>
      </p:sp>
      <p:sp>
        <p:nvSpPr>
          <p:cNvPr id="3" name="Text Placeholder 2"/>
          <p:cNvSpPr>
            <a:spLocks noGrp="1"/>
          </p:cNvSpPr>
          <p:nvPr>
            <p:ph type="body" sz="quarter" idx="10"/>
          </p:nvPr>
        </p:nvSpPr>
        <p:spPr>
          <a:prstGeom prst="rect">
            <a:avLst/>
          </a:prstGeom>
        </p:spPr>
        <p:txBody>
          <a:bodyPr/>
          <a:lstStyle/>
          <a:p>
            <a:r>
              <a:rPr lang="en-US" dirty="0" smtClean="0"/>
              <a:t>Get-</a:t>
            </a:r>
            <a:r>
              <a:rPr lang="en-US" dirty="0" err="1" smtClean="0"/>
              <a:t>SPSiteUpgradeSession</a:t>
            </a:r>
            <a:endParaRPr lang="en-US" dirty="0" smtClean="0"/>
          </a:p>
          <a:p>
            <a:pPr lvl="1"/>
            <a:r>
              <a:rPr lang="en-US" dirty="0" smtClean="0"/>
              <a:t>Reports upgrade status for content </a:t>
            </a:r>
            <a:r>
              <a:rPr lang="en-US" dirty="0" err="1" smtClean="0"/>
              <a:t>db</a:t>
            </a:r>
            <a:r>
              <a:rPr lang="en-US" dirty="0" smtClean="0"/>
              <a:t> and site collection</a:t>
            </a:r>
          </a:p>
          <a:p>
            <a:pPr lvl="1"/>
            <a:r>
              <a:rPr lang="en-US" dirty="0" smtClean="0"/>
              <a:t>Use with -</a:t>
            </a:r>
            <a:r>
              <a:rPr lang="en-US" dirty="0" err="1" smtClean="0"/>
              <a:t>ContentDatabase</a:t>
            </a:r>
            <a:r>
              <a:rPr lang="en-US" dirty="0" smtClean="0"/>
              <a:t> or -Site</a:t>
            </a:r>
          </a:p>
          <a:p>
            <a:r>
              <a:rPr lang="en-US" dirty="0"/>
              <a:t>Content Database </a:t>
            </a:r>
            <a:r>
              <a:rPr lang="en-US" dirty="0" smtClean="0"/>
              <a:t>requires a filter parameter:</a:t>
            </a:r>
          </a:p>
          <a:p>
            <a:pPr lvl="1"/>
            <a:r>
              <a:rPr lang="en-US" dirty="0"/>
              <a:t>-</a:t>
            </a:r>
            <a:r>
              <a:rPr lang="en-US" dirty="0" err="1"/>
              <a:t>HideWaiting</a:t>
            </a:r>
            <a:endParaRPr lang="en-US" dirty="0"/>
          </a:p>
          <a:p>
            <a:pPr lvl="1"/>
            <a:r>
              <a:rPr lang="en-US" dirty="0"/>
              <a:t>-</a:t>
            </a:r>
            <a:r>
              <a:rPr lang="en-US" dirty="0" err="1"/>
              <a:t>ShowCompleted</a:t>
            </a:r>
            <a:endParaRPr lang="en-US" dirty="0"/>
          </a:p>
          <a:p>
            <a:pPr lvl="1"/>
            <a:r>
              <a:rPr lang="en-US" dirty="0"/>
              <a:t>-</a:t>
            </a:r>
            <a:r>
              <a:rPr lang="en-US" dirty="0" err="1"/>
              <a:t>ShowFailed</a:t>
            </a:r>
            <a:endParaRPr lang="en-US" dirty="0"/>
          </a:p>
          <a:p>
            <a:pPr lvl="1"/>
            <a:r>
              <a:rPr lang="en-US" dirty="0"/>
              <a:t>-</a:t>
            </a:r>
            <a:r>
              <a:rPr lang="en-US" dirty="0" err="1"/>
              <a:t>ShowInProgress</a:t>
            </a:r>
            <a:endParaRPr lang="en-US" dirty="0"/>
          </a:p>
          <a:p>
            <a:pPr lvl="1"/>
            <a:endParaRPr lang="en-US" dirty="0"/>
          </a:p>
        </p:txBody>
      </p:sp>
      <p:sp>
        <p:nvSpPr>
          <p:cNvPr id="4" name="Rectangle 3"/>
          <p:cNvSpPr/>
          <p:nvPr/>
        </p:nvSpPr>
        <p:spPr bwMode="auto">
          <a:xfrm>
            <a:off x="274638" y="4792662"/>
            <a:ext cx="9679764" cy="1524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Get-</a:t>
            </a:r>
            <a:r>
              <a:rPr lang="en-US" dirty="0" err="1" smtClean="0">
                <a:gradFill>
                  <a:gsLst>
                    <a:gs pos="0">
                      <a:srgbClr val="FFFFFF"/>
                    </a:gs>
                    <a:gs pos="100000">
                      <a:srgbClr val="FFFFFF"/>
                    </a:gs>
                  </a:gsLst>
                  <a:lin ang="5400000" scaled="0"/>
                </a:gradFill>
                <a:ea typeface="Segoe UI" pitchFamily="34" charset="0"/>
                <a:cs typeface="Segoe UI" pitchFamily="34" charset="0"/>
              </a:rPr>
              <a:t>SPSiteUpgradeSession</a:t>
            </a:r>
            <a:r>
              <a:rPr lang="en-US" dirty="0" smtClean="0">
                <a:gradFill>
                  <a:gsLst>
                    <a:gs pos="0">
                      <a:srgbClr val="FFFFFF"/>
                    </a:gs>
                    <a:gs pos="100000">
                      <a:srgbClr val="FFFFFF"/>
                    </a:gs>
                  </a:gsLst>
                  <a:lin ang="5400000" scaled="0"/>
                </a:gradFill>
                <a:ea typeface="Segoe UI" pitchFamily="34" charset="0"/>
                <a:cs typeface="Segoe UI" pitchFamily="34" charset="0"/>
              </a:rPr>
              <a:t> –Site http://server/sitecolection</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a:solidFill>
                  <a:srgbClr val="FFFFFF"/>
                </a:solidFill>
              </a:rPr>
              <a:t>$database = Get-</a:t>
            </a:r>
            <a:r>
              <a:rPr lang="en-US" dirty="0" err="1">
                <a:solidFill>
                  <a:srgbClr val="FFFFFF"/>
                </a:solidFill>
              </a:rPr>
              <a:t>SPContentDatabase</a:t>
            </a:r>
            <a:r>
              <a:rPr lang="en-US" dirty="0">
                <a:solidFill>
                  <a:srgbClr val="FFFFFF"/>
                </a:solidFill>
              </a:rPr>
              <a:t> </a:t>
            </a:r>
            <a:r>
              <a:rPr lang="en-US" dirty="0" err="1">
                <a:solidFill>
                  <a:srgbClr val="FFFFFF"/>
                </a:solidFill>
              </a:rPr>
              <a:t>MyContentDb</a:t>
            </a:r>
            <a:endParaRPr lang="en-US" dirty="0">
              <a:solidFill>
                <a:srgbClr val="FFFFFF"/>
              </a:solidFill>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Get-</a:t>
            </a:r>
            <a:r>
              <a:rPr lang="en-US" dirty="0" err="1" smtClean="0">
                <a:gradFill>
                  <a:gsLst>
                    <a:gs pos="0">
                      <a:srgbClr val="FFFFFF"/>
                    </a:gs>
                    <a:gs pos="100000">
                      <a:srgbClr val="FFFFFF"/>
                    </a:gs>
                  </a:gsLst>
                  <a:lin ang="5400000" scaled="0"/>
                </a:gradFill>
                <a:ea typeface="Segoe UI" pitchFamily="34" charset="0"/>
                <a:cs typeface="Segoe UI" pitchFamily="34" charset="0"/>
              </a:rPr>
              <a:t>SPSiteUpgradeSession</a:t>
            </a:r>
            <a:r>
              <a:rPr lang="en-US" dirty="0" smtClean="0">
                <a:gradFill>
                  <a:gsLst>
                    <a:gs pos="0">
                      <a:srgbClr val="FFFFFF"/>
                    </a:gs>
                    <a:gs pos="100000">
                      <a:srgbClr val="FFFFFF"/>
                    </a:gs>
                  </a:gsLst>
                  <a:lin ang="5400000" scaled="0"/>
                </a:gradFill>
                <a:ea typeface="Segoe UI" pitchFamily="34" charset="0"/>
                <a:cs typeface="Segoe UI" pitchFamily="34" charset="0"/>
              </a:rPr>
              <a:t> –</a:t>
            </a:r>
            <a:r>
              <a:rPr lang="en-US" dirty="0" err="1" smtClean="0">
                <a:gradFill>
                  <a:gsLst>
                    <a:gs pos="0">
                      <a:srgbClr val="FFFFFF"/>
                    </a:gs>
                    <a:gs pos="100000">
                      <a:srgbClr val="FFFFFF"/>
                    </a:gs>
                  </a:gsLst>
                  <a:lin ang="5400000" scaled="0"/>
                </a:gradFill>
                <a:ea typeface="Segoe UI" pitchFamily="34" charset="0"/>
                <a:cs typeface="Segoe UI" pitchFamily="34" charset="0"/>
              </a:rPr>
              <a:t>ContentDatabase</a:t>
            </a:r>
            <a:r>
              <a:rPr lang="en-US" dirty="0" smtClean="0">
                <a:gradFill>
                  <a:gsLst>
                    <a:gs pos="0">
                      <a:srgbClr val="FFFFFF"/>
                    </a:gs>
                    <a:gs pos="100000">
                      <a:srgbClr val="FFFFFF"/>
                    </a:gs>
                  </a:gsLst>
                  <a:lin ang="5400000" scaled="0"/>
                </a:gradFill>
                <a:ea typeface="Segoe UI" pitchFamily="34" charset="0"/>
                <a:cs typeface="Segoe UI" pitchFamily="34" charset="0"/>
              </a:rPr>
              <a:t> $database -</a:t>
            </a:r>
            <a:r>
              <a:rPr lang="en-US" dirty="0" err="1" smtClean="0">
                <a:gradFill>
                  <a:gsLst>
                    <a:gs pos="0">
                      <a:srgbClr val="FFFFFF"/>
                    </a:gs>
                    <a:gs pos="100000">
                      <a:srgbClr val="FFFFFF"/>
                    </a:gs>
                  </a:gsLst>
                  <a:lin ang="5400000" scaled="0"/>
                </a:gradFill>
                <a:ea typeface="Segoe UI" pitchFamily="34" charset="0"/>
                <a:cs typeface="Segoe UI" pitchFamily="34" charset="0"/>
              </a:rPr>
              <a:t>ShowInProgress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9635167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Evaluation Site Collections</a:t>
            </a:r>
            <a:endParaRPr lang="en-US" dirty="0"/>
          </a:p>
        </p:txBody>
      </p:sp>
      <p:sp>
        <p:nvSpPr>
          <p:cNvPr id="3" name="Text Placeholder 2"/>
          <p:cNvSpPr>
            <a:spLocks noGrp="1"/>
          </p:cNvSpPr>
          <p:nvPr>
            <p:ph type="body" sz="quarter" idx="10"/>
          </p:nvPr>
        </p:nvSpPr>
        <p:spPr>
          <a:prstGeom prst="rect">
            <a:avLst/>
          </a:prstGeom>
        </p:spPr>
        <p:txBody>
          <a:bodyPr/>
          <a:lstStyle/>
          <a:p>
            <a:r>
              <a:rPr lang="en-US" dirty="0" smtClean="0"/>
              <a:t>Request-</a:t>
            </a:r>
            <a:r>
              <a:rPr lang="en-US" dirty="0" err="1" smtClean="0"/>
              <a:t>SPUpgradeEvaluationSite</a:t>
            </a:r>
            <a:endParaRPr lang="en-US" dirty="0" smtClean="0"/>
          </a:p>
          <a:p>
            <a:pPr lvl="1"/>
            <a:r>
              <a:rPr lang="en-US" dirty="0" smtClean="0"/>
              <a:t>Requests an upgrade evaluation site collection</a:t>
            </a:r>
          </a:p>
          <a:p>
            <a:pPr lvl="1"/>
            <a:r>
              <a:rPr lang="en-US" dirty="0" smtClean="0"/>
              <a:t>Target URL auto-generated</a:t>
            </a:r>
          </a:p>
          <a:p>
            <a:pPr lvl="1"/>
            <a:r>
              <a:rPr lang="en-US" dirty="0" smtClean="0"/>
              <a:t>-Email – specify whether site collection owner and farm admin receive notification</a:t>
            </a:r>
            <a:endParaRPr lang="en-US" dirty="0"/>
          </a:p>
        </p:txBody>
      </p:sp>
      <p:sp>
        <p:nvSpPr>
          <p:cNvPr id="4" name="Rectangle 3"/>
          <p:cNvSpPr/>
          <p:nvPr/>
        </p:nvSpPr>
        <p:spPr bwMode="auto">
          <a:xfrm>
            <a:off x="274638" y="3192462"/>
            <a:ext cx="9679764" cy="762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Request-</a:t>
            </a:r>
            <a:r>
              <a:rPr lang="en-US" dirty="0" err="1" smtClean="0">
                <a:gradFill>
                  <a:gsLst>
                    <a:gs pos="0">
                      <a:srgbClr val="FFFFFF"/>
                    </a:gs>
                    <a:gs pos="100000">
                      <a:srgbClr val="FFFFFF"/>
                    </a:gs>
                  </a:gsLst>
                  <a:lin ang="5400000" scaled="0"/>
                </a:gradFill>
                <a:ea typeface="Segoe UI" pitchFamily="34" charset="0"/>
                <a:cs typeface="Segoe UI" pitchFamily="34" charset="0"/>
              </a:rPr>
              <a:t>SPUpgradeEvaluationSite</a:t>
            </a:r>
            <a:r>
              <a:rPr lang="en-US" dirty="0" smtClean="0">
                <a:gradFill>
                  <a:gsLst>
                    <a:gs pos="0">
                      <a:srgbClr val="FFFFFF"/>
                    </a:gs>
                    <a:gs pos="100000">
                      <a:srgbClr val="FFFFFF"/>
                    </a:gs>
                  </a:gsLst>
                  <a:lin ang="5400000" scaled="0"/>
                </a:gradFill>
                <a:ea typeface="Segoe UI" pitchFamily="34" charset="0"/>
                <a:cs typeface="Segoe UI" pitchFamily="34" charset="0"/>
              </a:rPr>
              <a:t> http://server/sitecollection</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471749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Copying Site Collections</a:t>
            </a:r>
            <a:endParaRPr lang="en-US" dirty="0"/>
          </a:p>
        </p:txBody>
      </p:sp>
      <p:sp>
        <p:nvSpPr>
          <p:cNvPr id="3" name="Text Placeholder 2"/>
          <p:cNvSpPr>
            <a:spLocks noGrp="1"/>
          </p:cNvSpPr>
          <p:nvPr>
            <p:ph type="body" sz="quarter" idx="10"/>
          </p:nvPr>
        </p:nvSpPr>
        <p:spPr>
          <a:prstGeom prst="rect">
            <a:avLst/>
          </a:prstGeom>
        </p:spPr>
        <p:txBody>
          <a:bodyPr/>
          <a:lstStyle/>
          <a:p>
            <a:r>
              <a:rPr lang="en-US" dirty="0" smtClean="0"/>
              <a:t>Copy-</a:t>
            </a:r>
            <a:r>
              <a:rPr lang="en-US" dirty="0" err="1" smtClean="0"/>
              <a:t>SPSite</a:t>
            </a:r>
            <a:endParaRPr lang="en-US" dirty="0" smtClean="0"/>
          </a:p>
          <a:p>
            <a:pPr lvl="1"/>
            <a:r>
              <a:rPr lang="en-US" dirty="0" smtClean="0"/>
              <a:t>Copies a site collection to a new URL</a:t>
            </a:r>
          </a:p>
          <a:p>
            <a:pPr lvl="1"/>
            <a:r>
              <a:rPr lang="en-US" dirty="0"/>
              <a:t>-Identity – source URL</a:t>
            </a:r>
          </a:p>
          <a:p>
            <a:pPr lvl="1"/>
            <a:r>
              <a:rPr lang="en-US" dirty="0"/>
              <a:t>-</a:t>
            </a:r>
            <a:r>
              <a:rPr lang="en-US" dirty="0" err="1"/>
              <a:t>TargetUrl</a:t>
            </a:r>
            <a:r>
              <a:rPr lang="en-US" dirty="0"/>
              <a:t> – destination URL</a:t>
            </a:r>
          </a:p>
          <a:p>
            <a:pPr lvl="1"/>
            <a:r>
              <a:rPr lang="en-US" dirty="0"/>
              <a:t>-</a:t>
            </a:r>
            <a:r>
              <a:rPr lang="en-US" dirty="0" err="1" smtClean="0"/>
              <a:t>DestinationDatabase</a:t>
            </a:r>
            <a:r>
              <a:rPr lang="en-US" dirty="0" smtClean="0"/>
              <a:t> (optional) </a:t>
            </a:r>
            <a:r>
              <a:rPr lang="en-US" dirty="0"/>
              <a:t>– name of new database</a:t>
            </a:r>
          </a:p>
          <a:p>
            <a:pPr lvl="1"/>
            <a:endParaRPr lang="en-US" dirty="0"/>
          </a:p>
        </p:txBody>
      </p:sp>
      <p:sp>
        <p:nvSpPr>
          <p:cNvPr id="4" name="Rectangle 3"/>
          <p:cNvSpPr/>
          <p:nvPr/>
        </p:nvSpPr>
        <p:spPr bwMode="auto">
          <a:xfrm>
            <a:off x="274638" y="3421062"/>
            <a:ext cx="9679764" cy="990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Copy-</a:t>
            </a:r>
            <a:r>
              <a:rPr lang="en-US" dirty="0" err="1" smtClean="0">
                <a:gradFill>
                  <a:gsLst>
                    <a:gs pos="0">
                      <a:srgbClr val="FFFFFF"/>
                    </a:gs>
                    <a:gs pos="100000">
                      <a:srgbClr val="FFFFFF"/>
                    </a:gs>
                  </a:gsLst>
                  <a:lin ang="5400000" scaled="0"/>
                </a:gradFill>
                <a:ea typeface="Segoe UI" pitchFamily="34" charset="0"/>
                <a:cs typeface="Segoe UI" pitchFamily="34" charset="0"/>
              </a:rPr>
              <a:t>SPSite</a:t>
            </a:r>
            <a:r>
              <a:rPr lang="en-US" dirty="0" smtClean="0">
                <a:gradFill>
                  <a:gsLst>
                    <a:gs pos="0">
                      <a:srgbClr val="FFFFFF"/>
                    </a:gs>
                    <a:gs pos="100000">
                      <a:srgbClr val="FFFFFF"/>
                    </a:gs>
                  </a:gsLst>
                  <a:lin ang="5400000" scaled="0"/>
                </a:gradFill>
                <a:ea typeface="Segoe UI" pitchFamily="34" charset="0"/>
                <a:cs typeface="Segoe UI" pitchFamily="34" charset="0"/>
              </a:rPr>
              <a:t> http://server/sitecollection -</a:t>
            </a:r>
            <a:r>
              <a:rPr lang="en-US" dirty="0" err="1" smtClean="0">
                <a:gradFill>
                  <a:gsLst>
                    <a:gs pos="0">
                      <a:srgbClr val="FFFFFF"/>
                    </a:gs>
                    <a:gs pos="100000">
                      <a:srgbClr val="FFFFFF"/>
                    </a:gs>
                  </a:gsLst>
                  <a:lin ang="5400000" scaled="0"/>
                </a:gradFill>
                <a:ea typeface="Segoe UI" pitchFamily="34" charset="0"/>
                <a:cs typeface="Segoe UI" pitchFamily="34" charset="0"/>
              </a:rPr>
              <a:t>DestinationDatabase</a:t>
            </a:r>
            <a:r>
              <a:rPr lang="en-US" dirty="0" smtClean="0">
                <a:gradFill>
                  <a:gsLst>
                    <a:gs pos="0">
                      <a:srgbClr val="FFFFFF"/>
                    </a:gs>
                    <a:gs pos="100000">
                      <a:srgbClr val="FFFFFF"/>
                    </a:gs>
                  </a:gsLst>
                  <a:lin ang="5400000" scaled="0"/>
                </a:gradFill>
                <a:ea typeface="Segoe UI" pitchFamily="34" charset="0"/>
                <a:cs typeface="Segoe UI" pitchFamily="34" charset="0"/>
              </a:rPr>
              <a:t> </a:t>
            </a:r>
            <a:r>
              <a:rPr lang="en-US" dirty="0" err="1" smtClean="0">
                <a:gradFill>
                  <a:gsLst>
                    <a:gs pos="0">
                      <a:srgbClr val="FFFFFF"/>
                    </a:gs>
                    <a:gs pos="100000">
                      <a:srgbClr val="FFFFFF"/>
                    </a:gs>
                  </a:gsLst>
                  <a:lin ang="5400000" scaled="0"/>
                </a:gradFill>
                <a:ea typeface="Segoe UI" pitchFamily="34" charset="0"/>
                <a:cs typeface="Segoe UI" pitchFamily="34" charset="0"/>
              </a:rPr>
              <a:t>MyContentDb</a:t>
            </a:r>
            <a:r>
              <a:rPr lang="en-US" dirty="0" smtClean="0">
                <a:gradFill>
                  <a:gsLst>
                    <a:gs pos="0">
                      <a:srgbClr val="FFFFFF"/>
                    </a:gs>
                    <a:gs pos="100000">
                      <a:srgbClr val="FFFFFF"/>
                    </a:gs>
                  </a:gsLst>
                  <a:lin ang="5400000" scaled="0"/>
                </a:gradFill>
                <a:ea typeface="Segoe UI" pitchFamily="34" charset="0"/>
                <a:cs typeface="Segoe UI" pitchFamily="34" charset="0"/>
              </a:rPr>
              <a:t> -</a:t>
            </a:r>
            <a:r>
              <a:rPr lang="en-US" dirty="0" err="1" smtClean="0">
                <a:gradFill>
                  <a:gsLst>
                    <a:gs pos="0">
                      <a:srgbClr val="FFFFFF"/>
                    </a:gs>
                    <a:gs pos="100000">
                      <a:srgbClr val="FFFFFF"/>
                    </a:gs>
                  </a:gsLst>
                  <a:lin ang="5400000" scaled="0"/>
                </a:gradFill>
                <a:ea typeface="Segoe UI" pitchFamily="34" charset="0"/>
                <a:cs typeface="Segoe UI" pitchFamily="34" charset="0"/>
              </a:rPr>
              <a:t>TargetUrl</a:t>
            </a:r>
            <a:r>
              <a:rPr lang="en-US" dirty="0" smtClean="0">
                <a:gradFill>
                  <a:gsLst>
                    <a:gs pos="0">
                      <a:srgbClr val="FFFFFF"/>
                    </a:gs>
                    <a:gs pos="100000">
                      <a:srgbClr val="FFFFFF"/>
                    </a:gs>
                  </a:gsLst>
                  <a:lin ang="5400000" scaled="0"/>
                </a:gradFill>
                <a:ea typeface="Segoe UI" pitchFamily="34" charset="0"/>
                <a:cs typeface="Segoe UI" pitchFamily="34" charset="0"/>
              </a:rPr>
              <a:t> http://server/sitecollection2 </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2357554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1209973"/>
            <a:ext cx="9372598" cy="2751698"/>
          </a:xfrm>
        </p:spPr>
        <p:txBody>
          <a:bodyPr/>
          <a:lstStyle/>
          <a:p>
            <a:r>
              <a:rPr lang="en-US" dirty="0" smtClean="0"/>
              <a:t>Site Collection Upgrade</a:t>
            </a:r>
            <a:endParaRPr lang="en-US" dirty="0"/>
          </a:p>
        </p:txBody>
      </p:sp>
      <p:sp>
        <p:nvSpPr>
          <p:cNvPr id="5" name="Text Placeholder 4"/>
          <p:cNvSpPr>
            <a:spLocks noGrp="1"/>
          </p:cNvSpPr>
          <p:nvPr>
            <p:ph type="body" sz="quarter" idx="12"/>
          </p:nvPr>
        </p:nvSpPr>
        <p:spPr>
          <a:xfrm>
            <a:off x="274638" y="4410869"/>
            <a:ext cx="8229589" cy="1829593"/>
          </a:xfrm>
        </p:spPr>
        <p:txBody>
          <a:bodyPr/>
          <a:lstStyle/>
          <a:p>
            <a:r>
              <a:rPr lang="en-US" dirty="0" smtClean="0"/>
              <a:t>Corey Roth</a:t>
            </a:r>
          </a:p>
          <a:p>
            <a:r>
              <a:rPr lang="en-US" dirty="0" smtClean="0"/>
              <a:t>@</a:t>
            </a:r>
            <a:r>
              <a:rPr lang="en-US" dirty="0" err="1" smtClean="0"/>
              <a:t>coreyroth</a:t>
            </a:r>
            <a:endParaRPr lang="en-US" dirty="0"/>
          </a:p>
        </p:txBody>
      </p:sp>
    </p:spTree>
    <p:extLst>
      <p:ext uri="{BB962C8B-B14F-4D97-AF65-F5344CB8AC3E}">
        <p14:creationId xmlns:p14="http://schemas.microsoft.com/office/powerpoint/2010/main" val="3774782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437" y="296862"/>
            <a:ext cx="4648200" cy="1831975"/>
          </a:xfrm>
        </p:spPr>
        <p:txBody>
          <a:bodyPr/>
          <a:lstStyle/>
          <a:p>
            <a:r>
              <a:rPr lang="en-US" dirty="0" smtClean="0"/>
              <a:t>When tools are needed</a:t>
            </a:r>
            <a:endParaRPr lang="en-US" dirty="0"/>
          </a:p>
        </p:txBody>
      </p:sp>
    </p:spTree>
    <p:extLst>
      <p:ext uri="{BB962C8B-B14F-4D97-AF65-F5344CB8AC3E}">
        <p14:creationId xmlns:p14="http://schemas.microsoft.com/office/powerpoint/2010/main" val="26714910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49" y="2125661"/>
            <a:ext cx="6402389" cy="2103119"/>
          </a:xfrm>
        </p:spPr>
        <p:txBody>
          <a:bodyPr/>
          <a:lstStyle/>
          <a:p>
            <a:r>
              <a:rPr lang="en-US" sz="4000" dirty="0" smtClean="0"/>
              <a:t>PowerShell Administration with SharePoint 2013 and SharePoint Online</a:t>
            </a:r>
            <a:endParaRPr lang="en-US" sz="4000" dirty="0"/>
          </a:p>
        </p:txBody>
      </p:sp>
      <p:sp>
        <p:nvSpPr>
          <p:cNvPr id="3" name="Text Placeholder 2"/>
          <p:cNvSpPr>
            <a:spLocks noGrp="1"/>
          </p:cNvSpPr>
          <p:nvPr>
            <p:ph type="body" sz="quarter" idx="14"/>
          </p:nvPr>
        </p:nvSpPr>
        <p:spPr/>
        <p:txBody>
          <a:bodyPr/>
          <a:lstStyle/>
          <a:p>
            <a:r>
              <a:rPr lang="en-US" dirty="0" smtClean="0"/>
              <a:t>Corey Roth</a:t>
            </a:r>
          </a:p>
          <a:p>
            <a:r>
              <a:rPr lang="en-US" dirty="0" smtClean="0"/>
              <a:t>@</a:t>
            </a:r>
            <a:r>
              <a:rPr lang="en-US" dirty="0" err="1" smtClean="0"/>
              <a:t>coreyroth</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OFC-B328</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PowerShell for SharePoint Command Builder</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056" y="1897062"/>
            <a:ext cx="6702730" cy="4964748"/>
          </a:xfrm>
          <a:prstGeom prst="rect">
            <a:avLst/>
          </a:prstGeom>
        </p:spPr>
      </p:pic>
    </p:spTree>
    <p:extLst>
      <p:ext uri="{BB962C8B-B14F-4D97-AF65-F5344CB8AC3E}">
        <p14:creationId xmlns:p14="http://schemas.microsoft.com/office/powerpoint/2010/main" val="85382849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PowerShell Command Builder and Scripts</a:t>
            </a:r>
            <a:endParaRPr lang="en-US" dirty="0"/>
          </a:p>
        </p:txBody>
      </p:sp>
      <p:sp>
        <p:nvSpPr>
          <p:cNvPr id="5" name="Text Placeholder 4"/>
          <p:cNvSpPr>
            <a:spLocks noGrp="1"/>
          </p:cNvSpPr>
          <p:nvPr>
            <p:ph type="body" sz="quarter" idx="12"/>
          </p:nvPr>
        </p:nvSpPr>
        <p:spPr/>
        <p:txBody>
          <a:bodyPr/>
          <a:lstStyle/>
          <a:p>
            <a:r>
              <a:rPr lang="en-US" dirty="0" smtClean="0"/>
              <a:t>Corey Roth</a:t>
            </a:r>
          </a:p>
          <a:p>
            <a:r>
              <a:rPr lang="en-US" dirty="0" smtClean="0"/>
              <a:t>@</a:t>
            </a:r>
            <a:r>
              <a:rPr lang="en-US" smtClean="0"/>
              <a:t>coreyroth</a:t>
            </a:r>
            <a:endParaRPr lang="en-US"/>
          </a:p>
        </p:txBody>
      </p:sp>
    </p:spTree>
    <p:extLst>
      <p:ext uri="{BB962C8B-B14F-4D97-AF65-F5344CB8AC3E}">
        <p14:creationId xmlns:p14="http://schemas.microsoft.com/office/powerpoint/2010/main" val="1225635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132638" y="601662"/>
            <a:ext cx="4571999" cy="1831975"/>
          </a:xfrm>
        </p:spPr>
        <p:txBody>
          <a:bodyPr/>
          <a:lstStyle/>
          <a:p>
            <a:r>
              <a:rPr lang="en-US" dirty="0" smtClean="0"/>
              <a:t>Licensing</a:t>
            </a:r>
            <a:endParaRPr lang="en-US" dirty="0"/>
          </a:p>
        </p:txBody>
      </p:sp>
    </p:spTree>
    <p:extLst>
      <p:ext uri="{BB962C8B-B14F-4D97-AF65-F5344CB8AC3E}">
        <p14:creationId xmlns:p14="http://schemas.microsoft.com/office/powerpoint/2010/main" val="381449156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Challenge</a:t>
            </a:r>
            <a:endParaRPr lang="en-US" dirty="0"/>
          </a:p>
        </p:txBody>
      </p:sp>
      <p:sp>
        <p:nvSpPr>
          <p:cNvPr id="6" name="Text Placeholder 5"/>
          <p:cNvSpPr>
            <a:spLocks noGrp="1"/>
          </p:cNvSpPr>
          <p:nvPr>
            <p:ph type="body" sz="quarter" idx="10"/>
          </p:nvPr>
        </p:nvSpPr>
        <p:spPr/>
        <p:txBody>
          <a:bodyPr/>
          <a:lstStyle/>
          <a:p>
            <a:r>
              <a:rPr lang="en-US" dirty="0" smtClean="0"/>
              <a:t>Only some users need Enterprise features</a:t>
            </a:r>
          </a:p>
          <a:p>
            <a:r>
              <a:rPr lang="en-US" dirty="0" smtClean="0"/>
              <a:t>Previously, no way to audit Enterprise use</a:t>
            </a:r>
          </a:p>
          <a:p>
            <a:r>
              <a:rPr lang="en-US" dirty="0" smtClean="0"/>
              <a:t>SharePoint 2013 License Checking feature helps</a:t>
            </a:r>
          </a:p>
          <a:p>
            <a:endParaRPr lang="en-US" dirty="0"/>
          </a:p>
        </p:txBody>
      </p:sp>
    </p:spTree>
    <p:extLst>
      <p:ext uri="{BB962C8B-B14F-4D97-AF65-F5344CB8AC3E}">
        <p14:creationId xmlns:p14="http://schemas.microsoft.com/office/powerpoint/2010/main" val="339925233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2013 Licensing</a:t>
            </a:r>
            <a:endParaRPr lang="en-US" dirty="0"/>
          </a:p>
        </p:txBody>
      </p:sp>
      <p:sp>
        <p:nvSpPr>
          <p:cNvPr id="3" name="Text Placeholder 2"/>
          <p:cNvSpPr>
            <a:spLocks noGrp="1"/>
          </p:cNvSpPr>
          <p:nvPr>
            <p:ph type="body" sz="quarter" idx="10"/>
          </p:nvPr>
        </p:nvSpPr>
        <p:spPr/>
        <p:txBody>
          <a:bodyPr/>
          <a:lstStyle/>
          <a:p>
            <a:r>
              <a:rPr lang="en-US" dirty="0" smtClean="0"/>
              <a:t>Map license types to AD Groups</a:t>
            </a:r>
          </a:p>
          <a:p>
            <a:pPr lvl="1"/>
            <a:r>
              <a:rPr lang="en-US" dirty="0" smtClean="0"/>
              <a:t>Enterprise</a:t>
            </a:r>
          </a:p>
          <a:p>
            <a:pPr lvl="1"/>
            <a:r>
              <a:rPr lang="en-US" dirty="0" smtClean="0"/>
              <a:t>Standard</a:t>
            </a:r>
          </a:p>
          <a:p>
            <a:pPr lvl="1"/>
            <a:r>
              <a:rPr lang="en-US" dirty="0" smtClean="0"/>
              <a:t>Project</a:t>
            </a:r>
          </a:p>
          <a:p>
            <a:pPr lvl="1"/>
            <a:r>
              <a:rPr lang="en-US" dirty="0" err="1" smtClean="0"/>
              <a:t>OfficeWebAppEdit</a:t>
            </a:r>
            <a:endParaRPr lang="en-US" dirty="0" smtClean="0"/>
          </a:p>
          <a:p>
            <a:r>
              <a:rPr lang="en-US" dirty="0" smtClean="0"/>
              <a:t>Standard users blocked from Enterprise features</a:t>
            </a:r>
          </a:p>
          <a:p>
            <a:pPr lvl="1"/>
            <a:r>
              <a:rPr lang="en-US" dirty="0" smtClean="0"/>
              <a:t>Enterprise Web Parts blocked from Add Web Part menu</a:t>
            </a:r>
          </a:p>
          <a:p>
            <a:pPr lvl="1"/>
            <a:r>
              <a:rPr lang="en-US" dirty="0" smtClean="0"/>
              <a:t>License Error on existing web parts</a:t>
            </a:r>
          </a:p>
          <a:p>
            <a:r>
              <a:rPr lang="en-US" dirty="0" smtClean="0"/>
              <a:t>Disabled by default</a:t>
            </a:r>
          </a:p>
          <a:p>
            <a:pPr lvl="1"/>
            <a:r>
              <a:rPr lang="en-US" dirty="0" smtClean="0"/>
              <a:t>Enable with </a:t>
            </a:r>
            <a:r>
              <a:rPr lang="en-US" b="1" dirty="0" smtClean="0"/>
              <a:t>SP-</a:t>
            </a:r>
            <a:r>
              <a:rPr lang="en-US" b="1" dirty="0" err="1" smtClean="0"/>
              <a:t>EnableUserLicensing</a:t>
            </a:r>
            <a:endParaRPr lang="en-US" b="1" dirty="0"/>
          </a:p>
        </p:txBody>
      </p:sp>
    </p:spTree>
    <p:extLst>
      <p:ext uri="{BB962C8B-B14F-4D97-AF65-F5344CB8AC3E}">
        <p14:creationId xmlns:p14="http://schemas.microsoft.com/office/powerpoint/2010/main" val="132015833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License Mapping</a:t>
            </a:r>
            <a:endParaRPr lang="en-US" dirty="0"/>
          </a:p>
        </p:txBody>
      </p:sp>
      <p:sp>
        <p:nvSpPr>
          <p:cNvPr id="5" name="Text Placeholder 4"/>
          <p:cNvSpPr>
            <a:spLocks noGrp="1"/>
          </p:cNvSpPr>
          <p:nvPr>
            <p:ph type="body" sz="quarter" idx="10"/>
          </p:nvPr>
        </p:nvSpPr>
        <p:spPr>
          <a:xfrm>
            <a:off x="274638" y="1212850"/>
            <a:ext cx="11887200" cy="5139869"/>
          </a:xfrm>
        </p:spPr>
        <p:txBody>
          <a:bodyPr/>
          <a:lstStyle/>
          <a:p>
            <a:r>
              <a:rPr lang="en-US" dirty="0" smtClean="0"/>
              <a:t>Get-</a:t>
            </a:r>
            <a:r>
              <a:rPr lang="en-US" dirty="0" err="1" smtClean="0"/>
              <a:t>SPUserLicense</a:t>
            </a:r>
            <a:endParaRPr lang="en-US" dirty="0"/>
          </a:p>
          <a:p>
            <a:pPr lvl="1"/>
            <a:r>
              <a:rPr lang="en-US" dirty="0" smtClean="0"/>
              <a:t>Shows available license types (i.e.: Standard or Enterprise)</a:t>
            </a:r>
          </a:p>
          <a:p>
            <a:r>
              <a:rPr lang="en-US" dirty="0" smtClean="0"/>
              <a:t>New-</a:t>
            </a:r>
            <a:r>
              <a:rPr lang="en-US" dirty="0" err="1" smtClean="0"/>
              <a:t>SPUserLicenseMapping</a:t>
            </a:r>
            <a:endParaRPr lang="en-US" dirty="0" smtClean="0"/>
          </a:p>
          <a:p>
            <a:pPr lvl="1"/>
            <a:r>
              <a:rPr lang="en-US" dirty="0" smtClean="0"/>
              <a:t>Maps an AD group to a license type</a:t>
            </a:r>
          </a:p>
          <a:p>
            <a:pPr lvl="1"/>
            <a:r>
              <a:rPr lang="en-US" dirty="0" smtClean="0"/>
              <a:t>Also supports roles and claims</a:t>
            </a:r>
          </a:p>
          <a:p>
            <a:pPr lvl="1"/>
            <a:r>
              <a:rPr lang="en-US" dirty="0" smtClean="0"/>
              <a:t>-</a:t>
            </a:r>
            <a:r>
              <a:rPr lang="en-US" dirty="0" err="1" smtClean="0"/>
              <a:t>SecurityGroup</a:t>
            </a:r>
            <a:r>
              <a:rPr lang="en-US" dirty="0" smtClean="0"/>
              <a:t> – Active Directory Group</a:t>
            </a:r>
          </a:p>
          <a:p>
            <a:pPr lvl="1"/>
            <a:r>
              <a:rPr lang="en-US" dirty="0" smtClean="0"/>
              <a:t>-License – License type</a:t>
            </a:r>
          </a:p>
          <a:p>
            <a:r>
              <a:rPr lang="en-US" dirty="0" smtClean="0"/>
              <a:t>Add-</a:t>
            </a:r>
            <a:r>
              <a:rPr lang="en-US" dirty="0" err="1" smtClean="0"/>
              <a:t>SPUserLicenseMapping</a:t>
            </a:r>
            <a:endParaRPr lang="en-US" dirty="0" smtClean="0"/>
          </a:p>
          <a:p>
            <a:pPr lvl="1"/>
            <a:r>
              <a:rPr lang="en-US" dirty="0" smtClean="0"/>
              <a:t>Adds the new license mapping</a:t>
            </a:r>
          </a:p>
          <a:p>
            <a:pPr lvl="1"/>
            <a:r>
              <a:rPr lang="en-US" dirty="0" smtClean="0"/>
              <a:t>No parameters, pipe input from New-</a:t>
            </a:r>
            <a:r>
              <a:rPr lang="en-US" dirty="0" err="1" smtClean="0"/>
              <a:t>SPUserLicenseMapping</a:t>
            </a:r>
            <a:endParaRPr lang="en-US" dirty="0" smtClean="0"/>
          </a:p>
          <a:p>
            <a:endParaRPr lang="en-US" dirty="0"/>
          </a:p>
        </p:txBody>
      </p:sp>
    </p:spTree>
    <p:extLst>
      <p:ext uri="{BB962C8B-B14F-4D97-AF65-F5344CB8AC3E}">
        <p14:creationId xmlns:p14="http://schemas.microsoft.com/office/powerpoint/2010/main" val="170617873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 / Disable Licensing</a:t>
            </a:r>
            <a:endParaRPr lang="en-US" dirty="0"/>
          </a:p>
        </p:txBody>
      </p:sp>
      <p:sp>
        <p:nvSpPr>
          <p:cNvPr id="3" name="Text Placeholder 2"/>
          <p:cNvSpPr>
            <a:spLocks noGrp="1"/>
          </p:cNvSpPr>
          <p:nvPr>
            <p:ph type="body" sz="quarter" idx="10"/>
          </p:nvPr>
        </p:nvSpPr>
        <p:spPr/>
        <p:txBody>
          <a:bodyPr/>
          <a:lstStyle/>
          <a:p>
            <a:r>
              <a:rPr lang="en-US" dirty="0" smtClean="0"/>
              <a:t>Enable-</a:t>
            </a:r>
            <a:r>
              <a:rPr lang="en-US" dirty="0" err="1" smtClean="0"/>
              <a:t>SPUserLicense</a:t>
            </a:r>
            <a:endParaRPr lang="en-US" dirty="0" smtClean="0"/>
          </a:p>
          <a:p>
            <a:pPr lvl="1"/>
            <a:r>
              <a:rPr lang="en-US" dirty="0" smtClean="0"/>
              <a:t>Activates license checking mode</a:t>
            </a:r>
          </a:p>
          <a:p>
            <a:pPr lvl="1"/>
            <a:r>
              <a:rPr lang="en-US" dirty="0" smtClean="0"/>
              <a:t>No parameters necessary</a:t>
            </a:r>
          </a:p>
          <a:p>
            <a:r>
              <a:rPr lang="en-US" dirty="0" smtClean="0"/>
              <a:t>Disable-</a:t>
            </a:r>
            <a:r>
              <a:rPr lang="en-US" dirty="0" err="1" smtClean="0"/>
              <a:t>SPUserLicense</a:t>
            </a:r>
            <a:endParaRPr lang="en-US" dirty="0" smtClean="0"/>
          </a:p>
          <a:p>
            <a:pPr lvl="1"/>
            <a:r>
              <a:rPr lang="en-US" dirty="0" smtClean="0"/>
              <a:t>Deactivates license checking mode</a:t>
            </a:r>
          </a:p>
          <a:p>
            <a:pPr lvl="1"/>
            <a:r>
              <a:rPr lang="en-US" dirty="0" smtClean="0"/>
              <a:t>No parameters necessary</a:t>
            </a:r>
          </a:p>
        </p:txBody>
      </p:sp>
    </p:spTree>
    <p:extLst>
      <p:ext uri="{BB962C8B-B14F-4D97-AF65-F5344CB8AC3E}">
        <p14:creationId xmlns:p14="http://schemas.microsoft.com/office/powerpoint/2010/main" val="183585424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Enabling Licensing</a:t>
            </a:r>
            <a:endParaRPr lang="en-US" dirty="0"/>
          </a:p>
        </p:txBody>
      </p:sp>
      <p:sp>
        <p:nvSpPr>
          <p:cNvPr id="5" name="Text Placeholder 4"/>
          <p:cNvSpPr>
            <a:spLocks noGrp="1"/>
          </p:cNvSpPr>
          <p:nvPr>
            <p:ph type="body" sz="quarter" idx="10"/>
          </p:nvPr>
        </p:nvSpPr>
        <p:spPr/>
        <p:txBody>
          <a:bodyPr/>
          <a:lstStyle/>
          <a:p>
            <a:r>
              <a:rPr lang="en-US" dirty="0"/>
              <a:t>$</a:t>
            </a:r>
            <a:r>
              <a:rPr lang="en-US" dirty="0" err="1"/>
              <a:t>standardusers</a:t>
            </a:r>
            <a:r>
              <a:rPr lang="en-US" dirty="0"/>
              <a:t> = New-</a:t>
            </a:r>
            <a:r>
              <a:rPr lang="en-US" dirty="0" err="1"/>
              <a:t>SPUserLicenseMapping</a:t>
            </a:r>
            <a:r>
              <a:rPr lang="en-US" dirty="0"/>
              <a:t> –</a:t>
            </a:r>
            <a:r>
              <a:rPr lang="en-US" dirty="0" err="1"/>
              <a:t>SecurityGroup</a:t>
            </a:r>
            <a:r>
              <a:rPr lang="en-US" dirty="0"/>
              <a:t> “SharePoint Standard Users” –License </a:t>
            </a:r>
            <a:r>
              <a:rPr lang="en-US" dirty="0" smtClean="0"/>
              <a:t>Standard</a:t>
            </a:r>
            <a:endParaRPr lang="en-US" dirty="0"/>
          </a:p>
          <a:p>
            <a:r>
              <a:rPr lang="en-US" dirty="0"/>
              <a:t>$</a:t>
            </a:r>
            <a:r>
              <a:rPr lang="en-US" dirty="0" err="1"/>
              <a:t>enterpriseusers</a:t>
            </a:r>
            <a:r>
              <a:rPr lang="en-US" dirty="0"/>
              <a:t> = New-</a:t>
            </a:r>
            <a:r>
              <a:rPr lang="en-US" dirty="0" err="1"/>
              <a:t>SPUserLicenseMapping</a:t>
            </a:r>
            <a:r>
              <a:rPr lang="en-US" dirty="0"/>
              <a:t> – </a:t>
            </a:r>
            <a:r>
              <a:rPr lang="en-US" dirty="0" err="1"/>
              <a:t>SecurityGroup</a:t>
            </a:r>
            <a:r>
              <a:rPr lang="en-US" dirty="0"/>
              <a:t> “SharePoint Enterprise Users” –License </a:t>
            </a:r>
            <a:r>
              <a:rPr lang="en-US" dirty="0" smtClean="0"/>
              <a:t>Enterprise</a:t>
            </a:r>
            <a:endParaRPr lang="en-US" dirty="0"/>
          </a:p>
          <a:p>
            <a:endParaRPr lang="en-US" dirty="0"/>
          </a:p>
          <a:p>
            <a:r>
              <a:rPr lang="en-US" dirty="0"/>
              <a:t>$</a:t>
            </a:r>
            <a:r>
              <a:rPr lang="en-US" dirty="0" err="1"/>
              <a:t>standardusers</a:t>
            </a:r>
            <a:r>
              <a:rPr lang="en-US" dirty="0"/>
              <a:t> | Add-</a:t>
            </a:r>
            <a:r>
              <a:rPr lang="en-US" dirty="0" err="1"/>
              <a:t>NewSPUserLicenseMapping</a:t>
            </a:r>
            <a:endParaRPr lang="en-US" dirty="0"/>
          </a:p>
          <a:p>
            <a:pPr>
              <a:spcBef>
                <a:spcPts val="0"/>
              </a:spcBef>
              <a:spcAft>
                <a:spcPts val="340"/>
              </a:spcAft>
              <a:buSzTx/>
              <a:defRPr/>
            </a:pPr>
            <a:r>
              <a:rPr lang="en-US" dirty="0"/>
              <a:t>$</a:t>
            </a:r>
            <a:r>
              <a:rPr lang="en-US" dirty="0" err="1"/>
              <a:t>enterpriseusers</a:t>
            </a:r>
            <a:r>
              <a:rPr lang="en-US" dirty="0"/>
              <a:t> | Add-</a:t>
            </a:r>
            <a:r>
              <a:rPr lang="en-US" dirty="0" err="1"/>
              <a:t>NewSPUserLicenseMapping</a:t>
            </a:r>
            <a:endParaRPr lang="en-US" dirty="0"/>
          </a:p>
          <a:p>
            <a:endParaRPr lang="en-US" dirty="0"/>
          </a:p>
          <a:p>
            <a:r>
              <a:rPr lang="en-US" dirty="0"/>
              <a:t>SP-</a:t>
            </a:r>
            <a:r>
              <a:rPr lang="en-US" dirty="0" err="1"/>
              <a:t>EnableUserLicensing</a:t>
            </a:r>
            <a:endParaRPr lang="en-US" dirty="0"/>
          </a:p>
          <a:p>
            <a:endParaRPr lang="en-US" dirty="0"/>
          </a:p>
        </p:txBody>
      </p:sp>
    </p:spTree>
    <p:extLst>
      <p:ext uri="{BB962C8B-B14F-4D97-AF65-F5344CB8AC3E}">
        <p14:creationId xmlns:p14="http://schemas.microsoft.com/office/powerpoint/2010/main" val="179963479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License Mapping</a:t>
            </a:r>
            <a:endParaRPr lang="en-US" dirty="0"/>
          </a:p>
        </p:txBody>
      </p:sp>
      <p:sp>
        <p:nvSpPr>
          <p:cNvPr id="5" name="Text Placeholder 4"/>
          <p:cNvSpPr>
            <a:spLocks noGrp="1"/>
          </p:cNvSpPr>
          <p:nvPr>
            <p:ph type="body" sz="quarter" idx="12"/>
          </p:nvPr>
        </p:nvSpPr>
        <p:spPr/>
        <p:txBody>
          <a:bodyPr/>
          <a:lstStyle/>
          <a:p>
            <a:r>
              <a:rPr lang="en-US" dirty="0" smtClean="0"/>
              <a:t>Corey Roth</a:t>
            </a:r>
          </a:p>
          <a:p>
            <a:r>
              <a:rPr lang="en-US" dirty="0" smtClean="0"/>
              <a:t>@</a:t>
            </a:r>
            <a:r>
              <a:rPr lang="en-US" dirty="0" err="1" smtClean="0"/>
              <a:t>coreyroth</a:t>
            </a:r>
            <a:endParaRPr lang="en-US" dirty="0"/>
          </a:p>
        </p:txBody>
      </p:sp>
    </p:spTree>
    <p:extLst>
      <p:ext uri="{BB962C8B-B14F-4D97-AF65-F5344CB8AC3E}">
        <p14:creationId xmlns:p14="http://schemas.microsoft.com/office/powerpoint/2010/main" val="757122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SharePoint Online</a:t>
            </a:r>
            <a:endParaRPr lang="en-US" dirty="0"/>
          </a:p>
        </p:txBody>
      </p:sp>
    </p:spTree>
    <p:extLst>
      <p:ext uri="{BB962C8B-B14F-4D97-AF65-F5344CB8AC3E}">
        <p14:creationId xmlns:p14="http://schemas.microsoft.com/office/powerpoint/2010/main" val="650229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 &amp; Key Takeaways</a:t>
            </a:r>
            <a:endParaRPr lang="en-US" dirty="0"/>
          </a:p>
        </p:txBody>
      </p:sp>
      <p:sp>
        <p:nvSpPr>
          <p:cNvPr id="5" name="Text Placeholder 4"/>
          <p:cNvSpPr>
            <a:spLocks noGrp="1"/>
          </p:cNvSpPr>
          <p:nvPr>
            <p:ph type="body" sz="quarter" idx="11"/>
          </p:nvPr>
        </p:nvSpPr>
        <p:spPr>
          <a:xfrm>
            <a:off x="274639" y="1212849"/>
            <a:ext cx="11889564" cy="4124206"/>
          </a:xfrm>
        </p:spPr>
        <p:txBody>
          <a:bodyPr/>
          <a:lstStyle/>
          <a:p>
            <a:r>
              <a:rPr lang="en-US" dirty="0" smtClean="0"/>
              <a:t>Configuring PowerShell permissions</a:t>
            </a:r>
          </a:p>
          <a:p>
            <a:r>
              <a:rPr lang="en-US" dirty="0" smtClean="0"/>
              <a:t>PowerShell for Upgrades</a:t>
            </a:r>
          </a:p>
          <a:p>
            <a:r>
              <a:rPr lang="en-US" dirty="0" smtClean="0"/>
              <a:t>Useful scripts</a:t>
            </a:r>
          </a:p>
          <a:p>
            <a:r>
              <a:rPr lang="en-US" dirty="0" smtClean="0"/>
              <a:t>PowerShell with SharePoint Online</a:t>
            </a:r>
          </a:p>
          <a:p>
            <a:r>
              <a:rPr lang="en-US" dirty="0" smtClean="0"/>
              <a:t>Using client object model with SPO</a:t>
            </a:r>
          </a:p>
          <a:p>
            <a:r>
              <a:rPr lang="en-US" dirty="0" smtClean="0"/>
              <a:t>PowerShell Tips</a:t>
            </a:r>
            <a:endParaRPr lang="en-US" dirty="0"/>
          </a:p>
        </p:txBody>
      </p:sp>
    </p:spTree>
    <p:extLst>
      <p:ext uri="{BB962C8B-B14F-4D97-AF65-F5344CB8AC3E}">
        <p14:creationId xmlns:p14="http://schemas.microsoft.com/office/powerpoint/2010/main" val="3602866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Started with PowerShell and SPO</a:t>
            </a:r>
            <a:endParaRPr lang="en-US" dirty="0"/>
          </a:p>
        </p:txBody>
      </p:sp>
      <p:sp>
        <p:nvSpPr>
          <p:cNvPr id="4" name="Text Placeholder 3"/>
          <p:cNvSpPr>
            <a:spLocks noGrp="1"/>
          </p:cNvSpPr>
          <p:nvPr>
            <p:ph type="body" sz="quarter" idx="10"/>
          </p:nvPr>
        </p:nvSpPr>
        <p:spPr>
          <a:xfrm>
            <a:off x="274638" y="1212850"/>
            <a:ext cx="11887200" cy="5016758"/>
          </a:xfrm>
        </p:spPr>
        <p:txBody>
          <a:bodyPr/>
          <a:lstStyle/>
          <a:p>
            <a:r>
              <a:rPr lang="en-US" dirty="0"/>
              <a:t>Install Windows PowerShell 3.0 from </a:t>
            </a:r>
            <a:r>
              <a:rPr lang="en-US" dirty="0">
                <a:hlinkClick r:id="rId3"/>
              </a:rPr>
              <a:t>Windows Management Framework 3.0</a:t>
            </a:r>
            <a:r>
              <a:rPr lang="en-US" dirty="0"/>
              <a:t> (Windows 7)</a:t>
            </a:r>
          </a:p>
          <a:p>
            <a:pPr lvl="1"/>
            <a:r>
              <a:rPr lang="en-US" dirty="0"/>
              <a:t>Already included with Windows 8 </a:t>
            </a:r>
            <a:r>
              <a:rPr lang="en-US" dirty="0" smtClean="0"/>
              <a:t>/ 8.1 and </a:t>
            </a:r>
            <a:r>
              <a:rPr lang="en-US" dirty="0"/>
              <a:t>SharePoint </a:t>
            </a:r>
            <a:r>
              <a:rPr lang="en-US" dirty="0" smtClean="0"/>
              <a:t>2013</a:t>
            </a:r>
            <a:endParaRPr lang="en-US" dirty="0"/>
          </a:p>
          <a:p>
            <a:r>
              <a:rPr lang="en-US" dirty="0"/>
              <a:t>Install SharePoint Online Management </a:t>
            </a:r>
            <a:r>
              <a:rPr lang="en-US" dirty="0" smtClean="0"/>
              <a:t>Shell</a:t>
            </a:r>
          </a:p>
          <a:p>
            <a:pPr lvl="1"/>
            <a:r>
              <a:rPr lang="en-US" dirty="0">
                <a:hlinkClick r:id="rId4"/>
              </a:rPr>
              <a:t>http://</a:t>
            </a:r>
            <a:r>
              <a:rPr lang="en-US" dirty="0" smtClean="0">
                <a:hlinkClick r:id="rId4"/>
              </a:rPr>
              <a:t>bit.ly/1hHX5qR</a:t>
            </a:r>
            <a:r>
              <a:rPr lang="en-US" dirty="0" smtClean="0"/>
              <a:t> </a:t>
            </a:r>
            <a:endParaRPr lang="en-US" dirty="0"/>
          </a:p>
          <a:p>
            <a:r>
              <a:rPr lang="en-US" dirty="0"/>
              <a:t>Identify your global administrator account</a:t>
            </a:r>
          </a:p>
          <a:p>
            <a:r>
              <a:rPr lang="en-US" dirty="0"/>
              <a:t>Launch SharePoint Online Management Shell</a:t>
            </a:r>
          </a:p>
          <a:p>
            <a:pPr lvl="1"/>
            <a:r>
              <a:rPr lang="en-US" dirty="0"/>
              <a:t>Microsoft.Online.SharePoint.PowerShell.dll</a:t>
            </a:r>
          </a:p>
          <a:p>
            <a:endParaRPr lang="en-US" dirty="0"/>
          </a:p>
        </p:txBody>
      </p:sp>
    </p:spTree>
    <p:extLst>
      <p:ext uri="{BB962C8B-B14F-4D97-AF65-F5344CB8AC3E}">
        <p14:creationId xmlns:p14="http://schemas.microsoft.com/office/powerpoint/2010/main" val="353233307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PowerShell for SPO Tips</a:t>
            </a:r>
            <a:endParaRPr lang="en-US" dirty="0"/>
          </a:p>
        </p:txBody>
      </p:sp>
      <p:sp>
        <p:nvSpPr>
          <p:cNvPr id="3" name="Text Placeholder 2"/>
          <p:cNvSpPr>
            <a:spLocks noGrp="1"/>
          </p:cNvSpPr>
          <p:nvPr>
            <p:ph type="body" sz="quarter" idx="10"/>
          </p:nvPr>
        </p:nvSpPr>
        <p:spPr>
          <a:xfrm>
            <a:off x="274638" y="1212850"/>
            <a:ext cx="11887200" cy="3785652"/>
          </a:xfrm>
        </p:spPr>
        <p:txBody>
          <a:bodyPr/>
          <a:lstStyle/>
          <a:p>
            <a:r>
              <a:rPr lang="en-US" dirty="0"/>
              <a:t>Remember to use https instead of </a:t>
            </a:r>
            <a:r>
              <a:rPr lang="en-US" dirty="0" smtClean="0"/>
              <a:t>http</a:t>
            </a:r>
          </a:p>
          <a:p>
            <a:r>
              <a:rPr lang="en-US" dirty="0" smtClean="0"/>
              <a:t>Commands have similar names</a:t>
            </a:r>
          </a:p>
          <a:p>
            <a:pPr lvl="1"/>
            <a:r>
              <a:rPr lang="en-US" dirty="0" smtClean="0"/>
              <a:t>Get-SPO prefix</a:t>
            </a:r>
            <a:endParaRPr lang="en-US" dirty="0"/>
          </a:p>
          <a:p>
            <a:r>
              <a:rPr lang="en-US" dirty="0"/>
              <a:t>Global Administrator account required</a:t>
            </a:r>
          </a:p>
          <a:p>
            <a:r>
              <a:rPr lang="en-US" dirty="0" smtClean="0"/>
              <a:t>Use -</a:t>
            </a:r>
            <a:r>
              <a:rPr lang="en-US" dirty="0" err="1" smtClean="0"/>
              <a:t>NoWait</a:t>
            </a:r>
            <a:r>
              <a:rPr lang="en-US" dirty="0" smtClean="0"/>
              <a:t> for </a:t>
            </a:r>
            <a:r>
              <a:rPr lang="en-US" dirty="0" err="1" smtClean="0"/>
              <a:t>cmdlet</a:t>
            </a:r>
            <a:r>
              <a:rPr lang="en-US" dirty="0" smtClean="0"/>
              <a:t> to </a:t>
            </a:r>
            <a:r>
              <a:rPr lang="en-US" dirty="0"/>
              <a:t>execute immediately</a:t>
            </a:r>
          </a:p>
          <a:p>
            <a:endParaRPr lang="en-US" dirty="0"/>
          </a:p>
        </p:txBody>
      </p:sp>
    </p:spTree>
    <p:extLst>
      <p:ext uri="{BB962C8B-B14F-4D97-AF65-F5344CB8AC3E}">
        <p14:creationId xmlns:p14="http://schemas.microsoft.com/office/powerpoint/2010/main" val="383537706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Connecting to SharePoint Online</a:t>
            </a:r>
            <a:endParaRPr lang="en-US" dirty="0"/>
          </a:p>
        </p:txBody>
      </p:sp>
      <p:sp>
        <p:nvSpPr>
          <p:cNvPr id="5" name="Text Placeholder 4"/>
          <p:cNvSpPr>
            <a:spLocks noGrp="1"/>
          </p:cNvSpPr>
          <p:nvPr>
            <p:ph type="body" sz="quarter" idx="10"/>
          </p:nvPr>
        </p:nvSpPr>
        <p:spPr>
          <a:xfrm>
            <a:off x="274638" y="1212850"/>
            <a:ext cx="11887200" cy="2769989"/>
          </a:xfrm>
        </p:spPr>
        <p:txBody>
          <a:bodyPr/>
          <a:lstStyle/>
          <a:p>
            <a:r>
              <a:rPr lang="en-US" dirty="0" smtClean="0"/>
              <a:t>Connect-</a:t>
            </a:r>
            <a:r>
              <a:rPr lang="en-US" dirty="0" err="1" smtClean="0"/>
              <a:t>SPOService</a:t>
            </a:r>
            <a:endParaRPr lang="en-US" dirty="0" smtClean="0"/>
          </a:p>
          <a:p>
            <a:pPr lvl="1"/>
            <a:r>
              <a:rPr lang="en-US" dirty="0" smtClean="0"/>
              <a:t>Connects to SharePoint Online</a:t>
            </a:r>
          </a:p>
          <a:p>
            <a:pPr lvl="1"/>
            <a:r>
              <a:rPr lang="en-US" dirty="0"/>
              <a:t>-</a:t>
            </a:r>
            <a:r>
              <a:rPr lang="en-US" dirty="0" err="1"/>
              <a:t>Url</a:t>
            </a:r>
            <a:r>
              <a:rPr lang="en-US" dirty="0"/>
              <a:t> – URL to SharePoint Online tenant administration </a:t>
            </a:r>
          </a:p>
          <a:p>
            <a:pPr lvl="2"/>
            <a:r>
              <a:rPr lang="en-US" dirty="0"/>
              <a:t>i.e.: https://mytenant-admin.sharepoint.com</a:t>
            </a:r>
          </a:p>
          <a:p>
            <a:pPr lvl="1"/>
            <a:r>
              <a:rPr lang="en-US" dirty="0"/>
              <a:t>-Credential – complete username of a global administrator</a:t>
            </a:r>
          </a:p>
          <a:p>
            <a:pPr lvl="2"/>
            <a:r>
              <a:rPr lang="en-US" dirty="0"/>
              <a:t>i.e.: admin@mytenant.onmicrosoft.com</a:t>
            </a:r>
          </a:p>
          <a:p>
            <a:pPr lvl="1"/>
            <a:endParaRPr lang="en-US" dirty="0"/>
          </a:p>
        </p:txBody>
      </p:sp>
      <p:sp>
        <p:nvSpPr>
          <p:cNvPr id="6" name="Rectangle 5"/>
          <p:cNvSpPr/>
          <p:nvPr/>
        </p:nvSpPr>
        <p:spPr bwMode="auto">
          <a:xfrm>
            <a:off x="272273" y="3802062"/>
            <a:ext cx="8765364" cy="1066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3736" tIns="146304" rIns="173736" bIns="146304" numCol="1" spcCol="0" rtlCol="0" fromWordArt="0" anchor="t" anchorCtr="0" forceAA="0" compatLnSpc="1">
            <a:prstTxWarp prst="textNoShape">
              <a:avLst/>
            </a:prstTxWarp>
            <a:noAutofit/>
          </a:bodyPr>
          <a:lstStyle/>
          <a:p>
            <a:r>
              <a:rPr lang="en-US" dirty="0" smtClean="0">
                <a:solidFill>
                  <a:srgbClr val="FFFFFF"/>
                </a:solidFill>
              </a:rPr>
              <a:t>Connect-</a:t>
            </a:r>
            <a:r>
              <a:rPr lang="en-US" dirty="0" err="1" smtClean="0">
                <a:solidFill>
                  <a:srgbClr val="FFFFFF"/>
                </a:solidFill>
              </a:rPr>
              <a:t>SPOService</a:t>
            </a:r>
            <a:r>
              <a:rPr lang="en-US" dirty="0" smtClean="0">
                <a:solidFill>
                  <a:srgbClr val="FFFFFF"/>
                </a:solidFill>
              </a:rPr>
              <a:t> –</a:t>
            </a:r>
            <a:r>
              <a:rPr lang="en-US" dirty="0" err="1" smtClean="0">
                <a:solidFill>
                  <a:srgbClr val="FFFFFF"/>
                </a:solidFill>
              </a:rPr>
              <a:t>Url</a:t>
            </a:r>
            <a:r>
              <a:rPr lang="en-US" dirty="0">
                <a:solidFill>
                  <a:srgbClr val="FFFFFF"/>
                </a:solidFill>
              </a:rPr>
              <a:t> https://</a:t>
            </a:r>
            <a:r>
              <a:rPr lang="en-US" dirty="0" smtClean="0">
                <a:solidFill>
                  <a:srgbClr val="FFFFFF"/>
                </a:solidFill>
              </a:rPr>
              <a:t>mytenant-admin.sharepoint.com –Credential admin@mytenant.onmicrosoft.com</a:t>
            </a:r>
            <a:endParaRPr lang="en-US" dirty="0">
              <a:solidFill>
                <a:srgbClr val="FFFFFF"/>
              </a:solidFill>
            </a:endParaRPr>
          </a:p>
        </p:txBody>
      </p:sp>
    </p:spTree>
    <p:extLst>
      <p:ext uri="{BB962C8B-B14F-4D97-AF65-F5344CB8AC3E}">
        <p14:creationId xmlns:p14="http://schemas.microsoft.com/office/powerpoint/2010/main" val="23517192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commands are available?</a:t>
            </a:r>
            <a:endParaRPr lang="en-US" dirty="0"/>
          </a:p>
        </p:txBody>
      </p:sp>
      <p:sp>
        <p:nvSpPr>
          <p:cNvPr id="3" name="Text Placeholder 2"/>
          <p:cNvSpPr>
            <a:spLocks noGrp="1"/>
          </p:cNvSpPr>
          <p:nvPr>
            <p:ph type="body" sz="quarter" idx="10"/>
          </p:nvPr>
        </p:nvSpPr>
        <p:spPr/>
        <p:txBody>
          <a:bodyPr/>
          <a:lstStyle/>
          <a:p>
            <a:r>
              <a:rPr lang="en-US" dirty="0" smtClean="0"/>
              <a:t>Get-Command –Module </a:t>
            </a:r>
            <a:r>
              <a:rPr lang="en-US" dirty="0" err="1" smtClean="0"/>
              <a:t>Microsoft.Online.SharePoint.PowerShell</a:t>
            </a:r>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73" y="2430462"/>
            <a:ext cx="6372225" cy="4371975"/>
          </a:xfrm>
          <a:prstGeom prst="rect">
            <a:avLst/>
          </a:prstGeom>
        </p:spPr>
      </p:pic>
    </p:spTree>
    <p:extLst>
      <p:ext uri="{BB962C8B-B14F-4D97-AF65-F5344CB8AC3E}">
        <p14:creationId xmlns:p14="http://schemas.microsoft.com/office/powerpoint/2010/main" val="309203874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Working with Site Collections</a:t>
            </a:r>
            <a:endParaRPr lang="en-US" dirty="0"/>
          </a:p>
        </p:txBody>
      </p:sp>
      <p:sp>
        <p:nvSpPr>
          <p:cNvPr id="5" name="Text Placeholder 4"/>
          <p:cNvSpPr>
            <a:spLocks noGrp="1"/>
          </p:cNvSpPr>
          <p:nvPr>
            <p:ph type="body" sz="quarter" idx="10"/>
          </p:nvPr>
        </p:nvSpPr>
        <p:spPr>
          <a:xfrm>
            <a:off x="274638" y="1212850"/>
            <a:ext cx="11887200" cy="4124206"/>
          </a:xfrm>
        </p:spPr>
        <p:txBody>
          <a:bodyPr/>
          <a:lstStyle/>
          <a:p>
            <a:r>
              <a:rPr lang="en-US" dirty="0" smtClean="0"/>
              <a:t>Get-</a:t>
            </a:r>
            <a:r>
              <a:rPr lang="en-US" dirty="0" err="1" smtClean="0"/>
              <a:t>SPOSite</a:t>
            </a:r>
            <a:endParaRPr lang="en-US" dirty="0" smtClean="0"/>
          </a:p>
          <a:p>
            <a:pPr lvl="1"/>
            <a:r>
              <a:rPr lang="en-US" dirty="0" smtClean="0"/>
              <a:t>Returns one or more site collections</a:t>
            </a:r>
          </a:p>
          <a:p>
            <a:pPr lvl="1"/>
            <a:r>
              <a:rPr lang="en-US" dirty="0"/>
              <a:t>-Identity (optional) – URL of site collection</a:t>
            </a:r>
          </a:p>
          <a:p>
            <a:pPr lvl="1"/>
            <a:r>
              <a:rPr lang="en-US" dirty="0"/>
              <a:t>-Limit </a:t>
            </a:r>
            <a:r>
              <a:rPr lang="en-US" dirty="0" smtClean="0"/>
              <a:t>(optional) </a:t>
            </a:r>
            <a:r>
              <a:rPr lang="en-US" dirty="0"/>
              <a:t>– number of site collections to return</a:t>
            </a:r>
          </a:p>
          <a:p>
            <a:pPr lvl="2"/>
            <a:r>
              <a:rPr lang="en-US" dirty="0"/>
              <a:t>Default 200, ALL can be used</a:t>
            </a:r>
          </a:p>
          <a:p>
            <a:pPr lvl="1"/>
            <a:r>
              <a:rPr lang="en-US" dirty="0"/>
              <a:t>-Filter (optional) – server side </a:t>
            </a:r>
            <a:r>
              <a:rPr lang="en-US" dirty="0" smtClean="0"/>
              <a:t>filtering using { }</a:t>
            </a:r>
            <a:endParaRPr lang="en-US" dirty="0"/>
          </a:p>
          <a:p>
            <a:pPr lvl="2"/>
            <a:r>
              <a:rPr lang="en-US" dirty="0"/>
              <a:t>Used in lieu of –</a:t>
            </a:r>
            <a:r>
              <a:rPr lang="en-US" dirty="0" smtClean="0"/>
              <a:t>Identity</a:t>
            </a:r>
          </a:p>
          <a:p>
            <a:pPr lvl="2"/>
            <a:r>
              <a:rPr lang="en-US" dirty="0" smtClean="0"/>
              <a:t>Note case sensitive operators (-like, -</a:t>
            </a:r>
            <a:r>
              <a:rPr lang="en-US" dirty="0" err="1" smtClean="0"/>
              <a:t>notlike</a:t>
            </a:r>
            <a:r>
              <a:rPr lang="en-US" dirty="0" smtClean="0"/>
              <a:t>, -</a:t>
            </a:r>
            <a:r>
              <a:rPr lang="en-US" dirty="0" err="1" smtClean="0"/>
              <a:t>eq</a:t>
            </a:r>
            <a:r>
              <a:rPr lang="en-US" dirty="0" smtClean="0"/>
              <a:t>, -ne)</a:t>
            </a:r>
          </a:p>
          <a:p>
            <a:pPr lvl="1"/>
            <a:r>
              <a:rPr lang="en-US" dirty="0" smtClean="0"/>
              <a:t>-Detailed </a:t>
            </a:r>
            <a:r>
              <a:rPr lang="en-US" dirty="0"/>
              <a:t>– Returns non-default properties such as </a:t>
            </a:r>
            <a:r>
              <a:rPr lang="en-US" dirty="0" err="1" smtClean="0"/>
              <a:t>CompatibilityLevel</a:t>
            </a:r>
            <a:endParaRPr lang="en-US" dirty="0"/>
          </a:p>
          <a:p>
            <a:pPr lvl="2"/>
            <a:endParaRPr lang="en-US" dirty="0" smtClean="0"/>
          </a:p>
          <a:p>
            <a:pPr lvl="1"/>
            <a:endParaRPr lang="en-US" dirty="0"/>
          </a:p>
        </p:txBody>
      </p:sp>
      <p:sp>
        <p:nvSpPr>
          <p:cNvPr id="6" name="Rectangle 5"/>
          <p:cNvSpPr/>
          <p:nvPr/>
        </p:nvSpPr>
        <p:spPr bwMode="auto">
          <a:xfrm>
            <a:off x="272273" y="4716462"/>
            <a:ext cx="7165164" cy="2057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3736" tIns="146304" rIns="173736" bIns="146304" numCol="1" spcCol="0" rtlCol="0" fromWordArt="0" anchor="t" anchorCtr="0" forceAA="0" compatLnSpc="1">
            <a:prstTxWarp prst="textNoShape">
              <a:avLst/>
            </a:prstTxWarp>
            <a:noAutofit/>
          </a:bodyPr>
          <a:lstStyle/>
          <a:p>
            <a:r>
              <a:rPr lang="en-US" dirty="0" smtClean="0">
                <a:solidFill>
                  <a:srgbClr val="FFFFFF"/>
                </a:solidFill>
              </a:rPr>
              <a:t>Get-</a:t>
            </a:r>
            <a:r>
              <a:rPr lang="en-US" dirty="0" err="1" smtClean="0">
                <a:solidFill>
                  <a:srgbClr val="FFFFFF"/>
                </a:solidFill>
              </a:rPr>
              <a:t>SPOSite</a:t>
            </a:r>
            <a:endParaRPr lang="en-US" dirty="0" smtClean="0">
              <a:solidFill>
                <a:srgbClr val="FFFFFF"/>
              </a:solidFill>
            </a:endParaRPr>
          </a:p>
          <a:p>
            <a:r>
              <a:rPr lang="en-US" dirty="0" smtClean="0">
                <a:solidFill>
                  <a:srgbClr val="FFFFFF"/>
                </a:solidFill>
              </a:rPr>
              <a:t>Get-</a:t>
            </a:r>
            <a:r>
              <a:rPr lang="en-US" dirty="0" err="1" smtClean="0">
                <a:solidFill>
                  <a:srgbClr val="FFFFFF"/>
                </a:solidFill>
              </a:rPr>
              <a:t>SPOSite</a:t>
            </a:r>
            <a:r>
              <a:rPr lang="en-US" dirty="0" smtClean="0">
                <a:solidFill>
                  <a:srgbClr val="FFFFFF"/>
                </a:solidFill>
              </a:rPr>
              <a:t> -Detailed</a:t>
            </a:r>
          </a:p>
          <a:p>
            <a:endParaRPr lang="en-US" dirty="0">
              <a:solidFill>
                <a:srgbClr val="FFFFFF"/>
              </a:solidFill>
            </a:endParaRPr>
          </a:p>
          <a:p>
            <a:r>
              <a:rPr lang="en-US" dirty="0" smtClean="0">
                <a:solidFill>
                  <a:srgbClr val="FFFFFF"/>
                </a:solidFill>
              </a:rPr>
              <a:t>Get-</a:t>
            </a:r>
            <a:r>
              <a:rPr lang="en-US" dirty="0" err="1" smtClean="0">
                <a:solidFill>
                  <a:srgbClr val="FFFFFF"/>
                </a:solidFill>
              </a:rPr>
              <a:t>SPOSite</a:t>
            </a:r>
            <a:r>
              <a:rPr lang="en-US" dirty="0" smtClean="0">
                <a:solidFill>
                  <a:srgbClr val="FFFFFF"/>
                </a:solidFill>
              </a:rPr>
              <a:t> –Identity https://mytenant.sharepoint.com</a:t>
            </a:r>
          </a:p>
          <a:p>
            <a:endParaRPr lang="en-US" dirty="0" smtClean="0">
              <a:solidFill>
                <a:srgbClr val="FFFFFF"/>
              </a:solidFill>
            </a:endParaRPr>
          </a:p>
          <a:p>
            <a:r>
              <a:rPr lang="en-US" dirty="0" smtClean="0">
                <a:solidFill>
                  <a:srgbClr val="FFFFFF"/>
                </a:solidFill>
              </a:rPr>
              <a:t>Get-</a:t>
            </a:r>
            <a:r>
              <a:rPr lang="en-US" dirty="0" err="1" smtClean="0">
                <a:solidFill>
                  <a:srgbClr val="FFFFFF"/>
                </a:solidFill>
              </a:rPr>
              <a:t>SPOSite</a:t>
            </a:r>
            <a:r>
              <a:rPr lang="en-US" dirty="0" smtClean="0">
                <a:solidFill>
                  <a:srgbClr val="FFFFFF"/>
                </a:solidFill>
              </a:rPr>
              <a:t> –Filter {</a:t>
            </a:r>
            <a:r>
              <a:rPr lang="en-US" dirty="0" err="1" smtClean="0">
                <a:solidFill>
                  <a:srgbClr val="FFFFFF"/>
                </a:solidFill>
              </a:rPr>
              <a:t>Url</a:t>
            </a:r>
            <a:r>
              <a:rPr lang="en-US" dirty="0" smtClean="0">
                <a:solidFill>
                  <a:srgbClr val="FFFFFF"/>
                </a:solidFill>
              </a:rPr>
              <a:t> -like “*term*}</a:t>
            </a:r>
            <a:endParaRPr lang="en-US" dirty="0">
              <a:solidFill>
                <a:srgbClr val="FFFFFF"/>
              </a:solidFill>
            </a:endParaRPr>
          </a:p>
        </p:txBody>
      </p:sp>
    </p:spTree>
    <p:extLst>
      <p:ext uri="{BB962C8B-B14F-4D97-AF65-F5344CB8AC3E}">
        <p14:creationId xmlns:p14="http://schemas.microsoft.com/office/powerpoint/2010/main" val="304114433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new Site Collections</a:t>
            </a:r>
            <a:endParaRPr lang="en-US" dirty="0"/>
          </a:p>
        </p:txBody>
      </p:sp>
      <p:sp>
        <p:nvSpPr>
          <p:cNvPr id="3" name="Text Placeholder 2"/>
          <p:cNvSpPr>
            <a:spLocks noGrp="1"/>
          </p:cNvSpPr>
          <p:nvPr>
            <p:ph type="body" sz="quarter" idx="10"/>
          </p:nvPr>
        </p:nvSpPr>
        <p:spPr/>
        <p:txBody>
          <a:bodyPr/>
          <a:lstStyle/>
          <a:p>
            <a:r>
              <a:rPr lang="en-US" dirty="0" smtClean="0"/>
              <a:t>New-</a:t>
            </a:r>
            <a:r>
              <a:rPr lang="en-US" dirty="0" err="1" smtClean="0"/>
              <a:t>SPOSite</a:t>
            </a:r>
            <a:endParaRPr lang="en-US" dirty="0" smtClean="0"/>
          </a:p>
          <a:p>
            <a:pPr lvl="1"/>
            <a:r>
              <a:rPr lang="en-US" dirty="0" smtClean="0"/>
              <a:t>Creates a site collection</a:t>
            </a:r>
          </a:p>
          <a:p>
            <a:pPr lvl="1"/>
            <a:r>
              <a:rPr lang="en-US" dirty="0"/>
              <a:t>-</a:t>
            </a:r>
            <a:r>
              <a:rPr lang="en-US" dirty="0" err="1"/>
              <a:t>Url</a:t>
            </a:r>
            <a:r>
              <a:rPr lang="en-US" dirty="0"/>
              <a:t> – full URL of new site collection</a:t>
            </a:r>
          </a:p>
          <a:p>
            <a:pPr lvl="1"/>
            <a:r>
              <a:rPr lang="en-US" dirty="0"/>
              <a:t>-Owner – full user name of site owner</a:t>
            </a:r>
          </a:p>
          <a:p>
            <a:pPr lvl="2"/>
            <a:r>
              <a:rPr lang="en-US" dirty="0"/>
              <a:t>i.e.: admin@mytenant.onmicrosoft.com</a:t>
            </a:r>
          </a:p>
          <a:p>
            <a:pPr lvl="1"/>
            <a:r>
              <a:rPr lang="en-US" dirty="0"/>
              <a:t>-</a:t>
            </a:r>
            <a:r>
              <a:rPr lang="en-US" dirty="0" err="1"/>
              <a:t>StorageQuota</a:t>
            </a:r>
            <a:r>
              <a:rPr lang="en-US" dirty="0"/>
              <a:t> – in MB</a:t>
            </a:r>
          </a:p>
          <a:p>
            <a:pPr lvl="1"/>
            <a:r>
              <a:rPr lang="en-US" dirty="0"/>
              <a:t>-Template (Optional) – i.e.: STS#0</a:t>
            </a:r>
          </a:p>
          <a:p>
            <a:pPr lvl="2"/>
            <a:r>
              <a:rPr lang="en-US" dirty="0"/>
              <a:t>Get-</a:t>
            </a:r>
            <a:r>
              <a:rPr lang="en-US" dirty="0" err="1"/>
              <a:t>SPOWebTemplate</a:t>
            </a:r>
            <a:r>
              <a:rPr lang="en-US" dirty="0"/>
              <a:t> – returns all installed site templates</a:t>
            </a:r>
          </a:p>
          <a:p>
            <a:pPr lvl="1"/>
            <a:r>
              <a:rPr lang="en-US" dirty="0"/>
              <a:t>-Title (Optional) – name of site collection</a:t>
            </a:r>
          </a:p>
          <a:p>
            <a:pPr lvl="1"/>
            <a:endParaRPr lang="en-US" dirty="0"/>
          </a:p>
        </p:txBody>
      </p:sp>
      <p:sp>
        <p:nvSpPr>
          <p:cNvPr id="4" name="Rectangle 3"/>
          <p:cNvSpPr/>
          <p:nvPr/>
        </p:nvSpPr>
        <p:spPr bwMode="auto">
          <a:xfrm>
            <a:off x="274637" y="4716462"/>
            <a:ext cx="9982199" cy="990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3736" tIns="146304" rIns="173736" bIns="146304" numCol="1" spcCol="0" rtlCol="0" fromWordArt="0" anchor="t" anchorCtr="0" forceAA="0" compatLnSpc="1">
            <a:prstTxWarp prst="textNoShape">
              <a:avLst/>
            </a:prstTxWarp>
            <a:noAutofit/>
          </a:bodyPr>
          <a:lstStyle/>
          <a:p>
            <a:r>
              <a:rPr lang="en-US">
                <a:solidFill>
                  <a:srgbClr val="FFFFFF"/>
                </a:solidFill>
              </a:rPr>
              <a:t>New-SPOSite -Url https://mytenant.sharepoint.com/sites/mynewsite -Owner user@domain.com -StorageQuota 1000 -Title "My new site collection“ –Template STS#0</a:t>
            </a:r>
            <a:endParaRPr lang="en-US" dirty="0">
              <a:solidFill>
                <a:srgbClr val="FFFFFF"/>
              </a:solidFill>
            </a:endParaRPr>
          </a:p>
        </p:txBody>
      </p:sp>
    </p:spTree>
    <p:extLst>
      <p:ext uri="{BB962C8B-B14F-4D97-AF65-F5344CB8AC3E}">
        <p14:creationId xmlns:p14="http://schemas.microsoft.com/office/powerpoint/2010/main" val="228928317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Site Collections</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smtClean="0"/>
              <a:t>Remove-</a:t>
            </a:r>
            <a:r>
              <a:rPr lang="en-US" dirty="0" err="1" smtClean="0"/>
              <a:t>SPOSite</a:t>
            </a:r>
            <a:endParaRPr lang="en-US" dirty="0" smtClean="0"/>
          </a:p>
          <a:p>
            <a:pPr lvl="1"/>
            <a:r>
              <a:rPr lang="en-US" dirty="0" smtClean="0"/>
              <a:t>Moves site collection to recycle bin</a:t>
            </a:r>
          </a:p>
          <a:p>
            <a:pPr lvl="1"/>
            <a:r>
              <a:rPr lang="en-US" dirty="0"/>
              <a:t>-Identity – URL of site collection</a:t>
            </a:r>
          </a:p>
          <a:p>
            <a:pPr lvl="1"/>
            <a:r>
              <a:rPr lang="en-US" dirty="0"/>
              <a:t>Supports –confirm and -</a:t>
            </a:r>
            <a:r>
              <a:rPr lang="en-US" dirty="0" err="1"/>
              <a:t>NoWait</a:t>
            </a:r>
            <a:endParaRPr lang="en-US" dirty="0"/>
          </a:p>
          <a:p>
            <a:pPr lvl="1"/>
            <a:endParaRPr lang="en-US" dirty="0"/>
          </a:p>
        </p:txBody>
      </p:sp>
      <p:sp>
        <p:nvSpPr>
          <p:cNvPr id="4" name="Rectangle 3"/>
          <p:cNvSpPr/>
          <p:nvPr/>
        </p:nvSpPr>
        <p:spPr bwMode="auto">
          <a:xfrm>
            <a:off x="272273" y="3040062"/>
            <a:ext cx="9982199"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3736" tIns="146304" rIns="173736" bIns="146304" numCol="1" spcCol="0" rtlCol="0" fromWordArt="0" anchor="t" anchorCtr="0" forceAA="0" compatLnSpc="1">
            <a:prstTxWarp prst="textNoShape">
              <a:avLst/>
            </a:prstTxWarp>
            <a:noAutofit/>
          </a:bodyPr>
          <a:lstStyle/>
          <a:p>
            <a:r>
              <a:rPr lang="en-US" dirty="0">
                <a:solidFill>
                  <a:srgbClr val="FFFFFF"/>
                </a:solidFill>
              </a:rPr>
              <a:t>Remove-</a:t>
            </a:r>
            <a:r>
              <a:rPr lang="en-US" dirty="0" err="1">
                <a:solidFill>
                  <a:srgbClr val="FFFFFF"/>
                </a:solidFill>
              </a:rPr>
              <a:t>SPOSite</a:t>
            </a:r>
            <a:r>
              <a:rPr lang="en-US" dirty="0">
                <a:solidFill>
                  <a:srgbClr val="FFFFFF"/>
                </a:solidFill>
              </a:rPr>
              <a:t> –Identity http://mytenant.sharepoint.com/sites/sitename -</a:t>
            </a:r>
            <a:r>
              <a:rPr lang="en-US" dirty="0" err="1">
                <a:solidFill>
                  <a:srgbClr val="FFFFFF"/>
                </a:solidFill>
              </a:rPr>
              <a:t>NoWait</a:t>
            </a:r>
            <a:endParaRPr lang="en-US" dirty="0">
              <a:solidFill>
                <a:srgbClr val="FFFFFF"/>
              </a:solidFill>
            </a:endParaRPr>
          </a:p>
        </p:txBody>
      </p:sp>
    </p:spTree>
    <p:extLst>
      <p:ext uri="{BB962C8B-B14F-4D97-AF65-F5344CB8AC3E}">
        <p14:creationId xmlns:p14="http://schemas.microsoft.com/office/powerpoint/2010/main" val="7450225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Restoring Site Collections</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smtClean="0"/>
              <a:t>Restore-</a:t>
            </a:r>
            <a:r>
              <a:rPr lang="en-US" dirty="0" err="1" smtClean="0"/>
              <a:t>SPODeletedSite</a:t>
            </a:r>
            <a:endParaRPr lang="en-US" dirty="0" smtClean="0"/>
          </a:p>
          <a:p>
            <a:pPr lvl="1"/>
            <a:r>
              <a:rPr lang="en-US" dirty="0" smtClean="0"/>
              <a:t>Restores </a:t>
            </a:r>
            <a:r>
              <a:rPr lang="en-US" dirty="0"/>
              <a:t>a site collection from the recycle bin</a:t>
            </a:r>
          </a:p>
          <a:p>
            <a:pPr lvl="1"/>
            <a:r>
              <a:rPr lang="en-US" dirty="0"/>
              <a:t>-Identity – URL of site collection</a:t>
            </a:r>
          </a:p>
          <a:p>
            <a:endParaRPr lang="en-US" dirty="0"/>
          </a:p>
        </p:txBody>
      </p:sp>
      <p:sp>
        <p:nvSpPr>
          <p:cNvPr id="4" name="Rectangle 3"/>
          <p:cNvSpPr/>
          <p:nvPr/>
        </p:nvSpPr>
        <p:spPr bwMode="auto">
          <a:xfrm>
            <a:off x="272273" y="2735262"/>
            <a:ext cx="9982199"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3736" tIns="146304" rIns="173736" bIns="146304" numCol="1" spcCol="0" rtlCol="0" fromWordArt="0" anchor="t" anchorCtr="0" forceAA="0" compatLnSpc="1">
            <a:prstTxWarp prst="textNoShape">
              <a:avLst/>
            </a:prstTxWarp>
            <a:noAutofit/>
          </a:bodyPr>
          <a:lstStyle/>
          <a:p>
            <a:r>
              <a:rPr lang="en-US" dirty="0" smtClean="0">
                <a:solidFill>
                  <a:srgbClr val="FFFFFF"/>
                </a:solidFill>
              </a:rPr>
              <a:t>Restore-</a:t>
            </a:r>
            <a:r>
              <a:rPr lang="en-US" dirty="0" err="1" smtClean="0">
                <a:solidFill>
                  <a:srgbClr val="FFFFFF"/>
                </a:solidFill>
              </a:rPr>
              <a:t>SPODeletedSite</a:t>
            </a:r>
            <a:r>
              <a:rPr lang="en-US" dirty="0" smtClean="0">
                <a:solidFill>
                  <a:srgbClr val="FFFFFF"/>
                </a:solidFill>
              </a:rPr>
              <a:t> </a:t>
            </a:r>
            <a:r>
              <a:rPr lang="en-US" dirty="0">
                <a:solidFill>
                  <a:srgbClr val="FFFFFF"/>
                </a:solidFill>
              </a:rPr>
              <a:t>–Identity http://mytenant.sharepoint.com/sites/sitename -</a:t>
            </a:r>
            <a:r>
              <a:rPr lang="en-US" dirty="0" err="1">
                <a:solidFill>
                  <a:srgbClr val="FFFFFF"/>
                </a:solidFill>
              </a:rPr>
              <a:t>NoWait</a:t>
            </a:r>
            <a:endParaRPr lang="en-US" dirty="0">
              <a:solidFill>
                <a:srgbClr val="FFFFFF"/>
              </a:solidFill>
            </a:endParaRPr>
          </a:p>
        </p:txBody>
      </p:sp>
    </p:spTree>
    <p:extLst>
      <p:ext uri="{BB962C8B-B14F-4D97-AF65-F5344CB8AC3E}">
        <p14:creationId xmlns:p14="http://schemas.microsoft.com/office/powerpoint/2010/main" val="330641415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Working with </a:t>
            </a:r>
            <a:r>
              <a:rPr lang="en-US" dirty="0"/>
              <a:t>U</a:t>
            </a:r>
            <a:r>
              <a:rPr lang="en-US" dirty="0" smtClean="0"/>
              <a:t>sers</a:t>
            </a:r>
            <a:endParaRPr lang="en-US" dirty="0"/>
          </a:p>
        </p:txBody>
      </p:sp>
      <p:sp>
        <p:nvSpPr>
          <p:cNvPr id="5" name="Text Placeholder 4"/>
          <p:cNvSpPr>
            <a:spLocks noGrp="1"/>
          </p:cNvSpPr>
          <p:nvPr>
            <p:ph type="body" sz="quarter" idx="10"/>
          </p:nvPr>
        </p:nvSpPr>
        <p:spPr>
          <a:xfrm>
            <a:off x="274638" y="1212850"/>
            <a:ext cx="11887200" cy="4462760"/>
          </a:xfrm>
        </p:spPr>
        <p:txBody>
          <a:bodyPr/>
          <a:lstStyle/>
          <a:p>
            <a:r>
              <a:rPr lang="en-US" dirty="0" smtClean="0"/>
              <a:t>Get-</a:t>
            </a:r>
            <a:r>
              <a:rPr lang="en-US" dirty="0" err="1" smtClean="0"/>
              <a:t>SPOUser</a:t>
            </a:r>
            <a:endParaRPr lang="en-US" dirty="0" smtClean="0"/>
          </a:p>
          <a:p>
            <a:pPr lvl="1"/>
            <a:r>
              <a:rPr lang="en-US" dirty="0"/>
              <a:t>-Site – full URL of site collection</a:t>
            </a:r>
          </a:p>
          <a:p>
            <a:pPr lvl="1"/>
            <a:r>
              <a:rPr lang="en-US" dirty="0"/>
              <a:t>-</a:t>
            </a:r>
            <a:r>
              <a:rPr lang="en-US" dirty="0" err="1"/>
              <a:t>LoginName</a:t>
            </a:r>
            <a:r>
              <a:rPr lang="en-US" dirty="0"/>
              <a:t> (Optional) – specific user account name</a:t>
            </a:r>
          </a:p>
          <a:p>
            <a:pPr lvl="2"/>
            <a:r>
              <a:rPr lang="en-US" dirty="0"/>
              <a:t>i.e.: </a:t>
            </a:r>
            <a:r>
              <a:rPr lang="en-US" dirty="0" smtClean="0">
                <a:hlinkClick r:id="rId3"/>
              </a:rPr>
              <a:t>admin@mytenant.onmicrosoft.com</a:t>
            </a:r>
            <a:endParaRPr lang="en-US" dirty="0"/>
          </a:p>
          <a:p>
            <a:r>
              <a:rPr lang="en-US" dirty="0" smtClean="0"/>
              <a:t>Add-</a:t>
            </a:r>
            <a:r>
              <a:rPr lang="en-US" dirty="0" err="1" smtClean="0"/>
              <a:t>SPOUser</a:t>
            </a:r>
            <a:endParaRPr lang="en-US" dirty="0" smtClean="0"/>
          </a:p>
          <a:p>
            <a:pPr lvl="1"/>
            <a:r>
              <a:rPr lang="en-US" dirty="0" smtClean="0"/>
              <a:t>Adds </a:t>
            </a:r>
            <a:r>
              <a:rPr lang="en-US" dirty="0"/>
              <a:t>existing user to a SharePoint Group</a:t>
            </a:r>
          </a:p>
          <a:p>
            <a:pPr lvl="1"/>
            <a:r>
              <a:rPr lang="en-US" dirty="0"/>
              <a:t>-Site – full URL of site collection</a:t>
            </a:r>
          </a:p>
          <a:p>
            <a:pPr lvl="1"/>
            <a:r>
              <a:rPr lang="en-US" dirty="0"/>
              <a:t>-</a:t>
            </a:r>
            <a:r>
              <a:rPr lang="en-US" dirty="0" err="1"/>
              <a:t>LoginName</a:t>
            </a:r>
            <a:r>
              <a:rPr lang="en-US" dirty="0"/>
              <a:t> – specific user account name</a:t>
            </a:r>
          </a:p>
          <a:p>
            <a:pPr lvl="1"/>
            <a:r>
              <a:rPr lang="en-US" dirty="0"/>
              <a:t>-Group – SharePoint group</a:t>
            </a:r>
          </a:p>
          <a:p>
            <a:endParaRPr lang="en-US" dirty="0"/>
          </a:p>
        </p:txBody>
      </p:sp>
      <p:sp>
        <p:nvSpPr>
          <p:cNvPr id="6" name="Rectangle 5"/>
          <p:cNvSpPr/>
          <p:nvPr/>
        </p:nvSpPr>
        <p:spPr bwMode="auto">
          <a:xfrm>
            <a:off x="272273" y="5021262"/>
            <a:ext cx="9982199" cy="1143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3736" tIns="146304" rIns="173736" bIns="146304" numCol="1" spcCol="0" rtlCol="0" fromWordArt="0" anchor="t" anchorCtr="0" forceAA="0" compatLnSpc="1">
            <a:prstTxWarp prst="textNoShape">
              <a:avLst/>
            </a:prstTxWarp>
            <a:noAutofit/>
          </a:bodyPr>
          <a:lstStyle/>
          <a:p>
            <a:r>
              <a:rPr lang="en-US" dirty="0">
                <a:solidFill>
                  <a:srgbClr val="FFFFFF"/>
                </a:solidFill>
              </a:rPr>
              <a:t>Get-</a:t>
            </a:r>
            <a:r>
              <a:rPr lang="en-US" dirty="0" err="1">
                <a:solidFill>
                  <a:srgbClr val="FFFFFF"/>
                </a:solidFill>
              </a:rPr>
              <a:t>SPOUser</a:t>
            </a:r>
            <a:r>
              <a:rPr lang="en-US" dirty="0">
                <a:solidFill>
                  <a:srgbClr val="FFFFFF"/>
                </a:solidFill>
              </a:rPr>
              <a:t> -Site https://mytenant.sharepoint.com -</a:t>
            </a:r>
            <a:r>
              <a:rPr lang="en-US" dirty="0" err="1">
                <a:solidFill>
                  <a:srgbClr val="FFFFFF"/>
                </a:solidFill>
              </a:rPr>
              <a:t>LoginName</a:t>
            </a:r>
            <a:r>
              <a:rPr lang="en-US" dirty="0">
                <a:solidFill>
                  <a:srgbClr val="FFFFFF"/>
                </a:solidFill>
              </a:rPr>
              <a:t> user@domain.com </a:t>
            </a:r>
          </a:p>
          <a:p>
            <a:r>
              <a:rPr lang="en-US" dirty="0">
                <a:solidFill>
                  <a:srgbClr val="FFFFFF"/>
                </a:solidFill>
              </a:rPr>
              <a:t>Add-</a:t>
            </a:r>
            <a:r>
              <a:rPr lang="en-US" dirty="0" err="1">
                <a:solidFill>
                  <a:srgbClr val="FFFFFF"/>
                </a:solidFill>
              </a:rPr>
              <a:t>SPOUser</a:t>
            </a:r>
            <a:r>
              <a:rPr lang="en-US" dirty="0">
                <a:solidFill>
                  <a:srgbClr val="FFFFFF"/>
                </a:solidFill>
              </a:rPr>
              <a:t> -Site https://mytenant.sharepoint.com -</a:t>
            </a:r>
            <a:r>
              <a:rPr lang="en-US" dirty="0" err="1">
                <a:solidFill>
                  <a:srgbClr val="FFFFFF"/>
                </a:solidFill>
              </a:rPr>
              <a:t>LoginName</a:t>
            </a:r>
            <a:r>
              <a:rPr lang="en-US" dirty="0">
                <a:solidFill>
                  <a:srgbClr val="FFFFFF"/>
                </a:solidFill>
              </a:rPr>
              <a:t> user@domain.com -Group "Team Site Members“</a:t>
            </a:r>
          </a:p>
        </p:txBody>
      </p:sp>
    </p:spTree>
    <p:extLst>
      <p:ext uri="{BB962C8B-B14F-4D97-AF65-F5344CB8AC3E}">
        <p14:creationId xmlns:p14="http://schemas.microsoft.com/office/powerpoint/2010/main" val="294468603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PowerShell with SharePoint Online</a:t>
            </a:r>
            <a:endParaRPr lang="en-US" dirty="0"/>
          </a:p>
        </p:txBody>
      </p:sp>
      <p:sp>
        <p:nvSpPr>
          <p:cNvPr id="5" name="Text Placeholder 4"/>
          <p:cNvSpPr>
            <a:spLocks noGrp="1"/>
          </p:cNvSpPr>
          <p:nvPr>
            <p:ph type="body" sz="quarter" idx="12"/>
          </p:nvPr>
        </p:nvSpPr>
        <p:spPr/>
        <p:txBody>
          <a:bodyPr/>
          <a:lstStyle/>
          <a:p>
            <a:r>
              <a:rPr lang="en-US" dirty="0" smtClean="0"/>
              <a:t>Corey Roth</a:t>
            </a:r>
          </a:p>
          <a:p>
            <a:r>
              <a:rPr lang="en-US" dirty="0" smtClean="0"/>
              <a:t>@</a:t>
            </a:r>
            <a:r>
              <a:rPr lang="en-US" dirty="0" err="1" smtClean="0"/>
              <a:t>coreyroth</a:t>
            </a:r>
            <a:endParaRPr lang="en-US" dirty="0"/>
          </a:p>
        </p:txBody>
      </p:sp>
    </p:spTree>
    <p:extLst>
      <p:ext uri="{BB962C8B-B14F-4D97-AF65-F5344CB8AC3E}">
        <p14:creationId xmlns:p14="http://schemas.microsoft.com/office/powerpoint/2010/main" val="1502546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Text Placeholder 2"/>
          <p:cNvSpPr>
            <a:spLocks noGrp="1"/>
          </p:cNvSpPr>
          <p:nvPr>
            <p:ph type="body" sz="quarter" idx="11"/>
          </p:nvPr>
        </p:nvSpPr>
        <p:spPr>
          <a:prstGeom prst="rect">
            <a:avLst/>
          </a:prstGeom>
        </p:spPr>
        <p:txBody>
          <a:bodyPr/>
          <a:lstStyle/>
          <a:p>
            <a:r>
              <a:rPr lang="en-US" dirty="0"/>
              <a:t>Launch with:</a:t>
            </a:r>
          </a:p>
          <a:p>
            <a:pPr lvl="1"/>
            <a:r>
              <a:rPr lang="en-US" dirty="0"/>
              <a:t>SharePoint 2013 Management Shell link</a:t>
            </a:r>
          </a:p>
          <a:p>
            <a:pPr lvl="1"/>
            <a:r>
              <a:rPr lang="en-US" dirty="0" smtClean="0"/>
              <a:t>Run SharePoint.ps1 (Add-</a:t>
            </a:r>
            <a:r>
              <a:rPr lang="en-US" dirty="0" err="1" smtClean="0"/>
              <a:t>PSSnapin</a:t>
            </a:r>
            <a:r>
              <a:rPr lang="en-US" dirty="0" smtClean="0"/>
              <a:t> </a:t>
            </a:r>
            <a:r>
              <a:rPr lang="en-US" dirty="0" err="1" smtClean="0"/>
              <a:t>Microsoft.SharePoint.PowerShell</a:t>
            </a:r>
            <a:r>
              <a:rPr lang="en-US" dirty="0" smtClean="0"/>
              <a:t>)</a:t>
            </a:r>
            <a:endParaRPr lang="en-US" dirty="0"/>
          </a:p>
          <a:p>
            <a:endParaRPr lang="en-US" dirty="0"/>
          </a:p>
        </p:txBody>
      </p:sp>
      <p:pic>
        <p:nvPicPr>
          <p:cNvPr id="4" name="Picture 3"/>
          <p:cNvPicPr>
            <a:picLocks noChangeAspect="1"/>
          </p:cNvPicPr>
          <p:nvPr/>
        </p:nvPicPr>
        <p:blipFill>
          <a:blip r:embed="rId2"/>
          <a:stretch>
            <a:fillRect/>
          </a:stretch>
        </p:blipFill>
        <p:spPr>
          <a:xfrm>
            <a:off x="272273" y="2887662"/>
            <a:ext cx="4671568" cy="1447800"/>
          </a:xfrm>
          <a:prstGeom prst="rect">
            <a:avLst/>
          </a:prstGeom>
        </p:spPr>
      </p:pic>
    </p:spTree>
    <p:extLst>
      <p:ext uri="{BB962C8B-B14F-4D97-AF65-F5344CB8AC3E}">
        <p14:creationId xmlns:p14="http://schemas.microsoft.com/office/powerpoint/2010/main" val="348910383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89238" y="982662"/>
            <a:ext cx="5410200" cy="1219200"/>
          </a:xfrm>
          <a:solidFill>
            <a:srgbClr val="002050"/>
          </a:solidFill>
        </p:spPr>
        <p:txBody>
          <a:bodyPr/>
          <a:lstStyle/>
          <a:p>
            <a:r>
              <a:rPr lang="en-US" dirty="0" smtClean="0"/>
              <a:t>What's missing?</a:t>
            </a:r>
            <a:endParaRPr lang="en-US" dirty="0"/>
          </a:p>
        </p:txBody>
      </p:sp>
    </p:spTree>
    <p:extLst>
      <p:ext uri="{BB962C8B-B14F-4D97-AF65-F5344CB8AC3E}">
        <p14:creationId xmlns:p14="http://schemas.microsoft.com/office/powerpoint/2010/main" val="301019288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PowerShell with the Client Object Model</a:t>
            </a:r>
            <a:endParaRPr lang="en-US" dirty="0"/>
          </a:p>
        </p:txBody>
      </p:sp>
    </p:spTree>
    <p:extLst>
      <p:ext uri="{BB962C8B-B14F-4D97-AF65-F5344CB8AC3E}">
        <p14:creationId xmlns:p14="http://schemas.microsoft.com/office/powerpoint/2010/main" val="59345025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Why CSOM?</a:t>
            </a:r>
            <a:endParaRPr lang="en-US" dirty="0"/>
          </a:p>
        </p:txBody>
      </p:sp>
      <p:sp>
        <p:nvSpPr>
          <p:cNvPr id="10" name="Text Placeholder 9"/>
          <p:cNvSpPr>
            <a:spLocks noGrp="1"/>
          </p:cNvSpPr>
          <p:nvPr>
            <p:ph type="body" sz="quarter" idx="11"/>
          </p:nvPr>
        </p:nvSpPr>
        <p:spPr>
          <a:xfrm>
            <a:off x="274639" y="1212849"/>
            <a:ext cx="11889564" cy="3108543"/>
          </a:xfrm>
        </p:spPr>
        <p:txBody>
          <a:bodyPr/>
          <a:lstStyle/>
          <a:p>
            <a:r>
              <a:rPr lang="en-US" dirty="0" smtClean="0"/>
              <a:t>Many functions not available in PowerShell for SPO</a:t>
            </a:r>
          </a:p>
          <a:p>
            <a:r>
              <a:rPr lang="en-US" dirty="0" smtClean="0"/>
              <a:t>CSOM lets us do things such as</a:t>
            </a:r>
          </a:p>
          <a:p>
            <a:pPr lvl="1"/>
            <a:r>
              <a:rPr lang="en-US" dirty="0" smtClean="0"/>
              <a:t>Work with sites</a:t>
            </a:r>
          </a:p>
          <a:p>
            <a:pPr lvl="1"/>
            <a:r>
              <a:rPr lang="en-US" dirty="0" smtClean="0"/>
              <a:t>Create lists</a:t>
            </a:r>
          </a:p>
          <a:p>
            <a:pPr lvl="1"/>
            <a:r>
              <a:rPr lang="en-US" dirty="0" smtClean="0"/>
              <a:t>Activate features (even hidden ones)</a:t>
            </a:r>
          </a:p>
          <a:p>
            <a:endParaRPr lang="en-US" dirty="0"/>
          </a:p>
        </p:txBody>
      </p:sp>
    </p:spTree>
    <p:extLst>
      <p:ext uri="{BB962C8B-B14F-4D97-AF65-F5344CB8AC3E}">
        <p14:creationId xmlns:p14="http://schemas.microsoft.com/office/powerpoint/2010/main" val="241207009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using CSOM with PowerShell</a:t>
            </a:r>
            <a:endParaRPr lang="en-US" dirty="0"/>
          </a:p>
        </p:txBody>
      </p:sp>
      <p:sp>
        <p:nvSpPr>
          <p:cNvPr id="3" name="Text Placeholder 2"/>
          <p:cNvSpPr>
            <a:spLocks noGrp="1"/>
          </p:cNvSpPr>
          <p:nvPr>
            <p:ph type="body" sz="quarter" idx="11"/>
          </p:nvPr>
        </p:nvSpPr>
        <p:spPr>
          <a:xfrm>
            <a:off x="274639" y="1212849"/>
            <a:ext cx="11889564" cy="4801314"/>
          </a:xfrm>
        </p:spPr>
        <p:txBody>
          <a:bodyPr/>
          <a:lstStyle/>
          <a:p>
            <a:r>
              <a:rPr lang="en-US" dirty="0" smtClean="0"/>
              <a:t>Install CSOM libraries or run from SharePoint 2013</a:t>
            </a:r>
          </a:p>
          <a:p>
            <a:r>
              <a:rPr lang="en-US" dirty="0" smtClean="0"/>
              <a:t>Use Add-Type to reference CSOM libraries</a:t>
            </a:r>
          </a:p>
          <a:p>
            <a:pPr lvl="1"/>
            <a:r>
              <a:rPr lang="en-US" dirty="0"/>
              <a:t> Microsoft.SharePoint.Client.dll </a:t>
            </a:r>
          </a:p>
          <a:p>
            <a:pPr lvl="1"/>
            <a:r>
              <a:rPr lang="en-US" dirty="0"/>
              <a:t> Microsoft.SharePoint.Client.Runtime.dll </a:t>
            </a:r>
          </a:p>
          <a:p>
            <a:r>
              <a:rPr lang="en-US" dirty="0" smtClean="0"/>
              <a:t>Create </a:t>
            </a:r>
            <a:r>
              <a:rPr lang="en-US" dirty="0" err="1" smtClean="0"/>
              <a:t>ClientContext</a:t>
            </a:r>
            <a:r>
              <a:rPr lang="en-US" dirty="0" smtClean="0"/>
              <a:t> object</a:t>
            </a:r>
          </a:p>
          <a:p>
            <a:r>
              <a:rPr lang="en-US" dirty="0" smtClean="0"/>
              <a:t>Authenticate to SPO</a:t>
            </a:r>
          </a:p>
          <a:p>
            <a:r>
              <a:rPr lang="en-US" dirty="0" smtClean="0"/>
              <a:t>Load objects</a:t>
            </a:r>
          </a:p>
          <a:p>
            <a:r>
              <a:rPr lang="en-US" dirty="0" smtClean="0"/>
              <a:t>Call </a:t>
            </a:r>
            <a:r>
              <a:rPr lang="en-US" dirty="0" err="1" smtClean="0"/>
              <a:t>ExecuteQuery</a:t>
            </a:r>
            <a:r>
              <a:rPr lang="en-US" dirty="0" smtClean="0"/>
              <a:t>()</a:t>
            </a:r>
            <a:endParaRPr lang="en-US" dirty="0"/>
          </a:p>
        </p:txBody>
      </p:sp>
    </p:spTree>
    <p:extLst>
      <p:ext uri="{BB962C8B-B14F-4D97-AF65-F5344CB8AC3E}">
        <p14:creationId xmlns:p14="http://schemas.microsoft.com/office/powerpoint/2010/main" val="1901381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PowerShell and CSOM</a:t>
            </a:r>
            <a:endParaRPr lang="en-US" dirty="0"/>
          </a:p>
        </p:txBody>
      </p:sp>
      <p:sp>
        <p:nvSpPr>
          <p:cNvPr id="5" name="Text Placeholder 4"/>
          <p:cNvSpPr>
            <a:spLocks noGrp="1"/>
          </p:cNvSpPr>
          <p:nvPr>
            <p:ph type="body" sz="quarter" idx="12"/>
          </p:nvPr>
        </p:nvSpPr>
        <p:spPr/>
        <p:txBody>
          <a:bodyPr/>
          <a:lstStyle/>
          <a:p>
            <a:r>
              <a:rPr lang="en-US" dirty="0" smtClean="0"/>
              <a:t>Corey Roth</a:t>
            </a:r>
          </a:p>
          <a:p>
            <a:r>
              <a:rPr lang="en-US" dirty="0" smtClean="0"/>
              <a:t>@</a:t>
            </a:r>
            <a:r>
              <a:rPr lang="en-US" dirty="0" err="1" smtClean="0"/>
              <a:t>coreyroth</a:t>
            </a:r>
            <a:endParaRPr lang="en-US" dirty="0"/>
          </a:p>
        </p:txBody>
      </p:sp>
    </p:spTree>
    <p:extLst>
      <p:ext uri="{BB962C8B-B14F-4D97-AF65-F5344CB8AC3E}">
        <p14:creationId xmlns:p14="http://schemas.microsoft.com/office/powerpoint/2010/main" val="3679997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PowerShell Tips</a:t>
            </a:r>
            <a:endParaRPr lang="en-US" dirty="0"/>
          </a:p>
        </p:txBody>
      </p:sp>
    </p:spTree>
    <p:extLst>
      <p:ext uri="{BB962C8B-B14F-4D97-AF65-F5344CB8AC3E}">
        <p14:creationId xmlns:p14="http://schemas.microsoft.com/office/powerpoint/2010/main" val="327932795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 PowerShell More Effectively</a:t>
            </a:r>
            <a:endParaRPr lang="en-US" dirty="0"/>
          </a:p>
        </p:txBody>
      </p:sp>
      <p:sp>
        <p:nvSpPr>
          <p:cNvPr id="4" name="Text Placeholder 3"/>
          <p:cNvSpPr>
            <a:spLocks noGrp="1"/>
          </p:cNvSpPr>
          <p:nvPr>
            <p:ph type="body" sz="quarter" idx="11"/>
          </p:nvPr>
        </p:nvSpPr>
        <p:spPr>
          <a:xfrm>
            <a:off x="274639" y="1212849"/>
            <a:ext cx="11889564" cy="2769989"/>
          </a:xfrm>
          <a:prstGeom prst="rect">
            <a:avLst/>
          </a:prstGeom>
        </p:spPr>
        <p:txBody>
          <a:bodyPr/>
          <a:lstStyle/>
          <a:p>
            <a:r>
              <a:rPr lang="en-US" dirty="0"/>
              <a:t>Use the TAB key</a:t>
            </a:r>
            <a:r>
              <a:rPr lang="en-US" dirty="0" smtClean="0"/>
              <a:t>!</a:t>
            </a:r>
          </a:p>
          <a:p>
            <a:r>
              <a:rPr lang="en-US" dirty="0" smtClean="0"/>
              <a:t>Enumerators</a:t>
            </a:r>
            <a:endParaRPr lang="en-US" dirty="0"/>
          </a:p>
          <a:p>
            <a:r>
              <a:rPr lang="en-US" dirty="0" smtClean="0"/>
              <a:t>-</a:t>
            </a:r>
            <a:r>
              <a:rPr lang="en-US" dirty="0"/>
              <a:t>Debug</a:t>
            </a:r>
          </a:p>
          <a:p>
            <a:r>
              <a:rPr lang="en-US" dirty="0"/>
              <a:t>-</a:t>
            </a:r>
            <a:r>
              <a:rPr lang="en-US" dirty="0" err="1"/>
              <a:t>WhatIf</a:t>
            </a:r>
            <a:endParaRPr lang="en-US" dirty="0"/>
          </a:p>
        </p:txBody>
      </p:sp>
    </p:spTree>
    <p:extLst>
      <p:ext uri="{BB962C8B-B14F-4D97-AF65-F5344CB8AC3E}">
        <p14:creationId xmlns:p14="http://schemas.microsoft.com/office/powerpoint/2010/main" val="3214857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 &amp; Key Takeaways</a:t>
            </a:r>
            <a:endParaRPr lang="en-US" dirty="0"/>
          </a:p>
        </p:txBody>
      </p:sp>
      <p:sp>
        <p:nvSpPr>
          <p:cNvPr id="5" name="Text Placeholder 4"/>
          <p:cNvSpPr>
            <a:spLocks noGrp="1"/>
          </p:cNvSpPr>
          <p:nvPr>
            <p:ph type="body" sz="quarter" idx="11"/>
          </p:nvPr>
        </p:nvSpPr>
        <p:spPr>
          <a:xfrm>
            <a:off x="274639" y="1212849"/>
            <a:ext cx="11889564" cy="4124206"/>
          </a:xfrm>
        </p:spPr>
        <p:txBody>
          <a:bodyPr/>
          <a:lstStyle/>
          <a:p>
            <a:r>
              <a:rPr lang="en-US" dirty="0" smtClean="0"/>
              <a:t>Configuring PowerShell permissions</a:t>
            </a:r>
          </a:p>
          <a:p>
            <a:r>
              <a:rPr lang="en-US" dirty="0" smtClean="0"/>
              <a:t>PowerShell for Upgrades</a:t>
            </a:r>
          </a:p>
          <a:p>
            <a:r>
              <a:rPr lang="en-US" dirty="0" smtClean="0"/>
              <a:t>Useful scripts</a:t>
            </a:r>
          </a:p>
          <a:p>
            <a:r>
              <a:rPr lang="en-US" dirty="0" smtClean="0"/>
              <a:t>PowerShell with SharePoint Online</a:t>
            </a:r>
          </a:p>
          <a:p>
            <a:r>
              <a:rPr lang="en-US" dirty="0" smtClean="0"/>
              <a:t>Using client object model with SPO</a:t>
            </a:r>
          </a:p>
          <a:p>
            <a:r>
              <a:rPr lang="en-US" dirty="0" smtClean="0"/>
              <a:t>PowerShell Tips</a:t>
            </a:r>
            <a:endParaRPr lang="en-US" dirty="0"/>
          </a:p>
        </p:txBody>
      </p:sp>
    </p:spTree>
    <p:extLst>
      <p:ext uri="{BB962C8B-B14F-4D97-AF65-F5344CB8AC3E}">
        <p14:creationId xmlns:p14="http://schemas.microsoft.com/office/powerpoint/2010/main" val="90764945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1"/>
          </p:nvPr>
        </p:nvSpPr>
        <p:spPr>
          <a:xfrm>
            <a:off x="274639" y="1212849"/>
            <a:ext cx="11889564" cy="2431435"/>
          </a:xfrm>
        </p:spPr>
        <p:txBody>
          <a:bodyPr/>
          <a:lstStyle/>
          <a:p>
            <a:r>
              <a:rPr lang="en-US" dirty="0" smtClean="0"/>
              <a:t>Site Collection Upgrades with PowerShell</a:t>
            </a:r>
          </a:p>
          <a:p>
            <a:pPr lvl="1"/>
            <a:r>
              <a:rPr lang="en-US" dirty="0">
                <a:hlinkClick r:id="rId2"/>
              </a:rPr>
              <a:t>http://</a:t>
            </a:r>
            <a:r>
              <a:rPr lang="en-US" smtClean="0">
                <a:hlinkClick r:id="rId2"/>
              </a:rPr>
              <a:t>bit.ly/Su5GTQ</a:t>
            </a:r>
            <a:r>
              <a:rPr lang="en-US" smtClean="0"/>
              <a:t> </a:t>
            </a:r>
          </a:p>
          <a:p>
            <a:pPr lvl="1"/>
            <a:endParaRPr lang="en-US" dirty="0" smtClean="0"/>
          </a:p>
          <a:p>
            <a:r>
              <a:rPr lang="en-US" dirty="0" smtClean="0"/>
              <a:t>Create and Manage SPO sites with PowerShell</a:t>
            </a:r>
          </a:p>
          <a:p>
            <a:pPr lvl="1"/>
            <a:r>
              <a:rPr lang="en-US" dirty="0">
                <a:hlinkClick r:id="rId3"/>
              </a:rPr>
              <a:t>http://</a:t>
            </a:r>
            <a:r>
              <a:rPr lang="en-US" dirty="0" smtClean="0">
                <a:hlinkClick r:id="rId3"/>
              </a:rPr>
              <a:t>bit.ly/1mw0lZn</a:t>
            </a:r>
            <a:r>
              <a:rPr lang="en-US" dirty="0" smtClean="0"/>
              <a:t> </a:t>
            </a:r>
            <a:endParaRPr lang="en-US" dirty="0"/>
          </a:p>
        </p:txBody>
      </p:sp>
    </p:spTree>
    <p:extLst>
      <p:ext uri="{BB962C8B-B14F-4D97-AF65-F5344CB8AC3E}">
        <p14:creationId xmlns:p14="http://schemas.microsoft.com/office/powerpoint/2010/main" val="54691050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3"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4592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Text Placeholder 2"/>
          <p:cNvSpPr>
            <a:spLocks noGrp="1"/>
          </p:cNvSpPr>
          <p:nvPr>
            <p:ph type="body" sz="quarter" idx="11"/>
          </p:nvPr>
        </p:nvSpPr>
        <p:spPr>
          <a:xfrm>
            <a:off x="274639" y="1212849"/>
            <a:ext cx="11889564" cy="2092881"/>
          </a:xfrm>
        </p:spPr>
        <p:txBody>
          <a:bodyPr/>
          <a:lstStyle/>
          <a:p>
            <a:r>
              <a:rPr lang="en-US" dirty="0" smtClean="0"/>
              <a:t>You have a basic understanding of PowerShell</a:t>
            </a:r>
          </a:p>
          <a:p>
            <a:r>
              <a:rPr lang="en-US" dirty="0" smtClean="0"/>
              <a:t>You’re interested in doing “real stuff” with PS</a:t>
            </a:r>
          </a:p>
          <a:p>
            <a:r>
              <a:rPr lang="en-US" dirty="0" smtClean="0"/>
              <a:t>You want to know more </a:t>
            </a:r>
            <a:r>
              <a:rPr lang="en-US" smtClean="0"/>
              <a:t>than the basics</a:t>
            </a:r>
            <a:endParaRPr lang="en-US" dirty="0"/>
          </a:p>
        </p:txBody>
      </p:sp>
    </p:spTree>
    <p:extLst>
      <p:ext uri="{BB962C8B-B14F-4D97-AF65-F5344CB8AC3E}">
        <p14:creationId xmlns:p14="http://schemas.microsoft.com/office/powerpoint/2010/main" val="222375657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a:t>
            </a:r>
            <a:endParaRPr lang="en-US" dirty="0"/>
          </a:p>
        </p:txBody>
      </p:sp>
      <p:sp>
        <p:nvSpPr>
          <p:cNvPr id="3" name="Text Placeholder 2"/>
          <p:cNvSpPr>
            <a:spLocks noGrp="1"/>
          </p:cNvSpPr>
          <p:nvPr>
            <p:ph type="body" sz="quarter" idx="11"/>
          </p:nvPr>
        </p:nvSpPr>
        <p:spPr>
          <a:xfrm>
            <a:off x="274639" y="1212849"/>
            <a:ext cx="11889564" cy="4801314"/>
          </a:xfrm>
          <a:prstGeom prst="rect">
            <a:avLst/>
          </a:prstGeom>
        </p:spPr>
        <p:txBody>
          <a:bodyPr/>
          <a:lstStyle/>
          <a:p>
            <a:r>
              <a:rPr lang="en-US" dirty="0"/>
              <a:t>Many installations do not have permissions </a:t>
            </a:r>
            <a:r>
              <a:rPr lang="en-US" dirty="0" smtClean="0"/>
              <a:t>correct</a:t>
            </a:r>
          </a:p>
          <a:p>
            <a:r>
              <a:rPr lang="en-US" dirty="0" smtClean="0"/>
              <a:t>Farm </a:t>
            </a:r>
            <a:r>
              <a:rPr lang="en-US" dirty="0"/>
              <a:t>/ local administrator is NOT </a:t>
            </a:r>
            <a:r>
              <a:rPr lang="en-US" dirty="0" smtClean="0"/>
              <a:t>enough</a:t>
            </a:r>
          </a:p>
          <a:p>
            <a:r>
              <a:rPr lang="en-US" dirty="0"/>
              <a:t>Don’t use the farm account!</a:t>
            </a:r>
          </a:p>
          <a:p>
            <a:r>
              <a:rPr lang="en-US" dirty="0" smtClean="0"/>
              <a:t>PowerShell is more forgiving in SharePoint 2013</a:t>
            </a:r>
            <a:endParaRPr lang="en-US" dirty="0"/>
          </a:p>
          <a:p>
            <a:r>
              <a:rPr lang="en-US" dirty="0"/>
              <a:t>Permissions for PowerShell are </a:t>
            </a:r>
            <a:r>
              <a:rPr lang="en-US" dirty="0" smtClean="0"/>
              <a:t>now configured OOTB</a:t>
            </a:r>
          </a:p>
          <a:p>
            <a:r>
              <a:rPr lang="en-US" dirty="0" smtClean="0"/>
              <a:t>Don’t forget to run as administrator</a:t>
            </a:r>
            <a:endParaRPr lang="en-US" dirty="0"/>
          </a:p>
          <a:p>
            <a:endParaRPr lang="en-US" dirty="0"/>
          </a:p>
        </p:txBody>
      </p:sp>
    </p:spTree>
    <p:extLst>
      <p:ext uri="{BB962C8B-B14F-4D97-AF65-F5344CB8AC3E}">
        <p14:creationId xmlns:p14="http://schemas.microsoft.com/office/powerpoint/2010/main" val="2277176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permission to PowerShell</a:t>
            </a:r>
            <a:endParaRPr lang="en-US" dirty="0"/>
          </a:p>
        </p:txBody>
      </p:sp>
      <p:sp>
        <p:nvSpPr>
          <p:cNvPr id="3" name="Text Placeholder 2"/>
          <p:cNvSpPr>
            <a:spLocks noGrp="1"/>
          </p:cNvSpPr>
          <p:nvPr>
            <p:ph type="body" sz="quarter" idx="11"/>
          </p:nvPr>
        </p:nvSpPr>
        <p:spPr>
          <a:prstGeom prst="rect">
            <a:avLst/>
          </a:prstGeom>
        </p:spPr>
        <p:txBody>
          <a:bodyPr/>
          <a:lstStyle/>
          <a:p>
            <a:r>
              <a:rPr lang="en-US" dirty="0"/>
              <a:t>Get-</a:t>
            </a:r>
            <a:r>
              <a:rPr lang="en-US" dirty="0" err="1"/>
              <a:t>SPShellAdmin</a:t>
            </a:r>
            <a:r>
              <a:rPr lang="en-US" dirty="0"/>
              <a:t> – determine access to PowerShell</a:t>
            </a:r>
          </a:p>
          <a:p>
            <a:r>
              <a:rPr lang="en-US" dirty="0"/>
              <a:t>Add-</a:t>
            </a:r>
            <a:r>
              <a:rPr lang="en-US" dirty="0" err="1"/>
              <a:t>SPShellAdmin</a:t>
            </a:r>
            <a:r>
              <a:rPr lang="en-US" dirty="0"/>
              <a:t> – add users to PowerShell</a:t>
            </a:r>
          </a:p>
          <a:p>
            <a:pPr lvl="1"/>
            <a:r>
              <a:rPr lang="en-US" dirty="0"/>
              <a:t>Must execute for each content database</a:t>
            </a:r>
          </a:p>
          <a:p>
            <a:endParaRPr lang="en-US" dirty="0"/>
          </a:p>
        </p:txBody>
      </p:sp>
      <p:sp>
        <p:nvSpPr>
          <p:cNvPr id="4" name="Rectangle 3"/>
          <p:cNvSpPr/>
          <p:nvPr/>
        </p:nvSpPr>
        <p:spPr bwMode="auto">
          <a:xfrm>
            <a:off x="272273" y="2963862"/>
            <a:ext cx="7850964" cy="274185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3736" tIns="146304" rIns="173736" bIns="146304" numCol="1" spcCol="0" rtlCol="0" fromWordArt="0" anchor="t" anchorCtr="0" forceAA="0" compatLnSpc="1">
            <a:prstTxWarp prst="textNoShape">
              <a:avLst/>
            </a:prstTxWarp>
            <a:noAutofit/>
          </a:bodyPr>
          <a:lstStyle/>
          <a:p>
            <a:r>
              <a:rPr lang="en-US" dirty="0" smtClean="0">
                <a:solidFill>
                  <a:srgbClr val="FFFFFF"/>
                </a:solidFill>
              </a:rPr>
              <a:t>Get-</a:t>
            </a:r>
            <a:r>
              <a:rPr lang="en-US" dirty="0" err="1" smtClean="0">
                <a:solidFill>
                  <a:srgbClr val="FFFFFF"/>
                </a:solidFill>
              </a:rPr>
              <a:t>SPShellAdmin</a:t>
            </a:r>
            <a:endParaRPr lang="en-US" dirty="0">
              <a:solidFill>
                <a:srgbClr val="FFFFFF"/>
              </a:solidFill>
            </a:endParaRPr>
          </a:p>
          <a:p>
            <a:r>
              <a:rPr lang="en-US" dirty="0">
                <a:solidFill>
                  <a:srgbClr val="FFFFFF"/>
                </a:solidFill>
              </a:rPr>
              <a:t>Add-</a:t>
            </a:r>
            <a:r>
              <a:rPr lang="en-US" dirty="0" err="1">
                <a:solidFill>
                  <a:srgbClr val="FFFFFF"/>
                </a:solidFill>
              </a:rPr>
              <a:t>SPShellAdmin</a:t>
            </a:r>
            <a:r>
              <a:rPr lang="en-US" dirty="0">
                <a:solidFill>
                  <a:srgbClr val="FFFFFF"/>
                </a:solidFill>
              </a:rPr>
              <a:t> –username </a:t>
            </a:r>
            <a:r>
              <a:rPr lang="en-US" dirty="0" err="1">
                <a:solidFill>
                  <a:srgbClr val="FFFFFF"/>
                </a:solidFill>
              </a:rPr>
              <a:t>sharepoint</a:t>
            </a:r>
            <a:r>
              <a:rPr lang="en-US" dirty="0">
                <a:solidFill>
                  <a:srgbClr val="FFFFFF"/>
                </a:solidFill>
              </a:rPr>
              <a:t>\</a:t>
            </a:r>
            <a:r>
              <a:rPr lang="en-US" dirty="0" err="1">
                <a:solidFill>
                  <a:srgbClr val="FFFFFF"/>
                </a:solidFill>
              </a:rPr>
              <a:t>sp_newadmin</a:t>
            </a:r>
            <a:endParaRPr lang="en-US" dirty="0">
              <a:solidFill>
                <a:srgbClr val="FFFFFF"/>
              </a:solidFill>
            </a:endParaRPr>
          </a:p>
          <a:p>
            <a:endParaRPr lang="en-US" dirty="0">
              <a:solidFill>
                <a:srgbClr val="FFFFFF"/>
              </a:solidFill>
            </a:endParaRPr>
          </a:p>
          <a:p>
            <a:r>
              <a:rPr lang="en-US" dirty="0">
                <a:solidFill>
                  <a:srgbClr val="FFFFFF"/>
                </a:solidFill>
              </a:rPr>
              <a:t>$database = Get-</a:t>
            </a:r>
            <a:r>
              <a:rPr lang="en-US" dirty="0" err="1">
                <a:solidFill>
                  <a:srgbClr val="FFFFFF"/>
                </a:solidFill>
              </a:rPr>
              <a:t>SPContentDatabase</a:t>
            </a:r>
            <a:r>
              <a:rPr lang="en-US" dirty="0">
                <a:solidFill>
                  <a:srgbClr val="FFFFFF"/>
                </a:solidFill>
              </a:rPr>
              <a:t> </a:t>
            </a:r>
            <a:r>
              <a:rPr lang="en-US" dirty="0" err="1">
                <a:solidFill>
                  <a:srgbClr val="FFFFFF"/>
                </a:solidFill>
              </a:rPr>
              <a:t>MyContentDb</a:t>
            </a:r>
            <a:endParaRPr lang="en-US" dirty="0">
              <a:solidFill>
                <a:srgbClr val="FFFFFF"/>
              </a:solidFill>
            </a:endParaRPr>
          </a:p>
          <a:p>
            <a:r>
              <a:rPr lang="en-US" dirty="0">
                <a:solidFill>
                  <a:srgbClr val="FFFFFF"/>
                </a:solidFill>
              </a:rPr>
              <a:t>Add-</a:t>
            </a:r>
            <a:r>
              <a:rPr lang="en-US" dirty="0" err="1">
                <a:solidFill>
                  <a:srgbClr val="FFFFFF"/>
                </a:solidFill>
              </a:rPr>
              <a:t>SPShellAdmin</a:t>
            </a:r>
            <a:r>
              <a:rPr lang="en-US" dirty="0">
                <a:solidFill>
                  <a:srgbClr val="FFFFFF"/>
                </a:solidFill>
              </a:rPr>
              <a:t> –username </a:t>
            </a:r>
            <a:r>
              <a:rPr lang="en-US" dirty="0" smtClean="0">
                <a:solidFill>
                  <a:srgbClr val="FFFFFF"/>
                </a:solidFill>
              </a:rPr>
              <a:t>domain\username –database $database</a:t>
            </a: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61303257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a:t>
            </a:r>
            <a:r>
              <a:rPr lang="en-US" dirty="0" err="1" smtClean="0"/>
              <a:t>SPShellAdmin</a:t>
            </a:r>
            <a:endParaRPr lang="en-US" dirty="0"/>
          </a:p>
        </p:txBody>
      </p:sp>
      <p:sp>
        <p:nvSpPr>
          <p:cNvPr id="5" name="Text Placeholder 4"/>
          <p:cNvSpPr>
            <a:spLocks noGrp="1"/>
          </p:cNvSpPr>
          <p:nvPr>
            <p:ph type="body" sz="quarter" idx="12"/>
          </p:nvPr>
        </p:nvSpPr>
        <p:spPr/>
        <p:txBody>
          <a:bodyPr/>
          <a:lstStyle/>
          <a:p>
            <a:r>
              <a:rPr lang="en-US" dirty="0" smtClean="0"/>
              <a:t>Corey Roth</a:t>
            </a:r>
          </a:p>
          <a:p>
            <a:r>
              <a:rPr lang="en-US" dirty="0" smtClean="0"/>
              <a:t>@</a:t>
            </a:r>
            <a:r>
              <a:rPr lang="en-US" dirty="0" err="1" smtClean="0"/>
              <a:t>coreyroth</a:t>
            </a:r>
            <a:endParaRPr lang="en-US" dirty="0"/>
          </a:p>
        </p:txBody>
      </p:sp>
    </p:spTree>
    <p:extLst>
      <p:ext uri="{BB962C8B-B14F-4D97-AF65-F5344CB8AC3E}">
        <p14:creationId xmlns:p14="http://schemas.microsoft.com/office/powerpoint/2010/main" val="20088025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ready for Upgrade</a:t>
            </a:r>
            <a:endParaRPr lang="en-US" dirty="0"/>
          </a:p>
        </p:txBody>
      </p:sp>
    </p:spTree>
    <p:extLst>
      <p:ext uri="{BB962C8B-B14F-4D97-AF65-F5344CB8AC3E}">
        <p14:creationId xmlns:p14="http://schemas.microsoft.com/office/powerpoint/2010/main" val="339557960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5-30072_SPC2012_IT-Pro_Template_16x9">
  <a:themeElements>
    <a:clrScheme name="SPC-IT Pro">
      <a:dk1>
        <a:srgbClr val="505050"/>
      </a:dk1>
      <a:lt1>
        <a:srgbClr val="FFFFFF"/>
      </a:lt1>
      <a:dk2>
        <a:srgbClr val="012654"/>
      </a:dk2>
      <a:lt2>
        <a:srgbClr val="00AEEF"/>
      </a:lt2>
      <a:accent1>
        <a:srgbClr val="F26522"/>
      </a:accent1>
      <a:accent2>
        <a:srgbClr val="00A651"/>
      </a:accent2>
      <a:accent3>
        <a:srgbClr val="BA141A"/>
      </a:accent3>
      <a:accent4>
        <a:srgbClr val="68217A"/>
      </a:accent4>
      <a:accent5>
        <a:srgbClr val="B4009E"/>
      </a:accent5>
      <a:accent6>
        <a:srgbClr val="008272"/>
      </a:accent6>
      <a:hlink>
        <a:srgbClr val="F26522"/>
      </a:hlink>
      <a:folHlink>
        <a:srgbClr val="F7A27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5-30072_SPC2012_IT-Pro_Template_16x9_Light">
  <a:themeElements>
    <a:clrScheme name="SPC-IT Pro">
      <a:dk1>
        <a:srgbClr val="505050"/>
      </a:dk1>
      <a:lt1>
        <a:srgbClr val="FFFFFF"/>
      </a:lt1>
      <a:dk2>
        <a:srgbClr val="012654"/>
      </a:dk2>
      <a:lt2>
        <a:srgbClr val="00AEEF"/>
      </a:lt2>
      <a:accent1>
        <a:srgbClr val="F26522"/>
      </a:accent1>
      <a:accent2>
        <a:srgbClr val="00A651"/>
      </a:accent2>
      <a:accent3>
        <a:srgbClr val="BA141A"/>
      </a:accent3>
      <a:accent4>
        <a:srgbClr val="68217A"/>
      </a:accent4>
      <a:accent5>
        <a:srgbClr val="B4009E"/>
      </a:accent5>
      <a:accent6>
        <a:srgbClr val="008272"/>
      </a:accent6>
      <a:hlink>
        <a:srgbClr val="F26522"/>
      </a:hlink>
      <a:folHlink>
        <a:srgbClr val="F7A27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Corey Roth</External_x0020_Speaker>
    <Session_x0020_Code xmlns="e36bfbf9-5e42-489c-a259-4c54eb22cb57"> OFC-B328</Session_x0020_Code>
    <Presentation_x0020_Date xmlns="e36bfbf9-5e42-489c-a259-4c54eb22cb57">2014-05-15T00:00:00-05:00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230e9df3-be65-4c73-a93b-d1236ebd677e"/>
    <ds:schemaRef ds:uri="http://schemas.microsoft.com/office/2006/documentManagement/types"/>
    <ds:schemaRef ds:uri="http://purl.org/dc/elements/1.1/"/>
    <ds:schemaRef ds:uri="http://purl.org/dc/terms/"/>
    <ds:schemaRef ds:uri="e36bfbf9-5e42-489c-a259-4c54eb22cb57"/>
    <ds:schemaRef ds:uri="http://schemas.microsoft.com/office/2006/metadata/properties"/>
    <ds:schemaRef ds:uri="http://schemas.openxmlformats.org/package/2006/metadata/core-properties"/>
    <ds:schemaRef ds:uri="http://purl.org/dc/dcmitype/"/>
    <ds:schemaRef ds:uri="http://schemas.microsoft.com/sharepoint/v3"/>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1652</TotalTime>
  <Words>4194</Words>
  <Application>Microsoft Office PowerPoint</Application>
  <PresentationFormat>Custom</PresentationFormat>
  <Paragraphs>383</Paragraphs>
  <Slides>53</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53</vt:i4>
      </vt:variant>
    </vt:vector>
  </HeadingPairs>
  <TitlesOfParts>
    <vt:vector size="61" baseType="lpstr">
      <vt:lpstr>Arial</vt:lpstr>
      <vt:lpstr>Calibri</vt:lpstr>
      <vt:lpstr>Segoe UI</vt:lpstr>
      <vt:lpstr>Segoe UI Light</vt:lpstr>
      <vt:lpstr>Wingdings</vt:lpstr>
      <vt:lpstr>TechEd 2014 Dk Blue</vt:lpstr>
      <vt:lpstr>5-30072_SPC2012_IT-Pro_Template_16x9</vt:lpstr>
      <vt:lpstr>5-30072_SPC2012_IT-Pro_Template_16x9_Light</vt:lpstr>
      <vt:lpstr>PowerPoint Presentation</vt:lpstr>
      <vt:lpstr>PowerShell Administration with SharePoint 2013 and SharePoint Online</vt:lpstr>
      <vt:lpstr>Agenda &amp; Key Takeaways</vt:lpstr>
      <vt:lpstr>Getting Started</vt:lpstr>
      <vt:lpstr>Assumptions</vt:lpstr>
      <vt:lpstr>Permissions</vt:lpstr>
      <vt:lpstr>Granting permission to PowerShell</vt:lpstr>
      <vt:lpstr>Add-SPShellAdmin</vt:lpstr>
      <vt:lpstr>Getting ready for Upgrade</vt:lpstr>
      <vt:lpstr>Getting Ready for Upgrade</vt:lpstr>
      <vt:lpstr>Content Database Upgrade</vt:lpstr>
      <vt:lpstr>Deferred Site Collection Upgrades</vt:lpstr>
      <vt:lpstr>Site Collection Health Checks</vt:lpstr>
      <vt:lpstr>Upgrading Site Collections</vt:lpstr>
      <vt:lpstr>Monitoring Upgrade Status</vt:lpstr>
      <vt:lpstr>Upgrade Evaluation Site Collections</vt:lpstr>
      <vt:lpstr>Copying Site Collections</vt:lpstr>
      <vt:lpstr>Site Collection Upgrade</vt:lpstr>
      <vt:lpstr>When tools are needed</vt:lpstr>
      <vt:lpstr>Windows PowerShell for SharePoint Command Builder </vt:lpstr>
      <vt:lpstr>PowerShell Command Builder and Scripts</vt:lpstr>
      <vt:lpstr>Licensing</vt:lpstr>
      <vt:lpstr>The Challenge</vt:lpstr>
      <vt:lpstr>SharePoint 2013 Licensing</vt:lpstr>
      <vt:lpstr>License Mapping</vt:lpstr>
      <vt:lpstr>Enable / Disable Licensing</vt:lpstr>
      <vt:lpstr>Enabling Licensing</vt:lpstr>
      <vt:lpstr>License Mapping</vt:lpstr>
      <vt:lpstr>SharePoint Online</vt:lpstr>
      <vt:lpstr>Getting Started with PowerShell and SPO</vt:lpstr>
      <vt:lpstr>PowerShell for SPO Tips</vt:lpstr>
      <vt:lpstr>Connecting to SharePoint Online</vt:lpstr>
      <vt:lpstr>What commands are available?</vt:lpstr>
      <vt:lpstr>Working with Site Collections</vt:lpstr>
      <vt:lpstr>Creating new Site Collections</vt:lpstr>
      <vt:lpstr>Deleting Site Collections</vt:lpstr>
      <vt:lpstr>Restoring Site Collections</vt:lpstr>
      <vt:lpstr>Working with Users</vt:lpstr>
      <vt:lpstr>PowerShell with SharePoint Online</vt:lpstr>
      <vt:lpstr>What's missing?</vt:lpstr>
      <vt:lpstr>PowerShell with the Client Object Model</vt:lpstr>
      <vt:lpstr>Why CSOM?</vt:lpstr>
      <vt:lpstr>Steps for using CSOM with PowerShell</vt:lpstr>
      <vt:lpstr>PowerShell and CSOM</vt:lpstr>
      <vt:lpstr>PowerShell Tips</vt:lpstr>
      <vt:lpstr>Use PowerShell More Effectively</vt:lpstr>
      <vt:lpstr>Agenda &amp; Key Takeaways</vt:lpstr>
      <vt:lpstr>Resources</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PowerShell Administration with SharePoint 2013 and SharePoint Online</dc:title>
  <dc:subject>TechEd 2014</dc:subject>
  <dc:creator>Corey Roth</dc:creator>
  <cp:keywords/>
  <dc:description>Template: Jordan Cayabyab, Artitudes Design
Formatting: 
Audience Type:</dc:description>
  <cp:lastModifiedBy>testadmin</cp:lastModifiedBy>
  <cp:revision>39</cp:revision>
  <dcterms:created xsi:type="dcterms:W3CDTF">2014-03-26T14:23:09Z</dcterms:created>
  <dcterms:modified xsi:type="dcterms:W3CDTF">2014-05-15T16:02:51Z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