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8" r:id="rId5"/>
    <p:sldMasterId id="2147484321" r:id="rId6"/>
  </p:sldMasterIdLst>
  <p:notesMasterIdLst>
    <p:notesMasterId r:id="rId63"/>
  </p:notesMasterIdLst>
  <p:handoutMasterIdLst>
    <p:handoutMasterId r:id="rId64"/>
  </p:handoutMasterIdLst>
  <p:sldIdLst>
    <p:sldId id="1381" r:id="rId7"/>
    <p:sldId id="1552" r:id="rId8"/>
    <p:sldId id="1553" r:id="rId9"/>
    <p:sldId id="1554" r:id="rId10"/>
    <p:sldId id="1555" r:id="rId11"/>
    <p:sldId id="1556" r:id="rId12"/>
    <p:sldId id="1557" r:id="rId13"/>
    <p:sldId id="1558" r:id="rId14"/>
    <p:sldId id="1559" r:id="rId15"/>
    <p:sldId id="1560" r:id="rId16"/>
    <p:sldId id="1561" r:id="rId17"/>
    <p:sldId id="1562" r:id="rId18"/>
    <p:sldId id="1563" r:id="rId19"/>
    <p:sldId id="1564" r:id="rId20"/>
    <p:sldId id="1565" r:id="rId21"/>
    <p:sldId id="1566" r:id="rId22"/>
    <p:sldId id="1567" r:id="rId23"/>
    <p:sldId id="1568" r:id="rId24"/>
    <p:sldId id="1569" r:id="rId25"/>
    <p:sldId id="1570" r:id="rId26"/>
    <p:sldId id="1571" r:id="rId27"/>
    <p:sldId id="1572" r:id="rId28"/>
    <p:sldId id="1573" r:id="rId29"/>
    <p:sldId id="1574" r:id="rId30"/>
    <p:sldId id="1575" r:id="rId31"/>
    <p:sldId id="1576" r:id="rId32"/>
    <p:sldId id="1577" r:id="rId33"/>
    <p:sldId id="1578" r:id="rId34"/>
    <p:sldId id="1579" r:id="rId35"/>
    <p:sldId id="1580" r:id="rId36"/>
    <p:sldId id="1581" r:id="rId37"/>
    <p:sldId id="1582" r:id="rId38"/>
    <p:sldId id="1583" r:id="rId39"/>
    <p:sldId id="1584" r:id="rId40"/>
    <p:sldId id="1585" r:id="rId41"/>
    <p:sldId id="1586" r:id="rId42"/>
    <p:sldId id="1587" r:id="rId43"/>
    <p:sldId id="1588" r:id="rId44"/>
    <p:sldId id="1589" r:id="rId45"/>
    <p:sldId id="1590" r:id="rId46"/>
    <p:sldId id="1591" r:id="rId47"/>
    <p:sldId id="1592" r:id="rId48"/>
    <p:sldId id="1593" r:id="rId49"/>
    <p:sldId id="1594" r:id="rId50"/>
    <p:sldId id="1595" r:id="rId51"/>
    <p:sldId id="1596" r:id="rId52"/>
    <p:sldId id="1597" r:id="rId53"/>
    <p:sldId id="1598" r:id="rId54"/>
    <p:sldId id="1599" r:id="rId55"/>
    <p:sldId id="1600" r:id="rId56"/>
    <p:sldId id="1601" r:id="rId57"/>
    <p:sldId id="1551" r:id="rId58"/>
    <p:sldId id="1416" r:id="rId59"/>
    <p:sldId id="1417" r:id="rId60"/>
    <p:sldId id="1414" r:id="rId61"/>
    <p:sldId id="1132" r:id="rId6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 id="1552"/>
            <p14:sldId id="1553"/>
            <p14:sldId id="1554"/>
            <p14:sldId id="1555"/>
            <p14:sldId id="1556"/>
            <p14:sldId id="1557"/>
            <p14:sldId id="1558"/>
            <p14:sldId id="1559"/>
            <p14:sldId id="1560"/>
            <p14:sldId id="1561"/>
            <p14:sldId id="1562"/>
            <p14:sldId id="1563"/>
            <p14:sldId id="1564"/>
            <p14:sldId id="1565"/>
            <p14:sldId id="1566"/>
            <p14:sldId id="1567"/>
            <p14:sldId id="1568"/>
            <p14:sldId id="1569"/>
            <p14:sldId id="1570"/>
            <p14:sldId id="1571"/>
            <p14:sldId id="1572"/>
            <p14:sldId id="1573"/>
            <p14:sldId id="1574"/>
            <p14:sldId id="1575"/>
            <p14:sldId id="1576"/>
            <p14:sldId id="1577"/>
            <p14:sldId id="1578"/>
            <p14:sldId id="1579"/>
            <p14:sldId id="1580"/>
            <p14:sldId id="1581"/>
            <p14:sldId id="1582"/>
            <p14:sldId id="1583"/>
            <p14:sldId id="1584"/>
            <p14:sldId id="1585"/>
            <p14:sldId id="1586"/>
            <p14:sldId id="1587"/>
            <p14:sldId id="1588"/>
            <p14:sldId id="1589"/>
            <p14:sldId id="1590"/>
            <p14:sldId id="1591"/>
            <p14:sldId id="1592"/>
            <p14:sldId id="1593"/>
            <p14:sldId id="1594"/>
            <p14:sldId id="1595"/>
            <p14:sldId id="1596"/>
            <p14:sldId id="1597"/>
            <p14:sldId id="1598"/>
            <p14:sldId id="1599"/>
            <p14:sldId id="1600"/>
            <p14:sldId id="1601"/>
          </p14:sldIdLst>
        </p14:section>
        <p14:section name="Required TechEd Slides" id="{26AC01F7-B32B-44E9-BE5B-D21B17F99D23}">
          <p14:sldIdLst>
            <p14:sldId id="1551"/>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uthor" initials="A"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9E49"/>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6086" autoAdjust="0"/>
  </p:normalViewPr>
  <p:slideViewPr>
    <p:cSldViewPr snapToObjects="1">
      <p:cViewPr varScale="1">
        <p:scale>
          <a:sx n="121" d="100"/>
          <a:sy n="121" d="100"/>
        </p:scale>
        <p:origin x="90" y="258"/>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9938" y="827088"/>
            <a:ext cx="3455987" cy="1944687"/>
          </a:xfrm>
        </p:spPr>
      </p:sp>
      <p:sp>
        <p:nvSpPr>
          <p:cNvPr id="3" name="Notes Placeholder 2"/>
          <p:cNvSpPr>
            <a:spLocks noGrp="1"/>
          </p:cNvSpPr>
          <p:nvPr>
            <p:ph type="body" idx="1"/>
          </p:nvPr>
        </p:nvSpPr>
        <p:spPr>
          <a:xfrm>
            <a:off x="3212976" y="2843808"/>
            <a:ext cx="3645024" cy="3168352"/>
          </a:xfrm>
        </p:spPr>
        <p:txBody>
          <a:bodyPr/>
          <a:lstStyle/>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782198F6-5894-461D-9407-E6E6CCD36F38}" type="slidenum">
              <a:rPr lang="en-US" smtClean="0">
                <a:solidFill>
                  <a:prstClr val="black"/>
                </a:solidFill>
              </a:rPr>
              <a:pPr/>
              <a:t>12</a:t>
            </a:fld>
            <a:endParaRPr lang="en-US" dirty="0">
              <a:solidFill>
                <a:prstClr val="black"/>
              </a:solidFill>
            </a:endParaRPr>
          </a:p>
        </p:txBody>
      </p:sp>
      <p:sp>
        <p:nvSpPr>
          <p:cNvPr id="5" name="Rectangle 4"/>
          <p:cNvSpPr/>
          <p:nvPr/>
        </p:nvSpPr>
        <p:spPr>
          <a:xfrm>
            <a:off x="381000" y="971789"/>
            <a:ext cx="2831976" cy="3200874"/>
          </a:xfrm>
          <a:prstGeom prst="rect">
            <a:avLst/>
          </a:prstGeom>
        </p:spPr>
        <p:txBody>
          <a:bodyPr wrap="square" lIns="91438" tIns="45719" rIns="91438" bIns="45719">
            <a:spAutoFit/>
          </a:bodyPr>
          <a:lstStyle/>
          <a:p>
            <a:pPr>
              <a:tabLst>
                <a:tab pos="0" algn="l"/>
              </a:tabLst>
              <a:defRPr/>
            </a:pPr>
            <a:r>
              <a:rPr lang="en-US" sz="900" b="1" dirty="0">
                <a:solidFill>
                  <a:srgbClr val="FF0000"/>
                </a:solidFill>
                <a:latin typeface="Arial" charset="0"/>
                <a:cs typeface="Arial" charset="0"/>
              </a:rPr>
              <a:t>Start Time xx:xx / Length: </a:t>
            </a:r>
            <a:r>
              <a:rPr lang="en-US" sz="900" b="1" dirty="0" smtClean="0">
                <a:solidFill>
                  <a:srgbClr val="FF0000"/>
                </a:solidFill>
                <a:latin typeface="Arial" charset="0"/>
                <a:cs typeface="Arial" charset="0"/>
              </a:rPr>
              <a:t>1 </a:t>
            </a:r>
            <a:r>
              <a:rPr lang="en-US" sz="900" b="1" dirty="0" smtClean="0">
                <a:solidFill>
                  <a:srgbClr val="FF0000"/>
                </a:solidFill>
              </a:rPr>
              <a:t> minute</a:t>
            </a:r>
            <a:endParaRPr lang="en-US" sz="900" b="1" dirty="0">
              <a:solidFill>
                <a:srgbClr val="FF0000"/>
              </a:solidFill>
            </a:endParaRPr>
          </a:p>
          <a:p>
            <a:pPr>
              <a:spcAft>
                <a:spcPts val="600"/>
              </a:spcAft>
            </a:pPr>
            <a:endParaRPr lang="en-US" sz="900" dirty="0">
              <a:solidFill>
                <a:srgbClr val="FF0000"/>
              </a:solidFill>
            </a:endParaRPr>
          </a:p>
          <a:p>
            <a:r>
              <a:rPr lang="en-US" sz="900" dirty="0">
                <a:solidFill>
                  <a:srgbClr val="FF0000"/>
                </a:solidFill>
              </a:rPr>
              <a:t>Walk the students through each of the elements in the diagram, explaining their roles in the configuration process and any dependencies</a:t>
            </a:r>
            <a:r>
              <a:rPr lang="en-US" sz="900" dirty="0" smtClean="0">
                <a:solidFill>
                  <a:srgbClr val="FF0000"/>
                </a:solidFill>
              </a:rPr>
              <a:t>.</a:t>
            </a:r>
          </a:p>
          <a:p>
            <a:endParaRPr lang="en-US" sz="900" dirty="0">
              <a:solidFill>
                <a:srgbClr val="FF0000"/>
              </a:solidFill>
            </a:endParaRPr>
          </a:p>
          <a:p>
            <a:r>
              <a:rPr lang="en-US" sz="900" dirty="0">
                <a:solidFill>
                  <a:prstClr val="black"/>
                </a:solidFill>
              </a:rPr>
              <a:t>Discuss the difference between </a:t>
            </a:r>
            <a:r>
              <a:rPr lang="en-US" sz="900" b="1" dirty="0">
                <a:solidFill>
                  <a:prstClr val="black"/>
                </a:solidFill>
              </a:rPr>
              <a:t>Dialing Behaviors</a:t>
            </a:r>
            <a:r>
              <a:rPr lang="en-US" sz="900" dirty="0">
                <a:solidFill>
                  <a:prstClr val="black"/>
                </a:solidFill>
              </a:rPr>
              <a:t> and </a:t>
            </a:r>
            <a:r>
              <a:rPr lang="en-US" sz="900" b="1" dirty="0">
                <a:solidFill>
                  <a:prstClr val="black"/>
                </a:solidFill>
              </a:rPr>
              <a:t>Routing &amp; Authorization</a:t>
            </a:r>
            <a:r>
              <a:rPr lang="en-US" sz="900" dirty="0">
                <a:solidFill>
                  <a:prstClr val="black"/>
                </a:solidFill>
              </a:rPr>
              <a:t>.</a:t>
            </a:r>
          </a:p>
          <a:p>
            <a:pPr marL="171450" indent="-171450">
              <a:buFont typeface="Arial" pitchFamily="34" charset="0"/>
              <a:buChar char="•"/>
            </a:pPr>
            <a:r>
              <a:rPr lang="en-US" sz="900" b="1" dirty="0">
                <a:solidFill>
                  <a:prstClr val="black"/>
                </a:solidFill>
              </a:rPr>
              <a:t>Dialing behaviors</a:t>
            </a:r>
            <a:r>
              <a:rPr lang="en-US" sz="900" dirty="0">
                <a:solidFill>
                  <a:prstClr val="black"/>
                </a:solidFill>
              </a:rPr>
              <a:t> happen when the </a:t>
            </a:r>
            <a:r>
              <a:rPr lang="en-US" sz="900" b="1" dirty="0">
                <a:solidFill>
                  <a:prstClr val="black"/>
                </a:solidFill>
              </a:rPr>
              <a:t>client dials a number</a:t>
            </a:r>
            <a:r>
              <a:rPr lang="en-US" sz="900" dirty="0">
                <a:solidFill>
                  <a:prstClr val="black"/>
                </a:solidFill>
              </a:rPr>
              <a:t>. With the exception of emergency numbers, its sole purpose is to get the number into a </a:t>
            </a:r>
            <a:r>
              <a:rPr lang="en-US" sz="900" b="1" dirty="0">
                <a:solidFill>
                  <a:prstClr val="black"/>
                </a:solidFill>
              </a:rPr>
              <a:t>routable (= E.164) format</a:t>
            </a:r>
            <a:r>
              <a:rPr lang="en-US" sz="900" dirty="0">
                <a:solidFill>
                  <a:prstClr val="black"/>
                </a:solidFill>
              </a:rPr>
              <a:t>.</a:t>
            </a:r>
          </a:p>
          <a:p>
            <a:pPr marL="171450" indent="-171450">
              <a:buFont typeface="Arial" pitchFamily="34" charset="0"/>
              <a:buChar char="•"/>
            </a:pPr>
            <a:r>
              <a:rPr lang="en-US" sz="900" b="1" dirty="0">
                <a:solidFill>
                  <a:prstClr val="black"/>
                </a:solidFill>
              </a:rPr>
              <a:t>Routing &amp; Authorization</a:t>
            </a:r>
            <a:r>
              <a:rPr lang="en-US" sz="900" dirty="0">
                <a:solidFill>
                  <a:prstClr val="black"/>
                </a:solidFill>
              </a:rPr>
              <a:t> takes place after the number is globally unique. This is the process used to </a:t>
            </a:r>
            <a:r>
              <a:rPr lang="en-US" sz="900" b="1" dirty="0">
                <a:solidFill>
                  <a:prstClr val="black"/>
                </a:solidFill>
              </a:rPr>
              <a:t>select the right route to the final destination</a:t>
            </a:r>
            <a:r>
              <a:rPr lang="en-US" sz="900" dirty="0">
                <a:solidFill>
                  <a:prstClr val="black"/>
                </a:solidFill>
              </a:rPr>
              <a:t>, and then </a:t>
            </a:r>
            <a:r>
              <a:rPr lang="en-US" sz="900" b="1" dirty="0">
                <a:solidFill>
                  <a:prstClr val="black"/>
                </a:solidFill>
              </a:rPr>
              <a:t>check to determine whether</a:t>
            </a:r>
            <a:r>
              <a:rPr lang="en-US" sz="900" dirty="0">
                <a:solidFill>
                  <a:prstClr val="black"/>
                </a:solidFill>
              </a:rPr>
              <a:t> the user is </a:t>
            </a:r>
            <a:r>
              <a:rPr lang="en-US" sz="900" b="1" dirty="0">
                <a:solidFill>
                  <a:prstClr val="black"/>
                </a:solidFill>
              </a:rPr>
              <a:t>authorized</a:t>
            </a:r>
            <a:r>
              <a:rPr lang="en-US" sz="900" dirty="0">
                <a:solidFill>
                  <a:prstClr val="black"/>
                </a:solidFill>
              </a:rPr>
              <a:t> to make the call</a:t>
            </a:r>
            <a:r>
              <a:rPr lang="en-US" sz="900" dirty="0" smtClean="0">
                <a:solidFill>
                  <a:prstClr val="black"/>
                </a:solidFill>
              </a:rPr>
              <a:t>.</a:t>
            </a:r>
          </a:p>
          <a:p>
            <a:pPr marL="171450" indent="-171450">
              <a:buFont typeface="Arial" pitchFamily="34" charset="0"/>
              <a:buChar char="•"/>
            </a:pPr>
            <a:endParaRPr lang="en-US" sz="900" dirty="0">
              <a:solidFill>
                <a:prstClr val="black"/>
              </a:solidFill>
            </a:endParaRPr>
          </a:p>
          <a:p>
            <a:r>
              <a:rPr lang="en-US" sz="900" dirty="0">
                <a:solidFill>
                  <a:srgbClr val="FF0000"/>
                </a:solidFill>
              </a:rPr>
              <a:t>Advance through the animations by clicking and use the arrows to explain every step in the process.</a:t>
            </a:r>
          </a:p>
          <a:p>
            <a:endParaRPr lang="en-US" sz="900" dirty="0">
              <a:solidFill>
                <a:srgbClr val="FF0000"/>
              </a:solidFill>
            </a:endParaRPr>
          </a:p>
          <a:p>
            <a:pPr indent="228593">
              <a:spcAft>
                <a:spcPts val="600"/>
              </a:spcAft>
              <a:buFont typeface="Arial" pitchFamily="34" charset="0"/>
              <a:buChar char="•"/>
              <a:defRPr/>
            </a:pPr>
            <a:endParaRPr lang="en-US" sz="8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98843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9938" y="827088"/>
            <a:ext cx="3455987" cy="1944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2198F6-5894-461D-9407-E6E6CCD36F3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43619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ZA" dirty="0"/>
          </a:p>
        </p:txBody>
      </p:sp>
      <p:sp>
        <p:nvSpPr>
          <p:cNvPr id="4" name="Header Placeholder 3"/>
          <p:cNvSpPr>
            <a:spLocks noGrp="1"/>
          </p:cNvSpPr>
          <p:nvPr>
            <p:ph type="hdr" sz="quarter" idx="10"/>
          </p:nvPr>
        </p:nvSpPr>
        <p:spPr/>
        <p:txBody>
          <a:bodyPr/>
          <a:lstStyle/>
          <a:p>
            <a:r>
              <a:rPr lang="en-US" dirty="0" smtClean="0">
                <a:solidFill>
                  <a:prstClr val="black"/>
                </a:solidFill>
              </a:rPr>
              <a:t>Lync Conference 2013</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2A64AF9-CC95-43BE-B68B-4122567852D6}"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12259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4950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5A95F621-A10E-44B2-9764-AA7CF342A2B4}"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6304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7F96D8C5-1128-4701-990E-D5D2197D72A3}"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26594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09D40877-B55E-4980-87A6-20D07A4EC157}"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344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B174B524-E641-44E1-892D-932511BA4D8B}"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21543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A6E45D10-DC5B-4B44-B1FA-9496FF3ECF77}"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31993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B14CB4CA-EEA4-4F8F-B824-E457B231A05E}"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69317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81168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588D0834-E39A-4A92-9B29-D9DDE5FDB025}"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31420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4365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4D61DCE-3D81-425C-9543-2FB8294EAFE8}"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75855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Date Placeholder 3"/>
          <p:cNvSpPr>
            <a:spLocks noGrp="1"/>
          </p:cNvSpPr>
          <p:nvPr>
            <p:ph type="dt" idx="10"/>
          </p:nvPr>
        </p:nvSpPr>
        <p:spPr/>
        <p:txBody>
          <a:bodyPr/>
          <a:lstStyle/>
          <a:p>
            <a:fld id="{1EA0EE38-9601-408A-810D-C532A70E5C21}"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61442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C9B7C7CF-C4A1-4FF9-A1E8-A638359BED24}"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226101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9A013F5B-AF3C-4D76-B80C-943FBDD72F14}"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01684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814BBB9E-4B97-4AC5-96EA-95C662E6E4F9}"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93136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424AFD8C-6C43-4BB9-960D-ABED3B631174}"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49872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49845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B4A5ED80-ED41-4728-8640-701D18D6AE2D}"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384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5/12/2014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3874450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17</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AD12ABE-9134-469D-8052-030715FF3C44}"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82303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C5469B-CE38-447A-9C39-20D186D86429}"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78792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C5469B-CE38-447A-9C39-20D186D86429}"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4138337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DC5469B-CE38-447A-9C39-20D186D86429}"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595663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81AB2CD-FE2C-43F8-8FB1-9970AA2D02B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840266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3B317E5-BA89-47BD-A414-313DF0ECEEE0}"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20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0E42D1A8-80BC-4160-88F5-8135E72CC7C7}"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325101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FA8F63-AE4A-4B9B-8B05-3D1D0D67445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6920590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FA8F63-AE4A-4B9B-8B05-3D1D0D67445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361986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FA8F63-AE4A-4B9B-8B05-3D1D0D67445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9636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93137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7FA8F63-AE4A-4B9B-8B05-3D1D0D67445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161635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Lync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97C22B2-8FB2-4924-8988-F2AB3ACF7EFC}"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055781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63536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0722136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5/12/2014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85746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a:xfrm>
            <a:off x="698500" y="4409759"/>
            <a:ext cx="5588000" cy="4177665"/>
          </a:xfrm>
          <a:prstGeom prst="rect">
            <a:avLst/>
          </a:prstGeom>
        </p:spPr>
        <p:txBody>
          <a:bodyPr>
            <a:normAutofit/>
          </a:bodyPr>
          <a:lstStyle/>
          <a:p>
            <a:pPr marL="346938" defTabSz="929432">
              <a:defRPr/>
            </a:pPr>
            <a:endParaRPr lang="en-US" dirty="0"/>
          </a:p>
        </p:txBody>
      </p:sp>
    </p:spTree>
    <p:extLst>
      <p:ext uri="{BB962C8B-B14F-4D97-AF65-F5344CB8AC3E}">
        <p14:creationId xmlns:p14="http://schemas.microsoft.com/office/powerpoint/2010/main" val="138504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7B2AD0A5-0566-4D30-9352-45213A7E92F9}" type="datetime1">
              <a:rPr lang="en-US" smtClean="0">
                <a:solidFill>
                  <a:prstClr val="black"/>
                </a:solidFill>
              </a:rPr>
              <a:pPr/>
              <a:t>5/12/2014</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smtClean="0">
                <a:solidFill>
                  <a:prstClr val="black"/>
                </a:solidFill>
              </a:rPr>
              <a:t>Microsoft Lync</a:t>
            </a:r>
            <a:endParaRPr lang="en-US" dirty="0">
              <a:solidFill>
                <a:prstClr val="black"/>
              </a:solidFill>
            </a:endParaRPr>
          </a:p>
        </p:txBody>
      </p:sp>
      <p:sp>
        <p:nvSpPr>
          <p:cNvPr id="7" name="Footer Placeholder 6"/>
          <p:cNvSpPr>
            <a:spLocks noGrp="1"/>
          </p:cNvSpPr>
          <p:nvPr>
            <p:ph type="ftr" sz="quarter" idx="13"/>
          </p:nvPr>
        </p:nvSpPr>
        <p:spPr/>
        <p:txBody>
          <a:bodyPr/>
          <a:lstStyle/>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91203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1896215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3749C423-6068-44D6-A94A-909B1056679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88741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531279" y="1476623"/>
            <a:ext cx="5504574" cy="2695994"/>
          </a:xfrm>
        </p:spPr>
        <p:txBody>
          <a:bodyPr/>
          <a:lstStyle>
            <a:lvl1pPr marL="0" indent="0">
              <a:spcBef>
                <a:spcPts val="1224"/>
              </a:spcBef>
              <a:buNone/>
              <a:defRPr sz="4080">
                <a:gradFill>
                  <a:gsLst>
                    <a:gs pos="1000">
                      <a:schemeClr val="bg2"/>
                    </a:gs>
                    <a:gs pos="98000">
                      <a:schemeClr val="bg2"/>
                    </a:gs>
                  </a:gsLst>
                  <a:lin ang="5400000" scaled="0"/>
                </a:gradFill>
                <a:latin typeface="+mj-lt"/>
              </a:defRPr>
            </a:lvl1pPr>
            <a:lvl2pPr marL="0" indent="0">
              <a:buNone/>
              <a:defRPr sz="2040">
                <a:gradFill>
                  <a:gsLst>
                    <a:gs pos="1000">
                      <a:schemeClr val="bg2"/>
                    </a:gs>
                    <a:gs pos="98000">
                      <a:schemeClr val="bg2"/>
                    </a:gs>
                  </a:gsLst>
                  <a:lin ang="5400000" scaled="0"/>
                </a:gradFill>
              </a:defRPr>
            </a:lvl2pPr>
            <a:lvl3pPr marL="238007" indent="0">
              <a:buNone/>
              <a:defRPr sz="2040">
                <a:gradFill>
                  <a:gsLst>
                    <a:gs pos="1000">
                      <a:schemeClr val="bg2"/>
                    </a:gs>
                    <a:gs pos="98000">
                      <a:schemeClr val="bg2"/>
                    </a:gs>
                  </a:gsLst>
                  <a:lin ang="5400000" scaled="0"/>
                </a:gradFill>
              </a:defRPr>
            </a:lvl3pPr>
            <a:lvl4pPr marL="466298" indent="0">
              <a:buNone/>
              <a:defRPr sz="2040">
                <a:gradFill>
                  <a:gsLst>
                    <a:gs pos="1000">
                      <a:schemeClr val="bg2"/>
                    </a:gs>
                    <a:gs pos="98000">
                      <a:schemeClr val="bg2"/>
                    </a:gs>
                  </a:gsLst>
                  <a:lin ang="5400000" scaled="0"/>
                </a:gradFill>
              </a:defRPr>
            </a:lvl4pPr>
            <a:lvl5pPr marL="707543" indent="0">
              <a:buNone/>
              <a:defRPr sz="2040">
                <a:gradFill>
                  <a:gsLst>
                    <a:gs pos="1000">
                      <a:schemeClr val="bg2"/>
                    </a:gs>
                    <a:gs pos="98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405481" y="1476622"/>
            <a:ext cx="5504574" cy="2749664"/>
          </a:xfrm>
        </p:spPr>
        <p:txBody>
          <a:bodyPr/>
          <a:lstStyle>
            <a:lvl1pPr marL="0" indent="0">
              <a:spcBef>
                <a:spcPts val="1224"/>
              </a:spcBef>
              <a:buNone/>
              <a:defRPr lang="en-US" sz="4080" kern="1200" spc="-71" baseline="0" dirty="0" smtClean="0">
                <a:gradFill>
                  <a:gsLst>
                    <a:gs pos="1000">
                      <a:schemeClr val="bg2"/>
                    </a:gs>
                    <a:gs pos="98000">
                      <a:schemeClr val="bg2"/>
                    </a:gs>
                  </a:gsLst>
                  <a:lin ang="5400000" scaled="0"/>
                </a:gradFill>
                <a:latin typeface="+mj-lt"/>
                <a:ea typeface="+mn-ea"/>
                <a:cs typeface="+mn-cs"/>
              </a:defRPr>
            </a:lvl1pPr>
            <a:lvl2pPr marL="3238"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0" baseline="0" dirty="0" smtClean="0">
                <a:gradFill>
                  <a:gsLst>
                    <a:gs pos="1000">
                      <a:schemeClr val="bg2"/>
                    </a:gs>
                    <a:gs pos="98000">
                      <a:schemeClr val="bg2"/>
                    </a:gs>
                  </a:gsLst>
                  <a:lin ang="5400000" scaled="0"/>
                </a:gradFill>
                <a:latin typeface="+mn-lt"/>
                <a:ea typeface="+mn-ea"/>
                <a:cs typeface="+mn-cs"/>
              </a:defRPr>
            </a:lvl2pPr>
            <a:lvl3pPr marL="23800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0" baseline="0" dirty="0" smtClean="0">
                <a:gradFill>
                  <a:gsLst>
                    <a:gs pos="1000">
                      <a:schemeClr val="bg2"/>
                    </a:gs>
                    <a:gs pos="98000">
                      <a:schemeClr val="bg2"/>
                    </a:gs>
                  </a:gsLst>
                  <a:lin ang="5400000" scaled="0"/>
                </a:gradFill>
                <a:latin typeface="+mn-lt"/>
                <a:ea typeface="+mn-ea"/>
                <a:cs typeface="+mn-cs"/>
              </a:defRPr>
            </a:lvl3pPr>
            <a:lvl4pPr marL="469536"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0" baseline="0" dirty="0" smtClean="0">
                <a:gradFill>
                  <a:gsLst>
                    <a:gs pos="1000">
                      <a:schemeClr val="bg2"/>
                    </a:gs>
                    <a:gs pos="98000">
                      <a:schemeClr val="bg2"/>
                    </a:gs>
                  </a:gsLst>
                  <a:lin ang="5400000" scaled="0"/>
                </a:gradFill>
                <a:latin typeface="+mn-lt"/>
                <a:ea typeface="+mn-ea"/>
                <a:cs typeface="+mn-cs"/>
              </a:defRPr>
            </a:lvl4pPr>
            <a:lvl5pPr marL="701067" marR="0" indent="0" algn="l" defTabSz="932559" rtl="0" eaLnBrk="1" fontAlgn="auto" latinLnBrk="0" hangingPunct="1">
              <a:lnSpc>
                <a:spcPct val="90000"/>
              </a:lnSpc>
              <a:spcBef>
                <a:spcPct val="20000"/>
              </a:spcBef>
              <a:spcAft>
                <a:spcPts val="0"/>
              </a:spcAft>
              <a:buClrTx/>
              <a:buSzPct val="90000"/>
              <a:buFont typeface="Arial" pitchFamily="34" charset="0"/>
              <a:buNone/>
              <a:tabLst/>
              <a:defRPr lang="en-US" sz="2040" kern="1200" spc="0" baseline="0" dirty="0">
                <a:gradFill>
                  <a:gsLst>
                    <a:gs pos="1000">
                      <a:schemeClr val="bg2"/>
                    </a:gs>
                    <a:gs pos="98000">
                      <a:schemeClr val="bg2"/>
                    </a:gs>
                  </a:gsLst>
                  <a:lin ang="5400000" scaled="0"/>
                </a:gradFill>
                <a:latin typeface="+mn-lt"/>
                <a:ea typeface="+mn-ea"/>
                <a:cs typeface="+mn-cs"/>
              </a:defRPr>
            </a:lvl5pPr>
          </a:lstStyle>
          <a:p>
            <a:pPr marL="0" marR="0" lvl="0"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559"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9095" y="6344445"/>
            <a:ext cx="1277210" cy="652822"/>
          </a:xfrm>
          <a:prstGeom prst="rect">
            <a:avLst/>
          </a:prstGeom>
        </p:spPr>
      </p:pic>
      <p:sp>
        <p:nvSpPr>
          <p:cNvPr id="11" name="Slide Number Placeholder 9"/>
          <p:cNvSpPr>
            <a:spLocks noGrp="1"/>
          </p:cNvSpPr>
          <p:nvPr>
            <p:ph type="sldNum" sz="quarter" idx="13"/>
          </p:nvPr>
        </p:nvSpPr>
        <p:spPr>
          <a:xfrm>
            <a:off x="531279" y="6558944"/>
            <a:ext cx="572078" cy="223825"/>
          </a:xfrm>
          <a:prstGeom prst="rect">
            <a:avLst/>
          </a:prstGeom>
        </p:spPr>
        <p:txBody>
          <a:bodyPr lIns="0" tIns="60949" rIns="0" bIns="60949" anchor="ctr"/>
          <a:lstStyle>
            <a:lvl1pPr>
              <a:defRPr lang="en-US" sz="1428" smtClean="0">
                <a:gradFill>
                  <a:gsLst>
                    <a:gs pos="100000">
                      <a:schemeClr val="bg2"/>
                    </a:gs>
                    <a:gs pos="0">
                      <a:schemeClr val="bg2"/>
                    </a:gs>
                  </a:gsLst>
                  <a:lin ang="5400000" scaled="0"/>
                </a:gradFill>
              </a:defRPr>
            </a:lvl1pPr>
          </a:lstStyle>
          <a:p>
            <a:fld id="{727B4C2D-45E2-4621-8491-2995EB46A674}" type="slidenum">
              <a:rPr>
                <a:gradFill>
                  <a:gsLst>
                    <a:gs pos="100000">
                      <a:srgbClr val="002050"/>
                    </a:gs>
                    <a:gs pos="0">
                      <a:srgbClr val="002050"/>
                    </a:gs>
                  </a:gsLst>
                  <a:lin ang="5400000" scaled="0"/>
                </a:gradFill>
              </a:rPr>
              <a:pPr/>
              <a:t>‹#›</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42208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93748121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4402222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534693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603171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768072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879474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61544669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9348446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7446026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617057702"/>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961514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21769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706500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3685155"/>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725775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360465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004781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474405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58783495"/>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318293983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010458601"/>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67684781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71616805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37653939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6514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927467"/>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25069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06316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369147"/>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49027053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42149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amp;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509553" y="513797"/>
            <a:ext cx="11428171" cy="742628"/>
          </a:xfrm>
        </p:spPr>
        <p:txBody>
          <a:bodyPr vert="horz" lIns="0" tIns="0" rIns="0" bIns="0" rtlCol="0">
            <a:noAutofit/>
          </a:bodyPr>
          <a:lstStyle>
            <a:lvl1pPr>
              <a:defRPr lang="en-US" sz="4898" dirty="0" smtClean="0"/>
            </a:lvl1pPr>
          </a:lstStyle>
          <a:p>
            <a:pPr lvl="0"/>
            <a:r>
              <a:rPr lang="en-US" dirty="0" smtClean="0"/>
              <a:t>Click to edit Master text styles</a:t>
            </a:r>
          </a:p>
        </p:txBody>
      </p:sp>
    </p:spTree>
    <p:extLst>
      <p:ext uri="{BB962C8B-B14F-4D97-AF65-F5344CB8AC3E}">
        <p14:creationId xmlns:p14="http://schemas.microsoft.com/office/powerpoint/2010/main" val="238324169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384033576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552626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773002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281443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44278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2285936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98463929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35741427"/>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542573105"/>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799857581"/>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8228252"/>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5396707"/>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4418444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39461754"/>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899967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639398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0944085"/>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9191442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01383169"/>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09709370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354296871"/>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403059659"/>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45167454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827759764"/>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304542440"/>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997050"/>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902277"/>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51910"/>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63120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209876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7497021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906816" cy="762786"/>
          </a:xfrm>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906816" cy="2239396"/>
          </a:xfrm>
          <a:prstGeom prst="rect">
            <a:avLst/>
          </a:prstGeom>
        </p:spPr>
        <p:txBody>
          <a:bodyPr/>
          <a:lstStyle>
            <a:lvl1pPr marL="289818" indent="-289818">
              <a:buFont typeface="Wingdings" pitchFamily="2" charset="2"/>
              <a:buChar char=""/>
              <a:defRPr sz="4080"/>
            </a:lvl1pPr>
            <a:lvl2pPr marL="527824" indent="-238007">
              <a:buFont typeface="Wingdings" pitchFamily="2" charset="2"/>
              <a:buChar char=""/>
              <a:defRPr>
                <a:latin typeface="+mn-lt"/>
              </a:defRPr>
            </a:lvl2pPr>
            <a:lvl3pPr marL="756116" indent="-228292">
              <a:buFont typeface="Wingdings" pitchFamily="2" charset="2"/>
              <a:buChar char=""/>
              <a:tabLst/>
              <a:defRPr>
                <a:latin typeface="+mn-lt"/>
              </a:defRPr>
            </a:lvl3pPr>
            <a:lvl4pPr marL="932597" indent="-176481">
              <a:buFont typeface="Wingdings" pitchFamily="2" charset="2"/>
              <a:buChar char=""/>
              <a:defRPr>
                <a:latin typeface="+mn-lt"/>
              </a:defRPr>
            </a:lvl4pPr>
            <a:lvl5pPr marL="1109078" indent="-176481">
              <a:buFont typeface="Wingdings" pitchFamily="2" charset="2"/>
              <a:buChar char=""/>
              <a:tabLst/>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9095" y="6344445"/>
            <a:ext cx="1277210" cy="652822"/>
          </a:xfrm>
          <a:prstGeom prst="rect">
            <a:avLst/>
          </a:prstGeom>
        </p:spPr>
      </p:pic>
      <p:sp>
        <p:nvSpPr>
          <p:cNvPr id="10" name="Slide Number Placeholder 9"/>
          <p:cNvSpPr>
            <a:spLocks noGrp="1"/>
          </p:cNvSpPr>
          <p:nvPr>
            <p:ph type="sldNum" sz="quarter" idx="12"/>
          </p:nvPr>
        </p:nvSpPr>
        <p:spPr>
          <a:xfrm>
            <a:off x="531279" y="6558944"/>
            <a:ext cx="572078" cy="223825"/>
          </a:xfrm>
          <a:prstGeom prst="rect">
            <a:avLst/>
          </a:prstGeom>
        </p:spPr>
        <p:txBody>
          <a:bodyPr lIns="0" tIns="60949" rIns="0" bIns="60949" anchor="ctr"/>
          <a:lstStyle>
            <a:lvl1pPr>
              <a:defRPr lang="en-US" sz="1428" smtClean="0">
                <a:gradFill>
                  <a:gsLst>
                    <a:gs pos="100000">
                      <a:schemeClr val="bg2"/>
                    </a:gs>
                    <a:gs pos="0">
                      <a:schemeClr val="bg2"/>
                    </a:gs>
                  </a:gsLst>
                  <a:lin ang="5400000" scaled="0"/>
                </a:gradFill>
              </a:defRPr>
            </a:lvl1pPr>
          </a:lstStyle>
          <a:p>
            <a:fld id="{727B4C2D-45E2-4621-8491-2995EB46A674}" type="slidenum">
              <a:rPr>
                <a:gradFill>
                  <a:gsLst>
                    <a:gs pos="100000">
                      <a:srgbClr val="002050"/>
                    </a:gs>
                    <a:gs pos="0">
                      <a:srgbClr val="002050"/>
                    </a:gs>
                  </a:gsLst>
                  <a:lin ang="5400000" scaled="0"/>
                </a:gradFill>
              </a:rPr>
              <a:pPr/>
              <a:t>‹#›</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7731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906816" cy="2130904"/>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9095" y="6344445"/>
            <a:ext cx="1277210" cy="652822"/>
          </a:xfrm>
          <a:prstGeom prst="rect">
            <a:avLst/>
          </a:prstGeom>
        </p:spPr>
      </p:pic>
      <p:sp>
        <p:nvSpPr>
          <p:cNvPr id="6" name="Slide Number Placeholder 9"/>
          <p:cNvSpPr>
            <a:spLocks noGrp="1"/>
          </p:cNvSpPr>
          <p:nvPr>
            <p:ph type="sldNum" sz="quarter" idx="12"/>
          </p:nvPr>
        </p:nvSpPr>
        <p:spPr>
          <a:xfrm>
            <a:off x="531279" y="6558944"/>
            <a:ext cx="572078" cy="223825"/>
          </a:xfrm>
          <a:prstGeom prst="rect">
            <a:avLst/>
          </a:prstGeom>
        </p:spPr>
        <p:txBody>
          <a:bodyPr lIns="0" tIns="60949" rIns="0" bIns="60949" anchor="ctr"/>
          <a:lstStyle>
            <a:lvl1pPr algn="l">
              <a:defRPr sz="1428">
                <a:gradFill>
                  <a:gsLst>
                    <a:gs pos="100000">
                      <a:schemeClr val="bg2"/>
                    </a:gs>
                    <a:gs pos="0">
                      <a:schemeClr val="bg2"/>
                    </a:gs>
                  </a:gsLst>
                  <a:lin ang="5400000" scaled="0"/>
                </a:gradFill>
              </a:defRPr>
            </a:lvl1pPr>
          </a:lstStyle>
          <a:p>
            <a:fld id="{727B4C2D-45E2-4621-8491-2995EB46A674}" type="slidenum">
              <a:rPr lang="en-US" smtClean="0">
                <a:gradFill>
                  <a:gsLst>
                    <a:gs pos="100000">
                      <a:srgbClr val="002050"/>
                    </a:gs>
                    <a:gs pos="0">
                      <a:srgbClr val="002050"/>
                    </a:gs>
                  </a:gsLst>
                  <a:lin ang="5400000" scaled="0"/>
                </a:gradFill>
              </a:rPr>
              <a:pPr/>
              <a:t>‹#›</a:t>
            </a:fld>
            <a:endParaRPr lang="en-US"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1282513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Sub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906816" cy="2130904"/>
          </a:xfrm>
          <a:prstGeom prst="rect">
            <a:avLst/>
          </a:prstGeom>
        </p:spPr>
        <p:txBody>
          <a:bodyPr/>
          <a:lstStyle>
            <a:lvl1pPr marL="0" indent="0">
              <a:spcBef>
                <a:spcPts val="2448"/>
              </a:spcBef>
              <a:buNone/>
              <a:defRPr sz="4080">
                <a:gradFill>
                  <a:gsLst>
                    <a:gs pos="100000">
                      <a:schemeClr val="bg2"/>
                    </a:gs>
                    <a:gs pos="0">
                      <a:schemeClr val="bg2"/>
                    </a:gs>
                  </a:gsLst>
                  <a:lin ang="5400000" scaled="0"/>
                </a:gradFill>
                <a:latin typeface="+mj-lt"/>
              </a:defRPr>
            </a:lvl1pPr>
            <a:lvl2pPr marL="0" indent="0">
              <a:buNone/>
              <a:defRPr sz="2040">
                <a:gradFill>
                  <a:gsLst>
                    <a:gs pos="100000">
                      <a:schemeClr val="bg2"/>
                    </a:gs>
                    <a:gs pos="0">
                      <a:schemeClr val="bg2"/>
                    </a:gs>
                  </a:gsLst>
                  <a:lin ang="5400000" scaled="0"/>
                </a:gradFill>
              </a:defRPr>
            </a:lvl2pPr>
            <a:lvl3pPr marL="236387" indent="0">
              <a:buNone/>
              <a:defRPr sz="2040">
                <a:gradFill>
                  <a:gsLst>
                    <a:gs pos="100000">
                      <a:schemeClr val="bg2"/>
                    </a:gs>
                    <a:gs pos="0">
                      <a:schemeClr val="bg2"/>
                    </a:gs>
                  </a:gsLst>
                  <a:lin ang="5400000" scaled="0"/>
                </a:gradFill>
              </a:defRPr>
            </a:lvl3pPr>
            <a:lvl4pPr marL="466298" indent="0">
              <a:buNone/>
              <a:defRPr sz="2040">
                <a:gradFill>
                  <a:gsLst>
                    <a:gs pos="100000">
                      <a:schemeClr val="bg2"/>
                    </a:gs>
                    <a:gs pos="0">
                      <a:schemeClr val="bg2"/>
                    </a:gs>
                  </a:gsLst>
                  <a:lin ang="5400000" scaled="0"/>
                </a:gradFill>
              </a:defRPr>
            </a:lvl4pPr>
            <a:lvl5pPr marL="707543" indent="0">
              <a:buNone/>
              <a:defRPr sz="2040">
                <a:gradFill>
                  <a:gsLst>
                    <a:gs pos="100000">
                      <a:schemeClr val="bg2"/>
                    </a:gs>
                    <a:gs pos="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3" hasCustomPrompt="1"/>
          </p:nvPr>
        </p:nvSpPr>
        <p:spPr>
          <a:xfrm>
            <a:off x="541359" y="1013020"/>
            <a:ext cx="11895117" cy="523733"/>
          </a:xfrm>
        </p:spPr>
        <p:txBody>
          <a:bodyPr/>
          <a:lstStyle>
            <a:lvl1pPr marL="0" indent="0">
              <a:buNone/>
              <a:defRPr sz="2448"/>
            </a:lvl1pPr>
          </a:lstStyle>
          <a:p>
            <a:pPr lvl="0"/>
            <a:r>
              <a:rPr lang="en-US" dirty="0" smtClean="0"/>
              <a:t>Click to edit Master subtitle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9095" y="6344445"/>
            <a:ext cx="1277210" cy="652822"/>
          </a:xfrm>
          <a:prstGeom prst="rect">
            <a:avLst/>
          </a:prstGeom>
        </p:spPr>
      </p:pic>
      <p:sp>
        <p:nvSpPr>
          <p:cNvPr id="9" name="Slide Number Placeholder 9"/>
          <p:cNvSpPr>
            <a:spLocks noGrp="1"/>
          </p:cNvSpPr>
          <p:nvPr>
            <p:ph type="sldNum" sz="quarter" idx="12"/>
          </p:nvPr>
        </p:nvSpPr>
        <p:spPr>
          <a:xfrm>
            <a:off x="531279" y="6558944"/>
            <a:ext cx="572078" cy="223825"/>
          </a:xfrm>
          <a:prstGeom prst="rect">
            <a:avLst/>
          </a:prstGeom>
        </p:spPr>
        <p:txBody>
          <a:bodyPr lIns="0" tIns="60949" rIns="0" bIns="60949" anchor="ctr"/>
          <a:lstStyle>
            <a:lvl1pPr>
              <a:defRPr lang="en-US" sz="1428" smtClean="0">
                <a:gradFill>
                  <a:gsLst>
                    <a:gs pos="100000">
                      <a:schemeClr val="bg2"/>
                    </a:gs>
                    <a:gs pos="0">
                      <a:schemeClr val="bg2"/>
                    </a:gs>
                  </a:gsLst>
                  <a:lin ang="5400000" scaled="0"/>
                </a:gradFill>
              </a:defRPr>
            </a:lvl1pPr>
          </a:lstStyle>
          <a:p>
            <a:fld id="{727B4C2D-45E2-4621-8491-2995EB46A674}" type="slidenum">
              <a:rPr>
                <a:gradFill>
                  <a:gsLst>
                    <a:gs pos="100000">
                      <a:srgbClr val="002050"/>
                    </a:gs>
                    <a:gs pos="0">
                      <a:srgbClr val="002050"/>
                    </a:gs>
                  </a:gsLst>
                  <a:lin ang="5400000" scaled="0"/>
                </a:gradFill>
              </a:rPr>
              <a:pPr/>
              <a:t>‹#›</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4135319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29660" y="1476621"/>
            <a:ext cx="11906816"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a:gradFill>
                  <a:gsLst>
                    <a:gs pos="100000">
                      <a:schemeClr val="bg2"/>
                    </a:gs>
                    <a:gs pos="6000">
                      <a:schemeClr val="bg2"/>
                    </a:gs>
                  </a:gsLst>
                  <a:lin ang="5400000" scaled="0"/>
                </a:gradFill>
              </a:defRPr>
            </a:lvl2pPr>
            <a:lvl3pPr marL="236387" indent="0">
              <a:buNone/>
              <a:defRPr sz="2040">
                <a:gradFill>
                  <a:gsLst>
                    <a:gs pos="100000">
                      <a:schemeClr val="bg2"/>
                    </a:gs>
                    <a:gs pos="6000">
                      <a:schemeClr val="bg2"/>
                    </a:gs>
                  </a:gsLst>
                  <a:lin ang="5400000" scaled="0"/>
                </a:gradFill>
              </a:defRPr>
            </a:lvl3pPr>
            <a:lvl4pPr marL="466298" indent="0">
              <a:buNone/>
              <a:defRPr sz="2040">
                <a:gradFill>
                  <a:gsLst>
                    <a:gs pos="100000">
                      <a:schemeClr val="bg2"/>
                    </a:gs>
                    <a:gs pos="6000">
                      <a:schemeClr val="bg2"/>
                    </a:gs>
                  </a:gsLst>
                  <a:lin ang="5400000" scaled="0"/>
                </a:gradFill>
              </a:defRPr>
            </a:lvl4pPr>
            <a:lvl5pPr marL="707543" indent="0">
              <a:buNone/>
              <a:defRPr sz="2040">
                <a:gradFill>
                  <a:gsLst>
                    <a:gs pos="100000">
                      <a:schemeClr val="bg2"/>
                    </a:gs>
                    <a:gs pos="6000">
                      <a:schemeClr val="bg2"/>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6" name="Slide Number Placeholder 9"/>
          <p:cNvSpPr>
            <a:spLocks noGrp="1"/>
          </p:cNvSpPr>
          <p:nvPr>
            <p:ph type="sldNum" sz="quarter" idx="12"/>
          </p:nvPr>
        </p:nvSpPr>
        <p:spPr>
          <a:xfrm>
            <a:off x="531279" y="6558944"/>
            <a:ext cx="572078" cy="223825"/>
          </a:xfrm>
          <a:prstGeom prst="rect">
            <a:avLst/>
          </a:prstGeom>
        </p:spPr>
        <p:txBody>
          <a:bodyPr lIns="0" tIns="60949" rIns="0" bIns="60949" anchor="ctr"/>
          <a:lstStyle>
            <a:lvl1pPr algn="l">
              <a:defRPr sz="1428">
                <a:gradFill>
                  <a:gsLst>
                    <a:gs pos="100000">
                      <a:schemeClr val="bg2"/>
                    </a:gs>
                    <a:gs pos="0">
                      <a:schemeClr val="bg2"/>
                    </a:gs>
                  </a:gsLst>
                  <a:lin ang="5400000" scaled="0"/>
                </a:gradFill>
              </a:defRPr>
            </a:lvl1pPr>
          </a:lstStyle>
          <a:p>
            <a:fld id="{727B4C2D-45E2-4621-8491-2995EB46A674}" type="slidenum">
              <a:rPr lang="en-US" smtClean="0">
                <a:gradFill>
                  <a:gsLst>
                    <a:gs pos="100000">
                      <a:srgbClr val="002050"/>
                    </a:gs>
                    <a:gs pos="0">
                      <a:srgbClr val="002050"/>
                    </a:gs>
                  </a:gsLst>
                  <a:lin ang="5400000" scaled="0"/>
                </a:gradFill>
              </a:rPr>
              <a:pPr/>
              <a:t>‹#›</a:t>
            </a:fld>
            <a:endParaRPr lang="en-US" dirty="0">
              <a:gradFill>
                <a:gsLst>
                  <a:gs pos="100000">
                    <a:srgbClr val="002050"/>
                  </a:gs>
                  <a:gs pos="0">
                    <a:srgbClr val="002050"/>
                  </a:gs>
                </a:gsLst>
                <a:lin ang="5400000" scaled="0"/>
              </a:gra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9095" y="6344445"/>
            <a:ext cx="1277210" cy="652822"/>
          </a:xfrm>
          <a:prstGeom prst="rect">
            <a:avLst/>
          </a:prstGeom>
        </p:spPr>
      </p:pic>
    </p:spTree>
    <p:extLst>
      <p:ext uri="{BB962C8B-B14F-4D97-AF65-F5344CB8AC3E}">
        <p14:creationId xmlns:p14="http://schemas.microsoft.com/office/powerpoint/2010/main" val="3870433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531279" y="1476622"/>
            <a:ext cx="5504574" cy="2569550"/>
          </a:xfrm>
        </p:spPr>
        <p:txBody>
          <a:bodyPr>
            <a:spAutoFit/>
          </a:bodyPr>
          <a:lstStyle>
            <a:lvl1pPr marL="297913" indent="-297913">
              <a:spcBef>
                <a:spcPts val="1224"/>
              </a:spcBef>
              <a:buClr>
                <a:schemeClr val="bg2"/>
              </a:buClr>
              <a:buSzPct val="100000"/>
              <a:buFont typeface="Wingdings" pitchFamily="2" charset="2"/>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531062" indent="-233149">
              <a:defRPr sz="2040"/>
            </a:lvl2pPr>
            <a:lvl3pPr marL="699447" indent="-168385">
              <a:tabLst/>
              <a:defRPr sz="2040"/>
            </a:lvl3pPr>
            <a:lvl4pPr marL="880786" indent="-181338">
              <a:defRPr/>
            </a:lvl4pPr>
            <a:lvl5pPr marL="1049171" indent="-168385">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6405481" y="1476622"/>
            <a:ext cx="5504574" cy="3006151"/>
          </a:xfrm>
        </p:spPr>
        <p:txBody>
          <a:bodyPr>
            <a:spAutoFit/>
          </a:bodyPr>
          <a:lstStyle>
            <a:lvl1pPr marL="346486" indent="-346486">
              <a:spcBef>
                <a:spcPts val="1224"/>
              </a:spcBef>
              <a:buClr>
                <a:schemeClr val="bg2"/>
              </a:buClr>
              <a:buFont typeface="Arial" pitchFamily="34" charset="0"/>
              <a:buChar char="•"/>
              <a:defRPr lang="en-US" sz="3672" kern="1200" spc="-71" baseline="0" dirty="0" smtClean="0">
                <a:gradFill>
                  <a:gsLst>
                    <a:gs pos="1250">
                      <a:schemeClr val="bg2"/>
                    </a:gs>
                    <a:gs pos="100000">
                      <a:schemeClr val="bg2"/>
                    </a:gs>
                  </a:gsLst>
                  <a:lin ang="5400000" scaled="0"/>
                </a:gradFill>
                <a:latin typeface="+mj-lt"/>
                <a:ea typeface="+mn-ea"/>
                <a:cs typeface="+mn-cs"/>
              </a:defRPr>
            </a:lvl1pPr>
            <a:lvl2pPr marL="647637" indent="-349724">
              <a:defRPr lang="en-US" sz="2040" kern="1200" spc="0" baseline="0" dirty="0" smtClean="0">
                <a:gradFill>
                  <a:gsLst>
                    <a:gs pos="1250">
                      <a:schemeClr val="bg2"/>
                    </a:gs>
                    <a:gs pos="100000">
                      <a:schemeClr val="bg2"/>
                    </a:gs>
                  </a:gsLst>
                  <a:lin ang="5400000" scaled="0"/>
                </a:gradFill>
                <a:latin typeface="+mn-lt"/>
                <a:ea typeface="+mn-ea"/>
                <a:cs typeface="+mn-cs"/>
              </a:defRPr>
            </a:lvl2pPr>
            <a:lvl3pPr marL="880786" indent="-349724">
              <a:defRPr lang="en-US" sz="2040" kern="1200" spc="0" baseline="0" dirty="0" smtClean="0">
                <a:gradFill>
                  <a:gsLst>
                    <a:gs pos="1250">
                      <a:schemeClr val="bg2"/>
                    </a:gs>
                    <a:gs pos="100000">
                      <a:schemeClr val="bg2"/>
                    </a:gs>
                  </a:gsLst>
                  <a:lin ang="5400000" scaled="0"/>
                </a:gradFill>
                <a:latin typeface="+mn-lt"/>
                <a:ea typeface="+mn-ea"/>
                <a:cs typeface="+mn-cs"/>
              </a:defRPr>
            </a:lvl3pPr>
            <a:lvl4pPr marL="1049171" indent="-349724">
              <a:defRPr lang="en-US" sz="2040" kern="1200" spc="0" baseline="0" dirty="0" smtClean="0">
                <a:gradFill>
                  <a:gsLst>
                    <a:gs pos="1250">
                      <a:schemeClr val="bg2"/>
                    </a:gs>
                    <a:gs pos="100000">
                      <a:schemeClr val="bg2"/>
                    </a:gs>
                  </a:gsLst>
                  <a:lin ang="5400000" scaled="0"/>
                </a:gradFill>
                <a:latin typeface="+mn-lt"/>
                <a:ea typeface="+mn-ea"/>
                <a:cs typeface="+mn-cs"/>
              </a:defRPr>
            </a:lvl4pPr>
            <a:lvl5pPr marL="1230509" indent="-349724">
              <a:defRPr lang="en-US" sz="2040" kern="1200" spc="0" baseline="0" dirty="0">
                <a:gradFill>
                  <a:gsLst>
                    <a:gs pos="1250">
                      <a:schemeClr val="bg2"/>
                    </a:gs>
                    <a:gs pos="100000">
                      <a:schemeClr val="bg2"/>
                    </a:gs>
                  </a:gsLst>
                  <a:lin ang="5400000" scaled="0"/>
                </a:gradFill>
                <a:latin typeface="+mn-lt"/>
                <a:ea typeface="+mn-ea"/>
                <a:cs typeface="+mn-cs"/>
              </a:defRPr>
            </a:lvl5pPr>
          </a:lstStyle>
          <a:p>
            <a:pPr marL="297913" marR="0" lvl="0"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Click to edit Master text styles</a:t>
            </a:r>
          </a:p>
          <a:p>
            <a:pPr marL="297913" marR="0" lvl="1"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Second level</a:t>
            </a:r>
          </a:p>
          <a:p>
            <a:pPr marL="297913" marR="0" lvl="2"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Third level</a:t>
            </a:r>
          </a:p>
          <a:p>
            <a:pPr marL="297913" marR="0" lvl="3"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Fourth level</a:t>
            </a:r>
          </a:p>
          <a:p>
            <a:pPr marL="297913" marR="0" lvl="4" indent="-297913" algn="l" defTabSz="932559" rtl="0" eaLnBrk="1" fontAlgn="auto" latinLnBrk="0" hangingPunct="1">
              <a:lnSpc>
                <a:spcPct val="90000"/>
              </a:lnSpc>
              <a:spcBef>
                <a:spcPts val="1224"/>
              </a:spcBef>
              <a:spcAft>
                <a:spcPts val="0"/>
              </a:spcAft>
              <a:buClr>
                <a:schemeClr val="bg2"/>
              </a:buClr>
              <a:buSzPct val="100000"/>
              <a:buFont typeface="Wingdings" pitchFamily="2" charset="2"/>
              <a:buChar char=""/>
              <a:tabLst/>
            </a:pPr>
            <a:r>
              <a:rPr lang="en-US"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49095" y="6344445"/>
            <a:ext cx="1277210" cy="652822"/>
          </a:xfrm>
          <a:prstGeom prst="rect">
            <a:avLst/>
          </a:prstGeom>
        </p:spPr>
      </p:pic>
      <p:sp>
        <p:nvSpPr>
          <p:cNvPr id="10" name="Slide Number Placeholder 9"/>
          <p:cNvSpPr>
            <a:spLocks noGrp="1"/>
          </p:cNvSpPr>
          <p:nvPr>
            <p:ph type="sldNum" sz="quarter" idx="12"/>
          </p:nvPr>
        </p:nvSpPr>
        <p:spPr>
          <a:xfrm>
            <a:off x="531279" y="6558944"/>
            <a:ext cx="572078" cy="223825"/>
          </a:xfrm>
          <a:prstGeom prst="rect">
            <a:avLst/>
          </a:prstGeom>
        </p:spPr>
        <p:txBody>
          <a:bodyPr lIns="0" tIns="60949" rIns="0" bIns="60949" anchor="ctr"/>
          <a:lstStyle>
            <a:lvl1pPr>
              <a:defRPr lang="en-US" sz="1428" smtClean="0">
                <a:gradFill>
                  <a:gsLst>
                    <a:gs pos="100000">
                      <a:schemeClr val="bg2"/>
                    </a:gs>
                    <a:gs pos="0">
                      <a:schemeClr val="bg2"/>
                    </a:gs>
                  </a:gsLst>
                  <a:lin ang="5400000" scaled="0"/>
                </a:gradFill>
              </a:defRPr>
            </a:lvl1pPr>
          </a:lstStyle>
          <a:p>
            <a:fld id="{727B4C2D-45E2-4621-8491-2995EB46A674}" type="slidenum">
              <a:rPr>
                <a:gradFill>
                  <a:gsLst>
                    <a:gs pos="100000">
                      <a:srgbClr val="002050"/>
                    </a:gs>
                    <a:gs pos="0">
                      <a:srgbClr val="002050"/>
                    </a:gs>
                  </a:gsLst>
                  <a:lin ang="5400000" scaled="0"/>
                </a:gradFill>
              </a:rPr>
              <a:pPr/>
              <a:t>‹#›</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39932031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image" Target="../media/image1.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theme" Target="../theme/theme2.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2.png"/><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image" Target="../media/image1.png"/><Relationship Id="rId21" Type="http://schemas.openxmlformats.org/officeDocument/2006/relationships/slideLayout" Target="../slideLayouts/slideLayout84.xml"/><Relationship Id="rId34" Type="http://schemas.openxmlformats.org/officeDocument/2006/relationships/slideLayout" Target="../slideLayouts/slideLayout97.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theme" Target="../theme/theme3.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image" Target="../media/image2.png"/><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8" Type="http://schemas.openxmlformats.org/officeDocument/2006/relationships/slideLayout" Target="../slideLayouts/slideLayout71.xml"/><Relationship Id="rId3"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944595791"/>
      </p:ext>
    </p:extLst>
  </p:cSld>
  <p:clrMap bg1="dk1" tx1="lt1" bg2="dk2" tx2="lt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 id="2147484300" r:id="rId12"/>
    <p:sldLayoutId id="2147484301" r:id="rId13"/>
    <p:sldLayoutId id="2147484302" r:id="rId14"/>
    <p:sldLayoutId id="2147484303" r:id="rId15"/>
    <p:sldLayoutId id="2147484304" r:id="rId16"/>
    <p:sldLayoutId id="2147484305" r:id="rId17"/>
    <p:sldLayoutId id="2147484306" r:id="rId18"/>
    <p:sldLayoutId id="2147484307" r:id="rId19"/>
    <p:sldLayoutId id="2147484308" r:id="rId20"/>
    <p:sldLayoutId id="2147484309" r:id="rId21"/>
    <p:sldLayoutId id="2147484310" r:id="rId22"/>
    <p:sldLayoutId id="2147484311" r:id="rId23"/>
    <p:sldLayoutId id="2147484312" r:id="rId24"/>
    <p:sldLayoutId id="2147484313" r:id="rId25"/>
    <p:sldLayoutId id="2147484314" r:id="rId26"/>
    <p:sldLayoutId id="2147484315" r:id="rId27"/>
    <p:sldLayoutId id="2147484316" r:id="rId28"/>
    <p:sldLayoutId id="2147484317" r:id="rId29"/>
    <p:sldLayoutId id="2147484318" r:id="rId30"/>
    <p:sldLayoutId id="2147484319" r:id="rId31"/>
    <p:sldLayoutId id="2147484320" r:id="rId3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5"/>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9"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619485968"/>
      </p:ext>
    </p:extLst>
  </p:cSld>
  <p:clrMap bg1="dk1" tx1="lt1" bg2="dk2" tx2="lt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 id="2147484333" r:id="rId12"/>
    <p:sldLayoutId id="2147484334" r:id="rId13"/>
    <p:sldLayoutId id="2147484335" r:id="rId14"/>
    <p:sldLayoutId id="2147484336" r:id="rId15"/>
    <p:sldLayoutId id="2147484337" r:id="rId16"/>
    <p:sldLayoutId id="2147484338" r:id="rId17"/>
    <p:sldLayoutId id="2147484339" r:id="rId18"/>
    <p:sldLayoutId id="2147484340" r:id="rId19"/>
    <p:sldLayoutId id="2147484341" r:id="rId20"/>
    <p:sldLayoutId id="2147484342" r:id="rId21"/>
    <p:sldLayoutId id="2147484343" r:id="rId22"/>
    <p:sldLayoutId id="2147484344" r:id="rId23"/>
    <p:sldLayoutId id="2147484345" r:id="rId24"/>
    <p:sldLayoutId id="2147484346" r:id="rId25"/>
    <p:sldLayoutId id="2147484347" r:id="rId26"/>
    <p:sldLayoutId id="2147484348" r:id="rId27"/>
    <p:sldLayoutId id="2147484349" r:id="rId28"/>
    <p:sldLayoutId id="2147484350" r:id="rId29"/>
    <p:sldLayoutId id="2147484351" r:id="rId30"/>
    <p:sldLayoutId id="2147484352" r:id="rId31"/>
    <p:sldLayoutId id="2147484353" r:id="rId32"/>
    <p:sldLayoutId id="2147484354" r:id="rId33"/>
    <p:sldLayoutId id="2147484355" r:id="rId34"/>
    <p:sldLayoutId id="2147484356" r:id="rId35"/>
    <p:sldLayoutId id="2147484357" r:id="rId36"/>
    <p:sldLayoutId id="2147484358"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0"/>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4.png"/><Relationship Id="rId1" Type="http://schemas.openxmlformats.org/officeDocument/2006/relationships/slideLayout" Target="../slideLayouts/slideLayout8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0.png"/><Relationship Id="rId32" Type="http://schemas.openxmlformats.org/officeDocument/2006/relationships/image" Target="../media/image37.png"/><Relationship Id="rId5" Type="http://schemas.microsoft.com/office/2007/relationships/hdphoto" Target="../media/hdphoto1.wdp"/><Relationship Id="rId15" Type="http://schemas.openxmlformats.org/officeDocument/2006/relationships/image" Target="../media/image22.png"/><Relationship Id="rId23" Type="http://schemas.openxmlformats.org/officeDocument/2006/relationships/image" Target="../media/image29.png"/><Relationship Id="rId28" Type="http://schemas.openxmlformats.org/officeDocument/2006/relationships/image" Target="../media/image33.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6.png"/><Relationship Id="rId4" Type="http://schemas.openxmlformats.org/officeDocument/2006/relationships/image" Target="../media/image12.png"/><Relationship Id="rId9" Type="http://schemas.openxmlformats.org/officeDocument/2006/relationships/image" Target="../media/image16.png"/><Relationship Id="rId14" Type="http://schemas.openxmlformats.org/officeDocument/2006/relationships/image" Target="../media/image21.png"/><Relationship Id="rId22" Type="http://schemas.microsoft.com/office/2007/relationships/hdphoto" Target="../media/hdphoto2.wdp"/><Relationship Id="rId27" Type="http://schemas.microsoft.com/office/2007/relationships/hdphoto" Target="../media/hdphoto3.wdp"/><Relationship Id="rId30"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89.xml"/><Relationship Id="rId6" Type="http://schemas.openxmlformats.org/officeDocument/2006/relationships/image" Target="../media/image41.emf"/><Relationship Id="rId5" Type="http://schemas.openxmlformats.org/officeDocument/2006/relationships/image" Target="../media/image40.emf"/><Relationship Id="rId4" Type="http://schemas.openxmlformats.org/officeDocument/2006/relationships/image" Target="../media/image39.png"/><Relationship Id="rId9" Type="http://schemas.openxmlformats.org/officeDocument/2006/relationships/image" Target="../media/image4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99.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00.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5.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4.xml"/><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75.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75.xml"/><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5.xml"/></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75.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8.xml"/><Relationship Id="rId1" Type="http://schemas.openxmlformats.org/officeDocument/2006/relationships/slideLayout" Target="../slideLayouts/slideLayout75.xml"/><Relationship Id="rId5" Type="http://schemas.openxmlformats.org/officeDocument/2006/relationships/image" Target="../media/image58.jpg"/><Relationship Id="rId4" Type="http://schemas.openxmlformats.org/officeDocument/2006/relationships/image" Target="../media/image57.jpg"/></Relationships>
</file>

<file path=ppt/slides/_rels/slide4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9.xml"/><Relationship Id="rId1" Type="http://schemas.openxmlformats.org/officeDocument/2006/relationships/slideLayout" Target="../slideLayouts/slideLayout75.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4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75.xml"/><Relationship Id="rId6" Type="http://schemas.openxmlformats.org/officeDocument/2006/relationships/image" Target="../media/image58.jpg"/><Relationship Id="rId5" Type="http://schemas.openxmlformats.org/officeDocument/2006/relationships/image" Target="../media/image57.jpg"/><Relationship Id="rId4" Type="http://schemas.microsoft.com/office/2007/relationships/hdphoto" Target="../media/hdphoto4.wdp"/></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7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19.xml"/><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19.xml"/><Relationship Id="rId4" Type="http://schemas.openxmlformats.org/officeDocument/2006/relationships/image" Target="../media/image68.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p:cNvSpPr/>
          <p:nvPr/>
        </p:nvSpPr>
        <p:spPr bwMode="auto">
          <a:xfrm>
            <a:off x="5491151" y="3535232"/>
            <a:ext cx="3107868" cy="2278400"/>
          </a:xfrm>
          <a:prstGeom prst="rect">
            <a:avLst/>
          </a:prstGeom>
          <a:solidFill>
            <a:srgbClr val="0072C6">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2448" b="1" kern="0" dirty="0">
              <a:solidFill>
                <a:srgbClr val="000000"/>
              </a:solidFill>
            </a:endParaRPr>
          </a:p>
        </p:txBody>
      </p:sp>
      <p:sp>
        <p:nvSpPr>
          <p:cNvPr id="29" name="Rectangle 28"/>
          <p:cNvSpPr/>
          <p:nvPr/>
        </p:nvSpPr>
        <p:spPr bwMode="auto">
          <a:xfrm>
            <a:off x="7254194" y="3954223"/>
            <a:ext cx="1344826" cy="1368138"/>
          </a:xfrm>
          <a:prstGeom prst="rect">
            <a:avLst/>
          </a:prstGeom>
          <a:solidFill>
            <a:srgbClr val="0072C6">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3086191" y="1150614"/>
            <a:ext cx="2307056" cy="4663017"/>
          </a:xfrm>
          <a:prstGeom prst="rect">
            <a:avLst/>
          </a:prstGeom>
          <a:solidFill>
            <a:srgbClr val="0072C6">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289817" lvl="1" fontAlgn="base">
              <a:lnSpc>
                <a:spcPct val="90000"/>
              </a:lnSpc>
              <a:spcBef>
                <a:spcPct val="20000"/>
              </a:spcBef>
              <a:spcAft>
                <a:spcPts val="612"/>
              </a:spcAft>
              <a:buClr>
                <a:srgbClr val="000000"/>
              </a:buClr>
              <a:buSzPct val="130000"/>
              <a:defRPr/>
            </a:pPr>
            <a:endParaRPr lang="en-US" sz="2448" b="1" spc="-204" dirty="0">
              <a:gradFill>
                <a:gsLst>
                  <a:gs pos="1250">
                    <a:srgbClr val="000000"/>
                  </a:gs>
                  <a:gs pos="100000">
                    <a:srgbClr val="000000"/>
                  </a:gs>
                </a:gsLst>
                <a:lin ang="5400000" scaled="0"/>
              </a:gradFill>
            </a:endParaRPr>
          </a:p>
          <a:p>
            <a:pPr marL="186519" lvl="1" fontAlgn="base">
              <a:lnSpc>
                <a:spcPct val="90000"/>
              </a:lnSpc>
              <a:spcBef>
                <a:spcPct val="20000"/>
              </a:spcBef>
              <a:spcAft>
                <a:spcPts val="612"/>
              </a:spcAft>
              <a:buClr>
                <a:srgbClr val="000000"/>
              </a:buClr>
              <a:buSzPct val="130000"/>
              <a:defRPr/>
            </a:pPr>
            <a:endParaRPr lang="en-US" sz="1632" dirty="0">
              <a:gradFill>
                <a:gsLst>
                  <a:gs pos="1250">
                    <a:srgbClr val="000000"/>
                  </a:gs>
                  <a:gs pos="100000">
                    <a:srgbClr val="000000"/>
                  </a:gs>
                </a:gsLst>
                <a:lin ang="5400000" scaled="0"/>
              </a:gradFill>
            </a:endParaRPr>
          </a:p>
          <a:p>
            <a:pPr marL="186519" lvl="1" fontAlgn="base">
              <a:lnSpc>
                <a:spcPct val="90000"/>
              </a:lnSpc>
              <a:spcBef>
                <a:spcPct val="20000"/>
              </a:spcBef>
              <a:spcAft>
                <a:spcPts val="612"/>
              </a:spcAft>
              <a:buClr>
                <a:srgbClr val="000000"/>
              </a:buClr>
              <a:buSzPct val="130000"/>
              <a:defRPr/>
            </a:pPr>
            <a:endParaRPr lang="en-US" sz="1632" dirty="0">
              <a:gradFill>
                <a:gsLst>
                  <a:gs pos="1250">
                    <a:srgbClr val="000000"/>
                  </a:gs>
                  <a:gs pos="100000">
                    <a:srgbClr val="000000"/>
                  </a:gs>
                </a:gsLst>
                <a:lin ang="5400000" scaled="0"/>
              </a:gradFill>
            </a:endParaRPr>
          </a:p>
        </p:txBody>
      </p:sp>
      <p:pic>
        <p:nvPicPr>
          <p:cNvPr id="70" name="Picture 5" descr="C:\Users\hannahr\Dropbox\MOD Servers Metro Icon Library\victor melniciuc\PNGs\Icons_Infrastructure-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047" y="5128351"/>
            <a:ext cx="739471" cy="73927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5" descr="C:\Users\hannahr\Dropbox\MOD Servers Metro Icon Library\victor melniciuc\PNGs\Icons_Infrastructure-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868" y="5128351"/>
            <a:ext cx="739471" cy="739278"/>
          </a:xfrm>
          <a:prstGeom prst="rect">
            <a:avLst/>
          </a:prstGeom>
          <a:noFill/>
          <a:extLst>
            <a:ext uri="{909E8E84-426E-40DD-AFC4-6F175D3DCCD1}">
              <a14:hiddenFill xmlns:a14="http://schemas.microsoft.com/office/drawing/2010/main">
                <a:solidFill>
                  <a:srgbClr val="FFFFFF"/>
                </a:solidFill>
              </a14:hiddenFill>
            </a:ext>
          </a:extLst>
        </p:spPr>
      </p:pic>
      <p:sp>
        <p:nvSpPr>
          <p:cNvPr id="78" name="Rectangle 77"/>
          <p:cNvSpPr/>
          <p:nvPr/>
        </p:nvSpPr>
        <p:spPr bwMode="auto">
          <a:xfrm>
            <a:off x="8694401" y="1150614"/>
            <a:ext cx="3500507" cy="4663017"/>
          </a:xfrm>
          <a:prstGeom prst="rect">
            <a:avLst/>
          </a:prstGeom>
          <a:solidFill>
            <a:srgbClr val="0072C6">
              <a:alpha val="5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2040" b="1" kern="0" dirty="0">
              <a:solidFill>
                <a:srgbClr val="000000"/>
              </a:solidFill>
            </a:endParaRPr>
          </a:p>
        </p:txBody>
      </p:sp>
      <p:cxnSp>
        <p:nvCxnSpPr>
          <p:cNvPr id="209" name="Straight Arrow Connector 208"/>
          <p:cNvCxnSpPr/>
          <p:nvPr/>
        </p:nvCxnSpPr>
        <p:spPr>
          <a:xfrm flipH="1">
            <a:off x="8804807" y="1539676"/>
            <a:ext cx="316353" cy="0"/>
          </a:xfrm>
          <a:prstGeom prst="straightConnector1">
            <a:avLst/>
          </a:prstGeom>
          <a:ln w="25400" cmpd="sng">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H="1">
            <a:off x="8804808" y="5386843"/>
            <a:ext cx="717201" cy="0"/>
          </a:xfrm>
          <a:prstGeom prst="straightConnector1">
            <a:avLst/>
          </a:prstGeom>
          <a:ln w="25400" cmpd="sng">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V="1">
            <a:off x="8818089" y="1539677"/>
            <a:ext cx="0" cy="3853587"/>
          </a:xfrm>
          <a:prstGeom prst="straightConnector1">
            <a:avLst/>
          </a:prstGeom>
          <a:ln w="25400" cmpd="sng">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bwMode="auto">
          <a:xfrm>
            <a:off x="5491151" y="2352037"/>
            <a:ext cx="3107868" cy="1085320"/>
          </a:xfrm>
          <a:prstGeom prst="rect">
            <a:avLst/>
          </a:prstGeom>
          <a:solidFill>
            <a:srgbClr val="0072C6">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2040" dirty="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595977" y="1150615"/>
            <a:ext cx="2388649" cy="4663017"/>
          </a:xfrm>
          <a:prstGeom prst="rect">
            <a:avLst/>
          </a:prstGeom>
          <a:solidFill>
            <a:srgbClr val="0072C6">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t" anchorCtr="0" forceAA="0" compatLnSpc="1">
            <a:prstTxWarp prst="textNoShape">
              <a:avLst/>
            </a:prstTxWarp>
            <a:noAutofit/>
          </a:bodyPr>
          <a:lstStyle/>
          <a:p>
            <a:pPr marL="289817" lvl="1" fontAlgn="base">
              <a:lnSpc>
                <a:spcPct val="90000"/>
              </a:lnSpc>
              <a:spcBef>
                <a:spcPct val="20000"/>
              </a:spcBef>
              <a:spcAft>
                <a:spcPts val="612"/>
              </a:spcAft>
              <a:buClr>
                <a:srgbClr val="000000"/>
              </a:buClr>
              <a:buSzPct val="130000"/>
              <a:defRPr/>
            </a:pPr>
            <a:endParaRPr lang="en-US" sz="2448" b="1" spc="-204" dirty="0">
              <a:gradFill>
                <a:gsLst>
                  <a:gs pos="1250">
                    <a:srgbClr val="000000"/>
                  </a:gs>
                  <a:gs pos="100000">
                    <a:srgbClr val="000000"/>
                  </a:gs>
                </a:gsLst>
                <a:lin ang="5400000" scaled="0"/>
              </a:gradFill>
            </a:endParaRPr>
          </a:p>
          <a:p>
            <a:pPr marL="186519" lvl="1" fontAlgn="base">
              <a:lnSpc>
                <a:spcPct val="90000"/>
              </a:lnSpc>
              <a:spcBef>
                <a:spcPct val="20000"/>
              </a:spcBef>
              <a:spcAft>
                <a:spcPts val="612"/>
              </a:spcAft>
              <a:buClr>
                <a:srgbClr val="000000"/>
              </a:buClr>
              <a:buSzPct val="130000"/>
              <a:defRPr/>
            </a:pPr>
            <a:endParaRPr lang="en-US" sz="1632" dirty="0">
              <a:gradFill>
                <a:gsLst>
                  <a:gs pos="1250">
                    <a:srgbClr val="000000"/>
                  </a:gs>
                  <a:gs pos="100000">
                    <a:srgbClr val="000000"/>
                  </a:gs>
                </a:gsLst>
                <a:lin ang="5400000" scaled="0"/>
              </a:gradFill>
            </a:endParaRPr>
          </a:p>
          <a:p>
            <a:pPr marL="186519" lvl="1" fontAlgn="base">
              <a:lnSpc>
                <a:spcPct val="90000"/>
              </a:lnSpc>
              <a:spcBef>
                <a:spcPct val="20000"/>
              </a:spcBef>
              <a:spcAft>
                <a:spcPts val="612"/>
              </a:spcAft>
              <a:buClr>
                <a:srgbClr val="000000"/>
              </a:buClr>
              <a:buSzPct val="130000"/>
              <a:defRPr/>
            </a:pPr>
            <a:endParaRPr lang="en-US" sz="1632" dirty="0">
              <a:gradFill>
                <a:gsLst>
                  <a:gs pos="1250">
                    <a:srgbClr val="000000"/>
                  </a:gs>
                  <a:gs pos="100000">
                    <a:srgbClr val="000000"/>
                  </a:gs>
                </a:gsLst>
                <a:lin ang="5400000" scaled="0"/>
              </a:gradFill>
            </a:endParaRPr>
          </a:p>
        </p:txBody>
      </p:sp>
      <p:sp>
        <p:nvSpPr>
          <p:cNvPr id="76" name="Rectangle 75"/>
          <p:cNvSpPr/>
          <p:nvPr/>
        </p:nvSpPr>
        <p:spPr bwMode="auto">
          <a:xfrm>
            <a:off x="5491151" y="1150615"/>
            <a:ext cx="3107868" cy="1112645"/>
          </a:xfrm>
          <a:prstGeom prst="rect">
            <a:avLst/>
          </a:prstGeom>
          <a:solidFill>
            <a:srgbClr val="0072C6">
              <a:alpha val="6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2040" dirty="0">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p:nvPr/>
        </p:nvGrpSpPr>
        <p:grpSpPr>
          <a:xfrm>
            <a:off x="1035517" y="610831"/>
            <a:ext cx="1970651" cy="1970139"/>
            <a:chOff x="8045454" y="2186380"/>
            <a:chExt cx="3841367" cy="3840369"/>
          </a:xfrm>
        </p:grpSpPr>
        <p:pic>
          <p:nvPicPr>
            <p:cNvPr id="64" name="Picture 63" descr="C:\Users\hannahr\Dropbox\MOD Servers Metro Icon Library\victor melniciuc\PNGs\Icons_Infrastructure-05.pn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045454" y="2186380"/>
              <a:ext cx="3841367" cy="3840369"/>
            </a:xfrm>
            <a:prstGeom prst="rect">
              <a:avLst/>
            </a:prstGeom>
            <a:noFill/>
            <a:extLst>
              <a:ext uri="{909E8E84-426E-40DD-AFC4-6F175D3DCCD1}">
                <a14:hiddenFill xmlns:a14="http://schemas.microsoft.com/office/drawing/2010/main">
                  <a:solidFill>
                    <a:srgbClr val="FFFFFF"/>
                  </a:solidFill>
                </a14:hiddenFill>
              </a:ext>
            </a:extLst>
          </p:spPr>
        </p:pic>
        <p:sp>
          <p:nvSpPr>
            <p:cNvPr id="65" name="TextBox 64"/>
            <p:cNvSpPr txBox="1"/>
            <p:nvPr/>
          </p:nvSpPr>
          <p:spPr>
            <a:xfrm>
              <a:off x="9574849" y="3955392"/>
              <a:ext cx="1616533" cy="873725"/>
            </a:xfrm>
            <a:prstGeom prst="rect">
              <a:avLst/>
            </a:prstGeom>
            <a:noFill/>
          </p:spPr>
          <p:txBody>
            <a:bodyPr wrap="none" lIns="0" tIns="0" rIns="0" bIns="0" rtlCol="0">
              <a:spAutoFit/>
            </a:bodyPr>
            <a:lstStyle/>
            <a:p>
              <a:pPr algn="ctr"/>
              <a:r>
                <a:rPr lang="en-US" sz="1428" b="1" dirty="0">
                  <a:solidFill>
                    <a:srgbClr val="00BCF2"/>
                  </a:solidFill>
                </a:rPr>
                <a:t>Public </a:t>
              </a:r>
            </a:p>
            <a:p>
              <a:pPr algn="ctr"/>
              <a:r>
                <a:rPr lang="en-US" sz="1428" b="1" dirty="0">
                  <a:solidFill>
                    <a:srgbClr val="00BCF2"/>
                  </a:solidFill>
                </a:rPr>
                <a:t>Providers</a:t>
              </a:r>
            </a:p>
          </p:txBody>
        </p:sp>
      </p:grpSp>
      <p:sp>
        <p:nvSpPr>
          <p:cNvPr id="3" name="Title 2"/>
          <p:cNvSpPr>
            <a:spLocks noGrp="1"/>
          </p:cNvSpPr>
          <p:nvPr>
            <p:ph type="title"/>
          </p:nvPr>
        </p:nvSpPr>
        <p:spPr/>
        <p:txBody>
          <a:bodyPr/>
          <a:lstStyle/>
          <a:p>
            <a:r>
              <a:rPr lang="en-US" sz="4488" dirty="0"/>
              <a:t>Lync Server High-Level Topolo</a:t>
            </a:r>
            <a:r>
              <a:rPr lang="en-US" sz="4488" dirty="0">
                <a:sym typeface="Wingdings"/>
              </a:rPr>
              <a:t>g</a:t>
            </a:r>
            <a:r>
              <a:rPr lang="en-US" sz="4488" dirty="0"/>
              <a:t>y</a:t>
            </a:r>
          </a:p>
        </p:txBody>
      </p:sp>
      <p:cxnSp>
        <p:nvCxnSpPr>
          <p:cNvPr id="89" name="Straight Arrow Connector 88"/>
          <p:cNvCxnSpPr/>
          <p:nvPr/>
        </p:nvCxnSpPr>
        <p:spPr>
          <a:xfrm flipH="1">
            <a:off x="8599020" y="2798455"/>
            <a:ext cx="210607" cy="0"/>
          </a:xfrm>
          <a:prstGeom prst="straightConnector1">
            <a:avLst/>
          </a:prstGeom>
          <a:ln w="25400" cmpd="sng">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4469145" y="4503984"/>
            <a:ext cx="711700" cy="448228"/>
          </a:xfrm>
          <a:prstGeom prst="rect">
            <a:avLst/>
          </a:prstGeom>
          <a:noFill/>
        </p:spPr>
        <p:txBody>
          <a:bodyPr wrap="square" lIns="0" tIns="0" rIns="0" bIns="0" rtlCol="0">
            <a:spAutoFit/>
          </a:bodyPr>
          <a:lstStyle/>
          <a:p>
            <a:pPr defTabSz="932443"/>
            <a:r>
              <a:rPr lang="en-US" sz="1428" b="1" dirty="0">
                <a:solidFill>
                  <a:srgbClr val="FFFFFF"/>
                </a:solidFill>
              </a:rPr>
              <a:t>Reverse </a:t>
            </a:r>
          </a:p>
          <a:p>
            <a:pPr defTabSz="932443"/>
            <a:r>
              <a:rPr lang="en-US" sz="1428" b="1" dirty="0">
                <a:solidFill>
                  <a:srgbClr val="FFFFFF"/>
                </a:solidFill>
              </a:rPr>
              <a:t>proxy</a:t>
            </a:r>
            <a:endParaRPr lang="en-US" sz="1428" spc="-102" dirty="0">
              <a:solidFill>
                <a:srgbClr val="FFFFFF"/>
              </a:solidFill>
            </a:endParaRPr>
          </a:p>
        </p:txBody>
      </p:sp>
      <p:grpSp>
        <p:nvGrpSpPr>
          <p:cNvPr id="11" name="Group 10"/>
          <p:cNvGrpSpPr/>
          <p:nvPr/>
        </p:nvGrpSpPr>
        <p:grpSpPr>
          <a:xfrm>
            <a:off x="595093" y="5835249"/>
            <a:ext cx="2336366" cy="269134"/>
            <a:chOff x="1809451" y="2501935"/>
            <a:chExt cx="1281973" cy="263881"/>
          </a:xfrm>
        </p:grpSpPr>
        <p:grpSp>
          <p:nvGrpSpPr>
            <p:cNvPr id="157" name="Group 156"/>
            <p:cNvGrpSpPr/>
            <p:nvPr/>
          </p:nvGrpSpPr>
          <p:grpSpPr>
            <a:xfrm>
              <a:off x="1809451" y="2613415"/>
              <a:ext cx="1281973" cy="152401"/>
              <a:chOff x="1498591" y="1815682"/>
              <a:chExt cx="4401405" cy="0"/>
            </a:xfrm>
          </p:grpSpPr>
          <p:cxnSp>
            <p:nvCxnSpPr>
              <p:cNvPr id="158" name="Straight Arrow Connector 157"/>
              <p:cNvCxnSpPr/>
              <p:nvPr/>
            </p:nvCxnSpPr>
            <p:spPr>
              <a:xfrm flipH="1">
                <a:off x="1498591" y="1815682"/>
                <a:ext cx="4401405" cy="0"/>
              </a:xfrm>
              <a:prstGeom prst="straightConnector1">
                <a:avLst/>
              </a:prstGeom>
              <a:ln w="38100" cmpd="sng">
                <a:solidFill>
                  <a:schemeClr val="accent4"/>
                </a:solidFill>
                <a:prstDash val="solid"/>
                <a:miter lim="8000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1689362" y="1815682"/>
                <a:ext cx="3991680" cy="0"/>
              </a:xfrm>
              <a:prstGeom prst="straightConnector1">
                <a:avLst/>
              </a:prstGeom>
              <a:ln w="19050" cmpd="sng">
                <a:solidFill>
                  <a:schemeClr val="bg1"/>
                </a:solidFill>
                <a:prstDash val="sysDot"/>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37" name="Rectangle 136"/>
            <p:cNvSpPr/>
            <p:nvPr/>
          </p:nvSpPr>
          <p:spPr bwMode="auto">
            <a:xfrm>
              <a:off x="2152211" y="2501935"/>
              <a:ext cx="513791" cy="21058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i="1" dirty="0">
                  <a:solidFill>
                    <a:srgbClr val="FFFFFF"/>
                  </a:solidFill>
                  <a:ea typeface="Segoe UI" pitchFamily="34" charset="0"/>
                  <a:cs typeface="Segoe UI" pitchFamily="34" charset="0"/>
                </a:rPr>
                <a:t>External</a:t>
              </a:r>
            </a:p>
          </p:txBody>
        </p:sp>
      </p:grpSp>
      <p:cxnSp>
        <p:nvCxnSpPr>
          <p:cNvPr id="184" name="Straight Arrow Connector 183"/>
          <p:cNvCxnSpPr/>
          <p:nvPr/>
        </p:nvCxnSpPr>
        <p:spPr>
          <a:xfrm flipV="1">
            <a:off x="2653186" y="2709359"/>
            <a:ext cx="1343462" cy="653261"/>
          </a:xfrm>
          <a:prstGeom prst="straightConnector1">
            <a:avLst/>
          </a:prstGeom>
          <a:ln w="25400" cap="sq" cmpd="sng">
            <a:solidFill>
              <a:schemeClr val="accent3"/>
            </a:solidFill>
            <a:prstDash val="dashDot"/>
            <a:round/>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72" name="Picture 5" descr="C:\Users\hannahr\Dropbox\MOD Servers Metro Icon Library\victor melniciuc\PNGs\Icons_Infrastructure-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1047" y="1140247"/>
            <a:ext cx="739471" cy="73927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5" descr="C:\Users\hannahr\Dropbox\MOD Servers Metro Icon Library\victor melniciuc\PNGs\Icons_Infrastructure-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868" y="1140247"/>
            <a:ext cx="739471" cy="739278"/>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p:cNvSpPr txBox="1"/>
          <p:nvPr/>
        </p:nvSpPr>
        <p:spPr>
          <a:xfrm>
            <a:off x="4469145" y="2043527"/>
            <a:ext cx="656524" cy="448228"/>
          </a:xfrm>
          <a:prstGeom prst="rect">
            <a:avLst/>
          </a:prstGeom>
          <a:noFill/>
        </p:spPr>
        <p:txBody>
          <a:bodyPr wrap="square" lIns="0" tIns="0" rIns="0" bIns="0" rtlCol="0">
            <a:spAutoFit/>
          </a:bodyPr>
          <a:lstStyle/>
          <a:p>
            <a:pPr defTabSz="932443"/>
            <a:r>
              <a:rPr lang="en-US" sz="1428" b="1" dirty="0">
                <a:solidFill>
                  <a:srgbClr val="FFFFFF"/>
                </a:solidFill>
              </a:rPr>
              <a:t>Edge</a:t>
            </a:r>
          </a:p>
          <a:p>
            <a:pPr defTabSz="932443"/>
            <a:r>
              <a:rPr lang="en-US" sz="1428" b="1" dirty="0">
                <a:solidFill>
                  <a:srgbClr val="FFFFFF"/>
                </a:solidFill>
              </a:rPr>
              <a:t>server</a:t>
            </a:r>
            <a:endParaRPr lang="en-US" sz="1428" spc="-102" dirty="0">
              <a:solidFill>
                <a:srgbClr val="FFFFFF"/>
              </a:solidFill>
            </a:endParaRPr>
          </a:p>
        </p:txBody>
      </p:sp>
      <p:grpSp>
        <p:nvGrpSpPr>
          <p:cNvPr id="86" name="Group 85"/>
          <p:cNvGrpSpPr/>
          <p:nvPr/>
        </p:nvGrpSpPr>
        <p:grpSpPr>
          <a:xfrm>
            <a:off x="1035517" y="1499251"/>
            <a:ext cx="1970651" cy="1970139"/>
            <a:chOff x="8045454" y="2186380"/>
            <a:chExt cx="3841367" cy="3840369"/>
          </a:xfrm>
        </p:grpSpPr>
        <p:pic>
          <p:nvPicPr>
            <p:cNvPr id="87" name="Picture 86" descr="C:\Users\hannahr\Dropbox\MOD Servers Metro Icon Library\victor melniciuc\PNGs\Icons_Infrastructure-05.pn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045454" y="2186380"/>
              <a:ext cx="3841367" cy="3840369"/>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p:cNvSpPr txBox="1"/>
            <p:nvPr/>
          </p:nvSpPr>
          <p:spPr>
            <a:xfrm>
              <a:off x="9434390" y="4038792"/>
              <a:ext cx="1709973" cy="873725"/>
            </a:xfrm>
            <a:prstGeom prst="rect">
              <a:avLst/>
            </a:prstGeom>
            <a:noFill/>
          </p:spPr>
          <p:txBody>
            <a:bodyPr wrap="none" lIns="0" tIns="0" rIns="0" bIns="0" rtlCol="0">
              <a:spAutoFit/>
            </a:bodyPr>
            <a:lstStyle/>
            <a:p>
              <a:pPr algn="ctr"/>
              <a:r>
                <a:rPr lang="en-US" sz="1428" b="1" dirty="0">
                  <a:solidFill>
                    <a:srgbClr val="00BCF2"/>
                  </a:solidFill>
                </a:rPr>
                <a:t>Federated</a:t>
              </a:r>
            </a:p>
            <a:p>
              <a:pPr algn="ctr"/>
              <a:r>
                <a:rPr lang="en-US" sz="1428" b="1" dirty="0">
                  <a:solidFill>
                    <a:srgbClr val="00BCF2"/>
                  </a:solidFill>
                </a:rPr>
                <a:t>Network</a:t>
              </a:r>
            </a:p>
          </p:txBody>
        </p:sp>
      </p:grpSp>
      <p:grpSp>
        <p:nvGrpSpPr>
          <p:cNvPr id="90" name="Group 89"/>
          <p:cNvGrpSpPr/>
          <p:nvPr/>
        </p:nvGrpSpPr>
        <p:grpSpPr>
          <a:xfrm>
            <a:off x="1035517" y="2403213"/>
            <a:ext cx="1970651" cy="1970139"/>
            <a:chOff x="8045454" y="2186380"/>
            <a:chExt cx="3841367" cy="3840369"/>
          </a:xfrm>
        </p:grpSpPr>
        <p:pic>
          <p:nvPicPr>
            <p:cNvPr id="91" name="Picture 90" descr="C:\Users\hannahr\Dropbox\MOD Servers Metro Icon Library\victor melniciuc\PNGs\Icons_Infrastructure-05.png"/>
            <p:cNvPicPr>
              <a:picLocks noChangeAspect="1" noChangeArrowheads="1"/>
            </p:cNvPicPr>
            <p:nvPr/>
          </p:nvPicPr>
          <p:blipFill>
            <a:blip r:embed="rId4" cstate="print">
              <a:graysc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8045454" y="2186380"/>
              <a:ext cx="3841367" cy="3840369"/>
            </a:xfrm>
            <a:prstGeom prst="rect">
              <a:avLst/>
            </a:prstGeom>
            <a:noFill/>
            <a:extLst>
              <a:ext uri="{909E8E84-426E-40DD-AFC4-6F175D3DCCD1}">
                <a14:hiddenFill xmlns:a14="http://schemas.microsoft.com/office/drawing/2010/main">
                  <a:solidFill>
                    <a:srgbClr val="FFFFFF"/>
                  </a:solidFill>
                </a14:hiddenFill>
              </a:ext>
            </a:extLst>
          </p:spPr>
        </p:pic>
        <p:sp>
          <p:nvSpPr>
            <p:cNvPr id="98" name="TextBox 97"/>
            <p:cNvSpPr txBox="1"/>
            <p:nvPr/>
          </p:nvSpPr>
          <p:spPr>
            <a:xfrm>
              <a:off x="9642768" y="4224276"/>
              <a:ext cx="1174190" cy="436864"/>
            </a:xfrm>
            <a:prstGeom prst="rect">
              <a:avLst/>
            </a:prstGeom>
            <a:noFill/>
          </p:spPr>
          <p:txBody>
            <a:bodyPr wrap="none" lIns="0" tIns="0" rIns="0" bIns="0" rtlCol="0">
              <a:spAutoFit/>
            </a:bodyPr>
            <a:lstStyle/>
            <a:p>
              <a:pPr algn="ctr"/>
              <a:r>
                <a:rPr lang="en-US" sz="1428" b="1" dirty="0">
                  <a:solidFill>
                    <a:srgbClr val="0072C6"/>
                  </a:solidFill>
                </a:rPr>
                <a:t>Hybrid</a:t>
              </a:r>
            </a:p>
          </p:txBody>
        </p:sp>
      </p:grpSp>
      <p:cxnSp>
        <p:nvCxnSpPr>
          <p:cNvPr id="104" name="Straight Arrow Connector 103"/>
          <p:cNvCxnSpPr/>
          <p:nvPr/>
        </p:nvCxnSpPr>
        <p:spPr>
          <a:xfrm>
            <a:off x="2766447" y="2564659"/>
            <a:ext cx="1325177" cy="0"/>
          </a:xfrm>
          <a:prstGeom prst="straightConnector1">
            <a:avLst/>
          </a:prstGeom>
          <a:ln w="25400" cap="sq" cmpd="sng">
            <a:solidFill>
              <a:schemeClr val="accent3"/>
            </a:solidFill>
            <a:prstDash val="dashDot"/>
            <a:round/>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a:off x="2844343" y="1957813"/>
            <a:ext cx="1152304" cy="419374"/>
          </a:xfrm>
          <a:prstGeom prst="straightConnector1">
            <a:avLst/>
          </a:prstGeom>
          <a:ln w="25400" cap="sq" cmpd="sng">
            <a:solidFill>
              <a:schemeClr val="accent3"/>
            </a:solidFill>
            <a:prstDash val="dashDot"/>
            <a:round/>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106" name="Picture 7" descr="C:\Users\hannahr\Dropbox\MOD Servers Metro Icon Library\victor melniciuc\PNGs\Infrastructure\Icons_Infrastructure_060712_Pho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293" y="5130031"/>
            <a:ext cx="603846" cy="604003"/>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3" descr="W:\Open Engagements\Productivity\MS-Unified Communications\#1601 BizProd MOD Team Core Content Work\New Iconography\Infrastructure\Draft\Icons_Infrastructure_5-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9702" y="5145545"/>
            <a:ext cx="587079" cy="587079"/>
          </a:xfrm>
          <a:prstGeom prst="rect">
            <a:avLst/>
          </a:prstGeom>
          <a:noFill/>
          <a:extLst>
            <a:ext uri="{909E8E84-426E-40DD-AFC4-6F175D3DCCD1}">
              <a14:hiddenFill xmlns:a14="http://schemas.microsoft.com/office/drawing/2010/main">
                <a:solidFill>
                  <a:srgbClr val="FFFFFF"/>
                </a:solidFill>
              </a14:hiddenFill>
            </a:ext>
          </a:extLst>
        </p:spPr>
      </p:pic>
      <p:grpSp>
        <p:nvGrpSpPr>
          <p:cNvPr id="109" name="Group 108"/>
          <p:cNvGrpSpPr/>
          <p:nvPr/>
        </p:nvGrpSpPr>
        <p:grpSpPr>
          <a:xfrm>
            <a:off x="3084025" y="5887918"/>
            <a:ext cx="2306852" cy="364170"/>
            <a:chOff x="1809451" y="2553577"/>
            <a:chExt cx="1281973" cy="357062"/>
          </a:xfrm>
        </p:grpSpPr>
        <p:grpSp>
          <p:nvGrpSpPr>
            <p:cNvPr id="110" name="Group 109"/>
            <p:cNvGrpSpPr/>
            <p:nvPr/>
          </p:nvGrpSpPr>
          <p:grpSpPr>
            <a:xfrm>
              <a:off x="1809451" y="2613415"/>
              <a:ext cx="1281973" cy="152401"/>
              <a:chOff x="1498591" y="1815682"/>
              <a:chExt cx="4401405" cy="0"/>
            </a:xfrm>
          </p:grpSpPr>
          <p:cxnSp>
            <p:nvCxnSpPr>
              <p:cNvPr id="112" name="Straight Arrow Connector 111"/>
              <p:cNvCxnSpPr/>
              <p:nvPr/>
            </p:nvCxnSpPr>
            <p:spPr>
              <a:xfrm flipH="1">
                <a:off x="1498591" y="1815682"/>
                <a:ext cx="4401405" cy="0"/>
              </a:xfrm>
              <a:prstGeom prst="straightConnector1">
                <a:avLst/>
              </a:prstGeom>
              <a:ln w="38100" cmpd="sng">
                <a:solidFill>
                  <a:schemeClr val="accent4"/>
                </a:solidFill>
                <a:prstDash val="solid"/>
                <a:miter lim="8000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1711732" y="1815682"/>
                <a:ext cx="3917320" cy="0"/>
              </a:xfrm>
              <a:prstGeom prst="straightConnector1">
                <a:avLst/>
              </a:prstGeom>
              <a:ln w="19050" cmpd="sng">
                <a:solidFill>
                  <a:schemeClr val="bg1">
                    <a:alpha val="90000"/>
                  </a:schemeClr>
                </a:solidFill>
                <a:prstDash val="sysDot"/>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11" name="Rectangle 110"/>
            <p:cNvSpPr/>
            <p:nvPr/>
          </p:nvSpPr>
          <p:spPr bwMode="auto">
            <a:xfrm>
              <a:off x="2001181" y="2553577"/>
              <a:ext cx="872324" cy="35706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i="1" dirty="0">
                  <a:solidFill>
                    <a:srgbClr val="FFFFFF"/>
                  </a:solidFill>
                  <a:ea typeface="Segoe UI" pitchFamily="34" charset="0"/>
                  <a:cs typeface="Segoe UI" pitchFamily="34" charset="0"/>
                </a:rPr>
                <a:t>Perimeter </a:t>
              </a:r>
              <a:r>
                <a:rPr lang="en-US" sz="1836" i="1" dirty="0" smtClean="0">
                  <a:solidFill>
                    <a:srgbClr val="FFFFFF"/>
                  </a:solidFill>
                  <a:ea typeface="Segoe UI" pitchFamily="34" charset="0"/>
                  <a:cs typeface="Segoe UI" pitchFamily="34" charset="0"/>
                </a:rPr>
                <a:t>network</a:t>
              </a:r>
              <a:endParaRPr lang="en-US" sz="1836" i="1" dirty="0">
                <a:solidFill>
                  <a:srgbClr val="FFFFFF"/>
                </a:solidFill>
                <a:ea typeface="Segoe UI" pitchFamily="34" charset="0"/>
                <a:cs typeface="Segoe UI" pitchFamily="34" charset="0"/>
              </a:endParaRPr>
            </a:p>
          </p:txBody>
        </p:sp>
      </p:grpSp>
      <p:grpSp>
        <p:nvGrpSpPr>
          <p:cNvPr id="124" name="Group 123"/>
          <p:cNvGrpSpPr/>
          <p:nvPr/>
        </p:nvGrpSpPr>
        <p:grpSpPr>
          <a:xfrm>
            <a:off x="5503906" y="5835249"/>
            <a:ext cx="6488106" cy="234755"/>
            <a:chOff x="1809451" y="2501935"/>
            <a:chExt cx="1154548" cy="210583"/>
          </a:xfrm>
        </p:grpSpPr>
        <p:grpSp>
          <p:nvGrpSpPr>
            <p:cNvPr id="125" name="Group 124"/>
            <p:cNvGrpSpPr/>
            <p:nvPr/>
          </p:nvGrpSpPr>
          <p:grpSpPr>
            <a:xfrm>
              <a:off x="1809451" y="2613415"/>
              <a:ext cx="1154548" cy="1"/>
              <a:chOff x="1498591" y="1815682"/>
              <a:chExt cx="3963916" cy="1"/>
            </a:xfrm>
          </p:grpSpPr>
          <p:cxnSp>
            <p:nvCxnSpPr>
              <p:cNvPr id="128" name="Straight Arrow Connector 127"/>
              <p:cNvCxnSpPr/>
              <p:nvPr/>
            </p:nvCxnSpPr>
            <p:spPr>
              <a:xfrm flipH="1">
                <a:off x="1498591" y="1815682"/>
                <a:ext cx="3963916" cy="0"/>
              </a:xfrm>
              <a:prstGeom prst="straightConnector1">
                <a:avLst/>
              </a:prstGeom>
              <a:ln w="38100" cmpd="sng">
                <a:solidFill>
                  <a:schemeClr val="accent4"/>
                </a:solidFill>
                <a:prstDash val="solid"/>
                <a:miter lim="80000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a:off x="1598816" y="1815683"/>
                <a:ext cx="3694571" cy="0"/>
              </a:xfrm>
              <a:prstGeom prst="straightConnector1">
                <a:avLst/>
              </a:prstGeom>
              <a:ln w="19050" cmpd="sng">
                <a:solidFill>
                  <a:schemeClr val="bg1">
                    <a:alpha val="80000"/>
                  </a:schemeClr>
                </a:solidFill>
                <a:prstDash val="sysDot"/>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126" name="Rectangle 125"/>
            <p:cNvSpPr/>
            <p:nvPr/>
          </p:nvSpPr>
          <p:spPr bwMode="auto">
            <a:xfrm>
              <a:off x="2262398" y="2501935"/>
              <a:ext cx="228587" cy="21058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i="1" dirty="0">
                  <a:solidFill>
                    <a:srgbClr val="FFFFFF"/>
                  </a:solidFill>
                  <a:ea typeface="Segoe UI" pitchFamily="34" charset="0"/>
                  <a:cs typeface="Segoe UI" pitchFamily="34" charset="0"/>
                </a:rPr>
                <a:t>Internal</a:t>
              </a:r>
            </a:p>
          </p:txBody>
        </p:sp>
      </p:grpSp>
      <p:sp>
        <p:nvSpPr>
          <p:cNvPr id="130" name="TextBox 129"/>
          <p:cNvSpPr txBox="1"/>
          <p:nvPr/>
        </p:nvSpPr>
        <p:spPr>
          <a:xfrm>
            <a:off x="5546340" y="1997891"/>
            <a:ext cx="1450267" cy="224114"/>
          </a:xfrm>
          <a:prstGeom prst="rect">
            <a:avLst/>
          </a:prstGeom>
          <a:noFill/>
        </p:spPr>
        <p:txBody>
          <a:bodyPr wrap="square" lIns="0" tIns="0" rIns="0" bIns="0" rtlCol="0">
            <a:spAutoFit/>
          </a:bodyPr>
          <a:lstStyle/>
          <a:p>
            <a:pPr defTabSz="932443"/>
            <a:r>
              <a:rPr lang="en-US" sz="1428" b="1" dirty="0">
                <a:solidFill>
                  <a:srgbClr val="FFFFFF"/>
                </a:solidFill>
              </a:rPr>
              <a:t>UC end points</a:t>
            </a:r>
            <a:endParaRPr lang="en-US" sz="1428" b="1" spc="-102" dirty="0">
              <a:solidFill>
                <a:srgbClr val="FFFFFF"/>
              </a:solidFill>
            </a:endParaRP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3759" y="1273027"/>
            <a:ext cx="439239" cy="439239"/>
          </a:xfrm>
          <a:prstGeom prst="rect">
            <a:avLst/>
          </a:prstGeom>
        </p:spPr>
      </p:pic>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444" y="1740879"/>
            <a:ext cx="382483" cy="392913"/>
          </a:xfrm>
          <a:prstGeom prst="rect">
            <a:avLst/>
          </a:prstGeom>
        </p:spPr>
      </p:pic>
      <p:pic>
        <p:nvPicPr>
          <p:cNvPr id="114" name="Picture 3" descr="W:\Open Engagements\Productivity\MS-Unified Communications\#1601 BizProd MOD Team Core Content Work\New Iconography\Infrastructure\Draft\Icons_Infrastructure_5-0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76563" y="1252742"/>
            <a:ext cx="658309" cy="6583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7" descr="C:\Users\hannahr\Dropbox\MOD Servers Metro Icon Library\victor melniciuc\PNGs\Infrastructure\Icons_Infrastructure_060712_Phone.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7476" y="1061940"/>
            <a:ext cx="948880" cy="94888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0" descr="C:\Users\hannahr\Dropbox\MOD Servers Metro Icon Library\victor melniciuc\PNGs\Infrastructure\Icons_Infrastructure_060712_Wireles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55153" y="1289477"/>
            <a:ext cx="630879" cy="630879"/>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p:cNvSpPr txBox="1"/>
          <p:nvPr/>
        </p:nvSpPr>
        <p:spPr>
          <a:xfrm>
            <a:off x="5546338" y="3180822"/>
            <a:ext cx="682700" cy="224114"/>
          </a:xfrm>
          <a:prstGeom prst="rect">
            <a:avLst/>
          </a:prstGeom>
          <a:noFill/>
        </p:spPr>
        <p:txBody>
          <a:bodyPr wrap="square" lIns="0" tIns="0" rIns="0" bIns="0" rtlCol="0">
            <a:spAutoFit/>
          </a:bodyPr>
          <a:lstStyle/>
          <a:p>
            <a:pPr algn="ctr" defTabSz="932443"/>
            <a:r>
              <a:rPr lang="en-US" sz="1428" b="1" dirty="0">
                <a:solidFill>
                  <a:srgbClr val="FFFFFF"/>
                </a:solidFill>
              </a:rPr>
              <a:t>EE pool</a:t>
            </a:r>
            <a:endParaRPr lang="en-US" sz="1428" spc="-102" dirty="0">
              <a:solidFill>
                <a:srgbClr val="FFFFFF"/>
              </a:solidFill>
            </a:endParaRPr>
          </a:p>
        </p:txBody>
      </p:sp>
      <p:sp>
        <p:nvSpPr>
          <p:cNvPr id="140" name="TextBox 139"/>
          <p:cNvSpPr txBox="1"/>
          <p:nvPr/>
        </p:nvSpPr>
        <p:spPr>
          <a:xfrm>
            <a:off x="5546339" y="3592164"/>
            <a:ext cx="870026" cy="448228"/>
          </a:xfrm>
          <a:prstGeom prst="rect">
            <a:avLst/>
          </a:prstGeom>
          <a:noFill/>
        </p:spPr>
        <p:txBody>
          <a:bodyPr wrap="square" lIns="0" tIns="0" rIns="0" bIns="0" rtlCol="0">
            <a:spAutoFit/>
          </a:bodyPr>
          <a:lstStyle/>
          <a:p>
            <a:pPr defTabSz="932443"/>
            <a:r>
              <a:rPr lang="en-US" sz="1428" b="1" dirty="0">
                <a:solidFill>
                  <a:srgbClr val="FFFFFF"/>
                </a:solidFill>
              </a:rPr>
              <a:t>IP-PSTN </a:t>
            </a:r>
          </a:p>
          <a:p>
            <a:pPr defTabSz="932443"/>
            <a:r>
              <a:rPr lang="en-US" sz="1428" b="1" dirty="0">
                <a:solidFill>
                  <a:srgbClr val="FFFFFF"/>
                </a:solidFill>
              </a:rPr>
              <a:t>gateway</a:t>
            </a:r>
            <a:endParaRPr lang="en-US" sz="1428" spc="-102" dirty="0">
              <a:solidFill>
                <a:srgbClr val="FFFFFF"/>
              </a:solidFill>
            </a:endParaRPr>
          </a:p>
        </p:txBody>
      </p:sp>
      <p:sp>
        <p:nvSpPr>
          <p:cNvPr id="143" name="TextBox 142"/>
          <p:cNvSpPr txBox="1"/>
          <p:nvPr/>
        </p:nvSpPr>
        <p:spPr>
          <a:xfrm>
            <a:off x="7351916" y="4973989"/>
            <a:ext cx="1234179" cy="316978"/>
          </a:xfrm>
          <a:prstGeom prst="rect">
            <a:avLst/>
          </a:prstGeom>
          <a:noFill/>
        </p:spPr>
        <p:txBody>
          <a:bodyPr wrap="square" lIns="0" tIns="0" rIns="0" bIns="0" rtlCol="0">
            <a:spAutoFit/>
          </a:bodyPr>
          <a:lstStyle/>
          <a:p>
            <a:pPr defTabSz="932443">
              <a:lnSpc>
                <a:spcPct val="90000"/>
              </a:lnSpc>
            </a:pPr>
            <a:r>
              <a:rPr lang="en-US" sz="1020" dirty="0">
                <a:solidFill>
                  <a:srgbClr val="FFFFFF"/>
                </a:solidFill>
              </a:rPr>
              <a:t>Persistent </a:t>
            </a:r>
          </a:p>
          <a:p>
            <a:pPr defTabSz="932443">
              <a:lnSpc>
                <a:spcPct val="90000"/>
              </a:lnSpc>
            </a:pPr>
            <a:r>
              <a:rPr lang="en-US" sz="1020" dirty="0">
                <a:solidFill>
                  <a:srgbClr val="FFFFFF"/>
                </a:solidFill>
              </a:rPr>
              <a:t>Chat (optional</a:t>
            </a:r>
            <a:r>
              <a:rPr lang="en-US" sz="1224" dirty="0">
                <a:solidFill>
                  <a:srgbClr val="FFFFFF"/>
                </a:solidFill>
              </a:rPr>
              <a:t>)</a:t>
            </a:r>
            <a:endParaRPr lang="en-US" sz="1224" spc="-102" dirty="0">
              <a:solidFill>
                <a:srgbClr val="FFFFFF"/>
              </a:solidFill>
            </a:endParaRPr>
          </a:p>
        </p:txBody>
      </p:sp>
      <p:sp>
        <p:nvSpPr>
          <p:cNvPr id="52" name="Rectangle 51"/>
          <p:cNvSpPr/>
          <p:nvPr/>
        </p:nvSpPr>
        <p:spPr bwMode="auto">
          <a:xfrm>
            <a:off x="9067866" y="1231745"/>
            <a:ext cx="1997179" cy="721447"/>
          </a:xfrm>
          <a:prstGeom prst="rect">
            <a:avLst/>
          </a:pr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9067866" y="1987914"/>
            <a:ext cx="1997179" cy="721447"/>
          </a:xfrm>
          <a:prstGeom prst="rect">
            <a:avLst/>
          </a:pr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9067866" y="2744082"/>
            <a:ext cx="1997179" cy="721447"/>
          </a:xfrm>
          <a:prstGeom prst="rect">
            <a:avLst/>
          </a:pr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9067866" y="3500251"/>
            <a:ext cx="1997179" cy="721447"/>
          </a:xfrm>
          <a:prstGeom prst="rect">
            <a:avLst/>
          </a:pr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9067866" y="4256419"/>
            <a:ext cx="1997179" cy="721447"/>
          </a:xfrm>
          <a:prstGeom prst="rect">
            <a:avLst/>
          </a:pr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9067866" y="5012589"/>
            <a:ext cx="1997179" cy="721447"/>
          </a:xfrm>
          <a:prstGeom prst="rect">
            <a:avLst/>
          </a:prstGeom>
          <a:solidFill>
            <a:schemeClr val="tx2"/>
          </a:solidFill>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186" name="TextBox 185"/>
          <p:cNvSpPr txBox="1"/>
          <p:nvPr/>
        </p:nvSpPr>
        <p:spPr>
          <a:xfrm>
            <a:off x="10312736" y="1731228"/>
            <a:ext cx="311036" cy="172909"/>
          </a:xfrm>
          <a:prstGeom prst="rect">
            <a:avLst/>
          </a:prstGeom>
          <a:noFill/>
        </p:spPr>
        <p:txBody>
          <a:bodyPr wrap="square" lIns="0" tIns="0" rIns="0" bIns="0" rtlCol="0">
            <a:spAutoFit/>
          </a:bodyPr>
          <a:lstStyle/>
          <a:p>
            <a:pPr algn="r" defTabSz="932443">
              <a:lnSpc>
                <a:spcPct val="90000"/>
              </a:lnSpc>
            </a:pPr>
            <a:r>
              <a:rPr lang="en-US" sz="1224" dirty="0">
                <a:solidFill>
                  <a:srgbClr val="FFFFFF"/>
                </a:solidFill>
              </a:rPr>
              <a:t>AD</a:t>
            </a:r>
            <a:endParaRPr lang="en-US" sz="1224" spc="-102" dirty="0">
              <a:solidFill>
                <a:srgbClr val="FFFFFF"/>
              </a:solidFill>
            </a:endParaRPr>
          </a:p>
        </p:txBody>
      </p:sp>
      <p:sp>
        <p:nvSpPr>
          <p:cNvPr id="187" name="TextBox 186"/>
          <p:cNvSpPr txBox="1"/>
          <p:nvPr/>
        </p:nvSpPr>
        <p:spPr>
          <a:xfrm>
            <a:off x="9640963" y="1731228"/>
            <a:ext cx="531846" cy="172909"/>
          </a:xfrm>
          <a:prstGeom prst="rect">
            <a:avLst/>
          </a:prstGeom>
          <a:noFill/>
        </p:spPr>
        <p:txBody>
          <a:bodyPr wrap="square" lIns="0" tIns="0" rIns="0" bIns="0" rtlCol="0">
            <a:spAutoFit/>
          </a:bodyPr>
          <a:lstStyle/>
          <a:p>
            <a:pPr algn="ctr" defTabSz="932443">
              <a:lnSpc>
                <a:spcPct val="90000"/>
              </a:lnSpc>
            </a:pPr>
            <a:r>
              <a:rPr lang="en-US" sz="1224" dirty="0">
                <a:solidFill>
                  <a:srgbClr val="FFFFFF"/>
                </a:solidFill>
              </a:rPr>
              <a:t>MIIS</a:t>
            </a:r>
            <a:endParaRPr lang="en-US" sz="1224" spc="-102" dirty="0">
              <a:solidFill>
                <a:srgbClr val="FFFFFF"/>
              </a:solidFill>
            </a:endParaRPr>
          </a:p>
        </p:txBody>
      </p:sp>
      <p:sp>
        <p:nvSpPr>
          <p:cNvPr id="150" name="TextBox 149"/>
          <p:cNvSpPr txBox="1"/>
          <p:nvPr/>
        </p:nvSpPr>
        <p:spPr>
          <a:xfrm>
            <a:off x="9111861" y="1244183"/>
            <a:ext cx="730247" cy="224114"/>
          </a:xfrm>
          <a:prstGeom prst="rect">
            <a:avLst/>
          </a:prstGeom>
          <a:noFill/>
        </p:spPr>
        <p:txBody>
          <a:bodyPr wrap="square" lIns="0" tIns="0" rIns="0" bIns="0" rtlCol="0">
            <a:spAutoFit/>
          </a:bodyPr>
          <a:lstStyle/>
          <a:p>
            <a:pPr defTabSz="932443"/>
            <a:r>
              <a:rPr lang="en-US" sz="1428" b="1" dirty="0">
                <a:solidFill>
                  <a:srgbClr val="FFFFFF"/>
                </a:solidFill>
              </a:rPr>
              <a:t>Identity</a:t>
            </a:r>
            <a:endParaRPr lang="en-US" sz="1428" spc="-102" dirty="0">
              <a:solidFill>
                <a:srgbClr val="FFFFFF"/>
              </a:solidFill>
            </a:endParaRPr>
          </a:p>
        </p:txBody>
      </p:sp>
      <p:sp>
        <p:nvSpPr>
          <p:cNvPr id="151" name="TextBox 150"/>
          <p:cNvSpPr txBox="1"/>
          <p:nvPr/>
        </p:nvSpPr>
        <p:spPr>
          <a:xfrm>
            <a:off x="9085465" y="1997892"/>
            <a:ext cx="1387175" cy="448228"/>
          </a:xfrm>
          <a:prstGeom prst="rect">
            <a:avLst/>
          </a:prstGeom>
          <a:noFill/>
        </p:spPr>
        <p:txBody>
          <a:bodyPr wrap="square" lIns="0" tIns="0" rIns="0" bIns="0" rtlCol="0">
            <a:spAutoFit/>
          </a:bodyPr>
          <a:lstStyle/>
          <a:p>
            <a:pPr defTabSz="932443"/>
            <a:r>
              <a:rPr lang="en-US" sz="1428" b="1" dirty="0">
                <a:solidFill>
                  <a:srgbClr val="FFFFFF"/>
                </a:solidFill>
              </a:rPr>
              <a:t>Voicemail/</a:t>
            </a:r>
          </a:p>
          <a:p>
            <a:pPr defTabSz="932443"/>
            <a:r>
              <a:rPr lang="en-US" sz="1428" b="1" dirty="0">
                <a:solidFill>
                  <a:srgbClr val="FFFFFF"/>
                </a:solidFill>
              </a:rPr>
              <a:t>Archive</a:t>
            </a:r>
            <a:endParaRPr lang="en-US" sz="1428" spc="-102" dirty="0">
              <a:solidFill>
                <a:srgbClr val="FFFFFF"/>
              </a:solidFill>
            </a:endParaRPr>
          </a:p>
        </p:txBody>
      </p:sp>
      <p:sp>
        <p:nvSpPr>
          <p:cNvPr id="154" name="TextBox 153"/>
          <p:cNvSpPr txBox="1"/>
          <p:nvPr/>
        </p:nvSpPr>
        <p:spPr>
          <a:xfrm>
            <a:off x="9108926" y="2759323"/>
            <a:ext cx="1228523" cy="224114"/>
          </a:xfrm>
          <a:prstGeom prst="rect">
            <a:avLst/>
          </a:prstGeom>
          <a:noFill/>
        </p:spPr>
        <p:txBody>
          <a:bodyPr wrap="square" lIns="0" tIns="0" rIns="0" bIns="0" rtlCol="0">
            <a:spAutoFit/>
          </a:bodyPr>
          <a:lstStyle/>
          <a:p>
            <a:pPr defTabSz="932443"/>
            <a:r>
              <a:rPr lang="en-US" sz="1428" b="1" dirty="0">
                <a:solidFill>
                  <a:srgbClr val="FFFFFF"/>
                </a:solidFill>
              </a:rPr>
              <a:t>Monitoring</a:t>
            </a:r>
            <a:endParaRPr lang="en-US" sz="1428" spc="-102" dirty="0">
              <a:solidFill>
                <a:srgbClr val="FFFFFF"/>
              </a:solidFill>
            </a:endParaRPr>
          </a:p>
        </p:txBody>
      </p:sp>
      <p:sp>
        <p:nvSpPr>
          <p:cNvPr id="155" name="TextBox 154"/>
          <p:cNvSpPr txBox="1"/>
          <p:nvPr/>
        </p:nvSpPr>
        <p:spPr>
          <a:xfrm>
            <a:off x="9097196" y="3516571"/>
            <a:ext cx="1228523" cy="224114"/>
          </a:xfrm>
          <a:prstGeom prst="rect">
            <a:avLst/>
          </a:prstGeom>
          <a:noFill/>
        </p:spPr>
        <p:txBody>
          <a:bodyPr wrap="square" lIns="0" tIns="0" rIns="0" bIns="0" rtlCol="0">
            <a:spAutoFit/>
          </a:bodyPr>
          <a:lstStyle/>
          <a:p>
            <a:pPr defTabSz="932443"/>
            <a:r>
              <a:rPr lang="en-US" sz="1428" b="1" dirty="0">
                <a:solidFill>
                  <a:srgbClr val="FFFFFF"/>
                </a:solidFill>
              </a:rPr>
              <a:t>File store</a:t>
            </a:r>
            <a:endParaRPr lang="en-US" sz="1428" spc="-102" dirty="0">
              <a:solidFill>
                <a:srgbClr val="FFFFFF"/>
              </a:solidFill>
            </a:endParaRPr>
          </a:p>
        </p:txBody>
      </p:sp>
      <p:sp>
        <p:nvSpPr>
          <p:cNvPr id="164" name="TextBox 163"/>
          <p:cNvSpPr txBox="1"/>
          <p:nvPr/>
        </p:nvSpPr>
        <p:spPr>
          <a:xfrm>
            <a:off x="9088397" y="4287263"/>
            <a:ext cx="1228523" cy="224114"/>
          </a:xfrm>
          <a:prstGeom prst="rect">
            <a:avLst/>
          </a:prstGeom>
          <a:noFill/>
        </p:spPr>
        <p:txBody>
          <a:bodyPr wrap="square" lIns="0" tIns="0" rIns="0" bIns="0" rtlCol="0">
            <a:spAutoFit/>
          </a:bodyPr>
          <a:lstStyle/>
          <a:p>
            <a:pPr defTabSz="932443"/>
            <a:r>
              <a:rPr lang="en-US" sz="1428" b="1" dirty="0">
                <a:solidFill>
                  <a:srgbClr val="FFFFFF"/>
                </a:solidFill>
              </a:rPr>
              <a:t>Web Access</a:t>
            </a:r>
            <a:endParaRPr lang="en-US" sz="1428" spc="-102" dirty="0">
              <a:solidFill>
                <a:srgbClr val="FFFFFF"/>
              </a:solidFill>
            </a:endParaRPr>
          </a:p>
        </p:txBody>
      </p:sp>
      <p:sp>
        <p:nvSpPr>
          <p:cNvPr id="165" name="TextBox 164"/>
          <p:cNvSpPr txBox="1"/>
          <p:nvPr/>
        </p:nvSpPr>
        <p:spPr>
          <a:xfrm>
            <a:off x="9105994" y="5039640"/>
            <a:ext cx="956066" cy="448228"/>
          </a:xfrm>
          <a:prstGeom prst="rect">
            <a:avLst/>
          </a:prstGeom>
          <a:noFill/>
        </p:spPr>
        <p:txBody>
          <a:bodyPr wrap="square" lIns="0" tIns="0" rIns="0" bIns="0" rtlCol="0">
            <a:spAutoFit/>
          </a:bodyPr>
          <a:lstStyle/>
          <a:p>
            <a:pPr defTabSz="932443"/>
            <a:r>
              <a:rPr lang="en-US" sz="1428" b="1" dirty="0">
                <a:solidFill>
                  <a:srgbClr val="FFFFFF"/>
                </a:solidFill>
              </a:rPr>
              <a:t>CDR/QoE/</a:t>
            </a:r>
          </a:p>
          <a:p>
            <a:pPr defTabSz="932443"/>
            <a:r>
              <a:rPr lang="en-US" sz="1428" b="1" spc="-102" dirty="0">
                <a:solidFill>
                  <a:srgbClr val="FFFFFF"/>
                </a:solidFill>
              </a:rPr>
              <a:t>Report DB</a:t>
            </a:r>
            <a:endParaRPr lang="en-US" sz="1428" spc="-102" dirty="0">
              <a:solidFill>
                <a:srgbClr val="FFFFFF"/>
              </a:solidFill>
            </a:endParaRPr>
          </a:p>
        </p:txBody>
      </p:sp>
      <p:sp>
        <p:nvSpPr>
          <p:cNvPr id="193" name="TextBox 192"/>
          <p:cNvSpPr txBox="1"/>
          <p:nvPr/>
        </p:nvSpPr>
        <p:spPr>
          <a:xfrm>
            <a:off x="9424157" y="2515005"/>
            <a:ext cx="1230748" cy="172909"/>
          </a:xfrm>
          <a:prstGeom prst="rect">
            <a:avLst/>
          </a:prstGeom>
          <a:noFill/>
        </p:spPr>
        <p:txBody>
          <a:bodyPr wrap="square" lIns="0" tIns="0" rIns="0" bIns="0" rtlCol="0">
            <a:spAutoFit/>
          </a:bodyPr>
          <a:lstStyle/>
          <a:p>
            <a:pPr algn="r" defTabSz="932443">
              <a:lnSpc>
                <a:spcPct val="90000"/>
              </a:lnSpc>
            </a:pPr>
            <a:r>
              <a:rPr lang="en-US" sz="1224" dirty="0">
                <a:solidFill>
                  <a:srgbClr val="FFFFFF"/>
                </a:solidFill>
              </a:rPr>
              <a:t>Exchange</a:t>
            </a:r>
            <a:endParaRPr lang="en-US" sz="1224" spc="-102" dirty="0">
              <a:solidFill>
                <a:srgbClr val="FFFFFF"/>
              </a:solidFill>
            </a:endParaRPr>
          </a:p>
        </p:txBody>
      </p:sp>
      <p:sp>
        <p:nvSpPr>
          <p:cNvPr id="196" name="TextBox 195"/>
          <p:cNvSpPr txBox="1"/>
          <p:nvPr/>
        </p:nvSpPr>
        <p:spPr>
          <a:xfrm>
            <a:off x="9860507" y="3218136"/>
            <a:ext cx="774235" cy="172909"/>
          </a:xfrm>
          <a:prstGeom prst="rect">
            <a:avLst/>
          </a:prstGeom>
          <a:noFill/>
        </p:spPr>
        <p:txBody>
          <a:bodyPr wrap="square" lIns="0" tIns="0" rIns="0" bIns="0" rtlCol="0">
            <a:spAutoFit/>
          </a:bodyPr>
          <a:lstStyle/>
          <a:p>
            <a:pPr algn="r" defTabSz="932443">
              <a:lnSpc>
                <a:spcPct val="90000"/>
              </a:lnSpc>
            </a:pPr>
            <a:r>
              <a:rPr lang="en-US" sz="1224" dirty="0">
                <a:solidFill>
                  <a:srgbClr val="FFFFFF"/>
                </a:solidFill>
              </a:rPr>
              <a:t>SCOM</a:t>
            </a:r>
            <a:endParaRPr lang="en-US" sz="1224" spc="-102" dirty="0">
              <a:solidFill>
                <a:srgbClr val="FFFFFF"/>
              </a:solidFill>
            </a:endParaRPr>
          </a:p>
        </p:txBody>
      </p:sp>
      <p:sp>
        <p:nvSpPr>
          <p:cNvPr id="198" name="TextBox 197"/>
          <p:cNvSpPr txBox="1"/>
          <p:nvPr/>
        </p:nvSpPr>
        <p:spPr>
          <a:xfrm>
            <a:off x="9860507" y="3946875"/>
            <a:ext cx="774235" cy="172909"/>
          </a:xfrm>
          <a:prstGeom prst="rect">
            <a:avLst/>
          </a:prstGeom>
          <a:noFill/>
        </p:spPr>
        <p:txBody>
          <a:bodyPr wrap="square" lIns="0" tIns="0" rIns="0" bIns="0" rtlCol="0">
            <a:spAutoFit/>
          </a:bodyPr>
          <a:lstStyle/>
          <a:p>
            <a:pPr algn="r" defTabSz="932443">
              <a:lnSpc>
                <a:spcPct val="90000"/>
              </a:lnSpc>
            </a:pPr>
            <a:r>
              <a:rPr lang="en-US" sz="1224" dirty="0">
                <a:solidFill>
                  <a:srgbClr val="FFFFFF"/>
                </a:solidFill>
              </a:rPr>
              <a:t>DFS</a:t>
            </a:r>
            <a:endParaRPr lang="en-US" sz="1224" spc="-102" dirty="0">
              <a:solidFill>
                <a:srgbClr val="FFFFFF"/>
              </a:solidFill>
            </a:endParaRPr>
          </a:p>
        </p:txBody>
      </p:sp>
      <p:sp>
        <p:nvSpPr>
          <p:cNvPr id="200" name="TextBox 199"/>
          <p:cNvSpPr txBox="1"/>
          <p:nvPr/>
        </p:nvSpPr>
        <p:spPr>
          <a:xfrm>
            <a:off x="9105995" y="4731605"/>
            <a:ext cx="1528748" cy="172909"/>
          </a:xfrm>
          <a:prstGeom prst="rect">
            <a:avLst/>
          </a:prstGeom>
          <a:noFill/>
        </p:spPr>
        <p:txBody>
          <a:bodyPr wrap="square" lIns="0" tIns="0" rIns="0" bIns="0" rtlCol="0">
            <a:spAutoFit/>
          </a:bodyPr>
          <a:lstStyle/>
          <a:p>
            <a:pPr algn="r" defTabSz="932443">
              <a:lnSpc>
                <a:spcPct val="90000"/>
              </a:lnSpc>
            </a:pPr>
            <a:r>
              <a:rPr lang="en-US" sz="1224" dirty="0">
                <a:solidFill>
                  <a:srgbClr val="FFFFFF"/>
                </a:solidFill>
              </a:rPr>
              <a:t>Office Web Apps</a:t>
            </a:r>
            <a:endParaRPr lang="en-US" sz="1224" spc="-102" dirty="0">
              <a:solidFill>
                <a:srgbClr val="FFFFFF"/>
              </a:solidFill>
            </a:endParaRPr>
          </a:p>
        </p:txBody>
      </p:sp>
      <p:sp>
        <p:nvSpPr>
          <p:cNvPr id="208" name="TextBox 207"/>
          <p:cNvSpPr txBox="1"/>
          <p:nvPr/>
        </p:nvSpPr>
        <p:spPr>
          <a:xfrm>
            <a:off x="9860507" y="5487234"/>
            <a:ext cx="774235" cy="172909"/>
          </a:xfrm>
          <a:prstGeom prst="rect">
            <a:avLst/>
          </a:prstGeom>
          <a:noFill/>
        </p:spPr>
        <p:txBody>
          <a:bodyPr wrap="square" lIns="0" tIns="0" rIns="0" bIns="0" rtlCol="0">
            <a:spAutoFit/>
          </a:bodyPr>
          <a:lstStyle/>
          <a:p>
            <a:pPr algn="r" defTabSz="932443">
              <a:lnSpc>
                <a:spcPct val="90000"/>
              </a:lnSpc>
            </a:pPr>
            <a:r>
              <a:rPr lang="en-US" sz="1224" dirty="0">
                <a:solidFill>
                  <a:srgbClr val="FFFFFF"/>
                </a:solidFill>
              </a:rPr>
              <a:t>SQL</a:t>
            </a:r>
            <a:endParaRPr lang="en-US" sz="1224" spc="-102" dirty="0">
              <a:solidFill>
                <a:srgbClr val="FFFFFF"/>
              </a:solidFill>
            </a:endParaRPr>
          </a:p>
        </p:txBody>
      </p:sp>
      <p:pic>
        <p:nvPicPr>
          <p:cNvPr id="178" name="Picture 177" descr="C:\Users\hannahr\Dropbox\MOD Servers Metro Icon Library\victor melniciuc\PNGs\Infrastructure\Icons_Infrastructure_06-11-12_DirectoryServer.png"/>
          <p:cNvPicPr>
            <a:picLocks noChangeAspect="1" noChangeArrowheads="1"/>
          </p:cNvPicPr>
          <p:nvPr/>
        </p:nvPicPr>
        <p:blipFill rotWithShape="1">
          <a:blip r:embed="rId13">
            <a:extLst>
              <a:ext uri="{28A0092B-C50C-407E-A947-70E740481C1C}">
                <a14:useLocalDpi xmlns:a14="http://schemas.microsoft.com/office/drawing/2010/main" val="0"/>
              </a:ext>
            </a:extLst>
          </a:blip>
          <a:srcRect/>
          <a:stretch/>
        </p:blipFill>
        <p:spPr bwMode="auto">
          <a:xfrm>
            <a:off x="10689222" y="1277573"/>
            <a:ext cx="243416" cy="635748"/>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2" descr="C:\Users\hannahr\Dropbox\MOD Servers Metro Icon Library\victor melniciuc\PNGs\Infrastructure\Icons_Infrastructure_06-11-12_CollaborationServer.png"/>
          <p:cNvPicPr>
            <a:picLocks noChangeAspect="1" noChangeArrowheads="1"/>
          </p:cNvPicPr>
          <p:nvPr/>
        </p:nvPicPr>
        <p:blipFill rotWithShape="1">
          <a:blip r:embed="rId14">
            <a:extLst>
              <a:ext uri="{28A0092B-C50C-407E-A947-70E740481C1C}">
                <a14:useLocalDpi xmlns:a14="http://schemas.microsoft.com/office/drawing/2010/main" val="0"/>
              </a:ext>
            </a:extLst>
          </a:blip>
          <a:srcRect/>
          <a:stretch/>
        </p:blipFill>
        <p:spPr bwMode="auto">
          <a:xfrm>
            <a:off x="10091318" y="1264986"/>
            <a:ext cx="267871" cy="635749"/>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8" descr="C:\Users\hannahr\Dropbox\MOD Servers Metro Icon Library\victor melniciuc\PNGs\Infrastructure\Icons_Infrastructure_06-11-12_UnifiedMessaging.png"/>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10685915" y="2051009"/>
            <a:ext cx="266001" cy="633504"/>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4" descr="C:\Users\hannahr\Dropbox\MOD Servers Metro Icon Library\victor melniciuc\PNGs\Infrastructure\Icons_Infrastructure_06-11-12_FileServer.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55842" y="3391144"/>
            <a:ext cx="932603" cy="932603"/>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flipH="1">
            <a:off x="6406523" y="4867277"/>
            <a:ext cx="778378" cy="917588"/>
            <a:chOff x="6325392" y="4648200"/>
            <a:chExt cx="744299" cy="899678"/>
          </a:xfrm>
        </p:grpSpPr>
        <p:sp>
          <p:nvSpPr>
            <p:cNvPr id="144" name="TextBox 143"/>
            <p:cNvSpPr txBox="1"/>
            <p:nvPr/>
          </p:nvSpPr>
          <p:spPr>
            <a:xfrm>
              <a:off x="6619913" y="5390912"/>
              <a:ext cx="416485" cy="156966"/>
            </a:xfrm>
            <a:prstGeom prst="rect">
              <a:avLst/>
            </a:prstGeom>
            <a:noFill/>
          </p:spPr>
          <p:txBody>
            <a:bodyPr wrap="square" lIns="0" tIns="0" rIns="0" bIns="0" rtlCol="0">
              <a:spAutoFit/>
            </a:bodyPr>
            <a:lstStyle/>
            <a:p>
              <a:pPr defTabSz="932443"/>
              <a:r>
                <a:rPr lang="en-US" sz="1020" dirty="0">
                  <a:solidFill>
                    <a:srgbClr val="FFFFFF"/>
                  </a:solidFill>
                </a:rPr>
                <a:t>PBX</a:t>
              </a:r>
              <a:endParaRPr lang="en-US" sz="1020" spc="-102" dirty="0">
                <a:solidFill>
                  <a:srgbClr val="FFFFFF"/>
                </a:solidFill>
              </a:endParaRPr>
            </a:p>
          </p:txBody>
        </p:sp>
        <p:pic>
          <p:nvPicPr>
            <p:cNvPr id="204" name="Picture 3" descr="C:\Users\hannahr\Dropbox\MOD Servers Metro Icon Library\victor melniciuc\PNGs\Infrastructure\Icons_Infrastructure_06-11-12_PBX.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10130" t="17240" r="19201" b="12097"/>
            <a:stretch/>
          </p:blipFill>
          <p:spPr bwMode="auto">
            <a:xfrm>
              <a:off x="6325392" y="4648200"/>
              <a:ext cx="744299" cy="763114"/>
            </a:xfrm>
            <a:prstGeom prst="rect">
              <a:avLst/>
            </a:prstGeom>
            <a:noFill/>
            <a:extLst>
              <a:ext uri="{909E8E84-426E-40DD-AFC4-6F175D3DCCD1}">
                <a14:hiddenFill xmlns:a14="http://schemas.microsoft.com/office/drawing/2010/main">
                  <a:solidFill>
                    <a:srgbClr val="FFFFFF"/>
                  </a:solidFill>
                </a14:hiddenFill>
              </a:ext>
            </a:extLst>
          </p:spPr>
        </p:pic>
      </p:grpSp>
      <p:pic>
        <p:nvPicPr>
          <p:cNvPr id="122" name="Picture 5" descr="C:\Users\petern\Desktop\Design Stuff\Icons\Microsoft logos\Ofc365_Wht_D_rgb.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46453" y="3757428"/>
            <a:ext cx="1374992" cy="46426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08809" y="1334036"/>
            <a:ext cx="691673" cy="674557"/>
            <a:chOff x="1764902" y="-540634"/>
            <a:chExt cx="661390" cy="661390"/>
          </a:xfrm>
        </p:grpSpPr>
        <p:sp>
          <p:nvSpPr>
            <p:cNvPr id="10" name="24-Point Star 9"/>
            <p:cNvSpPr/>
            <p:nvPr/>
          </p:nvSpPr>
          <p:spPr bwMode="auto">
            <a:xfrm rot="21134844">
              <a:off x="1764902" y="-540634"/>
              <a:ext cx="661390" cy="661390"/>
            </a:xfrm>
            <a:prstGeom prst="star24">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224" b="1" dirty="0">
                <a:gradFill>
                  <a:gsLst>
                    <a:gs pos="0">
                      <a:srgbClr val="FFFFFF"/>
                    </a:gs>
                    <a:gs pos="100000">
                      <a:srgbClr val="FFFFFF"/>
                    </a:gs>
                  </a:gsLst>
                  <a:lin ang="5400000" scaled="0"/>
                </a:gradFill>
                <a:ea typeface="Segoe UI" pitchFamily="34" charset="0"/>
                <a:cs typeface="Segoe UI" pitchFamily="34" charset="0"/>
              </a:endParaRPr>
            </a:p>
          </p:txBody>
        </p:sp>
        <p:sp>
          <p:nvSpPr>
            <p:cNvPr id="12" name="TextBox 11"/>
            <p:cNvSpPr txBox="1"/>
            <p:nvPr/>
          </p:nvSpPr>
          <p:spPr>
            <a:xfrm>
              <a:off x="1879978" y="-302272"/>
              <a:ext cx="457984" cy="188385"/>
            </a:xfrm>
            <a:prstGeom prst="rect">
              <a:avLst/>
            </a:prstGeom>
            <a:noFill/>
          </p:spPr>
          <p:txBody>
            <a:bodyPr wrap="square" lIns="0" tIns="0" rIns="0" bIns="0" rtlCol="0">
              <a:spAutoFit/>
            </a:bodyPr>
            <a:lstStyle/>
            <a:p>
              <a:pPr algn="ctr"/>
              <a:r>
                <a:rPr lang="en-US" sz="1224" b="1" spc="-71" dirty="0">
                  <a:solidFill>
                    <a:srgbClr val="000000"/>
                  </a:solidFill>
                </a:rPr>
                <a:t>New! </a:t>
              </a:r>
            </a:p>
          </p:txBody>
        </p:sp>
      </p:grpSp>
      <p:grpSp>
        <p:nvGrpSpPr>
          <p:cNvPr id="160" name="Group 159"/>
          <p:cNvGrpSpPr/>
          <p:nvPr/>
        </p:nvGrpSpPr>
        <p:grpSpPr>
          <a:xfrm>
            <a:off x="108809" y="3612706"/>
            <a:ext cx="691673" cy="674557"/>
            <a:chOff x="1764902" y="-540634"/>
            <a:chExt cx="661390" cy="661390"/>
          </a:xfrm>
        </p:grpSpPr>
        <p:sp>
          <p:nvSpPr>
            <p:cNvPr id="161" name="24-Point Star 160"/>
            <p:cNvSpPr/>
            <p:nvPr/>
          </p:nvSpPr>
          <p:spPr bwMode="auto">
            <a:xfrm rot="21134844">
              <a:off x="1764902" y="-540634"/>
              <a:ext cx="661390" cy="661390"/>
            </a:xfrm>
            <a:prstGeom prst="star24">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1224" b="1" dirty="0">
                <a:gradFill>
                  <a:gsLst>
                    <a:gs pos="0">
                      <a:srgbClr val="FFFFFF"/>
                    </a:gs>
                    <a:gs pos="100000">
                      <a:srgbClr val="FFFFFF"/>
                    </a:gs>
                  </a:gsLst>
                  <a:lin ang="5400000" scaled="0"/>
                </a:gradFill>
                <a:ea typeface="Segoe UI" pitchFamily="34" charset="0"/>
                <a:cs typeface="Segoe UI" pitchFamily="34" charset="0"/>
              </a:endParaRPr>
            </a:p>
          </p:txBody>
        </p:sp>
        <p:sp>
          <p:nvSpPr>
            <p:cNvPr id="171" name="TextBox 170"/>
            <p:cNvSpPr txBox="1"/>
            <p:nvPr/>
          </p:nvSpPr>
          <p:spPr>
            <a:xfrm>
              <a:off x="1879978" y="-302272"/>
              <a:ext cx="457984" cy="188385"/>
            </a:xfrm>
            <a:prstGeom prst="rect">
              <a:avLst/>
            </a:prstGeom>
            <a:noFill/>
          </p:spPr>
          <p:txBody>
            <a:bodyPr wrap="square" lIns="0" tIns="0" rIns="0" bIns="0" rtlCol="0">
              <a:spAutoFit/>
            </a:bodyPr>
            <a:lstStyle/>
            <a:p>
              <a:pPr algn="ctr"/>
              <a:r>
                <a:rPr lang="en-US" sz="1224" b="1" spc="-71" dirty="0">
                  <a:solidFill>
                    <a:srgbClr val="000000"/>
                  </a:solidFill>
                </a:rPr>
                <a:t>New! </a:t>
              </a:r>
            </a:p>
          </p:txBody>
        </p:sp>
      </p:grpSp>
      <p:pic>
        <p:nvPicPr>
          <p:cNvPr id="172" name="Picture 17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770800" y="1367326"/>
            <a:ext cx="529422" cy="475180"/>
          </a:xfrm>
          <a:prstGeom prst="rect">
            <a:avLst/>
          </a:prstGeom>
        </p:spPr>
      </p:pic>
      <p:pic>
        <p:nvPicPr>
          <p:cNvPr id="183" name="Picture 18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9702" y="2322631"/>
            <a:ext cx="529422" cy="475180"/>
          </a:xfrm>
          <a:prstGeom prst="rect">
            <a:avLst/>
          </a:prstGeom>
        </p:spPr>
      </p:pic>
      <p:grpSp>
        <p:nvGrpSpPr>
          <p:cNvPr id="24" name="Group 23"/>
          <p:cNvGrpSpPr/>
          <p:nvPr/>
        </p:nvGrpSpPr>
        <p:grpSpPr>
          <a:xfrm>
            <a:off x="4056122" y="4507584"/>
            <a:ext cx="398426" cy="814779"/>
            <a:chOff x="3876146" y="4545292"/>
            <a:chExt cx="380982" cy="798875"/>
          </a:xfrm>
        </p:grpSpPr>
        <p:pic>
          <p:nvPicPr>
            <p:cNvPr id="206" name="Picture 4" descr="C:\Users\hannahr\Dropbox\MOD Servers Metro Icon Library\victor melniciuc\PNGs\Infrastructure\Icons_Infrastructure_06-11-12_Server.png"/>
            <p:cNvPicPr>
              <a:picLocks noChangeAspect="1" noChangeArrowheads="1"/>
            </p:cNvPicPr>
            <p:nvPr/>
          </p:nvPicPr>
          <p:blipFill rotWithShape="1">
            <a:blip r:embed="rId20">
              <a:extLst>
                <a:ext uri="{28A0092B-C50C-407E-A947-70E740481C1C}">
                  <a14:useLocalDpi xmlns:a14="http://schemas.microsoft.com/office/drawing/2010/main" val="0"/>
                </a:ext>
              </a:extLst>
            </a:blip>
            <a:srcRect/>
            <a:stretch/>
          </p:blipFill>
          <p:spPr bwMode="auto">
            <a:xfrm>
              <a:off x="3910092" y="4545292"/>
              <a:ext cx="310682" cy="79887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3876146" y="4656107"/>
              <a:ext cx="380982" cy="389003"/>
              <a:chOff x="3487405" y="3732509"/>
              <a:chExt cx="380982" cy="389003"/>
            </a:xfrm>
          </p:grpSpPr>
          <p:sp>
            <p:nvSpPr>
              <p:cNvPr id="19" name="Rectangle 18"/>
              <p:cNvSpPr/>
              <p:nvPr/>
            </p:nvSpPr>
            <p:spPr bwMode="auto">
              <a:xfrm>
                <a:off x="3551906" y="3804939"/>
                <a:ext cx="250395" cy="229709"/>
              </a:xfrm>
              <a:prstGeom prst="rect">
                <a:avLst/>
              </a:prstGeom>
              <a:solidFill>
                <a:srgbClr val="0072C6">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pic>
            <p:nvPicPr>
              <p:cNvPr id="81" name="Picture 5" descr="C:\Users\hannahr\Dropbox\MOD Servers Metro Icon Library\victor melniciuc\PNGs\Icons_Infrastructure-04.png"/>
              <p:cNvPicPr>
                <a:picLocks noChangeAspect="1" noChangeArrowheads="1"/>
              </p:cNvPicPr>
              <p:nvPr/>
            </p:nvPicPr>
            <p:blipFill>
              <a:blip r:embed="rId21">
                <a:duotone>
                  <a:schemeClr val="accent1">
                    <a:shade val="45000"/>
                    <a:satMod val="135000"/>
                  </a:schemeClr>
                  <a:prstClr val="white"/>
                </a:duotone>
                <a:extLst>
                  <a:ext uri="{BEBA8EAE-BF5A-486C-A8C5-ECC9F3942E4B}">
                    <a14:imgProps xmlns:a14="http://schemas.microsoft.com/office/drawing/2010/main">
                      <a14:imgLayer r:embed="rId22">
                        <a14:imgEffect>
                          <a14:colorTemperature colorTemp="11500"/>
                        </a14:imgEffect>
                        <a14:imgEffect>
                          <a14:saturation sat="400000"/>
                        </a14:imgEffect>
                        <a14:imgEffect>
                          <a14:brightnessContrast bright="49000" contrast="-56000"/>
                        </a14:imgEffect>
                      </a14:imgLayer>
                    </a14:imgProps>
                  </a:ext>
                  <a:ext uri="{28A0092B-C50C-407E-A947-70E740481C1C}">
                    <a14:useLocalDpi xmlns:a14="http://schemas.microsoft.com/office/drawing/2010/main" val="0"/>
                  </a:ext>
                </a:extLst>
              </a:blip>
              <a:srcRect/>
              <a:stretch>
                <a:fillRect/>
              </a:stretch>
            </p:blipFill>
            <p:spPr bwMode="auto">
              <a:xfrm>
                <a:off x="3487405" y="3732509"/>
                <a:ext cx="380982" cy="38900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94" name="Group 193"/>
          <p:cNvGrpSpPr/>
          <p:nvPr/>
        </p:nvGrpSpPr>
        <p:grpSpPr>
          <a:xfrm>
            <a:off x="2234756" y="4170100"/>
            <a:ext cx="3652933" cy="329878"/>
            <a:chOff x="8924634" y="2133600"/>
            <a:chExt cx="905166" cy="1271402"/>
          </a:xfrm>
        </p:grpSpPr>
        <p:cxnSp>
          <p:nvCxnSpPr>
            <p:cNvPr id="197" name="Straight Arrow Connector 196"/>
            <p:cNvCxnSpPr/>
            <p:nvPr/>
          </p:nvCxnSpPr>
          <p:spPr>
            <a:xfrm flipV="1">
              <a:off x="8924634" y="2133600"/>
              <a:ext cx="905166" cy="1"/>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8924634" y="2133600"/>
              <a:ext cx="0" cy="1271402"/>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flipV="1">
            <a:off x="6165715" y="4878432"/>
            <a:ext cx="223795" cy="267112"/>
            <a:chOff x="8924634" y="2133600"/>
            <a:chExt cx="905166" cy="1271402"/>
          </a:xfrm>
        </p:grpSpPr>
        <p:cxnSp>
          <p:nvCxnSpPr>
            <p:cNvPr id="203" name="Straight Arrow Connector 202"/>
            <p:cNvCxnSpPr/>
            <p:nvPr/>
          </p:nvCxnSpPr>
          <p:spPr>
            <a:xfrm flipV="1">
              <a:off x="8924634" y="2133600"/>
              <a:ext cx="905166" cy="1"/>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V="1">
              <a:off x="8924634" y="2133600"/>
              <a:ext cx="0" cy="1271402"/>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grpSp>
      <p:pic>
        <p:nvPicPr>
          <p:cNvPr id="205" name="Picture 4" descr="C:\Users\hannahr\Dropbox\MOD Servers Metro Icon Library\victor melniciuc\PNGs\Infrastructure\Icons_Infrastructure_06-11-12_Server.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571591" y="3889149"/>
            <a:ext cx="1150490" cy="1150490"/>
          </a:xfrm>
          <a:prstGeom prst="rect">
            <a:avLst/>
          </a:prstGeom>
          <a:noFill/>
          <a:extLst>
            <a:ext uri="{909E8E84-426E-40DD-AFC4-6F175D3DCCD1}">
              <a14:hiddenFill xmlns:a14="http://schemas.microsoft.com/office/drawing/2010/main">
                <a:solidFill>
                  <a:srgbClr val="FFFFFF"/>
                </a:solidFill>
              </a14:hiddenFill>
            </a:ext>
          </a:extLst>
        </p:spPr>
      </p:pic>
      <p:grpSp>
        <p:nvGrpSpPr>
          <p:cNvPr id="216" name="Group 215"/>
          <p:cNvGrpSpPr/>
          <p:nvPr/>
        </p:nvGrpSpPr>
        <p:grpSpPr>
          <a:xfrm flipV="1">
            <a:off x="5899403" y="4283935"/>
            <a:ext cx="490106" cy="1076198"/>
            <a:chOff x="8924634" y="2133600"/>
            <a:chExt cx="905166" cy="1271402"/>
          </a:xfrm>
        </p:grpSpPr>
        <p:cxnSp>
          <p:nvCxnSpPr>
            <p:cNvPr id="217" name="Straight Arrow Connector 216"/>
            <p:cNvCxnSpPr/>
            <p:nvPr/>
          </p:nvCxnSpPr>
          <p:spPr>
            <a:xfrm flipV="1">
              <a:off x="8924634" y="2133600"/>
              <a:ext cx="905166" cy="1"/>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8924634" y="2133600"/>
              <a:ext cx="0" cy="1271402"/>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grpSp>
      <p:cxnSp>
        <p:nvCxnSpPr>
          <p:cNvPr id="219" name="Straight Arrow Connector 218"/>
          <p:cNvCxnSpPr/>
          <p:nvPr/>
        </p:nvCxnSpPr>
        <p:spPr>
          <a:xfrm>
            <a:off x="4499696" y="2564659"/>
            <a:ext cx="977280" cy="0"/>
          </a:xfrm>
          <a:prstGeom prst="straightConnector1">
            <a:avLst/>
          </a:prstGeom>
          <a:ln w="25400" cap="rnd" cmpd="sng">
            <a:solidFill>
              <a:schemeClr val="accent3"/>
            </a:solidFill>
            <a:prstDash val="sysDash"/>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6334441" y="4292062"/>
            <a:ext cx="231219" cy="0"/>
          </a:xfrm>
          <a:prstGeom prst="straightConnector1">
            <a:avLst/>
          </a:prstGeom>
          <a:ln w="25400" cap="rnd" cmpd="sng">
            <a:solidFill>
              <a:schemeClr val="accent2"/>
            </a:solidFill>
            <a:prstDash val="sysDot"/>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6766320" y="3456784"/>
            <a:ext cx="0" cy="279520"/>
          </a:xfrm>
          <a:prstGeom prst="straightConnector1">
            <a:avLst/>
          </a:prstGeom>
          <a:ln w="25400" cap="rnd" cmpd="sng">
            <a:solidFill>
              <a:schemeClr val="accent2"/>
            </a:solidFill>
            <a:prstDash val="sysDot"/>
            <a:miter lim="800000"/>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227" name="Picture 4"/>
          <p:cNvPicPr>
            <a:picLocks noChangeAspect="1" noChangeArrowheads="1"/>
          </p:cNvPicPr>
          <p:nvPr/>
        </p:nvPicPr>
        <p:blipFill>
          <a:blip r:embed="rId24" cstate="print">
            <a:extLst>
              <a:ext uri="{28A0092B-C50C-407E-A947-70E740481C1C}">
                <a14:useLocalDpi xmlns:a14="http://schemas.microsoft.com/office/drawing/2010/main" val="0"/>
              </a:ext>
            </a:extLst>
          </a:blip>
          <a:stretch>
            <a:fillRect/>
          </a:stretch>
        </p:blipFill>
        <p:spPr bwMode="auto">
          <a:xfrm>
            <a:off x="10706137" y="4319673"/>
            <a:ext cx="243760" cy="604927"/>
          </a:xfrm>
          <a:prstGeom prst="rect">
            <a:avLst/>
          </a:prstGeom>
          <a:noFill/>
          <a:extLst>
            <a:ext uri="{909E8E84-426E-40DD-AFC4-6F175D3DCCD1}">
              <a14:hiddenFill xmlns:a14="http://schemas.microsoft.com/office/drawing/2010/main">
                <a:solidFill>
                  <a:srgbClr val="FFFFFF"/>
                </a:solidFill>
              </a14:hiddenFill>
            </a:ext>
          </a:extLst>
        </p:spPr>
      </p:pic>
      <p:grpSp>
        <p:nvGrpSpPr>
          <p:cNvPr id="232" name="Group 231"/>
          <p:cNvGrpSpPr/>
          <p:nvPr/>
        </p:nvGrpSpPr>
        <p:grpSpPr>
          <a:xfrm>
            <a:off x="6028582" y="4225277"/>
            <a:ext cx="271640" cy="264918"/>
            <a:chOff x="1322953" y="-853440"/>
            <a:chExt cx="736393" cy="736393"/>
          </a:xfrm>
        </p:grpSpPr>
        <p:sp>
          <p:nvSpPr>
            <p:cNvPr id="230" name="Quad Arrow 229"/>
            <p:cNvSpPr/>
            <p:nvPr/>
          </p:nvSpPr>
          <p:spPr bwMode="auto">
            <a:xfrm>
              <a:off x="1322953" y="-853440"/>
              <a:ext cx="736393" cy="736393"/>
            </a:xfrm>
            <a:prstGeom prst="quadArrow">
              <a:avLst>
                <a:gd name="adj1" fmla="val 18113"/>
                <a:gd name="adj2" fmla="val 20308"/>
                <a:gd name="adj3" fmla="val 16532"/>
              </a:avLst>
            </a:prstGeom>
            <a:solidFill>
              <a:srgbClr val="0072C6">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1600457" y="-579189"/>
              <a:ext cx="182285" cy="18228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sp>
        <p:nvSpPr>
          <p:cNvPr id="256" name="TextBox 255"/>
          <p:cNvSpPr txBox="1"/>
          <p:nvPr/>
        </p:nvSpPr>
        <p:spPr>
          <a:xfrm>
            <a:off x="10085524" y="2965816"/>
            <a:ext cx="774235" cy="172909"/>
          </a:xfrm>
          <a:prstGeom prst="rect">
            <a:avLst/>
          </a:prstGeom>
          <a:noFill/>
        </p:spPr>
        <p:txBody>
          <a:bodyPr wrap="square" lIns="0" tIns="0" rIns="0" bIns="0" rtlCol="0">
            <a:spAutoFit/>
          </a:bodyPr>
          <a:lstStyle/>
          <a:p>
            <a:pPr algn="r" defTabSz="932443">
              <a:lnSpc>
                <a:spcPct val="90000"/>
              </a:lnSpc>
            </a:pPr>
            <a:endParaRPr lang="en-US" sz="1224" spc="-102" dirty="0">
              <a:solidFill>
                <a:srgbClr val="00BCF2"/>
              </a:solidFill>
              <a:latin typeface="Wingdings 2" pitchFamily="18" charset="2"/>
            </a:endParaRPr>
          </a:p>
        </p:txBody>
      </p:sp>
      <p:grpSp>
        <p:nvGrpSpPr>
          <p:cNvPr id="34" name="Group 33"/>
          <p:cNvGrpSpPr/>
          <p:nvPr/>
        </p:nvGrpSpPr>
        <p:grpSpPr>
          <a:xfrm>
            <a:off x="10633371" y="2809102"/>
            <a:ext cx="373088" cy="628256"/>
            <a:chOff x="9959801" y="2754271"/>
            <a:chExt cx="356754" cy="615993"/>
          </a:xfrm>
        </p:grpSpPr>
        <p:grpSp>
          <p:nvGrpSpPr>
            <p:cNvPr id="32" name="Group 31"/>
            <p:cNvGrpSpPr/>
            <p:nvPr/>
          </p:nvGrpSpPr>
          <p:grpSpPr>
            <a:xfrm>
              <a:off x="9996692" y="2754271"/>
              <a:ext cx="265767" cy="615993"/>
              <a:chOff x="9996692" y="2754271"/>
              <a:chExt cx="265767" cy="615993"/>
            </a:xfrm>
          </p:grpSpPr>
          <p:pic>
            <p:nvPicPr>
              <p:cNvPr id="181" name="Picture 3" descr="C:\Users\hannahr\Dropbox\MOD Servers Metro Icon Library\victor melniciuc\PNGs\Infrastructure\Icons_Infrastructure_06-11-12_DatabaseServer.png"/>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33267" t="19286" r="36931" b="13349"/>
              <a:stretch/>
            </p:blipFill>
            <p:spPr bwMode="auto">
              <a:xfrm>
                <a:off x="9996692" y="2754271"/>
                <a:ext cx="265767" cy="615993"/>
              </a:xfrm>
              <a:prstGeom prst="rect">
                <a:avLst/>
              </a:prstGeom>
              <a:noFill/>
              <a:extLst>
                <a:ext uri="{909E8E84-426E-40DD-AFC4-6F175D3DCCD1}">
                  <a14:hiddenFill xmlns:a14="http://schemas.microsoft.com/office/drawing/2010/main">
                    <a:solidFill>
                      <a:srgbClr val="FFFFFF"/>
                    </a:solidFill>
                  </a14:hiddenFill>
                </a:ext>
              </a:extLst>
            </p:spPr>
          </p:pic>
          <p:sp>
            <p:nvSpPr>
              <p:cNvPr id="255" name="Rectangle 254"/>
              <p:cNvSpPr/>
              <p:nvPr/>
            </p:nvSpPr>
            <p:spPr bwMode="auto">
              <a:xfrm>
                <a:off x="10035495" y="2911194"/>
                <a:ext cx="203434" cy="180017"/>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solidFill>
                    <a:srgbClr val="000000"/>
                  </a:solidFill>
                  <a:ea typeface="Segoe UI" pitchFamily="34" charset="0"/>
                  <a:cs typeface="Segoe UI" pitchFamily="34" charset="0"/>
                </a:endParaRPr>
              </a:p>
            </p:txBody>
          </p:sp>
        </p:grpSp>
        <p:sp>
          <p:nvSpPr>
            <p:cNvPr id="33" name="Rectangle 32"/>
            <p:cNvSpPr/>
            <p:nvPr/>
          </p:nvSpPr>
          <p:spPr>
            <a:xfrm>
              <a:off x="9959801" y="2793304"/>
              <a:ext cx="356754" cy="374846"/>
            </a:xfrm>
            <a:prstGeom prst="rect">
              <a:avLst/>
            </a:prstGeom>
          </p:spPr>
          <p:txBody>
            <a:bodyPr wrap="none">
              <a:spAutoFit/>
            </a:bodyPr>
            <a:lstStyle/>
            <a:p>
              <a:r>
                <a:rPr lang="en-US" sz="1836" b="1" dirty="0">
                  <a:solidFill>
                    <a:srgbClr val="00BCF2"/>
                  </a:solidFill>
                  <a:sym typeface="Wingdings 2"/>
                </a:rPr>
                <a:t></a:t>
              </a:r>
              <a:endParaRPr lang="en-US" sz="1836" b="1" dirty="0">
                <a:solidFill>
                  <a:srgbClr val="00BCF2"/>
                </a:solidFill>
              </a:endParaRPr>
            </a:p>
          </p:txBody>
        </p:sp>
      </p:grpSp>
      <p:cxnSp>
        <p:nvCxnSpPr>
          <p:cNvPr id="266" name="Straight Arrow Connector 265"/>
          <p:cNvCxnSpPr/>
          <p:nvPr/>
        </p:nvCxnSpPr>
        <p:spPr>
          <a:xfrm flipV="1">
            <a:off x="7168652" y="2246151"/>
            <a:ext cx="0" cy="115598"/>
          </a:xfrm>
          <a:prstGeom prst="straightConnector1">
            <a:avLst/>
          </a:prstGeom>
          <a:ln w="25400" cmpd="sng">
            <a:solidFill>
              <a:schemeClr val="accent3"/>
            </a:solidFill>
            <a:prstDash val="sysDot"/>
            <a:miter lim="800000"/>
            <a:headEnd type="none"/>
            <a:tailEnd type="none" w="lg" len="med"/>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6962590" y="3600474"/>
            <a:ext cx="1086702" cy="320182"/>
          </a:xfrm>
          <a:prstGeom prst="rect">
            <a:avLst/>
          </a:prstGeom>
          <a:noFill/>
        </p:spPr>
        <p:txBody>
          <a:bodyPr wrap="square" lIns="0" tIns="0" rIns="0" bIns="0" rtlCol="0">
            <a:spAutoFit/>
          </a:bodyPr>
          <a:lstStyle/>
          <a:p>
            <a:pPr defTabSz="932443"/>
            <a:r>
              <a:rPr lang="en-US" sz="1020" dirty="0">
                <a:solidFill>
                  <a:srgbClr val="FFFFFF"/>
                </a:solidFill>
              </a:rPr>
              <a:t>Mediation Server </a:t>
            </a:r>
          </a:p>
          <a:p>
            <a:pPr defTabSz="932443"/>
            <a:r>
              <a:rPr lang="en-US" sz="1020" dirty="0">
                <a:solidFill>
                  <a:srgbClr val="FFFFFF"/>
                </a:solidFill>
              </a:rPr>
              <a:t>(optional)</a:t>
            </a:r>
            <a:endParaRPr lang="en-US" sz="1020" spc="-102" dirty="0">
              <a:solidFill>
                <a:srgbClr val="FFFFFF"/>
              </a:solidFill>
            </a:endParaRPr>
          </a:p>
        </p:txBody>
      </p:sp>
      <p:cxnSp>
        <p:nvCxnSpPr>
          <p:cNvPr id="280" name="Straight Arrow Connector 279"/>
          <p:cNvCxnSpPr/>
          <p:nvPr/>
        </p:nvCxnSpPr>
        <p:spPr>
          <a:xfrm flipV="1">
            <a:off x="8210461" y="3456784"/>
            <a:ext cx="0" cy="490090"/>
          </a:xfrm>
          <a:prstGeom prst="straightConnector1">
            <a:avLst/>
          </a:prstGeom>
          <a:ln w="25400" cap="rnd" cmpd="sng">
            <a:solidFill>
              <a:schemeClr val="accent3"/>
            </a:solidFill>
            <a:prstDash val="sysDash"/>
            <a:round/>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285" name="Group 284"/>
          <p:cNvGrpSpPr/>
          <p:nvPr/>
        </p:nvGrpSpPr>
        <p:grpSpPr>
          <a:xfrm>
            <a:off x="2329184" y="4283936"/>
            <a:ext cx="3557120" cy="329878"/>
            <a:chOff x="8924634" y="2133600"/>
            <a:chExt cx="905166" cy="1271402"/>
          </a:xfrm>
        </p:grpSpPr>
        <p:cxnSp>
          <p:nvCxnSpPr>
            <p:cNvPr id="286" name="Straight Arrow Connector 285"/>
            <p:cNvCxnSpPr/>
            <p:nvPr/>
          </p:nvCxnSpPr>
          <p:spPr>
            <a:xfrm flipV="1">
              <a:off x="8924634" y="2133600"/>
              <a:ext cx="905166" cy="1"/>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cxnSp>
          <p:nvCxnSpPr>
            <p:cNvPr id="287" name="Straight Arrow Connector 286"/>
            <p:cNvCxnSpPr/>
            <p:nvPr/>
          </p:nvCxnSpPr>
          <p:spPr>
            <a:xfrm flipV="1">
              <a:off x="8924634" y="2133600"/>
              <a:ext cx="0" cy="1271402"/>
            </a:xfrm>
            <a:prstGeom prst="straightConnector1">
              <a:avLst/>
            </a:prstGeom>
            <a:ln w="25400" cap="rnd" cmpd="sng">
              <a:solidFill>
                <a:schemeClr val="accent2"/>
              </a:solidFill>
              <a:prstDash val="solid"/>
              <a:bevel/>
              <a:headEnd type="none"/>
              <a:tailEnd type="none" w="lg" len="med"/>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48594" y="4490194"/>
            <a:ext cx="1673666" cy="878067"/>
            <a:chOff x="8459513" y="3269571"/>
            <a:chExt cx="3263684" cy="1713646"/>
          </a:xfrm>
        </p:grpSpPr>
        <p:pic>
          <p:nvPicPr>
            <p:cNvPr id="101" name="Picture 100" descr="C:\Users\hannahr\Dropbox\MOD Servers Metro Icon Library\victor melniciuc\PNGs\Icons_Infrastructure-05.png"/>
            <p:cNvPicPr>
              <a:picLocks noChangeAspect="1" noChangeArrowheads="1"/>
            </p:cNvPicPr>
            <p:nvPr/>
          </p:nvPicPr>
          <p:blipFill rotWithShape="1">
            <a:blip r:embed="rId26">
              <a:grayscl/>
              <a:extLst>
                <a:ext uri="{BEBA8EAE-BF5A-486C-A8C5-ECC9F3942E4B}">
                  <a14:imgProps xmlns:a14="http://schemas.microsoft.com/office/drawing/2010/main">
                    <a14:imgLayer r:embed="rId27">
                      <a14:imgEffect>
                        <a14:brightnessContrast bright="100000" contrast="100000"/>
                      </a14:imgEffect>
                    </a14:imgLayer>
                  </a14:imgProps>
                </a:ext>
                <a:ext uri="{28A0092B-C50C-407E-A947-70E740481C1C}">
                  <a14:useLocalDpi xmlns:a14="http://schemas.microsoft.com/office/drawing/2010/main" val="0"/>
                </a:ext>
              </a:extLst>
            </a:blip>
            <a:srcRect/>
            <a:stretch/>
          </p:blipFill>
          <p:spPr bwMode="auto">
            <a:xfrm>
              <a:off x="8459513" y="3269571"/>
              <a:ext cx="3054981" cy="1713646"/>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p:cNvSpPr txBox="1"/>
            <p:nvPr/>
          </p:nvSpPr>
          <p:spPr>
            <a:xfrm>
              <a:off x="8778971" y="4282140"/>
              <a:ext cx="2944226" cy="437385"/>
            </a:xfrm>
            <a:prstGeom prst="rect">
              <a:avLst/>
            </a:prstGeom>
            <a:noFill/>
          </p:spPr>
          <p:txBody>
            <a:bodyPr wrap="square" lIns="0" tIns="0" rIns="0" bIns="0" rtlCol="0">
              <a:spAutoFit/>
            </a:bodyPr>
            <a:lstStyle/>
            <a:p>
              <a:pPr algn="ctr"/>
              <a:r>
                <a:rPr lang="en-US" sz="1428" b="1" dirty="0">
                  <a:solidFill>
                    <a:srgbClr val="00BCF2"/>
                  </a:solidFill>
                </a:rPr>
                <a:t>PSTN</a:t>
              </a:r>
            </a:p>
          </p:txBody>
        </p:sp>
      </p:grpSp>
      <p:grpSp>
        <p:nvGrpSpPr>
          <p:cNvPr id="195" name="Group 194"/>
          <p:cNvGrpSpPr/>
          <p:nvPr/>
        </p:nvGrpSpPr>
        <p:grpSpPr>
          <a:xfrm>
            <a:off x="6330016" y="2471773"/>
            <a:ext cx="1605026" cy="913317"/>
            <a:chOff x="2146163" y="1323424"/>
            <a:chExt cx="1534755" cy="895490"/>
          </a:xfrm>
        </p:grpSpPr>
        <p:sp>
          <p:nvSpPr>
            <p:cNvPr id="202" name="Left-Right Arrow 201"/>
            <p:cNvSpPr/>
            <p:nvPr/>
          </p:nvSpPr>
          <p:spPr bwMode="auto">
            <a:xfrm>
              <a:off x="3260774" y="2080135"/>
              <a:ext cx="240128" cy="138779"/>
            </a:xfrm>
            <a:prstGeom prst="leftRightArrow">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nvGrpSpPr>
            <p:cNvPr id="207" name="Group 206"/>
            <p:cNvGrpSpPr/>
            <p:nvPr/>
          </p:nvGrpSpPr>
          <p:grpSpPr>
            <a:xfrm>
              <a:off x="3080759" y="1323424"/>
              <a:ext cx="600159" cy="723342"/>
              <a:chOff x="3080759" y="1323424"/>
              <a:chExt cx="600159" cy="723342"/>
            </a:xfrm>
          </p:grpSpPr>
          <p:pic>
            <p:nvPicPr>
              <p:cNvPr id="247" name="Picture 3" descr="C:\Users\hannahr\Dropbox\MOD Servers Metro Icon Library\victor melniciuc\PNGs\Infrastructure\Icons_Infrastructure_06-11-12_DatabaseServer.png"/>
              <p:cNvPicPr>
                <a:picLocks noChangeAspect="1" noChangeArrowheads="1"/>
              </p:cNvPicPr>
              <p:nvPr/>
            </p:nvPicPr>
            <p:blipFill rotWithShape="1">
              <a:blip r:embed="rId28">
                <a:extLst>
                  <a:ext uri="{28A0092B-C50C-407E-A947-70E740481C1C}">
                    <a14:useLocalDpi xmlns:a14="http://schemas.microsoft.com/office/drawing/2010/main" val="0"/>
                  </a:ext>
                </a:extLst>
              </a:blip>
              <a:srcRect/>
              <a:stretch/>
            </p:blipFill>
            <p:spPr bwMode="auto">
              <a:xfrm>
                <a:off x="3379762" y="1323424"/>
                <a:ext cx="301156" cy="723342"/>
              </a:xfrm>
              <a:prstGeom prst="rect">
                <a:avLst/>
              </a:prstGeom>
              <a:noFill/>
              <a:extLst>
                <a:ext uri="{909E8E84-426E-40DD-AFC4-6F175D3DCCD1}">
                  <a14:hiddenFill xmlns:a14="http://schemas.microsoft.com/office/drawing/2010/main">
                    <a:solidFill>
                      <a:srgbClr val="FFFFFF"/>
                    </a:solidFill>
                  </a14:hiddenFill>
                </a:ext>
              </a:extLst>
            </p:spPr>
          </p:pic>
          <p:pic>
            <p:nvPicPr>
              <p:cNvPr id="248" name="Picture 3" descr="C:\Users\hannahr\Dropbox\MOD Servers Metro Icon Library\victor melniciuc\PNGs\Infrastructure\Icons_Infrastructure_06-11-12_DatabaseServer.png"/>
              <p:cNvPicPr>
                <a:picLocks noChangeAspect="1" noChangeArrowheads="1"/>
              </p:cNvPicPr>
              <p:nvPr/>
            </p:nvPicPr>
            <p:blipFill rotWithShape="1">
              <a:blip r:embed="rId28">
                <a:extLst>
                  <a:ext uri="{28A0092B-C50C-407E-A947-70E740481C1C}">
                    <a14:useLocalDpi xmlns:a14="http://schemas.microsoft.com/office/drawing/2010/main" val="0"/>
                  </a:ext>
                </a:extLst>
              </a:blip>
              <a:srcRect/>
              <a:stretch/>
            </p:blipFill>
            <p:spPr bwMode="auto">
              <a:xfrm>
                <a:off x="3080759" y="1323424"/>
                <a:ext cx="301156" cy="723342"/>
              </a:xfrm>
              <a:prstGeom prst="rect">
                <a:avLst/>
              </a:prstGeom>
              <a:noFill/>
              <a:extLst>
                <a:ext uri="{909E8E84-426E-40DD-AFC4-6F175D3DCCD1}">
                  <a14:hiddenFill xmlns:a14="http://schemas.microsoft.com/office/drawing/2010/main">
                    <a:solidFill>
                      <a:srgbClr val="FFFFFF"/>
                    </a:solidFill>
                  </a14:hiddenFill>
                </a:ext>
              </a:extLst>
            </p:spPr>
          </p:pic>
        </p:grpSp>
        <p:pic>
          <p:nvPicPr>
            <p:cNvPr id="212" name="Picture 2"/>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2765041" y="1393147"/>
              <a:ext cx="283414" cy="723342"/>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
            <p:cNvPicPr>
              <a:picLocks noChangeAspect="1"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2146163" y="1393147"/>
              <a:ext cx="282795" cy="723638"/>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4"/>
            <p:cNvPicPr>
              <a:picLocks noChangeAspect="1"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2455602" y="1393147"/>
              <a:ext cx="282795" cy="723638"/>
            </a:xfrm>
            <a:prstGeom prst="rect">
              <a:avLst/>
            </a:prstGeom>
            <a:noFill/>
            <a:extLst>
              <a:ext uri="{909E8E84-426E-40DD-AFC4-6F175D3DCCD1}">
                <a14:hiddenFill xmlns:a14="http://schemas.microsoft.com/office/drawing/2010/main">
                  <a:solidFill>
                    <a:srgbClr val="FFFFFF"/>
                  </a:solidFill>
                </a14:hiddenFill>
              </a:ext>
            </a:extLst>
          </p:spPr>
        </p:pic>
        <p:grpSp>
          <p:nvGrpSpPr>
            <p:cNvPr id="242" name="Group 241"/>
            <p:cNvGrpSpPr/>
            <p:nvPr/>
          </p:nvGrpSpPr>
          <p:grpSpPr>
            <a:xfrm>
              <a:off x="2146164" y="2098032"/>
              <a:ext cx="902292" cy="93257"/>
              <a:chOff x="2931226" y="2226398"/>
              <a:chExt cx="902292" cy="93257"/>
            </a:xfrm>
          </p:grpSpPr>
          <p:cxnSp>
            <p:nvCxnSpPr>
              <p:cNvPr id="243" name="Straight Arrow Connector 242"/>
              <p:cNvCxnSpPr/>
              <p:nvPr/>
            </p:nvCxnSpPr>
            <p:spPr>
              <a:xfrm>
                <a:off x="3048000" y="2226398"/>
                <a:ext cx="0" cy="91440"/>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rot="16200000" flipV="1">
                <a:off x="3382372" y="1868509"/>
                <a:ext cx="0" cy="902292"/>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a:off x="3382372" y="2226398"/>
                <a:ext cx="0" cy="91440"/>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3691810" y="2226398"/>
                <a:ext cx="0" cy="91440"/>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50" name="Group 249"/>
          <p:cNvGrpSpPr/>
          <p:nvPr/>
        </p:nvGrpSpPr>
        <p:grpSpPr>
          <a:xfrm>
            <a:off x="7296621" y="4015705"/>
            <a:ext cx="1275616" cy="888403"/>
            <a:chOff x="2146163" y="1323424"/>
            <a:chExt cx="1219767" cy="871062"/>
          </a:xfrm>
        </p:grpSpPr>
        <p:pic>
          <p:nvPicPr>
            <p:cNvPr id="270" name="Picture 3" descr="C:\Users\hannahr\Dropbox\MOD Servers Metro Icon Library\victor melniciuc\PNGs\Infrastructure\Icons_Infrastructure_06-11-12_DatabaseServer.png"/>
            <p:cNvPicPr>
              <a:picLocks noChangeAspect="1" noChangeArrowheads="1"/>
            </p:cNvPicPr>
            <p:nvPr/>
          </p:nvPicPr>
          <p:blipFill rotWithShape="1">
            <a:blip r:embed="rId28">
              <a:extLst>
                <a:ext uri="{28A0092B-C50C-407E-A947-70E740481C1C}">
                  <a14:useLocalDpi xmlns:a14="http://schemas.microsoft.com/office/drawing/2010/main" val="0"/>
                </a:ext>
              </a:extLst>
            </a:blip>
            <a:srcRect/>
            <a:stretch/>
          </p:blipFill>
          <p:spPr bwMode="auto">
            <a:xfrm>
              <a:off x="3064774" y="1323424"/>
              <a:ext cx="301156" cy="723342"/>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2765041" y="1393147"/>
              <a:ext cx="283414" cy="723342"/>
            </a:xfrm>
            <a:prstGeom prst="rect">
              <a:avLst/>
            </a:prstGeom>
            <a:noFill/>
            <a:extLst>
              <a:ext uri="{909E8E84-426E-40DD-AFC4-6F175D3DCCD1}">
                <a14:hiddenFill xmlns:a14="http://schemas.microsoft.com/office/drawing/2010/main">
                  <a:solidFill>
                    <a:srgbClr val="FFFFFF"/>
                  </a:solidFill>
                </a14:hiddenFill>
              </a:ext>
            </a:extLst>
          </p:spPr>
        </p:pic>
        <p:pic>
          <p:nvPicPr>
            <p:cNvPr id="254" name="Picture 4"/>
            <p:cNvPicPr>
              <a:picLocks noChangeAspect="1"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2146163" y="1393147"/>
              <a:ext cx="282795" cy="723638"/>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4"/>
            <p:cNvPicPr>
              <a:picLocks noChangeAspect="1"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2455602" y="1393147"/>
              <a:ext cx="282795" cy="723638"/>
            </a:xfrm>
            <a:prstGeom prst="rect">
              <a:avLst/>
            </a:prstGeom>
            <a:noFill/>
            <a:extLst>
              <a:ext uri="{909E8E84-426E-40DD-AFC4-6F175D3DCCD1}">
                <a14:hiddenFill xmlns:a14="http://schemas.microsoft.com/office/drawing/2010/main">
                  <a:solidFill>
                    <a:srgbClr val="FFFFFF"/>
                  </a:solidFill>
                </a14:hiddenFill>
              </a:ext>
            </a:extLst>
          </p:spPr>
        </p:pic>
        <p:grpSp>
          <p:nvGrpSpPr>
            <p:cNvPr id="261" name="Group 260"/>
            <p:cNvGrpSpPr/>
            <p:nvPr/>
          </p:nvGrpSpPr>
          <p:grpSpPr>
            <a:xfrm>
              <a:off x="2146164" y="2101229"/>
              <a:ext cx="902292" cy="93257"/>
              <a:chOff x="2931226" y="2229595"/>
              <a:chExt cx="902292" cy="93257"/>
            </a:xfrm>
          </p:grpSpPr>
          <p:cxnSp>
            <p:nvCxnSpPr>
              <p:cNvPr id="263" name="Straight Arrow Connector 262"/>
              <p:cNvCxnSpPr/>
              <p:nvPr/>
            </p:nvCxnSpPr>
            <p:spPr>
              <a:xfrm>
                <a:off x="3048000" y="2229595"/>
                <a:ext cx="0" cy="91440"/>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rot="16200000" flipV="1">
                <a:off x="3382372" y="1871706"/>
                <a:ext cx="0" cy="902292"/>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3382372" y="2229595"/>
                <a:ext cx="0" cy="91440"/>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3691810" y="2229595"/>
                <a:ext cx="0" cy="91440"/>
              </a:xfrm>
              <a:prstGeom prst="straightConnector1">
                <a:avLst/>
              </a:prstGeom>
              <a:ln w="12700" cmpd="sng">
                <a:solidFill>
                  <a:schemeClr val="bg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4" name="Group 283"/>
          <p:cNvGrpSpPr/>
          <p:nvPr/>
        </p:nvGrpSpPr>
        <p:grpSpPr>
          <a:xfrm>
            <a:off x="6616683" y="3788629"/>
            <a:ext cx="299276" cy="930485"/>
            <a:chOff x="4305813" y="2840433"/>
            <a:chExt cx="286173" cy="912323"/>
          </a:xfrm>
        </p:grpSpPr>
        <p:pic>
          <p:nvPicPr>
            <p:cNvPr id="288" name="Picture 8"/>
            <p:cNvPicPr>
              <a:picLocks noChangeAspect="1" noChangeArrowheads="1"/>
            </p:cNvPicPr>
            <p:nvPr/>
          </p:nvPicPr>
          <p:blipFill>
            <a:blip r:embed="rId31" cstate="print">
              <a:extLst>
                <a:ext uri="{28A0092B-C50C-407E-A947-70E740481C1C}">
                  <a14:useLocalDpi xmlns:a14="http://schemas.microsoft.com/office/drawing/2010/main" val="0"/>
                </a:ext>
              </a:extLst>
            </a:blip>
            <a:stretch>
              <a:fillRect/>
            </a:stretch>
          </p:blipFill>
          <p:spPr bwMode="auto">
            <a:xfrm>
              <a:off x="4305813" y="2840433"/>
              <a:ext cx="286173" cy="731746"/>
            </a:xfrm>
            <a:prstGeom prst="rect">
              <a:avLst/>
            </a:prstGeom>
            <a:noFill/>
            <a:extLst>
              <a:ext uri="{909E8E84-426E-40DD-AFC4-6F175D3DCCD1}">
                <a14:hiddenFill xmlns:a14="http://schemas.microsoft.com/office/drawing/2010/main">
                  <a:solidFill>
                    <a:srgbClr val="FFFFFF"/>
                  </a:solidFill>
                </a14:hiddenFill>
              </a:ext>
            </a:extLst>
          </p:spPr>
        </p:pic>
        <p:sp>
          <p:nvSpPr>
            <p:cNvPr id="289" name="Left-Right Arrow 288"/>
            <p:cNvSpPr/>
            <p:nvPr/>
          </p:nvSpPr>
          <p:spPr bwMode="auto">
            <a:xfrm>
              <a:off x="4312173" y="3594717"/>
              <a:ext cx="273453" cy="158039"/>
            </a:xfrm>
            <a:prstGeom prst="lef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90" name="Group 289"/>
          <p:cNvGrpSpPr/>
          <p:nvPr/>
        </p:nvGrpSpPr>
        <p:grpSpPr>
          <a:xfrm>
            <a:off x="4137436" y="2065946"/>
            <a:ext cx="296390" cy="911235"/>
            <a:chOff x="1136231" y="1323507"/>
            <a:chExt cx="283414" cy="893449"/>
          </a:xfrm>
        </p:grpSpPr>
        <p:pic>
          <p:nvPicPr>
            <p:cNvPr id="291" name="Picture 2"/>
            <p:cNvPicPr>
              <a:picLocks noChangeAspect="1" noChangeArrowheads="1"/>
            </p:cNvPicPr>
            <p:nvPr/>
          </p:nvPicPr>
          <p:blipFill>
            <a:blip r:embed="rId29" cstate="print">
              <a:extLst>
                <a:ext uri="{28A0092B-C50C-407E-A947-70E740481C1C}">
                  <a14:useLocalDpi xmlns:a14="http://schemas.microsoft.com/office/drawing/2010/main" val="0"/>
                </a:ext>
              </a:extLst>
            </a:blip>
            <a:stretch>
              <a:fillRect/>
            </a:stretch>
          </p:blipFill>
          <p:spPr bwMode="auto">
            <a:xfrm>
              <a:off x="1136231" y="1323507"/>
              <a:ext cx="283414" cy="723342"/>
            </a:xfrm>
            <a:prstGeom prst="rect">
              <a:avLst/>
            </a:prstGeom>
            <a:noFill/>
            <a:extLst>
              <a:ext uri="{909E8E84-426E-40DD-AFC4-6F175D3DCCD1}">
                <a14:hiddenFill xmlns:a14="http://schemas.microsoft.com/office/drawing/2010/main">
                  <a:solidFill>
                    <a:srgbClr val="FFFFFF"/>
                  </a:solidFill>
                </a14:hiddenFill>
              </a:ext>
            </a:extLst>
          </p:spPr>
        </p:pic>
        <p:sp>
          <p:nvSpPr>
            <p:cNvPr id="292" name="Left-Right Arrow 291"/>
            <p:cNvSpPr/>
            <p:nvPr/>
          </p:nvSpPr>
          <p:spPr bwMode="auto">
            <a:xfrm>
              <a:off x="1141212" y="2058917"/>
              <a:ext cx="273453" cy="158039"/>
            </a:xfrm>
            <a:prstGeom prst="lef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sp>
        <p:nvSpPr>
          <p:cNvPr id="162" name="TextBox 161"/>
          <p:cNvSpPr txBox="1"/>
          <p:nvPr/>
        </p:nvSpPr>
        <p:spPr>
          <a:xfrm>
            <a:off x="6508686" y="2369367"/>
            <a:ext cx="586265" cy="160091"/>
          </a:xfrm>
          <a:prstGeom prst="rect">
            <a:avLst/>
          </a:prstGeom>
          <a:noFill/>
        </p:spPr>
        <p:txBody>
          <a:bodyPr wrap="square" lIns="0" tIns="0" rIns="0" bIns="0" rtlCol="0">
            <a:spAutoFit/>
          </a:bodyPr>
          <a:lstStyle/>
          <a:p>
            <a:pPr defTabSz="932443"/>
            <a:r>
              <a:rPr lang="en-US" sz="1020" dirty="0">
                <a:solidFill>
                  <a:srgbClr val="FFFFFF"/>
                </a:solidFill>
              </a:rPr>
              <a:t>Front-end</a:t>
            </a:r>
            <a:endParaRPr lang="en-US" sz="1020" spc="-102" dirty="0">
              <a:solidFill>
                <a:srgbClr val="FFFFFF"/>
              </a:solidFill>
            </a:endParaRPr>
          </a:p>
        </p:txBody>
      </p:sp>
      <p:sp>
        <p:nvSpPr>
          <p:cNvPr id="163" name="TextBox 162"/>
          <p:cNvSpPr txBox="1"/>
          <p:nvPr/>
        </p:nvSpPr>
        <p:spPr>
          <a:xfrm>
            <a:off x="7945613" y="2680846"/>
            <a:ext cx="586265" cy="160091"/>
          </a:xfrm>
          <a:prstGeom prst="rect">
            <a:avLst/>
          </a:prstGeom>
          <a:noFill/>
        </p:spPr>
        <p:txBody>
          <a:bodyPr wrap="square" lIns="0" tIns="0" rIns="0" bIns="0" rtlCol="0">
            <a:spAutoFit/>
          </a:bodyPr>
          <a:lstStyle/>
          <a:p>
            <a:pPr defTabSz="932443"/>
            <a:r>
              <a:rPr lang="en-US" sz="1020" dirty="0">
                <a:solidFill>
                  <a:srgbClr val="FFFFFF"/>
                </a:solidFill>
              </a:rPr>
              <a:t>Back-end</a:t>
            </a:r>
            <a:endParaRPr lang="en-US" sz="1020" spc="-102" dirty="0">
              <a:solidFill>
                <a:srgbClr val="FFFFFF"/>
              </a:solidFill>
            </a:endParaRPr>
          </a:p>
        </p:txBody>
      </p:sp>
      <p:pic>
        <p:nvPicPr>
          <p:cNvPr id="166" name="Picture 3"/>
          <p:cNvPicPr>
            <a:picLocks noChangeAspect="1" noChangeArrowheads="1"/>
          </p:cNvPicPr>
          <p:nvPr/>
        </p:nvPicPr>
        <p:blipFill>
          <a:blip r:embed="rId32" cstate="print">
            <a:extLst>
              <a:ext uri="{28A0092B-C50C-407E-A947-70E740481C1C}">
                <a14:useLocalDpi xmlns:a14="http://schemas.microsoft.com/office/drawing/2010/main" val="0"/>
              </a:ext>
            </a:extLst>
          </a:blip>
          <a:stretch>
            <a:fillRect/>
          </a:stretch>
        </p:blipFill>
        <p:spPr bwMode="auto">
          <a:xfrm>
            <a:off x="10706137" y="5090167"/>
            <a:ext cx="242908" cy="606192"/>
          </a:xfrm>
          <a:prstGeom prst="rect">
            <a:avLst/>
          </a:prstGeom>
          <a:noFill/>
          <a:extLst>
            <a:ext uri="{909E8E84-426E-40DD-AFC4-6F175D3DCCD1}">
              <a14:hiddenFill xmlns:a14="http://schemas.microsoft.com/office/drawing/2010/main">
                <a:solidFill>
                  <a:srgbClr val="FFFFFF"/>
                </a:solidFill>
              </a14:hiddenFill>
            </a:ext>
          </a:extLst>
        </p:spPr>
      </p:pic>
      <p:sp>
        <p:nvSpPr>
          <p:cNvPr id="167" name="TextBox 166"/>
          <p:cNvSpPr txBox="1"/>
          <p:nvPr/>
        </p:nvSpPr>
        <p:spPr>
          <a:xfrm>
            <a:off x="11137296" y="1361396"/>
            <a:ext cx="977923" cy="1216835"/>
          </a:xfrm>
          <a:prstGeom prst="rect">
            <a:avLst/>
          </a:prstGeom>
          <a:noFill/>
        </p:spPr>
        <p:txBody>
          <a:bodyPr wrap="square" lIns="0" tIns="0" rIns="0" bIns="0" rtlCol="0">
            <a:spAutoFit/>
          </a:bodyPr>
          <a:lstStyle/>
          <a:p>
            <a:pPr defTabSz="932443"/>
            <a:r>
              <a:rPr lang="en-US" sz="1632" b="1" dirty="0">
                <a:solidFill>
                  <a:srgbClr val="FFFFFF"/>
                </a:solidFill>
              </a:rPr>
              <a:t>Edge</a:t>
            </a:r>
          </a:p>
          <a:p>
            <a:pPr defTabSz="932443"/>
            <a:r>
              <a:rPr lang="en-US" sz="1224" spc="-102" dirty="0">
                <a:solidFill>
                  <a:srgbClr val="FFFFFF"/>
                </a:solidFill>
              </a:rPr>
              <a:t>More secure federation and interoperability</a:t>
            </a:r>
          </a:p>
          <a:p>
            <a:pPr defTabSz="932443"/>
            <a:r>
              <a:rPr lang="en-US" sz="1224" spc="-102" dirty="0">
                <a:solidFill>
                  <a:srgbClr val="FFFFFF"/>
                </a:solidFill>
              </a:rPr>
              <a:t>External user ingress</a:t>
            </a:r>
          </a:p>
        </p:txBody>
      </p:sp>
      <p:sp>
        <p:nvSpPr>
          <p:cNvPr id="168" name="TextBox 167"/>
          <p:cNvSpPr txBox="1"/>
          <p:nvPr/>
        </p:nvSpPr>
        <p:spPr>
          <a:xfrm>
            <a:off x="11137296" y="2953243"/>
            <a:ext cx="977923" cy="1216835"/>
          </a:xfrm>
          <a:prstGeom prst="rect">
            <a:avLst/>
          </a:prstGeom>
          <a:noFill/>
        </p:spPr>
        <p:txBody>
          <a:bodyPr wrap="square" lIns="0" tIns="0" rIns="0" bIns="0" rtlCol="0">
            <a:spAutoFit/>
          </a:bodyPr>
          <a:lstStyle/>
          <a:p>
            <a:pPr defTabSz="932443"/>
            <a:r>
              <a:rPr lang="en-US" sz="1632" b="1" dirty="0">
                <a:solidFill>
                  <a:srgbClr val="FFFFFF"/>
                </a:solidFill>
              </a:rPr>
              <a:t>Pool</a:t>
            </a:r>
          </a:p>
          <a:p>
            <a:pPr defTabSz="932443"/>
            <a:r>
              <a:rPr lang="en-US" sz="1224" spc="-102" dirty="0">
                <a:solidFill>
                  <a:srgbClr val="FFFFFF"/>
                </a:solidFill>
              </a:rPr>
              <a:t>Fewer, consolidated servers</a:t>
            </a:r>
          </a:p>
          <a:p>
            <a:pPr defTabSz="932443"/>
            <a:r>
              <a:rPr lang="en-US" sz="1224" spc="-102" dirty="0">
                <a:solidFill>
                  <a:srgbClr val="FFFFFF"/>
                </a:solidFill>
              </a:rPr>
              <a:t>Virtualized and higher scale</a:t>
            </a:r>
          </a:p>
        </p:txBody>
      </p:sp>
      <p:sp>
        <p:nvSpPr>
          <p:cNvPr id="169" name="TextBox 168"/>
          <p:cNvSpPr txBox="1"/>
          <p:nvPr/>
        </p:nvSpPr>
        <p:spPr>
          <a:xfrm>
            <a:off x="11137296" y="4467086"/>
            <a:ext cx="977923" cy="832565"/>
          </a:xfrm>
          <a:prstGeom prst="rect">
            <a:avLst/>
          </a:prstGeom>
          <a:noFill/>
        </p:spPr>
        <p:txBody>
          <a:bodyPr wrap="square" lIns="0" tIns="0" rIns="0" bIns="0" rtlCol="0">
            <a:spAutoFit/>
          </a:bodyPr>
          <a:lstStyle/>
          <a:p>
            <a:pPr defTabSz="932443"/>
            <a:r>
              <a:rPr lang="en-US" sz="1632" b="1" dirty="0">
                <a:solidFill>
                  <a:srgbClr val="FFFFFF"/>
                </a:solidFill>
              </a:rPr>
              <a:t>Services</a:t>
            </a:r>
          </a:p>
          <a:p>
            <a:pPr defTabSz="932443"/>
            <a:r>
              <a:rPr lang="en-US" sz="1224" spc="-102" dirty="0">
                <a:solidFill>
                  <a:srgbClr val="FFFFFF"/>
                </a:solidFill>
              </a:rPr>
              <a:t>Consolidated archiving</a:t>
            </a:r>
          </a:p>
          <a:p>
            <a:pPr defTabSz="932443"/>
            <a:r>
              <a:rPr lang="en-US" sz="1224" spc="-102" dirty="0">
                <a:solidFill>
                  <a:srgbClr val="FFFFFF"/>
                </a:solidFill>
              </a:rPr>
              <a:t>SCOM, AD, DFS</a:t>
            </a:r>
          </a:p>
        </p:txBody>
      </p:sp>
      <p:sp>
        <p:nvSpPr>
          <p:cNvPr id="2" name="Slide Number Placeholder 1"/>
          <p:cNvSpPr>
            <a:spLocks noGrp="1"/>
          </p:cNvSpPr>
          <p:nvPr>
            <p:ph type="sldNum" sz="quarter" idx="4294967295"/>
          </p:nvPr>
        </p:nvSpPr>
        <p:spPr>
          <a:xfrm>
            <a:off x="533567" y="6558943"/>
            <a:ext cx="571848" cy="223825"/>
          </a:xfrm>
          <a:prstGeom prst="rect">
            <a:avLst/>
          </a:prstGeom>
        </p:spPr>
        <p:txBody>
          <a:bodyPr/>
          <a:lstStyle/>
          <a:p>
            <a:fld id="{727B4C2D-45E2-4621-8491-2995EB46A674}"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40419069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Voice Routing in Lync</a:t>
            </a:r>
            <a:endParaRPr lang="en-US" dirty="0"/>
          </a:p>
        </p:txBody>
      </p:sp>
      <p:sp>
        <p:nvSpPr>
          <p:cNvPr id="3" name="Rectangle 2"/>
          <p:cNvSpPr/>
          <p:nvPr/>
        </p:nvSpPr>
        <p:spPr>
          <a:xfrm>
            <a:off x="655637" y="3497263"/>
            <a:ext cx="8504829" cy="584775"/>
          </a:xfrm>
          <a:prstGeom prst="rect">
            <a:avLst/>
          </a:prstGeom>
        </p:spPr>
        <p:txBody>
          <a:bodyPr wrap="none">
            <a:spAutoFit/>
          </a:bodyPr>
          <a:lstStyle/>
          <a:p>
            <a:r>
              <a:rPr lang="en-US" sz="3200" dirty="0">
                <a:solidFill>
                  <a:srgbClr val="FFFFFF"/>
                </a:solidFill>
              </a:rPr>
              <a:t>A quick recap of the most important elements</a:t>
            </a:r>
          </a:p>
        </p:txBody>
      </p:sp>
    </p:spTree>
    <p:extLst>
      <p:ext uri="{BB962C8B-B14F-4D97-AF65-F5344CB8AC3E}">
        <p14:creationId xmlns:p14="http://schemas.microsoft.com/office/powerpoint/2010/main" val="299380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201"/>
          <p:cNvSpPr/>
          <p:nvPr/>
        </p:nvSpPr>
        <p:spPr>
          <a:xfrm>
            <a:off x="5704809" y="1278406"/>
            <a:ext cx="4063992" cy="3651826"/>
          </a:xfrm>
          <a:prstGeom prst="rect">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w="med" len="sm"/>
            <a:tailEnd w="med" len="sm"/>
          </a:ln>
          <a:effectLst>
            <a:outerShdw blurRad="40000" dist="23000" dir="5400000" rotWithShape="0">
              <a:srgbClr val="000000">
                <a:alpha val="35000"/>
              </a:srgbClr>
            </a:outerShdw>
          </a:effectLst>
        </p:spPr>
        <p:txBody>
          <a:bodyPr rtlCol="0" anchor="ctr"/>
          <a:lstStyle/>
          <a:p>
            <a:pPr algn="ctr">
              <a:defRPr/>
            </a:pPr>
            <a:endParaRPr lang="en-US" sz="1224" kern="0" dirty="0">
              <a:solidFill>
                <a:sysClr val="window" lastClr="FFFFFF"/>
              </a:solidFill>
              <a:latin typeface="Calibri"/>
            </a:endParaRPr>
          </a:p>
        </p:txBody>
      </p:sp>
      <p:sp>
        <p:nvSpPr>
          <p:cNvPr id="203" name="TextBox 202"/>
          <p:cNvSpPr txBox="1"/>
          <p:nvPr/>
        </p:nvSpPr>
        <p:spPr>
          <a:xfrm>
            <a:off x="5704808" y="1278407"/>
            <a:ext cx="1363800" cy="286306"/>
          </a:xfrm>
          <a:prstGeom prst="rect">
            <a:avLst/>
          </a:prstGeom>
          <a:noFill/>
          <a:ln>
            <a:noFill/>
            <a:headEnd w="med" len="sm"/>
            <a:tailEnd w="med" len="sm"/>
          </a:ln>
        </p:spPr>
        <p:txBody>
          <a:bodyPr wrap="square" rtlCol="0">
            <a:spAutoFit/>
          </a:bodyPr>
          <a:lstStyle/>
          <a:p>
            <a:pPr>
              <a:defRPr/>
            </a:pPr>
            <a:r>
              <a:rPr lang="en-US" sz="1224" kern="0" dirty="0">
                <a:solidFill>
                  <a:sysClr val="windowText" lastClr="000000"/>
                </a:solidFill>
                <a:latin typeface="Calibri"/>
              </a:rPr>
              <a:t>Select usages</a:t>
            </a:r>
          </a:p>
        </p:txBody>
      </p:sp>
      <p:pic>
        <p:nvPicPr>
          <p:cNvPr id="21" name="Picture 20"/>
          <p:cNvPicPr>
            <a:picLocks noChangeAspect="1"/>
          </p:cNvPicPr>
          <p:nvPr/>
        </p:nvPicPr>
        <p:blipFill>
          <a:blip r:embed="rId3"/>
          <a:stretch>
            <a:fillRect/>
          </a:stretch>
        </p:blipFill>
        <p:spPr>
          <a:xfrm>
            <a:off x="7042747" y="6474017"/>
            <a:ext cx="2748893" cy="291402"/>
          </a:xfrm>
          <a:prstGeom prst="rect">
            <a:avLst/>
          </a:prstGeom>
        </p:spPr>
      </p:pic>
      <p:pic>
        <p:nvPicPr>
          <p:cNvPr id="17" name="Picture 16"/>
          <p:cNvPicPr>
            <a:picLocks noChangeAspect="1"/>
          </p:cNvPicPr>
          <p:nvPr/>
        </p:nvPicPr>
        <p:blipFill>
          <a:blip r:embed="rId4"/>
          <a:stretch>
            <a:fillRect/>
          </a:stretch>
        </p:blipFill>
        <p:spPr>
          <a:xfrm>
            <a:off x="78015" y="5571479"/>
            <a:ext cx="2748893" cy="291402"/>
          </a:xfrm>
          <a:prstGeom prst="rect">
            <a:avLst/>
          </a:prstGeom>
        </p:spPr>
      </p:pic>
      <p:cxnSp>
        <p:nvCxnSpPr>
          <p:cNvPr id="155" name="Straight Arrow Connector 154"/>
          <p:cNvCxnSpPr>
            <a:endCxn id="178" idx="1"/>
          </p:cNvCxnSpPr>
          <p:nvPr/>
        </p:nvCxnSpPr>
        <p:spPr>
          <a:xfrm flipV="1">
            <a:off x="735887" y="1207849"/>
            <a:ext cx="2557055" cy="2026507"/>
          </a:xfrm>
          <a:prstGeom prst="bentConnector3">
            <a:avLst>
              <a:gd name="adj1" fmla="val 83464"/>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59" name="Slide Number Placeholder 5"/>
          <p:cNvSpPr txBox="1">
            <a:spLocks/>
          </p:cNvSpPr>
          <p:nvPr/>
        </p:nvSpPr>
        <p:spPr>
          <a:xfrm>
            <a:off x="10319326" y="6724813"/>
            <a:ext cx="560064" cy="196552"/>
          </a:xfrm>
          <a:prstGeom prst="bracketPair">
            <a:avLst>
              <a:gd name="adj" fmla="val 17949"/>
            </a:avLst>
          </a:prstGeom>
        </p:spPr>
        <p:txBody>
          <a:bodyPr vert="horz" lIns="0" tIns="0" rIns="0" bIns="0" rtlCol="0" anchor="ctr">
            <a:spAutoFit/>
          </a:bodyPr>
          <a:lstStyle>
            <a:defPPr>
              <a:defRPr lang="en-US"/>
            </a:defPPr>
            <a:lvl1pPr marL="0" algn="r" defTabSz="914400" rtl="0" eaLnBrk="1" latinLnBrk="0" hangingPunct="1">
              <a:defRPr sz="1400" kern="1200">
                <a:gradFill>
                  <a:gsLst>
                    <a:gs pos="0">
                      <a:schemeClr val="tx1"/>
                    </a:gs>
                    <a:gs pos="100000">
                      <a:schemeClr val="tx1"/>
                    </a:gs>
                  </a:gsLst>
                  <a:lin ang="5400000" scaled="0"/>
                </a:gra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24AA51-0F23-4F19-8FF5-FB5135F231BC}" type="slidenum">
              <a:rPr lang="en-US" sz="1122">
                <a:solidFill>
                  <a:srgbClr val="FFFFFF"/>
                </a:solidFill>
              </a:rPr>
              <a:pPr/>
              <a:t>12</a:t>
            </a:fld>
            <a:endParaRPr lang="en-US" sz="1122" dirty="0">
              <a:solidFill>
                <a:srgbClr val="FFFFFF"/>
              </a:solidFill>
            </a:endParaRPr>
          </a:p>
        </p:txBody>
      </p:sp>
      <p:sp>
        <p:nvSpPr>
          <p:cNvPr id="61" name="Rectangle 60"/>
          <p:cNvSpPr/>
          <p:nvPr/>
        </p:nvSpPr>
        <p:spPr>
          <a:xfrm>
            <a:off x="10366859" y="2787486"/>
            <a:ext cx="1904968" cy="594478"/>
          </a:xfrm>
          <a:prstGeom prst="rect">
            <a:avLst/>
          </a:prstGeom>
          <a:gradFill rotWithShape="1">
            <a:gsLst>
              <a:gs pos="0">
                <a:srgbClr val="C64847">
                  <a:shade val="51000"/>
                  <a:satMod val="130000"/>
                </a:srgbClr>
              </a:gs>
              <a:gs pos="80000">
                <a:srgbClr val="C64847">
                  <a:shade val="93000"/>
                  <a:satMod val="130000"/>
                </a:srgbClr>
              </a:gs>
              <a:gs pos="100000">
                <a:srgbClr val="C64847">
                  <a:shade val="94000"/>
                  <a:satMod val="135000"/>
                </a:srgbClr>
              </a:gs>
            </a:gsLst>
            <a:lin ang="16200000" scaled="0"/>
          </a:gradFill>
          <a:ln w="9525" cap="flat" cmpd="sng" algn="ctr">
            <a:solidFill>
              <a:srgbClr val="C6484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224" kern="0" dirty="0">
                <a:solidFill>
                  <a:sysClr val="window" lastClr="FFFFFF"/>
                </a:solidFill>
                <a:latin typeface="Calibri"/>
              </a:rPr>
              <a:t>Announcement or</a:t>
            </a:r>
            <a:br>
              <a:rPr lang="en-US" sz="1224" kern="0" dirty="0">
                <a:solidFill>
                  <a:sysClr val="window" lastClr="FFFFFF"/>
                </a:solidFill>
                <a:latin typeface="Calibri"/>
              </a:rPr>
            </a:br>
            <a:r>
              <a:rPr lang="en-US" sz="1224" kern="0" dirty="0">
                <a:solidFill>
                  <a:sysClr val="window" lastClr="FFFFFF"/>
                </a:solidFill>
                <a:latin typeface="Calibri"/>
              </a:rPr>
              <a:t>Call Park Application</a:t>
            </a:r>
          </a:p>
        </p:txBody>
      </p:sp>
      <p:cxnSp>
        <p:nvCxnSpPr>
          <p:cNvPr id="62" name="Straight Arrow Connector 61"/>
          <p:cNvCxnSpPr>
            <a:stCxn id="189" idx="3"/>
            <a:endCxn id="61" idx="1"/>
          </p:cNvCxnSpPr>
          <p:nvPr/>
        </p:nvCxnSpPr>
        <p:spPr>
          <a:xfrm flipV="1">
            <a:off x="7614283" y="3084725"/>
            <a:ext cx="2752575" cy="168475"/>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67" name="Shape 100"/>
          <p:cNvCxnSpPr>
            <a:stCxn id="187" idx="3"/>
            <a:endCxn id="112" idx="1"/>
          </p:cNvCxnSpPr>
          <p:nvPr/>
        </p:nvCxnSpPr>
        <p:spPr>
          <a:xfrm flipV="1">
            <a:off x="5070147" y="831532"/>
            <a:ext cx="1204115" cy="4446438"/>
          </a:xfrm>
          <a:prstGeom prst="bentConnector3">
            <a:avLst>
              <a:gd name="adj1" fmla="val 19342"/>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68" name="Straight Connector 67"/>
          <p:cNvCxnSpPr/>
          <p:nvPr/>
        </p:nvCxnSpPr>
        <p:spPr>
          <a:xfrm flipH="1">
            <a:off x="5443460" y="560773"/>
            <a:ext cx="37411" cy="6343737"/>
          </a:xfrm>
          <a:prstGeom prst="line">
            <a:avLst/>
          </a:prstGeom>
          <a:ln w="25400">
            <a:prstDash val="lgDash"/>
          </a:ln>
        </p:spPr>
        <p:style>
          <a:lnRef idx="1">
            <a:schemeClr val="dk1"/>
          </a:lnRef>
          <a:fillRef idx="0">
            <a:schemeClr val="dk1"/>
          </a:fillRef>
          <a:effectRef idx="0">
            <a:schemeClr val="dk1"/>
          </a:effectRef>
          <a:fontRef idx="minor">
            <a:schemeClr val="tx1"/>
          </a:fontRef>
        </p:style>
      </p:cxnSp>
      <p:cxnSp>
        <p:nvCxnSpPr>
          <p:cNvPr id="69" name="Straight Arrow Connector 68"/>
          <p:cNvCxnSpPr/>
          <p:nvPr/>
        </p:nvCxnSpPr>
        <p:spPr>
          <a:xfrm flipV="1">
            <a:off x="5462164" y="6817989"/>
            <a:ext cx="1367329" cy="510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1" name="TextBox 70"/>
          <p:cNvSpPr txBox="1"/>
          <p:nvPr/>
        </p:nvSpPr>
        <p:spPr>
          <a:xfrm>
            <a:off x="4450651" y="6294555"/>
            <a:ext cx="950212" cy="542399"/>
          </a:xfrm>
          <a:prstGeom prst="rect">
            <a:avLst/>
          </a:prstGeom>
          <a:noFill/>
        </p:spPr>
        <p:txBody>
          <a:bodyPr wrap="none" rtlCol="0">
            <a:spAutoFit/>
          </a:bodyPr>
          <a:lstStyle/>
          <a:p>
            <a:pPr algn="r"/>
            <a:r>
              <a:rPr lang="en-US" sz="1428" b="1" dirty="0">
                <a:solidFill>
                  <a:prstClr val="black"/>
                </a:solidFill>
                <a:latin typeface="Calibri"/>
              </a:rPr>
              <a:t>Dialing</a:t>
            </a:r>
            <a:br>
              <a:rPr lang="en-US" sz="1428" b="1" dirty="0">
                <a:solidFill>
                  <a:prstClr val="black"/>
                </a:solidFill>
                <a:latin typeface="Calibri"/>
              </a:rPr>
            </a:br>
            <a:r>
              <a:rPr lang="en-US" sz="1428" b="1" dirty="0">
                <a:solidFill>
                  <a:prstClr val="black"/>
                </a:solidFill>
                <a:latin typeface="Calibri"/>
              </a:rPr>
              <a:t>Behaviors</a:t>
            </a:r>
          </a:p>
        </p:txBody>
      </p:sp>
      <p:sp>
        <p:nvSpPr>
          <p:cNvPr id="74" name="TextBox 73"/>
          <p:cNvSpPr txBox="1"/>
          <p:nvPr/>
        </p:nvSpPr>
        <p:spPr>
          <a:xfrm>
            <a:off x="5480871" y="6294555"/>
            <a:ext cx="1250251" cy="542399"/>
          </a:xfrm>
          <a:prstGeom prst="rect">
            <a:avLst/>
          </a:prstGeom>
          <a:noFill/>
        </p:spPr>
        <p:txBody>
          <a:bodyPr wrap="none" rtlCol="0">
            <a:spAutoFit/>
          </a:bodyPr>
          <a:lstStyle/>
          <a:p>
            <a:r>
              <a:rPr lang="en-US" sz="1428" b="1" dirty="0">
                <a:solidFill>
                  <a:prstClr val="black"/>
                </a:solidFill>
                <a:latin typeface="Calibri"/>
              </a:rPr>
              <a:t>Routing &amp;</a:t>
            </a:r>
            <a:br>
              <a:rPr lang="en-US" sz="1428" b="1" dirty="0">
                <a:solidFill>
                  <a:prstClr val="black"/>
                </a:solidFill>
                <a:latin typeface="Calibri"/>
              </a:rPr>
            </a:br>
            <a:r>
              <a:rPr lang="en-US" sz="1428" b="1" dirty="0">
                <a:solidFill>
                  <a:prstClr val="black"/>
                </a:solidFill>
                <a:latin typeface="Calibri"/>
              </a:rPr>
              <a:t>Authorization</a:t>
            </a:r>
          </a:p>
        </p:txBody>
      </p:sp>
      <p:grpSp>
        <p:nvGrpSpPr>
          <p:cNvPr id="75" name="Group 14"/>
          <p:cNvGrpSpPr/>
          <p:nvPr/>
        </p:nvGrpSpPr>
        <p:grpSpPr>
          <a:xfrm>
            <a:off x="3129355" y="3694262"/>
            <a:ext cx="1940792" cy="1258892"/>
            <a:chOff x="928662" y="1142984"/>
            <a:chExt cx="2643206" cy="1285884"/>
          </a:xfrm>
        </p:grpSpPr>
        <p:sp>
          <p:nvSpPr>
            <p:cNvPr id="76" name="Rectangle 75"/>
            <p:cNvSpPr/>
            <p:nvPr/>
          </p:nvSpPr>
          <p:spPr>
            <a:xfrm>
              <a:off x="928662" y="1142984"/>
              <a:ext cx="2643206" cy="1285884"/>
            </a:xfrm>
            <a:prstGeom prst="rect">
              <a:avLst/>
            </a:prstGeom>
            <a:gradFill rotWithShape="1">
              <a:gsLst>
                <a:gs pos="0">
                  <a:srgbClr val="F0AD00">
                    <a:shade val="51000"/>
                    <a:satMod val="130000"/>
                  </a:srgbClr>
                </a:gs>
                <a:gs pos="80000">
                  <a:srgbClr val="F0AD00">
                    <a:shade val="93000"/>
                    <a:satMod val="130000"/>
                  </a:srgbClr>
                </a:gs>
                <a:gs pos="100000">
                  <a:srgbClr val="F0AD00">
                    <a:shade val="94000"/>
                    <a:satMod val="135000"/>
                  </a:srgbClr>
                </a:gs>
              </a:gsLst>
              <a:lin ang="16200000" scaled="0"/>
            </a:gradFill>
            <a:ln w="9525" cap="flat" cmpd="sng" algn="ctr">
              <a:solidFill>
                <a:srgbClr val="F0AD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US" sz="1224" kern="0" dirty="0">
                <a:solidFill>
                  <a:sysClr val="window" lastClr="FFFFFF"/>
                </a:solidFill>
                <a:latin typeface="Calibri"/>
              </a:endParaRPr>
            </a:p>
          </p:txBody>
        </p:sp>
        <p:sp>
          <p:nvSpPr>
            <p:cNvPr id="77" name="Rectangle 76"/>
            <p:cNvSpPr/>
            <p:nvPr/>
          </p:nvSpPr>
          <p:spPr>
            <a:xfrm>
              <a:off x="1000100" y="1500174"/>
              <a:ext cx="2214578" cy="428628"/>
            </a:xfrm>
            <a:prstGeom prst="rect">
              <a:avLst/>
            </a:prstGeom>
            <a:solidFill>
              <a:sysClr val="window" lastClr="FFFFFF"/>
            </a:solidFill>
            <a:ln w="25400" cap="flat" cmpd="sng" algn="ctr">
              <a:solidFill>
                <a:srgbClr val="F0AD00"/>
              </a:solidFill>
              <a:prstDash val="solid"/>
            </a:ln>
            <a:effectLst/>
          </p:spPr>
          <p:txBody>
            <a:bodyPr rtlCol="0" anchor="ctr"/>
            <a:lstStyle/>
            <a:p>
              <a:pPr algn="ctr">
                <a:defRPr/>
              </a:pPr>
              <a:r>
                <a:rPr lang="en-US" sz="1224" kern="0" dirty="0">
                  <a:solidFill>
                    <a:sysClr val="windowText" lastClr="000000"/>
                  </a:solidFill>
                  <a:latin typeface="Calibri"/>
                </a:rPr>
                <a:t>Normalization Rule</a:t>
              </a:r>
            </a:p>
          </p:txBody>
        </p:sp>
        <p:sp>
          <p:nvSpPr>
            <p:cNvPr id="78" name="Rectangle 77"/>
            <p:cNvSpPr/>
            <p:nvPr/>
          </p:nvSpPr>
          <p:spPr>
            <a:xfrm>
              <a:off x="1142976" y="1714488"/>
              <a:ext cx="2214578" cy="428628"/>
            </a:xfrm>
            <a:prstGeom prst="rect">
              <a:avLst/>
            </a:prstGeom>
            <a:solidFill>
              <a:sysClr val="window" lastClr="FFFFFF"/>
            </a:solidFill>
            <a:ln w="25400" cap="flat" cmpd="sng" algn="ctr">
              <a:solidFill>
                <a:srgbClr val="F0AD00"/>
              </a:solidFill>
              <a:prstDash val="solid"/>
            </a:ln>
            <a:effectLst/>
          </p:spPr>
          <p:txBody>
            <a:bodyPr rtlCol="0" anchor="ctr"/>
            <a:lstStyle/>
            <a:p>
              <a:pPr algn="ctr">
                <a:defRPr/>
              </a:pPr>
              <a:r>
                <a:rPr lang="en-US" sz="1224" kern="0" dirty="0">
                  <a:solidFill>
                    <a:sysClr val="windowText" lastClr="000000"/>
                  </a:solidFill>
                  <a:latin typeface="Calibri"/>
                </a:rPr>
                <a:t>Normalization Rule</a:t>
              </a:r>
            </a:p>
          </p:txBody>
        </p:sp>
        <p:sp>
          <p:nvSpPr>
            <p:cNvPr id="79" name="Rectangle 78"/>
            <p:cNvSpPr/>
            <p:nvPr/>
          </p:nvSpPr>
          <p:spPr>
            <a:xfrm>
              <a:off x="1285852" y="1928802"/>
              <a:ext cx="2214578" cy="428628"/>
            </a:xfrm>
            <a:prstGeom prst="rect">
              <a:avLst/>
            </a:prstGeom>
            <a:solidFill>
              <a:sysClr val="window" lastClr="FFFFFF"/>
            </a:solidFill>
            <a:ln w="25400" cap="flat" cmpd="sng" algn="ctr">
              <a:solidFill>
                <a:srgbClr val="F0AD00"/>
              </a:solidFill>
              <a:prstDash val="solid"/>
            </a:ln>
            <a:effectLst/>
          </p:spPr>
          <p:txBody>
            <a:bodyPr rtlCol="0" anchor="ctr"/>
            <a:lstStyle/>
            <a:p>
              <a:pPr algn="ctr">
                <a:defRPr/>
              </a:pPr>
              <a:r>
                <a:rPr lang="en-US" sz="1224" kern="0" dirty="0">
                  <a:solidFill>
                    <a:sysClr val="windowText" lastClr="000000"/>
                  </a:solidFill>
                  <a:latin typeface="Calibri"/>
                </a:rPr>
                <a:t>Normalization Rule</a:t>
              </a:r>
            </a:p>
          </p:txBody>
        </p:sp>
        <p:sp>
          <p:nvSpPr>
            <p:cNvPr id="80" name="TextBox 79"/>
            <p:cNvSpPr txBox="1"/>
            <p:nvPr/>
          </p:nvSpPr>
          <p:spPr>
            <a:xfrm>
              <a:off x="928662" y="1142984"/>
              <a:ext cx="1928827" cy="292445"/>
            </a:xfrm>
            <a:prstGeom prst="rect">
              <a:avLst/>
            </a:prstGeom>
            <a:noFill/>
          </p:spPr>
          <p:txBody>
            <a:bodyPr wrap="square" rtlCol="0">
              <a:spAutoFit/>
            </a:bodyPr>
            <a:lstStyle/>
            <a:p>
              <a:pPr>
                <a:defRPr/>
              </a:pPr>
              <a:r>
                <a:rPr lang="en-US" sz="1224" kern="0" dirty="0">
                  <a:solidFill>
                    <a:sysClr val="windowText" lastClr="000000"/>
                  </a:solidFill>
                  <a:latin typeface="Calibri"/>
                </a:rPr>
                <a:t>Dial Plan</a:t>
              </a:r>
            </a:p>
          </p:txBody>
        </p:sp>
      </p:grpSp>
      <p:cxnSp>
        <p:nvCxnSpPr>
          <p:cNvPr id="81" name="Straight Arrow Connector 80"/>
          <p:cNvCxnSpPr>
            <a:stCxn id="2" idx="3"/>
          </p:cNvCxnSpPr>
          <p:nvPr/>
        </p:nvCxnSpPr>
        <p:spPr>
          <a:xfrm flipV="1">
            <a:off x="569306" y="414521"/>
            <a:ext cx="9748306" cy="765487"/>
          </a:xfrm>
          <a:prstGeom prst="bentConnector3">
            <a:avLst>
              <a:gd name="adj1" fmla="val 1476"/>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83" name="Rectangle 82"/>
          <p:cNvSpPr/>
          <p:nvPr/>
        </p:nvSpPr>
        <p:spPr>
          <a:xfrm>
            <a:off x="7747434" y="5000171"/>
            <a:ext cx="1940792" cy="1258892"/>
          </a:xfrm>
          <a:prstGeom prst="rect">
            <a:avLst/>
          </a:prstGeom>
          <a:gradFill rotWithShape="1">
            <a:gsLst>
              <a:gs pos="0">
                <a:srgbClr val="6BB76D">
                  <a:shade val="51000"/>
                  <a:satMod val="130000"/>
                </a:srgbClr>
              </a:gs>
              <a:gs pos="80000">
                <a:srgbClr val="6BB76D">
                  <a:shade val="93000"/>
                  <a:satMod val="130000"/>
                </a:srgbClr>
              </a:gs>
              <a:gs pos="100000">
                <a:srgbClr val="6BB76D">
                  <a:shade val="94000"/>
                  <a:satMod val="135000"/>
                </a:srgbClr>
              </a:gs>
            </a:gsLst>
            <a:lin ang="16200000" scaled="0"/>
          </a:gradFill>
          <a:ln w="9525" cap="flat" cmpd="sng" algn="ctr">
            <a:solidFill>
              <a:srgbClr val="6BB76D">
                <a:shade val="95000"/>
                <a:satMod val="105000"/>
              </a:srgbClr>
            </a:solidFill>
            <a:prstDash val="solid"/>
            <a:headEnd w="med" len="sm"/>
            <a:tailEnd w="med" len="sm"/>
          </a:ln>
          <a:effectLst>
            <a:outerShdw blurRad="40000" dist="23000" dir="5400000" rotWithShape="0">
              <a:srgbClr val="000000">
                <a:alpha val="35000"/>
              </a:srgbClr>
            </a:outerShdw>
          </a:effectLst>
        </p:spPr>
        <p:txBody>
          <a:bodyPr rtlCol="0" anchor="ctr"/>
          <a:lstStyle/>
          <a:p>
            <a:pPr algn="ctr">
              <a:defRPr/>
            </a:pPr>
            <a:endParaRPr lang="en-US" sz="1224" kern="0" dirty="0">
              <a:solidFill>
                <a:sysClr val="window" lastClr="FFFFFF"/>
              </a:solidFill>
              <a:latin typeface="Calibri"/>
            </a:endParaRPr>
          </a:p>
        </p:txBody>
      </p:sp>
      <p:sp>
        <p:nvSpPr>
          <p:cNvPr id="84" name="Rectangle 83"/>
          <p:cNvSpPr/>
          <p:nvPr/>
        </p:nvSpPr>
        <p:spPr>
          <a:xfrm>
            <a:off x="5754189" y="5000171"/>
            <a:ext cx="1940792" cy="1258892"/>
          </a:xfrm>
          <a:prstGeom prst="rect">
            <a:avLst/>
          </a:prstGeom>
          <a:gradFill rotWithShape="1">
            <a:gsLst>
              <a:gs pos="0">
                <a:srgbClr val="60B5CC">
                  <a:shade val="51000"/>
                  <a:satMod val="130000"/>
                </a:srgbClr>
              </a:gs>
              <a:gs pos="80000">
                <a:srgbClr val="60B5CC">
                  <a:shade val="93000"/>
                  <a:satMod val="130000"/>
                </a:srgbClr>
              </a:gs>
              <a:gs pos="100000">
                <a:srgbClr val="60B5CC">
                  <a:shade val="94000"/>
                  <a:satMod val="135000"/>
                </a:srgbClr>
              </a:gs>
            </a:gsLst>
            <a:lin ang="16200000" scaled="0"/>
          </a:gradFill>
          <a:ln w="9525" cap="flat" cmpd="sng" algn="ctr">
            <a:solidFill>
              <a:srgbClr val="60B5CC">
                <a:shade val="95000"/>
                <a:satMod val="105000"/>
              </a:srgbClr>
            </a:solidFill>
            <a:prstDash val="solid"/>
            <a:headEnd w="med" len="sm"/>
            <a:tailEnd w="med" len="sm"/>
          </a:ln>
          <a:effectLst>
            <a:outerShdw blurRad="40000" dist="23000" dir="5400000" rotWithShape="0">
              <a:srgbClr val="000000">
                <a:alpha val="35000"/>
              </a:srgbClr>
            </a:outerShdw>
          </a:effectLst>
        </p:spPr>
        <p:txBody>
          <a:bodyPr rtlCol="0" anchor="ctr"/>
          <a:lstStyle/>
          <a:p>
            <a:pPr algn="ctr">
              <a:defRPr/>
            </a:pPr>
            <a:endParaRPr lang="en-US" sz="1224" kern="0" dirty="0">
              <a:solidFill>
                <a:sysClr val="window" lastClr="FFFFFF"/>
              </a:solidFill>
              <a:latin typeface="Calibri"/>
            </a:endParaRPr>
          </a:p>
        </p:txBody>
      </p:sp>
      <p:cxnSp>
        <p:nvCxnSpPr>
          <p:cNvPr id="85" name="Straight Arrow Connector 84"/>
          <p:cNvCxnSpPr>
            <a:endCxn id="94" idx="1"/>
          </p:cNvCxnSpPr>
          <p:nvPr/>
        </p:nvCxnSpPr>
        <p:spPr>
          <a:xfrm>
            <a:off x="7432712" y="5559680"/>
            <a:ext cx="367177" cy="279753"/>
          </a:xfrm>
          <a:prstGeom prst="straightConnector1">
            <a:avLst/>
          </a:prstGeom>
          <a:noFill/>
          <a:ln w="25400" cap="flat" cmpd="sng" algn="ctr">
            <a:solidFill>
              <a:sysClr val="windowText" lastClr="000000"/>
            </a:solidFill>
            <a:prstDash val="solid"/>
            <a:headEnd w="med" len="sm"/>
            <a:tailEnd type="arrow" w="med" len="sm"/>
          </a:ln>
          <a:effectLst>
            <a:outerShdw blurRad="40000" dist="20000" dir="5400000" rotWithShape="0">
              <a:srgbClr val="000000">
                <a:alpha val="38000"/>
              </a:srgbClr>
            </a:outerShdw>
          </a:effectLst>
        </p:spPr>
      </p:cxnSp>
      <p:sp>
        <p:nvSpPr>
          <p:cNvPr id="86" name="Rectangle 85"/>
          <p:cNvSpPr/>
          <p:nvPr/>
        </p:nvSpPr>
        <p:spPr>
          <a:xfrm>
            <a:off x="5806643" y="5349863"/>
            <a:ext cx="1626069" cy="41963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224" kern="0" dirty="0">
                <a:solidFill>
                  <a:sysClr val="windowText" lastClr="000000"/>
                </a:solidFill>
                <a:latin typeface="Calibri"/>
              </a:rPr>
              <a:t>PSTN Usage</a:t>
            </a:r>
          </a:p>
        </p:txBody>
      </p:sp>
      <p:sp>
        <p:nvSpPr>
          <p:cNvPr id="87" name="Rectangle 86"/>
          <p:cNvSpPr/>
          <p:nvPr/>
        </p:nvSpPr>
        <p:spPr>
          <a:xfrm>
            <a:off x="5911551" y="5559679"/>
            <a:ext cx="1626069" cy="41963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224" kern="0" dirty="0">
                <a:solidFill>
                  <a:sysClr val="windowText" lastClr="000000"/>
                </a:solidFill>
                <a:latin typeface="Calibri"/>
              </a:rPr>
              <a:t>PSTN Usage</a:t>
            </a:r>
          </a:p>
        </p:txBody>
      </p:sp>
      <p:sp>
        <p:nvSpPr>
          <p:cNvPr id="88" name="Rectangle 87"/>
          <p:cNvSpPr/>
          <p:nvPr/>
        </p:nvSpPr>
        <p:spPr>
          <a:xfrm>
            <a:off x="6016459" y="5769494"/>
            <a:ext cx="1626069" cy="41963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224" kern="0" dirty="0">
                <a:solidFill>
                  <a:sysClr val="windowText" lastClr="000000"/>
                </a:solidFill>
                <a:latin typeface="Calibri"/>
              </a:rPr>
              <a:t>PSTN Usage</a:t>
            </a:r>
          </a:p>
        </p:txBody>
      </p:sp>
      <p:sp>
        <p:nvSpPr>
          <p:cNvPr id="89" name="TextBox 88"/>
          <p:cNvSpPr txBox="1"/>
          <p:nvPr/>
        </p:nvSpPr>
        <p:spPr>
          <a:xfrm>
            <a:off x="5754189" y="5000171"/>
            <a:ext cx="1363800" cy="286306"/>
          </a:xfrm>
          <a:prstGeom prst="rect">
            <a:avLst/>
          </a:prstGeom>
          <a:noFill/>
          <a:ln>
            <a:noFill/>
            <a:headEnd w="med" len="sm"/>
            <a:tailEnd w="med" len="sm"/>
          </a:ln>
        </p:spPr>
        <p:txBody>
          <a:bodyPr wrap="square" rtlCol="0">
            <a:spAutoFit/>
          </a:bodyPr>
          <a:lstStyle/>
          <a:p>
            <a:pPr>
              <a:defRPr/>
            </a:pPr>
            <a:r>
              <a:rPr lang="en-US" sz="1224" kern="0" dirty="0">
                <a:solidFill>
                  <a:sysClr val="windowText" lastClr="000000"/>
                </a:solidFill>
                <a:latin typeface="Calibri"/>
              </a:rPr>
              <a:t>Voice Policy</a:t>
            </a:r>
          </a:p>
        </p:txBody>
      </p:sp>
      <p:sp>
        <p:nvSpPr>
          <p:cNvPr id="90" name="TextBox 89"/>
          <p:cNvSpPr txBox="1"/>
          <p:nvPr/>
        </p:nvSpPr>
        <p:spPr>
          <a:xfrm>
            <a:off x="7747434" y="5000171"/>
            <a:ext cx="891715" cy="286306"/>
          </a:xfrm>
          <a:prstGeom prst="rect">
            <a:avLst/>
          </a:prstGeom>
          <a:noFill/>
          <a:ln>
            <a:noFill/>
            <a:headEnd w="med" len="sm"/>
            <a:tailEnd w="med" len="sm"/>
          </a:ln>
        </p:spPr>
        <p:txBody>
          <a:bodyPr wrap="square" rtlCol="0">
            <a:spAutoFit/>
          </a:bodyPr>
          <a:lstStyle/>
          <a:p>
            <a:pPr>
              <a:defRPr/>
            </a:pPr>
            <a:r>
              <a:rPr lang="en-US" sz="1224" kern="0" dirty="0">
                <a:solidFill>
                  <a:sysClr val="windowText" lastClr="000000"/>
                </a:solidFill>
                <a:latin typeface="Calibri"/>
              </a:rPr>
              <a:t>Routes</a:t>
            </a:r>
          </a:p>
        </p:txBody>
      </p:sp>
      <p:sp>
        <p:nvSpPr>
          <p:cNvPr id="91" name="Rectangle 90"/>
          <p:cNvSpPr/>
          <p:nvPr/>
        </p:nvSpPr>
        <p:spPr>
          <a:xfrm>
            <a:off x="8009703" y="5349863"/>
            <a:ext cx="1626069" cy="419631"/>
          </a:xfrm>
          <a:prstGeom prst="rect">
            <a:avLst/>
          </a:prstGeom>
          <a:solidFill>
            <a:sysClr val="window" lastClr="FFFFFF"/>
          </a:solidFill>
          <a:ln w="25400" cap="flat" cmpd="sng" algn="ctr">
            <a:solidFill>
              <a:srgbClr val="6BB76D"/>
            </a:solidFill>
            <a:prstDash val="solid"/>
            <a:headEnd w="med" len="sm"/>
            <a:tailEnd w="med" len="sm"/>
          </a:ln>
          <a:effectLst/>
        </p:spPr>
        <p:txBody>
          <a:bodyPr rtlCol="0" anchor="ctr"/>
          <a:lstStyle/>
          <a:p>
            <a:pPr algn="ctr">
              <a:defRPr/>
            </a:pPr>
            <a:r>
              <a:rPr lang="en-US" sz="1224" kern="0" dirty="0">
                <a:solidFill>
                  <a:sysClr val="windowText" lastClr="000000"/>
                </a:solidFill>
                <a:latin typeface="Calibri"/>
              </a:rPr>
              <a:t>Route</a:t>
            </a:r>
          </a:p>
        </p:txBody>
      </p:sp>
      <p:sp>
        <p:nvSpPr>
          <p:cNvPr id="92" name="Rectangle 91"/>
          <p:cNvSpPr/>
          <p:nvPr/>
        </p:nvSpPr>
        <p:spPr>
          <a:xfrm>
            <a:off x="7957249" y="5769494"/>
            <a:ext cx="1626069" cy="419631"/>
          </a:xfrm>
          <a:prstGeom prst="rect">
            <a:avLst/>
          </a:prstGeom>
          <a:solidFill>
            <a:sysClr val="window" lastClr="FFFFFF"/>
          </a:solidFill>
          <a:ln w="25400" cap="flat" cmpd="sng" algn="ctr">
            <a:solidFill>
              <a:srgbClr val="6BB76D"/>
            </a:solidFill>
            <a:prstDash val="solid"/>
            <a:headEnd w="med" len="sm"/>
            <a:tailEnd w="med" len="sm"/>
          </a:ln>
          <a:effectLst/>
        </p:spPr>
        <p:txBody>
          <a:bodyPr rtlCol="0" anchor="ctr"/>
          <a:lstStyle/>
          <a:p>
            <a:pPr algn="ctr">
              <a:defRPr/>
            </a:pPr>
            <a:r>
              <a:rPr lang="en-US" sz="1224" kern="0" dirty="0">
                <a:solidFill>
                  <a:sysClr val="windowText" lastClr="000000"/>
                </a:solidFill>
                <a:latin typeface="Calibri"/>
              </a:rPr>
              <a:t>Route</a:t>
            </a:r>
          </a:p>
        </p:txBody>
      </p:sp>
      <p:cxnSp>
        <p:nvCxnSpPr>
          <p:cNvPr id="93" name="Straight Arrow Connector 92"/>
          <p:cNvCxnSpPr>
            <a:stCxn id="88" idx="3"/>
            <a:endCxn id="92" idx="1"/>
          </p:cNvCxnSpPr>
          <p:nvPr/>
        </p:nvCxnSpPr>
        <p:spPr>
          <a:xfrm>
            <a:off x="7642528" y="5979310"/>
            <a:ext cx="314723" cy="1554"/>
          </a:xfrm>
          <a:prstGeom prst="straightConnector1">
            <a:avLst/>
          </a:prstGeom>
          <a:noFill/>
          <a:ln w="25400" cap="flat" cmpd="sng" algn="ctr">
            <a:solidFill>
              <a:sysClr val="windowText" lastClr="000000"/>
            </a:solidFill>
            <a:prstDash val="solid"/>
            <a:headEnd w="med" len="sm"/>
            <a:tailEnd type="arrow" w="med" len="sm"/>
          </a:ln>
          <a:effectLst>
            <a:outerShdw blurRad="40000" dist="20000" dir="5400000" rotWithShape="0">
              <a:srgbClr val="000000">
                <a:alpha val="38000"/>
              </a:srgbClr>
            </a:outerShdw>
          </a:effectLst>
        </p:spPr>
      </p:cxnSp>
      <p:sp>
        <p:nvSpPr>
          <p:cNvPr id="94" name="Rectangle 93"/>
          <p:cNvSpPr/>
          <p:nvPr/>
        </p:nvSpPr>
        <p:spPr>
          <a:xfrm>
            <a:off x="7799888" y="5629617"/>
            <a:ext cx="1626069" cy="419631"/>
          </a:xfrm>
          <a:prstGeom prst="rect">
            <a:avLst/>
          </a:prstGeom>
          <a:solidFill>
            <a:sysClr val="window" lastClr="FFFFFF"/>
          </a:solidFill>
          <a:ln w="25400" cap="flat" cmpd="sng" algn="ctr">
            <a:solidFill>
              <a:srgbClr val="6BB76D"/>
            </a:solidFill>
            <a:prstDash val="solid"/>
            <a:headEnd w="med" len="sm"/>
            <a:tailEnd w="med" len="sm"/>
          </a:ln>
          <a:effectLst/>
        </p:spPr>
        <p:txBody>
          <a:bodyPr rtlCol="0" anchor="ctr"/>
          <a:lstStyle/>
          <a:p>
            <a:pPr algn="ctr">
              <a:defRPr/>
            </a:pPr>
            <a:r>
              <a:rPr lang="en-US" sz="1224" kern="0" dirty="0">
                <a:solidFill>
                  <a:sysClr val="windowText" lastClr="000000"/>
                </a:solidFill>
                <a:latin typeface="Calibri"/>
              </a:rPr>
              <a:t>Route</a:t>
            </a:r>
          </a:p>
        </p:txBody>
      </p:sp>
      <p:cxnSp>
        <p:nvCxnSpPr>
          <p:cNvPr id="95" name="Straight Arrow Connector 94"/>
          <p:cNvCxnSpPr>
            <a:stCxn id="86" idx="3"/>
          </p:cNvCxnSpPr>
          <p:nvPr/>
        </p:nvCxnSpPr>
        <p:spPr>
          <a:xfrm>
            <a:off x="7432712" y="5559679"/>
            <a:ext cx="576992" cy="1554"/>
          </a:xfrm>
          <a:prstGeom prst="straightConnector1">
            <a:avLst/>
          </a:prstGeom>
          <a:noFill/>
          <a:ln w="25400" cap="flat" cmpd="sng" algn="ctr">
            <a:solidFill>
              <a:sysClr val="windowText" lastClr="000000"/>
            </a:solidFill>
            <a:prstDash val="solid"/>
            <a:headEnd w="med" len="sm"/>
            <a:tailEnd type="arrow" w="med" len="sm"/>
          </a:ln>
          <a:effectLst>
            <a:outerShdw blurRad="40000" dist="20000" dir="5400000" rotWithShape="0">
              <a:srgbClr val="000000">
                <a:alpha val="38000"/>
              </a:srgbClr>
            </a:outerShdw>
          </a:effectLst>
        </p:spPr>
      </p:cxnSp>
      <p:sp>
        <p:nvSpPr>
          <p:cNvPr id="96" name="Rectangle 95"/>
          <p:cNvSpPr/>
          <p:nvPr/>
        </p:nvSpPr>
        <p:spPr>
          <a:xfrm>
            <a:off x="7904796" y="5489740"/>
            <a:ext cx="1626069" cy="419631"/>
          </a:xfrm>
          <a:prstGeom prst="rect">
            <a:avLst/>
          </a:prstGeom>
          <a:solidFill>
            <a:sysClr val="window" lastClr="FFFFFF"/>
          </a:solidFill>
          <a:ln w="25400" cap="flat" cmpd="sng" algn="ctr">
            <a:solidFill>
              <a:srgbClr val="6BB76D"/>
            </a:solidFill>
            <a:prstDash val="solid"/>
            <a:headEnd w="med" len="sm"/>
            <a:tailEnd w="med" len="sm"/>
          </a:ln>
          <a:effectLst/>
        </p:spPr>
        <p:txBody>
          <a:bodyPr rtlCol="0" anchor="ctr"/>
          <a:lstStyle/>
          <a:p>
            <a:pPr algn="ctr">
              <a:defRPr/>
            </a:pPr>
            <a:r>
              <a:rPr lang="en-US" sz="1224" kern="0" dirty="0">
                <a:solidFill>
                  <a:sysClr val="windowText" lastClr="000000"/>
                </a:solidFill>
                <a:latin typeface="Calibri"/>
              </a:rPr>
              <a:t>Route</a:t>
            </a:r>
          </a:p>
        </p:txBody>
      </p:sp>
      <p:cxnSp>
        <p:nvCxnSpPr>
          <p:cNvPr id="97" name="Straight Arrow Connector 96"/>
          <p:cNvCxnSpPr>
            <a:endCxn id="96" idx="1"/>
          </p:cNvCxnSpPr>
          <p:nvPr/>
        </p:nvCxnSpPr>
        <p:spPr>
          <a:xfrm flipV="1">
            <a:off x="7537620" y="5699556"/>
            <a:ext cx="367177" cy="69938"/>
          </a:xfrm>
          <a:prstGeom prst="straightConnector1">
            <a:avLst/>
          </a:prstGeom>
          <a:noFill/>
          <a:ln w="25400" cap="flat" cmpd="sng" algn="ctr">
            <a:solidFill>
              <a:sysClr val="windowText" lastClr="000000"/>
            </a:solidFill>
            <a:prstDash val="solid"/>
            <a:headEnd w="med" len="sm"/>
            <a:tailEnd type="arrow" w="med" len="sm"/>
          </a:ln>
          <a:effectLst>
            <a:outerShdw blurRad="40000" dist="20000" dir="5400000" rotWithShape="0">
              <a:srgbClr val="000000">
                <a:alpha val="38000"/>
              </a:srgbClr>
            </a:outerShdw>
          </a:effectLst>
        </p:spPr>
      </p:cxnSp>
      <p:sp>
        <p:nvSpPr>
          <p:cNvPr id="98" name="Rectangle 97"/>
          <p:cNvSpPr/>
          <p:nvPr/>
        </p:nvSpPr>
        <p:spPr>
          <a:xfrm>
            <a:off x="9941805" y="5897607"/>
            <a:ext cx="2360422" cy="419630"/>
          </a:xfrm>
          <a:prstGeom prst="rect">
            <a:avLst/>
          </a:prstGeom>
          <a:gradFill rotWithShape="1">
            <a:gsLst>
              <a:gs pos="0">
                <a:srgbClr val="C64847">
                  <a:shade val="51000"/>
                  <a:satMod val="130000"/>
                </a:srgbClr>
              </a:gs>
              <a:gs pos="80000">
                <a:srgbClr val="C64847">
                  <a:shade val="93000"/>
                  <a:satMod val="130000"/>
                </a:srgbClr>
              </a:gs>
              <a:gs pos="100000">
                <a:srgbClr val="C64847">
                  <a:shade val="94000"/>
                  <a:satMod val="135000"/>
                </a:srgbClr>
              </a:gs>
            </a:gsLst>
            <a:lin ang="16200000" scaled="0"/>
          </a:gradFill>
          <a:ln w="9525" cap="flat" cmpd="sng" algn="ctr">
            <a:solidFill>
              <a:srgbClr val="C6484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224" kern="0" dirty="0">
                <a:solidFill>
                  <a:sysClr val="window" lastClr="FFFFFF"/>
                </a:solidFill>
                <a:latin typeface="Calibri"/>
              </a:rPr>
              <a:t>External Endpoint Receives Call</a:t>
            </a:r>
          </a:p>
        </p:txBody>
      </p:sp>
      <p:sp>
        <p:nvSpPr>
          <p:cNvPr id="99" name="Rectangle 98"/>
          <p:cNvSpPr/>
          <p:nvPr/>
        </p:nvSpPr>
        <p:spPr>
          <a:xfrm>
            <a:off x="10315167" y="1470290"/>
            <a:ext cx="2045698" cy="419630"/>
          </a:xfrm>
          <a:prstGeom prst="rect">
            <a:avLst/>
          </a:prstGeom>
          <a:gradFill rotWithShape="1">
            <a:gsLst>
              <a:gs pos="0">
                <a:srgbClr val="C64847">
                  <a:shade val="51000"/>
                  <a:satMod val="130000"/>
                </a:srgbClr>
              </a:gs>
              <a:gs pos="80000">
                <a:srgbClr val="C64847">
                  <a:shade val="93000"/>
                  <a:satMod val="130000"/>
                </a:srgbClr>
              </a:gs>
              <a:gs pos="100000">
                <a:srgbClr val="C64847">
                  <a:shade val="94000"/>
                  <a:satMod val="135000"/>
                </a:srgbClr>
              </a:gs>
            </a:gsLst>
            <a:lin ang="16200000" scaled="0"/>
          </a:gradFill>
          <a:ln w="9525" cap="flat" cmpd="sng" algn="ctr">
            <a:solidFill>
              <a:srgbClr val="C6484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224" kern="0" dirty="0">
                <a:solidFill>
                  <a:sysClr val="window" lastClr="FFFFFF"/>
                </a:solidFill>
                <a:latin typeface="Calibri"/>
              </a:rPr>
              <a:t>UC Endpoint Receives Call</a:t>
            </a:r>
          </a:p>
        </p:txBody>
      </p:sp>
      <p:cxnSp>
        <p:nvCxnSpPr>
          <p:cNvPr id="100" name="Straight Arrow Connector 99"/>
          <p:cNvCxnSpPr>
            <a:stCxn id="112" idx="3"/>
          </p:cNvCxnSpPr>
          <p:nvPr/>
        </p:nvCxnSpPr>
        <p:spPr>
          <a:xfrm flipV="1">
            <a:off x="9199348" y="826903"/>
            <a:ext cx="1110720" cy="4628"/>
          </a:xfrm>
          <a:prstGeom prst="bentConnector3">
            <a:avLst>
              <a:gd name="adj1" fmla="val 50000"/>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101" name="Straight Arrow Connector 100"/>
          <p:cNvCxnSpPr>
            <a:stCxn id="148" idx="3"/>
            <a:endCxn id="178" idx="1"/>
          </p:cNvCxnSpPr>
          <p:nvPr/>
        </p:nvCxnSpPr>
        <p:spPr>
          <a:xfrm flipV="1">
            <a:off x="2658185" y="1207850"/>
            <a:ext cx="634757" cy="178573"/>
          </a:xfrm>
          <a:prstGeom prst="bentConnector3">
            <a:avLst>
              <a:gd name="adj1" fmla="val 33339"/>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03" name="TextBox 102"/>
          <p:cNvSpPr txBox="1"/>
          <p:nvPr/>
        </p:nvSpPr>
        <p:spPr>
          <a:xfrm>
            <a:off x="2416410" y="872576"/>
            <a:ext cx="1153537" cy="286306"/>
          </a:xfrm>
          <a:prstGeom prst="rect">
            <a:avLst/>
          </a:prstGeom>
          <a:noFill/>
        </p:spPr>
        <p:txBody>
          <a:bodyPr wrap="square" rtlCol="0">
            <a:spAutoFit/>
          </a:bodyPr>
          <a:lstStyle/>
          <a:p>
            <a:pPr algn="r">
              <a:defRPr/>
            </a:pPr>
            <a:r>
              <a:rPr lang="en-US" sz="1224" kern="0" dirty="0">
                <a:solidFill>
                  <a:sysClr val="windowText" lastClr="000000"/>
                </a:solidFill>
                <a:latin typeface="Calibri"/>
              </a:rPr>
              <a:t>User=phone</a:t>
            </a:r>
          </a:p>
        </p:txBody>
      </p:sp>
      <p:cxnSp>
        <p:nvCxnSpPr>
          <p:cNvPr id="104" name="Straight Arrow Connector 103"/>
          <p:cNvCxnSpPr>
            <a:stCxn id="107" idx="3"/>
            <a:endCxn id="112" idx="1"/>
          </p:cNvCxnSpPr>
          <p:nvPr/>
        </p:nvCxnSpPr>
        <p:spPr>
          <a:xfrm flipV="1">
            <a:off x="4908158" y="831531"/>
            <a:ext cx="1366104" cy="1487726"/>
          </a:xfrm>
          <a:prstGeom prst="bentConnector3">
            <a:avLst>
              <a:gd name="adj1" fmla="val 29378"/>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05" name="TextBox 104"/>
          <p:cNvSpPr txBox="1"/>
          <p:nvPr/>
        </p:nvSpPr>
        <p:spPr>
          <a:xfrm>
            <a:off x="4845983" y="2077653"/>
            <a:ext cx="409056" cy="286306"/>
          </a:xfrm>
          <a:prstGeom prst="rect">
            <a:avLst/>
          </a:prstGeom>
          <a:noFill/>
        </p:spPr>
        <p:txBody>
          <a:bodyPr wrap="none" rtlCol="0">
            <a:spAutoFit/>
          </a:bodyPr>
          <a:lstStyle/>
          <a:p>
            <a:pPr>
              <a:defRPr/>
            </a:pPr>
            <a:r>
              <a:rPr lang="en-US" sz="1224" kern="0" dirty="0">
                <a:solidFill>
                  <a:sysClr val="windowText" lastClr="000000"/>
                </a:solidFill>
                <a:latin typeface="Calibri"/>
              </a:rPr>
              <a:t>Yes</a:t>
            </a:r>
          </a:p>
        </p:txBody>
      </p:sp>
      <p:cxnSp>
        <p:nvCxnSpPr>
          <p:cNvPr id="106" name="Straight Arrow Connector 105"/>
          <p:cNvCxnSpPr>
            <a:stCxn id="107" idx="2"/>
            <a:endCxn id="76" idx="0"/>
          </p:cNvCxnSpPr>
          <p:nvPr/>
        </p:nvCxnSpPr>
        <p:spPr>
          <a:xfrm>
            <a:off x="4099751" y="2738886"/>
            <a:ext cx="0" cy="955376"/>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07" name="Diamond 106"/>
          <p:cNvSpPr/>
          <p:nvPr/>
        </p:nvSpPr>
        <p:spPr>
          <a:xfrm>
            <a:off x="3291344" y="1899627"/>
            <a:ext cx="1616814" cy="839260"/>
          </a:xfrm>
          <a:prstGeom prst="diamond">
            <a:avLst/>
          </a:prstGeom>
          <a:gradFill rotWithShape="1">
            <a:gsLst>
              <a:gs pos="0">
                <a:srgbClr val="E88651">
                  <a:shade val="51000"/>
                  <a:satMod val="130000"/>
                </a:srgbClr>
              </a:gs>
              <a:gs pos="80000">
                <a:srgbClr val="E88651">
                  <a:shade val="93000"/>
                  <a:satMod val="130000"/>
                </a:srgbClr>
              </a:gs>
              <a:gs pos="100000">
                <a:srgbClr val="E88651">
                  <a:shade val="94000"/>
                  <a:satMod val="135000"/>
                </a:srgbClr>
              </a:gs>
            </a:gsLst>
            <a:lin ang="16200000" scaled="0"/>
          </a:gradFill>
          <a:ln w="9525" cap="flat" cmpd="sng" algn="ctr">
            <a:solidFill>
              <a:srgbClr val="E88651">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071" kern="0" dirty="0">
                <a:solidFill>
                  <a:sysClr val="window" lastClr="FFFFFF"/>
                </a:solidFill>
                <a:latin typeface="Calibri"/>
              </a:rPr>
              <a:t>Global?</a:t>
            </a:r>
          </a:p>
        </p:txBody>
      </p:sp>
      <p:sp>
        <p:nvSpPr>
          <p:cNvPr id="108" name="TextBox 107"/>
          <p:cNvSpPr txBox="1"/>
          <p:nvPr/>
        </p:nvSpPr>
        <p:spPr>
          <a:xfrm>
            <a:off x="4146422" y="2682376"/>
            <a:ext cx="376358" cy="286306"/>
          </a:xfrm>
          <a:prstGeom prst="rect">
            <a:avLst/>
          </a:prstGeom>
          <a:noFill/>
          <a:ln>
            <a:noFill/>
            <a:headEnd w="med" len="sm"/>
            <a:tailEnd w="med" len="sm"/>
          </a:ln>
        </p:spPr>
        <p:txBody>
          <a:bodyPr wrap="none" rtlCol="0">
            <a:spAutoFit/>
          </a:bodyPr>
          <a:lstStyle/>
          <a:p>
            <a:pPr>
              <a:defRPr/>
            </a:pPr>
            <a:r>
              <a:rPr lang="en-US" sz="1224" kern="0" dirty="0">
                <a:solidFill>
                  <a:sysClr val="windowText" lastClr="000000"/>
                </a:solidFill>
                <a:latin typeface="Calibri"/>
              </a:rPr>
              <a:t>No</a:t>
            </a:r>
          </a:p>
        </p:txBody>
      </p:sp>
      <p:sp>
        <p:nvSpPr>
          <p:cNvPr id="109" name="TextBox 108"/>
          <p:cNvSpPr txBox="1"/>
          <p:nvPr/>
        </p:nvSpPr>
        <p:spPr>
          <a:xfrm>
            <a:off x="1406879" y="396953"/>
            <a:ext cx="652658" cy="286306"/>
          </a:xfrm>
          <a:prstGeom prst="rect">
            <a:avLst/>
          </a:prstGeom>
          <a:noFill/>
        </p:spPr>
        <p:txBody>
          <a:bodyPr wrap="none" rtlCol="0">
            <a:spAutoFit/>
          </a:bodyPr>
          <a:lstStyle/>
          <a:p>
            <a:pPr>
              <a:defRPr/>
            </a:pPr>
            <a:r>
              <a:rPr lang="en-US" sz="1224" kern="0" dirty="0">
                <a:solidFill>
                  <a:sysClr val="windowText" lastClr="000000"/>
                </a:solidFill>
                <a:latin typeface="Calibri"/>
              </a:rPr>
              <a:t>SIP URI</a:t>
            </a:r>
          </a:p>
        </p:txBody>
      </p:sp>
      <p:sp>
        <p:nvSpPr>
          <p:cNvPr id="110" name="TextBox 109"/>
          <p:cNvSpPr txBox="1"/>
          <p:nvPr/>
        </p:nvSpPr>
        <p:spPr>
          <a:xfrm>
            <a:off x="9180681" y="816732"/>
            <a:ext cx="606881" cy="286306"/>
          </a:xfrm>
          <a:prstGeom prst="rect">
            <a:avLst/>
          </a:prstGeom>
          <a:noFill/>
        </p:spPr>
        <p:txBody>
          <a:bodyPr wrap="none" rtlCol="0">
            <a:spAutoFit/>
          </a:bodyPr>
          <a:lstStyle/>
          <a:p>
            <a:pPr>
              <a:defRPr/>
            </a:pPr>
            <a:r>
              <a:rPr lang="en-US" sz="1224" kern="0" dirty="0">
                <a:solidFill>
                  <a:sysClr val="windowText" lastClr="000000"/>
                </a:solidFill>
                <a:latin typeface="Calibri"/>
              </a:rPr>
              <a:t>Match</a:t>
            </a:r>
          </a:p>
        </p:txBody>
      </p:sp>
      <p:cxnSp>
        <p:nvCxnSpPr>
          <p:cNvPr id="111" name="Straight Arrow Connector 110"/>
          <p:cNvCxnSpPr>
            <a:stCxn id="112" idx="2"/>
            <a:endCxn id="202" idx="0"/>
          </p:cNvCxnSpPr>
          <p:nvPr/>
        </p:nvCxnSpPr>
        <p:spPr>
          <a:xfrm>
            <a:off x="7736805" y="1041346"/>
            <a:ext cx="0" cy="237060"/>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12" name="Rectangle 111"/>
          <p:cNvSpPr/>
          <p:nvPr/>
        </p:nvSpPr>
        <p:spPr>
          <a:xfrm>
            <a:off x="6274262" y="621716"/>
            <a:ext cx="2925086" cy="419630"/>
          </a:xfrm>
          <a:prstGeom prst="rect">
            <a:avLst/>
          </a:prstGeom>
          <a:gradFill rotWithShape="1">
            <a:gsLst>
              <a:gs pos="0">
                <a:srgbClr val="C64847">
                  <a:shade val="51000"/>
                  <a:satMod val="130000"/>
                </a:srgbClr>
              </a:gs>
              <a:gs pos="80000">
                <a:srgbClr val="C64847">
                  <a:shade val="93000"/>
                  <a:satMod val="130000"/>
                </a:srgbClr>
              </a:gs>
              <a:gs pos="100000">
                <a:srgbClr val="C64847">
                  <a:shade val="94000"/>
                  <a:satMod val="135000"/>
                </a:srgbClr>
              </a:gs>
            </a:gsLst>
            <a:lin ang="16200000" scaled="0"/>
          </a:gradFill>
          <a:ln w="9525" cap="flat" cmpd="sng" algn="ctr">
            <a:solidFill>
              <a:srgbClr val="C6484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224" kern="0" dirty="0">
                <a:solidFill>
                  <a:sysClr val="window" lastClr="FFFFFF"/>
                </a:solidFill>
                <a:latin typeface="Calibri"/>
              </a:rPr>
              <a:t>Reverse Number Lookup</a:t>
            </a:r>
          </a:p>
        </p:txBody>
      </p:sp>
      <p:sp>
        <p:nvSpPr>
          <p:cNvPr id="113" name="TextBox 112"/>
          <p:cNvSpPr txBox="1"/>
          <p:nvPr/>
        </p:nvSpPr>
        <p:spPr>
          <a:xfrm>
            <a:off x="7794481" y="1008700"/>
            <a:ext cx="821055" cy="286306"/>
          </a:xfrm>
          <a:prstGeom prst="rect">
            <a:avLst/>
          </a:prstGeom>
          <a:noFill/>
        </p:spPr>
        <p:txBody>
          <a:bodyPr wrap="none" rtlCol="0">
            <a:spAutoFit/>
          </a:bodyPr>
          <a:lstStyle/>
          <a:p>
            <a:pPr>
              <a:defRPr/>
            </a:pPr>
            <a:r>
              <a:rPr lang="en-US" sz="1224" kern="0" dirty="0">
                <a:solidFill>
                  <a:sysClr val="windowText" lastClr="000000"/>
                </a:solidFill>
                <a:latin typeface="Calibri"/>
              </a:rPr>
              <a:t>No match</a:t>
            </a:r>
          </a:p>
        </p:txBody>
      </p:sp>
      <p:sp>
        <p:nvSpPr>
          <p:cNvPr id="114" name="Rectangle 113"/>
          <p:cNvSpPr/>
          <p:nvPr/>
        </p:nvSpPr>
        <p:spPr>
          <a:xfrm>
            <a:off x="9941805" y="4638719"/>
            <a:ext cx="2360422" cy="594478"/>
          </a:xfrm>
          <a:prstGeom prst="rect">
            <a:avLst/>
          </a:prstGeom>
          <a:gradFill rotWithShape="1">
            <a:gsLst>
              <a:gs pos="0">
                <a:srgbClr val="C64847">
                  <a:shade val="51000"/>
                  <a:satMod val="130000"/>
                </a:srgbClr>
              </a:gs>
              <a:gs pos="80000">
                <a:srgbClr val="C64847">
                  <a:shade val="93000"/>
                  <a:satMod val="130000"/>
                </a:srgbClr>
              </a:gs>
              <a:gs pos="100000">
                <a:srgbClr val="C64847">
                  <a:shade val="94000"/>
                  <a:satMod val="135000"/>
                </a:srgbClr>
              </a:gs>
            </a:gsLst>
            <a:lin ang="16200000" scaled="0"/>
          </a:gradFill>
          <a:ln w="9525" cap="flat" cmpd="sng" algn="ctr">
            <a:solidFill>
              <a:srgbClr val="C6484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224" kern="0" dirty="0">
                <a:solidFill>
                  <a:sysClr val="window" lastClr="FFFFFF"/>
                </a:solidFill>
                <a:latin typeface="Calibri"/>
              </a:rPr>
              <a:t>Trunk Configuration /</a:t>
            </a:r>
            <a:br>
              <a:rPr lang="en-US" sz="1224" kern="0" dirty="0">
                <a:solidFill>
                  <a:sysClr val="window" lastClr="FFFFFF"/>
                </a:solidFill>
                <a:latin typeface="Calibri"/>
              </a:rPr>
            </a:br>
            <a:r>
              <a:rPr lang="en-US" sz="1224" kern="0" dirty="0">
                <a:solidFill>
                  <a:sysClr val="window" lastClr="FFFFFF"/>
                </a:solidFill>
                <a:latin typeface="Calibri"/>
              </a:rPr>
              <a:t>Number Translation</a:t>
            </a:r>
          </a:p>
        </p:txBody>
      </p:sp>
      <p:cxnSp>
        <p:nvCxnSpPr>
          <p:cNvPr id="115" name="Straight Arrow Connector 114"/>
          <p:cNvCxnSpPr>
            <a:stCxn id="83" idx="3"/>
            <a:endCxn id="114" idx="1"/>
          </p:cNvCxnSpPr>
          <p:nvPr/>
        </p:nvCxnSpPr>
        <p:spPr>
          <a:xfrm flipV="1">
            <a:off x="9688226" y="4935958"/>
            <a:ext cx="253579" cy="693659"/>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16" name="Rectangle 115"/>
          <p:cNvSpPr/>
          <p:nvPr/>
        </p:nvSpPr>
        <p:spPr>
          <a:xfrm>
            <a:off x="9941805" y="5268162"/>
            <a:ext cx="2360422" cy="419630"/>
          </a:xfrm>
          <a:prstGeom prst="rect">
            <a:avLst/>
          </a:prstGeom>
          <a:gradFill rotWithShape="1">
            <a:gsLst>
              <a:gs pos="0">
                <a:srgbClr val="F0AD00">
                  <a:shade val="51000"/>
                  <a:satMod val="130000"/>
                </a:srgbClr>
              </a:gs>
              <a:gs pos="80000">
                <a:srgbClr val="F0AD00">
                  <a:shade val="93000"/>
                  <a:satMod val="130000"/>
                </a:srgbClr>
              </a:gs>
              <a:gs pos="100000">
                <a:srgbClr val="F0AD00">
                  <a:shade val="94000"/>
                  <a:satMod val="135000"/>
                </a:srgbClr>
              </a:gs>
            </a:gsLst>
            <a:lin ang="16200000" scaled="0"/>
          </a:gradFill>
          <a:ln w="9525" cap="flat" cmpd="sng" algn="ctr">
            <a:solidFill>
              <a:srgbClr val="F0AD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224" kern="0" dirty="0">
                <a:solidFill>
                  <a:sysClr val="windowText" lastClr="000000"/>
                </a:solidFill>
                <a:latin typeface="Calibri"/>
              </a:rPr>
              <a:t>Gateway / IP-PBX / SIP Trunk</a:t>
            </a:r>
          </a:p>
        </p:txBody>
      </p:sp>
      <p:cxnSp>
        <p:nvCxnSpPr>
          <p:cNvPr id="117" name="Straight Arrow Connector 116"/>
          <p:cNvCxnSpPr>
            <a:stCxn id="116" idx="2"/>
            <a:endCxn id="98" idx="0"/>
          </p:cNvCxnSpPr>
          <p:nvPr/>
        </p:nvCxnSpPr>
        <p:spPr>
          <a:xfrm rot="5400000">
            <a:off x="11017110" y="5792894"/>
            <a:ext cx="209815" cy="1167"/>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18" name="Rectangle 117"/>
          <p:cNvSpPr/>
          <p:nvPr/>
        </p:nvSpPr>
        <p:spPr>
          <a:xfrm>
            <a:off x="10317612" y="315990"/>
            <a:ext cx="2045698" cy="844010"/>
          </a:xfrm>
          <a:prstGeom prst="rect">
            <a:avLst/>
          </a:prstGeom>
          <a:gradFill rotWithShape="1">
            <a:gsLst>
              <a:gs pos="0">
                <a:srgbClr val="C64847">
                  <a:shade val="51000"/>
                  <a:satMod val="130000"/>
                </a:srgbClr>
              </a:gs>
              <a:gs pos="80000">
                <a:srgbClr val="C64847">
                  <a:shade val="93000"/>
                  <a:satMod val="130000"/>
                </a:srgbClr>
              </a:gs>
              <a:gs pos="100000">
                <a:srgbClr val="C64847">
                  <a:shade val="94000"/>
                  <a:satMod val="135000"/>
                </a:srgbClr>
              </a:gs>
            </a:gsLst>
            <a:lin ang="16200000" scaled="0"/>
          </a:gradFill>
          <a:ln w="9525" cap="flat" cmpd="sng" algn="ctr">
            <a:solidFill>
              <a:srgbClr val="C64847">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224" kern="0" dirty="0">
                <a:solidFill>
                  <a:sysClr val="window" lastClr="FFFFFF"/>
                </a:solidFill>
                <a:latin typeface="Calibri"/>
              </a:rPr>
              <a:t>Inbound Routing</a:t>
            </a:r>
          </a:p>
        </p:txBody>
      </p:sp>
      <p:cxnSp>
        <p:nvCxnSpPr>
          <p:cNvPr id="119" name="Straight Arrow Connector 118"/>
          <p:cNvCxnSpPr>
            <a:stCxn id="118" idx="2"/>
            <a:endCxn id="99" idx="0"/>
          </p:cNvCxnSpPr>
          <p:nvPr/>
        </p:nvCxnSpPr>
        <p:spPr>
          <a:xfrm flipH="1">
            <a:off x="11338017" y="1160001"/>
            <a:ext cx="2445" cy="310289"/>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173" name="Straight Arrow Connector 172"/>
          <p:cNvCxnSpPr>
            <a:stCxn id="83" idx="2"/>
          </p:cNvCxnSpPr>
          <p:nvPr/>
        </p:nvCxnSpPr>
        <p:spPr>
          <a:xfrm>
            <a:off x="8717830" y="6259063"/>
            <a:ext cx="104908" cy="304452"/>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174" name="Straight Arrow Connector 173"/>
          <p:cNvCxnSpPr/>
          <p:nvPr/>
        </p:nvCxnSpPr>
        <p:spPr>
          <a:xfrm flipH="1">
            <a:off x="4198631" y="6823089"/>
            <a:ext cx="124482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5" name="Straight Arrow Connector 174"/>
          <p:cNvCxnSpPr>
            <a:stCxn id="178" idx="3"/>
            <a:endCxn id="112" idx="1"/>
          </p:cNvCxnSpPr>
          <p:nvPr/>
        </p:nvCxnSpPr>
        <p:spPr>
          <a:xfrm flipV="1">
            <a:off x="4906561" y="831532"/>
            <a:ext cx="1367701" cy="376318"/>
          </a:xfrm>
          <a:prstGeom prst="bentConnector3">
            <a:avLst>
              <a:gd name="adj1" fmla="val 28691"/>
            </a:avLst>
          </a:prstGeom>
          <a:noFill/>
          <a:ln w="38100" cap="flat" cmpd="sng" algn="ctr">
            <a:solidFill>
              <a:sysClr val="windowText" lastClr="000000"/>
            </a:solidFill>
            <a:prstDash val="solid"/>
            <a:headEnd w="med" len="sm"/>
            <a:tailEnd type="arrow" w="med" len="sm"/>
          </a:ln>
          <a:effectLst>
            <a:outerShdw blurRad="50800" dist="38100" dir="2700000" algn="tl" rotWithShape="0">
              <a:schemeClr val="tx2">
                <a:lumMod val="75000"/>
                <a:alpha val="40000"/>
              </a:schemeClr>
            </a:outerShdw>
          </a:effectLst>
        </p:spPr>
      </p:cxnSp>
      <p:sp>
        <p:nvSpPr>
          <p:cNvPr id="176" name="TextBox 175"/>
          <p:cNvSpPr txBox="1"/>
          <p:nvPr/>
        </p:nvSpPr>
        <p:spPr>
          <a:xfrm>
            <a:off x="4846666" y="944022"/>
            <a:ext cx="409056" cy="286306"/>
          </a:xfrm>
          <a:prstGeom prst="rect">
            <a:avLst/>
          </a:prstGeom>
          <a:noFill/>
        </p:spPr>
        <p:txBody>
          <a:bodyPr wrap="none" rtlCol="0">
            <a:spAutoFit/>
          </a:bodyPr>
          <a:lstStyle/>
          <a:p>
            <a:pPr>
              <a:defRPr/>
            </a:pPr>
            <a:r>
              <a:rPr lang="en-US" sz="1224" kern="0" dirty="0">
                <a:solidFill>
                  <a:sysClr val="windowText" lastClr="000000"/>
                </a:solidFill>
                <a:latin typeface="Calibri"/>
              </a:rPr>
              <a:t>Yes</a:t>
            </a:r>
          </a:p>
        </p:txBody>
      </p:sp>
      <p:cxnSp>
        <p:nvCxnSpPr>
          <p:cNvPr id="177" name="Straight Arrow Connector 176"/>
          <p:cNvCxnSpPr>
            <a:stCxn id="178" idx="2"/>
            <a:endCxn id="107" idx="0"/>
          </p:cNvCxnSpPr>
          <p:nvPr/>
        </p:nvCxnSpPr>
        <p:spPr>
          <a:xfrm flipH="1">
            <a:off x="4099751" y="1624646"/>
            <a:ext cx="1" cy="274980"/>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78" name="Diamond 177"/>
          <p:cNvSpPr/>
          <p:nvPr/>
        </p:nvSpPr>
        <p:spPr>
          <a:xfrm>
            <a:off x="3292942" y="791052"/>
            <a:ext cx="1613619" cy="833594"/>
          </a:xfrm>
          <a:prstGeom prst="diamond">
            <a:avLst/>
          </a:prstGeom>
          <a:gradFill rotWithShape="1">
            <a:gsLst>
              <a:gs pos="0">
                <a:srgbClr val="E88651">
                  <a:shade val="51000"/>
                  <a:satMod val="130000"/>
                </a:srgbClr>
              </a:gs>
              <a:gs pos="80000">
                <a:srgbClr val="E88651">
                  <a:shade val="93000"/>
                  <a:satMod val="130000"/>
                </a:srgbClr>
              </a:gs>
              <a:gs pos="100000">
                <a:srgbClr val="E88651">
                  <a:shade val="94000"/>
                  <a:satMod val="135000"/>
                </a:srgbClr>
              </a:gs>
            </a:gsLst>
            <a:lin ang="16200000" scaled="0"/>
          </a:gradFill>
          <a:ln w="9525" cap="flat" cmpd="sng" algn="ctr">
            <a:solidFill>
              <a:srgbClr val="E88651">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1071" kern="0" dirty="0">
                <a:solidFill>
                  <a:sysClr val="window" lastClr="FFFFFF"/>
                </a:solidFill>
                <a:latin typeface="Calibri"/>
              </a:rPr>
              <a:t>Emergency</a:t>
            </a:r>
            <a:br>
              <a:rPr lang="en-US" sz="1071" kern="0" dirty="0">
                <a:solidFill>
                  <a:sysClr val="window" lastClr="FFFFFF"/>
                </a:solidFill>
                <a:latin typeface="Calibri"/>
              </a:rPr>
            </a:br>
            <a:r>
              <a:rPr lang="en-US" sz="1071" kern="0" dirty="0">
                <a:solidFill>
                  <a:sysClr val="window" lastClr="FFFFFF"/>
                </a:solidFill>
                <a:latin typeface="Calibri"/>
              </a:rPr>
              <a:t>Call?</a:t>
            </a:r>
          </a:p>
        </p:txBody>
      </p:sp>
      <p:sp>
        <p:nvSpPr>
          <p:cNvPr id="179" name="TextBox 178"/>
          <p:cNvSpPr txBox="1"/>
          <p:nvPr/>
        </p:nvSpPr>
        <p:spPr>
          <a:xfrm>
            <a:off x="4110171" y="1551949"/>
            <a:ext cx="376358" cy="286306"/>
          </a:xfrm>
          <a:prstGeom prst="rect">
            <a:avLst/>
          </a:prstGeom>
          <a:noFill/>
          <a:ln>
            <a:noFill/>
            <a:headEnd w="med" len="sm"/>
            <a:tailEnd w="med" len="sm"/>
          </a:ln>
        </p:spPr>
        <p:txBody>
          <a:bodyPr wrap="none" rtlCol="0">
            <a:spAutoFit/>
          </a:bodyPr>
          <a:lstStyle/>
          <a:p>
            <a:pPr>
              <a:defRPr/>
            </a:pPr>
            <a:r>
              <a:rPr lang="en-US" sz="1224" kern="0" dirty="0">
                <a:solidFill>
                  <a:sysClr val="windowText" lastClr="000000"/>
                </a:solidFill>
                <a:latin typeface="Calibri"/>
              </a:rPr>
              <a:t>No</a:t>
            </a:r>
          </a:p>
        </p:txBody>
      </p:sp>
      <p:cxnSp>
        <p:nvCxnSpPr>
          <p:cNvPr id="185" name="Straight Arrow Connector 184"/>
          <p:cNvCxnSpPr>
            <a:stCxn id="187" idx="1"/>
          </p:cNvCxnSpPr>
          <p:nvPr/>
        </p:nvCxnSpPr>
        <p:spPr>
          <a:xfrm flipH="1">
            <a:off x="2468669" y="5277970"/>
            <a:ext cx="660686" cy="318386"/>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grpSp>
        <p:nvGrpSpPr>
          <p:cNvPr id="186" name="Group 185"/>
          <p:cNvGrpSpPr/>
          <p:nvPr/>
        </p:nvGrpSpPr>
        <p:grpSpPr>
          <a:xfrm>
            <a:off x="3129355" y="4996955"/>
            <a:ext cx="1940792" cy="562028"/>
            <a:chOff x="-608005" y="977340"/>
            <a:chExt cx="1903405" cy="413401"/>
          </a:xfrm>
        </p:grpSpPr>
        <p:sp>
          <p:nvSpPr>
            <p:cNvPr id="187" name="Rectangle 186"/>
            <p:cNvSpPr/>
            <p:nvPr/>
          </p:nvSpPr>
          <p:spPr>
            <a:xfrm>
              <a:off x="-608005" y="977340"/>
              <a:ext cx="1903405" cy="413401"/>
            </a:xfrm>
            <a:prstGeom prst="rect">
              <a:avLst/>
            </a:prstGeom>
            <a:gradFill rotWithShape="1">
              <a:gsLst>
                <a:gs pos="0">
                  <a:srgbClr val="F0AD00">
                    <a:shade val="51000"/>
                    <a:satMod val="130000"/>
                  </a:srgbClr>
                </a:gs>
                <a:gs pos="80000">
                  <a:srgbClr val="F0AD00">
                    <a:shade val="93000"/>
                    <a:satMod val="130000"/>
                  </a:srgbClr>
                </a:gs>
                <a:gs pos="100000">
                  <a:srgbClr val="F0AD00">
                    <a:shade val="94000"/>
                    <a:satMod val="135000"/>
                  </a:srgbClr>
                </a:gs>
              </a:gsLst>
              <a:lin ang="16200000" scaled="0"/>
            </a:gradFill>
            <a:ln w="9525" cap="flat" cmpd="sng" algn="ctr">
              <a:solidFill>
                <a:srgbClr val="F0AD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US" sz="1224" kern="0" dirty="0">
                <a:solidFill>
                  <a:sysClr val="window" lastClr="FFFFFF"/>
                </a:solidFill>
                <a:latin typeface="Calibri"/>
              </a:endParaRPr>
            </a:p>
          </p:txBody>
        </p:sp>
        <p:sp>
          <p:nvSpPr>
            <p:cNvPr id="188" name="Rectangle 187"/>
            <p:cNvSpPr/>
            <p:nvPr/>
          </p:nvSpPr>
          <p:spPr>
            <a:xfrm>
              <a:off x="-544981" y="1030637"/>
              <a:ext cx="1777357" cy="308660"/>
            </a:xfrm>
            <a:prstGeom prst="rect">
              <a:avLst/>
            </a:prstGeom>
            <a:solidFill>
              <a:sysClr val="window" lastClr="FFFFFF"/>
            </a:solidFill>
            <a:ln w="25400" cap="flat" cmpd="sng" algn="ctr">
              <a:solidFill>
                <a:srgbClr val="F0AD00"/>
              </a:solidFill>
              <a:prstDash val="solid"/>
            </a:ln>
            <a:effectLst/>
          </p:spPr>
          <p:txBody>
            <a:bodyPr rtlCol="0" anchor="ctr"/>
            <a:lstStyle/>
            <a:p>
              <a:pPr algn="ctr">
                <a:defRPr/>
              </a:pPr>
              <a:r>
                <a:rPr lang="en-US" sz="1224" kern="0" dirty="0">
                  <a:solidFill>
                    <a:sysClr val="windowText" lastClr="000000"/>
                  </a:solidFill>
                  <a:latin typeface="Calibri"/>
                </a:rPr>
                <a:t>Call Park Orbit Range</a:t>
              </a:r>
            </a:p>
          </p:txBody>
        </p:sp>
      </p:grpSp>
      <p:sp>
        <p:nvSpPr>
          <p:cNvPr id="4" name="Right Arrow 3"/>
          <p:cNvSpPr/>
          <p:nvPr/>
        </p:nvSpPr>
        <p:spPr>
          <a:xfrm rot="4353187">
            <a:off x="-109857" y="353385"/>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1</a:t>
            </a:r>
          </a:p>
        </p:txBody>
      </p:sp>
      <p:sp>
        <p:nvSpPr>
          <p:cNvPr id="124" name="Right Arrow 123"/>
          <p:cNvSpPr/>
          <p:nvPr/>
        </p:nvSpPr>
        <p:spPr>
          <a:xfrm rot="20759968">
            <a:off x="2892978" y="1307852"/>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2</a:t>
            </a:r>
          </a:p>
        </p:txBody>
      </p:sp>
      <p:sp>
        <p:nvSpPr>
          <p:cNvPr id="125" name="Right Arrow 124"/>
          <p:cNvSpPr/>
          <p:nvPr/>
        </p:nvSpPr>
        <p:spPr>
          <a:xfrm>
            <a:off x="2673284" y="2128249"/>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3</a:t>
            </a:r>
          </a:p>
        </p:txBody>
      </p:sp>
      <p:sp>
        <p:nvSpPr>
          <p:cNvPr id="126" name="Right Arrow 125"/>
          <p:cNvSpPr/>
          <p:nvPr/>
        </p:nvSpPr>
        <p:spPr>
          <a:xfrm>
            <a:off x="2221993" y="4099778"/>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4</a:t>
            </a:r>
          </a:p>
        </p:txBody>
      </p:sp>
      <p:sp>
        <p:nvSpPr>
          <p:cNvPr id="127" name="Right Arrow 126"/>
          <p:cNvSpPr/>
          <p:nvPr/>
        </p:nvSpPr>
        <p:spPr>
          <a:xfrm rot="1613970">
            <a:off x="600876" y="5118481"/>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5</a:t>
            </a:r>
          </a:p>
        </p:txBody>
      </p:sp>
      <p:sp>
        <p:nvSpPr>
          <p:cNvPr id="128" name="Right Arrow 127"/>
          <p:cNvSpPr/>
          <p:nvPr/>
        </p:nvSpPr>
        <p:spPr>
          <a:xfrm rot="20075713">
            <a:off x="2952324" y="5445729"/>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6</a:t>
            </a:r>
          </a:p>
        </p:txBody>
      </p:sp>
      <p:sp>
        <p:nvSpPr>
          <p:cNvPr id="129" name="Right Arrow 128"/>
          <p:cNvSpPr/>
          <p:nvPr/>
        </p:nvSpPr>
        <p:spPr>
          <a:xfrm>
            <a:off x="5360530" y="592844"/>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7</a:t>
            </a:r>
          </a:p>
        </p:txBody>
      </p:sp>
      <p:sp>
        <p:nvSpPr>
          <p:cNvPr id="130" name="Right Arrow 129"/>
          <p:cNvSpPr/>
          <p:nvPr/>
        </p:nvSpPr>
        <p:spPr>
          <a:xfrm rot="21174558">
            <a:off x="9647284" y="945111"/>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8</a:t>
            </a:r>
          </a:p>
        </p:txBody>
      </p:sp>
      <p:sp>
        <p:nvSpPr>
          <p:cNvPr id="132" name="Right Arrow 131"/>
          <p:cNvSpPr/>
          <p:nvPr/>
        </p:nvSpPr>
        <p:spPr>
          <a:xfrm rot="2114954">
            <a:off x="9906337" y="2289617"/>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10</a:t>
            </a:r>
          </a:p>
        </p:txBody>
      </p:sp>
      <p:sp>
        <p:nvSpPr>
          <p:cNvPr id="133" name="Right Arrow 132"/>
          <p:cNvSpPr/>
          <p:nvPr/>
        </p:nvSpPr>
        <p:spPr>
          <a:xfrm>
            <a:off x="4834351" y="5743779"/>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11</a:t>
            </a:r>
          </a:p>
        </p:txBody>
      </p:sp>
      <p:sp>
        <p:nvSpPr>
          <p:cNvPr id="134" name="Right Arrow 133"/>
          <p:cNvSpPr/>
          <p:nvPr/>
        </p:nvSpPr>
        <p:spPr>
          <a:xfrm rot="833583">
            <a:off x="7100744" y="5253507"/>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12</a:t>
            </a:r>
          </a:p>
        </p:txBody>
      </p:sp>
      <p:sp>
        <p:nvSpPr>
          <p:cNvPr id="135" name="Right Arrow 134"/>
          <p:cNvSpPr/>
          <p:nvPr/>
        </p:nvSpPr>
        <p:spPr>
          <a:xfrm rot="1513485">
            <a:off x="9214336" y="4441628"/>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13</a:t>
            </a:r>
          </a:p>
        </p:txBody>
      </p:sp>
      <p:sp>
        <p:nvSpPr>
          <p:cNvPr id="136" name="Rounded Rectangular Callout 135"/>
          <p:cNvSpPr/>
          <p:nvPr/>
        </p:nvSpPr>
        <p:spPr>
          <a:xfrm>
            <a:off x="1627403" y="4986913"/>
            <a:ext cx="934641" cy="417601"/>
          </a:xfrm>
          <a:prstGeom prst="wedgeRoundRectCallout">
            <a:avLst>
              <a:gd name="adj1" fmla="val -45731"/>
              <a:gd name="adj2" fmla="val 100369"/>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rtlCol="0" anchor="ctr"/>
          <a:lstStyle/>
          <a:p>
            <a:pPr algn="ctr">
              <a:defRPr/>
            </a:pPr>
            <a:r>
              <a:rPr lang="en-US" sz="1122" b="1" kern="0" dirty="0">
                <a:solidFill>
                  <a:sysClr val="windowText" lastClr="000000"/>
                </a:solidFill>
                <a:latin typeface="Calibri"/>
              </a:rPr>
              <a:t>Must Match</a:t>
            </a:r>
            <a:br>
              <a:rPr lang="en-US" sz="1122" b="1" kern="0" dirty="0">
                <a:solidFill>
                  <a:sysClr val="windowText" lastClr="000000"/>
                </a:solidFill>
                <a:latin typeface="Calibri"/>
              </a:rPr>
            </a:br>
            <a:r>
              <a:rPr lang="en-US" sz="1122" b="1" kern="0" dirty="0">
                <a:solidFill>
                  <a:sysClr val="windowText" lastClr="000000"/>
                </a:solidFill>
                <a:latin typeface="Calibri"/>
              </a:rPr>
              <a:t>A Rule</a:t>
            </a:r>
          </a:p>
        </p:txBody>
      </p:sp>
      <p:sp>
        <p:nvSpPr>
          <p:cNvPr id="138" name="Rounded Rectangular Callout 137"/>
          <p:cNvSpPr/>
          <p:nvPr/>
        </p:nvSpPr>
        <p:spPr>
          <a:xfrm>
            <a:off x="3033940" y="2730504"/>
            <a:ext cx="1164692" cy="404646"/>
          </a:xfrm>
          <a:prstGeom prst="wedgeRoundRectCallout">
            <a:avLst>
              <a:gd name="adj1" fmla="val 48631"/>
              <a:gd name="adj2" fmla="val -103526"/>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rtlCol="0" anchor="ctr"/>
          <a:lstStyle/>
          <a:p>
            <a:pPr algn="ctr">
              <a:defRPr/>
            </a:pPr>
            <a:r>
              <a:rPr lang="en-US" sz="1122" b="1" kern="0" dirty="0">
                <a:solidFill>
                  <a:sysClr val="windowText" lastClr="000000"/>
                </a:solidFill>
                <a:latin typeface="Calibri"/>
              </a:rPr>
              <a:t>RFC 3966</a:t>
            </a:r>
            <a:br>
              <a:rPr lang="en-US" sz="1122" b="1" kern="0" dirty="0">
                <a:solidFill>
                  <a:sysClr val="windowText" lastClr="000000"/>
                </a:solidFill>
                <a:latin typeface="Calibri"/>
              </a:rPr>
            </a:br>
            <a:r>
              <a:rPr lang="en-US" sz="1122" b="1" kern="0" dirty="0">
                <a:solidFill>
                  <a:sysClr val="windowText" lastClr="000000"/>
                </a:solidFill>
                <a:latin typeface="Calibri"/>
              </a:rPr>
              <a:t>Starts with +</a:t>
            </a:r>
          </a:p>
        </p:txBody>
      </p:sp>
      <p:sp>
        <p:nvSpPr>
          <p:cNvPr id="139" name="Rounded Rectangular Callout 138"/>
          <p:cNvSpPr/>
          <p:nvPr/>
        </p:nvSpPr>
        <p:spPr>
          <a:xfrm>
            <a:off x="6435213" y="84384"/>
            <a:ext cx="1570430" cy="477916"/>
          </a:xfrm>
          <a:prstGeom prst="wedgeRoundRectCallout">
            <a:avLst>
              <a:gd name="adj1" fmla="val 2277"/>
              <a:gd name="adj2" fmla="val 74270"/>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rtlCol="0" anchor="ctr"/>
          <a:lstStyle/>
          <a:p>
            <a:pPr algn="ctr">
              <a:defRPr/>
            </a:pPr>
            <a:r>
              <a:rPr lang="en-US" sz="1122" b="1" kern="0" dirty="0">
                <a:solidFill>
                  <a:sysClr val="windowText" lastClr="000000"/>
                </a:solidFill>
                <a:latin typeface="Calibri"/>
              </a:rPr>
              <a:t>msRTCSIP-Line</a:t>
            </a:r>
            <a:br>
              <a:rPr lang="en-US" sz="1122" b="1" kern="0" dirty="0">
                <a:solidFill>
                  <a:sysClr val="windowText" lastClr="000000"/>
                </a:solidFill>
                <a:latin typeface="Calibri"/>
              </a:rPr>
            </a:br>
            <a:r>
              <a:rPr lang="en-US" sz="1122" b="1" kern="0" dirty="0">
                <a:solidFill>
                  <a:sysClr val="windowText" lastClr="000000"/>
                </a:solidFill>
                <a:latin typeface="Calibri"/>
              </a:rPr>
              <a:t>msRTCSIP-PrivateLine</a:t>
            </a:r>
          </a:p>
        </p:txBody>
      </p:sp>
      <p:sp>
        <p:nvSpPr>
          <p:cNvPr id="141" name="Rounded Rectangular Callout 140"/>
          <p:cNvSpPr/>
          <p:nvPr/>
        </p:nvSpPr>
        <p:spPr>
          <a:xfrm>
            <a:off x="10389885" y="4085779"/>
            <a:ext cx="1416253" cy="380548"/>
          </a:xfrm>
          <a:prstGeom prst="wedgeRoundRectCallout">
            <a:avLst>
              <a:gd name="adj1" fmla="val 6903"/>
              <a:gd name="adj2" fmla="val 111648"/>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rtlCol="0" anchor="ctr"/>
          <a:lstStyle/>
          <a:p>
            <a:pPr algn="ctr">
              <a:defRPr/>
            </a:pPr>
            <a:r>
              <a:rPr lang="en-US" sz="1122" b="1" kern="0" dirty="0">
                <a:solidFill>
                  <a:sysClr val="windowText" lastClr="000000"/>
                </a:solidFill>
                <a:latin typeface="Calibri"/>
              </a:rPr>
              <a:t>Convert #</a:t>
            </a:r>
            <a:br>
              <a:rPr lang="en-US" sz="1122" b="1" kern="0" dirty="0">
                <a:solidFill>
                  <a:sysClr val="windowText" lastClr="000000"/>
                </a:solidFill>
                <a:latin typeface="Calibri"/>
              </a:rPr>
            </a:br>
            <a:r>
              <a:rPr lang="en-US" sz="1122" b="1" kern="0" dirty="0">
                <a:solidFill>
                  <a:sysClr val="windowText" lastClr="000000"/>
                </a:solidFill>
                <a:latin typeface="Calibri"/>
              </a:rPr>
              <a:t>to Local Format</a:t>
            </a:r>
          </a:p>
        </p:txBody>
      </p:sp>
      <p:sp>
        <p:nvSpPr>
          <p:cNvPr id="142" name="Rounded Rectangular Callout 141"/>
          <p:cNvSpPr/>
          <p:nvPr/>
        </p:nvSpPr>
        <p:spPr>
          <a:xfrm>
            <a:off x="11218762" y="1066582"/>
            <a:ext cx="1160209" cy="426065"/>
          </a:xfrm>
          <a:prstGeom prst="wedgeRoundRectCallout">
            <a:avLst>
              <a:gd name="adj1" fmla="val 9437"/>
              <a:gd name="adj2" fmla="val -90833"/>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rtlCol="0" anchor="ctr"/>
          <a:lstStyle/>
          <a:p>
            <a:pPr algn="ctr">
              <a:defRPr/>
            </a:pPr>
            <a:r>
              <a:rPr lang="en-US" sz="1122" b="1" kern="0" dirty="0">
                <a:solidFill>
                  <a:sysClr val="windowText" lastClr="000000"/>
                </a:solidFill>
                <a:latin typeface="Calibri"/>
              </a:rPr>
              <a:t>Apply Called</a:t>
            </a:r>
            <a:br>
              <a:rPr lang="en-US" sz="1122" b="1" kern="0" dirty="0">
                <a:solidFill>
                  <a:sysClr val="windowText" lastClr="000000"/>
                </a:solidFill>
                <a:latin typeface="Calibri"/>
              </a:rPr>
            </a:br>
            <a:r>
              <a:rPr lang="en-US" sz="1122" b="1" kern="0" dirty="0">
                <a:solidFill>
                  <a:sysClr val="windowText" lastClr="000000"/>
                </a:solidFill>
                <a:latin typeface="Calibri"/>
              </a:rPr>
              <a:t>Party Prefs</a:t>
            </a:r>
          </a:p>
        </p:txBody>
      </p:sp>
      <p:sp>
        <p:nvSpPr>
          <p:cNvPr id="143" name="Rounded Rectangular Callout 142"/>
          <p:cNvSpPr/>
          <p:nvPr/>
        </p:nvSpPr>
        <p:spPr>
          <a:xfrm>
            <a:off x="9958461" y="498832"/>
            <a:ext cx="1517764" cy="496938"/>
          </a:xfrm>
          <a:prstGeom prst="wedgeRoundRectCallout">
            <a:avLst>
              <a:gd name="adj1" fmla="val -80316"/>
              <a:gd name="adj2" fmla="val -63303"/>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rtlCol="0" anchor="ctr"/>
          <a:lstStyle/>
          <a:p>
            <a:pPr algn="ctr">
              <a:defRPr/>
            </a:pPr>
            <a:r>
              <a:rPr lang="en-US" sz="1122" b="1" kern="0" dirty="0">
                <a:solidFill>
                  <a:sysClr val="windowText" lastClr="000000"/>
                </a:solidFill>
                <a:latin typeface="Calibri"/>
              </a:rPr>
              <a:t>PSTN Fallback for</a:t>
            </a:r>
            <a:br>
              <a:rPr lang="en-US" sz="1122" b="1" kern="0" dirty="0">
                <a:solidFill>
                  <a:sysClr val="windowText" lastClr="000000"/>
                </a:solidFill>
                <a:latin typeface="Calibri"/>
              </a:rPr>
            </a:br>
            <a:r>
              <a:rPr lang="en-US" sz="1122" b="1" kern="0" dirty="0">
                <a:solidFill>
                  <a:sysClr val="windowText" lastClr="000000"/>
                </a:solidFill>
                <a:latin typeface="Calibri"/>
              </a:rPr>
              <a:t>CAC and Network</a:t>
            </a:r>
            <a:br>
              <a:rPr lang="en-US" sz="1122" b="1" kern="0" dirty="0">
                <a:solidFill>
                  <a:sysClr val="windowText" lastClr="000000"/>
                </a:solidFill>
                <a:latin typeface="Calibri"/>
              </a:rPr>
            </a:br>
            <a:r>
              <a:rPr lang="en-US" sz="1122" b="1" kern="0" dirty="0">
                <a:solidFill>
                  <a:sysClr val="windowText" lastClr="000000"/>
                </a:solidFill>
                <a:latin typeface="Calibri"/>
              </a:rPr>
              <a:t>Outages</a:t>
            </a:r>
          </a:p>
        </p:txBody>
      </p:sp>
      <p:sp>
        <p:nvSpPr>
          <p:cNvPr id="144" name="Right Arrow 143"/>
          <p:cNvSpPr/>
          <p:nvPr/>
        </p:nvSpPr>
        <p:spPr>
          <a:xfrm>
            <a:off x="9385461" y="6112873"/>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14</a:t>
            </a:r>
          </a:p>
        </p:txBody>
      </p:sp>
      <p:pic>
        <p:nvPicPr>
          <p:cNvPr id="2" name="Picture 1"/>
          <p:cNvPicPr>
            <a:picLocks noChangeAspect="1"/>
          </p:cNvPicPr>
          <p:nvPr/>
        </p:nvPicPr>
        <p:blipFill>
          <a:blip r:embed="rId5"/>
          <a:stretch>
            <a:fillRect/>
          </a:stretch>
        </p:blipFill>
        <p:spPr>
          <a:xfrm>
            <a:off x="122036" y="993487"/>
            <a:ext cx="447270" cy="373041"/>
          </a:xfrm>
          <a:prstGeom prst="rect">
            <a:avLst/>
          </a:prstGeom>
        </p:spPr>
      </p:pic>
      <p:pic>
        <p:nvPicPr>
          <p:cNvPr id="8" name="Picture 7"/>
          <p:cNvPicPr>
            <a:picLocks noChangeAspect="1"/>
          </p:cNvPicPr>
          <p:nvPr/>
        </p:nvPicPr>
        <p:blipFill>
          <a:blip r:embed="rId6"/>
          <a:stretch>
            <a:fillRect/>
          </a:stretch>
        </p:blipFill>
        <p:spPr>
          <a:xfrm>
            <a:off x="122037" y="1459032"/>
            <a:ext cx="549800" cy="373041"/>
          </a:xfrm>
          <a:prstGeom prst="rect">
            <a:avLst/>
          </a:prstGeom>
        </p:spPr>
      </p:pic>
      <p:pic>
        <p:nvPicPr>
          <p:cNvPr id="10" name="Picture 9"/>
          <p:cNvPicPr>
            <a:picLocks noChangeAspect="1"/>
          </p:cNvPicPr>
          <p:nvPr/>
        </p:nvPicPr>
        <p:blipFill>
          <a:blip r:embed="rId7"/>
          <a:stretch>
            <a:fillRect/>
          </a:stretch>
        </p:blipFill>
        <p:spPr>
          <a:xfrm>
            <a:off x="180418" y="3088244"/>
            <a:ext cx="431803" cy="373041"/>
          </a:xfrm>
          <a:prstGeom prst="rect">
            <a:avLst/>
          </a:prstGeom>
        </p:spPr>
      </p:pic>
      <p:sp>
        <p:nvSpPr>
          <p:cNvPr id="148" name="Rectangle 147"/>
          <p:cNvSpPr/>
          <p:nvPr/>
        </p:nvSpPr>
        <p:spPr>
          <a:xfrm>
            <a:off x="862662" y="756976"/>
            <a:ext cx="1795523" cy="1258892"/>
          </a:xfrm>
          <a:prstGeom prst="rect">
            <a:avLst/>
          </a:prstGeom>
          <a:gradFill rotWithShape="1">
            <a:gsLst>
              <a:gs pos="0">
                <a:srgbClr val="F0AD00">
                  <a:shade val="51000"/>
                  <a:satMod val="130000"/>
                </a:srgbClr>
              </a:gs>
              <a:gs pos="80000">
                <a:srgbClr val="F0AD00">
                  <a:shade val="93000"/>
                  <a:satMod val="130000"/>
                </a:srgbClr>
              </a:gs>
              <a:gs pos="100000">
                <a:srgbClr val="F0AD00">
                  <a:shade val="94000"/>
                  <a:satMod val="135000"/>
                </a:srgbClr>
              </a:gs>
            </a:gsLst>
            <a:lin ang="16200000" scaled="0"/>
          </a:gradFill>
          <a:ln w="9525" cap="flat" cmpd="sng" algn="ctr">
            <a:solidFill>
              <a:srgbClr val="F0AD00">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endParaRPr lang="en-US" sz="1224" kern="0" dirty="0">
              <a:solidFill>
                <a:sysClr val="window" lastClr="FFFFFF"/>
              </a:solidFill>
              <a:latin typeface="Calibri"/>
            </a:endParaRPr>
          </a:p>
        </p:txBody>
      </p:sp>
      <p:sp>
        <p:nvSpPr>
          <p:cNvPr id="149" name="Rectangle 148"/>
          <p:cNvSpPr/>
          <p:nvPr/>
        </p:nvSpPr>
        <p:spPr>
          <a:xfrm>
            <a:off x="980891" y="1015047"/>
            <a:ext cx="1626069" cy="419631"/>
          </a:xfrm>
          <a:prstGeom prst="rect">
            <a:avLst/>
          </a:prstGeom>
          <a:solidFill>
            <a:sysClr val="window" lastClr="FFFFFF"/>
          </a:solidFill>
          <a:ln w="25400" cap="flat" cmpd="sng" algn="ctr">
            <a:solidFill>
              <a:srgbClr val="F0AD00"/>
            </a:solidFill>
            <a:prstDash val="solid"/>
          </a:ln>
          <a:effectLst/>
        </p:spPr>
        <p:txBody>
          <a:bodyPr rtlCol="0" anchor="ctr"/>
          <a:lstStyle/>
          <a:p>
            <a:pPr algn="ctr">
              <a:defRPr/>
            </a:pPr>
            <a:r>
              <a:rPr lang="en-US" sz="918" kern="0" dirty="0">
                <a:solidFill>
                  <a:sysClr val="windowText" lastClr="000000"/>
                </a:solidFill>
                <a:latin typeface="Calibri"/>
              </a:rPr>
              <a:t>External Normalization</a:t>
            </a:r>
            <a:br>
              <a:rPr lang="en-US" sz="918" kern="0" dirty="0">
                <a:solidFill>
                  <a:sysClr val="windowText" lastClr="000000"/>
                </a:solidFill>
                <a:latin typeface="Calibri"/>
              </a:rPr>
            </a:br>
            <a:r>
              <a:rPr lang="en-US" sz="918" kern="0" dirty="0">
                <a:solidFill>
                  <a:sysClr val="windowText" lastClr="000000"/>
                </a:solidFill>
                <a:latin typeface="Calibri"/>
              </a:rPr>
              <a:t>Rules</a:t>
            </a:r>
          </a:p>
        </p:txBody>
      </p:sp>
      <p:sp>
        <p:nvSpPr>
          <p:cNvPr id="151" name="Rectangle 150"/>
          <p:cNvSpPr/>
          <p:nvPr/>
        </p:nvSpPr>
        <p:spPr>
          <a:xfrm>
            <a:off x="985041" y="1526299"/>
            <a:ext cx="1626069" cy="419631"/>
          </a:xfrm>
          <a:prstGeom prst="rect">
            <a:avLst/>
          </a:prstGeom>
          <a:solidFill>
            <a:sysClr val="window" lastClr="FFFFFF"/>
          </a:solidFill>
          <a:ln w="25400" cap="flat" cmpd="sng" algn="ctr">
            <a:solidFill>
              <a:srgbClr val="F0AD00"/>
            </a:solidFill>
            <a:prstDash val="solid"/>
          </a:ln>
          <a:effectLst/>
        </p:spPr>
        <p:txBody>
          <a:bodyPr rtlCol="0" anchor="ctr"/>
          <a:lstStyle/>
          <a:p>
            <a:pPr algn="ctr">
              <a:defRPr/>
            </a:pPr>
            <a:r>
              <a:rPr lang="en-US" sz="918" kern="0" dirty="0">
                <a:solidFill>
                  <a:sysClr val="windowText" lastClr="000000"/>
                </a:solidFill>
                <a:latin typeface="Calibri"/>
              </a:rPr>
              <a:t>Internal</a:t>
            </a:r>
            <a:br>
              <a:rPr lang="en-US" sz="918" kern="0" dirty="0">
                <a:solidFill>
                  <a:sysClr val="windowText" lastClr="000000"/>
                </a:solidFill>
                <a:latin typeface="Calibri"/>
              </a:rPr>
            </a:br>
            <a:r>
              <a:rPr lang="en-US" sz="918" kern="0" dirty="0">
                <a:solidFill>
                  <a:sysClr val="windowText" lastClr="000000"/>
                </a:solidFill>
                <a:latin typeface="Calibri"/>
              </a:rPr>
              <a:t>Normalization Rules</a:t>
            </a:r>
          </a:p>
        </p:txBody>
      </p:sp>
      <p:sp>
        <p:nvSpPr>
          <p:cNvPr id="152" name="TextBox 151"/>
          <p:cNvSpPr txBox="1"/>
          <p:nvPr/>
        </p:nvSpPr>
        <p:spPr>
          <a:xfrm>
            <a:off x="862663" y="756976"/>
            <a:ext cx="1416255" cy="286306"/>
          </a:xfrm>
          <a:prstGeom prst="rect">
            <a:avLst/>
          </a:prstGeom>
          <a:noFill/>
        </p:spPr>
        <p:txBody>
          <a:bodyPr wrap="square" rtlCol="0">
            <a:spAutoFit/>
          </a:bodyPr>
          <a:lstStyle/>
          <a:p>
            <a:pPr>
              <a:defRPr/>
            </a:pPr>
            <a:r>
              <a:rPr lang="en-US" sz="1224" kern="0" dirty="0">
                <a:solidFill>
                  <a:sysClr val="windowText" lastClr="000000"/>
                </a:solidFill>
                <a:latin typeface="Calibri"/>
              </a:rPr>
              <a:t>Dial Plan</a:t>
            </a:r>
          </a:p>
        </p:txBody>
      </p:sp>
      <p:sp>
        <p:nvSpPr>
          <p:cNvPr id="153" name="Diamond 152"/>
          <p:cNvSpPr/>
          <p:nvPr/>
        </p:nvSpPr>
        <p:spPr>
          <a:xfrm>
            <a:off x="909738" y="1293334"/>
            <a:ext cx="855639" cy="387653"/>
          </a:xfrm>
          <a:prstGeom prst="diamond">
            <a:avLst/>
          </a:prstGeom>
          <a:gradFill rotWithShape="1">
            <a:gsLst>
              <a:gs pos="0">
                <a:srgbClr val="E88651">
                  <a:shade val="51000"/>
                  <a:satMod val="130000"/>
                </a:srgbClr>
              </a:gs>
              <a:gs pos="80000">
                <a:srgbClr val="E88651">
                  <a:shade val="93000"/>
                  <a:satMod val="130000"/>
                </a:srgbClr>
              </a:gs>
              <a:gs pos="100000">
                <a:srgbClr val="E88651">
                  <a:shade val="94000"/>
                  <a:satMod val="135000"/>
                </a:srgbClr>
              </a:gs>
            </a:gsLst>
            <a:lin ang="16200000" scaled="0"/>
          </a:gradFill>
          <a:ln w="9525" cap="flat" cmpd="sng" algn="ctr">
            <a:solidFill>
              <a:srgbClr val="E88651">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a:defRPr/>
            </a:pPr>
            <a:r>
              <a:rPr lang="en-US" sz="918" kern="0" dirty="0">
                <a:solidFill>
                  <a:sysClr val="window" lastClr="FFFFFF"/>
                </a:solidFill>
                <a:latin typeface="Calibri"/>
              </a:rPr>
              <a:t>EAP?</a:t>
            </a:r>
          </a:p>
        </p:txBody>
      </p:sp>
      <p:sp>
        <p:nvSpPr>
          <p:cNvPr id="137" name="Rounded Rectangular Callout 136"/>
          <p:cNvSpPr/>
          <p:nvPr/>
        </p:nvSpPr>
        <p:spPr>
          <a:xfrm>
            <a:off x="817284" y="2087854"/>
            <a:ext cx="1416253" cy="433089"/>
          </a:xfrm>
          <a:prstGeom prst="wedgeRoundRectCallout">
            <a:avLst>
              <a:gd name="adj1" fmla="val -23420"/>
              <a:gd name="adj2" fmla="val -98802"/>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none" rtlCol="0" anchor="ctr"/>
          <a:lstStyle/>
          <a:p>
            <a:pPr algn="ctr">
              <a:defRPr/>
            </a:pPr>
            <a:r>
              <a:rPr lang="en-US" sz="1122" b="1" kern="0" dirty="0">
                <a:solidFill>
                  <a:sysClr val="windowText" lastClr="000000"/>
                </a:solidFill>
                <a:latin typeface="Calibri"/>
              </a:rPr>
              <a:t>Client-side</a:t>
            </a:r>
            <a:br>
              <a:rPr lang="en-US" sz="1122" b="1" kern="0" dirty="0">
                <a:solidFill>
                  <a:sysClr val="windowText" lastClr="000000"/>
                </a:solidFill>
                <a:latin typeface="Calibri"/>
              </a:rPr>
            </a:br>
            <a:r>
              <a:rPr lang="en-US" sz="1122" b="1" kern="0" dirty="0">
                <a:solidFill>
                  <a:sysClr val="windowText" lastClr="000000"/>
                </a:solidFill>
                <a:latin typeface="Calibri"/>
              </a:rPr>
              <a:t>normalization</a:t>
            </a:r>
          </a:p>
        </p:txBody>
      </p:sp>
      <p:sp>
        <p:nvSpPr>
          <p:cNvPr id="172" name="Diamond 171"/>
          <p:cNvSpPr/>
          <p:nvPr/>
        </p:nvSpPr>
        <p:spPr>
          <a:xfrm>
            <a:off x="6701109" y="2611915"/>
            <a:ext cx="1865207" cy="559562"/>
          </a:xfrm>
          <a:prstGeom prst="diamond">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1">
                <a:lumMod val="75000"/>
              </a:schemeClr>
            </a:solidFill>
            <a:prstDash val="solid"/>
          </a:ln>
          <a:effectLst>
            <a:outerShdw blurRad="40000" dist="23000" dir="5400000" rotWithShape="0">
              <a:srgbClr val="000000">
                <a:alpha val="35000"/>
              </a:srgbClr>
            </a:outerShdw>
          </a:effectLst>
        </p:spPr>
        <p:txBody>
          <a:bodyPr rtlCol="0" anchor="ctr"/>
          <a:lstStyle/>
          <a:p>
            <a:pPr algn="ctr">
              <a:defRPr/>
            </a:pPr>
            <a:r>
              <a:rPr lang="en-US" sz="1071" kern="0" dirty="0">
                <a:solidFill>
                  <a:sysClr val="window" lastClr="FFFFFF"/>
                </a:solidFill>
                <a:latin typeface="Calibri"/>
              </a:rPr>
              <a:t>Unassigned number?</a:t>
            </a:r>
          </a:p>
        </p:txBody>
      </p:sp>
      <p:sp>
        <p:nvSpPr>
          <p:cNvPr id="189" name="Diamond 188"/>
          <p:cNvSpPr/>
          <p:nvPr/>
        </p:nvSpPr>
        <p:spPr>
          <a:xfrm>
            <a:off x="5749076" y="2973419"/>
            <a:ext cx="1865207" cy="559562"/>
          </a:xfrm>
          <a:prstGeom prst="diamond">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1">
                <a:lumMod val="75000"/>
              </a:schemeClr>
            </a:solidFill>
            <a:prstDash val="solid"/>
          </a:ln>
          <a:effectLst>
            <a:outerShdw blurRad="40000" dist="23000" dir="5400000" rotWithShape="0">
              <a:srgbClr val="000000">
                <a:alpha val="35000"/>
              </a:srgbClr>
            </a:outerShdw>
          </a:effectLst>
        </p:spPr>
        <p:txBody>
          <a:bodyPr rtlCol="0" anchor="ctr"/>
          <a:lstStyle/>
          <a:p>
            <a:pPr algn="ctr"/>
            <a:r>
              <a:rPr lang="en-US" sz="1071" kern="0" dirty="0">
                <a:solidFill>
                  <a:sysClr val="window" lastClr="FFFFFF"/>
                </a:solidFill>
                <a:latin typeface="Calibri"/>
              </a:rPr>
              <a:t>Call Park?</a:t>
            </a:r>
          </a:p>
        </p:txBody>
      </p:sp>
      <p:sp>
        <p:nvSpPr>
          <p:cNvPr id="190" name="Diamond 189"/>
          <p:cNvSpPr/>
          <p:nvPr/>
        </p:nvSpPr>
        <p:spPr>
          <a:xfrm>
            <a:off x="5749076" y="2250411"/>
            <a:ext cx="1865207" cy="559562"/>
          </a:xfrm>
          <a:prstGeom prst="diamond">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1">
                <a:lumMod val="75000"/>
              </a:schemeClr>
            </a:solidFill>
            <a:prstDash val="solid"/>
          </a:ln>
          <a:effectLst>
            <a:outerShdw blurRad="40000" dist="23000" dir="5400000" rotWithShape="0">
              <a:srgbClr val="000000">
                <a:alpha val="35000"/>
              </a:srgbClr>
            </a:outerShdw>
          </a:effectLst>
        </p:spPr>
        <p:txBody>
          <a:bodyPr rtlCol="0" anchor="ctr"/>
          <a:lstStyle/>
          <a:p>
            <a:pPr algn="ctr"/>
            <a:r>
              <a:rPr lang="en-US" sz="1071" kern="0" dirty="0">
                <a:solidFill>
                  <a:sysClr val="window" lastClr="FFFFFF"/>
                </a:solidFill>
                <a:latin typeface="Calibri"/>
              </a:rPr>
              <a:t>Conference dial-out?</a:t>
            </a:r>
          </a:p>
        </p:txBody>
      </p:sp>
      <p:sp>
        <p:nvSpPr>
          <p:cNvPr id="191" name="Diamond 190"/>
          <p:cNvSpPr/>
          <p:nvPr/>
        </p:nvSpPr>
        <p:spPr>
          <a:xfrm>
            <a:off x="5749076" y="1525845"/>
            <a:ext cx="1865207" cy="559562"/>
          </a:xfrm>
          <a:prstGeom prst="diamond">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1">
                <a:lumMod val="75000"/>
              </a:schemeClr>
            </a:solidFill>
            <a:prstDash val="solid"/>
          </a:ln>
          <a:effectLst>
            <a:outerShdw blurRad="40000" dist="23000" dir="5400000" rotWithShape="0">
              <a:srgbClr val="000000">
                <a:alpha val="35000"/>
              </a:srgbClr>
            </a:outerShdw>
          </a:effectLst>
        </p:spPr>
        <p:txBody>
          <a:bodyPr rtlCol="0" anchor="ctr"/>
          <a:lstStyle/>
          <a:p>
            <a:pPr algn="ctr"/>
            <a:r>
              <a:rPr lang="en-US" sz="1071" kern="0" dirty="0">
                <a:solidFill>
                  <a:sysClr val="window" lastClr="FFFFFF"/>
                </a:solidFill>
                <a:latin typeface="Calibri"/>
              </a:rPr>
              <a:t>From trunk with usages?</a:t>
            </a:r>
          </a:p>
        </p:txBody>
      </p:sp>
      <p:sp>
        <p:nvSpPr>
          <p:cNvPr id="192" name="Diamond 191"/>
          <p:cNvSpPr/>
          <p:nvPr/>
        </p:nvSpPr>
        <p:spPr>
          <a:xfrm>
            <a:off x="6701109" y="3334923"/>
            <a:ext cx="1865207" cy="559562"/>
          </a:xfrm>
          <a:prstGeom prst="diamond">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1">
                <a:lumMod val="75000"/>
              </a:schemeClr>
            </a:solidFill>
            <a:prstDash val="solid"/>
          </a:ln>
          <a:effectLst>
            <a:outerShdw blurRad="40000" dist="23000" dir="5400000" rotWithShape="0">
              <a:srgbClr val="000000">
                <a:alpha val="35000"/>
              </a:srgbClr>
            </a:outerShdw>
          </a:effectLst>
        </p:spPr>
        <p:txBody>
          <a:bodyPr rtlCol="0" anchor="ctr"/>
          <a:lstStyle/>
          <a:p>
            <a:pPr algn="ctr"/>
            <a:r>
              <a:rPr lang="en-US" sz="1071" kern="0" dirty="0">
                <a:solidFill>
                  <a:sysClr val="window" lastClr="FFFFFF"/>
                </a:solidFill>
                <a:latin typeface="Calibri"/>
              </a:rPr>
              <a:t>Location-based routing?</a:t>
            </a:r>
          </a:p>
        </p:txBody>
      </p:sp>
      <p:pic>
        <p:nvPicPr>
          <p:cNvPr id="165" name="Picture 164"/>
          <p:cNvPicPr>
            <a:picLocks noChangeAspect="1"/>
          </p:cNvPicPr>
          <p:nvPr/>
        </p:nvPicPr>
        <p:blipFill>
          <a:blip r:embed="rId8"/>
          <a:stretch>
            <a:fillRect/>
          </a:stretch>
        </p:blipFill>
        <p:spPr>
          <a:xfrm>
            <a:off x="11741918" y="3294857"/>
            <a:ext cx="517446" cy="598494"/>
          </a:xfrm>
          <a:prstGeom prst="rect">
            <a:avLst/>
          </a:prstGeom>
        </p:spPr>
      </p:pic>
      <p:pic>
        <p:nvPicPr>
          <p:cNvPr id="193" name="Picture 192"/>
          <p:cNvPicPr>
            <a:picLocks noChangeAspect="1"/>
          </p:cNvPicPr>
          <p:nvPr/>
        </p:nvPicPr>
        <p:blipFill>
          <a:blip r:embed="rId5"/>
          <a:stretch>
            <a:fillRect/>
          </a:stretch>
        </p:blipFill>
        <p:spPr>
          <a:xfrm>
            <a:off x="11172170" y="1791875"/>
            <a:ext cx="447270" cy="373041"/>
          </a:xfrm>
          <a:prstGeom prst="rect">
            <a:avLst/>
          </a:prstGeom>
        </p:spPr>
      </p:pic>
      <p:pic>
        <p:nvPicPr>
          <p:cNvPr id="194" name="Picture 193"/>
          <p:cNvPicPr>
            <a:picLocks noChangeAspect="1"/>
          </p:cNvPicPr>
          <p:nvPr/>
        </p:nvPicPr>
        <p:blipFill>
          <a:blip r:embed="rId6"/>
          <a:stretch>
            <a:fillRect/>
          </a:stretch>
        </p:blipFill>
        <p:spPr>
          <a:xfrm>
            <a:off x="11667862" y="1825006"/>
            <a:ext cx="549800" cy="373041"/>
          </a:xfrm>
          <a:prstGeom prst="rect">
            <a:avLst/>
          </a:prstGeom>
        </p:spPr>
      </p:pic>
      <p:pic>
        <p:nvPicPr>
          <p:cNvPr id="195" name="Picture 194"/>
          <p:cNvPicPr>
            <a:picLocks noChangeAspect="1"/>
          </p:cNvPicPr>
          <p:nvPr/>
        </p:nvPicPr>
        <p:blipFill>
          <a:blip r:embed="rId7"/>
          <a:stretch>
            <a:fillRect/>
          </a:stretch>
        </p:blipFill>
        <p:spPr>
          <a:xfrm>
            <a:off x="10447588" y="6204499"/>
            <a:ext cx="431803" cy="373041"/>
          </a:xfrm>
          <a:prstGeom prst="rect">
            <a:avLst/>
          </a:prstGeom>
        </p:spPr>
      </p:pic>
      <p:pic>
        <p:nvPicPr>
          <p:cNvPr id="147" name="Picture 146"/>
          <p:cNvPicPr>
            <a:picLocks noChangeAspect="1"/>
          </p:cNvPicPr>
          <p:nvPr/>
        </p:nvPicPr>
        <p:blipFill>
          <a:blip r:embed="rId8"/>
          <a:stretch>
            <a:fillRect/>
          </a:stretch>
        </p:blipFill>
        <p:spPr>
          <a:xfrm>
            <a:off x="1974813" y="2896035"/>
            <a:ext cx="517446" cy="598494"/>
          </a:xfrm>
          <a:prstGeom prst="rect">
            <a:avLst/>
          </a:prstGeom>
        </p:spPr>
      </p:pic>
      <p:pic>
        <p:nvPicPr>
          <p:cNvPr id="11" name="Picture 10"/>
          <p:cNvPicPr>
            <a:picLocks noChangeAspect="1"/>
          </p:cNvPicPr>
          <p:nvPr/>
        </p:nvPicPr>
        <p:blipFill>
          <a:blip r:embed="rId9"/>
          <a:stretch>
            <a:fillRect/>
          </a:stretch>
        </p:blipFill>
        <p:spPr>
          <a:xfrm>
            <a:off x="1055528" y="2952738"/>
            <a:ext cx="491400" cy="485088"/>
          </a:xfrm>
          <a:prstGeom prst="rect">
            <a:avLst/>
          </a:prstGeom>
        </p:spPr>
      </p:pic>
      <p:sp>
        <p:nvSpPr>
          <p:cNvPr id="150" name="TextBox 149"/>
          <p:cNvSpPr txBox="1"/>
          <p:nvPr/>
        </p:nvSpPr>
        <p:spPr>
          <a:xfrm>
            <a:off x="697611" y="3422495"/>
            <a:ext cx="1153537" cy="286306"/>
          </a:xfrm>
          <a:prstGeom prst="rect">
            <a:avLst/>
          </a:prstGeom>
          <a:noFill/>
        </p:spPr>
        <p:txBody>
          <a:bodyPr wrap="square" rtlCol="0">
            <a:spAutoFit/>
          </a:bodyPr>
          <a:lstStyle/>
          <a:p>
            <a:pPr algn="ctr">
              <a:defRPr/>
            </a:pPr>
            <a:r>
              <a:rPr lang="en-US" sz="1224" kern="0" dirty="0">
                <a:solidFill>
                  <a:sysClr val="windowText" lastClr="000000"/>
                </a:solidFill>
                <a:latin typeface="Calibri"/>
              </a:rPr>
              <a:t>Gateway</a:t>
            </a:r>
          </a:p>
        </p:txBody>
      </p:sp>
      <p:sp>
        <p:nvSpPr>
          <p:cNvPr id="154" name="TextBox 153"/>
          <p:cNvSpPr txBox="1"/>
          <p:nvPr/>
        </p:nvSpPr>
        <p:spPr>
          <a:xfrm>
            <a:off x="1620007" y="3422495"/>
            <a:ext cx="1153537" cy="478442"/>
          </a:xfrm>
          <a:prstGeom prst="rect">
            <a:avLst/>
          </a:prstGeom>
          <a:noFill/>
        </p:spPr>
        <p:txBody>
          <a:bodyPr wrap="square" rtlCol="0">
            <a:spAutoFit/>
          </a:bodyPr>
          <a:lstStyle/>
          <a:p>
            <a:pPr algn="ctr">
              <a:defRPr/>
            </a:pPr>
            <a:r>
              <a:rPr lang="en-US" sz="1224" kern="0" dirty="0">
                <a:solidFill>
                  <a:sysClr val="windowText" lastClr="000000"/>
                </a:solidFill>
                <a:latin typeface="Calibri"/>
              </a:rPr>
              <a:t>Mediation</a:t>
            </a:r>
            <a:br>
              <a:rPr lang="en-US" sz="1224" kern="0" dirty="0">
                <a:solidFill>
                  <a:sysClr val="windowText" lastClr="000000"/>
                </a:solidFill>
                <a:latin typeface="Calibri"/>
              </a:rPr>
            </a:br>
            <a:r>
              <a:rPr lang="en-US" sz="1224" kern="0" dirty="0">
                <a:solidFill>
                  <a:sysClr val="windowText" lastClr="000000"/>
                </a:solidFill>
                <a:latin typeface="Calibri"/>
              </a:rPr>
              <a:t>Server</a:t>
            </a:r>
          </a:p>
        </p:txBody>
      </p:sp>
      <p:sp>
        <p:nvSpPr>
          <p:cNvPr id="196" name="Diamond 195"/>
          <p:cNvSpPr/>
          <p:nvPr/>
        </p:nvSpPr>
        <p:spPr>
          <a:xfrm>
            <a:off x="6701109" y="1888907"/>
            <a:ext cx="1865207" cy="559562"/>
          </a:xfrm>
          <a:prstGeom prst="diamond">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1">
                <a:lumMod val="75000"/>
              </a:schemeClr>
            </a:solidFill>
            <a:prstDash val="solid"/>
          </a:ln>
          <a:effectLst>
            <a:outerShdw blurRad="40000" dist="23000" dir="5400000" rotWithShape="0">
              <a:srgbClr val="000000">
                <a:alpha val="35000"/>
              </a:srgbClr>
            </a:outerShdw>
          </a:effectLst>
        </p:spPr>
        <p:txBody>
          <a:bodyPr rtlCol="0" anchor="ctr"/>
          <a:lstStyle/>
          <a:p>
            <a:pPr algn="ctr"/>
            <a:r>
              <a:rPr lang="en-US" sz="1071" kern="0" dirty="0">
                <a:solidFill>
                  <a:sysClr val="window" lastClr="FFFFFF"/>
                </a:solidFill>
                <a:latin typeface="Calibri"/>
              </a:rPr>
              <a:t>Emergency call?</a:t>
            </a:r>
          </a:p>
        </p:txBody>
      </p:sp>
      <p:cxnSp>
        <p:nvCxnSpPr>
          <p:cNvPr id="197" name="Straight Arrow Connector 100"/>
          <p:cNvCxnSpPr>
            <a:stCxn id="2" idx="3"/>
            <a:endCxn id="148" idx="1"/>
          </p:cNvCxnSpPr>
          <p:nvPr/>
        </p:nvCxnSpPr>
        <p:spPr>
          <a:xfrm>
            <a:off x="569306" y="1180008"/>
            <a:ext cx="293356" cy="206414"/>
          </a:xfrm>
          <a:prstGeom prst="bentConnector3">
            <a:avLst>
              <a:gd name="adj1" fmla="val 50000"/>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222" name="Diamond 221"/>
          <p:cNvSpPr/>
          <p:nvPr/>
        </p:nvSpPr>
        <p:spPr>
          <a:xfrm>
            <a:off x="5749076" y="3696430"/>
            <a:ext cx="1865207" cy="559562"/>
          </a:xfrm>
          <a:prstGeom prst="diamond">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cap="flat" cmpd="sng" algn="ctr">
            <a:solidFill>
              <a:schemeClr val="accent1">
                <a:lumMod val="75000"/>
              </a:schemeClr>
            </a:solidFill>
            <a:prstDash val="solid"/>
          </a:ln>
          <a:effectLst>
            <a:outerShdw blurRad="40000" dist="23000" dir="5400000" rotWithShape="0">
              <a:srgbClr val="000000">
                <a:alpha val="35000"/>
              </a:srgbClr>
            </a:outerShdw>
          </a:effectLst>
        </p:spPr>
        <p:txBody>
          <a:bodyPr rtlCol="0" anchor="ctr"/>
          <a:lstStyle/>
          <a:p>
            <a:pPr algn="ctr"/>
            <a:r>
              <a:rPr lang="en-US" sz="1071" kern="0" dirty="0">
                <a:solidFill>
                  <a:sysClr val="window" lastClr="FFFFFF"/>
                </a:solidFill>
                <a:latin typeface="Calibri"/>
              </a:rPr>
              <a:t>Referred-by?</a:t>
            </a:r>
          </a:p>
        </p:txBody>
      </p:sp>
      <p:cxnSp>
        <p:nvCxnSpPr>
          <p:cNvPr id="224" name="Straight Arrow Connector 61"/>
          <p:cNvCxnSpPr>
            <a:stCxn id="172" idx="3"/>
            <a:endCxn id="61" idx="1"/>
          </p:cNvCxnSpPr>
          <p:nvPr/>
        </p:nvCxnSpPr>
        <p:spPr>
          <a:xfrm>
            <a:off x="8566316" y="2891696"/>
            <a:ext cx="1800542" cy="193029"/>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228" name="Rectangle 227"/>
          <p:cNvSpPr/>
          <p:nvPr/>
        </p:nvSpPr>
        <p:spPr>
          <a:xfrm>
            <a:off x="8709390" y="1571032"/>
            <a:ext cx="1025864" cy="37304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122" kern="0" dirty="0">
                <a:solidFill>
                  <a:sysClr val="windowText" lastClr="000000"/>
                </a:solidFill>
                <a:latin typeface="Calibri"/>
              </a:rPr>
              <a:t>Usages on inbound trunk</a:t>
            </a:r>
          </a:p>
        </p:txBody>
      </p:sp>
      <p:cxnSp>
        <p:nvCxnSpPr>
          <p:cNvPr id="229" name="Straight Arrow Connector 99"/>
          <p:cNvCxnSpPr>
            <a:stCxn id="191" idx="3"/>
            <a:endCxn id="228" idx="1"/>
          </p:cNvCxnSpPr>
          <p:nvPr/>
        </p:nvCxnSpPr>
        <p:spPr>
          <a:xfrm flipV="1">
            <a:off x="7614283" y="1757554"/>
            <a:ext cx="1095107" cy="48073"/>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232" name="Rectangle 231"/>
          <p:cNvSpPr/>
          <p:nvPr/>
        </p:nvSpPr>
        <p:spPr>
          <a:xfrm>
            <a:off x="8708487" y="1975907"/>
            <a:ext cx="1026767" cy="37304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122" kern="0" dirty="0">
                <a:solidFill>
                  <a:sysClr val="windowText" lastClr="000000"/>
                </a:solidFill>
                <a:latin typeface="Calibri"/>
              </a:rPr>
              <a:t>Usage from location policy</a:t>
            </a:r>
          </a:p>
        </p:txBody>
      </p:sp>
      <p:sp>
        <p:nvSpPr>
          <p:cNvPr id="234" name="Rectangle 233"/>
          <p:cNvSpPr/>
          <p:nvPr/>
        </p:nvSpPr>
        <p:spPr>
          <a:xfrm>
            <a:off x="8467270" y="2382496"/>
            <a:ext cx="1267984" cy="37304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122" kern="0" dirty="0">
                <a:solidFill>
                  <a:sysClr val="windowText" lastClr="000000"/>
                </a:solidFill>
                <a:latin typeface="Calibri"/>
              </a:rPr>
              <a:t>Usages of meeting organizer</a:t>
            </a:r>
          </a:p>
        </p:txBody>
      </p:sp>
      <p:sp>
        <p:nvSpPr>
          <p:cNvPr id="235" name="Rectangle 234"/>
          <p:cNvSpPr/>
          <p:nvPr/>
        </p:nvSpPr>
        <p:spPr>
          <a:xfrm>
            <a:off x="8708487" y="3432937"/>
            <a:ext cx="1026767" cy="37304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122" kern="0" dirty="0">
                <a:solidFill>
                  <a:sysClr val="windowText" lastClr="000000"/>
                </a:solidFill>
                <a:latin typeface="Calibri"/>
              </a:rPr>
              <a:t>Usages from network site</a:t>
            </a:r>
          </a:p>
        </p:txBody>
      </p:sp>
      <p:sp>
        <p:nvSpPr>
          <p:cNvPr id="236" name="Rectangle 235"/>
          <p:cNvSpPr/>
          <p:nvPr/>
        </p:nvSpPr>
        <p:spPr>
          <a:xfrm>
            <a:off x="8708487" y="3870595"/>
            <a:ext cx="1026767" cy="37304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122" kern="0" dirty="0">
                <a:solidFill>
                  <a:sysClr val="windowText" lastClr="000000"/>
                </a:solidFill>
                <a:latin typeface="Calibri"/>
              </a:rPr>
              <a:t>Usages of referrer</a:t>
            </a:r>
          </a:p>
        </p:txBody>
      </p:sp>
      <p:cxnSp>
        <p:nvCxnSpPr>
          <p:cNvPr id="237" name="Straight Arrow Connector 99"/>
          <p:cNvCxnSpPr>
            <a:stCxn id="196" idx="3"/>
            <a:endCxn id="232" idx="1"/>
          </p:cNvCxnSpPr>
          <p:nvPr/>
        </p:nvCxnSpPr>
        <p:spPr>
          <a:xfrm flipV="1">
            <a:off x="8566316" y="2162428"/>
            <a:ext cx="142171" cy="6260"/>
          </a:xfrm>
          <a:prstGeom prst="bentConnector3">
            <a:avLst>
              <a:gd name="adj1" fmla="val 50000"/>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240" name="Straight Arrow Connector 99"/>
          <p:cNvCxnSpPr>
            <a:stCxn id="190" idx="3"/>
            <a:endCxn id="234" idx="1"/>
          </p:cNvCxnSpPr>
          <p:nvPr/>
        </p:nvCxnSpPr>
        <p:spPr>
          <a:xfrm>
            <a:off x="7614283" y="2530192"/>
            <a:ext cx="852987" cy="38825"/>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243" name="Straight Arrow Connector 99"/>
          <p:cNvCxnSpPr>
            <a:stCxn id="192" idx="3"/>
            <a:endCxn id="235" idx="1"/>
          </p:cNvCxnSpPr>
          <p:nvPr/>
        </p:nvCxnSpPr>
        <p:spPr>
          <a:xfrm>
            <a:off x="8566316" y="3614704"/>
            <a:ext cx="142171" cy="4753"/>
          </a:xfrm>
          <a:prstGeom prst="bentConnector3">
            <a:avLst>
              <a:gd name="adj1" fmla="val 50000"/>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cxnSp>
        <p:nvCxnSpPr>
          <p:cNvPr id="246" name="Straight Arrow Connector 99"/>
          <p:cNvCxnSpPr>
            <a:stCxn id="222" idx="3"/>
            <a:endCxn id="236" idx="1"/>
          </p:cNvCxnSpPr>
          <p:nvPr/>
        </p:nvCxnSpPr>
        <p:spPr>
          <a:xfrm>
            <a:off x="7614283" y="3976211"/>
            <a:ext cx="1094204" cy="80905"/>
          </a:xfrm>
          <a:prstGeom prst="straightConnector1">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249" name="Rectangle 248"/>
          <p:cNvSpPr/>
          <p:nvPr/>
        </p:nvSpPr>
        <p:spPr>
          <a:xfrm>
            <a:off x="6167515" y="4466012"/>
            <a:ext cx="1026767" cy="373041"/>
          </a:xfrm>
          <a:prstGeom prst="rect">
            <a:avLst/>
          </a:prstGeom>
          <a:solidFill>
            <a:sysClr val="window" lastClr="FFFFFF"/>
          </a:solidFill>
          <a:ln w="25400" cap="flat" cmpd="sng" algn="ctr">
            <a:solidFill>
              <a:srgbClr val="60B5CC"/>
            </a:solidFill>
            <a:prstDash val="solid"/>
            <a:headEnd w="med" len="sm"/>
            <a:tailEnd w="med" len="sm"/>
          </a:ln>
          <a:effectLst/>
        </p:spPr>
        <p:txBody>
          <a:bodyPr rtlCol="0" anchor="ctr"/>
          <a:lstStyle/>
          <a:p>
            <a:pPr algn="ctr">
              <a:defRPr/>
            </a:pPr>
            <a:r>
              <a:rPr lang="en-US" sz="1122" kern="0" dirty="0">
                <a:solidFill>
                  <a:sysClr val="windowText" lastClr="000000"/>
                </a:solidFill>
                <a:latin typeface="Calibri"/>
              </a:rPr>
              <a:t>Usages of caller</a:t>
            </a:r>
          </a:p>
        </p:txBody>
      </p:sp>
      <p:cxnSp>
        <p:nvCxnSpPr>
          <p:cNvPr id="250" name="Straight Arrow Connector 99"/>
          <p:cNvCxnSpPr>
            <a:stCxn id="222" idx="2"/>
            <a:endCxn id="249" idx="0"/>
          </p:cNvCxnSpPr>
          <p:nvPr/>
        </p:nvCxnSpPr>
        <p:spPr>
          <a:xfrm rot="5400000">
            <a:off x="6576280" y="4360611"/>
            <a:ext cx="210020" cy="781"/>
          </a:xfrm>
          <a:prstGeom prst="bentConnector3">
            <a:avLst>
              <a:gd name="adj1" fmla="val 50000"/>
            </a:avLst>
          </a:prstGeom>
          <a:noFill/>
          <a:ln w="38100" cap="flat" cmpd="sng" algn="ctr">
            <a:solidFill>
              <a:sysClr val="windowText" lastClr="000000"/>
            </a:solidFill>
            <a:prstDash val="solid"/>
            <a:headEnd w="med" len="sm"/>
            <a:tailEnd type="arrow" w="med" len="sm"/>
          </a:ln>
          <a:effectLst>
            <a:outerShdw blurRad="40000" dist="23000" dir="5400000" rotWithShape="0">
              <a:srgbClr val="000000">
                <a:alpha val="35000"/>
              </a:srgbClr>
            </a:outerShdw>
          </a:effectLst>
        </p:spPr>
      </p:cxnSp>
      <p:sp>
        <p:nvSpPr>
          <p:cNvPr id="131" name="Right Arrow 130"/>
          <p:cNvSpPr/>
          <p:nvPr/>
        </p:nvSpPr>
        <p:spPr>
          <a:xfrm>
            <a:off x="5202710" y="1442935"/>
            <a:ext cx="1065936" cy="4895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32" dirty="0">
                <a:solidFill>
                  <a:srgbClr val="000000"/>
                </a:solidFill>
              </a:rPr>
              <a:t>9</a:t>
            </a:r>
          </a:p>
        </p:txBody>
      </p:sp>
      <p:sp>
        <p:nvSpPr>
          <p:cNvPr id="140" name="Title 1"/>
          <p:cNvSpPr txBox="1">
            <a:spLocks/>
          </p:cNvSpPr>
          <p:nvPr/>
        </p:nvSpPr>
        <p:spPr>
          <a:xfrm>
            <a:off x="78015" y="6085584"/>
            <a:ext cx="11902027" cy="762786"/>
          </a:xfrm>
          <a:prstGeom prst="rect">
            <a:avLst/>
          </a:prstGeom>
        </p:spPr>
        <p:txBody>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507">
                <a:gradFill>
                  <a:gsLst>
                    <a:gs pos="1250">
                      <a:srgbClr val="00BCF2"/>
                    </a:gs>
                    <a:gs pos="100000">
                      <a:srgbClr val="00BCF2"/>
                    </a:gs>
                  </a:gsLst>
                  <a:lin ang="5400000" scaled="0"/>
                </a:gradFill>
              </a:rPr>
              <a:t>Voice Routing</a:t>
            </a:r>
          </a:p>
        </p:txBody>
      </p:sp>
      <p:sp>
        <p:nvSpPr>
          <p:cNvPr id="3" name="Slide Number Placeholder 2"/>
          <p:cNvSpPr>
            <a:spLocks noGrp="1"/>
          </p:cNvSpPr>
          <p:nvPr>
            <p:ph type="sldNum" sz="quarter" idx="4294967295"/>
          </p:nvPr>
        </p:nvSpPr>
        <p:spPr>
          <a:xfrm>
            <a:off x="533568" y="6526955"/>
            <a:ext cx="571848" cy="223825"/>
          </a:xfrm>
          <a:prstGeom prst="rect">
            <a:avLst/>
          </a:prstGeom>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12</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70646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4"/>
                                        </p:tgtEl>
                                        <p:attrNameLst>
                                          <p:attrName>style.visibility</p:attrName>
                                        </p:attrNameLst>
                                      </p:cBhvr>
                                      <p:to>
                                        <p:strVal val="visible"/>
                                      </p:to>
                                    </p:set>
                                    <p:animEffect transition="in" filter="fade">
                                      <p:cBhvr>
                                        <p:cTn id="16" dur="1000"/>
                                        <p:tgtEl>
                                          <p:spTgt spid="1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1000"/>
                                        <p:tgtEl>
                                          <p:spTgt spid="124"/>
                                        </p:tgtEl>
                                      </p:cBhvr>
                                    </p:animEffect>
                                    <p:set>
                                      <p:cBhvr>
                                        <p:cTn id="21" dur="1" fill="hold">
                                          <p:stCondLst>
                                            <p:cond delay="999"/>
                                          </p:stCondLst>
                                        </p:cTn>
                                        <p:tgtEl>
                                          <p:spTgt spid="124"/>
                                        </p:tgtEl>
                                        <p:attrNameLst>
                                          <p:attrName>style.visibility</p:attrName>
                                        </p:attrNameLst>
                                      </p:cBhvr>
                                      <p:to>
                                        <p:strVal val="hidden"/>
                                      </p:to>
                                    </p:se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10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8"/>
                                        </p:tgtEl>
                                        <p:attrNameLst>
                                          <p:attrName>style.visibility</p:attrName>
                                        </p:attrNameLst>
                                      </p:cBhvr>
                                      <p:to>
                                        <p:strVal val="visible"/>
                                      </p:to>
                                    </p:set>
                                    <p:animEffect transition="in" filter="fade">
                                      <p:cBhvr>
                                        <p:cTn id="28" dur="500"/>
                                        <p:tgtEl>
                                          <p:spTgt spid="1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1000"/>
                                        <p:tgtEl>
                                          <p:spTgt spid="125"/>
                                        </p:tgtEl>
                                      </p:cBhvr>
                                    </p:animEffect>
                                    <p:set>
                                      <p:cBhvr>
                                        <p:cTn id="33" dur="1" fill="hold">
                                          <p:stCondLst>
                                            <p:cond delay="999"/>
                                          </p:stCondLst>
                                        </p:cTn>
                                        <p:tgtEl>
                                          <p:spTgt spid="125"/>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38"/>
                                        </p:tgtEl>
                                      </p:cBhvr>
                                    </p:animEffect>
                                    <p:set>
                                      <p:cBhvr>
                                        <p:cTn id="36" dur="1" fill="hold">
                                          <p:stCondLst>
                                            <p:cond delay="499"/>
                                          </p:stCondLst>
                                        </p:cTn>
                                        <p:tgtEl>
                                          <p:spTgt spid="138"/>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26"/>
                                        </p:tgtEl>
                                        <p:attrNameLst>
                                          <p:attrName>style.visibility</p:attrName>
                                        </p:attrNameLst>
                                      </p:cBhvr>
                                      <p:to>
                                        <p:strVal val="visible"/>
                                      </p:to>
                                    </p:set>
                                    <p:animEffect transition="in" filter="fade">
                                      <p:cBhvr>
                                        <p:cTn id="40" dur="1000"/>
                                        <p:tgtEl>
                                          <p:spTgt spid="1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7"/>
                                        </p:tgtEl>
                                        <p:attrNameLst>
                                          <p:attrName>style.visibility</p:attrName>
                                        </p:attrNameLst>
                                      </p:cBhvr>
                                      <p:to>
                                        <p:strVal val="visible"/>
                                      </p:to>
                                    </p:set>
                                    <p:animEffect transition="in" filter="fade">
                                      <p:cBhvr>
                                        <p:cTn id="43" dur="500"/>
                                        <p:tgtEl>
                                          <p:spTgt spid="13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1000"/>
                                        <p:tgtEl>
                                          <p:spTgt spid="126"/>
                                        </p:tgtEl>
                                      </p:cBhvr>
                                    </p:animEffect>
                                    <p:set>
                                      <p:cBhvr>
                                        <p:cTn id="48" dur="1" fill="hold">
                                          <p:stCondLst>
                                            <p:cond delay="999"/>
                                          </p:stCondLst>
                                        </p:cTn>
                                        <p:tgtEl>
                                          <p:spTgt spid="12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37"/>
                                        </p:tgtEl>
                                      </p:cBhvr>
                                    </p:animEffect>
                                    <p:set>
                                      <p:cBhvr>
                                        <p:cTn id="51" dur="1" fill="hold">
                                          <p:stCondLst>
                                            <p:cond delay="499"/>
                                          </p:stCondLst>
                                        </p:cTn>
                                        <p:tgtEl>
                                          <p:spTgt spid="137"/>
                                        </p:tgtEl>
                                        <p:attrNameLst>
                                          <p:attrName>style.visibility</p:attrName>
                                        </p:attrNameLst>
                                      </p:cBhvr>
                                      <p:to>
                                        <p:strVal val="hidden"/>
                                      </p:to>
                                    </p:se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27"/>
                                        </p:tgtEl>
                                        <p:attrNameLst>
                                          <p:attrName>style.visibility</p:attrName>
                                        </p:attrNameLst>
                                      </p:cBhvr>
                                      <p:to>
                                        <p:strVal val="visible"/>
                                      </p:to>
                                    </p:set>
                                    <p:animEffect transition="in" filter="fade">
                                      <p:cBhvr>
                                        <p:cTn id="55" dur="1000"/>
                                        <p:tgtEl>
                                          <p:spTgt spid="1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fade">
                                      <p:cBhvr>
                                        <p:cTn id="58" dur="500"/>
                                        <p:tgtEl>
                                          <p:spTgt spid="1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1000"/>
                                        <p:tgtEl>
                                          <p:spTgt spid="127"/>
                                        </p:tgtEl>
                                      </p:cBhvr>
                                    </p:animEffect>
                                    <p:set>
                                      <p:cBhvr>
                                        <p:cTn id="63" dur="1" fill="hold">
                                          <p:stCondLst>
                                            <p:cond delay="999"/>
                                          </p:stCondLst>
                                        </p:cTn>
                                        <p:tgtEl>
                                          <p:spTgt spid="12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36"/>
                                        </p:tgtEl>
                                      </p:cBhvr>
                                    </p:animEffect>
                                    <p:set>
                                      <p:cBhvr>
                                        <p:cTn id="66" dur="1" fill="hold">
                                          <p:stCondLst>
                                            <p:cond delay="499"/>
                                          </p:stCondLst>
                                        </p:cTn>
                                        <p:tgtEl>
                                          <p:spTgt spid="136"/>
                                        </p:tgtEl>
                                        <p:attrNameLst>
                                          <p:attrName>style.visibility</p:attrName>
                                        </p:attrNameLst>
                                      </p:cBhvr>
                                      <p:to>
                                        <p:strVal val="hidden"/>
                                      </p:to>
                                    </p:set>
                                  </p:childTnLst>
                                </p:cTn>
                              </p:par>
                            </p:childTnLst>
                          </p:cTn>
                        </p:par>
                        <p:par>
                          <p:cTn id="67" fill="hold">
                            <p:stCondLst>
                              <p:cond delay="1000"/>
                            </p:stCondLst>
                            <p:childTnLst>
                              <p:par>
                                <p:cTn id="68" presetID="10" presetClass="entr" presetSubtype="0" fill="hold" grpId="0" nodeType="afterEffect">
                                  <p:stCondLst>
                                    <p:cond delay="0"/>
                                  </p:stCondLst>
                                  <p:childTnLst>
                                    <p:set>
                                      <p:cBhvr>
                                        <p:cTn id="69" dur="1" fill="hold">
                                          <p:stCondLst>
                                            <p:cond delay="0"/>
                                          </p:stCondLst>
                                        </p:cTn>
                                        <p:tgtEl>
                                          <p:spTgt spid="128"/>
                                        </p:tgtEl>
                                        <p:attrNameLst>
                                          <p:attrName>style.visibility</p:attrName>
                                        </p:attrNameLst>
                                      </p:cBhvr>
                                      <p:to>
                                        <p:strVal val="visible"/>
                                      </p:to>
                                    </p:set>
                                    <p:animEffect transition="in" filter="fade">
                                      <p:cBhvr>
                                        <p:cTn id="70" dur="1000"/>
                                        <p:tgtEl>
                                          <p:spTgt spid="1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1000"/>
                                        <p:tgtEl>
                                          <p:spTgt spid="128"/>
                                        </p:tgtEl>
                                      </p:cBhvr>
                                    </p:animEffect>
                                    <p:set>
                                      <p:cBhvr>
                                        <p:cTn id="75" dur="1" fill="hold">
                                          <p:stCondLst>
                                            <p:cond delay="999"/>
                                          </p:stCondLst>
                                        </p:cTn>
                                        <p:tgtEl>
                                          <p:spTgt spid="128"/>
                                        </p:tgtEl>
                                        <p:attrNameLst>
                                          <p:attrName>style.visibility</p:attrName>
                                        </p:attrNameLst>
                                      </p:cBhvr>
                                      <p:to>
                                        <p:strVal val="hidden"/>
                                      </p:to>
                                    </p:se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129"/>
                                        </p:tgtEl>
                                        <p:attrNameLst>
                                          <p:attrName>style.visibility</p:attrName>
                                        </p:attrNameLst>
                                      </p:cBhvr>
                                      <p:to>
                                        <p:strVal val="visible"/>
                                      </p:to>
                                    </p:set>
                                    <p:animEffect transition="in" filter="fade">
                                      <p:cBhvr>
                                        <p:cTn id="79" dur="1000"/>
                                        <p:tgtEl>
                                          <p:spTgt spid="1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9"/>
                                        </p:tgtEl>
                                        <p:attrNameLst>
                                          <p:attrName>style.visibility</p:attrName>
                                        </p:attrNameLst>
                                      </p:cBhvr>
                                      <p:to>
                                        <p:strVal val="visible"/>
                                      </p:to>
                                    </p:set>
                                    <p:animEffect transition="in" filter="fade">
                                      <p:cBhvr>
                                        <p:cTn id="82" dur="500"/>
                                        <p:tgtEl>
                                          <p:spTgt spid="13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1000"/>
                                        <p:tgtEl>
                                          <p:spTgt spid="129"/>
                                        </p:tgtEl>
                                      </p:cBhvr>
                                    </p:animEffect>
                                    <p:set>
                                      <p:cBhvr>
                                        <p:cTn id="87" dur="1" fill="hold">
                                          <p:stCondLst>
                                            <p:cond delay="999"/>
                                          </p:stCondLst>
                                        </p:cTn>
                                        <p:tgtEl>
                                          <p:spTgt spid="129"/>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139"/>
                                        </p:tgtEl>
                                      </p:cBhvr>
                                    </p:animEffect>
                                    <p:set>
                                      <p:cBhvr>
                                        <p:cTn id="90" dur="1" fill="hold">
                                          <p:stCondLst>
                                            <p:cond delay="499"/>
                                          </p:stCondLst>
                                        </p:cTn>
                                        <p:tgtEl>
                                          <p:spTgt spid="139"/>
                                        </p:tgtEl>
                                        <p:attrNameLst>
                                          <p:attrName>style.visibility</p:attrName>
                                        </p:attrNameLst>
                                      </p:cBhvr>
                                      <p:to>
                                        <p:strVal val="hidden"/>
                                      </p:to>
                                    </p:set>
                                  </p:childTnLst>
                                </p:cTn>
                              </p:par>
                            </p:childTnLst>
                          </p:cTn>
                        </p:par>
                        <p:par>
                          <p:cTn id="91" fill="hold">
                            <p:stCondLst>
                              <p:cond delay="1000"/>
                            </p:stCondLst>
                            <p:childTnLst>
                              <p:par>
                                <p:cTn id="92" presetID="10" presetClass="entr" presetSubtype="0" fill="hold" grpId="0" nodeType="afterEffect">
                                  <p:stCondLst>
                                    <p:cond delay="0"/>
                                  </p:stCondLst>
                                  <p:childTnLst>
                                    <p:set>
                                      <p:cBhvr>
                                        <p:cTn id="93" dur="1" fill="hold">
                                          <p:stCondLst>
                                            <p:cond delay="0"/>
                                          </p:stCondLst>
                                        </p:cTn>
                                        <p:tgtEl>
                                          <p:spTgt spid="130"/>
                                        </p:tgtEl>
                                        <p:attrNameLst>
                                          <p:attrName>style.visibility</p:attrName>
                                        </p:attrNameLst>
                                      </p:cBhvr>
                                      <p:to>
                                        <p:strVal val="visible"/>
                                      </p:to>
                                    </p:set>
                                    <p:animEffect transition="in" filter="fade">
                                      <p:cBhvr>
                                        <p:cTn id="94" dur="1000"/>
                                        <p:tgtEl>
                                          <p:spTgt spid="1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fade">
                                      <p:cBhvr>
                                        <p:cTn id="97" dur="500"/>
                                        <p:tgtEl>
                                          <p:spTgt spid="14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42"/>
                                        </p:tgtEl>
                                        <p:attrNameLst>
                                          <p:attrName>style.visibility</p:attrName>
                                        </p:attrNameLst>
                                      </p:cBhvr>
                                      <p:to>
                                        <p:strVal val="visible"/>
                                      </p:to>
                                    </p:set>
                                    <p:animEffect transition="in" filter="fade">
                                      <p:cBhvr>
                                        <p:cTn id="100" dur="500"/>
                                        <p:tgtEl>
                                          <p:spTgt spid="14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1000"/>
                                        <p:tgtEl>
                                          <p:spTgt spid="130"/>
                                        </p:tgtEl>
                                      </p:cBhvr>
                                    </p:animEffect>
                                    <p:set>
                                      <p:cBhvr>
                                        <p:cTn id="105" dur="1" fill="hold">
                                          <p:stCondLst>
                                            <p:cond delay="999"/>
                                          </p:stCondLst>
                                        </p:cTn>
                                        <p:tgtEl>
                                          <p:spTgt spid="13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43"/>
                                        </p:tgtEl>
                                      </p:cBhvr>
                                    </p:animEffect>
                                    <p:set>
                                      <p:cBhvr>
                                        <p:cTn id="108" dur="1" fill="hold">
                                          <p:stCondLst>
                                            <p:cond delay="499"/>
                                          </p:stCondLst>
                                        </p:cTn>
                                        <p:tgtEl>
                                          <p:spTgt spid="143"/>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42"/>
                                        </p:tgtEl>
                                      </p:cBhvr>
                                    </p:animEffect>
                                    <p:set>
                                      <p:cBhvr>
                                        <p:cTn id="111" dur="1" fill="hold">
                                          <p:stCondLst>
                                            <p:cond delay="499"/>
                                          </p:stCondLst>
                                        </p:cTn>
                                        <p:tgtEl>
                                          <p:spTgt spid="142"/>
                                        </p:tgtEl>
                                        <p:attrNameLst>
                                          <p:attrName>style.visibility</p:attrName>
                                        </p:attrNameLst>
                                      </p:cBhvr>
                                      <p:to>
                                        <p:strVal val="hidden"/>
                                      </p:to>
                                    </p:set>
                                  </p:childTnLst>
                                </p:cTn>
                              </p:par>
                            </p:childTnLst>
                          </p:cTn>
                        </p:par>
                        <p:par>
                          <p:cTn id="112" fill="hold">
                            <p:stCondLst>
                              <p:cond delay="1000"/>
                            </p:stCondLst>
                            <p:childTnLst>
                              <p:par>
                                <p:cTn id="113" presetID="10" presetClass="entr" presetSubtype="0" fill="hold" grpId="0" nodeType="afterEffect">
                                  <p:stCondLst>
                                    <p:cond delay="0"/>
                                  </p:stCondLst>
                                  <p:childTnLst>
                                    <p:set>
                                      <p:cBhvr>
                                        <p:cTn id="114" dur="1" fill="hold">
                                          <p:stCondLst>
                                            <p:cond delay="0"/>
                                          </p:stCondLst>
                                        </p:cTn>
                                        <p:tgtEl>
                                          <p:spTgt spid="131"/>
                                        </p:tgtEl>
                                        <p:attrNameLst>
                                          <p:attrName>style.visibility</p:attrName>
                                        </p:attrNameLst>
                                      </p:cBhvr>
                                      <p:to>
                                        <p:strVal val="visible"/>
                                      </p:to>
                                    </p:set>
                                    <p:animEffect transition="in" filter="fade">
                                      <p:cBhvr>
                                        <p:cTn id="115" dur="1000"/>
                                        <p:tgtEl>
                                          <p:spTgt spid="131"/>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1" nodeType="clickEffect">
                                  <p:stCondLst>
                                    <p:cond delay="0"/>
                                  </p:stCondLst>
                                  <p:childTnLst>
                                    <p:animEffect transition="out" filter="fade">
                                      <p:cBhvr>
                                        <p:cTn id="119" dur="1000"/>
                                        <p:tgtEl>
                                          <p:spTgt spid="131"/>
                                        </p:tgtEl>
                                      </p:cBhvr>
                                    </p:animEffect>
                                    <p:set>
                                      <p:cBhvr>
                                        <p:cTn id="120" dur="1" fill="hold">
                                          <p:stCondLst>
                                            <p:cond delay="999"/>
                                          </p:stCondLst>
                                        </p:cTn>
                                        <p:tgtEl>
                                          <p:spTgt spid="131"/>
                                        </p:tgtEl>
                                        <p:attrNameLst>
                                          <p:attrName>style.visibility</p:attrName>
                                        </p:attrNameLst>
                                      </p:cBhvr>
                                      <p:to>
                                        <p:strVal val="hidden"/>
                                      </p:to>
                                    </p:set>
                                  </p:childTnLst>
                                </p:cTn>
                              </p:par>
                            </p:childTnLst>
                          </p:cTn>
                        </p:par>
                        <p:par>
                          <p:cTn id="121" fill="hold">
                            <p:stCondLst>
                              <p:cond delay="1000"/>
                            </p:stCondLst>
                            <p:childTnLst>
                              <p:par>
                                <p:cTn id="122" presetID="10" presetClass="entr" presetSubtype="0" fill="hold" grpId="0" nodeType="afterEffect">
                                  <p:stCondLst>
                                    <p:cond delay="0"/>
                                  </p:stCondLst>
                                  <p:childTnLst>
                                    <p:set>
                                      <p:cBhvr>
                                        <p:cTn id="123" dur="1" fill="hold">
                                          <p:stCondLst>
                                            <p:cond delay="0"/>
                                          </p:stCondLst>
                                        </p:cTn>
                                        <p:tgtEl>
                                          <p:spTgt spid="132"/>
                                        </p:tgtEl>
                                        <p:attrNameLst>
                                          <p:attrName>style.visibility</p:attrName>
                                        </p:attrNameLst>
                                      </p:cBhvr>
                                      <p:to>
                                        <p:strVal val="visible"/>
                                      </p:to>
                                    </p:set>
                                    <p:animEffect transition="in" filter="fade">
                                      <p:cBhvr>
                                        <p:cTn id="124" dur="1000"/>
                                        <p:tgtEl>
                                          <p:spTgt spid="132"/>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1000"/>
                                        <p:tgtEl>
                                          <p:spTgt spid="132"/>
                                        </p:tgtEl>
                                      </p:cBhvr>
                                    </p:animEffect>
                                    <p:set>
                                      <p:cBhvr>
                                        <p:cTn id="129" dur="1" fill="hold">
                                          <p:stCondLst>
                                            <p:cond delay="999"/>
                                          </p:stCondLst>
                                        </p:cTn>
                                        <p:tgtEl>
                                          <p:spTgt spid="132"/>
                                        </p:tgtEl>
                                        <p:attrNameLst>
                                          <p:attrName>style.visibility</p:attrName>
                                        </p:attrNameLst>
                                      </p:cBhvr>
                                      <p:to>
                                        <p:strVal val="hidden"/>
                                      </p:to>
                                    </p:set>
                                  </p:childTnLst>
                                </p:cTn>
                              </p:par>
                            </p:childTnLst>
                          </p:cTn>
                        </p:par>
                        <p:par>
                          <p:cTn id="130" fill="hold">
                            <p:stCondLst>
                              <p:cond delay="1000"/>
                            </p:stCondLst>
                            <p:childTnLst>
                              <p:par>
                                <p:cTn id="131" presetID="10" presetClass="entr" presetSubtype="0" fill="hold" grpId="0" nodeType="afterEffect">
                                  <p:stCondLst>
                                    <p:cond delay="0"/>
                                  </p:stCondLst>
                                  <p:childTnLst>
                                    <p:set>
                                      <p:cBhvr>
                                        <p:cTn id="132" dur="1" fill="hold">
                                          <p:stCondLst>
                                            <p:cond delay="0"/>
                                          </p:stCondLst>
                                        </p:cTn>
                                        <p:tgtEl>
                                          <p:spTgt spid="133"/>
                                        </p:tgtEl>
                                        <p:attrNameLst>
                                          <p:attrName>style.visibility</p:attrName>
                                        </p:attrNameLst>
                                      </p:cBhvr>
                                      <p:to>
                                        <p:strVal val="visible"/>
                                      </p:to>
                                    </p:set>
                                    <p:animEffect transition="in" filter="fade">
                                      <p:cBhvr>
                                        <p:cTn id="133" dur="1000"/>
                                        <p:tgtEl>
                                          <p:spTgt spid="13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1000"/>
                                        <p:tgtEl>
                                          <p:spTgt spid="133"/>
                                        </p:tgtEl>
                                      </p:cBhvr>
                                    </p:animEffect>
                                    <p:set>
                                      <p:cBhvr>
                                        <p:cTn id="138" dur="1" fill="hold">
                                          <p:stCondLst>
                                            <p:cond delay="999"/>
                                          </p:stCondLst>
                                        </p:cTn>
                                        <p:tgtEl>
                                          <p:spTgt spid="133"/>
                                        </p:tgtEl>
                                        <p:attrNameLst>
                                          <p:attrName>style.visibility</p:attrName>
                                        </p:attrNameLst>
                                      </p:cBhvr>
                                      <p:to>
                                        <p:strVal val="hidden"/>
                                      </p:to>
                                    </p:set>
                                  </p:childTnLst>
                                </p:cTn>
                              </p:par>
                            </p:childTnLst>
                          </p:cTn>
                        </p:par>
                        <p:par>
                          <p:cTn id="139" fill="hold">
                            <p:stCondLst>
                              <p:cond delay="1000"/>
                            </p:stCondLst>
                            <p:childTnLst>
                              <p:par>
                                <p:cTn id="140" presetID="10" presetClass="entr" presetSubtype="0" fill="hold" grpId="0" nodeType="afterEffect">
                                  <p:stCondLst>
                                    <p:cond delay="0"/>
                                  </p:stCondLst>
                                  <p:childTnLst>
                                    <p:set>
                                      <p:cBhvr>
                                        <p:cTn id="141" dur="1" fill="hold">
                                          <p:stCondLst>
                                            <p:cond delay="0"/>
                                          </p:stCondLst>
                                        </p:cTn>
                                        <p:tgtEl>
                                          <p:spTgt spid="134"/>
                                        </p:tgtEl>
                                        <p:attrNameLst>
                                          <p:attrName>style.visibility</p:attrName>
                                        </p:attrNameLst>
                                      </p:cBhvr>
                                      <p:to>
                                        <p:strVal val="visible"/>
                                      </p:to>
                                    </p:set>
                                    <p:animEffect transition="in" filter="fade">
                                      <p:cBhvr>
                                        <p:cTn id="142" dur="1000"/>
                                        <p:tgtEl>
                                          <p:spTgt spid="134"/>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1" nodeType="clickEffect">
                                  <p:stCondLst>
                                    <p:cond delay="0"/>
                                  </p:stCondLst>
                                  <p:childTnLst>
                                    <p:animEffect transition="out" filter="fade">
                                      <p:cBhvr>
                                        <p:cTn id="146" dur="1000"/>
                                        <p:tgtEl>
                                          <p:spTgt spid="134"/>
                                        </p:tgtEl>
                                      </p:cBhvr>
                                    </p:animEffect>
                                    <p:set>
                                      <p:cBhvr>
                                        <p:cTn id="147" dur="1" fill="hold">
                                          <p:stCondLst>
                                            <p:cond delay="999"/>
                                          </p:stCondLst>
                                        </p:cTn>
                                        <p:tgtEl>
                                          <p:spTgt spid="134"/>
                                        </p:tgtEl>
                                        <p:attrNameLst>
                                          <p:attrName>style.visibility</p:attrName>
                                        </p:attrNameLst>
                                      </p:cBhvr>
                                      <p:to>
                                        <p:strVal val="hidden"/>
                                      </p:to>
                                    </p:set>
                                  </p:childTnLst>
                                </p:cTn>
                              </p:par>
                            </p:childTnLst>
                          </p:cTn>
                        </p:par>
                        <p:par>
                          <p:cTn id="148" fill="hold">
                            <p:stCondLst>
                              <p:cond delay="1000"/>
                            </p:stCondLst>
                            <p:childTnLst>
                              <p:par>
                                <p:cTn id="149" presetID="10" presetClass="entr" presetSubtype="0" fill="hold" grpId="0" nodeType="afterEffect">
                                  <p:stCondLst>
                                    <p:cond delay="0"/>
                                  </p:stCondLst>
                                  <p:childTnLst>
                                    <p:set>
                                      <p:cBhvr>
                                        <p:cTn id="150" dur="1" fill="hold">
                                          <p:stCondLst>
                                            <p:cond delay="0"/>
                                          </p:stCondLst>
                                        </p:cTn>
                                        <p:tgtEl>
                                          <p:spTgt spid="135"/>
                                        </p:tgtEl>
                                        <p:attrNameLst>
                                          <p:attrName>style.visibility</p:attrName>
                                        </p:attrNameLst>
                                      </p:cBhvr>
                                      <p:to>
                                        <p:strVal val="visible"/>
                                      </p:to>
                                    </p:set>
                                    <p:animEffect transition="in" filter="fade">
                                      <p:cBhvr>
                                        <p:cTn id="151" dur="1000"/>
                                        <p:tgtEl>
                                          <p:spTgt spid="13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141"/>
                                        </p:tgtEl>
                                        <p:attrNameLst>
                                          <p:attrName>style.visibility</p:attrName>
                                        </p:attrNameLst>
                                      </p:cBhvr>
                                      <p:to>
                                        <p:strVal val="visible"/>
                                      </p:to>
                                    </p:set>
                                    <p:animEffect transition="in" filter="fade">
                                      <p:cBhvr>
                                        <p:cTn id="154" dur="500"/>
                                        <p:tgtEl>
                                          <p:spTgt spid="141"/>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44"/>
                                        </p:tgtEl>
                                        <p:attrNameLst>
                                          <p:attrName>style.visibility</p:attrName>
                                        </p:attrNameLst>
                                      </p:cBhvr>
                                      <p:to>
                                        <p:strVal val="visible"/>
                                      </p:to>
                                    </p:set>
                                    <p:animEffect transition="in" filter="fade">
                                      <p:cBhvr>
                                        <p:cTn id="159" dur="1000"/>
                                        <p:tgtEl>
                                          <p:spTgt spid="144"/>
                                        </p:tgtEl>
                                      </p:cBhvr>
                                    </p:animEffect>
                                  </p:childTnLst>
                                </p:cTn>
                              </p:par>
                              <p:par>
                                <p:cTn id="160" presetID="10" presetClass="exit" presetSubtype="0" fill="hold" grpId="1" nodeType="withEffect">
                                  <p:stCondLst>
                                    <p:cond delay="0"/>
                                  </p:stCondLst>
                                  <p:childTnLst>
                                    <p:animEffect transition="out" filter="fade">
                                      <p:cBhvr>
                                        <p:cTn id="161" dur="500"/>
                                        <p:tgtEl>
                                          <p:spTgt spid="135"/>
                                        </p:tgtEl>
                                      </p:cBhvr>
                                    </p:animEffect>
                                    <p:set>
                                      <p:cBhvr>
                                        <p:cTn id="162" dur="1" fill="hold">
                                          <p:stCondLst>
                                            <p:cond delay="499"/>
                                          </p:stCondLst>
                                        </p:cTn>
                                        <p:tgtEl>
                                          <p:spTgt spid="135"/>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141"/>
                                        </p:tgtEl>
                                      </p:cBhvr>
                                    </p:animEffect>
                                    <p:set>
                                      <p:cBhvr>
                                        <p:cTn id="165" dur="1" fill="hold">
                                          <p:stCondLst>
                                            <p:cond delay="499"/>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8" grpId="0" animBg="1"/>
      <p:bldP spid="138" grpId="1" animBg="1"/>
      <p:bldP spid="139" grpId="0" animBg="1"/>
      <p:bldP spid="139" grpId="1" animBg="1"/>
      <p:bldP spid="141" grpId="0" animBg="1"/>
      <p:bldP spid="141" grpId="1" animBg="1"/>
      <p:bldP spid="142" grpId="0" animBg="1"/>
      <p:bldP spid="142" grpId="1" animBg="1"/>
      <p:bldP spid="143" grpId="0" animBg="1"/>
      <p:bldP spid="143" grpId="1" animBg="1"/>
      <p:bldP spid="144" grpId="0" animBg="1"/>
      <p:bldP spid="137" grpId="0" animBg="1"/>
      <p:bldP spid="137" grpId="1" animBg="1"/>
      <p:bldP spid="131" grpId="0" animBg="1"/>
      <p:bldP spid="1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Routing and Authorization</a:t>
            </a:r>
            <a:endParaRPr lang="en-US" sz="4000" dirty="0"/>
          </a:p>
        </p:txBody>
      </p:sp>
      <p:sp>
        <p:nvSpPr>
          <p:cNvPr id="81" name="Text Placeholder 80"/>
          <p:cNvSpPr>
            <a:spLocks noGrp="1"/>
          </p:cNvSpPr>
          <p:nvPr>
            <p:ph type="body" sz="quarter" idx="13"/>
          </p:nvPr>
        </p:nvSpPr>
        <p:spPr>
          <a:xfrm>
            <a:off x="541359" y="1013020"/>
            <a:ext cx="11895117" cy="461665"/>
          </a:xfrm>
        </p:spPr>
        <p:txBody>
          <a:bodyPr/>
          <a:lstStyle/>
          <a:p>
            <a:r>
              <a:rPr lang="en-US" sz="2000" dirty="0" smtClean="0">
                <a:solidFill>
                  <a:srgbClr val="FFFFFF"/>
                </a:solidFill>
                <a:latin typeface="+mn-lt"/>
              </a:rPr>
              <a:t>The big picture of the most important elements</a:t>
            </a:r>
            <a:endParaRPr lang="en-US" sz="2000" dirty="0">
              <a:solidFill>
                <a:srgbClr val="FFFFFF"/>
              </a:solidFill>
              <a:latin typeface="+mn-lt"/>
            </a:endParaRPr>
          </a:p>
        </p:txBody>
      </p:sp>
      <p:sp>
        <p:nvSpPr>
          <p:cNvPr id="42" name="Rectangle 41"/>
          <p:cNvSpPr/>
          <p:nvPr/>
        </p:nvSpPr>
        <p:spPr>
          <a:xfrm>
            <a:off x="2131970" y="1739426"/>
            <a:ext cx="2563628" cy="3590652"/>
          </a:xfrm>
          <a:prstGeom prst="rect">
            <a:avLst/>
          </a:prstGeom>
          <a:solidFill>
            <a:schemeClr val="accent6">
              <a:lumMod val="20000"/>
              <a:lumOff val="80000"/>
            </a:schemeClr>
          </a:solidFill>
          <a:ln w="15875" cap="flat" cmpd="sng" algn="ctr">
            <a:solidFill>
              <a:srgbClr val="5ECCF3">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43" name="Rectangle 42"/>
          <p:cNvSpPr/>
          <p:nvPr/>
        </p:nvSpPr>
        <p:spPr>
          <a:xfrm>
            <a:off x="4850970" y="1749433"/>
            <a:ext cx="2563628" cy="3577342"/>
          </a:xfrm>
          <a:prstGeom prst="rect">
            <a:avLst/>
          </a:prstGeom>
          <a:solidFill>
            <a:schemeClr val="accent6">
              <a:lumMod val="20000"/>
              <a:lumOff val="80000"/>
            </a:schemeClr>
          </a:solidFill>
          <a:ln w="15875" cap="flat" cmpd="sng" algn="ctr">
            <a:solidFill>
              <a:srgbClr val="A7EA52">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44" name="Rectangle 43"/>
          <p:cNvSpPr/>
          <p:nvPr/>
        </p:nvSpPr>
        <p:spPr>
          <a:xfrm>
            <a:off x="7569969" y="1736658"/>
            <a:ext cx="2563628" cy="3590117"/>
          </a:xfrm>
          <a:prstGeom prst="rect">
            <a:avLst/>
          </a:prstGeom>
          <a:solidFill>
            <a:schemeClr val="accent6">
              <a:lumMod val="20000"/>
              <a:lumOff val="80000"/>
            </a:schemeClr>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45" name="Rectangle 44"/>
          <p:cNvSpPr/>
          <p:nvPr/>
        </p:nvSpPr>
        <p:spPr>
          <a:xfrm>
            <a:off x="2131970" y="1749433"/>
            <a:ext cx="2563628" cy="466114"/>
          </a:xfrm>
          <a:prstGeom prst="rect">
            <a:avLst/>
          </a:prstGeom>
          <a:solidFill>
            <a:schemeClr val="accent2"/>
          </a:solidFill>
          <a:ln w="15875" cap="flat" cmpd="sng" algn="ctr">
            <a:solidFill>
              <a:srgbClr val="5ECCF3">
                <a:shade val="50000"/>
                <a:shade val="75000"/>
                <a:satMod val="125000"/>
                <a:lumMod val="75000"/>
              </a:srgbClr>
            </a:solidFill>
            <a:prstDash val="solid"/>
          </a:ln>
          <a:effectLst/>
        </p:spPr>
        <p:txBody>
          <a:bodyPr rtlCol="0" anchor="ctr"/>
          <a:lstStyle/>
          <a:p>
            <a:pPr algn="ctr" defTabSz="932252">
              <a:defRPr/>
            </a:pPr>
            <a:r>
              <a:rPr lang="en-US" sz="1836" kern="0" dirty="0">
                <a:solidFill>
                  <a:srgbClr val="000000"/>
                </a:solidFill>
              </a:rPr>
              <a:t>Voice policies</a:t>
            </a:r>
          </a:p>
        </p:txBody>
      </p:sp>
      <p:sp>
        <p:nvSpPr>
          <p:cNvPr id="46" name="Rectangle 45"/>
          <p:cNvSpPr/>
          <p:nvPr/>
        </p:nvSpPr>
        <p:spPr>
          <a:xfrm>
            <a:off x="4850970" y="1736658"/>
            <a:ext cx="2563628" cy="466114"/>
          </a:xfrm>
          <a:prstGeom prst="rect">
            <a:avLst/>
          </a:prstGeom>
          <a:solidFill>
            <a:schemeClr val="accent4">
              <a:lumMod val="60000"/>
              <a:lumOff val="40000"/>
            </a:schemeClr>
          </a:solidFill>
          <a:ln w="15875" cap="flat" cmpd="sng" algn="ctr">
            <a:solidFill>
              <a:srgbClr val="A7EA52">
                <a:shade val="50000"/>
                <a:shade val="75000"/>
                <a:satMod val="125000"/>
                <a:lumMod val="75000"/>
              </a:srgbClr>
            </a:solidFill>
            <a:prstDash val="solid"/>
          </a:ln>
          <a:effectLst/>
        </p:spPr>
        <p:txBody>
          <a:bodyPr rtlCol="0" anchor="ctr"/>
          <a:lstStyle/>
          <a:p>
            <a:pPr algn="ctr" defTabSz="932252">
              <a:defRPr/>
            </a:pPr>
            <a:r>
              <a:rPr lang="en-US" sz="1836" kern="0" dirty="0">
                <a:solidFill>
                  <a:srgbClr val="FFFFFF"/>
                </a:solidFill>
              </a:rPr>
              <a:t>PSTN usages</a:t>
            </a:r>
          </a:p>
        </p:txBody>
      </p:sp>
      <p:sp>
        <p:nvSpPr>
          <p:cNvPr id="47" name="Rectangle 46"/>
          <p:cNvSpPr/>
          <p:nvPr/>
        </p:nvSpPr>
        <p:spPr>
          <a:xfrm>
            <a:off x="7569969" y="1723883"/>
            <a:ext cx="2563628" cy="466114"/>
          </a:xfrm>
          <a:prstGeom prst="rect">
            <a:avLst/>
          </a:prstGeom>
          <a:solidFill>
            <a:schemeClr val="tx2"/>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r>
              <a:rPr lang="en-US" sz="1836" kern="0" dirty="0">
                <a:solidFill>
                  <a:srgbClr val="FFFFFF"/>
                </a:solidFill>
              </a:rPr>
              <a:t>Routes</a:t>
            </a:r>
          </a:p>
        </p:txBody>
      </p:sp>
      <p:cxnSp>
        <p:nvCxnSpPr>
          <p:cNvPr id="48" name="Straight Connector 47"/>
          <p:cNvCxnSpPr>
            <a:stCxn id="65" idx="6"/>
            <a:endCxn id="68" idx="2"/>
          </p:cNvCxnSpPr>
          <p:nvPr/>
        </p:nvCxnSpPr>
        <p:spPr>
          <a:xfrm flipV="1">
            <a:off x="3685684" y="2694857"/>
            <a:ext cx="2175200" cy="185302"/>
          </a:xfrm>
          <a:prstGeom prst="line">
            <a:avLst/>
          </a:prstGeom>
          <a:noFill/>
          <a:ln w="9525" cap="flat" cmpd="sng" algn="ctr">
            <a:solidFill>
              <a:srgbClr val="FF0000"/>
            </a:solidFill>
            <a:prstDash val="solid"/>
          </a:ln>
          <a:effectLst/>
        </p:spPr>
      </p:cxnSp>
      <p:cxnSp>
        <p:nvCxnSpPr>
          <p:cNvPr id="49" name="Straight Connector 48"/>
          <p:cNvCxnSpPr>
            <a:stCxn id="65" idx="6"/>
            <a:endCxn id="69" idx="2"/>
          </p:cNvCxnSpPr>
          <p:nvPr/>
        </p:nvCxnSpPr>
        <p:spPr>
          <a:xfrm>
            <a:off x="3685684" y="2880159"/>
            <a:ext cx="2175200" cy="535669"/>
          </a:xfrm>
          <a:prstGeom prst="line">
            <a:avLst/>
          </a:prstGeom>
          <a:noFill/>
          <a:ln w="9525" cap="flat" cmpd="sng" algn="ctr">
            <a:solidFill>
              <a:srgbClr val="FF0000"/>
            </a:solidFill>
            <a:prstDash val="solid"/>
          </a:ln>
          <a:effectLst/>
        </p:spPr>
      </p:cxnSp>
      <p:cxnSp>
        <p:nvCxnSpPr>
          <p:cNvPr id="50" name="Straight Connector 49"/>
          <p:cNvCxnSpPr>
            <a:stCxn id="66" idx="6"/>
            <a:endCxn id="68" idx="2"/>
          </p:cNvCxnSpPr>
          <p:nvPr/>
        </p:nvCxnSpPr>
        <p:spPr>
          <a:xfrm flipV="1">
            <a:off x="3685684" y="2694857"/>
            <a:ext cx="2175200" cy="1030996"/>
          </a:xfrm>
          <a:prstGeom prst="line">
            <a:avLst/>
          </a:prstGeom>
          <a:noFill/>
          <a:ln w="9525" cap="flat" cmpd="sng" algn="ctr">
            <a:solidFill>
              <a:srgbClr val="FF0000"/>
            </a:solidFill>
            <a:prstDash val="solid"/>
          </a:ln>
          <a:effectLst/>
        </p:spPr>
      </p:cxnSp>
      <p:cxnSp>
        <p:nvCxnSpPr>
          <p:cNvPr id="51" name="Straight Connector 50"/>
          <p:cNvCxnSpPr>
            <a:stCxn id="66" idx="6"/>
            <a:endCxn id="70" idx="2"/>
          </p:cNvCxnSpPr>
          <p:nvPr/>
        </p:nvCxnSpPr>
        <p:spPr>
          <a:xfrm>
            <a:off x="3685684" y="3725853"/>
            <a:ext cx="2175200" cy="423723"/>
          </a:xfrm>
          <a:prstGeom prst="line">
            <a:avLst/>
          </a:prstGeom>
          <a:noFill/>
          <a:ln w="9525" cap="flat" cmpd="sng" algn="ctr">
            <a:solidFill>
              <a:srgbClr val="FF0000"/>
            </a:solidFill>
            <a:prstDash val="solid"/>
          </a:ln>
          <a:effectLst/>
        </p:spPr>
      </p:cxnSp>
      <p:cxnSp>
        <p:nvCxnSpPr>
          <p:cNvPr id="52" name="Straight Connector 51"/>
          <p:cNvCxnSpPr>
            <a:stCxn id="66" idx="6"/>
            <a:endCxn id="71" idx="2"/>
          </p:cNvCxnSpPr>
          <p:nvPr/>
        </p:nvCxnSpPr>
        <p:spPr>
          <a:xfrm>
            <a:off x="3685684" y="3725853"/>
            <a:ext cx="2175200" cy="1144695"/>
          </a:xfrm>
          <a:prstGeom prst="line">
            <a:avLst/>
          </a:prstGeom>
          <a:noFill/>
          <a:ln w="9525" cap="flat" cmpd="sng" algn="ctr">
            <a:solidFill>
              <a:srgbClr val="FF0000"/>
            </a:solidFill>
            <a:prstDash val="solid"/>
          </a:ln>
          <a:effectLst/>
        </p:spPr>
      </p:cxnSp>
      <p:cxnSp>
        <p:nvCxnSpPr>
          <p:cNvPr id="53" name="Straight Connector 52"/>
          <p:cNvCxnSpPr>
            <a:stCxn id="67" idx="6"/>
            <a:endCxn id="69" idx="2"/>
          </p:cNvCxnSpPr>
          <p:nvPr/>
        </p:nvCxnSpPr>
        <p:spPr>
          <a:xfrm flipV="1">
            <a:off x="3685684" y="3415828"/>
            <a:ext cx="2175200" cy="1155719"/>
          </a:xfrm>
          <a:prstGeom prst="line">
            <a:avLst/>
          </a:prstGeom>
          <a:noFill/>
          <a:ln w="9525" cap="flat" cmpd="sng" algn="ctr">
            <a:solidFill>
              <a:srgbClr val="FF0000"/>
            </a:solidFill>
            <a:prstDash val="solid"/>
          </a:ln>
          <a:effectLst/>
        </p:spPr>
      </p:cxnSp>
      <p:cxnSp>
        <p:nvCxnSpPr>
          <p:cNvPr id="54" name="Straight Connector 53"/>
          <p:cNvCxnSpPr>
            <a:stCxn id="67" idx="6"/>
            <a:endCxn id="70" idx="2"/>
          </p:cNvCxnSpPr>
          <p:nvPr/>
        </p:nvCxnSpPr>
        <p:spPr>
          <a:xfrm flipV="1">
            <a:off x="3685684" y="4149576"/>
            <a:ext cx="2175200" cy="421971"/>
          </a:xfrm>
          <a:prstGeom prst="line">
            <a:avLst/>
          </a:prstGeom>
          <a:noFill/>
          <a:ln w="9525" cap="flat" cmpd="sng" algn="ctr">
            <a:solidFill>
              <a:srgbClr val="FF0000"/>
            </a:solidFill>
            <a:prstDash val="solid"/>
          </a:ln>
          <a:effectLst/>
        </p:spPr>
      </p:cxnSp>
      <p:cxnSp>
        <p:nvCxnSpPr>
          <p:cNvPr id="55" name="Straight Connector 54"/>
          <p:cNvCxnSpPr>
            <a:stCxn id="68" idx="6"/>
            <a:endCxn id="72" idx="2"/>
          </p:cNvCxnSpPr>
          <p:nvPr/>
        </p:nvCxnSpPr>
        <p:spPr>
          <a:xfrm>
            <a:off x="6433583" y="2694857"/>
            <a:ext cx="1728972" cy="40098"/>
          </a:xfrm>
          <a:prstGeom prst="line">
            <a:avLst/>
          </a:prstGeom>
          <a:noFill/>
          <a:ln w="9525" cap="flat" cmpd="sng" algn="ctr">
            <a:solidFill>
              <a:srgbClr val="FF0000"/>
            </a:solidFill>
            <a:prstDash val="solid"/>
          </a:ln>
          <a:effectLst/>
        </p:spPr>
      </p:cxnSp>
      <p:cxnSp>
        <p:nvCxnSpPr>
          <p:cNvPr id="56" name="Straight Connector 55"/>
          <p:cNvCxnSpPr>
            <a:stCxn id="68" idx="6"/>
            <a:endCxn id="73" idx="2"/>
          </p:cNvCxnSpPr>
          <p:nvPr/>
        </p:nvCxnSpPr>
        <p:spPr>
          <a:xfrm>
            <a:off x="6433583" y="2694857"/>
            <a:ext cx="2560131" cy="504326"/>
          </a:xfrm>
          <a:prstGeom prst="line">
            <a:avLst/>
          </a:prstGeom>
          <a:noFill/>
          <a:ln w="9525" cap="flat" cmpd="sng" algn="ctr">
            <a:solidFill>
              <a:srgbClr val="FF0000"/>
            </a:solidFill>
            <a:prstDash val="solid"/>
          </a:ln>
          <a:effectLst/>
        </p:spPr>
      </p:cxnSp>
      <p:cxnSp>
        <p:nvCxnSpPr>
          <p:cNvPr id="57" name="Straight Connector 56"/>
          <p:cNvCxnSpPr>
            <a:stCxn id="69" idx="6"/>
            <a:endCxn id="74" idx="2"/>
          </p:cNvCxnSpPr>
          <p:nvPr/>
        </p:nvCxnSpPr>
        <p:spPr>
          <a:xfrm>
            <a:off x="6433583" y="3415828"/>
            <a:ext cx="1728972" cy="185377"/>
          </a:xfrm>
          <a:prstGeom prst="line">
            <a:avLst/>
          </a:prstGeom>
          <a:noFill/>
          <a:ln w="9525" cap="flat" cmpd="sng" algn="ctr">
            <a:solidFill>
              <a:srgbClr val="FF0000"/>
            </a:solidFill>
            <a:prstDash val="solid"/>
          </a:ln>
          <a:effectLst/>
        </p:spPr>
      </p:cxnSp>
      <p:cxnSp>
        <p:nvCxnSpPr>
          <p:cNvPr id="58" name="Straight Connector 57"/>
          <p:cNvCxnSpPr>
            <a:stCxn id="69" idx="6"/>
            <a:endCxn id="75" idx="2"/>
          </p:cNvCxnSpPr>
          <p:nvPr/>
        </p:nvCxnSpPr>
        <p:spPr>
          <a:xfrm>
            <a:off x="6433583" y="3415828"/>
            <a:ext cx="2560131" cy="636830"/>
          </a:xfrm>
          <a:prstGeom prst="line">
            <a:avLst/>
          </a:prstGeom>
          <a:noFill/>
          <a:ln w="9525" cap="flat" cmpd="sng" algn="ctr">
            <a:solidFill>
              <a:srgbClr val="FF0000"/>
            </a:solidFill>
            <a:prstDash val="solid"/>
          </a:ln>
          <a:effectLst/>
        </p:spPr>
      </p:cxnSp>
      <p:cxnSp>
        <p:nvCxnSpPr>
          <p:cNvPr id="59" name="Straight Connector 58"/>
          <p:cNvCxnSpPr>
            <a:stCxn id="69" idx="6"/>
            <a:endCxn id="76" idx="2"/>
          </p:cNvCxnSpPr>
          <p:nvPr/>
        </p:nvCxnSpPr>
        <p:spPr>
          <a:xfrm>
            <a:off x="6433583" y="3415828"/>
            <a:ext cx="1728972" cy="1102731"/>
          </a:xfrm>
          <a:prstGeom prst="line">
            <a:avLst/>
          </a:prstGeom>
          <a:noFill/>
          <a:ln w="9525" cap="flat" cmpd="sng" algn="ctr">
            <a:solidFill>
              <a:srgbClr val="FF0000"/>
            </a:solidFill>
            <a:prstDash val="solid"/>
          </a:ln>
          <a:effectLst/>
        </p:spPr>
      </p:cxnSp>
      <p:cxnSp>
        <p:nvCxnSpPr>
          <p:cNvPr id="60" name="Straight Connector 59"/>
          <p:cNvCxnSpPr>
            <a:stCxn id="70" idx="6"/>
            <a:endCxn id="73" idx="2"/>
          </p:cNvCxnSpPr>
          <p:nvPr/>
        </p:nvCxnSpPr>
        <p:spPr>
          <a:xfrm flipV="1">
            <a:off x="6433583" y="3199183"/>
            <a:ext cx="2560131" cy="950393"/>
          </a:xfrm>
          <a:prstGeom prst="line">
            <a:avLst/>
          </a:prstGeom>
          <a:noFill/>
          <a:ln w="9525" cap="flat" cmpd="sng" algn="ctr">
            <a:solidFill>
              <a:srgbClr val="FF0000"/>
            </a:solidFill>
            <a:prstDash val="solid"/>
          </a:ln>
          <a:effectLst/>
        </p:spPr>
      </p:cxnSp>
      <p:cxnSp>
        <p:nvCxnSpPr>
          <p:cNvPr id="61" name="Straight Connector 60"/>
          <p:cNvCxnSpPr>
            <a:stCxn id="70" idx="6"/>
            <a:endCxn id="74" idx="2"/>
          </p:cNvCxnSpPr>
          <p:nvPr/>
        </p:nvCxnSpPr>
        <p:spPr>
          <a:xfrm flipV="1">
            <a:off x="6433583" y="3601205"/>
            <a:ext cx="1728972" cy="548371"/>
          </a:xfrm>
          <a:prstGeom prst="line">
            <a:avLst/>
          </a:prstGeom>
          <a:noFill/>
          <a:ln w="9525" cap="flat" cmpd="sng" algn="ctr">
            <a:solidFill>
              <a:srgbClr val="FF0000"/>
            </a:solidFill>
            <a:prstDash val="solid"/>
          </a:ln>
          <a:effectLst/>
        </p:spPr>
      </p:cxnSp>
      <p:cxnSp>
        <p:nvCxnSpPr>
          <p:cNvPr id="62" name="Straight Connector 61"/>
          <p:cNvCxnSpPr>
            <a:stCxn id="70" idx="6"/>
            <a:endCxn id="75" idx="2"/>
          </p:cNvCxnSpPr>
          <p:nvPr/>
        </p:nvCxnSpPr>
        <p:spPr>
          <a:xfrm flipV="1">
            <a:off x="6433583" y="4052658"/>
            <a:ext cx="2560131" cy="96918"/>
          </a:xfrm>
          <a:prstGeom prst="line">
            <a:avLst/>
          </a:prstGeom>
          <a:noFill/>
          <a:ln w="9525" cap="flat" cmpd="sng" algn="ctr">
            <a:solidFill>
              <a:srgbClr val="FF0000"/>
            </a:solidFill>
            <a:prstDash val="solid"/>
          </a:ln>
          <a:effectLst/>
        </p:spPr>
      </p:cxnSp>
      <p:cxnSp>
        <p:nvCxnSpPr>
          <p:cNvPr id="63" name="Straight Connector 62"/>
          <p:cNvCxnSpPr>
            <a:stCxn id="71" idx="6"/>
            <a:endCxn id="76" idx="2"/>
          </p:cNvCxnSpPr>
          <p:nvPr/>
        </p:nvCxnSpPr>
        <p:spPr>
          <a:xfrm flipV="1">
            <a:off x="6433583" y="4518559"/>
            <a:ext cx="1728972" cy="351989"/>
          </a:xfrm>
          <a:prstGeom prst="line">
            <a:avLst/>
          </a:prstGeom>
          <a:noFill/>
          <a:ln w="9525" cap="flat" cmpd="sng" algn="ctr">
            <a:solidFill>
              <a:srgbClr val="FF0000"/>
            </a:solidFill>
            <a:prstDash val="solid"/>
          </a:ln>
          <a:effectLst/>
        </p:spPr>
      </p:cxnSp>
      <p:cxnSp>
        <p:nvCxnSpPr>
          <p:cNvPr id="64" name="Straight Connector 63"/>
          <p:cNvCxnSpPr/>
          <p:nvPr/>
        </p:nvCxnSpPr>
        <p:spPr>
          <a:xfrm>
            <a:off x="6453012" y="4928836"/>
            <a:ext cx="2560131" cy="48360"/>
          </a:xfrm>
          <a:prstGeom prst="line">
            <a:avLst/>
          </a:prstGeom>
          <a:noFill/>
          <a:ln w="9525" cap="flat" cmpd="sng" algn="ctr">
            <a:solidFill>
              <a:srgbClr val="FF0000"/>
            </a:solidFill>
            <a:prstDash val="solid"/>
          </a:ln>
          <a:effectLst/>
        </p:spPr>
      </p:cxnSp>
      <p:sp>
        <p:nvSpPr>
          <p:cNvPr id="65" name="Oval 64"/>
          <p:cNvSpPr/>
          <p:nvPr/>
        </p:nvSpPr>
        <p:spPr>
          <a:xfrm>
            <a:off x="3112985" y="2593809"/>
            <a:ext cx="572699" cy="572699"/>
          </a:xfrm>
          <a:prstGeom prst="ellipse">
            <a:avLst/>
          </a:prstGeom>
          <a:solidFill>
            <a:schemeClr val="accent2"/>
          </a:solidFill>
          <a:ln w="15875" cap="flat" cmpd="sng" algn="ctr">
            <a:solidFill>
              <a:srgbClr val="5ECCF3">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66" name="Oval 65"/>
          <p:cNvSpPr/>
          <p:nvPr/>
        </p:nvSpPr>
        <p:spPr>
          <a:xfrm>
            <a:off x="3112985" y="3439503"/>
            <a:ext cx="572699" cy="572699"/>
          </a:xfrm>
          <a:prstGeom prst="ellipse">
            <a:avLst/>
          </a:prstGeom>
          <a:solidFill>
            <a:schemeClr val="accent2"/>
          </a:solidFill>
          <a:ln w="15875" cap="flat" cmpd="sng" algn="ctr">
            <a:solidFill>
              <a:srgbClr val="5ECCF3">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67" name="Oval 66"/>
          <p:cNvSpPr/>
          <p:nvPr/>
        </p:nvSpPr>
        <p:spPr>
          <a:xfrm>
            <a:off x="3112985" y="4285197"/>
            <a:ext cx="572699" cy="572699"/>
          </a:xfrm>
          <a:prstGeom prst="ellipse">
            <a:avLst/>
          </a:prstGeom>
          <a:solidFill>
            <a:schemeClr val="accent2"/>
          </a:solidFill>
          <a:ln w="15875" cap="flat" cmpd="sng" algn="ctr">
            <a:solidFill>
              <a:srgbClr val="5ECCF3">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68" name="Oval 67"/>
          <p:cNvSpPr/>
          <p:nvPr/>
        </p:nvSpPr>
        <p:spPr>
          <a:xfrm>
            <a:off x="5860885" y="2408507"/>
            <a:ext cx="572699" cy="572699"/>
          </a:xfrm>
          <a:prstGeom prst="ellipse">
            <a:avLst/>
          </a:prstGeom>
          <a:solidFill>
            <a:schemeClr val="accent4">
              <a:lumMod val="60000"/>
              <a:lumOff val="40000"/>
            </a:schemeClr>
          </a:solidFill>
          <a:ln w="15875" cap="flat" cmpd="sng" algn="ctr">
            <a:solidFill>
              <a:srgbClr val="A7EA52">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69" name="Oval 68"/>
          <p:cNvSpPr/>
          <p:nvPr/>
        </p:nvSpPr>
        <p:spPr>
          <a:xfrm>
            <a:off x="5860885" y="3129478"/>
            <a:ext cx="572699" cy="572699"/>
          </a:xfrm>
          <a:prstGeom prst="ellipse">
            <a:avLst/>
          </a:prstGeom>
          <a:solidFill>
            <a:schemeClr val="accent4">
              <a:lumMod val="60000"/>
              <a:lumOff val="40000"/>
            </a:schemeClr>
          </a:solidFill>
          <a:ln w="15875" cap="flat" cmpd="sng" algn="ctr">
            <a:solidFill>
              <a:srgbClr val="A7EA52">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0" name="Oval 69"/>
          <p:cNvSpPr/>
          <p:nvPr/>
        </p:nvSpPr>
        <p:spPr>
          <a:xfrm>
            <a:off x="5860885" y="3863226"/>
            <a:ext cx="572699" cy="572699"/>
          </a:xfrm>
          <a:prstGeom prst="ellipse">
            <a:avLst/>
          </a:prstGeom>
          <a:solidFill>
            <a:schemeClr val="accent4">
              <a:lumMod val="60000"/>
              <a:lumOff val="40000"/>
            </a:schemeClr>
          </a:solidFill>
          <a:ln w="15875" cap="flat" cmpd="sng" algn="ctr">
            <a:solidFill>
              <a:srgbClr val="A7EA52">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1" name="Oval 70"/>
          <p:cNvSpPr/>
          <p:nvPr/>
        </p:nvSpPr>
        <p:spPr>
          <a:xfrm>
            <a:off x="5860885" y="4584198"/>
            <a:ext cx="572699" cy="572699"/>
          </a:xfrm>
          <a:prstGeom prst="ellipse">
            <a:avLst/>
          </a:prstGeom>
          <a:solidFill>
            <a:schemeClr val="accent4">
              <a:lumMod val="60000"/>
              <a:lumOff val="40000"/>
            </a:schemeClr>
          </a:solidFill>
          <a:ln w="15875" cap="flat" cmpd="sng" algn="ctr">
            <a:solidFill>
              <a:srgbClr val="A7EA52">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2" name="Oval 71"/>
          <p:cNvSpPr/>
          <p:nvPr/>
        </p:nvSpPr>
        <p:spPr>
          <a:xfrm>
            <a:off x="8162556" y="2448605"/>
            <a:ext cx="572699" cy="572699"/>
          </a:xfrm>
          <a:prstGeom prst="ellipse">
            <a:avLst/>
          </a:prstGeom>
          <a:solidFill>
            <a:schemeClr val="tx2"/>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3" name="Oval 72"/>
          <p:cNvSpPr/>
          <p:nvPr/>
        </p:nvSpPr>
        <p:spPr>
          <a:xfrm>
            <a:off x="8993715" y="2912833"/>
            <a:ext cx="572699" cy="572699"/>
          </a:xfrm>
          <a:prstGeom prst="ellipse">
            <a:avLst/>
          </a:prstGeom>
          <a:solidFill>
            <a:schemeClr val="tx2"/>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4" name="Oval 73"/>
          <p:cNvSpPr/>
          <p:nvPr/>
        </p:nvSpPr>
        <p:spPr>
          <a:xfrm>
            <a:off x="8162556" y="3314855"/>
            <a:ext cx="572699" cy="572699"/>
          </a:xfrm>
          <a:prstGeom prst="ellipse">
            <a:avLst/>
          </a:prstGeom>
          <a:solidFill>
            <a:schemeClr val="tx2"/>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5" name="Oval 74"/>
          <p:cNvSpPr/>
          <p:nvPr/>
        </p:nvSpPr>
        <p:spPr>
          <a:xfrm>
            <a:off x="8993715" y="3766308"/>
            <a:ext cx="572699" cy="572699"/>
          </a:xfrm>
          <a:prstGeom prst="ellipse">
            <a:avLst/>
          </a:prstGeom>
          <a:solidFill>
            <a:schemeClr val="tx2"/>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6" name="Oval 75"/>
          <p:cNvSpPr/>
          <p:nvPr/>
        </p:nvSpPr>
        <p:spPr>
          <a:xfrm>
            <a:off x="8162556" y="4232209"/>
            <a:ext cx="572699" cy="572699"/>
          </a:xfrm>
          <a:prstGeom prst="ellipse">
            <a:avLst/>
          </a:prstGeom>
          <a:solidFill>
            <a:schemeClr val="tx2"/>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77" name="Oval 76"/>
          <p:cNvSpPr/>
          <p:nvPr/>
        </p:nvSpPr>
        <p:spPr>
          <a:xfrm>
            <a:off x="8993715" y="4632558"/>
            <a:ext cx="572699" cy="572699"/>
          </a:xfrm>
          <a:prstGeom prst="ellipse">
            <a:avLst/>
          </a:prstGeom>
          <a:solidFill>
            <a:schemeClr val="tx2"/>
          </a:solidFill>
          <a:ln w="15875" cap="flat" cmpd="sng" algn="ctr">
            <a:solidFill>
              <a:srgbClr val="5DCEAF">
                <a:shade val="50000"/>
                <a:shade val="75000"/>
                <a:satMod val="125000"/>
                <a:lumMod val="75000"/>
              </a:srgbClr>
            </a:solidFill>
            <a:prstDash val="solid"/>
          </a:ln>
          <a:effectLst/>
        </p:spPr>
        <p:txBody>
          <a:bodyPr rtlCol="0" anchor="ctr"/>
          <a:lstStyle/>
          <a:p>
            <a:pPr algn="ctr" defTabSz="932252">
              <a:defRPr/>
            </a:pPr>
            <a:endParaRPr lang="en-US" sz="1836" kern="0" dirty="0">
              <a:solidFill>
                <a:sysClr val="window" lastClr="FFFFFF"/>
              </a:solidFill>
              <a:latin typeface="Calibri"/>
            </a:endParaRPr>
          </a:p>
        </p:txBody>
      </p:sp>
      <p:sp>
        <p:nvSpPr>
          <p:cNvPr id="2" name="TextBox 1"/>
          <p:cNvSpPr txBox="1"/>
          <p:nvPr/>
        </p:nvSpPr>
        <p:spPr>
          <a:xfrm>
            <a:off x="7558479" y="5448293"/>
            <a:ext cx="2785809" cy="555217"/>
          </a:xfrm>
          <a:prstGeom prst="rect">
            <a:avLst/>
          </a:prstGeom>
          <a:noFill/>
        </p:spPr>
        <p:txBody>
          <a:bodyPr wrap="square" rtlCol="0">
            <a:spAutoFit/>
          </a:bodyPr>
          <a:lstStyle/>
          <a:p>
            <a:pPr indent="-233063" defTabSz="932214">
              <a:lnSpc>
                <a:spcPct val="90000"/>
              </a:lnSpc>
              <a:spcBef>
                <a:spcPts val="1224"/>
              </a:spcBef>
              <a:buSzPct val="80000"/>
            </a:pPr>
            <a:r>
              <a:rPr lang="en-US" sz="1632" dirty="0">
                <a:solidFill>
                  <a:srgbClr val="FFFFFF"/>
                </a:solidFill>
              </a:rPr>
              <a:t>Called number</a:t>
            </a:r>
            <a:br>
              <a:rPr lang="en-US" sz="1632" dirty="0">
                <a:solidFill>
                  <a:srgbClr val="FFFFFF"/>
                </a:solidFill>
              </a:rPr>
            </a:br>
            <a:r>
              <a:rPr lang="en-US" sz="1632" dirty="0">
                <a:solidFill>
                  <a:srgbClr val="FFFFFF"/>
                </a:solidFill>
              </a:rPr>
              <a:t>Cost of call</a:t>
            </a:r>
          </a:p>
        </p:txBody>
      </p:sp>
      <p:sp>
        <p:nvSpPr>
          <p:cNvPr id="3" name="TextBox 2"/>
          <p:cNvSpPr txBox="1"/>
          <p:nvPr/>
        </p:nvSpPr>
        <p:spPr>
          <a:xfrm>
            <a:off x="4837926" y="5461775"/>
            <a:ext cx="2819991" cy="1016263"/>
          </a:xfrm>
          <a:prstGeom prst="rect">
            <a:avLst/>
          </a:prstGeom>
          <a:noFill/>
        </p:spPr>
        <p:txBody>
          <a:bodyPr wrap="square" rtlCol="0">
            <a:spAutoFit/>
          </a:bodyPr>
          <a:lstStyle/>
          <a:p>
            <a:pPr defTabSz="369153">
              <a:lnSpc>
                <a:spcPct val="90000"/>
              </a:lnSpc>
              <a:spcBef>
                <a:spcPts val="1224"/>
              </a:spcBef>
              <a:buSzPct val="80000"/>
            </a:pPr>
            <a:r>
              <a:rPr lang="en-US" sz="1632" dirty="0">
                <a:solidFill>
                  <a:srgbClr val="FFFFFF"/>
                </a:solidFill>
              </a:rPr>
              <a:t>Purpose (usage, caller’s intent)</a:t>
            </a:r>
            <a:br>
              <a:rPr lang="en-US" sz="1632" dirty="0">
                <a:solidFill>
                  <a:srgbClr val="FFFFFF"/>
                </a:solidFill>
              </a:rPr>
            </a:br>
            <a:r>
              <a:rPr lang="en-US" sz="1632" dirty="0">
                <a:solidFill>
                  <a:srgbClr val="FFFFFF"/>
                </a:solidFill>
              </a:rPr>
              <a:t>Calling location</a:t>
            </a:r>
            <a:br>
              <a:rPr lang="en-US" sz="1632" dirty="0">
                <a:solidFill>
                  <a:srgbClr val="FFFFFF"/>
                </a:solidFill>
              </a:rPr>
            </a:br>
            <a:r>
              <a:rPr lang="en-US" sz="1632" dirty="0">
                <a:solidFill>
                  <a:srgbClr val="FFFFFF"/>
                </a:solidFill>
              </a:rPr>
              <a:t>Priority</a:t>
            </a:r>
          </a:p>
        </p:txBody>
      </p:sp>
      <p:sp>
        <p:nvSpPr>
          <p:cNvPr id="4" name="TextBox 3"/>
          <p:cNvSpPr txBox="1"/>
          <p:nvPr/>
        </p:nvSpPr>
        <p:spPr>
          <a:xfrm>
            <a:off x="2130581" y="5442346"/>
            <a:ext cx="2819991" cy="785741"/>
          </a:xfrm>
          <a:prstGeom prst="rect">
            <a:avLst/>
          </a:prstGeom>
          <a:noFill/>
        </p:spPr>
        <p:txBody>
          <a:bodyPr wrap="square" rtlCol="0">
            <a:spAutoFit/>
          </a:bodyPr>
          <a:lstStyle/>
          <a:p>
            <a:pPr defTabSz="932214">
              <a:lnSpc>
                <a:spcPct val="90000"/>
              </a:lnSpc>
              <a:spcBef>
                <a:spcPts val="1224"/>
              </a:spcBef>
              <a:buSzPct val="80000"/>
            </a:pPr>
            <a:r>
              <a:rPr lang="en-US" sz="1632" dirty="0">
                <a:solidFill>
                  <a:srgbClr val="FFFFFF"/>
                </a:solidFill>
              </a:rPr>
              <a:t>User authorization</a:t>
            </a:r>
            <a:br>
              <a:rPr lang="en-US" sz="1632" dirty="0">
                <a:solidFill>
                  <a:srgbClr val="FFFFFF"/>
                </a:solidFill>
              </a:rPr>
            </a:br>
            <a:r>
              <a:rPr lang="en-US" sz="1632" dirty="0">
                <a:solidFill>
                  <a:srgbClr val="FFFFFF"/>
                </a:solidFill>
              </a:rPr>
              <a:t>Class of service</a:t>
            </a:r>
            <a:br>
              <a:rPr lang="en-US" sz="1632" dirty="0">
                <a:solidFill>
                  <a:srgbClr val="FFFFFF"/>
                </a:solidFill>
              </a:rPr>
            </a:br>
            <a:r>
              <a:rPr lang="en-US" sz="1632" dirty="0">
                <a:solidFill>
                  <a:srgbClr val="FFFFFF"/>
                </a:solidFill>
              </a:rPr>
              <a:t>Voice feature set</a:t>
            </a:r>
          </a:p>
        </p:txBody>
      </p:sp>
      <p:sp>
        <p:nvSpPr>
          <p:cNvPr id="6" name="Slide Number Placeholder 5"/>
          <p:cNvSpPr>
            <a:spLocks noGrp="1"/>
          </p:cNvSpPr>
          <p:nvPr>
            <p:ph type="sldNum" sz="quarter" idx="12"/>
          </p:nvPr>
        </p:nvSpPr>
        <p:spPr/>
        <p:txBody>
          <a:bodyPr/>
          <a:lstStyle/>
          <a:p>
            <a:fld id="{727B4C2D-45E2-4621-8491-2995EB46A674}" type="slidenum">
              <a:rPr>
                <a:gradFill>
                  <a:gsLst>
                    <a:gs pos="100000">
                      <a:srgbClr val="002050"/>
                    </a:gs>
                    <a:gs pos="0">
                      <a:srgbClr val="002050"/>
                    </a:gs>
                  </a:gsLst>
                  <a:lin ang="5400000" scaled="0"/>
                </a:gradFill>
              </a:rPr>
              <a:pPr/>
              <a:t>13</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382624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par>
                          <p:cTn id="8" fill="hold">
                            <p:stCondLst>
                              <p:cond delay="1000"/>
                            </p:stCondLst>
                            <p:childTnLst>
                              <p:par>
                                <p:cTn id="9" presetID="26" presetClass="emph" presetSubtype="0" fill="hold" grpId="1" nodeType="afterEffect">
                                  <p:stCondLst>
                                    <p:cond delay="0"/>
                                  </p:stCondLst>
                                  <p:childTnLst>
                                    <p:animEffect transition="out" filter="fade">
                                      <p:cBhvr>
                                        <p:cTn id="10" dur="1000" tmFilter="0, 0; .2, .5; .8, .5; 1, 0"/>
                                        <p:tgtEl>
                                          <p:spTgt spid="75"/>
                                        </p:tgtEl>
                                      </p:cBhvr>
                                    </p:animEffect>
                                    <p:animScale>
                                      <p:cBhvr>
                                        <p:cTn id="11" dur="500" autoRev="1" fill="hold"/>
                                        <p:tgtEl>
                                          <p:spTgt spid="75"/>
                                        </p:tgtEl>
                                      </p:cBhvr>
                                      <p:by x="105000" y="105000"/>
                                    </p:animScale>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right)">
                                      <p:cBhvr>
                                        <p:cTn id="15" dur="1000"/>
                                        <p:tgtEl>
                                          <p:spTgt spid="58"/>
                                        </p:tgtEl>
                                      </p:cBhvr>
                                    </p:animEffect>
                                  </p:childTnLst>
                                </p:cTn>
                              </p:par>
                            </p:childTnLst>
                          </p:cTn>
                        </p:par>
                        <p:par>
                          <p:cTn id="16" fill="hold">
                            <p:stCondLst>
                              <p:cond delay="3000"/>
                            </p:stCondLst>
                            <p:childTnLst>
                              <p:par>
                                <p:cTn id="17" presetID="26" presetClass="emph" presetSubtype="0" fill="hold" nodeType="afterEffect">
                                  <p:stCondLst>
                                    <p:cond delay="0"/>
                                  </p:stCondLst>
                                  <p:childTnLst>
                                    <p:animEffect transition="out" filter="fade">
                                      <p:cBhvr>
                                        <p:cTn id="18" dur="1000" tmFilter="0, 0; .2, .5; .8, .5; 1, 0"/>
                                        <p:tgtEl>
                                          <p:spTgt spid="58"/>
                                        </p:tgtEl>
                                      </p:cBhvr>
                                    </p:animEffect>
                                    <p:animScale>
                                      <p:cBhvr>
                                        <p:cTn id="19" dur="500" autoRev="1" fill="hold"/>
                                        <p:tgtEl>
                                          <p:spTgt spid="58"/>
                                        </p:tgtEl>
                                      </p:cBhvr>
                                      <p:by x="105000" y="105000"/>
                                    </p:animScale>
                                  </p:childTnLst>
                                </p:cTn>
                              </p:par>
                            </p:childTnLst>
                          </p:cTn>
                        </p:par>
                        <p:par>
                          <p:cTn id="20" fill="hold">
                            <p:stCondLst>
                              <p:cond delay="4000"/>
                            </p:stCondLst>
                            <p:childTnLst>
                              <p:par>
                                <p:cTn id="21" presetID="2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wipe(right)">
                                      <p:cBhvr>
                                        <p:cTn id="23" dur="1000"/>
                                        <p:tgtEl>
                                          <p:spTgt spid="62"/>
                                        </p:tgtEl>
                                      </p:cBhvr>
                                    </p:animEffect>
                                  </p:childTnLst>
                                </p:cTn>
                              </p:par>
                            </p:childTnLst>
                          </p:cTn>
                        </p:par>
                        <p:par>
                          <p:cTn id="24" fill="hold">
                            <p:stCondLst>
                              <p:cond delay="5000"/>
                            </p:stCondLst>
                            <p:childTnLst>
                              <p:par>
                                <p:cTn id="25" presetID="26" presetClass="emph" presetSubtype="0" fill="hold" nodeType="afterEffect">
                                  <p:stCondLst>
                                    <p:cond delay="0"/>
                                  </p:stCondLst>
                                  <p:childTnLst>
                                    <p:animEffect transition="out" filter="fade">
                                      <p:cBhvr>
                                        <p:cTn id="26" dur="1000" tmFilter="0, 0; .2, .5; .8, .5; 1, 0"/>
                                        <p:tgtEl>
                                          <p:spTgt spid="62"/>
                                        </p:tgtEl>
                                      </p:cBhvr>
                                    </p:animEffect>
                                    <p:animScale>
                                      <p:cBhvr>
                                        <p:cTn id="27" dur="500" autoRev="1" fill="hold"/>
                                        <p:tgtEl>
                                          <p:spTgt spid="62"/>
                                        </p:tgtEl>
                                      </p:cBhvr>
                                      <p:by x="105000" y="105000"/>
                                    </p:animScale>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fade">
                                      <p:cBhvr>
                                        <p:cTn id="31" dur="1000"/>
                                        <p:tgtEl>
                                          <p:spTgt spid="67"/>
                                        </p:tgtEl>
                                      </p:cBhvr>
                                    </p:animEffect>
                                  </p:childTnLst>
                                </p:cTn>
                              </p:par>
                            </p:childTnLst>
                          </p:cTn>
                        </p:par>
                        <p:par>
                          <p:cTn id="32" fill="hold">
                            <p:stCondLst>
                              <p:cond delay="7000"/>
                            </p:stCondLst>
                            <p:childTnLst>
                              <p:par>
                                <p:cTn id="33" presetID="26" presetClass="emph" presetSubtype="0" fill="hold" grpId="1" nodeType="afterEffect">
                                  <p:stCondLst>
                                    <p:cond delay="0"/>
                                  </p:stCondLst>
                                  <p:childTnLst>
                                    <p:animEffect transition="out" filter="fade">
                                      <p:cBhvr>
                                        <p:cTn id="34" dur="1000" tmFilter="0, 0; .2, .5; .8, .5; 1, 0"/>
                                        <p:tgtEl>
                                          <p:spTgt spid="67"/>
                                        </p:tgtEl>
                                      </p:cBhvr>
                                    </p:animEffect>
                                    <p:animScale>
                                      <p:cBhvr>
                                        <p:cTn id="35" dur="500" autoRev="1" fill="hold"/>
                                        <p:tgtEl>
                                          <p:spTgt spid="67"/>
                                        </p:tgtEl>
                                      </p:cBhvr>
                                      <p:by x="105000" y="105000"/>
                                    </p:animScale>
                                  </p:childTnLst>
                                </p:cTn>
                              </p:par>
                            </p:childTnLst>
                          </p:cTn>
                        </p:par>
                        <p:par>
                          <p:cTn id="36" fill="hold">
                            <p:stCondLst>
                              <p:cond delay="8000"/>
                            </p:stCondLst>
                            <p:childTnLst>
                              <p:par>
                                <p:cTn id="37" presetID="22" presetClass="entr" presetSubtype="8"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1000"/>
                                        <p:tgtEl>
                                          <p:spTgt spid="53"/>
                                        </p:tgtEl>
                                      </p:cBhvr>
                                    </p:animEffect>
                                  </p:childTnLst>
                                </p:cTn>
                              </p:par>
                            </p:childTnLst>
                          </p:cTn>
                        </p:par>
                        <p:par>
                          <p:cTn id="40" fill="hold">
                            <p:stCondLst>
                              <p:cond delay="9000"/>
                            </p:stCondLst>
                            <p:childTnLst>
                              <p:par>
                                <p:cTn id="41" presetID="26" presetClass="emph" presetSubtype="0" fill="hold" nodeType="afterEffect">
                                  <p:stCondLst>
                                    <p:cond delay="0"/>
                                  </p:stCondLst>
                                  <p:childTnLst>
                                    <p:animEffect transition="out" filter="fade">
                                      <p:cBhvr>
                                        <p:cTn id="42" dur="1000" tmFilter="0, 0; .2, .5; .8, .5; 1, 0"/>
                                        <p:tgtEl>
                                          <p:spTgt spid="53"/>
                                        </p:tgtEl>
                                      </p:cBhvr>
                                    </p:animEffect>
                                    <p:animScale>
                                      <p:cBhvr>
                                        <p:cTn id="43" dur="500" autoRev="1" fill="hold"/>
                                        <p:tgtEl>
                                          <p:spTgt spid="53"/>
                                        </p:tgtEl>
                                      </p:cBhvr>
                                      <p:by x="105000" y="105000"/>
                                    </p:animScale>
                                  </p:childTnLst>
                                </p:cTn>
                              </p:par>
                            </p:childTnLst>
                          </p:cTn>
                        </p:par>
                        <p:par>
                          <p:cTn id="44" fill="hold">
                            <p:stCondLst>
                              <p:cond delay="10000"/>
                            </p:stCondLst>
                            <p:childTnLst>
                              <p:par>
                                <p:cTn id="45" presetID="22" presetClass="entr" presetSubtype="8" fill="hold"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1000"/>
                                        <p:tgtEl>
                                          <p:spTgt spid="54"/>
                                        </p:tgtEl>
                                      </p:cBhvr>
                                    </p:animEffect>
                                  </p:childTnLst>
                                </p:cTn>
                              </p:par>
                            </p:childTnLst>
                          </p:cTn>
                        </p:par>
                        <p:par>
                          <p:cTn id="48" fill="hold">
                            <p:stCondLst>
                              <p:cond delay="11000"/>
                            </p:stCondLst>
                            <p:childTnLst>
                              <p:par>
                                <p:cTn id="49" presetID="26" presetClass="emph" presetSubtype="0" fill="hold" nodeType="afterEffect">
                                  <p:stCondLst>
                                    <p:cond delay="0"/>
                                  </p:stCondLst>
                                  <p:childTnLst>
                                    <p:animEffect transition="out" filter="fade">
                                      <p:cBhvr>
                                        <p:cTn id="50" dur="1000" tmFilter="0, 0; .2, .5; .8, .5; 1, 0"/>
                                        <p:tgtEl>
                                          <p:spTgt spid="54"/>
                                        </p:tgtEl>
                                      </p:cBhvr>
                                    </p:animEffect>
                                    <p:animScale>
                                      <p:cBhvr>
                                        <p:cTn id="51" dur="500" autoRev="1" fill="hold"/>
                                        <p:tgtEl>
                                          <p:spTgt spid="5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75" grpId="0" animBg="1"/>
      <p:bldP spid="7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1948" y="1459024"/>
            <a:ext cx="11902027" cy="4761133"/>
          </a:xfrm>
        </p:spPr>
        <p:txBody>
          <a:bodyPr/>
          <a:lstStyle/>
          <a:p>
            <a:r>
              <a:rPr lang="en-US" sz="3264" dirty="0">
                <a:gradFill>
                  <a:gsLst>
                    <a:gs pos="1250">
                      <a:schemeClr val="tx2"/>
                    </a:gs>
                    <a:gs pos="99000">
                      <a:schemeClr val="tx2"/>
                    </a:gs>
                  </a:gsLst>
                  <a:lin ang="5400000" scaled="0"/>
                </a:gradFill>
              </a:rPr>
              <a:t>Can be assigned per user, per site or global</a:t>
            </a:r>
          </a:p>
          <a:p>
            <a:r>
              <a:rPr lang="en-US" sz="3264" dirty="0">
                <a:gradFill>
                  <a:gsLst>
                    <a:gs pos="1250">
                      <a:schemeClr val="tx2"/>
                    </a:gs>
                    <a:gs pos="99000">
                      <a:schemeClr val="tx2"/>
                    </a:gs>
                  </a:gsLst>
                  <a:lin ang="5400000" scaled="0"/>
                </a:gradFill>
              </a:rPr>
              <a:t>Provides admins with flexibility to control user voice entitlements</a:t>
            </a:r>
            <a:br>
              <a:rPr lang="en-US" sz="3264" dirty="0">
                <a:gradFill>
                  <a:gsLst>
                    <a:gs pos="1250">
                      <a:schemeClr val="tx2"/>
                    </a:gs>
                    <a:gs pos="99000">
                      <a:schemeClr val="tx2"/>
                    </a:gs>
                  </a:gsLst>
                  <a:lin ang="5400000" scaled="0"/>
                </a:gradFill>
              </a:rPr>
            </a:br>
            <a:r>
              <a:rPr lang="en-US" sz="2000" dirty="0">
                <a:solidFill>
                  <a:srgbClr val="FFFFFF"/>
                </a:solidFill>
                <a:latin typeface="+mn-lt"/>
              </a:rPr>
              <a:t>Call Forwarding, Delegation, Call Transfer, Call Park, Simultaneous Ringing, Team Call, PSTN Rerouting, BW Policy override Malicious call tracing</a:t>
            </a:r>
          </a:p>
          <a:p>
            <a:r>
              <a:rPr lang="en-US" sz="3264" dirty="0">
                <a:gradFill>
                  <a:gsLst>
                    <a:gs pos="1250">
                      <a:schemeClr val="tx2"/>
                    </a:gs>
                    <a:gs pos="99000">
                      <a:schemeClr val="tx2"/>
                    </a:gs>
                  </a:gsLst>
                  <a:lin ang="5400000" scaled="0"/>
                </a:gradFill>
              </a:rPr>
              <a:t>Control dialing capabilities (class of service) by assigning public switched telephone network (PSTN) usages</a:t>
            </a:r>
          </a:p>
          <a:p>
            <a:r>
              <a:rPr lang="en-US" sz="3264" dirty="0">
                <a:gradFill>
                  <a:gsLst>
                    <a:gs pos="1250">
                      <a:schemeClr val="tx2"/>
                    </a:gs>
                    <a:gs pos="99000">
                      <a:schemeClr val="tx2"/>
                    </a:gs>
                  </a:gsLst>
                  <a:lin ang="5400000" scaled="0"/>
                </a:gradFill>
              </a:rPr>
              <a:t>Not only for users. Also useful to address common area device requirements</a:t>
            </a:r>
            <a:br>
              <a:rPr lang="en-US" sz="3264" dirty="0">
                <a:gradFill>
                  <a:gsLst>
                    <a:gs pos="1250">
                      <a:schemeClr val="tx2"/>
                    </a:gs>
                    <a:gs pos="99000">
                      <a:schemeClr val="tx2"/>
                    </a:gs>
                  </a:gsLst>
                  <a:lin ang="5400000" scaled="0"/>
                </a:gradFill>
              </a:rPr>
            </a:br>
            <a:r>
              <a:rPr lang="en-US" sz="2000" dirty="0">
                <a:solidFill>
                  <a:srgbClr val="FFFFFF"/>
                </a:solidFill>
                <a:latin typeface="+mn-lt"/>
              </a:rPr>
              <a:t>Assign a Voice Policy to a common area phone to prevent misuse and high cost</a:t>
            </a:r>
          </a:p>
        </p:txBody>
      </p:sp>
      <p:sp>
        <p:nvSpPr>
          <p:cNvPr id="3" name="Title 2"/>
          <p:cNvSpPr>
            <a:spLocks noGrp="1"/>
          </p:cNvSpPr>
          <p:nvPr>
            <p:ph type="title"/>
          </p:nvPr>
        </p:nvSpPr>
        <p:spPr/>
        <p:txBody>
          <a:bodyPr/>
          <a:lstStyle/>
          <a:p>
            <a:r>
              <a:rPr lang="en-US" dirty="0" smtClean="0">
                <a:solidFill>
                  <a:srgbClr val="FFFFFF"/>
                </a:solidFill>
              </a:rPr>
              <a:t>Voice Policies</a:t>
            </a:r>
            <a:endParaRPr lang="en-US" dirty="0">
              <a:solidFill>
                <a:srgbClr val="FFFFFF"/>
              </a:solidFill>
            </a:endParaRPr>
          </a:p>
        </p:txBody>
      </p:sp>
      <p:sp>
        <p:nvSpPr>
          <p:cNvPr id="6" name="Slide Number Placeholder 5"/>
          <p:cNvSpPr>
            <a:spLocks noGrp="1"/>
          </p:cNvSpPr>
          <p:nvPr>
            <p:ph type="sldNum" sz="quarter" idx="12"/>
          </p:nvPr>
        </p:nvSpPr>
        <p:spPr/>
        <p:txBody>
          <a:bodyPr/>
          <a:lstStyle/>
          <a:p>
            <a:fld id="{727B4C2D-45E2-4621-8491-2995EB46A674}" type="slidenum">
              <a:rPr lang="en-US" smtClean="0">
                <a:gradFill>
                  <a:gsLst>
                    <a:gs pos="100000">
                      <a:srgbClr val="002050"/>
                    </a:gs>
                    <a:gs pos="0">
                      <a:srgbClr val="002050"/>
                    </a:gs>
                  </a:gsLst>
                  <a:lin ang="5400000" scaled="0"/>
                </a:gradFill>
              </a:rPr>
              <a:pPr/>
              <a:t>14</a:t>
            </a:fld>
            <a:endParaRPr lang="en-US"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1739295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1948" y="1476621"/>
            <a:ext cx="11902027" cy="4274321"/>
          </a:xfrm>
        </p:spPr>
        <p:txBody>
          <a:bodyPr/>
          <a:lstStyle/>
          <a:p>
            <a:r>
              <a:rPr lang="en-US" sz="3264" dirty="0">
                <a:gradFill>
                  <a:gsLst>
                    <a:gs pos="1250">
                      <a:schemeClr val="tx2"/>
                    </a:gs>
                    <a:gs pos="99000">
                      <a:schemeClr val="tx2"/>
                    </a:gs>
                  </a:gsLst>
                  <a:lin ang="5400000" scaled="0"/>
                </a:gradFill>
              </a:rPr>
              <a:t>A PSTN usage record specifies a class of call (such as internal, local, or long distance) that can be made by various users or groups of users in an organization</a:t>
            </a:r>
          </a:p>
          <a:p>
            <a:r>
              <a:rPr lang="en-US" sz="3264" dirty="0">
                <a:gradFill>
                  <a:gsLst>
                    <a:gs pos="1250">
                      <a:schemeClr val="tx2"/>
                    </a:gs>
                    <a:gs pos="99000">
                      <a:schemeClr val="tx2"/>
                    </a:gs>
                  </a:gsLst>
                  <a:lin ang="5400000" scaled="0"/>
                </a:gradFill>
              </a:rPr>
              <a:t>By themselves, PSTN usage records do not do anything. For them to work, they must be associated with the following</a:t>
            </a:r>
            <a:br>
              <a:rPr lang="en-US" sz="3264" dirty="0">
                <a:gradFill>
                  <a:gsLst>
                    <a:gs pos="1250">
                      <a:schemeClr val="tx2"/>
                    </a:gs>
                    <a:gs pos="99000">
                      <a:schemeClr val="tx2"/>
                    </a:gs>
                  </a:gsLst>
                  <a:lin ang="5400000" scaled="0"/>
                </a:gradFill>
              </a:rPr>
            </a:br>
            <a:r>
              <a:rPr lang="en-US" sz="2000" dirty="0">
                <a:solidFill>
                  <a:srgbClr val="FFFFFF"/>
                </a:solidFill>
                <a:latin typeface="+mn-lt"/>
              </a:rPr>
              <a:t>Voice policies, which are assigned to users</a:t>
            </a:r>
            <a:br>
              <a:rPr lang="en-US" sz="2000" dirty="0">
                <a:solidFill>
                  <a:srgbClr val="FFFFFF"/>
                </a:solidFill>
                <a:latin typeface="+mn-lt"/>
              </a:rPr>
            </a:br>
            <a:r>
              <a:rPr lang="en-US" sz="2000" dirty="0">
                <a:solidFill>
                  <a:srgbClr val="FFFFFF"/>
                </a:solidFill>
                <a:latin typeface="+mn-lt"/>
              </a:rPr>
              <a:t>Routes, which are assigned to phone numbers</a:t>
            </a:r>
          </a:p>
          <a:p>
            <a:endParaRPr lang="en-US" dirty="0"/>
          </a:p>
        </p:txBody>
      </p:sp>
      <p:sp>
        <p:nvSpPr>
          <p:cNvPr id="3" name="Title 2"/>
          <p:cNvSpPr>
            <a:spLocks noGrp="1"/>
          </p:cNvSpPr>
          <p:nvPr>
            <p:ph type="title"/>
          </p:nvPr>
        </p:nvSpPr>
        <p:spPr/>
        <p:txBody>
          <a:bodyPr/>
          <a:lstStyle/>
          <a:p>
            <a:r>
              <a:rPr lang="en-US" dirty="0" smtClean="0"/>
              <a:t>PSTN Usages</a:t>
            </a:r>
            <a:endParaRPr lang="en-US" dirty="0"/>
          </a:p>
        </p:txBody>
      </p:sp>
      <p:sp>
        <p:nvSpPr>
          <p:cNvPr id="6" name="Slide Number Placeholder 5"/>
          <p:cNvSpPr>
            <a:spLocks noGrp="1"/>
          </p:cNvSpPr>
          <p:nvPr>
            <p:ph type="sldNum" sz="quarter" idx="12"/>
          </p:nvPr>
        </p:nvSpPr>
        <p:spPr/>
        <p:txBody>
          <a:bodyPr/>
          <a:lstStyle/>
          <a:p>
            <a:fld id="{727B4C2D-45E2-4621-8491-2995EB46A674}" type="slidenum">
              <a:rPr lang="en-US" smtClean="0">
                <a:gradFill>
                  <a:gsLst>
                    <a:gs pos="100000">
                      <a:srgbClr val="002050"/>
                    </a:gs>
                    <a:gs pos="0">
                      <a:srgbClr val="002050"/>
                    </a:gs>
                  </a:gsLst>
                  <a:lin ang="5400000" scaled="0"/>
                </a:gradFill>
              </a:rPr>
              <a:pPr/>
              <a:t>15</a:t>
            </a:fld>
            <a:endParaRPr lang="en-US"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196770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1948" y="1476620"/>
            <a:ext cx="11902027" cy="5677209"/>
          </a:xfrm>
        </p:spPr>
        <p:txBody>
          <a:bodyPr/>
          <a:lstStyle/>
          <a:p>
            <a:r>
              <a:rPr lang="en-US" sz="3264" dirty="0">
                <a:gradFill>
                  <a:gsLst>
                    <a:gs pos="1250">
                      <a:schemeClr val="tx2"/>
                    </a:gs>
                    <a:gs pos="99000">
                      <a:schemeClr val="tx2"/>
                    </a:gs>
                  </a:gsLst>
                  <a:lin ang="5400000" scaled="0"/>
                </a:gradFill>
              </a:rPr>
              <a:t>A voice route associates destination phone numbers with one or more PSTN gateways or session initiation protocol (SIP) trunks, and one or more PSTN usage records</a:t>
            </a:r>
          </a:p>
          <a:p>
            <a:r>
              <a:rPr lang="en-US" sz="3264" dirty="0">
                <a:gradFill>
                  <a:gsLst>
                    <a:gs pos="1250">
                      <a:schemeClr val="tx2"/>
                    </a:gs>
                    <a:gs pos="99000">
                      <a:schemeClr val="tx2"/>
                    </a:gs>
                  </a:gsLst>
                  <a:lin ang="5400000" scaled="0"/>
                </a:gradFill>
              </a:rPr>
              <a:t>A route is selected based on a matching pattern</a:t>
            </a:r>
          </a:p>
          <a:p>
            <a:r>
              <a:rPr lang="en-US" sz="3264" dirty="0">
                <a:gradFill>
                  <a:gsLst>
                    <a:gs pos="1250">
                      <a:schemeClr val="tx2"/>
                    </a:gs>
                    <a:gs pos="99000">
                      <a:schemeClr val="tx2"/>
                    </a:gs>
                  </a:gsLst>
                  <a:lin ang="5400000" scaled="0"/>
                </a:gradFill>
              </a:rPr>
              <a:t>PSTN usages control if a user is allowed to use the route</a:t>
            </a:r>
          </a:p>
          <a:p>
            <a:r>
              <a:rPr lang="en-US" sz="3264" dirty="0">
                <a:gradFill>
                  <a:gsLst>
                    <a:gs pos="1250">
                      <a:schemeClr val="tx2"/>
                    </a:gs>
                    <a:gs pos="99000">
                      <a:schemeClr val="tx2"/>
                    </a:gs>
                  </a:gsLst>
                  <a:lin ang="5400000" scaled="0"/>
                </a:gradFill>
              </a:rPr>
              <a:t>Routes are associated with one or more trunks </a:t>
            </a:r>
          </a:p>
          <a:p>
            <a:endParaRPr lang="en-US" dirty="0"/>
          </a:p>
          <a:p>
            <a:endParaRPr lang="en-US" dirty="0"/>
          </a:p>
        </p:txBody>
      </p:sp>
      <p:sp>
        <p:nvSpPr>
          <p:cNvPr id="3" name="Title 2"/>
          <p:cNvSpPr>
            <a:spLocks noGrp="1"/>
          </p:cNvSpPr>
          <p:nvPr>
            <p:ph type="title"/>
          </p:nvPr>
        </p:nvSpPr>
        <p:spPr/>
        <p:txBody>
          <a:bodyPr/>
          <a:lstStyle/>
          <a:p>
            <a:r>
              <a:rPr lang="en-US" dirty="0" smtClean="0"/>
              <a:t>Routes</a:t>
            </a:r>
            <a:endParaRPr lang="en-US" dirty="0"/>
          </a:p>
        </p:txBody>
      </p:sp>
      <p:sp>
        <p:nvSpPr>
          <p:cNvPr id="6" name="Slide Number Placeholder 5"/>
          <p:cNvSpPr>
            <a:spLocks noGrp="1"/>
          </p:cNvSpPr>
          <p:nvPr>
            <p:ph type="sldNum" sz="quarter" idx="12"/>
          </p:nvPr>
        </p:nvSpPr>
        <p:spPr/>
        <p:txBody>
          <a:bodyPr/>
          <a:lstStyle/>
          <a:p>
            <a:fld id="{727B4C2D-45E2-4621-8491-2995EB46A674}" type="slidenum">
              <a:rPr lang="en-US" smtClean="0">
                <a:gradFill>
                  <a:gsLst>
                    <a:gs pos="100000">
                      <a:srgbClr val="002050"/>
                    </a:gs>
                    <a:gs pos="0">
                      <a:srgbClr val="002050"/>
                    </a:gs>
                  </a:gsLst>
                  <a:lin ang="5400000" scaled="0"/>
                </a:gradFill>
              </a:rPr>
              <a:pPr/>
              <a:t>16</a:t>
            </a:fld>
            <a:endParaRPr lang="en-US"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332364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2705" y="1506017"/>
            <a:ext cx="12143850" cy="4473084"/>
          </a:xfrm>
          <a:prstGeom prst="rect">
            <a:avLst/>
          </a:prstGeom>
        </p:spPr>
        <p:txBody>
          <a:bodyPr/>
          <a:lstStyle/>
          <a:p>
            <a:r>
              <a:rPr lang="en-US" dirty="0">
                <a:gradFill>
                  <a:gsLst>
                    <a:gs pos="1250">
                      <a:schemeClr val="tx2"/>
                    </a:gs>
                    <a:gs pos="99000">
                      <a:schemeClr val="tx2"/>
                    </a:gs>
                  </a:gsLst>
                  <a:lin ang="5400000" scaled="0"/>
                </a:gradFill>
              </a:rPr>
              <a:t>Multiple trunks in same </a:t>
            </a:r>
            <a:r>
              <a:rPr lang="en-US" dirty="0" smtClean="0">
                <a:gradFill>
                  <a:gsLst>
                    <a:gs pos="1250">
                      <a:schemeClr val="tx2"/>
                    </a:gs>
                    <a:gs pos="99000">
                      <a:schemeClr val="tx2"/>
                    </a:gs>
                  </a:gsLst>
                  <a:lin ang="5400000" scaled="0"/>
                </a:gradFill>
              </a:rPr>
              <a:t>route</a:t>
            </a:r>
            <a:br>
              <a:rPr lang="en-US" dirty="0" smtClean="0">
                <a:gradFill>
                  <a:gsLst>
                    <a:gs pos="1250">
                      <a:schemeClr val="tx2"/>
                    </a:gs>
                    <a:gs pos="99000">
                      <a:schemeClr val="tx2"/>
                    </a:gs>
                  </a:gsLst>
                  <a:lin ang="5400000" scaled="0"/>
                </a:gradFill>
              </a:rPr>
            </a:br>
            <a:r>
              <a:rPr lang="en-US" sz="2040" spc="-71" dirty="0">
                <a:solidFill>
                  <a:srgbClr val="FFFFFF"/>
                </a:solidFill>
                <a:latin typeface="+mn-lt"/>
              </a:rPr>
              <a:t>Gateway will be selected randomly.</a:t>
            </a:r>
            <a:br>
              <a:rPr lang="en-US" sz="2040" spc="-71" dirty="0">
                <a:solidFill>
                  <a:srgbClr val="FFFFFF"/>
                </a:solidFill>
                <a:latin typeface="+mn-lt"/>
              </a:rPr>
            </a:br>
            <a:r>
              <a:rPr lang="en-US" sz="2040" spc="-71" dirty="0">
                <a:solidFill>
                  <a:srgbClr val="FFFFFF"/>
                </a:solidFill>
                <a:latin typeface="+mn-lt"/>
              </a:rPr>
              <a:t>Useful when there is no gateway preference and multiple gateways are available for same path to PSTN.</a:t>
            </a:r>
          </a:p>
          <a:p>
            <a:r>
              <a:rPr lang="en-US" dirty="0">
                <a:gradFill>
                  <a:gsLst>
                    <a:gs pos="1250">
                      <a:schemeClr val="tx2"/>
                    </a:gs>
                    <a:gs pos="99000">
                      <a:schemeClr val="tx2"/>
                    </a:gs>
                  </a:gsLst>
                  <a:lin ang="5400000" scaled="0"/>
                </a:gradFill>
              </a:rPr>
              <a:t>Multiple routes in the same </a:t>
            </a:r>
            <a:r>
              <a:rPr lang="en-US" dirty="0" smtClean="0">
                <a:gradFill>
                  <a:gsLst>
                    <a:gs pos="1250">
                      <a:schemeClr val="tx2"/>
                    </a:gs>
                    <a:gs pos="99000">
                      <a:schemeClr val="tx2"/>
                    </a:gs>
                  </a:gsLst>
                  <a:lin ang="5400000" scaled="0"/>
                </a:gradFill>
              </a:rPr>
              <a:t>usage</a:t>
            </a:r>
            <a:r>
              <a:rPr lang="en-US" sz="3264" dirty="0">
                <a:gradFill>
                  <a:gsLst>
                    <a:gs pos="1250">
                      <a:schemeClr val="tx2"/>
                    </a:gs>
                    <a:gs pos="99000">
                      <a:schemeClr val="tx2"/>
                    </a:gs>
                  </a:gsLst>
                  <a:lin ang="5400000" scaled="0"/>
                </a:gradFill>
              </a:rPr>
              <a:t/>
            </a:r>
            <a:br>
              <a:rPr lang="en-US" sz="3264" dirty="0">
                <a:gradFill>
                  <a:gsLst>
                    <a:gs pos="1250">
                      <a:schemeClr val="tx2"/>
                    </a:gs>
                    <a:gs pos="99000">
                      <a:schemeClr val="tx2"/>
                    </a:gs>
                  </a:gsLst>
                  <a:lin ang="5400000" scaled="0"/>
                </a:gradFill>
              </a:rPr>
            </a:br>
            <a:r>
              <a:rPr lang="en-US" sz="2040" spc="-71" dirty="0">
                <a:solidFill>
                  <a:srgbClr val="FFFFFF"/>
                </a:solidFill>
                <a:latin typeface="+mn-lt"/>
              </a:rPr>
              <a:t>Gateway selected based on matching pattern. </a:t>
            </a:r>
            <a:br>
              <a:rPr lang="en-US" sz="2040" spc="-71" dirty="0">
                <a:solidFill>
                  <a:srgbClr val="FFFFFF"/>
                </a:solidFill>
                <a:latin typeface="+mn-lt"/>
              </a:rPr>
            </a:br>
            <a:r>
              <a:rPr lang="en-US" sz="2040" spc="-71" dirty="0">
                <a:solidFill>
                  <a:srgbClr val="FFFFFF"/>
                </a:solidFill>
                <a:latin typeface="+mn-lt"/>
              </a:rPr>
              <a:t>If multiple routes match, do not rely on route ordering for enforcing preference.</a:t>
            </a:r>
            <a:br>
              <a:rPr lang="en-US" sz="2040" spc="-71" dirty="0">
                <a:solidFill>
                  <a:srgbClr val="FFFFFF"/>
                </a:solidFill>
                <a:latin typeface="+mn-lt"/>
              </a:rPr>
            </a:br>
            <a:r>
              <a:rPr lang="en-US" sz="2040" spc="-71" dirty="0">
                <a:solidFill>
                  <a:srgbClr val="FFFFFF"/>
                </a:solidFill>
                <a:latin typeface="+mn-lt"/>
              </a:rPr>
              <a:t>Used when different gateways are used for different called numbers but all belong to the same class of service</a:t>
            </a:r>
            <a:r>
              <a:rPr lang="en-US" sz="2040" spc="-71" dirty="0">
                <a:solidFill>
                  <a:schemeClr val="accent4"/>
                </a:solidFill>
                <a:latin typeface="+mn-lt"/>
              </a:rPr>
              <a:t>.</a:t>
            </a:r>
          </a:p>
          <a:p>
            <a:r>
              <a:rPr lang="en-US" dirty="0">
                <a:gradFill>
                  <a:gsLst>
                    <a:gs pos="1250">
                      <a:schemeClr val="tx2"/>
                    </a:gs>
                    <a:gs pos="99000">
                      <a:schemeClr val="tx2"/>
                    </a:gs>
                  </a:gsLst>
                  <a:lin ang="5400000" scaled="0"/>
                </a:gradFill>
              </a:rPr>
              <a:t>Routes in different </a:t>
            </a:r>
            <a:r>
              <a:rPr lang="en-US" dirty="0" smtClean="0">
                <a:gradFill>
                  <a:gsLst>
                    <a:gs pos="1250">
                      <a:schemeClr val="tx2"/>
                    </a:gs>
                    <a:gs pos="99000">
                      <a:schemeClr val="tx2"/>
                    </a:gs>
                  </a:gsLst>
                  <a:lin ang="5400000" scaled="0"/>
                </a:gradFill>
              </a:rPr>
              <a:t>usages</a:t>
            </a:r>
            <a:r>
              <a:rPr lang="en-US" sz="3264" dirty="0">
                <a:gradFill>
                  <a:gsLst>
                    <a:gs pos="1250">
                      <a:schemeClr val="tx2"/>
                    </a:gs>
                    <a:gs pos="99000">
                      <a:schemeClr val="tx2"/>
                    </a:gs>
                  </a:gsLst>
                  <a:lin ang="5400000" scaled="0"/>
                </a:gradFill>
              </a:rPr>
              <a:t/>
            </a:r>
            <a:br>
              <a:rPr lang="en-US" sz="3264" dirty="0">
                <a:gradFill>
                  <a:gsLst>
                    <a:gs pos="1250">
                      <a:schemeClr val="tx2"/>
                    </a:gs>
                    <a:gs pos="99000">
                      <a:schemeClr val="tx2"/>
                    </a:gs>
                  </a:gsLst>
                  <a:lin ang="5400000" scaled="0"/>
                </a:gradFill>
              </a:rPr>
            </a:br>
            <a:r>
              <a:rPr lang="en-US" sz="2040" spc="-71" dirty="0">
                <a:solidFill>
                  <a:srgbClr val="FFFFFF"/>
                </a:solidFill>
                <a:latin typeface="+mn-lt"/>
              </a:rPr>
              <a:t>Gateway selected based on the order of the usages in the user’s voice policy.</a:t>
            </a:r>
            <a:br>
              <a:rPr lang="en-US" sz="2040" spc="-71" dirty="0">
                <a:solidFill>
                  <a:srgbClr val="FFFFFF"/>
                </a:solidFill>
                <a:latin typeface="+mn-lt"/>
              </a:rPr>
            </a:br>
            <a:r>
              <a:rPr lang="en-US" sz="2040" spc="-71" dirty="0">
                <a:solidFill>
                  <a:srgbClr val="FFFFFF"/>
                </a:solidFill>
                <a:latin typeface="+mn-lt"/>
              </a:rPr>
              <a:t>Useful for enforcing primary/secondary relationships between gateways.</a:t>
            </a:r>
          </a:p>
        </p:txBody>
      </p:sp>
      <p:sp>
        <p:nvSpPr>
          <p:cNvPr id="3" name="Title 2"/>
          <p:cNvSpPr>
            <a:spLocks noGrp="1"/>
          </p:cNvSpPr>
          <p:nvPr>
            <p:ph type="title"/>
          </p:nvPr>
        </p:nvSpPr>
        <p:spPr>
          <a:prstGeom prst="rect">
            <a:avLst/>
          </a:prstGeom>
        </p:spPr>
        <p:txBody>
          <a:bodyPr/>
          <a:lstStyle/>
          <a:p>
            <a:r>
              <a:rPr lang="en-US" dirty="0" smtClean="0"/>
              <a:t>Controlling Gateway Preference</a:t>
            </a:r>
            <a:endParaRPr lang="en-US" dirty="0"/>
          </a:p>
        </p:txBody>
      </p:sp>
      <p:sp>
        <p:nvSpPr>
          <p:cNvPr id="6" name="Slide Number Placeholder 5"/>
          <p:cNvSpPr>
            <a:spLocks noGrp="1"/>
          </p:cNvSpPr>
          <p:nvPr>
            <p:ph type="sldNum" sz="quarter" idx="12"/>
          </p:nvPr>
        </p:nvSpPr>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17</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135087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Location Based Routing</a:t>
            </a:r>
            <a:endParaRPr lang="en-US" dirty="0"/>
          </a:p>
        </p:txBody>
      </p:sp>
    </p:spTree>
    <p:extLst>
      <p:ext uri="{BB962C8B-B14F-4D97-AF65-F5344CB8AC3E}">
        <p14:creationId xmlns:p14="http://schemas.microsoft.com/office/powerpoint/2010/main" val="415757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42705" y="1506017"/>
            <a:ext cx="12143850" cy="5274954"/>
          </a:xfrm>
        </p:spPr>
        <p:txBody>
          <a:bodyPr/>
          <a:lstStyle/>
          <a:p>
            <a:pPr>
              <a:buNone/>
            </a:pPr>
            <a:r>
              <a:rPr lang="en-US" sz="3264" dirty="0">
                <a:solidFill>
                  <a:schemeClr val="accent1"/>
                </a:solidFill>
              </a:rPr>
              <a:t>57+ countries regulate voice over internet protocol (VoIP)</a:t>
            </a:r>
          </a:p>
          <a:p>
            <a:pPr lvl="1">
              <a:spcBef>
                <a:spcPts val="612"/>
              </a:spcBef>
            </a:pPr>
            <a:r>
              <a:rPr lang="en-US" dirty="0">
                <a:solidFill>
                  <a:srgbClr val="FFFFFF"/>
                </a:solidFill>
              </a:rPr>
              <a:t>Countries include: UAE, India, Egypt, Pakistan, Oman, Qatar, parts of China, many African and Asian countries</a:t>
            </a:r>
          </a:p>
          <a:p>
            <a:pPr>
              <a:spcBef>
                <a:spcPts val="1224"/>
              </a:spcBef>
            </a:pPr>
            <a:r>
              <a:rPr lang="en-US" sz="3264" dirty="0">
                <a:gradFill>
                  <a:gsLst>
                    <a:gs pos="1250">
                      <a:schemeClr val="tx2"/>
                    </a:gs>
                    <a:gs pos="99000">
                      <a:schemeClr val="tx2"/>
                    </a:gs>
                  </a:gsLst>
                  <a:lin ang="5400000" scaled="0"/>
                </a:gradFill>
              </a:rPr>
              <a:t>Regulation Examples </a:t>
            </a:r>
          </a:p>
          <a:p>
            <a:pPr lvl="1">
              <a:spcBef>
                <a:spcPts val="612"/>
              </a:spcBef>
            </a:pPr>
            <a:r>
              <a:rPr lang="en-US" dirty="0">
                <a:solidFill>
                  <a:srgbClr val="FFFFFF"/>
                </a:solidFill>
              </a:rPr>
              <a:t>No allowed to toll bypass</a:t>
            </a:r>
          </a:p>
          <a:p>
            <a:pPr lvl="1">
              <a:spcBef>
                <a:spcPts val="612"/>
              </a:spcBef>
            </a:pPr>
            <a:r>
              <a:rPr lang="en-US" dirty="0">
                <a:solidFill>
                  <a:srgbClr val="FFFFFF"/>
                </a:solidFill>
              </a:rPr>
              <a:t>No allowed to bypass local telephony providers</a:t>
            </a:r>
          </a:p>
          <a:p>
            <a:pPr>
              <a:spcBef>
                <a:spcPts val="1224"/>
              </a:spcBef>
            </a:pPr>
            <a:r>
              <a:rPr lang="en-US" sz="3264" dirty="0">
                <a:gradFill>
                  <a:gsLst>
                    <a:gs pos="1250">
                      <a:schemeClr val="tx2"/>
                    </a:gs>
                    <a:gs pos="99000">
                      <a:schemeClr val="tx2"/>
                    </a:gs>
                  </a:gsLst>
                  <a:lin ang="5400000" scaled="0"/>
                </a:gradFill>
              </a:rPr>
              <a:t>Regulations may provide exceptions for closed user groups (such as enterprises, educational institutions, and so on) and allow VoIP and video within the user group, even if international</a:t>
            </a:r>
          </a:p>
          <a:p>
            <a:pPr>
              <a:spcBef>
                <a:spcPts val="1224"/>
              </a:spcBef>
            </a:pPr>
            <a:r>
              <a:rPr lang="en-US" sz="3264" dirty="0">
                <a:gradFill>
                  <a:gsLst>
                    <a:gs pos="1250">
                      <a:schemeClr val="tx2"/>
                    </a:gs>
                    <a:gs pos="99000">
                      <a:schemeClr val="tx2"/>
                    </a:gs>
                  </a:gsLst>
                  <a:lin ang="5400000" scaled="0"/>
                </a:gradFill>
              </a:rPr>
              <a:t>Location-Based Routing (LBR) was designed specifically to enable compliance in India</a:t>
            </a:r>
          </a:p>
        </p:txBody>
      </p:sp>
      <p:sp>
        <p:nvSpPr>
          <p:cNvPr id="3" name="Title 2"/>
          <p:cNvSpPr>
            <a:spLocks noGrp="1"/>
          </p:cNvSpPr>
          <p:nvPr>
            <p:ph type="title"/>
          </p:nvPr>
        </p:nvSpPr>
        <p:spPr/>
        <p:txBody>
          <a:bodyPr/>
          <a:lstStyle/>
          <a:p>
            <a:r>
              <a:rPr lang="en-US" dirty="0" smtClean="0"/>
              <a:t>Regulatory Requirements</a:t>
            </a:r>
            <a:endParaRPr lang="en-US" dirty="0"/>
          </a:p>
        </p:txBody>
      </p:sp>
      <p:sp>
        <p:nvSpPr>
          <p:cNvPr id="2" name="Slide Number Placeholder 1"/>
          <p:cNvSpPr>
            <a:spLocks noGrp="1"/>
          </p:cNvSpPr>
          <p:nvPr>
            <p:ph type="sldNum" sz="quarter" idx="12"/>
          </p:nvPr>
        </p:nvSpPr>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19</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539189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Deploying &amp; Managing Lync Voice</a:t>
            </a:r>
            <a:endParaRPr lang="en-US" sz="5400" dirty="0"/>
          </a:p>
        </p:txBody>
      </p:sp>
      <p:sp>
        <p:nvSpPr>
          <p:cNvPr id="3" name="Text Placeholder 2"/>
          <p:cNvSpPr>
            <a:spLocks noGrp="1"/>
          </p:cNvSpPr>
          <p:nvPr>
            <p:ph type="body" sz="quarter" idx="14"/>
          </p:nvPr>
        </p:nvSpPr>
        <p:spPr/>
        <p:txBody>
          <a:bodyPr/>
          <a:lstStyle/>
          <a:p>
            <a:r>
              <a:rPr lang="en-US" dirty="0" err="1" smtClean="0"/>
              <a:t>Zahid</a:t>
            </a:r>
            <a:r>
              <a:rPr lang="en-US" dirty="0" smtClean="0"/>
              <a:t> Saeed (Lync MCM &amp; CCIE Voice)</a:t>
            </a:r>
          </a:p>
          <a:p>
            <a:r>
              <a:rPr lang="en-US" dirty="0" smtClean="0"/>
              <a:t>Communications TSP</a:t>
            </a:r>
            <a:endParaRPr lang="en-US" dirty="0"/>
          </a:p>
        </p:txBody>
      </p:sp>
      <p:sp>
        <p:nvSpPr>
          <p:cNvPr id="4" name="Text Placeholder 7"/>
          <p:cNvSpPr txBox="1">
            <a:spLocks/>
          </p:cNvSpPr>
          <p:nvPr/>
        </p:nvSpPr>
        <p:spPr>
          <a:xfrm>
            <a:off x="10333038" y="296863"/>
            <a:ext cx="1828800" cy="37856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400" dirty="0" smtClean="0"/>
              <a:t>OFC-B337</a:t>
            </a:r>
            <a:endParaRPr lang="en-US" sz="1400" dirty="0"/>
          </a:p>
        </p:txBody>
      </p:sp>
    </p:spTree>
    <p:extLst>
      <p:ext uri="{BB962C8B-B14F-4D97-AF65-F5344CB8AC3E}">
        <p14:creationId xmlns:p14="http://schemas.microsoft.com/office/powerpoint/2010/main" val="60446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42705" y="1506017"/>
            <a:ext cx="12143850" cy="5049336"/>
          </a:xfrm>
        </p:spPr>
        <p:txBody>
          <a:bodyPr/>
          <a:lstStyle/>
          <a:p>
            <a:pPr>
              <a:spcBef>
                <a:spcPts val="1224"/>
              </a:spcBef>
            </a:pPr>
            <a:r>
              <a:rPr lang="en-US" sz="3264" dirty="0">
                <a:gradFill>
                  <a:gsLst>
                    <a:gs pos="1250">
                      <a:schemeClr val="tx2"/>
                    </a:gs>
                    <a:gs pos="99000">
                      <a:schemeClr val="tx2"/>
                    </a:gs>
                  </a:gsLst>
                  <a:lin ang="5400000" scaled="0"/>
                </a:gradFill>
              </a:rPr>
              <a:t>LBR is designed to enable compliance with regulatory requirements that restrict toll bypass</a:t>
            </a:r>
          </a:p>
          <a:p>
            <a:pPr>
              <a:spcBef>
                <a:spcPts val="1224"/>
              </a:spcBef>
            </a:pPr>
            <a:r>
              <a:rPr lang="en-US" sz="3264" dirty="0">
                <a:gradFill>
                  <a:gsLst>
                    <a:gs pos="1250">
                      <a:schemeClr val="tx2"/>
                    </a:gs>
                    <a:gs pos="99000">
                      <a:schemeClr val="tx2"/>
                    </a:gs>
                  </a:gsLst>
                  <a:lin ang="5400000" scaled="0"/>
                </a:gradFill>
              </a:rPr>
              <a:t>Routes the call based on the location of the caller</a:t>
            </a:r>
          </a:p>
          <a:p>
            <a:pPr>
              <a:spcBef>
                <a:spcPts val="1224"/>
              </a:spcBef>
            </a:pPr>
            <a:r>
              <a:rPr lang="en-US" sz="3264" dirty="0">
                <a:gradFill>
                  <a:gsLst>
                    <a:gs pos="1250">
                      <a:schemeClr val="tx2"/>
                    </a:gs>
                    <a:gs pos="99000">
                      <a:schemeClr val="tx2"/>
                    </a:gs>
                  </a:gsLst>
                  <a:lin ang="5400000" scaled="0"/>
                </a:gradFill>
              </a:rPr>
              <a:t>Enforce routing of PSTN calls to prevent toll bypass</a:t>
            </a:r>
          </a:p>
          <a:p>
            <a:pPr>
              <a:spcBef>
                <a:spcPts val="1224"/>
              </a:spcBef>
            </a:pPr>
            <a:r>
              <a:rPr lang="en-US" sz="3264" dirty="0">
                <a:gradFill>
                  <a:gsLst>
                    <a:gs pos="1250">
                      <a:schemeClr val="tx2"/>
                    </a:gs>
                    <a:gs pos="99000">
                      <a:schemeClr val="tx2"/>
                    </a:gs>
                  </a:gsLst>
                  <a:lin ang="5400000" scaled="0"/>
                </a:gradFill>
              </a:rPr>
              <a:t>Scoped to specific sites, gateways, and users</a:t>
            </a:r>
          </a:p>
          <a:p>
            <a:pPr>
              <a:spcBef>
                <a:spcPts val="1224"/>
              </a:spcBef>
            </a:pPr>
            <a:r>
              <a:rPr lang="en-US" sz="3264" dirty="0">
                <a:gradFill>
                  <a:gsLst>
                    <a:gs pos="1250">
                      <a:schemeClr val="tx2"/>
                    </a:gs>
                    <a:gs pos="99000">
                      <a:schemeClr val="tx2"/>
                    </a:gs>
                  </a:gsLst>
                  <a:lin ang="5400000" scaled="0"/>
                </a:gradFill>
              </a:rPr>
              <a:t>Delivered in the July 2013 update to Lync Server 2013</a:t>
            </a:r>
            <a:br>
              <a:rPr lang="en-US" sz="3264" dirty="0">
                <a:gradFill>
                  <a:gsLst>
                    <a:gs pos="1250">
                      <a:schemeClr val="tx2"/>
                    </a:gs>
                    <a:gs pos="99000">
                      <a:schemeClr val="tx2"/>
                    </a:gs>
                  </a:gsLst>
                  <a:lin ang="5400000" scaled="0"/>
                </a:gradFill>
              </a:rPr>
            </a:br>
            <a:r>
              <a:rPr lang="en-US" sz="2000" spc="-71" dirty="0">
                <a:solidFill>
                  <a:srgbClr val="FFFFFF"/>
                </a:solidFill>
                <a:latin typeface="+mn-lt"/>
              </a:rPr>
              <a:t>LBR for PSTN calls was introduced in the February 2013 update</a:t>
            </a:r>
            <a:br>
              <a:rPr lang="en-US" sz="2000" spc="-71" dirty="0">
                <a:solidFill>
                  <a:srgbClr val="FFFFFF"/>
                </a:solidFill>
                <a:latin typeface="+mn-lt"/>
              </a:rPr>
            </a:br>
            <a:r>
              <a:rPr lang="en-US" sz="2000" spc="-71" dirty="0">
                <a:solidFill>
                  <a:srgbClr val="FFFFFF"/>
                </a:solidFill>
                <a:latin typeface="+mn-lt"/>
              </a:rPr>
              <a:t>The July 2013 update adds support for dial-out conferencing</a:t>
            </a:r>
          </a:p>
          <a:p>
            <a:endParaRPr lang="en-US" dirty="0"/>
          </a:p>
        </p:txBody>
      </p:sp>
      <p:sp>
        <p:nvSpPr>
          <p:cNvPr id="3" name="Title 2"/>
          <p:cNvSpPr>
            <a:spLocks noGrp="1"/>
          </p:cNvSpPr>
          <p:nvPr>
            <p:ph type="title"/>
          </p:nvPr>
        </p:nvSpPr>
        <p:spPr/>
        <p:txBody>
          <a:bodyPr/>
          <a:lstStyle/>
          <a:p>
            <a:r>
              <a:rPr lang="en-US" dirty="0" smtClean="0"/>
              <a:t>Introducing Location-Based Routing</a:t>
            </a:r>
            <a:endParaRPr lang="en-US" dirty="0"/>
          </a:p>
        </p:txBody>
      </p:sp>
      <p:sp>
        <p:nvSpPr>
          <p:cNvPr id="2" name="Slide Number Placeholder 1"/>
          <p:cNvSpPr>
            <a:spLocks noGrp="1"/>
          </p:cNvSpPr>
          <p:nvPr>
            <p:ph type="sldNum" sz="quarter" idx="12"/>
          </p:nvPr>
        </p:nvSpPr>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20</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1733814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1948" y="2004514"/>
            <a:ext cx="9303185" cy="4215898"/>
          </a:xfrm>
        </p:spPr>
        <p:txBody>
          <a:bodyPr/>
          <a:lstStyle/>
          <a:p>
            <a:pPr>
              <a:spcBef>
                <a:spcPts val="1224"/>
              </a:spcBef>
            </a:pPr>
            <a:r>
              <a:rPr lang="en-US" sz="3672" dirty="0">
                <a:gradFill>
                  <a:gsLst>
                    <a:gs pos="1250">
                      <a:schemeClr val="tx2"/>
                    </a:gs>
                    <a:gs pos="99000">
                      <a:schemeClr val="tx2"/>
                    </a:gs>
                  </a:gsLst>
                  <a:lin ang="5400000" scaled="0"/>
                </a:gradFill>
              </a:rPr>
              <a:t>Least cost routing (LCR)</a:t>
            </a:r>
          </a:p>
          <a:p>
            <a:pPr lvl="1"/>
            <a:r>
              <a:rPr lang="en-US" sz="2000" spc="-71" dirty="0">
                <a:solidFill>
                  <a:srgbClr val="FFFFFF"/>
                </a:solidFill>
              </a:rPr>
              <a:t>Route call to the gateway closest to the </a:t>
            </a:r>
            <a:r>
              <a:rPr lang="en-US" sz="2000" b="1" spc="-71" dirty="0">
                <a:solidFill>
                  <a:srgbClr val="FFFFFF"/>
                </a:solidFill>
              </a:rPr>
              <a:t>called</a:t>
            </a:r>
            <a:r>
              <a:rPr lang="en-US" sz="2000" spc="-71" dirty="0">
                <a:solidFill>
                  <a:srgbClr val="FFFFFF"/>
                </a:solidFill>
              </a:rPr>
              <a:t> party</a:t>
            </a:r>
          </a:p>
          <a:p>
            <a:pPr lvl="1"/>
            <a:r>
              <a:rPr lang="en-US" sz="2000" spc="-71" dirty="0">
                <a:solidFill>
                  <a:srgbClr val="FFFFFF"/>
                </a:solidFill>
              </a:rPr>
              <a:t>Minimize toll charges (toll bypass)</a:t>
            </a:r>
          </a:p>
          <a:p>
            <a:pPr lvl="1"/>
            <a:r>
              <a:rPr lang="en-US" sz="2000" spc="-71" dirty="0">
                <a:solidFill>
                  <a:srgbClr val="FFFFFF"/>
                </a:solidFill>
              </a:rPr>
              <a:t>Prioritize the use of the WAN</a:t>
            </a:r>
          </a:p>
          <a:p>
            <a:pPr>
              <a:spcBef>
                <a:spcPts val="1224"/>
              </a:spcBef>
            </a:pPr>
            <a:r>
              <a:rPr lang="en-US" sz="3672" dirty="0">
                <a:gradFill>
                  <a:gsLst>
                    <a:gs pos="1250">
                      <a:schemeClr val="tx2"/>
                    </a:gs>
                    <a:gs pos="99000">
                      <a:schemeClr val="tx2"/>
                    </a:gs>
                  </a:gsLst>
                  <a:lin ang="5400000" scaled="0"/>
                </a:gradFill>
              </a:rPr>
              <a:t>Location-Based Routing</a:t>
            </a:r>
          </a:p>
          <a:p>
            <a:pPr lvl="1"/>
            <a:r>
              <a:rPr lang="en-US" sz="2000" spc="-71" dirty="0">
                <a:solidFill>
                  <a:srgbClr val="FFFFFF"/>
                </a:solidFill>
              </a:rPr>
              <a:t>Route call to the gateway closest to the </a:t>
            </a:r>
            <a:r>
              <a:rPr lang="en-US" sz="2000" b="1" spc="-71" dirty="0">
                <a:solidFill>
                  <a:srgbClr val="FFFFFF"/>
                </a:solidFill>
              </a:rPr>
              <a:t>calling</a:t>
            </a:r>
            <a:r>
              <a:rPr lang="en-US" sz="2000" spc="-71" dirty="0">
                <a:solidFill>
                  <a:srgbClr val="FFFFFF"/>
                </a:solidFill>
              </a:rPr>
              <a:t> party</a:t>
            </a:r>
          </a:p>
          <a:p>
            <a:pPr lvl="1"/>
            <a:r>
              <a:rPr lang="en-US" sz="2000" spc="-71" dirty="0">
                <a:solidFill>
                  <a:srgbClr val="FFFFFF"/>
                </a:solidFill>
              </a:rPr>
              <a:t>Minimize use of WAN</a:t>
            </a:r>
          </a:p>
          <a:p>
            <a:pPr lvl="1"/>
            <a:r>
              <a:rPr lang="en-US" sz="2000" spc="-71" dirty="0">
                <a:solidFill>
                  <a:srgbClr val="FFFFFF"/>
                </a:solidFill>
              </a:rPr>
              <a:t>Enable compliance with regulations that do not allow toll bypass</a:t>
            </a:r>
          </a:p>
          <a:p>
            <a:pPr lvl="1"/>
            <a:endParaRPr lang="en-US" sz="2448" dirty="0">
              <a:solidFill>
                <a:schemeClr val="accent4"/>
              </a:solidFill>
            </a:endParaRPr>
          </a:p>
          <a:p>
            <a:pPr lvl="1"/>
            <a:endParaRPr lang="en-US" sz="2448" dirty="0">
              <a:solidFill>
                <a:schemeClr val="accent4"/>
              </a:solidFill>
            </a:endParaRPr>
          </a:p>
        </p:txBody>
      </p:sp>
      <p:sp>
        <p:nvSpPr>
          <p:cNvPr id="2" name="Title 1"/>
          <p:cNvSpPr>
            <a:spLocks noGrp="1"/>
          </p:cNvSpPr>
          <p:nvPr>
            <p:ph type="title"/>
          </p:nvPr>
        </p:nvSpPr>
        <p:spPr/>
        <p:txBody>
          <a:bodyPr/>
          <a:lstStyle/>
          <a:p>
            <a:pPr>
              <a:spcBef>
                <a:spcPts val="1224"/>
              </a:spcBef>
              <a:buSzPct val="80000"/>
            </a:pPr>
            <a:r>
              <a:rPr lang="en-US" dirty="0" smtClean="0"/>
              <a:t>Least </a:t>
            </a:r>
            <a:r>
              <a:rPr lang="en-US" dirty="0"/>
              <a:t>Cost Routing </a:t>
            </a:r>
            <a:r>
              <a:rPr lang="en-US" dirty="0" smtClean="0"/>
              <a:t>vs. </a:t>
            </a:r>
            <a:r>
              <a:rPr lang="en-US" dirty="0"/>
              <a:t>Location-Based Routing</a:t>
            </a:r>
          </a:p>
        </p:txBody>
      </p:sp>
      <p:sp>
        <p:nvSpPr>
          <p:cNvPr id="6" name="Rectangular Callout 5"/>
          <p:cNvSpPr/>
          <p:nvPr/>
        </p:nvSpPr>
        <p:spPr bwMode="auto">
          <a:xfrm>
            <a:off x="7445986" y="3189773"/>
            <a:ext cx="4352149" cy="1838582"/>
          </a:xfrm>
          <a:prstGeom prst="wedgeRectCallout">
            <a:avLst>
              <a:gd name="adj1" fmla="val -94822"/>
              <a:gd name="adj2" fmla="val -54902"/>
            </a:avLst>
          </a:prstGeom>
          <a:noFill/>
          <a:ln>
            <a:solidFill>
              <a:srgbClr val="2D82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r>
              <a:rPr lang="en-US" sz="1836" dirty="0">
                <a:solidFill>
                  <a:srgbClr val="FFFFFF"/>
                </a:solidFill>
              </a:rPr>
              <a:t>Toll Bypass</a:t>
            </a:r>
          </a:p>
          <a:p>
            <a:r>
              <a:rPr lang="en-US" dirty="0">
                <a:solidFill>
                  <a:srgbClr val="FFFFFF"/>
                </a:solidFill>
              </a:rPr>
              <a:t>Use the own (WAN) infrastructure as much as possible</a:t>
            </a:r>
          </a:p>
          <a:p>
            <a:r>
              <a:rPr lang="en-US" dirty="0">
                <a:solidFill>
                  <a:srgbClr val="FFFFFF"/>
                </a:solidFill>
              </a:rPr>
              <a:t>Egress to the PSTN closest to the destination</a:t>
            </a:r>
          </a:p>
          <a:p>
            <a:r>
              <a:rPr lang="en-US" dirty="0">
                <a:solidFill>
                  <a:srgbClr val="FFFFFF"/>
                </a:solidFill>
              </a:rPr>
              <a:t>Avoid international (costly) PSTN charges</a:t>
            </a:r>
          </a:p>
        </p:txBody>
      </p:sp>
      <p:sp>
        <p:nvSpPr>
          <p:cNvPr id="5" name="Slide Number Placeholder 4"/>
          <p:cNvSpPr>
            <a:spLocks noGrp="1"/>
          </p:cNvSpPr>
          <p:nvPr>
            <p:ph type="sldNum" sz="quarter" idx="12"/>
          </p:nvPr>
        </p:nvSpPr>
        <p:spPr/>
        <p:txBody>
          <a:bodyPr/>
          <a:lstStyle/>
          <a:p>
            <a:fld id="{727B4C2D-45E2-4621-8491-2995EB46A674}" type="slidenum">
              <a:rPr lang="en-US" smtClean="0">
                <a:gradFill>
                  <a:gsLst>
                    <a:gs pos="100000">
                      <a:srgbClr val="002050"/>
                    </a:gs>
                    <a:gs pos="0">
                      <a:srgbClr val="002050"/>
                    </a:gs>
                  </a:gsLst>
                  <a:lin ang="5400000" scaled="0"/>
                </a:gradFill>
              </a:rPr>
              <a:pPr/>
              <a:t>21</a:t>
            </a:fld>
            <a:endParaRPr lang="en-US"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3528700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Routing Considerations for LBR</a:t>
            </a:r>
            <a:endParaRPr lang="en-GB" dirty="0"/>
          </a:p>
        </p:txBody>
      </p:sp>
      <p:sp>
        <p:nvSpPr>
          <p:cNvPr id="5" name="Text Placeholder 4"/>
          <p:cNvSpPr>
            <a:spLocks noGrp="1"/>
          </p:cNvSpPr>
          <p:nvPr>
            <p:ph type="body" sz="quarter" idx="10"/>
          </p:nvPr>
        </p:nvSpPr>
        <p:spPr>
          <a:xfrm>
            <a:off x="533567" y="1476622"/>
            <a:ext cx="5502360" cy="1621662"/>
          </a:xfrm>
        </p:spPr>
        <p:txBody>
          <a:bodyPr/>
          <a:lstStyle/>
          <a:p>
            <a:pPr marL="0" indent="0">
              <a:buClrTx/>
              <a:buSzPct val="80000"/>
              <a:buNone/>
            </a:pPr>
            <a:r>
              <a:rPr lang="en-GB" sz="3264" dirty="0">
                <a:gradFill>
                  <a:gsLst>
                    <a:gs pos="1250">
                      <a:schemeClr val="tx2"/>
                    </a:gs>
                    <a:gs pos="99000">
                      <a:schemeClr val="tx2"/>
                    </a:gs>
                  </a:gsLst>
                  <a:lin ang="5400000" scaled="0"/>
                </a:gradFill>
              </a:rPr>
              <a:t>Outbound Routing </a:t>
            </a:r>
          </a:p>
          <a:p>
            <a:pPr marL="0" indent="0">
              <a:buNone/>
            </a:pPr>
            <a:r>
              <a:rPr lang="en-GB" sz="2000" dirty="0">
                <a:solidFill>
                  <a:srgbClr val="FFFFFF"/>
                </a:solidFill>
                <a:latin typeface="+mn-lt"/>
              </a:rPr>
              <a:t>Routing decisions are made based on </a:t>
            </a:r>
            <a:r>
              <a:rPr lang="en-GB" sz="2000" b="1" dirty="0">
                <a:solidFill>
                  <a:srgbClr val="FFFFFF"/>
                </a:solidFill>
                <a:latin typeface="+mn-lt"/>
              </a:rPr>
              <a:t>where</a:t>
            </a:r>
            <a:r>
              <a:rPr lang="en-GB" sz="2000" dirty="0">
                <a:solidFill>
                  <a:srgbClr val="FFFFFF"/>
                </a:solidFill>
                <a:latin typeface="+mn-lt"/>
              </a:rPr>
              <a:t> the user is located and </a:t>
            </a:r>
            <a:r>
              <a:rPr lang="en-GB" sz="2000" b="1" dirty="0">
                <a:solidFill>
                  <a:srgbClr val="FFFFFF"/>
                </a:solidFill>
                <a:latin typeface="+mn-lt"/>
              </a:rPr>
              <a:t>what</a:t>
            </a:r>
            <a:r>
              <a:rPr lang="en-GB" sz="2000" dirty="0">
                <a:solidFill>
                  <a:srgbClr val="FFFFFF"/>
                </a:solidFill>
                <a:latin typeface="+mn-lt"/>
              </a:rPr>
              <a:t> PSTN number they are trying to dial </a:t>
            </a:r>
          </a:p>
        </p:txBody>
      </p:sp>
      <p:sp>
        <p:nvSpPr>
          <p:cNvPr id="6" name="Text Placeholder 5"/>
          <p:cNvSpPr>
            <a:spLocks noGrp="1"/>
          </p:cNvSpPr>
          <p:nvPr>
            <p:ph type="body" sz="quarter" idx="11"/>
          </p:nvPr>
        </p:nvSpPr>
        <p:spPr>
          <a:xfrm>
            <a:off x="6405406" y="1476622"/>
            <a:ext cx="5502360" cy="1621662"/>
          </a:xfrm>
        </p:spPr>
        <p:txBody>
          <a:bodyPr/>
          <a:lstStyle/>
          <a:p>
            <a:pPr marL="0" indent="0">
              <a:buClrTx/>
              <a:buNone/>
            </a:pPr>
            <a:r>
              <a:rPr lang="en-GB" sz="3264" dirty="0">
                <a:gradFill>
                  <a:gsLst>
                    <a:gs pos="1250">
                      <a:schemeClr val="tx2"/>
                    </a:gs>
                    <a:gs pos="99000">
                      <a:schemeClr val="tx2"/>
                    </a:gs>
                  </a:gsLst>
                  <a:lin ang="5400000" scaled="0"/>
                </a:gradFill>
              </a:rPr>
              <a:t>Inbound Routing </a:t>
            </a:r>
          </a:p>
          <a:p>
            <a:pPr marL="0" indent="0">
              <a:buNone/>
            </a:pPr>
            <a:r>
              <a:rPr lang="en-GB" sz="2000" dirty="0">
                <a:solidFill>
                  <a:srgbClr val="FFFFFF"/>
                </a:solidFill>
                <a:latin typeface="+mn-lt"/>
              </a:rPr>
              <a:t>Routing Decisions are made based on where the call </a:t>
            </a:r>
            <a:r>
              <a:rPr lang="en-GB" sz="2000" b="1" dirty="0">
                <a:solidFill>
                  <a:srgbClr val="FFFFFF"/>
                </a:solidFill>
                <a:latin typeface="+mn-lt"/>
              </a:rPr>
              <a:t>enters</a:t>
            </a:r>
            <a:r>
              <a:rPr lang="en-GB" sz="2000" dirty="0">
                <a:solidFill>
                  <a:srgbClr val="FFFFFF"/>
                </a:solidFill>
                <a:latin typeface="+mn-lt"/>
              </a:rPr>
              <a:t> the Lync system and </a:t>
            </a:r>
            <a:r>
              <a:rPr lang="en-GB" sz="2000" b="1" dirty="0">
                <a:solidFill>
                  <a:srgbClr val="FFFFFF"/>
                </a:solidFill>
                <a:latin typeface="+mn-lt"/>
              </a:rPr>
              <a:t>where</a:t>
            </a:r>
            <a:r>
              <a:rPr lang="en-GB" sz="2000" dirty="0">
                <a:solidFill>
                  <a:srgbClr val="FFFFFF"/>
                </a:solidFill>
                <a:latin typeface="+mn-lt"/>
              </a:rPr>
              <a:t> the called party is located</a:t>
            </a:r>
          </a:p>
        </p:txBody>
      </p:sp>
      <p:sp>
        <p:nvSpPr>
          <p:cNvPr id="24" name="Rectangle 23"/>
          <p:cNvSpPr/>
          <p:nvPr/>
        </p:nvSpPr>
        <p:spPr bwMode="auto">
          <a:xfrm>
            <a:off x="7141779" y="4016932"/>
            <a:ext cx="1599556" cy="175189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t" anchorCtr="0" compatLnSpc="1">
            <a:prstTxWarp prst="textNoShape">
              <a:avLst/>
            </a:prstTxWarp>
          </a:bodyPr>
          <a:lstStyle/>
          <a:p>
            <a:pPr algn="ctr" defTabSz="932103" fontAlgn="base">
              <a:spcBef>
                <a:spcPct val="0"/>
              </a:spcBef>
              <a:spcAft>
                <a:spcPct val="0"/>
              </a:spcAft>
            </a:pPr>
            <a:r>
              <a:rPr lang="en-GB" sz="1999" dirty="0">
                <a:gradFill>
                  <a:gsLst>
                    <a:gs pos="0">
                      <a:srgbClr val="FFFFFF"/>
                    </a:gs>
                    <a:gs pos="100000">
                      <a:srgbClr val="FFFFFF"/>
                    </a:gs>
                  </a:gsLst>
                  <a:lin ang="5400000" scaled="0"/>
                </a:gradFill>
              </a:rPr>
              <a:t>Location A</a:t>
            </a:r>
          </a:p>
        </p:txBody>
      </p:sp>
      <p:sp>
        <p:nvSpPr>
          <p:cNvPr id="25" name="Rectangle 24"/>
          <p:cNvSpPr/>
          <p:nvPr/>
        </p:nvSpPr>
        <p:spPr bwMode="auto">
          <a:xfrm>
            <a:off x="10149682" y="4016932"/>
            <a:ext cx="1599556" cy="175189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18" rIns="0" bIns="46618" numCol="1" spcCol="0" rtlCol="0" fromWordArt="0" anchor="t" anchorCtr="0" forceAA="0" compatLnSpc="1">
            <a:prstTxWarp prst="textNoShape">
              <a:avLst/>
            </a:prstTxWarp>
            <a:noAutofit/>
          </a:bodyPr>
          <a:lstStyle/>
          <a:p>
            <a:pPr algn="ctr" defTabSz="932103" fontAlgn="base">
              <a:spcBef>
                <a:spcPct val="0"/>
              </a:spcBef>
              <a:spcAft>
                <a:spcPct val="0"/>
              </a:spcAft>
            </a:pPr>
            <a:r>
              <a:rPr lang="en-GB" sz="1999" dirty="0">
                <a:gradFill>
                  <a:gsLst>
                    <a:gs pos="0">
                      <a:srgbClr val="FFFFFF"/>
                    </a:gs>
                    <a:gs pos="100000">
                      <a:srgbClr val="FFFFFF"/>
                    </a:gs>
                  </a:gsLst>
                  <a:lin ang="5400000" scaled="0"/>
                </a:gradFill>
              </a:rPr>
              <a:t>Location B</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923" y="4451734"/>
            <a:ext cx="761693" cy="761693"/>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305" y="6149674"/>
            <a:ext cx="810087" cy="810087"/>
          </a:xfrm>
          <a:prstGeom prst="rect">
            <a:avLst/>
          </a:prstGeom>
        </p:spPr>
      </p:pic>
      <p:pic>
        <p:nvPicPr>
          <p:cNvPr id="28" name="Picture 27"/>
          <p:cNvPicPr>
            <a:picLocks noChangeAspect="1"/>
          </p:cNvPicPr>
          <p:nvPr/>
        </p:nvPicPr>
        <p:blipFill>
          <a:blip r:embed="rId5"/>
          <a:stretch>
            <a:fillRect/>
          </a:stretch>
        </p:blipFill>
        <p:spPr>
          <a:xfrm>
            <a:off x="7729337" y="5214199"/>
            <a:ext cx="534760" cy="496251"/>
          </a:xfrm>
          <a:prstGeom prst="rect">
            <a:avLst/>
          </a:prstGeom>
        </p:spPr>
      </p:pic>
      <p:pic>
        <p:nvPicPr>
          <p:cNvPr id="29" name="Picture 28"/>
          <p:cNvPicPr>
            <a:picLocks noChangeAspect="1"/>
          </p:cNvPicPr>
          <p:nvPr/>
        </p:nvPicPr>
        <p:blipFill>
          <a:blip r:embed="rId5"/>
          <a:stretch>
            <a:fillRect/>
          </a:stretch>
        </p:blipFill>
        <p:spPr>
          <a:xfrm>
            <a:off x="10701123" y="5256821"/>
            <a:ext cx="534760" cy="496251"/>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612" y="4471652"/>
            <a:ext cx="761693" cy="761693"/>
          </a:xfrm>
          <a:prstGeom prst="rect">
            <a:avLst/>
          </a:prstGeom>
        </p:spPr>
      </p:pic>
      <p:cxnSp>
        <p:nvCxnSpPr>
          <p:cNvPr id="31" name="Straight Connector 30"/>
          <p:cNvCxnSpPr>
            <a:stCxn id="26" idx="3"/>
          </p:cNvCxnSpPr>
          <p:nvPr/>
        </p:nvCxnSpPr>
        <p:spPr>
          <a:xfrm>
            <a:off x="8321617" y="4831522"/>
            <a:ext cx="2246996" cy="23325"/>
          </a:xfrm>
          <a:prstGeom prst="line">
            <a:avLst/>
          </a:prstGeom>
          <a:ln w="139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084383" y="4447405"/>
            <a:ext cx="735403" cy="464725"/>
          </a:xfrm>
          <a:prstGeom prst="rect">
            <a:avLst/>
          </a:prstGeom>
          <a:noFill/>
        </p:spPr>
        <p:txBody>
          <a:bodyPr wrap="none" lIns="182806" tIns="146246" rIns="182806" bIns="146246" rtlCol="0">
            <a:spAutoFit/>
          </a:bodyPr>
          <a:lstStyle/>
          <a:p>
            <a:pPr>
              <a:lnSpc>
                <a:spcPct val="90000"/>
              </a:lnSpc>
              <a:spcAft>
                <a:spcPts val="600"/>
              </a:spcAft>
            </a:pPr>
            <a:r>
              <a:rPr lang="en-GB" sz="1199" dirty="0">
                <a:gradFill>
                  <a:gsLst>
                    <a:gs pos="2917">
                      <a:srgbClr val="FFFFFF"/>
                    </a:gs>
                    <a:gs pos="30000">
                      <a:srgbClr val="FFFFFF"/>
                    </a:gs>
                  </a:gsLst>
                  <a:lin ang="5400000" scaled="0"/>
                </a:gradFill>
              </a:rPr>
              <a:t>WAN</a:t>
            </a:r>
          </a:p>
        </p:txBody>
      </p:sp>
      <p:sp>
        <p:nvSpPr>
          <p:cNvPr id="34" name="Rectangle 33"/>
          <p:cNvSpPr/>
          <p:nvPr/>
        </p:nvSpPr>
        <p:spPr bwMode="auto">
          <a:xfrm>
            <a:off x="7179077" y="5921166"/>
            <a:ext cx="4570161" cy="304677"/>
          </a:xfrm>
          <a:prstGeom prst="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GB" sz="1999" dirty="0">
                <a:gradFill>
                  <a:gsLst>
                    <a:gs pos="0">
                      <a:srgbClr val="FFFFFF"/>
                    </a:gs>
                    <a:gs pos="100000">
                      <a:srgbClr val="FFFFFF"/>
                    </a:gs>
                  </a:gsLst>
                  <a:lin ang="5400000" scaled="0"/>
                </a:gradFill>
              </a:rPr>
              <a:t>PSTN</a:t>
            </a:r>
          </a:p>
        </p:txBody>
      </p:sp>
      <p:sp>
        <p:nvSpPr>
          <p:cNvPr id="36" name="TextBox 35"/>
          <p:cNvSpPr txBox="1"/>
          <p:nvPr/>
        </p:nvSpPr>
        <p:spPr>
          <a:xfrm>
            <a:off x="10017877" y="6339892"/>
            <a:ext cx="704077" cy="489168"/>
          </a:xfrm>
          <a:prstGeom prst="rect">
            <a:avLst/>
          </a:prstGeom>
          <a:noFill/>
        </p:spPr>
        <p:txBody>
          <a:bodyPr wrap="none" lIns="182806" tIns="146246" rIns="182806" bIns="146246" rtlCol="0">
            <a:spAutoFit/>
          </a:bodyPr>
          <a:lstStyle/>
          <a:p>
            <a:pPr>
              <a:lnSpc>
                <a:spcPct val="90000"/>
              </a:lnSpc>
              <a:spcAft>
                <a:spcPts val="600"/>
              </a:spcAft>
            </a:pPr>
            <a:r>
              <a:rPr lang="en-GB" sz="1399" b="1" dirty="0">
                <a:gradFill>
                  <a:gsLst>
                    <a:gs pos="2917">
                      <a:srgbClr val="FFFFFF"/>
                    </a:gs>
                    <a:gs pos="30000">
                      <a:srgbClr val="FFFFFF"/>
                    </a:gs>
                  </a:gsLst>
                  <a:lin ang="5400000" scaled="0"/>
                </a:gradFill>
              </a:rPr>
              <a:t>Bob</a:t>
            </a:r>
          </a:p>
        </p:txBody>
      </p:sp>
      <p:cxnSp>
        <p:nvCxnSpPr>
          <p:cNvPr id="40" name="Straight Connector 39"/>
          <p:cNvCxnSpPr/>
          <p:nvPr/>
        </p:nvCxnSpPr>
        <p:spPr>
          <a:xfrm flipH="1" flipV="1">
            <a:off x="10949459" y="5768827"/>
            <a:ext cx="104995" cy="674522"/>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6"/>
          <a:stretch>
            <a:fillRect/>
          </a:stretch>
        </p:blipFill>
        <p:spPr>
          <a:xfrm>
            <a:off x="11749238" y="4387595"/>
            <a:ext cx="456107" cy="552258"/>
          </a:xfrm>
          <a:prstGeom prst="rect">
            <a:avLst/>
          </a:prstGeom>
        </p:spPr>
      </p:pic>
      <p:sp>
        <p:nvSpPr>
          <p:cNvPr id="43" name="TextBox 42"/>
          <p:cNvSpPr txBox="1"/>
          <p:nvPr/>
        </p:nvSpPr>
        <p:spPr>
          <a:xfrm>
            <a:off x="11102584" y="4359876"/>
            <a:ext cx="790990" cy="492976"/>
          </a:xfrm>
          <a:prstGeom prst="rect">
            <a:avLst/>
          </a:prstGeom>
          <a:noFill/>
        </p:spPr>
        <p:txBody>
          <a:bodyPr wrap="none" lIns="182806" tIns="146246" rIns="182806" bIns="146246" rtlCol="0">
            <a:spAutoFit/>
          </a:bodyPr>
          <a:lstStyle/>
          <a:p>
            <a:pPr>
              <a:lnSpc>
                <a:spcPct val="90000"/>
              </a:lnSpc>
              <a:spcAft>
                <a:spcPts val="600"/>
              </a:spcAft>
            </a:pPr>
            <a:r>
              <a:rPr lang="en-GB" sz="1399" b="1" dirty="0">
                <a:gradFill>
                  <a:gsLst>
                    <a:gs pos="2917">
                      <a:srgbClr val="FFFFFF"/>
                    </a:gs>
                    <a:gs pos="30000">
                      <a:srgbClr val="FFFFFF"/>
                    </a:gs>
                  </a:gsLst>
                  <a:lin ang="5400000" scaled="0"/>
                </a:gradFill>
              </a:rPr>
              <a:t>Alice</a:t>
            </a:r>
          </a:p>
        </p:txBody>
      </p:sp>
      <p:cxnSp>
        <p:nvCxnSpPr>
          <p:cNvPr id="44" name="Straight Connector 43"/>
          <p:cNvCxnSpPr/>
          <p:nvPr/>
        </p:nvCxnSpPr>
        <p:spPr>
          <a:xfrm flipV="1">
            <a:off x="10963347" y="4740409"/>
            <a:ext cx="709721" cy="683282"/>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Freeform 43"/>
          <p:cNvSpPr>
            <a:spLocks noChangeAspect="1" noEditPoints="1"/>
          </p:cNvSpPr>
          <p:nvPr/>
        </p:nvSpPr>
        <p:spPr bwMode="black">
          <a:xfrm>
            <a:off x="10632322" y="6315907"/>
            <a:ext cx="630059" cy="559562"/>
          </a:xfrm>
          <a:custGeom>
            <a:avLst/>
            <a:gdLst>
              <a:gd name="T0" fmla="*/ 84 w 173"/>
              <a:gd name="T1" fmla="*/ 81 h 153"/>
              <a:gd name="T2" fmla="*/ 65 w 173"/>
              <a:gd name="T3" fmla="*/ 81 h 153"/>
              <a:gd name="T4" fmla="*/ 59 w 173"/>
              <a:gd name="T5" fmla="*/ 88 h 153"/>
              <a:gd name="T6" fmla="*/ 51 w 173"/>
              <a:gd name="T7" fmla="*/ 88 h 153"/>
              <a:gd name="T8" fmla="*/ 56 w 173"/>
              <a:gd name="T9" fmla="*/ 76 h 153"/>
              <a:gd name="T10" fmla="*/ 51 w 173"/>
              <a:gd name="T11" fmla="*/ 65 h 153"/>
              <a:gd name="T12" fmla="*/ 59 w 173"/>
              <a:gd name="T13" fmla="*/ 65 h 153"/>
              <a:gd name="T14" fmla="*/ 65 w 173"/>
              <a:gd name="T15" fmla="*/ 71 h 153"/>
              <a:gd name="T16" fmla="*/ 84 w 173"/>
              <a:gd name="T17" fmla="*/ 71 h 153"/>
              <a:gd name="T18" fmla="*/ 74 w 173"/>
              <a:gd name="T19" fmla="*/ 39 h 153"/>
              <a:gd name="T20" fmla="*/ 82 w 173"/>
              <a:gd name="T21" fmla="*/ 38 h 153"/>
              <a:gd name="T22" fmla="*/ 103 w 173"/>
              <a:gd name="T23" fmla="*/ 71 h 153"/>
              <a:gd name="T24" fmla="*/ 130 w 173"/>
              <a:gd name="T25" fmla="*/ 71 h 153"/>
              <a:gd name="T26" fmla="*/ 134 w 173"/>
              <a:gd name="T27" fmla="*/ 76 h 153"/>
              <a:gd name="T28" fmla="*/ 130 w 173"/>
              <a:gd name="T29" fmla="*/ 81 h 153"/>
              <a:gd name="T30" fmla="*/ 103 w 173"/>
              <a:gd name="T31" fmla="*/ 81 h 153"/>
              <a:gd name="T32" fmla="*/ 82 w 173"/>
              <a:gd name="T33" fmla="*/ 115 h 153"/>
              <a:gd name="T34" fmla="*/ 74 w 173"/>
              <a:gd name="T35" fmla="*/ 114 h 153"/>
              <a:gd name="T36" fmla="*/ 84 w 173"/>
              <a:gd name="T37" fmla="*/ 81 h 153"/>
              <a:gd name="T38" fmla="*/ 86 w 173"/>
              <a:gd name="T39" fmla="*/ 0 h 153"/>
              <a:gd name="T40" fmla="*/ 148 w 173"/>
              <a:gd name="T41" fmla="*/ 30 h 153"/>
              <a:gd name="T42" fmla="*/ 133 w 173"/>
              <a:gd name="T43" fmla="*/ 138 h 153"/>
              <a:gd name="T44" fmla="*/ 87 w 173"/>
              <a:gd name="T45" fmla="*/ 153 h 153"/>
              <a:gd name="T46" fmla="*/ 25 w 173"/>
              <a:gd name="T47" fmla="*/ 123 h 153"/>
              <a:gd name="T48" fmla="*/ 40 w 173"/>
              <a:gd name="T49" fmla="*/ 15 h 153"/>
              <a:gd name="T50" fmla="*/ 86 w 173"/>
              <a:gd name="T51" fmla="*/ 0 h 153"/>
              <a:gd name="T52" fmla="*/ 86 w 173"/>
              <a:gd name="T53" fmla="*/ 10 h 153"/>
              <a:gd name="T54" fmla="*/ 46 w 173"/>
              <a:gd name="T55" fmla="*/ 24 h 153"/>
              <a:gd name="T56" fmla="*/ 34 w 173"/>
              <a:gd name="T57" fmla="*/ 117 h 153"/>
              <a:gd name="T58" fmla="*/ 87 w 173"/>
              <a:gd name="T59" fmla="*/ 143 h 153"/>
              <a:gd name="T60" fmla="*/ 127 w 173"/>
              <a:gd name="T61" fmla="*/ 130 h 153"/>
              <a:gd name="T62" fmla="*/ 139 w 173"/>
              <a:gd name="T63" fmla="*/ 36 h 153"/>
              <a:gd name="T64" fmla="*/ 86 w 173"/>
              <a:gd name="T65" fmla="*/ 10 h 153"/>
              <a:gd name="T66" fmla="*/ 86 w 173"/>
              <a:gd name="T67" fmla="*/ 0 h 153"/>
              <a:gd name="T68" fmla="*/ 86 w 173"/>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53">
                <a:moveTo>
                  <a:pt x="84" y="81"/>
                </a:moveTo>
                <a:cubicBezTo>
                  <a:pt x="65" y="81"/>
                  <a:pt x="65" y="81"/>
                  <a:pt x="65" y="81"/>
                </a:cubicBezTo>
                <a:cubicBezTo>
                  <a:pt x="59" y="88"/>
                  <a:pt x="59" y="88"/>
                  <a:pt x="59" y="88"/>
                </a:cubicBezTo>
                <a:cubicBezTo>
                  <a:pt x="51" y="88"/>
                  <a:pt x="51" y="88"/>
                  <a:pt x="51" y="88"/>
                </a:cubicBezTo>
                <a:cubicBezTo>
                  <a:pt x="56" y="76"/>
                  <a:pt x="56" y="76"/>
                  <a:pt x="56" y="76"/>
                </a:cubicBezTo>
                <a:cubicBezTo>
                  <a:pt x="51" y="65"/>
                  <a:pt x="51" y="65"/>
                  <a:pt x="51" y="65"/>
                </a:cubicBezTo>
                <a:cubicBezTo>
                  <a:pt x="59" y="65"/>
                  <a:pt x="59" y="65"/>
                  <a:pt x="59" y="65"/>
                </a:cubicBezTo>
                <a:cubicBezTo>
                  <a:pt x="65" y="71"/>
                  <a:pt x="65" y="71"/>
                  <a:pt x="65" y="71"/>
                </a:cubicBezTo>
                <a:cubicBezTo>
                  <a:pt x="84" y="71"/>
                  <a:pt x="84" y="71"/>
                  <a:pt x="84" y="71"/>
                </a:cubicBezTo>
                <a:cubicBezTo>
                  <a:pt x="74" y="39"/>
                  <a:pt x="74" y="39"/>
                  <a:pt x="74" y="39"/>
                </a:cubicBezTo>
                <a:cubicBezTo>
                  <a:pt x="82" y="38"/>
                  <a:pt x="82" y="38"/>
                  <a:pt x="82" y="38"/>
                </a:cubicBezTo>
                <a:cubicBezTo>
                  <a:pt x="103" y="71"/>
                  <a:pt x="103" y="71"/>
                  <a:pt x="103" y="71"/>
                </a:cubicBezTo>
                <a:cubicBezTo>
                  <a:pt x="130" y="71"/>
                  <a:pt x="130" y="71"/>
                  <a:pt x="130" y="71"/>
                </a:cubicBezTo>
                <a:cubicBezTo>
                  <a:pt x="132" y="71"/>
                  <a:pt x="134" y="74"/>
                  <a:pt x="134" y="76"/>
                </a:cubicBezTo>
                <a:cubicBezTo>
                  <a:pt x="134" y="79"/>
                  <a:pt x="132" y="81"/>
                  <a:pt x="130" y="81"/>
                </a:cubicBezTo>
                <a:cubicBezTo>
                  <a:pt x="103" y="81"/>
                  <a:pt x="103" y="81"/>
                  <a:pt x="103" y="81"/>
                </a:cubicBezTo>
                <a:cubicBezTo>
                  <a:pt x="82" y="115"/>
                  <a:pt x="82" y="115"/>
                  <a:pt x="82" y="115"/>
                </a:cubicBezTo>
                <a:cubicBezTo>
                  <a:pt x="74" y="114"/>
                  <a:pt x="74" y="114"/>
                  <a:pt x="74" y="114"/>
                </a:cubicBezTo>
                <a:lnTo>
                  <a:pt x="84" y="81"/>
                </a:lnTo>
                <a:close/>
                <a:moveTo>
                  <a:pt x="86" y="0"/>
                </a:moveTo>
                <a:cubicBezTo>
                  <a:pt x="110" y="0"/>
                  <a:pt x="132" y="10"/>
                  <a:pt x="148" y="30"/>
                </a:cubicBezTo>
                <a:cubicBezTo>
                  <a:pt x="173" y="64"/>
                  <a:pt x="167" y="112"/>
                  <a:pt x="133" y="138"/>
                </a:cubicBezTo>
                <a:cubicBezTo>
                  <a:pt x="119" y="148"/>
                  <a:pt x="103" y="153"/>
                  <a:pt x="87" y="153"/>
                </a:cubicBezTo>
                <a:cubicBezTo>
                  <a:pt x="63" y="153"/>
                  <a:pt x="41" y="143"/>
                  <a:pt x="25" y="123"/>
                </a:cubicBezTo>
                <a:cubicBezTo>
                  <a:pt x="0" y="89"/>
                  <a:pt x="6" y="41"/>
                  <a:pt x="40" y="15"/>
                </a:cubicBezTo>
                <a:cubicBezTo>
                  <a:pt x="54" y="5"/>
                  <a:pt x="70" y="0"/>
                  <a:pt x="86" y="0"/>
                </a:cubicBezTo>
                <a:moveTo>
                  <a:pt x="86" y="10"/>
                </a:moveTo>
                <a:cubicBezTo>
                  <a:pt x="72" y="10"/>
                  <a:pt x="58" y="15"/>
                  <a:pt x="46" y="24"/>
                </a:cubicBezTo>
                <a:cubicBezTo>
                  <a:pt x="17" y="46"/>
                  <a:pt x="11" y="88"/>
                  <a:pt x="34" y="117"/>
                </a:cubicBezTo>
                <a:cubicBezTo>
                  <a:pt x="46" y="134"/>
                  <a:pt x="66" y="143"/>
                  <a:pt x="87" y="143"/>
                </a:cubicBezTo>
                <a:cubicBezTo>
                  <a:pt x="101" y="143"/>
                  <a:pt x="115" y="138"/>
                  <a:pt x="127" y="130"/>
                </a:cubicBezTo>
                <a:cubicBezTo>
                  <a:pt x="156" y="107"/>
                  <a:pt x="162" y="65"/>
                  <a:pt x="139" y="36"/>
                </a:cubicBezTo>
                <a:cubicBezTo>
                  <a:pt x="127" y="19"/>
                  <a:pt x="107" y="10"/>
                  <a:pt x="86" y="10"/>
                </a:cubicBezTo>
                <a:cubicBezTo>
                  <a:pt x="86" y="0"/>
                  <a:pt x="86" y="0"/>
                  <a:pt x="86" y="0"/>
                </a:cubicBezTo>
                <a:lnTo>
                  <a:pt x="86" y="10"/>
                </a:lnTo>
                <a:close/>
              </a:path>
            </a:pathLst>
          </a:custGeom>
          <a:solidFill>
            <a:schemeClr val="accent2"/>
          </a:solidFill>
          <a:ln>
            <a:noFill/>
          </a:ln>
          <a:extLst/>
        </p:spPr>
        <p:txBody>
          <a:bodyPr vert="horz" wrap="square" lIns="93241" tIns="46620" rIns="93241" bIns="46620" numCol="1" anchor="t" anchorCtr="0" compatLnSpc="1">
            <a:prstTxWarp prst="textNoShape">
              <a:avLst/>
            </a:prstTxWarp>
          </a:bodyPr>
          <a:lstStyle/>
          <a:p>
            <a:endParaRPr lang="en-US" sz="1799" dirty="0">
              <a:solidFill>
                <a:srgbClr val="000000"/>
              </a:solidFill>
            </a:endParaRPr>
          </a:p>
        </p:txBody>
      </p:sp>
      <p:sp>
        <p:nvSpPr>
          <p:cNvPr id="38" name="Rectangle 37"/>
          <p:cNvSpPr/>
          <p:nvPr/>
        </p:nvSpPr>
        <p:spPr bwMode="auto">
          <a:xfrm>
            <a:off x="596550" y="4019494"/>
            <a:ext cx="1632056" cy="178749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r>
              <a:rPr lang="en-GB" sz="2040" dirty="0">
                <a:gradFill>
                  <a:gsLst>
                    <a:gs pos="0">
                      <a:srgbClr val="FFFFFF"/>
                    </a:gs>
                    <a:gs pos="100000">
                      <a:srgbClr val="FFFFFF"/>
                    </a:gs>
                  </a:gsLst>
                  <a:lin ang="5400000" scaled="0"/>
                </a:gradFill>
              </a:rPr>
              <a:t>Location A</a:t>
            </a:r>
          </a:p>
        </p:txBody>
      </p:sp>
      <p:sp>
        <p:nvSpPr>
          <p:cNvPr id="39" name="Rectangle 38"/>
          <p:cNvSpPr/>
          <p:nvPr/>
        </p:nvSpPr>
        <p:spPr bwMode="auto">
          <a:xfrm>
            <a:off x="3665567" y="4019494"/>
            <a:ext cx="1632056" cy="178749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65" rIns="0" bIns="47565" numCol="1" spcCol="0" rtlCol="0" fromWordArt="0" anchor="t" anchorCtr="0" forceAA="0" compatLnSpc="1">
            <a:prstTxWarp prst="textNoShape">
              <a:avLst/>
            </a:prstTxWarp>
            <a:noAutofit/>
          </a:bodyPr>
          <a:lstStyle/>
          <a:p>
            <a:pPr algn="ctr" defTabSz="951028" fontAlgn="base">
              <a:spcBef>
                <a:spcPct val="0"/>
              </a:spcBef>
              <a:spcAft>
                <a:spcPct val="0"/>
              </a:spcAft>
            </a:pPr>
            <a:r>
              <a:rPr lang="en-GB" sz="2040" dirty="0">
                <a:gradFill>
                  <a:gsLst>
                    <a:gs pos="0">
                      <a:srgbClr val="FFFFFF"/>
                    </a:gs>
                    <a:gs pos="100000">
                      <a:srgbClr val="FFFFFF"/>
                    </a:gs>
                  </a:gsLst>
                  <a:lin ang="5400000" scaled="0"/>
                </a:gradFill>
              </a:rPr>
              <a:t>Location B</a:t>
            </a:r>
          </a:p>
        </p:txBody>
      </p:sp>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1" y="4463131"/>
            <a:ext cx="777169" cy="777169"/>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492" y="6195569"/>
            <a:ext cx="826546" cy="826546"/>
          </a:xfrm>
          <a:prstGeom prst="rect">
            <a:avLst/>
          </a:prstGeom>
        </p:spPr>
      </p:pic>
      <p:pic>
        <p:nvPicPr>
          <p:cNvPr id="46" name="Picture 45"/>
          <p:cNvPicPr>
            <a:picLocks noChangeAspect="1"/>
          </p:cNvPicPr>
          <p:nvPr/>
        </p:nvPicPr>
        <p:blipFill>
          <a:blip r:embed="rId5"/>
          <a:stretch>
            <a:fillRect/>
          </a:stretch>
        </p:blipFill>
        <p:spPr>
          <a:xfrm>
            <a:off x="1196046" y="5241087"/>
            <a:ext cx="545625" cy="506334"/>
          </a:xfrm>
          <a:prstGeom prst="rect">
            <a:avLst/>
          </a:prstGeom>
        </p:spPr>
      </p:pic>
      <p:pic>
        <p:nvPicPr>
          <p:cNvPr id="48" name="Picture 47"/>
          <p:cNvPicPr>
            <a:picLocks noChangeAspect="1"/>
          </p:cNvPicPr>
          <p:nvPr/>
        </p:nvPicPr>
        <p:blipFill>
          <a:blip r:embed="rId5"/>
          <a:stretch>
            <a:fillRect/>
          </a:stretch>
        </p:blipFill>
        <p:spPr>
          <a:xfrm>
            <a:off x="4228213" y="5284575"/>
            <a:ext cx="545625" cy="506334"/>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010" y="4483454"/>
            <a:ext cx="777169" cy="777169"/>
          </a:xfrm>
          <a:prstGeom prst="rect">
            <a:avLst/>
          </a:prstGeom>
        </p:spPr>
      </p:pic>
      <p:cxnSp>
        <p:nvCxnSpPr>
          <p:cNvPr id="50" name="Straight Connector 49"/>
          <p:cNvCxnSpPr>
            <a:stCxn id="41" idx="3"/>
          </p:cNvCxnSpPr>
          <p:nvPr/>
        </p:nvCxnSpPr>
        <p:spPr>
          <a:xfrm>
            <a:off x="1800360" y="4850635"/>
            <a:ext cx="2292650" cy="23800"/>
          </a:xfrm>
          <a:prstGeom prst="line">
            <a:avLst/>
          </a:prstGeom>
          <a:ln w="139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578624" y="4458714"/>
            <a:ext cx="737217" cy="470856"/>
          </a:xfrm>
          <a:prstGeom prst="rect">
            <a:avLst/>
          </a:prstGeom>
          <a:noFill/>
        </p:spPr>
        <p:txBody>
          <a:bodyPr wrap="none" lIns="186521" tIns="149217" rIns="186521" bIns="149217" rtlCol="0">
            <a:spAutoFit/>
          </a:bodyPr>
          <a:lstStyle/>
          <a:p>
            <a:pPr>
              <a:lnSpc>
                <a:spcPct val="90000"/>
              </a:lnSpc>
              <a:spcAft>
                <a:spcPts val="612"/>
              </a:spcAft>
            </a:pPr>
            <a:r>
              <a:rPr lang="en-GB" sz="1224" dirty="0">
                <a:gradFill>
                  <a:gsLst>
                    <a:gs pos="2917">
                      <a:srgbClr val="FFFFFF"/>
                    </a:gs>
                    <a:gs pos="30000">
                      <a:srgbClr val="FFFFFF"/>
                    </a:gs>
                  </a:gsLst>
                  <a:lin ang="5400000" scaled="0"/>
                </a:gradFill>
              </a:rPr>
              <a:t>WAN</a:t>
            </a:r>
          </a:p>
        </p:txBody>
      </p:sp>
      <p:pic>
        <p:nvPicPr>
          <p:cNvPr id="52" name="Picture 51"/>
          <p:cNvPicPr>
            <a:picLocks noChangeAspect="1"/>
          </p:cNvPicPr>
          <p:nvPr/>
        </p:nvPicPr>
        <p:blipFill>
          <a:blip r:embed="rId6"/>
          <a:stretch>
            <a:fillRect/>
          </a:stretch>
        </p:blipFill>
        <p:spPr>
          <a:xfrm>
            <a:off x="634606" y="4650963"/>
            <a:ext cx="465374" cy="563479"/>
          </a:xfrm>
          <a:prstGeom prst="rect">
            <a:avLst/>
          </a:prstGeom>
        </p:spPr>
      </p:pic>
      <p:sp>
        <p:nvSpPr>
          <p:cNvPr id="53" name="Rectangle 52"/>
          <p:cNvSpPr/>
          <p:nvPr/>
        </p:nvSpPr>
        <p:spPr bwMode="auto">
          <a:xfrm>
            <a:off x="634606" y="5962418"/>
            <a:ext cx="4663017" cy="310868"/>
          </a:xfrm>
          <a:prstGeom prst="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GB" sz="2040" dirty="0">
                <a:gradFill>
                  <a:gsLst>
                    <a:gs pos="0">
                      <a:srgbClr val="FFFFFF"/>
                    </a:gs>
                    <a:gs pos="100000">
                      <a:srgbClr val="FFFFFF"/>
                    </a:gs>
                  </a:gsLst>
                  <a:lin ang="5400000" scaled="0"/>
                </a:gradFill>
              </a:rPr>
              <a:t>PSTN</a:t>
            </a:r>
          </a:p>
        </p:txBody>
      </p:sp>
      <p:sp>
        <p:nvSpPr>
          <p:cNvPr id="54" name="TextBox 53"/>
          <p:cNvSpPr txBox="1"/>
          <p:nvPr/>
        </p:nvSpPr>
        <p:spPr>
          <a:xfrm>
            <a:off x="-25186" y="4622681"/>
            <a:ext cx="798493" cy="499107"/>
          </a:xfrm>
          <a:prstGeom prst="rect">
            <a:avLst/>
          </a:prstGeom>
          <a:noFill/>
        </p:spPr>
        <p:txBody>
          <a:bodyPr wrap="none" lIns="186521" tIns="149217" rIns="186521" bIns="149217" rtlCol="0">
            <a:spAutoFit/>
          </a:bodyPr>
          <a:lstStyle/>
          <a:p>
            <a:pPr>
              <a:lnSpc>
                <a:spcPct val="90000"/>
              </a:lnSpc>
              <a:spcAft>
                <a:spcPts val="612"/>
              </a:spcAft>
            </a:pPr>
            <a:r>
              <a:rPr lang="en-GB" sz="1428" b="1" dirty="0">
                <a:gradFill>
                  <a:gsLst>
                    <a:gs pos="2917">
                      <a:srgbClr val="FFFFFF"/>
                    </a:gs>
                    <a:gs pos="30000">
                      <a:srgbClr val="FFFFFF"/>
                    </a:gs>
                  </a:gsLst>
                  <a:lin ang="5400000" scaled="0"/>
                </a:gradFill>
              </a:rPr>
              <a:t>Alice</a:t>
            </a:r>
          </a:p>
        </p:txBody>
      </p:sp>
      <p:sp>
        <p:nvSpPr>
          <p:cNvPr id="55" name="TextBox 54"/>
          <p:cNvSpPr txBox="1"/>
          <p:nvPr/>
        </p:nvSpPr>
        <p:spPr>
          <a:xfrm>
            <a:off x="3531085" y="6389651"/>
            <a:ext cx="726557" cy="503031"/>
          </a:xfrm>
          <a:prstGeom prst="rect">
            <a:avLst/>
          </a:prstGeom>
          <a:noFill/>
        </p:spPr>
        <p:txBody>
          <a:bodyPr wrap="none" lIns="186521" tIns="149217" rIns="186521" bIns="149217" rtlCol="0">
            <a:spAutoFit/>
          </a:bodyPr>
          <a:lstStyle/>
          <a:p>
            <a:pPr>
              <a:lnSpc>
                <a:spcPct val="90000"/>
              </a:lnSpc>
              <a:spcAft>
                <a:spcPts val="612"/>
              </a:spcAft>
            </a:pPr>
            <a:r>
              <a:rPr lang="en-GB" sz="1428" b="1" dirty="0">
                <a:gradFill>
                  <a:gsLst>
                    <a:gs pos="2917">
                      <a:srgbClr val="FFFFFF"/>
                    </a:gs>
                    <a:gs pos="30000">
                      <a:srgbClr val="FFFFFF"/>
                    </a:gs>
                  </a:gsLst>
                  <a:lin ang="5400000" scaled="0"/>
                </a:gradFill>
              </a:rPr>
              <a:t>Bob</a:t>
            </a:r>
          </a:p>
        </p:txBody>
      </p:sp>
      <p:cxnSp>
        <p:nvCxnSpPr>
          <p:cNvPr id="56" name="Straight Connector 55"/>
          <p:cNvCxnSpPr/>
          <p:nvPr/>
        </p:nvCxnSpPr>
        <p:spPr>
          <a:xfrm flipH="1" flipV="1">
            <a:off x="786354" y="4875917"/>
            <a:ext cx="606074" cy="13363"/>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360650" y="4889281"/>
            <a:ext cx="0" cy="1303944"/>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340891" y="6193225"/>
            <a:ext cx="3245563" cy="22038"/>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586454" y="6180773"/>
            <a:ext cx="2269" cy="314437"/>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Freeform 43"/>
          <p:cNvSpPr>
            <a:spLocks noChangeAspect="1" noEditPoints="1"/>
          </p:cNvSpPr>
          <p:nvPr/>
        </p:nvSpPr>
        <p:spPr bwMode="black">
          <a:xfrm>
            <a:off x="447855" y="4593197"/>
            <a:ext cx="630058" cy="559562"/>
          </a:xfrm>
          <a:custGeom>
            <a:avLst/>
            <a:gdLst>
              <a:gd name="T0" fmla="*/ 84 w 173"/>
              <a:gd name="T1" fmla="*/ 81 h 153"/>
              <a:gd name="T2" fmla="*/ 65 w 173"/>
              <a:gd name="T3" fmla="*/ 81 h 153"/>
              <a:gd name="T4" fmla="*/ 59 w 173"/>
              <a:gd name="T5" fmla="*/ 88 h 153"/>
              <a:gd name="T6" fmla="*/ 51 w 173"/>
              <a:gd name="T7" fmla="*/ 88 h 153"/>
              <a:gd name="T8" fmla="*/ 56 w 173"/>
              <a:gd name="T9" fmla="*/ 76 h 153"/>
              <a:gd name="T10" fmla="*/ 51 w 173"/>
              <a:gd name="T11" fmla="*/ 65 h 153"/>
              <a:gd name="T12" fmla="*/ 59 w 173"/>
              <a:gd name="T13" fmla="*/ 65 h 153"/>
              <a:gd name="T14" fmla="*/ 65 w 173"/>
              <a:gd name="T15" fmla="*/ 71 h 153"/>
              <a:gd name="T16" fmla="*/ 84 w 173"/>
              <a:gd name="T17" fmla="*/ 71 h 153"/>
              <a:gd name="T18" fmla="*/ 74 w 173"/>
              <a:gd name="T19" fmla="*/ 39 h 153"/>
              <a:gd name="T20" fmla="*/ 82 w 173"/>
              <a:gd name="T21" fmla="*/ 38 h 153"/>
              <a:gd name="T22" fmla="*/ 103 w 173"/>
              <a:gd name="T23" fmla="*/ 71 h 153"/>
              <a:gd name="T24" fmla="*/ 130 w 173"/>
              <a:gd name="T25" fmla="*/ 71 h 153"/>
              <a:gd name="T26" fmla="*/ 134 w 173"/>
              <a:gd name="T27" fmla="*/ 76 h 153"/>
              <a:gd name="T28" fmla="*/ 130 w 173"/>
              <a:gd name="T29" fmla="*/ 81 h 153"/>
              <a:gd name="T30" fmla="*/ 103 w 173"/>
              <a:gd name="T31" fmla="*/ 81 h 153"/>
              <a:gd name="T32" fmla="*/ 82 w 173"/>
              <a:gd name="T33" fmla="*/ 115 h 153"/>
              <a:gd name="T34" fmla="*/ 74 w 173"/>
              <a:gd name="T35" fmla="*/ 114 h 153"/>
              <a:gd name="T36" fmla="*/ 84 w 173"/>
              <a:gd name="T37" fmla="*/ 81 h 153"/>
              <a:gd name="T38" fmla="*/ 86 w 173"/>
              <a:gd name="T39" fmla="*/ 0 h 153"/>
              <a:gd name="T40" fmla="*/ 148 w 173"/>
              <a:gd name="T41" fmla="*/ 30 h 153"/>
              <a:gd name="T42" fmla="*/ 133 w 173"/>
              <a:gd name="T43" fmla="*/ 138 h 153"/>
              <a:gd name="T44" fmla="*/ 87 w 173"/>
              <a:gd name="T45" fmla="*/ 153 h 153"/>
              <a:gd name="T46" fmla="*/ 25 w 173"/>
              <a:gd name="T47" fmla="*/ 123 h 153"/>
              <a:gd name="T48" fmla="*/ 40 w 173"/>
              <a:gd name="T49" fmla="*/ 15 h 153"/>
              <a:gd name="T50" fmla="*/ 86 w 173"/>
              <a:gd name="T51" fmla="*/ 0 h 153"/>
              <a:gd name="T52" fmla="*/ 86 w 173"/>
              <a:gd name="T53" fmla="*/ 10 h 153"/>
              <a:gd name="T54" fmla="*/ 46 w 173"/>
              <a:gd name="T55" fmla="*/ 24 h 153"/>
              <a:gd name="T56" fmla="*/ 34 w 173"/>
              <a:gd name="T57" fmla="*/ 117 h 153"/>
              <a:gd name="T58" fmla="*/ 87 w 173"/>
              <a:gd name="T59" fmla="*/ 143 h 153"/>
              <a:gd name="T60" fmla="*/ 127 w 173"/>
              <a:gd name="T61" fmla="*/ 130 h 153"/>
              <a:gd name="T62" fmla="*/ 139 w 173"/>
              <a:gd name="T63" fmla="*/ 36 h 153"/>
              <a:gd name="T64" fmla="*/ 86 w 173"/>
              <a:gd name="T65" fmla="*/ 10 h 153"/>
              <a:gd name="T66" fmla="*/ 86 w 173"/>
              <a:gd name="T67" fmla="*/ 0 h 153"/>
              <a:gd name="T68" fmla="*/ 86 w 173"/>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53">
                <a:moveTo>
                  <a:pt x="84" y="81"/>
                </a:moveTo>
                <a:cubicBezTo>
                  <a:pt x="65" y="81"/>
                  <a:pt x="65" y="81"/>
                  <a:pt x="65" y="81"/>
                </a:cubicBezTo>
                <a:cubicBezTo>
                  <a:pt x="59" y="88"/>
                  <a:pt x="59" y="88"/>
                  <a:pt x="59" y="88"/>
                </a:cubicBezTo>
                <a:cubicBezTo>
                  <a:pt x="51" y="88"/>
                  <a:pt x="51" y="88"/>
                  <a:pt x="51" y="88"/>
                </a:cubicBezTo>
                <a:cubicBezTo>
                  <a:pt x="56" y="76"/>
                  <a:pt x="56" y="76"/>
                  <a:pt x="56" y="76"/>
                </a:cubicBezTo>
                <a:cubicBezTo>
                  <a:pt x="51" y="65"/>
                  <a:pt x="51" y="65"/>
                  <a:pt x="51" y="65"/>
                </a:cubicBezTo>
                <a:cubicBezTo>
                  <a:pt x="59" y="65"/>
                  <a:pt x="59" y="65"/>
                  <a:pt x="59" y="65"/>
                </a:cubicBezTo>
                <a:cubicBezTo>
                  <a:pt x="65" y="71"/>
                  <a:pt x="65" y="71"/>
                  <a:pt x="65" y="71"/>
                </a:cubicBezTo>
                <a:cubicBezTo>
                  <a:pt x="84" y="71"/>
                  <a:pt x="84" y="71"/>
                  <a:pt x="84" y="71"/>
                </a:cubicBezTo>
                <a:cubicBezTo>
                  <a:pt x="74" y="39"/>
                  <a:pt x="74" y="39"/>
                  <a:pt x="74" y="39"/>
                </a:cubicBezTo>
                <a:cubicBezTo>
                  <a:pt x="82" y="38"/>
                  <a:pt x="82" y="38"/>
                  <a:pt x="82" y="38"/>
                </a:cubicBezTo>
                <a:cubicBezTo>
                  <a:pt x="103" y="71"/>
                  <a:pt x="103" y="71"/>
                  <a:pt x="103" y="71"/>
                </a:cubicBezTo>
                <a:cubicBezTo>
                  <a:pt x="130" y="71"/>
                  <a:pt x="130" y="71"/>
                  <a:pt x="130" y="71"/>
                </a:cubicBezTo>
                <a:cubicBezTo>
                  <a:pt x="132" y="71"/>
                  <a:pt x="134" y="74"/>
                  <a:pt x="134" y="76"/>
                </a:cubicBezTo>
                <a:cubicBezTo>
                  <a:pt x="134" y="79"/>
                  <a:pt x="132" y="81"/>
                  <a:pt x="130" y="81"/>
                </a:cubicBezTo>
                <a:cubicBezTo>
                  <a:pt x="103" y="81"/>
                  <a:pt x="103" y="81"/>
                  <a:pt x="103" y="81"/>
                </a:cubicBezTo>
                <a:cubicBezTo>
                  <a:pt x="82" y="115"/>
                  <a:pt x="82" y="115"/>
                  <a:pt x="82" y="115"/>
                </a:cubicBezTo>
                <a:cubicBezTo>
                  <a:pt x="74" y="114"/>
                  <a:pt x="74" y="114"/>
                  <a:pt x="74" y="114"/>
                </a:cubicBezTo>
                <a:lnTo>
                  <a:pt x="84" y="81"/>
                </a:lnTo>
                <a:close/>
                <a:moveTo>
                  <a:pt x="86" y="0"/>
                </a:moveTo>
                <a:cubicBezTo>
                  <a:pt x="110" y="0"/>
                  <a:pt x="132" y="10"/>
                  <a:pt x="148" y="30"/>
                </a:cubicBezTo>
                <a:cubicBezTo>
                  <a:pt x="173" y="64"/>
                  <a:pt x="167" y="112"/>
                  <a:pt x="133" y="138"/>
                </a:cubicBezTo>
                <a:cubicBezTo>
                  <a:pt x="119" y="148"/>
                  <a:pt x="103" y="153"/>
                  <a:pt x="87" y="153"/>
                </a:cubicBezTo>
                <a:cubicBezTo>
                  <a:pt x="63" y="153"/>
                  <a:pt x="41" y="143"/>
                  <a:pt x="25" y="123"/>
                </a:cubicBezTo>
                <a:cubicBezTo>
                  <a:pt x="0" y="89"/>
                  <a:pt x="6" y="41"/>
                  <a:pt x="40" y="15"/>
                </a:cubicBezTo>
                <a:cubicBezTo>
                  <a:pt x="54" y="5"/>
                  <a:pt x="70" y="0"/>
                  <a:pt x="86" y="0"/>
                </a:cubicBezTo>
                <a:moveTo>
                  <a:pt x="86" y="10"/>
                </a:moveTo>
                <a:cubicBezTo>
                  <a:pt x="72" y="10"/>
                  <a:pt x="58" y="15"/>
                  <a:pt x="46" y="24"/>
                </a:cubicBezTo>
                <a:cubicBezTo>
                  <a:pt x="17" y="46"/>
                  <a:pt x="11" y="88"/>
                  <a:pt x="34" y="117"/>
                </a:cubicBezTo>
                <a:cubicBezTo>
                  <a:pt x="46" y="134"/>
                  <a:pt x="66" y="143"/>
                  <a:pt x="87" y="143"/>
                </a:cubicBezTo>
                <a:cubicBezTo>
                  <a:pt x="101" y="143"/>
                  <a:pt x="115" y="138"/>
                  <a:pt x="127" y="130"/>
                </a:cubicBezTo>
                <a:cubicBezTo>
                  <a:pt x="156" y="107"/>
                  <a:pt x="162" y="65"/>
                  <a:pt x="139" y="36"/>
                </a:cubicBezTo>
                <a:cubicBezTo>
                  <a:pt x="127" y="19"/>
                  <a:pt x="107" y="10"/>
                  <a:pt x="86" y="10"/>
                </a:cubicBezTo>
                <a:cubicBezTo>
                  <a:pt x="86" y="0"/>
                  <a:pt x="86" y="0"/>
                  <a:pt x="86" y="0"/>
                </a:cubicBezTo>
                <a:lnTo>
                  <a:pt x="86" y="10"/>
                </a:lnTo>
                <a:close/>
              </a:path>
            </a:pathLst>
          </a:custGeom>
          <a:solidFill>
            <a:schemeClr val="accent2"/>
          </a:solidFill>
          <a:ln>
            <a:noFill/>
          </a:ln>
          <a:extLst/>
        </p:spPr>
        <p:txBody>
          <a:bodyPr vert="horz" wrap="square" lIns="95135" tIns="47567" rIns="95135" bIns="47567" numCol="1" anchor="t" anchorCtr="0" compatLnSpc="1">
            <a:prstTxWarp prst="textNoShape">
              <a:avLst/>
            </a:prstTxWarp>
          </a:bodyPr>
          <a:lstStyle/>
          <a:p>
            <a:endParaRPr lang="en-US" sz="1836" dirty="0">
              <a:solidFill>
                <a:srgbClr val="000000"/>
              </a:solidFill>
            </a:endParaRPr>
          </a:p>
        </p:txBody>
      </p:sp>
      <p:sp>
        <p:nvSpPr>
          <p:cNvPr id="2" name="Slide Number Placeholder 1"/>
          <p:cNvSpPr>
            <a:spLocks noGrp="1"/>
          </p:cNvSpPr>
          <p:nvPr>
            <p:ph type="sldNum" sz="quarter" idx="12"/>
          </p:nvPr>
        </p:nvSpPr>
        <p:spPr/>
        <p:txBody>
          <a:bodyPr/>
          <a:lstStyle/>
          <a:p>
            <a:fld id="{727B4C2D-45E2-4621-8491-2995EB46A674}" type="slidenum">
              <a:rPr>
                <a:gradFill>
                  <a:gsLst>
                    <a:gs pos="100000">
                      <a:srgbClr val="002050"/>
                    </a:gs>
                    <a:gs pos="0">
                      <a:srgbClr val="002050"/>
                    </a:gs>
                  </a:gsLst>
                  <a:lin ang="5400000" scaled="0"/>
                </a:gradFill>
              </a:rPr>
              <a:pPr/>
              <a:t>22</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3062274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1" nodeType="clickEffect">
                                  <p:stCondLst>
                                    <p:cond delay="0"/>
                                  </p:stCondLst>
                                  <p:childTnLst>
                                    <p:animMotion origin="layout" path="M -3.61552E-6 2.22222E-6 L 0.05431 -0.00185 L 0.05327 0.17407 L 0.30698 0.18171 L 0.30698 0.24629 L 0.30698 0.24653 " pathEditMode="relative" rAng="0" ptsTypes="AAAAAA">
                                      <p:cBhvr>
                                        <p:cTn id="6" dur="2000" fill="hold"/>
                                        <p:tgtEl>
                                          <p:spTgt spid="60"/>
                                        </p:tgtEl>
                                        <p:attrNameLst>
                                          <p:attrName>ppt_x</p:attrName>
                                          <p:attrName>ppt_y</p:attrName>
                                        </p:attrNameLst>
                                      </p:cBhvr>
                                      <p:rCtr x="15343" y="1222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62829E-6 -4.07407E-6 L 0.00104 -0.13842 L 0.07137 -0.27662 " pathEditMode="relative" rAng="0" ptsTypes="AAA">
                                      <p:cBhvr>
                                        <p:cTn id="10" dur="2000" fill="hold"/>
                                        <p:tgtEl>
                                          <p:spTgt spid="47"/>
                                        </p:tgtEl>
                                        <p:attrNameLst>
                                          <p:attrName>ppt_x</p:attrName>
                                          <p:attrName>ppt_y</p:attrName>
                                        </p:attrNameLst>
                                      </p:cBhvr>
                                      <p:rCtr x="3569" y="-1384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0" grpId="0" animBg="1"/>
      <p:bldP spid="60"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Routing Considerations for LBR</a:t>
            </a:r>
            <a:endParaRPr lang="en-GB" dirty="0"/>
          </a:p>
        </p:txBody>
      </p:sp>
      <p:sp>
        <p:nvSpPr>
          <p:cNvPr id="5" name="Text Placeholder 4"/>
          <p:cNvSpPr>
            <a:spLocks noGrp="1"/>
          </p:cNvSpPr>
          <p:nvPr>
            <p:ph type="body" sz="quarter" idx="11"/>
          </p:nvPr>
        </p:nvSpPr>
        <p:spPr>
          <a:xfrm>
            <a:off x="544356" y="1506019"/>
            <a:ext cx="5614156" cy="2771528"/>
          </a:xfrm>
        </p:spPr>
        <p:txBody>
          <a:bodyPr/>
          <a:lstStyle/>
          <a:p>
            <a:r>
              <a:rPr lang="en-GB" sz="3264" dirty="0">
                <a:gradFill>
                  <a:gsLst>
                    <a:gs pos="1250">
                      <a:schemeClr val="tx2"/>
                    </a:gs>
                    <a:gs pos="99000">
                      <a:schemeClr val="tx2"/>
                    </a:gs>
                  </a:gsLst>
                  <a:lin ang="5400000" scaled="0"/>
                </a:gradFill>
              </a:rPr>
              <a:t>Outbound Routing </a:t>
            </a:r>
          </a:p>
          <a:p>
            <a:pPr>
              <a:buClr>
                <a:schemeClr val="bg2"/>
              </a:buClr>
              <a:buSzPct val="100000"/>
            </a:pPr>
            <a:r>
              <a:rPr lang="en-GB" sz="2000" dirty="0">
                <a:solidFill>
                  <a:srgbClr val="FFFFFF"/>
                </a:solidFill>
                <a:latin typeface="+mn-lt"/>
              </a:rPr>
              <a:t>Routing decisions are made based on </a:t>
            </a:r>
            <a:r>
              <a:rPr lang="en-GB" sz="2000" b="1" dirty="0">
                <a:solidFill>
                  <a:srgbClr val="FFFFFF"/>
                </a:solidFill>
                <a:latin typeface="+mn-lt"/>
              </a:rPr>
              <a:t>where</a:t>
            </a:r>
            <a:r>
              <a:rPr lang="en-GB" sz="2000" dirty="0">
                <a:solidFill>
                  <a:srgbClr val="FFFFFF"/>
                </a:solidFill>
                <a:latin typeface="+mn-lt"/>
              </a:rPr>
              <a:t> the user is located and </a:t>
            </a:r>
            <a:r>
              <a:rPr lang="en-GB" sz="2000" b="1" dirty="0">
                <a:solidFill>
                  <a:srgbClr val="FFFFFF"/>
                </a:solidFill>
                <a:latin typeface="+mn-lt"/>
              </a:rPr>
              <a:t>what</a:t>
            </a:r>
            <a:r>
              <a:rPr lang="en-GB" sz="2000" dirty="0">
                <a:solidFill>
                  <a:srgbClr val="FFFFFF"/>
                </a:solidFill>
                <a:latin typeface="+mn-lt"/>
              </a:rPr>
              <a:t> PSTN number they are trying to dial </a:t>
            </a:r>
          </a:p>
          <a:p>
            <a:endParaRPr lang="en-GB" sz="2000" dirty="0">
              <a:solidFill>
                <a:srgbClr val="FFFFFF"/>
              </a:solidFill>
            </a:endParaRPr>
          </a:p>
          <a:p>
            <a:endParaRPr lang="en-GB" dirty="0"/>
          </a:p>
        </p:txBody>
      </p:sp>
      <p:sp>
        <p:nvSpPr>
          <p:cNvPr id="6" name="Text Placeholder 5"/>
          <p:cNvSpPr>
            <a:spLocks noGrp="1"/>
          </p:cNvSpPr>
          <p:nvPr>
            <p:ph type="body" sz="quarter" idx="12"/>
          </p:nvPr>
        </p:nvSpPr>
        <p:spPr>
          <a:xfrm>
            <a:off x="6535498" y="1506018"/>
            <a:ext cx="5614156" cy="1621662"/>
          </a:xfrm>
        </p:spPr>
        <p:txBody>
          <a:bodyPr/>
          <a:lstStyle/>
          <a:p>
            <a:r>
              <a:rPr lang="en-GB" sz="3264" dirty="0">
                <a:gradFill>
                  <a:gsLst>
                    <a:gs pos="1250">
                      <a:schemeClr val="tx2"/>
                    </a:gs>
                    <a:gs pos="99000">
                      <a:schemeClr val="tx2"/>
                    </a:gs>
                  </a:gsLst>
                  <a:lin ang="5400000" scaled="0"/>
                </a:gradFill>
              </a:rPr>
              <a:t>Inbound Routing </a:t>
            </a:r>
          </a:p>
          <a:p>
            <a:pPr>
              <a:buClr>
                <a:schemeClr val="bg2"/>
              </a:buClr>
              <a:buSzPct val="100000"/>
            </a:pPr>
            <a:r>
              <a:rPr lang="en-GB" sz="2000" dirty="0">
                <a:solidFill>
                  <a:srgbClr val="FFFFFF"/>
                </a:solidFill>
                <a:latin typeface="+mn-lt"/>
              </a:rPr>
              <a:t>Routing Decisions are made based on where the call </a:t>
            </a:r>
            <a:r>
              <a:rPr lang="en-GB" sz="2000" b="1" dirty="0">
                <a:solidFill>
                  <a:srgbClr val="FFFFFF"/>
                </a:solidFill>
                <a:latin typeface="+mn-lt"/>
              </a:rPr>
              <a:t>enters</a:t>
            </a:r>
            <a:r>
              <a:rPr lang="en-GB" sz="2000" dirty="0">
                <a:solidFill>
                  <a:srgbClr val="FFFFFF"/>
                </a:solidFill>
                <a:latin typeface="+mn-lt"/>
              </a:rPr>
              <a:t> the Lync system and </a:t>
            </a:r>
            <a:r>
              <a:rPr lang="en-GB" sz="2000" b="1" dirty="0">
                <a:solidFill>
                  <a:srgbClr val="FFFFFF"/>
                </a:solidFill>
                <a:latin typeface="+mn-lt"/>
              </a:rPr>
              <a:t>where</a:t>
            </a:r>
            <a:r>
              <a:rPr lang="en-GB" sz="2000" dirty="0">
                <a:solidFill>
                  <a:srgbClr val="FFFFFF"/>
                </a:solidFill>
                <a:latin typeface="+mn-lt"/>
              </a:rPr>
              <a:t> the called party is located</a:t>
            </a:r>
          </a:p>
        </p:txBody>
      </p:sp>
      <p:sp>
        <p:nvSpPr>
          <p:cNvPr id="24" name="Rectangle 23"/>
          <p:cNvSpPr/>
          <p:nvPr/>
        </p:nvSpPr>
        <p:spPr bwMode="auto">
          <a:xfrm>
            <a:off x="7141779" y="4016932"/>
            <a:ext cx="1599556" cy="175189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t" anchorCtr="0" compatLnSpc="1">
            <a:prstTxWarp prst="textNoShape">
              <a:avLst/>
            </a:prstTxWarp>
          </a:bodyPr>
          <a:lstStyle/>
          <a:p>
            <a:pPr algn="ctr" defTabSz="932103" fontAlgn="base">
              <a:spcBef>
                <a:spcPct val="0"/>
              </a:spcBef>
              <a:spcAft>
                <a:spcPct val="0"/>
              </a:spcAft>
            </a:pPr>
            <a:r>
              <a:rPr lang="en-GB" sz="1999" dirty="0">
                <a:gradFill>
                  <a:gsLst>
                    <a:gs pos="0">
                      <a:srgbClr val="FFFFFF"/>
                    </a:gs>
                    <a:gs pos="100000">
                      <a:srgbClr val="FFFFFF"/>
                    </a:gs>
                  </a:gsLst>
                  <a:lin ang="5400000" scaled="0"/>
                </a:gradFill>
              </a:rPr>
              <a:t>Location A</a:t>
            </a:r>
          </a:p>
        </p:txBody>
      </p:sp>
      <p:sp>
        <p:nvSpPr>
          <p:cNvPr id="25" name="Rectangle 24"/>
          <p:cNvSpPr/>
          <p:nvPr/>
        </p:nvSpPr>
        <p:spPr bwMode="auto">
          <a:xfrm>
            <a:off x="10149682" y="4016932"/>
            <a:ext cx="1599556" cy="175189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6618" rIns="0" bIns="46618" numCol="1" spcCol="0" rtlCol="0" fromWordArt="0" anchor="t" anchorCtr="0" forceAA="0" compatLnSpc="1">
            <a:prstTxWarp prst="textNoShape">
              <a:avLst/>
            </a:prstTxWarp>
            <a:noAutofit/>
          </a:bodyPr>
          <a:lstStyle/>
          <a:p>
            <a:pPr algn="ctr" defTabSz="932103" fontAlgn="base">
              <a:spcBef>
                <a:spcPct val="0"/>
              </a:spcBef>
              <a:spcAft>
                <a:spcPct val="0"/>
              </a:spcAft>
            </a:pPr>
            <a:r>
              <a:rPr lang="en-GB" sz="1999" dirty="0">
                <a:gradFill>
                  <a:gsLst>
                    <a:gs pos="0">
                      <a:srgbClr val="FFFFFF"/>
                    </a:gs>
                    <a:gs pos="100000">
                      <a:srgbClr val="FFFFFF"/>
                    </a:gs>
                  </a:gsLst>
                  <a:lin ang="5400000" scaled="0"/>
                </a:gradFill>
              </a:rPr>
              <a:t>Location B</a:t>
            </a: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9923" y="4451734"/>
            <a:ext cx="761693" cy="761693"/>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8305" y="6149674"/>
            <a:ext cx="810087" cy="810087"/>
          </a:xfrm>
          <a:prstGeom prst="rect">
            <a:avLst/>
          </a:prstGeom>
        </p:spPr>
      </p:pic>
      <p:pic>
        <p:nvPicPr>
          <p:cNvPr id="28" name="Picture 27"/>
          <p:cNvPicPr>
            <a:picLocks noChangeAspect="1"/>
          </p:cNvPicPr>
          <p:nvPr/>
        </p:nvPicPr>
        <p:blipFill>
          <a:blip r:embed="rId5"/>
          <a:stretch>
            <a:fillRect/>
          </a:stretch>
        </p:blipFill>
        <p:spPr>
          <a:xfrm>
            <a:off x="7729337" y="5214199"/>
            <a:ext cx="534760" cy="496251"/>
          </a:xfrm>
          <a:prstGeom prst="rect">
            <a:avLst/>
          </a:prstGeom>
        </p:spPr>
      </p:pic>
      <p:pic>
        <p:nvPicPr>
          <p:cNvPr id="29" name="Picture 28"/>
          <p:cNvPicPr>
            <a:picLocks noChangeAspect="1"/>
          </p:cNvPicPr>
          <p:nvPr/>
        </p:nvPicPr>
        <p:blipFill>
          <a:blip r:embed="rId5"/>
          <a:stretch>
            <a:fillRect/>
          </a:stretch>
        </p:blipFill>
        <p:spPr>
          <a:xfrm>
            <a:off x="10701123" y="5256821"/>
            <a:ext cx="534760" cy="496251"/>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612" y="4471652"/>
            <a:ext cx="761693" cy="761693"/>
          </a:xfrm>
          <a:prstGeom prst="rect">
            <a:avLst/>
          </a:prstGeom>
        </p:spPr>
      </p:pic>
      <p:cxnSp>
        <p:nvCxnSpPr>
          <p:cNvPr id="31" name="Straight Connector 30"/>
          <p:cNvCxnSpPr>
            <a:stCxn id="26" idx="3"/>
          </p:cNvCxnSpPr>
          <p:nvPr/>
        </p:nvCxnSpPr>
        <p:spPr>
          <a:xfrm>
            <a:off x="8321617" y="4831522"/>
            <a:ext cx="2246996" cy="23325"/>
          </a:xfrm>
          <a:prstGeom prst="line">
            <a:avLst/>
          </a:prstGeom>
          <a:ln w="139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9084383" y="4447405"/>
            <a:ext cx="735403" cy="464725"/>
          </a:xfrm>
          <a:prstGeom prst="rect">
            <a:avLst/>
          </a:prstGeom>
          <a:noFill/>
        </p:spPr>
        <p:txBody>
          <a:bodyPr wrap="none" lIns="182806" tIns="146246" rIns="182806" bIns="146246" rtlCol="0">
            <a:spAutoFit/>
          </a:bodyPr>
          <a:lstStyle/>
          <a:p>
            <a:pPr>
              <a:lnSpc>
                <a:spcPct val="90000"/>
              </a:lnSpc>
              <a:spcAft>
                <a:spcPts val="600"/>
              </a:spcAft>
            </a:pPr>
            <a:r>
              <a:rPr lang="en-GB" sz="1199" dirty="0">
                <a:gradFill>
                  <a:gsLst>
                    <a:gs pos="2917">
                      <a:srgbClr val="FFFFFF"/>
                    </a:gs>
                    <a:gs pos="30000">
                      <a:srgbClr val="FFFFFF"/>
                    </a:gs>
                  </a:gsLst>
                  <a:lin ang="5400000" scaled="0"/>
                </a:gradFill>
              </a:rPr>
              <a:t>WAN</a:t>
            </a:r>
          </a:p>
        </p:txBody>
      </p:sp>
      <p:pic>
        <p:nvPicPr>
          <p:cNvPr id="33" name="Picture 32"/>
          <p:cNvPicPr>
            <a:picLocks noChangeAspect="1"/>
          </p:cNvPicPr>
          <p:nvPr/>
        </p:nvPicPr>
        <p:blipFill>
          <a:blip r:embed="rId6"/>
          <a:stretch>
            <a:fillRect/>
          </a:stretch>
        </p:blipFill>
        <p:spPr>
          <a:xfrm>
            <a:off x="7179076" y="4635826"/>
            <a:ext cx="456107" cy="552258"/>
          </a:xfrm>
          <a:prstGeom prst="rect">
            <a:avLst/>
          </a:prstGeom>
        </p:spPr>
      </p:pic>
      <p:sp>
        <p:nvSpPr>
          <p:cNvPr id="34" name="Rounded Rectangle 33"/>
          <p:cNvSpPr/>
          <p:nvPr/>
        </p:nvSpPr>
        <p:spPr bwMode="auto">
          <a:xfrm>
            <a:off x="7179077" y="5921166"/>
            <a:ext cx="4570161" cy="304677"/>
          </a:xfrm>
          <a:prstGeom prst="round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GB" sz="1999" dirty="0">
                <a:gradFill>
                  <a:gsLst>
                    <a:gs pos="0">
                      <a:srgbClr val="FFFFFF"/>
                    </a:gs>
                    <a:gs pos="100000">
                      <a:srgbClr val="FFFFFF"/>
                    </a:gs>
                  </a:gsLst>
                  <a:lin ang="5400000" scaled="0"/>
                </a:gradFill>
              </a:rPr>
              <a:t>PSTN</a:t>
            </a:r>
          </a:p>
        </p:txBody>
      </p:sp>
      <p:sp>
        <p:nvSpPr>
          <p:cNvPr id="35" name="TextBox 34"/>
          <p:cNvSpPr txBox="1"/>
          <p:nvPr/>
        </p:nvSpPr>
        <p:spPr>
          <a:xfrm>
            <a:off x="6532423" y="4608108"/>
            <a:ext cx="790990" cy="492976"/>
          </a:xfrm>
          <a:prstGeom prst="rect">
            <a:avLst/>
          </a:prstGeom>
          <a:noFill/>
        </p:spPr>
        <p:txBody>
          <a:bodyPr wrap="none" lIns="182806" tIns="146246" rIns="182806" bIns="146246" rtlCol="0">
            <a:spAutoFit/>
          </a:bodyPr>
          <a:lstStyle/>
          <a:p>
            <a:pPr>
              <a:lnSpc>
                <a:spcPct val="90000"/>
              </a:lnSpc>
              <a:spcAft>
                <a:spcPts val="600"/>
              </a:spcAft>
            </a:pPr>
            <a:r>
              <a:rPr lang="en-GB" sz="1399" b="1" dirty="0">
                <a:gradFill>
                  <a:gsLst>
                    <a:gs pos="2917">
                      <a:srgbClr val="FFFFFF"/>
                    </a:gs>
                    <a:gs pos="30000">
                      <a:srgbClr val="FFFFFF"/>
                    </a:gs>
                  </a:gsLst>
                  <a:lin ang="5400000" scaled="0"/>
                </a:gradFill>
              </a:rPr>
              <a:t>Alice</a:t>
            </a:r>
          </a:p>
        </p:txBody>
      </p:sp>
      <p:sp>
        <p:nvSpPr>
          <p:cNvPr id="36" name="TextBox 35"/>
          <p:cNvSpPr txBox="1"/>
          <p:nvPr/>
        </p:nvSpPr>
        <p:spPr>
          <a:xfrm>
            <a:off x="10017877" y="6339892"/>
            <a:ext cx="704077" cy="489168"/>
          </a:xfrm>
          <a:prstGeom prst="rect">
            <a:avLst/>
          </a:prstGeom>
          <a:noFill/>
        </p:spPr>
        <p:txBody>
          <a:bodyPr wrap="none" lIns="182806" tIns="146246" rIns="182806" bIns="146246" rtlCol="0">
            <a:spAutoFit/>
          </a:bodyPr>
          <a:lstStyle/>
          <a:p>
            <a:pPr>
              <a:lnSpc>
                <a:spcPct val="90000"/>
              </a:lnSpc>
              <a:spcAft>
                <a:spcPts val="600"/>
              </a:spcAft>
            </a:pPr>
            <a:r>
              <a:rPr lang="en-GB" sz="1399" b="1" dirty="0">
                <a:gradFill>
                  <a:gsLst>
                    <a:gs pos="2917">
                      <a:srgbClr val="FFFFFF"/>
                    </a:gs>
                    <a:gs pos="30000">
                      <a:srgbClr val="FFFFFF"/>
                    </a:gs>
                  </a:gsLst>
                  <a:lin ang="5400000" scaled="0"/>
                </a:gradFill>
              </a:rPr>
              <a:t>Bob</a:t>
            </a:r>
          </a:p>
        </p:txBody>
      </p:sp>
      <p:cxnSp>
        <p:nvCxnSpPr>
          <p:cNvPr id="40" name="Straight Connector 39"/>
          <p:cNvCxnSpPr/>
          <p:nvPr/>
        </p:nvCxnSpPr>
        <p:spPr>
          <a:xfrm flipH="1" flipV="1">
            <a:off x="10949459" y="5768827"/>
            <a:ext cx="104995" cy="674522"/>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5" name="Freeform 93"/>
          <p:cNvSpPr>
            <a:spLocks/>
          </p:cNvSpPr>
          <p:nvPr/>
        </p:nvSpPr>
        <p:spPr bwMode="black">
          <a:xfrm rot="2725684">
            <a:off x="6733060" y="3541102"/>
            <a:ext cx="2445854" cy="2671289"/>
          </a:xfrm>
          <a:custGeom>
            <a:avLst/>
            <a:gdLst>
              <a:gd name="T0" fmla="*/ 71 w 121"/>
              <a:gd name="T1" fmla="*/ 119 h 119"/>
              <a:gd name="T2" fmla="*/ 50 w 121"/>
              <a:gd name="T3" fmla="*/ 119 h 119"/>
              <a:gd name="T4" fmla="*/ 50 w 121"/>
              <a:gd name="T5" fmla="*/ 71 h 119"/>
              <a:gd name="T6" fmla="*/ 0 w 121"/>
              <a:gd name="T7" fmla="*/ 71 h 119"/>
              <a:gd name="T8" fmla="*/ 0 w 121"/>
              <a:gd name="T9" fmla="*/ 49 h 119"/>
              <a:gd name="T10" fmla="*/ 50 w 121"/>
              <a:gd name="T11" fmla="*/ 49 h 119"/>
              <a:gd name="T12" fmla="*/ 50 w 121"/>
              <a:gd name="T13" fmla="*/ 0 h 119"/>
              <a:gd name="T14" fmla="*/ 71 w 121"/>
              <a:gd name="T15" fmla="*/ 0 h 119"/>
              <a:gd name="T16" fmla="*/ 71 w 121"/>
              <a:gd name="T17" fmla="*/ 49 h 119"/>
              <a:gd name="T18" fmla="*/ 121 w 121"/>
              <a:gd name="T19" fmla="*/ 49 h 119"/>
              <a:gd name="T20" fmla="*/ 121 w 121"/>
              <a:gd name="T21" fmla="*/ 71 h 119"/>
              <a:gd name="T22" fmla="*/ 71 w 121"/>
              <a:gd name="T23" fmla="*/ 71 h 119"/>
              <a:gd name="T24" fmla="*/ 71 w 121"/>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 h="119">
                <a:moveTo>
                  <a:pt x="71" y="119"/>
                </a:moveTo>
                <a:lnTo>
                  <a:pt x="50" y="119"/>
                </a:lnTo>
                <a:lnTo>
                  <a:pt x="50" y="71"/>
                </a:lnTo>
                <a:lnTo>
                  <a:pt x="0" y="71"/>
                </a:lnTo>
                <a:lnTo>
                  <a:pt x="0" y="49"/>
                </a:lnTo>
                <a:lnTo>
                  <a:pt x="50" y="49"/>
                </a:lnTo>
                <a:lnTo>
                  <a:pt x="50" y="0"/>
                </a:lnTo>
                <a:lnTo>
                  <a:pt x="71" y="0"/>
                </a:lnTo>
                <a:lnTo>
                  <a:pt x="71" y="49"/>
                </a:lnTo>
                <a:lnTo>
                  <a:pt x="121" y="49"/>
                </a:lnTo>
                <a:lnTo>
                  <a:pt x="121" y="71"/>
                </a:lnTo>
                <a:lnTo>
                  <a:pt x="71" y="71"/>
                </a:lnTo>
                <a:lnTo>
                  <a:pt x="71" y="119"/>
                </a:lnTo>
                <a:close/>
              </a:path>
            </a:pathLst>
          </a:custGeom>
          <a:solidFill>
            <a:schemeClr val="accent3"/>
          </a:solidFill>
          <a:ln>
            <a:noFill/>
          </a:ln>
          <a:extLst/>
        </p:spPr>
        <p:txBody>
          <a:bodyPr vert="horz" wrap="square" lIns="93241" tIns="46620" rIns="93241" bIns="46620" numCol="1" anchor="t" anchorCtr="0" compatLnSpc="1">
            <a:prstTxWarp prst="textNoShape">
              <a:avLst/>
            </a:prstTxWarp>
          </a:bodyPr>
          <a:lstStyle/>
          <a:p>
            <a:endParaRPr lang="en-US" sz="1799" dirty="0">
              <a:solidFill>
                <a:srgbClr val="000000"/>
              </a:solidFill>
            </a:endParaRPr>
          </a:p>
        </p:txBody>
      </p:sp>
      <p:sp>
        <p:nvSpPr>
          <p:cNvPr id="2" name="Rectangle 1"/>
          <p:cNvSpPr/>
          <p:nvPr/>
        </p:nvSpPr>
        <p:spPr bwMode="auto">
          <a:xfrm>
            <a:off x="10017878" y="3713199"/>
            <a:ext cx="931582" cy="431875"/>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18" rIns="0" bIns="46618" numCol="1" rtlCol="0" anchor="ctr" anchorCtr="0" compatLnSpc="1">
            <a:prstTxWarp prst="textNoShape">
              <a:avLst/>
            </a:prstTxWarp>
          </a:bodyPr>
          <a:lstStyle/>
          <a:p>
            <a:pPr algn="ctr" defTabSz="932103" fontAlgn="base">
              <a:spcBef>
                <a:spcPct val="0"/>
              </a:spcBef>
              <a:spcAft>
                <a:spcPct val="0"/>
              </a:spcAft>
            </a:pPr>
            <a:r>
              <a:rPr lang="en-GB" sz="1999" dirty="0">
                <a:gradFill>
                  <a:gsLst>
                    <a:gs pos="0">
                      <a:srgbClr val="FFFFFF"/>
                    </a:gs>
                    <a:gs pos="100000">
                      <a:srgbClr val="FFFFFF"/>
                    </a:gs>
                  </a:gsLst>
                  <a:lin ang="5400000" scaled="0"/>
                </a:gradFill>
              </a:rPr>
              <a:t>UM</a:t>
            </a:r>
          </a:p>
        </p:txBody>
      </p:sp>
      <p:sp>
        <p:nvSpPr>
          <p:cNvPr id="41" name="Freeform 43"/>
          <p:cNvSpPr>
            <a:spLocks noChangeAspect="1" noEditPoints="1"/>
          </p:cNvSpPr>
          <p:nvPr/>
        </p:nvSpPr>
        <p:spPr bwMode="black">
          <a:xfrm>
            <a:off x="10631853" y="6294617"/>
            <a:ext cx="630059" cy="559562"/>
          </a:xfrm>
          <a:custGeom>
            <a:avLst/>
            <a:gdLst>
              <a:gd name="T0" fmla="*/ 84 w 173"/>
              <a:gd name="T1" fmla="*/ 81 h 153"/>
              <a:gd name="T2" fmla="*/ 65 w 173"/>
              <a:gd name="T3" fmla="*/ 81 h 153"/>
              <a:gd name="T4" fmla="*/ 59 w 173"/>
              <a:gd name="T5" fmla="*/ 88 h 153"/>
              <a:gd name="T6" fmla="*/ 51 w 173"/>
              <a:gd name="T7" fmla="*/ 88 h 153"/>
              <a:gd name="T8" fmla="*/ 56 w 173"/>
              <a:gd name="T9" fmla="*/ 76 h 153"/>
              <a:gd name="T10" fmla="*/ 51 w 173"/>
              <a:gd name="T11" fmla="*/ 65 h 153"/>
              <a:gd name="T12" fmla="*/ 59 w 173"/>
              <a:gd name="T13" fmla="*/ 65 h 153"/>
              <a:gd name="T14" fmla="*/ 65 w 173"/>
              <a:gd name="T15" fmla="*/ 71 h 153"/>
              <a:gd name="T16" fmla="*/ 84 w 173"/>
              <a:gd name="T17" fmla="*/ 71 h 153"/>
              <a:gd name="T18" fmla="*/ 74 w 173"/>
              <a:gd name="T19" fmla="*/ 39 h 153"/>
              <a:gd name="T20" fmla="*/ 82 w 173"/>
              <a:gd name="T21" fmla="*/ 38 h 153"/>
              <a:gd name="T22" fmla="*/ 103 w 173"/>
              <a:gd name="T23" fmla="*/ 71 h 153"/>
              <a:gd name="T24" fmla="*/ 130 w 173"/>
              <a:gd name="T25" fmla="*/ 71 h 153"/>
              <a:gd name="T26" fmla="*/ 134 w 173"/>
              <a:gd name="T27" fmla="*/ 76 h 153"/>
              <a:gd name="T28" fmla="*/ 130 w 173"/>
              <a:gd name="T29" fmla="*/ 81 h 153"/>
              <a:gd name="T30" fmla="*/ 103 w 173"/>
              <a:gd name="T31" fmla="*/ 81 h 153"/>
              <a:gd name="T32" fmla="*/ 82 w 173"/>
              <a:gd name="T33" fmla="*/ 115 h 153"/>
              <a:gd name="T34" fmla="*/ 74 w 173"/>
              <a:gd name="T35" fmla="*/ 114 h 153"/>
              <a:gd name="T36" fmla="*/ 84 w 173"/>
              <a:gd name="T37" fmla="*/ 81 h 153"/>
              <a:gd name="T38" fmla="*/ 86 w 173"/>
              <a:gd name="T39" fmla="*/ 0 h 153"/>
              <a:gd name="T40" fmla="*/ 148 w 173"/>
              <a:gd name="T41" fmla="*/ 30 h 153"/>
              <a:gd name="T42" fmla="*/ 133 w 173"/>
              <a:gd name="T43" fmla="*/ 138 h 153"/>
              <a:gd name="T44" fmla="*/ 87 w 173"/>
              <a:gd name="T45" fmla="*/ 153 h 153"/>
              <a:gd name="T46" fmla="*/ 25 w 173"/>
              <a:gd name="T47" fmla="*/ 123 h 153"/>
              <a:gd name="T48" fmla="*/ 40 w 173"/>
              <a:gd name="T49" fmla="*/ 15 h 153"/>
              <a:gd name="T50" fmla="*/ 86 w 173"/>
              <a:gd name="T51" fmla="*/ 0 h 153"/>
              <a:gd name="T52" fmla="*/ 86 w 173"/>
              <a:gd name="T53" fmla="*/ 10 h 153"/>
              <a:gd name="T54" fmla="*/ 46 w 173"/>
              <a:gd name="T55" fmla="*/ 24 h 153"/>
              <a:gd name="T56" fmla="*/ 34 w 173"/>
              <a:gd name="T57" fmla="*/ 117 h 153"/>
              <a:gd name="T58" fmla="*/ 87 w 173"/>
              <a:gd name="T59" fmla="*/ 143 h 153"/>
              <a:gd name="T60" fmla="*/ 127 w 173"/>
              <a:gd name="T61" fmla="*/ 130 h 153"/>
              <a:gd name="T62" fmla="*/ 139 w 173"/>
              <a:gd name="T63" fmla="*/ 36 h 153"/>
              <a:gd name="T64" fmla="*/ 86 w 173"/>
              <a:gd name="T65" fmla="*/ 10 h 153"/>
              <a:gd name="T66" fmla="*/ 86 w 173"/>
              <a:gd name="T67" fmla="*/ 0 h 153"/>
              <a:gd name="T68" fmla="*/ 86 w 173"/>
              <a:gd name="T69" fmla="*/ 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53">
                <a:moveTo>
                  <a:pt x="84" y="81"/>
                </a:moveTo>
                <a:cubicBezTo>
                  <a:pt x="65" y="81"/>
                  <a:pt x="65" y="81"/>
                  <a:pt x="65" y="81"/>
                </a:cubicBezTo>
                <a:cubicBezTo>
                  <a:pt x="59" y="88"/>
                  <a:pt x="59" y="88"/>
                  <a:pt x="59" y="88"/>
                </a:cubicBezTo>
                <a:cubicBezTo>
                  <a:pt x="51" y="88"/>
                  <a:pt x="51" y="88"/>
                  <a:pt x="51" y="88"/>
                </a:cubicBezTo>
                <a:cubicBezTo>
                  <a:pt x="56" y="76"/>
                  <a:pt x="56" y="76"/>
                  <a:pt x="56" y="76"/>
                </a:cubicBezTo>
                <a:cubicBezTo>
                  <a:pt x="51" y="65"/>
                  <a:pt x="51" y="65"/>
                  <a:pt x="51" y="65"/>
                </a:cubicBezTo>
                <a:cubicBezTo>
                  <a:pt x="59" y="65"/>
                  <a:pt x="59" y="65"/>
                  <a:pt x="59" y="65"/>
                </a:cubicBezTo>
                <a:cubicBezTo>
                  <a:pt x="65" y="71"/>
                  <a:pt x="65" y="71"/>
                  <a:pt x="65" y="71"/>
                </a:cubicBezTo>
                <a:cubicBezTo>
                  <a:pt x="84" y="71"/>
                  <a:pt x="84" y="71"/>
                  <a:pt x="84" y="71"/>
                </a:cubicBezTo>
                <a:cubicBezTo>
                  <a:pt x="74" y="39"/>
                  <a:pt x="74" y="39"/>
                  <a:pt x="74" y="39"/>
                </a:cubicBezTo>
                <a:cubicBezTo>
                  <a:pt x="82" y="38"/>
                  <a:pt x="82" y="38"/>
                  <a:pt x="82" y="38"/>
                </a:cubicBezTo>
                <a:cubicBezTo>
                  <a:pt x="103" y="71"/>
                  <a:pt x="103" y="71"/>
                  <a:pt x="103" y="71"/>
                </a:cubicBezTo>
                <a:cubicBezTo>
                  <a:pt x="130" y="71"/>
                  <a:pt x="130" y="71"/>
                  <a:pt x="130" y="71"/>
                </a:cubicBezTo>
                <a:cubicBezTo>
                  <a:pt x="132" y="71"/>
                  <a:pt x="134" y="74"/>
                  <a:pt x="134" y="76"/>
                </a:cubicBezTo>
                <a:cubicBezTo>
                  <a:pt x="134" y="79"/>
                  <a:pt x="132" y="81"/>
                  <a:pt x="130" y="81"/>
                </a:cubicBezTo>
                <a:cubicBezTo>
                  <a:pt x="103" y="81"/>
                  <a:pt x="103" y="81"/>
                  <a:pt x="103" y="81"/>
                </a:cubicBezTo>
                <a:cubicBezTo>
                  <a:pt x="82" y="115"/>
                  <a:pt x="82" y="115"/>
                  <a:pt x="82" y="115"/>
                </a:cubicBezTo>
                <a:cubicBezTo>
                  <a:pt x="74" y="114"/>
                  <a:pt x="74" y="114"/>
                  <a:pt x="74" y="114"/>
                </a:cubicBezTo>
                <a:lnTo>
                  <a:pt x="84" y="81"/>
                </a:lnTo>
                <a:close/>
                <a:moveTo>
                  <a:pt x="86" y="0"/>
                </a:moveTo>
                <a:cubicBezTo>
                  <a:pt x="110" y="0"/>
                  <a:pt x="132" y="10"/>
                  <a:pt x="148" y="30"/>
                </a:cubicBezTo>
                <a:cubicBezTo>
                  <a:pt x="173" y="64"/>
                  <a:pt x="167" y="112"/>
                  <a:pt x="133" y="138"/>
                </a:cubicBezTo>
                <a:cubicBezTo>
                  <a:pt x="119" y="148"/>
                  <a:pt x="103" y="153"/>
                  <a:pt x="87" y="153"/>
                </a:cubicBezTo>
                <a:cubicBezTo>
                  <a:pt x="63" y="153"/>
                  <a:pt x="41" y="143"/>
                  <a:pt x="25" y="123"/>
                </a:cubicBezTo>
                <a:cubicBezTo>
                  <a:pt x="0" y="89"/>
                  <a:pt x="6" y="41"/>
                  <a:pt x="40" y="15"/>
                </a:cubicBezTo>
                <a:cubicBezTo>
                  <a:pt x="54" y="5"/>
                  <a:pt x="70" y="0"/>
                  <a:pt x="86" y="0"/>
                </a:cubicBezTo>
                <a:moveTo>
                  <a:pt x="86" y="10"/>
                </a:moveTo>
                <a:cubicBezTo>
                  <a:pt x="72" y="10"/>
                  <a:pt x="58" y="15"/>
                  <a:pt x="46" y="24"/>
                </a:cubicBezTo>
                <a:cubicBezTo>
                  <a:pt x="17" y="46"/>
                  <a:pt x="11" y="88"/>
                  <a:pt x="34" y="117"/>
                </a:cubicBezTo>
                <a:cubicBezTo>
                  <a:pt x="46" y="134"/>
                  <a:pt x="66" y="143"/>
                  <a:pt x="87" y="143"/>
                </a:cubicBezTo>
                <a:cubicBezTo>
                  <a:pt x="101" y="143"/>
                  <a:pt x="115" y="138"/>
                  <a:pt x="127" y="130"/>
                </a:cubicBezTo>
                <a:cubicBezTo>
                  <a:pt x="156" y="107"/>
                  <a:pt x="162" y="65"/>
                  <a:pt x="139" y="36"/>
                </a:cubicBezTo>
                <a:cubicBezTo>
                  <a:pt x="127" y="19"/>
                  <a:pt x="107" y="10"/>
                  <a:pt x="86" y="10"/>
                </a:cubicBezTo>
                <a:cubicBezTo>
                  <a:pt x="86" y="0"/>
                  <a:pt x="86" y="0"/>
                  <a:pt x="86" y="0"/>
                </a:cubicBezTo>
                <a:lnTo>
                  <a:pt x="86" y="10"/>
                </a:lnTo>
                <a:close/>
              </a:path>
            </a:pathLst>
          </a:custGeom>
          <a:solidFill>
            <a:schemeClr val="accent2"/>
          </a:solidFill>
          <a:ln>
            <a:noFill/>
          </a:ln>
          <a:extLst/>
        </p:spPr>
        <p:txBody>
          <a:bodyPr vert="horz" wrap="square" lIns="93241" tIns="46620" rIns="93241" bIns="46620" numCol="1" anchor="t" anchorCtr="0" compatLnSpc="1">
            <a:prstTxWarp prst="textNoShape">
              <a:avLst/>
            </a:prstTxWarp>
          </a:bodyPr>
          <a:lstStyle/>
          <a:p>
            <a:endParaRPr lang="en-US" sz="1799" dirty="0">
              <a:solidFill>
                <a:srgbClr val="000000"/>
              </a:solidFill>
            </a:endParaRPr>
          </a:p>
        </p:txBody>
      </p:sp>
      <p:sp>
        <p:nvSpPr>
          <p:cNvPr id="39" name="Rectangle 38"/>
          <p:cNvSpPr/>
          <p:nvPr/>
        </p:nvSpPr>
        <p:spPr bwMode="auto">
          <a:xfrm>
            <a:off x="596550" y="4019494"/>
            <a:ext cx="1632056" cy="178749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t" anchorCtr="0" compatLnSpc="1">
            <a:prstTxWarp prst="textNoShape">
              <a:avLst/>
            </a:prstTxWarp>
          </a:bodyPr>
          <a:lstStyle/>
          <a:p>
            <a:pPr algn="ctr" defTabSz="951028" fontAlgn="base">
              <a:spcBef>
                <a:spcPct val="0"/>
              </a:spcBef>
              <a:spcAft>
                <a:spcPct val="0"/>
              </a:spcAft>
            </a:pPr>
            <a:r>
              <a:rPr lang="en-GB" sz="2040" dirty="0">
                <a:gradFill>
                  <a:gsLst>
                    <a:gs pos="0">
                      <a:srgbClr val="FFFFFF"/>
                    </a:gs>
                    <a:gs pos="100000">
                      <a:srgbClr val="FFFFFF"/>
                    </a:gs>
                  </a:gsLst>
                  <a:lin ang="5400000" scaled="0"/>
                </a:gradFill>
              </a:rPr>
              <a:t>Location A</a:t>
            </a:r>
          </a:p>
        </p:txBody>
      </p:sp>
      <p:sp>
        <p:nvSpPr>
          <p:cNvPr id="42" name="Rectangle 41"/>
          <p:cNvSpPr/>
          <p:nvPr/>
        </p:nvSpPr>
        <p:spPr bwMode="auto">
          <a:xfrm>
            <a:off x="3665567" y="4019494"/>
            <a:ext cx="1632056" cy="178749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65" rIns="0" bIns="47565" numCol="1" spcCol="0" rtlCol="0" fromWordArt="0" anchor="t" anchorCtr="0" forceAA="0" compatLnSpc="1">
            <a:prstTxWarp prst="textNoShape">
              <a:avLst/>
            </a:prstTxWarp>
            <a:noAutofit/>
          </a:bodyPr>
          <a:lstStyle/>
          <a:p>
            <a:pPr algn="ctr" defTabSz="951028" fontAlgn="base">
              <a:spcBef>
                <a:spcPct val="0"/>
              </a:spcBef>
              <a:spcAft>
                <a:spcPct val="0"/>
              </a:spcAft>
            </a:pPr>
            <a:r>
              <a:rPr lang="en-GB" sz="2040" dirty="0">
                <a:gradFill>
                  <a:gsLst>
                    <a:gs pos="0">
                      <a:srgbClr val="FFFFFF"/>
                    </a:gs>
                    <a:gs pos="100000">
                      <a:srgbClr val="FFFFFF"/>
                    </a:gs>
                  </a:gsLst>
                  <a:lin ang="5400000" scaled="0"/>
                </a:gradFill>
              </a:rPr>
              <a:t>Location B</a:t>
            </a: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191" y="4463131"/>
            <a:ext cx="777169" cy="777169"/>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2492" y="6195569"/>
            <a:ext cx="826546" cy="826546"/>
          </a:xfrm>
          <a:prstGeom prst="rect">
            <a:avLst/>
          </a:prstGeom>
        </p:spPr>
      </p:pic>
      <p:pic>
        <p:nvPicPr>
          <p:cNvPr id="46" name="Picture 45"/>
          <p:cNvPicPr>
            <a:picLocks noChangeAspect="1"/>
          </p:cNvPicPr>
          <p:nvPr/>
        </p:nvPicPr>
        <p:blipFill>
          <a:blip r:embed="rId5"/>
          <a:stretch>
            <a:fillRect/>
          </a:stretch>
        </p:blipFill>
        <p:spPr>
          <a:xfrm>
            <a:off x="1196046" y="5241087"/>
            <a:ext cx="545625" cy="506334"/>
          </a:xfrm>
          <a:prstGeom prst="rect">
            <a:avLst/>
          </a:prstGeom>
        </p:spPr>
      </p:pic>
      <p:pic>
        <p:nvPicPr>
          <p:cNvPr id="47" name="Picture 46"/>
          <p:cNvPicPr>
            <a:picLocks noChangeAspect="1"/>
          </p:cNvPicPr>
          <p:nvPr/>
        </p:nvPicPr>
        <p:blipFill>
          <a:blip r:embed="rId5"/>
          <a:stretch>
            <a:fillRect/>
          </a:stretch>
        </p:blipFill>
        <p:spPr>
          <a:xfrm>
            <a:off x="4228213" y="5284575"/>
            <a:ext cx="545625" cy="506334"/>
          </a:xfrm>
          <a:prstGeom prst="rect">
            <a:avLst/>
          </a:prstGeom>
        </p:spPr>
      </p:pic>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3010" y="4483454"/>
            <a:ext cx="777169" cy="777169"/>
          </a:xfrm>
          <a:prstGeom prst="rect">
            <a:avLst/>
          </a:prstGeom>
        </p:spPr>
      </p:pic>
      <p:cxnSp>
        <p:nvCxnSpPr>
          <p:cNvPr id="49" name="Straight Connector 48"/>
          <p:cNvCxnSpPr>
            <a:stCxn id="43" idx="3"/>
          </p:cNvCxnSpPr>
          <p:nvPr/>
        </p:nvCxnSpPr>
        <p:spPr>
          <a:xfrm>
            <a:off x="1800360" y="4850635"/>
            <a:ext cx="2292650" cy="23800"/>
          </a:xfrm>
          <a:prstGeom prst="line">
            <a:avLst/>
          </a:prstGeom>
          <a:ln w="139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78624" y="4458714"/>
            <a:ext cx="737217" cy="470856"/>
          </a:xfrm>
          <a:prstGeom prst="rect">
            <a:avLst/>
          </a:prstGeom>
          <a:noFill/>
        </p:spPr>
        <p:txBody>
          <a:bodyPr wrap="none" lIns="186521" tIns="149217" rIns="186521" bIns="149217" rtlCol="0">
            <a:spAutoFit/>
          </a:bodyPr>
          <a:lstStyle/>
          <a:p>
            <a:pPr>
              <a:lnSpc>
                <a:spcPct val="90000"/>
              </a:lnSpc>
              <a:spcAft>
                <a:spcPts val="612"/>
              </a:spcAft>
            </a:pPr>
            <a:r>
              <a:rPr lang="en-GB" sz="1224" dirty="0">
                <a:gradFill>
                  <a:gsLst>
                    <a:gs pos="2917">
                      <a:srgbClr val="FFFFFF"/>
                    </a:gs>
                    <a:gs pos="30000">
                      <a:srgbClr val="FFFFFF"/>
                    </a:gs>
                  </a:gsLst>
                  <a:lin ang="5400000" scaled="0"/>
                </a:gradFill>
              </a:rPr>
              <a:t>WAN</a:t>
            </a:r>
          </a:p>
        </p:txBody>
      </p:sp>
      <p:pic>
        <p:nvPicPr>
          <p:cNvPr id="51" name="Picture 50"/>
          <p:cNvPicPr>
            <a:picLocks noChangeAspect="1"/>
          </p:cNvPicPr>
          <p:nvPr/>
        </p:nvPicPr>
        <p:blipFill>
          <a:blip r:embed="rId6"/>
          <a:stretch>
            <a:fillRect/>
          </a:stretch>
        </p:blipFill>
        <p:spPr>
          <a:xfrm>
            <a:off x="634606" y="4650963"/>
            <a:ext cx="465374" cy="563479"/>
          </a:xfrm>
          <a:prstGeom prst="rect">
            <a:avLst/>
          </a:prstGeom>
        </p:spPr>
      </p:pic>
      <p:sp>
        <p:nvSpPr>
          <p:cNvPr id="52" name="Rounded Rectangle 51"/>
          <p:cNvSpPr/>
          <p:nvPr/>
        </p:nvSpPr>
        <p:spPr bwMode="auto">
          <a:xfrm>
            <a:off x="634606" y="5962418"/>
            <a:ext cx="4663017" cy="310868"/>
          </a:xfrm>
          <a:prstGeom prst="roundRect">
            <a:avLst/>
          </a:prstGeom>
          <a:solidFill>
            <a:srgbClr val="92D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pPr>
            <a:r>
              <a:rPr lang="en-GB" sz="2040" dirty="0">
                <a:gradFill>
                  <a:gsLst>
                    <a:gs pos="0">
                      <a:srgbClr val="FFFFFF"/>
                    </a:gs>
                    <a:gs pos="100000">
                      <a:srgbClr val="FFFFFF"/>
                    </a:gs>
                  </a:gsLst>
                  <a:lin ang="5400000" scaled="0"/>
                </a:gradFill>
              </a:rPr>
              <a:t>PSTN</a:t>
            </a:r>
          </a:p>
        </p:txBody>
      </p:sp>
      <p:sp>
        <p:nvSpPr>
          <p:cNvPr id="53" name="TextBox 52"/>
          <p:cNvSpPr txBox="1"/>
          <p:nvPr/>
        </p:nvSpPr>
        <p:spPr>
          <a:xfrm>
            <a:off x="-25186" y="4622681"/>
            <a:ext cx="798493" cy="499107"/>
          </a:xfrm>
          <a:prstGeom prst="rect">
            <a:avLst/>
          </a:prstGeom>
          <a:noFill/>
        </p:spPr>
        <p:txBody>
          <a:bodyPr wrap="none" lIns="186521" tIns="149217" rIns="186521" bIns="149217" rtlCol="0">
            <a:spAutoFit/>
          </a:bodyPr>
          <a:lstStyle/>
          <a:p>
            <a:pPr>
              <a:lnSpc>
                <a:spcPct val="90000"/>
              </a:lnSpc>
              <a:spcAft>
                <a:spcPts val="612"/>
              </a:spcAft>
            </a:pPr>
            <a:r>
              <a:rPr lang="en-GB" sz="1428" b="1" dirty="0">
                <a:gradFill>
                  <a:gsLst>
                    <a:gs pos="2917">
                      <a:srgbClr val="FFFFFF"/>
                    </a:gs>
                    <a:gs pos="30000">
                      <a:srgbClr val="FFFFFF"/>
                    </a:gs>
                  </a:gsLst>
                  <a:lin ang="5400000" scaled="0"/>
                </a:gradFill>
              </a:rPr>
              <a:t>Alice</a:t>
            </a:r>
          </a:p>
        </p:txBody>
      </p:sp>
      <p:sp>
        <p:nvSpPr>
          <p:cNvPr id="54" name="TextBox 53"/>
          <p:cNvSpPr txBox="1"/>
          <p:nvPr/>
        </p:nvSpPr>
        <p:spPr>
          <a:xfrm>
            <a:off x="3531085" y="6389651"/>
            <a:ext cx="726557" cy="503031"/>
          </a:xfrm>
          <a:prstGeom prst="rect">
            <a:avLst/>
          </a:prstGeom>
          <a:noFill/>
        </p:spPr>
        <p:txBody>
          <a:bodyPr wrap="none" lIns="186521" tIns="149217" rIns="186521" bIns="149217" rtlCol="0">
            <a:spAutoFit/>
          </a:bodyPr>
          <a:lstStyle/>
          <a:p>
            <a:pPr>
              <a:lnSpc>
                <a:spcPct val="90000"/>
              </a:lnSpc>
              <a:spcAft>
                <a:spcPts val="612"/>
              </a:spcAft>
            </a:pPr>
            <a:r>
              <a:rPr lang="en-GB" sz="1428" b="1" dirty="0">
                <a:gradFill>
                  <a:gsLst>
                    <a:gs pos="2917">
                      <a:srgbClr val="FFFFFF"/>
                    </a:gs>
                    <a:gs pos="30000">
                      <a:srgbClr val="FFFFFF"/>
                    </a:gs>
                  </a:gsLst>
                  <a:lin ang="5400000" scaled="0"/>
                </a:gradFill>
              </a:rPr>
              <a:t>Bob</a:t>
            </a:r>
          </a:p>
        </p:txBody>
      </p:sp>
      <p:cxnSp>
        <p:nvCxnSpPr>
          <p:cNvPr id="55" name="Straight Connector 54"/>
          <p:cNvCxnSpPr/>
          <p:nvPr/>
        </p:nvCxnSpPr>
        <p:spPr>
          <a:xfrm flipH="1" flipV="1">
            <a:off x="786354" y="4875917"/>
            <a:ext cx="606074" cy="13363"/>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1360650" y="4889281"/>
            <a:ext cx="0" cy="1303944"/>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340891" y="6193225"/>
            <a:ext cx="3245563" cy="22038"/>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4586454" y="6180773"/>
            <a:ext cx="2269" cy="314437"/>
          </a:xfrm>
          <a:prstGeom prst="line">
            <a:avLst/>
          </a:prstGeom>
          <a:ln w="41275">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3"/>
          </p:nvPr>
        </p:nvSpPr>
        <p:spPr/>
        <p:txBody>
          <a:bodyPr/>
          <a:lstStyle/>
          <a:p>
            <a:fld id="{727B4C2D-45E2-4621-8491-2995EB46A674}" type="slidenum">
              <a:rPr>
                <a:gradFill>
                  <a:gsLst>
                    <a:gs pos="100000">
                      <a:srgbClr val="002050"/>
                    </a:gs>
                    <a:gs pos="0">
                      <a:srgbClr val="002050"/>
                    </a:gs>
                  </a:gsLst>
                  <a:lin ang="5400000" scaled="0"/>
                </a:gradFill>
              </a:rPr>
              <a:pPr/>
              <a:t>23</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3832934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62829E-6 -4.81481E-6 C 0.00026 -0.07569 0.00065 -0.15162 0.00104 -0.22731 L -0.03829 -0.38125 " pathEditMode="relative" rAng="0" ptsTypes="AAA">
                                      <p:cBhvr>
                                        <p:cTn id="6" dur="2000" fill="hold"/>
                                        <p:tgtEl>
                                          <p:spTgt spid="41"/>
                                        </p:tgtEl>
                                        <p:attrNameLst>
                                          <p:attrName>ppt_x</p:attrName>
                                          <p:attrName>ppt_y</p:attrName>
                                        </p:attrNameLst>
                                      </p:cBhvr>
                                      <p:rCtr x="-1862" y="-1907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42705" y="1506017"/>
            <a:ext cx="12143850" cy="4536627"/>
          </a:xfrm>
        </p:spPr>
        <p:txBody>
          <a:bodyPr/>
          <a:lstStyle/>
          <a:p>
            <a:pPr>
              <a:spcBef>
                <a:spcPts val="1224"/>
              </a:spcBef>
            </a:pPr>
            <a:r>
              <a:rPr lang="en-US" dirty="0" smtClean="0">
                <a:solidFill>
                  <a:srgbClr val="FFFFFF"/>
                </a:solidFill>
              </a:rPr>
              <a:t>Enforces that outgoing calls must egress from an allowed PSTN gateway in the caller’s voice policy, based on the callers location</a:t>
            </a:r>
          </a:p>
          <a:p>
            <a:pPr>
              <a:spcBef>
                <a:spcPts val="1224"/>
              </a:spcBef>
            </a:pPr>
            <a:r>
              <a:rPr lang="en-US" dirty="0" smtClean="0">
                <a:solidFill>
                  <a:srgbClr val="FFFFFF"/>
                </a:solidFill>
              </a:rPr>
              <a:t>Can prevent the incoming call to the Lync client if the endpoint is not in the PSTN gateway’s location</a:t>
            </a:r>
          </a:p>
          <a:p>
            <a:pPr>
              <a:spcBef>
                <a:spcPts val="1224"/>
              </a:spcBef>
            </a:pPr>
            <a:r>
              <a:rPr lang="en-US" dirty="0" smtClean="0">
                <a:solidFill>
                  <a:srgbClr val="FFFFFF"/>
                </a:solidFill>
              </a:rPr>
              <a:t>Lync Conferencing honors LBR policies for PSTN dial-out </a:t>
            </a:r>
            <a:endParaRPr lang="en-US" dirty="0">
              <a:solidFill>
                <a:srgbClr val="FFFFFF"/>
              </a:solidFill>
            </a:endParaRPr>
          </a:p>
        </p:txBody>
      </p:sp>
      <p:sp>
        <p:nvSpPr>
          <p:cNvPr id="3" name="Title 2"/>
          <p:cNvSpPr>
            <a:spLocks noGrp="1"/>
          </p:cNvSpPr>
          <p:nvPr>
            <p:ph type="title"/>
          </p:nvPr>
        </p:nvSpPr>
        <p:spPr/>
        <p:txBody>
          <a:bodyPr/>
          <a:lstStyle/>
          <a:p>
            <a:r>
              <a:rPr lang="en-US" dirty="0" smtClean="0"/>
              <a:t>Location-Based Routing Capabilities</a:t>
            </a:r>
            <a:endParaRPr lang="en-US" dirty="0"/>
          </a:p>
        </p:txBody>
      </p:sp>
      <p:sp>
        <p:nvSpPr>
          <p:cNvPr id="2" name="Slide Number Placeholder 1"/>
          <p:cNvSpPr>
            <a:spLocks noGrp="1"/>
          </p:cNvSpPr>
          <p:nvPr>
            <p:ph type="sldNum" sz="quarter" idx="12"/>
          </p:nvPr>
        </p:nvSpPr>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24</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5676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1947" y="995936"/>
            <a:ext cx="11902027" cy="2015262"/>
          </a:xfrm>
        </p:spPr>
        <p:txBody>
          <a:bodyPr>
            <a:noAutofit/>
          </a:bodyPr>
          <a:lstStyle/>
          <a:p>
            <a:pPr>
              <a:lnSpc>
                <a:spcPct val="110000"/>
              </a:lnSpc>
              <a:buNone/>
            </a:pPr>
            <a:r>
              <a:rPr lang="en-US" sz="2856" dirty="0">
                <a:solidFill>
                  <a:schemeClr val="accent1"/>
                </a:solidFill>
              </a:rPr>
              <a:t>Call park and response groups</a:t>
            </a:r>
          </a:p>
          <a:p>
            <a:pPr lvl="1"/>
            <a:r>
              <a:rPr lang="en-US" sz="1836" spc="-71" dirty="0">
                <a:solidFill>
                  <a:srgbClr val="FFFFFF"/>
                </a:solidFill>
              </a:rPr>
              <a:t>Call flows with these scenarios could violate the regulatory principles</a:t>
            </a:r>
          </a:p>
          <a:p>
            <a:pPr lvl="1"/>
            <a:r>
              <a:rPr lang="en-US" sz="1836" spc="-71" dirty="0">
                <a:solidFill>
                  <a:srgbClr val="FFFFFF"/>
                </a:solidFill>
              </a:rPr>
              <a:t>Either a) do not deploy or b) deploy only to users within a single site</a:t>
            </a:r>
          </a:p>
          <a:p>
            <a:pPr>
              <a:lnSpc>
                <a:spcPct val="110000"/>
              </a:lnSpc>
              <a:buNone/>
            </a:pPr>
            <a:r>
              <a:rPr lang="en-US" sz="2856" dirty="0">
                <a:solidFill>
                  <a:schemeClr val="accent1"/>
                </a:solidFill>
              </a:rPr>
              <a:t>Dial-in conferencing</a:t>
            </a:r>
          </a:p>
          <a:p>
            <a:pPr lvl="1"/>
            <a:r>
              <a:rPr lang="en-US" sz="1836" spc="-71" dirty="0">
                <a:solidFill>
                  <a:srgbClr val="FFFFFF"/>
                </a:solidFill>
              </a:rPr>
              <a:t>Dialing in may create a conference that has PSTN and VoIP users from different sites</a:t>
            </a:r>
          </a:p>
          <a:p>
            <a:pPr lvl="1"/>
            <a:r>
              <a:rPr lang="en-US" sz="1836" spc="-71" dirty="0">
                <a:solidFill>
                  <a:srgbClr val="FFFFFF"/>
                </a:solidFill>
              </a:rPr>
              <a:t>For strict compliance, do not deploy dial-in access numbers and require dial-out</a:t>
            </a:r>
          </a:p>
          <a:p>
            <a:pPr>
              <a:lnSpc>
                <a:spcPct val="110000"/>
              </a:lnSpc>
              <a:buNone/>
            </a:pPr>
            <a:r>
              <a:rPr lang="en-US" sz="2856" dirty="0">
                <a:solidFill>
                  <a:schemeClr val="accent1"/>
                </a:solidFill>
              </a:rPr>
              <a:t>UM routing</a:t>
            </a:r>
          </a:p>
          <a:p>
            <a:pPr lvl="1"/>
            <a:r>
              <a:rPr lang="en-US" sz="1836" spc="-71" dirty="0">
                <a:solidFill>
                  <a:srgbClr val="FFFFFF"/>
                </a:solidFill>
              </a:rPr>
              <a:t>Denied inbound calls are sent to UM</a:t>
            </a:r>
          </a:p>
          <a:p>
            <a:pPr lvl="1"/>
            <a:r>
              <a:rPr lang="en-US" sz="1836" spc="-71" dirty="0">
                <a:solidFill>
                  <a:srgbClr val="FFFFFF"/>
                </a:solidFill>
              </a:rPr>
              <a:t>For strict compliance, place the UM server for a group of users in same site as the gateway that terminates their direct inward dialing (DID</a:t>
            </a:r>
            <a:r>
              <a:rPr lang="en-US" sz="1836" spc="-71" dirty="0" smtClean="0">
                <a:solidFill>
                  <a:srgbClr val="FFFFFF"/>
                </a:solidFill>
              </a:rPr>
              <a:t>)</a:t>
            </a:r>
            <a:endParaRPr lang="en-US" sz="1836" spc="-71" dirty="0">
              <a:solidFill>
                <a:srgbClr val="FFFFFF"/>
              </a:solidFill>
            </a:endParaRPr>
          </a:p>
        </p:txBody>
      </p:sp>
      <p:sp>
        <p:nvSpPr>
          <p:cNvPr id="3" name="Title 2"/>
          <p:cNvSpPr>
            <a:spLocks noGrp="1"/>
          </p:cNvSpPr>
          <p:nvPr>
            <p:ph type="title"/>
          </p:nvPr>
        </p:nvSpPr>
        <p:spPr/>
        <p:txBody>
          <a:bodyPr/>
          <a:lstStyle/>
          <a:p>
            <a:r>
              <a:rPr lang="en-US" dirty="0" smtClean="0"/>
              <a:t>LBR Regulatory Compliance Limitations</a:t>
            </a:r>
            <a:endParaRPr lang="en-US" dirty="0"/>
          </a:p>
        </p:txBody>
      </p:sp>
      <p:sp>
        <p:nvSpPr>
          <p:cNvPr id="5" name="Slide Number Placeholder 4"/>
          <p:cNvSpPr>
            <a:spLocks noGrp="1"/>
          </p:cNvSpPr>
          <p:nvPr>
            <p:ph type="sldNum" sz="quarter" idx="12"/>
          </p:nvPr>
        </p:nvSpPr>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25</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29444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Location Based Routing</a:t>
            </a:r>
            <a:endParaRPr lang="en-US" dirty="0"/>
          </a:p>
        </p:txBody>
      </p:sp>
      <p:sp>
        <p:nvSpPr>
          <p:cNvPr id="3" name="Rectangle 2"/>
          <p:cNvSpPr/>
          <p:nvPr/>
        </p:nvSpPr>
        <p:spPr>
          <a:xfrm>
            <a:off x="516055" y="3542138"/>
            <a:ext cx="6949467" cy="830997"/>
          </a:xfrm>
          <a:prstGeom prst="rect">
            <a:avLst/>
          </a:prstGeom>
        </p:spPr>
        <p:txBody>
          <a:bodyPr wrap="none">
            <a:spAutoFit/>
          </a:bodyPr>
          <a:lstStyle/>
          <a:p>
            <a:r>
              <a:rPr lang="en-US" sz="4800" dirty="0">
                <a:solidFill>
                  <a:srgbClr val="FFFFFF"/>
                </a:solidFill>
              </a:rPr>
              <a:t>Support &amp; Configuration</a:t>
            </a:r>
          </a:p>
        </p:txBody>
      </p:sp>
    </p:spTree>
    <p:extLst>
      <p:ext uri="{BB962C8B-B14F-4D97-AF65-F5344CB8AC3E}">
        <p14:creationId xmlns:p14="http://schemas.microsoft.com/office/powerpoint/2010/main" val="128038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Location-Based Routing Basics</a:t>
            </a:r>
            <a:endParaRPr lang="nl-NL" dirty="0"/>
          </a:p>
        </p:txBody>
      </p:sp>
      <p:sp>
        <p:nvSpPr>
          <p:cNvPr id="4" name="Text Placeholder 3"/>
          <p:cNvSpPr>
            <a:spLocks noGrp="1"/>
          </p:cNvSpPr>
          <p:nvPr>
            <p:ph type="body" sz="quarter" idx="10"/>
          </p:nvPr>
        </p:nvSpPr>
        <p:spPr>
          <a:xfrm>
            <a:off x="585203" y="1220442"/>
            <a:ext cx="10199499" cy="6169711"/>
          </a:xfrm>
        </p:spPr>
        <p:txBody>
          <a:bodyPr/>
          <a:lstStyle/>
          <a:p>
            <a:pPr marL="346486" lvl="2" indent="-346486">
              <a:buSzPct val="80000"/>
              <a:buNone/>
            </a:pPr>
            <a:r>
              <a:rPr lang="en-US" sz="3264" spc="-71" dirty="0">
                <a:solidFill>
                  <a:schemeClr val="accent1"/>
                </a:solidFill>
                <a:latin typeface="+mj-lt"/>
              </a:rPr>
              <a:t>Site</a:t>
            </a:r>
          </a:p>
          <a:p>
            <a:pPr marL="0" lvl="1" indent="0">
              <a:lnSpc>
                <a:spcPct val="70000"/>
              </a:lnSpc>
              <a:spcBef>
                <a:spcPts val="612"/>
              </a:spcBef>
              <a:buNone/>
            </a:pPr>
            <a:r>
              <a:rPr lang="en-US" sz="2040" dirty="0">
                <a:solidFill>
                  <a:srgbClr val="FFFFFF"/>
                </a:solidFill>
              </a:rPr>
              <a:t>One or more Lync subnet(s) assigned to a location</a:t>
            </a:r>
          </a:p>
          <a:p>
            <a:pPr marL="0" lvl="1" indent="0">
              <a:lnSpc>
                <a:spcPct val="70000"/>
              </a:lnSpc>
              <a:spcBef>
                <a:spcPts val="612"/>
              </a:spcBef>
              <a:buNone/>
            </a:pPr>
            <a:r>
              <a:rPr lang="en-US" sz="2040" dirty="0">
                <a:solidFill>
                  <a:srgbClr val="FFFFFF"/>
                </a:solidFill>
              </a:rPr>
              <a:t>Uses existing network sites as defined for LIS, Media Bypass, and E911</a:t>
            </a:r>
          </a:p>
          <a:p>
            <a:pPr marL="346486" lvl="2" indent="-346486">
              <a:buSzPct val="80000"/>
              <a:buNone/>
            </a:pPr>
            <a:r>
              <a:rPr lang="en-US" sz="3264" spc="-71" dirty="0">
                <a:solidFill>
                  <a:schemeClr val="accent1"/>
                </a:solidFill>
                <a:latin typeface="+mj-lt"/>
              </a:rPr>
              <a:t>Voice Routing Policy</a:t>
            </a:r>
          </a:p>
          <a:p>
            <a:pPr marL="0" lvl="1" indent="0">
              <a:lnSpc>
                <a:spcPct val="70000"/>
              </a:lnSpc>
              <a:spcBef>
                <a:spcPts val="612"/>
              </a:spcBef>
              <a:buNone/>
            </a:pPr>
            <a:r>
              <a:rPr lang="en-US" sz="2040" dirty="0">
                <a:solidFill>
                  <a:srgbClr val="FFFFFF"/>
                </a:solidFill>
              </a:rPr>
              <a:t>Voice policy that only contains usages</a:t>
            </a:r>
          </a:p>
          <a:p>
            <a:pPr marL="0" lvl="1" indent="0">
              <a:lnSpc>
                <a:spcPct val="70000"/>
              </a:lnSpc>
              <a:spcBef>
                <a:spcPts val="612"/>
              </a:spcBef>
              <a:buNone/>
            </a:pPr>
            <a:r>
              <a:rPr lang="en-US" sz="2040" dirty="0">
                <a:solidFill>
                  <a:srgbClr val="FFFFFF"/>
                </a:solidFill>
              </a:rPr>
              <a:t>Specifically assigned to a site for LBR</a:t>
            </a:r>
          </a:p>
          <a:p>
            <a:pPr marL="0" lvl="1" indent="0">
              <a:lnSpc>
                <a:spcPct val="70000"/>
              </a:lnSpc>
              <a:spcBef>
                <a:spcPts val="612"/>
              </a:spcBef>
              <a:buNone/>
            </a:pPr>
            <a:r>
              <a:rPr lang="en-US" sz="2040" dirty="0">
                <a:solidFill>
                  <a:srgbClr val="FFFFFF"/>
                </a:solidFill>
              </a:rPr>
              <a:t>Contains all allowed usages for that specific site or trunk</a:t>
            </a:r>
          </a:p>
          <a:p>
            <a:pPr marL="346486" lvl="2" indent="-346486">
              <a:buSzPct val="80000"/>
              <a:buNone/>
            </a:pPr>
            <a:r>
              <a:rPr lang="en-US" sz="3264" spc="-71" dirty="0">
                <a:solidFill>
                  <a:schemeClr val="accent1"/>
                </a:solidFill>
                <a:latin typeface="+mj-lt"/>
              </a:rPr>
              <a:t>Unknown Location</a:t>
            </a:r>
          </a:p>
          <a:p>
            <a:pPr marL="0" lvl="1" indent="0">
              <a:lnSpc>
                <a:spcPct val="70000"/>
              </a:lnSpc>
              <a:spcBef>
                <a:spcPts val="612"/>
              </a:spcBef>
              <a:buNone/>
            </a:pPr>
            <a:r>
              <a:rPr lang="en-US" sz="2040" dirty="0">
                <a:solidFill>
                  <a:srgbClr val="FFFFFF"/>
                </a:solidFill>
              </a:rPr>
              <a:t>Location (subnet) that is not known as a Lync Site</a:t>
            </a:r>
          </a:p>
          <a:p>
            <a:pPr marL="346486" lvl="2" indent="-346486">
              <a:buSzPct val="80000"/>
              <a:buNone/>
            </a:pPr>
            <a:r>
              <a:rPr lang="en-US" sz="3264" spc="-71" dirty="0">
                <a:solidFill>
                  <a:schemeClr val="accent1"/>
                </a:solidFill>
                <a:latin typeface="+mj-lt"/>
              </a:rPr>
              <a:t>Trunk</a:t>
            </a:r>
          </a:p>
          <a:p>
            <a:pPr marL="0" lvl="1" indent="0">
              <a:lnSpc>
                <a:spcPct val="70000"/>
              </a:lnSpc>
              <a:spcBef>
                <a:spcPts val="612"/>
              </a:spcBef>
              <a:buNone/>
            </a:pPr>
            <a:r>
              <a:rPr lang="en-US" sz="2040" dirty="0">
                <a:solidFill>
                  <a:srgbClr val="FFFFFF"/>
                </a:solidFill>
              </a:rPr>
              <a:t>Connects gateways and mediation servers</a:t>
            </a:r>
          </a:p>
          <a:p>
            <a:pPr marL="0" lvl="1" indent="0">
              <a:lnSpc>
                <a:spcPct val="70000"/>
              </a:lnSpc>
              <a:spcBef>
                <a:spcPts val="612"/>
              </a:spcBef>
              <a:buNone/>
            </a:pPr>
            <a:r>
              <a:rPr lang="en-US" sz="2040" dirty="0">
                <a:solidFill>
                  <a:srgbClr val="FFFFFF"/>
                </a:solidFill>
              </a:rPr>
              <a:t>Can be enabled for LBR and must be assigned to site</a:t>
            </a:r>
            <a:endParaRPr lang="en-US" dirty="0" smtClean="0">
              <a:solidFill>
                <a:srgbClr val="FFFFFF"/>
              </a:solidFill>
            </a:endParaRPr>
          </a:p>
          <a:p>
            <a:endParaRPr lang="en-US" dirty="0"/>
          </a:p>
          <a:p>
            <a:endParaRPr lang="en-US" dirty="0" smtClean="0"/>
          </a:p>
        </p:txBody>
      </p:sp>
      <p:sp>
        <p:nvSpPr>
          <p:cNvPr id="5" name="Slide Number Placeholder 4"/>
          <p:cNvSpPr>
            <a:spLocks noGrp="1"/>
          </p:cNvSpPr>
          <p:nvPr>
            <p:ph type="sldNum" sz="quarter" idx="12"/>
          </p:nvPr>
        </p:nvSpPr>
        <p:spPr/>
        <p:txBody>
          <a:bodyPr/>
          <a:lstStyle/>
          <a:p>
            <a:fld id="{727B4C2D-45E2-4621-8491-2995EB46A674}" type="slidenum">
              <a:rPr>
                <a:gradFill>
                  <a:gsLst>
                    <a:gs pos="100000">
                      <a:srgbClr val="002050"/>
                    </a:gs>
                    <a:gs pos="0">
                      <a:srgbClr val="002050"/>
                    </a:gs>
                  </a:gsLst>
                  <a:lin ang="5400000" scaled="0"/>
                </a:gradFill>
              </a:rPr>
              <a:pPr/>
              <a:t>27</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948909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Pool Support for Location-Based Routing</a:t>
            </a:r>
            <a:endParaRPr lang="nl-NL" dirty="0"/>
          </a:p>
        </p:txBody>
      </p:sp>
      <p:graphicFrame>
        <p:nvGraphicFramePr>
          <p:cNvPr id="5" name="Table 4"/>
          <p:cNvGraphicFramePr>
            <a:graphicFrameLocks noGrp="1"/>
          </p:cNvGraphicFramePr>
          <p:nvPr>
            <p:extLst/>
          </p:nvPr>
        </p:nvGraphicFramePr>
        <p:xfrm>
          <a:off x="516108" y="1471380"/>
          <a:ext cx="11421013" cy="4720169"/>
        </p:xfrm>
        <a:graphic>
          <a:graphicData uri="http://schemas.openxmlformats.org/drawingml/2006/table">
            <a:tbl>
              <a:tblPr firstRow="1" bandRow="1">
                <a:tableStyleId>{5C22544A-7EE6-4342-B048-85BDC9FD1C3A}</a:tableStyleId>
              </a:tblPr>
              <a:tblGrid>
                <a:gridCol w="3879740"/>
                <a:gridCol w="5247298"/>
                <a:gridCol w="2293975"/>
              </a:tblGrid>
              <a:tr h="400318">
                <a:tc>
                  <a:txBody>
                    <a:bodyPr/>
                    <a:lstStyle/>
                    <a:p>
                      <a:r>
                        <a:rPr lang="nl-NL" sz="2000" b="0" dirty="0"/>
                        <a:t>Pool </a:t>
                      </a:r>
                      <a:r>
                        <a:rPr lang="nl-NL" sz="2000" b="0" dirty="0" smtClean="0"/>
                        <a:t>version </a:t>
                      </a:r>
                      <a:endParaRPr lang="nl-NL" sz="2000" b="0" dirty="0">
                        <a:latin typeface="+mj-lt"/>
                      </a:endParaRPr>
                    </a:p>
                  </a:txBody>
                  <a:tcPr marL="44612" marR="44612" marT="22305" marB="22305" anchor="ctr"/>
                </a:tc>
                <a:tc>
                  <a:txBody>
                    <a:bodyPr/>
                    <a:lstStyle/>
                    <a:p>
                      <a:r>
                        <a:rPr lang="nl-NL" sz="2000" b="0" dirty="0"/>
                        <a:t>Mediation </a:t>
                      </a:r>
                      <a:r>
                        <a:rPr lang="nl-NL" sz="2000" b="0" dirty="0" smtClean="0"/>
                        <a:t>server version </a:t>
                      </a:r>
                      <a:endParaRPr lang="nl-NL" sz="2000" b="0" dirty="0">
                        <a:latin typeface="+mj-lt"/>
                      </a:endParaRPr>
                    </a:p>
                  </a:txBody>
                  <a:tcPr marL="44612" marR="44612" marT="22305" marB="22305" anchor="ctr"/>
                </a:tc>
                <a:tc>
                  <a:txBody>
                    <a:bodyPr/>
                    <a:lstStyle/>
                    <a:p>
                      <a:r>
                        <a:rPr lang="nl-NL" sz="2000" b="0" dirty="0"/>
                        <a:t>Supported </a:t>
                      </a:r>
                      <a:endParaRPr lang="nl-NL" sz="2000" b="0" dirty="0">
                        <a:latin typeface="+mj-lt"/>
                      </a:endParaRPr>
                    </a:p>
                  </a:txBody>
                  <a:tcPr marL="44612" marR="44612" marT="22305" marB="22305" anchor="ctr"/>
                </a:tc>
              </a:tr>
              <a:tr h="703843">
                <a:tc>
                  <a:txBody>
                    <a:bodyPr/>
                    <a:lstStyle/>
                    <a:p>
                      <a:r>
                        <a:rPr lang="en-US" sz="2000" dirty="0">
                          <a:solidFill>
                            <a:schemeClr val="accent4"/>
                          </a:solidFill>
                        </a:rPr>
                        <a:t>Lync Server 2013 February 2013 Cumulative Update</a:t>
                      </a:r>
                      <a:endParaRPr lang="en-US" sz="2000" dirty="0">
                        <a:solidFill>
                          <a:schemeClr val="accent4"/>
                        </a:solidFill>
                        <a:latin typeface="+mj-lt"/>
                      </a:endParaRPr>
                    </a:p>
                  </a:txBody>
                  <a:tcPr marL="44612" marR="44612" marT="22305" marB="22305" anchor="ctr"/>
                </a:tc>
                <a:tc>
                  <a:txBody>
                    <a:bodyPr/>
                    <a:lstStyle/>
                    <a:p>
                      <a:r>
                        <a:rPr lang="en-US" sz="2000" dirty="0">
                          <a:solidFill>
                            <a:schemeClr val="accent4"/>
                          </a:solidFill>
                        </a:rPr>
                        <a:t>Lync Server 2013 February 2013 Cumulative Update</a:t>
                      </a:r>
                      <a:endParaRPr lang="en-US" sz="2000" dirty="0">
                        <a:solidFill>
                          <a:schemeClr val="accent4"/>
                        </a:solidFill>
                        <a:latin typeface="+mj-lt"/>
                      </a:endParaRPr>
                    </a:p>
                  </a:txBody>
                  <a:tcPr marL="44612" marR="44612" marT="22305" marB="22305" anchor="ctr"/>
                </a:tc>
                <a:tc>
                  <a:txBody>
                    <a:bodyPr/>
                    <a:lstStyle/>
                    <a:p>
                      <a:r>
                        <a:rPr lang="nl-NL" sz="2000" dirty="0">
                          <a:solidFill>
                            <a:schemeClr val="accent4"/>
                          </a:solidFill>
                        </a:rPr>
                        <a:t>Y</a:t>
                      </a:r>
                      <a:r>
                        <a:rPr lang="nl-NL" sz="2000" dirty="0" smtClean="0">
                          <a:solidFill>
                            <a:schemeClr val="accent4"/>
                          </a:solidFill>
                        </a:rPr>
                        <a:t>es</a:t>
                      </a:r>
                      <a:endParaRPr lang="nl-NL" sz="2000" dirty="0">
                        <a:solidFill>
                          <a:schemeClr val="accent4"/>
                        </a:solidFill>
                        <a:latin typeface="+mj-lt"/>
                      </a:endParaRPr>
                    </a:p>
                  </a:txBody>
                  <a:tcPr marL="44612" marR="44612" marT="22305" marB="22305" anchor="ctr"/>
                </a:tc>
              </a:tr>
              <a:tr h="703843">
                <a:tc>
                  <a:txBody>
                    <a:bodyPr/>
                    <a:lstStyle/>
                    <a:p>
                      <a:r>
                        <a:rPr lang="en-US" sz="2000" dirty="0">
                          <a:solidFill>
                            <a:schemeClr val="accent4"/>
                          </a:solidFill>
                        </a:rPr>
                        <a:t>Lync Server 2013 February 2013 Cumulative Update</a:t>
                      </a:r>
                      <a:endParaRPr lang="en-US" sz="2000" dirty="0">
                        <a:solidFill>
                          <a:schemeClr val="accent4"/>
                        </a:solidFill>
                        <a:latin typeface="+mj-lt"/>
                      </a:endParaRPr>
                    </a:p>
                  </a:txBody>
                  <a:tcPr marL="44612" marR="44612" marT="22305" marB="22305" anchor="ctr"/>
                </a:tc>
                <a:tc>
                  <a:txBody>
                    <a:bodyPr/>
                    <a:lstStyle/>
                    <a:p>
                      <a:r>
                        <a:rPr lang="nl-NL" sz="2000" dirty="0">
                          <a:solidFill>
                            <a:schemeClr val="accent4"/>
                          </a:solidFill>
                        </a:rPr>
                        <a:t>Lync Server 2013</a:t>
                      </a:r>
                      <a:endParaRPr lang="nl-NL" sz="2000" dirty="0">
                        <a:solidFill>
                          <a:schemeClr val="accent4"/>
                        </a:solidFill>
                        <a:latin typeface="+mj-lt"/>
                      </a:endParaRPr>
                    </a:p>
                  </a:txBody>
                  <a:tcPr marL="44612" marR="44612" marT="22305" marB="22305" anchor="ctr"/>
                </a:tc>
                <a:tc>
                  <a:txBody>
                    <a:bodyPr/>
                    <a:lstStyle/>
                    <a:p>
                      <a:r>
                        <a:rPr lang="nl-NL" sz="2000" dirty="0">
                          <a:solidFill>
                            <a:schemeClr val="accent4"/>
                          </a:solidFill>
                        </a:rPr>
                        <a:t>N</a:t>
                      </a:r>
                      <a:r>
                        <a:rPr lang="nl-NL" sz="2000" dirty="0" smtClean="0">
                          <a:solidFill>
                            <a:schemeClr val="accent4"/>
                          </a:solidFill>
                        </a:rPr>
                        <a:t>o</a:t>
                      </a:r>
                      <a:endParaRPr lang="nl-NL" sz="2000" dirty="0">
                        <a:solidFill>
                          <a:schemeClr val="accent4"/>
                        </a:solidFill>
                        <a:latin typeface="+mj-lt"/>
                      </a:endParaRPr>
                    </a:p>
                  </a:txBody>
                  <a:tcPr marL="44612" marR="44612" marT="22305" marB="22305" anchor="ctr"/>
                </a:tc>
              </a:tr>
              <a:tr h="703843">
                <a:tc>
                  <a:txBody>
                    <a:bodyPr/>
                    <a:lstStyle/>
                    <a:p>
                      <a:r>
                        <a:rPr lang="en-US" sz="2000" dirty="0">
                          <a:solidFill>
                            <a:schemeClr val="accent4"/>
                          </a:solidFill>
                        </a:rPr>
                        <a:t>Lync Server 2013 February 2013 Cumulative Update</a:t>
                      </a:r>
                      <a:endParaRPr lang="en-US" sz="2000" dirty="0">
                        <a:solidFill>
                          <a:schemeClr val="accent4"/>
                        </a:solidFill>
                        <a:latin typeface="+mj-lt"/>
                      </a:endParaRPr>
                    </a:p>
                  </a:txBody>
                  <a:tcPr marL="44612" marR="44612" marT="22305" marB="22305" anchor="ctr"/>
                </a:tc>
                <a:tc>
                  <a:txBody>
                    <a:bodyPr/>
                    <a:lstStyle/>
                    <a:p>
                      <a:r>
                        <a:rPr lang="nl-NL" sz="2000" dirty="0">
                          <a:solidFill>
                            <a:schemeClr val="accent4"/>
                          </a:solidFill>
                        </a:rPr>
                        <a:t>Lync Server 2010</a:t>
                      </a:r>
                      <a:endParaRPr lang="nl-NL" sz="2000" dirty="0">
                        <a:solidFill>
                          <a:schemeClr val="accent4"/>
                        </a:solidFill>
                        <a:latin typeface="+mj-lt"/>
                      </a:endParaRPr>
                    </a:p>
                  </a:txBody>
                  <a:tcPr marL="44612" marR="44612" marT="22305" marB="22305" anchor="ctr"/>
                </a:tc>
                <a:tc>
                  <a:txBody>
                    <a:bodyPr/>
                    <a:lstStyle/>
                    <a:p>
                      <a:r>
                        <a:rPr lang="nl-NL" sz="2000" dirty="0">
                          <a:solidFill>
                            <a:schemeClr val="accent4"/>
                          </a:solidFill>
                        </a:rPr>
                        <a:t>N</a:t>
                      </a:r>
                      <a:r>
                        <a:rPr lang="nl-NL" sz="2000" dirty="0" smtClean="0">
                          <a:solidFill>
                            <a:schemeClr val="accent4"/>
                          </a:solidFill>
                        </a:rPr>
                        <a:t>o</a:t>
                      </a:r>
                      <a:endParaRPr lang="nl-NL" sz="2000" dirty="0">
                        <a:solidFill>
                          <a:schemeClr val="accent4"/>
                        </a:solidFill>
                        <a:latin typeface="+mj-lt"/>
                      </a:endParaRPr>
                    </a:p>
                  </a:txBody>
                  <a:tcPr marL="44612" marR="44612" marT="22305" marB="22305" anchor="ctr"/>
                </a:tc>
              </a:tr>
              <a:tr h="703843">
                <a:tc>
                  <a:txBody>
                    <a:bodyPr/>
                    <a:lstStyle/>
                    <a:p>
                      <a:r>
                        <a:rPr lang="en-US" sz="2000" dirty="0">
                          <a:solidFill>
                            <a:schemeClr val="accent4"/>
                          </a:solidFill>
                        </a:rPr>
                        <a:t>Lync Server 2013 February 2013 Cumulative Update</a:t>
                      </a:r>
                      <a:endParaRPr lang="en-US" sz="2000" dirty="0">
                        <a:solidFill>
                          <a:schemeClr val="accent4"/>
                        </a:solidFill>
                        <a:latin typeface="+mj-lt"/>
                      </a:endParaRPr>
                    </a:p>
                  </a:txBody>
                  <a:tcPr marL="44612" marR="44612" marT="22305" marB="22305" anchor="ctr"/>
                </a:tc>
                <a:tc>
                  <a:txBody>
                    <a:bodyPr/>
                    <a:lstStyle/>
                    <a:p>
                      <a:r>
                        <a:rPr lang="fr-FR" sz="2000" dirty="0">
                          <a:solidFill>
                            <a:schemeClr val="accent4"/>
                          </a:solidFill>
                        </a:rPr>
                        <a:t>Office Communications Server 2007 R2</a:t>
                      </a:r>
                      <a:endParaRPr lang="fr-FR" sz="2000" dirty="0">
                        <a:solidFill>
                          <a:schemeClr val="accent4"/>
                        </a:solidFill>
                        <a:latin typeface="+mj-lt"/>
                      </a:endParaRPr>
                    </a:p>
                  </a:txBody>
                  <a:tcPr marL="44612" marR="44612" marT="22305" marB="22305" anchor="ctr"/>
                </a:tc>
                <a:tc>
                  <a:txBody>
                    <a:bodyPr/>
                    <a:lstStyle/>
                    <a:p>
                      <a:r>
                        <a:rPr lang="nl-NL" sz="2000" dirty="0" smtClean="0">
                          <a:solidFill>
                            <a:schemeClr val="accent4"/>
                          </a:solidFill>
                        </a:rPr>
                        <a:t>No</a:t>
                      </a:r>
                      <a:endParaRPr lang="nl-NL" sz="2000" dirty="0">
                        <a:solidFill>
                          <a:schemeClr val="accent4"/>
                        </a:solidFill>
                        <a:latin typeface="+mj-lt"/>
                      </a:endParaRPr>
                    </a:p>
                  </a:txBody>
                  <a:tcPr marL="44612" marR="44612" marT="22305" marB="22305" anchor="ctr"/>
                </a:tc>
              </a:tr>
              <a:tr h="400318">
                <a:tc>
                  <a:txBody>
                    <a:bodyPr/>
                    <a:lstStyle/>
                    <a:p>
                      <a:r>
                        <a:rPr lang="nl-NL" sz="2000">
                          <a:solidFill>
                            <a:schemeClr val="accent4"/>
                          </a:solidFill>
                        </a:rPr>
                        <a:t>Lync Server 2013</a:t>
                      </a:r>
                      <a:endParaRPr lang="nl-NL" sz="2000">
                        <a:solidFill>
                          <a:schemeClr val="accent4"/>
                        </a:solidFill>
                        <a:latin typeface="+mj-lt"/>
                      </a:endParaRPr>
                    </a:p>
                  </a:txBody>
                  <a:tcPr marL="44612" marR="44612" marT="22305" marB="22305" anchor="ctr"/>
                </a:tc>
                <a:tc>
                  <a:txBody>
                    <a:bodyPr/>
                    <a:lstStyle/>
                    <a:p>
                      <a:r>
                        <a:rPr lang="nl-NL" sz="2000" dirty="0">
                          <a:solidFill>
                            <a:schemeClr val="accent4"/>
                          </a:solidFill>
                        </a:rPr>
                        <a:t>A</a:t>
                      </a:r>
                      <a:r>
                        <a:rPr lang="nl-NL" sz="2000" dirty="0" smtClean="0">
                          <a:solidFill>
                            <a:schemeClr val="accent4"/>
                          </a:solidFill>
                        </a:rPr>
                        <a:t>ny</a:t>
                      </a:r>
                      <a:endParaRPr lang="nl-NL" sz="2000" dirty="0">
                        <a:solidFill>
                          <a:schemeClr val="accent4"/>
                        </a:solidFill>
                        <a:latin typeface="+mj-lt"/>
                      </a:endParaRPr>
                    </a:p>
                  </a:txBody>
                  <a:tcPr marL="44612" marR="44612" marT="22305" marB="22305" anchor="ctr"/>
                </a:tc>
                <a:tc>
                  <a:txBody>
                    <a:bodyPr/>
                    <a:lstStyle/>
                    <a:p>
                      <a:r>
                        <a:rPr lang="nl-NL" sz="2000" dirty="0" smtClean="0">
                          <a:solidFill>
                            <a:schemeClr val="accent4"/>
                          </a:solidFill>
                        </a:rPr>
                        <a:t>No</a:t>
                      </a:r>
                      <a:endParaRPr lang="nl-NL" sz="2000" dirty="0">
                        <a:solidFill>
                          <a:schemeClr val="accent4"/>
                        </a:solidFill>
                        <a:latin typeface="+mj-lt"/>
                      </a:endParaRPr>
                    </a:p>
                  </a:txBody>
                  <a:tcPr marL="44612" marR="44612" marT="22305" marB="22305" anchor="ctr"/>
                </a:tc>
              </a:tr>
              <a:tr h="400318">
                <a:tc>
                  <a:txBody>
                    <a:bodyPr/>
                    <a:lstStyle/>
                    <a:p>
                      <a:r>
                        <a:rPr lang="nl-NL" sz="2000">
                          <a:solidFill>
                            <a:schemeClr val="accent4"/>
                          </a:solidFill>
                        </a:rPr>
                        <a:t>Lync Server 2010</a:t>
                      </a:r>
                      <a:endParaRPr lang="nl-NL" sz="2000">
                        <a:solidFill>
                          <a:schemeClr val="accent4"/>
                        </a:solidFill>
                        <a:latin typeface="+mj-lt"/>
                      </a:endParaRPr>
                    </a:p>
                  </a:txBody>
                  <a:tcPr marL="44612" marR="44612" marT="22305" marB="22305" anchor="ctr"/>
                </a:tc>
                <a:tc>
                  <a:txBody>
                    <a:bodyPr/>
                    <a:lstStyle/>
                    <a:p>
                      <a:r>
                        <a:rPr lang="nl-NL" sz="2000" dirty="0" smtClean="0">
                          <a:solidFill>
                            <a:schemeClr val="accent4"/>
                          </a:solidFill>
                        </a:rPr>
                        <a:t>Any</a:t>
                      </a:r>
                      <a:endParaRPr lang="nl-NL" sz="2000" dirty="0">
                        <a:solidFill>
                          <a:schemeClr val="accent4"/>
                        </a:solidFill>
                        <a:latin typeface="+mj-lt"/>
                      </a:endParaRPr>
                    </a:p>
                  </a:txBody>
                  <a:tcPr marL="44612" marR="44612" marT="22305" marB="22305" anchor="ctr"/>
                </a:tc>
                <a:tc>
                  <a:txBody>
                    <a:bodyPr/>
                    <a:lstStyle/>
                    <a:p>
                      <a:r>
                        <a:rPr lang="nl-NL" sz="2000" dirty="0" smtClean="0">
                          <a:solidFill>
                            <a:schemeClr val="accent4"/>
                          </a:solidFill>
                        </a:rPr>
                        <a:t>No</a:t>
                      </a:r>
                      <a:endParaRPr lang="nl-NL" sz="2000" dirty="0">
                        <a:solidFill>
                          <a:schemeClr val="accent4"/>
                        </a:solidFill>
                        <a:latin typeface="+mj-lt"/>
                      </a:endParaRPr>
                    </a:p>
                  </a:txBody>
                  <a:tcPr marL="44612" marR="44612" marT="22305" marB="22305" anchor="ctr"/>
                </a:tc>
              </a:tr>
              <a:tr h="703843">
                <a:tc>
                  <a:txBody>
                    <a:bodyPr/>
                    <a:lstStyle/>
                    <a:p>
                      <a:r>
                        <a:rPr lang="fr-FR" sz="2000" dirty="0">
                          <a:solidFill>
                            <a:schemeClr val="accent4"/>
                          </a:solidFill>
                        </a:rPr>
                        <a:t>Office Communications Server 2007 R2</a:t>
                      </a:r>
                      <a:endParaRPr lang="fr-FR" sz="2000" dirty="0">
                        <a:solidFill>
                          <a:schemeClr val="accent4"/>
                        </a:solidFill>
                        <a:latin typeface="+mj-lt"/>
                      </a:endParaRPr>
                    </a:p>
                  </a:txBody>
                  <a:tcPr marL="44612" marR="44612" marT="22305" marB="22305" anchor="ctr"/>
                </a:tc>
                <a:tc>
                  <a:txBody>
                    <a:bodyPr/>
                    <a:lstStyle/>
                    <a:p>
                      <a:r>
                        <a:rPr lang="nl-NL" sz="2000" dirty="0" smtClean="0">
                          <a:solidFill>
                            <a:schemeClr val="accent4"/>
                          </a:solidFill>
                        </a:rPr>
                        <a:t>Any</a:t>
                      </a:r>
                      <a:endParaRPr lang="nl-NL" sz="2000" dirty="0">
                        <a:solidFill>
                          <a:schemeClr val="accent4"/>
                        </a:solidFill>
                        <a:latin typeface="+mj-lt"/>
                      </a:endParaRPr>
                    </a:p>
                  </a:txBody>
                  <a:tcPr marL="44612" marR="44612" marT="22305" marB="22305" anchor="ctr"/>
                </a:tc>
                <a:tc>
                  <a:txBody>
                    <a:bodyPr/>
                    <a:lstStyle/>
                    <a:p>
                      <a:r>
                        <a:rPr lang="nl-NL" sz="2000" dirty="0" smtClean="0">
                          <a:solidFill>
                            <a:schemeClr val="accent4"/>
                          </a:solidFill>
                        </a:rPr>
                        <a:t>No</a:t>
                      </a:r>
                      <a:endParaRPr lang="nl-NL" sz="2000" dirty="0">
                        <a:solidFill>
                          <a:schemeClr val="accent4"/>
                        </a:solidFill>
                        <a:latin typeface="+mj-lt"/>
                      </a:endParaRPr>
                    </a:p>
                  </a:txBody>
                  <a:tcPr marL="44612" marR="44612" marT="22305" marB="22305" anchor="ctr"/>
                </a:tc>
              </a:tr>
            </a:tbl>
          </a:graphicData>
        </a:graphic>
      </p:graphicFrame>
      <p:sp>
        <p:nvSpPr>
          <p:cNvPr id="6" name="Rectangle 1"/>
          <p:cNvSpPr>
            <a:spLocks noChangeArrowheads="1"/>
          </p:cNvSpPr>
          <p:nvPr/>
        </p:nvSpPr>
        <p:spPr bwMode="auto">
          <a:xfrm>
            <a:off x="3637388" y="1415737"/>
            <a:ext cx="188409" cy="51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anchor="ctr" anchorCtr="0" compatLnSpc="1">
            <a:prstTxWarp prst="textNoShape">
              <a:avLst/>
            </a:prstTxWarp>
            <a:spAutoFit/>
          </a:bodyPr>
          <a:lstStyle/>
          <a:p>
            <a:pPr defTabSz="932597" eaLnBrk="0" fontAlgn="base" hangingPunct="0">
              <a:spcBef>
                <a:spcPct val="0"/>
              </a:spcBef>
              <a:spcAft>
                <a:spcPct val="0"/>
              </a:spcAft>
            </a:pPr>
            <a:endParaRPr lang="nl-NL" sz="816" b="1">
              <a:solidFill>
                <a:srgbClr val="FFFFFF"/>
              </a:solidFill>
              <a:latin typeface="Arial" panose="020B0604020202020204" pitchFamily="34" charset="0"/>
            </a:endParaRPr>
          </a:p>
          <a:p>
            <a:pPr defTabSz="932597" eaLnBrk="0" fontAlgn="base" hangingPunct="0">
              <a:spcBef>
                <a:spcPct val="0"/>
              </a:spcBef>
              <a:spcAft>
                <a:spcPct val="0"/>
              </a:spcAft>
            </a:pPr>
            <a:endParaRPr lang="nl-NL" sz="1836">
              <a:solidFill>
                <a:srgbClr val="FFFFFF"/>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727B4C2D-45E2-4621-8491-2995EB46A674}" type="slidenum">
              <a:rPr>
                <a:gradFill>
                  <a:gsLst>
                    <a:gs pos="100000">
                      <a:srgbClr val="002050"/>
                    </a:gs>
                    <a:gs pos="0">
                      <a:srgbClr val="002050"/>
                    </a:gs>
                  </a:gsLst>
                  <a:lin ang="5400000" scaled="0"/>
                </a:gradFill>
              </a:rPr>
              <a:pPr/>
              <a:t>28</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3996118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Support for Location-Based Routing</a:t>
            </a:r>
            <a:endParaRPr lang="nl-NL" dirty="0"/>
          </a:p>
        </p:txBody>
      </p:sp>
      <p:graphicFrame>
        <p:nvGraphicFramePr>
          <p:cNvPr id="8" name="Table 7"/>
          <p:cNvGraphicFramePr>
            <a:graphicFrameLocks noGrp="1"/>
          </p:cNvGraphicFramePr>
          <p:nvPr>
            <p:extLst/>
          </p:nvPr>
        </p:nvGraphicFramePr>
        <p:xfrm>
          <a:off x="556657" y="1480733"/>
          <a:ext cx="11367438" cy="4634694"/>
        </p:xfrm>
        <a:graphic>
          <a:graphicData uri="http://schemas.openxmlformats.org/drawingml/2006/table">
            <a:tbl>
              <a:tblPr firstRow="1" bandRow="1">
                <a:tableStyleId>{5C22544A-7EE6-4342-B048-85BDC9FD1C3A}</a:tableStyleId>
              </a:tblPr>
              <a:tblGrid>
                <a:gridCol w="5555073"/>
                <a:gridCol w="1980012"/>
                <a:gridCol w="3832353"/>
              </a:tblGrid>
              <a:tr h="382576">
                <a:tc>
                  <a:txBody>
                    <a:bodyPr/>
                    <a:lstStyle/>
                    <a:p>
                      <a:r>
                        <a:rPr lang="nl-NL" sz="2000" b="0" dirty="0"/>
                        <a:t>Client </a:t>
                      </a:r>
                      <a:r>
                        <a:rPr lang="nl-NL" sz="2000" b="0" dirty="0" smtClean="0"/>
                        <a:t>type </a:t>
                      </a:r>
                      <a:endParaRPr lang="nl-NL" sz="2000" b="0" dirty="0">
                        <a:latin typeface="+mj-lt"/>
                      </a:endParaRPr>
                    </a:p>
                  </a:txBody>
                  <a:tcPr marL="43682" marR="43682" marT="21841" marB="21841" anchor="ctr"/>
                </a:tc>
                <a:tc>
                  <a:txBody>
                    <a:bodyPr/>
                    <a:lstStyle/>
                    <a:p>
                      <a:r>
                        <a:rPr lang="nl-NL" sz="2000" b="0" dirty="0"/>
                        <a:t>Supported </a:t>
                      </a:r>
                      <a:endParaRPr lang="nl-NL" sz="2000" b="0" dirty="0">
                        <a:latin typeface="+mj-lt"/>
                      </a:endParaRPr>
                    </a:p>
                  </a:txBody>
                  <a:tcPr marL="43682" marR="43682" marT="21841" marB="21841" anchor="ctr"/>
                </a:tc>
                <a:tc>
                  <a:txBody>
                    <a:bodyPr/>
                    <a:lstStyle/>
                    <a:p>
                      <a:r>
                        <a:rPr lang="nl-NL" sz="2000" b="0" dirty="0"/>
                        <a:t>Details </a:t>
                      </a:r>
                      <a:endParaRPr lang="nl-NL" sz="2000" b="0" dirty="0">
                        <a:latin typeface="+mj-lt"/>
                      </a:endParaRPr>
                    </a:p>
                  </a:txBody>
                  <a:tcPr marL="43682" marR="43682" marT="21841" marB="21841" anchor="ctr"/>
                </a:tc>
              </a:tr>
              <a:tr h="669508">
                <a:tc>
                  <a:txBody>
                    <a:bodyPr/>
                    <a:lstStyle/>
                    <a:p>
                      <a:r>
                        <a:rPr lang="nl-NL" sz="2000" dirty="0">
                          <a:solidFill>
                            <a:schemeClr val="accent4"/>
                          </a:solidFill>
                        </a:rPr>
                        <a:t>Lync 2013 </a:t>
                      </a:r>
                      <a:endParaRPr lang="nl-NL" sz="2000" dirty="0">
                        <a:solidFill>
                          <a:schemeClr val="accent4"/>
                        </a:solidFill>
                        <a:latin typeface="+mj-lt"/>
                      </a:endParaRPr>
                    </a:p>
                  </a:txBody>
                  <a:tcPr marL="43682" marR="43682" marT="21841" marB="21841" anchor="ctr"/>
                </a:tc>
                <a:tc>
                  <a:txBody>
                    <a:bodyPr/>
                    <a:lstStyle/>
                    <a:p>
                      <a:r>
                        <a:rPr lang="nl-NL" sz="2000" dirty="0">
                          <a:solidFill>
                            <a:schemeClr val="accent4"/>
                          </a:solidFill>
                        </a:rPr>
                        <a:t>Y</a:t>
                      </a:r>
                      <a:r>
                        <a:rPr lang="nl-NL" sz="2000" dirty="0" smtClean="0">
                          <a:solidFill>
                            <a:schemeClr val="accent4"/>
                          </a:solidFill>
                        </a:rPr>
                        <a:t>es</a:t>
                      </a:r>
                      <a:endParaRPr lang="nl-NL" sz="2000" dirty="0">
                        <a:solidFill>
                          <a:schemeClr val="accent4"/>
                        </a:solidFill>
                        <a:latin typeface="+mj-lt"/>
                      </a:endParaRPr>
                    </a:p>
                  </a:txBody>
                  <a:tcPr marL="43682" marR="43682" marT="21841" marB="21841" anchor="ctr"/>
                </a:tc>
                <a:tc>
                  <a:txBody>
                    <a:bodyPr/>
                    <a:lstStyle/>
                    <a:p>
                      <a:r>
                        <a:rPr lang="en-US" sz="2000" dirty="0">
                          <a:solidFill>
                            <a:schemeClr val="accent4"/>
                          </a:solidFill>
                        </a:rPr>
                        <a:t>Including Lync 2013 February 2013 Cumulative Update</a:t>
                      </a:r>
                      <a:endParaRPr lang="en-US" sz="2000" dirty="0">
                        <a:solidFill>
                          <a:schemeClr val="accent4"/>
                        </a:solidFill>
                        <a:latin typeface="+mj-lt"/>
                      </a:endParaRPr>
                    </a:p>
                  </a:txBody>
                  <a:tcPr marL="43682" marR="43682" marT="21841" marB="21841" anchor="ctr"/>
                </a:tc>
              </a:tr>
              <a:tr h="382576">
                <a:tc>
                  <a:txBody>
                    <a:bodyPr/>
                    <a:lstStyle/>
                    <a:p>
                      <a:r>
                        <a:rPr lang="nl-NL" sz="2000" dirty="0">
                          <a:solidFill>
                            <a:schemeClr val="accent4"/>
                          </a:solidFill>
                        </a:rPr>
                        <a:t>Lync 2010</a:t>
                      </a:r>
                      <a:endParaRPr lang="nl-NL" sz="2000" dirty="0">
                        <a:solidFill>
                          <a:schemeClr val="accent4"/>
                        </a:solidFill>
                        <a:latin typeface="+mj-lt"/>
                      </a:endParaRPr>
                    </a:p>
                  </a:txBody>
                  <a:tcPr marL="43682" marR="43682" marT="21841" marB="21841" anchor="ctr"/>
                </a:tc>
                <a:tc>
                  <a:txBody>
                    <a:bodyPr/>
                    <a:lstStyle/>
                    <a:p>
                      <a:r>
                        <a:rPr lang="nl-NL" sz="2000" dirty="0" smtClean="0">
                          <a:solidFill>
                            <a:schemeClr val="accent4"/>
                          </a:solidFill>
                        </a:rPr>
                        <a:t>Yes</a:t>
                      </a:r>
                      <a:endParaRPr lang="nl-NL" sz="2000" dirty="0">
                        <a:solidFill>
                          <a:schemeClr val="accent4"/>
                        </a:solidFill>
                        <a:latin typeface="+mj-lt"/>
                      </a:endParaRPr>
                    </a:p>
                  </a:txBody>
                  <a:tcPr marL="43682" marR="43682" marT="21841" marB="21841" anchor="ctr"/>
                </a:tc>
                <a:tc>
                  <a:txBody>
                    <a:bodyPr/>
                    <a:lstStyle/>
                    <a:p>
                      <a:r>
                        <a:rPr lang="nl-NL" sz="2000">
                          <a:solidFill>
                            <a:schemeClr val="accent4"/>
                          </a:solidFill>
                        </a:rPr>
                        <a:t> </a:t>
                      </a:r>
                      <a:endParaRPr lang="nl-NL" sz="2000">
                        <a:solidFill>
                          <a:schemeClr val="accent4"/>
                        </a:solidFill>
                        <a:latin typeface="+mj-lt"/>
                      </a:endParaRPr>
                    </a:p>
                  </a:txBody>
                  <a:tcPr marL="43682" marR="43682" marT="21841" marB="21841" anchor="ctr"/>
                </a:tc>
              </a:tr>
              <a:tr h="382576">
                <a:tc>
                  <a:txBody>
                    <a:bodyPr/>
                    <a:lstStyle/>
                    <a:p>
                      <a:r>
                        <a:rPr lang="nl-NL" sz="2000" dirty="0">
                          <a:solidFill>
                            <a:schemeClr val="accent4"/>
                          </a:solidFill>
                        </a:rPr>
                        <a:t>Office Communicator 2007 R2</a:t>
                      </a:r>
                      <a:endParaRPr lang="nl-NL" sz="2000" dirty="0">
                        <a:solidFill>
                          <a:schemeClr val="accent4"/>
                        </a:solidFill>
                        <a:latin typeface="+mj-lt"/>
                      </a:endParaRPr>
                    </a:p>
                  </a:txBody>
                  <a:tcPr marL="43682" marR="43682" marT="21841" marB="21841" anchor="ctr"/>
                </a:tc>
                <a:tc>
                  <a:txBody>
                    <a:bodyPr/>
                    <a:lstStyle/>
                    <a:p>
                      <a:r>
                        <a:rPr lang="nl-NL" sz="2000" dirty="0">
                          <a:solidFill>
                            <a:schemeClr val="accent4"/>
                          </a:solidFill>
                        </a:rPr>
                        <a:t>N</a:t>
                      </a:r>
                      <a:r>
                        <a:rPr lang="nl-NL" sz="2000" dirty="0" smtClean="0">
                          <a:solidFill>
                            <a:schemeClr val="accent4"/>
                          </a:solidFill>
                        </a:rPr>
                        <a:t>o</a:t>
                      </a:r>
                      <a:endParaRPr lang="nl-NL" sz="2000" dirty="0">
                        <a:solidFill>
                          <a:schemeClr val="accent4"/>
                        </a:solidFill>
                        <a:latin typeface="+mj-lt"/>
                      </a:endParaRPr>
                    </a:p>
                  </a:txBody>
                  <a:tcPr marL="43682" marR="43682" marT="21841" marB="21841" anchor="ctr"/>
                </a:tc>
                <a:tc>
                  <a:txBody>
                    <a:bodyPr/>
                    <a:lstStyle/>
                    <a:p>
                      <a:r>
                        <a:rPr lang="nl-NL" sz="2000" dirty="0">
                          <a:solidFill>
                            <a:schemeClr val="accent4"/>
                          </a:solidFill>
                        </a:rPr>
                        <a:t> </a:t>
                      </a:r>
                      <a:endParaRPr lang="nl-NL" sz="2000" dirty="0">
                        <a:solidFill>
                          <a:schemeClr val="accent4"/>
                        </a:solidFill>
                        <a:latin typeface="+mj-lt"/>
                      </a:endParaRPr>
                    </a:p>
                  </a:txBody>
                  <a:tcPr marL="43682" marR="43682" marT="21841" marB="21841" anchor="ctr"/>
                </a:tc>
              </a:tr>
              <a:tr h="382576">
                <a:tc>
                  <a:txBody>
                    <a:bodyPr/>
                    <a:lstStyle/>
                    <a:p>
                      <a:r>
                        <a:rPr lang="nl-NL" sz="2000" dirty="0">
                          <a:solidFill>
                            <a:schemeClr val="accent4"/>
                          </a:solidFill>
                        </a:rPr>
                        <a:t>Lync Phone Edition</a:t>
                      </a:r>
                      <a:endParaRPr lang="nl-NL" sz="2000" dirty="0">
                        <a:solidFill>
                          <a:schemeClr val="accent4"/>
                        </a:solidFill>
                        <a:latin typeface="+mj-lt"/>
                      </a:endParaRPr>
                    </a:p>
                  </a:txBody>
                  <a:tcPr marL="43682" marR="43682" marT="21841" marB="21841" anchor="ctr"/>
                </a:tc>
                <a:tc>
                  <a:txBody>
                    <a:bodyPr/>
                    <a:lstStyle/>
                    <a:p>
                      <a:r>
                        <a:rPr lang="nl-NL" sz="2000" dirty="0" smtClean="0">
                          <a:solidFill>
                            <a:schemeClr val="accent4"/>
                          </a:solidFill>
                        </a:rPr>
                        <a:t>Yes</a:t>
                      </a:r>
                      <a:endParaRPr lang="nl-NL" sz="2000" dirty="0">
                        <a:solidFill>
                          <a:schemeClr val="accent4"/>
                        </a:solidFill>
                        <a:latin typeface="+mj-lt"/>
                      </a:endParaRPr>
                    </a:p>
                  </a:txBody>
                  <a:tcPr marL="43682" marR="43682" marT="21841" marB="21841" anchor="ctr"/>
                </a:tc>
                <a:tc>
                  <a:txBody>
                    <a:bodyPr/>
                    <a:lstStyle/>
                    <a:p>
                      <a:r>
                        <a:rPr lang="nl-NL" sz="2000">
                          <a:solidFill>
                            <a:schemeClr val="accent4"/>
                          </a:solidFill>
                        </a:rPr>
                        <a:t> </a:t>
                      </a:r>
                      <a:endParaRPr lang="nl-NL" sz="2000">
                        <a:solidFill>
                          <a:schemeClr val="accent4"/>
                        </a:solidFill>
                        <a:latin typeface="+mj-lt"/>
                      </a:endParaRPr>
                    </a:p>
                  </a:txBody>
                  <a:tcPr marL="43682" marR="43682" marT="21841" marB="21841" anchor="ctr"/>
                </a:tc>
              </a:tr>
              <a:tr h="382576">
                <a:tc>
                  <a:txBody>
                    <a:bodyPr/>
                    <a:lstStyle/>
                    <a:p>
                      <a:r>
                        <a:rPr lang="nl-NL" sz="2000" dirty="0">
                          <a:solidFill>
                            <a:schemeClr val="accent4"/>
                          </a:solidFill>
                        </a:rPr>
                        <a:t>Lync </a:t>
                      </a:r>
                      <a:r>
                        <a:rPr lang="nl-NL" sz="2000" dirty="0" err="1">
                          <a:solidFill>
                            <a:schemeClr val="accent4"/>
                          </a:solidFill>
                        </a:rPr>
                        <a:t>Attendant</a:t>
                      </a:r>
                      <a:endParaRPr lang="nl-NL" sz="2000" dirty="0">
                        <a:solidFill>
                          <a:schemeClr val="accent4"/>
                        </a:solidFill>
                        <a:latin typeface="+mj-lt"/>
                      </a:endParaRPr>
                    </a:p>
                  </a:txBody>
                  <a:tcPr marL="43682" marR="43682" marT="21841" marB="21841" anchor="ctr"/>
                </a:tc>
                <a:tc>
                  <a:txBody>
                    <a:bodyPr/>
                    <a:lstStyle/>
                    <a:p>
                      <a:r>
                        <a:rPr lang="nl-NL" sz="2000" dirty="0" smtClean="0">
                          <a:solidFill>
                            <a:schemeClr val="accent4"/>
                          </a:solidFill>
                        </a:rPr>
                        <a:t>Yes</a:t>
                      </a:r>
                      <a:endParaRPr lang="nl-NL" sz="2000" dirty="0">
                        <a:solidFill>
                          <a:schemeClr val="accent4"/>
                        </a:solidFill>
                        <a:latin typeface="+mj-lt"/>
                      </a:endParaRPr>
                    </a:p>
                  </a:txBody>
                  <a:tcPr marL="43682" marR="43682" marT="21841" marB="21841" anchor="ctr"/>
                </a:tc>
                <a:tc>
                  <a:txBody>
                    <a:bodyPr/>
                    <a:lstStyle/>
                    <a:p>
                      <a:r>
                        <a:rPr lang="nl-NL" sz="2000" dirty="0">
                          <a:solidFill>
                            <a:schemeClr val="accent4"/>
                          </a:solidFill>
                        </a:rPr>
                        <a:t> </a:t>
                      </a:r>
                      <a:endParaRPr lang="nl-NL" sz="2000" dirty="0">
                        <a:solidFill>
                          <a:schemeClr val="accent4"/>
                        </a:solidFill>
                        <a:latin typeface="+mj-lt"/>
                      </a:endParaRPr>
                    </a:p>
                  </a:txBody>
                  <a:tcPr marL="43682" marR="43682" marT="21841" marB="21841" anchor="ctr"/>
                </a:tc>
              </a:tr>
              <a:tr h="382576">
                <a:tc>
                  <a:txBody>
                    <a:bodyPr/>
                    <a:lstStyle/>
                    <a:p>
                      <a:r>
                        <a:rPr lang="nl-NL" sz="2000" dirty="0">
                          <a:solidFill>
                            <a:schemeClr val="accent4"/>
                          </a:solidFill>
                        </a:rPr>
                        <a:t>Lync for Windows 8</a:t>
                      </a:r>
                      <a:endParaRPr lang="nl-NL" sz="2000" dirty="0">
                        <a:solidFill>
                          <a:schemeClr val="accent4"/>
                        </a:solidFill>
                        <a:latin typeface="+mj-lt"/>
                      </a:endParaRPr>
                    </a:p>
                  </a:txBody>
                  <a:tcPr marL="43682" marR="43682" marT="21841" marB="21841" anchor="ctr"/>
                </a:tc>
                <a:tc>
                  <a:txBody>
                    <a:bodyPr/>
                    <a:lstStyle/>
                    <a:p>
                      <a:r>
                        <a:rPr lang="nl-NL" sz="2000" dirty="0">
                          <a:solidFill>
                            <a:schemeClr val="accent4"/>
                          </a:solidFill>
                        </a:rPr>
                        <a:t>N</a:t>
                      </a:r>
                      <a:r>
                        <a:rPr lang="nl-NL" sz="2000" dirty="0" smtClean="0">
                          <a:solidFill>
                            <a:schemeClr val="accent4"/>
                          </a:solidFill>
                        </a:rPr>
                        <a:t>o</a:t>
                      </a:r>
                      <a:endParaRPr lang="nl-NL" sz="2000" dirty="0">
                        <a:solidFill>
                          <a:schemeClr val="accent4"/>
                        </a:solidFill>
                        <a:latin typeface="+mj-lt"/>
                      </a:endParaRPr>
                    </a:p>
                  </a:txBody>
                  <a:tcPr marL="43682" marR="43682" marT="21841" marB="21841" anchor="ctr"/>
                </a:tc>
                <a:tc>
                  <a:txBody>
                    <a:bodyPr/>
                    <a:lstStyle/>
                    <a:p>
                      <a:r>
                        <a:rPr lang="nl-NL" sz="2000">
                          <a:solidFill>
                            <a:schemeClr val="accent4"/>
                          </a:solidFill>
                        </a:rPr>
                        <a:t> </a:t>
                      </a:r>
                      <a:endParaRPr lang="nl-NL" sz="2000">
                        <a:solidFill>
                          <a:schemeClr val="accent4"/>
                        </a:solidFill>
                        <a:latin typeface="+mj-lt"/>
                      </a:endParaRPr>
                    </a:p>
                  </a:txBody>
                  <a:tcPr marL="43682" marR="43682" marT="21841" marB="21841" anchor="ctr"/>
                </a:tc>
              </a:tr>
              <a:tr h="1287154">
                <a:tc>
                  <a:txBody>
                    <a:bodyPr/>
                    <a:lstStyle/>
                    <a:p>
                      <a:r>
                        <a:rPr lang="nl-NL" sz="2000" dirty="0">
                          <a:solidFill>
                            <a:schemeClr val="accent4"/>
                          </a:solidFill>
                        </a:rPr>
                        <a:t>Lync Mobile 2013</a:t>
                      </a:r>
                      <a:endParaRPr lang="nl-NL" sz="2000" dirty="0">
                        <a:solidFill>
                          <a:schemeClr val="accent4"/>
                        </a:solidFill>
                        <a:latin typeface="+mj-lt"/>
                      </a:endParaRPr>
                    </a:p>
                  </a:txBody>
                  <a:tcPr marL="43682" marR="43682" marT="21841" marB="21841" anchor="ctr"/>
                </a:tc>
                <a:tc>
                  <a:txBody>
                    <a:bodyPr/>
                    <a:lstStyle/>
                    <a:p>
                      <a:r>
                        <a:rPr lang="nl-NL" sz="2000" dirty="0">
                          <a:solidFill>
                            <a:schemeClr val="accent4"/>
                          </a:solidFill>
                        </a:rPr>
                        <a:t>N</a:t>
                      </a:r>
                      <a:r>
                        <a:rPr lang="nl-NL" sz="2000" dirty="0" smtClean="0">
                          <a:solidFill>
                            <a:schemeClr val="accent4"/>
                          </a:solidFill>
                        </a:rPr>
                        <a:t>o</a:t>
                      </a:r>
                      <a:endParaRPr lang="nl-NL" sz="2000" dirty="0">
                        <a:solidFill>
                          <a:schemeClr val="accent4"/>
                        </a:solidFill>
                        <a:latin typeface="+mj-lt"/>
                      </a:endParaRPr>
                    </a:p>
                  </a:txBody>
                  <a:tcPr marL="43682" marR="43682" marT="21841" marB="21841" anchor="ctr"/>
                </a:tc>
                <a:tc>
                  <a:txBody>
                    <a:bodyPr/>
                    <a:lstStyle/>
                    <a:p>
                      <a:r>
                        <a:rPr lang="en-US" sz="2000" dirty="0">
                          <a:solidFill>
                            <a:schemeClr val="accent4"/>
                          </a:solidFill>
                        </a:rPr>
                        <a:t>VoIP must be disabled for Lync Mobile 2013 clients if used by users with Location-Based Routing enabled.</a:t>
                      </a:r>
                      <a:endParaRPr lang="en-US" sz="2000" dirty="0">
                        <a:solidFill>
                          <a:schemeClr val="accent4"/>
                        </a:solidFill>
                        <a:latin typeface="+mj-lt"/>
                      </a:endParaRPr>
                    </a:p>
                  </a:txBody>
                  <a:tcPr marL="43682" marR="43682" marT="21841" marB="21841" anchor="ctr"/>
                </a:tc>
              </a:tr>
              <a:tr h="382576">
                <a:tc>
                  <a:txBody>
                    <a:bodyPr/>
                    <a:lstStyle/>
                    <a:p>
                      <a:r>
                        <a:rPr lang="nl-NL" sz="2000" dirty="0">
                          <a:solidFill>
                            <a:schemeClr val="accent4"/>
                          </a:solidFill>
                        </a:rPr>
                        <a:t>Lync Mobile 2010</a:t>
                      </a:r>
                      <a:endParaRPr lang="nl-NL" sz="2000" dirty="0">
                        <a:solidFill>
                          <a:schemeClr val="accent4"/>
                        </a:solidFill>
                        <a:latin typeface="+mj-lt"/>
                      </a:endParaRPr>
                    </a:p>
                  </a:txBody>
                  <a:tcPr marL="43682" marR="43682" marT="21841" marB="21841" anchor="ctr"/>
                </a:tc>
                <a:tc>
                  <a:txBody>
                    <a:bodyPr/>
                    <a:lstStyle/>
                    <a:p>
                      <a:r>
                        <a:rPr lang="nl-NL" sz="2000" dirty="0" smtClean="0">
                          <a:solidFill>
                            <a:schemeClr val="accent4"/>
                          </a:solidFill>
                        </a:rPr>
                        <a:t>Yes</a:t>
                      </a:r>
                      <a:endParaRPr lang="nl-NL" sz="2000" dirty="0">
                        <a:solidFill>
                          <a:schemeClr val="accent4"/>
                        </a:solidFill>
                        <a:latin typeface="+mj-lt"/>
                      </a:endParaRPr>
                    </a:p>
                  </a:txBody>
                  <a:tcPr marL="43682" marR="43682" marT="21841" marB="21841" anchor="ctr"/>
                </a:tc>
                <a:tc>
                  <a:txBody>
                    <a:bodyPr/>
                    <a:lstStyle/>
                    <a:p>
                      <a:r>
                        <a:rPr lang="nl-NL" sz="2000" dirty="0">
                          <a:solidFill>
                            <a:schemeClr val="accent4"/>
                          </a:solidFill>
                        </a:rPr>
                        <a:t> </a:t>
                      </a:r>
                      <a:endParaRPr lang="nl-NL" sz="2000" dirty="0">
                        <a:solidFill>
                          <a:schemeClr val="accent4"/>
                        </a:solidFill>
                        <a:latin typeface="+mj-lt"/>
                      </a:endParaRPr>
                    </a:p>
                  </a:txBody>
                  <a:tcPr marL="43682" marR="43682" marT="21841" marB="21841" anchor="ctr"/>
                </a:tc>
              </a:tr>
            </a:tbl>
          </a:graphicData>
        </a:graphic>
      </p:graphicFrame>
      <p:sp>
        <p:nvSpPr>
          <p:cNvPr id="9" name="Rectangle 2"/>
          <p:cNvSpPr>
            <a:spLocks noGrp="1" noChangeArrowheads="1"/>
          </p:cNvSpPr>
          <p:nvPr>
            <p:ph type="body" sz="quarter" idx="10"/>
          </p:nvPr>
        </p:nvSpPr>
        <p:spPr bwMode="auto">
          <a:xfrm>
            <a:off x="542705" y="2392827"/>
            <a:ext cx="188409" cy="510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3260" tIns="46630" rIns="93260" bIns="46630" numCol="1" rtlCol="0" anchor="ctr" anchorCtr="0" compatLnSpc="1">
            <a:prstTxWarp prst="textNoShape">
              <a:avLst/>
            </a:prstTxWarp>
            <a:spAutoFit/>
          </a:bodyPr>
          <a:lstStyle/>
          <a:p>
            <a:pPr marL="0" indent="0" defTabSz="932597" eaLnBrk="0" fontAlgn="base" hangingPunct="0">
              <a:lnSpc>
                <a:spcPct val="100000"/>
              </a:lnSpc>
              <a:spcBef>
                <a:spcPct val="0"/>
              </a:spcBef>
              <a:spcAft>
                <a:spcPct val="0"/>
              </a:spcAft>
              <a:buClrTx/>
              <a:buSzTx/>
              <a:buNone/>
            </a:pPr>
            <a:endParaRPr lang="nl-NL" sz="816" b="1">
              <a:solidFill>
                <a:schemeClr val="tx1"/>
              </a:solidFill>
              <a:latin typeface="Arial" panose="020B0604020202020204" pitchFamily="34" charset="0"/>
            </a:endParaRPr>
          </a:p>
          <a:p>
            <a:pPr marL="0" indent="0" defTabSz="932597" eaLnBrk="0" fontAlgn="base" hangingPunct="0">
              <a:lnSpc>
                <a:spcPct val="100000"/>
              </a:lnSpc>
              <a:spcBef>
                <a:spcPct val="0"/>
              </a:spcBef>
              <a:spcAft>
                <a:spcPct val="0"/>
              </a:spcAft>
              <a:buClrTx/>
              <a:buSzTx/>
              <a:buNone/>
            </a:pPr>
            <a:endParaRPr lang="nl-NL" sz="1836">
              <a:solidFill>
                <a:schemeClr val="tx1"/>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727B4C2D-45E2-4621-8491-2995EB46A674}" type="slidenum">
              <a:rPr>
                <a:gradFill>
                  <a:gsLst>
                    <a:gs pos="100000">
                      <a:srgbClr val="002050"/>
                    </a:gs>
                    <a:gs pos="0">
                      <a:srgbClr val="002050"/>
                    </a:gs>
                  </a:gsLst>
                  <a:lin ang="5400000" scaled="0"/>
                </a:gradFill>
              </a:rPr>
              <a:pPr/>
              <a:t>29</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1645671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4294967295"/>
          </p:nvPr>
        </p:nvSpPr>
        <p:spPr>
          <a:xfrm>
            <a:off x="274638" y="1212850"/>
            <a:ext cx="11887200" cy="5429179"/>
          </a:xfrm>
          <a:prstGeom prst="rect">
            <a:avLst/>
          </a:prstGeom>
        </p:spPr>
        <p:txBody>
          <a:bodyPr/>
          <a:lstStyle/>
          <a:p>
            <a:r>
              <a:rPr lang="en-US" dirty="0"/>
              <a:t>Session Objective(s</a:t>
            </a:r>
            <a:r>
              <a:rPr lang="en-US" dirty="0" smtClean="0"/>
              <a:t>): </a:t>
            </a:r>
          </a:p>
          <a:p>
            <a:endParaRPr lang="en-US" dirty="0"/>
          </a:p>
          <a:p>
            <a:pPr lvl="1"/>
            <a:r>
              <a:rPr lang="en-US" dirty="0" smtClean="0"/>
              <a:t>Provide quick recap of Lync Call Routing</a:t>
            </a:r>
            <a:endParaRPr lang="en-US" sz="2400" dirty="0" smtClean="0"/>
          </a:p>
          <a:p>
            <a:pPr lvl="1"/>
            <a:r>
              <a:rPr lang="en-US" sz="2400" dirty="0" smtClean="0"/>
              <a:t>Explain </a:t>
            </a:r>
            <a:r>
              <a:rPr lang="en-US" sz="2400" dirty="0"/>
              <a:t>Lync Server 2013 location-based routing capabilities.</a:t>
            </a:r>
          </a:p>
          <a:p>
            <a:pPr lvl="1"/>
            <a:r>
              <a:rPr lang="en-US" sz="2400" dirty="0"/>
              <a:t>Recommend solutions using location-based routing to enable regulatory compliance or optimize call paths.</a:t>
            </a:r>
          </a:p>
          <a:p>
            <a:pPr lvl="1"/>
            <a:r>
              <a:rPr lang="en-US" dirty="0" smtClean="0"/>
              <a:t>Explain Lync Call Handling Services available out of the Box with Lync Server 2013</a:t>
            </a:r>
            <a:endParaRPr lang="en-US" sz="2400" dirty="0"/>
          </a:p>
          <a:p>
            <a:pPr marL="342900" lvl="1" indent="0">
              <a:buNone/>
            </a:pPr>
            <a:endParaRPr lang="en-US" dirty="0"/>
          </a:p>
        </p:txBody>
      </p:sp>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Tree>
    <p:extLst>
      <p:ext uri="{BB962C8B-B14F-4D97-AF65-F5344CB8AC3E}">
        <p14:creationId xmlns:p14="http://schemas.microsoft.com/office/powerpoint/2010/main" val="20190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Location-Based Routing</a:t>
            </a:r>
            <a:endParaRPr lang="en-US" dirty="0"/>
          </a:p>
        </p:txBody>
      </p:sp>
      <p:sp>
        <p:nvSpPr>
          <p:cNvPr id="5" name="Rectangle 4"/>
          <p:cNvSpPr/>
          <p:nvPr/>
        </p:nvSpPr>
        <p:spPr>
          <a:xfrm>
            <a:off x="6755356" y="1823041"/>
            <a:ext cx="5497988" cy="1118805"/>
          </a:xfrm>
          <a:prstGeom prst="rect">
            <a:avLst/>
          </a:prstGeom>
          <a:solidFill>
            <a:schemeClr val="accent6">
              <a:lumMod val="50000"/>
            </a:schemeClr>
          </a:solid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87431" lvl="1"/>
            <a:r>
              <a:rPr lang="en-US" sz="1632" b="1" dirty="0">
                <a:solidFill>
                  <a:srgbClr val="FFFFFF"/>
                </a:solidFill>
                <a:latin typeface="Consolas" panose="020B0609020204030204" pitchFamily="49" charset="0"/>
                <a:cs typeface="Consolas" panose="020B0609020204030204" pitchFamily="49" charset="0"/>
              </a:rPr>
              <a:t>New-CsVoiceRoutingPolicy </a:t>
            </a:r>
          </a:p>
          <a:p>
            <a:pPr marL="563083" lvl="2"/>
            <a:r>
              <a:rPr lang="en-US" sz="1632" b="1" dirty="0">
                <a:solidFill>
                  <a:srgbClr val="FFFFFF"/>
                </a:solidFill>
                <a:latin typeface="Consolas" panose="020B0609020204030204" pitchFamily="49" charset="0"/>
                <a:cs typeface="Consolas" panose="020B0609020204030204" pitchFamily="49" charset="0"/>
              </a:rPr>
              <a:t>-Identity &lt;voice routing policy ID&gt; </a:t>
            </a:r>
            <a:br>
              <a:rPr lang="en-US" sz="1632" b="1" dirty="0">
                <a:solidFill>
                  <a:srgbClr val="FFFFFF"/>
                </a:solidFill>
                <a:latin typeface="Consolas" panose="020B0609020204030204" pitchFamily="49" charset="0"/>
                <a:cs typeface="Consolas" panose="020B0609020204030204" pitchFamily="49" charset="0"/>
              </a:rPr>
            </a:br>
            <a:r>
              <a:rPr lang="en-US" sz="1632" b="1" dirty="0">
                <a:solidFill>
                  <a:srgbClr val="FFFFFF"/>
                </a:solidFill>
                <a:latin typeface="Consolas" panose="020B0609020204030204" pitchFamily="49" charset="0"/>
                <a:cs typeface="Consolas" panose="020B0609020204030204" pitchFamily="49" charset="0"/>
              </a:rPr>
              <a:t>-Name &lt;voice routing policy name&gt; </a:t>
            </a:r>
          </a:p>
          <a:p>
            <a:pPr marL="563083" lvl="2"/>
            <a:r>
              <a:rPr lang="en-US" sz="1632" b="1" dirty="0">
                <a:solidFill>
                  <a:srgbClr val="FFFFFF"/>
                </a:solidFill>
                <a:latin typeface="Consolas" panose="020B0609020204030204" pitchFamily="49" charset="0"/>
                <a:cs typeface="Consolas" panose="020B0609020204030204" pitchFamily="49" charset="0"/>
              </a:rPr>
              <a:t>-PstnUsages &lt;usages&gt;</a:t>
            </a:r>
          </a:p>
        </p:txBody>
      </p:sp>
      <p:sp>
        <p:nvSpPr>
          <p:cNvPr id="6" name="Rectangle 5"/>
          <p:cNvSpPr/>
          <p:nvPr/>
        </p:nvSpPr>
        <p:spPr>
          <a:xfrm>
            <a:off x="6755355" y="3014061"/>
            <a:ext cx="5497988" cy="1096967"/>
          </a:xfrm>
          <a:prstGeom prst="rect">
            <a:avLst/>
          </a:prstGeom>
          <a:solidFill>
            <a:schemeClr val="accent6">
              <a:lumMod val="50000"/>
            </a:schemeClr>
          </a:solid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87431" lvl="1"/>
            <a:r>
              <a:rPr lang="en-US" sz="1632" b="1" dirty="0">
                <a:solidFill>
                  <a:srgbClr val="FFFFFF"/>
                </a:solidFill>
                <a:latin typeface="Consolas" panose="020B0609020204030204" pitchFamily="49" charset="0"/>
                <a:cs typeface="Consolas" panose="020B0609020204030204" pitchFamily="49" charset="0"/>
              </a:rPr>
              <a:t>Set-CsNetworkSite </a:t>
            </a:r>
          </a:p>
          <a:p>
            <a:pPr marL="87431" lvl="1"/>
            <a:r>
              <a:rPr lang="en-US" sz="1632" b="1" dirty="0">
                <a:solidFill>
                  <a:srgbClr val="FFFFFF"/>
                </a:solidFill>
                <a:latin typeface="Consolas" panose="020B0609020204030204" pitchFamily="49" charset="0"/>
                <a:cs typeface="Consolas" panose="020B0609020204030204" pitchFamily="49" charset="0"/>
              </a:rPr>
              <a:t>-Identity &lt;site ID&gt; </a:t>
            </a:r>
          </a:p>
          <a:p>
            <a:pPr marL="87431" lvl="1"/>
            <a:r>
              <a:rPr lang="en-US" sz="1632" b="1" dirty="0">
                <a:solidFill>
                  <a:srgbClr val="FFFFFF"/>
                </a:solidFill>
                <a:latin typeface="Consolas" panose="020B0609020204030204" pitchFamily="49" charset="0"/>
                <a:cs typeface="Consolas" panose="020B0609020204030204" pitchFamily="49" charset="0"/>
              </a:rPr>
              <a:t>-EnableLocationBasedRouting &lt;$true|$false&gt; </a:t>
            </a:r>
          </a:p>
          <a:p>
            <a:pPr marL="87431" lvl="1"/>
            <a:r>
              <a:rPr lang="en-US" sz="1632" b="1" dirty="0">
                <a:solidFill>
                  <a:srgbClr val="FFFFFF"/>
                </a:solidFill>
                <a:latin typeface="Consolas" panose="020B0609020204030204" pitchFamily="49" charset="0"/>
                <a:cs typeface="Consolas" panose="020B0609020204030204" pitchFamily="49" charset="0"/>
              </a:rPr>
              <a:t>-VoiceRoutingPolicy &lt;voice routing policy ID&gt;</a:t>
            </a:r>
          </a:p>
        </p:txBody>
      </p:sp>
      <p:sp>
        <p:nvSpPr>
          <p:cNvPr id="7" name="TextBox 6"/>
          <p:cNvSpPr txBox="1"/>
          <p:nvPr/>
        </p:nvSpPr>
        <p:spPr>
          <a:xfrm>
            <a:off x="527841" y="2278551"/>
            <a:ext cx="5687159" cy="288137"/>
          </a:xfrm>
          <a:prstGeom prst="rect">
            <a:avLst/>
          </a:prstGeom>
          <a:noFill/>
        </p:spPr>
        <p:txBody>
          <a:bodyPr wrap="square" lIns="0" tIns="0" rIns="0" bIns="0" rtlCol="0">
            <a:spAutoFit/>
          </a:bodyPr>
          <a:lstStyle/>
          <a:p>
            <a:pPr marL="0" lvl="1">
              <a:lnSpc>
                <a:spcPct val="90000"/>
              </a:lnSpc>
              <a:spcBef>
                <a:spcPct val="20000"/>
              </a:spcBef>
              <a:buSzPct val="90000"/>
            </a:pPr>
            <a:r>
              <a:rPr lang="en-US" sz="2040" dirty="0">
                <a:solidFill>
                  <a:srgbClr val="FFFFFF"/>
                </a:solidFill>
              </a:rPr>
              <a:t>Create the Voice Routing Policy</a:t>
            </a:r>
          </a:p>
        </p:txBody>
      </p:sp>
      <p:sp>
        <p:nvSpPr>
          <p:cNvPr id="8" name="TextBox 7"/>
          <p:cNvSpPr txBox="1"/>
          <p:nvPr/>
        </p:nvSpPr>
        <p:spPr>
          <a:xfrm>
            <a:off x="534601" y="1371018"/>
            <a:ext cx="6117768" cy="922223"/>
          </a:xfrm>
          <a:prstGeom prst="rect">
            <a:avLst/>
          </a:prstGeom>
          <a:noFill/>
        </p:spPr>
        <p:txBody>
          <a:bodyPr wrap="square" lIns="0" tIns="0" rIns="0" bIns="0" rtlCol="0">
            <a:spAutoFit/>
          </a:bodyPr>
          <a:lstStyle/>
          <a:p>
            <a:pPr marL="0" lvl="1">
              <a:lnSpc>
                <a:spcPct val="90000"/>
              </a:lnSpc>
              <a:spcBef>
                <a:spcPct val="20000"/>
              </a:spcBef>
              <a:buSzPct val="90000"/>
            </a:pPr>
            <a:r>
              <a:rPr lang="en-US" sz="3264" spc="-71" dirty="0">
                <a:solidFill>
                  <a:srgbClr val="0072C6"/>
                </a:solidFill>
                <a:latin typeface="Segoe UI Light"/>
              </a:rPr>
              <a:t>Enable Location Based Routing for Network Sites</a:t>
            </a:r>
          </a:p>
        </p:txBody>
      </p:sp>
      <p:sp>
        <p:nvSpPr>
          <p:cNvPr id="9" name="TextBox 8"/>
          <p:cNvSpPr txBox="1"/>
          <p:nvPr/>
        </p:nvSpPr>
        <p:spPr>
          <a:xfrm>
            <a:off x="534601" y="2682153"/>
            <a:ext cx="5666885" cy="576274"/>
          </a:xfrm>
          <a:prstGeom prst="rect">
            <a:avLst/>
          </a:prstGeom>
          <a:noFill/>
        </p:spPr>
        <p:txBody>
          <a:bodyPr wrap="square" lIns="0" tIns="0" rIns="0" bIns="0" rtlCol="0">
            <a:spAutoFit/>
          </a:bodyPr>
          <a:lstStyle/>
          <a:p>
            <a:pPr marL="0" lvl="1">
              <a:lnSpc>
                <a:spcPct val="90000"/>
              </a:lnSpc>
              <a:spcBef>
                <a:spcPct val="20000"/>
              </a:spcBef>
              <a:buSzPct val="90000"/>
            </a:pPr>
            <a:r>
              <a:rPr lang="en-US" sz="2040" dirty="0">
                <a:solidFill>
                  <a:srgbClr val="FFFFFF"/>
                </a:solidFill>
              </a:rPr>
              <a:t>Enable Location Based Routing and assign a Voice Routing Policy to the Network Site</a:t>
            </a:r>
          </a:p>
        </p:txBody>
      </p:sp>
      <p:sp>
        <p:nvSpPr>
          <p:cNvPr id="10" name="Rectangle 9"/>
          <p:cNvSpPr/>
          <p:nvPr/>
        </p:nvSpPr>
        <p:spPr>
          <a:xfrm>
            <a:off x="6762116" y="4573545"/>
            <a:ext cx="5497988" cy="606488"/>
          </a:xfrm>
          <a:prstGeom prst="rect">
            <a:avLst/>
          </a:prstGeom>
          <a:solidFill>
            <a:schemeClr val="accent6">
              <a:lumMod val="50000"/>
            </a:schemeClr>
          </a:solid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87431" lvl="1"/>
            <a:r>
              <a:rPr lang="en-US" sz="1632" b="1" dirty="0">
                <a:solidFill>
                  <a:srgbClr val="FFFFFF"/>
                </a:solidFill>
                <a:latin typeface="Consolas" panose="020B0609020204030204" pitchFamily="49" charset="0"/>
                <a:cs typeface="Consolas" panose="020B0609020204030204" pitchFamily="49" charset="0"/>
              </a:rPr>
              <a:t>New-CsTrunkConfiguration -Identity &lt; trunk configuration ID&gt;</a:t>
            </a:r>
          </a:p>
        </p:txBody>
      </p:sp>
      <p:sp>
        <p:nvSpPr>
          <p:cNvPr id="11" name="Rectangle 10"/>
          <p:cNvSpPr/>
          <p:nvPr/>
        </p:nvSpPr>
        <p:spPr>
          <a:xfrm>
            <a:off x="6762115" y="5250964"/>
            <a:ext cx="5497988" cy="1118805"/>
          </a:xfrm>
          <a:prstGeom prst="rect">
            <a:avLst/>
          </a:prstGeom>
          <a:solidFill>
            <a:schemeClr val="accent6">
              <a:lumMod val="50000"/>
            </a:schemeClr>
          </a:solid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87431" lvl="1"/>
            <a:r>
              <a:rPr lang="en-US" sz="1632" b="1" dirty="0">
                <a:solidFill>
                  <a:srgbClr val="FFFFFF"/>
                </a:solidFill>
                <a:latin typeface="Consolas" panose="020B0609020204030204" pitchFamily="49" charset="0"/>
                <a:cs typeface="Consolas" panose="020B0609020204030204" pitchFamily="49" charset="0"/>
              </a:rPr>
              <a:t>Set-CsTrunkConfiguration </a:t>
            </a:r>
          </a:p>
          <a:p>
            <a:pPr marL="563083" lvl="2"/>
            <a:r>
              <a:rPr lang="en-US" sz="1632" b="1" dirty="0">
                <a:solidFill>
                  <a:srgbClr val="FFFFFF"/>
                </a:solidFill>
                <a:latin typeface="Consolas" panose="020B0609020204030204" pitchFamily="49" charset="0"/>
                <a:cs typeface="Consolas" panose="020B0609020204030204" pitchFamily="49" charset="0"/>
              </a:rPr>
              <a:t>-Identity &lt;trunk configuration ID&gt; </a:t>
            </a:r>
          </a:p>
          <a:p>
            <a:pPr marL="563083" lvl="2"/>
            <a:r>
              <a:rPr lang="en-US" sz="1632" b="1" dirty="0">
                <a:solidFill>
                  <a:srgbClr val="FFFFFF"/>
                </a:solidFill>
                <a:latin typeface="Consolas" panose="020B0609020204030204" pitchFamily="49" charset="0"/>
                <a:cs typeface="Consolas" panose="020B0609020204030204" pitchFamily="49" charset="0"/>
              </a:rPr>
              <a:t>-EnableLocationRestriction $true </a:t>
            </a:r>
          </a:p>
          <a:p>
            <a:pPr marL="563083" lvl="2"/>
            <a:r>
              <a:rPr lang="en-US" sz="1632" b="1" dirty="0">
                <a:solidFill>
                  <a:srgbClr val="FFFFFF"/>
                </a:solidFill>
                <a:latin typeface="Consolas" panose="020B0609020204030204" pitchFamily="49" charset="0"/>
                <a:cs typeface="Consolas" panose="020B0609020204030204" pitchFamily="49" charset="0"/>
              </a:rPr>
              <a:t>-NetworkSiteID &lt;site ID&gt;</a:t>
            </a:r>
          </a:p>
        </p:txBody>
      </p:sp>
      <p:sp>
        <p:nvSpPr>
          <p:cNvPr id="12" name="TextBox 11"/>
          <p:cNvSpPr txBox="1"/>
          <p:nvPr/>
        </p:nvSpPr>
        <p:spPr>
          <a:xfrm>
            <a:off x="534601" y="4980353"/>
            <a:ext cx="5687159" cy="565026"/>
          </a:xfrm>
          <a:prstGeom prst="rect">
            <a:avLst/>
          </a:prstGeom>
          <a:noFill/>
        </p:spPr>
        <p:txBody>
          <a:bodyPr wrap="square" lIns="0" tIns="0" rIns="0" bIns="0" rtlCol="0">
            <a:spAutoFit/>
          </a:bodyPr>
          <a:lstStyle/>
          <a:p>
            <a:pPr marL="0" lvl="1">
              <a:lnSpc>
                <a:spcPct val="90000"/>
              </a:lnSpc>
              <a:spcBef>
                <a:spcPct val="20000"/>
              </a:spcBef>
              <a:buSzPct val="90000"/>
            </a:pPr>
            <a:r>
              <a:rPr lang="en-US" sz="2040" dirty="0">
                <a:solidFill>
                  <a:srgbClr val="FFFFFF"/>
                </a:solidFill>
              </a:rPr>
              <a:t>Create a Trunk Configuration </a:t>
            </a:r>
            <a:br>
              <a:rPr lang="en-US" sz="2040" dirty="0">
                <a:solidFill>
                  <a:srgbClr val="FFFFFF"/>
                </a:solidFill>
              </a:rPr>
            </a:br>
            <a:r>
              <a:rPr lang="en-US" sz="2040" dirty="0">
                <a:solidFill>
                  <a:srgbClr val="FFFFFF"/>
                </a:solidFill>
              </a:rPr>
              <a:t>(Only for PSTN gateways, not Internal PBX routes)</a:t>
            </a:r>
          </a:p>
        </p:txBody>
      </p:sp>
      <p:sp>
        <p:nvSpPr>
          <p:cNvPr id="13" name="TextBox 12"/>
          <p:cNvSpPr txBox="1"/>
          <p:nvPr/>
        </p:nvSpPr>
        <p:spPr>
          <a:xfrm>
            <a:off x="548115" y="4086172"/>
            <a:ext cx="6117768" cy="922223"/>
          </a:xfrm>
          <a:prstGeom prst="rect">
            <a:avLst/>
          </a:prstGeom>
          <a:noFill/>
        </p:spPr>
        <p:txBody>
          <a:bodyPr wrap="square" lIns="0" tIns="0" rIns="0" bIns="0" rtlCol="0">
            <a:spAutoFit/>
          </a:bodyPr>
          <a:lstStyle/>
          <a:p>
            <a:pPr marL="0" lvl="1">
              <a:lnSpc>
                <a:spcPct val="90000"/>
              </a:lnSpc>
              <a:spcBef>
                <a:spcPct val="20000"/>
              </a:spcBef>
              <a:buSzPct val="90000"/>
            </a:pPr>
            <a:r>
              <a:rPr lang="en-US" sz="3264" spc="-71" dirty="0">
                <a:solidFill>
                  <a:srgbClr val="0072C6"/>
                </a:solidFill>
                <a:latin typeface="Segoe UI Light"/>
              </a:rPr>
              <a:t>Enable Location Based Routing through Trunks</a:t>
            </a:r>
          </a:p>
        </p:txBody>
      </p:sp>
      <p:sp>
        <p:nvSpPr>
          <p:cNvPr id="14" name="TextBox 13"/>
          <p:cNvSpPr txBox="1"/>
          <p:nvPr/>
        </p:nvSpPr>
        <p:spPr>
          <a:xfrm>
            <a:off x="554875" y="5662917"/>
            <a:ext cx="5666885" cy="288137"/>
          </a:xfrm>
          <a:prstGeom prst="rect">
            <a:avLst/>
          </a:prstGeom>
          <a:noFill/>
        </p:spPr>
        <p:txBody>
          <a:bodyPr wrap="square" lIns="0" tIns="0" rIns="0" bIns="0" rtlCol="0">
            <a:spAutoFit/>
          </a:bodyPr>
          <a:lstStyle/>
          <a:p>
            <a:pPr marL="0" lvl="1">
              <a:lnSpc>
                <a:spcPct val="90000"/>
              </a:lnSpc>
              <a:spcBef>
                <a:spcPct val="20000"/>
              </a:spcBef>
              <a:buSzPct val="90000"/>
            </a:pPr>
            <a:r>
              <a:rPr lang="en-US" sz="2040" dirty="0">
                <a:solidFill>
                  <a:srgbClr val="FFFFFF"/>
                </a:solidFill>
              </a:rPr>
              <a:t>Enable Location Based RoutingOn the Trunk</a:t>
            </a:r>
          </a:p>
        </p:txBody>
      </p:sp>
      <p:sp>
        <p:nvSpPr>
          <p:cNvPr id="3" name="Slide Number Placeholder 2"/>
          <p:cNvSpPr>
            <a:spLocks noGrp="1"/>
          </p:cNvSpPr>
          <p:nvPr>
            <p:ph type="sldNum" sz="quarter" idx="12"/>
          </p:nvPr>
        </p:nvSpPr>
        <p:spPr/>
        <p:txBody>
          <a:bodyPr/>
          <a:lstStyle/>
          <a:p>
            <a:fld id="{727B4C2D-45E2-4621-8491-2995EB46A674}" type="slidenum">
              <a:rPr>
                <a:gradFill>
                  <a:gsLst>
                    <a:gs pos="100000">
                      <a:srgbClr val="002050"/>
                    </a:gs>
                    <a:gs pos="0">
                      <a:srgbClr val="002050"/>
                    </a:gs>
                  </a:gsLst>
                  <a:lin ang="5400000" scaled="0"/>
                </a:gradFill>
              </a:rPr>
              <a:pPr/>
              <a:t>30</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1164953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animBg="1"/>
      <p:bldP spid="11" grpId="0" animBg="1"/>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LBR (Continued) </a:t>
            </a:r>
            <a:endParaRPr lang="en-US" dirty="0"/>
          </a:p>
        </p:txBody>
      </p:sp>
      <p:sp>
        <p:nvSpPr>
          <p:cNvPr id="5" name="Rectangle 4"/>
          <p:cNvSpPr/>
          <p:nvPr/>
        </p:nvSpPr>
        <p:spPr>
          <a:xfrm>
            <a:off x="6755356" y="1823041"/>
            <a:ext cx="5497988" cy="862647"/>
          </a:xfrm>
          <a:prstGeom prst="rect">
            <a:avLst/>
          </a:prstGeom>
          <a:solidFill>
            <a:schemeClr val="accent6">
              <a:lumMod val="50000"/>
            </a:schemeClr>
          </a:solid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87431" lvl="1"/>
            <a:r>
              <a:rPr lang="en-US" sz="1632" b="1" dirty="0">
                <a:solidFill>
                  <a:srgbClr val="FFFFFF"/>
                </a:solidFill>
                <a:latin typeface="Consolas" panose="020B0609020204030204" pitchFamily="49" charset="0"/>
                <a:cs typeface="Consolas" panose="020B0609020204030204" pitchFamily="49" charset="0"/>
              </a:rPr>
              <a:t>Set-CsVoicePolicy </a:t>
            </a:r>
          </a:p>
          <a:p>
            <a:pPr marL="87431" lvl="1"/>
            <a:r>
              <a:rPr lang="en-US" sz="1632" b="1" dirty="0">
                <a:solidFill>
                  <a:srgbClr val="FFFFFF"/>
                </a:solidFill>
                <a:latin typeface="Consolas" panose="020B0609020204030204" pitchFamily="49" charset="0"/>
                <a:cs typeface="Consolas" panose="020B0609020204030204" pitchFamily="49" charset="0"/>
              </a:rPr>
              <a:t>	-Identity &lt;voice policy ID&gt; </a:t>
            </a:r>
          </a:p>
          <a:p>
            <a:pPr marL="87431" lvl="1"/>
            <a:r>
              <a:rPr lang="en-US" sz="1632" b="1" dirty="0">
                <a:solidFill>
                  <a:srgbClr val="FFFFFF"/>
                </a:solidFill>
                <a:latin typeface="Consolas" panose="020B0609020204030204" pitchFamily="49" charset="0"/>
                <a:cs typeface="Consolas" panose="020B0609020204030204" pitchFamily="49" charset="0"/>
              </a:rPr>
              <a:t>	-PreventPSTNTollBypass &lt;$true|$false&gt;</a:t>
            </a:r>
          </a:p>
        </p:txBody>
      </p:sp>
      <p:sp>
        <p:nvSpPr>
          <p:cNvPr id="7" name="TextBox 6"/>
          <p:cNvSpPr txBox="1"/>
          <p:nvPr/>
        </p:nvSpPr>
        <p:spPr>
          <a:xfrm>
            <a:off x="531947" y="1938160"/>
            <a:ext cx="5687159" cy="288137"/>
          </a:xfrm>
          <a:prstGeom prst="rect">
            <a:avLst/>
          </a:prstGeom>
          <a:noFill/>
        </p:spPr>
        <p:txBody>
          <a:bodyPr wrap="square" lIns="0" tIns="0" rIns="0" bIns="0" rtlCol="0">
            <a:spAutoFit/>
          </a:bodyPr>
          <a:lstStyle/>
          <a:p>
            <a:pPr marL="0" lvl="1">
              <a:lnSpc>
                <a:spcPct val="90000"/>
              </a:lnSpc>
              <a:spcBef>
                <a:spcPct val="20000"/>
              </a:spcBef>
              <a:buSzPct val="90000"/>
            </a:pPr>
            <a:r>
              <a:rPr lang="en-US" sz="2040" dirty="0">
                <a:solidFill>
                  <a:srgbClr val="FFFFFF"/>
                </a:solidFill>
              </a:rPr>
              <a:t>Modify the Voice Policy</a:t>
            </a:r>
          </a:p>
        </p:txBody>
      </p:sp>
      <p:sp>
        <p:nvSpPr>
          <p:cNvPr id="8" name="TextBox 7"/>
          <p:cNvSpPr txBox="1"/>
          <p:nvPr/>
        </p:nvSpPr>
        <p:spPr>
          <a:xfrm>
            <a:off x="534601" y="1480849"/>
            <a:ext cx="6117768" cy="461111"/>
          </a:xfrm>
          <a:prstGeom prst="rect">
            <a:avLst/>
          </a:prstGeom>
          <a:noFill/>
        </p:spPr>
        <p:txBody>
          <a:bodyPr wrap="square" lIns="0" tIns="0" rIns="0" bIns="0" rtlCol="0">
            <a:spAutoFit/>
          </a:bodyPr>
          <a:lstStyle/>
          <a:p>
            <a:pPr marL="0" lvl="1">
              <a:lnSpc>
                <a:spcPct val="90000"/>
              </a:lnSpc>
              <a:spcBef>
                <a:spcPct val="20000"/>
              </a:spcBef>
              <a:buSzPct val="90000"/>
            </a:pPr>
            <a:r>
              <a:rPr lang="en-US" sz="3264" spc="-71" dirty="0">
                <a:solidFill>
                  <a:srgbClr val="0072C6"/>
                </a:solidFill>
                <a:latin typeface="Segoe UI Light"/>
              </a:rPr>
              <a:t>Enable LBR through Voice Policy</a:t>
            </a:r>
          </a:p>
        </p:txBody>
      </p:sp>
      <p:sp>
        <p:nvSpPr>
          <p:cNvPr id="10" name="Rectangle 9"/>
          <p:cNvSpPr/>
          <p:nvPr/>
        </p:nvSpPr>
        <p:spPr>
          <a:xfrm>
            <a:off x="6762116" y="3424685"/>
            <a:ext cx="5497988" cy="606488"/>
          </a:xfrm>
          <a:prstGeom prst="rect">
            <a:avLst/>
          </a:prstGeom>
          <a:solidFill>
            <a:schemeClr val="accent6">
              <a:lumMod val="50000"/>
            </a:schemeClr>
          </a:solidFill>
        </p:spPr>
        <p:txBody>
          <a:bodyPr wrap="square">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87431" lvl="1"/>
            <a:r>
              <a:rPr lang="en-US" sz="1632" b="1" dirty="0">
                <a:solidFill>
                  <a:srgbClr val="FFFFFF"/>
                </a:solidFill>
                <a:latin typeface="Consolas" panose="020B0609020204030204" pitchFamily="49" charset="0"/>
                <a:cs typeface="Consolas" panose="020B0609020204030204" pitchFamily="49" charset="0"/>
              </a:rPr>
              <a:t>Set-CsRoutingConfiguration </a:t>
            </a:r>
          </a:p>
          <a:p>
            <a:pPr marL="87431" lvl="1"/>
            <a:r>
              <a:rPr lang="en-US" sz="1632" b="1" dirty="0">
                <a:solidFill>
                  <a:srgbClr val="FFFFFF"/>
                </a:solidFill>
                <a:latin typeface="Consolas" panose="020B0609020204030204" pitchFamily="49" charset="0"/>
                <a:cs typeface="Consolas" panose="020B0609020204030204" pitchFamily="49" charset="0"/>
              </a:rPr>
              <a:t>	-EnableLocationBasedRouting $true </a:t>
            </a:r>
          </a:p>
        </p:txBody>
      </p:sp>
      <p:sp>
        <p:nvSpPr>
          <p:cNvPr id="12" name="TextBox 11"/>
          <p:cNvSpPr txBox="1"/>
          <p:nvPr/>
        </p:nvSpPr>
        <p:spPr>
          <a:xfrm>
            <a:off x="531947" y="3876706"/>
            <a:ext cx="5687159" cy="565026"/>
          </a:xfrm>
          <a:prstGeom prst="rect">
            <a:avLst/>
          </a:prstGeom>
          <a:noFill/>
        </p:spPr>
        <p:txBody>
          <a:bodyPr wrap="square" lIns="0" tIns="0" rIns="0" bIns="0" rtlCol="0">
            <a:spAutoFit/>
          </a:bodyPr>
          <a:lstStyle/>
          <a:p>
            <a:pPr marL="0" lvl="1">
              <a:lnSpc>
                <a:spcPct val="90000"/>
              </a:lnSpc>
              <a:spcBef>
                <a:spcPct val="20000"/>
              </a:spcBef>
              <a:buSzPct val="90000"/>
            </a:pPr>
            <a:r>
              <a:rPr lang="en-US" sz="2040" dirty="0">
                <a:solidFill>
                  <a:srgbClr val="FFFFFF"/>
                </a:solidFill>
              </a:rPr>
              <a:t>Create a Trunk Configuration </a:t>
            </a:r>
            <a:br>
              <a:rPr lang="en-US" sz="2040" dirty="0">
                <a:solidFill>
                  <a:srgbClr val="FFFFFF"/>
                </a:solidFill>
              </a:rPr>
            </a:br>
            <a:r>
              <a:rPr lang="en-US" sz="2040" dirty="0">
                <a:solidFill>
                  <a:srgbClr val="FFFFFF"/>
                </a:solidFill>
              </a:rPr>
              <a:t>(Only for PSTN gateways, not Internal PBX routes)</a:t>
            </a:r>
          </a:p>
        </p:txBody>
      </p:sp>
      <p:sp>
        <p:nvSpPr>
          <p:cNvPr id="13" name="TextBox 12"/>
          <p:cNvSpPr txBox="1"/>
          <p:nvPr/>
        </p:nvSpPr>
        <p:spPr>
          <a:xfrm>
            <a:off x="534601" y="2972663"/>
            <a:ext cx="6117768" cy="922223"/>
          </a:xfrm>
          <a:prstGeom prst="rect">
            <a:avLst/>
          </a:prstGeom>
          <a:noFill/>
        </p:spPr>
        <p:txBody>
          <a:bodyPr wrap="square" lIns="0" tIns="0" rIns="0" bIns="0" rtlCol="0">
            <a:spAutoFit/>
          </a:bodyPr>
          <a:lstStyle/>
          <a:p>
            <a:pPr marL="0" lvl="1">
              <a:lnSpc>
                <a:spcPct val="90000"/>
              </a:lnSpc>
              <a:spcBef>
                <a:spcPct val="20000"/>
              </a:spcBef>
              <a:buSzPct val="90000"/>
            </a:pPr>
            <a:r>
              <a:rPr lang="en-US" sz="3264" spc="-71" dirty="0">
                <a:solidFill>
                  <a:srgbClr val="0072C6"/>
                </a:solidFill>
                <a:latin typeface="Segoe UI Light"/>
              </a:rPr>
              <a:t>Enable Location Based Routing Globally</a:t>
            </a:r>
          </a:p>
        </p:txBody>
      </p:sp>
      <p:sp>
        <p:nvSpPr>
          <p:cNvPr id="3" name="Slide Number Placeholder 2"/>
          <p:cNvSpPr>
            <a:spLocks noGrp="1"/>
          </p:cNvSpPr>
          <p:nvPr>
            <p:ph type="sldNum" sz="quarter" idx="12"/>
          </p:nvPr>
        </p:nvSpPr>
        <p:spPr/>
        <p:txBody>
          <a:bodyPr/>
          <a:lstStyle/>
          <a:p>
            <a:fld id="{727B4C2D-45E2-4621-8491-2995EB46A674}" type="slidenum">
              <a:rPr>
                <a:gradFill>
                  <a:gsLst>
                    <a:gs pos="100000">
                      <a:srgbClr val="002050"/>
                    </a:gs>
                    <a:gs pos="0">
                      <a:srgbClr val="002050"/>
                    </a:gs>
                  </a:gsLst>
                  <a:lin ang="5400000" scaled="0"/>
                </a:gradFill>
              </a:rPr>
              <a:pPr/>
              <a:t>31</a:t>
            </a:fld>
            <a:endParaRPr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2849726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2705" y="1506017"/>
            <a:ext cx="12143850" cy="3689806"/>
          </a:xfrm>
        </p:spPr>
        <p:txBody>
          <a:bodyPr/>
          <a:lstStyle/>
          <a:p>
            <a:pPr marL="0" lvl="2" indent="17811">
              <a:buSzPct val="80000"/>
            </a:pPr>
            <a:r>
              <a:rPr lang="en-US" sz="3264" spc="-71" dirty="0">
                <a:solidFill>
                  <a:schemeClr val="accent1"/>
                </a:solidFill>
                <a:latin typeface="+mj-lt"/>
              </a:rPr>
              <a:t>When using LBR, the site routing policy must include a route for all possible calls</a:t>
            </a:r>
          </a:p>
          <a:p>
            <a:pPr lvl="1"/>
            <a:r>
              <a:rPr lang="en-US" dirty="0">
                <a:solidFill>
                  <a:srgbClr val="FFFFFF"/>
                </a:solidFill>
              </a:rPr>
              <a:t>It is possible that a call would be allowed by the user’s policy, but if it were not allowed by the site’s policy, it would be blocked</a:t>
            </a:r>
          </a:p>
          <a:p>
            <a:pPr marL="346486" lvl="2" indent="-346486">
              <a:spcBef>
                <a:spcPts val="1836"/>
              </a:spcBef>
              <a:buSzPct val="80000"/>
            </a:pPr>
            <a:r>
              <a:rPr lang="en-US" sz="3264" spc="-71" dirty="0">
                <a:solidFill>
                  <a:schemeClr val="accent1"/>
                </a:solidFill>
                <a:latin typeface="+mj-lt"/>
              </a:rPr>
              <a:t>Trunks are associated with one network site</a:t>
            </a:r>
          </a:p>
          <a:p>
            <a:pPr lvl="1"/>
            <a:r>
              <a:rPr lang="en-US" dirty="0">
                <a:solidFill>
                  <a:srgbClr val="FFFFFF"/>
                </a:solidFill>
              </a:rPr>
              <a:t>For LBR, your campus must be represented as one site if using centralized SIP Trunks</a:t>
            </a:r>
          </a:p>
          <a:p>
            <a:endParaRPr lang="en-US" dirty="0"/>
          </a:p>
        </p:txBody>
      </p:sp>
      <p:sp>
        <p:nvSpPr>
          <p:cNvPr id="3" name="Title 2"/>
          <p:cNvSpPr>
            <a:spLocks noGrp="1"/>
          </p:cNvSpPr>
          <p:nvPr>
            <p:ph type="title"/>
          </p:nvPr>
        </p:nvSpPr>
        <p:spPr/>
        <p:txBody>
          <a:bodyPr/>
          <a:lstStyle/>
          <a:p>
            <a:r>
              <a:rPr lang="en-US" dirty="0" smtClean="0"/>
              <a:t>Design Considerations</a:t>
            </a:r>
            <a:endParaRPr lang="en-US" dirty="0"/>
          </a:p>
        </p:txBody>
      </p:sp>
      <p:sp>
        <p:nvSpPr>
          <p:cNvPr id="5" name="Slide Number Placeholder 4"/>
          <p:cNvSpPr>
            <a:spLocks noGrp="1"/>
          </p:cNvSpPr>
          <p:nvPr>
            <p:ph type="sldNum" sz="quarter" idx="12"/>
          </p:nvPr>
        </p:nvSpPr>
        <p:spPr/>
        <p:txBody>
          <a:bodyPr/>
          <a:lstStyle/>
          <a:p>
            <a:pPr defTabSz="932559"/>
            <a:fld id="{727B4C2D-45E2-4621-8491-2995EB46A674}" type="slidenum">
              <a:rPr lang="en-US" smtClean="0">
                <a:gradFill>
                  <a:gsLst>
                    <a:gs pos="100000">
                      <a:srgbClr val="797A7D"/>
                    </a:gs>
                    <a:gs pos="0">
                      <a:srgbClr val="797A7D"/>
                    </a:gs>
                  </a:gsLst>
                  <a:lin ang="5400000" scaled="0"/>
                </a:gradFill>
              </a:rPr>
              <a:pPr defTabSz="932559"/>
              <a:t>32</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707663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Lync Voice Applications Update</a:t>
            </a:r>
            <a:endParaRPr lang="en-US" dirty="0"/>
          </a:p>
        </p:txBody>
      </p:sp>
    </p:spTree>
    <p:extLst>
      <p:ext uri="{BB962C8B-B14F-4D97-AF65-F5344CB8AC3E}">
        <p14:creationId xmlns:p14="http://schemas.microsoft.com/office/powerpoint/2010/main" val="3653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713602" y="6319192"/>
            <a:ext cx="6248073" cy="463577"/>
          </a:xfrm>
          <a:prstGeom prst="rect">
            <a:avLst/>
          </a:prstGeom>
          <a:solidFill>
            <a:schemeClr val="tx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GB" sz="2244" b="1" dirty="0">
                <a:gradFill>
                  <a:gsLst>
                    <a:gs pos="0">
                      <a:srgbClr val="FFFFFF"/>
                    </a:gs>
                    <a:gs pos="100000">
                      <a:srgbClr val="FFFFFF"/>
                    </a:gs>
                  </a:gsLst>
                  <a:lin ang="5400000" scaled="0"/>
                </a:gradFill>
                <a:ea typeface="Segoe UI" pitchFamily="34" charset="0"/>
                <a:cs typeface="Segoe UI" pitchFamily="34" charset="0"/>
              </a:rPr>
              <a:t>Administrator Configured</a:t>
            </a:r>
          </a:p>
        </p:txBody>
      </p:sp>
      <p:sp>
        <p:nvSpPr>
          <p:cNvPr id="12" name="Rectangle 11"/>
          <p:cNvSpPr/>
          <p:nvPr/>
        </p:nvSpPr>
        <p:spPr bwMode="auto">
          <a:xfrm>
            <a:off x="8114035" y="6333826"/>
            <a:ext cx="3138564" cy="448942"/>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r>
              <a:rPr lang="en-GB" sz="2244" b="1" dirty="0">
                <a:gradFill>
                  <a:gsLst>
                    <a:gs pos="0">
                      <a:srgbClr val="FFFFFF"/>
                    </a:gs>
                    <a:gs pos="100000">
                      <a:srgbClr val="FFFFFF"/>
                    </a:gs>
                  </a:gsLst>
                  <a:lin ang="5400000" scaled="0"/>
                </a:gradFill>
                <a:ea typeface="Segoe UI" pitchFamily="34" charset="0"/>
                <a:cs typeface="Segoe UI" pitchFamily="34" charset="0"/>
              </a:rPr>
              <a:t>User Configured *</a:t>
            </a:r>
          </a:p>
        </p:txBody>
      </p:sp>
      <p:sp>
        <p:nvSpPr>
          <p:cNvPr id="4" name="Text Placeholder 4" hidden="1"/>
          <p:cNvSpPr txBox="1">
            <a:spLocks/>
          </p:cNvSpPr>
          <p:nvPr/>
        </p:nvSpPr>
        <p:spPr>
          <a:xfrm>
            <a:off x="376338" y="464394"/>
            <a:ext cx="12186924" cy="736219"/>
          </a:xfrm>
          <a:prstGeom prst="rect">
            <a:avLst/>
          </a:prstGeom>
        </p:spPr>
        <p:txBody>
          <a:bodyPr vert="horz" lIns="124052" tIns="62026" rIns="124052" bIns="62026"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4486"/>
              </a:lnSpc>
            </a:pPr>
            <a:r>
              <a:rPr lang="en-US" sz="5398" spc="-102" dirty="0">
                <a:ln w="3175">
                  <a:noFill/>
                </a:ln>
                <a:solidFill>
                  <a:srgbClr val="0072C6"/>
                </a:solidFill>
                <a:latin typeface="Segoe UI Light"/>
                <a:cs typeface="Segoe UI" pitchFamily="34" charset="0"/>
              </a:rPr>
              <a:t>Lync Call Handling Services</a:t>
            </a:r>
          </a:p>
        </p:txBody>
      </p:sp>
      <p:sp>
        <p:nvSpPr>
          <p:cNvPr id="15" name="Rectangle 14"/>
          <p:cNvSpPr/>
          <p:nvPr/>
        </p:nvSpPr>
        <p:spPr bwMode="auto">
          <a:xfrm>
            <a:off x="4978545" y="1151263"/>
            <a:ext cx="2983130" cy="2396791"/>
          </a:xfrm>
          <a:prstGeom prst="rect">
            <a:avLst/>
          </a:prstGeom>
          <a:solidFill>
            <a:schemeClr val="accent3"/>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46611" tIns="46611" rIns="0" bIns="46611" numCol="1" spcCol="0" rtlCol="0" fromWordArt="0" anchor="t" anchorCtr="0" forceAA="0" compatLnSpc="1">
            <a:prstTxWarp prst="textNoShape">
              <a:avLst/>
            </a:prstTxWarp>
            <a:noAutofit/>
          </a:bodyPr>
          <a:lstStyle/>
          <a:p>
            <a:pPr defTabSz="931920" fontAlgn="base">
              <a:spcBef>
                <a:spcPct val="0"/>
              </a:spcBef>
              <a:spcAft>
                <a:spcPct val="0"/>
              </a:spcAft>
            </a:pPr>
            <a:r>
              <a:rPr lang="en-US" sz="3264" kern="0" dirty="0">
                <a:solidFill>
                  <a:srgbClr val="FFFFFF"/>
                </a:solidFill>
                <a:latin typeface="Segoe UI Light"/>
              </a:rPr>
              <a:t>Unassigned Numbers Service</a:t>
            </a:r>
            <a:endParaRPr lang="en-US" sz="3264" dirty="0">
              <a:solidFill>
                <a:prstClr val="white"/>
              </a:solidFill>
              <a:latin typeface="Segoe UI Light"/>
            </a:endParaRPr>
          </a:p>
          <a:p>
            <a:pPr defTabSz="931920" fontAlgn="base">
              <a:spcBef>
                <a:spcPct val="0"/>
              </a:spcBef>
              <a:spcAft>
                <a:spcPct val="0"/>
              </a:spcAft>
            </a:pPr>
            <a:r>
              <a:rPr lang="en-US" sz="2040" kern="0" dirty="0">
                <a:solidFill>
                  <a:srgbClr val="FFFFFF"/>
                </a:solidFill>
              </a:rPr>
              <a:t>Prompt playback </a:t>
            </a:r>
            <a:br>
              <a:rPr lang="en-US" sz="2040" kern="0" dirty="0">
                <a:solidFill>
                  <a:srgbClr val="FFFFFF"/>
                </a:solidFill>
              </a:rPr>
            </a:br>
            <a:r>
              <a:rPr lang="en-US" sz="2040" kern="0" dirty="0">
                <a:solidFill>
                  <a:srgbClr val="FFFFFF"/>
                </a:solidFill>
              </a:rPr>
              <a:t>and transfer capability for unassigned numbers</a:t>
            </a:r>
          </a:p>
        </p:txBody>
      </p:sp>
      <p:sp>
        <p:nvSpPr>
          <p:cNvPr id="16" name="Rectangle 15"/>
          <p:cNvSpPr/>
          <p:nvPr/>
        </p:nvSpPr>
        <p:spPr bwMode="auto">
          <a:xfrm>
            <a:off x="1703264" y="1151263"/>
            <a:ext cx="2983130" cy="2396791"/>
          </a:xfrm>
          <a:prstGeom prst="rect">
            <a:avLst/>
          </a:prstGeom>
          <a:solidFill>
            <a:schemeClr val="accent2"/>
          </a:solidFill>
          <a:ln>
            <a:noFill/>
            <a:headEnd type="none" w="med" len="med"/>
            <a:tailEnd type="none" w="med" len="med"/>
          </a:ln>
          <a:effectLst/>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46611" tIns="46611" rIns="46611" bIns="46611" numCol="1" spcCol="0" rtlCol="0" fromWordArt="0" anchor="t" anchorCtr="0" forceAA="0" compatLnSpc="1">
            <a:prstTxWarp prst="textNoShape">
              <a:avLst/>
            </a:prstTxWarp>
            <a:noAutofit/>
          </a:bodyPr>
          <a:lstStyle/>
          <a:p>
            <a:pPr defTabSz="931920" fontAlgn="base">
              <a:spcBef>
                <a:spcPct val="0"/>
              </a:spcBef>
              <a:spcAft>
                <a:spcPct val="0"/>
              </a:spcAft>
            </a:pPr>
            <a:r>
              <a:rPr lang="en-US" sz="3264" kern="0" dirty="0">
                <a:solidFill>
                  <a:srgbClr val="FFFFFF"/>
                </a:solidFill>
                <a:latin typeface="Segoe UI Light"/>
              </a:rPr>
              <a:t>Response Group</a:t>
            </a:r>
            <a:endParaRPr lang="en-US" sz="3264" dirty="0">
              <a:solidFill>
                <a:prstClr val="white"/>
              </a:solidFill>
              <a:latin typeface="Segoe UI Light"/>
            </a:endParaRPr>
          </a:p>
          <a:p>
            <a:pPr defTabSz="931920" fontAlgn="base">
              <a:spcBef>
                <a:spcPct val="0"/>
              </a:spcBef>
              <a:spcAft>
                <a:spcPct val="0"/>
              </a:spcAft>
            </a:pPr>
            <a:r>
              <a:rPr lang="en-US" sz="2040" kern="0" dirty="0">
                <a:solidFill>
                  <a:srgbClr val="FFFFFF"/>
                </a:solidFill>
              </a:rPr>
              <a:t>Call queuing, treatment, and routing for departments</a:t>
            </a:r>
          </a:p>
        </p:txBody>
      </p:sp>
      <p:sp>
        <p:nvSpPr>
          <p:cNvPr id="22" name="Rectangle 21"/>
          <p:cNvSpPr/>
          <p:nvPr/>
        </p:nvSpPr>
        <p:spPr bwMode="auto">
          <a:xfrm>
            <a:off x="1703264" y="3788131"/>
            <a:ext cx="2983130" cy="239679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1" tIns="46611" rIns="46611" bIns="46611" numCol="1" spcCol="0" rtlCol="0" fromWordArt="0" anchor="t" anchorCtr="0" forceAA="0" compatLnSpc="1">
            <a:prstTxWarp prst="textNoShape">
              <a:avLst/>
            </a:prstTxWarp>
            <a:noAutofit/>
          </a:bodyPr>
          <a:lstStyle/>
          <a:p>
            <a:pPr defTabSz="930561"/>
            <a:r>
              <a:rPr lang="en-US" sz="3264" kern="0" dirty="0">
                <a:solidFill>
                  <a:srgbClr val="FFFFFF"/>
                </a:solidFill>
                <a:latin typeface="Segoe UI Light"/>
              </a:rPr>
              <a:t>Call Park</a:t>
            </a:r>
            <a:endParaRPr lang="en-US" sz="3264" dirty="0">
              <a:solidFill>
                <a:srgbClr val="FFFFFF"/>
              </a:solidFill>
              <a:latin typeface="Segoe UI Light"/>
            </a:endParaRPr>
          </a:p>
          <a:p>
            <a:pPr defTabSz="930561"/>
            <a:r>
              <a:rPr lang="en-US" sz="2040" kern="0" dirty="0">
                <a:solidFill>
                  <a:srgbClr val="FFFFFF"/>
                </a:solidFill>
              </a:rPr>
              <a:t>Asynchronously transfer of a call between users, endpoints, or both</a:t>
            </a:r>
          </a:p>
          <a:p>
            <a:pPr defTabSz="930561"/>
            <a:endParaRPr lang="en-US" sz="1999" dirty="0">
              <a:solidFill>
                <a:srgbClr val="FFFFFF"/>
              </a:solidFill>
              <a:latin typeface="Segoe UI Light" panose="020B0502040204020203" pitchFamily="34" charset="0"/>
            </a:endParaRPr>
          </a:p>
        </p:txBody>
      </p:sp>
      <p:sp>
        <p:nvSpPr>
          <p:cNvPr id="7" name="Title 6"/>
          <p:cNvSpPr>
            <a:spLocks noGrp="1"/>
          </p:cNvSpPr>
          <p:nvPr>
            <p:ph type="title"/>
          </p:nvPr>
        </p:nvSpPr>
        <p:spPr/>
        <p:txBody>
          <a:bodyPr/>
          <a:lstStyle/>
          <a:p>
            <a:r>
              <a:rPr lang="en-US" dirty="0" smtClean="0">
                <a:solidFill>
                  <a:schemeClr val="tx2"/>
                </a:solidFill>
              </a:rPr>
              <a:t>Lync Call-Handling Services</a:t>
            </a:r>
            <a:endParaRPr lang="en-US" dirty="0">
              <a:solidFill>
                <a:schemeClr val="tx2"/>
              </a:solidFill>
            </a:endParaRPr>
          </a:p>
        </p:txBody>
      </p:sp>
      <p:sp>
        <p:nvSpPr>
          <p:cNvPr id="9" name="Rectangle 8"/>
          <p:cNvSpPr/>
          <p:nvPr/>
        </p:nvSpPr>
        <p:spPr bwMode="auto">
          <a:xfrm>
            <a:off x="8257455" y="1158534"/>
            <a:ext cx="2983130" cy="2396791"/>
          </a:xfrm>
          <a:prstGeom prst="rect">
            <a:avLst/>
          </a:prstGeom>
          <a:solidFill>
            <a:srgbClr val="00B05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6611" tIns="46611" rIns="46611" bIns="46611" numCol="1" spcCol="0" rtlCol="0" fromWordArt="0" anchor="t" anchorCtr="0" forceAA="0" compatLnSpc="1">
            <a:prstTxWarp prst="textNoShape">
              <a:avLst/>
            </a:prstTxWarp>
            <a:noAutofit/>
          </a:bodyPr>
          <a:lstStyle/>
          <a:p>
            <a:pPr defTabSz="930561"/>
            <a:r>
              <a:rPr lang="en-US" sz="3264" kern="0" dirty="0">
                <a:solidFill>
                  <a:srgbClr val="FFFFFF"/>
                </a:solidFill>
                <a:latin typeface="Segoe UI Light"/>
              </a:rPr>
              <a:t>Team Call</a:t>
            </a:r>
          </a:p>
          <a:p>
            <a:pPr defTabSz="930561"/>
            <a:r>
              <a:rPr lang="en-US" sz="2040" kern="0" dirty="0">
                <a:solidFill>
                  <a:srgbClr val="FFFFFF"/>
                </a:solidFill>
              </a:rPr>
              <a:t>Users define who their calls are forked to</a:t>
            </a:r>
            <a:endParaRPr lang="en-US" sz="2040" b="1" u="sng" kern="0" dirty="0">
              <a:solidFill>
                <a:srgbClr val="FFFFFF"/>
              </a:solidFill>
            </a:endParaRPr>
          </a:p>
        </p:txBody>
      </p:sp>
      <p:sp>
        <p:nvSpPr>
          <p:cNvPr id="19" name="Rectangle 18"/>
          <p:cNvSpPr/>
          <p:nvPr/>
        </p:nvSpPr>
        <p:spPr bwMode="auto">
          <a:xfrm>
            <a:off x="4978545" y="3788132"/>
            <a:ext cx="2983130" cy="2396791"/>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46611" tIns="46611" rIns="46611" bIns="46611" numCol="1" spcCol="0" rtlCol="0" fromWordArt="0" anchor="t" anchorCtr="0" forceAA="0" compatLnSpc="1">
            <a:prstTxWarp prst="textNoShape">
              <a:avLst/>
            </a:prstTxWarp>
            <a:noAutofit/>
          </a:bodyPr>
          <a:lstStyle/>
          <a:p>
            <a:pPr defTabSz="930561"/>
            <a:r>
              <a:rPr lang="en-US" sz="3264" kern="0" dirty="0">
                <a:solidFill>
                  <a:srgbClr val="FFFFFF"/>
                </a:solidFill>
                <a:latin typeface="Segoe UI Light"/>
              </a:rPr>
              <a:t>Group Call Pickup</a:t>
            </a:r>
          </a:p>
          <a:p>
            <a:pPr defTabSz="930561"/>
            <a:r>
              <a:rPr lang="en-US" sz="2040" kern="0" dirty="0">
                <a:solidFill>
                  <a:srgbClr val="FFFFFF"/>
                </a:solidFill>
              </a:rPr>
              <a:t>Users in a group can retrieve calls presented to another user</a:t>
            </a:r>
            <a:endParaRPr lang="en-US" sz="2040" b="1" u="sng" kern="0" dirty="0">
              <a:solidFill>
                <a:srgbClr val="FFFFFF"/>
              </a:solidFill>
            </a:endParaRPr>
          </a:p>
        </p:txBody>
      </p:sp>
      <p:sp>
        <p:nvSpPr>
          <p:cNvPr id="5" name="Slide Number Placeholder 4"/>
          <p:cNvSpPr>
            <a:spLocks noGrp="1"/>
          </p:cNvSpPr>
          <p:nvPr>
            <p:ph type="sldNum" sz="quarter" idx="4294967295"/>
          </p:nvPr>
        </p:nvSpPr>
        <p:spPr>
          <a:xfrm>
            <a:off x="533567" y="6558943"/>
            <a:ext cx="571848" cy="223825"/>
          </a:xfrm>
          <a:prstGeom prst="rect">
            <a:avLst/>
          </a:prstGeom>
        </p:spPr>
        <p:txBody>
          <a:bodyPr/>
          <a:lstStyle/>
          <a:p>
            <a:fld id="{727B4C2D-45E2-4621-8491-2995EB46A674}" type="slidenum">
              <a:rPr lang="en-US" smtClean="0">
                <a:solidFill>
                  <a:srgbClr val="FFFFFF"/>
                </a:solidFill>
              </a:rPr>
              <a:pPr/>
              <a:t>34</a:t>
            </a:fld>
            <a:endParaRPr lang="en-US" dirty="0">
              <a:solidFill>
                <a:srgbClr val="FFFFFF"/>
              </a:solidFill>
            </a:endParaRPr>
          </a:p>
        </p:txBody>
      </p:sp>
    </p:spTree>
    <p:extLst>
      <p:ext uri="{BB962C8B-B14F-4D97-AF65-F5344CB8AC3E}">
        <p14:creationId xmlns:p14="http://schemas.microsoft.com/office/powerpoint/2010/main" val="233194277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50837" y="295274"/>
            <a:ext cx="11889564" cy="917575"/>
          </a:xfrm>
        </p:spPr>
        <p:txBody>
          <a:bodyPr/>
          <a:lstStyle/>
          <a:p>
            <a:r>
              <a:rPr lang="en-US" dirty="0" smtClean="0">
                <a:solidFill>
                  <a:schemeClr val="tx2"/>
                </a:solidFill>
              </a:rPr>
              <a:t>Response Group Service</a:t>
            </a:r>
            <a:endParaRPr lang="en-US" dirty="0">
              <a:solidFill>
                <a:schemeClr val="tx2"/>
              </a:solidFill>
            </a:endParaRPr>
          </a:p>
        </p:txBody>
      </p:sp>
      <p:sp>
        <p:nvSpPr>
          <p:cNvPr id="6" name="Text Placeholder 5"/>
          <p:cNvSpPr>
            <a:spLocks noGrp="1"/>
          </p:cNvSpPr>
          <p:nvPr>
            <p:ph type="body" sz="quarter" idx="4294967295"/>
          </p:nvPr>
        </p:nvSpPr>
        <p:spPr>
          <a:xfrm>
            <a:off x="350837" y="1280794"/>
            <a:ext cx="11887200" cy="3447098"/>
          </a:xfrm>
          <a:prstGeom prst="rect">
            <a:avLst/>
          </a:prstGeom>
        </p:spPr>
        <p:txBody>
          <a:bodyPr/>
          <a:lstStyle/>
          <a:p>
            <a:r>
              <a:rPr lang="en-US" dirty="0" smtClean="0"/>
              <a:t>Basic ACD functionality</a:t>
            </a:r>
          </a:p>
          <a:p>
            <a:pPr lvl="1"/>
            <a:r>
              <a:rPr lang="en-US" dirty="0" smtClean="0"/>
              <a:t>Scenarios including Receptionist, Helpdesk, Departmental call routing</a:t>
            </a:r>
          </a:p>
          <a:p>
            <a:pPr lvl="1"/>
            <a:r>
              <a:rPr lang="en-US" dirty="0"/>
              <a:t>Installed with Enterprise Voice, licensed with Lync Plus CAL.</a:t>
            </a:r>
          </a:p>
          <a:p>
            <a:pPr lvl="1"/>
            <a:r>
              <a:rPr lang="en-US" dirty="0"/>
              <a:t>Server side media application that runs on all Front Ends along with web-based administration</a:t>
            </a:r>
          </a:p>
          <a:p>
            <a:pPr lvl="1"/>
            <a:endParaRPr lang="en-US" dirty="0" smtClean="0"/>
          </a:p>
          <a:p>
            <a:r>
              <a:rPr lang="en-US" dirty="0" smtClean="0"/>
              <a:t>Not intended as </a:t>
            </a:r>
            <a:r>
              <a:rPr lang="en-US" dirty="0"/>
              <a:t>a contact center </a:t>
            </a:r>
            <a:r>
              <a:rPr lang="en-US" dirty="0" smtClean="0"/>
              <a:t>replacement</a:t>
            </a:r>
          </a:p>
          <a:p>
            <a:pPr lvl="1"/>
            <a:r>
              <a:rPr lang="en-US" dirty="0" smtClean="0"/>
              <a:t>Limited Management Capabilities – no real time views, monitoring/barge-in/whisper, agent reporting</a:t>
            </a:r>
          </a:p>
          <a:p>
            <a:pPr lvl="1"/>
            <a:r>
              <a:rPr lang="en-US" dirty="0" smtClean="0"/>
              <a:t>Limited Integration – no database dips, programmability, skills matching, weighted routing</a:t>
            </a:r>
            <a:endParaRPr lang="en-US" dirty="0"/>
          </a:p>
        </p:txBody>
      </p:sp>
    </p:spTree>
    <p:extLst>
      <p:ext uri="{BB962C8B-B14F-4D97-AF65-F5344CB8AC3E}">
        <p14:creationId xmlns:p14="http://schemas.microsoft.com/office/powerpoint/2010/main" val="519734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Managing RGS- Groups</a:t>
            </a:r>
            <a:endParaRPr lang="en-US" dirty="0">
              <a:solidFill>
                <a:schemeClr val="tx2"/>
              </a:solidFill>
            </a:endParaRPr>
          </a:p>
        </p:txBody>
      </p:sp>
      <p:sp>
        <p:nvSpPr>
          <p:cNvPr id="3" name="Text Placeholder 2"/>
          <p:cNvSpPr>
            <a:spLocks noGrp="1"/>
          </p:cNvSpPr>
          <p:nvPr>
            <p:ph type="body" sz="quarter" idx="4294967295"/>
          </p:nvPr>
        </p:nvSpPr>
        <p:spPr>
          <a:xfrm>
            <a:off x="274638" y="1212850"/>
            <a:ext cx="9199562" cy="5613845"/>
          </a:xfrm>
          <a:prstGeom prst="rect">
            <a:avLst/>
          </a:prstGeom>
        </p:spPr>
        <p:txBody>
          <a:bodyPr/>
          <a:lstStyle/>
          <a:p>
            <a:r>
              <a:rPr lang="en-US" dirty="0" smtClean="0"/>
              <a:t>Agents</a:t>
            </a:r>
          </a:p>
          <a:p>
            <a:r>
              <a:rPr lang="en-US" sz="3200" dirty="0">
                <a:solidFill>
                  <a:schemeClr val="tx1"/>
                </a:solidFill>
              </a:rPr>
              <a:t>List of individuals or DL</a:t>
            </a:r>
          </a:p>
          <a:p>
            <a:r>
              <a:rPr lang="en-US" dirty="0" smtClean="0"/>
              <a:t>Participation policy-</a:t>
            </a:r>
          </a:p>
          <a:p>
            <a:r>
              <a:rPr lang="en-US" sz="3200" dirty="0" smtClean="0">
                <a:solidFill>
                  <a:schemeClr val="tx1"/>
                </a:solidFill>
              </a:rPr>
              <a:t>Informal- Lync user sign in</a:t>
            </a:r>
          </a:p>
          <a:p>
            <a:r>
              <a:rPr lang="en-US" sz="3200" dirty="0" smtClean="0">
                <a:solidFill>
                  <a:schemeClr val="tx1"/>
                </a:solidFill>
              </a:rPr>
              <a:t>Formal- Specific queue activation</a:t>
            </a:r>
          </a:p>
          <a:p>
            <a:r>
              <a:rPr lang="en-US" dirty="0" smtClean="0"/>
              <a:t>Routing method</a:t>
            </a:r>
          </a:p>
          <a:p>
            <a:r>
              <a:rPr lang="en-US" sz="3200" dirty="0" smtClean="0">
                <a:solidFill>
                  <a:schemeClr val="tx1"/>
                </a:solidFill>
              </a:rPr>
              <a:t>Longest </a:t>
            </a:r>
            <a:r>
              <a:rPr lang="en-US" sz="3200" dirty="0">
                <a:solidFill>
                  <a:schemeClr val="tx1"/>
                </a:solidFill>
              </a:rPr>
              <a:t>idle, parallel, round robin, serial, attendant</a:t>
            </a:r>
          </a:p>
          <a:p>
            <a:r>
              <a:rPr lang="en-US" dirty="0" smtClean="0"/>
              <a:t>Alert time</a:t>
            </a:r>
          </a:p>
          <a:p>
            <a:r>
              <a:rPr lang="en-US" sz="3200" dirty="0">
                <a:solidFill>
                  <a:schemeClr val="tx1"/>
                </a:solidFill>
              </a:rPr>
              <a:t>Time to wait </a:t>
            </a:r>
            <a:r>
              <a:rPr lang="en-US" sz="3200" dirty="0" smtClean="0">
                <a:solidFill>
                  <a:schemeClr val="tx1"/>
                </a:solidFill>
              </a:rPr>
              <a:t>before iterating through routing tree</a:t>
            </a:r>
            <a:endParaRPr lang="en-US" sz="3200" dirty="0">
              <a:solidFill>
                <a:schemeClr val="tx1"/>
              </a:solidFill>
            </a:endParaRPr>
          </a:p>
        </p:txBody>
      </p:sp>
      <p:pic>
        <p:nvPicPr>
          <p:cNvPr id="4" name="Picture 3"/>
          <p:cNvPicPr>
            <a:picLocks noChangeAspect="1"/>
          </p:cNvPicPr>
          <p:nvPr/>
        </p:nvPicPr>
        <p:blipFill>
          <a:blip r:embed="rId3"/>
          <a:stretch>
            <a:fillRect/>
          </a:stretch>
        </p:blipFill>
        <p:spPr>
          <a:xfrm>
            <a:off x="9474200" y="1287462"/>
            <a:ext cx="2962275" cy="4714875"/>
          </a:xfrm>
          <a:prstGeom prst="rect">
            <a:avLst/>
          </a:prstGeom>
        </p:spPr>
      </p:pic>
    </p:spTree>
    <p:extLst>
      <p:ext uri="{BB962C8B-B14F-4D97-AF65-F5344CB8AC3E}">
        <p14:creationId xmlns:p14="http://schemas.microsoft.com/office/powerpoint/2010/main" val="2218326346"/>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Managing RGS- Queues</a:t>
            </a:r>
            <a:endParaRPr lang="en-US" dirty="0">
              <a:solidFill>
                <a:schemeClr val="tx2"/>
              </a:solidFill>
            </a:endParaRPr>
          </a:p>
        </p:txBody>
      </p:sp>
      <p:sp>
        <p:nvSpPr>
          <p:cNvPr id="3" name="Text Placeholder 2"/>
          <p:cNvSpPr>
            <a:spLocks noGrp="1"/>
          </p:cNvSpPr>
          <p:nvPr>
            <p:ph type="body" sz="quarter" idx="4294967295"/>
          </p:nvPr>
        </p:nvSpPr>
        <p:spPr>
          <a:xfrm>
            <a:off x="274638" y="1212850"/>
            <a:ext cx="9199562" cy="4259628"/>
          </a:xfrm>
          <a:prstGeom prst="rect">
            <a:avLst/>
          </a:prstGeom>
        </p:spPr>
        <p:txBody>
          <a:bodyPr/>
          <a:lstStyle/>
          <a:p>
            <a:r>
              <a:rPr lang="en-US" dirty="0" smtClean="0"/>
              <a:t>Groups</a:t>
            </a:r>
          </a:p>
          <a:p>
            <a:r>
              <a:rPr lang="en-US" sz="2200" dirty="0">
                <a:solidFill>
                  <a:schemeClr val="tx1"/>
                </a:solidFill>
                <a:latin typeface="+mn-lt"/>
              </a:rPr>
              <a:t>One or more Agent groups servicing </a:t>
            </a:r>
            <a:r>
              <a:rPr lang="en-US" sz="2200" dirty="0" smtClean="0">
                <a:solidFill>
                  <a:schemeClr val="tx1"/>
                </a:solidFill>
                <a:latin typeface="+mn-lt"/>
              </a:rPr>
              <a:t>queue</a:t>
            </a:r>
            <a:endParaRPr lang="en-US" dirty="0" smtClean="0"/>
          </a:p>
          <a:p>
            <a:r>
              <a:rPr lang="en-US" dirty="0" smtClean="0"/>
              <a:t>Queue timeout</a:t>
            </a:r>
          </a:p>
          <a:p>
            <a:pPr lvl="1"/>
            <a:r>
              <a:rPr lang="en-US" sz="2200" dirty="0" smtClean="0">
                <a:solidFill>
                  <a:schemeClr val="tx1"/>
                </a:solidFill>
              </a:rPr>
              <a:t>How long can a caller sit in the queue?</a:t>
            </a:r>
          </a:p>
          <a:p>
            <a:pPr lvl="1"/>
            <a:r>
              <a:rPr lang="en-US" sz="2200" dirty="0" smtClean="0">
                <a:solidFill>
                  <a:schemeClr val="tx1"/>
                </a:solidFill>
              </a:rPr>
              <a:t>Where to send those callers after timeout(another queue, URI, disconnect, phone number, VM)</a:t>
            </a:r>
            <a:endParaRPr lang="en-US" sz="2000" dirty="0" smtClean="0">
              <a:solidFill>
                <a:schemeClr val="tx1"/>
              </a:solidFill>
            </a:endParaRPr>
          </a:p>
          <a:p>
            <a:r>
              <a:rPr lang="en-US" dirty="0"/>
              <a:t>Queue </a:t>
            </a:r>
            <a:r>
              <a:rPr lang="en-US" dirty="0" smtClean="0"/>
              <a:t>overflow</a:t>
            </a:r>
          </a:p>
          <a:p>
            <a:r>
              <a:rPr lang="en-US" sz="2200" dirty="0">
                <a:solidFill>
                  <a:schemeClr val="tx1"/>
                </a:solidFill>
                <a:latin typeface="+mn-lt"/>
              </a:rPr>
              <a:t>Maximum queue size</a:t>
            </a:r>
          </a:p>
          <a:p>
            <a:r>
              <a:rPr lang="en-US" sz="2200" dirty="0">
                <a:solidFill>
                  <a:schemeClr val="tx1"/>
                </a:solidFill>
                <a:latin typeface="+mn-lt"/>
              </a:rPr>
              <a:t>Action- Which call to dispatch and where</a:t>
            </a:r>
          </a:p>
        </p:txBody>
      </p:sp>
      <p:pic>
        <p:nvPicPr>
          <p:cNvPr id="5" name="Picture 4"/>
          <p:cNvPicPr>
            <a:picLocks noChangeAspect="1"/>
          </p:cNvPicPr>
          <p:nvPr/>
        </p:nvPicPr>
        <p:blipFill>
          <a:blip r:embed="rId3"/>
          <a:stretch>
            <a:fillRect/>
          </a:stretch>
        </p:blipFill>
        <p:spPr>
          <a:xfrm>
            <a:off x="9266237" y="1218049"/>
            <a:ext cx="2286000" cy="4695825"/>
          </a:xfrm>
          <a:prstGeom prst="rect">
            <a:avLst/>
          </a:prstGeom>
        </p:spPr>
      </p:pic>
    </p:spTree>
    <p:extLst>
      <p:ext uri="{BB962C8B-B14F-4D97-AF65-F5344CB8AC3E}">
        <p14:creationId xmlns:p14="http://schemas.microsoft.com/office/powerpoint/2010/main" val="298993758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Managing RGS- Workflows</a:t>
            </a:r>
            <a:endParaRPr lang="en-US" dirty="0">
              <a:solidFill>
                <a:schemeClr val="tx2"/>
              </a:solidFill>
            </a:endParaRPr>
          </a:p>
        </p:txBody>
      </p:sp>
      <p:sp>
        <p:nvSpPr>
          <p:cNvPr id="3" name="Text Placeholder 2"/>
          <p:cNvSpPr>
            <a:spLocks noGrp="1"/>
          </p:cNvSpPr>
          <p:nvPr>
            <p:ph type="body" sz="quarter" idx="4294967295"/>
          </p:nvPr>
        </p:nvSpPr>
        <p:spPr>
          <a:xfrm>
            <a:off x="274638" y="1212850"/>
            <a:ext cx="9199562" cy="4647426"/>
          </a:xfrm>
          <a:prstGeom prst="rect">
            <a:avLst/>
          </a:prstGeom>
        </p:spPr>
        <p:txBody>
          <a:bodyPr/>
          <a:lstStyle/>
          <a:p>
            <a:r>
              <a:rPr lang="en-US" dirty="0" smtClean="0"/>
              <a:t>Hunt Group</a:t>
            </a:r>
            <a:endParaRPr lang="en-US" dirty="0"/>
          </a:p>
          <a:p>
            <a:r>
              <a:rPr lang="en-US" sz="2800" dirty="0" smtClean="0">
                <a:solidFill>
                  <a:schemeClr val="tx1"/>
                </a:solidFill>
              </a:rPr>
              <a:t>Basic recorded greeting</a:t>
            </a:r>
          </a:p>
          <a:p>
            <a:r>
              <a:rPr lang="en-US" sz="2800" dirty="0" smtClean="0">
                <a:solidFill>
                  <a:schemeClr val="tx1"/>
                </a:solidFill>
              </a:rPr>
              <a:t>Business hours or holiday based recordings and routing/queuing</a:t>
            </a:r>
          </a:p>
          <a:p>
            <a:endParaRPr lang="en-US" sz="2800" dirty="0" smtClean="0">
              <a:solidFill>
                <a:schemeClr val="tx1"/>
              </a:solidFill>
            </a:endParaRPr>
          </a:p>
          <a:p>
            <a:r>
              <a:rPr lang="en-US" dirty="0" smtClean="0"/>
              <a:t>Interactive Response Group</a:t>
            </a:r>
            <a:endParaRPr lang="en-US" dirty="0"/>
          </a:p>
          <a:p>
            <a:r>
              <a:rPr lang="en-US" sz="2800" dirty="0" smtClean="0">
                <a:solidFill>
                  <a:schemeClr val="tx1"/>
                </a:solidFill>
              </a:rPr>
              <a:t>Hunt group basic time of day options</a:t>
            </a:r>
          </a:p>
          <a:p>
            <a:r>
              <a:rPr lang="en-US" sz="2800" dirty="0" smtClean="0">
                <a:solidFill>
                  <a:schemeClr val="tx1"/>
                </a:solidFill>
              </a:rPr>
              <a:t>2-tier IVR with custom messages and routes/queues</a:t>
            </a:r>
          </a:p>
          <a:p>
            <a:r>
              <a:rPr lang="en-US" sz="2800" dirty="0" smtClean="0">
                <a:solidFill>
                  <a:schemeClr val="tx1"/>
                </a:solidFill>
              </a:rPr>
              <a:t>DTMF or voice based response</a:t>
            </a:r>
          </a:p>
        </p:txBody>
      </p:sp>
    </p:spTree>
    <p:extLst>
      <p:ext uri="{BB962C8B-B14F-4D97-AF65-F5344CB8AC3E}">
        <p14:creationId xmlns:p14="http://schemas.microsoft.com/office/powerpoint/2010/main" val="493533132"/>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Response Group Administration by Roles</a:t>
            </a:r>
            <a:endParaRPr lang="en-US" dirty="0">
              <a:solidFill>
                <a:schemeClr val="tx2"/>
              </a:solidFill>
            </a:endParaRPr>
          </a:p>
        </p:txBody>
      </p:sp>
      <p:sp>
        <p:nvSpPr>
          <p:cNvPr id="3" name="Text Placeholder 2"/>
          <p:cNvSpPr>
            <a:spLocks noGrp="1"/>
          </p:cNvSpPr>
          <p:nvPr>
            <p:ph type="body" sz="quarter" idx="4294967295"/>
          </p:nvPr>
        </p:nvSpPr>
        <p:spPr>
          <a:xfrm>
            <a:off x="274638" y="1212850"/>
            <a:ext cx="11887200" cy="3988784"/>
          </a:xfrm>
          <a:prstGeom prst="rect">
            <a:avLst/>
          </a:prstGeom>
        </p:spPr>
        <p:txBody>
          <a:bodyPr/>
          <a:lstStyle/>
          <a:p>
            <a:endParaRPr lang="en-US" dirty="0" smtClean="0"/>
          </a:p>
          <a:p>
            <a:r>
              <a:rPr lang="en-US" sz="2800" dirty="0">
                <a:solidFill>
                  <a:schemeClr val="tx1"/>
                </a:solidFill>
              </a:rPr>
              <a:t>Response Group </a:t>
            </a:r>
            <a:r>
              <a:rPr lang="en-US" sz="2800" dirty="0" smtClean="0">
                <a:solidFill>
                  <a:schemeClr val="tx1"/>
                </a:solidFill>
              </a:rPr>
              <a:t>Administrator</a:t>
            </a:r>
          </a:p>
          <a:p>
            <a:r>
              <a:rPr lang="en-US" sz="2800" dirty="0">
                <a:solidFill>
                  <a:schemeClr val="tx1"/>
                </a:solidFill>
              </a:rPr>
              <a:t>	</a:t>
            </a:r>
            <a:r>
              <a:rPr lang="en-US" sz="2400" dirty="0" smtClean="0">
                <a:solidFill>
                  <a:schemeClr val="tx1"/>
                </a:solidFill>
              </a:rPr>
              <a:t>Configuration for all RGS settings and all groups (including creation)</a:t>
            </a:r>
          </a:p>
          <a:p>
            <a:r>
              <a:rPr lang="en-US" sz="2400" dirty="0">
                <a:solidFill>
                  <a:schemeClr val="tx1"/>
                </a:solidFill>
              </a:rPr>
              <a:t>	</a:t>
            </a:r>
            <a:r>
              <a:rPr lang="en-US" sz="2400" dirty="0" smtClean="0">
                <a:solidFill>
                  <a:schemeClr val="tx1"/>
                </a:solidFill>
              </a:rPr>
              <a:t>Improves RG admin scalability by delegating workflow to managers</a:t>
            </a:r>
          </a:p>
          <a:p>
            <a:endParaRPr lang="en-US" sz="2800" dirty="0" smtClean="0">
              <a:solidFill>
                <a:schemeClr val="tx1"/>
              </a:solidFill>
            </a:endParaRPr>
          </a:p>
          <a:p>
            <a:r>
              <a:rPr lang="en-US" sz="2800" dirty="0">
                <a:solidFill>
                  <a:schemeClr val="tx1"/>
                </a:solidFill>
              </a:rPr>
              <a:t>Response Group </a:t>
            </a:r>
            <a:r>
              <a:rPr lang="en-US" sz="2800" dirty="0" smtClean="0">
                <a:solidFill>
                  <a:schemeClr val="tx1"/>
                </a:solidFill>
              </a:rPr>
              <a:t>Manager</a:t>
            </a:r>
            <a:endParaRPr lang="en-US" sz="2800" dirty="0">
              <a:solidFill>
                <a:schemeClr val="tx1"/>
              </a:solidFill>
            </a:endParaRPr>
          </a:p>
          <a:p>
            <a:r>
              <a:rPr lang="en-US" sz="2800" dirty="0" smtClean="0">
                <a:solidFill>
                  <a:schemeClr val="tx1"/>
                </a:solidFill>
              </a:rPr>
              <a:t>	</a:t>
            </a:r>
            <a:r>
              <a:rPr lang="en-US" sz="2400" dirty="0">
                <a:solidFill>
                  <a:schemeClr val="tx1"/>
                </a:solidFill>
              </a:rPr>
              <a:t>Manages specific W</a:t>
            </a:r>
            <a:r>
              <a:rPr lang="en-US" sz="2400" dirty="0" smtClean="0">
                <a:solidFill>
                  <a:schemeClr val="tx1"/>
                </a:solidFill>
              </a:rPr>
              <a:t>orkflow </a:t>
            </a:r>
            <a:r>
              <a:rPr lang="en-US" sz="2400" dirty="0">
                <a:solidFill>
                  <a:schemeClr val="tx1"/>
                </a:solidFill>
              </a:rPr>
              <a:t>settings for designated groups</a:t>
            </a:r>
          </a:p>
          <a:p>
            <a:r>
              <a:rPr lang="en-US" sz="2400" dirty="0">
                <a:solidFill>
                  <a:schemeClr val="tx1"/>
                </a:solidFill>
              </a:rPr>
              <a:t>	Cannot </a:t>
            </a:r>
            <a:r>
              <a:rPr lang="en-US" sz="2400" dirty="0" smtClean="0">
                <a:solidFill>
                  <a:schemeClr val="tx1"/>
                </a:solidFill>
              </a:rPr>
              <a:t>manage resources not </a:t>
            </a:r>
            <a:r>
              <a:rPr lang="en-US" sz="2400" dirty="0">
                <a:solidFill>
                  <a:schemeClr val="tx1"/>
                </a:solidFill>
              </a:rPr>
              <a:t>owned by that manager</a:t>
            </a:r>
          </a:p>
        </p:txBody>
      </p:sp>
    </p:spTree>
    <p:extLst>
      <p:ext uri="{BB962C8B-B14F-4D97-AF65-F5344CB8AC3E}">
        <p14:creationId xmlns:p14="http://schemas.microsoft.com/office/powerpoint/2010/main" val="198598801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4294967295"/>
          </p:nvPr>
        </p:nvSpPr>
        <p:spPr>
          <a:xfrm>
            <a:off x="274638" y="1212850"/>
            <a:ext cx="11887200" cy="5478423"/>
          </a:xfrm>
          <a:prstGeom prst="rect">
            <a:avLst/>
          </a:prstGeom>
        </p:spPr>
        <p:txBody>
          <a:bodyPr/>
          <a:lstStyle/>
          <a:p>
            <a:pPr marL="571500" indent="-571500">
              <a:buFont typeface="Arial" panose="020B0604020202020204" pitchFamily="34" charset="0"/>
              <a:buChar char="•"/>
            </a:pPr>
            <a:r>
              <a:rPr lang="en-US" dirty="0" smtClean="0"/>
              <a:t>Choosing your Project Sponsors</a:t>
            </a:r>
          </a:p>
          <a:p>
            <a:pPr marL="571500" indent="-571500">
              <a:buFont typeface="Arial" panose="020B0604020202020204" pitchFamily="34" charset="0"/>
              <a:buChar char="•"/>
            </a:pPr>
            <a:r>
              <a:rPr lang="en-US" dirty="0" smtClean="0"/>
              <a:t>Lync Architecture Overview</a:t>
            </a:r>
          </a:p>
          <a:p>
            <a:pPr marL="571500" indent="-571500">
              <a:buFont typeface="Arial" panose="020B0604020202020204" pitchFamily="34" charset="0"/>
              <a:buChar char="•"/>
            </a:pPr>
            <a:r>
              <a:rPr lang="en-US" dirty="0" smtClean="0"/>
              <a:t>Lync Voice Call Routing Recap</a:t>
            </a:r>
          </a:p>
          <a:p>
            <a:pPr marL="571500" indent="-571500">
              <a:buFont typeface="Arial" panose="020B0604020202020204" pitchFamily="34" charset="0"/>
              <a:buChar char="•"/>
            </a:pPr>
            <a:r>
              <a:rPr lang="en-US" dirty="0" smtClean="0"/>
              <a:t>Location Based Routing (LBR)</a:t>
            </a:r>
          </a:p>
          <a:p>
            <a:pPr marL="571500" indent="-571500">
              <a:buFont typeface="Arial" panose="020B0604020202020204" pitchFamily="34" charset="0"/>
              <a:buChar char="•"/>
            </a:pPr>
            <a:r>
              <a:rPr lang="en-US" dirty="0" smtClean="0"/>
              <a:t>Lync Call Handling Services</a:t>
            </a:r>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smtClean="0"/>
          </a:p>
          <a:p>
            <a:pPr marL="571500" indent="-571500">
              <a:buFont typeface="Arial" panose="020B0604020202020204" pitchFamily="34" charset="0"/>
              <a:buChar char="•"/>
            </a:pPr>
            <a:endParaRPr lang="en-US" dirty="0" smtClean="0"/>
          </a:p>
        </p:txBody>
      </p:sp>
    </p:spTree>
    <p:extLst>
      <p:ext uri="{BB962C8B-B14F-4D97-AF65-F5344CB8AC3E}">
        <p14:creationId xmlns:p14="http://schemas.microsoft.com/office/powerpoint/2010/main" val="75157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Agent Anonymity</a:t>
            </a:r>
            <a:endParaRPr lang="en-US" dirty="0">
              <a:solidFill>
                <a:schemeClr val="tx2"/>
              </a:solidFill>
            </a:endParaRPr>
          </a:p>
        </p:txBody>
      </p:sp>
      <p:grpSp>
        <p:nvGrpSpPr>
          <p:cNvPr id="146" name="Group 145"/>
          <p:cNvGrpSpPr/>
          <p:nvPr/>
        </p:nvGrpSpPr>
        <p:grpSpPr>
          <a:xfrm>
            <a:off x="513064" y="1363663"/>
            <a:ext cx="11466211" cy="1030261"/>
            <a:chOff x="513064" y="1363663"/>
            <a:chExt cx="11466211" cy="1030261"/>
          </a:xfrm>
        </p:grpSpPr>
        <p:grpSp>
          <p:nvGrpSpPr>
            <p:cNvPr id="4" name="Group 3"/>
            <p:cNvGrpSpPr/>
            <p:nvPr/>
          </p:nvGrpSpPr>
          <p:grpSpPr>
            <a:xfrm>
              <a:off x="513064" y="1363663"/>
              <a:ext cx="3158558" cy="1030261"/>
              <a:chOff x="75946" y="0"/>
              <a:chExt cx="2788412" cy="926452"/>
            </a:xfrm>
          </p:grpSpPr>
          <p:sp>
            <p:nvSpPr>
              <p:cNvPr id="28" name="Shape 1972"/>
              <p:cNvSpPr/>
              <p:nvPr/>
            </p:nvSpPr>
            <p:spPr>
              <a:xfrm>
                <a:off x="941070" y="211074"/>
                <a:ext cx="1011936" cy="387096"/>
              </a:xfrm>
              <a:custGeom>
                <a:avLst/>
                <a:gdLst/>
                <a:ahLst/>
                <a:cxnLst/>
                <a:rect l="0" t="0" r="0" b="0"/>
                <a:pathLst>
                  <a:path w="1011936" h="387096">
                    <a:moveTo>
                      <a:pt x="818388" y="0"/>
                    </a:moveTo>
                    <a:lnTo>
                      <a:pt x="1011936" y="193548"/>
                    </a:lnTo>
                    <a:lnTo>
                      <a:pt x="818388" y="387096"/>
                    </a:lnTo>
                    <a:lnTo>
                      <a:pt x="818388" y="290322"/>
                    </a:lnTo>
                    <a:lnTo>
                      <a:pt x="0" y="290322"/>
                    </a:lnTo>
                    <a:lnTo>
                      <a:pt x="0" y="96774"/>
                    </a:lnTo>
                    <a:lnTo>
                      <a:pt x="818388" y="96774"/>
                    </a:lnTo>
                    <a:lnTo>
                      <a:pt x="818388" y="0"/>
                    </a:lnTo>
                    <a:close/>
                  </a:path>
                </a:pathLst>
              </a:custGeom>
              <a:ln w="0" cap="flat">
                <a:round/>
              </a:ln>
            </p:spPr>
            <p:style>
              <a:lnRef idx="0">
                <a:srgbClr val="000000">
                  <a:alpha val="0"/>
                </a:srgbClr>
              </a:lnRef>
              <a:fillRef idx="1">
                <a:srgbClr val="92D050"/>
              </a:fillRef>
              <a:effectRef idx="0">
                <a:scrgbClr r="0" g="0" b="0"/>
              </a:effectRef>
              <a:fontRef idx="none"/>
            </p:style>
            <p:txBody>
              <a:bodyPr/>
              <a:lstStyle/>
              <a:p>
                <a:endParaRPr lang="en-US">
                  <a:solidFill>
                    <a:srgbClr val="505050"/>
                  </a:solidFill>
                </a:endParaRPr>
              </a:p>
            </p:txBody>
          </p:sp>
          <p:sp>
            <p:nvSpPr>
              <p:cNvPr id="29" name="Shape 1974"/>
              <p:cNvSpPr/>
              <p:nvPr/>
            </p:nvSpPr>
            <p:spPr>
              <a:xfrm>
                <a:off x="941070" y="211074"/>
                <a:ext cx="1011936" cy="387096"/>
              </a:xfrm>
              <a:custGeom>
                <a:avLst/>
                <a:gdLst/>
                <a:ahLst/>
                <a:cxnLst/>
                <a:rect l="0" t="0" r="0" b="0"/>
                <a:pathLst>
                  <a:path w="1011936" h="387096">
                    <a:moveTo>
                      <a:pt x="818388" y="387096"/>
                    </a:moveTo>
                    <a:lnTo>
                      <a:pt x="818388" y="290322"/>
                    </a:lnTo>
                    <a:lnTo>
                      <a:pt x="0" y="290322"/>
                    </a:lnTo>
                    <a:lnTo>
                      <a:pt x="0" y="96774"/>
                    </a:lnTo>
                    <a:lnTo>
                      <a:pt x="818388" y="96774"/>
                    </a:lnTo>
                    <a:lnTo>
                      <a:pt x="818388" y="0"/>
                    </a:lnTo>
                    <a:lnTo>
                      <a:pt x="1011936" y="193548"/>
                    </a:lnTo>
                    <a:close/>
                  </a:path>
                </a:pathLst>
              </a:custGeom>
              <a:ln w="25908" cap="flat">
                <a:miter lim="101600"/>
              </a:ln>
            </p:spPr>
            <p:style>
              <a:lnRef idx="1">
                <a:srgbClr val="5C7189"/>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30" name="Rectangle 29"/>
              <p:cNvSpPr/>
              <p:nvPr/>
            </p:nvSpPr>
            <p:spPr>
              <a:xfrm>
                <a:off x="1138696" y="316546"/>
                <a:ext cx="737393" cy="253640"/>
              </a:xfrm>
              <a:prstGeom prst="rect">
                <a:avLst/>
              </a:prstGeom>
              <a:ln>
                <a:noFill/>
              </a:ln>
            </p:spPr>
            <p:txBody>
              <a:bodyPr vert="horz" lIns="0" tIns="0" rIns="0" bIns="0" rtlCol="0">
                <a:noAutofit/>
              </a:bodyPr>
              <a:lstStyle/>
              <a:p>
                <a:pPr>
                  <a:lnSpc>
                    <a:spcPct val="107000"/>
                  </a:lnSpc>
                  <a:spcAft>
                    <a:spcPts val="800"/>
                  </a:spcAft>
                </a:pPr>
                <a:r>
                  <a:rPr lang="en-US" sz="1200" b="1" spc="-5" dirty="0">
                    <a:solidFill>
                      <a:srgbClr val="000000"/>
                    </a:solidFill>
                    <a:latin typeface="Calibri" panose="020F0502020204030204" pitchFamily="34" charset="0"/>
                    <a:ea typeface="Calibri" panose="020F0502020204030204" pitchFamily="34" charset="0"/>
                    <a:cs typeface="Calibri" panose="020F0502020204030204" pitchFamily="34" charset="0"/>
                  </a:rPr>
                  <a:t>Ringing</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Shape 22483"/>
              <p:cNvSpPr/>
              <p:nvPr/>
            </p:nvSpPr>
            <p:spPr>
              <a:xfrm>
                <a:off x="1977390" y="136398"/>
                <a:ext cx="886968" cy="537972"/>
              </a:xfrm>
              <a:custGeom>
                <a:avLst/>
                <a:gdLst/>
                <a:ahLst/>
                <a:cxnLst/>
                <a:rect l="0" t="0" r="0" b="0"/>
                <a:pathLst>
                  <a:path w="886968" h="537972">
                    <a:moveTo>
                      <a:pt x="0" y="0"/>
                    </a:moveTo>
                    <a:lnTo>
                      <a:pt x="886968" y="0"/>
                    </a:lnTo>
                    <a:lnTo>
                      <a:pt x="886968" y="537972"/>
                    </a:lnTo>
                    <a:lnTo>
                      <a:pt x="0" y="537972"/>
                    </a:lnTo>
                    <a:lnTo>
                      <a:pt x="0" y="0"/>
                    </a:lnTo>
                  </a:path>
                </a:pathLst>
              </a:custGeom>
              <a:ln w="0" cap="flat">
                <a:round/>
              </a:ln>
            </p:spPr>
            <p:style>
              <a:lnRef idx="0">
                <a:srgbClr val="000000">
                  <a:alpha val="0"/>
                </a:srgbClr>
              </a:lnRef>
              <a:fillRef idx="1">
                <a:srgbClr val="8DACD0"/>
              </a:fillRef>
              <a:effectRef idx="0">
                <a:scrgbClr r="0" g="0" b="0"/>
              </a:effectRef>
              <a:fontRef idx="none"/>
            </p:style>
            <p:txBody>
              <a:bodyPr/>
              <a:lstStyle/>
              <a:p>
                <a:endParaRPr lang="en-US">
                  <a:solidFill>
                    <a:srgbClr val="505050"/>
                  </a:solidFill>
                </a:endParaRPr>
              </a:p>
            </p:txBody>
          </p:sp>
          <p:sp>
            <p:nvSpPr>
              <p:cNvPr id="32" name="Shape 1977"/>
              <p:cNvSpPr/>
              <p:nvPr/>
            </p:nvSpPr>
            <p:spPr>
              <a:xfrm>
                <a:off x="1977390" y="136398"/>
                <a:ext cx="886968" cy="537972"/>
              </a:xfrm>
              <a:custGeom>
                <a:avLst/>
                <a:gdLst/>
                <a:ahLst/>
                <a:cxnLst/>
                <a:rect l="0" t="0" r="0" b="0"/>
                <a:pathLst>
                  <a:path w="886968" h="537972">
                    <a:moveTo>
                      <a:pt x="0" y="537972"/>
                    </a:moveTo>
                    <a:lnTo>
                      <a:pt x="886968" y="537972"/>
                    </a:lnTo>
                    <a:lnTo>
                      <a:pt x="886968" y="0"/>
                    </a:lnTo>
                    <a:lnTo>
                      <a:pt x="0" y="0"/>
                    </a:lnTo>
                    <a:close/>
                  </a:path>
                </a:pathLst>
              </a:custGeom>
              <a:ln w="25908" cap="flat">
                <a:round/>
              </a:ln>
            </p:spPr>
            <p:style>
              <a:lnRef idx="1">
                <a:srgbClr val="667D98"/>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33" name="Rectangle 32"/>
              <p:cNvSpPr/>
              <p:nvPr/>
            </p:nvSpPr>
            <p:spPr>
              <a:xfrm>
                <a:off x="2252472" y="333154"/>
                <a:ext cx="445604" cy="245256"/>
              </a:xfrm>
              <a:prstGeom prst="rect">
                <a:avLst/>
              </a:prstGeom>
              <a:ln>
                <a:noFill/>
              </a:ln>
            </p:spPr>
            <p:txBody>
              <a:bodyPr vert="horz" lIns="0" tIns="0" rIns="0" bIns="0" rtlCol="0">
                <a:noAutofit/>
              </a:bodyPr>
              <a:lstStyle/>
              <a:p>
                <a:pPr>
                  <a:lnSpc>
                    <a:spcPct val="107000"/>
                  </a:lnSpc>
                  <a:spcAft>
                    <a:spcPts val="800"/>
                  </a:spcAft>
                </a:pPr>
                <a:r>
                  <a:rPr lang="en-US" sz="1400" b="1" dirty="0">
                    <a:solidFill>
                      <a:srgbClr val="000000"/>
                    </a:solidFill>
                    <a:latin typeface="Calibri" panose="020F0502020204030204" pitchFamily="34" charset="0"/>
                    <a:ea typeface="Calibri" panose="020F0502020204030204" pitchFamily="34" charset="0"/>
                    <a:cs typeface="Calibri" panose="020F0502020204030204" pitchFamily="34" charset="0"/>
                  </a:rPr>
                  <a:t>RGS</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4" name="Picture 33"/>
              <p:cNvPicPr/>
              <p:nvPr/>
            </p:nvPicPr>
            <p:blipFill>
              <a:blip r:embed="rId3"/>
              <a:stretch>
                <a:fillRect/>
              </a:stretch>
            </p:blipFill>
            <p:spPr>
              <a:xfrm>
                <a:off x="166116" y="0"/>
                <a:ext cx="688848" cy="615696"/>
              </a:xfrm>
              <a:prstGeom prst="rect">
                <a:avLst/>
              </a:prstGeom>
            </p:spPr>
          </p:pic>
          <p:sp>
            <p:nvSpPr>
              <p:cNvPr id="35" name="Rectangle 34"/>
              <p:cNvSpPr/>
              <p:nvPr/>
            </p:nvSpPr>
            <p:spPr>
              <a:xfrm>
                <a:off x="75946" y="680777"/>
                <a:ext cx="1241463" cy="245675"/>
              </a:xfrm>
              <a:prstGeom prst="rect">
                <a:avLst/>
              </a:prstGeom>
              <a:ln>
                <a:noFill/>
              </a:ln>
            </p:spPr>
            <p:txBody>
              <a:bodyPr vert="horz" lIns="0" tIns="0" rIns="0" bIns="0" rtlCol="0">
                <a:noAutofit/>
              </a:bodyPr>
              <a:lstStyle/>
              <a:p>
                <a:pPr>
                  <a:lnSpc>
                    <a:spcPct val="107000"/>
                  </a:lnSpc>
                  <a:spcAft>
                    <a:spcPts val="800"/>
                  </a:spcAft>
                </a:pP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Caller</a:t>
                </a:r>
                <a:r>
                  <a:rPr lang="en-US" sz="1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Alice</a:t>
                </a:r>
                <a:endParaRPr lang="en-US" sz="11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79" name="TextBox 78"/>
            <p:cNvSpPr txBox="1"/>
            <p:nvPr/>
          </p:nvSpPr>
          <p:spPr>
            <a:xfrm>
              <a:off x="7513637" y="1389614"/>
              <a:ext cx="4465638"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Caller dials helpdesk</a:t>
              </a:r>
            </a:p>
          </p:txBody>
        </p:sp>
      </p:grpSp>
      <p:grpSp>
        <p:nvGrpSpPr>
          <p:cNvPr id="147" name="Group 146"/>
          <p:cNvGrpSpPr/>
          <p:nvPr/>
        </p:nvGrpSpPr>
        <p:grpSpPr>
          <a:xfrm>
            <a:off x="587177" y="2499135"/>
            <a:ext cx="11392098" cy="1171704"/>
            <a:chOff x="587177" y="2499135"/>
            <a:chExt cx="11392098" cy="1171704"/>
          </a:xfrm>
        </p:grpSpPr>
        <p:grpSp>
          <p:nvGrpSpPr>
            <p:cNvPr id="46" name="Group 45"/>
            <p:cNvGrpSpPr/>
            <p:nvPr/>
          </p:nvGrpSpPr>
          <p:grpSpPr>
            <a:xfrm>
              <a:off x="587177" y="2499135"/>
              <a:ext cx="5554860" cy="1171704"/>
              <a:chOff x="0" y="1342644"/>
              <a:chExt cx="4903894" cy="1053643"/>
            </a:xfrm>
          </p:grpSpPr>
          <p:sp>
            <p:nvSpPr>
              <p:cNvPr id="51" name="Shape 1955"/>
              <p:cNvSpPr/>
              <p:nvPr/>
            </p:nvSpPr>
            <p:spPr>
              <a:xfrm>
                <a:off x="788670" y="1610106"/>
                <a:ext cx="1011936" cy="387096"/>
              </a:xfrm>
              <a:custGeom>
                <a:avLst/>
                <a:gdLst/>
                <a:ahLst/>
                <a:cxnLst/>
                <a:rect l="0" t="0" r="0" b="0"/>
                <a:pathLst>
                  <a:path w="1011936" h="387096">
                    <a:moveTo>
                      <a:pt x="818388" y="0"/>
                    </a:moveTo>
                    <a:lnTo>
                      <a:pt x="1011936" y="193548"/>
                    </a:lnTo>
                    <a:lnTo>
                      <a:pt x="818388" y="387096"/>
                    </a:lnTo>
                    <a:lnTo>
                      <a:pt x="818388" y="290322"/>
                    </a:lnTo>
                    <a:lnTo>
                      <a:pt x="0" y="290322"/>
                    </a:lnTo>
                    <a:lnTo>
                      <a:pt x="0" y="96774"/>
                    </a:lnTo>
                    <a:lnTo>
                      <a:pt x="818388" y="96774"/>
                    </a:lnTo>
                    <a:lnTo>
                      <a:pt x="818388" y="0"/>
                    </a:lnTo>
                    <a:close/>
                  </a:path>
                </a:pathLst>
              </a:custGeom>
              <a:ln w="0" cap="flat">
                <a:round/>
              </a:ln>
            </p:spPr>
            <p:style>
              <a:lnRef idx="0">
                <a:srgbClr val="000000">
                  <a:alpha val="0"/>
                </a:srgbClr>
              </a:lnRef>
              <a:fillRef idx="1">
                <a:srgbClr val="FFC000"/>
              </a:fillRef>
              <a:effectRef idx="0">
                <a:scrgbClr r="0" g="0" b="0"/>
              </a:effectRef>
              <a:fontRef idx="none"/>
            </p:style>
            <p:txBody>
              <a:bodyPr/>
              <a:lstStyle/>
              <a:p>
                <a:endParaRPr lang="en-US">
                  <a:solidFill>
                    <a:srgbClr val="505050"/>
                  </a:solidFill>
                </a:endParaRPr>
              </a:p>
            </p:txBody>
          </p:sp>
          <p:sp>
            <p:nvSpPr>
              <p:cNvPr id="52" name="Shape 1957"/>
              <p:cNvSpPr/>
              <p:nvPr/>
            </p:nvSpPr>
            <p:spPr>
              <a:xfrm>
                <a:off x="788670" y="1610106"/>
                <a:ext cx="1011936" cy="387096"/>
              </a:xfrm>
              <a:custGeom>
                <a:avLst/>
                <a:gdLst/>
                <a:ahLst/>
                <a:cxnLst/>
                <a:rect l="0" t="0" r="0" b="0"/>
                <a:pathLst>
                  <a:path w="1011936" h="387096">
                    <a:moveTo>
                      <a:pt x="818388" y="387096"/>
                    </a:moveTo>
                    <a:lnTo>
                      <a:pt x="818388" y="290322"/>
                    </a:lnTo>
                    <a:lnTo>
                      <a:pt x="0" y="290322"/>
                    </a:lnTo>
                    <a:lnTo>
                      <a:pt x="0" y="96774"/>
                    </a:lnTo>
                    <a:lnTo>
                      <a:pt x="818388" y="96774"/>
                    </a:lnTo>
                    <a:lnTo>
                      <a:pt x="818388" y="0"/>
                    </a:lnTo>
                    <a:lnTo>
                      <a:pt x="1011936" y="193548"/>
                    </a:lnTo>
                    <a:close/>
                  </a:path>
                </a:pathLst>
              </a:custGeom>
              <a:ln w="25908" cap="flat">
                <a:miter lim="101600"/>
              </a:ln>
            </p:spPr>
            <p:style>
              <a:lnRef idx="1">
                <a:srgbClr val="5C7189"/>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53" name="Rectangle 52"/>
              <p:cNvSpPr/>
              <p:nvPr/>
            </p:nvSpPr>
            <p:spPr>
              <a:xfrm>
                <a:off x="851797" y="1723621"/>
                <a:ext cx="1070011" cy="209620"/>
              </a:xfrm>
              <a:prstGeom prst="rect">
                <a:avLst/>
              </a:prstGeom>
              <a:ln>
                <a:noFill/>
              </a:ln>
            </p:spPr>
            <p:txBody>
              <a:bodyPr vert="horz" lIns="0" tIns="0" rIns="0" bIns="0" rtlCol="0">
                <a:noAutofit/>
              </a:bodyPr>
              <a:lstStyle/>
              <a:p>
                <a:pPr>
                  <a:lnSpc>
                    <a:spcPct val="107000"/>
                  </a:lnSpc>
                  <a:spcAft>
                    <a:spcPts val="800"/>
                  </a:spcAft>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Established</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Shape 22468"/>
              <p:cNvSpPr/>
              <p:nvPr/>
            </p:nvSpPr>
            <p:spPr>
              <a:xfrm>
                <a:off x="1824990" y="1535430"/>
                <a:ext cx="886968" cy="537972"/>
              </a:xfrm>
              <a:custGeom>
                <a:avLst/>
                <a:gdLst/>
                <a:ahLst/>
                <a:cxnLst/>
                <a:rect l="0" t="0" r="0" b="0"/>
                <a:pathLst>
                  <a:path w="886968" h="537972">
                    <a:moveTo>
                      <a:pt x="0" y="0"/>
                    </a:moveTo>
                    <a:lnTo>
                      <a:pt x="886968" y="0"/>
                    </a:lnTo>
                    <a:lnTo>
                      <a:pt x="886968" y="537972"/>
                    </a:lnTo>
                    <a:lnTo>
                      <a:pt x="0" y="537972"/>
                    </a:lnTo>
                    <a:lnTo>
                      <a:pt x="0" y="0"/>
                    </a:lnTo>
                  </a:path>
                </a:pathLst>
              </a:custGeom>
              <a:ln w="0" cap="flat">
                <a:round/>
              </a:ln>
            </p:spPr>
            <p:style>
              <a:lnRef idx="0">
                <a:srgbClr val="000000">
                  <a:alpha val="0"/>
                </a:srgbClr>
              </a:lnRef>
              <a:fillRef idx="1">
                <a:srgbClr val="8DACD0"/>
              </a:fillRef>
              <a:effectRef idx="0">
                <a:scrgbClr r="0" g="0" b="0"/>
              </a:effectRef>
              <a:fontRef idx="none"/>
            </p:style>
            <p:txBody>
              <a:bodyPr/>
              <a:lstStyle/>
              <a:p>
                <a:endParaRPr lang="en-US">
                  <a:solidFill>
                    <a:srgbClr val="505050"/>
                  </a:solidFill>
                </a:endParaRPr>
              </a:p>
            </p:txBody>
          </p:sp>
          <p:sp>
            <p:nvSpPr>
              <p:cNvPr id="55" name="Shape 1960"/>
              <p:cNvSpPr/>
              <p:nvPr/>
            </p:nvSpPr>
            <p:spPr>
              <a:xfrm>
                <a:off x="1824990" y="1535430"/>
                <a:ext cx="886968" cy="537972"/>
              </a:xfrm>
              <a:custGeom>
                <a:avLst/>
                <a:gdLst/>
                <a:ahLst/>
                <a:cxnLst/>
                <a:rect l="0" t="0" r="0" b="0"/>
                <a:pathLst>
                  <a:path w="886968" h="537972">
                    <a:moveTo>
                      <a:pt x="0" y="537972"/>
                    </a:moveTo>
                    <a:lnTo>
                      <a:pt x="886968" y="537972"/>
                    </a:lnTo>
                    <a:lnTo>
                      <a:pt x="886968" y="0"/>
                    </a:lnTo>
                    <a:lnTo>
                      <a:pt x="0" y="0"/>
                    </a:lnTo>
                    <a:close/>
                  </a:path>
                </a:pathLst>
              </a:custGeom>
              <a:ln w="25908" cap="flat">
                <a:round/>
              </a:ln>
            </p:spPr>
            <p:style>
              <a:lnRef idx="1">
                <a:srgbClr val="667D98"/>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56" name="Rectangle 55"/>
              <p:cNvSpPr/>
              <p:nvPr/>
            </p:nvSpPr>
            <p:spPr>
              <a:xfrm>
                <a:off x="2100072" y="1732186"/>
                <a:ext cx="445604" cy="245256"/>
              </a:xfrm>
              <a:prstGeom prst="rect">
                <a:avLst/>
              </a:prstGeom>
              <a:ln>
                <a:noFill/>
              </a:ln>
            </p:spPr>
            <p:txBody>
              <a:bodyPr vert="horz" lIns="0" tIns="0" rIns="0" bIns="0" rtlCol="0">
                <a:noAutofit/>
              </a:bodyPr>
              <a:lstStyle/>
              <a:p>
                <a:pPr>
                  <a:lnSpc>
                    <a:spcPct val="107000"/>
                  </a:lnSpc>
                  <a:spcAft>
                    <a:spcPts val="800"/>
                  </a:spcAft>
                </a:pPr>
                <a:r>
                  <a:rPr lang="en-US" sz="1400" b="1">
                    <a:solidFill>
                      <a:srgbClr val="000000"/>
                    </a:solidFill>
                    <a:latin typeface="Calibri" panose="020F0502020204030204" pitchFamily="34" charset="0"/>
                    <a:ea typeface="Calibri" panose="020F0502020204030204" pitchFamily="34" charset="0"/>
                    <a:cs typeface="Calibri" panose="020F0502020204030204" pitchFamily="34" charset="0"/>
                  </a:rPr>
                  <a:t>RGS</a:t>
                </a:r>
                <a:endParaRPr lang="en-US" sz="1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Shape 1962"/>
              <p:cNvSpPr/>
              <p:nvPr/>
            </p:nvSpPr>
            <p:spPr>
              <a:xfrm>
                <a:off x="2759202" y="1610106"/>
                <a:ext cx="1095756" cy="387096"/>
              </a:xfrm>
              <a:custGeom>
                <a:avLst/>
                <a:gdLst/>
                <a:ahLst/>
                <a:cxnLst/>
                <a:rect l="0" t="0" r="0" b="0"/>
                <a:pathLst>
                  <a:path w="1095756" h="387096">
                    <a:moveTo>
                      <a:pt x="902208" y="0"/>
                    </a:moveTo>
                    <a:lnTo>
                      <a:pt x="1095756" y="193548"/>
                    </a:lnTo>
                    <a:lnTo>
                      <a:pt x="902208" y="387096"/>
                    </a:lnTo>
                    <a:lnTo>
                      <a:pt x="902208" y="290322"/>
                    </a:lnTo>
                    <a:lnTo>
                      <a:pt x="0" y="290322"/>
                    </a:lnTo>
                    <a:lnTo>
                      <a:pt x="0" y="96774"/>
                    </a:lnTo>
                    <a:lnTo>
                      <a:pt x="902208" y="96774"/>
                    </a:lnTo>
                    <a:lnTo>
                      <a:pt x="902208" y="0"/>
                    </a:lnTo>
                    <a:close/>
                  </a:path>
                </a:pathLst>
              </a:custGeom>
              <a:ln w="0" cap="flat">
                <a:round/>
              </a:ln>
            </p:spPr>
            <p:style>
              <a:lnRef idx="0">
                <a:srgbClr val="000000">
                  <a:alpha val="0"/>
                </a:srgbClr>
              </a:lnRef>
              <a:fillRef idx="1">
                <a:srgbClr val="92D050"/>
              </a:fillRef>
              <a:effectRef idx="0">
                <a:scrgbClr r="0" g="0" b="0"/>
              </a:effectRef>
              <a:fontRef idx="none"/>
            </p:style>
            <p:txBody>
              <a:bodyPr/>
              <a:lstStyle/>
              <a:p>
                <a:endParaRPr lang="en-US">
                  <a:solidFill>
                    <a:srgbClr val="505050"/>
                  </a:solidFill>
                </a:endParaRPr>
              </a:p>
            </p:txBody>
          </p:sp>
          <p:sp>
            <p:nvSpPr>
              <p:cNvPr id="58" name="Shape 1964"/>
              <p:cNvSpPr/>
              <p:nvPr/>
            </p:nvSpPr>
            <p:spPr>
              <a:xfrm>
                <a:off x="2759202" y="1610106"/>
                <a:ext cx="1095756" cy="387096"/>
              </a:xfrm>
              <a:custGeom>
                <a:avLst/>
                <a:gdLst/>
                <a:ahLst/>
                <a:cxnLst/>
                <a:rect l="0" t="0" r="0" b="0"/>
                <a:pathLst>
                  <a:path w="1095756" h="387096">
                    <a:moveTo>
                      <a:pt x="902208" y="387096"/>
                    </a:moveTo>
                    <a:lnTo>
                      <a:pt x="902208" y="290322"/>
                    </a:lnTo>
                    <a:lnTo>
                      <a:pt x="0" y="290322"/>
                    </a:lnTo>
                    <a:lnTo>
                      <a:pt x="0" y="96774"/>
                    </a:lnTo>
                    <a:lnTo>
                      <a:pt x="902208" y="96774"/>
                    </a:lnTo>
                    <a:lnTo>
                      <a:pt x="902208" y="0"/>
                    </a:lnTo>
                    <a:lnTo>
                      <a:pt x="1095756" y="193548"/>
                    </a:lnTo>
                    <a:close/>
                  </a:path>
                </a:pathLst>
              </a:custGeom>
              <a:ln w="25908" cap="flat">
                <a:miter lim="101600"/>
              </a:ln>
            </p:spPr>
            <p:style>
              <a:lnRef idx="1">
                <a:srgbClr val="5C7189"/>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59" name="Rectangle 58"/>
              <p:cNvSpPr/>
              <p:nvPr/>
            </p:nvSpPr>
            <p:spPr>
              <a:xfrm>
                <a:off x="2980309" y="1723621"/>
                <a:ext cx="737394" cy="209620"/>
              </a:xfrm>
              <a:prstGeom prst="rect">
                <a:avLst/>
              </a:prstGeom>
              <a:ln>
                <a:noFill/>
              </a:ln>
            </p:spPr>
            <p:txBody>
              <a:bodyPr vert="horz" lIns="0" tIns="0" rIns="0" bIns="0" rtlCol="0">
                <a:noAutofit/>
              </a:bodyPr>
              <a:lstStyle/>
              <a:p>
                <a:pPr>
                  <a:lnSpc>
                    <a:spcPct val="107000"/>
                  </a:lnSpc>
                  <a:spcAft>
                    <a:spcPts val="800"/>
                  </a:spcAft>
                </a:pPr>
                <a:r>
                  <a:rPr lang="en-US" sz="1200" b="1" spc="-5" dirty="0">
                    <a:solidFill>
                      <a:srgbClr val="000000"/>
                    </a:solidFill>
                    <a:latin typeface="Calibri" panose="020F0502020204030204" pitchFamily="34" charset="0"/>
                    <a:ea typeface="Calibri" panose="020F0502020204030204" pitchFamily="34" charset="0"/>
                    <a:cs typeface="Calibri" panose="020F0502020204030204" pitchFamily="34" charset="0"/>
                  </a:rPr>
                  <a:t>Ringing</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60" name="Picture 59"/>
              <p:cNvPicPr/>
              <p:nvPr/>
            </p:nvPicPr>
            <p:blipFill>
              <a:blip r:embed="rId3"/>
              <a:stretch>
                <a:fillRect/>
              </a:stretch>
            </p:blipFill>
            <p:spPr>
              <a:xfrm>
                <a:off x="3840480" y="1450848"/>
                <a:ext cx="726948" cy="647700"/>
              </a:xfrm>
              <a:prstGeom prst="rect">
                <a:avLst/>
              </a:prstGeom>
            </p:spPr>
          </p:pic>
          <p:pic>
            <p:nvPicPr>
              <p:cNvPr id="61" name="Picture 60"/>
              <p:cNvPicPr/>
              <p:nvPr/>
            </p:nvPicPr>
            <p:blipFill>
              <a:blip r:embed="rId3"/>
              <a:stretch>
                <a:fillRect/>
              </a:stretch>
            </p:blipFill>
            <p:spPr>
              <a:xfrm>
                <a:off x="0" y="1342644"/>
                <a:ext cx="751332" cy="672084"/>
              </a:xfrm>
              <a:prstGeom prst="rect">
                <a:avLst/>
              </a:prstGeom>
            </p:spPr>
          </p:pic>
          <p:sp>
            <p:nvSpPr>
              <p:cNvPr id="62" name="Rectangle 61"/>
              <p:cNvSpPr/>
              <p:nvPr/>
            </p:nvSpPr>
            <p:spPr>
              <a:xfrm>
                <a:off x="102997" y="2129315"/>
                <a:ext cx="1240767" cy="245256"/>
              </a:xfrm>
              <a:prstGeom prst="rect">
                <a:avLst/>
              </a:prstGeom>
              <a:ln>
                <a:noFill/>
              </a:ln>
            </p:spPr>
            <p:txBody>
              <a:bodyPr vert="horz" lIns="0" tIns="0" rIns="0" bIns="0" rtlCol="0">
                <a:noAutofit/>
              </a:bodyPr>
              <a:lstStyle/>
              <a:p>
                <a:pPr>
                  <a:lnSpc>
                    <a:spcPct val="107000"/>
                  </a:lnSpc>
                  <a:spcAft>
                    <a:spcPts val="800"/>
                  </a:spcAft>
                </a:pPr>
                <a:r>
                  <a:rPr lang="en-US" sz="1400" b="1">
                    <a:solidFill>
                      <a:srgbClr val="FFFFFF"/>
                    </a:solidFill>
                    <a:latin typeface="Calibri" panose="020F0502020204030204" pitchFamily="34" charset="0"/>
                    <a:ea typeface="Calibri" panose="020F0502020204030204" pitchFamily="34" charset="0"/>
                    <a:cs typeface="Calibri" panose="020F0502020204030204" pitchFamily="34" charset="0"/>
                  </a:rPr>
                  <a:t>Caller</a:t>
                </a:r>
                <a:r>
                  <a:rPr lang="en-US" sz="1400" b="1" spc="8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400" b="1">
                    <a:solidFill>
                      <a:srgbClr val="FFFFFF"/>
                    </a:solidFill>
                    <a:latin typeface="Calibri" panose="020F0502020204030204" pitchFamily="34" charset="0"/>
                    <a:ea typeface="Calibri" panose="020F0502020204030204" pitchFamily="34" charset="0"/>
                    <a:cs typeface="Calibri" panose="020F0502020204030204" pitchFamily="34" charset="0"/>
                  </a:rPr>
                  <a:t>Alice</a:t>
                </a:r>
                <a:endParaRPr lang="en-US" sz="11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3717671" y="2151031"/>
                <a:ext cx="1186223" cy="245256"/>
              </a:xfrm>
              <a:prstGeom prst="rect">
                <a:avLst/>
              </a:prstGeom>
              <a:ln>
                <a:noFill/>
              </a:ln>
            </p:spPr>
            <p:txBody>
              <a:bodyPr vert="horz" lIns="0" tIns="0" rIns="0" bIns="0" rtlCol="0">
                <a:noAutofit/>
              </a:bodyPr>
              <a:lstStyle/>
              <a:p>
                <a:pPr>
                  <a:lnSpc>
                    <a:spcPct val="107000"/>
                  </a:lnSpc>
                  <a:spcAft>
                    <a:spcPts val="800"/>
                  </a:spcAft>
                </a:pP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Agent</a:t>
                </a:r>
                <a:r>
                  <a:rPr lang="en-US" sz="1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Bob</a:t>
                </a:r>
                <a:endParaRPr lang="en-US" sz="11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80" name="TextBox 79"/>
            <p:cNvSpPr txBox="1"/>
            <p:nvPr/>
          </p:nvSpPr>
          <p:spPr>
            <a:xfrm>
              <a:off x="7513637" y="2665668"/>
              <a:ext cx="4465638"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Caller navigates IVR and is put into queue.  Agent is alerted.</a:t>
              </a:r>
            </a:p>
          </p:txBody>
        </p:sp>
      </p:grpSp>
      <p:grpSp>
        <p:nvGrpSpPr>
          <p:cNvPr id="149" name="Group 148"/>
          <p:cNvGrpSpPr/>
          <p:nvPr/>
        </p:nvGrpSpPr>
        <p:grpSpPr>
          <a:xfrm>
            <a:off x="252359" y="5185618"/>
            <a:ext cx="11985677" cy="1715552"/>
            <a:chOff x="252359" y="5185618"/>
            <a:chExt cx="11985677" cy="1715552"/>
          </a:xfrm>
        </p:grpSpPr>
        <p:sp>
          <p:nvSpPr>
            <p:cNvPr id="129" name="TextBox 128"/>
            <p:cNvSpPr txBox="1"/>
            <p:nvPr/>
          </p:nvSpPr>
          <p:spPr>
            <a:xfrm>
              <a:off x="252359" y="5185618"/>
              <a:ext cx="420912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If Bob is not anonymous</a:t>
              </a:r>
            </a:p>
          </p:txBody>
        </p:sp>
        <p:grpSp>
          <p:nvGrpSpPr>
            <p:cNvPr id="130" name="Group 129"/>
            <p:cNvGrpSpPr/>
            <p:nvPr/>
          </p:nvGrpSpPr>
          <p:grpSpPr>
            <a:xfrm>
              <a:off x="734117" y="5766731"/>
              <a:ext cx="3393721" cy="1134439"/>
              <a:chOff x="1907878" y="1384684"/>
              <a:chExt cx="2996016" cy="1020133"/>
            </a:xfrm>
          </p:grpSpPr>
          <p:sp>
            <p:nvSpPr>
              <p:cNvPr id="137" name="Shape 1962"/>
              <p:cNvSpPr/>
              <p:nvPr/>
            </p:nvSpPr>
            <p:spPr>
              <a:xfrm>
                <a:off x="2759202" y="1610106"/>
                <a:ext cx="1095756" cy="387096"/>
              </a:xfrm>
              <a:custGeom>
                <a:avLst/>
                <a:gdLst/>
                <a:ahLst/>
                <a:cxnLst/>
                <a:rect l="0" t="0" r="0" b="0"/>
                <a:pathLst>
                  <a:path w="1095756" h="387096">
                    <a:moveTo>
                      <a:pt x="902208" y="0"/>
                    </a:moveTo>
                    <a:lnTo>
                      <a:pt x="1095756" y="193548"/>
                    </a:lnTo>
                    <a:lnTo>
                      <a:pt x="902208" y="387096"/>
                    </a:lnTo>
                    <a:lnTo>
                      <a:pt x="902208" y="290322"/>
                    </a:lnTo>
                    <a:lnTo>
                      <a:pt x="0" y="290322"/>
                    </a:lnTo>
                    <a:lnTo>
                      <a:pt x="0" y="96774"/>
                    </a:lnTo>
                    <a:lnTo>
                      <a:pt x="902208" y="96774"/>
                    </a:lnTo>
                    <a:lnTo>
                      <a:pt x="902208" y="0"/>
                    </a:lnTo>
                    <a:close/>
                  </a:path>
                </a:pathLst>
              </a:custGeom>
              <a:solidFill>
                <a:srgbClr val="FFC000"/>
              </a:solidFill>
              <a:ln w="0" cap="flat">
                <a:round/>
              </a:ln>
            </p:spPr>
            <p:style>
              <a:lnRef idx="0">
                <a:srgbClr val="000000">
                  <a:alpha val="0"/>
                </a:srgbClr>
              </a:lnRef>
              <a:fillRef idx="1">
                <a:srgbClr val="92D050"/>
              </a:fillRef>
              <a:effectRef idx="0">
                <a:scrgbClr r="0" g="0" b="0"/>
              </a:effectRef>
              <a:fontRef idx="none"/>
            </p:style>
            <p:txBody>
              <a:bodyPr/>
              <a:lstStyle/>
              <a:p>
                <a:endParaRPr lang="en-US">
                  <a:solidFill>
                    <a:srgbClr val="505050"/>
                  </a:solidFill>
                </a:endParaRPr>
              </a:p>
            </p:txBody>
          </p:sp>
          <p:sp>
            <p:nvSpPr>
              <p:cNvPr id="138" name="Shape 1964"/>
              <p:cNvSpPr/>
              <p:nvPr/>
            </p:nvSpPr>
            <p:spPr>
              <a:xfrm>
                <a:off x="2759202" y="1610106"/>
                <a:ext cx="1095756" cy="387096"/>
              </a:xfrm>
              <a:custGeom>
                <a:avLst/>
                <a:gdLst/>
                <a:ahLst/>
                <a:cxnLst/>
                <a:rect l="0" t="0" r="0" b="0"/>
                <a:pathLst>
                  <a:path w="1095756" h="387096">
                    <a:moveTo>
                      <a:pt x="902208" y="387096"/>
                    </a:moveTo>
                    <a:lnTo>
                      <a:pt x="902208" y="290322"/>
                    </a:lnTo>
                    <a:lnTo>
                      <a:pt x="0" y="290322"/>
                    </a:lnTo>
                    <a:lnTo>
                      <a:pt x="0" y="96774"/>
                    </a:lnTo>
                    <a:lnTo>
                      <a:pt x="902208" y="96774"/>
                    </a:lnTo>
                    <a:lnTo>
                      <a:pt x="902208" y="0"/>
                    </a:lnTo>
                    <a:lnTo>
                      <a:pt x="1095756" y="193548"/>
                    </a:lnTo>
                    <a:close/>
                  </a:path>
                </a:pathLst>
              </a:custGeom>
              <a:ln w="25908" cap="flat">
                <a:miter lim="101600"/>
              </a:ln>
            </p:spPr>
            <p:style>
              <a:lnRef idx="1">
                <a:srgbClr val="5C7189"/>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139" name="Rectangle 138"/>
              <p:cNvSpPr/>
              <p:nvPr/>
            </p:nvSpPr>
            <p:spPr>
              <a:xfrm>
                <a:off x="2980309" y="1723621"/>
                <a:ext cx="737394" cy="209620"/>
              </a:xfrm>
              <a:prstGeom prst="rect">
                <a:avLst/>
              </a:prstGeom>
              <a:ln>
                <a:noFill/>
              </a:ln>
            </p:spPr>
            <p:txBody>
              <a:bodyPr vert="horz" lIns="0" tIns="0" rIns="0" bIns="0" rtlCol="0">
                <a:noAutofit/>
              </a:bodyPr>
              <a:lstStyle/>
              <a:p>
                <a:pPr>
                  <a:lnSpc>
                    <a:spcPct val="107000"/>
                  </a:lnSpc>
                  <a:spcAft>
                    <a:spcPts val="800"/>
                  </a:spcAft>
                </a:pPr>
                <a:r>
                  <a:rPr lang="en-US" sz="1200" b="1" spc="-5"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Established</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40" name="Picture 139"/>
              <p:cNvPicPr/>
              <p:nvPr/>
            </p:nvPicPr>
            <p:blipFill>
              <a:blip r:embed="rId3"/>
              <a:stretch>
                <a:fillRect/>
              </a:stretch>
            </p:blipFill>
            <p:spPr>
              <a:xfrm>
                <a:off x="3840480" y="1450848"/>
                <a:ext cx="726948" cy="647700"/>
              </a:xfrm>
              <a:prstGeom prst="rect">
                <a:avLst/>
              </a:prstGeom>
            </p:spPr>
          </p:pic>
          <p:pic>
            <p:nvPicPr>
              <p:cNvPr id="141" name="Picture 140"/>
              <p:cNvPicPr/>
              <p:nvPr/>
            </p:nvPicPr>
            <p:blipFill>
              <a:blip r:embed="rId3"/>
              <a:stretch>
                <a:fillRect/>
              </a:stretch>
            </p:blipFill>
            <p:spPr>
              <a:xfrm>
                <a:off x="1907878" y="1384684"/>
                <a:ext cx="751332" cy="672084"/>
              </a:xfrm>
              <a:prstGeom prst="rect">
                <a:avLst/>
              </a:prstGeom>
            </p:spPr>
          </p:pic>
          <p:sp>
            <p:nvSpPr>
              <p:cNvPr id="142" name="Rectangle 141"/>
              <p:cNvSpPr/>
              <p:nvPr/>
            </p:nvSpPr>
            <p:spPr>
              <a:xfrm>
                <a:off x="1947797" y="2159561"/>
                <a:ext cx="1240767" cy="245256"/>
              </a:xfrm>
              <a:prstGeom prst="rect">
                <a:avLst/>
              </a:prstGeom>
              <a:ln>
                <a:noFill/>
              </a:ln>
            </p:spPr>
            <p:txBody>
              <a:bodyPr vert="horz" lIns="0" tIns="0" rIns="0" bIns="0" rtlCol="0">
                <a:noAutofit/>
              </a:bodyPr>
              <a:lstStyle/>
              <a:p>
                <a:pPr>
                  <a:lnSpc>
                    <a:spcPct val="107000"/>
                  </a:lnSpc>
                  <a:spcAft>
                    <a:spcPts val="800"/>
                  </a:spcAft>
                </a:pP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Caller</a:t>
                </a:r>
                <a:r>
                  <a:rPr lang="en-US" sz="1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Alice</a:t>
                </a:r>
                <a:endParaRPr lang="en-US" sz="11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143" name="Rectangle 142"/>
              <p:cNvSpPr/>
              <p:nvPr/>
            </p:nvSpPr>
            <p:spPr>
              <a:xfrm>
                <a:off x="3717671" y="2151031"/>
                <a:ext cx="1186223" cy="245256"/>
              </a:xfrm>
              <a:prstGeom prst="rect">
                <a:avLst/>
              </a:prstGeom>
              <a:ln>
                <a:noFill/>
              </a:ln>
            </p:spPr>
            <p:txBody>
              <a:bodyPr vert="horz" lIns="0" tIns="0" rIns="0" bIns="0" rtlCol="0">
                <a:noAutofit/>
              </a:bodyPr>
              <a:lstStyle/>
              <a:p>
                <a:pPr>
                  <a:lnSpc>
                    <a:spcPct val="107000"/>
                  </a:lnSpc>
                  <a:spcAft>
                    <a:spcPts val="800"/>
                  </a:spcAft>
                </a:pP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Agent</a:t>
                </a:r>
                <a:r>
                  <a:rPr lang="en-US" sz="1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Bob</a:t>
                </a:r>
                <a:endParaRPr lang="en-US" sz="11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44" name="TextBox 143"/>
            <p:cNvSpPr txBox="1"/>
            <p:nvPr/>
          </p:nvSpPr>
          <p:spPr>
            <a:xfrm>
              <a:off x="7522887" y="5678643"/>
              <a:ext cx="47151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Bob and Alice connect directly.</a:t>
              </a:r>
            </a:p>
          </p:txBody>
        </p:sp>
      </p:grpSp>
      <p:grpSp>
        <p:nvGrpSpPr>
          <p:cNvPr id="148" name="Group 147"/>
          <p:cNvGrpSpPr/>
          <p:nvPr/>
        </p:nvGrpSpPr>
        <p:grpSpPr>
          <a:xfrm>
            <a:off x="260242" y="3573462"/>
            <a:ext cx="11736167" cy="1771166"/>
            <a:chOff x="260242" y="3573462"/>
            <a:chExt cx="11736167" cy="1771166"/>
          </a:xfrm>
        </p:grpSpPr>
        <p:sp>
          <p:nvSpPr>
            <p:cNvPr id="81" name="TextBox 80"/>
            <p:cNvSpPr txBox="1"/>
            <p:nvPr/>
          </p:nvSpPr>
          <p:spPr>
            <a:xfrm>
              <a:off x="260242" y="3573462"/>
              <a:ext cx="420912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If Bob is Anonymous</a:t>
              </a:r>
            </a:p>
          </p:txBody>
        </p:sp>
        <p:grpSp>
          <p:nvGrpSpPr>
            <p:cNvPr id="82" name="Group 81"/>
            <p:cNvGrpSpPr/>
            <p:nvPr/>
          </p:nvGrpSpPr>
          <p:grpSpPr>
            <a:xfrm>
              <a:off x="513064" y="4172924"/>
              <a:ext cx="5554860" cy="1171704"/>
              <a:chOff x="0" y="1342644"/>
              <a:chExt cx="4903894" cy="1053643"/>
            </a:xfrm>
          </p:grpSpPr>
          <p:sp>
            <p:nvSpPr>
              <p:cNvPr id="83" name="Shape 1955"/>
              <p:cNvSpPr/>
              <p:nvPr/>
            </p:nvSpPr>
            <p:spPr>
              <a:xfrm>
                <a:off x="788670" y="1610106"/>
                <a:ext cx="1011936" cy="387096"/>
              </a:xfrm>
              <a:custGeom>
                <a:avLst/>
                <a:gdLst/>
                <a:ahLst/>
                <a:cxnLst/>
                <a:rect l="0" t="0" r="0" b="0"/>
                <a:pathLst>
                  <a:path w="1011936" h="387096">
                    <a:moveTo>
                      <a:pt x="818388" y="0"/>
                    </a:moveTo>
                    <a:lnTo>
                      <a:pt x="1011936" y="193548"/>
                    </a:lnTo>
                    <a:lnTo>
                      <a:pt x="818388" y="387096"/>
                    </a:lnTo>
                    <a:lnTo>
                      <a:pt x="818388" y="290322"/>
                    </a:lnTo>
                    <a:lnTo>
                      <a:pt x="0" y="290322"/>
                    </a:lnTo>
                    <a:lnTo>
                      <a:pt x="0" y="96774"/>
                    </a:lnTo>
                    <a:lnTo>
                      <a:pt x="818388" y="96774"/>
                    </a:lnTo>
                    <a:lnTo>
                      <a:pt x="818388" y="0"/>
                    </a:lnTo>
                    <a:close/>
                  </a:path>
                </a:pathLst>
              </a:custGeom>
              <a:ln w="0" cap="flat">
                <a:round/>
              </a:ln>
            </p:spPr>
            <p:style>
              <a:lnRef idx="0">
                <a:srgbClr val="000000">
                  <a:alpha val="0"/>
                </a:srgbClr>
              </a:lnRef>
              <a:fillRef idx="1">
                <a:srgbClr val="FFC000"/>
              </a:fillRef>
              <a:effectRef idx="0">
                <a:scrgbClr r="0" g="0" b="0"/>
              </a:effectRef>
              <a:fontRef idx="none"/>
            </p:style>
            <p:txBody>
              <a:bodyPr/>
              <a:lstStyle/>
              <a:p>
                <a:endParaRPr lang="en-US">
                  <a:solidFill>
                    <a:srgbClr val="505050"/>
                  </a:solidFill>
                </a:endParaRPr>
              </a:p>
            </p:txBody>
          </p:sp>
          <p:sp>
            <p:nvSpPr>
              <p:cNvPr id="84" name="Shape 1957"/>
              <p:cNvSpPr/>
              <p:nvPr/>
            </p:nvSpPr>
            <p:spPr>
              <a:xfrm>
                <a:off x="788670" y="1610106"/>
                <a:ext cx="1011936" cy="387096"/>
              </a:xfrm>
              <a:custGeom>
                <a:avLst/>
                <a:gdLst/>
                <a:ahLst/>
                <a:cxnLst/>
                <a:rect l="0" t="0" r="0" b="0"/>
                <a:pathLst>
                  <a:path w="1011936" h="387096">
                    <a:moveTo>
                      <a:pt x="818388" y="387096"/>
                    </a:moveTo>
                    <a:lnTo>
                      <a:pt x="818388" y="290322"/>
                    </a:lnTo>
                    <a:lnTo>
                      <a:pt x="0" y="290322"/>
                    </a:lnTo>
                    <a:lnTo>
                      <a:pt x="0" y="96774"/>
                    </a:lnTo>
                    <a:lnTo>
                      <a:pt x="818388" y="96774"/>
                    </a:lnTo>
                    <a:lnTo>
                      <a:pt x="818388" y="0"/>
                    </a:lnTo>
                    <a:lnTo>
                      <a:pt x="1011936" y="193548"/>
                    </a:lnTo>
                    <a:close/>
                  </a:path>
                </a:pathLst>
              </a:custGeom>
              <a:ln w="25908" cap="flat">
                <a:miter lim="101600"/>
              </a:ln>
            </p:spPr>
            <p:style>
              <a:lnRef idx="1">
                <a:srgbClr val="5C7189"/>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85" name="Rectangle 84"/>
              <p:cNvSpPr/>
              <p:nvPr/>
            </p:nvSpPr>
            <p:spPr>
              <a:xfrm>
                <a:off x="851797" y="1723621"/>
                <a:ext cx="1070011" cy="209620"/>
              </a:xfrm>
              <a:prstGeom prst="rect">
                <a:avLst/>
              </a:prstGeom>
              <a:ln>
                <a:noFill/>
              </a:ln>
            </p:spPr>
            <p:txBody>
              <a:bodyPr vert="horz" lIns="0" tIns="0" rIns="0" bIns="0" rtlCol="0">
                <a:noAutofit/>
              </a:bodyPr>
              <a:lstStyle/>
              <a:p>
                <a:pPr>
                  <a:lnSpc>
                    <a:spcPct val="107000"/>
                  </a:lnSpc>
                  <a:spcAft>
                    <a:spcPts val="800"/>
                  </a:spcAft>
                </a:pP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Established</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6" name="Shape 22468"/>
              <p:cNvSpPr/>
              <p:nvPr/>
            </p:nvSpPr>
            <p:spPr>
              <a:xfrm>
                <a:off x="1824990" y="1535430"/>
                <a:ext cx="886968" cy="537972"/>
              </a:xfrm>
              <a:custGeom>
                <a:avLst/>
                <a:gdLst/>
                <a:ahLst/>
                <a:cxnLst/>
                <a:rect l="0" t="0" r="0" b="0"/>
                <a:pathLst>
                  <a:path w="886968" h="537972">
                    <a:moveTo>
                      <a:pt x="0" y="0"/>
                    </a:moveTo>
                    <a:lnTo>
                      <a:pt x="886968" y="0"/>
                    </a:lnTo>
                    <a:lnTo>
                      <a:pt x="886968" y="537972"/>
                    </a:lnTo>
                    <a:lnTo>
                      <a:pt x="0" y="537972"/>
                    </a:lnTo>
                    <a:lnTo>
                      <a:pt x="0" y="0"/>
                    </a:lnTo>
                  </a:path>
                </a:pathLst>
              </a:custGeom>
              <a:ln w="0" cap="flat">
                <a:round/>
              </a:ln>
            </p:spPr>
            <p:style>
              <a:lnRef idx="0">
                <a:srgbClr val="000000">
                  <a:alpha val="0"/>
                </a:srgbClr>
              </a:lnRef>
              <a:fillRef idx="1">
                <a:srgbClr val="8DACD0"/>
              </a:fillRef>
              <a:effectRef idx="0">
                <a:scrgbClr r="0" g="0" b="0"/>
              </a:effectRef>
              <a:fontRef idx="none"/>
            </p:style>
            <p:txBody>
              <a:bodyPr/>
              <a:lstStyle/>
              <a:p>
                <a:endParaRPr lang="en-US">
                  <a:solidFill>
                    <a:srgbClr val="505050"/>
                  </a:solidFill>
                </a:endParaRPr>
              </a:p>
            </p:txBody>
          </p:sp>
          <p:sp>
            <p:nvSpPr>
              <p:cNvPr id="87" name="Shape 1960"/>
              <p:cNvSpPr/>
              <p:nvPr/>
            </p:nvSpPr>
            <p:spPr>
              <a:xfrm>
                <a:off x="1824990" y="1535430"/>
                <a:ext cx="886968" cy="537972"/>
              </a:xfrm>
              <a:custGeom>
                <a:avLst/>
                <a:gdLst/>
                <a:ahLst/>
                <a:cxnLst/>
                <a:rect l="0" t="0" r="0" b="0"/>
                <a:pathLst>
                  <a:path w="886968" h="537972">
                    <a:moveTo>
                      <a:pt x="0" y="537972"/>
                    </a:moveTo>
                    <a:lnTo>
                      <a:pt x="886968" y="537972"/>
                    </a:lnTo>
                    <a:lnTo>
                      <a:pt x="886968" y="0"/>
                    </a:lnTo>
                    <a:lnTo>
                      <a:pt x="0" y="0"/>
                    </a:lnTo>
                    <a:close/>
                  </a:path>
                </a:pathLst>
              </a:custGeom>
              <a:ln w="25908" cap="flat">
                <a:round/>
              </a:ln>
            </p:spPr>
            <p:style>
              <a:lnRef idx="1">
                <a:srgbClr val="667D98"/>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88" name="Rectangle 87"/>
              <p:cNvSpPr/>
              <p:nvPr/>
            </p:nvSpPr>
            <p:spPr>
              <a:xfrm>
                <a:off x="2100072" y="1732186"/>
                <a:ext cx="445604" cy="245256"/>
              </a:xfrm>
              <a:prstGeom prst="rect">
                <a:avLst/>
              </a:prstGeom>
              <a:ln>
                <a:noFill/>
              </a:ln>
            </p:spPr>
            <p:txBody>
              <a:bodyPr vert="horz" lIns="0" tIns="0" rIns="0" bIns="0" rtlCol="0">
                <a:noAutofit/>
              </a:bodyPr>
              <a:lstStyle/>
              <a:p>
                <a:pPr>
                  <a:lnSpc>
                    <a:spcPct val="107000"/>
                  </a:lnSpc>
                  <a:spcAft>
                    <a:spcPts val="800"/>
                  </a:spcAft>
                </a:pPr>
                <a:r>
                  <a:rPr lang="en-US" sz="1400" b="1">
                    <a:solidFill>
                      <a:srgbClr val="000000"/>
                    </a:solidFill>
                    <a:latin typeface="Calibri" panose="020F0502020204030204" pitchFamily="34" charset="0"/>
                    <a:ea typeface="Calibri" panose="020F0502020204030204" pitchFamily="34" charset="0"/>
                    <a:cs typeface="Calibri" panose="020F0502020204030204" pitchFamily="34" charset="0"/>
                  </a:rPr>
                  <a:t>RGS</a:t>
                </a:r>
                <a:endParaRPr lang="en-US" sz="110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sp>
            <p:nvSpPr>
              <p:cNvPr id="89" name="Shape 1962"/>
              <p:cNvSpPr/>
              <p:nvPr/>
            </p:nvSpPr>
            <p:spPr>
              <a:xfrm>
                <a:off x="2759202" y="1610106"/>
                <a:ext cx="1095756" cy="387096"/>
              </a:xfrm>
              <a:custGeom>
                <a:avLst/>
                <a:gdLst/>
                <a:ahLst/>
                <a:cxnLst/>
                <a:rect l="0" t="0" r="0" b="0"/>
                <a:pathLst>
                  <a:path w="1095756" h="387096">
                    <a:moveTo>
                      <a:pt x="902208" y="0"/>
                    </a:moveTo>
                    <a:lnTo>
                      <a:pt x="1095756" y="193548"/>
                    </a:lnTo>
                    <a:lnTo>
                      <a:pt x="902208" y="387096"/>
                    </a:lnTo>
                    <a:lnTo>
                      <a:pt x="902208" y="290322"/>
                    </a:lnTo>
                    <a:lnTo>
                      <a:pt x="0" y="290322"/>
                    </a:lnTo>
                    <a:lnTo>
                      <a:pt x="0" y="96774"/>
                    </a:lnTo>
                    <a:lnTo>
                      <a:pt x="902208" y="96774"/>
                    </a:lnTo>
                    <a:lnTo>
                      <a:pt x="902208" y="0"/>
                    </a:lnTo>
                    <a:close/>
                  </a:path>
                </a:pathLst>
              </a:custGeom>
              <a:solidFill>
                <a:srgbClr val="FFC000"/>
              </a:solidFill>
              <a:ln w="0" cap="flat">
                <a:round/>
              </a:ln>
            </p:spPr>
            <p:style>
              <a:lnRef idx="0">
                <a:srgbClr val="000000">
                  <a:alpha val="0"/>
                </a:srgbClr>
              </a:lnRef>
              <a:fillRef idx="1">
                <a:srgbClr val="92D050"/>
              </a:fillRef>
              <a:effectRef idx="0">
                <a:scrgbClr r="0" g="0" b="0"/>
              </a:effectRef>
              <a:fontRef idx="none"/>
            </p:style>
            <p:txBody>
              <a:bodyPr/>
              <a:lstStyle/>
              <a:p>
                <a:endParaRPr lang="en-US">
                  <a:solidFill>
                    <a:srgbClr val="505050"/>
                  </a:solidFill>
                </a:endParaRPr>
              </a:p>
            </p:txBody>
          </p:sp>
          <p:sp>
            <p:nvSpPr>
              <p:cNvPr id="90" name="Shape 1964"/>
              <p:cNvSpPr/>
              <p:nvPr/>
            </p:nvSpPr>
            <p:spPr>
              <a:xfrm>
                <a:off x="2759202" y="1610106"/>
                <a:ext cx="1095756" cy="387096"/>
              </a:xfrm>
              <a:custGeom>
                <a:avLst/>
                <a:gdLst/>
                <a:ahLst/>
                <a:cxnLst/>
                <a:rect l="0" t="0" r="0" b="0"/>
                <a:pathLst>
                  <a:path w="1095756" h="387096">
                    <a:moveTo>
                      <a:pt x="902208" y="387096"/>
                    </a:moveTo>
                    <a:lnTo>
                      <a:pt x="902208" y="290322"/>
                    </a:lnTo>
                    <a:lnTo>
                      <a:pt x="0" y="290322"/>
                    </a:lnTo>
                    <a:lnTo>
                      <a:pt x="0" y="96774"/>
                    </a:lnTo>
                    <a:lnTo>
                      <a:pt x="902208" y="96774"/>
                    </a:lnTo>
                    <a:lnTo>
                      <a:pt x="902208" y="0"/>
                    </a:lnTo>
                    <a:lnTo>
                      <a:pt x="1095756" y="193548"/>
                    </a:lnTo>
                    <a:close/>
                  </a:path>
                </a:pathLst>
              </a:custGeom>
              <a:ln w="25908" cap="flat">
                <a:miter lim="101600"/>
              </a:ln>
            </p:spPr>
            <p:style>
              <a:lnRef idx="1">
                <a:srgbClr val="5C7189"/>
              </a:lnRef>
              <a:fillRef idx="0">
                <a:srgbClr val="000000">
                  <a:alpha val="0"/>
                </a:srgbClr>
              </a:fillRef>
              <a:effectRef idx="0">
                <a:scrgbClr r="0" g="0" b="0"/>
              </a:effectRef>
              <a:fontRef idx="none"/>
            </p:style>
            <p:txBody>
              <a:bodyPr/>
              <a:lstStyle/>
              <a:p>
                <a:endParaRPr lang="en-US">
                  <a:solidFill>
                    <a:srgbClr val="505050"/>
                  </a:solidFill>
                </a:endParaRPr>
              </a:p>
            </p:txBody>
          </p:sp>
          <p:sp>
            <p:nvSpPr>
              <p:cNvPr id="91" name="Rectangle 90"/>
              <p:cNvSpPr/>
              <p:nvPr/>
            </p:nvSpPr>
            <p:spPr>
              <a:xfrm>
                <a:off x="2980309" y="1723621"/>
                <a:ext cx="737394" cy="209620"/>
              </a:xfrm>
              <a:prstGeom prst="rect">
                <a:avLst/>
              </a:prstGeom>
              <a:ln>
                <a:noFill/>
              </a:ln>
            </p:spPr>
            <p:txBody>
              <a:bodyPr vert="horz" lIns="0" tIns="0" rIns="0" bIns="0" rtlCol="0">
                <a:noAutofit/>
              </a:bodyPr>
              <a:lstStyle/>
              <a:p>
                <a:pPr>
                  <a:lnSpc>
                    <a:spcPct val="107000"/>
                  </a:lnSpc>
                  <a:spcAft>
                    <a:spcPts val="800"/>
                  </a:spcAft>
                </a:pPr>
                <a:r>
                  <a:rPr lang="en-US" sz="1200" b="1" spc="-5" dirty="0" smtClean="0">
                    <a:solidFill>
                      <a:srgbClr val="000000"/>
                    </a:solidFill>
                    <a:latin typeface="Calibri" panose="020F0502020204030204" pitchFamily="34" charset="0"/>
                    <a:ea typeface="Calibri" panose="020F0502020204030204" pitchFamily="34" charset="0"/>
                    <a:cs typeface="Calibri" panose="020F0502020204030204" pitchFamily="34" charset="0"/>
                  </a:rPr>
                  <a:t>Established</a:t>
                </a:r>
                <a:endParaRPr lang="en-US" sz="11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92" name="Picture 91"/>
              <p:cNvPicPr/>
              <p:nvPr/>
            </p:nvPicPr>
            <p:blipFill>
              <a:blip r:embed="rId3"/>
              <a:stretch>
                <a:fillRect/>
              </a:stretch>
            </p:blipFill>
            <p:spPr>
              <a:xfrm>
                <a:off x="3840480" y="1450848"/>
                <a:ext cx="726948" cy="647700"/>
              </a:xfrm>
              <a:prstGeom prst="rect">
                <a:avLst/>
              </a:prstGeom>
            </p:spPr>
          </p:pic>
          <p:pic>
            <p:nvPicPr>
              <p:cNvPr id="93" name="Picture 92"/>
              <p:cNvPicPr/>
              <p:nvPr/>
            </p:nvPicPr>
            <p:blipFill>
              <a:blip r:embed="rId3"/>
              <a:stretch>
                <a:fillRect/>
              </a:stretch>
            </p:blipFill>
            <p:spPr>
              <a:xfrm>
                <a:off x="0" y="1342644"/>
                <a:ext cx="751332" cy="672084"/>
              </a:xfrm>
              <a:prstGeom prst="rect">
                <a:avLst/>
              </a:prstGeom>
            </p:spPr>
          </p:pic>
          <p:sp>
            <p:nvSpPr>
              <p:cNvPr id="94" name="Rectangle 93"/>
              <p:cNvSpPr/>
              <p:nvPr/>
            </p:nvSpPr>
            <p:spPr>
              <a:xfrm>
                <a:off x="102997" y="2129315"/>
                <a:ext cx="1240767" cy="245256"/>
              </a:xfrm>
              <a:prstGeom prst="rect">
                <a:avLst/>
              </a:prstGeom>
              <a:ln>
                <a:noFill/>
              </a:ln>
            </p:spPr>
            <p:txBody>
              <a:bodyPr vert="horz" lIns="0" tIns="0" rIns="0" bIns="0" rtlCol="0">
                <a:noAutofit/>
              </a:bodyPr>
              <a:lstStyle/>
              <a:p>
                <a:pPr>
                  <a:lnSpc>
                    <a:spcPct val="107000"/>
                  </a:lnSpc>
                  <a:spcAft>
                    <a:spcPts val="800"/>
                  </a:spcAft>
                </a:pPr>
                <a:r>
                  <a:rPr lang="en-US" sz="1400" b="1">
                    <a:solidFill>
                      <a:srgbClr val="FFFFFF"/>
                    </a:solidFill>
                    <a:latin typeface="Calibri" panose="020F0502020204030204" pitchFamily="34" charset="0"/>
                    <a:ea typeface="Calibri" panose="020F0502020204030204" pitchFamily="34" charset="0"/>
                    <a:cs typeface="Calibri" panose="020F0502020204030204" pitchFamily="34" charset="0"/>
                  </a:rPr>
                  <a:t>Caller</a:t>
                </a:r>
                <a:r>
                  <a:rPr lang="en-US" sz="1400" b="1" spc="8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400" b="1">
                    <a:solidFill>
                      <a:srgbClr val="FFFFFF"/>
                    </a:solidFill>
                    <a:latin typeface="Calibri" panose="020F0502020204030204" pitchFamily="34" charset="0"/>
                    <a:ea typeface="Calibri" panose="020F0502020204030204" pitchFamily="34" charset="0"/>
                    <a:cs typeface="Calibri" panose="020F0502020204030204" pitchFamily="34" charset="0"/>
                  </a:rPr>
                  <a:t>Alice</a:t>
                </a:r>
                <a:endParaRPr lang="en-US" sz="110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95" name="Rectangle 94"/>
              <p:cNvSpPr/>
              <p:nvPr/>
            </p:nvSpPr>
            <p:spPr>
              <a:xfrm>
                <a:off x="3717671" y="2151031"/>
                <a:ext cx="1186223" cy="245256"/>
              </a:xfrm>
              <a:prstGeom prst="rect">
                <a:avLst/>
              </a:prstGeom>
              <a:ln>
                <a:noFill/>
              </a:ln>
            </p:spPr>
            <p:txBody>
              <a:bodyPr vert="horz" lIns="0" tIns="0" rIns="0" bIns="0" rtlCol="0">
                <a:noAutofit/>
              </a:bodyPr>
              <a:lstStyle/>
              <a:p>
                <a:pPr>
                  <a:lnSpc>
                    <a:spcPct val="107000"/>
                  </a:lnSpc>
                  <a:spcAft>
                    <a:spcPts val="800"/>
                  </a:spcAft>
                </a:pP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Agent</a:t>
                </a:r>
                <a:r>
                  <a:rPr lang="en-US" sz="1400" b="1" spc="8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Bob</a:t>
                </a:r>
                <a:endParaRPr lang="en-US" sz="11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96" name="TextBox 95"/>
            <p:cNvSpPr txBox="1"/>
            <p:nvPr/>
          </p:nvSpPr>
          <p:spPr>
            <a:xfrm>
              <a:off x="7530771" y="4066487"/>
              <a:ext cx="4465638"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Bob answers.  Call continues to pass through RGS.</a:t>
              </a:r>
            </a:p>
          </p:txBody>
        </p:sp>
        <p:sp>
          <p:nvSpPr>
            <p:cNvPr id="145" name="Rectangle 144"/>
            <p:cNvSpPr/>
            <p:nvPr/>
          </p:nvSpPr>
          <p:spPr>
            <a:xfrm>
              <a:off x="2560637" y="5067997"/>
              <a:ext cx="1343688" cy="272737"/>
            </a:xfrm>
            <a:prstGeom prst="rect">
              <a:avLst/>
            </a:prstGeom>
            <a:ln>
              <a:noFill/>
            </a:ln>
          </p:spPr>
          <p:txBody>
            <a:bodyPr vert="horz" lIns="0" tIns="0" rIns="0" bIns="0" rtlCol="0">
              <a:noAutofit/>
            </a:bodyPr>
            <a:lstStyle/>
            <a:p>
              <a:pPr>
                <a:lnSpc>
                  <a:spcPct val="107000"/>
                </a:lnSpc>
                <a:spcAft>
                  <a:spcPts val="800"/>
                </a:spcAft>
              </a:pPr>
              <a:r>
                <a:rPr lang="en-US" sz="1400" b="1" dirty="0" smtClean="0">
                  <a:solidFill>
                    <a:srgbClr val="FFFFFF"/>
                  </a:solidFill>
                  <a:latin typeface="Calibri" panose="020F0502020204030204" pitchFamily="34" charset="0"/>
                  <a:ea typeface="Calibri" panose="020F0502020204030204" pitchFamily="34" charset="0"/>
                  <a:cs typeface="Calibri" panose="020F0502020204030204" pitchFamily="34" charset="0"/>
                </a:rPr>
                <a:t>Agent</a:t>
              </a:r>
              <a:endParaRPr lang="en-US" sz="11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74888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348473" y="295274"/>
            <a:ext cx="11889564" cy="917575"/>
          </a:xfrm>
        </p:spPr>
        <p:txBody>
          <a:bodyPr/>
          <a:lstStyle/>
          <a:p>
            <a:r>
              <a:rPr lang="en-US" dirty="0" smtClean="0">
                <a:solidFill>
                  <a:schemeClr val="tx2"/>
                </a:solidFill>
              </a:rPr>
              <a:t>Unassigned Number Service</a:t>
            </a:r>
            <a:endParaRPr lang="en-US" dirty="0">
              <a:solidFill>
                <a:schemeClr val="tx2"/>
              </a:solidFill>
            </a:endParaRPr>
          </a:p>
        </p:txBody>
      </p:sp>
      <p:sp>
        <p:nvSpPr>
          <p:cNvPr id="6" name="Text Placeholder 5"/>
          <p:cNvSpPr>
            <a:spLocks noGrp="1"/>
          </p:cNvSpPr>
          <p:nvPr>
            <p:ph type="body" sz="quarter" idx="4294967295"/>
          </p:nvPr>
        </p:nvSpPr>
        <p:spPr>
          <a:xfrm>
            <a:off x="350837" y="1211262"/>
            <a:ext cx="11201400" cy="5336846"/>
          </a:xfrm>
          <a:prstGeom prst="rect">
            <a:avLst/>
          </a:prstGeom>
        </p:spPr>
        <p:txBody>
          <a:bodyPr/>
          <a:lstStyle/>
          <a:p>
            <a:r>
              <a:rPr lang="en-US" sz="3200" dirty="0" smtClean="0"/>
              <a:t>Call treatment for dialing numbers owned by the enterprise but unassigned to users</a:t>
            </a:r>
          </a:p>
          <a:p>
            <a:endParaRPr lang="en-US" dirty="0" smtClean="0"/>
          </a:p>
          <a:p>
            <a:pPr lvl="1"/>
            <a:r>
              <a:rPr lang="en-US" sz="3200" dirty="0">
                <a:gradFill>
                  <a:gsLst>
                    <a:gs pos="1250">
                      <a:schemeClr val="tx2"/>
                    </a:gs>
                    <a:gs pos="99000">
                      <a:schemeClr val="tx2"/>
                    </a:gs>
                  </a:gsLst>
                  <a:lin ang="5400000" scaled="0"/>
                </a:gradFill>
                <a:latin typeface="+mj-lt"/>
              </a:rPr>
              <a:t>Avoid busy tones if callers </a:t>
            </a:r>
            <a:r>
              <a:rPr lang="en-US" sz="3200" dirty="0" smtClean="0">
                <a:gradFill>
                  <a:gsLst>
                    <a:gs pos="1250">
                      <a:schemeClr val="tx2"/>
                    </a:gs>
                    <a:gs pos="99000">
                      <a:schemeClr val="tx2"/>
                    </a:gs>
                  </a:gsLst>
                  <a:lin ang="5400000" scaled="0"/>
                </a:gradFill>
                <a:latin typeface="+mj-lt"/>
              </a:rPr>
              <a:t>misdial</a:t>
            </a:r>
          </a:p>
          <a:p>
            <a:pPr lvl="1"/>
            <a:endParaRPr lang="en-US" sz="3200" dirty="0">
              <a:gradFill>
                <a:gsLst>
                  <a:gs pos="1250">
                    <a:schemeClr val="tx2"/>
                  </a:gs>
                  <a:gs pos="99000">
                    <a:schemeClr val="tx2"/>
                  </a:gs>
                </a:gsLst>
                <a:lin ang="5400000" scaled="0"/>
              </a:gradFill>
              <a:latin typeface="+mj-lt"/>
            </a:endParaRPr>
          </a:p>
          <a:p>
            <a:pPr lvl="1"/>
            <a:r>
              <a:rPr lang="en-US" sz="3200" dirty="0">
                <a:gradFill>
                  <a:gsLst>
                    <a:gs pos="1250">
                      <a:schemeClr val="tx2"/>
                    </a:gs>
                    <a:gs pos="99000">
                      <a:schemeClr val="tx2"/>
                    </a:gs>
                  </a:gsLst>
                  <a:lin ang="5400000" scaled="0"/>
                </a:gradFill>
                <a:latin typeface="+mj-lt"/>
              </a:rPr>
              <a:t>Transfer to predetermined </a:t>
            </a:r>
            <a:r>
              <a:rPr lang="en-US" sz="3200" dirty="0" smtClean="0">
                <a:gradFill>
                  <a:gsLst>
                    <a:gs pos="1250">
                      <a:schemeClr val="tx2"/>
                    </a:gs>
                    <a:gs pos="99000">
                      <a:schemeClr val="tx2"/>
                    </a:gs>
                  </a:gsLst>
                  <a:lin ang="5400000" scaled="0"/>
                </a:gradFill>
                <a:latin typeface="+mj-lt"/>
              </a:rPr>
              <a:t>destination</a:t>
            </a:r>
            <a:endParaRPr lang="en-US" sz="2800" dirty="0" smtClean="0">
              <a:gradFill>
                <a:gsLst>
                  <a:gs pos="1250">
                    <a:schemeClr val="tx2"/>
                  </a:gs>
                  <a:gs pos="99000">
                    <a:schemeClr val="tx2"/>
                  </a:gs>
                </a:gsLst>
                <a:lin ang="5400000" scaled="0"/>
              </a:gradFill>
              <a:latin typeface="+mj-lt"/>
            </a:endParaRPr>
          </a:p>
          <a:p>
            <a:pPr lvl="2"/>
            <a:r>
              <a:rPr lang="en-US" sz="2400" dirty="0" smtClean="0"/>
              <a:t>Phone number</a:t>
            </a:r>
          </a:p>
          <a:p>
            <a:pPr lvl="2"/>
            <a:r>
              <a:rPr lang="en-US" sz="2400" dirty="0"/>
              <a:t>SIP URI</a:t>
            </a:r>
          </a:p>
          <a:p>
            <a:pPr lvl="2"/>
            <a:r>
              <a:rPr lang="en-US" sz="2400" dirty="0"/>
              <a:t>Voicemail</a:t>
            </a:r>
          </a:p>
          <a:p>
            <a:pPr lvl="2"/>
            <a:r>
              <a:rPr lang="en-US" sz="2400" dirty="0"/>
              <a:t>Announcement Service</a:t>
            </a:r>
          </a:p>
          <a:p>
            <a:pPr lvl="1"/>
            <a:endParaRPr lang="en-US" dirty="0"/>
          </a:p>
        </p:txBody>
      </p:sp>
    </p:spTree>
    <p:extLst>
      <p:ext uri="{BB962C8B-B14F-4D97-AF65-F5344CB8AC3E}">
        <p14:creationId xmlns:p14="http://schemas.microsoft.com/office/powerpoint/2010/main" val="45848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198437" y="939603"/>
            <a:ext cx="11582400" cy="6460230"/>
          </a:xfrm>
          <a:prstGeom prst="rect">
            <a:avLst/>
          </a:prstGeom>
        </p:spPr>
        <p:txBody>
          <a:bodyPr/>
          <a:lstStyle/>
          <a:p>
            <a:r>
              <a:rPr lang="en-US" dirty="0"/>
              <a:t>Create </a:t>
            </a:r>
            <a:r>
              <a:rPr lang="en-US" dirty="0" smtClean="0"/>
              <a:t>announcement message and transfer target</a:t>
            </a:r>
          </a:p>
          <a:p>
            <a:r>
              <a:rPr lang="en-US" sz="3200" dirty="0" smtClean="0">
                <a:solidFill>
                  <a:schemeClr val="tx1"/>
                </a:solidFill>
              </a:rPr>
              <a:t>Text to </a:t>
            </a:r>
            <a:r>
              <a:rPr lang="en-US" sz="3200" dirty="0">
                <a:solidFill>
                  <a:schemeClr val="tx1"/>
                </a:solidFill>
              </a:rPr>
              <a:t>speech or audio file announcement</a:t>
            </a:r>
          </a:p>
          <a:p>
            <a:r>
              <a:rPr lang="en-US" sz="3200" dirty="0">
                <a:solidFill>
                  <a:schemeClr val="tx1"/>
                </a:solidFill>
              </a:rPr>
              <a:t>Target URI if forwarding is desired</a:t>
            </a:r>
          </a:p>
          <a:p>
            <a:endParaRPr lang="en-US" dirty="0" smtClean="0"/>
          </a:p>
          <a:p>
            <a:endParaRPr lang="en-US" dirty="0" smtClean="0"/>
          </a:p>
          <a:p>
            <a:r>
              <a:rPr lang="en-US" dirty="0" smtClean="0"/>
              <a:t>Then define </a:t>
            </a:r>
            <a:r>
              <a:rPr lang="en-US" dirty="0"/>
              <a:t>applicable number </a:t>
            </a:r>
            <a:r>
              <a:rPr lang="en-US" dirty="0" smtClean="0"/>
              <a:t>range</a:t>
            </a:r>
          </a:p>
          <a:p>
            <a:r>
              <a:rPr lang="en-US" dirty="0" smtClean="0"/>
              <a:t>	</a:t>
            </a:r>
            <a:r>
              <a:rPr lang="en-US" sz="3600" dirty="0" smtClean="0">
                <a:solidFill>
                  <a:schemeClr val="accent6"/>
                </a:solidFill>
              </a:rPr>
              <a:t>Only define ranges that are </a:t>
            </a:r>
          </a:p>
          <a:p>
            <a:r>
              <a:rPr lang="en-US" sz="3600" dirty="0" smtClean="0">
                <a:solidFill>
                  <a:schemeClr val="accent6"/>
                </a:solidFill>
              </a:rPr>
              <a:t>	owned by Lync!</a:t>
            </a:r>
            <a:endParaRPr lang="en-US" sz="3600" dirty="0">
              <a:solidFill>
                <a:schemeClr val="accent6"/>
              </a:solidFill>
            </a:endParaRPr>
          </a:p>
          <a:p>
            <a:endParaRPr lang="en-US" dirty="0" smtClean="0"/>
          </a:p>
          <a:p>
            <a:pPr lvl="1"/>
            <a:endParaRPr lang="en-US" sz="1800" dirty="0" smtClean="0"/>
          </a:p>
          <a:p>
            <a:pPr lvl="1"/>
            <a:endParaRPr lang="en-US" dirty="0"/>
          </a:p>
        </p:txBody>
      </p:sp>
      <p:sp>
        <p:nvSpPr>
          <p:cNvPr id="17" name="Title 16"/>
          <p:cNvSpPr>
            <a:spLocks noGrp="1"/>
          </p:cNvSpPr>
          <p:nvPr>
            <p:ph type="title"/>
          </p:nvPr>
        </p:nvSpPr>
        <p:spPr>
          <a:xfrm>
            <a:off x="348473" y="-7938"/>
            <a:ext cx="11889564" cy="917575"/>
          </a:xfrm>
        </p:spPr>
        <p:txBody>
          <a:bodyPr/>
          <a:lstStyle/>
          <a:p>
            <a:r>
              <a:rPr lang="en-US" dirty="0" smtClean="0">
                <a:solidFill>
                  <a:schemeClr val="tx2"/>
                </a:solidFill>
              </a:rPr>
              <a:t>Unassigned Number Management</a:t>
            </a:r>
            <a:endParaRPr lang="en-US" dirty="0">
              <a:solidFill>
                <a:schemeClr val="tx2"/>
              </a:solidFill>
            </a:endParaRPr>
          </a:p>
        </p:txBody>
      </p:sp>
      <p:sp>
        <p:nvSpPr>
          <p:cNvPr id="5" name="Rectangle 4"/>
          <p:cNvSpPr/>
          <p:nvPr/>
        </p:nvSpPr>
        <p:spPr>
          <a:xfrm>
            <a:off x="503237" y="2754133"/>
            <a:ext cx="11049000" cy="120032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rgbClr val="FFFFFF"/>
                </a:solidFill>
              </a:rPr>
              <a:t>PS </a:t>
            </a:r>
            <a:r>
              <a:rPr lang="en-US" dirty="0" smtClean="0">
                <a:solidFill>
                  <a:srgbClr val="FFFFFF"/>
                </a:solidFill>
              </a:rPr>
              <a:t>&gt; New-</a:t>
            </a:r>
            <a:r>
              <a:rPr lang="en-US" dirty="0" err="1" smtClean="0">
                <a:solidFill>
                  <a:srgbClr val="FFFFFF"/>
                </a:solidFill>
              </a:rPr>
              <a:t>CsAnnouncement</a:t>
            </a:r>
            <a:r>
              <a:rPr lang="en-US" dirty="0" smtClean="0">
                <a:solidFill>
                  <a:srgbClr val="FFFFFF"/>
                </a:solidFill>
              </a:rPr>
              <a:t> </a:t>
            </a:r>
            <a:r>
              <a:rPr lang="en-US" dirty="0">
                <a:solidFill>
                  <a:srgbClr val="FFFFFF"/>
                </a:solidFill>
              </a:rPr>
              <a:t>-Identity ApplicationServer:2013-lync-fe.conto</a:t>
            </a:r>
          </a:p>
          <a:p>
            <a:r>
              <a:rPr lang="en-US" dirty="0">
                <a:solidFill>
                  <a:srgbClr val="FFFFFF"/>
                </a:solidFill>
              </a:rPr>
              <a:t>so.com -Name "Number does not exist" -</a:t>
            </a:r>
            <a:r>
              <a:rPr lang="en-US" dirty="0" err="1">
                <a:solidFill>
                  <a:srgbClr val="FFFFFF"/>
                </a:solidFill>
              </a:rPr>
              <a:t>TextToSpeechPrompt</a:t>
            </a:r>
            <a:r>
              <a:rPr lang="en-US" dirty="0">
                <a:solidFill>
                  <a:srgbClr val="FFFFFF"/>
                </a:solidFill>
              </a:rPr>
              <a:t> "The number you dialed is not in service.</a:t>
            </a:r>
          </a:p>
          <a:p>
            <a:r>
              <a:rPr lang="en-US" dirty="0">
                <a:solidFill>
                  <a:srgbClr val="FFFFFF"/>
                </a:solidFill>
              </a:rPr>
              <a:t>You will now be sent to the operator for assistance" -Language "en-US" -</a:t>
            </a:r>
            <a:r>
              <a:rPr lang="en-US" dirty="0" err="1">
                <a:solidFill>
                  <a:srgbClr val="FFFFFF"/>
                </a:solidFill>
              </a:rPr>
              <a:t>TargetUri</a:t>
            </a:r>
            <a:r>
              <a:rPr lang="en-US" dirty="0">
                <a:solidFill>
                  <a:srgbClr val="FFFFFF"/>
                </a:solidFill>
              </a:rPr>
              <a:t> "</a:t>
            </a:r>
            <a:r>
              <a:rPr lang="en-US" dirty="0" err="1">
                <a:solidFill>
                  <a:srgbClr val="FFFFFF"/>
                </a:solidFill>
              </a:rPr>
              <a:t>sip:garthf@contos</a:t>
            </a:r>
            <a:endParaRPr lang="en-US" dirty="0">
              <a:solidFill>
                <a:srgbClr val="FFFFFF"/>
              </a:solidFill>
            </a:endParaRPr>
          </a:p>
          <a:p>
            <a:r>
              <a:rPr lang="en-US" dirty="0">
                <a:solidFill>
                  <a:srgbClr val="FFFFFF"/>
                </a:solidFill>
              </a:rPr>
              <a:t>o.com"</a:t>
            </a:r>
          </a:p>
        </p:txBody>
      </p:sp>
      <p:pic>
        <p:nvPicPr>
          <p:cNvPr id="7" name="Picture 6"/>
          <p:cNvPicPr>
            <a:picLocks noChangeAspect="1"/>
          </p:cNvPicPr>
          <p:nvPr/>
        </p:nvPicPr>
        <p:blipFill>
          <a:blip r:embed="rId3"/>
          <a:stretch>
            <a:fillRect/>
          </a:stretch>
        </p:blipFill>
        <p:spPr>
          <a:xfrm>
            <a:off x="8580437" y="4040327"/>
            <a:ext cx="3682616" cy="2885935"/>
          </a:xfrm>
          <a:prstGeom prst="rect">
            <a:avLst/>
          </a:prstGeom>
        </p:spPr>
      </p:pic>
    </p:spTree>
    <p:extLst>
      <p:ext uri="{BB962C8B-B14F-4D97-AF65-F5344CB8AC3E}">
        <p14:creationId xmlns:p14="http://schemas.microsoft.com/office/powerpoint/2010/main" val="1124871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Call Park</a:t>
            </a:r>
            <a:endParaRPr lang="en-US" dirty="0">
              <a:solidFill>
                <a:schemeClr val="tx2"/>
              </a:solidFill>
            </a:endParaRPr>
          </a:p>
        </p:txBody>
      </p:sp>
      <p:sp>
        <p:nvSpPr>
          <p:cNvPr id="3" name="Text Placeholder 2"/>
          <p:cNvSpPr>
            <a:spLocks noGrp="1"/>
          </p:cNvSpPr>
          <p:nvPr>
            <p:ph type="body" sz="quarter" idx="4294967295"/>
          </p:nvPr>
        </p:nvSpPr>
        <p:spPr>
          <a:xfrm>
            <a:off x="198437" y="1439862"/>
            <a:ext cx="11887200" cy="5287601"/>
          </a:xfrm>
          <a:prstGeom prst="rect">
            <a:avLst/>
          </a:prstGeom>
        </p:spPr>
        <p:txBody>
          <a:bodyPr/>
          <a:lstStyle/>
          <a:p>
            <a:pPr lvl="0" fontAlgn="base"/>
            <a:r>
              <a:rPr lang="en-US" sz="3600" dirty="0">
                <a:solidFill>
                  <a:schemeClr val="tx2"/>
                </a:solidFill>
              </a:rPr>
              <a:t>Call Park and Retrieve</a:t>
            </a:r>
          </a:p>
          <a:p>
            <a:pPr lvl="0" fontAlgn="base"/>
            <a:r>
              <a:rPr lang="en-US" sz="2000" dirty="0">
                <a:solidFill>
                  <a:schemeClr val="tx1"/>
                </a:solidFill>
              </a:rPr>
              <a:t>Orbit (number) returned when call is parked</a:t>
            </a:r>
          </a:p>
          <a:p>
            <a:pPr lvl="0" fontAlgn="base"/>
            <a:r>
              <a:rPr lang="en-US" sz="2000" dirty="0">
                <a:solidFill>
                  <a:schemeClr val="tx1"/>
                </a:solidFill>
              </a:rPr>
              <a:t>Parked user is listening to Music on Hold </a:t>
            </a:r>
            <a:r>
              <a:rPr lang="en-US" sz="2000" dirty="0" smtClean="0">
                <a:solidFill>
                  <a:schemeClr val="tx1"/>
                </a:solidFill>
              </a:rPr>
              <a:t>(</a:t>
            </a:r>
            <a:r>
              <a:rPr lang="en-US" sz="2000" dirty="0" err="1">
                <a:solidFill>
                  <a:schemeClr val="tx1"/>
                </a:solidFill>
              </a:rPr>
              <a:t>MoH</a:t>
            </a:r>
            <a:r>
              <a:rPr lang="en-US" sz="2000" dirty="0">
                <a:solidFill>
                  <a:schemeClr val="tx1"/>
                </a:solidFill>
              </a:rPr>
              <a:t>)</a:t>
            </a:r>
          </a:p>
          <a:p>
            <a:pPr lvl="0" fontAlgn="base"/>
            <a:r>
              <a:rPr lang="en-US" sz="2000" dirty="0">
                <a:solidFill>
                  <a:schemeClr val="tx1"/>
                </a:solidFill>
              </a:rPr>
              <a:t>Call can be retrieved from PBX phone dialing </a:t>
            </a:r>
            <a:r>
              <a:rPr lang="en-US" sz="2000" dirty="0" smtClean="0">
                <a:solidFill>
                  <a:schemeClr val="tx1"/>
                </a:solidFill>
              </a:rPr>
              <a:t>orbit</a:t>
            </a:r>
          </a:p>
          <a:p>
            <a:pPr lvl="0" fontAlgn="base"/>
            <a:r>
              <a:rPr lang="en-US" sz="2000" dirty="0" smtClean="0">
                <a:solidFill>
                  <a:schemeClr val="tx1"/>
                </a:solidFill>
              </a:rPr>
              <a:t>Parker notification when call is retrieved</a:t>
            </a:r>
          </a:p>
          <a:p>
            <a:pPr lvl="0" fontAlgn="base"/>
            <a:endParaRPr lang="en-US" sz="2400" dirty="0">
              <a:solidFill>
                <a:schemeClr val="accent3"/>
              </a:solidFill>
            </a:endParaRPr>
          </a:p>
          <a:p>
            <a:pPr lvl="0" fontAlgn="base"/>
            <a:r>
              <a:rPr lang="en-US" dirty="0" smtClean="0">
                <a:solidFill>
                  <a:schemeClr val="tx2"/>
                </a:solidFill>
              </a:rPr>
              <a:t>Ring back</a:t>
            </a:r>
            <a:endParaRPr lang="en-US" dirty="0">
              <a:solidFill>
                <a:schemeClr val="tx2"/>
              </a:solidFill>
            </a:endParaRPr>
          </a:p>
          <a:p>
            <a:pPr lvl="0" fontAlgn="base"/>
            <a:r>
              <a:rPr lang="en-US" sz="2000" dirty="0">
                <a:solidFill>
                  <a:schemeClr val="tx1"/>
                </a:solidFill>
              </a:rPr>
              <a:t>Calls not retrieved are transferred to </a:t>
            </a:r>
            <a:r>
              <a:rPr lang="en-US" sz="2000" dirty="0" smtClean="0">
                <a:solidFill>
                  <a:schemeClr val="tx1"/>
                </a:solidFill>
              </a:rPr>
              <a:t>parker</a:t>
            </a:r>
          </a:p>
          <a:p>
            <a:pPr lvl="0" fontAlgn="base"/>
            <a:endParaRPr lang="en-US" sz="2400" dirty="0">
              <a:solidFill>
                <a:schemeClr val="accent3"/>
              </a:solidFill>
            </a:endParaRPr>
          </a:p>
          <a:p>
            <a:pPr lvl="0" fontAlgn="base"/>
            <a:r>
              <a:rPr lang="en-US" dirty="0">
                <a:solidFill>
                  <a:schemeClr val="tx2"/>
                </a:solidFill>
              </a:rPr>
              <a:t>Transfer to fallback destination</a:t>
            </a:r>
          </a:p>
          <a:p>
            <a:pPr lvl="0" fontAlgn="base"/>
            <a:r>
              <a:rPr lang="en-US" sz="2000" dirty="0" smtClean="0">
                <a:solidFill>
                  <a:schemeClr val="tx1"/>
                </a:solidFill>
              </a:rPr>
              <a:t>Abandoned calls </a:t>
            </a:r>
            <a:r>
              <a:rPr lang="en-US" sz="2000" dirty="0">
                <a:solidFill>
                  <a:schemeClr val="tx1"/>
                </a:solidFill>
              </a:rPr>
              <a:t>are forwarded to configurable target (receptionist, response group, etc.)</a:t>
            </a:r>
          </a:p>
          <a:p>
            <a:pPr marL="342900" indent="-342900">
              <a:buFont typeface="Arial" panose="020B0604020202020204" pitchFamily="34" charset="0"/>
              <a:buChar char="•"/>
            </a:pPr>
            <a:endParaRPr lang="en-US" sz="2400" dirty="0">
              <a:solidFill>
                <a:schemeClr val="accent3"/>
              </a:solidFill>
            </a:endParaRPr>
          </a:p>
        </p:txBody>
      </p:sp>
      <p:pic>
        <p:nvPicPr>
          <p:cNvPr id="6" name="Picture 5"/>
          <p:cNvPicPr>
            <a:picLocks noChangeAspect="1"/>
          </p:cNvPicPr>
          <p:nvPr/>
        </p:nvPicPr>
        <p:blipFill>
          <a:blip r:embed="rId3"/>
          <a:stretch>
            <a:fillRect/>
          </a:stretch>
        </p:blipFill>
        <p:spPr>
          <a:xfrm>
            <a:off x="6980237" y="104807"/>
            <a:ext cx="3101853" cy="3110081"/>
          </a:xfrm>
          <a:prstGeom prst="rect">
            <a:avLst/>
          </a:prstGeom>
        </p:spPr>
      </p:pic>
      <p:pic>
        <p:nvPicPr>
          <p:cNvPr id="8" name="Picture 7"/>
          <p:cNvPicPr>
            <a:picLocks noChangeAspect="1"/>
          </p:cNvPicPr>
          <p:nvPr/>
        </p:nvPicPr>
        <p:blipFill>
          <a:blip r:embed="rId4"/>
          <a:stretch>
            <a:fillRect/>
          </a:stretch>
        </p:blipFill>
        <p:spPr>
          <a:xfrm>
            <a:off x="6980237" y="3802062"/>
            <a:ext cx="3741607" cy="1616093"/>
          </a:xfrm>
          <a:prstGeom prst="rect">
            <a:avLst/>
          </a:prstGeom>
        </p:spPr>
      </p:pic>
    </p:spTree>
    <p:extLst>
      <p:ext uri="{BB962C8B-B14F-4D97-AF65-F5344CB8AC3E}">
        <p14:creationId xmlns:p14="http://schemas.microsoft.com/office/powerpoint/2010/main" val="224611042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68262"/>
            <a:ext cx="11889564" cy="917575"/>
          </a:xfrm>
        </p:spPr>
        <p:txBody>
          <a:bodyPr/>
          <a:lstStyle/>
          <a:p>
            <a:r>
              <a:rPr lang="en-US" dirty="0" smtClean="0">
                <a:solidFill>
                  <a:schemeClr val="tx2"/>
                </a:solidFill>
              </a:rPr>
              <a:t>Call Park- Configuration</a:t>
            </a:r>
            <a:endParaRPr lang="en-US" dirty="0">
              <a:solidFill>
                <a:schemeClr val="tx2"/>
              </a:solidFill>
            </a:endParaRPr>
          </a:p>
        </p:txBody>
      </p:sp>
      <p:sp>
        <p:nvSpPr>
          <p:cNvPr id="3" name="Text Placeholder 2"/>
          <p:cNvSpPr>
            <a:spLocks noGrp="1"/>
          </p:cNvSpPr>
          <p:nvPr>
            <p:ph type="body" sz="quarter" idx="4294967295"/>
          </p:nvPr>
        </p:nvSpPr>
        <p:spPr>
          <a:xfrm>
            <a:off x="274638" y="1212850"/>
            <a:ext cx="11887200" cy="4949047"/>
          </a:xfrm>
          <a:prstGeom prst="rect">
            <a:avLst/>
          </a:prstGeom>
        </p:spPr>
        <p:txBody>
          <a:bodyPr/>
          <a:lstStyle/>
          <a:p>
            <a:r>
              <a:rPr lang="en-US" dirty="0" smtClean="0"/>
              <a:t>Call Park Service installed when configured for Enterprise Voice</a:t>
            </a:r>
          </a:p>
          <a:p>
            <a:r>
              <a:rPr lang="en-US" dirty="0" smtClean="0"/>
              <a:t>Enable in user policy (off by default)</a:t>
            </a:r>
          </a:p>
          <a:p>
            <a:r>
              <a:rPr lang="en-US" dirty="0" smtClean="0"/>
              <a:t>Configure orbit ranges</a:t>
            </a:r>
          </a:p>
          <a:p>
            <a:pPr marL="571500" indent="-571500">
              <a:buFont typeface="Arial" panose="020B0604020202020204" pitchFamily="34" charset="0"/>
              <a:buChar char="•"/>
            </a:pPr>
            <a:r>
              <a:rPr lang="en-US" sz="3200" dirty="0" smtClean="0"/>
              <a:t>Number ranges per pool</a:t>
            </a:r>
          </a:p>
          <a:p>
            <a:pPr marL="571500" indent="-571500">
              <a:buFont typeface="Arial" panose="020B0604020202020204" pitchFamily="34" charset="0"/>
              <a:buChar char="•"/>
            </a:pPr>
            <a:r>
              <a:rPr lang="en-US" sz="3200" dirty="0" smtClean="0"/>
              <a:t>Range is globally unique, not DIDs</a:t>
            </a:r>
          </a:p>
          <a:p>
            <a:pPr marL="571500" indent="-571500">
              <a:buFont typeface="Arial" panose="020B0604020202020204" pitchFamily="34" charset="0"/>
              <a:buChar char="•"/>
            </a:pPr>
            <a:r>
              <a:rPr lang="en-US" sz="3200" dirty="0" smtClean="0"/>
              <a:t>Digits must be of uniform length</a:t>
            </a:r>
          </a:p>
          <a:p>
            <a:pPr marL="571500" indent="-571500">
              <a:buFont typeface="Arial" panose="020B0604020202020204" pitchFamily="34" charset="0"/>
              <a:buChar char="•"/>
            </a:pPr>
            <a:endParaRPr lang="en-US" dirty="0" smtClean="0"/>
          </a:p>
        </p:txBody>
      </p:sp>
      <p:pic>
        <p:nvPicPr>
          <p:cNvPr id="6" name="Picture 5"/>
          <p:cNvPicPr>
            <a:picLocks noChangeAspect="1"/>
          </p:cNvPicPr>
          <p:nvPr/>
        </p:nvPicPr>
        <p:blipFill>
          <a:blip r:embed="rId2"/>
          <a:stretch>
            <a:fillRect/>
          </a:stretch>
        </p:blipFill>
        <p:spPr>
          <a:xfrm>
            <a:off x="8123237" y="4044336"/>
            <a:ext cx="3781425" cy="2085975"/>
          </a:xfrm>
          <a:prstGeom prst="rect">
            <a:avLst/>
          </a:prstGeom>
        </p:spPr>
      </p:pic>
    </p:spTree>
    <p:extLst>
      <p:ext uri="{BB962C8B-B14F-4D97-AF65-F5344CB8AC3E}">
        <p14:creationId xmlns:p14="http://schemas.microsoft.com/office/powerpoint/2010/main" val="87300951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68262"/>
            <a:ext cx="11889564" cy="917575"/>
          </a:xfrm>
        </p:spPr>
        <p:txBody>
          <a:bodyPr/>
          <a:lstStyle/>
          <a:p>
            <a:r>
              <a:rPr lang="en-US" dirty="0" smtClean="0">
                <a:solidFill>
                  <a:schemeClr val="tx2"/>
                </a:solidFill>
              </a:rPr>
              <a:t>Call Park- Additional settings in PowerShell</a:t>
            </a:r>
            <a:endParaRPr lang="en-US" dirty="0">
              <a:solidFill>
                <a:schemeClr val="tx2"/>
              </a:solidFill>
            </a:endParaRPr>
          </a:p>
        </p:txBody>
      </p:sp>
      <p:sp>
        <p:nvSpPr>
          <p:cNvPr id="3" name="Text Placeholder 2"/>
          <p:cNvSpPr>
            <a:spLocks noGrp="1"/>
          </p:cNvSpPr>
          <p:nvPr>
            <p:ph type="body" sz="quarter" idx="4294967295"/>
          </p:nvPr>
        </p:nvSpPr>
        <p:spPr>
          <a:xfrm>
            <a:off x="274638" y="1212850"/>
            <a:ext cx="11887200" cy="4364272"/>
          </a:xfrm>
          <a:prstGeom prst="rect">
            <a:avLst/>
          </a:prstGeom>
        </p:spPr>
        <p:txBody>
          <a:bodyPr/>
          <a:lstStyle/>
          <a:p>
            <a:r>
              <a:rPr lang="en-US" sz="2800" dirty="0" smtClean="0"/>
              <a:t>Music on hold</a:t>
            </a:r>
          </a:p>
          <a:p>
            <a:pPr marL="571500" lvl="1" indent="-571500">
              <a:buFont typeface="Arial" panose="020B0604020202020204" pitchFamily="34" charset="0"/>
              <a:buChar char="•"/>
            </a:pPr>
            <a:r>
              <a:rPr lang="en-US" dirty="0" smtClean="0"/>
              <a:t>Enabled or Disabled (service wide).  Default </a:t>
            </a:r>
            <a:r>
              <a:rPr lang="en-US" dirty="0" smtClean="0">
                <a:solidFill>
                  <a:schemeClr val="accent6"/>
                </a:solidFill>
              </a:rPr>
              <a:t>enabled</a:t>
            </a:r>
            <a:r>
              <a:rPr lang="en-US" dirty="0" smtClean="0"/>
              <a:t>.</a:t>
            </a:r>
          </a:p>
          <a:p>
            <a:pPr marL="571500" lvl="1" indent="-571500">
              <a:buFont typeface="Arial" panose="020B0604020202020204" pitchFamily="34" charset="0"/>
              <a:buChar char="•"/>
            </a:pPr>
            <a:r>
              <a:rPr lang="en-US" dirty="0" smtClean="0"/>
              <a:t>To change music- </a:t>
            </a:r>
            <a:r>
              <a:rPr lang="en-US" b="1" dirty="0" smtClean="0"/>
              <a:t>Set-</a:t>
            </a:r>
            <a:r>
              <a:rPr lang="en-US" b="1" dirty="0" err="1" smtClean="0"/>
              <a:t>CsCallParkServiceMusicOnHoldFile</a:t>
            </a:r>
            <a:endParaRPr lang="en-US" dirty="0" smtClean="0"/>
          </a:p>
          <a:p>
            <a:r>
              <a:rPr lang="en-US" sz="2800" dirty="0" smtClean="0"/>
              <a:t>Ring back </a:t>
            </a:r>
            <a:r>
              <a:rPr lang="en-US" sz="2800" dirty="0"/>
              <a:t>attempts</a:t>
            </a:r>
          </a:p>
          <a:p>
            <a:pPr marL="342900" lvl="1" indent="-342900">
              <a:buFont typeface="Arial" panose="020B0604020202020204" pitchFamily="34" charset="0"/>
              <a:buChar char="•"/>
            </a:pPr>
            <a:r>
              <a:rPr lang="en-US" dirty="0"/>
              <a:t>1 – 10, default </a:t>
            </a:r>
            <a:r>
              <a:rPr lang="en-US" dirty="0" smtClean="0">
                <a:solidFill>
                  <a:schemeClr val="accent6"/>
                </a:solidFill>
              </a:rPr>
              <a:t>2</a:t>
            </a:r>
            <a:r>
              <a:rPr lang="en-US" dirty="0" smtClean="0"/>
              <a:t>.</a:t>
            </a:r>
            <a:endParaRPr lang="en-US" sz="3200" dirty="0" smtClean="0">
              <a:gradFill>
                <a:gsLst>
                  <a:gs pos="1250">
                    <a:schemeClr val="tx2"/>
                  </a:gs>
                  <a:gs pos="99000">
                    <a:schemeClr val="tx2"/>
                  </a:gs>
                </a:gsLst>
                <a:lin ang="5400000" scaled="0"/>
              </a:gradFill>
              <a:latin typeface="+mj-lt"/>
            </a:endParaRPr>
          </a:p>
          <a:p>
            <a:pPr lvl="1"/>
            <a:r>
              <a:rPr lang="en-US" sz="2800" dirty="0" smtClean="0">
                <a:gradFill>
                  <a:gsLst>
                    <a:gs pos="1250">
                      <a:schemeClr val="tx2"/>
                    </a:gs>
                    <a:gs pos="99000">
                      <a:schemeClr val="tx2"/>
                    </a:gs>
                  </a:gsLst>
                  <a:lin ang="5400000" scaled="0"/>
                </a:gradFill>
                <a:latin typeface="+mj-lt"/>
              </a:rPr>
              <a:t>Ring back </a:t>
            </a:r>
            <a:r>
              <a:rPr lang="en-US" sz="2800" dirty="0">
                <a:gradFill>
                  <a:gsLst>
                    <a:gs pos="1250">
                      <a:schemeClr val="tx2"/>
                    </a:gs>
                    <a:gs pos="99000">
                      <a:schemeClr val="tx2"/>
                    </a:gs>
                  </a:gsLst>
                  <a:lin ang="5400000" scaled="0"/>
                </a:gradFill>
                <a:latin typeface="+mj-lt"/>
              </a:rPr>
              <a:t>timeout </a:t>
            </a:r>
          </a:p>
          <a:p>
            <a:pPr marL="342900" lvl="1" indent="-342900">
              <a:buFont typeface="Arial" panose="020B0604020202020204" pitchFamily="34" charset="0"/>
              <a:buChar char="•"/>
            </a:pPr>
            <a:r>
              <a:rPr lang="en-US" dirty="0" smtClean="0"/>
              <a:t>10-600s, default </a:t>
            </a:r>
            <a:r>
              <a:rPr lang="en-US" dirty="0" smtClean="0">
                <a:solidFill>
                  <a:schemeClr val="accent6"/>
                </a:solidFill>
              </a:rPr>
              <a:t>00:01:30</a:t>
            </a:r>
            <a:endParaRPr lang="en-US" dirty="0">
              <a:solidFill>
                <a:schemeClr val="accent6"/>
              </a:solidFill>
            </a:endParaRPr>
          </a:p>
          <a:p>
            <a:pPr lvl="0" fontAlgn="base"/>
            <a:r>
              <a:rPr lang="en-US" sz="2800" dirty="0"/>
              <a:t>Fallback </a:t>
            </a:r>
            <a:r>
              <a:rPr lang="en-US" sz="2800" dirty="0" smtClean="0"/>
              <a:t>destination</a:t>
            </a:r>
          </a:p>
          <a:p>
            <a:pPr marL="457200" lvl="0" indent="-457200" fontAlgn="base">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Routing </a:t>
            </a:r>
            <a:r>
              <a:rPr lang="en-US" sz="2000" dirty="0">
                <a:gradFill>
                  <a:gsLst>
                    <a:gs pos="1250">
                      <a:schemeClr val="tx1"/>
                    </a:gs>
                    <a:gs pos="100000">
                      <a:schemeClr val="tx1"/>
                    </a:gs>
                  </a:gsLst>
                  <a:lin ang="5400000" scaled="0"/>
                </a:gradFill>
                <a:latin typeface="+mn-lt"/>
              </a:rPr>
              <a:t>destination after </a:t>
            </a:r>
            <a:r>
              <a:rPr lang="en-US" sz="2000" dirty="0" smtClean="0">
                <a:gradFill>
                  <a:gsLst>
                    <a:gs pos="1250">
                      <a:schemeClr val="tx1"/>
                    </a:gs>
                    <a:gs pos="100000">
                      <a:schemeClr val="tx1"/>
                    </a:gs>
                  </a:gsLst>
                  <a:lin ang="5400000" scaled="0"/>
                </a:gradFill>
                <a:latin typeface="+mn-lt"/>
              </a:rPr>
              <a:t>ring back expires</a:t>
            </a:r>
          </a:p>
          <a:p>
            <a:pPr marL="457200" lvl="0" indent="-457200" fontAlgn="base">
              <a:buFont typeface="Arial" panose="020B0604020202020204" pitchFamily="34" charset="0"/>
              <a:buChar char="•"/>
            </a:pPr>
            <a:r>
              <a:rPr lang="en-US" sz="2000" dirty="0" smtClean="0">
                <a:gradFill>
                  <a:gsLst>
                    <a:gs pos="1250">
                      <a:schemeClr val="tx1"/>
                    </a:gs>
                    <a:gs pos="100000">
                      <a:schemeClr val="tx1"/>
                    </a:gs>
                  </a:gsLst>
                  <a:lin ang="5400000" scaled="0"/>
                </a:gradFill>
                <a:latin typeface="+mn-lt"/>
              </a:rPr>
              <a:t>Default </a:t>
            </a:r>
            <a:r>
              <a:rPr lang="en-US" sz="2000" dirty="0" smtClean="0">
                <a:solidFill>
                  <a:schemeClr val="accent6"/>
                </a:solidFill>
                <a:latin typeface="+mn-lt"/>
              </a:rPr>
              <a:t>NULL</a:t>
            </a:r>
            <a:endParaRPr lang="en-US" sz="2000" dirty="0">
              <a:solidFill>
                <a:schemeClr val="accent6"/>
              </a:solidFill>
              <a:latin typeface="+mn-lt"/>
            </a:endParaRPr>
          </a:p>
          <a:p>
            <a:endParaRPr lang="en-US" sz="2000" dirty="0">
              <a:gradFill>
                <a:gsLst>
                  <a:gs pos="1250">
                    <a:schemeClr val="tx1"/>
                  </a:gs>
                  <a:gs pos="100000">
                    <a:schemeClr val="tx1"/>
                  </a:gs>
                </a:gsLst>
                <a:lin ang="5400000" scaled="0"/>
              </a:gradFill>
              <a:latin typeface="+mn-lt"/>
            </a:endParaRPr>
          </a:p>
        </p:txBody>
      </p:sp>
      <p:pic>
        <p:nvPicPr>
          <p:cNvPr id="5" name="Picture 4"/>
          <p:cNvPicPr>
            <a:picLocks noChangeAspect="1"/>
          </p:cNvPicPr>
          <p:nvPr/>
        </p:nvPicPr>
        <p:blipFill>
          <a:blip r:embed="rId3"/>
          <a:stretch>
            <a:fillRect/>
          </a:stretch>
        </p:blipFill>
        <p:spPr>
          <a:xfrm>
            <a:off x="3017837" y="4931109"/>
            <a:ext cx="8001000" cy="2063416"/>
          </a:xfrm>
          <a:prstGeom prst="rect">
            <a:avLst/>
          </a:prstGeom>
        </p:spPr>
      </p:pic>
    </p:spTree>
    <p:extLst>
      <p:ext uri="{BB962C8B-B14F-4D97-AF65-F5344CB8AC3E}">
        <p14:creationId xmlns:p14="http://schemas.microsoft.com/office/powerpoint/2010/main" val="71161358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68262"/>
            <a:ext cx="11889564" cy="917575"/>
          </a:xfrm>
        </p:spPr>
        <p:txBody>
          <a:bodyPr/>
          <a:lstStyle/>
          <a:p>
            <a:r>
              <a:rPr lang="en-US" dirty="0" smtClean="0">
                <a:solidFill>
                  <a:schemeClr val="tx2"/>
                </a:solidFill>
              </a:rPr>
              <a:t>Call Park- Flow</a:t>
            </a:r>
            <a:endParaRPr lang="en-US" dirty="0">
              <a:solidFill>
                <a:schemeClr val="tx2"/>
              </a:solidFill>
            </a:endParaRPr>
          </a:p>
        </p:txBody>
      </p:sp>
      <p:pic>
        <p:nvPicPr>
          <p:cNvPr id="6" name="Picture 5"/>
          <p:cNvPicPr/>
          <p:nvPr/>
        </p:nvPicPr>
        <p:blipFill>
          <a:blip r:embed="rId3"/>
          <a:stretch>
            <a:fillRect/>
          </a:stretch>
        </p:blipFill>
        <p:spPr>
          <a:xfrm>
            <a:off x="8130996" y="3404921"/>
            <a:ext cx="908090" cy="809905"/>
          </a:xfrm>
          <a:prstGeom prst="rect">
            <a:avLst/>
          </a:prstGeom>
        </p:spPr>
      </p:pic>
      <p:grpSp>
        <p:nvGrpSpPr>
          <p:cNvPr id="9" name="Group 8"/>
          <p:cNvGrpSpPr/>
          <p:nvPr/>
        </p:nvGrpSpPr>
        <p:grpSpPr>
          <a:xfrm>
            <a:off x="2279638" y="3155235"/>
            <a:ext cx="1788158" cy="1853655"/>
            <a:chOff x="6980237" y="3611004"/>
            <a:chExt cx="2438400" cy="2425646"/>
          </a:xfrm>
        </p:grpSpPr>
        <p:pic>
          <p:nvPicPr>
            <p:cNvPr id="7" name="Picture 6"/>
            <p:cNvPicPr/>
            <p:nvPr/>
          </p:nvPicPr>
          <p:blipFill>
            <a:blip r:embed="rId4"/>
            <a:stretch>
              <a:fillRect/>
            </a:stretch>
          </p:blipFill>
          <p:spPr>
            <a:xfrm>
              <a:off x="7513637" y="3611004"/>
              <a:ext cx="855980" cy="1410258"/>
            </a:xfrm>
            <a:prstGeom prst="rect">
              <a:avLst/>
            </a:prstGeom>
          </p:spPr>
        </p:pic>
        <p:sp>
          <p:nvSpPr>
            <p:cNvPr id="8" name="TextBox 7"/>
            <p:cNvSpPr txBox="1"/>
            <p:nvPr/>
          </p:nvSpPr>
          <p:spPr>
            <a:xfrm>
              <a:off x="6980237" y="4997558"/>
              <a:ext cx="2438400" cy="1039092"/>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rgbClr val="FFFFFF"/>
                  </a:solidFill>
                </a:rPr>
                <a:t>Mediation Server</a:t>
              </a:r>
            </a:p>
          </p:txBody>
        </p:sp>
      </p:grpSp>
      <p:pic>
        <p:nvPicPr>
          <p:cNvPr id="10" name="Picture 9"/>
          <p:cNvPicPr/>
          <p:nvPr/>
        </p:nvPicPr>
        <p:blipFill>
          <a:blip r:embed="rId5"/>
          <a:stretch>
            <a:fillRect/>
          </a:stretch>
        </p:blipFill>
        <p:spPr>
          <a:xfrm>
            <a:off x="495603" y="3236802"/>
            <a:ext cx="524193" cy="1020925"/>
          </a:xfrm>
          <a:prstGeom prst="rect">
            <a:avLst/>
          </a:prstGeom>
        </p:spPr>
      </p:pic>
      <p:grpSp>
        <p:nvGrpSpPr>
          <p:cNvPr id="11" name="Group 10"/>
          <p:cNvGrpSpPr/>
          <p:nvPr/>
        </p:nvGrpSpPr>
        <p:grpSpPr>
          <a:xfrm>
            <a:off x="4982196" y="3206902"/>
            <a:ext cx="1858010" cy="1933566"/>
            <a:chOff x="6980237" y="3611004"/>
            <a:chExt cx="2438400" cy="2523149"/>
          </a:xfrm>
        </p:grpSpPr>
        <p:pic>
          <p:nvPicPr>
            <p:cNvPr id="12" name="Picture 11"/>
            <p:cNvPicPr/>
            <p:nvPr/>
          </p:nvPicPr>
          <p:blipFill>
            <a:blip r:embed="rId4"/>
            <a:stretch>
              <a:fillRect/>
            </a:stretch>
          </p:blipFill>
          <p:spPr>
            <a:xfrm>
              <a:off x="7513637" y="3611004"/>
              <a:ext cx="855980" cy="1410258"/>
            </a:xfrm>
            <a:prstGeom prst="rect">
              <a:avLst/>
            </a:prstGeom>
          </p:spPr>
        </p:pic>
        <p:sp>
          <p:nvSpPr>
            <p:cNvPr id="13" name="TextBox 12"/>
            <p:cNvSpPr txBox="1"/>
            <p:nvPr/>
          </p:nvSpPr>
          <p:spPr>
            <a:xfrm>
              <a:off x="6980237" y="4997558"/>
              <a:ext cx="2438400" cy="1136595"/>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solidFill>
                    <a:srgbClr val="FFFFFF"/>
                  </a:solidFill>
                </a:rPr>
                <a:t>Lync Front End</a:t>
              </a:r>
            </a:p>
            <a:p>
              <a:pPr algn="ctr">
                <a:lnSpc>
                  <a:spcPct val="90000"/>
                </a:lnSpc>
                <a:spcAft>
                  <a:spcPts val="600"/>
                </a:spcAft>
              </a:pPr>
              <a:r>
                <a:rPr lang="en-US" dirty="0" smtClean="0">
                  <a:solidFill>
                    <a:srgbClr val="FFFFFF"/>
                  </a:solidFill>
                </a:rPr>
                <a:t>(CPS)</a:t>
              </a:r>
            </a:p>
          </p:txBody>
        </p:sp>
      </p:grpSp>
      <p:sp>
        <p:nvSpPr>
          <p:cNvPr id="14" name="TextBox 13"/>
          <p:cNvSpPr txBox="1"/>
          <p:nvPr/>
        </p:nvSpPr>
        <p:spPr>
          <a:xfrm>
            <a:off x="307645" y="4317198"/>
            <a:ext cx="105759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Alice</a:t>
            </a:r>
          </a:p>
        </p:txBody>
      </p:sp>
      <p:sp>
        <p:nvSpPr>
          <p:cNvPr id="15" name="TextBox 14"/>
          <p:cNvSpPr txBox="1"/>
          <p:nvPr/>
        </p:nvSpPr>
        <p:spPr>
          <a:xfrm>
            <a:off x="8056244" y="4287627"/>
            <a:ext cx="105759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Bob</a:t>
            </a:r>
          </a:p>
        </p:txBody>
      </p:sp>
      <p:cxnSp>
        <p:nvCxnSpPr>
          <p:cNvPr id="17" name="Straight Arrow Connector 16"/>
          <p:cNvCxnSpPr/>
          <p:nvPr/>
        </p:nvCxnSpPr>
        <p:spPr>
          <a:xfrm>
            <a:off x="1248396" y="3809873"/>
            <a:ext cx="1295400" cy="0"/>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86796" y="3773586"/>
            <a:ext cx="1295400" cy="0"/>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658596" y="3809873"/>
            <a:ext cx="1295400" cy="0"/>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34498" y="3330095"/>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Incoming call</a:t>
            </a:r>
          </a:p>
        </p:txBody>
      </p:sp>
      <p:sp>
        <p:nvSpPr>
          <p:cNvPr id="21" name="TextBox 20"/>
          <p:cNvSpPr txBox="1"/>
          <p:nvPr/>
        </p:nvSpPr>
        <p:spPr>
          <a:xfrm>
            <a:off x="3534396" y="3295282"/>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Incoming call</a:t>
            </a:r>
          </a:p>
        </p:txBody>
      </p:sp>
      <p:sp>
        <p:nvSpPr>
          <p:cNvPr id="22" name="TextBox 21"/>
          <p:cNvSpPr txBox="1"/>
          <p:nvPr/>
        </p:nvSpPr>
        <p:spPr>
          <a:xfrm>
            <a:off x="6582396" y="3317253"/>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Incoming call</a:t>
            </a:r>
          </a:p>
        </p:txBody>
      </p:sp>
      <p:cxnSp>
        <p:nvCxnSpPr>
          <p:cNvPr id="30" name="Straight Arrow Connector 29"/>
          <p:cNvCxnSpPr/>
          <p:nvPr/>
        </p:nvCxnSpPr>
        <p:spPr>
          <a:xfrm>
            <a:off x="3298516" y="3040062"/>
            <a:ext cx="4757728" cy="4667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246972" y="2705449"/>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0000"/>
                </a:solidFill>
              </a:rPr>
              <a:t>Media</a:t>
            </a:r>
          </a:p>
        </p:txBody>
      </p:sp>
      <p:sp>
        <p:nvSpPr>
          <p:cNvPr id="32" name="TextBox 31"/>
          <p:cNvSpPr txBox="1"/>
          <p:nvPr/>
        </p:nvSpPr>
        <p:spPr>
          <a:xfrm>
            <a:off x="9342437" y="357973"/>
            <a:ext cx="4267200"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1- Initial call setup</a:t>
            </a:r>
          </a:p>
        </p:txBody>
      </p:sp>
      <p:cxnSp>
        <p:nvCxnSpPr>
          <p:cNvPr id="34" name="Straight Arrow Connector 33"/>
          <p:cNvCxnSpPr/>
          <p:nvPr/>
        </p:nvCxnSpPr>
        <p:spPr>
          <a:xfrm>
            <a:off x="870751" y="3042537"/>
            <a:ext cx="1780197" cy="295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41437" y="2698430"/>
            <a:ext cx="2726359"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0000"/>
                </a:solidFill>
              </a:rPr>
              <a:t>Media</a:t>
            </a:r>
          </a:p>
        </p:txBody>
      </p:sp>
    </p:spTree>
    <p:extLst>
      <p:ext uri="{BB962C8B-B14F-4D97-AF65-F5344CB8AC3E}">
        <p14:creationId xmlns:p14="http://schemas.microsoft.com/office/powerpoint/2010/main" val="3712629057"/>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68262"/>
            <a:ext cx="11889564" cy="917575"/>
          </a:xfrm>
        </p:spPr>
        <p:txBody>
          <a:bodyPr/>
          <a:lstStyle/>
          <a:p>
            <a:r>
              <a:rPr lang="en-US" dirty="0" smtClean="0">
                <a:solidFill>
                  <a:schemeClr val="tx2"/>
                </a:solidFill>
              </a:rPr>
              <a:t>Call Park- Flow</a:t>
            </a:r>
            <a:endParaRPr lang="en-US" dirty="0">
              <a:solidFill>
                <a:schemeClr val="tx2"/>
              </a:solidFill>
            </a:endParaRPr>
          </a:p>
        </p:txBody>
      </p:sp>
      <p:pic>
        <p:nvPicPr>
          <p:cNvPr id="6" name="Picture 5"/>
          <p:cNvPicPr/>
          <p:nvPr/>
        </p:nvPicPr>
        <p:blipFill>
          <a:blip r:embed="rId3"/>
          <a:stretch>
            <a:fillRect/>
          </a:stretch>
        </p:blipFill>
        <p:spPr>
          <a:xfrm>
            <a:off x="8130996" y="3404921"/>
            <a:ext cx="908090" cy="809905"/>
          </a:xfrm>
          <a:prstGeom prst="rect">
            <a:avLst/>
          </a:prstGeom>
        </p:spPr>
      </p:pic>
      <p:grpSp>
        <p:nvGrpSpPr>
          <p:cNvPr id="9" name="Group 8"/>
          <p:cNvGrpSpPr/>
          <p:nvPr/>
        </p:nvGrpSpPr>
        <p:grpSpPr>
          <a:xfrm>
            <a:off x="2279638" y="3155235"/>
            <a:ext cx="1788158" cy="1853655"/>
            <a:chOff x="6980237" y="3611004"/>
            <a:chExt cx="2438400" cy="2425646"/>
          </a:xfrm>
        </p:grpSpPr>
        <p:pic>
          <p:nvPicPr>
            <p:cNvPr id="7" name="Picture 6"/>
            <p:cNvPicPr/>
            <p:nvPr/>
          </p:nvPicPr>
          <p:blipFill>
            <a:blip r:embed="rId4"/>
            <a:stretch>
              <a:fillRect/>
            </a:stretch>
          </p:blipFill>
          <p:spPr>
            <a:xfrm>
              <a:off x="7513637" y="3611004"/>
              <a:ext cx="855980" cy="1410258"/>
            </a:xfrm>
            <a:prstGeom prst="rect">
              <a:avLst/>
            </a:prstGeom>
          </p:spPr>
        </p:pic>
        <p:sp>
          <p:nvSpPr>
            <p:cNvPr id="8" name="TextBox 7"/>
            <p:cNvSpPr txBox="1"/>
            <p:nvPr/>
          </p:nvSpPr>
          <p:spPr>
            <a:xfrm>
              <a:off x="6980237" y="4997558"/>
              <a:ext cx="2438400" cy="1039092"/>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rgbClr val="FFFFFF"/>
                  </a:solidFill>
                </a:rPr>
                <a:t>Mediation Server</a:t>
              </a:r>
            </a:p>
          </p:txBody>
        </p:sp>
      </p:grpSp>
      <p:pic>
        <p:nvPicPr>
          <p:cNvPr id="10" name="Picture 9"/>
          <p:cNvPicPr/>
          <p:nvPr/>
        </p:nvPicPr>
        <p:blipFill>
          <a:blip r:embed="rId5"/>
          <a:stretch>
            <a:fillRect/>
          </a:stretch>
        </p:blipFill>
        <p:spPr>
          <a:xfrm>
            <a:off x="495603" y="3236802"/>
            <a:ext cx="524193" cy="1020925"/>
          </a:xfrm>
          <a:prstGeom prst="rect">
            <a:avLst/>
          </a:prstGeom>
        </p:spPr>
      </p:pic>
      <p:grpSp>
        <p:nvGrpSpPr>
          <p:cNvPr id="11" name="Group 10"/>
          <p:cNvGrpSpPr/>
          <p:nvPr/>
        </p:nvGrpSpPr>
        <p:grpSpPr>
          <a:xfrm>
            <a:off x="4982196" y="3206902"/>
            <a:ext cx="1858010" cy="1933566"/>
            <a:chOff x="6980237" y="3611004"/>
            <a:chExt cx="2438400" cy="2523149"/>
          </a:xfrm>
        </p:grpSpPr>
        <p:pic>
          <p:nvPicPr>
            <p:cNvPr id="12" name="Picture 11"/>
            <p:cNvPicPr/>
            <p:nvPr/>
          </p:nvPicPr>
          <p:blipFill>
            <a:blip r:embed="rId4"/>
            <a:stretch>
              <a:fillRect/>
            </a:stretch>
          </p:blipFill>
          <p:spPr>
            <a:xfrm>
              <a:off x="7513637" y="3611004"/>
              <a:ext cx="855980" cy="1410258"/>
            </a:xfrm>
            <a:prstGeom prst="rect">
              <a:avLst/>
            </a:prstGeom>
          </p:spPr>
        </p:pic>
        <p:sp>
          <p:nvSpPr>
            <p:cNvPr id="13" name="TextBox 12"/>
            <p:cNvSpPr txBox="1"/>
            <p:nvPr/>
          </p:nvSpPr>
          <p:spPr>
            <a:xfrm>
              <a:off x="6980237" y="4997558"/>
              <a:ext cx="2438400" cy="1136595"/>
            </a:xfrm>
            <a:prstGeom prst="rect">
              <a:avLst/>
            </a:prstGeom>
            <a:noFill/>
          </p:spPr>
          <p:txBody>
            <a:bodyPr wrap="square" lIns="182880" tIns="146304" rIns="182880" bIns="146304" rtlCol="0">
              <a:spAutoFit/>
            </a:bodyPr>
            <a:lstStyle/>
            <a:p>
              <a:pPr algn="ctr">
                <a:lnSpc>
                  <a:spcPct val="90000"/>
                </a:lnSpc>
                <a:spcAft>
                  <a:spcPts val="600"/>
                </a:spcAft>
              </a:pPr>
              <a:r>
                <a:rPr lang="en-US" dirty="0">
                  <a:solidFill>
                    <a:srgbClr val="FFFFFF"/>
                  </a:solidFill>
                </a:rPr>
                <a:t>Lync Front End</a:t>
              </a:r>
            </a:p>
            <a:p>
              <a:pPr algn="ctr">
                <a:lnSpc>
                  <a:spcPct val="90000"/>
                </a:lnSpc>
                <a:spcAft>
                  <a:spcPts val="600"/>
                </a:spcAft>
              </a:pPr>
              <a:r>
                <a:rPr lang="en-US" dirty="0">
                  <a:solidFill>
                    <a:srgbClr val="FFFFFF"/>
                  </a:solidFill>
                </a:rPr>
                <a:t>(CPS)</a:t>
              </a:r>
              <a:endParaRPr lang="en-US" dirty="0" smtClean="0">
                <a:solidFill>
                  <a:srgbClr val="FFFFFF"/>
                </a:solidFill>
              </a:endParaRPr>
            </a:p>
          </p:txBody>
        </p:sp>
      </p:grpSp>
      <p:sp>
        <p:nvSpPr>
          <p:cNvPr id="14" name="TextBox 13"/>
          <p:cNvSpPr txBox="1"/>
          <p:nvPr/>
        </p:nvSpPr>
        <p:spPr>
          <a:xfrm>
            <a:off x="307645" y="4317198"/>
            <a:ext cx="105759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Alice</a:t>
            </a:r>
          </a:p>
        </p:txBody>
      </p:sp>
      <p:sp>
        <p:nvSpPr>
          <p:cNvPr id="15" name="TextBox 14"/>
          <p:cNvSpPr txBox="1"/>
          <p:nvPr/>
        </p:nvSpPr>
        <p:spPr>
          <a:xfrm>
            <a:off x="8056244" y="4287627"/>
            <a:ext cx="105759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Bob</a:t>
            </a:r>
          </a:p>
        </p:txBody>
      </p:sp>
      <p:cxnSp>
        <p:nvCxnSpPr>
          <p:cNvPr id="18" name="Straight Arrow Connector 17"/>
          <p:cNvCxnSpPr/>
          <p:nvPr/>
        </p:nvCxnSpPr>
        <p:spPr>
          <a:xfrm flipH="1">
            <a:off x="3517555" y="3773586"/>
            <a:ext cx="1714909" cy="1448"/>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19421" y="3649662"/>
            <a:ext cx="1810775" cy="0"/>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34396" y="3295282"/>
            <a:ext cx="160067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Transfer to CPS</a:t>
            </a:r>
          </a:p>
        </p:txBody>
      </p:sp>
      <p:sp>
        <p:nvSpPr>
          <p:cNvPr id="22" name="TextBox 21"/>
          <p:cNvSpPr txBox="1"/>
          <p:nvPr/>
        </p:nvSpPr>
        <p:spPr>
          <a:xfrm>
            <a:off x="6582396" y="3295654"/>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Park call</a:t>
            </a:r>
          </a:p>
        </p:txBody>
      </p:sp>
      <p:cxnSp>
        <p:nvCxnSpPr>
          <p:cNvPr id="30" name="Straight Arrow Connector 29"/>
          <p:cNvCxnSpPr/>
          <p:nvPr/>
        </p:nvCxnSpPr>
        <p:spPr>
          <a:xfrm>
            <a:off x="3246437" y="3042537"/>
            <a:ext cx="2142199" cy="2209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968609" y="2665870"/>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0000"/>
                </a:solidFill>
              </a:rPr>
              <a:t>Media</a:t>
            </a:r>
          </a:p>
        </p:txBody>
      </p:sp>
      <p:sp>
        <p:nvSpPr>
          <p:cNvPr id="32" name="TextBox 31"/>
          <p:cNvSpPr txBox="1"/>
          <p:nvPr/>
        </p:nvSpPr>
        <p:spPr>
          <a:xfrm>
            <a:off x="9342437" y="357973"/>
            <a:ext cx="4267200"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1- Initial call setup</a:t>
            </a:r>
          </a:p>
          <a:p>
            <a:pPr>
              <a:lnSpc>
                <a:spcPct val="90000"/>
              </a:lnSpc>
              <a:spcAft>
                <a:spcPts val="600"/>
              </a:spcAft>
            </a:pPr>
            <a:r>
              <a:rPr lang="en-US" sz="2400" dirty="0" smtClean="0">
                <a:solidFill>
                  <a:srgbClr val="FFFFFF"/>
                </a:solidFill>
              </a:rPr>
              <a:t>2- Bob parks call</a:t>
            </a:r>
          </a:p>
        </p:txBody>
      </p:sp>
      <p:sp>
        <p:nvSpPr>
          <p:cNvPr id="24" name="TextBox 23"/>
          <p:cNvSpPr txBox="1"/>
          <p:nvPr/>
        </p:nvSpPr>
        <p:spPr>
          <a:xfrm>
            <a:off x="6445533" y="3551010"/>
            <a:ext cx="1601504"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OK- orbit #199</a:t>
            </a:r>
          </a:p>
        </p:txBody>
      </p:sp>
      <p:cxnSp>
        <p:nvCxnSpPr>
          <p:cNvPr id="25" name="Straight Arrow Connector 24"/>
          <p:cNvCxnSpPr/>
          <p:nvPr/>
        </p:nvCxnSpPr>
        <p:spPr>
          <a:xfrm>
            <a:off x="6294437" y="3954462"/>
            <a:ext cx="1735760" cy="0"/>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3426" y="3236802"/>
            <a:ext cx="1287463" cy="1287463"/>
          </a:xfrm>
          <a:prstGeom prst="rect">
            <a:avLst/>
          </a:prstGeom>
        </p:spPr>
      </p:pic>
      <p:cxnSp>
        <p:nvCxnSpPr>
          <p:cNvPr id="36" name="Straight Arrow Connector 35"/>
          <p:cNvCxnSpPr/>
          <p:nvPr/>
        </p:nvCxnSpPr>
        <p:spPr>
          <a:xfrm>
            <a:off x="870751" y="3042537"/>
            <a:ext cx="1780197" cy="295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341437" y="2698430"/>
            <a:ext cx="93820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0000"/>
                </a:solidFill>
              </a:rPr>
              <a:t>Media</a:t>
            </a:r>
          </a:p>
        </p:txBody>
      </p:sp>
    </p:spTree>
    <p:extLst>
      <p:ext uri="{BB962C8B-B14F-4D97-AF65-F5344CB8AC3E}">
        <p14:creationId xmlns:p14="http://schemas.microsoft.com/office/powerpoint/2010/main" val="4060426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68262"/>
            <a:ext cx="11889564" cy="917575"/>
          </a:xfrm>
        </p:spPr>
        <p:txBody>
          <a:bodyPr/>
          <a:lstStyle/>
          <a:p>
            <a:r>
              <a:rPr lang="en-US" dirty="0" smtClean="0">
                <a:solidFill>
                  <a:schemeClr val="tx2"/>
                </a:solidFill>
              </a:rPr>
              <a:t>Call Park- Flow</a:t>
            </a:r>
            <a:endParaRPr lang="en-US" dirty="0">
              <a:solidFill>
                <a:schemeClr val="tx2"/>
              </a:solidFill>
            </a:endParaRPr>
          </a:p>
        </p:txBody>
      </p:sp>
      <p:pic>
        <p:nvPicPr>
          <p:cNvPr id="6" name="Picture 5"/>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8074487" y="3360893"/>
            <a:ext cx="908090" cy="809905"/>
          </a:xfrm>
          <a:prstGeom prst="rect">
            <a:avLst/>
          </a:prstGeom>
        </p:spPr>
      </p:pic>
      <p:grpSp>
        <p:nvGrpSpPr>
          <p:cNvPr id="9" name="Group 8"/>
          <p:cNvGrpSpPr/>
          <p:nvPr/>
        </p:nvGrpSpPr>
        <p:grpSpPr>
          <a:xfrm>
            <a:off x="2279638" y="3155235"/>
            <a:ext cx="1788158" cy="1853655"/>
            <a:chOff x="6980237" y="3611004"/>
            <a:chExt cx="2438400" cy="2425646"/>
          </a:xfrm>
        </p:grpSpPr>
        <p:pic>
          <p:nvPicPr>
            <p:cNvPr id="7" name="Picture 6"/>
            <p:cNvPicPr/>
            <p:nvPr/>
          </p:nvPicPr>
          <p:blipFill>
            <a:blip r:embed="rId5"/>
            <a:stretch>
              <a:fillRect/>
            </a:stretch>
          </p:blipFill>
          <p:spPr>
            <a:xfrm>
              <a:off x="7513637" y="3611004"/>
              <a:ext cx="855980" cy="1410258"/>
            </a:xfrm>
            <a:prstGeom prst="rect">
              <a:avLst/>
            </a:prstGeom>
          </p:spPr>
        </p:pic>
        <p:sp>
          <p:nvSpPr>
            <p:cNvPr id="8" name="TextBox 7"/>
            <p:cNvSpPr txBox="1"/>
            <p:nvPr/>
          </p:nvSpPr>
          <p:spPr>
            <a:xfrm>
              <a:off x="6980237" y="4997558"/>
              <a:ext cx="2438400" cy="1039092"/>
            </a:xfrm>
            <a:prstGeom prst="rect">
              <a:avLst/>
            </a:prstGeom>
            <a:noFill/>
          </p:spPr>
          <p:txBody>
            <a:bodyPr wrap="square" lIns="182880" tIns="146304" rIns="182880" bIns="146304" rtlCol="0">
              <a:spAutoFit/>
            </a:bodyPr>
            <a:lstStyle/>
            <a:p>
              <a:pPr>
                <a:lnSpc>
                  <a:spcPct val="90000"/>
                </a:lnSpc>
                <a:spcAft>
                  <a:spcPts val="600"/>
                </a:spcAft>
              </a:pPr>
              <a:r>
                <a:rPr lang="en-US" dirty="0" smtClean="0">
                  <a:solidFill>
                    <a:srgbClr val="FFFFFF"/>
                  </a:solidFill>
                </a:rPr>
                <a:t>Mediation Server</a:t>
              </a:r>
            </a:p>
          </p:txBody>
        </p:sp>
      </p:grpSp>
      <p:pic>
        <p:nvPicPr>
          <p:cNvPr id="10" name="Picture 9"/>
          <p:cNvPicPr/>
          <p:nvPr/>
        </p:nvPicPr>
        <p:blipFill>
          <a:blip r:embed="rId6"/>
          <a:stretch>
            <a:fillRect/>
          </a:stretch>
        </p:blipFill>
        <p:spPr>
          <a:xfrm>
            <a:off x="495603" y="3236802"/>
            <a:ext cx="524193" cy="1020925"/>
          </a:xfrm>
          <a:prstGeom prst="rect">
            <a:avLst/>
          </a:prstGeom>
        </p:spPr>
      </p:pic>
      <p:grpSp>
        <p:nvGrpSpPr>
          <p:cNvPr id="11" name="Group 10"/>
          <p:cNvGrpSpPr/>
          <p:nvPr/>
        </p:nvGrpSpPr>
        <p:grpSpPr>
          <a:xfrm>
            <a:off x="4982196" y="3206902"/>
            <a:ext cx="1858010" cy="1933566"/>
            <a:chOff x="6980237" y="3611004"/>
            <a:chExt cx="2438400" cy="2523149"/>
          </a:xfrm>
        </p:grpSpPr>
        <p:pic>
          <p:nvPicPr>
            <p:cNvPr id="12" name="Picture 11"/>
            <p:cNvPicPr/>
            <p:nvPr/>
          </p:nvPicPr>
          <p:blipFill>
            <a:blip r:embed="rId5"/>
            <a:stretch>
              <a:fillRect/>
            </a:stretch>
          </p:blipFill>
          <p:spPr>
            <a:xfrm>
              <a:off x="7513637" y="3611004"/>
              <a:ext cx="855980" cy="1410258"/>
            </a:xfrm>
            <a:prstGeom prst="rect">
              <a:avLst/>
            </a:prstGeom>
          </p:spPr>
        </p:pic>
        <p:sp>
          <p:nvSpPr>
            <p:cNvPr id="13" name="TextBox 12"/>
            <p:cNvSpPr txBox="1"/>
            <p:nvPr/>
          </p:nvSpPr>
          <p:spPr>
            <a:xfrm>
              <a:off x="6980237" y="4997558"/>
              <a:ext cx="2438400" cy="1136595"/>
            </a:xfrm>
            <a:prstGeom prst="rect">
              <a:avLst/>
            </a:prstGeom>
            <a:noFill/>
          </p:spPr>
          <p:txBody>
            <a:bodyPr wrap="square" lIns="182880" tIns="146304" rIns="182880" bIns="146304" rtlCol="0">
              <a:spAutoFit/>
            </a:bodyPr>
            <a:lstStyle/>
            <a:p>
              <a:pPr algn="ctr">
                <a:lnSpc>
                  <a:spcPct val="90000"/>
                </a:lnSpc>
                <a:spcAft>
                  <a:spcPts val="600"/>
                </a:spcAft>
              </a:pPr>
              <a:r>
                <a:rPr lang="en-US" dirty="0">
                  <a:solidFill>
                    <a:srgbClr val="FFFFFF"/>
                  </a:solidFill>
                </a:rPr>
                <a:t>Lync Front End</a:t>
              </a:r>
            </a:p>
            <a:p>
              <a:pPr algn="ctr">
                <a:lnSpc>
                  <a:spcPct val="90000"/>
                </a:lnSpc>
                <a:spcAft>
                  <a:spcPts val="600"/>
                </a:spcAft>
              </a:pPr>
              <a:r>
                <a:rPr lang="en-US" dirty="0">
                  <a:solidFill>
                    <a:srgbClr val="FFFFFF"/>
                  </a:solidFill>
                </a:rPr>
                <a:t>(CPS)</a:t>
              </a:r>
              <a:endParaRPr lang="en-US" dirty="0" smtClean="0">
                <a:solidFill>
                  <a:srgbClr val="FFFFFF"/>
                </a:solidFill>
              </a:endParaRPr>
            </a:p>
          </p:txBody>
        </p:sp>
      </p:grpSp>
      <p:sp>
        <p:nvSpPr>
          <p:cNvPr id="14" name="TextBox 13"/>
          <p:cNvSpPr txBox="1"/>
          <p:nvPr/>
        </p:nvSpPr>
        <p:spPr>
          <a:xfrm>
            <a:off x="307645" y="4317198"/>
            <a:ext cx="1057593"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Alice</a:t>
            </a:r>
          </a:p>
        </p:txBody>
      </p:sp>
      <p:sp>
        <p:nvSpPr>
          <p:cNvPr id="15" name="TextBox 14"/>
          <p:cNvSpPr txBox="1"/>
          <p:nvPr/>
        </p:nvSpPr>
        <p:spPr>
          <a:xfrm>
            <a:off x="8123381" y="4127415"/>
            <a:ext cx="137145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Bob</a:t>
            </a:r>
          </a:p>
        </p:txBody>
      </p:sp>
      <p:cxnSp>
        <p:nvCxnSpPr>
          <p:cNvPr id="18" name="Straight Arrow Connector 17"/>
          <p:cNvCxnSpPr/>
          <p:nvPr/>
        </p:nvCxnSpPr>
        <p:spPr>
          <a:xfrm flipH="1">
            <a:off x="3517555" y="3773586"/>
            <a:ext cx="1714909" cy="1448"/>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336650" y="3767962"/>
            <a:ext cx="1664071" cy="16685"/>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34396" y="3421062"/>
            <a:ext cx="1910878"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Transfer to Charlie</a:t>
            </a:r>
          </a:p>
        </p:txBody>
      </p:sp>
      <p:sp>
        <p:nvSpPr>
          <p:cNvPr id="22" name="TextBox 21"/>
          <p:cNvSpPr txBox="1"/>
          <p:nvPr/>
        </p:nvSpPr>
        <p:spPr>
          <a:xfrm rot="20572046">
            <a:off x="6554119" y="2534074"/>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92D050"/>
                </a:solidFill>
              </a:rPr>
              <a:t>Dial #199</a:t>
            </a:r>
          </a:p>
        </p:txBody>
      </p:sp>
      <p:sp>
        <p:nvSpPr>
          <p:cNvPr id="31" name="TextBox 30"/>
          <p:cNvSpPr txBox="1"/>
          <p:nvPr/>
        </p:nvSpPr>
        <p:spPr>
          <a:xfrm rot="20706634">
            <a:off x="5543170" y="2155277"/>
            <a:ext cx="1447800"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0000"/>
                </a:solidFill>
              </a:rPr>
              <a:t>Media</a:t>
            </a:r>
          </a:p>
        </p:txBody>
      </p:sp>
      <p:sp>
        <p:nvSpPr>
          <p:cNvPr id="32" name="TextBox 31"/>
          <p:cNvSpPr txBox="1"/>
          <p:nvPr/>
        </p:nvSpPr>
        <p:spPr>
          <a:xfrm>
            <a:off x="9342437" y="357973"/>
            <a:ext cx="3200400"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1- Initial call setup</a:t>
            </a:r>
          </a:p>
          <a:p>
            <a:pPr>
              <a:lnSpc>
                <a:spcPct val="90000"/>
              </a:lnSpc>
              <a:spcAft>
                <a:spcPts val="600"/>
              </a:spcAft>
            </a:pPr>
            <a:r>
              <a:rPr lang="en-US" sz="2400" dirty="0" smtClean="0">
                <a:solidFill>
                  <a:srgbClr val="FFFFFF"/>
                </a:solidFill>
              </a:rPr>
              <a:t>2- Bob parks call</a:t>
            </a:r>
          </a:p>
          <a:p>
            <a:pPr>
              <a:lnSpc>
                <a:spcPct val="90000"/>
              </a:lnSpc>
              <a:spcAft>
                <a:spcPts val="600"/>
              </a:spcAft>
            </a:pPr>
            <a:r>
              <a:rPr lang="en-US" sz="2400" dirty="0" smtClean="0">
                <a:solidFill>
                  <a:srgbClr val="FFFFFF"/>
                </a:solidFill>
              </a:rPr>
              <a:t>3- Charlie dials #199</a:t>
            </a:r>
          </a:p>
        </p:txBody>
      </p:sp>
      <p:sp>
        <p:nvSpPr>
          <p:cNvPr id="24" name="TextBox 23"/>
          <p:cNvSpPr txBox="1"/>
          <p:nvPr/>
        </p:nvSpPr>
        <p:spPr>
          <a:xfrm>
            <a:off x="6461851" y="3254504"/>
            <a:ext cx="1790754"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solidFill>
                  <a:srgbClr val="92D050"/>
                </a:solidFill>
              </a:rPr>
              <a:t>“Charlie picked up #199”</a:t>
            </a:r>
          </a:p>
        </p:txBody>
      </p:sp>
      <p:cxnSp>
        <p:nvCxnSpPr>
          <p:cNvPr id="25" name="Straight Arrow Connector 24"/>
          <p:cNvCxnSpPr/>
          <p:nvPr/>
        </p:nvCxnSpPr>
        <p:spPr>
          <a:xfrm flipH="1">
            <a:off x="6142853" y="2594731"/>
            <a:ext cx="2109752" cy="682909"/>
          </a:xfrm>
          <a:prstGeom prst="straightConnector1">
            <a:avLst/>
          </a:prstGeom>
          <a:ln w="38100">
            <a:solidFill>
              <a:srgbClr val="92D05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8256513" y="1868551"/>
            <a:ext cx="908090" cy="809905"/>
          </a:xfrm>
          <a:prstGeom prst="rect">
            <a:avLst/>
          </a:prstGeom>
        </p:spPr>
      </p:pic>
      <p:sp>
        <p:nvSpPr>
          <p:cNvPr id="28" name="TextBox 27"/>
          <p:cNvSpPr txBox="1"/>
          <p:nvPr/>
        </p:nvSpPr>
        <p:spPr>
          <a:xfrm>
            <a:off x="8107444" y="2537384"/>
            <a:ext cx="137145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FFFF"/>
                </a:solidFill>
              </a:rPr>
              <a:t>Charlie</a:t>
            </a:r>
          </a:p>
        </p:txBody>
      </p:sp>
      <p:cxnSp>
        <p:nvCxnSpPr>
          <p:cNvPr id="33" name="Straight Arrow Connector 32"/>
          <p:cNvCxnSpPr/>
          <p:nvPr/>
        </p:nvCxnSpPr>
        <p:spPr>
          <a:xfrm>
            <a:off x="870751" y="3042537"/>
            <a:ext cx="1780197" cy="2958"/>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41437" y="2698430"/>
            <a:ext cx="938201" cy="489365"/>
          </a:xfrm>
          <a:prstGeom prst="rect">
            <a:avLst/>
          </a:prstGeom>
          <a:noFill/>
        </p:spPr>
        <p:txBody>
          <a:bodyPr wrap="square" lIns="182880" tIns="146304" rIns="182880" bIns="146304" rtlCol="0">
            <a:spAutoFit/>
          </a:bodyPr>
          <a:lstStyle/>
          <a:p>
            <a:pPr>
              <a:lnSpc>
                <a:spcPct val="90000"/>
              </a:lnSpc>
              <a:spcAft>
                <a:spcPts val="600"/>
              </a:spcAft>
            </a:pPr>
            <a:r>
              <a:rPr lang="en-US" sz="1400" dirty="0" smtClean="0">
                <a:solidFill>
                  <a:srgbClr val="FF0000"/>
                </a:solidFill>
              </a:rPr>
              <a:t>Media</a:t>
            </a:r>
          </a:p>
        </p:txBody>
      </p:sp>
      <p:cxnSp>
        <p:nvCxnSpPr>
          <p:cNvPr id="30" name="Straight Arrow Connector 29"/>
          <p:cNvCxnSpPr/>
          <p:nvPr/>
        </p:nvCxnSpPr>
        <p:spPr>
          <a:xfrm flipV="1">
            <a:off x="3447054" y="2130412"/>
            <a:ext cx="4980983" cy="969458"/>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85699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Group Call Pickup</a:t>
            </a:r>
            <a:endParaRPr lang="en-US" dirty="0">
              <a:solidFill>
                <a:schemeClr val="tx2"/>
              </a:solidFill>
            </a:endParaRPr>
          </a:p>
        </p:txBody>
      </p:sp>
      <p:sp>
        <p:nvSpPr>
          <p:cNvPr id="3" name="Text Placeholder 2"/>
          <p:cNvSpPr>
            <a:spLocks noGrp="1"/>
          </p:cNvSpPr>
          <p:nvPr>
            <p:ph type="body" sz="quarter" idx="4294967295"/>
          </p:nvPr>
        </p:nvSpPr>
        <p:spPr>
          <a:xfrm>
            <a:off x="274638" y="1492011"/>
            <a:ext cx="11887200" cy="4367349"/>
          </a:xfrm>
          <a:prstGeom prst="rect">
            <a:avLst/>
          </a:prstGeom>
        </p:spPr>
        <p:txBody>
          <a:bodyPr/>
          <a:lstStyle/>
          <a:p>
            <a:pPr lvl="1"/>
            <a:r>
              <a:rPr lang="en-US" sz="4000" dirty="0" smtClean="0">
                <a:solidFill>
                  <a:schemeClr val="tx2"/>
                </a:solidFill>
                <a:latin typeface="+mj-lt"/>
              </a:rPr>
              <a:t>Feature</a:t>
            </a:r>
          </a:p>
          <a:p>
            <a:pPr lvl="1"/>
            <a:r>
              <a:rPr lang="en-US" dirty="0" smtClean="0"/>
              <a:t>Incoming calls to a user are intercepted by group </a:t>
            </a:r>
            <a:r>
              <a:rPr lang="en-US" dirty="0"/>
              <a:t>member </a:t>
            </a:r>
            <a:r>
              <a:rPr lang="en-US" dirty="0" smtClean="0"/>
              <a:t>by dialing a predefined orbit number</a:t>
            </a:r>
          </a:p>
          <a:p>
            <a:pPr lvl="1"/>
            <a:r>
              <a:rPr lang="en-US" sz="1800" dirty="0" smtClean="0"/>
              <a:t>	Private </a:t>
            </a:r>
            <a:r>
              <a:rPr lang="en-US" sz="1800" dirty="0"/>
              <a:t>Line, Delegation, </a:t>
            </a:r>
            <a:r>
              <a:rPr lang="en-US" sz="1800" dirty="0" err="1"/>
              <a:t>Teamcall</a:t>
            </a:r>
            <a:r>
              <a:rPr lang="en-US" sz="1800" dirty="0"/>
              <a:t>, </a:t>
            </a:r>
            <a:r>
              <a:rPr lang="en-US" sz="1800" dirty="0" err="1"/>
              <a:t>Simulring</a:t>
            </a:r>
            <a:r>
              <a:rPr lang="en-US" sz="1800" dirty="0"/>
              <a:t>, RGS &amp; Personal Contact calls </a:t>
            </a:r>
            <a:r>
              <a:rPr lang="en-US" sz="1800" dirty="0" smtClean="0"/>
              <a:t>cannot </a:t>
            </a:r>
            <a:r>
              <a:rPr lang="en-US" sz="1800" dirty="0"/>
              <a:t>be picked up</a:t>
            </a:r>
          </a:p>
          <a:p>
            <a:pPr lvl="1"/>
            <a:endParaRPr lang="en-US" dirty="0"/>
          </a:p>
          <a:p>
            <a:pPr lvl="1"/>
            <a:r>
              <a:rPr lang="en-US" sz="4000" dirty="0">
                <a:solidFill>
                  <a:schemeClr val="tx2"/>
                </a:solidFill>
                <a:latin typeface="+mj-lt"/>
              </a:rPr>
              <a:t>Administration</a:t>
            </a:r>
          </a:p>
          <a:p>
            <a:pPr lvl="1"/>
            <a:r>
              <a:rPr lang="en-US" dirty="0" smtClean="0"/>
              <a:t>Call Park Orbits </a:t>
            </a:r>
            <a:r>
              <a:rPr lang="en-US" dirty="0"/>
              <a:t>can be flagged for Group Call Pickup - Users are enabled by being assigned an orbit </a:t>
            </a:r>
            <a:r>
              <a:rPr lang="en-US" dirty="0" smtClean="0"/>
              <a:t>number</a:t>
            </a:r>
          </a:p>
          <a:p>
            <a:pPr lvl="1"/>
            <a:r>
              <a:rPr lang="en-US" dirty="0" smtClean="0"/>
              <a:t>GCP group members are managed by administrator (</a:t>
            </a:r>
            <a:r>
              <a:rPr lang="en-US" dirty="0" err="1" smtClean="0"/>
              <a:t>SEFAUtil</a:t>
            </a:r>
            <a:r>
              <a:rPr lang="en-US" dirty="0" smtClean="0"/>
              <a:t>).  NOT end user configurable.</a:t>
            </a:r>
          </a:p>
          <a:p>
            <a:pPr lvl="1"/>
            <a:r>
              <a:rPr lang="en-US" dirty="0" smtClean="0"/>
              <a:t>Calls to GCP user ring the </a:t>
            </a:r>
            <a:r>
              <a:rPr lang="en-US" dirty="0" err="1" smtClean="0"/>
              <a:t>callee</a:t>
            </a:r>
            <a:r>
              <a:rPr lang="en-US" dirty="0" smtClean="0"/>
              <a:t> AND fork to CPS.  </a:t>
            </a:r>
            <a:endParaRPr lang="en-US" dirty="0"/>
          </a:p>
          <a:p>
            <a:endParaRPr lang="en-US" dirty="0"/>
          </a:p>
        </p:txBody>
      </p:sp>
      <p:pic>
        <p:nvPicPr>
          <p:cNvPr id="4" name="Picture 3"/>
          <p:cNvPicPr>
            <a:picLocks noChangeAspect="1"/>
          </p:cNvPicPr>
          <p:nvPr/>
        </p:nvPicPr>
        <p:blipFill>
          <a:blip r:embed="rId3"/>
          <a:stretch>
            <a:fillRect/>
          </a:stretch>
        </p:blipFill>
        <p:spPr>
          <a:xfrm>
            <a:off x="14287" y="6392862"/>
            <a:ext cx="12422188" cy="533400"/>
          </a:xfrm>
          <a:prstGeom prst="rect">
            <a:avLst/>
          </a:prstGeom>
        </p:spPr>
      </p:pic>
    </p:spTree>
    <p:extLst>
      <p:ext uri="{BB962C8B-B14F-4D97-AF65-F5344CB8AC3E}">
        <p14:creationId xmlns:p14="http://schemas.microsoft.com/office/powerpoint/2010/main" val="11891131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Sponsors</a:t>
            </a:r>
            <a:endParaRPr lang="en-US" dirty="0"/>
          </a:p>
        </p:txBody>
      </p:sp>
    </p:spTree>
    <p:extLst>
      <p:ext uri="{BB962C8B-B14F-4D97-AF65-F5344CB8AC3E}">
        <p14:creationId xmlns:p14="http://schemas.microsoft.com/office/powerpoint/2010/main" val="226790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359025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710964"/>
          </a:xfrm>
        </p:spPr>
        <p:txBody>
          <a:bodyPr/>
          <a:lstStyle/>
          <a:p>
            <a:pPr marL="0" lvl="0" indent="0">
              <a:spcBef>
                <a:spcPts val="2400"/>
              </a:spcBef>
              <a:buNone/>
            </a:pPr>
            <a:r>
              <a:rPr lang="en-US" sz="3800" dirty="0">
                <a:gradFill>
                  <a:gsLst>
                    <a:gs pos="1250">
                      <a:schemeClr val="tx1"/>
                    </a:gs>
                    <a:gs pos="100000">
                      <a:schemeClr val="tx1"/>
                    </a:gs>
                  </a:gsLst>
                  <a:lin ang="5400000" scaled="0"/>
                </a:gradFill>
              </a:rPr>
              <a:t>http://technet.microsoft.com/en-us/library/jj205403.aspx</a:t>
            </a:r>
          </a:p>
        </p:txBody>
      </p:sp>
      <p:sp>
        <p:nvSpPr>
          <p:cNvPr id="2" name="Title 1"/>
          <p:cNvSpPr>
            <a:spLocks noGrp="1"/>
          </p:cNvSpPr>
          <p:nvPr>
            <p:ph type="title"/>
          </p:nvPr>
        </p:nvSpPr>
        <p:spPr/>
        <p:txBody>
          <a:bodyPr/>
          <a:lstStyle/>
          <a:p>
            <a:r>
              <a:rPr lang="en-US" dirty="0" smtClean="0"/>
              <a:t>Track resources</a:t>
            </a:r>
            <a:endParaRPr lang="en-US" dirty="0"/>
          </a:p>
        </p:txBody>
      </p:sp>
      <p:sp>
        <p:nvSpPr>
          <p:cNvPr id="10" name="Text Placeholder 7"/>
          <p:cNvSpPr txBox="1">
            <a:spLocks/>
          </p:cNvSpPr>
          <p:nvPr/>
        </p:nvSpPr>
        <p:spPr>
          <a:xfrm>
            <a:off x="267028" y="2232555"/>
            <a:ext cx="12070012"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Clr>
                <a:srgbClr val="00BCF2"/>
              </a:buClr>
              <a:buFontTx/>
              <a:buNone/>
            </a:pPr>
            <a:r>
              <a:rPr lang="en-US" sz="3600" dirty="0">
                <a:gradFill>
                  <a:gsLst>
                    <a:gs pos="13869">
                      <a:srgbClr val="00BCF2"/>
                    </a:gs>
                    <a:gs pos="42000">
                      <a:srgbClr val="00BCF2"/>
                    </a:gs>
                  </a:gsLst>
                  <a:lin ang="5400000" scaled="0"/>
                </a:gradFill>
              </a:rPr>
              <a:t>http://technet.microsoft.com/en-us/library/jj205321.aspx</a:t>
            </a:r>
            <a:endParaRPr lang="en-US" sz="3800" dirty="0">
              <a:gradFill>
                <a:gsLst>
                  <a:gs pos="1250">
                    <a:srgbClr val="FFFFFF"/>
                  </a:gs>
                  <a:gs pos="100000">
                    <a:srgbClr val="FFFFFF"/>
                  </a:gs>
                </a:gsLst>
                <a:lin ang="5400000" scaled="0"/>
              </a:gradFill>
            </a:endParaRPr>
          </a:p>
        </p:txBody>
      </p:sp>
      <p:sp>
        <p:nvSpPr>
          <p:cNvPr id="11" name="Text Placeholder 7"/>
          <p:cNvSpPr txBox="1">
            <a:spLocks/>
          </p:cNvSpPr>
          <p:nvPr/>
        </p:nvSpPr>
        <p:spPr>
          <a:xfrm>
            <a:off x="267028" y="3252260"/>
            <a:ext cx="12070012"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Clr>
                <a:srgbClr val="00BCF2"/>
              </a:buClr>
              <a:buFontTx/>
              <a:buNone/>
            </a:pPr>
            <a:r>
              <a:rPr lang="en-US" sz="3600" dirty="0">
                <a:gradFill>
                  <a:gsLst>
                    <a:gs pos="13869">
                      <a:srgbClr val="00BCF2"/>
                    </a:gs>
                    <a:gs pos="42000">
                      <a:srgbClr val="00BCF2"/>
                    </a:gs>
                  </a:gsLst>
                  <a:lin ang="5400000" scaled="0"/>
                </a:gradFill>
              </a:rPr>
              <a:t>http://technet.microsoft.com/en-us/library/jj994038.aspx</a:t>
            </a:r>
            <a:endParaRPr lang="en-US" sz="38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6716532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25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63" presetClass="path" presetSubtype="0" decel="100000" fill="hold" grpId="1" nodeType="withEffect">
                                  <p:stCondLst>
                                    <p:cond delay="250"/>
                                  </p:stCondLst>
                                  <p:childTnLst>
                                    <p:animMotion origin="layout" path="M -0.02413 -6.8089E-8 L 2.26704E-6 -6.8089E-8 " pathEditMode="relative" rAng="0" ptsTypes="AA">
                                      <p:cBhvr>
                                        <p:cTn id="14" dur="500" fill="hold"/>
                                        <p:tgtEl>
                                          <p:spTgt spid="10"/>
                                        </p:tgtEl>
                                        <p:attrNameLst>
                                          <p:attrName>ppt_x</p:attrName>
                                          <p:attrName>ppt_y</p:attrName>
                                        </p:attrNameLst>
                                      </p:cBhvr>
                                      <p:rCtr x="1200" y="0"/>
                                    </p:animMotion>
                                  </p:childTnLst>
                                </p:cTn>
                              </p:par>
                              <p:par>
                                <p:cTn id="15" presetID="10" presetClass="entr" presetSubtype="0"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63" presetClass="path" presetSubtype="0" decel="100000" fill="hold" grpId="1" nodeType="withEffect">
                                  <p:stCondLst>
                                    <p:cond delay="500"/>
                                  </p:stCondLst>
                                  <p:childTnLst>
                                    <p:animMotion origin="layout" path="M -0.02413 2.57376E-6 L 2.26704E-6 2.57376E-6 " pathEditMode="relative" rAng="0" ptsTypes="AA">
                                      <p:cBhvr>
                                        <p:cTn id="19" dur="5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1"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3" y="-1"/>
            <a:ext cx="12434711" cy="699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498377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support for your project</a:t>
            </a:r>
            <a:endParaRPr lang="en-US" dirty="0"/>
          </a:p>
        </p:txBody>
      </p:sp>
      <p:sp>
        <p:nvSpPr>
          <p:cNvPr id="3" name="Content Placeholder 2"/>
          <p:cNvSpPr>
            <a:spLocks noGrp="1"/>
          </p:cNvSpPr>
          <p:nvPr>
            <p:ph sz="quarter" idx="10"/>
          </p:nvPr>
        </p:nvSpPr>
        <p:spPr>
          <a:xfrm>
            <a:off x="274638" y="1214438"/>
            <a:ext cx="11887200" cy="4524315"/>
          </a:xfrm>
        </p:spPr>
        <p:txBody>
          <a:bodyPr/>
          <a:lstStyle/>
          <a:p>
            <a:r>
              <a:rPr lang="en-US" dirty="0" smtClean="0"/>
              <a:t>Executive sponsorship must be appropriate and accountable for the scale of deployment planned.  The level and intensity of sponsorship will also change as projects progress from pilot to full deployment.</a:t>
            </a:r>
          </a:p>
          <a:p>
            <a:pPr lvl="1"/>
            <a:r>
              <a:rPr lang="en-US" sz="2000" dirty="0" smtClean="0"/>
              <a:t>Is the executive sponsorship appropriate and properly accountable for the scale of the next phase of the deployment?</a:t>
            </a:r>
          </a:p>
          <a:p>
            <a:pPr lvl="1"/>
            <a:r>
              <a:rPr lang="en-US" sz="2000" dirty="0" smtClean="0"/>
              <a:t>Is the anticipated return on investment clear and measurable?</a:t>
            </a:r>
          </a:p>
          <a:p>
            <a:pPr lvl="1"/>
            <a:r>
              <a:rPr lang="en-US" sz="2000" dirty="0" smtClean="0"/>
              <a:t>Is the sponsoring executive accountable to achieve the ROI and the overall value of the Lync deployment?</a:t>
            </a:r>
          </a:p>
        </p:txBody>
      </p:sp>
    </p:spTree>
    <p:extLst>
      <p:ext uri="{BB962C8B-B14F-4D97-AF65-F5344CB8AC3E}">
        <p14:creationId xmlns:p14="http://schemas.microsoft.com/office/powerpoint/2010/main" val="228079637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3181" y="611398"/>
            <a:ext cx="11313278" cy="1147102"/>
          </a:xfrm>
          <a:prstGeom prst="rect">
            <a:avLst/>
          </a:prstGeom>
        </p:spPr>
        <p:txBody>
          <a:bodyPr lIns="93260" tIns="46631" rIns="93260" bIns="46631" anchor="ct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65000"/>
                        <a:lumOff val="35000"/>
                      </a:schemeClr>
                    </a:gs>
                    <a:gs pos="100000">
                      <a:schemeClr val="tx1">
                        <a:lumMod val="65000"/>
                        <a:lumOff val="35000"/>
                      </a:schemeClr>
                    </a:gs>
                  </a:gsLst>
                  <a:lin ang="5400000" scaled="0"/>
                  <a:tileRect/>
                </a:gradFill>
                <a:effectLst/>
                <a:latin typeface="+mj-lt"/>
                <a:ea typeface="+mn-ea"/>
                <a:cs typeface="Arial" charset="0"/>
              </a:defRPr>
            </a:lvl1pPr>
          </a:lstStyle>
          <a:p>
            <a:endParaRPr sz="9000">
              <a:gradFill>
                <a:gsLst>
                  <a:gs pos="96667">
                    <a:srgbClr val="FFFFFF"/>
                  </a:gs>
                  <a:gs pos="90000">
                    <a:srgbClr val="FFFFFF"/>
                  </a:gs>
                </a:gsLst>
                <a:lin ang="5400000" scaled="0"/>
              </a:gradFill>
              <a:cs typeface="Segoe UI" pitchFamily="34" charset="0"/>
            </a:endParaRPr>
          </a:p>
        </p:txBody>
      </p:sp>
      <p:sp>
        <p:nvSpPr>
          <p:cNvPr id="2" name="Title 1"/>
          <p:cNvSpPr>
            <a:spLocks noGrp="1"/>
          </p:cNvSpPr>
          <p:nvPr>
            <p:ph type="title"/>
          </p:nvPr>
        </p:nvSpPr>
        <p:spPr/>
        <p:txBody>
          <a:bodyPr/>
          <a:lstStyle/>
          <a:p>
            <a:r>
              <a:rPr lang="en-US" dirty="0" smtClean="0"/>
              <a:t>Lync Voice Architecture Overview</a:t>
            </a:r>
            <a:endParaRPr lang="en-US" dirty="0"/>
          </a:p>
        </p:txBody>
      </p:sp>
    </p:spTree>
    <p:extLst>
      <p:ext uri="{BB962C8B-B14F-4D97-AF65-F5344CB8AC3E}">
        <p14:creationId xmlns:p14="http://schemas.microsoft.com/office/powerpoint/2010/main" val="3077022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a:spLocks noGrp="1"/>
          </p:cNvSpPr>
          <p:nvPr>
            <p:ph type="title"/>
          </p:nvPr>
        </p:nvSpPr>
        <p:spPr/>
        <p:txBody>
          <a:bodyPr/>
          <a:lstStyle/>
          <a:p>
            <a:r>
              <a:rPr lang="en-US" dirty="0" smtClean="0"/>
              <a:t>Deployment </a:t>
            </a:r>
            <a:r>
              <a:rPr lang="en-US" dirty="0"/>
              <a:t>T</a:t>
            </a:r>
            <a:r>
              <a:rPr lang="en-US" dirty="0" smtClean="0"/>
              <a:t>ypes</a:t>
            </a:r>
            <a:endParaRPr lang="en-US" dirty="0"/>
          </a:p>
        </p:txBody>
      </p:sp>
      <p:sp>
        <p:nvSpPr>
          <p:cNvPr id="2" name="Rectangle 1"/>
          <p:cNvSpPr/>
          <p:nvPr/>
        </p:nvSpPr>
        <p:spPr>
          <a:xfrm>
            <a:off x="573484" y="5371036"/>
            <a:ext cx="10460525" cy="1131620"/>
          </a:xfrm>
          <a:prstGeom prst="rect">
            <a:avLst/>
          </a:prstGeom>
        </p:spPr>
        <p:txBody>
          <a:bodyPr wrap="square" lIns="93256" tIns="46629" rIns="93256" bIns="46629">
            <a:spAutoFit/>
          </a:bodyPr>
          <a:lstStyle/>
          <a:p>
            <a:pPr>
              <a:lnSpc>
                <a:spcPct val="90000"/>
              </a:lnSpc>
              <a:spcBef>
                <a:spcPts val="2448"/>
              </a:spcBef>
              <a:buSzPct val="80000"/>
              <a:defRPr/>
            </a:pPr>
            <a:r>
              <a:rPr lang="en-US" sz="3672" spc="-71" dirty="0">
                <a:gradFill>
                  <a:gsLst>
                    <a:gs pos="100000">
                      <a:srgbClr val="00BCF2"/>
                    </a:gs>
                    <a:gs pos="0">
                      <a:srgbClr val="00BCF2"/>
                    </a:gs>
                  </a:gsLst>
                  <a:lin ang="5400000" scaled="0"/>
                </a:gradFill>
                <a:latin typeface="Segoe UI Light"/>
              </a:rPr>
              <a:t>Enabling gradual migration and coexistence between Lync private and public clouds</a:t>
            </a:r>
          </a:p>
        </p:txBody>
      </p:sp>
      <p:sp>
        <p:nvSpPr>
          <p:cNvPr id="3" name="Rectangle 2"/>
          <p:cNvSpPr/>
          <p:nvPr/>
        </p:nvSpPr>
        <p:spPr>
          <a:xfrm>
            <a:off x="8015793" y="4429865"/>
            <a:ext cx="3372241" cy="648167"/>
          </a:xfrm>
          <a:prstGeom prst="rect">
            <a:avLst/>
          </a:prstGeom>
        </p:spPr>
        <p:txBody>
          <a:bodyPr wrap="square" lIns="93256" tIns="46629" rIns="93256" bIns="46629">
            <a:spAutoFit/>
          </a:bodyPr>
          <a:lstStyle/>
          <a:p>
            <a:pPr>
              <a:lnSpc>
                <a:spcPct val="90000"/>
              </a:lnSpc>
              <a:spcBef>
                <a:spcPct val="20000"/>
              </a:spcBef>
              <a:buSzPct val="90000"/>
            </a:pPr>
            <a:r>
              <a:rPr lang="en-US" spc="-52" dirty="0">
                <a:solidFill>
                  <a:srgbClr val="FFFFFF"/>
                </a:solidFill>
                <a:ea typeface="Segoe UI" pitchFamily="34" charset="0"/>
                <a:cs typeface="Segoe UI" pitchFamily="34" charset="0"/>
              </a:rPr>
              <a:t>Microsoft Office 365, Lync Online</a:t>
            </a:r>
          </a:p>
          <a:p>
            <a:pPr>
              <a:lnSpc>
                <a:spcPct val="90000"/>
              </a:lnSpc>
              <a:spcBef>
                <a:spcPct val="20000"/>
              </a:spcBef>
              <a:buSzPct val="90000"/>
            </a:pPr>
            <a:r>
              <a:rPr lang="en-US" spc="-52" dirty="0">
                <a:solidFill>
                  <a:srgbClr val="FFFFFF"/>
                </a:solidFill>
                <a:ea typeface="Segoe UI" pitchFamily="34" charset="0"/>
                <a:cs typeface="Segoe UI" pitchFamily="34" charset="0"/>
              </a:rPr>
              <a:t>Partner-hosted or multi-tenant</a:t>
            </a:r>
          </a:p>
        </p:txBody>
      </p:sp>
      <p:sp>
        <p:nvSpPr>
          <p:cNvPr id="138" name="Rectangle 137"/>
          <p:cNvSpPr/>
          <p:nvPr/>
        </p:nvSpPr>
        <p:spPr>
          <a:xfrm>
            <a:off x="4718614" y="4429865"/>
            <a:ext cx="3275012" cy="709722"/>
          </a:xfrm>
          <a:prstGeom prst="rect">
            <a:avLst/>
          </a:prstGeom>
        </p:spPr>
        <p:txBody>
          <a:bodyPr wrap="none" lIns="93256" tIns="46629" rIns="93256" bIns="46629">
            <a:spAutoFit/>
          </a:bodyPr>
          <a:lstStyle/>
          <a:p>
            <a:pPr>
              <a:lnSpc>
                <a:spcPct val="90000"/>
              </a:lnSpc>
              <a:spcBef>
                <a:spcPct val="20000"/>
              </a:spcBef>
              <a:buSzPct val="90000"/>
            </a:pPr>
            <a:r>
              <a:rPr lang="en-US" sz="2000" spc="-52" dirty="0">
                <a:solidFill>
                  <a:srgbClr val="FFFFFF"/>
                </a:solidFill>
                <a:ea typeface="Segoe UI" pitchFamily="34" charset="0"/>
                <a:cs typeface="Segoe UI" pitchFamily="34" charset="0"/>
              </a:rPr>
              <a:t>Single domain and directory </a:t>
            </a:r>
          </a:p>
          <a:p>
            <a:pPr>
              <a:lnSpc>
                <a:spcPct val="90000"/>
              </a:lnSpc>
              <a:spcBef>
                <a:spcPct val="20000"/>
              </a:spcBef>
              <a:buSzPct val="90000"/>
            </a:pPr>
            <a:r>
              <a:rPr lang="en-US" sz="2000" spc="-52" dirty="0">
                <a:solidFill>
                  <a:srgbClr val="FFFFFF"/>
                </a:solidFill>
                <a:ea typeface="Segoe UI" pitchFamily="34" charset="0"/>
                <a:cs typeface="Segoe UI" pitchFamily="34" charset="0"/>
              </a:rPr>
              <a:t>Users split—server/online</a:t>
            </a:r>
          </a:p>
        </p:txBody>
      </p:sp>
      <p:sp>
        <p:nvSpPr>
          <p:cNvPr id="139" name="Rectangle 138"/>
          <p:cNvSpPr/>
          <p:nvPr/>
        </p:nvSpPr>
        <p:spPr>
          <a:xfrm>
            <a:off x="1424076" y="4429865"/>
            <a:ext cx="2714602" cy="709722"/>
          </a:xfrm>
          <a:prstGeom prst="rect">
            <a:avLst/>
          </a:prstGeom>
        </p:spPr>
        <p:txBody>
          <a:bodyPr wrap="none" lIns="93256" tIns="46629" rIns="93256" bIns="46629">
            <a:spAutoFit/>
          </a:bodyPr>
          <a:lstStyle/>
          <a:p>
            <a:pPr>
              <a:lnSpc>
                <a:spcPct val="90000"/>
              </a:lnSpc>
              <a:spcBef>
                <a:spcPct val="20000"/>
              </a:spcBef>
              <a:buSzPct val="90000"/>
            </a:pPr>
            <a:r>
              <a:rPr lang="en-US" sz="2000" spc="-52" dirty="0">
                <a:solidFill>
                  <a:srgbClr val="FFFFFF"/>
                </a:solidFill>
                <a:ea typeface="Segoe UI" pitchFamily="34" charset="0"/>
                <a:cs typeface="Segoe UI" pitchFamily="34" charset="0"/>
              </a:rPr>
              <a:t>Lync Server 2013</a:t>
            </a:r>
          </a:p>
          <a:p>
            <a:pPr>
              <a:lnSpc>
                <a:spcPct val="90000"/>
              </a:lnSpc>
              <a:spcBef>
                <a:spcPct val="20000"/>
              </a:spcBef>
              <a:buSzPct val="90000"/>
            </a:pPr>
            <a:r>
              <a:rPr lang="en-US" sz="2000" spc="-52" dirty="0">
                <a:solidFill>
                  <a:srgbClr val="FFFFFF"/>
                </a:solidFill>
                <a:ea typeface="Segoe UI" pitchFamily="34" charset="0"/>
                <a:cs typeface="Segoe UI" pitchFamily="34" charset="0"/>
              </a:rPr>
              <a:t>Private cloud/dedicated</a:t>
            </a:r>
          </a:p>
        </p:txBody>
      </p:sp>
      <p:sp>
        <p:nvSpPr>
          <p:cNvPr id="28" name="Rectangle 27"/>
          <p:cNvSpPr/>
          <p:nvPr/>
        </p:nvSpPr>
        <p:spPr bwMode="auto">
          <a:xfrm>
            <a:off x="4827819" y="1476622"/>
            <a:ext cx="2900396" cy="29003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b" anchorCtr="0" forceAA="0" compatLnSpc="1">
            <a:prstTxWarp prst="textNoShape">
              <a:avLst/>
            </a:prstTxWarp>
            <a:noAutofit/>
          </a:bodyPr>
          <a:lstStyle/>
          <a:p>
            <a:pPr defTabSz="932251" fontAlgn="base">
              <a:spcBef>
                <a:spcPct val="0"/>
              </a:spcBef>
              <a:spcAft>
                <a:spcPct val="0"/>
              </a:spcAft>
            </a:pPr>
            <a:endParaRPr lang="en-US" sz="1836" spc="-102" dirty="0">
              <a:gradFill>
                <a:gsLst>
                  <a:gs pos="0">
                    <a:srgbClr val="FFFFFF"/>
                  </a:gs>
                  <a:gs pos="100000">
                    <a:srgbClr val="FFFFFF"/>
                  </a:gs>
                </a:gsLst>
                <a:lin ang="5400000" scaled="0"/>
              </a:gradFill>
              <a:ea typeface="Segoe UI" pitchFamily="34" charset="0"/>
              <a:cs typeface="Segoe UI" pitchFamily="34" charset="0"/>
            </a:endParaRPr>
          </a:p>
        </p:txBody>
      </p:sp>
      <p:sp>
        <p:nvSpPr>
          <p:cNvPr id="29" name="Right Arrow 10"/>
          <p:cNvSpPr/>
          <p:nvPr/>
        </p:nvSpPr>
        <p:spPr bwMode="auto">
          <a:xfrm flipH="1" flipV="1">
            <a:off x="5533095" y="1917456"/>
            <a:ext cx="1489845" cy="522094"/>
          </a:xfrm>
          <a:custGeom>
            <a:avLst/>
            <a:gdLst/>
            <a:ahLst/>
            <a:cxnLst/>
            <a:rect l="l" t="t" r="r" b="b"/>
            <a:pathLst>
              <a:path w="2346615" h="564030">
                <a:moveTo>
                  <a:pt x="0" y="0"/>
                </a:moveTo>
                <a:lnTo>
                  <a:pt x="2346615" y="0"/>
                </a:lnTo>
                <a:lnTo>
                  <a:pt x="1401583" y="564030"/>
                </a:lnTo>
                <a:lnTo>
                  <a:pt x="1401583" y="282015"/>
                </a:lnTo>
                <a:lnTo>
                  <a:pt x="0" y="282015"/>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gradFill>
                <a:gsLst>
                  <a:gs pos="0">
                    <a:srgbClr val="FFFFFF"/>
                  </a:gs>
                  <a:gs pos="100000">
                    <a:srgbClr val="FFFFFF"/>
                  </a:gs>
                </a:gsLst>
                <a:lin ang="5400000" scaled="0"/>
              </a:gradFill>
            </a:endParaRPr>
          </a:p>
        </p:txBody>
      </p:sp>
      <p:sp>
        <p:nvSpPr>
          <p:cNvPr id="30" name="Right Arrow 10"/>
          <p:cNvSpPr/>
          <p:nvPr/>
        </p:nvSpPr>
        <p:spPr bwMode="auto">
          <a:xfrm>
            <a:off x="5531223" y="2474093"/>
            <a:ext cx="1493590" cy="487551"/>
          </a:xfrm>
          <a:custGeom>
            <a:avLst/>
            <a:gdLst/>
            <a:ahLst/>
            <a:cxnLst/>
            <a:rect l="l" t="t" r="r" b="b"/>
            <a:pathLst>
              <a:path w="2346615" h="564030">
                <a:moveTo>
                  <a:pt x="0" y="0"/>
                </a:moveTo>
                <a:lnTo>
                  <a:pt x="2346615" y="0"/>
                </a:lnTo>
                <a:lnTo>
                  <a:pt x="1401583" y="564030"/>
                </a:lnTo>
                <a:lnTo>
                  <a:pt x="1401583" y="282015"/>
                </a:lnTo>
                <a:lnTo>
                  <a:pt x="0" y="282015"/>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b" anchorCtr="0" forceAA="0" compatLnSpc="1">
            <a:prstTxWarp prst="textNoShape">
              <a:avLst/>
            </a:prstTxWarp>
            <a:noAutofit/>
          </a:bodyPr>
          <a:lstStyle/>
          <a:p>
            <a:pPr defTabSz="932251" fontAlgn="base">
              <a:spcBef>
                <a:spcPct val="0"/>
              </a:spcBef>
              <a:spcAft>
                <a:spcPct val="0"/>
              </a:spcAft>
            </a:pPr>
            <a:endParaRPr lang="en-US" sz="1836" spc="-102" dirty="0">
              <a:gradFill>
                <a:gsLst>
                  <a:gs pos="0">
                    <a:srgbClr val="FFFFFF"/>
                  </a:gs>
                  <a:gs pos="100000">
                    <a:srgbClr val="FFFFFF"/>
                  </a:gs>
                </a:gsLst>
                <a:lin ang="5400000" scaled="0"/>
              </a:gradFill>
              <a:ea typeface="Segoe UI" pitchFamily="34" charset="0"/>
              <a:cs typeface="Segoe UI" pitchFamily="34" charset="0"/>
            </a:endParaRPr>
          </a:p>
        </p:txBody>
      </p:sp>
      <p:sp>
        <p:nvSpPr>
          <p:cNvPr id="31" name="TextBox 30"/>
          <p:cNvSpPr txBox="1"/>
          <p:nvPr/>
        </p:nvSpPr>
        <p:spPr>
          <a:xfrm>
            <a:off x="5294264" y="3779384"/>
            <a:ext cx="1967508" cy="403433"/>
          </a:xfrm>
          <a:prstGeom prst="rect">
            <a:avLst/>
          </a:prstGeom>
          <a:noFill/>
          <a:ln>
            <a:noFill/>
          </a:ln>
        </p:spPr>
        <p:txBody>
          <a:bodyPr wrap="square" lIns="0" tIns="0" rIns="0" bIns="0" rtlCol="0">
            <a:spAutoFit/>
          </a:bodyPr>
          <a:lstStyle/>
          <a:p>
            <a:pPr algn="ctr" defTabSz="932557">
              <a:lnSpc>
                <a:spcPct val="90000"/>
              </a:lnSpc>
            </a:pPr>
            <a:r>
              <a:rPr lang="en-US" sz="2856" spc="-102" dirty="0">
                <a:solidFill>
                  <a:srgbClr val="000000"/>
                </a:solidFill>
                <a:ea typeface="Segoe UI" pitchFamily="34" charset="0"/>
                <a:cs typeface="Segoe UI" pitchFamily="34" charset="0"/>
              </a:rPr>
              <a:t>Hybrid</a:t>
            </a:r>
          </a:p>
        </p:txBody>
      </p:sp>
      <p:sp>
        <p:nvSpPr>
          <p:cNvPr id="112" name="Rectangle 111"/>
          <p:cNvSpPr/>
          <p:nvPr/>
        </p:nvSpPr>
        <p:spPr bwMode="auto">
          <a:xfrm>
            <a:off x="1539969" y="1476622"/>
            <a:ext cx="2904064" cy="290039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b" anchorCtr="0" forceAA="0" compatLnSpc="1">
            <a:prstTxWarp prst="textNoShape">
              <a:avLst/>
            </a:prstTxWarp>
            <a:noAutofit/>
          </a:bodyPr>
          <a:lstStyle/>
          <a:p>
            <a:pPr defTabSz="932251" fontAlgn="base">
              <a:spcBef>
                <a:spcPct val="0"/>
              </a:spcBef>
              <a:spcAft>
                <a:spcPct val="0"/>
              </a:spcAft>
            </a:pPr>
            <a:endParaRPr lang="en-US" sz="1836" spc="-102" dirty="0">
              <a:gradFill>
                <a:gsLst>
                  <a:gs pos="0">
                    <a:srgbClr val="FFFFFF"/>
                  </a:gs>
                  <a:gs pos="100000">
                    <a:srgbClr val="FFFFFF"/>
                  </a:gs>
                </a:gsLst>
                <a:lin ang="5400000" scaled="0"/>
              </a:gradFill>
              <a:ea typeface="Segoe UI" pitchFamily="34" charset="0"/>
              <a:cs typeface="Segoe UI" pitchFamily="34" charset="0"/>
            </a:endParaRPr>
          </a:p>
        </p:txBody>
      </p:sp>
      <p:sp>
        <p:nvSpPr>
          <p:cNvPr id="32" name="TextBox 31"/>
          <p:cNvSpPr txBox="1"/>
          <p:nvPr/>
        </p:nvSpPr>
        <p:spPr>
          <a:xfrm>
            <a:off x="1542845" y="3756585"/>
            <a:ext cx="2898313" cy="403433"/>
          </a:xfrm>
          <a:prstGeom prst="rect">
            <a:avLst/>
          </a:prstGeom>
          <a:noFill/>
          <a:ln>
            <a:noFill/>
          </a:ln>
        </p:spPr>
        <p:txBody>
          <a:bodyPr wrap="square" lIns="0" tIns="0" rIns="0" bIns="0" rtlCol="0">
            <a:spAutoFit/>
          </a:bodyPr>
          <a:lstStyle/>
          <a:p>
            <a:pPr algn="ctr" defTabSz="932557">
              <a:lnSpc>
                <a:spcPct val="90000"/>
              </a:lnSpc>
            </a:pPr>
            <a:r>
              <a:rPr lang="en-US" sz="2856" spc="-102" dirty="0">
                <a:solidFill>
                  <a:srgbClr val="000000"/>
                </a:solidFill>
                <a:ea typeface="Segoe UI" pitchFamily="34" charset="0"/>
                <a:cs typeface="Segoe UI" pitchFamily="34" charset="0"/>
              </a:rPr>
              <a:t>On-premises</a:t>
            </a:r>
          </a:p>
        </p:txBody>
      </p:sp>
      <p:sp>
        <p:nvSpPr>
          <p:cNvPr id="136" name="Rectangle 135"/>
          <p:cNvSpPr/>
          <p:nvPr/>
        </p:nvSpPr>
        <p:spPr bwMode="auto">
          <a:xfrm>
            <a:off x="8112001" y="1476622"/>
            <a:ext cx="2900396" cy="290039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gradFill>
                <a:gsLst>
                  <a:gs pos="0">
                    <a:srgbClr val="FFFFFF"/>
                  </a:gs>
                  <a:gs pos="100000">
                    <a:srgbClr val="FFFFFF"/>
                  </a:gs>
                </a:gsLst>
                <a:lin ang="5400000" scaled="0"/>
              </a:gradFill>
            </a:endParaRPr>
          </a:p>
        </p:txBody>
      </p:sp>
      <p:sp>
        <p:nvSpPr>
          <p:cNvPr id="27" name="TextBox 26"/>
          <p:cNvSpPr txBox="1"/>
          <p:nvPr/>
        </p:nvSpPr>
        <p:spPr>
          <a:xfrm>
            <a:off x="8112021" y="3752056"/>
            <a:ext cx="2900359" cy="403433"/>
          </a:xfrm>
          <a:prstGeom prst="rect">
            <a:avLst/>
          </a:prstGeom>
          <a:noFill/>
          <a:ln>
            <a:noFill/>
          </a:ln>
        </p:spPr>
        <p:txBody>
          <a:bodyPr wrap="square" lIns="0" tIns="0" rIns="0" bIns="0" rtlCol="0">
            <a:spAutoFit/>
          </a:bodyPr>
          <a:lstStyle/>
          <a:p>
            <a:pPr algn="ctr" defTabSz="932557">
              <a:lnSpc>
                <a:spcPct val="90000"/>
              </a:lnSpc>
            </a:pPr>
            <a:r>
              <a:rPr lang="en-US" sz="2856" spc="-102" dirty="0">
                <a:solidFill>
                  <a:srgbClr val="000000"/>
                </a:solidFill>
                <a:ea typeface="Segoe UI" pitchFamily="34" charset="0"/>
                <a:cs typeface="Segoe UI" pitchFamily="34" charset="0"/>
              </a:rPr>
              <a:t>Cloud</a:t>
            </a:r>
          </a:p>
        </p:txBody>
      </p:sp>
      <p:pic>
        <p:nvPicPr>
          <p:cNvPr id="19" name="Picture 2" descr="\\MAGNUM\Projects\Microsoft\Cloud Power FY12\Design\ICONS_PNG\Server.png"/>
          <p:cNvPicPr>
            <a:picLocks noChangeAspect="1" noChangeArrowheads="1"/>
          </p:cNvPicPr>
          <p:nvPr/>
        </p:nvPicPr>
        <p:blipFill>
          <a:blip r:embed="rId3" cstate="print">
            <a:biLevel thresh="25000"/>
          </a:blip>
          <a:srcRect/>
          <a:stretch>
            <a:fillRect/>
          </a:stretch>
        </p:blipFill>
        <p:spPr bwMode="auto">
          <a:xfrm>
            <a:off x="2059397" y="1825300"/>
            <a:ext cx="1865207" cy="1865207"/>
          </a:xfrm>
          <a:prstGeom prst="rect">
            <a:avLst/>
          </a:prstGeom>
          <a:noFill/>
        </p:spPr>
      </p:pic>
      <p:pic>
        <p:nvPicPr>
          <p:cNvPr id="20" name="Picture 6" descr="\\MAGNUM\Projects\Microsoft\Cloud Power FY12\Design\ICONS_PNG\Cloud.png"/>
          <p:cNvPicPr>
            <a:picLocks noChangeAspect="1" noChangeArrowheads="1"/>
          </p:cNvPicPr>
          <p:nvPr/>
        </p:nvPicPr>
        <p:blipFill>
          <a:blip r:embed="rId4" cstate="print">
            <a:biLevel thresh="25000"/>
          </a:blip>
          <a:srcRect/>
          <a:stretch>
            <a:fillRect/>
          </a:stretch>
        </p:blipFill>
        <p:spPr bwMode="auto">
          <a:xfrm>
            <a:off x="8629596" y="1864227"/>
            <a:ext cx="1865207" cy="1865207"/>
          </a:xfrm>
          <a:prstGeom prst="rect">
            <a:avLst/>
          </a:prstGeom>
          <a:noFill/>
        </p:spPr>
      </p:pic>
      <p:sp>
        <p:nvSpPr>
          <p:cNvPr id="4" name="Slide Number Placeholder 3"/>
          <p:cNvSpPr>
            <a:spLocks noGrp="1"/>
          </p:cNvSpPr>
          <p:nvPr>
            <p:ph type="sldNum" sz="quarter" idx="4294967295"/>
          </p:nvPr>
        </p:nvSpPr>
        <p:spPr>
          <a:xfrm>
            <a:off x="533567" y="6558943"/>
            <a:ext cx="571848" cy="223825"/>
          </a:xfrm>
          <a:prstGeom prst="rect">
            <a:avLst/>
          </a:prstGeom>
        </p:spPr>
        <p:txBody>
          <a:bodyPr/>
          <a:lstStyle/>
          <a:p>
            <a:fld id="{727B4C2D-45E2-4621-8491-2995EB46A674}"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34400372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31948" y="1476620"/>
            <a:ext cx="11375819" cy="5186676"/>
          </a:xfrm>
        </p:spPr>
        <p:txBody>
          <a:bodyPr/>
          <a:lstStyle/>
          <a:p>
            <a:r>
              <a:rPr lang="en-US" sz="4000" dirty="0">
                <a:gradFill>
                  <a:gsLst>
                    <a:gs pos="1250">
                      <a:schemeClr val="tx2"/>
                    </a:gs>
                    <a:gs pos="99000">
                      <a:schemeClr val="tx2"/>
                    </a:gs>
                  </a:gsLst>
                  <a:lin ang="5400000" scaled="0"/>
                </a:gradFill>
              </a:rPr>
              <a:t>Lync Server 2013 on-premises – Full UC including Enterprise Voice</a:t>
            </a:r>
            <a:r>
              <a:rPr lang="en-US" sz="3264" dirty="0">
                <a:gradFill>
                  <a:gsLst>
                    <a:gs pos="1250">
                      <a:schemeClr val="tx2"/>
                    </a:gs>
                    <a:gs pos="99000">
                      <a:schemeClr val="tx2"/>
                    </a:gs>
                  </a:gsLst>
                  <a:lin ang="5400000" scaled="0"/>
                </a:gradFill>
              </a:rPr>
              <a:t/>
            </a:r>
            <a:br>
              <a:rPr lang="en-US" sz="3264" dirty="0">
                <a:gradFill>
                  <a:gsLst>
                    <a:gs pos="1250">
                      <a:schemeClr val="tx2"/>
                    </a:gs>
                    <a:gs pos="99000">
                      <a:schemeClr val="tx2"/>
                    </a:gs>
                  </a:gsLst>
                  <a:lin ang="5400000" scaled="0"/>
                </a:gradFill>
              </a:rPr>
            </a:br>
            <a:r>
              <a:rPr lang="en-US" sz="2000" dirty="0">
                <a:solidFill>
                  <a:srgbClr val="FFFFFF"/>
                </a:solidFill>
                <a:latin typeface="+mn-lt"/>
              </a:rPr>
              <a:t>May be used with Exchange Online or Exchange Server on-premises </a:t>
            </a:r>
          </a:p>
          <a:p>
            <a:r>
              <a:rPr lang="en-US" sz="4000" dirty="0">
                <a:gradFill>
                  <a:gsLst>
                    <a:gs pos="1250">
                      <a:schemeClr val="tx2"/>
                    </a:gs>
                    <a:gs pos="99000">
                      <a:schemeClr val="tx2"/>
                    </a:gs>
                  </a:gsLst>
                  <a:lin ang="5400000" scaled="0"/>
                </a:gradFill>
              </a:rPr>
              <a:t>Lync Online – IM, Presence, &amp; Meetings without Enterprise Voice</a:t>
            </a:r>
            <a:br>
              <a:rPr lang="en-US" sz="4000" dirty="0">
                <a:gradFill>
                  <a:gsLst>
                    <a:gs pos="1250">
                      <a:schemeClr val="tx2"/>
                    </a:gs>
                    <a:gs pos="99000">
                      <a:schemeClr val="tx2"/>
                    </a:gs>
                  </a:gsLst>
                  <a:lin ang="5400000" scaled="0"/>
                </a:gradFill>
              </a:rPr>
            </a:br>
            <a:r>
              <a:rPr lang="en-US" sz="2000" dirty="0">
                <a:solidFill>
                  <a:srgbClr val="FFFFFF"/>
                </a:solidFill>
                <a:latin typeface="+mn-lt"/>
              </a:rPr>
              <a:t>May be used with Exchange Online or Exchange Server</a:t>
            </a:r>
          </a:p>
          <a:p>
            <a:r>
              <a:rPr lang="en-US" sz="4000" dirty="0">
                <a:gradFill>
                  <a:gsLst>
                    <a:gs pos="1250">
                      <a:schemeClr val="tx2"/>
                    </a:gs>
                    <a:gs pos="99000">
                      <a:schemeClr val="tx2"/>
                    </a:gs>
                  </a:gsLst>
                  <a:lin ang="5400000" scaled="0"/>
                </a:gradFill>
              </a:rPr>
              <a:t>Lync Hybrid – Lync Server &amp; Lync Online in a shared setup</a:t>
            </a:r>
            <a:r>
              <a:rPr lang="en-US" sz="3264" dirty="0">
                <a:gradFill>
                  <a:gsLst>
                    <a:gs pos="1250">
                      <a:schemeClr val="tx2"/>
                    </a:gs>
                    <a:gs pos="99000">
                      <a:schemeClr val="tx2"/>
                    </a:gs>
                  </a:gsLst>
                  <a:lin ang="5400000" scaled="0"/>
                </a:gradFill>
              </a:rPr>
              <a:t/>
            </a:r>
            <a:br>
              <a:rPr lang="en-US" sz="3264" dirty="0">
                <a:gradFill>
                  <a:gsLst>
                    <a:gs pos="1250">
                      <a:schemeClr val="tx2"/>
                    </a:gs>
                    <a:gs pos="99000">
                      <a:schemeClr val="tx2"/>
                    </a:gs>
                  </a:gsLst>
                  <a:lin ang="5400000" scaled="0"/>
                </a:gradFill>
              </a:rPr>
            </a:br>
            <a:r>
              <a:rPr lang="en-US" sz="1836" dirty="0">
                <a:solidFill>
                  <a:srgbClr val="FFFFFF"/>
                </a:solidFill>
                <a:latin typeface="+mn-lt"/>
              </a:rPr>
              <a:t>Combining both worlds, on-premises  users with Full UC including Enterprise Voice , IM &amp; Presence, and Conferencing for Online users. Sharing the same namespace</a:t>
            </a:r>
            <a:r>
              <a:rPr lang="en-US" sz="1836" dirty="0" smtClean="0">
                <a:solidFill>
                  <a:schemeClr val="accent4"/>
                </a:solidFill>
                <a:latin typeface="+mn-lt"/>
              </a:rPr>
              <a:t>.</a:t>
            </a:r>
            <a:endParaRPr lang="en-US" sz="1836" dirty="0">
              <a:solidFill>
                <a:schemeClr val="accent4"/>
              </a:solidFill>
              <a:latin typeface="+mn-lt"/>
            </a:endParaRPr>
          </a:p>
        </p:txBody>
      </p:sp>
      <p:sp>
        <p:nvSpPr>
          <p:cNvPr id="2" name="Title 1"/>
          <p:cNvSpPr>
            <a:spLocks noGrp="1"/>
          </p:cNvSpPr>
          <p:nvPr>
            <p:ph type="title"/>
          </p:nvPr>
        </p:nvSpPr>
        <p:spPr/>
        <p:txBody>
          <a:bodyPr/>
          <a:lstStyle/>
          <a:p>
            <a:r>
              <a:rPr lang="en-US" dirty="0" smtClean="0"/>
              <a:t>Overview of Lync Offerings</a:t>
            </a:r>
            <a:endParaRPr lang="en-US" dirty="0"/>
          </a:p>
        </p:txBody>
      </p:sp>
      <p:sp>
        <p:nvSpPr>
          <p:cNvPr id="4" name="Slide Number Placeholder 3"/>
          <p:cNvSpPr>
            <a:spLocks noGrp="1"/>
          </p:cNvSpPr>
          <p:nvPr>
            <p:ph type="sldNum" sz="quarter" idx="12"/>
          </p:nvPr>
        </p:nvSpPr>
        <p:spPr/>
        <p:txBody>
          <a:bodyPr/>
          <a:lstStyle/>
          <a:p>
            <a:fld id="{727B4C2D-45E2-4621-8491-2995EB46A674}" type="slidenum">
              <a:rPr lang="en-US" smtClean="0">
                <a:gradFill>
                  <a:gsLst>
                    <a:gs pos="100000">
                      <a:srgbClr val="002050"/>
                    </a:gs>
                    <a:gs pos="0">
                      <a:srgbClr val="002050"/>
                    </a:gs>
                  </a:gsLst>
                  <a:lin ang="5400000" scaled="0"/>
                </a:gradFill>
              </a:rPr>
              <a:pPr/>
              <a:t>9</a:t>
            </a:fld>
            <a:endParaRPr lang="en-US" dirty="0">
              <a:gradFill>
                <a:gsLst>
                  <a:gs pos="100000">
                    <a:srgbClr val="002050"/>
                  </a:gs>
                  <a:gs pos="0">
                    <a:srgbClr val="002050"/>
                  </a:gs>
                </a:gsLst>
                <a:lin ang="5400000" scaled="0"/>
              </a:gradFill>
            </a:endParaRPr>
          </a:p>
        </p:txBody>
      </p:sp>
    </p:spTree>
    <p:extLst>
      <p:ext uri="{BB962C8B-B14F-4D97-AF65-F5344CB8AC3E}">
        <p14:creationId xmlns:p14="http://schemas.microsoft.com/office/powerpoint/2010/main" val="204137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9DD8FC0A-9CCB-406A-9FDB-CDDC267B6E60}" vid="{3C50B56F-5DCC-4126-9866-63FB93D56BA8}"/>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3.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NA14Speaker_PPT_Template [Read-Only]" id="{9DD8FC0A-9CCB-406A-9FDB-CDDC267B6E60}" vid="{3C50B56F-5DCC-4126-9866-63FB93D56B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Zahid Saeed </External_x0020_Speaker>
    <Session_x0020_Code xmlns="e36bfbf9-5e42-489c-a259-4c54eb22cb57"> OFC-B337</Session_x0020_Code>
    <Presentation_x0020_Date xmlns="e36bfbf9-5e42-489c-a259-4c54eb22cb57">2014-05-12T00:00:00-05:00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www.w3.org/XML/1998/namespace"/>
    <ds:schemaRef ds:uri="230e9df3-be65-4c73-a93b-d1236ebd677e"/>
    <ds:schemaRef ds:uri="http://purl.org/dc/dcmitype/"/>
    <ds:schemaRef ds:uri="e36bfbf9-5e42-489c-a259-4c54eb22cb57"/>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1530</TotalTime>
  <Words>7848</Words>
  <Application>Microsoft Office PowerPoint</Application>
  <PresentationFormat>Custom</PresentationFormat>
  <Paragraphs>807</Paragraphs>
  <Slides>56</Slides>
  <Notes>47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56</vt:i4>
      </vt:variant>
    </vt:vector>
  </HeadingPairs>
  <TitlesOfParts>
    <vt:vector size="66" baseType="lpstr">
      <vt:lpstr>Arial</vt:lpstr>
      <vt:lpstr>Calibri</vt:lpstr>
      <vt:lpstr>Consolas</vt:lpstr>
      <vt:lpstr>Segoe UI</vt:lpstr>
      <vt:lpstr>Segoe UI Light</vt:lpstr>
      <vt:lpstr>Wingdings</vt:lpstr>
      <vt:lpstr>Wingdings 2</vt:lpstr>
      <vt:lpstr>TechEd 2014 Dk Blue</vt:lpstr>
      <vt:lpstr>1_TechEd 2014 Dk Blue</vt:lpstr>
      <vt:lpstr>2_TechEd 2014 Dk Blue</vt:lpstr>
      <vt:lpstr>PowerPoint Presentation</vt:lpstr>
      <vt:lpstr>Deploying &amp; Managing Lync Voice</vt:lpstr>
      <vt:lpstr>Session Objectives And Takeaways</vt:lpstr>
      <vt:lpstr>Agenda</vt:lpstr>
      <vt:lpstr>Sponsors</vt:lpstr>
      <vt:lpstr>Get support for your project</vt:lpstr>
      <vt:lpstr>Lync Voice Architecture Overview</vt:lpstr>
      <vt:lpstr>Deployment Types</vt:lpstr>
      <vt:lpstr>Overview of Lync Offerings</vt:lpstr>
      <vt:lpstr>Lync Server High-Level Topology</vt:lpstr>
      <vt:lpstr>Voice Routing in Lync</vt:lpstr>
      <vt:lpstr>PowerPoint Presentation</vt:lpstr>
      <vt:lpstr>Routing and Authorization</vt:lpstr>
      <vt:lpstr>Voice Policies</vt:lpstr>
      <vt:lpstr>PSTN Usages</vt:lpstr>
      <vt:lpstr>Routes</vt:lpstr>
      <vt:lpstr>Controlling Gateway Preference</vt:lpstr>
      <vt:lpstr>Location Based Routing</vt:lpstr>
      <vt:lpstr>Regulatory Requirements</vt:lpstr>
      <vt:lpstr>Introducing Location-Based Routing</vt:lpstr>
      <vt:lpstr>Least Cost Routing vs. Location-Based Routing</vt:lpstr>
      <vt:lpstr>Routing Considerations for LBR</vt:lpstr>
      <vt:lpstr>Routing Considerations for LBR</vt:lpstr>
      <vt:lpstr>Location-Based Routing Capabilities</vt:lpstr>
      <vt:lpstr>LBR Regulatory Compliance Limitations</vt:lpstr>
      <vt:lpstr>Location Based Routing</vt:lpstr>
      <vt:lpstr>Location-Based Routing Basics</vt:lpstr>
      <vt:lpstr>Pool Support for Location-Based Routing</vt:lpstr>
      <vt:lpstr>Client Support for Location-Based Routing</vt:lpstr>
      <vt:lpstr>Configuring Location-Based Routing</vt:lpstr>
      <vt:lpstr>Configuring LBR (Continued) </vt:lpstr>
      <vt:lpstr>Design Considerations</vt:lpstr>
      <vt:lpstr>Lync Voice Applications Update</vt:lpstr>
      <vt:lpstr>Lync Call-Handling Services</vt:lpstr>
      <vt:lpstr>Response Group Service</vt:lpstr>
      <vt:lpstr>Managing RGS- Groups</vt:lpstr>
      <vt:lpstr>Managing RGS- Queues</vt:lpstr>
      <vt:lpstr>Managing RGS- Workflows</vt:lpstr>
      <vt:lpstr>Response Group Administration by Roles</vt:lpstr>
      <vt:lpstr>Agent Anonymity</vt:lpstr>
      <vt:lpstr>Unassigned Number Service</vt:lpstr>
      <vt:lpstr>Unassigned Number Management</vt:lpstr>
      <vt:lpstr>Call Park</vt:lpstr>
      <vt:lpstr>Call Park- Configuration</vt:lpstr>
      <vt:lpstr>Call Park- Additional settings in PowerShell</vt:lpstr>
      <vt:lpstr>Call Park- Flow</vt:lpstr>
      <vt:lpstr>Call Park- Flow</vt:lpstr>
      <vt:lpstr>Call Park- Flow</vt:lpstr>
      <vt:lpstr>Group Call Pickup</vt:lpstr>
      <vt:lpstr>Question?</vt:lpstr>
      <vt:lpstr>Track resources</vt:lpstr>
      <vt:lpstr>PowerPoint Presentation</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Deploying &amp; Managing Lync Voice</dc:title>
  <dc:subject>TechEd 2014</dc:subject>
  <dc:creator>Zahid Saeed</dc:creator>
  <cp:keywords/>
  <dc:description>Template: Jordan Cayabyab, Artitudes Design
Formatting: 
Audience Type:</dc:description>
  <cp:lastModifiedBy>testadmin</cp:lastModifiedBy>
  <cp:revision>28</cp:revision>
  <dcterms:created xsi:type="dcterms:W3CDTF">2014-05-03T20:54:22Z</dcterms:created>
  <dcterms:modified xsi:type="dcterms:W3CDTF">2014-05-13T00:02:33Z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