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7" r:id="rId5"/>
    <p:sldMasterId id="2147484319" r:id="rId6"/>
  </p:sldMasterIdLst>
  <p:notesMasterIdLst>
    <p:notesMasterId r:id="rId58"/>
  </p:notesMasterIdLst>
  <p:handoutMasterIdLst>
    <p:handoutMasterId r:id="rId59"/>
  </p:handoutMasterIdLst>
  <p:sldIdLst>
    <p:sldId id="1381" r:id="rId7"/>
    <p:sldId id="1512" r:id="rId8"/>
    <p:sldId id="1513" r:id="rId9"/>
    <p:sldId id="1514" r:id="rId10"/>
    <p:sldId id="1515" r:id="rId11"/>
    <p:sldId id="1516" r:id="rId12"/>
    <p:sldId id="1517" r:id="rId13"/>
    <p:sldId id="1518" r:id="rId14"/>
    <p:sldId id="1519" r:id="rId15"/>
    <p:sldId id="1520" r:id="rId16"/>
    <p:sldId id="1521" r:id="rId17"/>
    <p:sldId id="1522" r:id="rId18"/>
    <p:sldId id="1523" r:id="rId19"/>
    <p:sldId id="1524" r:id="rId20"/>
    <p:sldId id="1525" r:id="rId21"/>
    <p:sldId id="1526" r:id="rId22"/>
    <p:sldId id="1527" r:id="rId23"/>
    <p:sldId id="1528" r:id="rId24"/>
    <p:sldId id="1529" r:id="rId25"/>
    <p:sldId id="1530" r:id="rId26"/>
    <p:sldId id="1531" r:id="rId27"/>
    <p:sldId id="1532" r:id="rId28"/>
    <p:sldId id="1533" r:id="rId29"/>
    <p:sldId id="1534" r:id="rId30"/>
    <p:sldId id="1535" r:id="rId31"/>
    <p:sldId id="1536" r:id="rId32"/>
    <p:sldId id="1537" r:id="rId33"/>
    <p:sldId id="1538" r:id="rId34"/>
    <p:sldId id="1539" r:id="rId35"/>
    <p:sldId id="1540" r:id="rId36"/>
    <p:sldId id="1541" r:id="rId37"/>
    <p:sldId id="1542" r:id="rId38"/>
    <p:sldId id="1543" r:id="rId39"/>
    <p:sldId id="1544" r:id="rId40"/>
    <p:sldId id="1545" r:id="rId41"/>
    <p:sldId id="1546" r:id="rId42"/>
    <p:sldId id="1547" r:id="rId43"/>
    <p:sldId id="1548" r:id="rId44"/>
    <p:sldId id="1549" r:id="rId45"/>
    <p:sldId id="1550" r:id="rId46"/>
    <p:sldId id="1551" r:id="rId47"/>
    <p:sldId id="1552" r:id="rId48"/>
    <p:sldId id="1553" r:id="rId49"/>
    <p:sldId id="1554" r:id="rId50"/>
    <p:sldId id="1555" r:id="rId51"/>
    <p:sldId id="1556" r:id="rId52"/>
    <p:sldId id="1508" r:id="rId53"/>
    <p:sldId id="1509" r:id="rId54"/>
    <p:sldId id="1510" r:id="rId55"/>
    <p:sldId id="1511" r:id="rId56"/>
    <p:sldId id="1132"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512"/>
            <p14:sldId id="1513"/>
            <p14:sldId id="1514"/>
            <p14:sldId id="1515"/>
            <p14:sldId id="1516"/>
            <p14:sldId id="1517"/>
            <p14:sldId id="1518"/>
            <p14:sldId id="1519"/>
            <p14:sldId id="1520"/>
            <p14:sldId id="1521"/>
            <p14:sldId id="1522"/>
            <p14:sldId id="1523"/>
            <p14:sldId id="1524"/>
            <p14:sldId id="1525"/>
            <p14:sldId id="1526"/>
            <p14:sldId id="1527"/>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Lst>
        </p14:section>
        <p14:section name="Required TechEd Slides" id="{26AC01F7-B32B-44E9-BE5B-D21B17F99D23}">
          <p14:sldIdLst>
            <p14:sldId id="1508"/>
            <p14:sldId id="1509"/>
            <p14:sldId id="1510"/>
            <p14:sldId id="1511"/>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Kent Tilger" initials="KT" lastIdx="1" clrIdx="2">
    <p:extLst>
      <p:ext uri="{19B8F6BF-5375-455C-9EA6-DF929625EA0E}">
        <p15:presenceInfo xmlns:p15="http://schemas.microsoft.com/office/powerpoint/2012/main" userId="S-1-5-21-124525095-708259637-1543119021-6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5730" autoAdjust="0"/>
  </p:normalViewPr>
  <p:slideViewPr>
    <p:cSldViewPr snapToObjects="1">
      <p:cViewPr varScale="1">
        <p:scale>
          <a:sx n="106" d="100"/>
          <a:sy n="106" d="100"/>
        </p:scale>
        <p:origin x="1170" y="9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20" d="100"/>
        <a:sy n="20"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latin typeface="+mj-lt"/>
            </a:rPr>
            <a:t>0: Server Health</a:t>
          </a:r>
          <a:endParaRPr lang="en-US" sz="20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AVMCU to Mediation</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Mediation to IP PSTN GW</a:t>
          </a:r>
          <a:endParaRPr lang="en-US" sz="2000" b="1" dirty="0">
            <a:latin typeface="+mj-lt"/>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17688537-F5EF-40C1-BE66-659D4F096207}">
      <dgm:prSet phldrT="[Text]" custT="1"/>
      <dgm:spPr/>
      <dgm:t>
        <a:bodyPr/>
        <a:lstStyle/>
        <a:p>
          <a:r>
            <a:rPr lang="en-US" sz="2000" b="1" dirty="0" smtClean="0">
              <a:latin typeface="+mj-lt"/>
            </a:rPr>
            <a:t>3:IP PSTN GW Health</a:t>
          </a:r>
          <a:endParaRPr lang="en-US" sz="2000" b="1" dirty="0">
            <a:latin typeface="+mj-lt"/>
          </a:endParaRPr>
        </a:p>
      </dgm:t>
    </dgm:pt>
    <dgm:pt modelId="{C977618E-3693-464C-93CD-295F7D73B62A}" type="parTrans" cxnId="{87A3FA7B-4514-47B7-9431-5F15EAAC103E}">
      <dgm:prSet/>
      <dgm:spPr/>
      <dgm:t>
        <a:bodyPr/>
        <a:lstStyle/>
        <a:p>
          <a:endParaRPr lang="en-US"/>
        </a:p>
      </dgm:t>
    </dgm:pt>
    <dgm:pt modelId="{16482386-D250-42ED-9AB1-A41D8071E841}" type="sibTrans" cxnId="{87A3FA7B-4514-47B7-9431-5F15EAAC103E}">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rgbClr val="00D7F0"/>
        </a:solidFill>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B3652352-1FB8-46E1-A0C3-66A8CC47DB62}" type="pres">
      <dgm:prSet presAssocID="{17688537-F5EF-40C1-BE66-659D4F096207}" presName="circle4" presStyleLbl="lnNode1" presStyleIdx="3" presStyleCnt="4" custLinFactNeighborY="835"/>
      <dgm:spPr>
        <a:solidFill>
          <a:srgbClr val="60BFEA"/>
        </a:solidFill>
      </dgm:spPr>
    </dgm:pt>
    <dgm:pt modelId="{E5B0357F-D3D9-444C-B77F-80673B2FE1EC}" type="pres">
      <dgm:prSet presAssocID="{17688537-F5EF-40C1-BE66-659D4F096207}" presName="text4" presStyleLbl="revTx" presStyleIdx="3" presStyleCnt="4">
        <dgm:presLayoutVars>
          <dgm:bulletEnabled val="1"/>
        </dgm:presLayoutVars>
      </dgm:prSet>
      <dgm:spPr/>
      <dgm:t>
        <a:bodyPr/>
        <a:lstStyle/>
        <a:p>
          <a:endParaRPr lang="en-US"/>
        </a:p>
      </dgm:t>
    </dgm:pt>
    <dgm:pt modelId="{61AA0046-7D1A-4B90-8104-E3DC3738FFA3}" type="pres">
      <dgm:prSet presAssocID="{17688537-F5EF-40C1-BE66-659D4F096207}" presName="line4" presStyleLbl="callout" presStyleIdx="6" presStyleCnt="8"/>
      <dgm:spPr/>
    </dgm:pt>
    <dgm:pt modelId="{917C2AA0-A85B-4B60-9512-98929FF899C2}" type="pres">
      <dgm:prSet presAssocID="{17688537-F5EF-40C1-BE66-659D4F096207}" presName="d4" presStyleLbl="callout" presStyleIdx="7" presStyleCnt="8"/>
      <dgm:spPr/>
    </dgm:pt>
  </dgm:ptLst>
  <dgm:cxnLst>
    <dgm:cxn modelId="{87A3FA7B-4514-47B7-9431-5F15EAAC103E}" srcId="{0759E317-3D78-408C-933F-7A9784830CE9}" destId="{17688537-F5EF-40C1-BE66-659D4F096207}" srcOrd="3" destOrd="0" parTransId="{C977618E-3693-464C-93CD-295F7D73B62A}" sibTransId="{16482386-D250-42ED-9AB1-A41D8071E841}"/>
    <dgm:cxn modelId="{470EF13E-A1DF-4D3C-A9DA-DB7639812D18}" type="presOf" srcId="{0759E317-3D78-408C-933F-7A9784830CE9}" destId="{A1324884-74C5-4D30-803D-9764FA761730}" srcOrd="0" destOrd="0" presId="urn:microsoft.com/office/officeart/2005/8/layout/target1"/>
    <dgm:cxn modelId="{936B6A1D-6E79-40E2-836F-22FAD729F911}" type="presOf" srcId="{0DB5A5BD-6C7D-4E9A-A010-3ADA6E2A1623}" destId="{B92DBC69-A98A-4F4D-A9BB-47AB7B1E254F}" srcOrd="0" destOrd="0" presId="urn:microsoft.com/office/officeart/2005/8/layout/target1"/>
    <dgm:cxn modelId="{1806E3A5-3737-452E-B68C-0B075A6C160C}" srcId="{0759E317-3D78-408C-933F-7A9784830CE9}" destId="{0DB5A5BD-6C7D-4E9A-A010-3ADA6E2A1623}" srcOrd="2" destOrd="0" parTransId="{4A9339D5-936A-4FE2-B293-68B5FA65F664}" sibTransId="{EE95F667-8C8C-4D56-9C1E-9C412B5C08F5}"/>
    <dgm:cxn modelId="{03374A11-2323-4E56-BAE8-F1F450EA3B62}" type="presOf" srcId="{B07436E8-FA86-48C4-B71B-48AE60631446}" destId="{15061A5C-66D3-44CA-9223-B4AC5EB45E7C}" srcOrd="0" destOrd="0" presId="urn:microsoft.com/office/officeart/2005/8/layout/target1"/>
    <dgm:cxn modelId="{FF1AC4F7-931C-4251-9CFE-B54A9EBF9E45}" srcId="{0759E317-3D78-408C-933F-7A9784830CE9}" destId="{662FB2CB-F95A-4E5B-B487-FB3B123A1262}" srcOrd="0" destOrd="0" parTransId="{7B78205C-B457-4BE7-9C15-E0A309A2E800}" sibTransId="{A65971B2-BF91-4218-9A9C-9F453DFB6A73}"/>
    <dgm:cxn modelId="{77B28291-CFF2-4F70-97C7-ADA20B0EBA04}" type="presOf" srcId="{17688537-F5EF-40C1-BE66-659D4F096207}" destId="{E5B0357F-D3D9-444C-B77F-80673B2FE1EC}"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0512397B-A803-4683-BD41-0CCE7F12F3A9}" type="presOf" srcId="{662FB2CB-F95A-4E5B-B487-FB3B123A1262}" destId="{5035E71D-7841-4BC0-B93E-06D6398FC454}" srcOrd="0" destOrd="0" presId="urn:microsoft.com/office/officeart/2005/8/layout/target1"/>
    <dgm:cxn modelId="{B6DD7107-F186-4F6C-BF2E-6E5D6015110E}" type="presParOf" srcId="{A1324884-74C5-4D30-803D-9764FA761730}" destId="{C32C2947-5696-440B-8331-66EDE571138F}" srcOrd="0" destOrd="0" presId="urn:microsoft.com/office/officeart/2005/8/layout/target1"/>
    <dgm:cxn modelId="{2FB1892E-8BEA-40DE-B4DF-2342308A7DFB}" type="presParOf" srcId="{A1324884-74C5-4D30-803D-9764FA761730}" destId="{5035E71D-7841-4BC0-B93E-06D6398FC454}" srcOrd="1" destOrd="0" presId="urn:microsoft.com/office/officeart/2005/8/layout/target1"/>
    <dgm:cxn modelId="{64473B18-4FDE-468F-9767-0C2DCEF09507}" type="presParOf" srcId="{A1324884-74C5-4D30-803D-9764FA761730}" destId="{E9D2107E-0CD7-40A6-9E21-54CB168782F1}" srcOrd="2" destOrd="0" presId="urn:microsoft.com/office/officeart/2005/8/layout/target1"/>
    <dgm:cxn modelId="{A83F7101-2289-4C81-B847-B41525E3A5FD}" type="presParOf" srcId="{A1324884-74C5-4D30-803D-9764FA761730}" destId="{0FBE6DBD-A9D0-4191-BFC1-34CED2D7FF0C}" srcOrd="3" destOrd="0" presId="urn:microsoft.com/office/officeart/2005/8/layout/target1"/>
    <dgm:cxn modelId="{F36A29EE-27B5-4966-AB6A-B7D20A555A9C}" type="presParOf" srcId="{A1324884-74C5-4D30-803D-9764FA761730}" destId="{C901024C-BD5A-447D-8111-BD490BB0EB1D}" srcOrd="4" destOrd="0" presId="urn:microsoft.com/office/officeart/2005/8/layout/target1"/>
    <dgm:cxn modelId="{045E17F0-ECE2-4BE8-A8E3-A8535B3B68DE}" type="presParOf" srcId="{A1324884-74C5-4D30-803D-9764FA761730}" destId="{15061A5C-66D3-44CA-9223-B4AC5EB45E7C}" srcOrd="5" destOrd="0" presId="urn:microsoft.com/office/officeart/2005/8/layout/target1"/>
    <dgm:cxn modelId="{635FEC1B-8D2D-4AAC-83AC-F162417D9418}" type="presParOf" srcId="{A1324884-74C5-4D30-803D-9764FA761730}" destId="{80CAA15B-A107-4D9C-8B62-C676DC6FBC83}" srcOrd="6" destOrd="0" presId="urn:microsoft.com/office/officeart/2005/8/layout/target1"/>
    <dgm:cxn modelId="{2AC05674-E982-4CB4-B7CE-0B54EB901376}" type="presParOf" srcId="{A1324884-74C5-4D30-803D-9764FA761730}" destId="{2512E3E0-5FF8-49B1-B9C8-A423E8EB2759}" srcOrd="7" destOrd="0" presId="urn:microsoft.com/office/officeart/2005/8/layout/target1"/>
    <dgm:cxn modelId="{E58DB589-F467-4C93-AD96-F07DAA656B56}" type="presParOf" srcId="{A1324884-74C5-4D30-803D-9764FA761730}" destId="{D7A3D72F-4D36-40A2-B013-4407F31AD25D}" srcOrd="8" destOrd="0" presId="urn:microsoft.com/office/officeart/2005/8/layout/target1"/>
    <dgm:cxn modelId="{07EA3804-D44B-417E-9968-75EC790F051E}" type="presParOf" srcId="{A1324884-74C5-4D30-803D-9764FA761730}" destId="{B92DBC69-A98A-4F4D-A9BB-47AB7B1E254F}" srcOrd="9" destOrd="0" presId="urn:microsoft.com/office/officeart/2005/8/layout/target1"/>
    <dgm:cxn modelId="{533A5EFB-E595-417C-90C0-8DA49DA1A8A3}" type="presParOf" srcId="{A1324884-74C5-4D30-803D-9764FA761730}" destId="{F4A68C06-88C8-4E89-9F8E-A0A408BA1850}" srcOrd="10" destOrd="0" presId="urn:microsoft.com/office/officeart/2005/8/layout/target1"/>
    <dgm:cxn modelId="{12495C5C-CDAD-4422-BCB5-A31B544DA206}" type="presParOf" srcId="{A1324884-74C5-4D30-803D-9764FA761730}" destId="{8C1B8F48-CD1A-41A4-99C0-0D5546C490C2}" srcOrd="11" destOrd="0" presId="urn:microsoft.com/office/officeart/2005/8/layout/target1"/>
    <dgm:cxn modelId="{B14B9F55-0ABD-40AF-B1C6-1AAC8818ACA1}" type="presParOf" srcId="{A1324884-74C5-4D30-803D-9764FA761730}" destId="{B3652352-1FB8-46E1-A0C3-66A8CC47DB62}" srcOrd="12" destOrd="0" presId="urn:microsoft.com/office/officeart/2005/8/layout/target1"/>
    <dgm:cxn modelId="{E834CADC-C293-4889-930A-1D720E138A23}" type="presParOf" srcId="{A1324884-74C5-4D30-803D-9764FA761730}" destId="{E5B0357F-D3D9-444C-B77F-80673B2FE1EC}" srcOrd="13" destOrd="0" presId="urn:microsoft.com/office/officeart/2005/8/layout/target1"/>
    <dgm:cxn modelId="{38AF3934-90D4-4F64-ABB6-172383CCFE26}" type="presParOf" srcId="{A1324884-74C5-4D30-803D-9764FA761730}" destId="{61AA0046-7D1A-4B90-8104-E3DC3738FFA3}" srcOrd="14" destOrd="0" presId="urn:microsoft.com/office/officeart/2005/8/layout/target1"/>
    <dgm:cxn modelId="{C32EA654-BC7D-4B8D-A096-93F99BFC21C7}" type="presParOf" srcId="{A1324884-74C5-4D30-803D-9764FA761730}" destId="{917C2AA0-A85B-4B60-9512-98929FF899C2}"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latin typeface="+mj-lt"/>
            </a:rPr>
            <a:t>0: Device</a:t>
          </a:r>
          <a:endParaRPr lang="en-US" sz="20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System </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 Path</a:t>
          </a:r>
          <a:endParaRPr lang="en-US" sz="2000" b="1" dirty="0">
            <a:latin typeface="+mj-lt"/>
          </a:endParaRPr>
        </a:p>
      </dgm:t>
    </dgm:pt>
    <dgm:pt modelId="{EE95F667-8C8C-4D56-9C1E-9C412B5C08F5}" type="sibTrans" cxnId="{1806E3A5-3737-452E-B68C-0B075A6C160C}">
      <dgm:prSet/>
      <dgm:spPr/>
      <dgm:t>
        <a:bodyPr/>
        <a:lstStyle/>
        <a:p>
          <a:endParaRPr lang="en-US" sz="1600">
            <a:latin typeface="+mj-lt"/>
          </a:endParaRPr>
        </a:p>
      </dgm:t>
    </dgm:pt>
    <dgm:pt modelId="{4A9339D5-936A-4FE2-B293-68B5FA65F664}" type="parTrans" cxnId="{1806E3A5-3737-452E-B68C-0B075A6C160C}">
      <dgm:prSet/>
      <dgm:spPr/>
      <dgm:t>
        <a:bodyPr/>
        <a:lstStyle/>
        <a:p>
          <a:endParaRPr lang="en-US" sz="1600">
            <a:latin typeface="+mj-lt"/>
          </a:endParaRPr>
        </a:p>
      </dgm:t>
    </dgm:pt>
    <dgm:pt modelId="{436E24B6-6F3C-47B5-A9B1-5C6486E74872}">
      <dgm:prSet phldrT="[Text]" custT="1"/>
      <dgm:spPr/>
      <dgm:t>
        <a:bodyPr/>
        <a:lstStyle/>
        <a:p>
          <a:r>
            <a:rPr lang="en-US" sz="2000" b="1" dirty="0" smtClean="0">
              <a:latin typeface="+mj-lt"/>
            </a:rPr>
            <a:t>3: Media Transport</a:t>
          </a:r>
          <a:endParaRPr lang="en-US" sz="2000" b="1" dirty="0">
            <a:latin typeface="+mj-lt"/>
          </a:endParaRPr>
        </a:p>
      </dgm:t>
    </dgm:pt>
    <dgm:pt modelId="{398FD2AB-15CA-48B3-B09C-6864FD800DEF}" type="parTrans" cxnId="{53002A2A-D632-409E-9099-57008F843C95}">
      <dgm:prSet/>
      <dgm:spPr/>
      <dgm:t>
        <a:bodyPr/>
        <a:lstStyle/>
        <a:p>
          <a:endParaRPr lang="en-US"/>
        </a:p>
      </dgm:t>
    </dgm:pt>
    <dgm:pt modelId="{69FF0A71-2EF1-4870-A9AD-FC4FFD681B9F}" type="sibTrans" cxnId="{53002A2A-D632-409E-9099-57008F843C95}">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rgbClr val="00D7F0"/>
        </a:solidFill>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0F1F45FE-9660-483D-A617-C2D0DA92D214}" type="pres">
      <dgm:prSet presAssocID="{436E24B6-6F3C-47B5-A9B1-5C6486E74872}" presName="circle4" presStyleLbl="lnNode1" presStyleIdx="3" presStyleCnt="4"/>
      <dgm:spPr>
        <a:solidFill>
          <a:srgbClr val="60BFEA"/>
        </a:solidFill>
      </dgm:spPr>
    </dgm:pt>
    <dgm:pt modelId="{CE55C84D-CAE0-4A65-B4D2-79DC0DB66EA3}" type="pres">
      <dgm:prSet presAssocID="{436E24B6-6F3C-47B5-A9B1-5C6486E74872}" presName="text4" presStyleLbl="revTx" presStyleIdx="3" presStyleCnt="4">
        <dgm:presLayoutVars>
          <dgm:bulletEnabled val="1"/>
        </dgm:presLayoutVars>
      </dgm:prSet>
      <dgm:spPr/>
      <dgm:t>
        <a:bodyPr/>
        <a:lstStyle/>
        <a:p>
          <a:endParaRPr lang="en-US"/>
        </a:p>
      </dgm:t>
    </dgm:pt>
    <dgm:pt modelId="{6EB1A853-7707-4D99-A210-DDFA30971820}" type="pres">
      <dgm:prSet presAssocID="{436E24B6-6F3C-47B5-A9B1-5C6486E74872}" presName="line4" presStyleLbl="callout" presStyleIdx="6" presStyleCnt="8"/>
      <dgm:spPr/>
    </dgm:pt>
    <dgm:pt modelId="{AC601ADD-3C33-46BF-BACA-9747376FB6C4}" type="pres">
      <dgm:prSet presAssocID="{436E24B6-6F3C-47B5-A9B1-5C6486E74872}" presName="d4" presStyleLbl="callout" presStyleIdx="7" presStyleCnt="8"/>
      <dgm:spPr/>
    </dgm:pt>
  </dgm:ptLst>
  <dgm:cxnLst>
    <dgm:cxn modelId="{F493770C-D75B-421D-87BB-C30D99B88A49}" type="presOf" srcId="{B07436E8-FA86-48C4-B71B-48AE60631446}" destId="{15061A5C-66D3-44CA-9223-B4AC5EB45E7C}" srcOrd="0" destOrd="0" presId="urn:microsoft.com/office/officeart/2005/8/layout/target1"/>
    <dgm:cxn modelId="{FC18FA0E-6867-4D4A-9C14-E9B44E379969}" type="presOf" srcId="{662FB2CB-F95A-4E5B-B487-FB3B123A1262}" destId="{5035E71D-7841-4BC0-B93E-06D6398FC454}" srcOrd="0" destOrd="0" presId="urn:microsoft.com/office/officeart/2005/8/layout/target1"/>
    <dgm:cxn modelId="{1806E3A5-3737-452E-B68C-0B075A6C160C}" srcId="{0759E317-3D78-408C-933F-7A9784830CE9}" destId="{0DB5A5BD-6C7D-4E9A-A010-3ADA6E2A1623}" srcOrd="2" destOrd="0" parTransId="{4A9339D5-936A-4FE2-B293-68B5FA65F664}" sibTransId="{EE95F667-8C8C-4D56-9C1E-9C412B5C08F5}"/>
    <dgm:cxn modelId="{C2715077-86B5-46B2-958F-2325176128B5}" type="presOf" srcId="{0DB5A5BD-6C7D-4E9A-A010-3ADA6E2A1623}" destId="{B92DBC69-A98A-4F4D-A9BB-47AB7B1E254F}" srcOrd="0" destOrd="0" presId="urn:microsoft.com/office/officeart/2005/8/layout/target1"/>
    <dgm:cxn modelId="{53002A2A-D632-409E-9099-57008F843C95}" srcId="{0759E317-3D78-408C-933F-7A9784830CE9}" destId="{436E24B6-6F3C-47B5-A9B1-5C6486E74872}" srcOrd="3" destOrd="0" parTransId="{398FD2AB-15CA-48B3-B09C-6864FD800DEF}" sibTransId="{69FF0A71-2EF1-4870-A9AD-FC4FFD681B9F}"/>
    <dgm:cxn modelId="{FF1AC4F7-931C-4251-9CFE-B54A9EBF9E45}" srcId="{0759E317-3D78-408C-933F-7A9784830CE9}" destId="{662FB2CB-F95A-4E5B-B487-FB3B123A1262}" srcOrd="0" destOrd="0" parTransId="{7B78205C-B457-4BE7-9C15-E0A309A2E800}" sibTransId="{A65971B2-BF91-4218-9A9C-9F453DFB6A73}"/>
    <dgm:cxn modelId="{A243BFF0-CB28-49E6-9799-5E2A4030712B}" type="presOf" srcId="{436E24B6-6F3C-47B5-A9B1-5C6486E74872}" destId="{CE55C84D-CAE0-4A65-B4D2-79DC0DB66EA3}" srcOrd="0" destOrd="0" presId="urn:microsoft.com/office/officeart/2005/8/layout/target1"/>
    <dgm:cxn modelId="{3ECB798A-113D-41CF-8296-0B0FFE279862}" type="presOf" srcId="{0759E317-3D78-408C-933F-7A9784830CE9}" destId="{A1324884-74C5-4D30-803D-9764FA761730}"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34CE6EF3-F03E-495B-9033-9E3C858F0CCC}" type="presParOf" srcId="{A1324884-74C5-4D30-803D-9764FA761730}" destId="{C32C2947-5696-440B-8331-66EDE571138F}" srcOrd="0" destOrd="0" presId="urn:microsoft.com/office/officeart/2005/8/layout/target1"/>
    <dgm:cxn modelId="{6B1F5CF9-962C-43F4-B235-0D4248876ACC}" type="presParOf" srcId="{A1324884-74C5-4D30-803D-9764FA761730}" destId="{5035E71D-7841-4BC0-B93E-06D6398FC454}" srcOrd="1" destOrd="0" presId="urn:microsoft.com/office/officeart/2005/8/layout/target1"/>
    <dgm:cxn modelId="{AD4E1673-D473-4FA0-938E-DD9E7450C831}" type="presParOf" srcId="{A1324884-74C5-4D30-803D-9764FA761730}" destId="{E9D2107E-0CD7-40A6-9E21-54CB168782F1}" srcOrd="2" destOrd="0" presId="urn:microsoft.com/office/officeart/2005/8/layout/target1"/>
    <dgm:cxn modelId="{5344BC66-E81D-413C-BFC1-7A4A6D09317D}" type="presParOf" srcId="{A1324884-74C5-4D30-803D-9764FA761730}" destId="{0FBE6DBD-A9D0-4191-BFC1-34CED2D7FF0C}" srcOrd="3" destOrd="0" presId="urn:microsoft.com/office/officeart/2005/8/layout/target1"/>
    <dgm:cxn modelId="{9D58F474-0D41-4DB3-B610-A8C34496F6AE}" type="presParOf" srcId="{A1324884-74C5-4D30-803D-9764FA761730}" destId="{C901024C-BD5A-447D-8111-BD490BB0EB1D}" srcOrd="4" destOrd="0" presId="urn:microsoft.com/office/officeart/2005/8/layout/target1"/>
    <dgm:cxn modelId="{8148FEE8-035C-4BDD-895C-BE53A19D73BC}" type="presParOf" srcId="{A1324884-74C5-4D30-803D-9764FA761730}" destId="{15061A5C-66D3-44CA-9223-B4AC5EB45E7C}" srcOrd="5" destOrd="0" presId="urn:microsoft.com/office/officeart/2005/8/layout/target1"/>
    <dgm:cxn modelId="{EF5AF570-47EE-47C4-8708-D4F320C48D64}" type="presParOf" srcId="{A1324884-74C5-4D30-803D-9764FA761730}" destId="{80CAA15B-A107-4D9C-8B62-C676DC6FBC83}" srcOrd="6" destOrd="0" presId="urn:microsoft.com/office/officeart/2005/8/layout/target1"/>
    <dgm:cxn modelId="{156BD915-A05E-4A51-8D22-6DC0D75F6DDC}" type="presParOf" srcId="{A1324884-74C5-4D30-803D-9764FA761730}" destId="{2512E3E0-5FF8-49B1-B9C8-A423E8EB2759}" srcOrd="7" destOrd="0" presId="urn:microsoft.com/office/officeart/2005/8/layout/target1"/>
    <dgm:cxn modelId="{1967222A-195D-4EE6-A7C0-736E1374ABB4}" type="presParOf" srcId="{A1324884-74C5-4D30-803D-9764FA761730}" destId="{D7A3D72F-4D36-40A2-B013-4407F31AD25D}" srcOrd="8" destOrd="0" presId="urn:microsoft.com/office/officeart/2005/8/layout/target1"/>
    <dgm:cxn modelId="{85157FBB-F8D4-45E0-B6B9-E0D84BF39D7F}" type="presParOf" srcId="{A1324884-74C5-4D30-803D-9764FA761730}" destId="{B92DBC69-A98A-4F4D-A9BB-47AB7B1E254F}" srcOrd="9" destOrd="0" presId="urn:microsoft.com/office/officeart/2005/8/layout/target1"/>
    <dgm:cxn modelId="{40F841C5-40A9-4703-B40C-89462A8AD3C4}" type="presParOf" srcId="{A1324884-74C5-4D30-803D-9764FA761730}" destId="{F4A68C06-88C8-4E89-9F8E-A0A408BA1850}" srcOrd="10" destOrd="0" presId="urn:microsoft.com/office/officeart/2005/8/layout/target1"/>
    <dgm:cxn modelId="{813D0A66-B82D-45FA-85BD-49A7CA70546D}" type="presParOf" srcId="{A1324884-74C5-4D30-803D-9764FA761730}" destId="{8C1B8F48-CD1A-41A4-99C0-0D5546C490C2}" srcOrd="11" destOrd="0" presId="urn:microsoft.com/office/officeart/2005/8/layout/target1"/>
    <dgm:cxn modelId="{BAAD8060-D678-4FF1-BEE2-B0B125E9A844}" type="presParOf" srcId="{A1324884-74C5-4D30-803D-9764FA761730}" destId="{0F1F45FE-9660-483D-A617-C2D0DA92D214}" srcOrd="12" destOrd="0" presId="urn:microsoft.com/office/officeart/2005/8/layout/target1"/>
    <dgm:cxn modelId="{46904117-610D-4102-8CD3-523642F50365}" type="presParOf" srcId="{A1324884-74C5-4D30-803D-9764FA761730}" destId="{CE55C84D-CAE0-4A65-B4D2-79DC0DB66EA3}" srcOrd="13" destOrd="0" presId="urn:microsoft.com/office/officeart/2005/8/layout/target1"/>
    <dgm:cxn modelId="{39D8CE0A-D54F-4865-9E4E-7FA0D9ABB433}" type="presParOf" srcId="{A1324884-74C5-4D30-803D-9764FA761730}" destId="{6EB1A853-7707-4D99-A210-DDFA30971820}" srcOrd="14" destOrd="0" presId="urn:microsoft.com/office/officeart/2005/8/layout/target1"/>
    <dgm:cxn modelId="{3048FFE3-0A9A-47DE-B002-B86885DF73C0}" type="presParOf" srcId="{A1324884-74C5-4D30-803D-9764FA761730}" destId="{AC601ADD-3C33-46BF-BACA-9747376FB6C4}"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400" b="1" dirty="0" smtClean="0">
              <a:latin typeface="+mj-lt"/>
            </a:rPr>
            <a:t>0: Wired</a:t>
          </a:r>
          <a:endParaRPr lang="en-US" sz="2400" b="1" dirty="0">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400" b="1" dirty="0" smtClean="0">
              <a:latin typeface="+mj-lt"/>
            </a:rPr>
            <a:t>1: Wireless </a:t>
          </a:r>
          <a:endParaRPr lang="en-US" sz="24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2"/>
      <dgm:spPr>
        <a:solidFill>
          <a:srgbClr val="00D7F0"/>
        </a:solidFill>
      </dgm:spPr>
    </dgm:pt>
    <dgm:pt modelId="{5035E71D-7841-4BC0-B93E-06D6398FC454}" type="pres">
      <dgm:prSet presAssocID="{662FB2CB-F95A-4E5B-B487-FB3B123A1262}" presName="text1" presStyleLbl="revTx" presStyleIdx="0" presStyleCnt="2">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4"/>
      <dgm:spPr/>
    </dgm:pt>
    <dgm:pt modelId="{0FBE6DBD-A9D0-4191-BFC1-34CED2D7FF0C}" type="pres">
      <dgm:prSet presAssocID="{662FB2CB-F95A-4E5B-B487-FB3B123A1262}" presName="d1" presStyleLbl="callout" presStyleIdx="1" presStyleCnt="4"/>
      <dgm:spPr/>
    </dgm:pt>
    <dgm:pt modelId="{C901024C-BD5A-447D-8111-BD490BB0EB1D}" type="pres">
      <dgm:prSet presAssocID="{B07436E8-FA86-48C4-B71B-48AE60631446}" presName="circle2" presStyleLbl="lnNode1" presStyleIdx="1" presStyleCnt="2" custLinFactNeighborX="376"/>
      <dgm:spPr>
        <a:solidFill>
          <a:srgbClr val="00C3F0"/>
        </a:solidFill>
      </dgm:spPr>
    </dgm:pt>
    <dgm:pt modelId="{15061A5C-66D3-44CA-9223-B4AC5EB45E7C}" type="pres">
      <dgm:prSet presAssocID="{B07436E8-FA86-48C4-B71B-48AE60631446}" presName="text2" presStyleLbl="revTx" presStyleIdx="1" presStyleCnt="2">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4"/>
      <dgm:spPr/>
    </dgm:pt>
    <dgm:pt modelId="{2512E3E0-5FF8-49B1-B9C8-A423E8EB2759}" type="pres">
      <dgm:prSet presAssocID="{B07436E8-FA86-48C4-B71B-48AE60631446}" presName="d2" presStyleLbl="callout" presStyleIdx="3" presStyleCnt="4"/>
      <dgm:spPr/>
    </dgm:pt>
  </dgm:ptLst>
  <dgm:cxnLst>
    <dgm:cxn modelId="{FF1AC4F7-931C-4251-9CFE-B54A9EBF9E45}" srcId="{0759E317-3D78-408C-933F-7A9784830CE9}" destId="{662FB2CB-F95A-4E5B-B487-FB3B123A1262}" srcOrd="0" destOrd="0" parTransId="{7B78205C-B457-4BE7-9C15-E0A309A2E800}" sibTransId="{A65971B2-BF91-4218-9A9C-9F453DFB6A73}"/>
    <dgm:cxn modelId="{BF16699F-E0FD-4385-B977-B2AF87945A81}" type="presOf" srcId="{B07436E8-FA86-48C4-B71B-48AE60631446}" destId="{15061A5C-66D3-44CA-9223-B4AC5EB45E7C}" srcOrd="0" destOrd="0" presId="urn:microsoft.com/office/officeart/2005/8/layout/target1"/>
    <dgm:cxn modelId="{67DAFEB0-5F8A-4B89-8235-87950545A18F}" type="presOf" srcId="{0759E317-3D78-408C-933F-7A9784830CE9}" destId="{A1324884-74C5-4D30-803D-9764FA761730}" srcOrd="0" destOrd="0" presId="urn:microsoft.com/office/officeart/2005/8/layout/target1"/>
    <dgm:cxn modelId="{489B1265-AD86-44D0-B66E-C6747EEABC28}" type="presOf" srcId="{662FB2CB-F95A-4E5B-B487-FB3B123A1262}" destId="{5035E71D-7841-4BC0-B93E-06D6398FC454}"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E989F689-3D54-4806-90BE-B90706FE9952}" type="presParOf" srcId="{A1324884-74C5-4D30-803D-9764FA761730}" destId="{C32C2947-5696-440B-8331-66EDE571138F}" srcOrd="0" destOrd="0" presId="urn:microsoft.com/office/officeart/2005/8/layout/target1"/>
    <dgm:cxn modelId="{3E931221-416D-48C7-8E27-B2ED4A036D41}" type="presParOf" srcId="{A1324884-74C5-4D30-803D-9764FA761730}" destId="{5035E71D-7841-4BC0-B93E-06D6398FC454}" srcOrd="1" destOrd="0" presId="urn:microsoft.com/office/officeart/2005/8/layout/target1"/>
    <dgm:cxn modelId="{592C0B63-2A09-4CF8-9475-F4701E9B1B12}" type="presParOf" srcId="{A1324884-74C5-4D30-803D-9764FA761730}" destId="{E9D2107E-0CD7-40A6-9E21-54CB168782F1}" srcOrd="2" destOrd="0" presId="urn:microsoft.com/office/officeart/2005/8/layout/target1"/>
    <dgm:cxn modelId="{A0C3B57F-3291-4366-8A46-6639A072CEED}" type="presParOf" srcId="{A1324884-74C5-4D30-803D-9764FA761730}" destId="{0FBE6DBD-A9D0-4191-BFC1-34CED2D7FF0C}" srcOrd="3" destOrd="0" presId="urn:microsoft.com/office/officeart/2005/8/layout/target1"/>
    <dgm:cxn modelId="{C9B63C6C-9717-4A5B-8050-2A2CC4520556}" type="presParOf" srcId="{A1324884-74C5-4D30-803D-9764FA761730}" destId="{C901024C-BD5A-447D-8111-BD490BB0EB1D}" srcOrd="4" destOrd="0" presId="urn:microsoft.com/office/officeart/2005/8/layout/target1"/>
    <dgm:cxn modelId="{13F88447-9620-4E6A-BB18-C107A061449D}" type="presParOf" srcId="{A1324884-74C5-4D30-803D-9764FA761730}" destId="{15061A5C-66D3-44CA-9223-B4AC5EB45E7C}" srcOrd="5" destOrd="0" presId="urn:microsoft.com/office/officeart/2005/8/layout/target1"/>
    <dgm:cxn modelId="{628927DA-7C58-42A9-852A-3695B6359A22}" type="presParOf" srcId="{A1324884-74C5-4D30-803D-9764FA761730}" destId="{80CAA15B-A107-4D9C-8B62-C676DC6FBC83}" srcOrd="6" destOrd="0" presId="urn:microsoft.com/office/officeart/2005/8/layout/target1"/>
    <dgm:cxn modelId="{355F25D9-27CE-4B0E-9E84-55495656CA58}" type="presParOf" srcId="{A1324884-74C5-4D30-803D-9764FA761730}" destId="{2512E3E0-5FF8-49B1-B9C8-A423E8EB2759}" srcOrd="7"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9A14CF5-9F50-44E3-A7EC-FDBED2D34A6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7A036571-0BF2-4633-990A-1D9BE717CB44}">
      <dgm:prSet phldrT="[Text]"/>
      <dgm:spPr/>
      <dgm:t>
        <a:bodyPr/>
        <a:lstStyle/>
        <a:p>
          <a:r>
            <a:rPr lang="en-US" dirty="0" smtClean="0"/>
            <a:t>Assert</a:t>
          </a:r>
          <a:endParaRPr lang="en-US" dirty="0"/>
        </a:p>
      </dgm:t>
    </dgm:pt>
    <dgm:pt modelId="{3C83B796-0E4C-4723-86E9-595C3ED614AF}" type="parTrans" cxnId="{CC200702-7099-4D9E-99FB-2F7087B377DA}">
      <dgm:prSet/>
      <dgm:spPr/>
      <dgm:t>
        <a:bodyPr/>
        <a:lstStyle/>
        <a:p>
          <a:endParaRPr lang="en-US"/>
        </a:p>
      </dgm:t>
    </dgm:pt>
    <dgm:pt modelId="{49A4D853-E0FA-4EF8-AF5B-63EF11F2216F}" type="sibTrans" cxnId="{CC200702-7099-4D9E-99FB-2F7087B377DA}">
      <dgm:prSet/>
      <dgm:spPr/>
      <dgm:t>
        <a:bodyPr/>
        <a:lstStyle/>
        <a:p>
          <a:endParaRPr lang="en-US"/>
        </a:p>
      </dgm:t>
    </dgm:pt>
    <dgm:pt modelId="{017BBFBE-1F59-4FED-A10A-AE3F1D6FFADF}">
      <dgm:prSet phldrT="[Text]"/>
      <dgm:spPr/>
      <dgm:t>
        <a:bodyPr/>
        <a:lstStyle/>
        <a:p>
          <a:r>
            <a:rPr lang="en-US" dirty="0" smtClean="0"/>
            <a:t>Maintain</a:t>
          </a:r>
          <a:endParaRPr lang="en-US" dirty="0"/>
        </a:p>
      </dgm:t>
    </dgm:pt>
    <dgm:pt modelId="{5235AFD5-6C19-42FD-9A37-616BE7FE03D0}" type="parTrans" cxnId="{F744EA7A-1BA0-4582-8EEB-A0A67EB64375}">
      <dgm:prSet/>
      <dgm:spPr/>
      <dgm:t>
        <a:bodyPr/>
        <a:lstStyle/>
        <a:p>
          <a:endParaRPr lang="en-US"/>
        </a:p>
      </dgm:t>
    </dgm:pt>
    <dgm:pt modelId="{BB6964AD-20D1-4DC4-BE6B-4B9C89EF40B2}" type="sibTrans" cxnId="{F744EA7A-1BA0-4582-8EEB-A0A67EB64375}">
      <dgm:prSet/>
      <dgm:spPr/>
      <dgm:t>
        <a:bodyPr/>
        <a:lstStyle/>
        <a:p>
          <a:endParaRPr lang="en-US"/>
        </a:p>
      </dgm:t>
    </dgm:pt>
    <dgm:pt modelId="{E4232D6C-3C52-4F75-9D49-878F2A695EF8}">
      <dgm:prSet phldrT="[Text]"/>
      <dgm:spPr>
        <a:solidFill>
          <a:schemeClr val="tx1"/>
        </a:solidFill>
      </dgm:spPr>
      <dgm:t>
        <a:bodyPr/>
        <a:lstStyle/>
        <a:p>
          <a:r>
            <a:rPr lang="en-US" dirty="0" smtClean="0"/>
            <a:t> </a:t>
          </a:r>
          <a:endParaRPr lang="en-US" dirty="0"/>
        </a:p>
      </dgm:t>
    </dgm:pt>
    <dgm:pt modelId="{BD06B9C3-B21B-4AF6-A69B-553D37C53364}" type="parTrans" cxnId="{2F452166-2EC1-4BE1-B5F5-13DBF0DC986B}">
      <dgm:prSet/>
      <dgm:spPr/>
      <dgm:t>
        <a:bodyPr/>
        <a:lstStyle/>
        <a:p>
          <a:endParaRPr lang="en-US"/>
        </a:p>
      </dgm:t>
    </dgm:pt>
    <dgm:pt modelId="{42B5238E-4FD4-4CED-937F-5D88723738F0}" type="sibTrans" cxnId="{2F452166-2EC1-4BE1-B5F5-13DBF0DC986B}">
      <dgm:prSet/>
      <dgm:spPr/>
      <dgm:t>
        <a:bodyPr/>
        <a:lstStyle/>
        <a:p>
          <a:endParaRPr lang="en-US"/>
        </a:p>
      </dgm:t>
    </dgm:pt>
    <dgm:pt modelId="{CF479183-E023-42B6-875F-8EF8397DAA03}">
      <dgm:prSet phldrT="[Text]"/>
      <dgm:spPr/>
      <dgm:t>
        <a:bodyPr/>
        <a:lstStyle/>
        <a:p>
          <a:r>
            <a:rPr lang="en-US" dirty="0" smtClean="0"/>
            <a:t>Achieve</a:t>
          </a:r>
          <a:endParaRPr lang="en-US" dirty="0"/>
        </a:p>
      </dgm:t>
    </dgm:pt>
    <dgm:pt modelId="{CC11B607-FCBC-4ECD-8AD3-E903114F0B1F}" type="parTrans" cxnId="{2A83584E-0D79-4826-ACC6-712833E8C352}">
      <dgm:prSet/>
      <dgm:spPr/>
      <dgm:t>
        <a:bodyPr/>
        <a:lstStyle/>
        <a:p>
          <a:endParaRPr lang="en-US"/>
        </a:p>
      </dgm:t>
    </dgm:pt>
    <dgm:pt modelId="{6B09BDC6-6005-4F59-B12E-828186FD5435}" type="sibTrans" cxnId="{2A83584E-0D79-4826-ACC6-712833E8C352}">
      <dgm:prSet/>
      <dgm:spPr/>
      <dgm:t>
        <a:bodyPr/>
        <a:lstStyle/>
        <a:p>
          <a:endParaRPr lang="en-US"/>
        </a:p>
      </dgm:t>
    </dgm:pt>
    <dgm:pt modelId="{857696A3-7510-401F-8F5B-229CF281908B}" type="pres">
      <dgm:prSet presAssocID="{69A14CF5-9F50-44E3-A7EC-FDBED2D34A65}" presName="compositeShape" presStyleCnt="0">
        <dgm:presLayoutVars>
          <dgm:chMax val="9"/>
          <dgm:dir/>
          <dgm:resizeHandles val="exact"/>
        </dgm:presLayoutVars>
      </dgm:prSet>
      <dgm:spPr/>
      <dgm:t>
        <a:bodyPr/>
        <a:lstStyle/>
        <a:p>
          <a:endParaRPr lang="en-US"/>
        </a:p>
      </dgm:t>
    </dgm:pt>
    <dgm:pt modelId="{BBD7A5BE-C994-4F94-9E67-82A6EC0290C5}" type="pres">
      <dgm:prSet presAssocID="{69A14CF5-9F50-44E3-A7EC-FDBED2D34A65}" presName="triangle1" presStyleLbl="node1" presStyleIdx="0" presStyleCnt="4">
        <dgm:presLayoutVars>
          <dgm:bulletEnabled val="1"/>
        </dgm:presLayoutVars>
      </dgm:prSet>
      <dgm:spPr/>
      <dgm:t>
        <a:bodyPr/>
        <a:lstStyle/>
        <a:p>
          <a:endParaRPr lang="en-US"/>
        </a:p>
      </dgm:t>
    </dgm:pt>
    <dgm:pt modelId="{36164DFE-8FC6-4E56-B005-349B7826FDDB}" type="pres">
      <dgm:prSet presAssocID="{69A14CF5-9F50-44E3-A7EC-FDBED2D34A65}" presName="triangle2" presStyleLbl="node1" presStyleIdx="1" presStyleCnt="4">
        <dgm:presLayoutVars>
          <dgm:bulletEnabled val="1"/>
        </dgm:presLayoutVars>
      </dgm:prSet>
      <dgm:spPr/>
      <dgm:t>
        <a:bodyPr/>
        <a:lstStyle/>
        <a:p>
          <a:endParaRPr lang="en-US"/>
        </a:p>
      </dgm:t>
    </dgm:pt>
    <dgm:pt modelId="{FB947E50-7124-41CD-9814-CDD2AE97D83E}" type="pres">
      <dgm:prSet presAssocID="{69A14CF5-9F50-44E3-A7EC-FDBED2D34A65}" presName="triangle3" presStyleLbl="node1" presStyleIdx="2" presStyleCnt="4">
        <dgm:presLayoutVars>
          <dgm:bulletEnabled val="1"/>
        </dgm:presLayoutVars>
      </dgm:prSet>
      <dgm:spPr/>
      <dgm:t>
        <a:bodyPr/>
        <a:lstStyle/>
        <a:p>
          <a:endParaRPr lang="en-US"/>
        </a:p>
      </dgm:t>
    </dgm:pt>
    <dgm:pt modelId="{29FF2DF0-8B24-46DA-BC20-EEC1E7594C55}" type="pres">
      <dgm:prSet presAssocID="{69A14CF5-9F50-44E3-A7EC-FDBED2D34A65}" presName="triangle4" presStyleLbl="node1" presStyleIdx="3" presStyleCnt="4">
        <dgm:presLayoutVars>
          <dgm:bulletEnabled val="1"/>
        </dgm:presLayoutVars>
      </dgm:prSet>
      <dgm:spPr/>
      <dgm:t>
        <a:bodyPr/>
        <a:lstStyle/>
        <a:p>
          <a:endParaRPr lang="en-US"/>
        </a:p>
      </dgm:t>
    </dgm:pt>
  </dgm:ptLst>
  <dgm:cxnLst>
    <dgm:cxn modelId="{CC200702-7099-4D9E-99FB-2F7087B377DA}" srcId="{69A14CF5-9F50-44E3-A7EC-FDBED2D34A65}" destId="{7A036571-0BF2-4633-990A-1D9BE717CB44}" srcOrd="0" destOrd="0" parTransId="{3C83B796-0E4C-4723-86E9-595C3ED614AF}" sibTransId="{49A4D853-E0FA-4EF8-AF5B-63EF11F2216F}"/>
    <dgm:cxn modelId="{33B6CC5F-F5CA-4B87-AC72-9200F9E845A2}" type="presOf" srcId="{E4232D6C-3C52-4F75-9D49-878F2A695EF8}" destId="{FB947E50-7124-41CD-9814-CDD2AE97D83E}" srcOrd="0" destOrd="0" presId="urn:microsoft.com/office/officeart/2005/8/layout/pyramid4"/>
    <dgm:cxn modelId="{86E110FB-719A-49E6-A072-7E9A81FE3261}" type="presOf" srcId="{CF479183-E023-42B6-875F-8EF8397DAA03}" destId="{29FF2DF0-8B24-46DA-BC20-EEC1E7594C55}" srcOrd="0" destOrd="0" presId="urn:microsoft.com/office/officeart/2005/8/layout/pyramid4"/>
    <dgm:cxn modelId="{58C15848-9032-40DC-92AE-0103DD092EED}" type="presOf" srcId="{69A14CF5-9F50-44E3-A7EC-FDBED2D34A65}" destId="{857696A3-7510-401F-8F5B-229CF281908B}" srcOrd="0" destOrd="0" presId="urn:microsoft.com/office/officeart/2005/8/layout/pyramid4"/>
    <dgm:cxn modelId="{2A83584E-0D79-4826-ACC6-712833E8C352}" srcId="{69A14CF5-9F50-44E3-A7EC-FDBED2D34A65}" destId="{CF479183-E023-42B6-875F-8EF8397DAA03}" srcOrd="3" destOrd="0" parTransId="{CC11B607-FCBC-4ECD-8AD3-E903114F0B1F}" sibTransId="{6B09BDC6-6005-4F59-B12E-828186FD5435}"/>
    <dgm:cxn modelId="{FE35A814-A942-4533-9BD9-4850C31EA3F2}" type="presOf" srcId="{7A036571-0BF2-4633-990A-1D9BE717CB44}" destId="{BBD7A5BE-C994-4F94-9E67-82A6EC0290C5}" srcOrd="0" destOrd="0" presId="urn:microsoft.com/office/officeart/2005/8/layout/pyramid4"/>
    <dgm:cxn modelId="{2F452166-2EC1-4BE1-B5F5-13DBF0DC986B}" srcId="{69A14CF5-9F50-44E3-A7EC-FDBED2D34A65}" destId="{E4232D6C-3C52-4F75-9D49-878F2A695EF8}" srcOrd="2" destOrd="0" parTransId="{BD06B9C3-B21B-4AF6-A69B-553D37C53364}" sibTransId="{42B5238E-4FD4-4CED-937F-5D88723738F0}"/>
    <dgm:cxn modelId="{F744EA7A-1BA0-4582-8EEB-A0A67EB64375}" srcId="{69A14CF5-9F50-44E3-A7EC-FDBED2D34A65}" destId="{017BBFBE-1F59-4FED-A10A-AE3F1D6FFADF}" srcOrd="1" destOrd="0" parTransId="{5235AFD5-6C19-42FD-9A37-616BE7FE03D0}" sibTransId="{BB6964AD-20D1-4DC4-BE6B-4B9C89EF40B2}"/>
    <dgm:cxn modelId="{CBDB03FA-B671-42A0-996A-08E8B34255C6}" type="presOf" srcId="{017BBFBE-1F59-4FED-A10A-AE3F1D6FFADF}" destId="{36164DFE-8FC6-4E56-B005-349B7826FDDB}" srcOrd="0" destOrd="0" presId="urn:microsoft.com/office/officeart/2005/8/layout/pyramid4"/>
    <dgm:cxn modelId="{74E8DBF0-59E2-45F4-B1C8-F16C0E21E1AA}" type="presParOf" srcId="{857696A3-7510-401F-8F5B-229CF281908B}" destId="{BBD7A5BE-C994-4F94-9E67-82A6EC0290C5}" srcOrd="0" destOrd="0" presId="urn:microsoft.com/office/officeart/2005/8/layout/pyramid4"/>
    <dgm:cxn modelId="{5D65841A-7A45-431C-BD7D-8F7B29D558AF}" type="presParOf" srcId="{857696A3-7510-401F-8F5B-229CF281908B}" destId="{36164DFE-8FC6-4E56-B005-349B7826FDDB}" srcOrd="1" destOrd="0" presId="urn:microsoft.com/office/officeart/2005/8/layout/pyramid4"/>
    <dgm:cxn modelId="{FBC512B1-6273-443D-BF77-8DA4647FE18B}" type="presParOf" srcId="{857696A3-7510-401F-8F5B-229CF281908B}" destId="{FB947E50-7124-41CD-9814-CDD2AE97D83E}" srcOrd="2" destOrd="0" presId="urn:microsoft.com/office/officeart/2005/8/layout/pyramid4"/>
    <dgm:cxn modelId="{B2B12494-C981-43CF-84AB-A46E5FF71462}" type="presParOf" srcId="{857696A3-7510-401F-8F5B-229CF281908B}" destId="{29FF2DF0-8B24-46DA-BC20-EEC1E7594C55}"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solidFill>
                <a:schemeClr val="accent2">
                  <a:lumMod val="75000"/>
                </a:schemeClr>
              </a:solidFill>
              <a:latin typeface="+mj-lt"/>
            </a:rPr>
            <a:t>0: Server Health</a:t>
          </a:r>
          <a:endParaRPr lang="en-US" sz="2000" b="1" dirty="0">
            <a:solidFill>
              <a:schemeClr val="accent2">
                <a:lumMod val="75000"/>
              </a:schemeClr>
            </a:solidFill>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latin typeface="+mj-lt"/>
            </a:rPr>
            <a:t>1: AVMCU to Mediation</a:t>
          </a:r>
          <a:endParaRPr lang="en-US" sz="2000" b="1" dirty="0">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latin typeface="+mj-lt"/>
            </a:rPr>
            <a:t>2: Mediation to IP PSTN GW</a:t>
          </a:r>
          <a:endParaRPr lang="en-US" sz="2000" b="1" dirty="0">
            <a:latin typeface="+mj-lt"/>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17688537-F5EF-40C1-BE66-659D4F096207}">
      <dgm:prSet phldrT="[Text]" custT="1"/>
      <dgm:spPr/>
      <dgm:t>
        <a:bodyPr/>
        <a:lstStyle/>
        <a:p>
          <a:r>
            <a:rPr lang="en-US" sz="2000" b="1" dirty="0" smtClean="0">
              <a:latin typeface="+mj-lt"/>
            </a:rPr>
            <a:t>3:IP PSTN GW Health</a:t>
          </a:r>
          <a:endParaRPr lang="en-US" sz="2000" b="1" dirty="0">
            <a:latin typeface="+mj-lt"/>
          </a:endParaRPr>
        </a:p>
      </dgm:t>
    </dgm:pt>
    <dgm:pt modelId="{C977618E-3693-464C-93CD-295F7D73B62A}" type="parTrans" cxnId="{87A3FA7B-4514-47B7-9431-5F15EAAC103E}">
      <dgm:prSet/>
      <dgm:spPr/>
      <dgm:t>
        <a:bodyPr/>
        <a:lstStyle/>
        <a:p>
          <a:endParaRPr lang="en-US"/>
        </a:p>
      </dgm:t>
    </dgm:pt>
    <dgm:pt modelId="{16482386-D250-42ED-9AB1-A41D8071E841}" type="sibTrans" cxnId="{87A3FA7B-4514-47B7-9431-5F15EAAC103E}">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chemeClr val="accent2">
            <a:lumMod val="75000"/>
          </a:schemeClr>
        </a:solidFill>
        <a:ln>
          <a:solidFill>
            <a:schemeClr val="tx1"/>
          </a:solidFill>
        </a:ln>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C3F0"/>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rgbClr val="00AFF0"/>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B3652352-1FB8-46E1-A0C3-66A8CC47DB62}" type="pres">
      <dgm:prSet presAssocID="{17688537-F5EF-40C1-BE66-659D4F096207}" presName="circle4" presStyleLbl="lnNode1" presStyleIdx="3" presStyleCnt="4" custLinFactNeighborY="835"/>
      <dgm:spPr>
        <a:solidFill>
          <a:srgbClr val="60BFEA"/>
        </a:solidFill>
      </dgm:spPr>
    </dgm:pt>
    <dgm:pt modelId="{E5B0357F-D3D9-444C-B77F-80673B2FE1EC}" type="pres">
      <dgm:prSet presAssocID="{17688537-F5EF-40C1-BE66-659D4F096207}" presName="text4" presStyleLbl="revTx" presStyleIdx="3" presStyleCnt="4">
        <dgm:presLayoutVars>
          <dgm:bulletEnabled val="1"/>
        </dgm:presLayoutVars>
      </dgm:prSet>
      <dgm:spPr/>
      <dgm:t>
        <a:bodyPr/>
        <a:lstStyle/>
        <a:p>
          <a:endParaRPr lang="en-US"/>
        </a:p>
      </dgm:t>
    </dgm:pt>
    <dgm:pt modelId="{61AA0046-7D1A-4B90-8104-E3DC3738FFA3}" type="pres">
      <dgm:prSet presAssocID="{17688537-F5EF-40C1-BE66-659D4F096207}" presName="line4" presStyleLbl="callout" presStyleIdx="6" presStyleCnt="8"/>
      <dgm:spPr/>
    </dgm:pt>
    <dgm:pt modelId="{917C2AA0-A85B-4B60-9512-98929FF899C2}" type="pres">
      <dgm:prSet presAssocID="{17688537-F5EF-40C1-BE66-659D4F096207}" presName="d4" presStyleLbl="callout" presStyleIdx="7" presStyleCnt="8"/>
      <dgm:spPr/>
    </dgm:pt>
  </dgm:ptLst>
  <dgm:cxnLst>
    <dgm:cxn modelId="{C7ED37C3-CC0D-4BC6-8481-5B9FEABEFB19}" type="presOf" srcId="{17688537-F5EF-40C1-BE66-659D4F096207}" destId="{E5B0357F-D3D9-444C-B77F-80673B2FE1EC}" srcOrd="0" destOrd="0" presId="urn:microsoft.com/office/officeart/2005/8/layout/target1"/>
    <dgm:cxn modelId="{87A3FA7B-4514-47B7-9431-5F15EAAC103E}" srcId="{0759E317-3D78-408C-933F-7A9784830CE9}" destId="{17688537-F5EF-40C1-BE66-659D4F096207}" srcOrd="3" destOrd="0" parTransId="{C977618E-3693-464C-93CD-295F7D73B62A}" sibTransId="{16482386-D250-42ED-9AB1-A41D8071E841}"/>
    <dgm:cxn modelId="{1806E3A5-3737-452E-B68C-0B075A6C160C}" srcId="{0759E317-3D78-408C-933F-7A9784830CE9}" destId="{0DB5A5BD-6C7D-4E9A-A010-3ADA6E2A1623}" srcOrd="2" destOrd="0" parTransId="{4A9339D5-936A-4FE2-B293-68B5FA65F664}" sibTransId="{EE95F667-8C8C-4D56-9C1E-9C412B5C08F5}"/>
    <dgm:cxn modelId="{0F781F40-C73C-4FAF-A533-B5ADD0BCC43E}" type="presOf" srcId="{662FB2CB-F95A-4E5B-B487-FB3B123A1262}" destId="{5035E71D-7841-4BC0-B93E-06D6398FC454}" srcOrd="0" destOrd="0" presId="urn:microsoft.com/office/officeart/2005/8/layout/target1"/>
    <dgm:cxn modelId="{FF1AC4F7-931C-4251-9CFE-B54A9EBF9E45}" srcId="{0759E317-3D78-408C-933F-7A9784830CE9}" destId="{662FB2CB-F95A-4E5B-B487-FB3B123A1262}" srcOrd="0" destOrd="0" parTransId="{7B78205C-B457-4BE7-9C15-E0A309A2E800}" sibTransId="{A65971B2-BF91-4218-9A9C-9F453DFB6A73}"/>
    <dgm:cxn modelId="{92714F87-3CC0-402C-AB49-D4449546B2D9}" type="presOf" srcId="{B07436E8-FA86-48C4-B71B-48AE60631446}" destId="{15061A5C-66D3-44CA-9223-B4AC5EB45E7C}" srcOrd="0" destOrd="0" presId="urn:microsoft.com/office/officeart/2005/8/layout/target1"/>
    <dgm:cxn modelId="{BDD90C3B-EFB1-40B3-8C23-711CBC4563A7}" type="presOf" srcId="{0759E317-3D78-408C-933F-7A9784830CE9}" destId="{A1324884-74C5-4D30-803D-9764FA761730}" srcOrd="0" destOrd="0" presId="urn:microsoft.com/office/officeart/2005/8/layout/target1"/>
    <dgm:cxn modelId="{B689552B-23A6-4F3C-B3A8-34AE648DF9B2}" type="presOf" srcId="{0DB5A5BD-6C7D-4E9A-A010-3ADA6E2A1623}" destId="{B92DBC69-A98A-4F4D-A9BB-47AB7B1E254F}"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9ECDEA6C-E602-4E7C-B09C-50C766A23C4F}" type="presParOf" srcId="{A1324884-74C5-4D30-803D-9764FA761730}" destId="{C32C2947-5696-440B-8331-66EDE571138F}" srcOrd="0" destOrd="0" presId="urn:microsoft.com/office/officeart/2005/8/layout/target1"/>
    <dgm:cxn modelId="{3D507081-F170-4256-8DED-C9F3344C88EF}" type="presParOf" srcId="{A1324884-74C5-4D30-803D-9764FA761730}" destId="{5035E71D-7841-4BC0-B93E-06D6398FC454}" srcOrd="1" destOrd="0" presId="urn:microsoft.com/office/officeart/2005/8/layout/target1"/>
    <dgm:cxn modelId="{A4F1D37E-0A52-4079-BC6A-7B08248B6789}" type="presParOf" srcId="{A1324884-74C5-4D30-803D-9764FA761730}" destId="{E9D2107E-0CD7-40A6-9E21-54CB168782F1}" srcOrd="2" destOrd="0" presId="urn:microsoft.com/office/officeart/2005/8/layout/target1"/>
    <dgm:cxn modelId="{3EE0A154-F0B0-49CB-BB43-2494926BA35F}" type="presParOf" srcId="{A1324884-74C5-4D30-803D-9764FA761730}" destId="{0FBE6DBD-A9D0-4191-BFC1-34CED2D7FF0C}" srcOrd="3" destOrd="0" presId="urn:microsoft.com/office/officeart/2005/8/layout/target1"/>
    <dgm:cxn modelId="{1815BDAF-B2CC-44B3-9AD4-553EA2CF7E1E}" type="presParOf" srcId="{A1324884-74C5-4D30-803D-9764FA761730}" destId="{C901024C-BD5A-447D-8111-BD490BB0EB1D}" srcOrd="4" destOrd="0" presId="urn:microsoft.com/office/officeart/2005/8/layout/target1"/>
    <dgm:cxn modelId="{46E721D4-252D-485B-98F1-BA6F1E5CED37}" type="presParOf" srcId="{A1324884-74C5-4D30-803D-9764FA761730}" destId="{15061A5C-66D3-44CA-9223-B4AC5EB45E7C}" srcOrd="5" destOrd="0" presId="urn:microsoft.com/office/officeart/2005/8/layout/target1"/>
    <dgm:cxn modelId="{4AB009C2-B35B-4A7B-B979-7EF41A006A78}" type="presParOf" srcId="{A1324884-74C5-4D30-803D-9764FA761730}" destId="{80CAA15B-A107-4D9C-8B62-C676DC6FBC83}" srcOrd="6" destOrd="0" presId="urn:microsoft.com/office/officeart/2005/8/layout/target1"/>
    <dgm:cxn modelId="{89F0D29B-BFE6-4940-A27C-802795287E35}" type="presParOf" srcId="{A1324884-74C5-4D30-803D-9764FA761730}" destId="{2512E3E0-5FF8-49B1-B9C8-A423E8EB2759}" srcOrd="7" destOrd="0" presId="urn:microsoft.com/office/officeart/2005/8/layout/target1"/>
    <dgm:cxn modelId="{7B4A0856-7C3E-43A6-B778-6953548FF778}" type="presParOf" srcId="{A1324884-74C5-4D30-803D-9764FA761730}" destId="{D7A3D72F-4D36-40A2-B013-4407F31AD25D}" srcOrd="8" destOrd="0" presId="urn:microsoft.com/office/officeart/2005/8/layout/target1"/>
    <dgm:cxn modelId="{41C3943D-9895-4045-8C24-152F5BBAEF06}" type="presParOf" srcId="{A1324884-74C5-4D30-803D-9764FA761730}" destId="{B92DBC69-A98A-4F4D-A9BB-47AB7B1E254F}" srcOrd="9" destOrd="0" presId="urn:microsoft.com/office/officeart/2005/8/layout/target1"/>
    <dgm:cxn modelId="{5ADAD616-7FD9-4657-B753-68C614746241}" type="presParOf" srcId="{A1324884-74C5-4D30-803D-9764FA761730}" destId="{F4A68C06-88C8-4E89-9F8E-A0A408BA1850}" srcOrd="10" destOrd="0" presId="urn:microsoft.com/office/officeart/2005/8/layout/target1"/>
    <dgm:cxn modelId="{43DF4534-8E9A-4400-AE88-EC781D472FF9}" type="presParOf" srcId="{A1324884-74C5-4D30-803D-9764FA761730}" destId="{8C1B8F48-CD1A-41A4-99C0-0D5546C490C2}" srcOrd="11" destOrd="0" presId="urn:microsoft.com/office/officeart/2005/8/layout/target1"/>
    <dgm:cxn modelId="{8897D7E8-2E56-44C8-8368-AA6B1A69EF58}" type="presParOf" srcId="{A1324884-74C5-4D30-803D-9764FA761730}" destId="{B3652352-1FB8-46E1-A0C3-66A8CC47DB62}" srcOrd="12" destOrd="0" presId="urn:microsoft.com/office/officeart/2005/8/layout/target1"/>
    <dgm:cxn modelId="{2FA88D7B-B91D-4A5D-8F5A-3B540FF136F3}" type="presParOf" srcId="{A1324884-74C5-4D30-803D-9764FA761730}" destId="{E5B0357F-D3D9-444C-B77F-80673B2FE1EC}" srcOrd="13" destOrd="0" presId="urn:microsoft.com/office/officeart/2005/8/layout/target1"/>
    <dgm:cxn modelId="{993E42A9-5743-453C-97BA-E50DC004026E}" type="presParOf" srcId="{A1324884-74C5-4D30-803D-9764FA761730}" destId="{61AA0046-7D1A-4B90-8104-E3DC3738FFA3}" srcOrd="14" destOrd="0" presId="urn:microsoft.com/office/officeart/2005/8/layout/target1"/>
    <dgm:cxn modelId="{D53E8516-BC9C-4A88-AE0C-AB2E98762DE8}" type="presParOf" srcId="{A1324884-74C5-4D30-803D-9764FA761730}" destId="{917C2AA0-A85B-4B60-9512-98929FF899C2}"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759E317-3D78-408C-933F-7A9784830CE9}" type="doc">
      <dgm:prSet loTypeId="urn:microsoft.com/office/officeart/2005/8/layout/target1" loCatId="relationship" qsTypeId="urn:microsoft.com/office/officeart/2005/8/quickstyle/simple1" qsCatId="simple" csTypeId="urn:microsoft.com/office/officeart/2005/8/colors/colorful2" csCatId="colorful" phldr="1"/>
      <dgm:spPr/>
    </dgm:pt>
    <dgm:pt modelId="{662FB2CB-F95A-4E5B-B487-FB3B123A1262}">
      <dgm:prSet phldrT="[Text]" custT="1"/>
      <dgm:spPr/>
      <dgm:t>
        <a:bodyPr/>
        <a:lstStyle/>
        <a:p>
          <a:r>
            <a:rPr lang="en-US" sz="2000" b="1" dirty="0" smtClean="0">
              <a:solidFill>
                <a:schemeClr val="accent2">
                  <a:lumMod val="75000"/>
                </a:schemeClr>
              </a:solidFill>
              <a:latin typeface="+mj-lt"/>
            </a:rPr>
            <a:t>0: Server Health</a:t>
          </a:r>
          <a:endParaRPr lang="en-US" sz="2000" b="1" dirty="0">
            <a:solidFill>
              <a:schemeClr val="accent2">
                <a:lumMod val="75000"/>
              </a:schemeClr>
            </a:solidFill>
            <a:latin typeface="+mj-lt"/>
          </a:endParaRPr>
        </a:p>
      </dgm:t>
    </dgm:pt>
    <dgm:pt modelId="{7B78205C-B457-4BE7-9C15-E0A309A2E800}" type="parTrans" cxnId="{FF1AC4F7-931C-4251-9CFE-B54A9EBF9E45}">
      <dgm:prSet/>
      <dgm:spPr/>
      <dgm:t>
        <a:bodyPr/>
        <a:lstStyle/>
        <a:p>
          <a:endParaRPr lang="en-US" sz="1600">
            <a:latin typeface="+mj-lt"/>
          </a:endParaRPr>
        </a:p>
      </dgm:t>
    </dgm:pt>
    <dgm:pt modelId="{A65971B2-BF91-4218-9A9C-9F453DFB6A73}" type="sibTrans" cxnId="{FF1AC4F7-931C-4251-9CFE-B54A9EBF9E45}">
      <dgm:prSet/>
      <dgm:spPr/>
      <dgm:t>
        <a:bodyPr/>
        <a:lstStyle/>
        <a:p>
          <a:endParaRPr lang="en-US" sz="1600">
            <a:latin typeface="+mj-lt"/>
          </a:endParaRPr>
        </a:p>
      </dgm:t>
    </dgm:pt>
    <dgm:pt modelId="{B07436E8-FA86-48C4-B71B-48AE60631446}">
      <dgm:prSet phldrT="[Text]" custT="1"/>
      <dgm:spPr/>
      <dgm:t>
        <a:bodyPr/>
        <a:lstStyle/>
        <a:p>
          <a:r>
            <a:rPr lang="en-US" sz="2000" b="1" dirty="0" smtClean="0">
              <a:solidFill>
                <a:schemeClr val="tx1"/>
              </a:solidFill>
              <a:latin typeface="+mj-lt"/>
            </a:rPr>
            <a:t>1: AVMCU to Mediation</a:t>
          </a:r>
          <a:endParaRPr lang="en-US" sz="2000" b="1" dirty="0">
            <a:solidFill>
              <a:schemeClr val="tx1"/>
            </a:solidFill>
            <a:latin typeface="+mj-lt"/>
          </a:endParaRPr>
        </a:p>
      </dgm:t>
    </dgm:pt>
    <dgm:pt modelId="{C748BE78-BEA4-451B-AB48-144E1E5F6198}" type="parTrans" cxnId="{47B09AFF-E5EE-4A2C-B58D-6E32F6401C1D}">
      <dgm:prSet/>
      <dgm:spPr/>
      <dgm:t>
        <a:bodyPr/>
        <a:lstStyle/>
        <a:p>
          <a:endParaRPr lang="en-US" sz="1600">
            <a:latin typeface="+mj-lt"/>
          </a:endParaRPr>
        </a:p>
      </dgm:t>
    </dgm:pt>
    <dgm:pt modelId="{CDBCED5D-9E82-41CE-BD45-D9D925A034BE}" type="sibTrans" cxnId="{47B09AFF-E5EE-4A2C-B58D-6E32F6401C1D}">
      <dgm:prSet/>
      <dgm:spPr/>
      <dgm:t>
        <a:bodyPr/>
        <a:lstStyle/>
        <a:p>
          <a:endParaRPr lang="en-US" sz="1600">
            <a:latin typeface="+mj-lt"/>
          </a:endParaRPr>
        </a:p>
      </dgm:t>
    </dgm:pt>
    <dgm:pt modelId="{0DB5A5BD-6C7D-4E9A-A010-3ADA6E2A1623}">
      <dgm:prSet phldrT="[Text]" custT="1"/>
      <dgm:spPr/>
      <dgm:t>
        <a:bodyPr/>
        <a:lstStyle/>
        <a:p>
          <a:r>
            <a:rPr lang="de-CH" sz="2000" b="1" dirty="0" smtClean="0">
              <a:solidFill>
                <a:schemeClr val="accent2">
                  <a:lumMod val="75000"/>
                </a:schemeClr>
              </a:solidFill>
              <a:latin typeface="+mj-lt"/>
            </a:rPr>
            <a:t>2: Mediation to IP PSTN GW</a:t>
          </a:r>
          <a:endParaRPr lang="en-US" sz="2000" b="1" dirty="0">
            <a:solidFill>
              <a:schemeClr val="accent2">
                <a:lumMod val="75000"/>
              </a:schemeClr>
            </a:solidFill>
            <a:latin typeface="+mj-lt"/>
          </a:endParaRPr>
        </a:p>
      </dgm:t>
    </dgm:pt>
    <dgm:pt modelId="{4A9339D5-936A-4FE2-B293-68B5FA65F664}" type="parTrans" cxnId="{1806E3A5-3737-452E-B68C-0B075A6C160C}">
      <dgm:prSet/>
      <dgm:spPr/>
      <dgm:t>
        <a:bodyPr/>
        <a:lstStyle/>
        <a:p>
          <a:endParaRPr lang="en-US" sz="1600">
            <a:latin typeface="+mj-lt"/>
          </a:endParaRPr>
        </a:p>
      </dgm:t>
    </dgm:pt>
    <dgm:pt modelId="{EE95F667-8C8C-4D56-9C1E-9C412B5C08F5}" type="sibTrans" cxnId="{1806E3A5-3737-452E-B68C-0B075A6C160C}">
      <dgm:prSet/>
      <dgm:spPr/>
      <dgm:t>
        <a:bodyPr/>
        <a:lstStyle/>
        <a:p>
          <a:endParaRPr lang="en-US" sz="1600">
            <a:latin typeface="+mj-lt"/>
          </a:endParaRPr>
        </a:p>
      </dgm:t>
    </dgm:pt>
    <dgm:pt modelId="{17688537-F5EF-40C1-BE66-659D4F096207}">
      <dgm:prSet phldrT="[Text]" custT="1"/>
      <dgm:spPr/>
      <dgm:t>
        <a:bodyPr/>
        <a:lstStyle/>
        <a:p>
          <a:r>
            <a:rPr lang="en-US" sz="2000" b="1" dirty="0" smtClean="0">
              <a:latin typeface="+mj-lt"/>
            </a:rPr>
            <a:t>3:IP PSTN GW Health</a:t>
          </a:r>
          <a:endParaRPr lang="en-US" sz="2000" b="1" dirty="0">
            <a:latin typeface="+mj-lt"/>
          </a:endParaRPr>
        </a:p>
      </dgm:t>
    </dgm:pt>
    <dgm:pt modelId="{C977618E-3693-464C-93CD-295F7D73B62A}" type="parTrans" cxnId="{87A3FA7B-4514-47B7-9431-5F15EAAC103E}">
      <dgm:prSet/>
      <dgm:spPr/>
      <dgm:t>
        <a:bodyPr/>
        <a:lstStyle/>
        <a:p>
          <a:endParaRPr lang="en-US"/>
        </a:p>
      </dgm:t>
    </dgm:pt>
    <dgm:pt modelId="{16482386-D250-42ED-9AB1-A41D8071E841}" type="sibTrans" cxnId="{87A3FA7B-4514-47B7-9431-5F15EAAC103E}">
      <dgm:prSet/>
      <dgm:spPr/>
      <dgm:t>
        <a:bodyPr/>
        <a:lstStyle/>
        <a:p>
          <a:endParaRPr lang="en-US"/>
        </a:p>
      </dgm:t>
    </dgm:pt>
    <dgm:pt modelId="{A1324884-74C5-4D30-803D-9764FA761730}" type="pres">
      <dgm:prSet presAssocID="{0759E317-3D78-408C-933F-7A9784830CE9}" presName="composite" presStyleCnt="0">
        <dgm:presLayoutVars>
          <dgm:chMax val="5"/>
          <dgm:dir val="rev"/>
          <dgm:resizeHandles val="exact"/>
        </dgm:presLayoutVars>
      </dgm:prSet>
      <dgm:spPr/>
    </dgm:pt>
    <dgm:pt modelId="{C32C2947-5696-440B-8331-66EDE571138F}" type="pres">
      <dgm:prSet presAssocID="{662FB2CB-F95A-4E5B-B487-FB3B123A1262}" presName="circle1" presStyleLbl="lnNode1" presStyleIdx="0" presStyleCnt="4"/>
      <dgm:spPr>
        <a:solidFill>
          <a:schemeClr val="accent2">
            <a:lumMod val="75000"/>
          </a:schemeClr>
        </a:solidFill>
        <a:ln>
          <a:solidFill>
            <a:schemeClr val="tx1"/>
          </a:solidFill>
        </a:ln>
      </dgm:spPr>
    </dgm:pt>
    <dgm:pt modelId="{5035E71D-7841-4BC0-B93E-06D6398FC454}" type="pres">
      <dgm:prSet presAssocID="{662FB2CB-F95A-4E5B-B487-FB3B123A1262}" presName="text1" presStyleLbl="revTx" presStyleIdx="0" presStyleCnt="4">
        <dgm:presLayoutVars>
          <dgm:bulletEnabled val="1"/>
        </dgm:presLayoutVars>
      </dgm:prSet>
      <dgm:spPr/>
      <dgm:t>
        <a:bodyPr/>
        <a:lstStyle/>
        <a:p>
          <a:endParaRPr lang="en-US"/>
        </a:p>
      </dgm:t>
    </dgm:pt>
    <dgm:pt modelId="{E9D2107E-0CD7-40A6-9E21-54CB168782F1}" type="pres">
      <dgm:prSet presAssocID="{662FB2CB-F95A-4E5B-B487-FB3B123A1262}" presName="line1" presStyleLbl="callout" presStyleIdx="0" presStyleCnt="8"/>
      <dgm:spPr/>
    </dgm:pt>
    <dgm:pt modelId="{0FBE6DBD-A9D0-4191-BFC1-34CED2D7FF0C}" type="pres">
      <dgm:prSet presAssocID="{662FB2CB-F95A-4E5B-B487-FB3B123A1262}" presName="d1" presStyleLbl="callout" presStyleIdx="1" presStyleCnt="8"/>
      <dgm:spPr/>
    </dgm:pt>
    <dgm:pt modelId="{C901024C-BD5A-447D-8111-BD490BB0EB1D}" type="pres">
      <dgm:prSet presAssocID="{B07436E8-FA86-48C4-B71B-48AE60631446}" presName="circle2" presStyleLbl="lnNode1" presStyleIdx="1" presStyleCnt="4"/>
      <dgm:spPr>
        <a:solidFill>
          <a:srgbClr val="00BCF2"/>
        </a:solidFill>
      </dgm:spPr>
    </dgm:pt>
    <dgm:pt modelId="{15061A5C-66D3-44CA-9223-B4AC5EB45E7C}" type="pres">
      <dgm:prSet presAssocID="{B07436E8-FA86-48C4-B71B-48AE60631446}" presName="text2" presStyleLbl="revTx" presStyleIdx="1" presStyleCnt="4">
        <dgm:presLayoutVars>
          <dgm:bulletEnabled val="1"/>
        </dgm:presLayoutVars>
      </dgm:prSet>
      <dgm:spPr/>
      <dgm:t>
        <a:bodyPr/>
        <a:lstStyle/>
        <a:p>
          <a:endParaRPr lang="en-US"/>
        </a:p>
      </dgm:t>
    </dgm:pt>
    <dgm:pt modelId="{80CAA15B-A107-4D9C-8B62-C676DC6FBC83}" type="pres">
      <dgm:prSet presAssocID="{B07436E8-FA86-48C4-B71B-48AE60631446}" presName="line2" presStyleLbl="callout" presStyleIdx="2" presStyleCnt="8"/>
      <dgm:spPr/>
    </dgm:pt>
    <dgm:pt modelId="{2512E3E0-5FF8-49B1-B9C8-A423E8EB2759}" type="pres">
      <dgm:prSet presAssocID="{B07436E8-FA86-48C4-B71B-48AE60631446}" presName="d2" presStyleLbl="callout" presStyleIdx="3" presStyleCnt="8"/>
      <dgm:spPr/>
    </dgm:pt>
    <dgm:pt modelId="{D7A3D72F-4D36-40A2-B013-4407F31AD25D}" type="pres">
      <dgm:prSet presAssocID="{0DB5A5BD-6C7D-4E9A-A010-3ADA6E2A1623}" presName="circle3" presStyleLbl="lnNode1" presStyleIdx="2" presStyleCnt="4"/>
      <dgm:spPr>
        <a:solidFill>
          <a:schemeClr val="accent2">
            <a:lumMod val="75000"/>
          </a:schemeClr>
        </a:solidFill>
      </dgm:spPr>
    </dgm:pt>
    <dgm:pt modelId="{B92DBC69-A98A-4F4D-A9BB-47AB7B1E254F}" type="pres">
      <dgm:prSet presAssocID="{0DB5A5BD-6C7D-4E9A-A010-3ADA6E2A1623}" presName="text3" presStyleLbl="revTx" presStyleIdx="2" presStyleCnt="4">
        <dgm:presLayoutVars>
          <dgm:bulletEnabled val="1"/>
        </dgm:presLayoutVars>
      </dgm:prSet>
      <dgm:spPr/>
      <dgm:t>
        <a:bodyPr/>
        <a:lstStyle/>
        <a:p>
          <a:endParaRPr lang="en-US"/>
        </a:p>
      </dgm:t>
    </dgm:pt>
    <dgm:pt modelId="{F4A68C06-88C8-4E89-9F8E-A0A408BA1850}" type="pres">
      <dgm:prSet presAssocID="{0DB5A5BD-6C7D-4E9A-A010-3ADA6E2A1623}" presName="line3" presStyleLbl="callout" presStyleIdx="4" presStyleCnt="8"/>
      <dgm:spPr/>
    </dgm:pt>
    <dgm:pt modelId="{8C1B8F48-CD1A-41A4-99C0-0D5546C490C2}" type="pres">
      <dgm:prSet presAssocID="{0DB5A5BD-6C7D-4E9A-A010-3ADA6E2A1623}" presName="d3" presStyleLbl="callout" presStyleIdx="5" presStyleCnt="8"/>
      <dgm:spPr/>
    </dgm:pt>
    <dgm:pt modelId="{B3652352-1FB8-46E1-A0C3-66A8CC47DB62}" type="pres">
      <dgm:prSet presAssocID="{17688537-F5EF-40C1-BE66-659D4F096207}" presName="circle4" presStyleLbl="lnNode1" presStyleIdx="3" presStyleCnt="4" custLinFactNeighborY="835"/>
      <dgm:spPr>
        <a:solidFill>
          <a:srgbClr val="60BFEA"/>
        </a:solidFill>
      </dgm:spPr>
    </dgm:pt>
    <dgm:pt modelId="{E5B0357F-D3D9-444C-B77F-80673B2FE1EC}" type="pres">
      <dgm:prSet presAssocID="{17688537-F5EF-40C1-BE66-659D4F096207}" presName="text4" presStyleLbl="revTx" presStyleIdx="3" presStyleCnt="4">
        <dgm:presLayoutVars>
          <dgm:bulletEnabled val="1"/>
        </dgm:presLayoutVars>
      </dgm:prSet>
      <dgm:spPr/>
      <dgm:t>
        <a:bodyPr/>
        <a:lstStyle/>
        <a:p>
          <a:endParaRPr lang="en-US"/>
        </a:p>
      </dgm:t>
    </dgm:pt>
    <dgm:pt modelId="{61AA0046-7D1A-4B90-8104-E3DC3738FFA3}" type="pres">
      <dgm:prSet presAssocID="{17688537-F5EF-40C1-BE66-659D4F096207}" presName="line4" presStyleLbl="callout" presStyleIdx="6" presStyleCnt="8"/>
      <dgm:spPr/>
    </dgm:pt>
    <dgm:pt modelId="{917C2AA0-A85B-4B60-9512-98929FF899C2}" type="pres">
      <dgm:prSet presAssocID="{17688537-F5EF-40C1-BE66-659D4F096207}" presName="d4" presStyleLbl="callout" presStyleIdx="7" presStyleCnt="8"/>
      <dgm:spPr/>
    </dgm:pt>
  </dgm:ptLst>
  <dgm:cxnLst>
    <dgm:cxn modelId="{7994C861-86DD-4D9D-AD22-6BAA6024C015}" type="presOf" srcId="{B07436E8-FA86-48C4-B71B-48AE60631446}" destId="{15061A5C-66D3-44CA-9223-B4AC5EB45E7C}" srcOrd="0" destOrd="0" presId="urn:microsoft.com/office/officeart/2005/8/layout/target1"/>
    <dgm:cxn modelId="{6216C2BF-3A95-4C60-95CB-F9B58B7DA3AA}" type="presOf" srcId="{17688537-F5EF-40C1-BE66-659D4F096207}" destId="{E5B0357F-D3D9-444C-B77F-80673B2FE1EC}" srcOrd="0" destOrd="0" presId="urn:microsoft.com/office/officeart/2005/8/layout/target1"/>
    <dgm:cxn modelId="{87A3FA7B-4514-47B7-9431-5F15EAAC103E}" srcId="{0759E317-3D78-408C-933F-7A9784830CE9}" destId="{17688537-F5EF-40C1-BE66-659D4F096207}" srcOrd="3" destOrd="0" parTransId="{C977618E-3693-464C-93CD-295F7D73B62A}" sibTransId="{16482386-D250-42ED-9AB1-A41D8071E841}"/>
    <dgm:cxn modelId="{1806E3A5-3737-452E-B68C-0B075A6C160C}" srcId="{0759E317-3D78-408C-933F-7A9784830CE9}" destId="{0DB5A5BD-6C7D-4E9A-A010-3ADA6E2A1623}" srcOrd="2" destOrd="0" parTransId="{4A9339D5-936A-4FE2-B293-68B5FA65F664}" sibTransId="{EE95F667-8C8C-4D56-9C1E-9C412B5C08F5}"/>
    <dgm:cxn modelId="{F86484E9-6D64-4495-8EC3-3A2ED016250F}" type="presOf" srcId="{662FB2CB-F95A-4E5B-B487-FB3B123A1262}" destId="{5035E71D-7841-4BC0-B93E-06D6398FC454}" srcOrd="0" destOrd="0" presId="urn:microsoft.com/office/officeart/2005/8/layout/target1"/>
    <dgm:cxn modelId="{399A4FEE-D3BA-40B8-93F5-58FAF1EAF9A8}" type="presOf" srcId="{0DB5A5BD-6C7D-4E9A-A010-3ADA6E2A1623}" destId="{B92DBC69-A98A-4F4D-A9BB-47AB7B1E254F}" srcOrd="0" destOrd="0" presId="urn:microsoft.com/office/officeart/2005/8/layout/target1"/>
    <dgm:cxn modelId="{FF1AC4F7-931C-4251-9CFE-B54A9EBF9E45}" srcId="{0759E317-3D78-408C-933F-7A9784830CE9}" destId="{662FB2CB-F95A-4E5B-B487-FB3B123A1262}" srcOrd="0" destOrd="0" parTransId="{7B78205C-B457-4BE7-9C15-E0A309A2E800}" sibTransId="{A65971B2-BF91-4218-9A9C-9F453DFB6A73}"/>
    <dgm:cxn modelId="{FB06BAC6-C056-42B4-934D-45204C453A6D}" type="presOf" srcId="{0759E317-3D78-408C-933F-7A9784830CE9}" destId="{A1324884-74C5-4D30-803D-9764FA761730}" srcOrd="0" destOrd="0" presId="urn:microsoft.com/office/officeart/2005/8/layout/target1"/>
    <dgm:cxn modelId="{47B09AFF-E5EE-4A2C-B58D-6E32F6401C1D}" srcId="{0759E317-3D78-408C-933F-7A9784830CE9}" destId="{B07436E8-FA86-48C4-B71B-48AE60631446}" srcOrd="1" destOrd="0" parTransId="{C748BE78-BEA4-451B-AB48-144E1E5F6198}" sibTransId="{CDBCED5D-9E82-41CE-BD45-D9D925A034BE}"/>
    <dgm:cxn modelId="{49C6667B-8AD9-4608-9027-63AD06C769A0}" type="presParOf" srcId="{A1324884-74C5-4D30-803D-9764FA761730}" destId="{C32C2947-5696-440B-8331-66EDE571138F}" srcOrd="0" destOrd="0" presId="urn:microsoft.com/office/officeart/2005/8/layout/target1"/>
    <dgm:cxn modelId="{0859F64A-0AAA-42C1-A493-E9C0E0C40413}" type="presParOf" srcId="{A1324884-74C5-4D30-803D-9764FA761730}" destId="{5035E71D-7841-4BC0-B93E-06D6398FC454}" srcOrd="1" destOrd="0" presId="urn:microsoft.com/office/officeart/2005/8/layout/target1"/>
    <dgm:cxn modelId="{4AD8A887-8550-4E16-AB99-F592D6B648C5}" type="presParOf" srcId="{A1324884-74C5-4D30-803D-9764FA761730}" destId="{E9D2107E-0CD7-40A6-9E21-54CB168782F1}" srcOrd="2" destOrd="0" presId="urn:microsoft.com/office/officeart/2005/8/layout/target1"/>
    <dgm:cxn modelId="{586DA042-15A5-4F5D-9FBC-C5FA6FE6FF94}" type="presParOf" srcId="{A1324884-74C5-4D30-803D-9764FA761730}" destId="{0FBE6DBD-A9D0-4191-BFC1-34CED2D7FF0C}" srcOrd="3" destOrd="0" presId="urn:microsoft.com/office/officeart/2005/8/layout/target1"/>
    <dgm:cxn modelId="{C5EC5021-6CCF-45EE-95F1-E9A4EDD2433D}" type="presParOf" srcId="{A1324884-74C5-4D30-803D-9764FA761730}" destId="{C901024C-BD5A-447D-8111-BD490BB0EB1D}" srcOrd="4" destOrd="0" presId="urn:microsoft.com/office/officeart/2005/8/layout/target1"/>
    <dgm:cxn modelId="{014050EB-E0BD-458C-A38E-363FA339559F}" type="presParOf" srcId="{A1324884-74C5-4D30-803D-9764FA761730}" destId="{15061A5C-66D3-44CA-9223-B4AC5EB45E7C}" srcOrd="5" destOrd="0" presId="urn:microsoft.com/office/officeart/2005/8/layout/target1"/>
    <dgm:cxn modelId="{A732BF11-DBAB-4DF3-8EAD-201510075740}" type="presParOf" srcId="{A1324884-74C5-4D30-803D-9764FA761730}" destId="{80CAA15B-A107-4D9C-8B62-C676DC6FBC83}" srcOrd="6" destOrd="0" presId="urn:microsoft.com/office/officeart/2005/8/layout/target1"/>
    <dgm:cxn modelId="{4C162522-BC34-4CD6-AA29-54DEB67CB6DA}" type="presParOf" srcId="{A1324884-74C5-4D30-803D-9764FA761730}" destId="{2512E3E0-5FF8-49B1-B9C8-A423E8EB2759}" srcOrd="7" destOrd="0" presId="urn:microsoft.com/office/officeart/2005/8/layout/target1"/>
    <dgm:cxn modelId="{2DCEB129-634B-4585-8407-8060154BA963}" type="presParOf" srcId="{A1324884-74C5-4D30-803D-9764FA761730}" destId="{D7A3D72F-4D36-40A2-B013-4407F31AD25D}" srcOrd="8" destOrd="0" presId="urn:microsoft.com/office/officeart/2005/8/layout/target1"/>
    <dgm:cxn modelId="{69C93FA7-AB78-4910-9278-8F42D0BAB69E}" type="presParOf" srcId="{A1324884-74C5-4D30-803D-9764FA761730}" destId="{B92DBC69-A98A-4F4D-A9BB-47AB7B1E254F}" srcOrd="9" destOrd="0" presId="urn:microsoft.com/office/officeart/2005/8/layout/target1"/>
    <dgm:cxn modelId="{BED00D06-EC62-41A6-9BAE-E19885EA9396}" type="presParOf" srcId="{A1324884-74C5-4D30-803D-9764FA761730}" destId="{F4A68C06-88C8-4E89-9F8E-A0A408BA1850}" srcOrd="10" destOrd="0" presId="urn:microsoft.com/office/officeart/2005/8/layout/target1"/>
    <dgm:cxn modelId="{8C171651-C5B8-477D-B1FF-90326A945A5B}" type="presParOf" srcId="{A1324884-74C5-4D30-803D-9764FA761730}" destId="{8C1B8F48-CD1A-41A4-99C0-0D5546C490C2}" srcOrd="11" destOrd="0" presId="urn:microsoft.com/office/officeart/2005/8/layout/target1"/>
    <dgm:cxn modelId="{13992368-F701-4B9F-B999-353D24F0E087}" type="presParOf" srcId="{A1324884-74C5-4D30-803D-9764FA761730}" destId="{B3652352-1FB8-46E1-A0C3-66A8CC47DB62}" srcOrd="12" destOrd="0" presId="urn:microsoft.com/office/officeart/2005/8/layout/target1"/>
    <dgm:cxn modelId="{C90D6CE4-C34C-4047-B9E4-8916D6E92797}" type="presParOf" srcId="{A1324884-74C5-4D30-803D-9764FA761730}" destId="{E5B0357F-D3D9-444C-B77F-80673B2FE1EC}" srcOrd="13" destOrd="0" presId="urn:microsoft.com/office/officeart/2005/8/layout/target1"/>
    <dgm:cxn modelId="{819DB1D0-A5DA-4A1B-8D37-78FA9700F86C}" type="presParOf" srcId="{A1324884-74C5-4D30-803D-9764FA761730}" destId="{61AA0046-7D1A-4B90-8104-E3DC3738FFA3}" srcOrd="14" destOrd="0" presId="urn:microsoft.com/office/officeart/2005/8/layout/target1"/>
    <dgm:cxn modelId="{19647D6B-3887-4EE6-9948-F118C47190D6}" type="presParOf" srcId="{A1324884-74C5-4D30-803D-9764FA761730}" destId="{917C2AA0-A85B-4B60-9512-98929FF899C2}" srcOrd="15" destOrd="0" presId="urn:microsoft.com/office/officeart/2005/8/layout/target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BE42DA1-7202-4580-AFDF-ED814DC9915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4313477A-5FEC-41A8-856B-6CC9DCC97341}">
      <dgm:prSet phldrT="[Text]"/>
      <dgm:spPr/>
      <dgm:t>
        <a:bodyPr/>
        <a:lstStyle/>
        <a:p>
          <a:r>
            <a:rPr lang="en-US" dirty="0" smtClean="0">
              <a:solidFill>
                <a:schemeClr val="bg2"/>
              </a:solidFill>
            </a:rPr>
            <a:t>Structured</a:t>
          </a:r>
          <a:endParaRPr lang="en-US" dirty="0">
            <a:solidFill>
              <a:schemeClr val="bg2"/>
            </a:solidFill>
          </a:endParaRPr>
        </a:p>
      </dgm:t>
    </dgm:pt>
    <dgm:pt modelId="{E1CF351C-AE1A-4C8C-80E8-4F49874967EA}" type="parTrans" cxnId="{7AF418BD-66DB-4589-A178-8A13B5CA7ABA}">
      <dgm:prSet/>
      <dgm:spPr/>
      <dgm:t>
        <a:bodyPr/>
        <a:lstStyle/>
        <a:p>
          <a:endParaRPr lang="en-US"/>
        </a:p>
      </dgm:t>
    </dgm:pt>
    <dgm:pt modelId="{D30797C8-FDA1-4F56-8C3E-7D80C9F8EC80}" type="sibTrans" cxnId="{7AF418BD-66DB-4589-A178-8A13B5CA7ABA}">
      <dgm:prSet/>
      <dgm:spPr/>
      <dgm:t>
        <a:bodyPr/>
        <a:lstStyle/>
        <a:p>
          <a:endParaRPr lang="en-US"/>
        </a:p>
      </dgm:t>
    </dgm:pt>
    <dgm:pt modelId="{96773037-F684-4508-8F0B-CE5278FC259E}">
      <dgm:prSet phldrT="[Text]"/>
      <dgm:spPr/>
      <dgm:t>
        <a:bodyPr/>
        <a:lstStyle/>
        <a:p>
          <a:r>
            <a:rPr lang="en-US" dirty="0" smtClean="0"/>
            <a:t>End-to-end</a:t>
          </a:r>
          <a:endParaRPr lang="en-US" dirty="0"/>
        </a:p>
      </dgm:t>
    </dgm:pt>
    <dgm:pt modelId="{58F8279E-68A2-4812-9E91-1854D3C3021F}" type="parTrans" cxnId="{F903330B-F1D5-4D5C-9B5D-A4CC5AA52E28}">
      <dgm:prSet/>
      <dgm:spPr/>
      <dgm:t>
        <a:bodyPr/>
        <a:lstStyle/>
        <a:p>
          <a:endParaRPr lang="en-US"/>
        </a:p>
      </dgm:t>
    </dgm:pt>
    <dgm:pt modelId="{E27CF366-EA9B-4566-9C2F-9B472BD6E148}" type="sibTrans" cxnId="{F903330B-F1D5-4D5C-9B5D-A4CC5AA52E28}">
      <dgm:prSet/>
      <dgm:spPr/>
      <dgm:t>
        <a:bodyPr/>
        <a:lstStyle/>
        <a:p>
          <a:endParaRPr lang="en-US"/>
        </a:p>
      </dgm:t>
    </dgm:pt>
    <dgm:pt modelId="{C670E899-0B82-49A3-88D1-EAD3AE2BA728}">
      <dgm:prSet phldrT="[Text]"/>
      <dgm:spPr/>
      <dgm:t>
        <a:bodyPr/>
        <a:lstStyle/>
        <a:p>
          <a:r>
            <a:rPr lang="en-US" dirty="0" smtClean="0"/>
            <a:t>Inside-out</a:t>
          </a:r>
          <a:endParaRPr lang="en-US" dirty="0"/>
        </a:p>
      </dgm:t>
    </dgm:pt>
    <dgm:pt modelId="{D18443B1-C96C-4E14-AE1D-8C7F32ECDEE0}" type="parTrans" cxnId="{C525376A-7968-4829-8670-34D3C5331C05}">
      <dgm:prSet/>
      <dgm:spPr/>
      <dgm:t>
        <a:bodyPr/>
        <a:lstStyle/>
        <a:p>
          <a:endParaRPr lang="en-US"/>
        </a:p>
      </dgm:t>
    </dgm:pt>
    <dgm:pt modelId="{8005FE1E-A515-4C66-925A-EDA3BB46800C}" type="sibTrans" cxnId="{C525376A-7968-4829-8670-34D3C5331C05}">
      <dgm:prSet/>
      <dgm:spPr/>
      <dgm:t>
        <a:bodyPr/>
        <a:lstStyle/>
        <a:p>
          <a:endParaRPr lang="en-US"/>
        </a:p>
      </dgm:t>
    </dgm:pt>
    <dgm:pt modelId="{1E8E904C-2F40-4395-94F9-02CE62A5417E}">
      <dgm:prSet phldrT="[Text]"/>
      <dgm:spPr/>
      <dgm:t>
        <a:bodyPr/>
        <a:lstStyle/>
        <a:p>
          <a:r>
            <a:rPr lang="en-US" dirty="0" smtClean="0">
              <a:solidFill>
                <a:schemeClr val="bg2"/>
              </a:solidFill>
            </a:rPr>
            <a:t>Managed</a:t>
          </a:r>
          <a:endParaRPr lang="en-US" dirty="0">
            <a:solidFill>
              <a:schemeClr val="bg2"/>
            </a:solidFill>
          </a:endParaRPr>
        </a:p>
      </dgm:t>
    </dgm:pt>
    <dgm:pt modelId="{18E14018-A0CD-4B6A-B5B5-0217A5988483}" type="parTrans" cxnId="{89A526BB-D645-4EB4-9827-33DCFED8ADDD}">
      <dgm:prSet/>
      <dgm:spPr/>
      <dgm:t>
        <a:bodyPr/>
        <a:lstStyle/>
        <a:p>
          <a:endParaRPr lang="en-US"/>
        </a:p>
      </dgm:t>
    </dgm:pt>
    <dgm:pt modelId="{D48828E3-667B-4E9C-AC66-B7EB643A42F9}" type="sibTrans" cxnId="{89A526BB-D645-4EB4-9827-33DCFED8ADDD}">
      <dgm:prSet/>
      <dgm:spPr/>
      <dgm:t>
        <a:bodyPr/>
        <a:lstStyle/>
        <a:p>
          <a:endParaRPr lang="en-US"/>
        </a:p>
      </dgm:t>
    </dgm:pt>
    <dgm:pt modelId="{ED5D0D8A-6E48-495E-9FF2-A836EBA39349}">
      <dgm:prSet phldrT="[Text]"/>
      <dgm:spPr/>
      <dgm:t>
        <a:bodyPr/>
        <a:lstStyle/>
        <a:p>
          <a:r>
            <a:rPr lang="en-US" dirty="0" smtClean="0"/>
            <a:t>Managed network</a:t>
          </a:r>
          <a:endParaRPr lang="en-US" dirty="0"/>
        </a:p>
      </dgm:t>
    </dgm:pt>
    <dgm:pt modelId="{2F97066E-21AF-4F72-96B8-3724A7BCB2F9}" type="parTrans" cxnId="{7239C7F3-4999-4118-9DE2-5CF23B924852}">
      <dgm:prSet/>
      <dgm:spPr/>
      <dgm:t>
        <a:bodyPr/>
        <a:lstStyle/>
        <a:p>
          <a:endParaRPr lang="en-US"/>
        </a:p>
      </dgm:t>
    </dgm:pt>
    <dgm:pt modelId="{FAC8F86D-1F42-4788-A8A6-8FC1B26CD5BB}" type="sibTrans" cxnId="{7239C7F3-4999-4118-9DE2-5CF23B924852}">
      <dgm:prSet/>
      <dgm:spPr/>
      <dgm:t>
        <a:bodyPr/>
        <a:lstStyle/>
        <a:p>
          <a:endParaRPr lang="en-US"/>
        </a:p>
      </dgm:t>
    </dgm:pt>
    <dgm:pt modelId="{5C185BBE-27FB-4514-954E-B2615DEFF3F4}">
      <dgm:prSet phldrT="[Text]"/>
      <dgm:spPr/>
      <dgm:t>
        <a:bodyPr/>
        <a:lstStyle/>
        <a:p>
          <a:r>
            <a:rPr lang="en-US" dirty="0" smtClean="0"/>
            <a:t>Unmanaged Network</a:t>
          </a:r>
          <a:endParaRPr lang="en-US" dirty="0"/>
        </a:p>
      </dgm:t>
    </dgm:pt>
    <dgm:pt modelId="{9BE84110-7DD6-4352-8D17-1071B9B89AE9}" type="parTrans" cxnId="{927DE60B-0FE9-443C-B503-3C6F78E865C4}">
      <dgm:prSet/>
      <dgm:spPr/>
      <dgm:t>
        <a:bodyPr/>
        <a:lstStyle/>
        <a:p>
          <a:endParaRPr lang="en-US"/>
        </a:p>
      </dgm:t>
    </dgm:pt>
    <dgm:pt modelId="{A1849EED-C7A0-4996-B527-3636518F7862}" type="sibTrans" cxnId="{927DE60B-0FE9-443C-B503-3C6F78E865C4}">
      <dgm:prSet/>
      <dgm:spPr/>
      <dgm:t>
        <a:bodyPr/>
        <a:lstStyle/>
        <a:p>
          <a:endParaRPr lang="en-US"/>
        </a:p>
      </dgm:t>
    </dgm:pt>
    <dgm:pt modelId="{52AE3A04-0711-42A6-90AE-AA440E65CD59}">
      <dgm:prSet phldrT="[Text]"/>
      <dgm:spPr/>
      <dgm:t>
        <a:bodyPr/>
        <a:lstStyle/>
        <a:p>
          <a:r>
            <a:rPr lang="en-US" dirty="0" smtClean="0">
              <a:solidFill>
                <a:schemeClr val="bg2"/>
              </a:solidFill>
            </a:rPr>
            <a:t>Service</a:t>
          </a:r>
          <a:endParaRPr lang="en-US" dirty="0">
            <a:solidFill>
              <a:schemeClr val="bg2"/>
            </a:solidFill>
          </a:endParaRPr>
        </a:p>
      </dgm:t>
    </dgm:pt>
    <dgm:pt modelId="{6E214FD3-6F90-4ABD-8839-529F87BF0974}" type="parTrans" cxnId="{332B32DC-27A9-454B-BA80-8C7B9515B016}">
      <dgm:prSet/>
      <dgm:spPr/>
      <dgm:t>
        <a:bodyPr/>
        <a:lstStyle/>
        <a:p>
          <a:endParaRPr lang="en-US"/>
        </a:p>
      </dgm:t>
    </dgm:pt>
    <dgm:pt modelId="{7DBBBC9F-8E59-4861-882F-BB85793F199A}" type="sibTrans" cxnId="{332B32DC-27A9-454B-BA80-8C7B9515B016}">
      <dgm:prSet/>
      <dgm:spPr/>
      <dgm:t>
        <a:bodyPr/>
        <a:lstStyle/>
        <a:p>
          <a:endParaRPr lang="en-US"/>
        </a:p>
      </dgm:t>
    </dgm:pt>
    <dgm:pt modelId="{F3454BAD-2318-45AB-A579-9AFFAF03C30F}">
      <dgm:prSet phldrT="[Text]"/>
      <dgm:spPr/>
      <dgm:t>
        <a:bodyPr/>
        <a:lstStyle/>
        <a:p>
          <a:r>
            <a:rPr lang="en-US" smtClean="0"/>
            <a:t>Ops Process</a:t>
          </a:r>
          <a:endParaRPr lang="en-US" dirty="0"/>
        </a:p>
      </dgm:t>
    </dgm:pt>
    <dgm:pt modelId="{05A108E9-D046-4305-9D39-436A6EB95BC0}" type="parTrans" cxnId="{9289D3FC-9200-4B6E-BB68-79CC9131B0B6}">
      <dgm:prSet/>
      <dgm:spPr/>
      <dgm:t>
        <a:bodyPr/>
        <a:lstStyle/>
        <a:p>
          <a:endParaRPr lang="en-US"/>
        </a:p>
      </dgm:t>
    </dgm:pt>
    <dgm:pt modelId="{F1B069DD-8C81-43A7-A994-88684A37AB33}" type="sibTrans" cxnId="{9289D3FC-9200-4B6E-BB68-79CC9131B0B6}">
      <dgm:prSet/>
      <dgm:spPr/>
      <dgm:t>
        <a:bodyPr/>
        <a:lstStyle/>
        <a:p>
          <a:endParaRPr lang="en-US"/>
        </a:p>
      </dgm:t>
    </dgm:pt>
    <dgm:pt modelId="{B591E017-6B74-4E28-A4B4-C9A5BFAFE6E4}">
      <dgm:prSet phldrT="[Text]"/>
      <dgm:spPr/>
      <dgm:t>
        <a:bodyPr/>
        <a:lstStyle/>
        <a:p>
          <a:r>
            <a:rPr lang="en-US" dirty="0" smtClean="0"/>
            <a:t>Tools</a:t>
          </a:r>
          <a:endParaRPr lang="en-US" dirty="0"/>
        </a:p>
      </dgm:t>
    </dgm:pt>
    <dgm:pt modelId="{1AB00304-DAE7-4003-91B4-A09F0F35A054}" type="parTrans" cxnId="{96DFB36D-BD88-4DE3-9024-0FD645D06655}">
      <dgm:prSet/>
      <dgm:spPr/>
      <dgm:t>
        <a:bodyPr/>
        <a:lstStyle/>
        <a:p>
          <a:endParaRPr lang="en-US"/>
        </a:p>
      </dgm:t>
    </dgm:pt>
    <dgm:pt modelId="{848FB603-84B9-49EF-A378-6D29622D12A6}" type="sibTrans" cxnId="{96DFB36D-BD88-4DE3-9024-0FD645D06655}">
      <dgm:prSet/>
      <dgm:spPr/>
      <dgm:t>
        <a:bodyPr/>
        <a:lstStyle/>
        <a:p>
          <a:endParaRPr lang="en-US"/>
        </a:p>
      </dgm:t>
    </dgm:pt>
    <dgm:pt modelId="{D65418B6-A557-4BE6-A676-C127D14B157E}">
      <dgm:prSet phldrT="[Text]"/>
      <dgm:spPr/>
      <dgm:t>
        <a:bodyPr/>
        <a:lstStyle/>
        <a:p>
          <a:r>
            <a:rPr lang="en-US" dirty="0" smtClean="0"/>
            <a:t>User Experience</a:t>
          </a:r>
          <a:endParaRPr lang="en-US" dirty="0"/>
        </a:p>
      </dgm:t>
    </dgm:pt>
    <dgm:pt modelId="{94438592-1E81-4006-BD1C-1B2E4BCB2BA9}" type="parTrans" cxnId="{C540271D-F412-4767-AF05-6F72CF0AE60F}">
      <dgm:prSet/>
      <dgm:spPr/>
      <dgm:t>
        <a:bodyPr/>
        <a:lstStyle/>
        <a:p>
          <a:endParaRPr lang="en-US"/>
        </a:p>
      </dgm:t>
    </dgm:pt>
    <dgm:pt modelId="{7C710E5C-BC5B-4293-ACFB-DEA58A0E5811}" type="sibTrans" cxnId="{C540271D-F412-4767-AF05-6F72CF0AE60F}">
      <dgm:prSet/>
      <dgm:spPr/>
      <dgm:t>
        <a:bodyPr/>
        <a:lstStyle/>
        <a:p>
          <a:endParaRPr lang="en-US"/>
        </a:p>
      </dgm:t>
    </dgm:pt>
    <dgm:pt modelId="{1988945A-3D26-4729-A906-CE81CF025AD1}" type="pres">
      <dgm:prSet presAssocID="{6BE42DA1-7202-4580-AFDF-ED814DC9915D}" presName="theList" presStyleCnt="0">
        <dgm:presLayoutVars>
          <dgm:dir/>
          <dgm:animLvl val="lvl"/>
          <dgm:resizeHandles val="exact"/>
        </dgm:presLayoutVars>
      </dgm:prSet>
      <dgm:spPr/>
      <dgm:t>
        <a:bodyPr/>
        <a:lstStyle/>
        <a:p>
          <a:endParaRPr lang="en-US"/>
        </a:p>
      </dgm:t>
    </dgm:pt>
    <dgm:pt modelId="{3CAD78AC-FC42-4499-B539-4BFE452D654F}" type="pres">
      <dgm:prSet presAssocID="{4313477A-5FEC-41A8-856B-6CC9DCC97341}" presName="compNode" presStyleCnt="0"/>
      <dgm:spPr/>
      <dgm:t>
        <a:bodyPr/>
        <a:lstStyle/>
        <a:p>
          <a:endParaRPr lang="en-US"/>
        </a:p>
      </dgm:t>
    </dgm:pt>
    <dgm:pt modelId="{D06FA881-8C10-429B-BBB8-1C305B3D69EF}" type="pres">
      <dgm:prSet presAssocID="{4313477A-5FEC-41A8-856B-6CC9DCC97341}" presName="aNode" presStyleLbl="bgShp" presStyleIdx="0" presStyleCnt="3"/>
      <dgm:spPr/>
      <dgm:t>
        <a:bodyPr/>
        <a:lstStyle/>
        <a:p>
          <a:endParaRPr lang="en-US"/>
        </a:p>
      </dgm:t>
    </dgm:pt>
    <dgm:pt modelId="{3B0B7718-1465-4D9B-83DC-6991E22660AF}" type="pres">
      <dgm:prSet presAssocID="{4313477A-5FEC-41A8-856B-6CC9DCC97341}" presName="textNode" presStyleLbl="bgShp" presStyleIdx="0" presStyleCnt="3"/>
      <dgm:spPr/>
      <dgm:t>
        <a:bodyPr/>
        <a:lstStyle/>
        <a:p>
          <a:endParaRPr lang="en-US"/>
        </a:p>
      </dgm:t>
    </dgm:pt>
    <dgm:pt modelId="{F26E1F74-6AE2-4138-9831-F16FCB33F660}" type="pres">
      <dgm:prSet presAssocID="{4313477A-5FEC-41A8-856B-6CC9DCC97341}" presName="compChildNode" presStyleCnt="0"/>
      <dgm:spPr/>
      <dgm:t>
        <a:bodyPr/>
        <a:lstStyle/>
        <a:p>
          <a:endParaRPr lang="en-US"/>
        </a:p>
      </dgm:t>
    </dgm:pt>
    <dgm:pt modelId="{BE4BE7DA-8FA6-4C52-A3D2-73CFA294F682}" type="pres">
      <dgm:prSet presAssocID="{4313477A-5FEC-41A8-856B-6CC9DCC97341}" presName="theInnerList" presStyleCnt="0"/>
      <dgm:spPr/>
      <dgm:t>
        <a:bodyPr/>
        <a:lstStyle/>
        <a:p>
          <a:endParaRPr lang="en-US"/>
        </a:p>
      </dgm:t>
    </dgm:pt>
    <dgm:pt modelId="{016102C9-B0D4-4D32-BB0D-63100C80C345}" type="pres">
      <dgm:prSet presAssocID="{96773037-F684-4508-8F0B-CE5278FC259E}" presName="childNode" presStyleLbl="node1" presStyleIdx="0" presStyleCnt="7">
        <dgm:presLayoutVars>
          <dgm:bulletEnabled val="1"/>
        </dgm:presLayoutVars>
      </dgm:prSet>
      <dgm:spPr/>
      <dgm:t>
        <a:bodyPr/>
        <a:lstStyle/>
        <a:p>
          <a:endParaRPr lang="en-US"/>
        </a:p>
      </dgm:t>
    </dgm:pt>
    <dgm:pt modelId="{B4128EA0-497F-4501-9057-4AD06AE0341D}" type="pres">
      <dgm:prSet presAssocID="{96773037-F684-4508-8F0B-CE5278FC259E}" presName="aSpace2" presStyleCnt="0"/>
      <dgm:spPr/>
      <dgm:t>
        <a:bodyPr/>
        <a:lstStyle/>
        <a:p>
          <a:endParaRPr lang="en-US"/>
        </a:p>
      </dgm:t>
    </dgm:pt>
    <dgm:pt modelId="{D9A3BBD8-6DAA-4814-96E0-BBC9523218DD}" type="pres">
      <dgm:prSet presAssocID="{C670E899-0B82-49A3-88D1-EAD3AE2BA728}" presName="childNode" presStyleLbl="node1" presStyleIdx="1" presStyleCnt="7">
        <dgm:presLayoutVars>
          <dgm:bulletEnabled val="1"/>
        </dgm:presLayoutVars>
      </dgm:prSet>
      <dgm:spPr/>
      <dgm:t>
        <a:bodyPr/>
        <a:lstStyle/>
        <a:p>
          <a:endParaRPr lang="en-US"/>
        </a:p>
      </dgm:t>
    </dgm:pt>
    <dgm:pt modelId="{4C071F0C-653B-4B9D-ADC5-E4E906F60EEA}" type="pres">
      <dgm:prSet presAssocID="{4313477A-5FEC-41A8-856B-6CC9DCC97341}" presName="aSpace" presStyleCnt="0"/>
      <dgm:spPr/>
      <dgm:t>
        <a:bodyPr/>
        <a:lstStyle/>
        <a:p>
          <a:endParaRPr lang="en-US"/>
        </a:p>
      </dgm:t>
    </dgm:pt>
    <dgm:pt modelId="{BE456246-5F4E-4C70-9268-22A74F28EA8A}" type="pres">
      <dgm:prSet presAssocID="{1E8E904C-2F40-4395-94F9-02CE62A5417E}" presName="compNode" presStyleCnt="0"/>
      <dgm:spPr/>
      <dgm:t>
        <a:bodyPr/>
        <a:lstStyle/>
        <a:p>
          <a:endParaRPr lang="en-US"/>
        </a:p>
      </dgm:t>
    </dgm:pt>
    <dgm:pt modelId="{594FE4DE-978C-4C99-8A54-7D040CCFAB9C}" type="pres">
      <dgm:prSet presAssocID="{1E8E904C-2F40-4395-94F9-02CE62A5417E}" presName="aNode" presStyleLbl="bgShp" presStyleIdx="1" presStyleCnt="3"/>
      <dgm:spPr/>
      <dgm:t>
        <a:bodyPr/>
        <a:lstStyle/>
        <a:p>
          <a:endParaRPr lang="en-US"/>
        </a:p>
      </dgm:t>
    </dgm:pt>
    <dgm:pt modelId="{F6CB1206-BBA5-4E5C-B553-3E7043E55469}" type="pres">
      <dgm:prSet presAssocID="{1E8E904C-2F40-4395-94F9-02CE62A5417E}" presName="textNode" presStyleLbl="bgShp" presStyleIdx="1" presStyleCnt="3"/>
      <dgm:spPr/>
      <dgm:t>
        <a:bodyPr/>
        <a:lstStyle/>
        <a:p>
          <a:endParaRPr lang="en-US"/>
        </a:p>
      </dgm:t>
    </dgm:pt>
    <dgm:pt modelId="{86007821-CCCE-44B9-8F03-A130D0C5C38A}" type="pres">
      <dgm:prSet presAssocID="{1E8E904C-2F40-4395-94F9-02CE62A5417E}" presName="compChildNode" presStyleCnt="0"/>
      <dgm:spPr/>
      <dgm:t>
        <a:bodyPr/>
        <a:lstStyle/>
        <a:p>
          <a:endParaRPr lang="en-US"/>
        </a:p>
      </dgm:t>
    </dgm:pt>
    <dgm:pt modelId="{8C9935E8-41DF-4B9A-A89A-6632285AC0D0}" type="pres">
      <dgm:prSet presAssocID="{1E8E904C-2F40-4395-94F9-02CE62A5417E}" presName="theInnerList" presStyleCnt="0"/>
      <dgm:spPr/>
      <dgm:t>
        <a:bodyPr/>
        <a:lstStyle/>
        <a:p>
          <a:endParaRPr lang="en-US"/>
        </a:p>
      </dgm:t>
    </dgm:pt>
    <dgm:pt modelId="{B840CF78-B9B7-4196-8F40-CCA89A3C06AD}" type="pres">
      <dgm:prSet presAssocID="{ED5D0D8A-6E48-495E-9FF2-A836EBA39349}" presName="childNode" presStyleLbl="node1" presStyleIdx="2" presStyleCnt="7">
        <dgm:presLayoutVars>
          <dgm:bulletEnabled val="1"/>
        </dgm:presLayoutVars>
      </dgm:prSet>
      <dgm:spPr/>
      <dgm:t>
        <a:bodyPr/>
        <a:lstStyle/>
        <a:p>
          <a:endParaRPr lang="en-US"/>
        </a:p>
      </dgm:t>
    </dgm:pt>
    <dgm:pt modelId="{54BE51C1-3CE8-4929-9FC7-ECF0C16B9B40}" type="pres">
      <dgm:prSet presAssocID="{ED5D0D8A-6E48-495E-9FF2-A836EBA39349}" presName="aSpace2" presStyleCnt="0"/>
      <dgm:spPr/>
      <dgm:t>
        <a:bodyPr/>
        <a:lstStyle/>
        <a:p>
          <a:endParaRPr lang="en-US"/>
        </a:p>
      </dgm:t>
    </dgm:pt>
    <dgm:pt modelId="{B4CE7ADD-8F44-4688-BE20-AD53D7FA1074}" type="pres">
      <dgm:prSet presAssocID="{5C185BBE-27FB-4514-954E-B2615DEFF3F4}" presName="childNode" presStyleLbl="node1" presStyleIdx="3" presStyleCnt="7">
        <dgm:presLayoutVars>
          <dgm:bulletEnabled val="1"/>
        </dgm:presLayoutVars>
      </dgm:prSet>
      <dgm:spPr/>
      <dgm:t>
        <a:bodyPr/>
        <a:lstStyle/>
        <a:p>
          <a:endParaRPr lang="en-US"/>
        </a:p>
      </dgm:t>
    </dgm:pt>
    <dgm:pt modelId="{4272BB54-D32B-49AD-BDBB-26FAC1C5F8D9}" type="pres">
      <dgm:prSet presAssocID="{1E8E904C-2F40-4395-94F9-02CE62A5417E}" presName="aSpace" presStyleCnt="0"/>
      <dgm:spPr/>
      <dgm:t>
        <a:bodyPr/>
        <a:lstStyle/>
        <a:p>
          <a:endParaRPr lang="en-US"/>
        </a:p>
      </dgm:t>
    </dgm:pt>
    <dgm:pt modelId="{05C08A99-5A81-4371-B6E6-33B2CB5D97C4}" type="pres">
      <dgm:prSet presAssocID="{52AE3A04-0711-42A6-90AE-AA440E65CD59}" presName="compNode" presStyleCnt="0"/>
      <dgm:spPr/>
      <dgm:t>
        <a:bodyPr/>
        <a:lstStyle/>
        <a:p>
          <a:endParaRPr lang="en-US"/>
        </a:p>
      </dgm:t>
    </dgm:pt>
    <dgm:pt modelId="{5D6790E9-0FAF-4685-894A-9B988A3E9A75}" type="pres">
      <dgm:prSet presAssocID="{52AE3A04-0711-42A6-90AE-AA440E65CD59}" presName="aNode" presStyleLbl="bgShp" presStyleIdx="2" presStyleCnt="3"/>
      <dgm:spPr/>
      <dgm:t>
        <a:bodyPr/>
        <a:lstStyle/>
        <a:p>
          <a:endParaRPr lang="en-US"/>
        </a:p>
      </dgm:t>
    </dgm:pt>
    <dgm:pt modelId="{4B38F59E-5884-40F3-8B48-1483B2C51EB8}" type="pres">
      <dgm:prSet presAssocID="{52AE3A04-0711-42A6-90AE-AA440E65CD59}" presName="textNode" presStyleLbl="bgShp" presStyleIdx="2" presStyleCnt="3"/>
      <dgm:spPr/>
      <dgm:t>
        <a:bodyPr/>
        <a:lstStyle/>
        <a:p>
          <a:endParaRPr lang="en-US"/>
        </a:p>
      </dgm:t>
    </dgm:pt>
    <dgm:pt modelId="{8C681645-35BA-450C-B5A8-285265FE3BC6}" type="pres">
      <dgm:prSet presAssocID="{52AE3A04-0711-42A6-90AE-AA440E65CD59}" presName="compChildNode" presStyleCnt="0"/>
      <dgm:spPr/>
      <dgm:t>
        <a:bodyPr/>
        <a:lstStyle/>
        <a:p>
          <a:endParaRPr lang="en-US"/>
        </a:p>
      </dgm:t>
    </dgm:pt>
    <dgm:pt modelId="{A8107938-FCA4-49C2-B483-369A0A13F4E5}" type="pres">
      <dgm:prSet presAssocID="{52AE3A04-0711-42A6-90AE-AA440E65CD59}" presName="theInnerList" presStyleCnt="0"/>
      <dgm:spPr/>
      <dgm:t>
        <a:bodyPr/>
        <a:lstStyle/>
        <a:p>
          <a:endParaRPr lang="en-US"/>
        </a:p>
      </dgm:t>
    </dgm:pt>
    <dgm:pt modelId="{9EEB494C-5629-425C-A9B9-8C3E67FFAE6A}" type="pres">
      <dgm:prSet presAssocID="{F3454BAD-2318-45AB-A579-9AFFAF03C30F}" presName="childNode" presStyleLbl="node1" presStyleIdx="4" presStyleCnt="7">
        <dgm:presLayoutVars>
          <dgm:bulletEnabled val="1"/>
        </dgm:presLayoutVars>
      </dgm:prSet>
      <dgm:spPr/>
      <dgm:t>
        <a:bodyPr/>
        <a:lstStyle/>
        <a:p>
          <a:endParaRPr lang="en-US"/>
        </a:p>
      </dgm:t>
    </dgm:pt>
    <dgm:pt modelId="{1B3B7FAB-A049-4CB7-9507-05BCCD4FFB07}" type="pres">
      <dgm:prSet presAssocID="{F3454BAD-2318-45AB-A579-9AFFAF03C30F}" presName="aSpace2" presStyleCnt="0"/>
      <dgm:spPr/>
      <dgm:t>
        <a:bodyPr/>
        <a:lstStyle/>
        <a:p>
          <a:endParaRPr lang="en-US"/>
        </a:p>
      </dgm:t>
    </dgm:pt>
    <dgm:pt modelId="{918CABAC-351F-49C1-A34A-80F8FFDB4338}" type="pres">
      <dgm:prSet presAssocID="{B591E017-6B74-4E28-A4B4-C9A5BFAFE6E4}" presName="childNode" presStyleLbl="node1" presStyleIdx="5" presStyleCnt="7">
        <dgm:presLayoutVars>
          <dgm:bulletEnabled val="1"/>
        </dgm:presLayoutVars>
      </dgm:prSet>
      <dgm:spPr/>
      <dgm:t>
        <a:bodyPr/>
        <a:lstStyle/>
        <a:p>
          <a:endParaRPr lang="en-US"/>
        </a:p>
      </dgm:t>
    </dgm:pt>
    <dgm:pt modelId="{63F8BC59-B8BF-4977-BF07-D7C99D385574}" type="pres">
      <dgm:prSet presAssocID="{B591E017-6B74-4E28-A4B4-C9A5BFAFE6E4}" presName="aSpace2" presStyleCnt="0"/>
      <dgm:spPr/>
      <dgm:t>
        <a:bodyPr/>
        <a:lstStyle/>
        <a:p>
          <a:endParaRPr lang="en-US"/>
        </a:p>
      </dgm:t>
    </dgm:pt>
    <dgm:pt modelId="{7E937D84-0C1A-4A5F-9A51-BAA28332B534}" type="pres">
      <dgm:prSet presAssocID="{D65418B6-A557-4BE6-A676-C127D14B157E}" presName="childNode" presStyleLbl="node1" presStyleIdx="6" presStyleCnt="7">
        <dgm:presLayoutVars>
          <dgm:bulletEnabled val="1"/>
        </dgm:presLayoutVars>
      </dgm:prSet>
      <dgm:spPr/>
      <dgm:t>
        <a:bodyPr/>
        <a:lstStyle/>
        <a:p>
          <a:endParaRPr lang="en-US"/>
        </a:p>
      </dgm:t>
    </dgm:pt>
  </dgm:ptLst>
  <dgm:cxnLst>
    <dgm:cxn modelId="{927DE60B-0FE9-443C-B503-3C6F78E865C4}" srcId="{1E8E904C-2F40-4395-94F9-02CE62A5417E}" destId="{5C185BBE-27FB-4514-954E-B2615DEFF3F4}" srcOrd="1" destOrd="0" parTransId="{9BE84110-7DD6-4352-8D17-1071B9B89AE9}" sibTransId="{A1849EED-C7A0-4996-B527-3636518F7862}"/>
    <dgm:cxn modelId="{DC78DF52-853E-4145-9A85-11D3D7A0D966}" type="presOf" srcId="{52AE3A04-0711-42A6-90AE-AA440E65CD59}" destId="{5D6790E9-0FAF-4685-894A-9B988A3E9A75}" srcOrd="0" destOrd="0" presId="urn:microsoft.com/office/officeart/2005/8/layout/lProcess2"/>
    <dgm:cxn modelId="{35A07053-E0BA-4368-AB30-95EA3CA81BF6}" type="presOf" srcId="{5C185BBE-27FB-4514-954E-B2615DEFF3F4}" destId="{B4CE7ADD-8F44-4688-BE20-AD53D7FA1074}" srcOrd="0" destOrd="0" presId="urn:microsoft.com/office/officeart/2005/8/layout/lProcess2"/>
    <dgm:cxn modelId="{A1390436-9DCF-4FB0-AF25-82BB95FDA400}" type="presOf" srcId="{D65418B6-A557-4BE6-A676-C127D14B157E}" destId="{7E937D84-0C1A-4A5F-9A51-BAA28332B534}" srcOrd="0" destOrd="0" presId="urn:microsoft.com/office/officeart/2005/8/layout/lProcess2"/>
    <dgm:cxn modelId="{27C4CE13-A219-4CFF-A60A-D184983AA114}" type="presOf" srcId="{4313477A-5FEC-41A8-856B-6CC9DCC97341}" destId="{D06FA881-8C10-429B-BBB8-1C305B3D69EF}" srcOrd="0" destOrd="0" presId="urn:microsoft.com/office/officeart/2005/8/layout/lProcess2"/>
    <dgm:cxn modelId="{7AF418BD-66DB-4589-A178-8A13B5CA7ABA}" srcId="{6BE42DA1-7202-4580-AFDF-ED814DC9915D}" destId="{4313477A-5FEC-41A8-856B-6CC9DCC97341}" srcOrd="0" destOrd="0" parTransId="{E1CF351C-AE1A-4C8C-80E8-4F49874967EA}" sibTransId="{D30797C8-FDA1-4F56-8C3E-7D80C9F8EC80}"/>
    <dgm:cxn modelId="{D8B6A598-AA42-4C14-95CD-B9298DF0CCC4}" type="presOf" srcId="{6BE42DA1-7202-4580-AFDF-ED814DC9915D}" destId="{1988945A-3D26-4729-A906-CE81CF025AD1}" srcOrd="0" destOrd="0" presId="urn:microsoft.com/office/officeart/2005/8/layout/lProcess2"/>
    <dgm:cxn modelId="{5E19F857-8EFD-4108-9A30-B0E7CBD69DD1}" type="presOf" srcId="{52AE3A04-0711-42A6-90AE-AA440E65CD59}" destId="{4B38F59E-5884-40F3-8B48-1483B2C51EB8}" srcOrd="1" destOrd="0" presId="urn:microsoft.com/office/officeart/2005/8/layout/lProcess2"/>
    <dgm:cxn modelId="{C525376A-7968-4829-8670-34D3C5331C05}" srcId="{4313477A-5FEC-41A8-856B-6CC9DCC97341}" destId="{C670E899-0B82-49A3-88D1-EAD3AE2BA728}" srcOrd="1" destOrd="0" parTransId="{D18443B1-C96C-4E14-AE1D-8C7F32ECDEE0}" sibTransId="{8005FE1E-A515-4C66-925A-EDA3BB46800C}"/>
    <dgm:cxn modelId="{5A7AA10B-1D1F-43F2-997B-806B265210AD}" type="presOf" srcId="{B591E017-6B74-4E28-A4B4-C9A5BFAFE6E4}" destId="{918CABAC-351F-49C1-A34A-80F8FFDB4338}" srcOrd="0" destOrd="0" presId="urn:microsoft.com/office/officeart/2005/8/layout/lProcess2"/>
    <dgm:cxn modelId="{30DEA34B-ED98-47BD-980F-424AE071D089}" type="presOf" srcId="{1E8E904C-2F40-4395-94F9-02CE62A5417E}" destId="{F6CB1206-BBA5-4E5C-B553-3E7043E55469}" srcOrd="1" destOrd="0" presId="urn:microsoft.com/office/officeart/2005/8/layout/lProcess2"/>
    <dgm:cxn modelId="{9289D3FC-9200-4B6E-BB68-79CC9131B0B6}" srcId="{52AE3A04-0711-42A6-90AE-AA440E65CD59}" destId="{F3454BAD-2318-45AB-A579-9AFFAF03C30F}" srcOrd="0" destOrd="0" parTransId="{05A108E9-D046-4305-9D39-436A6EB95BC0}" sibTransId="{F1B069DD-8C81-43A7-A994-88684A37AB33}"/>
    <dgm:cxn modelId="{7239C7F3-4999-4118-9DE2-5CF23B924852}" srcId="{1E8E904C-2F40-4395-94F9-02CE62A5417E}" destId="{ED5D0D8A-6E48-495E-9FF2-A836EBA39349}" srcOrd="0" destOrd="0" parTransId="{2F97066E-21AF-4F72-96B8-3724A7BCB2F9}" sibTransId="{FAC8F86D-1F42-4788-A8A6-8FC1B26CD5BB}"/>
    <dgm:cxn modelId="{86147D6A-84D9-4054-89F4-8FEF2FE214ED}" type="presOf" srcId="{F3454BAD-2318-45AB-A579-9AFFAF03C30F}" destId="{9EEB494C-5629-425C-A9B9-8C3E67FFAE6A}" srcOrd="0" destOrd="0" presId="urn:microsoft.com/office/officeart/2005/8/layout/lProcess2"/>
    <dgm:cxn modelId="{89A526BB-D645-4EB4-9827-33DCFED8ADDD}" srcId="{6BE42DA1-7202-4580-AFDF-ED814DC9915D}" destId="{1E8E904C-2F40-4395-94F9-02CE62A5417E}" srcOrd="1" destOrd="0" parTransId="{18E14018-A0CD-4B6A-B5B5-0217A5988483}" sibTransId="{D48828E3-667B-4E9C-AC66-B7EB643A42F9}"/>
    <dgm:cxn modelId="{C1E1E07C-868E-4D42-9001-A67F7ED1C7F3}" type="presOf" srcId="{4313477A-5FEC-41A8-856B-6CC9DCC97341}" destId="{3B0B7718-1465-4D9B-83DC-6991E22660AF}" srcOrd="1" destOrd="0" presId="urn:microsoft.com/office/officeart/2005/8/layout/lProcess2"/>
    <dgm:cxn modelId="{F903330B-F1D5-4D5C-9B5D-A4CC5AA52E28}" srcId="{4313477A-5FEC-41A8-856B-6CC9DCC97341}" destId="{96773037-F684-4508-8F0B-CE5278FC259E}" srcOrd="0" destOrd="0" parTransId="{58F8279E-68A2-4812-9E91-1854D3C3021F}" sibTransId="{E27CF366-EA9B-4566-9C2F-9B472BD6E148}"/>
    <dgm:cxn modelId="{04122B25-EF5F-45F6-894D-E59FB2B6BD7B}" type="presOf" srcId="{C670E899-0B82-49A3-88D1-EAD3AE2BA728}" destId="{D9A3BBD8-6DAA-4814-96E0-BBC9523218DD}" srcOrd="0" destOrd="0" presId="urn:microsoft.com/office/officeart/2005/8/layout/lProcess2"/>
    <dgm:cxn modelId="{C540271D-F412-4767-AF05-6F72CF0AE60F}" srcId="{52AE3A04-0711-42A6-90AE-AA440E65CD59}" destId="{D65418B6-A557-4BE6-A676-C127D14B157E}" srcOrd="2" destOrd="0" parTransId="{94438592-1E81-4006-BD1C-1B2E4BCB2BA9}" sibTransId="{7C710E5C-BC5B-4293-ACFB-DEA58A0E5811}"/>
    <dgm:cxn modelId="{690A58EB-6788-47B1-BF56-0CB034A83FD6}" type="presOf" srcId="{1E8E904C-2F40-4395-94F9-02CE62A5417E}" destId="{594FE4DE-978C-4C99-8A54-7D040CCFAB9C}" srcOrd="0" destOrd="0" presId="urn:microsoft.com/office/officeart/2005/8/layout/lProcess2"/>
    <dgm:cxn modelId="{332B32DC-27A9-454B-BA80-8C7B9515B016}" srcId="{6BE42DA1-7202-4580-AFDF-ED814DC9915D}" destId="{52AE3A04-0711-42A6-90AE-AA440E65CD59}" srcOrd="2" destOrd="0" parTransId="{6E214FD3-6F90-4ABD-8839-529F87BF0974}" sibTransId="{7DBBBC9F-8E59-4861-882F-BB85793F199A}"/>
    <dgm:cxn modelId="{75B52E7F-ADFA-4694-BCE0-F7ABBA524C07}" type="presOf" srcId="{ED5D0D8A-6E48-495E-9FF2-A836EBA39349}" destId="{B840CF78-B9B7-4196-8F40-CCA89A3C06AD}" srcOrd="0" destOrd="0" presId="urn:microsoft.com/office/officeart/2005/8/layout/lProcess2"/>
    <dgm:cxn modelId="{96DFB36D-BD88-4DE3-9024-0FD645D06655}" srcId="{52AE3A04-0711-42A6-90AE-AA440E65CD59}" destId="{B591E017-6B74-4E28-A4B4-C9A5BFAFE6E4}" srcOrd="1" destOrd="0" parTransId="{1AB00304-DAE7-4003-91B4-A09F0F35A054}" sibTransId="{848FB603-84B9-49EF-A378-6D29622D12A6}"/>
    <dgm:cxn modelId="{67DB9F56-F33C-4355-9E03-F0F8748383AC}" type="presOf" srcId="{96773037-F684-4508-8F0B-CE5278FC259E}" destId="{016102C9-B0D4-4D32-BB0D-63100C80C345}" srcOrd="0" destOrd="0" presId="urn:microsoft.com/office/officeart/2005/8/layout/lProcess2"/>
    <dgm:cxn modelId="{B1C0A9F3-081C-447F-9F8F-E2E6AC86AE0C}" type="presParOf" srcId="{1988945A-3D26-4729-A906-CE81CF025AD1}" destId="{3CAD78AC-FC42-4499-B539-4BFE452D654F}" srcOrd="0" destOrd="0" presId="urn:microsoft.com/office/officeart/2005/8/layout/lProcess2"/>
    <dgm:cxn modelId="{5BA39C09-918A-4797-AAAD-6A934263235D}" type="presParOf" srcId="{3CAD78AC-FC42-4499-B539-4BFE452D654F}" destId="{D06FA881-8C10-429B-BBB8-1C305B3D69EF}" srcOrd="0" destOrd="0" presId="urn:microsoft.com/office/officeart/2005/8/layout/lProcess2"/>
    <dgm:cxn modelId="{866035C4-62BD-4462-9A6C-349E74208B59}" type="presParOf" srcId="{3CAD78AC-FC42-4499-B539-4BFE452D654F}" destId="{3B0B7718-1465-4D9B-83DC-6991E22660AF}" srcOrd="1" destOrd="0" presId="urn:microsoft.com/office/officeart/2005/8/layout/lProcess2"/>
    <dgm:cxn modelId="{4BDC1BFF-E3B6-4F2F-B56D-14A4AB4CA753}" type="presParOf" srcId="{3CAD78AC-FC42-4499-B539-4BFE452D654F}" destId="{F26E1F74-6AE2-4138-9831-F16FCB33F660}" srcOrd="2" destOrd="0" presId="urn:microsoft.com/office/officeart/2005/8/layout/lProcess2"/>
    <dgm:cxn modelId="{701CBD7F-6704-4A4D-B00D-3E1ACD9F100A}" type="presParOf" srcId="{F26E1F74-6AE2-4138-9831-F16FCB33F660}" destId="{BE4BE7DA-8FA6-4C52-A3D2-73CFA294F682}" srcOrd="0" destOrd="0" presId="urn:microsoft.com/office/officeart/2005/8/layout/lProcess2"/>
    <dgm:cxn modelId="{C9401CAF-D5C5-446E-9F05-0608EC0526FF}" type="presParOf" srcId="{BE4BE7DA-8FA6-4C52-A3D2-73CFA294F682}" destId="{016102C9-B0D4-4D32-BB0D-63100C80C345}" srcOrd="0" destOrd="0" presId="urn:microsoft.com/office/officeart/2005/8/layout/lProcess2"/>
    <dgm:cxn modelId="{464838F5-CAA9-45A4-9D51-28D238EA5A68}" type="presParOf" srcId="{BE4BE7DA-8FA6-4C52-A3D2-73CFA294F682}" destId="{B4128EA0-497F-4501-9057-4AD06AE0341D}" srcOrd="1" destOrd="0" presId="urn:microsoft.com/office/officeart/2005/8/layout/lProcess2"/>
    <dgm:cxn modelId="{7B7B1A3D-D1BC-499E-B52E-00AA6EA517C1}" type="presParOf" srcId="{BE4BE7DA-8FA6-4C52-A3D2-73CFA294F682}" destId="{D9A3BBD8-6DAA-4814-96E0-BBC9523218DD}" srcOrd="2" destOrd="0" presId="urn:microsoft.com/office/officeart/2005/8/layout/lProcess2"/>
    <dgm:cxn modelId="{D4813310-A999-4985-B4C0-C51956F90836}" type="presParOf" srcId="{1988945A-3D26-4729-A906-CE81CF025AD1}" destId="{4C071F0C-653B-4B9D-ADC5-E4E906F60EEA}" srcOrd="1" destOrd="0" presId="urn:microsoft.com/office/officeart/2005/8/layout/lProcess2"/>
    <dgm:cxn modelId="{86CC30AC-EDF5-446F-8380-36FA1217C07B}" type="presParOf" srcId="{1988945A-3D26-4729-A906-CE81CF025AD1}" destId="{BE456246-5F4E-4C70-9268-22A74F28EA8A}" srcOrd="2" destOrd="0" presId="urn:microsoft.com/office/officeart/2005/8/layout/lProcess2"/>
    <dgm:cxn modelId="{C9E86DDA-3519-4D2B-9A66-1ACC88CE2564}" type="presParOf" srcId="{BE456246-5F4E-4C70-9268-22A74F28EA8A}" destId="{594FE4DE-978C-4C99-8A54-7D040CCFAB9C}" srcOrd="0" destOrd="0" presId="urn:microsoft.com/office/officeart/2005/8/layout/lProcess2"/>
    <dgm:cxn modelId="{793D6263-E0C3-487F-9EF1-6F462624FED5}" type="presParOf" srcId="{BE456246-5F4E-4C70-9268-22A74F28EA8A}" destId="{F6CB1206-BBA5-4E5C-B553-3E7043E55469}" srcOrd="1" destOrd="0" presId="urn:microsoft.com/office/officeart/2005/8/layout/lProcess2"/>
    <dgm:cxn modelId="{CBE7738B-1A36-4C0D-9B57-FA3D5D414871}" type="presParOf" srcId="{BE456246-5F4E-4C70-9268-22A74F28EA8A}" destId="{86007821-CCCE-44B9-8F03-A130D0C5C38A}" srcOrd="2" destOrd="0" presId="urn:microsoft.com/office/officeart/2005/8/layout/lProcess2"/>
    <dgm:cxn modelId="{54C125CC-4A70-4A72-BC18-A51BCAC4829B}" type="presParOf" srcId="{86007821-CCCE-44B9-8F03-A130D0C5C38A}" destId="{8C9935E8-41DF-4B9A-A89A-6632285AC0D0}" srcOrd="0" destOrd="0" presId="urn:microsoft.com/office/officeart/2005/8/layout/lProcess2"/>
    <dgm:cxn modelId="{6BDD34D0-989A-4D78-8EDF-3671ACF53865}" type="presParOf" srcId="{8C9935E8-41DF-4B9A-A89A-6632285AC0D0}" destId="{B840CF78-B9B7-4196-8F40-CCA89A3C06AD}" srcOrd="0" destOrd="0" presId="urn:microsoft.com/office/officeart/2005/8/layout/lProcess2"/>
    <dgm:cxn modelId="{7D9A5816-5AEE-4F1B-BE04-AEAD7383AA06}" type="presParOf" srcId="{8C9935E8-41DF-4B9A-A89A-6632285AC0D0}" destId="{54BE51C1-3CE8-4929-9FC7-ECF0C16B9B40}" srcOrd="1" destOrd="0" presId="urn:microsoft.com/office/officeart/2005/8/layout/lProcess2"/>
    <dgm:cxn modelId="{C9631ED6-A674-4425-839E-ADC959FF353D}" type="presParOf" srcId="{8C9935E8-41DF-4B9A-A89A-6632285AC0D0}" destId="{B4CE7ADD-8F44-4688-BE20-AD53D7FA1074}" srcOrd="2" destOrd="0" presId="urn:microsoft.com/office/officeart/2005/8/layout/lProcess2"/>
    <dgm:cxn modelId="{2B9D1D60-2157-4527-98A4-54DFD293792A}" type="presParOf" srcId="{1988945A-3D26-4729-A906-CE81CF025AD1}" destId="{4272BB54-D32B-49AD-BDBB-26FAC1C5F8D9}" srcOrd="3" destOrd="0" presId="urn:microsoft.com/office/officeart/2005/8/layout/lProcess2"/>
    <dgm:cxn modelId="{F885A1B4-2A32-424E-A0F2-EADCC58C6C19}" type="presParOf" srcId="{1988945A-3D26-4729-A906-CE81CF025AD1}" destId="{05C08A99-5A81-4371-B6E6-33B2CB5D97C4}" srcOrd="4" destOrd="0" presId="urn:microsoft.com/office/officeart/2005/8/layout/lProcess2"/>
    <dgm:cxn modelId="{9452F705-C0FC-4608-A8D4-285A45EA4538}" type="presParOf" srcId="{05C08A99-5A81-4371-B6E6-33B2CB5D97C4}" destId="{5D6790E9-0FAF-4685-894A-9B988A3E9A75}" srcOrd="0" destOrd="0" presId="urn:microsoft.com/office/officeart/2005/8/layout/lProcess2"/>
    <dgm:cxn modelId="{DD2EFC0A-09C1-47A4-A7DF-3D220EB2E904}" type="presParOf" srcId="{05C08A99-5A81-4371-B6E6-33B2CB5D97C4}" destId="{4B38F59E-5884-40F3-8B48-1483B2C51EB8}" srcOrd="1" destOrd="0" presId="urn:microsoft.com/office/officeart/2005/8/layout/lProcess2"/>
    <dgm:cxn modelId="{3865CA4B-7918-4116-BE85-3B8D5D016130}" type="presParOf" srcId="{05C08A99-5A81-4371-B6E6-33B2CB5D97C4}" destId="{8C681645-35BA-450C-B5A8-285265FE3BC6}" srcOrd="2" destOrd="0" presId="urn:microsoft.com/office/officeart/2005/8/layout/lProcess2"/>
    <dgm:cxn modelId="{B2C19873-A7D1-4C7B-B2BA-F45496987BD7}" type="presParOf" srcId="{8C681645-35BA-450C-B5A8-285265FE3BC6}" destId="{A8107938-FCA4-49C2-B483-369A0A13F4E5}" srcOrd="0" destOrd="0" presId="urn:microsoft.com/office/officeart/2005/8/layout/lProcess2"/>
    <dgm:cxn modelId="{4B17B8A4-69DB-4B71-94F8-2686E233281D}" type="presParOf" srcId="{A8107938-FCA4-49C2-B483-369A0A13F4E5}" destId="{9EEB494C-5629-425C-A9B9-8C3E67FFAE6A}" srcOrd="0" destOrd="0" presId="urn:microsoft.com/office/officeart/2005/8/layout/lProcess2"/>
    <dgm:cxn modelId="{A793CA3A-0C22-460B-9EBD-62A8402352AC}" type="presParOf" srcId="{A8107938-FCA4-49C2-B483-369A0A13F4E5}" destId="{1B3B7FAB-A049-4CB7-9507-05BCCD4FFB07}" srcOrd="1" destOrd="0" presId="urn:microsoft.com/office/officeart/2005/8/layout/lProcess2"/>
    <dgm:cxn modelId="{C36F10F4-9CDF-44A5-93F2-61A4BD5D96D5}" type="presParOf" srcId="{A8107938-FCA4-49C2-B483-369A0A13F4E5}" destId="{918CABAC-351F-49C1-A34A-80F8FFDB4338}" srcOrd="2" destOrd="0" presId="urn:microsoft.com/office/officeart/2005/8/layout/lProcess2"/>
    <dgm:cxn modelId="{A8091A75-C640-4406-A98F-ACC095699564}" type="presParOf" srcId="{A8107938-FCA4-49C2-B483-369A0A13F4E5}" destId="{63F8BC59-B8BF-4977-BF07-D7C99D385574}" srcOrd="3" destOrd="0" presId="urn:microsoft.com/office/officeart/2005/8/layout/lProcess2"/>
    <dgm:cxn modelId="{843E5213-0B7C-4FA2-B8AE-7DA1DF2355C4}" type="presParOf" srcId="{A8107938-FCA4-49C2-B483-369A0A13F4E5}" destId="{7E937D84-0C1A-4A5F-9A51-BAA28332B53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1533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65451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1EE45E2-7E3A-4A21-BD8B-F3B162A04CFB}" type="datetime1">
              <a:rPr lang="en-US" smtClean="0">
                <a:solidFill>
                  <a:prstClr val="black"/>
                </a:solidFill>
              </a:rPr>
              <a:pPr/>
              <a:t>5/19/2014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9673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1948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70649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5700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93564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DCC2416-E980-4F84-8EEA-67C7A97E839B}"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3795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E0644E2-6655-45AC-824D-5F9F1FEB8661}" type="datetime1">
              <a:rPr lang="en-US" smtClean="0">
                <a:solidFill>
                  <a:prstClr val="black"/>
                </a:solidFill>
              </a:rPr>
              <a:pPr/>
              <a:t>5/19/2014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387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93650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132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4973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315659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45AA1797-DAEB-4865-8F50-88F8C956CE9E}" type="datetime1">
              <a:rPr lang="en-US" smtClean="0">
                <a:solidFill>
                  <a:prstClr val="black"/>
                </a:solidFill>
              </a:rPr>
              <a:pPr/>
              <a:t>5/19/2014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555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E5912A0-2402-4015-AE9C-46F5E36A8E2A}" type="datetime1">
              <a:rPr lang="en-US" smtClean="0">
                <a:solidFill>
                  <a:prstClr val="black"/>
                </a:solidFill>
              </a:rPr>
              <a:pPr/>
              <a:t>5/19/2014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436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01C4252-65D0-4F8D-B786-08DEA74F6E2E}" type="datetime1">
              <a:rPr lang="en-US" smtClean="0">
                <a:solidFill>
                  <a:prstClr val="black"/>
                </a:solidFill>
              </a:rPr>
              <a:pPr/>
              <a:t>5/19/2014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2947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F47C1DF-1470-495E-B623-AEA0D3D70EC2}" type="datetime1">
              <a:rPr lang="en-US" smtClean="0">
                <a:solidFill>
                  <a:prstClr val="black"/>
                </a:solidFill>
              </a:rPr>
              <a:pPr/>
              <a:t>5/19/2014</a:t>
            </a:fld>
            <a:endParaRPr lang="en-US">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6550" defTabSz="932929" eaLnBrk="0" hangingPunct="0"/>
            <a:r>
              <a:rPr lang="en-US" sz="5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925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Lync Conference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92CCBCD-A8BF-439A-869B-F39A4D7377DF}" type="datetime1">
              <a:rPr lang="en-US" smtClean="0">
                <a:solidFill>
                  <a:prstClr val="black"/>
                </a:solidFill>
              </a:rPr>
              <a:pPr/>
              <a:t>5/19/2014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0889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993994-43AD-45C4-A588-A8FD8AA4F819}" type="datetime1">
              <a:rPr lang="en-US" smtClean="0">
                <a:solidFill>
                  <a:prstClr val="black"/>
                </a:solidFill>
              </a:rPr>
              <a:pPr/>
              <a:t>5/19/2014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65559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5993994-43AD-45C4-A588-A8FD8AA4F819}" type="datetime1">
              <a:rPr lang="en-US" smtClean="0">
                <a:solidFill>
                  <a:prstClr val="black"/>
                </a:solidFill>
              </a:rPr>
              <a:pPr/>
              <a:t>5/19/2014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0183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7085776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23009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73371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5436352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00">
                      <a:schemeClr val="tx2"/>
                    </a:gs>
                    <a:gs pos="0">
                      <a:schemeClr val="tx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27089930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64628250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72804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227395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81846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1458341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C:\Users\jchapman\AppData\Local\Microsoft\Windows\INetCache\Content.Outlook\0JCNSHE3\WP_20140330_01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 y="0"/>
            <a:ext cx="12432883" cy="6993497"/>
          </a:xfrm>
          <a:prstGeom prst="rect">
            <a:avLst/>
          </a:prstGeom>
          <a:noFill/>
          <a:extLst>
            <a:ext uri="{909E8E84-426E-40DD-AFC4-6F175D3DCCD1}">
              <a14:hiddenFill xmlns:a14="http://schemas.microsoft.com/office/drawing/2010/main">
                <a:solidFill>
                  <a:srgbClr val="FFFFFF"/>
                </a:solidFill>
              </a14:hiddenFill>
            </a:ext>
          </a:extLst>
        </p:spPr>
      </p:pic>
      <p:sp>
        <p:nvSpPr>
          <p:cNvPr id="19" name="Dark gradation top"/>
          <p:cNvSpPr/>
          <p:nvPr userDrawn="1"/>
        </p:nvSpPr>
        <p:spPr bwMode="gray">
          <a:xfrm>
            <a:off x="-2468468" y="-2263395"/>
            <a:ext cx="14904943" cy="9257920"/>
          </a:xfrm>
          <a:prstGeom prst="rect">
            <a:avLst/>
          </a:prstGeom>
          <a:gradFill flip="none" rotWithShape="1">
            <a:gsLst>
              <a:gs pos="0">
                <a:srgbClr val="000000">
                  <a:alpha val="50000"/>
                </a:srgbClr>
              </a:gs>
              <a:gs pos="40000">
                <a:srgbClr val="000000">
                  <a:alpha val="2800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1851362"/>
            <a:ext cx="8046696" cy="4206192"/>
          </a:xfrm>
          <a:prstGeom prst="rect">
            <a:avLst/>
          </a:prstGeom>
          <a:solidFill>
            <a:srgbClr val="DC3C00">
              <a:alpha val="6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49" y="1851361"/>
            <a:ext cx="8048285" cy="1828779"/>
          </a:xfrm>
          <a:noFill/>
        </p:spPr>
        <p:txBody>
          <a:bodyPr vert="horz" wrap="square" lIns="146304" tIns="91440" rIns="146304" bIns="91440" rtlCol="0" anchor="t" anchorCtr="0">
            <a:noAutofit/>
          </a:bodyPr>
          <a:lstStyle>
            <a:lvl1pPr>
              <a:defRPr lang="en-US" sz="5400" b="0" spc="-100" baseline="0" dirty="0">
                <a:gradFill>
                  <a:gsLst>
                    <a:gs pos="5833">
                      <a:srgbClr val="FFFFFF"/>
                    </a:gs>
                    <a:gs pos="18000">
                      <a:srgbClr val="FFFFFF"/>
                    </a:gs>
                  </a:gsLst>
                  <a:lin ang="5400000" scaled="0"/>
                </a:gradFill>
              </a:defRPr>
            </a:lvl1pPr>
          </a:lstStyle>
          <a:p>
            <a:pPr lvl="0"/>
            <a:r>
              <a:rPr lang="en-US" dirty="0" smtClean="0"/>
              <a:t>Garage Series Live!</a:t>
            </a:r>
            <a:br>
              <a:rPr lang="en-US" dirty="0" smtClean="0"/>
            </a:br>
            <a:r>
              <a:rPr lang="en-US" dirty="0" smtClean="0"/>
              <a:t>@office in the expo hall	</a:t>
            </a:r>
            <a:endParaRPr lang="en-US" dirty="0"/>
          </a:p>
        </p:txBody>
      </p:sp>
      <p:sp>
        <p:nvSpPr>
          <p:cNvPr id="3" name="Text Placeholder 2"/>
          <p:cNvSpPr>
            <a:spLocks noGrp="1"/>
          </p:cNvSpPr>
          <p:nvPr>
            <p:ph type="body" sz="quarter" idx="14" hasCustomPrompt="1"/>
          </p:nvPr>
        </p:nvSpPr>
        <p:spPr bwMode="ltGray">
          <a:xfrm>
            <a:off x="274637" y="3680140"/>
            <a:ext cx="8046697" cy="2377413"/>
          </a:xfrm>
        </p:spPr>
        <p:txBody>
          <a:bodyPr tIns="109728" bIns="109728">
            <a:noAutofit/>
          </a:bodyPr>
          <a:lstStyle>
            <a:lvl1pPr marL="0" indent="0">
              <a:spcBef>
                <a:spcPts val="600"/>
              </a:spcBef>
              <a:spcAft>
                <a:spcPts val="600"/>
              </a:spcAft>
              <a:buNone/>
              <a:defRPr sz="3200" baseline="0">
                <a:gradFill>
                  <a:gsLst>
                    <a:gs pos="1250">
                      <a:srgbClr val="FFFFFF"/>
                    </a:gs>
                    <a:gs pos="99000">
                      <a:srgbClr val="FFFFFF"/>
                    </a:gs>
                  </a:gsLst>
                  <a:lin ang="5400000" scaled="0"/>
                </a:gradFill>
              </a:defRPr>
            </a:lvl1pPr>
          </a:lstStyle>
          <a:p>
            <a:pPr lvl="0"/>
            <a:r>
              <a:rPr lang="en-US" dirty="0" smtClean="0"/>
              <a:t>The latest Office 365 tech from the people behind it – in 15 minutes or less.</a:t>
            </a:r>
          </a:p>
          <a:p>
            <a:pPr lvl="0"/>
            <a:r>
              <a:rPr lang="en-US" dirty="0" smtClean="0"/>
              <a:t>Daily shows with prizes during session breaks</a:t>
            </a:r>
          </a:p>
          <a:p>
            <a:pPr lvl="0"/>
            <a:r>
              <a:rPr lang="en-US" dirty="0" smtClean="0"/>
              <a:t>Watch Wednesdays - microsoft.com/garage</a:t>
            </a:r>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205458"/>
            <a:ext cx="2965328" cy="1283012"/>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55390" y="4960286"/>
            <a:ext cx="4219575" cy="197488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648195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954200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89505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59563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53024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3930294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6029664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3576260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737953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226585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90039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022752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1678206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849521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018083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1457814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67315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1305565"/>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86088432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98952598"/>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75609081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8429392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66309486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225043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8415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0386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11517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97865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055062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71824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8684480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72184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645552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697322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23820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092370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6249445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8419440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181261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9773915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65158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142679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3379633"/>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42647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1942518"/>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0458976"/>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9100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895799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089906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909762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6376672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11855781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302158033"/>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94203389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238506562"/>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717093626"/>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27252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3493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322840"/>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57651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77222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image" Target="../media/image2.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image" Target="../media/image1.png"/><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image" Target="../media/image2.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image" Target="../media/image1.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354" r:id="rId32"/>
    <p:sldLayoutId id="2147484355" r:id="rId33"/>
    <p:sldLayoutId id="2147484356" r:id="rId34"/>
    <p:sldLayoutId id="2147484357" r:id="rId35"/>
    <p:sldLayoutId id="2147484358" r:id="rId36"/>
    <p:sldLayoutId id="2147484359"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967266844"/>
      </p:ext>
    </p:extLst>
  </p:cSld>
  <p:clrMap bg1="dk1" tx1="lt1" bg2="dk2" tx2="lt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 id="2147484314" r:id="rId27"/>
    <p:sldLayoutId id="2147484315" r:id="rId28"/>
    <p:sldLayoutId id="2147484316" r:id="rId29"/>
    <p:sldLayoutId id="2147484317" r:id="rId30"/>
    <p:sldLayoutId id="2147484318"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595175415"/>
      </p:ext>
    </p:extLst>
  </p:cSld>
  <p:clrMap bg1="dk1" tx1="lt1" bg2="dk2" tx2="lt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 id="2147484340" r:id="rId21"/>
    <p:sldLayoutId id="2147484341" r:id="rId22"/>
    <p:sldLayoutId id="2147484342" r:id="rId23"/>
    <p:sldLayoutId id="2147484343" r:id="rId24"/>
    <p:sldLayoutId id="2147484344" r:id="rId25"/>
    <p:sldLayoutId id="2147484345" r:id="rId26"/>
    <p:sldLayoutId id="2147484346" r:id="rId27"/>
    <p:sldLayoutId id="2147484347" r:id="rId28"/>
    <p:sldLayoutId id="2147484348" r:id="rId29"/>
    <p:sldLayoutId id="2147484349" r:id="rId30"/>
    <p:sldLayoutId id="2147484350" r:id="rId31"/>
    <p:sldLayoutId id="2147484351" r:id="rId32"/>
    <p:sldLayoutId id="2147484352" r:id="rId33"/>
    <p:sldLayoutId id="2147484353"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technet.microsoft.com/en-us/library/gg398687(v=ocs.14).aspx" TargetMode="External"/><Relationship Id="rId2" Type="http://schemas.openxmlformats.org/officeDocument/2006/relationships/hyperlink" Target="http://technet.microsoft.com/en-us/library/gg398687.aspx"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blogs.technet.com/b/jenstr/archive/2013/09/20/what-is-the-basis-for-classifying-a-call-as-poor-in-lync-2013-qoe.aspx"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6.xml"/><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1.xml"/><Relationship Id="rId7" Type="http://schemas.openxmlformats.org/officeDocument/2006/relationships/diagramColors" Target="../diagrams/colors2.xml"/><Relationship Id="rId2" Type="http://schemas.openxmlformats.org/officeDocument/2006/relationships/slideLayout" Target="../slideLayouts/slideLayout35.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5.xml"/><Relationship Id="rId7" Type="http://schemas.openxmlformats.org/officeDocument/2006/relationships/diagramColors" Target="../diagrams/colors5.xml"/><Relationship Id="rId2" Type="http://schemas.openxmlformats.org/officeDocument/2006/relationships/slideLayout" Target="../slideLayouts/slideLayout35.xml"/><Relationship Id="rId1" Type="http://schemas.openxmlformats.org/officeDocument/2006/relationships/tags" Target="../tags/tag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9.xml"/><Relationship Id="rId4" Type="http://schemas.openxmlformats.org/officeDocument/2006/relationships/image" Target="../media/image44.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7.xml"/><Relationship Id="rId7" Type="http://schemas.openxmlformats.org/officeDocument/2006/relationships/diagramColors" Target="../diagrams/colors6.xml"/><Relationship Id="rId2" Type="http://schemas.openxmlformats.org/officeDocument/2006/relationships/slideLayout" Target="../slideLayouts/slideLayout35.xml"/><Relationship Id="rId1" Type="http://schemas.openxmlformats.org/officeDocument/2006/relationships/tags" Target="../tags/tag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87.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87.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7.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microsoft.com/en-us/download/details.aspx?id=39084" TargetMode="External"/><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hyperlink" Target="http://zoom.it/owus#full"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hyperlink" Target="http://zoom.it/QYnmB#f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27" y="200756"/>
            <a:ext cx="10722146" cy="1351600"/>
          </a:xfrm>
        </p:spPr>
        <p:txBody>
          <a:bodyPr>
            <a:normAutofit/>
          </a:bodyPr>
          <a:lstStyle/>
          <a:p>
            <a:r>
              <a:rPr lang="en-US" sz="5505" dirty="0" err="1"/>
              <a:t>QoE</a:t>
            </a:r>
            <a:r>
              <a:rPr lang="en-US" sz="5505" dirty="0"/>
              <a:t> Data collection</a:t>
            </a:r>
          </a:p>
        </p:txBody>
      </p:sp>
      <p:sp>
        <p:nvSpPr>
          <p:cNvPr id="3" name="Text Placeholder 2"/>
          <p:cNvSpPr>
            <a:spLocks noGrp="1"/>
          </p:cNvSpPr>
          <p:nvPr>
            <p:ph type="body" sz="quarter" idx="4294967295"/>
          </p:nvPr>
        </p:nvSpPr>
        <p:spPr>
          <a:xfrm>
            <a:off x="277028" y="1552356"/>
            <a:ext cx="6458541" cy="3612079"/>
          </a:xfrm>
          <a:prstGeom prst="rect">
            <a:avLst/>
          </a:prstGeom>
        </p:spPr>
        <p:txBody>
          <a:bodyPr/>
          <a:lstStyle/>
          <a:p>
            <a:pPr lvl="1"/>
            <a:r>
              <a:rPr lang="en-CA" sz="4080" b="1" spc="-71" dirty="0">
                <a:solidFill>
                  <a:schemeClr val="tx1"/>
                </a:solidFill>
                <a:latin typeface="+mj-lt"/>
              </a:rPr>
              <a:t>How </a:t>
            </a:r>
            <a:r>
              <a:rPr lang="en-CA" sz="4080" b="1" spc="-71" dirty="0" err="1">
                <a:solidFill>
                  <a:schemeClr val="tx1"/>
                </a:solidFill>
                <a:latin typeface="+mj-lt"/>
              </a:rPr>
              <a:t>QoE</a:t>
            </a:r>
            <a:r>
              <a:rPr lang="en-CA" sz="4080" b="1" spc="-71" dirty="0">
                <a:solidFill>
                  <a:schemeClr val="tx1"/>
                </a:solidFill>
                <a:latin typeface="+mj-lt"/>
              </a:rPr>
              <a:t> data gets collected</a:t>
            </a:r>
          </a:p>
          <a:p>
            <a:pPr lvl="1"/>
            <a:endParaRPr lang="en-US" dirty="0" smtClean="0"/>
          </a:p>
          <a:p>
            <a:pPr lvl="1"/>
            <a:r>
              <a:rPr lang="en-US" dirty="0" smtClean="0"/>
              <a:t>After </a:t>
            </a:r>
            <a:r>
              <a:rPr lang="en-US" dirty="0"/>
              <a:t>a media session is complete the end point sends </a:t>
            </a:r>
            <a:r>
              <a:rPr lang="en-US" dirty="0" err="1"/>
              <a:t>QoE</a:t>
            </a:r>
            <a:r>
              <a:rPr lang="en-US" dirty="0"/>
              <a:t> data to home pool </a:t>
            </a:r>
            <a:endParaRPr lang="en-US" dirty="0" smtClean="0"/>
          </a:p>
          <a:p>
            <a:pPr lvl="1"/>
            <a:endParaRPr lang="en-US" dirty="0" smtClean="0"/>
          </a:p>
          <a:p>
            <a:pPr lvl="1"/>
            <a:r>
              <a:rPr lang="en-US" dirty="0" smtClean="0"/>
              <a:t>All </a:t>
            </a:r>
            <a:r>
              <a:rPr lang="en-US" dirty="0"/>
              <a:t>media end points have these capabilities – Lync Clients, Mediation Server, AVMCU, </a:t>
            </a:r>
            <a:r>
              <a:rPr lang="en-US" dirty="0" smtClean="0"/>
              <a:t>Edge, CAA, etc.</a:t>
            </a:r>
            <a:endParaRPr lang="en-US" dirty="0"/>
          </a:p>
          <a:p>
            <a:pPr lvl="1"/>
            <a:endParaRPr lang="en-GB" dirty="0" smtClean="0"/>
          </a:p>
          <a:p>
            <a:pPr lvl="1"/>
            <a:r>
              <a:rPr lang="en-GB" dirty="0" smtClean="0"/>
              <a:t>These </a:t>
            </a:r>
            <a:r>
              <a:rPr lang="en-GB" dirty="0"/>
              <a:t>reports are based on RTCP exchanges between the two endpoints</a:t>
            </a:r>
            <a:endParaRPr lang="en-US" dirty="0"/>
          </a:p>
        </p:txBody>
      </p:sp>
      <p:pic>
        <p:nvPicPr>
          <p:cNvPr id="4" name="Picture 3"/>
          <p:cNvPicPr>
            <a:picLocks noChangeAspect="1"/>
          </p:cNvPicPr>
          <p:nvPr/>
        </p:nvPicPr>
        <p:blipFill>
          <a:blip r:embed="rId3"/>
          <a:stretch>
            <a:fillRect/>
          </a:stretch>
        </p:blipFill>
        <p:spPr>
          <a:xfrm>
            <a:off x="7208439" y="296564"/>
            <a:ext cx="4747366" cy="6155750"/>
          </a:xfrm>
          <a:prstGeom prst="rect">
            <a:avLst/>
          </a:prstGeom>
        </p:spPr>
      </p:pic>
    </p:spTree>
    <p:extLst>
      <p:ext uri="{BB962C8B-B14F-4D97-AF65-F5344CB8AC3E}">
        <p14:creationId xmlns:p14="http://schemas.microsoft.com/office/powerpoint/2010/main" val="20437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5481" y="906462"/>
            <a:ext cx="11885514" cy="5964710"/>
          </a:xfrm>
        </p:spPr>
        <p:txBody>
          <a:bodyPr/>
          <a:lstStyle/>
          <a:p>
            <a:r>
              <a:rPr lang="en-US" dirty="0" smtClean="0"/>
              <a:t>Lync 2010 and Lync 2013 use different </a:t>
            </a:r>
            <a:r>
              <a:rPr lang="en-US" dirty="0" err="1" smtClean="0"/>
              <a:t>QoEMetrics</a:t>
            </a:r>
            <a:r>
              <a:rPr lang="en-US" dirty="0" smtClean="0"/>
              <a:t> instances - Co-existence challenge</a:t>
            </a:r>
          </a:p>
          <a:p>
            <a:r>
              <a:rPr lang="en-US" dirty="0" smtClean="0"/>
              <a:t>Different database schemas</a:t>
            </a:r>
          </a:p>
          <a:p>
            <a:pPr lvl="1"/>
            <a:r>
              <a:rPr lang="en-US" sz="1800" dirty="0"/>
              <a:t>2013 - </a:t>
            </a:r>
            <a:r>
              <a:rPr lang="en-US" sz="1800" dirty="0">
                <a:hlinkClick r:id="rId2"/>
              </a:rPr>
              <a:t>http://</a:t>
            </a:r>
            <a:r>
              <a:rPr lang="en-US" sz="1800" dirty="0" smtClean="0">
                <a:hlinkClick r:id="rId2"/>
              </a:rPr>
              <a:t>technet.microsoft.com/en-us/library/gg398687.aspx</a:t>
            </a:r>
            <a:r>
              <a:rPr lang="en-US" sz="1800" dirty="0" smtClean="0"/>
              <a:t> </a:t>
            </a:r>
          </a:p>
          <a:p>
            <a:pPr lvl="1"/>
            <a:r>
              <a:rPr lang="en-US" sz="1800" dirty="0"/>
              <a:t>2010 - </a:t>
            </a:r>
            <a:r>
              <a:rPr lang="en-US" sz="1800" dirty="0">
                <a:hlinkClick r:id="rId3"/>
              </a:rPr>
              <a:t>http://technet.microsoft.com/en-us/library/gg398687(v=ocs.14).</a:t>
            </a:r>
            <a:r>
              <a:rPr lang="en-US" sz="1800" dirty="0" smtClean="0">
                <a:hlinkClick r:id="rId3"/>
              </a:rPr>
              <a:t>aspx</a:t>
            </a:r>
            <a:r>
              <a:rPr lang="en-US" sz="1800" dirty="0" smtClean="0"/>
              <a:t> </a:t>
            </a:r>
          </a:p>
          <a:p>
            <a:r>
              <a:rPr lang="en-US" dirty="0" smtClean="0"/>
              <a:t>Main differences</a:t>
            </a:r>
          </a:p>
          <a:p>
            <a:pPr lvl="1"/>
            <a:r>
              <a:rPr lang="en-US" dirty="0" smtClean="0"/>
              <a:t>Support for video and application sharing media streams</a:t>
            </a:r>
          </a:p>
          <a:p>
            <a:pPr lvl="1"/>
            <a:r>
              <a:rPr lang="en-US" dirty="0" smtClean="0"/>
              <a:t>Network connection</a:t>
            </a:r>
          </a:p>
          <a:p>
            <a:pPr lvl="1"/>
            <a:r>
              <a:rPr lang="en-US" dirty="0" smtClean="0"/>
              <a:t>Subnet and IP addresses</a:t>
            </a:r>
          </a:p>
          <a:p>
            <a:pPr lvl="1"/>
            <a:r>
              <a:rPr lang="en-US" dirty="0" err="1" smtClean="0"/>
              <a:t>ClassifiedPoorCall</a:t>
            </a:r>
            <a:r>
              <a:rPr lang="en-US" dirty="0" smtClean="0"/>
              <a:t> location</a:t>
            </a:r>
          </a:p>
          <a:p>
            <a:pPr lvl="1"/>
            <a:r>
              <a:rPr lang="en-US" dirty="0" smtClean="0"/>
              <a:t>New Views for Audio and Video streams</a:t>
            </a:r>
          </a:p>
          <a:p>
            <a:r>
              <a:rPr lang="en-US" dirty="0" smtClean="0"/>
              <a:t>Best Practice: Single instance per deployment</a:t>
            </a:r>
            <a:endParaRPr lang="en-US" dirty="0"/>
          </a:p>
        </p:txBody>
      </p:sp>
      <p:sp>
        <p:nvSpPr>
          <p:cNvPr id="3" name="Title 2"/>
          <p:cNvSpPr>
            <a:spLocks noGrp="1"/>
          </p:cNvSpPr>
          <p:nvPr>
            <p:ph type="title"/>
          </p:nvPr>
        </p:nvSpPr>
        <p:spPr>
          <a:xfrm>
            <a:off x="274639" y="68262"/>
            <a:ext cx="11963398" cy="917575"/>
          </a:xfrm>
        </p:spPr>
        <p:txBody>
          <a:bodyPr/>
          <a:lstStyle/>
          <a:p>
            <a:r>
              <a:rPr lang="en-US" dirty="0" smtClean="0">
                <a:solidFill>
                  <a:schemeClr val="tx1"/>
                </a:solidFill>
              </a:rPr>
              <a:t>Quality of Experience (QoE) considerations</a:t>
            </a:r>
            <a:endParaRPr lang="en-US" dirty="0">
              <a:solidFill>
                <a:schemeClr val="tx1"/>
              </a:solidFill>
            </a:endParaRPr>
          </a:p>
        </p:txBody>
      </p:sp>
    </p:spTree>
    <p:extLst>
      <p:ext uri="{BB962C8B-B14F-4D97-AF65-F5344CB8AC3E}">
        <p14:creationId xmlns:p14="http://schemas.microsoft.com/office/powerpoint/2010/main" val="8410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5415" y="906462"/>
            <a:ext cx="11582400" cy="1225793"/>
          </a:xfrm>
        </p:spPr>
        <p:txBody>
          <a:bodyPr/>
          <a:lstStyle/>
          <a:p>
            <a:r>
              <a:rPr lang="en-US" sz="3672" dirty="0">
                <a:solidFill>
                  <a:schemeClr val="tx2"/>
                </a:solidFill>
              </a:rPr>
              <a:t>The Quality of Experience (QoE) Database provides telemetry across the network</a:t>
            </a:r>
          </a:p>
        </p:txBody>
      </p:sp>
      <p:sp>
        <p:nvSpPr>
          <p:cNvPr id="2" name="Title 1"/>
          <p:cNvSpPr>
            <a:spLocks noGrp="1"/>
          </p:cNvSpPr>
          <p:nvPr>
            <p:ph type="title"/>
          </p:nvPr>
        </p:nvSpPr>
        <p:spPr>
          <a:xfrm>
            <a:off x="274639" y="144462"/>
            <a:ext cx="11889564" cy="917575"/>
          </a:xfrm>
        </p:spPr>
        <p:txBody>
          <a:bodyPr/>
          <a:lstStyle/>
          <a:p>
            <a:r>
              <a:rPr lang="en-US" dirty="0" smtClean="0">
                <a:solidFill>
                  <a:schemeClr val="tx1"/>
                </a:solidFill>
              </a:rPr>
              <a:t>Network Coverage</a:t>
            </a:r>
            <a:endParaRPr lang="en-US" dirty="0">
              <a:solidFill>
                <a:schemeClr val="tx1"/>
              </a:solidFill>
            </a:endParaRPr>
          </a:p>
        </p:txBody>
      </p:sp>
      <p:pic>
        <p:nvPicPr>
          <p:cNvPr id="7" name="Picture 6"/>
          <p:cNvPicPr>
            <a:picLocks noChangeAspect="1"/>
          </p:cNvPicPr>
          <p:nvPr/>
        </p:nvPicPr>
        <p:blipFill>
          <a:blip r:embed="rId2"/>
          <a:stretch>
            <a:fillRect/>
          </a:stretch>
        </p:blipFill>
        <p:spPr>
          <a:xfrm>
            <a:off x="687351" y="2114378"/>
            <a:ext cx="11450464" cy="4214003"/>
          </a:xfrm>
          <a:prstGeom prst="rect">
            <a:avLst/>
          </a:prstGeom>
        </p:spPr>
      </p:pic>
      <p:sp>
        <p:nvSpPr>
          <p:cNvPr id="8" name="Oval 7"/>
          <p:cNvSpPr/>
          <p:nvPr/>
        </p:nvSpPr>
        <p:spPr bwMode="auto">
          <a:xfrm>
            <a:off x="687352" y="3773984"/>
            <a:ext cx="1209500" cy="1229045"/>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And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Wireless </a:t>
            </a:r>
          </a:p>
          <a:p>
            <a:pPr algn="ctr" defTabSz="932290" fontAlgn="base">
              <a:spcBef>
                <a:spcPct val="0"/>
              </a:spcBef>
              <a:spcAft>
                <a:spcPct val="0"/>
              </a:spcAft>
            </a:pPr>
            <a:r>
              <a:rPr lang="en-US" sz="714" dirty="0">
                <a:solidFill>
                  <a:srgbClr val="505050"/>
                </a:solidFill>
                <a:ea typeface="Segoe UI" pitchFamily="34" charset="0"/>
                <a:cs typeface="Segoe UI" pitchFamily="34" charset="0"/>
              </a:rPr>
              <a:t>LastMile_0_and_1</a:t>
            </a:r>
          </a:p>
        </p:txBody>
      </p:sp>
      <p:sp>
        <p:nvSpPr>
          <p:cNvPr id="9" name="Oval 8"/>
          <p:cNvSpPr/>
          <p:nvPr/>
        </p:nvSpPr>
        <p:spPr bwMode="auto">
          <a:xfrm>
            <a:off x="6014776" y="3469913"/>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AVMCU</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Plant_1</a:t>
            </a:r>
          </a:p>
        </p:txBody>
      </p:sp>
      <p:sp>
        <p:nvSpPr>
          <p:cNvPr id="10" name="Oval 9"/>
          <p:cNvSpPr/>
          <p:nvPr/>
        </p:nvSpPr>
        <p:spPr bwMode="auto">
          <a:xfrm>
            <a:off x="9368093" y="3248188"/>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AVMCU</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Plant_1</a:t>
            </a:r>
          </a:p>
        </p:txBody>
      </p:sp>
      <p:sp>
        <p:nvSpPr>
          <p:cNvPr id="11" name="Oval 10"/>
          <p:cNvSpPr/>
          <p:nvPr/>
        </p:nvSpPr>
        <p:spPr bwMode="auto">
          <a:xfrm>
            <a:off x="9556798" y="4409842"/>
            <a:ext cx="1209500" cy="1229045"/>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And</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Wireless </a:t>
            </a:r>
          </a:p>
          <a:p>
            <a:pPr algn="ctr" defTabSz="932290" fontAlgn="base">
              <a:spcBef>
                <a:spcPct val="0"/>
              </a:spcBef>
              <a:spcAft>
                <a:spcPct val="0"/>
              </a:spcAft>
            </a:pPr>
            <a:r>
              <a:rPr lang="en-US" sz="714" dirty="0">
                <a:solidFill>
                  <a:srgbClr val="505050"/>
                </a:solidFill>
                <a:ea typeface="Segoe UI" pitchFamily="34" charset="0"/>
                <a:cs typeface="Segoe UI" pitchFamily="34" charset="0"/>
              </a:rPr>
              <a:t>LastMile_0_and_1</a:t>
            </a:r>
          </a:p>
        </p:txBody>
      </p:sp>
      <p:sp>
        <p:nvSpPr>
          <p:cNvPr id="12" name="Oval 11"/>
          <p:cNvSpPr/>
          <p:nvPr/>
        </p:nvSpPr>
        <p:spPr bwMode="auto">
          <a:xfrm>
            <a:off x="6624910" y="4480559"/>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Gateway</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Plant_2</a:t>
            </a:r>
          </a:p>
        </p:txBody>
      </p:sp>
      <p:sp>
        <p:nvSpPr>
          <p:cNvPr id="13" name="Oval 12"/>
          <p:cNvSpPr/>
          <p:nvPr/>
        </p:nvSpPr>
        <p:spPr bwMode="auto">
          <a:xfrm>
            <a:off x="10360366" y="2519852"/>
            <a:ext cx="1229963" cy="1158327"/>
          </a:xfrm>
          <a:prstGeom prst="ellipse">
            <a:avLst/>
          </a:prstGeom>
          <a:solidFill>
            <a:srgbClr val="FFCC00">
              <a:alpha val="53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Mediation</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to</a:t>
            </a:r>
          </a:p>
          <a:p>
            <a:pPr algn="ctr" defTabSz="932290" fontAlgn="base">
              <a:spcBef>
                <a:spcPct val="0"/>
              </a:spcBef>
              <a:spcAft>
                <a:spcPct val="0"/>
              </a:spcAft>
            </a:pPr>
            <a:r>
              <a:rPr lang="en-US" sz="1224" b="1" dirty="0">
                <a:solidFill>
                  <a:srgbClr val="505050"/>
                </a:solidFill>
                <a:ea typeface="Segoe UI" pitchFamily="34" charset="0"/>
                <a:cs typeface="Segoe UI" pitchFamily="34" charset="0"/>
              </a:rPr>
              <a:t>Gateway</a:t>
            </a:r>
          </a:p>
          <a:p>
            <a:pPr algn="ctr" defTabSz="932290" fontAlgn="base">
              <a:spcBef>
                <a:spcPct val="0"/>
              </a:spcBef>
              <a:spcAft>
                <a:spcPct val="0"/>
              </a:spcAft>
            </a:pPr>
            <a:r>
              <a:rPr lang="en-US" sz="816" dirty="0">
                <a:solidFill>
                  <a:srgbClr val="505050"/>
                </a:solidFill>
                <a:ea typeface="Segoe UI" pitchFamily="34" charset="0"/>
                <a:cs typeface="Segoe UI" pitchFamily="34" charset="0"/>
              </a:rPr>
              <a:t>Plant_2</a:t>
            </a:r>
          </a:p>
        </p:txBody>
      </p:sp>
      <p:sp>
        <p:nvSpPr>
          <p:cNvPr id="14" name="Oval 13"/>
          <p:cNvSpPr/>
          <p:nvPr/>
        </p:nvSpPr>
        <p:spPr bwMode="auto">
          <a:xfrm>
            <a:off x="2869884" y="4663016"/>
            <a:ext cx="680320" cy="680023"/>
          </a:xfrm>
          <a:prstGeom prst="ellipse">
            <a:avLst/>
          </a:prstGeom>
          <a:solidFill>
            <a:schemeClr val="accent3">
              <a:lumMod val="60000"/>
              <a:lumOff val="40000"/>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PCD</a:t>
            </a:r>
            <a:endParaRPr lang="en-US" sz="714" dirty="0">
              <a:solidFill>
                <a:srgbClr val="505050"/>
              </a:solidFill>
              <a:ea typeface="Segoe UI" pitchFamily="34" charset="0"/>
              <a:cs typeface="Segoe UI" pitchFamily="34" charset="0"/>
            </a:endParaRPr>
          </a:p>
        </p:txBody>
      </p:sp>
      <p:sp>
        <p:nvSpPr>
          <p:cNvPr id="15" name="Oval 14"/>
          <p:cNvSpPr/>
          <p:nvPr/>
        </p:nvSpPr>
        <p:spPr bwMode="auto">
          <a:xfrm>
            <a:off x="1330961" y="2671186"/>
            <a:ext cx="680320" cy="680023"/>
          </a:xfrm>
          <a:prstGeom prst="ellipse">
            <a:avLst/>
          </a:prstGeom>
          <a:solidFill>
            <a:schemeClr val="accent3">
              <a:lumMod val="60000"/>
              <a:lumOff val="40000"/>
              <a:alpha val="5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224" b="1" dirty="0">
                <a:solidFill>
                  <a:srgbClr val="505050"/>
                </a:solidFill>
                <a:ea typeface="Segoe UI" pitchFamily="34" charset="0"/>
                <a:cs typeface="Segoe UI" pitchFamily="34" charset="0"/>
              </a:rPr>
              <a:t>PCD</a:t>
            </a:r>
            <a:endParaRPr lang="en-US" sz="714" dirty="0">
              <a:solidFill>
                <a:srgbClr val="505050"/>
              </a:solidFill>
              <a:ea typeface="Segoe UI" pitchFamily="34" charset="0"/>
              <a:cs typeface="Segoe UI" pitchFamily="34" charset="0"/>
            </a:endParaRPr>
          </a:p>
        </p:txBody>
      </p:sp>
    </p:spTree>
    <p:extLst>
      <p:ext uri="{BB962C8B-B14F-4D97-AF65-F5344CB8AC3E}">
        <p14:creationId xmlns:p14="http://schemas.microsoft.com/office/powerpoint/2010/main" val="863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9564" cy="917575"/>
          </a:xfrm>
        </p:spPr>
        <p:txBody>
          <a:bodyPr/>
          <a:lstStyle/>
          <a:p>
            <a:r>
              <a:rPr lang="en-US" dirty="0" smtClean="0"/>
              <a:t>Comparing CQM and Monitoring Reports</a:t>
            </a:r>
            <a:endParaRPr lang="en-US" dirty="0"/>
          </a:p>
        </p:txBody>
      </p:sp>
      <p:sp>
        <p:nvSpPr>
          <p:cNvPr id="2" name="Text Placeholder 1"/>
          <p:cNvSpPr>
            <a:spLocks noGrp="1"/>
          </p:cNvSpPr>
          <p:nvPr>
            <p:ph type="body" sz="quarter" idx="4294967295"/>
          </p:nvPr>
        </p:nvSpPr>
        <p:spPr>
          <a:xfrm>
            <a:off x="274638" y="1091092"/>
            <a:ext cx="11887200" cy="2025170"/>
          </a:xfrm>
          <a:prstGeom prst="rect">
            <a:avLst/>
          </a:prstGeom>
        </p:spPr>
        <p:txBody>
          <a:bodyPr/>
          <a:lstStyle/>
          <a:p>
            <a:r>
              <a:rPr lang="en-US" dirty="0" err="1" smtClean="0"/>
              <a:t>ClassifiedPoorCall</a:t>
            </a:r>
            <a:r>
              <a:rPr lang="en-US" dirty="0" smtClean="0"/>
              <a:t> – </a:t>
            </a:r>
            <a:r>
              <a:rPr lang="en-US" dirty="0" err="1" smtClean="0"/>
              <a:t>MediaLine</a:t>
            </a:r>
            <a:r>
              <a:rPr lang="en-US" dirty="0" smtClean="0"/>
              <a:t> table in 2013</a:t>
            </a:r>
            <a:endParaRPr lang="en-US" dirty="0"/>
          </a:p>
        </p:txBody>
      </p:sp>
      <p:sp>
        <p:nvSpPr>
          <p:cNvPr id="4" name="TextBox 3"/>
          <p:cNvSpPr txBox="1"/>
          <p:nvPr/>
        </p:nvSpPr>
        <p:spPr>
          <a:xfrm>
            <a:off x="514393" y="6392862"/>
            <a:ext cx="11647099" cy="926407"/>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rgbClr val="505050"/>
                    </a:gs>
                    <a:gs pos="30000">
                      <a:srgbClr val="505050"/>
                    </a:gs>
                  </a:gsLst>
                  <a:lin ang="5400000" scaled="0"/>
                </a:gradFill>
                <a:hlinkClick r:id="rId3"/>
              </a:rPr>
              <a:t>http://</a:t>
            </a:r>
            <a:r>
              <a:rPr lang="en-US" sz="1600" dirty="0" smtClean="0">
                <a:gradFill>
                  <a:gsLst>
                    <a:gs pos="2917">
                      <a:srgbClr val="505050"/>
                    </a:gs>
                    <a:gs pos="30000">
                      <a:srgbClr val="505050"/>
                    </a:gs>
                  </a:gsLst>
                  <a:lin ang="5400000" scaled="0"/>
                </a:gradFill>
                <a:hlinkClick r:id="rId3"/>
              </a:rPr>
              <a:t>blogs.technet.com/b/jenstr/archive/2013/09/20/what-is-the-basis-for-classifying-a-call-as-poor-in-lync-2013-qoe.aspx</a:t>
            </a:r>
            <a:endParaRPr lang="en-US" sz="1600" dirty="0" smtClean="0">
              <a:gradFill>
                <a:gsLst>
                  <a:gs pos="2917">
                    <a:srgbClr val="505050"/>
                  </a:gs>
                  <a:gs pos="30000">
                    <a:srgbClr val="505050"/>
                  </a:gs>
                </a:gsLst>
                <a:lin ang="5400000" scaled="0"/>
              </a:gradFill>
            </a:endParaRPr>
          </a:p>
          <a:p>
            <a:pPr>
              <a:lnSpc>
                <a:spcPct val="90000"/>
              </a:lnSpc>
              <a:spcAft>
                <a:spcPts val="600"/>
              </a:spcAft>
            </a:pPr>
            <a:endParaRPr lang="en-US" sz="2400" dirty="0" err="1" smtClean="0">
              <a:gradFill>
                <a:gsLst>
                  <a:gs pos="2917">
                    <a:srgbClr val="505050"/>
                  </a:gs>
                  <a:gs pos="30000">
                    <a:srgbClr val="505050"/>
                  </a:gs>
                </a:gsLst>
                <a:lin ang="5400000" scaled="0"/>
              </a:gradFill>
            </a:endParaRPr>
          </a:p>
        </p:txBody>
      </p:sp>
      <p:graphicFrame>
        <p:nvGraphicFramePr>
          <p:cNvPr id="7" name="Table 6"/>
          <p:cNvGraphicFramePr>
            <a:graphicFrameLocks noGrp="1"/>
          </p:cNvGraphicFramePr>
          <p:nvPr>
            <p:extLst/>
          </p:nvPr>
        </p:nvGraphicFramePr>
        <p:xfrm>
          <a:off x="274639" y="1897062"/>
          <a:ext cx="11935731" cy="4453128"/>
        </p:xfrm>
        <a:graphic>
          <a:graphicData uri="http://schemas.openxmlformats.org/drawingml/2006/table">
            <a:tbl>
              <a:tblPr firstRow="1" bandRow="1">
                <a:tableStyleId>{5C22544A-7EE6-4342-B048-85BDC9FD1C3A}</a:tableStyleId>
              </a:tblPr>
              <a:tblGrid>
                <a:gridCol w="3200398"/>
                <a:gridCol w="1189167"/>
                <a:gridCol w="2468433"/>
                <a:gridCol w="5077733"/>
              </a:tblGrid>
              <a:tr h="558085">
                <a:tc>
                  <a:txBody>
                    <a:bodyPr/>
                    <a:lstStyle/>
                    <a:p>
                      <a:pPr defTabSz="932472" fontAlgn="base">
                        <a:lnSpc>
                          <a:spcPct val="90000"/>
                        </a:lnSpc>
                        <a:spcBef>
                          <a:spcPct val="0"/>
                        </a:spcBef>
                        <a:spcAft>
                          <a:spcPct val="0"/>
                        </a:spcAft>
                      </a:pPr>
                      <a:r>
                        <a:rPr lang="en-US" sz="2800" b="1" kern="1200" dirty="0" err="1" smtClean="0">
                          <a:gradFill>
                            <a:gsLst>
                              <a:gs pos="0">
                                <a:srgbClr val="FFFFFF"/>
                              </a:gs>
                              <a:gs pos="100000">
                                <a:srgbClr val="FFFFFF"/>
                              </a:gs>
                            </a:gsLst>
                            <a:lin ang="5400000" scaled="0"/>
                          </a:gradFill>
                          <a:latin typeface="+mj-lt"/>
                          <a:ea typeface="Segoe UI" pitchFamily="34" charset="0"/>
                          <a:cs typeface="Segoe UI" pitchFamily="34" charset="0"/>
                        </a:rPr>
                        <a:t>AudioStream</a:t>
                      </a: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 Value</a:t>
                      </a:r>
                    </a:p>
                  </a:txBody>
                  <a:tcPr marL="182880" marR="182880" marT="91440" marB="91440"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err="1" smtClean="0">
                          <a:gradFill>
                            <a:gsLst>
                              <a:gs pos="0">
                                <a:srgbClr val="FFFFFF"/>
                              </a:gs>
                              <a:gs pos="100000">
                                <a:srgbClr val="FFFFFF"/>
                              </a:gs>
                            </a:gsLst>
                            <a:lin ang="5400000" scaled="0"/>
                          </a:gradFill>
                          <a:latin typeface="+mj-lt"/>
                          <a:ea typeface="Segoe UI" pitchFamily="34" charset="0"/>
                          <a:cs typeface="Segoe UI" pitchFamily="34" charset="0"/>
                        </a:rPr>
                        <a:t>QoE</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CQM</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Explanation</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3327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dirty="0" err="1" smtClean="0">
                          <a:solidFill>
                            <a:schemeClr val="accent3"/>
                          </a:solidFill>
                        </a:rPr>
                        <a:t>DegradationAvg</a:t>
                      </a:r>
                      <a:endParaRPr lang="en-US" sz="1800" b="1" i="0" u="none" dirty="0" smtClean="0">
                        <a:solidFill>
                          <a:schemeClr val="accent3"/>
                        </a:solidFill>
                      </a:endParaRPr>
                    </a:p>
                  </a:txBody>
                  <a:tcPr marL="182880" marR="182880" marT="91440" marB="91440">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baseline="0" dirty="0" smtClean="0">
                          <a:latin typeface="+mn-lt"/>
                        </a:rPr>
                        <a:t>&gt; 1.0</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baseline="0" dirty="0" smtClean="0">
                          <a:latin typeface="+mn-lt"/>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800" dirty="0" smtClean="0">
                          <a:solidFill>
                            <a:srgbClr val="262626"/>
                          </a:solidFill>
                          <a:effectLst/>
                          <a:latin typeface="Segoe Pro"/>
                          <a:ea typeface="Calibri" panose="020F0502020204030204" pitchFamily="34" charset="0"/>
                          <a:cs typeface="Times New Roman" panose="02020603050405020304" pitchFamily="18" charset="0"/>
                        </a:rPr>
                        <a:t>Network Mean Opinion Score (MOS) degradation for the whole call. This metric shows the amount the Network MOS was reduced because of jitter and packet loss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3891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800" b="1" i="0" u="none" kern="1200" dirty="0" err="1" smtClean="0">
                          <a:solidFill>
                            <a:schemeClr val="accent3"/>
                          </a:solidFill>
                          <a:latin typeface="+mn-lt"/>
                          <a:ea typeface="+mn-ea"/>
                          <a:cs typeface="+mn-cs"/>
                        </a:rPr>
                        <a:t>RoundTrip</a:t>
                      </a:r>
                      <a:endParaRPr lang="en-US" sz="1800" b="1" i="0" u="none" kern="1200" dirty="0" smtClean="0">
                        <a:solidFill>
                          <a:schemeClr val="accent3"/>
                        </a:solidFill>
                        <a:latin typeface="+mn-lt"/>
                        <a:ea typeface="+mn-ea"/>
                        <a:cs typeface="+mn-cs"/>
                      </a:endParaRPr>
                    </a:p>
                  </a:txBody>
                  <a:tcPr marL="182880" marR="182880" marT="91440" marB="91440">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GB" sz="1700" b="1" kern="1200" baseline="0" dirty="0" smtClean="0">
                          <a:solidFill>
                            <a:schemeClr val="dk1"/>
                          </a:solidFill>
                          <a:latin typeface="+mn-lt"/>
                          <a:ea typeface="+mn-ea"/>
                          <a:cs typeface="+mn-cs"/>
                        </a:rPr>
                        <a:t>&gt; 500</a:t>
                      </a:r>
                      <a:endParaRPr lang="en-US" sz="1700" b="1" kern="1200" baseline="0" dirty="0" smtClean="0">
                        <a:solidFill>
                          <a:schemeClr val="dk1"/>
                        </a:solidFill>
                        <a:latin typeface="+mn-lt"/>
                        <a:ea typeface="+mn-ea"/>
                        <a:cs typeface="+mn-cs"/>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baseline="0" dirty="0" smtClean="0">
                          <a:latin typeface="+mn-lt"/>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solidFill>
                            <a:srgbClr val="262626"/>
                          </a:solidFill>
                          <a:effectLst/>
                          <a:latin typeface="Segoe Pro"/>
                          <a:ea typeface="Times New Roman" panose="02020603050405020304" pitchFamily="18" charset="0"/>
                          <a:cs typeface="Times New Roman" panose="02020603050405020304" pitchFamily="18" charset="0"/>
                        </a:rPr>
                        <a:t>Round</a:t>
                      </a:r>
                      <a:r>
                        <a:rPr lang="en-US" sz="1800" baseline="0" dirty="0" smtClean="0">
                          <a:solidFill>
                            <a:srgbClr val="262626"/>
                          </a:solidFill>
                          <a:effectLst/>
                          <a:latin typeface="Segoe Pro"/>
                          <a:ea typeface="Times New Roman" panose="02020603050405020304" pitchFamily="18" charset="0"/>
                          <a:cs typeface="Times New Roman" panose="02020603050405020304" pitchFamily="18" charset="0"/>
                        </a:rPr>
                        <a:t> trip time</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81991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dirty="0" err="1" smtClean="0">
                          <a:solidFill>
                            <a:schemeClr val="accent3"/>
                          </a:solidFill>
                        </a:rPr>
                        <a:t>PacketLossRate</a:t>
                      </a:r>
                      <a:endParaRPr lang="en-US" sz="1800" b="1" i="0" u="none" dirty="0" smtClean="0">
                        <a:solidFill>
                          <a:schemeClr val="accent3"/>
                        </a:solidFill>
                      </a:endParaRPr>
                    </a:p>
                  </a:txBody>
                  <a:tcPr marL="182880" marR="182880" marT="91440" marB="91440">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700" b="1" baseline="0" dirty="0" smtClean="0">
                          <a:latin typeface="+mn-lt"/>
                        </a:rPr>
                        <a:t>&gt; 0.1</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baseline="0" dirty="0" smtClean="0">
                          <a:latin typeface="+mn-lt"/>
                        </a:rPr>
                        <a:t>&gt;0.01 or </a:t>
                      </a:r>
                      <a:r>
                        <a:rPr lang="en-US" sz="1700" b="1" baseline="0" dirty="0" err="1" smtClean="0">
                          <a:latin typeface="+mn-lt"/>
                        </a:rPr>
                        <a:t>PacketLossRateMax</a:t>
                      </a:r>
                      <a:r>
                        <a:rPr lang="en-US" sz="1700" b="1" baseline="0" dirty="0" smtClean="0">
                          <a:latin typeface="+mn-lt"/>
                        </a:rPr>
                        <a:t> &gt; .05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solidFill>
                            <a:srgbClr val="262626"/>
                          </a:solidFill>
                          <a:effectLst/>
                          <a:latin typeface="Segoe Pro"/>
                          <a:ea typeface="Times New Roman" panose="02020603050405020304" pitchFamily="18" charset="0"/>
                          <a:cs typeface="Times New Roman" panose="02020603050405020304" pitchFamily="18" charset="0"/>
                        </a:rPr>
                        <a:t>Average network packet loss</a:t>
                      </a:r>
                    </a:p>
                  </a:txBody>
                  <a:tcPr marL="182880" marR="182880" marT="91440" marB="91440">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44393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b="1" i="0" u="none" dirty="0" err="1" smtClean="0">
                          <a:solidFill>
                            <a:schemeClr val="accent3"/>
                          </a:solidFill>
                        </a:rPr>
                        <a:t>JitterInterArrival</a:t>
                      </a:r>
                      <a:endParaRPr lang="en-US" sz="1800" b="1" i="0" u="none" dirty="0" smtClean="0">
                        <a:solidFill>
                          <a:schemeClr val="accent3"/>
                        </a:solidFill>
                      </a:endParaRPr>
                    </a:p>
                  </a:txBody>
                  <a:tcPr marL="182880" marR="182880" marT="91440" marB="91440">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indent="0">
                        <a:buFont typeface="Wingdings" panose="05000000000000000000" pitchFamily="2" charset="2"/>
                        <a:buNone/>
                      </a:pPr>
                      <a:r>
                        <a:rPr lang="en-US" sz="1700" b="1" baseline="0" dirty="0" smtClean="0">
                          <a:latin typeface="+mn-lt"/>
                        </a:rPr>
                        <a:t>&gt; 30</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baseline="0" dirty="0" smtClean="0">
                          <a:latin typeface="+mn-lt"/>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solidFill>
                            <a:srgbClr val="262626"/>
                          </a:solidFill>
                          <a:effectLst/>
                          <a:latin typeface="Segoe Pro"/>
                          <a:ea typeface="Times New Roman" panose="02020603050405020304" pitchFamily="18" charset="0"/>
                          <a:cs typeface="Times New Roman" panose="02020603050405020304" pitchFamily="18" charset="0"/>
                        </a:rPr>
                        <a:t>Average</a:t>
                      </a:r>
                      <a:r>
                        <a:rPr lang="en-US" sz="1800" baseline="0" dirty="0" smtClean="0">
                          <a:solidFill>
                            <a:srgbClr val="262626"/>
                          </a:solidFill>
                          <a:effectLst/>
                          <a:latin typeface="Segoe Pro"/>
                          <a:ea typeface="Times New Roman" panose="02020603050405020304" pitchFamily="18" charset="0"/>
                          <a:cs typeface="Times New Roman" panose="02020603050405020304" pitchFamily="18" charset="0"/>
                        </a:rPr>
                        <a:t> network Jitter in milliseconds</a:t>
                      </a:r>
                      <a:endParaRPr lang="en-US" sz="1800" dirty="0" smtClean="0">
                        <a:solidFill>
                          <a:srgbClr val="262626"/>
                        </a:solidFill>
                        <a:effectLst/>
                        <a:latin typeface="Segoe Pro"/>
                        <a:ea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r h="697992">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i="0" u="none" dirty="0" err="1" smtClean="0">
                          <a:solidFill>
                            <a:schemeClr val="accent3"/>
                          </a:solidFill>
                        </a:rPr>
                        <a:t>RatioConcealedSamplesAvg</a:t>
                      </a:r>
                      <a:endParaRPr lang="en-US" sz="1700" b="1" i="0" u="none" dirty="0" smtClean="0">
                        <a:solidFill>
                          <a:schemeClr val="accent3"/>
                        </a:solidFill>
                      </a:endParaRPr>
                    </a:p>
                  </a:txBody>
                  <a:tcPr marL="182880" marR="182880" marT="91440" marB="91440">
                    <a:lnL w="9525"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indent="0">
                        <a:buFont typeface="Wingdings" panose="05000000000000000000" pitchFamily="2" charset="2"/>
                        <a:buNone/>
                      </a:pPr>
                      <a:r>
                        <a:rPr lang="en-US" sz="1700" b="1" baseline="0" dirty="0" smtClean="0">
                          <a:latin typeface="+mn-lt"/>
                        </a:rPr>
                        <a:t>&gt; 0.07</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1" baseline="0" dirty="0" smtClean="0">
                          <a:latin typeface="+mn-lt"/>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800" dirty="0" smtClean="0">
                          <a:solidFill>
                            <a:srgbClr val="262626"/>
                          </a:solidFill>
                          <a:effectLst/>
                          <a:latin typeface="Segoe Pro"/>
                          <a:ea typeface="Times New Roman" panose="02020603050405020304" pitchFamily="18" charset="0"/>
                          <a:cs typeface="Times New Roman" panose="02020603050405020304" pitchFamily="18" charset="0"/>
                        </a:rPr>
                        <a:t>Average ratio of concealed samples generated by audio healing to typical samples</a:t>
                      </a:r>
                    </a:p>
                  </a:txBody>
                  <a:tcPr marL="182880" marR="182880" marT="91440" marB="91440">
                    <a:lnL w="12700" cap="flat" cmpd="sng" algn="ctr">
                      <a:solidFill>
                        <a:schemeClr val="tx1"/>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9" name="Rectangle 8"/>
          <p:cNvSpPr/>
          <p:nvPr/>
        </p:nvSpPr>
        <p:spPr bwMode="auto">
          <a:xfrm>
            <a:off x="4770437" y="4259262"/>
            <a:ext cx="2438400" cy="1041277"/>
          </a:xfrm>
          <a:prstGeom prst="rect">
            <a:avLst/>
          </a:prstGeom>
          <a:noFill/>
          <a:ln w="76200">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1491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96862"/>
            <a:ext cx="11889564" cy="917575"/>
          </a:xfrm>
        </p:spPr>
        <p:txBody>
          <a:bodyPr/>
          <a:lstStyle/>
          <a:p>
            <a:r>
              <a:rPr lang="en-US" dirty="0" smtClean="0"/>
              <a:t>CQM Amplifies Results to spot problems</a:t>
            </a:r>
            <a:endParaRPr lang="en-US" dirty="0"/>
          </a:p>
        </p:txBody>
      </p:sp>
      <p:sp>
        <p:nvSpPr>
          <p:cNvPr id="5" name="Text Placeholder 4"/>
          <p:cNvSpPr>
            <a:spLocks noGrp="1"/>
          </p:cNvSpPr>
          <p:nvPr>
            <p:ph type="body" sz="quarter" idx="4294967295"/>
          </p:nvPr>
        </p:nvSpPr>
        <p:spPr>
          <a:xfrm>
            <a:off x="274637" y="1212850"/>
            <a:ext cx="12039599" cy="738664"/>
          </a:xfrm>
          <a:prstGeom prst="rect">
            <a:avLst/>
          </a:prstGeom>
        </p:spPr>
        <p:txBody>
          <a:bodyPr/>
          <a:lstStyle/>
          <a:p>
            <a:r>
              <a:rPr lang="en-US" dirty="0" smtClean="0"/>
              <a:t>We do this intentionally to find hot spots</a:t>
            </a:r>
            <a:endParaRPr lang="en-US" dirty="0"/>
          </a:p>
        </p:txBody>
      </p:sp>
      <p:grpSp>
        <p:nvGrpSpPr>
          <p:cNvPr id="24" name="Group 23"/>
          <p:cNvGrpSpPr>
            <a:grpSpLocks noChangeAspect="1"/>
          </p:cNvGrpSpPr>
          <p:nvPr/>
        </p:nvGrpSpPr>
        <p:grpSpPr>
          <a:xfrm>
            <a:off x="2713037" y="2122486"/>
            <a:ext cx="7581901" cy="4422775"/>
            <a:chOff x="-4763" y="669925"/>
            <a:chExt cx="5486401" cy="3200400"/>
          </a:xfrm>
        </p:grpSpPr>
        <p:pic>
          <p:nvPicPr>
            <p:cNvPr id="2050" name="Grafik 1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69925"/>
              <a:ext cx="5486401" cy="3200400"/>
            </a:xfrm>
            <a:prstGeom prst="rect">
              <a:avLst/>
            </a:prstGeom>
            <a:ln w="57150">
              <a:headEnd type="triangle"/>
              <a:tailEnd type="triangle"/>
            </a:ln>
            <a:extLst>
              <a:ext uri="{909E8E84-426E-40DD-AFC4-6F175D3DCCD1}">
                <a14:hiddenFill xmlns:a14="http://schemas.microsoft.com/office/drawing/2010/main">
                  <a:solidFill>
                    <a:srgbClr val="FFFFFF"/>
                  </a:solidFill>
                </a14:hiddenFill>
              </a:ext>
            </a:extLst>
          </p:spPr>
        </p:pic>
        <p:cxnSp>
          <p:nvCxnSpPr>
            <p:cNvPr id="20" name="Gerade Verbindung mit Pfeil 1036"/>
            <p:cNvCxnSpPr/>
            <p:nvPr/>
          </p:nvCxnSpPr>
          <p:spPr>
            <a:xfrm>
              <a:off x="1214437" y="1802805"/>
              <a:ext cx="0" cy="970280"/>
            </a:xfrm>
            <a:prstGeom prst="straightConnector1">
              <a:avLst/>
            </a:prstGeom>
            <a:ln w="57150">
              <a:headEnd type="triangle"/>
              <a:tailEnd type="triangle"/>
            </a:ln>
          </p:spPr>
          <p:style>
            <a:lnRef idx="1">
              <a:schemeClr val="accent6"/>
            </a:lnRef>
            <a:fillRef idx="0">
              <a:schemeClr val="accent6"/>
            </a:fillRef>
            <a:effectRef idx="0">
              <a:schemeClr val="accent6"/>
            </a:effectRef>
            <a:fontRef idx="minor">
              <a:schemeClr val="tx1"/>
            </a:fontRef>
          </p:style>
        </p:cxnSp>
        <p:sp>
          <p:nvSpPr>
            <p:cNvPr id="21" name="Textfeld 1035"/>
            <p:cNvSpPr txBox="1"/>
            <p:nvPr/>
          </p:nvSpPr>
          <p:spPr>
            <a:xfrm>
              <a:off x="1341437" y="1962150"/>
              <a:ext cx="859388" cy="688975"/>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600" dirty="0" smtClean="0">
                  <a:solidFill>
                    <a:srgbClr val="FFFFFF"/>
                  </a:solidFill>
                  <a:latin typeface="Segoe Pro"/>
                  <a:ea typeface="Times New Roman" panose="02020603050405020304" pitchFamily="18" charset="0"/>
                  <a:cs typeface="Times New Roman" panose="02020603050405020304" pitchFamily="18" charset="0"/>
                </a:rPr>
                <a:t>Difference: CQM  &amp; </a:t>
              </a:r>
              <a:r>
                <a:rPr lang="en-US" sz="1600" dirty="0" err="1" smtClean="0">
                  <a:solidFill>
                    <a:srgbClr val="FFFFFF"/>
                  </a:solidFill>
                  <a:latin typeface="Segoe Pro"/>
                  <a:ea typeface="Times New Roman" panose="02020603050405020304" pitchFamily="18" charset="0"/>
                  <a:cs typeface="Times New Roman" panose="02020603050405020304" pitchFamily="18" charset="0"/>
                </a:rPr>
                <a:t>QoE</a:t>
              </a:r>
              <a:endParaRPr lang="en-US" sz="1600" dirty="0">
                <a:solidFill>
                  <a:srgbClr val="262626"/>
                </a:solidFill>
                <a:latin typeface="Segoe Pro"/>
                <a:ea typeface="Times New Roman" panose="02020603050405020304" pitchFamily="18" charset="0"/>
                <a:cs typeface="Times New Roman" panose="02020603050405020304" pitchFamily="18" charset="0"/>
              </a:endParaRPr>
            </a:p>
          </p:txBody>
        </p:sp>
      </p:grpSp>
      <p:sp>
        <p:nvSpPr>
          <p:cNvPr id="7" name="Rectangle 5"/>
          <p:cNvSpPr>
            <a:spLocks noChangeArrowheads="1"/>
          </p:cNvSpPr>
          <p:nvPr/>
        </p:nvSpPr>
        <p:spPr bwMode="auto">
          <a:xfrm>
            <a:off x="0" y="0"/>
            <a:ext cx="12436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505050"/>
              </a:solidFill>
            </a:endParaRPr>
          </a:p>
        </p:txBody>
      </p:sp>
    </p:spTree>
    <p:extLst>
      <p:ext uri="{BB962C8B-B14F-4D97-AF65-F5344CB8AC3E}">
        <p14:creationId xmlns:p14="http://schemas.microsoft.com/office/powerpoint/2010/main" val="3095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Server Plant</a:t>
            </a:r>
            <a:endParaRPr lang="en-US" dirty="0">
              <a:solidFill>
                <a:schemeClr val="tx1"/>
              </a:solidFill>
            </a:endParaRPr>
          </a:p>
        </p:txBody>
      </p:sp>
      <p:graphicFrame>
        <p:nvGraphicFramePr>
          <p:cNvPr id="3" name="Diagram 2"/>
          <p:cNvGraphicFramePr/>
          <p:nvPr>
            <p:extLst/>
          </p:nvPr>
        </p:nvGraphicFramePr>
        <p:xfrm>
          <a:off x="714999" y="1066768"/>
          <a:ext cx="7484438" cy="565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6980237" y="601662"/>
            <a:ext cx="4535296" cy="5465522"/>
          </a:xfrm>
          <a:prstGeom prst="rect">
            <a:avLst/>
          </a:prstGeom>
        </p:spPr>
      </p:pic>
    </p:spTree>
    <p:custDataLst>
      <p:tags r:id="rId1"/>
    </p:custDataLst>
    <p:extLst>
      <p:ext uri="{BB962C8B-B14F-4D97-AF65-F5344CB8AC3E}">
        <p14:creationId xmlns:p14="http://schemas.microsoft.com/office/powerpoint/2010/main" val="20191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Server Plant – four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nvPr>
        </p:nvGraphicFramePr>
        <p:xfrm>
          <a:off x="579437" y="1287462"/>
          <a:ext cx="10321987" cy="5333999"/>
        </p:xfrm>
        <a:graphic>
          <a:graphicData uri="http://schemas.openxmlformats.org/drawingml/2006/table">
            <a:tbl>
              <a:tblPr firstRow="1" bandRow="1">
                <a:tableStyleId>{EB9631B5-78F2-41C9-869B-9F39066F8104}</a:tableStyleId>
              </a:tblPr>
              <a:tblGrid>
                <a:gridCol w="1371600"/>
                <a:gridCol w="2667000"/>
                <a:gridCol w="6283387"/>
              </a:tblGrid>
              <a:tr h="495707">
                <a:tc>
                  <a:txBody>
                    <a:bodyPr/>
                    <a:lstStyle/>
                    <a:p>
                      <a:pPr marL="0" algn="l" defTabSz="932472" rtl="0" eaLnBrk="1" fontAlgn="base" latinLnBrk="0" hangingPunct="1">
                        <a:lnSpc>
                          <a:spcPct val="90000"/>
                        </a:lnSpc>
                        <a:spcBef>
                          <a:spcPct val="0"/>
                        </a:spcBef>
                        <a:spcAft>
                          <a:spcPct val="0"/>
                        </a:spcAft>
                      </a:pP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Category</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solidFill>
                      <a:schemeClr val="accent3"/>
                    </a:solidFill>
                  </a:tcPr>
                </a:tc>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Target &amp; Remediate</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93260" marR="93260" marT="46630" marB="46630">
                    <a:solidFill>
                      <a:schemeClr val="accent3"/>
                    </a:solidFill>
                  </a:tcPr>
                </a:tc>
              </a:tr>
              <a:tr h="1046502">
                <a:tc>
                  <a:txBody>
                    <a:bodyPr/>
                    <a:lstStyle/>
                    <a:p>
                      <a:endParaRPr lang="en-US" sz="1800" b="1" dirty="0"/>
                    </a:p>
                  </a:txBody>
                  <a:tcPr marL="93260" marR="93260" marT="46630" marB="46630">
                    <a:solidFill>
                      <a:schemeClr val="tx1"/>
                    </a:solidFill>
                  </a:tcPr>
                </a:tc>
                <a:tc>
                  <a:txBody>
                    <a:bodyPr/>
                    <a:lstStyle/>
                    <a:p>
                      <a:r>
                        <a:rPr lang="en-US" sz="1800" b="1" i="0" u="none" kern="1200" dirty="0" smtClean="0">
                          <a:solidFill>
                            <a:schemeClr val="accent3"/>
                          </a:solidFill>
                          <a:latin typeface="+mn-lt"/>
                          <a:ea typeface="+mn-ea"/>
                          <a:cs typeface="+mn-cs"/>
                        </a:rPr>
                        <a:t>Server Health</a:t>
                      </a:r>
                      <a:endParaRPr lang="en-US" sz="1800" b="1" i="0" u="none" kern="1200" dirty="0">
                        <a:solidFill>
                          <a:schemeClr val="accent3"/>
                        </a:solidFill>
                        <a:latin typeface="+mn-lt"/>
                        <a:ea typeface="+mn-ea"/>
                        <a:cs typeface="+mn-cs"/>
                      </a:endParaRPr>
                    </a:p>
                  </a:txBody>
                  <a:tcPr marL="93260" marR="93260" marT="46630" marB="46630"/>
                </a:tc>
                <a:tc>
                  <a:txBody>
                    <a:bodyPr/>
                    <a:lstStyle/>
                    <a:p>
                      <a:pPr marL="285750" indent="-285750">
                        <a:buFont typeface="Arial" panose="020B0604020202020204" pitchFamily="34" charset="0"/>
                        <a:buChar char="•"/>
                      </a:pPr>
                      <a:r>
                        <a:rPr lang="en-US" sz="2000" dirty="0" smtClean="0"/>
                        <a:t>KHIs in healthy range</a:t>
                      </a:r>
                    </a:p>
                    <a:p>
                      <a:pPr marL="285750" indent="-285750">
                        <a:buFont typeface="Arial" panose="020B0604020202020204" pitchFamily="34" charset="0"/>
                        <a:buChar char="•"/>
                      </a:pPr>
                      <a:r>
                        <a:rPr lang="en-US" sz="2000" dirty="0" smtClean="0"/>
                        <a:t>If</a:t>
                      </a:r>
                      <a:r>
                        <a:rPr lang="en-US" sz="2000" baseline="0" dirty="0" smtClean="0"/>
                        <a:t> not, prioritize finding and fixing root cause until healthy</a:t>
                      </a:r>
                    </a:p>
                  </a:txBody>
                  <a:tcPr marL="93260" marR="93260" marT="46630" marB="46630"/>
                </a:tc>
              </a:tr>
              <a:tr h="654784">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AVMCU</a:t>
                      </a:r>
                      <a:r>
                        <a:rPr lang="en-US" sz="1800" b="1" baseline="0" dirty="0" smtClean="0">
                          <a:solidFill>
                            <a:schemeClr val="accent3"/>
                          </a:solidFill>
                        </a:rPr>
                        <a:t> to Mediation</a:t>
                      </a:r>
                      <a:endParaRPr lang="en-US" sz="1800" b="1" dirty="0">
                        <a:solidFill>
                          <a:schemeClr val="accent3"/>
                        </a:solidFill>
                      </a:endParaRPr>
                    </a:p>
                  </a:txBody>
                  <a:tcPr marL="93260" marR="93260" marT="46630" marB="46630"/>
                </a:tc>
                <a:tc rowSpan="2">
                  <a:txBody>
                    <a:bodyPr/>
                    <a:lstStyle/>
                    <a:p>
                      <a:pPr marL="285750" indent="-285750">
                        <a:buFont typeface="Arial" panose="020B0604020202020204" pitchFamily="34" charset="0"/>
                        <a:buChar char="•"/>
                      </a:pPr>
                      <a:r>
                        <a:rPr lang="en-US" sz="2000" dirty="0" smtClean="0"/>
                        <a:t>Poor streams</a:t>
                      </a:r>
                      <a:r>
                        <a:rPr lang="en-US" sz="2000" baseline="0" dirty="0" smtClean="0"/>
                        <a:t> are </a:t>
                      </a:r>
                      <a:r>
                        <a:rPr lang="en-US" sz="2000" baseline="0" dirty="0" err="1" smtClean="0"/>
                        <a:t>PacketLossRate</a:t>
                      </a:r>
                      <a:r>
                        <a:rPr lang="en-US" sz="2000" baseline="0" dirty="0" smtClean="0"/>
                        <a:t> &gt; .01 or </a:t>
                      </a:r>
                      <a:r>
                        <a:rPr lang="en-US" sz="2000" baseline="0" dirty="0" err="1" smtClean="0"/>
                        <a:t>PacketLossRateMax</a:t>
                      </a:r>
                      <a:r>
                        <a:rPr lang="en-US" sz="2000" baseline="0" dirty="0" smtClean="0"/>
                        <a:t> &gt; .05  </a:t>
                      </a:r>
                    </a:p>
                    <a:p>
                      <a:pPr marL="285750" marR="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Determine your</a:t>
                      </a:r>
                      <a:r>
                        <a:rPr lang="en-US" sz="2000" baseline="0" dirty="0" smtClean="0"/>
                        <a:t> target for </a:t>
                      </a:r>
                      <a:r>
                        <a:rPr lang="en-US" sz="2000" dirty="0" smtClean="0"/>
                        <a:t>poor stream thresholds</a:t>
                      </a:r>
                    </a:p>
                    <a:p>
                      <a:pPr marL="742932" lvl="1" indent="-285750">
                        <a:buFont typeface="Arial" panose="020B0604020202020204" pitchFamily="34" charset="0"/>
                        <a:buChar char="•"/>
                      </a:pPr>
                      <a:r>
                        <a:rPr lang="en-US" sz="2000" b="1" i="1" baseline="0" dirty="0" smtClean="0"/>
                        <a:t>Default scorecard threshold is 2%</a:t>
                      </a:r>
                    </a:p>
                    <a:p>
                      <a:pPr marL="285750" marR="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Use detailed queries</a:t>
                      </a:r>
                      <a:r>
                        <a:rPr lang="en-US" sz="2000" baseline="0" dirty="0" smtClean="0"/>
                        <a:t> to find hot pairs with poor streams</a:t>
                      </a:r>
                    </a:p>
                    <a:p>
                      <a:pPr marL="285750" marR="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Investigate why so many poor streams</a:t>
                      </a:r>
                    </a:p>
                    <a:p>
                      <a:pPr marL="742932" marR="0" lvl="1"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Network equipment issue, gateway configuration issue </a:t>
                      </a:r>
                      <a:r>
                        <a:rPr lang="en-US" sz="2000" baseline="0" dirty="0" err="1" smtClean="0"/>
                        <a:t>etc</a:t>
                      </a:r>
                      <a:endParaRPr lang="en-US" sz="2000" dirty="0" smtClean="0"/>
                    </a:p>
                  </a:txBody>
                  <a:tcPr marL="93260" marR="93260" marT="46630" marB="46630"/>
                </a:tc>
              </a:tr>
              <a:tr h="2303645">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Mediation to Gateway</a:t>
                      </a:r>
                      <a:endParaRPr lang="en-US" sz="1800" b="1" dirty="0">
                        <a:solidFill>
                          <a:schemeClr val="accent3"/>
                        </a:solidFill>
                      </a:endParaRPr>
                    </a:p>
                  </a:txBody>
                  <a:tcPr marL="93260" marR="93260" marT="46630" marB="46630"/>
                </a:tc>
                <a:tc vMerge="1">
                  <a:txBody>
                    <a:bodyPr/>
                    <a:lstStyle/>
                    <a:p>
                      <a:endParaRPr lang="en-US" dirty="0"/>
                    </a:p>
                  </a:txBody>
                  <a:tcPr/>
                </a:tc>
              </a:tr>
              <a:tr h="833361">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Gateway to PSTN</a:t>
                      </a:r>
                      <a:endParaRPr lang="en-US" sz="1800" b="1" dirty="0">
                        <a:solidFill>
                          <a:schemeClr val="accent3"/>
                        </a:solidFill>
                      </a:endParaRPr>
                    </a:p>
                  </a:txBody>
                  <a:tcPr marL="93260" marR="93260" marT="46630" marB="46630"/>
                </a:tc>
                <a:tc>
                  <a:txBody>
                    <a:bodyPr/>
                    <a:lstStyle/>
                    <a:p>
                      <a:r>
                        <a:rPr lang="en-US" sz="2000" dirty="0" smtClean="0"/>
                        <a:t>Identify relevant PSTN Gateway or SIP Trunk statistics</a:t>
                      </a:r>
                      <a:endParaRPr lang="en-US" sz="2000" dirty="0"/>
                    </a:p>
                  </a:txBody>
                  <a:tcPr marL="93260" marR="93260" marT="46630" marB="46630"/>
                </a:tc>
              </a:tr>
            </a:tbl>
          </a:graphicData>
        </a:graphic>
      </p:graphicFrame>
      <p:grpSp>
        <p:nvGrpSpPr>
          <p:cNvPr id="10" name="Group 9"/>
          <p:cNvGrpSpPr/>
          <p:nvPr/>
        </p:nvGrpSpPr>
        <p:grpSpPr>
          <a:xfrm>
            <a:off x="808037" y="1800980"/>
            <a:ext cx="1003880" cy="4668082"/>
            <a:chOff x="1189037" y="2029580"/>
            <a:chExt cx="1003880" cy="4668082"/>
          </a:xfrm>
        </p:grpSpPr>
        <p:grpSp>
          <p:nvGrpSpPr>
            <p:cNvPr id="8" name="Group 7"/>
            <p:cNvGrpSpPr/>
            <p:nvPr/>
          </p:nvGrpSpPr>
          <p:grpSpPr>
            <a:xfrm>
              <a:off x="1189037" y="3109788"/>
              <a:ext cx="1003880" cy="3587874"/>
              <a:chOff x="1798637" y="2582862"/>
              <a:chExt cx="1003880" cy="3587874"/>
            </a:xfrm>
          </p:grpSpPr>
          <p:pic>
            <p:nvPicPr>
              <p:cNvPr id="3" name="Picture 2"/>
              <p:cNvPicPr>
                <a:picLocks noChangeAspect="1"/>
              </p:cNvPicPr>
              <p:nvPr/>
            </p:nvPicPr>
            <p:blipFill>
              <a:blip r:embed="rId2"/>
              <a:stretch>
                <a:fillRect/>
              </a:stretch>
            </p:blipFill>
            <p:spPr>
              <a:xfrm>
                <a:off x="1848543" y="2582862"/>
                <a:ext cx="846572" cy="1072680"/>
              </a:xfrm>
              <a:prstGeom prst="rect">
                <a:avLst/>
              </a:prstGeom>
            </p:spPr>
          </p:pic>
          <p:pic>
            <p:nvPicPr>
              <p:cNvPr id="5" name="Picture 4"/>
              <p:cNvPicPr>
                <a:picLocks noChangeAspect="1"/>
              </p:cNvPicPr>
              <p:nvPr/>
            </p:nvPicPr>
            <p:blipFill>
              <a:blip r:embed="rId3"/>
              <a:stretch>
                <a:fillRect/>
              </a:stretch>
            </p:blipFill>
            <p:spPr>
              <a:xfrm>
                <a:off x="1848543" y="3871282"/>
                <a:ext cx="953974" cy="1110306"/>
              </a:xfrm>
              <a:prstGeom prst="rect">
                <a:avLst/>
              </a:prstGeom>
            </p:spPr>
          </p:pic>
          <p:pic>
            <p:nvPicPr>
              <p:cNvPr id="7" name="Picture 6"/>
              <p:cNvPicPr>
                <a:picLocks noChangeAspect="1"/>
              </p:cNvPicPr>
              <p:nvPr/>
            </p:nvPicPr>
            <p:blipFill>
              <a:blip r:embed="rId4"/>
              <a:stretch>
                <a:fillRect/>
              </a:stretch>
            </p:blipFill>
            <p:spPr>
              <a:xfrm>
                <a:off x="1798637" y="5237942"/>
                <a:ext cx="1003880" cy="932794"/>
              </a:xfrm>
              <a:prstGeom prst="rect">
                <a:avLst/>
              </a:prstGeom>
            </p:spPr>
          </p:pic>
        </p:grpSp>
        <p:pic>
          <p:nvPicPr>
            <p:cNvPr id="9" name="Picture 8"/>
            <p:cNvPicPr>
              <a:picLocks noChangeAspect="1"/>
            </p:cNvPicPr>
            <p:nvPr/>
          </p:nvPicPr>
          <p:blipFill>
            <a:blip r:embed="rId5"/>
            <a:stretch>
              <a:fillRect/>
            </a:stretch>
          </p:blipFill>
          <p:spPr>
            <a:xfrm>
              <a:off x="1238943" y="2029580"/>
              <a:ext cx="846572" cy="888803"/>
            </a:xfrm>
            <a:prstGeom prst="rect">
              <a:avLst/>
            </a:prstGeom>
          </p:spPr>
        </p:pic>
      </p:grpSp>
    </p:spTree>
    <p:extLst>
      <p:ext uri="{BB962C8B-B14F-4D97-AF65-F5344CB8AC3E}">
        <p14:creationId xmlns:p14="http://schemas.microsoft.com/office/powerpoint/2010/main" val="6586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Endpoints</a:t>
            </a:r>
            <a:endParaRPr lang="en-US" dirty="0">
              <a:solidFill>
                <a:schemeClr val="tx1"/>
              </a:solidFill>
            </a:endParaRPr>
          </a:p>
        </p:txBody>
      </p:sp>
      <p:graphicFrame>
        <p:nvGraphicFramePr>
          <p:cNvPr id="3" name="Diagram 2"/>
          <p:cNvGraphicFramePr/>
          <p:nvPr>
            <p:extLst/>
          </p:nvPr>
        </p:nvGraphicFramePr>
        <p:xfrm>
          <a:off x="334897" y="1133291"/>
          <a:ext cx="7254940" cy="5223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7285037" y="692473"/>
            <a:ext cx="4614541" cy="5928989"/>
          </a:xfrm>
          <a:prstGeom prst="rect">
            <a:avLst/>
          </a:prstGeom>
        </p:spPr>
      </p:pic>
    </p:spTree>
    <p:custDataLst>
      <p:tags r:id="rId1"/>
    </p:custDataLst>
    <p:extLst>
      <p:ext uri="{BB962C8B-B14F-4D97-AF65-F5344CB8AC3E}">
        <p14:creationId xmlns:p14="http://schemas.microsoft.com/office/powerpoint/2010/main" val="416524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dirty="0" smtClean="0">
                <a:solidFill>
                  <a:schemeClr val="tx1"/>
                </a:solidFill>
              </a:rPr>
              <a:t>Endpoints – four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nvPr>
        </p:nvGraphicFramePr>
        <p:xfrm>
          <a:off x="655637" y="1211263"/>
          <a:ext cx="11203596" cy="5363373"/>
        </p:xfrm>
        <a:graphic>
          <a:graphicData uri="http://schemas.openxmlformats.org/drawingml/2006/table">
            <a:tbl>
              <a:tblPr firstRow="1" bandRow="1">
                <a:tableStyleId>{EB9631B5-78F2-41C9-869B-9F39066F8104}</a:tableStyleId>
              </a:tblPr>
              <a:tblGrid>
                <a:gridCol w="1600200"/>
                <a:gridCol w="2362200"/>
                <a:gridCol w="7241196"/>
              </a:tblGrid>
              <a:tr h="429090">
                <a:tc>
                  <a:txBody>
                    <a:bodyPr/>
                    <a:lstStyle/>
                    <a:p>
                      <a:endParaRPr lang="en-US" sz="1800" dirty="0"/>
                    </a:p>
                  </a:txBody>
                  <a:tcPr marL="93260" marR="93260" marT="46630" marB="46630">
                    <a:solidFill>
                      <a:schemeClr val="accent3"/>
                    </a:solidFill>
                  </a:tcPr>
                </a:tc>
                <a:tc>
                  <a:txBody>
                    <a:bodyPr/>
                    <a:lstStyle/>
                    <a:p>
                      <a:r>
                        <a:rPr lang="en-US" sz="1800" dirty="0" smtClean="0"/>
                        <a:t>Category</a:t>
                      </a:r>
                      <a:endParaRPr lang="en-US" sz="1800" dirty="0"/>
                    </a:p>
                  </a:txBody>
                  <a:tcPr marL="93260" marR="93260" marT="46630" marB="46630">
                    <a:solidFill>
                      <a:schemeClr val="accent3"/>
                    </a:solidFill>
                  </a:tcPr>
                </a:tc>
                <a:tc>
                  <a:txBody>
                    <a:bodyPr/>
                    <a:lstStyle/>
                    <a:p>
                      <a:r>
                        <a:rPr lang="en-US" sz="1800" dirty="0" smtClean="0"/>
                        <a:t>Target &amp; Remediate</a:t>
                      </a:r>
                      <a:endParaRPr lang="en-US" sz="1800" dirty="0"/>
                    </a:p>
                  </a:txBody>
                  <a:tcPr marL="93260" marR="93260" marT="46630" marB="46630">
                    <a:solidFill>
                      <a:schemeClr val="accent3"/>
                    </a:solidFill>
                  </a:tcPr>
                </a:tc>
              </a:tr>
              <a:tr h="1442297">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Device</a:t>
                      </a:r>
                      <a:endParaRPr lang="en-US" sz="1800" b="1" dirty="0">
                        <a:solidFill>
                          <a:schemeClr val="accent3"/>
                        </a:solidFill>
                      </a:endParaRPr>
                    </a:p>
                  </a:txBody>
                  <a:tcPr marL="93260" marR="93260" marT="46630" marB="46630"/>
                </a:tc>
                <a:tc>
                  <a:txBody>
                    <a:bodyPr/>
                    <a:lstStyle/>
                    <a:p>
                      <a:pPr marL="285750" indent="-285750">
                        <a:buFont typeface="Arial" panose="020B0604020202020204" pitchFamily="34" charset="0"/>
                        <a:buChar char="•"/>
                      </a:pPr>
                      <a:r>
                        <a:rPr lang="en-US" sz="2000" dirty="0" smtClean="0"/>
                        <a:t>Define target cut-off</a:t>
                      </a:r>
                      <a:r>
                        <a:rPr lang="en-US" sz="2000" baseline="0" dirty="0" smtClean="0"/>
                        <a:t>, default scorecard threshold is 3.6</a:t>
                      </a:r>
                      <a:endParaRPr lang="en-US" sz="2000" dirty="0" smtClean="0"/>
                    </a:p>
                    <a:p>
                      <a:pPr marL="742932" lvl="1" indent="-285750">
                        <a:buFont typeface="Arial" panose="020B0604020202020204" pitchFamily="34" charset="0"/>
                        <a:buChar char="•"/>
                      </a:pPr>
                      <a:r>
                        <a:rPr lang="en-US" sz="2000" b="1" i="1" dirty="0" err="1" smtClean="0"/>
                        <a:t>AvgSendListenMOS</a:t>
                      </a:r>
                      <a:r>
                        <a:rPr lang="en-US" sz="2000" b="1" i="1" baseline="0" dirty="0" smtClean="0"/>
                        <a:t> &lt; 3.6 for #Streams &gt; 100</a:t>
                      </a:r>
                    </a:p>
                    <a:p>
                      <a:pPr marL="285750" indent="-285750">
                        <a:buFont typeface="Arial" panose="020B0604020202020204" pitchFamily="34" charset="0"/>
                        <a:buChar char="•"/>
                      </a:pPr>
                      <a:r>
                        <a:rPr lang="en-US" sz="2000" baseline="0" dirty="0" smtClean="0"/>
                        <a:t>Identify problematic devices and come up with strategy to fix/replace</a:t>
                      </a:r>
                      <a:endParaRPr lang="en-US" sz="2000" dirty="0"/>
                    </a:p>
                  </a:txBody>
                  <a:tcPr marL="93260" marR="93260" marT="46630" marB="46630"/>
                </a:tc>
              </a:tr>
              <a:tr h="983718">
                <a:tc>
                  <a:txBody>
                    <a:bodyPr/>
                    <a:lstStyle/>
                    <a:p>
                      <a:endParaRPr lang="en-US" sz="1800" b="1" dirty="0"/>
                    </a:p>
                  </a:txBody>
                  <a:tcPr marL="93260" marR="93260" marT="46630" marB="46630">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solidFill>
                        </a:rPr>
                        <a:t>System</a:t>
                      </a:r>
                    </a:p>
                    <a:p>
                      <a:endParaRPr lang="en-US" sz="1800" b="1" dirty="0">
                        <a:solidFill>
                          <a:schemeClr val="accent3"/>
                        </a:solidFill>
                      </a:endParaRPr>
                    </a:p>
                  </a:txBody>
                  <a:tcPr marL="93260" marR="93260" marT="46630" marB="46630"/>
                </a:tc>
                <a:tc>
                  <a:txBody>
                    <a:bodyPr/>
                    <a:lstStyle/>
                    <a:p>
                      <a:pPr marL="285750" marR="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Define goal (</a:t>
                      </a:r>
                      <a:r>
                        <a:rPr lang="en-US" sz="2000" dirty="0" err="1" smtClean="0"/>
                        <a:t>AudioMicGlitchRate</a:t>
                      </a:r>
                      <a:r>
                        <a:rPr lang="en-US" sz="2000" baseline="0" dirty="0" smtClean="0"/>
                        <a:t> &lt; 1)</a:t>
                      </a:r>
                    </a:p>
                    <a:p>
                      <a:pPr marL="285750" marR="0" lvl="1"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i="1" baseline="0" dirty="0" smtClean="0"/>
                        <a:t>Default scorecard threshold is 1,000</a:t>
                      </a:r>
                      <a:endParaRPr lang="en-US" sz="2000" b="1" i="1" dirty="0" smtClean="0"/>
                    </a:p>
                    <a:p>
                      <a:pPr marL="285750" indent="-285750">
                        <a:buFont typeface="Arial" panose="020B0604020202020204" pitchFamily="34" charset="0"/>
                        <a:buChar char="•"/>
                      </a:pPr>
                      <a:r>
                        <a:rPr lang="en-US" sz="2000" dirty="0" smtClean="0"/>
                        <a:t>Define golden PC configuration with drivers etc.</a:t>
                      </a:r>
                      <a:r>
                        <a:rPr lang="en-US" sz="2000" baseline="0" dirty="0" smtClean="0"/>
                        <a:t> </a:t>
                      </a:r>
                    </a:p>
                  </a:txBody>
                  <a:tcPr marL="93260" marR="93260" marT="46630" marB="46630"/>
                </a:tc>
              </a:tr>
              <a:tr h="1171866">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Media Path</a:t>
                      </a:r>
                      <a:endParaRPr lang="en-US" sz="1800" b="1" dirty="0">
                        <a:solidFill>
                          <a:schemeClr val="accent3"/>
                        </a:solidFill>
                      </a:endParaRPr>
                    </a:p>
                  </a:txBody>
                  <a:tcPr marL="93260" marR="93260" marT="46630" marB="46630"/>
                </a:tc>
                <a:tc>
                  <a:txBody>
                    <a:bodyPr/>
                    <a:lstStyle/>
                    <a:p>
                      <a:pPr marL="285750" indent="-285750">
                        <a:buFont typeface="Arial" panose="020B0604020202020204" pitchFamily="34" charset="0"/>
                        <a:buChar char="•"/>
                      </a:pPr>
                      <a:r>
                        <a:rPr lang="en-US" sz="2000" dirty="0" smtClean="0"/>
                        <a:t>Define goal</a:t>
                      </a:r>
                      <a:r>
                        <a:rPr lang="en-US" sz="2000" baseline="0" dirty="0" smtClean="0"/>
                        <a:t> </a:t>
                      </a:r>
                      <a:r>
                        <a:rPr lang="en-US" sz="2000" dirty="0" smtClean="0"/>
                        <a:t>for Media over VPN (target 0%)</a:t>
                      </a:r>
                    </a:p>
                    <a:p>
                      <a:pPr marL="285750" indent="-285750">
                        <a:buFont typeface="Arial" panose="020B0604020202020204" pitchFamily="34" charset="0"/>
                        <a:buChar char="•"/>
                      </a:pPr>
                      <a:r>
                        <a:rPr lang="en-US" sz="2000" dirty="0" smtClean="0"/>
                        <a:t>Define goal for </a:t>
                      </a:r>
                      <a:r>
                        <a:rPr lang="en-US" sz="2000" baseline="0" dirty="0" smtClean="0"/>
                        <a:t>internal calls using relay (target 0%)</a:t>
                      </a:r>
                    </a:p>
                    <a:p>
                      <a:pPr marL="285750" indent="-285750">
                        <a:buFont typeface="Arial" panose="020B0604020202020204" pitchFamily="34" charset="0"/>
                        <a:buChar char="•"/>
                      </a:pPr>
                      <a:r>
                        <a:rPr lang="en-US" sz="2000" baseline="0" dirty="0" smtClean="0"/>
                        <a:t>Identify problem subnets and investigate firewall rules, packet shapers etc. configuration</a:t>
                      </a:r>
                      <a:endParaRPr lang="en-US" sz="2000" dirty="0" smtClean="0"/>
                    </a:p>
                  </a:txBody>
                  <a:tcPr marL="93260" marR="93260" marT="46630" marB="46630"/>
                </a:tc>
              </a:tr>
              <a:tr h="1171866">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Media Transport</a:t>
                      </a:r>
                      <a:endParaRPr lang="en-US" sz="1800" b="1" dirty="0">
                        <a:solidFill>
                          <a:schemeClr val="accent3"/>
                        </a:solidFill>
                      </a:endParaRPr>
                    </a:p>
                  </a:txBody>
                  <a:tcPr marL="93260" marR="93260" marT="46630" marB="46630"/>
                </a:tc>
                <a:tc>
                  <a:txBody>
                    <a:bodyPr/>
                    <a:lstStyle/>
                    <a:p>
                      <a:pPr marL="285750" indent="-285750">
                        <a:buFont typeface="Arial" panose="020B0604020202020204" pitchFamily="34" charset="0"/>
                        <a:buChar char="•"/>
                      </a:pPr>
                      <a:r>
                        <a:rPr lang="en-US" sz="2000" dirty="0" smtClean="0"/>
                        <a:t>Define</a:t>
                      </a:r>
                      <a:r>
                        <a:rPr lang="en-US" sz="2000" baseline="0" dirty="0" smtClean="0"/>
                        <a:t> goal for media over TCP (target 0%)</a:t>
                      </a:r>
                    </a:p>
                    <a:p>
                      <a:pPr marL="285750" marR="0" indent="-2857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smtClean="0"/>
                        <a:t>Identify problem subnets and investigate firewall rules, packet shapers etc. configuration</a:t>
                      </a:r>
                      <a:endParaRPr lang="en-US" sz="2000" dirty="0" smtClean="0"/>
                    </a:p>
                  </a:txBody>
                  <a:tcPr marL="93260" marR="93260" marT="46630" marB="46630"/>
                </a:tc>
              </a:tr>
            </a:tbl>
          </a:graphicData>
        </a:graphic>
      </p:graphicFrame>
      <p:grpSp>
        <p:nvGrpSpPr>
          <p:cNvPr id="10" name="Group 9"/>
          <p:cNvGrpSpPr/>
          <p:nvPr/>
        </p:nvGrpSpPr>
        <p:grpSpPr>
          <a:xfrm>
            <a:off x="884237" y="1794324"/>
            <a:ext cx="1070351" cy="4446138"/>
            <a:chOff x="1189038" y="1973262"/>
            <a:chExt cx="1070351" cy="4446138"/>
          </a:xfrm>
        </p:grpSpPr>
        <p:pic>
          <p:nvPicPr>
            <p:cNvPr id="3" name="Picture 2"/>
            <p:cNvPicPr>
              <a:picLocks noChangeAspect="1"/>
            </p:cNvPicPr>
            <p:nvPr/>
          </p:nvPicPr>
          <p:blipFill>
            <a:blip r:embed="rId3"/>
            <a:stretch>
              <a:fillRect/>
            </a:stretch>
          </p:blipFill>
          <p:spPr>
            <a:xfrm>
              <a:off x="1189038" y="1973262"/>
              <a:ext cx="914400" cy="1087576"/>
            </a:xfrm>
            <a:prstGeom prst="rect">
              <a:avLst/>
            </a:prstGeom>
          </p:spPr>
        </p:pic>
        <p:pic>
          <p:nvPicPr>
            <p:cNvPr id="4" name="Picture 3"/>
            <p:cNvPicPr>
              <a:picLocks noChangeAspect="1"/>
            </p:cNvPicPr>
            <p:nvPr/>
          </p:nvPicPr>
          <p:blipFill>
            <a:blip r:embed="rId4"/>
            <a:stretch>
              <a:fillRect/>
            </a:stretch>
          </p:blipFill>
          <p:spPr>
            <a:xfrm>
              <a:off x="1331810" y="3325951"/>
              <a:ext cx="898932" cy="990600"/>
            </a:xfrm>
            <a:prstGeom prst="rect">
              <a:avLst/>
            </a:prstGeom>
          </p:spPr>
        </p:pic>
        <p:pic>
          <p:nvPicPr>
            <p:cNvPr id="5" name="Picture 4"/>
            <p:cNvPicPr>
              <a:picLocks noChangeAspect="1"/>
            </p:cNvPicPr>
            <p:nvPr/>
          </p:nvPicPr>
          <p:blipFill>
            <a:blip r:embed="rId5"/>
            <a:stretch>
              <a:fillRect/>
            </a:stretch>
          </p:blipFill>
          <p:spPr>
            <a:xfrm>
              <a:off x="1303162" y="4512716"/>
              <a:ext cx="956227" cy="837705"/>
            </a:xfrm>
            <a:prstGeom prst="rect">
              <a:avLst/>
            </a:prstGeom>
          </p:spPr>
        </p:pic>
        <p:pic>
          <p:nvPicPr>
            <p:cNvPr id="9" name="Picture 2" descr="C:\Users\shawnm\Desktop\Share.png"/>
            <p:cNvPicPr>
              <a:picLocks noChangeAspect="1" noChangeArrowheads="1"/>
            </p:cNvPicPr>
            <p:nvPr/>
          </p:nvPicPr>
          <p:blipFill>
            <a:blip r:embed="rId6" cstate="print">
              <a:duotone>
                <a:prstClr val="black"/>
                <a:schemeClr val="accent6">
                  <a:tint val="45000"/>
                  <a:satMod val="400000"/>
                </a:schemeClr>
              </a:duotone>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41438" y="5639053"/>
              <a:ext cx="784517" cy="7803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64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Last Mile</a:t>
            </a:r>
            <a:endParaRPr lang="en-US" dirty="0">
              <a:solidFill>
                <a:schemeClr val="tx1"/>
              </a:solidFill>
            </a:endParaRPr>
          </a:p>
        </p:txBody>
      </p:sp>
      <p:graphicFrame>
        <p:nvGraphicFramePr>
          <p:cNvPr id="3" name="Diagram 2"/>
          <p:cNvGraphicFramePr/>
          <p:nvPr>
            <p:extLst/>
          </p:nvPr>
        </p:nvGraphicFramePr>
        <p:xfrm>
          <a:off x="408928" y="1102518"/>
          <a:ext cx="6723709" cy="4805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8127429" y="1592262"/>
            <a:ext cx="3043808" cy="3946103"/>
          </a:xfrm>
          <a:prstGeom prst="rect">
            <a:avLst/>
          </a:prstGeom>
        </p:spPr>
      </p:pic>
      <p:cxnSp>
        <p:nvCxnSpPr>
          <p:cNvPr id="6" name="Straight Arrow Connector 5"/>
          <p:cNvCxnSpPr/>
          <p:nvPr/>
        </p:nvCxnSpPr>
        <p:spPr>
          <a:xfrm>
            <a:off x="9113837" y="2506662"/>
            <a:ext cx="838200" cy="0"/>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t>You Sound Marvelous: </a:t>
            </a:r>
            <a:r>
              <a:rPr lang="en-US" sz="3600" dirty="0" smtClean="0"/>
              <a:t/>
            </a:r>
            <a:br>
              <a:rPr lang="en-US" sz="3600" dirty="0" smtClean="0"/>
            </a:br>
            <a:r>
              <a:rPr lang="en-US" sz="4000" dirty="0" smtClean="0"/>
              <a:t>An </a:t>
            </a:r>
            <a:r>
              <a:rPr lang="en-US" sz="4000" dirty="0"/>
              <a:t>Introduction to the Lync Call Quality Methodology</a:t>
            </a:r>
          </a:p>
        </p:txBody>
      </p:sp>
      <p:sp>
        <p:nvSpPr>
          <p:cNvPr id="3" name="Text Placeholder 2"/>
          <p:cNvSpPr>
            <a:spLocks noGrp="1"/>
          </p:cNvSpPr>
          <p:nvPr>
            <p:ph type="body" sz="quarter" idx="14"/>
          </p:nvPr>
        </p:nvSpPr>
        <p:spPr/>
        <p:txBody>
          <a:bodyPr/>
          <a:lstStyle/>
          <a:p>
            <a:r>
              <a:rPr lang="en-US" dirty="0" smtClean="0"/>
              <a:t>Andrew Sniderman</a:t>
            </a:r>
          </a:p>
          <a:p>
            <a:r>
              <a:rPr lang="en-US" dirty="0" smtClean="0"/>
              <a:t>Kent Tilger</a:t>
            </a:r>
          </a:p>
        </p:txBody>
      </p:sp>
      <p:sp>
        <p:nvSpPr>
          <p:cNvPr id="4" name="Text Placeholder 3"/>
          <p:cNvSpPr>
            <a:spLocks noGrp="1"/>
          </p:cNvSpPr>
          <p:nvPr>
            <p:ph type="body" sz="quarter" idx="15"/>
          </p:nvPr>
        </p:nvSpPr>
        <p:spPr/>
        <p:txBody>
          <a:bodyPr/>
          <a:lstStyle/>
          <a:p>
            <a:r>
              <a:rPr lang="en-US" dirty="0" smtClean="0"/>
              <a:t>OFC-B347</a:t>
            </a:r>
            <a:endParaRPr lang="en-US" dirty="0"/>
          </a:p>
        </p:txBody>
      </p:sp>
    </p:spTree>
    <p:extLst>
      <p:ext uri="{BB962C8B-B14F-4D97-AF65-F5344CB8AC3E}">
        <p14:creationId xmlns:p14="http://schemas.microsoft.com/office/powerpoint/2010/main" val="284762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Last Mile – two elements</a:t>
            </a:r>
            <a:endParaRPr lang="en-US" dirty="0">
              <a:solidFill>
                <a:schemeClr val="tx1"/>
              </a:solidFill>
            </a:endParaRPr>
          </a:p>
        </p:txBody>
      </p:sp>
      <p:graphicFrame>
        <p:nvGraphicFramePr>
          <p:cNvPr id="6" name="Content Placeholder 5"/>
          <p:cNvGraphicFramePr>
            <a:graphicFrameLocks noGrp="1"/>
          </p:cNvGraphicFramePr>
          <p:nvPr>
            <p:ph sz="quarter" idx="4294967295"/>
            <p:extLst/>
          </p:nvPr>
        </p:nvGraphicFramePr>
        <p:xfrm>
          <a:off x="504985" y="1363663"/>
          <a:ext cx="11047252" cy="5017852"/>
        </p:xfrm>
        <a:graphic>
          <a:graphicData uri="http://schemas.openxmlformats.org/drawingml/2006/table">
            <a:tbl>
              <a:tblPr firstRow="1" bandRow="1">
                <a:tableStyleId>{EB9631B5-78F2-41C9-869B-9F39066F8104}</a:tableStyleId>
              </a:tblPr>
              <a:tblGrid>
                <a:gridCol w="1633928"/>
                <a:gridCol w="1633928"/>
                <a:gridCol w="7779396"/>
              </a:tblGrid>
              <a:tr h="380618">
                <a:tc>
                  <a:txBody>
                    <a:bodyPr/>
                    <a:lstStyle/>
                    <a:p>
                      <a:endParaRPr lang="en-US" sz="1800" dirty="0"/>
                    </a:p>
                  </a:txBody>
                  <a:tcPr marL="93260" marR="93260" marT="46630" marB="46630">
                    <a:solidFill>
                      <a:schemeClr val="accent3"/>
                    </a:solidFill>
                  </a:tcPr>
                </a:tc>
                <a:tc>
                  <a:txBody>
                    <a:bodyPr/>
                    <a:lstStyle/>
                    <a:p>
                      <a:r>
                        <a:rPr lang="en-US" sz="1800" dirty="0" smtClean="0"/>
                        <a:t>Category</a:t>
                      </a:r>
                      <a:endParaRPr lang="en-US" sz="1800" dirty="0"/>
                    </a:p>
                  </a:txBody>
                  <a:tcPr marL="93260" marR="93260" marT="46630" marB="46630">
                    <a:solidFill>
                      <a:schemeClr val="accent3"/>
                    </a:solidFill>
                  </a:tcPr>
                </a:tc>
                <a:tc>
                  <a:txBody>
                    <a:bodyPr/>
                    <a:lstStyle/>
                    <a:p>
                      <a:r>
                        <a:rPr lang="en-US" sz="1800" dirty="0" smtClean="0"/>
                        <a:t>Target &amp; Remediate</a:t>
                      </a:r>
                      <a:endParaRPr lang="en-US" sz="1800" dirty="0"/>
                    </a:p>
                  </a:txBody>
                  <a:tcPr marL="93260" marR="93260" marT="46630" marB="46630">
                    <a:solidFill>
                      <a:schemeClr val="accent3"/>
                    </a:solidFill>
                  </a:tcPr>
                </a:tc>
              </a:tr>
              <a:tr h="1812344">
                <a:tc>
                  <a:txBody>
                    <a:bodyPr/>
                    <a:lstStyle/>
                    <a:p>
                      <a:endParaRPr lang="en-US" sz="1800" b="1" dirty="0"/>
                    </a:p>
                  </a:txBody>
                  <a:tcPr marL="93260" marR="93260" marT="46630" marB="46630">
                    <a:solidFill>
                      <a:schemeClr val="tx1"/>
                    </a:solidFill>
                  </a:tcPr>
                </a:tc>
                <a:tc>
                  <a:txBody>
                    <a:bodyPr/>
                    <a:lstStyle/>
                    <a:p>
                      <a:r>
                        <a:rPr lang="en-US" sz="1800" b="1" dirty="0" smtClean="0">
                          <a:solidFill>
                            <a:schemeClr val="accent3"/>
                          </a:solidFill>
                        </a:rPr>
                        <a:t>Wired</a:t>
                      </a:r>
                      <a:endParaRPr lang="en-US" sz="1800" b="1" dirty="0">
                        <a:solidFill>
                          <a:schemeClr val="accent3"/>
                        </a:solidFill>
                      </a:endParaRPr>
                    </a:p>
                  </a:txBody>
                  <a:tcPr marL="93260" marR="93260" marT="46630" marB="46630"/>
                </a:tc>
                <a:tc>
                  <a:txBody>
                    <a:bodyPr/>
                    <a:lstStyle/>
                    <a:p>
                      <a:pPr marL="285750" indent="-285750">
                        <a:buFont typeface="Arial" panose="020B0604020202020204" pitchFamily="34" charset="0"/>
                        <a:buChar char="•"/>
                      </a:pPr>
                      <a:r>
                        <a:rPr lang="en-US" sz="2000" dirty="0" smtClean="0"/>
                        <a:t>Define</a:t>
                      </a:r>
                      <a:r>
                        <a:rPr lang="en-US" sz="2000" baseline="0" dirty="0" smtClean="0"/>
                        <a:t> threshold for </a:t>
                      </a:r>
                      <a:r>
                        <a:rPr lang="en-US" sz="2000" dirty="0" smtClean="0"/>
                        <a:t>Wired Poor Streams query</a:t>
                      </a:r>
                    </a:p>
                    <a:p>
                      <a:pPr marL="742932" lvl="1" indent="-285750">
                        <a:buFont typeface="Arial" panose="020B0604020202020204" pitchFamily="34" charset="0"/>
                        <a:buChar char="•"/>
                      </a:pPr>
                      <a:r>
                        <a:rPr lang="en-US" sz="2000" b="1" i="1" dirty="0" smtClean="0"/>
                        <a:t>Scorecard default: </a:t>
                      </a:r>
                      <a:r>
                        <a:rPr lang="en-US" sz="2000" b="1" i="1" dirty="0" err="1" smtClean="0"/>
                        <a:t>PoorStreamsRatio</a:t>
                      </a:r>
                      <a:r>
                        <a:rPr lang="en-US" sz="2000" b="1" i="1" baseline="0" dirty="0" smtClean="0"/>
                        <a:t> &lt; 5% for subnets with &gt; 100 streams</a:t>
                      </a:r>
                    </a:p>
                    <a:p>
                      <a:pPr marL="285750" indent="-285750">
                        <a:buFont typeface="Arial" panose="020B0604020202020204" pitchFamily="34" charset="0"/>
                        <a:buChar char="•"/>
                      </a:pPr>
                      <a:r>
                        <a:rPr lang="en-US" sz="2000" dirty="0" smtClean="0"/>
                        <a:t>Remediate ordered</a:t>
                      </a:r>
                      <a:r>
                        <a:rPr lang="en-US" sz="2000" baseline="0" dirty="0" smtClean="0"/>
                        <a:t> from worst to best</a:t>
                      </a:r>
                    </a:p>
                    <a:p>
                      <a:pPr marL="285750" indent="-285750">
                        <a:buFont typeface="Arial" panose="020B0604020202020204" pitchFamily="34" charset="0"/>
                        <a:buChar char="•"/>
                      </a:pPr>
                      <a:r>
                        <a:rPr lang="en-US" sz="2000" baseline="0" dirty="0" smtClean="0"/>
                        <a:t>Isolate subnets and fix</a:t>
                      </a:r>
                    </a:p>
                    <a:p>
                      <a:pPr marL="285750" indent="-285750">
                        <a:buFont typeface="Arial" panose="020B0604020202020204" pitchFamily="34" charset="0"/>
                        <a:buChar char="•"/>
                      </a:pPr>
                      <a:r>
                        <a:rPr lang="en-US" sz="2000" baseline="0" dirty="0" smtClean="0"/>
                        <a:t>Implement </a:t>
                      </a:r>
                      <a:r>
                        <a:rPr lang="en-US" sz="2000" baseline="0" dirty="0" err="1" smtClean="0"/>
                        <a:t>QoS</a:t>
                      </a:r>
                      <a:endParaRPr lang="en-US" sz="2000" dirty="0" smtClean="0"/>
                    </a:p>
                  </a:txBody>
                  <a:tcPr marL="93260" marR="93260" marT="46630" marB="46630"/>
                </a:tc>
              </a:tr>
              <a:tr h="2715174">
                <a:tc>
                  <a:txBody>
                    <a:bodyPr/>
                    <a:lstStyle/>
                    <a:p>
                      <a:endParaRPr lang="en-US" sz="1800" b="1" dirty="0"/>
                    </a:p>
                  </a:txBody>
                  <a:tcPr marL="93260" marR="93260" marT="46630" marB="46630">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solidFill>
                        </a:rPr>
                        <a:t>Wireless</a:t>
                      </a:r>
                    </a:p>
                    <a:p>
                      <a:endParaRPr lang="en-US" sz="1800" b="1" dirty="0">
                        <a:solidFill>
                          <a:schemeClr val="accent3"/>
                        </a:solidFill>
                      </a:endParaRPr>
                    </a:p>
                  </a:txBody>
                  <a:tcPr marL="93260" marR="93260" marT="46630" marB="46630"/>
                </a:tc>
                <a:tc>
                  <a:txBody>
                    <a:bodyPr/>
                    <a:lstStyle/>
                    <a:p>
                      <a:pPr marL="285750" indent="-285750">
                        <a:buFont typeface="Arial" panose="020B0604020202020204" pitchFamily="34" charset="0"/>
                        <a:buChar char="•"/>
                      </a:pPr>
                      <a:r>
                        <a:rPr lang="en-US" sz="2000" dirty="0" smtClean="0"/>
                        <a:t>Determine if Wireless will be managed</a:t>
                      </a:r>
                    </a:p>
                    <a:p>
                      <a:pPr marL="285750" indent="-285750">
                        <a:buFont typeface="Arial" panose="020B0604020202020204" pitchFamily="34" charset="0"/>
                        <a:buChar char="•"/>
                      </a:pPr>
                      <a:r>
                        <a:rPr lang="en-US" sz="2000" dirty="0" smtClean="0"/>
                        <a:t>Define</a:t>
                      </a:r>
                      <a:r>
                        <a:rPr lang="en-US" sz="2000" baseline="0" dirty="0" smtClean="0"/>
                        <a:t> threshold for </a:t>
                      </a:r>
                      <a:r>
                        <a:rPr lang="en-US" sz="2000" dirty="0" smtClean="0"/>
                        <a:t>Wireless Poor Streams query</a:t>
                      </a:r>
                    </a:p>
                    <a:p>
                      <a:pPr marL="742932" lvl="1" indent="-285750">
                        <a:buFont typeface="Arial" panose="020B0604020202020204" pitchFamily="34" charset="0"/>
                        <a:buChar char="•"/>
                      </a:pPr>
                      <a:r>
                        <a:rPr lang="en-US" sz="2000" b="1" i="1" dirty="0" smtClean="0"/>
                        <a:t>Scorecard</a:t>
                      </a:r>
                      <a:r>
                        <a:rPr lang="en-US" sz="2000" b="1" i="1" baseline="0" dirty="0" smtClean="0"/>
                        <a:t> default</a:t>
                      </a:r>
                      <a:r>
                        <a:rPr lang="en-US" sz="2000" b="1" i="1" dirty="0" smtClean="0"/>
                        <a:t>: </a:t>
                      </a:r>
                      <a:r>
                        <a:rPr lang="en-US" sz="2000" b="1" i="1" dirty="0" err="1" smtClean="0"/>
                        <a:t>PoorStreamsRatio</a:t>
                      </a:r>
                      <a:r>
                        <a:rPr lang="en-US" sz="2000" b="1" i="1" baseline="0" dirty="0" smtClean="0"/>
                        <a:t> &lt; 10% for sites with &gt; 100 streams</a:t>
                      </a:r>
                    </a:p>
                    <a:p>
                      <a:pPr marL="285750" indent="-285750">
                        <a:buFont typeface="Arial" panose="020B0604020202020204" pitchFamily="34" charset="0"/>
                        <a:buChar char="•"/>
                      </a:pPr>
                      <a:r>
                        <a:rPr lang="en-US" sz="2000" dirty="0" smtClean="0"/>
                        <a:t>Remediate ordered</a:t>
                      </a:r>
                      <a:r>
                        <a:rPr lang="en-US" sz="2000" baseline="0" dirty="0" smtClean="0"/>
                        <a:t> from worst to best</a:t>
                      </a:r>
                    </a:p>
                    <a:p>
                      <a:pPr marL="285750" indent="-285750">
                        <a:buFont typeface="Arial" panose="020B0604020202020204" pitchFamily="34" charset="0"/>
                        <a:buChar char="•"/>
                      </a:pPr>
                      <a:r>
                        <a:rPr lang="en-US" sz="2000" baseline="0" dirty="0" smtClean="0"/>
                        <a:t>Isolate subnets and fix</a:t>
                      </a:r>
                    </a:p>
                    <a:p>
                      <a:pPr marL="285750" indent="-285750">
                        <a:buFont typeface="Arial" panose="020B0604020202020204" pitchFamily="34" charset="0"/>
                        <a:buChar char="•"/>
                      </a:pPr>
                      <a:r>
                        <a:rPr lang="en-US" sz="2000" baseline="0" dirty="0" smtClean="0"/>
                        <a:t>Implement wireless best practices</a:t>
                      </a:r>
                    </a:p>
                    <a:p>
                      <a:pPr marL="285750" indent="-285750">
                        <a:buFont typeface="Arial" panose="020B0604020202020204" pitchFamily="34" charset="0"/>
                        <a:buChar char="•"/>
                      </a:pPr>
                      <a:r>
                        <a:rPr lang="en-US" sz="2000" baseline="0" dirty="0" smtClean="0"/>
                        <a:t>Inventory wireless gear and determine UC capabilities</a:t>
                      </a:r>
                      <a:endParaRPr lang="en-US" sz="2000" dirty="0" smtClean="0"/>
                    </a:p>
                  </a:txBody>
                  <a:tcPr marL="93260" marR="93260" marT="46630" marB="46630"/>
                </a:tc>
              </a:tr>
            </a:tbl>
          </a:graphicData>
        </a:graphic>
      </p:graphicFrame>
      <p:grpSp>
        <p:nvGrpSpPr>
          <p:cNvPr id="7" name="Group 6"/>
          <p:cNvGrpSpPr/>
          <p:nvPr/>
        </p:nvGrpSpPr>
        <p:grpSpPr>
          <a:xfrm>
            <a:off x="884237" y="2338318"/>
            <a:ext cx="979476" cy="3216344"/>
            <a:chOff x="884237" y="2185918"/>
            <a:chExt cx="979476" cy="3216344"/>
          </a:xfrm>
        </p:grpSpPr>
        <p:pic>
          <p:nvPicPr>
            <p:cNvPr id="4" name="Picture 3"/>
            <p:cNvPicPr>
              <a:picLocks noChangeAspect="1"/>
            </p:cNvPicPr>
            <p:nvPr/>
          </p:nvPicPr>
          <p:blipFill>
            <a:blip r:embed="rId2"/>
            <a:stretch>
              <a:fillRect/>
            </a:stretch>
          </p:blipFill>
          <p:spPr>
            <a:xfrm>
              <a:off x="884237" y="2185918"/>
              <a:ext cx="979476" cy="865411"/>
            </a:xfrm>
            <a:prstGeom prst="rect">
              <a:avLst/>
            </a:prstGeom>
          </p:spPr>
        </p:pic>
        <p:pic>
          <p:nvPicPr>
            <p:cNvPr id="5" name="Picture 4"/>
            <p:cNvPicPr>
              <a:picLocks noChangeAspect="1"/>
            </p:cNvPicPr>
            <p:nvPr/>
          </p:nvPicPr>
          <p:blipFill>
            <a:blip r:embed="rId3"/>
            <a:stretch>
              <a:fillRect/>
            </a:stretch>
          </p:blipFill>
          <p:spPr>
            <a:xfrm>
              <a:off x="913241" y="4526934"/>
              <a:ext cx="918570" cy="875328"/>
            </a:xfrm>
            <a:prstGeom prst="rect">
              <a:avLst/>
            </a:prstGeom>
          </p:spPr>
        </p:pic>
      </p:grpSp>
    </p:spTree>
    <p:extLst>
      <p:ext uri="{BB962C8B-B14F-4D97-AF65-F5344CB8AC3E}">
        <p14:creationId xmlns:p14="http://schemas.microsoft.com/office/powerpoint/2010/main" val="27353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a:t>
            </a:r>
            <a:br>
              <a:rPr lang="en-US" dirty="0" smtClean="0"/>
            </a:br>
            <a:r>
              <a:rPr lang="en-US" dirty="0" smtClean="0"/>
              <a:t>the Art of CQM</a:t>
            </a:r>
            <a:endParaRPr lang="en-US" dirty="0"/>
          </a:p>
        </p:txBody>
      </p:sp>
    </p:spTree>
    <p:extLst>
      <p:ext uri="{BB962C8B-B14F-4D97-AF65-F5344CB8AC3E}">
        <p14:creationId xmlns:p14="http://schemas.microsoft.com/office/powerpoint/2010/main" val="415932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CQM Process Overview (3 Pillars)</a:t>
            </a:r>
            <a:endParaRPr lang="en-US" dirty="0"/>
          </a:p>
        </p:txBody>
      </p:sp>
      <p:graphicFrame>
        <p:nvGraphicFramePr>
          <p:cNvPr id="5" name="Diagram 4"/>
          <p:cNvGraphicFramePr/>
          <p:nvPr>
            <p:extLst/>
          </p:nvPr>
        </p:nvGraphicFramePr>
        <p:xfrm>
          <a:off x="1951037" y="1170340"/>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p:cNvSpPr>
            <a:spLocks noGrp="1"/>
          </p:cNvSpPr>
          <p:nvPr>
            <p:ph type="body" sz="quarter" idx="11"/>
          </p:nvPr>
        </p:nvSpPr>
        <p:spPr>
          <a:xfrm>
            <a:off x="1958974" y="1521763"/>
            <a:ext cx="3643179" cy="1181862"/>
          </a:xfrm>
        </p:spPr>
        <p:txBody>
          <a:bodyPr/>
          <a:lstStyle/>
          <a:p>
            <a:r>
              <a:rPr lang="en-US" dirty="0" smtClean="0"/>
              <a:t>1. Assert Health </a:t>
            </a:r>
            <a:br>
              <a:rPr lang="en-US" dirty="0" smtClean="0"/>
            </a:br>
            <a:r>
              <a:rPr lang="en-US" dirty="0" smtClean="0"/>
              <a:t>(Pre-emptive)</a:t>
            </a:r>
            <a:endParaRPr lang="en-US" dirty="0"/>
          </a:p>
        </p:txBody>
      </p:sp>
      <p:sp>
        <p:nvSpPr>
          <p:cNvPr id="3" name="Text Placeholder 2"/>
          <p:cNvSpPr>
            <a:spLocks noGrp="1"/>
          </p:cNvSpPr>
          <p:nvPr>
            <p:ph type="body" sz="quarter" idx="10"/>
          </p:nvPr>
        </p:nvSpPr>
        <p:spPr>
          <a:xfrm>
            <a:off x="284872" y="3528817"/>
            <a:ext cx="3276601" cy="683264"/>
          </a:xfrm>
        </p:spPr>
        <p:txBody>
          <a:bodyPr/>
          <a:lstStyle/>
          <a:p>
            <a:r>
              <a:rPr lang="en-US" dirty="0" smtClean="0"/>
              <a:t> </a:t>
            </a:r>
            <a:endParaRPr lang="en-US" dirty="0"/>
          </a:p>
        </p:txBody>
      </p:sp>
      <p:pic>
        <p:nvPicPr>
          <p:cNvPr id="11" name="Picture 10"/>
          <p:cNvPicPr>
            <a:picLocks noChangeAspect="1"/>
          </p:cNvPicPr>
          <p:nvPr/>
        </p:nvPicPr>
        <p:blipFill>
          <a:blip r:embed="rId7"/>
          <a:stretch>
            <a:fillRect/>
          </a:stretch>
        </p:blipFill>
        <p:spPr>
          <a:xfrm>
            <a:off x="5456237" y="4030662"/>
            <a:ext cx="1261619" cy="1291759"/>
          </a:xfrm>
          <a:prstGeom prst="rect">
            <a:avLst/>
          </a:prstGeom>
        </p:spPr>
      </p:pic>
      <p:sp>
        <p:nvSpPr>
          <p:cNvPr id="12" name="Text Placeholder 3"/>
          <p:cNvSpPr txBox="1">
            <a:spLocks/>
          </p:cNvSpPr>
          <p:nvPr/>
        </p:nvSpPr>
        <p:spPr>
          <a:xfrm>
            <a:off x="8123237" y="3991800"/>
            <a:ext cx="4557579" cy="11818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100000"/>
              <a:buFont typeface="Wingdings"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1250">
                      <a:srgbClr val="FFFFFF"/>
                    </a:gs>
                    <a:gs pos="100000">
                      <a:srgbClr val="FFFFFF"/>
                    </a:gs>
                  </a:gsLst>
                  <a:lin ang="5400000" scaled="0"/>
                </a:gradFill>
              </a:rPr>
              <a:t>2. Achieve Health </a:t>
            </a:r>
            <a:br>
              <a:rPr lang="en-US" dirty="0" smtClean="0">
                <a:gradFill>
                  <a:gsLst>
                    <a:gs pos="1250">
                      <a:srgbClr val="FFFFFF"/>
                    </a:gs>
                    <a:gs pos="100000">
                      <a:srgbClr val="FFFFFF"/>
                    </a:gs>
                  </a:gsLst>
                  <a:lin ang="5400000" scaled="0"/>
                </a:gradFill>
              </a:rPr>
            </a:br>
            <a:endParaRPr lang="en-US" dirty="0">
              <a:gradFill>
                <a:gsLst>
                  <a:gs pos="1250">
                    <a:srgbClr val="FFFFFF"/>
                  </a:gs>
                  <a:gs pos="100000">
                    <a:srgbClr val="FFFFFF"/>
                  </a:gs>
                </a:gsLst>
                <a:lin ang="5400000" scaled="0"/>
              </a:gradFill>
            </a:endParaRPr>
          </a:p>
        </p:txBody>
      </p:sp>
      <p:sp>
        <p:nvSpPr>
          <p:cNvPr id="13" name="Text Placeholder 3"/>
          <p:cNvSpPr txBox="1">
            <a:spLocks/>
          </p:cNvSpPr>
          <p:nvPr/>
        </p:nvSpPr>
        <p:spPr>
          <a:xfrm>
            <a:off x="274637" y="4296600"/>
            <a:ext cx="3886200" cy="1181862"/>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ts val="1224"/>
              </a:spcBef>
              <a:spcAft>
                <a:spcPts val="0"/>
              </a:spcAft>
              <a:buClr>
                <a:schemeClr val="tx1"/>
              </a:buClr>
              <a:buSzPct val="100000"/>
              <a:buFont typeface="Wingdings" pitchFamily="2" charset="2"/>
              <a:buNone/>
              <a:tabLst/>
              <a:defRPr sz="3600" kern="1200" spc="0" baseline="0">
                <a:gradFill>
                  <a:gsLst>
                    <a:gs pos="1250">
                      <a:schemeClr val="tx1"/>
                    </a:gs>
                    <a:gs pos="100000">
                      <a:schemeClr val="tx1"/>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317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3pPr>
            <a:lvl4pPr marL="460375"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
                <a:schemeClr val="tx1"/>
              </a:buClr>
              <a:buSzPct val="100000"/>
              <a:buFontTx/>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gradFill>
                  <a:gsLst>
                    <a:gs pos="1250">
                      <a:srgbClr val="FFFFFF"/>
                    </a:gs>
                    <a:gs pos="100000">
                      <a:srgbClr val="FFFFFF"/>
                    </a:gs>
                  </a:gsLst>
                  <a:lin ang="5400000" scaled="0"/>
                </a:gradFill>
              </a:rPr>
              <a:t>3. Repeat Process to Maintain Health</a:t>
            </a:r>
            <a:endParaRPr lang="en-US"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54995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Plant </a:t>
            </a:r>
            <a:r>
              <a:rPr lang="en-US" dirty="0" smtClean="0"/>
              <a:t>0 - </a:t>
            </a:r>
            <a:r>
              <a:rPr lang="en-US" dirty="0"/>
              <a:t/>
            </a:r>
            <a:br>
              <a:rPr lang="en-US" dirty="0"/>
            </a:br>
            <a:r>
              <a:rPr lang="en-US" dirty="0" smtClean="0"/>
              <a:t>Assert Lync Server </a:t>
            </a:r>
            <a:r>
              <a:rPr lang="en-US" dirty="0"/>
              <a:t>Health </a:t>
            </a:r>
            <a:br>
              <a:rPr lang="en-US" dirty="0"/>
            </a:br>
            <a:r>
              <a:rPr lang="en-US" sz="4000" dirty="0"/>
              <a:t>&lt;Process Example&gt;</a:t>
            </a:r>
            <a:endParaRPr lang="en-US" dirty="0"/>
          </a:p>
        </p:txBody>
      </p:sp>
    </p:spTree>
    <p:extLst>
      <p:ext uri="{BB962C8B-B14F-4D97-AF65-F5344CB8AC3E}">
        <p14:creationId xmlns:p14="http://schemas.microsoft.com/office/powerpoint/2010/main" val="18493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Assertion Process (Step 1)</a:t>
            </a:r>
            <a:endParaRPr lang="en-US" dirty="0"/>
          </a:p>
        </p:txBody>
      </p:sp>
      <p:sp>
        <p:nvSpPr>
          <p:cNvPr id="11" name="Freeform 10"/>
          <p:cNvSpPr/>
          <p:nvPr/>
        </p:nvSpPr>
        <p:spPr>
          <a:xfrm>
            <a:off x="4023255" y="5668397"/>
            <a:ext cx="8290982" cy="1105464"/>
          </a:xfrm>
          <a:custGeom>
            <a:avLst/>
            <a:gdLst>
              <a:gd name="connsiteX0" fmla="*/ 0 w 8290982"/>
              <a:gd name="connsiteY0" fmla="*/ 1105464 h 1105464"/>
              <a:gd name="connsiteX1" fmla="*/ 829098 w 8290982"/>
              <a:gd name="connsiteY1" fmla="*/ 0 h 1105464"/>
              <a:gd name="connsiteX2" fmla="*/ 7461884 w 8290982"/>
              <a:gd name="connsiteY2" fmla="*/ 0 h 1105464"/>
              <a:gd name="connsiteX3" fmla="*/ 8290982 w 8290982"/>
              <a:gd name="connsiteY3" fmla="*/ 1105464 h 1105464"/>
              <a:gd name="connsiteX4" fmla="*/ 0 w 8290982"/>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982" h="1105464">
                <a:moveTo>
                  <a:pt x="0" y="1105464"/>
                </a:moveTo>
                <a:lnTo>
                  <a:pt x="829098" y="0"/>
                </a:lnTo>
                <a:lnTo>
                  <a:pt x="7461884" y="0"/>
                </a:lnTo>
                <a:lnTo>
                  <a:pt x="8290982"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2832" tIns="41910" rIns="1492832" bIns="41910"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Design &amp; Capacity Planning</a:t>
            </a:r>
            <a:endParaRPr lang="en-US" sz="3300" dirty="0">
              <a:solidFill>
                <a:srgbClr val="FFFFFF"/>
              </a:solidFill>
            </a:endParaRPr>
          </a:p>
        </p:txBody>
      </p:sp>
    </p:spTree>
    <p:extLst>
      <p:ext uri="{BB962C8B-B14F-4D97-AF65-F5344CB8AC3E}">
        <p14:creationId xmlns:p14="http://schemas.microsoft.com/office/powerpoint/2010/main" val="213732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Assertion Process (Step 2)</a:t>
            </a:r>
            <a:endParaRPr lang="en-US" dirty="0"/>
          </a:p>
        </p:txBody>
      </p:sp>
      <p:grpSp>
        <p:nvGrpSpPr>
          <p:cNvPr id="6" name="Group 5"/>
          <p:cNvGrpSpPr/>
          <p:nvPr/>
        </p:nvGrpSpPr>
        <p:grpSpPr>
          <a:xfrm>
            <a:off x="4023255" y="4562933"/>
            <a:ext cx="8290982" cy="2210928"/>
            <a:chOff x="3642254" y="4562933"/>
            <a:chExt cx="8290982" cy="2210928"/>
          </a:xfrm>
        </p:grpSpPr>
        <p:sp>
          <p:nvSpPr>
            <p:cNvPr id="10" name="Freeform 9"/>
            <p:cNvSpPr/>
            <p:nvPr/>
          </p:nvSpPr>
          <p:spPr>
            <a:xfrm>
              <a:off x="4471352" y="4562933"/>
              <a:ext cx="6632786" cy="1105464"/>
            </a:xfrm>
            <a:custGeom>
              <a:avLst/>
              <a:gdLst>
                <a:gd name="connsiteX0" fmla="*/ 0 w 6632786"/>
                <a:gd name="connsiteY0" fmla="*/ 1105464 h 1105464"/>
                <a:gd name="connsiteX1" fmla="*/ 829098 w 6632786"/>
                <a:gd name="connsiteY1" fmla="*/ 0 h 1105464"/>
                <a:gd name="connsiteX2" fmla="*/ 5803688 w 6632786"/>
                <a:gd name="connsiteY2" fmla="*/ 0 h 1105464"/>
                <a:gd name="connsiteX3" fmla="*/ 6632786 w 6632786"/>
                <a:gd name="connsiteY3" fmla="*/ 1105464 h 1105464"/>
                <a:gd name="connsiteX4" fmla="*/ 0 w 663278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2786" h="1105464">
                  <a:moveTo>
                    <a:pt x="0" y="1105464"/>
                  </a:moveTo>
                  <a:lnTo>
                    <a:pt x="829098" y="0"/>
                  </a:lnTo>
                  <a:lnTo>
                    <a:pt x="5803688" y="0"/>
                  </a:lnTo>
                  <a:lnTo>
                    <a:pt x="663278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2647" tIns="41910" rIns="1202648" bIns="41910"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Platform/System</a:t>
              </a:r>
              <a:endParaRPr lang="en-US" sz="3300" dirty="0">
                <a:solidFill>
                  <a:srgbClr val="FFFFFF"/>
                </a:solidFill>
              </a:endParaRPr>
            </a:p>
          </p:txBody>
        </p:sp>
        <p:sp>
          <p:nvSpPr>
            <p:cNvPr id="11" name="Freeform 10"/>
            <p:cNvSpPr/>
            <p:nvPr/>
          </p:nvSpPr>
          <p:spPr>
            <a:xfrm>
              <a:off x="3642254" y="5668397"/>
              <a:ext cx="8290982" cy="1105464"/>
            </a:xfrm>
            <a:custGeom>
              <a:avLst/>
              <a:gdLst>
                <a:gd name="connsiteX0" fmla="*/ 0 w 8290982"/>
                <a:gd name="connsiteY0" fmla="*/ 1105464 h 1105464"/>
                <a:gd name="connsiteX1" fmla="*/ 829098 w 8290982"/>
                <a:gd name="connsiteY1" fmla="*/ 0 h 1105464"/>
                <a:gd name="connsiteX2" fmla="*/ 7461884 w 8290982"/>
                <a:gd name="connsiteY2" fmla="*/ 0 h 1105464"/>
                <a:gd name="connsiteX3" fmla="*/ 8290982 w 8290982"/>
                <a:gd name="connsiteY3" fmla="*/ 1105464 h 1105464"/>
                <a:gd name="connsiteX4" fmla="*/ 0 w 8290982"/>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982" h="1105464">
                  <a:moveTo>
                    <a:pt x="0" y="1105464"/>
                  </a:moveTo>
                  <a:lnTo>
                    <a:pt x="829098" y="0"/>
                  </a:lnTo>
                  <a:lnTo>
                    <a:pt x="7461884" y="0"/>
                  </a:lnTo>
                  <a:lnTo>
                    <a:pt x="8290982"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2832" tIns="41910" rIns="1492832"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Design &amp; Capacity Planning</a:t>
              </a:r>
              <a:endParaRPr lang="en-US" sz="3300" dirty="0">
                <a:solidFill>
                  <a:srgbClr val="7FBA00">
                    <a:lumMod val="75000"/>
                  </a:srgbClr>
                </a:solidFill>
              </a:endParaRPr>
            </a:p>
          </p:txBody>
        </p:sp>
      </p:grpSp>
    </p:spTree>
    <p:extLst>
      <p:ext uri="{BB962C8B-B14F-4D97-AF65-F5344CB8AC3E}">
        <p14:creationId xmlns:p14="http://schemas.microsoft.com/office/powerpoint/2010/main" val="262881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Assertion Process </a:t>
            </a:r>
            <a:r>
              <a:rPr lang="en-US" dirty="0" smtClean="0"/>
              <a:t>(Step 2)</a:t>
            </a:r>
            <a:br>
              <a:rPr lang="en-US" dirty="0" smtClean="0"/>
            </a:br>
            <a:r>
              <a:rPr lang="en-US" dirty="0" smtClean="0"/>
              <a:t>Assert Health</a:t>
            </a:r>
            <a:br>
              <a:rPr lang="en-US" dirty="0" smtClean="0"/>
            </a:br>
            <a:r>
              <a:rPr lang="en-US" dirty="0" smtClean="0"/>
              <a:t>Platform/System</a:t>
            </a:r>
            <a:br>
              <a:rPr lang="en-US" dirty="0" smtClean="0"/>
            </a:br>
            <a:endParaRPr lang="en-US" dirty="0"/>
          </a:p>
        </p:txBody>
      </p:sp>
      <p:pic>
        <p:nvPicPr>
          <p:cNvPr id="3" name="Picture 2"/>
          <p:cNvPicPr>
            <a:picLocks noChangeAspect="1"/>
          </p:cNvPicPr>
          <p:nvPr/>
        </p:nvPicPr>
        <p:blipFill>
          <a:blip r:embed="rId2"/>
          <a:stretch>
            <a:fillRect/>
          </a:stretch>
        </p:blipFill>
        <p:spPr>
          <a:xfrm>
            <a:off x="5140407" y="1212849"/>
            <a:ext cx="6554705" cy="5520221"/>
          </a:xfrm>
          <a:prstGeom prst="rect">
            <a:avLst/>
          </a:prstGeom>
        </p:spPr>
      </p:pic>
    </p:spTree>
    <p:extLst>
      <p:ext uri="{BB962C8B-B14F-4D97-AF65-F5344CB8AC3E}">
        <p14:creationId xmlns:p14="http://schemas.microsoft.com/office/powerpoint/2010/main" val="57256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Assertion Process (Step 3)</a:t>
            </a:r>
            <a:endParaRPr lang="en-US" dirty="0"/>
          </a:p>
        </p:txBody>
      </p:sp>
      <p:grpSp>
        <p:nvGrpSpPr>
          <p:cNvPr id="6" name="Group 5"/>
          <p:cNvGrpSpPr/>
          <p:nvPr/>
        </p:nvGrpSpPr>
        <p:grpSpPr>
          <a:xfrm>
            <a:off x="4023255" y="3457468"/>
            <a:ext cx="8290982" cy="3316393"/>
            <a:chOff x="3642254" y="3457468"/>
            <a:chExt cx="8290982" cy="3316393"/>
          </a:xfrm>
        </p:grpSpPr>
        <p:sp>
          <p:nvSpPr>
            <p:cNvPr id="9" name="Freeform 8"/>
            <p:cNvSpPr/>
            <p:nvPr/>
          </p:nvSpPr>
          <p:spPr>
            <a:xfrm>
              <a:off x="5300450" y="3457468"/>
              <a:ext cx="4974589" cy="1105464"/>
            </a:xfrm>
            <a:custGeom>
              <a:avLst/>
              <a:gdLst>
                <a:gd name="connsiteX0" fmla="*/ 0 w 4974589"/>
                <a:gd name="connsiteY0" fmla="*/ 1105464 h 1105464"/>
                <a:gd name="connsiteX1" fmla="*/ 829098 w 4974589"/>
                <a:gd name="connsiteY1" fmla="*/ 0 h 1105464"/>
                <a:gd name="connsiteX2" fmla="*/ 4145491 w 4974589"/>
                <a:gd name="connsiteY2" fmla="*/ 0 h 1105464"/>
                <a:gd name="connsiteX3" fmla="*/ 4974589 w 4974589"/>
                <a:gd name="connsiteY3" fmla="*/ 1105464 h 1105464"/>
                <a:gd name="connsiteX4" fmla="*/ 0 w 4974589"/>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4589" h="1105464">
                  <a:moveTo>
                    <a:pt x="0" y="1105464"/>
                  </a:moveTo>
                  <a:lnTo>
                    <a:pt x="829098" y="0"/>
                  </a:lnTo>
                  <a:lnTo>
                    <a:pt x="4145491" y="0"/>
                  </a:lnTo>
                  <a:lnTo>
                    <a:pt x="4974589"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463" tIns="41910" rIns="912463" bIns="41910"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Software &amp; Configuration</a:t>
              </a:r>
              <a:endParaRPr lang="en-US" sz="3300" dirty="0">
                <a:solidFill>
                  <a:srgbClr val="FFFFFF"/>
                </a:solidFill>
              </a:endParaRPr>
            </a:p>
          </p:txBody>
        </p:sp>
        <p:sp>
          <p:nvSpPr>
            <p:cNvPr id="10" name="Freeform 9"/>
            <p:cNvSpPr/>
            <p:nvPr/>
          </p:nvSpPr>
          <p:spPr>
            <a:xfrm>
              <a:off x="4471352" y="4562933"/>
              <a:ext cx="6632786" cy="1105464"/>
            </a:xfrm>
            <a:custGeom>
              <a:avLst/>
              <a:gdLst>
                <a:gd name="connsiteX0" fmla="*/ 0 w 6632786"/>
                <a:gd name="connsiteY0" fmla="*/ 1105464 h 1105464"/>
                <a:gd name="connsiteX1" fmla="*/ 829098 w 6632786"/>
                <a:gd name="connsiteY1" fmla="*/ 0 h 1105464"/>
                <a:gd name="connsiteX2" fmla="*/ 5803688 w 6632786"/>
                <a:gd name="connsiteY2" fmla="*/ 0 h 1105464"/>
                <a:gd name="connsiteX3" fmla="*/ 6632786 w 6632786"/>
                <a:gd name="connsiteY3" fmla="*/ 1105464 h 1105464"/>
                <a:gd name="connsiteX4" fmla="*/ 0 w 663278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2786" h="1105464">
                  <a:moveTo>
                    <a:pt x="0" y="1105464"/>
                  </a:moveTo>
                  <a:lnTo>
                    <a:pt x="829098" y="0"/>
                  </a:lnTo>
                  <a:lnTo>
                    <a:pt x="5803688" y="0"/>
                  </a:lnTo>
                  <a:lnTo>
                    <a:pt x="663278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2647" tIns="41910" rIns="1202648"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Platform/System</a:t>
              </a:r>
              <a:endParaRPr lang="en-US" sz="3300" dirty="0">
                <a:solidFill>
                  <a:srgbClr val="7FBA00">
                    <a:lumMod val="75000"/>
                  </a:srgbClr>
                </a:solidFill>
              </a:endParaRPr>
            </a:p>
          </p:txBody>
        </p:sp>
        <p:sp>
          <p:nvSpPr>
            <p:cNvPr id="11" name="Freeform 10"/>
            <p:cNvSpPr/>
            <p:nvPr/>
          </p:nvSpPr>
          <p:spPr>
            <a:xfrm>
              <a:off x="3642254" y="5668397"/>
              <a:ext cx="8290982" cy="1105464"/>
            </a:xfrm>
            <a:custGeom>
              <a:avLst/>
              <a:gdLst>
                <a:gd name="connsiteX0" fmla="*/ 0 w 8290982"/>
                <a:gd name="connsiteY0" fmla="*/ 1105464 h 1105464"/>
                <a:gd name="connsiteX1" fmla="*/ 829098 w 8290982"/>
                <a:gd name="connsiteY1" fmla="*/ 0 h 1105464"/>
                <a:gd name="connsiteX2" fmla="*/ 7461884 w 8290982"/>
                <a:gd name="connsiteY2" fmla="*/ 0 h 1105464"/>
                <a:gd name="connsiteX3" fmla="*/ 8290982 w 8290982"/>
                <a:gd name="connsiteY3" fmla="*/ 1105464 h 1105464"/>
                <a:gd name="connsiteX4" fmla="*/ 0 w 8290982"/>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982" h="1105464">
                  <a:moveTo>
                    <a:pt x="0" y="1105464"/>
                  </a:moveTo>
                  <a:lnTo>
                    <a:pt x="829098" y="0"/>
                  </a:lnTo>
                  <a:lnTo>
                    <a:pt x="7461884" y="0"/>
                  </a:lnTo>
                  <a:lnTo>
                    <a:pt x="8290982"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2832" tIns="41910" rIns="1492832"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Design &amp; Capacity Planning</a:t>
              </a:r>
              <a:endParaRPr lang="en-US" sz="3300" dirty="0">
                <a:solidFill>
                  <a:srgbClr val="7FBA00">
                    <a:lumMod val="75000"/>
                  </a:srgbClr>
                </a:solidFill>
              </a:endParaRPr>
            </a:p>
          </p:txBody>
        </p:sp>
      </p:grpSp>
    </p:spTree>
    <p:extLst>
      <p:ext uri="{BB962C8B-B14F-4D97-AF65-F5344CB8AC3E}">
        <p14:creationId xmlns:p14="http://schemas.microsoft.com/office/powerpoint/2010/main" val="283027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Assertion Process </a:t>
            </a:r>
            <a:r>
              <a:rPr lang="en-US" dirty="0" smtClean="0"/>
              <a:t>(Step 3)</a:t>
            </a:r>
            <a:r>
              <a:rPr lang="en-US" dirty="0"/>
              <a:t/>
            </a:r>
            <a:br>
              <a:rPr lang="en-US" dirty="0"/>
            </a:br>
            <a:r>
              <a:rPr lang="en-US" dirty="0"/>
              <a:t>Assert Health</a:t>
            </a:r>
            <a:br>
              <a:rPr lang="en-US" dirty="0"/>
            </a:br>
            <a:r>
              <a:rPr lang="en-US" sz="3600" dirty="0" smtClean="0"/>
              <a:t>Software &amp; Configuration</a:t>
            </a:r>
            <a:endParaRPr lang="en-US" dirty="0"/>
          </a:p>
        </p:txBody>
      </p:sp>
      <p:pic>
        <p:nvPicPr>
          <p:cNvPr id="4" name="Picture 3"/>
          <p:cNvPicPr>
            <a:picLocks noChangeAspect="1"/>
          </p:cNvPicPr>
          <p:nvPr/>
        </p:nvPicPr>
        <p:blipFill>
          <a:blip r:embed="rId2"/>
          <a:stretch>
            <a:fillRect/>
          </a:stretch>
        </p:blipFill>
        <p:spPr>
          <a:xfrm>
            <a:off x="5689522" y="1212849"/>
            <a:ext cx="6474681" cy="5496033"/>
          </a:xfrm>
          <a:prstGeom prst="rect">
            <a:avLst/>
          </a:prstGeom>
        </p:spPr>
      </p:pic>
      <p:sp>
        <p:nvSpPr>
          <p:cNvPr id="5" name="Title 1"/>
          <p:cNvSpPr txBox="1">
            <a:spLocks/>
          </p:cNvSpPr>
          <p:nvPr/>
        </p:nvSpPr>
        <p:spPr>
          <a:xfrm>
            <a:off x="392476" y="2811462"/>
            <a:ext cx="5179210" cy="4038600"/>
          </a:xfrm>
          <a:prstGeom prst="rect">
            <a:avLst/>
          </a:prstGeom>
        </p:spPr>
        <p:txBody>
          <a:bodyPr vert="horz" wrap="square" lIns="146304" tIns="91440" rIns="146304" bIns="91440" rtlCol="0" anchor="t">
            <a:normAutofit fontScale="77500" lnSpcReduction="20000"/>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5505">
                <a:gradFill>
                  <a:gsLst>
                    <a:gs pos="1250">
                      <a:srgbClr val="FFFFFF"/>
                    </a:gs>
                    <a:gs pos="100000">
                      <a:srgbClr val="FFFFFF"/>
                    </a:gs>
                  </a:gsLst>
                  <a:lin ang="5400000" scaled="0"/>
                </a:gradFill>
              </a:rPr>
              <a:t>NIC </a:t>
            </a:r>
            <a:r>
              <a:rPr sz="5505" err="1">
                <a:gradFill>
                  <a:gsLst>
                    <a:gs pos="1250">
                      <a:srgbClr val="FFFFFF"/>
                    </a:gs>
                    <a:gs pos="100000">
                      <a:srgbClr val="FFFFFF"/>
                    </a:gs>
                  </a:gsLst>
                  <a:lin ang="5400000" scaled="0"/>
                </a:gradFill>
              </a:rPr>
              <a:t>Config</a:t>
            </a:r>
            <a:endParaRPr sz="5505">
              <a:gradFill>
                <a:gsLst>
                  <a:gs pos="1250">
                    <a:srgbClr val="FFFFFF"/>
                  </a:gs>
                  <a:gs pos="100000">
                    <a:srgbClr val="FFFFFF"/>
                  </a:gs>
                </a:gsLst>
                <a:lin ang="5400000" scaled="0"/>
              </a:gradFill>
            </a:endParaRPr>
          </a:p>
          <a:p>
            <a:pPr marL="685800" indent="-685800">
              <a:buFont typeface="Arial" panose="020B0604020202020204" pitchFamily="34" charset="0"/>
              <a:buChar char="•"/>
            </a:pPr>
            <a:r>
              <a:rPr sz="5200">
                <a:gradFill>
                  <a:gsLst>
                    <a:gs pos="1250">
                      <a:srgbClr val="FFFFFF"/>
                    </a:gs>
                    <a:gs pos="100000">
                      <a:srgbClr val="FFFFFF"/>
                    </a:gs>
                  </a:gsLst>
                  <a:lin ang="5400000" scaled="0"/>
                </a:gradFill>
              </a:rPr>
              <a:t>Including: RSS, Offloading, Static routes, etc. </a:t>
            </a:r>
          </a:p>
          <a:p>
            <a:r>
              <a:rPr sz="5505">
                <a:gradFill>
                  <a:gsLst>
                    <a:gs pos="1250">
                      <a:srgbClr val="FFFFFF"/>
                    </a:gs>
                    <a:gs pos="100000">
                      <a:srgbClr val="FFFFFF"/>
                    </a:gs>
                  </a:gsLst>
                  <a:lin ang="5400000" scaled="0"/>
                </a:gradFill>
              </a:rPr>
              <a:t>Lync </a:t>
            </a:r>
            <a:r>
              <a:rPr sz="5505" err="1">
                <a:gradFill>
                  <a:gsLst>
                    <a:gs pos="1250">
                      <a:srgbClr val="FFFFFF"/>
                    </a:gs>
                    <a:gs pos="100000">
                      <a:srgbClr val="FFFFFF"/>
                    </a:gs>
                  </a:gsLst>
                  <a:lin ang="5400000" scaled="0"/>
                </a:gradFill>
              </a:rPr>
              <a:t>Config</a:t>
            </a:r>
            <a:endParaRPr sz="1905">
              <a:gradFill>
                <a:gsLst>
                  <a:gs pos="1250">
                    <a:srgbClr val="FFFFFF"/>
                  </a:gs>
                  <a:gs pos="100000">
                    <a:srgbClr val="FFFFFF"/>
                  </a:gs>
                </a:gsLst>
                <a:lin ang="5400000" scaled="0"/>
              </a:gradFill>
            </a:endParaRPr>
          </a:p>
          <a:p>
            <a:pPr marL="685800" indent="-685800">
              <a:buFont typeface="Arial" panose="020B0604020202020204" pitchFamily="34" charset="0"/>
              <a:buChar char="•"/>
            </a:pPr>
            <a:r>
              <a:rPr sz="5200">
                <a:gradFill>
                  <a:gsLst>
                    <a:gs pos="1250">
                      <a:srgbClr val="FFFFFF"/>
                    </a:gs>
                    <a:gs pos="100000">
                      <a:srgbClr val="FFFFFF"/>
                    </a:gs>
                  </a:gsLst>
                  <a:lin ang="5400000" scaled="0"/>
                </a:gradFill>
              </a:rPr>
              <a:t>QA including: Edge connectivity, MRAS,  Certificates, etc.</a:t>
            </a:r>
          </a:p>
        </p:txBody>
      </p:sp>
    </p:spTree>
    <p:extLst>
      <p:ext uri="{BB962C8B-B14F-4D97-AF65-F5344CB8AC3E}">
        <p14:creationId xmlns:p14="http://schemas.microsoft.com/office/powerpoint/2010/main" val="187796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Assertion Process (Step 4)</a:t>
            </a:r>
            <a:br>
              <a:rPr lang="en-US" dirty="0" smtClean="0"/>
            </a:br>
            <a:r>
              <a:rPr lang="en-US" dirty="0" smtClean="0"/>
              <a:t>Lync KHI’s</a:t>
            </a:r>
            <a:endParaRPr lang="en-US" dirty="0"/>
          </a:p>
        </p:txBody>
      </p:sp>
      <p:grpSp>
        <p:nvGrpSpPr>
          <p:cNvPr id="6" name="Group 5"/>
          <p:cNvGrpSpPr/>
          <p:nvPr/>
        </p:nvGrpSpPr>
        <p:grpSpPr>
          <a:xfrm>
            <a:off x="4023255" y="1246540"/>
            <a:ext cx="8290982" cy="5527321"/>
            <a:chOff x="3642254" y="1246540"/>
            <a:chExt cx="8290982" cy="5527321"/>
          </a:xfrm>
        </p:grpSpPr>
        <p:sp>
          <p:nvSpPr>
            <p:cNvPr id="7" name="Freeform 6"/>
            <p:cNvSpPr/>
            <p:nvPr/>
          </p:nvSpPr>
          <p:spPr>
            <a:xfrm>
              <a:off x="6958647" y="1246540"/>
              <a:ext cx="1658196" cy="1105464"/>
            </a:xfrm>
            <a:custGeom>
              <a:avLst/>
              <a:gdLst>
                <a:gd name="connsiteX0" fmla="*/ 0 w 1658196"/>
                <a:gd name="connsiteY0" fmla="*/ 1105464 h 1105464"/>
                <a:gd name="connsiteX1" fmla="*/ 829098 w 1658196"/>
                <a:gd name="connsiteY1" fmla="*/ 0 h 1105464"/>
                <a:gd name="connsiteX2" fmla="*/ 829098 w 1658196"/>
                <a:gd name="connsiteY2" fmla="*/ 0 h 1105464"/>
                <a:gd name="connsiteX3" fmla="*/ 1658196 w 1658196"/>
                <a:gd name="connsiteY3" fmla="*/ 1105464 h 1105464"/>
                <a:gd name="connsiteX4" fmla="*/ 0 w 165819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196" h="1105464">
                  <a:moveTo>
                    <a:pt x="0" y="1105464"/>
                  </a:moveTo>
                  <a:lnTo>
                    <a:pt x="829098" y="0"/>
                  </a:lnTo>
                  <a:lnTo>
                    <a:pt x="829098" y="0"/>
                  </a:lnTo>
                  <a:lnTo>
                    <a:pt x="165819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1466850">
                <a:lnSpc>
                  <a:spcPct val="90000"/>
                </a:lnSpc>
                <a:spcBef>
                  <a:spcPct val="0"/>
                </a:spcBef>
                <a:spcAft>
                  <a:spcPct val="35000"/>
                </a:spcAft>
              </a:pPr>
              <a:endParaRPr lang="en-US" sz="3300" dirty="0">
                <a:solidFill>
                  <a:srgbClr val="FFFFFF"/>
                </a:solidFill>
              </a:endParaRPr>
            </a:p>
          </p:txBody>
        </p:sp>
        <p:sp>
          <p:nvSpPr>
            <p:cNvPr id="8" name="Freeform 7"/>
            <p:cNvSpPr/>
            <p:nvPr/>
          </p:nvSpPr>
          <p:spPr>
            <a:xfrm>
              <a:off x="6129548" y="2352004"/>
              <a:ext cx="3316393" cy="1105464"/>
            </a:xfrm>
            <a:custGeom>
              <a:avLst/>
              <a:gdLst>
                <a:gd name="connsiteX0" fmla="*/ 0 w 3316393"/>
                <a:gd name="connsiteY0" fmla="*/ 1105464 h 1105464"/>
                <a:gd name="connsiteX1" fmla="*/ 829098 w 3316393"/>
                <a:gd name="connsiteY1" fmla="*/ 0 h 1105464"/>
                <a:gd name="connsiteX2" fmla="*/ 2487295 w 3316393"/>
                <a:gd name="connsiteY2" fmla="*/ 0 h 1105464"/>
                <a:gd name="connsiteX3" fmla="*/ 3316393 w 3316393"/>
                <a:gd name="connsiteY3" fmla="*/ 1105464 h 1105464"/>
                <a:gd name="connsiteX4" fmla="*/ 0 w 3316393"/>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393" h="1105464">
                  <a:moveTo>
                    <a:pt x="0" y="1105464"/>
                  </a:moveTo>
                  <a:lnTo>
                    <a:pt x="829098" y="0"/>
                  </a:lnTo>
                  <a:lnTo>
                    <a:pt x="2487295" y="0"/>
                  </a:lnTo>
                  <a:lnTo>
                    <a:pt x="3316393"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2279" tIns="41910" rIns="622279" bIns="41910" numCol="1" spcCol="1270" anchor="ctr" anchorCtr="0">
              <a:noAutofit/>
            </a:bodyPr>
            <a:lstStyle/>
            <a:p>
              <a:pPr algn="ctr" defTabSz="1466850">
                <a:lnSpc>
                  <a:spcPct val="90000"/>
                </a:lnSpc>
                <a:spcBef>
                  <a:spcPct val="0"/>
                </a:spcBef>
                <a:spcAft>
                  <a:spcPct val="35000"/>
                </a:spcAft>
              </a:pPr>
              <a:r>
                <a:rPr lang="en-US" sz="3300" dirty="0" smtClean="0">
                  <a:solidFill>
                    <a:srgbClr val="FFFFFF"/>
                  </a:solidFill>
                </a:rPr>
                <a:t>Lync KHI’s</a:t>
              </a:r>
              <a:endParaRPr lang="en-US" sz="3300" dirty="0">
                <a:solidFill>
                  <a:srgbClr val="FFFFFF"/>
                </a:solidFill>
              </a:endParaRPr>
            </a:p>
          </p:txBody>
        </p:sp>
        <p:sp>
          <p:nvSpPr>
            <p:cNvPr id="9" name="Freeform 8"/>
            <p:cNvSpPr/>
            <p:nvPr/>
          </p:nvSpPr>
          <p:spPr>
            <a:xfrm>
              <a:off x="5300450" y="3457468"/>
              <a:ext cx="4974589" cy="1105464"/>
            </a:xfrm>
            <a:custGeom>
              <a:avLst/>
              <a:gdLst>
                <a:gd name="connsiteX0" fmla="*/ 0 w 4974589"/>
                <a:gd name="connsiteY0" fmla="*/ 1105464 h 1105464"/>
                <a:gd name="connsiteX1" fmla="*/ 829098 w 4974589"/>
                <a:gd name="connsiteY1" fmla="*/ 0 h 1105464"/>
                <a:gd name="connsiteX2" fmla="*/ 4145491 w 4974589"/>
                <a:gd name="connsiteY2" fmla="*/ 0 h 1105464"/>
                <a:gd name="connsiteX3" fmla="*/ 4974589 w 4974589"/>
                <a:gd name="connsiteY3" fmla="*/ 1105464 h 1105464"/>
                <a:gd name="connsiteX4" fmla="*/ 0 w 4974589"/>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4589" h="1105464">
                  <a:moveTo>
                    <a:pt x="0" y="1105464"/>
                  </a:moveTo>
                  <a:lnTo>
                    <a:pt x="829098" y="0"/>
                  </a:lnTo>
                  <a:lnTo>
                    <a:pt x="4145491" y="0"/>
                  </a:lnTo>
                  <a:lnTo>
                    <a:pt x="4974589"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2463" tIns="41910" rIns="912463"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Software &amp; Configuration</a:t>
              </a:r>
              <a:endParaRPr lang="en-US" sz="3300" dirty="0">
                <a:solidFill>
                  <a:srgbClr val="7FBA00">
                    <a:lumMod val="75000"/>
                  </a:srgbClr>
                </a:solidFill>
              </a:endParaRPr>
            </a:p>
          </p:txBody>
        </p:sp>
        <p:sp>
          <p:nvSpPr>
            <p:cNvPr id="10" name="Freeform 9"/>
            <p:cNvSpPr/>
            <p:nvPr/>
          </p:nvSpPr>
          <p:spPr>
            <a:xfrm>
              <a:off x="4471352" y="4562933"/>
              <a:ext cx="6632786" cy="1105464"/>
            </a:xfrm>
            <a:custGeom>
              <a:avLst/>
              <a:gdLst>
                <a:gd name="connsiteX0" fmla="*/ 0 w 6632786"/>
                <a:gd name="connsiteY0" fmla="*/ 1105464 h 1105464"/>
                <a:gd name="connsiteX1" fmla="*/ 829098 w 6632786"/>
                <a:gd name="connsiteY1" fmla="*/ 0 h 1105464"/>
                <a:gd name="connsiteX2" fmla="*/ 5803688 w 6632786"/>
                <a:gd name="connsiteY2" fmla="*/ 0 h 1105464"/>
                <a:gd name="connsiteX3" fmla="*/ 6632786 w 6632786"/>
                <a:gd name="connsiteY3" fmla="*/ 1105464 h 1105464"/>
                <a:gd name="connsiteX4" fmla="*/ 0 w 6632786"/>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2786" h="1105464">
                  <a:moveTo>
                    <a:pt x="0" y="1105464"/>
                  </a:moveTo>
                  <a:lnTo>
                    <a:pt x="829098" y="0"/>
                  </a:lnTo>
                  <a:lnTo>
                    <a:pt x="5803688" y="0"/>
                  </a:lnTo>
                  <a:lnTo>
                    <a:pt x="6632786"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2647" tIns="41910" rIns="1202648"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Platform/System</a:t>
              </a:r>
              <a:endParaRPr lang="en-US" sz="3300" dirty="0">
                <a:solidFill>
                  <a:srgbClr val="7FBA00">
                    <a:lumMod val="75000"/>
                  </a:srgbClr>
                </a:solidFill>
              </a:endParaRPr>
            </a:p>
          </p:txBody>
        </p:sp>
        <p:sp>
          <p:nvSpPr>
            <p:cNvPr id="11" name="Freeform 10"/>
            <p:cNvSpPr/>
            <p:nvPr/>
          </p:nvSpPr>
          <p:spPr>
            <a:xfrm>
              <a:off x="3642254" y="5668397"/>
              <a:ext cx="8290982" cy="1105464"/>
            </a:xfrm>
            <a:custGeom>
              <a:avLst/>
              <a:gdLst>
                <a:gd name="connsiteX0" fmla="*/ 0 w 8290982"/>
                <a:gd name="connsiteY0" fmla="*/ 1105464 h 1105464"/>
                <a:gd name="connsiteX1" fmla="*/ 829098 w 8290982"/>
                <a:gd name="connsiteY1" fmla="*/ 0 h 1105464"/>
                <a:gd name="connsiteX2" fmla="*/ 7461884 w 8290982"/>
                <a:gd name="connsiteY2" fmla="*/ 0 h 1105464"/>
                <a:gd name="connsiteX3" fmla="*/ 8290982 w 8290982"/>
                <a:gd name="connsiteY3" fmla="*/ 1105464 h 1105464"/>
                <a:gd name="connsiteX4" fmla="*/ 0 w 8290982"/>
                <a:gd name="connsiteY4" fmla="*/ 1105464 h 1105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982" h="1105464">
                  <a:moveTo>
                    <a:pt x="0" y="1105464"/>
                  </a:moveTo>
                  <a:lnTo>
                    <a:pt x="829098" y="0"/>
                  </a:lnTo>
                  <a:lnTo>
                    <a:pt x="7461884" y="0"/>
                  </a:lnTo>
                  <a:lnTo>
                    <a:pt x="8290982" y="1105464"/>
                  </a:lnTo>
                  <a:lnTo>
                    <a:pt x="0" y="110546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2832" tIns="41910" rIns="1492832" bIns="41910" numCol="1" spcCol="1270" anchor="ctr" anchorCtr="0">
              <a:noAutofit/>
            </a:bodyPr>
            <a:lstStyle/>
            <a:p>
              <a:pPr algn="ctr" defTabSz="1466850">
                <a:lnSpc>
                  <a:spcPct val="90000"/>
                </a:lnSpc>
                <a:spcBef>
                  <a:spcPct val="0"/>
                </a:spcBef>
                <a:spcAft>
                  <a:spcPct val="35000"/>
                </a:spcAft>
              </a:pPr>
              <a:r>
                <a:rPr lang="en-US" sz="3300" dirty="0" smtClean="0">
                  <a:solidFill>
                    <a:srgbClr val="7FBA00">
                      <a:lumMod val="75000"/>
                    </a:srgbClr>
                  </a:solidFill>
                </a:rPr>
                <a:t>Design &amp; Capacity Planning</a:t>
              </a:r>
              <a:endParaRPr lang="en-US" sz="3300" dirty="0">
                <a:solidFill>
                  <a:srgbClr val="7FBA00">
                    <a:lumMod val="75000"/>
                  </a:srgbClr>
                </a:solidFill>
              </a:endParaRPr>
            </a:p>
          </p:txBody>
        </p:sp>
      </p:grpSp>
      <p:sp>
        <p:nvSpPr>
          <p:cNvPr id="12" name="TextBox 11"/>
          <p:cNvSpPr txBox="1"/>
          <p:nvPr/>
        </p:nvSpPr>
        <p:spPr>
          <a:xfrm>
            <a:off x="198437" y="2336807"/>
            <a:ext cx="6675375" cy="3065455"/>
          </a:xfrm>
          <a:prstGeom prst="rect">
            <a:avLst/>
          </a:prstGeom>
          <a:noFill/>
        </p:spPr>
        <p:txBody>
          <a:bodyPr wrap="square" lIns="182880" tIns="146304" rIns="182880" bIns="146304" rtlCol="0">
            <a:spAutoFit/>
          </a:bodyPr>
          <a:lstStyle/>
          <a:p>
            <a:r>
              <a:rPr lang="en-US" sz="2000" dirty="0" smtClean="0">
                <a:solidFill>
                  <a:srgbClr val="FFFFFF"/>
                </a:solidFill>
              </a:rPr>
              <a:t>AS </a:t>
            </a:r>
            <a:r>
              <a:rPr lang="en-US" sz="2000" dirty="0">
                <a:solidFill>
                  <a:srgbClr val="FFFFFF"/>
                </a:solidFill>
              </a:rPr>
              <a:t>MCU = Application Sharing Multi-point Control Unit</a:t>
            </a:r>
          </a:p>
          <a:p>
            <a:r>
              <a:rPr lang="en-US" sz="2000" dirty="0">
                <a:solidFill>
                  <a:srgbClr val="FFFFFF"/>
                </a:solidFill>
              </a:rPr>
              <a:t>AV MCU = Audio/Video MCU</a:t>
            </a:r>
          </a:p>
          <a:p>
            <a:r>
              <a:rPr lang="de-DE" sz="2000" dirty="0">
                <a:solidFill>
                  <a:srgbClr val="FFFFFF"/>
                </a:solidFill>
              </a:rPr>
              <a:t>IM MCU = Instant Messaging MCU</a:t>
            </a:r>
          </a:p>
          <a:p>
            <a:r>
              <a:rPr lang="en-US" sz="2000" dirty="0">
                <a:solidFill>
                  <a:srgbClr val="FFFFFF"/>
                </a:solidFill>
              </a:rPr>
              <a:t>UCWA = Unified Communications Web </a:t>
            </a:r>
            <a:r>
              <a:rPr lang="en-US" sz="2000" dirty="0" smtClean="0">
                <a:solidFill>
                  <a:srgbClr val="FFFFFF"/>
                </a:solidFill>
              </a:rPr>
              <a:t>API</a:t>
            </a:r>
            <a:endParaRPr lang="en-US" sz="2000" dirty="0">
              <a:solidFill>
                <a:srgbClr val="FFFFFF"/>
              </a:solidFill>
            </a:endParaRPr>
          </a:p>
          <a:p>
            <a:r>
              <a:rPr lang="en-US" sz="2000" dirty="0">
                <a:solidFill>
                  <a:srgbClr val="FFFFFF"/>
                </a:solidFill>
              </a:rPr>
              <a:t>AV Edge = Traversal of audio/video via edge</a:t>
            </a:r>
          </a:p>
          <a:p>
            <a:r>
              <a:rPr lang="en-US" sz="2000" dirty="0">
                <a:solidFill>
                  <a:srgbClr val="FFFFFF"/>
                </a:solidFill>
              </a:rPr>
              <a:t>AV </a:t>
            </a:r>
            <a:r>
              <a:rPr lang="en-US" sz="2000" dirty="0" err="1">
                <a:solidFill>
                  <a:srgbClr val="FFFFFF"/>
                </a:solidFill>
              </a:rPr>
              <a:t>Auth</a:t>
            </a:r>
            <a:r>
              <a:rPr lang="en-US" sz="2000" dirty="0">
                <a:solidFill>
                  <a:srgbClr val="FFFFFF"/>
                </a:solidFill>
              </a:rPr>
              <a:t> = Audio/Video Authentication</a:t>
            </a:r>
          </a:p>
          <a:p>
            <a:r>
              <a:rPr lang="en-US" sz="2000" dirty="0">
                <a:solidFill>
                  <a:srgbClr val="FFFFFF"/>
                </a:solidFill>
              </a:rPr>
              <a:t>SIP Stack = </a:t>
            </a:r>
            <a:r>
              <a:rPr lang="en-US" sz="2000" dirty="0" smtClean="0">
                <a:solidFill>
                  <a:srgbClr val="FFFFFF"/>
                </a:solidFill>
              </a:rPr>
              <a:t>Lync’s </a:t>
            </a:r>
            <a:r>
              <a:rPr lang="en-US" sz="2000" dirty="0">
                <a:solidFill>
                  <a:srgbClr val="FFFFFF"/>
                </a:solidFill>
              </a:rPr>
              <a:t>core SIP implementation</a:t>
            </a:r>
          </a:p>
          <a:p>
            <a:r>
              <a:rPr lang="en-US" sz="2000" dirty="0">
                <a:solidFill>
                  <a:srgbClr val="FFFFFF"/>
                </a:solidFill>
              </a:rPr>
              <a:t>Data Proxy = Used for edge conferencing</a:t>
            </a:r>
          </a:p>
          <a:p>
            <a:r>
              <a:rPr lang="en-US" sz="2000" dirty="0" err="1">
                <a:solidFill>
                  <a:srgbClr val="FFFFFF"/>
                </a:solidFill>
              </a:rPr>
              <a:t>LySS</a:t>
            </a:r>
            <a:r>
              <a:rPr lang="en-US" sz="2000" dirty="0">
                <a:solidFill>
                  <a:srgbClr val="FFFFFF"/>
                </a:solidFill>
              </a:rPr>
              <a:t> = Lync Storage </a:t>
            </a:r>
            <a:r>
              <a:rPr lang="en-US" sz="2000" dirty="0" smtClean="0">
                <a:solidFill>
                  <a:srgbClr val="FFFFFF"/>
                </a:solidFill>
              </a:rPr>
              <a:t>Service</a:t>
            </a:r>
            <a:endParaRPr lang="en-US" sz="2000" dirty="0" smtClean="0">
              <a:gradFill>
                <a:gsLst>
                  <a:gs pos="2917">
                    <a:srgbClr val="FFFFFF"/>
                  </a:gs>
                  <a:gs pos="30000">
                    <a:srgbClr val="FFFFFF"/>
                  </a:gs>
                </a:gsLst>
                <a:lin ang="5400000" scaled="0"/>
              </a:gradFill>
            </a:endParaRPr>
          </a:p>
        </p:txBody>
      </p:sp>
    </p:spTree>
    <p:extLst>
      <p:ext uri="{BB962C8B-B14F-4D97-AF65-F5344CB8AC3E}">
        <p14:creationId xmlns:p14="http://schemas.microsoft.com/office/powerpoint/2010/main" val="9103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6" y="449262"/>
            <a:ext cx="11889564" cy="917575"/>
          </a:xfrm>
        </p:spPr>
        <p:txBody>
          <a:bodyPr/>
          <a:lstStyle/>
          <a:p>
            <a:r>
              <a:rPr lang="en-US" dirty="0" smtClean="0"/>
              <a:t>What we’re going to talk about</a:t>
            </a:r>
            <a:endParaRPr lang="en-US" dirty="0"/>
          </a:p>
        </p:txBody>
      </p:sp>
      <p:sp>
        <p:nvSpPr>
          <p:cNvPr id="3" name="Text Placeholder 2"/>
          <p:cNvSpPr>
            <a:spLocks noGrp="1"/>
          </p:cNvSpPr>
          <p:nvPr>
            <p:ph type="body" sz="quarter" idx="4294967295"/>
          </p:nvPr>
        </p:nvSpPr>
        <p:spPr>
          <a:xfrm>
            <a:off x="547688" y="1946275"/>
            <a:ext cx="11888787" cy="3877985"/>
          </a:xfrm>
        </p:spPr>
        <p:txBody>
          <a:bodyPr/>
          <a:lstStyle/>
          <a:p>
            <a:r>
              <a:rPr lang="en-US" sz="6000" dirty="0" smtClean="0"/>
              <a:t> </a:t>
            </a:r>
            <a:r>
              <a:rPr lang="en-US" sz="6000" b="1" dirty="0" smtClean="0"/>
              <a:t>Fundamentals</a:t>
            </a:r>
            <a:r>
              <a:rPr lang="en-US" sz="6000" dirty="0" smtClean="0"/>
              <a:t> – the Science of CQM</a:t>
            </a:r>
          </a:p>
          <a:p>
            <a:r>
              <a:rPr lang="en-US" sz="6000" dirty="0" smtClean="0"/>
              <a:t> </a:t>
            </a:r>
            <a:r>
              <a:rPr lang="en-US" sz="6000" b="1" dirty="0" smtClean="0"/>
              <a:t>Application</a:t>
            </a:r>
            <a:r>
              <a:rPr lang="en-US" sz="6000" dirty="0" smtClean="0"/>
              <a:t> – the Art of CQM</a:t>
            </a:r>
          </a:p>
          <a:p>
            <a:r>
              <a:rPr lang="en-US" sz="6000" dirty="0" smtClean="0"/>
              <a:t> Introducing the </a:t>
            </a:r>
            <a:r>
              <a:rPr lang="en-US" sz="6000" b="1" dirty="0" smtClean="0"/>
              <a:t>CQM Scorecard</a:t>
            </a:r>
          </a:p>
        </p:txBody>
      </p:sp>
    </p:spTree>
    <p:extLst>
      <p:ext uri="{BB962C8B-B14F-4D97-AF65-F5344CB8AC3E}">
        <p14:creationId xmlns:p14="http://schemas.microsoft.com/office/powerpoint/2010/main" val="29466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3110200" y="144463"/>
            <a:ext cx="11642437" cy="6705599"/>
            <a:chOff x="1229" y="91"/>
            <a:chExt cx="7122" cy="4102"/>
          </a:xfrm>
        </p:grpSpPr>
        <p:sp>
          <p:nvSpPr>
            <p:cNvPr id="5" name="AutoShape 3"/>
            <p:cNvSpPr>
              <a:spLocks noChangeAspect="1" noChangeArrowheads="1" noTextEdit="1"/>
            </p:cNvSpPr>
            <p:nvPr/>
          </p:nvSpPr>
          <p:spPr bwMode="auto">
            <a:xfrm>
              <a:off x="1229" y="91"/>
              <a:ext cx="7122" cy="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Freeform 5"/>
            <p:cNvSpPr>
              <a:spLocks/>
            </p:cNvSpPr>
            <p:nvPr/>
          </p:nvSpPr>
          <p:spPr bwMode="auto">
            <a:xfrm>
              <a:off x="1243" y="105"/>
              <a:ext cx="5376" cy="4074"/>
            </a:xfrm>
            <a:custGeom>
              <a:avLst/>
              <a:gdLst>
                <a:gd name="T0" fmla="*/ 576 w 12296"/>
                <a:gd name="T1" fmla="*/ 9312 h 9312"/>
                <a:gd name="T2" fmla="*/ 11720 w 12296"/>
                <a:gd name="T3" fmla="*/ 9312 h 9312"/>
                <a:gd name="T4" fmla="*/ 12296 w 12296"/>
                <a:gd name="T5" fmla="*/ 8736 h 9312"/>
                <a:gd name="T6" fmla="*/ 12296 w 12296"/>
                <a:gd name="T7" fmla="*/ 8736 h 9312"/>
                <a:gd name="T8" fmla="*/ 12296 w 12296"/>
                <a:gd name="T9" fmla="*/ 576 h 9312"/>
                <a:gd name="T10" fmla="*/ 11720 w 12296"/>
                <a:gd name="T11" fmla="*/ 0 h 9312"/>
                <a:gd name="T12" fmla="*/ 11720 w 12296"/>
                <a:gd name="T13" fmla="*/ 0 h 9312"/>
                <a:gd name="T14" fmla="*/ 576 w 12296"/>
                <a:gd name="T15" fmla="*/ 0 h 9312"/>
                <a:gd name="T16" fmla="*/ 0 w 12296"/>
                <a:gd name="T17" fmla="*/ 576 h 9312"/>
                <a:gd name="T18" fmla="*/ 0 w 12296"/>
                <a:gd name="T19" fmla="*/ 576 h 9312"/>
                <a:gd name="T20" fmla="*/ 0 w 12296"/>
                <a:gd name="T21" fmla="*/ 8736 h 9312"/>
                <a:gd name="T22" fmla="*/ 576 w 12296"/>
                <a:gd name="T23" fmla="*/ 9312 h 9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96" h="9312">
                  <a:moveTo>
                    <a:pt x="576" y="9312"/>
                  </a:moveTo>
                  <a:lnTo>
                    <a:pt x="11720" y="9312"/>
                  </a:lnTo>
                  <a:cubicBezTo>
                    <a:pt x="12038" y="9312"/>
                    <a:pt x="12296" y="9055"/>
                    <a:pt x="12296" y="8736"/>
                  </a:cubicBezTo>
                  <a:cubicBezTo>
                    <a:pt x="12296" y="8736"/>
                    <a:pt x="12296" y="8736"/>
                    <a:pt x="12296" y="8736"/>
                  </a:cubicBezTo>
                  <a:lnTo>
                    <a:pt x="12296" y="576"/>
                  </a:lnTo>
                  <a:cubicBezTo>
                    <a:pt x="12296" y="258"/>
                    <a:pt x="12038" y="0"/>
                    <a:pt x="11720" y="0"/>
                  </a:cubicBezTo>
                  <a:lnTo>
                    <a:pt x="11720" y="0"/>
                  </a:lnTo>
                  <a:lnTo>
                    <a:pt x="576" y="0"/>
                  </a:lnTo>
                  <a:cubicBezTo>
                    <a:pt x="258" y="0"/>
                    <a:pt x="0" y="258"/>
                    <a:pt x="0" y="576"/>
                  </a:cubicBezTo>
                  <a:lnTo>
                    <a:pt x="0" y="576"/>
                  </a:lnTo>
                  <a:lnTo>
                    <a:pt x="0" y="8736"/>
                  </a:lnTo>
                  <a:cubicBezTo>
                    <a:pt x="0" y="9055"/>
                    <a:pt x="258" y="9312"/>
                    <a:pt x="576" y="931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Freeform 6"/>
            <p:cNvSpPr>
              <a:spLocks/>
            </p:cNvSpPr>
            <p:nvPr/>
          </p:nvSpPr>
          <p:spPr bwMode="auto">
            <a:xfrm>
              <a:off x="1243" y="105"/>
              <a:ext cx="5376" cy="4074"/>
            </a:xfrm>
            <a:custGeom>
              <a:avLst/>
              <a:gdLst>
                <a:gd name="T0" fmla="*/ 576 w 12296"/>
                <a:gd name="T1" fmla="*/ 9312 h 9312"/>
                <a:gd name="T2" fmla="*/ 11720 w 12296"/>
                <a:gd name="T3" fmla="*/ 9312 h 9312"/>
                <a:gd name="T4" fmla="*/ 12296 w 12296"/>
                <a:gd name="T5" fmla="*/ 8736 h 9312"/>
                <a:gd name="T6" fmla="*/ 12296 w 12296"/>
                <a:gd name="T7" fmla="*/ 8736 h 9312"/>
                <a:gd name="T8" fmla="*/ 12296 w 12296"/>
                <a:gd name="T9" fmla="*/ 576 h 9312"/>
                <a:gd name="T10" fmla="*/ 11720 w 12296"/>
                <a:gd name="T11" fmla="*/ 0 h 9312"/>
                <a:gd name="T12" fmla="*/ 11720 w 12296"/>
                <a:gd name="T13" fmla="*/ 0 h 9312"/>
                <a:gd name="T14" fmla="*/ 576 w 12296"/>
                <a:gd name="T15" fmla="*/ 0 h 9312"/>
                <a:gd name="T16" fmla="*/ 0 w 12296"/>
                <a:gd name="T17" fmla="*/ 576 h 9312"/>
                <a:gd name="T18" fmla="*/ 0 w 12296"/>
                <a:gd name="T19" fmla="*/ 576 h 9312"/>
                <a:gd name="T20" fmla="*/ 0 w 12296"/>
                <a:gd name="T21" fmla="*/ 8736 h 9312"/>
                <a:gd name="T22" fmla="*/ 576 w 12296"/>
                <a:gd name="T23" fmla="*/ 9312 h 9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296" h="9312">
                  <a:moveTo>
                    <a:pt x="576" y="9312"/>
                  </a:moveTo>
                  <a:lnTo>
                    <a:pt x="11720" y="9312"/>
                  </a:lnTo>
                  <a:cubicBezTo>
                    <a:pt x="12038" y="9312"/>
                    <a:pt x="12296" y="9055"/>
                    <a:pt x="12296" y="8736"/>
                  </a:cubicBezTo>
                  <a:cubicBezTo>
                    <a:pt x="12296" y="8736"/>
                    <a:pt x="12296" y="8736"/>
                    <a:pt x="12296" y="8736"/>
                  </a:cubicBezTo>
                  <a:lnTo>
                    <a:pt x="12296" y="576"/>
                  </a:lnTo>
                  <a:cubicBezTo>
                    <a:pt x="12296" y="258"/>
                    <a:pt x="12038" y="0"/>
                    <a:pt x="11720" y="0"/>
                  </a:cubicBezTo>
                  <a:lnTo>
                    <a:pt x="11720" y="0"/>
                  </a:lnTo>
                  <a:lnTo>
                    <a:pt x="576" y="0"/>
                  </a:lnTo>
                  <a:cubicBezTo>
                    <a:pt x="258" y="0"/>
                    <a:pt x="0" y="258"/>
                    <a:pt x="0" y="576"/>
                  </a:cubicBezTo>
                  <a:lnTo>
                    <a:pt x="0" y="576"/>
                  </a:lnTo>
                  <a:lnTo>
                    <a:pt x="0" y="8736"/>
                  </a:lnTo>
                  <a:cubicBezTo>
                    <a:pt x="0" y="9055"/>
                    <a:pt x="258" y="9312"/>
                    <a:pt x="576" y="9312"/>
                  </a:cubicBezTo>
                  <a:close/>
                </a:path>
              </a:pathLst>
            </a:custGeom>
            <a:noFill/>
            <a:ln w="11113" cap="sq">
              <a:solidFill>
                <a:srgbClr val="0072C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Rectangle 7"/>
            <p:cNvSpPr>
              <a:spLocks noChangeArrowheads="1"/>
            </p:cNvSpPr>
            <p:nvPr/>
          </p:nvSpPr>
          <p:spPr bwMode="auto">
            <a:xfrm>
              <a:off x="1754" y="98"/>
              <a:ext cx="142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Lync Server </a:t>
              </a:r>
              <a:endParaRPr lang="en-US" altLang="en-US" smtClean="0">
                <a:solidFill>
                  <a:srgbClr val="FFFFFF"/>
                </a:solidFill>
              </a:endParaRPr>
            </a:p>
          </p:txBody>
        </p:sp>
        <p:sp>
          <p:nvSpPr>
            <p:cNvPr id="9" name="Rectangle 8"/>
            <p:cNvSpPr>
              <a:spLocks noChangeArrowheads="1"/>
            </p:cNvSpPr>
            <p:nvPr/>
          </p:nvSpPr>
          <p:spPr bwMode="auto">
            <a:xfrm>
              <a:off x="3160" y="98"/>
              <a:ext cx="728"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2013 </a:t>
              </a:r>
              <a:endParaRPr lang="en-US" altLang="en-US" smtClean="0">
                <a:solidFill>
                  <a:srgbClr val="FFFFFF"/>
                </a:solidFill>
              </a:endParaRPr>
            </a:p>
          </p:txBody>
        </p:sp>
        <p:sp>
          <p:nvSpPr>
            <p:cNvPr id="10" name="Rectangle 9"/>
            <p:cNvSpPr>
              <a:spLocks noChangeArrowheads="1"/>
            </p:cNvSpPr>
            <p:nvPr/>
          </p:nvSpPr>
          <p:spPr bwMode="auto">
            <a:xfrm>
              <a:off x="3810" y="98"/>
              <a:ext cx="259"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a:t>
              </a:r>
              <a:endParaRPr lang="en-US" altLang="en-US" smtClean="0">
                <a:solidFill>
                  <a:srgbClr val="FFFFFF"/>
                </a:solidFill>
              </a:endParaRPr>
            </a:p>
          </p:txBody>
        </p:sp>
        <p:sp>
          <p:nvSpPr>
            <p:cNvPr id="11" name="Rectangle 10"/>
            <p:cNvSpPr>
              <a:spLocks noChangeArrowheads="1"/>
            </p:cNvSpPr>
            <p:nvPr/>
          </p:nvSpPr>
          <p:spPr bwMode="auto">
            <a:xfrm>
              <a:off x="4013" y="98"/>
              <a:ext cx="70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Front</a:t>
              </a:r>
              <a:endParaRPr lang="en-US" altLang="en-US" smtClean="0">
                <a:solidFill>
                  <a:srgbClr val="FFFFFF"/>
                </a:solidFill>
              </a:endParaRPr>
            </a:p>
          </p:txBody>
        </p:sp>
        <p:sp>
          <p:nvSpPr>
            <p:cNvPr id="12" name="Rectangle 11"/>
            <p:cNvSpPr>
              <a:spLocks noChangeArrowheads="1"/>
            </p:cNvSpPr>
            <p:nvPr/>
          </p:nvSpPr>
          <p:spPr bwMode="auto">
            <a:xfrm>
              <a:off x="4636" y="98"/>
              <a:ext cx="231"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a:t>
              </a:r>
              <a:endParaRPr lang="en-US" altLang="en-US" smtClean="0">
                <a:solidFill>
                  <a:srgbClr val="FFFFFF"/>
                </a:solidFill>
              </a:endParaRPr>
            </a:p>
          </p:txBody>
        </p:sp>
        <p:sp>
          <p:nvSpPr>
            <p:cNvPr id="13" name="Rectangle 12"/>
            <p:cNvSpPr>
              <a:spLocks noChangeArrowheads="1"/>
            </p:cNvSpPr>
            <p:nvPr/>
          </p:nvSpPr>
          <p:spPr bwMode="auto">
            <a:xfrm>
              <a:off x="4741" y="98"/>
              <a:ext cx="1385"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3100" smtClean="0">
                  <a:solidFill>
                    <a:srgbClr val="0072C6"/>
                  </a:solidFill>
                  <a:latin typeface="Segoe UI" panose="020B0502040204020203" pitchFamily="34" charset="0"/>
                </a:rPr>
                <a:t>end Servers</a:t>
              </a:r>
              <a:endParaRPr lang="en-US" altLang="en-US" smtClean="0">
                <a:solidFill>
                  <a:srgbClr val="FFFFFF"/>
                </a:solidFill>
              </a:endParaRPr>
            </a:p>
          </p:txBody>
        </p:sp>
        <p:sp>
          <p:nvSpPr>
            <p:cNvPr id="14" name="Rectangle 13"/>
            <p:cNvSpPr>
              <a:spLocks noChangeArrowheads="1"/>
            </p:cNvSpPr>
            <p:nvPr/>
          </p:nvSpPr>
          <p:spPr bwMode="auto">
            <a:xfrm>
              <a:off x="1420" y="3420"/>
              <a:ext cx="1278" cy="675"/>
            </a:xfrm>
            <a:prstGeom prst="rect">
              <a:avLst/>
            </a:prstGeom>
            <a:solidFill>
              <a:srgbClr val="9B4E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14"/>
            <p:cNvSpPr>
              <a:spLocks noChangeArrowheads="1"/>
            </p:cNvSpPr>
            <p:nvPr/>
          </p:nvSpPr>
          <p:spPr bwMode="auto">
            <a:xfrm>
              <a:off x="1420" y="3420"/>
              <a:ext cx="1278" cy="675"/>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Rectangle 15"/>
            <p:cNvSpPr>
              <a:spLocks noChangeArrowheads="1"/>
            </p:cNvSpPr>
            <p:nvPr/>
          </p:nvSpPr>
          <p:spPr bwMode="auto">
            <a:xfrm>
              <a:off x="1936" y="3437"/>
              <a:ext cx="32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Semibold" panose="020B0702040204020203" pitchFamily="34" charset="0"/>
                </a:rPr>
                <a:t>CPU</a:t>
              </a:r>
              <a:endParaRPr lang="en-US" altLang="en-US" smtClean="0">
                <a:solidFill>
                  <a:srgbClr val="FFFFFF"/>
                </a:solidFill>
              </a:endParaRPr>
            </a:p>
          </p:txBody>
        </p:sp>
        <p:sp>
          <p:nvSpPr>
            <p:cNvPr id="17" name="Rectangle 16"/>
            <p:cNvSpPr>
              <a:spLocks noChangeArrowheads="1"/>
            </p:cNvSpPr>
            <p:nvPr/>
          </p:nvSpPr>
          <p:spPr bwMode="auto">
            <a:xfrm>
              <a:off x="1516" y="3598"/>
              <a:ext cx="87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FFFFFF"/>
                  </a:solidFill>
                  <a:latin typeface="Segoe UI" panose="020B0502040204020203" pitchFamily="34" charset="0"/>
                </a:rPr>
                <a:t>CPU Utilization</a:t>
              </a:r>
              <a:br>
                <a:rPr lang="en-US" altLang="en-US" sz="1400" dirty="0" smtClean="0">
                  <a:solidFill>
                    <a:srgbClr val="FFFFFF"/>
                  </a:solidFill>
                  <a:latin typeface="Segoe UI" panose="020B0502040204020203" pitchFamily="34" charset="0"/>
                </a:rPr>
              </a:br>
              <a:r>
                <a:rPr lang="en-US" altLang="en-US" sz="1400" dirty="0" smtClean="0">
                  <a:solidFill>
                    <a:srgbClr val="FFFFFF"/>
                  </a:solidFill>
                  <a:latin typeface="Segoe UI" panose="020B0502040204020203" pitchFamily="34" charset="0"/>
                </a:rPr>
                <a:t>&lt;&lt;EACH CORE&gt;&gt;</a:t>
              </a:r>
              <a:endParaRPr lang="en-US" altLang="en-US" dirty="0" smtClean="0">
                <a:solidFill>
                  <a:srgbClr val="FFFFFF"/>
                </a:solidFill>
              </a:endParaRPr>
            </a:p>
          </p:txBody>
        </p:sp>
        <p:sp>
          <p:nvSpPr>
            <p:cNvPr id="18" name="Rectangle 17"/>
            <p:cNvSpPr>
              <a:spLocks noChangeArrowheads="1"/>
            </p:cNvSpPr>
            <p:nvPr/>
          </p:nvSpPr>
          <p:spPr bwMode="auto">
            <a:xfrm>
              <a:off x="2285" y="3598"/>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&lt; </a:t>
              </a:r>
              <a:endParaRPr lang="en-US" altLang="en-US" dirty="0" smtClean="0">
                <a:solidFill>
                  <a:srgbClr val="000000"/>
                </a:solidFill>
              </a:endParaRPr>
            </a:p>
          </p:txBody>
        </p:sp>
        <p:sp>
          <p:nvSpPr>
            <p:cNvPr id="19" name="Rectangle 18"/>
            <p:cNvSpPr>
              <a:spLocks noChangeArrowheads="1"/>
            </p:cNvSpPr>
            <p:nvPr/>
          </p:nvSpPr>
          <p:spPr bwMode="auto">
            <a:xfrm>
              <a:off x="2390" y="3598"/>
              <a:ext cx="1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80</a:t>
              </a:r>
              <a:endParaRPr lang="en-US" altLang="en-US" dirty="0" smtClean="0">
                <a:solidFill>
                  <a:srgbClr val="000000"/>
                </a:solidFill>
              </a:endParaRPr>
            </a:p>
          </p:txBody>
        </p:sp>
        <p:sp>
          <p:nvSpPr>
            <p:cNvPr id="20" name="Rectangle 19"/>
            <p:cNvSpPr>
              <a:spLocks noChangeArrowheads="1"/>
            </p:cNvSpPr>
            <p:nvPr/>
          </p:nvSpPr>
          <p:spPr bwMode="auto">
            <a:xfrm>
              <a:off x="2509" y="3598"/>
              <a:ext cx="9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a:t>
              </a:r>
              <a:endParaRPr lang="en-US" altLang="en-US" dirty="0" smtClean="0">
                <a:solidFill>
                  <a:srgbClr val="000000"/>
                </a:solidFill>
              </a:endParaRPr>
            </a:p>
          </p:txBody>
        </p:sp>
        <p:sp>
          <p:nvSpPr>
            <p:cNvPr id="21" name="Rectangle 20"/>
            <p:cNvSpPr>
              <a:spLocks noChangeArrowheads="1"/>
            </p:cNvSpPr>
            <p:nvPr/>
          </p:nvSpPr>
          <p:spPr bwMode="auto">
            <a:xfrm>
              <a:off x="2698" y="3420"/>
              <a:ext cx="1279" cy="675"/>
            </a:xfrm>
            <a:prstGeom prst="rect">
              <a:avLst/>
            </a:prstGeom>
            <a:solidFill>
              <a:srgbClr val="9B4E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a:spLocks noChangeArrowheads="1"/>
            </p:cNvSpPr>
            <p:nvPr/>
          </p:nvSpPr>
          <p:spPr bwMode="auto">
            <a:xfrm>
              <a:off x="2698" y="3420"/>
              <a:ext cx="1279" cy="675"/>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Rectangle 22"/>
            <p:cNvSpPr>
              <a:spLocks noChangeArrowheads="1"/>
            </p:cNvSpPr>
            <p:nvPr/>
          </p:nvSpPr>
          <p:spPr bwMode="auto">
            <a:xfrm>
              <a:off x="3209" y="3437"/>
              <a:ext cx="33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Semibold" panose="020B0702040204020203" pitchFamily="34" charset="0"/>
                </a:rPr>
                <a:t>Disk</a:t>
              </a:r>
              <a:endParaRPr lang="en-US" altLang="en-US" smtClean="0">
                <a:solidFill>
                  <a:srgbClr val="FFFFFF"/>
                </a:solidFill>
              </a:endParaRPr>
            </a:p>
          </p:txBody>
        </p:sp>
        <p:sp>
          <p:nvSpPr>
            <p:cNvPr id="24" name="Rectangle 23"/>
            <p:cNvSpPr>
              <a:spLocks noChangeArrowheads="1"/>
            </p:cNvSpPr>
            <p:nvPr/>
          </p:nvSpPr>
          <p:spPr bwMode="auto">
            <a:xfrm>
              <a:off x="2747" y="3598"/>
              <a:ext cx="2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Avg</a:t>
              </a:r>
              <a:endParaRPr lang="en-US" altLang="en-US" smtClean="0">
                <a:solidFill>
                  <a:srgbClr val="FFFFFF"/>
                </a:solidFill>
              </a:endParaRPr>
            </a:p>
          </p:txBody>
        </p:sp>
        <p:sp>
          <p:nvSpPr>
            <p:cNvPr id="25" name="Rectangle 24"/>
            <p:cNvSpPr>
              <a:spLocks noChangeArrowheads="1"/>
            </p:cNvSpPr>
            <p:nvPr/>
          </p:nvSpPr>
          <p:spPr bwMode="auto">
            <a:xfrm>
              <a:off x="2936" y="3598"/>
              <a:ext cx="1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 </a:t>
              </a:r>
              <a:endParaRPr lang="en-US" altLang="en-US" smtClean="0">
                <a:solidFill>
                  <a:srgbClr val="FFFFFF"/>
                </a:solidFill>
              </a:endParaRPr>
            </a:p>
          </p:txBody>
        </p:sp>
        <p:sp>
          <p:nvSpPr>
            <p:cNvPr id="26" name="Rectangle 25"/>
            <p:cNvSpPr>
              <a:spLocks noChangeArrowheads="1"/>
            </p:cNvSpPr>
            <p:nvPr/>
          </p:nvSpPr>
          <p:spPr bwMode="auto">
            <a:xfrm>
              <a:off x="2992" y="3598"/>
              <a:ext cx="57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Disk Write</a:t>
              </a:r>
              <a:endParaRPr lang="en-US" altLang="en-US" smtClean="0">
                <a:solidFill>
                  <a:srgbClr val="FFFFFF"/>
                </a:solidFill>
              </a:endParaRPr>
            </a:p>
          </p:txBody>
        </p:sp>
        <p:sp>
          <p:nvSpPr>
            <p:cNvPr id="27" name="Rectangle 26"/>
            <p:cNvSpPr>
              <a:spLocks noChangeArrowheads="1"/>
            </p:cNvSpPr>
            <p:nvPr/>
          </p:nvSpPr>
          <p:spPr bwMode="auto">
            <a:xfrm>
              <a:off x="3530" y="3598"/>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&lt; </a:t>
              </a:r>
              <a:endParaRPr lang="en-US" altLang="en-US" dirty="0" smtClean="0">
                <a:solidFill>
                  <a:srgbClr val="000000"/>
                </a:solidFill>
              </a:endParaRPr>
            </a:p>
          </p:txBody>
        </p:sp>
        <p:sp>
          <p:nvSpPr>
            <p:cNvPr id="28" name="Rectangle 27"/>
            <p:cNvSpPr>
              <a:spLocks noChangeArrowheads="1"/>
            </p:cNvSpPr>
            <p:nvPr/>
          </p:nvSpPr>
          <p:spPr bwMode="auto">
            <a:xfrm>
              <a:off x="3635" y="3598"/>
              <a:ext cx="1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10 </a:t>
              </a:r>
              <a:endParaRPr lang="en-US" altLang="en-US" dirty="0" smtClean="0">
                <a:solidFill>
                  <a:srgbClr val="000000"/>
                </a:solidFill>
              </a:endParaRPr>
            </a:p>
          </p:txBody>
        </p:sp>
        <p:sp>
          <p:nvSpPr>
            <p:cNvPr id="29" name="Rectangle 28"/>
            <p:cNvSpPr>
              <a:spLocks noChangeArrowheads="1"/>
            </p:cNvSpPr>
            <p:nvPr/>
          </p:nvSpPr>
          <p:spPr bwMode="auto">
            <a:xfrm>
              <a:off x="3789" y="3598"/>
              <a:ext cx="1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err="1" smtClean="0">
                  <a:solidFill>
                    <a:srgbClr val="000000"/>
                  </a:solidFill>
                  <a:latin typeface="Segoe UI" panose="020B0502040204020203" pitchFamily="34" charset="0"/>
                </a:rPr>
                <a:t>ms</a:t>
              </a:r>
              <a:endParaRPr lang="en-US" altLang="en-US" dirty="0" smtClean="0">
                <a:solidFill>
                  <a:srgbClr val="000000"/>
                </a:solidFill>
              </a:endParaRPr>
            </a:p>
          </p:txBody>
        </p:sp>
        <p:sp>
          <p:nvSpPr>
            <p:cNvPr id="30" name="Rectangle 29"/>
            <p:cNvSpPr>
              <a:spLocks noChangeArrowheads="1"/>
            </p:cNvSpPr>
            <p:nvPr/>
          </p:nvSpPr>
          <p:spPr bwMode="auto">
            <a:xfrm>
              <a:off x="2754" y="3731"/>
              <a:ext cx="2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Avg</a:t>
              </a:r>
              <a:endParaRPr lang="en-US" altLang="en-US" smtClean="0">
                <a:solidFill>
                  <a:srgbClr val="FFFFFF"/>
                </a:solidFill>
              </a:endParaRPr>
            </a:p>
          </p:txBody>
        </p:sp>
        <p:sp>
          <p:nvSpPr>
            <p:cNvPr id="31" name="Rectangle 30"/>
            <p:cNvSpPr>
              <a:spLocks noChangeArrowheads="1"/>
            </p:cNvSpPr>
            <p:nvPr/>
          </p:nvSpPr>
          <p:spPr bwMode="auto">
            <a:xfrm>
              <a:off x="2943" y="3731"/>
              <a:ext cx="1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 </a:t>
              </a:r>
              <a:endParaRPr lang="en-US" altLang="en-US" smtClean="0">
                <a:solidFill>
                  <a:srgbClr val="FFFFFF"/>
                </a:solidFill>
              </a:endParaRPr>
            </a:p>
          </p:txBody>
        </p:sp>
        <p:sp>
          <p:nvSpPr>
            <p:cNvPr id="32" name="Rectangle 31"/>
            <p:cNvSpPr>
              <a:spLocks noChangeArrowheads="1"/>
            </p:cNvSpPr>
            <p:nvPr/>
          </p:nvSpPr>
          <p:spPr bwMode="auto">
            <a:xfrm>
              <a:off x="2999" y="3731"/>
              <a:ext cx="5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Disk Read</a:t>
              </a:r>
              <a:endParaRPr lang="en-US" altLang="en-US" smtClean="0">
                <a:solidFill>
                  <a:srgbClr val="FFFFFF"/>
                </a:solidFill>
              </a:endParaRPr>
            </a:p>
          </p:txBody>
        </p:sp>
        <p:sp>
          <p:nvSpPr>
            <p:cNvPr id="33" name="Rectangle 32"/>
            <p:cNvSpPr>
              <a:spLocks noChangeArrowheads="1"/>
            </p:cNvSpPr>
            <p:nvPr/>
          </p:nvSpPr>
          <p:spPr bwMode="auto">
            <a:xfrm>
              <a:off x="3516" y="3731"/>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&lt; </a:t>
              </a:r>
              <a:endParaRPr lang="en-US" altLang="en-US" dirty="0" smtClean="0">
                <a:solidFill>
                  <a:srgbClr val="000000"/>
                </a:solidFill>
              </a:endParaRPr>
            </a:p>
          </p:txBody>
        </p:sp>
        <p:sp>
          <p:nvSpPr>
            <p:cNvPr id="34" name="Rectangle 33"/>
            <p:cNvSpPr>
              <a:spLocks noChangeArrowheads="1"/>
            </p:cNvSpPr>
            <p:nvPr/>
          </p:nvSpPr>
          <p:spPr bwMode="auto">
            <a:xfrm>
              <a:off x="3628" y="3731"/>
              <a:ext cx="15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10 </a:t>
              </a:r>
              <a:endParaRPr lang="en-US" altLang="en-US" dirty="0" smtClean="0">
                <a:solidFill>
                  <a:srgbClr val="000000"/>
                </a:solidFill>
              </a:endParaRPr>
            </a:p>
          </p:txBody>
        </p:sp>
        <p:sp>
          <p:nvSpPr>
            <p:cNvPr id="35" name="Rectangle 34"/>
            <p:cNvSpPr>
              <a:spLocks noChangeArrowheads="1"/>
            </p:cNvSpPr>
            <p:nvPr/>
          </p:nvSpPr>
          <p:spPr bwMode="auto">
            <a:xfrm>
              <a:off x="3775" y="3731"/>
              <a:ext cx="14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err="1" smtClean="0">
                  <a:solidFill>
                    <a:srgbClr val="000000"/>
                  </a:solidFill>
                  <a:latin typeface="Segoe UI" panose="020B0502040204020203" pitchFamily="34" charset="0"/>
                </a:rPr>
                <a:t>ms</a:t>
              </a:r>
              <a:endParaRPr lang="en-US" altLang="en-US" dirty="0" smtClean="0">
                <a:solidFill>
                  <a:srgbClr val="000000"/>
                </a:solidFill>
              </a:endParaRPr>
            </a:p>
          </p:txBody>
        </p:sp>
        <p:sp>
          <p:nvSpPr>
            <p:cNvPr id="36" name="Rectangle 35"/>
            <p:cNvSpPr>
              <a:spLocks noChangeArrowheads="1"/>
            </p:cNvSpPr>
            <p:nvPr/>
          </p:nvSpPr>
          <p:spPr bwMode="auto">
            <a:xfrm>
              <a:off x="3976" y="3420"/>
              <a:ext cx="1278" cy="675"/>
            </a:xfrm>
            <a:prstGeom prst="rect">
              <a:avLst/>
            </a:prstGeom>
            <a:solidFill>
              <a:srgbClr val="9B4E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Rectangle 36"/>
            <p:cNvSpPr>
              <a:spLocks noChangeArrowheads="1"/>
            </p:cNvSpPr>
            <p:nvPr/>
          </p:nvSpPr>
          <p:spPr bwMode="auto">
            <a:xfrm>
              <a:off x="3976" y="3420"/>
              <a:ext cx="1278" cy="675"/>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Rectangle 37"/>
            <p:cNvSpPr>
              <a:spLocks noChangeArrowheads="1"/>
            </p:cNvSpPr>
            <p:nvPr/>
          </p:nvSpPr>
          <p:spPr bwMode="auto">
            <a:xfrm>
              <a:off x="4363" y="3437"/>
              <a:ext cx="58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Semibold" panose="020B0702040204020203" pitchFamily="34" charset="0"/>
                </a:rPr>
                <a:t>Memory</a:t>
              </a:r>
              <a:endParaRPr lang="en-US" altLang="en-US" smtClean="0">
                <a:solidFill>
                  <a:srgbClr val="FFFFFF"/>
                </a:solidFill>
              </a:endParaRPr>
            </a:p>
          </p:txBody>
        </p:sp>
        <p:sp>
          <p:nvSpPr>
            <p:cNvPr id="39" name="Rectangle 38"/>
            <p:cNvSpPr>
              <a:spLocks noChangeArrowheads="1"/>
            </p:cNvSpPr>
            <p:nvPr/>
          </p:nvSpPr>
          <p:spPr bwMode="auto">
            <a:xfrm>
              <a:off x="4293" y="3598"/>
              <a:ext cx="70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Available MB</a:t>
              </a:r>
              <a:endParaRPr lang="en-US" altLang="en-US" smtClean="0">
                <a:solidFill>
                  <a:srgbClr val="FFFFFF"/>
                </a:solidFill>
              </a:endParaRPr>
            </a:p>
          </p:txBody>
        </p:sp>
        <p:sp>
          <p:nvSpPr>
            <p:cNvPr id="40" name="Rectangle 39"/>
            <p:cNvSpPr>
              <a:spLocks noChangeArrowheads="1"/>
            </p:cNvSpPr>
            <p:nvPr/>
          </p:nvSpPr>
          <p:spPr bwMode="auto">
            <a:xfrm>
              <a:off x="4139" y="3731"/>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&gt;</a:t>
              </a:r>
              <a:endParaRPr lang="en-US" altLang="en-US" dirty="0" smtClean="0">
                <a:solidFill>
                  <a:srgbClr val="000000"/>
                </a:solidFill>
              </a:endParaRPr>
            </a:p>
          </p:txBody>
        </p:sp>
        <p:sp>
          <p:nvSpPr>
            <p:cNvPr id="41" name="Rectangle 40"/>
            <p:cNvSpPr>
              <a:spLocks noChangeArrowheads="1"/>
            </p:cNvSpPr>
            <p:nvPr/>
          </p:nvSpPr>
          <p:spPr bwMode="auto">
            <a:xfrm>
              <a:off x="4216" y="3731"/>
              <a:ext cx="1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20</a:t>
              </a:r>
              <a:endParaRPr lang="en-US" altLang="en-US" dirty="0" smtClean="0">
                <a:solidFill>
                  <a:srgbClr val="000000"/>
                </a:solidFill>
              </a:endParaRPr>
            </a:p>
          </p:txBody>
        </p:sp>
        <p:sp>
          <p:nvSpPr>
            <p:cNvPr id="42" name="Rectangle 41"/>
            <p:cNvSpPr>
              <a:spLocks noChangeArrowheads="1"/>
            </p:cNvSpPr>
            <p:nvPr/>
          </p:nvSpPr>
          <p:spPr bwMode="auto">
            <a:xfrm>
              <a:off x="4335" y="3731"/>
              <a:ext cx="1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 </a:t>
              </a:r>
              <a:endParaRPr lang="en-US" altLang="en-US" dirty="0" smtClean="0">
                <a:solidFill>
                  <a:srgbClr val="000000"/>
                </a:solidFill>
              </a:endParaRPr>
            </a:p>
          </p:txBody>
        </p:sp>
        <p:sp>
          <p:nvSpPr>
            <p:cNvPr id="43" name="Rectangle 42"/>
            <p:cNvSpPr>
              <a:spLocks noChangeArrowheads="1"/>
            </p:cNvSpPr>
            <p:nvPr/>
          </p:nvSpPr>
          <p:spPr bwMode="auto">
            <a:xfrm>
              <a:off x="4461" y="3731"/>
              <a:ext cx="6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System</a:t>
              </a:r>
              <a:r>
                <a:rPr lang="en-US" altLang="en-US" sz="1400" dirty="0" smtClean="0">
                  <a:solidFill>
                    <a:srgbClr val="009E49"/>
                  </a:solidFill>
                  <a:latin typeface="Segoe UI" panose="020B0502040204020203" pitchFamily="34" charset="0"/>
                </a:rPr>
                <a:t> </a:t>
              </a:r>
              <a:r>
                <a:rPr lang="en-US" altLang="en-US" sz="1400" dirty="0" smtClean="0">
                  <a:solidFill>
                    <a:srgbClr val="000000"/>
                  </a:solidFill>
                  <a:latin typeface="Segoe UI" panose="020B0502040204020203" pitchFamily="34" charset="0"/>
                </a:rPr>
                <a:t>Total</a:t>
              </a:r>
              <a:endParaRPr lang="en-US" altLang="en-US" dirty="0" smtClean="0">
                <a:solidFill>
                  <a:srgbClr val="000000"/>
                </a:solidFill>
              </a:endParaRPr>
            </a:p>
          </p:txBody>
        </p:sp>
        <p:sp>
          <p:nvSpPr>
            <p:cNvPr id="44" name="Rectangle 43"/>
            <p:cNvSpPr>
              <a:spLocks noChangeArrowheads="1"/>
            </p:cNvSpPr>
            <p:nvPr/>
          </p:nvSpPr>
          <p:spPr bwMode="auto">
            <a:xfrm>
              <a:off x="5253" y="3420"/>
              <a:ext cx="1279" cy="675"/>
            </a:xfrm>
            <a:prstGeom prst="rect">
              <a:avLst/>
            </a:prstGeom>
            <a:solidFill>
              <a:srgbClr val="9B4E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Rectangle 44"/>
            <p:cNvSpPr>
              <a:spLocks noChangeArrowheads="1"/>
            </p:cNvSpPr>
            <p:nvPr/>
          </p:nvSpPr>
          <p:spPr bwMode="auto">
            <a:xfrm>
              <a:off x="5253" y="3420"/>
              <a:ext cx="1279" cy="675"/>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Rectangle 45"/>
            <p:cNvSpPr>
              <a:spLocks noChangeArrowheads="1"/>
            </p:cNvSpPr>
            <p:nvPr/>
          </p:nvSpPr>
          <p:spPr bwMode="auto">
            <a:xfrm>
              <a:off x="5636" y="3437"/>
              <a:ext cx="5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Semibold" panose="020B0702040204020203" pitchFamily="34" charset="0"/>
                </a:rPr>
                <a:t>Network</a:t>
              </a:r>
              <a:endParaRPr lang="en-US" altLang="en-US" smtClean="0">
                <a:solidFill>
                  <a:srgbClr val="FFFFFF"/>
                </a:solidFill>
              </a:endParaRPr>
            </a:p>
          </p:txBody>
        </p:sp>
        <p:sp>
          <p:nvSpPr>
            <p:cNvPr id="47" name="Rectangle 46"/>
            <p:cNvSpPr>
              <a:spLocks noChangeArrowheads="1"/>
            </p:cNvSpPr>
            <p:nvPr/>
          </p:nvSpPr>
          <p:spPr bwMode="auto">
            <a:xfrm>
              <a:off x="5440" y="3598"/>
              <a:ext cx="7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Queue Length</a:t>
              </a:r>
              <a:endParaRPr lang="en-US" altLang="en-US" smtClean="0">
                <a:solidFill>
                  <a:srgbClr val="FFFFFF"/>
                </a:solidFill>
              </a:endParaRPr>
            </a:p>
          </p:txBody>
        </p:sp>
        <p:sp>
          <p:nvSpPr>
            <p:cNvPr id="48" name="Rectangle 47"/>
            <p:cNvSpPr>
              <a:spLocks noChangeArrowheads="1"/>
            </p:cNvSpPr>
            <p:nvPr/>
          </p:nvSpPr>
          <p:spPr bwMode="auto">
            <a:xfrm>
              <a:off x="6175" y="3598"/>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&lt; </a:t>
              </a:r>
              <a:endParaRPr lang="en-US" altLang="en-US" dirty="0" smtClean="0">
                <a:solidFill>
                  <a:srgbClr val="000000"/>
                </a:solidFill>
              </a:endParaRPr>
            </a:p>
          </p:txBody>
        </p:sp>
        <p:sp>
          <p:nvSpPr>
            <p:cNvPr id="49" name="Rectangle 48"/>
            <p:cNvSpPr>
              <a:spLocks noChangeArrowheads="1"/>
            </p:cNvSpPr>
            <p:nvPr/>
          </p:nvSpPr>
          <p:spPr bwMode="auto">
            <a:xfrm>
              <a:off x="6280" y="3598"/>
              <a:ext cx="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2</a:t>
              </a:r>
              <a:endParaRPr lang="en-US" altLang="en-US" dirty="0" smtClean="0">
                <a:solidFill>
                  <a:srgbClr val="000000"/>
                </a:solidFill>
              </a:endParaRPr>
            </a:p>
          </p:txBody>
        </p:sp>
        <p:sp>
          <p:nvSpPr>
            <p:cNvPr id="50" name="Rectangle 49"/>
            <p:cNvSpPr>
              <a:spLocks noChangeArrowheads="1"/>
            </p:cNvSpPr>
            <p:nvPr/>
          </p:nvSpPr>
          <p:spPr bwMode="auto">
            <a:xfrm>
              <a:off x="5314" y="3731"/>
              <a:ext cx="58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Discarded </a:t>
              </a:r>
              <a:endParaRPr lang="en-US" altLang="en-US" smtClean="0">
                <a:solidFill>
                  <a:srgbClr val="FFFFFF"/>
                </a:solidFill>
              </a:endParaRPr>
            </a:p>
          </p:txBody>
        </p:sp>
        <p:sp>
          <p:nvSpPr>
            <p:cNvPr id="51" name="Rectangle 50"/>
            <p:cNvSpPr>
              <a:spLocks noChangeArrowheads="1"/>
            </p:cNvSpPr>
            <p:nvPr/>
          </p:nvSpPr>
          <p:spPr bwMode="auto">
            <a:xfrm>
              <a:off x="5839" y="3731"/>
              <a:ext cx="9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a:t>
              </a:r>
              <a:endParaRPr lang="en-US" altLang="en-US" smtClean="0">
                <a:solidFill>
                  <a:srgbClr val="FFFFFF"/>
                </a:solidFill>
              </a:endParaRPr>
            </a:p>
          </p:txBody>
        </p:sp>
        <p:sp>
          <p:nvSpPr>
            <p:cNvPr id="52" name="Rectangle 51"/>
            <p:cNvSpPr>
              <a:spLocks noChangeArrowheads="1"/>
            </p:cNvSpPr>
            <p:nvPr/>
          </p:nvSpPr>
          <p:spPr bwMode="auto">
            <a:xfrm>
              <a:off x="5874" y="3731"/>
              <a:ext cx="18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in </a:t>
              </a:r>
              <a:endParaRPr lang="en-US" altLang="en-US" smtClean="0">
                <a:solidFill>
                  <a:srgbClr val="FFFFFF"/>
                </a:solidFill>
              </a:endParaRPr>
            </a:p>
          </p:txBody>
        </p:sp>
        <p:sp>
          <p:nvSpPr>
            <p:cNvPr id="53" name="Rectangle 52"/>
            <p:cNvSpPr>
              <a:spLocks noChangeArrowheads="1"/>
            </p:cNvSpPr>
            <p:nvPr/>
          </p:nvSpPr>
          <p:spPr bwMode="auto">
            <a:xfrm>
              <a:off x="5993" y="3731"/>
              <a:ext cx="14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 </a:t>
              </a:r>
              <a:endParaRPr lang="en-US" altLang="en-US" smtClean="0">
                <a:solidFill>
                  <a:srgbClr val="FFFFFF"/>
                </a:solidFill>
              </a:endParaRPr>
            </a:p>
          </p:txBody>
        </p:sp>
        <p:sp>
          <p:nvSpPr>
            <p:cNvPr id="54" name="Rectangle 53"/>
            <p:cNvSpPr>
              <a:spLocks noChangeArrowheads="1"/>
            </p:cNvSpPr>
            <p:nvPr/>
          </p:nvSpPr>
          <p:spPr bwMode="auto">
            <a:xfrm>
              <a:off x="6070" y="3731"/>
              <a:ext cx="23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out</a:t>
              </a:r>
              <a:endParaRPr lang="en-US" altLang="en-US" smtClean="0">
                <a:solidFill>
                  <a:srgbClr val="FFFFFF"/>
                </a:solidFill>
              </a:endParaRPr>
            </a:p>
          </p:txBody>
        </p:sp>
        <p:sp>
          <p:nvSpPr>
            <p:cNvPr id="55" name="Rectangle 54"/>
            <p:cNvSpPr>
              <a:spLocks noChangeArrowheads="1"/>
            </p:cNvSpPr>
            <p:nvPr/>
          </p:nvSpPr>
          <p:spPr bwMode="auto">
            <a:xfrm>
              <a:off x="6238" y="3731"/>
              <a:ext cx="9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FFFFFF"/>
                  </a:solidFill>
                  <a:latin typeface="Segoe UI" panose="020B0502040204020203" pitchFamily="34" charset="0"/>
                </a:rPr>
                <a:t>)</a:t>
              </a:r>
              <a:endParaRPr lang="en-US" altLang="en-US" smtClean="0">
                <a:solidFill>
                  <a:srgbClr val="FFFFFF"/>
                </a:solidFill>
              </a:endParaRPr>
            </a:p>
          </p:txBody>
        </p:sp>
        <p:sp>
          <p:nvSpPr>
            <p:cNvPr id="56" name="Rectangle 55"/>
            <p:cNvSpPr>
              <a:spLocks noChangeArrowheads="1"/>
            </p:cNvSpPr>
            <p:nvPr/>
          </p:nvSpPr>
          <p:spPr bwMode="auto">
            <a:xfrm>
              <a:off x="6301" y="3731"/>
              <a:ext cx="10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 </a:t>
              </a:r>
              <a:endParaRPr lang="en-US" altLang="en-US" dirty="0" smtClean="0">
                <a:solidFill>
                  <a:srgbClr val="000000"/>
                </a:solidFill>
              </a:endParaRPr>
            </a:p>
          </p:txBody>
        </p:sp>
        <p:sp>
          <p:nvSpPr>
            <p:cNvPr id="57" name="Rectangle 56"/>
            <p:cNvSpPr>
              <a:spLocks noChangeArrowheads="1"/>
            </p:cNvSpPr>
            <p:nvPr/>
          </p:nvSpPr>
          <p:spPr bwMode="auto">
            <a:xfrm>
              <a:off x="6406" y="3731"/>
              <a:ext cx="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0</a:t>
              </a:r>
              <a:endParaRPr lang="en-US" altLang="en-US" dirty="0" smtClean="0">
                <a:solidFill>
                  <a:srgbClr val="000000"/>
                </a:solidFill>
              </a:endParaRPr>
            </a:p>
          </p:txBody>
        </p:sp>
        <p:sp>
          <p:nvSpPr>
            <p:cNvPr id="58" name="Rectangle 57"/>
            <p:cNvSpPr>
              <a:spLocks noChangeArrowheads="1"/>
            </p:cNvSpPr>
            <p:nvPr/>
          </p:nvSpPr>
          <p:spPr bwMode="auto">
            <a:xfrm>
              <a:off x="1420" y="2919"/>
              <a:ext cx="5112" cy="496"/>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Rectangle 58"/>
            <p:cNvSpPr>
              <a:spLocks noChangeArrowheads="1"/>
            </p:cNvSpPr>
            <p:nvPr/>
          </p:nvSpPr>
          <p:spPr bwMode="auto">
            <a:xfrm>
              <a:off x="1420" y="2919"/>
              <a:ext cx="5112" cy="496"/>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Rectangle 59"/>
            <p:cNvSpPr>
              <a:spLocks noChangeArrowheads="1"/>
            </p:cNvSpPr>
            <p:nvPr/>
          </p:nvSpPr>
          <p:spPr bwMode="auto">
            <a:xfrm>
              <a:off x="3859" y="2933"/>
              <a:ext cx="31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SQL</a:t>
              </a:r>
              <a:endParaRPr lang="en-US" altLang="en-US" smtClean="0">
                <a:solidFill>
                  <a:srgbClr val="FFFFFF"/>
                </a:solidFill>
              </a:endParaRPr>
            </a:p>
          </p:txBody>
        </p:sp>
        <p:sp>
          <p:nvSpPr>
            <p:cNvPr id="61" name="Rectangle 60"/>
            <p:cNvSpPr>
              <a:spLocks noChangeArrowheads="1"/>
            </p:cNvSpPr>
            <p:nvPr/>
          </p:nvSpPr>
          <p:spPr bwMode="auto">
            <a:xfrm>
              <a:off x="1420" y="567"/>
              <a:ext cx="1166" cy="887"/>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Rectangle 61"/>
            <p:cNvSpPr>
              <a:spLocks noChangeArrowheads="1"/>
            </p:cNvSpPr>
            <p:nvPr/>
          </p:nvSpPr>
          <p:spPr bwMode="auto">
            <a:xfrm>
              <a:off x="1420" y="567"/>
              <a:ext cx="1166" cy="887"/>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Rectangle 62"/>
            <p:cNvSpPr>
              <a:spLocks noChangeArrowheads="1"/>
            </p:cNvSpPr>
            <p:nvPr/>
          </p:nvSpPr>
          <p:spPr bwMode="auto">
            <a:xfrm>
              <a:off x="1537" y="581"/>
              <a:ext cx="23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AS</a:t>
              </a:r>
              <a:endParaRPr lang="en-US" altLang="en-US" smtClean="0">
                <a:solidFill>
                  <a:srgbClr val="FFFFFF"/>
                </a:solidFill>
              </a:endParaRPr>
            </a:p>
          </p:txBody>
        </p:sp>
        <p:sp>
          <p:nvSpPr>
            <p:cNvPr id="64" name="Rectangle 63"/>
            <p:cNvSpPr>
              <a:spLocks noChangeArrowheads="1"/>
            </p:cNvSpPr>
            <p:nvPr/>
          </p:nvSpPr>
          <p:spPr bwMode="auto">
            <a:xfrm>
              <a:off x="1698" y="581"/>
              <a:ext cx="13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a:t>
              </a:r>
              <a:endParaRPr lang="en-US" altLang="en-US" smtClean="0">
                <a:solidFill>
                  <a:srgbClr val="FFFFFF"/>
                </a:solidFill>
              </a:endParaRPr>
            </a:p>
          </p:txBody>
        </p:sp>
        <p:sp>
          <p:nvSpPr>
            <p:cNvPr id="65" name="Rectangle 64"/>
            <p:cNvSpPr>
              <a:spLocks noChangeArrowheads="1"/>
            </p:cNvSpPr>
            <p:nvPr/>
          </p:nvSpPr>
          <p:spPr bwMode="auto">
            <a:xfrm>
              <a:off x="1754" y="581"/>
              <a:ext cx="25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AV</a:t>
              </a:r>
              <a:endParaRPr lang="en-US" altLang="en-US" smtClean="0">
                <a:solidFill>
                  <a:srgbClr val="FFFFFF"/>
                </a:solidFill>
              </a:endParaRPr>
            </a:p>
          </p:txBody>
        </p:sp>
        <p:sp>
          <p:nvSpPr>
            <p:cNvPr id="66" name="Rectangle 65"/>
            <p:cNvSpPr>
              <a:spLocks noChangeArrowheads="1"/>
            </p:cNvSpPr>
            <p:nvPr/>
          </p:nvSpPr>
          <p:spPr bwMode="auto">
            <a:xfrm>
              <a:off x="1922" y="581"/>
              <a:ext cx="13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a:t>
              </a:r>
              <a:endParaRPr lang="en-US" altLang="en-US" smtClean="0">
                <a:solidFill>
                  <a:srgbClr val="FFFFFF"/>
                </a:solidFill>
              </a:endParaRPr>
            </a:p>
          </p:txBody>
        </p:sp>
        <p:sp>
          <p:nvSpPr>
            <p:cNvPr id="67" name="Rectangle 66"/>
            <p:cNvSpPr>
              <a:spLocks noChangeArrowheads="1"/>
            </p:cNvSpPr>
            <p:nvPr/>
          </p:nvSpPr>
          <p:spPr bwMode="auto">
            <a:xfrm>
              <a:off x="1978" y="581"/>
              <a:ext cx="57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IM MCU</a:t>
              </a:r>
              <a:endParaRPr lang="en-US" altLang="en-US" smtClean="0">
                <a:solidFill>
                  <a:srgbClr val="FFFFFF"/>
                </a:solidFill>
              </a:endParaRPr>
            </a:p>
          </p:txBody>
        </p:sp>
        <p:sp>
          <p:nvSpPr>
            <p:cNvPr id="68" name="Rectangle 67"/>
            <p:cNvSpPr>
              <a:spLocks noChangeArrowheads="1"/>
            </p:cNvSpPr>
            <p:nvPr/>
          </p:nvSpPr>
          <p:spPr bwMode="auto">
            <a:xfrm>
              <a:off x="1460" y="742"/>
              <a:ext cx="97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MCU Health State </a:t>
              </a:r>
              <a:endParaRPr lang="en-US" altLang="en-US" dirty="0" smtClean="0">
                <a:solidFill>
                  <a:srgbClr val="FFFFFF"/>
                </a:solidFill>
              </a:endParaRPr>
            </a:p>
          </p:txBody>
        </p:sp>
        <p:sp>
          <p:nvSpPr>
            <p:cNvPr id="69" name="Rectangle 68"/>
            <p:cNvSpPr>
              <a:spLocks noChangeArrowheads="1"/>
            </p:cNvSpPr>
            <p:nvPr/>
          </p:nvSpPr>
          <p:spPr bwMode="auto">
            <a:xfrm>
              <a:off x="2369" y="742"/>
              <a:ext cx="14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9E49"/>
                  </a:solidFill>
                  <a:latin typeface="Segoe UI" panose="020B0502040204020203" pitchFamily="34" charset="0"/>
                </a:rPr>
                <a:t>&lt;</a:t>
              </a:r>
              <a:endParaRPr lang="en-US" altLang="en-US" dirty="0" smtClean="0">
                <a:solidFill>
                  <a:srgbClr val="FFFFFF"/>
                </a:solidFill>
              </a:endParaRPr>
            </a:p>
          </p:txBody>
        </p:sp>
        <p:sp>
          <p:nvSpPr>
            <p:cNvPr id="70" name="Rectangle 69"/>
            <p:cNvSpPr>
              <a:spLocks noChangeArrowheads="1"/>
            </p:cNvSpPr>
            <p:nvPr/>
          </p:nvSpPr>
          <p:spPr bwMode="auto">
            <a:xfrm>
              <a:off x="2446" y="742"/>
              <a:ext cx="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9E49"/>
                  </a:solidFill>
                  <a:latin typeface="Segoe UI" panose="020B0502040204020203" pitchFamily="34" charset="0"/>
                </a:rPr>
                <a:t>2</a:t>
              </a:r>
              <a:endParaRPr lang="en-US" altLang="en-US" sz="1600" dirty="0" smtClean="0">
                <a:solidFill>
                  <a:srgbClr val="FFFFFF"/>
                </a:solidFill>
              </a:endParaRPr>
            </a:p>
          </p:txBody>
        </p:sp>
        <p:sp>
          <p:nvSpPr>
            <p:cNvPr id="71" name="Rectangle 70"/>
            <p:cNvSpPr>
              <a:spLocks noChangeArrowheads="1"/>
            </p:cNvSpPr>
            <p:nvPr/>
          </p:nvSpPr>
          <p:spPr bwMode="auto">
            <a:xfrm>
              <a:off x="2586" y="567"/>
              <a:ext cx="3946" cy="882"/>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Rectangle 71"/>
            <p:cNvSpPr>
              <a:spLocks noChangeArrowheads="1"/>
            </p:cNvSpPr>
            <p:nvPr/>
          </p:nvSpPr>
          <p:spPr bwMode="auto">
            <a:xfrm>
              <a:off x="2586" y="567"/>
              <a:ext cx="3946" cy="882"/>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Rectangle 72"/>
            <p:cNvSpPr>
              <a:spLocks noChangeArrowheads="1"/>
            </p:cNvSpPr>
            <p:nvPr/>
          </p:nvSpPr>
          <p:spPr bwMode="auto">
            <a:xfrm>
              <a:off x="4027" y="581"/>
              <a:ext cx="116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Web Components</a:t>
              </a:r>
              <a:endParaRPr lang="en-US" altLang="en-US" smtClean="0">
                <a:solidFill>
                  <a:srgbClr val="FFFFFF"/>
                </a:solidFill>
              </a:endParaRPr>
            </a:p>
          </p:txBody>
        </p:sp>
        <p:sp>
          <p:nvSpPr>
            <p:cNvPr id="74" name="Line 73"/>
            <p:cNvSpPr>
              <a:spLocks noChangeShapeType="1"/>
            </p:cNvSpPr>
            <p:nvPr/>
          </p:nvSpPr>
          <p:spPr bwMode="auto">
            <a:xfrm>
              <a:off x="1420" y="2919"/>
              <a:ext cx="5112"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Line 74"/>
            <p:cNvSpPr>
              <a:spLocks noChangeShapeType="1"/>
            </p:cNvSpPr>
            <p:nvPr/>
          </p:nvSpPr>
          <p:spPr bwMode="auto">
            <a:xfrm>
              <a:off x="1420" y="1454"/>
              <a:ext cx="5112"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Line 75"/>
            <p:cNvSpPr>
              <a:spLocks noChangeShapeType="1"/>
            </p:cNvSpPr>
            <p:nvPr/>
          </p:nvSpPr>
          <p:spPr bwMode="auto">
            <a:xfrm>
              <a:off x="2691" y="3420"/>
              <a:ext cx="0" cy="662"/>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Line 76"/>
            <p:cNvSpPr>
              <a:spLocks noChangeShapeType="1"/>
            </p:cNvSpPr>
            <p:nvPr/>
          </p:nvSpPr>
          <p:spPr bwMode="auto">
            <a:xfrm>
              <a:off x="5254" y="3420"/>
              <a:ext cx="0" cy="662"/>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Line 77"/>
            <p:cNvSpPr>
              <a:spLocks noChangeShapeType="1"/>
            </p:cNvSpPr>
            <p:nvPr/>
          </p:nvSpPr>
          <p:spPr bwMode="auto">
            <a:xfrm>
              <a:off x="1411" y="2692"/>
              <a:ext cx="5121"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Rectangle 78"/>
            <p:cNvSpPr>
              <a:spLocks noChangeArrowheads="1"/>
            </p:cNvSpPr>
            <p:nvPr/>
          </p:nvSpPr>
          <p:spPr bwMode="auto">
            <a:xfrm>
              <a:off x="1411" y="2464"/>
              <a:ext cx="5121" cy="456"/>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Rectangle 79"/>
            <p:cNvSpPr>
              <a:spLocks noChangeArrowheads="1"/>
            </p:cNvSpPr>
            <p:nvPr/>
          </p:nvSpPr>
          <p:spPr bwMode="auto">
            <a:xfrm>
              <a:off x="1411" y="2464"/>
              <a:ext cx="5121" cy="456"/>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Rectangle 80"/>
            <p:cNvSpPr>
              <a:spLocks noChangeArrowheads="1"/>
            </p:cNvSpPr>
            <p:nvPr/>
          </p:nvSpPr>
          <p:spPr bwMode="auto">
            <a:xfrm>
              <a:off x="3838" y="2478"/>
              <a:ext cx="35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LySS</a:t>
              </a:r>
              <a:endParaRPr lang="en-US" altLang="en-US" smtClean="0">
                <a:solidFill>
                  <a:srgbClr val="FFFFFF"/>
                </a:solidFill>
              </a:endParaRPr>
            </a:p>
          </p:txBody>
        </p:sp>
        <p:sp>
          <p:nvSpPr>
            <p:cNvPr id="82" name="Rectangle 81"/>
            <p:cNvSpPr>
              <a:spLocks noChangeArrowheads="1"/>
            </p:cNvSpPr>
            <p:nvPr/>
          </p:nvSpPr>
          <p:spPr bwMode="auto">
            <a:xfrm>
              <a:off x="1551" y="3038"/>
              <a:ext cx="107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Page life expectancy</a:t>
              </a:r>
              <a:endParaRPr lang="en-US" altLang="en-US" smtClean="0">
                <a:solidFill>
                  <a:srgbClr val="FFFFFF"/>
                </a:solidFill>
              </a:endParaRPr>
            </a:p>
          </p:txBody>
        </p:sp>
        <p:sp>
          <p:nvSpPr>
            <p:cNvPr id="83" name="Rectangle 82"/>
            <p:cNvSpPr>
              <a:spLocks noChangeArrowheads="1"/>
            </p:cNvSpPr>
            <p:nvPr/>
          </p:nvSpPr>
          <p:spPr bwMode="auto">
            <a:xfrm>
              <a:off x="2586" y="3038"/>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&gt; </a:t>
              </a:r>
              <a:endParaRPr lang="en-US" altLang="en-US" smtClean="0">
                <a:solidFill>
                  <a:srgbClr val="FFFFFF"/>
                </a:solidFill>
              </a:endParaRPr>
            </a:p>
          </p:txBody>
        </p:sp>
        <p:sp>
          <p:nvSpPr>
            <p:cNvPr id="84" name="Rectangle 83"/>
            <p:cNvSpPr>
              <a:spLocks noChangeArrowheads="1"/>
            </p:cNvSpPr>
            <p:nvPr/>
          </p:nvSpPr>
          <p:spPr bwMode="auto">
            <a:xfrm>
              <a:off x="2691" y="3038"/>
              <a:ext cx="27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300 </a:t>
              </a:r>
              <a:endParaRPr lang="en-US" altLang="en-US" smtClean="0">
                <a:solidFill>
                  <a:srgbClr val="FFFFFF"/>
                </a:solidFill>
              </a:endParaRPr>
            </a:p>
          </p:txBody>
        </p:sp>
        <p:sp>
          <p:nvSpPr>
            <p:cNvPr id="85" name="Rectangle 84"/>
            <p:cNvSpPr>
              <a:spLocks noChangeArrowheads="1"/>
            </p:cNvSpPr>
            <p:nvPr/>
          </p:nvSpPr>
          <p:spPr bwMode="auto">
            <a:xfrm>
              <a:off x="2901" y="3038"/>
              <a:ext cx="23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86" name="Rectangle 85"/>
            <p:cNvSpPr>
              <a:spLocks noChangeArrowheads="1"/>
            </p:cNvSpPr>
            <p:nvPr/>
          </p:nvSpPr>
          <p:spPr bwMode="auto">
            <a:xfrm>
              <a:off x="3076" y="3038"/>
              <a:ext cx="8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a:t>
              </a:r>
              <a:endParaRPr lang="en-US" altLang="en-US" smtClean="0">
                <a:solidFill>
                  <a:srgbClr val="FFFFFF"/>
                </a:solidFill>
              </a:endParaRPr>
            </a:p>
          </p:txBody>
        </p:sp>
        <p:sp>
          <p:nvSpPr>
            <p:cNvPr id="87" name="Rectangle 86"/>
            <p:cNvSpPr>
              <a:spLocks noChangeArrowheads="1"/>
            </p:cNvSpPr>
            <p:nvPr/>
          </p:nvSpPr>
          <p:spPr bwMode="auto">
            <a:xfrm>
              <a:off x="4650" y="3080"/>
              <a:ext cx="81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Batch requests </a:t>
              </a:r>
              <a:endParaRPr lang="en-US" altLang="en-US" smtClean="0">
                <a:solidFill>
                  <a:srgbClr val="FFFFFF"/>
                </a:solidFill>
              </a:endParaRPr>
            </a:p>
          </p:txBody>
        </p:sp>
        <p:sp>
          <p:nvSpPr>
            <p:cNvPr id="88" name="Rectangle 87"/>
            <p:cNvSpPr>
              <a:spLocks noChangeArrowheads="1"/>
            </p:cNvSpPr>
            <p:nvPr/>
          </p:nvSpPr>
          <p:spPr bwMode="auto">
            <a:xfrm>
              <a:off x="5405" y="3080"/>
              <a:ext cx="14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89" name="Rectangle 88"/>
            <p:cNvSpPr>
              <a:spLocks noChangeArrowheads="1"/>
            </p:cNvSpPr>
            <p:nvPr/>
          </p:nvSpPr>
          <p:spPr bwMode="auto">
            <a:xfrm>
              <a:off x="5475" y="3080"/>
              <a:ext cx="28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sec  </a:t>
              </a:r>
              <a:endParaRPr lang="en-US" altLang="en-US" smtClean="0">
                <a:solidFill>
                  <a:srgbClr val="FFFFFF"/>
                </a:solidFill>
              </a:endParaRPr>
            </a:p>
          </p:txBody>
        </p:sp>
        <p:sp>
          <p:nvSpPr>
            <p:cNvPr id="90" name="Rectangle 89"/>
            <p:cNvSpPr>
              <a:spLocks noChangeArrowheads="1"/>
            </p:cNvSpPr>
            <p:nvPr/>
          </p:nvSpPr>
          <p:spPr bwMode="auto">
            <a:xfrm>
              <a:off x="5699" y="3080"/>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91" name="Rectangle 90"/>
            <p:cNvSpPr>
              <a:spLocks noChangeArrowheads="1"/>
            </p:cNvSpPr>
            <p:nvPr/>
          </p:nvSpPr>
          <p:spPr bwMode="auto">
            <a:xfrm>
              <a:off x="5804" y="3080"/>
              <a:ext cx="30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2500</a:t>
              </a:r>
              <a:endParaRPr lang="en-US" altLang="en-US" smtClean="0">
                <a:solidFill>
                  <a:srgbClr val="FFFFFF"/>
                </a:solidFill>
              </a:endParaRPr>
            </a:p>
          </p:txBody>
        </p:sp>
        <p:sp>
          <p:nvSpPr>
            <p:cNvPr id="92" name="Rectangle 91"/>
            <p:cNvSpPr>
              <a:spLocks noChangeArrowheads="1"/>
            </p:cNvSpPr>
            <p:nvPr/>
          </p:nvSpPr>
          <p:spPr bwMode="auto">
            <a:xfrm>
              <a:off x="1530" y="2562"/>
              <a:ext cx="18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93" name="Rectangle 92"/>
            <p:cNvSpPr>
              <a:spLocks noChangeArrowheads="1"/>
            </p:cNvSpPr>
            <p:nvPr/>
          </p:nvSpPr>
          <p:spPr bwMode="auto">
            <a:xfrm>
              <a:off x="1656" y="2562"/>
              <a:ext cx="189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of space used by Storage Service DB </a:t>
              </a:r>
              <a:endParaRPr lang="en-US" altLang="en-US" smtClean="0">
                <a:solidFill>
                  <a:srgbClr val="FFFFFF"/>
                </a:solidFill>
              </a:endParaRPr>
            </a:p>
          </p:txBody>
        </p:sp>
        <p:sp>
          <p:nvSpPr>
            <p:cNvPr id="94" name="Rectangle 93"/>
            <p:cNvSpPr>
              <a:spLocks noChangeArrowheads="1"/>
            </p:cNvSpPr>
            <p:nvPr/>
          </p:nvSpPr>
          <p:spPr bwMode="auto">
            <a:xfrm>
              <a:off x="3482" y="2562"/>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95" name="Rectangle 94"/>
            <p:cNvSpPr>
              <a:spLocks noChangeArrowheads="1"/>
            </p:cNvSpPr>
            <p:nvPr/>
          </p:nvSpPr>
          <p:spPr bwMode="auto">
            <a:xfrm>
              <a:off x="3586" y="2562"/>
              <a:ext cx="104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80                            </a:t>
              </a:r>
              <a:endParaRPr lang="en-US" altLang="en-US" smtClean="0">
                <a:solidFill>
                  <a:srgbClr val="FFFFFF"/>
                </a:solidFill>
              </a:endParaRPr>
            </a:p>
          </p:txBody>
        </p:sp>
        <p:sp>
          <p:nvSpPr>
            <p:cNvPr id="96" name="Rectangle 95"/>
            <p:cNvSpPr>
              <a:spLocks noChangeArrowheads="1"/>
            </p:cNvSpPr>
            <p:nvPr/>
          </p:nvSpPr>
          <p:spPr bwMode="auto">
            <a:xfrm>
              <a:off x="4566" y="2562"/>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97" name="Rectangle 96"/>
            <p:cNvSpPr>
              <a:spLocks noChangeArrowheads="1"/>
            </p:cNvSpPr>
            <p:nvPr/>
          </p:nvSpPr>
          <p:spPr bwMode="auto">
            <a:xfrm>
              <a:off x="4664" y="2562"/>
              <a:ext cx="149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of replica replication failures </a:t>
              </a:r>
              <a:endParaRPr lang="en-US" altLang="en-US" smtClean="0">
                <a:solidFill>
                  <a:srgbClr val="FFFFFF"/>
                </a:solidFill>
              </a:endParaRPr>
            </a:p>
          </p:txBody>
        </p:sp>
        <p:sp>
          <p:nvSpPr>
            <p:cNvPr id="98" name="Rectangle 97"/>
            <p:cNvSpPr>
              <a:spLocks noChangeArrowheads="1"/>
            </p:cNvSpPr>
            <p:nvPr/>
          </p:nvSpPr>
          <p:spPr bwMode="auto">
            <a:xfrm>
              <a:off x="6084" y="2562"/>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99" name="Rectangle 98"/>
            <p:cNvSpPr>
              <a:spLocks noChangeArrowheads="1"/>
            </p:cNvSpPr>
            <p:nvPr/>
          </p:nvSpPr>
          <p:spPr bwMode="auto">
            <a:xfrm>
              <a:off x="6196" y="2562"/>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00" name="Rectangle 99"/>
            <p:cNvSpPr>
              <a:spLocks noChangeArrowheads="1"/>
            </p:cNvSpPr>
            <p:nvPr/>
          </p:nvSpPr>
          <p:spPr bwMode="auto">
            <a:xfrm>
              <a:off x="1530" y="2695"/>
              <a:ext cx="16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101" name="Rectangle 100"/>
            <p:cNvSpPr>
              <a:spLocks noChangeArrowheads="1"/>
            </p:cNvSpPr>
            <p:nvPr/>
          </p:nvSpPr>
          <p:spPr bwMode="auto">
            <a:xfrm>
              <a:off x="1628" y="2695"/>
              <a:ext cx="96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of data loss event </a:t>
              </a:r>
              <a:endParaRPr lang="en-US" altLang="en-US" smtClean="0">
                <a:solidFill>
                  <a:srgbClr val="FFFFFF"/>
                </a:solidFill>
              </a:endParaRPr>
            </a:p>
          </p:txBody>
        </p:sp>
        <p:sp>
          <p:nvSpPr>
            <p:cNvPr id="102" name="Rectangle 101"/>
            <p:cNvSpPr>
              <a:spLocks noChangeArrowheads="1"/>
            </p:cNvSpPr>
            <p:nvPr/>
          </p:nvSpPr>
          <p:spPr bwMode="auto">
            <a:xfrm>
              <a:off x="2530" y="2695"/>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103" name="Rectangle 102"/>
            <p:cNvSpPr>
              <a:spLocks noChangeArrowheads="1"/>
            </p:cNvSpPr>
            <p:nvPr/>
          </p:nvSpPr>
          <p:spPr bwMode="auto">
            <a:xfrm>
              <a:off x="2635" y="2695"/>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04" name="Rectangle 103"/>
            <p:cNvSpPr>
              <a:spLocks noChangeArrowheads="1"/>
            </p:cNvSpPr>
            <p:nvPr/>
          </p:nvSpPr>
          <p:spPr bwMode="auto">
            <a:xfrm>
              <a:off x="3391" y="756"/>
              <a:ext cx="208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0000"/>
                  </a:solidFill>
                  <a:latin typeface="Segoe UI" panose="020B0502040204020203" pitchFamily="34" charset="0"/>
                </a:rPr>
                <a:t>Distribution List  expansion AD timeouts </a:t>
              </a:r>
              <a:endParaRPr lang="en-US" altLang="en-US" dirty="0" smtClean="0">
                <a:solidFill>
                  <a:srgbClr val="FFFFFF"/>
                </a:solidFill>
              </a:endParaRPr>
            </a:p>
          </p:txBody>
        </p:sp>
        <p:sp>
          <p:nvSpPr>
            <p:cNvPr id="105" name="Rectangle 104"/>
            <p:cNvSpPr>
              <a:spLocks noChangeArrowheads="1"/>
            </p:cNvSpPr>
            <p:nvPr/>
          </p:nvSpPr>
          <p:spPr bwMode="auto">
            <a:xfrm>
              <a:off x="5405" y="756"/>
              <a:ext cx="7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smtClean="0">
                  <a:solidFill>
                    <a:srgbClr val="009E49"/>
                  </a:solidFill>
                  <a:latin typeface="Segoe UI" panose="020B0502040204020203" pitchFamily="34" charset="0"/>
                </a:rPr>
                <a:t>&lt;</a:t>
              </a:r>
              <a:endParaRPr lang="en-US" altLang="en-US" dirty="0" smtClean="0">
                <a:solidFill>
                  <a:srgbClr val="FFFFFF"/>
                </a:solidFill>
              </a:endParaRPr>
            </a:p>
          </p:txBody>
        </p:sp>
        <p:sp>
          <p:nvSpPr>
            <p:cNvPr id="106" name="Rectangle 105"/>
            <p:cNvSpPr>
              <a:spLocks noChangeArrowheads="1"/>
            </p:cNvSpPr>
            <p:nvPr/>
          </p:nvSpPr>
          <p:spPr bwMode="auto">
            <a:xfrm>
              <a:off x="5482" y="756"/>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07" name="Rectangle 106"/>
            <p:cNvSpPr>
              <a:spLocks noChangeArrowheads="1"/>
            </p:cNvSpPr>
            <p:nvPr/>
          </p:nvSpPr>
          <p:spPr bwMode="auto">
            <a:xfrm>
              <a:off x="3391" y="889"/>
              <a:ext cx="8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ABWQ failures </a:t>
              </a:r>
              <a:endParaRPr lang="en-US" altLang="en-US" smtClean="0">
                <a:solidFill>
                  <a:srgbClr val="FFFFFF"/>
                </a:solidFill>
              </a:endParaRPr>
            </a:p>
          </p:txBody>
        </p:sp>
        <p:sp>
          <p:nvSpPr>
            <p:cNvPr id="108" name="Rectangle 107"/>
            <p:cNvSpPr>
              <a:spLocks noChangeArrowheads="1"/>
            </p:cNvSpPr>
            <p:nvPr/>
          </p:nvSpPr>
          <p:spPr bwMode="auto">
            <a:xfrm>
              <a:off x="4132" y="889"/>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109" name="Rectangle 108"/>
            <p:cNvSpPr>
              <a:spLocks noChangeArrowheads="1"/>
            </p:cNvSpPr>
            <p:nvPr/>
          </p:nvSpPr>
          <p:spPr bwMode="auto">
            <a:xfrm>
              <a:off x="4237" y="889"/>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10" name="Rectangle 109"/>
            <p:cNvSpPr>
              <a:spLocks noChangeArrowheads="1"/>
            </p:cNvSpPr>
            <p:nvPr/>
          </p:nvSpPr>
          <p:spPr bwMode="auto">
            <a:xfrm>
              <a:off x="3391" y="1022"/>
              <a:ext cx="62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LIS failures </a:t>
              </a:r>
              <a:endParaRPr lang="en-US" altLang="en-US" smtClean="0">
                <a:solidFill>
                  <a:srgbClr val="FFFFFF"/>
                </a:solidFill>
              </a:endParaRPr>
            </a:p>
          </p:txBody>
        </p:sp>
        <p:sp>
          <p:nvSpPr>
            <p:cNvPr id="111" name="Rectangle 110"/>
            <p:cNvSpPr>
              <a:spLocks noChangeArrowheads="1"/>
            </p:cNvSpPr>
            <p:nvPr/>
          </p:nvSpPr>
          <p:spPr bwMode="auto">
            <a:xfrm>
              <a:off x="3950" y="1022"/>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112" name="Rectangle 111"/>
            <p:cNvSpPr>
              <a:spLocks noChangeArrowheads="1"/>
            </p:cNvSpPr>
            <p:nvPr/>
          </p:nvSpPr>
          <p:spPr bwMode="auto">
            <a:xfrm>
              <a:off x="4055" y="1022"/>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13" name="Rectangle 112"/>
            <p:cNvSpPr>
              <a:spLocks noChangeArrowheads="1"/>
            </p:cNvSpPr>
            <p:nvPr/>
          </p:nvSpPr>
          <p:spPr bwMode="auto">
            <a:xfrm>
              <a:off x="3391" y="1155"/>
              <a:ext cx="114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Authentication Errors </a:t>
              </a:r>
              <a:endParaRPr lang="en-US" altLang="en-US" smtClean="0">
                <a:solidFill>
                  <a:srgbClr val="FFFFFF"/>
                </a:solidFill>
              </a:endParaRPr>
            </a:p>
          </p:txBody>
        </p:sp>
        <p:sp>
          <p:nvSpPr>
            <p:cNvPr id="114" name="Rectangle 113"/>
            <p:cNvSpPr>
              <a:spLocks noChangeArrowheads="1"/>
            </p:cNvSpPr>
            <p:nvPr/>
          </p:nvSpPr>
          <p:spPr bwMode="auto">
            <a:xfrm>
              <a:off x="4461" y="1155"/>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115" name="Rectangle 114"/>
            <p:cNvSpPr>
              <a:spLocks noChangeArrowheads="1"/>
            </p:cNvSpPr>
            <p:nvPr/>
          </p:nvSpPr>
          <p:spPr bwMode="auto">
            <a:xfrm>
              <a:off x="4573" y="1155"/>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a:t>
              </a:r>
              <a:endParaRPr lang="en-US" altLang="en-US" smtClean="0">
                <a:solidFill>
                  <a:srgbClr val="FFFFFF"/>
                </a:solidFill>
              </a:endParaRPr>
            </a:p>
          </p:txBody>
        </p:sp>
        <p:sp>
          <p:nvSpPr>
            <p:cNvPr id="116" name="Rectangle 115"/>
            <p:cNvSpPr>
              <a:spLocks noChangeArrowheads="1"/>
            </p:cNvSpPr>
            <p:nvPr/>
          </p:nvSpPr>
          <p:spPr bwMode="auto">
            <a:xfrm>
              <a:off x="4629" y="1155"/>
              <a:ext cx="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a:t>
              </a:r>
              <a:endParaRPr lang="en-US" altLang="en-US" smtClean="0">
                <a:solidFill>
                  <a:srgbClr val="FFFFFF"/>
                </a:solidFill>
              </a:endParaRPr>
            </a:p>
          </p:txBody>
        </p:sp>
        <p:sp>
          <p:nvSpPr>
            <p:cNvPr id="117" name="Rectangle 116"/>
            <p:cNvSpPr>
              <a:spLocks noChangeArrowheads="1"/>
            </p:cNvSpPr>
            <p:nvPr/>
          </p:nvSpPr>
          <p:spPr bwMode="auto">
            <a:xfrm>
              <a:off x="4678" y="1155"/>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118" name="Rectangle 117"/>
            <p:cNvSpPr>
              <a:spLocks noChangeArrowheads="1"/>
            </p:cNvSpPr>
            <p:nvPr/>
          </p:nvSpPr>
          <p:spPr bwMode="auto">
            <a:xfrm>
              <a:off x="3391" y="1295"/>
              <a:ext cx="25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ASP</a:t>
              </a:r>
              <a:endParaRPr lang="en-US" altLang="en-US" smtClean="0">
                <a:solidFill>
                  <a:srgbClr val="FFFFFF"/>
                </a:solidFill>
              </a:endParaRPr>
            </a:p>
          </p:txBody>
        </p:sp>
        <p:sp>
          <p:nvSpPr>
            <p:cNvPr id="119" name="Rectangle 118"/>
            <p:cNvSpPr>
              <a:spLocks noChangeArrowheads="1"/>
            </p:cNvSpPr>
            <p:nvPr/>
          </p:nvSpPr>
          <p:spPr bwMode="auto">
            <a:xfrm>
              <a:off x="3586" y="1295"/>
              <a:ext cx="8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t>
              </a:r>
              <a:endParaRPr lang="en-US" altLang="en-US" smtClean="0">
                <a:solidFill>
                  <a:srgbClr val="FFFFFF"/>
                </a:solidFill>
              </a:endParaRPr>
            </a:p>
          </p:txBody>
        </p:sp>
        <p:sp>
          <p:nvSpPr>
            <p:cNvPr id="120" name="Rectangle 119"/>
            <p:cNvSpPr>
              <a:spLocks noChangeArrowheads="1"/>
            </p:cNvSpPr>
            <p:nvPr/>
          </p:nvSpPr>
          <p:spPr bwMode="auto">
            <a:xfrm>
              <a:off x="3607" y="1295"/>
              <a:ext cx="35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NET v</a:t>
              </a:r>
              <a:endParaRPr lang="en-US" altLang="en-US" smtClean="0">
                <a:solidFill>
                  <a:srgbClr val="FFFFFF"/>
                </a:solidFill>
              </a:endParaRPr>
            </a:p>
          </p:txBody>
        </p:sp>
        <p:sp>
          <p:nvSpPr>
            <p:cNvPr id="121" name="Rectangle 120"/>
            <p:cNvSpPr>
              <a:spLocks noChangeArrowheads="1"/>
            </p:cNvSpPr>
            <p:nvPr/>
          </p:nvSpPr>
          <p:spPr bwMode="auto">
            <a:xfrm>
              <a:off x="3894" y="1295"/>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4 </a:t>
              </a:r>
              <a:endParaRPr lang="en-US" altLang="en-US" smtClean="0">
                <a:solidFill>
                  <a:srgbClr val="FFFFFF"/>
                </a:solidFill>
              </a:endParaRPr>
            </a:p>
          </p:txBody>
        </p:sp>
        <p:sp>
          <p:nvSpPr>
            <p:cNvPr id="122" name="Rectangle 121"/>
            <p:cNvSpPr>
              <a:spLocks noChangeArrowheads="1"/>
            </p:cNvSpPr>
            <p:nvPr/>
          </p:nvSpPr>
          <p:spPr bwMode="auto">
            <a:xfrm>
              <a:off x="3985" y="1295"/>
              <a:ext cx="100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Requests Rejected </a:t>
              </a:r>
              <a:endParaRPr lang="en-US" altLang="en-US" smtClean="0">
                <a:solidFill>
                  <a:srgbClr val="FFFFFF"/>
                </a:solidFill>
              </a:endParaRPr>
            </a:p>
          </p:txBody>
        </p:sp>
        <p:sp>
          <p:nvSpPr>
            <p:cNvPr id="123" name="Rectangle 122"/>
            <p:cNvSpPr>
              <a:spLocks noChangeArrowheads="1"/>
            </p:cNvSpPr>
            <p:nvPr/>
          </p:nvSpPr>
          <p:spPr bwMode="auto">
            <a:xfrm>
              <a:off x="4916" y="1295"/>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124" name="Rectangle 123"/>
            <p:cNvSpPr>
              <a:spLocks noChangeArrowheads="1"/>
            </p:cNvSpPr>
            <p:nvPr/>
          </p:nvSpPr>
          <p:spPr bwMode="auto">
            <a:xfrm>
              <a:off x="5021" y="1295"/>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a:t>
              </a:r>
              <a:endParaRPr lang="en-US" altLang="en-US" smtClean="0">
                <a:solidFill>
                  <a:srgbClr val="FFFFFF"/>
                </a:solidFill>
              </a:endParaRPr>
            </a:p>
          </p:txBody>
        </p:sp>
        <p:sp>
          <p:nvSpPr>
            <p:cNvPr id="125" name="Rectangle 124"/>
            <p:cNvSpPr>
              <a:spLocks noChangeArrowheads="1"/>
            </p:cNvSpPr>
            <p:nvPr/>
          </p:nvSpPr>
          <p:spPr bwMode="auto">
            <a:xfrm>
              <a:off x="1411" y="1484"/>
              <a:ext cx="5121" cy="966"/>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2173" name="Picture 1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 y="1488"/>
              <a:ext cx="5121"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Rectangle 126"/>
            <p:cNvSpPr>
              <a:spLocks noChangeArrowheads="1"/>
            </p:cNvSpPr>
            <p:nvPr/>
          </p:nvSpPr>
          <p:spPr bwMode="auto">
            <a:xfrm>
              <a:off x="1411" y="1484"/>
              <a:ext cx="5121" cy="966"/>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7" name="Rectangle 127"/>
            <p:cNvSpPr>
              <a:spLocks noChangeArrowheads="1"/>
            </p:cNvSpPr>
            <p:nvPr/>
          </p:nvSpPr>
          <p:spPr bwMode="auto">
            <a:xfrm>
              <a:off x="1411" y="1484"/>
              <a:ext cx="5135" cy="98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4" name="Freeform 128"/>
            <p:cNvSpPr>
              <a:spLocks/>
            </p:cNvSpPr>
            <p:nvPr/>
          </p:nvSpPr>
          <p:spPr bwMode="auto">
            <a:xfrm>
              <a:off x="1411" y="1485"/>
              <a:ext cx="5128" cy="973"/>
            </a:xfrm>
            <a:custGeom>
              <a:avLst/>
              <a:gdLst>
                <a:gd name="T0" fmla="*/ 0 w 5128"/>
                <a:gd name="T1" fmla="*/ 966 h 973"/>
                <a:gd name="T2" fmla="*/ 5124 w 5128"/>
                <a:gd name="T3" fmla="*/ 966 h 973"/>
                <a:gd name="T4" fmla="*/ 5121 w 5128"/>
                <a:gd name="T5" fmla="*/ 969 h 973"/>
                <a:gd name="T6" fmla="*/ 5121 w 5128"/>
                <a:gd name="T7" fmla="*/ 3 h 973"/>
                <a:gd name="T8" fmla="*/ 5124 w 5128"/>
                <a:gd name="T9" fmla="*/ 7 h 973"/>
                <a:gd name="T10" fmla="*/ 3 w 5128"/>
                <a:gd name="T11" fmla="*/ 7 h 973"/>
                <a:gd name="T12" fmla="*/ 7 w 5128"/>
                <a:gd name="T13" fmla="*/ 3 h 973"/>
                <a:gd name="T14" fmla="*/ 7 w 5128"/>
                <a:gd name="T15" fmla="*/ 973 h 973"/>
                <a:gd name="T16" fmla="*/ 0 w 5128"/>
                <a:gd name="T17" fmla="*/ 973 h 973"/>
                <a:gd name="T18" fmla="*/ 0 w 5128"/>
                <a:gd name="T19" fmla="*/ 0 h 973"/>
                <a:gd name="T20" fmla="*/ 5128 w 5128"/>
                <a:gd name="T21" fmla="*/ 0 h 973"/>
                <a:gd name="T22" fmla="*/ 5128 w 5128"/>
                <a:gd name="T23" fmla="*/ 973 h 973"/>
                <a:gd name="T24" fmla="*/ 0 w 5128"/>
                <a:gd name="T25" fmla="*/ 973 h 973"/>
                <a:gd name="T26" fmla="*/ 0 w 5128"/>
                <a:gd name="T27" fmla="*/ 966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8" h="973">
                  <a:moveTo>
                    <a:pt x="0" y="966"/>
                  </a:moveTo>
                  <a:lnTo>
                    <a:pt x="5124" y="966"/>
                  </a:lnTo>
                  <a:lnTo>
                    <a:pt x="5121" y="969"/>
                  </a:lnTo>
                  <a:lnTo>
                    <a:pt x="5121" y="3"/>
                  </a:lnTo>
                  <a:lnTo>
                    <a:pt x="5124" y="7"/>
                  </a:lnTo>
                  <a:lnTo>
                    <a:pt x="3" y="7"/>
                  </a:lnTo>
                  <a:lnTo>
                    <a:pt x="7" y="3"/>
                  </a:lnTo>
                  <a:lnTo>
                    <a:pt x="7" y="973"/>
                  </a:lnTo>
                  <a:lnTo>
                    <a:pt x="0" y="973"/>
                  </a:lnTo>
                  <a:lnTo>
                    <a:pt x="0" y="0"/>
                  </a:lnTo>
                  <a:lnTo>
                    <a:pt x="5128" y="0"/>
                  </a:lnTo>
                  <a:lnTo>
                    <a:pt x="5128" y="973"/>
                  </a:lnTo>
                  <a:lnTo>
                    <a:pt x="0" y="973"/>
                  </a:lnTo>
                  <a:lnTo>
                    <a:pt x="0" y="9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5" name="Rectangle 129"/>
            <p:cNvSpPr>
              <a:spLocks noChangeArrowheads="1"/>
            </p:cNvSpPr>
            <p:nvPr/>
          </p:nvSpPr>
          <p:spPr bwMode="auto">
            <a:xfrm>
              <a:off x="1411" y="1484"/>
              <a:ext cx="5135" cy="98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6" name="Rectangle 130"/>
            <p:cNvSpPr>
              <a:spLocks noChangeArrowheads="1"/>
            </p:cNvSpPr>
            <p:nvPr/>
          </p:nvSpPr>
          <p:spPr bwMode="auto">
            <a:xfrm>
              <a:off x="1411" y="1470"/>
              <a:ext cx="5121" cy="966"/>
            </a:xfrm>
            <a:prstGeom prst="rect">
              <a:avLst/>
            </a:prstGeom>
            <a:solidFill>
              <a:srgbClr val="FCD1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7" name="Rectangle 131"/>
            <p:cNvSpPr>
              <a:spLocks noChangeArrowheads="1"/>
            </p:cNvSpPr>
            <p:nvPr/>
          </p:nvSpPr>
          <p:spPr bwMode="auto">
            <a:xfrm>
              <a:off x="1411" y="1470"/>
              <a:ext cx="5121" cy="966"/>
            </a:xfrm>
            <a:prstGeom prst="rect">
              <a:avLst/>
            </a:prstGeom>
            <a:noFill/>
            <a:ln w="3175"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48" name="Rectangle 132"/>
            <p:cNvSpPr>
              <a:spLocks noChangeArrowheads="1"/>
            </p:cNvSpPr>
            <p:nvPr/>
          </p:nvSpPr>
          <p:spPr bwMode="auto">
            <a:xfrm>
              <a:off x="3705" y="1484"/>
              <a:ext cx="6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Semibold" panose="020B0702040204020203" pitchFamily="34" charset="0"/>
                </a:rPr>
                <a:t>SIP Stack</a:t>
              </a:r>
              <a:endParaRPr lang="en-US" altLang="en-US" smtClean="0">
                <a:solidFill>
                  <a:srgbClr val="FFFFFF"/>
                </a:solidFill>
              </a:endParaRPr>
            </a:p>
          </p:txBody>
        </p:sp>
        <p:sp>
          <p:nvSpPr>
            <p:cNvPr id="2149" name="Rectangle 133"/>
            <p:cNvSpPr>
              <a:spLocks noChangeArrowheads="1"/>
            </p:cNvSpPr>
            <p:nvPr/>
          </p:nvSpPr>
          <p:spPr bwMode="auto">
            <a:xfrm>
              <a:off x="1530" y="1575"/>
              <a:ext cx="2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Avg</a:t>
              </a:r>
              <a:endParaRPr lang="en-US" altLang="en-US" smtClean="0">
                <a:solidFill>
                  <a:srgbClr val="FFFFFF"/>
                </a:solidFill>
              </a:endParaRPr>
            </a:p>
          </p:txBody>
        </p:sp>
        <p:sp>
          <p:nvSpPr>
            <p:cNvPr id="2150" name="Rectangle 134"/>
            <p:cNvSpPr>
              <a:spLocks noChangeArrowheads="1"/>
            </p:cNvSpPr>
            <p:nvPr/>
          </p:nvSpPr>
          <p:spPr bwMode="auto">
            <a:xfrm>
              <a:off x="1726" y="1575"/>
              <a:ext cx="1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2151" name="Rectangle 135"/>
            <p:cNvSpPr>
              <a:spLocks noChangeArrowheads="1"/>
            </p:cNvSpPr>
            <p:nvPr/>
          </p:nvSpPr>
          <p:spPr bwMode="auto">
            <a:xfrm>
              <a:off x="1775" y="1575"/>
              <a:ext cx="158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Incoming Message Processing </a:t>
              </a:r>
              <a:endParaRPr lang="en-US" altLang="en-US" smtClean="0">
                <a:solidFill>
                  <a:srgbClr val="FFFFFF"/>
                </a:solidFill>
              </a:endParaRPr>
            </a:p>
          </p:txBody>
        </p:sp>
        <p:sp>
          <p:nvSpPr>
            <p:cNvPr id="2152" name="Rectangle 136"/>
            <p:cNvSpPr>
              <a:spLocks noChangeArrowheads="1"/>
            </p:cNvSpPr>
            <p:nvPr/>
          </p:nvSpPr>
          <p:spPr bwMode="auto">
            <a:xfrm>
              <a:off x="3300" y="1575"/>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53" name="Rectangle 137"/>
            <p:cNvSpPr>
              <a:spLocks noChangeArrowheads="1"/>
            </p:cNvSpPr>
            <p:nvPr/>
          </p:nvSpPr>
          <p:spPr bwMode="auto">
            <a:xfrm>
              <a:off x="3405" y="1575"/>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 </a:t>
              </a:r>
              <a:endParaRPr lang="en-US" altLang="en-US" smtClean="0">
                <a:solidFill>
                  <a:srgbClr val="FFFFFF"/>
                </a:solidFill>
              </a:endParaRPr>
            </a:p>
          </p:txBody>
        </p:sp>
        <p:sp>
          <p:nvSpPr>
            <p:cNvPr id="2154" name="Rectangle 138"/>
            <p:cNvSpPr>
              <a:spLocks noChangeArrowheads="1"/>
            </p:cNvSpPr>
            <p:nvPr/>
          </p:nvSpPr>
          <p:spPr bwMode="auto">
            <a:xfrm>
              <a:off x="3496" y="1575"/>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155" name="Rectangle 139"/>
            <p:cNvSpPr>
              <a:spLocks noChangeArrowheads="1"/>
            </p:cNvSpPr>
            <p:nvPr/>
          </p:nvSpPr>
          <p:spPr bwMode="auto">
            <a:xfrm>
              <a:off x="1530" y="1708"/>
              <a:ext cx="15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Incoming Responses Dropped</a:t>
              </a:r>
              <a:endParaRPr lang="en-US" altLang="en-US" smtClean="0">
                <a:solidFill>
                  <a:srgbClr val="FFFFFF"/>
                </a:solidFill>
              </a:endParaRPr>
            </a:p>
          </p:txBody>
        </p:sp>
        <p:sp>
          <p:nvSpPr>
            <p:cNvPr id="2156" name="Rectangle 140"/>
            <p:cNvSpPr>
              <a:spLocks noChangeArrowheads="1"/>
            </p:cNvSpPr>
            <p:nvPr/>
          </p:nvSpPr>
          <p:spPr bwMode="auto">
            <a:xfrm>
              <a:off x="3076" y="1708"/>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57" name="Rectangle 141"/>
            <p:cNvSpPr>
              <a:spLocks noChangeArrowheads="1"/>
            </p:cNvSpPr>
            <p:nvPr/>
          </p:nvSpPr>
          <p:spPr bwMode="auto">
            <a:xfrm>
              <a:off x="3181" y="1708"/>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a:t>
              </a:r>
              <a:endParaRPr lang="en-US" altLang="en-US" smtClean="0">
                <a:solidFill>
                  <a:srgbClr val="FFFFFF"/>
                </a:solidFill>
              </a:endParaRPr>
            </a:p>
          </p:txBody>
        </p:sp>
        <p:sp>
          <p:nvSpPr>
            <p:cNvPr id="2158" name="Rectangle 142"/>
            <p:cNvSpPr>
              <a:spLocks noChangeArrowheads="1"/>
            </p:cNvSpPr>
            <p:nvPr/>
          </p:nvSpPr>
          <p:spPr bwMode="auto">
            <a:xfrm>
              <a:off x="3244" y="1708"/>
              <a:ext cx="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a:t>
              </a:r>
              <a:endParaRPr lang="en-US" altLang="en-US" smtClean="0">
                <a:solidFill>
                  <a:srgbClr val="FFFFFF"/>
                </a:solidFill>
              </a:endParaRPr>
            </a:p>
          </p:txBody>
        </p:sp>
        <p:sp>
          <p:nvSpPr>
            <p:cNvPr id="2159" name="Rectangle 143"/>
            <p:cNvSpPr>
              <a:spLocks noChangeArrowheads="1"/>
            </p:cNvSpPr>
            <p:nvPr/>
          </p:nvSpPr>
          <p:spPr bwMode="auto">
            <a:xfrm>
              <a:off x="3286" y="1708"/>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160" name="Rectangle 144"/>
            <p:cNvSpPr>
              <a:spLocks noChangeArrowheads="1"/>
            </p:cNvSpPr>
            <p:nvPr/>
          </p:nvSpPr>
          <p:spPr bwMode="auto">
            <a:xfrm>
              <a:off x="1530" y="1841"/>
              <a:ext cx="151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Incoming Requests Dropped </a:t>
              </a:r>
              <a:endParaRPr lang="en-US" altLang="en-US" smtClean="0">
                <a:solidFill>
                  <a:srgbClr val="FFFFFF"/>
                </a:solidFill>
              </a:endParaRPr>
            </a:p>
          </p:txBody>
        </p:sp>
        <p:sp>
          <p:nvSpPr>
            <p:cNvPr id="2161" name="Rectangle 145"/>
            <p:cNvSpPr>
              <a:spLocks noChangeArrowheads="1"/>
            </p:cNvSpPr>
            <p:nvPr/>
          </p:nvSpPr>
          <p:spPr bwMode="auto">
            <a:xfrm>
              <a:off x="2971" y="1841"/>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62" name="Rectangle 146"/>
            <p:cNvSpPr>
              <a:spLocks noChangeArrowheads="1"/>
            </p:cNvSpPr>
            <p:nvPr/>
          </p:nvSpPr>
          <p:spPr bwMode="auto">
            <a:xfrm>
              <a:off x="3076" y="1841"/>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a:t>
              </a:r>
              <a:endParaRPr lang="en-US" altLang="en-US" smtClean="0">
                <a:solidFill>
                  <a:srgbClr val="FFFFFF"/>
                </a:solidFill>
              </a:endParaRPr>
            </a:p>
          </p:txBody>
        </p:sp>
        <p:sp>
          <p:nvSpPr>
            <p:cNvPr id="2163" name="Rectangle 147"/>
            <p:cNvSpPr>
              <a:spLocks noChangeArrowheads="1"/>
            </p:cNvSpPr>
            <p:nvPr/>
          </p:nvSpPr>
          <p:spPr bwMode="auto">
            <a:xfrm>
              <a:off x="3139" y="1841"/>
              <a:ext cx="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a:t>
              </a:r>
              <a:endParaRPr lang="en-US" altLang="en-US" smtClean="0">
                <a:solidFill>
                  <a:srgbClr val="FFFFFF"/>
                </a:solidFill>
              </a:endParaRPr>
            </a:p>
          </p:txBody>
        </p:sp>
        <p:sp>
          <p:nvSpPr>
            <p:cNvPr id="2164" name="Rectangle 148"/>
            <p:cNvSpPr>
              <a:spLocks noChangeArrowheads="1"/>
            </p:cNvSpPr>
            <p:nvPr/>
          </p:nvSpPr>
          <p:spPr bwMode="auto">
            <a:xfrm>
              <a:off x="3181" y="1841"/>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165" name="Rectangle 149"/>
            <p:cNvSpPr>
              <a:spLocks noChangeArrowheads="1"/>
            </p:cNvSpPr>
            <p:nvPr/>
          </p:nvSpPr>
          <p:spPr bwMode="auto">
            <a:xfrm>
              <a:off x="1530" y="1974"/>
              <a:ext cx="79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Queue Latency</a:t>
              </a:r>
              <a:endParaRPr lang="en-US" altLang="en-US" smtClean="0">
                <a:solidFill>
                  <a:srgbClr val="FFFFFF"/>
                </a:solidFill>
              </a:endParaRPr>
            </a:p>
          </p:txBody>
        </p:sp>
        <p:sp>
          <p:nvSpPr>
            <p:cNvPr id="2166" name="Rectangle 150"/>
            <p:cNvSpPr>
              <a:spLocks noChangeArrowheads="1"/>
            </p:cNvSpPr>
            <p:nvPr/>
          </p:nvSpPr>
          <p:spPr bwMode="auto">
            <a:xfrm>
              <a:off x="2292" y="1974"/>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67" name="Rectangle 151"/>
            <p:cNvSpPr>
              <a:spLocks noChangeArrowheads="1"/>
            </p:cNvSpPr>
            <p:nvPr/>
          </p:nvSpPr>
          <p:spPr bwMode="auto">
            <a:xfrm>
              <a:off x="2404" y="1974"/>
              <a:ext cx="27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100 </a:t>
              </a:r>
              <a:endParaRPr lang="en-US" altLang="en-US" smtClean="0">
                <a:solidFill>
                  <a:srgbClr val="FFFFFF"/>
                </a:solidFill>
              </a:endParaRPr>
            </a:p>
          </p:txBody>
        </p:sp>
        <p:sp>
          <p:nvSpPr>
            <p:cNvPr id="2168" name="Rectangle 152"/>
            <p:cNvSpPr>
              <a:spLocks noChangeArrowheads="1"/>
            </p:cNvSpPr>
            <p:nvPr/>
          </p:nvSpPr>
          <p:spPr bwMode="auto">
            <a:xfrm>
              <a:off x="2614" y="1974"/>
              <a:ext cx="39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ms      </a:t>
              </a:r>
              <a:endParaRPr lang="en-US" altLang="en-US" smtClean="0">
                <a:solidFill>
                  <a:srgbClr val="FFFFFF"/>
                </a:solidFill>
              </a:endParaRPr>
            </a:p>
          </p:txBody>
        </p:sp>
        <p:sp>
          <p:nvSpPr>
            <p:cNvPr id="2169" name="Rectangle 153"/>
            <p:cNvSpPr>
              <a:spLocks noChangeArrowheads="1"/>
            </p:cNvSpPr>
            <p:nvPr/>
          </p:nvSpPr>
          <p:spPr bwMode="auto">
            <a:xfrm>
              <a:off x="1530" y="2114"/>
              <a:ext cx="75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Sproc Latency</a:t>
              </a:r>
              <a:endParaRPr lang="en-US" altLang="en-US" smtClean="0">
                <a:solidFill>
                  <a:srgbClr val="FFFFFF"/>
                </a:solidFill>
              </a:endParaRPr>
            </a:p>
          </p:txBody>
        </p:sp>
        <p:sp>
          <p:nvSpPr>
            <p:cNvPr id="2170" name="Rectangle 154"/>
            <p:cNvSpPr>
              <a:spLocks noChangeArrowheads="1"/>
            </p:cNvSpPr>
            <p:nvPr/>
          </p:nvSpPr>
          <p:spPr bwMode="auto">
            <a:xfrm>
              <a:off x="2250" y="2114"/>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71" name="Rectangle 155"/>
            <p:cNvSpPr>
              <a:spLocks noChangeArrowheads="1"/>
            </p:cNvSpPr>
            <p:nvPr/>
          </p:nvSpPr>
          <p:spPr bwMode="auto">
            <a:xfrm>
              <a:off x="2355" y="2114"/>
              <a:ext cx="27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100 </a:t>
              </a:r>
              <a:endParaRPr lang="en-US" altLang="en-US" smtClean="0">
                <a:solidFill>
                  <a:srgbClr val="FFFFFF"/>
                </a:solidFill>
              </a:endParaRPr>
            </a:p>
          </p:txBody>
        </p:sp>
        <p:sp>
          <p:nvSpPr>
            <p:cNvPr id="2172" name="Rectangle 156"/>
            <p:cNvSpPr>
              <a:spLocks noChangeArrowheads="1"/>
            </p:cNvSpPr>
            <p:nvPr/>
          </p:nvSpPr>
          <p:spPr bwMode="auto">
            <a:xfrm>
              <a:off x="2565" y="2114"/>
              <a:ext cx="21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ms</a:t>
              </a:r>
              <a:endParaRPr lang="en-US" altLang="en-US" smtClean="0">
                <a:solidFill>
                  <a:srgbClr val="FFFFFF"/>
                </a:solidFill>
              </a:endParaRPr>
            </a:p>
          </p:txBody>
        </p:sp>
        <p:sp>
          <p:nvSpPr>
            <p:cNvPr id="2174" name="Rectangle 157"/>
            <p:cNvSpPr>
              <a:spLocks noChangeArrowheads="1"/>
            </p:cNvSpPr>
            <p:nvPr/>
          </p:nvSpPr>
          <p:spPr bwMode="auto">
            <a:xfrm>
              <a:off x="1530" y="2247"/>
              <a:ext cx="100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Throttled Requests</a:t>
              </a:r>
              <a:endParaRPr lang="en-US" altLang="en-US" smtClean="0">
                <a:solidFill>
                  <a:srgbClr val="FFFFFF"/>
                </a:solidFill>
              </a:endParaRPr>
            </a:p>
          </p:txBody>
        </p:sp>
        <p:sp>
          <p:nvSpPr>
            <p:cNvPr id="2175" name="Rectangle 158"/>
            <p:cNvSpPr>
              <a:spLocks noChangeArrowheads="1"/>
            </p:cNvSpPr>
            <p:nvPr/>
          </p:nvSpPr>
          <p:spPr bwMode="auto">
            <a:xfrm>
              <a:off x="2495" y="2247"/>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 </a:t>
              </a:r>
              <a:endParaRPr lang="en-US" altLang="en-US" smtClean="0">
                <a:solidFill>
                  <a:srgbClr val="FFFFFF"/>
                </a:solidFill>
              </a:endParaRPr>
            </a:p>
          </p:txBody>
        </p:sp>
        <p:sp>
          <p:nvSpPr>
            <p:cNvPr id="2176" name="Rectangle 159"/>
            <p:cNvSpPr>
              <a:spLocks noChangeArrowheads="1"/>
            </p:cNvSpPr>
            <p:nvPr/>
          </p:nvSpPr>
          <p:spPr bwMode="auto">
            <a:xfrm>
              <a:off x="2600" y="2247"/>
              <a:ext cx="39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0         </a:t>
              </a:r>
              <a:endParaRPr lang="en-US" altLang="en-US" smtClean="0">
                <a:solidFill>
                  <a:srgbClr val="FFFFFF"/>
                </a:solidFill>
              </a:endParaRPr>
            </a:p>
          </p:txBody>
        </p:sp>
        <p:sp>
          <p:nvSpPr>
            <p:cNvPr id="2177" name="Rectangle 160"/>
            <p:cNvSpPr>
              <a:spLocks noChangeArrowheads="1"/>
            </p:cNvSpPr>
            <p:nvPr/>
          </p:nvSpPr>
          <p:spPr bwMode="auto">
            <a:xfrm>
              <a:off x="4433" y="1575"/>
              <a:ext cx="1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Authentication Errors</a:t>
              </a:r>
              <a:endParaRPr lang="en-US" altLang="en-US" smtClean="0">
                <a:solidFill>
                  <a:srgbClr val="FFFFFF"/>
                </a:solidFill>
              </a:endParaRPr>
            </a:p>
          </p:txBody>
        </p:sp>
        <p:sp>
          <p:nvSpPr>
            <p:cNvPr id="2178" name="Rectangle 161"/>
            <p:cNvSpPr>
              <a:spLocks noChangeArrowheads="1"/>
            </p:cNvSpPr>
            <p:nvPr/>
          </p:nvSpPr>
          <p:spPr bwMode="auto">
            <a:xfrm>
              <a:off x="5503" y="1575"/>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79" name="Rectangle 162"/>
            <p:cNvSpPr>
              <a:spLocks noChangeArrowheads="1"/>
            </p:cNvSpPr>
            <p:nvPr/>
          </p:nvSpPr>
          <p:spPr bwMode="auto">
            <a:xfrm>
              <a:off x="5615" y="1575"/>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a:t>
              </a:r>
              <a:endParaRPr lang="en-US" altLang="en-US" smtClean="0">
                <a:solidFill>
                  <a:srgbClr val="FFFFFF"/>
                </a:solidFill>
              </a:endParaRPr>
            </a:p>
          </p:txBody>
        </p:sp>
        <p:sp>
          <p:nvSpPr>
            <p:cNvPr id="2180" name="Rectangle 163"/>
            <p:cNvSpPr>
              <a:spLocks noChangeArrowheads="1"/>
            </p:cNvSpPr>
            <p:nvPr/>
          </p:nvSpPr>
          <p:spPr bwMode="auto">
            <a:xfrm>
              <a:off x="5671" y="1575"/>
              <a:ext cx="10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a:t>
              </a:r>
              <a:endParaRPr lang="en-US" altLang="en-US" smtClean="0">
                <a:solidFill>
                  <a:srgbClr val="FFFFFF"/>
                </a:solidFill>
              </a:endParaRPr>
            </a:p>
          </p:txBody>
        </p:sp>
        <p:sp>
          <p:nvSpPr>
            <p:cNvPr id="2181" name="Rectangle 164"/>
            <p:cNvSpPr>
              <a:spLocks noChangeArrowheads="1"/>
            </p:cNvSpPr>
            <p:nvPr/>
          </p:nvSpPr>
          <p:spPr bwMode="auto">
            <a:xfrm>
              <a:off x="5713" y="1575"/>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182" name="Rectangle 165"/>
            <p:cNvSpPr>
              <a:spLocks noChangeArrowheads="1"/>
            </p:cNvSpPr>
            <p:nvPr/>
          </p:nvSpPr>
          <p:spPr bwMode="auto">
            <a:xfrm>
              <a:off x="4433" y="1708"/>
              <a:ext cx="159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Incoming Messages Timed Out</a:t>
              </a:r>
              <a:endParaRPr lang="en-US" altLang="en-US" smtClean="0">
                <a:solidFill>
                  <a:srgbClr val="FFFFFF"/>
                </a:solidFill>
              </a:endParaRPr>
            </a:p>
          </p:txBody>
        </p:sp>
        <p:sp>
          <p:nvSpPr>
            <p:cNvPr id="2183" name="Rectangle 166"/>
            <p:cNvSpPr>
              <a:spLocks noChangeArrowheads="1"/>
            </p:cNvSpPr>
            <p:nvPr/>
          </p:nvSpPr>
          <p:spPr bwMode="auto">
            <a:xfrm>
              <a:off x="5993" y="1708"/>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84" name="Rectangle 167"/>
            <p:cNvSpPr>
              <a:spLocks noChangeArrowheads="1"/>
            </p:cNvSpPr>
            <p:nvPr/>
          </p:nvSpPr>
          <p:spPr bwMode="auto">
            <a:xfrm>
              <a:off x="6098" y="1708"/>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2</a:t>
              </a:r>
              <a:endParaRPr lang="en-US" altLang="en-US" smtClean="0">
                <a:solidFill>
                  <a:srgbClr val="FFFFFF"/>
                </a:solidFill>
              </a:endParaRPr>
            </a:p>
          </p:txBody>
        </p:sp>
        <p:sp>
          <p:nvSpPr>
            <p:cNvPr id="2185" name="Rectangle 168"/>
            <p:cNvSpPr>
              <a:spLocks noChangeArrowheads="1"/>
            </p:cNvSpPr>
            <p:nvPr/>
          </p:nvSpPr>
          <p:spPr bwMode="auto">
            <a:xfrm>
              <a:off x="4433" y="1841"/>
              <a:ext cx="2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Avg</a:t>
              </a:r>
              <a:endParaRPr lang="en-US" altLang="en-US" smtClean="0">
                <a:solidFill>
                  <a:srgbClr val="FFFFFF"/>
                </a:solidFill>
              </a:endParaRPr>
            </a:p>
          </p:txBody>
        </p:sp>
        <p:sp>
          <p:nvSpPr>
            <p:cNvPr id="2186" name="Rectangle 169"/>
            <p:cNvSpPr>
              <a:spLocks noChangeArrowheads="1"/>
            </p:cNvSpPr>
            <p:nvPr/>
          </p:nvSpPr>
          <p:spPr bwMode="auto">
            <a:xfrm>
              <a:off x="4622" y="1841"/>
              <a:ext cx="1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2187" name="Rectangle 170"/>
            <p:cNvSpPr>
              <a:spLocks noChangeArrowheads="1"/>
            </p:cNvSpPr>
            <p:nvPr/>
          </p:nvSpPr>
          <p:spPr bwMode="auto">
            <a:xfrm>
              <a:off x="4678" y="1841"/>
              <a:ext cx="126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Incoming Message Hold</a:t>
              </a:r>
              <a:endParaRPr lang="en-US" altLang="en-US" smtClean="0">
                <a:solidFill>
                  <a:srgbClr val="FFFFFF"/>
                </a:solidFill>
              </a:endParaRPr>
            </a:p>
          </p:txBody>
        </p:sp>
        <p:sp>
          <p:nvSpPr>
            <p:cNvPr id="2188" name="Rectangle 171"/>
            <p:cNvSpPr>
              <a:spLocks noChangeArrowheads="1"/>
            </p:cNvSpPr>
            <p:nvPr/>
          </p:nvSpPr>
          <p:spPr bwMode="auto">
            <a:xfrm>
              <a:off x="5909" y="1841"/>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89" name="Rectangle 172"/>
            <p:cNvSpPr>
              <a:spLocks noChangeArrowheads="1"/>
            </p:cNvSpPr>
            <p:nvPr/>
          </p:nvSpPr>
          <p:spPr bwMode="auto">
            <a:xfrm>
              <a:off x="6014" y="1841"/>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1 </a:t>
              </a:r>
              <a:endParaRPr lang="en-US" altLang="en-US" smtClean="0">
                <a:solidFill>
                  <a:srgbClr val="FFFFFF"/>
                </a:solidFill>
              </a:endParaRPr>
            </a:p>
          </p:txBody>
        </p:sp>
        <p:sp>
          <p:nvSpPr>
            <p:cNvPr id="2190" name="Rectangle 173"/>
            <p:cNvSpPr>
              <a:spLocks noChangeArrowheads="1"/>
            </p:cNvSpPr>
            <p:nvPr/>
          </p:nvSpPr>
          <p:spPr bwMode="auto">
            <a:xfrm>
              <a:off x="6105" y="1841"/>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191" name="Rectangle 174"/>
            <p:cNvSpPr>
              <a:spLocks noChangeArrowheads="1"/>
            </p:cNvSpPr>
            <p:nvPr/>
          </p:nvSpPr>
          <p:spPr bwMode="auto">
            <a:xfrm>
              <a:off x="4433" y="1974"/>
              <a:ext cx="1490"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Flow Controlled Connections</a:t>
              </a:r>
              <a:endParaRPr lang="en-US" altLang="en-US" smtClean="0">
                <a:solidFill>
                  <a:srgbClr val="FFFFFF"/>
                </a:solidFill>
              </a:endParaRPr>
            </a:p>
          </p:txBody>
        </p:sp>
        <p:sp>
          <p:nvSpPr>
            <p:cNvPr id="2192" name="Rectangle 175"/>
            <p:cNvSpPr>
              <a:spLocks noChangeArrowheads="1"/>
            </p:cNvSpPr>
            <p:nvPr/>
          </p:nvSpPr>
          <p:spPr bwMode="auto">
            <a:xfrm>
              <a:off x="5881" y="1974"/>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93" name="Rectangle 176"/>
            <p:cNvSpPr>
              <a:spLocks noChangeArrowheads="1"/>
            </p:cNvSpPr>
            <p:nvPr/>
          </p:nvSpPr>
          <p:spPr bwMode="auto">
            <a:xfrm>
              <a:off x="5993" y="1974"/>
              <a:ext cx="126"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2</a:t>
              </a:r>
              <a:endParaRPr lang="en-US" altLang="en-US" smtClean="0">
                <a:solidFill>
                  <a:srgbClr val="FFFFFF"/>
                </a:solidFill>
              </a:endParaRPr>
            </a:p>
          </p:txBody>
        </p:sp>
        <p:sp>
          <p:nvSpPr>
            <p:cNvPr id="2194" name="Rectangle 177"/>
            <p:cNvSpPr>
              <a:spLocks noChangeArrowheads="1"/>
            </p:cNvSpPr>
            <p:nvPr/>
          </p:nvSpPr>
          <p:spPr bwMode="auto">
            <a:xfrm>
              <a:off x="4433" y="2114"/>
              <a:ext cx="25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Avg</a:t>
              </a:r>
              <a:endParaRPr lang="en-US" altLang="en-US" smtClean="0">
                <a:solidFill>
                  <a:srgbClr val="FFFFFF"/>
                </a:solidFill>
              </a:endParaRPr>
            </a:p>
          </p:txBody>
        </p:sp>
        <p:sp>
          <p:nvSpPr>
            <p:cNvPr id="2195" name="Rectangle 178"/>
            <p:cNvSpPr>
              <a:spLocks noChangeArrowheads="1"/>
            </p:cNvSpPr>
            <p:nvPr/>
          </p:nvSpPr>
          <p:spPr bwMode="auto">
            <a:xfrm>
              <a:off x="4622" y="2114"/>
              <a:ext cx="11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 </a:t>
              </a:r>
              <a:endParaRPr lang="en-US" altLang="en-US" smtClean="0">
                <a:solidFill>
                  <a:srgbClr val="FFFFFF"/>
                </a:solidFill>
              </a:endParaRPr>
            </a:p>
          </p:txBody>
        </p:sp>
        <p:sp>
          <p:nvSpPr>
            <p:cNvPr id="2196" name="Rectangle 179"/>
            <p:cNvSpPr>
              <a:spLocks noChangeArrowheads="1"/>
            </p:cNvSpPr>
            <p:nvPr/>
          </p:nvSpPr>
          <p:spPr bwMode="auto">
            <a:xfrm>
              <a:off x="4678" y="2114"/>
              <a:ext cx="94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0000"/>
                  </a:solidFill>
                  <a:latin typeface="Segoe UI" panose="020B0502040204020203" pitchFamily="34" charset="0"/>
                </a:rPr>
                <a:t>Out Queue Delay </a:t>
              </a:r>
              <a:endParaRPr lang="en-US" altLang="en-US" smtClean="0">
                <a:solidFill>
                  <a:srgbClr val="FFFFFF"/>
                </a:solidFill>
              </a:endParaRPr>
            </a:p>
          </p:txBody>
        </p:sp>
        <p:sp>
          <p:nvSpPr>
            <p:cNvPr id="2197" name="Rectangle 180"/>
            <p:cNvSpPr>
              <a:spLocks noChangeArrowheads="1"/>
            </p:cNvSpPr>
            <p:nvPr/>
          </p:nvSpPr>
          <p:spPr bwMode="auto">
            <a:xfrm>
              <a:off x="5559" y="2114"/>
              <a:ext cx="16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&lt; </a:t>
              </a:r>
              <a:endParaRPr lang="en-US" altLang="en-US" smtClean="0">
                <a:solidFill>
                  <a:srgbClr val="FFFFFF"/>
                </a:solidFill>
              </a:endParaRPr>
            </a:p>
          </p:txBody>
        </p:sp>
        <p:sp>
          <p:nvSpPr>
            <p:cNvPr id="2198" name="Rectangle 181"/>
            <p:cNvSpPr>
              <a:spLocks noChangeArrowheads="1"/>
            </p:cNvSpPr>
            <p:nvPr/>
          </p:nvSpPr>
          <p:spPr bwMode="auto">
            <a:xfrm>
              <a:off x="5664" y="2114"/>
              <a:ext cx="1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2 </a:t>
              </a:r>
              <a:endParaRPr lang="en-US" altLang="en-US" smtClean="0">
                <a:solidFill>
                  <a:srgbClr val="FFFFFF"/>
                </a:solidFill>
              </a:endParaRPr>
            </a:p>
          </p:txBody>
        </p:sp>
        <p:sp>
          <p:nvSpPr>
            <p:cNvPr id="2199" name="Rectangle 182"/>
            <p:cNvSpPr>
              <a:spLocks noChangeArrowheads="1"/>
            </p:cNvSpPr>
            <p:nvPr/>
          </p:nvSpPr>
          <p:spPr bwMode="auto">
            <a:xfrm>
              <a:off x="5755" y="2114"/>
              <a:ext cx="22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smtClean="0">
                  <a:solidFill>
                    <a:srgbClr val="009E49"/>
                  </a:solidFill>
                  <a:latin typeface="Segoe UI" panose="020B0502040204020203" pitchFamily="34" charset="0"/>
                </a:rPr>
                <a:t>sec</a:t>
              </a:r>
              <a:endParaRPr lang="en-US" altLang="en-US" smtClean="0">
                <a:solidFill>
                  <a:srgbClr val="FFFFFF"/>
                </a:solidFill>
              </a:endParaRPr>
            </a:p>
          </p:txBody>
        </p:sp>
        <p:sp>
          <p:nvSpPr>
            <p:cNvPr id="2200" name="Line 183"/>
            <p:cNvSpPr>
              <a:spLocks noChangeShapeType="1"/>
            </p:cNvSpPr>
            <p:nvPr/>
          </p:nvSpPr>
          <p:spPr bwMode="auto">
            <a:xfrm>
              <a:off x="1411" y="2457"/>
              <a:ext cx="5112"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1" name="Line 184"/>
            <p:cNvSpPr>
              <a:spLocks noChangeShapeType="1"/>
            </p:cNvSpPr>
            <p:nvPr/>
          </p:nvSpPr>
          <p:spPr bwMode="auto">
            <a:xfrm>
              <a:off x="1420" y="2914"/>
              <a:ext cx="5112"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2" name="Line 185"/>
            <p:cNvSpPr>
              <a:spLocks noChangeShapeType="1"/>
            </p:cNvSpPr>
            <p:nvPr/>
          </p:nvSpPr>
          <p:spPr bwMode="auto">
            <a:xfrm>
              <a:off x="1420" y="3415"/>
              <a:ext cx="5112" cy="0"/>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3" name="Line 186"/>
            <p:cNvSpPr>
              <a:spLocks noChangeShapeType="1"/>
            </p:cNvSpPr>
            <p:nvPr/>
          </p:nvSpPr>
          <p:spPr bwMode="auto">
            <a:xfrm>
              <a:off x="3976" y="3415"/>
              <a:ext cx="0" cy="662"/>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04" name="Line 187"/>
            <p:cNvSpPr>
              <a:spLocks noChangeShapeType="1"/>
            </p:cNvSpPr>
            <p:nvPr/>
          </p:nvSpPr>
          <p:spPr bwMode="auto">
            <a:xfrm>
              <a:off x="2586" y="567"/>
              <a:ext cx="0" cy="881"/>
            </a:xfrm>
            <a:prstGeom prst="line">
              <a:avLst/>
            </a:prstGeom>
            <a:noFill/>
            <a:ln w="4445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205" name="TextBox 2204"/>
          <p:cNvSpPr txBox="1"/>
          <p:nvPr/>
        </p:nvSpPr>
        <p:spPr>
          <a:xfrm>
            <a:off x="160348" y="296862"/>
            <a:ext cx="283616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Lync KHI Example </a:t>
            </a:r>
          </a:p>
          <a:p>
            <a:pPr>
              <a:lnSpc>
                <a:spcPct val="90000"/>
              </a:lnSpc>
              <a:spcAft>
                <a:spcPts val="600"/>
              </a:spcAft>
            </a:pPr>
            <a:r>
              <a:rPr lang="en-US" sz="2400" dirty="0" smtClean="0">
                <a:gradFill>
                  <a:gsLst>
                    <a:gs pos="2917">
                      <a:srgbClr val="FFFFFF"/>
                    </a:gs>
                    <a:gs pos="30000">
                      <a:srgbClr val="FFFFFF"/>
                    </a:gs>
                  </a:gsLst>
                  <a:lin ang="5400000" scaled="0"/>
                </a:gradFill>
              </a:rPr>
              <a:t>(Front End)</a:t>
            </a:r>
          </a:p>
        </p:txBody>
      </p:sp>
    </p:spTree>
    <p:extLst>
      <p:ext uri="{BB962C8B-B14F-4D97-AF65-F5344CB8AC3E}">
        <p14:creationId xmlns:p14="http://schemas.microsoft.com/office/powerpoint/2010/main" val="28696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KHI Example (CPU)</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7" y="1363661"/>
            <a:ext cx="5562600" cy="3398243"/>
          </a:xfrm>
          <a:prstGeom prst="rect">
            <a:avLst/>
          </a:prstGeom>
        </p:spPr>
      </p:pic>
      <p:sp>
        <p:nvSpPr>
          <p:cNvPr id="87" name="Title 1"/>
          <p:cNvSpPr txBox="1">
            <a:spLocks/>
          </p:cNvSpPr>
          <p:nvPr/>
        </p:nvSpPr>
        <p:spPr>
          <a:xfrm>
            <a:off x="427039" y="51736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KHI Measures individual cores (not _Total)</a:t>
            </a:r>
          </a:p>
        </p:txBody>
      </p: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220" y="818070"/>
            <a:ext cx="2514600" cy="1536192"/>
          </a:xfrm>
          <a:prstGeom prst="rect">
            <a:avLst/>
          </a:prstGeom>
        </p:spPr>
      </p:pic>
      <p:pic>
        <p:nvPicPr>
          <p:cNvPr id="89" name="Picture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220" y="2425159"/>
            <a:ext cx="2514600" cy="1536192"/>
          </a:xfrm>
          <a:prstGeom prst="rect">
            <a:avLst/>
          </a:prstGeom>
        </p:spPr>
      </p:pic>
      <p:pic>
        <p:nvPicPr>
          <p:cNvPr id="90" name="Picture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891" y="818070"/>
            <a:ext cx="2514600" cy="1536192"/>
          </a:xfrm>
          <a:prstGeom prst="rect">
            <a:avLst/>
          </a:prstGeom>
        </p:spPr>
      </p:pic>
      <p:sp>
        <p:nvSpPr>
          <p:cNvPr id="8" name="Rounded Rectangle 7"/>
          <p:cNvSpPr/>
          <p:nvPr/>
        </p:nvSpPr>
        <p:spPr bwMode="auto">
          <a:xfrm>
            <a:off x="3400678" y="1897062"/>
            <a:ext cx="760159" cy="1576905"/>
          </a:xfrm>
          <a:prstGeom prst="roundRect">
            <a:avLst/>
          </a:prstGeom>
          <a:noFill/>
          <a:ln w="952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3"/>
          <a:stretch>
            <a:fillRect/>
          </a:stretch>
        </p:blipFill>
        <p:spPr>
          <a:xfrm>
            <a:off x="7080841" y="3240087"/>
            <a:ext cx="1628775" cy="1857375"/>
          </a:xfrm>
          <a:prstGeom prst="rect">
            <a:avLst/>
          </a:prstGeom>
        </p:spPr>
      </p:pic>
      <p:cxnSp>
        <p:nvCxnSpPr>
          <p:cNvPr id="6" name="Straight Arrow Connector 5"/>
          <p:cNvCxnSpPr/>
          <p:nvPr/>
        </p:nvCxnSpPr>
        <p:spPr>
          <a:xfrm>
            <a:off x="4160837" y="3062782"/>
            <a:ext cx="2920004" cy="898569"/>
          </a:xfrm>
          <a:prstGeom prst="straightConnector1">
            <a:avLst/>
          </a:prstGeom>
          <a:ln w="698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smtClean="0">
                <a:ln>
                  <a:noFill/>
                </a:ln>
                <a:latin typeface="Segoe UI" panose="020B0502040204020203" pitchFamily="34" charset="0"/>
              </a:rPr>
              <a:t>Remediation </a:t>
            </a:r>
            <a:r>
              <a:rPr lang="en-US" altLang="en-US" dirty="0">
                <a:ln>
                  <a:noFill/>
                </a:ln>
                <a:latin typeface="Segoe UI" panose="020B0502040204020203" pitchFamily="34" charset="0"/>
              </a:rPr>
              <a:t>Flow for all Server Roles</a:t>
            </a:r>
            <a:r>
              <a:rPr lang="en-US" altLang="en-US" sz="2800" dirty="0">
                <a:ln>
                  <a:noFill/>
                </a:ln>
              </a:rPr>
              <a:t/>
            </a:r>
            <a:br>
              <a:rPr lang="en-US" altLang="en-US" sz="2800" dirty="0">
                <a:ln>
                  <a:noFill/>
                </a:ln>
              </a:rPr>
            </a:br>
            <a:endParaRPr lang="en-US" dirty="0"/>
          </a:p>
        </p:txBody>
      </p:sp>
      <p:grpSp>
        <p:nvGrpSpPr>
          <p:cNvPr id="4" name="Group 4"/>
          <p:cNvGrpSpPr>
            <a:grpSpLocks noChangeAspect="1"/>
          </p:cNvGrpSpPr>
          <p:nvPr/>
        </p:nvGrpSpPr>
        <p:grpSpPr bwMode="auto">
          <a:xfrm>
            <a:off x="1036638" y="373063"/>
            <a:ext cx="10363200" cy="6288087"/>
            <a:chOff x="653" y="235"/>
            <a:chExt cx="6528" cy="3961"/>
          </a:xfrm>
        </p:grpSpPr>
        <p:sp>
          <p:nvSpPr>
            <p:cNvPr id="5" name="AutoShape 3"/>
            <p:cNvSpPr>
              <a:spLocks noChangeAspect="1" noChangeArrowheads="1" noTextEdit="1"/>
            </p:cNvSpPr>
            <p:nvPr/>
          </p:nvSpPr>
          <p:spPr bwMode="auto">
            <a:xfrm>
              <a:off x="693" y="235"/>
              <a:ext cx="6450" cy="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Freeform 5"/>
            <p:cNvSpPr>
              <a:spLocks/>
            </p:cNvSpPr>
            <p:nvPr/>
          </p:nvSpPr>
          <p:spPr bwMode="auto">
            <a:xfrm>
              <a:off x="653" y="859"/>
              <a:ext cx="6528" cy="3324"/>
            </a:xfrm>
            <a:custGeom>
              <a:avLst/>
              <a:gdLst>
                <a:gd name="T0" fmla="*/ 288 w 11897"/>
                <a:gd name="T1" fmla="*/ 7296 h 7296"/>
                <a:gd name="T2" fmla="*/ 11609 w 11897"/>
                <a:gd name="T3" fmla="*/ 7296 h 7296"/>
                <a:gd name="T4" fmla="*/ 11897 w 11897"/>
                <a:gd name="T5" fmla="*/ 7008 h 7296"/>
                <a:gd name="T6" fmla="*/ 11897 w 11897"/>
                <a:gd name="T7" fmla="*/ 7008 h 7296"/>
                <a:gd name="T8" fmla="*/ 11897 w 11897"/>
                <a:gd name="T9" fmla="*/ 288 h 7296"/>
                <a:gd name="T10" fmla="*/ 11609 w 11897"/>
                <a:gd name="T11" fmla="*/ 0 h 7296"/>
                <a:gd name="T12" fmla="*/ 11609 w 11897"/>
                <a:gd name="T13" fmla="*/ 0 h 7296"/>
                <a:gd name="T14" fmla="*/ 288 w 11897"/>
                <a:gd name="T15" fmla="*/ 0 h 7296"/>
                <a:gd name="T16" fmla="*/ 0 w 11897"/>
                <a:gd name="T17" fmla="*/ 288 h 7296"/>
                <a:gd name="T18" fmla="*/ 0 w 11897"/>
                <a:gd name="T19" fmla="*/ 288 h 7296"/>
                <a:gd name="T20" fmla="*/ 0 w 11897"/>
                <a:gd name="T21" fmla="*/ 7008 h 7296"/>
                <a:gd name="T22" fmla="*/ 288 w 11897"/>
                <a:gd name="T23" fmla="*/ 7296 h 7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97" h="7296">
                  <a:moveTo>
                    <a:pt x="288" y="7296"/>
                  </a:moveTo>
                  <a:lnTo>
                    <a:pt x="11609" y="7296"/>
                  </a:lnTo>
                  <a:cubicBezTo>
                    <a:pt x="11768" y="7296"/>
                    <a:pt x="11897" y="7168"/>
                    <a:pt x="11897" y="7008"/>
                  </a:cubicBezTo>
                  <a:cubicBezTo>
                    <a:pt x="11897" y="7008"/>
                    <a:pt x="11897" y="7008"/>
                    <a:pt x="11897" y="7008"/>
                  </a:cubicBezTo>
                  <a:lnTo>
                    <a:pt x="11897" y="288"/>
                  </a:lnTo>
                  <a:cubicBezTo>
                    <a:pt x="11897" y="129"/>
                    <a:pt x="11768" y="0"/>
                    <a:pt x="11609" y="0"/>
                  </a:cubicBezTo>
                  <a:lnTo>
                    <a:pt x="11609" y="0"/>
                  </a:lnTo>
                  <a:lnTo>
                    <a:pt x="288" y="0"/>
                  </a:lnTo>
                  <a:cubicBezTo>
                    <a:pt x="129" y="0"/>
                    <a:pt x="0" y="129"/>
                    <a:pt x="0" y="288"/>
                  </a:cubicBezTo>
                  <a:lnTo>
                    <a:pt x="0" y="288"/>
                  </a:lnTo>
                  <a:lnTo>
                    <a:pt x="0" y="7008"/>
                  </a:lnTo>
                  <a:cubicBezTo>
                    <a:pt x="0" y="7168"/>
                    <a:pt x="129" y="7296"/>
                    <a:pt x="288" y="7296"/>
                  </a:cubicBezTo>
                  <a:close/>
                </a:path>
              </a:pathLst>
            </a:custGeom>
            <a:solidFill>
              <a:srgbClr val="6DBCF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Line 6"/>
            <p:cNvSpPr>
              <a:spLocks noChangeShapeType="1"/>
            </p:cNvSpPr>
            <p:nvPr/>
          </p:nvSpPr>
          <p:spPr bwMode="auto">
            <a:xfrm>
              <a:off x="807" y="758"/>
              <a:ext cx="6107" cy="0"/>
            </a:xfrm>
            <a:prstGeom prst="line">
              <a:avLst/>
            </a:prstGeom>
            <a:noFill/>
            <a:ln w="4763" cap="rnd">
              <a:solidFill>
                <a:srgbClr val="77777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Rectangle 7"/>
            <p:cNvSpPr>
              <a:spLocks noChangeArrowheads="1"/>
            </p:cNvSpPr>
            <p:nvPr/>
          </p:nvSpPr>
          <p:spPr bwMode="auto">
            <a:xfrm>
              <a:off x="4031" y="3005"/>
              <a:ext cx="1294" cy="1096"/>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 y="3007"/>
              <a:ext cx="1293"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4031" y="3005"/>
              <a:ext cx="1294" cy="1096"/>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Rectangle 10"/>
            <p:cNvSpPr>
              <a:spLocks noChangeArrowheads="1"/>
            </p:cNvSpPr>
            <p:nvPr/>
          </p:nvSpPr>
          <p:spPr bwMode="auto">
            <a:xfrm>
              <a:off x="4031" y="2996"/>
              <a:ext cx="1311" cy="111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Freeform 11"/>
            <p:cNvSpPr>
              <a:spLocks/>
            </p:cNvSpPr>
            <p:nvPr/>
          </p:nvSpPr>
          <p:spPr bwMode="auto">
            <a:xfrm>
              <a:off x="4034" y="3002"/>
              <a:ext cx="1301" cy="1105"/>
            </a:xfrm>
            <a:custGeom>
              <a:avLst/>
              <a:gdLst>
                <a:gd name="T0" fmla="*/ 0 w 1301"/>
                <a:gd name="T1" fmla="*/ 1096 h 1105"/>
                <a:gd name="T2" fmla="*/ 1297 w 1301"/>
                <a:gd name="T3" fmla="*/ 1096 h 1105"/>
                <a:gd name="T4" fmla="*/ 1292 w 1301"/>
                <a:gd name="T5" fmla="*/ 1101 h 1105"/>
                <a:gd name="T6" fmla="*/ 1292 w 1301"/>
                <a:gd name="T7" fmla="*/ 5 h 1105"/>
                <a:gd name="T8" fmla="*/ 1297 w 1301"/>
                <a:gd name="T9" fmla="*/ 9 h 1105"/>
                <a:gd name="T10" fmla="*/ 4 w 1301"/>
                <a:gd name="T11" fmla="*/ 9 h 1105"/>
                <a:gd name="T12" fmla="*/ 8 w 1301"/>
                <a:gd name="T13" fmla="*/ 5 h 1105"/>
                <a:gd name="T14" fmla="*/ 8 w 1301"/>
                <a:gd name="T15" fmla="*/ 1105 h 1105"/>
                <a:gd name="T16" fmla="*/ 0 w 1301"/>
                <a:gd name="T17" fmla="*/ 1105 h 1105"/>
                <a:gd name="T18" fmla="*/ 0 w 1301"/>
                <a:gd name="T19" fmla="*/ 0 h 1105"/>
                <a:gd name="T20" fmla="*/ 1301 w 1301"/>
                <a:gd name="T21" fmla="*/ 0 h 1105"/>
                <a:gd name="T22" fmla="*/ 1301 w 1301"/>
                <a:gd name="T23" fmla="*/ 1105 h 1105"/>
                <a:gd name="T24" fmla="*/ 0 w 1301"/>
                <a:gd name="T25" fmla="*/ 1105 h 1105"/>
                <a:gd name="T26" fmla="*/ 0 w 1301"/>
                <a:gd name="T27" fmla="*/ 109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1" h="1105">
                  <a:moveTo>
                    <a:pt x="0" y="1096"/>
                  </a:moveTo>
                  <a:lnTo>
                    <a:pt x="1297" y="1096"/>
                  </a:lnTo>
                  <a:lnTo>
                    <a:pt x="1292" y="1101"/>
                  </a:lnTo>
                  <a:lnTo>
                    <a:pt x="1292" y="5"/>
                  </a:lnTo>
                  <a:lnTo>
                    <a:pt x="1297" y="9"/>
                  </a:lnTo>
                  <a:lnTo>
                    <a:pt x="4" y="9"/>
                  </a:lnTo>
                  <a:lnTo>
                    <a:pt x="8" y="5"/>
                  </a:lnTo>
                  <a:lnTo>
                    <a:pt x="8" y="1105"/>
                  </a:lnTo>
                  <a:lnTo>
                    <a:pt x="0" y="1105"/>
                  </a:lnTo>
                  <a:lnTo>
                    <a:pt x="0" y="0"/>
                  </a:lnTo>
                  <a:lnTo>
                    <a:pt x="1301" y="0"/>
                  </a:lnTo>
                  <a:lnTo>
                    <a:pt x="1301" y="1105"/>
                  </a:lnTo>
                  <a:lnTo>
                    <a:pt x="0" y="1105"/>
                  </a:lnTo>
                  <a:lnTo>
                    <a:pt x="0" y="10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Rectangle 12"/>
            <p:cNvSpPr>
              <a:spLocks noChangeArrowheads="1"/>
            </p:cNvSpPr>
            <p:nvPr/>
          </p:nvSpPr>
          <p:spPr bwMode="auto">
            <a:xfrm>
              <a:off x="4031" y="2996"/>
              <a:ext cx="1311" cy="1114"/>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13"/>
            <p:cNvSpPr>
              <a:spLocks noChangeArrowheads="1"/>
            </p:cNvSpPr>
            <p:nvPr/>
          </p:nvSpPr>
          <p:spPr bwMode="auto">
            <a:xfrm>
              <a:off x="4034" y="2984"/>
              <a:ext cx="1292" cy="1095"/>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Rectangle 14"/>
            <p:cNvSpPr>
              <a:spLocks noChangeArrowheads="1"/>
            </p:cNvSpPr>
            <p:nvPr/>
          </p:nvSpPr>
          <p:spPr bwMode="auto">
            <a:xfrm>
              <a:off x="4034" y="2984"/>
              <a:ext cx="1292" cy="1095"/>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Rectangle 15"/>
            <p:cNvSpPr>
              <a:spLocks noChangeArrowheads="1"/>
            </p:cNvSpPr>
            <p:nvPr/>
          </p:nvSpPr>
          <p:spPr bwMode="auto">
            <a:xfrm>
              <a:off x="4221" y="3091"/>
              <a:ext cx="11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Remediate role </a:t>
              </a:r>
              <a:endParaRPr lang="en-US" altLang="en-US" smtClean="0">
                <a:solidFill>
                  <a:srgbClr val="FFFFFF"/>
                </a:solidFill>
              </a:endParaRPr>
            </a:p>
          </p:txBody>
        </p:sp>
        <p:sp>
          <p:nvSpPr>
            <p:cNvPr id="16" name="Rectangle 16"/>
            <p:cNvSpPr>
              <a:spLocks noChangeArrowheads="1"/>
            </p:cNvSpPr>
            <p:nvPr/>
          </p:nvSpPr>
          <p:spPr bwMode="auto">
            <a:xfrm>
              <a:off x="4281" y="3264"/>
              <a:ext cx="89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Performance</a:t>
              </a:r>
              <a:endParaRPr lang="en-US" altLang="en-US" smtClean="0">
                <a:solidFill>
                  <a:srgbClr val="FFFFFF"/>
                </a:solidFill>
              </a:endParaRPr>
            </a:p>
          </p:txBody>
        </p:sp>
        <p:sp>
          <p:nvSpPr>
            <p:cNvPr id="17" name="Rectangle 17"/>
            <p:cNvSpPr>
              <a:spLocks noChangeArrowheads="1"/>
            </p:cNvSpPr>
            <p:nvPr/>
          </p:nvSpPr>
          <p:spPr bwMode="auto">
            <a:xfrm>
              <a:off x="5049" y="3264"/>
              <a:ext cx="14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 </a:t>
              </a:r>
              <a:endParaRPr lang="en-US" altLang="en-US" smtClean="0">
                <a:solidFill>
                  <a:srgbClr val="FFFFFF"/>
                </a:solidFill>
              </a:endParaRPr>
            </a:p>
          </p:txBody>
        </p:sp>
        <p:sp>
          <p:nvSpPr>
            <p:cNvPr id="18" name="Rectangle 18"/>
            <p:cNvSpPr>
              <a:spLocks noChangeArrowheads="1"/>
            </p:cNvSpPr>
            <p:nvPr/>
          </p:nvSpPr>
          <p:spPr bwMode="auto">
            <a:xfrm>
              <a:off x="4143" y="3592"/>
              <a:ext cx="125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Recollect KHI and </a:t>
              </a:r>
              <a:endParaRPr lang="en-US" altLang="en-US" smtClean="0">
                <a:solidFill>
                  <a:srgbClr val="FFFFFF"/>
                </a:solidFill>
              </a:endParaRPr>
            </a:p>
          </p:txBody>
        </p:sp>
        <p:sp>
          <p:nvSpPr>
            <p:cNvPr id="19" name="Rectangle 19"/>
            <p:cNvSpPr>
              <a:spLocks noChangeArrowheads="1"/>
            </p:cNvSpPr>
            <p:nvPr/>
          </p:nvSpPr>
          <p:spPr bwMode="auto">
            <a:xfrm>
              <a:off x="4117" y="3756"/>
              <a:ext cx="124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ensure role health</a:t>
              </a:r>
              <a:endParaRPr lang="en-US" altLang="en-US" smtClean="0">
                <a:solidFill>
                  <a:srgbClr val="FFFFFF"/>
                </a:solidFill>
              </a:endParaRPr>
            </a:p>
          </p:txBody>
        </p:sp>
        <p:sp>
          <p:nvSpPr>
            <p:cNvPr id="20" name="Rectangle 20"/>
            <p:cNvSpPr>
              <a:spLocks noChangeArrowheads="1"/>
            </p:cNvSpPr>
            <p:nvPr/>
          </p:nvSpPr>
          <p:spPr bwMode="auto">
            <a:xfrm>
              <a:off x="5213" y="3756"/>
              <a:ext cx="11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a:t>
              </a:r>
              <a:endParaRPr lang="en-US" altLang="en-US" smtClean="0">
                <a:solidFill>
                  <a:srgbClr val="FFFFFF"/>
                </a:solidFill>
              </a:endParaRPr>
            </a:p>
          </p:txBody>
        </p:sp>
        <p:sp>
          <p:nvSpPr>
            <p:cNvPr id="21" name="Rectangle 21"/>
            <p:cNvSpPr>
              <a:spLocks noChangeArrowheads="1"/>
            </p:cNvSpPr>
            <p:nvPr/>
          </p:nvSpPr>
          <p:spPr bwMode="auto">
            <a:xfrm>
              <a:off x="2228" y="2996"/>
              <a:ext cx="1467" cy="1105"/>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 y="3001"/>
              <a:ext cx="1464" cy="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3"/>
            <p:cNvSpPr>
              <a:spLocks noChangeArrowheads="1"/>
            </p:cNvSpPr>
            <p:nvPr/>
          </p:nvSpPr>
          <p:spPr bwMode="auto">
            <a:xfrm>
              <a:off x="2228" y="2996"/>
              <a:ext cx="1467" cy="1105"/>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Rectangle 24"/>
            <p:cNvSpPr>
              <a:spLocks noChangeArrowheads="1"/>
            </p:cNvSpPr>
            <p:nvPr/>
          </p:nvSpPr>
          <p:spPr bwMode="auto">
            <a:xfrm>
              <a:off x="2228" y="2996"/>
              <a:ext cx="1484" cy="112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5"/>
            <p:cNvSpPr>
              <a:spLocks/>
            </p:cNvSpPr>
            <p:nvPr/>
          </p:nvSpPr>
          <p:spPr bwMode="auto">
            <a:xfrm>
              <a:off x="2231" y="2997"/>
              <a:ext cx="1473" cy="1110"/>
            </a:xfrm>
            <a:custGeom>
              <a:avLst/>
              <a:gdLst>
                <a:gd name="T0" fmla="*/ 0 w 1473"/>
                <a:gd name="T1" fmla="*/ 1101 h 1110"/>
                <a:gd name="T2" fmla="*/ 1468 w 1473"/>
                <a:gd name="T3" fmla="*/ 1101 h 1110"/>
                <a:gd name="T4" fmla="*/ 1464 w 1473"/>
                <a:gd name="T5" fmla="*/ 1106 h 1110"/>
                <a:gd name="T6" fmla="*/ 1464 w 1473"/>
                <a:gd name="T7" fmla="*/ 4 h 1110"/>
                <a:gd name="T8" fmla="*/ 1468 w 1473"/>
                <a:gd name="T9" fmla="*/ 9 h 1110"/>
                <a:gd name="T10" fmla="*/ 4 w 1473"/>
                <a:gd name="T11" fmla="*/ 9 h 1110"/>
                <a:gd name="T12" fmla="*/ 9 w 1473"/>
                <a:gd name="T13" fmla="*/ 4 h 1110"/>
                <a:gd name="T14" fmla="*/ 9 w 1473"/>
                <a:gd name="T15" fmla="*/ 1110 h 1110"/>
                <a:gd name="T16" fmla="*/ 0 w 1473"/>
                <a:gd name="T17" fmla="*/ 1110 h 1110"/>
                <a:gd name="T18" fmla="*/ 0 w 1473"/>
                <a:gd name="T19" fmla="*/ 0 h 1110"/>
                <a:gd name="T20" fmla="*/ 1473 w 1473"/>
                <a:gd name="T21" fmla="*/ 0 h 1110"/>
                <a:gd name="T22" fmla="*/ 1473 w 1473"/>
                <a:gd name="T23" fmla="*/ 1110 h 1110"/>
                <a:gd name="T24" fmla="*/ 0 w 1473"/>
                <a:gd name="T25" fmla="*/ 1110 h 1110"/>
                <a:gd name="T26" fmla="*/ 0 w 1473"/>
                <a:gd name="T27" fmla="*/ 1101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3" h="1110">
                  <a:moveTo>
                    <a:pt x="0" y="1101"/>
                  </a:moveTo>
                  <a:lnTo>
                    <a:pt x="1468" y="1101"/>
                  </a:lnTo>
                  <a:lnTo>
                    <a:pt x="1464" y="1106"/>
                  </a:lnTo>
                  <a:lnTo>
                    <a:pt x="1464" y="4"/>
                  </a:lnTo>
                  <a:lnTo>
                    <a:pt x="1468" y="9"/>
                  </a:lnTo>
                  <a:lnTo>
                    <a:pt x="4" y="9"/>
                  </a:lnTo>
                  <a:lnTo>
                    <a:pt x="9" y="4"/>
                  </a:lnTo>
                  <a:lnTo>
                    <a:pt x="9" y="1110"/>
                  </a:lnTo>
                  <a:lnTo>
                    <a:pt x="0" y="1110"/>
                  </a:lnTo>
                  <a:lnTo>
                    <a:pt x="0" y="0"/>
                  </a:lnTo>
                  <a:lnTo>
                    <a:pt x="1473" y="0"/>
                  </a:lnTo>
                  <a:lnTo>
                    <a:pt x="1473" y="1110"/>
                  </a:lnTo>
                  <a:lnTo>
                    <a:pt x="0" y="1110"/>
                  </a:lnTo>
                  <a:lnTo>
                    <a:pt x="0" y="1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Rectangle 26"/>
            <p:cNvSpPr>
              <a:spLocks noChangeArrowheads="1"/>
            </p:cNvSpPr>
            <p:nvPr/>
          </p:nvSpPr>
          <p:spPr bwMode="auto">
            <a:xfrm>
              <a:off x="2228" y="2996"/>
              <a:ext cx="1484" cy="112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Rectangle 27"/>
            <p:cNvSpPr>
              <a:spLocks noChangeArrowheads="1"/>
            </p:cNvSpPr>
            <p:nvPr/>
          </p:nvSpPr>
          <p:spPr bwMode="auto">
            <a:xfrm>
              <a:off x="2232" y="2979"/>
              <a:ext cx="1464" cy="1100"/>
            </a:xfrm>
            <a:prstGeom prst="rect">
              <a:avLst/>
            </a:prstGeom>
            <a:solidFill>
              <a:srgbClr val="BA14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Rectangle 28"/>
            <p:cNvSpPr>
              <a:spLocks noChangeArrowheads="1"/>
            </p:cNvSpPr>
            <p:nvPr/>
          </p:nvSpPr>
          <p:spPr bwMode="auto">
            <a:xfrm>
              <a:off x="2232" y="2979"/>
              <a:ext cx="1464" cy="1100"/>
            </a:xfrm>
            <a:prstGeom prst="rect">
              <a:avLst/>
            </a:pr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Rectangle 29"/>
            <p:cNvSpPr>
              <a:spLocks noChangeArrowheads="1"/>
            </p:cNvSpPr>
            <p:nvPr/>
          </p:nvSpPr>
          <p:spPr bwMode="auto">
            <a:xfrm>
              <a:off x="2401" y="3091"/>
              <a:ext cx="132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Remediate System </a:t>
              </a:r>
              <a:endParaRPr lang="en-US" altLang="en-US" smtClean="0">
                <a:solidFill>
                  <a:srgbClr val="FFFFFF"/>
                </a:solidFill>
              </a:endParaRPr>
            </a:p>
          </p:txBody>
        </p:sp>
        <p:sp>
          <p:nvSpPr>
            <p:cNvPr id="29" name="Rectangle 30"/>
            <p:cNvSpPr>
              <a:spLocks noChangeArrowheads="1"/>
            </p:cNvSpPr>
            <p:nvPr/>
          </p:nvSpPr>
          <p:spPr bwMode="auto">
            <a:xfrm>
              <a:off x="2565" y="3255"/>
              <a:ext cx="89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Performance</a:t>
              </a:r>
              <a:endParaRPr lang="en-US" altLang="en-US" smtClean="0">
                <a:solidFill>
                  <a:srgbClr val="FFFFFF"/>
                </a:solidFill>
              </a:endParaRPr>
            </a:p>
          </p:txBody>
        </p:sp>
        <p:sp>
          <p:nvSpPr>
            <p:cNvPr id="30" name="Rectangle 31"/>
            <p:cNvSpPr>
              <a:spLocks noChangeArrowheads="1"/>
            </p:cNvSpPr>
            <p:nvPr/>
          </p:nvSpPr>
          <p:spPr bwMode="auto">
            <a:xfrm>
              <a:off x="3332" y="3255"/>
              <a:ext cx="14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 </a:t>
              </a:r>
              <a:endParaRPr lang="en-US" altLang="en-US" smtClean="0">
                <a:solidFill>
                  <a:srgbClr val="FFFFFF"/>
                </a:solidFill>
              </a:endParaRPr>
            </a:p>
          </p:txBody>
        </p:sp>
        <p:sp>
          <p:nvSpPr>
            <p:cNvPr id="31" name="Rectangle 32"/>
            <p:cNvSpPr>
              <a:spLocks noChangeArrowheads="1"/>
            </p:cNvSpPr>
            <p:nvPr/>
          </p:nvSpPr>
          <p:spPr bwMode="auto">
            <a:xfrm>
              <a:off x="2427" y="3592"/>
              <a:ext cx="125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Recollect KHI and </a:t>
              </a:r>
              <a:endParaRPr lang="en-US" altLang="en-US" smtClean="0">
                <a:solidFill>
                  <a:srgbClr val="FFFFFF"/>
                </a:solidFill>
              </a:endParaRPr>
            </a:p>
          </p:txBody>
        </p:sp>
        <p:sp>
          <p:nvSpPr>
            <p:cNvPr id="1024" name="Rectangle 33"/>
            <p:cNvSpPr>
              <a:spLocks noChangeArrowheads="1"/>
            </p:cNvSpPr>
            <p:nvPr/>
          </p:nvSpPr>
          <p:spPr bwMode="auto">
            <a:xfrm>
              <a:off x="2306" y="3756"/>
              <a:ext cx="144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ensure system health</a:t>
              </a:r>
              <a:endParaRPr lang="en-US" altLang="en-US" smtClean="0">
                <a:solidFill>
                  <a:srgbClr val="FFFFFF"/>
                </a:solidFill>
              </a:endParaRPr>
            </a:p>
          </p:txBody>
        </p:sp>
        <p:sp>
          <p:nvSpPr>
            <p:cNvPr id="1025" name="Rectangle 34"/>
            <p:cNvSpPr>
              <a:spLocks noChangeArrowheads="1"/>
            </p:cNvSpPr>
            <p:nvPr/>
          </p:nvSpPr>
          <p:spPr bwMode="auto">
            <a:xfrm>
              <a:off x="3591" y="3756"/>
              <a:ext cx="11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EFFFF"/>
                  </a:solidFill>
                  <a:latin typeface="Segoe UI" panose="020B0502040204020203" pitchFamily="34" charset="0"/>
                </a:rPr>
                <a:t>.</a:t>
              </a:r>
              <a:endParaRPr lang="en-US" altLang="en-US" smtClean="0">
                <a:solidFill>
                  <a:srgbClr val="FFFFFF"/>
                </a:solidFill>
              </a:endParaRPr>
            </a:p>
          </p:txBody>
        </p:sp>
        <p:sp>
          <p:nvSpPr>
            <p:cNvPr id="1026" name="Rectangle 35"/>
            <p:cNvSpPr>
              <a:spLocks noChangeArrowheads="1"/>
            </p:cNvSpPr>
            <p:nvPr/>
          </p:nvSpPr>
          <p:spPr bwMode="auto">
            <a:xfrm>
              <a:off x="1469" y="26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smtClean="0">
                <a:solidFill>
                  <a:srgbClr val="FFFFFF"/>
                </a:solidFill>
              </a:endParaRPr>
            </a:p>
          </p:txBody>
        </p:sp>
        <p:sp>
          <p:nvSpPr>
            <p:cNvPr id="1027" name="Freeform 36"/>
            <p:cNvSpPr>
              <a:spLocks/>
            </p:cNvSpPr>
            <p:nvPr/>
          </p:nvSpPr>
          <p:spPr bwMode="auto">
            <a:xfrm>
              <a:off x="2268" y="1397"/>
              <a:ext cx="1344" cy="1002"/>
            </a:xfrm>
            <a:custGeom>
              <a:avLst/>
              <a:gdLst>
                <a:gd name="T0" fmla="*/ 0 w 1344"/>
                <a:gd name="T1" fmla="*/ 501 h 1002"/>
                <a:gd name="T2" fmla="*/ 672 w 1344"/>
                <a:gd name="T3" fmla="*/ 0 h 1002"/>
                <a:gd name="T4" fmla="*/ 1344 w 1344"/>
                <a:gd name="T5" fmla="*/ 501 h 1002"/>
                <a:gd name="T6" fmla="*/ 672 w 1344"/>
                <a:gd name="T7" fmla="*/ 1002 h 1002"/>
                <a:gd name="T8" fmla="*/ 0 w 1344"/>
                <a:gd name="T9" fmla="*/ 501 h 1002"/>
              </a:gdLst>
              <a:ahLst/>
              <a:cxnLst>
                <a:cxn ang="0">
                  <a:pos x="T0" y="T1"/>
                </a:cxn>
                <a:cxn ang="0">
                  <a:pos x="T2" y="T3"/>
                </a:cxn>
                <a:cxn ang="0">
                  <a:pos x="T4" y="T5"/>
                </a:cxn>
                <a:cxn ang="0">
                  <a:pos x="T6" y="T7"/>
                </a:cxn>
                <a:cxn ang="0">
                  <a:pos x="T8" y="T9"/>
                </a:cxn>
              </a:cxnLst>
              <a:rect l="0" t="0" r="r" b="b"/>
              <a:pathLst>
                <a:path w="1344" h="1002">
                  <a:moveTo>
                    <a:pt x="0" y="501"/>
                  </a:moveTo>
                  <a:lnTo>
                    <a:pt x="672" y="0"/>
                  </a:lnTo>
                  <a:lnTo>
                    <a:pt x="1344" y="501"/>
                  </a:lnTo>
                  <a:lnTo>
                    <a:pt x="672" y="1002"/>
                  </a:lnTo>
                  <a:lnTo>
                    <a:pt x="0" y="501"/>
                  </a:lnTo>
                  <a:close/>
                </a:path>
              </a:pathLst>
            </a:custGeom>
            <a:solidFill>
              <a:srgbClr val="9B4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8" name="Rectangle 37"/>
            <p:cNvSpPr>
              <a:spLocks noChangeArrowheads="1"/>
            </p:cNvSpPr>
            <p:nvPr/>
          </p:nvSpPr>
          <p:spPr bwMode="auto">
            <a:xfrm>
              <a:off x="2530" y="1710"/>
              <a:ext cx="92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For each role</a:t>
              </a:r>
              <a:endParaRPr lang="en-US" altLang="en-US" smtClean="0">
                <a:solidFill>
                  <a:srgbClr val="FFFFFF"/>
                </a:solidFill>
              </a:endParaRPr>
            </a:p>
          </p:txBody>
        </p:sp>
        <p:sp>
          <p:nvSpPr>
            <p:cNvPr id="1029" name="Rectangle 38"/>
            <p:cNvSpPr>
              <a:spLocks noChangeArrowheads="1"/>
            </p:cNvSpPr>
            <p:nvPr/>
          </p:nvSpPr>
          <p:spPr bwMode="auto">
            <a:xfrm>
              <a:off x="3324" y="1710"/>
              <a:ext cx="11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a:t>
              </a:r>
              <a:endParaRPr lang="en-US" altLang="en-US" smtClean="0">
                <a:solidFill>
                  <a:srgbClr val="FFFFFF"/>
                </a:solidFill>
              </a:endParaRPr>
            </a:p>
          </p:txBody>
        </p:sp>
        <p:sp>
          <p:nvSpPr>
            <p:cNvPr id="1030" name="Rectangle 39"/>
            <p:cNvSpPr>
              <a:spLocks noChangeArrowheads="1"/>
            </p:cNvSpPr>
            <p:nvPr/>
          </p:nvSpPr>
          <p:spPr bwMode="auto">
            <a:xfrm>
              <a:off x="2539" y="1874"/>
              <a:ext cx="86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System Pass</a:t>
              </a:r>
              <a:endParaRPr lang="en-US" altLang="en-US" smtClean="0">
                <a:solidFill>
                  <a:srgbClr val="FFFFFF"/>
                </a:solidFill>
              </a:endParaRPr>
            </a:p>
          </p:txBody>
        </p:sp>
        <p:sp>
          <p:nvSpPr>
            <p:cNvPr id="1031" name="Rectangle 40"/>
            <p:cNvSpPr>
              <a:spLocks noChangeArrowheads="1"/>
            </p:cNvSpPr>
            <p:nvPr/>
          </p:nvSpPr>
          <p:spPr bwMode="auto">
            <a:xfrm>
              <a:off x="3281" y="1874"/>
              <a:ext cx="14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a:t>
              </a:r>
              <a:endParaRPr lang="en-US" altLang="en-US" smtClean="0">
                <a:solidFill>
                  <a:srgbClr val="FFFFFF"/>
                </a:solidFill>
              </a:endParaRPr>
            </a:p>
          </p:txBody>
        </p:sp>
        <p:sp>
          <p:nvSpPr>
            <p:cNvPr id="1033" name="Rectangle 41"/>
            <p:cNvSpPr>
              <a:spLocks noChangeArrowheads="1"/>
            </p:cNvSpPr>
            <p:nvPr/>
          </p:nvSpPr>
          <p:spPr bwMode="auto">
            <a:xfrm>
              <a:off x="710" y="1590"/>
              <a:ext cx="1354" cy="68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4" name="Freeform 42"/>
            <p:cNvSpPr>
              <a:spLocks/>
            </p:cNvSpPr>
            <p:nvPr/>
          </p:nvSpPr>
          <p:spPr bwMode="auto">
            <a:xfrm>
              <a:off x="712" y="1595"/>
              <a:ext cx="1343" cy="666"/>
            </a:xfrm>
            <a:custGeom>
              <a:avLst/>
              <a:gdLst>
                <a:gd name="T0" fmla="*/ 617 w 2491"/>
                <a:gd name="T1" fmla="*/ 1235 h 1235"/>
                <a:gd name="T2" fmla="*/ 1874 w 2491"/>
                <a:gd name="T3" fmla="*/ 1235 h 1235"/>
                <a:gd name="T4" fmla="*/ 2491 w 2491"/>
                <a:gd name="T5" fmla="*/ 617 h 1235"/>
                <a:gd name="T6" fmla="*/ 1874 w 2491"/>
                <a:gd name="T7" fmla="*/ 0 h 1235"/>
                <a:gd name="T8" fmla="*/ 1874 w 2491"/>
                <a:gd name="T9" fmla="*/ 0 h 1235"/>
                <a:gd name="T10" fmla="*/ 1874 w 2491"/>
                <a:gd name="T11" fmla="*/ 0 h 1235"/>
                <a:gd name="T12" fmla="*/ 617 w 2491"/>
                <a:gd name="T13" fmla="*/ 0 h 1235"/>
                <a:gd name="T14" fmla="*/ 0 w 2491"/>
                <a:gd name="T15" fmla="*/ 617 h 1235"/>
                <a:gd name="T16" fmla="*/ 617 w 2491"/>
                <a:gd name="T17" fmla="*/ 123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1" h="1235">
                  <a:moveTo>
                    <a:pt x="617" y="1235"/>
                  </a:moveTo>
                  <a:lnTo>
                    <a:pt x="1874" y="1235"/>
                  </a:lnTo>
                  <a:cubicBezTo>
                    <a:pt x="2215" y="1235"/>
                    <a:pt x="2491" y="959"/>
                    <a:pt x="2491" y="617"/>
                  </a:cubicBezTo>
                  <a:cubicBezTo>
                    <a:pt x="2491" y="276"/>
                    <a:pt x="2215" y="0"/>
                    <a:pt x="1874" y="0"/>
                  </a:cubicBezTo>
                  <a:cubicBezTo>
                    <a:pt x="1874" y="0"/>
                    <a:pt x="1874" y="0"/>
                    <a:pt x="1874" y="0"/>
                  </a:cubicBezTo>
                  <a:lnTo>
                    <a:pt x="1874" y="0"/>
                  </a:lnTo>
                  <a:lnTo>
                    <a:pt x="617" y="0"/>
                  </a:lnTo>
                  <a:cubicBezTo>
                    <a:pt x="276" y="0"/>
                    <a:pt x="0" y="276"/>
                    <a:pt x="0" y="617"/>
                  </a:cubicBezTo>
                  <a:cubicBezTo>
                    <a:pt x="0" y="959"/>
                    <a:pt x="276" y="1235"/>
                    <a:pt x="617" y="1235"/>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5" name="Rectangle 43"/>
            <p:cNvSpPr>
              <a:spLocks noChangeArrowheads="1"/>
            </p:cNvSpPr>
            <p:nvPr/>
          </p:nvSpPr>
          <p:spPr bwMode="auto">
            <a:xfrm>
              <a:off x="710" y="1590"/>
              <a:ext cx="1354" cy="68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6" name="Rectangle 44"/>
            <p:cNvSpPr>
              <a:spLocks noChangeArrowheads="1"/>
            </p:cNvSpPr>
            <p:nvPr/>
          </p:nvSpPr>
          <p:spPr bwMode="auto">
            <a:xfrm>
              <a:off x="702" y="1590"/>
              <a:ext cx="1362" cy="69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7" name="Freeform 45"/>
            <p:cNvSpPr>
              <a:spLocks/>
            </p:cNvSpPr>
            <p:nvPr/>
          </p:nvSpPr>
          <p:spPr bwMode="auto">
            <a:xfrm>
              <a:off x="708" y="1590"/>
              <a:ext cx="1351" cy="676"/>
            </a:xfrm>
            <a:custGeom>
              <a:avLst/>
              <a:gdLst>
                <a:gd name="T0" fmla="*/ 1014 w 1351"/>
                <a:gd name="T1" fmla="*/ 666 h 676"/>
                <a:gd name="T2" fmla="*/ 1080 w 1351"/>
                <a:gd name="T3" fmla="*/ 660 h 676"/>
                <a:gd name="T4" fmla="*/ 1142 w 1351"/>
                <a:gd name="T5" fmla="*/ 641 h 676"/>
                <a:gd name="T6" fmla="*/ 1246 w 1351"/>
                <a:gd name="T7" fmla="*/ 570 h 676"/>
                <a:gd name="T8" fmla="*/ 1286 w 1351"/>
                <a:gd name="T9" fmla="*/ 522 h 676"/>
                <a:gd name="T10" fmla="*/ 1336 w 1351"/>
                <a:gd name="T11" fmla="*/ 404 h 676"/>
                <a:gd name="T12" fmla="*/ 1341 w 1351"/>
                <a:gd name="T13" fmla="*/ 371 h 676"/>
                <a:gd name="T14" fmla="*/ 1341 w 1351"/>
                <a:gd name="T15" fmla="*/ 304 h 676"/>
                <a:gd name="T16" fmla="*/ 1336 w 1351"/>
                <a:gd name="T17" fmla="*/ 272 h 676"/>
                <a:gd name="T18" fmla="*/ 1286 w 1351"/>
                <a:gd name="T19" fmla="*/ 154 h 676"/>
                <a:gd name="T20" fmla="*/ 1246 w 1351"/>
                <a:gd name="T21" fmla="*/ 106 h 676"/>
                <a:gd name="T22" fmla="*/ 1142 w 1351"/>
                <a:gd name="T23" fmla="*/ 34 h 676"/>
                <a:gd name="T24" fmla="*/ 1080 w 1351"/>
                <a:gd name="T25" fmla="*/ 16 h 676"/>
                <a:gd name="T26" fmla="*/ 1014 w 1351"/>
                <a:gd name="T27" fmla="*/ 9 h 676"/>
                <a:gd name="T28" fmla="*/ 337 w 1351"/>
                <a:gd name="T29" fmla="*/ 9 h 676"/>
                <a:gd name="T30" fmla="*/ 271 w 1351"/>
                <a:gd name="T31" fmla="*/ 16 h 676"/>
                <a:gd name="T32" fmla="*/ 209 w 1351"/>
                <a:gd name="T33" fmla="*/ 34 h 676"/>
                <a:gd name="T34" fmla="*/ 105 w 1351"/>
                <a:gd name="T35" fmla="*/ 106 h 676"/>
                <a:gd name="T36" fmla="*/ 64 w 1351"/>
                <a:gd name="T37" fmla="*/ 154 h 676"/>
                <a:gd name="T38" fmla="*/ 15 w 1351"/>
                <a:gd name="T39" fmla="*/ 272 h 676"/>
                <a:gd name="T40" fmla="*/ 10 w 1351"/>
                <a:gd name="T41" fmla="*/ 304 h 676"/>
                <a:gd name="T42" fmla="*/ 10 w 1351"/>
                <a:gd name="T43" fmla="*/ 371 h 676"/>
                <a:gd name="T44" fmla="*/ 15 w 1351"/>
                <a:gd name="T45" fmla="*/ 404 h 676"/>
                <a:gd name="T46" fmla="*/ 64 w 1351"/>
                <a:gd name="T47" fmla="*/ 522 h 676"/>
                <a:gd name="T48" fmla="*/ 105 w 1351"/>
                <a:gd name="T49" fmla="*/ 570 h 676"/>
                <a:gd name="T50" fmla="*/ 209 w 1351"/>
                <a:gd name="T51" fmla="*/ 641 h 676"/>
                <a:gd name="T52" fmla="*/ 271 w 1351"/>
                <a:gd name="T53" fmla="*/ 660 h 676"/>
                <a:gd name="T54" fmla="*/ 341 w 1351"/>
                <a:gd name="T55" fmla="*/ 667 h 676"/>
                <a:gd name="T56" fmla="*/ 269 w 1351"/>
                <a:gd name="T57" fmla="*/ 668 h 676"/>
                <a:gd name="T58" fmla="*/ 99 w 1351"/>
                <a:gd name="T59" fmla="*/ 576 h 676"/>
                <a:gd name="T60" fmla="*/ 7 w 1351"/>
                <a:gd name="T61" fmla="*/ 406 h 676"/>
                <a:gd name="T62" fmla="*/ 1 w 1351"/>
                <a:gd name="T63" fmla="*/ 303 h 676"/>
                <a:gd name="T64" fmla="*/ 57 w 1351"/>
                <a:gd name="T65" fmla="*/ 149 h 676"/>
                <a:gd name="T66" fmla="*/ 205 w 1351"/>
                <a:gd name="T67" fmla="*/ 27 h 676"/>
                <a:gd name="T68" fmla="*/ 336 w 1351"/>
                <a:gd name="T69" fmla="*/ 0 h 676"/>
                <a:gd name="T70" fmla="*/ 1082 w 1351"/>
                <a:gd name="T71" fmla="*/ 8 h 676"/>
                <a:gd name="T72" fmla="*/ 1252 w 1351"/>
                <a:gd name="T73" fmla="*/ 100 h 676"/>
                <a:gd name="T74" fmla="*/ 1344 w 1351"/>
                <a:gd name="T75" fmla="*/ 270 h 676"/>
                <a:gd name="T76" fmla="*/ 1349 w 1351"/>
                <a:gd name="T77" fmla="*/ 372 h 676"/>
                <a:gd name="T78" fmla="*/ 1294 w 1351"/>
                <a:gd name="T79" fmla="*/ 527 h 676"/>
                <a:gd name="T80" fmla="*/ 1146 w 1351"/>
                <a:gd name="T81" fmla="*/ 649 h 676"/>
                <a:gd name="T82" fmla="*/ 1015 w 1351"/>
                <a:gd name="T83" fmla="*/ 67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1" h="676">
                  <a:moveTo>
                    <a:pt x="332" y="666"/>
                  </a:moveTo>
                  <a:lnTo>
                    <a:pt x="1014" y="666"/>
                  </a:lnTo>
                  <a:lnTo>
                    <a:pt x="1014" y="666"/>
                  </a:lnTo>
                  <a:lnTo>
                    <a:pt x="1048" y="665"/>
                  </a:lnTo>
                  <a:lnTo>
                    <a:pt x="1048" y="665"/>
                  </a:lnTo>
                  <a:lnTo>
                    <a:pt x="1080" y="660"/>
                  </a:lnTo>
                  <a:lnTo>
                    <a:pt x="1080" y="660"/>
                  </a:lnTo>
                  <a:lnTo>
                    <a:pt x="1142" y="641"/>
                  </a:lnTo>
                  <a:lnTo>
                    <a:pt x="1142" y="641"/>
                  </a:lnTo>
                  <a:lnTo>
                    <a:pt x="1198" y="610"/>
                  </a:lnTo>
                  <a:lnTo>
                    <a:pt x="1197" y="611"/>
                  </a:lnTo>
                  <a:lnTo>
                    <a:pt x="1246" y="570"/>
                  </a:lnTo>
                  <a:lnTo>
                    <a:pt x="1246" y="570"/>
                  </a:lnTo>
                  <a:lnTo>
                    <a:pt x="1287" y="521"/>
                  </a:lnTo>
                  <a:lnTo>
                    <a:pt x="1286" y="522"/>
                  </a:lnTo>
                  <a:lnTo>
                    <a:pt x="1317" y="466"/>
                  </a:lnTo>
                  <a:lnTo>
                    <a:pt x="1317" y="466"/>
                  </a:lnTo>
                  <a:lnTo>
                    <a:pt x="1336" y="404"/>
                  </a:lnTo>
                  <a:lnTo>
                    <a:pt x="1336" y="404"/>
                  </a:lnTo>
                  <a:lnTo>
                    <a:pt x="1341" y="371"/>
                  </a:lnTo>
                  <a:lnTo>
                    <a:pt x="1341" y="371"/>
                  </a:lnTo>
                  <a:lnTo>
                    <a:pt x="1342" y="337"/>
                  </a:lnTo>
                  <a:lnTo>
                    <a:pt x="1342" y="338"/>
                  </a:lnTo>
                  <a:lnTo>
                    <a:pt x="1341" y="304"/>
                  </a:lnTo>
                  <a:lnTo>
                    <a:pt x="1341" y="305"/>
                  </a:lnTo>
                  <a:lnTo>
                    <a:pt x="1336" y="272"/>
                  </a:lnTo>
                  <a:lnTo>
                    <a:pt x="1336" y="272"/>
                  </a:lnTo>
                  <a:lnTo>
                    <a:pt x="1317" y="210"/>
                  </a:lnTo>
                  <a:lnTo>
                    <a:pt x="1317" y="210"/>
                  </a:lnTo>
                  <a:lnTo>
                    <a:pt x="1286" y="154"/>
                  </a:lnTo>
                  <a:lnTo>
                    <a:pt x="1287" y="155"/>
                  </a:lnTo>
                  <a:lnTo>
                    <a:pt x="1246" y="106"/>
                  </a:lnTo>
                  <a:lnTo>
                    <a:pt x="1246" y="106"/>
                  </a:lnTo>
                  <a:lnTo>
                    <a:pt x="1197" y="65"/>
                  </a:lnTo>
                  <a:lnTo>
                    <a:pt x="1198" y="65"/>
                  </a:lnTo>
                  <a:lnTo>
                    <a:pt x="1142" y="34"/>
                  </a:lnTo>
                  <a:lnTo>
                    <a:pt x="1142" y="35"/>
                  </a:lnTo>
                  <a:lnTo>
                    <a:pt x="1080" y="16"/>
                  </a:lnTo>
                  <a:lnTo>
                    <a:pt x="1080" y="16"/>
                  </a:lnTo>
                  <a:lnTo>
                    <a:pt x="1048" y="11"/>
                  </a:lnTo>
                  <a:lnTo>
                    <a:pt x="1048" y="11"/>
                  </a:lnTo>
                  <a:lnTo>
                    <a:pt x="1014" y="9"/>
                  </a:lnTo>
                  <a:lnTo>
                    <a:pt x="1014" y="9"/>
                  </a:lnTo>
                  <a:lnTo>
                    <a:pt x="336" y="9"/>
                  </a:lnTo>
                  <a:lnTo>
                    <a:pt x="337" y="9"/>
                  </a:lnTo>
                  <a:lnTo>
                    <a:pt x="303" y="11"/>
                  </a:lnTo>
                  <a:lnTo>
                    <a:pt x="304" y="11"/>
                  </a:lnTo>
                  <a:lnTo>
                    <a:pt x="271" y="16"/>
                  </a:lnTo>
                  <a:lnTo>
                    <a:pt x="271" y="16"/>
                  </a:lnTo>
                  <a:lnTo>
                    <a:pt x="209" y="35"/>
                  </a:lnTo>
                  <a:lnTo>
                    <a:pt x="209" y="34"/>
                  </a:lnTo>
                  <a:lnTo>
                    <a:pt x="153" y="65"/>
                  </a:lnTo>
                  <a:lnTo>
                    <a:pt x="154" y="65"/>
                  </a:lnTo>
                  <a:lnTo>
                    <a:pt x="105" y="106"/>
                  </a:lnTo>
                  <a:lnTo>
                    <a:pt x="105" y="106"/>
                  </a:lnTo>
                  <a:lnTo>
                    <a:pt x="64" y="155"/>
                  </a:lnTo>
                  <a:lnTo>
                    <a:pt x="64" y="154"/>
                  </a:lnTo>
                  <a:lnTo>
                    <a:pt x="34" y="210"/>
                  </a:lnTo>
                  <a:lnTo>
                    <a:pt x="34" y="210"/>
                  </a:lnTo>
                  <a:lnTo>
                    <a:pt x="15" y="272"/>
                  </a:lnTo>
                  <a:lnTo>
                    <a:pt x="15" y="272"/>
                  </a:lnTo>
                  <a:lnTo>
                    <a:pt x="10" y="305"/>
                  </a:lnTo>
                  <a:lnTo>
                    <a:pt x="10" y="304"/>
                  </a:lnTo>
                  <a:lnTo>
                    <a:pt x="8" y="338"/>
                  </a:lnTo>
                  <a:lnTo>
                    <a:pt x="8" y="337"/>
                  </a:lnTo>
                  <a:lnTo>
                    <a:pt x="10" y="371"/>
                  </a:lnTo>
                  <a:lnTo>
                    <a:pt x="10" y="371"/>
                  </a:lnTo>
                  <a:lnTo>
                    <a:pt x="15" y="404"/>
                  </a:lnTo>
                  <a:lnTo>
                    <a:pt x="15" y="404"/>
                  </a:lnTo>
                  <a:lnTo>
                    <a:pt x="34" y="466"/>
                  </a:lnTo>
                  <a:lnTo>
                    <a:pt x="34" y="466"/>
                  </a:lnTo>
                  <a:lnTo>
                    <a:pt x="64" y="522"/>
                  </a:lnTo>
                  <a:lnTo>
                    <a:pt x="64" y="521"/>
                  </a:lnTo>
                  <a:lnTo>
                    <a:pt x="105" y="570"/>
                  </a:lnTo>
                  <a:lnTo>
                    <a:pt x="105" y="570"/>
                  </a:lnTo>
                  <a:lnTo>
                    <a:pt x="154" y="611"/>
                  </a:lnTo>
                  <a:lnTo>
                    <a:pt x="153" y="610"/>
                  </a:lnTo>
                  <a:lnTo>
                    <a:pt x="209" y="641"/>
                  </a:lnTo>
                  <a:lnTo>
                    <a:pt x="209" y="641"/>
                  </a:lnTo>
                  <a:lnTo>
                    <a:pt x="271" y="660"/>
                  </a:lnTo>
                  <a:lnTo>
                    <a:pt x="271" y="660"/>
                  </a:lnTo>
                  <a:lnTo>
                    <a:pt x="304" y="665"/>
                  </a:lnTo>
                  <a:lnTo>
                    <a:pt x="303" y="665"/>
                  </a:lnTo>
                  <a:lnTo>
                    <a:pt x="341" y="667"/>
                  </a:lnTo>
                  <a:lnTo>
                    <a:pt x="341" y="676"/>
                  </a:lnTo>
                  <a:lnTo>
                    <a:pt x="303" y="673"/>
                  </a:lnTo>
                  <a:lnTo>
                    <a:pt x="269" y="668"/>
                  </a:lnTo>
                  <a:lnTo>
                    <a:pt x="205" y="649"/>
                  </a:lnTo>
                  <a:lnTo>
                    <a:pt x="148" y="618"/>
                  </a:lnTo>
                  <a:lnTo>
                    <a:pt x="99" y="576"/>
                  </a:lnTo>
                  <a:lnTo>
                    <a:pt x="57" y="527"/>
                  </a:lnTo>
                  <a:lnTo>
                    <a:pt x="26" y="470"/>
                  </a:lnTo>
                  <a:lnTo>
                    <a:pt x="7" y="406"/>
                  </a:lnTo>
                  <a:lnTo>
                    <a:pt x="1" y="372"/>
                  </a:lnTo>
                  <a:lnTo>
                    <a:pt x="0" y="337"/>
                  </a:lnTo>
                  <a:lnTo>
                    <a:pt x="1" y="303"/>
                  </a:lnTo>
                  <a:lnTo>
                    <a:pt x="7" y="270"/>
                  </a:lnTo>
                  <a:lnTo>
                    <a:pt x="26" y="206"/>
                  </a:lnTo>
                  <a:lnTo>
                    <a:pt x="57" y="149"/>
                  </a:lnTo>
                  <a:lnTo>
                    <a:pt x="99" y="100"/>
                  </a:lnTo>
                  <a:lnTo>
                    <a:pt x="148" y="58"/>
                  </a:lnTo>
                  <a:lnTo>
                    <a:pt x="205" y="27"/>
                  </a:lnTo>
                  <a:lnTo>
                    <a:pt x="269" y="8"/>
                  </a:lnTo>
                  <a:lnTo>
                    <a:pt x="303" y="2"/>
                  </a:lnTo>
                  <a:lnTo>
                    <a:pt x="336" y="0"/>
                  </a:lnTo>
                  <a:lnTo>
                    <a:pt x="1015" y="0"/>
                  </a:lnTo>
                  <a:lnTo>
                    <a:pt x="1049" y="2"/>
                  </a:lnTo>
                  <a:lnTo>
                    <a:pt x="1082" y="8"/>
                  </a:lnTo>
                  <a:lnTo>
                    <a:pt x="1146" y="27"/>
                  </a:lnTo>
                  <a:lnTo>
                    <a:pt x="1203" y="58"/>
                  </a:lnTo>
                  <a:lnTo>
                    <a:pt x="1252" y="100"/>
                  </a:lnTo>
                  <a:lnTo>
                    <a:pt x="1294" y="149"/>
                  </a:lnTo>
                  <a:lnTo>
                    <a:pt x="1325" y="206"/>
                  </a:lnTo>
                  <a:lnTo>
                    <a:pt x="1344" y="270"/>
                  </a:lnTo>
                  <a:lnTo>
                    <a:pt x="1349" y="303"/>
                  </a:lnTo>
                  <a:lnTo>
                    <a:pt x="1351" y="337"/>
                  </a:lnTo>
                  <a:lnTo>
                    <a:pt x="1349" y="372"/>
                  </a:lnTo>
                  <a:lnTo>
                    <a:pt x="1344" y="406"/>
                  </a:lnTo>
                  <a:lnTo>
                    <a:pt x="1325" y="470"/>
                  </a:lnTo>
                  <a:lnTo>
                    <a:pt x="1294" y="527"/>
                  </a:lnTo>
                  <a:lnTo>
                    <a:pt x="1252" y="576"/>
                  </a:lnTo>
                  <a:lnTo>
                    <a:pt x="1203" y="618"/>
                  </a:lnTo>
                  <a:lnTo>
                    <a:pt x="1146" y="649"/>
                  </a:lnTo>
                  <a:lnTo>
                    <a:pt x="1082" y="668"/>
                  </a:lnTo>
                  <a:lnTo>
                    <a:pt x="1049" y="673"/>
                  </a:lnTo>
                  <a:lnTo>
                    <a:pt x="1015" y="675"/>
                  </a:lnTo>
                  <a:lnTo>
                    <a:pt x="332" y="675"/>
                  </a:lnTo>
                  <a:lnTo>
                    <a:pt x="332" y="6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8" name="Rectangle 46"/>
            <p:cNvSpPr>
              <a:spLocks noChangeArrowheads="1"/>
            </p:cNvSpPr>
            <p:nvPr/>
          </p:nvSpPr>
          <p:spPr bwMode="auto">
            <a:xfrm>
              <a:off x="702" y="1590"/>
              <a:ext cx="1362" cy="690"/>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9" name="Freeform 47"/>
            <p:cNvSpPr>
              <a:spLocks/>
            </p:cNvSpPr>
            <p:nvPr/>
          </p:nvSpPr>
          <p:spPr bwMode="auto">
            <a:xfrm>
              <a:off x="708" y="1572"/>
              <a:ext cx="1343" cy="666"/>
            </a:xfrm>
            <a:custGeom>
              <a:avLst/>
              <a:gdLst>
                <a:gd name="T0" fmla="*/ 618 w 2492"/>
                <a:gd name="T1" fmla="*/ 1235 h 1235"/>
                <a:gd name="T2" fmla="*/ 1874 w 2492"/>
                <a:gd name="T3" fmla="*/ 1235 h 1235"/>
                <a:gd name="T4" fmla="*/ 2492 w 2492"/>
                <a:gd name="T5" fmla="*/ 617 h 1235"/>
                <a:gd name="T6" fmla="*/ 1874 w 2492"/>
                <a:gd name="T7" fmla="*/ 0 h 1235"/>
                <a:gd name="T8" fmla="*/ 1874 w 2492"/>
                <a:gd name="T9" fmla="*/ 0 h 1235"/>
                <a:gd name="T10" fmla="*/ 1874 w 2492"/>
                <a:gd name="T11" fmla="*/ 0 h 1235"/>
                <a:gd name="T12" fmla="*/ 618 w 2492"/>
                <a:gd name="T13" fmla="*/ 0 h 1235"/>
                <a:gd name="T14" fmla="*/ 0 w 2492"/>
                <a:gd name="T15" fmla="*/ 617 h 1235"/>
                <a:gd name="T16" fmla="*/ 618 w 2492"/>
                <a:gd name="T17" fmla="*/ 123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2" h="1235">
                  <a:moveTo>
                    <a:pt x="618" y="1235"/>
                  </a:moveTo>
                  <a:lnTo>
                    <a:pt x="1874" y="1235"/>
                  </a:lnTo>
                  <a:cubicBezTo>
                    <a:pt x="2215" y="1235"/>
                    <a:pt x="2492" y="958"/>
                    <a:pt x="2492" y="617"/>
                  </a:cubicBezTo>
                  <a:cubicBezTo>
                    <a:pt x="2492" y="276"/>
                    <a:pt x="2215" y="0"/>
                    <a:pt x="1874" y="0"/>
                  </a:cubicBezTo>
                  <a:cubicBezTo>
                    <a:pt x="1874" y="0"/>
                    <a:pt x="1874" y="0"/>
                    <a:pt x="1874" y="0"/>
                  </a:cubicBezTo>
                  <a:lnTo>
                    <a:pt x="1874" y="0"/>
                  </a:lnTo>
                  <a:lnTo>
                    <a:pt x="618" y="0"/>
                  </a:lnTo>
                  <a:cubicBezTo>
                    <a:pt x="277" y="0"/>
                    <a:pt x="0" y="276"/>
                    <a:pt x="0" y="617"/>
                  </a:cubicBezTo>
                  <a:cubicBezTo>
                    <a:pt x="0" y="958"/>
                    <a:pt x="277" y="1235"/>
                    <a:pt x="618" y="1235"/>
                  </a:cubicBezTo>
                  <a:close/>
                </a:path>
              </a:pathLst>
            </a:custGeom>
            <a:solidFill>
              <a:srgbClr val="FF8C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0" name="Freeform 48"/>
            <p:cNvSpPr>
              <a:spLocks/>
            </p:cNvSpPr>
            <p:nvPr/>
          </p:nvSpPr>
          <p:spPr bwMode="auto">
            <a:xfrm>
              <a:off x="708" y="1572"/>
              <a:ext cx="1343" cy="666"/>
            </a:xfrm>
            <a:custGeom>
              <a:avLst/>
              <a:gdLst>
                <a:gd name="T0" fmla="*/ 618 w 2492"/>
                <a:gd name="T1" fmla="*/ 1235 h 1235"/>
                <a:gd name="T2" fmla="*/ 1874 w 2492"/>
                <a:gd name="T3" fmla="*/ 1235 h 1235"/>
                <a:gd name="T4" fmla="*/ 2492 w 2492"/>
                <a:gd name="T5" fmla="*/ 617 h 1235"/>
                <a:gd name="T6" fmla="*/ 1874 w 2492"/>
                <a:gd name="T7" fmla="*/ 0 h 1235"/>
                <a:gd name="T8" fmla="*/ 1874 w 2492"/>
                <a:gd name="T9" fmla="*/ 0 h 1235"/>
                <a:gd name="T10" fmla="*/ 1874 w 2492"/>
                <a:gd name="T11" fmla="*/ 0 h 1235"/>
                <a:gd name="T12" fmla="*/ 618 w 2492"/>
                <a:gd name="T13" fmla="*/ 0 h 1235"/>
                <a:gd name="T14" fmla="*/ 0 w 2492"/>
                <a:gd name="T15" fmla="*/ 617 h 1235"/>
                <a:gd name="T16" fmla="*/ 618 w 2492"/>
                <a:gd name="T17" fmla="*/ 123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2" h="1235">
                  <a:moveTo>
                    <a:pt x="618" y="1235"/>
                  </a:moveTo>
                  <a:lnTo>
                    <a:pt x="1874" y="1235"/>
                  </a:lnTo>
                  <a:cubicBezTo>
                    <a:pt x="2215" y="1235"/>
                    <a:pt x="2492" y="958"/>
                    <a:pt x="2492" y="617"/>
                  </a:cubicBezTo>
                  <a:cubicBezTo>
                    <a:pt x="2492" y="276"/>
                    <a:pt x="2215" y="0"/>
                    <a:pt x="1874" y="0"/>
                  </a:cubicBezTo>
                  <a:cubicBezTo>
                    <a:pt x="1874" y="0"/>
                    <a:pt x="1874" y="0"/>
                    <a:pt x="1874" y="0"/>
                  </a:cubicBezTo>
                  <a:lnTo>
                    <a:pt x="1874" y="0"/>
                  </a:lnTo>
                  <a:lnTo>
                    <a:pt x="618" y="0"/>
                  </a:lnTo>
                  <a:cubicBezTo>
                    <a:pt x="277" y="0"/>
                    <a:pt x="0" y="276"/>
                    <a:pt x="0" y="617"/>
                  </a:cubicBezTo>
                  <a:cubicBezTo>
                    <a:pt x="0" y="958"/>
                    <a:pt x="277" y="1235"/>
                    <a:pt x="618" y="1235"/>
                  </a:cubicBez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1" name="Rectangle 49"/>
            <p:cNvSpPr>
              <a:spLocks noChangeArrowheads="1"/>
            </p:cNvSpPr>
            <p:nvPr/>
          </p:nvSpPr>
          <p:spPr bwMode="auto">
            <a:xfrm>
              <a:off x="1047" y="1633"/>
              <a:ext cx="82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Collect KHI </a:t>
              </a:r>
              <a:endParaRPr lang="en-US" altLang="en-US" smtClean="0">
                <a:solidFill>
                  <a:srgbClr val="FFFFFF"/>
                </a:solidFill>
              </a:endParaRPr>
            </a:p>
          </p:txBody>
        </p:sp>
        <p:sp>
          <p:nvSpPr>
            <p:cNvPr id="1042" name="Rectangle 50"/>
            <p:cNvSpPr>
              <a:spLocks noChangeArrowheads="1"/>
            </p:cNvSpPr>
            <p:nvPr/>
          </p:nvSpPr>
          <p:spPr bwMode="auto">
            <a:xfrm>
              <a:off x="831" y="1797"/>
              <a:ext cx="128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Performance Data </a:t>
              </a:r>
              <a:endParaRPr lang="en-US" altLang="en-US" smtClean="0">
                <a:solidFill>
                  <a:srgbClr val="FFFFFF"/>
                </a:solidFill>
              </a:endParaRPr>
            </a:p>
          </p:txBody>
        </p:sp>
        <p:sp>
          <p:nvSpPr>
            <p:cNvPr id="1043" name="Rectangle 51"/>
            <p:cNvSpPr>
              <a:spLocks noChangeArrowheads="1"/>
            </p:cNvSpPr>
            <p:nvPr/>
          </p:nvSpPr>
          <p:spPr bwMode="auto">
            <a:xfrm>
              <a:off x="960" y="1961"/>
              <a:ext cx="96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For all servers</a:t>
              </a:r>
              <a:endParaRPr lang="en-US" altLang="en-US" smtClean="0">
                <a:solidFill>
                  <a:srgbClr val="FFFFFF"/>
                </a:solidFill>
              </a:endParaRPr>
            </a:p>
          </p:txBody>
        </p:sp>
        <p:sp>
          <p:nvSpPr>
            <p:cNvPr id="1044" name="Rectangle 52"/>
            <p:cNvSpPr>
              <a:spLocks noChangeArrowheads="1"/>
            </p:cNvSpPr>
            <p:nvPr/>
          </p:nvSpPr>
          <p:spPr bwMode="auto">
            <a:xfrm>
              <a:off x="3979" y="1417"/>
              <a:ext cx="1354" cy="1019"/>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5" name="Freeform 53"/>
            <p:cNvSpPr>
              <a:spLocks/>
            </p:cNvSpPr>
            <p:nvPr/>
          </p:nvSpPr>
          <p:spPr bwMode="auto">
            <a:xfrm>
              <a:off x="3987" y="1419"/>
              <a:ext cx="1344" cy="1003"/>
            </a:xfrm>
            <a:custGeom>
              <a:avLst/>
              <a:gdLst>
                <a:gd name="T0" fmla="*/ 0 w 1344"/>
                <a:gd name="T1" fmla="*/ 502 h 1003"/>
                <a:gd name="T2" fmla="*/ 672 w 1344"/>
                <a:gd name="T3" fmla="*/ 0 h 1003"/>
                <a:gd name="T4" fmla="*/ 1344 w 1344"/>
                <a:gd name="T5" fmla="*/ 502 h 1003"/>
                <a:gd name="T6" fmla="*/ 672 w 1344"/>
                <a:gd name="T7" fmla="*/ 1003 h 1003"/>
                <a:gd name="T8" fmla="*/ 0 w 1344"/>
                <a:gd name="T9" fmla="*/ 502 h 1003"/>
              </a:gdLst>
              <a:ahLst/>
              <a:cxnLst>
                <a:cxn ang="0">
                  <a:pos x="T0" y="T1"/>
                </a:cxn>
                <a:cxn ang="0">
                  <a:pos x="T2" y="T3"/>
                </a:cxn>
                <a:cxn ang="0">
                  <a:pos x="T4" y="T5"/>
                </a:cxn>
                <a:cxn ang="0">
                  <a:pos x="T6" y="T7"/>
                </a:cxn>
                <a:cxn ang="0">
                  <a:pos x="T8" y="T9"/>
                </a:cxn>
              </a:cxnLst>
              <a:rect l="0" t="0" r="r" b="b"/>
              <a:pathLst>
                <a:path w="1344" h="1003">
                  <a:moveTo>
                    <a:pt x="0" y="502"/>
                  </a:moveTo>
                  <a:lnTo>
                    <a:pt x="672" y="0"/>
                  </a:lnTo>
                  <a:lnTo>
                    <a:pt x="1344" y="502"/>
                  </a:lnTo>
                  <a:lnTo>
                    <a:pt x="672" y="1003"/>
                  </a:lnTo>
                  <a:lnTo>
                    <a:pt x="0" y="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7" name="Rectangle 54"/>
            <p:cNvSpPr>
              <a:spLocks noChangeArrowheads="1"/>
            </p:cNvSpPr>
            <p:nvPr/>
          </p:nvSpPr>
          <p:spPr bwMode="auto">
            <a:xfrm>
              <a:off x="3979" y="1417"/>
              <a:ext cx="1355" cy="1019"/>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8" name="Rectangle 55"/>
            <p:cNvSpPr>
              <a:spLocks noChangeArrowheads="1"/>
            </p:cNvSpPr>
            <p:nvPr/>
          </p:nvSpPr>
          <p:spPr bwMode="auto">
            <a:xfrm>
              <a:off x="3979" y="1409"/>
              <a:ext cx="1372" cy="1027"/>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9" name="Freeform 56"/>
            <p:cNvSpPr>
              <a:spLocks/>
            </p:cNvSpPr>
            <p:nvPr/>
          </p:nvSpPr>
          <p:spPr bwMode="auto">
            <a:xfrm>
              <a:off x="3981" y="1414"/>
              <a:ext cx="1357" cy="1013"/>
            </a:xfrm>
            <a:custGeom>
              <a:avLst/>
              <a:gdLst>
                <a:gd name="T0" fmla="*/ 0 w 1357"/>
                <a:gd name="T1" fmla="*/ 506 h 1013"/>
                <a:gd name="T2" fmla="*/ 678 w 1357"/>
                <a:gd name="T3" fmla="*/ 0 h 1013"/>
                <a:gd name="T4" fmla="*/ 1357 w 1357"/>
                <a:gd name="T5" fmla="*/ 507 h 1013"/>
                <a:gd name="T6" fmla="*/ 678 w 1357"/>
                <a:gd name="T7" fmla="*/ 1013 h 1013"/>
                <a:gd name="T8" fmla="*/ 0 w 1357"/>
                <a:gd name="T9" fmla="*/ 508 h 1013"/>
                <a:gd name="T10" fmla="*/ 5 w 1357"/>
                <a:gd name="T11" fmla="*/ 501 h 1013"/>
                <a:gd name="T12" fmla="*/ 681 w 1357"/>
                <a:gd name="T13" fmla="*/ 1004 h 1013"/>
                <a:gd name="T14" fmla="*/ 675 w 1357"/>
                <a:gd name="T15" fmla="*/ 1004 h 1013"/>
                <a:gd name="T16" fmla="*/ 1347 w 1357"/>
                <a:gd name="T17" fmla="*/ 503 h 1013"/>
                <a:gd name="T18" fmla="*/ 1347 w 1357"/>
                <a:gd name="T19" fmla="*/ 510 h 1013"/>
                <a:gd name="T20" fmla="*/ 675 w 1357"/>
                <a:gd name="T21" fmla="*/ 9 h 1013"/>
                <a:gd name="T22" fmla="*/ 681 w 1357"/>
                <a:gd name="T23" fmla="*/ 9 h 1013"/>
                <a:gd name="T24" fmla="*/ 5 w 1357"/>
                <a:gd name="T25" fmla="*/ 513 h 1013"/>
                <a:gd name="T26" fmla="*/ 0 w 1357"/>
                <a:gd name="T27" fmla="*/ 506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7" h="1013">
                  <a:moveTo>
                    <a:pt x="0" y="506"/>
                  </a:moveTo>
                  <a:lnTo>
                    <a:pt x="678" y="0"/>
                  </a:lnTo>
                  <a:lnTo>
                    <a:pt x="1357" y="507"/>
                  </a:lnTo>
                  <a:lnTo>
                    <a:pt x="678" y="1013"/>
                  </a:lnTo>
                  <a:lnTo>
                    <a:pt x="0" y="508"/>
                  </a:lnTo>
                  <a:lnTo>
                    <a:pt x="5" y="501"/>
                  </a:lnTo>
                  <a:lnTo>
                    <a:pt x="681" y="1004"/>
                  </a:lnTo>
                  <a:lnTo>
                    <a:pt x="675" y="1004"/>
                  </a:lnTo>
                  <a:lnTo>
                    <a:pt x="1347" y="503"/>
                  </a:lnTo>
                  <a:lnTo>
                    <a:pt x="1347" y="510"/>
                  </a:lnTo>
                  <a:lnTo>
                    <a:pt x="675" y="9"/>
                  </a:lnTo>
                  <a:lnTo>
                    <a:pt x="681" y="9"/>
                  </a:lnTo>
                  <a:lnTo>
                    <a:pt x="5" y="513"/>
                  </a:lnTo>
                  <a:lnTo>
                    <a:pt x="0" y="5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0" name="Rectangle 57"/>
            <p:cNvSpPr>
              <a:spLocks noChangeArrowheads="1"/>
            </p:cNvSpPr>
            <p:nvPr/>
          </p:nvSpPr>
          <p:spPr bwMode="auto">
            <a:xfrm>
              <a:off x="3979" y="1409"/>
              <a:ext cx="1372" cy="1027"/>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1" name="Freeform 58"/>
            <p:cNvSpPr>
              <a:spLocks/>
            </p:cNvSpPr>
            <p:nvPr/>
          </p:nvSpPr>
          <p:spPr bwMode="auto">
            <a:xfrm>
              <a:off x="3984" y="1397"/>
              <a:ext cx="1342" cy="1002"/>
            </a:xfrm>
            <a:custGeom>
              <a:avLst/>
              <a:gdLst>
                <a:gd name="T0" fmla="*/ 0 w 1342"/>
                <a:gd name="T1" fmla="*/ 501 h 1002"/>
                <a:gd name="T2" fmla="*/ 671 w 1342"/>
                <a:gd name="T3" fmla="*/ 0 h 1002"/>
                <a:gd name="T4" fmla="*/ 1342 w 1342"/>
                <a:gd name="T5" fmla="*/ 501 h 1002"/>
                <a:gd name="T6" fmla="*/ 671 w 1342"/>
                <a:gd name="T7" fmla="*/ 1002 h 1002"/>
                <a:gd name="T8" fmla="*/ 0 w 1342"/>
                <a:gd name="T9" fmla="*/ 501 h 1002"/>
              </a:gdLst>
              <a:ahLst/>
              <a:cxnLst>
                <a:cxn ang="0">
                  <a:pos x="T0" y="T1"/>
                </a:cxn>
                <a:cxn ang="0">
                  <a:pos x="T2" y="T3"/>
                </a:cxn>
                <a:cxn ang="0">
                  <a:pos x="T4" y="T5"/>
                </a:cxn>
                <a:cxn ang="0">
                  <a:pos x="T6" y="T7"/>
                </a:cxn>
                <a:cxn ang="0">
                  <a:pos x="T8" y="T9"/>
                </a:cxn>
              </a:cxnLst>
              <a:rect l="0" t="0" r="r" b="b"/>
              <a:pathLst>
                <a:path w="1342" h="1002">
                  <a:moveTo>
                    <a:pt x="0" y="501"/>
                  </a:moveTo>
                  <a:lnTo>
                    <a:pt x="671" y="0"/>
                  </a:lnTo>
                  <a:lnTo>
                    <a:pt x="1342" y="501"/>
                  </a:lnTo>
                  <a:lnTo>
                    <a:pt x="671" y="1002"/>
                  </a:lnTo>
                  <a:lnTo>
                    <a:pt x="0" y="501"/>
                  </a:lnTo>
                  <a:close/>
                </a:path>
              </a:pathLst>
            </a:custGeom>
            <a:solidFill>
              <a:srgbClr val="FCD1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2" name="Freeform 59"/>
            <p:cNvSpPr>
              <a:spLocks/>
            </p:cNvSpPr>
            <p:nvPr/>
          </p:nvSpPr>
          <p:spPr bwMode="auto">
            <a:xfrm>
              <a:off x="3984" y="1397"/>
              <a:ext cx="1342" cy="1002"/>
            </a:xfrm>
            <a:custGeom>
              <a:avLst/>
              <a:gdLst>
                <a:gd name="T0" fmla="*/ 0 w 1342"/>
                <a:gd name="T1" fmla="*/ 501 h 1002"/>
                <a:gd name="T2" fmla="*/ 671 w 1342"/>
                <a:gd name="T3" fmla="*/ 0 h 1002"/>
                <a:gd name="T4" fmla="*/ 1342 w 1342"/>
                <a:gd name="T5" fmla="*/ 501 h 1002"/>
                <a:gd name="T6" fmla="*/ 671 w 1342"/>
                <a:gd name="T7" fmla="*/ 1002 h 1002"/>
                <a:gd name="T8" fmla="*/ 0 w 1342"/>
                <a:gd name="T9" fmla="*/ 501 h 1002"/>
              </a:gdLst>
              <a:ahLst/>
              <a:cxnLst>
                <a:cxn ang="0">
                  <a:pos x="T0" y="T1"/>
                </a:cxn>
                <a:cxn ang="0">
                  <a:pos x="T2" y="T3"/>
                </a:cxn>
                <a:cxn ang="0">
                  <a:pos x="T4" y="T5"/>
                </a:cxn>
                <a:cxn ang="0">
                  <a:pos x="T6" y="T7"/>
                </a:cxn>
                <a:cxn ang="0">
                  <a:pos x="T8" y="T9"/>
                </a:cxn>
              </a:cxnLst>
              <a:rect l="0" t="0" r="r" b="b"/>
              <a:pathLst>
                <a:path w="1342" h="1002">
                  <a:moveTo>
                    <a:pt x="0" y="501"/>
                  </a:moveTo>
                  <a:lnTo>
                    <a:pt x="671" y="0"/>
                  </a:lnTo>
                  <a:lnTo>
                    <a:pt x="1342" y="501"/>
                  </a:lnTo>
                  <a:lnTo>
                    <a:pt x="671" y="1002"/>
                  </a:lnTo>
                  <a:lnTo>
                    <a:pt x="0" y="501"/>
                  </a:ln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3" name="Rectangle 60"/>
            <p:cNvSpPr>
              <a:spLocks noChangeArrowheads="1"/>
            </p:cNvSpPr>
            <p:nvPr/>
          </p:nvSpPr>
          <p:spPr bwMode="auto">
            <a:xfrm>
              <a:off x="4342" y="1788"/>
              <a:ext cx="68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Role Pass</a:t>
              </a:r>
              <a:endParaRPr lang="en-US" altLang="en-US" smtClean="0">
                <a:solidFill>
                  <a:srgbClr val="FFFFFF"/>
                </a:solidFill>
              </a:endParaRPr>
            </a:p>
          </p:txBody>
        </p:sp>
        <p:sp>
          <p:nvSpPr>
            <p:cNvPr id="1054" name="Rectangle 61"/>
            <p:cNvSpPr>
              <a:spLocks noChangeArrowheads="1"/>
            </p:cNvSpPr>
            <p:nvPr/>
          </p:nvSpPr>
          <p:spPr bwMode="auto">
            <a:xfrm>
              <a:off x="4911" y="1788"/>
              <a:ext cx="14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a:t>
              </a:r>
              <a:endParaRPr lang="en-US" altLang="en-US" smtClean="0">
                <a:solidFill>
                  <a:srgbClr val="FFFFFF"/>
                </a:solidFill>
              </a:endParaRPr>
            </a:p>
          </p:txBody>
        </p:sp>
        <p:sp>
          <p:nvSpPr>
            <p:cNvPr id="1055" name="Line 62"/>
            <p:cNvSpPr>
              <a:spLocks noChangeShapeType="1"/>
            </p:cNvSpPr>
            <p:nvPr/>
          </p:nvSpPr>
          <p:spPr bwMode="auto">
            <a:xfrm flipV="1">
              <a:off x="2051" y="1901"/>
              <a:ext cx="121" cy="4"/>
            </a:xfrm>
            <a:prstGeom prst="line">
              <a:avLst/>
            </a:prstGeom>
            <a:noFill/>
            <a:ln w="412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6" name="Freeform 63"/>
            <p:cNvSpPr>
              <a:spLocks/>
            </p:cNvSpPr>
            <p:nvPr/>
          </p:nvSpPr>
          <p:spPr bwMode="auto">
            <a:xfrm>
              <a:off x="2157" y="1847"/>
              <a:ext cx="111" cy="110"/>
            </a:xfrm>
            <a:custGeom>
              <a:avLst/>
              <a:gdLst>
                <a:gd name="T0" fmla="*/ 0 w 111"/>
                <a:gd name="T1" fmla="*/ 0 h 110"/>
                <a:gd name="T2" fmla="*/ 111 w 111"/>
                <a:gd name="T3" fmla="*/ 51 h 110"/>
                <a:gd name="T4" fmla="*/ 3 w 111"/>
                <a:gd name="T5" fmla="*/ 110 h 110"/>
                <a:gd name="T6" fmla="*/ 0 w 111"/>
                <a:gd name="T7" fmla="*/ 0 h 110"/>
              </a:gdLst>
              <a:ahLst/>
              <a:cxnLst>
                <a:cxn ang="0">
                  <a:pos x="T0" y="T1"/>
                </a:cxn>
                <a:cxn ang="0">
                  <a:pos x="T2" y="T3"/>
                </a:cxn>
                <a:cxn ang="0">
                  <a:pos x="T4" y="T5"/>
                </a:cxn>
                <a:cxn ang="0">
                  <a:pos x="T6" y="T7"/>
                </a:cxn>
              </a:cxnLst>
              <a:rect l="0" t="0" r="r" b="b"/>
              <a:pathLst>
                <a:path w="111" h="110">
                  <a:moveTo>
                    <a:pt x="0" y="0"/>
                  </a:moveTo>
                  <a:lnTo>
                    <a:pt x="111" y="51"/>
                  </a:lnTo>
                  <a:lnTo>
                    <a:pt x="3" y="1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7" name="Line 64"/>
            <p:cNvSpPr>
              <a:spLocks noChangeShapeType="1"/>
            </p:cNvSpPr>
            <p:nvPr/>
          </p:nvSpPr>
          <p:spPr bwMode="auto">
            <a:xfrm>
              <a:off x="2940" y="2399"/>
              <a:ext cx="0" cy="484"/>
            </a:xfrm>
            <a:prstGeom prst="line">
              <a:avLst/>
            </a:prstGeom>
            <a:noFill/>
            <a:ln w="412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8" name="Freeform 65"/>
            <p:cNvSpPr>
              <a:spLocks/>
            </p:cNvSpPr>
            <p:nvPr/>
          </p:nvSpPr>
          <p:spPr bwMode="auto">
            <a:xfrm>
              <a:off x="2885" y="2869"/>
              <a:ext cx="110" cy="110"/>
            </a:xfrm>
            <a:custGeom>
              <a:avLst/>
              <a:gdLst>
                <a:gd name="T0" fmla="*/ 110 w 110"/>
                <a:gd name="T1" fmla="*/ 0 h 110"/>
                <a:gd name="T2" fmla="*/ 55 w 110"/>
                <a:gd name="T3" fmla="*/ 110 h 110"/>
                <a:gd name="T4" fmla="*/ 0 w 110"/>
                <a:gd name="T5" fmla="*/ 0 h 110"/>
                <a:gd name="T6" fmla="*/ 110 w 110"/>
                <a:gd name="T7" fmla="*/ 0 h 110"/>
              </a:gdLst>
              <a:ahLst/>
              <a:cxnLst>
                <a:cxn ang="0">
                  <a:pos x="T0" y="T1"/>
                </a:cxn>
                <a:cxn ang="0">
                  <a:pos x="T2" y="T3"/>
                </a:cxn>
                <a:cxn ang="0">
                  <a:pos x="T4" y="T5"/>
                </a:cxn>
                <a:cxn ang="0">
                  <a:pos x="T6" y="T7"/>
                </a:cxn>
              </a:cxnLst>
              <a:rect l="0" t="0" r="r" b="b"/>
              <a:pathLst>
                <a:path w="110" h="110">
                  <a:moveTo>
                    <a:pt x="110" y="0"/>
                  </a:moveTo>
                  <a:lnTo>
                    <a:pt x="55" y="110"/>
                  </a:lnTo>
                  <a:lnTo>
                    <a:pt x="0"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9" name="Line 66"/>
            <p:cNvSpPr>
              <a:spLocks noChangeShapeType="1"/>
            </p:cNvSpPr>
            <p:nvPr/>
          </p:nvSpPr>
          <p:spPr bwMode="auto">
            <a:xfrm>
              <a:off x="3612" y="1898"/>
              <a:ext cx="276" cy="0"/>
            </a:xfrm>
            <a:prstGeom prst="line">
              <a:avLst/>
            </a:prstGeom>
            <a:noFill/>
            <a:ln w="412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0" name="Freeform 67"/>
            <p:cNvSpPr>
              <a:spLocks/>
            </p:cNvSpPr>
            <p:nvPr/>
          </p:nvSpPr>
          <p:spPr bwMode="auto">
            <a:xfrm>
              <a:off x="3874" y="1843"/>
              <a:ext cx="110" cy="110"/>
            </a:xfrm>
            <a:custGeom>
              <a:avLst/>
              <a:gdLst>
                <a:gd name="T0" fmla="*/ 0 w 110"/>
                <a:gd name="T1" fmla="*/ 0 h 110"/>
                <a:gd name="T2" fmla="*/ 110 w 110"/>
                <a:gd name="T3" fmla="*/ 55 h 110"/>
                <a:gd name="T4" fmla="*/ 0 w 110"/>
                <a:gd name="T5" fmla="*/ 110 h 110"/>
                <a:gd name="T6" fmla="*/ 0 w 110"/>
                <a:gd name="T7" fmla="*/ 0 h 110"/>
              </a:gdLst>
              <a:ahLst/>
              <a:cxnLst>
                <a:cxn ang="0">
                  <a:pos x="T0" y="T1"/>
                </a:cxn>
                <a:cxn ang="0">
                  <a:pos x="T2" y="T3"/>
                </a:cxn>
                <a:cxn ang="0">
                  <a:pos x="T4" y="T5"/>
                </a:cxn>
                <a:cxn ang="0">
                  <a:pos x="T6" y="T7"/>
                </a:cxn>
              </a:cxnLst>
              <a:rect l="0" t="0" r="r" b="b"/>
              <a:pathLst>
                <a:path w="110" h="110">
                  <a:moveTo>
                    <a:pt x="0" y="0"/>
                  </a:moveTo>
                  <a:lnTo>
                    <a:pt x="110" y="55"/>
                  </a:lnTo>
                  <a:lnTo>
                    <a:pt x="0" y="1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1" name="Line 68"/>
            <p:cNvSpPr>
              <a:spLocks noChangeShapeType="1"/>
            </p:cNvSpPr>
            <p:nvPr/>
          </p:nvSpPr>
          <p:spPr bwMode="auto">
            <a:xfrm>
              <a:off x="4655" y="2399"/>
              <a:ext cx="0" cy="489"/>
            </a:xfrm>
            <a:prstGeom prst="line">
              <a:avLst/>
            </a:prstGeom>
            <a:noFill/>
            <a:ln w="412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2" name="Freeform 69"/>
            <p:cNvSpPr>
              <a:spLocks/>
            </p:cNvSpPr>
            <p:nvPr/>
          </p:nvSpPr>
          <p:spPr bwMode="auto">
            <a:xfrm>
              <a:off x="4600" y="2874"/>
              <a:ext cx="110" cy="110"/>
            </a:xfrm>
            <a:custGeom>
              <a:avLst/>
              <a:gdLst>
                <a:gd name="T0" fmla="*/ 110 w 110"/>
                <a:gd name="T1" fmla="*/ 0 h 110"/>
                <a:gd name="T2" fmla="*/ 55 w 110"/>
                <a:gd name="T3" fmla="*/ 110 h 110"/>
                <a:gd name="T4" fmla="*/ 0 w 110"/>
                <a:gd name="T5" fmla="*/ 0 h 110"/>
                <a:gd name="T6" fmla="*/ 110 w 110"/>
                <a:gd name="T7" fmla="*/ 0 h 110"/>
              </a:gdLst>
              <a:ahLst/>
              <a:cxnLst>
                <a:cxn ang="0">
                  <a:pos x="T0" y="T1"/>
                </a:cxn>
                <a:cxn ang="0">
                  <a:pos x="T2" y="T3"/>
                </a:cxn>
                <a:cxn ang="0">
                  <a:pos x="T4" y="T5"/>
                </a:cxn>
                <a:cxn ang="0">
                  <a:pos x="T6" y="T7"/>
                </a:cxn>
              </a:cxnLst>
              <a:rect l="0" t="0" r="r" b="b"/>
              <a:pathLst>
                <a:path w="110" h="110">
                  <a:moveTo>
                    <a:pt x="110" y="0"/>
                  </a:moveTo>
                  <a:lnTo>
                    <a:pt x="55" y="110"/>
                  </a:lnTo>
                  <a:lnTo>
                    <a:pt x="0" y="0"/>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3" name="Rectangle 70"/>
            <p:cNvSpPr>
              <a:spLocks noChangeArrowheads="1"/>
            </p:cNvSpPr>
            <p:nvPr/>
          </p:nvSpPr>
          <p:spPr bwMode="auto">
            <a:xfrm>
              <a:off x="5782" y="1590"/>
              <a:ext cx="1354" cy="673"/>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4" name="Freeform 71"/>
            <p:cNvSpPr>
              <a:spLocks/>
            </p:cNvSpPr>
            <p:nvPr/>
          </p:nvSpPr>
          <p:spPr bwMode="auto">
            <a:xfrm>
              <a:off x="5786" y="1597"/>
              <a:ext cx="1343" cy="662"/>
            </a:xfrm>
            <a:custGeom>
              <a:avLst/>
              <a:gdLst>
                <a:gd name="T0" fmla="*/ 614 w 2492"/>
                <a:gd name="T1" fmla="*/ 1227 h 1227"/>
                <a:gd name="T2" fmla="*/ 1878 w 2492"/>
                <a:gd name="T3" fmla="*/ 1227 h 1227"/>
                <a:gd name="T4" fmla="*/ 2492 w 2492"/>
                <a:gd name="T5" fmla="*/ 614 h 1227"/>
                <a:gd name="T6" fmla="*/ 1878 w 2492"/>
                <a:gd name="T7" fmla="*/ 0 h 1227"/>
                <a:gd name="T8" fmla="*/ 1878 w 2492"/>
                <a:gd name="T9" fmla="*/ 0 h 1227"/>
                <a:gd name="T10" fmla="*/ 1878 w 2492"/>
                <a:gd name="T11" fmla="*/ 0 h 1227"/>
                <a:gd name="T12" fmla="*/ 614 w 2492"/>
                <a:gd name="T13" fmla="*/ 0 h 1227"/>
                <a:gd name="T14" fmla="*/ 0 w 2492"/>
                <a:gd name="T15" fmla="*/ 614 h 1227"/>
                <a:gd name="T16" fmla="*/ 614 w 2492"/>
                <a:gd name="T17"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2" h="1227">
                  <a:moveTo>
                    <a:pt x="614" y="1227"/>
                  </a:moveTo>
                  <a:lnTo>
                    <a:pt x="1878" y="1227"/>
                  </a:lnTo>
                  <a:cubicBezTo>
                    <a:pt x="2217" y="1227"/>
                    <a:pt x="2492" y="953"/>
                    <a:pt x="2492" y="614"/>
                  </a:cubicBezTo>
                  <a:cubicBezTo>
                    <a:pt x="2492" y="274"/>
                    <a:pt x="2217" y="0"/>
                    <a:pt x="1878" y="0"/>
                  </a:cubicBezTo>
                  <a:cubicBezTo>
                    <a:pt x="1878" y="0"/>
                    <a:pt x="1878" y="0"/>
                    <a:pt x="1878" y="0"/>
                  </a:cubicBezTo>
                  <a:lnTo>
                    <a:pt x="1878" y="0"/>
                  </a:lnTo>
                  <a:lnTo>
                    <a:pt x="614" y="0"/>
                  </a:lnTo>
                  <a:cubicBezTo>
                    <a:pt x="275" y="0"/>
                    <a:pt x="0" y="274"/>
                    <a:pt x="0" y="614"/>
                  </a:cubicBezTo>
                  <a:cubicBezTo>
                    <a:pt x="0" y="953"/>
                    <a:pt x="275" y="1227"/>
                    <a:pt x="614" y="1227"/>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5" name="Rectangle 72"/>
            <p:cNvSpPr>
              <a:spLocks noChangeArrowheads="1"/>
            </p:cNvSpPr>
            <p:nvPr/>
          </p:nvSpPr>
          <p:spPr bwMode="auto">
            <a:xfrm>
              <a:off x="5782" y="1590"/>
              <a:ext cx="1354" cy="673"/>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6" name="Rectangle 73"/>
            <p:cNvSpPr>
              <a:spLocks noChangeArrowheads="1"/>
            </p:cNvSpPr>
            <p:nvPr/>
          </p:nvSpPr>
          <p:spPr bwMode="auto">
            <a:xfrm>
              <a:off x="5773" y="1590"/>
              <a:ext cx="1363" cy="68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7" name="Freeform 74"/>
            <p:cNvSpPr>
              <a:spLocks/>
            </p:cNvSpPr>
            <p:nvPr/>
          </p:nvSpPr>
          <p:spPr bwMode="auto">
            <a:xfrm>
              <a:off x="5781" y="1593"/>
              <a:ext cx="1352" cy="670"/>
            </a:xfrm>
            <a:custGeom>
              <a:avLst/>
              <a:gdLst>
                <a:gd name="T0" fmla="*/ 1017 w 1352"/>
                <a:gd name="T1" fmla="*/ 661 h 670"/>
                <a:gd name="T2" fmla="*/ 1083 w 1352"/>
                <a:gd name="T3" fmla="*/ 655 h 670"/>
                <a:gd name="T4" fmla="*/ 1144 w 1352"/>
                <a:gd name="T5" fmla="*/ 636 h 670"/>
                <a:gd name="T6" fmla="*/ 1248 w 1352"/>
                <a:gd name="T7" fmla="*/ 566 h 670"/>
                <a:gd name="T8" fmla="*/ 1288 w 1352"/>
                <a:gd name="T9" fmla="*/ 518 h 670"/>
                <a:gd name="T10" fmla="*/ 1338 w 1352"/>
                <a:gd name="T11" fmla="*/ 401 h 670"/>
                <a:gd name="T12" fmla="*/ 1342 w 1352"/>
                <a:gd name="T13" fmla="*/ 369 h 670"/>
                <a:gd name="T14" fmla="*/ 1342 w 1352"/>
                <a:gd name="T15" fmla="*/ 302 h 670"/>
                <a:gd name="T16" fmla="*/ 1338 w 1352"/>
                <a:gd name="T17" fmla="*/ 270 h 670"/>
                <a:gd name="T18" fmla="*/ 1288 w 1352"/>
                <a:gd name="T19" fmla="*/ 152 h 670"/>
                <a:gd name="T20" fmla="*/ 1248 w 1352"/>
                <a:gd name="T21" fmla="*/ 105 h 670"/>
                <a:gd name="T22" fmla="*/ 1144 w 1352"/>
                <a:gd name="T23" fmla="*/ 34 h 670"/>
                <a:gd name="T24" fmla="*/ 1083 w 1352"/>
                <a:gd name="T25" fmla="*/ 15 h 670"/>
                <a:gd name="T26" fmla="*/ 1017 w 1352"/>
                <a:gd name="T27" fmla="*/ 8 h 670"/>
                <a:gd name="T28" fmla="*/ 336 w 1352"/>
                <a:gd name="T29" fmla="*/ 8 h 670"/>
                <a:gd name="T30" fmla="*/ 270 w 1352"/>
                <a:gd name="T31" fmla="*/ 15 h 670"/>
                <a:gd name="T32" fmla="*/ 209 w 1352"/>
                <a:gd name="T33" fmla="*/ 34 h 670"/>
                <a:gd name="T34" fmla="*/ 105 w 1352"/>
                <a:gd name="T35" fmla="*/ 105 h 670"/>
                <a:gd name="T36" fmla="*/ 65 w 1352"/>
                <a:gd name="T37" fmla="*/ 152 h 670"/>
                <a:gd name="T38" fmla="*/ 16 w 1352"/>
                <a:gd name="T39" fmla="*/ 270 h 670"/>
                <a:gd name="T40" fmla="*/ 11 w 1352"/>
                <a:gd name="T41" fmla="*/ 302 h 670"/>
                <a:gd name="T42" fmla="*/ 11 w 1352"/>
                <a:gd name="T43" fmla="*/ 369 h 670"/>
                <a:gd name="T44" fmla="*/ 16 w 1352"/>
                <a:gd name="T45" fmla="*/ 401 h 670"/>
                <a:gd name="T46" fmla="*/ 65 w 1352"/>
                <a:gd name="T47" fmla="*/ 518 h 670"/>
                <a:gd name="T48" fmla="*/ 105 w 1352"/>
                <a:gd name="T49" fmla="*/ 566 h 670"/>
                <a:gd name="T50" fmla="*/ 209 w 1352"/>
                <a:gd name="T51" fmla="*/ 636 h 670"/>
                <a:gd name="T52" fmla="*/ 270 w 1352"/>
                <a:gd name="T53" fmla="*/ 655 h 670"/>
                <a:gd name="T54" fmla="*/ 341 w 1352"/>
                <a:gd name="T55" fmla="*/ 662 h 670"/>
                <a:gd name="T56" fmla="*/ 268 w 1352"/>
                <a:gd name="T57" fmla="*/ 663 h 670"/>
                <a:gd name="T58" fmla="*/ 99 w 1352"/>
                <a:gd name="T59" fmla="*/ 572 h 670"/>
                <a:gd name="T60" fmla="*/ 7 w 1352"/>
                <a:gd name="T61" fmla="*/ 403 h 670"/>
                <a:gd name="T62" fmla="*/ 2 w 1352"/>
                <a:gd name="T63" fmla="*/ 301 h 670"/>
                <a:gd name="T64" fmla="*/ 58 w 1352"/>
                <a:gd name="T65" fmla="*/ 147 h 670"/>
                <a:gd name="T66" fmla="*/ 205 w 1352"/>
                <a:gd name="T67" fmla="*/ 26 h 670"/>
                <a:gd name="T68" fmla="*/ 336 w 1352"/>
                <a:gd name="T69" fmla="*/ 0 h 670"/>
                <a:gd name="T70" fmla="*/ 1085 w 1352"/>
                <a:gd name="T71" fmla="*/ 7 h 670"/>
                <a:gd name="T72" fmla="*/ 1254 w 1352"/>
                <a:gd name="T73" fmla="*/ 98 h 670"/>
                <a:gd name="T74" fmla="*/ 1346 w 1352"/>
                <a:gd name="T75" fmla="*/ 268 h 670"/>
                <a:gd name="T76" fmla="*/ 1351 w 1352"/>
                <a:gd name="T77" fmla="*/ 370 h 670"/>
                <a:gd name="T78" fmla="*/ 1295 w 1352"/>
                <a:gd name="T79" fmla="*/ 523 h 670"/>
                <a:gd name="T80" fmla="*/ 1148 w 1352"/>
                <a:gd name="T81" fmla="*/ 644 h 670"/>
                <a:gd name="T82" fmla="*/ 1018 w 1352"/>
                <a:gd name="T8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2" h="670">
                  <a:moveTo>
                    <a:pt x="331" y="661"/>
                  </a:moveTo>
                  <a:lnTo>
                    <a:pt x="1017" y="661"/>
                  </a:lnTo>
                  <a:lnTo>
                    <a:pt x="1017" y="661"/>
                  </a:lnTo>
                  <a:lnTo>
                    <a:pt x="1051" y="660"/>
                  </a:lnTo>
                  <a:lnTo>
                    <a:pt x="1051" y="660"/>
                  </a:lnTo>
                  <a:lnTo>
                    <a:pt x="1083" y="655"/>
                  </a:lnTo>
                  <a:lnTo>
                    <a:pt x="1083" y="655"/>
                  </a:lnTo>
                  <a:lnTo>
                    <a:pt x="1145" y="636"/>
                  </a:lnTo>
                  <a:lnTo>
                    <a:pt x="1144" y="636"/>
                  </a:lnTo>
                  <a:lnTo>
                    <a:pt x="1200" y="605"/>
                  </a:lnTo>
                  <a:lnTo>
                    <a:pt x="1199" y="606"/>
                  </a:lnTo>
                  <a:lnTo>
                    <a:pt x="1248" y="566"/>
                  </a:lnTo>
                  <a:lnTo>
                    <a:pt x="1248" y="566"/>
                  </a:lnTo>
                  <a:lnTo>
                    <a:pt x="1288" y="517"/>
                  </a:lnTo>
                  <a:lnTo>
                    <a:pt x="1288" y="518"/>
                  </a:lnTo>
                  <a:lnTo>
                    <a:pt x="1319" y="462"/>
                  </a:lnTo>
                  <a:lnTo>
                    <a:pt x="1319" y="463"/>
                  </a:lnTo>
                  <a:lnTo>
                    <a:pt x="1338" y="401"/>
                  </a:lnTo>
                  <a:lnTo>
                    <a:pt x="1338" y="401"/>
                  </a:lnTo>
                  <a:lnTo>
                    <a:pt x="1343" y="368"/>
                  </a:lnTo>
                  <a:lnTo>
                    <a:pt x="1342" y="369"/>
                  </a:lnTo>
                  <a:lnTo>
                    <a:pt x="1344" y="335"/>
                  </a:lnTo>
                  <a:lnTo>
                    <a:pt x="1344" y="336"/>
                  </a:lnTo>
                  <a:lnTo>
                    <a:pt x="1342" y="302"/>
                  </a:lnTo>
                  <a:lnTo>
                    <a:pt x="1343" y="302"/>
                  </a:lnTo>
                  <a:lnTo>
                    <a:pt x="1338" y="269"/>
                  </a:lnTo>
                  <a:lnTo>
                    <a:pt x="1338" y="270"/>
                  </a:lnTo>
                  <a:lnTo>
                    <a:pt x="1319" y="208"/>
                  </a:lnTo>
                  <a:lnTo>
                    <a:pt x="1319" y="208"/>
                  </a:lnTo>
                  <a:lnTo>
                    <a:pt x="1288" y="152"/>
                  </a:lnTo>
                  <a:lnTo>
                    <a:pt x="1288" y="153"/>
                  </a:lnTo>
                  <a:lnTo>
                    <a:pt x="1248" y="104"/>
                  </a:lnTo>
                  <a:lnTo>
                    <a:pt x="1248" y="105"/>
                  </a:lnTo>
                  <a:lnTo>
                    <a:pt x="1199" y="64"/>
                  </a:lnTo>
                  <a:lnTo>
                    <a:pt x="1200" y="64"/>
                  </a:lnTo>
                  <a:lnTo>
                    <a:pt x="1144" y="34"/>
                  </a:lnTo>
                  <a:lnTo>
                    <a:pt x="1145" y="34"/>
                  </a:lnTo>
                  <a:lnTo>
                    <a:pt x="1083" y="15"/>
                  </a:lnTo>
                  <a:lnTo>
                    <a:pt x="1083" y="15"/>
                  </a:lnTo>
                  <a:lnTo>
                    <a:pt x="1051" y="10"/>
                  </a:lnTo>
                  <a:lnTo>
                    <a:pt x="1051" y="10"/>
                  </a:lnTo>
                  <a:lnTo>
                    <a:pt x="1017" y="8"/>
                  </a:lnTo>
                  <a:lnTo>
                    <a:pt x="1017" y="8"/>
                  </a:lnTo>
                  <a:lnTo>
                    <a:pt x="336" y="8"/>
                  </a:lnTo>
                  <a:lnTo>
                    <a:pt x="336" y="8"/>
                  </a:lnTo>
                  <a:lnTo>
                    <a:pt x="302" y="10"/>
                  </a:lnTo>
                  <a:lnTo>
                    <a:pt x="303" y="10"/>
                  </a:lnTo>
                  <a:lnTo>
                    <a:pt x="270" y="15"/>
                  </a:lnTo>
                  <a:lnTo>
                    <a:pt x="271" y="15"/>
                  </a:lnTo>
                  <a:lnTo>
                    <a:pt x="209" y="34"/>
                  </a:lnTo>
                  <a:lnTo>
                    <a:pt x="209" y="34"/>
                  </a:lnTo>
                  <a:lnTo>
                    <a:pt x="153" y="64"/>
                  </a:lnTo>
                  <a:lnTo>
                    <a:pt x="154" y="64"/>
                  </a:lnTo>
                  <a:lnTo>
                    <a:pt x="105" y="105"/>
                  </a:lnTo>
                  <a:lnTo>
                    <a:pt x="106" y="104"/>
                  </a:lnTo>
                  <a:lnTo>
                    <a:pt x="65" y="153"/>
                  </a:lnTo>
                  <a:lnTo>
                    <a:pt x="65" y="152"/>
                  </a:lnTo>
                  <a:lnTo>
                    <a:pt x="34" y="208"/>
                  </a:lnTo>
                  <a:lnTo>
                    <a:pt x="35" y="208"/>
                  </a:lnTo>
                  <a:lnTo>
                    <a:pt x="16" y="270"/>
                  </a:lnTo>
                  <a:lnTo>
                    <a:pt x="16" y="269"/>
                  </a:lnTo>
                  <a:lnTo>
                    <a:pt x="11" y="302"/>
                  </a:lnTo>
                  <a:lnTo>
                    <a:pt x="11" y="302"/>
                  </a:lnTo>
                  <a:lnTo>
                    <a:pt x="9" y="336"/>
                  </a:lnTo>
                  <a:lnTo>
                    <a:pt x="9" y="335"/>
                  </a:lnTo>
                  <a:lnTo>
                    <a:pt x="11" y="369"/>
                  </a:lnTo>
                  <a:lnTo>
                    <a:pt x="11" y="368"/>
                  </a:lnTo>
                  <a:lnTo>
                    <a:pt x="16" y="401"/>
                  </a:lnTo>
                  <a:lnTo>
                    <a:pt x="16" y="401"/>
                  </a:lnTo>
                  <a:lnTo>
                    <a:pt x="35" y="463"/>
                  </a:lnTo>
                  <a:lnTo>
                    <a:pt x="34" y="462"/>
                  </a:lnTo>
                  <a:lnTo>
                    <a:pt x="65" y="518"/>
                  </a:lnTo>
                  <a:lnTo>
                    <a:pt x="65" y="517"/>
                  </a:lnTo>
                  <a:lnTo>
                    <a:pt x="106" y="566"/>
                  </a:lnTo>
                  <a:lnTo>
                    <a:pt x="105" y="566"/>
                  </a:lnTo>
                  <a:lnTo>
                    <a:pt x="154" y="606"/>
                  </a:lnTo>
                  <a:lnTo>
                    <a:pt x="153" y="605"/>
                  </a:lnTo>
                  <a:lnTo>
                    <a:pt x="209" y="636"/>
                  </a:lnTo>
                  <a:lnTo>
                    <a:pt x="209" y="636"/>
                  </a:lnTo>
                  <a:lnTo>
                    <a:pt x="271" y="655"/>
                  </a:lnTo>
                  <a:lnTo>
                    <a:pt x="270" y="655"/>
                  </a:lnTo>
                  <a:lnTo>
                    <a:pt x="303" y="660"/>
                  </a:lnTo>
                  <a:lnTo>
                    <a:pt x="302" y="660"/>
                  </a:lnTo>
                  <a:lnTo>
                    <a:pt x="341" y="662"/>
                  </a:lnTo>
                  <a:lnTo>
                    <a:pt x="340" y="670"/>
                  </a:lnTo>
                  <a:lnTo>
                    <a:pt x="302" y="668"/>
                  </a:lnTo>
                  <a:lnTo>
                    <a:pt x="268" y="663"/>
                  </a:lnTo>
                  <a:lnTo>
                    <a:pt x="205" y="644"/>
                  </a:lnTo>
                  <a:lnTo>
                    <a:pt x="149" y="613"/>
                  </a:lnTo>
                  <a:lnTo>
                    <a:pt x="99" y="572"/>
                  </a:lnTo>
                  <a:lnTo>
                    <a:pt x="58" y="523"/>
                  </a:lnTo>
                  <a:lnTo>
                    <a:pt x="27" y="466"/>
                  </a:lnTo>
                  <a:lnTo>
                    <a:pt x="7" y="403"/>
                  </a:lnTo>
                  <a:lnTo>
                    <a:pt x="2" y="370"/>
                  </a:lnTo>
                  <a:lnTo>
                    <a:pt x="0" y="335"/>
                  </a:lnTo>
                  <a:lnTo>
                    <a:pt x="2" y="301"/>
                  </a:lnTo>
                  <a:lnTo>
                    <a:pt x="7" y="268"/>
                  </a:lnTo>
                  <a:lnTo>
                    <a:pt x="27" y="204"/>
                  </a:lnTo>
                  <a:lnTo>
                    <a:pt x="58" y="147"/>
                  </a:lnTo>
                  <a:lnTo>
                    <a:pt x="99" y="98"/>
                  </a:lnTo>
                  <a:lnTo>
                    <a:pt x="149" y="57"/>
                  </a:lnTo>
                  <a:lnTo>
                    <a:pt x="205" y="26"/>
                  </a:lnTo>
                  <a:lnTo>
                    <a:pt x="268" y="7"/>
                  </a:lnTo>
                  <a:lnTo>
                    <a:pt x="302" y="1"/>
                  </a:lnTo>
                  <a:lnTo>
                    <a:pt x="336" y="0"/>
                  </a:lnTo>
                  <a:lnTo>
                    <a:pt x="1018" y="0"/>
                  </a:lnTo>
                  <a:lnTo>
                    <a:pt x="1052" y="1"/>
                  </a:lnTo>
                  <a:lnTo>
                    <a:pt x="1085" y="7"/>
                  </a:lnTo>
                  <a:lnTo>
                    <a:pt x="1148" y="26"/>
                  </a:lnTo>
                  <a:lnTo>
                    <a:pt x="1205" y="57"/>
                  </a:lnTo>
                  <a:lnTo>
                    <a:pt x="1254" y="98"/>
                  </a:lnTo>
                  <a:lnTo>
                    <a:pt x="1295" y="147"/>
                  </a:lnTo>
                  <a:lnTo>
                    <a:pt x="1327" y="204"/>
                  </a:lnTo>
                  <a:lnTo>
                    <a:pt x="1346" y="268"/>
                  </a:lnTo>
                  <a:lnTo>
                    <a:pt x="1351" y="301"/>
                  </a:lnTo>
                  <a:lnTo>
                    <a:pt x="1352" y="335"/>
                  </a:lnTo>
                  <a:lnTo>
                    <a:pt x="1351" y="370"/>
                  </a:lnTo>
                  <a:lnTo>
                    <a:pt x="1346" y="403"/>
                  </a:lnTo>
                  <a:lnTo>
                    <a:pt x="1327" y="466"/>
                  </a:lnTo>
                  <a:lnTo>
                    <a:pt x="1295" y="523"/>
                  </a:lnTo>
                  <a:lnTo>
                    <a:pt x="1254" y="572"/>
                  </a:lnTo>
                  <a:lnTo>
                    <a:pt x="1205" y="613"/>
                  </a:lnTo>
                  <a:lnTo>
                    <a:pt x="1148" y="644"/>
                  </a:lnTo>
                  <a:lnTo>
                    <a:pt x="1085" y="663"/>
                  </a:lnTo>
                  <a:lnTo>
                    <a:pt x="1052" y="668"/>
                  </a:lnTo>
                  <a:lnTo>
                    <a:pt x="1018" y="670"/>
                  </a:lnTo>
                  <a:lnTo>
                    <a:pt x="331" y="670"/>
                  </a:lnTo>
                  <a:lnTo>
                    <a:pt x="331" y="6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8" name="Rectangle 75"/>
            <p:cNvSpPr>
              <a:spLocks noChangeArrowheads="1"/>
            </p:cNvSpPr>
            <p:nvPr/>
          </p:nvSpPr>
          <p:spPr bwMode="auto">
            <a:xfrm>
              <a:off x="5773" y="1590"/>
              <a:ext cx="1363" cy="68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9" name="Freeform 76"/>
            <p:cNvSpPr>
              <a:spLocks/>
            </p:cNvSpPr>
            <p:nvPr/>
          </p:nvSpPr>
          <p:spPr bwMode="auto">
            <a:xfrm>
              <a:off x="5781" y="1574"/>
              <a:ext cx="1344" cy="662"/>
            </a:xfrm>
            <a:custGeom>
              <a:avLst/>
              <a:gdLst>
                <a:gd name="T0" fmla="*/ 614 w 2492"/>
                <a:gd name="T1" fmla="*/ 1227 h 1227"/>
                <a:gd name="T2" fmla="*/ 1878 w 2492"/>
                <a:gd name="T3" fmla="*/ 1227 h 1227"/>
                <a:gd name="T4" fmla="*/ 2492 w 2492"/>
                <a:gd name="T5" fmla="*/ 613 h 1227"/>
                <a:gd name="T6" fmla="*/ 1878 w 2492"/>
                <a:gd name="T7" fmla="*/ 0 h 1227"/>
                <a:gd name="T8" fmla="*/ 1878 w 2492"/>
                <a:gd name="T9" fmla="*/ 0 h 1227"/>
                <a:gd name="T10" fmla="*/ 1878 w 2492"/>
                <a:gd name="T11" fmla="*/ 0 h 1227"/>
                <a:gd name="T12" fmla="*/ 614 w 2492"/>
                <a:gd name="T13" fmla="*/ 0 h 1227"/>
                <a:gd name="T14" fmla="*/ 0 w 2492"/>
                <a:gd name="T15" fmla="*/ 613 h 1227"/>
                <a:gd name="T16" fmla="*/ 614 w 2492"/>
                <a:gd name="T17"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2" h="1227">
                  <a:moveTo>
                    <a:pt x="614" y="1227"/>
                  </a:moveTo>
                  <a:lnTo>
                    <a:pt x="1878" y="1227"/>
                  </a:lnTo>
                  <a:cubicBezTo>
                    <a:pt x="2217" y="1227"/>
                    <a:pt x="2492" y="953"/>
                    <a:pt x="2492" y="613"/>
                  </a:cubicBezTo>
                  <a:cubicBezTo>
                    <a:pt x="2492" y="274"/>
                    <a:pt x="2217" y="0"/>
                    <a:pt x="1878" y="0"/>
                  </a:cubicBezTo>
                  <a:cubicBezTo>
                    <a:pt x="1878" y="0"/>
                    <a:pt x="1878" y="0"/>
                    <a:pt x="1878" y="0"/>
                  </a:cubicBezTo>
                  <a:lnTo>
                    <a:pt x="1878" y="0"/>
                  </a:lnTo>
                  <a:lnTo>
                    <a:pt x="614" y="0"/>
                  </a:lnTo>
                  <a:cubicBezTo>
                    <a:pt x="275" y="0"/>
                    <a:pt x="0" y="274"/>
                    <a:pt x="0" y="613"/>
                  </a:cubicBezTo>
                  <a:cubicBezTo>
                    <a:pt x="0" y="953"/>
                    <a:pt x="275" y="1227"/>
                    <a:pt x="614" y="1227"/>
                  </a:cubicBezTo>
                  <a:close/>
                </a:path>
              </a:pathLst>
            </a:custGeom>
            <a:solidFill>
              <a:srgbClr val="FF8C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0" name="Freeform 77"/>
            <p:cNvSpPr>
              <a:spLocks/>
            </p:cNvSpPr>
            <p:nvPr/>
          </p:nvSpPr>
          <p:spPr bwMode="auto">
            <a:xfrm>
              <a:off x="5789" y="1574"/>
              <a:ext cx="1344" cy="662"/>
            </a:xfrm>
            <a:custGeom>
              <a:avLst/>
              <a:gdLst>
                <a:gd name="T0" fmla="*/ 614 w 2492"/>
                <a:gd name="T1" fmla="*/ 1227 h 1227"/>
                <a:gd name="T2" fmla="*/ 1878 w 2492"/>
                <a:gd name="T3" fmla="*/ 1227 h 1227"/>
                <a:gd name="T4" fmla="*/ 2492 w 2492"/>
                <a:gd name="T5" fmla="*/ 613 h 1227"/>
                <a:gd name="T6" fmla="*/ 1878 w 2492"/>
                <a:gd name="T7" fmla="*/ 0 h 1227"/>
                <a:gd name="T8" fmla="*/ 1878 w 2492"/>
                <a:gd name="T9" fmla="*/ 0 h 1227"/>
                <a:gd name="T10" fmla="*/ 1878 w 2492"/>
                <a:gd name="T11" fmla="*/ 0 h 1227"/>
                <a:gd name="T12" fmla="*/ 614 w 2492"/>
                <a:gd name="T13" fmla="*/ 0 h 1227"/>
                <a:gd name="T14" fmla="*/ 0 w 2492"/>
                <a:gd name="T15" fmla="*/ 613 h 1227"/>
                <a:gd name="T16" fmla="*/ 614 w 2492"/>
                <a:gd name="T17" fmla="*/ 1227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2" h="1227">
                  <a:moveTo>
                    <a:pt x="614" y="1227"/>
                  </a:moveTo>
                  <a:lnTo>
                    <a:pt x="1878" y="1227"/>
                  </a:lnTo>
                  <a:cubicBezTo>
                    <a:pt x="2217" y="1227"/>
                    <a:pt x="2492" y="953"/>
                    <a:pt x="2492" y="613"/>
                  </a:cubicBezTo>
                  <a:cubicBezTo>
                    <a:pt x="2492" y="274"/>
                    <a:pt x="2217" y="0"/>
                    <a:pt x="1878" y="0"/>
                  </a:cubicBezTo>
                  <a:cubicBezTo>
                    <a:pt x="1878" y="0"/>
                    <a:pt x="1878" y="0"/>
                    <a:pt x="1878" y="0"/>
                  </a:cubicBezTo>
                  <a:lnTo>
                    <a:pt x="1878" y="0"/>
                  </a:lnTo>
                  <a:lnTo>
                    <a:pt x="614" y="0"/>
                  </a:lnTo>
                  <a:cubicBezTo>
                    <a:pt x="275" y="0"/>
                    <a:pt x="0" y="274"/>
                    <a:pt x="0" y="613"/>
                  </a:cubicBezTo>
                  <a:cubicBezTo>
                    <a:pt x="0" y="953"/>
                    <a:pt x="275" y="1227"/>
                    <a:pt x="614" y="1227"/>
                  </a:cubicBezTo>
                  <a:close/>
                </a:path>
              </a:pathLst>
            </a:custGeom>
            <a:noFill/>
            <a:ln w="4763" cap="sq">
              <a:solidFill>
                <a:srgbClr val="C8C8C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1" name="Rectangle 78"/>
            <p:cNvSpPr>
              <a:spLocks noChangeArrowheads="1"/>
            </p:cNvSpPr>
            <p:nvPr/>
          </p:nvSpPr>
          <p:spPr bwMode="auto">
            <a:xfrm>
              <a:off x="6110" y="1719"/>
              <a:ext cx="8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KHI Review </a:t>
              </a:r>
              <a:endParaRPr lang="en-US" altLang="en-US" smtClean="0">
                <a:solidFill>
                  <a:srgbClr val="FFFFFF"/>
                </a:solidFill>
              </a:endParaRPr>
            </a:p>
          </p:txBody>
        </p:sp>
        <p:sp>
          <p:nvSpPr>
            <p:cNvPr id="1072" name="Rectangle 79"/>
            <p:cNvSpPr>
              <a:spLocks noChangeArrowheads="1"/>
            </p:cNvSpPr>
            <p:nvPr/>
          </p:nvSpPr>
          <p:spPr bwMode="auto">
            <a:xfrm>
              <a:off x="6162" y="1883"/>
              <a:ext cx="7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000000"/>
                  </a:solidFill>
                  <a:latin typeface="Segoe UI" panose="020B0502040204020203" pitchFamily="34" charset="0"/>
                </a:rPr>
                <a:t>Complete</a:t>
              </a:r>
              <a:endParaRPr lang="en-US" altLang="en-US" smtClean="0">
                <a:solidFill>
                  <a:srgbClr val="FFFFFF"/>
                </a:solidFill>
              </a:endParaRPr>
            </a:p>
          </p:txBody>
        </p:sp>
        <p:sp>
          <p:nvSpPr>
            <p:cNvPr id="1073" name="Line 80"/>
            <p:cNvSpPr>
              <a:spLocks noChangeShapeType="1"/>
            </p:cNvSpPr>
            <p:nvPr/>
          </p:nvSpPr>
          <p:spPr bwMode="auto">
            <a:xfrm>
              <a:off x="5321" y="1902"/>
              <a:ext cx="365" cy="2"/>
            </a:xfrm>
            <a:prstGeom prst="line">
              <a:avLst/>
            </a:prstGeom>
            <a:noFill/>
            <a:ln w="412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4" name="Freeform 81"/>
            <p:cNvSpPr>
              <a:spLocks/>
            </p:cNvSpPr>
            <p:nvPr/>
          </p:nvSpPr>
          <p:spPr bwMode="auto">
            <a:xfrm>
              <a:off x="5671" y="1849"/>
              <a:ext cx="110" cy="110"/>
            </a:xfrm>
            <a:custGeom>
              <a:avLst/>
              <a:gdLst>
                <a:gd name="T0" fmla="*/ 1 w 110"/>
                <a:gd name="T1" fmla="*/ 0 h 110"/>
                <a:gd name="T2" fmla="*/ 110 w 110"/>
                <a:gd name="T3" fmla="*/ 56 h 110"/>
                <a:gd name="T4" fmla="*/ 0 w 110"/>
                <a:gd name="T5" fmla="*/ 110 h 110"/>
                <a:gd name="T6" fmla="*/ 1 w 110"/>
                <a:gd name="T7" fmla="*/ 0 h 110"/>
              </a:gdLst>
              <a:ahLst/>
              <a:cxnLst>
                <a:cxn ang="0">
                  <a:pos x="T0" y="T1"/>
                </a:cxn>
                <a:cxn ang="0">
                  <a:pos x="T2" y="T3"/>
                </a:cxn>
                <a:cxn ang="0">
                  <a:pos x="T4" y="T5"/>
                </a:cxn>
                <a:cxn ang="0">
                  <a:pos x="T6" y="T7"/>
                </a:cxn>
              </a:cxnLst>
              <a:rect l="0" t="0" r="r" b="b"/>
              <a:pathLst>
                <a:path w="110" h="110">
                  <a:moveTo>
                    <a:pt x="1" y="0"/>
                  </a:moveTo>
                  <a:lnTo>
                    <a:pt x="110" y="56"/>
                  </a:lnTo>
                  <a:lnTo>
                    <a:pt x="0" y="11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5" name="Rectangle 82"/>
            <p:cNvSpPr>
              <a:spLocks noChangeArrowheads="1"/>
            </p:cNvSpPr>
            <p:nvPr/>
          </p:nvSpPr>
          <p:spPr bwMode="auto">
            <a:xfrm>
              <a:off x="3712" y="1676"/>
              <a:ext cx="3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Yes</a:t>
              </a:r>
              <a:endParaRPr lang="en-US" altLang="en-US" smtClean="0">
                <a:solidFill>
                  <a:srgbClr val="FFFFFF"/>
                </a:solidFill>
              </a:endParaRPr>
            </a:p>
          </p:txBody>
        </p:sp>
        <p:sp>
          <p:nvSpPr>
            <p:cNvPr id="1076" name="Rectangle 83"/>
            <p:cNvSpPr>
              <a:spLocks noChangeArrowheads="1"/>
            </p:cNvSpPr>
            <p:nvPr/>
          </p:nvSpPr>
          <p:spPr bwMode="auto">
            <a:xfrm>
              <a:off x="2720" y="2616"/>
              <a:ext cx="27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No</a:t>
              </a:r>
              <a:endParaRPr lang="en-US" altLang="en-US" smtClean="0">
                <a:solidFill>
                  <a:srgbClr val="FFFFFF"/>
                </a:solidFill>
              </a:endParaRPr>
            </a:p>
          </p:txBody>
        </p:sp>
        <p:sp>
          <p:nvSpPr>
            <p:cNvPr id="1077" name="Rectangle 84"/>
            <p:cNvSpPr>
              <a:spLocks noChangeArrowheads="1"/>
            </p:cNvSpPr>
            <p:nvPr/>
          </p:nvSpPr>
          <p:spPr bwMode="auto">
            <a:xfrm>
              <a:off x="5420" y="1676"/>
              <a:ext cx="30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Yes</a:t>
              </a:r>
              <a:endParaRPr lang="en-US" altLang="en-US" smtClean="0">
                <a:solidFill>
                  <a:srgbClr val="FFFFFF"/>
                </a:solidFill>
              </a:endParaRPr>
            </a:p>
          </p:txBody>
        </p:sp>
        <p:sp>
          <p:nvSpPr>
            <p:cNvPr id="1078" name="Rectangle 85"/>
            <p:cNvSpPr>
              <a:spLocks noChangeArrowheads="1"/>
            </p:cNvSpPr>
            <p:nvPr/>
          </p:nvSpPr>
          <p:spPr bwMode="auto">
            <a:xfrm>
              <a:off x="4436" y="2616"/>
              <a:ext cx="27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smtClean="0">
                  <a:solidFill>
                    <a:srgbClr val="FFFFFF"/>
                  </a:solidFill>
                  <a:latin typeface="Segoe UI" panose="020B0502040204020203" pitchFamily="34" charset="0"/>
                </a:rPr>
                <a:t>No</a:t>
              </a:r>
              <a:endParaRPr lang="en-US" altLang="en-US" smtClean="0">
                <a:solidFill>
                  <a:srgbClr val="FFFFFF"/>
                </a:solidFill>
              </a:endParaRPr>
            </a:p>
          </p:txBody>
        </p:sp>
        <p:sp>
          <p:nvSpPr>
            <p:cNvPr id="1080" name="Rectangle 87"/>
            <p:cNvSpPr>
              <a:spLocks noChangeArrowheads="1"/>
            </p:cNvSpPr>
            <p:nvPr/>
          </p:nvSpPr>
          <p:spPr bwMode="auto">
            <a:xfrm>
              <a:off x="3548" y="7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smtClean="0">
                <a:solidFill>
                  <a:srgbClr val="FFFFFF"/>
                </a:solidFill>
              </a:endParaRPr>
            </a:p>
          </p:txBody>
        </p:sp>
        <p:sp>
          <p:nvSpPr>
            <p:cNvPr id="1083" name="Rectangle 90"/>
            <p:cNvSpPr>
              <a:spLocks noChangeArrowheads="1"/>
            </p:cNvSpPr>
            <p:nvPr/>
          </p:nvSpPr>
          <p:spPr bwMode="auto">
            <a:xfrm>
              <a:off x="4669" y="951"/>
              <a:ext cx="37"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700" dirty="0" smtClean="0">
                  <a:solidFill>
                    <a:srgbClr val="000000"/>
                  </a:solidFill>
                  <a:latin typeface="Segoe UI" panose="020B0502040204020203" pitchFamily="34" charset="0"/>
                </a:rPr>
                <a:t> </a:t>
              </a:r>
              <a:endParaRPr lang="en-US" altLang="en-US" dirty="0" smtClean="0">
                <a:solidFill>
                  <a:srgbClr val="FFFFFF"/>
                </a:solidFill>
              </a:endParaRPr>
            </a:p>
          </p:txBody>
        </p:sp>
        <p:sp>
          <p:nvSpPr>
            <p:cNvPr id="1086" name="Rectangle 93"/>
            <p:cNvSpPr>
              <a:spLocks noChangeArrowheads="1"/>
            </p:cNvSpPr>
            <p:nvPr/>
          </p:nvSpPr>
          <p:spPr bwMode="auto">
            <a:xfrm>
              <a:off x="5489" y="111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smtClean="0">
                <a:solidFill>
                  <a:srgbClr val="FFFFFF"/>
                </a:solidFill>
              </a:endParaRPr>
            </a:p>
          </p:txBody>
        </p:sp>
      </p:grpSp>
    </p:spTree>
    <p:extLst>
      <p:ext uri="{BB962C8B-B14F-4D97-AF65-F5344CB8AC3E}">
        <p14:creationId xmlns:p14="http://schemas.microsoft.com/office/powerpoint/2010/main" val="381160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Server Plant 0: (Health Asserted)</a:t>
            </a:r>
            <a:endParaRPr lang="en-US" dirty="0">
              <a:solidFill>
                <a:schemeClr val="tx1"/>
              </a:solidFill>
            </a:endParaRPr>
          </a:p>
        </p:txBody>
      </p:sp>
      <p:graphicFrame>
        <p:nvGraphicFramePr>
          <p:cNvPr id="3" name="Diagram 2"/>
          <p:cNvGraphicFramePr/>
          <p:nvPr>
            <p:extLst/>
          </p:nvPr>
        </p:nvGraphicFramePr>
        <p:xfrm>
          <a:off x="714999" y="1066768"/>
          <a:ext cx="7484438" cy="565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7513637" y="1232140"/>
            <a:ext cx="4535296" cy="5465522"/>
          </a:xfrm>
          <a:prstGeom prst="rect">
            <a:avLst/>
          </a:prstGeom>
        </p:spPr>
      </p:pic>
    </p:spTree>
    <p:custDataLst>
      <p:tags r:id="rId1"/>
    </p:custDataLst>
    <p:extLst>
      <p:ext uri="{BB962C8B-B14F-4D97-AF65-F5344CB8AC3E}">
        <p14:creationId xmlns:p14="http://schemas.microsoft.com/office/powerpoint/2010/main" val="41665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Plant </a:t>
            </a:r>
            <a:r>
              <a:rPr lang="en-US" dirty="0" smtClean="0"/>
              <a:t>1 -</a:t>
            </a:r>
            <a:r>
              <a:rPr lang="en-US" dirty="0"/>
              <a:t/>
            </a:r>
            <a:br>
              <a:rPr lang="en-US" dirty="0"/>
            </a:br>
            <a:r>
              <a:rPr lang="en-US" dirty="0" smtClean="0"/>
              <a:t>Assert Server to Server </a:t>
            </a:r>
            <a:r>
              <a:rPr lang="en-US" dirty="0"/>
              <a:t>Health </a:t>
            </a:r>
            <a:br>
              <a:rPr lang="en-US" dirty="0"/>
            </a:br>
            <a:r>
              <a:rPr lang="en-US" sz="4000" dirty="0"/>
              <a:t>&lt;Process Example&gt;</a:t>
            </a:r>
            <a:endParaRPr lang="en-US" dirty="0"/>
          </a:p>
        </p:txBody>
      </p:sp>
    </p:spTree>
    <p:extLst>
      <p:ext uri="{BB962C8B-B14F-4D97-AF65-F5344CB8AC3E}">
        <p14:creationId xmlns:p14="http://schemas.microsoft.com/office/powerpoint/2010/main" val="137343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295274"/>
            <a:ext cx="11889564" cy="917575"/>
          </a:xfrm>
        </p:spPr>
        <p:txBody>
          <a:bodyPr/>
          <a:lstStyle/>
          <a:p>
            <a:r>
              <a:rPr lang="en-US" dirty="0" smtClean="0"/>
              <a:t>Server Plant 1 (AVMCU&lt;-&gt;MED)</a:t>
            </a:r>
            <a:br>
              <a:rPr lang="en-US" dirty="0" smtClean="0"/>
            </a:br>
            <a:endParaRPr lang="en-US" dirty="0"/>
          </a:p>
        </p:txBody>
      </p:sp>
      <p:pic>
        <p:nvPicPr>
          <p:cNvPr id="4" name="Picture 3"/>
          <p:cNvPicPr>
            <a:picLocks noChangeAspect="1"/>
          </p:cNvPicPr>
          <p:nvPr/>
        </p:nvPicPr>
        <p:blipFill>
          <a:blip r:embed="rId2"/>
          <a:stretch>
            <a:fillRect/>
          </a:stretch>
        </p:blipFill>
        <p:spPr>
          <a:xfrm>
            <a:off x="2007630" y="1211262"/>
            <a:ext cx="8096807" cy="5476875"/>
          </a:xfrm>
          <a:prstGeom prst="rect">
            <a:avLst/>
          </a:prstGeom>
        </p:spPr>
      </p:pic>
      <p:sp>
        <p:nvSpPr>
          <p:cNvPr id="5" name="Rounded Rectangle 4"/>
          <p:cNvSpPr/>
          <p:nvPr/>
        </p:nvSpPr>
        <p:spPr bwMode="auto">
          <a:xfrm>
            <a:off x="1798637" y="1668462"/>
            <a:ext cx="4191000" cy="3657600"/>
          </a:xfrm>
          <a:prstGeom prst="roundRect">
            <a:avLst/>
          </a:prstGeom>
          <a:noFill/>
          <a:ln w="38100">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3506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Loss Troubleshooting (Step 1)</a:t>
            </a:r>
            <a:endParaRPr lang="en-US" dirty="0"/>
          </a:p>
        </p:txBody>
      </p:sp>
      <p:pic>
        <p:nvPicPr>
          <p:cNvPr id="13" name="Picture 12"/>
          <p:cNvPicPr>
            <a:picLocks noChangeAspect="1"/>
          </p:cNvPicPr>
          <p:nvPr/>
        </p:nvPicPr>
        <p:blipFill>
          <a:blip r:embed="rId2"/>
          <a:stretch>
            <a:fillRect/>
          </a:stretch>
        </p:blipFill>
        <p:spPr>
          <a:xfrm>
            <a:off x="88899" y="1835149"/>
            <a:ext cx="12258675" cy="3324225"/>
          </a:xfrm>
          <a:prstGeom prst="rect">
            <a:avLst/>
          </a:prstGeom>
        </p:spPr>
      </p:pic>
      <p:sp>
        <p:nvSpPr>
          <p:cNvPr id="14" name="Title 1"/>
          <p:cNvSpPr txBox="1">
            <a:spLocks/>
          </p:cNvSpPr>
          <p:nvPr/>
        </p:nvSpPr>
        <p:spPr>
          <a:xfrm>
            <a:off x="274637" y="53260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rPr>
              <a:t>(Simultaneous) Packet Captures from both Endpoints</a:t>
            </a:r>
          </a:p>
        </p:txBody>
      </p:sp>
      <p:sp>
        <p:nvSpPr>
          <p:cNvPr id="5" name="Rounded Rectangle 4"/>
          <p:cNvSpPr/>
          <p:nvPr/>
        </p:nvSpPr>
        <p:spPr bwMode="auto">
          <a:xfrm>
            <a:off x="6218236" y="1835149"/>
            <a:ext cx="5945965" cy="2957513"/>
          </a:xfrm>
          <a:prstGeom prst="roundRect">
            <a:avLst/>
          </a:prstGeom>
          <a:noFill/>
          <a:ln w="47625">
            <a:solidFill>
              <a:schemeClr val="accent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5759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4622403"/>
            <a:ext cx="11887200" cy="1292662"/>
          </a:xfrm>
        </p:spPr>
        <p:txBody>
          <a:bodyPr/>
          <a:lstStyle/>
          <a:p>
            <a:r>
              <a:rPr lang="en-US" dirty="0" smtClean="0"/>
              <a:t>Note: Look at SR if you are on the receiving side, RR if you are on the sending side </a:t>
            </a:r>
            <a:endParaRPr lang="en-US" dirty="0"/>
          </a:p>
        </p:txBody>
      </p:sp>
      <p:sp>
        <p:nvSpPr>
          <p:cNvPr id="3" name="Title 2"/>
          <p:cNvSpPr>
            <a:spLocks noGrp="1"/>
          </p:cNvSpPr>
          <p:nvPr>
            <p:ph type="title"/>
          </p:nvPr>
        </p:nvSpPr>
        <p:spPr/>
        <p:txBody>
          <a:bodyPr/>
          <a:lstStyle/>
          <a:p>
            <a:r>
              <a:rPr lang="en-US" dirty="0" smtClean="0"/>
              <a:t>RTCP - Packet Types </a:t>
            </a:r>
            <a:endParaRPr lang="en-US" dirty="0"/>
          </a:p>
        </p:txBody>
      </p:sp>
      <p:graphicFrame>
        <p:nvGraphicFramePr>
          <p:cNvPr id="7" name="Table 6"/>
          <p:cNvGraphicFramePr>
            <a:graphicFrameLocks noGrp="1"/>
          </p:cNvGraphicFramePr>
          <p:nvPr>
            <p:extLst/>
          </p:nvPr>
        </p:nvGraphicFramePr>
        <p:xfrm>
          <a:off x="274638" y="1565085"/>
          <a:ext cx="11887200" cy="2595171"/>
        </p:xfrm>
        <a:graphic>
          <a:graphicData uri="http://schemas.openxmlformats.org/drawingml/2006/table">
            <a:tbl>
              <a:tblPr firstCol="1" bandRow="1">
                <a:tableStyleId>{5C22544A-7EE6-4342-B048-85BDC9FD1C3A}</a:tableStyleId>
              </a:tblPr>
              <a:tblGrid>
                <a:gridCol w="4114799"/>
                <a:gridCol w="7772401"/>
              </a:tblGrid>
              <a:tr h="458657">
                <a:tc>
                  <a:txBody>
                    <a:bodyPr/>
                    <a:lstStyle/>
                    <a:p>
                      <a:pPr marL="0" marR="0">
                        <a:spcBef>
                          <a:spcPts val="0"/>
                        </a:spcBef>
                        <a:spcAft>
                          <a:spcPts val="0"/>
                        </a:spcAft>
                      </a:pPr>
                      <a:r>
                        <a:rPr lang="en-US" sz="2000" dirty="0">
                          <a:effectLst/>
                        </a:rPr>
                        <a:t>SR (Sender Report)</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information regarding the quality of the RTP session.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8657">
                <a:tc>
                  <a:txBody>
                    <a:bodyPr/>
                    <a:lstStyle/>
                    <a:p>
                      <a:pPr marL="0" marR="0">
                        <a:spcBef>
                          <a:spcPts val="0"/>
                        </a:spcBef>
                        <a:spcAft>
                          <a:spcPts val="0"/>
                        </a:spcAft>
                      </a:pPr>
                      <a:r>
                        <a:rPr lang="en-US" sz="2000">
                          <a:effectLst/>
                        </a:rPr>
                        <a:t>RR (Receiver Report)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information regarding the quality of the RTP session.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8657">
                <a:tc>
                  <a:txBody>
                    <a:bodyPr/>
                    <a:lstStyle/>
                    <a:p>
                      <a:pPr marL="0" marR="0">
                        <a:spcBef>
                          <a:spcPts val="0"/>
                        </a:spcBef>
                        <a:spcAft>
                          <a:spcPts val="0"/>
                        </a:spcAft>
                      </a:pPr>
                      <a:r>
                        <a:rPr lang="en-US" sz="2000" dirty="0">
                          <a:effectLst/>
                        </a:rPr>
                        <a:t>SDES (Source Description)</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Contains information regarding the identity of each participant in the RTP session.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8657">
                <a:tc>
                  <a:txBody>
                    <a:bodyPr/>
                    <a:lstStyle/>
                    <a:p>
                      <a:pPr marL="0" marR="0">
                        <a:spcBef>
                          <a:spcPts val="0"/>
                        </a:spcBef>
                        <a:spcAft>
                          <a:spcPts val="0"/>
                        </a:spcAft>
                      </a:pPr>
                      <a:r>
                        <a:rPr lang="en-US" sz="2000">
                          <a:effectLst/>
                        </a:rPr>
                        <a:t>BYE (Goodbye)</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Indicates that one or more sources are no longer active in the RTP session.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8657">
                <a:tc>
                  <a:txBody>
                    <a:bodyPr/>
                    <a:lstStyle/>
                    <a:p>
                      <a:pPr marL="0" marR="0">
                        <a:spcBef>
                          <a:spcPts val="0"/>
                        </a:spcBef>
                        <a:spcAft>
                          <a:spcPts val="0"/>
                        </a:spcAft>
                      </a:pPr>
                      <a:r>
                        <a:rPr lang="en-US" sz="2000" dirty="0">
                          <a:effectLst/>
                        </a:rPr>
                        <a:t>APP (Application-defined)</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For experimental use by new applications.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Rounded Rectangle 7"/>
          <p:cNvSpPr/>
          <p:nvPr/>
        </p:nvSpPr>
        <p:spPr bwMode="auto">
          <a:xfrm>
            <a:off x="122237" y="1439862"/>
            <a:ext cx="3505200" cy="1143000"/>
          </a:xfrm>
          <a:prstGeom prst="round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28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RTCP SR Information</a:t>
            </a:r>
            <a:endParaRPr lang="en-US" dirty="0"/>
          </a:p>
        </p:txBody>
      </p:sp>
      <p:graphicFrame>
        <p:nvGraphicFramePr>
          <p:cNvPr id="7" name="Table 6"/>
          <p:cNvGraphicFramePr>
            <a:graphicFrameLocks noGrp="1"/>
          </p:cNvGraphicFramePr>
          <p:nvPr>
            <p:extLst/>
          </p:nvPr>
        </p:nvGraphicFramePr>
        <p:xfrm>
          <a:off x="274638" y="1565271"/>
          <a:ext cx="11887200" cy="5080166"/>
        </p:xfrm>
        <a:graphic>
          <a:graphicData uri="http://schemas.openxmlformats.org/drawingml/2006/table">
            <a:tbl>
              <a:tblPr firstCol="1" bandRow="1">
                <a:tableStyleId>{5C22544A-7EE6-4342-B048-85BDC9FD1C3A}</a:tableStyleId>
              </a:tblPr>
              <a:tblGrid>
                <a:gridCol w="3352799"/>
                <a:gridCol w="8534401"/>
              </a:tblGrid>
              <a:tr h="1699515">
                <a:tc>
                  <a:txBody>
                    <a:bodyPr/>
                    <a:lstStyle/>
                    <a:p>
                      <a:pPr marL="0" marR="0">
                        <a:spcBef>
                          <a:spcPts val="0"/>
                        </a:spcBef>
                        <a:spcAft>
                          <a:spcPts val="0"/>
                        </a:spcAft>
                      </a:pPr>
                      <a:r>
                        <a:rPr lang="en-US" sz="1800" dirty="0">
                          <a:effectLst/>
                        </a:rPr>
                        <a:t>NTP Timestamp</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the Network Time Protocol (NTP) time stamp or absolute wall clock time. If wall clock time is not available, then the sender can use the elapsed time since joining the RTP session for the NTP Timestamp value. If the elapsed time is used, then the high-order bit is set to zero. If neither wall clock time nor elapsed time is available, then the complete NTP Timestamp value is set to zero.</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16083">
                <a:tc>
                  <a:txBody>
                    <a:bodyPr/>
                    <a:lstStyle/>
                    <a:p>
                      <a:pPr marL="0" marR="0">
                        <a:spcBef>
                          <a:spcPts val="0"/>
                        </a:spcBef>
                        <a:spcAft>
                          <a:spcPts val="0"/>
                        </a:spcAft>
                      </a:pPr>
                      <a:r>
                        <a:rPr lang="en-US" sz="1800">
                          <a:effectLst/>
                        </a:rPr>
                        <a:t>RTP Timestamp</a:t>
                      </a:r>
                      <a:endPar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the same time as the NTP Timestamp, except that the RTP Timestamp is given in the same units and with the same random offset as the time stamp included in the header of the RTP packets.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19709">
                <a:tc>
                  <a:txBody>
                    <a:bodyPr/>
                    <a:lstStyle/>
                    <a:p>
                      <a:pPr marL="0" marR="0">
                        <a:spcBef>
                          <a:spcPts val="0"/>
                        </a:spcBef>
                        <a:spcAft>
                          <a:spcPts val="0"/>
                        </a:spcAft>
                      </a:pPr>
                      <a:r>
                        <a:rPr lang="en-US" sz="1800">
                          <a:effectLst/>
                        </a:rPr>
                        <a:t>Sender’s Packet Count</a:t>
                      </a:r>
                      <a:endPar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the total number of RTP packets sent by the sender from the beginning of the RTP session up to the sending of this SR packet. This value is reset if, for some reason, the SSRC value of the sender has changed.</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016083">
                <a:tc>
                  <a:txBody>
                    <a:bodyPr/>
                    <a:lstStyle/>
                    <a:p>
                      <a:pPr marL="0" marR="0">
                        <a:spcBef>
                          <a:spcPts val="0"/>
                        </a:spcBef>
                        <a:spcAft>
                          <a:spcPts val="0"/>
                        </a:spcAft>
                      </a:pPr>
                      <a:r>
                        <a:rPr lang="en-US" sz="1800">
                          <a:effectLst/>
                        </a:rPr>
                        <a:t>Sender’s Octet Count</a:t>
                      </a:r>
                      <a:endParaRPr lang="en-US"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Contains the total number of octets sent by the sender from the beginning of the RTP session up to the sending of this SR packet. This value is reset if, for some reason, the SSRC value of the sender changes.</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ounded Rectangle 7"/>
          <p:cNvSpPr/>
          <p:nvPr/>
        </p:nvSpPr>
        <p:spPr bwMode="auto">
          <a:xfrm>
            <a:off x="122237" y="3268662"/>
            <a:ext cx="2987449" cy="1905000"/>
          </a:xfrm>
          <a:prstGeom prst="round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6233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RTCP Report Block Structure</a:t>
            </a:r>
            <a:endParaRPr lang="en-US" dirty="0"/>
          </a:p>
        </p:txBody>
      </p:sp>
      <p:graphicFrame>
        <p:nvGraphicFramePr>
          <p:cNvPr id="5" name="Table 4"/>
          <p:cNvGraphicFramePr>
            <a:graphicFrameLocks noGrp="1"/>
          </p:cNvGraphicFramePr>
          <p:nvPr>
            <p:extLst/>
          </p:nvPr>
        </p:nvGraphicFramePr>
        <p:xfrm>
          <a:off x="423228" y="1363438"/>
          <a:ext cx="11590020" cy="5292433"/>
        </p:xfrm>
        <a:graphic>
          <a:graphicData uri="http://schemas.openxmlformats.org/drawingml/2006/table">
            <a:tbl>
              <a:tblPr firstCol="1" bandRow="1">
                <a:tableStyleId>{5C22544A-7EE6-4342-B048-85BDC9FD1C3A}</a:tableStyleId>
              </a:tblPr>
              <a:tblGrid>
                <a:gridCol w="3813809"/>
                <a:gridCol w="7776211"/>
              </a:tblGrid>
              <a:tr h="750529">
                <a:tc>
                  <a:txBody>
                    <a:bodyPr/>
                    <a:lstStyle/>
                    <a:p>
                      <a:pPr marL="0" marR="0">
                        <a:spcBef>
                          <a:spcPts val="0"/>
                        </a:spcBef>
                        <a:spcAft>
                          <a:spcPts val="0"/>
                        </a:spcAft>
                      </a:pPr>
                      <a:r>
                        <a:rPr lang="en-US" sz="1600" dirty="0" err="1">
                          <a:effectLst/>
                        </a:rPr>
                        <a:t>SSRC_n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c>
                  <a:txBody>
                    <a:bodyPr/>
                    <a:lstStyle/>
                    <a:p>
                      <a:pPr marL="0" marR="0">
                        <a:spcBef>
                          <a:spcPts val="0"/>
                        </a:spcBef>
                        <a:spcAft>
                          <a:spcPts val="0"/>
                        </a:spcAft>
                      </a:pPr>
                      <a:r>
                        <a:rPr lang="en-US" sz="2000" dirty="0">
                          <a:effectLst/>
                        </a:rPr>
                        <a:t>Contains the synchronization source identifier for each report block included in the RTCP packet.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r>
              <a:tr h="750529">
                <a:tc>
                  <a:txBody>
                    <a:bodyPr/>
                    <a:lstStyle/>
                    <a:p>
                      <a:pPr marL="0" marR="0">
                        <a:spcBef>
                          <a:spcPts val="0"/>
                        </a:spcBef>
                        <a:spcAft>
                          <a:spcPts val="0"/>
                        </a:spcAft>
                      </a:pPr>
                      <a:r>
                        <a:rPr lang="en-US" sz="1600">
                          <a:effectLst/>
                        </a:rPr>
                        <a:t>Fraction Lost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c>
                  <a:txBody>
                    <a:bodyPr/>
                    <a:lstStyle/>
                    <a:p>
                      <a:pPr marL="0" marR="0">
                        <a:spcBef>
                          <a:spcPts val="0"/>
                        </a:spcBef>
                        <a:spcAft>
                          <a:spcPts val="0"/>
                        </a:spcAft>
                      </a:pPr>
                      <a:r>
                        <a:rPr lang="en-US" sz="2000" dirty="0">
                          <a:effectLst/>
                        </a:rPr>
                        <a:t>Contains the fraction of RTP packets lost from the source (</a:t>
                      </a:r>
                      <a:r>
                        <a:rPr lang="en-US" sz="2000" dirty="0" err="1">
                          <a:effectLst/>
                        </a:rPr>
                        <a:t>SSRC_n</a:t>
                      </a:r>
                      <a:r>
                        <a:rPr lang="en-US" sz="2000" dirty="0">
                          <a:effectLst/>
                        </a:rPr>
                        <a:t>) since the last SR or RR packet was sent.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r>
              <a:tr h="1352975">
                <a:tc>
                  <a:txBody>
                    <a:bodyPr/>
                    <a:lstStyle/>
                    <a:p>
                      <a:pPr marL="0" marR="0">
                        <a:spcBef>
                          <a:spcPts val="0"/>
                        </a:spcBef>
                        <a:spcAft>
                          <a:spcPts val="0"/>
                        </a:spcAft>
                      </a:pPr>
                      <a:r>
                        <a:rPr lang="en-US" sz="1600" dirty="0">
                          <a:effectLst/>
                        </a:rPr>
                        <a:t>Cumulative Number of Packets Lost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c>
                  <a:txBody>
                    <a:bodyPr/>
                    <a:lstStyle/>
                    <a:p>
                      <a:pPr marL="0" marR="0">
                        <a:spcBef>
                          <a:spcPts val="0"/>
                        </a:spcBef>
                        <a:spcAft>
                          <a:spcPts val="0"/>
                        </a:spcAft>
                      </a:pPr>
                      <a:r>
                        <a:rPr lang="en-US" sz="2000" dirty="0">
                          <a:effectLst/>
                        </a:rPr>
                        <a:t>Contains the total number of packets lost from the source (</a:t>
                      </a:r>
                      <a:r>
                        <a:rPr lang="en-US" sz="2000" dirty="0" err="1">
                          <a:effectLst/>
                        </a:rPr>
                        <a:t>SSRC_n</a:t>
                      </a:r>
                      <a:r>
                        <a:rPr lang="en-US" sz="2000" dirty="0">
                          <a:effectLst/>
                        </a:rPr>
                        <a:t>) since the initiation of the session. This value is derived from the sequence numbers found in RTP packets, where the dropped RTP packets are indicated by a gap in sequence numbering.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r>
              <a:tr h="1125795">
                <a:tc>
                  <a:txBody>
                    <a:bodyPr/>
                    <a:lstStyle/>
                    <a:p>
                      <a:pPr marL="0" marR="0">
                        <a:spcBef>
                          <a:spcPts val="0"/>
                        </a:spcBef>
                        <a:spcAft>
                          <a:spcPts val="0"/>
                        </a:spcAft>
                      </a:pPr>
                      <a:r>
                        <a:rPr lang="en-US" sz="1600">
                          <a:effectLst/>
                        </a:rPr>
                        <a:t>Extended Highest Sequence Number Received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c>
                  <a:txBody>
                    <a:bodyPr/>
                    <a:lstStyle/>
                    <a:p>
                      <a:pPr marL="0" marR="0">
                        <a:spcBef>
                          <a:spcPts val="0"/>
                        </a:spcBef>
                        <a:spcAft>
                          <a:spcPts val="0"/>
                        </a:spcAft>
                      </a:pPr>
                      <a:r>
                        <a:rPr lang="en-US" sz="2000" dirty="0">
                          <a:effectLst/>
                        </a:rPr>
                        <a:t>This field is divided into two parts. The least significant 16 bits contain the highest sequence number received in an RTP packet from the source (</a:t>
                      </a:r>
                      <a:r>
                        <a:rPr lang="en-US" sz="2000" dirty="0" err="1">
                          <a:effectLst/>
                        </a:rPr>
                        <a:t>SSRC_n</a:t>
                      </a:r>
                      <a:r>
                        <a:rPr lang="en-US" sz="2000" dirty="0">
                          <a:effectLst/>
                        </a:rPr>
                        <a:t>). The most significant 16 bits contain the number of sequence number cycles.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r>
              <a:tr h="1125795">
                <a:tc>
                  <a:txBody>
                    <a:bodyPr/>
                    <a:lstStyle/>
                    <a:p>
                      <a:pPr marL="0" marR="0">
                        <a:spcBef>
                          <a:spcPts val="0"/>
                        </a:spcBef>
                        <a:spcAft>
                          <a:spcPts val="0"/>
                        </a:spcAft>
                      </a:pPr>
                      <a:r>
                        <a:rPr lang="en-US" sz="1600">
                          <a:effectLst/>
                        </a:rPr>
                        <a:t>Interarrival Jitter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c>
                  <a:txBody>
                    <a:bodyPr/>
                    <a:lstStyle/>
                    <a:p>
                      <a:pPr marL="0" marR="0">
                        <a:spcBef>
                          <a:spcPts val="0"/>
                        </a:spcBef>
                        <a:spcAft>
                          <a:spcPts val="0"/>
                        </a:spcAft>
                      </a:pPr>
                      <a:r>
                        <a:rPr lang="en-US" sz="2000" dirty="0">
                          <a:effectLst/>
                        </a:rPr>
                        <a:t>Contains an estimate of the variance in the </a:t>
                      </a:r>
                      <a:r>
                        <a:rPr lang="en-US" sz="2000" dirty="0" err="1">
                          <a:effectLst/>
                        </a:rPr>
                        <a:t>interarrival</a:t>
                      </a:r>
                      <a:r>
                        <a:rPr lang="en-US" sz="2000" dirty="0">
                          <a:effectLst/>
                        </a:rPr>
                        <a:t> time of RTP packets. This value is measured in RTP time stamp units and is derived from the difference between packet spacing, as measured from both the receiver and sender for two packets.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866" marR="66866" marT="0" marB="0"/>
                </a:tc>
              </a:tr>
            </a:tbl>
          </a:graphicData>
        </a:graphic>
      </p:graphicFrame>
      <p:sp>
        <p:nvSpPr>
          <p:cNvPr id="6" name="Rounded Rectangle 5"/>
          <p:cNvSpPr/>
          <p:nvPr/>
        </p:nvSpPr>
        <p:spPr bwMode="auto">
          <a:xfrm>
            <a:off x="255627" y="1973262"/>
            <a:ext cx="3809998" cy="1315490"/>
          </a:xfrm>
          <a:prstGeom prst="round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1879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Fundamentals -</a:t>
            </a:r>
            <a:br>
              <a:rPr lang="en-US" dirty="0" smtClean="0"/>
            </a:br>
            <a:r>
              <a:rPr lang="en-US" dirty="0" smtClean="0"/>
              <a:t>the Science of CQM</a:t>
            </a:r>
            <a:endParaRPr lang="en-US" dirty="0"/>
          </a:p>
        </p:txBody>
      </p:sp>
    </p:spTree>
    <p:extLst>
      <p:ext uri="{BB962C8B-B14F-4D97-AF65-F5344CB8AC3E}">
        <p14:creationId xmlns:p14="http://schemas.microsoft.com/office/powerpoint/2010/main" val="152049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Loss Troubleshooting </a:t>
            </a:r>
            <a:r>
              <a:rPr lang="en-US" dirty="0" smtClean="0"/>
              <a:t>(Step 2)</a:t>
            </a:r>
            <a:br>
              <a:rPr lang="en-US" dirty="0" smtClean="0"/>
            </a:br>
            <a:endParaRPr lang="en-US" dirty="0"/>
          </a:p>
        </p:txBody>
      </p:sp>
      <p:pic>
        <p:nvPicPr>
          <p:cNvPr id="3" name="Picture 2"/>
          <p:cNvPicPr>
            <a:picLocks noChangeAspect="1"/>
          </p:cNvPicPr>
          <p:nvPr/>
        </p:nvPicPr>
        <p:blipFill>
          <a:blip r:embed="rId2"/>
          <a:stretch>
            <a:fillRect/>
          </a:stretch>
        </p:blipFill>
        <p:spPr>
          <a:xfrm>
            <a:off x="98424" y="1744662"/>
            <a:ext cx="12239625" cy="3390900"/>
          </a:xfrm>
          <a:prstGeom prst="rect">
            <a:avLst/>
          </a:prstGeom>
        </p:spPr>
      </p:pic>
      <p:sp>
        <p:nvSpPr>
          <p:cNvPr id="4" name="Title 1"/>
          <p:cNvSpPr txBox="1">
            <a:spLocks/>
          </p:cNvSpPr>
          <p:nvPr/>
        </p:nvSpPr>
        <p:spPr>
          <a:xfrm>
            <a:off x="274637" y="532606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Does RTCP Report Packet Loss? &lt;Y/N&gt;</a:t>
            </a:r>
          </a:p>
        </p:txBody>
      </p:sp>
      <p:pic>
        <p:nvPicPr>
          <p:cNvPr id="6" name="Picture 5"/>
          <p:cNvPicPr>
            <a:picLocks noChangeAspect="1"/>
          </p:cNvPicPr>
          <p:nvPr/>
        </p:nvPicPr>
        <p:blipFill>
          <a:blip r:embed="rId3"/>
          <a:stretch>
            <a:fillRect/>
          </a:stretch>
        </p:blipFill>
        <p:spPr>
          <a:xfrm>
            <a:off x="2179637" y="3408983"/>
            <a:ext cx="4876800" cy="2006904"/>
          </a:xfrm>
          <a:prstGeom prst="rect">
            <a:avLst/>
          </a:prstGeom>
        </p:spPr>
      </p:pic>
    </p:spTree>
    <p:extLst>
      <p:ext uri="{BB962C8B-B14F-4D97-AF65-F5344CB8AC3E}">
        <p14:creationId xmlns:p14="http://schemas.microsoft.com/office/powerpoint/2010/main" val="1451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Packet Loss Troubleshooting </a:t>
            </a:r>
            <a:r>
              <a:rPr lang="en-US" dirty="0" smtClean="0"/>
              <a:t>(Step 3)</a:t>
            </a:r>
            <a:endParaRPr lang="en-US" dirty="0"/>
          </a:p>
        </p:txBody>
      </p:sp>
      <p:pic>
        <p:nvPicPr>
          <p:cNvPr id="4" name="Picture 3"/>
          <p:cNvPicPr>
            <a:picLocks noChangeAspect="1"/>
          </p:cNvPicPr>
          <p:nvPr/>
        </p:nvPicPr>
        <p:blipFill>
          <a:blip r:embed="rId2"/>
          <a:stretch>
            <a:fillRect/>
          </a:stretch>
        </p:blipFill>
        <p:spPr>
          <a:xfrm>
            <a:off x="303212" y="1192212"/>
            <a:ext cx="11830050" cy="4972050"/>
          </a:xfrm>
          <a:prstGeom prst="rect">
            <a:avLst/>
          </a:prstGeom>
        </p:spPr>
      </p:pic>
      <p:sp>
        <p:nvSpPr>
          <p:cNvPr id="5" name="Title 1"/>
          <p:cNvSpPr txBox="1">
            <a:spLocks/>
          </p:cNvSpPr>
          <p:nvPr/>
        </p:nvSpPr>
        <p:spPr>
          <a:xfrm>
            <a:off x="274637" y="608488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FFFFFF"/>
                    </a:gs>
                    <a:gs pos="100000">
                      <a:srgbClr val="FFFFFF"/>
                    </a:gs>
                  </a:gsLst>
                  <a:lin ang="5400000" scaled="0"/>
                </a:gradFill>
              </a:rPr>
              <a:t>Network Sequence Lost? &lt;Y/N&gt; (Other)</a:t>
            </a:r>
          </a:p>
        </p:txBody>
      </p:sp>
      <p:pic>
        <p:nvPicPr>
          <p:cNvPr id="6" name="Picture 5"/>
          <p:cNvPicPr>
            <a:picLocks noChangeAspect="1"/>
          </p:cNvPicPr>
          <p:nvPr/>
        </p:nvPicPr>
        <p:blipFill>
          <a:blip r:embed="rId3"/>
          <a:stretch>
            <a:fillRect/>
          </a:stretch>
        </p:blipFill>
        <p:spPr>
          <a:xfrm>
            <a:off x="1646237" y="2562432"/>
            <a:ext cx="5019617" cy="1981200"/>
          </a:xfrm>
          <a:prstGeom prst="rect">
            <a:avLst/>
          </a:prstGeom>
        </p:spPr>
      </p:pic>
      <p:pic>
        <p:nvPicPr>
          <p:cNvPr id="7" name="Picture 6"/>
          <p:cNvPicPr>
            <a:picLocks noChangeAspect="1"/>
          </p:cNvPicPr>
          <p:nvPr/>
        </p:nvPicPr>
        <p:blipFill>
          <a:blip r:embed="rId4"/>
          <a:stretch>
            <a:fillRect/>
          </a:stretch>
        </p:blipFill>
        <p:spPr>
          <a:xfrm>
            <a:off x="3017837" y="3715131"/>
            <a:ext cx="6785927" cy="2175143"/>
          </a:xfrm>
          <a:prstGeom prst="rect">
            <a:avLst/>
          </a:prstGeom>
        </p:spPr>
      </p:pic>
    </p:spTree>
    <p:extLst>
      <p:ext uri="{BB962C8B-B14F-4D97-AF65-F5344CB8AC3E}">
        <p14:creationId xmlns:p14="http://schemas.microsoft.com/office/powerpoint/2010/main" val="25022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93364"/>
            <a:ext cx="11658598" cy="2751698"/>
          </a:xfrm>
        </p:spPr>
        <p:txBody>
          <a:bodyPr/>
          <a:lstStyle/>
          <a:p>
            <a:r>
              <a:rPr lang="en-US" dirty="0" smtClean="0"/>
              <a:t>Demo: (Server Plant)</a:t>
            </a:r>
            <a:br>
              <a:rPr lang="en-US" dirty="0" smtClean="0"/>
            </a:br>
            <a:r>
              <a:rPr lang="en-US" dirty="0" smtClean="0"/>
              <a:t>Packet Loss troubleshooting with network monitor.</a:t>
            </a:r>
            <a:endParaRPr lang="en-US" dirty="0"/>
          </a:p>
        </p:txBody>
      </p:sp>
      <p:sp>
        <p:nvSpPr>
          <p:cNvPr id="3" name="Text Placeholder 2"/>
          <p:cNvSpPr>
            <a:spLocks noGrp="1"/>
          </p:cNvSpPr>
          <p:nvPr>
            <p:ph type="body" sz="quarter" idx="12"/>
          </p:nvPr>
        </p:nvSpPr>
        <p:spPr>
          <a:xfrm>
            <a:off x="274638" y="5326063"/>
            <a:ext cx="8229589" cy="990599"/>
          </a:xfrm>
        </p:spPr>
        <p:txBody>
          <a:bodyPr/>
          <a:lstStyle/>
          <a:p>
            <a:r>
              <a:rPr lang="en-US" dirty="0" smtClean="0"/>
              <a:t>Kent Tilger</a:t>
            </a:r>
            <a:endParaRPr lang="en-US" dirty="0"/>
          </a:p>
        </p:txBody>
      </p:sp>
    </p:spTree>
    <p:extLst>
      <p:ext uri="{BB962C8B-B14F-4D97-AF65-F5344CB8AC3E}">
        <p14:creationId xmlns:p14="http://schemas.microsoft.com/office/powerpoint/2010/main" val="361831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solidFill>
                  <a:schemeClr val="tx1"/>
                </a:solidFill>
              </a:rPr>
              <a:t>Server Plant 1: (Health Asserted)</a:t>
            </a:r>
            <a:endParaRPr lang="en-US" dirty="0">
              <a:solidFill>
                <a:schemeClr val="tx1"/>
              </a:solidFill>
            </a:endParaRPr>
          </a:p>
        </p:txBody>
      </p:sp>
      <p:graphicFrame>
        <p:nvGraphicFramePr>
          <p:cNvPr id="3" name="Diagram 2"/>
          <p:cNvGraphicFramePr/>
          <p:nvPr>
            <p:extLst/>
          </p:nvPr>
        </p:nvGraphicFramePr>
        <p:xfrm>
          <a:off x="714999" y="1066768"/>
          <a:ext cx="7484438" cy="565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a:stretch>
            <a:fillRect/>
          </a:stretch>
        </p:blipFill>
        <p:spPr>
          <a:xfrm>
            <a:off x="7513637" y="1232140"/>
            <a:ext cx="4535296" cy="5465522"/>
          </a:xfrm>
          <a:prstGeom prst="rect">
            <a:avLst/>
          </a:prstGeom>
        </p:spPr>
      </p:pic>
    </p:spTree>
    <p:custDataLst>
      <p:tags r:id="rId1"/>
    </p:custDataLst>
    <p:extLst>
      <p:ext uri="{BB962C8B-B14F-4D97-AF65-F5344CB8AC3E}">
        <p14:creationId xmlns:p14="http://schemas.microsoft.com/office/powerpoint/2010/main" val="3004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 </a:t>
            </a:r>
            <a:br>
              <a:rPr lang="en-US" dirty="0" smtClean="0"/>
            </a:br>
            <a:r>
              <a:rPr lang="en-US" dirty="0" smtClean="0"/>
              <a:t>the CQM Scorecard</a:t>
            </a:r>
            <a:endParaRPr lang="en-US" dirty="0"/>
          </a:p>
        </p:txBody>
      </p:sp>
    </p:spTree>
    <p:extLst>
      <p:ext uri="{BB962C8B-B14F-4D97-AF65-F5344CB8AC3E}">
        <p14:creationId xmlns:p14="http://schemas.microsoft.com/office/powerpoint/2010/main" val="195398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CQM Tenets</a:t>
            </a:r>
            <a:endParaRPr lang="en-US" dirty="0">
              <a:solidFill>
                <a:schemeClr val="tx1"/>
              </a:solidFill>
            </a:endParaRPr>
          </a:p>
        </p:txBody>
      </p:sp>
      <p:graphicFrame>
        <p:nvGraphicFramePr>
          <p:cNvPr id="5" name="Diagram 4"/>
          <p:cNvGraphicFramePr/>
          <p:nvPr>
            <p:extLst/>
          </p:nvPr>
        </p:nvGraphicFramePr>
        <p:xfrm>
          <a:off x="1265237" y="1439862"/>
          <a:ext cx="9829800" cy="492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155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CQM Scorecard</a:t>
            </a:r>
            <a:endParaRPr lang="en-US" dirty="0"/>
          </a:p>
        </p:txBody>
      </p:sp>
      <p:sp>
        <p:nvSpPr>
          <p:cNvPr id="3" name="Text Placeholder 2"/>
          <p:cNvSpPr>
            <a:spLocks noGrp="1"/>
          </p:cNvSpPr>
          <p:nvPr>
            <p:ph type="body" sz="quarter" idx="12"/>
          </p:nvPr>
        </p:nvSpPr>
        <p:spPr/>
        <p:txBody>
          <a:bodyPr/>
          <a:lstStyle/>
          <a:p>
            <a:r>
              <a:rPr lang="en-US" dirty="0" smtClean="0"/>
              <a:t>Andrew Sniderman</a:t>
            </a:r>
            <a:endParaRPr lang="en-US" dirty="0"/>
          </a:p>
        </p:txBody>
      </p:sp>
    </p:spTree>
    <p:extLst>
      <p:ext uri="{BB962C8B-B14F-4D97-AF65-F5344CB8AC3E}">
        <p14:creationId xmlns:p14="http://schemas.microsoft.com/office/powerpoint/2010/main" val="204433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18058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9848481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20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148484"/>
            <a:ext cx="4848089" cy="6193811"/>
          </a:xfrm>
        </p:spPr>
        <p:txBody>
          <a:bodyPr/>
          <a:lstStyle/>
          <a:p>
            <a:r>
              <a:rPr lang="en-US" dirty="0" smtClean="0">
                <a:solidFill>
                  <a:schemeClr val="tx1"/>
                </a:solidFill>
              </a:rPr>
              <a:t>Voice support cases often cite call quality</a:t>
            </a:r>
          </a:p>
          <a:p>
            <a:r>
              <a:rPr lang="en-US" dirty="0" smtClean="0">
                <a:solidFill>
                  <a:schemeClr val="tx1"/>
                </a:solidFill>
              </a:rPr>
              <a:t>We experienced this ourselves – and we see it as customers scale up</a:t>
            </a:r>
          </a:p>
          <a:p>
            <a:r>
              <a:rPr lang="en-US" dirty="0" smtClean="0">
                <a:solidFill>
                  <a:schemeClr val="tx1"/>
                </a:solidFill>
              </a:rPr>
              <a:t>CQM was built to address this problem.  </a:t>
            </a:r>
          </a:p>
          <a:p>
            <a:endParaRPr lang="en-US" dirty="0">
              <a:solidFill>
                <a:schemeClr val="tx1"/>
              </a:solidFill>
            </a:endParaRPr>
          </a:p>
        </p:txBody>
      </p:sp>
      <p:sp>
        <p:nvSpPr>
          <p:cNvPr id="3" name="Title 2"/>
          <p:cNvSpPr>
            <a:spLocks noGrp="1"/>
          </p:cNvSpPr>
          <p:nvPr>
            <p:ph type="title"/>
          </p:nvPr>
        </p:nvSpPr>
        <p:spPr/>
        <p:txBody>
          <a:bodyPr/>
          <a:lstStyle/>
          <a:p>
            <a:r>
              <a:rPr lang="en-US" dirty="0" smtClean="0">
                <a:solidFill>
                  <a:schemeClr val="tx1"/>
                </a:solidFill>
              </a:rPr>
              <a:t>The Quality Problem</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5532437" y="1212849"/>
            <a:ext cx="7682095" cy="6145676"/>
          </a:xfrm>
          <a:prstGeom prst="rect">
            <a:avLst/>
          </a:prstGeom>
        </p:spPr>
      </p:pic>
    </p:spTree>
    <p:extLst>
      <p:ext uri="{BB962C8B-B14F-4D97-AF65-F5344CB8AC3E}">
        <p14:creationId xmlns:p14="http://schemas.microsoft.com/office/powerpoint/2010/main" val="223051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782482249"/>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1947" y="1135062"/>
            <a:ext cx="6154211" cy="5013167"/>
          </a:xfrm>
        </p:spPr>
        <p:txBody>
          <a:bodyPr/>
          <a:lstStyle/>
          <a:p>
            <a:r>
              <a:rPr lang="en-US" dirty="0" smtClean="0">
                <a:solidFill>
                  <a:schemeClr val="tx1"/>
                </a:solidFill>
              </a:rPr>
              <a:t>There is a complex set of dependencies from the endpoint to the access point to the core network to the server.  </a:t>
            </a:r>
          </a:p>
          <a:p>
            <a:r>
              <a:rPr lang="en-US" dirty="0" smtClean="0">
                <a:solidFill>
                  <a:schemeClr val="tx1"/>
                </a:solidFill>
              </a:rPr>
              <a:t>Degradation in any aspect lowers quality for the entire call or conference.</a:t>
            </a:r>
            <a:endParaRPr lang="en-US" dirty="0">
              <a:solidFill>
                <a:schemeClr val="tx1"/>
              </a:solidFill>
            </a:endParaRPr>
          </a:p>
        </p:txBody>
      </p:sp>
      <p:sp>
        <p:nvSpPr>
          <p:cNvPr id="3" name="Title 2"/>
          <p:cNvSpPr>
            <a:spLocks noGrp="1"/>
          </p:cNvSpPr>
          <p:nvPr>
            <p:ph type="title"/>
          </p:nvPr>
        </p:nvSpPr>
        <p:spPr>
          <a:xfrm>
            <a:off x="274639" y="144462"/>
            <a:ext cx="11889564" cy="917575"/>
          </a:xfrm>
        </p:spPr>
        <p:txBody>
          <a:bodyPr/>
          <a:lstStyle/>
          <a:p>
            <a:r>
              <a:rPr lang="en-US" dirty="0" smtClean="0">
                <a:solidFill>
                  <a:schemeClr val="tx1"/>
                </a:solidFill>
              </a:rPr>
              <a:t>Why is Call Quality hard to achieve?</a:t>
            </a:r>
            <a:endParaRPr lang="en-US" dirty="0">
              <a:solidFill>
                <a:schemeClr val="tx1"/>
              </a:solidFill>
            </a:endParaRPr>
          </a:p>
        </p:txBody>
      </p:sp>
      <p:sp>
        <p:nvSpPr>
          <p:cNvPr id="2" name="TextBox 1"/>
          <p:cNvSpPr txBox="1"/>
          <p:nvPr/>
        </p:nvSpPr>
        <p:spPr>
          <a:xfrm>
            <a:off x="731837" y="6240462"/>
            <a:ext cx="9007295" cy="512317"/>
          </a:xfrm>
          <a:prstGeom prst="rect">
            <a:avLst/>
          </a:prstGeom>
          <a:noFill/>
        </p:spPr>
        <p:txBody>
          <a:bodyPr wrap="square" lIns="0" tIns="0" rIns="0" bIns="0" rtlCol="0">
            <a:spAutoFit/>
          </a:bodyPr>
          <a:lstStyle/>
          <a:p>
            <a:r>
              <a:rPr lang="en-US" sz="3264" spc="-71" dirty="0" smtClean="0">
                <a:solidFill>
                  <a:srgbClr val="009E49"/>
                </a:solidFill>
              </a:rPr>
              <a:t>READ IT!!  </a:t>
            </a:r>
            <a:r>
              <a:rPr lang="en-US" sz="3264" spc="-71" dirty="0" smtClean="0">
                <a:gradFill>
                  <a:gsLst>
                    <a:gs pos="2917">
                      <a:srgbClr val="00BCF2"/>
                    </a:gs>
                    <a:gs pos="95000">
                      <a:srgbClr val="00BCF2"/>
                    </a:gs>
                  </a:gsLst>
                  <a:lin ang="5400000" scaled="0"/>
                </a:gradFill>
                <a:hlinkClick r:id="rId3"/>
              </a:rPr>
              <a:t>Lync </a:t>
            </a:r>
            <a:r>
              <a:rPr lang="en-US" sz="3264" spc="-71" dirty="0">
                <a:gradFill>
                  <a:gsLst>
                    <a:gs pos="2917">
                      <a:srgbClr val="00BCF2"/>
                    </a:gs>
                    <a:gs pos="95000">
                      <a:srgbClr val="00BCF2"/>
                    </a:gs>
                  </a:gsLst>
                  <a:lin ang="5400000" scaled="0"/>
                </a:gradFill>
                <a:hlinkClick r:id="rId3"/>
              </a:rPr>
              <a:t>2013 Networking Guide</a:t>
            </a:r>
            <a:r>
              <a:rPr lang="en-US" sz="3264" spc="-71" dirty="0">
                <a:gradFill>
                  <a:gsLst>
                    <a:gs pos="2917">
                      <a:srgbClr val="00BCF2"/>
                    </a:gs>
                    <a:gs pos="95000">
                      <a:srgbClr val="00BCF2"/>
                    </a:gs>
                  </a:gsLst>
                  <a:lin ang="5400000" scaled="0"/>
                </a:gradFill>
              </a:rPr>
              <a:t> </a:t>
            </a:r>
          </a:p>
        </p:txBody>
      </p:sp>
      <p:pic>
        <p:nvPicPr>
          <p:cNvPr id="218" name="Picture 217"/>
          <p:cNvPicPr>
            <a:picLocks noChangeAspect="1"/>
          </p:cNvPicPr>
          <p:nvPr/>
        </p:nvPicPr>
        <p:blipFill>
          <a:blip r:embed="rId4"/>
          <a:stretch>
            <a:fillRect/>
          </a:stretch>
        </p:blipFill>
        <p:spPr>
          <a:xfrm>
            <a:off x="7738590" y="1058862"/>
            <a:ext cx="4194647" cy="5389489"/>
          </a:xfrm>
          <a:prstGeom prst="rect">
            <a:avLst/>
          </a:prstGeom>
        </p:spPr>
      </p:pic>
    </p:spTree>
    <p:extLst>
      <p:ext uri="{BB962C8B-B14F-4D97-AF65-F5344CB8AC3E}">
        <p14:creationId xmlns:p14="http://schemas.microsoft.com/office/powerpoint/2010/main" val="87540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What about our existing tools</a:t>
            </a:r>
            <a:endParaRPr lang="en-US" dirty="0">
              <a:solidFill>
                <a:schemeClr val="tx1"/>
              </a:solidFill>
            </a:endParaRPr>
          </a:p>
        </p:txBody>
      </p:sp>
      <p:sp>
        <p:nvSpPr>
          <p:cNvPr id="5" name="Text Placeholder 4"/>
          <p:cNvSpPr>
            <a:spLocks noGrp="1"/>
          </p:cNvSpPr>
          <p:nvPr>
            <p:ph type="body" sz="quarter" idx="11"/>
          </p:nvPr>
        </p:nvSpPr>
        <p:spPr>
          <a:xfrm>
            <a:off x="533567" y="1476622"/>
            <a:ext cx="5502360" cy="5424370"/>
          </a:xfrm>
        </p:spPr>
        <p:txBody>
          <a:bodyPr/>
          <a:lstStyle/>
          <a:p>
            <a:r>
              <a:rPr lang="en-US" dirty="0">
                <a:solidFill>
                  <a:schemeClr val="tx1"/>
                </a:solidFill>
              </a:rPr>
              <a:t>We have a rich set of </a:t>
            </a:r>
            <a:r>
              <a:rPr lang="en-US" dirty="0" smtClean="0">
                <a:solidFill>
                  <a:schemeClr val="tx1"/>
                </a:solidFill>
              </a:rPr>
              <a:t>data and tools </a:t>
            </a:r>
            <a:r>
              <a:rPr lang="en-US" dirty="0">
                <a:solidFill>
                  <a:schemeClr val="tx1"/>
                </a:solidFill>
              </a:rPr>
              <a:t>in the product to troubleshoot issues</a:t>
            </a:r>
          </a:p>
          <a:p>
            <a:r>
              <a:rPr lang="en-US" dirty="0" smtClean="0">
                <a:solidFill>
                  <a:schemeClr val="tx1"/>
                </a:solidFill>
              </a:rPr>
              <a:t>We need a systemic </a:t>
            </a:r>
            <a:r>
              <a:rPr lang="en-US" dirty="0">
                <a:solidFill>
                  <a:schemeClr val="tx1"/>
                </a:solidFill>
              </a:rPr>
              <a:t>operational </a:t>
            </a:r>
            <a:r>
              <a:rPr lang="en-US" dirty="0" smtClean="0">
                <a:solidFill>
                  <a:schemeClr val="tx1"/>
                </a:solidFill>
              </a:rPr>
              <a:t>approach to </a:t>
            </a:r>
            <a:r>
              <a:rPr lang="en-US" dirty="0">
                <a:solidFill>
                  <a:schemeClr val="tx1"/>
                </a:solidFill>
              </a:rPr>
              <a:t>proactively view and improve call </a:t>
            </a:r>
            <a:r>
              <a:rPr lang="en-US" dirty="0" smtClean="0">
                <a:solidFill>
                  <a:schemeClr val="tx1"/>
                </a:solidFill>
              </a:rPr>
              <a:t>quality – that’s </a:t>
            </a:r>
            <a:r>
              <a:rPr lang="en-US" b="1" dirty="0" smtClean="0">
                <a:solidFill>
                  <a:schemeClr val="tx1"/>
                </a:solidFill>
              </a:rPr>
              <a:t>CQM</a:t>
            </a:r>
            <a:r>
              <a:rPr lang="en-US" dirty="0" smtClean="0">
                <a:solidFill>
                  <a:schemeClr val="tx1"/>
                </a:solidFill>
              </a:rPr>
              <a:t>.</a:t>
            </a:r>
            <a:endParaRPr lang="en-US" dirty="0">
              <a:solidFill>
                <a:schemeClr val="tx1"/>
              </a:solidFill>
            </a:endParaRPr>
          </a:p>
        </p:txBody>
      </p:sp>
      <p:sp>
        <p:nvSpPr>
          <p:cNvPr id="6" name="Text Placeholder 5"/>
          <p:cNvSpPr>
            <a:spLocks noGrp="1"/>
          </p:cNvSpPr>
          <p:nvPr>
            <p:ph type="body" sz="quarter" idx="12"/>
          </p:nvPr>
        </p:nvSpPr>
        <p:spPr>
          <a:xfrm>
            <a:off x="6405406" y="1476622"/>
            <a:ext cx="5502360" cy="4274190"/>
          </a:xfrm>
        </p:spPr>
        <p:txBody>
          <a:bodyPr/>
          <a:lstStyle/>
          <a:p>
            <a:r>
              <a:rPr lang="en-US" dirty="0" smtClean="0"/>
              <a:t>CQM doesn’t replace:</a:t>
            </a:r>
          </a:p>
          <a:p>
            <a:pPr marL="582873" indent="-582873">
              <a:buFont typeface="Arial" panose="020B0604020202020204" pitchFamily="34" charset="0"/>
              <a:buChar char="•"/>
            </a:pPr>
            <a:r>
              <a:rPr lang="en-US" dirty="0" smtClean="0"/>
              <a:t>SCOM</a:t>
            </a:r>
          </a:p>
          <a:p>
            <a:pPr marL="582873" indent="-582873">
              <a:buFont typeface="Arial" panose="020B0604020202020204" pitchFamily="34" charset="0"/>
              <a:buChar char="•"/>
            </a:pPr>
            <a:r>
              <a:rPr lang="en-US" dirty="0" smtClean="0"/>
              <a:t>Monitoring Server Reports</a:t>
            </a:r>
          </a:p>
          <a:p>
            <a:pPr marL="582873" indent="-582873">
              <a:buFont typeface="Arial" panose="020B0604020202020204" pitchFamily="34" charset="0"/>
              <a:buChar char="•"/>
            </a:pPr>
            <a:r>
              <a:rPr lang="en-US" dirty="0" smtClean="0"/>
              <a:t>Support</a:t>
            </a:r>
          </a:p>
          <a:p>
            <a:endParaRPr lang="en-US" dirty="0"/>
          </a:p>
        </p:txBody>
      </p:sp>
    </p:spTree>
    <p:extLst>
      <p:ext uri="{BB962C8B-B14F-4D97-AF65-F5344CB8AC3E}">
        <p14:creationId xmlns:p14="http://schemas.microsoft.com/office/powerpoint/2010/main" val="266944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100" dirty="0">
                <a:solidFill>
                  <a:schemeClr val="tx1"/>
                </a:solidFill>
              </a:rPr>
              <a:t>Ten CQM elements across three dimensions</a:t>
            </a:r>
          </a:p>
        </p:txBody>
      </p:sp>
      <p:sp>
        <p:nvSpPr>
          <p:cNvPr id="3" name="Text Placeholder 2"/>
          <p:cNvSpPr>
            <a:spLocks noGrp="1"/>
          </p:cNvSpPr>
          <p:nvPr>
            <p:ph type="body" sz="quarter" idx="11"/>
          </p:nvPr>
        </p:nvSpPr>
        <p:spPr>
          <a:xfrm>
            <a:off x="544356" y="1506019"/>
            <a:ext cx="5614156" cy="3697851"/>
          </a:xfrm>
        </p:spPr>
        <p:txBody>
          <a:bodyPr/>
          <a:lstStyle/>
          <a:p>
            <a:r>
              <a:rPr lang="en-US" b="1" dirty="0" smtClean="0">
                <a:solidFill>
                  <a:schemeClr val="tx1"/>
                </a:solidFill>
              </a:rPr>
              <a:t>Three Dimensions</a:t>
            </a:r>
          </a:p>
          <a:p>
            <a:pPr marL="757735" indent="-757735">
              <a:buFont typeface="+mj-lt"/>
              <a:buAutoNum type="arabicPeriod"/>
            </a:pPr>
            <a:r>
              <a:rPr lang="en-US" dirty="0" smtClean="0">
                <a:solidFill>
                  <a:schemeClr val="tx2"/>
                </a:solidFill>
              </a:rPr>
              <a:t>Server Plant</a:t>
            </a:r>
          </a:p>
          <a:p>
            <a:pPr marL="757735" indent="-757735">
              <a:buFont typeface="+mj-lt"/>
              <a:buAutoNum type="arabicPeriod"/>
            </a:pPr>
            <a:r>
              <a:rPr lang="en-US" dirty="0" smtClean="0">
                <a:solidFill>
                  <a:schemeClr val="tx2"/>
                </a:solidFill>
              </a:rPr>
              <a:t>Endpoints</a:t>
            </a:r>
          </a:p>
          <a:p>
            <a:pPr marL="757735" indent="-757735">
              <a:buFont typeface="+mj-lt"/>
              <a:buAutoNum type="arabicPeriod"/>
            </a:pPr>
            <a:r>
              <a:rPr lang="en-US" dirty="0" smtClean="0">
                <a:solidFill>
                  <a:schemeClr val="tx2"/>
                </a:solidFill>
              </a:rPr>
              <a:t>Last Mile</a:t>
            </a:r>
          </a:p>
          <a:p>
            <a:endParaRPr lang="en-US" dirty="0"/>
          </a:p>
        </p:txBody>
      </p:sp>
      <p:sp>
        <p:nvSpPr>
          <p:cNvPr id="4" name="Text Placeholder 3"/>
          <p:cNvSpPr>
            <a:spLocks noGrp="1"/>
          </p:cNvSpPr>
          <p:nvPr>
            <p:ph type="body" sz="quarter" idx="12"/>
          </p:nvPr>
        </p:nvSpPr>
        <p:spPr>
          <a:xfrm>
            <a:off x="5837237" y="1668462"/>
            <a:ext cx="5996618" cy="4579780"/>
          </a:xfrm>
        </p:spPr>
        <p:txBody>
          <a:bodyPr/>
          <a:lstStyle/>
          <a:p>
            <a:r>
              <a:rPr lang="en-US" sz="4000" dirty="0" smtClean="0">
                <a:solidFill>
                  <a:schemeClr val="tx1"/>
                </a:solidFill>
              </a:rPr>
              <a:t>Each Dimension has a prioritized set of focus areas</a:t>
            </a:r>
          </a:p>
          <a:p>
            <a:r>
              <a:rPr lang="en-US" sz="4000" dirty="0" smtClean="0">
                <a:solidFill>
                  <a:schemeClr val="tx1"/>
                </a:solidFill>
              </a:rPr>
              <a:t>There are 10 areas in total</a:t>
            </a:r>
          </a:p>
          <a:p>
            <a:r>
              <a:rPr lang="en-US" sz="4000" dirty="0" smtClean="0">
                <a:solidFill>
                  <a:schemeClr val="tx1"/>
                </a:solidFill>
              </a:rPr>
              <a:t>9 query </a:t>
            </a:r>
            <a:r>
              <a:rPr lang="en-US" sz="4000" dirty="0" err="1" smtClean="0">
                <a:solidFill>
                  <a:schemeClr val="tx1"/>
                </a:solidFill>
              </a:rPr>
              <a:t>QoE</a:t>
            </a:r>
            <a:r>
              <a:rPr lang="en-US" sz="4000" dirty="0" smtClean="0">
                <a:solidFill>
                  <a:schemeClr val="tx1"/>
                </a:solidFill>
              </a:rPr>
              <a:t> for data to identify problem areas </a:t>
            </a:r>
          </a:p>
          <a:p>
            <a:r>
              <a:rPr lang="en-US" sz="4000" dirty="0" smtClean="0">
                <a:solidFill>
                  <a:schemeClr val="tx1"/>
                </a:solidFill>
              </a:rPr>
              <a:t>Customers can customize the approach</a:t>
            </a:r>
            <a:endParaRPr lang="en-US" sz="4000" dirty="0">
              <a:solidFill>
                <a:schemeClr val="tx1"/>
              </a:solidFill>
            </a:endParaRPr>
          </a:p>
        </p:txBody>
      </p:sp>
      <p:sp>
        <p:nvSpPr>
          <p:cNvPr id="6" name="TextBox 5"/>
          <p:cNvSpPr txBox="1"/>
          <p:nvPr/>
        </p:nvSpPr>
        <p:spPr>
          <a:xfrm>
            <a:off x="566232" y="6183600"/>
            <a:ext cx="5791199" cy="512317"/>
          </a:xfrm>
          <a:prstGeom prst="rect">
            <a:avLst/>
          </a:prstGeom>
          <a:noFill/>
        </p:spPr>
        <p:txBody>
          <a:bodyPr wrap="square" lIns="0" tIns="0" rIns="0" bIns="0" rtlCol="0">
            <a:spAutoFit/>
          </a:bodyPr>
          <a:lstStyle/>
          <a:p>
            <a:r>
              <a:rPr lang="en-US" sz="3264" spc="-71" dirty="0" smtClean="0">
                <a:solidFill>
                  <a:srgbClr val="009E49"/>
                </a:solidFill>
              </a:rPr>
              <a:t>POSTER!!  </a:t>
            </a:r>
            <a:r>
              <a:rPr lang="en-US" sz="3264" spc="-71" dirty="0" smtClean="0">
                <a:gradFill>
                  <a:gsLst>
                    <a:gs pos="2917">
                      <a:srgbClr val="00BCF2"/>
                    </a:gs>
                    <a:gs pos="95000">
                      <a:srgbClr val="00BCF2"/>
                    </a:gs>
                  </a:gsLst>
                  <a:lin ang="5400000" scaled="0"/>
                </a:gradFill>
                <a:hlinkClick r:id="rId2"/>
              </a:rPr>
              <a:t>Lync CQM Poster</a:t>
            </a:r>
            <a:endParaRPr lang="en-US" sz="3264" spc="-71" dirty="0">
              <a:gradFill>
                <a:gsLst>
                  <a:gs pos="2917">
                    <a:srgbClr val="00BCF2"/>
                  </a:gs>
                  <a:gs pos="95000">
                    <a:srgbClr val="00BCF2"/>
                  </a:gs>
                </a:gsLst>
                <a:lin ang="5400000" scaled="0"/>
              </a:gradFill>
            </a:endParaRPr>
          </a:p>
        </p:txBody>
      </p:sp>
    </p:spTree>
    <p:extLst>
      <p:ext uri="{BB962C8B-B14F-4D97-AF65-F5344CB8AC3E}">
        <p14:creationId xmlns:p14="http://schemas.microsoft.com/office/powerpoint/2010/main" val="117595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44462"/>
            <a:ext cx="7010398" cy="917575"/>
          </a:xfrm>
        </p:spPr>
        <p:txBody>
          <a:bodyPr/>
          <a:lstStyle/>
          <a:p>
            <a:r>
              <a:rPr lang="en-US" dirty="0" smtClean="0"/>
              <a:t>Server Coverage - KHIs</a:t>
            </a:r>
            <a:endParaRPr lang="en-US" dirty="0"/>
          </a:p>
        </p:txBody>
      </p:sp>
      <p:pic>
        <p:nvPicPr>
          <p:cNvPr id="3" name="Picture 2"/>
          <p:cNvPicPr>
            <a:picLocks noChangeAspect="1"/>
          </p:cNvPicPr>
          <p:nvPr/>
        </p:nvPicPr>
        <p:blipFill>
          <a:blip r:embed="rId3"/>
          <a:stretch>
            <a:fillRect/>
          </a:stretch>
        </p:blipFill>
        <p:spPr>
          <a:xfrm>
            <a:off x="427037" y="1058862"/>
            <a:ext cx="15011400" cy="4161470"/>
          </a:xfrm>
          <a:prstGeom prst="rect">
            <a:avLst/>
          </a:prstGeom>
        </p:spPr>
      </p:pic>
      <p:sp>
        <p:nvSpPr>
          <p:cNvPr id="5" name="Text Placeholder 4"/>
          <p:cNvSpPr>
            <a:spLocks noGrp="1"/>
          </p:cNvSpPr>
          <p:nvPr>
            <p:ph type="body" sz="quarter" idx="10"/>
          </p:nvPr>
        </p:nvSpPr>
        <p:spPr>
          <a:xfrm>
            <a:off x="350837" y="5249862"/>
            <a:ext cx="12085638" cy="1295399"/>
          </a:xfrm>
          <a:noFill/>
        </p:spPr>
        <p:txBody>
          <a:bodyPr>
            <a:normAutofit fontScale="85000" lnSpcReduction="20000"/>
          </a:bodyPr>
          <a:lstStyle/>
          <a:p>
            <a:r>
              <a:rPr lang="en-US" dirty="0" smtClean="0">
                <a:solidFill>
                  <a:schemeClr val="tx1"/>
                </a:solidFill>
              </a:rPr>
              <a:t>80 KHIs (from 1,000s of Counters)</a:t>
            </a:r>
          </a:p>
          <a:p>
            <a:r>
              <a:rPr lang="en-US" dirty="0" smtClean="0">
                <a:solidFill>
                  <a:schemeClr val="tx1"/>
                </a:solidFill>
              </a:rPr>
              <a:t>KHI </a:t>
            </a:r>
            <a:r>
              <a:rPr lang="en-US" dirty="0">
                <a:solidFill>
                  <a:schemeClr val="tx1"/>
                </a:solidFill>
              </a:rPr>
              <a:t>spreadsheet </a:t>
            </a:r>
            <a:r>
              <a:rPr lang="en-US" dirty="0" smtClean="0">
                <a:solidFill>
                  <a:schemeClr val="tx1"/>
                </a:solidFill>
              </a:rPr>
              <a:t>shows snapshot for collection period.</a:t>
            </a:r>
            <a:endParaRPr lang="en-US" dirty="0">
              <a:solidFill>
                <a:schemeClr val="tx1"/>
              </a:solidFill>
            </a:endParaRPr>
          </a:p>
          <a:p>
            <a:endParaRPr lang="en-US" dirty="0"/>
          </a:p>
        </p:txBody>
      </p:sp>
      <p:sp>
        <p:nvSpPr>
          <p:cNvPr id="6" name="TextBox 5"/>
          <p:cNvSpPr txBox="1"/>
          <p:nvPr/>
        </p:nvSpPr>
        <p:spPr>
          <a:xfrm>
            <a:off x="503237" y="6419214"/>
            <a:ext cx="4191000" cy="512317"/>
          </a:xfrm>
          <a:prstGeom prst="rect">
            <a:avLst/>
          </a:prstGeom>
          <a:noFill/>
        </p:spPr>
        <p:txBody>
          <a:bodyPr wrap="square" lIns="0" tIns="0" rIns="0" bIns="0" rtlCol="0">
            <a:spAutoFit/>
          </a:bodyPr>
          <a:lstStyle/>
          <a:p>
            <a:r>
              <a:rPr lang="en-US" sz="3264" spc="-71" dirty="0" smtClean="0">
                <a:solidFill>
                  <a:srgbClr val="009E49"/>
                </a:solidFill>
              </a:rPr>
              <a:t>POSTER!!  </a:t>
            </a:r>
            <a:r>
              <a:rPr lang="en-US" sz="3264" spc="-71" dirty="0" smtClean="0">
                <a:gradFill>
                  <a:gsLst>
                    <a:gs pos="2917">
                      <a:srgbClr val="00BCF2"/>
                    </a:gs>
                    <a:gs pos="95000">
                      <a:srgbClr val="00BCF2"/>
                    </a:gs>
                  </a:gsLst>
                  <a:lin ang="5400000" scaled="0"/>
                </a:gradFill>
                <a:hlinkClick r:id="rId4"/>
              </a:rPr>
              <a:t>Lync KHIs</a:t>
            </a:r>
            <a:endParaRPr lang="en-US" sz="3264" spc="-71" dirty="0">
              <a:gradFill>
                <a:gsLst>
                  <a:gs pos="2917">
                    <a:srgbClr val="00BCF2"/>
                  </a:gs>
                  <a:gs pos="95000">
                    <a:srgbClr val="00BCF2"/>
                  </a:gs>
                </a:gsLst>
                <a:lin ang="5400000" scaled="0"/>
              </a:gradFill>
            </a:endParaRPr>
          </a:p>
        </p:txBody>
      </p:sp>
    </p:spTree>
    <p:extLst>
      <p:ext uri="{BB962C8B-B14F-4D97-AF65-F5344CB8AC3E}">
        <p14:creationId xmlns:p14="http://schemas.microsoft.com/office/powerpoint/2010/main" val="32115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2.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3.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4.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ags/tag5.xml><?xml version="1.0" encoding="utf-8"?>
<p:tagLst xmlns:a="http://schemas.openxmlformats.org/drawingml/2006/main" xmlns:r="http://schemas.openxmlformats.org/officeDocument/2006/relationships" xmlns:p="http://schemas.openxmlformats.org/presentationml/2006/main">
  <p:tag name="TIMING" val="|20.7|16.3|39.1|28.2|56.2|30.3|31.2|38.6|34.9|32.2"/>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template" id="{3FD7CB9A-8D50-47F2-A4E7-D6C62F787DD9}" vid="{520B336B-D367-4F3C-9CAB-8FADA9FFD14C}"/>
    </a:ext>
  </a:extLst>
</a:theme>
</file>

<file path=ppt/theme/theme3.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Andrew Sniderman; Kent Tilger</External_x0020_Speaker>
    <Session_x0020_Code xmlns="e36bfbf9-5e42-489c-a259-4c54eb22cb57">OFC-B347 </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e36bfbf9-5e42-489c-a259-4c54eb22cb57"/>
    <ds:schemaRef ds:uri="http://purl.org/dc/dcmitype/"/>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230e9df3-be65-4c73-a93b-d1236ebd677e"/>
    <ds:schemaRef ds:uri="http://www.w3.org/XML/1998/namespac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989</TotalTime>
  <Words>4191</Words>
  <Application>Microsoft Office PowerPoint</Application>
  <PresentationFormat>Custom</PresentationFormat>
  <Paragraphs>557</Paragraphs>
  <Slides>51</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Arial</vt:lpstr>
      <vt:lpstr>Calibri</vt:lpstr>
      <vt:lpstr>Consolas</vt:lpstr>
      <vt:lpstr>Segoe Pro</vt:lpstr>
      <vt:lpstr>Segoe UI</vt:lpstr>
      <vt:lpstr>Segoe UI Light</vt:lpstr>
      <vt:lpstr>Segoe UI Semibold</vt:lpstr>
      <vt:lpstr>Times New Roman</vt:lpstr>
      <vt:lpstr>Wingdings</vt:lpstr>
      <vt:lpstr>TechEd 2014 Dk Blue</vt:lpstr>
      <vt:lpstr>1_TechEd 2014 Dk Blue</vt:lpstr>
      <vt:lpstr>2_TechEd 2014 Dk Blue</vt:lpstr>
      <vt:lpstr>PowerPoint Presentation</vt:lpstr>
      <vt:lpstr>You Sound Marvelous:  An Introduction to the Lync Call Quality Methodology</vt:lpstr>
      <vt:lpstr>What we’re going to talk about</vt:lpstr>
      <vt:lpstr>Fundamentals - the Science of CQM</vt:lpstr>
      <vt:lpstr>The Quality Problem</vt:lpstr>
      <vt:lpstr>Why is Call Quality hard to achieve?</vt:lpstr>
      <vt:lpstr>What about our existing tools</vt:lpstr>
      <vt:lpstr>Ten CQM elements across three dimensions</vt:lpstr>
      <vt:lpstr>Server Coverage - KHIs</vt:lpstr>
      <vt:lpstr>QoE Data collection</vt:lpstr>
      <vt:lpstr>Quality of Experience (QoE) considerations</vt:lpstr>
      <vt:lpstr>Network Coverage</vt:lpstr>
      <vt:lpstr>Comparing CQM and Monitoring Reports</vt:lpstr>
      <vt:lpstr>CQM Amplifies Results to spot problems</vt:lpstr>
      <vt:lpstr>Server Plant</vt:lpstr>
      <vt:lpstr>Server Plant – four elements</vt:lpstr>
      <vt:lpstr>Endpoints</vt:lpstr>
      <vt:lpstr>Endpoints – four elements</vt:lpstr>
      <vt:lpstr>Last Mile</vt:lpstr>
      <vt:lpstr>Last Mile – two elements</vt:lpstr>
      <vt:lpstr>Application –  the Art of CQM</vt:lpstr>
      <vt:lpstr>CQM Process Overview (3 Pillars)</vt:lpstr>
      <vt:lpstr>Server Plant 0 -  Assert Lync Server Health  &lt;Process Example&gt;</vt:lpstr>
      <vt:lpstr>Health Assertion Process (Step 1)</vt:lpstr>
      <vt:lpstr>Health Assertion Process (Step 2)</vt:lpstr>
      <vt:lpstr>Health Assertion Process (Step 2) Assert Health Platform/System </vt:lpstr>
      <vt:lpstr>Health Assertion Process (Step 3)</vt:lpstr>
      <vt:lpstr>Health Assertion Process (Step 3) Assert Health Software &amp; Configuration</vt:lpstr>
      <vt:lpstr>Health Assertion Process (Step 4) Lync KHI’s</vt:lpstr>
      <vt:lpstr>PowerPoint Presentation</vt:lpstr>
      <vt:lpstr>KHI Example (CPU)</vt:lpstr>
      <vt:lpstr>Remediation Flow for all Server Roles </vt:lpstr>
      <vt:lpstr>Server Plant 0: (Health Asserted)</vt:lpstr>
      <vt:lpstr>Server Plant 1 - Assert Server to Server Health  &lt;Process Example&gt;</vt:lpstr>
      <vt:lpstr>Server Plant 1 (AVMCU&lt;-&gt;MED) </vt:lpstr>
      <vt:lpstr>Packet Loss Troubleshooting (Step 1)</vt:lpstr>
      <vt:lpstr>RTCP - Packet Types </vt:lpstr>
      <vt:lpstr>RTCP SR Information</vt:lpstr>
      <vt:lpstr>RTCP Report Block Structure</vt:lpstr>
      <vt:lpstr>Packet Loss Troubleshooting (Step 2) </vt:lpstr>
      <vt:lpstr>Packet Loss Troubleshooting (Step 3)</vt:lpstr>
      <vt:lpstr>Demo: (Server Plant) Packet Loss troubleshooting with network monitor.</vt:lpstr>
      <vt:lpstr>Server Plant 1: (Health Asserted)</vt:lpstr>
      <vt:lpstr>Introducing –  the CQM Scorecard</vt:lpstr>
      <vt:lpstr>CQM Tenets</vt:lpstr>
      <vt:lpstr>Demo: CQM Scorecard</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Sound Marvelous: An Introduction to the Lync Call Quality Methodology</dc:title>
  <dc:subject>TechEd 2014</dc:subject>
  <dc:creator>Andrew Sniderman</dc:creator>
  <cp:keywords/>
  <dc:description>Template: Jordan Cayabyab, Artitudes Design
Formatting: 
Audience Type:</dc:description>
  <cp:lastModifiedBy>Jeremy Jenkins</cp:lastModifiedBy>
  <cp:revision>70</cp:revision>
  <dcterms:created xsi:type="dcterms:W3CDTF">2014-05-05T15:19:18Z</dcterms:created>
  <dcterms:modified xsi:type="dcterms:W3CDTF">2014-05-19T14:58:00Z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