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73"/>
  </p:notesMasterIdLst>
  <p:handoutMasterIdLst>
    <p:handoutMasterId r:id="rId74"/>
  </p:handoutMasterIdLst>
  <p:sldIdLst>
    <p:sldId id="256"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55" r:id="rId68"/>
    <p:sldId id="351" r:id="rId69"/>
    <p:sldId id="352" r:id="rId70"/>
    <p:sldId id="353" r:id="rId71"/>
    <p:sldId id="354" r:id="rId7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40339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DEEEFAC-4EB5-40DF-8964-EA403E9DA11D}"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91179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62A8BF0-7871-4294-B40B-338DEDA75A36}"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71633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21E89A3-493D-44FA-AA4D-EBA90DC5EE0A}"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60475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18</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7F4325E-0D1D-452F-9B94-C2ED9D956B3A}"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347029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CAF1146-F9D7-4E33-AAEA-264DAE3555F2}"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954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US" dirty="0" smtClean="0"/>
              <a:t>Lync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EF8BD4C-2488-46F0-88DD-9E0AA4A206CE}"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4157046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7FDFAA3-BF3D-4D28-B242-D0D6C10BB30D}"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1621521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412AD22-02BD-4E0D-B583-AFAF3C445DD7}"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209882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7FDFAA3-BF3D-4D28-B242-D0D6C10BB30D}"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2060798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253749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30095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4044558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67</a:t>
            </a:fld>
            <a:endParaRPr lang="en-US" dirty="0"/>
          </a:p>
        </p:txBody>
      </p:sp>
    </p:spTree>
    <p:extLst>
      <p:ext uri="{BB962C8B-B14F-4D97-AF65-F5344CB8AC3E}">
        <p14:creationId xmlns:p14="http://schemas.microsoft.com/office/powerpoint/2010/main" val="2385174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66541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5/13/2014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19780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985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B866264-5E25-4FEC-850F-93DBF12B229E}"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1448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BF327C8-89F2-4868-842A-38BFED7B91DC}"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2253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510E745-3692-4ABD-BC5E-E3E97F9A06DC}"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92023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B8ACA73-88AC-4BC5-8925-4B18C693DA21}"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79881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51F706D-A7C8-4A4B-B16A-9E262EE96216}"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76808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845107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875735"/>
            <a:ext cx="11375536" cy="1243058"/>
          </a:xfrm>
        </p:spPr>
        <p:txBody>
          <a:bodyPr anchor="b" anchorCtr="0"/>
          <a:lstStyle>
            <a:lvl1pPr>
              <a:defRPr sz="7343" spc="-306" baseline="0">
                <a:gradFill>
                  <a:gsLst>
                    <a:gs pos="100000">
                      <a:schemeClr val="bg1"/>
                    </a:gs>
                    <a:gs pos="0">
                      <a:schemeClr val="bg1"/>
                    </a:gs>
                  </a:gsLst>
                  <a:lin ang="5400000" scaled="0"/>
                </a:gradFill>
                <a:latin typeface="+mj-lt"/>
              </a:defRPr>
            </a:lvl1pPr>
          </a:lstStyle>
          <a:p>
            <a:r>
              <a:rPr lang="en-US" dirty="0" smtClean="0"/>
              <a:t>Click to edit 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43179"/>
          <a:stretch/>
        </p:blipFill>
        <p:spPr bwMode="black">
          <a:xfrm>
            <a:off x="11235166" y="6276098"/>
            <a:ext cx="674890" cy="559562"/>
          </a:xfrm>
          <a:prstGeom prst="rect">
            <a:avLst/>
          </a:prstGeom>
        </p:spPr>
      </p:pic>
    </p:spTree>
    <p:extLst>
      <p:ext uri="{BB962C8B-B14F-4D97-AF65-F5344CB8AC3E}">
        <p14:creationId xmlns:p14="http://schemas.microsoft.com/office/powerpoint/2010/main" val="180736747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79" r:id="rId32"/>
    <p:sldLayoutId id="2147484280"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2.xml"/><Relationship Id="rId5" Type="http://schemas.openxmlformats.org/officeDocument/2006/relationships/tags" Target="../tags/tag7.xml"/><Relationship Id="rId4" Type="http://schemas.openxmlformats.org/officeDocument/2006/relationships/tags" Target="../tags/tag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74.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Layout" Target="../slideLayouts/slideLayout19.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notesSlide" Target="../notesSlides/notesSlide4.xml"/><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327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End HA</a:t>
            </a:r>
            <a:endParaRPr lang="en-US" dirty="0"/>
          </a:p>
        </p:txBody>
      </p:sp>
    </p:spTree>
    <p:extLst>
      <p:ext uri="{BB962C8B-B14F-4D97-AF65-F5344CB8AC3E}">
        <p14:creationId xmlns:p14="http://schemas.microsoft.com/office/powerpoint/2010/main" val="337579596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Fabric</a:t>
            </a:r>
            <a:endParaRPr lang="en-US" dirty="0"/>
          </a:p>
        </p:txBody>
      </p:sp>
      <p:sp>
        <p:nvSpPr>
          <p:cNvPr id="2" name="Text Placeholder 1"/>
          <p:cNvSpPr>
            <a:spLocks noGrp="1"/>
          </p:cNvSpPr>
          <p:nvPr>
            <p:ph type="body" sz="quarter" idx="11"/>
          </p:nvPr>
        </p:nvSpPr>
        <p:spPr>
          <a:xfrm>
            <a:off x="274639" y="1212849"/>
            <a:ext cx="11889564" cy="5561013"/>
          </a:xfrm>
          <a:prstGeom prst="rect">
            <a:avLst/>
          </a:prstGeom>
        </p:spPr>
        <p:txBody>
          <a:bodyPr>
            <a:normAutofit/>
          </a:bodyPr>
          <a:lstStyle/>
          <a:p>
            <a:r>
              <a:rPr lang="en-US" dirty="0" smtClean="0"/>
              <a:t>Replaces Cluster Manager from Lync 2010</a:t>
            </a:r>
          </a:p>
          <a:p>
            <a:r>
              <a:rPr lang="en-US" dirty="0" smtClean="0"/>
              <a:t>Lync adopts </a:t>
            </a:r>
            <a:r>
              <a:rPr lang="en-US" dirty="0"/>
              <a:t>Windows Fabric to leverage the following</a:t>
            </a:r>
          </a:p>
          <a:p>
            <a:pPr lvl="1"/>
            <a:r>
              <a:rPr lang="en-US" dirty="0"/>
              <a:t>Primary election</a:t>
            </a:r>
          </a:p>
          <a:p>
            <a:pPr lvl="1"/>
            <a:r>
              <a:rPr lang="en-US" dirty="0"/>
              <a:t>Failover management</a:t>
            </a:r>
          </a:p>
          <a:p>
            <a:pPr lvl="1"/>
            <a:r>
              <a:rPr lang="en-US" dirty="0"/>
              <a:t>Secondary election</a:t>
            </a:r>
          </a:p>
          <a:p>
            <a:pPr lvl="1"/>
            <a:r>
              <a:rPr lang="en-US" dirty="0"/>
              <a:t>Replication between primary and secondary </a:t>
            </a:r>
            <a:r>
              <a:rPr lang="en-US" dirty="0" smtClean="0"/>
              <a:t>replicas</a:t>
            </a:r>
          </a:p>
          <a:p>
            <a:pPr marL="0" indent="0">
              <a:buNone/>
            </a:pPr>
            <a:endParaRPr lang="en-US" sz="4200" dirty="0"/>
          </a:p>
          <a:p>
            <a:pPr marL="0" lvl="1" indent="0" algn="ctr">
              <a:buNone/>
            </a:pPr>
            <a:r>
              <a:rPr lang="en-US" dirty="0"/>
              <a:t>With </a:t>
            </a:r>
            <a:r>
              <a:rPr lang="en-US" b="1" dirty="0"/>
              <a:t>increased scale</a:t>
            </a:r>
            <a:r>
              <a:rPr lang="en-US" dirty="0"/>
              <a:t> and </a:t>
            </a:r>
            <a:r>
              <a:rPr lang="en-US" b="1" dirty="0"/>
              <a:t>high availability</a:t>
            </a:r>
            <a:r>
              <a:rPr lang="en-US" dirty="0"/>
              <a:t>, Windows Fabric enables </a:t>
            </a:r>
            <a:r>
              <a:rPr lang="en-US" b="1" dirty="0"/>
              <a:t>Lync</a:t>
            </a:r>
            <a:r>
              <a:rPr lang="en-US" dirty="0"/>
              <a:t> to meet the requirements of both </a:t>
            </a:r>
            <a:r>
              <a:rPr lang="en-US" b="1" dirty="0"/>
              <a:t>on-premise deployment</a:t>
            </a:r>
            <a:r>
              <a:rPr lang="en-US" dirty="0"/>
              <a:t> as well as meet the </a:t>
            </a:r>
            <a:r>
              <a:rPr lang="en-US" b="1" dirty="0"/>
              <a:t>Scale and High Availability</a:t>
            </a:r>
            <a:r>
              <a:rPr lang="en-US" dirty="0"/>
              <a:t> requirements of the </a:t>
            </a:r>
            <a:r>
              <a:rPr lang="en-US" b="1" dirty="0"/>
              <a:t>Online offering</a:t>
            </a:r>
            <a:r>
              <a:rPr lang="en-US" dirty="0"/>
              <a:t>. </a:t>
            </a:r>
          </a:p>
          <a:p>
            <a:pPr marL="0" indent="0">
              <a:buNone/>
            </a:pPr>
            <a:endParaRPr lang="en-US" sz="4200" dirty="0"/>
          </a:p>
        </p:txBody>
      </p:sp>
    </p:spTree>
    <p:extLst>
      <p:ext uri="{BB962C8B-B14F-4D97-AF65-F5344CB8AC3E}">
        <p14:creationId xmlns:p14="http://schemas.microsoft.com/office/powerpoint/2010/main" val="7552403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 Quorum</a:t>
            </a:r>
            <a:endParaRPr lang="en-US" dirty="0"/>
          </a:p>
        </p:txBody>
      </p:sp>
      <p:sp>
        <p:nvSpPr>
          <p:cNvPr id="3" name="Content Placeholder 2"/>
          <p:cNvSpPr>
            <a:spLocks noGrp="1"/>
          </p:cNvSpPr>
          <p:nvPr>
            <p:ph type="body" sz="quarter" idx="11"/>
          </p:nvPr>
        </p:nvSpPr>
        <p:spPr>
          <a:xfrm>
            <a:off x="274639" y="1212849"/>
            <a:ext cx="11889564" cy="3200876"/>
          </a:xfrm>
          <a:prstGeom prst="rect">
            <a:avLst/>
          </a:prstGeom>
        </p:spPr>
        <p:txBody>
          <a:bodyPr/>
          <a:lstStyle/>
          <a:p>
            <a:r>
              <a:rPr lang="en-US" sz="2800" dirty="0"/>
              <a:t>When Servers detect another Server or Cluster to be down based on their own state, they consult the Arbitrator before committing that decision. </a:t>
            </a:r>
          </a:p>
          <a:p>
            <a:endParaRPr lang="en-US" sz="2800" dirty="0" smtClean="0"/>
          </a:p>
          <a:p>
            <a:r>
              <a:rPr lang="en-US" sz="2800" dirty="0" smtClean="0"/>
              <a:t>Voter system</a:t>
            </a:r>
            <a:endParaRPr lang="en-US" sz="2800" dirty="0"/>
          </a:p>
          <a:p>
            <a:pPr lvl="1"/>
            <a:r>
              <a:rPr lang="en-US" sz="2000" dirty="0" smtClean="0"/>
              <a:t>A </a:t>
            </a:r>
            <a:r>
              <a:rPr lang="en-US" sz="2000" dirty="0"/>
              <a:t>minimum number of voters are required to prevent service startup failures and provide for pool failover as shown in the following table.</a:t>
            </a:r>
          </a:p>
          <a:p>
            <a:endParaRPr lang="en-US" dirty="0"/>
          </a:p>
        </p:txBody>
      </p:sp>
      <p:graphicFrame>
        <p:nvGraphicFramePr>
          <p:cNvPr id="4" name="Table 3"/>
          <p:cNvGraphicFramePr>
            <a:graphicFrameLocks noGrp="1"/>
          </p:cNvGraphicFramePr>
          <p:nvPr>
            <p:extLst/>
          </p:nvPr>
        </p:nvGraphicFramePr>
        <p:xfrm>
          <a:off x="2027237" y="3761105"/>
          <a:ext cx="8290984" cy="2865120"/>
        </p:xfrm>
        <a:graphic>
          <a:graphicData uri="http://schemas.openxmlformats.org/drawingml/2006/table">
            <a:tbl>
              <a:tblPr firstRow="1" bandRow="1">
                <a:tableStyleId>{5C22544A-7EE6-4342-B048-85BDC9FD1C3A}</a:tableStyleId>
              </a:tblPr>
              <a:tblGrid>
                <a:gridCol w="4145492"/>
                <a:gridCol w="4145492"/>
              </a:tblGrid>
              <a:tr h="370840">
                <a:tc>
                  <a:txBody>
                    <a:bodyPr/>
                    <a:lstStyle/>
                    <a:p>
                      <a:pPr algn="ctr"/>
                      <a:r>
                        <a:rPr lang="en-US" dirty="0" smtClean="0"/>
                        <a:t>Total Number of Front End Server in the pool (defined in Topology)</a:t>
                      </a:r>
                      <a:endParaRPr lang="en-US" dirty="0"/>
                    </a:p>
                  </a:txBody>
                  <a:tcPr/>
                </a:tc>
                <a:tc>
                  <a:txBody>
                    <a:bodyPr/>
                    <a:lstStyle/>
                    <a:p>
                      <a:pPr algn="ctr"/>
                      <a:r>
                        <a:rPr lang="en-US" dirty="0" smtClean="0"/>
                        <a:t>Number of Servers that must be</a:t>
                      </a:r>
                      <a:r>
                        <a:rPr lang="en-US" baseline="0" dirty="0" smtClean="0"/>
                        <a:t> running for pool to be functional</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3-4</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5-6</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7-8</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9-10</a:t>
                      </a:r>
                      <a:endParaRPr lang="en-US" dirty="0"/>
                    </a:p>
                  </a:txBody>
                  <a:tcPr/>
                </a:tc>
                <a:tc>
                  <a:txBody>
                    <a:bodyPr/>
                    <a:lstStyle/>
                    <a:p>
                      <a:pPr algn="ctr"/>
                      <a:r>
                        <a:rPr lang="en-US" dirty="0" smtClean="0"/>
                        <a:t>5</a:t>
                      </a:r>
                      <a:endParaRPr lang="en-US" dirty="0"/>
                    </a:p>
                  </a:txBody>
                  <a:tcPr/>
                </a:tc>
              </a:tr>
              <a:tr h="370840">
                <a:tc>
                  <a:txBody>
                    <a:bodyPr/>
                    <a:lstStyle/>
                    <a:p>
                      <a:pPr algn="ctr"/>
                      <a:r>
                        <a:rPr lang="en-US" dirty="0" smtClean="0"/>
                        <a:t>11-12</a:t>
                      </a:r>
                      <a:endParaRPr lang="en-US" dirty="0"/>
                    </a:p>
                  </a:txBody>
                  <a:tcPr/>
                </a:tc>
                <a:tc>
                  <a:txBody>
                    <a:bodyPr/>
                    <a:lstStyle/>
                    <a:p>
                      <a:pPr algn="ctr"/>
                      <a:r>
                        <a:rPr lang="en-US" dirty="0" smtClean="0"/>
                        <a:t>6</a:t>
                      </a:r>
                      <a:endParaRPr lang="en-US" dirty="0"/>
                    </a:p>
                  </a:txBody>
                  <a:tcPr/>
                </a:tc>
              </a:tr>
            </a:tbl>
          </a:graphicData>
        </a:graphic>
      </p:graphicFrame>
    </p:spTree>
    <p:extLst>
      <p:ext uri="{BB962C8B-B14F-4D97-AF65-F5344CB8AC3E}">
        <p14:creationId xmlns:p14="http://schemas.microsoft.com/office/powerpoint/2010/main" val="15205056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Pool Quorum - Voters</a:t>
            </a:r>
            <a:endParaRPr lang="en-US" dirty="0"/>
          </a:p>
        </p:txBody>
      </p:sp>
      <p:sp>
        <p:nvSpPr>
          <p:cNvPr id="2" name="Text Placeholder 1"/>
          <p:cNvSpPr>
            <a:spLocks noGrp="1"/>
          </p:cNvSpPr>
          <p:nvPr>
            <p:ph type="body" sz="quarter" idx="11"/>
          </p:nvPr>
        </p:nvSpPr>
        <p:spPr>
          <a:prstGeom prst="rect">
            <a:avLst/>
          </a:prstGeom>
        </p:spPr>
        <p:txBody>
          <a:bodyPr/>
          <a:lstStyle/>
          <a:p>
            <a:r>
              <a:rPr lang="en-US" dirty="0" smtClean="0"/>
              <a:t>Two Server Pool</a:t>
            </a:r>
          </a:p>
          <a:p>
            <a:endParaRPr lang="en-US" dirty="0"/>
          </a:p>
          <a:p>
            <a:r>
              <a:rPr lang="en-US" dirty="0" smtClean="0"/>
              <a:t>Three Server Pool</a:t>
            </a:r>
          </a:p>
          <a:p>
            <a:endParaRPr lang="en-US" dirty="0"/>
          </a:p>
          <a:p>
            <a:r>
              <a:rPr lang="en-US" dirty="0" smtClean="0"/>
              <a:t>Four Server Pool</a:t>
            </a:r>
          </a:p>
          <a:p>
            <a:endParaRPr lang="en-US" dirty="0" smtClean="0"/>
          </a:p>
          <a:p>
            <a:pPr marL="342900" lvl="1" indent="0">
              <a:buNone/>
            </a:pPr>
            <a:endParaRPr lang="en-US" dirty="0" smtClean="0"/>
          </a:p>
          <a:p>
            <a:pPr marL="342900" lvl="1" indent="0">
              <a:buNone/>
            </a:pPr>
            <a:endParaRPr lang="en-US" dirty="0"/>
          </a:p>
          <a:p>
            <a:pPr marL="342900" lvl="1" indent="0">
              <a:buNone/>
            </a:pPr>
            <a:r>
              <a:rPr lang="en-US" sz="2000" dirty="0" smtClean="0"/>
              <a:t>C:\ProgramData\Windows Fabric\Settings.xml</a:t>
            </a:r>
            <a:endParaRPr lang="en-US" sz="2000" dirty="0"/>
          </a:p>
        </p:txBody>
      </p:sp>
      <p:pic>
        <p:nvPicPr>
          <p:cNvPr id="4" name="Picture 3"/>
          <p:cNvPicPr>
            <a:picLocks noChangeAspect="1"/>
          </p:cNvPicPr>
          <p:nvPr/>
        </p:nvPicPr>
        <p:blipFill>
          <a:blip r:embed="rId3"/>
          <a:stretch>
            <a:fillRect/>
          </a:stretch>
        </p:blipFill>
        <p:spPr>
          <a:xfrm>
            <a:off x="808037" y="1961990"/>
            <a:ext cx="11248095" cy="525826"/>
          </a:xfrm>
          <a:prstGeom prst="rect">
            <a:avLst/>
          </a:prstGeom>
        </p:spPr>
      </p:pic>
      <p:pic>
        <p:nvPicPr>
          <p:cNvPr id="5" name="Picture 4"/>
          <p:cNvPicPr>
            <a:picLocks noChangeAspect="1"/>
          </p:cNvPicPr>
          <p:nvPr/>
        </p:nvPicPr>
        <p:blipFill>
          <a:blip r:embed="rId4"/>
          <a:stretch>
            <a:fillRect/>
          </a:stretch>
        </p:blipFill>
        <p:spPr>
          <a:xfrm>
            <a:off x="808037" y="3295162"/>
            <a:ext cx="5829805" cy="617273"/>
          </a:xfrm>
          <a:prstGeom prst="rect">
            <a:avLst/>
          </a:prstGeom>
        </p:spPr>
      </p:pic>
      <p:pic>
        <p:nvPicPr>
          <p:cNvPr id="6" name="Picture 5"/>
          <p:cNvPicPr>
            <a:picLocks noChangeAspect="1"/>
          </p:cNvPicPr>
          <p:nvPr/>
        </p:nvPicPr>
        <p:blipFill>
          <a:blip r:embed="rId5"/>
          <a:stretch>
            <a:fillRect/>
          </a:stretch>
        </p:blipFill>
        <p:spPr>
          <a:xfrm>
            <a:off x="808037" y="4640262"/>
            <a:ext cx="8390347" cy="876376"/>
          </a:xfrm>
          <a:prstGeom prst="rect">
            <a:avLst/>
          </a:prstGeom>
        </p:spPr>
      </p:pic>
    </p:spTree>
    <p:extLst>
      <p:ext uri="{BB962C8B-B14F-4D97-AF65-F5344CB8AC3E}">
        <p14:creationId xmlns:p14="http://schemas.microsoft.com/office/powerpoint/2010/main" val="26565162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638" y="209738"/>
            <a:ext cx="11379200" cy="9144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Fabric in Lync</a:t>
            </a:r>
            <a:endParaRPr lang="en-US" dirty="0"/>
          </a:p>
        </p:txBody>
      </p:sp>
      <p:pic>
        <p:nvPicPr>
          <p:cNvPr id="9" name="Picture 4"/>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6847324" y="586804"/>
            <a:ext cx="1113244" cy="2778561"/>
          </a:xfrm>
          <a:prstGeom prst="rect">
            <a:avLst/>
          </a:prstGeom>
          <a:noFill/>
          <a:extLst/>
        </p:spPr>
      </p:pic>
      <p:pic>
        <p:nvPicPr>
          <p:cNvPr id="10" name="Picture 4"/>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8416282" y="3461901"/>
            <a:ext cx="1113244" cy="2778561"/>
          </a:xfrm>
          <a:prstGeom prst="rect">
            <a:avLst/>
          </a:prstGeom>
          <a:noFill/>
          <a:extLst/>
        </p:spPr>
      </p:pic>
      <p:pic>
        <p:nvPicPr>
          <p:cNvPr id="11" name="Picture 4"/>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8416282" y="586804"/>
            <a:ext cx="1113244" cy="2778561"/>
          </a:xfrm>
          <a:prstGeom prst="rect">
            <a:avLst/>
          </a:prstGeom>
          <a:noFill/>
          <a:extLst/>
        </p:spPr>
      </p:pic>
      <p:pic>
        <p:nvPicPr>
          <p:cNvPr id="12" name="Picture 4"/>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9985240" y="586804"/>
            <a:ext cx="1113244" cy="2778561"/>
          </a:xfrm>
          <a:prstGeom prst="rect">
            <a:avLst/>
          </a:prstGeom>
          <a:noFill/>
          <a:extLst/>
        </p:spPr>
      </p:pic>
      <p:pic>
        <p:nvPicPr>
          <p:cNvPr id="13" name="Picture 4"/>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6847324" y="3461901"/>
            <a:ext cx="1113244" cy="2778561"/>
          </a:xfrm>
          <a:prstGeom prst="rect">
            <a:avLst/>
          </a:prstGeom>
          <a:noFill/>
          <a:extLst/>
        </p:spPr>
      </p:pic>
      <p:pic>
        <p:nvPicPr>
          <p:cNvPr id="14" name="Picture 4"/>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9985240" y="3461901"/>
            <a:ext cx="1113244" cy="2778561"/>
          </a:xfrm>
          <a:prstGeom prst="rect">
            <a:avLst/>
          </a:prstGeom>
          <a:noFill/>
          <a:extLst/>
        </p:spPr>
      </p:pic>
      <p:pic>
        <p:nvPicPr>
          <p:cNvPr id="15" name="Picture 5" descr="W:\Open Engagements\Productivity\MS-Unified Communications\#1601 BizProd MOD Team Core Content Work\New Iconography\People\GroupOfPeople_060812.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470533" y="1137637"/>
            <a:ext cx="842399" cy="8216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W:\Open Engagements\Productivity\MS-Unified Communications\#1601 BizProd MOD Team Core Content Work\New Iconography\People\GroupOfPeople_060812.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469567" y="4178410"/>
            <a:ext cx="819918" cy="79974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469567" y="1984518"/>
            <a:ext cx="817945" cy="565026"/>
          </a:xfrm>
          <a:prstGeom prst="rect">
            <a:avLst/>
          </a:prstGeom>
          <a:noFill/>
        </p:spPr>
        <p:txBody>
          <a:bodyPr wrap="square" lIns="0" tIns="0" rIns="0" bIns="0" rtlCol="0">
            <a:spAutoFit/>
          </a:bodyPr>
          <a:lstStyle>
            <a:defPPr>
              <a:defRPr lang="en-US"/>
            </a:defPPr>
            <a:lvl1pPr algn="ctr">
              <a:defRPr sz="1836" spc="-71"/>
            </a:lvl1pPr>
          </a:lstStyle>
          <a:p>
            <a:r>
              <a:rPr lang="en-US" dirty="0"/>
              <a:t>User Group 1</a:t>
            </a:r>
          </a:p>
        </p:txBody>
      </p:sp>
      <p:sp>
        <p:nvSpPr>
          <p:cNvPr id="18" name="TextBox 17"/>
          <p:cNvSpPr txBox="1"/>
          <p:nvPr/>
        </p:nvSpPr>
        <p:spPr>
          <a:xfrm>
            <a:off x="11469567" y="5027575"/>
            <a:ext cx="844670" cy="565026"/>
          </a:xfrm>
          <a:prstGeom prst="rect">
            <a:avLst/>
          </a:prstGeom>
          <a:noFill/>
        </p:spPr>
        <p:txBody>
          <a:bodyPr wrap="square" lIns="0" tIns="0" rIns="0" bIns="0" rtlCol="0">
            <a:spAutoFit/>
          </a:bodyPr>
          <a:lstStyle/>
          <a:p>
            <a:pPr algn="ctr"/>
            <a:r>
              <a:rPr lang="en-US" spc="-70" dirty="0"/>
              <a:t>User Group 2</a:t>
            </a:r>
          </a:p>
        </p:txBody>
      </p:sp>
      <p:sp>
        <p:nvSpPr>
          <p:cNvPr id="19" name="TextBox 18"/>
          <p:cNvSpPr txBox="1"/>
          <p:nvPr/>
        </p:nvSpPr>
        <p:spPr>
          <a:xfrm>
            <a:off x="7016589" y="1054420"/>
            <a:ext cx="781224" cy="219740"/>
          </a:xfrm>
          <a:prstGeom prst="rect">
            <a:avLst/>
          </a:prstGeom>
          <a:solidFill>
            <a:schemeClr val="accent2">
              <a:lumMod val="75000"/>
            </a:schemeClr>
          </a:solidFill>
          <a:ln>
            <a:solidFill>
              <a:schemeClr val="accent2"/>
            </a:solidFill>
          </a:ln>
        </p:spPr>
        <p:txBody>
          <a:bodyPr wrap="square" lIns="0" tIns="0" rIns="0" bIns="0" rtlCol="0">
            <a:spAutoFit/>
          </a:bodyPr>
          <a:lstStyle/>
          <a:p>
            <a:pPr algn="ctr"/>
            <a:r>
              <a:rPr lang="en-US" sz="1400" spc="-70" dirty="0">
                <a:solidFill>
                  <a:schemeClr val="bg1"/>
                </a:solidFill>
              </a:rPr>
              <a:t>Group 1</a:t>
            </a:r>
          </a:p>
        </p:txBody>
      </p:sp>
      <p:sp>
        <p:nvSpPr>
          <p:cNvPr id="20" name="TextBox 19"/>
          <p:cNvSpPr txBox="1"/>
          <p:nvPr/>
        </p:nvSpPr>
        <p:spPr>
          <a:xfrm>
            <a:off x="7013335" y="1352643"/>
            <a:ext cx="781224" cy="219740"/>
          </a:xfrm>
          <a:prstGeom prst="rect">
            <a:avLst/>
          </a:prstGeom>
          <a:solidFill>
            <a:schemeClr val="accent1"/>
          </a:solidFill>
          <a:ln>
            <a:solidFill>
              <a:schemeClr val="accent1"/>
            </a:solidFill>
          </a:ln>
        </p:spPr>
        <p:txBody>
          <a:bodyPr wrap="square" lIns="0" tIns="0" rIns="0" bIns="0" rtlCol="0">
            <a:spAutoFit/>
          </a:bodyPr>
          <a:lstStyle/>
          <a:p>
            <a:pPr algn="ctr"/>
            <a:r>
              <a:rPr lang="en-US" sz="1400" spc="-70" dirty="0">
                <a:solidFill>
                  <a:schemeClr val="bg1"/>
                </a:solidFill>
              </a:rPr>
              <a:t>Group 3</a:t>
            </a:r>
          </a:p>
        </p:txBody>
      </p:sp>
      <p:sp>
        <p:nvSpPr>
          <p:cNvPr id="21" name="TextBox 20"/>
          <p:cNvSpPr txBox="1"/>
          <p:nvPr/>
        </p:nvSpPr>
        <p:spPr>
          <a:xfrm>
            <a:off x="7013335" y="1650866"/>
            <a:ext cx="781224" cy="439479"/>
          </a:xfrm>
          <a:prstGeom prst="rect">
            <a:avLst/>
          </a:prstGeom>
          <a:solidFill>
            <a:schemeClr val="accent3">
              <a:lumMod val="40000"/>
              <a:lumOff val="60000"/>
            </a:schemeClr>
          </a:solidFill>
          <a:ln>
            <a:solidFill>
              <a:schemeClr val="accent3"/>
            </a:solidFill>
          </a:ln>
        </p:spPr>
        <p:txBody>
          <a:bodyPr wrap="square" lIns="0" tIns="0" rIns="0" bIns="0" rtlCol="0">
            <a:spAutoFit/>
          </a:bodyPr>
          <a:lstStyle/>
          <a:p>
            <a:pPr algn="ctr"/>
            <a:r>
              <a:rPr lang="en-US" sz="1400" spc="-70" dirty="0">
                <a:solidFill>
                  <a:schemeClr val="bg1"/>
                </a:solidFill>
              </a:rPr>
              <a:t>Fabric node</a:t>
            </a:r>
          </a:p>
        </p:txBody>
      </p:sp>
      <p:sp>
        <p:nvSpPr>
          <p:cNvPr id="22" name="TextBox 21"/>
          <p:cNvSpPr txBox="1"/>
          <p:nvPr/>
        </p:nvSpPr>
        <p:spPr>
          <a:xfrm>
            <a:off x="8575783" y="1312448"/>
            <a:ext cx="781224" cy="219740"/>
          </a:xfrm>
          <a:prstGeom prst="rect">
            <a:avLst/>
          </a:prstGeom>
          <a:solidFill>
            <a:schemeClr val="accent4">
              <a:lumMod val="60000"/>
              <a:lumOff val="40000"/>
            </a:schemeClr>
          </a:solidFill>
          <a:ln>
            <a:noFill/>
          </a:ln>
        </p:spPr>
        <p:txBody>
          <a:bodyPr wrap="square" lIns="0" tIns="0" rIns="0" bIns="0" rtlCol="0">
            <a:spAutoFit/>
          </a:bodyPr>
          <a:lstStyle/>
          <a:p>
            <a:pPr algn="ctr"/>
            <a:r>
              <a:rPr lang="en-US" sz="1400" spc="-70" dirty="0">
                <a:solidFill>
                  <a:schemeClr val="bg1"/>
                </a:solidFill>
              </a:rPr>
              <a:t>Group 2</a:t>
            </a:r>
          </a:p>
        </p:txBody>
      </p:sp>
      <p:sp>
        <p:nvSpPr>
          <p:cNvPr id="23" name="TextBox 22"/>
          <p:cNvSpPr txBox="1"/>
          <p:nvPr/>
        </p:nvSpPr>
        <p:spPr>
          <a:xfrm>
            <a:off x="8575783" y="1644018"/>
            <a:ext cx="781224" cy="439479"/>
          </a:xfrm>
          <a:prstGeom prst="rect">
            <a:avLst/>
          </a:prstGeom>
          <a:solidFill>
            <a:schemeClr val="accent3">
              <a:lumMod val="40000"/>
              <a:lumOff val="60000"/>
            </a:schemeClr>
          </a:solidFill>
          <a:ln>
            <a:solidFill>
              <a:schemeClr val="accent3"/>
            </a:solidFill>
          </a:ln>
        </p:spPr>
        <p:txBody>
          <a:bodyPr wrap="square" lIns="0" tIns="0" rIns="0" bIns="0" rtlCol="0">
            <a:spAutoFit/>
          </a:bodyPr>
          <a:lstStyle>
            <a:defPPr>
              <a:defRPr lang="en-US"/>
            </a:defPPr>
            <a:lvl1pPr algn="ctr">
              <a:defRPr sz="1400" spc="-70">
                <a:solidFill>
                  <a:schemeClr val="bg1"/>
                </a:solidFill>
              </a:defRPr>
            </a:lvl1pPr>
          </a:lstStyle>
          <a:p>
            <a:r>
              <a:rPr lang="en-US" dirty="0"/>
              <a:t>Fabric node</a:t>
            </a:r>
          </a:p>
        </p:txBody>
      </p:sp>
      <p:sp>
        <p:nvSpPr>
          <p:cNvPr id="24" name="TextBox 23"/>
          <p:cNvSpPr txBox="1"/>
          <p:nvPr/>
        </p:nvSpPr>
        <p:spPr>
          <a:xfrm>
            <a:off x="10160299" y="1167762"/>
            <a:ext cx="781224" cy="219740"/>
          </a:xfrm>
          <a:prstGeom prst="rect">
            <a:avLst/>
          </a:prstGeom>
          <a:solidFill>
            <a:schemeClr val="accent2"/>
          </a:solidFill>
          <a:ln>
            <a:solidFill>
              <a:schemeClr val="accent2"/>
            </a:solidFill>
          </a:ln>
        </p:spPr>
        <p:txBody>
          <a:bodyPr wrap="square" lIns="0" tIns="0" rIns="0" bIns="0" rtlCol="0">
            <a:spAutoFit/>
          </a:bodyPr>
          <a:lstStyle/>
          <a:p>
            <a:pPr algn="ctr"/>
            <a:r>
              <a:rPr lang="en-US" sz="1400" spc="-70" dirty="0">
                <a:solidFill>
                  <a:schemeClr val="bg1"/>
                </a:solidFill>
              </a:rPr>
              <a:t>Group 1</a:t>
            </a:r>
          </a:p>
        </p:txBody>
      </p:sp>
      <p:sp>
        <p:nvSpPr>
          <p:cNvPr id="25" name="TextBox 24"/>
          <p:cNvSpPr txBox="1"/>
          <p:nvPr/>
        </p:nvSpPr>
        <p:spPr>
          <a:xfrm>
            <a:off x="10138231" y="1654060"/>
            <a:ext cx="781224" cy="439479"/>
          </a:xfrm>
          <a:prstGeom prst="rect">
            <a:avLst/>
          </a:prstGeom>
          <a:solidFill>
            <a:schemeClr val="accent3">
              <a:lumMod val="40000"/>
              <a:lumOff val="60000"/>
            </a:schemeClr>
          </a:solidFill>
          <a:ln>
            <a:solidFill>
              <a:schemeClr val="accent3"/>
            </a:solidFill>
          </a:ln>
        </p:spPr>
        <p:txBody>
          <a:bodyPr wrap="square" lIns="0" tIns="0" rIns="0" bIns="0" rtlCol="0">
            <a:spAutoFit/>
          </a:bodyPr>
          <a:lstStyle>
            <a:defPPr>
              <a:defRPr lang="en-US"/>
            </a:defPPr>
            <a:lvl1pPr algn="ctr">
              <a:defRPr sz="1400" spc="-70">
                <a:solidFill>
                  <a:schemeClr val="bg1"/>
                </a:solidFill>
              </a:defRPr>
            </a:lvl1pPr>
          </a:lstStyle>
          <a:p>
            <a:r>
              <a:rPr lang="en-US" dirty="0"/>
              <a:t>Fabric node</a:t>
            </a:r>
          </a:p>
        </p:txBody>
      </p:sp>
      <p:sp>
        <p:nvSpPr>
          <p:cNvPr id="26" name="TextBox 25"/>
          <p:cNvSpPr txBox="1"/>
          <p:nvPr/>
        </p:nvSpPr>
        <p:spPr>
          <a:xfrm>
            <a:off x="7013334" y="4084969"/>
            <a:ext cx="781224" cy="219740"/>
          </a:xfrm>
          <a:prstGeom prst="rect">
            <a:avLst/>
          </a:prstGeom>
          <a:solidFill>
            <a:schemeClr val="accent1"/>
          </a:solidFill>
          <a:ln>
            <a:solidFill>
              <a:schemeClr val="accent1"/>
            </a:solidFill>
          </a:ln>
        </p:spPr>
        <p:txBody>
          <a:bodyPr wrap="square" lIns="0" tIns="0" rIns="0" bIns="0" rtlCol="0">
            <a:spAutoFit/>
          </a:bodyPr>
          <a:lstStyle/>
          <a:p>
            <a:pPr algn="ctr"/>
            <a:r>
              <a:rPr lang="en-US" sz="1400" spc="-70" dirty="0">
                <a:solidFill>
                  <a:schemeClr val="bg1"/>
                </a:solidFill>
              </a:rPr>
              <a:t>Group 3</a:t>
            </a:r>
          </a:p>
        </p:txBody>
      </p:sp>
      <p:sp>
        <p:nvSpPr>
          <p:cNvPr id="27" name="TextBox 26"/>
          <p:cNvSpPr txBox="1"/>
          <p:nvPr/>
        </p:nvSpPr>
        <p:spPr>
          <a:xfrm>
            <a:off x="7016589" y="4437669"/>
            <a:ext cx="781224" cy="439479"/>
          </a:xfrm>
          <a:prstGeom prst="rect">
            <a:avLst/>
          </a:prstGeom>
          <a:solidFill>
            <a:schemeClr val="accent3">
              <a:lumMod val="40000"/>
              <a:lumOff val="60000"/>
            </a:schemeClr>
          </a:solidFill>
          <a:ln>
            <a:solidFill>
              <a:schemeClr val="accent3"/>
            </a:solidFill>
          </a:ln>
        </p:spPr>
        <p:txBody>
          <a:bodyPr wrap="square" lIns="0" tIns="0" rIns="0" bIns="0" rtlCol="0">
            <a:spAutoFit/>
          </a:bodyPr>
          <a:lstStyle>
            <a:defPPr>
              <a:defRPr lang="en-US"/>
            </a:defPPr>
            <a:lvl1pPr algn="ctr">
              <a:defRPr sz="1400" spc="-70">
                <a:solidFill>
                  <a:schemeClr val="bg1"/>
                </a:solidFill>
              </a:defRPr>
            </a:lvl1pPr>
          </a:lstStyle>
          <a:p>
            <a:r>
              <a:rPr lang="en-US" dirty="0"/>
              <a:t>Fabric node</a:t>
            </a:r>
          </a:p>
        </p:txBody>
      </p:sp>
      <p:sp>
        <p:nvSpPr>
          <p:cNvPr id="28" name="TextBox 27"/>
          <p:cNvSpPr txBox="1"/>
          <p:nvPr/>
        </p:nvSpPr>
        <p:spPr>
          <a:xfrm>
            <a:off x="8575783" y="4118799"/>
            <a:ext cx="781224" cy="219740"/>
          </a:xfrm>
          <a:prstGeom prst="rect">
            <a:avLst/>
          </a:prstGeom>
          <a:solidFill>
            <a:schemeClr val="accent1"/>
          </a:solidFill>
          <a:ln>
            <a:solidFill>
              <a:schemeClr val="accent1"/>
            </a:solidFill>
          </a:ln>
        </p:spPr>
        <p:txBody>
          <a:bodyPr wrap="square" lIns="0" tIns="0" rIns="0" bIns="0" rtlCol="0">
            <a:spAutoFit/>
          </a:bodyPr>
          <a:lstStyle/>
          <a:p>
            <a:pPr algn="ctr"/>
            <a:r>
              <a:rPr lang="en-US" sz="1400" spc="-70" dirty="0">
                <a:solidFill>
                  <a:schemeClr val="bg1"/>
                </a:solidFill>
              </a:rPr>
              <a:t>Group 3</a:t>
            </a:r>
          </a:p>
        </p:txBody>
      </p:sp>
      <p:sp>
        <p:nvSpPr>
          <p:cNvPr id="29" name="TextBox 28"/>
          <p:cNvSpPr txBox="1"/>
          <p:nvPr/>
        </p:nvSpPr>
        <p:spPr>
          <a:xfrm>
            <a:off x="8575783" y="4742469"/>
            <a:ext cx="781224" cy="439479"/>
          </a:xfrm>
          <a:prstGeom prst="rect">
            <a:avLst/>
          </a:prstGeom>
          <a:solidFill>
            <a:schemeClr val="accent3">
              <a:lumMod val="40000"/>
              <a:lumOff val="60000"/>
            </a:schemeClr>
          </a:solidFill>
          <a:ln>
            <a:solidFill>
              <a:schemeClr val="accent3"/>
            </a:solidFill>
          </a:ln>
        </p:spPr>
        <p:txBody>
          <a:bodyPr wrap="square" lIns="0" tIns="0" rIns="0" bIns="0" rtlCol="0">
            <a:spAutoFit/>
          </a:bodyPr>
          <a:lstStyle>
            <a:defPPr>
              <a:defRPr lang="en-US"/>
            </a:defPPr>
            <a:lvl1pPr algn="ctr">
              <a:defRPr sz="1400" spc="-70">
                <a:solidFill>
                  <a:schemeClr val="bg1"/>
                </a:solidFill>
              </a:defRPr>
            </a:lvl1pPr>
          </a:lstStyle>
          <a:p>
            <a:r>
              <a:rPr lang="en-US" dirty="0"/>
              <a:t>Fabric node</a:t>
            </a:r>
          </a:p>
        </p:txBody>
      </p:sp>
      <p:sp>
        <p:nvSpPr>
          <p:cNvPr id="30" name="TextBox 29"/>
          <p:cNvSpPr txBox="1"/>
          <p:nvPr/>
        </p:nvSpPr>
        <p:spPr>
          <a:xfrm>
            <a:off x="10144742" y="4430634"/>
            <a:ext cx="781224" cy="219740"/>
          </a:xfrm>
          <a:prstGeom prst="rect">
            <a:avLst/>
          </a:prstGeom>
          <a:solidFill>
            <a:schemeClr val="accent2"/>
          </a:solidFill>
          <a:ln>
            <a:solidFill>
              <a:schemeClr val="accent2"/>
            </a:solidFill>
          </a:ln>
        </p:spPr>
        <p:txBody>
          <a:bodyPr wrap="square" lIns="0" tIns="0" rIns="0" bIns="0" rtlCol="0">
            <a:spAutoFit/>
          </a:bodyPr>
          <a:lstStyle/>
          <a:p>
            <a:pPr algn="ctr"/>
            <a:r>
              <a:rPr lang="en-US" sz="1400" spc="-70" dirty="0">
                <a:solidFill>
                  <a:schemeClr val="bg1"/>
                </a:solidFill>
              </a:rPr>
              <a:t>Group 1</a:t>
            </a:r>
          </a:p>
        </p:txBody>
      </p:sp>
      <p:sp>
        <p:nvSpPr>
          <p:cNvPr id="31" name="TextBox 30"/>
          <p:cNvSpPr txBox="1"/>
          <p:nvPr/>
        </p:nvSpPr>
        <p:spPr>
          <a:xfrm>
            <a:off x="10141486" y="4742469"/>
            <a:ext cx="781224" cy="439479"/>
          </a:xfrm>
          <a:prstGeom prst="rect">
            <a:avLst/>
          </a:prstGeom>
          <a:solidFill>
            <a:schemeClr val="accent3">
              <a:lumMod val="40000"/>
              <a:lumOff val="60000"/>
            </a:schemeClr>
          </a:solidFill>
          <a:ln>
            <a:solidFill>
              <a:schemeClr val="accent3"/>
            </a:solidFill>
          </a:ln>
        </p:spPr>
        <p:txBody>
          <a:bodyPr wrap="square" lIns="0" tIns="0" rIns="0" bIns="0" rtlCol="0">
            <a:spAutoFit/>
          </a:bodyPr>
          <a:lstStyle>
            <a:defPPr>
              <a:defRPr lang="en-US"/>
            </a:defPPr>
            <a:lvl1pPr algn="ctr">
              <a:defRPr sz="1400" spc="-70">
                <a:solidFill>
                  <a:schemeClr val="bg1"/>
                </a:solidFill>
              </a:defRPr>
            </a:lvl1pPr>
          </a:lstStyle>
          <a:p>
            <a:r>
              <a:rPr lang="en-US" dirty="0"/>
              <a:t>Fabric node</a:t>
            </a:r>
          </a:p>
        </p:txBody>
      </p:sp>
      <p:sp>
        <p:nvSpPr>
          <p:cNvPr id="32" name="TextBox 31"/>
          <p:cNvSpPr txBox="1"/>
          <p:nvPr/>
        </p:nvSpPr>
        <p:spPr>
          <a:xfrm>
            <a:off x="8579037" y="4430634"/>
            <a:ext cx="781224" cy="219740"/>
          </a:xfrm>
          <a:prstGeom prst="rect">
            <a:avLst/>
          </a:prstGeom>
          <a:solidFill>
            <a:schemeClr val="accent2">
              <a:lumMod val="75000"/>
            </a:schemeClr>
          </a:solidFill>
          <a:ln>
            <a:noFill/>
          </a:ln>
        </p:spPr>
        <p:txBody>
          <a:bodyPr wrap="square" lIns="0" tIns="0" rIns="0" bIns="0" rtlCol="0">
            <a:spAutoFit/>
          </a:bodyPr>
          <a:lstStyle/>
          <a:p>
            <a:pPr algn="ctr"/>
            <a:r>
              <a:rPr lang="en-US" sz="1400" spc="-70" dirty="0">
                <a:solidFill>
                  <a:schemeClr val="bg1"/>
                </a:solidFill>
              </a:rPr>
              <a:t>Group 2</a:t>
            </a:r>
          </a:p>
        </p:txBody>
      </p:sp>
      <p:sp>
        <p:nvSpPr>
          <p:cNvPr id="33" name="TextBox 32"/>
          <p:cNvSpPr txBox="1"/>
          <p:nvPr/>
        </p:nvSpPr>
        <p:spPr>
          <a:xfrm>
            <a:off x="10141486" y="4118799"/>
            <a:ext cx="781224" cy="219740"/>
          </a:xfrm>
          <a:prstGeom prst="rect">
            <a:avLst/>
          </a:prstGeom>
          <a:solidFill>
            <a:schemeClr val="accent4">
              <a:lumMod val="60000"/>
              <a:lumOff val="40000"/>
            </a:schemeClr>
          </a:solidFill>
          <a:ln>
            <a:noFill/>
          </a:ln>
        </p:spPr>
        <p:txBody>
          <a:bodyPr wrap="square" lIns="0" tIns="0" rIns="0" bIns="0" rtlCol="0">
            <a:spAutoFit/>
          </a:bodyPr>
          <a:lstStyle/>
          <a:p>
            <a:pPr algn="ctr"/>
            <a:r>
              <a:rPr lang="en-US" sz="1400" spc="-70" dirty="0">
                <a:solidFill>
                  <a:schemeClr val="bg1"/>
                </a:solidFill>
              </a:rPr>
              <a:t>Group 2</a:t>
            </a:r>
          </a:p>
        </p:txBody>
      </p:sp>
      <p:cxnSp>
        <p:nvCxnSpPr>
          <p:cNvPr id="34" name="Straight Arrow Connector 33"/>
          <p:cNvCxnSpPr/>
          <p:nvPr/>
        </p:nvCxnSpPr>
        <p:spPr>
          <a:xfrm flipH="1" flipV="1">
            <a:off x="10991517" y="4304709"/>
            <a:ext cx="631292" cy="147191"/>
          </a:xfrm>
          <a:prstGeom prst="straightConnector1">
            <a:avLst/>
          </a:prstGeom>
          <a:ln w="50800">
            <a:solidFill>
              <a:schemeClr val="accent4">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11000833" y="1269866"/>
            <a:ext cx="631292" cy="147191"/>
          </a:xfrm>
          <a:prstGeom prst="straightConnector1">
            <a:avLst/>
          </a:prstGeom>
          <a:ln w="50800">
            <a:solidFill>
              <a:schemeClr val="accent2"/>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a:off x="6396366" y="1898513"/>
            <a:ext cx="5153077" cy="3411575"/>
          </a:xfrm>
          <a:prstGeom prst="ellipse">
            <a:avLst/>
          </a:prstGeom>
          <a:noFill/>
          <a:ln w="28575">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1" tIns="45711" rIns="45711" bIns="45711"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9" name="Text Placeholder 1"/>
          <p:cNvSpPr>
            <a:spLocks noGrp="1"/>
          </p:cNvSpPr>
          <p:nvPr>
            <p:ph type="body" sz="quarter" idx="11"/>
          </p:nvPr>
        </p:nvSpPr>
        <p:spPr>
          <a:xfrm>
            <a:off x="274639" y="1212849"/>
            <a:ext cx="6729379" cy="5628579"/>
          </a:xfrm>
          <a:prstGeom prst="rect">
            <a:avLst/>
          </a:prstGeom>
        </p:spPr>
        <p:txBody>
          <a:bodyPr>
            <a:normAutofit/>
          </a:bodyPr>
          <a:lstStyle/>
          <a:p>
            <a:r>
              <a:rPr lang="en-US" dirty="0">
                <a:gradFill>
                  <a:gsLst>
                    <a:gs pos="1250">
                      <a:schemeClr val="tx2"/>
                    </a:gs>
                    <a:gs pos="99000">
                      <a:schemeClr val="tx2"/>
                    </a:gs>
                  </a:gsLst>
                  <a:lin ang="5400000" scaled="0"/>
                </a:gradFill>
              </a:rPr>
              <a:t>Lync Requirements</a:t>
            </a:r>
          </a:p>
          <a:p>
            <a:pPr lvl="1"/>
            <a:r>
              <a:rPr lang="en-US" dirty="0" smtClean="0"/>
              <a:t>Services for MCU Factory, Conference Directory, Routing Group, LYSS</a:t>
            </a:r>
          </a:p>
          <a:p>
            <a:pPr lvl="1"/>
            <a:r>
              <a:rPr lang="en-US" dirty="0" smtClean="0"/>
              <a:t>Fast failover with full service</a:t>
            </a:r>
          </a:p>
          <a:p>
            <a:pPr lvl="1"/>
            <a:r>
              <a:rPr lang="en-US" dirty="0" smtClean="0"/>
              <a:t>Automatic scaling and load balancing</a:t>
            </a:r>
          </a:p>
          <a:p>
            <a:pPr lvl="1"/>
            <a:endParaRPr lang="en-US" dirty="0"/>
          </a:p>
          <a:p>
            <a:r>
              <a:rPr lang="en-US" dirty="0">
                <a:gradFill>
                  <a:gsLst>
                    <a:gs pos="1250">
                      <a:schemeClr val="tx2"/>
                    </a:gs>
                    <a:gs pos="99000">
                      <a:schemeClr val="tx2"/>
                    </a:gs>
                  </a:gsLst>
                  <a:lin ang="5400000" scaled="0"/>
                </a:gradFill>
              </a:rPr>
              <a:t>Failover Model – Users</a:t>
            </a:r>
          </a:p>
          <a:p>
            <a:pPr lvl="1"/>
            <a:r>
              <a:rPr lang="en-US" dirty="0" smtClean="0"/>
              <a:t>Users are mapped to Groups</a:t>
            </a:r>
          </a:p>
          <a:p>
            <a:pPr lvl="1"/>
            <a:r>
              <a:rPr lang="en-US" dirty="0" smtClean="0"/>
              <a:t>Each group is a persisted stateful service with up to 3 replicas</a:t>
            </a:r>
          </a:p>
          <a:p>
            <a:pPr lvl="1"/>
            <a:r>
              <a:rPr lang="en-US" dirty="0" smtClean="0"/>
              <a:t>User requests serviced by primary replica</a:t>
            </a:r>
            <a:endParaRPr lang="en-US" dirty="0"/>
          </a:p>
        </p:txBody>
      </p:sp>
      <p:sp>
        <p:nvSpPr>
          <p:cNvPr id="37" name="TextBox 36"/>
          <p:cNvSpPr txBox="1"/>
          <p:nvPr/>
        </p:nvSpPr>
        <p:spPr>
          <a:xfrm>
            <a:off x="10150983" y="1167762"/>
            <a:ext cx="781224" cy="219740"/>
          </a:xfrm>
          <a:prstGeom prst="rect">
            <a:avLst/>
          </a:prstGeom>
          <a:solidFill>
            <a:schemeClr val="accent2">
              <a:lumMod val="75000"/>
            </a:schemeClr>
          </a:solidFill>
          <a:ln>
            <a:solidFill>
              <a:schemeClr val="accent2"/>
            </a:solidFill>
          </a:ln>
        </p:spPr>
        <p:txBody>
          <a:bodyPr wrap="square" lIns="0" tIns="0" rIns="0" bIns="0" rtlCol="0">
            <a:spAutoFit/>
          </a:bodyPr>
          <a:lstStyle/>
          <a:p>
            <a:pPr algn="ctr"/>
            <a:r>
              <a:rPr lang="en-US" sz="1400" spc="-70" dirty="0">
                <a:solidFill>
                  <a:schemeClr val="bg1"/>
                </a:solidFill>
              </a:rPr>
              <a:t>Group 1</a:t>
            </a:r>
          </a:p>
        </p:txBody>
      </p:sp>
      <p:cxnSp>
        <p:nvCxnSpPr>
          <p:cNvPr id="38" name="Straight Arrow Connector 37"/>
          <p:cNvCxnSpPr/>
          <p:nvPr/>
        </p:nvCxnSpPr>
        <p:spPr>
          <a:xfrm flipH="1" flipV="1">
            <a:off x="10991517" y="1269866"/>
            <a:ext cx="631292" cy="147191"/>
          </a:xfrm>
          <a:prstGeom prst="straightConnector1">
            <a:avLst/>
          </a:prstGeom>
          <a:ln w="50800">
            <a:solidFill>
              <a:schemeClr val="accent2">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7211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Based Routing</a:t>
            </a:r>
            <a:endParaRPr lang="en-US" dirty="0"/>
          </a:p>
        </p:txBody>
      </p:sp>
      <p:sp>
        <p:nvSpPr>
          <p:cNvPr id="2" name="Text Placeholder 1"/>
          <p:cNvSpPr>
            <a:spLocks noGrp="1"/>
          </p:cNvSpPr>
          <p:nvPr>
            <p:ph type="body" sz="quarter" idx="11"/>
          </p:nvPr>
        </p:nvSpPr>
        <p:spPr>
          <a:xfrm>
            <a:off x="274639" y="1212849"/>
            <a:ext cx="11889564" cy="5484813"/>
          </a:xfrm>
          <a:prstGeom prst="rect">
            <a:avLst/>
          </a:prstGeom>
        </p:spPr>
        <p:txBody>
          <a:bodyPr>
            <a:normAutofit/>
          </a:bodyPr>
          <a:lstStyle/>
          <a:p>
            <a:r>
              <a:rPr lang="en-US" dirty="0" smtClean="0"/>
              <a:t>All users assigned to a group are homed on same FE</a:t>
            </a:r>
          </a:p>
          <a:p>
            <a:endParaRPr lang="en-US" dirty="0" smtClean="0"/>
          </a:p>
          <a:p>
            <a:r>
              <a:rPr lang="en-US" dirty="0" smtClean="0"/>
              <a:t>Groups failover to other registrar in pool when primary fails</a:t>
            </a:r>
          </a:p>
          <a:p>
            <a:endParaRPr lang="en-US" dirty="0" smtClean="0"/>
          </a:p>
          <a:p>
            <a:r>
              <a:rPr lang="en-US" dirty="0" smtClean="0"/>
              <a:t>Groups are rebalanced when FEs are added/removed</a:t>
            </a:r>
          </a:p>
          <a:p>
            <a:endParaRPr lang="en-US" dirty="0" smtClean="0"/>
          </a:p>
          <a:p>
            <a:r>
              <a:rPr lang="en-US" dirty="0" smtClean="0"/>
              <a:t>Routing </a:t>
            </a:r>
            <a:r>
              <a:rPr lang="en-US" dirty="0"/>
              <a:t>Groups assigned to Replica Set</a:t>
            </a:r>
          </a:p>
          <a:p>
            <a:endParaRPr lang="en-US" dirty="0" smtClean="0"/>
          </a:p>
          <a:p>
            <a:endParaRPr lang="en-US" dirty="0"/>
          </a:p>
        </p:txBody>
      </p:sp>
    </p:spTree>
    <p:extLst>
      <p:ext uri="{BB962C8B-B14F-4D97-AF65-F5344CB8AC3E}">
        <p14:creationId xmlns:p14="http://schemas.microsoft.com/office/powerpoint/2010/main" val="23488732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4638" y="152400"/>
            <a:ext cx="11510962" cy="914400"/>
          </a:xfrm>
          <a:prstGeom prst="rect">
            <a:avLst/>
          </a:prstGeom>
        </p:spPr>
        <p:txBody>
          <a:bodyPr vert="horz" wrap="square" lIns="146304" tIns="91440" rIns="146304" bIns="91440" rtlCol="0" anchor="t">
            <a:noAutofit/>
          </a:bodyPr>
          <a:lstStyle>
            <a:lvl1pPr>
              <a:lnSpc>
                <a:spcPct val="90000"/>
              </a:lnSpc>
              <a:spcBef>
                <a:spcPct val="0"/>
              </a:spcBef>
              <a:buNone/>
              <a:defRPr lang="en-US" sz="5400" b="0" cap="none" spc="-102" baseline="0" dirty="0" smtClean="0">
                <a:ln w="3175">
                  <a:noFill/>
                </a:ln>
                <a:gradFill>
                  <a:gsLst>
                    <a:gs pos="1250">
                      <a:schemeClr val="tx1"/>
                    </a:gs>
                    <a:gs pos="100000">
                      <a:schemeClr val="tx1"/>
                    </a:gs>
                  </a:gsLst>
                  <a:lin ang="5400000" scaled="0"/>
                </a:gradFill>
                <a:effectLst/>
                <a:latin typeface="+mj-lt"/>
                <a:cs typeface="Segoe UI" pitchFamily="34" charset="0"/>
              </a:defRPr>
            </a:lvl1pPr>
          </a:lstStyle>
          <a:p>
            <a:r>
              <a:rPr lang="en-US" dirty="0"/>
              <a:t>Intra-Pool Load Balancing &amp; Replication</a:t>
            </a:r>
          </a:p>
        </p:txBody>
      </p:sp>
      <p:sp>
        <p:nvSpPr>
          <p:cNvPr id="9" name="Slide Number Placeholder 4"/>
          <p:cNvSpPr txBox="1">
            <a:spLocks/>
          </p:cNvSpPr>
          <p:nvPr/>
        </p:nvSpPr>
        <p:spPr>
          <a:xfrm>
            <a:off x="0" y="6476303"/>
            <a:ext cx="812800" cy="365125"/>
          </a:xfrm>
          <a:prstGeom prst="rect">
            <a:avLst/>
          </a:prstGeom>
        </p:spPr>
        <p:txBody>
          <a:bodyPr lIns="121899" tIns="60949" rIns="121899" bIns="60949" anchor="ctr"/>
          <a:lstStyle>
            <a:defPPr>
              <a:defRPr lang="en-US"/>
            </a:defPPr>
            <a:lvl1pPr marL="0" algn="l" defTabSz="932742" rtl="0" eaLnBrk="1" latinLnBrk="0" hangingPunct="1">
              <a:defRPr sz="1632" kern="1200">
                <a:gradFill>
                  <a:gsLst>
                    <a:gs pos="100000">
                      <a:schemeClr val="bg2"/>
                    </a:gs>
                    <a:gs pos="0">
                      <a:schemeClr val="bg2"/>
                    </a:gs>
                  </a:gsLst>
                  <a:lin ang="5400000" scaled="0"/>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026CCAEB-CB17-44EB-A892-4553F1D666B6}" type="slidenum">
              <a:rPr lang="en-US" smtClean="0">
                <a:solidFill>
                  <a:prstClr val="white"/>
                </a:solidFill>
              </a:rPr>
              <a:pPr/>
              <a:t>16</a:t>
            </a:fld>
            <a:endParaRPr lang="en-US" dirty="0">
              <a:solidFill>
                <a:prstClr val="white"/>
              </a:solidFill>
            </a:endParaRPr>
          </a:p>
        </p:txBody>
      </p:sp>
      <p:sp>
        <p:nvSpPr>
          <p:cNvPr id="19" name="Content Placeholder 2"/>
          <p:cNvSpPr>
            <a:spLocks noGrp="1"/>
          </p:cNvSpPr>
          <p:nvPr>
            <p:ph type="body" sz="quarter" idx="11"/>
          </p:nvPr>
        </p:nvSpPr>
        <p:spPr>
          <a:xfrm>
            <a:off x="274639" y="1212849"/>
            <a:ext cx="11889564" cy="5628579"/>
          </a:xfrm>
          <a:prstGeom prst="rect">
            <a:avLst/>
          </a:prstGeom>
        </p:spPr>
        <p:txBody>
          <a:bodyPr>
            <a:normAutofit fontScale="85000" lnSpcReduction="20000"/>
          </a:bodyPr>
          <a:lstStyle/>
          <a:p>
            <a:pPr marL="0" indent="0">
              <a:buNone/>
            </a:pPr>
            <a:r>
              <a:rPr lang="en-US" sz="4300" dirty="0">
                <a:gradFill>
                  <a:gsLst>
                    <a:gs pos="1250">
                      <a:schemeClr val="tx2"/>
                    </a:gs>
                    <a:gs pos="99000">
                      <a:schemeClr val="tx2"/>
                    </a:gs>
                  </a:gsLst>
                  <a:lin ang="5400000" scaled="0"/>
                </a:gradFill>
              </a:rPr>
              <a:t>Persistent User Data</a:t>
            </a:r>
          </a:p>
          <a:p>
            <a:pPr lvl="1"/>
            <a:r>
              <a:rPr lang="en-US" dirty="0"/>
              <a:t>Synchronous replication to two more FEs</a:t>
            </a:r>
            <a:r>
              <a:rPr lang="en-US" b="1" dirty="0"/>
              <a:t> </a:t>
            </a:r>
            <a:r>
              <a:rPr lang="en-US" dirty="0"/>
              <a:t>(Backup / Replicas)</a:t>
            </a:r>
          </a:p>
          <a:p>
            <a:pPr lvl="1"/>
            <a:r>
              <a:rPr lang="en-US" dirty="0"/>
              <a:t>Presence, Contacts/Groups, User Voice Setting, Conferences</a:t>
            </a:r>
          </a:p>
          <a:p>
            <a:pPr lvl="1"/>
            <a:r>
              <a:rPr lang="en-US" dirty="0"/>
              <a:t>Lazy replication used to commit data to Shared Blob Store (SQL Backend)</a:t>
            </a:r>
          </a:p>
          <a:p>
            <a:pPr lvl="1"/>
            <a:r>
              <a:rPr lang="en-US" dirty="0"/>
              <a:t>Deep Chunking </a:t>
            </a:r>
            <a:r>
              <a:rPr lang="en-US" dirty="0" smtClean="0"/>
              <a:t>is </a:t>
            </a:r>
            <a:r>
              <a:rPr lang="en-US" dirty="0"/>
              <a:t>used to reduce Replication Deltas</a:t>
            </a:r>
          </a:p>
          <a:p>
            <a:endParaRPr lang="en-US" sz="4300" dirty="0" smtClean="0">
              <a:gradFill>
                <a:gsLst>
                  <a:gs pos="1250">
                    <a:schemeClr val="tx2"/>
                  </a:gs>
                  <a:gs pos="99000">
                    <a:schemeClr val="tx2"/>
                  </a:gs>
                </a:gsLst>
                <a:lin ang="5400000" scaled="0"/>
              </a:gradFill>
            </a:endParaRPr>
          </a:p>
          <a:p>
            <a:pPr marL="0" indent="0">
              <a:buNone/>
            </a:pPr>
            <a:r>
              <a:rPr lang="en-US" sz="4300" dirty="0" smtClean="0">
                <a:gradFill>
                  <a:gsLst>
                    <a:gs pos="1250">
                      <a:schemeClr val="tx2"/>
                    </a:gs>
                    <a:gs pos="99000">
                      <a:schemeClr val="tx2"/>
                    </a:gs>
                  </a:gsLst>
                  <a:lin ang="5400000" scaled="0"/>
                </a:gradFill>
              </a:rPr>
              <a:t>Transient </a:t>
            </a:r>
            <a:r>
              <a:rPr lang="en-US" sz="4300" dirty="0">
                <a:gradFill>
                  <a:gsLst>
                    <a:gs pos="1250">
                      <a:schemeClr val="tx2"/>
                    </a:gs>
                    <a:gs pos="99000">
                      <a:schemeClr val="tx2"/>
                    </a:gs>
                  </a:gsLst>
                  <a:lin ang="5400000" scaled="0"/>
                </a:gradFill>
              </a:rPr>
              <a:t>User Data</a:t>
            </a:r>
          </a:p>
          <a:p>
            <a:pPr lvl="1"/>
            <a:r>
              <a:rPr lang="en-US" dirty="0"/>
              <a:t>Not replicated across Front End servers</a:t>
            </a:r>
          </a:p>
          <a:p>
            <a:pPr lvl="1"/>
            <a:r>
              <a:rPr lang="en-US" dirty="0"/>
              <a:t>Presence changes due to user activity, including</a:t>
            </a:r>
          </a:p>
          <a:p>
            <a:pPr lvl="2"/>
            <a:r>
              <a:rPr lang="en-US" dirty="0"/>
              <a:t>Calendar</a:t>
            </a:r>
          </a:p>
          <a:p>
            <a:pPr lvl="2"/>
            <a:r>
              <a:rPr lang="en-US" dirty="0"/>
              <a:t>Inactivity</a:t>
            </a:r>
          </a:p>
          <a:p>
            <a:pPr lvl="2"/>
            <a:r>
              <a:rPr lang="en-US" dirty="0"/>
              <a:t>Phone </a:t>
            </a:r>
            <a:r>
              <a:rPr lang="en-US" dirty="0" smtClean="0"/>
              <a:t>call</a:t>
            </a:r>
          </a:p>
          <a:p>
            <a:pPr lvl="1"/>
            <a:r>
              <a:rPr lang="en-US" dirty="0"/>
              <a:t>Minimal portions of conference data replicated</a:t>
            </a:r>
          </a:p>
          <a:p>
            <a:pPr lvl="2"/>
            <a:r>
              <a:rPr lang="en-US" dirty="0"/>
              <a:t>Active Conference Roster</a:t>
            </a:r>
          </a:p>
          <a:p>
            <a:pPr lvl="2"/>
            <a:r>
              <a:rPr lang="en-US" dirty="0"/>
              <a:t>Active Conference MCUs</a:t>
            </a:r>
          </a:p>
          <a:p>
            <a:pPr lvl="1"/>
            <a:endParaRPr lang="en-US" dirty="0" smtClean="0"/>
          </a:p>
          <a:p>
            <a:pPr marL="0" indent="0">
              <a:buNone/>
            </a:pPr>
            <a:r>
              <a:rPr lang="en-US" sz="4300" dirty="0" smtClean="0">
                <a:gradFill>
                  <a:gsLst>
                    <a:gs pos="1250">
                      <a:schemeClr val="tx2"/>
                    </a:gs>
                    <a:gs pos="99000">
                      <a:schemeClr val="tx2"/>
                    </a:gs>
                  </a:gsLst>
                  <a:lin ang="5400000" scaled="0"/>
                </a:gradFill>
              </a:rPr>
              <a:t>Limited </a:t>
            </a:r>
            <a:r>
              <a:rPr lang="en-US" sz="4300" dirty="0">
                <a:gradFill>
                  <a:gsLst>
                    <a:gs pos="1250">
                      <a:schemeClr val="tx2"/>
                    </a:gs>
                    <a:gs pos="99000">
                      <a:schemeClr val="tx2"/>
                    </a:gs>
                  </a:gsLst>
                  <a:lin ang="5400000" scaled="0"/>
                </a:gradFill>
              </a:rPr>
              <a:t>usage of Shared Blob Storage</a:t>
            </a:r>
          </a:p>
          <a:p>
            <a:pPr lvl="1"/>
            <a:r>
              <a:rPr lang="en-US" dirty="0"/>
              <a:t>Data rehydration of client endpoints</a:t>
            </a:r>
          </a:p>
          <a:p>
            <a:pPr lvl="1"/>
            <a:r>
              <a:rPr lang="en-US" dirty="0"/>
              <a:t>Disaster recovery</a:t>
            </a:r>
          </a:p>
          <a:p>
            <a:endParaRPr lang="en-US" dirty="0"/>
          </a:p>
        </p:txBody>
      </p:sp>
      <p:pic>
        <p:nvPicPr>
          <p:cNvPr id="20" name="Picture 19"/>
          <p:cNvPicPr>
            <a:picLocks noChangeAspect="1"/>
          </p:cNvPicPr>
          <p:nvPr/>
        </p:nvPicPr>
        <p:blipFill>
          <a:blip r:embed="rId3"/>
          <a:stretch>
            <a:fillRect/>
          </a:stretch>
        </p:blipFill>
        <p:spPr>
          <a:xfrm>
            <a:off x="6675437" y="1063726"/>
            <a:ext cx="5665623" cy="5923563"/>
          </a:xfrm>
          <a:prstGeom prst="rect">
            <a:avLst/>
          </a:prstGeom>
        </p:spPr>
      </p:pic>
    </p:spTree>
    <p:extLst>
      <p:ext uri="{BB962C8B-B14F-4D97-AF65-F5344CB8AC3E}">
        <p14:creationId xmlns:p14="http://schemas.microsoft.com/office/powerpoint/2010/main" val="4173761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 Sets</a:t>
            </a:r>
            <a:endParaRPr lang="en-US" dirty="0"/>
          </a:p>
        </p:txBody>
      </p:sp>
      <p:sp>
        <p:nvSpPr>
          <p:cNvPr id="3" name="Content Placeholder 2"/>
          <p:cNvSpPr>
            <a:spLocks noGrp="1"/>
          </p:cNvSpPr>
          <p:nvPr>
            <p:ph type="body" sz="quarter" idx="11"/>
          </p:nvPr>
        </p:nvSpPr>
        <p:spPr>
          <a:xfrm>
            <a:off x="274639" y="1212849"/>
            <a:ext cx="11889564" cy="5232202"/>
          </a:xfrm>
          <a:prstGeom prst="rect">
            <a:avLst/>
          </a:prstGeom>
        </p:spPr>
        <p:txBody>
          <a:bodyPr/>
          <a:lstStyle/>
          <a:p>
            <a:r>
              <a:rPr lang="en-US" dirty="0" smtClean="0"/>
              <a:t>Three </a:t>
            </a:r>
            <a:r>
              <a:rPr lang="en-US" dirty="0"/>
              <a:t>replicas – 1 primary, 2 </a:t>
            </a:r>
            <a:r>
              <a:rPr lang="en-US" dirty="0" err="1" smtClean="0"/>
              <a:t>secondaries</a:t>
            </a:r>
            <a:r>
              <a:rPr lang="en-US" dirty="0" smtClean="0"/>
              <a:t> (quorum)</a:t>
            </a:r>
            <a:endParaRPr lang="en-US" dirty="0"/>
          </a:p>
          <a:p>
            <a:r>
              <a:rPr lang="en-US" dirty="0"/>
              <a:t>If one replica goes down another one takes over as the primary </a:t>
            </a:r>
            <a:endParaRPr lang="en-US" dirty="0" smtClean="0"/>
          </a:p>
          <a:p>
            <a:pPr lvl="1"/>
            <a:r>
              <a:rPr lang="en-US" dirty="0" smtClean="0"/>
              <a:t>For 15-30 minutes </a:t>
            </a:r>
            <a:r>
              <a:rPr lang="en-US" dirty="0"/>
              <a:t>fabric will not attempt to build another </a:t>
            </a:r>
            <a:r>
              <a:rPr lang="en-US" dirty="0" smtClean="0"/>
              <a:t>replica*</a:t>
            </a:r>
          </a:p>
          <a:p>
            <a:pPr lvl="1"/>
            <a:endParaRPr lang="en-US" dirty="0"/>
          </a:p>
          <a:p>
            <a:pPr lvl="1"/>
            <a:endParaRPr lang="en-US" dirty="0" smtClean="0"/>
          </a:p>
          <a:p>
            <a:r>
              <a:rPr lang="en-US" dirty="0" smtClean="0"/>
              <a:t>If </a:t>
            </a:r>
            <a:r>
              <a:rPr lang="en-US" dirty="0"/>
              <a:t>during this time one of the two replicas left goes down the replica set is in </a:t>
            </a:r>
            <a:r>
              <a:rPr lang="en-US" b="1" u="sng" dirty="0"/>
              <a:t>quorum </a:t>
            </a:r>
            <a:r>
              <a:rPr lang="en-US" b="1" u="sng" dirty="0" smtClean="0"/>
              <a:t>loss</a:t>
            </a:r>
          </a:p>
          <a:p>
            <a:pPr lvl="1"/>
            <a:r>
              <a:rPr lang="en-US" dirty="0" smtClean="0"/>
              <a:t>Fabric </a:t>
            </a:r>
            <a:r>
              <a:rPr lang="en-US" dirty="0"/>
              <a:t>will wait </a:t>
            </a:r>
            <a:r>
              <a:rPr lang="en-US" dirty="0" smtClean="0"/>
              <a:t>indefinitely for </a:t>
            </a:r>
            <a:r>
              <a:rPr lang="en-US" dirty="0"/>
              <a:t>the two replicas to come up again</a:t>
            </a:r>
          </a:p>
          <a:p>
            <a:pPr marL="0" indent="0">
              <a:buNone/>
            </a:pPr>
            <a:endParaRPr lang="en-US" dirty="0"/>
          </a:p>
        </p:txBody>
      </p:sp>
      <p:sp>
        <p:nvSpPr>
          <p:cNvPr id="5" name="Slide Number Placeholder 4"/>
          <p:cNvSpPr>
            <a:spLocks noGrp="1"/>
          </p:cNvSpPr>
          <p:nvPr>
            <p:ph type="sldNum" sz="quarter" idx="4294967295"/>
          </p:nvPr>
        </p:nvSpPr>
        <p:spPr>
          <a:xfrm>
            <a:off x="0" y="6605588"/>
            <a:ext cx="828675" cy="371475"/>
          </a:xfrm>
          <a:prstGeom prst="rect">
            <a:avLst/>
          </a:prstGeom>
        </p:spPr>
        <p:txBody>
          <a:bodyPr/>
          <a:lstStyle/>
          <a:p>
            <a:fld id="{026CCAEB-CB17-44EB-A892-4553F1D666B6}" type="slidenum">
              <a:rPr lang="en-US" smtClean="0">
                <a:solidFill>
                  <a:prstClr val="white"/>
                </a:solidFill>
              </a:rPr>
              <a:pPr/>
              <a:t>17</a:t>
            </a:fld>
            <a:endParaRPr lang="en-US" dirty="0">
              <a:solidFill>
                <a:prstClr val="white"/>
              </a:solidFill>
            </a:endParaRPr>
          </a:p>
        </p:txBody>
      </p:sp>
      <p:sp>
        <p:nvSpPr>
          <p:cNvPr id="8" name="TextBox 7"/>
          <p:cNvSpPr txBox="1"/>
          <p:nvPr/>
        </p:nvSpPr>
        <p:spPr>
          <a:xfrm>
            <a:off x="10409237" y="6545262"/>
            <a:ext cx="19050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*User Count impacts</a:t>
            </a:r>
          </a:p>
        </p:txBody>
      </p:sp>
      <p:pic>
        <p:nvPicPr>
          <p:cNvPr id="9" name="Picture 8"/>
          <p:cNvPicPr>
            <a:picLocks noChangeAspect="1"/>
          </p:cNvPicPr>
          <p:nvPr/>
        </p:nvPicPr>
        <p:blipFill>
          <a:blip r:embed="rId3"/>
          <a:stretch>
            <a:fillRect/>
          </a:stretch>
        </p:blipFill>
        <p:spPr>
          <a:xfrm>
            <a:off x="2255837" y="3497262"/>
            <a:ext cx="7494518" cy="2729156"/>
          </a:xfrm>
          <a:prstGeom prst="rect">
            <a:avLst/>
          </a:prstGeom>
        </p:spPr>
      </p:pic>
      <p:pic>
        <p:nvPicPr>
          <p:cNvPr id="10" name="Picture 9"/>
          <p:cNvPicPr>
            <a:picLocks noChangeAspect="1"/>
          </p:cNvPicPr>
          <p:nvPr/>
        </p:nvPicPr>
        <p:blipFill>
          <a:blip r:embed="rId4"/>
          <a:stretch>
            <a:fillRect/>
          </a:stretch>
        </p:blipFill>
        <p:spPr>
          <a:xfrm>
            <a:off x="1749902" y="3755509"/>
            <a:ext cx="8506388" cy="1887083"/>
          </a:xfrm>
          <a:prstGeom prst="rect">
            <a:avLst/>
          </a:prstGeom>
        </p:spPr>
      </p:pic>
      <p:pic>
        <p:nvPicPr>
          <p:cNvPr id="7" name="Picture 6"/>
          <p:cNvPicPr>
            <a:picLocks noChangeAspect="1"/>
          </p:cNvPicPr>
          <p:nvPr/>
        </p:nvPicPr>
        <p:blipFill>
          <a:blip r:embed="rId5"/>
          <a:stretch>
            <a:fillRect/>
          </a:stretch>
        </p:blipFill>
        <p:spPr>
          <a:xfrm>
            <a:off x="2280054" y="3579863"/>
            <a:ext cx="7505767" cy="2563954"/>
          </a:xfrm>
          <a:prstGeom prst="rect">
            <a:avLst/>
          </a:prstGeom>
        </p:spPr>
      </p:pic>
    </p:spTree>
    <p:extLst>
      <p:ext uri="{BB962C8B-B14F-4D97-AF65-F5344CB8AC3E}">
        <p14:creationId xmlns:p14="http://schemas.microsoft.com/office/powerpoint/2010/main" val="2028472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Pool Startup</a:t>
            </a:r>
            <a:endParaRPr lang="en-US" dirty="0"/>
          </a:p>
        </p:txBody>
      </p:sp>
      <p:sp>
        <p:nvSpPr>
          <p:cNvPr id="2" name="Text Placeholder 1"/>
          <p:cNvSpPr>
            <a:spLocks noGrp="1"/>
          </p:cNvSpPr>
          <p:nvPr>
            <p:ph type="body" sz="quarter" idx="11"/>
          </p:nvPr>
        </p:nvSpPr>
        <p:spPr>
          <a:prstGeom prst="rect">
            <a:avLst/>
          </a:prstGeom>
        </p:spPr>
        <p:txBody>
          <a:bodyPr/>
          <a:lstStyle/>
          <a:p>
            <a:r>
              <a:rPr lang="en-US" dirty="0">
                <a:gradFill>
                  <a:gsLst>
                    <a:gs pos="1250">
                      <a:schemeClr val="tx2"/>
                    </a:gs>
                    <a:gs pos="99000">
                      <a:schemeClr val="tx2"/>
                    </a:gs>
                  </a:gsLst>
                  <a:lin ang="5400000" scaled="0"/>
                </a:gradFill>
              </a:rPr>
              <a:t>Cluster Bootup</a:t>
            </a:r>
          </a:p>
          <a:p>
            <a:pPr lvl="1"/>
            <a:r>
              <a:rPr lang="en-US" dirty="0"/>
              <a:t>Primary is created for each Routing Group service</a:t>
            </a:r>
          </a:p>
          <a:p>
            <a:pPr lvl="1"/>
            <a:r>
              <a:rPr lang="en-US" dirty="0"/>
              <a:t>Primary syncs data available in blob store to local database</a:t>
            </a:r>
          </a:p>
          <a:p>
            <a:pPr lvl="1"/>
            <a:r>
              <a:rPr lang="en-US" dirty="0"/>
              <a:t>The elected Secondaries for each routing group will be sync’ed with the </a:t>
            </a:r>
            <a:r>
              <a:rPr lang="en-US" dirty="0" smtClean="0"/>
              <a:t>primary</a:t>
            </a:r>
            <a:endParaRPr lang="en-US" dirty="0"/>
          </a:p>
          <a:p>
            <a:endParaRPr lang="en-US" dirty="0"/>
          </a:p>
          <a:p>
            <a:r>
              <a:rPr lang="en-US" dirty="0">
                <a:gradFill>
                  <a:gsLst>
                    <a:gs pos="1250">
                      <a:schemeClr val="tx2"/>
                    </a:gs>
                    <a:gs pos="99000">
                      <a:schemeClr val="tx2"/>
                    </a:gs>
                  </a:gsLst>
                  <a:lin ang="5400000" scaled="0"/>
                </a:gradFill>
              </a:rPr>
              <a:t>Frontend restarts</a:t>
            </a:r>
          </a:p>
          <a:p>
            <a:pPr lvl="1"/>
            <a:r>
              <a:rPr lang="en-US" dirty="0" smtClean="0"/>
              <a:t>Windows </a:t>
            </a:r>
            <a:r>
              <a:rPr lang="en-US" dirty="0"/>
              <a:t>Fabric load balances appropriate services to this Frontend. </a:t>
            </a:r>
          </a:p>
          <a:p>
            <a:pPr lvl="1"/>
            <a:r>
              <a:rPr lang="en-US" dirty="0"/>
              <a:t>Front-end is made idle secondary for services, subsequently to active secondary</a:t>
            </a:r>
          </a:p>
          <a:p>
            <a:pPr lvl="1"/>
            <a:r>
              <a:rPr lang="en-US" dirty="0"/>
              <a:t>To manage any service, only 3 nodes need to talk to one another</a:t>
            </a:r>
          </a:p>
          <a:p>
            <a:endParaRPr lang="en-US" dirty="0"/>
          </a:p>
        </p:txBody>
      </p:sp>
    </p:spTree>
    <p:extLst>
      <p:ext uri="{BB962C8B-B14F-4D97-AF65-F5344CB8AC3E}">
        <p14:creationId xmlns:p14="http://schemas.microsoft.com/office/powerpoint/2010/main" val="365880320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Stateful Service Failover</a:t>
            </a:r>
            <a:endParaRPr lang="en-US" dirty="0"/>
          </a:p>
        </p:txBody>
      </p:sp>
      <p:sp>
        <p:nvSpPr>
          <p:cNvPr id="5" name="Slide Number Placeholder 4"/>
          <p:cNvSpPr>
            <a:spLocks noGrp="1"/>
          </p:cNvSpPr>
          <p:nvPr>
            <p:ph type="sldNum" sz="quarter" idx="4294967295"/>
          </p:nvPr>
        </p:nvSpPr>
        <p:spPr>
          <a:xfrm>
            <a:off x="0" y="6605588"/>
            <a:ext cx="828675" cy="371475"/>
          </a:xfrm>
          <a:prstGeom prst="rect">
            <a:avLst/>
          </a:prstGeom>
        </p:spPr>
        <p:txBody>
          <a:bodyPr/>
          <a:lstStyle/>
          <a:p>
            <a:fld id="{026CCAEB-CB17-44EB-A892-4553F1D666B6}" type="slidenum">
              <a:rPr lang="en-US" smtClean="0">
                <a:solidFill>
                  <a:prstClr val="white"/>
                </a:solidFill>
              </a:rPr>
              <a:pPr/>
              <a:t>19</a:t>
            </a:fld>
            <a:endParaRPr lang="en-US" dirty="0">
              <a:solidFill>
                <a:prstClr val="white"/>
              </a:solidFill>
            </a:endParaRPr>
          </a:p>
        </p:txBody>
      </p:sp>
      <p:sp>
        <p:nvSpPr>
          <p:cNvPr id="6" name="Rounded Rectangle 5"/>
          <p:cNvSpPr/>
          <p:nvPr/>
        </p:nvSpPr>
        <p:spPr>
          <a:xfrm>
            <a:off x="1371963" y="1804621"/>
            <a:ext cx="2705701" cy="1621191"/>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36" dirty="0">
                <a:solidFill>
                  <a:schemeClr val="tx1"/>
                </a:solidFill>
              </a:rPr>
              <a:t>OS</a:t>
            </a:r>
          </a:p>
        </p:txBody>
      </p:sp>
      <p:sp>
        <p:nvSpPr>
          <p:cNvPr id="7" name="Rounded Rectangle 6"/>
          <p:cNvSpPr/>
          <p:nvPr/>
        </p:nvSpPr>
        <p:spPr>
          <a:xfrm>
            <a:off x="1011202" y="4396313"/>
            <a:ext cx="2705701" cy="1621191"/>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36" dirty="0">
                <a:solidFill>
                  <a:schemeClr val="tx1"/>
                </a:solidFill>
              </a:rPr>
              <a:t>OS</a:t>
            </a:r>
          </a:p>
        </p:txBody>
      </p:sp>
      <p:sp>
        <p:nvSpPr>
          <p:cNvPr id="8" name="Rounded Rectangle 7"/>
          <p:cNvSpPr/>
          <p:nvPr/>
        </p:nvSpPr>
        <p:spPr>
          <a:xfrm>
            <a:off x="8046026" y="4329859"/>
            <a:ext cx="2705701" cy="1621191"/>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36" dirty="0">
                <a:solidFill>
                  <a:schemeClr val="tx1"/>
                </a:solidFill>
              </a:rPr>
              <a:t>OS</a:t>
            </a:r>
          </a:p>
        </p:txBody>
      </p:sp>
      <p:sp>
        <p:nvSpPr>
          <p:cNvPr id="9" name="Rounded Rectangle 8"/>
          <p:cNvSpPr/>
          <p:nvPr/>
        </p:nvSpPr>
        <p:spPr>
          <a:xfrm>
            <a:off x="4672324" y="1432204"/>
            <a:ext cx="2705701" cy="1621191"/>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36" dirty="0">
                <a:solidFill>
                  <a:schemeClr val="tx1"/>
                </a:solidFill>
              </a:rPr>
              <a:t>OS</a:t>
            </a:r>
          </a:p>
        </p:txBody>
      </p:sp>
      <p:sp>
        <p:nvSpPr>
          <p:cNvPr id="10" name="Rounded Rectangle 9"/>
          <p:cNvSpPr/>
          <p:nvPr/>
        </p:nvSpPr>
        <p:spPr>
          <a:xfrm>
            <a:off x="8046026" y="1871075"/>
            <a:ext cx="2705701" cy="1621191"/>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36" dirty="0">
                <a:solidFill>
                  <a:schemeClr val="tx1"/>
                </a:solidFill>
              </a:rPr>
              <a:t>OS</a:t>
            </a:r>
          </a:p>
        </p:txBody>
      </p:sp>
      <p:sp>
        <p:nvSpPr>
          <p:cNvPr id="11" name="Oval 10"/>
          <p:cNvSpPr/>
          <p:nvPr/>
        </p:nvSpPr>
        <p:spPr bwMode="auto">
          <a:xfrm>
            <a:off x="2093482" y="2595523"/>
            <a:ext cx="7756343" cy="2776593"/>
          </a:xfrm>
          <a:prstGeom prst="ellipse">
            <a:avLst/>
          </a:prstGeom>
          <a:noFill/>
          <a:ln w="28575">
            <a:solidFill>
              <a:schemeClr val="tx1"/>
            </a:solidFill>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3256" tIns="46628" rIns="93256" bIns="46628" numCol="1" rtlCol="0" anchor="ctr" anchorCtr="0" compatLnSpc="1">
            <a:prstTxWarp prst="textNoShape">
              <a:avLst/>
            </a:prstTxWarp>
          </a:bodyPr>
          <a:lstStyle/>
          <a:p>
            <a:pPr algn="ctr" defTabSz="1242835"/>
            <a:endParaRPr lang="en-US" sz="3264" dirty="0">
              <a:solidFill>
                <a:schemeClr val="tx1"/>
              </a:solidFill>
            </a:endParaRPr>
          </a:p>
        </p:txBody>
      </p:sp>
      <p:sp>
        <p:nvSpPr>
          <p:cNvPr id="12" name="Oval 11"/>
          <p:cNvSpPr/>
          <p:nvPr/>
        </p:nvSpPr>
        <p:spPr>
          <a:xfrm>
            <a:off x="3014213" y="2657090"/>
            <a:ext cx="901900" cy="598083"/>
          </a:xfrm>
          <a:prstGeom prst="ellipse">
            <a:avLst/>
          </a:prstGeom>
          <a:solidFill>
            <a:schemeClr val="tx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4" dirty="0">
                <a:solidFill>
                  <a:schemeClr val="bg1"/>
                </a:solidFill>
              </a:rPr>
              <a:t>Node</a:t>
            </a:r>
          </a:p>
          <a:p>
            <a:pPr algn="ctr"/>
            <a:r>
              <a:rPr lang="en-US" sz="1224" dirty="0">
                <a:solidFill>
                  <a:schemeClr val="bg1"/>
                </a:solidFill>
              </a:rPr>
              <a:t>1</a:t>
            </a:r>
          </a:p>
        </p:txBody>
      </p:sp>
      <p:sp>
        <p:nvSpPr>
          <p:cNvPr id="13" name="Oval 12"/>
          <p:cNvSpPr/>
          <p:nvPr/>
        </p:nvSpPr>
        <p:spPr>
          <a:xfrm>
            <a:off x="2409148" y="4576943"/>
            <a:ext cx="901900" cy="598083"/>
          </a:xfrm>
          <a:prstGeom prst="ellipse">
            <a:avLst/>
          </a:prstGeom>
          <a:solidFill>
            <a:schemeClr val="tx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4" dirty="0">
                <a:solidFill>
                  <a:schemeClr val="bg1"/>
                </a:solidFill>
              </a:rPr>
              <a:t>Node</a:t>
            </a:r>
          </a:p>
          <a:p>
            <a:pPr algn="ctr"/>
            <a:r>
              <a:rPr lang="en-US" sz="1224" dirty="0">
                <a:solidFill>
                  <a:schemeClr val="bg1"/>
                </a:solidFill>
              </a:rPr>
              <a:t>4 </a:t>
            </a:r>
          </a:p>
        </p:txBody>
      </p:sp>
      <p:sp>
        <p:nvSpPr>
          <p:cNvPr id="14" name="Oval 13"/>
          <p:cNvSpPr/>
          <p:nvPr/>
        </p:nvSpPr>
        <p:spPr>
          <a:xfrm>
            <a:off x="5520704" y="2324823"/>
            <a:ext cx="901900" cy="598083"/>
          </a:xfrm>
          <a:prstGeom prst="ellipse">
            <a:avLst/>
          </a:prstGeom>
          <a:solidFill>
            <a:schemeClr val="tx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4" dirty="0">
                <a:solidFill>
                  <a:schemeClr val="bg1"/>
                </a:solidFill>
              </a:rPr>
              <a:t>Node</a:t>
            </a:r>
          </a:p>
          <a:p>
            <a:pPr algn="ctr"/>
            <a:r>
              <a:rPr lang="en-US" sz="1224" dirty="0">
                <a:solidFill>
                  <a:schemeClr val="bg1"/>
                </a:solidFill>
              </a:rPr>
              <a:t>2</a:t>
            </a:r>
          </a:p>
        </p:txBody>
      </p:sp>
      <p:sp>
        <p:nvSpPr>
          <p:cNvPr id="15" name="Oval 14"/>
          <p:cNvSpPr/>
          <p:nvPr/>
        </p:nvSpPr>
        <p:spPr>
          <a:xfrm>
            <a:off x="8280915" y="2789998"/>
            <a:ext cx="901900" cy="598083"/>
          </a:xfrm>
          <a:prstGeom prst="ellipse">
            <a:avLst/>
          </a:prstGeom>
          <a:solidFill>
            <a:schemeClr val="tx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4" dirty="0">
                <a:solidFill>
                  <a:schemeClr val="bg1"/>
                </a:solidFill>
              </a:rPr>
              <a:t>Node</a:t>
            </a:r>
          </a:p>
          <a:p>
            <a:pPr algn="ctr"/>
            <a:r>
              <a:rPr lang="en-US" sz="1224" dirty="0">
                <a:solidFill>
                  <a:schemeClr val="bg1"/>
                </a:solidFill>
              </a:rPr>
              <a:t>3</a:t>
            </a:r>
          </a:p>
        </p:txBody>
      </p:sp>
      <p:sp>
        <p:nvSpPr>
          <p:cNvPr id="16" name="Oval 15"/>
          <p:cNvSpPr/>
          <p:nvPr/>
        </p:nvSpPr>
        <p:spPr>
          <a:xfrm>
            <a:off x="8628265" y="4434876"/>
            <a:ext cx="901900" cy="598083"/>
          </a:xfrm>
          <a:prstGeom prst="ellipse">
            <a:avLst/>
          </a:prstGeom>
          <a:solidFill>
            <a:schemeClr val="tx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4" dirty="0">
                <a:solidFill>
                  <a:schemeClr val="bg1"/>
                </a:solidFill>
              </a:rPr>
              <a:t>Node</a:t>
            </a:r>
          </a:p>
          <a:p>
            <a:pPr algn="ctr"/>
            <a:r>
              <a:rPr lang="en-US" sz="1224" dirty="0">
                <a:solidFill>
                  <a:schemeClr val="bg1"/>
                </a:solidFill>
              </a:rPr>
              <a:t>5</a:t>
            </a:r>
          </a:p>
        </p:txBody>
      </p:sp>
      <p:sp>
        <p:nvSpPr>
          <p:cNvPr id="17" name="Rounded Rectangle 16"/>
          <p:cNvSpPr/>
          <p:nvPr/>
        </p:nvSpPr>
        <p:spPr>
          <a:xfrm>
            <a:off x="1238636" y="5262797"/>
            <a:ext cx="1916244" cy="593335"/>
          </a:xfrm>
          <a:prstGeom prst="roundRect">
            <a:avLst/>
          </a:prstGeom>
          <a:solidFill>
            <a:schemeClr val="tx2">
              <a:lumMod val="60000"/>
              <a:lumOff val="4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lIns="124326" tIns="62162" rIns="124326" bIns="62162" rtlCol="0" anchor="ctr"/>
          <a:lstStyle/>
          <a:p>
            <a:pPr algn="ctr"/>
            <a:r>
              <a:rPr lang="en-US" sz="1530" dirty="0">
                <a:solidFill>
                  <a:schemeClr val="bg1"/>
                </a:solidFill>
              </a:rPr>
              <a:t>Stateful Service</a:t>
            </a:r>
          </a:p>
          <a:p>
            <a:pPr algn="ctr"/>
            <a:r>
              <a:rPr lang="en-US" sz="1530" dirty="0">
                <a:solidFill>
                  <a:schemeClr val="bg1"/>
                </a:solidFill>
              </a:rPr>
              <a:t>(Primary)</a:t>
            </a:r>
          </a:p>
        </p:txBody>
      </p:sp>
      <p:sp>
        <p:nvSpPr>
          <p:cNvPr id="18" name="Rounded Rectangle 17"/>
          <p:cNvSpPr/>
          <p:nvPr/>
        </p:nvSpPr>
        <p:spPr>
          <a:xfrm>
            <a:off x="8680980" y="5267305"/>
            <a:ext cx="1975866" cy="604443"/>
          </a:xfrm>
          <a:prstGeom prst="roundRect">
            <a:avLst/>
          </a:prstGeom>
          <a:solidFill>
            <a:schemeClr val="tx2">
              <a:lumMod val="60000"/>
              <a:lumOff val="4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lIns="124326" tIns="62162" rIns="124326" bIns="62162" rtlCol="0" anchor="ctr"/>
          <a:lstStyle/>
          <a:p>
            <a:pPr algn="ctr"/>
            <a:r>
              <a:rPr lang="en-US" sz="1530" dirty="0">
                <a:solidFill>
                  <a:schemeClr val="bg1"/>
                </a:solidFill>
              </a:rPr>
              <a:t>Stateful Service</a:t>
            </a:r>
          </a:p>
          <a:p>
            <a:pPr algn="ctr"/>
            <a:r>
              <a:rPr lang="en-US" sz="1530" dirty="0">
                <a:solidFill>
                  <a:schemeClr val="bg1"/>
                </a:solidFill>
              </a:rPr>
              <a:t>(Secondary)</a:t>
            </a:r>
          </a:p>
        </p:txBody>
      </p:sp>
      <p:sp>
        <p:nvSpPr>
          <p:cNvPr id="19" name="Rounded Rectangle 18"/>
          <p:cNvSpPr/>
          <p:nvPr/>
        </p:nvSpPr>
        <p:spPr>
          <a:xfrm>
            <a:off x="8660189" y="2015444"/>
            <a:ext cx="1987918" cy="613213"/>
          </a:xfrm>
          <a:prstGeom prst="roundRect">
            <a:avLst/>
          </a:prstGeom>
          <a:solidFill>
            <a:schemeClr val="tx2">
              <a:lumMod val="60000"/>
              <a:lumOff val="4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lIns="124326" tIns="62162" rIns="124326" bIns="62162" rtlCol="0" anchor="ctr"/>
          <a:lstStyle/>
          <a:p>
            <a:pPr algn="ctr"/>
            <a:r>
              <a:rPr lang="en-US" sz="1530" dirty="0">
                <a:solidFill>
                  <a:schemeClr val="tx1"/>
                </a:solidFill>
              </a:rPr>
              <a:t>Stateful Service</a:t>
            </a:r>
          </a:p>
          <a:p>
            <a:pPr algn="ctr"/>
            <a:r>
              <a:rPr lang="en-US" sz="1530" dirty="0">
                <a:solidFill>
                  <a:schemeClr val="tx1"/>
                </a:solidFill>
              </a:rPr>
              <a:t>(Secondary)</a:t>
            </a:r>
          </a:p>
        </p:txBody>
      </p:sp>
      <p:sp>
        <p:nvSpPr>
          <p:cNvPr id="20" name="Rounded Rectangle 19"/>
          <p:cNvSpPr/>
          <p:nvPr/>
        </p:nvSpPr>
        <p:spPr>
          <a:xfrm>
            <a:off x="8668928" y="2018216"/>
            <a:ext cx="1987918" cy="613213"/>
          </a:xfrm>
          <a:prstGeom prst="roundRect">
            <a:avLst/>
          </a:prstGeom>
          <a:solidFill>
            <a:schemeClr val="tx2">
              <a:lumMod val="60000"/>
              <a:lumOff val="4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lIns="124326" tIns="62162" rIns="124326" bIns="62162" rtlCol="0" anchor="ctr"/>
          <a:lstStyle/>
          <a:p>
            <a:pPr algn="ctr"/>
            <a:r>
              <a:rPr lang="en-US" sz="1530" dirty="0">
                <a:solidFill>
                  <a:schemeClr val="bg1"/>
                </a:solidFill>
              </a:rPr>
              <a:t>Stateful Service</a:t>
            </a:r>
          </a:p>
          <a:p>
            <a:pPr algn="ctr"/>
            <a:r>
              <a:rPr lang="en-US" sz="1530" dirty="0">
                <a:solidFill>
                  <a:schemeClr val="bg1"/>
                </a:solidFill>
              </a:rPr>
              <a:t>(Primary)</a:t>
            </a:r>
          </a:p>
        </p:txBody>
      </p:sp>
      <p:sp>
        <p:nvSpPr>
          <p:cNvPr id="21" name="Rounded Rectangle 20"/>
          <p:cNvSpPr/>
          <p:nvPr/>
        </p:nvSpPr>
        <p:spPr>
          <a:xfrm>
            <a:off x="5281867" y="1649462"/>
            <a:ext cx="1916244" cy="593335"/>
          </a:xfrm>
          <a:prstGeom prst="roundRect">
            <a:avLst/>
          </a:prstGeom>
          <a:solidFill>
            <a:schemeClr val="tx2">
              <a:lumMod val="60000"/>
              <a:lumOff val="4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lIns="124326" tIns="62162" rIns="124326" bIns="62162" rtlCol="0" anchor="ctr"/>
          <a:lstStyle/>
          <a:p>
            <a:pPr algn="ctr"/>
            <a:r>
              <a:rPr lang="en-US" sz="1530" dirty="0">
                <a:solidFill>
                  <a:schemeClr val="bg1"/>
                </a:solidFill>
              </a:rPr>
              <a:t>Stateful Service</a:t>
            </a:r>
          </a:p>
          <a:p>
            <a:pPr algn="ctr"/>
            <a:r>
              <a:rPr lang="en-US" sz="1530" dirty="0">
                <a:solidFill>
                  <a:schemeClr val="bg1"/>
                </a:solidFill>
              </a:rPr>
              <a:t>(Secondary)</a:t>
            </a:r>
          </a:p>
        </p:txBody>
      </p:sp>
      <p:cxnSp>
        <p:nvCxnSpPr>
          <p:cNvPr id="22" name="Curved Connector 21"/>
          <p:cNvCxnSpPr>
            <a:stCxn id="21" idx="0"/>
            <a:endCxn id="20" idx="0"/>
          </p:cNvCxnSpPr>
          <p:nvPr/>
        </p:nvCxnSpPr>
        <p:spPr>
          <a:xfrm rot="16200000" flipH="1">
            <a:off x="7767060" y="122391"/>
            <a:ext cx="368754" cy="3422898"/>
          </a:xfrm>
          <a:prstGeom prst="curvedConnector3">
            <a:avLst>
              <a:gd name="adj1" fmla="val -63227"/>
            </a:avLst>
          </a:prstGeom>
          <a:ln w="28575">
            <a:solidFill>
              <a:srgbClr val="FF0000"/>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8" idx="3"/>
            <a:endCxn id="20" idx="3"/>
          </p:cNvCxnSpPr>
          <p:nvPr/>
        </p:nvCxnSpPr>
        <p:spPr>
          <a:xfrm flipV="1">
            <a:off x="10656845" y="2324823"/>
            <a:ext cx="12953" cy="3244704"/>
          </a:xfrm>
          <a:prstGeom prst="curvedConnector3">
            <a:avLst>
              <a:gd name="adj1" fmla="val 1800000"/>
            </a:avLst>
          </a:prstGeom>
          <a:ln w="28575">
            <a:solidFill>
              <a:srgbClr val="FF0000"/>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09200" y="1088037"/>
            <a:ext cx="1701980" cy="318286"/>
          </a:xfrm>
          <a:prstGeom prst="rect">
            <a:avLst/>
          </a:prstGeom>
          <a:noFill/>
        </p:spPr>
        <p:txBody>
          <a:bodyPr wrap="square" rtlCol="0">
            <a:spAutoFit/>
          </a:bodyPr>
          <a:lstStyle/>
          <a:p>
            <a:r>
              <a:rPr lang="en-US" sz="1428" dirty="0"/>
              <a:t>Replication</a:t>
            </a:r>
          </a:p>
        </p:txBody>
      </p:sp>
    </p:spTree>
    <p:extLst>
      <p:ext uri="{BB962C8B-B14F-4D97-AF65-F5344CB8AC3E}">
        <p14:creationId xmlns:p14="http://schemas.microsoft.com/office/powerpoint/2010/main" val="3596660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20" grpId="0" animBg="1"/>
      <p:bldP spid="21"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Lync 2013: </a:t>
            </a:r>
            <a:br>
              <a:rPr lang="en-US" sz="4800" dirty="0" smtClean="0"/>
            </a:br>
            <a:r>
              <a:rPr lang="en-US" sz="4800" dirty="0" smtClean="0"/>
              <a:t>High Availability and Disaster Recovery</a:t>
            </a:r>
            <a:endParaRPr lang="en-US" sz="4800" dirty="0"/>
          </a:p>
        </p:txBody>
      </p:sp>
      <p:sp>
        <p:nvSpPr>
          <p:cNvPr id="3" name="Text Placeholder 2"/>
          <p:cNvSpPr>
            <a:spLocks noGrp="1"/>
          </p:cNvSpPr>
          <p:nvPr>
            <p:ph type="body" sz="quarter" idx="14"/>
          </p:nvPr>
        </p:nvSpPr>
        <p:spPr/>
        <p:txBody>
          <a:bodyPr/>
          <a:lstStyle/>
          <a:p>
            <a:r>
              <a:rPr lang="en-US" smtClean="0"/>
              <a:t>Bryan Nyce</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OFC-B415</a:t>
            </a:r>
            <a:endParaRPr lang="en-US" sz="1400" dirty="0"/>
          </a:p>
        </p:txBody>
      </p:sp>
    </p:spTree>
    <p:extLst>
      <p:ext uri="{BB962C8B-B14F-4D97-AF65-F5344CB8AC3E}">
        <p14:creationId xmlns:p14="http://schemas.microsoft.com/office/powerpoint/2010/main" val="68548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Survivable Branches and RGs</a:t>
            </a:r>
            <a:endParaRPr lang="en-US" dirty="0"/>
          </a:p>
        </p:txBody>
      </p:sp>
      <p:sp>
        <p:nvSpPr>
          <p:cNvPr id="3" name="Text Placeholder 2"/>
          <p:cNvSpPr>
            <a:spLocks noGrp="1"/>
          </p:cNvSpPr>
          <p:nvPr>
            <p:ph type="body" sz="quarter" idx="11"/>
          </p:nvPr>
        </p:nvSpPr>
        <p:spPr>
          <a:xfrm>
            <a:off x="274639" y="1212849"/>
            <a:ext cx="11889564" cy="5561013"/>
          </a:xfrm>
          <a:prstGeom prst="rect">
            <a:avLst/>
          </a:prstGeom>
        </p:spPr>
        <p:txBody>
          <a:bodyPr>
            <a:normAutofit/>
          </a:bodyPr>
          <a:lstStyle/>
          <a:p>
            <a:r>
              <a:rPr lang="en-US" dirty="0" smtClean="0"/>
              <a:t>What about SBA/SBS-homed users?</a:t>
            </a:r>
          </a:p>
          <a:p>
            <a:pPr lvl="1"/>
            <a:r>
              <a:rPr lang="en-US" dirty="0" smtClean="0"/>
              <a:t>SBA/SBS will have a pool defined for User Services</a:t>
            </a:r>
          </a:p>
          <a:p>
            <a:pPr lvl="1"/>
            <a:r>
              <a:rPr lang="en-US" dirty="0" smtClean="0">
                <a:latin typeface="+mn-lt"/>
              </a:rPr>
              <a:t>This pool will contain the Routing Groups for the users assigned to the SBS/SBA</a:t>
            </a:r>
          </a:p>
          <a:p>
            <a:pPr lvl="1"/>
            <a:r>
              <a:rPr lang="en-US" dirty="0" smtClean="0"/>
              <a:t>One pool can service multiple SBA/SBS</a:t>
            </a:r>
            <a:endParaRPr lang="en-US" dirty="0" smtClean="0">
              <a:latin typeface="+mn-lt"/>
            </a:endParaRPr>
          </a:p>
          <a:p>
            <a:pPr lvl="1"/>
            <a:endParaRPr lang="en-US" dirty="0"/>
          </a:p>
          <a:p>
            <a:r>
              <a:rPr lang="en-US" dirty="0" smtClean="0"/>
              <a:t>Each SBS/SBA gets it’s own unique Routing Group</a:t>
            </a:r>
          </a:p>
          <a:p>
            <a:endParaRPr lang="en-US" dirty="0"/>
          </a:p>
          <a:p>
            <a:r>
              <a:rPr lang="en-US" dirty="0" smtClean="0"/>
              <a:t>All users homed on SBS/SBA are in the same RG</a:t>
            </a:r>
          </a:p>
          <a:p>
            <a:pPr lvl="1"/>
            <a:r>
              <a:rPr lang="en-US" dirty="0" smtClean="0"/>
              <a:t>This can include up to 5000 users based on current sizing guidelines</a:t>
            </a:r>
          </a:p>
          <a:p>
            <a:pPr lvl="1"/>
            <a:r>
              <a:rPr lang="en-US" dirty="0" smtClean="0"/>
              <a:t>This Routing Group will have up to 3 copies, like any other Routing Group</a:t>
            </a:r>
            <a:endParaRPr lang="en-US" dirty="0"/>
          </a:p>
        </p:txBody>
      </p:sp>
    </p:spTree>
    <p:extLst>
      <p:ext uri="{BB962C8B-B14F-4D97-AF65-F5344CB8AC3E}">
        <p14:creationId xmlns:p14="http://schemas.microsoft.com/office/powerpoint/2010/main" val="89520069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Survivable Branches and RGs</a:t>
            </a:r>
            <a:endParaRPr lang="en-US" dirty="0"/>
          </a:p>
        </p:txBody>
      </p:sp>
      <p:pic>
        <p:nvPicPr>
          <p:cNvPr id="4" name="Picture 3"/>
          <p:cNvPicPr>
            <a:picLocks noChangeAspect="1"/>
          </p:cNvPicPr>
          <p:nvPr/>
        </p:nvPicPr>
        <p:blipFill>
          <a:blip r:embed="rId2"/>
          <a:stretch>
            <a:fillRect/>
          </a:stretch>
        </p:blipFill>
        <p:spPr>
          <a:xfrm>
            <a:off x="1951037" y="3152601"/>
            <a:ext cx="8229600" cy="3429000"/>
          </a:xfrm>
          <a:prstGeom prst="rect">
            <a:avLst/>
          </a:prstGeom>
        </p:spPr>
      </p:pic>
      <p:pic>
        <p:nvPicPr>
          <p:cNvPr id="7" name="Picture 6"/>
          <p:cNvPicPr>
            <a:picLocks noChangeAspect="1"/>
          </p:cNvPicPr>
          <p:nvPr/>
        </p:nvPicPr>
        <p:blipFill>
          <a:blip r:embed="rId3"/>
          <a:stretch>
            <a:fillRect/>
          </a:stretch>
        </p:blipFill>
        <p:spPr>
          <a:xfrm>
            <a:off x="2142637" y="1993113"/>
            <a:ext cx="7772400" cy="1123310"/>
          </a:xfrm>
          <a:prstGeom prst="rect">
            <a:avLst/>
          </a:prstGeom>
        </p:spPr>
      </p:pic>
      <p:sp>
        <p:nvSpPr>
          <p:cNvPr id="8" name="TextBox 7"/>
          <p:cNvSpPr txBox="1"/>
          <p:nvPr/>
        </p:nvSpPr>
        <p:spPr>
          <a:xfrm>
            <a:off x="350837" y="1365249"/>
            <a:ext cx="723900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Let’s check out some SBS users…</a:t>
            </a:r>
          </a:p>
        </p:txBody>
      </p:sp>
    </p:spTree>
    <p:extLst>
      <p:ext uri="{BB962C8B-B14F-4D97-AF65-F5344CB8AC3E}">
        <p14:creationId xmlns:p14="http://schemas.microsoft.com/office/powerpoint/2010/main" val="20811539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Survivable Branches and RGs</a:t>
            </a:r>
            <a:endParaRPr lang="en-US" dirty="0"/>
          </a:p>
        </p:txBody>
      </p:sp>
      <p:pic>
        <p:nvPicPr>
          <p:cNvPr id="6" name="Picture 5"/>
          <p:cNvPicPr>
            <a:picLocks noChangeAspect="1"/>
          </p:cNvPicPr>
          <p:nvPr/>
        </p:nvPicPr>
        <p:blipFill>
          <a:blip r:embed="rId2"/>
          <a:stretch>
            <a:fillRect/>
          </a:stretch>
        </p:blipFill>
        <p:spPr>
          <a:xfrm>
            <a:off x="2332037" y="1212849"/>
            <a:ext cx="8071848" cy="5245710"/>
          </a:xfrm>
          <a:prstGeom prst="rect">
            <a:avLst/>
          </a:prstGeom>
        </p:spPr>
      </p:pic>
      <p:sp>
        <p:nvSpPr>
          <p:cNvPr id="3" name="Rectangle 2"/>
          <p:cNvSpPr/>
          <p:nvPr/>
        </p:nvSpPr>
        <p:spPr bwMode="auto">
          <a:xfrm>
            <a:off x="2179637" y="2130424"/>
            <a:ext cx="7239000" cy="376238"/>
          </a:xfrm>
          <a:prstGeom prst="rect">
            <a:avLst/>
          </a:prstGeom>
          <a:noFill/>
          <a:ln w="1905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2181407" y="4945062"/>
            <a:ext cx="7239000" cy="376238"/>
          </a:xfrm>
          <a:prstGeom prst="rect">
            <a:avLst/>
          </a:prstGeom>
          <a:noFill/>
          <a:ln w="1905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66337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Survivable Branches and RGs</a:t>
            </a:r>
            <a:endParaRPr lang="en-US" dirty="0"/>
          </a:p>
        </p:txBody>
      </p:sp>
      <p:pic>
        <p:nvPicPr>
          <p:cNvPr id="6" name="Picture 5"/>
          <p:cNvPicPr>
            <a:picLocks noChangeAspect="1"/>
          </p:cNvPicPr>
          <p:nvPr/>
        </p:nvPicPr>
        <p:blipFill>
          <a:blip r:embed="rId2"/>
          <a:stretch>
            <a:fillRect/>
          </a:stretch>
        </p:blipFill>
        <p:spPr>
          <a:xfrm>
            <a:off x="452859" y="1935956"/>
            <a:ext cx="7188767" cy="2335590"/>
          </a:xfrm>
          <a:prstGeom prst="rect">
            <a:avLst/>
          </a:prstGeom>
        </p:spPr>
      </p:pic>
      <p:sp>
        <p:nvSpPr>
          <p:cNvPr id="7" name="TextBox 6"/>
          <p:cNvSpPr txBox="1"/>
          <p:nvPr/>
        </p:nvSpPr>
        <p:spPr>
          <a:xfrm>
            <a:off x="276559" y="1308092"/>
            <a:ext cx="1188764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Let’s add a new SBS to the topology….first we’ll check the Routing Group distribution</a:t>
            </a:r>
          </a:p>
        </p:txBody>
      </p:sp>
      <p:sp>
        <p:nvSpPr>
          <p:cNvPr id="9" name="TextBox 8"/>
          <p:cNvSpPr txBox="1"/>
          <p:nvPr/>
        </p:nvSpPr>
        <p:spPr>
          <a:xfrm>
            <a:off x="250408" y="4744883"/>
            <a:ext cx="452003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Now…after publishing the new SBA, let’s look again….</a:t>
            </a:r>
          </a:p>
        </p:txBody>
      </p:sp>
      <p:pic>
        <p:nvPicPr>
          <p:cNvPr id="10" name="Picture 9"/>
          <p:cNvPicPr>
            <a:picLocks noChangeAspect="1"/>
          </p:cNvPicPr>
          <p:nvPr/>
        </p:nvPicPr>
        <p:blipFill>
          <a:blip r:embed="rId3"/>
          <a:stretch>
            <a:fillRect/>
          </a:stretch>
        </p:blipFill>
        <p:spPr>
          <a:xfrm>
            <a:off x="4620634" y="3954462"/>
            <a:ext cx="7549500" cy="2667000"/>
          </a:xfrm>
          <a:prstGeom prst="rect">
            <a:avLst/>
          </a:prstGeom>
        </p:spPr>
      </p:pic>
      <p:sp>
        <p:nvSpPr>
          <p:cNvPr id="11" name="Rectangle 10"/>
          <p:cNvSpPr/>
          <p:nvPr/>
        </p:nvSpPr>
        <p:spPr bwMode="auto">
          <a:xfrm>
            <a:off x="4541837" y="6290052"/>
            <a:ext cx="4267200" cy="250448"/>
          </a:xfrm>
          <a:prstGeom prst="rect">
            <a:avLst/>
          </a:prstGeom>
          <a:noFill/>
          <a:ln w="1905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626253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920" y="1820862"/>
            <a:ext cx="7865001" cy="1530351"/>
          </a:xfrm>
          <a:prstGeom prst="rect">
            <a:avLst/>
          </a:prstGeom>
        </p:spPr>
      </p:pic>
      <p:pic>
        <p:nvPicPr>
          <p:cNvPr id="5" name="Picture 4"/>
          <p:cNvPicPr>
            <a:picLocks noChangeAspect="1"/>
          </p:cNvPicPr>
          <p:nvPr/>
        </p:nvPicPr>
        <p:blipFill>
          <a:blip r:embed="rId3"/>
          <a:stretch>
            <a:fillRect/>
          </a:stretch>
        </p:blipFill>
        <p:spPr>
          <a:xfrm>
            <a:off x="1646237" y="3462296"/>
            <a:ext cx="9643214" cy="3006766"/>
          </a:xfrm>
          <a:prstGeom prst="rect">
            <a:avLst/>
          </a:prstGeom>
        </p:spPr>
      </p:pic>
      <p:sp>
        <p:nvSpPr>
          <p:cNvPr id="6" name="TextBox 5"/>
          <p:cNvSpPr txBox="1"/>
          <p:nvPr/>
        </p:nvSpPr>
        <p:spPr>
          <a:xfrm>
            <a:off x="244476" y="1202924"/>
            <a:ext cx="1120139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After creating users on the new SBS, let’s check the routing group ID</a:t>
            </a:r>
          </a:p>
        </p:txBody>
      </p:sp>
      <p:sp>
        <p:nvSpPr>
          <p:cNvPr id="8" name="Title 1"/>
          <p:cNvSpPr>
            <a:spLocks noGrp="1"/>
          </p:cNvSpPr>
          <p:nvPr>
            <p:ph type="title"/>
          </p:nvPr>
        </p:nvSpPr>
        <p:spPr>
          <a:xfrm>
            <a:off x="274639" y="295274"/>
            <a:ext cx="11889564" cy="917575"/>
          </a:xfrm>
        </p:spPr>
        <p:txBody>
          <a:bodyPr/>
          <a:lstStyle/>
          <a:p>
            <a:r>
              <a:rPr lang="en-US" dirty="0" smtClean="0"/>
              <a:t>Survivable Branches and RGs</a:t>
            </a:r>
            <a:endParaRPr lang="en-US" dirty="0"/>
          </a:p>
        </p:txBody>
      </p:sp>
      <p:pic>
        <p:nvPicPr>
          <p:cNvPr id="9" name="Picture 8"/>
          <p:cNvPicPr>
            <a:picLocks noChangeAspect="1"/>
          </p:cNvPicPr>
          <p:nvPr/>
        </p:nvPicPr>
        <p:blipFill>
          <a:blip r:embed="rId4"/>
          <a:stretch>
            <a:fillRect/>
          </a:stretch>
        </p:blipFill>
        <p:spPr>
          <a:xfrm>
            <a:off x="1130828" y="1830788"/>
            <a:ext cx="10315046" cy="1520425"/>
          </a:xfrm>
          <a:prstGeom prst="rect">
            <a:avLst/>
          </a:prstGeom>
        </p:spPr>
      </p:pic>
      <p:sp>
        <p:nvSpPr>
          <p:cNvPr id="10" name="TextBox 9"/>
          <p:cNvSpPr txBox="1"/>
          <p:nvPr/>
        </p:nvSpPr>
        <p:spPr>
          <a:xfrm>
            <a:off x="7513637" y="2277068"/>
            <a:ext cx="2895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Look familiar?</a:t>
            </a:r>
          </a:p>
        </p:txBody>
      </p:sp>
    </p:spTree>
    <p:extLst>
      <p:ext uri="{BB962C8B-B14F-4D97-AF65-F5344CB8AC3E}">
        <p14:creationId xmlns:p14="http://schemas.microsoft.com/office/powerpoint/2010/main" val="354824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 Management</a:t>
            </a:r>
            <a:endParaRPr lang="en-US" dirty="0"/>
          </a:p>
        </p:txBody>
      </p:sp>
    </p:spTree>
    <p:extLst>
      <p:ext uri="{BB962C8B-B14F-4D97-AF65-F5344CB8AC3E}">
        <p14:creationId xmlns:p14="http://schemas.microsoft.com/office/powerpoint/2010/main" val="166941337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Grouping – Upgrade Domains</a:t>
            </a:r>
            <a:endParaRPr lang="en-US" dirty="0"/>
          </a:p>
        </p:txBody>
      </p:sp>
      <p:sp>
        <p:nvSpPr>
          <p:cNvPr id="3" name="Content Placeholder 2"/>
          <p:cNvSpPr>
            <a:spLocks noGrp="1"/>
          </p:cNvSpPr>
          <p:nvPr>
            <p:ph type="body" sz="quarter" idx="11"/>
          </p:nvPr>
        </p:nvSpPr>
        <p:spPr>
          <a:xfrm>
            <a:off x="274639" y="1212849"/>
            <a:ext cx="11889564" cy="5392739"/>
          </a:xfrm>
          <a:prstGeom prst="rect">
            <a:avLst/>
          </a:prstGeom>
        </p:spPr>
        <p:txBody>
          <a:bodyPr>
            <a:normAutofit/>
          </a:bodyPr>
          <a:lstStyle/>
          <a:p>
            <a:r>
              <a:rPr lang="en-US" dirty="0" smtClean="0"/>
              <a:t>Logical grouping of servers on which software maintenance such as upgrades, and security updates are performed at the same time. </a:t>
            </a:r>
          </a:p>
          <a:p>
            <a:endParaRPr lang="en-US" dirty="0" smtClean="0"/>
          </a:p>
          <a:p>
            <a:r>
              <a:rPr lang="en-US" dirty="0" smtClean="0"/>
              <a:t>Do not upgrade or patch at one time more than the number of servers required to maintain quorum so that you do not introduce a service outage where you cannot restart services afterwards</a:t>
            </a:r>
            <a:endParaRPr lang="en-US" dirty="0"/>
          </a:p>
        </p:txBody>
      </p:sp>
    </p:spTree>
    <p:extLst>
      <p:ext uri="{BB962C8B-B14F-4D97-AF65-F5344CB8AC3E}">
        <p14:creationId xmlns:p14="http://schemas.microsoft.com/office/powerpoint/2010/main" val="134794847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domains and service placements</a:t>
            </a:r>
            <a:endParaRPr lang="en-US" dirty="0"/>
          </a:p>
        </p:txBody>
      </p:sp>
      <p:sp>
        <p:nvSpPr>
          <p:cNvPr id="6" name="Rectangle 5"/>
          <p:cNvSpPr/>
          <p:nvPr/>
        </p:nvSpPr>
        <p:spPr>
          <a:xfrm>
            <a:off x="3447548" y="2153023"/>
            <a:ext cx="1343481" cy="1231799"/>
          </a:xfrm>
          <a:prstGeom prst="rect">
            <a:avLst/>
          </a:prstGeom>
          <a:solidFill>
            <a:srgbClr val="EEECE1">
              <a:lumMod val="75000"/>
            </a:srgbClr>
          </a:solidFill>
          <a:ln w="9525" cap="flat" cmpd="sng" algn="ctr">
            <a:solidFill>
              <a:srgbClr val="C0504D"/>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endParaRPr lang="en-US" sz="2448" kern="0" dirty="0">
              <a:solidFill>
                <a:sysClr val="windowText" lastClr="000000"/>
              </a:solidFill>
              <a:latin typeface="Gill Sans MT"/>
            </a:endParaRPr>
          </a:p>
        </p:txBody>
      </p:sp>
      <p:sp>
        <p:nvSpPr>
          <p:cNvPr id="7" name="Rounded Rectangle 6"/>
          <p:cNvSpPr/>
          <p:nvPr/>
        </p:nvSpPr>
        <p:spPr>
          <a:xfrm>
            <a:off x="3447548" y="2153022"/>
            <a:ext cx="1343481" cy="751693"/>
          </a:xfrm>
          <a:prstGeom prst="roundRect">
            <a:avLst/>
          </a:prstGeom>
          <a:noFill/>
          <a:ln w="9525" cap="flat" cmpd="sng" algn="ctr">
            <a:no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endParaRPr lang="en-US" sz="1326" kern="0" dirty="0">
              <a:solidFill>
                <a:sysClr val="windowText" lastClr="000000"/>
              </a:solidFill>
              <a:latin typeface="Gill Sans MT"/>
            </a:endParaRPr>
          </a:p>
        </p:txBody>
      </p:sp>
      <p:sp>
        <p:nvSpPr>
          <p:cNvPr id="8" name="Rectangle 7"/>
          <p:cNvSpPr/>
          <p:nvPr/>
        </p:nvSpPr>
        <p:spPr>
          <a:xfrm>
            <a:off x="3568852" y="2609621"/>
            <a:ext cx="429719" cy="257413"/>
          </a:xfrm>
          <a:prstGeom prst="rect">
            <a:avLst/>
          </a:prstGeom>
          <a:gradFill rotWithShape="1">
            <a:gsLst>
              <a:gs pos="0">
                <a:srgbClr val="8064A2">
                  <a:tint val="45000"/>
                  <a:satMod val="200000"/>
                </a:srgbClr>
              </a:gs>
              <a:gs pos="30000">
                <a:srgbClr val="8064A2">
                  <a:tint val="61000"/>
                  <a:satMod val="200000"/>
                </a:srgbClr>
              </a:gs>
              <a:gs pos="45000">
                <a:srgbClr val="8064A2">
                  <a:tint val="66000"/>
                  <a:satMod val="200000"/>
                </a:srgbClr>
              </a:gs>
              <a:gs pos="55000">
                <a:srgbClr val="8064A2">
                  <a:tint val="66000"/>
                  <a:satMod val="200000"/>
                </a:srgbClr>
              </a:gs>
              <a:gs pos="73000">
                <a:srgbClr val="8064A2">
                  <a:tint val="61000"/>
                  <a:satMod val="200000"/>
                </a:srgbClr>
              </a:gs>
              <a:gs pos="100000">
                <a:srgbClr val="8064A2">
                  <a:tint val="45000"/>
                  <a:satMod val="200000"/>
                </a:srgbClr>
              </a:gs>
            </a:gsLst>
            <a:lin ang="950000" scaled="1"/>
          </a:gradFill>
          <a:ln w="9525" cap="flat" cmpd="sng" algn="ctr">
            <a:solidFill>
              <a:srgbClr val="8064A2"/>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r>
              <a:rPr lang="en-US" sz="2448" kern="0" dirty="0">
                <a:solidFill>
                  <a:sysClr val="windowText" lastClr="000000"/>
                </a:solidFill>
                <a:latin typeface="Gill Sans MT"/>
              </a:rPr>
              <a:t>P</a:t>
            </a:r>
          </a:p>
        </p:txBody>
      </p:sp>
      <p:sp>
        <p:nvSpPr>
          <p:cNvPr id="9" name="Rectangle 8"/>
          <p:cNvSpPr/>
          <p:nvPr/>
        </p:nvSpPr>
        <p:spPr>
          <a:xfrm>
            <a:off x="3447548" y="3954462"/>
            <a:ext cx="1343481" cy="1231799"/>
          </a:xfrm>
          <a:prstGeom prst="rect">
            <a:avLst/>
          </a:prstGeom>
          <a:solidFill>
            <a:srgbClr val="EEECE1">
              <a:lumMod val="75000"/>
            </a:srgbClr>
          </a:solidFill>
          <a:ln w="9525" cap="flat" cmpd="sng" algn="ctr">
            <a:solidFill>
              <a:srgbClr val="C0504D"/>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endParaRPr lang="en-US" sz="2448" kern="0" dirty="0">
              <a:solidFill>
                <a:sysClr val="windowText" lastClr="000000"/>
              </a:solidFill>
              <a:latin typeface="Gill Sans MT"/>
            </a:endParaRPr>
          </a:p>
        </p:txBody>
      </p:sp>
      <p:sp>
        <p:nvSpPr>
          <p:cNvPr id="10" name="Rectangle 9"/>
          <p:cNvSpPr/>
          <p:nvPr/>
        </p:nvSpPr>
        <p:spPr>
          <a:xfrm>
            <a:off x="5493473" y="3956294"/>
            <a:ext cx="1343481" cy="1231799"/>
          </a:xfrm>
          <a:prstGeom prst="rect">
            <a:avLst/>
          </a:prstGeom>
          <a:solidFill>
            <a:srgbClr val="EEECE1">
              <a:lumMod val="75000"/>
            </a:srgbClr>
          </a:solidFill>
          <a:ln w="9525" cap="flat" cmpd="sng" algn="ctr">
            <a:solidFill>
              <a:srgbClr val="C0504D"/>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endParaRPr lang="en-US" sz="2448" kern="0" dirty="0">
              <a:solidFill>
                <a:sysClr val="windowText" lastClr="000000"/>
              </a:solidFill>
              <a:latin typeface="Gill Sans MT"/>
            </a:endParaRPr>
          </a:p>
        </p:txBody>
      </p:sp>
      <p:sp>
        <p:nvSpPr>
          <p:cNvPr id="11" name="Rectangle 10"/>
          <p:cNvSpPr/>
          <p:nvPr/>
        </p:nvSpPr>
        <p:spPr>
          <a:xfrm>
            <a:off x="7589837" y="3954462"/>
            <a:ext cx="1343481" cy="1231799"/>
          </a:xfrm>
          <a:prstGeom prst="rect">
            <a:avLst/>
          </a:prstGeom>
          <a:solidFill>
            <a:srgbClr val="EEECE1">
              <a:lumMod val="75000"/>
            </a:srgbClr>
          </a:solidFill>
          <a:ln w="9525" cap="flat" cmpd="sng" algn="ctr">
            <a:solidFill>
              <a:srgbClr val="C0504D"/>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endParaRPr lang="en-US" sz="2448" kern="0" dirty="0">
              <a:solidFill>
                <a:sysClr val="windowText" lastClr="000000"/>
              </a:solidFill>
              <a:latin typeface="Gill Sans MT"/>
            </a:endParaRPr>
          </a:p>
        </p:txBody>
      </p:sp>
      <p:sp>
        <p:nvSpPr>
          <p:cNvPr id="12" name="Rectangle 11"/>
          <p:cNvSpPr/>
          <p:nvPr/>
        </p:nvSpPr>
        <p:spPr>
          <a:xfrm>
            <a:off x="7589837" y="2153022"/>
            <a:ext cx="1343481" cy="1231799"/>
          </a:xfrm>
          <a:prstGeom prst="rect">
            <a:avLst/>
          </a:prstGeom>
          <a:solidFill>
            <a:srgbClr val="EEECE1">
              <a:lumMod val="75000"/>
            </a:srgbClr>
          </a:solidFill>
          <a:ln w="9525" cap="flat" cmpd="sng" algn="ctr">
            <a:solidFill>
              <a:srgbClr val="C0504D"/>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endParaRPr lang="en-US" sz="2448" kern="0" dirty="0">
              <a:solidFill>
                <a:sysClr val="windowText" lastClr="000000"/>
              </a:solidFill>
              <a:latin typeface="Gill Sans MT"/>
            </a:endParaRPr>
          </a:p>
        </p:txBody>
      </p:sp>
      <p:sp>
        <p:nvSpPr>
          <p:cNvPr id="13" name="Rectangle 12"/>
          <p:cNvSpPr/>
          <p:nvPr/>
        </p:nvSpPr>
        <p:spPr>
          <a:xfrm>
            <a:off x="5518692" y="2145436"/>
            <a:ext cx="1343481" cy="1231799"/>
          </a:xfrm>
          <a:prstGeom prst="rect">
            <a:avLst/>
          </a:prstGeom>
          <a:solidFill>
            <a:srgbClr val="EEECE1">
              <a:lumMod val="75000"/>
            </a:srgbClr>
          </a:solidFill>
          <a:ln w="9525" cap="flat" cmpd="sng" algn="ctr">
            <a:solidFill>
              <a:srgbClr val="C0504D"/>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endParaRPr lang="en-US" sz="2448" kern="0" dirty="0">
              <a:solidFill>
                <a:sysClr val="windowText" lastClr="000000"/>
              </a:solidFill>
              <a:effectLst>
                <a:outerShdw blurRad="38100" dist="38100" dir="2700000" algn="tl">
                  <a:srgbClr val="000000">
                    <a:alpha val="43137"/>
                  </a:srgbClr>
                </a:outerShdw>
              </a:effectLst>
              <a:latin typeface="Gill Sans MT"/>
            </a:endParaRPr>
          </a:p>
        </p:txBody>
      </p:sp>
      <p:sp>
        <p:nvSpPr>
          <p:cNvPr id="14" name="TextBox 13"/>
          <p:cNvSpPr txBox="1"/>
          <p:nvPr/>
        </p:nvSpPr>
        <p:spPr>
          <a:xfrm>
            <a:off x="7262930" y="2230659"/>
            <a:ext cx="1841294" cy="606423"/>
          </a:xfrm>
          <a:prstGeom prst="rect">
            <a:avLst/>
          </a:prstGeom>
          <a:noFill/>
        </p:spPr>
        <p:txBody>
          <a:bodyPr wrap="square" rtlCol="0">
            <a:spAutoFit/>
          </a:bodyPr>
          <a:lstStyle/>
          <a:p>
            <a:pPr algn="ctr"/>
            <a:r>
              <a:rPr lang="en-US" sz="1428" kern="0" dirty="0">
                <a:solidFill>
                  <a:sysClr val="windowText" lastClr="000000"/>
                </a:solidFill>
                <a:effectLst>
                  <a:outerShdw blurRad="38100" dist="38100" dir="2700000" algn="tl">
                    <a:srgbClr val="000000">
                      <a:alpha val="43137"/>
                    </a:srgbClr>
                  </a:outerShdw>
                </a:effectLst>
                <a:latin typeface="Gill Sans MT"/>
              </a:rPr>
              <a:t>Node 3</a:t>
            </a:r>
            <a:endParaRPr lang="en-US" sz="3264" kern="0" dirty="0">
              <a:solidFill>
                <a:sysClr val="windowText" lastClr="000000"/>
              </a:solidFill>
              <a:effectLst>
                <a:outerShdw blurRad="38100" dist="38100" dir="2700000" algn="tl">
                  <a:srgbClr val="000000">
                    <a:alpha val="43137"/>
                  </a:srgbClr>
                </a:outerShdw>
              </a:effectLst>
              <a:latin typeface="Gill Sans MT"/>
            </a:endParaRPr>
          </a:p>
          <a:p>
            <a:endParaRPr lang="en-US" sz="1836" dirty="0"/>
          </a:p>
        </p:txBody>
      </p:sp>
      <p:sp>
        <p:nvSpPr>
          <p:cNvPr id="15" name="TextBox 14"/>
          <p:cNvSpPr txBox="1"/>
          <p:nvPr/>
        </p:nvSpPr>
        <p:spPr>
          <a:xfrm>
            <a:off x="5269785" y="2214370"/>
            <a:ext cx="1841294" cy="606423"/>
          </a:xfrm>
          <a:prstGeom prst="rect">
            <a:avLst/>
          </a:prstGeom>
          <a:noFill/>
        </p:spPr>
        <p:txBody>
          <a:bodyPr wrap="square" rtlCol="0">
            <a:spAutoFit/>
          </a:bodyPr>
          <a:lstStyle/>
          <a:p>
            <a:pPr algn="ctr"/>
            <a:r>
              <a:rPr lang="en-US" sz="1428" kern="0" dirty="0">
                <a:solidFill>
                  <a:sysClr val="windowText" lastClr="000000"/>
                </a:solidFill>
                <a:effectLst>
                  <a:outerShdw blurRad="38100" dist="38100" dir="2700000" algn="tl">
                    <a:srgbClr val="000000">
                      <a:alpha val="43137"/>
                    </a:srgbClr>
                  </a:outerShdw>
                </a:effectLst>
                <a:latin typeface="Gill Sans MT"/>
              </a:rPr>
              <a:t>Node 2</a:t>
            </a:r>
            <a:endParaRPr lang="en-US" sz="3264" kern="0" dirty="0">
              <a:solidFill>
                <a:sysClr val="windowText" lastClr="000000"/>
              </a:solidFill>
              <a:effectLst>
                <a:outerShdw blurRad="38100" dist="38100" dir="2700000" algn="tl">
                  <a:srgbClr val="000000">
                    <a:alpha val="43137"/>
                  </a:srgbClr>
                </a:outerShdw>
              </a:effectLst>
              <a:latin typeface="Gill Sans MT"/>
            </a:endParaRPr>
          </a:p>
          <a:p>
            <a:endParaRPr lang="en-US" sz="1836" dirty="0"/>
          </a:p>
        </p:txBody>
      </p:sp>
      <p:sp>
        <p:nvSpPr>
          <p:cNvPr id="16" name="TextBox 15"/>
          <p:cNvSpPr txBox="1"/>
          <p:nvPr/>
        </p:nvSpPr>
        <p:spPr>
          <a:xfrm>
            <a:off x="3173422" y="4003853"/>
            <a:ext cx="1841294" cy="606423"/>
          </a:xfrm>
          <a:prstGeom prst="rect">
            <a:avLst/>
          </a:prstGeom>
          <a:noFill/>
        </p:spPr>
        <p:txBody>
          <a:bodyPr wrap="square" rtlCol="0">
            <a:spAutoFit/>
          </a:bodyPr>
          <a:lstStyle/>
          <a:p>
            <a:pPr algn="ctr"/>
            <a:r>
              <a:rPr lang="en-US" sz="1428" kern="0" dirty="0">
                <a:solidFill>
                  <a:sysClr val="windowText" lastClr="000000"/>
                </a:solidFill>
                <a:effectLst>
                  <a:outerShdw blurRad="38100" dist="38100" dir="2700000" algn="tl">
                    <a:srgbClr val="000000">
                      <a:alpha val="43137"/>
                    </a:srgbClr>
                  </a:outerShdw>
                </a:effectLst>
                <a:latin typeface="Gill Sans MT"/>
              </a:rPr>
              <a:t>Node 4</a:t>
            </a:r>
            <a:endParaRPr lang="en-US" sz="3264" kern="0" dirty="0">
              <a:solidFill>
                <a:sysClr val="windowText" lastClr="000000"/>
              </a:solidFill>
              <a:effectLst>
                <a:outerShdw blurRad="38100" dist="38100" dir="2700000" algn="tl">
                  <a:srgbClr val="000000">
                    <a:alpha val="43137"/>
                  </a:srgbClr>
                </a:outerShdw>
              </a:effectLst>
              <a:latin typeface="Gill Sans MT"/>
            </a:endParaRPr>
          </a:p>
          <a:p>
            <a:endParaRPr lang="en-US" sz="1836" dirty="0"/>
          </a:p>
        </p:txBody>
      </p:sp>
      <p:sp>
        <p:nvSpPr>
          <p:cNvPr id="17" name="TextBox 16"/>
          <p:cNvSpPr txBox="1"/>
          <p:nvPr/>
        </p:nvSpPr>
        <p:spPr>
          <a:xfrm>
            <a:off x="5244566" y="4003852"/>
            <a:ext cx="1841294" cy="606423"/>
          </a:xfrm>
          <a:prstGeom prst="rect">
            <a:avLst/>
          </a:prstGeom>
          <a:noFill/>
        </p:spPr>
        <p:txBody>
          <a:bodyPr wrap="square" rtlCol="0">
            <a:spAutoFit/>
          </a:bodyPr>
          <a:lstStyle/>
          <a:p>
            <a:pPr algn="ctr"/>
            <a:r>
              <a:rPr lang="en-US" sz="1428" kern="0" dirty="0">
                <a:solidFill>
                  <a:sysClr val="windowText" lastClr="000000"/>
                </a:solidFill>
                <a:effectLst>
                  <a:outerShdw blurRad="38100" dist="38100" dir="2700000" algn="tl">
                    <a:srgbClr val="000000">
                      <a:alpha val="43137"/>
                    </a:srgbClr>
                  </a:outerShdw>
                </a:effectLst>
                <a:latin typeface="Gill Sans MT"/>
              </a:rPr>
              <a:t>Node 5</a:t>
            </a:r>
            <a:endParaRPr lang="en-US" sz="3264" kern="0" dirty="0">
              <a:solidFill>
                <a:sysClr val="windowText" lastClr="000000"/>
              </a:solidFill>
              <a:effectLst>
                <a:outerShdw blurRad="38100" dist="38100" dir="2700000" algn="tl">
                  <a:srgbClr val="000000">
                    <a:alpha val="43137"/>
                  </a:srgbClr>
                </a:outerShdw>
              </a:effectLst>
              <a:latin typeface="Gill Sans MT"/>
            </a:endParaRPr>
          </a:p>
          <a:p>
            <a:endParaRPr lang="en-US" sz="1836" dirty="0"/>
          </a:p>
        </p:txBody>
      </p:sp>
      <p:sp>
        <p:nvSpPr>
          <p:cNvPr id="18" name="TextBox 17"/>
          <p:cNvSpPr txBox="1"/>
          <p:nvPr/>
        </p:nvSpPr>
        <p:spPr>
          <a:xfrm>
            <a:off x="7340931" y="4032384"/>
            <a:ext cx="1841294" cy="606423"/>
          </a:xfrm>
          <a:prstGeom prst="rect">
            <a:avLst/>
          </a:prstGeom>
          <a:noFill/>
        </p:spPr>
        <p:txBody>
          <a:bodyPr wrap="square" rtlCol="0">
            <a:spAutoFit/>
          </a:bodyPr>
          <a:lstStyle/>
          <a:p>
            <a:pPr algn="ctr"/>
            <a:r>
              <a:rPr lang="en-US" sz="1428" kern="0" dirty="0">
                <a:solidFill>
                  <a:sysClr val="windowText" lastClr="000000"/>
                </a:solidFill>
                <a:effectLst>
                  <a:outerShdw blurRad="38100" dist="38100" dir="2700000" algn="tl">
                    <a:srgbClr val="000000">
                      <a:alpha val="43137"/>
                    </a:srgbClr>
                  </a:outerShdw>
                </a:effectLst>
                <a:latin typeface="Gill Sans MT"/>
              </a:rPr>
              <a:t>Node 6</a:t>
            </a:r>
            <a:endParaRPr lang="en-US" sz="3264" kern="0" dirty="0">
              <a:solidFill>
                <a:sysClr val="windowText" lastClr="000000"/>
              </a:solidFill>
              <a:effectLst>
                <a:outerShdw blurRad="38100" dist="38100" dir="2700000" algn="tl">
                  <a:srgbClr val="000000">
                    <a:alpha val="43137"/>
                  </a:srgbClr>
                </a:outerShdw>
              </a:effectLst>
              <a:latin typeface="Gill Sans MT"/>
            </a:endParaRPr>
          </a:p>
          <a:p>
            <a:endParaRPr lang="en-US" sz="1836" dirty="0"/>
          </a:p>
        </p:txBody>
      </p:sp>
      <p:sp>
        <p:nvSpPr>
          <p:cNvPr id="19" name="TextBox 18"/>
          <p:cNvSpPr txBox="1"/>
          <p:nvPr/>
        </p:nvSpPr>
        <p:spPr>
          <a:xfrm>
            <a:off x="3173422" y="2250144"/>
            <a:ext cx="1841294" cy="606423"/>
          </a:xfrm>
          <a:prstGeom prst="rect">
            <a:avLst/>
          </a:prstGeom>
          <a:noFill/>
        </p:spPr>
        <p:txBody>
          <a:bodyPr wrap="square" rtlCol="0">
            <a:spAutoFit/>
          </a:bodyPr>
          <a:lstStyle/>
          <a:p>
            <a:pPr algn="ctr"/>
            <a:r>
              <a:rPr lang="en-US" sz="1428" kern="0" dirty="0">
                <a:solidFill>
                  <a:sysClr val="windowText" lastClr="000000"/>
                </a:solidFill>
                <a:effectLst>
                  <a:outerShdw blurRad="38100" dist="38100" dir="2700000" algn="tl">
                    <a:srgbClr val="000000">
                      <a:alpha val="43137"/>
                    </a:srgbClr>
                  </a:outerShdw>
                </a:effectLst>
                <a:latin typeface="Gill Sans MT"/>
              </a:rPr>
              <a:t>Node 1</a:t>
            </a:r>
            <a:endParaRPr lang="en-US" sz="3264" kern="0" dirty="0">
              <a:solidFill>
                <a:sysClr val="windowText" lastClr="000000"/>
              </a:solidFill>
              <a:effectLst>
                <a:outerShdw blurRad="38100" dist="38100" dir="2700000" algn="tl">
                  <a:srgbClr val="000000">
                    <a:alpha val="43137"/>
                  </a:srgbClr>
                </a:outerShdw>
              </a:effectLst>
              <a:latin typeface="Gill Sans MT"/>
            </a:endParaRPr>
          </a:p>
          <a:p>
            <a:endParaRPr lang="en-US" sz="1836" dirty="0"/>
          </a:p>
        </p:txBody>
      </p:sp>
      <p:cxnSp>
        <p:nvCxnSpPr>
          <p:cNvPr id="20" name="Straight Connector 19"/>
          <p:cNvCxnSpPr/>
          <p:nvPr/>
        </p:nvCxnSpPr>
        <p:spPr>
          <a:xfrm>
            <a:off x="5150217" y="1334105"/>
            <a:ext cx="0" cy="489451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62930" y="1270036"/>
            <a:ext cx="0" cy="489451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96494" y="2614597"/>
            <a:ext cx="429719" cy="257413"/>
          </a:xfrm>
          <a:prstGeom prst="rect">
            <a:avLst/>
          </a:prstGeom>
          <a:gradFill rotWithShape="1">
            <a:gsLst>
              <a:gs pos="0">
                <a:srgbClr val="8064A2">
                  <a:tint val="45000"/>
                  <a:satMod val="200000"/>
                </a:srgbClr>
              </a:gs>
              <a:gs pos="30000">
                <a:srgbClr val="8064A2">
                  <a:tint val="61000"/>
                  <a:satMod val="200000"/>
                </a:srgbClr>
              </a:gs>
              <a:gs pos="45000">
                <a:srgbClr val="8064A2">
                  <a:tint val="66000"/>
                  <a:satMod val="200000"/>
                </a:srgbClr>
              </a:gs>
              <a:gs pos="55000">
                <a:srgbClr val="8064A2">
                  <a:tint val="66000"/>
                  <a:satMod val="200000"/>
                </a:srgbClr>
              </a:gs>
              <a:gs pos="73000">
                <a:srgbClr val="8064A2">
                  <a:tint val="61000"/>
                  <a:satMod val="200000"/>
                </a:srgbClr>
              </a:gs>
              <a:gs pos="100000">
                <a:srgbClr val="8064A2">
                  <a:tint val="45000"/>
                  <a:satMod val="200000"/>
                </a:srgbClr>
              </a:gs>
            </a:gsLst>
            <a:lin ang="950000" scaled="1"/>
          </a:gradFill>
          <a:ln w="9525" cap="flat" cmpd="sng" algn="ctr">
            <a:solidFill>
              <a:srgbClr val="8064A2"/>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r>
              <a:rPr lang="en-US" sz="2448" kern="0" dirty="0">
                <a:solidFill>
                  <a:sysClr val="windowText" lastClr="000000"/>
                </a:solidFill>
                <a:latin typeface="Gill Sans MT"/>
              </a:rPr>
              <a:t>S</a:t>
            </a:r>
          </a:p>
        </p:txBody>
      </p:sp>
      <p:sp>
        <p:nvSpPr>
          <p:cNvPr id="23" name="Rectangle 22"/>
          <p:cNvSpPr/>
          <p:nvPr/>
        </p:nvSpPr>
        <p:spPr>
          <a:xfrm>
            <a:off x="7705061" y="2598396"/>
            <a:ext cx="429719" cy="257413"/>
          </a:xfrm>
          <a:prstGeom prst="rect">
            <a:avLst/>
          </a:prstGeom>
          <a:gradFill rotWithShape="1">
            <a:gsLst>
              <a:gs pos="0">
                <a:srgbClr val="8064A2">
                  <a:tint val="45000"/>
                  <a:satMod val="200000"/>
                </a:srgbClr>
              </a:gs>
              <a:gs pos="30000">
                <a:srgbClr val="8064A2">
                  <a:tint val="61000"/>
                  <a:satMod val="200000"/>
                </a:srgbClr>
              </a:gs>
              <a:gs pos="45000">
                <a:srgbClr val="8064A2">
                  <a:tint val="66000"/>
                  <a:satMod val="200000"/>
                </a:srgbClr>
              </a:gs>
              <a:gs pos="55000">
                <a:srgbClr val="8064A2">
                  <a:tint val="66000"/>
                  <a:satMod val="200000"/>
                </a:srgbClr>
              </a:gs>
              <a:gs pos="73000">
                <a:srgbClr val="8064A2">
                  <a:tint val="61000"/>
                  <a:satMod val="200000"/>
                </a:srgbClr>
              </a:gs>
              <a:gs pos="100000">
                <a:srgbClr val="8064A2">
                  <a:tint val="45000"/>
                  <a:satMod val="200000"/>
                </a:srgbClr>
              </a:gs>
            </a:gsLst>
            <a:lin ang="950000" scaled="1"/>
          </a:gradFill>
          <a:ln w="9525" cap="flat" cmpd="sng" algn="ctr">
            <a:solidFill>
              <a:srgbClr val="8064A2"/>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defRPr/>
            </a:pPr>
            <a:r>
              <a:rPr lang="en-US" sz="2448" kern="0" dirty="0">
                <a:solidFill>
                  <a:sysClr val="windowText" lastClr="000000"/>
                </a:solidFill>
                <a:latin typeface="Gill Sans MT"/>
              </a:rPr>
              <a:t>S</a:t>
            </a:r>
          </a:p>
        </p:txBody>
      </p:sp>
      <p:sp>
        <p:nvSpPr>
          <p:cNvPr id="24" name="Rectangle 23"/>
          <p:cNvSpPr/>
          <p:nvPr/>
        </p:nvSpPr>
        <p:spPr>
          <a:xfrm>
            <a:off x="6293521" y="2620089"/>
            <a:ext cx="429719" cy="257413"/>
          </a:xfrm>
          <a:prstGeom prst="rect">
            <a:avLst/>
          </a:prstGeom>
          <a:gradFill rotWithShape="1">
            <a:gsLst>
              <a:gs pos="0">
                <a:srgbClr val="9BBB59">
                  <a:tint val="45000"/>
                  <a:satMod val="200000"/>
                </a:srgbClr>
              </a:gs>
              <a:gs pos="30000">
                <a:srgbClr val="9BBB59">
                  <a:tint val="61000"/>
                  <a:satMod val="200000"/>
                </a:srgbClr>
              </a:gs>
              <a:gs pos="45000">
                <a:srgbClr val="9BBB59">
                  <a:tint val="66000"/>
                  <a:satMod val="200000"/>
                </a:srgbClr>
              </a:gs>
              <a:gs pos="55000">
                <a:srgbClr val="9BBB59">
                  <a:tint val="66000"/>
                  <a:satMod val="200000"/>
                </a:srgbClr>
              </a:gs>
              <a:gs pos="73000">
                <a:srgbClr val="9BBB59">
                  <a:tint val="61000"/>
                  <a:satMod val="200000"/>
                </a:srgbClr>
              </a:gs>
              <a:gs pos="100000">
                <a:srgbClr val="9BBB59">
                  <a:tint val="45000"/>
                  <a:satMod val="200000"/>
                </a:srgbClr>
              </a:gs>
            </a:gsLst>
            <a:lin ang="950000" scaled="1"/>
          </a:gradFill>
          <a:ln w="9525" cap="flat" cmpd="sng" algn="ctr">
            <a:solidFill>
              <a:srgbClr val="9BBB59"/>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r>
              <a:rPr lang="en-US" sz="2448" kern="0" dirty="0">
                <a:solidFill>
                  <a:sysClr val="windowText" lastClr="000000"/>
                </a:solidFill>
                <a:latin typeface="Gill Sans MT"/>
              </a:rPr>
              <a:t>P</a:t>
            </a:r>
          </a:p>
        </p:txBody>
      </p:sp>
      <p:sp>
        <p:nvSpPr>
          <p:cNvPr id="25" name="Rectangle 24"/>
          <p:cNvSpPr/>
          <p:nvPr/>
        </p:nvSpPr>
        <p:spPr>
          <a:xfrm>
            <a:off x="4214202" y="2606724"/>
            <a:ext cx="429719" cy="257413"/>
          </a:xfrm>
          <a:prstGeom prst="rect">
            <a:avLst/>
          </a:prstGeom>
          <a:gradFill rotWithShape="1">
            <a:gsLst>
              <a:gs pos="0">
                <a:srgbClr val="9BBB59">
                  <a:tint val="45000"/>
                  <a:satMod val="200000"/>
                </a:srgbClr>
              </a:gs>
              <a:gs pos="30000">
                <a:srgbClr val="9BBB59">
                  <a:tint val="61000"/>
                  <a:satMod val="200000"/>
                </a:srgbClr>
              </a:gs>
              <a:gs pos="45000">
                <a:srgbClr val="9BBB59">
                  <a:tint val="66000"/>
                  <a:satMod val="200000"/>
                </a:srgbClr>
              </a:gs>
              <a:gs pos="55000">
                <a:srgbClr val="9BBB59">
                  <a:tint val="66000"/>
                  <a:satMod val="200000"/>
                </a:srgbClr>
              </a:gs>
              <a:gs pos="73000">
                <a:srgbClr val="9BBB59">
                  <a:tint val="61000"/>
                  <a:satMod val="200000"/>
                </a:srgbClr>
              </a:gs>
              <a:gs pos="100000">
                <a:srgbClr val="9BBB59">
                  <a:tint val="45000"/>
                  <a:satMod val="200000"/>
                </a:srgbClr>
              </a:gs>
            </a:gsLst>
            <a:lin ang="950000" scaled="1"/>
          </a:gradFill>
          <a:ln w="9525" cap="flat" cmpd="sng" algn="ctr">
            <a:solidFill>
              <a:srgbClr val="9BBB59"/>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r>
              <a:rPr lang="en-US" sz="2448" kern="0" dirty="0">
                <a:solidFill>
                  <a:sysClr val="windowText" lastClr="000000"/>
                </a:solidFill>
                <a:latin typeface="Gill Sans MT"/>
              </a:rPr>
              <a:t>S</a:t>
            </a:r>
          </a:p>
        </p:txBody>
      </p:sp>
      <p:sp>
        <p:nvSpPr>
          <p:cNvPr id="26" name="Rectangle 25"/>
          <p:cNvSpPr/>
          <p:nvPr/>
        </p:nvSpPr>
        <p:spPr>
          <a:xfrm>
            <a:off x="8393244" y="2598396"/>
            <a:ext cx="429719" cy="257413"/>
          </a:xfrm>
          <a:prstGeom prst="rect">
            <a:avLst/>
          </a:prstGeom>
          <a:gradFill rotWithShape="1">
            <a:gsLst>
              <a:gs pos="0">
                <a:srgbClr val="9BBB59">
                  <a:tint val="45000"/>
                  <a:satMod val="200000"/>
                </a:srgbClr>
              </a:gs>
              <a:gs pos="30000">
                <a:srgbClr val="9BBB59">
                  <a:tint val="61000"/>
                  <a:satMod val="200000"/>
                </a:srgbClr>
              </a:gs>
              <a:gs pos="45000">
                <a:srgbClr val="9BBB59">
                  <a:tint val="66000"/>
                  <a:satMod val="200000"/>
                </a:srgbClr>
              </a:gs>
              <a:gs pos="55000">
                <a:srgbClr val="9BBB59">
                  <a:tint val="66000"/>
                  <a:satMod val="200000"/>
                </a:srgbClr>
              </a:gs>
              <a:gs pos="73000">
                <a:srgbClr val="9BBB59">
                  <a:tint val="61000"/>
                  <a:satMod val="200000"/>
                </a:srgbClr>
              </a:gs>
              <a:gs pos="100000">
                <a:srgbClr val="9BBB59">
                  <a:tint val="45000"/>
                  <a:satMod val="200000"/>
                </a:srgbClr>
              </a:gs>
            </a:gsLst>
            <a:lin ang="950000" scaled="1"/>
          </a:gradFill>
          <a:ln w="9525" cap="flat" cmpd="sng" algn="ctr">
            <a:solidFill>
              <a:srgbClr val="9BBB59"/>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r>
              <a:rPr lang="en-US" sz="2448" kern="0" dirty="0">
                <a:solidFill>
                  <a:sysClr val="windowText" lastClr="000000"/>
                </a:solidFill>
                <a:latin typeface="Gill Sans MT"/>
              </a:rPr>
              <a:t>S</a:t>
            </a:r>
          </a:p>
        </p:txBody>
      </p:sp>
      <p:sp>
        <p:nvSpPr>
          <p:cNvPr id="27" name="Rectangle 26"/>
          <p:cNvSpPr/>
          <p:nvPr/>
        </p:nvSpPr>
        <p:spPr>
          <a:xfrm>
            <a:off x="3568852" y="4764559"/>
            <a:ext cx="429719" cy="257413"/>
          </a:xfrm>
          <a:prstGeom prst="rect">
            <a:avLst/>
          </a:prstGeom>
          <a:gradFill rotWithShape="1">
            <a:gsLst>
              <a:gs pos="0">
                <a:srgbClr val="4BACC6">
                  <a:tint val="45000"/>
                  <a:satMod val="200000"/>
                </a:srgbClr>
              </a:gs>
              <a:gs pos="30000">
                <a:srgbClr val="4BACC6">
                  <a:tint val="61000"/>
                  <a:satMod val="200000"/>
                </a:srgbClr>
              </a:gs>
              <a:gs pos="45000">
                <a:srgbClr val="4BACC6">
                  <a:tint val="66000"/>
                  <a:satMod val="200000"/>
                </a:srgbClr>
              </a:gs>
              <a:gs pos="55000">
                <a:srgbClr val="4BACC6">
                  <a:tint val="66000"/>
                  <a:satMod val="200000"/>
                </a:srgbClr>
              </a:gs>
              <a:gs pos="73000">
                <a:srgbClr val="4BACC6">
                  <a:tint val="61000"/>
                  <a:satMod val="200000"/>
                </a:srgbClr>
              </a:gs>
              <a:gs pos="100000">
                <a:srgbClr val="4BACC6">
                  <a:tint val="45000"/>
                  <a:satMod val="200000"/>
                </a:srgbClr>
              </a:gs>
            </a:gsLst>
            <a:lin ang="950000" scaled="1"/>
          </a:gradFill>
          <a:ln w="9525" cap="flat" cmpd="sng" algn="ctr">
            <a:solidFill>
              <a:srgbClr val="4BACC6"/>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r>
              <a:rPr lang="en-US" sz="2448" kern="0" dirty="0">
                <a:solidFill>
                  <a:sysClr val="windowText" lastClr="000000"/>
                </a:solidFill>
                <a:latin typeface="Gill Sans MT"/>
              </a:rPr>
              <a:t>S</a:t>
            </a:r>
          </a:p>
        </p:txBody>
      </p:sp>
      <p:sp>
        <p:nvSpPr>
          <p:cNvPr id="28" name="Rectangle 27"/>
          <p:cNvSpPr/>
          <p:nvPr/>
        </p:nvSpPr>
        <p:spPr>
          <a:xfrm>
            <a:off x="5691588" y="4403920"/>
            <a:ext cx="429719" cy="257413"/>
          </a:xfrm>
          <a:prstGeom prst="rect">
            <a:avLst/>
          </a:prstGeom>
          <a:gradFill rotWithShape="1">
            <a:gsLst>
              <a:gs pos="0">
                <a:srgbClr val="4BACC6">
                  <a:tint val="45000"/>
                  <a:satMod val="200000"/>
                </a:srgbClr>
              </a:gs>
              <a:gs pos="30000">
                <a:srgbClr val="4BACC6">
                  <a:tint val="61000"/>
                  <a:satMod val="200000"/>
                </a:srgbClr>
              </a:gs>
              <a:gs pos="45000">
                <a:srgbClr val="4BACC6">
                  <a:tint val="66000"/>
                  <a:satMod val="200000"/>
                </a:srgbClr>
              </a:gs>
              <a:gs pos="55000">
                <a:srgbClr val="4BACC6">
                  <a:tint val="66000"/>
                  <a:satMod val="200000"/>
                </a:srgbClr>
              </a:gs>
              <a:gs pos="73000">
                <a:srgbClr val="4BACC6">
                  <a:tint val="61000"/>
                  <a:satMod val="200000"/>
                </a:srgbClr>
              </a:gs>
              <a:gs pos="100000">
                <a:srgbClr val="4BACC6">
                  <a:tint val="45000"/>
                  <a:satMod val="200000"/>
                </a:srgbClr>
              </a:gs>
            </a:gsLst>
            <a:lin ang="950000" scaled="1"/>
          </a:gradFill>
          <a:ln w="9525" cap="flat" cmpd="sng" algn="ctr">
            <a:solidFill>
              <a:srgbClr val="4BACC6"/>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r>
              <a:rPr lang="en-US" sz="2448" kern="0" dirty="0">
                <a:solidFill>
                  <a:sysClr val="windowText" lastClr="000000"/>
                </a:solidFill>
                <a:latin typeface="Gill Sans MT"/>
              </a:rPr>
              <a:t>S</a:t>
            </a:r>
          </a:p>
        </p:txBody>
      </p:sp>
      <p:sp>
        <p:nvSpPr>
          <p:cNvPr id="29" name="Rectangle 28"/>
          <p:cNvSpPr/>
          <p:nvPr/>
        </p:nvSpPr>
        <p:spPr>
          <a:xfrm>
            <a:off x="7705061" y="3013068"/>
            <a:ext cx="429719" cy="257413"/>
          </a:xfrm>
          <a:prstGeom prst="rect">
            <a:avLst/>
          </a:prstGeom>
          <a:gradFill rotWithShape="1">
            <a:gsLst>
              <a:gs pos="0">
                <a:srgbClr val="4BACC6">
                  <a:tint val="45000"/>
                  <a:satMod val="200000"/>
                </a:srgbClr>
              </a:gs>
              <a:gs pos="30000">
                <a:srgbClr val="4BACC6">
                  <a:tint val="61000"/>
                  <a:satMod val="200000"/>
                </a:srgbClr>
              </a:gs>
              <a:gs pos="45000">
                <a:srgbClr val="4BACC6">
                  <a:tint val="66000"/>
                  <a:satMod val="200000"/>
                </a:srgbClr>
              </a:gs>
              <a:gs pos="55000">
                <a:srgbClr val="4BACC6">
                  <a:tint val="66000"/>
                  <a:satMod val="200000"/>
                </a:srgbClr>
              </a:gs>
              <a:gs pos="73000">
                <a:srgbClr val="4BACC6">
                  <a:tint val="61000"/>
                  <a:satMod val="200000"/>
                </a:srgbClr>
              </a:gs>
              <a:gs pos="100000">
                <a:srgbClr val="4BACC6">
                  <a:tint val="45000"/>
                  <a:satMod val="200000"/>
                </a:srgbClr>
              </a:gs>
            </a:gsLst>
            <a:lin ang="950000" scaled="1"/>
          </a:gradFill>
          <a:ln w="9525" cap="flat" cmpd="sng" algn="ctr">
            <a:solidFill>
              <a:srgbClr val="4BACC6"/>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r>
              <a:rPr lang="en-US" sz="2448" kern="0" dirty="0">
                <a:solidFill>
                  <a:sysClr val="windowText" lastClr="000000"/>
                </a:solidFill>
                <a:latin typeface="Gill Sans MT"/>
              </a:rPr>
              <a:t>P</a:t>
            </a:r>
          </a:p>
        </p:txBody>
      </p:sp>
      <p:sp>
        <p:nvSpPr>
          <p:cNvPr id="30" name="Rectangle 29"/>
          <p:cNvSpPr/>
          <p:nvPr/>
        </p:nvSpPr>
        <p:spPr>
          <a:xfrm>
            <a:off x="6256999" y="4394036"/>
            <a:ext cx="429719" cy="257413"/>
          </a:xfrm>
          <a:prstGeom prst="rect">
            <a:avLst/>
          </a:prstGeom>
          <a:gradFill rotWithShape="1">
            <a:gsLst>
              <a:gs pos="0">
                <a:srgbClr val="C0504D">
                  <a:shade val="63000"/>
                </a:srgbClr>
              </a:gs>
              <a:gs pos="30000">
                <a:srgbClr val="C0504D">
                  <a:shade val="90000"/>
                  <a:satMod val="110000"/>
                </a:srgbClr>
              </a:gs>
              <a:gs pos="45000">
                <a:srgbClr val="C0504D">
                  <a:shade val="100000"/>
                  <a:satMod val="118000"/>
                </a:srgbClr>
              </a:gs>
              <a:gs pos="55000">
                <a:srgbClr val="C0504D">
                  <a:shade val="100000"/>
                  <a:satMod val="118000"/>
                </a:srgbClr>
              </a:gs>
              <a:gs pos="73000">
                <a:srgbClr val="C0504D">
                  <a:shade val="90000"/>
                  <a:satMod val="110000"/>
                </a:srgbClr>
              </a:gs>
              <a:gs pos="100000">
                <a:srgbClr val="C0504D">
                  <a:shade val="63000"/>
                </a:srgbClr>
              </a:gs>
            </a:gsLst>
            <a:lin ang="950000" scaled="1"/>
          </a:gradFill>
          <a:ln w="9525" cap="flat" cmpd="sng" algn="ctr">
            <a:solidFill>
              <a:srgbClr val="C0504D"/>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C0504D">
                <a:tint val="100000"/>
                <a:shade val="100000"/>
                <a:hueMod val="100000"/>
                <a:satMod val="100000"/>
              </a:srgbClr>
            </a:contourClr>
          </a:sp3d>
        </p:spPr>
        <p:txBody>
          <a:bodyPr lIns="124326" tIns="62162" rIns="124326" bIns="62162" rtlCol="0" anchor="ctr"/>
          <a:lstStyle/>
          <a:p>
            <a:pPr algn="ctr" defTabSz="1243245"/>
            <a:r>
              <a:rPr lang="en-US" sz="2448" kern="0" dirty="0">
                <a:solidFill>
                  <a:sysClr val="window" lastClr="FFFFFF"/>
                </a:solidFill>
                <a:latin typeface="Gill Sans MT"/>
              </a:rPr>
              <a:t>S</a:t>
            </a:r>
          </a:p>
        </p:txBody>
      </p:sp>
      <p:sp>
        <p:nvSpPr>
          <p:cNvPr id="31" name="Rectangle 30"/>
          <p:cNvSpPr/>
          <p:nvPr/>
        </p:nvSpPr>
        <p:spPr>
          <a:xfrm>
            <a:off x="3581699" y="4371388"/>
            <a:ext cx="429719" cy="257413"/>
          </a:xfrm>
          <a:prstGeom prst="rect">
            <a:avLst/>
          </a:prstGeom>
          <a:gradFill rotWithShape="1">
            <a:gsLst>
              <a:gs pos="0">
                <a:srgbClr val="C0504D">
                  <a:shade val="63000"/>
                </a:srgbClr>
              </a:gs>
              <a:gs pos="30000">
                <a:srgbClr val="C0504D">
                  <a:shade val="90000"/>
                  <a:satMod val="110000"/>
                </a:srgbClr>
              </a:gs>
              <a:gs pos="45000">
                <a:srgbClr val="C0504D">
                  <a:shade val="100000"/>
                  <a:satMod val="118000"/>
                </a:srgbClr>
              </a:gs>
              <a:gs pos="55000">
                <a:srgbClr val="C0504D">
                  <a:shade val="100000"/>
                  <a:satMod val="118000"/>
                </a:srgbClr>
              </a:gs>
              <a:gs pos="73000">
                <a:srgbClr val="C0504D">
                  <a:shade val="90000"/>
                  <a:satMod val="110000"/>
                </a:srgbClr>
              </a:gs>
              <a:gs pos="100000">
                <a:srgbClr val="C0504D">
                  <a:shade val="63000"/>
                </a:srgbClr>
              </a:gs>
            </a:gsLst>
            <a:lin ang="950000" scaled="1"/>
          </a:gradFill>
          <a:ln w="9525" cap="flat" cmpd="sng" algn="ctr">
            <a:solidFill>
              <a:srgbClr val="C0504D"/>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C0504D">
                <a:tint val="100000"/>
                <a:shade val="100000"/>
                <a:hueMod val="100000"/>
                <a:satMod val="100000"/>
              </a:srgbClr>
            </a:contourClr>
          </a:sp3d>
        </p:spPr>
        <p:txBody>
          <a:bodyPr lIns="124326" tIns="62162" rIns="124326" bIns="62162" rtlCol="0" anchor="ctr"/>
          <a:lstStyle/>
          <a:p>
            <a:pPr algn="ctr" defTabSz="1243245"/>
            <a:r>
              <a:rPr lang="en-US" sz="2448" kern="0" dirty="0">
                <a:solidFill>
                  <a:sysClr val="window" lastClr="FFFFFF"/>
                </a:solidFill>
                <a:latin typeface="Gill Sans MT"/>
              </a:rPr>
              <a:t>S</a:t>
            </a:r>
          </a:p>
        </p:txBody>
      </p:sp>
      <p:sp>
        <p:nvSpPr>
          <p:cNvPr id="32" name="Rectangle 31"/>
          <p:cNvSpPr/>
          <p:nvPr/>
        </p:nvSpPr>
        <p:spPr>
          <a:xfrm>
            <a:off x="7780726" y="4403920"/>
            <a:ext cx="429719" cy="257413"/>
          </a:xfrm>
          <a:prstGeom prst="rect">
            <a:avLst/>
          </a:prstGeom>
          <a:gradFill rotWithShape="1">
            <a:gsLst>
              <a:gs pos="0">
                <a:srgbClr val="C0504D">
                  <a:shade val="63000"/>
                </a:srgbClr>
              </a:gs>
              <a:gs pos="30000">
                <a:srgbClr val="C0504D">
                  <a:shade val="90000"/>
                  <a:satMod val="110000"/>
                </a:srgbClr>
              </a:gs>
              <a:gs pos="45000">
                <a:srgbClr val="C0504D">
                  <a:shade val="100000"/>
                  <a:satMod val="118000"/>
                </a:srgbClr>
              </a:gs>
              <a:gs pos="55000">
                <a:srgbClr val="C0504D">
                  <a:shade val="100000"/>
                  <a:satMod val="118000"/>
                </a:srgbClr>
              </a:gs>
              <a:gs pos="73000">
                <a:srgbClr val="C0504D">
                  <a:shade val="90000"/>
                  <a:satMod val="110000"/>
                </a:srgbClr>
              </a:gs>
              <a:gs pos="100000">
                <a:srgbClr val="C0504D">
                  <a:shade val="63000"/>
                </a:srgbClr>
              </a:gs>
            </a:gsLst>
            <a:lin ang="950000" scaled="1"/>
          </a:gradFill>
          <a:ln w="9525" cap="flat" cmpd="sng" algn="ctr">
            <a:solidFill>
              <a:srgbClr val="C0504D"/>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C0504D">
                <a:tint val="100000"/>
                <a:shade val="100000"/>
                <a:hueMod val="100000"/>
                <a:satMod val="100000"/>
              </a:srgbClr>
            </a:contourClr>
          </a:sp3d>
        </p:spPr>
        <p:txBody>
          <a:bodyPr lIns="124326" tIns="62162" rIns="124326" bIns="62162" rtlCol="0" anchor="ctr"/>
          <a:lstStyle/>
          <a:p>
            <a:pPr algn="ctr" defTabSz="1243245"/>
            <a:r>
              <a:rPr lang="en-US" sz="2448" kern="0" dirty="0">
                <a:solidFill>
                  <a:sysClr val="window" lastClr="FFFFFF"/>
                </a:solidFill>
                <a:latin typeface="Gill Sans MT"/>
              </a:rPr>
              <a:t>P</a:t>
            </a:r>
          </a:p>
        </p:txBody>
      </p:sp>
      <p:sp>
        <p:nvSpPr>
          <p:cNvPr id="33" name="Rectangle 32"/>
          <p:cNvSpPr/>
          <p:nvPr/>
        </p:nvSpPr>
        <p:spPr>
          <a:xfrm>
            <a:off x="5691588" y="3006684"/>
            <a:ext cx="429719" cy="257413"/>
          </a:xfrm>
          <a:prstGeom prst="rect">
            <a:avLst/>
          </a:prstGeom>
          <a:solidFill>
            <a:srgbClr val="FFC000"/>
          </a:solidFill>
          <a:ln w="9525" cap="flat" cmpd="sng" algn="ctr">
            <a:solidFill>
              <a:srgbClr val="9BBB59"/>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r>
              <a:rPr lang="en-US" sz="2448" kern="0" dirty="0">
                <a:solidFill>
                  <a:sysClr val="windowText" lastClr="000000"/>
                </a:solidFill>
                <a:latin typeface="Gill Sans MT"/>
              </a:rPr>
              <a:t>S</a:t>
            </a:r>
          </a:p>
        </p:txBody>
      </p:sp>
      <p:sp>
        <p:nvSpPr>
          <p:cNvPr id="34" name="Rectangle 33"/>
          <p:cNvSpPr/>
          <p:nvPr/>
        </p:nvSpPr>
        <p:spPr>
          <a:xfrm>
            <a:off x="8376707" y="4387654"/>
            <a:ext cx="429719" cy="257413"/>
          </a:xfrm>
          <a:prstGeom prst="rect">
            <a:avLst/>
          </a:prstGeom>
          <a:solidFill>
            <a:srgbClr val="FFC000"/>
          </a:solidFill>
          <a:ln w="9525" cap="flat" cmpd="sng" algn="ctr">
            <a:solidFill>
              <a:srgbClr val="9BBB59"/>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r>
              <a:rPr lang="en-US" sz="2448" kern="0" dirty="0">
                <a:solidFill>
                  <a:sysClr val="windowText" lastClr="000000"/>
                </a:solidFill>
                <a:latin typeface="Gill Sans MT"/>
              </a:rPr>
              <a:t>S</a:t>
            </a:r>
          </a:p>
        </p:txBody>
      </p:sp>
      <p:sp>
        <p:nvSpPr>
          <p:cNvPr id="35" name="Rectangle 34"/>
          <p:cNvSpPr/>
          <p:nvPr/>
        </p:nvSpPr>
        <p:spPr>
          <a:xfrm>
            <a:off x="4234987" y="4375927"/>
            <a:ext cx="429719" cy="257413"/>
          </a:xfrm>
          <a:prstGeom prst="rect">
            <a:avLst/>
          </a:prstGeom>
          <a:solidFill>
            <a:srgbClr val="FFC000"/>
          </a:solidFill>
          <a:ln w="9525" cap="flat" cmpd="sng" algn="ctr">
            <a:solidFill>
              <a:srgbClr val="9BBB59"/>
            </a:solidFill>
            <a:prstDash val="solid"/>
          </a:ln>
          <a:effectLst>
            <a:outerShdw blurRad="38100" dist="25400" dir="5400000" rotWithShape="0">
              <a:srgbClr val="000000">
                <a:alpha val="40000"/>
              </a:srgbClr>
            </a:outerShdw>
          </a:effectLst>
        </p:spPr>
        <p:txBody>
          <a:bodyPr lIns="124326" tIns="62162" rIns="124326" bIns="62162" rtlCol="0" anchor="ctr"/>
          <a:lstStyle/>
          <a:p>
            <a:pPr algn="ctr" defTabSz="1243245"/>
            <a:r>
              <a:rPr lang="en-US" sz="2448" kern="0" dirty="0">
                <a:solidFill>
                  <a:sysClr val="windowText" lastClr="000000"/>
                </a:solidFill>
                <a:latin typeface="Gill Sans MT"/>
              </a:rPr>
              <a:t>P</a:t>
            </a:r>
          </a:p>
        </p:txBody>
      </p:sp>
      <p:sp>
        <p:nvSpPr>
          <p:cNvPr id="36" name="TextBox 35"/>
          <p:cNvSpPr txBox="1"/>
          <p:nvPr/>
        </p:nvSpPr>
        <p:spPr>
          <a:xfrm>
            <a:off x="3173422" y="1661373"/>
            <a:ext cx="1841294" cy="280718"/>
          </a:xfrm>
          <a:prstGeom prst="rect">
            <a:avLst/>
          </a:prstGeom>
          <a:noFill/>
        </p:spPr>
        <p:txBody>
          <a:bodyPr wrap="square" rtlCol="0">
            <a:spAutoFit/>
          </a:bodyPr>
          <a:lstStyle/>
          <a:p>
            <a:r>
              <a:rPr lang="en-US" sz="1224" b="1" dirty="0"/>
              <a:t>UD:/UpgradeDomain1</a:t>
            </a:r>
          </a:p>
        </p:txBody>
      </p:sp>
      <p:sp>
        <p:nvSpPr>
          <p:cNvPr id="37" name="TextBox 36"/>
          <p:cNvSpPr txBox="1"/>
          <p:nvPr/>
        </p:nvSpPr>
        <p:spPr>
          <a:xfrm>
            <a:off x="5302069" y="1664398"/>
            <a:ext cx="1882862" cy="286306"/>
          </a:xfrm>
          <a:prstGeom prst="rect">
            <a:avLst/>
          </a:prstGeom>
          <a:noFill/>
        </p:spPr>
        <p:txBody>
          <a:bodyPr wrap="square" rtlCol="0">
            <a:spAutoFit/>
          </a:bodyPr>
          <a:lstStyle/>
          <a:p>
            <a:r>
              <a:rPr lang="en-US" sz="1224" b="1" dirty="0"/>
              <a:t>UD:/UpgradeDomain2</a:t>
            </a:r>
          </a:p>
        </p:txBody>
      </p:sp>
      <p:sp>
        <p:nvSpPr>
          <p:cNvPr id="38" name="TextBox 37"/>
          <p:cNvSpPr txBox="1"/>
          <p:nvPr/>
        </p:nvSpPr>
        <p:spPr>
          <a:xfrm>
            <a:off x="7336782" y="1650623"/>
            <a:ext cx="1845443" cy="280718"/>
          </a:xfrm>
          <a:prstGeom prst="rect">
            <a:avLst/>
          </a:prstGeom>
          <a:noFill/>
        </p:spPr>
        <p:txBody>
          <a:bodyPr wrap="square" rtlCol="0">
            <a:spAutoFit/>
          </a:bodyPr>
          <a:lstStyle/>
          <a:p>
            <a:r>
              <a:rPr lang="en-US" sz="1224" b="1" dirty="0"/>
              <a:t>UD:/UpgradeDomain3</a:t>
            </a:r>
          </a:p>
        </p:txBody>
      </p:sp>
    </p:spTree>
    <p:extLst>
      <p:ext uri="{BB962C8B-B14F-4D97-AF65-F5344CB8AC3E}">
        <p14:creationId xmlns:p14="http://schemas.microsoft.com/office/powerpoint/2010/main" val="3496433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Domains</a:t>
            </a:r>
            <a:endParaRPr lang="en-US" dirty="0"/>
          </a:p>
        </p:txBody>
      </p:sp>
      <p:sp>
        <p:nvSpPr>
          <p:cNvPr id="3" name="Text Placeholder 2"/>
          <p:cNvSpPr>
            <a:spLocks noGrp="1"/>
          </p:cNvSpPr>
          <p:nvPr>
            <p:ph type="body" sz="quarter" idx="11"/>
          </p:nvPr>
        </p:nvSpPr>
        <p:spPr>
          <a:xfrm>
            <a:off x="274639" y="1212849"/>
            <a:ext cx="11889564" cy="5332413"/>
          </a:xfrm>
        </p:spPr>
        <p:txBody>
          <a:bodyPr>
            <a:normAutofit fontScale="77500" lnSpcReduction="20000"/>
          </a:bodyPr>
          <a:lstStyle/>
          <a:p>
            <a:r>
              <a:rPr lang="en-US" dirty="0" smtClean="0"/>
              <a:t>Related to number of FEs in pool at creation time (TB Logic)</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How can I tell?</a:t>
            </a:r>
          </a:p>
          <a:p>
            <a:r>
              <a:rPr lang="en-US" dirty="0"/>
              <a:t>	</a:t>
            </a:r>
            <a:r>
              <a:rPr lang="en-US" sz="2900" dirty="0" smtClean="0">
                <a:gradFill>
                  <a:gsLst>
                    <a:gs pos="1250">
                      <a:schemeClr val="tx1"/>
                    </a:gs>
                    <a:gs pos="100000">
                      <a:schemeClr val="tx1"/>
                    </a:gs>
                  </a:gsLst>
                  <a:lin ang="5400000" scaled="0"/>
                </a:gradFill>
                <a:latin typeface="+mn-lt"/>
              </a:rPr>
              <a:t>Get-</a:t>
            </a:r>
            <a:r>
              <a:rPr lang="en-US" sz="2900" dirty="0" err="1" smtClean="0">
                <a:gradFill>
                  <a:gsLst>
                    <a:gs pos="1250">
                      <a:schemeClr val="tx1"/>
                    </a:gs>
                    <a:gs pos="100000">
                      <a:schemeClr val="tx1"/>
                    </a:gs>
                  </a:gsLst>
                  <a:lin ang="5400000" scaled="0"/>
                </a:gradFill>
                <a:latin typeface="+mn-lt"/>
              </a:rPr>
              <a:t>CsPoolUpgradeReadinessState</a:t>
            </a:r>
            <a:r>
              <a:rPr lang="en-US" sz="2900" dirty="0" smtClean="0">
                <a:gradFill>
                  <a:gsLst>
                    <a:gs pos="1250">
                      <a:schemeClr val="tx1"/>
                    </a:gs>
                    <a:gs pos="100000">
                      <a:schemeClr val="tx1"/>
                    </a:gs>
                  </a:gsLst>
                  <a:lin ang="5400000" scaled="0"/>
                </a:gradFill>
                <a:latin typeface="+mn-lt"/>
              </a:rPr>
              <a:t> | Select-Object –</a:t>
            </a:r>
            <a:r>
              <a:rPr lang="en-US" sz="2900" dirty="0" err="1" smtClean="0">
                <a:gradFill>
                  <a:gsLst>
                    <a:gs pos="1250">
                      <a:schemeClr val="tx1"/>
                    </a:gs>
                    <a:gs pos="100000">
                      <a:schemeClr val="tx1"/>
                    </a:gs>
                  </a:gsLst>
                  <a:lin ang="5400000" scaled="0"/>
                </a:gradFill>
                <a:latin typeface="+mn-lt"/>
              </a:rPr>
              <a:t>ExpandProperty</a:t>
            </a:r>
            <a:r>
              <a:rPr lang="en-US" sz="2900" dirty="0" smtClean="0">
                <a:gradFill>
                  <a:gsLst>
                    <a:gs pos="1250">
                      <a:schemeClr val="tx1"/>
                    </a:gs>
                    <a:gs pos="100000">
                      <a:schemeClr val="tx1"/>
                    </a:gs>
                  </a:gsLst>
                  <a:lin ang="5400000" scaled="0"/>
                </a:gradFill>
                <a:latin typeface="+mn-lt"/>
              </a:rPr>
              <a:t> </a:t>
            </a:r>
            <a:r>
              <a:rPr lang="en-US" sz="2900" dirty="0" err="1" smtClean="0">
                <a:gradFill>
                  <a:gsLst>
                    <a:gs pos="1250">
                      <a:schemeClr val="tx1"/>
                    </a:gs>
                    <a:gs pos="100000">
                      <a:schemeClr val="tx1"/>
                    </a:gs>
                  </a:gsLst>
                  <a:lin ang="5400000" scaled="0"/>
                </a:gradFill>
                <a:latin typeface="+mn-lt"/>
              </a:rPr>
              <a:t>UpgradeDomains</a:t>
            </a:r>
            <a:endParaRPr lang="en-US" sz="2900" dirty="0" smtClean="0">
              <a:gradFill>
                <a:gsLst>
                  <a:gs pos="1250">
                    <a:schemeClr val="tx1"/>
                  </a:gs>
                  <a:gs pos="100000">
                    <a:schemeClr val="tx1"/>
                  </a:gs>
                </a:gsLst>
                <a:lin ang="5400000" scaled="0"/>
              </a:gradFill>
              <a:latin typeface="+mn-lt"/>
            </a:endParaRPr>
          </a:p>
          <a:p>
            <a:endParaRPr lang="en-US" sz="2900" dirty="0">
              <a:gradFill>
                <a:gsLst>
                  <a:gs pos="1250">
                    <a:schemeClr val="tx1"/>
                  </a:gs>
                  <a:gs pos="100000">
                    <a:schemeClr val="tx1"/>
                  </a:gs>
                </a:gsLst>
                <a:lin ang="5400000" scaled="0"/>
              </a:gradFill>
              <a:latin typeface="+mn-lt"/>
            </a:endParaRPr>
          </a:p>
          <a:p>
            <a:r>
              <a:rPr lang="en-US" sz="3200" dirty="0" smtClean="0"/>
              <a:t>What if I add more FEs to the pool?</a:t>
            </a:r>
            <a:endParaRPr lang="en-US" sz="3200" dirty="0"/>
          </a:p>
          <a:p>
            <a:r>
              <a:rPr lang="en-US" sz="3200" dirty="0"/>
              <a:t>	</a:t>
            </a:r>
            <a:r>
              <a:rPr lang="en-US" sz="2900" dirty="0" smtClean="0">
                <a:gradFill>
                  <a:gsLst>
                    <a:gs pos="1250">
                      <a:schemeClr val="tx1"/>
                    </a:gs>
                    <a:gs pos="100000">
                      <a:schemeClr val="tx1"/>
                    </a:gs>
                  </a:gsLst>
                  <a:lin ang="5400000" scaled="0"/>
                </a:gradFill>
                <a:latin typeface="+mn-lt"/>
              </a:rPr>
              <a:t>Depending on initial creation state, more UD may be created, or more servers </a:t>
            </a:r>
            <a:r>
              <a:rPr lang="en-US" sz="2900" smtClean="0">
                <a:gradFill>
                  <a:gsLst>
                    <a:gs pos="1250">
                      <a:schemeClr val="tx1"/>
                    </a:gs>
                    <a:gs pos="100000">
                      <a:schemeClr val="tx1"/>
                    </a:gs>
                  </a:gsLst>
                  <a:lin ang="5400000" scaled="0"/>
                </a:gradFill>
                <a:latin typeface="+mn-lt"/>
              </a:rPr>
              <a:t>placed 	into </a:t>
            </a:r>
            <a:r>
              <a:rPr lang="en-US" sz="2900" dirty="0" smtClean="0">
                <a:gradFill>
                  <a:gsLst>
                    <a:gs pos="1250">
                      <a:schemeClr val="tx1"/>
                    </a:gs>
                    <a:gs pos="100000">
                      <a:schemeClr val="tx1"/>
                    </a:gs>
                  </a:gsLst>
                  <a:lin ang="5400000" scaled="0"/>
                </a:gradFill>
                <a:latin typeface="+mn-lt"/>
              </a:rPr>
              <a:t>existing UDs</a:t>
            </a:r>
          </a:p>
          <a:p>
            <a:endParaRPr lang="en-US" sz="2900" dirty="0">
              <a:gradFill>
                <a:gsLst>
                  <a:gs pos="1250">
                    <a:schemeClr val="tx1"/>
                  </a:gs>
                  <a:gs pos="100000">
                    <a:schemeClr val="tx1"/>
                  </a:gs>
                </a:gsLst>
                <a:lin ang="5400000" scaled="0"/>
              </a:gradFill>
              <a:latin typeface="+mn-lt"/>
            </a:endParaRPr>
          </a:p>
          <a:p>
            <a:endParaRPr lang="en-US" dirty="0"/>
          </a:p>
        </p:txBody>
      </p:sp>
      <p:graphicFrame>
        <p:nvGraphicFramePr>
          <p:cNvPr id="4" name="Table 3"/>
          <p:cNvGraphicFramePr>
            <a:graphicFrameLocks noGrp="1"/>
          </p:cNvGraphicFramePr>
          <p:nvPr>
            <p:extLst/>
          </p:nvPr>
        </p:nvGraphicFramePr>
        <p:xfrm>
          <a:off x="884237" y="1820862"/>
          <a:ext cx="10861486" cy="2123440"/>
        </p:xfrm>
        <a:graphic>
          <a:graphicData uri="http://schemas.openxmlformats.org/drawingml/2006/table">
            <a:tbl>
              <a:tblPr firstRow="1" bandRow="1">
                <a:tableStyleId>{5C22544A-7EE6-4342-B048-85BDC9FD1C3A}</a:tableStyleId>
              </a:tblPr>
              <a:tblGrid>
                <a:gridCol w="1600200"/>
                <a:gridCol w="2133600"/>
                <a:gridCol w="7127686"/>
              </a:tblGrid>
              <a:tr h="370840">
                <a:tc>
                  <a:txBody>
                    <a:bodyPr/>
                    <a:lstStyle/>
                    <a:p>
                      <a:pPr algn="ctr"/>
                      <a:r>
                        <a:rPr lang="en-US" dirty="0" smtClean="0"/>
                        <a:t>Initial Pool Size</a:t>
                      </a:r>
                      <a:endParaRPr lang="en-US" dirty="0"/>
                    </a:p>
                  </a:txBody>
                  <a:tcPr/>
                </a:tc>
                <a:tc>
                  <a:txBody>
                    <a:bodyPr/>
                    <a:lstStyle/>
                    <a:p>
                      <a:pPr algn="ctr"/>
                      <a:r>
                        <a:rPr lang="en-US" dirty="0" smtClean="0"/>
                        <a:t>Number of Upgrade Domains</a:t>
                      </a:r>
                      <a:endParaRPr lang="en-US" dirty="0"/>
                    </a:p>
                  </a:txBody>
                  <a:tcPr/>
                </a:tc>
                <a:tc>
                  <a:txBody>
                    <a:bodyPr/>
                    <a:lstStyle/>
                    <a:p>
                      <a:pPr algn="ctr"/>
                      <a:r>
                        <a:rPr lang="en-US" dirty="0" smtClean="0"/>
                        <a:t>Front</a:t>
                      </a:r>
                      <a:r>
                        <a:rPr lang="en-US" baseline="0" dirty="0" smtClean="0"/>
                        <a:t> End Placement per Upgrade Domain</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8</a:t>
                      </a:r>
                      <a:endParaRPr lang="en-US" dirty="0"/>
                    </a:p>
                  </a:txBody>
                  <a:tcPr/>
                </a:tc>
                <a:tc>
                  <a:txBody>
                    <a:bodyPr/>
                    <a:lstStyle/>
                    <a:p>
                      <a:pPr algn="ctr"/>
                      <a:r>
                        <a:rPr lang="en-US" dirty="0" smtClean="0"/>
                        <a:t>First</a:t>
                      </a:r>
                      <a:r>
                        <a:rPr lang="en-US" baseline="0" dirty="0" smtClean="0"/>
                        <a:t> 8 FEs into 4 UD with 2 each, then 4 UD with 1 each</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8</a:t>
                      </a:r>
                      <a:endParaRPr lang="en-US" dirty="0"/>
                    </a:p>
                  </a:txBody>
                  <a:tcPr/>
                </a:tc>
                <a:tc>
                  <a:txBody>
                    <a:bodyPr/>
                    <a:lstStyle/>
                    <a:p>
                      <a:pPr algn="ctr"/>
                      <a:r>
                        <a:rPr lang="en-US" dirty="0" smtClean="0"/>
                        <a:t>Each FE placed into its own UD</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8</a:t>
                      </a:r>
                      <a:endParaRPr lang="en-US" dirty="0"/>
                    </a:p>
                  </a:txBody>
                  <a:tcPr/>
                </a:tc>
                <a:tc>
                  <a:txBody>
                    <a:bodyPr/>
                    <a:lstStyle/>
                    <a:p>
                      <a:pPr algn="ctr"/>
                      <a:r>
                        <a:rPr lang="en-US" dirty="0" smtClean="0"/>
                        <a:t>First</a:t>
                      </a:r>
                      <a:r>
                        <a:rPr lang="en-US" baseline="0" dirty="0" smtClean="0"/>
                        <a:t> 2 FEs into one UD, then 7 UD with 1 each</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dirty="0" smtClean="0"/>
                        <a:t>Each FE placed into its own UD</a:t>
                      </a:r>
                    </a:p>
                  </a:txBody>
                  <a:tcPr/>
                </a:tc>
              </a:tr>
            </a:tbl>
          </a:graphicData>
        </a:graphic>
      </p:graphicFrame>
    </p:spTree>
    <p:extLst>
      <p:ext uri="{BB962C8B-B14F-4D97-AF65-F5344CB8AC3E}">
        <p14:creationId xmlns:p14="http://schemas.microsoft.com/office/powerpoint/2010/main" val="21121757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Upgrade Procedure</a:t>
            </a:r>
            <a:endParaRPr lang="en-US" dirty="0"/>
          </a:p>
        </p:txBody>
      </p:sp>
      <p:sp>
        <p:nvSpPr>
          <p:cNvPr id="7" name="Text Placeholder 6"/>
          <p:cNvSpPr>
            <a:spLocks noGrp="1"/>
          </p:cNvSpPr>
          <p:nvPr>
            <p:ph type="body" sz="quarter" idx="11"/>
          </p:nvPr>
        </p:nvSpPr>
        <p:spPr>
          <a:xfrm>
            <a:off x="274639" y="1212849"/>
            <a:ext cx="11889564" cy="5484813"/>
          </a:xfrm>
          <a:prstGeom prst="rect">
            <a:avLst/>
          </a:prstGeom>
        </p:spPr>
        <p:txBody>
          <a:bodyPr>
            <a:normAutofit/>
          </a:bodyPr>
          <a:lstStyle/>
          <a:p>
            <a:pPr>
              <a:spcAft>
                <a:spcPts val="600"/>
              </a:spcAft>
            </a:pPr>
            <a:r>
              <a:rPr lang="en-US" sz="2800" b="1" u="sng" dirty="0">
                <a:gradFill>
                  <a:gsLst>
                    <a:gs pos="1250">
                      <a:schemeClr val="tx1"/>
                    </a:gs>
                    <a:gs pos="100000">
                      <a:schemeClr val="tx1"/>
                    </a:gs>
                  </a:gsLst>
                  <a:lin ang="5400000" scaled="0"/>
                </a:gradFill>
              </a:rPr>
              <a:t>One</a:t>
            </a:r>
            <a:r>
              <a:rPr lang="en-US" sz="2800" dirty="0">
                <a:gradFill>
                  <a:gsLst>
                    <a:gs pos="1250">
                      <a:schemeClr val="tx1"/>
                    </a:gs>
                    <a:gs pos="100000">
                      <a:schemeClr val="tx1"/>
                    </a:gs>
                  </a:gsLst>
                  <a:lin ang="5400000" scaled="0"/>
                </a:gradFill>
              </a:rPr>
              <a:t> Upgrade Domain at a time</a:t>
            </a:r>
          </a:p>
          <a:p>
            <a:pPr>
              <a:spcAft>
                <a:spcPts val="600"/>
              </a:spcAft>
            </a:pPr>
            <a:r>
              <a:rPr lang="en-US" sz="2800" dirty="0">
                <a:gradFill>
                  <a:gsLst>
                    <a:gs pos="1250">
                      <a:schemeClr val="tx1"/>
                    </a:gs>
                    <a:gs pos="100000">
                      <a:schemeClr val="tx1"/>
                    </a:gs>
                  </a:gsLst>
                  <a:lin ang="5400000" scaled="0"/>
                </a:gradFill>
              </a:rPr>
              <a:t>Get-CsPoolUpgradeReadinessState</a:t>
            </a:r>
          </a:p>
          <a:p>
            <a:pPr marL="466371" lvl="1">
              <a:spcAft>
                <a:spcPts val="600"/>
              </a:spcAft>
            </a:pPr>
            <a:r>
              <a:rPr lang="en-US" sz="2800" dirty="0"/>
              <a:t>Busy –&gt; wait 10 minutes</a:t>
            </a:r>
          </a:p>
          <a:p>
            <a:pPr marL="466371" lvl="1">
              <a:spcAft>
                <a:spcPts val="600"/>
              </a:spcAft>
            </a:pPr>
            <a:r>
              <a:rPr lang="en-US" sz="2800" dirty="0"/>
              <a:t>Busy 3x, InsufficientActiveFrontEnds -&gt; problem with pool</a:t>
            </a:r>
          </a:p>
          <a:p>
            <a:pPr marL="466371" lvl="1">
              <a:spcAft>
                <a:spcPts val="600"/>
              </a:spcAft>
            </a:pPr>
            <a:r>
              <a:rPr lang="en-US" sz="2800" dirty="0"/>
              <a:t>Ready -&gt; Drain, Patch, Restart</a:t>
            </a:r>
          </a:p>
          <a:p>
            <a:pPr marL="342900" indent="-342900">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spcAft>
                <a:spcPts val="600"/>
              </a:spcAft>
            </a:pPr>
            <a:r>
              <a:rPr lang="en-US" sz="3200" dirty="0">
                <a:gradFill>
                  <a:gsLst>
                    <a:gs pos="2917">
                      <a:schemeClr val="tx1"/>
                    </a:gs>
                    <a:gs pos="30000">
                      <a:schemeClr val="tx1"/>
                    </a:gs>
                  </a:gsLst>
                  <a:lin ang="5400000" scaled="0"/>
                </a:gradFill>
              </a:rPr>
              <a:t>WAIT</a:t>
            </a:r>
            <a:r>
              <a:rPr lang="en-US" sz="2400" dirty="0">
                <a:gradFill>
                  <a:gsLst>
                    <a:gs pos="2917">
                      <a:schemeClr val="tx1"/>
                    </a:gs>
                    <a:gs pos="30000">
                      <a:schemeClr val="tx1"/>
                    </a:gs>
                  </a:gsLst>
                  <a:lin ang="5400000" scaled="0"/>
                </a:gra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037" y="731469"/>
            <a:ext cx="5761391" cy="5792788"/>
          </a:xfrm>
          <a:prstGeom prst="rect">
            <a:avLst/>
          </a:prstGeom>
        </p:spPr>
      </p:pic>
    </p:spTree>
    <p:extLst>
      <p:ext uri="{BB962C8B-B14F-4D97-AF65-F5344CB8AC3E}">
        <p14:creationId xmlns:p14="http://schemas.microsoft.com/office/powerpoint/2010/main" val="8685166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
        <p:nvSpPr>
          <p:cNvPr id="5" name="Text Placeholder 4"/>
          <p:cNvSpPr>
            <a:spLocks noGrp="1"/>
          </p:cNvSpPr>
          <p:nvPr>
            <p:ph type="body" sz="quarter" idx="11"/>
          </p:nvPr>
        </p:nvSpPr>
        <p:spPr>
          <a:prstGeom prst="rect">
            <a:avLst/>
          </a:prstGeom>
        </p:spPr>
        <p:txBody>
          <a:bodyPr/>
          <a:lstStyle/>
          <a:p>
            <a:r>
              <a:rPr lang="en-US" dirty="0"/>
              <a:t>Session Objective(s</a:t>
            </a:r>
            <a:r>
              <a:rPr lang="en-US" dirty="0" smtClean="0"/>
              <a:t>): </a:t>
            </a:r>
            <a:endParaRPr lang="en-US" dirty="0"/>
          </a:p>
          <a:p>
            <a:pPr lvl="1"/>
            <a:r>
              <a:rPr lang="en-US" dirty="0" smtClean="0"/>
              <a:t>Identify the High Availability and Disaster Recovery (HADR) Features in Lync 2013</a:t>
            </a:r>
            <a:endParaRPr lang="en-US" dirty="0"/>
          </a:p>
          <a:p>
            <a:pPr lvl="1"/>
            <a:r>
              <a:rPr lang="en-US" dirty="0" smtClean="0"/>
              <a:t>Analyze the supporting technologies of Lync Server 2013 HADR</a:t>
            </a:r>
          </a:p>
          <a:p>
            <a:pPr lvl="1"/>
            <a:r>
              <a:rPr lang="en-US" dirty="0" smtClean="0"/>
              <a:t>Analyze the design implications when incorporating Lync Server 2013 HADR technologies</a:t>
            </a:r>
            <a:endParaRPr lang="en-US" dirty="0"/>
          </a:p>
          <a:p>
            <a:endParaRPr lang="en-US" dirty="0" smtClean="0"/>
          </a:p>
          <a:p>
            <a:r>
              <a:rPr lang="en-US" dirty="0" smtClean="0"/>
              <a:t>Key Takeaways:</a:t>
            </a:r>
          </a:p>
          <a:p>
            <a:pPr lvl="1"/>
            <a:r>
              <a:rPr lang="en-US" dirty="0" smtClean="0"/>
              <a:t>Compare and contrast Lync High Availability and Disaster Recovery technologies</a:t>
            </a:r>
          </a:p>
          <a:p>
            <a:pPr lvl="1"/>
            <a:r>
              <a:rPr lang="en-US" dirty="0" smtClean="0"/>
              <a:t>Prepare for the design and operational impact of Lync Server 2013 HADR features</a:t>
            </a:r>
          </a:p>
          <a:p>
            <a:pPr lvl="1"/>
            <a:endParaRPr lang="en-US" dirty="0"/>
          </a:p>
          <a:p>
            <a:endParaRPr lang="en-US" dirty="0" smtClean="0"/>
          </a:p>
        </p:txBody>
      </p:sp>
    </p:spTree>
    <p:extLst>
      <p:ext uri="{BB962C8B-B14F-4D97-AF65-F5344CB8AC3E}">
        <p14:creationId xmlns:p14="http://schemas.microsoft.com/office/powerpoint/2010/main" val="43454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Two-Node Front End Pools</a:t>
            </a:r>
          </a:p>
        </p:txBody>
      </p:sp>
      <p:sp>
        <p:nvSpPr>
          <p:cNvPr id="3" name="Content Placeholder 2"/>
          <p:cNvSpPr>
            <a:spLocks noGrp="1"/>
          </p:cNvSpPr>
          <p:nvPr>
            <p:ph type="body" sz="quarter" idx="11"/>
          </p:nvPr>
        </p:nvSpPr>
        <p:spPr>
          <a:xfrm>
            <a:off x="274639" y="1212849"/>
            <a:ext cx="11889564" cy="5561013"/>
          </a:xfrm>
          <a:prstGeom prst="rect">
            <a:avLst/>
          </a:prstGeom>
        </p:spPr>
        <p:txBody>
          <a:bodyPr>
            <a:normAutofit/>
          </a:bodyPr>
          <a:lstStyle/>
          <a:p>
            <a:r>
              <a:rPr lang="en-US" dirty="0" smtClean="0"/>
              <a:t>Not recommended (but still supported)</a:t>
            </a:r>
          </a:p>
          <a:p>
            <a:endParaRPr lang="en-US" dirty="0"/>
          </a:p>
          <a:p>
            <a:r>
              <a:rPr lang="en-US" dirty="0"/>
              <a:t>Stopping Lync services does not affect Windows Fabric services that remain online, maintaining quorum.</a:t>
            </a:r>
          </a:p>
          <a:p>
            <a:endParaRPr lang="en-US" dirty="0" smtClean="0"/>
          </a:p>
          <a:p>
            <a:r>
              <a:rPr lang="en-US" dirty="0" smtClean="0"/>
              <a:t>If both servers need to be offline at the same time </a:t>
            </a:r>
          </a:p>
          <a:p>
            <a:r>
              <a:rPr lang="en-US" sz="2000" dirty="0" smtClean="0">
                <a:gradFill>
                  <a:gsLst>
                    <a:gs pos="1250">
                      <a:schemeClr val="tx1"/>
                    </a:gs>
                    <a:gs pos="100000">
                      <a:schemeClr val="tx1"/>
                    </a:gs>
                  </a:gsLst>
                  <a:lin ang="5400000" scaled="0"/>
                </a:gradFill>
                <a:latin typeface="+mn-lt"/>
              </a:rPr>
              <a:t>Restart </a:t>
            </a:r>
            <a:r>
              <a:rPr lang="en-US" sz="2000" dirty="0">
                <a:gradFill>
                  <a:gsLst>
                    <a:gs pos="1250">
                      <a:schemeClr val="tx1"/>
                    </a:gs>
                    <a:gs pos="100000">
                      <a:schemeClr val="tx1"/>
                    </a:gs>
                  </a:gsLst>
                  <a:lin ang="5400000" scaled="0"/>
                </a:gradFill>
                <a:latin typeface="+mn-lt"/>
              </a:rPr>
              <a:t>both FEs at the same </a:t>
            </a:r>
            <a:r>
              <a:rPr lang="en-US" sz="2000" dirty="0" smtClean="0">
                <a:gradFill>
                  <a:gsLst>
                    <a:gs pos="1250">
                      <a:schemeClr val="tx1"/>
                    </a:gs>
                    <a:gs pos="100000">
                      <a:schemeClr val="tx1"/>
                    </a:gs>
                  </a:gsLst>
                  <a:lin ang="5400000" scaled="0"/>
                </a:gradFill>
                <a:latin typeface="+mn-lt"/>
              </a:rPr>
              <a:t>time (when the downtime is finished)</a:t>
            </a:r>
            <a:endParaRPr lang="en-US" sz="2000" dirty="0">
              <a:gradFill>
                <a:gsLst>
                  <a:gs pos="1250">
                    <a:schemeClr val="tx1"/>
                  </a:gs>
                  <a:gs pos="100000">
                    <a:schemeClr val="tx1"/>
                  </a:gs>
                </a:gsLst>
                <a:lin ang="5400000" scaled="0"/>
              </a:gradFill>
              <a:latin typeface="+mn-lt"/>
            </a:endParaRPr>
          </a:p>
          <a:p>
            <a:pPr lvl="1"/>
            <a:r>
              <a:rPr lang="en-US" dirty="0" smtClean="0"/>
              <a:t>If this is not possible, bring them back up in reverse order</a:t>
            </a:r>
          </a:p>
          <a:p>
            <a:pPr lvl="1"/>
            <a:r>
              <a:rPr lang="en-US" dirty="0" smtClean="0"/>
              <a:t>If reverse order not possible, use –ResetType QuorumLossRecovery</a:t>
            </a:r>
            <a:endParaRPr lang="en-US" dirty="0"/>
          </a:p>
        </p:txBody>
      </p:sp>
    </p:spTree>
    <p:extLst>
      <p:ext uri="{BB962C8B-B14F-4D97-AF65-F5344CB8AC3E}">
        <p14:creationId xmlns:p14="http://schemas.microsoft.com/office/powerpoint/2010/main" val="348275306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Cmdlets</a:t>
            </a:r>
            <a:endParaRPr lang="en-US" dirty="0"/>
          </a:p>
        </p:txBody>
      </p:sp>
      <p:sp>
        <p:nvSpPr>
          <p:cNvPr id="6" name="Text Placeholder 5"/>
          <p:cNvSpPr>
            <a:spLocks noGrp="1"/>
          </p:cNvSpPr>
          <p:nvPr>
            <p:ph type="body" sz="quarter" idx="11"/>
          </p:nvPr>
        </p:nvSpPr>
        <p:spPr>
          <a:prstGeom prst="rect">
            <a:avLst/>
          </a:prstGeom>
        </p:spPr>
        <p:txBody>
          <a:bodyPr/>
          <a:lstStyle/>
          <a:p>
            <a:r>
              <a:rPr lang="en-US" b="1" dirty="0"/>
              <a:t>Get-CsUserPoolInfo -</a:t>
            </a:r>
            <a:r>
              <a:rPr lang="en-US" b="1" dirty="0" smtClean="0"/>
              <a:t>Identity &lt;user&gt;</a:t>
            </a:r>
          </a:p>
          <a:p>
            <a:pPr lvl="1"/>
            <a:r>
              <a:rPr lang="en-US" sz="2400" b="1" dirty="0" smtClean="0">
                <a:latin typeface="+mj-lt"/>
              </a:rPr>
              <a:t>Primary </a:t>
            </a:r>
            <a:r>
              <a:rPr lang="en-US" sz="2400" b="1" dirty="0">
                <a:latin typeface="+mj-lt"/>
              </a:rPr>
              <a:t>pool/FEs, secondary pool/FEs, routing group</a:t>
            </a:r>
          </a:p>
          <a:p>
            <a:endParaRPr lang="en-US" sz="2800" b="1" dirty="0" smtClean="0"/>
          </a:p>
          <a:p>
            <a:endParaRPr lang="en-US" sz="2800" b="1" dirty="0"/>
          </a:p>
          <a:p>
            <a:endParaRPr lang="en-US" sz="2800" b="1" dirty="0" smtClean="0"/>
          </a:p>
          <a:p>
            <a:endParaRPr lang="en-US" sz="2800" b="1" dirty="0"/>
          </a:p>
        </p:txBody>
      </p:sp>
      <p:pic>
        <p:nvPicPr>
          <p:cNvPr id="4" name="Picture 3"/>
          <p:cNvPicPr>
            <a:picLocks noChangeAspect="1"/>
          </p:cNvPicPr>
          <p:nvPr/>
        </p:nvPicPr>
        <p:blipFill>
          <a:blip r:embed="rId3"/>
          <a:stretch>
            <a:fillRect/>
          </a:stretch>
        </p:blipFill>
        <p:spPr>
          <a:xfrm>
            <a:off x="1189037" y="2430462"/>
            <a:ext cx="10227492" cy="3640044"/>
          </a:xfrm>
          <a:prstGeom prst="rect">
            <a:avLst/>
          </a:prstGeom>
        </p:spPr>
      </p:pic>
    </p:spTree>
    <p:extLst>
      <p:ext uri="{BB962C8B-B14F-4D97-AF65-F5344CB8AC3E}">
        <p14:creationId xmlns:p14="http://schemas.microsoft.com/office/powerpoint/2010/main" val="166625777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Cmdlets</a:t>
            </a:r>
            <a:endParaRPr lang="en-US" dirty="0"/>
          </a:p>
        </p:txBody>
      </p:sp>
      <p:sp>
        <p:nvSpPr>
          <p:cNvPr id="2" name="Text Placeholder 1"/>
          <p:cNvSpPr>
            <a:spLocks noGrp="1"/>
          </p:cNvSpPr>
          <p:nvPr>
            <p:ph type="body" sz="quarter" idx="11"/>
          </p:nvPr>
        </p:nvSpPr>
        <p:spPr>
          <a:prstGeom prst="rect">
            <a:avLst/>
          </a:prstGeom>
        </p:spPr>
        <p:txBody>
          <a:bodyPr/>
          <a:lstStyle/>
          <a:p>
            <a:r>
              <a:rPr lang="en-US" b="1" dirty="0"/>
              <a:t>Get-CsPoolFabricState</a:t>
            </a:r>
            <a:endParaRPr lang="en-US" dirty="0"/>
          </a:p>
          <a:p>
            <a:pPr lvl="1"/>
            <a:r>
              <a:rPr lang="en-US" dirty="0"/>
              <a:t>Detailed information about all the fabric services running in a pool</a:t>
            </a:r>
          </a:p>
          <a:p>
            <a:endParaRPr lang="en-US" b="1" dirty="0" smtClean="0"/>
          </a:p>
          <a:p>
            <a:r>
              <a:rPr lang="en-US" b="1" dirty="0" smtClean="0"/>
              <a:t>Get-CsPoolUpgradeReadinessState</a:t>
            </a:r>
            <a:endParaRPr lang="en-US" dirty="0" smtClean="0"/>
          </a:p>
          <a:p>
            <a:pPr lvl="1"/>
            <a:r>
              <a:rPr lang="en-US" dirty="0" smtClean="0"/>
              <a:t>Returns information </a:t>
            </a:r>
            <a:r>
              <a:rPr lang="en-US" dirty="0"/>
              <a:t>indicating whether or not your Lync </a:t>
            </a:r>
            <a:r>
              <a:rPr lang="en-US" dirty="0" smtClean="0"/>
              <a:t>Registrar </a:t>
            </a:r>
            <a:r>
              <a:rPr lang="en-US" dirty="0"/>
              <a:t>pools are ready to be </a:t>
            </a:r>
            <a:r>
              <a:rPr lang="en-US" dirty="0" smtClean="0"/>
              <a:t>upgraded/patched</a:t>
            </a:r>
            <a:endParaRPr lang="en-US" dirty="0"/>
          </a:p>
        </p:txBody>
      </p:sp>
    </p:spTree>
    <p:extLst>
      <p:ext uri="{BB962C8B-B14F-4D97-AF65-F5344CB8AC3E}">
        <p14:creationId xmlns:p14="http://schemas.microsoft.com/office/powerpoint/2010/main" val="384076934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Resetting the Pool</a:t>
            </a:r>
            <a:endParaRPr lang="en-US" dirty="0"/>
          </a:p>
        </p:txBody>
      </p:sp>
      <p:sp>
        <p:nvSpPr>
          <p:cNvPr id="2" name="Text Placeholder 1"/>
          <p:cNvSpPr>
            <a:spLocks noGrp="1"/>
          </p:cNvSpPr>
          <p:nvPr>
            <p:ph type="body" sz="quarter" idx="11"/>
          </p:nvPr>
        </p:nvSpPr>
        <p:spPr>
          <a:xfrm>
            <a:off x="274639" y="1212849"/>
            <a:ext cx="11889564" cy="5561013"/>
          </a:xfrm>
          <a:prstGeom prst="rect">
            <a:avLst/>
          </a:prstGeom>
        </p:spPr>
        <p:txBody>
          <a:bodyPr>
            <a:normAutofit/>
          </a:bodyPr>
          <a:lstStyle/>
          <a:p>
            <a:r>
              <a:rPr lang="en-US" b="1" dirty="0"/>
              <a:t>Reset-CsPoolRegistrarState</a:t>
            </a:r>
          </a:p>
          <a:p>
            <a:pPr lvl="1"/>
            <a:endParaRPr lang="en-US" sz="2800" dirty="0" smtClean="0"/>
          </a:p>
          <a:p>
            <a:pPr lvl="1"/>
            <a:r>
              <a:rPr lang="en-US" sz="2800" dirty="0" smtClean="0"/>
              <a:t>FullReset </a:t>
            </a:r>
            <a:r>
              <a:rPr lang="en-US" sz="2800" dirty="0"/>
              <a:t>– cluster changes 1-&gt;Any, 2-&gt;Any, Any-&gt;2, Any-&gt;1, </a:t>
            </a:r>
            <a:r>
              <a:rPr lang="en-US" sz="2800" dirty="0" smtClean="0"/>
              <a:t>Upgrade Domain </a:t>
            </a:r>
            <a:r>
              <a:rPr lang="en-US" sz="2800" dirty="0"/>
              <a:t>changes</a:t>
            </a:r>
          </a:p>
          <a:p>
            <a:pPr lvl="1"/>
            <a:endParaRPr lang="en-US" sz="2800" dirty="0" smtClean="0"/>
          </a:p>
          <a:p>
            <a:pPr lvl="1"/>
            <a:r>
              <a:rPr lang="en-US" sz="2800" dirty="0" smtClean="0"/>
              <a:t>QuorumLossRecovery </a:t>
            </a:r>
            <a:r>
              <a:rPr lang="en-US" sz="2800" dirty="0"/>
              <a:t>– force fabric to rebuild services that lost quorum</a:t>
            </a:r>
          </a:p>
          <a:p>
            <a:pPr lvl="1"/>
            <a:endParaRPr lang="en-US" sz="2800" dirty="0" smtClean="0"/>
          </a:p>
          <a:p>
            <a:pPr lvl="1"/>
            <a:r>
              <a:rPr lang="en-US" sz="2800" dirty="0" smtClean="0"/>
              <a:t>ServiceReset </a:t>
            </a:r>
            <a:r>
              <a:rPr lang="en-US" sz="2800" dirty="0"/>
              <a:t>– voter </a:t>
            </a:r>
            <a:r>
              <a:rPr lang="en-US" sz="2800" dirty="0" smtClean="0"/>
              <a:t>change (default if no ResetType specified)</a:t>
            </a:r>
            <a:endParaRPr lang="en-US" sz="2800" dirty="0"/>
          </a:p>
          <a:p>
            <a:pPr lvl="1"/>
            <a:endParaRPr lang="en-US" sz="2800" dirty="0" smtClean="0"/>
          </a:p>
          <a:p>
            <a:pPr lvl="1"/>
            <a:r>
              <a:rPr lang="en-US" sz="2800" dirty="0" smtClean="0"/>
              <a:t>MachineStateRemoved </a:t>
            </a:r>
            <a:r>
              <a:rPr lang="en-US" sz="2800" dirty="0"/>
              <a:t>– removes the specified server from the pool</a:t>
            </a:r>
          </a:p>
          <a:p>
            <a:endParaRPr lang="en-US" dirty="0"/>
          </a:p>
        </p:txBody>
      </p:sp>
    </p:spTree>
    <p:extLst>
      <p:ext uri="{BB962C8B-B14F-4D97-AF65-F5344CB8AC3E}">
        <p14:creationId xmlns:p14="http://schemas.microsoft.com/office/powerpoint/2010/main" val="2441343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2" end="2"/>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2">
                                            <p:txEl>
                                              <p:pRg st="6" end="6"/>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2">
                                            <p:txEl>
                                              <p:pRg st="4" end="4"/>
                                            </p:txEl>
                                          </p:spTgt>
                                        </p:tgtEl>
                                        <p:attrNameLst>
                                          <p:attrName>style.color</p:attrName>
                                        </p:attrNameLst>
                                      </p:cBhvr>
                                      <p:to>
                                        <a:srgbClr val="FFFF00"/>
                                      </p:to>
                                    </p:animClr>
                                    <p:animClr clrSpc="rgb" dir="cw">
                                      <p:cBhvr>
                                        <p:cTn id="15" dur="500" fill="hold"/>
                                        <p:tgtEl>
                                          <p:spTgt spid="2">
                                            <p:txEl>
                                              <p:pRg st="4" end="4"/>
                                            </p:txEl>
                                          </p:spTgt>
                                        </p:tgtEl>
                                        <p:attrNameLst>
                                          <p:attrName>fillcolor</p:attrName>
                                        </p:attrNameLst>
                                      </p:cBhvr>
                                      <p:to>
                                        <a:srgbClr val="FFFF00"/>
                                      </p:to>
                                    </p:animClr>
                                    <p:set>
                                      <p:cBhvr>
                                        <p:cTn id="16" dur="500" fill="hold"/>
                                        <p:tgtEl>
                                          <p:spTgt spid="2">
                                            <p:txEl>
                                              <p:pRg st="4" end="4"/>
                                            </p:txEl>
                                          </p:spTgt>
                                        </p:tgtEl>
                                        <p:attrNameLst>
                                          <p:attrName>fill.type</p:attrName>
                                        </p:attrNameLst>
                                      </p:cBhvr>
                                      <p:to>
                                        <p:strVal val="solid"/>
                                      </p:to>
                                    </p:set>
                                    <p:set>
                                      <p:cBhvr>
                                        <p:cTn id="17" dur="500" fill="hold"/>
                                        <p:tgtEl>
                                          <p:spTgt spid="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Troubleshooting Service Startup</a:t>
            </a:r>
            <a:endParaRPr lang="en-US" dirty="0"/>
          </a:p>
        </p:txBody>
      </p:sp>
      <p:sp>
        <p:nvSpPr>
          <p:cNvPr id="2" name="Text Placeholder 1"/>
          <p:cNvSpPr>
            <a:spLocks noGrp="1"/>
          </p:cNvSpPr>
          <p:nvPr>
            <p:ph type="body" sz="quarter" idx="11"/>
          </p:nvPr>
        </p:nvSpPr>
        <p:spPr>
          <a:xfrm>
            <a:off x="274639" y="1212849"/>
            <a:ext cx="11889564" cy="5484813"/>
          </a:xfrm>
          <a:prstGeom prst="rect">
            <a:avLst/>
          </a:prstGeom>
        </p:spPr>
        <p:txBody>
          <a:bodyPr>
            <a:normAutofit fontScale="92500" lnSpcReduction="10000"/>
          </a:bodyPr>
          <a:lstStyle/>
          <a:p>
            <a:pPr marL="0" indent="0">
              <a:buNone/>
            </a:pPr>
            <a:r>
              <a:rPr lang="en-US" sz="3900" b="1" dirty="0">
                <a:gradFill>
                  <a:gsLst>
                    <a:gs pos="1250">
                      <a:schemeClr val="tx2"/>
                    </a:gs>
                    <a:gs pos="99000">
                      <a:schemeClr val="tx2"/>
                    </a:gs>
                  </a:gsLst>
                  <a:lin ang="5400000" scaled="0"/>
                </a:gradFill>
              </a:rPr>
              <a:t>Look for:</a:t>
            </a:r>
          </a:p>
          <a:p>
            <a:r>
              <a:rPr lang="en-US" dirty="0">
                <a:solidFill>
                  <a:schemeClr val="tx1"/>
                </a:solidFill>
              </a:rPr>
              <a:t>Voter nodes &gt; 50</a:t>
            </a:r>
            <a:r>
              <a:rPr lang="en-US" dirty="0" smtClean="0">
                <a:solidFill>
                  <a:schemeClr val="tx1"/>
                </a:solidFill>
              </a:rPr>
              <a:t>%</a:t>
            </a:r>
          </a:p>
          <a:p>
            <a:endParaRPr lang="en-US" dirty="0">
              <a:solidFill>
                <a:schemeClr val="tx1"/>
              </a:solidFill>
            </a:endParaRPr>
          </a:p>
          <a:p>
            <a:r>
              <a:rPr lang="en-US" dirty="0">
                <a:solidFill>
                  <a:schemeClr val="tx1"/>
                </a:solidFill>
              </a:rPr>
              <a:t>RtcSrv won’t start until all the routing groups have been placed (quorum loss)</a:t>
            </a:r>
            <a:br>
              <a:rPr lang="en-US" dirty="0">
                <a:solidFill>
                  <a:schemeClr val="tx1"/>
                </a:solidFill>
              </a:rPr>
            </a:br>
            <a:r>
              <a:rPr lang="en-US" dirty="0">
                <a:solidFill>
                  <a:schemeClr val="tx1"/>
                </a:solidFill>
              </a:rPr>
              <a:t>(32169 – Server startup is being delayed because fabric pool manager is initializing</a:t>
            </a:r>
            <a:r>
              <a:rPr lang="en-US" dirty="0" smtClean="0">
                <a:solidFill>
                  <a:schemeClr val="tx1"/>
                </a:solidFill>
              </a:rPr>
              <a:t>.)</a:t>
            </a:r>
          </a:p>
          <a:p>
            <a:endParaRPr lang="en-US" dirty="0">
              <a:solidFill>
                <a:schemeClr val="tx1"/>
              </a:solidFill>
            </a:endParaRPr>
          </a:p>
          <a:p>
            <a:r>
              <a:rPr lang="en-US" dirty="0">
                <a:solidFill>
                  <a:schemeClr val="tx1"/>
                </a:solidFill>
              </a:rPr>
              <a:t>For pools that were fully stopped – all FEs (&gt;85%) must be started in order to get to a functional state</a:t>
            </a:r>
          </a:p>
          <a:p>
            <a:endParaRPr lang="en-US" dirty="0"/>
          </a:p>
        </p:txBody>
      </p:sp>
    </p:spTree>
    <p:extLst>
      <p:ext uri="{BB962C8B-B14F-4D97-AF65-F5344CB8AC3E}">
        <p14:creationId xmlns:p14="http://schemas.microsoft.com/office/powerpoint/2010/main" val="381051618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sp>
        <p:nvSpPr>
          <p:cNvPr id="3" name="Rectangle 2"/>
          <p:cNvSpPr/>
          <p:nvPr/>
        </p:nvSpPr>
        <p:spPr>
          <a:xfrm>
            <a:off x="427037" y="3603694"/>
            <a:ext cx="7239000" cy="707886"/>
          </a:xfrm>
          <a:prstGeom prst="rect">
            <a:avLst/>
          </a:prstGeom>
        </p:spPr>
        <p:txBody>
          <a:bodyPr wrap="square">
            <a:spAutoFit/>
          </a:bodyPr>
          <a:lstStyle/>
          <a:p>
            <a:r>
              <a:rPr lang="en-US" sz="4000" dirty="0"/>
              <a:t>Primary Copy Offline</a:t>
            </a:r>
          </a:p>
        </p:txBody>
      </p:sp>
    </p:spTree>
    <p:extLst>
      <p:ext uri="{BB962C8B-B14F-4D97-AF65-F5344CB8AC3E}">
        <p14:creationId xmlns:p14="http://schemas.microsoft.com/office/powerpoint/2010/main" val="361587583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pic>
        <p:nvPicPr>
          <p:cNvPr id="4" name="Picture 3"/>
          <p:cNvPicPr>
            <a:picLocks noChangeAspect="1"/>
          </p:cNvPicPr>
          <p:nvPr/>
        </p:nvPicPr>
        <p:blipFill>
          <a:blip r:embed="rId2"/>
          <a:stretch>
            <a:fillRect/>
          </a:stretch>
        </p:blipFill>
        <p:spPr>
          <a:xfrm>
            <a:off x="503237" y="1238364"/>
            <a:ext cx="3810000" cy="5290569"/>
          </a:xfrm>
          <a:prstGeom prst="rect">
            <a:avLst/>
          </a:prstGeom>
        </p:spPr>
      </p:pic>
      <p:pic>
        <p:nvPicPr>
          <p:cNvPr id="5" name="Picture 4"/>
          <p:cNvPicPr/>
          <p:nvPr/>
        </p:nvPicPr>
        <p:blipFill>
          <a:blip r:embed="rId3"/>
          <a:stretch>
            <a:fillRect/>
          </a:stretch>
        </p:blipFill>
        <p:spPr>
          <a:xfrm>
            <a:off x="4541837" y="1744662"/>
            <a:ext cx="7622366" cy="2514600"/>
          </a:xfrm>
          <a:prstGeom prst="rect">
            <a:avLst/>
          </a:prstGeom>
        </p:spPr>
      </p:pic>
      <p:sp>
        <p:nvSpPr>
          <p:cNvPr id="6" name="TextBox 5"/>
          <p:cNvSpPr txBox="1"/>
          <p:nvPr/>
        </p:nvSpPr>
        <p:spPr>
          <a:xfrm>
            <a:off x="5227637" y="4251324"/>
            <a:ext cx="601743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Now, stop services on POOLA3……</a:t>
            </a:r>
          </a:p>
        </p:txBody>
      </p:sp>
    </p:spTree>
    <p:extLst>
      <p:ext uri="{BB962C8B-B14F-4D97-AF65-F5344CB8AC3E}">
        <p14:creationId xmlns:p14="http://schemas.microsoft.com/office/powerpoint/2010/main" val="2036945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pic>
        <p:nvPicPr>
          <p:cNvPr id="4" name="Picture 3"/>
          <p:cNvPicPr/>
          <p:nvPr/>
        </p:nvPicPr>
        <p:blipFill>
          <a:blip r:embed="rId2"/>
          <a:stretch>
            <a:fillRect/>
          </a:stretch>
        </p:blipFill>
        <p:spPr>
          <a:xfrm>
            <a:off x="427037" y="1239991"/>
            <a:ext cx="3657600" cy="4114800"/>
          </a:xfrm>
          <a:prstGeom prst="rect">
            <a:avLst/>
          </a:prstGeom>
        </p:spPr>
      </p:pic>
      <p:pic>
        <p:nvPicPr>
          <p:cNvPr id="5" name="Picture 4"/>
          <p:cNvPicPr/>
          <p:nvPr/>
        </p:nvPicPr>
        <p:blipFill>
          <a:blip r:embed="rId3"/>
          <a:stretch>
            <a:fillRect/>
          </a:stretch>
        </p:blipFill>
        <p:spPr>
          <a:xfrm>
            <a:off x="5837237" y="369963"/>
            <a:ext cx="5867400" cy="2450403"/>
          </a:xfrm>
          <a:prstGeom prst="rect">
            <a:avLst/>
          </a:prstGeom>
        </p:spPr>
      </p:pic>
      <p:pic>
        <p:nvPicPr>
          <p:cNvPr id="6" name="Picture 5"/>
          <p:cNvPicPr/>
          <p:nvPr/>
        </p:nvPicPr>
        <p:blipFill>
          <a:blip r:embed="rId4"/>
          <a:stretch>
            <a:fillRect/>
          </a:stretch>
        </p:blipFill>
        <p:spPr>
          <a:xfrm>
            <a:off x="4389437" y="3649662"/>
            <a:ext cx="7086600" cy="2362200"/>
          </a:xfrm>
          <a:prstGeom prst="rect">
            <a:avLst/>
          </a:prstGeom>
        </p:spPr>
      </p:pic>
      <p:sp>
        <p:nvSpPr>
          <p:cNvPr id="7" name="TextBox 6"/>
          <p:cNvSpPr txBox="1"/>
          <p:nvPr/>
        </p:nvSpPr>
        <p:spPr>
          <a:xfrm>
            <a:off x="5837237" y="2735262"/>
            <a:ext cx="6096000"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Notice that one of the secondary copies was promoted to primary</a:t>
            </a:r>
          </a:p>
        </p:txBody>
      </p:sp>
      <p:sp>
        <p:nvSpPr>
          <p:cNvPr id="8" name="TextBox 7"/>
          <p:cNvSpPr txBox="1"/>
          <p:nvPr/>
        </p:nvSpPr>
        <p:spPr>
          <a:xfrm>
            <a:off x="4770437" y="5880895"/>
            <a:ext cx="6477000"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And within a few minutes, redistribution and new copy added</a:t>
            </a:r>
          </a:p>
        </p:txBody>
      </p:sp>
    </p:spTree>
    <p:extLst>
      <p:ext uri="{BB962C8B-B14F-4D97-AF65-F5344CB8AC3E}">
        <p14:creationId xmlns:p14="http://schemas.microsoft.com/office/powerpoint/2010/main" val="416316621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pic>
        <p:nvPicPr>
          <p:cNvPr id="4" name="Picture 3"/>
          <p:cNvPicPr/>
          <p:nvPr/>
        </p:nvPicPr>
        <p:blipFill>
          <a:blip r:embed="rId3"/>
          <a:stretch>
            <a:fillRect/>
          </a:stretch>
        </p:blipFill>
        <p:spPr>
          <a:xfrm>
            <a:off x="655637" y="1212849"/>
            <a:ext cx="10668000" cy="2057400"/>
          </a:xfrm>
          <a:prstGeom prst="rect">
            <a:avLst/>
          </a:prstGeom>
        </p:spPr>
      </p:pic>
      <p:pic>
        <p:nvPicPr>
          <p:cNvPr id="5" name="Picture 4"/>
          <p:cNvPicPr/>
          <p:nvPr/>
        </p:nvPicPr>
        <p:blipFill>
          <a:blip r:embed="rId4"/>
          <a:stretch>
            <a:fillRect/>
          </a:stretch>
        </p:blipFill>
        <p:spPr>
          <a:xfrm>
            <a:off x="673796" y="3954462"/>
            <a:ext cx="10649841" cy="2133600"/>
          </a:xfrm>
          <a:prstGeom prst="rect">
            <a:avLst/>
          </a:prstGeom>
        </p:spPr>
      </p:pic>
      <p:sp>
        <p:nvSpPr>
          <p:cNvPr id="6" name="TextBox 5"/>
          <p:cNvSpPr txBox="1"/>
          <p:nvPr/>
        </p:nvSpPr>
        <p:spPr>
          <a:xfrm>
            <a:off x="350837" y="3192462"/>
            <a:ext cx="11277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Amy’s client logs show her client trying to REGISTER, but 301 to POOLA3 (down)</a:t>
            </a:r>
          </a:p>
        </p:txBody>
      </p:sp>
      <p:sp>
        <p:nvSpPr>
          <p:cNvPr id="7" name="TextBox 6"/>
          <p:cNvSpPr txBox="1"/>
          <p:nvPr/>
        </p:nvSpPr>
        <p:spPr>
          <a:xfrm>
            <a:off x="274639" y="6088062"/>
            <a:ext cx="1165859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Amy’s client logs show her client trying to REGISTER, this time 301 to POOLA2 (up)</a:t>
            </a:r>
          </a:p>
        </p:txBody>
      </p:sp>
      <p:pic>
        <p:nvPicPr>
          <p:cNvPr id="8" name="Picture 7"/>
          <p:cNvPicPr/>
          <p:nvPr/>
        </p:nvPicPr>
        <p:blipFill>
          <a:blip r:embed="rId5"/>
          <a:stretch>
            <a:fillRect/>
          </a:stretch>
        </p:blipFill>
        <p:spPr>
          <a:xfrm>
            <a:off x="7666037" y="199388"/>
            <a:ext cx="4382683" cy="5888674"/>
          </a:xfrm>
          <a:prstGeom prst="rect">
            <a:avLst/>
          </a:prstGeom>
        </p:spPr>
      </p:pic>
      <p:pic>
        <p:nvPicPr>
          <p:cNvPr id="9" name="Picture 8"/>
          <p:cNvPicPr/>
          <p:nvPr/>
        </p:nvPicPr>
        <p:blipFill>
          <a:blip r:embed="rId6"/>
          <a:stretch>
            <a:fillRect/>
          </a:stretch>
        </p:blipFill>
        <p:spPr>
          <a:xfrm>
            <a:off x="7666037" y="2354262"/>
            <a:ext cx="4361557" cy="4341017"/>
          </a:xfrm>
          <a:prstGeom prst="rect">
            <a:avLst/>
          </a:prstGeom>
        </p:spPr>
      </p:pic>
    </p:spTree>
    <p:extLst>
      <p:ext uri="{BB962C8B-B14F-4D97-AF65-F5344CB8AC3E}">
        <p14:creationId xmlns:p14="http://schemas.microsoft.com/office/powerpoint/2010/main" val="3583021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pic>
        <p:nvPicPr>
          <p:cNvPr id="5" name="Picture 4"/>
          <p:cNvPicPr>
            <a:picLocks noChangeAspect="1"/>
          </p:cNvPicPr>
          <p:nvPr/>
        </p:nvPicPr>
        <p:blipFill>
          <a:blip r:embed="rId2"/>
          <a:stretch>
            <a:fillRect/>
          </a:stretch>
        </p:blipFill>
        <p:spPr>
          <a:xfrm>
            <a:off x="503237" y="1744662"/>
            <a:ext cx="6416841" cy="2286000"/>
          </a:xfrm>
          <a:prstGeom prst="rect">
            <a:avLst/>
          </a:prstGeom>
        </p:spPr>
      </p:pic>
      <p:pic>
        <p:nvPicPr>
          <p:cNvPr id="6" name="Picture 5"/>
          <p:cNvPicPr>
            <a:picLocks noChangeAspect="1"/>
          </p:cNvPicPr>
          <p:nvPr/>
        </p:nvPicPr>
        <p:blipFill>
          <a:blip r:embed="rId3"/>
          <a:stretch>
            <a:fillRect/>
          </a:stretch>
        </p:blipFill>
        <p:spPr>
          <a:xfrm>
            <a:off x="5303837" y="4106862"/>
            <a:ext cx="6423849" cy="2395164"/>
          </a:xfrm>
          <a:prstGeom prst="rect">
            <a:avLst/>
          </a:prstGeom>
        </p:spPr>
      </p:pic>
      <p:sp>
        <p:nvSpPr>
          <p:cNvPr id="7" name="TextBox 6"/>
          <p:cNvSpPr txBox="1"/>
          <p:nvPr/>
        </p:nvSpPr>
        <p:spPr>
          <a:xfrm>
            <a:off x="320757" y="1192998"/>
            <a:ext cx="1092668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But what about a 2-FE pool? Is it different because we don’t have 3 copies?</a:t>
            </a:r>
          </a:p>
        </p:txBody>
      </p:sp>
      <p:sp>
        <p:nvSpPr>
          <p:cNvPr id="8" name="TextBox 7"/>
          <p:cNvSpPr txBox="1"/>
          <p:nvPr/>
        </p:nvSpPr>
        <p:spPr>
          <a:xfrm>
            <a:off x="1874837" y="4725522"/>
            <a:ext cx="4038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Nope…still works fine.*</a:t>
            </a:r>
          </a:p>
        </p:txBody>
      </p:sp>
    </p:spTree>
    <p:extLst>
      <p:ext uri="{BB962C8B-B14F-4D97-AF65-F5344CB8AC3E}">
        <p14:creationId xmlns:p14="http://schemas.microsoft.com/office/powerpoint/2010/main" val="20382372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Bryan</a:t>
            </a:r>
            <a:endParaRPr lang="de-AT" dirty="0"/>
          </a:p>
        </p:txBody>
      </p:sp>
      <p:sp>
        <p:nvSpPr>
          <p:cNvPr id="4" name="Rectangle 3"/>
          <p:cNvSpPr/>
          <p:nvPr/>
        </p:nvSpPr>
        <p:spPr bwMode="auto">
          <a:xfrm>
            <a:off x="5858512" y="1305813"/>
            <a:ext cx="2293879" cy="222635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a:xfrm>
            <a:off x="5845061" y="2689640"/>
            <a:ext cx="2275559" cy="830997"/>
          </a:xfrm>
          <a:prstGeom prst="rect">
            <a:avLst/>
          </a:prstGeom>
        </p:spPr>
        <p:txBody>
          <a:bodyPr wrap="none">
            <a:spAutoFit/>
          </a:bodyPr>
          <a:lstStyle/>
          <a:p>
            <a:pPr defTabSz="699496" fontAlgn="base">
              <a:spcBef>
                <a:spcPct val="0"/>
              </a:spcBef>
              <a:spcAft>
                <a:spcPct val="0"/>
              </a:spcAft>
            </a:pPr>
            <a:r>
              <a:rPr lang="en-US" sz="2400" spc="-76" dirty="0" smtClean="0">
                <a:gradFill>
                  <a:gsLst>
                    <a:gs pos="0">
                      <a:srgbClr val="FFFFFF"/>
                    </a:gs>
                    <a:gs pos="100000">
                      <a:srgbClr val="FFFFFF"/>
                    </a:gs>
                  </a:gsLst>
                  <a:lin ang="5400000" scaled="0"/>
                </a:gradFill>
                <a:ea typeface="Segoe UI" pitchFamily="34" charset="0"/>
                <a:cs typeface="Calibri" pitchFamily="34" charset="0"/>
              </a:rPr>
              <a:t>bryanyce</a:t>
            </a:r>
          </a:p>
          <a:p>
            <a:pPr defTabSz="699496" fontAlgn="base">
              <a:spcBef>
                <a:spcPct val="0"/>
              </a:spcBef>
              <a:spcAft>
                <a:spcPct val="0"/>
              </a:spcAft>
            </a:pPr>
            <a:r>
              <a:rPr lang="en-US" sz="2400" spc="-76" dirty="0" smtClean="0">
                <a:gradFill>
                  <a:gsLst>
                    <a:gs pos="0">
                      <a:srgbClr val="FFFFFF"/>
                    </a:gs>
                    <a:gs pos="100000">
                      <a:srgbClr val="FFFFFF"/>
                    </a:gs>
                  </a:gsLst>
                  <a:lin ang="5400000" scaled="0"/>
                </a:gradFill>
                <a:ea typeface="Segoe UI" pitchFamily="34" charset="0"/>
                <a:cs typeface="Calibri" pitchFamily="34" charset="0"/>
              </a:rPr>
              <a:t>@microsoft.com</a:t>
            </a:r>
            <a:endParaRPr lang="en-US" sz="2400" spc="-76" dirty="0">
              <a:gradFill>
                <a:gsLst>
                  <a:gs pos="0">
                    <a:srgbClr val="FFFFFF"/>
                  </a:gs>
                  <a:gs pos="100000">
                    <a:srgbClr val="FFFFFF"/>
                  </a:gs>
                </a:gsLst>
                <a:lin ang="5400000" scaled="0"/>
              </a:gradFill>
              <a:ea typeface="Segoe UI" pitchFamily="34" charset="0"/>
              <a:cs typeface="Calibri" pitchFamily="34" charset="0"/>
            </a:endParaRPr>
          </a:p>
        </p:txBody>
      </p:sp>
      <p:sp>
        <p:nvSpPr>
          <p:cNvPr id="14" name="Rectangle 13"/>
          <p:cNvSpPr/>
          <p:nvPr/>
        </p:nvSpPr>
        <p:spPr bwMode="auto">
          <a:xfrm>
            <a:off x="3451035" y="3667629"/>
            <a:ext cx="2259788" cy="2251897"/>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3451032" y="5059852"/>
            <a:ext cx="2580490" cy="830997"/>
          </a:xfrm>
          <a:prstGeom prst="rect">
            <a:avLst/>
          </a:prstGeom>
          <a:noFill/>
        </p:spPr>
        <p:txBody>
          <a:bodyPr wrap="square">
            <a:spAutoFit/>
          </a:bodyPr>
          <a:lstStyle/>
          <a:p>
            <a:pPr defTabSz="699496" fontAlgn="base">
              <a:spcBef>
                <a:spcPct val="0"/>
              </a:spcBef>
              <a:spcAft>
                <a:spcPct val="0"/>
              </a:spcAft>
            </a:pPr>
            <a:r>
              <a:rPr lang="en-US" sz="2400" spc="-76" dirty="0" smtClean="0">
                <a:gradFill>
                  <a:gsLst>
                    <a:gs pos="0">
                      <a:srgbClr val="FFFFFF"/>
                    </a:gs>
                    <a:gs pos="100000">
                      <a:srgbClr val="FFFFFF"/>
                    </a:gs>
                  </a:gsLst>
                  <a:lin ang="5400000" scaled="0"/>
                </a:gradFill>
                <a:ea typeface="Segoe UI" pitchFamily="34" charset="0"/>
                <a:cs typeface="Calibri" pitchFamily="34" charset="0"/>
              </a:rPr>
              <a:t>MCSM: Communications</a:t>
            </a:r>
            <a:endParaRPr lang="en-US" sz="2400" spc="-76" dirty="0">
              <a:gradFill>
                <a:gsLst>
                  <a:gs pos="0">
                    <a:srgbClr val="FFFFFF"/>
                  </a:gs>
                  <a:gs pos="100000">
                    <a:srgbClr val="FFFFFF"/>
                  </a:gs>
                </a:gsLst>
                <a:lin ang="5400000" scaled="0"/>
              </a:gradFill>
              <a:ea typeface="Segoe UI" pitchFamily="34" charset="0"/>
              <a:cs typeface="Calibri" pitchFamily="34" charset="0"/>
            </a:endParaRPr>
          </a:p>
        </p:txBody>
      </p:sp>
      <p:sp>
        <p:nvSpPr>
          <p:cNvPr id="18" name="Rectangle 17"/>
          <p:cNvSpPr/>
          <p:nvPr/>
        </p:nvSpPr>
        <p:spPr bwMode="auto">
          <a:xfrm>
            <a:off x="5858000" y="3668839"/>
            <a:ext cx="2293879" cy="2251899"/>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a:xfrm>
            <a:off x="5858000" y="5048381"/>
            <a:ext cx="897618" cy="830997"/>
          </a:xfrm>
          <a:prstGeom prst="rect">
            <a:avLst/>
          </a:prstGeom>
          <a:noFill/>
        </p:spPr>
        <p:txBody>
          <a:bodyPr wrap="none">
            <a:sp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Calibri" pitchFamily="34" charset="0"/>
            </a:endParaRPr>
          </a:p>
          <a:p>
            <a:pPr defTabSz="699496" fontAlgn="base">
              <a:spcBef>
                <a:spcPct val="0"/>
              </a:spcBef>
              <a:spcAft>
                <a:spcPct val="0"/>
              </a:spcAft>
            </a:pPr>
            <a:r>
              <a:rPr lang="en-US" sz="2400" spc="-76" dirty="0">
                <a:gradFill>
                  <a:gsLst>
                    <a:gs pos="0">
                      <a:srgbClr val="FFFFFF"/>
                    </a:gs>
                    <a:gs pos="100000">
                      <a:srgbClr val="FFFFFF"/>
                    </a:gs>
                  </a:gsLst>
                  <a:lin ang="5400000" scaled="0"/>
                </a:gradFill>
                <a:ea typeface="Segoe UI" pitchFamily="34" charset="0"/>
                <a:cs typeface="Calibri" pitchFamily="34" charset="0"/>
              </a:rPr>
              <a:t>MCM</a:t>
            </a:r>
          </a:p>
        </p:txBody>
      </p:sp>
      <p:sp>
        <p:nvSpPr>
          <p:cNvPr id="23" name="Rectangle 22"/>
          <p:cNvSpPr/>
          <p:nvPr/>
        </p:nvSpPr>
        <p:spPr bwMode="auto">
          <a:xfrm>
            <a:off x="1051957" y="3667629"/>
            <a:ext cx="2251386" cy="2251898"/>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r>
              <a:rPr lang="en-US" sz="1600" spc="-76" dirty="0" smtClean="0">
                <a:solidFill>
                  <a:srgbClr val="FFFFFF"/>
                </a:solidFill>
                <a:ea typeface="Segoe UI" pitchFamily="34" charset="0"/>
                <a:cs typeface="Segoe UI" pitchFamily="34" charset="0"/>
              </a:rPr>
              <a:t>MCS: Enterprise Communications CoE</a:t>
            </a:r>
          </a:p>
          <a:p>
            <a:pPr defTabSz="699496" fontAlgn="base">
              <a:spcBef>
                <a:spcPct val="0"/>
              </a:spcBef>
              <a:spcAft>
                <a:spcPct val="0"/>
              </a:spcAft>
            </a:pPr>
            <a:r>
              <a:rPr lang="en-US" sz="1600" spc="-76" dirty="0" smtClean="0">
                <a:solidFill>
                  <a:srgbClr val="FFFFFF"/>
                </a:solidFill>
                <a:ea typeface="Segoe UI" pitchFamily="34" charset="0"/>
                <a:cs typeface="Segoe UI" pitchFamily="34" charset="0"/>
              </a:rPr>
              <a:t>Architect</a:t>
            </a:r>
            <a:endParaRPr lang="en-US" sz="1600" spc="-76" dirty="0">
              <a:solidFill>
                <a:srgbClr val="FFFFFF"/>
              </a:solidFill>
              <a:ea typeface="Segoe UI" pitchFamily="34" charset="0"/>
              <a:cs typeface="Segoe UI" pitchFamily="34" charset="0"/>
            </a:endParaRPr>
          </a:p>
        </p:txBody>
      </p:sp>
      <p:sp>
        <p:nvSpPr>
          <p:cNvPr id="24" name="Rectangle 23"/>
          <p:cNvSpPr/>
          <p:nvPr/>
        </p:nvSpPr>
        <p:spPr>
          <a:xfrm>
            <a:off x="1121707" y="3773313"/>
            <a:ext cx="2177797" cy="365060"/>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solidFill>
                <a:srgbClr val="000000"/>
              </a:solidFill>
              <a:ea typeface="Segoe UI" pitchFamily="34" charset="0"/>
              <a:cs typeface="Segoe UI" pitchFamily="34" charset="0"/>
            </a:endParaRPr>
          </a:p>
          <a:p>
            <a:pPr defTabSz="699496" fontAlgn="base">
              <a:spcBef>
                <a:spcPct val="0"/>
              </a:spcBef>
              <a:spcAft>
                <a:spcPct val="0"/>
              </a:spcAft>
            </a:pPr>
            <a:r>
              <a:rPr lang="en-US" spc="-76" dirty="0">
                <a:gradFill>
                  <a:gsLst>
                    <a:gs pos="0">
                      <a:srgbClr val="FFFFFF"/>
                    </a:gs>
                    <a:gs pos="100000">
                      <a:srgbClr val="FFFFFF"/>
                    </a:gs>
                  </a:gsLst>
                  <a:lin ang="5400000" scaled="0"/>
                </a:gradFill>
                <a:ea typeface="Segoe UI" pitchFamily="34" charset="0"/>
                <a:cs typeface="Calibri" pitchFamily="34" charset="0"/>
              </a:rPr>
              <a:t>Since </a:t>
            </a:r>
            <a:r>
              <a:rPr lang="en-US" spc="-76" dirty="0" smtClean="0">
                <a:gradFill>
                  <a:gsLst>
                    <a:gs pos="0">
                      <a:srgbClr val="FFFFFF"/>
                    </a:gs>
                    <a:gs pos="100000">
                      <a:srgbClr val="FFFFFF"/>
                    </a:gs>
                  </a:gsLst>
                  <a:lin ang="5400000" scaled="0"/>
                </a:gradFill>
                <a:ea typeface="Segoe UI" pitchFamily="34" charset="0"/>
                <a:cs typeface="Calibri" pitchFamily="34" charset="0"/>
              </a:rPr>
              <a:t>2011</a:t>
            </a:r>
            <a:endParaRPr lang="en-US" spc="-76" dirty="0">
              <a:gradFill>
                <a:gsLst>
                  <a:gs pos="0">
                    <a:srgbClr val="FFFFFF"/>
                  </a:gs>
                  <a:gs pos="100000">
                    <a:srgbClr val="FFFFFF"/>
                  </a:gs>
                </a:gsLst>
                <a:lin ang="5400000" scaled="0"/>
              </a:gradFill>
              <a:ea typeface="Segoe UI" pitchFamily="34" charset="0"/>
              <a:cs typeface="Calibri" pitchFamily="34" charset="0"/>
            </a:endParaRPr>
          </a:p>
        </p:txBody>
      </p:sp>
      <p:grpSp>
        <p:nvGrpSpPr>
          <p:cNvPr id="26" name="Group 25"/>
          <p:cNvGrpSpPr>
            <a:grpSpLocks noChangeAspect="1"/>
          </p:cNvGrpSpPr>
          <p:nvPr/>
        </p:nvGrpSpPr>
        <p:grpSpPr bwMode="black">
          <a:xfrm>
            <a:off x="6348873" y="1589943"/>
            <a:ext cx="1400094" cy="1058338"/>
            <a:chOff x="5152725" y="4450437"/>
            <a:chExt cx="311284" cy="235362"/>
          </a:xfrm>
        </p:grpSpPr>
        <p:sp>
          <p:nvSpPr>
            <p:cNvPr id="27" name="Freeform 168"/>
            <p:cNvSpPr>
              <a:spLocks noEditPoints="1"/>
            </p:cNvSpPr>
            <p:nvPr/>
          </p:nvSpPr>
          <p:spPr bwMode="black">
            <a:xfrm>
              <a:off x="5152725" y="4450437"/>
              <a:ext cx="212585" cy="19929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endParaRPr>
            </a:p>
          </p:txBody>
        </p:sp>
        <p:sp>
          <p:nvSpPr>
            <p:cNvPr id="31" name="Freeform 169"/>
            <p:cNvSpPr>
              <a:spLocks/>
            </p:cNvSpPr>
            <p:nvPr/>
          </p:nvSpPr>
          <p:spPr bwMode="black">
            <a:xfrm>
              <a:off x="5295080" y="4518768"/>
              <a:ext cx="168929" cy="16703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FFFFFF">
                    <a:lumMod val="50000"/>
                  </a:srgbClr>
                </a:solidFill>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57" y="1305813"/>
            <a:ext cx="4658866" cy="2226354"/>
          </a:xfrm>
          <a:prstGeom prst="rect">
            <a:avLst/>
          </a:prstGeom>
        </p:spPr>
      </p:pic>
      <p:sp>
        <p:nvSpPr>
          <p:cNvPr id="13" name="TextBox 12"/>
          <p:cNvSpPr txBox="1"/>
          <p:nvPr/>
        </p:nvSpPr>
        <p:spPr>
          <a:xfrm>
            <a:off x="911285" y="3101309"/>
            <a:ext cx="271115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Mission Viejo, CA</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164" y="3872388"/>
            <a:ext cx="1499014" cy="114859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0080" y="1316846"/>
            <a:ext cx="2540835" cy="2203791"/>
          </a:xfrm>
          <a:prstGeom prst="rect">
            <a:avLst/>
          </a:prstGeom>
        </p:spPr>
      </p:pic>
      <p:pic>
        <p:nvPicPr>
          <p:cNvPr id="22" name="Picture 21" descr="C:\Users\tbinder\AppData\Local\Microsoft\Windows\Temporary Internet Files\Content.Outlook\STIUR15I\cert-mstr-OCS07_bL (2).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r="13237"/>
          <a:stretch/>
        </p:blipFill>
        <p:spPr bwMode="auto">
          <a:xfrm>
            <a:off x="6240253" y="4060287"/>
            <a:ext cx="1485173" cy="1001689"/>
          </a:xfrm>
          <a:prstGeom prst="rect">
            <a:avLst/>
          </a:prstGeom>
          <a:noFill/>
          <a:ln>
            <a:noFill/>
          </a:ln>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invGray">
          <a:xfrm>
            <a:off x="1327314" y="4407726"/>
            <a:ext cx="1771831" cy="37955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0963" y="3657227"/>
            <a:ext cx="2541859" cy="2275121"/>
          </a:xfrm>
          <a:prstGeom prst="rect">
            <a:avLst/>
          </a:prstGeom>
        </p:spPr>
      </p:pic>
    </p:spTree>
    <p:extLst>
      <p:ext uri="{BB962C8B-B14F-4D97-AF65-F5344CB8AC3E}">
        <p14:creationId xmlns:p14="http://schemas.microsoft.com/office/powerpoint/2010/main" val="337789766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sp>
        <p:nvSpPr>
          <p:cNvPr id="3" name="Rectangle 2"/>
          <p:cNvSpPr/>
          <p:nvPr/>
        </p:nvSpPr>
        <p:spPr>
          <a:xfrm>
            <a:off x="427037" y="3603694"/>
            <a:ext cx="7239000" cy="707886"/>
          </a:xfrm>
          <a:prstGeom prst="rect">
            <a:avLst/>
          </a:prstGeom>
        </p:spPr>
        <p:txBody>
          <a:bodyPr wrap="square">
            <a:spAutoFit/>
          </a:bodyPr>
          <a:lstStyle/>
          <a:p>
            <a:r>
              <a:rPr lang="en-US" sz="4000" dirty="0" smtClean="0"/>
              <a:t>All Copies </a:t>
            </a:r>
            <a:r>
              <a:rPr lang="en-US" sz="4000" dirty="0"/>
              <a:t>Offline</a:t>
            </a:r>
          </a:p>
        </p:txBody>
      </p:sp>
    </p:spTree>
    <p:extLst>
      <p:ext uri="{BB962C8B-B14F-4D97-AF65-F5344CB8AC3E}">
        <p14:creationId xmlns:p14="http://schemas.microsoft.com/office/powerpoint/2010/main" val="198604761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pic>
        <p:nvPicPr>
          <p:cNvPr id="4" name="Picture 3"/>
          <p:cNvPicPr>
            <a:picLocks noChangeAspect="1"/>
          </p:cNvPicPr>
          <p:nvPr/>
        </p:nvPicPr>
        <p:blipFill>
          <a:blip r:embed="rId2"/>
          <a:stretch>
            <a:fillRect/>
          </a:stretch>
        </p:blipFill>
        <p:spPr>
          <a:xfrm>
            <a:off x="503237" y="1270458"/>
            <a:ext cx="3733800" cy="5184758"/>
          </a:xfrm>
          <a:prstGeom prst="rect">
            <a:avLst/>
          </a:prstGeom>
        </p:spPr>
      </p:pic>
      <p:sp>
        <p:nvSpPr>
          <p:cNvPr id="6" name="TextBox 5"/>
          <p:cNvSpPr txBox="1"/>
          <p:nvPr/>
        </p:nvSpPr>
        <p:spPr>
          <a:xfrm>
            <a:off x="4922837" y="5608549"/>
            <a:ext cx="6781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Now, stop VMs </a:t>
            </a:r>
            <a:r>
              <a:rPr lang="en-US" sz="2400" dirty="0">
                <a:gradFill>
                  <a:gsLst>
                    <a:gs pos="2917">
                      <a:schemeClr val="tx1"/>
                    </a:gs>
                    <a:gs pos="30000">
                      <a:schemeClr val="tx1"/>
                    </a:gs>
                  </a:gsLst>
                  <a:lin ang="5400000" scaled="0"/>
                </a:gradFill>
              </a:rPr>
              <a:t>POOLA4, </a:t>
            </a:r>
            <a:r>
              <a:rPr lang="en-US" sz="2400" dirty="0" smtClean="0">
                <a:gradFill>
                  <a:gsLst>
                    <a:gs pos="2917">
                      <a:schemeClr val="tx1"/>
                    </a:gs>
                    <a:gs pos="30000">
                      <a:schemeClr val="tx1"/>
                    </a:gs>
                  </a:gsLst>
                  <a:lin ang="5400000" scaled="0"/>
                </a:gradFill>
              </a:rPr>
              <a:t>POOLA5, POOLA2…..</a:t>
            </a:r>
          </a:p>
        </p:txBody>
      </p:sp>
      <p:pic>
        <p:nvPicPr>
          <p:cNvPr id="7" name="Picture 6"/>
          <p:cNvPicPr/>
          <p:nvPr/>
        </p:nvPicPr>
        <p:blipFill>
          <a:blip r:embed="rId3"/>
          <a:stretch>
            <a:fillRect/>
          </a:stretch>
        </p:blipFill>
        <p:spPr>
          <a:xfrm>
            <a:off x="4464930" y="1270458"/>
            <a:ext cx="7696907" cy="2607803"/>
          </a:xfrm>
          <a:prstGeom prst="rect">
            <a:avLst/>
          </a:prstGeom>
        </p:spPr>
      </p:pic>
      <p:pic>
        <p:nvPicPr>
          <p:cNvPr id="8" name="Picture 7"/>
          <p:cNvPicPr/>
          <p:nvPr/>
        </p:nvPicPr>
        <p:blipFill>
          <a:blip r:embed="rId4"/>
          <a:stretch>
            <a:fillRect/>
          </a:stretch>
        </p:blipFill>
        <p:spPr>
          <a:xfrm>
            <a:off x="4464929" y="4008348"/>
            <a:ext cx="7696907" cy="1470114"/>
          </a:xfrm>
          <a:prstGeom prst="rect">
            <a:avLst/>
          </a:prstGeom>
        </p:spPr>
      </p:pic>
    </p:spTree>
    <p:extLst>
      <p:ext uri="{BB962C8B-B14F-4D97-AF65-F5344CB8AC3E}">
        <p14:creationId xmlns:p14="http://schemas.microsoft.com/office/powerpoint/2010/main" val="3087783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pic>
        <p:nvPicPr>
          <p:cNvPr id="4" name="Picture 3"/>
          <p:cNvPicPr/>
          <p:nvPr/>
        </p:nvPicPr>
        <p:blipFill>
          <a:blip r:embed="rId2"/>
          <a:stretch>
            <a:fillRect/>
          </a:stretch>
        </p:blipFill>
        <p:spPr>
          <a:xfrm>
            <a:off x="1189037" y="3573462"/>
            <a:ext cx="3041665" cy="3142463"/>
          </a:xfrm>
          <a:prstGeom prst="rect">
            <a:avLst/>
          </a:prstGeom>
        </p:spPr>
      </p:pic>
      <p:pic>
        <p:nvPicPr>
          <p:cNvPr id="10" name="Picture 9"/>
          <p:cNvPicPr/>
          <p:nvPr/>
        </p:nvPicPr>
        <p:blipFill>
          <a:blip r:embed="rId3"/>
          <a:stretch>
            <a:fillRect/>
          </a:stretch>
        </p:blipFill>
        <p:spPr>
          <a:xfrm>
            <a:off x="5608637" y="231788"/>
            <a:ext cx="6553200" cy="5856273"/>
          </a:xfrm>
          <a:prstGeom prst="rect">
            <a:avLst/>
          </a:prstGeom>
        </p:spPr>
      </p:pic>
      <p:sp>
        <p:nvSpPr>
          <p:cNvPr id="11" name="TextBox 10"/>
          <p:cNvSpPr txBox="1"/>
          <p:nvPr/>
        </p:nvSpPr>
        <p:spPr>
          <a:xfrm>
            <a:off x="4865649" y="6088061"/>
            <a:ext cx="782958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Amy’s Routing Group is in Quorum Loss (No Primaries)</a:t>
            </a:r>
          </a:p>
        </p:txBody>
      </p:sp>
      <p:pic>
        <p:nvPicPr>
          <p:cNvPr id="12" name="Picture 11"/>
          <p:cNvPicPr/>
          <p:nvPr/>
        </p:nvPicPr>
        <p:blipFill>
          <a:blip r:embed="rId4"/>
          <a:stretch>
            <a:fillRect/>
          </a:stretch>
        </p:blipFill>
        <p:spPr>
          <a:xfrm>
            <a:off x="204772" y="1090135"/>
            <a:ext cx="5251465" cy="2407127"/>
          </a:xfrm>
          <a:prstGeom prst="rect">
            <a:avLst/>
          </a:prstGeom>
        </p:spPr>
      </p:pic>
    </p:spTree>
    <p:extLst>
      <p:ext uri="{BB962C8B-B14F-4D97-AF65-F5344CB8AC3E}">
        <p14:creationId xmlns:p14="http://schemas.microsoft.com/office/powerpoint/2010/main" val="422560769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pic>
        <p:nvPicPr>
          <p:cNvPr id="4" name="Picture 3"/>
          <p:cNvPicPr/>
          <p:nvPr/>
        </p:nvPicPr>
        <p:blipFill>
          <a:blip r:embed="rId2"/>
          <a:stretch>
            <a:fillRect/>
          </a:stretch>
        </p:blipFill>
        <p:spPr>
          <a:xfrm>
            <a:off x="1480401" y="2659062"/>
            <a:ext cx="10058400" cy="2819400"/>
          </a:xfrm>
          <a:prstGeom prst="rect">
            <a:avLst/>
          </a:prstGeom>
        </p:spPr>
      </p:pic>
      <p:sp>
        <p:nvSpPr>
          <p:cNvPr id="5" name="TextBox 4"/>
          <p:cNvSpPr txBox="1"/>
          <p:nvPr/>
        </p:nvSpPr>
        <p:spPr>
          <a:xfrm>
            <a:off x="1480401" y="1592262"/>
            <a:ext cx="9296400" cy="849463"/>
          </a:xfrm>
          <a:prstGeom prst="rect">
            <a:avLst/>
          </a:prstGeom>
          <a:noFill/>
        </p:spPr>
        <p:txBody>
          <a:bodyPr wrap="square" lIns="182880" tIns="146304" rIns="182880" bIns="146304" rtlCol="0">
            <a:spAutoFit/>
          </a:bodyPr>
          <a:lstStyle/>
          <a:p>
            <a:pPr algn="ctr">
              <a:lnSpc>
                <a:spcPct val="90000"/>
              </a:lnSpc>
              <a:spcAft>
                <a:spcPts val="600"/>
              </a:spcAft>
            </a:pPr>
            <a:r>
              <a:rPr lang="en-US" sz="4000" dirty="0" smtClean="0">
                <a:gradFill>
                  <a:gsLst>
                    <a:gs pos="2917">
                      <a:schemeClr val="tx1"/>
                    </a:gs>
                    <a:gs pos="30000">
                      <a:schemeClr val="tx1"/>
                    </a:gs>
                  </a:gsLst>
                  <a:lin ang="5400000" scaled="0"/>
                </a:gradFill>
              </a:rPr>
              <a:t>HOW DO I GET OUT OF THIS?!?!?!</a:t>
            </a:r>
          </a:p>
        </p:txBody>
      </p:sp>
      <p:sp>
        <p:nvSpPr>
          <p:cNvPr id="6" name="TextBox 5"/>
          <p:cNvSpPr txBox="1"/>
          <p:nvPr/>
        </p:nvSpPr>
        <p:spPr>
          <a:xfrm>
            <a:off x="2408237" y="5478462"/>
            <a:ext cx="7976336"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Perform a QuorumLossRecovery on the affected pool.</a:t>
            </a:r>
          </a:p>
        </p:txBody>
      </p:sp>
    </p:spTree>
    <p:extLst>
      <p:ext uri="{BB962C8B-B14F-4D97-AF65-F5344CB8AC3E}">
        <p14:creationId xmlns:p14="http://schemas.microsoft.com/office/powerpoint/2010/main" val="220737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a:t>
            </a:r>
            <a:endParaRPr lang="en-US" dirty="0"/>
          </a:p>
        </p:txBody>
      </p:sp>
      <p:pic>
        <p:nvPicPr>
          <p:cNvPr id="4" name="Picture 3"/>
          <p:cNvPicPr/>
          <p:nvPr/>
        </p:nvPicPr>
        <p:blipFill>
          <a:blip r:embed="rId2"/>
          <a:stretch>
            <a:fillRect/>
          </a:stretch>
        </p:blipFill>
        <p:spPr>
          <a:xfrm>
            <a:off x="350837" y="1193760"/>
            <a:ext cx="5181600" cy="5351502"/>
          </a:xfrm>
          <a:prstGeom prst="rect">
            <a:avLst/>
          </a:prstGeom>
        </p:spPr>
      </p:pic>
      <p:pic>
        <p:nvPicPr>
          <p:cNvPr id="5" name="Picture 4"/>
          <p:cNvPicPr/>
          <p:nvPr/>
        </p:nvPicPr>
        <p:blipFill>
          <a:blip r:embed="rId3"/>
          <a:stretch>
            <a:fillRect/>
          </a:stretch>
        </p:blipFill>
        <p:spPr>
          <a:xfrm>
            <a:off x="5837237" y="295274"/>
            <a:ext cx="6403164" cy="2438400"/>
          </a:xfrm>
          <a:prstGeom prst="rect">
            <a:avLst/>
          </a:prstGeom>
        </p:spPr>
      </p:pic>
      <p:pic>
        <p:nvPicPr>
          <p:cNvPr id="6" name="Picture 5"/>
          <p:cNvPicPr/>
          <p:nvPr/>
        </p:nvPicPr>
        <p:blipFill>
          <a:blip r:embed="rId4"/>
          <a:stretch>
            <a:fillRect/>
          </a:stretch>
        </p:blipFill>
        <p:spPr>
          <a:xfrm>
            <a:off x="7568159" y="2751756"/>
            <a:ext cx="2941320" cy="4084320"/>
          </a:xfrm>
          <a:prstGeom prst="rect">
            <a:avLst/>
          </a:prstGeom>
        </p:spPr>
      </p:pic>
    </p:spTree>
    <p:extLst>
      <p:ext uri="{BB962C8B-B14F-4D97-AF65-F5344CB8AC3E}">
        <p14:creationId xmlns:p14="http://schemas.microsoft.com/office/powerpoint/2010/main" val="314187103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End HA</a:t>
            </a:r>
            <a:endParaRPr lang="en-US" dirty="0"/>
          </a:p>
        </p:txBody>
      </p:sp>
    </p:spTree>
    <p:extLst>
      <p:ext uri="{BB962C8B-B14F-4D97-AF65-F5344CB8AC3E}">
        <p14:creationId xmlns:p14="http://schemas.microsoft.com/office/powerpoint/2010/main" val="413962470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Mirroring Backend HA Diagram</a:t>
            </a:r>
            <a:endParaRPr lang="en-US" dirty="0"/>
          </a:p>
        </p:txBody>
      </p:sp>
      <p:pic>
        <p:nvPicPr>
          <p:cNvPr id="19457" name="Picture 19456"/>
          <p:cNvPicPr>
            <a:picLocks noChangeAspect="1"/>
          </p:cNvPicPr>
          <p:nvPr/>
        </p:nvPicPr>
        <p:blipFill>
          <a:blip r:embed="rId2"/>
          <a:stretch>
            <a:fillRect/>
          </a:stretch>
        </p:blipFill>
        <p:spPr>
          <a:xfrm>
            <a:off x="2560637" y="1212849"/>
            <a:ext cx="6553745" cy="5542124"/>
          </a:xfrm>
          <a:prstGeom prst="rect">
            <a:avLst/>
          </a:prstGeom>
        </p:spPr>
      </p:pic>
    </p:spTree>
    <p:extLst>
      <p:ext uri="{BB962C8B-B14F-4D97-AF65-F5344CB8AC3E}">
        <p14:creationId xmlns:p14="http://schemas.microsoft.com/office/powerpoint/2010/main" val="228278904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Mirroring File Share</a:t>
            </a:r>
            <a:endParaRPr lang="en-US" dirty="0"/>
          </a:p>
        </p:txBody>
      </p:sp>
      <p:sp>
        <p:nvSpPr>
          <p:cNvPr id="3" name="Content Placeholder 2"/>
          <p:cNvSpPr>
            <a:spLocks noGrp="1"/>
          </p:cNvSpPr>
          <p:nvPr>
            <p:ph type="body" sz="quarter" idx="11"/>
          </p:nvPr>
        </p:nvSpPr>
        <p:spPr>
          <a:xfrm>
            <a:off x="274639" y="1212849"/>
            <a:ext cx="11889564" cy="5713413"/>
          </a:xfrm>
          <a:prstGeom prst="rect">
            <a:avLst/>
          </a:prstGeom>
        </p:spPr>
        <p:txBody>
          <a:bodyPr>
            <a:normAutofit/>
          </a:bodyPr>
          <a:lstStyle/>
          <a:p>
            <a:r>
              <a:rPr lang="en-US" dirty="0" smtClean="0"/>
              <a:t>What is it? </a:t>
            </a:r>
          </a:p>
          <a:p>
            <a:pPr lvl="1"/>
            <a:r>
              <a:rPr lang="en-US" dirty="0" smtClean="0"/>
              <a:t>Temporary location used during setup</a:t>
            </a:r>
          </a:p>
          <a:p>
            <a:pPr lvl="1"/>
            <a:r>
              <a:rPr lang="en-US" dirty="0" smtClean="0"/>
              <a:t>BAK files written here.</a:t>
            </a:r>
          </a:p>
          <a:p>
            <a:pPr lvl="1"/>
            <a:r>
              <a:rPr lang="en-US" dirty="0" smtClean="0"/>
              <a:t>Primary SQL needs R/W, Mirror R/O</a:t>
            </a:r>
          </a:p>
          <a:p>
            <a:pPr lvl="1"/>
            <a:endParaRPr lang="en-US" dirty="0"/>
          </a:p>
          <a:p>
            <a:r>
              <a:rPr lang="en-US" dirty="0" smtClean="0"/>
              <a:t>Where should it go?</a:t>
            </a:r>
          </a:p>
          <a:p>
            <a:pPr lvl="1"/>
            <a:r>
              <a:rPr lang="en-US" dirty="0" smtClean="0"/>
              <a:t>Any file server, with proper permissions for SQL Service access</a:t>
            </a:r>
          </a:p>
          <a:p>
            <a:pPr lvl="1"/>
            <a:r>
              <a:rPr lang="en-US" dirty="0" smtClean="0"/>
              <a:t>Do NOT use DFS! .BAK files are excluded from replication by default</a:t>
            </a:r>
          </a:p>
          <a:p>
            <a:pPr lvl="1"/>
            <a:r>
              <a:rPr lang="en-US" dirty="0" smtClean="0"/>
              <a:t>Do not use the Lync Pool File Share</a:t>
            </a:r>
          </a:p>
          <a:p>
            <a:pPr lvl="1"/>
            <a:endParaRPr lang="en-US" dirty="0"/>
          </a:p>
          <a:p>
            <a:r>
              <a:rPr lang="en-US" dirty="0" smtClean="0"/>
              <a:t>This is a one-time use share.</a:t>
            </a:r>
            <a:endParaRPr lang="en-US" dirty="0"/>
          </a:p>
          <a:p>
            <a:pPr marL="0" indent="0">
              <a:buNone/>
            </a:pPr>
            <a:endParaRPr lang="en-US" dirty="0" smtClean="0"/>
          </a:p>
        </p:txBody>
      </p:sp>
      <p:pic>
        <p:nvPicPr>
          <p:cNvPr id="7" name="Picture 6"/>
          <p:cNvPicPr>
            <a:picLocks noChangeAspect="1"/>
          </p:cNvPicPr>
          <p:nvPr/>
        </p:nvPicPr>
        <p:blipFill>
          <a:blip r:embed="rId3"/>
          <a:stretch>
            <a:fillRect/>
          </a:stretch>
        </p:blipFill>
        <p:spPr>
          <a:xfrm>
            <a:off x="6218237" y="1182986"/>
            <a:ext cx="5809524" cy="2390476"/>
          </a:xfrm>
          <a:prstGeom prst="rect">
            <a:avLst/>
          </a:prstGeom>
        </p:spPr>
      </p:pic>
    </p:spTree>
    <p:extLst>
      <p:ext uri="{BB962C8B-B14F-4D97-AF65-F5344CB8AC3E}">
        <p14:creationId xmlns:p14="http://schemas.microsoft.com/office/powerpoint/2010/main" val="263305279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Mirroring Ports</a:t>
            </a:r>
            <a:endParaRPr lang="en-US" dirty="0"/>
          </a:p>
        </p:txBody>
      </p:sp>
      <p:sp>
        <p:nvSpPr>
          <p:cNvPr id="2" name="Text Placeholder 1"/>
          <p:cNvSpPr>
            <a:spLocks noGrp="1"/>
          </p:cNvSpPr>
          <p:nvPr>
            <p:ph type="body" sz="quarter" idx="11"/>
          </p:nvPr>
        </p:nvSpPr>
        <p:spPr>
          <a:prstGeom prst="rect">
            <a:avLst/>
          </a:prstGeom>
        </p:spPr>
        <p:txBody>
          <a:bodyPr/>
          <a:lstStyle/>
          <a:p>
            <a:r>
              <a:rPr lang="en-US" dirty="0"/>
              <a:t>Port </a:t>
            </a:r>
            <a:r>
              <a:rPr lang="en-US" dirty="0" smtClean="0"/>
              <a:t>Defaults (defined in Topology Builder)</a:t>
            </a:r>
            <a:endParaRPr lang="en-US" dirty="0"/>
          </a:p>
          <a:p>
            <a:pPr lvl="1"/>
            <a:r>
              <a:rPr lang="en-US" dirty="0"/>
              <a:t>TCP/5022 (mirror relationship)</a:t>
            </a:r>
          </a:p>
          <a:p>
            <a:pPr lvl="1"/>
            <a:r>
              <a:rPr lang="en-US" dirty="0"/>
              <a:t>TCP/7022 (witness relationship</a:t>
            </a:r>
            <a:r>
              <a:rPr lang="en-US" dirty="0" smtClean="0"/>
              <a:t>)</a:t>
            </a:r>
          </a:p>
          <a:p>
            <a:pPr lvl="1"/>
            <a:endParaRPr lang="en-US" dirty="0"/>
          </a:p>
          <a:p>
            <a:r>
              <a:rPr lang="en-US" dirty="0" smtClean="0"/>
              <a:t>These become mirroring endpoints in SQL</a:t>
            </a:r>
            <a:endParaRPr lang="en-US" dirty="0"/>
          </a:p>
          <a:p>
            <a:endParaRPr lang="en-US" dirty="0"/>
          </a:p>
        </p:txBody>
      </p:sp>
      <p:pic>
        <p:nvPicPr>
          <p:cNvPr id="4" name="Picture 3"/>
          <p:cNvPicPr>
            <a:picLocks noChangeAspect="1"/>
          </p:cNvPicPr>
          <p:nvPr/>
        </p:nvPicPr>
        <p:blipFill>
          <a:blip r:embed="rId2"/>
          <a:stretch>
            <a:fillRect/>
          </a:stretch>
        </p:blipFill>
        <p:spPr>
          <a:xfrm>
            <a:off x="4465637" y="4063083"/>
            <a:ext cx="7628757" cy="1981200"/>
          </a:xfrm>
          <a:prstGeom prst="rect">
            <a:avLst/>
          </a:prstGeom>
        </p:spPr>
      </p:pic>
      <p:pic>
        <p:nvPicPr>
          <p:cNvPr id="5" name="Picture 4"/>
          <p:cNvPicPr>
            <a:picLocks noChangeAspect="1"/>
          </p:cNvPicPr>
          <p:nvPr/>
        </p:nvPicPr>
        <p:blipFill>
          <a:blip r:embed="rId3"/>
          <a:stretch>
            <a:fillRect/>
          </a:stretch>
        </p:blipFill>
        <p:spPr>
          <a:xfrm>
            <a:off x="655637" y="3878262"/>
            <a:ext cx="3672514" cy="2350842"/>
          </a:xfrm>
          <a:prstGeom prst="rect">
            <a:avLst/>
          </a:prstGeom>
        </p:spPr>
      </p:pic>
    </p:spTree>
    <p:extLst>
      <p:ext uri="{BB962C8B-B14F-4D97-AF65-F5344CB8AC3E}">
        <p14:creationId xmlns:p14="http://schemas.microsoft.com/office/powerpoint/2010/main" val="142407039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Witness as SQL Express</a:t>
            </a:r>
            <a:endParaRPr lang="en-US" dirty="0"/>
          </a:p>
        </p:txBody>
      </p:sp>
      <p:sp>
        <p:nvSpPr>
          <p:cNvPr id="2" name="Text Placeholder 1"/>
          <p:cNvSpPr>
            <a:spLocks noGrp="1"/>
          </p:cNvSpPr>
          <p:nvPr>
            <p:ph type="body" sz="quarter" idx="11"/>
          </p:nvPr>
        </p:nvSpPr>
        <p:spPr>
          <a:prstGeom prst="rect">
            <a:avLst/>
          </a:prstGeom>
        </p:spPr>
        <p:txBody>
          <a:bodyPr/>
          <a:lstStyle/>
          <a:p>
            <a:r>
              <a:rPr lang="en-US" dirty="0" smtClean="0"/>
              <a:t>SQL Express fully supported as a witness</a:t>
            </a:r>
          </a:p>
          <a:p>
            <a:r>
              <a:rPr lang="en-US" dirty="0" smtClean="0"/>
              <a:t>Remember to enable TCP/IP</a:t>
            </a:r>
          </a:p>
          <a:p>
            <a:endParaRPr lang="en-US" dirty="0" smtClean="0"/>
          </a:p>
          <a:p>
            <a:pPr lvl="1"/>
            <a:endParaRPr lang="en-US" dirty="0"/>
          </a:p>
          <a:p>
            <a:endParaRPr lang="en-US" dirty="0" smtClean="0"/>
          </a:p>
          <a:p>
            <a:endParaRPr lang="en-US" dirty="0"/>
          </a:p>
          <a:p>
            <a:r>
              <a:rPr lang="en-US" dirty="0" smtClean="0"/>
              <a:t>Start SQL Browser Service (if using dynamic ports)</a:t>
            </a:r>
          </a:p>
          <a:p>
            <a:r>
              <a:rPr lang="en-US" dirty="0" smtClean="0"/>
              <a:t>Open necessary firewall ports</a:t>
            </a:r>
            <a:endParaRPr lang="en-US" dirty="0"/>
          </a:p>
          <a:p>
            <a:endParaRPr lang="en-US" dirty="0"/>
          </a:p>
        </p:txBody>
      </p:sp>
      <p:pic>
        <p:nvPicPr>
          <p:cNvPr id="7" name="Picture 6"/>
          <p:cNvPicPr>
            <a:picLocks noChangeAspect="1"/>
          </p:cNvPicPr>
          <p:nvPr/>
        </p:nvPicPr>
        <p:blipFill>
          <a:blip r:embed="rId2"/>
          <a:stretch>
            <a:fillRect/>
          </a:stretch>
        </p:blipFill>
        <p:spPr>
          <a:xfrm>
            <a:off x="1036637" y="2659062"/>
            <a:ext cx="6919081" cy="1836467"/>
          </a:xfrm>
          <a:prstGeom prst="rect">
            <a:avLst/>
          </a:prstGeom>
        </p:spPr>
      </p:pic>
    </p:spTree>
    <p:extLst>
      <p:ext uri="{BB962C8B-B14F-4D97-AF65-F5344CB8AC3E}">
        <p14:creationId xmlns:p14="http://schemas.microsoft.com/office/powerpoint/2010/main" val="21156668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905000"/>
          </a:xfrm>
        </p:spPr>
        <p:txBody>
          <a:bodyPr/>
          <a:lstStyle/>
          <a:p>
            <a:r>
              <a:rPr lang="en-US" dirty="0" smtClean="0"/>
              <a:t>HA/DR overview</a:t>
            </a:r>
            <a:r>
              <a:rPr lang="en-US" dirty="0"/>
              <a:t/>
            </a:r>
            <a:br>
              <a:rPr lang="en-US" dirty="0"/>
            </a:br>
            <a:endParaRPr lang="en-US" sz="4800" dirty="0"/>
          </a:p>
        </p:txBody>
      </p:sp>
    </p:spTree>
    <p:extLst>
      <p:ext uri="{BB962C8B-B14F-4D97-AF65-F5344CB8AC3E}">
        <p14:creationId xmlns:p14="http://schemas.microsoft.com/office/powerpoint/2010/main" val="346388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800" dirty="0" smtClean="0"/>
              <a:t>Announcing: AlwaysOn Availability Groups</a:t>
            </a:r>
            <a:endParaRPr lang="en-US" sz="4800" dirty="0"/>
          </a:p>
        </p:txBody>
      </p:sp>
      <p:sp>
        <p:nvSpPr>
          <p:cNvPr id="6" name="Text Placeholder 5"/>
          <p:cNvSpPr>
            <a:spLocks noGrp="1"/>
          </p:cNvSpPr>
          <p:nvPr>
            <p:ph type="body" sz="quarter" idx="11"/>
          </p:nvPr>
        </p:nvSpPr>
        <p:spPr>
          <a:xfrm>
            <a:off x="274639" y="1212849"/>
            <a:ext cx="11889564" cy="5637213"/>
          </a:xfrm>
          <a:prstGeom prst="rect">
            <a:avLst/>
          </a:prstGeom>
        </p:spPr>
        <p:txBody>
          <a:bodyPr>
            <a:normAutofit lnSpcReduction="10000"/>
          </a:bodyPr>
          <a:lstStyle/>
          <a:p>
            <a:r>
              <a:rPr lang="en-US" dirty="0">
                <a:solidFill>
                  <a:schemeClr val="accent6"/>
                </a:solidFill>
              </a:rPr>
              <a:t>Targeted for Q3 CY2014</a:t>
            </a:r>
          </a:p>
          <a:p>
            <a:r>
              <a:rPr lang="en-US" dirty="0"/>
              <a:t>You asked, we implemented</a:t>
            </a:r>
          </a:p>
          <a:p>
            <a:pPr lvl="1"/>
            <a:r>
              <a:rPr lang="en-US" dirty="0"/>
              <a:t>Forthcoming </a:t>
            </a:r>
            <a:r>
              <a:rPr lang="en-US" dirty="0" smtClean="0"/>
              <a:t>support </a:t>
            </a:r>
            <a:r>
              <a:rPr lang="en-US" dirty="0"/>
              <a:t>for SQL Server AlwaysOn Availability Groups with Lync Server 2013</a:t>
            </a:r>
          </a:p>
          <a:p>
            <a:pPr lvl="1"/>
            <a:endParaRPr lang="en-US" dirty="0"/>
          </a:p>
          <a:p>
            <a:r>
              <a:rPr lang="en-US" dirty="0"/>
              <a:t>More HA flexibility</a:t>
            </a:r>
          </a:p>
          <a:p>
            <a:pPr lvl="1"/>
            <a:r>
              <a:rPr lang="en-US" dirty="0"/>
              <a:t>Choose from AlwaysOn, Clustering and Mirroring for Lync Server Back-end Server HA solutions</a:t>
            </a:r>
          </a:p>
          <a:p>
            <a:pPr lvl="1"/>
            <a:endParaRPr lang="en-US" dirty="0"/>
          </a:p>
          <a:p>
            <a:r>
              <a:rPr lang="en-US" sz="3600" dirty="0"/>
              <a:t>Takes the best of SQL &amp; Windows HA and moves into a single technology</a:t>
            </a:r>
            <a:endParaRPr lang="en-US" dirty="0"/>
          </a:p>
          <a:p>
            <a:pPr lvl="1"/>
            <a:r>
              <a:rPr lang="en-US" dirty="0"/>
              <a:t>No reliance on shared disk (better safety)</a:t>
            </a:r>
          </a:p>
          <a:p>
            <a:pPr lvl="1"/>
            <a:r>
              <a:rPr lang="en-US" dirty="0"/>
              <a:t>Reduced complexity (from fail-over clustering)</a:t>
            </a:r>
          </a:p>
          <a:p>
            <a:pPr lvl="1"/>
            <a:r>
              <a:rPr lang="en-US" dirty="0"/>
              <a:t>Better RTO (faster failover than mirroring)</a:t>
            </a:r>
          </a:p>
          <a:p>
            <a:pPr lvl="1"/>
            <a:r>
              <a:rPr lang="en-US" dirty="0"/>
              <a:t>No need for a SQL Server Witness instance (compared to mirroring)</a:t>
            </a:r>
          </a:p>
        </p:txBody>
      </p:sp>
    </p:spTree>
    <p:extLst>
      <p:ext uri="{BB962C8B-B14F-4D97-AF65-F5344CB8AC3E}">
        <p14:creationId xmlns:p14="http://schemas.microsoft.com/office/powerpoint/2010/main" val="13672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bwMode="auto">
          <a:xfrm>
            <a:off x="5821630" y="2151906"/>
            <a:ext cx="5939814" cy="344099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2040" dirty="0" smtClean="0">
                <a:gradFill flip="none" rotWithShape="1">
                  <a:gsLst>
                    <a:gs pos="0">
                      <a:srgbClr val="FFFFFF"/>
                    </a:gs>
                    <a:gs pos="100000">
                      <a:srgbClr val="FFFFFF"/>
                    </a:gs>
                  </a:gsLst>
                  <a:lin ang="5400000" scaled="0"/>
                  <a:tileRect/>
                </a:gradFill>
                <a:ea typeface="Segoe UI" pitchFamily="34" charset="0"/>
                <a:cs typeface="Segoe UI" pitchFamily="34" charset="0"/>
              </a:rPr>
              <a:t>WSFC Resource Group</a:t>
            </a:r>
            <a:endParaRPr lang="en-US" sz="2040"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sp>
        <p:nvSpPr>
          <p:cNvPr id="21" name="Rectangle 20"/>
          <p:cNvSpPr/>
          <p:nvPr>
            <p:custDataLst>
              <p:tags r:id="rId2"/>
            </p:custDataLst>
          </p:nvPr>
        </p:nvSpPr>
        <p:spPr bwMode="auto">
          <a:xfrm>
            <a:off x="9691995" y="2664375"/>
            <a:ext cx="1557448" cy="241606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2400" dirty="0" smtClean="0">
                <a:gradFill flip="none" rotWithShape="1">
                  <a:gsLst>
                    <a:gs pos="0">
                      <a:srgbClr val="FFFFFF"/>
                    </a:gs>
                    <a:gs pos="100000">
                      <a:srgbClr val="FFFFFF"/>
                    </a:gs>
                  </a:gsLst>
                  <a:lin ang="5400000" scaled="0"/>
                  <a:tileRect/>
                </a:gradFill>
                <a:ea typeface="Segoe UI" pitchFamily="34" charset="0"/>
                <a:cs typeface="Segoe UI" pitchFamily="34" charset="0"/>
              </a:rPr>
              <a:t>Node 3</a:t>
            </a:r>
            <a:endParaRPr lang="en-US" sz="2400"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sp>
        <p:nvSpPr>
          <p:cNvPr id="20" name="Rectangle 19"/>
          <p:cNvSpPr/>
          <p:nvPr>
            <p:custDataLst>
              <p:tags r:id="rId3"/>
            </p:custDataLst>
          </p:nvPr>
        </p:nvSpPr>
        <p:spPr bwMode="auto">
          <a:xfrm>
            <a:off x="8012813" y="2664375"/>
            <a:ext cx="1557448" cy="241606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2400" dirty="0" smtClean="0">
                <a:gradFill flip="none" rotWithShape="1">
                  <a:gsLst>
                    <a:gs pos="0">
                      <a:srgbClr val="FFFFFF"/>
                    </a:gs>
                    <a:gs pos="100000">
                      <a:srgbClr val="FFFFFF"/>
                    </a:gs>
                  </a:gsLst>
                  <a:lin ang="5400000" scaled="0"/>
                  <a:tileRect/>
                </a:gradFill>
                <a:ea typeface="Segoe UI" pitchFamily="34" charset="0"/>
                <a:cs typeface="Segoe UI" pitchFamily="34" charset="0"/>
              </a:rPr>
              <a:t>Node 2</a:t>
            </a:r>
            <a:endParaRPr lang="en-US" sz="2400"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sp>
        <p:nvSpPr>
          <p:cNvPr id="17" name="Title 16"/>
          <p:cNvSpPr>
            <a:spLocks noGrp="1"/>
          </p:cNvSpPr>
          <p:nvPr>
            <p:ph type="title"/>
          </p:nvPr>
        </p:nvSpPr>
        <p:spPr/>
        <p:txBody>
          <a:bodyPr/>
          <a:lstStyle/>
          <a:p>
            <a:r>
              <a:rPr lang="en-US" dirty="0" smtClean="0"/>
              <a:t>AlwaysOn Availability Groups</a:t>
            </a:r>
            <a:endParaRPr lang="en-US" dirty="0"/>
          </a:p>
        </p:txBody>
      </p:sp>
      <p:sp>
        <p:nvSpPr>
          <p:cNvPr id="6" name="Text Placeholder 5"/>
          <p:cNvSpPr>
            <a:spLocks noGrp="1"/>
          </p:cNvSpPr>
          <p:nvPr>
            <p:ph type="body" sz="quarter" idx="11"/>
          </p:nvPr>
        </p:nvSpPr>
        <p:spPr>
          <a:xfrm>
            <a:off x="274639" y="1212849"/>
            <a:ext cx="11889564" cy="5637213"/>
          </a:xfrm>
          <a:prstGeom prst="rect">
            <a:avLst/>
          </a:prstGeom>
        </p:spPr>
        <p:txBody>
          <a:bodyPr>
            <a:normAutofit/>
          </a:bodyPr>
          <a:lstStyle/>
          <a:p>
            <a:r>
              <a:rPr lang="en-US" dirty="0" smtClean="0"/>
              <a:t>Logistics</a:t>
            </a:r>
            <a:endParaRPr lang="en-US" dirty="0"/>
          </a:p>
          <a:p>
            <a:pPr marL="342900" lvl="1" indent="-342900">
              <a:buFont typeface="Arial" panose="020B0604020202020204" pitchFamily="34" charset="0"/>
              <a:buChar char="•"/>
            </a:pPr>
            <a:r>
              <a:rPr lang="en-US" sz="1800" dirty="0"/>
              <a:t>Up to two synchronous replicas (no potential </a:t>
            </a:r>
            <a:endParaRPr lang="en-US" dirty="0"/>
          </a:p>
          <a:p>
            <a:pPr lvl="1"/>
            <a:r>
              <a:rPr lang="en-US" sz="1800" dirty="0"/>
              <a:t>for data loss during failover)</a:t>
            </a:r>
            <a:endParaRPr lang="en-US" dirty="0"/>
          </a:p>
          <a:p>
            <a:pPr marL="342900" lvl="1" indent="-342900">
              <a:buFont typeface="Arial" panose="020B0604020202020204" pitchFamily="34" charset="0"/>
              <a:buChar char="•"/>
            </a:pPr>
            <a:r>
              <a:rPr lang="en-US" sz="1800" dirty="0"/>
              <a:t>No shared storage needed; Nodes use local</a:t>
            </a:r>
            <a:endParaRPr lang="en-US" dirty="0"/>
          </a:p>
          <a:p>
            <a:pPr lvl="1"/>
            <a:r>
              <a:rPr lang="en-US" sz="1800" dirty="0"/>
              <a:t>storage</a:t>
            </a:r>
            <a:endParaRPr lang="en-US" dirty="0"/>
          </a:p>
          <a:p>
            <a:pPr marL="342900" lvl="1" indent="-342900">
              <a:buFont typeface="Arial" panose="020B0604020202020204" pitchFamily="34" charset="0"/>
              <a:buChar char="•"/>
            </a:pPr>
            <a:r>
              <a:rPr lang="en-US" sz="1800" dirty="0"/>
              <a:t>2 Clustered Nodes: File Share Quorum </a:t>
            </a:r>
            <a:endParaRPr lang="en-US" dirty="0"/>
          </a:p>
          <a:p>
            <a:pPr lvl="1"/>
            <a:r>
              <a:rPr lang="en-US" sz="1800" dirty="0"/>
              <a:t>recommended</a:t>
            </a:r>
            <a:endParaRPr lang="en-US" dirty="0"/>
          </a:p>
          <a:p>
            <a:pPr marL="342900" lvl="1" indent="-342900">
              <a:buFont typeface="Arial" panose="020B0604020202020204" pitchFamily="34" charset="0"/>
              <a:buChar char="•"/>
            </a:pPr>
            <a:r>
              <a:rPr lang="en-US" sz="1800" dirty="0"/>
              <a:t>3 Clustered Nodes: Node Majority</a:t>
            </a:r>
            <a:endParaRPr lang="en-US" dirty="0"/>
          </a:p>
          <a:p>
            <a:pPr lvl="1"/>
            <a:r>
              <a:rPr lang="en-US" sz="1800" dirty="0"/>
              <a:t>Recommended</a:t>
            </a:r>
          </a:p>
          <a:p>
            <a:pPr lvl="1"/>
            <a:endParaRPr lang="en-US" sz="1800" dirty="0"/>
          </a:p>
          <a:p>
            <a:r>
              <a:rPr lang="en-US" dirty="0"/>
              <a:t>Requirements </a:t>
            </a:r>
          </a:p>
          <a:p>
            <a:pPr lvl="1"/>
            <a:r>
              <a:rPr lang="en-US" sz="1800" dirty="0"/>
              <a:t>SQL Server 2012 SP1 – Enterprise Edition </a:t>
            </a:r>
          </a:p>
          <a:p>
            <a:pPr lvl="1"/>
            <a:endParaRPr lang="en-US" dirty="0"/>
          </a:p>
        </p:txBody>
      </p:sp>
      <p:sp>
        <p:nvSpPr>
          <p:cNvPr id="10" name="Rectangle 9"/>
          <p:cNvSpPr/>
          <p:nvPr>
            <p:custDataLst>
              <p:tags r:id="rId4"/>
            </p:custDataLst>
          </p:nvPr>
        </p:nvSpPr>
        <p:spPr bwMode="auto">
          <a:xfrm>
            <a:off x="6333632" y="2664375"/>
            <a:ext cx="1557448" cy="241606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2400" dirty="0" smtClean="0">
                <a:gradFill flip="none" rotWithShape="1">
                  <a:gsLst>
                    <a:gs pos="0">
                      <a:srgbClr val="FFFFFF"/>
                    </a:gs>
                    <a:gs pos="100000">
                      <a:srgbClr val="FFFFFF"/>
                    </a:gs>
                  </a:gsLst>
                  <a:lin ang="5400000" scaled="0"/>
                  <a:tileRect/>
                </a:gradFill>
                <a:ea typeface="Segoe UI" pitchFamily="34" charset="0"/>
                <a:cs typeface="Segoe UI" pitchFamily="34" charset="0"/>
              </a:rPr>
              <a:t>Node 1</a:t>
            </a:r>
            <a:endParaRPr lang="en-US" sz="2400"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sp>
        <p:nvSpPr>
          <p:cNvPr id="16" name="Rectangle 15"/>
          <p:cNvSpPr/>
          <p:nvPr>
            <p:custDataLst>
              <p:tags r:id="rId5"/>
            </p:custDataLst>
          </p:nvPr>
        </p:nvSpPr>
        <p:spPr bwMode="auto">
          <a:xfrm>
            <a:off x="6446837" y="3511795"/>
            <a:ext cx="4706900" cy="72122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00" dirty="0">
                <a:gradFill flip="none" rotWithShape="1">
                  <a:gsLst>
                    <a:gs pos="0">
                      <a:srgbClr val="FFFFFF"/>
                    </a:gs>
                    <a:gs pos="100000">
                      <a:srgbClr val="FFFFFF"/>
                    </a:gs>
                  </a:gsLst>
                  <a:lin ang="5400000" scaled="0"/>
                  <a:tileRect/>
                </a:gradFill>
                <a:ea typeface="Segoe UI" pitchFamily="34" charset="0"/>
                <a:cs typeface="Segoe UI" pitchFamily="34" charset="0"/>
              </a:rPr>
              <a:t>  Primary               </a:t>
            </a:r>
            <a:r>
              <a:rPr lang="en-US" sz="1600" dirty="0" smtClean="0">
                <a:solidFill>
                  <a:schemeClr val="bg2"/>
                </a:solidFill>
                <a:ea typeface="Segoe UI" pitchFamily="34" charset="0"/>
                <a:cs typeface="Segoe UI" pitchFamily="34" charset="0"/>
              </a:rPr>
              <a:t>Secondary</a:t>
            </a:r>
            <a:r>
              <a:rPr lang="en-US" sz="1600" dirty="0" smtClean="0">
                <a:solidFill>
                  <a:schemeClr val="accent4">
                    <a:lumMod val="75000"/>
                  </a:schemeClr>
                </a:solidFill>
                <a:ea typeface="Segoe UI" pitchFamily="34" charset="0"/>
                <a:cs typeface="Segoe UI" pitchFamily="34" charset="0"/>
              </a:rPr>
              <a:t>               </a:t>
            </a:r>
            <a:r>
              <a:rPr lang="en-US" sz="1600" dirty="0" smtClean="0">
                <a:solidFill>
                  <a:schemeClr val="accent4"/>
                </a:solidFill>
                <a:ea typeface="Segoe UI" pitchFamily="34" charset="0"/>
                <a:cs typeface="Segoe UI" pitchFamily="34" charset="0"/>
              </a:rPr>
              <a:t>Tertiary</a:t>
            </a:r>
            <a:endParaRPr lang="en-US" sz="2040" dirty="0">
              <a:solidFill>
                <a:schemeClr val="accent4"/>
              </a:solidFill>
              <a:ea typeface="Segoe UI" pitchFamily="34" charset="0"/>
              <a:cs typeface="Segoe UI" pitchFamily="34" charset="0"/>
            </a:endParaRPr>
          </a:p>
        </p:txBody>
      </p:sp>
    </p:spTree>
    <p:extLst>
      <p:ext uri="{BB962C8B-B14F-4D97-AF65-F5344CB8AC3E}">
        <p14:creationId xmlns:p14="http://schemas.microsoft.com/office/powerpoint/2010/main" val="217050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Disaster Recovery</a:t>
            </a:r>
            <a:endParaRPr lang="en-US" dirty="0"/>
          </a:p>
        </p:txBody>
      </p:sp>
    </p:spTree>
    <p:extLst>
      <p:ext uri="{BB962C8B-B14F-4D97-AF65-F5344CB8AC3E}">
        <p14:creationId xmlns:p14="http://schemas.microsoft.com/office/powerpoint/2010/main" val="11523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Pool Pairing</a:t>
            </a:r>
            <a:endParaRPr lang="en-US" dirty="0"/>
          </a:p>
        </p:txBody>
      </p:sp>
      <p:sp>
        <p:nvSpPr>
          <p:cNvPr id="3" name="Content Placeholder 2"/>
          <p:cNvSpPr>
            <a:spLocks noGrp="1"/>
          </p:cNvSpPr>
          <p:nvPr>
            <p:ph type="body" sz="quarter" idx="11"/>
          </p:nvPr>
        </p:nvSpPr>
        <p:spPr>
          <a:xfrm>
            <a:off x="274639" y="1212849"/>
            <a:ext cx="11889564" cy="5561013"/>
          </a:xfrm>
          <a:prstGeom prst="rect">
            <a:avLst/>
          </a:prstGeom>
        </p:spPr>
        <p:txBody>
          <a:bodyPr>
            <a:normAutofit lnSpcReduction="10000"/>
          </a:bodyPr>
          <a:lstStyle/>
          <a:p>
            <a:pPr lvl="0"/>
            <a:r>
              <a:rPr lang="en-US" dirty="0"/>
              <a:t>Backup service replicates data between blob stores.</a:t>
            </a:r>
          </a:p>
          <a:p>
            <a:pPr lvl="0"/>
            <a:endParaRPr lang="en-US" dirty="0" smtClean="0"/>
          </a:p>
          <a:p>
            <a:pPr lvl="0"/>
            <a:r>
              <a:rPr lang="en-US" dirty="0" smtClean="0"/>
              <a:t>Replicas </a:t>
            </a:r>
            <a:r>
              <a:rPr lang="en-US" dirty="0"/>
              <a:t>have a single master (pool’s blob store)</a:t>
            </a:r>
          </a:p>
          <a:p>
            <a:pPr lvl="0"/>
            <a:endParaRPr lang="en-US" dirty="0" smtClean="0"/>
          </a:p>
          <a:p>
            <a:pPr lvl="0"/>
            <a:r>
              <a:rPr lang="en-US" dirty="0" smtClean="0"/>
              <a:t>VoIP </a:t>
            </a:r>
            <a:r>
              <a:rPr lang="en-US" dirty="0"/>
              <a:t>automatic failover puts users in resiliency mode on backup pool.</a:t>
            </a:r>
          </a:p>
          <a:p>
            <a:pPr lvl="0"/>
            <a:endParaRPr lang="en-US" dirty="0" smtClean="0"/>
          </a:p>
          <a:p>
            <a:pPr lvl="0"/>
            <a:r>
              <a:rPr lang="en-US" dirty="0" smtClean="0"/>
              <a:t>Manual </a:t>
            </a:r>
            <a:r>
              <a:rPr lang="en-US" dirty="0"/>
              <a:t>failover provides full service on backup pool: </a:t>
            </a:r>
          </a:p>
          <a:p>
            <a:pPr lvl="1"/>
            <a:r>
              <a:rPr lang="en-US" dirty="0"/>
              <a:t>VoIP, Presence, Conferencing</a:t>
            </a:r>
          </a:p>
          <a:p>
            <a:endParaRPr lang="en-US" dirty="0"/>
          </a:p>
        </p:txBody>
      </p:sp>
    </p:spTree>
    <p:extLst>
      <p:ext uri="{BB962C8B-B14F-4D97-AF65-F5344CB8AC3E}">
        <p14:creationId xmlns:p14="http://schemas.microsoft.com/office/powerpoint/2010/main" val="303156187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Lync Backup </a:t>
            </a:r>
            <a:r>
              <a:rPr lang="en-US" dirty="0" smtClean="0"/>
              <a:t>Service</a:t>
            </a:r>
            <a:endParaRPr lang="en-US" dirty="0"/>
          </a:p>
        </p:txBody>
      </p:sp>
      <p:sp>
        <p:nvSpPr>
          <p:cNvPr id="3" name="Content Placeholder 2"/>
          <p:cNvSpPr>
            <a:spLocks noGrp="1"/>
          </p:cNvSpPr>
          <p:nvPr>
            <p:ph type="body" sz="quarter" idx="11"/>
          </p:nvPr>
        </p:nvSpPr>
        <p:spPr>
          <a:xfrm>
            <a:off x="274639" y="1212849"/>
            <a:ext cx="11889564" cy="5561013"/>
          </a:xfrm>
          <a:prstGeom prst="rect">
            <a:avLst/>
          </a:prstGeom>
        </p:spPr>
        <p:txBody>
          <a:bodyPr>
            <a:normAutofit fontScale="92500" lnSpcReduction="10000"/>
          </a:bodyPr>
          <a:lstStyle/>
          <a:p>
            <a:r>
              <a:rPr lang="en-US" dirty="0" smtClean="0"/>
              <a:t>Synchronizes </a:t>
            </a:r>
            <a:r>
              <a:rPr lang="en-US" dirty="0"/>
              <a:t>user data and conference content between paired Enterprise Pools or Standard Edition servers.</a:t>
            </a:r>
          </a:p>
          <a:p>
            <a:endParaRPr lang="en-US" dirty="0" smtClean="0"/>
          </a:p>
          <a:p>
            <a:r>
              <a:rPr lang="en-US" dirty="0" smtClean="0"/>
              <a:t>Synchronization </a:t>
            </a:r>
            <a:r>
              <a:rPr lang="en-US" dirty="0"/>
              <a:t>cycle occurs every two minutes (by default).</a:t>
            </a:r>
          </a:p>
          <a:p>
            <a:endParaRPr lang="en-US" dirty="0" smtClean="0"/>
          </a:p>
          <a:p>
            <a:r>
              <a:rPr lang="en-US" dirty="0" smtClean="0"/>
              <a:t>Changes </a:t>
            </a:r>
            <a:r>
              <a:rPr lang="en-US" dirty="0"/>
              <a:t>are exported in batches to zip files on Backup pool</a:t>
            </a:r>
          </a:p>
          <a:p>
            <a:endParaRPr lang="en-US" dirty="0" smtClean="0"/>
          </a:p>
          <a:p>
            <a:r>
              <a:rPr lang="en-US" dirty="0" smtClean="0"/>
              <a:t>Source </a:t>
            </a:r>
            <a:r>
              <a:rPr lang="en-US" dirty="0"/>
              <a:t>pool signals Backup pool to import </a:t>
            </a:r>
            <a:r>
              <a:rPr lang="en-US" dirty="0" smtClean="0"/>
              <a:t>changes</a:t>
            </a:r>
            <a:endParaRPr lang="en-US" dirty="0"/>
          </a:p>
        </p:txBody>
      </p:sp>
    </p:spTree>
    <p:extLst>
      <p:ext uri="{BB962C8B-B14F-4D97-AF65-F5344CB8AC3E}">
        <p14:creationId xmlns:p14="http://schemas.microsoft.com/office/powerpoint/2010/main" val="138009124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Lync Backup Service</a:t>
            </a:r>
            <a:endParaRPr lang="en-US" dirty="0"/>
          </a:p>
        </p:txBody>
      </p:sp>
      <p:sp>
        <p:nvSpPr>
          <p:cNvPr id="2" name="Text Placeholder 1"/>
          <p:cNvSpPr>
            <a:spLocks noGrp="1"/>
          </p:cNvSpPr>
          <p:nvPr>
            <p:ph type="body" sz="quarter" idx="11"/>
          </p:nvPr>
        </p:nvSpPr>
        <p:spPr>
          <a:xfrm>
            <a:off x="274639" y="1212849"/>
            <a:ext cx="11889564" cy="5561013"/>
          </a:xfrm>
          <a:prstGeom prst="rect">
            <a:avLst/>
          </a:prstGeom>
        </p:spPr>
        <p:txBody>
          <a:bodyPr>
            <a:normAutofit fontScale="92500" lnSpcReduction="10000"/>
          </a:bodyPr>
          <a:lstStyle/>
          <a:p>
            <a:r>
              <a:rPr lang="en-US" sz="3200" dirty="0"/>
              <a:t>When changes have been imported, zip file is removed and a cookie is returned to the Source pool (high watermark).</a:t>
            </a:r>
          </a:p>
          <a:p>
            <a:endParaRPr lang="en-US" sz="3200" dirty="0" smtClean="0"/>
          </a:p>
          <a:p>
            <a:r>
              <a:rPr lang="en-US" sz="3200" dirty="0" smtClean="0"/>
              <a:t>At </a:t>
            </a:r>
            <a:r>
              <a:rPr lang="en-US" sz="3200" dirty="0"/>
              <a:t>beginning of next synchronization cycle, Source pool uses cookie as starting point for exporting changes to Backup pool.</a:t>
            </a:r>
          </a:p>
          <a:p>
            <a:endParaRPr lang="en-US" sz="3200" dirty="0" smtClean="0"/>
          </a:p>
          <a:p>
            <a:r>
              <a:rPr lang="en-US" sz="3200" dirty="0" smtClean="0"/>
              <a:t>Additionally</a:t>
            </a:r>
            <a:r>
              <a:rPr lang="en-US" sz="3200" dirty="0"/>
              <a:t>, when the Backup-CsPool or Invoke-CsPoolFailover cmdlets are run, they trigger the Backup Service to check for changes and send them to the paired pool.</a:t>
            </a:r>
          </a:p>
          <a:p>
            <a:endParaRPr lang="en-US" sz="3200" dirty="0" smtClean="0"/>
          </a:p>
          <a:p>
            <a:r>
              <a:rPr lang="en-US" sz="3200" dirty="0" smtClean="0"/>
              <a:t>The </a:t>
            </a:r>
            <a:r>
              <a:rPr lang="en-US" sz="3200" dirty="0"/>
              <a:t>same process is simultaneously running to replicate changes from Backup Pool to the Source Pool as well.</a:t>
            </a:r>
          </a:p>
          <a:p>
            <a:endParaRPr lang="en-US" dirty="0"/>
          </a:p>
        </p:txBody>
      </p:sp>
    </p:spTree>
    <p:extLst>
      <p:ext uri="{BB962C8B-B14F-4D97-AF65-F5344CB8AC3E}">
        <p14:creationId xmlns:p14="http://schemas.microsoft.com/office/powerpoint/2010/main" val="368938630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BackupStore</a:t>
            </a:r>
            <a:endParaRPr lang="en-US" dirty="0"/>
          </a:p>
        </p:txBody>
      </p:sp>
      <p:sp>
        <p:nvSpPr>
          <p:cNvPr id="2" name="Text Placeholder 1"/>
          <p:cNvSpPr>
            <a:spLocks noGrp="1"/>
          </p:cNvSpPr>
          <p:nvPr>
            <p:ph type="body" sz="quarter" idx="11"/>
          </p:nvPr>
        </p:nvSpPr>
        <p:spPr/>
        <p:txBody>
          <a:bodyPr/>
          <a:lstStyle/>
          <a:p>
            <a:r>
              <a:rPr lang="en-US" sz="3200" dirty="0"/>
              <a:t>Data on the File </a:t>
            </a:r>
            <a:r>
              <a:rPr lang="en-US" sz="3200" dirty="0" smtClean="0"/>
              <a:t>Share</a:t>
            </a:r>
          </a:p>
          <a:p>
            <a:pPr lvl="1"/>
            <a:r>
              <a:rPr lang="en-US" sz="1600" dirty="0" smtClean="0"/>
              <a:t>Backup service writes to local file store BackupStore\Temp (Working Folder)</a:t>
            </a:r>
          </a:p>
          <a:p>
            <a:pPr lvl="1"/>
            <a:r>
              <a:rPr lang="en-US" sz="1600" dirty="0" smtClean="0"/>
              <a:t>Backup service transfers file to paired pool file store</a:t>
            </a:r>
          </a:p>
          <a:p>
            <a:pPr lvl="1"/>
            <a:endParaRPr lang="en-US" sz="1600" dirty="0"/>
          </a:p>
          <a:p>
            <a:endParaRPr lang="en-US" sz="3200" dirty="0"/>
          </a:p>
          <a:p>
            <a:endParaRPr lang="en-US" sz="3200" dirty="0" smtClean="0"/>
          </a:p>
          <a:p>
            <a:endParaRPr lang="en-US" sz="3200" dirty="0" smtClean="0"/>
          </a:p>
          <a:p>
            <a:pPr lvl="1"/>
            <a:endParaRPr lang="en-US" dirty="0"/>
          </a:p>
        </p:txBody>
      </p:sp>
      <p:pic>
        <p:nvPicPr>
          <p:cNvPr id="4" name="Picture 3"/>
          <p:cNvPicPr>
            <a:picLocks noChangeAspect="1"/>
          </p:cNvPicPr>
          <p:nvPr/>
        </p:nvPicPr>
        <p:blipFill>
          <a:blip r:embed="rId3"/>
          <a:stretch>
            <a:fillRect/>
          </a:stretch>
        </p:blipFill>
        <p:spPr>
          <a:xfrm>
            <a:off x="503236" y="2848705"/>
            <a:ext cx="5072931" cy="1828800"/>
          </a:xfrm>
          <a:prstGeom prst="rect">
            <a:avLst/>
          </a:prstGeom>
        </p:spPr>
      </p:pic>
      <p:pic>
        <p:nvPicPr>
          <p:cNvPr id="6" name="Picture 5"/>
          <p:cNvPicPr>
            <a:picLocks noChangeAspect="1"/>
          </p:cNvPicPr>
          <p:nvPr/>
        </p:nvPicPr>
        <p:blipFill>
          <a:blip r:embed="rId4"/>
          <a:stretch>
            <a:fillRect/>
          </a:stretch>
        </p:blipFill>
        <p:spPr>
          <a:xfrm>
            <a:off x="6827837" y="4677505"/>
            <a:ext cx="5103562" cy="1867757"/>
          </a:xfrm>
          <a:prstGeom prst="rect">
            <a:avLst/>
          </a:prstGeom>
        </p:spPr>
      </p:pic>
      <p:sp>
        <p:nvSpPr>
          <p:cNvPr id="8" name="Rectangle 7"/>
          <p:cNvSpPr/>
          <p:nvPr/>
        </p:nvSpPr>
        <p:spPr bwMode="auto">
          <a:xfrm>
            <a:off x="1874837" y="4296505"/>
            <a:ext cx="685800" cy="228600"/>
          </a:xfrm>
          <a:prstGeom prst="rect">
            <a:avLst/>
          </a:prstGeom>
          <a:noFill/>
          <a:ln w="254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23" name="Elbow Connector 22"/>
          <p:cNvCxnSpPr>
            <a:stCxn id="4" idx="2"/>
            <a:endCxn id="6" idx="1"/>
          </p:cNvCxnSpPr>
          <p:nvPr/>
        </p:nvCxnSpPr>
        <p:spPr>
          <a:xfrm rot="16200000" flipH="1">
            <a:off x="4466830" y="3250376"/>
            <a:ext cx="933879" cy="3788135"/>
          </a:xfrm>
          <a:prstGeom prst="bentConnector2">
            <a:avLst/>
          </a:prstGeom>
          <a:ln w="254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73483" y="2408357"/>
            <a:ext cx="2667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Pool A File Store</a:t>
            </a:r>
          </a:p>
        </p:txBody>
      </p:sp>
      <p:sp>
        <p:nvSpPr>
          <p:cNvPr id="26" name="TextBox 25"/>
          <p:cNvSpPr txBox="1"/>
          <p:nvPr/>
        </p:nvSpPr>
        <p:spPr>
          <a:xfrm>
            <a:off x="8162521" y="4206180"/>
            <a:ext cx="2667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Pool B File Store</a:t>
            </a:r>
          </a:p>
        </p:txBody>
      </p:sp>
    </p:spTree>
    <p:extLst>
      <p:ext uri="{BB962C8B-B14F-4D97-AF65-F5344CB8AC3E}">
        <p14:creationId xmlns:p14="http://schemas.microsoft.com/office/powerpoint/2010/main" val="399802951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Management Store Failover</a:t>
            </a:r>
            <a:endParaRPr lang="en-US" dirty="0"/>
          </a:p>
        </p:txBody>
      </p:sp>
      <p:sp>
        <p:nvSpPr>
          <p:cNvPr id="3" name="Content Placeholder 2"/>
          <p:cNvSpPr>
            <a:spLocks noGrp="1"/>
          </p:cNvSpPr>
          <p:nvPr>
            <p:ph type="body" sz="quarter" idx="11"/>
          </p:nvPr>
        </p:nvSpPr>
        <p:spPr>
          <a:xfrm>
            <a:off x="274639" y="1212849"/>
            <a:ext cx="11889564" cy="5781676"/>
          </a:xfrm>
          <a:prstGeom prst="rect">
            <a:avLst/>
          </a:prstGeom>
        </p:spPr>
        <p:txBody>
          <a:bodyPr>
            <a:normAutofit lnSpcReduction="10000"/>
          </a:bodyPr>
          <a:lstStyle/>
          <a:p>
            <a:pPr>
              <a:lnSpc>
                <a:spcPct val="110000"/>
              </a:lnSpc>
            </a:pPr>
            <a:r>
              <a:rPr lang="en-US" sz="2400" dirty="0"/>
              <a:t>The CMS DB is critical to Lync service and should be made available most of the time.</a:t>
            </a:r>
          </a:p>
          <a:p>
            <a:pPr>
              <a:lnSpc>
                <a:spcPct val="110000"/>
              </a:lnSpc>
            </a:pPr>
            <a:r>
              <a:rPr lang="en-US" sz="2400" dirty="0" smtClean="0"/>
              <a:t>There </a:t>
            </a:r>
            <a:r>
              <a:rPr lang="en-US" sz="2400" dirty="0"/>
              <a:t>is only one CMS DB per forest and is usually hosted in the Back End of a Pool. </a:t>
            </a:r>
          </a:p>
          <a:p>
            <a:pPr>
              <a:lnSpc>
                <a:spcPct val="110000"/>
              </a:lnSpc>
            </a:pPr>
            <a:r>
              <a:rPr lang="en-US" sz="2400" dirty="0" smtClean="0"/>
              <a:t>When </a:t>
            </a:r>
            <a:r>
              <a:rPr lang="en-US" sz="2400" dirty="0"/>
              <a:t>the Pool hosting CMS fails over, CMS should be failed first and then the Pool.</a:t>
            </a:r>
          </a:p>
          <a:p>
            <a:pPr>
              <a:lnSpc>
                <a:spcPct val="110000"/>
              </a:lnSpc>
            </a:pPr>
            <a:r>
              <a:rPr lang="en-US" sz="2400" dirty="0" smtClean="0"/>
              <a:t>No </a:t>
            </a:r>
            <a:r>
              <a:rPr lang="en-US" sz="2400" dirty="0"/>
              <a:t>need to failback (but you can</a:t>
            </a:r>
            <a:r>
              <a:rPr lang="en-US" sz="2400" dirty="0" smtClean="0"/>
              <a:t>)</a:t>
            </a:r>
            <a:endParaRPr lang="en-US" sz="2400" dirty="0"/>
          </a:p>
          <a:p>
            <a:pPr>
              <a:lnSpc>
                <a:spcPct val="110000"/>
              </a:lnSpc>
            </a:pPr>
            <a:endParaRPr lang="en-US" sz="2400" dirty="0" smtClean="0"/>
          </a:p>
          <a:p>
            <a:pPr>
              <a:lnSpc>
                <a:spcPct val="110000"/>
              </a:lnSpc>
            </a:pPr>
            <a:r>
              <a:rPr lang="en-US" sz="2400" dirty="0" smtClean="0"/>
              <a:t>Configuring </a:t>
            </a:r>
            <a:r>
              <a:rPr lang="en-US" sz="2400" dirty="0"/>
              <a:t>Pool Pairing: </a:t>
            </a:r>
          </a:p>
          <a:p>
            <a:pPr lvl="1">
              <a:lnSpc>
                <a:spcPct val="110000"/>
              </a:lnSpc>
            </a:pPr>
            <a:r>
              <a:rPr lang="en-US" sz="2000" dirty="0" smtClean="0"/>
              <a:t>Paired Pool Computer Accounts </a:t>
            </a:r>
            <a:r>
              <a:rPr lang="en-US" sz="2000" dirty="0"/>
              <a:t>get added to the </a:t>
            </a:r>
            <a:r>
              <a:rPr lang="en-US" sz="2000" dirty="0" smtClean="0"/>
              <a:t>RTCConfigReplicator</a:t>
            </a:r>
            <a:r>
              <a:rPr lang="en-US" sz="2000" dirty="0"/>
              <a:t> </a:t>
            </a:r>
            <a:r>
              <a:rPr lang="en-US" sz="2000" dirty="0" smtClean="0"/>
              <a:t>group, however </a:t>
            </a:r>
            <a:r>
              <a:rPr lang="en-US" sz="2000" dirty="0"/>
              <a:t>this membership does not take effect </a:t>
            </a:r>
            <a:r>
              <a:rPr lang="en-US" sz="2000" u="sng" dirty="0"/>
              <a:t>until server reboot</a:t>
            </a:r>
          </a:p>
          <a:p>
            <a:pPr lvl="1">
              <a:lnSpc>
                <a:spcPct val="110000"/>
              </a:lnSpc>
            </a:pPr>
            <a:r>
              <a:rPr lang="en-US" sz="2000" dirty="0"/>
              <a:t>The solution is to reboot each server before you execute CMS </a:t>
            </a:r>
            <a:r>
              <a:rPr lang="en-US" sz="2000" dirty="0" smtClean="0"/>
              <a:t>failover</a:t>
            </a:r>
            <a:endParaRPr lang="en-US" sz="2000" dirty="0"/>
          </a:p>
          <a:p>
            <a:pPr lvl="0">
              <a:lnSpc>
                <a:spcPct val="110000"/>
              </a:lnSpc>
            </a:pPr>
            <a:endParaRPr lang="en-US" sz="2400" dirty="0" smtClean="0"/>
          </a:p>
          <a:p>
            <a:pPr lvl="0">
              <a:lnSpc>
                <a:spcPct val="110000"/>
              </a:lnSpc>
            </a:pPr>
            <a:r>
              <a:rPr lang="en-US" sz="2400" dirty="0" smtClean="0"/>
              <a:t>Cmdlets</a:t>
            </a:r>
          </a:p>
          <a:p>
            <a:pPr lvl="1">
              <a:lnSpc>
                <a:spcPct val="110000"/>
              </a:lnSpc>
            </a:pPr>
            <a:r>
              <a:rPr lang="en-US" sz="2000" dirty="0" smtClean="0"/>
              <a:t>Invoke-CSManagementServerFailover</a:t>
            </a:r>
            <a:endParaRPr lang="en-US" sz="2000" dirty="0"/>
          </a:p>
          <a:p>
            <a:pPr lvl="1">
              <a:lnSpc>
                <a:spcPct val="110000"/>
              </a:lnSpc>
            </a:pPr>
            <a:r>
              <a:rPr lang="en-US" sz="2000" dirty="0"/>
              <a:t>Get-CSManagementStoreReplicationStatus –CentralManagementStoreStatus</a:t>
            </a:r>
          </a:p>
        </p:txBody>
      </p:sp>
    </p:spTree>
    <p:extLst>
      <p:ext uri="{BB962C8B-B14F-4D97-AF65-F5344CB8AC3E}">
        <p14:creationId xmlns:p14="http://schemas.microsoft.com/office/powerpoint/2010/main" val="106207728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 DNS </a:t>
            </a:r>
          </a:p>
        </p:txBody>
      </p:sp>
      <p:sp>
        <p:nvSpPr>
          <p:cNvPr id="3" name="Content Placeholder 2"/>
          <p:cNvSpPr>
            <a:spLocks noGrp="1"/>
          </p:cNvSpPr>
          <p:nvPr>
            <p:ph type="body" sz="quarter" idx="11"/>
          </p:nvPr>
        </p:nvSpPr>
        <p:spPr>
          <a:xfrm>
            <a:off x="274639" y="1212849"/>
            <a:ext cx="11889564" cy="5637213"/>
          </a:xfrm>
          <a:prstGeom prst="rect">
            <a:avLst/>
          </a:prstGeom>
        </p:spPr>
        <p:txBody>
          <a:bodyPr>
            <a:normAutofit fontScale="92500" lnSpcReduction="10000"/>
          </a:bodyPr>
          <a:lstStyle/>
          <a:p>
            <a:r>
              <a:rPr lang="en-US" sz="2800" dirty="0"/>
              <a:t>Geo-DNS serves two </a:t>
            </a:r>
            <a:r>
              <a:rPr lang="en-US" sz="2800" dirty="0" smtClean="0"/>
              <a:t>purposes</a:t>
            </a:r>
          </a:p>
          <a:p>
            <a:pPr lvl="2"/>
            <a:r>
              <a:rPr lang="en-US" dirty="0" smtClean="0"/>
              <a:t>to </a:t>
            </a:r>
            <a:r>
              <a:rPr lang="en-US" dirty="0"/>
              <a:t>distribute traffic based on geo-proximity in normal </a:t>
            </a:r>
            <a:r>
              <a:rPr lang="en-US" dirty="0" smtClean="0"/>
              <a:t>case</a:t>
            </a:r>
          </a:p>
          <a:p>
            <a:pPr lvl="2"/>
            <a:r>
              <a:rPr lang="en-US" dirty="0" smtClean="0"/>
              <a:t>provide </a:t>
            </a:r>
            <a:r>
              <a:rPr lang="en-US" dirty="0"/>
              <a:t>site resiliency during disaster recovery</a:t>
            </a:r>
            <a:r>
              <a:rPr lang="en-US" dirty="0" smtClean="0"/>
              <a:t>.</a:t>
            </a:r>
          </a:p>
          <a:p>
            <a:endParaRPr lang="en-US" sz="2800" dirty="0" smtClean="0"/>
          </a:p>
          <a:p>
            <a:r>
              <a:rPr lang="en-US" sz="2800" dirty="0" smtClean="0"/>
              <a:t>It </a:t>
            </a:r>
            <a:r>
              <a:rPr lang="en-US" sz="2800" dirty="0"/>
              <a:t>works best for Lync Server 2013 high availability and disaster recovery deployments when the two sites of a forest are active-active with roughly 50% of the traffic on either side.  </a:t>
            </a:r>
            <a:endParaRPr lang="en-US" sz="2800" dirty="0" smtClean="0"/>
          </a:p>
          <a:p>
            <a:endParaRPr lang="en-US" sz="2800" dirty="0" smtClean="0"/>
          </a:p>
          <a:p>
            <a:r>
              <a:rPr lang="en-US" sz="2800" dirty="0" smtClean="0"/>
              <a:t>It </a:t>
            </a:r>
            <a:r>
              <a:rPr lang="en-US" sz="2800" dirty="0"/>
              <a:t>ensures that all users homed on one site use resources on the same site. It is also useful where external users are the majority of Lync users. </a:t>
            </a:r>
            <a:endParaRPr lang="en-US" sz="2800" dirty="0" smtClean="0"/>
          </a:p>
          <a:p>
            <a:endParaRPr lang="en-US" sz="2800" dirty="0" smtClean="0"/>
          </a:p>
          <a:p>
            <a:r>
              <a:rPr lang="en-US" sz="2800" dirty="0" smtClean="0"/>
              <a:t>The </a:t>
            </a:r>
            <a:r>
              <a:rPr lang="en-US" sz="2800" dirty="0"/>
              <a:t>advantage of Geo DNS is it takes away some manual configuration needs</a:t>
            </a:r>
            <a:r>
              <a:rPr lang="en-US" sz="2800" dirty="0" smtClean="0"/>
              <a:t>.</a:t>
            </a:r>
          </a:p>
          <a:p>
            <a:endParaRPr lang="en-US" sz="2800" dirty="0" smtClean="0"/>
          </a:p>
          <a:p>
            <a:r>
              <a:rPr lang="en-US" sz="2800" dirty="0" smtClean="0"/>
              <a:t>Geo </a:t>
            </a:r>
            <a:r>
              <a:rPr lang="en-US" sz="2800" dirty="0"/>
              <a:t>DNS is not a requirement.</a:t>
            </a:r>
          </a:p>
        </p:txBody>
      </p:sp>
    </p:spTree>
    <p:extLst>
      <p:ext uri="{BB962C8B-B14F-4D97-AF65-F5344CB8AC3E}">
        <p14:creationId xmlns:p14="http://schemas.microsoft.com/office/powerpoint/2010/main" val="66042588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Persistent Chat</a:t>
            </a:r>
            <a:endParaRPr lang="en-US" dirty="0"/>
          </a:p>
        </p:txBody>
      </p:sp>
      <p:sp>
        <p:nvSpPr>
          <p:cNvPr id="2" name="Text Placeholder 1"/>
          <p:cNvSpPr>
            <a:spLocks noGrp="1"/>
          </p:cNvSpPr>
          <p:nvPr>
            <p:ph type="body" sz="quarter" idx="11"/>
          </p:nvPr>
        </p:nvSpPr>
        <p:spPr>
          <a:xfrm>
            <a:off x="274639" y="1212849"/>
            <a:ext cx="11889564" cy="5637213"/>
          </a:xfrm>
          <a:prstGeom prst="rect">
            <a:avLst/>
          </a:prstGeom>
        </p:spPr>
        <p:txBody>
          <a:bodyPr>
            <a:normAutofit/>
          </a:bodyPr>
          <a:lstStyle/>
          <a:p>
            <a:r>
              <a:rPr lang="en-US" dirty="0"/>
              <a:t>Planning a stretched Persistent Chat pool includes:</a:t>
            </a:r>
          </a:p>
          <a:p>
            <a:pPr lvl="1"/>
            <a:r>
              <a:rPr lang="en-US" dirty="0"/>
              <a:t>Understanding Topologies Supported</a:t>
            </a:r>
          </a:p>
          <a:p>
            <a:pPr lvl="1"/>
            <a:r>
              <a:rPr lang="en-US" dirty="0"/>
              <a:t>Database Requirements</a:t>
            </a:r>
          </a:p>
          <a:p>
            <a:pPr lvl="1"/>
            <a:r>
              <a:rPr lang="en-US" dirty="0"/>
              <a:t>Log Shipping is used between datacenters</a:t>
            </a:r>
          </a:p>
          <a:p>
            <a:pPr lvl="1"/>
            <a:r>
              <a:rPr lang="en-US" dirty="0"/>
              <a:t>File shares required for log shipping</a:t>
            </a:r>
          </a:p>
          <a:p>
            <a:endParaRPr lang="en-US" dirty="0" smtClean="0"/>
          </a:p>
          <a:p>
            <a:r>
              <a:rPr lang="en-US" dirty="0" smtClean="0"/>
              <a:t>Deployment </a:t>
            </a:r>
            <a:r>
              <a:rPr lang="en-US" dirty="0"/>
              <a:t>includes:</a:t>
            </a:r>
          </a:p>
          <a:p>
            <a:pPr lvl="1"/>
            <a:r>
              <a:rPr lang="en-US" dirty="0"/>
              <a:t>Defining Persistent Chat Pool Active/Passive members</a:t>
            </a:r>
          </a:p>
          <a:p>
            <a:pPr lvl="1"/>
            <a:r>
              <a:rPr lang="en-US" dirty="0"/>
              <a:t>Configure Log Shipping in SQL Management Studio</a:t>
            </a:r>
          </a:p>
          <a:p>
            <a:endParaRPr lang="en-US" dirty="0"/>
          </a:p>
        </p:txBody>
      </p:sp>
    </p:spTree>
    <p:extLst>
      <p:ext uri="{BB962C8B-B14F-4D97-AF65-F5344CB8AC3E}">
        <p14:creationId xmlns:p14="http://schemas.microsoft.com/office/powerpoint/2010/main" val="13691306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t>HA capabilities</a:t>
            </a:r>
            <a:endParaRPr lang="en-US" dirty="0"/>
          </a:p>
        </p:txBody>
      </p:sp>
      <p:sp>
        <p:nvSpPr>
          <p:cNvPr id="9" name="Rectangle 8"/>
          <p:cNvSpPr/>
          <p:nvPr/>
        </p:nvSpPr>
        <p:spPr bwMode="auto">
          <a:xfrm>
            <a:off x="3094037" y="1211263"/>
            <a:ext cx="8229600" cy="22859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Server clustering via HLB and Domain Name Service (DNS) load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balancing</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Mechanism built in to Lync to automatically distribute groups of users across the various front end servers in a pool</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 name="Rectangle 3"/>
          <p:cNvSpPr/>
          <p:nvPr/>
        </p:nvSpPr>
        <p:spPr bwMode="auto">
          <a:xfrm>
            <a:off x="279399" y="1211263"/>
            <a:ext cx="2733675" cy="2286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HA: </a:t>
            </a:r>
          </a:p>
          <a:p>
            <a:pPr defTabSz="93247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server failure</a:t>
            </a:r>
          </a:p>
        </p:txBody>
      </p:sp>
      <p:sp>
        <p:nvSpPr>
          <p:cNvPr id="11" name="Rectangle 10"/>
          <p:cNvSpPr/>
          <p:nvPr/>
        </p:nvSpPr>
        <p:spPr bwMode="auto">
          <a:xfrm>
            <a:off x="3094037" y="3573462"/>
            <a:ext cx="8229600" cy="22859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Use synchronous SQL mirroring between two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back-ends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without the need for shared storage</a:t>
            </a:r>
          </a:p>
          <a:p>
            <a:pP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Support auto failover (FO)/failback (FB)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with witness</a:t>
            </a:r>
            <a:r>
              <a:rPr lang="en-US" sz="2000" dirty="0">
                <a:gradFill>
                  <a:gsLst>
                    <a:gs pos="0">
                      <a:srgbClr val="FFFFFF"/>
                    </a:gs>
                    <a:gs pos="100000">
                      <a:srgbClr val="FFFFFF"/>
                    </a:gs>
                  </a:gsLst>
                  <a:lin ang="5400000" scaled="0"/>
                </a:gradFill>
                <a:latin typeface="+mj-lt"/>
                <a:ea typeface="Segoe UI" pitchFamily="34" charset="0"/>
                <a:cs typeface="Segoe UI" pitchFamily="34" charset="0"/>
              </a:rPr>
              <a:t>) and manual FO/FB</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Integrated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with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into the core product tools such as Topology Builder, Lync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Server Control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Panel and Lync Management Shell</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2" name="Rectangle 11"/>
          <p:cNvSpPr/>
          <p:nvPr/>
        </p:nvSpPr>
        <p:spPr bwMode="auto">
          <a:xfrm>
            <a:off x="272550" y="3585577"/>
            <a:ext cx="2733675" cy="2286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HA: </a:t>
            </a:r>
          </a:p>
          <a:p>
            <a:pPr defTabSz="93247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back-end failure</a:t>
            </a:r>
          </a:p>
        </p:txBody>
      </p:sp>
    </p:spTree>
    <p:extLst>
      <p:ext uri="{BB962C8B-B14F-4D97-AF65-F5344CB8AC3E}">
        <p14:creationId xmlns:p14="http://schemas.microsoft.com/office/powerpoint/2010/main" val="7464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Management</a:t>
            </a:r>
            <a:endParaRPr lang="en-US" dirty="0"/>
          </a:p>
        </p:txBody>
      </p:sp>
    </p:spTree>
    <p:extLst>
      <p:ext uri="{BB962C8B-B14F-4D97-AF65-F5344CB8AC3E}">
        <p14:creationId xmlns:p14="http://schemas.microsoft.com/office/powerpoint/2010/main" val="208457212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86094" y="3819206"/>
            <a:ext cx="5578109" cy="1034129"/>
          </a:xfrm>
        </p:spPr>
        <p:txBody>
          <a:bodyPr/>
          <a:lstStyle/>
          <a:p>
            <a:pPr marL="0" indent="0">
              <a:buNone/>
            </a:pPr>
            <a:r>
              <a:rPr lang="en-US" sz="3200" dirty="0" smtClean="0"/>
              <a:t>Get-CsBackupServiceStatus</a:t>
            </a:r>
            <a:endParaRPr lang="en-US" sz="3200" dirty="0"/>
          </a:p>
          <a:p>
            <a:pPr lvl="1"/>
            <a:endParaRPr lang="en-US" dirty="0"/>
          </a:p>
        </p:txBody>
      </p:sp>
      <p:sp>
        <p:nvSpPr>
          <p:cNvPr id="3" name="Title 2"/>
          <p:cNvSpPr>
            <a:spLocks noGrp="1"/>
          </p:cNvSpPr>
          <p:nvPr>
            <p:ph type="title"/>
          </p:nvPr>
        </p:nvSpPr>
        <p:spPr>
          <a:xfrm>
            <a:off x="122237" y="295274"/>
            <a:ext cx="12041966" cy="917575"/>
          </a:xfrm>
        </p:spPr>
        <p:txBody>
          <a:bodyPr/>
          <a:lstStyle/>
          <a:p>
            <a:r>
              <a:rPr lang="en-US" dirty="0" smtClean="0"/>
              <a:t>BackupService</a:t>
            </a:r>
            <a:endParaRPr lang="en-US" dirty="0"/>
          </a:p>
        </p:txBody>
      </p:sp>
      <p:pic>
        <p:nvPicPr>
          <p:cNvPr id="5" name="Picture 4"/>
          <p:cNvPicPr>
            <a:picLocks noChangeAspect="1"/>
          </p:cNvPicPr>
          <p:nvPr/>
        </p:nvPicPr>
        <p:blipFill>
          <a:blip r:embed="rId3"/>
          <a:stretch>
            <a:fillRect/>
          </a:stretch>
        </p:blipFill>
        <p:spPr>
          <a:xfrm>
            <a:off x="274637" y="1796452"/>
            <a:ext cx="6329231" cy="4665729"/>
          </a:xfrm>
          <a:prstGeom prst="rect">
            <a:avLst/>
          </a:prstGeom>
        </p:spPr>
      </p:pic>
      <p:pic>
        <p:nvPicPr>
          <p:cNvPr id="7" name="Picture 6"/>
          <p:cNvPicPr>
            <a:picLocks noChangeAspect="1"/>
          </p:cNvPicPr>
          <p:nvPr/>
        </p:nvPicPr>
        <p:blipFill>
          <a:blip r:embed="rId4"/>
          <a:stretch>
            <a:fillRect/>
          </a:stretch>
        </p:blipFill>
        <p:spPr>
          <a:xfrm>
            <a:off x="4440216" y="313293"/>
            <a:ext cx="7817499" cy="1295400"/>
          </a:xfrm>
          <a:prstGeom prst="rect">
            <a:avLst/>
          </a:prstGeom>
        </p:spPr>
      </p:pic>
      <p:sp>
        <p:nvSpPr>
          <p:cNvPr id="9" name="Rounded Rectangle 8"/>
          <p:cNvSpPr/>
          <p:nvPr/>
        </p:nvSpPr>
        <p:spPr bwMode="auto">
          <a:xfrm>
            <a:off x="8672146" y="800118"/>
            <a:ext cx="3581400" cy="762000"/>
          </a:xfrm>
          <a:prstGeom prst="roundRect">
            <a:avLst/>
          </a:prstGeom>
          <a:noFill/>
          <a:ln w="254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3" name="Elbow Connector 12"/>
          <p:cNvCxnSpPr/>
          <p:nvPr/>
        </p:nvCxnSpPr>
        <p:spPr>
          <a:xfrm rot="10800000" flipV="1">
            <a:off x="6603869" y="1608692"/>
            <a:ext cx="4110169" cy="1659969"/>
          </a:xfrm>
          <a:prstGeom prst="bentConnector3">
            <a:avLst>
              <a:gd name="adj1" fmla="val 127"/>
            </a:avLst>
          </a:prstGeom>
          <a:ln w="254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8436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Cmdlets</a:t>
            </a:r>
            <a:endParaRPr lang="en-US" dirty="0"/>
          </a:p>
        </p:txBody>
      </p:sp>
      <p:sp>
        <p:nvSpPr>
          <p:cNvPr id="2" name="Text Placeholder 1"/>
          <p:cNvSpPr>
            <a:spLocks noGrp="1"/>
          </p:cNvSpPr>
          <p:nvPr>
            <p:ph type="body" sz="quarter" idx="11"/>
          </p:nvPr>
        </p:nvSpPr>
        <p:spPr>
          <a:xfrm>
            <a:off x="274639" y="1212849"/>
            <a:ext cx="11889564" cy="5103813"/>
          </a:xfrm>
          <a:prstGeom prst="rect">
            <a:avLst/>
          </a:prstGeom>
        </p:spPr>
        <p:txBody>
          <a:bodyPr>
            <a:normAutofit/>
          </a:bodyPr>
          <a:lstStyle/>
          <a:p>
            <a:r>
              <a:rPr lang="en-US" dirty="0"/>
              <a:t>Get-CSBackupServiceConfiguration</a:t>
            </a:r>
          </a:p>
          <a:p>
            <a:endParaRPr lang="en-US" dirty="0" smtClean="0"/>
          </a:p>
          <a:p>
            <a:r>
              <a:rPr lang="en-US" dirty="0" smtClean="0"/>
              <a:t>Get-CSPoolBackupRelationship</a:t>
            </a:r>
            <a:endParaRPr lang="en-US" dirty="0"/>
          </a:p>
          <a:p>
            <a:endParaRPr lang="en-US" dirty="0" smtClean="0"/>
          </a:p>
          <a:p>
            <a:r>
              <a:rPr lang="en-US" dirty="0" smtClean="0"/>
              <a:t>Invoke-CSBackupServiceSync</a:t>
            </a:r>
            <a:endParaRPr lang="en-US" dirty="0"/>
          </a:p>
          <a:p>
            <a:endParaRPr lang="en-US" dirty="0"/>
          </a:p>
        </p:txBody>
      </p:sp>
    </p:spTree>
    <p:extLst>
      <p:ext uri="{BB962C8B-B14F-4D97-AF65-F5344CB8AC3E}">
        <p14:creationId xmlns:p14="http://schemas.microsoft.com/office/powerpoint/2010/main" val="423165141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Q&amp;A</a:t>
            </a:r>
            <a:endParaRPr lang="en-US" dirty="0">
              <a:solidFill>
                <a:schemeClr val="tx1"/>
              </a:solidFill>
            </a:endParaRPr>
          </a:p>
        </p:txBody>
      </p:sp>
    </p:spTree>
    <p:extLst>
      <p:ext uri="{BB962C8B-B14F-4D97-AF65-F5344CB8AC3E}">
        <p14:creationId xmlns:p14="http://schemas.microsoft.com/office/powerpoint/2010/main" val="234139202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97500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0116399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636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2855463121"/>
      </p:ext>
    </p:extLst>
  </p:cSld>
  <p:clrMapOvr>
    <a:masterClrMapping/>
  </p:clrMapOvr>
  <p:transition spd="slow">
    <p:pu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4559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t>DR capabilities</a:t>
            </a:r>
            <a:endParaRPr lang="en-US" dirty="0"/>
          </a:p>
        </p:txBody>
      </p:sp>
      <p:sp>
        <p:nvSpPr>
          <p:cNvPr id="9" name="Rectangle 8"/>
          <p:cNvSpPr/>
          <p:nvPr/>
        </p:nvSpPr>
        <p:spPr bwMode="auto">
          <a:xfrm>
            <a:off x="3094037" y="1211262"/>
            <a:ext cx="8229600" cy="3276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Maintain voice resiliency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introduced in Lync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2010</a:t>
            </a:r>
          </a:p>
          <a:p>
            <a:pP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Enhance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PSTN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voice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resiliency with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trunk auto FO/FB</a:t>
            </a:r>
          </a:p>
          <a:p>
            <a:pP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Support presence and conferencing resiliency via pool pairing</a:t>
            </a:r>
          </a:p>
          <a:p>
            <a:pPr marL="396875" defTabSz="198438" fontAlgn="base">
              <a:lnSpc>
                <a:spcPct val="90000"/>
              </a:lnSpc>
              <a:spcBef>
                <a:spcPct val="0"/>
              </a:spcBef>
              <a:spcAft>
                <a:spcPct val="0"/>
              </a:spcAft>
              <a:tabLst>
                <a:tab pos="396875" algn="l"/>
              </a:tabLst>
            </a:pP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	Backup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Service for real-time persistent data replication between two paired pools</a:t>
            </a:r>
          </a:p>
          <a:p>
            <a:pPr marL="396875" defTabSz="198438" fontAlgn="base">
              <a:lnSpc>
                <a:spcPct val="90000"/>
              </a:lnSpc>
              <a:spcBef>
                <a:spcPct val="0"/>
              </a:spcBef>
              <a:spcAft>
                <a:spcPct val="0"/>
              </a:spcAft>
              <a:tabLst>
                <a:tab pos="396875" algn="l"/>
              </a:tabLst>
            </a:pP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	Manual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FO/FB cmdlets</a:t>
            </a:r>
          </a:p>
          <a:p>
            <a:pP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Integrated with into the core product tools such as Topology Builder, Lync Server Control Panel and Lync Management Shell</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Does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not cover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RGS/CPS/CAC</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Persistent Chat covered by stretched pool model</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 name="Rectangle 3"/>
          <p:cNvSpPr/>
          <p:nvPr/>
        </p:nvSpPr>
        <p:spPr bwMode="auto">
          <a:xfrm>
            <a:off x="279399" y="1211262"/>
            <a:ext cx="2733675" cy="3276599"/>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4000" dirty="0" smtClean="0">
                <a:gradFill>
                  <a:gsLst>
                    <a:gs pos="0">
                      <a:srgbClr val="FFFFFF"/>
                    </a:gs>
                    <a:gs pos="100000">
                      <a:srgbClr val="FFFFFF"/>
                    </a:gs>
                  </a:gsLst>
                  <a:lin ang="5400000" scaled="0"/>
                </a:gradFill>
                <a:ea typeface="Segoe UI" pitchFamily="34" charset="0"/>
                <a:cs typeface="Segoe UI" pitchFamily="34" charset="0"/>
              </a:rPr>
              <a:t>DR: </a:t>
            </a:r>
          </a:p>
          <a:p>
            <a:pPr defTabSz="932472" fontAlgn="base">
              <a:lnSpc>
                <a:spcPct val="90000"/>
              </a:lnSpc>
              <a:spcBef>
                <a:spcPct val="0"/>
              </a:spcBef>
              <a:spcAft>
                <a:spcPct val="0"/>
              </a:spcAft>
            </a:pPr>
            <a:r>
              <a:rPr lang="en-US" sz="4000" dirty="0" smtClean="0">
                <a:gradFill>
                  <a:gsLst>
                    <a:gs pos="0">
                      <a:srgbClr val="FFFFFF"/>
                    </a:gs>
                    <a:gs pos="100000">
                      <a:srgbClr val="FFFFFF"/>
                    </a:gs>
                  </a:gsLst>
                  <a:lin ang="5400000" scaled="0"/>
                </a:gradFill>
                <a:ea typeface="Segoe UI" pitchFamily="34" charset="0"/>
                <a:cs typeface="Segoe UI" pitchFamily="34" charset="0"/>
              </a:rPr>
              <a:t>pool </a:t>
            </a:r>
            <a:r>
              <a:rPr lang="en-US" sz="4000" dirty="0">
                <a:gradFill>
                  <a:gsLst>
                    <a:gs pos="0">
                      <a:srgbClr val="FFFFFF"/>
                    </a:gs>
                    <a:gs pos="100000">
                      <a:srgbClr val="FFFFFF"/>
                    </a:gs>
                  </a:gsLst>
                  <a:lin ang="5400000" scaled="0"/>
                </a:gradFill>
                <a:ea typeface="Segoe UI" pitchFamily="34" charset="0"/>
                <a:cs typeface="Segoe UI" pitchFamily="34" charset="0"/>
              </a:rPr>
              <a:t>failure</a:t>
            </a:r>
          </a:p>
        </p:txBody>
      </p:sp>
      <p:sp>
        <p:nvSpPr>
          <p:cNvPr id="11" name="Rectangle 10"/>
          <p:cNvSpPr/>
          <p:nvPr/>
        </p:nvSpPr>
        <p:spPr bwMode="auto">
          <a:xfrm>
            <a:off x="3094037" y="4564062"/>
            <a:ext cx="8229600" cy="15118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Same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support as for pool failure as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above for Lync 2013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pools but with pools in geographically distributed data centers</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Supported for Lync 2013 pools only</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2" name="Rectangle 11"/>
          <p:cNvSpPr/>
          <p:nvPr/>
        </p:nvSpPr>
        <p:spPr bwMode="auto">
          <a:xfrm>
            <a:off x="272550" y="4564062"/>
            <a:ext cx="2733675" cy="1511885"/>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DR: </a:t>
            </a:r>
          </a:p>
          <a:p>
            <a:pPr defTabSz="932472"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site failure</a:t>
            </a:r>
          </a:p>
        </p:txBody>
      </p:sp>
    </p:spTree>
    <p:extLst>
      <p:ext uri="{BB962C8B-B14F-4D97-AF65-F5344CB8AC3E}">
        <p14:creationId xmlns:p14="http://schemas.microsoft.com/office/powerpoint/2010/main" val="120342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 Bracket 84"/>
          <p:cNvSpPr/>
          <p:nvPr/>
        </p:nvSpPr>
        <p:spPr>
          <a:xfrm rot="5400000">
            <a:off x="8540860" y="3316997"/>
            <a:ext cx="502968" cy="4491926"/>
          </a:xfrm>
          <a:prstGeom prst="leftBracket">
            <a:avLst>
              <a:gd name="adj" fmla="val 0"/>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dirty="0"/>
          </a:p>
        </p:txBody>
      </p:sp>
      <p:sp>
        <p:nvSpPr>
          <p:cNvPr id="25" name="Left Bracket 24"/>
          <p:cNvSpPr/>
          <p:nvPr/>
        </p:nvSpPr>
        <p:spPr>
          <a:xfrm rot="5400000">
            <a:off x="2512330" y="4290947"/>
            <a:ext cx="502968" cy="2520114"/>
          </a:xfrm>
          <a:prstGeom prst="leftBracket">
            <a:avLst>
              <a:gd name="adj" fmla="val 0"/>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dirty="0"/>
          </a:p>
        </p:txBody>
      </p:sp>
      <p:cxnSp>
        <p:nvCxnSpPr>
          <p:cNvPr id="83" name="Straight Connector 82"/>
          <p:cNvCxnSpPr/>
          <p:nvPr/>
        </p:nvCxnSpPr>
        <p:spPr>
          <a:xfrm flipH="1" flipV="1">
            <a:off x="8791837" y="5128720"/>
            <a:ext cx="506" cy="182755"/>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5" idx="1"/>
          </p:cNvCxnSpPr>
          <p:nvPr/>
        </p:nvCxnSpPr>
        <p:spPr>
          <a:xfrm flipV="1">
            <a:off x="2763814" y="5116765"/>
            <a:ext cx="0" cy="182755"/>
          </a:xfrm>
          <a:prstGeom prst="line">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5" name="Rectangle 74"/>
          <p:cNvSpPr/>
          <p:nvPr>
            <p:custDataLst>
              <p:tags r:id="rId1"/>
            </p:custDataLst>
          </p:nvPr>
        </p:nvSpPr>
        <p:spPr bwMode="auto">
          <a:xfrm>
            <a:off x="1144340" y="5434984"/>
            <a:ext cx="3355097" cy="652556"/>
          </a:xfrm>
          <a:prstGeom prst="rect">
            <a:avLst/>
          </a:prstGeom>
          <a:solidFill>
            <a:srgbClr val="009E49"/>
          </a:solid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8" numCol="1" rtlCol="0" anchor="t" anchorCtr="0" compatLnSpc="1">
            <a:prstTxWarp prst="textNoShape">
              <a:avLst/>
            </a:prstTxWarp>
          </a:bodyPr>
          <a:lstStyle/>
          <a:p>
            <a:pPr algn="ctr" defTabSz="932290" fontAlgn="base">
              <a:spcBef>
                <a:spcPct val="0"/>
              </a:spcBef>
              <a:spcAft>
                <a:spcPct val="0"/>
              </a:spcAft>
            </a:pPr>
            <a:endParaRPr lang="en-US" sz="2244" dirty="0">
              <a:gradFill flip="none" rotWithShape="1">
                <a:gsLst>
                  <a:gs pos="0">
                    <a:srgbClr val="FFFFFF"/>
                  </a:gs>
                  <a:gs pos="100000">
                    <a:srgbClr val="FFFFFF"/>
                  </a:gs>
                </a:gsLst>
                <a:lin ang="5400000" scaled="0"/>
                <a:tileRect/>
              </a:gradFill>
              <a:latin typeface="Segoe Condensed" pitchFamily="34" charset="0"/>
            </a:endParaRPr>
          </a:p>
        </p:txBody>
      </p:sp>
      <p:sp>
        <p:nvSpPr>
          <p:cNvPr id="2" name="Title 1"/>
          <p:cNvSpPr>
            <a:spLocks noGrp="1"/>
          </p:cNvSpPr>
          <p:nvPr>
            <p:ph type="title"/>
          </p:nvPr>
        </p:nvSpPr>
        <p:spPr/>
        <p:txBody>
          <a:bodyPr/>
          <a:lstStyle/>
          <a:p>
            <a:r>
              <a:rPr lang="en-US" dirty="0" smtClean="0"/>
              <a:t>Brick Model</a:t>
            </a:r>
            <a:endParaRPr lang="en-US" dirty="0"/>
          </a:p>
        </p:txBody>
      </p:sp>
      <p:sp>
        <p:nvSpPr>
          <p:cNvPr id="3" name="Rectangle 2"/>
          <p:cNvSpPr/>
          <p:nvPr>
            <p:custDataLst>
              <p:tags r:id="rId2"/>
            </p:custDataLst>
          </p:nvPr>
        </p:nvSpPr>
        <p:spPr bwMode="auto">
          <a:xfrm>
            <a:off x="1128449" y="1535393"/>
            <a:ext cx="3355097" cy="3686587"/>
          </a:xfrm>
          <a:prstGeom prst="rect">
            <a:avLst/>
          </a:prstGeom>
          <a:solidFill>
            <a:srgbClr val="009E49"/>
          </a:solid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8" numCol="1" rtlCol="0" anchor="t" anchorCtr="0" compatLnSpc="1">
            <a:prstTxWarp prst="textNoShape">
              <a:avLst/>
            </a:prstTxWarp>
          </a:bodyPr>
          <a:lstStyle/>
          <a:p>
            <a:pPr algn="ctr" defTabSz="932290" fontAlgn="base">
              <a:spcBef>
                <a:spcPct val="0"/>
              </a:spcBef>
              <a:spcAft>
                <a:spcPct val="0"/>
              </a:spcAft>
            </a:pPr>
            <a:endParaRPr lang="en-US" sz="2244" dirty="0">
              <a:gradFill flip="none" rotWithShape="1">
                <a:gsLst>
                  <a:gs pos="0">
                    <a:srgbClr val="FFFFFF"/>
                  </a:gs>
                  <a:gs pos="100000">
                    <a:srgbClr val="FFFFFF"/>
                  </a:gs>
                </a:gsLst>
                <a:lin ang="5400000" scaled="0"/>
                <a:tileRect/>
              </a:gradFill>
              <a:latin typeface="Segoe Condensed" pitchFamily="34" charset="0"/>
            </a:endParaRPr>
          </a:p>
        </p:txBody>
      </p:sp>
      <p:sp>
        <p:nvSpPr>
          <p:cNvPr id="5" name="Rectangle 4"/>
          <p:cNvSpPr/>
          <p:nvPr/>
        </p:nvSpPr>
        <p:spPr bwMode="auto">
          <a:xfrm>
            <a:off x="6158766" y="1531671"/>
            <a:ext cx="5084254" cy="3699650"/>
          </a:xfrm>
          <a:prstGeom prst="rect">
            <a:avLst/>
          </a:prstGeom>
          <a:solidFill>
            <a:schemeClr val="accent1"/>
          </a:solid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8" numCol="1" rtlCol="0" anchor="t"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latin typeface="Segoe Condensed" pitchFamily="34" charset="0"/>
            </a:endParaRPr>
          </a:p>
        </p:txBody>
      </p:sp>
      <p:sp>
        <p:nvSpPr>
          <p:cNvPr id="4" name="TextBox 3"/>
          <p:cNvSpPr txBox="1"/>
          <p:nvPr/>
        </p:nvSpPr>
        <p:spPr>
          <a:xfrm>
            <a:off x="1128449" y="1535393"/>
            <a:ext cx="3355097" cy="376504"/>
          </a:xfrm>
          <a:prstGeom prst="rect">
            <a:avLst/>
          </a:prstGeom>
          <a:noFill/>
        </p:spPr>
        <p:txBody>
          <a:bodyPr wrap="square" lIns="0" tIns="0" rIns="0" bIns="0" rtlCol="0" anchor="ctr">
            <a:noAutofit/>
          </a:bodyPr>
          <a:lstStyle/>
          <a:p>
            <a:pPr algn="ctr"/>
            <a:r>
              <a:rPr lang="en-US" sz="1224" dirty="0">
                <a:solidFill>
                  <a:schemeClr val="bg1"/>
                </a:solidFill>
              </a:rPr>
              <a:t>10 FE + tightly coupled back end</a:t>
            </a:r>
          </a:p>
        </p:txBody>
      </p:sp>
      <p:sp>
        <p:nvSpPr>
          <p:cNvPr id="9" name="TextBox 8"/>
          <p:cNvSpPr txBox="1"/>
          <p:nvPr/>
        </p:nvSpPr>
        <p:spPr>
          <a:xfrm>
            <a:off x="6158766" y="1579382"/>
            <a:ext cx="5084254" cy="388194"/>
          </a:xfrm>
          <a:prstGeom prst="rect">
            <a:avLst/>
          </a:prstGeom>
          <a:noFill/>
        </p:spPr>
        <p:txBody>
          <a:bodyPr wrap="square" lIns="0" tIns="0" rIns="0" bIns="0" rtlCol="0" anchor="ctr">
            <a:noAutofit/>
          </a:bodyPr>
          <a:lstStyle/>
          <a:p>
            <a:pPr algn="ctr"/>
            <a:r>
              <a:rPr lang="en-US" sz="1224" dirty="0">
                <a:solidFill>
                  <a:schemeClr val="bg1"/>
                </a:solidFill>
                <a:latin typeface="Segoe UI Semibold" pitchFamily="34" charset="0"/>
              </a:rPr>
              <a:t>Lync 2013 (FE s+ loosely coupled Back-end store)</a:t>
            </a:r>
          </a:p>
        </p:txBody>
      </p:sp>
      <p:sp>
        <p:nvSpPr>
          <p:cNvPr id="10" name="TextBox 9"/>
          <p:cNvSpPr txBox="1"/>
          <p:nvPr/>
        </p:nvSpPr>
        <p:spPr>
          <a:xfrm>
            <a:off x="2478171" y="2119099"/>
            <a:ext cx="1802645" cy="606560"/>
          </a:xfrm>
          <a:prstGeom prst="rect">
            <a:avLst/>
          </a:prstGeom>
          <a:noFill/>
        </p:spPr>
        <p:txBody>
          <a:bodyPr wrap="square" lIns="0" tIns="0" rIns="0" bIns="0" rtlCol="0">
            <a:noAutofit/>
          </a:bodyPr>
          <a:lstStyle/>
          <a:p>
            <a:pPr algn="ctr"/>
            <a:r>
              <a:rPr lang="en-US" sz="1224" dirty="0">
                <a:solidFill>
                  <a:schemeClr val="bg1"/>
                </a:solidFill>
              </a:rPr>
              <a:t>SQL® Server database (DB) bottleneck—business logic </a:t>
            </a:r>
          </a:p>
        </p:txBody>
      </p:sp>
      <p:sp>
        <p:nvSpPr>
          <p:cNvPr id="26" name="TextBox 25"/>
          <p:cNvSpPr txBox="1"/>
          <p:nvPr/>
        </p:nvSpPr>
        <p:spPr>
          <a:xfrm>
            <a:off x="8896733" y="1969987"/>
            <a:ext cx="1612770" cy="284330"/>
          </a:xfrm>
          <a:prstGeom prst="rect">
            <a:avLst/>
          </a:prstGeom>
          <a:noFill/>
        </p:spPr>
        <p:txBody>
          <a:bodyPr wrap="square" lIns="0" tIns="0" rIns="0" bIns="0" rtlCol="0">
            <a:noAutofit/>
          </a:bodyPr>
          <a:lstStyle/>
          <a:p>
            <a:pPr algn="ctr"/>
            <a:r>
              <a:rPr lang="en-US" sz="1224" dirty="0">
                <a:solidFill>
                  <a:schemeClr val="bg1"/>
                </a:solidFill>
                <a:latin typeface="Segoe UI Semibold" pitchFamily="34" charset="0"/>
              </a:rPr>
              <a:t>Blob Storage</a:t>
            </a:r>
          </a:p>
        </p:txBody>
      </p:sp>
      <p:sp>
        <p:nvSpPr>
          <p:cNvPr id="27" name="TextBox 26"/>
          <p:cNvSpPr txBox="1"/>
          <p:nvPr/>
        </p:nvSpPr>
        <p:spPr>
          <a:xfrm>
            <a:off x="6458053" y="2073338"/>
            <a:ext cx="1369478" cy="606560"/>
          </a:xfrm>
          <a:prstGeom prst="rect">
            <a:avLst/>
          </a:prstGeom>
          <a:noFill/>
        </p:spPr>
        <p:txBody>
          <a:bodyPr wrap="square" lIns="0" tIns="0" rIns="0" bIns="0" rtlCol="0">
            <a:noAutofit/>
          </a:bodyPr>
          <a:lstStyle/>
          <a:p>
            <a:pPr algn="ctr"/>
            <a:r>
              <a:rPr lang="en-US" sz="1224" dirty="0">
                <a:solidFill>
                  <a:schemeClr val="bg1"/>
                </a:solidFill>
                <a:latin typeface="Segoe UI Semibold" pitchFamily="34" charset="0"/>
              </a:rPr>
              <a:t>DB used for storing “Blobs”—persisted store </a:t>
            </a:r>
          </a:p>
        </p:txBody>
      </p:sp>
      <p:sp>
        <p:nvSpPr>
          <p:cNvPr id="32" name="TextBox 31"/>
          <p:cNvSpPr txBox="1"/>
          <p:nvPr/>
        </p:nvSpPr>
        <p:spPr>
          <a:xfrm>
            <a:off x="1904674" y="3329239"/>
            <a:ext cx="1802645" cy="606560"/>
          </a:xfrm>
          <a:prstGeom prst="rect">
            <a:avLst/>
          </a:prstGeom>
          <a:noFill/>
        </p:spPr>
        <p:txBody>
          <a:bodyPr wrap="square" lIns="0" tIns="0" rIns="0" bIns="0" rtlCol="0">
            <a:noAutofit/>
          </a:bodyPr>
          <a:lstStyle/>
          <a:p>
            <a:pPr algn="ctr"/>
            <a:r>
              <a:rPr lang="en-US" sz="1224" dirty="0">
                <a:solidFill>
                  <a:schemeClr val="bg1"/>
                </a:solidFill>
                <a:latin typeface="Segoe UI Semibold" pitchFamily="34" charset="0"/>
              </a:rPr>
              <a:t>DB used for presence updates and subscriptions</a:t>
            </a:r>
          </a:p>
        </p:txBody>
      </p:sp>
      <p:sp>
        <p:nvSpPr>
          <p:cNvPr id="43" name="TextBox 42"/>
          <p:cNvSpPr txBox="1"/>
          <p:nvPr/>
        </p:nvSpPr>
        <p:spPr>
          <a:xfrm>
            <a:off x="7827531" y="3470035"/>
            <a:ext cx="2082367" cy="397580"/>
          </a:xfrm>
          <a:prstGeom prst="rect">
            <a:avLst/>
          </a:prstGeom>
          <a:noFill/>
        </p:spPr>
        <p:txBody>
          <a:bodyPr wrap="square" lIns="0" tIns="0" rIns="0" bIns="0" rtlCol="0">
            <a:noAutofit/>
          </a:bodyPr>
          <a:lstStyle/>
          <a:p>
            <a:pPr algn="ctr"/>
            <a:r>
              <a:rPr lang="en-US" sz="1224" dirty="0">
                <a:solidFill>
                  <a:schemeClr val="bg1"/>
                </a:solidFill>
                <a:latin typeface="Segoe UI Semibold" pitchFamily="34" charset="0"/>
              </a:rPr>
              <a:t>Dynamic data: Presence updates handles on FEs</a:t>
            </a:r>
          </a:p>
        </p:txBody>
      </p:sp>
      <p:sp>
        <p:nvSpPr>
          <p:cNvPr id="7178" name="TextBox 7177"/>
          <p:cNvSpPr txBox="1"/>
          <p:nvPr/>
        </p:nvSpPr>
        <p:spPr>
          <a:xfrm>
            <a:off x="1739840" y="1244170"/>
            <a:ext cx="2061899" cy="291222"/>
          </a:xfrm>
          <a:prstGeom prst="rect">
            <a:avLst/>
          </a:prstGeom>
          <a:noFill/>
        </p:spPr>
        <p:txBody>
          <a:bodyPr wrap="square" lIns="0" tIns="0" rIns="0" bIns="0" rtlCol="0">
            <a:noAutofit/>
          </a:bodyPr>
          <a:lstStyle/>
          <a:p>
            <a:pPr algn="ctr"/>
            <a:r>
              <a:rPr lang="en-US" sz="1632" dirty="0"/>
              <a:t>Lync 2010 Pool</a:t>
            </a:r>
          </a:p>
        </p:txBody>
      </p:sp>
      <p:sp>
        <p:nvSpPr>
          <p:cNvPr id="64" name="TextBox 63"/>
          <p:cNvSpPr txBox="1"/>
          <p:nvPr/>
        </p:nvSpPr>
        <p:spPr>
          <a:xfrm>
            <a:off x="7337299" y="1244171"/>
            <a:ext cx="2995738" cy="277438"/>
          </a:xfrm>
          <a:prstGeom prst="rect">
            <a:avLst/>
          </a:prstGeom>
          <a:noFill/>
        </p:spPr>
        <p:txBody>
          <a:bodyPr wrap="square" lIns="0" tIns="0" rIns="0" bIns="0" rtlCol="0">
            <a:noAutofit/>
          </a:bodyPr>
          <a:lstStyle/>
          <a:p>
            <a:pPr algn="ctr"/>
            <a:r>
              <a:rPr lang="en-US" sz="1632" dirty="0"/>
              <a:t>Lync 2013 </a:t>
            </a:r>
            <a:r>
              <a:rPr lang="en-US" sz="1632" dirty="0" smtClean="0"/>
              <a:t>Pool</a:t>
            </a:r>
            <a:endParaRPr lang="en-US" sz="1632" dirty="0"/>
          </a:p>
        </p:txBody>
      </p:sp>
      <p:pic>
        <p:nvPicPr>
          <p:cNvPr id="6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48676" y="1928436"/>
            <a:ext cx="419672" cy="107388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W:\Open Engagements\Productivity\MS-Unified Communications\#1601 BizProd MOD Team Core Content Work\New Iconography\Words\Draft\061312_Word_Icons\Arrow_061312_white-0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5887" y="3144648"/>
            <a:ext cx="885251" cy="8852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W:\Open Engagements\Productivity\MS-Unified Communications\#1601 BizProd MOD Team Core Content Work\New Iconography\Words\Draft\061312_Word_Icons\Arrow_061312_white-0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3423995" y="3136135"/>
            <a:ext cx="885251" cy="885251"/>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920566" y="4973421"/>
            <a:ext cx="1802645" cy="286688"/>
          </a:xfrm>
          <a:prstGeom prst="rect">
            <a:avLst/>
          </a:prstGeom>
          <a:noFill/>
        </p:spPr>
        <p:txBody>
          <a:bodyPr wrap="square" lIns="0" tIns="0" rIns="0" bIns="0" rtlCol="0">
            <a:noAutofit/>
          </a:bodyPr>
          <a:lstStyle/>
          <a:p>
            <a:pPr algn="ctr"/>
            <a:r>
              <a:rPr lang="en-US" sz="1224" dirty="0">
                <a:solidFill>
                  <a:schemeClr val="bg1"/>
                </a:solidFill>
              </a:rPr>
              <a:t>1-10 Front End Servers</a:t>
            </a:r>
          </a:p>
        </p:txBody>
      </p:sp>
      <p:pic>
        <p:nvPicPr>
          <p:cNvPr id="78" name="Picture 77" descr="W:\Open Engagements\Productivity\MS-Unified Communications\#1601 BizProd MOD Team Core Content Work\New Iconography\Infrastructure\Icons_Infrastructure-08.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388"/>
          <a:stretch/>
        </p:blipFill>
        <p:spPr bwMode="auto">
          <a:xfrm>
            <a:off x="2720698" y="5477804"/>
            <a:ext cx="729435" cy="60973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314853" y="5528171"/>
            <a:ext cx="266645" cy="44515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7864" y="5487799"/>
            <a:ext cx="589743" cy="58974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6838" y="5487799"/>
            <a:ext cx="589743" cy="589743"/>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bwMode="auto">
          <a:xfrm>
            <a:off x="6158766" y="5432731"/>
            <a:ext cx="5084254" cy="652556"/>
          </a:xfrm>
          <a:prstGeom prst="rect">
            <a:avLst/>
          </a:prstGeom>
          <a:solidFill>
            <a:schemeClr val="accent1"/>
          </a:solid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8" numCol="1" rtlCol="0" anchor="t"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latin typeface="Segoe Condensed" pitchFamily="34" charset="0"/>
            </a:endParaRPr>
          </a:p>
        </p:txBody>
      </p:sp>
      <p:pic>
        <p:nvPicPr>
          <p:cNvPr id="86" name="Picture 85" descr="W:\Open Engagements\Productivity\MS-Unified Communications\#1601 BizProd MOD Team Core Content Work\New Iconography\Infrastructure\Icons_Infrastructure-08.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388"/>
          <a:stretch/>
        </p:blipFill>
        <p:spPr bwMode="auto">
          <a:xfrm>
            <a:off x="9047262" y="5501835"/>
            <a:ext cx="729435" cy="60973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012152" y="5553639"/>
            <a:ext cx="266645" cy="44515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0828" y="5500143"/>
            <a:ext cx="589743" cy="58974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46448" y="5500143"/>
            <a:ext cx="589743" cy="589743"/>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914390" y="4975678"/>
            <a:ext cx="1802645" cy="260625"/>
          </a:xfrm>
          <a:prstGeom prst="rect">
            <a:avLst/>
          </a:prstGeom>
          <a:noFill/>
        </p:spPr>
        <p:txBody>
          <a:bodyPr wrap="square" lIns="0" tIns="0" rIns="0" bIns="0" rtlCol="0">
            <a:noAutofit/>
          </a:bodyPr>
          <a:lstStyle/>
          <a:p>
            <a:pPr algn="ctr"/>
            <a:r>
              <a:rPr lang="en-US" sz="1224" dirty="0">
                <a:solidFill>
                  <a:schemeClr val="bg1"/>
                </a:solidFill>
              </a:rPr>
              <a:t>1-N Front End Servers</a:t>
            </a:r>
          </a:p>
        </p:txBody>
      </p:sp>
      <p:pic>
        <p:nvPicPr>
          <p:cNvPr id="93"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177456" y="416773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558321" y="4171792"/>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930139" y="416632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310576" y="416542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679639" y="416542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055002" y="416773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442695" y="416632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834203" y="416542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210604" y="416542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W:\Open Engagements\Productivity\MS-Unified Communications\#1601 BizProd MOD Team Core Content Work\New Iconography\Words\Draft\061312_Word_Icons\Arrow_061312_white-0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7114" y="3318564"/>
            <a:ext cx="885251" cy="88525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W:\Open Engagements\Productivity\MS-Unified Communications\#1601 BizProd MOD Team Core Content Work\New Iconography\Words\Draft\061312_Word_Icons\Arrow_061312_white-0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9435222" y="3329480"/>
            <a:ext cx="885251" cy="88525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19201" y="2245310"/>
            <a:ext cx="419672" cy="107388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8806919" y="2245310"/>
            <a:ext cx="1769112" cy="98885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0232182" y="2230180"/>
            <a:ext cx="417904" cy="28682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0677823" y="2616062"/>
            <a:ext cx="220642" cy="36177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W:\Open Engagements\Productivity\MS-Unified Communications\#1601 BizProd MOD Team Core Content Work\New Iconography\Words\Draft\061312_Word_Icons\Picture_061312_white-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09503" y="3049859"/>
            <a:ext cx="394204" cy="39420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095715" y="404845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483408" y="404704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874916" y="4046147"/>
            <a:ext cx="298899" cy="76484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251317" y="4046147"/>
            <a:ext cx="298899" cy="76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4269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 Availability</a:t>
            </a:r>
            <a:endParaRPr lang="en-US" dirty="0"/>
          </a:p>
        </p:txBody>
      </p:sp>
    </p:spTree>
    <p:extLst>
      <p:ext uri="{BB962C8B-B14F-4D97-AF65-F5344CB8AC3E}">
        <p14:creationId xmlns:p14="http://schemas.microsoft.com/office/powerpoint/2010/main" val="186860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OFC-B415</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www.w3.org/XML/1998/namespace"/>
    <ds:schemaRef ds:uri="e36bfbf9-5e42-489c-a259-4c54eb22cb57"/>
    <ds:schemaRef ds:uri="http://purl.org/dc/dcmitype/"/>
    <ds:schemaRef ds:uri="230e9df3-be65-4c73-a93b-d1236ebd677e"/>
    <ds:schemaRef ds:uri="http://schemas.microsoft.com/sharepoint/v3"/>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4296</TotalTime>
  <Words>5082</Words>
  <Application>Microsoft Office PowerPoint</Application>
  <PresentationFormat>Custom</PresentationFormat>
  <Paragraphs>602</Paragraphs>
  <Slides>68</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Gill Sans MT</vt:lpstr>
      <vt:lpstr>Segoe Condensed</vt:lpstr>
      <vt:lpstr>Segoe UI</vt:lpstr>
      <vt:lpstr>Segoe UI Light</vt:lpstr>
      <vt:lpstr>Segoe UI Semibold</vt:lpstr>
      <vt:lpstr>Wingdings</vt:lpstr>
      <vt:lpstr>TechEd 2014 Dk Blue</vt:lpstr>
      <vt:lpstr>PowerPoint Presentation</vt:lpstr>
      <vt:lpstr>Lync 2013:  High Availability and Disaster Recovery</vt:lpstr>
      <vt:lpstr>Session Objectives And Takeaways</vt:lpstr>
      <vt:lpstr>About Bryan</vt:lpstr>
      <vt:lpstr>HA/DR overview </vt:lpstr>
      <vt:lpstr>HA capabilities</vt:lpstr>
      <vt:lpstr>DR capabilities</vt:lpstr>
      <vt:lpstr>Brick Model</vt:lpstr>
      <vt:lpstr>High Availability</vt:lpstr>
      <vt:lpstr>Front End HA</vt:lpstr>
      <vt:lpstr>Windows Fabric</vt:lpstr>
      <vt:lpstr>Pool Quorum</vt:lpstr>
      <vt:lpstr>Pool Quorum - Voters</vt:lpstr>
      <vt:lpstr>PowerPoint Presentation</vt:lpstr>
      <vt:lpstr>Group Based Routing</vt:lpstr>
      <vt:lpstr>PowerPoint Presentation</vt:lpstr>
      <vt:lpstr>Replica Sets</vt:lpstr>
      <vt:lpstr>Pool Startup</vt:lpstr>
      <vt:lpstr>Stateful Service Failover</vt:lpstr>
      <vt:lpstr>Survivable Branches and RGs</vt:lpstr>
      <vt:lpstr>Survivable Branches and RGs</vt:lpstr>
      <vt:lpstr>Survivable Branches and RGs</vt:lpstr>
      <vt:lpstr>Survivable Branches and RGs</vt:lpstr>
      <vt:lpstr>Survivable Branches and RGs</vt:lpstr>
      <vt:lpstr>HA Management</vt:lpstr>
      <vt:lpstr>Server Grouping – Upgrade Domains</vt:lpstr>
      <vt:lpstr>Upgrade domains and service placements</vt:lpstr>
      <vt:lpstr>Upgrade Domains</vt:lpstr>
      <vt:lpstr>Upgrade Procedure</vt:lpstr>
      <vt:lpstr>Two-Node Front End Pools</vt:lpstr>
      <vt:lpstr>Cmdlets</vt:lpstr>
      <vt:lpstr>More Cmdlets</vt:lpstr>
      <vt:lpstr>Resetting the Pool</vt:lpstr>
      <vt:lpstr>Troubleshooting Service Startup</vt:lpstr>
      <vt:lpstr>User Experience</vt:lpstr>
      <vt:lpstr>User Experience</vt:lpstr>
      <vt:lpstr>User Experience</vt:lpstr>
      <vt:lpstr>User Experience</vt:lpstr>
      <vt:lpstr>User Experience</vt:lpstr>
      <vt:lpstr>User Experience</vt:lpstr>
      <vt:lpstr>User Experience</vt:lpstr>
      <vt:lpstr>User Experience</vt:lpstr>
      <vt:lpstr>User Experience</vt:lpstr>
      <vt:lpstr>User Experience</vt:lpstr>
      <vt:lpstr>Back End HA</vt:lpstr>
      <vt:lpstr>SQL Mirroring Backend HA Diagram</vt:lpstr>
      <vt:lpstr>Mirroring File Share</vt:lpstr>
      <vt:lpstr>Mirroring Ports</vt:lpstr>
      <vt:lpstr>Witness as SQL Express</vt:lpstr>
      <vt:lpstr>Announcing: AlwaysOn Availability Groups</vt:lpstr>
      <vt:lpstr>AlwaysOn Availability Groups</vt:lpstr>
      <vt:lpstr>Disaster Recovery</vt:lpstr>
      <vt:lpstr>Pool Pairing</vt:lpstr>
      <vt:lpstr>Lync Backup Service</vt:lpstr>
      <vt:lpstr>Lync Backup Service</vt:lpstr>
      <vt:lpstr>BackupStore</vt:lpstr>
      <vt:lpstr>Central Management Store Failover</vt:lpstr>
      <vt:lpstr>Geo DNS </vt:lpstr>
      <vt:lpstr>Persistent Chat</vt:lpstr>
      <vt:lpstr>DR Management</vt:lpstr>
      <vt:lpstr>BackupService</vt:lpstr>
      <vt:lpstr>Cmdlets</vt:lpstr>
      <vt:lpstr>Q&amp;A</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Lync 2013: High Availability and Disaster Recovery</dc:title>
  <dc:subject>TechEd 2014</dc:subject>
  <dc:creator>&lt;Speaker name goes here&gt;</dc:creator>
  <cp:keywords/>
  <dc:description>Template: Jordan Cayabyab, Artitudes Design
Formatting: 
Audience Type:</dc:description>
  <cp:lastModifiedBy>testadmin</cp:lastModifiedBy>
  <cp:revision>268</cp:revision>
  <dcterms:created xsi:type="dcterms:W3CDTF">2013-10-21T21:40:33Z</dcterms:created>
  <dcterms:modified xsi:type="dcterms:W3CDTF">2014-05-13T20:55:38Z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