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79" r:id="rId5"/>
  </p:sldMasterIdLst>
  <p:notesMasterIdLst>
    <p:notesMasterId r:id="rId54"/>
  </p:notesMasterIdLst>
  <p:handoutMasterIdLst>
    <p:handoutMasterId r:id="rId55"/>
  </p:handoutMasterIdLst>
  <p:sldIdLst>
    <p:sldId id="256" r:id="rId6"/>
    <p:sldId id="347"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44" r:id="rId47"/>
    <p:sldId id="345" r:id="rId48"/>
    <p:sldId id="346" r:id="rId49"/>
    <p:sldId id="300" r:id="rId50"/>
    <p:sldId id="301" r:id="rId51"/>
    <p:sldId id="302" r:id="rId52"/>
    <p:sldId id="303" r:id="rId5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9"/>
    <a:srgbClr val="FFFFFF"/>
    <a:srgbClr val="0072C6"/>
    <a:srgbClr val="00BCF2"/>
    <a:srgbClr val="7FBA00"/>
    <a:srgbClr val="002050"/>
    <a:srgbClr val="000000"/>
    <a:srgbClr val="68217A"/>
    <a:srgbClr val="B4009E"/>
    <a:srgbClr val="DC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5730" autoAdjust="0"/>
  </p:normalViewPr>
  <p:slideViewPr>
    <p:cSldViewPr snapToObjects="1">
      <p:cViewPr varScale="1">
        <p:scale>
          <a:sx n="113" d="100"/>
          <a:sy n="113" d="100"/>
        </p:scale>
        <p:origin x="84" y="438"/>
      </p:cViewPr>
      <p:guideLst/>
    </p:cSldViewPr>
  </p:slideViewPr>
  <p:outlineViewPr>
    <p:cViewPr>
      <p:scale>
        <a:sx n="33" d="100"/>
        <a:sy n="33" d="100"/>
      </p:scale>
      <p:origin x="0" y="-2862"/>
    </p:cViewPr>
  </p:outlineViewPr>
  <p:notesTextViewPr>
    <p:cViewPr>
      <p:scale>
        <a:sx n="3" d="2"/>
        <a:sy n="3" d="2"/>
      </p:scale>
      <p:origin x="0" y="0"/>
    </p:cViewPr>
  </p:notesTextViewPr>
  <p:sorterViewPr>
    <p:cViewPr>
      <p:scale>
        <a:sx n="50" d="100"/>
        <a:sy n="50" d="100"/>
      </p:scale>
      <p:origin x="0" y="0"/>
    </p:cViewPr>
  </p:sorterViewPr>
  <p:notesViewPr>
    <p:cSldViewPr snapToObjects="1" showGuides="1">
      <p:cViewPr varScale="1">
        <p:scale>
          <a:sx n="81" d="100"/>
          <a:sy n="81" d="100"/>
        </p:scale>
        <p:origin x="22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BD91B-0C30-4F94-A849-7CE206289E5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105E06F9-75C8-4DA4-9E7E-D374BA81F90B}">
      <dgm:prSet/>
      <dgm:spPr/>
      <dgm:t>
        <a:bodyPr/>
        <a:lstStyle/>
        <a:p>
          <a:pPr rtl="0"/>
          <a:r>
            <a:rPr lang="en-GB" smtClean="0"/>
            <a:t>Reconnaissance</a:t>
          </a:r>
          <a:endParaRPr lang="en-US"/>
        </a:p>
      </dgm:t>
    </dgm:pt>
    <dgm:pt modelId="{990D5D89-DBAE-4E16-A8C2-3D82B38C1662}" type="parTrans" cxnId="{E159C097-9A05-4D87-A80A-9653BB2FC610}">
      <dgm:prSet/>
      <dgm:spPr/>
      <dgm:t>
        <a:bodyPr/>
        <a:lstStyle/>
        <a:p>
          <a:endParaRPr lang="en-GB"/>
        </a:p>
      </dgm:t>
    </dgm:pt>
    <dgm:pt modelId="{1E0B8BF6-C1BA-4B3D-AEF5-E65B130977FA}" type="sibTrans" cxnId="{E159C097-9A05-4D87-A80A-9653BB2FC610}">
      <dgm:prSet/>
      <dgm:spPr/>
      <dgm:t>
        <a:bodyPr/>
        <a:lstStyle/>
        <a:p>
          <a:endParaRPr lang="en-GB"/>
        </a:p>
      </dgm:t>
    </dgm:pt>
    <dgm:pt modelId="{EB816E62-268E-4EDB-BD18-FC12E32800B8}">
      <dgm:prSet/>
      <dgm:spPr/>
      <dgm:t>
        <a:bodyPr/>
        <a:lstStyle/>
        <a:p>
          <a:pPr rtl="0"/>
          <a:r>
            <a:rPr lang="en-GB" smtClean="0"/>
            <a:t>Weaponization</a:t>
          </a:r>
          <a:endParaRPr lang="en-US"/>
        </a:p>
      </dgm:t>
    </dgm:pt>
    <dgm:pt modelId="{B27A049A-B98F-4035-811E-BE2CFA8D80F4}" type="parTrans" cxnId="{17A774DB-6D61-4357-93EF-C1C64B9A0742}">
      <dgm:prSet/>
      <dgm:spPr/>
      <dgm:t>
        <a:bodyPr/>
        <a:lstStyle/>
        <a:p>
          <a:endParaRPr lang="en-GB"/>
        </a:p>
      </dgm:t>
    </dgm:pt>
    <dgm:pt modelId="{76ABE279-6165-47CC-8723-73E316B248A6}" type="sibTrans" cxnId="{17A774DB-6D61-4357-93EF-C1C64B9A0742}">
      <dgm:prSet/>
      <dgm:spPr/>
      <dgm:t>
        <a:bodyPr/>
        <a:lstStyle/>
        <a:p>
          <a:endParaRPr lang="en-GB"/>
        </a:p>
      </dgm:t>
    </dgm:pt>
    <dgm:pt modelId="{502080A4-A688-441A-8C71-965630CAF6F0}">
      <dgm:prSet/>
      <dgm:spPr/>
      <dgm:t>
        <a:bodyPr/>
        <a:lstStyle/>
        <a:p>
          <a:pPr rtl="0"/>
          <a:r>
            <a:rPr lang="en-GB" smtClean="0"/>
            <a:t>Delivery</a:t>
          </a:r>
          <a:endParaRPr lang="en-US"/>
        </a:p>
      </dgm:t>
    </dgm:pt>
    <dgm:pt modelId="{B03D5D06-30DD-416F-BB32-0600100C0FC8}" type="parTrans" cxnId="{B9E45718-E4B7-468A-8806-CFBE7A2BB6A8}">
      <dgm:prSet/>
      <dgm:spPr/>
      <dgm:t>
        <a:bodyPr/>
        <a:lstStyle/>
        <a:p>
          <a:endParaRPr lang="en-GB"/>
        </a:p>
      </dgm:t>
    </dgm:pt>
    <dgm:pt modelId="{8029BE90-42C5-4CB2-AFCB-5B4D7973871B}" type="sibTrans" cxnId="{B9E45718-E4B7-468A-8806-CFBE7A2BB6A8}">
      <dgm:prSet/>
      <dgm:spPr/>
      <dgm:t>
        <a:bodyPr/>
        <a:lstStyle/>
        <a:p>
          <a:endParaRPr lang="en-GB"/>
        </a:p>
      </dgm:t>
    </dgm:pt>
    <dgm:pt modelId="{1B1F6A45-4542-4FE3-AE72-38B3D8685F83}">
      <dgm:prSet/>
      <dgm:spPr/>
      <dgm:t>
        <a:bodyPr/>
        <a:lstStyle/>
        <a:p>
          <a:pPr rtl="0"/>
          <a:r>
            <a:rPr lang="en-GB" smtClean="0"/>
            <a:t>Exploitation</a:t>
          </a:r>
          <a:endParaRPr lang="en-US"/>
        </a:p>
      </dgm:t>
    </dgm:pt>
    <dgm:pt modelId="{90C3BBCE-F1BD-49A5-9008-4CD265749F7E}" type="parTrans" cxnId="{8927760A-8F60-4F05-A641-A49D06660344}">
      <dgm:prSet/>
      <dgm:spPr/>
      <dgm:t>
        <a:bodyPr/>
        <a:lstStyle/>
        <a:p>
          <a:endParaRPr lang="en-GB"/>
        </a:p>
      </dgm:t>
    </dgm:pt>
    <dgm:pt modelId="{2B4CBA67-8BD1-4B5F-B9D2-286A9D9CEF67}" type="sibTrans" cxnId="{8927760A-8F60-4F05-A641-A49D06660344}">
      <dgm:prSet/>
      <dgm:spPr/>
      <dgm:t>
        <a:bodyPr/>
        <a:lstStyle/>
        <a:p>
          <a:endParaRPr lang="en-GB"/>
        </a:p>
      </dgm:t>
    </dgm:pt>
    <dgm:pt modelId="{72C50D36-2860-4A9D-BEBE-B24297073A1A}">
      <dgm:prSet/>
      <dgm:spPr/>
      <dgm:t>
        <a:bodyPr/>
        <a:lstStyle/>
        <a:p>
          <a:pPr rtl="0"/>
          <a:r>
            <a:rPr lang="en-GB" smtClean="0"/>
            <a:t>Installation</a:t>
          </a:r>
          <a:endParaRPr lang="en-US"/>
        </a:p>
      </dgm:t>
    </dgm:pt>
    <dgm:pt modelId="{D372DB4D-0EE3-4E58-ABD9-9C8C9D2CA818}" type="parTrans" cxnId="{F355D5EB-9F37-4AD9-9ADE-D4A9EF293C09}">
      <dgm:prSet/>
      <dgm:spPr/>
      <dgm:t>
        <a:bodyPr/>
        <a:lstStyle/>
        <a:p>
          <a:endParaRPr lang="en-GB"/>
        </a:p>
      </dgm:t>
    </dgm:pt>
    <dgm:pt modelId="{3413ED88-2DE2-42A1-B2A7-DC5026CD3147}" type="sibTrans" cxnId="{F355D5EB-9F37-4AD9-9ADE-D4A9EF293C09}">
      <dgm:prSet/>
      <dgm:spPr/>
      <dgm:t>
        <a:bodyPr/>
        <a:lstStyle/>
        <a:p>
          <a:endParaRPr lang="en-GB"/>
        </a:p>
      </dgm:t>
    </dgm:pt>
    <dgm:pt modelId="{F370CAF6-AD9F-4E11-9F2C-F812697F433F}">
      <dgm:prSet/>
      <dgm:spPr/>
      <dgm:t>
        <a:bodyPr/>
        <a:lstStyle/>
        <a:p>
          <a:pPr rtl="0"/>
          <a:r>
            <a:rPr lang="en-GB" dirty="0" smtClean="0"/>
            <a:t>Command and Control</a:t>
          </a:r>
          <a:endParaRPr lang="en-US" dirty="0"/>
        </a:p>
      </dgm:t>
    </dgm:pt>
    <dgm:pt modelId="{0ACB1A9B-8B76-4A5D-B686-3DD68E353401}" type="parTrans" cxnId="{C7199E5B-597D-491A-9FD3-4A7FFD862556}">
      <dgm:prSet/>
      <dgm:spPr/>
      <dgm:t>
        <a:bodyPr/>
        <a:lstStyle/>
        <a:p>
          <a:endParaRPr lang="en-GB"/>
        </a:p>
      </dgm:t>
    </dgm:pt>
    <dgm:pt modelId="{CED89753-787A-4FC0-80DF-77F086AA87A5}" type="sibTrans" cxnId="{C7199E5B-597D-491A-9FD3-4A7FFD862556}">
      <dgm:prSet/>
      <dgm:spPr/>
      <dgm:t>
        <a:bodyPr/>
        <a:lstStyle/>
        <a:p>
          <a:endParaRPr lang="en-GB"/>
        </a:p>
      </dgm:t>
    </dgm:pt>
    <dgm:pt modelId="{1E0DC0A4-9146-487B-B513-8AFA15C9CE6F}">
      <dgm:prSet/>
      <dgm:spPr/>
      <dgm:t>
        <a:bodyPr/>
        <a:lstStyle/>
        <a:p>
          <a:pPr rtl="0"/>
          <a:r>
            <a:rPr lang="en-GB" dirty="0" smtClean="0"/>
            <a:t>Actions on Objective</a:t>
          </a:r>
          <a:endParaRPr lang="en-US" dirty="0"/>
        </a:p>
      </dgm:t>
    </dgm:pt>
    <dgm:pt modelId="{53957DFC-B218-433E-8337-2A56D6772F6C}" type="parTrans" cxnId="{3E588AA1-0761-4E98-ABCD-5319B0E61B4C}">
      <dgm:prSet/>
      <dgm:spPr/>
      <dgm:t>
        <a:bodyPr/>
        <a:lstStyle/>
        <a:p>
          <a:endParaRPr lang="en-GB"/>
        </a:p>
      </dgm:t>
    </dgm:pt>
    <dgm:pt modelId="{EE3AB0DA-49CB-4E8D-83C5-F5128BE41B19}" type="sibTrans" cxnId="{3E588AA1-0761-4E98-ABCD-5319B0E61B4C}">
      <dgm:prSet/>
      <dgm:spPr/>
      <dgm:t>
        <a:bodyPr/>
        <a:lstStyle/>
        <a:p>
          <a:endParaRPr lang="en-GB"/>
        </a:p>
      </dgm:t>
    </dgm:pt>
    <dgm:pt modelId="{A8B7C1B9-C58B-41E0-A9DA-4982BB10113F}" type="pres">
      <dgm:prSet presAssocID="{B85BD91B-0C30-4F94-A849-7CE206289E51}" presName="Name0" presStyleCnt="0">
        <dgm:presLayoutVars>
          <dgm:dir/>
          <dgm:resizeHandles val="exact"/>
        </dgm:presLayoutVars>
      </dgm:prSet>
      <dgm:spPr/>
      <dgm:t>
        <a:bodyPr/>
        <a:lstStyle/>
        <a:p>
          <a:endParaRPr lang="en-GB"/>
        </a:p>
      </dgm:t>
    </dgm:pt>
    <dgm:pt modelId="{B9536922-0B0E-48C3-B224-8B7D08BEC14F}" type="pres">
      <dgm:prSet presAssocID="{105E06F9-75C8-4DA4-9E7E-D374BA81F90B}" presName="Name5" presStyleLbl="vennNode1" presStyleIdx="0" presStyleCnt="7">
        <dgm:presLayoutVars>
          <dgm:bulletEnabled val="1"/>
        </dgm:presLayoutVars>
      </dgm:prSet>
      <dgm:spPr/>
      <dgm:t>
        <a:bodyPr/>
        <a:lstStyle/>
        <a:p>
          <a:endParaRPr lang="en-GB"/>
        </a:p>
      </dgm:t>
    </dgm:pt>
    <dgm:pt modelId="{907D1E8B-0DC9-4FE8-9C42-08CC49D0D3AA}" type="pres">
      <dgm:prSet presAssocID="{1E0B8BF6-C1BA-4B3D-AEF5-E65B130977FA}" presName="space" presStyleCnt="0"/>
      <dgm:spPr/>
    </dgm:pt>
    <dgm:pt modelId="{7F6AC530-659D-42BE-8078-A1F35420145F}" type="pres">
      <dgm:prSet presAssocID="{EB816E62-268E-4EDB-BD18-FC12E32800B8}" presName="Name5" presStyleLbl="vennNode1" presStyleIdx="1" presStyleCnt="7">
        <dgm:presLayoutVars>
          <dgm:bulletEnabled val="1"/>
        </dgm:presLayoutVars>
      </dgm:prSet>
      <dgm:spPr/>
      <dgm:t>
        <a:bodyPr/>
        <a:lstStyle/>
        <a:p>
          <a:endParaRPr lang="en-GB"/>
        </a:p>
      </dgm:t>
    </dgm:pt>
    <dgm:pt modelId="{7267CF92-D008-41D4-AA9A-1A4C982B0C27}" type="pres">
      <dgm:prSet presAssocID="{76ABE279-6165-47CC-8723-73E316B248A6}" presName="space" presStyleCnt="0"/>
      <dgm:spPr/>
    </dgm:pt>
    <dgm:pt modelId="{3EC7DD97-CEAB-4EBA-BF74-9ECF28F06A20}" type="pres">
      <dgm:prSet presAssocID="{502080A4-A688-441A-8C71-965630CAF6F0}" presName="Name5" presStyleLbl="vennNode1" presStyleIdx="2" presStyleCnt="7">
        <dgm:presLayoutVars>
          <dgm:bulletEnabled val="1"/>
        </dgm:presLayoutVars>
      </dgm:prSet>
      <dgm:spPr/>
      <dgm:t>
        <a:bodyPr/>
        <a:lstStyle/>
        <a:p>
          <a:endParaRPr lang="en-GB"/>
        </a:p>
      </dgm:t>
    </dgm:pt>
    <dgm:pt modelId="{7BB01B04-828D-46E9-AFA8-F7A41D01E7B7}" type="pres">
      <dgm:prSet presAssocID="{8029BE90-42C5-4CB2-AFCB-5B4D7973871B}" presName="space" presStyleCnt="0"/>
      <dgm:spPr/>
    </dgm:pt>
    <dgm:pt modelId="{5D0BD88D-1940-4F6C-AAF9-239B672FBE3A}" type="pres">
      <dgm:prSet presAssocID="{1B1F6A45-4542-4FE3-AE72-38B3D8685F83}" presName="Name5" presStyleLbl="vennNode1" presStyleIdx="3" presStyleCnt="7">
        <dgm:presLayoutVars>
          <dgm:bulletEnabled val="1"/>
        </dgm:presLayoutVars>
      </dgm:prSet>
      <dgm:spPr/>
      <dgm:t>
        <a:bodyPr/>
        <a:lstStyle/>
        <a:p>
          <a:endParaRPr lang="en-GB"/>
        </a:p>
      </dgm:t>
    </dgm:pt>
    <dgm:pt modelId="{074FEB93-CC51-4419-95E4-AD5104DF8AFC}" type="pres">
      <dgm:prSet presAssocID="{2B4CBA67-8BD1-4B5F-B9D2-286A9D9CEF67}" presName="space" presStyleCnt="0"/>
      <dgm:spPr/>
    </dgm:pt>
    <dgm:pt modelId="{BF079312-31B4-4969-91DF-1676804A9065}" type="pres">
      <dgm:prSet presAssocID="{72C50D36-2860-4A9D-BEBE-B24297073A1A}" presName="Name5" presStyleLbl="vennNode1" presStyleIdx="4" presStyleCnt="7">
        <dgm:presLayoutVars>
          <dgm:bulletEnabled val="1"/>
        </dgm:presLayoutVars>
      </dgm:prSet>
      <dgm:spPr/>
      <dgm:t>
        <a:bodyPr/>
        <a:lstStyle/>
        <a:p>
          <a:endParaRPr lang="en-GB"/>
        </a:p>
      </dgm:t>
    </dgm:pt>
    <dgm:pt modelId="{7ED07DAA-1CFC-44F0-B3B3-EB464B243509}" type="pres">
      <dgm:prSet presAssocID="{3413ED88-2DE2-42A1-B2A7-DC5026CD3147}" presName="space" presStyleCnt="0"/>
      <dgm:spPr/>
    </dgm:pt>
    <dgm:pt modelId="{50CA974A-1534-4194-964A-0EBD0E91BBE7}" type="pres">
      <dgm:prSet presAssocID="{F370CAF6-AD9F-4E11-9F2C-F812697F433F}" presName="Name5" presStyleLbl="vennNode1" presStyleIdx="5" presStyleCnt="7">
        <dgm:presLayoutVars>
          <dgm:bulletEnabled val="1"/>
        </dgm:presLayoutVars>
      </dgm:prSet>
      <dgm:spPr/>
      <dgm:t>
        <a:bodyPr/>
        <a:lstStyle/>
        <a:p>
          <a:endParaRPr lang="en-GB"/>
        </a:p>
      </dgm:t>
    </dgm:pt>
    <dgm:pt modelId="{929CA02F-28F1-4B15-863B-7B08ED9CC7E7}" type="pres">
      <dgm:prSet presAssocID="{CED89753-787A-4FC0-80DF-77F086AA87A5}" presName="space" presStyleCnt="0"/>
      <dgm:spPr/>
    </dgm:pt>
    <dgm:pt modelId="{33668329-0C8D-4F77-9C43-7F84EEDAB2A8}" type="pres">
      <dgm:prSet presAssocID="{1E0DC0A4-9146-487B-B513-8AFA15C9CE6F}" presName="Name5" presStyleLbl="vennNode1" presStyleIdx="6" presStyleCnt="7">
        <dgm:presLayoutVars>
          <dgm:bulletEnabled val="1"/>
        </dgm:presLayoutVars>
      </dgm:prSet>
      <dgm:spPr/>
      <dgm:t>
        <a:bodyPr/>
        <a:lstStyle/>
        <a:p>
          <a:endParaRPr lang="en-GB"/>
        </a:p>
      </dgm:t>
    </dgm:pt>
  </dgm:ptLst>
  <dgm:cxnLst>
    <dgm:cxn modelId="{E159C097-9A05-4D87-A80A-9653BB2FC610}" srcId="{B85BD91B-0C30-4F94-A849-7CE206289E51}" destId="{105E06F9-75C8-4DA4-9E7E-D374BA81F90B}" srcOrd="0" destOrd="0" parTransId="{990D5D89-DBAE-4E16-A8C2-3D82B38C1662}" sibTransId="{1E0B8BF6-C1BA-4B3D-AEF5-E65B130977FA}"/>
    <dgm:cxn modelId="{C7199E5B-597D-491A-9FD3-4A7FFD862556}" srcId="{B85BD91B-0C30-4F94-A849-7CE206289E51}" destId="{F370CAF6-AD9F-4E11-9F2C-F812697F433F}" srcOrd="5" destOrd="0" parTransId="{0ACB1A9B-8B76-4A5D-B686-3DD68E353401}" sibTransId="{CED89753-787A-4FC0-80DF-77F086AA87A5}"/>
    <dgm:cxn modelId="{D31CDA27-7E51-4BF0-9F3A-EA6B86532B53}" type="presOf" srcId="{72C50D36-2860-4A9D-BEBE-B24297073A1A}" destId="{BF079312-31B4-4969-91DF-1676804A9065}" srcOrd="0" destOrd="0" presId="urn:microsoft.com/office/officeart/2005/8/layout/venn3"/>
    <dgm:cxn modelId="{A3F25D36-A412-4233-B91A-0DA1F9706362}" type="presOf" srcId="{1B1F6A45-4542-4FE3-AE72-38B3D8685F83}" destId="{5D0BD88D-1940-4F6C-AAF9-239B672FBE3A}" srcOrd="0" destOrd="0" presId="urn:microsoft.com/office/officeart/2005/8/layout/venn3"/>
    <dgm:cxn modelId="{F355D5EB-9F37-4AD9-9ADE-D4A9EF293C09}" srcId="{B85BD91B-0C30-4F94-A849-7CE206289E51}" destId="{72C50D36-2860-4A9D-BEBE-B24297073A1A}" srcOrd="4" destOrd="0" parTransId="{D372DB4D-0EE3-4E58-ABD9-9C8C9D2CA818}" sibTransId="{3413ED88-2DE2-42A1-B2A7-DC5026CD3147}"/>
    <dgm:cxn modelId="{3103AB04-7CCA-41A4-BE82-789C20005A61}" type="presOf" srcId="{105E06F9-75C8-4DA4-9E7E-D374BA81F90B}" destId="{B9536922-0B0E-48C3-B224-8B7D08BEC14F}" srcOrd="0" destOrd="0" presId="urn:microsoft.com/office/officeart/2005/8/layout/venn3"/>
    <dgm:cxn modelId="{B9E45718-E4B7-468A-8806-CFBE7A2BB6A8}" srcId="{B85BD91B-0C30-4F94-A849-7CE206289E51}" destId="{502080A4-A688-441A-8C71-965630CAF6F0}" srcOrd="2" destOrd="0" parTransId="{B03D5D06-30DD-416F-BB32-0600100C0FC8}" sibTransId="{8029BE90-42C5-4CB2-AFCB-5B4D7973871B}"/>
    <dgm:cxn modelId="{84693215-36E5-4192-9D0C-FA5845D1AB56}" type="presOf" srcId="{F370CAF6-AD9F-4E11-9F2C-F812697F433F}" destId="{50CA974A-1534-4194-964A-0EBD0E91BBE7}" srcOrd="0" destOrd="0" presId="urn:microsoft.com/office/officeart/2005/8/layout/venn3"/>
    <dgm:cxn modelId="{C2723BA2-FBE9-455B-A07D-878FA5460EE4}" type="presOf" srcId="{B85BD91B-0C30-4F94-A849-7CE206289E51}" destId="{A8B7C1B9-C58B-41E0-A9DA-4982BB10113F}" srcOrd="0" destOrd="0" presId="urn:microsoft.com/office/officeart/2005/8/layout/venn3"/>
    <dgm:cxn modelId="{0FE7FCC8-300F-4FE9-BDCD-D7A0B3E5BF67}" type="presOf" srcId="{EB816E62-268E-4EDB-BD18-FC12E32800B8}" destId="{7F6AC530-659D-42BE-8078-A1F35420145F}" srcOrd="0" destOrd="0" presId="urn:microsoft.com/office/officeart/2005/8/layout/venn3"/>
    <dgm:cxn modelId="{C490F4DF-0706-4FD2-B50A-C03A6BEE0770}" type="presOf" srcId="{1E0DC0A4-9146-487B-B513-8AFA15C9CE6F}" destId="{33668329-0C8D-4F77-9C43-7F84EEDAB2A8}" srcOrd="0" destOrd="0" presId="urn:microsoft.com/office/officeart/2005/8/layout/venn3"/>
    <dgm:cxn modelId="{61265FF9-9738-4C0A-A1EE-4D9AB8E7A140}" type="presOf" srcId="{502080A4-A688-441A-8C71-965630CAF6F0}" destId="{3EC7DD97-CEAB-4EBA-BF74-9ECF28F06A20}" srcOrd="0" destOrd="0" presId="urn:microsoft.com/office/officeart/2005/8/layout/venn3"/>
    <dgm:cxn modelId="{8927760A-8F60-4F05-A641-A49D06660344}" srcId="{B85BD91B-0C30-4F94-A849-7CE206289E51}" destId="{1B1F6A45-4542-4FE3-AE72-38B3D8685F83}" srcOrd="3" destOrd="0" parTransId="{90C3BBCE-F1BD-49A5-9008-4CD265749F7E}" sibTransId="{2B4CBA67-8BD1-4B5F-B9D2-286A9D9CEF67}"/>
    <dgm:cxn modelId="{17A774DB-6D61-4357-93EF-C1C64B9A0742}" srcId="{B85BD91B-0C30-4F94-A849-7CE206289E51}" destId="{EB816E62-268E-4EDB-BD18-FC12E32800B8}" srcOrd="1" destOrd="0" parTransId="{B27A049A-B98F-4035-811E-BE2CFA8D80F4}" sibTransId="{76ABE279-6165-47CC-8723-73E316B248A6}"/>
    <dgm:cxn modelId="{3E588AA1-0761-4E98-ABCD-5319B0E61B4C}" srcId="{B85BD91B-0C30-4F94-A849-7CE206289E51}" destId="{1E0DC0A4-9146-487B-B513-8AFA15C9CE6F}" srcOrd="6" destOrd="0" parTransId="{53957DFC-B218-433E-8337-2A56D6772F6C}" sibTransId="{EE3AB0DA-49CB-4E8D-83C5-F5128BE41B19}"/>
    <dgm:cxn modelId="{34B38E32-8165-4E48-9C13-74F859C41622}" type="presParOf" srcId="{A8B7C1B9-C58B-41E0-A9DA-4982BB10113F}" destId="{B9536922-0B0E-48C3-B224-8B7D08BEC14F}" srcOrd="0" destOrd="0" presId="urn:microsoft.com/office/officeart/2005/8/layout/venn3"/>
    <dgm:cxn modelId="{F527E8D1-724C-4229-9EFE-A5341CFE3CCA}" type="presParOf" srcId="{A8B7C1B9-C58B-41E0-A9DA-4982BB10113F}" destId="{907D1E8B-0DC9-4FE8-9C42-08CC49D0D3AA}" srcOrd="1" destOrd="0" presId="urn:microsoft.com/office/officeart/2005/8/layout/venn3"/>
    <dgm:cxn modelId="{E1BF73CC-A10B-4087-B3BA-2FBA9996E660}" type="presParOf" srcId="{A8B7C1B9-C58B-41E0-A9DA-4982BB10113F}" destId="{7F6AC530-659D-42BE-8078-A1F35420145F}" srcOrd="2" destOrd="0" presId="urn:microsoft.com/office/officeart/2005/8/layout/venn3"/>
    <dgm:cxn modelId="{E72532F1-DD8B-4B28-9CFD-4B12C501108F}" type="presParOf" srcId="{A8B7C1B9-C58B-41E0-A9DA-4982BB10113F}" destId="{7267CF92-D008-41D4-AA9A-1A4C982B0C27}" srcOrd="3" destOrd="0" presId="urn:microsoft.com/office/officeart/2005/8/layout/venn3"/>
    <dgm:cxn modelId="{49AE514A-4F85-42A1-95E5-B904E65214F1}" type="presParOf" srcId="{A8B7C1B9-C58B-41E0-A9DA-4982BB10113F}" destId="{3EC7DD97-CEAB-4EBA-BF74-9ECF28F06A20}" srcOrd="4" destOrd="0" presId="urn:microsoft.com/office/officeart/2005/8/layout/venn3"/>
    <dgm:cxn modelId="{9DF1ED71-C427-4FA8-9B4E-1C2E4B4C8F47}" type="presParOf" srcId="{A8B7C1B9-C58B-41E0-A9DA-4982BB10113F}" destId="{7BB01B04-828D-46E9-AFA8-F7A41D01E7B7}" srcOrd="5" destOrd="0" presId="urn:microsoft.com/office/officeart/2005/8/layout/venn3"/>
    <dgm:cxn modelId="{C3A07620-B2F7-4A36-AA0B-98EABCEFE3A3}" type="presParOf" srcId="{A8B7C1B9-C58B-41E0-A9DA-4982BB10113F}" destId="{5D0BD88D-1940-4F6C-AAF9-239B672FBE3A}" srcOrd="6" destOrd="0" presId="urn:microsoft.com/office/officeart/2005/8/layout/venn3"/>
    <dgm:cxn modelId="{2D30B6EF-6110-42E4-A8F8-6FB780157758}" type="presParOf" srcId="{A8B7C1B9-C58B-41E0-A9DA-4982BB10113F}" destId="{074FEB93-CC51-4419-95E4-AD5104DF8AFC}" srcOrd="7" destOrd="0" presId="urn:microsoft.com/office/officeart/2005/8/layout/venn3"/>
    <dgm:cxn modelId="{8F70D6A2-645B-4EBC-BF2C-A7442025A403}" type="presParOf" srcId="{A8B7C1B9-C58B-41E0-A9DA-4982BB10113F}" destId="{BF079312-31B4-4969-91DF-1676804A9065}" srcOrd="8" destOrd="0" presId="urn:microsoft.com/office/officeart/2005/8/layout/venn3"/>
    <dgm:cxn modelId="{92FB1637-075E-4E17-856B-3D9C7A587E12}" type="presParOf" srcId="{A8B7C1B9-C58B-41E0-A9DA-4982BB10113F}" destId="{7ED07DAA-1CFC-44F0-B3B3-EB464B243509}" srcOrd="9" destOrd="0" presId="urn:microsoft.com/office/officeart/2005/8/layout/venn3"/>
    <dgm:cxn modelId="{7F729ECA-211C-438F-AA13-217C9CFCE70D}" type="presParOf" srcId="{A8B7C1B9-C58B-41E0-A9DA-4982BB10113F}" destId="{50CA974A-1534-4194-964A-0EBD0E91BBE7}" srcOrd="10" destOrd="0" presId="urn:microsoft.com/office/officeart/2005/8/layout/venn3"/>
    <dgm:cxn modelId="{D9F77461-5D1A-479F-8BAA-0CF58DBB08AB}" type="presParOf" srcId="{A8B7C1B9-C58B-41E0-A9DA-4982BB10113F}" destId="{929CA02F-28F1-4B15-863B-7B08ED9CC7E7}" srcOrd="11" destOrd="0" presId="urn:microsoft.com/office/officeart/2005/8/layout/venn3"/>
    <dgm:cxn modelId="{E9EC2F7A-DCE3-4275-84E5-2496C6DDECE0}" type="presParOf" srcId="{A8B7C1B9-C58B-41E0-A9DA-4982BB10113F}" destId="{33668329-0C8D-4F77-9C43-7F84EEDAB2A8}" srcOrd="1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36922-0B0E-48C3-B224-8B7D08BEC14F}">
      <dsp:nvSpPr>
        <dsp:cNvPr id="0" name=""/>
        <dsp:cNvSpPr/>
      </dsp:nvSpPr>
      <dsp:spPr>
        <a:xfrm>
          <a:off x="1640" y="1703227"/>
          <a:ext cx="1930710" cy="193071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253" tIns="16510" rIns="106253" bIns="16510" numCol="1" spcCol="1270" anchor="ctr" anchorCtr="0">
          <a:noAutofit/>
        </a:bodyPr>
        <a:lstStyle/>
        <a:p>
          <a:pPr lvl="0" algn="ctr" defTabSz="577850" rtl="0">
            <a:lnSpc>
              <a:spcPct val="90000"/>
            </a:lnSpc>
            <a:spcBef>
              <a:spcPct val="0"/>
            </a:spcBef>
            <a:spcAft>
              <a:spcPct val="35000"/>
            </a:spcAft>
          </a:pPr>
          <a:r>
            <a:rPr lang="en-GB" sz="1300" kern="1200" smtClean="0"/>
            <a:t>Reconnaissance</a:t>
          </a:r>
          <a:endParaRPr lang="en-US" sz="1300" kern="1200"/>
        </a:p>
      </dsp:txBody>
      <dsp:txXfrm>
        <a:off x="284386" y="1985973"/>
        <a:ext cx="1365218" cy="1365218"/>
      </dsp:txXfrm>
    </dsp:sp>
    <dsp:sp modelId="{7F6AC530-659D-42BE-8078-A1F35420145F}">
      <dsp:nvSpPr>
        <dsp:cNvPr id="0" name=""/>
        <dsp:cNvSpPr/>
      </dsp:nvSpPr>
      <dsp:spPr>
        <a:xfrm>
          <a:off x="1546208" y="1703227"/>
          <a:ext cx="1930710" cy="193071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253" tIns="16510" rIns="106253" bIns="16510" numCol="1" spcCol="1270" anchor="ctr" anchorCtr="0">
          <a:noAutofit/>
        </a:bodyPr>
        <a:lstStyle/>
        <a:p>
          <a:pPr lvl="0" algn="ctr" defTabSz="577850" rtl="0">
            <a:lnSpc>
              <a:spcPct val="90000"/>
            </a:lnSpc>
            <a:spcBef>
              <a:spcPct val="0"/>
            </a:spcBef>
            <a:spcAft>
              <a:spcPct val="35000"/>
            </a:spcAft>
          </a:pPr>
          <a:r>
            <a:rPr lang="en-GB" sz="1300" kern="1200" smtClean="0"/>
            <a:t>Weaponization</a:t>
          </a:r>
          <a:endParaRPr lang="en-US" sz="1300" kern="1200"/>
        </a:p>
      </dsp:txBody>
      <dsp:txXfrm>
        <a:off x="1828954" y="1985973"/>
        <a:ext cx="1365218" cy="1365218"/>
      </dsp:txXfrm>
    </dsp:sp>
    <dsp:sp modelId="{3EC7DD97-CEAB-4EBA-BF74-9ECF28F06A20}">
      <dsp:nvSpPr>
        <dsp:cNvPr id="0" name=""/>
        <dsp:cNvSpPr/>
      </dsp:nvSpPr>
      <dsp:spPr>
        <a:xfrm>
          <a:off x="3090776" y="1703227"/>
          <a:ext cx="1930710" cy="193071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253" tIns="16510" rIns="106253" bIns="16510" numCol="1" spcCol="1270" anchor="ctr" anchorCtr="0">
          <a:noAutofit/>
        </a:bodyPr>
        <a:lstStyle/>
        <a:p>
          <a:pPr lvl="0" algn="ctr" defTabSz="577850" rtl="0">
            <a:lnSpc>
              <a:spcPct val="90000"/>
            </a:lnSpc>
            <a:spcBef>
              <a:spcPct val="0"/>
            </a:spcBef>
            <a:spcAft>
              <a:spcPct val="35000"/>
            </a:spcAft>
          </a:pPr>
          <a:r>
            <a:rPr lang="en-GB" sz="1300" kern="1200" smtClean="0"/>
            <a:t>Delivery</a:t>
          </a:r>
          <a:endParaRPr lang="en-US" sz="1300" kern="1200"/>
        </a:p>
      </dsp:txBody>
      <dsp:txXfrm>
        <a:off x="3373522" y="1985973"/>
        <a:ext cx="1365218" cy="1365218"/>
      </dsp:txXfrm>
    </dsp:sp>
    <dsp:sp modelId="{5D0BD88D-1940-4F6C-AAF9-239B672FBE3A}">
      <dsp:nvSpPr>
        <dsp:cNvPr id="0" name=""/>
        <dsp:cNvSpPr/>
      </dsp:nvSpPr>
      <dsp:spPr>
        <a:xfrm>
          <a:off x="4635344" y="1703227"/>
          <a:ext cx="1930710" cy="193071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253" tIns="16510" rIns="106253" bIns="16510" numCol="1" spcCol="1270" anchor="ctr" anchorCtr="0">
          <a:noAutofit/>
        </a:bodyPr>
        <a:lstStyle/>
        <a:p>
          <a:pPr lvl="0" algn="ctr" defTabSz="577850" rtl="0">
            <a:lnSpc>
              <a:spcPct val="90000"/>
            </a:lnSpc>
            <a:spcBef>
              <a:spcPct val="0"/>
            </a:spcBef>
            <a:spcAft>
              <a:spcPct val="35000"/>
            </a:spcAft>
          </a:pPr>
          <a:r>
            <a:rPr lang="en-GB" sz="1300" kern="1200" smtClean="0"/>
            <a:t>Exploitation</a:t>
          </a:r>
          <a:endParaRPr lang="en-US" sz="1300" kern="1200"/>
        </a:p>
      </dsp:txBody>
      <dsp:txXfrm>
        <a:off x="4918090" y="1985973"/>
        <a:ext cx="1365218" cy="1365218"/>
      </dsp:txXfrm>
    </dsp:sp>
    <dsp:sp modelId="{BF079312-31B4-4969-91DF-1676804A9065}">
      <dsp:nvSpPr>
        <dsp:cNvPr id="0" name=""/>
        <dsp:cNvSpPr/>
      </dsp:nvSpPr>
      <dsp:spPr>
        <a:xfrm>
          <a:off x="6179913" y="1703227"/>
          <a:ext cx="1930710" cy="193071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253" tIns="16510" rIns="106253" bIns="16510" numCol="1" spcCol="1270" anchor="ctr" anchorCtr="0">
          <a:noAutofit/>
        </a:bodyPr>
        <a:lstStyle/>
        <a:p>
          <a:pPr lvl="0" algn="ctr" defTabSz="577850" rtl="0">
            <a:lnSpc>
              <a:spcPct val="90000"/>
            </a:lnSpc>
            <a:spcBef>
              <a:spcPct val="0"/>
            </a:spcBef>
            <a:spcAft>
              <a:spcPct val="35000"/>
            </a:spcAft>
          </a:pPr>
          <a:r>
            <a:rPr lang="en-GB" sz="1300" kern="1200" smtClean="0"/>
            <a:t>Installation</a:t>
          </a:r>
          <a:endParaRPr lang="en-US" sz="1300" kern="1200"/>
        </a:p>
      </dsp:txBody>
      <dsp:txXfrm>
        <a:off x="6462659" y="1985973"/>
        <a:ext cx="1365218" cy="1365218"/>
      </dsp:txXfrm>
    </dsp:sp>
    <dsp:sp modelId="{50CA974A-1534-4194-964A-0EBD0E91BBE7}">
      <dsp:nvSpPr>
        <dsp:cNvPr id="0" name=""/>
        <dsp:cNvSpPr/>
      </dsp:nvSpPr>
      <dsp:spPr>
        <a:xfrm>
          <a:off x="7724481" y="1703227"/>
          <a:ext cx="1930710" cy="193071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253" tIns="16510" rIns="106253" bIns="16510" numCol="1" spcCol="1270" anchor="ctr" anchorCtr="0">
          <a:noAutofit/>
        </a:bodyPr>
        <a:lstStyle/>
        <a:p>
          <a:pPr lvl="0" algn="ctr" defTabSz="577850" rtl="0">
            <a:lnSpc>
              <a:spcPct val="90000"/>
            </a:lnSpc>
            <a:spcBef>
              <a:spcPct val="0"/>
            </a:spcBef>
            <a:spcAft>
              <a:spcPct val="35000"/>
            </a:spcAft>
          </a:pPr>
          <a:r>
            <a:rPr lang="en-GB" sz="1300" kern="1200" dirty="0" smtClean="0"/>
            <a:t>Command and Control</a:t>
          </a:r>
          <a:endParaRPr lang="en-US" sz="1300" kern="1200" dirty="0"/>
        </a:p>
      </dsp:txBody>
      <dsp:txXfrm>
        <a:off x="8007227" y="1985973"/>
        <a:ext cx="1365218" cy="1365218"/>
      </dsp:txXfrm>
    </dsp:sp>
    <dsp:sp modelId="{33668329-0C8D-4F77-9C43-7F84EEDAB2A8}">
      <dsp:nvSpPr>
        <dsp:cNvPr id="0" name=""/>
        <dsp:cNvSpPr/>
      </dsp:nvSpPr>
      <dsp:spPr>
        <a:xfrm>
          <a:off x="9269049" y="1703227"/>
          <a:ext cx="1930710" cy="1930710"/>
        </a:xfrm>
        <a:prstGeom prst="ellipse">
          <a:avLst/>
        </a:prstGeom>
        <a:solidFill>
          <a:schemeClr val="accent1">
            <a:alpha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253" tIns="16510" rIns="106253" bIns="16510" numCol="1" spcCol="1270" anchor="ctr" anchorCtr="0">
          <a:noAutofit/>
        </a:bodyPr>
        <a:lstStyle/>
        <a:p>
          <a:pPr lvl="0" algn="ctr" defTabSz="577850" rtl="0">
            <a:lnSpc>
              <a:spcPct val="90000"/>
            </a:lnSpc>
            <a:spcBef>
              <a:spcPct val="0"/>
            </a:spcBef>
            <a:spcAft>
              <a:spcPct val="35000"/>
            </a:spcAft>
          </a:pPr>
          <a:r>
            <a:rPr lang="en-GB" sz="1300" kern="1200" dirty="0" smtClean="0"/>
            <a:t>Actions on Objective</a:t>
          </a:r>
          <a:endParaRPr lang="en-US" sz="1300" kern="1200" dirty="0"/>
        </a:p>
      </dsp:txBody>
      <dsp:txXfrm>
        <a:off x="9551795" y="1985973"/>
        <a:ext cx="1365218" cy="136521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5/12/2014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5/12/2014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185951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C95AEA3-D31D-4D7E-898B-A96333B6DA20}"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221981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B44877B-6148-4EF4-8E70-2892E7257A64}"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928998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DFF4ABD-7D70-4E5A-8410-AB21A0BE1638}"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62338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B12D72-3002-4577-81EB-91DDB571390E}"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90627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AEC0EB6-982B-4114-81DC-D0D62EE7AB58}"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45847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TechReady13</a:t>
            </a:r>
          </a:p>
        </p:txBody>
      </p:sp>
      <p:sp>
        <p:nvSpPr>
          <p:cNvPr id="5" name="Date Placeholder 4"/>
          <p:cNvSpPr>
            <a:spLocks noGrp="1"/>
          </p:cNvSpPr>
          <p:nvPr>
            <p:ph type="dt" idx="11"/>
          </p:nvPr>
        </p:nvSpPr>
        <p:spPr/>
        <p:txBody>
          <a:bodyPr/>
          <a:lstStyle/>
          <a:p>
            <a:fld id="{3D576BA4-2A7F-459C-94BE-2C4088FB2DA1}" type="datetime1">
              <a:rPr lang="en-US" smtClean="0">
                <a:solidFill>
                  <a:prstClr val="black"/>
                </a:solidFill>
              </a:rPr>
              <a:pPr/>
              <a:t>5/12/2014</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458547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43A8259B-9975-45DF-BD27-A5A9BD7C1466}"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860404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dirty="0" err="1" smtClean="0">
                <a:solidFill>
                  <a:prstClr val="black"/>
                </a:solidFill>
              </a:rPr>
              <a:t>TechReady</a:t>
            </a:r>
            <a:r>
              <a:rPr lang="en-US" dirty="0" smtClean="0">
                <a:solidFill>
                  <a:prstClr val="black"/>
                </a:solidFill>
              </a:rPr>
              <a:t> 14</a:t>
            </a:r>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5/12/2014 7:02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pitchFamily="34" charset="0"/>
              </a:rPr>
            </a:br>
            <a:r>
              <a:rPr lang="en-US" sz="500" dirty="0" smtClean="0">
                <a:solidFill>
                  <a:srgbClr val="000000"/>
                </a:solidFill>
                <a:latin typeface="Segoe"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556932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91CA95E-E793-42A1-ADDB-48AE0DC4A989}"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85568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5/12/2014</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2808583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77370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34195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157572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2044439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5/12/2014</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416462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94188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solidFill>
                  <a:prstClr val="black"/>
                </a:solidFill>
              </a:rPr>
              <a:pPr/>
              <a:t>5/12/2014</a:t>
            </a:fld>
            <a:endParaRPr lang="en-US" dirty="0">
              <a:solidFill>
                <a:prstClr val="black"/>
              </a:solidFill>
            </a:endParaRPr>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
        <p:nvSpPr>
          <p:cNvPr id="8" name="Header Placeholder 7"/>
          <p:cNvSpPr>
            <a:spLocks noGrp="1"/>
          </p:cNvSpPr>
          <p:nvPr>
            <p:ph type="hdr" sz="quarter" idx="13"/>
          </p:nvPr>
        </p:nvSpPr>
        <p:spPr/>
        <p:txBody>
          <a:bodyPr/>
          <a:lstStyle/>
          <a:p>
            <a:r>
              <a:rPr lang="en-US" dirty="0">
                <a:solidFill>
                  <a:prstClr val="black"/>
                </a:solidFill>
              </a:rPr>
              <a:t>Tech Ready 15</a:t>
            </a:r>
          </a:p>
        </p:txBody>
      </p:sp>
    </p:spTree>
    <p:extLst>
      <p:ext uri="{BB962C8B-B14F-4D97-AF65-F5344CB8AC3E}">
        <p14:creationId xmlns:p14="http://schemas.microsoft.com/office/powerpoint/2010/main" val="420807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2290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r>
              <a:rPr lang="en-US" smtClean="0">
                <a:solidFill>
                  <a:prstClr val="black"/>
                </a:solidFill>
              </a:rPr>
              <a:t>TechReady13</a:t>
            </a:r>
          </a:p>
        </p:txBody>
      </p:sp>
      <p:sp>
        <p:nvSpPr>
          <p:cNvPr id="5" name="Date Placeholder 4"/>
          <p:cNvSpPr>
            <a:spLocks noGrp="1"/>
          </p:cNvSpPr>
          <p:nvPr>
            <p:ph type="dt" idx="11"/>
          </p:nvPr>
        </p:nvSpPr>
        <p:spPr/>
        <p:txBody>
          <a:bodyPr/>
          <a:lstStyle/>
          <a:p>
            <a:fld id="{1E4B2A55-7C8D-459E-9F3E-EF6F0B163921}" type="datetime1">
              <a:rPr lang="en-US" smtClean="0">
                <a:solidFill>
                  <a:prstClr val="black"/>
                </a:solidFill>
              </a:rPr>
              <a:pPr/>
              <a:t>5/12/2014</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8905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194662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5/12/2014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28541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E59AC1E-B905-48DE-8D23-DD2AE1450B06}"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04136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0FA9DDF-509E-44F8-B046-0EC0411F6930}" type="datetime1">
              <a:rPr lang="en-US" smtClean="0">
                <a:solidFill>
                  <a:prstClr val="black"/>
                </a:solidFill>
              </a:rPr>
              <a:pPr/>
              <a:t>5/12/2014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076205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
        <p:nvSpPr>
          <p:cNvPr id="7"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
        <p:nvSpPr>
          <p:cNvPr id="6"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318588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6"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8190" y="448802"/>
            <a:ext cx="2965328" cy="1283012"/>
          </a:xfrm>
          <a:prstGeom prst="rect">
            <a:avLst/>
          </a:prstGeom>
        </p:spPr>
      </p:pic>
    </p:spTree>
    <p:extLst>
      <p:ext uri="{BB962C8B-B14F-4D97-AF65-F5344CB8AC3E}">
        <p14:creationId xmlns:p14="http://schemas.microsoft.com/office/powerpoint/2010/main" val="13504114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0" y="1028"/>
            <a:ext cx="12436474" cy="6992469"/>
          </a:xfrm>
          <a:prstGeom prst="rect">
            <a:avLst/>
          </a:prstGeom>
        </p:spPr>
      </p:pic>
      <p:sp>
        <p:nvSpPr>
          <p:cNvPr id="14" name="Dark gradation bottom"/>
          <p:cNvSpPr/>
          <p:nvPr userDrawn="1"/>
        </p:nvSpPr>
        <p:spPr bwMode="gray">
          <a:xfrm flipV="1">
            <a:off x="0" y="-4"/>
            <a:ext cx="12446758" cy="6994525"/>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28"/>
            <a:ext cx="12446757" cy="6994525"/>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74638" y="2125663"/>
            <a:ext cx="6400800"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402388"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400800"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pic>
        <p:nvPicPr>
          <p:cNvPr id="12" name="TechEd 2014 logo 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4108" y="448802"/>
            <a:ext cx="2965328" cy="1283012"/>
          </a:xfrm>
          <a:prstGeom prst="rect">
            <a:avLst/>
          </a:prstGeom>
        </p:spPr>
      </p:pic>
    </p:spTree>
    <p:extLst>
      <p:ext uri="{BB962C8B-B14F-4D97-AF65-F5344CB8AC3E}">
        <p14:creationId xmlns:p14="http://schemas.microsoft.com/office/powerpoint/2010/main" val="3645178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11"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4107330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Tree>
    <p:extLst>
      <p:ext uri="{BB962C8B-B14F-4D97-AF65-F5344CB8AC3E}">
        <p14:creationId xmlns:p14="http://schemas.microsoft.com/office/powerpoint/2010/main" val="2797306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604882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1607203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808497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82296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pic>
        <p:nvPicPr>
          <p:cNvPr id="10" name="TechEd 2014 logo whit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74108" y="448802"/>
            <a:ext cx="2965328" cy="1283012"/>
          </a:xfrm>
          <a:prstGeom prst="rect">
            <a:avLst/>
          </a:prstGeom>
        </p:spPr>
      </p:pic>
      <p:sp>
        <p:nvSpPr>
          <p:cNvPr id="11" name="Text Placeholder 5"/>
          <p:cNvSpPr>
            <a:spLocks noGrp="1"/>
          </p:cNvSpPr>
          <p:nvPr>
            <p:ph type="body" sz="quarter" idx="15" hasCustomPrompt="1"/>
          </p:nvPr>
        </p:nvSpPr>
        <p:spPr>
          <a:xfrm>
            <a:off x="10333038" y="296863"/>
            <a:ext cx="1828800" cy="378565"/>
          </a:xfrm>
        </p:spPr>
        <p:txBody>
          <a:bodyPr/>
          <a:lstStyle>
            <a:lvl1pPr marL="0" indent="0" algn="r">
              <a:buNone/>
              <a:defRPr sz="1400" baseline="0"/>
            </a:lvl1pPr>
          </a:lstStyle>
          <a:p>
            <a:pPr lvl="0"/>
            <a:r>
              <a:rPr lang="en-US" dirty="0" smtClean="0"/>
              <a:t>Session Code</a:t>
            </a:r>
            <a:endParaRPr lang="en-US" dirty="0"/>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353490619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69476899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192494851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5032758"/>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2"/>
                    </a:gs>
                    <a:gs pos="39000">
                      <a:schemeClr val="tx2"/>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01276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178364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409749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6845833"/>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5109">
                      <a:schemeClr val="tx2"/>
                    </a:gs>
                    <a:gs pos="25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00000">
                      <a:schemeClr val="tx2"/>
                    </a:gs>
                    <a:gs pos="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6260271"/>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673743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6"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gradFill>
                  <a:gsLst>
                    <a:gs pos="5109">
                      <a:schemeClr val="tx2"/>
                    </a:gs>
                    <a:gs pos="100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368570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50485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3529606052"/>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425389040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443645"/>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670924747"/>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96924316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72203"/>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01380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60038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58764"/>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244577"/>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5979998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104494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Page (Blue)">
    <p:spTree>
      <p:nvGrpSpPr>
        <p:cNvPr id="1" name=""/>
        <p:cNvGrpSpPr/>
        <p:nvPr/>
      </p:nvGrpSpPr>
      <p:grpSpPr>
        <a:xfrm>
          <a:off x="0" y="0"/>
          <a:ext cx="0" cy="0"/>
          <a:chOff x="0" y="0"/>
          <a:chExt cx="0" cy="0"/>
        </a:xfrm>
      </p:grpSpPr>
      <p:pic>
        <p:nvPicPr>
          <p:cNvPr id="3" name="Picture 2"/>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28" y="877"/>
            <a:ext cx="12436605" cy="6992776"/>
          </a:xfrm>
          <a:prstGeom prst="rect">
            <a:avLst/>
          </a:prstGeom>
        </p:spPr>
      </p:pic>
      <p:sp>
        <p:nvSpPr>
          <p:cNvPr id="13" name="TextBox 12"/>
          <p:cNvSpPr txBox="1"/>
          <p:nvPr userDrawn="1"/>
        </p:nvSpPr>
        <p:spPr>
          <a:xfrm>
            <a:off x="5903714" y="6617875"/>
            <a:ext cx="629180" cy="254262"/>
          </a:xfrm>
          <a:prstGeom prst="rect">
            <a:avLst/>
          </a:prstGeom>
          <a:noFill/>
        </p:spPr>
        <p:txBody>
          <a:bodyPr wrap="square" rtlCol="0">
            <a:spAutoFit/>
          </a:bodyPr>
          <a:lstStyle/>
          <a:p>
            <a:pPr algn="ctr"/>
            <a:fld id="{0462CC3E-48DD-4274-8616-D549FD7B2C15}" type="slidenum">
              <a:rPr lang="en-US" sz="1020" smtClean="0">
                <a:solidFill>
                  <a:srgbClr val="A4D7F4"/>
                </a:solidFill>
                <a:ea typeface="Verdana" pitchFamily="34" charset="0"/>
                <a:cs typeface="Verdana" pitchFamily="34" charset="0"/>
              </a:rPr>
              <a:pPr algn="ctr"/>
              <a:t>‹#›</a:t>
            </a:fld>
            <a:endParaRPr lang="en-US" sz="1020" dirty="0">
              <a:solidFill>
                <a:srgbClr val="A4D7F4"/>
              </a:solidFill>
              <a:ea typeface="Verdana" pitchFamily="34" charset="0"/>
              <a:cs typeface="Verdana" pitchFamily="34" charset="0"/>
            </a:endParaRPr>
          </a:p>
        </p:txBody>
      </p:sp>
      <p:sp>
        <p:nvSpPr>
          <p:cNvPr id="10" name="Content Placeholder 2"/>
          <p:cNvSpPr>
            <a:spLocks noGrp="1"/>
          </p:cNvSpPr>
          <p:nvPr>
            <p:ph idx="1"/>
          </p:nvPr>
        </p:nvSpPr>
        <p:spPr>
          <a:xfrm>
            <a:off x="882334" y="1492167"/>
            <a:ext cx="10778278" cy="2181366"/>
          </a:xfrm>
        </p:spPr>
        <p:txBody>
          <a:bodyPr/>
          <a:lstStyle>
            <a:lvl1pPr marL="279779" indent="-279779">
              <a:buClr>
                <a:srgbClr val="5191CD"/>
              </a:buClr>
              <a:buFontTx/>
              <a:buBlip>
                <a:blip r:embed="rId3"/>
              </a:buBlip>
              <a:defRPr sz="2448">
                <a:solidFill>
                  <a:schemeClr val="tx1"/>
                </a:solidFill>
                <a:latin typeface="+mn-lt"/>
                <a:ea typeface="Segoe UI" pitchFamily="34" charset="0"/>
                <a:cs typeface="Segoe UI" pitchFamily="34" charset="0"/>
              </a:defRPr>
            </a:lvl1pPr>
            <a:lvl2pPr marL="559558" indent="-279779">
              <a:buClr>
                <a:srgbClr val="5191CD"/>
              </a:buClr>
              <a:buSzPct val="75000"/>
              <a:buFontTx/>
              <a:buBlip>
                <a:blip r:embed="rId3"/>
              </a:buBlip>
              <a:defRPr sz="2448">
                <a:solidFill>
                  <a:schemeClr val="tx1"/>
                </a:solidFill>
                <a:latin typeface="+mn-lt"/>
              </a:defRPr>
            </a:lvl2pPr>
            <a:lvl3pPr marL="839337" indent="-279779">
              <a:buClr>
                <a:srgbClr val="5191CD"/>
              </a:buClr>
              <a:buFont typeface="Segoe" charset="0"/>
              <a:buChar char="–"/>
              <a:defRPr sz="2448">
                <a:solidFill>
                  <a:schemeClr val="tx1"/>
                </a:solidFill>
                <a:latin typeface="+mn-lt"/>
              </a:defRPr>
            </a:lvl3pPr>
            <a:lvl4pPr marL="1119116" indent="-279779">
              <a:buClr>
                <a:srgbClr val="5191CD"/>
              </a:buClr>
              <a:buFont typeface="Segoe" charset="0"/>
              <a:buChar char="–"/>
              <a:defRPr sz="2448">
                <a:solidFill>
                  <a:schemeClr val="tx1"/>
                </a:solidFill>
                <a:latin typeface="+mn-lt"/>
              </a:defRPr>
            </a:lvl4pPr>
            <a:lvl5pPr marL="1398895" indent="-279779">
              <a:buClr>
                <a:srgbClr val="5191CD"/>
              </a:buClr>
              <a:buFont typeface="Segoe" charset="0"/>
              <a:buChar char="–"/>
              <a:defRPr sz="2448">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42619" y="6713989"/>
            <a:ext cx="2959881" cy="77338"/>
          </a:xfrm>
          <a:prstGeom prst="rect">
            <a:avLst/>
          </a:prstGeom>
        </p:spPr>
      </p:pic>
      <p:pic>
        <p:nvPicPr>
          <p:cNvPr id="20" name="Picture 19"/>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019505" y="6636323"/>
            <a:ext cx="1865472" cy="232675"/>
          </a:xfrm>
          <a:prstGeom prst="rect">
            <a:avLst/>
          </a:prstGeom>
        </p:spPr>
      </p:pic>
      <p:sp>
        <p:nvSpPr>
          <p:cNvPr id="22" name="Title 1"/>
          <p:cNvSpPr>
            <a:spLocks noGrp="1"/>
          </p:cNvSpPr>
          <p:nvPr>
            <p:ph type="title" hasCustomPrompt="1"/>
          </p:nvPr>
        </p:nvSpPr>
        <p:spPr>
          <a:xfrm>
            <a:off x="529661" y="367578"/>
            <a:ext cx="11375536" cy="452021"/>
          </a:xfrm>
        </p:spPr>
        <p:txBody>
          <a:bodyPr anchor="t"/>
          <a:lstStyle>
            <a:lvl1pPr>
              <a:defRPr sz="3264" b="0">
                <a:solidFill>
                  <a:schemeClr val="tx1"/>
                </a:solidFill>
                <a:latin typeface="Segoe Semibold" pitchFamily="34" charset="0"/>
              </a:defRPr>
            </a:lvl1pPr>
          </a:lstStyle>
          <a:p>
            <a:r>
              <a:rPr lang="en-US" dirty="0" smtClean="0"/>
              <a:t>Click to edit Master title style </a:t>
            </a:r>
            <a:endParaRPr lang="en-US" dirty="0"/>
          </a:p>
        </p:txBody>
      </p:sp>
      <p:sp>
        <p:nvSpPr>
          <p:cNvPr id="23" name="Text Placeholder 2"/>
          <p:cNvSpPr>
            <a:spLocks noGrp="1"/>
          </p:cNvSpPr>
          <p:nvPr>
            <p:ph type="body" idx="14"/>
          </p:nvPr>
        </p:nvSpPr>
        <p:spPr>
          <a:xfrm>
            <a:off x="529986" y="730496"/>
            <a:ext cx="11356099" cy="438903"/>
          </a:xfrm>
        </p:spPr>
        <p:txBody>
          <a:bodyPr anchor="b"/>
          <a:lstStyle>
            <a:lvl1pPr marL="0" indent="0">
              <a:buNone/>
              <a:tabLst>
                <a:tab pos="641160" algn="l"/>
              </a:tabLst>
              <a:defRPr sz="1836" b="0">
                <a:solidFill>
                  <a:srgbClr val="A4D7F4"/>
                </a:solidFill>
                <a:latin typeface="Segoe Semibold" pitchFamily="34" charset="0"/>
                <a:ea typeface="Verdana" pitchFamily="34" charset="0"/>
                <a:cs typeface="Verdana" pitchFamily="34" charset="0"/>
              </a:defRPr>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smtClean="0"/>
              <a:t>Click to edit Master text styles</a:t>
            </a:r>
          </a:p>
        </p:txBody>
      </p:sp>
    </p:spTree>
    <p:extLst>
      <p:ext uri="{BB962C8B-B14F-4D97-AF65-F5344CB8AC3E}">
        <p14:creationId xmlns:p14="http://schemas.microsoft.com/office/powerpoint/2010/main" val="153177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41118073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image" Target="../media/image2.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image" Target="../media/image1.png"/><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093" r:id="rId26"/>
    <p:sldLayoutId id="2147484127" r:id="rId27"/>
    <p:sldLayoutId id="2147484128" r:id="rId28"/>
    <p:sldLayoutId id="2147484129" r:id="rId29"/>
    <p:sldLayoutId id="2147484203" r:id="rId30"/>
    <p:sldLayoutId id="2147484272" r:id="rId31"/>
    <p:sldLayoutId id="2147484278" r:id="rId3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5"/>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545786875"/>
      </p:ext>
    </p:extLst>
  </p:cSld>
  <p:clrMap bg1="dk1" tx1="lt1" bg2="dk2" tx2="lt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 id="2147484307" r:id="rId28"/>
    <p:sldLayoutId id="2147484308" r:id="rId29"/>
    <p:sldLayoutId id="2147484309" r:id="rId30"/>
    <p:sldLayoutId id="2147484310" r:id="rId31"/>
    <p:sldLayoutId id="2147484311" r:id="rId32"/>
    <p:sldLayoutId id="214748431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4.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45.xml"/><Relationship Id="rId4" Type="http://schemas.openxmlformats.org/officeDocument/2006/relationships/image" Target="../media/image58.WMF"/></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44.xml"/><Relationship Id="rId5" Type="http://schemas.openxmlformats.org/officeDocument/2006/relationships/image" Target="../media/image68.JPG"/><Relationship Id="rId4" Type="http://schemas.openxmlformats.org/officeDocument/2006/relationships/image" Target="../media/image67.JP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3.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microsoft.com/office/2007/relationships/hdphoto" Target="../media/hdphoto2.wdp"/><Relationship Id="rId2" Type="http://schemas.openxmlformats.org/officeDocument/2006/relationships/image" Target="../media/image78.png"/><Relationship Id="rId1" Type="http://schemas.openxmlformats.org/officeDocument/2006/relationships/slideLayout" Target="../slideLayouts/slideLayout45.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44.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103.pn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4.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44.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17506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837" y="1048990"/>
            <a:ext cx="6423648" cy="4317533"/>
          </a:xfrm>
          <a:prstGeom prst="rect">
            <a:avLst/>
          </a:prstGeom>
        </p:spPr>
      </p:pic>
    </p:spTree>
    <p:extLst>
      <p:ext uri="{BB962C8B-B14F-4D97-AF65-F5344CB8AC3E}">
        <p14:creationId xmlns:p14="http://schemas.microsoft.com/office/powerpoint/2010/main" val="4232717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Why</a:t>
            </a:r>
            <a:r>
              <a:rPr lang="nl-NL" dirty="0" smtClean="0"/>
              <a:t> Is </a:t>
            </a:r>
            <a:r>
              <a:rPr lang="nl-NL" dirty="0" err="1" smtClean="0"/>
              <a:t>This</a:t>
            </a:r>
            <a:r>
              <a:rPr lang="nl-NL" dirty="0" smtClean="0"/>
              <a:t> Happening?</a:t>
            </a:r>
            <a:endParaRPr lang="en-US" dirty="0"/>
          </a:p>
        </p:txBody>
      </p:sp>
      <p:sp>
        <p:nvSpPr>
          <p:cNvPr id="3" name="Text Placeholder 2"/>
          <p:cNvSpPr>
            <a:spLocks noGrp="1"/>
          </p:cNvSpPr>
          <p:nvPr>
            <p:ph type="body" sz="quarter" idx="4294967295"/>
          </p:nvPr>
        </p:nvSpPr>
        <p:spPr>
          <a:xfrm>
            <a:off x="274638" y="1212850"/>
            <a:ext cx="11887200" cy="4136517"/>
          </a:xfrm>
          <a:prstGeom prst="rect">
            <a:avLst/>
          </a:prstGeom>
        </p:spPr>
        <p:txBody>
          <a:bodyPr vert="horz" wrap="square" lIns="146304" tIns="91440" rIns="146304" bIns="91440" rtlCol="0">
            <a:spAutoFit/>
          </a:bodyPr>
          <a:lstStyle/>
          <a:p>
            <a:pPr>
              <a:buClr>
                <a:schemeClr val="tx2"/>
              </a:buClr>
            </a:pPr>
            <a:r>
              <a:rPr lang="en-US" sz="3600" b="1" dirty="0">
                <a:gradFill>
                  <a:gsLst>
                    <a:gs pos="13869">
                      <a:schemeClr val="tx2"/>
                    </a:gs>
                    <a:gs pos="42000">
                      <a:schemeClr val="tx2"/>
                    </a:gs>
                  </a:gsLst>
                  <a:lin ang="5400000" scaled="0"/>
                </a:gradFill>
              </a:rPr>
              <a:t>Security is something we all love to hate</a:t>
            </a:r>
          </a:p>
          <a:p>
            <a:pPr>
              <a:buClr>
                <a:schemeClr val="tx2"/>
              </a:buClr>
            </a:pPr>
            <a:r>
              <a:rPr lang="en-US" sz="3600" b="1" dirty="0">
                <a:gradFill>
                  <a:gsLst>
                    <a:gs pos="13869">
                      <a:schemeClr val="tx2"/>
                    </a:gs>
                    <a:gs pos="42000">
                      <a:schemeClr val="tx2"/>
                    </a:gs>
                  </a:gsLst>
                  <a:lin ang="5400000" scaled="0"/>
                </a:gradFill>
              </a:rPr>
              <a:t>Many IT environments are </a:t>
            </a:r>
            <a:r>
              <a:rPr lang="en-US" sz="3600" b="1" dirty="0" smtClean="0">
                <a:gradFill>
                  <a:gsLst>
                    <a:gs pos="13869">
                      <a:schemeClr val="tx2"/>
                    </a:gs>
                    <a:gs pos="42000">
                      <a:schemeClr val="tx2"/>
                    </a:gs>
                  </a:gsLst>
                  <a:lin ang="5400000" scaled="0"/>
                </a:gradFill>
              </a:rPr>
              <a:t>close to indefensible</a:t>
            </a:r>
            <a:endParaRPr lang="en-US" sz="3600" b="1" dirty="0">
              <a:gradFill>
                <a:gsLst>
                  <a:gs pos="13869">
                    <a:schemeClr val="tx2"/>
                  </a:gs>
                  <a:gs pos="42000">
                    <a:schemeClr val="tx2"/>
                  </a:gs>
                </a:gsLst>
                <a:lin ang="5400000" scaled="0"/>
              </a:gradFill>
            </a:endParaRPr>
          </a:p>
          <a:p>
            <a:pPr lvl="1"/>
            <a:r>
              <a:rPr lang="en-US" dirty="0"/>
              <a:t>(Application) patch management</a:t>
            </a:r>
          </a:p>
          <a:p>
            <a:pPr lvl="1"/>
            <a:r>
              <a:rPr lang="nl-NL" dirty="0" err="1"/>
              <a:t>Asset</a:t>
            </a:r>
            <a:r>
              <a:rPr lang="nl-NL" dirty="0"/>
              <a:t> management</a:t>
            </a:r>
          </a:p>
          <a:p>
            <a:pPr lvl="1"/>
            <a:r>
              <a:rPr lang="en-US" dirty="0"/>
              <a:t>Anti-malware</a:t>
            </a:r>
          </a:p>
          <a:p>
            <a:pPr lvl="1"/>
            <a:r>
              <a:rPr lang="en-US" dirty="0"/>
              <a:t>Firewall rules</a:t>
            </a:r>
          </a:p>
          <a:p>
            <a:pPr lvl="1"/>
            <a:r>
              <a:rPr lang="en-US" dirty="0"/>
              <a:t>Code quality</a:t>
            </a:r>
          </a:p>
          <a:p>
            <a:pPr lvl="1"/>
            <a:r>
              <a:rPr lang="en-US" dirty="0"/>
              <a:t>Legacy hard- &amp; software</a:t>
            </a:r>
          </a:p>
          <a:p>
            <a:pPr lvl="1"/>
            <a:r>
              <a:rPr lang="en-US" dirty="0"/>
              <a:t>End-user/administrator awareness &amp; </a:t>
            </a:r>
            <a:r>
              <a:rPr lang="en-US" dirty="0" smtClean="0"/>
              <a:t>maturity</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3288">
            <a:off x="433306" y="1816752"/>
            <a:ext cx="6734725" cy="2100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256" y="2490552"/>
            <a:ext cx="6874921" cy="1446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38856" y="3748546"/>
            <a:ext cx="7643814" cy="923330"/>
          </a:xfrm>
          <a:prstGeom prst="rect">
            <a:avLst/>
          </a:prstGeom>
          <a:solidFill>
            <a:srgbClr val="FFFFFF"/>
          </a:solidFill>
          <a:effectLst>
            <a:outerShdw blurRad="50800" dist="38100" dir="5400000" algn="t" rotWithShape="0">
              <a:prstClr val="black">
                <a:alpha val="40000"/>
              </a:prstClr>
            </a:outerShdw>
          </a:effectLst>
        </p:spPr>
        <p:txBody>
          <a:bodyPr wrap="square">
            <a:spAutoFit/>
          </a:bodyPr>
          <a:lstStyle/>
          <a:p>
            <a:pPr defTabSz="914400">
              <a:defRPr/>
            </a:pPr>
            <a:r>
              <a:rPr lang="en-US" b="1" i="1" kern="0" dirty="0">
                <a:solidFill>
                  <a:srgbClr val="000000"/>
                </a:solidFill>
              </a:rPr>
              <a:t>There’s a huge gap between </a:t>
            </a:r>
            <a:r>
              <a:rPr lang="en-US" b="1" i="1" kern="0" dirty="0" smtClean="0">
                <a:solidFill>
                  <a:srgbClr val="000000"/>
                </a:solidFill>
              </a:rPr>
              <a:t>the </a:t>
            </a:r>
            <a:r>
              <a:rPr lang="en-US" b="1" i="1" kern="0" dirty="0">
                <a:solidFill>
                  <a:srgbClr val="000000"/>
                </a:solidFill>
              </a:rPr>
              <a:t>threats </a:t>
            </a:r>
            <a:r>
              <a:rPr lang="en-US" b="1" i="1" kern="0" dirty="0" smtClean="0">
                <a:solidFill>
                  <a:srgbClr val="000000"/>
                </a:solidFill>
              </a:rPr>
              <a:t>and our protective </a:t>
            </a:r>
            <a:r>
              <a:rPr lang="en-US" b="1" i="1" kern="0" dirty="0">
                <a:solidFill>
                  <a:srgbClr val="000000"/>
                </a:solidFill>
              </a:rPr>
              <a:t>measures to defend against those attacks.</a:t>
            </a:r>
          </a:p>
          <a:p>
            <a:pPr defTabSz="914400">
              <a:defRPr/>
            </a:pPr>
            <a:r>
              <a:rPr lang="en-US" sz="1600" kern="0" dirty="0">
                <a:solidFill>
                  <a:srgbClr val="000000"/>
                </a:solidFill>
              </a:rPr>
              <a:t>Khalid </a:t>
            </a:r>
            <a:r>
              <a:rPr lang="en-US" sz="1600" kern="0" dirty="0" err="1">
                <a:solidFill>
                  <a:srgbClr val="000000"/>
                </a:solidFill>
              </a:rPr>
              <a:t>Kark</a:t>
            </a:r>
            <a:r>
              <a:rPr lang="en-US" sz="1600" kern="0" dirty="0">
                <a:solidFill>
                  <a:srgbClr val="000000"/>
                </a:solidFill>
              </a:rPr>
              <a:t>, vice president and research director, Forrester Research Inc.</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860" y="4586746"/>
            <a:ext cx="7753350" cy="197167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bwMode="auto">
          <a:xfrm>
            <a:off x="2329056" y="5805946"/>
            <a:ext cx="3657600" cy="371537"/>
          </a:xfrm>
          <a:prstGeom prst="rect">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14" name="Straight Connector 13"/>
          <p:cNvCxnSpPr/>
          <p:nvPr/>
        </p:nvCxnSpPr>
        <p:spPr>
          <a:xfrm>
            <a:off x="8577456" y="5272546"/>
            <a:ext cx="1267554" cy="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74262" y="5577346"/>
            <a:ext cx="1350194" cy="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7637" y="2928767"/>
            <a:ext cx="9769773" cy="1588127"/>
          </a:xfrm>
          <a:prstGeom prst="rect">
            <a:avLst/>
          </a:prstGeom>
        </p:spPr>
        <p:style>
          <a:lnRef idx="1">
            <a:schemeClr val="accent1"/>
          </a:lnRef>
          <a:fillRef idx="3">
            <a:schemeClr val="accent1"/>
          </a:fillRef>
          <a:effectRef idx="2">
            <a:schemeClr val="accent1"/>
          </a:effectRef>
          <a:fontRef idx="minor">
            <a:schemeClr val="lt1"/>
          </a:fontRef>
        </p:style>
        <p:txBody>
          <a:bodyPr wrap="square" lIns="182880" tIns="146304" rIns="182880" bIns="146304" rtlCol="0">
            <a:spAutoFit/>
          </a:bodyPr>
          <a:lstStyle/>
          <a:p>
            <a:pPr>
              <a:buClr>
                <a:srgbClr val="00BCF2"/>
              </a:buClr>
            </a:pPr>
            <a:r>
              <a:rPr lang="en-US" sz="3600" b="1" dirty="0">
                <a:gradFill>
                  <a:gsLst>
                    <a:gs pos="13869">
                      <a:srgbClr val="00BCF2"/>
                    </a:gs>
                    <a:gs pos="42000">
                      <a:srgbClr val="00BCF2"/>
                    </a:gs>
                  </a:gsLst>
                  <a:lin ang="5400000" scaled="0"/>
                </a:gradFill>
              </a:rPr>
              <a:t>At the same time:</a:t>
            </a:r>
            <a:endParaRPr lang="en-US" sz="3600" dirty="0">
              <a:solidFill>
                <a:srgbClr val="FFFFFF"/>
              </a:solidFill>
            </a:endParaRPr>
          </a:p>
          <a:p>
            <a:pPr lvl="1"/>
            <a:r>
              <a:rPr lang="en-US" sz="2400" dirty="0">
                <a:solidFill>
                  <a:srgbClr val="FFFFFF"/>
                </a:solidFill>
              </a:rPr>
              <a:t>Attackers have learned the value of living in a connected world</a:t>
            </a:r>
          </a:p>
          <a:p>
            <a:pPr lvl="1"/>
            <a:r>
              <a:rPr lang="en-US" sz="2400" dirty="0">
                <a:solidFill>
                  <a:srgbClr val="FFFFFF"/>
                </a:solidFill>
              </a:rPr>
              <a:t>They </a:t>
            </a:r>
            <a:r>
              <a:rPr lang="en-US" sz="2400" i="1" dirty="0">
                <a:solidFill>
                  <a:srgbClr val="FFFFFF"/>
                </a:solidFill>
              </a:rPr>
              <a:t>have</a:t>
            </a:r>
            <a:r>
              <a:rPr lang="en-US" sz="2400" dirty="0">
                <a:solidFill>
                  <a:srgbClr val="FFFFFF"/>
                </a:solidFill>
              </a:rPr>
              <a:t> invested deeply in security for well over a </a:t>
            </a:r>
            <a:r>
              <a:rPr lang="en-US" sz="2400" dirty="0" smtClean="0">
                <a:solidFill>
                  <a:srgbClr val="FFFFFF"/>
                </a:solidFill>
              </a:rPr>
              <a:t>decade</a:t>
            </a:r>
            <a:endParaRPr lang="en-US" sz="2400" b="1" dirty="0">
              <a:gradFill>
                <a:gsLst>
                  <a:gs pos="13869">
                    <a:srgbClr val="00BCF2"/>
                  </a:gs>
                  <a:gs pos="42000">
                    <a:srgbClr val="00BCF2"/>
                  </a:gs>
                </a:gsLst>
                <a:lin ang="5400000" scaled="0"/>
              </a:gradFill>
            </a:endParaRPr>
          </a:p>
        </p:txBody>
      </p:sp>
    </p:spTree>
    <p:extLst>
      <p:ext uri="{BB962C8B-B14F-4D97-AF65-F5344CB8AC3E}">
        <p14:creationId xmlns:p14="http://schemas.microsoft.com/office/powerpoint/2010/main" val="393745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5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50"/>
                                        <p:tgtEl>
                                          <p:spTgt spid="3">
                                            <p:txEl>
                                              <p:pRg st="3" end="3"/>
                                            </p:txEl>
                                          </p:spTgt>
                                        </p:tgtEl>
                                      </p:cBhvr>
                                    </p:animEffect>
                                  </p:childTnLst>
                                </p:cTn>
                              </p:par>
                            </p:childTnLst>
                          </p:cTn>
                        </p:par>
                        <p:par>
                          <p:cTn id="21" fill="hold">
                            <p:stCondLst>
                              <p:cond delay="75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50"/>
                                        <p:tgtEl>
                                          <p:spTgt spid="3">
                                            <p:txEl>
                                              <p:pRg st="4" end="4"/>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50"/>
                                        <p:tgtEl>
                                          <p:spTgt spid="3">
                                            <p:txEl>
                                              <p:pRg st="5" end="5"/>
                                            </p:txEl>
                                          </p:spTgt>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50"/>
                                        <p:tgtEl>
                                          <p:spTgt spid="3">
                                            <p:txEl>
                                              <p:pRg st="6" end="6"/>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50"/>
                                        <p:tgtEl>
                                          <p:spTgt spid="3">
                                            <p:txEl>
                                              <p:pRg st="7" end="7"/>
                                            </p:txEl>
                                          </p:spTgt>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25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250"/>
                                        <p:tgtEl>
                                          <p:spTgt spid="4"/>
                                        </p:tgtEl>
                                      </p:cBhvr>
                                    </p:animEffect>
                                  </p:childTnLst>
                                </p:cTn>
                              </p:par>
                            </p:childTnLst>
                          </p:cTn>
                        </p:par>
                        <p:par>
                          <p:cTn id="46" fill="hold">
                            <p:stCondLst>
                              <p:cond delay="25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50"/>
                                        <p:tgtEl>
                                          <p:spTgt spid="5"/>
                                        </p:tgtEl>
                                      </p:cBhvr>
                                    </p:animEffect>
                                  </p:childTnLst>
                                </p:cTn>
                              </p:par>
                              <p:par>
                                <p:cTn id="50" presetID="1" presetClass="exit" presetSubtype="0" fill="hold" grpId="0" nodeType="withEffect">
                                  <p:stCondLst>
                                    <p:cond delay="0"/>
                                  </p:stCondLst>
                                  <p:childTnLst>
                                    <p:set>
                                      <p:cBhvr>
                                        <p:cTn id="51" dur="1" fill="hold">
                                          <p:stCondLst>
                                            <p:cond delay="0"/>
                                          </p:stCondLst>
                                        </p:cTn>
                                        <p:tgtEl>
                                          <p:spTgt spid="3">
                                            <p:txEl>
                                              <p:pRg st="0" end="0"/>
                                            </p:txEl>
                                          </p:spTgt>
                                        </p:tgtEl>
                                        <p:attrNameLst>
                                          <p:attrName>style.visibility</p:attrName>
                                        </p:attrNameLst>
                                      </p:cBhvr>
                                      <p:to>
                                        <p:strVal val="hidden"/>
                                      </p:to>
                                    </p:set>
                                  </p:childTnLst>
                                </p:cTn>
                              </p:par>
                              <p:par>
                                <p:cTn id="52" presetID="1" presetClass="exit" presetSubtype="0" fill="hold" grpId="0" nodeType="withEffect">
                                  <p:stCondLst>
                                    <p:cond delay="0"/>
                                  </p:stCondLst>
                                  <p:childTnLst>
                                    <p:set>
                                      <p:cBhvr>
                                        <p:cTn id="53" dur="1" fill="hold">
                                          <p:stCondLst>
                                            <p:cond delay="0"/>
                                          </p:stCondLst>
                                        </p:cTn>
                                        <p:tgtEl>
                                          <p:spTgt spid="3">
                                            <p:txEl>
                                              <p:pRg st="1" end="1"/>
                                            </p:txEl>
                                          </p:spTgt>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3">
                                            <p:txEl>
                                              <p:pRg st="2" end="2"/>
                                            </p:txEl>
                                          </p:spTgt>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3">
                                            <p:txEl>
                                              <p:pRg st="3" end="3"/>
                                            </p:txEl>
                                          </p:spTgt>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3">
                                            <p:txEl>
                                              <p:pRg st="4" end="4"/>
                                            </p:txEl>
                                          </p:spTgt>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3">
                                            <p:txEl>
                                              <p:pRg st="5" end="5"/>
                                            </p:txEl>
                                          </p:spTgt>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3">
                                            <p:txEl>
                                              <p:pRg st="6" end="6"/>
                                            </p:txEl>
                                          </p:spTgt>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3">
                                            <p:txEl>
                                              <p:pRg st="7" end="7"/>
                                            </p:txEl>
                                          </p:spTgt>
                                        </p:tgtEl>
                                        <p:attrNameLst>
                                          <p:attrName>style.visibility</p:attrName>
                                        </p:attrNameLst>
                                      </p:cBhvr>
                                      <p:to>
                                        <p:strVal val="hidden"/>
                                      </p:to>
                                    </p:set>
                                  </p:childTnLst>
                                </p:cTn>
                              </p:par>
                              <p:par>
                                <p:cTn id="66" presetID="1" presetClass="exit" presetSubtype="0" fill="hold" grpId="0" nodeType="withEffect">
                                  <p:stCondLst>
                                    <p:cond delay="0"/>
                                  </p:stCondLst>
                                  <p:childTnLst>
                                    <p:set>
                                      <p:cBhvr>
                                        <p:cTn id="67" dur="1" fill="hold">
                                          <p:stCondLst>
                                            <p:cond delay="0"/>
                                          </p:stCondLst>
                                        </p:cTn>
                                        <p:tgtEl>
                                          <p:spTgt spid="3">
                                            <p:txEl>
                                              <p:pRg st="8" end="8"/>
                                            </p:txEl>
                                          </p:spTgt>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25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par>
                                <p:cTn id="88" presetID="1" presetClass="exit" presetSubtype="0" fill="hold" nodeType="withEffect">
                                  <p:stCondLst>
                                    <p:cond delay="0"/>
                                  </p:stCondLst>
                                  <p:childTnLst>
                                    <p:set>
                                      <p:cBhvr>
                                        <p:cTn id="89" dur="1" fill="hold">
                                          <p:stCondLst>
                                            <p:cond delay="0"/>
                                          </p:stCondLst>
                                        </p:cTn>
                                        <p:tgtEl>
                                          <p:spTgt spid="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7"/>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1"/>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6" grpId="1" animBg="1"/>
      <p:bldP spid="11" grpId="0" animBg="1"/>
      <p:bldP spid="11" grpId="1"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smtClean="0"/>
              <a:t>Ok, </a:t>
            </a:r>
            <a:r>
              <a:rPr lang="nl-NL" dirty="0" err="1" smtClean="0"/>
              <a:t>So</a:t>
            </a:r>
            <a:r>
              <a:rPr lang="nl-NL" dirty="0" smtClean="0"/>
              <a:t> </a:t>
            </a:r>
            <a:r>
              <a:rPr lang="nl-NL" dirty="0" err="1" smtClean="0"/>
              <a:t>What</a:t>
            </a:r>
            <a:r>
              <a:rPr lang="nl-NL" dirty="0" smtClean="0"/>
              <a:t> </a:t>
            </a:r>
            <a:r>
              <a:rPr lang="nl-NL" dirty="0" err="1" smtClean="0"/>
              <a:t>to</a:t>
            </a:r>
            <a:r>
              <a:rPr lang="nl-NL" dirty="0" smtClean="0"/>
              <a:t> Do ?</a:t>
            </a:r>
            <a:endParaRPr lang="en-US"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9995284">
            <a:off x="5719517" y="2244664"/>
            <a:ext cx="3240000" cy="324000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11909599" flipH="1">
            <a:off x="3113612" y="2200469"/>
            <a:ext cx="3240172" cy="324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60333">
            <a:off x="4557173" y="3490058"/>
            <a:ext cx="457591" cy="626483"/>
          </a:xfrm>
          <a:prstGeom prst="rect">
            <a:avLst/>
          </a:prstGeom>
        </p:spPr>
      </p:pic>
      <p:pic>
        <p:nvPicPr>
          <p:cNvPr id="8" name="Picture 7"/>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4218645" flipH="1">
            <a:off x="7039185" y="3475330"/>
            <a:ext cx="471611" cy="634025"/>
          </a:xfrm>
          <a:prstGeom prst="rect">
            <a:avLst/>
          </a:prstGeom>
        </p:spPr>
      </p:pic>
      <p:sp>
        <p:nvSpPr>
          <p:cNvPr id="4" name="Text Placeholder 3"/>
          <p:cNvSpPr>
            <a:spLocks noGrp="1"/>
          </p:cNvSpPr>
          <p:nvPr>
            <p:ph type="body" sz="quarter" idx="10"/>
          </p:nvPr>
        </p:nvSpPr>
        <p:spPr>
          <a:xfrm>
            <a:off x="1969765" y="2633166"/>
            <a:ext cx="8103839" cy="1957459"/>
          </a:xfrm>
          <a:solidFill>
            <a:schemeClr val="bg1">
              <a:lumMod val="50000"/>
              <a:alpha val="82000"/>
            </a:schemeClr>
          </a:solidFill>
        </p:spPr>
        <p:style>
          <a:lnRef idx="0">
            <a:schemeClr val="accent1"/>
          </a:lnRef>
          <a:fillRef idx="3">
            <a:schemeClr val="accent1"/>
          </a:fillRef>
          <a:effectRef idx="3">
            <a:schemeClr val="accent1"/>
          </a:effectRef>
          <a:fontRef idx="minor">
            <a:schemeClr val="lt1"/>
          </a:fontRef>
        </p:style>
        <p:txBody>
          <a:bodyPr/>
          <a:lstStyle/>
          <a:p>
            <a:r>
              <a:rPr lang="en-US" dirty="0" smtClean="0"/>
              <a:t>Start with the right assumptions:</a:t>
            </a:r>
          </a:p>
          <a:p>
            <a:pPr lvl="1"/>
            <a:r>
              <a:rPr lang="en-US" dirty="0" smtClean="0"/>
              <a:t>You are a target</a:t>
            </a:r>
          </a:p>
          <a:p>
            <a:pPr lvl="1"/>
            <a:r>
              <a:rPr lang="en-US" dirty="0" smtClean="0"/>
              <a:t>Your IT is, or will be, compromised</a:t>
            </a:r>
          </a:p>
          <a:p>
            <a:pPr lvl="1"/>
            <a:r>
              <a:rPr lang="en-US" dirty="0"/>
              <a:t>You cannot defend or control </a:t>
            </a:r>
            <a:r>
              <a:rPr lang="en-US" dirty="0" smtClean="0"/>
              <a:t>everything</a:t>
            </a:r>
            <a:endParaRPr lang="en-US" dirty="0"/>
          </a:p>
        </p:txBody>
      </p:sp>
    </p:spTree>
    <p:extLst>
      <p:ext uri="{BB962C8B-B14F-4D97-AF65-F5344CB8AC3E}">
        <p14:creationId xmlns:p14="http://schemas.microsoft.com/office/powerpoint/2010/main" val="2062518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bwMode="auto">
          <a:xfrm>
            <a:off x="593415" y="5672275"/>
            <a:ext cx="6128878" cy="889706"/>
          </a:xfrm>
          <a:prstGeom prst="rect">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639" y="222492"/>
            <a:ext cx="11889564" cy="917575"/>
          </a:xfrm>
        </p:spPr>
        <p:txBody>
          <a:bodyPr/>
          <a:lstStyle/>
          <a:p>
            <a:r>
              <a:rPr lang="en-GB" dirty="0" smtClean="0"/>
              <a:t>Risk Based Management</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73" y="1579189"/>
            <a:ext cx="1570505" cy="1258277"/>
          </a:xfrm>
          <a:prstGeom prst="rect">
            <a:avLst/>
          </a:prstGeom>
        </p:spPr>
      </p:pic>
      <p:sp>
        <p:nvSpPr>
          <p:cNvPr id="5" name="Oval 4"/>
          <p:cNvSpPr/>
          <p:nvPr/>
        </p:nvSpPr>
        <p:spPr bwMode="auto">
          <a:xfrm>
            <a:off x="2844934" y="1265014"/>
            <a:ext cx="871388" cy="478178"/>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Oval 5"/>
          <p:cNvSpPr/>
          <p:nvPr/>
        </p:nvSpPr>
        <p:spPr bwMode="auto">
          <a:xfrm>
            <a:off x="2837793" y="2125615"/>
            <a:ext cx="871388" cy="442850"/>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Oval 6"/>
          <p:cNvSpPr/>
          <p:nvPr/>
        </p:nvSpPr>
        <p:spPr bwMode="auto">
          <a:xfrm>
            <a:off x="2848574" y="2922423"/>
            <a:ext cx="871388" cy="442850"/>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190075" y="1373587"/>
            <a:ext cx="1080120" cy="72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5190075" y="2381699"/>
            <a:ext cx="1080120" cy="72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190075" y="3591596"/>
            <a:ext cx="1080120" cy="72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p:nvSpPr>
        <p:spPr>
          <a:xfrm>
            <a:off x="5010055" y="4300537"/>
            <a:ext cx="2520280" cy="960263"/>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High Value Assets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622" y="3748874"/>
            <a:ext cx="487025" cy="40552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475" y="2543657"/>
            <a:ext cx="436672" cy="608397"/>
          </a:xfrm>
          <a:prstGeom prst="rect">
            <a:avLst/>
          </a:prstGeom>
        </p:spPr>
      </p:pic>
      <p:sp>
        <p:nvSpPr>
          <p:cNvPr id="16" name="TextBox 15"/>
          <p:cNvSpPr txBox="1"/>
          <p:nvPr/>
        </p:nvSpPr>
        <p:spPr>
          <a:xfrm>
            <a:off x="324654" y="3038687"/>
            <a:ext cx="2520280" cy="960263"/>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Business Critical Processes</a:t>
            </a:r>
            <a:endParaRPr lang="en-GB" sz="2400" dirty="0">
              <a:gradFill>
                <a:gsLst>
                  <a:gs pos="2917">
                    <a:srgbClr val="FFFFFF"/>
                  </a:gs>
                  <a:gs pos="30000">
                    <a:srgbClr val="FFFFFF"/>
                  </a:gs>
                </a:gsLst>
                <a:lin ang="5400000" scaled="0"/>
              </a:gradFill>
            </a:endParaRPr>
          </a:p>
        </p:txBody>
      </p:sp>
      <p:cxnSp>
        <p:nvCxnSpPr>
          <p:cNvPr id="18" name="Straight Connector 17"/>
          <p:cNvCxnSpPr>
            <a:stCxn id="4" idx="3"/>
            <a:endCxn id="5" idx="2"/>
          </p:cNvCxnSpPr>
          <p:nvPr/>
        </p:nvCxnSpPr>
        <p:spPr>
          <a:xfrm flipV="1">
            <a:off x="1812078" y="1504103"/>
            <a:ext cx="1032856" cy="70422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4" idx="3"/>
            <a:endCxn id="6" idx="2"/>
          </p:cNvCxnSpPr>
          <p:nvPr/>
        </p:nvCxnSpPr>
        <p:spPr>
          <a:xfrm>
            <a:off x="1812078" y="2208328"/>
            <a:ext cx="1025715" cy="13871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4" idx="3"/>
            <a:endCxn id="7" idx="1"/>
          </p:cNvCxnSpPr>
          <p:nvPr/>
        </p:nvCxnSpPr>
        <p:spPr>
          <a:xfrm>
            <a:off x="1812078" y="2208328"/>
            <a:ext cx="1164108" cy="77894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 idx="6"/>
            <a:endCxn id="9" idx="1"/>
          </p:cNvCxnSpPr>
          <p:nvPr/>
        </p:nvCxnSpPr>
        <p:spPr>
          <a:xfrm>
            <a:off x="3716322" y="1504103"/>
            <a:ext cx="1473753" cy="22952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6" idx="6"/>
            <a:endCxn id="10" idx="1"/>
          </p:cNvCxnSpPr>
          <p:nvPr/>
        </p:nvCxnSpPr>
        <p:spPr>
          <a:xfrm>
            <a:off x="3709181" y="2347040"/>
            <a:ext cx="1480894" cy="39469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7" idx="6"/>
            <a:endCxn id="11" idx="1"/>
          </p:cNvCxnSpPr>
          <p:nvPr/>
        </p:nvCxnSpPr>
        <p:spPr>
          <a:xfrm>
            <a:off x="3719962" y="3143848"/>
            <a:ext cx="1470113" cy="807788"/>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5" idx="6"/>
            <a:endCxn id="10" idx="1"/>
          </p:cNvCxnSpPr>
          <p:nvPr/>
        </p:nvCxnSpPr>
        <p:spPr>
          <a:xfrm>
            <a:off x="3716322" y="1504103"/>
            <a:ext cx="1473753" cy="123763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6" idx="6"/>
            <a:endCxn id="9" idx="1"/>
          </p:cNvCxnSpPr>
          <p:nvPr/>
        </p:nvCxnSpPr>
        <p:spPr>
          <a:xfrm flipV="1">
            <a:off x="3709181" y="1733627"/>
            <a:ext cx="1480894" cy="61341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6" idx="6"/>
            <a:endCxn id="11" idx="1"/>
          </p:cNvCxnSpPr>
          <p:nvPr/>
        </p:nvCxnSpPr>
        <p:spPr>
          <a:xfrm>
            <a:off x="3709181" y="2347040"/>
            <a:ext cx="1480894" cy="160459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7" idx="6"/>
            <a:endCxn id="9" idx="1"/>
          </p:cNvCxnSpPr>
          <p:nvPr/>
        </p:nvCxnSpPr>
        <p:spPr>
          <a:xfrm flipV="1">
            <a:off x="3719962" y="1733627"/>
            <a:ext cx="1470113" cy="141022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333051" y="2141516"/>
            <a:ext cx="2520280" cy="960263"/>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Attack Scenarios</a:t>
            </a:r>
          </a:p>
        </p:txBody>
      </p:sp>
      <p:sp>
        <p:nvSpPr>
          <p:cNvPr id="49" name="Right Brace 48"/>
          <p:cNvSpPr/>
          <p:nvPr/>
        </p:nvSpPr>
        <p:spPr>
          <a:xfrm>
            <a:off x="6722293" y="1465728"/>
            <a:ext cx="1194676" cy="2889383"/>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FFFFFF"/>
              </a:solidFill>
            </a:endParaRPr>
          </a:p>
        </p:txBody>
      </p:sp>
      <p:sp>
        <p:nvSpPr>
          <p:cNvPr id="52" name="Oval 51"/>
          <p:cNvSpPr/>
          <p:nvPr/>
        </p:nvSpPr>
        <p:spPr bwMode="auto">
          <a:xfrm>
            <a:off x="2862400" y="3691502"/>
            <a:ext cx="871388" cy="478178"/>
          </a:xfrm>
          <a:prstGeom prst="ellipse">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3" name="Oval 52"/>
          <p:cNvSpPr/>
          <p:nvPr/>
        </p:nvSpPr>
        <p:spPr bwMode="auto">
          <a:xfrm>
            <a:off x="2844934" y="4479858"/>
            <a:ext cx="871388" cy="478178"/>
          </a:xfrm>
          <a:prstGeom prst="ellipse">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57" name="Group 56"/>
          <p:cNvGrpSpPr/>
          <p:nvPr/>
        </p:nvGrpSpPr>
        <p:grpSpPr>
          <a:xfrm>
            <a:off x="2289458" y="1982281"/>
            <a:ext cx="7313613" cy="2590800"/>
            <a:chOff x="2369924" y="2089972"/>
            <a:chExt cx="7313613" cy="2590800"/>
          </a:xfrm>
        </p:grpSpPr>
        <p:pic>
          <p:nvPicPr>
            <p:cNvPr id="55" name="Picture 2" descr="headline quote white wide"/>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9924" y="2089972"/>
              <a:ext cx="7313613" cy="2590800"/>
            </a:xfrm>
            <a:prstGeom prst="rect">
              <a:avLst/>
            </a:prstGeom>
            <a:noFill/>
          </p:spPr>
        </p:pic>
        <p:sp>
          <p:nvSpPr>
            <p:cNvPr id="56" name="TextBox 55"/>
            <p:cNvSpPr txBox="1"/>
            <p:nvPr/>
          </p:nvSpPr>
          <p:spPr>
            <a:xfrm>
              <a:off x="2827124" y="2516900"/>
              <a:ext cx="6354216" cy="1554272"/>
            </a:xfrm>
            <a:prstGeom prst="rect">
              <a:avLst/>
            </a:prstGeom>
            <a:noFill/>
          </p:spPr>
          <p:txBody>
            <a:bodyPr wrap="square" lIns="0" tIns="0" rIns="0" bIns="0" rtlCol="0">
              <a:spAutoFit/>
            </a:bodyPr>
            <a:lstStyle/>
            <a:p>
              <a:pPr defTabSz="914400">
                <a:defRPr/>
              </a:pPr>
              <a:r>
                <a:rPr lang="en-US" sz="2400" b="1" i="1" kern="0" dirty="0">
                  <a:solidFill>
                    <a:srgbClr val="002050">
                      <a:lumMod val="75000"/>
                    </a:srgbClr>
                  </a:solidFill>
                  <a:latin typeface="Segoe UI Light" pitchFamily="34" charset="0"/>
                </a:rPr>
                <a:t>“If you protect your paper clips and diamonds with equal vigor, you’ll soon have more paper clips and fewer diamonds”  </a:t>
              </a:r>
            </a:p>
            <a:p>
              <a:pPr defTabSz="914400">
                <a:defRPr/>
              </a:pPr>
              <a:r>
                <a:rPr lang="en-US" sz="1100" b="1" i="1" kern="0" dirty="0">
                  <a:solidFill>
                    <a:srgbClr val="002050">
                      <a:lumMod val="75000"/>
                    </a:srgbClr>
                  </a:solidFill>
                  <a:latin typeface="Segoe UI Light" pitchFamily="34" charset="0"/>
                </a:rPr>
                <a:t/>
              </a:r>
              <a:br>
                <a:rPr lang="en-US" sz="1100" b="1" i="1" kern="0" dirty="0">
                  <a:solidFill>
                    <a:srgbClr val="002050">
                      <a:lumMod val="75000"/>
                    </a:srgbClr>
                  </a:solidFill>
                  <a:latin typeface="Segoe UI Light" pitchFamily="34" charset="0"/>
                </a:rPr>
              </a:br>
              <a:r>
                <a:rPr lang="en-US" b="1" kern="0" dirty="0" smtClean="0">
                  <a:solidFill>
                    <a:srgbClr val="002050">
                      <a:lumMod val="75000"/>
                    </a:srgbClr>
                  </a:solidFill>
                  <a:latin typeface="Segoe UI Light" pitchFamily="34" charset="0"/>
                </a:rPr>
                <a:t>-Attributed to Dean Rusk, US Secretary of State, 1961-1969</a:t>
              </a:r>
              <a:endParaRPr lang="en-US" b="1" kern="0" dirty="0">
                <a:solidFill>
                  <a:srgbClr val="002050">
                    <a:lumMod val="75000"/>
                  </a:srgbClr>
                </a:solidFill>
                <a:latin typeface="Segoe UI Light" pitchFamily="34" charset="0"/>
              </a:endParaRPr>
            </a:p>
          </p:txBody>
        </p:sp>
      </p:grpSp>
      <p:sp>
        <p:nvSpPr>
          <p:cNvPr id="3" name="TextBox 2"/>
          <p:cNvSpPr txBox="1"/>
          <p:nvPr/>
        </p:nvSpPr>
        <p:spPr>
          <a:xfrm>
            <a:off x="8162453" y="3649549"/>
            <a:ext cx="1260722" cy="627864"/>
          </a:xfrm>
          <a:prstGeom prst="rect">
            <a:avLst/>
          </a:prstGeom>
          <a:noFill/>
        </p:spPr>
        <p:txBody>
          <a:bodyPr wrap="square" lIns="182880" tIns="146304" rIns="182880" bIns="146304" rtlCol="0">
            <a:spAutoFit/>
          </a:bodyPr>
          <a:lstStyle/>
          <a:p>
            <a:pPr>
              <a:lnSpc>
                <a:spcPct val="90000"/>
              </a:lnSpc>
              <a:spcAft>
                <a:spcPts val="600"/>
              </a:spcAft>
            </a:pPr>
            <a:r>
              <a:rPr lang="en-GB" sz="2400" dirty="0">
                <a:gradFill>
                  <a:gsLst>
                    <a:gs pos="2917">
                      <a:srgbClr val="FFFFFF"/>
                    </a:gs>
                    <a:gs pos="30000">
                      <a:srgbClr val="FFFFFF"/>
                    </a:gs>
                  </a:gsLst>
                  <a:lin ang="5400000" scaled="0"/>
                </a:gradFill>
              </a:rPr>
              <a:t>Actors</a:t>
            </a:r>
            <a:endParaRPr lang="en-GB" sz="2400" dirty="0" smtClean="0">
              <a:gradFill>
                <a:gsLst>
                  <a:gs pos="2917">
                    <a:srgbClr val="FFFFFF"/>
                  </a:gs>
                  <a:gs pos="30000">
                    <a:srgbClr val="FFFFFF"/>
                  </a:gs>
                </a:gsLst>
                <a:lin ang="5400000" scaled="0"/>
              </a:gradFill>
            </a:endParaRPr>
          </a:p>
        </p:txBody>
      </p:sp>
      <p:pic>
        <p:nvPicPr>
          <p:cNvPr id="35" name="Picture 34"/>
          <p:cNvPicPr>
            <a:picLocks noChangeAspect="1"/>
          </p:cNvPicPr>
          <p:nvPr/>
        </p:nvPicPr>
        <p:blipFill>
          <a:blip r:embed="rId7">
            <a:duotone>
              <a:prstClr val="black"/>
              <a:srgbClr val="D9C3A5">
                <a:tint val="50000"/>
                <a:satMod val="180000"/>
              </a:srgbClr>
            </a:duotone>
          </a:blip>
          <a:stretch>
            <a:fillRect/>
          </a:stretch>
        </p:blipFill>
        <p:spPr>
          <a:xfrm>
            <a:off x="5518513" y="1458002"/>
            <a:ext cx="455134" cy="503834"/>
          </a:xfrm>
          <a:prstGeom prst="rect">
            <a:avLst/>
          </a:prstGeom>
        </p:spPr>
      </p:pic>
      <p:pic>
        <p:nvPicPr>
          <p:cNvPr id="36" name="Picture 35"/>
          <p:cNvPicPr>
            <a:picLocks noChangeAspect="1"/>
          </p:cNvPicPr>
          <p:nvPr/>
        </p:nvPicPr>
        <p:blipFill>
          <a:blip r:embed="rId7">
            <a:duotone>
              <a:prstClr val="black"/>
              <a:schemeClr val="accent3">
                <a:tint val="45000"/>
                <a:satMod val="400000"/>
              </a:schemeClr>
            </a:duotone>
          </a:blip>
          <a:stretch>
            <a:fillRect/>
          </a:stretch>
        </p:blipFill>
        <p:spPr>
          <a:xfrm>
            <a:off x="8390605" y="1841750"/>
            <a:ext cx="455134" cy="503834"/>
          </a:xfrm>
          <a:prstGeom prst="rect">
            <a:avLst/>
          </a:prstGeom>
        </p:spPr>
      </p:pic>
      <p:pic>
        <p:nvPicPr>
          <p:cNvPr id="38" name="Picture 37"/>
          <p:cNvPicPr>
            <a:picLocks noChangeAspect="1"/>
          </p:cNvPicPr>
          <p:nvPr/>
        </p:nvPicPr>
        <p:blipFill>
          <a:blip r:embed="rId7">
            <a:duotone>
              <a:prstClr val="black"/>
              <a:schemeClr val="accent3">
                <a:tint val="45000"/>
                <a:satMod val="400000"/>
              </a:schemeClr>
            </a:duotone>
          </a:blip>
          <a:stretch>
            <a:fillRect/>
          </a:stretch>
        </p:blipFill>
        <p:spPr>
          <a:xfrm>
            <a:off x="8401686" y="2646169"/>
            <a:ext cx="455134" cy="503834"/>
          </a:xfrm>
          <a:prstGeom prst="rect">
            <a:avLst/>
          </a:prstGeom>
        </p:spPr>
      </p:pic>
      <p:sp>
        <p:nvSpPr>
          <p:cNvPr id="8" name="TextBox 7"/>
          <p:cNvSpPr txBox="1"/>
          <p:nvPr/>
        </p:nvSpPr>
        <p:spPr>
          <a:xfrm>
            <a:off x="780280" y="5593199"/>
            <a:ext cx="2045270" cy="960263"/>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Business Owned</a:t>
            </a:r>
          </a:p>
        </p:txBody>
      </p:sp>
      <p:sp>
        <p:nvSpPr>
          <p:cNvPr id="40" name="TextBox 39"/>
          <p:cNvSpPr txBox="1"/>
          <p:nvPr/>
        </p:nvSpPr>
        <p:spPr>
          <a:xfrm>
            <a:off x="4562053" y="5759398"/>
            <a:ext cx="3209208" cy="627864"/>
          </a:xfrm>
          <a:prstGeom prst="rect">
            <a:avLst/>
          </a:prstGeom>
          <a:noFill/>
        </p:spPr>
        <p:txBody>
          <a:bodyPr wrap="square" lIns="182880" tIns="146304" rIns="182880" bIns="146304" rtlCol="0">
            <a:spAutoFit/>
          </a:bodyPr>
          <a:lstStyle/>
          <a:p>
            <a:pPr>
              <a:lnSpc>
                <a:spcPct val="90000"/>
              </a:lnSpc>
              <a:spcAft>
                <a:spcPts val="600"/>
              </a:spcAft>
            </a:pPr>
            <a:r>
              <a:rPr lang="en-GB" sz="2400" dirty="0">
                <a:gradFill>
                  <a:gsLst>
                    <a:gs pos="2917">
                      <a:srgbClr val="FFFFFF"/>
                    </a:gs>
                    <a:gs pos="30000">
                      <a:srgbClr val="FFFFFF"/>
                    </a:gs>
                  </a:gsLst>
                  <a:lin ang="5400000" scaled="0"/>
                </a:gradFill>
              </a:rPr>
              <a:t>IT Supported </a:t>
            </a:r>
            <a:endParaRPr lang="en-GB" sz="2400" dirty="0">
              <a:solidFill>
                <a:srgbClr val="FF0000"/>
              </a:solidFill>
            </a:endParaRPr>
          </a:p>
        </p:txBody>
      </p:sp>
      <p:sp>
        <p:nvSpPr>
          <p:cNvPr id="75" name="Left-Right Arrow 74"/>
          <p:cNvSpPr/>
          <p:nvPr/>
        </p:nvSpPr>
        <p:spPr bwMode="auto">
          <a:xfrm>
            <a:off x="2687138" y="5876535"/>
            <a:ext cx="1416288" cy="429571"/>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49487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0"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fade">
                                      <p:cBhvr>
                                        <p:cTn id="89" dur="500"/>
                                        <p:tgtEl>
                                          <p:spTgt spid="7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fade">
                                      <p:cBhvr>
                                        <p:cTn id="98" dur="500"/>
                                        <p:tgtEl>
                                          <p:spTgt spid="7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par>
                                <p:cTn id="107" presetID="1" presetClass="entr" presetSubtype="0"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10" presetClass="entr" presetSubtype="0" fill="hold" grpId="0" nodeType="withEffect">
                                  <p:stCondLst>
                                    <p:cond delay="0"/>
                                  </p:stCondLst>
                                  <p:childTnLst>
                                    <p:set>
                                      <p:cBhvr>
                                        <p:cTn id="112" dur="1" fill="hold">
                                          <p:stCondLst>
                                            <p:cond delay="0"/>
                                          </p:stCondLst>
                                        </p:cTn>
                                        <p:tgtEl>
                                          <p:spTgt spid="3"/>
                                        </p:tgtEl>
                                        <p:attrNameLst>
                                          <p:attrName>style.visibility</p:attrName>
                                        </p:attrNameLst>
                                      </p:cBhvr>
                                      <p:to>
                                        <p:strVal val="visible"/>
                                      </p:to>
                                    </p:set>
                                    <p:animEffect transition="in" filter="fade">
                                      <p:cBhvr>
                                        <p:cTn id="1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5" grpId="0" animBg="1"/>
      <p:bldP spid="6" grpId="0" animBg="1"/>
      <p:bldP spid="7" grpId="0" animBg="1"/>
      <p:bldP spid="9" grpId="0" animBg="1"/>
      <p:bldP spid="10" grpId="0" animBg="1"/>
      <p:bldP spid="11" grpId="0" animBg="1"/>
      <p:bldP spid="12" grpId="0"/>
      <p:bldP spid="16" grpId="0"/>
      <p:bldP spid="47" grpId="0"/>
      <p:bldP spid="49" grpId="0" animBg="1"/>
      <p:bldP spid="52" grpId="0" animBg="1"/>
      <p:bldP spid="53" grpId="0" animBg="1"/>
      <p:bldP spid="3" grpId="0"/>
      <p:bldP spid="8" grpId="0"/>
      <p:bldP spid="40" grpId="0"/>
      <p:bldP spid="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82221"/>
            <a:ext cx="11889564" cy="917575"/>
          </a:xfrm>
        </p:spPr>
        <p:txBody>
          <a:bodyPr vert="horz" wrap="square" lIns="146304" tIns="91440" rIns="146304" bIns="91440" rtlCol="0" anchor="t">
            <a:noAutofit/>
          </a:bodyPr>
          <a:lstStyle/>
          <a:p>
            <a:r>
              <a:rPr lang="en-GB" dirty="0" smtClean="0"/>
              <a:t>Risk Based Decision Framework</a:t>
            </a:r>
            <a:endParaRPr lang="en-GB" dirty="0"/>
          </a:p>
        </p:txBody>
      </p:sp>
      <p:sp>
        <p:nvSpPr>
          <p:cNvPr id="6" name="TextBox 5"/>
          <p:cNvSpPr txBox="1"/>
          <p:nvPr/>
        </p:nvSpPr>
        <p:spPr>
          <a:xfrm>
            <a:off x="541728" y="4397394"/>
            <a:ext cx="2520280" cy="1855893"/>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Analyse:</a:t>
            </a:r>
          </a:p>
          <a:p>
            <a:pPr marL="342900" indent="-342900">
              <a:lnSpc>
                <a:spcPct val="90000"/>
              </a:lnSpc>
              <a:spcAft>
                <a:spcPts val="600"/>
              </a:spcAft>
              <a:buFont typeface="Arial" panose="020B0604020202020204" pitchFamily="34" charset="0"/>
              <a:buChar char="•"/>
            </a:pPr>
            <a:r>
              <a:rPr lang="en-GB" sz="2400" dirty="0" smtClean="0">
                <a:gradFill>
                  <a:gsLst>
                    <a:gs pos="2917">
                      <a:srgbClr val="FFFFFF"/>
                    </a:gs>
                    <a:gs pos="30000">
                      <a:srgbClr val="FFFFFF"/>
                    </a:gs>
                  </a:gsLst>
                  <a:lin ang="5400000" scaled="0"/>
                </a:gradFill>
              </a:rPr>
              <a:t>Tactics</a:t>
            </a:r>
          </a:p>
          <a:p>
            <a:pPr marL="342900" indent="-342900">
              <a:lnSpc>
                <a:spcPct val="90000"/>
              </a:lnSpc>
              <a:spcAft>
                <a:spcPts val="600"/>
              </a:spcAft>
              <a:buFont typeface="Arial" panose="020B0604020202020204" pitchFamily="34" charset="0"/>
              <a:buChar char="•"/>
            </a:pPr>
            <a:r>
              <a:rPr lang="en-GB" sz="2400" dirty="0" smtClean="0">
                <a:gradFill>
                  <a:gsLst>
                    <a:gs pos="2917">
                      <a:srgbClr val="FFFFFF"/>
                    </a:gs>
                    <a:gs pos="30000">
                      <a:srgbClr val="FFFFFF"/>
                    </a:gs>
                  </a:gsLst>
                  <a:lin ang="5400000" scaled="0"/>
                </a:gradFill>
              </a:rPr>
              <a:t>Techniques</a:t>
            </a:r>
          </a:p>
          <a:p>
            <a:pPr marL="342900" indent="-342900">
              <a:lnSpc>
                <a:spcPct val="90000"/>
              </a:lnSpc>
              <a:spcAft>
                <a:spcPts val="600"/>
              </a:spcAft>
              <a:buFont typeface="Arial" panose="020B0604020202020204" pitchFamily="34" charset="0"/>
              <a:buChar char="•"/>
            </a:pPr>
            <a:r>
              <a:rPr lang="en-GB" sz="2400" dirty="0" smtClean="0">
                <a:gradFill>
                  <a:gsLst>
                    <a:gs pos="2917">
                      <a:srgbClr val="FFFFFF"/>
                    </a:gs>
                    <a:gs pos="30000">
                      <a:srgbClr val="FFFFFF"/>
                    </a:gs>
                  </a:gsLst>
                  <a:lin ang="5400000" scaled="0"/>
                </a:gradFill>
              </a:rPr>
              <a:t>Procedures</a:t>
            </a:r>
          </a:p>
        </p:txBody>
      </p:sp>
      <p:grpSp>
        <p:nvGrpSpPr>
          <p:cNvPr id="25" name="Group 24"/>
          <p:cNvGrpSpPr/>
          <p:nvPr/>
        </p:nvGrpSpPr>
        <p:grpSpPr>
          <a:xfrm>
            <a:off x="9993280" y="4649390"/>
            <a:ext cx="1080120" cy="720080"/>
            <a:chOff x="6627673" y="1147677"/>
            <a:chExt cx="1080120" cy="720080"/>
          </a:xfrm>
        </p:grpSpPr>
        <p:sp>
          <p:nvSpPr>
            <p:cNvPr id="10" name="Rectangle 9"/>
            <p:cNvSpPr/>
            <p:nvPr/>
          </p:nvSpPr>
          <p:spPr bwMode="auto">
            <a:xfrm>
              <a:off x="6627673" y="1147677"/>
              <a:ext cx="1080120" cy="72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220" y="1304955"/>
              <a:ext cx="487025" cy="405523"/>
            </a:xfrm>
            <a:prstGeom prst="rect">
              <a:avLst/>
            </a:prstGeom>
          </p:spPr>
        </p:pic>
      </p:grpSp>
      <p:grpSp>
        <p:nvGrpSpPr>
          <p:cNvPr id="24" name="Group 23"/>
          <p:cNvGrpSpPr/>
          <p:nvPr/>
        </p:nvGrpSpPr>
        <p:grpSpPr>
          <a:xfrm>
            <a:off x="9993280" y="3467799"/>
            <a:ext cx="1080120" cy="770355"/>
            <a:chOff x="5066109" y="1120809"/>
            <a:chExt cx="1080120" cy="770355"/>
          </a:xfrm>
        </p:grpSpPr>
        <p:sp>
          <p:nvSpPr>
            <p:cNvPr id="9" name="Rectangle 8"/>
            <p:cNvSpPr/>
            <p:nvPr/>
          </p:nvSpPr>
          <p:spPr bwMode="auto">
            <a:xfrm>
              <a:off x="5066109" y="1120809"/>
              <a:ext cx="1080120" cy="72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7509" y="1282767"/>
              <a:ext cx="436672" cy="608397"/>
            </a:xfrm>
            <a:prstGeom prst="rect">
              <a:avLst/>
            </a:prstGeom>
          </p:spPr>
        </p:pic>
      </p:grpSp>
      <p:sp>
        <p:nvSpPr>
          <p:cNvPr id="14" name="TextBox 13"/>
          <p:cNvSpPr txBox="1"/>
          <p:nvPr/>
        </p:nvSpPr>
        <p:spPr>
          <a:xfrm>
            <a:off x="9813260" y="1054354"/>
            <a:ext cx="2520280" cy="960263"/>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High Value Assets</a:t>
            </a:r>
          </a:p>
        </p:txBody>
      </p:sp>
      <p:sp>
        <p:nvSpPr>
          <p:cNvPr id="17" name="Rounded Rectangle 16"/>
          <p:cNvSpPr/>
          <p:nvPr/>
        </p:nvSpPr>
        <p:spPr bwMode="auto">
          <a:xfrm>
            <a:off x="4490045" y="1287486"/>
            <a:ext cx="2304256" cy="718885"/>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2400" dirty="0" smtClean="0">
                <a:gradFill>
                  <a:gsLst>
                    <a:gs pos="0">
                      <a:srgbClr val="FFFFFF"/>
                    </a:gs>
                    <a:gs pos="100000">
                      <a:srgbClr val="FFFFFF"/>
                    </a:gs>
                  </a:gsLst>
                  <a:lin ang="5400000" scaled="0"/>
                </a:gradFill>
                <a:ea typeface="Segoe UI" pitchFamily="34" charset="0"/>
                <a:cs typeface="Segoe UI" pitchFamily="34" charset="0"/>
              </a:rPr>
              <a:t>Identify</a:t>
            </a:r>
          </a:p>
        </p:txBody>
      </p:sp>
      <p:sp>
        <p:nvSpPr>
          <p:cNvPr id="18" name="Rounded Rectangle 17"/>
          <p:cNvSpPr/>
          <p:nvPr/>
        </p:nvSpPr>
        <p:spPr bwMode="auto">
          <a:xfrm>
            <a:off x="4490045" y="2227202"/>
            <a:ext cx="2304256" cy="718885"/>
          </a:xfrm>
          <a:prstGeom prst="round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2400" dirty="0" smtClean="0">
                <a:gradFill>
                  <a:gsLst>
                    <a:gs pos="0">
                      <a:srgbClr val="FFFFFF"/>
                    </a:gs>
                    <a:gs pos="100000">
                      <a:srgbClr val="FFFFFF"/>
                    </a:gs>
                  </a:gsLst>
                  <a:lin ang="5400000" scaled="0"/>
                </a:gradFill>
                <a:ea typeface="Segoe UI" pitchFamily="34" charset="0"/>
                <a:cs typeface="Segoe UI" pitchFamily="34" charset="0"/>
              </a:rPr>
              <a:t>Protect</a:t>
            </a:r>
          </a:p>
        </p:txBody>
      </p:sp>
      <p:sp>
        <p:nvSpPr>
          <p:cNvPr id="19" name="Rounded Rectangle 18"/>
          <p:cNvSpPr/>
          <p:nvPr/>
        </p:nvSpPr>
        <p:spPr bwMode="auto">
          <a:xfrm>
            <a:off x="4490045" y="3232299"/>
            <a:ext cx="2304256" cy="718885"/>
          </a:xfrm>
          <a:prstGeom prst="round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2400" dirty="0" smtClean="0">
                <a:solidFill>
                  <a:srgbClr val="000000"/>
                </a:solidFill>
                <a:ea typeface="Segoe UI" pitchFamily="34" charset="0"/>
                <a:cs typeface="Segoe UI" pitchFamily="34" charset="0"/>
              </a:rPr>
              <a:t>Detect</a:t>
            </a:r>
          </a:p>
        </p:txBody>
      </p:sp>
      <p:sp>
        <p:nvSpPr>
          <p:cNvPr id="20" name="Rounded Rectangle 19"/>
          <p:cNvSpPr/>
          <p:nvPr/>
        </p:nvSpPr>
        <p:spPr bwMode="auto">
          <a:xfrm>
            <a:off x="4490045" y="4237396"/>
            <a:ext cx="2304256" cy="718885"/>
          </a:xfrm>
          <a:prstGeom prst="round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2400" dirty="0" smtClean="0">
                <a:gradFill>
                  <a:gsLst>
                    <a:gs pos="0">
                      <a:srgbClr val="FFFFFF"/>
                    </a:gs>
                    <a:gs pos="100000">
                      <a:srgbClr val="FFFFFF"/>
                    </a:gs>
                  </a:gsLst>
                  <a:lin ang="5400000" scaled="0"/>
                </a:gradFill>
                <a:ea typeface="Segoe UI" pitchFamily="34" charset="0"/>
                <a:cs typeface="Segoe UI" pitchFamily="34" charset="0"/>
              </a:rPr>
              <a:t>Respond</a:t>
            </a:r>
          </a:p>
        </p:txBody>
      </p:sp>
      <p:sp>
        <p:nvSpPr>
          <p:cNvPr id="21" name="Rounded Rectangle 20"/>
          <p:cNvSpPr/>
          <p:nvPr/>
        </p:nvSpPr>
        <p:spPr bwMode="auto">
          <a:xfrm>
            <a:off x="4490045" y="5167049"/>
            <a:ext cx="2304256" cy="718885"/>
          </a:xfrm>
          <a:prstGeom prst="round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2400" dirty="0" smtClean="0">
                <a:gradFill>
                  <a:gsLst>
                    <a:gs pos="0">
                      <a:srgbClr val="FFFFFF"/>
                    </a:gs>
                    <a:gs pos="100000">
                      <a:srgbClr val="FFFFFF"/>
                    </a:gs>
                  </a:gsLst>
                  <a:lin ang="5400000" scaled="0"/>
                </a:gradFill>
                <a:ea typeface="Segoe UI" pitchFamily="34" charset="0"/>
                <a:cs typeface="Segoe UI" pitchFamily="34" charset="0"/>
              </a:rPr>
              <a:t>Recover</a:t>
            </a:r>
          </a:p>
        </p:txBody>
      </p:sp>
      <p:sp>
        <p:nvSpPr>
          <p:cNvPr id="22" name="Oval 21"/>
          <p:cNvSpPr/>
          <p:nvPr/>
        </p:nvSpPr>
        <p:spPr bwMode="auto">
          <a:xfrm>
            <a:off x="3619815" y="2361933"/>
            <a:ext cx="3836474" cy="2753044"/>
          </a:xfrm>
          <a:prstGeom prst="ellipse">
            <a:avLst/>
          </a:prstGeom>
          <a:gradFill flip="none" rotWithShape="1">
            <a:gsLst>
              <a:gs pos="49000">
                <a:srgbClr val="FFFF00"/>
              </a:gs>
              <a:gs pos="0">
                <a:srgbClr val="FF0000"/>
              </a:gs>
              <a:gs pos="62000">
                <a:schemeClr val="accent2">
                  <a:lumMod val="0"/>
                  <a:lumOff val="100000"/>
                </a:schemeClr>
              </a:gs>
              <a:gs pos="83000">
                <a:schemeClr val="accent2">
                  <a:lumMod val="10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2400" dirty="0" smtClean="0">
                <a:solidFill>
                  <a:srgbClr val="000000"/>
                </a:solidFill>
                <a:ea typeface="Segoe UI" pitchFamily="34" charset="0"/>
                <a:cs typeface="Segoe UI" pitchFamily="34" charset="0"/>
              </a:rPr>
              <a:t>Current state Cyber Capabilities</a:t>
            </a:r>
          </a:p>
        </p:txBody>
      </p:sp>
      <p:sp>
        <p:nvSpPr>
          <p:cNvPr id="28" name="Oval 27"/>
          <p:cNvSpPr/>
          <p:nvPr/>
        </p:nvSpPr>
        <p:spPr bwMode="auto">
          <a:xfrm>
            <a:off x="3580361" y="2328829"/>
            <a:ext cx="3862012" cy="2786148"/>
          </a:xfrm>
          <a:prstGeom prst="ellipse">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2400" dirty="0" smtClean="0">
                <a:solidFill>
                  <a:srgbClr val="000000"/>
                </a:solidFill>
                <a:ea typeface="Segoe UI" pitchFamily="34" charset="0"/>
                <a:cs typeface="Segoe UI" pitchFamily="34" charset="0"/>
              </a:rPr>
              <a:t>Desired state Cyber Capabilities</a:t>
            </a:r>
          </a:p>
        </p:txBody>
      </p:sp>
      <p:pic>
        <p:nvPicPr>
          <p:cNvPr id="26" name="Picture 25"/>
          <p:cNvPicPr>
            <a:picLocks noChangeAspect="1"/>
          </p:cNvPicPr>
          <p:nvPr/>
        </p:nvPicPr>
        <p:blipFill>
          <a:blip r:embed="rId5">
            <a:duotone>
              <a:prstClr val="black"/>
              <a:schemeClr val="accent3">
                <a:tint val="45000"/>
                <a:satMod val="400000"/>
              </a:schemeClr>
            </a:duotone>
          </a:blip>
          <a:stretch>
            <a:fillRect/>
          </a:stretch>
        </p:blipFill>
        <p:spPr>
          <a:xfrm>
            <a:off x="1018526" y="2319815"/>
            <a:ext cx="455134" cy="503834"/>
          </a:xfrm>
          <a:prstGeom prst="rect">
            <a:avLst/>
          </a:prstGeom>
        </p:spPr>
      </p:pic>
      <p:pic>
        <p:nvPicPr>
          <p:cNvPr id="27" name="Picture 26"/>
          <p:cNvPicPr>
            <a:picLocks noChangeAspect="1"/>
          </p:cNvPicPr>
          <p:nvPr/>
        </p:nvPicPr>
        <p:blipFill>
          <a:blip r:embed="rId5">
            <a:duotone>
              <a:prstClr val="black"/>
              <a:schemeClr val="accent3">
                <a:tint val="45000"/>
                <a:satMod val="400000"/>
              </a:schemeClr>
            </a:duotone>
          </a:blip>
          <a:stretch>
            <a:fillRect/>
          </a:stretch>
        </p:blipFill>
        <p:spPr>
          <a:xfrm>
            <a:off x="1029607" y="3124234"/>
            <a:ext cx="455134" cy="503834"/>
          </a:xfrm>
          <a:prstGeom prst="rect">
            <a:avLst/>
          </a:prstGeom>
        </p:spPr>
      </p:pic>
      <p:grpSp>
        <p:nvGrpSpPr>
          <p:cNvPr id="3" name="Group 2"/>
          <p:cNvGrpSpPr/>
          <p:nvPr/>
        </p:nvGrpSpPr>
        <p:grpSpPr>
          <a:xfrm>
            <a:off x="9993280" y="2356494"/>
            <a:ext cx="1080120" cy="720080"/>
            <a:chOff x="9993280" y="2291127"/>
            <a:chExt cx="1080120" cy="720080"/>
          </a:xfrm>
        </p:grpSpPr>
        <p:sp>
          <p:nvSpPr>
            <p:cNvPr id="8" name="Rectangle 7"/>
            <p:cNvSpPr/>
            <p:nvPr/>
          </p:nvSpPr>
          <p:spPr bwMode="auto">
            <a:xfrm>
              <a:off x="9993280" y="2291127"/>
              <a:ext cx="1080120" cy="72008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p:cNvPicPr>
              <a:picLocks noChangeAspect="1"/>
            </p:cNvPicPr>
            <p:nvPr/>
          </p:nvPicPr>
          <p:blipFill>
            <a:blip r:embed="rId5">
              <a:duotone>
                <a:prstClr val="black"/>
                <a:srgbClr val="D9C3A5">
                  <a:tint val="50000"/>
                  <a:satMod val="180000"/>
                </a:srgbClr>
              </a:duotone>
            </a:blip>
            <a:stretch>
              <a:fillRect/>
            </a:stretch>
          </p:blipFill>
          <p:spPr>
            <a:xfrm>
              <a:off x="10305773" y="2399008"/>
              <a:ext cx="455134" cy="503834"/>
            </a:xfrm>
            <a:prstGeom prst="rect">
              <a:avLst/>
            </a:prstGeom>
          </p:spPr>
        </p:pic>
      </p:grpSp>
      <p:sp>
        <p:nvSpPr>
          <p:cNvPr id="15" name="TextBox 14"/>
          <p:cNvSpPr txBox="1"/>
          <p:nvPr/>
        </p:nvSpPr>
        <p:spPr>
          <a:xfrm>
            <a:off x="732969" y="1054354"/>
            <a:ext cx="1407094" cy="1037207"/>
          </a:xfrm>
          <a:prstGeom prst="rect">
            <a:avLst/>
          </a:prstGeom>
          <a:noFill/>
        </p:spPr>
        <p:txBody>
          <a:bodyPr wrap="square" lIns="182880" tIns="146304" rIns="182880" bIns="146304" rtlCol="0">
            <a:spAutoFit/>
          </a:bodyPr>
          <a:lstStyle/>
          <a:p>
            <a:pPr>
              <a:lnSpc>
                <a:spcPct val="90000"/>
              </a:lnSpc>
              <a:spcAft>
                <a:spcPts val="600"/>
              </a:spcAft>
            </a:pPr>
            <a:r>
              <a:rPr lang="en-GB" sz="2400" dirty="0">
                <a:gradFill>
                  <a:gsLst>
                    <a:gs pos="2917">
                      <a:srgbClr val="FFFFFF"/>
                    </a:gs>
                    <a:gs pos="30000">
                      <a:srgbClr val="FFFFFF"/>
                    </a:gs>
                  </a:gsLst>
                  <a:lin ang="5400000" scaled="0"/>
                </a:gradFill>
              </a:rPr>
              <a:t>Actors </a:t>
            </a:r>
          </a:p>
          <a:p>
            <a:pPr>
              <a:lnSpc>
                <a:spcPct val="90000"/>
              </a:lnSpc>
              <a:spcAft>
                <a:spcPts val="600"/>
              </a:spcAft>
            </a:pPr>
            <a:endParaRPr lang="en-GB" sz="2400" dirty="0" err="1" smtClean="0">
              <a:gradFill>
                <a:gsLst>
                  <a:gs pos="2917">
                    <a:srgbClr val="FFFFFF"/>
                  </a:gs>
                  <a:gs pos="30000">
                    <a:srgbClr val="FFFFFF"/>
                  </a:gs>
                </a:gsLst>
                <a:lin ang="5400000" scaled="0"/>
              </a:gradFill>
            </a:endParaRPr>
          </a:p>
        </p:txBody>
      </p:sp>
      <p:sp>
        <p:nvSpPr>
          <p:cNvPr id="31" name="TextBox 30"/>
          <p:cNvSpPr txBox="1"/>
          <p:nvPr/>
        </p:nvSpPr>
        <p:spPr>
          <a:xfrm>
            <a:off x="3713274" y="6161558"/>
            <a:ext cx="4392488" cy="627864"/>
          </a:xfrm>
          <a:prstGeom prst="rect">
            <a:avLst/>
          </a:prstGeom>
          <a:noFill/>
        </p:spPr>
        <p:txBody>
          <a:bodyPr wrap="square" lIns="182880" tIns="146304" rIns="182880" bIns="146304" rtlCol="0">
            <a:spAutoFit/>
          </a:bodyPr>
          <a:lstStyle/>
          <a:p>
            <a:pPr>
              <a:lnSpc>
                <a:spcPct val="90000"/>
              </a:lnSpc>
              <a:spcAft>
                <a:spcPts val="600"/>
              </a:spcAft>
            </a:pPr>
            <a:r>
              <a:rPr lang="en-GB" sz="2400" i="1" dirty="0" smtClean="0">
                <a:gradFill>
                  <a:gsLst>
                    <a:gs pos="2917">
                      <a:srgbClr val="FFFFFF"/>
                    </a:gs>
                    <a:gs pos="30000">
                      <a:srgbClr val="FFFFFF"/>
                    </a:gs>
                  </a:gsLst>
                  <a:lin ang="5400000" scaled="0"/>
                </a:gradFill>
              </a:rPr>
              <a:t>Detailed</a:t>
            </a:r>
            <a:r>
              <a:rPr lang="en-GB" sz="2400" dirty="0" smtClean="0">
                <a:gradFill>
                  <a:gsLst>
                    <a:gs pos="2917">
                      <a:srgbClr val="FFFFFF"/>
                    </a:gs>
                    <a:gs pos="30000">
                      <a:srgbClr val="FFFFFF"/>
                    </a:gs>
                  </a:gsLst>
                  <a:lin ang="5400000" scaled="0"/>
                </a:gradFill>
              </a:rPr>
              <a:t> Capability Model</a:t>
            </a:r>
          </a:p>
        </p:txBody>
      </p:sp>
      <p:pic>
        <p:nvPicPr>
          <p:cNvPr id="5" name="Picture 4"/>
          <p:cNvPicPr>
            <a:picLocks noChangeAspect="1"/>
          </p:cNvPicPr>
          <p:nvPr/>
        </p:nvPicPr>
        <p:blipFill>
          <a:blip r:embed="rId6"/>
          <a:stretch>
            <a:fillRect/>
          </a:stretch>
        </p:blipFill>
        <p:spPr>
          <a:xfrm>
            <a:off x="3400420" y="2294061"/>
            <a:ext cx="4525520" cy="281149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7582247" y="2401573"/>
            <a:ext cx="1228278" cy="830725"/>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1600" dirty="0" smtClean="0">
                <a:gradFill>
                  <a:gsLst>
                    <a:gs pos="0">
                      <a:srgbClr val="FFFFFF"/>
                    </a:gs>
                    <a:gs pos="100000">
                      <a:srgbClr val="FFFFFF"/>
                    </a:gs>
                  </a:gsLst>
                  <a:lin ang="5400000" scaled="0"/>
                </a:gradFill>
                <a:ea typeface="Segoe UI" pitchFamily="34" charset="0"/>
                <a:cs typeface="Segoe UI" pitchFamily="34" charset="0"/>
              </a:rPr>
              <a:t>High Privilege Accounts</a:t>
            </a:r>
            <a:endParaRPr lang="en-GB"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6" name="Elbow Connector 15"/>
          <p:cNvCxnSpPr/>
          <p:nvPr/>
        </p:nvCxnSpPr>
        <p:spPr>
          <a:xfrm>
            <a:off x="6780314" y="2571732"/>
            <a:ext cx="831613" cy="144560"/>
          </a:xfrm>
          <a:prstGeom prst="bentConnector3">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bwMode="auto">
          <a:xfrm>
            <a:off x="7582247" y="3613187"/>
            <a:ext cx="1331325" cy="830725"/>
          </a:xfrm>
          <a:prstGeom prst="rect">
            <a:avLst/>
          </a:prstGeom>
          <a:solidFill>
            <a:srgbClr val="FFFF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1600" dirty="0">
                <a:solidFill>
                  <a:srgbClr val="000000"/>
                </a:solidFill>
                <a:ea typeface="Segoe UI" pitchFamily="34" charset="0"/>
                <a:cs typeface="Segoe UI" pitchFamily="34" charset="0"/>
              </a:rPr>
              <a:t>Anomaly Detection</a:t>
            </a:r>
          </a:p>
        </p:txBody>
      </p:sp>
      <p:cxnSp>
        <p:nvCxnSpPr>
          <p:cNvPr id="33" name="Elbow Connector 32"/>
          <p:cNvCxnSpPr>
            <a:stCxn id="19" idx="3"/>
            <a:endCxn id="32" idx="1"/>
          </p:cNvCxnSpPr>
          <p:nvPr/>
        </p:nvCxnSpPr>
        <p:spPr>
          <a:xfrm>
            <a:off x="6794301" y="3591742"/>
            <a:ext cx="787946" cy="436808"/>
          </a:xfrm>
          <a:prstGeom prst="bentConnector3">
            <a:avLst>
              <a:gd name="adj1"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3" name="Cloud Callout 22"/>
          <p:cNvSpPr/>
          <p:nvPr/>
        </p:nvSpPr>
        <p:spPr bwMode="auto">
          <a:xfrm>
            <a:off x="957858" y="1691532"/>
            <a:ext cx="2338034" cy="1100644"/>
          </a:xfrm>
          <a:prstGeom prst="cloudCallout">
            <a:avLst>
              <a:gd name="adj1" fmla="val -31777"/>
              <a:gd name="adj2" fmla="val 77524"/>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1600" dirty="0" smtClean="0">
                <a:solidFill>
                  <a:srgbClr val="000000"/>
                </a:solidFill>
                <a:ea typeface="Segoe UI" pitchFamily="34" charset="0"/>
                <a:cs typeface="Segoe UI" pitchFamily="34" charset="0"/>
              </a:rPr>
              <a:t>Attack High Privilege accounts</a:t>
            </a:r>
          </a:p>
        </p:txBody>
      </p:sp>
      <p:sp>
        <p:nvSpPr>
          <p:cNvPr id="36" name="Rectangle 35"/>
          <p:cNvSpPr/>
          <p:nvPr/>
        </p:nvSpPr>
        <p:spPr bwMode="auto">
          <a:xfrm>
            <a:off x="7582247" y="4596839"/>
            <a:ext cx="1331325" cy="830725"/>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GB" sz="1600" dirty="0" smtClean="0">
                <a:gradFill>
                  <a:gsLst>
                    <a:gs pos="0">
                      <a:srgbClr val="FFFFFF"/>
                    </a:gs>
                    <a:gs pos="100000">
                      <a:srgbClr val="FFFFFF"/>
                    </a:gs>
                  </a:gsLst>
                  <a:lin ang="5400000" scaled="0"/>
                </a:gradFill>
                <a:ea typeface="Segoe UI" pitchFamily="34" charset="0"/>
                <a:cs typeface="Segoe UI" pitchFamily="34" charset="0"/>
              </a:rPr>
              <a:t>Incident Response</a:t>
            </a:r>
            <a:endParaRPr lang="en-GB" sz="1600" dirty="0">
              <a:gradFill>
                <a:gsLst>
                  <a:gs pos="0">
                    <a:srgbClr val="FFFFFF"/>
                  </a:gs>
                  <a:gs pos="100000">
                    <a:srgbClr val="FFFFFF"/>
                  </a:gs>
                </a:gsLst>
                <a:lin ang="5400000" scaled="0"/>
              </a:gradFill>
              <a:ea typeface="Segoe UI" pitchFamily="34" charset="0"/>
              <a:cs typeface="Segoe UI" pitchFamily="34" charset="0"/>
            </a:endParaRPr>
          </a:p>
        </p:txBody>
      </p:sp>
      <p:cxnSp>
        <p:nvCxnSpPr>
          <p:cNvPr id="37" name="Elbow Connector 36"/>
          <p:cNvCxnSpPr>
            <a:endCxn id="36" idx="1"/>
          </p:cNvCxnSpPr>
          <p:nvPr/>
        </p:nvCxnSpPr>
        <p:spPr>
          <a:xfrm>
            <a:off x="6753662" y="4591759"/>
            <a:ext cx="828585" cy="420443"/>
          </a:xfrm>
          <a:prstGeom prst="bentConnector3">
            <a:avLst>
              <a:gd name="adj1" fmla="val 50000"/>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563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2"/>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3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8" grpId="0" animBg="1"/>
      <p:bldP spid="19" grpId="0" animBg="1"/>
      <p:bldP spid="20" grpId="0" animBg="1"/>
      <p:bldP spid="21" grpId="0" animBg="1"/>
      <p:bldP spid="22" grpId="0" animBg="1"/>
      <p:bldP spid="22" grpId="1" animBg="1"/>
      <p:bldP spid="28" grpId="0" animBg="1"/>
      <p:bldP spid="28" grpId="1" animBg="1"/>
      <p:bldP spid="15" grpId="0"/>
      <p:bldP spid="31" grpId="0"/>
      <p:bldP spid="7" grpId="0" animBg="1"/>
      <p:bldP spid="32" grpId="0" animBg="1"/>
      <p:bldP spid="23"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So What To Do?</a:t>
            </a:r>
            <a:endParaRPr lang="en-US" dirty="0"/>
          </a:p>
        </p:txBody>
      </p:sp>
      <p:sp>
        <p:nvSpPr>
          <p:cNvPr id="6" name="Text Placeholder 2"/>
          <p:cNvSpPr txBox="1">
            <a:spLocks/>
          </p:cNvSpPr>
          <p:nvPr/>
        </p:nvSpPr>
        <p:spPr>
          <a:xfrm>
            <a:off x="8543608" y="4991018"/>
            <a:ext cx="3366753" cy="1130181"/>
          </a:xfrm>
          <a:prstGeom prst="rect">
            <a:avLst/>
          </a:prstGeom>
        </p:spPr>
        <p:txBody>
          <a:bodyPr vert="horz" wrap="square" lIns="0" tIns="0" rIns="0" bIns="0" rtlCol="0">
            <a:spAutoFit/>
          </a:bodyPr>
          <a:lstStyle>
            <a:defPPr>
              <a:defRPr lang="en-US"/>
            </a:defPPr>
            <a:lvl1pPr indent="0" algn="ctr" defTabSz="914363">
              <a:lnSpc>
                <a:spcPct val="90000"/>
              </a:lnSpc>
              <a:spcBef>
                <a:spcPct val="20000"/>
              </a:spcBef>
              <a:buSzPct val="90000"/>
              <a:buFontTx/>
              <a:buNone/>
              <a:defRPr sz="4080">
                <a:gradFill>
                  <a:gsLst>
                    <a:gs pos="0">
                      <a:schemeClr val="tx1"/>
                    </a:gs>
                    <a:gs pos="86000">
                      <a:schemeClr val="tx1"/>
                    </a:gs>
                  </a:gsLst>
                  <a:lin ang="5400000" scaled="0"/>
                </a:gradFill>
              </a:defRPr>
            </a:lvl1pPr>
            <a:lvl2pPr marL="855663" indent="-395288" defTabSz="914363">
              <a:lnSpc>
                <a:spcPct val="90000"/>
              </a:lnSpc>
              <a:spcBef>
                <a:spcPct val="20000"/>
              </a:spcBef>
              <a:buSzPct val="90000"/>
              <a:buFontTx/>
              <a:buBlip>
                <a:blip r:embed="rId2"/>
              </a:buBlip>
              <a:defRPr sz="2800">
                <a:gradFill>
                  <a:gsLst>
                    <a:gs pos="0">
                      <a:schemeClr val="tx1"/>
                    </a:gs>
                    <a:gs pos="86000">
                      <a:schemeClr val="tx1"/>
                    </a:gs>
                  </a:gsLst>
                  <a:lin ang="5400000" scaled="0"/>
                </a:gradFill>
              </a:defRPr>
            </a:lvl2pPr>
            <a:lvl3pPr marL="1258888" indent="-403225" defTabSz="914363">
              <a:lnSpc>
                <a:spcPct val="90000"/>
              </a:lnSpc>
              <a:spcBef>
                <a:spcPct val="20000"/>
              </a:spcBef>
              <a:buSzPct val="90000"/>
              <a:buFontTx/>
              <a:buBlip>
                <a:blip r:embed="rId2"/>
              </a:buBlip>
              <a:defRPr sz="2400">
                <a:gradFill>
                  <a:gsLst>
                    <a:gs pos="0">
                      <a:schemeClr val="tx1"/>
                    </a:gs>
                    <a:gs pos="86000">
                      <a:schemeClr val="tx1"/>
                    </a:gs>
                  </a:gsLst>
                  <a:lin ang="5400000" scaled="0"/>
                </a:gradFill>
              </a:defRPr>
            </a:lvl3pPr>
            <a:lvl4pPr marL="1604963" indent="-346075" defTabSz="914363">
              <a:lnSpc>
                <a:spcPct val="90000"/>
              </a:lnSpc>
              <a:spcBef>
                <a:spcPct val="20000"/>
              </a:spcBef>
              <a:buSzPct val="90000"/>
              <a:buFontTx/>
              <a:buBlip>
                <a:blip r:embed="rId2"/>
              </a:buBlip>
              <a:defRPr sz="2000">
                <a:gradFill>
                  <a:gsLst>
                    <a:gs pos="0">
                      <a:schemeClr val="tx1"/>
                    </a:gs>
                    <a:gs pos="86000">
                      <a:schemeClr val="tx1"/>
                    </a:gs>
                  </a:gsLst>
                  <a:lin ang="5400000" scaled="0"/>
                </a:gradFill>
              </a:defRPr>
            </a:lvl4pPr>
            <a:lvl5pPr marL="1941513" indent="-336550" defTabSz="914363">
              <a:lnSpc>
                <a:spcPct val="90000"/>
              </a:lnSpc>
              <a:spcBef>
                <a:spcPct val="20000"/>
              </a:spcBef>
              <a:buSzPct val="90000"/>
              <a:buFontTx/>
              <a:buBlip>
                <a:blip r:embed="rId2"/>
              </a:buBlip>
              <a:defRPr sz="2000">
                <a:gradFill>
                  <a:gsLst>
                    <a:gs pos="0">
                      <a:schemeClr val="tx1"/>
                    </a:gs>
                    <a:gs pos="86000">
                      <a:schemeClr val="tx1"/>
                    </a:gs>
                  </a:gsLst>
                  <a:lin ang="5400000" scaled="0"/>
                </a:gradFill>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smtClean="0">
                <a:gradFill>
                  <a:gsLst>
                    <a:gs pos="0">
                      <a:srgbClr val="FFFFFF"/>
                    </a:gs>
                    <a:gs pos="86000">
                      <a:srgbClr val="FFFFFF"/>
                    </a:gs>
                  </a:gsLst>
                  <a:lin ang="5400000" scaled="0"/>
                </a:gradFill>
              </a:rPr>
              <a:t>Respond &amp; Recover</a:t>
            </a:r>
            <a:endParaRPr lang="en-US" dirty="0">
              <a:gradFill>
                <a:gsLst>
                  <a:gs pos="0">
                    <a:srgbClr val="FFFFFF"/>
                  </a:gs>
                  <a:gs pos="86000">
                    <a:srgbClr val="FFFFFF"/>
                  </a:gs>
                </a:gsLst>
                <a:lin ang="5400000" scaled="0"/>
              </a:gradFill>
            </a:endParaRPr>
          </a:p>
        </p:txBody>
      </p:sp>
      <p:sp>
        <p:nvSpPr>
          <p:cNvPr id="7" name="Text Placeholder 2"/>
          <p:cNvSpPr txBox="1">
            <a:spLocks/>
          </p:cNvSpPr>
          <p:nvPr/>
        </p:nvSpPr>
        <p:spPr>
          <a:xfrm>
            <a:off x="4292062" y="5002267"/>
            <a:ext cx="3835655" cy="565091"/>
          </a:xfrm>
          <a:prstGeom prst="rect">
            <a:avLst/>
          </a:prstGeom>
        </p:spPr>
        <p:txBody>
          <a:bodyPr vert="horz" wrap="square" lIns="0" tIns="0" rIns="0" bIns="0" rtlCol="0">
            <a:spAutoFit/>
          </a:bodyPr>
          <a:lstStyle>
            <a:defPPr>
              <a:defRPr lang="en-US"/>
            </a:defPPr>
            <a:lvl1pPr indent="0" algn="ctr" defTabSz="914363">
              <a:lnSpc>
                <a:spcPct val="90000"/>
              </a:lnSpc>
              <a:spcBef>
                <a:spcPct val="20000"/>
              </a:spcBef>
              <a:buSzPct val="90000"/>
              <a:buFontTx/>
              <a:buNone/>
              <a:defRPr sz="4080">
                <a:gradFill>
                  <a:gsLst>
                    <a:gs pos="0">
                      <a:schemeClr val="tx1"/>
                    </a:gs>
                    <a:gs pos="86000">
                      <a:schemeClr val="tx1"/>
                    </a:gs>
                  </a:gsLst>
                  <a:lin ang="5400000" scaled="0"/>
                </a:gradFill>
              </a:defRPr>
            </a:lvl1pPr>
            <a:lvl2pPr marL="855663" indent="-395288" defTabSz="914363">
              <a:lnSpc>
                <a:spcPct val="90000"/>
              </a:lnSpc>
              <a:spcBef>
                <a:spcPct val="20000"/>
              </a:spcBef>
              <a:buSzPct val="90000"/>
              <a:buFontTx/>
              <a:buBlip>
                <a:blip r:embed="rId2"/>
              </a:buBlip>
              <a:defRPr sz="2800">
                <a:gradFill>
                  <a:gsLst>
                    <a:gs pos="0">
                      <a:schemeClr val="tx1"/>
                    </a:gs>
                    <a:gs pos="86000">
                      <a:schemeClr val="tx1"/>
                    </a:gs>
                  </a:gsLst>
                  <a:lin ang="5400000" scaled="0"/>
                </a:gradFill>
              </a:defRPr>
            </a:lvl2pPr>
            <a:lvl3pPr marL="1258888" indent="-403225" defTabSz="914363">
              <a:lnSpc>
                <a:spcPct val="90000"/>
              </a:lnSpc>
              <a:spcBef>
                <a:spcPct val="20000"/>
              </a:spcBef>
              <a:buSzPct val="90000"/>
              <a:buFontTx/>
              <a:buBlip>
                <a:blip r:embed="rId2"/>
              </a:buBlip>
              <a:defRPr sz="2400">
                <a:gradFill>
                  <a:gsLst>
                    <a:gs pos="0">
                      <a:schemeClr val="tx1"/>
                    </a:gs>
                    <a:gs pos="86000">
                      <a:schemeClr val="tx1"/>
                    </a:gs>
                  </a:gsLst>
                  <a:lin ang="5400000" scaled="0"/>
                </a:gradFill>
              </a:defRPr>
            </a:lvl3pPr>
            <a:lvl4pPr marL="1604963" indent="-346075" defTabSz="914363">
              <a:lnSpc>
                <a:spcPct val="90000"/>
              </a:lnSpc>
              <a:spcBef>
                <a:spcPct val="20000"/>
              </a:spcBef>
              <a:buSzPct val="90000"/>
              <a:buFontTx/>
              <a:buBlip>
                <a:blip r:embed="rId2"/>
              </a:buBlip>
              <a:defRPr sz="2000">
                <a:gradFill>
                  <a:gsLst>
                    <a:gs pos="0">
                      <a:schemeClr val="tx1"/>
                    </a:gs>
                    <a:gs pos="86000">
                      <a:schemeClr val="tx1"/>
                    </a:gs>
                  </a:gsLst>
                  <a:lin ang="5400000" scaled="0"/>
                </a:gradFill>
              </a:defRPr>
            </a:lvl4pPr>
            <a:lvl5pPr marL="1941513" indent="-336550" defTabSz="914363">
              <a:lnSpc>
                <a:spcPct val="90000"/>
              </a:lnSpc>
              <a:spcBef>
                <a:spcPct val="20000"/>
              </a:spcBef>
              <a:buSzPct val="90000"/>
              <a:buFontTx/>
              <a:buBlip>
                <a:blip r:embed="rId2"/>
              </a:buBlip>
              <a:defRPr sz="2000">
                <a:gradFill>
                  <a:gsLst>
                    <a:gs pos="0">
                      <a:schemeClr val="tx1"/>
                    </a:gs>
                    <a:gs pos="86000">
                      <a:schemeClr val="tx1"/>
                    </a:gs>
                  </a:gsLst>
                  <a:lin ang="5400000" scaled="0"/>
                </a:gradFill>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smtClean="0">
                <a:gradFill>
                  <a:gsLst>
                    <a:gs pos="0">
                      <a:srgbClr val="FFFFFF"/>
                    </a:gs>
                    <a:gs pos="86000">
                      <a:srgbClr val="FFFFFF"/>
                    </a:gs>
                  </a:gsLst>
                  <a:lin ang="5400000" scaled="0"/>
                </a:gradFill>
              </a:rPr>
              <a:t>Detect</a:t>
            </a:r>
            <a:endParaRPr lang="en-US" dirty="0">
              <a:gradFill>
                <a:gsLst>
                  <a:gs pos="0">
                    <a:srgbClr val="FFFFFF"/>
                  </a:gs>
                  <a:gs pos="86000">
                    <a:srgbClr val="FFFFFF"/>
                  </a:gs>
                </a:gsLst>
                <a:lin ang="5400000" scaled="0"/>
              </a:gradFill>
            </a:endParaRPr>
          </a:p>
        </p:txBody>
      </p:sp>
      <p:sp>
        <p:nvSpPr>
          <p:cNvPr id="8" name="Text Placeholder 2"/>
          <p:cNvSpPr txBox="1">
            <a:spLocks/>
          </p:cNvSpPr>
          <p:nvPr/>
        </p:nvSpPr>
        <p:spPr>
          <a:xfrm>
            <a:off x="326221" y="5002267"/>
            <a:ext cx="3835655" cy="565091"/>
          </a:xfrm>
          <a:prstGeom prst="rect">
            <a:avLst/>
          </a:prstGeom>
        </p:spPr>
        <p:txBody>
          <a:bodyPr vert="horz" wrap="square" lIns="0" tIns="0" rIns="0" bIns="0" rtlCol="0">
            <a:spAutoFit/>
          </a:bodyPr>
          <a:lstStyle>
            <a:defPPr>
              <a:defRPr lang="en-US"/>
            </a:defPPr>
            <a:lvl1pPr indent="0" algn="ctr" defTabSz="914363">
              <a:lnSpc>
                <a:spcPct val="90000"/>
              </a:lnSpc>
              <a:spcBef>
                <a:spcPct val="20000"/>
              </a:spcBef>
              <a:buSzPct val="90000"/>
              <a:buFontTx/>
              <a:buNone/>
              <a:defRPr sz="4080">
                <a:gradFill>
                  <a:gsLst>
                    <a:gs pos="0">
                      <a:schemeClr val="tx1"/>
                    </a:gs>
                    <a:gs pos="86000">
                      <a:schemeClr val="tx1"/>
                    </a:gs>
                  </a:gsLst>
                  <a:lin ang="5400000" scaled="0"/>
                </a:gradFill>
              </a:defRPr>
            </a:lvl1pPr>
            <a:lvl2pPr marL="855663" indent="-395288" defTabSz="914363">
              <a:lnSpc>
                <a:spcPct val="90000"/>
              </a:lnSpc>
              <a:spcBef>
                <a:spcPct val="20000"/>
              </a:spcBef>
              <a:buSzPct val="90000"/>
              <a:buFontTx/>
              <a:buBlip>
                <a:blip r:embed="rId2"/>
              </a:buBlip>
              <a:defRPr sz="2800">
                <a:gradFill>
                  <a:gsLst>
                    <a:gs pos="0">
                      <a:schemeClr val="tx1"/>
                    </a:gs>
                    <a:gs pos="86000">
                      <a:schemeClr val="tx1"/>
                    </a:gs>
                  </a:gsLst>
                  <a:lin ang="5400000" scaled="0"/>
                </a:gradFill>
              </a:defRPr>
            </a:lvl2pPr>
            <a:lvl3pPr marL="1258888" indent="-403225" defTabSz="914363">
              <a:lnSpc>
                <a:spcPct val="90000"/>
              </a:lnSpc>
              <a:spcBef>
                <a:spcPct val="20000"/>
              </a:spcBef>
              <a:buSzPct val="90000"/>
              <a:buFontTx/>
              <a:buBlip>
                <a:blip r:embed="rId2"/>
              </a:buBlip>
              <a:defRPr sz="2400">
                <a:gradFill>
                  <a:gsLst>
                    <a:gs pos="0">
                      <a:schemeClr val="tx1"/>
                    </a:gs>
                    <a:gs pos="86000">
                      <a:schemeClr val="tx1"/>
                    </a:gs>
                  </a:gsLst>
                  <a:lin ang="5400000" scaled="0"/>
                </a:gradFill>
              </a:defRPr>
            </a:lvl3pPr>
            <a:lvl4pPr marL="1604963" indent="-346075" defTabSz="914363">
              <a:lnSpc>
                <a:spcPct val="90000"/>
              </a:lnSpc>
              <a:spcBef>
                <a:spcPct val="20000"/>
              </a:spcBef>
              <a:buSzPct val="90000"/>
              <a:buFontTx/>
              <a:buBlip>
                <a:blip r:embed="rId2"/>
              </a:buBlip>
              <a:defRPr sz="2000">
                <a:gradFill>
                  <a:gsLst>
                    <a:gs pos="0">
                      <a:schemeClr val="tx1"/>
                    </a:gs>
                    <a:gs pos="86000">
                      <a:schemeClr val="tx1"/>
                    </a:gs>
                  </a:gsLst>
                  <a:lin ang="5400000" scaled="0"/>
                </a:gradFill>
              </a:defRPr>
            </a:lvl4pPr>
            <a:lvl5pPr marL="1941513" indent="-336550" defTabSz="914363">
              <a:lnSpc>
                <a:spcPct val="90000"/>
              </a:lnSpc>
              <a:spcBef>
                <a:spcPct val="20000"/>
              </a:spcBef>
              <a:buSzPct val="90000"/>
              <a:buFontTx/>
              <a:buBlip>
                <a:blip r:embed="rId2"/>
              </a:buBlip>
              <a:defRPr sz="2000">
                <a:gradFill>
                  <a:gsLst>
                    <a:gs pos="0">
                      <a:schemeClr val="tx1"/>
                    </a:gs>
                    <a:gs pos="86000">
                      <a:schemeClr val="tx1"/>
                    </a:gs>
                  </a:gsLst>
                  <a:lin ang="5400000" scaled="0"/>
                </a:gradFill>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smtClean="0">
                <a:gradFill>
                  <a:gsLst>
                    <a:gs pos="0">
                      <a:srgbClr val="FFFFFF"/>
                    </a:gs>
                    <a:gs pos="86000">
                      <a:srgbClr val="FFFFFF"/>
                    </a:gs>
                  </a:gsLst>
                  <a:lin ang="5400000" scaled="0"/>
                </a:gradFill>
              </a:rPr>
              <a:t>Protect</a:t>
            </a:r>
            <a:endParaRPr lang="en-US" dirty="0">
              <a:gradFill>
                <a:gsLst>
                  <a:gs pos="0">
                    <a:srgbClr val="FFFFFF"/>
                  </a:gs>
                  <a:gs pos="86000">
                    <a:srgbClr val="FFFFFF"/>
                  </a:gs>
                </a:gsLst>
                <a:lin ang="5400000" scaled="0"/>
              </a:gra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712" y="1834446"/>
            <a:ext cx="3349440" cy="298400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607" y="1834446"/>
            <a:ext cx="3383373" cy="301753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43" y="1834446"/>
            <a:ext cx="3413733" cy="3017538"/>
          </a:xfrm>
          <a:prstGeom prst="rect">
            <a:avLst/>
          </a:prstGeom>
        </p:spPr>
      </p:pic>
    </p:spTree>
    <p:extLst>
      <p:ext uri="{BB962C8B-B14F-4D97-AF65-F5344CB8AC3E}">
        <p14:creationId xmlns:p14="http://schemas.microsoft.com/office/powerpoint/2010/main" val="1054975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272" y="1631233"/>
            <a:ext cx="6098499" cy="4350263"/>
          </a:xfrm>
          <a:prstGeom prst="rect">
            <a:avLst/>
          </a:prstGeom>
          <a:ln>
            <a:noFill/>
          </a:ln>
          <a:effectLst>
            <a:softEdge rad="112500"/>
          </a:effectLst>
        </p:spPr>
      </p:pic>
      <p:sp>
        <p:nvSpPr>
          <p:cNvPr id="3" name="Title 2"/>
          <p:cNvSpPr>
            <a:spLocks noGrp="1"/>
          </p:cNvSpPr>
          <p:nvPr>
            <p:ph type="title"/>
          </p:nvPr>
        </p:nvSpPr>
        <p:spPr/>
        <p:txBody>
          <a:bodyPr/>
          <a:lstStyle/>
          <a:p>
            <a:r>
              <a:rPr lang="en-US" b="1" dirty="0" smtClean="0">
                <a:effectLst>
                  <a:outerShdw blurRad="38100" dist="38100" dir="2700000" algn="tl">
                    <a:srgbClr val="000000">
                      <a:alpha val="43137"/>
                    </a:srgbClr>
                  </a:outerShdw>
                </a:effectLst>
              </a:rPr>
              <a:t>One More Thing…</a:t>
            </a:r>
            <a:endParaRPr lang="en-US" b="1" dirty="0">
              <a:effectLst>
                <a:outerShdw blurRad="38100" dist="38100" dir="2700000" algn="tl">
                  <a:srgbClr val="000000">
                    <a:alpha val="43137"/>
                  </a:srgbClr>
                </a:outerShdw>
              </a:effectLst>
            </a:endParaRPr>
          </a:p>
        </p:txBody>
      </p:sp>
      <p:sp>
        <p:nvSpPr>
          <p:cNvPr id="2" name="Text Placeholder 1"/>
          <p:cNvSpPr>
            <a:spLocks noGrp="1"/>
          </p:cNvSpPr>
          <p:nvPr>
            <p:ph type="body" sz="quarter" idx="11"/>
          </p:nvPr>
        </p:nvSpPr>
        <p:spPr>
          <a:xfrm>
            <a:off x="2778153" y="2645168"/>
            <a:ext cx="6624736" cy="1848709"/>
          </a:xfrm>
          <a:solidFill>
            <a:schemeClr val="accent1">
              <a:shade val="80000"/>
              <a:satMod val="180000"/>
              <a:alpha val="75000"/>
            </a:schemeClr>
          </a:solidFill>
        </p:spPr>
        <p:style>
          <a:lnRef idx="0">
            <a:schemeClr val="accent1"/>
          </a:lnRef>
          <a:fillRef idx="3">
            <a:schemeClr val="accent1"/>
          </a:fillRef>
          <a:effectRef idx="3">
            <a:schemeClr val="accent1"/>
          </a:effectRef>
          <a:fontRef idx="minor">
            <a:schemeClr val="lt1"/>
          </a:fontRef>
        </p:style>
        <p:txBody>
          <a:bodyPr/>
          <a:lstStyle/>
          <a:p>
            <a:pPr marL="0" indent="0" algn="ctr">
              <a:buNone/>
            </a:pPr>
            <a:r>
              <a:rPr lang="nl-NL"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No </a:t>
            </a:r>
            <a:r>
              <a:rPr lang="nl-NL"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such</a:t>
            </a:r>
            <a:r>
              <a:rPr lang="nl-NL"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nl-NL"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thing</a:t>
            </a:r>
            <a:r>
              <a:rPr lang="nl-NL"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nl-NL"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as a</a:t>
            </a:r>
          </a:p>
          <a:p>
            <a:pPr marL="0" indent="0" algn="ctr">
              <a:buNone/>
            </a:pPr>
            <a:r>
              <a:rPr lang="nl-NL"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silver</a:t>
            </a:r>
            <a:r>
              <a:rPr lang="nl-NL"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nl-NL" sz="5400" b="1"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bullet</a:t>
            </a:r>
            <a:r>
              <a:rPr lang="nl-NL"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1188" y="4621373"/>
            <a:ext cx="3683929" cy="110897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50297"/>
          <a:stretch/>
        </p:blipFill>
        <p:spPr>
          <a:xfrm>
            <a:off x="3913979" y="1531423"/>
            <a:ext cx="4384391" cy="82285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44262"/>
          <a:stretch/>
        </p:blipFill>
        <p:spPr>
          <a:xfrm>
            <a:off x="7730405" y="3158596"/>
            <a:ext cx="4220495" cy="1295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2599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fade">
                                      <p:cBhvr>
                                        <p:cTn id="20" dur="500"/>
                                        <p:tgtEl>
                                          <p:spTgt spid="2">
                                            <p:bg/>
                                          </p:spTgt>
                                        </p:tgtEl>
                                      </p:cBhvr>
                                    </p:animEffec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500"/>
                                        <p:tgtEl>
                                          <p:spTgt spid="2">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fade">
                                      <p:cBhvr>
                                        <p:cTn id="3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Protect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309" y="2701160"/>
            <a:ext cx="5225075" cy="3958192"/>
          </a:xfrm>
          <a:prstGeom prst="rect">
            <a:avLst/>
          </a:prstGeom>
        </p:spPr>
      </p:pic>
    </p:spTree>
    <p:extLst>
      <p:ext uri="{BB962C8B-B14F-4D97-AF65-F5344CB8AC3E}">
        <p14:creationId xmlns:p14="http://schemas.microsoft.com/office/powerpoint/2010/main" val="19588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wrap="square" lIns="146304" tIns="91440" rIns="146304" bIns="91440" rtlCol="0" anchor="t">
            <a:noAutofit/>
          </a:bodyPr>
          <a:lstStyle/>
          <a:p>
            <a:r>
              <a:rPr lang="en-US" dirty="0"/>
              <a:t>Risk Based Protection: Zoning</a:t>
            </a:r>
            <a:endParaRPr lang="en-US" sz="3600" dirty="0"/>
          </a:p>
        </p:txBody>
      </p:sp>
      <p:sp>
        <p:nvSpPr>
          <p:cNvPr id="5" name="Rectangle 7"/>
          <p:cNvSpPr>
            <a:spLocks noChangeAspect="1" noChangeArrowheads="1"/>
          </p:cNvSpPr>
          <p:nvPr/>
        </p:nvSpPr>
        <p:spPr bwMode="auto">
          <a:xfrm>
            <a:off x="7632619" y="2049462"/>
            <a:ext cx="2808729" cy="747768"/>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3260" tIns="46630" rIns="93260" bIns="46630" numCol="1" anchor="ctr" anchorCtr="0" compatLnSpc="1">
            <a:prstTxWarp prst="textNoShape">
              <a:avLst/>
            </a:prstTxWarp>
          </a:bodyPr>
          <a:lstStyle/>
          <a:p>
            <a:pPr algn="ctr" defTabSz="932597" fontAlgn="base">
              <a:spcBef>
                <a:spcPct val="0"/>
              </a:spcBef>
              <a:spcAft>
                <a:spcPct val="0"/>
              </a:spcAft>
            </a:pPr>
            <a:r>
              <a:rPr lang="en-US" sz="2400" b="1" dirty="0">
                <a:solidFill>
                  <a:srgbClr val="000000"/>
                </a:solidFill>
                <a:latin typeface="Times New Roman" pitchFamily="18" charset="0"/>
                <a:ea typeface="Calibri" pitchFamily="34" charset="0"/>
                <a:cs typeface="Times New Roman" pitchFamily="18" charset="0"/>
              </a:rPr>
              <a:t>High Risk </a:t>
            </a:r>
            <a:r>
              <a:rPr lang="en-US" sz="2400" b="1" dirty="0" smtClean="0">
                <a:solidFill>
                  <a:srgbClr val="000000"/>
                </a:solidFill>
                <a:latin typeface="Times New Roman" pitchFamily="18" charset="0"/>
                <a:ea typeface="Calibri" pitchFamily="34" charset="0"/>
                <a:cs typeface="Times New Roman" pitchFamily="18" charset="0"/>
              </a:rPr>
              <a:t>Data Zone</a:t>
            </a:r>
            <a:endParaRPr lang="en-US" sz="3600" b="1" dirty="0">
              <a:solidFill>
                <a:srgbClr val="000000"/>
              </a:solidFill>
              <a:latin typeface="Times New Roman" pitchFamily="18" charset="0"/>
              <a:ea typeface="Calibri" pitchFamily="34" charset="0"/>
              <a:cs typeface="Times New Roman" pitchFamily="18" charset="0"/>
            </a:endParaRPr>
          </a:p>
        </p:txBody>
      </p:sp>
      <p:sp>
        <p:nvSpPr>
          <p:cNvPr id="6" name="Rectangle 1"/>
          <p:cNvSpPr>
            <a:spLocks noChangeAspect="1" noChangeArrowheads="1"/>
          </p:cNvSpPr>
          <p:nvPr/>
        </p:nvSpPr>
        <p:spPr bwMode="auto">
          <a:xfrm>
            <a:off x="7632619" y="3137222"/>
            <a:ext cx="2808729" cy="747768"/>
          </a:xfrm>
          <a:prstGeom prst="rect">
            <a:avLst/>
          </a:prstGeom>
          <a:solidFill>
            <a:srgbClr val="F79646"/>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sz="2400" b="1" dirty="0">
                <a:solidFill>
                  <a:srgbClr val="000000"/>
                </a:solidFill>
                <a:latin typeface="Times New Roman" pitchFamily="18" charset="0"/>
                <a:ea typeface="Calibri" pitchFamily="34" charset="0"/>
                <a:cs typeface="Times New Roman" pitchFamily="18" charset="0"/>
              </a:rPr>
              <a:t>Medium </a:t>
            </a:r>
            <a:r>
              <a:rPr lang="en-US" sz="2400" b="1" dirty="0" smtClean="0">
                <a:solidFill>
                  <a:srgbClr val="000000"/>
                </a:solidFill>
                <a:latin typeface="Times New Roman" pitchFamily="18" charset="0"/>
                <a:ea typeface="Calibri" pitchFamily="34" charset="0"/>
                <a:cs typeface="Times New Roman" pitchFamily="18" charset="0"/>
              </a:rPr>
              <a:t>Risk Data </a:t>
            </a:r>
            <a:r>
              <a:rPr lang="en-US" sz="2400" b="1" dirty="0">
                <a:solidFill>
                  <a:srgbClr val="000000"/>
                </a:solidFill>
                <a:latin typeface="Times New Roman" pitchFamily="18" charset="0"/>
                <a:ea typeface="Calibri" pitchFamily="34" charset="0"/>
                <a:cs typeface="Times New Roman" pitchFamily="18" charset="0"/>
              </a:rPr>
              <a:t>Zone</a:t>
            </a:r>
            <a:endParaRPr lang="en-US" sz="3600" b="1" dirty="0">
              <a:solidFill>
                <a:srgbClr val="000000"/>
              </a:solidFill>
              <a:latin typeface="Times New Roman" pitchFamily="18" charset="0"/>
              <a:ea typeface="Calibri" pitchFamily="34" charset="0"/>
              <a:cs typeface="Times New Roman" pitchFamily="18" charset="0"/>
            </a:endParaRPr>
          </a:p>
        </p:txBody>
      </p:sp>
      <p:sp>
        <p:nvSpPr>
          <p:cNvPr id="9" name="TextBox 8"/>
          <p:cNvSpPr txBox="1"/>
          <p:nvPr/>
        </p:nvSpPr>
        <p:spPr>
          <a:xfrm>
            <a:off x="385589" y="2208440"/>
            <a:ext cx="4390009" cy="361637"/>
          </a:xfrm>
          <a:prstGeom prst="rect">
            <a:avLst/>
          </a:prstGeom>
          <a:noFill/>
        </p:spPr>
        <p:txBody>
          <a:bodyPr wrap="square" rtlCol="0">
            <a:spAutoFit/>
          </a:bodyPr>
          <a:lstStyle/>
          <a:p>
            <a:pPr>
              <a:lnSpc>
                <a:spcPts val="2142"/>
              </a:lnSpc>
              <a:spcAft>
                <a:spcPts val="1224"/>
              </a:spcAft>
            </a:pPr>
            <a:r>
              <a:rPr lang="en-US" sz="2800" dirty="0">
                <a:solidFill>
                  <a:srgbClr val="FFFFFF"/>
                </a:solidFill>
                <a:latin typeface="Times New Roman" pitchFamily="18" charset="0"/>
                <a:ea typeface="Calibri" pitchFamily="34" charset="0"/>
                <a:cs typeface="Times New Roman" pitchFamily="18" charset="0"/>
              </a:rPr>
              <a:t>High Business Impact Data</a:t>
            </a:r>
            <a:endParaRPr lang="en-US" sz="2800" dirty="0">
              <a:solidFill>
                <a:srgbClr val="FFFFFF"/>
              </a:solidFill>
            </a:endParaRPr>
          </a:p>
        </p:txBody>
      </p:sp>
      <p:sp>
        <p:nvSpPr>
          <p:cNvPr id="10" name="Down Arrow 9"/>
          <p:cNvSpPr/>
          <p:nvPr/>
        </p:nvSpPr>
        <p:spPr>
          <a:xfrm rot="16200000">
            <a:off x="5950596" y="1763692"/>
            <a:ext cx="459084" cy="1295398"/>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836">
              <a:solidFill>
                <a:srgbClr val="000000"/>
              </a:solidFill>
            </a:endParaRPr>
          </a:p>
        </p:txBody>
      </p:sp>
      <p:sp>
        <p:nvSpPr>
          <p:cNvPr id="11" name="TextBox 10"/>
          <p:cNvSpPr txBox="1"/>
          <p:nvPr/>
        </p:nvSpPr>
        <p:spPr>
          <a:xfrm>
            <a:off x="347671" y="3352642"/>
            <a:ext cx="4679582" cy="361637"/>
          </a:xfrm>
          <a:prstGeom prst="rect">
            <a:avLst/>
          </a:prstGeom>
          <a:noFill/>
        </p:spPr>
        <p:txBody>
          <a:bodyPr wrap="square" rtlCol="0">
            <a:spAutoFit/>
          </a:bodyPr>
          <a:lstStyle/>
          <a:p>
            <a:pPr>
              <a:lnSpc>
                <a:spcPts val="2142"/>
              </a:lnSpc>
              <a:spcAft>
                <a:spcPts val="1224"/>
              </a:spcAft>
            </a:pPr>
            <a:r>
              <a:rPr lang="en-US" sz="2800" dirty="0">
                <a:solidFill>
                  <a:srgbClr val="FFFFFF"/>
                </a:solidFill>
                <a:latin typeface="Times New Roman" pitchFamily="18" charset="0"/>
                <a:ea typeface="Calibri" pitchFamily="34" charset="0"/>
                <a:cs typeface="Times New Roman" pitchFamily="18" charset="0"/>
              </a:rPr>
              <a:t>Medium Business Impact Data</a:t>
            </a:r>
            <a:endParaRPr lang="en-US" sz="2800" dirty="0">
              <a:solidFill>
                <a:srgbClr val="FFFFFF"/>
              </a:solidFill>
            </a:endParaRPr>
          </a:p>
        </p:txBody>
      </p:sp>
      <p:sp>
        <p:nvSpPr>
          <p:cNvPr id="12" name="Down Arrow 11"/>
          <p:cNvSpPr/>
          <p:nvPr/>
        </p:nvSpPr>
        <p:spPr>
          <a:xfrm rot="16200000">
            <a:off x="5950599" y="2846080"/>
            <a:ext cx="459084" cy="1295397"/>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836">
              <a:solidFill>
                <a:srgbClr val="000000"/>
              </a:solidFill>
            </a:endParaRPr>
          </a:p>
        </p:txBody>
      </p:sp>
      <p:sp>
        <p:nvSpPr>
          <p:cNvPr id="2" name="TextBox 1"/>
          <p:cNvSpPr txBox="1"/>
          <p:nvPr/>
        </p:nvSpPr>
        <p:spPr>
          <a:xfrm>
            <a:off x="10866435" y="2054014"/>
            <a:ext cx="1570039" cy="738664"/>
          </a:xfrm>
          <a:prstGeom prst="rect">
            <a:avLst/>
          </a:prstGeom>
          <a:noFill/>
        </p:spPr>
        <p:txBody>
          <a:bodyPr wrap="square" lIns="182880" tIns="146304" rIns="182880" bIns="146304" rtlCol="0">
            <a:spAutoFit/>
          </a:bodyPr>
          <a:lstStyle/>
          <a:p>
            <a:pPr>
              <a:lnSpc>
                <a:spcPct val="90000"/>
              </a:lnSpc>
              <a:spcAft>
                <a:spcPts val="600"/>
              </a:spcAft>
            </a:pPr>
            <a:r>
              <a:rPr lang="en-GB" sz="3200" b="1" dirty="0" smtClean="0">
                <a:solidFill>
                  <a:srgbClr val="FF0000"/>
                </a:solidFill>
              </a:rPr>
              <a:t>$$$$$</a:t>
            </a:r>
          </a:p>
        </p:txBody>
      </p:sp>
      <p:sp>
        <p:nvSpPr>
          <p:cNvPr id="19" name="TextBox 18"/>
          <p:cNvSpPr txBox="1"/>
          <p:nvPr/>
        </p:nvSpPr>
        <p:spPr>
          <a:xfrm>
            <a:off x="10866435" y="3141774"/>
            <a:ext cx="1570039" cy="738664"/>
          </a:xfrm>
          <a:prstGeom prst="rect">
            <a:avLst/>
          </a:prstGeom>
          <a:noFill/>
        </p:spPr>
        <p:txBody>
          <a:bodyPr wrap="square" lIns="182880" tIns="146304" rIns="182880" bIns="146304" rtlCol="0">
            <a:spAutoFit/>
          </a:bodyPr>
          <a:lstStyle/>
          <a:p>
            <a:pPr>
              <a:lnSpc>
                <a:spcPct val="90000"/>
              </a:lnSpc>
              <a:spcAft>
                <a:spcPts val="600"/>
              </a:spcAft>
            </a:pPr>
            <a:r>
              <a:rPr lang="en-GB" sz="3200" b="1" dirty="0" smtClean="0">
                <a:solidFill>
                  <a:srgbClr val="FF0000"/>
                </a:solidFill>
              </a:rPr>
              <a:t>$$$</a:t>
            </a:r>
          </a:p>
        </p:txBody>
      </p:sp>
      <p:sp>
        <p:nvSpPr>
          <p:cNvPr id="23" name="Rectangle 1"/>
          <p:cNvSpPr>
            <a:spLocks noChangeAspect="1" noChangeArrowheads="1"/>
          </p:cNvSpPr>
          <p:nvPr/>
        </p:nvSpPr>
        <p:spPr bwMode="auto">
          <a:xfrm>
            <a:off x="7646341" y="4217342"/>
            <a:ext cx="2808729" cy="747768"/>
          </a:xfrm>
          <a:prstGeom prst="rect">
            <a:avLst/>
          </a:prstGeom>
          <a:solidFill>
            <a:schemeClr val="tx2">
              <a:lumMod val="75000"/>
            </a:schemeClr>
          </a:solidFill>
          <a:ln>
            <a:noFill/>
          </a:ln>
          <a:extLst/>
        </p:spPr>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sz="2400" b="1" dirty="0" smtClean="0">
                <a:solidFill>
                  <a:srgbClr val="000000"/>
                </a:solidFill>
                <a:latin typeface="Times New Roman" pitchFamily="18" charset="0"/>
                <a:ea typeface="Calibri" pitchFamily="34" charset="0"/>
                <a:cs typeface="Times New Roman" pitchFamily="18" charset="0"/>
              </a:rPr>
              <a:t>Low Risk Data </a:t>
            </a:r>
            <a:r>
              <a:rPr lang="en-US" sz="2400" b="1" dirty="0">
                <a:solidFill>
                  <a:srgbClr val="000000"/>
                </a:solidFill>
                <a:latin typeface="Times New Roman" pitchFamily="18" charset="0"/>
                <a:ea typeface="Calibri" pitchFamily="34" charset="0"/>
                <a:cs typeface="Times New Roman" pitchFamily="18" charset="0"/>
              </a:rPr>
              <a:t>Zone</a:t>
            </a:r>
            <a:endParaRPr lang="en-US" sz="3600" b="1" dirty="0">
              <a:solidFill>
                <a:srgbClr val="000000"/>
              </a:solidFill>
              <a:latin typeface="Times New Roman" pitchFamily="18" charset="0"/>
              <a:ea typeface="Calibri" pitchFamily="34" charset="0"/>
              <a:cs typeface="Times New Roman" pitchFamily="18" charset="0"/>
            </a:endParaRPr>
          </a:p>
        </p:txBody>
      </p:sp>
      <p:sp>
        <p:nvSpPr>
          <p:cNvPr id="24" name="TextBox 23"/>
          <p:cNvSpPr txBox="1"/>
          <p:nvPr/>
        </p:nvSpPr>
        <p:spPr>
          <a:xfrm>
            <a:off x="361393" y="4380999"/>
            <a:ext cx="4679582" cy="361637"/>
          </a:xfrm>
          <a:prstGeom prst="rect">
            <a:avLst/>
          </a:prstGeom>
          <a:noFill/>
        </p:spPr>
        <p:txBody>
          <a:bodyPr wrap="square" rtlCol="0">
            <a:spAutoFit/>
          </a:bodyPr>
          <a:lstStyle/>
          <a:p>
            <a:pPr>
              <a:lnSpc>
                <a:spcPts val="2142"/>
              </a:lnSpc>
              <a:spcAft>
                <a:spcPts val="1224"/>
              </a:spcAft>
            </a:pPr>
            <a:r>
              <a:rPr lang="en-US" sz="2800" dirty="0" smtClean="0">
                <a:solidFill>
                  <a:srgbClr val="FFFFFF"/>
                </a:solidFill>
                <a:latin typeface="Times New Roman" pitchFamily="18" charset="0"/>
                <a:ea typeface="Calibri" pitchFamily="34" charset="0"/>
                <a:cs typeface="Times New Roman" pitchFamily="18" charset="0"/>
              </a:rPr>
              <a:t>Low </a:t>
            </a:r>
            <a:r>
              <a:rPr lang="en-US" sz="2800" dirty="0">
                <a:solidFill>
                  <a:srgbClr val="FFFFFF"/>
                </a:solidFill>
                <a:latin typeface="Times New Roman" pitchFamily="18" charset="0"/>
                <a:ea typeface="Calibri" pitchFamily="34" charset="0"/>
                <a:cs typeface="Times New Roman" pitchFamily="18" charset="0"/>
              </a:rPr>
              <a:t>Business Impact Data</a:t>
            </a:r>
            <a:endParaRPr lang="en-US" sz="2800" dirty="0">
              <a:solidFill>
                <a:srgbClr val="FFFFFF"/>
              </a:solidFill>
            </a:endParaRPr>
          </a:p>
        </p:txBody>
      </p:sp>
      <p:sp>
        <p:nvSpPr>
          <p:cNvPr id="25" name="Down Arrow 24"/>
          <p:cNvSpPr/>
          <p:nvPr/>
        </p:nvSpPr>
        <p:spPr>
          <a:xfrm rot="16200000">
            <a:off x="5950599" y="3874437"/>
            <a:ext cx="459084" cy="1295397"/>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836">
              <a:solidFill>
                <a:srgbClr val="000000"/>
              </a:solidFill>
            </a:endParaRPr>
          </a:p>
        </p:txBody>
      </p:sp>
      <p:sp>
        <p:nvSpPr>
          <p:cNvPr id="26" name="TextBox 25"/>
          <p:cNvSpPr txBox="1"/>
          <p:nvPr/>
        </p:nvSpPr>
        <p:spPr>
          <a:xfrm>
            <a:off x="10847356" y="4221894"/>
            <a:ext cx="1570039" cy="738664"/>
          </a:xfrm>
          <a:prstGeom prst="rect">
            <a:avLst/>
          </a:prstGeom>
          <a:noFill/>
        </p:spPr>
        <p:txBody>
          <a:bodyPr wrap="square" lIns="182880" tIns="146304" rIns="182880" bIns="146304" rtlCol="0">
            <a:spAutoFit/>
          </a:bodyPr>
          <a:lstStyle/>
          <a:p>
            <a:pPr>
              <a:lnSpc>
                <a:spcPct val="90000"/>
              </a:lnSpc>
              <a:spcAft>
                <a:spcPts val="600"/>
              </a:spcAft>
            </a:pPr>
            <a:r>
              <a:rPr lang="en-GB" sz="3200" b="1" dirty="0" smtClean="0">
                <a:solidFill>
                  <a:srgbClr val="FF0000"/>
                </a:solidFill>
              </a:rPr>
              <a:t>$</a:t>
            </a:r>
          </a:p>
        </p:txBody>
      </p:sp>
    </p:spTree>
    <p:extLst>
      <p:ext uri="{BB962C8B-B14F-4D97-AF65-F5344CB8AC3E}">
        <p14:creationId xmlns:p14="http://schemas.microsoft.com/office/powerpoint/2010/main" val="114116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animBg="1"/>
      <p:bldP spid="11" grpId="0"/>
      <p:bldP spid="12" grpId="0" animBg="1"/>
      <p:bldP spid="2" grpId="0"/>
      <p:bldP spid="19" grpId="0"/>
      <p:bldP spid="23" grpId="0" animBg="1"/>
      <p:bldP spid="24" grpId="0"/>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wrap="square" lIns="146304" tIns="91440" rIns="146304" bIns="91440" rtlCol="0" anchor="t">
            <a:noAutofit/>
          </a:bodyPr>
          <a:lstStyle/>
          <a:p>
            <a:r>
              <a:rPr lang="en-US" dirty="0"/>
              <a:t>Zoning: Expected Benefits</a:t>
            </a:r>
            <a:endParaRPr lang="en-GB" sz="4000" dirty="0"/>
          </a:p>
        </p:txBody>
      </p:sp>
      <p:graphicFrame>
        <p:nvGraphicFramePr>
          <p:cNvPr id="4" name="Table 3"/>
          <p:cNvGraphicFramePr>
            <a:graphicFrameLocks noGrp="1"/>
          </p:cNvGraphicFramePr>
          <p:nvPr>
            <p:extLst/>
          </p:nvPr>
        </p:nvGraphicFramePr>
        <p:xfrm>
          <a:off x="1189037" y="1516062"/>
          <a:ext cx="9525000" cy="4286766"/>
        </p:xfrm>
        <a:graphic>
          <a:graphicData uri="http://schemas.openxmlformats.org/drawingml/2006/table">
            <a:tbl>
              <a:tblPr firstRow="1" bandRow="1">
                <a:tableStyleId>{793D81CF-94F2-401A-BA57-92F5A7B2D0C5}</a:tableStyleId>
              </a:tblPr>
              <a:tblGrid>
                <a:gridCol w="4762500"/>
                <a:gridCol w="4762500"/>
              </a:tblGrid>
              <a:tr h="824607">
                <a:tc>
                  <a:txBody>
                    <a:bodyPr/>
                    <a:lstStyle/>
                    <a:p>
                      <a:r>
                        <a:rPr lang="en-US" sz="2800" dirty="0" smtClean="0"/>
                        <a:t>Goal</a:t>
                      </a:r>
                      <a:endParaRPr lang="en-US" sz="2800" dirty="0"/>
                    </a:p>
                  </a:txBody>
                  <a:tcPr/>
                </a:tc>
                <a:tc>
                  <a:txBody>
                    <a:bodyPr/>
                    <a:lstStyle/>
                    <a:p>
                      <a:r>
                        <a:rPr lang="en-US" sz="2800" dirty="0" smtClean="0"/>
                        <a:t>Benefit</a:t>
                      </a:r>
                      <a:endParaRPr lang="en-US" sz="2800" dirty="0"/>
                    </a:p>
                  </a:txBody>
                  <a:tcPr/>
                </a:tc>
              </a:tr>
              <a:tr h="824607">
                <a:tc>
                  <a:txBody>
                    <a:bodyPr/>
                    <a:lstStyle/>
                    <a:p>
                      <a:r>
                        <a:rPr lang="en-US" sz="2800" dirty="0" smtClean="0"/>
                        <a:t>Differentiation of controls per Zone </a:t>
                      </a:r>
                      <a:endParaRPr lang="en-US" sz="2800" dirty="0"/>
                    </a:p>
                  </a:txBody>
                  <a:tcPr/>
                </a:tc>
                <a:tc>
                  <a:txBody>
                    <a:bodyPr/>
                    <a:lstStyle/>
                    <a:p>
                      <a:r>
                        <a:rPr lang="en-US" sz="2800" dirty="0" smtClean="0"/>
                        <a:t>Cost avoidance</a:t>
                      </a:r>
                      <a:endParaRPr lang="en-US" sz="2800" dirty="0"/>
                    </a:p>
                  </a:txBody>
                  <a:tcPr/>
                </a:tc>
              </a:tr>
              <a:tr h="1093986">
                <a:tc>
                  <a:txBody>
                    <a:bodyPr/>
                    <a:lstStyle/>
                    <a:p>
                      <a:r>
                        <a:rPr lang="en-US" sz="2800" dirty="0" smtClean="0"/>
                        <a:t>Reduce risk of attack moving from one Zone to another </a:t>
                      </a:r>
                      <a:endParaRPr lang="en-US" sz="2800" dirty="0"/>
                    </a:p>
                  </a:txBody>
                  <a:tcPr/>
                </a:tc>
                <a:tc>
                  <a:txBody>
                    <a:bodyPr/>
                    <a:lstStyle/>
                    <a:p>
                      <a:r>
                        <a:rPr lang="en-US" sz="2800" dirty="0" smtClean="0"/>
                        <a:t>Risk likelihood and </a:t>
                      </a:r>
                      <a:r>
                        <a:rPr lang="en-US" sz="2800" b="1" dirty="0" smtClean="0"/>
                        <a:t>impact reduction</a:t>
                      </a:r>
                      <a:endParaRPr lang="en-US" sz="2800" b="1" dirty="0"/>
                    </a:p>
                  </a:txBody>
                  <a:tcPr/>
                </a:tc>
              </a:tr>
              <a:tr h="1423293">
                <a:tc>
                  <a:txBody>
                    <a:bodyPr/>
                    <a:lstStyle/>
                    <a:p>
                      <a:r>
                        <a:rPr lang="en-US" sz="2800" dirty="0" smtClean="0"/>
                        <a:t>Enable secure adoption of Cloud and Consumerization </a:t>
                      </a:r>
                      <a:endParaRPr lang="en-US" sz="2800" dirty="0"/>
                    </a:p>
                  </a:txBody>
                  <a:tcPr/>
                </a:tc>
                <a:tc>
                  <a:txBody>
                    <a:bodyPr/>
                    <a:lstStyle/>
                    <a:p>
                      <a:r>
                        <a:rPr lang="en-US" sz="2800" dirty="0" smtClean="0"/>
                        <a:t>Business enablement</a:t>
                      </a:r>
                      <a:endParaRPr lang="en-US" sz="2800" dirty="0"/>
                    </a:p>
                  </a:txBody>
                  <a:tcPr/>
                </a:tc>
              </a:tr>
            </a:tbl>
          </a:graphicData>
        </a:graphic>
      </p:graphicFrame>
    </p:spTree>
    <p:extLst>
      <p:ext uri="{BB962C8B-B14F-4D97-AF65-F5344CB8AC3E}">
        <p14:creationId xmlns:p14="http://schemas.microsoft.com/office/powerpoint/2010/main" val="189970688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Surviving the </a:t>
            </a:r>
            <a:r>
              <a:rPr lang="en-US" dirty="0" smtClean="0"/>
              <a:t/>
            </a:r>
            <a:br>
              <a:rPr lang="en-US" dirty="0" smtClean="0"/>
            </a:br>
            <a:r>
              <a:rPr lang="en-US" dirty="0" smtClean="0"/>
              <a:t>New </a:t>
            </a:r>
            <a:r>
              <a:rPr lang="en-US" dirty="0"/>
              <a:t>IT Reality</a:t>
            </a:r>
          </a:p>
        </p:txBody>
      </p:sp>
      <p:sp>
        <p:nvSpPr>
          <p:cNvPr id="8" name="Text Placeholder 7"/>
          <p:cNvSpPr>
            <a:spLocks noGrp="1"/>
          </p:cNvSpPr>
          <p:nvPr>
            <p:ph type="body" sz="quarter" idx="15"/>
          </p:nvPr>
        </p:nvSpPr>
        <p:spPr/>
        <p:txBody>
          <a:bodyPr/>
          <a:lstStyle/>
          <a:p>
            <a:r>
              <a:rPr lang="en-US" dirty="0" smtClean="0"/>
              <a:t>PCIT-B211</a:t>
            </a:r>
            <a:endParaRPr lang="en-US" dirty="0"/>
          </a:p>
        </p:txBody>
      </p:sp>
      <p:sp>
        <p:nvSpPr>
          <p:cNvPr id="6" name="Text Placeholder 2"/>
          <p:cNvSpPr>
            <a:spLocks noGrp="1"/>
          </p:cNvSpPr>
          <p:nvPr>
            <p:ph type="body" sz="quarter" idx="14"/>
          </p:nvPr>
        </p:nvSpPr>
        <p:spPr>
          <a:xfrm>
            <a:off x="274638" y="4463064"/>
            <a:ext cx="3207295" cy="1554478"/>
          </a:xfrm>
        </p:spPr>
        <p:txBody>
          <a:bodyPr/>
          <a:lstStyle/>
          <a:p>
            <a:r>
              <a:rPr lang="en-US" sz="2400" dirty="0"/>
              <a:t>Janwillem Kok</a:t>
            </a:r>
          </a:p>
          <a:p>
            <a:r>
              <a:rPr lang="en-US" sz="2400" dirty="0"/>
              <a:t>Enterprise Architect</a:t>
            </a:r>
          </a:p>
          <a:p>
            <a:r>
              <a:rPr lang="en-US" sz="2400" dirty="0"/>
              <a:t>Microsoft Services</a:t>
            </a:r>
          </a:p>
        </p:txBody>
      </p:sp>
      <p:sp>
        <p:nvSpPr>
          <p:cNvPr id="7" name="Text Placeholder 2"/>
          <p:cNvSpPr txBox="1">
            <a:spLocks/>
          </p:cNvSpPr>
          <p:nvPr/>
        </p:nvSpPr>
        <p:spPr bwMode="ltGray">
          <a:xfrm>
            <a:off x="3481933" y="4463064"/>
            <a:ext cx="3207295"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fr-FR" sz="2400" dirty="0"/>
              <a:t>Ruud van Velsen</a:t>
            </a:r>
          </a:p>
          <a:p>
            <a:pPr>
              <a:buClr>
                <a:srgbClr val="FFFFFF"/>
              </a:buClr>
            </a:pPr>
            <a:r>
              <a:rPr lang="fr-FR" sz="2400" dirty="0"/>
              <a:t>Principal Consultant</a:t>
            </a:r>
          </a:p>
          <a:p>
            <a:pPr>
              <a:buClr>
                <a:srgbClr val="FFFFFF"/>
              </a:buClr>
            </a:pPr>
            <a:r>
              <a:rPr lang="fr-FR" sz="2400" dirty="0"/>
              <a:t>Microsoft Services</a:t>
            </a:r>
          </a:p>
        </p:txBody>
      </p:sp>
    </p:spTree>
    <p:extLst>
      <p:ext uri="{BB962C8B-B14F-4D97-AF65-F5344CB8AC3E}">
        <p14:creationId xmlns:p14="http://schemas.microsoft.com/office/powerpoint/2010/main" val="27184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1241" y="2030035"/>
            <a:ext cx="6912959" cy="41808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FF">
                    <a:lumMod val="50000"/>
                  </a:srgbClr>
                </a:solidFill>
                <a:latin typeface="Arial" pitchFamily="34" charset="0"/>
                <a:cs typeface="Arial" pitchFamily="34" charset="0"/>
              </a:rPr>
              <a:t>One Open Network</a:t>
            </a:r>
          </a:p>
          <a:p>
            <a:pPr algn="ctr"/>
            <a:endParaRPr lang="en-US" sz="2800" dirty="0">
              <a:solidFill>
                <a:srgbClr val="FFFFFF">
                  <a:lumMod val="50000"/>
                </a:srgbClr>
              </a:solidFill>
              <a:latin typeface="Arial" pitchFamily="34" charset="0"/>
              <a:cs typeface="Arial" pitchFamily="34" charset="0"/>
            </a:endParaRPr>
          </a:p>
        </p:txBody>
      </p:sp>
      <p:grpSp>
        <p:nvGrpSpPr>
          <p:cNvPr id="36" name="Group 35"/>
          <p:cNvGrpSpPr/>
          <p:nvPr/>
        </p:nvGrpSpPr>
        <p:grpSpPr>
          <a:xfrm>
            <a:off x="2956181" y="4224642"/>
            <a:ext cx="2178739" cy="1295915"/>
            <a:chOff x="9139196" y="4565808"/>
            <a:chExt cx="2178739" cy="1295915"/>
          </a:xfrm>
        </p:grpSpPr>
        <p:sp>
          <p:nvSpPr>
            <p:cNvPr id="34" name="Isosceles Triangle 33"/>
            <p:cNvSpPr/>
            <p:nvPr/>
          </p:nvSpPr>
          <p:spPr>
            <a:xfrm>
              <a:off x="9173913" y="4565808"/>
              <a:ext cx="2121884" cy="1295915"/>
            </a:xfrm>
            <a:prstGeom prst="triangl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600" dirty="0">
                <a:solidFill>
                  <a:srgbClr val="000000"/>
                </a:solidFill>
              </a:endParaRPr>
            </a:p>
          </p:txBody>
        </p:sp>
        <p:sp>
          <p:nvSpPr>
            <p:cNvPr id="35" name="TextBox 34"/>
            <p:cNvSpPr txBox="1"/>
            <p:nvPr/>
          </p:nvSpPr>
          <p:spPr>
            <a:xfrm>
              <a:off x="9139196" y="5110331"/>
              <a:ext cx="2178739" cy="627864"/>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solidFill>
                    <a:srgbClr val="002060"/>
                  </a:solidFill>
                </a:rPr>
                <a:t>Contoso.com</a:t>
              </a:r>
            </a:p>
          </p:txBody>
        </p:sp>
      </p:grpSp>
      <p:sp>
        <p:nvSpPr>
          <p:cNvPr id="3" name="Title 2"/>
          <p:cNvSpPr>
            <a:spLocks noGrp="1"/>
          </p:cNvSpPr>
          <p:nvPr>
            <p:ph type="title"/>
          </p:nvPr>
        </p:nvSpPr>
        <p:spPr/>
        <p:txBody>
          <a:bodyPr/>
          <a:lstStyle/>
          <a:p>
            <a:r>
              <a:rPr lang="en-US" dirty="0" smtClean="0"/>
              <a:t>Zoning High Level Architecture</a:t>
            </a:r>
            <a:endParaRPr lang="en-US" dirty="0"/>
          </a:p>
        </p:txBody>
      </p:sp>
      <p:sp>
        <p:nvSpPr>
          <p:cNvPr id="20" name="TextBox 19"/>
          <p:cNvSpPr txBox="1"/>
          <p:nvPr/>
        </p:nvSpPr>
        <p:spPr>
          <a:xfrm>
            <a:off x="9443948" y="1943475"/>
            <a:ext cx="2992527" cy="523875"/>
          </a:xfrm>
          <a:prstGeom prst="rect">
            <a:avLst/>
          </a:prstGeom>
          <a:noFill/>
        </p:spPr>
        <p:txBody>
          <a:bodyPr wrap="square" lIns="0" tIns="0" rIns="0" bIns="0" rtlCol="0">
            <a:noAutofit/>
          </a:bodyPr>
          <a:lstStyle/>
          <a:p>
            <a:pPr marL="342900" indent="-342900">
              <a:lnSpc>
                <a:spcPct val="113000"/>
              </a:lnSpc>
              <a:spcAft>
                <a:spcPts val="60"/>
              </a:spcAft>
              <a:buFont typeface="+mj-lt"/>
              <a:buAutoNum type="arabicPeriod"/>
            </a:pPr>
            <a:r>
              <a:rPr lang="en-US" sz="1600" b="1" dirty="0" smtClean="0">
                <a:solidFill>
                  <a:srgbClr val="FFFFFF"/>
                </a:solidFill>
              </a:rPr>
              <a:t>Move the most </a:t>
            </a:r>
            <a:r>
              <a:rPr lang="en-US" sz="1600" b="1" i="1" dirty="0" smtClean="0">
                <a:solidFill>
                  <a:srgbClr val="FFFFFF"/>
                </a:solidFill>
              </a:rPr>
              <a:t>valuable</a:t>
            </a:r>
            <a:r>
              <a:rPr lang="en-US" sz="1600" b="1" dirty="0" smtClean="0">
                <a:solidFill>
                  <a:srgbClr val="FFFFFF"/>
                </a:solidFill>
              </a:rPr>
              <a:t> assets to a highly secure environment</a:t>
            </a:r>
          </a:p>
          <a:p>
            <a:pPr marL="342900" indent="-342900">
              <a:lnSpc>
                <a:spcPct val="113000"/>
              </a:lnSpc>
              <a:spcAft>
                <a:spcPts val="60"/>
              </a:spcAft>
              <a:buFont typeface="+mj-lt"/>
              <a:buAutoNum type="arabicPeriod"/>
            </a:pPr>
            <a:r>
              <a:rPr lang="en-US" sz="1600" b="1" dirty="0" smtClean="0">
                <a:solidFill>
                  <a:srgbClr val="FFFFFF"/>
                </a:solidFill>
              </a:rPr>
              <a:t>Move the most </a:t>
            </a:r>
            <a:r>
              <a:rPr lang="en-US" sz="1600" b="1" i="1" dirty="0" smtClean="0">
                <a:solidFill>
                  <a:srgbClr val="FFFFFF"/>
                </a:solidFill>
              </a:rPr>
              <a:t>exposed</a:t>
            </a:r>
            <a:r>
              <a:rPr lang="en-US" sz="1600" b="1" dirty="0" smtClean="0">
                <a:solidFill>
                  <a:srgbClr val="FFFFFF"/>
                </a:solidFill>
              </a:rPr>
              <a:t> assets to a separate environment</a:t>
            </a:r>
          </a:p>
          <a:p>
            <a:pPr marL="342900" indent="-342900">
              <a:lnSpc>
                <a:spcPct val="113000"/>
              </a:lnSpc>
              <a:spcAft>
                <a:spcPts val="60"/>
              </a:spcAft>
              <a:buFont typeface="+mj-lt"/>
              <a:buAutoNum type="arabicPeriod"/>
            </a:pPr>
            <a:r>
              <a:rPr lang="en-US" sz="1600" b="1" dirty="0" smtClean="0">
                <a:solidFill>
                  <a:srgbClr val="FFFFFF"/>
                </a:solidFill>
              </a:rPr>
              <a:t>Move the most </a:t>
            </a:r>
            <a:r>
              <a:rPr lang="en-US" sz="1600" b="1" i="1" dirty="0" smtClean="0">
                <a:solidFill>
                  <a:srgbClr val="FFFFFF"/>
                </a:solidFill>
              </a:rPr>
              <a:t>vulnerable</a:t>
            </a:r>
            <a:r>
              <a:rPr lang="en-US" sz="1600" b="1" dirty="0" smtClean="0">
                <a:solidFill>
                  <a:srgbClr val="FFFFFF"/>
                </a:solidFill>
              </a:rPr>
              <a:t> assets out of the Open Network</a:t>
            </a:r>
          </a:p>
        </p:txBody>
      </p:sp>
      <p:grpSp>
        <p:nvGrpSpPr>
          <p:cNvPr id="43" name="Group 42"/>
          <p:cNvGrpSpPr/>
          <p:nvPr/>
        </p:nvGrpSpPr>
        <p:grpSpPr>
          <a:xfrm>
            <a:off x="495894" y="3323028"/>
            <a:ext cx="6912959" cy="1545834"/>
            <a:chOff x="442774" y="3282536"/>
            <a:chExt cx="6912959" cy="1400252"/>
          </a:xfrm>
        </p:grpSpPr>
        <p:sp>
          <p:nvSpPr>
            <p:cNvPr id="38" name="Oval 37"/>
            <p:cNvSpPr/>
            <p:nvPr/>
          </p:nvSpPr>
          <p:spPr>
            <a:xfrm>
              <a:off x="1146548" y="3641463"/>
              <a:ext cx="1917025" cy="682242"/>
            </a:xfrm>
            <a:prstGeom prst="ellipse">
              <a:avLst/>
            </a:prstGeom>
            <a:ln/>
            <a:extLst/>
          </p:spPr>
          <p:style>
            <a:lnRef idx="2">
              <a:schemeClr val="accent2"/>
            </a:lnRef>
            <a:fillRef idx="1">
              <a:schemeClr val="lt1"/>
            </a:fillRef>
            <a:effectRef idx="0">
              <a:schemeClr val="accent2"/>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a:solidFill>
                    <a:srgbClr val="000000"/>
                  </a:solidFill>
                  <a:latin typeface="Times New Roman" pitchFamily="18" charset="0"/>
                  <a:ea typeface="Calibri" pitchFamily="34" charset="0"/>
                  <a:cs typeface="Times New Roman" pitchFamily="18" charset="0"/>
                </a:rPr>
                <a:t>Office Automation</a:t>
              </a:r>
            </a:p>
          </p:txBody>
        </p:sp>
        <p:grpSp>
          <p:nvGrpSpPr>
            <p:cNvPr id="21" name="Group 20"/>
            <p:cNvGrpSpPr/>
            <p:nvPr/>
          </p:nvGrpSpPr>
          <p:grpSpPr>
            <a:xfrm>
              <a:off x="442774" y="3282536"/>
              <a:ext cx="6912959" cy="1400252"/>
              <a:chOff x="523311" y="2403109"/>
              <a:chExt cx="6912959" cy="1400252"/>
            </a:xfrm>
          </p:grpSpPr>
          <p:sp>
            <p:nvSpPr>
              <p:cNvPr id="22" name="Rectangle 21"/>
              <p:cNvSpPr/>
              <p:nvPr/>
            </p:nvSpPr>
            <p:spPr>
              <a:xfrm>
                <a:off x="523311" y="2403109"/>
                <a:ext cx="6912959" cy="1400252"/>
              </a:xfrm>
              <a:prstGeom prst="rect">
                <a:avLst/>
              </a:prstGeom>
              <a:solidFill>
                <a:srgbClr val="F79646"/>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sz="2000" b="1" dirty="0" smtClean="0">
                    <a:solidFill>
                      <a:srgbClr val="FF0000"/>
                    </a:solidFill>
                    <a:latin typeface="Times New Roman" pitchFamily="18" charset="0"/>
                    <a:ea typeface="Calibri" pitchFamily="34" charset="0"/>
                    <a:cs typeface="Times New Roman" pitchFamily="18" charset="0"/>
                  </a:rPr>
                  <a:t>                                                          Medium/Low Risk Data </a:t>
                </a:r>
                <a:endParaRPr lang="en-US" sz="2000" b="1" dirty="0">
                  <a:solidFill>
                    <a:srgbClr val="FF0000"/>
                  </a:solidFill>
                  <a:latin typeface="Times New Roman" pitchFamily="18" charset="0"/>
                  <a:ea typeface="Calibri" pitchFamily="34" charset="0"/>
                  <a:cs typeface="Times New Roman" pitchFamily="18" charset="0"/>
                </a:endParaRPr>
              </a:p>
            </p:txBody>
          </p:sp>
          <p:sp>
            <p:nvSpPr>
              <p:cNvPr id="23" name="Oval 22"/>
              <p:cNvSpPr/>
              <p:nvPr/>
            </p:nvSpPr>
            <p:spPr>
              <a:xfrm>
                <a:off x="594829" y="2769204"/>
                <a:ext cx="1917025" cy="682242"/>
              </a:xfrm>
              <a:prstGeom prst="ellipse">
                <a:avLst/>
              </a:prstGeom>
              <a:ln/>
              <a:extLst/>
            </p:spPr>
            <p:style>
              <a:lnRef idx="2">
                <a:schemeClr val="accent1"/>
              </a:lnRef>
              <a:fillRef idx="1">
                <a:schemeClr val="lt1"/>
              </a:fillRef>
              <a:effectRef idx="0">
                <a:schemeClr val="accent1"/>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a:solidFill>
                      <a:srgbClr val="000000"/>
                    </a:solidFill>
                    <a:latin typeface="Times New Roman" pitchFamily="18" charset="0"/>
                    <a:ea typeface="Calibri" pitchFamily="34" charset="0"/>
                    <a:cs typeface="Times New Roman" pitchFamily="18" charset="0"/>
                  </a:rPr>
                  <a:t>Office Automation</a:t>
                </a:r>
              </a:p>
            </p:txBody>
          </p:sp>
        </p:grpSp>
        <p:sp>
          <p:nvSpPr>
            <p:cNvPr id="24" name="Isosceles Triangle 23"/>
            <p:cNvSpPr/>
            <p:nvPr/>
          </p:nvSpPr>
          <p:spPr>
            <a:xfrm>
              <a:off x="2500610" y="3470201"/>
              <a:ext cx="1678668" cy="999731"/>
            </a:xfrm>
            <a:prstGeom prst="triangl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600" dirty="0">
                <a:solidFill>
                  <a:srgbClr val="000000"/>
                </a:solidFill>
              </a:endParaRPr>
            </a:p>
          </p:txBody>
        </p:sp>
        <p:sp>
          <p:nvSpPr>
            <p:cNvPr id="2" name="TextBox 1"/>
            <p:cNvSpPr txBox="1"/>
            <p:nvPr/>
          </p:nvSpPr>
          <p:spPr>
            <a:xfrm>
              <a:off x="2511072" y="4040204"/>
              <a:ext cx="2178739" cy="493461"/>
            </a:xfrm>
            <a:prstGeom prst="rect">
              <a:avLst/>
            </a:prstGeom>
            <a:noFill/>
          </p:spPr>
          <p:txBody>
            <a:bodyPr wrap="square" lIns="182880" tIns="146304" rIns="182880" bIns="146304" rtlCol="0">
              <a:spAutoFit/>
            </a:bodyPr>
            <a:lstStyle/>
            <a:p>
              <a:pPr>
                <a:lnSpc>
                  <a:spcPct val="90000"/>
                </a:lnSpc>
                <a:spcAft>
                  <a:spcPts val="600"/>
                </a:spcAft>
              </a:pPr>
              <a:r>
                <a:rPr lang="en-GB" dirty="0" smtClean="0">
                  <a:solidFill>
                    <a:srgbClr val="002060"/>
                  </a:solidFill>
                </a:rPr>
                <a:t>Contoso.com</a:t>
              </a:r>
            </a:p>
          </p:txBody>
        </p:sp>
      </p:grpSp>
      <p:grpSp>
        <p:nvGrpSpPr>
          <p:cNvPr id="42" name="Group 41"/>
          <p:cNvGrpSpPr/>
          <p:nvPr/>
        </p:nvGrpSpPr>
        <p:grpSpPr>
          <a:xfrm>
            <a:off x="495895" y="1943475"/>
            <a:ext cx="6912958" cy="1401387"/>
            <a:chOff x="427036" y="1897062"/>
            <a:chExt cx="6912958" cy="1401387"/>
          </a:xfrm>
        </p:grpSpPr>
        <p:sp>
          <p:nvSpPr>
            <p:cNvPr id="37" name="Oval 36"/>
            <p:cNvSpPr/>
            <p:nvPr/>
          </p:nvSpPr>
          <p:spPr>
            <a:xfrm>
              <a:off x="1350187" y="2273812"/>
              <a:ext cx="1223765" cy="682242"/>
            </a:xfrm>
            <a:prstGeom prst="ellipse">
              <a:avLst/>
            </a:prstGeom>
            <a:ln/>
            <a:extLst/>
          </p:spPr>
          <p:style>
            <a:lnRef idx="2">
              <a:schemeClr val="accent2"/>
            </a:lnRef>
            <a:fillRef idx="1">
              <a:schemeClr val="lt1"/>
            </a:fillRef>
            <a:effectRef idx="0">
              <a:schemeClr val="accent2"/>
            </a:effectRef>
            <a:fontRef idx="minor">
              <a:schemeClr val="dk1"/>
            </a:fontRef>
          </p:style>
          <p:txBody>
            <a:bodyPr vert="horz" wrap="square" lIns="93260" tIns="46630" rIns="93260" bIns="46630" numCol="1" anchor="ctr" anchorCtr="0" compatLnSpc="1">
              <a:prstTxWarp prst="textNoShape">
                <a:avLst/>
              </a:prstTxWarp>
            </a:bodyPr>
            <a:lstStyle/>
            <a:p>
              <a:pPr algn="ctr" defTabSz="932597" fontAlgn="base">
                <a:spcBef>
                  <a:spcPct val="0"/>
                </a:spcBef>
                <a:spcAft>
                  <a:spcPct val="0"/>
                </a:spcAft>
              </a:pPr>
              <a:r>
                <a:rPr lang="en-US" b="1" dirty="0">
                  <a:solidFill>
                    <a:srgbClr val="000000"/>
                  </a:solidFill>
                  <a:latin typeface="Times New Roman" pitchFamily="18" charset="0"/>
                  <a:ea typeface="Calibri" pitchFamily="34" charset="0"/>
                  <a:cs typeface="Times New Roman" pitchFamily="18" charset="0"/>
                </a:rPr>
                <a:t>Secure Cell</a:t>
              </a:r>
            </a:p>
          </p:txBody>
        </p:sp>
        <p:grpSp>
          <p:nvGrpSpPr>
            <p:cNvPr id="12" name="Group 11"/>
            <p:cNvGrpSpPr/>
            <p:nvPr/>
          </p:nvGrpSpPr>
          <p:grpSpPr>
            <a:xfrm>
              <a:off x="427036" y="1897062"/>
              <a:ext cx="6912958" cy="1401387"/>
              <a:chOff x="389967" y="1472186"/>
              <a:chExt cx="8135469" cy="1440000"/>
            </a:xfrm>
          </p:grpSpPr>
          <p:sp>
            <p:nvSpPr>
              <p:cNvPr id="13" name="Rectangle 12"/>
              <p:cNvSpPr>
                <a:spLocks noChangeArrowheads="1"/>
              </p:cNvSpPr>
              <p:nvPr/>
            </p:nvSpPr>
            <p:spPr bwMode="auto">
              <a:xfrm>
                <a:off x="389967" y="1472186"/>
                <a:ext cx="8135469" cy="1440000"/>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3260" tIns="46630" rIns="93260" bIns="46630" numCol="1" anchor="ctr" anchorCtr="0" compatLnSpc="1">
                <a:prstTxWarp prst="textNoShape">
                  <a:avLst/>
                </a:prstTxWarp>
              </a:bodyPr>
              <a:lstStyle/>
              <a:p>
                <a:pPr algn="ctr" defTabSz="932597" fontAlgn="base">
                  <a:spcBef>
                    <a:spcPct val="0"/>
                  </a:spcBef>
                  <a:spcAft>
                    <a:spcPct val="0"/>
                  </a:spcAft>
                </a:pPr>
                <a:r>
                  <a:rPr lang="en-US" sz="2000" b="1" dirty="0" smtClean="0">
                    <a:solidFill>
                      <a:srgbClr val="000000"/>
                    </a:solidFill>
                    <a:latin typeface="Times New Roman" pitchFamily="18" charset="0"/>
                    <a:ea typeface="Calibri" pitchFamily="34" charset="0"/>
                    <a:cs typeface="Times New Roman" pitchFamily="18" charset="0"/>
                  </a:rPr>
                  <a:t>                                                      </a:t>
                </a:r>
                <a:r>
                  <a:rPr lang="en-US" sz="2000" b="1" dirty="0" smtClean="0">
                    <a:solidFill>
                      <a:srgbClr val="FF0000"/>
                    </a:solidFill>
                    <a:latin typeface="Times New Roman" pitchFamily="18" charset="0"/>
                    <a:ea typeface="Calibri" pitchFamily="34" charset="0"/>
                    <a:cs typeface="Times New Roman" pitchFamily="18" charset="0"/>
                  </a:rPr>
                  <a:t>High Risk Data</a:t>
                </a:r>
                <a:endParaRPr lang="en-US" sz="2000" b="1" dirty="0">
                  <a:solidFill>
                    <a:srgbClr val="FF0000"/>
                  </a:solidFill>
                  <a:latin typeface="Times New Roman" pitchFamily="18" charset="0"/>
                  <a:ea typeface="Calibri" pitchFamily="34" charset="0"/>
                  <a:cs typeface="Times New Roman" pitchFamily="18" charset="0"/>
                </a:endParaRPr>
              </a:p>
            </p:txBody>
          </p:sp>
          <p:sp>
            <p:nvSpPr>
              <p:cNvPr id="14" name="Oval 13"/>
              <p:cNvSpPr/>
              <p:nvPr/>
            </p:nvSpPr>
            <p:spPr>
              <a:xfrm>
                <a:off x="768738" y="1861241"/>
                <a:ext cx="1440180" cy="701040"/>
              </a:xfrm>
              <a:prstGeom prst="ellipse">
                <a:avLst/>
              </a:prstGeom>
              <a:ln/>
              <a:extLst/>
            </p:spPr>
            <p:style>
              <a:lnRef idx="2">
                <a:schemeClr val="accent1"/>
              </a:lnRef>
              <a:fillRef idx="1">
                <a:schemeClr val="lt1"/>
              </a:fillRef>
              <a:effectRef idx="0">
                <a:schemeClr val="accent1"/>
              </a:effectRef>
              <a:fontRef idx="minor">
                <a:schemeClr val="dk1"/>
              </a:fontRef>
            </p:style>
            <p:txBody>
              <a:bodyPr vert="horz" wrap="square" lIns="93260" tIns="46630" rIns="93260" bIns="46630" numCol="1" anchor="ctr" anchorCtr="0" compatLnSpc="1">
                <a:prstTxWarp prst="textNoShape">
                  <a:avLst/>
                </a:prstTxWarp>
              </a:bodyPr>
              <a:lstStyle/>
              <a:p>
                <a:pPr algn="ctr" defTabSz="932597" fontAlgn="base">
                  <a:spcBef>
                    <a:spcPct val="0"/>
                  </a:spcBef>
                  <a:spcAft>
                    <a:spcPct val="0"/>
                  </a:spcAft>
                </a:pPr>
                <a:r>
                  <a:rPr lang="en-US" b="1" dirty="0">
                    <a:solidFill>
                      <a:srgbClr val="000000"/>
                    </a:solidFill>
                    <a:latin typeface="Times New Roman" pitchFamily="18" charset="0"/>
                    <a:ea typeface="Calibri" pitchFamily="34" charset="0"/>
                    <a:cs typeface="Times New Roman" pitchFamily="18" charset="0"/>
                  </a:rPr>
                  <a:t>Secure Cell</a:t>
                </a:r>
              </a:p>
            </p:txBody>
          </p:sp>
        </p:grpSp>
        <p:sp>
          <p:nvSpPr>
            <p:cNvPr id="15" name="Isosceles Triangle 14"/>
            <p:cNvSpPr/>
            <p:nvPr/>
          </p:nvSpPr>
          <p:spPr>
            <a:xfrm>
              <a:off x="2763128" y="2096883"/>
              <a:ext cx="1086257" cy="892417"/>
            </a:xfrm>
            <a:prstGeom prst="triangl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600" dirty="0">
                <a:solidFill>
                  <a:srgbClr val="000000"/>
                </a:solidFill>
              </a:endParaRPr>
            </a:p>
          </p:txBody>
        </p:sp>
        <p:sp>
          <p:nvSpPr>
            <p:cNvPr id="32" name="TextBox 31"/>
            <p:cNvSpPr txBox="1"/>
            <p:nvPr/>
          </p:nvSpPr>
          <p:spPr>
            <a:xfrm>
              <a:off x="2516985" y="2489372"/>
              <a:ext cx="2178739" cy="544765"/>
            </a:xfrm>
            <a:prstGeom prst="rect">
              <a:avLst/>
            </a:prstGeom>
            <a:noFill/>
          </p:spPr>
          <p:txBody>
            <a:bodyPr wrap="square" lIns="182880" tIns="146304" rIns="182880" bIns="146304" rtlCol="0">
              <a:spAutoFit/>
            </a:bodyPr>
            <a:lstStyle/>
            <a:p>
              <a:pPr>
                <a:lnSpc>
                  <a:spcPct val="90000"/>
                </a:lnSpc>
                <a:spcAft>
                  <a:spcPts val="600"/>
                </a:spcAft>
              </a:pPr>
              <a:r>
                <a:rPr lang="en-GB" dirty="0" smtClean="0">
                  <a:solidFill>
                    <a:srgbClr val="002060"/>
                  </a:solidFill>
                </a:rPr>
                <a:t>Secure.com</a:t>
              </a:r>
            </a:p>
          </p:txBody>
        </p:sp>
      </p:grpSp>
      <p:grpSp>
        <p:nvGrpSpPr>
          <p:cNvPr id="50" name="Group 49"/>
          <p:cNvGrpSpPr/>
          <p:nvPr/>
        </p:nvGrpSpPr>
        <p:grpSpPr>
          <a:xfrm>
            <a:off x="497556" y="4839524"/>
            <a:ext cx="6912958" cy="1401387"/>
            <a:chOff x="8367208" y="4915275"/>
            <a:chExt cx="6912958" cy="1401387"/>
          </a:xfrm>
        </p:grpSpPr>
        <p:grpSp>
          <p:nvGrpSpPr>
            <p:cNvPr id="16" name="Group 15"/>
            <p:cNvGrpSpPr/>
            <p:nvPr/>
          </p:nvGrpSpPr>
          <p:grpSpPr>
            <a:xfrm>
              <a:off x="8367208" y="4915275"/>
              <a:ext cx="6912958" cy="1401387"/>
              <a:chOff x="389965" y="4349855"/>
              <a:chExt cx="8135469" cy="1440000"/>
            </a:xfrm>
          </p:grpSpPr>
          <p:sp>
            <p:nvSpPr>
              <p:cNvPr id="17" name="Rectangle 3"/>
              <p:cNvSpPr>
                <a:spLocks noChangeArrowheads="1"/>
              </p:cNvSpPr>
              <p:nvPr/>
            </p:nvSpPr>
            <p:spPr bwMode="auto">
              <a:xfrm>
                <a:off x="389965" y="4349855"/>
                <a:ext cx="8135469" cy="1440000"/>
              </a:xfrm>
              <a:prstGeom prst="rect">
                <a:avLst/>
              </a:prstGeom>
              <a:solidFill>
                <a:schemeClr val="tx2">
                  <a:lumMod val="75000"/>
                </a:schemeClr>
              </a:solidFill>
              <a:ln>
                <a:noFill/>
              </a:ln>
              <a:extLst/>
            </p:spPr>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sz="2000" b="1" dirty="0" smtClean="0">
                    <a:solidFill>
                      <a:srgbClr val="FF0000"/>
                    </a:solidFill>
                    <a:latin typeface="Times New Roman" pitchFamily="18" charset="0"/>
                    <a:ea typeface="Calibri" pitchFamily="34" charset="0"/>
                    <a:cs typeface="Times New Roman" pitchFamily="18" charset="0"/>
                  </a:rPr>
                  <a:t>                                            </a:t>
                </a:r>
                <a:endParaRPr lang="en-US" sz="2000" b="1" dirty="0">
                  <a:solidFill>
                    <a:srgbClr val="FF0000"/>
                  </a:solidFill>
                  <a:latin typeface="Times New Roman" pitchFamily="18" charset="0"/>
                  <a:ea typeface="Calibri" pitchFamily="34" charset="0"/>
                  <a:cs typeface="Times New Roman" pitchFamily="18" charset="0"/>
                </a:endParaRPr>
              </a:p>
              <a:p>
                <a:pPr algn="ctr" defTabSz="932597" fontAlgn="base">
                  <a:spcBef>
                    <a:spcPct val="0"/>
                  </a:spcBef>
                  <a:spcAft>
                    <a:spcPct val="0"/>
                  </a:spcAft>
                </a:pPr>
                <a:r>
                  <a:rPr lang="en-US" sz="2000" b="1" dirty="0" smtClean="0">
                    <a:solidFill>
                      <a:srgbClr val="FF0000"/>
                    </a:solidFill>
                    <a:latin typeface="Times New Roman" pitchFamily="18" charset="0"/>
                    <a:ea typeface="Calibri" pitchFamily="34" charset="0"/>
                    <a:cs typeface="Times New Roman" pitchFamily="18" charset="0"/>
                  </a:rPr>
                  <a:t>                                                Containment</a:t>
                </a:r>
                <a:endParaRPr lang="en-US" sz="2000" b="1" dirty="0">
                  <a:solidFill>
                    <a:srgbClr val="FF0000"/>
                  </a:solidFill>
                  <a:latin typeface="Times New Roman" pitchFamily="18" charset="0"/>
                  <a:ea typeface="Calibri" pitchFamily="34" charset="0"/>
                  <a:cs typeface="Times New Roman" pitchFamily="18" charset="0"/>
                </a:endParaRPr>
              </a:p>
            </p:txBody>
          </p:sp>
          <p:sp>
            <p:nvSpPr>
              <p:cNvPr id="18" name="Oval 17"/>
              <p:cNvSpPr/>
              <p:nvPr/>
            </p:nvSpPr>
            <p:spPr>
              <a:xfrm>
                <a:off x="603609" y="4611151"/>
                <a:ext cx="1849555" cy="867950"/>
              </a:xfrm>
              <a:prstGeom prst="ellipse">
                <a:avLst/>
              </a:prstGeom>
              <a:ln/>
            </p:spPr>
            <p:style>
              <a:lnRef idx="2">
                <a:schemeClr val="accent1"/>
              </a:lnRef>
              <a:fillRef idx="1">
                <a:schemeClr val="lt1"/>
              </a:fillRef>
              <a:effectRef idx="0">
                <a:schemeClr val="accent1"/>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smtClean="0">
                    <a:solidFill>
                      <a:srgbClr val="000000"/>
                    </a:solidFill>
                    <a:latin typeface="Times New Roman" pitchFamily="18" charset="0"/>
                    <a:ea typeface="Calibri" pitchFamily="34" charset="0"/>
                    <a:cs typeface="Times New Roman" pitchFamily="18" charset="0"/>
                  </a:rPr>
                  <a:t>W2K, Old Java, Test</a:t>
                </a:r>
                <a:endParaRPr lang="en-US" b="1" dirty="0">
                  <a:solidFill>
                    <a:srgbClr val="000000"/>
                  </a:solidFill>
                  <a:latin typeface="Times New Roman" pitchFamily="18" charset="0"/>
                  <a:ea typeface="Calibri" pitchFamily="34" charset="0"/>
                  <a:cs typeface="Times New Roman" pitchFamily="18" charset="0"/>
                </a:endParaRPr>
              </a:p>
            </p:txBody>
          </p:sp>
        </p:grpSp>
        <p:sp>
          <p:nvSpPr>
            <p:cNvPr id="19" name="Isosceles Triangle 18"/>
            <p:cNvSpPr/>
            <p:nvPr/>
          </p:nvSpPr>
          <p:spPr>
            <a:xfrm>
              <a:off x="10504546" y="5185702"/>
              <a:ext cx="1457426" cy="840002"/>
            </a:xfrm>
            <a:prstGeom prst="triangl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600" dirty="0">
                <a:solidFill>
                  <a:srgbClr val="000000"/>
                </a:solidFill>
              </a:endParaRPr>
            </a:p>
          </p:txBody>
        </p:sp>
        <p:sp>
          <p:nvSpPr>
            <p:cNvPr id="33" name="TextBox 32"/>
            <p:cNvSpPr txBox="1"/>
            <p:nvPr/>
          </p:nvSpPr>
          <p:spPr>
            <a:xfrm>
              <a:off x="10451568" y="5562589"/>
              <a:ext cx="2178739" cy="544765"/>
            </a:xfrm>
            <a:prstGeom prst="rect">
              <a:avLst/>
            </a:prstGeom>
            <a:noFill/>
          </p:spPr>
          <p:txBody>
            <a:bodyPr wrap="square" lIns="182880" tIns="146304" rIns="182880" bIns="146304" rtlCol="0">
              <a:spAutoFit/>
            </a:bodyPr>
            <a:lstStyle/>
            <a:p>
              <a:pPr>
                <a:lnSpc>
                  <a:spcPct val="90000"/>
                </a:lnSpc>
                <a:spcAft>
                  <a:spcPts val="600"/>
                </a:spcAft>
              </a:pPr>
              <a:r>
                <a:rPr lang="en-GB" dirty="0" smtClean="0">
                  <a:solidFill>
                    <a:srgbClr val="002060"/>
                  </a:solidFill>
                </a:rPr>
                <a:t>Contain.com</a:t>
              </a:r>
            </a:p>
          </p:txBody>
        </p:sp>
      </p:grpSp>
      <p:grpSp>
        <p:nvGrpSpPr>
          <p:cNvPr id="53" name="Group 52"/>
          <p:cNvGrpSpPr/>
          <p:nvPr/>
        </p:nvGrpSpPr>
        <p:grpSpPr>
          <a:xfrm>
            <a:off x="946799" y="2582424"/>
            <a:ext cx="6462054" cy="3151104"/>
            <a:chOff x="946799" y="2582424"/>
            <a:chExt cx="6462054" cy="3151104"/>
          </a:xfrm>
        </p:grpSpPr>
        <p:sp>
          <p:nvSpPr>
            <p:cNvPr id="39" name="Oval 38"/>
            <p:cNvSpPr/>
            <p:nvPr/>
          </p:nvSpPr>
          <p:spPr>
            <a:xfrm>
              <a:off x="1042169" y="4888852"/>
              <a:ext cx="1571624" cy="844676"/>
            </a:xfrm>
            <a:prstGeom prst="ellipse">
              <a:avLst/>
            </a:prstGeom>
            <a:ln/>
          </p:spPr>
          <p:style>
            <a:lnRef idx="2">
              <a:schemeClr val="accent2"/>
            </a:lnRef>
            <a:fillRef idx="1">
              <a:schemeClr val="lt1"/>
            </a:fillRef>
            <a:effectRef idx="0">
              <a:schemeClr val="accent2"/>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smtClean="0">
                  <a:solidFill>
                    <a:srgbClr val="000000"/>
                  </a:solidFill>
                  <a:latin typeface="Times New Roman" pitchFamily="18" charset="0"/>
                  <a:ea typeface="Calibri" pitchFamily="34" charset="0"/>
                  <a:cs typeface="Times New Roman" pitchFamily="18" charset="0"/>
                </a:rPr>
                <a:t>W2K, Old Java, Test</a:t>
              </a:r>
              <a:endParaRPr lang="en-US" b="1" dirty="0">
                <a:solidFill>
                  <a:srgbClr val="000000"/>
                </a:solidFill>
                <a:latin typeface="Times New Roman" pitchFamily="18" charset="0"/>
                <a:ea typeface="Calibri" pitchFamily="34" charset="0"/>
                <a:cs typeface="Times New Roman" pitchFamily="18" charset="0"/>
              </a:endParaRPr>
            </a:p>
          </p:txBody>
        </p:sp>
        <p:sp>
          <p:nvSpPr>
            <p:cNvPr id="40" name="Oval 39"/>
            <p:cNvSpPr/>
            <p:nvPr/>
          </p:nvSpPr>
          <p:spPr>
            <a:xfrm>
              <a:off x="5837229" y="2647247"/>
              <a:ext cx="1571624" cy="844676"/>
            </a:xfrm>
            <a:prstGeom prst="ellipse">
              <a:avLst/>
            </a:prstGeom>
            <a:ln/>
          </p:spPr>
          <p:style>
            <a:lnRef idx="2">
              <a:schemeClr val="accent2"/>
            </a:lnRef>
            <a:fillRef idx="1">
              <a:schemeClr val="lt1"/>
            </a:fillRef>
            <a:effectRef idx="0">
              <a:schemeClr val="accent2"/>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smtClean="0">
                  <a:solidFill>
                    <a:srgbClr val="000000"/>
                  </a:solidFill>
                  <a:latin typeface="Times New Roman" pitchFamily="18" charset="0"/>
                  <a:ea typeface="Calibri" pitchFamily="34" charset="0"/>
                  <a:cs typeface="Times New Roman" pitchFamily="18" charset="0"/>
                </a:rPr>
                <a:t>Access Services</a:t>
              </a:r>
              <a:endParaRPr lang="en-US" b="1" dirty="0">
                <a:solidFill>
                  <a:srgbClr val="000000"/>
                </a:solidFill>
                <a:latin typeface="Times New Roman" pitchFamily="18" charset="0"/>
                <a:ea typeface="Calibri" pitchFamily="34" charset="0"/>
                <a:cs typeface="Times New Roman" pitchFamily="18" charset="0"/>
              </a:endParaRPr>
            </a:p>
          </p:txBody>
        </p:sp>
        <p:sp>
          <p:nvSpPr>
            <p:cNvPr id="41" name="Oval 40"/>
            <p:cNvSpPr/>
            <p:nvPr/>
          </p:nvSpPr>
          <p:spPr>
            <a:xfrm>
              <a:off x="5817928" y="4668294"/>
              <a:ext cx="1571624" cy="844676"/>
            </a:xfrm>
            <a:prstGeom prst="ellipse">
              <a:avLst/>
            </a:prstGeom>
            <a:ln/>
          </p:spPr>
          <p:style>
            <a:lnRef idx="2">
              <a:schemeClr val="accent2"/>
            </a:lnRef>
            <a:fillRef idx="1">
              <a:schemeClr val="lt1"/>
            </a:fillRef>
            <a:effectRef idx="0">
              <a:schemeClr val="accent2"/>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smtClean="0">
                  <a:solidFill>
                    <a:srgbClr val="000000"/>
                  </a:solidFill>
                  <a:latin typeface="Times New Roman" pitchFamily="18" charset="0"/>
                  <a:ea typeface="Calibri" pitchFamily="34" charset="0"/>
                  <a:cs typeface="Times New Roman" pitchFamily="18" charset="0"/>
                </a:rPr>
                <a:t>Internet Facing Apps</a:t>
              </a:r>
              <a:endParaRPr lang="en-US" b="1" dirty="0">
                <a:solidFill>
                  <a:srgbClr val="000000"/>
                </a:solidFill>
                <a:latin typeface="Times New Roman" pitchFamily="18" charset="0"/>
                <a:ea typeface="Calibri" pitchFamily="34" charset="0"/>
                <a:cs typeface="Times New Roman" pitchFamily="18" charset="0"/>
              </a:endParaRPr>
            </a:p>
          </p:txBody>
        </p:sp>
        <p:sp>
          <p:nvSpPr>
            <p:cNvPr id="51" name="Oval 50"/>
            <p:cNvSpPr/>
            <p:nvPr/>
          </p:nvSpPr>
          <p:spPr>
            <a:xfrm>
              <a:off x="946799" y="2582424"/>
              <a:ext cx="1571624" cy="844676"/>
            </a:xfrm>
            <a:prstGeom prst="ellipse">
              <a:avLst/>
            </a:prstGeom>
            <a:ln/>
          </p:spPr>
          <p:style>
            <a:lnRef idx="2">
              <a:schemeClr val="accent2"/>
            </a:lnRef>
            <a:fillRef idx="1">
              <a:schemeClr val="lt1"/>
            </a:fillRef>
            <a:effectRef idx="0">
              <a:schemeClr val="accent2"/>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smtClean="0">
                  <a:solidFill>
                    <a:srgbClr val="000000"/>
                  </a:solidFill>
                  <a:latin typeface="Times New Roman" pitchFamily="18" charset="0"/>
                  <a:ea typeface="Calibri" pitchFamily="34" charset="0"/>
                  <a:cs typeface="Times New Roman" pitchFamily="18" charset="0"/>
                </a:rPr>
                <a:t>Secure Cell</a:t>
              </a:r>
              <a:endParaRPr lang="en-US" b="1" dirty="0">
                <a:solidFill>
                  <a:srgbClr val="000000"/>
                </a:solidFill>
                <a:latin typeface="Times New Roman" pitchFamily="18" charset="0"/>
                <a:ea typeface="Calibri" pitchFamily="34" charset="0"/>
                <a:cs typeface="Times New Roman" pitchFamily="18" charset="0"/>
              </a:endParaRPr>
            </a:p>
          </p:txBody>
        </p:sp>
        <p:sp>
          <p:nvSpPr>
            <p:cNvPr id="52" name="Oval 51"/>
            <p:cNvSpPr/>
            <p:nvPr/>
          </p:nvSpPr>
          <p:spPr>
            <a:xfrm>
              <a:off x="1010292" y="3735638"/>
              <a:ext cx="1571624" cy="844676"/>
            </a:xfrm>
            <a:prstGeom prst="ellipse">
              <a:avLst/>
            </a:prstGeom>
            <a:ln/>
          </p:spPr>
          <p:style>
            <a:lnRef idx="2">
              <a:schemeClr val="accent2"/>
            </a:lnRef>
            <a:fillRef idx="1">
              <a:schemeClr val="lt1"/>
            </a:fillRef>
            <a:effectRef idx="0">
              <a:schemeClr val="accent2"/>
            </a:effectRef>
            <a:fontRef idx="minor">
              <a:schemeClr val="dk1"/>
            </a:fontRef>
          </p:style>
          <p:txBody>
            <a:bodyPr vert="horz" wrap="square" lIns="73433" tIns="46630" rIns="73433" bIns="46630" numCol="1" anchor="ctr" anchorCtr="0" compatLnSpc="1">
              <a:prstTxWarp prst="textNoShape">
                <a:avLst/>
              </a:prstTxWarp>
            </a:bodyPr>
            <a:lstStyle/>
            <a:p>
              <a:pPr algn="ctr" defTabSz="932597" fontAlgn="base">
                <a:spcBef>
                  <a:spcPct val="0"/>
                </a:spcBef>
                <a:spcAft>
                  <a:spcPct val="0"/>
                </a:spcAft>
              </a:pPr>
              <a:r>
                <a:rPr lang="en-US" b="1" dirty="0" smtClean="0">
                  <a:solidFill>
                    <a:srgbClr val="000000"/>
                  </a:solidFill>
                  <a:latin typeface="Times New Roman" pitchFamily="18" charset="0"/>
                  <a:ea typeface="Calibri" pitchFamily="34" charset="0"/>
                  <a:cs typeface="Times New Roman" pitchFamily="18" charset="0"/>
                </a:rPr>
                <a:t>Office Automation</a:t>
              </a:r>
              <a:endParaRPr lang="en-US" b="1" dirty="0">
                <a:solidFill>
                  <a:srgbClr val="000000"/>
                </a:solidFill>
                <a:latin typeface="Times New Roman" pitchFamily="18" charset="0"/>
                <a:ea typeface="Calibri" pitchFamily="34" charset="0"/>
                <a:cs typeface="Times New Roman" pitchFamily="18" charset="0"/>
              </a:endParaRPr>
            </a:p>
          </p:txBody>
        </p:sp>
      </p:grpSp>
      <p:grpSp>
        <p:nvGrpSpPr>
          <p:cNvPr id="47" name="Group 46"/>
          <p:cNvGrpSpPr/>
          <p:nvPr/>
        </p:nvGrpSpPr>
        <p:grpSpPr>
          <a:xfrm>
            <a:off x="7361237" y="1943475"/>
            <a:ext cx="2178739" cy="4304396"/>
            <a:chOff x="6923330" y="1897062"/>
            <a:chExt cx="2178739" cy="4197960"/>
          </a:xfrm>
        </p:grpSpPr>
        <p:grpSp>
          <p:nvGrpSpPr>
            <p:cNvPr id="25" name="Group 24"/>
            <p:cNvGrpSpPr/>
            <p:nvPr/>
          </p:nvGrpSpPr>
          <p:grpSpPr>
            <a:xfrm>
              <a:off x="6974141" y="1897062"/>
              <a:ext cx="1540711" cy="4197960"/>
              <a:chOff x="6937064" y="1465483"/>
              <a:chExt cx="1813175" cy="4317670"/>
            </a:xfrm>
          </p:grpSpPr>
          <p:grpSp>
            <p:nvGrpSpPr>
              <p:cNvPr id="26" name="Group 25"/>
              <p:cNvGrpSpPr/>
              <p:nvPr/>
            </p:nvGrpSpPr>
            <p:grpSpPr>
              <a:xfrm>
                <a:off x="6937064" y="1465483"/>
                <a:ext cx="1810460" cy="4317670"/>
                <a:chOff x="6937066" y="1472185"/>
                <a:chExt cx="1810460" cy="4317670"/>
              </a:xfrm>
            </p:grpSpPr>
            <p:sp>
              <p:nvSpPr>
                <p:cNvPr id="28" name="Rectangle 3"/>
                <p:cNvSpPr>
                  <a:spLocks noChangeArrowheads="1"/>
                </p:cNvSpPr>
                <p:nvPr/>
              </p:nvSpPr>
              <p:spPr bwMode="auto">
                <a:xfrm>
                  <a:off x="6937066" y="1472185"/>
                  <a:ext cx="1810460" cy="4317670"/>
                </a:xfrm>
                <a:prstGeom prst="rect">
                  <a:avLst/>
                </a:prstGeom>
                <a:solidFill>
                  <a:srgbClr val="D99594"/>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3260" tIns="46630" rIns="93260" bIns="46630" numCol="1" anchor="ctr" anchorCtr="0" compatLnSpc="1">
                  <a:prstTxWarp prst="textNoShape">
                    <a:avLst/>
                  </a:prstTxWarp>
                </a:bodyPr>
                <a:lstStyle/>
                <a:p>
                  <a:pPr algn="ctr" defTabSz="932597" fontAlgn="base">
                    <a:spcBef>
                      <a:spcPct val="0"/>
                    </a:spcBef>
                    <a:spcAft>
                      <a:spcPct val="0"/>
                    </a:spcAft>
                  </a:pPr>
                  <a:endParaRPr lang="en-US" b="1" dirty="0">
                    <a:solidFill>
                      <a:srgbClr val="000000"/>
                    </a:solidFill>
                    <a:latin typeface="Times New Roman" pitchFamily="18" charset="0"/>
                    <a:ea typeface="Calibri" pitchFamily="34" charset="0"/>
                    <a:cs typeface="Times New Roman" pitchFamily="18" charset="0"/>
                  </a:endParaRPr>
                </a:p>
              </p:txBody>
            </p:sp>
            <p:sp>
              <p:nvSpPr>
                <p:cNvPr id="29" name="Oval 28"/>
                <p:cNvSpPr/>
                <p:nvPr/>
              </p:nvSpPr>
              <p:spPr>
                <a:xfrm>
                  <a:off x="6952879" y="1772693"/>
                  <a:ext cx="1674034" cy="701040"/>
                </a:xfrm>
                <a:prstGeom prst="ellipse">
                  <a:avLst/>
                </a:prstGeom>
                <a:ln/>
                <a:extLst/>
              </p:spPr>
              <p:style>
                <a:lnRef idx="2">
                  <a:schemeClr val="accent4"/>
                </a:lnRef>
                <a:fillRef idx="1">
                  <a:schemeClr val="lt1"/>
                </a:fillRef>
                <a:effectRef idx="0">
                  <a:schemeClr val="accent4"/>
                </a:effectRef>
                <a:fontRef idx="minor">
                  <a:schemeClr val="dk1"/>
                </a:fontRef>
              </p:style>
              <p:txBody>
                <a:bodyPr vert="horz" wrap="square" lIns="93260" tIns="46630" rIns="93260" bIns="46630" numCol="1" anchor="ctr" anchorCtr="0" compatLnSpc="1">
                  <a:prstTxWarp prst="textNoShape">
                    <a:avLst/>
                  </a:prstTxWarp>
                </a:bodyPr>
                <a:lstStyle/>
                <a:p>
                  <a:pPr algn="ctr" defTabSz="932597" fontAlgn="base">
                    <a:spcBef>
                      <a:spcPct val="0"/>
                    </a:spcBef>
                    <a:spcAft>
                      <a:spcPct val="0"/>
                    </a:spcAft>
                  </a:pPr>
                  <a:r>
                    <a:rPr lang="en-US" b="1" dirty="0">
                      <a:solidFill>
                        <a:srgbClr val="000000"/>
                      </a:solidFill>
                      <a:latin typeface="Times New Roman" pitchFamily="18" charset="0"/>
                      <a:ea typeface="Calibri" pitchFamily="34" charset="0"/>
                      <a:cs typeface="Times New Roman" pitchFamily="18" charset="0"/>
                    </a:rPr>
                    <a:t>Access </a:t>
                  </a:r>
                  <a:r>
                    <a:rPr lang="en-US" b="1" dirty="0" smtClean="0">
                      <a:solidFill>
                        <a:srgbClr val="000000"/>
                      </a:solidFill>
                      <a:latin typeface="Times New Roman" pitchFamily="18" charset="0"/>
                      <a:ea typeface="Calibri" pitchFamily="34" charset="0"/>
                      <a:cs typeface="Times New Roman" pitchFamily="18" charset="0"/>
                    </a:rPr>
                    <a:t>Services</a:t>
                  </a:r>
                </a:p>
              </p:txBody>
            </p:sp>
          </p:grpSp>
          <p:sp>
            <p:nvSpPr>
              <p:cNvPr id="27" name="Oval 26"/>
              <p:cNvSpPr/>
              <p:nvPr/>
            </p:nvSpPr>
            <p:spPr>
              <a:xfrm>
                <a:off x="7011159" y="4966131"/>
                <a:ext cx="1739080" cy="701040"/>
              </a:xfrm>
              <a:prstGeom prst="ellipse">
                <a:avLst/>
              </a:prstGeom>
              <a:ln/>
              <a:extLst/>
            </p:spPr>
            <p:style>
              <a:lnRef idx="2">
                <a:schemeClr val="accent4"/>
              </a:lnRef>
              <a:fillRef idx="1">
                <a:schemeClr val="lt1"/>
              </a:fillRef>
              <a:effectRef idx="0">
                <a:schemeClr val="accent4"/>
              </a:effectRef>
              <a:fontRef idx="minor">
                <a:schemeClr val="dk1"/>
              </a:fontRef>
            </p:style>
            <p:txBody>
              <a:bodyPr vert="horz" wrap="square" lIns="93260" tIns="46630" rIns="93260" bIns="46630" numCol="1" anchor="ctr" anchorCtr="0" compatLnSpc="1">
                <a:prstTxWarp prst="textNoShape">
                  <a:avLst/>
                </a:prstTxWarp>
              </a:bodyPr>
              <a:lstStyle/>
              <a:p>
                <a:pPr algn="ctr" defTabSz="932597" fontAlgn="base">
                  <a:spcBef>
                    <a:spcPct val="0"/>
                  </a:spcBef>
                  <a:spcAft>
                    <a:spcPct val="0"/>
                  </a:spcAft>
                </a:pPr>
                <a:r>
                  <a:rPr lang="en-US" b="1" dirty="0">
                    <a:solidFill>
                      <a:srgbClr val="000000"/>
                    </a:solidFill>
                    <a:latin typeface="Times New Roman" pitchFamily="18" charset="0"/>
                    <a:ea typeface="Calibri" pitchFamily="34" charset="0"/>
                    <a:cs typeface="Times New Roman" pitchFamily="18" charset="0"/>
                  </a:rPr>
                  <a:t>Internet </a:t>
                </a:r>
                <a:r>
                  <a:rPr lang="en-US" b="1" dirty="0" smtClean="0">
                    <a:solidFill>
                      <a:srgbClr val="000000"/>
                    </a:solidFill>
                    <a:latin typeface="Times New Roman" pitchFamily="18" charset="0"/>
                    <a:ea typeface="Calibri" pitchFamily="34" charset="0"/>
                    <a:cs typeface="Times New Roman" pitchFamily="18" charset="0"/>
                  </a:rPr>
                  <a:t>Facing Apps</a:t>
                </a:r>
                <a:endParaRPr lang="en-US" b="1" dirty="0">
                  <a:solidFill>
                    <a:srgbClr val="000000"/>
                  </a:solidFill>
                  <a:latin typeface="Times New Roman" pitchFamily="18" charset="0"/>
                  <a:ea typeface="Calibri" pitchFamily="34" charset="0"/>
                  <a:cs typeface="Times New Roman" pitchFamily="18" charset="0"/>
                </a:endParaRPr>
              </a:p>
            </p:txBody>
          </p:sp>
        </p:grpSp>
        <p:sp>
          <p:nvSpPr>
            <p:cNvPr id="7" name="TextBox 6"/>
            <p:cNvSpPr txBox="1"/>
            <p:nvPr/>
          </p:nvSpPr>
          <p:spPr>
            <a:xfrm>
              <a:off x="6974140" y="3250999"/>
              <a:ext cx="2057400" cy="849463"/>
            </a:xfrm>
            <a:prstGeom prst="rect">
              <a:avLst/>
            </a:prstGeom>
            <a:noFill/>
          </p:spPr>
          <p:txBody>
            <a:bodyPr wrap="square" lIns="182880" tIns="146304" rIns="182880" bIns="146304" rtlCol="0">
              <a:spAutoFit/>
            </a:bodyPr>
            <a:lstStyle/>
            <a:p>
              <a:pPr>
                <a:lnSpc>
                  <a:spcPct val="90000"/>
                </a:lnSpc>
                <a:spcAft>
                  <a:spcPts val="600"/>
                </a:spcAft>
              </a:pPr>
              <a:r>
                <a:rPr lang="en-GB" sz="2000" dirty="0" smtClean="0">
                  <a:solidFill>
                    <a:srgbClr val="FF0000"/>
                  </a:solidFill>
                </a:rPr>
                <a:t>External Connect</a:t>
              </a:r>
            </a:p>
          </p:txBody>
        </p:sp>
        <p:sp>
          <p:nvSpPr>
            <p:cNvPr id="30" name="Isosceles Triangle 29"/>
            <p:cNvSpPr/>
            <p:nvPr/>
          </p:nvSpPr>
          <p:spPr>
            <a:xfrm>
              <a:off x="7200971" y="4232290"/>
              <a:ext cx="943502" cy="746446"/>
            </a:xfrm>
            <a:prstGeom prst="triangl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600" dirty="0">
                <a:solidFill>
                  <a:srgbClr val="000000"/>
                </a:solidFill>
              </a:endParaRPr>
            </a:p>
          </p:txBody>
        </p:sp>
        <p:sp>
          <p:nvSpPr>
            <p:cNvPr id="45" name="TextBox 44"/>
            <p:cNvSpPr txBox="1"/>
            <p:nvPr/>
          </p:nvSpPr>
          <p:spPr>
            <a:xfrm>
              <a:off x="6923330" y="4538326"/>
              <a:ext cx="2178739" cy="544765"/>
            </a:xfrm>
            <a:prstGeom prst="rect">
              <a:avLst/>
            </a:prstGeom>
            <a:noFill/>
          </p:spPr>
          <p:txBody>
            <a:bodyPr wrap="square" lIns="182880" tIns="146304" rIns="182880" bIns="146304" rtlCol="0">
              <a:spAutoFit/>
            </a:bodyPr>
            <a:lstStyle/>
            <a:p>
              <a:pPr>
                <a:lnSpc>
                  <a:spcPct val="90000"/>
                </a:lnSpc>
                <a:spcAft>
                  <a:spcPts val="600"/>
                </a:spcAft>
              </a:pPr>
              <a:r>
                <a:rPr lang="en-GB" dirty="0" smtClean="0">
                  <a:solidFill>
                    <a:srgbClr val="002060"/>
                  </a:solidFill>
                </a:rPr>
                <a:t>External.com</a:t>
              </a:r>
            </a:p>
          </p:txBody>
        </p:sp>
      </p:grpSp>
    </p:spTree>
    <p:extLst>
      <p:ext uri="{BB962C8B-B14F-4D97-AF65-F5344CB8AC3E}">
        <p14:creationId xmlns:p14="http://schemas.microsoft.com/office/powerpoint/2010/main" val="365387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2.35895E-6 -3.78121E-6 L -0.00268 -0.027 " pathEditMode="relative" rAng="0" ptsTypes="AA">
                                      <p:cBhvr>
                                        <p:cTn id="32" dur="2000" fill="hold"/>
                                        <p:tgtEl>
                                          <p:spTgt spid="42"/>
                                        </p:tgtEl>
                                        <p:attrNameLst>
                                          <p:attrName>ppt_x</p:attrName>
                                          <p:attrName>ppt_y</p:attrName>
                                        </p:attrNameLst>
                                      </p:cBhvr>
                                      <p:rCtr x="-140" y="-1362"/>
                                    </p:animMotion>
                                  </p:childTnLst>
                                </p:cTn>
                              </p:par>
                              <p:par>
                                <p:cTn id="33" presetID="1" presetClass="entr" presetSubtype="0" fill="hold"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4.08731E-6 4.86155E-6 L 0.02515 0.00272 " pathEditMode="relative" rAng="0" ptsTypes="AA">
                                      <p:cBhvr>
                                        <p:cTn id="38" dur="2000" fill="hold"/>
                                        <p:tgtEl>
                                          <p:spTgt spid="47"/>
                                        </p:tgtEl>
                                        <p:attrNameLst>
                                          <p:attrName>ppt_x</p:attrName>
                                          <p:attrName>ppt_y</p:attrName>
                                        </p:attrNameLst>
                                      </p:cBhvr>
                                      <p:rCtr x="1251" y="136"/>
                                    </p:animMotion>
                                  </p:childTnLst>
                                </p:cTn>
                              </p:par>
                              <p:par>
                                <p:cTn id="39" presetID="1" presetClass="entr" presetSubtype="0" fill="hold" nodeType="withEffect">
                                  <p:stCondLst>
                                    <p:cond delay="0"/>
                                  </p:stCondLst>
                                  <p:childTnLst>
                                    <p:set>
                                      <p:cBhvr>
                                        <p:cTn id="4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4.71024E-6 -1.67953E-6 L -0.00281 0.03337 " pathEditMode="relative" rAng="0" ptsTypes="AA">
                                      <p:cBhvr>
                                        <p:cTn id="44" dur="2000" fill="hold"/>
                                        <p:tgtEl>
                                          <p:spTgt spid="50"/>
                                        </p:tgtEl>
                                        <p:attrNameLst>
                                          <p:attrName>ppt_x</p:attrName>
                                          <p:attrName>ppt_y</p:attrName>
                                        </p:attrNameLst>
                                      </p:cBhvr>
                                      <p:rCtr x="-140" y="1657"/>
                                    </p:animMotion>
                                  </p:childTnLst>
                                </p:cTn>
                              </p:par>
                              <p:par>
                                <p:cTn id="45" presetID="1" presetClass="entr" presetSubtype="0" fill="hold" nodeType="withEffect">
                                  <p:stCondLst>
                                    <p:cond delay="0"/>
                                  </p:stCondLst>
                                  <p:childTnLst>
                                    <p:set>
                                      <p:cBhvr>
                                        <p:cTn id="4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wrap="square" lIns="146304" tIns="91440" rIns="146304" bIns="91440" rtlCol="0" anchor="t">
            <a:noAutofit/>
          </a:bodyPr>
          <a:lstStyle/>
          <a:p>
            <a:r>
              <a:rPr lang="en-GB" dirty="0"/>
              <a:t>A Note On Impact Reduction</a:t>
            </a:r>
            <a:endParaRPr lang="en-GB" sz="4800" dirty="0"/>
          </a:p>
        </p:txBody>
      </p:sp>
      <p:sp>
        <p:nvSpPr>
          <p:cNvPr id="11" name="TextBox 10"/>
          <p:cNvSpPr txBox="1"/>
          <p:nvPr/>
        </p:nvSpPr>
        <p:spPr>
          <a:xfrm>
            <a:off x="269031" y="1170384"/>
            <a:ext cx="3168352" cy="627864"/>
          </a:xfrm>
          <a:prstGeom prst="rect">
            <a:avLst/>
          </a:prstGeom>
          <a:noFill/>
        </p:spPr>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Titanic Architecture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022" y="1841078"/>
            <a:ext cx="6222044" cy="3832989"/>
          </a:xfrm>
          <a:prstGeom prst="rect">
            <a:avLst/>
          </a:prstGeom>
        </p:spPr>
      </p:pic>
      <p:cxnSp>
        <p:nvCxnSpPr>
          <p:cNvPr id="16" name="Straight Connector 15"/>
          <p:cNvCxnSpPr/>
          <p:nvPr/>
        </p:nvCxnSpPr>
        <p:spPr>
          <a:xfrm>
            <a:off x="6000457" y="4411299"/>
            <a:ext cx="0" cy="550508"/>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358587" y="4366055"/>
            <a:ext cx="0" cy="595752"/>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6721480" y="4344053"/>
            <a:ext cx="0" cy="624897"/>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7077502" y="4310716"/>
            <a:ext cx="0" cy="670139"/>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a:off x="7437542" y="4290931"/>
            <a:ext cx="0" cy="692308"/>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a:xfrm>
            <a:off x="7869590" y="4247321"/>
            <a:ext cx="0" cy="589518"/>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71" name="Straight Connector 70"/>
          <p:cNvCxnSpPr/>
          <p:nvPr/>
        </p:nvCxnSpPr>
        <p:spPr>
          <a:xfrm>
            <a:off x="5359157" y="4470778"/>
            <a:ext cx="0" cy="491029"/>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73" name="Straight Connector 72"/>
          <p:cNvCxnSpPr/>
          <p:nvPr/>
        </p:nvCxnSpPr>
        <p:spPr>
          <a:xfrm>
            <a:off x="5710534" y="4441690"/>
            <a:ext cx="0" cy="520117"/>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90" name="Straight Connector 89"/>
          <p:cNvCxnSpPr/>
          <p:nvPr/>
        </p:nvCxnSpPr>
        <p:spPr>
          <a:xfrm>
            <a:off x="4917262" y="4506102"/>
            <a:ext cx="0" cy="438564"/>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92" name="Straight Connector 91"/>
          <p:cNvCxnSpPr/>
          <p:nvPr/>
        </p:nvCxnSpPr>
        <p:spPr>
          <a:xfrm>
            <a:off x="4485214" y="4541229"/>
            <a:ext cx="0" cy="396294"/>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94" name="Straight Connector 93"/>
          <p:cNvCxnSpPr/>
          <p:nvPr/>
        </p:nvCxnSpPr>
        <p:spPr>
          <a:xfrm>
            <a:off x="4053166" y="4580101"/>
            <a:ext cx="0" cy="357422"/>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cxnSp>
        <p:nvCxnSpPr>
          <p:cNvPr id="96" name="Straight Connector 95"/>
          <p:cNvCxnSpPr/>
          <p:nvPr/>
        </p:nvCxnSpPr>
        <p:spPr>
          <a:xfrm>
            <a:off x="3621118" y="4646371"/>
            <a:ext cx="0" cy="291152"/>
          </a:xfrm>
          <a:prstGeom prst="line">
            <a:avLst/>
          </a:prstGeom>
          <a:ln w="38100">
            <a:headEnd type="none"/>
            <a:tailEnd type="none"/>
          </a:ln>
        </p:spPr>
        <p:style>
          <a:lnRef idx="1">
            <a:schemeClr val="accent2"/>
          </a:lnRef>
          <a:fillRef idx="0">
            <a:schemeClr val="accent2"/>
          </a:fillRef>
          <a:effectRef idx="0">
            <a:schemeClr val="accent2"/>
          </a:effectRef>
          <a:fontRef idx="minor">
            <a:schemeClr val="tx1"/>
          </a:fontRef>
        </p:style>
      </p:cxnSp>
      <p:sp>
        <p:nvSpPr>
          <p:cNvPr id="2" name="Oval 1"/>
          <p:cNvSpPr/>
          <p:nvPr/>
        </p:nvSpPr>
        <p:spPr bwMode="auto">
          <a:xfrm>
            <a:off x="3358083" y="4347241"/>
            <a:ext cx="1785417" cy="897859"/>
          </a:xfrm>
          <a:prstGeom prst="ellipse">
            <a:avLst/>
          </a:prstGeom>
          <a:noFill/>
          <a:ln w="76200">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6" name="Oval 5"/>
          <p:cNvSpPr/>
          <p:nvPr/>
        </p:nvSpPr>
        <p:spPr bwMode="auto">
          <a:xfrm>
            <a:off x="7235165" y="4017722"/>
            <a:ext cx="762000" cy="609600"/>
          </a:xfrm>
          <a:prstGeom prst="ellipse">
            <a:avLst/>
          </a:prstGeom>
          <a:noFill/>
          <a:ln w="76200">
            <a:solidFill>
              <a:srgbClr val="FF0000"/>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00" name="TextBox 99"/>
          <p:cNvSpPr txBox="1"/>
          <p:nvPr/>
        </p:nvSpPr>
        <p:spPr>
          <a:xfrm>
            <a:off x="3243688" y="5945534"/>
            <a:ext cx="2466846" cy="794064"/>
          </a:xfrm>
          <a:prstGeom prst="rect">
            <a:avLst/>
          </a:prstGeom>
          <a:noFill/>
        </p:spPr>
        <p:txBody>
          <a:bodyPr wrap="square" lIns="182880" tIns="146304" rIns="182880" bIns="146304" rtlCol="0">
            <a:spAutoFit/>
          </a:bodyPr>
          <a:lstStyle/>
          <a:p>
            <a:pPr>
              <a:lnSpc>
                <a:spcPct val="90000"/>
              </a:lnSpc>
              <a:spcAft>
                <a:spcPts val="600"/>
              </a:spcAft>
            </a:pPr>
            <a:r>
              <a:rPr lang="en-GB" sz="3600" b="1" dirty="0">
                <a:gradFill>
                  <a:gsLst>
                    <a:gs pos="13869">
                      <a:srgbClr val="00BCF2"/>
                    </a:gs>
                    <a:gs pos="42000">
                      <a:srgbClr val="00BCF2"/>
                    </a:gs>
                  </a:gsLst>
                  <a:lin ang="5400000" scaled="0"/>
                </a:gradFill>
                <a:latin typeface="Segoe UI Light"/>
              </a:rPr>
              <a:t>Bulkheads</a:t>
            </a:r>
          </a:p>
        </p:txBody>
      </p:sp>
      <p:sp>
        <p:nvSpPr>
          <p:cNvPr id="5" name="TextBox 4"/>
          <p:cNvSpPr txBox="1"/>
          <p:nvPr/>
        </p:nvSpPr>
        <p:spPr>
          <a:xfrm>
            <a:off x="9546100" y="3134835"/>
            <a:ext cx="2365386" cy="2788456"/>
          </a:xfrm>
          <a:prstGeom prst="rect">
            <a:avLst/>
          </a:prstGeom>
        </p:spPr>
        <p:txBody>
          <a:bodyPr vert="horz" wrap="square" lIns="146304" tIns="91440" rIns="146304" bIns="91440" rtlCol="0">
            <a:spAutoFit/>
          </a:bodyPr>
          <a:lstStyle>
            <a:lvl1pPr marL="342900" marR="0" indent="-342900" fontAlgn="auto">
              <a:lnSpc>
                <a:spcPct val="90000"/>
              </a:lnSpc>
              <a:spcBef>
                <a:spcPct val="20000"/>
              </a:spcBef>
              <a:spcAft>
                <a:spcPts val="0"/>
              </a:spcAft>
              <a:buClr>
                <a:schemeClr val="tx2"/>
              </a:buClr>
              <a:buSzPct val="100000"/>
              <a:buFontTx/>
              <a:buBlip>
                <a:blip r:embed="rId4"/>
              </a:buBlip>
              <a:tabLst/>
              <a:defRPr sz="3600" b="1" spc="0" baseline="0">
                <a:gradFill>
                  <a:gsLst>
                    <a:gs pos="13869">
                      <a:schemeClr val="tx2"/>
                    </a:gs>
                    <a:gs pos="42000">
                      <a:schemeClr val="tx2"/>
                    </a:gs>
                  </a:gsLst>
                  <a:lin ang="5400000" scaled="0"/>
                </a:gradFill>
                <a:latin typeface="+mj-lt"/>
              </a:defRPr>
            </a:lvl1pPr>
            <a:lvl2pPr marL="584200" marR="0" indent="-241300" fontAlgn="auto">
              <a:lnSpc>
                <a:spcPct val="90000"/>
              </a:lnSpc>
              <a:spcBef>
                <a:spcPct val="20000"/>
              </a:spcBef>
              <a:spcAft>
                <a:spcPts val="0"/>
              </a:spcAft>
              <a:buClr>
                <a:schemeClr val="tx1"/>
              </a:buClr>
              <a:buSzPct val="100000"/>
              <a:buFontTx/>
              <a:buBlip>
                <a:blip r:embed="rId4"/>
              </a:buBlip>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
                <a:schemeClr val="tx1"/>
              </a:buClr>
              <a:buSzPct val="100000"/>
              <a:buFontTx/>
              <a:buBlip>
                <a:blip r:embed="rId4"/>
              </a:buBlip>
              <a:tabLst/>
              <a:defRPr sz="24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
                <a:schemeClr val="tx1"/>
              </a:buClr>
              <a:buSzPct val="100000"/>
              <a:buFontTx/>
              <a:buBlip>
                <a:blip r:embed="rId4"/>
              </a:buBlip>
              <a:tabLst/>
              <a:defRPr sz="2000"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
                <a:schemeClr val="tx1"/>
              </a:buClr>
              <a:buSzPct val="100000"/>
              <a:buFontTx/>
              <a:buBlip>
                <a:blip r:embed="rId4"/>
              </a:buBlip>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a:buClr>
                <a:srgbClr val="00BCF2"/>
              </a:buClr>
            </a:pPr>
            <a:r>
              <a:rPr lang="en-GB" dirty="0">
                <a:gradFill>
                  <a:gsLst>
                    <a:gs pos="13869">
                      <a:srgbClr val="00BCF2"/>
                    </a:gs>
                    <a:gs pos="42000">
                      <a:srgbClr val="00BCF2"/>
                    </a:gs>
                  </a:gsLst>
                  <a:lin ang="5400000" scaled="0"/>
                </a:gradFill>
              </a:rPr>
              <a:t>Not strong enough</a:t>
            </a:r>
          </a:p>
          <a:p>
            <a:pPr>
              <a:buClr>
                <a:srgbClr val="00BCF2"/>
              </a:buClr>
            </a:pPr>
            <a:r>
              <a:rPr lang="en-GB" dirty="0">
                <a:gradFill>
                  <a:gsLst>
                    <a:gs pos="13869">
                      <a:srgbClr val="00BCF2"/>
                    </a:gs>
                    <a:gs pos="42000">
                      <a:srgbClr val="00BCF2"/>
                    </a:gs>
                  </a:gsLst>
                  <a:lin ang="5400000" scaled="0"/>
                </a:gradFill>
              </a:rPr>
              <a:t>Not high enough</a:t>
            </a:r>
          </a:p>
        </p:txBody>
      </p:sp>
    </p:spTree>
    <p:extLst>
      <p:ext uri="{BB962C8B-B14F-4D97-AF65-F5344CB8AC3E}">
        <p14:creationId xmlns:p14="http://schemas.microsoft.com/office/powerpoint/2010/main" val="1732366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500"/>
                                        <p:tgtEl>
                                          <p:spTgt spid="71"/>
                                        </p:tgtEl>
                                      </p:cBhvr>
                                    </p:animEffect>
                                  </p:childTnLst>
                                </p:cTn>
                              </p:par>
                              <p:par>
                                <p:cTn id="29" presetID="10"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10" presetClass="entr" presetSubtype="0"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fade">
                                      <p:cBhvr>
                                        <p:cTn id="34" dur="500"/>
                                        <p:tgtEl>
                                          <p:spTgt spid="90"/>
                                        </p:tgtEl>
                                      </p:cBhvr>
                                    </p:animEffect>
                                  </p:childTnLst>
                                </p:cTn>
                              </p:par>
                              <p:par>
                                <p:cTn id="35" presetID="10" presetClass="entr" presetSubtype="0"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500"/>
                                        <p:tgtEl>
                                          <p:spTgt spid="92"/>
                                        </p:tgtEl>
                                      </p:cBhvr>
                                    </p:animEffect>
                                  </p:childTnLst>
                                </p:cTn>
                              </p:par>
                              <p:par>
                                <p:cTn id="38" presetID="10" presetClass="entr" presetSubtype="0" fill="hold" nodeType="with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fade">
                                      <p:cBhvr>
                                        <p:cTn id="40" dur="500"/>
                                        <p:tgtEl>
                                          <p:spTgt spid="94"/>
                                        </p:tgtEl>
                                      </p:cBhvr>
                                    </p:animEffect>
                                  </p:childTnLst>
                                </p:cTn>
                              </p:par>
                              <p:par>
                                <p:cTn id="41" presetID="10"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5">
                                            <p:txEl>
                                              <p:pRg st="0" end="0"/>
                                            </p:txEl>
                                          </p:spTgt>
                                        </p:tgtEl>
                                        <p:attrNameLst>
                                          <p:attrName>style.visibility</p:attrName>
                                        </p:attrNameLst>
                                      </p:cBhvr>
                                      <p:to>
                                        <p:strVal val="visible"/>
                                      </p:to>
                                    </p:set>
                                    <p:animEffect transition="in" filter="fade">
                                      <p:cBhvr>
                                        <p:cTn id="59" dur="500"/>
                                        <p:tgtEl>
                                          <p:spTgt spid="5">
                                            <p:txEl>
                                              <p:pRg st="0" end="0"/>
                                            </p:txEl>
                                          </p:spTgt>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5">
                                            <p:txEl>
                                              <p:pRg st="1" end="1"/>
                                            </p:txEl>
                                          </p:spTgt>
                                        </p:tgtEl>
                                        <p:attrNameLst>
                                          <p:attrName>style.visibility</p:attrName>
                                        </p:attrNameLst>
                                      </p:cBhvr>
                                      <p:to>
                                        <p:strVal val="visible"/>
                                      </p:to>
                                    </p:set>
                                    <p:animEffect transition="in" filter="fade">
                                      <p:cBhvr>
                                        <p:cTn id="6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6" grpId="0" animBg="1"/>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Zone  Bulkhead Height</a:t>
            </a:r>
            <a:endParaRPr lang="en-US" dirty="0"/>
          </a:p>
        </p:txBody>
      </p:sp>
      <p:sp>
        <p:nvSpPr>
          <p:cNvPr id="4" name="Content Placeholder 6"/>
          <p:cNvSpPr txBox="1">
            <a:spLocks/>
          </p:cNvSpPr>
          <p:nvPr/>
        </p:nvSpPr>
        <p:spPr bwMode="auto">
          <a:xfrm>
            <a:off x="818618" y="5073139"/>
            <a:ext cx="8011487" cy="104777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36000" tIns="0" rIns="0" bIns="0" numCol="1" anchor="t" anchorCtr="0" compatLnSpc="1">
            <a:prstTxWarp prst="textNoShape">
              <a:avLst/>
            </a:prstTxWarp>
          </a:bodyPr>
          <a:lstStyle>
            <a:lvl1pPr marL="0" indent="0" algn="l" defTabSz="268288" rtl="0" eaLnBrk="1" latinLnBrk="0" hangingPunct="1">
              <a:lnSpc>
                <a:spcPct val="120000"/>
              </a:lnSpc>
              <a:spcBef>
                <a:spcPts val="0"/>
              </a:spcBef>
              <a:spcAft>
                <a:spcPts val="600"/>
              </a:spcAft>
              <a:buClr>
                <a:schemeClr val="accent2"/>
              </a:buClr>
              <a:buSzPct val="85000"/>
              <a:buFont typeface="Wingdings" pitchFamily="2" charset="2"/>
              <a:buNone/>
              <a:defRPr sz="2000" kern="1200" baseline="0">
                <a:solidFill>
                  <a:schemeClr val="tx1"/>
                </a:solidFill>
                <a:latin typeface="+mn-lt"/>
                <a:ea typeface="+mn-ea"/>
                <a:cs typeface="+mn-cs"/>
              </a:defRPr>
            </a:lvl1pPr>
            <a:lvl2pPr marL="271463" indent="-271463" algn="l" defTabSz="268288" rtl="0" eaLnBrk="1" latinLnBrk="0" hangingPunct="1">
              <a:lnSpc>
                <a:spcPct val="120000"/>
              </a:lnSpc>
              <a:spcBef>
                <a:spcPts val="0"/>
              </a:spcBef>
              <a:spcAft>
                <a:spcPts val="600"/>
              </a:spcAft>
              <a:buClr>
                <a:schemeClr val="accent2"/>
              </a:buClr>
              <a:buSzPct val="85000"/>
              <a:buFont typeface="Wingdings" pitchFamily="2" charset="2"/>
              <a:buChar char="n"/>
              <a:defRPr sz="2000" b="0" kern="1200">
                <a:solidFill>
                  <a:schemeClr val="tx1"/>
                </a:solidFill>
                <a:latin typeface="+mn-lt"/>
                <a:ea typeface="+mn-ea"/>
                <a:cs typeface="+mn-cs"/>
              </a:defRPr>
            </a:lvl2pPr>
            <a:lvl3pPr marL="450850" indent="-180975" algn="l" defTabSz="268288" rtl="0" eaLnBrk="1" latinLnBrk="0" hangingPunct="1">
              <a:lnSpc>
                <a:spcPct val="120000"/>
              </a:lnSpc>
              <a:spcBef>
                <a:spcPts val="0"/>
              </a:spcBef>
              <a:spcAft>
                <a:spcPts val="600"/>
              </a:spcAft>
              <a:buClr>
                <a:schemeClr val="tx1"/>
              </a:buClr>
              <a:buSzPct val="75000"/>
              <a:buFont typeface="Wingdings" pitchFamily="2" charset="2"/>
              <a:buChar char=""/>
              <a:defRPr sz="2000" b="0" kern="1200">
                <a:solidFill>
                  <a:schemeClr val="tx1"/>
                </a:solidFill>
                <a:latin typeface="+mn-lt"/>
                <a:ea typeface="+mn-ea"/>
                <a:cs typeface="+mn-cs"/>
              </a:defRPr>
            </a:lvl3pPr>
            <a:lvl4pPr marL="631825"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213" indent="-173038" algn="l" defTabSz="268288"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9013"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rgbClr val="D42E12"/>
              </a:buClr>
              <a:defRPr/>
            </a:pPr>
            <a:r>
              <a:rPr lang="en-US" sz="2400" b="1" dirty="0" smtClean="0">
                <a:solidFill>
                  <a:srgbClr val="00BCF2"/>
                </a:solidFill>
                <a:latin typeface="Futura Medium"/>
              </a:rPr>
              <a:t>Basic Infrastructure</a:t>
            </a:r>
          </a:p>
          <a:p>
            <a:pPr algn="ctr">
              <a:buClr>
                <a:srgbClr val="D42E12"/>
              </a:buClr>
              <a:tabLst>
                <a:tab pos="2508250" algn="l"/>
                <a:tab pos="5386388" algn="l"/>
              </a:tabLst>
              <a:defRPr/>
            </a:pPr>
            <a:r>
              <a:rPr lang="en-US" dirty="0" smtClean="0">
                <a:solidFill>
                  <a:srgbClr val="FFFFFF"/>
                </a:solidFill>
                <a:latin typeface="Futura Medium"/>
              </a:rPr>
              <a:t>Network, Storage, Desktop, Servers, etc.</a:t>
            </a:r>
          </a:p>
        </p:txBody>
      </p:sp>
      <p:sp>
        <p:nvSpPr>
          <p:cNvPr id="5" name="Content Placeholder 6"/>
          <p:cNvSpPr txBox="1">
            <a:spLocks/>
          </p:cNvSpPr>
          <p:nvPr/>
        </p:nvSpPr>
        <p:spPr bwMode="auto">
          <a:xfrm>
            <a:off x="816124" y="3707124"/>
            <a:ext cx="7997379" cy="997466"/>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36000" tIns="0" rIns="0" bIns="0" numCol="1" anchor="t" anchorCtr="0" compatLnSpc="1">
            <a:prstTxWarp prst="textNoShape">
              <a:avLst/>
            </a:prstTxWarp>
          </a:bodyPr>
          <a:lstStyle>
            <a:lvl1pPr marL="0" indent="0" algn="l" defTabSz="268288" rtl="0" eaLnBrk="1" latinLnBrk="0" hangingPunct="1">
              <a:lnSpc>
                <a:spcPct val="120000"/>
              </a:lnSpc>
              <a:spcBef>
                <a:spcPts val="0"/>
              </a:spcBef>
              <a:spcAft>
                <a:spcPts val="600"/>
              </a:spcAft>
              <a:buClr>
                <a:schemeClr val="accent2"/>
              </a:buClr>
              <a:buSzPct val="85000"/>
              <a:buFont typeface="Wingdings" pitchFamily="2" charset="2"/>
              <a:buNone/>
              <a:defRPr sz="2000" kern="1200" baseline="0">
                <a:solidFill>
                  <a:schemeClr val="tx1"/>
                </a:solidFill>
                <a:latin typeface="+mn-lt"/>
                <a:ea typeface="+mn-ea"/>
                <a:cs typeface="+mn-cs"/>
              </a:defRPr>
            </a:lvl1pPr>
            <a:lvl2pPr marL="271463" indent="-271463" algn="l" defTabSz="268288" rtl="0" eaLnBrk="1" latinLnBrk="0" hangingPunct="1">
              <a:lnSpc>
                <a:spcPct val="120000"/>
              </a:lnSpc>
              <a:spcBef>
                <a:spcPts val="0"/>
              </a:spcBef>
              <a:spcAft>
                <a:spcPts val="600"/>
              </a:spcAft>
              <a:buClr>
                <a:schemeClr val="accent2"/>
              </a:buClr>
              <a:buSzPct val="85000"/>
              <a:buFont typeface="Wingdings" pitchFamily="2" charset="2"/>
              <a:buChar char="n"/>
              <a:defRPr sz="2000" b="0" kern="1200">
                <a:solidFill>
                  <a:schemeClr val="tx1"/>
                </a:solidFill>
                <a:latin typeface="+mn-lt"/>
                <a:ea typeface="+mn-ea"/>
                <a:cs typeface="+mn-cs"/>
              </a:defRPr>
            </a:lvl2pPr>
            <a:lvl3pPr marL="450850" indent="-180975" algn="l" defTabSz="268288" rtl="0" eaLnBrk="1" latinLnBrk="0" hangingPunct="1">
              <a:lnSpc>
                <a:spcPct val="120000"/>
              </a:lnSpc>
              <a:spcBef>
                <a:spcPts val="0"/>
              </a:spcBef>
              <a:spcAft>
                <a:spcPts val="600"/>
              </a:spcAft>
              <a:buClr>
                <a:schemeClr val="tx1"/>
              </a:buClr>
              <a:buSzPct val="75000"/>
              <a:buFont typeface="Wingdings" pitchFamily="2" charset="2"/>
              <a:buChar char=""/>
              <a:defRPr sz="2000" b="0" kern="1200">
                <a:solidFill>
                  <a:schemeClr val="tx1"/>
                </a:solidFill>
                <a:latin typeface="+mn-lt"/>
                <a:ea typeface="+mn-ea"/>
                <a:cs typeface="+mn-cs"/>
              </a:defRPr>
            </a:lvl3pPr>
            <a:lvl4pPr marL="631825"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213" indent="-173038" algn="l" defTabSz="268288"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9013"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rgbClr val="D42E12"/>
              </a:buClr>
              <a:defRPr/>
            </a:pPr>
            <a:r>
              <a:rPr lang="en-US" sz="2400" b="1" dirty="0" smtClean="0">
                <a:solidFill>
                  <a:srgbClr val="00BCF2"/>
                </a:solidFill>
                <a:latin typeface="Futura Medium"/>
              </a:rPr>
              <a:t>Management</a:t>
            </a:r>
          </a:p>
          <a:p>
            <a:pPr algn="ctr">
              <a:buClr>
                <a:srgbClr val="D42E12"/>
              </a:buClr>
              <a:tabLst>
                <a:tab pos="2508250" algn="l"/>
                <a:tab pos="5386388" algn="l"/>
              </a:tabLst>
              <a:defRPr/>
            </a:pPr>
            <a:r>
              <a:rPr lang="en-US" dirty="0" smtClean="0">
                <a:solidFill>
                  <a:srgbClr val="FFFFFF"/>
                </a:solidFill>
                <a:latin typeface="Futura Medium"/>
              </a:rPr>
              <a:t>Asset Management (</a:t>
            </a:r>
            <a:r>
              <a:rPr lang="en-US" dirty="0" err="1" smtClean="0">
                <a:solidFill>
                  <a:srgbClr val="FFFFFF"/>
                </a:solidFill>
                <a:latin typeface="Futura Medium"/>
              </a:rPr>
              <a:t>incl</a:t>
            </a:r>
            <a:r>
              <a:rPr lang="en-US" dirty="0" smtClean="0">
                <a:solidFill>
                  <a:srgbClr val="FFFFFF"/>
                </a:solidFill>
                <a:latin typeface="Futura Medium"/>
              </a:rPr>
              <a:t> AV, patching  and configuration)	</a:t>
            </a:r>
            <a:endParaRPr lang="en-US" dirty="0">
              <a:solidFill>
                <a:srgbClr val="FFFFFF"/>
              </a:solidFill>
              <a:latin typeface="Futura Medium"/>
            </a:endParaRPr>
          </a:p>
        </p:txBody>
      </p:sp>
      <p:sp>
        <p:nvSpPr>
          <p:cNvPr id="6" name="Content Placeholder 6"/>
          <p:cNvSpPr txBox="1">
            <a:spLocks/>
          </p:cNvSpPr>
          <p:nvPr/>
        </p:nvSpPr>
        <p:spPr bwMode="auto">
          <a:xfrm>
            <a:off x="808037" y="2496643"/>
            <a:ext cx="8005466" cy="924419"/>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vert="horz" wrap="square" lIns="36000" tIns="0" rIns="0" bIns="0" numCol="1" anchor="t" anchorCtr="0" compatLnSpc="1">
            <a:prstTxWarp prst="textNoShape">
              <a:avLst/>
            </a:prstTxWarp>
          </a:bodyPr>
          <a:lstStyle>
            <a:lvl1pPr marL="0" indent="0" algn="l" defTabSz="268288" rtl="0" eaLnBrk="1" latinLnBrk="0" hangingPunct="1">
              <a:lnSpc>
                <a:spcPct val="120000"/>
              </a:lnSpc>
              <a:spcBef>
                <a:spcPts val="0"/>
              </a:spcBef>
              <a:spcAft>
                <a:spcPts val="600"/>
              </a:spcAft>
              <a:buClr>
                <a:schemeClr val="accent2"/>
              </a:buClr>
              <a:buSzPct val="85000"/>
              <a:buFont typeface="Wingdings" pitchFamily="2" charset="2"/>
              <a:buNone/>
              <a:defRPr sz="2000" kern="1200" baseline="0">
                <a:solidFill>
                  <a:schemeClr val="tx1"/>
                </a:solidFill>
                <a:latin typeface="+mn-lt"/>
                <a:ea typeface="+mn-ea"/>
                <a:cs typeface="+mn-cs"/>
              </a:defRPr>
            </a:lvl1pPr>
            <a:lvl2pPr marL="271463" indent="-271463" algn="l" defTabSz="268288" rtl="0" eaLnBrk="1" latinLnBrk="0" hangingPunct="1">
              <a:lnSpc>
                <a:spcPct val="120000"/>
              </a:lnSpc>
              <a:spcBef>
                <a:spcPts val="0"/>
              </a:spcBef>
              <a:spcAft>
                <a:spcPts val="600"/>
              </a:spcAft>
              <a:buClr>
                <a:schemeClr val="accent2"/>
              </a:buClr>
              <a:buSzPct val="85000"/>
              <a:buFont typeface="Wingdings" pitchFamily="2" charset="2"/>
              <a:buChar char="n"/>
              <a:defRPr sz="2000" b="0" kern="1200">
                <a:solidFill>
                  <a:schemeClr val="tx1"/>
                </a:solidFill>
                <a:latin typeface="+mn-lt"/>
                <a:ea typeface="+mn-ea"/>
                <a:cs typeface="+mn-cs"/>
              </a:defRPr>
            </a:lvl2pPr>
            <a:lvl3pPr marL="450850" indent="-180975" algn="l" defTabSz="268288" rtl="0" eaLnBrk="1" latinLnBrk="0" hangingPunct="1">
              <a:lnSpc>
                <a:spcPct val="120000"/>
              </a:lnSpc>
              <a:spcBef>
                <a:spcPts val="0"/>
              </a:spcBef>
              <a:spcAft>
                <a:spcPts val="600"/>
              </a:spcAft>
              <a:buClr>
                <a:schemeClr val="tx1"/>
              </a:buClr>
              <a:buSzPct val="75000"/>
              <a:buFont typeface="Wingdings" pitchFamily="2" charset="2"/>
              <a:buChar char=""/>
              <a:defRPr sz="2000" b="0" kern="1200">
                <a:solidFill>
                  <a:schemeClr val="tx1"/>
                </a:solidFill>
                <a:latin typeface="+mn-lt"/>
                <a:ea typeface="+mn-ea"/>
                <a:cs typeface="+mn-cs"/>
              </a:defRPr>
            </a:lvl3pPr>
            <a:lvl4pPr marL="631825"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213" indent="-173038" algn="l" defTabSz="268288"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9013"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rgbClr val="D42E12"/>
              </a:buClr>
              <a:defRPr/>
            </a:pPr>
            <a:r>
              <a:rPr lang="en-US" sz="2400" b="1" dirty="0" smtClean="0">
                <a:solidFill>
                  <a:srgbClr val="00BCF2"/>
                </a:solidFill>
                <a:latin typeface="Futura Medium"/>
              </a:rPr>
              <a:t>Security</a:t>
            </a:r>
          </a:p>
          <a:p>
            <a:pPr algn="ctr" defTabSz="277813">
              <a:buClr>
                <a:srgbClr val="D42E12"/>
              </a:buClr>
              <a:tabLst>
                <a:tab pos="2508250" algn="l"/>
                <a:tab pos="5386388" algn="l"/>
              </a:tabLst>
              <a:defRPr/>
            </a:pPr>
            <a:r>
              <a:rPr lang="en-US" dirty="0" smtClean="0">
                <a:solidFill>
                  <a:srgbClr val="FFFFFF"/>
                </a:solidFill>
                <a:latin typeface="Futura Medium"/>
              </a:rPr>
              <a:t>Identity and Access management</a:t>
            </a:r>
          </a:p>
        </p:txBody>
      </p:sp>
      <p:sp>
        <p:nvSpPr>
          <p:cNvPr id="7" name="Content Placeholder 6"/>
          <p:cNvSpPr txBox="1">
            <a:spLocks/>
          </p:cNvSpPr>
          <p:nvPr/>
        </p:nvSpPr>
        <p:spPr bwMode="auto">
          <a:xfrm>
            <a:off x="808037" y="1332272"/>
            <a:ext cx="8005466" cy="867117"/>
          </a:xfrm>
          <a:prstGeom prst="rect">
            <a:avLst/>
          </a:prstGeom>
          <a:ln>
            <a:headEnd/>
            <a:tailEnd/>
          </a:ln>
        </p:spPr>
        <p:style>
          <a:lnRef idx="3">
            <a:schemeClr val="lt1"/>
          </a:lnRef>
          <a:fillRef idx="1">
            <a:schemeClr val="dk1"/>
          </a:fillRef>
          <a:effectRef idx="1">
            <a:schemeClr val="dk1"/>
          </a:effectRef>
          <a:fontRef idx="minor">
            <a:schemeClr val="lt1"/>
          </a:fontRef>
        </p:style>
        <p:txBody>
          <a:bodyPr vert="horz" wrap="square" lIns="36000" tIns="0" rIns="0" bIns="0" numCol="1" anchor="t" anchorCtr="0" compatLnSpc="1">
            <a:prstTxWarp prst="textNoShape">
              <a:avLst/>
            </a:prstTxWarp>
          </a:bodyPr>
          <a:lstStyle>
            <a:lvl1pPr marL="0" indent="0" algn="l" defTabSz="268288" rtl="0" eaLnBrk="1" latinLnBrk="0" hangingPunct="1">
              <a:lnSpc>
                <a:spcPct val="120000"/>
              </a:lnSpc>
              <a:spcBef>
                <a:spcPts val="0"/>
              </a:spcBef>
              <a:spcAft>
                <a:spcPts val="600"/>
              </a:spcAft>
              <a:buClr>
                <a:schemeClr val="accent2"/>
              </a:buClr>
              <a:buSzPct val="85000"/>
              <a:buFont typeface="Wingdings" pitchFamily="2" charset="2"/>
              <a:buNone/>
              <a:defRPr sz="2000" kern="1200" baseline="0">
                <a:solidFill>
                  <a:schemeClr val="tx1"/>
                </a:solidFill>
                <a:latin typeface="+mn-lt"/>
                <a:ea typeface="+mn-ea"/>
                <a:cs typeface="+mn-cs"/>
              </a:defRPr>
            </a:lvl1pPr>
            <a:lvl2pPr marL="271463" indent="-271463" algn="l" defTabSz="268288" rtl="0" eaLnBrk="1" latinLnBrk="0" hangingPunct="1">
              <a:lnSpc>
                <a:spcPct val="120000"/>
              </a:lnSpc>
              <a:spcBef>
                <a:spcPts val="0"/>
              </a:spcBef>
              <a:spcAft>
                <a:spcPts val="600"/>
              </a:spcAft>
              <a:buClr>
                <a:schemeClr val="accent2"/>
              </a:buClr>
              <a:buSzPct val="85000"/>
              <a:buFont typeface="Wingdings" pitchFamily="2" charset="2"/>
              <a:buChar char="n"/>
              <a:defRPr sz="2000" b="0" kern="1200">
                <a:solidFill>
                  <a:schemeClr val="tx1"/>
                </a:solidFill>
                <a:latin typeface="+mn-lt"/>
                <a:ea typeface="+mn-ea"/>
                <a:cs typeface="+mn-cs"/>
              </a:defRPr>
            </a:lvl2pPr>
            <a:lvl3pPr marL="450850" indent="-180975" algn="l" defTabSz="268288" rtl="0" eaLnBrk="1" latinLnBrk="0" hangingPunct="1">
              <a:lnSpc>
                <a:spcPct val="120000"/>
              </a:lnSpc>
              <a:spcBef>
                <a:spcPts val="0"/>
              </a:spcBef>
              <a:spcAft>
                <a:spcPts val="600"/>
              </a:spcAft>
              <a:buClr>
                <a:schemeClr val="tx1"/>
              </a:buClr>
              <a:buSzPct val="75000"/>
              <a:buFont typeface="Wingdings" pitchFamily="2" charset="2"/>
              <a:buChar char=""/>
              <a:defRPr sz="2000" b="0" kern="1200">
                <a:solidFill>
                  <a:schemeClr val="tx1"/>
                </a:solidFill>
                <a:latin typeface="+mn-lt"/>
                <a:ea typeface="+mn-ea"/>
                <a:cs typeface="+mn-cs"/>
              </a:defRPr>
            </a:lvl3pPr>
            <a:lvl4pPr marL="631825"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213" indent="-173038" algn="l" defTabSz="268288"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9013" indent="-177800" algn="l" defTabSz="268288"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rgbClr val="D42E12"/>
              </a:buClr>
              <a:defRPr/>
            </a:pPr>
            <a:r>
              <a:rPr lang="en-US" sz="2400" b="1" dirty="0" smtClean="0">
                <a:solidFill>
                  <a:srgbClr val="00BCF2"/>
                </a:solidFill>
                <a:latin typeface="Futura Medium"/>
              </a:rPr>
              <a:t>Application Services</a:t>
            </a:r>
          </a:p>
          <a:p>
            <a:pPr algn="ctr" defTabSz="288925">
              <a:buClr>
                <a:srgbClr val="D42E12"/>
              </a:buClr>
              <a:tabLst>
                <a:tab pos="2508250" algn="l"/>
                <a:tab pos="5386388" algn="l"/>
              </a:tabLst>
              <a:defRPr/>
            </a:pPr>
            <a:r>
              <a:rPr lang="en-US" dirty="0" smtClean="0">
                <a:solidFill>
                  <a:srgbClr val="FFFFFF"/>
                </a:solidFill>
                <a:latin typeface="Futura Medium"/>
              </a:rPr>
              <a:t>E.g. LDAP, Search</a:t>
            </a:r>
            <a:endParaRPr lang="en-US" sz="2400" dirty="0">
              <a:solidFill>
                <a:srgbClr val="FFFFFF"/>
              </a:solidFill>
              <a:latin typeface="Futura Medium"/>
            </a:endParaRPr>
          </a:p>
        </p:txBody>
      </p:sp>
      <p:cxnSp>
        <p:nvCxnSpPr>
          <p:cNvPr id="14" name="Straight Connector 13"/>
          <p:cNvCxnSpPr/>
          <p:nvPr/>
        </p:nvCxnSpPr>
        <p:spPr>
          <a:xfrm>
            <a:off x="10034661" y="4433366"/>
            <a:ext cx="0" cy="1687551"/>
          </a:xfrm>
          <a:prstGeom prst="line">
            <a:avLst/>
          </a:prstGeom>
          <a:ln w="76200">
            <a:headEnd type="none"/>
            <a:tailEnd type="none"/>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10034661" y="3190479"/>
            <a:ext cx="0" cy="1242887"/>
          </a:xfrm>
          <a:prstGeom prst="line">
            <a:avLst/>
          </a:prstGeom>
          <a:ln w="76200">
            <a:headEnd type="none"/>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13484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6"/>
                                        </p:tgtEl>
                                      </p:cBhvr>
                                      <p:by x="100000" y="350000"/>
                                    </p:animScale>
                                  </p:childTnLst>
                                </p:cTn>
                              </p:par>
                              <p:par>
                                <p:cTn id="7" presetID="10"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animEffect transition="in" filter="fade">
                                      <p:cBhvr>
                                        <p:cTn id="9" dur="500"/>
                                        <p:tgtEl>
                                          <p:spTgt spid="4">
                                            <p:txEl>
                                              <p:pRg st="1" end="1"/>
                                            </p:txEl>
                                          </p:spTgt>
                                        </p:tgtEl>
                                      </p:cBhvr>
                                    </p:animEffect>
                                  </p:childTnLst>
                                </p:cTn>
                              </p:par>
                            </p:childTnLst>
                          </p:cTn>
                        </p:par>
                        <p:par>
                          <p:cTn id="10" fill="hold">
                            <p:stCondLst>
                              <p:cond delay="500"/>
                            </p:stCondLst>
                            <p:childTnLst>
                              <p:par>
                                <p:cTn id="11" presetID="10" presetClass="entr" presetSubtype="0" fill="hold" nodeType="afterEffect">
                                  <p:stCondLst>
                                    <p:cond delay="5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par>
                          <p:cTn id="14" fill="hold">
                            <p:stCondLst>
                              <p:cond delay="1500"/>
                            </p:stCondLst>
                            <p:childTnLst>
                              <p:par>
                                <p:cTn id="15" presetID="10"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par>
                          <p:cTn id="18" fill="hold">
                            <p:stCondLst>
                              <p:cond delay="2500"/>
                            </p:stCondLst>
                            <p:childTnLst>
                              <p:par>
                                <p:cTn id="19" presetID="10" presetClass="entr" presetSubtype="0" fill="hold"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wrap="square" lIns="146304" tIns="91440" rIns="146304" bIns="91440" rtlCol="0" anchor="t">
            <a:noAutofit/>
          </a:bodyPr>
          <a:lstStyle/>
          <a:p>
            <a:r>
              <a:rPr lang="en-GB" sz="4800" dirty="0"/>
              <a:t>Remember That Thing About Less Control?</a:t>
            </a:r>
            <a:endParaRPr lang="en-GB" sz="4000" dirty="0"/>
          </a:p>
        </p:txBody>
      </p:sp>
      <p:sp>
        <p:nvSpPr>
          <p:cNvPr id="42" name="Rectangle 41"/>
          <p:cNvSpPr/>
          <p:nvPr/>
        </p:nvSpPr>
        <p:spPr>
          <a:xfrm>
            <a:off x="8183183" y="2637336"/>
            <a:ext cx="3240131" cy="2677156"/>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000">
              <a:solidFill>
                <a:srgbClr val="FFFFFF"/>
              </a:solidFill>
            </a:endParaRPr>
          </a:p>
        </p:txBody>
      </p:sp>
      <p:sp>
        <p:nvSpPr>
          <p:cNvPr id="44" name="Rectangle 43"/>
          <p:cNvSpPr/>
          <p:nvPr/>
        </p:nvSpPr>
        <p:spPr>
          <a:xfrm>
            <a:off x="8240606" y="3480965"/>
            <a:ext cx="3024456" cy="499576"/>
          </a:xfrm>
          <a:prstGeom prst="rect">
            <a:avLst/>
          </a:prstGeom>
          <a:solidFill>
            <a:srgbClr val="F79646"/>
          </a:solidFill>
          <a:ln w="25400" cap="flat" cmpd="sng" algn="ctr">
            <a:noFill/>
            <a:prstDash val="solid"/>
          </a:ln>
          <a:effectLst/>
        </p:spPr>
        <p:txBody>
          <a:bodyPr lIns="72000" rIns="72000" rtlCol="0" anchor="ctr"/>
          <a:lstStyle/>
          <a:p>
            <a:pPr algn="ctr"/>
            <a:r>
              <a:rPr lang="en-US" sz="2000" dirty="0">
                <a:solidFill>
                  <a:srgbClr val="FFFFFF"/>
                </a:solidFill>
                <a:latin typeface="Calibri"/>
                <a:ea typeface="Times New Roman"/>
                <a:cs typeface="Times New Roman"/>
              </a:rPr>
              <a:t>Application</a:t>
            </a:r>
          </a:p>
        </p:txBody>
      </p:sp>
      <p:sp>
        <p:nvSpPr>
          <p:cNvPr id="45" name="Rectangle 44"/>
          <p:cNvSpPr/>
          <p:nvPr/>
        </p:nvSpPr>
        <p:spPr>
          <a:xfrm>
            <a:off x="8240606" y="4716835"/>
            <a:ext cx="3023920" cy="499576"/>
          </a:xfrm>
          <a:prstGeom prst="rect">
            <a:avLst/>
          </a:prstGeom>
          <a:solidFill>
            <a:srgbClr val="F79646"/>
          </a:solidFill>
          <a:ln w="25400" cap="flat" cmpd="sng" algn="ctr">
            <a:noFill/>
            <a:prstDash val="solid"/>
          </a:ln>
          <a:effectLst/>
        </p:spPr>
        <p:txBody>
          <a:bodyPr lIns="72000" rIns="72000" rtlCol="0" anchor="ctr"/>
          <a:lstStyle/>
          <a:p>
            <a:pPr algn="ctr"/>
            <a:r>
              <a:rPr lang="en-US" sz="2000" dirty="0">
                <a:solidFill>
                  <a:srgbClr val="FFFFFF"/>
                </a:solidFill>
                <a:latin typeface="Calibri"/>
                <a:ea typeface="Times New Roman"/>
                <a:cs typeface="Times New Roman"/>
              </a:rPr>
              <a:t>Network stack</a:t>
            </a:r>
          </a:p>
        </p:txBody>
      </p:sp>
      <p:sp>
        <p:nvSpPr>
          <p:cNvPr id="47" name="Rectangle 46"/>
          <p:cNvSpPr/>
          <p:nvPr/>
        </p:nvSpPr>
        <p:spPr>
          <a:xfrm>
            <a:off x="8240606" y="4121497"/>
            <a:ext cx="3023920" cy="499576"/>
          </a:xfrm>
          <a:prstGeom prst="rect">
            <a:avLst/>
          </a:prstGeom>
          <a:solidFill>
            <a:srgbClr val="F79646"/>
          </a:solidFill>
          <a:ln w="25400" cap="flat" cmpd="sng" algn="ctr">
            <a:noFill/>
            <a:prstDash val="solid"/>
          </a:ln>
          <a:effectLst/>
        </p:spPr>
        <p:txBody>
          <a:bodyPr lIns="72000" rIns="72000" rtlCol="0" anchor="ctr"/>
          <a:lstStyle/>
          <a:p>
            <a:pPr algn="ctr"/>
            <a:r>
              <a:rPr lang="en-US" sz="2000" dirty="0">
                <a:solidFill>
                  <a:srgbClr val="FFFFFF"/>
                </a:solidFill>
                <a:latin typeface="Calibri"/>
                <a:ea typeface="Times New Roman"/>
                <a:cs typeface="Times New Roman"/>
              </a:rPr>
              <a:t>Operating System</a:t>
            </a:r>
          </a:p>
        </p:txBody>
      </p:sp>
      <p:sp>
        <p:nvSpPr>
          <p:cNvPr id="48" name="Rectangle 47"/>
          <p:cNvSpPr/>
          <p:nvPr/>
        </p:nvSpPr>
        <p:spPr>
          <a:xfrm>
            <a:off x="8247410" y="2826388"/>
            <a:ext cx="3017116" cy="531489"/>
          </a:xfrm>
          <a:prstGeom prst="rect">
            <a:avLst/>
          </a:prstGeom>
          <a:solidFill>
            <a:srgbClr val="F79646"/>
          </a:solidFill>
          <a:ln w="25400" cap="flat" cmpd="sng" algn="ctr">
            <a:noFill/>
            <a:prstDash val="solid"/>
          </a:ln>
          <a:effectLst/>
        </p:spPr>
        <p:txBody>
          <a:bodyPr lIns="72000" rIns="72000" rtlCol="0" anchor="ctr"/>
          <a:lstStyle/>
          <a:p>
            <a:pPr algn="ctr"/>
            <a:r>
              <a:rPr lang="en-US" sz="2000" dirty="0" smtClean="0">
                <a:solidFill>
                  <a:srgbClr val="FFFFFF"/>
                </a:solidFill>
                <a:latin typeface="Calibri"/>
                <a:ea typeface="Times New Roman"/>
                <a:cs typeface="Times New Roman"/>
              </a:rPr>
              <a:t>MBI Data</a:t>
            </a:r>
            <a:endParaRPr lang="en-US" sz="2000" dirty="0">
              <a:solidFill>
                <a:srgbClr val="FFFFFF"/>
              </a:solidFill>
              <a:latin typeface="Calibri"/>
              <a:ea typeface="Times New Roman"/>
              <a:cs typeface="Times New Roman"/>
            </a:endParaRPr>
          </a:p>
        </p:txBody>
      </p:sp>
      <p:sp>
        <p:nvSpPr>
          <p:cNvPr id="50" name="Rectangle 49"/>
          <p:cNvSpPr/>
          <p:nvPr/>
        </p:nvSpPr>
        <p:spPr>
          <a:xfrm>
            <a:off x="579437" y="2651505"/>
            <a:ext cx="4038599" cy="2594801"/>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2000">
              <a:solidFill>
                <a:srgbClr val="FFFFFF"/>
              </a:solidFill>
              <a:latin typeface="Calibri" panose="020F0502020204030204" pitchFamily="34" charset="0"/>
            </a:endParaRPr>
          </a:p>
        </p:txBody>
      </p:sp>
      <p:grpSp>
        <p:nvGrpSpPr>
          <p:cNvPr id="51" name="Group 74"/>
          <p:cNvGrpSpPr/>
          <p:nvPr/>
        </p:nvGrpSpPr>
        <p:grpSpPr>
          <a:xfrm>
            <a:off x="419515" y="5040708"/>
            <a:ext cx="1841370" cy="1146351"/>
            <a:chOff x="1671145" y="5990896"/>
            <a:chExt cx="1271752" cy="587704"/>
          </a:xfrm>
        </p:grpSpPr>
        <p:sp>
          <p:nvSpPr>
            <p:cNvPr id="52" name="Rectangle 51"/>
            <p:cNvSpPr/>
            <p:nvPr/>
          </p:nvSpPr>
          <p:spPr>
            <a:xfrm>
              <a:off x="1671145" y="6127531"/>
              <a:ext cx="1271752" cy="451069"/>
            </a:xfrm>
            <a:prstGeom prst="rect">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latin typeface="Calibri" panose="020F0502020204030204" pitchFamily="34" charset="0"/>
                </a:rPr>
                <a:t>“Bring your own device” or Cloud</a:t>
              </a:r>
              <a:endParaRPr lang="en-US" sz="2000" dirty="0">
                <a:solidFill>
                  <a:srgbClr val="FFFFFF"/>
                </a:solidFill>
                <a:latin typeface="Calibri" panose="020F0502020204030204" pitchFamily="34" charset="0"/>
              </a:endParaRPr>
            </a:p>
          </p:txBody>
        </p:sp>
        <p:sp>
          <p:nvSpPr>
            <p:cNvPr id="53" name="Isosceles Triangle 52"/>
            <p:cNvSpPr/>
            <p:nvPr/>
          </p:nvSpPr>
          <p:spPr>
            <a:xfrm>
              <a:off x="1681656" y="5990896"/>
              <a:ext cx="420414" cy="136635"/>
            </a:xfrm>
            <a:prstGeom prst="triangle">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latin typeface="Calibri" panose="020F0502020204030204" pitchFamily="34" charset="0"/>
              </a:endParaRPr>
            </a:p>
          </p:txBody>
        </p:sp>
      </p:grpSp>
      <p:sp>
        <p:nvSpPr>
          <p:cNvPr id="54" name="Rectangle 53"/>
          <p:cNvSpPr/>
          <p:nvPr/>
        </p:nvSpPr>
        <p:spPr>
          <a:xfrm>
            <a:off x="2848173" y="3376680"/>
            <a:ext cx="1344254" cy="575553"/>
          </a:xfrm>
          <a:prstGeom prst="rect">
            <a:avLst/>
          </a:prstGeom>
          <a:solidFill>
            <a:srgbClr val="F79646"/>
          </a:solidFill>
          <a:ln w="25400" cap="flat" cmpd="sng" algn="ctr">
            <a:noFill/>
            <a:prstDash val="solid"/>
          </a:ln>
          <a:effectLst/>
        </p:spPr>
        <p:txBody>
          <a:bodyPr lIns="72000" rIns="72000" rtlCol="0" anchor="ctr"/>
          <a:lstStyle/>
          <a:p>
            <a:pPr algn="ctr"/>
            <a:r>
              <a:rPr lang="en-US" sz="2000" dirty="0">
                <a:solidFill>
                  <a:srgbClr val="FFFFFF"/>
                </a:solidFill>
                <a:latin typeface="Calibri" panose="020F0502020204030204" pitchFamily="34" charset="0"/>
                <a:ea typeface="Times New Roman"/>
                <a:cs typeface="Times New Roman"/>
              </a:rPr>
              <a:t>Application</a:t>
            </a:r>
          </a:p>
        </p:txBody>
      </p:sp>
      <p:sp>
        <p:nvSpPr>
          <p:cNvPr id="55" name="Rectangle 54"/>
          <p:cNvSpPr/>
          <p:nvPr/>
        </p:nvSpPr>
        <p:spPr>
          <a:xfrm>
            <a:off x="991972" y="4678287"/>
            <a:ext cx="3200455" cy="38189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rgbClr val="FFFFFF"/>
                </a:solidFill>
                <a:latin typeface="Calibri" panose="020F0502020204030204" pitchFamily="34" charset="0"/>
              </a:rPr>
              <a:t>Network stack</a:t>
            </a:r>
            <a:endParaRPr lang="en-US" sz="2000" dirty="0">
              <a:solidFill>
                <a:srgbClr val="FFFFFF"/>
              </a:solidFill>
              <a:latin typeface="Calibri" panose="020F0502020204030204" pitchFamily="34" charset="0"/>
            </a:endParaRPr>
          </a:p>
        </p:txBody>
      </p:sp>
      <p:sp>
        <p:nvSpPr>
          <p:cNvPr id="56" name="Rectangle 55"/>
          <p:cNvSpPr/>
          <p:nvPr/>
        </p:nvSpPr>
        <p:spPr>
          <a:xfrm>
            <a:off x="991972" y="2722063"/>
            <a:ext cx="1702432" cy="56017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rgbClr val="FFFFFF"/>
                </a:solidFill>
                <a:latin typeface="Calibri" panose="020F0502020204030204" pitchFamily="34" charset="0"/>
              </a:rPr>
              <a:t>Other data</a:t>
            </a:r>
            <a:endParaRPr lang="en-US" sz="2000" dirty="0">
              <a:solidFill>
                <a:srgbClr val="FFFFFF"/>
              </a:solidFill>
              <a:latin typeface="Calibri" panose="020F0502020204030204" pitchFamily="34" charset="0"/>
            </a:endParaRPr>
          </a:p>
        </p:txBody>
      </p:sp>
      <p:sp>
        <p:nvSpPr>
          <p:cNvPr id="57" name="Rectangle 56"/>
          <p:cNvSpPr/>
          <p:nvPr/>
        </p:nvSpPr>
        <p:spPr>
          <a:xfrm>
            <a:off x="991971" y="4190764"/>
            <a:ext cx="3202658" cy="393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a:solidFill>
                  <a:srgbClr val="FFFFFF"/>
                </a:solidFill>
                <a:latin typeface="Calibri" panose="020F0502020204030204" pitchFamily="34" charset="0"/>
              </a:rPr>
              <a:t>Operating System</a:t>
            </a:r>
          </a:p>
        </p:txBody>
      </p:sp>
      <p:sp>
        <p:nvSpPr>
          <p:cNvPr id="58" name="Rectangle 57"/>
          <p:cNvSpPr/>
          <p:nvPr/>
        </p:nvSpPr>
        <p:spPr>
          <a:xfrm>
            <a:off x="2837218" y="2748415"/>
            <a:ext cx="1355209" cy="533820"/>
          </a:xfrm>
          <a:prstGeom prst="rect">
            <a:avLst/>
          </a:prstGeom>
          <a:solidFill>
            <a:srgbClr val="F79646"/>
          </a:solidFill>
          <a:ln w="25400" cap="flat" cmpd="sng" algn="ctr">
            <a:noFill/>
            <a:prstDash val="solid"/>
          </a:ln>
          <a:effectLst/>
        </p:spPr>
        <p:txBody>
          <a:bodyPr lIns="72000" rIns="72000" rtlCol="0" anchor="ctr"/>
          <a:lstStyle/>
          <a:p>
            <a:pPr algn="ctr"/>
            <a:r>
              <a:rPr lang="en-US" sz="2000" dirty="0" smtClean="0">
                <a:solidFill>
                  <a:srgbClr val="FFFFFF"/>
                </a:solidFill>
                <a:latin typeface="Calibri" panose="020F0502020204030204" pitchFamily="34" charset="0"/>
                <a:ea typeface="Times New Roman"/>
                <a:cs typeface="Times New Roman"/>
              </a:rPr>
              <a:t>MBI Data</a:t>
            </a:r>
            <a:endParaRPr lang="en-US" sz="2000" dirty="0">
              <a:solidFill>
                <a:srgbClr val="FFFFFF"/>
              </a:solidFill>
              <a:latin typeface="Calibri" panose="020F0502020204030204" pitchFamily="34" charset="0"/>
              <a:ea typeface="Times New Roman"/>
              <a:cs typeface="Times New Roman"/>
            </a:endParaRPr>
          </a:p>
        </p:txBody>
      </p:sp>
      <p:sp>
        <p:nvSpPr>
          <p:cNvPr id="59" name="Rectangle 58"/>
          <p:cNvSpPr/>
          <p:nvPr/>
        </p:nvSpPr>
        <p:spPr>
          <a:xfrm>
            <a:off x="991973" y="3376680"/>
            <a:ext cx="1737972" cy="63775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a:solidFill>
                  <a:srgbClr val="FFFFFF"/>
                </a:solidFill>
                <a:latin typeface="Calibri" panose="020F0502020204030204" pitchFamily="34" charset="0"/>
              </a:rPr>
              <a:t>Application</a:t>
            </a:r>
          </a:p>
        </p:txBody>
      </p:sp>
      <p:sp>
        <p:nvSpPr>
          <p:cNvPr id="60" name="TextBox 59"/>
          <p:cNvSpPr txBox="1"/>
          <p:nvPr/>
        </p:nvSpPr>
        <p:spPr>
          <a:xfrm>
            <a:off x="5334438" y="3011958"/>
            <a:ext cx="2407799" cy="451069"/>
          </a:xfrm>
          <a:prstGeom prst="rect">
            <a:avLst/>
          </a:prstGeom>
          <a:noFill/>
        </p:spPr>
        <p:txBody>
          <a:bodyPr wrap="square" lIns="0" tIns="0" rIns="0" bIns="0" rtlCol="0">
            <a:noAutofit/>
          </a:bodyPr>
          <a:lstStyle/>
          <a:p>
            <a:pPr>
              <a:lnSpc>
                <a:spcPct val="113000"/>
              </a:lnSpc>
              <a:spcAft>
                <a:spcPts val="60"/>
              </a:spcAft>
            </a:pPr>
            <a:r>
              <a:rPr lang="en-US" sz="2000" dirty="0" smtClean="0">
                <a:solidFill>
                  <a:srgbClr val="FFFFFF"/>
                </a:solidFill>
              </a:rPr>
              <a:t>Part of Medium Risk Zone</a:t>
            </a:r>
          </a:p>
        </p:txBody>
      </p:sp>
      <p:sp>
        <p:nvSpPr>
          <p:cNvPr id="61" name="Freeform 60"/>
          <p:cNvSpPr/>
          <p:nvPr/>
        </p:nvSpPr>
        <p:spPr>
          <a:xfrm>
            <a:off x="2758631" y="2414013"/>
            <a:ext cx="8946005" cy="3750249"/>
          </a:xfrm>
          <a:custGeom>
            <a:avLst/>
            <a:gdLst>
              <a:gd name="connsiteX0" fmla="*/ 0 w 5779008"/>
              <a:gd name="connsiteY0" fmla="*/ 877824 h 2145872"/>
              <a:gd name="connsiteX1" fmla="*/ 12192 w 5779008"/>
              <a:gd name="connsiteY1" fmla="*/ 694944 h 2145872"/>
              <a:gd name="connsiteX2" fmla="*/ 24384 w 5779008"/>
              <a:gd name="connsiteY2" fmla="*/ 121920 h 2145872"/>
              <a:gd name="connsiteX3" fmla="*/ 60960 w 5779008"/>
              <a:gd name="connsiteY3" fmla="*/ 97536 h 2145872"/>
              <a:gd name="connsiteX4" fmla="*/ 134112 w 5779008"/>
              <a:gd name="connsiteY4" fmla="*/ 73152 h 2145872"/>
              <a:gd name="connsiteX5" fmla="*/ 231648 w 5779008"/>
              <a:gd name="connsiteY5" fmla="*/ 48768 h 2145872"/>
              <a:gd name="connsiteX6" fmla="*/ 292608 w 5779008"/>
              <a:gd name="connsiteY6" fmla="*/ 24384 h 2145872"/>
              <a:gd name="connsiteX7" fmla="*/ 426720 w 5779008"/>
              <a:gd name="connsiteY7" fmla="*/ 0 h 2145872"/>
              <a:gd name="connsiteX8" fmla="*/ 755904 w 5779008"/>
              <a:gd name="connsiteY8" fmla="*/ 12192 h 2145872"/>
              <a:gd name="connsiteX9" fmla="*/ 853440 w 5779008"/>
              <a:gd name="connsiteY9" fmla="*/ 36576 h 2145872"/>
              <a:gd name="connsiteX10" fmla="*/ 938784 w 5779008"/>
              <a:gd name="connsiteY10" fmla="*/ 48768 h 2145872"/>
              <a:gd name="connsiteX11" fmla="*/ 1036320 w 5779008"/>
              <a:gd name="connsiteY11" fmla="*/ 73152 h 2145872"/>
              <a:gd name="connsiteX12" fmla="*/ 1072896 w 5779008"/>
              <a:gd name="connsiteY12" fmla="*/ 85344 h 2145872"/>
              <a:gd name="connsiteX13" fmla="*/ 1158240 w 5779008"/>
              <a:gd name="connsiteY13" fmla="*/ 97536 h 2145872"/>
              <a:gd name="connsiteX14" fmla="*/ 1255776 w 5779008"/>
              <a:gd name="connsiteY14" fmla="*/ 121920 h 2145872"/>
              <a:gd name="connsiteX15" fmla="*/ 1304544 w 5779008"/>
              <a:gd name="connsiteY15" fmla="*/ 134112 h 2145872"/>
              <a:gd name="connsiteX16" fmla="*/ 1438656 w 5779008"/>
              <a:gd name="connsiteY16" fmla="*/ 158496 h 2145872"/>
              <a:gd name="connsiteX17" fmla="*/ 1487424 w 5779008"/>
              <a:gd name="connsiteY17" fmla="*/ 170688 h 2145872"/>
              <a:gd name="connsiteX18" fmla="*/ 1670304 w 5779008"/>
              <a:gd name="connsiteY18" fmla="*/ 195072 h 2145872"/>
              <a:gd name="connsiteX19" fmla="*/ 1828800 w 5779008"/>
              <a:gd name="connsiteY19" fmla="*/ 219456 h 2145872"/>
              <a:gd name="connsiteX20" fmla="*/ 2036064 w 5779008"/>
              <a:gd name="connsiteY20" fmla="*/ 256032 h 2145872"/>
              <a:gd name="connsiteX21" fmla="*/ 2243328 w 5779008"/>
              <a:gd name="connsiteY21" fmla="*/ 280416 h 2145872"/>
              <a:gd name="connsiteX22" fmla="*/ 2292096 w 5779008"/>
              <a:gd name="connsiteY22" fmla="*/ 292608 h 2145872"/>
              <a:gd name="connsiteX23" fmla="*/ 2377440 w 5779008"/>
              <a:gd name="connsiteY23" fmla="*/ 304800 h 2145872"/>
              <a:gd name="connsiteX24" fmla="*/ 2487168 w 5779008"/>
              <a:gd name="connsiteY24" fmla="*/ 329184 h 2145872"/>
              <a:gd name="connsiteX25" fmla="*/ 3023616 w 5779008"/>
              <a:gd name="connsiteY25" fmla="*/ 316992 h 2145872"/>
              <a:gd name="connsiteX26" fmla="*/ 3169920 w 5779008"/>
              <a:gd name="connsiteY26" fmla="*/ 292608 h 2145872"/>
              <a:gd name="connsiteX27" fmla="*/ 3352800 w 5779008"/>
              <a:gd name="connsiteY27" fmla="*/ 256032 h 2145872"/>
              <a:gd name="connsiteX28" fmla="*/ 3413760 w 5779008"/>
              <a:gd name="connsiteY28" fmla="*/ 243840 h 2145872"/>
              <a:gd name="connsiteX29" fmla="*/ 3462528 w 5779008"/>
              <a:gd name="connsiteY29" fmla="*/ 231648 h 2145872"/>
              <a:gd name="connsiteX30" fmla="*/ 3584448 w 5779008"/>
              <a:gd name="connsiteY30" fmla="*/ 219456 h 2145872"/>
              <a:gd name="connsiteX31" fmla="*/ 3669792 w 5779008"/>
              <a:gd name="connsiteY31" fmla="*/ 207264 h 2145872"/>
              <a:gd name="connsiteX32" fmla="*/ 3840480 w 5779008"/>
              <a:gd name="connsiteY32" fmla="*/ 182880 h 2145872"/>
              <a:gd name="connsiteX33" fmla="*/ 3877056 w 5779008"/>
              <a:gd name="connsiteY33" fmla="*/ 170688 h 2145872"/>
              <a:gd name="connsiteX34" fmla="*/ 4011168 w 5779008"/>
              <a:gd name="connsiteY34" fmla="*/ 146304 h 2145872"/>
              <a:gd name="connsiteX35" fmla="*/ 4059936 w 5779008"/>
              <a:gd name="connsiteY35" fmla="*/ 121920 h 2145872"/>
              <a:gd name="connsiteX36" fmla="*/ 4133088 w 5779008"/>
              <a:gd name="connsiteY36" fmla="*/ 97536 h 2145872"/>
              <a:gd name="connsiteX37" fmla="*/ 4888992 w 5779008"/>
              <a:gd name="connsiteY37" fmla="*/ 109728 h 2145872"/>
              <a:gd name="connsiteX38" fmla="*/ 5059680 w 5779008"/>
              <a:gd name="connsiteY38" fmla="*/ 134112 h 2145872"/>
              <a:gd name="connsiteX39" fmla="*/ 5096256 w 5779008"/>
              <a:gd name="connsiteY39" fmla="*/ 146304 h 2145872"/>
              <a:gd name="connsiteX40" fmla="*/ 5352288 w 5779008"/>
              <a:gd name="connsiteY40" fmla="*/ 195072 h 2145872"/>
              <a:gd name="connsiteX41" fmla="*/ 5498592 w 5779008"/>
              <a:gd name="connsiteY41" fmla="*/ 268224 h 2145872"/>
              <a:gd name="connsiteX42" fmla="*/ 5571744 w 5779008"/>
              <a:gd name="connsiteY42" fmla="*/ 304800 h 2145872"/>
              <a:gd name="connsiteX43" fmla="*/ 5608320 w 5779008"/>
              <a:gd name="connsiteY43" fmla="*/ 341376 h 2145872"/>
              <a:gd name="connsiteX44" fmla="*/ 5718048 w 5779008"/>
              <a:gd name="connsiteY44" fmla="*/ 377952 h 2145872"/>
              <a:gd name="connsiteX45" fmla="*/ 5779008 w 5779008"/>
              <a:gd name="connsiteY45" fmla="*/ 487680 h 2145872"/>
              <a:gd name="connsiteX46" fmla="*/ 5766816 w 5779008"/>
              <a:gd name="connsiteY46" fmla="*/ 1267968 h 2145872"/>
              <a:gd name="connsiteX47" fmla="*/ 5754624 w 5779008"/>
              <a:gd name="connsiteY47" fmla="*/ 1304544 h 2145872"/>
              <a:gd name="connsiteX48" fmla="*/ 5742432 w 5779008"/>
              <a:gd name="connsiteY48" fmla="*/ 1487424 h 2145872"/>
              <a:gd name="connsiteX49" fmla="*/ 5705856 w 5779008"/>
              <a:gd name="connsiteY49" fmla="*/ 1609344 h 2145872"/>
              <a:gd name="connsiteX50" fmla="*/ 5693664 w 5779008"/>
              <a:gd name="connsiteY50" fmla="*/ 1658112 h 2145872"/>
              <a:gd name="connsiteX51" fmla="*/ 5657088 w 5779008"/>
              <a:gd name="connsiteY51" fmla="*/ 1767840 h 2145872"/>
              <a:gd name="connsiteX52" fmla="*/ 5596128 w 5779008"/>
              <a:gd name="connsiteY52" fmla="*/ 1865376 h 2145872"/>
              <a:gd name="connsiteX53" fmla="*/ 5583936 w 5779008"/>
              <a:gd name="connsiteY53" fmla="*/ 1901952 h 2145872"/>
              <a:gd name="connsiteX54" fmla="*/ 5510784 w 5779008"/>
              <a:gd name="connsiteY54" fmla="*/ 1975104 h 2145872"/>
              <a:gd name="connsiteX55" fmla="*/ 5486400 w 5779008"/>
              <a:gd name="connsiteY55" fmla="*/ 2011680 h 2145872"/>
              <a:gd name="connsiteX56" fmla="*/ 5413248 w 5779008"/>
              <a:gd name="connsiteY56" fmla="*/ 2072640 h 2145872"/>
              <a:gd name="connsiteX57" fmla="*/ 5376672 w 5779008"/>
              <a:gd name="connsiteY57" fmla="*/ 2084832 h 2145872"/>
              <a:gd name="connsiteX58" fmla="*/ 5242560 w 5779008"/>
              <a:gd name="connsiteY58" fmla="*/ 2109216 h 2145872"/>
              <a:gd name="connsiteX59" fmla="*/ 4657344 w 5779008"/>
              <a:gd name="connsiteY59" fmla="*/ 2109216 h 2145872"/>
              <a:gd name="connsiteX60" fmla="*/ 4376928 w 5779008"/>
              <a:gd name="connsiteY60" fmla="*/ 2084832 h 2145872"/>
              <a:gd name="connsiteX61" fmla="*/ 4291584 w 5779008"/>
              <a:gd name="connsiteY61" fmla="*/ 2048256 h 2145872"/>
              <a:gd name="connsiteX62" fmla="*/ 4218432 w 5779008"/>
              <a:gd name="connsiteY62" fmla="*/ 2023872 h 2145872"/>
              <a:gd name="connsiteX63" fmla="*/ 3901440 w 5779008"/>
              <a:gd name="connsiteY63" fmla="*/ 1950720 h 2145872"/>
              <a:gd name="connsiteX64" fmla="*/ 3803904 w 5779008"/>
              <a:gd name="connsiteY64" fmla="*/ 1926336 h 2145872"/>
              <a:gd name="connsiteX65" fmla="*/ 3694176 w 5779008"/>
              <a:gd name="connsiteY65" fmla="*/ 1901952 h 2145872"/>
              <a:gd name="connsiteX66" fmla="*/ 3486912 w 5779008"/>
              <a:gd name="connsiteY66" fmla="*/ 1865376 h 2145872"/>
              <a:gd name="connsiteX67" fmla="*/ 3413760 w 5779008"/>
              <a:gd name="connsiteY67" fmla="*/ 1840992 h 2145872"/>
              <a:gd name="connsiteX68" fmla="*/ 3364992 w 5779008"/>
              <a:gd name="connsiteY68" fmla="*/ 1816608 h 2145872"/>
              <a:gd name="connsiteX69" fmla="*/ 3279648 w 5779008"/>
              <a:gd name="connsiteY69" fmla="*/ 1804416 h 2145872"/>
              <a:gd name="connsiteX70" fmla="*/ 3243072 w 5779008"/>
              <a:gd name="connsiteY70" fmla="*/ 1792224 h 2145872"/>
              <a:gd name="connsiteX71" fmla="*/ 3194304 w 5779008"/>
              <a:gd name="connsiteY71" fmla="*/ 1780032 h 2145872"/>
              <a:gd name="connsiteX72" fmla="*/ 3121152 w 5779008"/>
              <a:gd name="connsiteY72" fmla="*/ 1755648 h 2145872"/>
              <a:gd name="connsiteX73" fmla="*/ 3084576 w 5779008"/>
              <a:gd name="connsiteY73" fmla="*/ 1731264 h 2145872"/>
              <a:gd name="connsiteX74" fmla="*/ 2974848 w 5779008"/>
              <a:gd name="connsiteY74" fmla="*/ 1682496 h 2145872"/>
              <a:gd name="connsiteX75" fmla="*/ 2840736 w 5779008"/>
              <a:gd name="connsiteY75" fmla="*/ 1584960 h 2145872"/>
              <a:gd name="connsiteX76" fmla="*/ 2791968 w 5779008"/>
              <a:gd name="connsiteY76" fmla="*/ 1548384 h 2145872"/>
              <a:gd name="connsiteX77" fmla="*/ 2731008 w 5779008"/>
              <a:gd name="connsiteY77" fmla="*/ 1475232 h 2145872"/>
              <a:gd name="connsiteX78" fmla="*/ 2682240 w 5779008"/>
              <a:gd name="connsiteY78" fmla="*/ 1402080 h 2145872"/>
              <a:gd name="connsiteX79" fmla="*/ 2621280 w 5779008"/>
              <a:gd name="connsiteY79" fmla="*/ 1316736 h 2145872"/>
              <a:gd name="connsiteX80" fmla="*/ 2535936 w 5779008"/>
              <a:gd name="connsiteY80" fmla="*/ 1207008 h 2145872"/>
              <a:gd name="connsiteX81" fmla="*/ 2462784 w 5779008"/>
              <a:gd name="connsiteY81" fmla="*/ 1133856 h 2145872"/>
              <a:gd name="connsiteX82" fmla="*/ 2401824 w 5779008"/>
              <a:gd name="connsiteY82" fmla="*/ 1085088 h 2145872"/>
              <a:gd name="connsiteX83" fmla="*/ 2328672 w 5779008"/>
              <a:gd name="connsiteY83" fmla="*/ 1060704 h 2145872"/>
              <a:gd name="connsiteX84" fmla="*/ 2279904 w 5779008"/>
              <a:gd name="connsiteY84" fmla="*/ 1036320 h 2145872"/>
              <a:gd name="connsiteX85" fmla="*/ 2243328 w 5779008"/>
              <a:gd name="connsiteY85" fmla="*/ 1024128 h 2145872"/>
              <a:gd name="connsiteX86" fmla="*/ 2121408 w 5779008"/>
              <a:gd name="connsiteY86" fmla="*/ 950976 h 2145872"/>
              <a:gd name="connsiteX87" fmla="*/ 2084832 w 5779008"/>
              <a:gd name="connsiteY87" fmla="*/ 938784 h 2145872"/>
              <a:gd name="connsiteX88" fmla="*/ 2011680 w 5779008"/>
              <a:gd name="connsiteY88" fmla="*/ 890016 h 2145872"/>
              <a:gd name="connsiteX89" fmla="*/ 1938528 w 5779008"/>
              <a:gd name="connsiteY89" fmla="*/ 865632 h 2145872"/>
              <a:gd name="connsiteX90" fmla="*/ 1901952 w 5779008"/>
              <a:gd name="connsiteY90" fmla="*/ 841248 h 2145872"/>
              <a:gd name="connsiteX91" fmla="*/ 1816608 w 5779008"/>
              <a:gd name="connsiteY91" fmla="*/ 816864 h 2145872"/>
              <a:gd name="connsiteX92" fmla="*/ 1719072 w 5779008"/>
              <a:gd name="connsiteY92" fmla="*/ 792480 h 2145872"/>
              <a:gd name="connsiteX93" fmla="*/ 1670304 w 5779008"/>
              <a:gd name="connsiteY93" fmla="*/ 780288 h 2145872"/>
              <a:gd name="connsiteX94" fmla="*/ 1633728 w 5779008"/>
              <a:gd name="connsiteY94" fmla="*/ 768096 h 2145872"/>
              <a:gd name="connsiteX95" fmla="*/ 1524000 w 5779008"/>
              <a:gd name="connsiteY95" fmla="*/ 755904 h 2145872"/>
              <a:gd name="connsiteX96" fmla="*/ 1450848 w 5779008"/>
              <a:gd name="connsiteY96" fmla="*/ 743712 h 2145872"/>
              <a:gd name="connsiteX97" fmla="*/ 1414272 w 5779008"/>
              <a:gd name="connsiteY97" fmla="*/ 731520 h 2145872"/>
              <a:gd name="connsiteX98" fmla="*/ 1109472 w 5779008"/>
              <a:gd name="connsiteY98" fmla="*/ 755904 h 2145872"/>
              <a:gd name="connsiteX99" fmla="*/ 1048512 w 5779008"/>
              <a:gd name="connsiteY99" fmla="*/ 768096 h 2145872"/>
              <a:gd name="connsiteX100" fmla="*/ 963168 w 5779008"/>
              <a:gd name="connsiteY100" fmla="*/ 792480 h 2145872"/>
              <a:gd name="connsiteX101" fmla="*/ 926592 w 5779008"/>
              <a:gd name="connsiteY101" fmla="*/ 816864 h 2145872"/>
              <a:gd name="connsiteX102" fmla="*/ 841248 w 5779008"/>
              <a:gd name="connsiteY102" fmla="*/ 841248 h 2145872"/>
              <a:gd name="connsiteX103" fmla="*/ 560832 w 5779008"/>
              <a:gd name="connsiteY103" fmla="*/ 865632 h 2145872"/>
              <a:gd name="connsiteX104" fmla="*/ 121920 w 5779008"/>
              <a:gd name="connsiteY104" fmla="*/ 853440 h 2145872"/>
              <a:gd name="connsiteX105" fmla="*/ 85344 w 5779008"/>
              <a:gd name="connsiteY105" fmla="*/ 841248 h 2145872"/>
              <a:gd name="connsiteX106" fmla="*/ 12192 w 5779008"/>
              <a:gd name="connsiteY106" fmla="*/ 829056 h 214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779008" h="2145872">
                <a:moveTo>
                  <a:pt x="0" y="877824"/>
                </a:moveTo>
                <a:cubicBezTo>
                  <a:pt x="4064" y="816864"/>
                  <a:pt x="10222" y="756008"/>
                  <a:pt x="12192" y="694944"/>
                </a:cubicBezTo>
                <a:cubicBezTo>
                  <a:pt x="18352" y="503992"/>
                  <a:pt x="8840" y="312338"/>
                  <a:pt x="24384" y="121920"/>
                </a:cubicBezTo>
                <a:cubicBezTo>
                  <a:pt x="25576" y="107316"/>
                  <a:pt x="47570" y="103487"/>
                  <a:pt x="60960" y="97536"/>
                </a:cubicBezTo>
                <a:cubicBezTo>
                  <a:pt x="84448" y="87097"/>
                  <a:pt x="109398" y="80213"/>
                  <a:pt x="134112" y="73152"/>
                </a:cubicBezTo>
                <a:cubicBezTo>
                  <a:pt x="166335" y="63945"/>
                  <a:pt x="200532" y="61214"/>
                  <a:pt x="231648" y="48768"/>
                </a:cubicBezTo>
                <a:cubicBezTo>
                  <a:pt x="251968" y="40640"/>
                  <a:pt x="271846" y="31305"/>
                  <a:pt x="292608" y="24384"/>
                </a:cubicBezTo>
                <a:cubicBezTo>
                  <a:pt x="335722" y="10013"/>
                  <a:pt x="382297" y="6346"/>
                  <a:pt x="426720" y="0"/>
                </a:cubicBezTo>
                <a:cubicBezTo>
                  <a:pt x="536448" y="4064"/>
                  <a:pt x="646315" y="5343"/>
                  <a:pt x="755904" y="12192"/>
                </a:cubicBezTo>
                <a:cubicBezTo>
                  <a:pt x="843832" y="17688"/>
                  <a:pt x="788295" y="23547"/>
                  <a:pt x="853440" y="36576"/>
                </a:cubicBezTo>
                <a:cubicBezTo>
                  <a:pt x="881619" y="42212"/>
                  <a:pt x="910605" y="43132"/>
                  <a:pt x="938784" y="48768"/>
                </a:cubicBezTo>
                <a:cubicBezTo>
                  <a:pt x="971646" y="55340"/>
                  <a:pt x="1004527" y="62554"/>
                  <a:pt x="1036320" y="73152"/>
                </a:cubicBezTo>
                <a:cubicBezTo>
                  <a:pt x="1048512" y="77216"/>
                  <a:pt x="1060294" y="82824"/>
                  <a:pt x="1072896" y="85344"/>
                </a:cubicBezTo>
                <a:cubicBezTo>
                  <a:pt x="1101075" y="90980"/>
                  <a:pt x="1130061" y="91900"/>
                  <a:pt x="1158240" y="97536"/>
                </a:cubicBezTo>
                <a:cubicBezTo>
                  <a:pt x="1191102" y="104108"/>
                  <a:pt x="1223264" y="113792"/>
                  <a:pt x="1255776" y="121920"/>
                </a:cubicBezTo>
                <a:lnTo>
                  <a:pt x="1304544" y="134112"/>
                </a:lnTo>
                <a:cubicBezTo>
                  <a:pt x="1356848" y="147188"/>
                  <a:pt x="1384306" y="147626"/>
                  <a:pt x="1438656" y="158496"/>
                </a:cubicBezTo>
                <a:cubicBezTo>
                  <a:pt x="1455087" y="161782"/>
                  <a:pt x="1470993" y="167402"/>
                  <a:pt x="1487424" y="170688"/>
                </a:cubicBezTo>
                <a:cubicBezTo>
                  <a:pt x="1555832" y="184370"/>
                  <a:pt x="1597110" y="186939"/>
                  <a:pt x="1670304" y="195072"/>
                </a:cubicBezTo>
                <a:cubicBezTo>
                  <a:pt x="1784003" y="223497"/>
                  <a:pt x="1638224" y="189365"/>
                  <a:pt x="1828800" y="219456"/>
                </a:cubicBezTo>
                <a:cubicBezTo>
                  <a:pt x="2072086" y="257870"/>
                  <a:pt x="1845078" y="232159"/>
                  <a:pt x="2036064" y="256032"/>
                </a:cubicBezTo>
                <a:cubicBezTo>
                  <a:pt x="2075222" y="260927"/>
                  <a:pt x="2201099" y="273378"/>
                  <a:pt x="2243328" y="280416"/>
                </a:cubicBezTo>
                <a:cubicBezTo>
                  <a:pt x="2259856" y="283171"/>
                  <a:pt x="2275610" y="289611"/>
                  <a:pt x="2292096" y="292608"/>
                </a:cubicBezTo>
                <a:cubicBezTo>
                  <a:pt x="2320369" y="297749"/>
                  <a:pt x="2349094" y="300076"/>
                  <a:pt x="2377440" y="304800"/>
                </a:cubicBezTo>
                <a:cubicBezTo>
                  <a:pt x="2423875" y="312539"/>
                  <a:pt x="2443328" y="318224"/>
                  <a:pt x="2487168" y="329184"/>
                </a:cubicBezTo>
                <a:lnTo>
                  <a:pt x="3023616" y="316992"/>
                </a:lnTo>
                <a:cubicBezTo>
                  <a:pt x="3208322" y="310022"/>
                  <a:pt x="3076709" y="314118"/>
                  <a:pt x="3169920" y="292608"/>
                </a:cubicBezTo>
                <a:lnTo>
                  <a:pt x="3352800" y="256032"/>
                </a:lnTo>
                <a:lnTo>
                  <a:pt x="3413760" y="243840"/>
                </a:lnTo>
                <a:cubicBezTo>
                  <a:pt x="3430191" y="240554"/>
                  <a:pt x="3445940" y="234018"/>
                  <a:pt x="3462528" y="231648"/>
                </a:cubicBezTo>
                <a:cubicBezTo>
                  <a:pt x="3502960" y="225872"/>
                  <a:pt x="3543885" y="224228"/>
                  <a:pt x="3584448" y="219456"/>
                </a:cubicBezTo>
                <a:cubicBezTo>
                  <a:pt x="3612988" y="216098"/>
                  <a:pt x="3641344" y="211328"/>
                  <a:pt x="3669792" y="207264"/>
                </a:cubicBezTo>
                <a:cubicBezTo>
                  <a:pt x="3760424" y="177053"/>
                  <a:pt x="3653503" y="209591"/>
                  <a:pt x="3840480" y="182880"/>
                </a:cubicBezTo>
                <a:cubicBezTo>
                  <a:pt x="3853202" y="181063"/>
                  <a:pt x="3864588" y="173805"/>
                  <a:pt x="3877056" y="170688"/>
                </a:cubicBezTo>
                <a:cubicBezTo>
                  <a:pt x="3911136" y="162168"/>
                  <a:pt x="3978558" y="151739"/>
                  <a:pt x="4011168" y="146304"/>
                </a:cubicBezTo>
                <a:cubicBezTo>
                  <a:pt x="4027424" y="138176"/>
                  <a:pt x="4043061" y="128670"/>
                  <a:pt x="4059936" y="121920"/>
                </a:cubicBezTo>
                <a:cubicBezTo>
                  <a:pt x="4083801" y="112374"/>
                  <a:pt x="4133088" y="97536"/>
                  <a:pt x="4133088" y="97536"/>
                </a:cubicBezTo>
                <a:lnTo>
                  <a:pt x="4888992" y="109728"/>
                </a:lnTo>
                <a:cubicBezTo>
                  <a:pt x="4925822" y="110780"/>
                  <a:pt x="5018517" y="127251"/>
                  <a:pt x="5059680" y="134112"/>
                </a:cubicBezTo>
                <a:cubicBezTo>
                  <a:pt x="5071872" y="138176"/>
                  <a:pt x="5083711" y="143516"/>
                  <a:pt x="5096256" y="146304"/>
                </a:cubicBezTo>
                <a:cubicBezTo>
                  <a:pt x="5220528" y="173920"/>
                  <a:pt x="5250759" y="178150"/>
                  <a:pt x="5352288" y="195072"/>
                </a:cubicBezTo>
                <a:cubicBezTo>
                  <a:pt x="5536158" y="256362"/>
                  <a:pt x="5309516" y="173686"/>
                  <a:pt x="5498592" y="268224"/>
                </a:cubicBezTo>
                <a:cubicBezTo>
                  <a:pt x="5522976" y="280416"/>
                  <a:pt x="5549061" y="289678"/>
                  <a:pt x="5571744" y="304800"/>
                </a:cubicBezTo>
                <a:cubicBezTo>
                  <a:pt x="5586090" y="314364"/>
                  <a:pt x="5593699" y="332238"/>
                  <a:pt x="5608320" y="341376"/>
                </a:cubicBezTo>
                <a:cubicBezTo>
                  <a:pt x="5638927" y="360505"/>
                  <a:pt x="5683199" y="369240"/>
                  <a:pt x="5718048" y="377952"/>
                </a:cubicBezTo>
                <a:cubicBezTo>
                  <a:pt x="5773945" y="461797"/>
                  <a:pt x="5757549" y="423302"/>
                  <a:pt x="5779008" y="487680"/>
                </a:cubicBezTo>
                <a:cubicBezTo>
                  <a:pt x="5774944" y="747776"/>
                  <a:pt x="5774578" y="1007956"/>
                  <a:pt x="5766816" y="1267968"/>
                </a:cubicBezTo>
                <a:cubicBezTo>
                  <a:pt x="5766433" y="1280814"/>
                  <a:pt x="5756043" y="1291771"/>
                  <a:pt x="5754624" y="1304544"/>
                </a:cubicBezTo>
                <a:cubicBezTo>
                  <a:pt x="5747877" y="1365266"/>
                  <a:pt x="5748511" y="1426632"/>
                  <a:pt x="5742432" y="1487424"/>
                </a:cubicBezTo>
                <a:cubicBezTo>
                  <a:pt x="5735553" y="1556218"/>
                  <a:pt x="5727792" y="1543535"/>
                  <a:pt x="5705856" y="1609344"/>
                </a:cubicBezTo>
                <a:cubicBezTo>
                  <a:pt x="5700557" y="1625240"/>
                  <a:pt x="5698479" y="1642062"/>
                  <a:pt x="5693664" y="1658112"/>
                </a:cubicBezTo>
                <a:cubicBezTo>
                  <a:pt x="5682585" y="1695041"/>
                  <a:pt x="5669280" y="1731264"/>
                  <a:pt x="5657088" y="1767840"/>
                </a:cubicBezTo>
                <a:cubicBezTo>
                  <a:pt x="5641447" y="1814763"/>
                  <a:pt x="5616050" y="1825532"/>
                  <a:pt x="5596128" y="1865376"/>
                </a:cubicBezTo>
                <a:cubicBezTo>
                  <a:pt x="5590381" y="1876871"/>
                  <a:pt x="5591826" y="1891808"/>
                  <a:pt x="5583936" y="1901952"/>
                </a:cubicBezTo>
                <a:cubicBezTo>
                  <a:pt x="5562765" y="1929172"/>
                  <a:pt x="5535168" y="1950720"/>
                  <a:pt x="5510784" y="1975104"/>
                </a:cubicBezTo>
                <a:cubicBezTo>
                  <a:pt x="5500423" y="1985465"/>
                  <a:pt x="5495781" y="2000423"/>
                  <a:pt x="5486400" y="2011680"/>
                </a:cubicBezTo>
                <a:cubicBezTo>
                  <a:pt x="5467140" y="2034792"/>
                  <a:pt x="5440649" y="2058939"/>
                  <a:pt x="5413248" y="2072640"/>
                </a:cubicBezTo>
                <a:cubicBezTo>
                  <a:pt x="5401753" y="2078387"/>
                  <a:pt x="5389029" y="2081301"/>
                  <a:pt x="5376672" y="2084832"/>
                </a:cubicBezTo>
                <a:cubicBezTo>
                  <a:pt x="5319187" y="2101256"/>
                  <a:pt x="5311630" y="2099349"/>
                  <a:pt x="5242560" y="2109216"/>
                </a:cubicBezTo>
                <a:cubicBezTo>
                  <a:pt x="5034734" y="2178491"/>
                  <a:pt x="5186261" y="2132551"/>
                  <a:pt x="4657344" y="2109216"/>
                </a:cubicBezTo>
                <a:cubicBezTo>
                  <a:pt x="4563610" y="2105081"/>
                  <a:pt x="4470400" y="2092960"/>
                  <a:pt x="4376928" y="2084832"/>
                </a:cubicBezTo>
                <a:cubicBezTo>
                  <a:pt x="4259192" y="2045587"/>
                  <a:pt x="4442241" y="2108519"/>
                  <a:pt x="4291584" y="2048256"/>
                </a:cubicBezTo>
                <a:cubicBezTo>
                  <a:pt x="4267719" y="2038710"/>
                  <a:pt x="4243229" y="2030635"/>
                  <a:pt x="4218432" y="2023872"/>
                </a:cubicBezTo>
                <a:cubicBezTo>
                  <a:pt x="3955506" y="1952165"/>
                  <a:pt x="4106179" y="1996218"/>
                  <a:pt x="3901440" y="1950720"/>
                </a:cubicBezTo>
                <a:cubicBezTo>
                  <a:pt x="3868725" y="1943450"/>
                  <a:pt x="3836526" y="1934012"/>
                  <a:pt x="3803904" y="1926336"/>
                </a:cubicBezTo>
                <a:cubicBezTo>
                  <a:pt x="3767432" y="1917754"/>
                  <a:pt x="3731002" y="1908857"/>
                  <a:pt x="3694176" y="1901952"/>
                </a:cubicBezTo>
                <a:cubicBezTo>
                  <a:pt x="3624272" y="1888845"/>
                  <a:pt x="3555570" y="1888262"/>
                  <a:pt x="3486912" y="1865376"/>
                </a:cubicBezTo>
                <a:cubicBezTo>
                  <a:pt x="3462528" y="1857248"/>
                  <a:pt x="3437625" y="1850538"/>
                  <a:pt x="3413760" y="1840992"/>
                </a:cubicBezTo>
                <a:cubicBezTo>
                  <a:pt x="3396885" y="1834242"/>
                  <a:pt x="3382526" y="1821390"/>
                  <a:pt x="3364992" y="1816608"/>
                </a:cubicBezTo>
                <a:cubicBezTo>
                  <a:pt x="3337268" y="1809047"/>
                  <a:pt x="3308096" y="1808480"/>
                  <a:pt x="3279648" y="1804416"/>
                </a:cubicBezTo>
                <a:cubicBezTo>
                  <a:pt x="3267456" y="1800352"/>
                  <a:pt x="3255429" y="1795755"/>
                  <a:pt x="3243072" y="1792224"/>
                </a:cubicBezTo>
                <a:cubicBezTo>
                  <a:pt x="3226960" y="1787621"/>
                  <a:pt x="3210354" y="1784847"/>
                  <a:pt x="3194304" y="1780032"/>
                </a:cubicBezTo>
                <a:cubicBezTo>
                  <a:pt x="3169685" y="1772646"/>
                  <a:pt x="3121152" y="1755648"/>
                  <a:pt x="3121152" y="1755648"/>
                </a:cubicBezTo>
                <a:cubicBezTo>
                  <a:pt x="3108960" y="1747520"/>
                  <a:pt x="3097682" y="1737817"/>
                  <a:pt x="3084576" y="1731264"/>
                </a:cubicBezTo>
                <a:cubicBezTo>
                  <a:pt x="2980068" y="1679010"/>
                  <a:pt x="3065342" y="1734207"/>
                  <a:pt x="2974848" y="1682496"/>
                </a:cubicBezTo>
                <a:cubicBezTo>
                  <a:pt x="2941999" y="1663725"/>
                  <a:pt x="2845873" y="1588813"/>
                  <a:pt x="2840736" y="1584960"/>
                </a:cubicBezTo>
                <a:cubicBezTo>
                  <a:pt x="2824480" y="1572768"/>
                  <a:pt x="2803240" y="1565291"/>
                  <a:pt x="2791968" y="1548384"/>
                </a:cubicBezTo>
                <a:cubicBezTo>
                  <a:pt x="2704835" y="1417684"/>
                  <a:pt x="2840528" y="1616044"/>
                  <a:pt x="2731008" y="1475232"/>
                </a:cubicBezTo>
                <a:cubicBezTo>
                  <a:pt x="2713016" y="1452099"/>
                  <a:pt x="2698496" y="1426464"/>
                  <a:pt x="2682240" y="1402080"/>
                </a:cubicBezTo>
                <a:cubicBezTo>
                  <a:pt x="2646584" y="1348597"/>
                  <a:pt x="2666648" y="1377226"/>
                  <a:pt x="2621280" y="1316736"/>
                </a:cubicBezTo>
                <a:cubicBezTo>
                  <a:pt x="2598183" y="1247445"/>
                  <a:pt x="2618175" y="1289247"/>
                  <a:pt x="2535936" y="1207008"/>
                </a:cubicBezTo>
                <a:lnTo>
                  <a:pt x="2462784" y="1133856"/>
                </a:lnTo>
                <a:cubicBezTo>
                  <a:pt x="2444383" y="1115455"/>
                  <a:pt x="2424669" y="1097549"/>
                  <a:pt x="2401824" y="1085088"/>
                </a:cubicBezTo>
                <a:cubicBezTo>
                  <a:pt x="2379259" y="1072780"/>
                  <a:pt x="2353056" y="1068832"/>
                  <a:pt x="2328672" y="1060704"/>
                </a:cubicBezTo>
                <a:cubicBezTo>
                  <a:pt x="2311430" y="1054957"/>
                  <a:pt x="2296609" y="1043479"/>
                  <a:pt x="2279904" y="1036320"/>
                </a:cubicBezTo>
                <a:cubicBezTo>
                  <a:pt x="2268092" y="1031258"/>
                  <a:pt x="2255520" y="1028192"/>
                  <a:pt x="2243328" y="1024128"/>
                </a:cubicBezTo>
                <a:cubicBezTo>
                  <a:pt x="2191324" y="989459"/>
                  <a:pt x="2173894" y="973470"/>
                  <a:pt x="2121408" y="950976"/>
                </a:cubicBezTo>
                <a:cubicBezTo>
                  <a:pt x="2109596" y="945914"/>
                  <a:pt x="2097024" y="942848"/>
                  <a:pt x="2084832" y="938784"/>
                </a:cubicBezTo>
                <a:lnTo>
                  <a:pt x="2011680" y="890016"/>
                </a:lnTo>
                <a:cubicBezTo>
                  <a:pt x="1990294" y="875759"/>
                  <a:pt x="1938528" y="865632"/>
                  <a:pt x="1938528" y="865632"/>
                </a:cubicBezTo>
                <a:cubicBezTo>
                  <a:pt x="1926336" y="857504"/>
                  <a:pt x="1915058" y="847801"/>
                  <a:pt x="1901952" y="841248"/>
                </a:cubicBezTo>
                <a:cubicBezTo>
                  <a:pt x="1882464" y="831504"/>
                  <a:pt x="1834838" y="822072"/>
                  <a:pt x="1816608" y="816864"/>
                </a:cubicBezTo>
                <a:cubicBezTo>
                  <a:pt x="1702229" y="784184"/>
                  <a:pt x="1886388" y="829661"/>
                  <a:pt x="1719072" y="792480"/>
                </a:cubicBezTo>
                <a:cubicBezTo>
                  <a:pt x="1702715" y="788845"/>
                  <a:pt x="1686416" y="784891"/>
                  <a:pt x="1670304" y="780288"/>
                </a:cubicBezTo>
                <a:cubicBezTo>
                  <a:pt x="1657947" y="776757"/>
                  <a:pt x="1646405" y="770209"/>
                  <a:pt x="1633728" y="768096"/>
                </a:cubicBezTo>
                <a:cubicBezTo>
                  <a:pt x="1597428" y="762046"/>
                  <a:pt x="1560478" y="760768"/>
                  <a:pt x="1524000" y="755904"/>
                </a:cubicBezTo>
                <a:cubicBezTo>
                  <a:pt x="1499497" y="752637"/>
                  <a:pt x="1475232" y="747776"/>
                  <a:pt x="1450848" y="743712"/>
                </a:cubicBezTo>
                <a:cubicBezTo>
                  <a:pt x="1438656" y="739648"/>
                  <a:pt x="1427123" y="731520"/>
                  <a:pt x="1414272" y="731520"/>
                </a:cubicBezTo>
                <a:cubicBezTo>
                  <a:pt x="1116038" y="731520"/>
                  <a:pt x="1246124" y="725537"/>
                  <a:pt x="1109472" y="755904"/>
                </a:cubicBezTo>
                <a:cubicBezTo>
                  <a:pt x="1089243" y="760399"/>
                  <a:pt x="1068741" y="763601"/>
                  <a:pt x="1048512" y="768096"/>
                </a:cubicBezTo>
                <a:cubicBezTo>
                  <a:pt x="1002585" y="778302"/>
                  <a:pt x="1003899" y="778903"/>
                  <a:pt x="963168" y="792480"/>
                </a:cubicBezTo>
                <a:cubicBezTo>
                  <a:pt x="950976" y="800608"/>
                  <a:pt x="939698" y="810311"/>
                  <a:pt x="926592" y="816864"/>
                </a:cubicBezTo>
                <a:cubicBezTo>
                  <a:pt x="907104" y="826608"/>
                  <a:pt x="859478" y="836040"/>
                  <a:pt x="841248" y="841248"/>
                </a:cubicBezTo>
                <a:cubicBezTo>
                  <a:pt x="704481" y="880324"/>
                  <a:pt x="963066" y="845520"/>
                  <a:pt x="560832" y="865632"/>
                </a:cubicBezTo>
                <a:cubicBezTo>
                  <a:pt x="414528" y="861568"/>
                  <a:pt x="268088" y="860936"/>
                  <a:pt x="121920" y="853440"/>
                </a:cubicBezTo>
                <a:cubicBezTo>
                  <a:pt x="109085" y="852782"/>
                  <a:pt x="97701" y="844779"/>
                  <a:pt x="85344" y="841248"/>
                </a:cubicBezTo>
                <a:cubicBezTo>
                  <a:pt x="35772" y="827085"/>
                  <a:pt x="49897" y="829056"/>
                  <a:pt x="12192" y="829056"/>
                </a:cubicBezTo>
              </a:path>
            </a:pathLst>
          </a:custGeom>
          <a:noFill/>
          <a:ln w="571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3" name="Rectangle 62"/>
          <p:cNvSpPr/>
          <p:nvPr/>
        </p:nvSpPr>
        <p:spPr>
          <a:xfrm>
            <a:off x="833184" y="4038097"/>
            <a:ext cx="3468852" cy="998422"/>
          </a:xfrm>
          <a:prstGeom prst="rect">
            <a:avLst/>
          </a:prstGeom>
          <a:noFill/>
          <a:ln w="31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0000"/>
              </a:solidFill>
              <a:latin typeface="Calibri" panose="020F0502020204030204" pitchFamily="34" charset="0"/>
            </a:endParaRPr>
          </a:p>
        </p:txBody>
      </p:sp>
      <p:grpSp>
        <p:nvGrpSpPr>
          <p:cNvPr id="64" name="Group 63"/>
          <p:cNvGrpSpPr/>
          <p:nvPr/>
        </p:nvGrpSpPr>
        <p:grpSpPr>
          <a:xfrm>
            <a:off x="2758631" y="2032855"/>
            <a:ext cx="2248871" cy="1958770"/>
            <a:chOff x="1951853" y="1699240"/>
            <a:chExt cx="1703353" cy="1282101"/>
          </a:xfrm>
        </p:grpSpPr>
        <p:sp>
          <p:nvSpPr>
            <p:cNvPr id="65" name="Rectangle 64"/>
            <p:cNvSpPr/>
            <p:nvPr/>
          </p:nvSpPr>
          <p:spPr>
            <a:xfrm>
              <a:off x="1951853" y="2104174"/>
              <a:ext cx="1139254" cy="87716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0000"/>
                </a:solidFill>
              </a:endParaRPr>
            </a:p>
          </p:txBody>
        </p:sp>
        <p:sp>
          <p:nvSpPr>
            <p:cNvPr id="66" name="Rectangle 65"/>
            <p:cNvSpPr/>
            <p:nvPr/>
          </p:nvSpPr>
          <p:spPr>
            <a:xfrm>
              <a:off x="2383454" y="1699240"/>
              <a:ext cx="1271752" cy="451069"/>
            </a:xfrm>
            <a:prstGeom prst="rect">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rPr>
                <a:t>Fully isolated application</a:t>
              </a:r>
              <a:endParaRPr lang="en-US" sz="2000" dirty="0">
                <a:solidFill>
                  <a:srgbClr val="FFFFFF"/>
                </a:solidFill>
              </a:endParaRPr>
            </a:p>
          </p:txBody>
        </p:sp>
        <p:sp>
          <p:nvSpPr>
            <p:cNvPr id="67" name="Isosceles Triangle 66"/>
            <p:cNvSpPr/>
            <p:nvPr/>
          </p:nvSpPr>
          <p:spPr>
            <a:xfrm flipV="1">
              <a:off x="2379046" y="2112410"/>
              <a:ext cx="420414" cy="136635"/>
            </a:xfrm>
            <a:prstGeom prst="triangle">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FF"/>
                </a:solidFill>
              </a:endParaRPr>
            </a:p>
          </p:txBody>
        </p:sp>
      </p:grpSp>
      <p:sp>
        <p:nvSpPr>
          <p:cNvPr id="43" name="Rectangle 42"/>
          <p:cNvSpPr/>
          <p:nvPr/>
        </p:nvSpPr>
        <p:spPr>
          <a:xfrm>
            <a:off x="8304230" y="1985094"/>
            <a:ext cx="1926915" cy="696599"/>
          </a:xfrm>
          <a:prstGeom prst="rect">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FF"/>
                </a:solidFill>
              </a:rPr>
              <a:t>Internal server application</a:t>
            </a:r>
            <a:endParaRPr lang="en-US" sz="2000" dirty="0">
              <a:solidFill>
                <a:srgbClr val="FFFFFF"/>
              </a:solidFill>
            </a:endParaRPr>
          </a:p>
        </p:txBody>
      </p:sp>
      <p:sp>
        <p:nvSpPr>
          <p:cNvPr id="31" name="Rectangle 30"/>
          <p:cNvSpPr/>
          <p:nvPr/>
        </p:nvSpPr>
        <p:spPr>
          <a:xfrm rot="5400000">
            <a:off x="1124116" y="2424832"/>
            <a:ext cx="1314898" cy="1896761"/>
          </a:xfrm>
          <a:prstGeom prst="rect">
            <a:avLst/>
          </a:prstGeom>
          <a:noFill/>
          <a:ln w="31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0000"/>
              </a:solidFill>
              <a:latin typeface="Calibri" panose="020F0502020204030204" pitchFamily="34" charset="0"/>
            </a:endParaRPr>
          </a:p>
        </p:txBody>
      </p:sp>
      <p:sp>
        <p:nvSpPr>
          <p:cNvPr id="49" name="Isosceles Triangle 48"/>
          <p:cNvSpPr/>
          <p:nvPr/>
        </p:nvSpPr>
        <p:spPr>
          <a:xfrm flipV="1">
            <a:off x="8314741" y="2637335"/>
            <a:ext cx="706402" cy="310578"/>
          </a:xfrm>
          <a:prstGeom prst="triangle">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16749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fade">
                                      <p:cBhvr>
                                        <p:cTn id="48" dur="500"/>
                                        <p:tgtEl>
                                          <p:spTgt spid="5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animBg="1"/>
      <p:bldP spid="47" grpId="0" animBg="1"/>
      <p:bldP spid="48" grpId="0" animBg="1"/>
      <p:bldP spid="50" grpId="0" animBg="1"/>
      <p:bldP spid="54" grpId="0" animBg="1"/>
      <p:bldP spid="55" grpId="0" animBg="1"/>
      <p:bldP spid="56" grpId="0" animBg="1"/>
      <p:bldP spid="57" grpId="0" animBg="1"/>
      <p:bldP spid="58" grpId="0" animBg="1"/>
      <p:bldP spid="59" grpId="0" animBg="1"/>
      <p:bldP spid="60" grpId="0"/>
      <p:bldP spid="61" grpId="0" animBg="1"/>
      <p:bldP spid="63" grpId="0" animBg="1"/>
      <p:bldP spid="43" grpId="0" animBg="1"/>
      <p:bldP spid="31"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84894"/>
            <a:ext cx="11889564" cy="917575"/>
          </a:xfrm>
        </p:spPr>
        <p:txBody>
          <a:bodyPr vert="horz" wrap="square" lIns="146304" tIns="91440" rIns="146304" bIns="91440" rtlCol="0" anchor="t">
            <a:noAutofit/>
          </a:bodyPr>
          <a:lstStyle/>
          <a:p>
            <a:r>
              <a:rPr lang="en-US" sz="4800" dirty="0"/>
              <a:t>Zoning Decision Tree</a:t>
            </a:r>
            <a:endParaRPr lang="en-GB" sz="4000" dirty="0"/>
          </a:p>
        </p:txBody>
      </p:sp>
      <p:sp>
        <p:nvSpPr>
          <p:cNvPr id="13" name="Diamond 12"/>
          <p:cNvSpPr/>
          <p:nvPr/>
        </p:nvSpPr>
        <p:spPr>
          <a:xfrm>
            <a:off x="4762361" y="1591746"/>
            <a:ext cx="1436350" cy="68031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sp>
        <p:nvSpPr>
          <p:cNvPr id="14" name="TextBox 13"/>
          <p:cNvSpPr txBox="1"/>
          <p:nvPr/>
        </p:nvSpPr>
        <p:spPr>
          <a:xfrm>
            <a:off x="9115502" y="1012554"/>
            <a:ext cx="2046160" cy="389744"/>
          </a:xfrm>
          <a:prstGeom prst="rect">
            <a:avLst/>
          </a:prstGeom>
          <a:noFill/>
        </p:spPr>
        <p:txBody>
          <a:bodyPr wrap="square" lIns="0" tIns="0" rIns="0" bIns="0" rtlCol="0">
            <a:noAutofit/>
          </a:bodyPr>
          <a:lstStyle/>
          <a:p>
            <a:pPr>
              <a:lnSpc>
                <a:spcPct val="113000"/>
              </a:lnSpc>
              <a:spcAft>
                <a:spcPts val="61"/>
              </a:spcAft>
            </a:pPr>
            <a:r>
              <a:rPr lang="en-US" sz="2000" dirty="0" smtClean="0">
                <a:solidFill>
                  <a:srgbClr val="FFFFFF"/>
                </a:solidFill>
              </a:rPr>
              <a:t>Example Controls</a:t>
            </a:r>
            <a:endParaRPr lang="en-US" sz="2000" dirty="0">
              <a:solidFill>
                <a:srgbClr val="FFFFFF"/>
              </a:solidFill>
            </a:endParaRPr>
          </a:p>
        </p:txBody>
      </p:sp>
      <p:sp>
        <p:nvSpPr>
          <p:cNvPr id="15" name="TextBox 14"/>
          <p:cNvSpPr txBox="1"/>
          <p:nvPr/>
        </p:nvSpPr>
        <p:spPr>
          <a:xfrm>
            <a:off x="4941608" y="1733844"/>
            <a:ext cx="1208384" cy="291220"/>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Adequate?</a:t>
            </a:r>
          </a:p>
        </p:txBody>
      </p:sp>
      <p:sp>
        <p:nvSpPr>
          <p:cNvPr id="16" name="TextBox 15"/>
          <p:cNvSpPr txBox="1"/>
          <p:nvPr/>
        </p:nvSpPr>
        <p:spPr>
          <a:xfrm>
            <a:off x="5187812" y="1012554"/>
            <a:ext cx="762087" cy="264470"/>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Start</a:t>
            </a:r>
          </a:p>
        </p:txBody>
      </p:sp>
      <p:cxnSp>
        <p:nvCxnSpPr>
          <p:cNvPr id="17" name="Straight Connector 16"/>
          <p:cNvCxnSpPr/>
          <p:nvPr/>
        </p:nvCxnSpPr>
        <p:spPr>
          <a:xfrm>
            <a:off x="5463036" y="1284306"/>
            <a:ext cx="7592" cy="363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067017" y="1807245"/>
            <a:ext cx="2811730" cy="699417"/>
          </a:xfrm>
          <a:prstGeom prst="rect">
            <a:avLst/>
          </a:prstGeom>
          <a:noFill/>
        </p:spPr>
        <p:txBody>
          <a:bodyPr wrap="square" lIns="0" tIns="0" rIns="0" bIns="0" rtlCol="0">
            <a:noAutofit/>
          </a:bodyPr>
          <a:lstStyle/>
          <a:p>
            <a:pPr>
              <a:lnSpc>
                <a:spcPct val="113000"/>
              </a:lnSpc>
              <a:spcAft>
                <a:spcPts val="61"/>
              </a:spcAft>
            </a:pPr>
            <a:r>
              <a:rPr lang="en-US" sz="2000" dirty="0" smtClean="0">
                <a:solidFill>
                  <a:srgbClr val="FFFFFF"/>
                </a:solidFill>
              </a:rPr>
              <a:t>Encryption (e.g. RMS)</a:t>
            </a:r>
            <a:endParaRPr lang="en-US" sz="2000" dirty="0">
              <a:solidFill>
                <a:srgbClr val="FFFFFF"/>
              </a:solidFill>
            </a:endParaRPr>
          </a:p>
        </p:txBody>
      </p:sp>
      <p:sp>
        <p:nvSpPr>
          <p:cNvPr id="19" name="Diamond 18"/>
          <p:cNvSpPr/>
          <p:nvPr/>
        </p:nvSpPr>
        <p:spPr>
          <a:xfrm>
            <a:off x="4762361" y="2716445"/>
            <a:ext cx="1436350" cy="72718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sp>
        <p:nvSpPr>
          <p:cNvPr id="20" name="TextBox 19"/>
          <p:cNvSpPr txBox="1"/>
          <p:nvPr/>
        </p:nvSpPr>
        <p:spPr>
          <a:xfrm>
            <a:off x="4941608" y="2905416"/>
            <a:ext cx="1201716" cy="318389"/>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Adequate?</a:t>
            </a:r>
          </a:p>
        </p:txBody>
      </p:sp>
      <p:cxnSp>
        <p:nvCxnSpPr>
          <p:cNvPr id="21" name="Straight Connector 20"/>
          <p:cNvCxnSpPr/>
          <p:nvPr/>
        </p:nvCxnSpPr>
        <p:spPr>
          <a:xfrm>
            <a:off x="5470628" y="2272056"/>
            <a:ext cx="0" cy="444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iamond 21"/>
          <p:cNvSpPr/>
          <p:nvPr/>
        </p:nvSpPr>
        <p:spPr>
          <a:xfrm>
            <a:off x="4762361" y="3913025"/>
            <a:ext cx="1436350" cy="773106"/>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FF"/>
              </a:solidFill>
            </a:endParaRPr>
          </a:p>
        </p:txBody>
      </p:sp>
      <p:sp>
        <p:nvSpPr>
          <p:cNvPr id="23" name="TextBox 22"/>
          <p:cNvSpPr txBox="1"/>
          <p:nvPr/>
        </p:nvSpPr>
        <p:spPr>
          <a:xfrm>
            <a:off x="4922837" y="4111920"/>
            <a:ext cx="1341521" cy="314379"/>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Adequate?</a:t>
            </a:r>
          </a:p>
        </p:txBody>
      </p:sp>
      <p:cxnSp>
        <p:nvCxnSpPr>
          <p:cNvPr id="24" name="Straight Connector 23"/>
          <p:cNvCxnSpPr>
            <a:endCxn id="22" idx="0"/>
          </p:cNvCxnSpPr>
          <p:nvPr/>
        </p:nvCxnSpPr>
        <p:spPr>
          <a:xfrm>
            <a:off x="5470628" y="3443628"/>
            <a:ext cx="9908" cy="469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2" idx="2"/>
          </p:cNvCxnSpPr>
          <p:nvPr/>
        </p:nvCxnSpPr>
        <p:spPr>
          <a:xfrm flipH="1">
            <a:off x="5463037" y="4686131"/>
            <a:ext cx="17499" cy="10209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31515" y="2339018"/>
            <a:ext cx="415849" cy="319278"/>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No</a:t>
            </a:r>
          </a:p>
        </p:txBody>
      </p:sp>
      <p:sp>
        <p:nvSpPr>
          <p:cNvPr id="28" name="TextBox 27"/>
          <p:cNvSpPr txBox="1"/>
          <p:nvPr/>
        </p:nvSpPr>
        <p:spPr>
          <a:xfrm>
            <a:off x="4700645" y="3432688"/>
            <a:ext cx="415849" cy="301007"/>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No</a:t>
            </a:r>
          </a:p>
        </p:txBody>
      </p:sp>
      <p:sp>
        <p:nvSpPr>
          <p:cNvPr id="29" name="TextBox 28"/>
          <p:cNvSpPr txBox="1"/>
          <p:nvPr/>
        </p:nvSpPr>
        <p:spPr>
          <a:xfrm>
            <a:off x="4762361" y="4581589"/>
            <a:ext cx="415849" cy="215753"/>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No</a:t>
            </a:r>
          </a:p>
        </p:txBody>
      </p:sp>
      <p:cxnSp>
        <p:nvCxnSpPr>
          <p:cNvPr id="30" name="Straight Connector 29"/>
          <p:cNvCxnSpPr/>
          <p:nvPr/>
        </p:nvCxnSpPr>
        <p:spPr>
          <a:xfrm flipV="1">
            <a:off x="6222200" y="1965827"/>
            <a:ext cx="63595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332251" y="1659600"/>
            <a:ext cx="415849" cy="215753"/>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Yes</a:t>
            </a:r>
          </a:p>
        </p:txBody>
      </p:sp>
      <p:sp>
        <p:nvSpPr>
          <p:cNvPr id="32" name="Oval 31"/>
          <p:cNvSpPr/>
          <p:nvPr/>
        </p:nvSpPr>
        <p:spPr>
          <a:xfrm>
            <a:off x="6927749" y="1686863"/>
            <a:ext cx="1119288" cy="585191"/>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0000"/>
                </a:solidFill>
              </a:rPr>
              <a:t>Done</a:t>
            </a:r>
          </a:p>
        </p:txBody>
      </p:sp>
      <p:cxnSp>
        <p:nvCxnSpPr>
          <p:cNvPr id="33" name="Straight Connector 32"/>
          <p:cNvCxnSpPr/>
          <p:nvPr/>
        </p:nvCxnSpPr>
        <p:spPr>
          <a:xfrm flipV="1">
            <a:off x="6197987" y="3164663"/>
            <a:ext cx="63595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308038" y="2858436"/>
            <a:ext cx="415849" cy="215753"/>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Yes</a:t>
            </a:r>
          </a:p>
        </p:txBody>
      </p:sp>
      <p:sp>
        <p:nvSpPr>
          <p:cNvPr id="35" name="Oval 34"/>
          <p:cNvSpPr/>
          <p:nvPr/>
        </p:nvSpPr>
        <p:spPr>
          <a:xfrm>
            <a:off x="6903535" y="2885699"/>
            <a:ext cx="1143502" cy="59998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0000"/>
                </a:solidFill>
              </a:rPr>
              <a:t>Done</a:t>
            </a:r>
          </a:p>
        </p:txBody>
      </p:sp>
      <p:cxnSp>
        <p:nvCxnSpPr>
          <p:cNvPr id="36" name="Straight Connector 35"/>
          <p:cNvCxnSpPr/>
          <p:nvPr/>
        </p:nvCxnSpPr>
        <p:spPr>
          <a:xfrm flipV="1">
            <a:off x="6173479" y="4306633"/>
            <a:ext cx="63595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283530" y="4000406"/>
            <a:ext cx="415849" cy="215753"/>
          </a:xfrm>
          <a:prstGeom prst="rect">
            <a:avLst/>
          </a:prstGeom>
          <a:noFill/>
        </p:spPr>
        <p:txBody>
          <a:bodyPr wrap="square" lIns="0" tIns="0" rIns="0" bIns="0" rtlCol="0">
            <a:noAutofit/>
          </a:bodyPr>
          <a:lstStyle/>
          <a:p>
            <a:pPr>
              <a:lnSpc>
                <a:spcPct val="113000"/>
              </a:lnSpc>
              <a:spcAft>
                <a:spcPts val="61"/>
              </a:spcAft>
            </a:pPr>
            <a:r>
              <a:rPr lang="en-US" sz="2000" dirty="0">
                <a:solidFill>
                  <a:srgbClr val="FFFFFF"/>
                </a:solidFill>
              </a:rPr>
              <a:t>Yes</a:t>
            </a:r>
          </a:p>
        </p:txBody>
      </p:sp>
      <p:sp>
        <p:nvSpPr>
          <p:cNvPr id="38" name="Oval 37"/>
          <p:cNvSpPr/>
          <p:nvPr/>
        </p:nvSpPr>
        <p:spPr>
          <a:xfrm>
            <a:off x="6879027" y="4027669"/>
            <a:ext cx="1168010" cy="652456"/>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solidFill>
                  <a:srgbClr val="000000"/>
                </a:solidFill>
              </a:rPr>
              <a:t>Done</a:t>
            </a:r>
          </a:p>
        </p:txBody>
      </p:sp>
      <p:sp>
        <p:nvSpPr>
          <p:cNvPr id="39" name="TextBox 38"/>
          <p:cNvSpPr txBox="1"/>
          <p:nvPr/>
        </p:nvSpPr>
        <p:spPr>
          <a:xfrm>
            <a:off x="9092596" y="2908896"/>
            <a:ext cx="2916120" cy="699417"/>
          </a:xfrm>
          <a:prstGeom prst="rect">
            <a:avLst/>
          </a:prstGeom>
          <a:noFill/>
        </p:spPr>
        <p:txBody>
          <a:bodyPr wrap="square" lIns="0" tIns="0" rIns="0" bIns="0" rtlCol="0">
            <a:noAutofit/>
          </a:bodyPr>
          <a:lstStyle/>
          <a:p>
            <a:pPr>
              <a:lnSpc>
                <a:spcPct val="113000"/>
              </a:lnSpc>
              <a:spcAft>
                <a:spcPts val="61"/>
              </a:spcAft>
            </a:pPr>
            <a:r>
              <a:rPr lang="en-US" sz="2000" dirty="0" smtClean="0">
                <a:solidFill>
                  <a:srgbClr val="FFFFFF"/>
                </a:solidFill>
              </a:rPr>
              <a:t>Sandboxing, Presentation virtualization (e.g. RDS)</a:t>
            </a:r>
            <a:endParaRPr lang="en-US" sz="2000" dirty="0">
              <a:solidFill>
                <a:srgbClr val="FFFFFF"/>
              </a:solidFill>
            </a:endParaRPr>
          </a:p>
        </p:txBody>
      </p:sp>
      <p:sp>
        <p:nvSpPr>
          <p:cNvPr id="40" name="TextBox 39"/>
          <p:cNvSpPr txBox="1"/>
          <p:nvPr/>
        </p:nvSpPr>
        <p:spPr>
          <a:xfrm>
            <a:off x="9062254" y="3978589"/>
            <a:ext cx="2916120" cy="1114115"/>
          </a:xfrm>
          <a:prstGeom prst="rect">
            <a:avLst/>
          </a:prstGeom>
          <a:noFill/>
        </p:spPr>
        <p:txBody>
          <a:bodyPr wrap="square" lIns="0" tIns="0" rIns="0" bIns="0" rtlCol="0">
            <a:noAutofit/>
          </a:bodyPr>
          <a:lstStyle/>
          <a:p>
            <a:pPr>
              <a:lnSpc>
                <a:spcPct val="113000"/>
              </a:lnSpc>
              <a:spcAft>
                <a:spcPts val="61"/>
              </a:spcAft>
            </a:pPr>
            <a:r>
              <a:rPr lang="en-US" sz="2000" dirty="0" smtClean="0">
                <a:solidFill>
                  <a:srgbClr val="FFFFFF"/>
                </a:solidFill>
              </a:rPr>
              <a:t>Health check/contractual, Mobile Device Management</a:t>
            </a:r>
            <a:endParaRPr lang="en-US" sz="2000" dirty="0">
              <a:solidFill>
                <a:srgbClr val="FFFFFF"/>
              </a:solidFill>
            </a:endParaRPr>
          </a:p>
        </p:txBody>
      </p:sp>
      <p:sp>
        <p:nvSpPr>
          <p:cNvPr id="42" name="Rectangle 41"/>
          <p:cNvSpPr/>
          <p:nvPr/>
        </p:nvSpPr>
        <p:spPr>
          <a:xfrm>
            <a:off x="693010" y="2792260"/>
            <a:ext cx="3200456" cy="575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rgbClr val="FFFFFF"/>
                </a:solidFill>
                <a:latin typeface="Calibri" panose="020F0502020204030204" pitchFamily="34" charset="0"/>
              </a:rPr>
              <a:t>Application Protection</a:t>
            </a:r>
            <a:endParaRPr lang="en-US" sz="2000" dirty="0">
              <a:solidFill>
                <a:srgbClr val="FFFFFF"/>
              </a:solidFill>
              <a:latin typeface="Calibri" panose="020F0502020204030204" pitchFamily="34" charset="0"/>
            </a:endParaRPr>
          </a:p>
        </p:txBody>
      </p:sp>
      <p:sp>
        <p:nvSpPr>
          <p:cNvPr id="43" name="Rectangle 42"/>
          <p:cNvSpPr/>
          <p:nvPr/>
        </p:nvSpPr>
        <p:spPr>
          <a:xfrm>
            <a:off x="676179" y="4386628"/>
            <a:ext cx="3200455" cy="38189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rgbClr val="FFFFFF"/>
                </a:solidFill>
                <a:latin typeface="Calibri" panose="020F0502020204030204" pitchFamily="34" charset="0"/>
              </a:rPr>
              <a:t>Network stack</a:t>
            </a:r>
            <a:endParaRPr lang="en-US" sz="2000" dirty="0">
              <a:solidFill>
                <a:srgbClr val="FFFFFF"/>
              </a:solidFill>
              <a:latin typeface="Calibri" panose="020F0502020204030204" pitchFamily="34" charset="0"/>
            </a:endParaRPr>
          </a:p>
        </p:txBody>
      </p:sp>
      <p:sp>
        <p:nvSpPr>
          <p:cNvPr id="45" name="Rectangle 44"/>
          <p:cNvSpPr/>
          <p:nvPr/>
        </p:nvSpPr>
        <p:spPr>
          <a:xfrm>
            <a:off x="706598" y="3763881"/>
            <a:ext cx="3202658" cy="39333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a:solidFill>
                  <a:srgbClr val="FFFFFF"/>
                </a:solidFill>
                <a:latin typeface="Calibri" panose="020F0502020204030204" pitchFamily="34" charset="0"/>
              </a:rPr>
              <a:t>Operating System</a:t>
            </a:r>
          </a:p>
        </p:txBody>
      </p:sp>
      <p:sp>
        <p:nvSpPr>
          <p:cNvPr id="46" name="Rectangle 45"/>
          <p:cNvSpPr/>
          <p:nvPr/>
        </p:nvSpPr>
        <p:spPr>
          <a:xfrm>
            <a:off x="693010" y="1664991"/>
            <a:ext cx="3200456" cy="53382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rgbClr val="FFFFFF"/>
                </a:solidFill>
                <a:latin typeface="Calibri" panose="020F0502020204030204" pitchFamily="34" charset="0"/>
              </a:rPr>
              <a:t>Data Protection</a:t>
            </a:r>
            <a:endParaRPr lang="en-US" sz="2000" dirty="0">
              <a:solidFill>
                <a:srgbClr val="FFFFFF"/>
              </a:solidFill>
              <a:latin typeface="Calibri" panose="020F0502020204030204" pitchFamily="34" charset="0"/>
            </a:endParaRPr>
          </a:p>
        </p:txBody>
      </p:sp>
      <p:sp>
        <p:nvSpPr>
          <p:cNvPr id="52" name="Rectangle 51"/>
          <p:cNvSpPr/>
          <p:nvPr/>
        </p:nvSpPr>
        <p:spPr>
          <a:xfrm>
            <a:off x="573501" y="3688651"/>
            <a:ext cx="3468852" cy="1221854"/>
          </a:xfrm>
          <a:prstGeom prst="rect">
            <a:avLst/>
          </a:prstGeom>
          <a:noFill/>
          <a:ln w="57150">
            <a:solidFill>
              <a:srgbClr val="FF000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solidFill>
                <a:srgbClr val="000000"/>
              </a:solidFill>
              <a:latin typeface="Calibri" panose="020F0502020204030204" pitchFamily="34" charset="0"/>
            </a:endParaRPr>
          </a:p>
        </p:txBody>
      </p:sp>
      <p:sp>
        <p:nvSpPr>
          <p:cNvPr id="56" name="Rectangle 55"/>
          <p:cNvSpPr/>
          <p:nvPr/>
        </p:nvSpPr>
        <p:spPr>
          <a:xfrm>
            <a:off x="4541837" y="5671795"/>
            <a:ext cx="2026013" cy="721068"/>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dirty="0" smtClean="0">
                <a:solidFill>
                  <a:srgbClr val="FFFFFF"/>
                </a:solidFill>
                <a:latin typeface="Calibri" panose="020F0502020204030204" pitchFamily="34" charset="0"/>
              </a:rPr>
              <a:t>Fully managed corporate device</a:t>
            </a:r>
            <a:endParaRPr lang="en-US" sz="2000" dirty="0">
              <a:solidFill>
                <a:srgbClr val="FFFFFF"/>
              </a:solidFill>
              <a:latin typeface="Calibri" panose="020F0502020204030204" pitchFamily="34" charset="0"/>
            </a:endParaRPr>
          </a:p>
        </p:txBody>
      </p:sp>
      <p:cxnSp>
        <p:nvCxnSpPr>
          <p:cNvPr id="62" name="Straight Connector 61"/>
          <p:cNvCxnSpPr>
            <a:stCxn id="46" idx="3"/>
            <a:endCxn id="13" idx="1"/>
          </p:cNvCxnSpPr>
          <p:nvPr/>
        </p:nvCxnSpPr>
        <p:spPr>
          <a:xfrm>
            <a:off x="3893466" y="1931901"/>
            <a:ext cx="868895" cy="0"/>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42" idx="3"/>
            <a:endCxn id="19" idx="1"/>
          </p:cNvCxnSpPr>
          <p:nvPr/>
        </p:nvCxnSpPr>
        <p:spPr>
          <a:xfrm>
            <a:off x="3893466" y="3080037"/>
            <a:ext cx="868895" cy="0"/>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2" idx="3"/>
            <a:endCxn id="22" idx="1"/>
          </p:cNvCxnSpPr>
          <p:nvPr/>
        </p:nvCxnSpPr>
        <p:spPr>
          <a:xfrm>
            <a:off x="4042353" y="4299578"/>
            <a:ext cx="720008" cy="0"/>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384" y="3470781"/>
            <a:ext cx="507959" cy="507959"/>
          </a:xfrm>
          <a:prstGeom prst="rect">
            <a:avLst/>
          </a:prstGeom>
        </p:spPr>
      </p:pic>
      <p:sp>
        <p:nvSpPr>
          <p:cNvPr id="3" name="TextBox 2"/>
          <p:cNvSpPr txBox="1"/>
          <p:nvPr/>
        </p:nvSpPr>
        <p:spPr>
          <a:xfrm>
            <a:off x="67872" y="2354262"/>
            <a:ext cx="445490" cy="1126462"/>
          </a:xfrm>
          <a:prstGeom prst="rect">
            <a:avLst/>
          </a:prstGeom>
        </p:spPr>
        <p:style>
          <a:lnRef idx="1">
            <a:schemeClr val="accent3"/>
          </a:lnRef>
          <a:fillRef idx="3">
            <a:schemeClr val="accent3"/>
          </a:fillRef>
          <a:effectRef idx="2">
            <a:schemeClr val="accent3"/>
          </a:effectRef>
          <a:fontRef idx="minor">
            <a:schemeClr val="lt1"/>
          </a:fontRef>
        </p:style>
        <p:txBody>
          <a:bodyPr wrap="square" lIns="182880" tIns="146304" rIns="182880" bIns="146304" rtlCol="0">
            <a:spAutoFit/>
          </a:bodyPr>
          <a:lstStyle/>
          <a:p>
            <a:pPr algn="ctr">
              <a:lnSpc>
                <a:spcPct val="90000"/>
              </a:lnSpc>
              <a:spcAft>
                <a:spcPts val="600"/>
              </a:spcAft>
            </a:pPr>
            <a:r>
              <a:rPr lang="nl-NL" sz="2000" dirty="0" smtClean="0">
                <a:gradFill>
                  <a:gsLst>
                    <a:gs pos="2917">
                      <a:srgbClr val="FFFFFF"/>
                    </a:gs>
                    <a:gs pos="30000">
                      <a:srgbClr val="FFFFFF"/>
                    </a:gs>
                  </a:gsLst>
                  <a:lin ang="5400000" scaled="0"/>
                </a:gradFill>
              </a:rPr>
              <a:t>LBI</a:t>
            </a:r>
            <a:endParaRPr lang="en-US" sz="2000" dirty="0" err="1" smtClean="0">
              <a:gradFill>
                <a:gsLst>
                  <a:gs pos="2917">
                    <a:srgbClr val="FFFFFF"/>
                  </a:gs>
                  <a:gs pos="30000">
                    <a:srgbClr val="FFFFFF"/>
                  </a:gs>
                </a:gsLst>
                <a:lin ang="5400000" scaled="0"/>
              </a:gradFill>
            </a:endParaRPr>
          </a:p>
        </p:txBody>
      </p:sp>
      <p:sp>
        <p:nvSpPr>
          <p:cNvPr id="41" name="TextBox 40"/>
          <p:cNvSpPr txBox="1"/>
          <p:nvPr/>
        </p:nvSpPr>
        <p:spPr>
          <a:xfrm>
            <a:off x="67872" y="3666457"/>
            <a:ext cx="448330" cy="1126462"/>
          </a:xfrm>
          <a:prstGeom prst="rect">
            <a:avLst/>
          </a:prstGeom>
        </p:spPr>
        <p:style>
          <a:lnRef idx="1">
            <a:schemeClr val="accent3"/>
          </a:lnRef>
          <a:fillRef idx="3">
            <a:schemeClr val="accent3"/>
          </a:fillRef>
          <a:effectRef idx="2">
            <a:schemeClr val="accent3"/>
          </a:effectRef>
          <a:fontRef idx="minor">
            <a:schemeClr val="lt1"/>
          </a:fontRef>
        </p:style>
        <p:txBody>
          <a:bodyPr wrap="square" lIns="182880" tIns="146304" rIns="182880" bIns="146304" rtlCol="0">
            <a:spAutoFit/>
          </a:bodyPr>
          <a:lstStyle>
            <a:defPPr>
              <a:defRPr lang="en-US"/>
            </a:defPPr>
            <a:lvl1pPr algn="ctr">
              <a:lnSpc>
                <a:spcPct val="90000"/>
              </a:lnSpc>
              <a:spcAft>
                <a:spcPts val="600"/>
              </a:spcAft>
              <a:defRPr sz="2000">
                <a:gradFill>
                  <a:gsLst>
                    <a:gs pos="2917">
                      <a:schemeClr val="tx1"/>
                    </a:gs>
                    <a:gs pos="30000">
                      <a:schemeClr val="tx1"/>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l-NL" dirty="0">
                <a:gradFill>
                  <a:gsLst>
                    <a:gs pos="2917">
                      <a:srgbClr val="FFFFFF"/>
                    </a:gs>
                    <a:gs pos="30000">
                      <a:srgbClr val="FFFFFF"/>
                    </a:gs>
                  </a:gsLst>
                  <a:lin ang="5400000" scaled="0"/>
                </a:gradFill>
              </a:rPr>
              <a:t>MBI</a:t>
            </a:r>
            <a:endParaRPr lang="en-US" dirty="0" err="1">
              <a:gradFill>
                <a:gsLst>
                  <a:gs pos="2917">
                    <a:srgbClr val="FFFFFF"/>
                  </a:gs>
                  <a:gs pos="30000">
                    <a:srgbClr val="FFFFFF"/>
                  </a:gs>
                </a:gsLst>
                <a:lin ang="5400000" scaled="0"/>
              </a:gradFill>
            </a:endParaRPr>
          </a:p>
        </p:txBody>
      </p:sp>
      <p:sp>
        <p:nvSpPr>
          <p:cNvPr id="48" name="TextBox 47"/>
          <p:cNvSpPr txBox="1"/>
          <p:nvPr/>
        </p:nvSpPr>
        <p:spPr>
          <a:xfrm>
            <a:off x="4042353" y="5504424"/>
            <a:ext cx="445490" cy="1203406"/>
          </a:xfrm>
          <a:prstGeom prst="rect">
            <a:avLst/>
          </a:prstGeom>
        </p:spPr>
        <p:style>
          <a:lnRef idx="1">
            <a:schemeClr val="accent3"/>
          </a:lnRef>
          <a:fillRef idx="3">
            <a:schemeClr val="accent3"/>
          </a:fillRef>
          <a:effectRef idx="2">
            <a:schemeClr val="accent3"/>
          </a:effectRef>
          <a:fontRef idx="minor">
            <a:schemeClr val="lt1"/>
          </a:fontRef>
        </p:style>
        <p:txBody>
          <a:bodyPr wrap="square" lIns="182880" tIns="146304" rIns="182880" bIns="146304" rtlCol="0">
            <a:spAutoFit/>
          </a:bodyPr>
          <a:lstStyle/>
          <a:p>
            <a:pPr algn="ctr">
              <a:lnSpc>
                <a:spcPct val="90000"/>
              </a:lnSpc>
              <a:spcAft>
                <a:spcPts val="600"/>
              </a:spcAft>
            </a:pPr>
            <a:r>
              <a:rPr lang="nl-NL" sz="2000" dirty="0" smtClean="0">
                <a:gradFill>
                  <a:gsLst>
                    <a:gs pos="2917">
                      <a:srgbClr val="FFFFFF"/>
                    </a:gs>
                    <a:gs pos="30000">
                      <a:srgbClr val="FFFFFF"/>
                    </a:gs>
                  </a:gsLst>
                  <a:lin ang="5400000" scaled="0"/>
                </a:gradFill>
              </a:rPr>
              <a:t>H</a:t>
            </a:r>
            <a:br>
              <a:rPr lang="nl-NL" sz="2000" dirty="0" smtClean="0">
                <a:gradFill>
                  <a:gsLst>
                    <a:gs pos="2917">
                      <a:srgbClr val="FFFFFF"/>
                    </a:gs>
                    <a:gs pos="30000">
                      <a:srgbClr val="FFFFFF"/>
                    </a:gs>
                  </a:gsLst>
                  <a:lin ang="5400000" scaled="0"/>
                </a:gradFill>
              </a:rPr>
            </a:br>
            <a:r>
              <a:rPr lang="nl-NL" sz="2000" dirty="0" smtClean="0">
                <a:gradFill>
                  <a:gsLst>
                    <a:gs pos="2917">
                      <a:srgbClr val="FFFFFF"/>
                    </a:gs>
                    <a:gs pos="30000">
                      <a:srgbClr val="FFFFFF"/>
                    </a:gs>
                  </a:gsLst>
                  <a:lin ang="5400000" scaled="0"/>
                </a:gradFill>
              </a:rPr>
              <a:t>B</a:t>
            </a:r>
          </a:p>
          <a:p>
            <a:pPr algn="ctr">
              <a:lnSpc>
                <a:spcPct val="90000"/>
              </a:lnSpc>
              <a:spcAft>
                <a:spcPts val="600"/>
              </a:spcAft>
            </a:pPr>
            <a:r>
              <a:rPr lang="nl-NL" sz="2000" dirty="0" smtClean="0">
                <a:gradFill>
                  <a:gsLst>
                    <a:gs pos="2917">
                      <a:srgbClr val="FFFFFF"/>
                    </a:gs>
                    <a:gs pos="30000">
                      <a:srgbClr val="FFFFFF"/>
                    </a:gs>
                  </a:gsLst>
                  <a:lin ang="5400000" scaled="0"/>
                </a:gradFill>
              </a:rPr>
              <a:t>I</a:t>
            </a:r>
            <a:endParaRPr lang="en-US" sz="2000" dirty="0" err="1"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39215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8" grpId="0"/>
      <p:bldP spid="19" grpId="0" animBg="1"/>
      <p:bldP spid="20" grpId="0"/>
      <p:bldP spid="22" grpId="0" animBg="1"/>
      <p:bldP spid="23" grpId="0"/>
      <p:bldP spid="27" grpId="0"/>
      <p:bldP spid="28" grpId="0"/>
      <p:bldP spid="29" grpId="0"/>
      <p:bldP spid="31" grpId="0"/>
      <p:bldP spid="32" grpId="0" animBg="1"/>
      <p:bldP spid="34" grpId="0"/>
      <p:bldP spid="35" grpId="0" animBg="1"/>
      <p:bldP spid="37" grpId="0"/>
      <p:bldP spid="38" grpId="0" animBg="1"/>
      <p:bldP spid="39" grpId="0"/>
      <p:bldP spid="40" grpId="0"/>
      <p:bldP spid="42" grpId="0" animBg="1"/>
      <p:bldP spid="43" grpId="0" animBg="1"/>
      <p:bldP spid="45" grpId="0" animBg="1"/>
      <p:bldP spid="46" grpId="0" animBg="1"/>
      <p:bldP spid="52" grpId="0" animBg="1"/>
      <p:bldP spid="56" grpId="0" animBg="1"/>
      <p:bldP spid="3" grpId="0" animBg="1"/>
      <p:bldP spid="41" grpId="0" animBg="1"/>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865674"/>
          </a:xfrm>
        </p:spPr>
        <p:txBody>
          <a:bodyPr vert="horz" wrap="square" lIns="146304" tIns="91440" rIns="146304" bIns="91440" rtlCol="0">
            <a:spAutoFit/>
          </a:bodyPr>
          <a:lstStyle/>
          <a:p>
            <a:pPr>
              <a:buClr>
                <a:schemeClr val="tx2"/>
              </a:buClr>
            </a:pPr>
            <a:r>
              <a:rPr lang="nl-NL" sz="3600" b="1" dirty="0" err="1">
                <a:gradFill>
                  <a:gsLst>
                    <a:gs pos="13869">
                      <a:schemeClr val="tx2"/>
                    </a:gs>
                    <a:gs pos="42000">
                      <a:schemeClr val="tx2"/>
                    </a:gs>
                  </a:gsLst>
                  <a:lin ang="5400000" scaled="0"/>
                </a:gradFill>
              </a:rPr>
              <a:t>Browsing</a:t>
            </a:r>
            <a:r>
              <a:rPr lang="nl-NL" sz="3600" b="1" dirty="0">
                <a:gradFill>
                  <a:gsLst>
                    <a:gs pos="13869">
                      <a:schemeClr val="tx2"/>
                    </a:gs>
                    <a:gs pos="42000">
                      <a:schemeClr val="tx2"/>
                    </a:gs>
                  </a:gsLst>
                  <a:lin ang="5400000" scaled="0"/>
                </a:gradFill>
              </a:rPr>
              <a:t> on domain controllers/servers</a:t>
            </a:r>
          </a:p>
          <a:p>
            <a:pPr>
              <a:buClr>
                <a:schemeClr val="tx2"/>
              </a:buClr>
            </a:pPr>
            <a:r>
              <a:rPr lang="nl-NL" sz="3600" b="1" dirty="0" err="1">
                <a:gradFill>
                  <a:gsLst>
                    <a:gs pos="13869">
                      <a:schemeClr val="tx2"/>
                    </a:gs>
                    <a:gs pos="42000">
                      <a:schemeClr val="tx2"/>
                    </a:gs>
                  </a:gsLst>
                  <a:lin ang="5400000" scaled="0"/>
                </a:gradFill>
              </a:rPr>
              <a:t>Browsing</a:t>
            </a:r>
            <a:r>
              <a:rPr lang="nl-NL" sz="3600" b="1" dirty="0">
                <a:gradFill>
                  <a:gsLst>
                    <a:gs pos="13869">
                      <a:schemeClr val="tx2"/>
                    </a:gs>
                    <a:gs pos="42000">
                      <a:schemeClr val="tx2"/>
                    </a:gs>
                  </a:gsLst>
                  <a:lin ang="5400000" scaled="0"/>
                </a:gradFill>
              </a:rPr>
              <a:t> in </a:t>
            </a:r>
            <a:r>
              <a:rPr lang="nl-NL" sz="3600" b="1" dirty="0" err="1">
                <a:gradFill>
                  <a:gsLst>
                    <a:gs pos="13869">
                      <a:schemeClr val="tx2"/>
                    </a:gs>
                    <a:gs pos="42000">
                      <a:schemeClr val="tx2"/>
                    </a:gs>
                  </a:gsLst>
                  <a:lin ang="5400000" scaled="0"/>
                </a:gradFill>
              </a:rPr>
              <a:t>admin</a:t>
            </a:r>
            <a:r>
              <a:rPr lang="nl-NL" sz="3600" b="1" dirty="0">
                <a:gradFill>
                  <a:gsLst>
                    <a:gs pos="13869">
                      <a:schemeClr val="tx2"/>
                    </a:gs>
                    <a:gs pos="42000">
                      <a:schemeClr val="tx2"/>
                    </a:gs>
                  </a:gsLst>
                  <a:lin ang="5400000" scaled="0"/>
                </a:gradFill>
              </a:rPr>
              <a:t> context</a:t>
            </a:r>
          </a:p>
          <a:p>
            <a:pPr>
              <a:buClr>
                <a:schemeClr val="tx2"/>
              </a:buClr>
            </a:pPr>
            <a:r>
              <a:rPr lang="nl-NL" sz="3600" b="1" dirty="0" err="1">
                <a:gradFill>
                  <a:gsLst>
                    <a:gs pos="13869">
                      <a:schemeClr val="tx2"/>
                    </a:gs>
                    <a:gs pos="42000">
                      <a:schemeClr val="tx2"/>
                    </a:gs>
                  </a:gsLst>
                  <a:lin ang="5400000" scaled="0"/>
                </a:gradFill>
              </a:rPr>
              <a:t>Favors</a:t>
            </a:r>
            <a:r>
              <a:rPr lang="nl-NL" sz="3600" b="1" dirty="0">
                <a:gradFill>
                  <a:gsLst>
                    <a:gs pos="13869">
                      <a:schemeClr val="tx2"/>
                    </a:gs>
                    <a:gs pos="42000">
                      <a:schemeClr val="tx2"/>
                    </a:gs>
                  </a:gsLst>
                  <a:lin ang="5400000" scaled="0"/>
                </a:gradFill>
              </a:rPr>
              <a:t> </a:t>
            </a:r>
            <a:r>
              <a:rPr lang="nl-NL" sz="3600" b="1" dirty="0" err="1">
                <a:gradFill>
                  <a:gsLst>
                    <a:gs pos="13869">
                      <a:schemeClr val="tx2"/>
                    </a:gs>
                    <a:gs pos="42000">
                      <a:schemeClr val="tx2"/>
                    </a:gs>
                  </a:gsLst>
                  <a:lin ang="5400000" scaled="0"/>
                </a:gradFill>
              </a:rPr>
              <a:t>for</a:t>
            </a:r>
            <a:r>
              <a:rPr lang="nl-NL" sz="3600" b="1" dirty="0">
                <a:gradFill>
                  <a:gsLst>
                    <a:gs pos="13869">
                      <a:schemeClr val="tx2"/>
                    </a:gs>
                    <a:gs pos="42000">
                      <a:schemeClr val="tx2"/>
                    </a:gs>
                  </a:gsLst>
                  <a:lin ang="5400000" scaled="0"/>
                </a:gradFill>
              </a:rPr>
              <a:t> </a:t>
            </a:r>
            <a:r>
              <a:rPr lang="nl-NL" sz="3600" b="1" dirty="0" err="1">
                <a:gradFill>
                  <a:gsLst>
                    <a:gs pos="13869">
                      <a:schemeClr val="tx2"/>
                    </a:gs>
                    <a:gs pos="42000">
                      <a:schemeClr val="tx2"/>
                    </a:gs>
                  </a:gsLst>
                  <a:lin ang="5400000" scaled="0"/>
                </a:gradFill>
              </a:rPr>
              <a:t>friends</a:t>
            </a:r>
            <a:endParaRPr lang="nl-NL" sz="3600" b="1" dirty="0">
              <a:gradFill>
                <a:gsLst>
                  <a:gs pos="13869">
                    <a:schemeClr val="tx2"/>
                  </a:gs>
                  <a:gs pos="42000">
                    <a:schemeClr val="tx2"/>
                  </a:gs>
                </a:gsLst>
                <a:lin ang="5400000" scaled="0"/>
              </a:gradFill>
            </a:endParaRPr>
          </a:p>
          <a:p>
            <a:pPr>
              <a:buClr>
                <a:schemeClr val="tx2"/>
              </a:buClr>
            </a:pPr>
            <a:r>
              <a:rPr lang="nl-NL" sz="3600" b="1" dirty="0">
                <a:gradFill>
                  <a:gsLst>
                    <a:gs pos="13869">
                      <a:schemeClr val="tx2"/>
                    </a:gs>
                    <a:gs pos="42000">
                      <a:schemeClr val="tx2"/>
                    </a:gs>
                  </a:gsLst>
                  <a:lin ang="5400000" scaled="0"/>
                </a:gradFill>
              </a:rPr>
              <a:t>Running stuff </a:t>
            </a:r>
            <a:r>
              <a:rPr lang="nl-NL" sz="3600" b="1" dirty="0" err="1">
                <a:gradFill>
                  <a:gsLst>
                    <a:gs pos="13869">
                      <a:schemeClr val="tx2"/>
                    </a:gs>
                    <a:gs pos="42000">
                      <a:schemeClr val="tx2"/>
                    </a:gs>
                  </a:gsLst>
                  <a:lin ang="5400000" scaled="0"/>
                </a:gradFill>
              </a:rPr>
              <a:t>from</a:t>
            </a:r>
            <a:r>
              <a:rPr lang="nl-NL" sz="3600" b="1" dirty="0">
                <a:gradFill>
                  <a:gsLst>
                    <a:gs pos="13869">
                      <a:schemeClr val="tx2"/>
                    </a:gs>
                    <a:gs pos="42000">
                      <a:schemeClr val="tx2"/>
                    </a:gs>
                  </a:gsLst>
                  <a:lin ang="5400000" scaled="0"/>
                </a:gradFill>
              </a:rPr>
              <a:t> USB sticks</a:t>
            </a:r>
          </a:p>
          <a:p>
            <a:pPr>
              <a:buClr>
                <a:schemeClr val="tx2"/>
              </a:buClr>
            </a:pPr>
            <a:r>
              <a:rPr lang="nl-NL" sz="3600" b="1" dirty="0">
                <a:gradFill>
                  <a:gsLst>
                    <a:gs pos="13869">
                      <a:schemeClr val="tx2"/>
                    </a:gs>
                    <a:gs pos="42000">
                      <a:schemeClr val="tx2"/>
                    </a:gs>
                  </a:gsLst>
                  <a:lin ang="5400000" scaled="0"/>
                </a:gradFill>
              </a:rPr>
              <a:t>Using the </a:t>
            </a:r>
            <a:r>
              <a:rPr lang="nl-NL" sz="3600" b="1" dirty="0" err="1">
                <a:gradFill>
                  <a:gsLst>
                    <a:gs pos="13869">
                      <a:schemeClr val="tx2"/>
                    </a:gs>
                    <a:gs pos="42000">
                      <a:schemeClr val="tx2"/>
                    </a:gs>
                  </a:gsLst>
                  <a:lin ang="5400000" scaled="0"/>
                </a:gradFill>
              </a:rPr>
              <a:t>network</a:t>
            </a:r>
            <a:r>
              <a:rPr lang="nl-NL" sz="3600" b="1" dirty="0">
                <a:gradFill>
                  <a:gsLst>
                    <a:gs pos="13869">
                      <a:schemeClr val="tx2"/>
                    </a:gs>
                    <a:gs pos="42000">
                      <a:schemeClr val="tx2"/>
                    </a:gs>
                  </a:gsLst>
                  <a:lin ang="5400000" scaled="0"/>
                </a:gradFill>
              </a:rPr>
              <a:t> </a:t>
            </a:r>
            <a:r>
              <a:rPr lang="nl-NL" sz="3600" b="1" dirty="0" err="1">
                <a:gradFill>
                  <a:gsLst>
                    <a:gs pos="13869">
                      <a:schemeClr val="tx2"/>
                    </a:gs>
                    <a:gs pos="42000">
                      <a:schemeClr val="tx2"/>
                    </a:gs>
                  </a:gsLst>
                  <a:lin ang="5400000" scaled="0"/>
                </a:gradFill>
              </a:rPr>
              <a:t>for</a:t>
            </a:r>
            <a:r>
              <a:rPr lang="nl-NL" sz="3600" b="1" dirty="0">
                <a:gradFill>
                  <a:gsLst>
                    <a:gs pos="13869">
                      <a:schemeClr val="tx2"/>
                    </a:gs>
                    <a:gs pos="42000">
                      <a:schemeClr val="tx2"/>
                    </a:gs>
                  </a:gsLst>
                  <a:lin ang="5400000" scaled="0"/>
                </a:gradFill>
              </a:rPr>
              <a:t> personal stuff</a:t>
            </a:r>
          </a:p>
          <a:p>
            <a:pPr>
              <a:buClr>
                <a:schemeClr val="tx2"/>
              </a:buClr>
            </a:pPr>
            <a:r>
              <a:rPr lang="nl-NL" sz="3600" b="1" dirty="0">
                <a:gradFill>
                  <a:gsLst>
                    <a:gs pos="13869">
                      <a:schemeClr val="tx2"/>
                    </a:gs>
                    <a:gs pos="42000">
                      <a:schemeClr val="tx2"/>
                    </a:gs>
                  </a:gsLst>
                  <a:lin ang="5400000" scaled="0"/>
                </a:gradFill>
              </a:rPr>
              <a:t>…</a:t>
            </a:r>
            <a:endParaRPr lang="en-US" sz="3600" b="1" dirty="0">
              <a:gradFill>
                <a:gsLst>
                  <a:gs pos="13869">
                    <a:schemeClr val="tx2"/>
                  </a:gs>
                  <a:gs pos="42000">
                    <a:schemeClr val="tx2"/>
                  </a:gs>
                </a:gsLst>
                <a:lin ang="5400000" scaled="0"/>
              </a:gradFill>
            </a:endParaRPr>
          </a:p>
        </p:txBody>
      </p:sp>
      <p:sp>
        <p:nvSpPr>
          <p:cNvPr id="3" name="Title 2"/>
          <p:cNvSpPr>
            <a:spLocks noGrp="1"/>
          </p:cNvSpPr>
          <p:nvPr>
            <p:ph type="title"/>
          </p:nvPr>
        </p:nvSpPr>
        <p:spPr/>
        <p:txBody>
          <a:bodyPr/>
          <a:lstStyle/>
          <a:p>
            <a:r>
              <a:rPr lang="en-GB" dirty="0" smtClean="0"/>
              <a:t>Protect: Fireable Offenses</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811" y="4001318"/>
            <a:ext cx="2664296" cy="2457323"/>
          </a:xfrm>
          <a:prstGeom prst="rect">
            <a:avLst/>
          </a:prstGeom>
        </p:spPr>
      </p:pic>
    </p:spTree>
    <p:extLst>
      <p:ext uri="{BB962C8B-B14F-4D97-AF65-F5344CB8AC3E}">
        <p14:creationId xmlns:p14="http://schemas.microsoft.com/office/powerpoint/2010/main" val="3218689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200183" cy="4949047"/>
          </a:xfrm>
        </p:spPr>
        <p:txBody>
          <a:bodyPr vert="horz" wrap="square" lIns="146304" tIns="91440" rIns="146304" bIns="91440" rtlCol="0">
            <a:spAutoFit/>
          </a:bodyPr>
          <a:lstStyle/>
          <a:p>
            <a:pPr>
              <a:buClr>
                <a:schemeClr val="tx2"/>
              </a:buClr>
            </a:pPr>
            <a:r>
              <a:rPr lang="en-GB" sz="3600" b="1" dirty="0">
                <a:gradFill>
                  <a:gsLst>
                    <a:gs pos="13869">
                      <a:schemeClr val="tx2"/>
                    </a:gs>
                    <a:gs pos="42000">
                      <a:schemeClr val="tx2"/>
                    </a:gs>
                  </a:gsLst>
                  <a:lin ang="5400000" scaled="0"/>
                </a:gradFill>
              </a:rPr>
              <a:t>Weak protocols (</a:t>
            </a:r>
            <a:r>
              <a:rPr lang="en-GB" sz="3600" b="1" dirty="0" err="1">
                <a:gradFill>
                  <a:gsLst>
                    <a:gs pos="13869">
                      <a:schemeClr val="tx2"/>
                    </a:gs>
                    <a:gs pos="42000">
                      <a:schemeClr val="tx2"/>
                    </a:gs>
                  </a:gsLst>
                  <a:lin ang="5400000" scaled="0"/>
                </a:gradFill>
              </a:rPr>
              <a:t>ie</a:t>
            </a:r>
            <a:r>
              <a:rPr lang="en-GB" sz="3600" b="1" dirty="0">
                <a:gradFill>
                  <a:gsLst>
                    <a:gs pos="13869">
                      <a:schemeClr val="tx2"/>
                    </a:gs>
                    <a:gs pos="42000">
                      <a:schemeClr val="tx2"/>
                    </a:gs>
                  </a:gsLst>
                  <a:lin ang="5400000" scaled="0"/>
                </a:gradFill>
              </a:rPr>
              <a:t>: </a:t>
            </a:r>
            <a:r>
              <a:rPr lang="en-US" sz="2800" b="1" dirty="0" err="1">
                <a:gradFill>
                  <a:gsLst>
                    <a:gs pos="13869">
                      <a:schemeClr val="tx2"/>
                    </a:gs>
                    <a:gs pos="42000">
                      <a:schemeClr val="tx2"/>
                    </a:gs>
                  </a:gsLst>
                  <a:lin ang="5400000" scaled="0"/>
                </a:gradFill>
              </a:rPr>
              <a:t>LMHash</a:t>
            </a:r>
            <a:r>
              <a:rPr lang="en-US" sz="2800" b="1" dirty="0">
                <a:gradFill>
                  <a:gsLst>
                    <a:gs pos="13869">
                      <a:schemeClr val="tx2"/>
                    </a:gs>
                    <a:gs pos="42000">
                      <a:schemeClr val="tx2"/>
                    </a:gs>
                  </a:gsLst>
                  <a:lin ang="5400000" scaled="0"/>
                </a:gradFill>
              </a:rPr>
              <a:t>, FTP</a:t>
            </a:r>
            <a:r>
              <a:rPr lang="en-US" sz="3600" b="1" dirty="0">
                <a:gradFill>
                  <a:gsLst>
                    <a:gs pos="13869">
                      <a:schemeClr val="tx2"/>
                    </a:gs>
                    <a:gs pos="42000">
                      <a:schemeClr val="tx2"/>
                    </a:gs>
                  </a:gsLst>
                  <a:lin ang="5400000" scaled="0"/>
                </a:gradFill>
              </a:rPr>
              <a:t>)</a:t>
            </a:r>
          </a:p>
          <a:p>
            <a:pPr>
              <a:buClr>
                <a:schemeClr val="tx2"/>
              </a:buClr>
            </a:pPr>
            <a:r>
              <a:rPr lang="en-US" sz="3600" b="1">
                <a:gradFill>
                  <a:gsLst>
                    <a:gs pos="13869">
                      <a:schemeClr val="tx2"/>
                    </a:gs>
                    <a:gs pos="42000">
                      <a:schemeClr val="tx2"/>
                    </a:gs>
                  </a:gsLst>
                  <a:lin ang="5400000" scaled="0"/>
                </a:gradFill>
              </a:rPr>
              <a:t>Weak/shared/well-known </a:t>
            </a:r>
            <a:r>
              <a:rPr lang="en-US" sz="3600" b="1" smtClean="0">
                <a:gradFill>
                  <a:gsLst>
                    <a:gs pos="13869">
                      <a:schemeClr val="tx2"/>
                    </a:gs>
                    <a:gs pos="42000">
                      <a:schemeClr val="tx2"/>
                    </a:gs>
                  </a:gsLst>
                  <a:lin ang="5400000" scaled="0"/>
                </a:gradFill>
              </a:rPr>
              <a:t>passwords</a:t>
            </a:r>
            <a:endParaRPr lang="en-US" sz="3600" b="1" dirty="0">
              <a:gradFill>
                <a:gsLst>
                  <a:gs pos="13869">
                    <a:schemeClr val="tx2"/>
                  </a:gs>
                  <a:gs pos="42000">
                    <a:schemeClr val="tx2"/>
                  </a:gs>
                </a:gsLst>
                <a:lin ang="5400000" scaled="0"/>
              </a:gradFill>
            </a:endParaRPr>
          </a:p>
          <a:p>
            <a:pPr>
              <a:buClr>
                <a:schemeClr val="tx2"/>
              </a:buClr>
            </a:pPr>
            <a:r>
              <a:rPr lang="en-US" sz="3600" b="1" dirty="0">
                <a:gradFill>
                  <a:gsLst>
                    <a:gs pos="13869">
                      <a:schemeClr val="tx2"/>
                    </a:gs>
                    <a:gs pos="42000">
                      <a:schemeClr val="tx2"/>
                    </a:gs>
                  </a:gsLst>
                  <a:lin ang="5400000" scaled="0"/>
                </a:gradFill>
              </a:rPr>
              <a:t>Unsupported software (</a:t>
            </a:r>
            <a:r>
              <a:rPr lang="en-US" sz="3200" b="1" dirty="0" err="1">
                <a:gradFill>
                  <a:gsLst>
                    <a:gs pos="13869">
                      <a:schemeClr val="tx2"/>
                    </a:gs>
                    <a:gs pos="42000">
                      <a:schemeClr val="tx2"/>
                    </a:gs>
                  </a:gsLst>
                  <a:lin ang="5400000" scaled="0"/>
                </a:gradFill>
              </a:rPr>
              <a:t>ie</a:t>
            </a:r>
            <a:r>
              <a:rPr lang="en-US" sz="3200" b="1" dirty="0">
                <a:gradFill>
                  <a:gsLst>
                    <a:gs pos="13869">
                      <a:schemeClr val="tx2"/>
                    </a:gs>
                    <a:gs pos="42000">
                      <a:schemeClr val="tx2"/>
                    </a:gs>
                  </a:gsLst>
                  <a:lin ang="5400000" scaled="0"/>
                </a:gradFill>
              </a:rPr>
              <a:t>: </a:t>
            </a:r>
            <a:r>
              <a:rPr lang="en-US" sz="2800" b="1">
                <a:gradFill>
                  <a:gsLst>
                    <a:gs pos="13869">
                      <a:schemeClr val="tx2"/>
                    </a:gs>
                    <a:gs pos="42000">
                      <a:schemeClr val="tx2"/>
                    </a:gs>
                  </a:gsLst>
                  <a:lin ang="5400000" scaled="0"/>
                </a:gradFill>
              </a:rPr>
              <a:t>Windows </a:t>
            </a:r>
            <a:r>
              <a:rPr lang="en-US" sz="2800" b="1" smtClean="0">
                <a:gradFill>
                  <a:gsLst>
                    <a:gs pos="13869">
                      <a:schemeClr val="tx2"/>
                    </a:gs>
                    <a:gs pos="42000">
                      <a:schemeClr val="tx2"/>
                    </a:gs>
                  </a:gsLst>
                  <a:lin ang="5400000" scaled="0"/>
                </a:gradFill>
              </a:rPr>
              <a:t>9x/NT/2000/XP/Java/Linux</a:t>
            </a:r>
            <a:r>
              <a:rPr lang="en-US" sz="3600" b="1" smtClean="0">
                <a:gradFill>
                  <a:gsLst>
                    <a:gs pos="13869">
                      <a:schemeClr val="tx2"/>
                    </a:gs>
                    <a:gs pos="42000">
                      <a:schemeClr val="tx2"/>
                    </a:gs>
                  </a:gsLst>
                  <a:lin ang="5400000" scaled="0"/>
                </a:gradFill>
              </a:rPr>
              <a:t>)</a:t>
            </a:r>
            <a:endParaRPr lang="en-US" sz="3600" b="1" dirty="0">
              <a:gradFill>
                <a:gsLst>
                  <a:gs pos="13869">
                    <a:schemeClr val="tx2"/>
                  </a:gs>
                  <a:gs pos="42000">
                    <a:schemeClr val="tx2"/>
                  </a:gs>
                </a:gsLst>
                <a:lin ang="5400000" scaled="0"/>
              </a:gradFill>
            </a:endParaRPr>
          </a:p>
          <a:p>
            <a:pPr>
              <a:buClr>
                <a:schemeClr val="tx2"/>
              </a:buClr>
            </a:pPr>
            <a:r>
              <a:rPr lang="en-US" sz="3600" b="1" dirty="0" err="1">
                <a:gradFill>
                  <a:gsLst>
                    <a:gs pos="13869">
                      <a:schemeClr val="tx2"/>
                    </a:gs>
                    <a:gs pos="42000">
                      <a:schemeClr val="tx2"/>
                    </a:gs>
                  </a:gsLst>
                  <a:lin ang="5400000" scaled="0"/>
                </a:gradFill>
              </a:rPr>
              <a:t>Hostbased</a:t>
            </a:r>
            <a:r>
              <a:rPr lang="en-US" sz="3600" b="1" dirty="0">
                <a:gradFill>
                  <a:gsLst>
                    <a:gs pos="13869">
                      <a:schemeClr val="tx2"/>
                    </a:gs>
                    <a:gs pos="42000">
                      <a:schemeClr val="tx2"/>
                    </a:gs>
                  </a:gsLst>
                  <a:lin ang="5400000" scaled="0"/>
                </a:gradFill>
              </a:rPr>
              <a:t> protection (</a:t>
            </a:r>
            <a:r>
              <a:rPr lang="en-US" sz="2800" b="1" dirty="0">
                <a:gradFill>
                  <a:gsLst>
                    <a:gs pos="13869">
                      <a:schemeClr val="tx2"/>
                    </a:gs>
                    <a:gs pos="42000">
                      <a:schemeClr val="tx2"/>
                    </a:gs>
                  </a:gsLst>
                  <a:lin ang="5400000" scaled="0"/>
                </a:gradFill>
              </a:rPr>
              <a:t>firewall, </a:t>
            </a:r>
            <a:r>
              <a:rPr lang="en-US" sz="2800" b="1" dirty="0" err="1">
                <a:gradFill>
                  <a:gsLst>
                    <a:gs pos="13869">
                      <a:schemeClr val="tx2"/>
                    </a:gs>
                    <a:gs pos="42000">
                      <a:schemeClr val="tx2"/>
                    </a:gs>
                  </a:gsLst>
                  <a:lin ang="5400000" scaled="0"/>
                </a:gradFill>
              </a:rPr>
              <a:t>etc</a:t>
            </a:r>
            <a:r>
              <a:rPr lang="en-US" sz="3600" b="1" dirty="0">
                <a:gradFill>
                  <a:gsLst>
                    <a:gs pos="13869">
                      <a:schemeClr val="tx2"/>
                    </a:gs>
                    <a:gs pos="42000">
                      <a:schemeClr val="tx2"/>
                    </a:gs>
                  </a:gsLst>
                  <a:lin ang="5400000" scaled="0"/>
                </a:gradFill>
              </a:rPr>
              <a:t>)</a:t>
            </a:r>
          </a:p>
          <a:p>
            <a:pPr>
              <a:buClr>
                <a:schemeClr val="tx2"/>
              </a:buClr>
            </a:pPr>
            <a:r>
              <a:rPr lang="en-US" sz="3600" b="1" dirty="0">
                <a:gradFill>
                  <a:gsLst>
                    <a:gs pos="13869">
                      <a:schemeClr val="tx2"/>
                    </a:gs>
                    <a:gs pos="42000">
                      <a:schemeClr val="tx2"/>
                    </a:gs>
                  </a:gsLst>
                  <a:lin ang="5400000" scaled="0"/>
                </a:gradFill>
              </a:rPr>
              <a:t>OWASP (</a:t>
            </a:r>
            <a:r>
              <a:rPr lang="en-US" sz="3600" b="1" dirty="0" err="1">
                <a:gradFill>
                  <a:gsLst>
                    <a:gs pos="13869">
                      <a:schemeClr val="tx2"/>
                    </a:gs>
                    <a:gs pos="42000">
                      <a:schemeClr val="tx2"/>
                    </a:gs>
                  </a:gsLst>
                  <a:lin ang="5400000" scaled="0"/>
                </a:gradFill>
              </a:rPr>
              <a:t>ie</a:t>
            </a:r>
            <a:r>
              <a:rPr lang="en-US" sz="3600" b="1" dirty="0">
                <a:gradFill>
                  <a:gsLst>
                    <a:gs pos="13869">
                      <a:schemeClr val="tx2"/>
                    </a:gs>
                    <a:gs pos="42000">
                      <a:schemeClr val="tx2"/>
                    </a:gs>
                  </a:gsLst>
                  <a:lin ang="5400000" scaled="0"/>
                </a:gradFill>
              </a:rPr>
              <a:t>: </a:t>
            </a:r>
            <a:r>
              <a:rPr lang="en-US" sz="2800" b="1" dirty="0">
                <a:gradFill>
                  <a:gsLst>
                    <a:gs pos="13869">
                      <a:schemeClr val="tx2"/>
                    </a:gs>
                    <a:gs pos="42000">
                      <a:schemeClr val="tx2"/>
                    </a:gs>
                  </a:gsLst>
                  <a:lin ang="5400000" scaled="0"/>
                </a:gradFill>
              </a:rPr>
              <a:t>SQL injections, XSS</a:t>
            </a:r>
            <a:r>
              <a:rPr lang="en-US" sz="3600" b="1" dirty="0">
                <a:gradFill>
                  <a:gsLst>
                    <a:gs pos="13869">
                      <a:schemeClr val="tx2"/>
                    </a:gs>
                    <a:gs pos="42000">
                      <a:schemeClr val="tx2"/>
                    </a:gs>
                  </a:gsLst>
                  <a:lin ang="5400000" scaled="0"/>
                </a:gradFill>
              </a:rPr>
              <a:t>)</a:t>
            </a:r>
          </a:p>
          <a:p>
            <a:pPr>
              <a:buClr>
                <a:schemeClr val="tx2"/>
              </a:buClr>
            </a:pPr>
            <a:r>
              <a:rPr lang="en-US" sz="3600" b="1" dirty="0">
                <a:gradFill>
                  <a:gsLst>
                    <a:gs pos="13869">
                      <a:schemeClr val="tx2"/>
                    </a:gs>
                    <a:gs pos="42000">
                      <a:schemeClr val="tx2"/>
                    </a:gs>
                  </a:gsLst>
                  <a:lin ang="5400000" scaled="0"/>
                </a:gradFill>
              </a:rPr>
              <a:t>Any-to-Any firewall rules</a:t>
            </a:r>
          </a:p>
          <a:p>
            <a:pPr>
              <a:buClr>
                <a:schemeClr val="tx2"/>
              </a:buClr>
            </a:pPr>
            <a:r>
              <a:rPr lang="en-US" sz="3600" b="1" dirty="0">
                <a:gradFill>
                  <a:gsLst>
                    <a:gs pos="13869">
                      <a:schemeClr val="tx2"/>
                    </a:gs>
                    <a:gs pos="42000">
                      <a:schemeClr val="tx2"/>
                    </a:gs>
                  </a:gsLst>
                  <a:lin ang="5400000" scaled="0"/>
                </a:gradFill>
              </a:rPr>
              <a:t>Application level patching</a:t>
            </a:r>
          </a:p>
          <a:p>
            <a:pPr>
              <a:buClr>
                <a:schemeClr val="tx2"/>
              </a:buClr>
            </a:pPr>
            <a:r>
              <a:rPr lang="en-US" sz="3600" b="1" dirty="0">
                <a:gradFill>
                  <a:gsLst>
                    <a:gs pos="13869">
                      <a:schemeClr val="tx2"/>
                    </a:gs>
                    <a:gs pos="42000">
                      <a:schemeClr val="tx2"/>
                    </a:gs>
                  </a:gsLst>
                  <a:lin ang="5400000" scaled="0"/>
                </a:gradFill>
              </a:rPr>
              <a:t>We’ll fix things once we’re live…</a:t>
            </a:r>
            <a:endParaRPr lang="en-GB" sz="3600" b="1" dirty="0">
              <a:gradFill>
                <a:gsLst>
                  <a:gs pos="13869">
                    <a:schemeClr val="tx2"/>
                  </a:gs>
                  <a:gs pos="42000">
                    <a:schemeClr val="tx2"/>
                  </a:gs>
                </a:gsLst>
                <a:lin ang="5400000" scaled="0"/>
              </a:gradFill>
            </a:endParaRPr>
          </a:p>
        </p:txBody>
      </p:sp>
      <p:sp>
        <p:nvSpPr>
          <p:cNvPr id="3" name="Title 2"/>
          <p:cNvSpPr>
            <a:spLocks noGrp="1"/>
          </p:cNvSpPr>
          <p:nvPr>
            <p:ph type="title"/>
          </p:nvPr>
        </p:nvSpPr>
        <p:spPr/>
        <p:txBody>
          <a:bodyPr/>
          <a:lstStyle/>
          <a:p>
            <a:r>
              <a:rPr lang="en-GB" dirty="0" smtClean="0"/>
              <a:t>Protect – Non </a:t>
            </a:r>
            <a:r>
              <a:rPr lang="en-GB" dirty="0" err="1" smtClean="0"/>
              <a:t>Negotiables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200" y="4577382"/>
            <a:ext cx="2737312" cy="1952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5672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err="1" smtClean="0"/>
              <a:t>Protect</a:t>
            </a:r>
            <a:r>
              <a:rPr lang="nl-NL" dirty="0" smtClean="0"/>
              <a:t> - Must-Do’s</a:t>
            </a:r>
            <a:endParaRPr lang="en-US" dirty="0"/>
          </a:p>
        </p:txBody>
      </p:sp>
      <p:sp>
        <p:nvSpPr>
          <p:cNvPr id="2" name="Content Placeholder 1"/>
          <p:cNvSpPr>
            <a:spLocks noGrp="1"/>
          </p:cNvSpPr>
          <p:nvPr>
            <p:ph type="body" sz="quarter" idx="4294967295"/>
          </p:nvPr>
        </p:nvSpPr>
        <p:spPr>
          <a:xfrm>
            <a:off x="274638" y="1212850"/>
            <a:ext cx="11887200" cy="4339650"/>
          </a:xfrm>
          <a:prstGeom prst="rect">
            <a:avLst/>
          </a:prstGeom>
        </p:spPr>
        <p:txBody>
          <a:bodyPr vert="horz" wrap="square" lIns="146304" tIns="91440" rIns="146304" bIns="91440" rtlCol="0">
            <a:spAutoFit/>
          </a:bodyPr>
          <a:lstStyle/>
          <a:p>
            <a:pPr>
              <a:buClr>
                <a:schemeClr val="tx2"/>
              </a:buClr>
            </a:pPr>
            <a:r>
              <a:rPr lang="en-US" sz="3600" b="1" dirty="0" smtClean="0">
                <a:gradFill>
                  <a:gsLst>
                    <a:gs pos="13869">
                      <a:schemeClr val="tx2"/>
                    </a:gs>
                    <a:gs pos="42000">
                      <a:schemeClr val="tx2"/>
                    </a:gs>
                  </a:gsLst>
                  <a:lin ang="5400000" scaled="0"/>
                </a:gradFill>
              </a:rPr>
              <a:t>Incident response organization</a:t>
            </a:r>
          </a:p>
          <a:p>
            <a:pPr>
              <a:buClr>
                <a:schemeClr val="tx2"/>
              </a:buClr>
            </a:pPr>
            <a:r>
              <a:rPr lang="en-US" sz="3600" b="1" dirty="0" smtClean="0">
                <a:gradFill>
                  <a:gsLst>
                    <a:gs pos="13869">
                      <a:schemeClr val="tx2"/>
                    </a:gs>
                    <a:gs pos="42000">
                      <a:schemeClr val="tx2"/>
                    </a:gs>
                  </a:gsLst>
                  <a:lin ang="5400000" scaled="0"/>
                </a:gradFill>
              </a:rPr>
              <a:t>Security </a:t>
            </a:r>
            <a:r>
              <a:rPr lang="en-US" sz="3600" b="1" dirty="0">
                <a:gradFill>
                  <a:gsLst>
                    <a:gs pos="13869">
                      <a:schemeClr val="tx2"/>
                    </a:gs>
                    <a:gs pos="42000">
                      <a:schemeClr val="tx2"/>
                    </a:gs>
                  </a:gsLst>
                  <a:lin ang="5400000" scaled="0"/>
                </a:gradFill>
              </a:rPr>
              <a:t>information &amp; event </a:t>
            </a:r>
            <a:r>
              <a:rPr lang="en-US" sz="3600" b="1" dirty="0" smtClean="0">
                <a:gradFill>
                  <a:gsLst>
                    <a:gs pos="13869">
                      <a:schemeClr val="tx2"/>
                    </a:gs>
                    <a:gs pos="42000">
                      <a:schemeClr val="tx2"/>
                    </a:gs>
                  </a:gsLst>
                  <a:lin ang="5400000" scaled="0"/>
                </a:gradFill>
              </a:rPr>
              <a:t>management</a:t>
            </a:r>
          </a:p>
          <a:p>
            <a:pPr>
              <a:buClr>
                <a:schemeClr val="tx2"/>
              </a:buClr>
            </a:pPr>
            <a:r>
              <a:rPr lang="en-US" sz="3600" b="1" dirty="0" smtClean="0">
                <a:gradFill>
                  <a:gsLst>
                    <a:gs pos="13869">
                      <a:schemeClr val="tx2"/>
                    </a:gs>
                    <a:gs pos="42000">
                      <a:schemeClr val="tx2"/>
                    </a:gs>
                  </a:gsLst>
                  <a:lin ang="5400000" scaled="0"/>
                </a:gradFill>
              </a:rPr>
              <a:t>Asset / configuration management</a:t>
            </a:r>
          </a:p>
          <a:p>
            <a:pPr>
              <a:buClr>
                <a:schemeClr val="tx2"/>
              </a:buClr>
            </a:pPr>
            <a:r>
              <a:rPr lang="en-US" sz="3600" b="1" dirty="0" smtClean="0">
                <a:gradFill>
                  <a:gsLst>
                    <a:gs pos="13869">
                      <a:schemeClr val="tx2"/>
                    </a:gs>
                    <a:gs pos="42000">
                      <a:schemeClr val="tx2"/>
                    </a:gs>
                  </a:gsLst>
                  <a:lin ang="5400000" scaled="0"/>
                </a:gradFill>
              </a:rPr>
              <a:t>Implement </a:t>
            </a:r>
            <a:r>
              <a:rPr lang="en-US" sz="3600" b="1" dirty="0">
                <a:gradFill>
                  <a:gsLst>
                    <a:gs pos="13869">
                      <a:schemeClr val="tx2"/>
                    </a:gs>
                    <a:gs pos="42000">
                      <a:schemeClr val="tx2"/>
                    </a:gs>
                  </a:gsLst>
                  <a:lin ang="5400000" scaled="0"/>
                </a:gradFill>
              </a:rPr>
              <a:t>clean, current baselines</a:t>
            </a:r>
          </a:p>
          <a:p>
            <a:pPr>
              <a:buClr>
                <a:schemeClr val="tx2"/>
              </a:buClr>
            </a:pPr>
            <a:r>
              <a:rPr lang="en-US" sz="3600" b="1" dirty="0" smtClean="0">
                <a:gradFill>
                  <a:gsLst>
                    <a:gs pos="13869">
                      <a:schemeClr val="tx2"/>
                    </a:gs>
                    <a:gs pos="42000">
                      <a:schemeClr val="tx2"/>
                    </a:gs>
                  </a:gsLst>
                  <a:lin ang="5400000" scaled="0"/>
                </a:gradFill>
              </a:rPr>
              <a:t>Secure coding practices (SDL)</a:t>
            </a:r>
          </a:p>
          <a:p>
            <a:pPr>
              <a:buClr>
                <a:schemeClr val="tx2"/>
              </a:buClr>
            </a:pPr>
            <a:r>
              <a:rPr lang="nl-NL" sz="3600" b="1" dirty="0" smtClean="0">
                <a:gradFill>
                  <a:gsLst>
                    <a:gs pos="13869">
                      <a:schemeClr val="tx2"/>
                    </a:gs>
                    <a:gs pos="42000">
                      <a:schemeClr val="tx2"/>
                    </a:gs>
                  </a:gsLst>
                  <a:lin ang="5400000" scaled="0"/>
                </a:gradFill>
              </a:rPr>
              <a:t>Service account management</a:t>
            </a:r>
            <a:endParaRPr lang="nl-NL" sz="3600" b="1" dirty="0">
              <a:gradFill>
                <a:gsLst>
                  <a:gs pos="13869">
                    <a:schemeClr val="tx2"/>
                  </a:gs>
                  <a:gs pos="42000">
                    <a:schemeClr val="tx2"/>
                  </a:gs>
                </a:gsLst>
                <a:lin ang="5400000" scaled="0"/>
              </a:gradFill>
            </a:endParaRPr>
          </a:p>
          <a:p>
            <a:pPr>
              <a:buClr>
                <a:schemeClr val="tx2"/>
              </a:buClr>
            </a:pPr>
            <a:r>
              <a:rPr lang="nl-NL" sz="3600" b="1" dirty="0" err="1" smtClean="0">
                <a:gradFill>
                  <a:gsLst>
                    <a:gs pos="13869">
                      <a:schemeClr val="tx2"/>
                    </a:gs>
                    <a:gs pos="42000">
                      <a:schemeClr val="tx2"/>
                    </a:gs>
                  </a:gsLst>
                  <a:lin ang="5400000" scaled="0"/>
                </a:gradFill>
              </a:rPr>
              <a:t>Protect</a:t>
            </a:r>
            <a:r>
              <a:rPr lang="nl-NL" sz="3600" b="1" dirty="0" smtClean="0">
                <a:gradFill>
                  <a:gsLst>
                    <a:gs pos="13869">
                      <a:schemeClr val="tx2"/>
                    </a:gs>
                    <a:gs pos="42000">
                      <a:schemeClr val="tx2"/>
                    </a:gs>
                  </a:gsLst>
                  <a:lin ang="5400000" scaled="0"/>
                </a:gradFill>
              </a:rPr>
              <a:t> </a:t>
            </a:r>
            <a:r>
              <a:rPr lang="nl-NL" sz="3600" b="1" dirty="0">
                <a:gradFill>
                  <a:gsLst>
                    <a:gs pos="13869">
                      <a:schemeClr val="tx2"/>
                    </a:gs>
                    <a:gs pos="42000">
                      <a:schemeClr val="tx2"/>
                    </a:gs>
                  </a:gsLst>
                  <a:lin ang="5400000" scaled="0"/>
                </a:gradFill>
              </a:rPr>
              <a:t>&amp; restrict high privilege accounts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5936" y="4793406"/>
            <a:ext cx="1955902" cy="1506931"/>
          </a:xfrm>
          <a:prstGeom prst="rect">
            <a:avLst/>
          </a:prstGeom>
        </p:spPr>
      </p:pic>
    </p:spTree>
    <p:extLst>
      <p:ext uri="{BB962C8B-B14F-4D97-AF65-F5344CB8AC3E}">
        <p14:creationId xmlns:p14="http://schemas.microsoft.com/office/powerpoint/2010/main" val="2535809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5456" y="1212850"/>
            <a:ext cx="11887200" cy="4068806"/>
          </a:xfrm>
        </p:spPr>
        <p:txBody>
          <a:bodyPr vert="horz" wrap="square" lIns="146304" tIns="91440" rIns="146304" bIns="91440" rtlCol="0">
            <a:spAutoFit/>
          </a:bodyPr>
          <a:lstStyle/>
          <a:p>
            <a:pPr>
              <a:buClr>
                <a:schemeClr val="tx2"/>
              </a:buClr>
            </a:pPr>
            <a:r>
              <a:rPr lang="en-GB" sz="3600" b="1" dirty="0">
                <a:gradFill>
                  <a:gsLst>
                    <a:gs pos="13869">
                      <a:schemeClr val="tx2"/>
                    </a:gs>
                    <a:gs pos="42000">
                      <a:schemeClr val="tx2"/>
                    </a:gs>
                  </a:gsLst>
                  <a:lin ang="5400000" scaled="0"/>
                </a:gradFill>
              </a:rPr>
              <a:t>Credential partitioning</a:t>
            </a:r>
          </a:p>
          <a:p>
            <a:pPr lvl="1"/>
            <a:r>
              <a:rPr lang="en-GB" dirty="0"/>
              <a:t>No privilege account logon to lower trust systems</a:t>
            </a:r>
          </a:p>
          <a:p>
            <a:pPr lvl="1"/>
            <a:r>
              <a:rPr lang="en-GB"/>
              <a:t>Also </a:t>
            </a:r>
            <a:r>
              <a:rPr lang="en-GB" dirty="0"/>
              <a:t>applies</a:t>
            </a:r>
            <a:r>
              <a:rPr lang="en-GB"/>
              <a:t> to </a:t>
            </a:r>
            <a:r>
              <a:rPr lang="en-GB" smtClean="0"/>
              <a:t>privileged </a:t>
            </a:r>
            <a:r>
              <a:rPr lang="en-GB" i="1" dirty="0"/>
              <a:t>service</a:t>
            </a:r>
            <a:r>
              <a:rPr lang="en-GB" dirty="0"/>
              <a:t> accounts</a:t>
            </a:r>
          </a:p>
          <a:p>
            <a:pPr>
              <a:buClr>
                <a:schemeClr val="tx2"/>
              </a:buClr>
            </a:pPr>
            <a:r>
              <a:rPr lang="en-GB" sz="3600" b="1" dirty="0">
                <a:gradFill>
                  <a:gsLst>
                    <a:gs pos="13869">
                      <a:schemeClr val="tx2"/>
                    </a:gs>
                    <a:gs pos="42000">
                      <a:schemeClr val="tx2"/>
                    </a:gs>
                  </a:gsLst>
                  <a:lin ang="5400000" scaled="0"/>
                </a:gradFill>
              </a:rPr>
              <a:t>Use dedicated admin workstations</a:t>
            </a:r>
          </a:p>
          <a:p>
            <a:pPr>
              <a:buClr>
                <a:schemeClr val="tx2"/>
              </a:buClr>
            </a:pPr>
            <a:r>
              <a:rPr lang="en-GB" sz="3600" b="1" dirty="0">
                <a:gradFill>
                  <a:gsLst>
                    <a:gs pos="13869">
                      <a:schemeClr val="tx2"/>
                    </a:gs>
                    <a:gs pos="42000">
                      <a:schemeClr val="tx2"/>
                    </a:gs>
                  </a:gsLst>
                  <a:lin ang="5400000" scaled="0"/>
                </a:gradFill>
              </a:rPr>
              <a:t>Multifactor authentication</a:t>
            </a:r>
          </a:p>
          <a:p>
            <a:pPr>
              <a:buClr>
                <a:schemeClr val="tx2"/>
              </a:buClr>
            </a:pPr>
            <a:r>
              <a:rPr lang="en-GB" sz="3600" b="1" dirty="0">
                <a:gradFill>
                  <a:gsLst>
                    <a:gs pos="13869">
                      <a:schemeClr val="tx2"/>
                    </a:gs>
                    <a:gs pos="42000">
                      <a:schemeClr val="tx2"/>
                    </a:gs>
                  </a:gsLst>
                  <a:lin ang="5400000" scaled="0"/>
                </a:gradFill>
              </a:rPr>
              <a:t>Restrict local admin accounts</a:t>
            </a:r>
          </a:p>
          <a:p>
            <a:pPr>
              <a:buClr>
                <a:schemeClr val="tx2"/>
              </a:buClr>
            </a:pPr>
            <a:endParaRPr lang="en-GB" sz="3600" b="1" dirty="0">
              <a:gradFill>
                <a:gsLst>
                  <a:gs pos="13869">
                    <a:schemeClr val="tx2"/>
                  </a:gs>
                  <a:gs pos="42000">
                    <a:schemeClr val="tx2"/>
                  </a:gs>
                </a:gsLst>
                <a:lin ang="5400000" scaled="0"/>
              </a:gradFill>
            </a:endParaRPr>
          </a:p>
        </p:txBody>
      </p:sp>
      <p:sp>
        <p:nvSpPr>
          <p:cNvPr id="3" name="Title 2"/>
          <p:cNvSpPr>
            <a:spLocks noGrp="1"/>
          </p:cNvSpPr>
          <p:nvPr>
            <p:ph type="title"/>
          </p:nvPr>
        </p:nvSpPr>
        <p:spPr/>
        <p:txBody>
          <a:bodyPr/>
          <a:lstStyle/>
          <a:p>
            <a:r>
              <a:rPr lang="en-GB" dirty="0" smtClean="0"/>
              <a:t>Protect the High Privilege Accounts</a:t>
            </a:r>
            <a:endParaRPr lang="en-GB"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l="18466" t="16716" r="23181" b="14393"/>
          <a:stretch/>
        </p:blipFill>
        <p:spPr>
          <a:xfrm>
            <a:off x="8393795" y="1176291"/>
            <a:ext cx="1945518" cy="1475577"/>
          </a:xfrm>
          <a:prstGeom prst="rect">
            <a:avLst/>
          </a:prstGeom>
        </p:spPr>
      </p:pic>
      <p:sp>
        <p:nvSpPr>
          <p:cNvPr id="5" name="Rounded Rectangle 4"/>
          <p:cNvSpPr/>
          <p:nvPr/>
        </p:nvSpPr>
        <p:spPr bwMode="auto">
          <a:xfrm>
            <a:off x="9644165" y="4619992"/>
            <a:ext cx="2520038" cy="1088477"/>
          </a:xfrm>
          <a:prstGeom prst="roundRect">
            <a:avLst>
              <a:gd name="adj" fmla="val 9799"/>
            </a:avLst>
          </a:prstGeom>
          <a:solidFill>
            <a:schemeClr val="tx1">
              <a:lumMod val="50000"/>
            </a:schemeClr>
          </a:solidFill>
          <a:ln>
            <a:noFill/>
            <a:headEnd type="none" w="med" len="med"/>
            <a:tailEnd type="none" w="med" len="med"/>
          </a:ln>
          <a:effectLst/>
          <a:scene3d>
            <a:camera prst="orthographicFront">
              <a:rot lat="0" lon="0" rev="0"/>
            </a:camera>
            <a:lightRig rig="threePt" dir="t">
              <a:rot lat="0" lon="0" rev="19800000"/>
            </a:lightRig>
          </a:scene3d>
          <a:sp3d prstMaterial="plastic">
            <a:bevelT w="50800" h="50800"/>
          </a:sp3d>
        </p:spPr>
        <p:txBody>
          <a:bodyPr vert="horz" wrap="square" lIns="68562" tIns="34282" rIns="68562" bIns="34282" numCol="1" rtlCol="0" anchor="ctr" anchorCtr="0" compatLnSpc="1">
            <a:prstTxWarp prst="textNoShape">
              <a:avLst/>
            </a:prstTxWarp>
          </a:bodyPr>
          <a:lstStyle/>
          <a:p>
            <a:pPr algn="ctr" defTabSz="685438" fontAlgn="base">
              <a:lnSpc>
                <a:spcPct val="90000"/>
              </a:lnSpc>
              <a:spcBef>
                <a:spcPct val="0"/>
              </a:spcBef>
              <a:spcAft>
                <a:spcPct val="0"/>
              </a:spcAft>
              <a:defRPr/>
            </a:pPr>
            <a:endParaRPr lang="en-US" sz="900" kern="0" dirty="0">
              <a:gradFill>
                <a:gsLst>
                  <a:gs pos="0">
                    <a:srgbClr val="FFFFFF"/>
                  </a:gs>
                  <a:gs pos="100000">
                    <a:srgbClr val="FFFFFF"/>
                  </a:gs>
                </a:gsLst>
                <a:lin ang="5400000" scaled="0"/>
              </a:gradFill>
            </a:endParaRPr>
          </a:p>
        </p:txBody>
      </p:sp>
      <p:sp>
        <p:nvSpPr>
          <p:cNvPr id="6" name="Rounded Rectangle 5"/>
          <p:cNvSpPr/>
          <p:nvPr/>
        </p:nvSpPr>
        <p:spPr bwMode="auto">
          <a:xfrm>
            <a:off x="9644169" y="1953898"/>
            <a:ext cx="2520034" cy="1174275"/>
          </a:xfrm>
          <a:prstGeom prst="roundRect">
            <a:avLst>
              <a:gd name="adj" fmla="val 9214"/>
            </a:avLst>
          </a:prstGeom>
          <a:gradFill rotWithShape="1">
            <a:gsLst>
              <a:gs pos="0">
                <a:srgbClr val="FFC82E"/>
              </a:gs>
              <a:gs pos="100000">
                <a:srgbClr val="FFC82E">
                  <a:shade val="48000"/>
                  <a:satMod val="180000"/>
                  <a:lumMod val="94000"/>
                </a:srgbClr>
              </a:gs>
              <a:gs pos="100000">
                <a:srgbClr val="FFC82E">
                  <a:shade val="48000"/>
                  <a:satMod val="180000"/>
                  <a:lumMod val="94000"/>
                </a:srgbClr>
              </a:gs>
            </a:gsLst>
            <a:lin ang="4140000" scaled="1"/>
          </a:gradFill>
          <a:ln>
            <a:noFill/>
            <a:headEnd type="none" w="med" len="med"/>
            <a:tailEnd type="none" w="med" len="med"/>
          </a:ln>
          <a:effectLst/>
          <a:scene3d>
            <a:camera prst="orthographicFront">
              <a:rot lat="0" lon="0" rev="0"/>
            </a:camera>
            <a:lightRig rig="threePt" dir="t">
              <a:rot lat="0" lon="0" rev="19800000"/>
            </a:lightRig>
          </a:scene3d>
          <a:sp3d prstMaterial="plastic">
            <a:bevelT w="50800" h="50800"/>
          </a:sp3d>
        </p:spPr>
        <p:txBody>
          <a:bodyPr vert="horz" wrap="square" lIns="68562" tIns="34282" rIns="68562" bIns="34282" numCol="1" rtlCol="0" anchor="ctr" anchorCtr="0" compatLnSpc="1">
            <a:prstTxWarp prst="textNoShape">
              <a:avLst/>
            </a:prstTxWarp>
          </a:bodyPr>
          <a:lstStyle/>
          <a:p>
            <a:pPr algn="ctr" defTabSz="685438" fontAlgn="base">
              <a:lnSpc>
                <a:spcPct val="90000"/>
              </a:lnSpc>
              <a:spcBef>
                <a:spcPct val="0"/>
              </a:spcBef>
              <a:spcAft>
                <a:spcPct val="0"/>
              </a:spcAft>
              <a:defRPr/>
            </a:pPr>
            <a:endParaRPr lang="en-US" sz="900" kern="0" dirty="0">
              <a:gradFill>
                <a:gsLst>
                  <a:gs pos="0">
                    <a:srgbClr val="FFFFFF"/>
                  </a:gs>
                  <a:gs pos="100000">
                    <a:srgbClr val="FFFFFF"/>
                  </a:gs>
                </a:gsLst>
                <a:lin ang="5400000" scaled="0"/>
              </a:gradFill>
            </a:endParaRPr>
          </a:p>
        </p:txBody>
      </p:sp>
      <p:sp>
        <p:nvSpPr>
          <p:cNvPr id="7" name="Rounded Rectangle 6"/>
          <p:cNvSpPr/>
          <p:nvPr/>
        </p:nvSpPr>
        <p:spPr bwMode="auto">
          <a:xfrm>
            <a:off x="9644166" y="3392765"/>
            <a:ext cx="2520037" cy="1027427"/>
          </a:xfrm>
          <a:prstGeom prst="roundRect">
            <a:avLst>
              <a:gd name="adj" fmla="val 9799"/>
            </a:avLst>
          </a:prstGeom>
          <a:gradFill rotWithShape="1">
            <a:gsLst>
              <a:gs pos="0">
                <a:srgbClr val="4891DC"/>
              </a:gs>
              <a:gs pos="100000">
                <a:srgbClr val="4891DC">
                  <a:shade val="48000"/>
                  <a:satMod val="180000"/>
                  <a:lumMod val="94000"/>
                </a:srgbClr>
              </a:gs>
              <a:gs pos="100000">
                <a:srgbClr val="4891DC">
                  <a:shade val="48000"/>
                  <a:satMod val="180000"/>
                  <a:lumMod val="94000"/>
                </a:srgbClr>
              </a:gs>
            </a:gsLst>
            <a:lin ang="4140000" scaled="1"/>
          </a:gradFill>
          <a:ln>
            <a:noFill/>
            <a:headEnd type="none" w="med" len="med"/>
            <a:tailEnd type="none" w="med" len="med"/>
          </a:ln>
          <a:effectLst/>
          <a:scene3d>
            <a:camera prst="orthographicFront">
              <a:rot lat="0" lon="0" rev="0"/>
            </a:camera>
            <a:lightRig rig="threePt" dir="t">
              <a:rot lat="0" lon="0" rev="19800000"/>
            </a:lightRig>
          </a:scene3d>
          <a:sp3d prstMaterial="plastic">
            <a:bevelT w="50800" h="50800"/>
          </a:sp3d>
        </p:spPr>
        <p:txBody>
          <a:bodyPr vert="horz" wrap="square" lIns="68562" tIns="34282" rIns="68562" bIns="34282" numCol="1" rtlCol="0" anchor="ctr" anchorCtr="0" compatLnSpc="1">
            <a:prstTxWarp prst="textNoShape">
              <a:avLst/>
            </a:prstTxWarp>
          </a:bodyPr>
          <a:lstStyle/>
          <a:p>
            <a:pPr algn="ctr" defTabSz="685438" fontAlgn="base">
              <a:lnSpc>
                <a:spcPct val="90000"/>
              </a:lnSpc>
              <a:spcBef>
                <a:spcPct val="0"/>
              </a:spcBef>
              <a:spcAft>
                <a:spcPct val="0"/>
              </a:spcAft>
              <a:defRPr/>
            </a:pPr>
            <a:endParaRPr lang="en-US" sz="900" kern="0" dirty="0">
              <a:gradFill>
                <a:gsLst>
                  <a:gs pos="0">
                    <a:srgbClr val="FFFFFF"/>
                  </a:gs>
                  <a:gs pos="100000">
                    <a:srgbClr val="FFFFFF"/>
                  </a:gs>
                </a:gsLst>
                <a:lin ang="5400000" scaled="0"/>
              </a:gradFill>
            </a:endParaRPr>
          </a:p>
        </p:txBody>
      </p:sp>
      <p:sp>
        <p:nvSpPr>
          <p:cNvPr id="8" name="TextBox 7"/>
          <p:cNvSpPr txBox="1"/>
          <p:nvPr/>
        </p:nvSpPr>
        <p:spPr>
          <a:xfrm>
            <a:off x="9662099" y="4592265"/>
            <a:ext cx="907338" cy="545056"/>
          </a:xfrm>
          <a:prstGeom prst="rect">
            <a:avLst/>
          </a:prstGeom>
          <a:noFill/>
        </p:spPr>
        <p:txBody>
          <a:bodyPr wrap="none" lIns="68565" tIns="34283" rIns="68565" bIns="34283" rtlCol="0">
            <a:spAutoFit/>
          </a:bodyPr>
          <a:lstStyle/>
          <a:p>
            <a:pPr defTabSz="685663">
              <a:defRPr/>
            </a:pPr>
            <a:r>
              <a:rPr lang="en-US" sz="1000" b="1" kern="0" dirty="0">
                <a:solidFill>
                  <a:sysClr val="windowText" lastClr="000000"/>
                </a:solidFill>
              </a:rPr>
              <a:t>Access: </a:t>
            </a:r>
          </a:p>
          <a:p>
            <a:pPr defTabSz="685663">
              <a:defRPr/>
            </a:pPr>
            <a:r>
              <a:rPr lang="en-US" sz="1000" kern="0" dirty="0">
                <a:solidFill>
                  <a:sysClr val="windowText" lastClr="000000"/>
                </a:solidFill>
              </a:rPr>
              <a:t>Users and </a:t>
            </a:r>
          </a:p>
          <a:p>
            <a:pPr defTabSz="685663">
              <a:defRPr/>
            </a:pPr>
            <a:r>
              <a:rPr lang="en-US" sz="1000" kern="0" dirty="0">
                <a:solidFill>
                  <a:sysClr val="windowText" lastClr="000000"/>
                </a:solidFill>
              </a:rPr>
              <a:t>Workstations</a:t>
            </a:r>
          </a:p>
        </p:txBody>
      </p:sp>
      <p:sp>
        <p:nvSpPr>
          <p:cNvPr id="9" name="TextBox 8"/>
          <p:cNvSpPr txBox="1"/>
          <p:nvPr/>
        </p:nvSpPr>
        <p:spPr>
          <a:xfrm>
            <a:off x="9662099" y="1968126"/>
            <a:ext cx="982888" cy="530900"/>
          </a:xfrm>
          <a:prstGeom prst="rect">
            <a:avLst/>
          </a:prstGeom>
          <a:noFill/>
        </p:spPr>
        <p:txBody>
          <a:bodyPr wrap="square" lIns="68565" tIns="34283" rIns="68565" bIns="34283" rtlCol="0">
            <a:spAutoFit/>
          </a:bodyPr>
          <a:lstStyle/>
          <a:p>
            <a:pPr defTabSz="685663">
              <a:defRPr/>
            </a:pPr>
            <a:r>
              <a:rPr lang="en-US" sz="1000" b="1" kern="0" dirty="0">
                <a:solidFill>
                  <a:sysClr val="windowText" lastClr="000000"/>
                </a:solidFill>
              </a:rPr>
              <a:t>Power: </a:t>
            </a:r>
          </a:p>
          <a:p>
            <a:pPr defTabSz="685663">
              <a:defRPr/>
            </a:pPr>
            <a:r>
              <a:rPr lang="en-US" sz="1000" kern="0" dirty="0">
                <a:solidFill>
                  <a:sysClr val="windowText" lastClr="000000"/>
                </a:solidFill>
              </a:rPr>
              <a:t>Domain </a:t>
            </a:r>
          </a:p>
          <a:p>
            <a:pPr defTabSz="685663">
              <a:defRPr/>
            </a:pPr>
            <a:r>
              <a:rPr lang="en-US" sz="1000" kern="0" dirty="0">
                <a:solidFill>
                  <a:sysClr val="windowText" lastClr="000000"/>
                </a:solidFill>
              </a:rPr>
              <a:t>Controllers</a:t>
            </a:r>
          </a:p>
        </p:txBody>
      </p:sp>
      <p:sp>
        <p:nvSpPr>
          <p:cNvPr id="10" name="TextBox 9"/>
          <p:cNvSpPr txBox="1"/>
          <p:nvPr/>
        </p:nvSpPr>
        <p:spPr>
          <a:xfrm>
            <a:off x="9662099" y="3392708"/>
            <a:ext cx="856869" cy="545056"/>
          </a:xfrm>
          <a:prstGeom prst="rect">
            <a:avLst/>
          </a:prstGeom>
          <a:noFill/>
        </p:spPr>
        <p:txBody>
          <a:bodyPr wrap="none" lIns="68565" tIns="34283" rIns="68565" bIns="34283" rtlCol="0">
            <a:spAutoFit/>
          </a:bodyPr>
          <a:lstStyle/>
          <a:p>
            <a:pPr defTabSz="685663">
              <a:defRPr/>
            </a:pPr>
            <a:r>
              <a:rPr lang="en-US" sz="1000" b="1" kern="0" dirty="0">
                <a:solidFill>
                  <a:sysClr val="windowText" lastClr="000000"/>
                </a:solidFill>
              </a:rPr>
              <a:t>Data: </a:t>
            </a:r>
          </a:p>
          <a:p>
            <a:pPr defTabSz="685663">
              <a:defRPr/>
            </a:pPr>
            <a:r>
              <a:rPr lang="en-US" sz="1000" kern="0" dirty="0">
                <a:solidFill>
                  <a:sysClr val="windowText" lastClr="000000"/>
                </a:solidFill>
              </a:rPr>
              <a:t>Servers and </a:t>
            </a:r>
          </a:p>
          <a:p>
            <a:pPr defTabSz="685663">
              <a:defRPr/>
            </a:pPr>
            <a:r>
              <a:rPr lang="en-US" sz="1000" kern="0" dirty="0">
                <a:solidFill>
                  <a:sysClr val="windowText" lastClr="000000"/>
                </a:solidFill>
              </a:rPr>
              <a:t>Applications</a:t>
            </a:r>
          </a:p>
        </p:txBody>
      </p:sp>
      <p:cxnSp>
        <p:nvCxnSpPr>
          <p:cNvPr id="11" name="Straight Connector 10"/>
          <p:cNvCxnSpPr/>
          <p:nvPr/>
        </p:nvCxnSpPr>
        <p:spPr>
          <a:xfrm>
            <a:off x="9635350" y="4537543"/>
            <a:ext cx="2528853" cy="0"/>
          </a:xfrm>
          <a:prstGeom prst="line">
            <a:avLst/>
          </a:prstGeom>
          <a:noFill/>
          <a:ln w="76200" cap="flat" cmpd="sng" algn="ctr">
            <a:solidFill>
              <a:srgbClr val="FF0000"/>
            </a:solidFill>
            <a:prstDash val="sysDot"/>
          </a:ln>
          <a:effectLst/>
        </p:spPr>
      </p:cxnSp>
      <p:grpSp>
        <p:nvGrpSpPr>
          <p:cNvPr id="12" name="Group 11"/>
          <p:cNvGrpSpPr/>
          <p:nvPr/>
        </p:nvGrpSpPr>
        <p:grpSpPr>
          <a:xfrm>
            <a:off x="10989794" y="5035359"/>
            <a:ext cx="619956" cy="634412"/>
            <a:chOff x="2568339" y="5344653"/>
            <a:chExt cx="1387931" cy="1360947"/>
          </a:xfrm>
        </p:grpSpPr>
        <p:pic>
          <p:nvPicPr>
            <p:cNvPr id="13" name="Picture 26" descr="C:\Users\mas\Downloads\DVDArtFiles\Base\Artwork_Imagery\Icons - Illustrations\_ WINDOWS VISTA ICONS\Computer PC desk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7067" y="5344653"/>
              <a:ext cx="956803" cy="9568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C:\Users\mas\Downloads\DVDArtFiles\Base\Artwork_Imagery\Icons - Illustrations\_ WINDOWS VISTA ICONS\Computer PC desk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9467" y="5497053"/>
              <a:ext cx="956803" cy="9568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C:\Users\mas\Documents\Cyber Solutions\HighSec Web Access\old\Malware_Hazard_Symbo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60973">
              <a:off x="3399787" y="5797545"/>
              <a:ext cx="250712" cy="2500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C:\Users\mas\Downloads\DVDArtFiles\Base\Artwork_Imagery\Icons - Illustrations\_ WINDOWS VISTA ICONS\Computer PC desk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8339" y="5596397"/>
              <a:ext cx="956803" cy="9568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C:\Users\mas\Downloads\DVDArtFiles\Base\Artwork_Imagery\Icons - Illustrations\_ WINDOWS VISTA ICONS\Computer PC desk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0739" y="5748797"/>
              <a:ext cx="956803" cy="9568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10556039" y="4862407"/>
            <a:ext cx="453933" cy="531962"/>
            <a:chOff x="4168539" y="5596397"/>
            <a:chExt cx="933120" cy="1063837"/>
          </a:xfrm>
        </p:grpSpPr>
        <p:pic>
          <p:nvPicPr>
            <p:cNvPr id="19" name="Picture 2" descr="C:\Users\mas\Downloads\DVDArtFiles\Base\Artwork_Imagery\Icons - Illustrations\_ WINDOWS LIVE ICONS\blue person icon buddy messeng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8539" y="5596398"/>
              <a:ext cx="576030" cy="855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mas\Downloads\DVDArtFiles\Base\Artwork_Imagery\Icons - Illustrations\_ WINDOWS LIVE ICONS\blue person icon buddy messeng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5629" y="5596397"/>
              <a:ext cx="576030" cy="8554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mas\Downloads\DVDArtFiles\Base\Artwork_Imagery\Icons - Illustrations\_ WINDOWS LIVE ICONS\blue person icon buddy messeng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0690" y="5804812"/>
              <a:ext cx="576030" cy="85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0513741" y="2052747"/>
            <a:ext cx="880460" cy="980906"/>
            <a:chOff x="5194498" y="2788198"/>
            <a:chExt cx="1451575" cy="1673495"/>
          </a:xfrm>
        </p:grpSpPr>
        <p:pic>
          <p:nvPicPr>
            <p:cNvPr id="23" name="Picture 29" descr="C:\Users\mas\Downloads\DVDArtFiles\Base\Artwork_Imagery\Icons - Illustrations\_ WINDOWS VISTA ICONS\Servers compu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4498" y="2788198"/>
              <a:ext cx="1111569" cy="15210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9" descr="C:\Users\mas\Downloads\DVDArtFiles\Base\Artwork_Imagery\Icons - Illustrations\_ WINDOWS VISTA ICONS\Servers compu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6898" y="2940598"/>
              <a:ext cx="1111569" cy="15210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5" descr="C:\Users\mas\Downloads\DVDArtFiles\Base\Artwork_Imagery\Icons - Illustrations\_ WINDOWS SERVER ICONS\Documents\Phone Book active directory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8889" y="3912378"/>
              <a:ext cx="687184" cy="365066"/>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9" descr="C:\Users\mas\Downloads\DVDArtFiles\Base\Artwork_Imagery\Icons - Illustrations\_ WINDOWS VISTA ICONS\Servers comput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67846" y="3557428"/>
            <a:ext cx="391966" cy="5513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9" descr="C:\Users\mas\Downloads\DVDArtFiles\Base\Artwork_Imagery\Icons - Illustrations\_ WINDOWS VISTA ICONS\Servers comput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34889" y="3691654"/>
            <a:ext cx="391966" cy="5513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9" descr="C:\Users\mas\Downloads\DVDArtFiles\Base\Artwork_Imagery\Icons - Illustrations\_ WINDOWS VISTA ICONS\Servers comput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2370" y="3638124"/>
            <a:ext cx="391966" cy="5513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9724733" y="5037324"/>
            <a:ext cx="789009" cy="627543"/>
            <a:chOff x="4230797" y="5762367"/>
            <a:chExt cx="1162211" cy="899283"/>
          </a:xfrm>
        </p:grpSpPr>
        <p:pic>
          <p:nvPicPr>
            <p:cNvPr id="31" name="Picture 3" descr="C:\Users\mas\Downloads\DVDArtFiles\Base\Artwork_Imagery\Icons - Illustrations\_ WINDOWS VISTA ICONS\Laptop notebook mobility p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055" y="5762367"/>
              <a:ext cx="766964" cy="7471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mas\Downloads\DVDArtFiles\Base\Artwork_Imagery\Icons - Illustrations\_ WINDOWS VISTA ICONS\Laptop notebook mobility p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6044" y="5877319"/>
              <a:ext cx="766964" cy="74718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descr="C:\Users\mas\Documents\Cyber Solutions\HighSec Web Access\old\Malware_Hazard_Symbol.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9464" y="6047912"/>
              <a:ext cx="267555" cy="2668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mas\Downloads\DVDArtFiles\Base\Artwork_Imagery\Icons - Illustrations\_ WINDOWS VISTA ICONS\Laptop notebook mobility p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0797" y="5914461"/>
              <a:ext cx="766964" cy="747189"/>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4" descr="http://ts4.mm.bing.net/images/thumbnail.aspx?q=1030395864019&amp;id=29e5d6f3e27dde15e9803d85daf4301e&amp;url=http%3a%2f%2fwww.freakingnews.com%2fimages%2fapp_images%2fcrown.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584" b="92893" l="4000" r="97000"/>
                    </a14:imgEffect>
                  </a14:imgLayer>
                </a14:imgProps>
              </a:ext>
              <a:ext uri="{28A0092B-C50C-407E-A947-70E740481C1C}">
                <a14:useLocalDpi xmlns:a14="http://schemas.microsoft.com/office/drawing/2010/main" val="0"/>
              </a:ext>
            </a:extLst>
          </a:blip>
          <a:srcRect/>
          <a:stretch>
            <a:fillRect/>
          </a:stretch>
        </p:blipFill>
        <p:spPr bwMode="auto">
          <a:xfrm rot="1442114">
            <a:off x="11344505" y="3454628"/>
            <a:ext cx="459338" cy="29922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0922984" y="4005113"/>
            <a:ext cx="1405897" cy="489365"/>
          </a:xfrm>
          <a:prstGeom prst="rect">
            <a:avLst/>
          </a:prstGeom>
          <a:noFill/>
        </p:spPr>
        <p:txBody>
          <a:bodyPr wrap="square" lIns="182880" tIns="146304" rIns="182880" bIns="146304" rtlCol="0">
            <a:spAutoFit/>
          </a:bodyPr>
          <a:lstStyle/>
          <a:p>
            <a:pPr>
              <a:lnSpc>
                <a:spcPct val="90000"/>
              </a:lnSpc>
              <a:spcAft>
                <a:spcPts val="600"/>
              </a:spcAft>
            </a:pPr>
            <a:r>
              <a:rPr lang="en-GB" sz="1400" dirty="0" smtClean="0">
                <a:gradFill>
                  <a:gsLst>
                    <a:gs pos="2917">
                      <a:srgbClr val="FFFFFF"/>
                    </a:gs>
                    <a:gs pos="30000">
                      <a:srgbClr val="FFFFFF"/>
                    </a:gs>
                  </a:gsLst>
                  <a:lin ang="5400000" scaled="0"/>
                </a:gradFill>
              </a:rPr>
              <a:t>Crown jewels</a:t>
            </a:r>
          </a:p>
        </p:txBody>
      </p:sp>
      <p:cxnSp>
        <p:nvCxnSpPr>
          <p:cNvPr id="46" name="Straight Connector 45"/>
          <p:cNvCxnSpPr/>
          <p:nvPr/>
        </p:nvCxnSpPr>
        <p:spPr>
          <a:xfrm>
            <a:off x="9720536" y="3281238"/>
            <a:ext cx="2443667" cy="0"/>
          </a:xfrm>
          <a:prstGeom prst="line">
            <a:avLst/>
          </a:prstGeom>
          <a:noFill/>
          <a:ln w="76200" cap="flat" cmpd="sng" algn="ctr">
            <a:solidFill>
              <a:srgbClr val="FF0000"/>
            </a:solidFill>
            <a:prstDash val="sysDot"/>
          </a:ln>
          <a:effectLst/>
        </p:spPr>
      </p:cxnSp>
      <p:sp>
        <p:nvSpPr>
          <p:cNvPr id="26" name="Rectangle 25"/>
          <p:cNvSpPr/>
          <p:nvPr/>
        </p:nvSpPr>
        <p:spPr>
          <a:xfrm>
            <a:off x="168022" y="5180496"/>
            <a:ext cx="9146559" cy="954107"/>
          </a:xfrm>
          <a:prstGeom prst="rect">
            <a:avLst/>
          </a:prstGeom>
        </p:spPr>
        <p:txBody>
          <a:bodyPr wrap="square" lIns="0">
            <a:spAutoFit/>
          </a:bodyPr>
          <a:lstStyle/>
          <a:p>
            <a:pPr lvl="1">
              <a:spcBef>
                <a:spcPts val="2400"/>
              </a:spcBef>
            </a:pPr>
            <a:r>
              <a:rPr lang="en-US" b="1" dirty="0">
                <a:solidFill>
                  <a:srgbClr val="FFFFFF"/>
                </a:solidFill>
              </a:rPr>
              <a:t>DCIM-B213 TWC: Pass-the-Hash and Credential Theft Mitigation Architectures</a:t>
            </a:r>
          </a:p>
          <a:p>
            <a:pPr lvl="1">
              <a:spcBef>
                <a:spcPts val="2400"/>
              </a:spcBef>
            </a:pPr>
            <a:r>
              <a:rPr lang="en-US" b="1" dirty="0" smtClean="0">
                <a:solidFill>
                  <a:srgbClr val="FFFFFF"/>
                </a:solidFill>
              </a:rPr>
              <a:t>DCIM-B359 </a:t>
            </a:r>
            <a:r>
              <a:rPr lang="en-US" b="1" dirty="0">
                <a:solidFill>
                  <a:srgbClr val="FFFFFF"/>
                </a:solidFill>
              </a:rPr>
              <a:t>TWC: Pass-the-Hash: How Attackers Spread and How to Stop Them </a:t>
            </a:r>
          </a:p>
        </p:txBody>
      </p:sp>
    </p:spTree>
    <p:extLst>
      <p:ext uri="{BB962C8B-B14F-4D97-AF65-F5344CB8AC3E}">
        <p14:creationId xmlns:p14="http://schemas.microsoft.com/office/powerpoint/2010/main" val="2068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Detect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421" y="2425029"/>
            <a:ext cx="4145335" cy="4145335"/>
          </a:xfrm>
          <a:prstGeom prst="rect">
            <a:avLst/>
          </a:prstGeom>
        </p:spPr>
      </p:pic>
    </p:spTree>
    <p:extLst>
      <p:ext uri="{BB962C8B-B14F-4D97-AF65-F5344CB8AC3E}">
        <p14:creationId xmlns:p14="http://schemas.microsoft.com/office/powerpoint/2010/main" val="409540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274637" y="1212850"/>
            <a:ext cx="12039599" cy="2092881"/>
          </a:xfrm>
          <a:prstGeom prst="rect">
            <a:avLst/>
          </a:prstGeom>
        </p:spPr>
        <p:txBody>
          <a:bodyPr vert="horz" wrap="square" lIns="146304" tIns="91440" rIns="146304" bIns="91440" rtlCol="0">
            <a:spAutoFit/>
          </a:bodyPr>
          <a:lstStyle/>
          <a:p>
            <a:pPr>
              <a:buClr>
                <a:schemeClr val="tx2"/>
              </a:buClr>
            </a:pPr>
            <a:r>
              <a:rPr lang="en-US" b="1" dirty="0">
                <a:gradFill>
                  <a:gsLst>
                    <a:gs pos="13869">
                      <a:schemeClr val="tx2"/>
                    </a:gs>
                    <a:gs pos="42000">
                      <a:schemeClr val="tx2"/>
                    </a:gs>
                  </a:gsLst>
                  <a:lin ang="5400000" scaled="0"/>
                </a:gradFill>
              </a:rPr>
              <a:t>IT has changed forever</a:t>
            </a:r>
          </a:p>
          <a:p>
            <a:pPr>
              <a:buClr>
                <a:schemeClr val="tx2"/>
              </a:buClr>
            </a:pPr>
            <a:r>
              <a:rPr lang="en-US" b="1" dirty="0">
                <a:gradFill>
                  <a:gsLst>
                    <a:gs pos="13869">
                      <a:schemeClr val="tx2"/>
                    </a:gs>
                    <a:gs pos="42000">
                      <a:schemeClr val="tx2"/>
                    </a:gs>
                  </a:gsLst>
                  <a:lin ang="5400000" scaled="0"/>
                </a:gradFill>
              </a:rPr>
              <a:t>The new IT reality requires a new mindset</a:t>
            </a:r>
          </a:p>
          <a:p>
            <a:pPr>
              <a:buClr>
                <a:schemeClr val="tx2"/>
              </a:buClr>
            </a:pPr>
            <a:r>
              <a:rPr lang="en-US" b="1" dirty="0">
                <a:gradFill>
                  <a:gsLst>
                    <a:gs pos="13869">
                      <a:schemeClr val="tx2"/>
                    </a:gs>
                    <a:gs pos="42000">
                      <a:schemeClr val="tx2"/>
                    </a:gs>
                  </a:gsLst>
                  <a:lin ang="5400000" scaled="0"/>
                </a:gradFill>
              </a:rPr>
              <a:t>Risk Based Management is key to survival</a:t>
            </a:r>
          </a:p>
        </p:txBody>
      </p:sp>
      <p:sp>
        <p:nvSpPr>
          <p:cNvPr id="4" name="Title 3"/>
          <p:cNvSpPr>
            <a:spLocks noGrp="1"/>
          </p:cNvSpPr>
          <p:nvPr>
            <p:ph type="title"/>
          </p:nvPr>
        </p:nvSpPr>
        <p:spPr/>
        <p:txBody>
          <a:bodyPr/>
          <a:lstStyle/>
          <a:p>
            <a:r>
              <a:rPr lang="en-US" dirty="0" smtClean="0"/>
              <a:t>Introduction</a:t>
            </a:r>
            <a:endParaRPr lang="en-US" dirty="0"/>
          </a:p>
        </p:txBody>
      </p:sp>
    </p:spTree>
    <p:extLst>
      <p:ext uri="{BB962C8B-B14F-4D97-AF65-F5344CB8AC3E}">
        <p14:creationId xmlns:p14="http://schemas.microsoft.com/office/powerpoint/2010/main" val="339979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5" name="Text Placeholder 2"/>
          <p:cNvSpPr>
            <a:spLocks noGrp="1"/>
          </p:cNvSpPr>
          <p:nvPr>
            <p:ph type="body" sz="quarter" idx="11"/>
          </p:nvPr>
        </p:nvSpPr>
        <p:spPr>
          <a:xfrm>
            <a:off x="274639" y="1212849"/>
            <a:ext cx="11889564" cy="4222694"/>
          </a:xfrm>
        </p:spPr>
        <p:txBody>
          <a:bodyPr/>
          <a:lstStyle/>
          <a:p>
            <a:pPr marL="0" indent="0">
              <a:buNone/>
            </a:pPr>
            <a:r>
              <a:rPr lang="en-US" sz="3200" b="1" dirty="0" smtClean="0"/>
              <a:t>“</a:t>
            </a:r>
            <a:r>
              <a:rPr lang="en-US" sz="3200" b="1" i="1" dirty="0" smtClean="0"/>
              <a:t>69% of breaches were discovered by external parties</a:t>
            </a:r>
            <a:r>
              <a:rPr lang="en-US" sz="3200" b="1" dirty="0" smtClean="0"/>
              <a:t>”</a:t>
            </a:r>
          </a:p>
          <a:p>
            <a:pPr marL="0" indent="0">
              <a:buNone/>
            </a:pPr>
            <a:endParaRPr lang="en-US" sz="3200" b="1" dirty="0"/>
          </a:p>
          <a:p>
            <a:pPr marL="0" indent="0">
              <a:buNone/>
            </a:pPr>
            <a:r>
              <a:rPr lang="en-US" sz="3200" b="1" dirty="0" smtClean="0"/>
              <a:t>“</a:t>
            </a:r>
            <a:r>
              <a:rPr lang="en-US" sz="3200" b="1" i="1" dirty="0" smtClean="0"/>
              <a:t>66% took months or more to discover</a:t>
            </a:r>
            <a:r>
              <a:rPr lang="en-US" sz="3200" b="1" dirty="0" smtClean="0"/>
              <a:t>”</a:t>
            </a:r>
          </a:p>
          <a:p>
            <a:pPr marL="0" indent="0">
              <a:buNone/>
            </a:pPr>
            <a:endParaRPr lang="en-US" sz="3200" b="1" dirty="0" smtClean="0"/>
          </a:p>
          <a:p>
            <a:pPr marL="0" indent="0">
              <a:buNone/>
            </a:pPr>
            <a:r>
              <a:rPr lang="en-US" sz="3200" b="1" i="1" dirty="0" smtClean="0"/>
              <a:t>“In most cases...the </a:t>
            </a:r>
            <a:r>
              <a:rPr lang="en-US" sz="3200" b="1" i="1" dirty="0"/>
              <a:t>victim </a:t>
            </a:r>
            <a:r>
              <a:rPr lang="en-US" sz="3200" b="1" i="1" dirty="0" smtClean="0"/>
              <a:t>could have discovered </a:t>
            </a:r>
            <a:r>
              <a:rPr lang="en-US" sz="3200" b="1" i="1" dirty="0"/>
              <a:t>the breach had they </a:t>
            </a:r>
            <a:r>
              <a:rPr lang="en-US" sz="3200" b="1" i="1" dirty="0" smtClean="0"/>
              <a:t>been </a:t>
            </a:r>
            <a:r>
              <a:rPr lang="en-US" sz="3200" b="1" i="1" dirty="0"/>
              <a:t>more diligent in monitoring </a:t>
            </a:r>
            <a:r>
              <a:rPr lang="en-US" sz="3200" b="1" i="1" dirty="0" smtClean="0"/>
              <a:t>and analyzing </a:t>
            </a:r>
            <a:r>
              <a:rPr lang="en-US" sz="3200" b="1" i="1" dirty="0"/>
              <a:t>event-related information </a:t>
            </a:r>
            <a:r>
              <a:rPr lang="en-US" sz="3200" b="1" i="1" dirty="0" smtClean="0"/>
              <a:t>at </a:t>
            </a:r>
            <a:r>
              <a:rPr lang="en-US" sz="3200" b="1" i="1" dirty="0"/>
              <a:t>the time of the incident</a:t>
            </a:r>
            <a:r>
              <a:rPr lang="en-US" sz="3200" b="1" i="1" dirty="0" smtClean="0"/>
              <a:t>.</a:t>
            </a:r>
            <a:r>
              <a:rPr lang="en-US" sz="3200" b="1" dirty="0" smtClean="0"/>
              <a:t>”</a:t>
            </a:r>
          </a:p>
          <a:p>
            <a:pPr marL="0" indent="0" algn="r">
              <a:buNone/>
            </a:pPr>
            <a:r>
              <a:rPr lang="en-US" sz="3200" b="1" dirty="0" smtClean="0"/>
              <a:t>						</a:t>
            </a:r>
            <a:r>
              <a:rPr lang="en-US" sz="2400" b="1" dirty="0" smtClean="0"/>
              <a:t>2013 Verizon </a:t>
            </a:r>
            <a:r>
              <a:rPr lang="en-US" sz="2400" b="1" dirty="0"/>
              <a:t>Data Breach Report</a:t>
            </a:r>
            <a:endParaRPr lang="en-US" sz="3200" b="1" dirty="0"/>
          </a:p>
        </p:txBody>
      </p:sp>
    </p:spTree>
    <p:extLst>
      <p:ext uri="{BB962C8B-B14F-4D97-AF65-F5344CB8AC3E}">
        <p14:creationId xmlns:p14="http://schemas.microsoft.com/office/powerpoint/2010/main" val="18045294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 Complete Security System</a:t>
            </a:r>
            <a:endParaRPr lang="en-GB" dirty="0"/>
          </a:p>
        </p:txBody>
      </p:sp>
      <p:sp>
        <p:nvSpPr>
          <p:cNvPr id="12" name="Content Placeholder 1"/>
          <p:cNvSpPr txBox="1">
            <a:spLocks/>
          </p:cNvSpPr>
          <p:nvPr/>
        </p:nvSpPr>
        <p:spPr>
          <a:xfrm>
            <a:off x="812978" y="2018764"/>
            <a:ext cx="3763720" cy="1399314"/>
          </a:xfrm>
          <a:prstGeom prst="rect">
            <a:avLst/>
          </a:prstGeom>
          <a:solidFill>
            <a:schemeClr val="tx1"/>
          </a:solidFill>
        </p:spPr>
        <p:txBody>
          <a:bodyPr vert="horz" wrap="square" lIns="146304" tIns="91440" rIns="146304" bIns="91440" rtlCol="0" anchor="ctr">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260" algn="ctr">
              <a:buClr>
                <a:srgbClr val="FFFFFF"/>
              </a:buClr>
            </a:pPr>
            <a:r>
              <a:rPr lang="en-US" sz="3264" smtClean="0">
                <a:solidFill>
                  <a:srgbClr val="000000"/>
                </a:solidFill>
              </a:rPr>
              <a:t>Protective Controls</a:t>
            </a:r>
            <a:endParaRPr lang="en-US" sz="3264" dirty="0">
              <a:solidFill>
                <a:srgbClr val="000000"/>
              </a:solidFill>
            </a:endParaRPr>
          </a:p>
        </p:txBody>
      </p:sp>
      <p:sp>
        <p:nvSpPr>
          <p:cNvPr id="13" name="Content Placeholder 4"/>
          <p:cNvSpPr txBox="1">
            <a:spLocks/>
          </p:cNvSpPr>
          <p:nvPr/>
        </p:nvSpPr>
        <p:spPr>
          <a:xfrm>
            <a:off x="7962937" y="2018764"/>
            <a:ext cx="3662309" cy="1399314"/>
          </a:xfrm>
          <a:prstGeom prst="rect">
            <a:avLst/>
          </a:prstGeom>
          <a:solidFill>
            <a:schemeClr val="bg1"/>
          </a:solidFill>
        </p:spPr>
        <p:txBody>
          <a:bodyPr anchor="ct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2"/>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3260" algn="ctr">
              <a:buClr>
                <a:srgbClr val="FFFFFF"/>
              </a:buClr>
            </a:pPr>
            <a:r>
              <a:rPr lang="en-US" sz="3264" smtClean="0">
                <a:gradFill>
                  <a:gsLst>
                    <a:gs pos="1250">
                      <a:srgbClr val="FFFFFF"/>
                    </a:gs>
                    <a:gs pos="100000">
                      <a:srgbClr val="FFFFFF"/>
                    </a:gs>
                  </a:gsLst>
                  <a:lin ang="5400000" scaled="0"/>
                </a:gradFill>
              </a:rPr>
              <a:t>Detective Controls</a:t>
            </a:r>
            <a:endParaRPr lang="en-US" sz="3264" dirty="0">
              <a:gradFill>
                <a:gsLst>
                  <a:gs pos="1250">
                    <a:srgbClr val="FFFFFF"/>
                  </a:gs>
                  <a:gs pos="100000">
                    <a:srgbClr val="FFFFFF"/>
                  </a:gs>
                </a:gsLst>
                <a:lin ang="5400000" scaled="0"/>
              </a:gra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617" y="1569766"/>
            <a:ext cx="2285714" cy="2285714"/>
          </a:xfrm>
          <a:prstGeom prst="rect">
            <a:avLst/>
          </a:prstGeom>
        </p:spPr>
      </p:pic>
      <p:sp>
        <p:nvSpPr>
          <p:cNvPr id="15" name="TextBox 14"/>
          <p:cNvSpPr txBox="1"/>
          <p:nvPr/>
        </p:nvSpPr>
        <p:spPr>
          <a:xfrm>
            <a:off x="758003" y="4074582"/>
            <a:ext cx="5379632" cy="430887"/>
          </a:xfrm>
          <a:prstGeom prst="rect">
            <a:avLst/>
          </a:prstGeom>
          <a:noFill/>
        </p:spPr>
        <p:txBody>
          <a:bodyPr wrap="square" lIns="0" tIns="0" rIns="0" bIns="0" rtlCol="0">
            <a:spAutoFit/>
          </a:bodyPr>
          <a:lstStyle/>
          <a:p>
            <a:r>
              <a:rPr lang="en-US" sz="2800" i="1" spc="-71" dirty="0">
                <a:gradFill>
                  <a:gsLst>
                    <a:gs pos="2917">
                      <a:srgbClr val="FFFFFF"/>
                    </a:gs>
                    <a:gs pos="30000">
                      <a:srgbClr val="FFFFFF"/>
                    </a:gs>
                  </a:gsLst>
                  <a:lin ang="5400000" scaled="0"/>
                </a:gradFill>
              </a:rPr>
              <a:t>Why not just </a:t>
            </a:r>
            <a:r>
              <a:rPr lang="en-US" sz="2800" i="1" spc="-71" dirty="0" smtClean="0">
                <a:gradFill>
                  <a:gsLst>
                    <a:gs pos="2917">
                      <a:srgbClr val="FFFFFF"/>
                    </a:gs>
                    <a:gs pos="30000">
                      <a:srgbClr val="FFFFFF"/>
                    </a:gs>
                  </a:gsLst>
                  <a:lin ang="5400000" scaled="0"/>
                </a:gradFill>
              </a:rPr>
              <a:t>protective </a:t>
            </a:r>
            <a:r>
              <a:rPr lang="en-US" sz="2800" i="1" spc="-71" dirty="0">
                <a:gradFill>
                  <a:gsLst>
                    <a:gs pos="2917">
                      <a:srgbClr val="FFFFFF"/>
                    </a:gs>
                    <a:gs pos="30000">
                      <a:srgbClr val="FFFFFF"/>
                    </a:gs>
                  </a:gsLst>
                  <a:lin ang="5400000" scaled="0"/>
                </a:gradFill>
              </a:rPr>
              <a:t>controls?</a:t>
            </a:r>
          </a:p>
        </p:txBody>
      </p:sp>
      <p:sp>
        <p:nvSpPr>
          <p:cNvPr id="16" name="TextBox 15"/>
          <p:cNvSpPr txBox="1"/>
          <p:nvPr/>
        </p:nvSpPr>
        <p:spPr>
          <a:xfrm>
            <a:off x="758003" y="4605315"/>
            <a:ext cx="5398127" cy="768409"/>
          </a:xfrm>
          <a:prstGeom prst="rect">
            <a:avLst/>
          </a:prstGeom>
          <a:noFill/>
        </p:spPr>
        <p:txBody>
          <a:bodyPr wrap="square" lIns="0" tIns="0" rIns="0" bIns="0" rtlCol="0">
            <a:spAutoFit/>
          </a:bodyPr>
          <a:lstStyle/>
          <a:p>
            <a:pPr marL="349724" indent="-349724">
              <a:buFont typeface="Arial" pitchFamily="34" charset="0"/>
              <a:buChar char="•"/>
            </a:pPr>
            <a:r>
              <a:rPr lang="en-US" sz="2448" spc="-71" dirty="0">
                <a:gradFill>
                  <a:gsLst>
                    <a:gs pos="2917">
                      <a:srgbClr val="FFFFFF"/>
                    </a:gs>
                    <a:gs pos="30000">
                      <a:srgbClr val="FFFFFF"/>
                    </a:gs>
                  </a:gsLst>
                  <a:lin ang="5400000" scaled="0"/>
                </a:gradFill>
              </a:rPr>
              <a:t>Nobody can think of everything</a:t>
            </a:r>
          </a:p>
          <a:p>
            <a:pPr marL="349724" indent="-349724">
              <a:buFont typeface="Arial" pitchFamily="34" charset="0"/>
              <a:buChar char="•"/>
            </a:pPr>
            <a:r>
              <a:rPr lang="en-US" sz="2448" dirty="0">
                <a:solidFill>
                  <a:srgbClr val="FFFFFF"/>
                </a:solidFill>
              </a:rPr>
              <a:t>Time/tools erode all protections</a:t>
            </a:r>
          </a:p>
        </p:txBody>
      </p:sp>
      <p:pic>
        <p:nvPicPr>
          <p:cNvPr id="17" name="Picture 16"/>
          <p:cNvPicPr>
            <a:picLocks noChangeAspect="1"/>
          </p:cNvPicPr>
          <p:nvPr/>
        </p:nvPicPr>
        <p:blipFill>
          <a:blip r:embed="rId4"/>
          <a:stretch>
            <a:fillRect/>
          </a:stretch>
        </p:blipFill>
        <p:spPr>
          <a:xfrm>
            <a:off x="2833861" y="5461571"/>
            <a:ext cx="4076700" cy="1323975"/>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669" y="5428992"/>
            <a:ext cx="1491487" cy="1491487"/>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6"/>
          <a:srcRect l="20937" t="31624" r="15201" b="11797"/>
          <a:stretch/>
        </p:blipFill>
        <p:spPr>
          <a:xfrm>
            <a:off x="1393701" y="1633681"/>
            <a:ext cx="5062869" cy="2523189"/>
          </a:xfrm>
          <a:prstGeom prst="rect">
            <a:avLst/>
          </a:prstGeom>
        </p:spPr>
      </p:pic>
      <p:sp>
        <p:nvSpPr>
          <p:cNvPr id="20" name="TextBox 19"/>
          <p:cNvSpPr txBox="1"/>
          <p:nvPr/>
        </p:nvSpPr>
        <p:spPr>
          <a:xfrm>
            <a:off x="5714181" y="4199954"/>
            <a:ext cx="6235495" cy="1923604"/>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rgbClr val="FFFFFF"/>
                </a:solidFill>
              </a:rPr>
              <a:t>By 2020, 60% of enterprise information security budgets will be allocated </a:t>
            </a:r>
            <a:r>
              <a:rPr lang="en-US" sz="2400" dirty="0" smtClean="0">
                <a:solidFill>
                  <a:srgbClr val="FFFFFF"/>
                </a:solidFill>
              </a:rPr>
              <a:t>to rapid </a:t>
            </a:r>
            <a:r>
              <a:rPr lang="en-US" sz="2400" dirty="0">
                <a:solidFill>
                  <a:srgbClr val="FFFFFF"/>
                </a:solidFill>
              </a:rPr>
              <a:t>detection and response approaches, up from less than 10% in 2013 </a:t>
            </a:r>
            <a:endParaRPr lang="en-US" sz="2400" dirty="0" smtClean="0">
              <a:solidFill>
                <a:srgbClr val="FFFFFF"/>
              </a:solidFill>
            </a:endParaRPr>
          </a:p>
          <a:p>
            <a:pPr algn="r">
              <a:lnSpc>
                <a:spcPct val="90000"/>
              </a:lnSpc>
              <a:spcAft>
                <a:spcPts val="600"/>
              </a:spcAft>
            </a:pPr>
            <a:r>
              <a:rPr lang="en-US" sz="1600" dirty="0" smtClean="0">
                <a:solidFill>
                  <a:srgbClr val="FFFFFF"/>
                </a:solidFill>
              </a:rPr>
              <a:t>(Gartner</a:t>
            </a:r>
            <a:r>
              <a:rPr lang="en-US" sz="1600" dirty="0">
                <a:solidFill>
                  <a:srgbClr val="FFFFFF"/>
                </a:solidFill>
              </a:rPr>
              <a:t>, May </a:t>
            </a:r>
            <a:r>
              <a:rPr lang="en-US" sz="1600" dirty="0" smtClean="0">
                <a:solidFill>
                  <a:srgbClr val="FFFFFF"/>
                </a:solidFill>
              </a:rPr>
              <a:t>2013</a:t>
            </a:r>
            <a:r>
              <a:rPr lang="en-US" sz="1600" dirty="0">
                <a:solidFill>
                  <a:srgbClr val="FFFFFF"/>
                </a:solidFill>
              </a:rPr>
              <a:t>)</a:t>
            </a:r>
            <a:endParaRPr lang="en-GB" sz="2400" dirty="0" err="1"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1645172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fade">
                                      <p:cBhvr>
                                        <p:cTn id="26" dur="500"/>
                                        <p:tgtEl>
                                          <p:spTgt spid="1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16">
                                            <p:txEl>
                                              <p:pRg st="0" end="0"/>
                                            </p:txEl>
                                          </p:spTgt>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16">
                                            <p:txEl>
                                              <p:pRg st="1" end="1"/>
                                            </p:txEl>
                                          </p:spTgt>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8"/>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7"/>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5" grpId="0"/>
      <p:bldP spid="15" grpId="1"/>
      <p:bldP spid="16" grpId="0" build="allAtOnce"/>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nvPr>
        </p:nvGraphicFramePr>
        <p:xfrm>
          <a:off x="297485" y="144462"/>
          <a:ext cx="11201400" cy="5337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sz="4800" dirty="0" smtClean="0"/>
              <a:t>Actor - Tactics, Techniques, Procedures</a:t>
            </a:r>
            <a:endParaRPr lang="en-GB" sz="4800" dirty="0"/>
          </a:p>
        </p:txBody>
      </p:sp>
      <p:sp>
        <p:nvSpPr>
          <p:cNvPr id="5" name="TextBox 4"/>
          <p:cNvSpPr txBox="1"/>
          <p:nvPr/>
        </p:nvSpPr>
        <p:spPr>
          <a:xfrm>
            <a:off x="8961437" y="6435424"/>
            <a:ext cx="3663535" cy="586314"/>
          </a:xfrm>
          <a:prstGeom prst="rect">
            <a:avLst/>
          </a:prstGeom>
          <a:noFill/>
        </p:spPr>
        <p:txBody>
          <a:bodyPr wrap="square" lIns="182880" tIns="146304" rIns="182880" bIns="146304" rtlCol="0">
            <a:spAutoFit/>
          </a:bodyPr>
          <a:lstStyle/>
          <a:p>
            <a:pPr>
              <a:lnSpc>
                <a:spcPct val="90000"/>
              </a:lnSpc>
              <a:spcAft>
                <a:spcPts val="600"/>
              </a:spcAft>
            </a:pPr>
            <a:r>
              <a:rPr lang="en-GB" sz="1050" dirty="0" smtClean="0">
                <a:gradFill>
                  <a:gsLst>
                    <a:gs pos="2917">
                      <a:srgbClr val="FFFFFF"/>
                    </a:gs>
                    <a:gs pos="30000">
                      <a:srgbClr val="FFFFFF"/>
                    </a:gs>
                  </a:gsLst>
                  <a:lin ang="5400000" scaled="0"/>
                </a:gradFill>
              </a:rPr>
              <a:t>Note: From Lockheed Martin, </a:t>
            </a:r>
            <a:r>
              <a:rPr lang="en-GB" sz="1050" dirty="0">
                <a:solidFill>
                  <a:srgbClr val="FFFFFF"/>
                </a:solidFill>
              </a:rPr>
              <a:t>Intelligence-Driven Computer Network </a:t>
            </a:r>
            <a:r>
              <a:rPr lang="en-GB" sz="1050" dirty="0" err="1">
                <a:solidFill>
                  <a:srgbClr val="FFFFFF"/>
                </a:solidFill>
              </a:rPr>
              <a:t>Defense</a:t>
            </a:r>
            <a:endParaRPr lang="en-GB" sz="1050" dirty="0" smtClean="0">
              <a:gradFill>
                <a:gsLst>
                  <a:gs pos="2917">
                    <a:srgbClr val="FFFFFF"/>
                  </a:gs>
                  <a:gs pos="30000">
                    <a:srgbClr val="FFFFFF"/>
                  </a:gs>
                </a:gsLst>
                <a:lin ang="5400000" scaled="0"/>
              </a:gradFill>
            </a:endParaRPr>
          </a:p>
        </p:txBody>
      </p:sp>
      <p:sp>
        <p:nvSpPr>
          <p:cNvPr id="14" name="Up Arrow 13"/>
          <p:cNvSpPr/>
          <p:nvPr/>
        </p:nvSpPr>
        <p:spPr bwMode="auto">
          <a:xfrm>
            <a:off x="10333037" y="4792662"/>
            <a:ext cx="685800" cy="990600"/>
          </a:xfrm>
          <a:prstGeom prst="upArrow">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GB" sz="2000" dirty="0">
              <a:gradFill>
                <a:gsLst>
                  <a:gs pos="0">
                    <a:srgbClr val="FFFFFF"/>
                  </a:gs>
                  <a:gs pos="100000">
                    <a:srgbClr val="FFFFFF"/>
                  </a:gs>
                </a:gsLst>
                <a:lin ang="5400000" scaled="0"/>
              </a:gradFill>
            </a:endParaRPr>
          </a:p>
        </p:txBody>
      </p:sp>
      <p:sp>
        <p:nvSpPr>
          <p:cNvPr id="15" name="TextBox 14"/>
          <p:cNvSpPr txBox="1"/>
          <p:nvPr/>
        </p:nvSpPr>
        <p:spPr>
          <a:xfrm>
            <a:off x="503237" y="3803375"/>
            <a:ext cx="1447800" cy="794064"/>
          </a:xfrm>
          <a:prstGeom prst="rect">
            <a:avLst/>
          </a:prstGeom>
          <a:noFill/>
        </p:spPr>
        <p:txBody>
          <a:bodyPr wrap="square" lIns="182880" tIns="146304" rIns="182880" bIns="146304" rtlCol="0">
            <a:spAutoFit/>
          </a:bodyPr>
          <a:lstStyle/>
          <a:p>
            <a:pPr>
              <a:lnSpc>
                <a:spcPct val="90000"/>
              </a:lnSpc>
              <a:spcAft>
                <a:spcPts val="600"/>
              </a:spcAft>
            </a:pPr>
            <a:r>
              <a:rPr lang="en-GB" dirty="0" smtClean="0">
                <a:gradFill>
                  <a:gsLst>
                    <a:gs pos="2917">
                      <a:srgbClr val="FFFFFF"/>
                    </a:gs>
                    <a:gs pos="30000">
                      <a:srgbClr val="FFFFFF"/>
                    </a:gs>
                  </a:gsLst>
                  <a:lin ang="5400000" scaled="0"/>
                </a:gradFill>
              </a:rPr>
              <a:t>E.g. Facebook</a:t>
            </a:r>
          </a:p>
        </p:txBody>
      </p:sp>
      <p:sp>
        <p:nvSpPr>
          <p:cNvPr id="16" name="TextBox 15"/>
          <p:cNvSpPr txBox="1"/>
          <p:nvPr/>
        </p:nvSpPr>
        <p:spPr>
          <a:xfrm>
            <a:off x="1917561" y="3803374"/>
            <a:ext cx="1447800" cy="794064"/>
          </a:xfrm>
          <a:prstGeom prst="rect">
            <a:avLst/>
          </a:prstGeom>
          <a:noFill/>
        </p:spPr>
        <p:txBody>
          <a:bodyPr wrap="square" lIns="182880" tIns="146304" rIns="182880" bIns="146304" rtlCol="0">
            <a:spAutoFit/>
          </a:bodyPr>
          <a:lstStyle/>
          <a:p>
            <a:pPr>
              <a:lnSpc>
                <a:spcPct val="90000"/>
              </a:lnSpc>
              <a:spcAft>
                <a:spcPts val="600"/>
              </a:spcAft>
            </a:pPr>
            <a:r>
              <a:rPr lang="en-GB" dirty="0" smtClean="0">
                <a:gradFill>
                  <a:gsLst>
                    <a:gs pos="2917">
                      <a:srgbClr val="FFFFFF"/>
                    </a:gs>
                    <a:gs pos="30000">
                      <a:srgbClr val="FFFFFF"/>
                    </a:gs>
                  </a:gsLst>
                  <a:lin ang="5400000" scaled="0"/>
                </a:gradFill>
              </a:rPr>
              <a:t>E.g. Flash in Word</a:t>
            </a:r>
          </a:p>
        </p:txBody>
      </p:sp>
      <p:sp>
        <p:nvSpPr>
          <p:cNvPr id="17" name="TextBox 16"/>
          <p:cNvSpPr txBox="1"/>
          <p:nvPr/>
        </p:nvSpPr>
        <p:spPr>
          <a:xfrm>
            <a:off x="3627437" y="3802062"/>
            <a:ext cx="1709876" cy="1043363"/>
          </a:xfrm>
          <a:prstGeom prst="rect">
            <a:avLst/>
          </a:prstGeom>
          <a:noFill/>
        </p:spPr>
        <p:txBody>
          <a:bodyPr wrap="square" lIns="182880" tIns="146304" rIns="182880" bIns="146304" rtlCol="0">
            <a:spAutoFit/>
          </a:bodyPr>
          <a:lstStyle/>
          <a:p>
            <a:pPr>
              <a:lnSpc>
                <a:spcPct val="90000"/>
              </a:lnSpc>
              <a:spcAft>
                <a:spcPts val="600"/>
              </a:spcAft>
            </a:pPr>
            <a:r>
              <a:rPr lang="en-GB" dirty="0" smtClean="0">
                <a:gradFill>
                  <a:gsLst>
                    <a:gs pos="2917">
                      <a:srgbClr val="FFFFFF"/>
                    </a:gs>
                    <a:gs pos="30000">
                      <a:srgbClr val="FFFFFF"/>
                    </a:gs>
                  </a:gsLst>
                  <a:lin ang="5400000" scaled="0"/>
                </a:gradFill>
              </a:rPr>
              <a:t>E.g. Email/Waterhole/USB</a:t>
            </a:r>
          </a:p>
        </p:txBody>
      </p:sp>
      <p:sp>
        <p:nvSpPr>
          <p:cNvPr id="18" name="TextBox 17"/>
          <p:cNvSpPr txBox="1"/>
          <p:nvPr/>
        </p:nvSpPr>
        <p:spPr>
          <a:xfrm>
            <a:off x="5141930" y="3802062"/>
            <a:ext cx="1702386" cy="1446550"/>
          </a:xfrm>
          <a:prstGeom prst="rect">
            <a:avLst/>
          </a:prstGeom>
          <a:noFill/>
        </p:spPr>
        <p:txBody>
          <a:bodyPr wrap="square" lIns="182880" tIns="146304" rIns="182880" bIns="146304" rtlCol="0">
            <a:spAutoFit/>
          </a:bodyPr>
          <a:lstStyle/>
          <a:p>
            <a:pPr>
              <a:lnSpc>
                <a:spcPct val="90000"/>
              </a:lnSpc>
              <a:spcAft>
                <a:spcPts val="600"/>
              </a:spcAft>
            </a:pPr>
            <a:r>
              <a:rPr lang="en-GB" dirty="0" smtClean="0">
                <a:gradFill>
                  <a:gsLst>
                    <a:gs pos="2917">
                      <a:srgbClr val="FFFFFF"/>
                    </a:gs>
                    <a:gs pos="30000">
                      <a:srgbClr val="FFFFFF"/>
                    </a:gs>
                  </a:gsLst>
                  <a:lin ang="5400000" scaled="0"/>
                </a:gradFill>
              </a:rPr>
              <a:t>E.g. </a:t>
            </a:r>
          </a:p>
          <a:p>
            <a:pPr>
              <a:lnSpc>
                <a:spcPct val="90000"/>
              </a:lnSpc>
              <a:spcAft>
                <a:spcPts val="600"/>
              </a:spcAft>
            </a:pPr>
            <a:r>
              <a:rPr lang="en-GB" dirty="0">
                <a:gradFill>
                  <a:gsLst>
                    <a:gs pos="2917">
                      <a:srgbClr val="FFFFFF"/>
                    </a:gs>
                    <a:gs pos="30000">
                      <a:srgbClr val="FFFFFF"/>
                    </a:gs>
                  </a:gsLst>
                  <a:lin ang="5400000" scaled="0"/>
                </a:gradFill>
              </a:rPr>
              <a:t>S</a:t>
            </a:r>
            <a:r>
              <a:rPr lang="en-GB" dirty="0" smtClean="0">
                <a:gradFill>
                  <a:gsLst>
                    <a:gs pos="2917">
                      <a:srgbClr val="FFFFFF"/>
                    </a:gs>
                    <a:gs pos="30000">
                      <a:srgbClr val="FFFFFF"/>
                    </a:gs>
                  </a:gsLst>
                  <a:lin ang="5400000" scaled="0"/>
                </a:gradFill>
              </a:rPr>
              <a:t>tandard functionality</a:t>
            </a:r>
          </a:p>
          <a:p>
            <a:pPr>
              <a:lnSpc>
                <a:spcPct val="90000"/>
              </a:lnSpc>
              <a:spcAft>
                <a:spcPts val="600"/>
              </a:spcAft>
            </a:pPr>
            <a:r>
              <a:rPr lang="en-GB" dirty="0" smtClean="0">
                <a:gradFill>
                  <a:gsLst>
                    <a:gs pos="2917">
                      <a:srgbClr val="FFFFFF"/>
                    </a:gs>
                    <a:gs pos="30000">
                      <a:srgbClr val="FFFFFF"/>
                    </a:gs>
                  </a:gsLst>
                  <a:lin ang="5400000" scaled="0"/>
                </a:gradFill>
              </a:rPr>
              <a:t>/vulnerability </a:t>
            </a:r>
          </a:p>
        </p:txBody>
      </p:sp>
      <p:sp>
        <p:nvSpPr>
          <p:cNvPr id="19" name="TextBox 18"/>
          <p:cNvSpPr txBox="1"/>
          <p:nvPr/>
        </p:nvSpPr>
        <p:spPr>
          <a:xfrm>
            <a:off x="6751637" y="3827254"/>
            <a:ext cx="1447800" cy="544765"/>
          </a:xfrm>
          <a:prstGeom prst="rect">
            <a:avLst/>
          </a:prstGeom>
          <a:noFill/>
        </p:spPr>
        <p:txBody>
          <a:bodyPr wrap="square" lIns="182880" tIns="146304" rIns="182880" bIns="146304" rtlCol="0">
            <a:spAutoFit/>
          </a:bodyPr>
          <a:lstStyle/>
          <a:p>
            <a:pPr>
              <a:lnSpc>
                <a:spcPct val="90000"/>
              </a:lnSpc>
              <a:spcAft>
                <a:spcPts val="600"/>
              </a:spcAft>
            </a:pPr>
            <a:r>
              <a:rPr lang="en-GB" dirty="0" smtClean="0">
                <a:gradFill>
                  <a:gsLst>
                    <a:gs pos="2917">
                      <a:srgbClr val="FFFFFF"/>
                    </a:gs>
                    <a:gs pos="30000">
                      <a:srgbClr val="FFFFFF"/>
                    </a:gs>
                  </a:gsLst>
                  <a:lin ang="5400000" scaled="0"/>
                </a:gradFill>
              </a:rPr>
              <a:t>E.g. RAT</a:t>
            </a:r>
          </a:p>
        </p:txBody>
      </p:sp>
      <p:sp>
        <p:nvSpPr>
          <p:cNvPr id="21" name="TextBox 20"/>
          <p:cNvSpPr txBox="1"/>
          <p:nvPr/>
        </p:nvSpPr>
        <p:spPr>
          <a:xfrm>
            <a:off x="8165961" y="3806064"/>
            <a:ext cx="1447800" cy="544765"/>
          </a:xfrm>
          <a:prstGeom prst="rect">
            <a:avLst/>
          </a:prstGeom>
          <a:noFill/>
        </p:spPr>
        <p:txBody>
          <a:bodyPr wrap="square" lIns="182880" tIns="146304" rIns="182880" bIns="146304" rtlCol="0">
            <a:spAutoFit/>
          </a:bodyPr>
          <a:lstStyle/>
          <a:p>
            <a:pPr>
              <a:lnSpc>
                <a:spcPct val="90000"/>
              </a:lnSpc>
              <a:spcAft>
                <a:spcPts val="600"/>
              </a:spcAft>
            </a:pPr>
            <a:r>
              <a:rPr lang="en-GB" dirty="0" smtClean="0">
                <a:gradFill>
                  <a:gsLst>
                    <a:gs pos="2917">
                      <a:srgbClr val="FFFFFF"/>
                    </a:gs>
                    <a:gs pos="30000">
                      <a:srgbClr val="FFFFFF"/>
                    </a:gs>
                  </a:gsLst>
                  <a:lin ang="5400000" scaled="0"/>
                </a:gradFill>
              </a:rPr>
              <a:t>Call home</a:t>
            </a:r>
          </a:p>
        </p:txBody>
      </p:sp>
      <p:sp>
        <p:nvSpPr>
          <p:cNvPr id="22" name="TextBox 21"/>
          <p:cNvSpPr txBox="1"/>
          <p:nvPr/>
        </p:nvSpPr>
        <p:spPr>
          <a:xfrm>
            <a:off x="9752175" y="3704996"/>
            <a:ext cx="2533323" cy="871008"/>
          </a:xfrm>
          <a:prstGeom prst="rect">
            <a:avLst/>
          </a:prstGeom>
          <a:noFill/>
        </p:spPr>
        <p:txBody>
          <a:bodyPr wrap="square" lIns="182880" tIns="146304" rIns="182880" bIns="146304" rtlCol="0">
            <a:spAutoFit/>
          </a:bodyPr>
          <a:lstStyle/>
          <a:p>
            <a:pPr>
              <a:lnSpc>
                <a:spcPct val="90000"/>
              </a:lnSpc>
              <a:spcAft>
                <a:spcPts val="600"/>
              </a:spcAft>
            </a:pPr>
            <a:r>
              <a:rPr lang="en-GB" dirty="0" err="1" smtClean="0">
                <a:gradFill>
                  <a:gsLst>
                    <a:gs pos="2917">
                      <a:srgbClr val="FFFFFF"/>
                    </a:gs>
                    <a:gs pos="30000">
                      <a:srgbClr val="FFFFFF"/>
                    </a:gs>
                  </a:gsLst>
                  <a:lin ang="5400000" scaled="0"/>
                </a:gradFill>
              </a:rPr>
              <a:t>e.g</a:t>
            </a:r>
            <a:r>
              <a:rPr lang="en-GB" dirty="0" smtClean="0">
                <a:gradFill>
                  <a:gsLst>
                    <a:gs pos="2917">
                      <a:srgbClr val="FFFFFF"/>
                    </a:gs>
                    <a:gs pos="30000">
                      <a:srgbClr val="FFFFFF"/>
                    </a:gs>
                  </a:gsLst>
                  <a:lin ang="5400000" scaled="0"/>
                </a:gradFill>
              </a:rPr>
              <a:t> </a:t>
            </a:r>
          </a:p>
          <a:p>
            <a:pPr>
              <a:lnSpc>
                <a:spcPct val="90000"/>
              </a:lnSpc>
              <a:spcAft>
                <a:spcPts val="600"/>
              </a:spcAft>
            </a:pPr>
            <a:r>
              <a:rPr lang="en-GB" dirty="0" smtClean="0">
                <a:gradFill>
                  <a:gsLst>
                    <a:gs pos="2917">
                      <a:srgbClr val="FFFFFF"/>
                    </a:gs>
                    <a:gs pos="30000">
                      <a:srgbClr val="FFFFFF"/>
                    </a:gs>
                  </a:gsLst>
                  <a:lin ang="5400000" scaled="0"/>
                </a:gradFill>
              </a:rPr>
              <a:t>Extract IP/Destruct</a:t>
            </a:r>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3354" y="5849179"/>
            <a:ext cx="1077083" cy="1077083"/>
          </a:xfrm>
          <a:prstGeom prst="rect">
            <a:avLst/>
          </a:prstGeom>
        </p:spPr>
      </p:pic>
      <p:sp>
        <p:nvSpPr>
          <p:cNvPr id="3" name="TextBox 2"/>
          <p:cNvSpPr txBox="1"/>
          <p:nvPr/>
        </p:nvSpPr>
        <p:spPr>
          <a:xfrm>
            <a:off x="10109162" y="242382"/>
            <a:ext cx="2176336" cy="1292662"/>
          </a:xfrm>
          <a:prstGeom prst="rect">
            <a:avLst/>
          </a:prstGeom>
          <a:noFill/>
        </p:spPr>
        <p:style>
          <a:lnRef idx="2">
            <a:schemeClr val="accent1"/>
          </a:lnRef>
          <a:fillRef idx="1">
            <a:schemeClr val="lt1"/>
          </a:fillRef>
          <a:effectRef idx="0">
            <a:schemeClr val="accent1"/>
          </a:effectRef>
          <a:fontRef idx="minor">
            <a:schemeClr val="dk1"/>
          </a:fontRef>
        </p:style>
        <p:txBody>
          <a:bodyPr wrap="square" lIns="182880" tIns="146304" rIns="182880" bIns="146304" rtlCol="0">
            <a:spAutoFit/>
          </a:bodyPr>
          <a:lstStyle/>
          <a:p>
            <a:pPr>
              <a:lnSpc>
                <a:spcPct val="90000"/>
              </a:lnSpc>
              <a:spcAft>
                <a:spcPts val="600"/>
              </a:spcAft>
            </a:pPr>
            <a:r>
              <a:rPr lang="en-GB" sz="2400" dirty="0" smtClean="0">
                <a:gradFill>
                  <a:gsLst>
                    <a:gs pos="2917">
                      <a:srgbClr val="FFFFFF"/>
                    </a:gs>
                    <a:gs pos="30000">
                      <a:srgbClr val="FFFFFF"/>
                    </a:gs>
                  </a:gsLst>
                  <a:lin ang="5400000" scaled="0"/>
                </a:gradFill>
              </a:rPr>
              <a:t>Great reference: Mitre.org</a:t>
            </a:r>
          </a:p>
        </p:txBody>
      </p:sp>
    </p:spTree>
    <p:extLst>
      <p:ext uri="{BB962C8B-B14F-4D97-AF65-F5344CB8AC3E}">
        <p14:creationId xmlns:p14="http://schemas.microsoft.com/office/powerpoint/2010/main" val="2110623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B9536922-0B0E-48C3-B224-8B7D08BEC14F}"/>
                                            </p:graphic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graphicEl>
                                              <a:dgm id="{7F6AC530-659D-42BE-8078-A1F35420145F}"/>
                                            </p:graphic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graphicEl>
                                              <a:dgm id="{3EC7DD97-CEAB-4EBA-BF74-9ECF28F06A20}"/>
                                            </p:graphic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graphicEl>
                                              <a:dgm id="{5D0BD88D-1940-4F6C-AAF9-239B672FBE3A}"/>
                                            </p:graphic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graphicEl>
                                              <a:dgm id="{BF079312-31B4-4969-91DF-1676804A9065}"/>
                                            </p:graphic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graphicEl>
                                              <a:dgm id="{50CA974A-1534-4194-964A-0EBD0E91BBE7}"/>
                                            </p:graphic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
                                            <p:graphicEl>
                                              <a:dgm id="{33668329-0C8D-4F77-9C43-7F84EEDAB2A8}"/>
                                            </p:graphic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5" presetClass="path" presetSubtype="0" accel="50000" decel="50000" fill="hold" grpId="1" nodeType="clickEffect">
                                  <p:stCondLst>
                                    <p:cond delay="0"/>
                                  </p:stCondLst>
                                  <p:childTnLst>
                                    <p:animMotion origin="layout" path="M 2.42022E-6 -4.52565E-6 L -0.51162 0.00681 " pathEditMode="relative" rAng="0" ptsTypes="AA">
                                      <p:cBhvr>
                                        <p:cTn id="55" dur="2000" fill="hold"/>
                                        <p:tgtEl>
                                          <p:spTgt spid="14"/>
                                        </p:tgtEl>
                                        <p:attrNameLst>
                                          <p:attrName>ppt_x</p:attrName>
                                          <p:attrName>ppt_y</p:attrName>
                                        </p:attrNameLst>
                                      </p:cBhvr>
                                      <p:rCtr x="-25581" y="340"/>
                                    </p:animMotion>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63" presetClass="path" presetSubtype="0" accel="50000" decel="50000" fill="hold" nodeType="clickEffect">
                                  <p:stCondLst>
                                    <p:cond delay="0"/>
                                  </p:stCondLst>
                                  <p:childTnLst>
                                    <p:animMotion origin="layout" path="M -1.46285E-6 -4.53926E-8 L 0.52732 -0.00409 " pathEditMode="relative" rAng="0" ptsTypes="AA">
                                      <p:cBhvr>
                                        <p:cTn id="63" dur="2000" fill="hold"/>
                                        <p:tgtEl>
                                          <p:spTgt spid="30"/>
                                        </p:tgtEl>
                                        <p:attrNameLst>
                                          <p:attrName>ppt_x</p:attrName>
                                          <p:attrName>ppt_y</p:attrName>
                                        </p:attrNameLst>
                                      </p:cBhvr>
                                      <p:rCtr x="26359" y="-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P spid="5" grpId="0"/>
      <p:bldP spid="14" grpId="0" animBg="1"/>
      <p:bldP spid="14" grpId="1" animBg="1"/>
      <p:bldP spid="15" grpId="0"/>
      <p:bldP spid="16" grpId="0"/>
      <p:bldP spid="17" grpId="0"/>
      <p:bldP spid="18" grpId="0"/>
      <p:bldP spid="19"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 The Basic Plan</a:t>
            </a:r>
            <a:endParaRPr lang="en-US" dirty="0">
              <a:gradFill flip="none" rotWithShape="1">
                <a:gsLst>
                  <a:gs pos="5417">
                    <a:srgbClr val="C1F7AA"/>
                  </a:gs>
                  <a:gs pos="98000">
                    <a:srgbClr val="C1F7AA"/>
                  </a:gs>
                </a:gsLst>
                <a:lin ang="5400000" scaled="0"/>
                <a:tileRect/>
              </a:gradFill>
            </a:endParaRPr>
          </a:p>
        </p:txBody>
      </p:sp>
      <p:sp>
        <p:nvSpPr>
          <p:cNvPr id="5" name="Content Placeholder 4"/>
          <p:cNvSpPr>
            <a:spLocks noGrp="1"/>
          </p:cNvSpPr>
          <p:nvPr>
            <p:ph idx="4294967295"/>
          </p:nvPr>
        </p:nvSpPr>
        <p:spPr>
          <a:xfrm>
            <a:off x="579437" y="1287462"/>
            <a:ext cx="10774362" cy="5096780"/>
          </a:xfrm>
        </p:spPr>
        <p:txBody>
          <a:bodyPr vert="horz" wrap="square" lIns="146304" tIns="91440" rIns="146304" bIns="91440" rtlCol="0">
            <a:spAutoFit/>
          </a:bodyPr>
          <a:lstStyle/>
          <a:p>
            <a:pPr>
              <a:buClr>
                <a:schemeClr val="tx2"/>
              </a:buClr>
            </a:pPr>
            <a:r>
              <a:rPr lang="en-US" sz="3200" b="1" dirty="0">
                <a:gradFill>
                  <a:gsLst>
                    <a:gs pos="13869">
                      <a:schemeClr val="tx2"/>
                    </a:gs>
                    <a:gs pos="42000">
                      <a:schemeClr val="tx2"/>
                    </a:gs>
                  </a:gsLst>
                  <a:lin ang="5400000" scaled="0"/>
                </a:gradFill>
              </a:rPr>
              <a:t>First, get “Many Eyes” on the environment </a:t>
            </a:r>
          </a:p>
          <a:p>
            <a:pPr>
              <a:buClr>
                <a:schemeClr val="tx2"/>
              </a:buClr>
            </a:pPr>
            <a:r>
              <a:rPr lang="en-US" sz="3200" b="1" dirty="0">
                <a:gradFill>
                  <a:gsLst>
                    <a:gs pos="13869">
                      <a:schemeClr val="tx2"/>
                    </a:gs>
                    <a:gs pos="42000">
                      <a:schemeClr val="tx2"/>
                    </a:gs>
                  </a:gsLst>
                  <a:lin ang="5400000" scaled="0"/>
                </a:gradFill>
              </a:rPr>
              <a:t>Inventory assets</a:t>
            </a:r>
          </a:p>
          <a:p>
            <a:pPr lvl="1"/>
            <a:r>
              <a:rPr lang="en-US" sz="2000" dirty="0"/>
              <a:t>Computers, Devices, People</a:t>
            </a:r>
          </a:p>
          <a:p>
            <a:pPr>
              <a:buClr>
                <a:schemeClr val="tx2"/>
              </a:buClr>
            </a:pPr>
            <a:r>
              <a:rPr lang="en-US" sz="3200" b="1" dirty="0">
                <a:gradFill>
                  <a:gsLst>
                    <a:gs pos="13869">
                      <a:schemeClr val="tx2"/>
                    </a:gs>
                    <a:gs pos="42000">
                      <a:schemeClr val="tx2"/>
                    </a:gs>
                  </a:gsLst>
                  <a:lin ang="5400000" scaled="0"/>
                </a:gradFill>
              </a:rPr>
              <a:t>Select high-risk and </a:t>
            </a:r>
            <a:r>
              <a:rPr lang="en-US" sz="3200" b="1" dirty="0" smtClean="0">
                <a:gradFill>
                  <a:gsLst>
                    <a:gs pos="13869">
                      <a:schemeClr val="tx2"/>
                    </a:gs>
                    <a:gs pos="42000">
                      <a:schemeClr val="tx2"/>
                    </a:gs>
                  </a:gsLst>
                  <a:lin ang="5400000" scaled="0"/>
                </a:gradFill>
              </a:rPr>
              <a:t>high-value</a:t>
            </a:r>
          </a:p>
          <a:p>
            <a:pPr>
              <a:buClr>
                <a:schemeClr val="tx2"/>
              </a:buClr>
            </a:pPr>
            <a:r>
              <a:rPr lang="en-US" sz="3200" b="1" dirty="0">
                <a:gradFill>
                  <a:gsLst>
                    <a:gs pos="13869">
                      <a:schemeClr val="tx2"/>
                    </a:gs>
                    <a:gs pos="42000">
                      <a:schemeClr val="tx2"/>
                    </a:gs>
                  </a:gsLst>
                  <a:lin ang="5400000" scaled="0"/>
                </a:gradFill>
              </a:rPr>
              <a:t>Collect baselines</a:t>
            </a:r>
          </a:p>
          <a:p>
            <a:pPr>
              <a:buClr>
                <a:schemeClr val="tx2"/>
              </a:buClr>
            </a:pPr>
            <a:r>
              <a:rPr lang="en-US" sz="3200" b="1" dirty="0" smtClean="0">
                <a:gradFill>
                  <a:gsLst>
                    <a:gs pos="13869">
                      <a:schemeClr val="tx2"/>
                    </a:gs>
                    <a:gs pos="42000">
                      <a:schemeClr val="tx2"/>
                    </a:gs>
                  </a:gsLst>
                  <a:lin ang="5400000" scaled="0"/>
                </a:gradFill>
              </a:rPr>
              <a:t>Define </a:t>
            </a:r>
            <a:r>
              <a:rPr lang="en-US" sz="3200" b="1" dirty="0">
                <a:gradFill>
                  <a:gsLst>
                    <a:gs pos="13869">
                      <a:schemeClr val="tx2"/>
                    </a:gs>
                    <a:gs pos="42000">
                      <a:schemeClr val="tx2"/>
                    </a:gs>
                  </a:gsLst>
                  <a:lin ang="5400000" scaled="0"/>
                </a:gradFill>
              </a:rPr>
              <a:t>behavior characteristics and statistics</a:t>
            </a:r>
          </a:p>
          <a:p>
            <a:pPr lvl="1"/>
            <a:r>
              <a:rPr lang="en-US" sz="2000" dirty="0" smtClean="0"/>
              <a:t>Logons, Software</a:t>
            </a:r>
            <a:r>
              <a:rPr lang="en-US" sz="2000" dirty="0"/>
              <a:t>, Performance, </a:t>
            </a:r>
            <a:r>
              <a:rPr lang="en-US" sz="2000" dirty="0" err="1"/>
              <a:t>Netflows</a:t>
            </a:r>
            <a:r>
              <a:rPr lang="en-US" sz="2000" dirty="0"/>
              <a:t>, </a:t>
            </a:r>
            <a:r>
              <a:rPr lang="en-US" sz="2000" dirty="0" smtClean="0"/>
              <a:t>Traffic</a:t>
            </a:r>
            <a:endParaRPr lang="en-US" sz="2000" dirty="0"/>
          </a:p>
          <a:p>
            <a:pPr>
              <a:buClr>
                <a:schemeClr val="tx2"/>
              </a:buClr>
            </a:pPr>
            <a:r>
              <a:rPr lang="en-US" sz="3200" b="1" dirty="0" smtClean="0">
                <a:gradFill>
                  <a:gsLst>
                    <a:gs pos="13869">
                      <a:schemeClr val="tx2"/>
                    </a:gs>
                    <a:gs pos="42000">
                      <a:schemeClr val="tx2"/>
                    </a:gs>
                  </a:gsLst>
                  <a:lin ang="5400000" scaled="0"/>
                </a:gradFill>
              </a:rPr>
              <a:t>Define </a:t>
            </a:r>
            <a:r>
              <a:rPr lang="en-US" sz="3200" b="1" dirty="0">
                <a:gradFill>
                  <a:gsLst>
                    <a:gs pos="13869">
                      <a:schemeClr val="tx2"/>
                    </a:gs>
                    <a:gs pos="42000">
                      <a:schemeClr val="tx2"/>
                    </a:gs>
                  </a:gsLst>
                  <a:lin ang="5400000" scaled="0"/>
                </a:gradFill>
              </a:rPr>
              <a:t>thresholds, message throttling</a:t>
            </a:r>
          </a:p>
          <a:p>
            <a:pPr>
              <a:buClr>
                <a:schemeClr val="tx2"/>
              </a:buClr>
            </a:pPr>
            <a:r>
              <a:rPr lang="en-US" sz="3200" b="1" dirty="0">
                <a:gradFill>
                  <a:gsLst>
                    <a:gs pos="13869">
                      <a:schemeClr val="tx2"/>
                    </a:gs>
                    <a:gs pos="42000">
                      <a:schemeClr val="tx2"/>
                    </a:gs>
                  </a:gsLst>
                  <a:lin ang="5400000" scaled="0"/>
                </a:gradFill>
              </a:rPr>
              <a:t>Create alerts</a:t>
            </a:r>
          </a:p>
          <a:p>
            <a:pPr>
              <a:buClr>
                <a:schemeClr val="tx2"/>
              </a:buClr>
            </a:pPr>
            <a:r>
              <a:rPr lang="en-US" sz="3200" b="1" dirty="0">
                <a:gradFill>
                  <a:gsLst>
                    <a:gs pos="13869">
                      <a:schemeClr val="tx2"/>
                    </a:gs>
                    <a:gs pos="42000">
                      <a:schemeClr val="tx2"/>
                    </a:gs>
                  </a:gsLst>
                  <a:lin ang="5400000" scaled="0"/>
                </a:gradFill>
              </a:rPr>
              <a:t>Start </a:t>
            </a:r>
            <a:r>
              <a:rPr lang="en-US" sz="3200" b="1" i="1" dirty="0" smtClean="0">
                <a:gradFill>
                  <a:gsLst>
                    <a:gs pos="13869">
                      <a:schemeClr val="tx2"/>
                    </a:gs>
                    <a:gs pos="42000">
                      <a:schemeClr val="tx2"/>
                    </a:gs>
                  </a:gsLst>
                  <a:lin ang="5400000" scaled="0"/>
                </a:gradFill>
              </a:rPr>
              <a:t>simple</a:t>
            </a:r>
            <a:endParaRPr lang="en-US" sz="3200" b="1" i="1" dirty="0">
              <a:gradFill>
                <a:gsLst>
                  <a:gs pos="13869">
                    <a:schemeClr val="tx2"/>
                  </a:gs>
                  <a:gs pos="42000">
                    <a:schemeClr val="tx2"/>
                  </a:gs>
                </a:gsLst>
                <a:lin ang="5400000" scaled="0"/>
              </a:gradFill>
            </a:endParaRPr>
          </a:p>
        </p:txBody>
      </p:sp>
    </p:spTree>
    <p:extLst>
      <p:ext uri="{BB962C8B-B14F-4D97-AF65-F5344CB8AC3E}">
        <p14:creationId xmlns:p14="http://schemas.microsoft.com/office/powerpoint/2010/main" val="38786226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1985094"/>
            <a:ext cx="11887200" cy="1831975"/>
          </a:xfrm>
        </p:spPr>
        <p:txBody>
          <a:bodyPr/>
          <a:lstStyle/>
          <a:p>
            <a:r>
              <a:rPr lang="en-US" sz="7200" dirty="0" smtClean="0"/>
              <a:t>Respond / </a:t>
            </a:r>
            <a:br>
              <a:rPr lang="en-US" sz="7200" dirty="0" smtClean="0"/>
            </a:br>
            <a:r>
              <a:rPr lang="en-US" sz="7200" dirty="0" smtClean="0"/>
              <a:t>Recover</a:t>
            </a:r>
            <a:endParaRPr lang="en-US" sz="7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189" y="2125662"/>
            <a:ext cx="6236450" cy="4497065"/>
          </a:xfrm>
          <a:prstGeom prst="rect">
            <a:avLst/>
          </a:prstGeom>
        </p:spPr>
      </p:pic>
    </p:spTree>
    <p:extLst>
      <p:ext uri="{BB962C8B-B14F-4D97-AF65-F5344CB8AC3E}">
        <p14:creationId xmlns:p14="http://schemas.microsoft.com/office/powerpoint/2010/main" val="310764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Don’t…</a:t>
            </a:r>
            <a:endParaRPr lang="en-US" dirty="0"/>
          </a:p>
        </p:txBody>
      </p:sp>
      <p:sp>
        <p:nvSpPr>
          <p:cNvPr id="3" name="Text Placeholder 2"/>
          <p:cNvSpPr>
            <a:spLocks noGrp="1"/>
          </p:cNvSpPr>
          <p:nvPr>
            <p:ph type="body" sz="quarter" idx="4294967295"/>
          </p:nvPr>
        </p:nvSpPr>
        <p:spPr>
          <a:xfrm>
            <a:off x="8594501" y="4312725"/>
            <a:ext cx="3411538" cy="1680460"/>
          </a:xfrm>
          <a:prstGeom prst="rect">
            <a:avLst/>
          </a:prstGeom>
        </p:spPr>
        <p:txBody>
          <a:bodyPr/>
          <a:lstStyle/>
          <a:p>
            <a:pPr marL="0" indent="0" algn="ctr">
              <a:buNone/>
            </a:pPr>
            <a:r>
              <a:rPr lang="en-US" sz="3600" dirty="0">
                <a:gradFill>
                  <a:gsLst>
                    <a:gs pos="1250">
                      <a:schemeClr val="tx2"/>
                    </a:gs>
                    <a:gs pos="99000">
                      <a:schemeClr val="tx2"/>
                    </a:gs>
                  </a:gsLst>
                  <a:lin ang="5400000" scaled="0"/>
                </a:gradFill>
              </a:rPr>
              <a:t>…underestimate the power of wishful denial</a:t>
            </a:r>
          </a:p>
        </p:txBody>
      </p:sp>
      <p:sp>
        <p:nvSpPr>
          <p:cNvPr id="8" name="Text Placeholder 2"/>
          <p:cNvSpPr txBox="1">
            <a:spLocks/>
          </p:cNvSpPr>
          <p:nvPr/>
        </p:nvSpPr>
        <p:spPr>
          <a:xfrm>
            <a:off x="4490045" y="4312725"/>
            <a:ext cx="3653729" cy="11818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smtClean="0">
                <a:gradFill>
                  <a:gsLst>
                    <a:gs pos="1250">
                      <a:srgbClr val="00BCF2"/>
                    </a:gs>
                    <a:gs pos="99000">
                      <a:srgbClr val="00BCF2"/>
                    </a:gs>
                  </a:gsLst>
                  <a:lin ang="5400000" scaled="0"/>
                </a:gradFill>
              </a:rPr>
              <a:t>…overestimate ability to execute</a:t>
            </a:r>
          </a:p>
        </p:txBody>
      </p:sp>
      <p:sp>
        <p:nvSpPr>
          <p:cNvPr id="9" name="Text Placeholder 2"/>
          <p:cNvSpPr txBox="1">
            <a:spLocks/>
          </p:cNvSpPr>
          <p:nvPr/>
        </p:nvSpPr>
        <p:spPr>
          <a:xfrm>
            <a:off x="450633" y="4312725"/>
            <a:ext cx="3505200" cy="118186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nl-NL" sz="3600" dirty="0" smtClean="0">
                <a:gradFill>
                  <a:gsLst>
                    <a:gs pos="1250">
                      <a:srgbClr val="00BCF2"/>
                    </a:gs>
                    <a:gs pos="99000">
                      <a:srgbClr val="00BCF2"/>
                    </a:gs>
                  </a:gsLst>
                  <a:lin ang="5400000" scaled="0"/>
                </a:gradFill>
              </a:rPr>
              <a:t>…</a:t>
            </a:r>
            <a:r>
              <a:rPr lang="en-US" sz="3600" dirty="0" smtClean="0">
                <a:gradFill>
                  <a:gsLst>
                    <a:gs pos="1250">
                      <a:srgbClr val="00BCF2"/>
                    </a:gs>
                    <a:gs pos="99000">
                      <a:srgbClr val="00BCF2"/>
                    </a:gs>
                  </a:gsLst>
                  <a:lin ang="5400000" scaled="0"/>
                </a:gradFill>
              </a:rPr>
              <a:t>try to boil the ocean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841" r="5056"/>
          <a:stretch/>
        </p:blipFill>
        <p:spPr>
          <a:xfrm>
            <a:off x="547049" y="1569654"/>
            <a:ext cx="3312368" cy="242399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634" y="1569654"/>
            <a:ext cx="3325799" cy="2423999"/>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8594501" y="1569654"/>
            <a:ext cx="3387692" cy="2423999"/>
            <a:chOff x="8735202" y="1569654"/>
            <a:chExt cx="3387692" cy="2423999"/>
          </a:xfrm>
        </p:grpSpPr>
        <p:sp>
          <p:nvSpPr>
            <p:cNvPr id="14" name="Rectangle 13"/>
            <p:cNvSpPr/>
            <p:nvPr/>
          </p:nvSpPr>
          <p:spPr bwMode="auto">
            <a:xfrm>
              <a:off x="8735202" y="1569654"/>
              <a:ext cx="3387692" cy="24239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664" y="1870732"/>
              <a:ext cx="1349005" cy="188860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3400" y="1864596"/>
              <a:ext cx="1353389" cy="1894743"/>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9256"/>
            <a:stretch/>
          </p:blipFill>
          <p:spPr>
            <a:xfrm>
              <a:off x="10898757" y="1870732"/>
              <a:ext cx="1224136" cy="1888607"/>
            </a:xfrm>
            <a:prstGeom prst="rect">
              <a:avLst/>
            </a:prstGeom>
            <a:ln>
              <a:noFill/>
            </a:ln>
            <a:effectLst>
              <a:outerShdw blurRad="292100" dist="139700" dir="2700000" algn="tl" rotWithShape="0">
                <a:srgbClr val="333333">
                  <a:alpha val="65000"/>
                </a:srgbClr>
              </a:outerShdw>
            </a:effectLst>
          </p:spPr>
        </p:pic>
      </p:grpSp>
      <p:sp>
        <p:nvSpPr>
          <p:cNvPr id="16" name="Text Placeholder 2"/>
          <p:cNvSpPr txBox="1">
            <a:spLocks/>
          </p:cNvSpPr>
          <p:nvPr/>
        </p:nvSpPr>
        <p:spPr>
          <a:xfrm>
            <a:off x="4520949" y="2577477"/>
            <a:ext cx="3505200" cy="1181862"/>
          </a:xfrm>
          <a:prstGeom prst="rect">
            <a:avLst/>
          </a:prstGeom>
        </p:spPr>
        <p:style>
          <a:lnRef idx="0">
            <a:schemeClr val="dk1"/>
          </a:lnRef>
          <a:fillRef idx="3">
            <a:schemeClr val="dk1"/>
          </a:fillRef>
          <a:effectRef idx="3">
            <a:schemeClr val="dk1"/>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nl-NL" sz="7200" b="1" dirty="0" smtClean="0">
                <a:solidFill>
                  <a:srgbClr val="00B050"/>
                </a:solidFill>
              </a:rPr>
              <a:t>PANIC…</a:t>
            </a:r>
            <a:endParaRPr lang="en-US" sz="7200" b="1" dirty="0" smtClean="0">
              <a:solidFill>
                <a:srgbClr val="00B050"/>
              </a:solidFill>
            </a:endParaRPr>
          </a:p>
        </p:txBody>
      </p:sp>
    </p:spTree>
    <p:extLst>
      <p:ext uri="{BB962C8B-B14F-4D97-AF65-F5344CB8AC3E}">
        <p14:creationId xmlns:p14="http://schemas.microsoft.com/office/powerpoint/2010/main" val="14603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 presetClass="exit" presetSubtype="0" fill="hold" grpId="1" nodeType="withEffect">
                                  <p:stCondLst>
                                    <p:cond delay="0"/>
                                  </p:stCondLst>
                                  <p:childTnLst>
                                    <p:set>
                                      <p:cBhvr>
                                        <p:cTn id="13" dur="1" fill="hold">
                                          <p:stCondLst>
                                            <p:cond delay="0"/>
                                          </p:stCondLst>
                                        </p:cTn>
                                        <p:tgtEl>
                                          <p:spTgt spid="16"/>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b="1" dirty="0" smtClean="0"/>
              <a:t>Assess extent of compromise</a:t>
            </a:r>
          </a:p>
          <a:p>
            <a:endParaRPr lang="en-US" b="1" dirty="0" smtClean="0"/>
          </a:p>
          <a:p>
            <a:r>
              <a:rPr lang="en-US" b="1" dirty="0" smtClean="0"/>
              <a:t>Focus on what’s important</a:t>
            </a:r>
          </a:p>
          <a:p>
            <a:pPr marL="0" indent="0">
              <a:buNone/>
            </a:pPr>
            <a:endParaRPr lang="nl-NL" b="1" dirty="0" smtClean="0"/>
          </a:p>
          <a:p>
            <a:r>
              <a:rPr lang="nl-NL" b="1" dirty="0" smtClean="0"/>
              <a:t>Prioritize and take </a:t>
            </a:r>
            <a:r>
              <a:rPr lang="nl-NL" b="1" i="1" dirty="0" smtClean="0"/>
              <a:t>small</a:t>
            </a:r>
            <a:r>
              <a:rPr lang="nl-NL" b="1" dirty="0" smtClean="0"/>
              <a:t> steps</a:t>
            </a:r>
            <a:endParaRPr lang="en-US" b="1" dirty="0" smtClean="0"/>
          </a:p>
        </p:txBody>
      </p:sp>
      <p:sp>
        <p:nvSpPr>
          <p:cNvPr id="2" name="Title 1"/>
          <p:cNvSpPr>
            <a:spLocks noGrp="1"/>
          </p:cNvSpPr>
          <p:nvPr>
            <p:ph type="title"/>
          </p:nvPr>
        </p:nvSpPr>
        <p:spPr/>
        <p:txBody>
          <a:bodyPr/>
          <a:lstStyle/>
          <a:p>
            <a:r>
              <a:rPr lang="nl-NL" smtClean="0"/>
              <a:t>Do…</a:t>
            </a:r>
            <a:endParaRPr lang="en-US" dirty="0"/>
          </a:p>
        </p:txBody>
      </p:sp>
    </p:spTree>
    <p:extLst>
      <p:ext uri="{BB962C8B-B14F-4D97-AF65-F5344CB8AC3E}">
        <p14:creationId xmlns:p14="http://schemas.microsoft.com/office/powerpoint/2010/main" val="122463042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4395049"/>
          </a:xfrm>
        </p:spPr>
        <p:txBody>
          <a:bodyPr/>
          <a:lstStyle/>
          <a:p>
            <a:r>
              <a:rPr lang="en-US" b="1" dirty="0"/>
              <a:t>The Perfect Plan</a:t>
            </a:r>
          </a:p>
          <a:p>
            <a:pPr lvl="1"/>
            <a:r>
              <a:rPr lang="en-US" dirty="0"/>
              <a:t>Close all internet / remote access</a:t>
            </a:r>
          </a:p>
          <a:p>
            <a:pPr lvl="1"/>
            <a:r>
              <a:rPr lang="en-US" dirty="0"/>
              <a:t>Change all passwords</a:t>
            </a:r>
          </a:p>
          <a:p>
            <a:pPr lvl="1"/>
            <a:r>
              <a:rPr lang="en-US" dirty="0"/>
              <a:t>Rebuild Active Directory</a:t>
            </a:r>
          </a:p>
          <a:p>
            <a:pPr lvl="1"/>
            <a:r>
              <a:rPr lang="en-US" dirty="0"/>
              <a:t>Rebuild all hosts from scratch</a:t>
            </a:r>
          </a:p>
          <a:p>
            <a:pPr lvl="1"/>
            <a:r>
              <a:rPr lang="en-US" dirty="0"/>
              <a:t>Update all software, defenses, policies</a:t>
            </a:r>
          </a:p>
          <a:p>
            <a:pPr lvl="1"/>
            <a:r>
              <a:rPr lang="en-US" dirty="0"/>
              <a:t>Fix vulnerabilities</a:t>
            </a:r>
          </a:p>
          <a:p>
            <a:pPr lvl="1"/>
            <a:r>
              <a:rPr lang="en-US" dirty="0"/>
              <a:t>Restore data and legitimate applications</a:t>
            </a:r>
          </a:p>
          <a:p>
            <a:pPr lvl="1"/>
            <a:r>
              <a:rPr lang="en-US" dirty="0"/>
              <a:t>Educate end-users</a:t>
            </a:r>
          </a:p>
          <a:p>
            <a:pPr lvl="1"/>
            <a:r>
              <a:rPr lang="en-US" dirty="0"/>
              <a:t>Turn everything back on</a:t>
            </a:r>
          </a:p>
        </p:txBody>
      </p:sp>
      <p:sp>
        <p:nvSpPr>
          <p:cNvPr id="2" name="Title 1"/>
          <p:cNvSpPr>
            <a:spLocks noGrp="1"/>
          </p:cNvSpPr>
          <p:nvPr>
            <p:ph type="title"/>
          </p:nvPr>
        </p:nvSpPr>
        <p:spPr/>
        <p:txBody>
          <a:bodyPr/>
          <a:lstStyle/>
          <a:p>
            <a:r>
              <a:rPr lang="en-US" dirty="0" smtClean="0"/>
              <a:t>Boiling </a:t>
            </a:r>
            <a:r>
              <a:rPr lang="en-US" dirty="0"/>
              <a:t>the Ocean</a:t>
            </a:r>
          </a:p>
        </p:txBody>
      </p:sp>
    </p:spTree>
    <p:extLst>
      <p:ext uri="{BB962C8B-B14F-4D97-AF65-F5344CB8AC3E}">
        <p14:creationId xmlns:p14="http://schemas.microsoft.com/office/powerpoint/2010/main" val="1159813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212850"/>
            <a:ext cx="11887200" cy="3040832"/>
          </a:xfrm>
        </p:spPr>
        <p:txBody>
          <a:bodyPr/>
          <a:lstStyle/>
          <a:p>
            <a:r>
              <a:rPr lang="en-US" b="1" dirty="0"/>
              <a:t>…not so much</a:t>
            </a:r>
          </a:p>
          <a:p>
            <a:pPr lvl="1"/>
            <a:r>
              <a:rPr lang="en-US" b="1" dirty="0"/>
              <a:t>Too big</a:t>
            </a:r>
          </a:p>
          <a:p>
            <a:pPr lvl="1"/>
            <a:r>
              <a:rPr lang="en-US" b="1" dirty="0"/>
              <a:t>Too complex</a:t>
            </a:r>
          </a:p>
          <a:p>
            <a:pPr lvl="1"/>
            <a:r>
              <a:rPr lang="en-US" b="1" dirty="0"/>
              <a:t>Too costly</a:t>
            </a:r>
          </a:p>
          <a:p>
            <a:pPr lvl="1"/>
            <a:r>
              <a:rPr lang="en-US" b="1" dirty="0"/>
              <a:t>Too disruptive</a:t>
            </a:r>
          </a:p>
          <a:p>
            <a:r>
              <a:rPr lang="en-US" b="1" dirty="0"/>
              <a:t>Which leaves… </a:t>
            </a:r>
            <a:r>
              <a:rPr lang="en-US" b="1" dirty="0" smtClean="0"/>
              <a:t>“Plan B”</a:t>
            </a:r>
            <a:endParaRPr lang="en-US" b="1" dirty="0"/>
          </a:p>
        </p:txBody>
      </p:sp>
      <p:sp>
        <p:nvSpPr>
          <p:cNvPr id="2" name="Title 1"/>
          <p:cNvSpPr>
            <a:spLocks noGrp="1"/>
          </p:cNvSpPr>
          <p:nvPr>
            <p:ph type="title"/>
          </p:nvPr>
        </p:nvSpPr>
        <p:spPr/>
        <p:txBody>
          <a:bodyPr/>
          <a:lstStyle/>
          <a:p>
            <a:r>
              <a:rPr lang="en-US" dirty="0"/>
              <a:t>The Perfect Plan…</a:t>
            </a:r>
          </a:p>
        </p:txBody>
      </p:sp>
    </p:spTree>
    <p:extLst>
      <p:ext uri="{BB962C8B-B14F-4D97-AF65-F5344CB8AC3E}">
        <p14:creationId xmlns:p14="http://schemas.microsoft.com/office/powerpoint/2010/main" val="240535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74638" y="1212850"/>
            <a:ext cx="11887200" cy="4124206"/>
          </a:xfrm>
          <a:prstGeom prst="rect">
            <a:avLst/>
          </a:prstGeom>
        </p:spPr>
        <p:txBody>
          <a:bodyPr vert="horz" wrap="square" lIns="146304" tIns="91440" rIns="146304" bIns="91440" rtlCol="0">
            <a:spAutoFit/>
          </a:bodyPr>
          <a:lstStyle/>
          <a:p>
            <a:pPr>
              <a:buClr>
                <a:schemeClr val="tx2"/>
              </a:buClr>
            </a:pPr>
            <a:r>
              <a:rPr lang="en-US" b="1" dirty="0">
                <a:gradFill>
                  <a:gsLst>
                    <a:gs pos="13869">
                      <a:schemeClr val="tx2"/>
                    </a:gs>
                    <a:gs pos="42000">
                      <a:schemeClr val="tx2"/>
                    </a:gs>
                  </a:gsLst>
                  <a:lin ang="5400000" scaled="0"/>
                </a:gradFill>
              </a:rPr>
              <a:t>Women and children first!</a:t>
            </a:r>
          </a:p>
          <a:p>
            <a:pPr lvl="2"/>
            <a:r>
              <a:rPr lang="en-US" dirty="0"/>
              <a:t>Define &amp; locate </a:t>
            </a:r>
            <a:r>
              <a:rPr lang="en-US" dirty="0" smtClean="0"/>
              <a:t>“Diamonds”</a:t>
            </a:r>
            <a:endParaRPr lang="en-US" dirty="0"/>
          </a:p>
          <a:p>
            <a:pPr lvl="2"/>
            <a:r>
              <a:rPr lang="en-US" dirty="0"/>
              <a:t>Create safe haven</a:t>
            </a:r>
          </a:p>
          <a:p>
            <a:pPr lvl="2"/>
            <a:r>
              <a:rPr lang="en-US" dirty="0"/>
              <a:t>Move </a:t>
            </a:r>
            <a:r>
              <a:rPr lang="en-US" dirty="0" smtClean="0"/>
              <a:t>Diamonds over</a:t>
            </a:r>
            <a:endParaRPr lang="en-US" dirty="0"/>
          </a:p>
          <a:p>
            <a:pPr>
              <a:buClr>
                <a:schemeClr val="tx2"/>
              </a:buClr>
            </a:pPr>
            <a:r>
              <a:rPr lang="en-US" b="1" dirty="0">
                <a:gradFill>
                  <a:gsLst>
                    <a:gs pos="13869">
                      <a:schemeClr val="tx2"/>
                    </a:gs>
                    <a:gs pos="42000">
                      <a:schemeClr val="tx2"/>
                    </a:gs>
                  </a:gsLst>
                  <a:lin ang="5400000" scaled="0"/>
                </a:gradFill>
              </a:rPr>
              <a:t>Declare old environment to be a</a:t>
            </a:r>
          </a:p>
          <a:p>
            <a:pPr lvl="2"/>
            <a:r>
              <a:rPr lang="en-US" dirty="0"/>
              <a:t>Zoo</a:t>
            </a:r>
          </a:p>
          <a:p>
            <a:pPr lvl="2"/>
            <a:r>
              <a:rPr lang="en-US" dirty="0"/>
              <a:t>Graveyard</a:t>
            </a:r>
          </a:p>
          <a:p>
            <a:pPr>
              <a:buClr>
                <a:schemeClr val="tx2"/>
              </a:buClr>
            </a:pPr>
            <a:endParaRPr lang="en-US" b="1" dirty="0">
              <a:gradFill>
                <a:gsLst>
                  <a:gs pos="13869">
                    <a:schemeClr val="tx2"/>
                  </a:gs>
                  <a:gs pos="42000">
                    <a:schemeClr val="tx2"/>
                  </a:gs>
                </a:gsLst>
                <a:lin ang="5400000" scaled="0"/>
              </a:gra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909" y="2201118"/>
            <a:ext cx="5040560" cy="2857999"/>
          </a:xfrm>
          <a:prstGeom prst="rect">
            <a:avLst/>
          </a:prstGeom>
        </p:spPr>
      </p:pic>
      <p:sp>
        <p:nvSpPr>
          <p:cNvPr id="2" name="Title 1"/>
          <p:cNvSpPr>
            <a:spLocks noGrp="1"/>
          </p:cNvSpPr>
          <p:nvPr>
            <p:ph type="title"/>
          </p:nvPr>
        </p:nvSpPr>
        <p:spPr/>
        <p:txBody>
          <a:bodyPr/>
          <a:lstStyle/>
          <a:p>
            <a:r>
              <a:rPr lang="nl-NL" smtClean="0"/>
              <a:t>A </a:t>
            </a:r>
            <a:r>
              <a:rPr lang="nl-NL"/>
              <a:t>More </a:t>
            </a:r>
            <a:r>
              <a:rPr lang="en-US"/>
              <a:t>Realistic</a:t>
            </a:r>
            <a:r>
              <a:rPr lang="nl-NL"/>
              <a:t> Recovery Plan</a:t>
            </a:r>
            <a:r>
              <a:rPr lang="nl-NL" dirty="0"/>
              <a:t>…</a:t>
            </a:r>
            <a:endParaRPr lang="en-US" dirty="0"/>
          </a:p>
        </p:txBody>
      </p:sp>
    </p:spTree>
    <p:extLst>
      <p:ext uri="{BB962C8B-B14F-4D97-AF65-F5344CB8AC3E}">
        <p14:creationId xmlns:p14="http://schemas.microsoft.com/office/powerpoint/2010/main" val="1259353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5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5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5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5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25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This New Reality About?</a:t>
            </a:r>
            <a:endParaRPr lang="en-US" dirty="0"/>
          </a:p>
        </p:txBody>
      </p:sp>
      <p:sp>
        <p:nvSpPr>
          <p:cNvPr id="6" name="Text Placeholder 5"/>
          <p:cNvSpPr>
            <a:spLocks noGrp="1"/>
          </p:cNvSpPr>
          <p:nvPr>
            <p:ph type="body" sz="quarter" idx="4294967295"/>
          </p:nvPr>
        </p:nvSpPr>
        <p:spPr>
          <a:xfrm>
            <a:off x="274638" y="1212850"/>
            <a:ext cx="11887200" cy="1415772"/>
          </a:xfrm>
          <a:prstGeom prst="rect">
            <a:avLst/>
          </a:prstGeom>
        </p:spPr>
        <p:txBody>
          <a:bodyPr vert="horz" wrap="square" lIns="146304" tIns="91440" rIns="146304" bIns="91440" rtlCol="0">
            <a:spAutoFit/>
          </a:bodyPr>
          <a:lstStyle/>
          <a:p>
            <a:pPr>
              <a:buClr>
                <a:schemeClr val="tx2"/>
              </a:buClr>
            </a:pPr>
            <a:r>
              <a:rPr lang="en-US" b="1" dirty="0">
                <a:gradFill>
                  <a:gsLst>
                    <a:gs pos="13869">
                      <a:schemeClr val="tx2"/>
                    </a:gs>
                    <a:gs pos="42000">
                      <a:schemeClr val="tx2"/>
                    </a:gs>
                  </a:gsLst>
                  <a:lin ang="5400000" scaled="0"/>
                </a:gradFill>
              </a:rPr>
              <a:t>Less Direct Control Than Ever</a:t>
            </a:r>
          </a:p>
          <a:p>
            <a:pPr>
              <a:buClr>
                <a:schemeClr val="tx2"/>
              </a:buClr>
            </a:pPr>
            <a:r>
              <a:rPr lang="en-US" b="1" dirty="0">
                <a:gradFill>
                  <a:gsLst>
                    <a:gs pos="13869">
                      <a:schemeClr val="tx2"/>
                    </a:gs>
                    <a:gs pos="42000">
                      <a:schemeClr val="tx2"/>
                    </a:gs>
                  </a:gsLst>
                  <a:lin ang="5400000" scaled="0"/>
                </a:gradFill>
              </a:rPr>
              <a:t>More Risk Than Ever</a:t>
            </a:r>
          </a:p>
        </p:txBody>
      </p:sp>
    </p:spTree>
    <p:extLst>
      <p:ext uri="{BB962C8B-B14F-4D97-AF65-F5344CB8AC3E}">
        <p14:creationId xmlns:p14="http://schemas.microsoft.com/office/powerpoint/2010/main" val="423183475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144462"/>
            <a:ext cx="11889564" cy="917575"/>
          </a:xfrm>
        </p:spPr>
        <p:txBody>
          <a:bodyPr/>
          <a:lstStyle/>
          <a:p>
            <a:r>
              <a:rPr lang="en-US"/>
              <a:t>Recovery </a:t>
            </a:r>
            <a:r>
              <a:rPr lang="en-US" dirty="0"/>
              <a:t>Plan</a:t>
            </a:r>
            <a:r>
              <a:rPr lang="en-US"/>
              <a:t> Characteristics</a:t>
            </a:r>
            <a:endParaRPr lang="en-US" dirty="0"/>
          </a:p>
        </p:txBody>
      </p:sp>
      <p:grpSp>
        <p:nvGrpSpPr>
          <p:cNvPr id="12" name="Group 11"/>
          <p:cNvGrpSpPr/>
          <p:nvPr/>
        </p:nvGrpSpPr>
        <p:grpSpPr>
          <a:xfrm>
            <a:off x="923354" y="4520320"/>
            <a:ext cx="8931893" cy="605240"/>
            <a:chOff x="808037" y="1516062"/>
            <a:chExt cx="10439400" cy="990600"/>
          </a:xfrm>
        </p:grpSpPr>
        <p:sp>
          <p:nvSpPr>
            <p:cNvPr id="13" name="Rectangle 12"/>
            <p:cNvSpPr/>
            <p:nvPr/>
          </p:nvSpPr>
          <p:spPr bwMode="auto">
            <a:xfrm>
              <a:off x="808037" y="1516062"/>
              <a:ext cx="10439400" cy="990600"/>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200" dirty="0" smtClean="0">
                  <a:gradFill>
                    <a:gsLst>
                      <a:gs pos="0">
                        <a:srgbClr val="FFFFFF"/>
                      </a:gs>
                      <a:gs pos="100000">
                        <a:srgbClr val="FFFFFF"/>
                      </a:gs>
                    </a:gsLst>
                    <a:lin ang="5400000" scaled="0"/>
                  </a:gradFill>
                </a:rPr>
                <a:t>Build New Environment</a:t>
              </a:r>
              <a:endParaRPr lang="en-US" sz="3200" dirty="0">
                <a:gradFill>
                  <a:gsLst>
                    <a:gs pos="0">
                      <a:srgbClr val="FFFFFF"/>
                    </a:gs>
                    <a:gs pos="100000">
                      <a:srgbClr val="FFFFFF"/>
                    </a:gs>
                  </a:gsLst>
                  <a:lin ang="5400000" scaled="0"/>
                </a:gradFill>
              </a:endParaRPr>
            </a:p>
          </p:txBody>
        </p:sp>
        <p:sp>
          <p:nvSpPr>
            <p:cNvPr id="14" name="Rectangle 13"/>
            <p:cNvSpPr/>
            <p:nvPr/>
          </p:nvSpPr>
          <p:spPr bwMode="auto">
            <a:xfrm>
              <a:off x="10613082" y="1516062"/>
              <a:ext cx="634355" cy="99060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3200" dirty="0">
                <a:gradFill>
                  <a:gsLst>
                    <a:gs pos="0">
                      <a:srgbClr val="FFFFFF"/>
                    </a:gs>
                    <a:gs pos="100000">
                      <a:srgbClr val="FFFFFF"/>
                    </a:gs>
                  </a:gsLst>
                  <a:lin ang="5400000" scaled="0"/>
                </a:gradFill>
              </a:endParaRPr>
            </a:p>
          </p:txBody>
        </p:sp>
      </p:grpSp>
      <p:sp>
        <p:nvSpPr>
          <p:cNvPr id="19" name="TextBox 18"/>
          <p:cNvSpPr txBox="1"/>
          <p:nvPr/>
        </p:nvSpPr>
        <p:spPr>
          <a:xfrm>
            <a:off x="198438" y="4401784"/>
            <a:ext cx="664284" cy="849463"/>
          </a:xfrm>
          <a:prstGeom prst="rect">
            <a:avLst/>
          </a:prstGeom>
          <a:noFill/>
        </p:spPr>
        <p:txBody>
          <a:bodyPr wrap="none" lIns="182880" tIns="146304" rIns="182880" bIns="146304" rtlCol="0">
            <a:spAutoFit/>
          </a:bodyPr>
          <a:lstStyle/>
          <a:p>
            <a:pPr algn="ctr">
              <a:lnSpc>
                <a:spcPct val="90000"/>
              </a:lnSpc>
              <a:spcAft>
                <a:spcPts val="600"/>
              </a:spcAft>
            </a:pPr>
            <a:r>
              <a:rPr lang="en-US" sz="4000" b="1" dirty="0" smtClean="0">
                <a:gradFill>
                  <a:gsLst>
                    <a:gs pos="2917">
                      <a:srgbClr val="FFFFFF"/>
                    </a:gs>
                    <a:gs pos="30000">
                      <a:srgbClr val="FFFFFF"/>
                    </a:gs>
                  </a:gsLst>
                  <a:lin ang="5400000" scaled="0"/>
                </a:gradFill>
              </a:rPr>
              <a:t>3</a:t>
            </a:r>
          </a:p>
        </p:txBody>
      </p:sp>
      <p:grpSp>
        <p:nvGrpSpPr>
          <p:cNvPr id="8" name="Group 7"/>
          <p:cNvGrpSpPr/>
          <p:nvPr/>
        </p:nvGrpSpPr>
        <p:grpSpPr>
          <a:xfrm>
            <a:off x="933904" y="3617315"/>
            <a:ext cx="8931893" cy="605240"/>
            <a:chOff x="808037" y="1516062"/>
            <a:chExt cx="10439400" cy="990600"/>
          </a:xfrm>
        </p:grpSpPr>
        <p:sp>
          <p:nvSpPr>
            <p:cNvPr id="9" name="Rectangle 8"/>
            <p:cNvSpPr/>
            <p:nvPr/>
          </p:nvSpPr>
          <p:spPr bwMode="auto">
            <a:xfrm>
              <a:off x="808037" y="1516062"/>
              <a:ext cx="10439400" cy="990600"/>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0" name="Rectangle 9"/>
            <p:cNvSpPr/>
            <p:nvPr/>
          </p:nvSpPr>
          <p:spPr bwMode="auto">
            <a:xfrm>
              <a:off x="4999037" y="1516062"/>
              <a:ext cx="6248400" cy="99060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11" name="Rectangle 10"/>
            <p:cNvSpPr/>
            <p:nvPr/>
          </p:nvSpPr>
          <p:spPr bwMode="auto">
            <a:xfrm>
              <a:off x="2586519" y="1516062"/>
              <a:ext cx="7315200" cy="990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200" dirty="0" smtClean="0">
                  <a:gradFill>
                    <a:gsLst>
                      <a:gs pos="0">
                        <a:srgbClr val="FFFFFF"/>
                      </a:gs>
                      <a:gs pos="100000">
                        <a:srgbClr val="FFFFFF"/>
                      </a:gs>
                    </a:gsLst>
                    <a:lin ang="5400000" scaled="0"/>
                  </a:gradFill>
                </a:rPr>
                <a:t>Scan, Clean, and Rebuild DCs</a:t>
              </a:r>
              <a:endParaRPr lang="en-US" sz="3200" dirty="0">
                <a:gradFill>
                  <a:gsLst>
                    <a:gs pos="0">
                      <a:srgbClr val="FFFFFF"/>
                    </a:gs>
                    <a:gs pos="100000">
                      <a:srgbClr val="FFFFFF"/>
                    </a:gs>
                  </a:gsLst>
                  <a:lin ang="5400000" scaled="0"/>
                </a:gradFill>
              </a:endParaRPr>
            </a:p>
          </p:txBody>
        </p:sp>
      </p:grpSp>
      <p:sp>
        <p:nvSpPr>
          <p:cNvPr id="18" name="TextBox 17"/>
          <p:cNvSpPr txBox="1"/>
          <p:nvPr/>
        </p:nvSpPr>
        <p:spPr>
          <a:xfrm>
            <a:off x="198438" y="3497262"/>
            <a:ext cx="664284" cy="849463"/>
          </a:xfrm>
          <a:prstGeom prst="rect">
            <a:avLst/>
          </a:prstGeom>
          <a:noFill/>
        </p:spPr>
        <p:txBody>
          <a:bodyPr wrap="none" lIns="182880" tIns="146304" rIns="182880" bIns="146304" rtlCol="0">
            <a:spAutoFit/>
          </a:bodyPr>
          <a:lstStyle/>
          <a:p>
            <a:pPr algn="ctr">
              <a:lnSpc>
                <a:spcPct val="90000"/>
              </a:lnSpc>
              <a:spcAft>
                <a:spcPts val="600"/>
              </a:spcAft>
            </a:pPr>
            <a:r>
              <a:rPr lang="en-US" sz="4000" b="1" dirty="0" smtClean="0">
                <a:gradFill>
                  <a:gsLst>
                    <a:gs pos="2917">
                      <a:srgbClr val="FFFFFF"/>
                    </a:gs>
                    <a:gs pos="30000">
                      <a:srgbClr val="FFFFFF"/>
                    </a:gs>
                  </a:gsLst>
                  <a:lin ang="5400000" scaled="0"/>
                </a:gradFill>
              </a:rPr>
              <a:t>2</a:t>
            </a:r>
          </a:p>
        </p:txBody>
      </p:sp>
      <p:sp>
        <p:nvSpPr>
          <p:cNvPr id="27" name="TextBox 26"/>
          <p:cNvSpPr txBox="1"/>
          <p:nvPr/>
        </p:nvSpPr>
        <p:spPr>
          <a:xfrm>
            <a:off x="4202012" y="5848097"/>
            <a:ext cx="3816425" cy="5447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r>
              <a:rPr lang="en-US" dirty="0">
                <a:solidFill>
                  <a:srgbClr val="FFFFFF"/>
                </a:solidFill>
              </a:rPr>
              <a:t>Effectiveness Depends on Execution</a:t>
            </a:r>
          </a:p>
        </p:txBody>
      </p:sp>
      <p:grpSp>
        <p:nvGrpSpPr>
          <p:cNvPr id="7" name="Group 6"/>
          <p:cNvGrpSpPr/>
          <p:nvPr/>
        </p:nvGrpSpPr>
        <p:grpSpPr>
          <a:xfrm>
            <a:off x="958437" y="2774837"/>
            <a:ext cx="8931892" cy="605240"/>
            <a:chOff x="808037" y="1516062"/>
            <a:chExt cx="10439400" cy="990600"/>
          </a:xfrm>
        </p:grpSpPr>
        <p:sp>
          <p:nvSpPr>
            <p:cNvPr id="4" name="Rectangle 3"/>
            <p:cNvSpPr/>
            <p:nvPr/>
          </p:nvSpPr>
          <p:spPr bwMode="auto">
            <a:xfrm>
              <a:off x="808037" y="1516062"/>
              <a:ext cx="10439400" cy="990600"/>
            </a:xfrm>
            <a:prstGeom prst="rect">
              <a:avLst/>
            </a:prstGeom>
            <a:solidFill>
              <a:srgbClr val="00B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defTabSz="932472"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5" name="Rectangle 4"/>
            <p:cNvSpPr/>
            <p:nvPr/>
          </p:nvSpPr>
          <p:spPr bwMode="auto">
            <a:xfrm>
              <a:off x="3322637" y="1516062"/>
              <a:ext cx="7924800" cy="990600"/>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6" name="Rectangle 5"/>
            <p:cNvSpPr/>
            <p:nvPr/>
          </p:nvSpPr>
          <p:spPr bwMode="auto">
            <a:xfrm>
              <a:off x="1265238" y="1516062"/>
              <a:ext cx="3566283" cy="990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3200" dirty="0" smtClean="0">
                  <a:gradFill>
                    <a:gsLst>
                      <a:gs pos="0">
                        <a:srgbClr val="FFFFFF"/>
                      </a:gs>
                      <a:gs pos="100000">
                        <a:srgbClr val="FFFFFF"/>
                      </a:gs>
                    </a:gsLst>
                    <a:lin ang="5400000" scaled="0"/>
                  </a:gradFill>
                </a:rPr>
                <a:t>Scan and Clean</a:t>
              </a:r>
              <a:endParaRPr lang="en-US" sz="3200" dirty="0">
                <a:gradFill>
                  <a:gsLst>
                    <a:gs pos="0">
                      <a:srgbClr val="FFFFFF"/>
                    </a:gs>
                    <a:gs pos="100000">
                      <a:srgbClr val="FFFFFF"/>
                    </a:gs>
                  </a:gsLst>
                  <a:lin ang="5400000" scaled="0"/>
                </a:gradFill>
              </a:endParaRPr>
            </a:p>
          </p:txBody>
        </p:sp>
      </p:grpSp>
      <p:sp>
        <p:nvSpPr>
          <p:cNvPr id="17" name="TextBox 16"/>
          <p:cNvSpPr txBox="1"/>
          <p:nvPr/>
        </p:nvSpPr>
        <p:spPr>
          <a:xfrm>
            <a:off x="198437" y="2664052"/>
            <a:ext cx="664284" cy="849463"/>
          </a:xfrm>
          <a:prstGeom prst="rect">
            <a:avLst/>
          </a:prstGeom>
          <a:noFill/>
        </p:spPr>
        <p:txBody>
          <a:bodyPr wrap="none" lIns="182880" tIns="146304" rIns="182880" bIns="146304" rtlCol="0">
            <a:spAutoFit/>
          </a:bodyPr>
          <a:lstStyle/>
          <a:p>
            <a:pPr algn="ctr">
              <a:lnSpc>
                <a:spcPct val="90000"/>
              </a:lnSpc>
              <a:spcAft>
                <a:spcPts val="600"/>
              </a:spcAft>
            </a:pPr>
            <a:r>
              <a:rPr lang="en-US" sz="4000" b="1" dirty="0" smtClean="0">
                <a:gradFill>
                  <a:gsLst>
                    <a:gs pos="2917">
                      <a:srgbClr val="FFFFFF"/>
                    </a:gs>
                    <a:gs pos="30000">
                      <a:srgbClr val="FFFFFF"/>
                    </a:gs>
                  </a:gsLst>
                  <a:lin ang="5400000" scaled="0"/>
                </a:gradFill>
              </a:rPr>
              <a:t>1</a:t>
            </a:r>
          </a:p>
        </p:txBody>
      </p:sp>
      <p:sp>
        <p:nvSpPr>
          <p:cNvPr id="31" name="TextBox 30"/>
          <p:cNvSpPr txBox="1"/>
          <p:nvPr/>
        </p:nvSpPr>
        <p:spPr>
          <a:xfrm>
            <a:off x="892893" y="5848097"/>
            <a:ext cx="3125343" cy="544765"/>
          </a:xfrm>
          <a:prstGeom prst="rect">
            <a:avLst/>
          </a:prstGeom>
          <a:solidFill>
            <a:srgbClr val="00B050"/>
          </a:solidFill>
        </p:spPr>
        <p:txBody>
          <a:bodyPr wrap="none" lIns="182880" tIns="146304" rIns="182880" bIns="146304" rtlCol="0">
            <a:spAutoFit/>
          </a:bodyPr>
          <a:lstStyle/>
          <a:p>
            <a:pPr algn="ctr">
              <a:lnSpc>
                <a:spcPct val="90000"/>
              </a:lnSpc>
              <a:spcAft>
                <a:spcPts val="600"/>
              </a:spcAft>
            </a:pPr>
            <a:r>
              <a:rPr lang="en-US" dirty="0" smtClean="0">
                <a:gradFill>
                  <a:gsLst>
                    <a:gs pos="2917">
                      <a:srgbClr val="FFFFFF"/>
                    </a:gs>
                    <a:gs pos="30000">
                      <a:srgbClr val="FFFFFF"/>
                    </a:gs>
                  </a:gsLst>
                  <a:lin ang="5400000" scaled="0"/>
                </a:gradFill>
              </a:rPr>
              <a:t>Inherent High Effectiveness</a:t>
            </a:r>
          </a:p>
        </p:txBody>
      </p:sp>
      <p:sp>
        <p:nvSpPr>
          <p:cNvPr id="32" name="TextBox 31"/>
          <p:cNvSpPr txBox="1"/>
          <p:nvPr/>
        </p:nvSpPr>
        <p:spPr>
          <a:xfrm>
            <a:off x="8168160" y="5848097"/>
            <a:ext cx="2946621" cy="54476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r>
              <a:rPr lang="en-US" dirty="0">
                <a:solidFill>
                  <a:srgbClr val="FFFFFF"/>
                </a:solidFill>
              </a:rPr>
              <a:t>Inherent Low Effectiveness</a:t>
            </a:r>
          </a:p>
        </p:txBody>
      </p:sp>
      <p:cxnSp>
        <p:nvCxnSpPr>
          <p:cNvPr id="33" name="Straight Connector 32"/>
          <p:cNvCxnSpPr/>
          <p:nvPr/>
        </p:nvCxnSpPr>
        <p:spPr>
          <a:xfrm>
            <a:off x="958437" y="2447606"/>
            <a:ext cx="8929399" cy="0"/>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8437" y="2333624"/>
            <a:ext cx="0" cy="241072"/>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875837" y="2327070"/>
            <a:ext cx="0" cy="241072"/>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Rectangular Callout 42"/>
          <p:cNvSpPr/>
          <p:nvPr/>
        </p:nvSpPr>
        <p:spPr bwMode="auto">
          <a:xfrm>
            <a:off x="645486" y="1406355"/>
            <a:ext cx="3276600" cy="758825"/>
          </a:xfrm>
          <a:prstGeom prst="wedgeRectCallout">
            <a:avLst>
              <a:gd name="adj1" fmla="val -40678"/>
              <a:gd name="adj2" fmla="val 74550"/>
            </a:avLst>
          </a:prstGeom>
          <a:solidFill>
            <a:srgbClr val="FFFF9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srgbClr val="000000">
                    <a:lumMod val="50000"/>
                  </a:srgbClr>
                </a:solidFill>
              </a:rPr>
              <a:t>Low Attacker Skill/Presence</a:t>
            </a:r>
          </a:p>
          <a:p>
            <a:pPr algn="ctr" defTabSz="932472" fontAlgn="base">
              <a:spcBef>
                <a:spcPct val="0"/>
              </a:spcBef>
              <a:spcAft>
                <a:spcPct val="0"/>
              </a:spcAft>
            </a:pPr>
            <a:r>
              <a:rPr lang="en-US" sz="2000" dirty="0" smtClean="0">
                <a:solidFill>
                  <a:srgbClr val="000000">
                    <a:lumMod val="50000"/>
                  </a:srgbClr>
                </a:solidFill>
              </a:rPr>
              <a:t>0% chance of persistence</a:t>
            </a:r>
            <a:endParaRPr lang="en-US" sz="2000" dirty="0">
              <a:solidFill>
                <a:srgbClr val="000000">
                  <a:lumMod val="50000"/>
                </a:srgbClr>
              </a:solidFill>
            </a:endParaRPr>
          </a:p>
        </p:txBody>
      </p:sp>
      <p:sp>
        <p:nvSpPr>
          <p:cNvPr id="44" name="Rectangular Callout 43"/>
          <p:cNvSpPr/>
          <p:nvPr/>
        </p:nvSpPr>
        <p:spPr bwMode="auto">
          <a:xfrm>
            <a:off x="6904037" y="1363662"/>
            <a:ext cx="3276600" cy="758825"/>
          </a:xfrm>
          <a:prstGeom prst="wedgeRectCallout">
            <a:avLst>
              <a:gd name="adj1" fmla="val 42113"/>
              <a:gd name="adj2" fmla="val 78567"/>
            </a:avLst>
          </a:prstGeom>
          <a:solidFill>
            <a:srgbClr val="FFFF9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srgbClr val="000000">
                    <a:lumMod val="50000"/>
                  </a:srgbClr>
                </a:solidFill>
              </a:rPr>
              <a:t>High Attacker Skill/Presence</a:t>
            </a:r>
          </a:p>
          <a:p>
            <a:pPr algn="ctr" defTabSz="932472" fontAlgn="base">
              <a:spcBef>
                <a:spcPct val="0"/>
              </a:spcBef>
              <a:spcAft>
                <a:spcPct val="0"/>
              </a:spcAft>
            </a:pPr>
            <a:r>
              <a:rPr lang="en-US" sz="2000" dirty="0" smtClean="0">
                <a:solidFill>
                  <a:srgbClr val="000000">
                    <a:lumMod val="50000"/>
                  </a:srgbClr>
                </a:solidFill>
              </a:rPr>
              <a:t>100% chance of persistence</a:t>
            </a:r>
            <a:endParaRPr lang="en-US" sz="2000" dirty="0">
              <a:solidFill>
                <a:srgbClr val="000000">
                  <a:lumMod val="50000"/>
                </a:srgbClr>
              </a:solidFill>
            </a:endParaRPr>
          </a:p>
        </p:txBody>
      </p:sp>
      <p:sp>
        <p:nvSpPr>
          <p:cNvPr id="45" name="Rectangle 44"/>
          <p:cNvSpPr/>
          <p:nvPr/>
        </p:nvSpPr>
        <p:spPr bwMode="auto">
          <a:xfrm>
            <a:off x="8961437" y="4520320"/>
            <a:ext cx="762000" cy="60524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3200" dirty="0">
              <a:gradFill>
                <a:gsLst>
                  <a:gs pos="0">
                    <a:srgbClr val="FFFFFF"/>
                  </a:gs>
                  <a:gs pos="100000">
                    <a:srgbClr val="FFFFFF"/>
                  </a:gs>
                </a:gsLst>
                <a:lin ang="5400000" scaled="0"/>
              </a:gradFill>
            </a:endParaRPr>
          </a:p>
        </p:txBody>
      </p:sp>
      <p:sp>
        <p:nvSpPr>
          <p:cNvPr id="49" name="TextBox 48"/>
          <p:cNvSpPr txBox="1"/>
          <p:nvPr/>
        </p:nvSpPr>
        <p:spPr>
          <a:xfrm>
            <a:off x="10267652" y="4462527"/>
            <a:ext cx="2071265" cy="738664"/>
          </a:xfrm>
          <a:prstGeom prst="rect">
            <a:avLst/>
          </a:prstGeom>
          <a:noFill/>
        </p:spPr>
        <p:txBody>
          <a:bodyPr wrap="square" lIns="182880" tIns="146304" rIns="182880" bIns="146304" rtlCol="0">
            <a:spAutoFit/>
          </a:bodyPr>
          <a:lstStyle/>
          <a:p>
            <a:pPr>
              <a:lnSpc>
                <a:spcPct val="90000"/>
              </a:lnSpc>
              <a:spcAft>
                <a:spcPts val="600"/>
              </a:spcAft>
            </a:pPr>
            <a:r>
              <a:rPr lang="en-GB" sz="3200" b="1" dirty="0" smtClean="0">
                <a:solidFill>
                  <a:srgbClr val="FF0000"/>
                </a:solidFill>
              </a:rPr>
              <a:t>$$$$$$$</a:t>
            </a:r>
          </a:p>
        </p:txBody>
      </p:sp>
      <p:sp>
        <p:nvSpPr>
          <p:cNvPr id="50" name="TextBox 49"/>
          <p:cNvSpPr txBox="1"/>
          <p:nvPr/>
        </p:nvSpPr>
        <p:spPr>
          <a:xfrm>
            <a:off x="10279981" y="3568302"/>
            <a:ext cx="1570039" cy="738664"/>
          </a:xfrm>
          <a:prstGeom prst="rect">
            <a:avLst/>
          </a:prstGeom>
          <a:noFill/>
        </p:spPr>
        <p:txBody>
          <a:bodyPr wrap="square" lIns="182880" tIns="146304" rIns="182880" bIns="146304" rtlCol="0">
            <a:spAutoFit/>
          </a:bodyPr>
          <a:lstStyle/>
          <a:p>
            <a:pPr>
              <a:lnSpc>
                <a:spcPct val="90000"/>
              </a:lnSpc>
              <a:spcAft>
                <a:spcPts val="600"/>
              </a:spcAft>
            </a:pPr>
            <a:r>
              <a:rPr lang="en-GB" sz="3200" b="1" dirty="0" smtClean="0">
                <a:solidFill>
                  <a:srgbClr val="FF0000"/>
                </a:solidFill>
              </a:rPr>
              <a:t>$$$</a:t>
            </a:r>
          </a:p>
        </p:txBody>
      </p:sp>
      <p:sp>
        <p:nvSpPr>
          <p:cNvPr id="51" name="TextBox 50"/>
          <p:cNvSpPr txBox="1"/>
          <p:nvPr/>
        </p:nvSpPr>
        <p:spPr>
          <a:xfrm>
            <a:off x="10279981" y="2716403"/>
            <a:ext cx="1570039" cy="738664"/>
          </a:xfrm>
          <a:prstGeom prst="rect">
            <a:avLst/>
          </a:prstGeom>
          <a:noFill/>
        </p:spPr>
        <p:txBody>
          <a:bodyPr wrap="square" lIns="182880" tIns="146304" rIns="182880" bIns="146304" rtlCol="0">
            <a:spAutoFit/>
          </a:bodyPr>
          <a:lstStyle/>
          <a:p>
            <a:pPr>
              <a:lnSpc>
                <a:spcPct val="90000"/>
              </a:lnSpc>
              <a:spcAft>
                <a:spcPts val="600"/>
              </a:spcAft>
            </a:pPr>
            <a:r>
              <a:rPr lang="en-GB" sz="3200" b="1" dirty="0" smtClean="0">
                <a:solidFill>
                  <a:srgbClr val="FF0000"/>
                </a:solidFill>
              </a:rPr>
              <a:t>$</a:t>
            </a:r>
          </a:p>
        </p:txBody>
      </p:sp>
    </p:spTree>
    <p:extLst>
      <p:ext uri="{BB962C8B-B14F-4D97-AF65-F5344CB8AC3E}">
        <p14:creationId xmlns:p14="http://schemas.microsoft.com/office/powerpoint/2010/main" val="3366429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P spid="17" grpId="0"/>
      <p:bldP spid="45" grpId="0" animBg="1"/>
      <p:bldP spid="49" grpId="0"/>
      <p:bldP spid="50" grpId="0"/>
      <p:bldP spid="5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516062"/>
            <a:ext cx="11887200" cy="4936736"/>
          </a:xfrm>
        </p:spPr>
        <p:txBody>
          <a:bodyPr vert="horz" wrap="square" lIns="146304" tIns="91440" rIns="146304" bIns="91440" rtlCol="0">
            <a:spAutoFit/>
          </a:bodyPr>
          <a:lstStyle/>
          <a:p>
            <a:pPr>
              <a:buClr>
                <a:schemeClr val="tx2"/>
              </a:buClr>
            </a:pPr>
            <a:r>
              <a:rPr lang="en-US" b="1" dirty="0">
                <a:gradFill>
                  <a:gsLst>
                    <a:gs pos="13869">
                      <a:schemeClr val="tx2"/>
                    </a:gs>
                    <a:gs pos="42000">
                      <a:schemeClr val="tx2"/>
                    </a:gs>
                  </a:gsLst>
                  <a:lin ang="5400000" scaled="0"/>
                </a:gradFill>
              </a:rPr>
              <a:t>There is never 100% guarantee of recovery</a:t>
            </a:r>
          </a:p>
          <a:p>
            <a:pPr lvl="1"/>
            <a:r>
              <a:rPr lang="en-US" dirty="0"/>
              <a:t>There is never 100% guarantee of security either</a:t>
            </a:r>
          </a:p>
          <a:p>
            <a:pPr lvl="1"/>
            <a:r>
              <a:rPr lang="en-US" dirty="0"/>
              <a:t>Skill level of adversary impacts likelihood of </a:t>
            </a:r>
            <a:r>
              <a:rPr lang="en-US" dirty="0" smtClean="0"/>
              <a:t>success</a:t>
            </a:r>
          </a:p>
          <a:p>
            <a:pPr marL="342900" lvl="1" indent="0">
              <a:buNone/>
            </a:pPr>
            <a:endParaRPr lang="en-US" b="1" dirty="0">
              <a:gradFill>
                <a:gsLst>
                  <a:gs pos="13869">
                    <a:schemeClr val="tx2"/>
                  </a:gs>
                  <a:gs pos="42000">
                    <a:schemeClr val="tx2"/>
                  </a:gs>
                </a:gsLst>
                <a:lin ang="5400000" scaled="0"/>
              </a:gradFill>
            </a:endParaRPr>
          </a:p>
          <a:p>
            <a:pPr>
              <a:buClr>
                <a:schemeClr val="tx2"/>
              </a:buClr>
            </a:pPr>
            <a:r>
              <a:rPr lang="en-US" b="1" dirty="0">
                <a:gradFill>
                  <a:gsLst>
                    <a:gs pos="13869">
                      <a:schemeClr val="tx2"/>
                    </a:gs>
                    <a:gs pos="42000">
                      <a:schemeClr val="tx2"/>
                    </a:gs>
                  </a:gsLst>
                  <a:lin ang="5400000" scaled="0"/>
                </a:gradFill>
              </a:rPr>
              <a:t>Adversaries are human operators</a:t>
            </a:r>
          </a:p>
          <a:p>
            <a:pPr lvl="1"/>
            <a:r>
              <a:rPr lang="en-US" dirty="0"/>
              <a:t>Bad – Can adapt and adjust to our tactics</a:t>
            </a:r>
          </a:p>
          <a:p>
            <a:pPr lvl="1"/>
            <a:r>
              <a:rPr lang="en-US" dirty="0"/>
              <a:t>Good – Reaction speed is human, like the </a:t>
            </a:r>
            <a:r>
              <a:rPr lang="en-US" dirty="0" smtClean="0"/>
              <a:t>defenders</a:t>
            </a:r>
          </a:p>
          <a:p>
            <a:pPr marL="342900" lvl="1" indent="0">
              <a:buNone/>
            </a:pPr>
            <a:endParaRPr lang="en-US" dirty="0"/>
          </a:p>
          <a:p>
            <a:pPr>
              <a:buClr>
                <a:schemeClr val="tx2"/>
              </a:buClr>
            </a:pPr>
            <a:r>
              <a:rPr lang="en-US" b="1" dirty="0">
                <a:gradFill>
                  <a:gsLst>
                    <a:gs pos="13869">
                      <a:schemeClr val="tx2"/>
                    </a:gs>
                    <a:gs pos="42000">
                      <a:schemeClr val="tx2"/>
                    </a:gs>
                  </a:gsLst>
                  <a:lin ang="5400000" scaled="0"/>
                </a:gradFill>
              </a:rPr>
              <a:t>As we get better, so will they</a:t>
            </a:r>
          </a:p>
          <a:p>
            <a:pPr lvl="1"/>
            <a:r>
              <a:rPr lang="en-US" dirty="0"/>
              <a:t>New places to hide, new techniques, etc.</a:t>
            </a:r>
          </a:p>
        </p:txBody>
      </p:sp>
      <p:sp>
        <p:nvSpPr>
          <p:cNvPr id="3" name="Title 2"/>
          <p:cNvSpPr>
            <a:spLocks noGrp="1"/>
          </p:cNvSpPr>
          <p:nvPr>
            <p:ph type="title"/>
          </p:nvPr>
        </p:nvSpPr>
        <p:spPr/>
        <p:txBody>
          <a:bodyPr/>
          <a:lstStyle/>
          <a:p>
            <a:r>
              <a:rPr lang="en-US" dirty="0" smtClean="0"/>
              <a:t>Recovery Dynamics</a:t>
            </a:r>
            <a:endParaRPr lang="en-US" dirty="0"/>
          </a:p>
        </p:txBody>
      </p:sp>
    </p:spTree>
    <p:extLst>
      <p:ext uri="{BB962C8B-B14F-4D97-AF65-F5344CB8AC3E}">
        <p14:creationId xmlns:p14="http://schemas.microsoft.com/office/powerpoint/2010/main" val="321655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Mindset</a:t>
            </a:r>
            <a:endParaRPr lang="en-US" dirty="0"/>
          </a:p>
        </p:txBody>
      </p:sp>
      <p:sp>
        <p:nvSpPr>
          <p:cNvPr id="3" name="Text Placeholder 2"/>
          <p:cNvSpPr>
            <a:spLocks noGrp="1"/>
          </p:cNvSpPr>
          <p:nvPr>
            <p:ph type="body" sz="quarter" idx="4294967295"/>
          </p:nvPr>
        </p:nvSpPr>
        <p:spPr>
          <a:xfrm>
            <a:off x="274638" y="1212850"/>
            <a:ext cx="11887200" cy="2092881"/>
          </a:xfrm>
          <a:prstGeom prst="rect">
            <a:avLst/>
          </a:prstGeom>
        </p:spPr>
        <p:txBody>
          <a:bodyPr vert="horz" wrap="square" lIns="146304" tIns="91440" rIns="146304" bIns="91440" rtlCol="0">
            <a:spAutoFit/>
          </a:bodyPr>
          <a:lstStyle/>
          <a:p>
            <a:pPr>
              <a:buClr>
                <a:schemeClr val="tx2"/>
              </a:buClr>
            </a:pPr>
            <a:r>
              <a:rPr lang="en-US" b="1" dirty="0">
                <a:gradFill>
                  <a:gsLst>
                    <a:gs pos="13869">
                      <a:schemeClr val="tx2"/>
                    </a:gs>
                    <a:gs pos="42000">
                      <a:schemeClr val="tx2"/>
                    </a:gs>
                  </a:gsLst>
                  <a:lin ang="5400000" scaled="0"/>
                </a:gradFill>
              </a:rPr>
              <a:t>We all swim in a sea full of sharks</a:t>
            </a:r>
          </a:p>
          <a:p>
            <a:pPr>
              <a:buClr>
                <a:schemeClr val="tx2"/>
              </a:buClr>
            </a:pPr>
            <a:r>
              <a:rPr lang="en-US" b="1" dirty="0">
                <a:gradFill>
                  <a:gsLst>
                    <a:gs pos="13869">
                      <a:schemeClr val="tx2"/>
                    </a:gs>
                    <a:gs pos="42000">
                      <a:schemeClr val="tx2"/>
                    </a:gs>
                  </a:gsLst>
                  <a:lin ang="5400000" scaled="0"/>
                </a:gradFill>
              </a:rPr>
              <a:t>We cannot defend </a:t>
            </a:r>
            <a:r>
              <a:rPr lang="en-US" b="1" dirty="0" smtClean="0">
                <a:gradFill>
                  <a:gsLst>
                    <a:gs pos="13869">
                      <a:schemeClr val="tx2"/>
                    </a:gs>
                    <a:gs pos="42000">
                      <a:schemeClr val="tx2"/>
                    </a:gs>
                  </a:gsLst>
                  <a:lin ang="5400000" scaled="0"/>
                </a:gradFill>
              </a:rPr>
              <a:t>or control everything</a:t>
            </a:r>
          </a:p>
          <a:p>
            <a:pPr>
              <a:buClr>
                <a:schemeClr val="tx2"/>
              </a:buClr>
            </a:pPr>
            <a:r>
              <a:rPr lang="en-US" b="1" dirty="0" smtClean="0">
                <a:gradFill>
                  <a:gsLst>
                    <a:gs pos="13869">
                      <a:schemeClr val="tx2"/>
                    </a:gs>
                    <a:gs pos="42000">
                      <a:schemeClr val="tx2"/>
                    </a:gs>
                  </a:gsLst>
                  <a:lin ang="5400000" scaled="0"/>
                </a:gradFill>
              </a:rPr>
              <a:t>Risk is a </a:t>
            </a:r>
            <a:r>
              <a:rPr lang="en-US" b="1" i="1" dirty="0" smtClean="0">
                <a:gradFill>
                  <a:gsLst>
                    <a:gs pos="13869">
                      <a:schemeClr val="tx2"/>
                    </a:gs>
                    <a:gs pos="42000">
                      <a:schemeClr val="tx2"/>
                    </a:gs>
                  </a:gsLst>
                  <a:lin ang="5400000" scaled="0"/>
                </a:gradFill>
              </a:rPr>
              <a:t>business </a:t>
            </a:r>
            <a:r>
              <a:rPr lang="en-US" b="1" dirty="0" smtClean="0">
                <a:gradFill>
                  <a:gsLst>
                    <a:gs pos="13869">
                      <a:schemeClr val="tx2"/>
                    </a:gs>
                    <a:gs pos="42000">
                      <a:schemeClr val="tx2"/>
                    </a:gs>
                  </a:gsLst>
                  <a:lin ang="5400000" scaled="0"/>
                </a:gradFill>
              </a:rPr>
              <a:t>issue</a:t>
            </a:r>
            <a:endParaRPr lang="en-US" b="1" dirty="0">
              <a:gradFill>
                <a:gsLst>
                  <a:gs pos="13869">
                    <a:schemeClr val="tx2"/>
                  </a:gs>
                  <a:gs pos="42000">
                    <a:schemeClr val="tx2"/>
                  </a:gs>
                </a:gsLst>
                <a:lin ang="5400000" scaled="0"/>
              </a:gra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635676" y="3353882"/>
            <a:ext cx="2559225" cy="3448621"/>
          </a:xfrm>
          <a:prstGeom prst="rect">
            <a:avLst/>
          </a:prstGeom>
        </p:spPr>
      </p:pic>
    </p:spTree>
    <p:extLst>
      <p:ext uri="{BB962C8B-B14F-4D97-AF65-F5344CB8AC3E}">
        <p14:creationId xmlns:p14="http://schemas.microsoft.com/office/powerpoint/2010/main" val="259200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274637" y="1481038"/>
            <a:ext cx="12039599" cy="2092881"/>
          </a:xfrm>
          <a:prstGeom prst="rect">
            <a:avLst/>
          </a:prstGeom>
        </p:spPr>
        <p:txBody>
          <a:bodyPr vert="horz" wrap="square" lIns="146304" tIns="91440" rIns="146304" bIns="91440" rtlCol="0">
            <a:spAutoFit/>
          </a:bodyPr>
          <a:lstStyle/>
          <a:p>
            <a:pPr>
              <a:buClr>
                <a:schemeClr val="tx2"/>
              </a:buClr>
            </a:pPr>
            <a:r>
              <a:rPr lang="en-US" b="1" dirty="0">
                <a:gradFill>
                  <a:gsLst>
                    <a:gs pos="13869">
                      <a:schemeClr val="tx2"/>
                    </a:gs>
                    <a:gs pos="42000">
                      <a:schemeClr val="tx2"/>
                    </a:gs>
                  </a:gsLst>
                  <a:lin ang="5400000" scaled="0"/>
                </a:gradFill>
              </a:rPr>
              <a:t>Focus on your diamonds</a:t>
            </a:r>
          </a:p>
          <a:p>
            <a:pPr>
              <a:buClr>
                <a:schemeClr val="tx2"/>
              </a:buClr>
            </a:pPr>
            <a:r>
              <a:rPr lang="en-US" b="1" dirty="0" smtClean="0">
                <a:gradFill>
                  <a:gsLst>
                    <a:gs pos="13869">
                      <a:schemeClr val="tx2"/>
                    </a:gs>
                    <a:gs pos="42000">
                      <a:schemeClr val="tx2"/>
                    </a:gs>
                  </a:gsLst>
                  <a:lin ang="5400000" scaled="0"/>
                </a:gradFill>
              </a:rPr>
              <a:t>Choose solutions that match the risk</a:t>
            </a:r>
          </a:p>
          <a:p>
            <a:pPr>
              <a:buClr>
                <a:schemeClr val="tx2"/>
              </a:buClr>
            </a:pPr>
            <a:r>
              <a:rPr lang="en-US" b="1" dirty="0" smtClean="0">
                <a:gradFill>
                  <a:gsLst>
                    <a:gs pos="13869">
                      <a:schemeClr val="tx2"/>
                    </a:gs>
                    <a:gs pos="42000">
                      <a:schemeClr val="tx2"/>
                    </a:gs>
                  </a:gsLst>
                  <a:lin ang="5400000" scaled="0"/>
                </a:gradFill>
              </a:rPr>
              <a:t>Be </a:t>
            </a:r>
            <a:r>
              <a:rPr lang="en-US" b="1" dirty="0">
                <a:gradFill>
                  <a:gsLst>
                    <a:gs pos="13869">
                      <a:schemeClr val="tx2"/>
                    </a:gs>
                    <a:gs pos="42000">
                      <a:schemeClr val="tx2"/>
                    </a:gs>
                  </a:gsLst>
                  <a:lin ang="5400000" scaled="0"/>
                </a:gradFill>
              </a:rPr>
              <a:t>prepared, start today</a:t>
            </a:r>
          </a:p>
        </p:txBody>
      </p:sp>
      <p:sp>
        <p:nvSpPr>
          <p:cNvPr id="4" name="Title 3"/>
          <p:cNvSpPr>
            <a:spLocks noGrp="1"/>
          </p:cNvSpPr>
          <p:nvPr>
            <p:ph type="title"/>
          </p:nvPr>
        </p:nvSpPr>
        <p:spPr/>
        <p:txBody>
          <a:bodyPr/>
          <a:lstStyle/>
          <a:p>
            <a:r>
              <a:rPr lang="en-US" dirty="0" smtClean="0"/>
              <a:t>Surviving in the New IT Reality</a:t>
            </a:r>
            <a:endParaRPr lang="en-US" dirty="0"/>
          </a:p>
        </p:txBody>
      </p:sp>
    </p:spTree>
    <p:extLst>
      <p:ext uri="{BB962C8B-B14F-4D97-AF65-F5344CB8AC3E}">
        <p14:creationId xmlns:p14="http://schemas.microsoft.com/office/powerpoint/2010/main" val="346258142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4693593"/>
          </a:xfrm>
        </p:spPr>
        <p:txBody>
          <a:bodyPr/>
          <a:lstStyle/>
          <a:p>
            <a:pPr lvl="0">
              <a:spcBef>
                <a:spcPts val="2400"/>
              </a:spcBef>
            </a:pPr>
            <a:r>
              <a:rPr lang="en-US" sz="3800" dirty="0">
                <a:gradFill>
                  <a:gsLst>
                    <a:gs pos="1250">
                      <a:schemeClr val="tx1"/>
                    </a:gs>
                    <a:gs pos="100000">
                      <a:schemeClr val="tx1"/>
                    </a:gs>
                  </a:gsLst>
                  <a:lin ang="5400000" scaled="0"/>
                </a:gradFill>
              </a:rPr>
              <a:t>Breakout Sessions (session codes and titles</a:t>
            </a:r>
            <a:r>
              <a:rPr lang="en-US" sz="3800" dirty="0" smtClean="0">
                <a:gradFill>
                  <a:gsLst>
                    <a:gs pos="1250">
                      <a:schemeClr val="tx1"/>
                    </a:gs>
                    <a:gs pos="100000">
                      <a:schemeClr val="tx1"/>
                    </a:gs>
                  </a:gsLst>
                  <a:lin ang="5400000" scaled="0"/>
                </a:gradFill>
              </a:rPr>
              <a:t>)</a:t>
            </a:r>
          </a:p>
          <a:p>
            <a:pPr lvl="1">
              <a:spcBef>
                <a:spcPts val="2400"/>
              </a:spcBef>
            </a:pPr>
            <a:r>
              <a:rPr lang="en-US" sz="1800" b="1" dirty="0"/>
              <a:t>DCIM-B213 TWC: Pass-the-Hash and Credential Theft Mitigation </a:t>
            </a:r>
            <a:r>
              <a:rPr lang="en-US" sz="1800" b="1" dirty="0" smtClean="0"/>
              <a:t>Architectures</a:t>
            </a:r>
          </a:p>
          <a:p>
            <a:pPr lvl="1">
              <a:spcBef>
                <a:spcPts val="2400"/>
              </a:spcBef>
            </a:pPr>
            <a:r>
              <a:rPr lang="en-US" sz="1800" b="1" dirty="0"/>
              <a:t>DCIM-B366 TWC: Hacker’s Perspective on Your Windows Infrastructure: Mandatory Check List </a:t>
            </a:r>
            <a:endParaRPr lang="en-US" sz="1800" b="1" dirty="0" smtClean="0"/>
          </a:p>
          <a:p>
            <a:pPr lvl="1">
              <a:spcBef>
                <a:spcPts val="2400"/>
              </a:spcBef>
            </a:pPr>
            <a:r>
              <a:rPr lang="en-US" sz="1800" b="1" dirty="0" smtClean="0"/>
              <a:t>DCIM-B359 </a:t>
            </a:r>
            <a:r>
              <a:rPr lang="en-US" sz="1800" b="1" dirty="0"/>
              <a:t>TWC: Pass-the-Hash: How Attackers Spread and How to Stop Them </a:t>
            </a:r>
            <a:endParaRPr lang="en-US" sz="1800" b="1" dirty="0" smtClean="0"/>
          </a:p>
          <a:p>
            <a:pPr lvl="1">
              <a:spcBef>
                <a:spcPts val="2400"/>
              </a:spcBef>
            </a:pPr>
            <a:r>
              <a:rPr lang="en-US" sz="1800" b="1" dirty="0"/>
              <a:t>DCIM-B216 TWC: Securing Your Business: Getting the Most from Your Premier Services </a:t>
            </a:r>
            <a:endParaRPr lang="en-US" sz="1800" b="1" dirty="0" smtClean="0"/>
          </a:p>
          <a:p>
            <a:pPr lvl="1">
              <a:spcBef>
                <a:spcPts val="2400"/>
              </a:spcBef>
            </a:pPr>
            <a:r>
              <a:rPr lang="en-US" sz="1800" b="1" dirty="0"/>
              <a:t>PCIT-B319 TWC: Social Engineering: Manipulations, Targeted Attacks, and IT Security </a:t>
            </a:r>
            <a:endParaRPr lang="en-US" sz="1800" b="1" dirty="0" smtClean="0"/>
          </a:p>
          <a:p>
            <a:pPr lvl="1">
              <a:spcBef>
                <a:spcPts val="2400"/>
              </a:spcBef>
            </a:pPr>
            <a:r>
              <a:rPr lang="en-US" sz="1800" b="1" dirty="0"/>
              <a:t>WIN-B335 Making Sense of the Microsoft Information Protection Stack </a:t>
            </a:r>
            <a:r>
              <a:rPr lang="en-US" sz="1800" b="1" dirty="0" smtClean="0"/>
              <a:t> </a:t>
            </a:r>
          </a:p>
          <a:p>
            <a:pPr lvl="1">
              <a:spcBef>
                <a:spcPts val="2400"/>
              </a:spcBef>
            </a:pPr>
            <a:r>
              <a:rPr lang="en-US" sz="1800" b="1" dirty="0"/>
              <a:t>DCIM-B374 TWC: Fighting Evil with Good </a:t>
            </a:r>
            <a:endParaRPr lang="en-US" sz="18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
        <p:nvSpPr>
          <p:cNvPr id="11" name="Text Placeholder 7"/>
          <p:cNvSpPr txBox="1">
            <a:spLocks/>
          </p:cNvSpPr>
          <p:nvPr/>
        </p:nvSpPr>
        <p:spPr>
          <a:xfrm>
            <a:off x="267028" y="5954650"/>
            <a:ext cx="12070012" cy="7109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00BCF2"/>
              </a:buClr>
            </a:pPr>
            <a:r>
              <a:rPr lang="en-US" sz="3800" dirty="0" smtClean="0">
                <a:gradFill>
                  <a:gsLst>
                    <a:gs pos="1250">
                      <a:srgbClr val="FFFFFF"/>
                    </a:gs>
                    <a:gs pos="100000">
                      <a:srgbClr val="FFFFFF"/>
                    </a:gs>
                  </a:gsLst>
                  <a:lin ang="5400000" scaled="0"/>
                </a:gradFill>
              </a:rPr>
              <a:t>Microsoft Solutions Experience Location (MSE)</a:t>
            </a:r>
            <a:endParaRPr lang="en-US" sz="38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35810496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1.56605E-6 L 2.26704E-6 -1.56605E-6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63" presetClass="path" presetSubtype="0" decel="100000" fill="hold" grpId="1" nodeType="withEffect">
                                  <p:stCondLst>
                                    <p:cond delay="500"/>
                                  </p:stCondLst>
                                  <p:childTnLst>
                                    <p:animMotion origin="layout" path="M -0.02413 1.15297E-6 L 2.26704E-6 1.15297E-6 " pathEditMode="relative" rAng="0" ptsTypes="AA">
                                      <p:cBhvr>
                                        <p:cTn id="14" dur="500" fill="hold"/>
                                        <p:tgtEl>
                                          <p:spTgt spid="11"/>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87589" y="3946350"/>
            <a:ext cx="5491447" cy="2734059"/>
            <a:chOff x="5987589" y="3946350"/>
            <a:chExt cx="5491447"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1" name="Rectangle 20"/>
            <p:cNvSpPr/>
            <p:nvPr/>
          </p:nvSpPr>
          <p:spPr bwMode="auto">
            <a:xfrm>
              <a:off x="5987589" y="5766010"/>
              <a:ext cx="5491447"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Rectangle 21"/>
            <p:cNvSpPr/>
            <p:nvPr/>
          </p:nvSpPr>
          <p:spPr>
            <a:xfrm>
              <a:off x="6562627" y="5827493"/>
              <a:ext cx="2564292"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Developers</a:t>
              </a: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http://microsoft.com/msdn </a:t>
              </a:r>
              <a:endParaRPr lang="en-US" dirty="0">
                <a:solidFill>
                  <a:srgbClr val="FFFFFF"/>
                </a:solidFill>
              </a:endParaRPr>
            </a:p>
          </p:txBody>
        </p:sp>
        <p:sp>
          <p:nvSpPr>
            <p:cNvPr id="24" name="Freeform 57"/>
            <p:cNvSpPr>
              <a:spLocks noEditPoints="1"/>
            </p:cNvSpPr>
            <p:nvPr/>
          </p:nvSpPr>
          <p:spPr bwMode="black">
            <a:xfrm>
              <a:off x="6168926" y="6020803"/>
              <a:ext cx="404813" cy="404812"/>
            </a:xfrm>
            <a:custGeom>
              <a:avLst/>
              <a:gdLst>
                <a:gd name="T0" fmla="*/ 77 w 154"/>
                <a:gd name="T1" fmla="*/ 154 h 154"/>
                <a:gd name="T2" fmla="*/ 0 w 154"/>
                <a:gd name="T3" fmla="*/ 77 h 154"/>
                <a:gd name="T4" fmla="*/ 77 w 154"/>
                <a:gd name="T5" fmla="*/ 0 h 154"/>
                <a:gd name="T6" fmla="*/ 154 w 154"/>
                <a:gd name="T7" fmla="*/ 77 h 154"/>
                <a:gd name="T8" fmla="*/ 77 w 154"/>
                <a:gd name="T9" fmla="*/ 154 h 154"/>
                <a:gd name="T10" fmla="*/ 77 w 154"/>
                <a:gd name="T11" fmla="*/ 10 h 154"/>
                <a:gd name="T12" fmla="*/ 10 w 154"/>
                <a:gd name="T13" fmla="*/ 77 h 154"/>
                <a:gd name="T14" fmla="*/ 77 w 154"/>
                <a:gd name="T15" fmla="*/ 145 h 154"/>
                <a:gd name="T16" fmla="*/ 144 w 154"/>
                <a:gd name="T17" fmla="*/ 77 h 154"/>
                <a:gd name="T18" fmla="*/ 77 w 154"/>
                <a:gd name="T19" fmla="*/ 10 h 154"/>
                <a:gd name="T20" fmla="*/ 102 w 154"/>
                <a:gd name="T21" fmla="*/ 49 h 154"/>
                <a:gd name="T22" fmla="*/ 52 w 154"/>
                <a:gd name="T23" fmla="*/ 49 h 154"/>
                <a:gd name="T24" fmla="*/ 44 w 154"/>
                <a:gd name="T25" fmla="*/ 58 h 154"/>
                <a:gd name="T26" fmla="*/ 44 w 154"/>
                <a:gd name="T27" fmla="*/ 90 h 154"/>
                <a:gd name="T28" fmla="*/ 52 w 154"/>
                <a:gd name="T29" fmla="*/ 99 h 154"/>
                <a:gd name="T30" fmla="*/ 64 w 154"/>
                <a:gd name="T31" fmla="*/ 99 h 154"/>
                <a:gd name="T32" fmla="*/ 90 w 154"/>
                <a:gd name="T33" fmla="*/ 116 h 154"/>
                <a:gd name="T34" fmla="*/ 85 w 154"/>
                <a:gd name="T35" fmla="*/ 99 h 154"/>
                <a:gd name="T36" fmla="*/ 102 w 154"/>
                <a:gd name="T37" fmla="*/ 99 h 154"/>
                <a:gd name="T38" fmla="*/ 110 w 154"/>
                <a:gd name="T39" fmla="*/ 91 h 154"/>
                <a:gd name="T40" fmla="*/ 110 w 154"/>
                <a:gd name="T41" fmla="*/ 58 h 154"/>
                <a:gd name="T42" fmla="*/ 102 w 154"/>
                <a:gd name="T43" fmla="*/ 4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154">
                  <a:moveTo>
                    <a:pt x="77" y="154"/>
                  </a:moveTo>
                  <a:cubicBezTo>
                    <a:pt x="34" y="154"/>
                    <a:pt x="0" y="120"/>
                    <a:pt x="0" y="77"/>
                  </a:cubicBezTo>
                  <a:cubicBezTo>
                    <a:pt x="0" y="35"/>
                    <a:pt x="34" y="0"/>
                    <a:pt x="77" y="0"/>
                  </a:cubicBezTo>
                  <a:cubicBezTo>
                    <a:pt x="120" y="0"/>
                    <a:pt x="154" y="35"/>
                    <a:pt x="154" y="77"/>
                  </a:cubicBezTo>
                  <a:cubicBezTo>
                    <a:pt x="154" y="120"/>
                    <a:pt x="120" y="154"/>
                    <a:pt x="77" y="154"/>
                  </a:cubicBezTo>
                  <a:close/>
                  <a:moveTo>
                    <a:pt x="77" y="10"/>
                  </a:moveTo>
                  <a:cubicBezTo>
                    <a:pt x="40" y="10"/>
                    <a:pt x="10" y="40"/>
                    <a:pt x="10" y="77"/>
                  </a:cubicBezTo>
                  <a:cubicBezTo>
                    <a:pt x="10" y="114"/>
                    <a:pt x="40" y="145"/>
                    <a:pt x="77" y="145"/>
                  </a:cubicBezTo>
                  <a:cubicBezTo>
                    <a:pt x="114" y="145"/>
                    <a:pt x="144" y="114"/>
                    <a:pt x="144" y="77"/>
                  </a:cubicBezTo>
                  <a:cubicBezTo>
                    <a:pt x="144" y="40"/>
                    <a:pt x="114" y="10"/>
                    <a:pt x="77" y="10"/>
                  </a:cubicBezTo>
                  <a:close/>
                  <a:moveTo>
                    <a:pt x="102" y="49"/>
                  </a:moveTo>
                  <a:cubicBezTo>
                    <a:pt x="52" y="49"/>
                    <a:pt x="52" y="49"/>
                    <a:pt x="52" y="49"/>
                  </a:cubicBezTo>
                  <a:cubicBezTo>
                    <a:pt x="48" y="49"/>
                    <a:pt x="44" y="53"/>
                    <a:pt x="44" y="58"/>
                  </a:cubicBezTo>
                  <a:cubicBezTo>
                    <a:pt x="44" y="90"/>
                    <a:pt x="44" y="90"/>
                    <a:pt x="44" y="90"/>
                  </a:cubicBezTo>
                  <a:cubicBezTo>
                    <a:pt x="44" y="95"/>
                    <a:pt x="47" y="99"/>
                    <a:pt x="52" y="99"/>
                  </a:cubicBezTo>
                  <a:cubicBezTo>
                    <a:pt x="64" y="99"/>
                    <a:pt x="64" y="99"/>
                    <a:pt x="64" y="99"/>
                  </a:cubicBezTo>
                  <a:cubicBezTo>
                    <a:pt x="90" y="116"/>
                    <a:pt x="90" y="116"/>
                    <a:pt x="90" y="116"/>
                  </a:cubicBezTo>
                  <a:cubicBezTo>
                    <a:pt x="85" y="99"/>
                    <a:pt x="85" y="99"/>
                    <a:pt x="85" y="99"/>
                  </a:cubicBezTo>
                  <a:cubicBezTo>
                    <a:pt x="102" y="99"/>
                    <a:pt x="102" y="99"/>
                    <a:pt x="102" y="99"/>
                  </a:cubicBezTo>
                  <a:cubicBezTo>
                    <a:pt x="107" y="99"/>
                    <a:pt x="110" y="95"/>
                    <a:pt x="110" y="91"/>
                  </a:cubicBezTo>
                  <a:cubicBezTo>
                    <a:pt x="110" y="58"/>
                    <a:pt x="110" y="58"/>
                    <a:pt x="110" y="58"/>
                  </a:cubicBezTo>
                  <a:cubicBezTo>
                    <a:pt x="110" y="53"/>
                    <a:pt x="107" y="49"/>
                    <a:pt x="102" y="49"/>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chemeClr val="bg1"/>
                      </a:gs>
                      <a:gs pos="100000">
                        <a:schemeClr val="bg1"/>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1"/>
                    </a:gs>
                    <a:gs pos="100000">
                      <a:schemeClr val="bg1"/>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hlinkClick r:id="rId6"/>
                </a:rPr>
                <a:t>http://channel9.msdn.com/Events/TechEd</a:t>
              </a:r>
              <a:endParaRPr lang="en-US" dirty="0"/>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Tree>
    <p:extLst>
      <p:ext uri="{BB962C8B-B14F-4D97-AF65-F5344CB8AC3E}">
        <p14:creationId xmlns:p14="http://schemas.microsoft.com/office/powerpoint/2010/main" val="4169439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2125663"/>
            <a:ext cx="12436475" cy="4868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Complete an evaluation </a:t>
            </a:r>
            <a:r>
              <a:rPr lang="en-US" dirty="0" smtClean="0"/>
              <a:t>and </a:t>
            </a:r>
            <a:r>
              <a:rPr lang="en-US" dirty="0"/>
              <a:t>enter to win!</a:t>
            </a:r>
          </a:p>
        </p:txBody>
      </p:sp>
      <p:pic>
        <p:nvPicPr>
          <p:cNvPr id="5" name="Xbox kinec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2233400"/>
            <a:ext cx="6514743" cy="4653388"/>
          </a:xfrm>
          <a:prstGeom prst="rect">
            <a:avLst/>
          </a:prstGeom>
          <a:noFill/>
          <a:extLst>
            <a:ext uri="{909E8E84-426E-40DD-AFC4-6F175D3DCCD1}">
              <a14:hiddenFill xmlns:a14="http://schemas.microsoft.com/office/drawing/2010/main">
                <a:solidFill>
                  <a:srgbClr val="FFFFFF"/>
                </a:solidFill>
              </a14:hiddenFill>
            </a:ext>
          </a:extLst>
        </p:spPr>
      </p:pic>
      <p:pic>
        <p:nvPicPr>
          <p:cNvPr id="6" name="ha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9896" y="3711718"/>
            <a:ext cx="3474370" cy="2174248"/>
          </a:xfrm>
          <a:prstGeom prst="rect">
            <a:avLst/>
          </a:prstGeom>
          <a:noFill/>
          <a:effectLst>
            <a:outerShdw blurRad="2032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4" name="Best Buy gc"/>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8238" y="2602966"/>
            <a:ext cx="3474680" cy="2174442"/>
          </a:xfrm>
          <a:prstGeom prst="rect">
            <a:avLst/>
          </a:prstGeom>
          <a:noFill/>
          <a:effectLst>
            <a:outerShdw blurRad="203200" dist="317500" dir="5400000" sx="90000" sy="-19000" rotWithShape="0">
              <a:prstClr val="black">
                <a:alpha val="1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55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3" presetClass="path" presetSubtype="0" decel="100000" fill="hold" nodeType="withEffect">
                                  <p:stCondLst>
                                    <p:cond delay="0"/>
                                  </p:stCondLst>
                                  <p:childTnLst>
                                    <p:animMotion origin="layout" path="M -0.02413 1.59782E-6 L 4.84555E-6 1.59782E-6 " pathEditMode="relative" rAng="0" ptsTypes="AA">
                                      <p:cBhvr>
                                        <p:cTn id="9" dur="750" fill="hold"/>
                                        <p:tgtEl>
                                          <p:spTgt spid="5"/>
                                        </p:tgtEl>
                                        <p:attrNameLst>
                                          <p:attrName>ppt_x</p:attrName>
                                          <p:attrName>ppt_y</p:attrName>
                                        </p:attrNameLst>
                                      </p:cBhvr>
                                      <p:rCtr x="1200" y="0"/>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3" presetClass="path" presetSubtype="0" decel="100000" fill="hold" nodeType="withEffect">
                                  <p:stCondLst>
                                    <p:cond delay="200"/>
                                  </p:stCondLst>
                                  <p:childTnLst>
                                    <p:animMotion origin="layout" path="M -0.02413 -2.55107E-6 L 2.31044E-6 -2.55107E-6 " pathEditMode="relative" rAng="0" ptsTypes="AA">
                                      <p:cBhvr>
                                        <p:cTn id="14" dur="750" fill="hold"/>
                                        <p:tgtEl>
                                          <p:spTgt spid="4"/>
                                        </p:tgtEl>
                                        <p:attrNameLst>
                                          <p:attrName>ppt_x</p:attrName>
                                          <p:attrName>ppt_y</p:attrName>
                                        </p:attrNameLst>
                                      </p:cBhvr>
                                      <p:rCtr x="1200" y="0"/>
                                    </p:animMotion>
                                  </p:childTnLst>
                                </p:cTn>
                              </p:par>
                              <p:par>
                                <p:cTn id="15" presetID="10" presetClass="entr" presetSubtype="0" fill="hold"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childTnLst>
                                </p:cTn>
                              </p:par>
                              <p:par>
                                <p:cTn id="18" presetID="63" presetClass="path" presetSubtype="0" decel="100000" fill="hold" nodeType="withEffect">
                                  <p:stCondLst>
                                    <p:cond delay="400"/>
                                  </p:stCondLst>
                                  <p:childTnLst>
                                    <p:animMotion origin="layout" path="M -0.02413 1.49796E-7 L 1.39392E-6 1.49796E-7 " pathEditMode="relative" rAng="0" ptsTypes="AA">
                                      <p:cBhvr>
                                        <p:cTn id="19" dur="750" fill="hold"/>
                                        <p:tgtEl>
                                          <p:spTgt spid="6"/>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sp>
        <p:nvSpPr>
          <p:cNvPr id="3" name="Isosceles Triangle 2"/>
          <p:cNvSpPr/>
          <p:nvPr/>
        </p:nvSpPr>
        <p:spPr bwMode="auto">
          <a:xfrm rot="5400000">
            <a:off x="6872971" y="3384644"/>
            <a:ext cx="4554072" cy="903013"/>
          </a:xfrm>
          <a:prstGeom prst="triangle">
            <a:avLst/>
          </a:prstGeom>
          <a:gradFill flip="none" rotWithShape="1">
            <a:gsLst>
              <a:gs pos="0">
                <a:schemeClr val="tx1"/>
              </a:gs>
              <a:gs pos="100000">
                <a:schemeClr val="tx1">
                  <a:alpha val="0"/>
                </a:scheme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5" name="TextBox 4"/>
          <p:cNvSpPr txBox="1"/>
          <p:nvPr/>
        </p:nvSpPr>
        <p:spPr>
          <a:xfrm>
            <a:off x="292249" y="2488234"/>
            <a:ext cx="4572318" cy="3003899"/>
          </a:xfrm>
          <a:prstGeom prst="rect">
            <a:avLst/>
          </a:prstGeom>
          <a:noFill/>
        </p:spPr>
        <p:txBody>
          <a:bodyPr wrap="square" lIns="182880" tIns="146304" rIns="182880" bIns="146304" rtlCol="0">
            <a:spAutoFit/>
          </a:bodyPr>
          <a:lstStyle/>
          <a:p>
            <a:pPr lvl="0"/>
            <a:r>
              <a:rPr lang="en-US" sz="4400" b="1" dirty="0">
                <a:gradFill>
                  <a:gsLst>
                    <a:gs pos="83000">
                      <a:srgbClr val="FFFFFF"/>
                    </a:gs>
                    <a:gs pos="100000">
                      <a:srgbClr val="0072C6">
                        <a:lumMod val="30000"/>
                        <a:lumOff val="70000"/>
                      </a:srgbClr>
                    </a:gs>
                  </a:gsLst>
                  <a:lin ang="5400000" scaled="1"/>
                </a:gradFill>
              </a:rPr>
              <a:t>Scan this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b="1" dirty="0" smtClean="0">
                <a:gradFill>
                  <a:gsLst>
                    <a:gs pos="83000">
                      <a:srgbClr val="FFFFFF"/>
                    </a:gs>
                    <a:gs pos="100000">
                      <a:srgbClr val="0072C6">
                        <a:lumMod val="30000"/>
                        <a:lumOff val="70000"/>
                      </a:srgbClr>
                    </a:gs>
                  </a:gsLst>
                  <a:lin ang="5400000" scaled="1"/>
                </a:gradFill>
              </a:rPr>
              <a:t>QR </a:t>
            </a:r>
            <a:r>
              <a:rPr lang="en-US" sz="4400" b="1" dirty="0">
                <a:gradFill>
                  <a:gsLst>
                    <a:gs pos="83000">
                      <a:srgbClr val="FFFFFF"/>
                    </a:gs>
                    <a:gs pos="100000">
                      <a:srgbClr val="0072C6">
                        <a:lumMod val="30000"/>
                        <a:lumOff val="70000"/>
                      </a:srgbClr>
                    </a:gs>
                  </a:gsLst>
                  <a:lin ang="5400000" scaled="1"/>
                </a:gradFill>
              </a:rPr>
              <a:t>code </a:t>
            </a:r>
            <a:r>
              <a:rPr lang="en-US" sz="4400" b="1" dirty="0" smtClean="0">
                <a:gradFill>
                  <a:gsLst>
                    <a:gs pos="83000">
                      <a:srgbClr val="FFFFFF"/>
                    </a:gs>
                    <a:gs pos="100000">
                      <a:srgbClr val="0072C6">
                        <a:lumMod val="30000"/>
                        <a:lumOff val="70000"/>
                      </a:srgbClr>
                    </a:gs>
                  </a:gsLst>
                  <a:lin ang="5400000" scaled="1"/>
                </a:gradFill>
              </a:rPr>
              <a:t/>
            </a:r>
            <a:br>
              <a:rPr lang="en-US" sz="4400" b="1"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to evaluate </a:t>
            </a:r>
            <a:br>
              <a:rPr lang="en-US" sz="4400" dirty="0" smtClean="0">
                <a:gradFill>
                  <a:gsLst>
                    <a:gs pos="83000">
                      <a:srgbClr val="FFFFFF"/>
                    </a:gs>
                    <a:gs pos="100000">
                      <a:srgbClr val="0072C6">
                        <a:lumMod val="30000"/>
                        <a:lumOff val="70000"/>
                      </a:srgbClr>
                    </a:gs>
                  </a:gsLst>
                  <a:lin ang="5400000" scaled="1"/>
                </a:gradFill>
              </a:rPr>
            </a:br>
            <a:r>
              <a:rPr lang="en-US" sz="4400" dirty="0" smtClean="0">
                <a:gradFill>
                  <a:gsLst>
                    <a:gs pos="83000">
                      <a:srgbClr val="FFFFFF"/>
                    </a:gs>
                    <a:gs pos="100000">
                      <a:srgbClr val="0072C6">
                        <a:lumMod val="30000"/>
                        <a:lumOff val="70000"/>
                      </a:srgbClr>
                    </a:gs>
                  </a:gsLst>
                  <a:lin ang="5400000" scaled="1"/>
                </a:gradFill>
              </a:rPr>
              <a:t>this </a:t>
            </a:r>
            <a:r>
              <a:rPr lang="en-US" sz="4400" dirty="0">
                <a:gradFill>
                  <a:gsLst>
                    <a:gs pos="83000">
                      <a:srgbClr val="FFFFFF"/>
                    </a:gs>
                    <a:gs pos="100000">
                      <a:srgbClr val="0072C6">
                        <a:lumMod val="30000"/>
                        <a:lumOff val="70000"/>
                      </a:srgbClr>
                    </a:gs>
                  </a:gsLst>
                  <a:lin ang="5400000" scaled="1"/>
                </a:gradFill>
              </a:rPr>
              <a:t>session.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3220" y="1668463"/>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9847" y="1669943"/>
            <a:ext cx="2353260" cy="4569436"/>
          </a:xfrm>
          <a:prstGeom prst="rect">
            <a:avLst/>
          </a:prstGeom>
        </p:spPr>
      </p:pic>
    </p:spTree>
    <p:extLst>
      <p:ext uri="{BB962C8B-B14F-4D97-AF65-F5344CB8AC3E}">
        <p14:creationId xmlns:p14="http://schemas.microsoft.com/office/powerpoint/2010/main" val="1827246166"/>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a:t>
            </a:r>
            <a:r>
              <a:rPr lang="en-US" sz="700" dirty="0" smtClean="0">
                <a:gradFill>
                  <a:gsLst>
                    <a:gs pos="0">
                      <a:schemeClr val="tx1"/>
                    </a:gs>
                    <a:gs pos="100000">
                      <a:schemeClr val="tx1"/>
                    </a:gs>
                  </a:gsLst>
                  <a:lin ang="5400000" scaled="0"/>
                </a:gradFill>
                <a:cs typeface="Segoe UI" pitchFamily="34" charset="0"/>
              </a:rPr>
              <a:t>2014 </a:t>
            </a:r>
            <a:r>
              <a:rPr lang="en-US" sz="700" dirty="0">
                <a:gradFill>
                  <a:gsLst>
                    <a:gs pos="0">
                      <a:schemeClr val="tx1"/>
                    </a:gs>
                    <a:gs pos="100000">
                      <a:schemeClr val="tx1"/>
                    </a:gs>
                  </a:gsLst>
                  <a:lin ang="5400000" scaled="0"/>
                </a:gradFill>
                <a:cs typeface="Segoe UI" pitchFamily="34" charset="0"/>
              </a:rPr>
              <a:t>Microsoft Corporation. All rights reserved. Microsoft, Windows, </a:t>
            </a:r>
            <a:r>
              <a:rPr lang="en-US" sz="700" dirty="0" smtClean="0">
                <a:gradFill>
                  <a:gsLst>
                    <a:gs pos="0">
                      <a:schemeClr val="tx1"/>
                    </a:gs>
                    <a:gs pos="100000">
                      <a:schemeClr val="tx1"/>
                    </a:gs>
                  </a:gsLst>
                  <a:lin ang="5400000" scaled="0"/>
                </a:gradFill>
                <a:cs typeface="Segoe UI" pitchFamily="34" charset="0"/>
              </a:rPr>
              <a:t>and </a:t>
            </a:r>
            <a:r>
              <a:rPr lang="en-US" sz="700" dirty="0">
                <a:gradFill>
                  <a:gsLst>
                    <a:gs pos="0">
                      <a:schemeClr val="tx1"/>
                    </a:gs>
                    <a:gs pos="100000">
                      <a:schemeClr val="tx1"/>
                    </a:gs>
                  </a:gsLst>
                  <a:lin ang="5400000" scaled="0"/>
                </a:gradFill>
                <a:cs typeface="Segoe UI" pitchFamily="34" charset="0"/>
              </a:rPr>
              <a:t>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9" name="TechEd 2014 logo whit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invGray">
          <a:xfrm>
            <a:off x="9058190" y="448802"/>
            <a:ext cx="2965328" cy="1283012"/>
          </a:xfrm>
          <a:prstGeom prst="rect">
            <a:avLst/>
          </a:prstGeom>
        </p:spPr>
      </p:pic>
    </p:spTree>
    <p:extLst>
      <p:ext uri="{BB962C8B-B14F-4D97-AF65-F5344CB8AC3E}">
        <p14:creationId xmlns:p14="http://schemas.microsoft.com/office/powerpoint/2010/main" val="209540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495" y="1525490"/>
            <a:ext cx="6679241" cy="5009431"/>
          </a:xfrm>
          <a:prstGeom prst="rect">
            <a:avLst/>
          </a:prstGeom>
        </p:spPr>
      </p:pic>
      <p:sp>
        <p:nvSpPr>
          <p:cNvPr id="2" name="Title 1"/>
          <p:cNvSpPr>
            <a:spLocks noGrp="1"/>
          </p:cNvSpPr>
          <p:nvPr>
            <p:ph type="title"/>
          </p:nvPr>
        </p:nvSpPr>
        <p:spPr/>
        <p:txBody>
          <a:bodyPr/>
          <a:lstStyle/>
          <a:p>
            <a:r>
              <a:rPr lang="en-US" dirty="0" smtClean="0"/>
              <a:t>Less Control - Cloud</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23" y="1762231"/>
            <a:ext cx="4533900" cy="71437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878" y="2791664"/>
            <a:ext cx="4599937" cy="989372"/>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6"/>
          <a:stretch>
            <a:fillRect/>
          </a:stretch>
        </p:blipFill>
        <p:spPr>
          <a:xfrm>
            <a:off x="3815175" y="4101060"/>
            <a:ext cx="5838825" cy="885825"/>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7"/>
          <a:stretch>
            <a:fillRect/>
          </a:stretch>
        </p:blipFill>
        <p:spPr>
          <a:xfrm>
            <a:off x="3481933" y="5321772"/>
            <a:ext cx="4176464" cy="1158714"/>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b="14478"/>
          <a:stretch/>
        </p:blipFill>
        <p:spPr>
          <a:xfrm>
            <a:off x="2375057" y="1384402"/>
            <a:ext cx="7734288" cy="5291605"/>
          </a:xfrm>
          <a:prstGeom prst="rect">
            <a:avLst/>
          </a:prstGeom>
        </p:spPr>
      </p:pic>
      <p:sp>
        <p:nvSpPr>
          <p:cNvPr id="15" name="Rectangle 14"/>
          <p:cNvSpPr/>
          <p:nvPr/>
        </p:nvSpPr>
        <p:spPr bwMode="auto">
          <a:xfrm>
            <a:off x="2939362" y="2255667"/>
            <a:ext cx="6169454" cy="2283464"/>
          </a:xfrm>
          <a:prstGeom prst="rect">
            <a:avLst/>
          </a:prstGeom>
          <a:solidFill>
            <a:schemeClr val="accent2">
              <a:lumMod val="50000"/>
            </a:schemeClr>
          </a:solidFill>
          <a:ln>
            <a:solidFill>
              <a:schemeClr val="bg1"/>
            </a:solid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b" anchorCtr="0" compatLnSpc="1">
            <a:prstTxWarp prst="textNoShape">
              <a:avLst/>
            </a:prstTxWarp>
          </a:bodyPr>
          <a:lstStyle/>
          <a:p>
            <a:pPr defTabSz="932472" fontAlgn="base">
              <a:spcBef>
                <a:spcPct val="0"/>
              </a:spcBef>
              <a:spcAft>
                <a:spcPct val="0"/>
              </a:spcAft>
            </a:pPr>
            <a:r>
              <a:rPr lang="nl-NL" sz="3200" b="1" dirty="0" err="1" smtClean="0">
                <a:solidFill>
                  <a:srgbClr val="FFFFFF"/>
                </a:solidFill>
              </a:rPr>
              <a:t>IaaS</a:t>
            </a:r>
            <a:endParaRPr lang="en-US" sz="2000" b="1" dirty="0">
              <a:solidFill>
                <a:srgbClr val="FFFFFF"/>
              </a:solidFill>
            </a:endParaRPr>
          </a:p>
        </p:txBody>
      </p:sp>
      <p:sp>
        <p:nvSpPr>
          <p:cNvPr id="16" name="Rectangle 15"/>
          <p:cNvSpPr/>
          <p:nvPr/>
        </p:nvSpPr>
        <p:spPr bwMode="auto">
          <a:xfrm>
            <a:off x="3375586" y="2258616"/>
            <a:ext cx="5733230" cy="1516338"/>
          </a:xfrm>
          <a:prstGeom prst="rect">
            <a:avLst/>
          </a:prstGeom>
          <a:solidFill>
            <a:srgbClr val="659200"/>
          </a:solidFill>
          <a:ln>
            <a:solidFill>
              <a:schemeClr val="bg1"/>
            </a:solid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b" anchorCtr="0" compatLnSpc="1">
            <a:prstTxWarp prst="textNoShape">
              <a:avLst/>
            </a:prstTxWarp>
          </a:bodyPr>
          <a:lstStyle/>
          <a:p>
            <a:pPr defTabSz="932472" fontAlgn="base">
              <a:spcBef>
                <a:spcPct val="0"/>
              </a:spcBef>
              <a:spcAft>
                <a:spcPct val="0"/>
              </a:spcAft>
            </a:pPr>
            <a:r>
              <a:rPr lang="nl-NL" sz="3200" b="1" dirty="0" err="1" smtClean="0">
                <a:solidFill>
                  <a:srgbClr val="000000"/>
                </a:solidFill>
              </a:rPr>
              <a:t>PaaS</a:t>
            </a:r>
            <a:endParaRPr lang="en-US" sz="2000" b="1" dirty="0">
              <a:solidFill>
                <a:srgbClr val="000000"/>
              </a:solidFill>
            </a:endParaRPr>
          </a:p>
        </p:txBody>
      </p:sp>
      <p:sp>
        <p:nvSpPr>
          <p:cNvPr id="17" name="Rectangle 16"/>
          <p:cNvSpPr/>
          <p:nvPr/>
        </p:nvSpPr>
        <p:spPr bwMode="auto">
          <a:xfrm>
            <a:off x="3851175" y="2253130"/>
            <a:ext cx="5257800" cy="762001"/>
          </a:xfrm>
          <a:prstGeom prst="rect">
            <a:avLst/>
          </a:prstGeom>
          <a:solidFill>
            <a:schemeClr val="accent2">
              <a:lumMod val="60000"/>
              <a:lumOff val="40000"/>
            </a:schemeClr>
          </a:solidFill>
          <a:ln>
            <a:solidFill>
              <a:schemeClr val="bg1"/>
            </a:solid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b" anchorCtr="0" compatLnSpc="1">
            <a:prstTxWarp prst="textNoShape">
              <a:avLst/>
            </a:prstTxWarp>
          </a:bodyPr>
          <a:lstStyle/>
          <a:p>
            <a:pPr defTabSz="932472" fontAlgn="base">
              <a:spcBef>
                <a:spcPct val="0"/>
              </a:spcBef>
              <a:spcAft>
                <a:spcPct val="0"/>
              </a:spcAft>
            </a:pPr>
            <a:r>
              <a:rPr lang="nl-NL" sz="3200" b="1" dirty="0" err="1">
                <a:solidFill>
                  <a:srgbClr val="000000"/>
                </a:solidFill>
              </a:rPr>
              <a:t>S</a:t>
            </a:r>
            <a:r>
              <a:rPr lang="nl-NL" sz="3200" b="1" dirty="0" err="1" smtClean="0">
                <a:solidFill>
                  <a:srgbClr val="000000"/>
                </a:solidFill>
              </a:rPr>
              <a:t>aaS</a:t>
            </a:r>
            <a:endParaRPr lang="en-US" sz="2000" b="1" dirty="0">
              <a:solidFill>
                <a:srgbClr val="000000"/>
              </a:solidFill>
            </a:endParaRPr>
          </a:p>
        </p:txBody>
      </p:sp>
      <p:sp>
        <p:nvSpPr>
          <p:cNvPr id="8" name="TextBox 7"/>
          <p:cNvSpPr txBox="1"/>
          <p:nvPr/>
        </p:nvSpPr>
        <p:spPr>
          <a:xfrm>
            <a:off x="5230822" y="3825256"/>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Operating System</a:t>
            </a:r>
            <a:endParaRPr lang="en-US" sz="2800" dirty="0" err="1" smtClean="0">
              <a:gradFill>
                <a:gsLst>
                  <a:gs pos="2917">
                    <a:srgbClr val="FFFFFF"/>
                  </a:gs>
                  <a:gs pos="30000">
                    <a:srgbClr val="FFFFFF"/>
                  </a:gs>
                </a:gsLst>
                <a:lin ang="5400000" scaled="0"/>
              </a:gradFill>
            </a:endParaRPr>
          </a:p>
        </p:txBody>
      </p:sp>
      <p:sp>
        <p:nvSpPr>
          <p:cNvPr id="10" name="TextBox 9"/>
          <p:cNvSpPr txBox="1"/>
          <p:nvPr/>
        </p:nvSpPr>
        <p:spPr>
          <a:xfrm>
            <a:off x="5230822" y="3063256"/>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Application</a:t>
            </a:r>
            <a:endParaRPr lang="en-US" sz="2800" dirty="0" err="1" smtClean="0">
              <a:gradFill>
                <a:gsLst>
                  <a:gs pos="2917">
                    <a:srgbClr val="FFFFFF"/>
                  </a:gs>
                  <a:gs pos="30000">
                    <a:srgbClr val="FFFFFF"/>
                  </a:gs>
                </a:gsLst>
                <a:lin ang="5400000" scaled="0"/>
              </a:gradFill>
            </a:endParaRPr>
          </a:p>
        </p:txBody>
      </p:sp>
      <p:sp>
        <p:nvSpPr>
          <p:cNvPr id="11" name="TextBox 10"/>
          <p:cNvSpPr txBox="1"/>
          <p:nvPr/>
        </p:nvSpPr>
        <p:spPr>
          <a:xfrm>
            <a:off x="5237539" y="2303792"/>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Data</a:t>
            </a:r>
            <a:endParaRPr lang="en-US" sz="2800" dirty="0" err="1" smtClean="0">
              <a:gradFill>
                <a:gsLst>
                  <a:gs pos="2917">
                    <a:srgbClr val="FFFFFF"/>
                  </a:gs>
                  <a:gs pos="30000">
                    <a:srgbClr val="FFFFFF"/>
                  </a:gs>
                </a:gsLst>
                <a:lin ang="5400000" scaled="0"/>
              </a:gradFill>
            </a:endParaRPr>
          </a:p>
        </p:txBody>
      </p:sp>
      <p:sp>
        <p:nvSpPr>
          <p:cNvPr id="6" name="TextBox 5"/>
          <p:cNvSpPr txBox="1"/>
          <p:nvPr/>
        </p:nvSpPr>
        <p:spPr>
          <a:xfrm>
            <a:off x="5230822" y="5349256"/>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Network</a:t>
            </a:r>
            <a:endParaRPr lang="en-US" sz="2800" dirty="0" err="1" smtClean="0">
              <a:gradFill>
                <a:gsLst>
                  <a:gs pos="2917">
                    <a:srgbClr val="FFFFFF"/>
                  </a:gs>
                  <a:gs pos="30000">
                    <a:srgbClr val="FFFFFF"/>
                  </a:gs>
                </a:gsLst>
                <a:lin ang="5400000" scaled="0"/>
              </a:gradFill>
            </a:endParaRPr>
          </a:p>
        </p:txBody>
      </p:sp>
      <p:sp>
        <p:nvSpPr>
          <p:cNvPr id="7" name="TextBox 6"/>
          <p:cNvSpPr txBox="1"/>
          <p:nvPr/>
        </p:nvSpPr>
        <p:spPr>
          <a:xfrm>
            <a:off x="5230822" y="4587256"/>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Hardware</a:t>
            </a:r>
            <a:endParaRPr lang="en-US" sz="2800" dirty="0" err="1"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2095684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250"/>
                                        <p:tgtEl>
                                          <p:spTgt spid="2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5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par>
                                <p:cTn id="40" presetID="9" presetClass="emph" presetSubtype="0" nodeType="withEffect">
                                  <p:stCondLst>
                                    <p:cond delay="0"/>
                                  </p:stCondLst>
                                  <p:childTnLst>
                                    <p:set>
                                      <p:cBhvr rctx="PPT">
                                        <p:cTn id="41" dur="indefinite"/>
                                        <p:tgtEl>
                                          <p:spTgt spid="24"/>
                                        </p:tgtEl>
                                        <p:attrNameLst>
                                          <p:attrName>style.opacity</p:attrName>
                                        </p:attrNameLst>
                                      </p:cBhvr>
                                      <p:to>
                                        <p:strVal val="0.5"/>
                                      </p:to>
                                    </p:set>
                                    <p:animEffect filter="image" prLst="opacity: 0.5">
                                      <p:cBhvr rctx="IE">
                                        <p:cTn id="42" dur="indefinite"/>
                                        <p:tgtEl>
                                          <p:spTgt spid="24"/>
                                        </p:tgtEl>
                                      </p:cBhvr>
                                    </p:animEffect>
                                  </p:childTnLst>
                                </p:cTn>
                              </p:par>
                            </p:childTnLst>
                          </p:cTn>
                        </p:par>
                        <p:par>
                          <p:cTn id="43" fill="hold">
                            <p:stCondLst>
                              <p:cond delay="25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50"/>
                                        <p:tgtEl>
                                          <p:spTgt spid="7"/>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childTnLst>
                          </p:cTn>
                        </p:par>
                        <p:par>
                          <p:cTn id="51" fill="hold">
                            <p:stCondLst>
                              <p:cond delay="75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50"/>
                                        <p:tgtEl>
                                          <p:spTgt spid="10"/>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6"/>
                                        </p:tgtEl>
                                        <p:attrNameLst>
                                          <p:attrName>fillcolor</p:attrName>
                                        </p:attrNameLst>
                                      </p:cBhvr>
                                      <p:to>
                                        <a:srgbClr val="C00000"/>
                                      </p:to>
                                    </p:animClr>
                                    <p:set>
                                      <p:cBhvr>
                                        <p:cTn id="63" dur="500" fill="hold"/>
                                        <p:tgtEl>
                                          <p:spTgt spid="6"/>
                                        </p:tgtEl>
                                        <p:attrNameLst>
                                          <p:attrName>fill.type</p:attrName>
                                        </p:attrNameLst>
                                      </p:cBhvr>
                                      <p:to>
                                        <p:strVal val="solid"/>
                                      </p:to>
                                    </p:set>
                                    <p:set>
                                      <p:cBhvr>
                                        <p:cTn id="64" dur="500" fill="hold"/>
                                        <p:tgtEl>
                                          <p:spTgt spid="6"/>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500" fill="hold"/>
                                        <p:tgtEl>
                                          <p:spTgt spid="7"/>
                                        </p:tgtEl>
                                        <p:attrNameLst>
                                          <p:attrName>fillcolor</p:attrName>
                                        </p:attrNameLst>
                                      </p:cBhvr>
                                      <p:to>
                                        <a:srgbClr val="C00000"/>
                                      </p:to>
                                    </p:animClr>
                                    <p:set>
                                      <p:cBhvr>
                                        <p:cTn id="67" dur="500" fill="hold"/>
                                        <p:tgtEl>
                                          <p:spTgt spid="7"/>
                                        </p:tgtEl>
                                        <p:attrNameLst>
                                          <p:attrName>fill.type</p:attrName>
                                        </p:attrNameLst>
                                      </p:cBhvr>
                                      <p:to>
                                        <p:strVal val="solid"/>
                                      </p:to>
                                    </p:set>
                                    <p:set>
                                      <p:cBhvr>
                                        <p:cTn id="68" dur="500" fill="hold"/>
                                        <p:tgtEl>
                                          <p:spTgt spid="7"/>
                                        </p:tgtEl>
                                        <p:attrNameLst>
                                          <p:attrName>fill.on</p:attrName>
                                        </p:attrNameLst>
                                      </p:cBhvr>
                                      <p:to>
                                        <p:strVal val="true"/>
                                      </p:to>
                                    </p:se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 presetClass="emph" presetSubtype="2" fill="hold" nodeType="withEffect">
                                  <p:stCondLst>
                                    <p:cond delay="0"/>
                                  </p:stCondLst>
                                  <p:childTnLst>
                                    <p:animClr clrSpc="rgb" dir="cw">
                                      <p:cBhvr>
                                        <p:cTn id="79" dur="500" fill="hold"/>
                                        <p:tgtEl>
                                          <p:spTgt spid="8"/>
                                        </p:tgtEl>
                                        <p:attrNameLst>
                                          <p:attrName>fillcolor</p:attrName>
                                        </p:attrNameLst>
                                      </p:cBhvr>
                                      <p:to>
                                        <a:srgbClr val="C000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1" presetClass="emph" presetSubtype="2" fill="hold" nodeType="withEffect">
                                  <p:stCondLst>
                                    <p:cond delay="0"/>
                                  </p:stCondLst>
                                  <p:childTnLst>
                                    <p:animClr clrSpc="rgb" dir="cw">
                                      <p:cBhvr>
                                        <p:cTn id="88" dur="500" fill="hold"/>
                                        <p:tgtEl>
                                          <p:spTgt spid="10"/>
                                        </p:tgtEl>
                                        <p:attrNameLst>
                                          <p:attrName>fillcolor</p:attrName>
                                        </p:attrNameLst>
                                      </p:cBhvr>
                                      <p:to>
                                        <a:srgbClr val="C00000"/>
                                      </p:to>
                                    </p:animClr>
                                    <p:set>
                                      <p:cBhvr>
                                        <p:cTn id="89" dur="500" fill="hold"/>
                                        <p:tgtEl>
                                          <p:spTgt spid="10"/>
                                        </p:tgtEl>
                                        <p:attrNameLst>
                                          <p:attrName>fill.type</p:attrName>
                                        </p:attrNameLst>
                                      </p:cBhvr>
                                      <p:to>
                                        <p:strVal val="solid"/>
                                      </p:to>
                                    </p:set>
                                    <p:set>
                                      <p:cBhvr>
                                        <p:cTn id="90"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8" grpId="0" animBg="1"/>
      <p:bldP spid="10" grpId="0" animBg="1"/>
      <p:bldP spid="11"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606111" y="2409436"/>
            <a:ext cx="2778035" cy="3185487"/>
          </a:xfrm>
          <a:prstGeom prst="rect">
            <a:avLst/>
          </a:prstGeom>
        </p:spPr>
        <p:style>
          <a:lnRef idx="0">
            <a:schemeClr val="accent3"/>
          </a:lnRef>
          <a:fillRef idx="3">
            <a:schemeClr val="accent3"/>
          </a:fillRef>
          <a:effectRef idx="3">
            <a:schemeClr val="accent3"/>
          </a:effectRef>
          <a:fontRef idx="minor">
            <a:schemeClr val="lt1"/>
          </a:fontRef>
        </p:style>
        <p:txBody>
          <a:bodyPr wrap="square" lIns="182880" tIns="146304" rIns="182880" bIns="146304" rtlCol="0">
            <a:spAutoFit/>
          </a:bodyPr>
          <a:lstStyle/>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B</a:t>
            </a:r>
            <a:endPar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endParaRPr>
          </a:p>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Y</a:t>
            </a:r>
            <a:endPar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endParaRPr>
          </a:p>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O</a:t>
            </a:r>
            <a:endPar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endParaRPr>
          </a:p>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D</a:t>
            </a:r>
            <a:endPar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endParaRPr>
          </a:p>
        </p:txBody>
      </p:sp>
      <p:sp>
        <p:nvSpPr>
          <p:cNvPr id="16" name="TextBox 15"/>
          <p:cNvSpPr txBox="1"/>
          <p:nvPr/>
        </p:nvSpPr>
        <p:spPr>
          <a:xfrm>
            <a:off x="4606111" y="2409437"/>
            <a:ext cx="2778035" cy="3185487"/>
          </a:xfrm>
          <a:prstGeom prst="rect">
            <a:avLst/>
          </a:prstGeom>
        </p:spPr>
        <p:style>
          <a:lnRef idx="0">
            <a:schemeClr val="accent3"/>
          </a:lnRef>
          <a:fillRef idx="3">
            <a:schemeClr val="accent3"/>
          </a:fillRef>
          <a:effectRef idx="3">
            <a:schemeClr val="accent3"/>
          </a:effectRef>
          <a:fontRef idx="minor">
            <a:schemeClr val="lt1"/>
          </a:fontRef>
        </p:style>
        <p:txBody>
          <a:bodyPr wrap="square" lIns="182880" tIns="146304" rIns="182880" bIns="146304" rtlCol="0">
            <a:spAutoFit/>
          </a:bodyPr>
          <a:lstStyle/>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B</a:t>
            </a:r>
            <a:r>
              <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rPr>
              <a:t>ring</a:t>
            </a:r>
          </a:p>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Y</a:t>
            </a:r>
            <a:r>
              <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rPr>
              <a:t>our</a:t>
            </a:r>
          </a:p>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O</a:t>
            </a:r>
            <a:r>
              <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rPr>
              <a:t>wn</a:t>
            </a:r>
          </a:p>
          <a:p>
            <a:pPr>
              <a:lnSpc>
                <a:spcPct val="90000"/>
              </a:lnSpc>
              <a:spcAft>
                <a:spcPts val="600"/>
              </a:spcAft>
            </a:pPr>
            <a:r>
              <a:rPr lang="en-GB" sz="4800" b="1" spc="50" dirty="0" smtClean="0">
                <a:ln w="9525" cmpd="sng">
                  <a:solidFill>
                    <a:srgbClr val="0072C6"/>
                  </a:solidFill>
                  <a:prstDash val="solid"/>
                </a:ln>
                <a:solidFill>
                  <a:srgbClr val="002050">
                    <a:lumMod val="50000"/>
                    <a:lumOff val="50000"/>
                  </a:srgbClr>
                </a:solidFill>
                <a:effectLst>
                  <a:glow rad="38100">
                    <a:srgbClr val="0072C6">
                      <a:alpha val="40000"/>
                    </a:srgbClr>
                  </a:glow>
                </a:effectLst>
              </a:rPr>
              <a:t>D</a:t>
            </a:r>
            <a:r>
              <a:rPr lang="en-GB" sz="4800" b="1" spc="50" dirty="0" smtClean="0">
                <a:ln w="9525" cmpd="sng">
                  <a:solidFill>
                    <a:srgbClr val="0072C6"/>
                  </a:solidFill>
                  <a:prstDash val="solid"/>
                </a:ln>
                <a:solidFill>
                  <a:srgbClr val="70AD47">
                    <a:tint val="1000"/>
                  </a:srgbClr>
                </a:solidFill>
                <a:effectLst>
                  <a:glow rad="38100">
                    <a:srgbClr val="0072C6">
                      <a:alpha val="40000"/>
                    </a:srgbClr>
                  </a:glow>
                </a:effectLst>
              </a:rPr>
              <a:t>isaster</a:t>
            </a:r>
          </a:p>
        </p:txBody>
      </p:sp>
      <p:sp>
        <p:nvSpPr>
          <p:cNvPr id="2" name="Title 1"/>
          <p:cNvSpPr>
            <a:spLocks noGrp="1"/>
          </p:cNvSpPr>
          <p:nvPr>
            <p:ph type="title"/>
          </p:nvPr>
        </p:nvSpPr>
        <p:spPr/>
        <p:txBody>
          <a:bodyPr/>
          <a:lstStyle/>
          <a:p>
            <a:r>
              <a:rPr lang="en-US" dirty="0" smtClean="0"/>
              <a:t>Less Control - Devices</a:t>
            </a:r>
            <a:endParaRPr lang="en-US" dirty="0"/>
          </a:p>
        </p:txBody>
      </p:sp>
      <p:pic>
        <p:nvPicPr>
          <p:cNvPr id="17" name="Picture 16"/>
          <p:cNvPicPr>
            <a:picLocks noChangeAspect="1"/>
          </p:cNvPicPr>
          <p:nvPr/>
        </p:nvPicPr>
        <p:blipFill>
          <a:blip r:embed="rId2"/>
          <a:stretch>
            <a:fillRect/>
          </a:stretch>
        </p:blipFill>
        <p:spPr>
          <a:xfrm>
            <a:off x="2548468" y="2725780"/>
            <a:ext cx="7048500" cy="1008298"/>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3"/>
          <a:stretch>
            <a:fillRect/>
          </a:stretch>
        </p:blipFill>
        <p:spPr>
          <a:xfrm>
            <a:off x="2548468" y="4046748"/>
            <a:ext cx="7048500" cy="1095375"/>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a:stretch>
            <a:fillRect/>
          </a:stretch>
        </p:blipFill>
        <p:spPr>
          <a:xfrm rot="20868785">
            <a:off x="2483278" y="3451767"/>
            <a:ext cx="7191375" cy="971550"/>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2099719" y="1691998"/>
            <a:ext cx="7790817" cy="4417684"/>
            <a:chOff x="1654732" y="808055"/>
            <a:chExt cx="9078376" cy="5445008"/>
          </a:xfrm>
        </p:grpSpPr>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732" y="808055"/>
              <a:ext cx="9078376" cy="54450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6469" y="2563122"/>
              <a:ext cx="1959221" cy="1222172"/>
            </a:xfrm>
            <a:prstGeom prst="roundRect">
              <a:avLst/>
            </a:prstGeom>
          </p:spPr>
        </p:pic>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28022" t="41764" r="34890" b="22204"/>
            <a:stretch/>
          </p:blipFill>
          <p:spPr>
            <a:xfrm>
              <a:off x="6857449" y="4300151"/>
              <a:ext cx="769104" cy="498493"/>
            </a:xfrm>
            <a:prstGeom prst="roundRect">
              <a:avLst/>
            </a:prstGeom>
          </p:spPr>
        </p:pic>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28022" t="41764" r="34890" b="22204"/>
            <a:stretch/>
          </p:blipFill>
          <p:spPr>
            <a:xfrm>
              <a:off x="2176249" y="1780158"/>
              <a:ext cx="1787257" cy="1285056"/>
            </a:xfrm>
            <a:prstGeom prst="roundRect">
              <a:avLst/>
            </a:prstGeom>
          </p:spPr>
        </p:pic>
      </p:grpSp>
      <p:sp>
        <p:nvSpPr>
          <p:cNvPr id="15" name="Rectangle 14"/>
          <p:cNvSpPr/>
          <p:nvPr/>
        </p:nvSpPr>
        <p:spPr bwMode="auto">
          <a:xfrm>
            <a:off x="6490767" y="1708121"/>
            <a:ext cx="1285937" cy="1668846"/>
          </a:xfrm>
          <a:prstGeom prst="rect">
            <a:avLst/>
          </a:prstGeom>
          <a:solidFill>
            <a:schemeClr val="accent2">
              <a:lumMod val="50000"/>
            </a:schemeClr>
          </a:solidFill>
          <a:ln>
            <a:solidFill>
              <a:schemeClr val="bg1"/>
            </a:solid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b" anchorCtr="0" compatLnSpc="1">
            <a:prstTxWarp prst="textNoShape">
              <a:avLst/>
            </a:prstTxWarp>
          </a:bodyPr>
          <a:lstStyle/>
          <a:p>
            <a:pPr defTabSz="932472" fontAlgn="base">
              <a:spcBef>
                <a:spcPct val="0"/>
              </a:spcBef>
              <a:spcAft>
                <a:spcPct val="0"/>
              </a:spcAft>
            </a:pPr>
            <a:endParaRPr lang="en-US" sz="2000" b="1" dirty="0">
              <a:gradFill>
                <a:gsLst>
                  <a:gs pos="0">
                    <a:srgbClr val="FFFFFF"/>
                  </a:gs>
                  <a:gs pos="100000">
                    <a:srgbClr val="FFFFFF"/>
                  </a:gs>
                </a:gsLst>
                <a:lin ang="5400000" scaled="0"/>
              </a:gradFill>
            </a:endParaRPr>
          </a:p>
        </p:txBody>
      </p:sp>
      <p:sp>
        <p:nvSpPr>
          <p:cNvPr id="6" name="TextBox 5"/>
          <p:cNvSpPr txBox="1"/>
          <p:nvPr/>
        </p:nvSpPr>
        <p:spPr>
          <a:xfrm>
            <a:off x="3966704" y="5124387"/>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Network</a:t>
            </a:r>
            <a:endParaRPr lang="en-US" sz="2800" dirty="0" err="1" smtClean="0">
              <a:gradFill>
                <a:gsLst>
                  <a:gs pos="2917">
                    <a:srgbClr val="FFFFFF"/>
                  </a:gs>
                  <a:gs pos="30000">
                    <a:srgbClr val="FFFFFF"/>
                  </a:gs>
                </a:gsLst>
                <a:lin ang="5400000" scaled="0"/>
              </a:gradFill>
            </a:endParaRPr>
          </a:p>
        </p:txBody>
      </p:sp>
      <p:sp>
        <p:nvSpPr>
          <p:cNvPr id="7" name="TextBox 6"/>
          <p:cNvSpPr txBox="1"/>
          <p:nvPr/>
        </p:nvSpPr>
        <p:spPr>
          <a:xfrm>
            <a:off x="3966704" y="4286241"/>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Hardware</a:t>
            </a:r>
            <a:endParaRPr lang="en-US" sz="2800" dirty="0" err="1" smtClean="0">
              <a:gradFill>
                <a:gsLst>
                  <a:gs pos="2917">
                    <a:srgbClr val="FFFFFF"/>
                  </a:gs>
                  <a:gs pos="30000">
                    <a:srgbClr val="FFFFFF"/>
                  </a:gs>
                </a:gsLst>
                <a:lin ang="5400000" scaled="0"/>
              </a:gradFill>
            </a:endParaRPr>
          </a:p>
        </p:txBody>
      </p:sp>
      <p:sp>
        <p:nvSpPr>
          <p:cNvPr id="8" name="TextBox 7"/>
          <p:cNvSpPr txBox="1"/>
          <p:nvPr/>
        </p:nvSpPr>
        <p:spPr>
          <a:xfrm>
            <a:off x="3966704" y="3448095"/>
            <a:ext cx="37338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Operating System</a:t>
            </a:r>
            <a:endParaRPr lang="en-US" sz="2800" dirty="0" err="1" smtClean="0">
              <a:gradFill>
                <a:gsLst>
                  <a:gs pos="2917">
                    <a:srgbClr val="FFFFFF"/>
                  </a:gs>
                  <a:gs pos="30000">
                    <a:srgbClr val="FFFFFF"/>
                  </a:gs>
                </a:gsLst>
                <a:lin ang="5400000" scaled="0"/>
              </a:gradFill>
            </a:endParaRPr>
          </a:p>
        </p:txBody>
      </p:sp>
      <p:sp>
        <p:nvSpPr>
          <p:cNvPr id="10" name="TextBox 9"/>
          <p:cNvSpPr txBox="1"/>
          <p:nvPr/>
        </p:nvSpPr>
        <p:spPr>
          <a:xfrm>
            <a:off x="6554032" y="2612323"/>
            <a:ext cx="1146471"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nchor="ctr">
            <a:noAutofit/>
          </a:bodyPr>
          <a:lstStyle/>
          <a:p>
            <a:pPr algn="ctr">
              <a:lnSpc>
                <a:spcPct val="90000"/>
              </a:lnSpc>
              <a:spcAft>
                <a:spcPts val="600"/>
              </a:spcAft>
            </a:pPr>
            <a:r>
              <a:rPr lang="nl-NL" sz="2800" dirty="0" err="1" smtClean="0">
                <a:gradFill>
                  <a:gsLst>
                    <a:gs pos="2917">
                      <a:srgbClr val="FFFFFF"/>
                    </a:gs>
                    <a:gs pos="30000">
                      <a:srgbClr val="FFFFFF"/>
                    </a:gs>
                  </a:gsLst>
                  <a:lin ang="5400000" scaled="0"/>
                </a:gradFill>
              </a:rPr>
              <a:t>App</a:t>
            </a:r>
            <a:endParaRPr lang="en-US" dirty="0" err="1" smtClean="0">
              <a:gradFill>
                <a:gsLst>
                  <a:gs pos="2917">
                    <a:srgbClr val="FFFFFF"/>
                  </a:gs>
                  <a:gs pos="30000">
                    <a:srgbClr val="FFFFFF"/>
                  </a:gs>
                </a:gsLst>
                <a:lin ang="5400000" scaled="0"/>
              </a:gradFill>
            </a:endParaRPr>
          </a:p>
        </p:txBody>
      </p:sp>
      <p:sp>
        <p:nvSpPr>
          <p:cNvPr id="11" name="TextBox 10"/>
          <p:cNvSpPr txBox="1"/>
          <p:nvPr/>
        </p:nvSpPr>
        <p:spPr>
          <a:xfrm>
            <a:off x="6554031" y="1774177"/>
            <a:ext cx="1153189"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Data</a:t>
            </a:r>
            <a:endParaRPr lang="en-US" sz="2800" dirty="0" err="1" smtClean="0">
              <a:gradFill>
                <a:gsLst>
                  <a:gs pos="2917">
                    <a:srgbClr val="FFFFFF"/>
                  </a:gs>
                  <a:gs pos="30000">
                    <a:srgbClr val="FFFFFF"/>
                  </a:gs>
                </a:gsLst>
                <a:lin ang="5400000" scaled="0"/>
              </a:gradFill>
            </a:endParaRPr>
          </a:p>
        </p:txBody>
      </p:sp>
      <p:sp>
        <p:nvSpPr>
          <p:cNvPr id="13" name="TextBox 12"/>
          <p:cNvSpPr txBox="1"/>
          <p:nvPr/>
        </p:nvSpPr>
        <p:spPr>
          <a:xfrm>
            <a:off x="5271567" y="2612323"/>
            <a:ext cx="1143000"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nchor="ctr">
            <a:noAutofit/>
          </a:bodyPr>
          <a:lstStyle/>
          <a:p>
            <a:pPr algn="ctr">
              <a:lnSpc>
                <a:spcPct val="90000"/>
              </a:lnSpc>
              <a:spcAft>
                <a:spcPts val="600"/>
              </a:spcAft>
            </a:pPr>
            <a:r>
              <a:rPr lang="nl-NL" sz="2800" dirty="0" err="1" smtClean="0">
                <a:gradFill>
                  <a:gsLst>
                    <a:gs pos="2917">
                      <a:srgbClr val="FFFFFF"/>
                    </a:gs>
                    <a:gs pos="30000">
                      <a:srgbClr val="FFFFFF"/>
                    </a:gs>
                  </a:gsLst>
                  <a:lin ang="5400000" scaled="0"/>
                </a:gradFill>
              </a:rPr>
              <a:t>App</a:t>
            </a:r>
            <a:endParaRPr lang="en-US" dirty="0" err="1" smtClean="0">
              <a:gradFill>
                <a:gsLst>
                  <a:gs pos="2917">
                    <a:srgbClr val="FFFFFF"/>
                  </a:gs>
                  <a:gs pos="30000">
                    <a:srgbClr val="FFFFFF"/>
                  </a:gs>
                </a:gsLst>
                <a:lin ang="5400000" scaled="0"/>
              </a:gradFill>
            </a:endParaRPr>
          </a:p>
        </p:txBody>
      </p:sp>
      <p:sp>
        <p:nvSpPr>
          <p:cNvPr id="14" name="TextBox 13"/>
          <p:cNvSpPr txBox="1"/>
          <p:nvPr/>
        </p:nvSpPr>
        <p:spPr>
          <a:xfrm>
            <a:off x="3982635" y="2609949"/>
            <a:ext cx="1136532"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nchor="ctr">
            <a:noAutofit/>
          </a:bodyPr>
          <a:lstStyle/>
          <a:p>
            <a:pPr algn="ctr">
              <a:lnSpc>
                <a:spcPct val="90000"/>
              </a:lnSpc>
              <a:spcAft>
                <a:spcPts val="600"/>
              </a:spcAft>
            </a:pPr>
            <a:r>
              <a:rPr lang="nl-NL" sz="2800" dirty="0" err="1" smtClean="0">
                <a:gradFill>
                  <a:gsLst>
                    <a:gs pos="2917">
                      <a:srgbClr val="FFFFFF"/>
                    </a:gs>
                    <a:gs pos="30000">
                      <a:srgbClr val="FFFFFF"/>
                    </a:gs>
                  </a:gsLst>
                  <a:lin ang="5400000" scaled="0"/>
                </a:gradFill>
              </a:rPr>
              <a:t>App</a:t>
            </a:r>
            <a:endParaRPr lang="en-US" dirty="0" err="1" smtClean="0">
              <a:gradFill>
                <a:gsLst>
                  <a:gs pos="2917">
                    <a:srgbClr val="FFFFFF"/>
                  </a:gs>
                  <a:gs pos="30000">
                    <a:srgbClr val="FFFFFF"/>
                  </a:gs>
                </a:gsLst>
                <a:lin ang="5400000" scaled="0"/>
              </a:gradFill>
            </a:endParaRPr>
          </a:p>
        </p:txBody>
      </p:sp>
      <p:sp>
        <p:nvSpPr>
          <p:cNvPr id="20" name="TextBox 19"/>
          <p:cNvSpPr txBox="1"/>
          <p:nvPr/>
        </p:nvSpPr>
        <p:spPr>
          <a:xfrm>
            <a:off x="5271567" y="1792259"/>
            <a:ext cx="1153189"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Data</a:t>
            </a:r>
            <a:endParaRPr lang="en-US" sz="2800" dirty="0" err="1" smtClean="0">
              <a:gradFill>
                <a:gsLst>
                  <a:gs pos="2917">
                    <a:srgbClr val="FFFFFF"/>
                  </a:gs>
                  <a:gs pos="30000">
                    <a:srgbClr val="FFFFFF"/>
                  </a:gs>
                </a:gsLst>
                <a:lin ang="5400000" scaled="0"/>
              </a:gradFill>
            </a:endParaRPr>
          </a:p>
        </p:txBody>
      </p:sp>
      <p:sp>
        <p:nvSpPr>
          <p:cNvPr id="21" name="TextBox 20"/>
          <p:cNvSpPr txBox="1"/>
          <p:nvPr/>
        </p:nvSpPr>
        <p:spPr>
          <a:xfrm>
            <a:off x="3987784" y="1792259"/>
            <a:ext cx="1153189" cy="683264"/>
          </a:xfrm>
          <a:prstGeom prst="rect">
            <a:avLst/>
          </a:prstGeom>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182880" tIns="146304" rIns="182880" bIns="146304" rtlCol="0">
            <a:spAutoFit/>
          </a:bodyPr>
          <a:lstStyle/>
          <a:p>
            <a:pPr algn="ctr">
              <a:lnSpc>
                <a:spcPct val="90000"/>
              </a:lnSpc>
              <a:spcAft>
                <a:spcPts val="600"/>
              </a:spcAft>
            </a:pPr>
            <a:r>
              <a:rPr lang="nl-NL" sz="2800" dirty="0" smtClean="0">
                <a:gradFill>
                  <a:gsLst>
                    <a:gs pos="2917">
                      <a:srgbClr val="FFFFFF"/>
                    </a:gs>
                    <a:gs pos="30000">
                      <a:srgbClr val="FFFFFF"/>
                    </a:gs>
                  </a:gsLst>
                  <a:lin ang="5400000" scaled="0"/>
                </a:gradFill>
              </a:rPr>
              <a:t>Data</a:t>
            </a:r>
            <a:endParaRPr lang="en-US" sz="2800" dirty="0" err="1"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2993887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 presetClass="exit" presetSubtype="0" fill="hold" nodeType="withEffect">
                                  <p:stCondLst>
                                    <p:cond delay="0"/>
                                  </p:stCondLst>
                                  <p:childTnLst>
                                    <p:set>
                                      <p:cBhvr>
                                        <p:cTn id="33" dur="1" fill="hold">
                                          <p:stCondLst>
                                            <p:cond delay="0"/>
                                          </p:stCondLst>
                                        </p:cTn>
                                        <p:tgtEl>
                                          <p:spTgt spid="1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2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
                                        <p:tgtEl>
                                          <p:spTgt spid="6"/>
                                        </p:tgtEl>
                                      </p:cBhvr>
                                    </p:animEffect>
                                  </p:childTnLst>
                                </p:cTn>
                              </p:par>
                              <p:par>
                                <p:cTn id="47" presetID="9" presetClass="emph" presetSubtype="0" nodeType="withEffect">
                                  <p:stCondLst>
                                    <p:cond delay="0"/>
                                  </p:stCondLst>
                                  <p:childTnLst>
                                    <p:set>
                                      <p:cBhvr rctx="PPT">
                                        <p:cTn id="48" dur="indefinite"/>
                                        <p:tgtEl>
                                          <p:spTgt spid="27"/>
                                        </p:tgtEl>
                                        <p:attrNameLst>
                                          <p:attrName>style.opacity</p:attrName>
                                        </p:attrNameLst>
                                      </p:cBhvr>
                                      <p:to>
                                        <p:strVal val="0.25"/>
                                      </p:to>
                                    </p:set>
                                    <p:animEffect filter="image" prLst="opacity: 0.25">
                                      <p:cBhvr rctx="IE">
                                        <p:cTn id="49" dur="indefinite"/>
                                        <p:tgtEl>
                                          <p:spTgt spid="27"/>
                                        </p:tgtEl>
                                      </p:cBhvr>
                                    </p:animEffect>
                                  </p:childTnLst>
                                </p:cTn>
                              </p:par>
                            </p:childTnLst>
                          </p:cTn>
                        </p:par>
                        <p:par>
                          <p:cTn id="50" fill="hold">
                            <p:stCondLst>
                              <p:cond delay="1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
                                        <p:tgtEl>
                                          <p:spTgt spid="7"/>
                                        </p:tgtEl>
                                      </p:cBhvr>
                                    </p:animEffect>
                                  </p:childTnLst>
                                </p:cTn>
                              </p:par>
                            </p:childTnLst>
                          </p:cTn>
                        </p:par>
                        <p:par>
                          <p:cTn id="54" fill="hold">
                            <p:stCondLst>
                              <p:cond delay="2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
                                        <p:tgtEl>
                                          <p:spTgt spid="8"/>
                                        </p:tgtEl>
                                      </p:cBhvr>
                                    </p:animEffect>
                                  </p:childTnLst>
                                </p:cTn>
                              </p:par>
                            </p:childTnLst>
                          </p:cTn>
                        </p:par>
                        <p:par>
                          <p:cTn id="58" fill="hold">
                            <p:stCondLst>
                              <p:cond delay="3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
                                        <p:tgtEl>
                                          <p:spTgt spid="10"/>
                                        </p:tgtEl>
                                      </p:cBhvr>
                                    </p:animEffect>
                                  </p:childTnLst>
                                </p:cTn>
                              </p:par>
                            </p:childTnLst>
                          </p:cTn>
                        </p:par>
                        <p:par>
                          <p:cTn id="62" fill="hold">
                            <p:stCondLst>
                              <p:cond delay="40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
                                        <p:tgtEl>
                                          <p:spTgt spid="13"/>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
                                        <p:tgtEl>
                                          <p:spTgt spid="14"/>
                                        </p:tgtEl>
                                      </p:cBhvr>
                                    </p:animEffect>
                                  </p:childTnLst>
                                </p:cTn>
                              </p:par>
                            </p:childTnLst>
                          </p:cTn>
                        </p:par>
                        <p:par>
                          <p:cTn id="70" fill="hold">
                            <p:stCondLst>
                              <p:cond delay="600"/>
                            </p:stCondLst>
                            <p:childTnLst>
                              <p:par>
                                <p:cTn id="71" presetID="10" presetClass="entr" presetSubtype="0"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
                                        <p:tgtEl>
                                          <p:spTgt spid="11"/>
                                        </p:tgtEl>
                                      </p:cBhvr>
                                    </p:animEffect>
                                  </p:childTnLst>
                                </p:cTn>
                              </p:par>
                            </p:childTnLst>
                          </p:cTn>
                        </p:par>
                        <p:par>
                          <p:cTn id="74" fill="hold">
                            <p:stCondLst>
                              <p:cond delay="700"/>
                            </p:stCondLst>
                            <p:childTnLst>
                              <p:par>
                                <p:cTn id="75" presetID="1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
                                        <p:tgtEl>
                                          <p:spTgt spid="20"/>
                                        </p:tgtEl>
                                      </p:cBhvr>
                                    </p:animEffect>
                                  </p:childTnLst>
                                </p:cTn>
                              </p:par>
                            </p:childTnLst>
                          </p:cTn>
                        </p:par>
                        <p:par>
                          <p:cTn id="78" fill="hold">
                            <p:stCondLst>
                              <p:cond delay="800"/>
                            </p:stCondLst>
                            <p:childTnLst>
                              <p:par>
                                <p:cTn id="79" presetID="10" presetClass="entr" presetSubtype="0"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6"/>
                                        </p:tgtEl>
                                        <p:attrNameLst>
                                          <p:attrName>fillcolor</p:attrName>
                                        </p:attrNameLst>
                                      </p:cBhvr>
                                      <p:to>
                                        <a:srgbClr val="C00000"/>
                                      </p:to>
                                    </p:animClr>
                                    <p:set>
                                      <p:cBhvr>
                                        <p:cTn id="86" dur="500" fill="hold"/>
                                        <p:tgtEl>
                                          <p:spTgt spid="6"/>
                                        </p:tgtEl>
                                        <p:attrNameLst>
                                          <p:attrName>fill.type</p:attrName>
                                        </p:attrNameLst>
                                      </p:cBhvr>
                                      <p:to>
                                        <p:strVal val="solid"/>
                                      </p:to>
                                    </p:set>
                                    <p:set>
                                      <p:cBhvr>
                                        <p:cTn id="87" dur="500" fill="hold"/>
                                        <p:tgtEl>
                                          <p:spTgt spid="6"/>
                                        </p:tgtEl>
                                        <p:attrNameLst>
                                          <p:attrName>fill.on</p:attrName>
                                        </p:attrNameLst>
                                      </p:cBhvr>
                                      <p:to>
                                        <p:strVal val="true"/>
                                      </p:to>
                                    </p:set>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7"/>
                                        </p:tgtEl>
                                        <p:attrNameLst>
                                          <p:attrName>fillcolor</p:attrName>
                                        </p:attrNameLst>
                                      </p:cBhvr>
                                      <p:to>
                                        <a:srgbClr val="C00000"/>
                                      </p:to>
                                    </p:animClr>
                                    <p:set>
                                      <p:cBhvr>
                                        <p:cTn id="91" dur="500" fill="hold"/>
                                        <p:tgtEl>
                                          <p:spTgt spid="7"/>
                                        </p:tgtEl>
                                        <p:attrNameLst>
                                          <p:attrName>fill.type</p:attrName>
                                        </p:attrNameLst>
                                      </p:cBhvr>
                                      <p:to>
                                        <p:strVal val="solid"/>
                                      </p:to>
                                    </p:set>
                                    <p:set>
                                      <p:cBhvr>
                                        <p:cTn id="92" dur="500" fill="hold"/>
                                        <p:tgtEl>
                                          <p:spTgt spid="7"/>
                                        </p:tgtEl>
                                        <p:attrNameLst>
                                          <p:attrName>fill.on</p:attrName>
                                        </p:attrNameLst>
                                      </p:cBhvr>
                                      <p:to>
                                        <p:strVal val="true"/>
                                      </p:to>
                                    </p:set>
                                  </p:childTnLst>
                                </p:cTn>
                              </p:par>
                            </p:childTnLst>
                          </p:cTn>
                        </p:par>
                        <p:par>
                          <p:cTn id="93" fill="hold">
                            <p:stCondLst>
                              <p:cond delay="1000"/>
                            </p:stCondLst>
                            <p:childTnLst>
                              <p:par>
                                <p:cTn id="94" presetID="1" presetClass="emph" presetSubtype="2" fill="hold" nodeType="afterEffect">
                                  <p:stCondLst>
                                    <p:cond delay="0"/>
                                  </p:stCondLst>
                                  <p:childTnLst>
                                    <p:animClr clrSpc="rgb" dir="cw">
                                      <p:cBhvr>
                                        <p:cTn id="95" dur="500" fill="hold"/>
                                        <p:tgtEl>
                                          <p:spTgt spid="8"/>
                                        </p:tgtEl>
                                        <p:attrNameLst>
                                          <p:attrName>fillcolor</p:attrName>
                                        </p:attrNameLst>
                                      </p:cBhvr>
                                      <p:to>
                                        <a:srgbClr val="C00000"/>
                                      </p:to>
                                    </p:animClr>
                                    <p:set>
                                      <p:cBhvr>
                                        <p:cTn id="96" dur="500" fill="hold"/>
                                        <p:tgtEl>
                                          <p:spTgt spid="8"/>
                                        </p:tgtEl>
                                        <p:attrNameLst>
                                          <p:attrName>fill.type</p:attrName>
                                        </p:attrNameLst>
                                      </p:cBhvr>
                                      <p:to>
                                        <p:strVal val="solid"/>
                                      </p:to>
                                    </p:set>
                                    <p:set>
                                      <p:cBhvr>
                                        <p:cTn id="97" dur="500" fill="hold"/>
                                        <p:tgtEl>
                                          <p:spTgt spid="8"/>
                                        </p:tgtEl>
                                        <p:attrNameLst>
                                          <p:attrName>fill.on</p:attrName>
                                        </p:attrNameLst>
                                      </p:cBhvr>
                                      <p:to>
                                        <p:strVal val="true"/>
                                      </p:to>
                                    </p:set>
                                  </p:childTnLst>
                                </p:cTn>
                              </p:par>
                            </p:childTnLst>
                          </p:cTn>
                        </p:par>
                      </p:childTnLst>
                    </p:cTn>
                  </p:par>
                  <p:par>
                    <p:cTn id="98" fill="hold">
                      <p:stCondLst>
                        <p:cond delay="indefinite"/>
                      </p:stCondLst>
                      <p:childTnLst>
                        <p:par>
                          <p:cTn id="99" fill="hold">
                            <p:stCondLst>
                              <p:cond delay="0"/>
                            </p:stCondLst>
                            <p:childTnLst>
                              <p:par>
                                <p:cTn id="100" presetID="1" presetClass="emph" presetSubtype="2" fill="hold" grpId="1" nodeType="clickEffect">
                                  <p:stCondLst>
                                    <p:cond delay="0"/>
                                  </p:stCondLst>
                                  <p:childTnLst>
                                    <p:animClr clrSpc="rgb" dir="cw">
                                      <p:cBhvr>
                                        <p:cTn id="101" dur="500" fill="hold"/>
                                        <p:tgtEl>
                                          <p:spTgt spid="13"/>
                                        </p:tgtEl>
                                        <p:attrNameLst>
                                          <p:attrName>fillcolor</p:attrName>
                                        </p:attrNameLst>
                                      </p:cBhvr>
                                      <p:to>
                                        <a:srgbClr val="C00000"/>
                                      </p:to>
                                    </p:animClr>
                                    <p:set>
                                      <p:cBhvr>
                                        <p:cTn id="102" dur="500" fill="hold"/>
                                        <p:tgtEl>
                                          <p:spTgt spid="13"/>
                                        </p:tgtEl>
                                        <p:attrNameLst>
                                          <p:attrName>fill.type</p:attrName>
                                        </p:attrNameLst>
                                      </p:cBhvr>
                                      <p:to>
                                        <p:strVal val="solid"/>
                                      </p:to>
                                    </p:set>
                                    <p:set>
                                      <p:cBhvr>
                                        <p:cTn id="103" dur="500" fill="hold"/>
                                        <p:tgtEl>
                                          <p:spTgt spid="13"/>
                                        </p:tgtEl>
                                        <p:attrNameLst>
                                          <p:attrName>fill.on</p:attrName>
                                        </p:attrNameLst>
                                      </p:cBhvr>
                                      <p:to>
                                        <p:strVal val="true"/>
                                      </p:to>
                                    </p:set>
                                  </p:childTnLst>
                                </p:cTn>
                              </p:par>
                            </p:childTnLst>
                          </p:cTn>
                        </p:par>
                        <p:par>
                          <p:cTn id="104" fill="hold">
                            <p:stCondLst>
                              <p:cond delay="500"/>
                            </p:stCondLst>
                            <p:childTnLst>
                              <p:par>
                                <p:cTn id="105" presetID="1" presetClass="emph" presetSubtype="2" fill="hold" grpId="1" nodeType="afterEffect">
                                  <p:stCondLst>
                                    <p:cond delay="0"/>
                                  </p:stCondLst>
                                  <p:childTnLst>
                                    <p:animClr clrSpc="rgb" dir="cw">
                                      <p:cBhvr>
                                        <p:cTn id="106" dur="500" fill="hold"/>
                                        <p:tgtEl>
                                          <p:spTgt spid="14"/>
                                        </p:tgtEl>
                                        <p:attrNameLst>
                                          <p:attrName>fillcolor</p:attrName>
                                        </p:attrNameLst>
                                      </p:cBhvr>
                                      <p:to>
                                        <a:srgbClr val="C00000"/>
                                      </p:to>
                                    </p:animClr>
                                    <p:set>
                                      <p:cBhvr>
                                        <p:cTn id="107" dur="500" fill="hold"/>
                                        <p:tgtEl>
                                          <p:spTgt spid="14"/>
                                        </p:tgtEl>
                                        <p:attrNameLst>
                                          <p:attrName>fill.type</p:attrName>
                                        </p:attrNameLst>
                                      </p:cBhvr>
                                      <p:to>
                                        <p:strVal val="solid"/>
                                      </p:to>
                                    </p:set>
                                    <p:set>
                                      <p:cBhvr>
                                        <p:cTn id="108" dur="500" fill="hold"/>
                                        <p:tgtEl>
                                          <p:spTgt spid="14"/>
                                        </p:tgtEl>
                                        <p:attrNameLst>
                                          <p:attrName>fill.on</p:attrName>
                                        </p:attrNameLst>
                                      </p:cBhvr>
                                      <p:to>
                                        <p:strVal val="true"/>
                                      </p:to>
                                    </p:set>
                                  </p:childTnLst>
                                </p:cTn>
                              </p:par>
                            </p:childTnLst>
                          </p:cTn>
                        </p:par>
                        <p:par>
                          <p:cTn id="109" fill="hold">
                            <p:stCondLst>
                              <p:cond delay="1000"/>
                            </p:stCondLst>
                            <p:childTnLst>
                              <p:par>
                                <p:cTn id="110" presetID="1" presetClass="emph" presetSubtype="2" fill="hold" grpId="1" nodeType="afterEffect">
                                  <p:stCondLst>
                                    <p:cond delay="0"/>
                                  </p:stCondLst>
                                  <p:childTnLst>
                                    <p:animClr clrSpc="rgb" dir="cw">
                                      <p:cBhvr>
                                        <p:cTn id="111" dur="500" fill="hold"/>
                                        <p:tgtEl>
                                          <p:spTgt spid="20"/>
                                        </p:tgtEl>
                                        <p:attrNameLst>
                                          <p:attrName>fillcolor</p:attrName>
                                        </p:attrNameLst>
                                      </p:cBhvr>
                                      <p:to>
                                        <a:srgbClr val="C00000"/>
                                      </p:to>
                                    </p:animClr>
                                    <p:set>
                                      <p:cBhvr>
                                        <p:cTn id="112" dur="500" fill="hold"/>
                                        <p:tgtEl>
                                          <p:spTgt spid="20"/>
                                        </p:tgtEl>
                                        <p:attrNameLst>
                                          <p:attrName>fill.type</p:attrName>
                                        </p:attrNameLst>
                                      </p:cBhvr>
                                      <p:to>
                                        <p:strVal val="solid"/>
                                      </p:to>
                                    </p:set>
                                    <p:set>
                                      <p:cBhvr>
                                        <p:cTn id="113" dur="500" fill="hold"/>
                                        <p:tgtEl>
                                          <p:spTgt spid="20"/>
                                        </p:tgtEl>
                                        <p:attrNameLst>
                                          <p:attrName>fill.on</p:attrName>
                                        </p:attrNameLst>
                                      </p:cBhvr>
                                      <p:to>
                                        <p:strVal val="true"/>
                                      </p:to>
                                    </p:set>
                                  </p:childTnLst>
                                </p:cTn>
                              </p:par>
                            </p:childTnLst>
                          </p:cTn>
                        </p:par>
                        <p:par>
                          <p:cTn id="114" fill="hold">
                            <p:stCondLst>
                              <p:cond delay="1500"/>
                            </p:stCondLst>
                            <p:childTnLst>
                              <p:par>
                                <p:cTn id="115" presetID="1" presetClass="emph" presetSubtype="2" fill="hold" grpId="1" nodeType="afterEffect">
                                  <p:stCondLst>
                                    <p:cond delay="0"/>
                                  </p:stCondLst>
                                  <p:childTnLst>
                                    <p:animClr clrSpc="rgb" dir="cw">
                                      <p:cBhvr>
                                        <p:cTn id="116" dur="500" fill="hold"/>
                                        <p:tgtEl>
                                          <p:spTgt spid="21"/>
                                        </p:tgtEl>
                                        <p:attrNameLst>
                                          <p:attrName>fillcolor</p:attrName>
                                        </p:attrNameLst>
                                      </p:cBhvr>
                                      <p:to>
                                        <a:srgbClr val="C00000"/>
                                      </p:to>
                                    </p:animClr>
                                    <p:set>
                                      <p:cBhvr>
                                        <p:cTn id="117" dur="500" fill="hold"/>
                                        <p:tgtEl>
                                          <p:spTgt spid="21"/>
                                        </p:tgtEl>
                                        <p:attrNameLst>
                                          <p:attrName>fill.type</p:attrName>
                                        </p:attrNameLst>
                                      </p:cBhvr>
                                      <p:to>
                                        <p:strVal val="solid"/>
                                      </p:to>
                                    </p:set>
                                    <p:set>
                                      <p:cBhvr>
                                        <p:cTn id="118" dur="500" fill="hold"/>
                                        <p:tgtEl>
                                          <p:spTgt spid="21"/>
                                        </p:tgtEl>
                                        <p:attrNameLst>
                                          <p:attrName>fill.on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5"/>
                                        </p:tgtEl>
                                        <p:attrNameLst>
                                          <p:attrName>style.visibility</p:attrName>
                                        </p:attrNameLst>
                                      </p:cBhvr>
                                      <p:to>
                                        <p:strVal val="visible"/>
                                      </p:to>
                                    </p:set>
                                    <p:animEffect transition="in" filter="fade">
                                      <p:cBhvr>
                                        <p:cTn id="1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6" grpId="0" animBg="1"/>
      <p:bldP spid="16" grpId="1" animBg="1"/>
      <p:bldP spid="15" grpId="0" animBg="1"/>
      <p:bldP spid="6" grpId="0" animBg="1"/>
      <p:bldP spid="7" grpId="0" animBg="1"/>
      <p:bldP spid="8" grpId="0" animBg="1"/>
      <p:bldP spid="10" grpId="0" animBg="1"/>
      <p:bldP spid="11" grpId="0" animBg="1"/>
      <p:bldP spid="13" grpId="0" animBg="1"/>
      <p:bldP spid="13" grpId="1" animBg="1"/>
      <p:bldP spid="14" grpId="0" animBg="1"/>
      <p:bldP spid="14" grpId="1" animBg="1"/>
      <p:bldP spid="20" grpId="0" animBg="1"/>
      <p:bldP spid="20"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Risk, Really?</a:t>
            </a:r>
            <a:endParaRPr lang="en-US" dirty="0"/>
          </a:p>
        </p:txBody>
      </p:sp>
      <p:pic>
        <p:nvPicPr>
          <p:cNvPr id="2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43" y="181032"/>
            <a:ext cx="6243986" cy="2107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87" y="1527754"/>
            <a:ext cx="9397520" cy="4593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1976" y="173343"/>
            <a:ext cx="5370024" cy="3068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4036" y="1579911"/>
            <a:ext cx="7543520" cy="1917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001" y="2149108"/>
            <a:ext cx="5470931" cy="2772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18035">
            <a:off x="-17482" y="2841756"/>
            <a:ext cx="10280256" cy="29048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Group 32"/>
          <p:cNvGrpSpPr/>
          <p:nvPr/>
        </p:nvGrpSpPr>
        <p:grpSpPr>
          <a:xfrm rot="258310">
            <a:off x="108692" y="3382391"/>
            <a:ext cx="8400815" cy="3078296"/>
            <a:chOff x="251519" y="4229944"/>
            <a:chExt cx="6181726" cy="3019425"/>
          </a:xfrm>
        </p:grpSpPr>
        <p:pic>
          <p:nvPicPr>
            <p:cNvPr id="34"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19" y="4229944"/>
              <a:ext cx="61817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5468194"/>
              <a:ext cx="618172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17206">
            <a:off x="6142074" y="4063271"/>
            <a:ext cx="6056322" cy="2079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25624">
            <a:off x="131734" y="4543864"/>
            <a:ext cx="6400978" cy="3434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b="55293"/>
          <a:stretch/>
        </p:blipFill>
        <p:spPr bwMode="auto">
          <a:xfrm>
            <a:off x="5756570" y="5461986"/>
            <a:ext cx="8694810" cy="1874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3887" y="5489263"/>
            <a:ext cx="4534056" cy="1161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46402" y="1017998"/>
            <a:ext cx="4800354" cy="542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99900" y="2836881"/>
            <a:ext cx="8687882" cy="1396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1"/>
          <p:cNvPicPr>
            <a:picLocks noChangeAspect="1"/>
          </p:cNvPicPr>
          <p:nvPr/>
        </p:nvPicPr>
        <p:blipFill>
          <a:blip r:embed="rId16"/>
          <a:stretch>
            <a:fillRect/>
          </a:stretch>
        </p:blipFill>
        <p:spPr>
          <a:xfrm>
            <a:off x="1332125" y="1410738"/>
            <a:ext cx="4466150" cy="3023577"/>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17"/>
          <a:stretch>
            <a:fillRect/>
          </a:stretch>
        </p:blipFill>
        <p:spPr>
          <a:xfrm>
            <a:off x="5002" y="767918"/>
            <a:ext cx="6786098" cy="561200"/>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a:blip r:embed="rId18"/>
          <a:stretch>
            <a:fillRect/>
          </a:stretch>
        </p:blipFill>
        <p:spPr>
          <a:xfrm rot="183739">
            <a:off x="5944080" y="4179416"/>
            <a:ext cx="6360141" cy="1237751"/>
          </a:xfrm>
          <a:prstGeom prst="rect">
            <a:avLst/>
          </a:prstGeom>
          <a:ln>
            <a:noFill/>
          </a:ln>
          <a:effectLst>
            <a:outerShdw blurRad="292100" dist="139700" dir="2700000" algn="tl" rotWithShape="0">
              <a:srgbClr val="333333">
                <a:alpha val="65000"/>
              </a:srgbClr>
            </a:outerShdw>
          </a:effectLst>
        </p:spPr>
      </p:pic>
      <p:pic>
        <p:nvPicPr>
          <p:cNvPr id="45" name="Picture 44"/>
          <p:cNvPicPr>
            <a:picLocks noChangeAspect="1"/>
          </p:cNvPicPr>
          <p:nvPr/>
        </p:nvPicPr>
        <p:blipFill>
          <a:blip r:embed="rId19"/>
          <a:stretch>
            <a:fillRect/>
          </a:stretch>
        </p:blipFill>
        <p:spPr>
          <a:xfrm>
            <a:off x="6078235" y="6153007"/>
            <a:ext cx="6183998" cy="639474"/>
          </a:xfrm>
          <a:prstGeom prst="rect">
            <a:avLst/>
          </a:prstGeom>
          <a:ln>
            <a:noFill/>
          </a:ln>
          <a:effectLst>
            <a:outerShdw blurRad="292100" dist="139700" dir="2700000" algn="tl" rotWithShape="0">
              <a:srgbClr val="333333">
                <a:alpha val="65000"/>
              </a:srgbClr>
            </a:outerShdw>
          </a:effectLst>
        </p:spPr>
      </p:pic>
      <p:pic>
        <p:nvPicPr>
          <p:cNvPr id="46" name="Picture 45"/>
          <p:cNvPicPr>
            <a:picLocks noChangeAspect="1"/>
          </p:cNvPicPr>
          <p:nvPr/>
        </p:nvPicPr>
        <p:blipFill>
          <a:blip r:embed="rId20"/>
          <a:stretch>
            <a:fillRect/>
          </a:stretch>
        </p:blipFill>
        <p:spPr>
          <a:xfrm rot="21375410">
            <a:off x="15629" y="2394963"/>
            <a:ext cx="6549199" cy="755993"/>
          </a:xfrm>
          <a:prstGeom prst="rect">
            <a:avLst/>
          </a:prstGeom>
          <a:ln>
            <a:no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21"/>
          <a:stretch>
            <a:fillRect/>
          </a:stretch>
        </p:blipFill>
        <p:spPr>
          <a:xfrm>
            <a:off x="934841" y="3377579"/>
            <a:ext cx="5031938" cy="1196067"/>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22"/>
          <a:stretch>
            <a:fillRect/>
          </a:stretch>
        </p:blipFill>
        <p:spPr>
          <a:xfrm>
            <a:off x="5490464" y="1970630"/>
            <a:ext cx="4108493" cy="1894284"/>
          </a:xfrm>
          <a:prstGeom prst="rect">
            <a:avLst/>
          </a:prstGeom>
          <a:ln>
            <a:noFill/>
          </a:ln>
          <a:effectLst>
            <a:outerShdw blurRad="292100" dist="139700" dir="2700000" algn="tl" rotWithShape="0">
              <a:srgbClr val="333333">
                <a:alpha val="65000"/>
              </a:srgbClr>
            </a:outerShdw>
          </a:effectLst>
        </p:spPr>
      </p:pic>
      <p:pic>
        <p:nvPicPr>
          <p:cNvPr id="49" name="Picture 48"/>
          <p:cNvPicPr>
            <a:picLocks noChangeAspect="1"/>
          </p:cNvPicPr>
          <p:nvPr/>
        </p:nvPicPr>
        <p:blipFill>
          <a:blip r:embed="rId23"/>
          <a:stretch>
            <a:fillRect/>
          </a:stretch>
        </p:blipFill>
        <p:spPr>
          <a:xfrm>
            <a:off x="3348888" y="4846056"/>
            <a:ext cx="6363075" cy="73831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24"/>
          <a:stretch>
            <a:fillRect/>
          </a:stretch>
        </p:blipFill>
        <p:spPr>
          <a:xfrm rot="21261193">
            <a:off x="808228" y="1247541"/>
            <a:ext cx="4717727" cy="105455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25"/>
          <a:stretch>
            <a:fillRect/>
          </a:stretch>
        </p:blipFill>
        <p:spPr>
          <a:xfrm rot="250426">
            <a:off x="6675058" y="3448039"/>
            <a:ext cx="5715000" cy="106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8667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50"/>
                                        <p:tgtEl>
                                          <p:spTgt spid="30"/>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250"/>
                                        <p:tgtEl>
                                          <p:spTgt spid="3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50"/>
                                        <p:tgtEl>
                                          <p:spTgt spid="2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50"/>
                                        <p:tgtEl>
                                          <p:spTgt spid="31"/>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250"/>
                                        <p:tgtEl>
                                          <p:spTgt spid="37"/>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250"/>
                                        <p:tgtEl>
                                          <p:spTgt spid="3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250"/>
                                        <p:tgtEl>
                                          <p:spTgt spid="39"/>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250"/>
                                        <p:tgtEl>
                                          <p:spTgt spid="40"/>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250"/>
                                        <p:tgtEl>
                                          <p:spTgt spid="45"/>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250"/>
                                        <p:tgtEl>
                                          <p:spTgt spid="41"/>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250"/>
                                        <p:tgtEl>
                                          <p:spTgt spid="42"/>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
                                        <p:tgtEl>
                                          <p:spTgt spid="43"/>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250"/>
                                        <p:tgtEl>
                                          <p:spTgt spid="44"/>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250"/>
                                        <p:tgtEl>
                                          <p:spTgt spid="47"/>
                                        </p:tgtEl>
                                      </p:cBhvr>
                                    </p:animEffect>
                                  </p:childTnLst>
                                </p:cTn>
                              </p:par>
                            </p:childTnLst>
                          </p:cTn>
                        </p:par>
                        <p:par>
                          <p:cTn id="76" fill="hold">
                            <p:stCondLst>
                              <p:cond delay="4500"/>
                            </p:stCondLst>
                            <p:childTnLst>
                              <p:par>
                                <p:cTn id="77" presetID="10" presetClass="entr" presetSubtype="0"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250"/>
                                        <p:tgtEl>
                                          <p:spTgt spid="46"/>
                                        </p:tgtEl>
                                      </p:cBhvr>
                                    </p:animEffect>
                                  </p:childTnLst>
                                </p:cTn>
                              </p:par>
                            </p:childTnLst>
                          </p:cTn>
                        </p:par>
                        <p:par>
                          <p:cTn id="80" fill="hold">
                            <p:stCondLst>
                              <p:cond delay="4750"/>
                            </p:stCondLst>
                            <p:childTnLst>
                              <p:par>
                                <p:cTn id="81" presetID="10" presetClass="entr" presetSubtype="0" fill="hold" nodeType="after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500"/>
                                        <p:tgtEl>
                                          <p:spTgt spid="48"/>
                                        </p:tgtEl>
                                      </p:cBhvr>
                                    </p:animEffect>
                                  </p:childTnLst>
                                </p:cTn>
                              </p:par>
                            </p:childTnLst>
                          </p:cTn>
                        </p:par>
                        <p:par>
                          <p:cTn id="84" fill="hold">
                            <p:stCondLst>
                              <p:cond delay="5250"/>
                            </p:stCondLst>
                            <p:childTnLst>
                              <p:par>
                                <p:cTn id="85" presetID="10" presetClass="entr" presetSubtype="0" fill="hold" nodeType="after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par>
                          <p:cTn id="88" fill="hold">
                            <p:stCondLst>
                              <p:cond delay="5750"/>
                            </p:stCondLst>
                            <p:childTnLst>
                              <p:par>
                                <p:cTn id="89" presetID="10" presetClass="entr" presetSubtype="0" fill="hold" nodeType="after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childTnLst>
                          </p:cTn>
                        </p:par>
                        <p:par>
                          <p:cTn id="92" fill="hold">
                            <p:stCondLst>
                              <p:cond delay="6250"/>
                            </p:stCondLst>
                            <p:childTnLst>
                              <p:par>
                                <p:cTn id="93" presetID="10" presetClass="entr" presetSubtype="0" fill="hold" nodeType="after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74637" y="1668462"/>
            <a:ext cx="7086600" cy="3195485"/>
          </a:xfrm>
          <a:prstGeom prst="round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lvl="1"/>
            <a:r>
              <a:rPr lang="en-US" sz="4080" i="1" dirty="0">
                <a:solidFill>
                  <a:srgbClr val="000000"/>
                </a:solidFill>
              </a:rPr>
              <a:t>This is, in fact, the only risk to which we can lose the entire company.</a:t>
            </a:r>
          </a:p>
          <a:p>
            <a:pPr lvl="1"/>
            <a:endParaRPr lang="nl-NL" sz="3264" dirty="0">
              <a:solidFill>
                <a:srgbClr val="000000"/>
              </a:solidFill>
            </a:endParaRPr>
          </a:p>
          <a:p>
            <a:pPr lvl="1"/>
            <a:r>
              <a:rPr lang="en-US" sz="3264" dirty="0">
                <a:solidFill>
                  <a:srgbClr val="000000"/>
                </a:solidFill>
              </a:rPr>
              <a:t>Chief Risk Manager</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84" y="591045"/>
            <a:ext cx="5839953" cy="149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995" y="1892007"/>
            <a:ext cx="4544531" cy="2537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050" y="3745743"/>
            <a:ext cx="4742542" cy="2195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1884" y="615449"/>
            <a:ext cx="4141836" cy="5798570"/>
          </a:xfrm>
          <a:prstGeom prst="rect">
            <a:avLst/>
          </a:prstGeom>
          <a:ln>
            <a:noFill/>
          </a:ln>
          <a:effectLst>
            <a:softEdge rad="112500"/>
          </a:effectLst>
        </p:spPr>
      </p:pic>
    </p:spTree>
    <p:extLst>
      <p:ext uri="{BB962C8B-B14F-4D97-AF65-F5344CB8AC3E}">
        <p14:creationId xmlns:p14="http://schemas.microsoft.com/office/powerpoint/2010/main" val="4138478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fc02.deviantart.net/fs46/i/2009/172/a/7/Kingsize_XP_Bliss_by_PacMan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 y="1406"/>
            <a:ext cx="12426473" cy="6991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1948" y="1492166"/>
            <a:ext cx="5525907" cy="1949272"/>
          </a:xfrm>
          <a:prstGeom prst="rect">
            <a:avLst/>
          </a:prstGeom>
          <a:solidFill>
            <a:schemeClr val="tx2">
              <a:lumMod val="75000"/>
            </a:schemeClr>
          </a:solidFill>
          <a:effectLst>
            <a:outerShdw blurRad="50800" dist="1778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lIns="0" tIns="0" rIns="0" bIns="0" rtlCol="0" anchor="ctr" anchorCtr="1">
            <a:noAutofit/>
          </a:bodyPr>
          <a:lstStyle/>
          <a:p>
            <a:pPr algn="ctr"/>
            <a:r>
              <a:rPr lang="en-GB" sz="3264" b="1" dirty="0">
                <a:solidFill>
                  <a:srgbClr val="000000"/>
                </a:solidFill>
              </a:rPr>
              <a:t>Competitors want</a:t>
            </a:r>
          </a:p>
          <a:p>
            <a:pPr algn="ctr"/>
            <a:r>
              <a:rPr lang="en-GB" sz="3264" b="1" dirty="0">
                <a:solidFill>
                  <a:srgbClr val="000000"/>
                </a:solidFill>
              </a:rPr>
              <a:t>your </a:t>
            </a:r>
            <a:r>
              <a:rPr lang="en-GB" sz="3264" b="1" dirty="0" smtClean="0">
                <a:solidFill>
                  <a:srgbClr val="000000"/>
                </a:solidFill>
              </a:rPr>
              <a:t>Intellectual Property</a:t>
            </a:r>
            <a:endParaRPr lang="en-GB" sz="3264" b="1" dirty="0">
              <a:solidFill>
                <a:srgbClr val="000000"/>
              </a:solidFill>
            </a:endParaRPr>
          </a:p>
        </p:txBody>
      </p:sp>
      <p:sp>
        <p:nvSpPr>
          <p:cNvPr id="6" name="TextBox 5"/>
          <p:cNvSpPr txBox="1"/>
          <p:nvPr/>
        </p:nvSpPr>
        <p:spPr>
          <a:xfrm>
            <a:off x="531948" y="3722845"/>
            <a:ext cx="5525907" cy="1949272"/>
          </a:xfrm>
          <a:prstGeom prst="rect">
            <a:avLst/>
          </a:prstGeom>
          <a:effectLst>
            <a:outerShdw blurRad="50800" dist="1778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lIns="0" tIns="0" rIns="0" bIns="0" rtlCol="0" anchor="ctr" anchorCtr="1">
            <a:noAutofit/>
          </a:bodyPr>
          <a:lstStyle/>
          <a:p>
            <a:pPr algn="ctr"/>
            <a:r>
              <a:rPr lang="en-GB" sz="3264" b="1" dirty="0">
                <a:solidFill>
                  <a:srgbClr val="000000"/>
                </a:solidFill>
              </a:rPr>
              <a:t>Organized crime wants</a:t>
            </a:r>
          </a:p>
          <a:p>
            <a:pPr algn="ctr"/>
            <a:r>
              <a:rPr lang="en-GB" sz="3264" b="1" dirty="0">
                <a:solidFill>
                  <a:srgbClr val="000000"/>
                </a:solidFill>
              </a:rPr>
              <a:t>your money</a:t>
            </a:r>
          </a:p>
        </p:txBody>
      </p:sp>
      <p:sp>
        <p:nvSpPr>
          <p:cNvPr id="7" name="TextBox 6"/>
          <p:cNvSpPr txBox="1"/>
          <p:nvPr/>
        </p:nvSpPr>
        <p:spPr>
          <a:xfrm>
            <a:off x="6357898" y="1492166"/>
            <a:ext cx="5525907" cy="1949272"/>
          </a:xfrm>
          <a:prstGeom prst="rect">
            <a:avLst/>
          </a:prstGeom>
          <a:solidFill>
            <a:schemeClr val="accent2">
              <a:lumMod val="40000"/>
              <a:lumOff val="60000"/>
            </a:schemeClr>
          </a:solidFill>
          <a:effectLst>
            <a:outerShdw blurRad="50800" dist="1778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lIns="0" tIns="0" rIns="0" bIns="0" rtlCol="0" anchor="ctr" anchorCtr="1">
            <a:noAutofit/>
          </a:bodyPr>
          <a:lstStyle/>
          <a:p>
            <a:pPr algn="ctr"/>
            <a:r>
              <a:rPr lang="en-GB" sz="3264" b="1" dirty="0">
                <a:solidFill>
                  <a:srgbClr val="000000"/>
                </a:solidFill>
              </a:rPr>
              <a:t>Intel Agencies want </a:t>
            </a:r>
          </a:p>
          <a:p>
            <a:pPr algn="ctr"/>
            <a:r>
              <a:rPr lang="en-GB" sz="3264" b="1" dirty="0">
                <a:solidFill>
                  <a:srgbClr val="000000"/>
                </a:solidFill>
              </a:rPr>
              <a:t>your personal data</a:t>
            </a:r>
          </a:p>
        </p:txBody>
      </p:sp>
      <p:sp>
        <p:nvSpPr>
          <p:cNvPr id="8" name="TextBox 7"/>
          <p:cNvSpPr txBox="1"/>
          <p:nvPr/>
        </p:nvSpPr>
        <p:spPr>
          <a:xfrm>
            <a:off x="6357898" y="3722845"/>
            <a:ext cx="5525907" cy="1949272"/>
          </a:xfrm>
          <a:prstGeom prst="rect">
            <a:avLst/>
          </a:prstGeom>
          <a:solidFill>
            <a:srgbClr val="FF0000"/>
          </a:solidFill>
          <a:effectLst>
            <a:outerShdw blurRad="50800" dist="1778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0" tIns="0" rIns="0" bIns="0" rtlCol="0" anchor="ctr" anchorCtr="1">
            <a:noAutofit/>
          </a:bodyPr>
          <a:lstStyle/>
          <a:p>
            <a:pPr algn="ctr"/>
            <a:r>
              <a:rPr lang="en-GB" sz="3264" b="1" dirty="0">
                <a:solidFill>
                  <a:srgbClr val="000000"/>
                </a:solidFill>
              </a:rPr>
              <a:t>Terrorists want</a:t>
            </a:r>
          </a:p>
          <a:p>
            <a:pPr algn="ctr"/>
            <a:r>
              <a:rPr lang="en-GB" sz="3264" b="1" dirty="0">
                <a:solidFill>
                  <a:srgbClr val="000000"/>
                </a:solidFill>
              </a:rPr>
              <a:t>your life</a:t>
            </a:r>
          </a:p>
        </p:txBody>
      </p:sp>
    </p:spTree>
    <p:extLst>
      <p:ext uri="{BB962C8B-B14F-4D97-AF65-F5344CB8AC3E}">
        <p14:creationId xmlns:p14="http://schemas.microsoft.com/office/powerpoint/2010/main" val="3703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9" presetClass="emph" presetSubtype="0" nodeType="withEffect">
                                  <p:stCondLst>
                                    <p:cond delay="0"/>
                                  </p:stCondLst>
                                  <p:childTnLst>
                                    <p:set>
                                      <p:cBhvr rctx="PPT">
                                        <p:cTn id="9" dur="indefinite"/>
                                        <p:tgtEl>
                                          <p:spTgt spid="9"/>
                                        </p:tgtEl>
                                        <p:attrNameLst>
                                          <p:attrName>style.opacity</p:attrName>
                                        </p:attrNameLst>
                                      </p:cBhvr>
                                      <p:to>
                                        <p:strVal val="0.5"/>
                                      </p:to>
                                    </p:set>
                                    <p:animEffect filter="image" prLst="opacity: 0.5">
                                      <p:cBhvr rctx="IE">
                                        <p:cTn id="10" dur="indefinite"/>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1A4D2FE5-5B99-4C5F-BE7C-BF7E0F728B68}" vid="{2DAD81D4-5DE9-4579-B4FE-455254988390}"/>
    </a:ext>
  </a:extLst>
</a:theme>
</file>

<file path=ppt/theme/theme2.xml><?xml version="1.0" encoding="utf-8"?>
<a:theme xmlns:a="http://schemas.openxmlformats.org/drawingml/2006/main" name="1_TechEd 2014 Dk Blue">
  <a:themeElements>
    <a:clrScheme name="TechEd 2014 Dark template">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926dde2575c399a9dfc1a0653dd2753a">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f4cb2f060d10f12dd6d7af80b20dd6c"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9</Value>
      <Value>18</Value>
      <Value>17</Value>
      <Value>16</Value>
    </TaxCatchAll>
    <Event_x0020_End_x0020_Date xmlns="e36bfbf9-5e42-489c-a259-4c54eb22cb57">2014-05-15T07:00:00+00:00</Event_x0020_End_x0020_Date>
    <Event_x0020_Start_x0020_Date xmlns="e36bfbf9-5e42-489c-a259-4c54eb22cb57">2014-05-12T07:00:00+00:00</Event_x0020_Start_x0020_Date>
    <MS_x0020_Speaker xmlns="e36bfbf9-5e42-489c-a259-4c54eb22cb57">
      <UserInfo>
        <DisplayName/>
        <AccountId xsi:nil="true"/>
        <AccountType/>
      </UserInfo>
    </MS_x0020_Speaker>
    <External_x0020_Speaker xmlns="e36bfbf9-5e42-489c-a259-4c54eb22cb57">Frank Simorjay</External_x0020_Speaker>
    <Session_x0020_Code xmlns="e36bfbf9-5e42-489c-a259-4c54eb22cb57">PCIT-B211</Session_x0020_Code>
    <Presentation_x0020_Date xmlns="e36bfbf9-5e42-489c-a259-4c54eb22cb57">2014-05-12T00:00:00-05:00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George R. Brown Convention Center</TermName>
          <TermId xmlns="http://schemas.microsoft.com/office/infopath/2007/PartnerControls">6c33c07d-d6c4-4c5e-b5d0-7afd8a7a4e7d</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TermName>
          <TermId xmlns="http://schemas.microsoft.com/office/infopath/2007/PartnerControls">30c8c6b6-2916-412b-8e18-b132d138380c</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Houston</TermName>
          <TermId xmlns="http://schemas.microsoft.com/office/infopath/2007/PartnerControls">b97448fd-4b6d-4055-9328-60bf1c4ceb26</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F23B5B45-A0E7-4974-993F-E75FD33DC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schemas.microsoft.com/sharepoint/v3"/>
    <ds:schemaRef ds:uri="230e9df3-be65-4c73-a93b-d1236ebd677e"/>
    <ds:schemaRef ds:uri="http://schemas.microsoft.com/office/infopath/2007/PartnerControls"/>
    <ds:schemaRef ds:uri="e36bfbf9-5e42-489c-a259-4c54eb22cb57"/>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TechEd_2014_Template</Template>
  <TotalTime>9</TotalTime>
  <Words>4426</Words>
  <Application>Microsoft Office PowerPoint</Application>
  <PresentationFormat>Custom</PresentationFormat>
  <Paragraphs>502</Paragraphs>
  <Slides>48</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Arial</vt:lpstr>
      <vt:lpstr>Calibri</vt:lpstr>
      <vt:lpstr>Futura Medium</vt:lpstr>
      <vt:lpstr>Segoe</vt:lpstr>
      <vt:lpstr>Segoe Semibold</vt:lpstr>
      <vt:lpstr>Segoe UI</vt:lpstr>
      <vt:lpstr>Segoe UI Light</vt:lpstr>
      <vt:lpstr>Times New Roman</vt:lpstr>
      <vt:lpstr>Verdana</vt:lpstr>
      <vt:lpstr>Wingdings</vt:lpstr>
      <vt:lpstr>TechEd 2014 Dk Blue</vt:lpstr>
      <vt:lpstr>1_TechEd 2014 Dk Blue</vt:lpstr>
      <vt:lpstr>PowerPoint Presentation</vt:lpstr>
      <vt:lpstr>Surviving the  New IT Reality</vt:lpstr>
      <vt:lpstr>Introduction</vt:lpstr>
      <vt:lpstr>So What Is This New Reality About?</vt:lpstr>
      <vt:lpstr>Less Control - Cloud</vt:lpstr>
      <vt:lpstr>Less Control - Devices</vt:lpstr>
      <vt:lpstr>More Risk, Really?</vt:lpstr>
      <vt:lpstr>PowerPoint Presentation</vt:lpstr>
      <vt:lpstr>PowerPoint Presentation</vt:lpstr>
      <vt:lpstr>PowerPoint Presentation</vt:lpstr>
      <vt:lpstr>Why Is This Happening?</vt:lpstr>
      <vt:lpstr>Ok, So What to Do ?</vt:lpstr>
      <vt:lpstr>Risk Based Management</vt:lpstr>
      <vt:lpstr>Risk Based Decision Framework</vt:lpstr>
      <vt:lpstr>OK, So What To Do?</vt:lpstr>
      <vt:lpstr>One More Thing…</vt:lpstr>
      <vt:lpstr>Protect</vt:lpstr>
      <vt:lpstr>Risk Based Protection: Zoning</vt:lpstr>
      <vt:lpstr>Zoning: Expected Benefits</vt:lpstr>
      <vt:lpstr>Zoning High Level Architecture</vt:lpstr>
      <vt:lpstr>A Note On Impact Reduction</vt:lpstr>
      <vt:lpstr>Zone  Bulkhead Height</vt:lpstr>
      <vt:lpstr>Remember That Thing About Less Control?</vt:lpstr>
      <vt:lpstr>Zoning Decision Tree</vt:lpstr>
      <vt:lpstr>Protect: Fireable Offenses</vt:lpstr>
      <vt:lpstr>Protect – Non Negotiables</vt:lpstr>
      <vt:lpstr>Protect - Must-Do’s</vt:lpstr>
      <vt:lpstr>Protect the High Privilege Accounts</vt:lpstr>
      <vt:lpstr>Detect</vt:lpstr>
      <vt:lpstr>PowerPoint Presentation</vt:lpstr>
      <vt:lpstr>A Complete Security System</vt:lpstr>
      <vt:lpstr>Actor - Tactics, Techniques, Procedures</vt:lpstr>
      <vt:lpstr>Detection – The Basic Plan</vt:lpstr>
      <vt:lpstr>Respond /  Recover</vt:lpstr>
      <vt:lpstr>Don’t…</vt:lpstr>
      <vt:lpstr>Do…</vt:lpstr>
      <vt:lpstr>Boiling the Ocean</vt:lpstr>
      <vt:lpstr>The Perfect Plan…</vt:lpstr>
      <vt:lpstr>A More Realistic Recovery Plan…</vt:lpstr>
      <vt:lpstr>Recovery Plan Characteristics</vt:lpstr>
      <vt:lpstr>Recovery Dynamics</vt:lpstr>
      <vt:lpstr>The New Mindset</vt:lpstr>
      <vt:lpstr>Surviving in the New IT Reality</vt:lpstr>
      <vt:lpstr>Related content</vt:lpstr>
      <vt:lpstr>Resources</vt:lpstr>
      <vt:lpstr>Complete an evaluation and enter to win!</vt:lpstr>
      <vt:lpstr>Evaluate this session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Surviving the New IT Reality</dc:title>
  <dc:subject>TechEd 2014</dc:subject>
  <dc:creator>testadmin</dc:creator>
  <cp:keywords/>
  <dc:description>Template: Jordan Cayabyab, Artitudes Design
Formatting: 
Audience Type:</dc:description>
  <cp:lastModifiedBy>testadmin</cp:lastModifiedBy>
  <cp:revision>7</cp:revision>
  <dcterms:created xsi:type="dcterms:W3CDTF">2014-05-09T19:49:29Z</dcterms:created>
  <dcterms:modified xsi:type="dcterms:W3CDTF">2014-05-13T00:02:47Z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18;#George R. Brown Convention Center|6c33c07d-d6c4-4c5e-b5d0-7afd8a7a4e7d</vt:lpwstr>
  </property>
  <property fmtid="{D5CDD505-2E9C-101B-9397-08002B2CF9AE}" pid="7" name="Track">
    <vt:lpwstr/>
  </property>
  <property fmtid="{D5CDD505-2E9C-101B-9397-08002B2CF9AE}" pid="8" name="Event Location">
    <vt:lpwstr>17;#Houston|b97448fd-4b6d-4055-9328-60bf1c4ceb26</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16;#Microsoft Tech Ed|30c8c6b6-2916-412b-8e18-b132d138380c</vt:lpwstr>
  </property>
  <property fmtid="{D5CDD505-2E9C-101B-9397-08002B2CF9AE}" pid="12" name="TaxKeyword">
    <vt:lpwstr/>
  </property>
</Properties>
</file>