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72"/>
  </p:notesMasterIdLst>
  <p:handoutMasterIdLst>
    <p:handoutMasterId r:id="rId73"/>
  </p:handoutMasterIdLst>
  <p:sldIdLst>
    <p:sldId id="1381" r:id="rId5"/>
    <p:sldId id="1412" r:id="rId6"/>
    <p:sldId id="1418" r:id="rId7"/>
    <p:sldId id="1419" r:id="rId8"/>
    <p:sldId id="1420" r:id="rId9"/>
    <p:sldId id="1421" r:id="rId10"/>
    <p:sldId id="1422" r:id="rId11"/>
    <p:sldId id="1423" r:id="rId12"/>
    <p:sldId id="1424" r:id="rId13"/>
    <p:sldId id="1425" r:id="rId14"/>
    <p:sldId id="1426" r:id="rId15"/>
    <p:sldId id="1427" r:id="rId16"/>
    <p:sldId id="1428" r:id="rId17"/>
    <p:sldId id="1429" r:id="rId18"/>
    <p:sldId id="1430" r:id="rId19"/>
    <p:sldId id="1431" r:id="rId20"/>
    <p:sldId id="1432" r:id="rId21"/>
    <p:sldId id="1433" r:id="rId22"/>
    <p:sldId id="1434" r:id="rId23"/>
    <p:sldId id="1435" r:id="rId24"/>
    <p:sldId id="1436" r:id="rId25"/>
    <p:sldId id="1437" r:id="rId26"/>
    <p:sldId id="1438" r:id="rId27"/>
    <p:sldId id="1439" r:id="rId28"/>
    <p:sldId id="1440" r:id="rId29"/>
    <p:sldId id="1441" r:id="rId30"/>
    <p:sldId id="1442" r:id="rId31"/>
    <p:sldId id="1443" r:id="rId32"/>
    <p:sldId id="1444" r:id="rId33"/>
    <p:sldId id="1445" r:id="rId34"/>
    <p:sldId id="1446" r:id="rId35"/>
    <p:sldId id="1447" r:id="rId36"/>
    <p:sldId id="1448" r:id="rId37"/>
    <p:sldId id="1449" r:id="rId38"/>
    <p:sldId id="1450" r:id="rId39"/>
    <p:sldId id="1451" r:id="rId40"/>
    <p:sldId id="1452" r:id="rId41"/>
    <p:sldId id="1453" r:id="rId42"/>
    <p:sldId id="1454" r:id="rId43"/>
    <p:sldId id="1455" r:id="rId44"/>
    <p:sldId id="1456" r:id="rId45"/>
    <p:sldId id="1457" r:id="rId46"/>
    <p:sldId id="1458" r:id="rId47"/>
    <p:sldId id="1459" r:id="rId48"/>
    <p:sldId id="1460" r:id="rId49"/>
    <p:sldId id="1461" r:id="rId50"/>
    <p:sldId id="1462" r:id="rId51"/>
    <p:sldId id="1463" r:id="rId52"/>
    <p:sldId id="1464" r:id="rId53"/>
    <p:sldId id="1465" r:id="rId54"/>
    <p:sldId id="1466" r:id="rId55"/>
    <p:sldId id="1467" r:id="rId56"/>
    <p:sldId id="1468" r:id="rId57"/>
    <p:sldId id="1469" r:id="rId58"/>
    <p:sldId id="1470" r:id="rId59"/>
    <p:sldId id="1471" r:id="rId60"/>
    <p:sldId id="1472" r:id="rId61"/>
    <p:sldId id="1474" r:id="rId62"/>
    <p:sldId id="1475" r:id="rId63"/>
    <p:sldId id="1476" r:id="rId64"/>
    <p:sldId id="1477" r:id="rId65"/>
    <p:sldId id="1480" r:id="rId66"/>
    <p:sldId id="1479" r:id="rId67"/>
    <p:sldId id="1416" r:id="rId68"/>
    <p:sldId id="1417" r:id="rId69"/>
    <p:sldId id="1414" r:id="rId70"/>
    <p:sldId id="1132" r:id="rId7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1381"/>
          </p14:sldIdLst>
        </p14:section>
        <p14:section name="Template Layouts" id="{FF377351-AA58-4A42-A64C-48719B975E8A}">
          <p14:sldIdLst>
            <p14:sldId id="1412"/>
            <p14:sldId id="1418"/>
            <p14:sldId id="1419"/>
            <p14:sldId id="1420"/>
            <p14:sldId id="1421"/>
            <p14:sldId id="1422"/>
            <p14:sldId id="1423"/>
            <p14:sldId id="1424"/>
            <p14:sldId id="1425"/>
            <p14:sldId id="1426"/>
            <p14:sldId id="1427"/>
            <p14:sldId id="1428"/>
            <p14:sldId id="1429"/>
            <p14:sldId id="1430"/>
            <p14:sldId id="1431"/>
            <p14:sldId id="1432"/>
            <p14:sldId id="1433"/>
            <p14:sldId id="1434"/>
            <p14:sldId id="1435"/>
            <p14:sldId id="1436"/>
            <p14:sldId id="1437"/>
            <p14:sldId id="1438"/>
            <p14:sldId id="1439"/>
            <p14:sldId id="1440"/>
            <p14:sldId id="1441"/>
            <p14:sldId id="1442"/>
            <p14:sldId id="1443"/>
            <p14:sldId id="1444"/>
            <p14:sldId id="1445"/>
            <p14:sldId id="1446"/>
            <p14:sldId id="1447"/>
            <p14:sldId id="1448"/>
            <p14:sldId id="1449"/>
            <p14:sldId id="1450"/>
            <p14:sldId id="1451"/>
            <p14:sldId id="1452"/>
            <p14:sldId id="1453"/>
            <p14:sldId id="1454"/>
            <p14:sldId id="1455"/>
            <p14:sldId id="1456"/>
            <p14:sldId id="1457"/>
            <p14:sldId id="1458"/>
            <p14:sldId id="1459"/>
            <p14:sldId id="1460"/>
            <p14:sldId id="1461"/>
            <p14:sldId id="1462"/>
            <p14:sldId id="1463"/>
            <p14:sldId id="1464"/>
            <p14:sldId id="1465"/>
            <p14:sldId id="1466"/>
            <p14:sldId id="1467"/>
            <p14:sldId id="1468"/>
            <p14:sldId id="1469"/>
            <p14:sldId id="1470"/>
            <p14:sldId id="1471"/>
            <p14:sldId id="1472"/>
            <p14:sldId id="1474"/>
            <p14:sldId id="1475"/>
            <p14:sldId id="1476"/>
            <p14:sldId id="1477"/>
            <p14:sldId id="1480"/>
            <p14:sldId id="1479"/>
          </p14:sldIdLst>
        </p14:section>
        <p14:section name="Required TechEd Slides" id="{26AC01F7-B32B-44E9-BE5B-D21B17F99D23}">
          <p14:sldIdLst>
            <p14:sldId id="1416"/>
            <p14:sldId id="1417"/>
            <p14:sldId id="1414"/>
            <p14:sldId id="11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9"/>
    <a:srgbClr val="FFFFFF"/>
    <a:srgbClr val="0072C6"/>
    <a:srgbClr val="00BCF2"/>
    <a:srgbClr val="7FBA00"/>
    <a:srgbClr val="002050"/>
    <a:srgbClr val="000000"/>
    <a:srgbClr val="68217A"/>
    <a:srgbClr val="B4009E"/>
    <a:srgbClr val="D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730" autoAdjust="0"/>
  </p:normalViewPr>
  <p:slideViewPr>
    <p:cSldViewPr snapToObjects="1">
      <p:cViewPr varScale="1">
        <p:scale>
          <a:sx n="121" d="100"/>
          <a:sy n="121" d="100"/>
        </p:scale>
        <p:origin x="90" y="258"/>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125" d="100"/>
        <a:sy n="125" d="100"/>
      </p:scale>
      <p:origin x="0" y="-13536"/>
    </p:cViewPr>
  </p:sorterViewPr>
  <p:notesViewPr>
    <p:cSldViewPr snapToObjects="1" showGuides="1">
      <p:cViewPr varScale="1">
        <p:scale>
          <a:sx n="81" d="100"/>
          <a:sy n="81" d="100"/>
        </p:scale>
        <p:origin x="22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5/13/2014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5/13/2014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225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66</a:t>
            </a:fld>
            <a:endParaRPr lang="en-US" dirty="0"/>
          </a:p>
        </p:txBody>
      </p:sp>
    </p:spTree>
    <p:extLst>
      <p:ext uri="{BB962C8B-B14F-4D97-AF65-F5344CB8AC3E}">
        <p14:creationId xmlns:p14="http://schemas.microsoft.com/office/powerpoint/2010/main" val="333269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5/13/2014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75452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93018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smtClean="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fld id="{F22B3E36-5CE0-4CB7-82DE-38A88C71BFA8}" type="datetime1">
              <a:rPr lang="en-US" smtClean="0"/>
              <a:pPr/>
              <a:t>5/13/2014</a:t>
            </a:fld>
            <a:endParaRPr lang="en-US" dirty="0"/>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pPr/>
              <a:t>3</a:t>
            </a:fld>
            <a:endParaRPr lang="en-US" dirty="0"/>
          </a:p>
        </p:txBody>
      </p:sp>
      <p:sp>
        <p:nvSpPr>
          <p:cNvPr id="8" name="Header Placeholder 7"/>
          <p:cNvSpPr>
            <a:spLocks noGrp="1"/>
          </p:cNvSpPr>
          <p:nvPr>
            <p:ph type="hdr" sz="quarter" idx="13"/>
          </p:nvPr>
        </p:nvSpPr>
        <p:spPr/>
        <p:txBody>
          <a:bodyPr/>
          <a:lstStyle/>
          <a:p>
            <a:r>
              <a:rPr lang="en-US" dirty="0"/>
              <a:t>Tech Ready 15</a:t>
            </a:r>
          </a:p>
        </p:txBody>
      </p:sp>
    </p:spTree>
    <p:extLst>
      <p:ext uri="{BB962C8B-B14F-4D97-AF65-F5344CB8AC3E}">
        <p14:creationId xmlns:p14="http://schemas.microsoft.com/office/powerpoint/2010/main" val="2307514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FA39BBE-9C02-414E-B2B7-3F83C572A353}"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158684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FA39BBE-9C02-414E-B2B7-3F83C572A353}" type="datetime1">
              <a:rPr lang="en-US" smtClean="0"/>
              <a:t>5/13/2014</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60</a:t>
            </a:fld>
            <a:endParaRPr lang="en-US" dirty="0"/>
          </a:p>
        </p:txBody>
      </p:sp>
    </p:spTree>
    <p:extLst>
      <p:ext uri="{BB962C8B-B14F-4D97-AF65-F5344CB8AC3E}">
        <p14:creationId xmlns:p14="http://schemas.microsoft.com/office/powerpoint/2010/main" val="3405263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smtClean="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fld id="{F22B3E36-5CE0-4CB7-82DE-38A88C71BFA8}" type="datetime1">
              <a:rPr lang="en-US" smtClean="0"/>
              <a:pPr/>
              <a:t>5/13/2014</a:t>
            </a:fld>
            <a:endParaRPr lang="en-US" dirty="0"/>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pPr/>
              <a:t>62</a:t>
            </a:fld>
            <a:endParaRPr lang="en-US" dirty="0"/>
          </a:p>
        </p:txBody>
      </p:sp>
      <p:sp>
        <p:nvSpPr>
          <p:cNvPr id="8" name="Header Placeholder 7"/>
          <p:cNvSpPr>
            <a:spLocks noGrp="1"/>
          </p:cNvSpPr>
          <p:nvPr>
            <p:ph type="hdr" sz="quarter" idx="13"/>
          </p:nvPr>
        </p:nvSpPr>
        <p:spPr/>
        <p:txBody>
          <a:bodyPr/>
          <a:lstStyle/>
          <a:p>
            <a:r>
              <a:rPr lang="en-US" dirty="0"/>
              <a:t>Tech Ready 15</a:t>
            </a:r>
          </a:p>
        </p:txBody>
      </p:sp>
    </p:spTree>
    <p:extLst>
      <p:ext uri="{BB962C8B-B14F-4D97-AF65-F5344CB8AC3E}">
        <p14:creationId xmlns:p14="http://schemas.microsoft.com/office/powerpoint/2010/main" val="4005230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indent="-114300" eaLnBrk="1" hangingPunct="1">
              <a:spcBef>
                <a:spcPct val="0"/>
              </a:spcBef>
              <a:buFont typeface="Wingdings" pitchFamily="2" charset="2"/>
              <a:buNone/>
            </a:pPr>
            <a:endParaRPr lang="en-US" dirty="0"/>
          </a:p>
        </p:txBody>
      </p:sp>
      <p:sp>
        <p:nvSpPr>
          <p:cNvPr id="8" name="Date Placeholder 7"/>
          <p:cNvSpPr>
            <a:spLocks noGrp="1"/>
          </p:cNvSpPr>
          <p:nvPr>
            <p:ph type="dt" idx="10"/>
          </p:nvPr>
        </p:nvSpPr>
        <p:spPr/>
        <p:txBody>
          <a:bodyPr/>
          <a:lstStyle/>
          <a:p>
            <a:fld id="{4E52F265-F367-4F41-8133-621F21EFA5ED}" type="datetime1">
              <a:rPr lang="en-US" smtClean="0"/>
              <a:pPr/>
              <a:t>5/13/2014</a:t>
            </a:fld>
            <a:endParaRPr lang="en-US" dirty="0"/>
          </a:p>
        </p:txBody>
      </p:sp>
      <p:sp>
        <p:nvSpPr>
          <p:cNvPr id="9" name="Footer Placeholder 8"/>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fld id="{8B263312-38AA-4E1E-B2B5-0F8F122B24FE}" type="slidenum">
              <a:rPr lang="en-US" smtClean="0"/>
              <a:pPr/>
              <a:t>63</a:t>
            </a:fld>
            <a:endParaRPr lang="en-US" dirty="0"/>
          </a:p>
        </p:txBody>
      </p:sp>
      <p:sp>
        <p:nvSpPr>
          <p:cNvPr id="11" name="Header Placeholder 10"/>
          <p:cNvSpPr>
            <a:spLocks noGrp="1"/>
          </p:cNvSpPr>
          <p:nvPr>
            <p:ph type="hdr" sz="quarter" idx="13"/>
          </p:nvPr>
        </p:nvSpPr>
        <p:spPr/>
        <p:txBody>
          <a:bodyPr/>
          <a:lstStyle/>
          <a:p>
            <a:r>
              <a:rPr lang="en-US" dirty="0"/>
              <a:t>Tech Ready 15</a:t>
            </a:r>
          </a:p>
        </p:txBody>
      </p:sp>
    </p:spTree>
    <p:extLst>
      <p:ext uri="{BB962C8B-B14F-4D97-AF65-F5344CB8AC3E}">
        <p14:creationId xmlns:p14="http://schemas.microsoft.com/office/powerpoint/2010/main" val="411309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66706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5/13/2014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65</a:t>
            </a:fld>
            <a:endParaRPr lang="en-US" dirty="0"/>
          </a:p>
        </p:txBody>
      </p:sp>
    </p:spTree>
    <p:extLst>
      <p:ext uri="{BB962C8B-B14F-4D97-AF65-F5344CB8AC3E}">
        <p14:creationId xmlns:p14="http://schemas.microsoft.com/office/powerpoint/2010/main" val="4160098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b="0" spc="150" baseline="0" dirty="0" smtClean="0">
                <a:gradFill>
                  <a:gsLst>
                    <a:gs pos="0">
                      <a:schemeClr val="tx1">
                        <a:alpha val="50000"/>
                      </a:schemeClr>
                    </a:gs>
                    <a:gs pos="86000">
                      <a:schemeClr val="tx1">
                        <a:alpha val="50000"/>
                      </a:scheme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66389169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 id="2147484278" r:id="rId3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mailto:Joe@contoso.com" TargetMode="External"/><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hyperlink" Target="mailto:Joe@contoso.com" TargetMode="External"/><Relationship Id="rId4" Type="http://schemas.openxmlformats.org/officeDocument/2006/relationships/hyperlink" Target="mailto:Admin@contoso.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hyperlink" Target="mailto:Joe@contoso.com" TargetMode="External"/><Relationship Id="rId4" Type="http://schemas.openxmlformats.org/officeDocument/2006/relationships/hyperlink" Target="mailto:Admin@contoso.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hyperlink" Target="mailto:Joe@contoso.com" TargetMode="External"/><Relationship Id="rId4" Type="http://schemas.openxmlformats.org/officeDocument/2006/relationships/hyperlink" Target="mailto:Admin@contoso.co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Tom@contoso.com" TargetMode="External"/><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hyperlink" Target="mailto:Admin@contoso.com" TargetMode="External"/><Relationship Id="rId5" Type="http://schemas.openxmlformats.org/officeDocument/2006/relationships/hyperlink" Target="mailto:Joe@contoso.com" TargetMode="Externa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hyperlink" Target="mailto:Ed@contoso.com" TargetMode="External"/><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hyperlink" Target="mailto:Joe@contoso.com" TargetMode="External"/><Relationship Id="rId5" Type="http://schemas.openxmlformats.org/officeDocument/2006/relationships/hyperlink" Target="mailto:Admin@contoso.com" TargetMode="Externa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mailto:Holger.Hinzmann@secude.com" TargetMode="External"/><Relationship Id="rId2" Type="http://schemas.openxmlformats.org/officeDocument/2006/relationships/hyperlink" Target="mailto:Michael.Kummer@secude.com" TargetMode="External"/><Relationship Id="rId1" Type="http://schemas.openxmlformats.org/officeDocument/2006/relationships/slideLayout" Target="../slideLayouts/slideLayout14.xml"/><Relationship Id="rId5" Type="http://schemas.openxmlformats.org/officeDocument/2006/relationships/image" Target="../media/image64.gif"/><Relationship Id="rId4" Type="http://schemas.openxmlformats.org/officeDocument/2006/relationships/hyperlink" Target="mailto:Kannan.Vijay@secude.co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www.microsoft.com/rm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blogs.msdn.com/rms" TargetMode="External"/><Relationship Id="rId4" Type="http://schemas.openxmlformats.org/officeDocument/2006/relationships/hyperlink" Target="http://blogs.technet.com/rm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44157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4637" y="220662"/>
            <a:ext cx="5486400" cy="2362200"/>
          </a:xfrm>
          <a:solidFill>
            <a:srgbClr val="333333">
              <a:alpha val="83000"/>
            </a:srgbClr>
          </a:solidFill>
        </p:spPr>
        <p:txBody>
          <a:bodyPr anchor="ctr"/>
          <a:lstStyle/>
          <a:p>
            <a:r>
              <a:rPr lang="en-US" sz="8800" b="1" dirty="0" smtClean="0">
                <a:gradFill>
                  <a:gsLst>
                    <a:gs pos="0">
                      <a:srgbClr val="FFFFFF"/>
                    </a:gs>
                    <a:gs pos="100000">
                      <a:srgbClr val="FFFFFF"/>
                    </a:gs>
                  </a:gsLst>
                  <a:lin ang="5400000" scaled="0"/>
                </a:gradFill>
              </a:rPr>
              <a:t>Cooking with RMS </a:t>
            </a:r>
            <a:endParaRPr lang="en-US" sz="8800" b="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531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Raw Ingredients</a:t>
            </a:r>
            <a:endParaRPr lang="en-US" dirty="0"/>
          </a:p>
        </p:txBody>
      </p:sp>
      <p:sp>
        <p:nvSpPr>
          <p:cNvPr id="3" name="Text Placeholder 2"/>
          <p:cNvSpPr>
            <a:spLocks noGrp="1"/>
          </p:cNvSpPr>
          <p:nvPr>
            <p:ph type="body" sz="quarter" idx="10"/>
          </p:nvPr>
        </p:nvSpPr>
        <p:spPr>
          <a:xfrm>
            <a:off x="274639" y="1212849"/>
            <a:ext cx="5486399" cy="5324535"/>
          </a:xfrm>
        </p:spPr>
        <p:txBody>
          <a:bodyPr/>
          <a:lstStyle/>
          <a:p>
            <a:r>
              <a:rPr lang="en-US" dirty="0"/>
              <a:t>RMS App, SDK, &amp; Services</a:t>
            </a:r>
          </a:p>
          <a:p>
            <a:pPr lvl="1"/>
            <a:r>
              <a:rPr lang="en-US" dirty="0"/>
              <a:t>AD RMS (on premises)</a:t>
            </a:r>
          </a:p>
          <a:p>
            <a:pPr lvl="1"/>
            <a:r>
              <a:rPr lang="en-US" dirty="0"/>
              <a:t>Azure RMS (cloud Service)</a:t>
            </a:r>
          </a:p>
          <a:p>
            <a:r>
              <a:rPr lang="en-US" dirty="0" smtClean="0"/>
              <a:t>Exchange DLP</a:t>
            </a:r>
          </a:p>
          <a:p>
            <a:pPr lvl="1"/>
            <a:r>
              <a:rPr lang="en-US" dirty="0" smtClean="0"/>
              <a:t>Data </a:t>
            </a:r>
            <a:r>
              <a:rPr lang="en-US" dirty="0"/>
              <a:t>loss prevention </a:t>
            </a:r>
            <a:r>
              <a:rPr lang="en-US" dirty="0" smtClean="0"/>
              <a:t>optimized for email</a:t>
            </a:r>
          </a:p>
          <a:p>
            <a:r>
              <a:rPr lang="en-US" dirty="0" smtClean="0"/>
              <a:t>SharePoint Secure Doc Libs</a:t>
            </a:r>
          </a:p>
          <a:p>
            <a:pPr lvl="1"/>
            <a:r>
              <a:rPr lang="en-US" dirty="0" smtClean="0"/>
              <a:t>Document libraries with protection on egress</a:t>
            </a:r>
          </a:p>
          <a:p>
            <a:r>
              <a:rPr lang="en-US" dirty="0" smtClean="0"/>
              <a:t>File Server FCI</a:t>
            </a:r>
          </a:p>
          <a:p>
            <a:pPr lvl="1"/>
            <a:r>
              <a:rPr lang="en-US" dirty="0" smtClean="0"/>
              <a:t>Protects existing/new files on file servers</a:t>
            </a:r>
          </a:p>
          <a:p>
            <a:r>
              <a:rPr lang="en-US" dirty="0" smtClean="0"/>
              <a:t>Office Mail Encryption</a:t>
            </a:r>
          </a:p>
          <a:p>
            <a:pPr lvl="1"/>
            <a:r>
              <a:rPr lang="en-US" dirty="0" smtClean="0"/>
              <a:t>Identity-agnostic email collaboration</a:t>
            </a:r>
          </a:p>
        </p:txBody>
      </p:sp>
      <p:sp>
        <p:nvSpPr>
          <p:cNvPr id="4" name="Text Placeholder 3"/>
          <p:cNvSpPr>
            <a:spLocks noGrp="1"/>
          </p:cNvSpPr>
          <p:nvPr>
            <p:ph type="body" sz="quarter" idx="11"/>
          </p:nvPr>
        </p:nvSpPr>
        <p:spPr>
          <a:xfrm>
            <a:off x="6675439" y="1212849"/>
            <a:ext cx="5486399" cy="4672048"/>
          </a:xfrm>
        </p:spPr>
        <p:txBody>
          <a:bodyPr/>
          <a:lstStyle/>
          <a:p>
            <a:r>
              <a:rPr lang="en-US" dirty="0" smtClean="0"/>
              <a:t>Intune MDM</a:t>
            </a:r>
            <a:r>
              <a:rPr lang="en-US" dirty="0"/>
              <a:t> </a:t>
            </a:r>
            <a:r>
              <a:rPr lang="en-US" dirty="0" smtClean="0"/>
              <a:t>	(</a:t>
            </a:r>
            <a:r>
              <a:rPr lang="en-US" dirty="0"/>
              <a:t>related)</a:t>
            </a:r>
            <a:endParaRPr lang="en-US" dirty="0" smtClean="0"/>
          </a:p>
          <a:p>
            <a:r>
              <a:rPr lang="en-US" dirty="0" err="1"/>
              <a:t>Bitlocker</a:t>
            </a:r>
            <a:r>
              <a:rPr lang="en-US" dirty="0"/>
              <a:t> </a:t>
            </a:r>
            <a:r>
              <a:rPr lang="en-US" dirty="0" smtClean="0"/>
              <a:t>Suite	(related</a:t>
            </a:r>
            <a:r>
              <a:rPr lang="en-US" dirty="0"/>
              <a:t>)</a:t>
            </a:r>
          </a:p>
          <a:p>
            <a:endParaRPr lang="en-US" dirty="0" smtClean="0"/>
          </a:p>
          <a:p>
            <a:r>
              <a:rPr lang="en-US" dirty="0" smtClean="0"/>
              <a:t>Partner Offerings</a:t>
            </a:r>
          </a:p>
          <a:p>
            <a:pPr lvl="1"/>
            <a:r>
              <a:rPr lang="en-US" dirty="0" smtClean="0"/>
              <a:t>Secure Islands / Watchful Software / </a:t>
            </a:r>
            <a:r>
              <a:rPr lang="en-US" dirty="0" err="1" smtClean="0"/>
              <a:t>GigaTrust</a:t>
            </a:r>
            <a:endParaRPr lang="en-US" dirty="0" smtClean="0"/>
          </a:p>
          <a:p>
            <a:pPr lvl="1"/>
            <a:r>
              <a:rPr lang="en-US" dirty="0" err="1" smtClean="0"/>
              <a:t>Secude</a:t>
            </a:r>
            <a:r>
              <a:rPr lang="en-US" dirty="0" smtClean="0"/>
              <a:t> SAP data protection</a:t>
            </a:r>
          </a:p>
          <a:p>
            <a:pPr lvl="1"/>
            <a:r>
              <a:rPr lang="en-US" dirty="0" smtClean="0"/>
              <a:t>RMS App (and other viewers)</a:t>
            </a:r>
          </a:p>
          <a:p>
            <a:pPr lvl="1"/>
            <a:r>
              <a:rPr lang="en-US" dirty="0" smtClean="0"/>
              <a:t>PDF – </a:t>
            </a:r>
            <a:r>
              <a:rPr lang="en-US" dirty="0" err="1" smtClean="0"/>
              <a:t>Foxit</a:t>
            </a:r>
            <a:r>
              <a:rPr lang="en-US" dirty="0" smtClean="0"/>
              <a:t> and </a:t>
            </a:r>
            <a:r>
              <a:rPr lang="en-US" dirty="0" err="1" smtClean="0"/>
              <a:t>NitroDesk</a:t>
            </a:r>
            <a:endParaRPr lang="en-US" dirty="0" smtClean="0"/>
          </a:p>
          <a:p>
            <a:pPr lvl="1"/>
            <a:r>
              <a:rPr lang="en-US" dirty="0" smtClean="0"/>
              <a:t>&lt;Many more coming!&gt;</a:t>
            </a:r>
          </a:p>
          <a:p>
            <a:pPr lvl="1"/>
            <a:endParaRPr lang="en-US" dirty="0"/>
          </a:p>
        </p:txBody>
      </p:sp>
    </p:spTree>
    <p:extLst>
      <p:ext uri="{BB962C8B-B14F-4D97-AF65-F5344CB8AC3E}">
        <p14:creationId xmlns:p14="http://schemas.microsoft.com/office/powerpoint/2010/main" val="264008748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12373"/>
            <a:ext cx="11887200" cy="1831975"/>
          </a:xfrm>
        </p:spPr>
        <p:txBody>
          <a:bodyPr/>
          <a:lstStyle/>
          <a:p>
            <a:pPr>
              <a:spcBef>
                <a:spcPts val="0"/>
              </a:spcBef>
              <a:spcAft>
                <a:spcPts val="1836"/>
              </a:spcAft>
              <a:buSzPct val="90000"/>
            </a:pPr>
            <a:r>
              <a:rPr lang="en-US" sz="7200" dirty="0" smtClean="0"/>
              <a:t>“I have sensitive Data”</a:t>
            </a:r>
            <a:endParaRPr lang="en-US" sz="2400" spc="-71" dirty="0">
              <a:gradFill>
                <a:gsLst>
                  <a:gs pos="0">
                    <a:srgbClr val="FFFFFF"/>
                  </a:gs>
                  <a:gs pos="86000">
                    <a:srgbClr val="FFFFFF"/>
                  </a:gs>
                </a:gsLst>
                <a:lin ang="5400000" scaled="0"/>
              </a:gradFill>
              <a:cs typeface="+mn-cs"/>
            </a:endParaRPr>
          </a:p>
        </p:txBody>
      </p:sp>
      <p:sp>
        <p:nvSpPr>
          <p:cNvPr id="4" name="Rectangle 3"/>
          <p:cNvSpPr/>
          <p:nvPr/>
        </p:nvSpPr>
        <p:spPr>
          <a:xfrm>
            <a:off x="273050" y="3044348"/>
            <a:ext cx="10058400" cy="4050340"/>
          </a:xfrm>
          <a:prstGeom prst="rect">
            <a:avLst/>
          </a:prstGeom>
        </p:spPr>
        <p:txBody>
          <a:bodyPr wrap="square" lIns="182880" tIns="146304" rIns="182880" bIns="146304">
            <a:spAutoFit/>
          </a:bodyPr>
          <a:lstStyle/>
          <a:p>
            <a:r>
              <a:rPr lang="en-US" sz="3200" b="1" dirty="0" smtClean="0">
                <a:ln w="3175">
                  <a:noFill/>
                </a:ln>
                <a:gradFill>
                  <a:gsLst>
                    <a:gs pos="0">
                      <a:schemeClr val="tx1"/>
                    </a:gs>
                    <a:gs pos="100000">
                      <a:schemeClr val="tx1"/>
                    </a:gs>
                  </a:gsLst>
                  <a:lin ang="5400000" scaled="0"/>
                </a:gradFill>
                <a:latin typeface="Segoe UI Light"/>
                <a:cs typeface="Segoe UI" pitchFamily="34" charset="0"/>
              </a:rPr>
              <a:t>What: </a:t>
            </a:r>
            <a:r>
              <a:rPr lang="en-US" sz="3200" dirty="0" smtClean="0">
                <a:ln w="3175">
                  <a:noFill/>
                </a:ln>
                <a:gradFill>
                  <a:gsLst>
                    <a:gs pos="0">
                      <a:schemeClr val="tx1"/>
                    </a:gs>
                    <a:gs pos="100000">
                      <a:schemeClr val="tx1"/>
                    </a:gs>
                  </a:gsLst>
                  <a:lin ang="5400000" scaled="0"/>
                </a:gradFill>
                <a:latin typeface="Segoe UI Light"/>
                <a:cs typeface="Segoe UI" pitchFamily="34" charset="0"/>
              </a:rPr>
              <a:t>Most orgs have some ‘Red Zone’ data. This data is for the eyes of a </a:t>
            </a:r>
            <a:r>
              <a:rPr lang="en-US" sz="3200" u="sng" dirty="0" smtClean="0">
                <a:ln w="3175">
                  <a:noFill/>
                </a:ln>
                <a:gradFill>
                  <a:gsLst>
                    <a:gs pos="0">
                      <a:schemeClr val="tx1"/>
                    </a:gs>
                    <a:gs pos="100000">
                      <a:schemeClr val="tx1"/>
                    </a:gs>
                  </a:gsLst>
                  <a:lin ang="5400000" scaled="0"/>
                </a:gradFill>
                <a:latin typeface="Segoe UI Light"/>
                <a:cs typeface="Segoe UI" pitchFamily="34" charset="0"/>
              </a:rPr>
              <a:t>trusted</a:t>
            </a:r>
            <a:r>
              <a:rPr lang="en-US" sz="3200" dirty="0" smtClean="0">
                <a:ln w="3175">
                  <a:noFill/>
                </a:ln>
                <a:gradFill>
                  <a:gsLst>
                    <a:gs pos="0">
                      <a:schemeClr val="tx1"/>
                    </a:gs>
                    <a:gs pos="100000">
                      <a:schemeClr val="tx1"/>
                    </a:gs>
                  </a:gsLst>
                  <a:lin ang="5400000" scaled="0"/>
                </a:gradFill>
                <a:latin typeface="Segoe UI Light"/>
                <a:cs typeface="Segoe UI" pitchFamily="34" charset="0"/>
              </a:rPr>
              <a:t> few. The data owner wants persistent data protection for when it leaves the default perimeter; they want their trusted few to be the gate data keepers, not the underlying data store or email.</a:t>
            </a:r>
            <a:r>
              <a:rPr lang="en-US" sz="3200" dirty="0">
                <a:ln w="3175">
                  <a:noFill/>
                </a:ln>
                <a:gradFill>
                  <a:gsLst>
                    <a:gs pos="0">
                      <a:schemeClr val="tx1"/>
                    </a:gs>
                    <a:gs pos="100000">
                      <a:schemeClr val="tx1"/>
                    </a:gs>
                  </a:gsLst>
                  <a:lin ang="5400000" scaled="0"/>
                </a:gradFill>
                <a:latin typeface="Segoe UI Light"/>
                <a:cs typeface="Segoe UI" pitchFamily="34" charset="0"/>
              </a:rPr>
              <a:t/>
            </a:r>
            <a:br>
              <a:rPr lang="en-US" sz="3200" dirty="0">
                <a:ln w="3175">
                  <a:noFill/>
                </a:ln>
                <a:gradFill>
                  <a:gsLst>
                    <a:gs pos="0">
                      <a:schemeClr val="tx1"/>
                    </a:gs>
                    <a:gs pos="100000">
                      <a:schemeClr val="tx1"/>
                    </a:gs>
                  </a:gsLst>
                  <a:lin ang="5400000" scaled="0"/>
                </a:gradFill>
                <a:latin typeface="Segoe UI Light"/>
                <a:cs typeface="Segoe UI" pitchFamily="34" charset="0"/>
              </a:rPr>
            </a:br>
            <a:endParaRPr lang="en-US" sz="1200" dirty="0">
              <a:ln w="3175">
                <a:noFill/>
              </a:ln>
              <a:gradFill>
                <a:gsLst>
                  <a:gs pos="0">
                    <a:schemeClr val="tx1"/>
                  </a:gs>
                  <a:gs pos="100000">
                    <a:schemeClr val="tx1"/>
                  </a:gs>
                </a:gsLst>
                <a:lin ang="5400000" scaled="0"/>
              </a:gradFill>
              <a:latin typeface="Segoe UI Light"/>
              <a:cs typeface="Segoe UI" pitchFamily="34" charset="0"/>
            </a:endParaRPr>
          </a:p>
          <a:p>
            <a:r>
              <a:rPr lang="en-US" sz="3200" b="1" dirty="0" smtClean="0">
                <a:ln w="3175">
                  <a:noFill/>
                </a:ln>
                <a:gradFill>
                  <a:gsLst>
                    <a:gs pos="0">
                      <a:schemeClr val="tx1"/>
                    </a:gs>
                    <a:gs pos="100000">
                      <a:schemeClr val="tx1"/>
                    </a:gs>
                  </a:gsLst>
                  <a:lin ang="5400000" scaled="0"/>
                </a:gradFill>
                <a:latin typeface="Segoe UI Light"/>
                <a:cs typeface="Segoe UI" pitchFamily="34" charset="0"/>
              </a:rPr>
              <a:t>Who: </a:t>
            </a:r>
            <a:r>
              <a:rPr lang="en-US" sz="3200" dirty="0" smtClean="0">
                <a:ln w="3175">
                  <a:noFill/>
                </a:ln>
                <a:gradFill>
                  <a:gsLst>
                    <a:gs pos="0">
                      <a:schemeClr val="tx1"/>
                    </a:gs>
                    <a:gs pos="100000">
                      <a:schemeClr val="tx1"/>
                    </a:gs>
                  </a:gsLst>
                  <a:lin ang="5400000" scaled="0"/>
                </a:gradFill>
                <a:latin typeface="Segoe UI Light"/>
                <a:cs typeface="Segoe UI" pitchFamily="34" charset="0"/>
              </a:rPr>
              <a:t>Concerned </a:t>
            </a:r>
            <a:r>
              <a:rPr lang="en-US" sz="3200" dirty="0" err="1" smtClean="0">
                <a:ln w="3175">
                  <a:noFill/>
                </a:ln>
                <a:gradFill>
                  <a:gsLst>
                    <a:gs pos="0">
                      <a:schemeClr val="tx1"/>
                    </a:gs>
                    <a:gs pos="100000">
                      <a:schemeClr val="tx1"/>
                    </a:gs>
                  </a:gsLst>
                  <a:lin ang="5400000" scaled="0"/>
                </a:gradFill>
                <a:latin typeface="Segoe UI Light"/>
                <a:cs typeface="Segoe UI" pitchFamily="34" charset="0"/>
              </a:rPr>
              <a:t>CxOs</a:t>
            </a:r>
            <a:r>
              <a:rPr lang="en-US" sz="3200" dirty="0" smtClean="0">
                <a:ln w="3175">
                  <a:noFill/>
                </a:ln>
                <a:gradFill>
                  <a:gsLst>
                    <a:gs pos="0">
                      <a:schemeClr val="tx1"/>
                    </a:gs>
                    <a:gs pos="100000">
                      <a:schemeClr val="tx1"/>
                    </a:gs>
                  </a:gsLst>
                  <a:lin ang="5400000" scaled="0"/>
                </a:gradFill>
                <a:latin typeface="Segoe UI Light"/>
                <a:cs typeface="Segoe UI" pitchFamily="34" charset="0"/>
              </a:rPr>
              <a:t> want to understand how MSFT can help them protect this most sensitive data. </a:t>
            </a:r>
          </a:p>
        </p:txBody>
      </p:sp>
    </p:spTree>
    <p:extLst>
      <p:ext uri="{BB962C8B-B14F-4D97-AF65-F5344CB8AC3E}">
        <p14:creationId xmlns:p14="http://schemas.microsoft.com/office/powerpoint/2010/main" val="277207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825937"/>
          </a:xfrm>
          <a:prstGeom prst="rect">
            <a:avLst/>
          </a:prstGeom>
        </p:spPr>
        <p:txBody>
          <a:bodyPr/>
          <a:lstStyle/>
          <a:p>
            <a:r>
              <a:rPr lang="en-US" sz="3600" dirty="0" smtClean="0"/>
              <a:t>Core use pattern</a:t>
            </a:r>
          </a:p>
          <a:p>
            <a:pPr lvl="1"/>
            <a:r>
              <a:rPr lang="en-US" sz="2000" dirty="0" smtClean="0"/>
              <a:t>Use Office 2013 + Exchange Online + SharePoint Online with RMS</a:t>
            </a:r>
          </a:p>
          <a:p>
            <a:r>
              <a:rPr lang="en-US" sz="3600" dirty="0" smtClean="0"/>
              <a:t>Configuration</a:t>
            </a:r>
          </a:p>
          <a:p>
            <a:pPr lvl="1"/>
            <a:r>
              <a:rPr lang="en-US" sz="2000" dirty="0" smtClean="0"/>
              <a:t>Buy E3/E4 and it’s a one-click turn on of RMS / EXO offer delightful DLP / SPO offers Secure libraries. </a:t>
            </a:r>
          </a:p>
          <a:p>
            <a:pPr lvl="1"/>
            <a:r>
              <a:rPr lang="en-US" sz="2000" dirty="0" smtClean="0"/>
              <a:t>B2B collaboration with all other Office 365 tenants ‘just works’ (given automatic AAD federation).</a:t>
            </a:r>
            <a:endParaRPr lang="en-US" sz="2000" dirty="0"/>
          </a:p>
          <a:p>
            <a:pPr lvl="1"/>
            <a:r>
              <a:rPr lang="en-US" sz="2000" dirty="0" smtClean="0"/>
              <a:t>RMS for Individuals makes sharing with anyone easy</a:t>
            </a:r>
          </a:p>
          <a:p>
            <a:r>
              <a:rPr lang="en-US" sz="3600" dirty="0" smtClean="0"/>
              <a:t>Assessment</a:t>
            </a:r>
          </a:p>
          <a:p>
            <a:pPr lvl="1"/>
            <a:r>
              <a:rPr lang="en-US" sz="2000" dirty="0" smtClean="0"/>
              <a:t>This is the easiest – by far – way to get RMS for cloud-ready organizations. </a:t>
            </a:r>
          </a:p>
          <a:p>
            <a:pPr lvl="1"/>
            <a:r>
              <a:rPr lang="en-US" sz="2000" dirty="0" smtClean="0"/>
              <a:t>Gap: Office 2010 requires </a:t>
            </a:r>
            <a:r>
              <a:rPr lang="en-US" sz="2000" dirty="0" err="1" smtClean="0"/>
              <a:t>config</a:t>
            </a:r>
            <a:r>
              <a:rPr lang="en-US" sz="2000" dirty="0" smtClean="0"/>
              <a:t> via RMS App to function with Azure RMS</a:t>
            </a:r>
            <a:endParaRPr lang="en-US" sz="2000" u="sng" dirty="0" smtClean="0"/>
          </a:p>
          <a:p>
            <a:pPr lvl="1"/>
            <a:r>
              <a:rPr lang="en-US" sz="2000" dirty="0" smtClean="0"/>
              <a:t>Gap: “Bring your own Key” is supported by SharePoint Online but not Exchange Online today; your key must be given to EXO outside of the </a:t>
            </a:r>
            <a:r>
              <a:rPr lang="en-US" sz="2000" dirty="0" err="1" smtClean="0"/>
              <a:t>ByoK</a:t>
            </a:r>
            <a:r>
              <a:rPr lang="en-US" sz="2000" dirty="0" smtClean="0"/>
              <a:t> HSMs</a:t>
            </a:r>
          </a:p>
        </p:txBody>
      </p:sp>
      <p:sp>
        <p:nvSpPr>
          <p:cNvPr id="2" name="Title 1"/>
          <p:cNvSpPr>
            <a:spLocks noGrp="1"/>
          </p:cNvSpPr>
          <p:nvPr>
            <p:ph type="title"/>
          </p:nvPr>
        </p:nvSpPr>
        <p:spPr/>
        <p:txBody>
          <a:bodyPr/>
          <a:lstStyle/>
          <a:p>
            <a:r>
              <a:rPr lang="en-US" dirty="0" smtClean="0"/>
              <a:t>Office 365 </a:t>
            </a:r>
            <a:endParaRPr lang="en-US" dirty="0">
              <a:solidFill>
                <a:srgbClr val="FFFF00"/>
              </a:solidFill>
            </a:endParaRPr>
          </a:p>
        </p:txBody>
      </p:sp>
    </p:spTree>
    <p:extLst>
      <p:ext uri="{BB962C8B-B14F-4D97-AF65-F5344CB8AC3E}">
        <p14:creationId xmlns:p14="http://schemas.microsoft.com/office/powerpoint/2010/main" val="311044338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503045"/>
          </a:xfrm>
          <a:prstGeom prst="rect">
            <a:avLst/>
          </a:prstGeom>
        </p:spPr>
        <p:txBody>
          <a:bodyPr/>
          <a:lstStyle/>
          <a:p>
            <a:r>
              <a:rPr lang="en-US" sz="3600" dirty="0" smtClean="0"/>
              <a:t>Core use pattern</a:t>
            </a:r>
          </a:p>
          <a:p>
            <a:pPr lvl="1"/>
            <a:r>
              <a:rPr lang="en-US" sz="2000" dirty="0" smtClean="0"/>
              <a:t>The checked out file – Office files and PDF only – is protected on egress to a single user or small group</a:t>
            </a:r>
          </a:p>
          <a:p>
            <a:r>
              <a:rPr lang="en-US" sz="3600" dirty="0" smtClean="0"/>
              <a:t>Configuration</a:t>
            </a:r>
          </a:p>
          <a:p>
            <a:pPr lvl="1"/>
            <a:r>
              <a:rPr lang="en-US" sz="2000" dirty="0" smtClean="0"/>
              <a:t>Within the org, data centralization exists or is an obtainable state for the set of sensitive data</a:t>
            </a:r>
          </a:p>
          <a:p>
            <a:pPr lvl="1"/>
            <a:r>
              <a:rPr lang="en-US" sz="2000" dirty="0" smtClean="0"/>
              <a:t>ADRMS + AD as authorization service; SharePoint 2010, 2013 as data repository</a:t>
            </a:r>
          </a:p>
          <a:p>
            <a:pPr lvl="1"/>
            <a:r>
              <a:rPr lang="en-US" sz="2000" dirty="0" smtClean="0"/>
              <a:t>Document formats are Office documents (Word, Excel, PowerPoint) and/or PDF</a:t>
            </a:r>
          </a:p>
          <a:p>
            <a:pPr lvl="1"/>
            <a:r>
              <a:rPr lang="en-US" sz="2000" dirty="0" smtClean="0"/>
              <a:t>The org will need to use </a:t>
            </a:r>
            <a:r>
              <a:rPr lang="en-US" sz="2000" dirty="0" err="1" smtClean="0"/>
              <a:t>Foxit</a:t>
            </a:r>
            <a:r>
              <a:rPr lang="en-US" sz="2000" dirty="0" smtClean="0"/>
              <a:t> or Nitro PDF readers (for the time being).</a:t>
            </a:r>
          </a:p>
          <a:p>
            <a:r>
              <a:rPr lang="en-US" sz="3600" dirty="0" smtClean="0"/>
              <a:t>Assessment</a:t>
            </a:r>
          </a:p>
          <a:p>
            <a:pPr lvl="1"/>
            <a:r>
              <a:rPr lang="en-US" sz="2000" dirty="0" smtClean="0"/>
              <a:t>Technically approachable and isolated from other IT teams </a:t>
            </a:r>
          </a:p>
          <a:p>
            <a:pPr lvl="1"/>
            <a:r>
              <a:rPr lang="en-US" sz="2000" dirty="0" smtClean="0"/>
              <a:t>SharePoint and AD Admins </a:t>
            </a:r>
            <a:r>
              <a:rPr lang="en-US" sz="2000" u="sng" dirty="0" smtClean="0"/>
              <a:t>must be trustworthy</a:t>
            </a:r>
            <a:r>
              <a:rPr lang="en-US" sz="2000" dirty="0" smtClean="0"/>
              <a:t> as data resides in an unprotected state</a:t>
            </a:r>
          </a:p>
          <a:p>
            <a:pPr lvl="1"/>
            <a:r>
              <a:rPr lang="en-US" sz="2000" dirty="0" smtClean="0"/>
              <a:t>Gap: Office not yet available or not RMS-enabled on common mobile platforms (Mitigation: 3rd party offers)</a:t>
            </a:r>
          </a:p>
          <a:p>
            <a:pPr lvl="1"/>
            <a:r>
              <a:rPr lang="en-US" sz="2000" dirty="0" smtClean="0"/>
              <a:t>Other file formats are not protected by the Secure Library</a:t>
            </a:r>
          </a:p>
        </p:txBody>
      </p:sp>
      <p:sp>
        <p:nvSpPr>
          <p:cNvPr id="2" name="Title 1"/>
          <p:cNvSpPr>
            <a:spLocks noGrp="1"/>
          </p:cNvSpPr>
          <p:nvPr>
            <p:ph type="title"/>
          </p:nvPr>
        </p:nvSpPr>
        <p:spPr/>
        <p:txBody>
          <a:bodyPr/>
          <a:lstStyle/>
          <a:p>
            <a:r>
              <a:rPr lang="en-US" dirty="0" smtClean="0"/>
              <a:t>On-premise SharePoint Secure Library</a:t>
            </a:r>
            <a:endParaRPr lang="en-US" dirty="0"/>
          </a:p>
        </p:txBody>
      </p:sp>
    </p:spTree>
    <p:extLst>
      <p:ext uri="{BB962C8B-B14F-4D97-AF65-F5344CB8AC3E}">
        <p14:creationId xmlns:p14="http://schemas.microsoft.com/office/powerpoint/2010/main" val="197041773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212850"/>
            <a:ext cx="12115799" cy="5226046"/>
          </a:xfrm>
          <a:prstGeom prst="rect">
            <a:avLst/>
          </a:prstGeom>
        </p:spPr>
        <p:txBody>
          <a:bodyPr/>
          <a:lstStyle/>
          <a:p>
            <a:r>
              <a:rPr lang="en-US" sz="3600" dirty="0" smtClean="0"/>
              <a:t>Core use pattern</a:t>
            </a:r>
          </a:p>
          <a:p>
            <a:pPr lvl="1"/>
            <a:r>
              <a:rPr lang="en-US" sz="2000" dirty="0" smtClean="0"/>
              <a:t>The checked out file – Office files and PDF only – is protected on egress to a user (or group)</a:t>
            </a:r>
          </a:p>
          <a:p>
            <a:r>
              <a:rPr lang="en-US" sz="3600" dirty="0" smtClean="0"/>
              <a:t>Configuration</a:t>
            </a:r>
          </a:p>
          <a:p>
            <a:pPr lvl="1"/>
            <a:r>
              <a:rPr lang="en-US" sz="2000" dirty="0" smtClean="0">
                <a:solidFill>
                  <a:srgbClr val="FFFF00"/>
                </a:solidFill>
              </a:rPr>
              <a:t>Azure RMS + RMS connector + BYOK + </a:t>
            </a:r>
            <a:r>
              <a:rPr lang="en-US" sz="2000" dirty="0" smtClean="0"/>
              <a:t>AD/</a:t>
            </a:r>
            <a:r>
              <a:rPr lang="en-US" sz="2000" dirty="0" smtClean="0">
                <a:solidFill>
                  <a:srgbClr val="FFFF00"/>
                </a:solidFill>
              </a:rPr>
              <a:t>AAD/</a:t>
            </a:r>
            <a:r>
              <a:rPr lang="en-US" sz="2000" dirty="0" err="1" smtClean="0">
                <a:solidFill>
                  <a:srgbClr val="FFFF00"/>
                </a:solidFill>
              </a:rPr>
              <a:t>DirSync</a:t>
            </a:r>
            <a:r>
              <a:rPr lang="en-US" sz="2000" dirty="0" smtClean="0">
                <a:solidFill>
                  <a:srgbClr val="FFFF00"/>
                </a:solidFill>
              </a:rPr>
              <a:t>/ADFS</a:t>
            </a:r>
            <a:r>
              <a:rPr lang="en-US" sz="2000" dirty="0" smtClean="0"/>
              <a:t> ; SP2010/13 or SPO as data repository</a:t>
            </a:r>
            <a:endParaRPr lang="en-US" sz="2000" dirty="0"/>
          </a:p>
          <a:p>
            <a:pPr lvl="1"/>
            <a:r>
              <a:rPr lang="en-US" sz="2000" dirty="0" smtClean="0"/>
              <a:t>Document formats are Office documents (Word, Excel, PowerPoint) and/or PDF</a:t>
            </a:r>
          </a:p>
          <a:p>
            <a:pPr lvl="2"/>
            <a:r>
              <a:rPr lang="en-US" sz="2000" dirty="0" smtClean="0">
                <a:solidFill>
                  <a:srgbClr val="FFFF00"/>
                </a:solidFill>
              </a:rPr>
              <a:t>Office 2010+ only; no </a:t>
            </a:r>
            <a:r>
              <a:rPr lang="en-US" sz="2000" dirty="0" err="1" smtClean="0">
                <a:solidFill>
                  <a:srgbClr val="FFFF00"/>
                </a:solidFill>
              </a:rPr>
              <a:t>MacOffice</a:t>
            </a:r>
            <a:r>
              <a:rPr lang="en-US" sz="2000" dirty="0" smtClean="0">
                <a:solidFill>
                  <a:srgbClr val="FFFF00"/>
                </a:solidFill>
              </a:rPr>
              <a:t> yet -- Office 2003, 2007 and MacOffice don’t talk to Azure RMS</a:t>
            </a:r>
          </a:p>
          <a:p>
            <a:pPr lvl="1"/>
            <a:r>
              <a:rPr lang="en-US" sz="2000" dirty="0"/>
              <a:t>The org will need, for now, to use </a:t>
            </a:r>
            <a:r>
              <a:rPr lang="en-US" sz="2000" dirty="0" err="1"/>
              <a:t>Foxit</a:t>
            </a:r>
            <a:r>
              <a:rPr lang="en-US" sz="2000" dirty="0"/>
              <a:t> or Nitro PDF </a:t>
            </a:r>
            <a:r>
              <a:rPr lang="en-US" sz="2000" dirty="0" smtClean="0"/>
              <a:t>readers. Support in Adobe coming soon!</a:t>
            </a:r>
            <a:endParaRPr lang="en-US" sz="2000" dirty="0"/>
          </a:p>
          <a:p>
            <a:r>
              <a:rPr lang="en-US" sz="3600" dirty="0" smtClean="0"/>
              <a:t>Assessment</a:t>
            </a:r>
          </a:p>
          <a:p>
            <a:pPr lvl="1"/>
            <a:r>
              <a:rPr lang="en-US" sz="2000" dirty="0" smtClean="0">
                <a:solidFill>
                  <a:srgbClr val="FFFF00"/>
                </a:solidFill>
              </a:rPr>
              <a:t>Very approachable given to ease of deploying RMS in Azure</a:t>
            </a:r>
            <a:endParaRPr lang="en-US" sz="2000" dirty="0" smtClean="0"/>
          </a:p>
          <a:p>
            <a:pPr lvl="1"/>
            <a:r>
              <a:rPr lang="en-US" sz="2000" dirty="0" smtClean="0"/>
              <a:t>SharePoint and AD Admins </a:t>
            </a:r>
            <a:r>
              <a:rPr lang="en-US" sz="2000" u="sng" dirty="0" smtClean="0"/>
              <a:t>must be trustworthy</a:t>
            </a:r>
            <a:r>
              <a:rPr lang="en-US" sz="2000" dirty="0" smtClean="0"/>
              <a:t> as data resides in an unprotected state.</a:t>
            </a:r>
          </a:p>
          <a:p>
            <a:pPr lvl="1"/>
            <a:r>
              <a:rPr lang="en-US" sz="2000" dirty="0" smtClean="0">
                <a:solidFill>
                  <a:srgbClr val="FFFF00"/>
                </a:solidFill>
              </a:rPr>
              <a:t>Though Azure RMS servers NEVER SEE THE FILE, there is a usage privacy consideration (access logs).</a:t>
            </a:r>
          </a:p>
          <a:p>
            <a:pPr lvl="1"/>
            <a:r>
              <a:rPr lang="en-US" sz="2000" dirty="0" smtClean="0"/>
              <a:t>Gap: Restricted file formats and lack of support for old Office versions can limit the scenario</a:t>
            </a:r>
          </a:p>
        </p:txBody>
      </p:sp>
      <p:sp>
        <p:nvSpPr>
          <p:cNvPr id="2" name="Title 1"/>
          <p:cNvSpPr>
            <a:spLocks noGrp="1"/>
          </p:cNvSpPr>
          <p:nvPr>
            <p:ph type="title"/>
          </p:nvPr>
        </p:nvSpPr>
        <p:spPr/>
        <p:txBody>
          <a:bodyPr/>
          <a:lstStyle/>
          <a:p>
            <a:r>
              <a:rPr lang="en-US" dirty="0" smtClean="0"/>
              <a:t>SharePoint Secure Library </a:t>
            </a:r>
            <a:r>
              <a:rPr lang="en-US" dirty="0" smtClean="0">
                <a:solidFill>
                  <a:srgbClr val="FFFF00"/>
                </a:solidFill>
              </a:rPr>
              <a:t>with Azure RMS</a:t>
            </a:r>
            <a:endParaRPr lang="en-US" dirty="0">
              <a:solidFill>
                <a:srgbClr val="FFFF00"/>
              </a:solidFill>
            </a:endParaRPr>
          </a:p>
        </p:txBody>
      </p:sp>
    </p:spTree>
    <p:extLst>
      <p:ext uri="{BB962C8B-B14F-4D97-AF65-F5344CB8AC3E}">
        <p14:creationId xmlns:p14="http://schemas.microsoft.com/office/powerpoint/2010/main" val="298649593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952125"/>
          </a:xfrm>
          <a:prstGeom prst="rect">
            <a:avLst/>
          </a:prstGeom>
        </p:spPr>
        <p:txBody>
          <a:bodyPr/>
          <a:lstStyle/>
          <a:p>
            <a:r>
              <a:rPr lang="en-US" sz="3200" dirty="0" smtClean="0"/>
              <a:t>Core use pattern</a:t>
            </a:r>
          </a:p>
          <a:p>
            <a:pPr lvl="1"/>
            <a:r>
              <a:rPr lang="en-US" sz="1800" dirty="0" smtClean="0"/>
              <a:t>Files saved on a FCI-protected file share are continuously monitored; RMS is applied when triggered by content rules.</a:t>
            </a:r>
          </a:p>
          <a:p>
            <a:pPr lvl="1"/>
            <a:r>
              <a:rPr lang="en-US" sz="1800" dirty="0" smtClean="0"/>
              <a:t>In-box protection provided for Office files; PDF and generic protection can be enabled via scripts.</a:t>
            </a:r>
          </a:p>
          <a:p>
            <a:r>
              <a:rPr lang="en-US" sz="3200" dirty="0" smtClean="0"/>
              <a:t>Configuration</a:t>
            </a:r>
          </a:p>
          <a:p>
            <a:pPr lvl="1"/>
            <a:r>
              <a:rPr lang="en-US" sz="1800" dirty="0" smtClean="0"/>
              <a:t>WS 2012 / 2012 </a:t>
            </a:r>
            <a:r>
              <a:rPr lang="en-US" sz="1800" dirty="0"/>
              <a:t>R2 </a:t>
            </a:r>
            <a:r>
              <a:rPr lang="en-US" sz="1800" dirty="0" smtClean="0"/>
              <a:t>with the FCI role enabled 	</a:t>
            </a:r>
          </a:p>
          <a:p>
            <a:pPr lvl="1"/>
            <a:r>
              <a:rPr lang="en-US" sz="1800" dirty="0" smtClean="0"/>
              <a:t>AD RMS or Azure RMS Connector</a:t>
            </a:r>
          </a:p>
          <a:p>
            <a:pPr lvl="1"/>
            <a:r>
              <a:rPr lang="en-US" sz="1800" dirty="0" smtClean="0"/>
              <a:t>IT set rules to control the protection behavior</a:t>
            </a:r>
          </a:p>
          <a:p>
            <a:pPr lvl="1"/>
            <a:r>
              <a:rPr lang="en-US" sz="1800" dirty="0" smtClean="0"/>
              <a:t>Optional RMS App + PowerShell command-lets for PDF and Generic Protection (PFILE)</a:t>
            </a:r>
          </a:p>
          <a:p>
            <a:r>
              <a:rPr lang="en-US" sz="3200" dirty="0" smtClean="0"/>
              <a:t>Assessment</a:t>
            </a:r>
          </a:p>
          <a:p>
            <a:pPr lvl="1"/>
            <a:r>
              <a:rPr lang="en-US" sz="1800" dirty="0" smtClean="0"/>
              <a:t>Simple to deploy and operate isolated from other IT teams</a:t>
            </a:r>
          </a:p>
          <a:p>
            <a:pPr lvl="1"/>
            <a:r>
              <a:rPr lang="en-US" sz="1800" dirty="0" smtClean="0"/>
              <a:t>Once a file is protected, even the File server administrator can’t see it. </a:t>
            </a:r>
          </a:p>
          <a:p>
            <a:pPr lvl="1"/>
            <a:r>
              <a:rPr lang="en-US" sz="1800" dirty="0" smtClean="0"/>
              <a:t>Gap is that this protects local server files or synchronized (Work Folders) files; no protection for NAS shares, third party file servers or libraries</a:t>
            </a:r>
          </a:p>
        </p:txBody>
      </p:sp>
      <p:sp>
        <p:nvSpPr>
          <p:cNvPr id="2" name="Title 1"/>
          <p:cNvSpPr>
            <a:spLocks noGrp="1"/>
          </p:cNvSpPr>
          <p:nvPr>
            <p:ph type="title"/>
          </p:nvPr>
        </p:nvSpPr>
        <p:spPr/>
        <p:txBody>
          <a:bodyPr/>
          <a:lstStyle/>
          <a:p>
            <a:r>
              <a:rPr lang="en-US" sz="4400" dirty="0" smtClean="0"/>
              <a:t>File Server with the File Classification Infrastructure</a:t>
            </a:r>
            <a:endParaRPr lang="en-US" sz="4400" dirty="0">
              <a:solidFill>
                <a:srgbClr val="FFFF00"/>
              </a:solidFill>
            </a:endParaRPr>
          </a:p>
        </p:txBody>
      </p:sp>
    </p:spTree>
    <p:extLst>
      <p:ext uri="{BB962C8B-B14F-4D97-AF65-F5344CB8AC3E}">
        <p14:creationId xmlns:p14="http://schemas.microsoft.com/office/powerpoint/2010/main" val="103749008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256824"/>
          </a:xfrm>
          <a:prstGeom prst="rect">
            <a:avLst/>
          </a:prstGeom>
        </p:spPr>
        <p:txBody>
          <a:bodyPr/>
          <a:lstStyle/>
          <a:p>
            <a:r>
              <a:rPr lang="en-US" sz="3200" dirty="0" smtClean="0"/>
              <a:t>Core use pattern</a:t>
            </a:r>
          </a:p>
          <a:p>
            <a:pPr lvl="1"/>
            <a:r>
              <a:rPr lang="en-US" sz="1800" dirty="0" smtClean="0"/>
              <a:t>Start </a:t>
            </a:r>
            <a:r>
              <a:rPr lang="en-US" sz="1800" u="sng" dirty="0" smtClean="0"/>
              <a:t>simple</a:t>
            </a:r>
            <a:r>
              <a:rPr lang="en-US" sz="1800" dirty="0" smtClean="0"/>
              <a:t> vs continuous planning / never deploying</a:t>
            </a:r>
          </a:p>
          <a:p>
            <a:pPr lvl="2"/>
            <a:r>
              <a:rPr lang="en-US" sz="1800" dirty="0" smtClean="0"/>
              <a:t>Ask users to </a:t>
            </a:r>
            <a:r>
              <a:rPr lang="en-US" sz="1800" dirty="0"/>
              <a:t>only protect </a:t>
            </a:r>
            <a:r>
              <a:rPr lang="en-US" sz="1800" dirty="0" smtClean="0"/>
              <a:t>sensitive emails, to </a:t>
            </a:r>
            <a:r>
              <a:rPr lang="en-US" sz="1800" u="sng" dirty="0" smtClean="0"/>
              <a:t>simple</a:t>
            </a:r>
            <a:r>
              <a:rPr lang="en-US" sz="1800" dirty="0" smtClean="0"/>
              <a:t> company templates. </a:t>
            </a:r>
          </a:p>
          <a:p>
            <a:pPr lvl="1"/>
            <a:r>
              <a:rPr lang="en-US" sz="1800" dirty="0" smtClean="0"/>
              <a:t>Automate protection with Exchange 2013 (or ISV) DLP rules. E.g.: Trigger on “Company Confidential”</a:t>
            </a:r>
          </a:p>
          <a:p>
            <a:r>
              <a:rPr lang="en-US" sz="3200" dirty="0" smtClean="0"/>
              <a:t>Configuration</a:t>
            </a:r>
          </a:p>
          <a:p>
            <a:pPr lvl="1"/>
            <a:r>
              <a:rPr lang="en-US" sz="1800" dirty="0" smtClean="0"/>
              <a:t>Exchange, Office, and AD-RMS or Azure ADRMS with the RMS Connector.</a:t>
            </a:r>
          </a:p>
          <a:p>
            <a:pPr lvl="1"/>
            <a:r>
              <a:rPr lang="en-US" sz="1800" u="sng" dirty="0" smtClean="0"/>
              <a:t>Simple</a:t>
            </a:r>
            <a:r>
              <a:rPr lang="en-US" sz="1800" dirty="0" smtClean="0"/>
              <a:t> Policies: Restricted (View only), Sensitive (No print), Confidential (Full Rights) and unprotected.</a:t>
            </a:r>
          </a:p>
          <a:p>
            <a:pPr lvl="1"/>
            <a:r>
              <a:rPr lang="en-US" sz="1800" dirty="0" smtClean="0"/>
              <a:t>Per-department (HR Only; Legal Only) policies possible; </a:t>
            </a:r>
          </a:p>
          <a:p>
            <a:pPr lvl="1"/>
            <a:r>
              <a:rPr lang="en-US" sz="1800" dirty="0" smtClean="0"/>
              <a:t>Look at </a:t>
            </a:r>
            <a:r>
              <a:rPr lang="en-US" sz="1800" dirty="0" err="1" smtClean="0"/>
              <a:t>RightsWatch</a:t>
            </a:r>
            <a:r>
              <a:rPr lang="en-US" sz="1800" dirty="0" smtClean="0"/>
              <a:t>, Titus, Secure Island, and </a:t>
            </a:r>
            <a:r>
              <a:rPr lang="en-US" sz="1800" dirty="0" err="1" smtClean="0"/>
              <a:t>GigaTrust</a:t>
            </a:r>
            <a:r>
              <a:rPr lang="en-US" sz="1800" dirty="0" smtClean="0"/>
              <a:t> if wanting more options</a:t>
            </a:r>
          </a:p>
          <a:p>
            <a:r>
              <a:rPr lang="en-US" sz="3200" dirty="0" smtClean="0"/>
              <a:t>Assessment</a:t>
            </a:r>
          </a:p>
          <a:p>
            <a:pPr lvl="1"/>
            <a:r>
              <a:rPr lang="en-US" sz="1800" dirty="0" smtClean="0"/>
              <a:t>For internal email, this works. It’s far better than the alternatives. </a:t>
            </a:r>
            <a:r>
              <a:rPr lang="en-US" sz="1800" dirty="0" err="1" smtClean="0"/>
              <a:t>ITPros</a:t>
            </a:r>
            <a:r>
              <a:rPr lang="en-US" sz="1800" dirty="0" smtClean="0"/>
              <a:t> often boil the ocean.</a:t>
            </a:r>
          </a:p>
          <a:p>
            <a:pPr lvl="1"/>
            <a:r>
              <a:rPr lang="en-US" sz="1800" dirty="0" smtClean="0"/>
              <a:t>Pain: Lack of built in </a:t>
            </a:r>
            <a:r>
              <a:rPr lang="en-US" sz="1800" dirty="0" err="1" smtClean="0"/>
              <a:t>iOS</a:t>
            </a:r>
            <a:r>
              <a:rPr lang="en-US" sz="1800" dirty="0" smtClean="0"/>
              <a:t> support. Samsung, </a:t>
            </a:r>
            <a:r>
              <a:rPr lang="en-US" sz="1800" dirty="0" err="1" smtClean="0"/>
              <a:t>TouchDown</a:t>
            </a:r>
            <a:r>
              <a:rPr lang="en-US" sz="1800" dirty="0" smtClean="0"/>
              <a:t> do RMS via Exchange ActiveSync. Mitigation: Limit use to really sensitive stuff.</a:t>
            </a:r>
          </a:p>
          <a:p>
            <a:pPr lvl="1"/>
            <a:r>
              <a:rPr lang="en-US" sz="1800" dirty="0" smtClean="0"/>
              <a:t>Pain: Can’t freely share outside of your organization with guaranteed access (you don’t know if the email is going to be read on a PC).</a:t>
            </a:r>
          </a:p>
        </p:txBody>
      </p:sp>
      <p:sp>
        <p:nvSpPr>
          <p:cNvPr id="2" name="Title 1"/>
          <p:cNvSpPr>
            <a:spLocks noGrp="1"/>
          </p:cNvSpPr>
          <p:nvPr>
            <p:ph type="title"/>
          </p:nvPr>
        </p:nvSpPr>
        <p:spPr/>
        <p:txBody>
          <a:bodyPr/>
          <a:lstStyle/>
          <a:p>
            <a:r>
              <a:rPr lang="en-US" sz="4800" u="sng" dirty="0" smtClean="0"/>
              <a:t>Simple</a:t>
            </a:r>
            <a:r>
              <a:rPr lang="en-US" sz="4800" dirty="0" smtClean="0"/>
              <a:t> Email Classification</a:t>
            </a:r>
            <a:endParaRPr lang="en-US" sz="4800" dirty="0">
              <a:solidFill>
                <a:srgbClr val="FFFF00"/>
              </a:solidFill>
            </a:endParaRPr>
          </a:p>
        </p:txBody>
      </p:sp>
    </p:spTree>
    <p:extLst>
      <p:ext uri="{BB962C8B-B14F-4D97-AF65-F5344CB8AC3E}">
        <p14:creationId xmlns:p14="http://schemas.microsoft.com/office/powerpoint/2010/main" val="345388365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12373"/>
            <a:ext cx="11887200" cy="1831975"/>
          </a:xfrm>
        </p:spPr>
        <p:txBody>
          <a:bodyPr/>
          <a:lstStyle/>
          <a:p>
            <a:pPr>
              <a:spcBef>
                <a:spcPts val="0"/>
              </a:spcBef>
              <a:spcAft>
                <a:spcPts val="1836"/>
              </a:spcAft>
              <a:buSzPct val="90000"/>
            </a:pPr>
            <a:r>
              <a:rPr lang="en-US" sz="8000" dirty="0" smtClean="0"/>
              <a:t>“</a:t>
            </a:r>
            <a:r>
              <a:rPr lang="en-US" sz="8000" dirty="0" err="1" smtClean="0"/>
              <a:t>Collab</a:t>
            </a:r>
            <a:r>
              <a:rPr lang="en-US" sz="8000" dirty="0" smtClean="0"/>
              <a:t> with a leash”</a:t>
            </a:r>
            <a:endParaRPr lang="en-US" sz="2800" spc="-71" dirty="0">
              <a:gradFill>
                <a:gsLst>
                  <a:gs pos="0">
                    <a:srgbClr val="FFFFFF"/>
                  </a:gs>
                  <a:gs pos="86000">
                    <a:srgbClr val="FFFFFF"/>
                  </a:gs>
                </a:gsLst>
                <a:lin ang="5400000" scaled="0"/>
              </a:gradFill>
              <a:cs typeface="+mn-cs"/>
            </a:endParaRPr>
          </a:p>
        </p:txBody>
      </p:sp>
      <p:sp>
        <p:nvSpPr>
          <p:cNvPr id="4" name="Rectangle 3"/>
          <p:cNvSpPr/>
          <p:nvPr/>
        </p:nvSpPr>
        <p:spPr>
          <a:xfrm>
            <a:off x="273050" y="3044348"/>
            <a:ext cx="10440987" cy="3742563"/>
          </a:xfrm>
          <a:prstGeom prst="rect">
            <a:avLst/>
          </a:prstGeom>
        </p:spPr>
        <p:txBody>
          <a:bodyPr wrap="square" lIns="182880" tIns="146304" rIns="182880" bIns="146304">
            <a:spAutoFit/>
          </a:bodyPr>
          <a:lstStyle/>
          <a:p>
            <a:r>
              <a:rPr lang="en-US" sz="3200" dirty="0" smtClean="0">
                <a:ln w="3175">
                  <a:noFill/>
                </a:ln>
                <a:gradFill>
                  <a:gsLst>
                    <a:gs pos="0">
                      <a:schemeClr val="tx1"/>
                    </a:gs>
                    <a:gs pos="100000">
                      <a:schemeClr val="tx1"/>
                    </a:gs>
                  </a:gsLst>
                  <a:lin ang="5400000" scaled="0"/>
                </a:gradFill>
                <a:latin typeface="Segoe UI Light"/>
                <a:cs typeface="Segoe UI" pitchFamily="34" charset="0"/>
              </a:rPr>
              <a:t>Organizations have data they share. They can tolerate *some* data filtering out but today it’s just too much. They want some help in controlling the flow / accountability.</a:t>
            </a:r>
          </a:p>
          <a:p>
            <a:endParaRPr lang="en-US" sz="3200" dirty="0" smtClean="0">
              <a:ln w="3175">
                <a:noFill/>
              </a:ln>
              <a:gradFill>
                <a:gsLst>
                  <a:gs pos="0">
                    <a:schemeClr val="tx1"/>
                  </a:gs>
                  <a:gs pos="100000">
                    <a:schemeClr val="tx1"/>
                  </a:gs>
                </a:gsLst>
                <a:lin ang="5400000" scaled="0"/>
              </a:gradFill>
              <a:latin typeface="Segoe UI Light"/>
              <a:cs typeface="Segoe UI" pitchFamily="34" charset="0"/>
            </a:endParaRPr>
          </a:p>
          <a:p>
            <a:r>
              <a:rPr lang="en-US" sz="3200" dirty="0" smtClean="0">
                <a:ln w="3175">
                  <a:noFill/>
                </a:ln>
                <a:gradFill>
                  <a:gsLst>
                    <a:gs pos="0">
                      <a:schemeClr val="tx1"/>
                    </a:gs>
                    <a:gs pos="100000">
                      <a:schemeClr val="tx1"/>
                    </a:gs>
                  </a:gsLst>
                  <a:lin ang="5400000" scaled="0"/>
                </a:gradFill>
                <a:latin typeface="Segoe UI Light"/>
                <a:cs typeface="Segoe UI" pitchFamily="34" charset="0"/>
              </a:rPr>
              <a:t>This IT leader is willing to take a gamble as they are hemorrhaging today and the alternative is not to collaborate. </a:t>
            </a:r>
            <a:endParaRPr lang="en-US"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85709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062924"/>
          </a:xfrm>
          <a:prstGeom prst="rect">
            <a:avLst/>
          </a:prstGeom>
        </p:spPr>
        <p:txBody>
          <a:bodyPr/>
          <a:lstStyle/>
          <a:p>
            <a:r>
              <a:rPr lang="en-US" sz="3200" dirty="0" smtClean="0"/>
              <a:t>Core use pattern</a:t>
            </a:r>
          </a:p>
          <a:p>
            <a:pPr lvl="1"/>
            <a:r>
              <a:rPr lang="en-US" sz="1800" dirty="0" smtClean="0"/>
              <a:t>Share Protected from Word, Excel, PowerPoint, or from the Windows Explorer</a:t>
            </a:r>
          </a:p>
          <a:p>
            <a:pPr lvl="1"/>
            <a:r>
              <a:rPr lang="en-US" sz="1800" dirty="0"/>
              <a:t>Share </a:t>
            </a:r>
            <a:r>
              <a:rPr lang="en-US" sz="1800" dirty="0" smtClean="0"/>
              <a:t>a </a:t>
            </a:r>
            <a:r>
              <a:rPr lang="en-US" sz="1800" dirty="0"/>
              <a:t>Protected whiteboard </a:t>
            </a:r>
            <a:r>
              <a:rPr lang="en-US" sz="1800" dirty="0" smtClean="0"/>
              <a:t>photo from your phone (RMS App)</a:t>
            </a:r>
          </a:p>
          <a:p>
            <a:pPr lvl="1"/>
            <a:r>
              <a:rPr lang="en-US" sz="1800" dirty="0" smtClean="0"/>
              <a:t>Share to people in other ORGANIZATIONS (B2B; B2C not yet supported)</a:t>
            </a:r>
          </a:p>
          <a:p>
            <a:pPr lvl="1"/>
            <a:r>
              <a:rPr lang="en-US" sz="1800" dirty="0" smtClean="0"/>
              <a:t>Recipients without the ability to sign in, can sign up for free RMS</a:t>
            </a:r>
          </a:p>
          <a:p>
            <a:r>
              <a:rPr lang="en-US" sz="3200" dirty="0" smtClean="0"/>
              <a:t>Configuration</a:t>
            </a:r>
          </a:p>
          <a:p>
            <a:pPr lvl="1"/>
            <a:r>
              <a:rPr lang="en-US" sz="1800" dirty="0" smtClean="0"/>
              <a:t>Paid ADRMS/ Azure RMS or even free RMS for Individuals </a:t>
            </a:r>
          </a:p>
          <a:p>
            <a:pPr lvl="1"/>
            <a:r>
              <a:rPr lang="en-US" sz="1800" dirty="0" smtClean="0"/>
              <a:t>Appropriate applications based on desired use case (below)</a:t>
            </a:r>
          </a:p>
          <a:p>
            <a:r>
              <a:rPr lang="en-US" sz="3200" dirty="0" smtClean="0"/>
              <a:t>Assessment</a:t>
            </a:r>
          </a:p>
          <a:p>
            <a:pPr lvl="1"/>
            <a:r>
              <a:rPr lang="en-US" sz="1800" dirty="0" smtClean="0"/>
              <a:t>Secure sharing </a:t>
            </a:r>
            <a:r>
              <a:rPr lang="en-US" sz="1800" u="sng" dirty="0" smtClean="0"/>
              <a:t>with rights enforcement</a:t>
            </a:r>
            <a:r>
              <a:rPr lang="en-US" sz="1800" dirty="0" smtClean="0"/>
              <a:t> requires</a:t>
            </a:r>
          </a:p>
          <a:p>
            <a:pPr lvl="2"/>
            <a:r>
              <a:rPr lang="en-US" sz="1800" dirty="0" smtClean="0"/>
              <a:t>Office 2013 or Office 2010 (RMS App) or </a:t>
            </a:r>
            <a:r>
              <a:rPr lang="en-US" sz="1800" dirty="0" err="1" smtClean="0"/>
              <a:t>Foxit</a:t>
            </a:r>
            <a:r>
              <a:rPr lang="en-US" sz="1800" dirty="0" smtClean="0"/>
              <a:t> Reader. Identities are native or free (shadowed) </a:t>
            </a:r>
            <a:r>
              <a:rPr lang="en-US" sz="1800" dirty="0" err="1" smtClean="0"/>
              <a:t>OrgID</a:t>
            </a:r>
            <a:r>
              <a:rPr lang="en-US" sz="1800" dirty="0" smtClean="0"/>
              <a:t> </a:t>
            </a:r>
          </a:p>
          <a:p>
            <a:pPr lvl="1"/>
            <a:r>
              <a:rPr lang="en-US" sz="1800" dirty="0"/>
              <a:t>Secure sharing </a:t>
            </a:r>
            <a:r>
              <a:rPr lang="en-US" sz="1800" u="sng" dirty="0" smtClean="0"/>
              <a:t>without</a:t>
            </a:r>
            <a:r>
              <a:rPr lang="en-US" sz="1800" dirty="0" smtClean="0"/>
              <a:t> rights </a:t>
            </a:r>
            <a:r>
              <a:rPr lang="en-US" sz="1800" dirty="0"/>
              <a:t>enforcement </a:t>
            </a:r>
            <a:r>
              <a:rPr lang="en-US" sz="1800" dirty="0" smtClean="0"/>
              <a:t>implies a </a:t>
            </a:r>
            <a:r>
              <a:rPr lang="en-US" sz="1800" u="sng" dirty="0" smtClean="0"/>
              <a:t>trusted user</a:t>
            </a:r>
            <a:r>
              <a:rPr lang="en-US" sz="1800" dirty="0" smtClean="0"/>
              <a:t> (over untrusted transport) use case</a:t>
            </a:r>
            <a:endParaRPr lang="en-US" sz="1800" dirty="0"/>
          </a:p>
          <a:p>
            <a:pPr lvl="2"/>
            <a:r>
              <a:rPr lang="en-US" sz="1800" u="sng" dirty="0" smtClean="0"/>
              <a:t>Any application</a:t>
            </a:r>
            <a:r>
              <a:rPr lang="en-US" sz="1800" dirty="0" smtClean="0"/>
              <a:t>, on </a:t>
            </a:r>
            <a:r>
              <a:rPr lang="en-US" sz="1800" u="sng" dirty="0" smtClean="0"/>
              <a:t>any device</a:t>
            </a:r>
            <a:r>
              <a:rPr lang="en-US" sz="1800" dirty="0" smtClean="0"/>
              <a:t> as long as RMS App is available. Same identity requirements</a:t>
            </a:r>
            <a:endParaRPr lang="en-US" sz="1800" dirty="0"/>
          </a:p>
          <a:p>
            <a:pPr lvl="1"/>
            <a:endParaRPr lang="en-US" sz="1800" dirty="0" smtClean="0"/>
          </a:p>
        </p:txBody>
      </p:sp>
      <p:sp>
        <p:nvSpPr>
          <p:cNvPr id="2" name="Title 1"/>
          <p:cNvSpPr>
            <a:spLocks noGrp="1"/>
          </p:cNvSpPr>
          <p:nvPr>
            <p:ph type="title"/>
          </p:nvPr>
        </p:nvSpPr>
        <p:spPr/>
        <p:txBody>
          <a:bodyPr/>
          <a:lstStyle/>
          <a:p>
            <a:r>
              <a:rPr lang="en-US" dirty="0" smtClean="0"/>
              <a:t>Sharing with others</a:t>
            </a:r>
            <a:endParaRPr lang="en-US" dirty="0">
              <a:solidFill>
                <a:srgbClr val="FFFF00"/>
              </a:solidFill>
            </a:endParaRPr>
          </a:p>
        </p:txBody>
      </p:sp>
    </p:spTree>
    <p:extLst>
      <p:ext uri="{BB962C8B-B14F-4D97-AF65-F5344CB8AC3E}">
        <p14:creationId xmlns:p14="http://schemas.microsoft.com/office/powerpoint/2010/main" val="219001948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Deploying RMS for Cloud-Friendly and Cloud-Reluctant </a:t>
            </a:r>
            <a:r>
              <a:rPr lang="en-US" sz="4400" dirty="0" smtClean="0"/>
              <a:t>Organizations</a:t>
            </a:r>
            <a:endParaRPr lang="en-US" sz="4400" dirty="0"/>
          </a:p>
        </p:txBody>
      </p:sp>
      <p:sp>
        <p:nvSpPr>
          <p:cNvPr id="3" name="Text Placeholder 2"/>
          <p:cNvSpPr>
            <a:spLocks noGrp="1"/>
          </p:cNvSpPr>
          <p:nvPr>
            <p:ph type="body" sz="quarter" idx="14"/>
          </p:nvPr>
        </p:nvSpPr>
        <p:spPr/>
        <p:txBody>
          <a:bodyPr/>
          <a:lstStyle/>
          <a:p>
            <a:r>
              <a:rPr lang="en-US" sz="2400" dirty="0" smtClean="0"/>
              <a:t>Enrique Saggese</a:t>
            </a:r>
          </a:p>
          <a:p>
            <a:r>
              <a:rPr lang="en-US" sz="2400" dirty="0" smtClean="0"/>
              <a:t>Sr. Program Manager – Information Protection</a:t>
            </a:r>
            <a:endParaRPr lang="en-US" sz="2400" dirty="0"/>
          </a:p>
        </p:txBody>
      </p:sp>
      <p:sp>
        <p:nvSpPr>
          <p:cNvPr id="4" name="Text Placeholder 7"/>
          <p:cNvSpPr txBox="1">
            <a:spLocks/>
          </p:cNvSpPr>
          <p:nvPr/>
        </p:nvSpPr>
        <p:spPr>
          <a:xfrm>
            <a:off x="10333038" y="296863"/>
            <a:ext cx="1828800" cy="378565"/>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400" dirty="0" smtClean="0"/>
              <a:t>PCIT-B321</a:t>
            </a:r>
            <a:endParaRPr lang="en-US" sz="1400" dirty="0"/>
          </a:p>
        </p:txBody>
      </p:sp>
    </p:spTree>
    <p:extLst>
      <p:ext uri="{BB962C8B-B14F-4D97-AF65-F5344CB8AC3E}">
        <p14:creationId xmlns:p14="http://schemas.microsoft.com/office/powerpoint/2010/main" val="314688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sz="quarter" idx="12"/>
          </p:nvPr>
        </p:nvSpPr>
        <p:spPr/>
        <p:txBody>
          <a:bodyPr/>
          <a:lstStyle/>
          <a:p>
            <a:r>
              <a:rPr lang="en-US" dirty="0" smtClean="0"/>
              <a:t>Quick refresher of the sharing flow</a:t>
            </a:r>
            <a:endParaRPr lang="en-US" dirty="0"/>
          </a:p>
        </p:txBody>
      </p:sp>
    </p:spTree>
    <p:extLst>
      <p:ext uri="{BB962C8B-B14F-4D97-AF65-F5344CB8AC3E}">
        <p14:creationId xmlns:p14="http://schemas.microsoft.com/office/powerpoint/2010/main" val="390195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a word document</a:t>
            </a:r>
            <a:endParaRPr lang="en-US" dirty="0"/>
          </a:p>
        </p:txBody>
      </p:sp>
      <p:pic>
        <p:nvPicPr>
          <p:cNvPr id="7" name="Picture 6"/>
          <p:cNvPicPr>
            <a:picLocks noChangeAspect="1"/>
          </p:cNvPicPr>
          <p:nvPr/>
        </p:nvPicPr>
        <p:blipFill>
          <a:blip r:embed="rId2"/>
          <a:stretch>
            <a:fillRect/>
          </a:stretch>
        </p:blipFill>
        <p:spPr>
          <a:xfrm>
            <a:off x="1175755" y="1918537"/>
            <a:ext cx="9209458" cy="4565870"/>
          </a:xfrm>
          <a:prstGeom prst="rect">
            <a:avLst/>
          </a:prstGeom>
        </p:spPr>
      </p:pic>
      <p:sp>
        <p:nvSpPr>
          <p:cNvPr id="5" name="Up Arrow 4"/>
          <p:cNvSpPr/>
          <p:nvPr/>
        </p:nvSpPr>
        <p:spPr>
          <a:xfrm>
            <a:off x="2425502" y="2942958"/>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310917182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4742" y="1565268"/>
            <a:ext cx="6382504" cy="4808736"/>
          </a:xfrm>
          <a:prstGeom prst="rect">
            <a:avLst/>
          </a:prstGeom>
        </p:spPr>
      </p:pic>
      <p:sp>
        <p:nvSpPr>
          <p:cNvPr id="5" name="Up Arrow 4"/>
          <p:cNvSpPr/>
          <p:nvPr/>
        </p:nvSpPr>
        <p:spPr>
          <a:xfrm rot="16200000">
            <a:off x="9086954" y="3559143"/>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45600222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5376" y="1566485"/>
            <a:ext cx="6382504" cy="4808736"/>
          </a:xfrm>
          <a:prstGeom prst="rect">
            <a:avLst/>
          </a:prstGeom>
        </p:spPr>
      </p:pic>
      <p:sp>
        <p:nvSpPr>
          <p:cNvPr id="5" name="Up Arrow 4"/>
          <p:cNvSpPr/>
          <p:nvPr/>
        </p:nvSpPr>
        <p:spPr>
          <a:xfrm rot="16200000">
            <a:off x="9086954" y="3559143"/>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147976858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3177" y="1569674"/>
            <a:ext cx="6382504" cy="4808736"/>
          </a:xfrm>
          <a:prstGeom prst="rect">
            <a:avLst/>
          </a:prstGeom>
        </p:spPr>
      </p:pic>
      <p:sp>
        <p:nvSpPr>
          <p:cNvPr id="6" name="Up Arrow 5"/>
          <p:cNvSpPr/>
          <p:nvPr/>
        </p:nvSpPr>
        <p:spPr>
          <a:xfrm rot="16200000">
            <a:off x="9086954" y="3559143"/>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393273147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20748" y="1571295"/>
            <a:ext cx="6382504" cy="4808736"/>
          </a:xfrm>
          <a:prstGeom prst="rect">
            <a:avLst/>
          </a:prstGeom>
        </p:spPr>
      </p:pic>
      <p:sp>
        <p:nvSpPr>
          <p:cNvPr id="5" name="Up Arrow 4"/>
          <p:cNvSpPr/>
          <p:nvPr/>
        </p:nvSpPr>
        <p:spPr>
          <a:xfrm rot="16200000">
            <a:off x="9086954" y="3559143"/>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364887112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6797" y="1569650"/>
            <a:ext cx="6382504" cy="4808736"/>
          </a:xfrm>
          <a:prstGeom prst="rect">
            <a:avLst/>
          </a:prstGeom>
        </p:spPr>
      </p:pic>
      <p:sp>
        <p:nvSpPr>
          <p:cNvPr id="6" name="Up Arrow 5"/>
          <p:cNvSpPr/>
          <p:nvPr/>
        </p:nvSpPr>
        <p:spPr>
          <a:xfrm rot="16200000">
            <a:off x="8795785" y="2892997"/>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
        <p:nvSpPr>
          <p:cNvPr id="7" name="Up Arrow 6"/>
          <p:cNvSpPr/>
          <p:nvPr/>
        </p:nvSpPr>
        <p:spPr>
          <a:xfrm rot="16200000">
            <a:off x="8795785" y="5166218"/>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323342351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33528" y="1572777"/>
            <a:ext cx="6382504" cy="4808736"/>
          </a:xfrm>
          <a:prstGeom prst="rect">
            <a:avLst/>
          </a:prstGeom>
        </p:spPr>
      </p:pic>
      <p:sp>
        <p:nvSpPr>
          <p:cNvPr id="6" name="Up Arrow 5"/>
          <p:cNvSpPr/>
          <p:nvPr/>
        </p:nvSpPr>
        <p:spPr>
          <a:xfrm>
            <a:off x="4457245" y="6015554"/>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115407217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p Arrow 7"/>
          <p:cNvSpPr/>
          <p:nvPr/>
        </p:nvSpPr>
        <p:spPr>
          <a:xfrm>
            <a:off x="2341906" y="3316450"/>
            <a:ext cx="161778" cy="5043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nvGrpSpPr>
          <p:cNvPr id="6" name="Group 5"/>
          <p:cNvGrpSpPr/>
          <p:nvPr/>
        </p:nvGrpSpPr>
        <p:grpSpPr>
          <a:xfrm>
            <a:off x="1564603" y="1610741"/>
            <a:ext cx="7781409" cy="4420151"/>
            <a:chOff x="2141277" y="1952527"/>
            <a:chExt cx="7629525" cy="4333875"/>
          </a:xfrm>
        </p:grpSpPr>
        <p:pic>
          <p:nvPicPr>
            <p:cNvPr id="3" name="Picture 2"/>
            <p:cNvPicPr>
              <a:picLocks noChangeAspect="1"/>
            </p:cNvPicPr>
            <p:nvPr/>
          </p:nvPicPr>
          <p:blipFill>
            <a:blip r:embed="rId2"/>
            <a:stretch>
              <a:fillRect/>
            </a:stretch>
          </p:blipFill>
          <p:spPr>
            <a:xfrm>
              <a:off x="2141277" y="1952527"/>
              <a:ext cx="7629525" cy="4333875"/>
            </a:xfrm>
            <a:prstGeom prst="rect">
              <a:avLst/>
            </a:prstGeom>
            <a:ln>
              <a:solidFill>
                <a:schemeClr val="tx1">
                  <a:lumMod val="65000"/>
                  <a:lumOff val="35000"/>
                </a:schemeClr>
              </a:solidFill>
            </a:ln>
          </p:spPr>
        </p:pic>
        <p:pic>
          <p:nvPicPr>
            <p:cNvPr id="5" name="Picture 4"/>
            <p:cNvPicPr>
              <a:picLocks noChangeAspect="1"/>
            </p:cNvPicPr>
            <p:nvPr/>
          </p:nvPicPr>
          <p:blipFill>
            <a:blip r:embed="rId3"/>
            <a:stretch>
              <a:fillRect/>
            </a:stretch>
          </p:blipFill>
          <p:spPr>
            <a:xfrm>
              <a:off x="7589577" y="2552796"/>
              <a:ext cx="2181225" cy="371475"/>
            </a:xfrm>
            <a:prstGeom prst="rect">
              <a:avLst/>
            </a:prstGeom>
          </p:spPr>
        </p:pic>
      </p:grpSp>
      <p:sp>
        <p:nvSpPr>
          <p:cNvPr id="7" name="Up Arrow 6"/>
          <p:cNvSpPr/>
          <p:nvPr/>
        </p:nvSpPr>
        <p:spPr>
          <a:xfrm>
            <a:off x="1564603" y="2976267"/>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278715494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80894" y="650264"/>
            <a:ext cx="3182111" cy="5693997"/>
          </a:xfrm>
          <a:prstGeom prst="rect">
            <a:avLst/>
          </a:prstGeom>
        </p:spPr>
      </p:pic>
      <p:pic>
        <p:nvPicPr>
          <p:cNvPr id="3" name="Picture 2"/>
          <p:cNvPicPr>
            <a:picLocks noChangeAspect="1"/>
          </p:cNvPicPr>
          <p:nvPr/>
        </p:nvPicPr>
        <p:blipFill>
          <a:blip r:embed="rId3"/>
          <a:stretch>
            <a:fillRect/>
          </a:stretch>
        </p:blipFill>
        <p:spPr>
          <a:xfrm>
            <a:off x="4292875" y="650263"/>
            <a:ext cx="3083520" cy="5850869"/>
          </a:xfrm>
          <a:prstGeom prst="rect">
            <a:avLst/>
          </a:prstGeom>
        </p:spPr>
      </p:pic>
      <p:pic>
        <p:nvPicPr>
          <p:cNvPr id="4" name="Picture 3"/>
          <p:cNvPicPr>
            <a:picLocks noChangeAspect="1"/>
          </p:cNvPicPr>
          <p:nvPr/>
        </p:nvPicPr>
        <p:blipFill>
          <a:blip r:embed="rId4"/>
          <a:stretch>
            <a:fillRect/>
          </a:stretch>
        </p:blipFill>
        <p:spPr>
          <a:xfrm>
            <a:off x="432606" y="526945"/>
            <a:ext cx="3224850" cy="6371993"/>
          </a:xfrm>
          <a:prstGeom prst="rect">
            <a:avLst/>
          </a:prstGeom>
        </p:spPr>
      </p:pic>
    </p:spTree>
    <p:extLst>
      <p:ext uri="{BB962C8B-B14F-4D97-AF65-F5344CB8AC3E}">
        <p14:creationId xmlns:p14="http://schemas.microsoft.com/office/powerpoint/2010/main" val="90747620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Session Objectives </a:t>
            </a:r>
            <a:r>
              <a:rPr lang="en-US" dirty="0" smtClean="0"/>
              <a:t>And </a:t>
            </a:r>
            <a:r>
              <a:rPr lang="en-US" dirty="0"/>
              <a:t>Takeaways</a:t>
            </a:r>
          </a:p>
        </p:txBody>
      </p:sp>
      <p:sp>
        <p:nvSpPr>
          <p:cNvPr id="5" name="Text Placeholder 4"/>
          <p:cNvSpPr>
            <a:spLocks noGrp="1"/>
          </p:cNvSpPr>
          <p:nvPr>
            <p:ph type="body" sz="quarter" idx="11"/>
          </p:nvPr>
        </p:nvSpPr>
        <p:spPr>
          <a:xfrm>
            <a:off x="274639" y="1212849"/>
            <a:ext cx="11889564" cy="4708981"/>
          </a:xfrm>
          <a:prstGeom prst="rect">
            <a:avLst/>
          </a:prstGeom>
        </p:spPr>
        <p:txBody>
          <a:bodyPr/>
          <a:lstStyle/>
          <a:p>
            <a:r>
              <a:rPr lang="en-US" dirty="0"/>
              <a:t>Session Objective(s</a:t>
            </a:r>
            <a:r>
              <a:rPr lang="en-US" dirty="0" smtClean="0"/>
              <a:t>): </a:t>
            </a:r>
            <a:endParaRPr lang="en-US" dirty="0"/>
          </a:p>
          <a:p>
            <a:pPr lvl="1"/>
            <a:r>
              <a:rPr lang="en-US" dirty="0" smtClean="0"/>
              <a:t>Quick recap of RMS + How it has evolved + the problems it solves (or does not solve).</a:t>
            </a:r>
            <a:endParaRPr lang="en-US" dirty="0"/>
          </a:p>
          <a:p>
            <a:pPr lvl="1"/>
            <a:r>
              <a:rPr lang="en-US" dirty="0" smtClean="0"/>
              <a:t>You are capable of selling and deploying a set of key RMS ‘recipes’ now.</a:t>
            </a:r>
            <a:br>
              <a:rPr lang="en-US" dirty="0" smtClean="0"/>
            </a:br>
            <a:endParaRPr lang="en-US" dirty="0"/>
          </a:p>
          <a:p>
            <a:r>
              <a:rPr lang="en-US" dirty="0" smtClean="0"/>
              <a:t>Key Takeaway 1: RMS is a fantastic ‘data protection pattern’</a:t>
            </a:r>
          </a:p>
          <a:p>
            <a:r>
              <a:rPr lang="en-US" dirty="0" smtClean="0"/>
              <a:t>Key Takeaway 2: while you can’t do *everything* with RMS today, some scenarios are very effective and easy to achieve</a:t>
            </a:r>
          </a:p>
        </p:txBody>
      </p:sp>
    </p:spTree>
    <p:extLst>
      <p:ext uri="{BB962C8B-B14F-4D97-AF65-F5344CB8AC3E}">
        <p14:creationId xmlns:p14="http://schemas.microsoft.com/office/powerpoint/2010/main" val="257726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79506" y="659006"/>
            <a:ext cx="3182111" cy="5676513"/>
          </a:xfrm>
          <a:prstGeom prst="rect">
            <a:avLst/>
          </a:prstGeom>
        </p:spPr>
      </p:pic>
      <p:grpSp>
        <p:nvGrpSpPr>
          <p:cNvPr id="7" name="Group 6"/>
          <p:cNvGrpSpPr/>
          <p:nvPr/>
        </p:nvGrpSpPr>
        <p:grpSpPr>
          <a:xfrm>
            <a:off x="4334971" y="659006"/>
            <a:ext cx="3035925" cy="5816872"/>
            <a:chOff x="4314445" y="646143"/>
            <a:chExt cx="2976667" cy="5703333"/>
          </a:xfrm>
        </p:grpSpPr>
        <p:pic>
          <p:nvPicPr>
            <p:cNvPr id="4" name="Picture 3"/>
            <p:cNvPicPr>
              <a:picLocks noChangeAspect="1"/>
            </p:cNvPicPr>
            <p:nvPr/>
          </p:nvPicPr>
          <p:blipFill>
            <a:blip r:embed="rId3"/>
            <a:stretch>
              <a:fillRect/>
            </a:stretch>
          </p:blipFill>
          <p:spPr>
            <a:xfrm>
              <a:off x="4314445" y="646143"/>
              <a:ext cx="2976667" cy="5703333"/>
            </a:xfrm>
            <a:prstGeom prst="rect">
              <a:avLst/>
            </a:prstGeom>
          </p:spPr>
        </p:pic>
        <p:pic>
          <p:nvPicPr>
            <p:cNvPr id="6" name="Picture 5"/>
            <p:cNvPicPr>
              <a:picLocks noChangeAspect="1"/>
            </p:cNvPicPr>
            <p:nvPr/>
          </p:nvPicPr>
          <p:blipFill>
            <a:blip r:embed="rId4"/>
            <a:stretch>
              <a:fillRect/>
            </a:stretch>
          </p:blipFill>
          <p:spPr>
            <a:xfrm>
              <a:off x="5025552" y="3206885"/>
              <a:ext cx="876300" cy="152400"/>
            </a:xfrm>
            <a:prstGeom prst="rect">
              <a:avLst/>
            </a:prstGeom>
          </p:spPr>
        </p:pic>
      </p:grpSp>
      <p:pic>
        <p:nvPicPr>
          <p:cNvPr id="8" name="Picture 7"/>
          <p:cNvPicPr>
            <a:picLocks noChangeAspect="1"/>
          </p:cNvPicPr>
          <p:nvPr/>
        </p:nvPicPr>
        <p:blipFill>
          <a:blip r:embed="rId5"/>
          <a:stretch>
            <a:fillRect/>
          </a:stretch>
        </p:blipFill>
        <p:spPr>
          <a:xfrm>
            <a:off x="434754" y="530226"/>
            <a:ext cx="3224850" cy="6371993"/>
          </a:xfrm>
          <a:prstGeom prst="rect">
            <a:avLst/>
          </a:prstGeom>
        </p:spPr>
      </p:pic>
    </p:spTree>
    <p:extLst>
      <p:ext uri="{BB962C8B-B14F-4D97-AF65-F5344CB8AC3E}">
        <p14:creationId xmlns:p14="http://schemas.microsoft.com/office/powerpoint/2010/main" val="422496441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80975" y="659421"/>
            <a:ext cx="3176283" cy="5659029"/>
          </a:xfrm>
          <a:prstGeom prst="rect">
            <a:avLst/>
          </a:prstGeom>
        </p:spPr>
      </p:pic>
      <p:pic>
        <p:nvPicPr>
          <p:cNvPr id="4" name="Picture 3"/>
          <p:cNvPicPr>
            <a:picLocks noChangeAspect="1"/>
          </p:cNvPicPr>
          <p:nvPr/>
        </p:nvPicPr>
        <p:blipFill>
          <a:blip r:embed="rId3"/>
          <a:stretch>
            <a:fillRect/>
          </a:stretch>
        </p:blipFill>
        <p:spPr>
          <a:xfrm>
            <a:off x="4313590" y="667748"/>
            <a:ext cx="3049523" cy="5830471"/>
          </a:xfrm>
          <a:prstGeom prst="rect">
            <a:avLst/>
          </a:prstGeom>
        </p:spPr>
      </p:pic>
      <p:pic>
        <p:nvPicPr>
          <p:cNvPr id="5" name="Picture 4"/>
          <p:cNvPicPr>
            <a:picLocks noChangeAspect="1"/>
          </p:cNvPicPr>
          <p:nvPr/>
        </p:nvPicPr>
        <p:blipFill>
          <a:blip r:embed="rId4"/>
          <a:stretch>
            <a:fillRect/>
          </a:stretch>
        </p:blipFill>
        <p:spPr>
          <a:xfrm>
            <a:off x="448101" y="522751"/>
            <a:ext cx="3224850" cy="6371993"/>
          </a:xfrm>
          <a:prstGeom prst="rect">
            <a:avLst/>
          </a:prstGeom>
        </p:spPr>
      </p:pic>
      <p:sp>
        <p:nvSpPr>
          <p:cNvPr id="2" name="Rectangle 1"/>
          <p:cNvSpPr/>
          <p:nvPr/>
        </p:nvSpPr>
        <p:spPr>
          <a:xfrm>
            <a:off x="882" y="5995307"/>
            <a:ext cx="12434711" cy="99921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32597"/>
            <a:r>
              <a:rPr lang="en-US" sz="2856" dirty="0">
                <a:solidFill>
                  <a:prstClr val="white"/>
                </a:solidFill>
              </a:rPr>
              <a:t>Generically protected files are viewed in each of the device’s native applications</a:t>
            </a:r>
          </a:p>
        </p:txBody>
      </p:sp>
    </p:spTree>
    <p:extLst>
      <p:ext uri="{BB962C8B-B14F-4D97-AF65-F5344CB8AC3E}">
        <p14:creationId xmlns:p14="http://schemas.microsoft.com/office/powerpoint/2010/main" val="92470424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9224" y="533789"/>
            <a:ext cx="3224850" cy="6371993"/>
          </a:xfrm>
          <a:prstGeom prst="rect">
            <a:avLst/>
          </a:prstGeom>
        </p:spPr>
      </p:pic>
      <p:pic>
        <p:nvPicPr>
          <p:cNvPr id="7" name="Picture 6"/>
          <p:cNvPicPr>
            <a:picLocks noChangeAspect="1"/>
          </p:cNvPicPr>
          <p:nvPr/>
        </p:nvPicPr>
        <p:blipFill>
          <a:blip r:embed="rId3"/>
          <a:stretch>
            <a:fillRect/>
          </a:stretch>
        </p:blipFill>
        <p:spPr>
          <a:xfrm>
            <a:off x="4305456" y="646634"/>
            <a:ext cx="3083520" cy="5850869"/>
          </a:xfrm>
          <a:prstGeom prst="rect">
            <a:avLst/>
          </a:prstGeom>
        </p:spPr>
      </p:pic>
      <p:pic>
        <p:nvPicPr>
          <p:cNvPr id="4" name="Picture 3"/>
          <p:cNvPicPr>
            <a:picLocks noChangeAspect="1"/>
          </p:cNvPicPr>
          <p:nvPr/>
        </p:nvPicPr>
        <p:blipFill>
          <a:blip r:embed="rId4"/>
          <a:stretch>
            <a:fillRect/>
          </a:stretch>
        </p:blipFill>
        <p:spPr>
          <a:xfrm>
            <a:off x="8075511" y="658456"/>
            <a:ext cx="3182111" cy="5693997"/>
          </a:xfrm>
          <a:prstGeom prst="rect">
            <a:avLst/>
          </a:prstGeom>
        </p:spPr>
      </p:pic>
      <p:sp>
        <p:nvSpPr>
          <p:cNvPr id="5" name="Rectangle 4"/>
          <p:cNvSpPr/>
          <p:nvPr/>
        </p:nvSpPr>
        <p:spPr>
          <a:xfrm>
            <a:off x="882" y="5995307"/>
            <a:ext cx="12434711" cy="99921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2856" dirty="0">
                <a:solidFill>
                  <a:prstClr val="white"/>
                </a:solidFill>
              </a:rPr>
              <a:t>Enlightened applications can enforce use permissions (rights)</a:t>
            </a:r>
          </a:p>
        </p:txBody>
      </p:sp>
    </p:spTree>
    <p:extLst>
      <p:ext uri="{BB962C8B-B14F-4D97-AF65-F5344CB8AC3E}">
        <p14:creationId xmlns:p14="http://schemas.microsoft.com/office/powerpoint/2010/main" val="304550448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807" y="533788"/>
            <a:ext cx="3224850" cy="6371993"/>
          </a:xfrm>
          <a:prstGeom prst="rect">
            <a:avLst/>
          </a:prstGeom>
        </p:spPr>
      </p:pic>
      <p:pic>
        <p:nvPicPr>
          <p:cNvPr id="4" name="Picture 3"/>
          <p:cNvPicPr>
            <a:picLocks noChangeAspect="1"/>
          </p:cNvPicPr>
          <p:nvPr/>
        </p:nvPicPr>
        <p:blipFill>
          <a:blip r:embed="rId3"/>
          <a:stretch>
            <a:fillRect/>
          </a:stretch>
        </p:blipFill>
        <p:spPr>
          <a:xfrm>
            <a:off x="4354748" y="683290"/>
            <a:ext cx="2967931" cy="5837270"/>
          </a:xfrm>
          <a:prstGeom prst="rect">
            <a:avLst/>
          </a:prstGeom>
        </p:spPr>
      </p:pic>
      <p:pic>
        <p:nvPicPr>
          <p:cNvPr id="5" name="Picture 4"/>
          <p:cNvPicPr>
            <a:picLocks noChangeAspect="1"/>
          </p:cNvPicPr>
          <p:nvPr/>
        </p:nvPicPr>
        <p:blipFill>
          <a:blip r:embed="rId4"/>
          <a:stretch>
            <a:fillRect/>
          </a:stretch>
        </p:blipFill>
        <p:spPr>
          <a:xfrm>
            <a:off x="8068434" y="649983"/>
            <a:ext cx="3182111" cy="5676513"/>
          </a:xfrm>
          <a:prstGeom prst="rect">
            <a:avLst/>
          </a:prstGeom>
        </p:spPr>
      </p:pic>
    </p:spTree>
    <p:extLst>
      <p:ext uri="{BB962C8B-B14F-4D97-AF65-F5344CB8AC3E}">
        <p14:creationId xmlns:p14="http://schemas.microsoft.com/office/powerpoint/2010/main" val="76776337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7806" y="532370"/>
            <a:ext cx="3224850" cy="6371993"/>
          </a:xfrm>
          <a:prstGeom prst="rect">
            <a:avLst/>
          </a:prstGeom>
        </p:spPr>
      </p:pic>
      <p:pic>
        <p:nvPicPr>
          <p:cNvPr id="4" name="Picture 3"/>
          <p:cNvPicPr>
            <a:picLocks noChangeAspect="1"/>
          </p:cNvPicPr>
          <p:nvPr/>
        </p:nvPicPr>
        <p:blipFill>
          <a:blip r:embed="rId3"/>
          <a:stretch>
            <a:fillRect/>
          </a:stretch>
        </p:blipFill>
        <p:spPr>
          <a:xfrm>
            <a:off x="4341867" y="682716"/>
            <a:ext cx="3022325" cy="5857668"/>
          </a:xfrm>
          <a:prstGeom prst="rect">
            <a:avLst/>
          </a:prstGeom>
        </p:spPr>
      </p:pic>
      <p:pic>
        <p:nvPicPr>
          <p:cNvPr id="5" name="Picture 4"/>
          <p:cNvPicPr>
            <a:picLocks noChangeAspect="1"/>
          </p:cNvPicPr>
          <p:nvPr/>
        </p:nvPicPr>
        <p:blipFill>
          <a:blip r:embed="rId4"/>
          <a:stretch>
            <a:fillRect/>
          </a:stretch>
        </p:blipFill>
        <p:spPr>
          <a:xfrm>
            <a:off x="8082014" y="657736"/>
            <a:ext cx="3182111" cy="5693997"/>
          </a:xfrm>
          <a:prstGeom prst="rect">
            <a:avLst/>
          </a:prstGeom>
        </p:spPr>
      </p:pic>
    </p:spTree>
    <p:extLst>
      <p:ext uri="{BB962C8B-B14F-4D97-AF65-F5344CB8AC3E}">
        <p14:creationId xmlns:p14="http://schemas.microsoft.com/office/powerpoint/2010/main" val="162857222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le 2"/>
          <p:cNvSpPr>
            <a:spLocks noGrp="1"/>
          </p:cNvSpPr>
          <p:nvPr>
            <p:ph type="title"/>
          </p:nvPr>
        </p:nvSpPr>
        <p:spPr>
          <a:xfrm>
            <a:off x="275481" y="298451"/>
            <a:ext cx="11885513" cy="595294"/>
          </a:xfrm>
        </p:spPr>
        <p:txBody>
          <a:bodyPr/>
          <a:lstStyle/>
          <a:p>
            <a:r>
              <a:rPr lang="en-US" sz="3264" b="1" dirty="0">
                <a:solidFill>
                  <a:schemeClr val="bg1">
                    <a:lumMod val="50000"/>
                    <a:lumOff val="50000"/>
                  </a:schemeClr>
                </a:solidFill>
              </a:rPr>
              <a:t>Consume on any device</a:t>
            </a:r>
            <a:endParaRPr lang="en-US" sz="3264" dirty="0">
              <a:solidFill>
                <a:schemeClr val="tx2">
                  <a:lumMod val="65000"/>
                </a:schemeClr>
              </a:solidFill>
            </a:endParaRPr>
          </a:p>
        </p:txBody>
      </p:sp>
      <p:pic>
        <p:nvPicPr>
          <p:cNvPr id="5" name="Picture 4"/>
          <p:cNvPicPr>
            <a:picLocks noChangeAspect="1"/>
          </p:cNvPicPr>
          <p:nvPr/>
        </p:nvPicPr>
        <p:blipFill>
          <a:blip r:embed="rId2"/>
          <a:stretch>
            <a:fillRect/>
          </a:stretch>
        </p:blipFill>
        <p:spPr>
          <a:xfrm>
            <a:off x="584172" y="632708"/>
            <a:ext cx="2914385" cy="6023063"/>
          </a:xfrm>
          <a:prstGeom prst="rect">
            <a:avLst/>
          </a:prstGeom>
        </p:spPr>
      </p:pic>
      <p:pic>
        <p:nvPicPr>
          <p:cNvPr id="6" name="Picture 5"/>
          <p:cNvPicPr>
            <a:picLocks noChangeAspect="1"/>
          </p:cNvPicPr>
          <p:nvPr/>
        </p:nvPicPr>
        <p:blipFill>
          <a:blip r:embed="rId3"/>
          <a:stretch>
            <a:fillRect/>
          </a:stretch>
        </p:blipFill>
        <p:spPr>
          <a:xfrm>
            <a:off x="4284505" y="587770"/>
            <a:ext cx="3137822" cy="5887059"/>
          </a:xfrm>
          <a:prstGeom prst="rect">
            <a:avLst/>
          </a:prstGeom>
        </p:spPr>
      </p:pic>
      <p:pic>
        <p:nvPicPr>
          <p:cNvPr id="10" name="Picture 9"/>
          <p:cNvPicPr>
            <a:picLocks noChangeAspect="1"/>
          </p:cNvPicPr>
          <p:nvPr/>
        </p:nvPicPr>
        <p:blipFill>
          <a:blip r:embed="rId4"/>
          <a:stretch>
            <a:fillRect/>
          </a:stretch>
        </p:blipFill>
        <p:spPr>
          <a:xfrm>
            <a:off x="8091703" y="702921"/>
            <a:ext cx="3137822" cy="5605335"/>
          </a:xfrm>
          <a:prstGeom prst="rect">
            <a:avLst/>
          </a:prstGeom>
        </p:spPr>
      </p:pic>
    </p:spTree>
    <p:extLst>
      <p:ext uri="{BB962C8B-B14F-4D97-AF65-F5344CB8AC3E}">
        <p14:creationId xmlns:p14="http://schemas.microsoft.com/office/powerpoint/2010/main" val="255124980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5407" y="535592"/>
            <a:ext cx="8042698" cy="6119444"/>
          </a:xfrm>
          <a:prstGeom prst="rect">
            <a:avLst/>
          </a:prstGeom>
        </p:spPr>
      </p:pic>
      <p:pic>
        <p:nvPicPr>
          <p:cNvPr id="3" name="Picture 2"/>
          <p:cNvPicPr>
            <a:picLocks noChangeAspect="1"/>
          </p:cNvPicPr>
          <p:nvPr/>
        </p:nvPicPr>
        <p:blipFill>
          <a:blip r:embed="rId3"/>
          <a:stretch>
            <a:fillRect/>
          </a:stretch>
        </p:blipFill>
        <p:spPr>
          <a:xfrm>
            <a:off x="4536886" y="2319467"/>
            <a:ext cx="1262232" cy="250270"/>
          </a:xfrm>
          <a:prstGeom prst="rect">
            <a:avLst/>
          </a:prstGeom>
        </p:spPr>
      </p:pic>
      <p:sp>
        <p:nvSpPr>
          <p:cNvPr id="8" name="Up Arrow 7"/>
          <p:cNvSpPr/>
          <p:nvPr/>
        </p:nvSpPr>
        <p:spPr>
          <a:xfrm rot="5400000">
            <a:off x="3939363" y="2192418"/>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
        <p:nvSpPr>
          <p:cNvPr id="6" name="Rectangle 5"/>
          <p:cNvSpPr/>
          <p:nvPr/>
        </p:nvSpPr>
        <p:spPr>
          <a:xfrm>
            <a:off x="882" y="5995307"/>
            <a:ext cx="12434711" cy="99921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2856" dirty="0">
                <a:solidFill>
                  <a:prstClr val="white"/>
                </a:solidFill>
              </a:rPr>
              <a:t>In the steady state, the flow is personalized to the organization</a:t>
            </a:r>
          </a:p>
        </p:txBody>
      </p:sp>
    </p:spTree>
    <p:extLst>
      <p:ext uri="{BB962C8B-B14F-4D97-AF65-F5344CB8AC3E}">
        <p14:creationId xmlns:p14="http://schemas.microsoft.com/office/powerpoint/2010/main" val="234263285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431" y="718468"/>
            <a:ext cx="6780803" cy="4585300"/>
          </a:xfrm>
          <a:prstGeom prst="rect">
            <a:avLst/>
          </a:prstGeom>
        </p:spPr>
      </p:pic>
      <p:sp>
        <p:nvSpPr>
          <p:cNvPr id="5" name="Rectangle 4"/>
          <p:cNvSpPr/>
          <p:nvPr/>
        </p:nvSpPr>
        <p:spPr>
          <a:xfrm>
            <a:off x="882" y="5995307"/>
            <a:ext cx="12434711" cy="99921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2856" dirty="0">
                <a:solidFill>
                  <a:prstClr val="white"/>
                </a:solidFill>
              </a:rPr>
              <a:t>Some users do not – yet – have an account; we offer viral signup</a:t>
            </a:r>
          </a:p>
        </p:txBody>
      </p:sp>
      <p:sp>
        <p:nvSpPr>
          <p:cNvPr id="6" name="Up Arrow 5"/>
          <p:cNvSpPr/>
          <p:nvPr/>
        </p:nvSpPr>
        <p:spPr>
          <a:xfrm rot="5400000">
            <a:off x="2142390" y="3293444"/>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167045312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7213" y="748271"/>
            <a:ext cx="8349478" cy="5898668"/>
          </a:xfrm>
          <a:prstGeom prst="rect">
            <a:avLst/>
          </a:prstGeom>
        </p:spPr>
      </p:pic>
      <p:sp>
        <p:nvSpPr>
          <p:cNvPr id="3" name="Up Arrow 2"/>
          <p:cNvSpPr/>
          <p:nvPr/>
        </p:nvSpPr>
        <p:spPr>
          <a:xfrm>
            <a:off x="7513187" y="3104305"/>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89897541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00431" y="718468"/>
            <a:ext cx="6780803" cy="4585300"/>
            <a:chOff x="2450761" y="704445"/>
            <a:chExt cx="6648450" cy="4495800"/>
          </a:xfrm>
        </p:grpSpPr>
        <p:pic>
          <p:nvPicPr>
            <p:cNvPr id="2" name="Picture 1"/>
            <p:cNvPicPr>
              <a:picLocks noChangeAspect="1"/>
            </p:cNvPicPr>
            <p:nvPr/>
          </p:nvPicPr>
          <p:blipFill>
            <a:blip r:embed="rId2"/>
            <a:stretch>
              <a:fillRect/>
            </a:stretch>
          </p:blipFill>
          <p:spPr>
            <a:xfrm>
              <a:off x="2450761" y="704445"/>
              <a:ext cx="6648450" cy="4495800"/>
            </a:xfrm>
            <a:prstGeom prst="rect">
              <a:avLst/>
            </a:prstGeom>
          </p:spPr>
        </p:pic>
        <p:sp>
          <p:nvSpPr>
            <p:cNvPr id="8" name="Up Arrow 7"/>
            <p:cNvSpPr/>
            <p:nvPr/>
          </p:nvSpPr>
          <p:spPr>
            <a:xfrm>
              <a:off x="5342672" y="3513290"/>
              <a:ext cx="158620" cy="4945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endParaRPr>
            </a:p>
          </p:txBody>
        </p:sp>
      </p:grpSp>
      <p:pic>
        <p:nvPicPr>
          <p:cNvPr id="5" name="Picture 4"/>
          <p:cNvPicPr>
            <a:picLocks noChangeAspect="1"/>
          </p:cNvPicPr>
          <p:nvPr/>
        </p:nvPicPr>
        <p:blipFill>
          <a:blip r:embed="rId3"/>
          <a:stretch>
            <a:fillRect/>
          </a:stretch>
        </p:blipFill>
        <p:spPr>
          <a:xfrm>
            <a:off x="2673978" y="3011118"/>
            <a:ext cx="6516059" cy="1981782"/>
          </a:xfrm>
          <a:prstGeom prst="rect">
            <a:avLst/>
          </a:prstGeom>
        </p:spPr>
      </p:pic>
      <p:sp>
        <p:nvSpPr>
          <p:cNvPr id="7" name="TextBox 6"/>
          <p:cNvSpPr txBox="1"/>
          <p:nvPr/>
        </p:nvSpPr>
        <p:spPr>
          <a:xfrm>
            <a:off x="3447986" y="1617254"/>
            <a:ext cx="2536091" cy="270285"/>
          </a:xfrm>
          <a:prstGeom prst="rect">
            <a:avLst/>
          </a:prstGeom>
          <a:solidFill>
            <a:srgbClr val="E0E0E0"/>
          </a:solidFill>
        </p:spPr>
        <p:txBody>
          <a:bodyPr wrap="square" rtlCol="0">
            <a:spAutoFit/>
          </a:bodyPr>
          <a:lstStyle/>
          <a:p>
            <a:pPr defTabSz="932597"/>
            <a:r>
              <a:rPr lang="en-US" sz="1122" dirty="0">
                <a:solidFill>
                  <a:prstClr val="black">
                    <a:lumMod val="85000"/>
                    <a:lumOff val="15000"/>
                  </a:prstClr>
                </a:solidFill>
              </a:rPr>
              <a:t>MicrosoftRMSTeam@microsoft.com</a:t>
            </a:r>
          </a:p>
        </p:txBody>
      </p:sp>
      <p:sp>
        <p:nvSpPr>
          <p:cNvPr id="9" name="TextBox 8"/>
          <p:cNvSpPr txBox="1"/>
          <p:nvPr/>
        </p:nvSpPr>
        <p:spPr>
          <a:xfrm>
            <a:off x="3447987" y="1896457"/>
            <a:ext cx="2536090" cy="238240"/>
          </a:xfrm>
          <a:prstGeom prst="rect">
            <a:avLst/>
          </a:prstGeom>
          <a:solidFill>
            <a:srgbClr val="E0E0E0"/>
          </a:solidFill>
        </p:spPr>
        <p:txBody>
          <a:bodyPr wrap="square" rtlCol="0">
            <a:spAutoFit/>
          </a:bodyPr>
          <a:lstStyle/>
          <a:p>
            <a:pPr defTabSz="932597"/>
            <a:r>
              <a:rPr lang="en-US" sz="918" dirty="0">
                <a:solidFill>
                  <a:prstClr val="black">
                    <a:lumMod val="85000"/>
                    <a:lumOff val="15000"/>
                  </a:prstClr>
                </a:solidFill>
              </a:rPr>
              <a:t>Microsoft Rights Management Sign Up</a:t>
            </a:r>
          </a:p>
        </p:txBody>
      </p:sp>
      <p:sp>
        <p:nvSpPr>
          <p:cNvPr id="10" name="TextBox 9"/>
          <p:cNvSpPr txBox="1"/>
          <p:nvPr/>
        </p:nvSpPr>
        <p:spPr>
          <a:xfrm>
            <a:off x="3447987" y="2489635"/>
            <a:ext cx="2536090" cy="238240"/>
          </a:xfrm>
          <a:prstGeom prst="rect">
            <a:avLst/>
          </a:prstGeom>
          <a:solidFill>
            <a:srgbClr val="E0E0E0"/>
          </a:solidFill>
        </p:spPr>
        <p:txBody>
          <a:bodyPr wrap="square" rtlCol="0">
            <a:spAutoFit/>
          </a:bodyPr>
          <a:lstStyle/>
          <a:p>
            <a:pPr defTabSz="932597"/>
            <a:endParaRPr lang="en-US" sz="918" dirty="0">
              <a:solidFill>
                <a:prstClr val="black">
                  <a:lumMod val="85000"/>
                  <a:lumOff val="15000"/>
                </a:prstClr>
              </a:solidFill>
            </a:endParaRPr>
          </a:p>
        </p:txBody>
      </p:sp>
      <p:sp>
        <p:nvSpPr>
          <p:cNvPr id="13" name="TextBox 12"/>
          <p:cNvSpPr txBox="1"/>
          <p:nvPr/>
        </p:nvSpPr>
        <p:spPr>
          <a:xfrm>
            <a:off x="5578445" y="755727"/>
            <a:ext cx="2985431" cy="233590"/>
          </a:xfrm>
          <a:prstGeom prst="rect">
            <a:avLst/>
          </a:prstGeom>
          <a:solidFill>
            <a:srgbClr val="E0E0E0"/>
          </a:solidFill>
        </p:spPr>
        <p:txBody>
          <a:bodyPr wrap="square" rtlCol="0">
            <a:spAutoFit/>
          </a:bodyPr>
          <a:lstStyle/>
          <a:p>
            <a:pPr defTabSz="932597"/>
            <a:r>
              <a:rPr lang="en-US" sz="918" dirty="0">
                <a:solidFill>
                  <a:prstClr val="black">
                    <a:lumMod val="85000"/>
                    <a:lumOff val="15000"/>
                  </a:prstClr>
                </a:solidFill>
              </a:rPr>
              <a:t>Microsoft Rights Management Sign Up – Message (HTML)</a:t>
            </a:r>
          </a:p>
        </p:txBody>
      </p:sp>
      <p:sp>
        <p:nvSpPr>
          <p:cNvPr id="11" name="Up Arrow 10"/>
          <p:cNvSpPr/>
          <p:nvPr/>
        </p:nvSpPr>
        <p:spPr>
          <a:xfrm rot="5400000">
            <a:off x="2156095" y="3195901"/>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85236947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hear</a:t>
            </a:r>
            <a:endParaRPr lang="en-US" dirty="0"/>
          </a:p>
        </p:txBody>
      </p:sp>
      <p:sp>
        <p:nvSpPr>
          <p:cNvPr id="3" name="Text Placeholder 2"/>
          <p:cNvSpPr>
            <a:spLocks noGrp="1"/>
          </p:cNvSpPr>
          <p:nvPr>
            <p:ph type="body" sz="quarter" idx="11"/>
          </p:nvPr>
        </p:nvSpPr>
        <p:spPr>
          <a:xfrm>
            <a:off x="274639" y="1212849"/>
            <a:ext cx="11889564" cy="5355312"/>
          </a:xfrm>
          <a:prstGeom prst="rect">
            <a:avLst/>
          </a:prstGeom>
        </p:spPr>
        <p:txBody>
          <a:bodyPr/>
          <a:lstStyle/>
          <a:p>
            <a:r>
              <a:rPr lang="en-US" sz="3600" dirty="0" smtClean="0"/>
              <a:t>Data privacy is important; often mandated/regulated</a:t>
            </a:r>
          </a:p>
          <a:p>
            <a:pPr lvl="1"/>
            <a:endParaRPr lang="en-US" sz="1600" dirty="0" smtClean="0"/>
          </a:p>
          <a:p>
            <a:r>
              <a:rPr lang="en-US" sz="3600" dirty="0" smtClean="0"/>
              <a:t>The perimeter is fading; there is no more time to wait</a:t>
            </a:r>
          </a:p>
          <a:p>
            <a:pPr lvl="1"/>
            <a:endParaRPr lang="en-US" sz="1600" dirty="0" smtClean="0"/>
          </a:p>
          <a:p>
            <a:r>
              <a:rPr lang="en-US" sz="3600" dirty="0" smtClean="0"/>
              <a:t>DLP is too reactive; persistent data protection is proactive</a:t>
            </a:r>
          </a:p>
          <a:p>
            <a:pPr lvl="1"/>
            <a:endParaRPr lang="en-US" sz="1600" dirty="0" smtClean="0"/>
          </a:p>
          <a:p>
            <a:r>
              <a:rPr lang="en-US" sz="3600" dirty="0" smtClean="0"/>
              <a:t>IT services must ‘reason over data’; P2P encryption fails</a:t>
            </a:r>
          </a:p>
          <a:p>
            <a:pPr lvl="1"/>
            <a:endParaRPr lang="en-US" sz="1600" dirty="0" smtClean="0"/>
          </a:p>
          <a:p>
            <a:r>
              <a:rPr lang="en-US" sz="3600" dirty="0" smtClean="0"/>
              <a:t>P2P federation not practical; need ‘federated communities’</a:t>
            </a:r>
          </a:p>
          <a:p>
            <a:pPr lvl="1"/>
            <a:endParaRPr lang="en-US" sz="1600" dirty="0" smtClean="0"/>
          </a:p>
          <a:p>
            <a:r>
              <a:rPr lang="en-US" sz="3600" dirty="0" smtClean="0"/>
              <a:t>Generic protection (PFILE) is better that we generally think</a:t>
            </a:r>
          </a:p>
          <a:p>
            <a:pPr lvl="1"/>
            <a:endParaRPr lang="en-US" sz="1600" dirty="0" smtClean="0"/>
          </a:p>
        </p:txBody>
      </p:sp>
    </p:spTree>
    <p:extLst>
      <p:ext uri="{BB962C8B-B14F-4D97-AF65-F5344CB8AC3E}">
        <p14:creationId xmlns:p14="http://schemas.microsoft.com/office/powerpoint/2010/main" val="193656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78330" y="748270"/>
            <a:ext cx="8349479" cy="5898669"/>
          </a:xfrm>
          <a:prstGeom prst="rect">
            <a:avLst/>
          </a:prstGeom>
        </p:spPr>
      </p:pic>
      <p:sp>
        <p:nvSpPr>
          <p:cNvPr id="4" name="Up Arrow 3"/>
          <p:cNvSpPr/>
          <p:nvPr/>
        </p:nvSpPr>
        <p:spPr>
          <a:xfrm>
            <a:off x="7446573" y="4536517"/>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63422500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87213" y="754703"/>
            <a:ext cx="8349478" cy="5885803"/>
          </a:xfrm>
          <a:prstGeom prst="rect">
            <a:avLst/>
          </a:prstGeom>
        </p:spPr>
      </p:pic>
      <p:sp>
        <p:nvSpPr>
          <p:cNvPr id="4" name="Up Arrow 3"/>
          <p:cNvSpPr/>
          <p:nvPr/>
        </p:nvSpPr>
        <p:spPr>
          <a:xfrm rot="16200000">
            <a:off x="10482723" y="4035105"/>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303848114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431" y="718468"/>
            <a:ext cx="6780803" cy="4585300"/>
          </a:xfrm>
          <a:prstGeom prst="rect">
            <a:avLst/>
          </a:prstGeom>
        </p:spPr>
      </p:pic>
      <p:sp>
        <p:nvSpPr>
          <p:cNvPr id="5" name="Up Arrow 4"/>
          <p:cNvSpPr/>
          <p:nvPr/>
        </p:nvSpPr>
        <p:spPr>
          <a:xfrm>
            <a:off x="3965964" y="2692722"/>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46813077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Control- First user, company created </a:t>
            </a:r>
            <a:endParaRPr lang="en-US" dirty="0"/>
          </a:p>
        </p:txBody>
      </p:sp>
      <p:cxnSp>
        <p:nvCxnSpPr>
          <p:cNvPr id="30" name="Straight Arrow Connector 29"/>
          <p:cNvCxnSpPr>
            <a:stCxn id="4" idx="6"/>
          </p:cNvCxnSpPr>
          <p:nvPr/>
        </p:nvCxnSpPr>
        <p:spPr>
          <a:xfrm flipV="1">
            <a:off x="2300037" y="2485800"/>
            <a:ext cx="2603981" cy="1161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6" descr="\\MAGNUM\Projects\Microsoft\Cloud Power FY12\Design\ICONS_PNG\Cloud.png"/>
          <p:cNvPicPr>
            <a:picLocks noChangeAspect="1" noChangeArrowheads="1"/>
          </p:cNvPicPr>
          <p:nvPr/>
        </p:nvPicPr>
        <p:blipFill>
          <a:blip r:embed="rId2" cstate="print">
            <a:lum/>
          </a:blip>
          <a:srcRect/>
          <a:stretch>
            <a:fillRect/>
          </a:stretch>
        </p:blipFill>
        <p:spPr bwMode="auto">
          <a:xfrm>
            <a:off x="4758103" y="1158235"/>
            <a:ext cx="2309945" cy="2278443"/>
          </a:xfrm>
          <a:prstGeom prst="rect">
            <a:avLst/>
          </a:prstGeom>
          <a:noFill/>
        </p:spPr>
      </p:pic>
      <p:sp>
        <p:nvSpPr>
          <p:cNvPr id="16" name="TextBox 15"/>
          <p:cNvSpPr txBox="1"/>
          <p:nvPr/>
        </p:nvSpPr>
        <p:spPr>
          <a:xfrm>
            <a:off x="5336771" y="2109114"/>
            <a:ext cx="1151372" cy="382308"/>
          </a:xfrm>
          <a:prstGeom prst="rect">
            <a:avLst/>
          </a:prstGeom>
          <a:noFill/>
        </p:spPr>
        <p:txBody>
          <a:bodyPr wrap="none" rtlCol="0">
            <a:spAutoFit/>
          </a:bodyPr>
          <a:lstStyle/>
          <a:p>
            <a:pPr defTabSz="932597"/>
            <a:r>
              <a:rPr lang="en-US" sz="1836" dirty="0">
                <a:solidFill>
                  <a:prstClr val="black"/>
                </a:solidFill>
                <a:latin typeface="Segoe UI Light" panose="020B0502040204020203" pitchFamily="34" charset="0"/>
                <a:cs typeface="Segoe UI Light" panose="020B0502040204020203" pitchFamily="34" charset="0"/>
              </a:rPr>
              <a:t>Azure AD</a:t>
            </a:r>
          </a:p>
        </p:txBody>
      </p:sp>
      <p:sp>
        <p:nvSpPr>
          <p:cNvPr id="18" name="TextBox 17"/>
          <p:cNvSpPr txBox="1"/>
          <p:nvPr/>
        </p:nvSpPr>
        <p:spPr>
          <a:xfrm>
            <a:off x="385879" y="5228193"/>
            <a:ext cx="3451632" cy="670445"/>
          </a:xfrm>
          <a:prstGeom prst="rect">
            <a:avLst/>
          </a:prstGeom>
          <a:noFill/>
        </p:spPr>
        <p:txBody>
          <a:bodyPr wrap="non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3"/>
              </a:rPr>
              <a:t>ESTER@contoso.com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Subscription: </a:t>
            </a:r>
            <a:r>
              <a:rPr lang="en-US" sz="1836" b="1" dirty="0">
                <a:solidFill>
                  <a:prstClr val="black"/>
                </a:solidFill>
                <a:latin typeface="Segoe UI Light" panose="020B0502040204020203" pitchFamily="34" charset="0"/>
                <a:cs typeface="Segoe UI Light" panose="020B0502040204020203" pitchFamily="34" charset="0"/>
              </a:rPr>
              <a:t>RMS for Individuals</a:t>
            </a:r>
          </a:p>
        </p:txBody>
      </p:sp>
      <p:sp>
        <p:nvSpPr>
          <p:cNvPr id="32" name="TextBox 31"/>
          <p:cNvSpPr txBox="1"/>
          <p:nvPr/>
        </p:nvSpPr>
        <p:spPr>
          <a:xfrm>
            <a:off x="3735479" y="2870568"/>
            <a:ext cx="4374227" cy="1534858"/>
          </a:xfrm>
          <a:prstGeom prst="rect">
            <a:avLst/>
          </a:prstGeom>
          <a:noFill/>
        </p:spPr>
        <p:txBody>
          <a:bodyPr wrap="squar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3"/>
              </a:rPr>
              <a:t>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Domain Verification:    </a:t>
            </a:r>
            <a:r>
              <a:rPr lang="en-US" sz="1836" b="1" dirty="0">
                <a:solidFill>
                  <a:prstClr val="black"/>
                </a:solidFill>
                <a:latin typeface="Segoe UI Light" panose="020B0502040204020203" pitchFamily="34" charset="0"/>
                <a:cs typeface="Segoe UI Light" panose="020B0502040204020203" pitchFamily="34" charset="0"/>
              </a:rPr>
              <a:t>Email Verified</a:t>
            </a:r>
          </a:p>
          <a:p>
            <a:pPr defTabSz="932597"/>
            <a:r>
              <a:rPr lang="en-US" sz="1836" dirty="0">
                <a:solidFill>
                  <a:prstClr val="black"/>
                </a:solidFill>
                <a:latin typeface="Segoe UI Light" panose="020B0502040204020203" pitchFamily="34" charset="0"/>
                <a:cs typeface="Segoe UI Light" panose="020B0502040204020203" pitchFamily="34" charset="0"/>
              </a:rPr>
              <a:t>Subscription:               </a:t>
            </a:r>
            <a:r>
              <a:rPr lang="en-US" sz="1836" b="1" dirty="0">
                <a:solidFill>
                  <a:prstClr val="black"/>
                </a:solidFill>
                <a:latin typeface="Segoe UI Light" panose="020B0502040204020203" pitchFamily="34" charset="0"/>
                <a:cs typeface="Segoe UI Light" panose="020B0502040204020203" pitchFamily="34" charset="0"/>
              </a:rPr>
              <a:t>RMS for Individuals</a:t>
            </a:r>
          </a:p>
          <a:p>
            <a:pPr defTabSz="932597"/>
            <a:r>
              <a:rPr lang="en-US" sz="1836" dirty="0">
                <a:solidFill>
                  <a:prstClr val="black"/>
                </a:solidFill>
                <a:latin typeface="Segoe UI Light" panose="020B0502040204020203" pitchFamily="34" charset="0"/>
                <a:cs typeface="Segoe UI Light" panose="020B0502040204020203" pitchFamily="34" charset="0"/>
              </a:rPr>
              <a:t>Administrative access: Off</a:t>
            </a:r>
          </a:p>
          <a:p>
            <a:pPr defTabSz="932597"/>
            <a:r>
              <a:rPr lang="en-US" sz="1836" dirty="0">
                <a:solidFill>
                  <a:prstClr val="black"/>
                </a:solidFill>
                <a:latin typeface="Segoe UI Light" panose="020B0502040204020203" pitchFamily="34" charset="0"/>
                <a:cs typeface="Segoe UI Light" panose="020B0502040204020203" pitchFamily="34" charset="0"/>
              </a:rPr>
              <a:t>Federation:	     Off</a:t>
            </a:r>
          </a:p>
        </p:txBody>
      </p:sp>
      <p:grpSp>
        <p:nvGrpSpPr>
          <p:cNvPr id="6" name="Group 5"/>
          <p:cNvGrpSpPr/>
          <p:nvPr/>
        </p:nvGrpSpPr>
        <p:grpSpPr>
          <a:xfrm>
            <a:off x="1706330" y="3234430"/>
            <a:ext cx="819561" cy="2253791"/>
            <a:chOff x="1718809" y="3171298"/>
            <a:chExt cx="803564" cy="2209800"/>
          </a:xfrm>
        </p:grpSpPr>
        <p:pic>
          <p:nvPicPr>
            <p:cNvPr id="21" name="Picture 6" descr="\\MAGNUM\Projects\Microsoft\Cloud Power FY12\Design\ICONS_PNG\Flexible_Workspace.png"/>
            <p:cNvPicPr>
              <a:picLocks noChangeAspect="1" noChangeArrowheads="1"/>
            </p:cNvPicPr>
            <p:nvPr/>
          </p:nvPicPr>
          <p:blipFill>
            <a:blip r:embed="rId4" cstate="print">
              <a:lum/>
            </a:blip>
            <a:srcRect r="63636"/>
            <a:stretch>
              <a:fillRect/>
            </a:stretch>
          </p:blipFill>
          <p:spPr bwMode="auto">
            <a:xfrm>
              <a:off x="1718809" y="3171298"/>
              <a:ext cx="803564" cy="2209800"/>
            </a:xfrm>
            <a:prstGeom prst="rect">
              <a:avLst/>
            </a:prstGeom>
            <a:noFill/>
            <a:ln>
              <a:noFill/>
            </a:ln>
          </p:spPr>
        </p:pic>
        <p:sp>
          <p:nvSpPr>
            <p:cNvPr id="4" name="Oval 3"/>
            <p:cNvSpPr/>
            <p:nvPr/>
          </p:nvSpPr>
          <p:spPr>
            <a:xfrm>
              <a:off x="1931596" y="3390967"/>
              <a:ext cx="369332" cy="36933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1836" dirty="0">
                  <a:solidFill>
                    <a:prstClr val="white"/>
                  </a:solidFill>
                </a:rPr>
                <a:t>1</a:t>
              </a:r>
            </a:p>
          </p:txBody>
        </p:sp>
      </p:grpSp>
    </p:spTree>
    <p:extLst>
      <p:ext uri="{BB962C8B-B14F-4D97-AF65-F5344CB8AC3E}">
        <p14:creationId xmlns:p14="http://schemas.microsoft.com/office/powerpoint/2010/main" val="930499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Control- Admin Takeover </a:t>
            </a:r>
            <a:endParaRPr lang="en-US" dirty="0"/>
          </a:p>
        </p:txBody>
      </p:sp>
      <p:pic>
        <p:nvPicPr>
          <p:cNvPr id="15" name="Picture 6" descr="\\MAGNUM\Projects\Microsoft\Cloud Power FY12\Design\ICONS_PNG\Cloud.png"/>
          <p:cNvPicPr>
            <a:picLocks noChangeAspect="1" noChangeArrowheads="1"/>
          </p:cNvPicPr>
          <p:nvPr/>
        </p:nvPicPr>
        <p:blipFill>
          <a:blip r:embed="rId2" cstate="print">
            <a:lum/>
          </a:blip>
          <a:srcRect/>
          <a:stretch>
            <a:fillRect/>
          </a:stretch>
        </p:blipFill>
        <p:spPr bwMode="auto">
          <a:xfrm>
            <a:off x="4758103" y="1158235"/>
            <a:ext cx="2309945" cy="2278443"/>
          </a:xfrm>
          <a:prstGeom prst="rect">
            <a:avLst/>
          </a:prstGeom>
          <a:noFill/>
        </p:spPr>
      </p:pic>
      <p:sp>
        <p:nvSpPr>
          <p:cNvPr id="16" name="TextBox 15"/>
          <p:cNvSpPr txBox="1"/>
          <p:nvPr/>
        </p:nvSpPr>
        <p:spPr>
          <a:xfrm>
            <a:off x="5336771" y="2109114"/>
            <a:ext cx="1151372" cy="382308"/>
          </a:xfrm>
          <a:prstGeom prst="rect">
            <a:avLst/>
          </a:prstGeom>
          <a:noFill/>
        </p:spPr>
        <p:txBody>
          <a:bodyPr wrap="none" rtlCol="0">
            <a:spAutoFit/>
          </a:bodyPr>
          <a:lstStyle/>
          <a:p>
            <a:pPr defTabSz="932597"/>
            <a:r>
              <a:rPr lang="en-US" sz="1836" dirty="0">
                <a:solidFill>
                  <a:prstClr val="black"/>
                </a:solidFill>
                <a:latin typeface="Segoe UI Light" panose="020B0502040204020203" pitchFamily="34" charset="0"/>
                <a:cs typeface="Segoe UI Light" panose="020B0502040204020203" pitchFamily="34" charset="0"/>
              </a:rPr>
              <a:t>Azure AD</a:t>
            </a:r>
          </a:p>
        </p:txBody>
      </p:sp>
      <p:pic>
        <p:nvPicPr>
          <p:cNvPr id="11" name="Picture 6" descr="\\MAGNUM\Projects\Microsoft\Cloud Power FY12\Design\ICONS_PNG\Flexible_Workspace.png"/>
          <p:cNvPicPr>
            <a:picLocks noChangeAspect="1" noChangeArrowheads="1"/>
          </p:cNvPicPr>
          <p:nvPr/>
        </p:nvPicPr>
        <p:blipFill>
          <a:blip r:embed="rId3" cstate="print">
            <a:lum/>
          </a:blip>
          <a:srcRect r="63636"/>
          <a:stretch>
            <a:fillRect/>
          </a:stretch>
        </p:blipFill>
        <p:spPr bwMode="auto">
          <a:xfrm>
            <a:off x="9309776" y="3207559"/>
            <a:ext cx="819561" cy="2253791"/>
          </a:xfrm>
          <a:prstGeom prst="rect">
            <a:avLst/>
          </a:prstGeom>
          <a:noFill/>
          <a:ln>
            <a:noFill/>
          </a:ln>
        </p:spPr>
      </p:pic>
      <p:cxnSp>
        <p:nvCxnSpPr>
          <p:cNvPr id="13" name="Straight Arrow Connector 12"/>
          <p:cNvCxnSpPr/>
          <p:nvPr/>
        </p:nvCxnSpPr>
        <p:spPr>
          <a:xfrm flipH="1" flipV="1">
            <a:off x="6941170" y="2417157"/>
            <a:ext cx="2680752" cy="1229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3490" y="5247679"/>
            <a:ext cx="2372588" cy="1246721"/>
          </a:xfrm>
          <a:prstGeom prst="rect">
            <a:avLst/>
          </a:prstGeom>
          <a:noFill/>
        </p:spPr>
        <p:txBody>
          <a:bodyPr wrap="none" rtlCol="0">
            <a:spAutoFit/>
          </a:bodyPr>
          <a:lstStyle/>
          <a:p>
            <a:pPr algn="r" defTabSz="932597"/>
            <a:r>
              <a:rPr lang="en-US" sz="1836" dirty="0">
                <a:solidFill>
                  <a:prstClr val="black"/>
                </a:solidFill>
                <a:latin typeface="Segoe UI Light" panose="020B0502040204020203" pitchFamily="34" charset="0"/>
                <a:cs typeface="Segoe UI Light" panose="020B0502040204020203" pitchFamily="34" charset="0"/>
                <a:hlinkClick r:id="rId4"/>
              </a:rPr>
              <a:t>Admin@contoso.com</a:t>
            </a:r>
            <a:endParaRPr lang="en-US" sz="1836" dirty="0">
              <a:solidFill>
                <a:prstClr val="black"/>
              </a:solidFill>
              <a:latin typeface="Segoe UI Light" panose="020B0502040204020203" pitchFamily="34" charset="0"/>
              <a:cs typeface="Segoe UI Light" panose="020B0502040204020203" pitchFamily="34" charset="0"/>
            </a:endParaRPr>
          </a:p>
          <a:p>
            <a:pPr algn="r" defTabSz="932597"/>
            <a:r>
              <a:rPr lang="en-US" sz="1836" b="1" dirty="0">
                <a:solidFill>
                  <a:prstClr val="black"/>
                </a:solidFill>
                <a:latin typeface="Segoe UI Light" panose="020B0502040204020203" pitchFamily="34" charset="0"/>
                <a:cs typeface="Segoe UI Light" panose="020B0502040204020203" pitchFamily="34" charset="0"/>
              </a:rPr>
              <a:t>Manage users</a:t>
            </a:r>
          </a:p>
          <a:p>
            <a:pPr algn="r" defTabSz="932597"/>
            <a:r>
              <a:rPr lang="en-US" sz="1836" b="1" dirty="0">
                <a:solidFill>
                  <a:prstClr val="black"/>
                </a:solidFill>
                <a:latin typeface="Segoe UI Light" panose="020B0502040204020203" pitchFamily="34" charset="0"/>
                <a:cs typeface="Segoe UI Light" panose="020B0502040204020203" pitchFamily="34" charset="0"/>
              </a:rPr>
              <a:t>Manage policies</a:t>
            </a:r>
          </a:p>
          <a:p>
            <a:pPr algn="r" defTabSz="932597"/>
            <a:r>
              <a:rPr lang="en-US" sz="1836" b="1" dirty="0">
                <a:solidFill>
                  <a:prstClr val="black"/>
                </a:solidFill>
                <a:latin typeface="Segoe UI Light" panose="020B0502040204020203" pitchFamily="34" charset="0"/>
                <a:cs typeface="Segoe UI Light" panose="020B0502040204020203" pitchFamily="34" charset="0"/>
              </a:rPr>
              <a:t>Manage subscriptions</a:t>
            </a:r>
          </a:p>
        </p:txBody>
      </p:sp>
      <p:sp>
        <p:nvSpPr>
          <p:cNvPr id="9" name="TextBox 8"/>
          <p:cNvSpPr txBox="1"/>
          <p:nvPr/>
        </p:nvSpPr>
        <p:spPr>
          <a:xfrm>
            <a:off x="3735479" y="2870568"/>
            <a:ext cx="4858677" cy="1534858"/>
          </a:xfrm>
          <a:prstGeom prst="rect">
            <a:avLst/>
          </a:prstGeom>
          <a:noFill/>
        </p:spPr>
        <p:txBody>
          <a:bodyPr wrap="squar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5"/>
              </a:rPr>
              <a:t>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Domain Verification:    </a:t>
            </a:r>
            <a:r>
              <a:rPr lang="en-US" sz="1836" b="1" dirty="0">
                <a:solidFill>
                  <a:prstClr val="black"/>
                </a:solidFill>
                <a:latin typeface="Segoe UI Light" panose="020B0502040204020203" pitchFamily="34" charset="0"/>
                <a:cs typeface="Segoe UI Light" panose="020B0502040204020203" pitchFamily="34" charset="0"/>
              </a:rPr>
              <a:t>DNS Verified</a:t>
            </a:r>
          </a:p>
          <a:p>
            <a:pPr defTabSz="932597"/>
            <a:r>
              <a:rPr lang="en-US" sz="1836" dirty="0">
                <a:solidFill>
                  <a:prstClr val="black"/>
                </a:solidFill>
                <a:latin typeface="Segoe UI Light" panose="020B0502040204020203" pitchFamily="34" charset="0"/>
                <a:cs typeface="Segoe UI Light" panose="020B0502040204020203" pitchFamily="34" charset="0"/>
              </a:rPr>
              <a:t>Subscription:               RMS for Individuals</a:t>
            </a:r>
          </a:p>
          <a:p>
            <a:pPr defTabSz="932597"/>
            <a:r>
              <a:rPr lang="en-US" sz="1836" dirty="0">
                <a:solidFill>
                  <a:prstClr val="black"/>
                </a:solidFill>
                <a:latin typeface="Segoe UI Light" panose="020B0502040204020203" pitchFamily="34" charset="0"/>
                <a:cs typeface="Segoe UI Light" panose="020B0502040204020203" pitchFamily="34" charset="0"/>
              </a:rPr>
              <a:t>Administrative access: </a:t>
            </a:r>
            <a:r>
              <a:rPr lang="en-US" sz="1836" b="1" dirty="0">
                <a:solidFill>
                  <a:prstClr val="black"/>
                </a:solidFill>
                <a:latin typeface="Segoe UI Light" panose="020B0502040204020203" pitchFamily="34" charset="0"/>
                <a:cs typeface="Segoe UI Light" panose="020B0502040204020203" pitchFamily="34" charset="0"/>
              </a:rPr>
              <a:t>Yes</a:t>
            </a:r>
          </a:p>
          <a:p>
            <a:pPr defTabSz="932597"/>
            <a:r>
              <a:rPr lang="en-US" sz="1836" dirty="0">
                <a:solidFill>
                  <a:prstClr val="black"/>
                </a:solidFill>
                <a:latin typeface="Segoe UI Light" panose="020B0502040204020203" pitchFamily="34" charset="0"/>
                <a:cs typeface="Segoe UI Light" panose="020B0502040204020203" pitchFamily="34" charset="0"/>
              </a:rPr>
              <a:t>Federation:	     No</a:t>
            </a:r>
          </a:p>
        </p:txBody>
      </p:sp>
      <p:sp>
        <p:nvSpPr>
          <p:cNvPr id="7" name="5-Point Star 6"/>
          <p:cNvSpPr/>
          <p:nvPr/>
        </p:nvSpPr>
        <p:spPr>
          <a:xfrm>
            <a:off x="9489687" y="3094679"/>
            <a:ext cx="409780" cy="409780"/>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32597"/>
            <a:endParaRPr lang="en-US" sz="1836">
              <a:solidFill>
                <a:prstClr val="white"/>
              </a:solidFill>
            </a:endParaRPr>
          </a:p>
        </p:txBody>
      </p:sp>
      <p:cxnSp>
        <p:nvCxnSpPr>
          <p:cNvPr id="17" name="Straight Arrow Connector 16"/>
          <p:cNvCxnSpPr>
            <a:stCxn id="22" idx="6"/>
          </p:cNvCxnSpPr>
          <p:nvPr/>
        </p:nvCxnSpPr>
        <p:spPr>
          <a:xfrm flipV="1">
            <a:off x="2300037" y="2485800"/>
            <a:ext cx="2603981" cy="1161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7514" y="5228193"/>
            <a:ext cx="3448362" cy="670445"/>
          </a:xfrm>
          <a:prstGeom prst="rect">
            <a:avLst/>
          </a:prstGeom>
          <a:noFill/>
        </p:spPr>
        <p:txBody>
          <a:bodyPr wrap="non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5"/>
              </a:rPr>
              <a:t>ESTER@contoso.com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Subscription: RMS for Individuals</a:t>
            </a:r>
          </a:p>
        </p:txBody>
      </p:sp>
      <p:grpSp>
        <p:nvGrpSpPr>
          <p:cNvPr id="19" name="Group 18"/>
          <p:cNvGrpSpPr/>
          <p:nvPr/>
        </p:nvGrpSpPr>
        <p:grpSpPr>
          <a:xfrm>
            <a:off x="1706330" y="3234430"/>
            <a:ext cx="819561" cy="2253791"/>
            <a:chOff x="1718809" y="3171298"/>
            <a:chExt cx="803564" cy="2209800"/>
          </a:xfrm>
        </p:grpSpPr>
        <p:pic>
          <p:nvPicPr>
            <p:cNvPr id="21" name="Picture 6" descr="\\MAGNUM\Projects\Microsoft\Cloud Power FY12\Design\ICONS_PNG\Flexible_Workspace.png"/>
            <p:cNvPicPr>
              <a:picLocks noChangeAspect="1" noChangeArrowheads="1"/>
            </p:cNvPicPr>
            <p:nvPr/>
          </p:nvPicPr>
          <p:blipFill>
            <a:blip r:embed="rId3" cstate="print">
              <a:lum/>
            </a:blip>
            <a:srcRect r="63636"/>
            <a:stretch>
              <a:fillRect/>
            </a:stretch>
          </p:blipFill>
          <p:spPr bwMode="auto">
            <a:xfrm>
              <a:off x="1718809" y="3171298"/>
              <a:ext cx="803564" cy="2209800"/>
            </a:xfrm>
            <a:prstGeom prst="rect">
              <a:avLst/>
            </a:prstGeom>
            <a:noFill/>
            <a:ln>
              <a:noFill/>
            </a:ln>
          </p:spPr>
        </p:pic>
        <p:sp>
          <p:nvSpPr>
            <p:cNvPr id="22" name="Oval 21"/>
            <p:cNvSpPr/>
            <p:nvPr/>
          </p:nvSpPr>
          <p:spPr>
            <a:xfrm>
              <a:off x="1931596" y="3390967"/>
              <a:ext cx="369332" cy="36933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1836" dirty="0">
                  <a:solidFill>
                    <a:prstClr val="white"/>
                  </a:solidFill>
                </a:rPr>
                <a:t>1</a:t>
              </a:r>
            </a:p>
          </p:txBody>
        </p:sp>
      </p:grpSp>
    </p:spTree>
    <p:extLst>
      <p:ext uri="{BB962C8B-B14F-4D97-AF65-F5344CB8AC3E}">
        <p14:creationId xmlns:p14="http://schemas.microsoft.com/office/powerpoint/2010/main" val="3693678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Control- Admin Takeover </a:t>
            </a:r>
            <a:endParaRPr lang="en-US" dirty="0"/>
          </a:p>
        </p:txBody>
      </p:sp>
      <p:pic>
        <p:nvPicPr>
          <p:cNvPr id="15" name="Picture 6" descr="\\MAGNUM\Projects\Microsoft\Cloud Power FY12\Design\ICONS_PNG\Cloud.png"/>
          <p:cNvPicPr>
            <a:picLocks noChangeAspect="1" noChangeArrowheads="1"/>
          </p:cNvPicPr>
          <p:nvPr/>
        </p:nvPicPr>
        <p:blipFill>
          <a:blip r:embed="rId2" cstate="print">
            <a:lum/>
          </a:blip>
          <a:srcRect/>
          <a:stretch>
            <a:fillRect/>
          </a:stretch>
        </p:blipFill>
        <p:spPr bwMode="auto">
          <a:xfrm>
            <a:off x="4758103" y="1158235"/>
            <a:ext cx="2309945" cy="2278443"/>
          </a:xfrm>
          <a:prstGeom prst="rect">
            <a:avLst/>
          </a:prstGeom>
          <a:noFill/>
        </p:spPr>
      </p:pic>
      <p:sp>
        <p:nvSpPr>
          <p:cNvPr id="16" name="TextBox 15"/>
          <p:cNvSpPr txBox="1"/>
          <p:nvPr/>
        </p:nvSpPr>
        <p:spPr>
          <a:xfrm>
            <a:off x="5336771" y="2109114"/>
            <a:ext cx="1151372" cy="382308"/>
          </a:xfrm>
          <a:prstGeom prst="rect">
            <a:avLst/>
          </a:prstGeom>
          <a:noFill/>
        </p:spPr>
        <p:txBody>
          <a:bodyPr wrap="none" rtlCol="0">
            <a:spAutoFit/>
          </a:bodyPr>
          <a:lstStyle/>
          <a:p>
            <a:pPr defTabSz="932597"/>
            <a:r>
              <a:rPr lang="en-US" sz="1836" dirty="0">
                <a:solidFill>
                  <a:prstClr val="black"/>
                </a:solidFill>
                <a:latin typeface="Segoe UI Light" panose="020B0502040204020203" pitchFamily="34" charset="0"/>
                <a:cs typeface="Segoe UI Light" panose="020B0502040204020203" pitchFamily="34" charset="0"/>
              </a:rPr>
              <a:t>Azure AD</a:t>
            </a:r>
          </a:p>
        </p:txBody>
      </p:sp>
      <p:pic>
        <p:nvPicPr>
          <p:cNvPr id="11" name="Picture 6" descr="\\MAGNUM\Projects\Microsoft\Cloud Power FY12\Design\ICONS_PNG\Flexible_Workspace.png"/>
          <p:cNvPicPr>
            <a:picLocks noChangeAspect="1" noChangeArrowheads="1"/>
          </p:cNvPicPr>
          <p:nvPr/>
        </p:nvPicPr>
        <p:blipFill>
          <a:blip r:embed="rId3" cstate="print">
            <a:lum/>
          </a:blip>
          <a:srcRect r="63636"/>
          <a:stretch>
            <a:fillRect/>
          </a:stretch>
        </p:blipFill>
        <p:spPr bwMode="auto">
          <a:xfrm>
            <a:off x="9309776" y="3207559"/>
            <a:ext cx="819561" cy="2253791"/>
          </a:xfrm>
          <a:prstGeom prst="rect">
            <a:avLst/>
          </a:prstGeom>
          <a:noFill/>
          <a:ln>
            <a:noFill/>
          </a:ln>
        </p:spPr>
      </p:pic>
      <p:cxnSp>
        <p:nvCxnSpPr>
          <p:cNvPr id="13" name="Straight Arrow Connector 12"/>
          <p:cNvCxnSpPr/>
          <p:nvPr/>
        </p:nvCxnSpPr>
        <p:spPr>
          <a:xfrm flipH="1" flipV="1">
            <a:off x="6941170" y="2417157"/>
            <a:ext cx="2680752" cy="1229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5126" y="5247679"/>
            <a:ext cx="2370952" cy="1246721"/>
          </a:xfrm>
          <a:prstGeom prst="rect">
            <a:avLst/>
          </a:prstGeom>
          <a:noFill/>
        </p:spPr>
        <p:txBody>
          <a:bodyPr wrap="none" rtlCol="0">
            <a:spAutoFit/>
          </a:bodyPr>
          <a:lstStyle/>
          <a:p>
            <a:pPr algn="r" defTabSz="932597"/>
            <a:r>
              <a:rPr lang="en-US" sz="1836" dirty="0">
                <a:solidFill>
                  <a:prstClr val="black"/>
                </a:solidFill>
                <a:latin typeface="Segoe UI Light" panose="020B0502040204020203" pitchFamily="34" charset="0"/>
                <a:cs typeface="Segoe UI Light" panose="020B0502040204020203" pitchFamily="34" charset="0"/>
                <a:hlinkClick r:id="rId4"/>
              </a:rPr>
              <a:t>Admin@contoso.com</a:t>
            </a:r>
            <a:endParaRPr lang="en-US" sz="1836" dirty="0">
              <a:solidFill>
                <a:prstClr val="black"/>
              </a:solidFill>
              <a:latin typeface="Segoe UI Light" panose="020B0502040204020203" pitchFamily="34" charset="0"/>
              <a:cs typeface="Segoe UI Light" panose="020B0502040204020203" pitchFamily="34" charset="0"/>
            </a:endParaRPr>
          </a:p>
          <a:p>
            <a:pPr algn="r" defTabSz="932597"/>
            <a:r>
              <a:rPr lang="en-US" sz="1836" dirty="0">
                <a:solidFill>
                  <a:prstClr val="black"/>
                </a:solidFill>
                <a:latin typeface="Segoe UI Light" panose="020B0502040204020203" pitchFamily="34" charset="0"/>
                <a:cs typeface="Segoe UI Light" panose="020B0502040204020203" pitchFamily="34" charset="0"/>
              </a:rPr>
              <a:t>Manage users</a:t>
            </a:r>
          </a:p>
          <a:p>
            <a:pPr algn="r" defTabSz="932597"/>
            <a:r>
              <a:rPr lang="en-US" sz="1836" dirty="0">
                <a:solidFill>
                  <a:prstClr val="black"/>
                </a:solidFill>
                <a:latin typeface="Segoe UI Light" panose="020B0502040204020203" pitchFamily="34" charset="0"/>
                <a:cs typeface="Segoe UI Light" panose="020B0502040204020203" pitchFamily="34" charset="0"/>
              </a:rPr>
              <a:t>Manage policies</a:t>
            </a:r>
          </a:p>
          <a:p>
            <a:pPr algn="r" defTabSz="932597"/>
            <a:r>
              <a:rPr lang="en-US" sz="1836" dirty="0">
                <a:solidFill>
                  <a:prstClr val="black"/>
                </a:solidFill>
                <a:latin typeface="Segoe UI Light" panose="020B0502040204020203" pitchFamily="34" charset="0"/>
                <a:cs typeface="Segoe UI Light" panose="020B0502040204020203" pitchFamily="34" charset="0"/>
              </a:rPr>
              <a:t>Manage subscriptions</a:t>
            </a:r>
          </a:p>
        </p:txBody>
      </p:sp>
      <p:sp>
        <p:nvSpPr>
          <p:cNvPr id="9" name="TextBox 8"/>
          <p:cNvSpPr txBox="1"/>
          <p:nvPr/>
        </p:nvSpPr>
        <p:spPr>
          <a:xfrm>
            <a:off x="3735479" y="2870568"/>
            <a:ext cx="4858677" cy="1534858"/>
          </a:xfrm>
          <a:prstGeom prst="rect">
            <a:avLst/>
          </a:prstGeom>
          <a:noFill/>
        </p:spPr>
        <p:txBody>
          <a:bodyPr wrap="squar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5"/>
              </a:rPr>
              <a:t>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Domain Verification:    DNS Verified</a:t>
            </a:r>
          </a:p>
          <a:p>
            <a:pPr defTabSz="932597"/>
            <a:r>
              <a:rPr lang="en-US" sz="1836" dirty="0">
                <a:solidFill>
                  <a:prstClr val="black"/>
                </a:solidFill>
                <a:latin typeface="Segoe UI Light" panose="020B0502040204020203" pitchFamily="34" charset="0"/>
                <a:cs typeface="Segoe UI Light" panose="020B0502040204020203" pitchFamily="34" charset="0"/>
              </a:rPr>
              <a:t>Subscription:               RMS for Individuals</a:t>
            </a:r>
          </a:p>
          <a:p>
            <a:pPr defTabSz="932597"/>
            <a:r>
              <a:rPr lang="en-US" sz="1836" dirty="0">
                <a:solidFill>
                  <a:prstClr val="black"/>
                </a:solidFill>
                <a:latin typeface="Segoe UI Light" panose="020B0502040204020203" pitchFamily="34" charset="0"/>
                <a:cs typeface="Segoe UI Light" panose="020B0502040204020203" pitchFamily="34" charset="0"/>
              </a:rPr>
              <a:t>Administrative access: Yes</a:t>
            </a:r>
          </a:p>
          <a:p>
            <a:pPr defTabSz="932597"/>
            <a:r>
              <a:rPr lang="en-US" sz="1836" dirty="0">
                <a:solidFill>
                  <a:prstClr val="black"/>
                </a:solidFill>
                <a:latin typeface="Segoe UI Light" panose="020B0502040204020203" pitchFamily="34" charset="0"/>
                <a:cs typeface="Segoe UI Light" panose="020B0502040204020203" pitchFamily="34" charset="0"/>
              </a:rPr>
              <a:t>Federation:	     </a:t>
            </a:r>
            <a:r>
              <a:rPr lang="en-US" sz="1836" b="1" dirty="0">
                <a:solidFill>
                  <a:prstClr val="black"/>
                </a:solidFill>
                <a:latin typeface="Segoe UI Light" panose="020B0502040204020203" pitchFamily="34" charset="0"/>
                <a:cs typeface="Segoe UI Light" panose="020B0502040204020203" pitchFamily="34" charset="0"/>
              </a:rPr>
              <a:t>Yes (or password sync)</a:t>
            </a:r>
          </a:p>
        </p:txBody>
      </p:sp>
      <p:sp>
        <p:nvSpPr>
          <p:cNvPr id="10" name="5-Point Star 9"/>
          <p:cNvSpPr/>
          <p:nvPr/>
        </p:nvSpPr>
        <p:spPr>
          <a:xfrm>
            <a:off x="9489687" y="3094679"/>
            <a:ext cx="409780" cy="409780"/>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32597"/>
            <a:endParaRPr lang="en-US" sz="1836">
              <a:solidFill>
                <a:prstClr val="white"/>
              </a:solidFill>
            </a:endParaRPr>
          </a:p>
        </p:txBody>
      </p:sp>
      <p:cxnSp>
        <p:nvCxnSpPr>
          <p:cNvPr id="12" name="Straight Arrow Connector 11"/>
          <p:cNvCxnSpPr>
            <a:stCxn id="19" idx="6"/>
          </p:cNvCxnSpPr>
          <p:nvPr/>
        </p:nvCxnSpPr>
        <p:spPr>
          <a:xfrm flipV="1">
            <a:off x="2300037" y="2485800"/>
            <a:ext cx="2603981" cy="1161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7514" y="5228193"/>
            <a:ext cx="3448362" cy="670445"/>
          </a:xfrm>
          <a:prstGeom prst="rect">
            <a:avLst/>
          </a:prstGeom>
          <a:noFill/>
        </p:spPr>
        <p:txBody>
          <a:bodyPr wrap="non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5"/>
              </a:rPr>
              <a:t>ESTER@contoso.com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Subscription: RMS for Individuals</a:t>
            </a:r>
          </a:p>
        </p:txBody>
      </p:sp>
      <p:grpSp>
        <p:nvGrpSpPr>
          <p:cNvPr id="17" name="Group 16"/>
          <p:cNvGrpSpPr/>
          <p:nvPr/>
        </p:nvGrpSpPr>
        <p:grpSpPr>
          <a:xfrm>
            <a:off x="1706330" y="3234430"/>
            <a:ext cx="819561" cy="2253791"/>
            <a:chOff x="1718809" y="3171298"/>
            <a:chExt cx="803564" cy="2209800"/>
          </a:xfrm>
        </p:grpSpPr>
        <p:pic>
          <p:nvPicPr>
            <p:cNvPr id="18" name="Picture 6" descr="\\MAGNUM\Projects\Microsoft\Cloud Power FY12\Design\ICONS_PNG\Flexible_Workspace.png"/>
            <p:cNvPicPr>
              <a:picLocks noChangeAspect="1" noChangeArrowheads="1"/>
            </p:cNvPicPr>
            <p:nvPr/>
          </p:nvPicPr>
          <p:blipFill>
            <a:blip r:embed="rId3" cstate="print">
              <a:lum/>
            </a:blip>
            <a:srcRect r="63636"/>
            <a:stretch>
              <a:fillRect/>
            </a:stretch>
          </p:blipFill>
          <p:spPr bwMode="auto">
            <a:xfrm>
              <a:off x="1718809" y="3171298"/>
              <a:ext cx="803564" cy="2209800"/>
            </a:xfrm>
            <a:prstGeom prst="rect">
              <a:avLst/>
            </a:prstGeom>
            <a:noFill/>
            <a:ln>
              <a:noFill/>
            </a:ln>
          </p:spPr>
        </p:pic>
        <p:sp>
          <p:nvSpPr>
            <p:cNvPr id="19" name="Oval 18"/>
            <p:cNvSpPr/>
            <p:nvPr/>
          </p:nvSpPr>
          <p:spPr>
            <a:xfrm>
              <a:off x="1931596" y="3390967"/>
              <a:ext cx="369332" cy="36933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1836" dirty="0">
                  <a:solidFill>
                    <a:prstClr val="white"/>
                  </a:solidFill>
                </a:rPr>
                <a:t>1</a:t>
              </a:r>
            </a:p>
          </p:txBody>
        </p:sp>
      </p:grpSp>
    </p:spTree>
    <p:extLst>
      <p:ext uri="{BB962C8B-B14F-4D97-AF65-F5344CB8AC3E}">
        <p14:creationId xmlns:p14="http://schemas.microsoft.com/office/powerpoint/2010/main" val="245182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Control- Subsequent Users</a:t>
            </a:r>
            <a:endParaRPr lang="en-US" dirty="0"/>
          </a:p>
        </p:txBody>
      </p:sp>
      <p:pic>
        <p:nvPicPr>
          <p:cNvPr id="15" name="Picture 6" descr="\\MAGNUM\Projects\Microsoft\Cloud Power FY12\Design\ICONS_PNG\Cloud.png"/>
          <p:cNvPicPr>
            <a:picLocks noChangeAspect="1" noChangeArrowheads="1"/>
          </p:cNvPicPr>
          <p:nvPr/>
        </p:nvPicPr>
        <p:blipFill>
          <a:blip r:embed="rId2" cstate="print">
            <a:lum/>
          </a:blip>
          <a:srcRect/>
          <a:stretch>
            <a:fillRect/>
          </a:stretch>
        </p:blipFill>
        <p:spPr bwMode="auto">
          <a:xfrm>
            <a:off x="4758103" y="1158235"/>
            <a:ext cx="2309945" cy="2278443"/>
          </a:xfrm>
          <a:prstGeom prst="rect">
            <a:avLst/>
          </a:prstGeom>
          <a:noFill/>
        </p:spPr>
      </p:pic>
      <p:sp>
        <p:nvSpPr>
          <p:cNvPr id="16" name="TextBox 15"/>
          <p:cNvSpPr txBox="1"/>
          <p:nvPr/>
        </p:nvSpPr>
        <p:spPr>
          <a:xfrm>
            <a:off x="5336771" y="2109114"/>
            <a:ext cx="1151372" cy="382308"/>
          </a:xfrm>
          <a:prstGeom prst="rect">
            <a:avLst/>
          </a:prstGeom>
          <a:noFill/>
        </p:spPr>
        <p:txBody>
          <a:bodyPr wrap="none" rtlCol="0">
            <a:spAutoFit/>
          </a:bodyPr>
          <a:lstStyle/>
          <a:p>
            <a:pPr defTabSz="932597"/>
            <a:r>
              <a:rPr lang="en-US" sz="1836" dirty="0">
                <a:solidFill>
                  <a:prstClr val="black"/>
                </a:solidFill>
                <a:latin typeface="Segoe UI Light" panose="020B0502040204020203" pitchFamily="34" charset="0"/>
                <a:cs typeface="Segoe UI Light" panose="020B0502040204020203" pitchFamily="34" charset="0"/>
              </a:rPr>
              <a:t>Azure AD</a:t>
            </a:r>
          </a:p>
        </p:txBody>
      </p:sp>
      <p:pic>
        <p:nvPicPr>
          <p:cNvPr id="11" name="Picture 6" descr="\\MAGNUM\Projects\Microsoft\Cloud Power FY12\Design\ICONS_PNG\Flexible_Workspace.png"/>
          <p:cNvPicPr>
            <a:picLocks noChangeAspect="1" noChangeArrowheads="1"/>
          </p:cNvPicPr>
          <p:nvPr/>
        </p:nvPicPr>
        <p:blipFill>
          <a:blip r:embed="rId3" cstate="print">
            <a:lum/>
          </a:blip>
          <a:srcRect r="63636"/>
          <a:stretch>
            <a:fillRect/>
          </a:stretch>
        </p:blipFill>
        <p:spPr bwMode="auto">
          <a:xfrm>
            <a:off x="9309776" y="3207559"/>
            <a:ext cx="819561" cy="2253791"/>
          </a:xfrm>
          <a:prstGeom prst="rect">
            <a:avLst/>
          </a:prstGeom>
          <a:noFill/>
          <a:ln>
            <a:noFill/>
          </a:ln>
        </p:spPr>
      </p:pic>
      <p:sp>
        <p:nvSpPr>
          <p:cNvPr id="12" name="TextBox 11"/>
          <p:cNvSpPr txBox="1"/>
          <p:nvPr/>
        </p:nvSpPr>
        <p:spPr>
          <a:xfrm>
            <a:off x="7675126" y="5247679"/>
            <a:ext cx="2370952" cy="1246721"/>
          </a:xfrm>
          <a:prstGeom prst="rect">
            <a:avLst/>
          </a:prstGeom>
          <a:noFill/>
        </p:spPr>
        <p:txBody>
          <a:bodyPr wrap="none" rtlCol="0">
            <a:spAutoFit/>
          </a:bodyPr>
          <a:lstStyle/>
          <a:p>
            <a:pPr algn="r" defTabSz="932597"/>
            <a:r>
              <a:rPr lang="en-US" sz="1836" dirty="0">
                <a:solidFill>
                  <a:prstClr val="black"/>
                </a:solidFill>
                <a:latin typeface="Segoe UI Light" panose="020B0502040204020203" pitchFamily="34" charset="0"/>
                <a:cs typeface="Segoe UI Light" panose="020B0502040204020203" pitchFamily="34" charset="0"/>
                <a:hlinkClick r:id="rId4"/>
              </a:rPr>
              <a:t>Admin@contoso.com</a:t>
            </a:r>
            <a:endParaRPr lang="en-US" sz="1836" dirty="0">
              <a:solidFill>
                <a:prstClr val="black"/>
              </a:solidFill>
              <a:latin typeface="Segoe UI Light" panose="020B0502040204020203" pitchFamily="34" charset="0"/>
              <a:cs typeface="Segoe UI Light" panose="020B0502040204020203" pitchFamily="34" charset="0"/>
            </a:endParaRPr>
          </a:p>
          <a:p>
            <a:pPr algn="r" defTabSz="932597"/>
            <a:r>
              <a:rPr lang="en-US" sz="1836" dirty="0">
                <a:solidFill>
                  <a:prstClr val="black"/>
                </a:solidFill>
                <a:latin typeface="Segoe UI Light" panose="020B0502040204020203" pitchFamily="34" charset="0"/>
                <a:cs typeface="Segoe UI Light" panose="020B0502040204020203" pitchFamily="34" charset="0"/>
              </a:rPr>
              <a:t>Manage users</a:t>
            </a:r>
          </a:p>
          <a:p>
            <a:pPr algn="r" defTabSz="932597"/>
            <a:r>
              <a:rPr lang="en-US" sz="1836" dirty="0">
                <a:solidFill>
                  <a:prstClr val="black"/>
                </a:solidFill>
                <a:latin typeface="Segoe UI Light" panose="020B0502040204020203" pitchFamily="34" charset="0"/>
                <a:cs typeface="Segoe UI Light" panose="020B0502040204020203" pitchFamily="34" charset="0"/>
              </a:rPr>
              <a:t>Manage policies</a:t>
            </a:r>
          </a:p>
          <a:p>
            <a:pPr algn="r" defTabSz="932597"/>
            <a:r>
              <a:rPr lang="en-US" sz="1836" dirty="0">
                <a:solidFill>
                  <a:prstClr val="black"/>
                </a:solidFill>
                <a:latin typeface="Segoe UI Light" panose="020B0502040204020203" pitchFamily="34" charset="0"/>
                <a:cs typeface="Segoe UI Light" panose="020B0502040204020203" pitchFamily="34" charset="0"/>
              </a:rPr>
              <a:t>Manage subscriptions</a:t>
            </a:r>
          </a:p>
        </p:txBody>
      </p:sp>
      <p:cxnSp>
        <p:nvCxnSpPr>
          <p:cNvPr id="13" name="Straight Arrow Connector 12"/>
          <p:cNvCxnSpPr/>
          <p:nvPr/>
        </p:nvCxnSpPr>
        <p:spPr>
          <a:xfrm flipH="1" flipV="1">
            <a:off x="6941170" y="2417157"/>
            <a:ext cx="2680752" cy="1229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6" descr="\\MAGNUM\Projects\Microsoft\Cloud Power FY12\Design\ICONS_PNG\Flexible_Workspace.png"/>
          <p:cNvPicPr>
            <a:picLocks noChangeAspect="1" noChangeArrowheads="1"/>
          </p:cNvPicPr>
          <p:nvPr/>
        </p:nvPicPr>
        <p:blipFill>
          <a:blip r:embed="rId3" cstate="print">
            <a:lum/>
          </a:blip>
          <a:srcRect r="63636"/>
          <a:stretch>
            <a:fillRect/>
          </a:stretch>
        </p:blipFill>
        <p:spPr bwMode="auto">
          <a:xfrm>
            <a:off x="10157990" y="3234430"/>
            <a:ext cx="819561" cy="2253791"/>
          </a:xfrm>
          <a:prstGeom prst="rect">
            <a:avLst/>
          </a:prstGeom>
          <a:noFill/>
          <a:ln>
            <a:noFill/>
          </a:ln>
        </p:spPr>
      </p:pic>
      <p:sp>
        <p:nvSpPr>
          <p:cNvPr id="19" name="Oval 18"/>
          <p:cNvSpPr/>
          <p:nvPr/>
        </p:nvSpPr>
        <p:spPr>
          <a:xfrm>
            <a:off x="10379429" y="3458472"/>
            <a:ext cx="376684" cy="3766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1836" dirty="0">
                <a:solidFill>
                  <a:prstClr val="white"/>
                </a:solidFill>
              </a:rPr>
              <a:t>1</a:t>
            </a:r>
          </a:p>
        </p:txBody>
      </p:sp>
      <p:sp>
        <p:nvSpPr>
          <p:cNvPr id="20" name="TextBox 19"/>
          <p:cNvSpPr txBox="1"/>
          <p:nvPr/>
        </p:nvSpPr>
        <p:spPr>
          <a:xfrm>
            <a:off x="10161040" y="5247680"/>
            <a:ext cx="2390572" cy="958583"/>
          </a:xfrm>
          <a:prstGeom prst="rect">
            <a:avLst/>
          </a:prstGeom>
          <a:noFill/>
        </p:spPr>
        <p:txBody>
          <a:bodyPr wrap="none" rtlCol="0">
            <a:spAutoFit/>
          </a:bodyPr>
          <a:lstStyle/>
          <a:p>
            <a:pPr defTabSz="932597"/>
            <a:r>
              <a:rPr lang="en-US" sz="1836" dirty="0">
                <a:solidFill>
                  <a:prstClr val="black"/>
                </a:solidFill>
                <a:latin typeface="Segoe UI Light" panose="020B0502040204020203" pitchFamily="34" charset="0"/>
                <a:cs typeface="Segoe UI Light" panose="020B0502040204020203" pitchFamily="34" charset="0"/>
                <a:hlinkClick r:id="rId5"/>
              </a:rPr>
              <a:t>ESTER@contoso.com</a:t>
            </a:r>
            <a:r>
              <a:rPr lang="en-US" sz="1836" dirty="0">
                <a:solidFill>
                  <a:prstClr val="black"/>
                </a:solidFill>
                <a:latin typeface="Segoe UI Light" panose="020B0502040204020203" pitchFamily="34" charset="0"/>
                <a:cs typeface="Segoe UI Light" panose="020B0502040204020203" pitchFamily="34" charset="0"/>
              </a:rPr>
              <a:t> </a:t>
            </a:r>
          </a:p>
          <a:p>
            <a:pPr defTabSz="932597"/>
            <a:r>
              <a:rPr lang="en-US" sz="1836" b="1" dirty="0">
                <a:solidFill>
                  <a:prstClr val="black"/>
                </a:solidFill>
                <a:latin typeface="Segoe UI Light" panose="020B0502040204020203" pitchFamily="34" charset="0"/>
                <a:cs typeface="Segoe UI Light" panose="020B0502040204020203" pitchFamily="34" charset="0"/>
              </a:rPr>
              <a:t>Federated login</a:t>
            </a:r>
          </a:p>
          <a:p>
            <a:pPr defTabSz="932597"/>
            <a:r>
              <a:rPr lang="en-US" sz="1836" dirty="0">
                <a:solidFill>
                  <a:prstClr val="black"/>
                </a:solidFill>
                <a:latin typeface="Segoe UI Light" panose="020B0502040204020203" pitchFamily="34" charset="0"/>
                <a:cs typeface="Segoe UI Light" panose="020B0502040204020203" pitchFamily="34" charset="0"/>
              </a:rPr>
              <a:t>RMS for Individuals</a:t>
            </a:r>
          </a:p>
        </p:txBody>
      </p:sp>
      <p:sp>
        <p:nvSpPr>
          <p:cNvPr id="22" name="5-Point Star 21"/>
          <p:cNvSpPr/>
          <p:nvPr/>
        </p:nvSpPr>
        <p:spPr>
          <a:xfrm>
            <a:off x="9489687" y="3094679"/>
            <a:ext cx="409780" cy="409780"/>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32597"/>
            <a:endParaRPr lang="en-US" sz="1836">
              <a:solidFill>
                <a:prstClr val="white"/>
              </a:solidFill>
            </a:endParaRPr>
          </a:p>
        </p:txBody>
      </p:sp>
      <p:sp>
        <p:nvSpPr>
          <p:cNvPr id="24" name="TextBox 23"/>
          <p:cNvSpPr txBox="1"/>
          <p:nvPr/>
        </p:nvSpPr>
        <p:spPr>
          <a:xfrm>
            <a:off x="3735479" y="2870568"/>
            <a:ext cx="4858677" cy="1534858"/>
          </a:xfrm>
          <a:prstGeom prst="rect">
            <a:avLst/>
          </a:prstGeom>
          <a:noFill/>
        </p:spPr>
        <p:txBody>
          <a:bodyPr wrap="squar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5"/>
              </a:rPr>
              <a:t>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Domain Verification:    DNS Verified</a:t>
            </a:r>
          </a:p>
          <a:p>
            <a:pPr defTabSz="932597"/>
            <a:r>
              <a:rPr lang="en-US" sz="1836" dirty="0">
                <a:solidFill>
                  <a:prstClr val="black"/>
                </a:solidFill>
                <a:latin typeface="Segoe UI Light" panose="020B0502040204020203" pitchFamily="34" charset="0"/>
                <a:cs typeface="Segoe UI Light" panose="020B0502040204020203" pitchFamily="34" charset="0"/>
              </a:rPr>
              <a:t>Subscription:               RMS for Individuals</a:t>
            </a:r>
          </a:p>
          <a:p>
            <a:pPr defTabSz="932597"/>
            <a:r>
              <a:rPr lang="en-US" sz="1836" dirty="0">
                <a:solidFill>
                  <a:prstClr val="black"/>
                </a:solidFill>
                <a:latin typeface="Segoe UI Light" panose="020B0502040204020203" pitchFamily="34" charset="0"/>
                <a:cs typeface="Segoe UI Light" panose="020B0502040204020203" pitchFamily="34" charset="0"/>
              </a:rPr>
              <a:t>Administrative access: Yes</a:t>
            </a:r>
          </a:p>
          <a:p>
            <a:pPr defTabSz="932597"/>
            <a:r>
              <a:rPr lang="en-US" sz="1836" dirty="0">
                <a:solidFill>
                  <a:prstClr val="black"/>
                </a:solidFill>
                <a:latin typeface="Segoe UI Light" panose="020B0502040204020203" pitchFamily="34" charset="0"/>
                <a:cs typeface="Segoe UI Light" panose="020B0502040204020203" pitchFamily="34" charset="0"/>
              </a:rPr>
              <a:t>Federation:	     Yes (or password sync)</a:t>
            </a:r>
          </a:p>
        </p:txBody>
      </p:sp>
    </p:spTree>
    <p:extLst>
      <p:ext uri="{BB962C8B-B14F-4D97-AF65-F5344CB8AC3E}">
        <p14:creationId xmlns:p14="http://schemas.microsoft.com/office/powerpoint/2010/main" val="3289139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Control- Subsequent Users</a:t>
            </a:r>
            <a:endParaRPr lang="en-US" dirty="0"/>
          </a:p>
        </p:txBody>
      </p:sp>
      <p:cxnSp>
        <p:nvCxnSpPr>
          <p:cNvPr id="30" name="Straight Arrow Connector 29"/>
          <p:cNvCxnSpPr>
            <a:stCxn id="4" idx="6"/>
          </p:cNvCxnSpPr>
          <p:nvPr/>
        </p:nvCxnSpPr>
        <p:spPr>
          <a:xfrm flipV="1">
            <a:off x="2300037" y="2485800"/>
            <a:ext cx="2603981" cy="1161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6" descr="\\MAGNUM\Projects\Microsoft\Cloud Power FY12\Design\ICONS_PNG\Cloud.png"/>
          <p:cNvPicPr>
            <a:picLocks noChangeAspect="1" noChangeArrowheads="1"/>
          </p:cNvPicPr>
          <p:nvPr/>
        </p:nvPicPr>
        <p:blipFill>
          <a:blip r:embed="rId2" cstate="print">
            <a:lum/>
          </a:blip>
          <a:srcRect/>
          <a:stretch>
            <a:fillRect/>
          </a:stretch>
        </p:blipFill>
        <p:spPr bwMode="auto">
          <a:xfrm>
            <a:off x="4758103" y="1158235"/>
            <a:ext cx="2309945" cy="2278443"/>
          </a:xfrm>
          <a:prstGeom prst="rect">
            <a:avLst/>
          </a:prstGeom>
          <a:noFill/>
        </p:spPr>
      </p:pic>
      <p:sp>
        <p:nvSpPr>
          <p:cNvPr id="16" name="TextBox 15"/>
          <p:cNvSpPr txBox="1"/>
          <p:nvPr/>
        </p:nvSpPr>
        <p:spPr>
          <a:xfrm>
            <a:off x="5336771" y="2109114"/>
            <a:ext cx="1151372" cy="382308"/>
          </a:xfrm>
          <a:prstGeom prst="rect">
            <a:avLst/>
          </a:prstGeom>
          <a:noFill/>
        </p:spPr>
        <p:txBody>
          <a:bodyPr wrap="none" rtlCol="0">
            <a:spAutoFit/>
          </a:bodyPr>
          <a:lstStyle/>
          <a:p>
            <a:pPr defTabSz="932597"/>
            <a:r>
              <a:rPr lang="en-US" sz="1836" dirty="0">
                <a:solidFill>
                  <a:prstClr val="black"/>
                </a:solidFill>
                <a:latin typeface="Segoe UI Light" panose="020B0502040204020203" pitchFamily="34" charset="0"/>
                <a:cs typeface="Segoe UI Light" panose="020B0502040204020203" pitchFamily="34" charset="0"/>
              </a:rPr>
              <a:t>Azure AD</a:t>
            </a:r>
          </a:p>
        </p:txBody>
      </p:sp>
      <p:sp>
        <p:nvSpPr>
          <p:cNvPr id="18" name="TextBox 17"/>
          <p:cNvSpPr txBox="1"/>
          <p:nvPr/>
        </p:nvSpPr>
        <p:spPr>
          <a:xfrm>
            <a:off x="1059465" y="5223659"/>
            <a:ext cx="2104462" cy="1246721"/>
          </a:xfrm>
          <a:prstGeom prst="rect">
            <a:avLst/>
          </a:prstGeom>
          <a:noFill/>
        </p:spPr>
        <p:txBody>
          <a:bodyPr wrap="non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3"/>
              </a:rPr>
              <a:t>ED@contoso.com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b="1" dirty="0">
                <a:solidFill>
                  <a:prstClr val="black"/>
                </a:solidFill>
                <a:latin typeface="Segoe UI Light" panose="020B0502040204020203" pitchFamily="34" charset="0"/>
                <a:cs typeface="Segoe UI Light" panose="020B0502040204020203" pitchFamily="34" charset="0"/>
              </a:rPr>
              <a:t>Federated Login</a:t>
            </a:r>
          </a:p>
          <a:p>
            <a:pPr defTabSz="932597"/>
            <a:r>
              <a:rPr lang="en-US" sz="1836" b="1" dirty="0">
                <a:solidFill>
                  <a:prstClr val="black"/>
                </a:solidFill>
                <a:latin typeface="Segoe UI Light" panose="020B0502040204020203" pitchFamily="34" charset="0"/>
                <a:cs typeface="Segoe UI Light" panose="020B0502040204020203" pitchFamily="34" charset="0"/>
              </a:rPr>
              <a:t>RMS for Individuals</a:t>
            </a:r>
          </a:p>
          <a:p>
            <a:pPr defTabSz="932597"/>
            <a:endParaRPr lang="en-US" sz="1836" dirty="0">
              <a:solidFill>
                <a:prstClr val="black"/>
              </a:solidFill>
              <a:latin typeface="Segoe UI Light" panose="020B0502040204020203" pitchFamily="34" charset="0"/>
              <a:cs typeface="Segoe UI Light" panose="020B0502040204020203" pitchFamily="34" charset="0"/>
            </a:endParaRPr>
          </a:p>
        </p:txBody>
      </p:sp>
      <p:grpSp>
        <p:nvGrpSpPr>
          <p:cNvPr id="6" name="Group 5"/>
          <p:cNvGrpSpPr/>
          <p:nvPr/>
        </p:nvGrpSpPr>
        <p:grpSpPr>
          <a:xfrm>
            <a:off x="1706330" y="3234430"/>
            <a:ext cx="819561" cy="2253791"/>
            <a:chOff x="1718809" y="3171298"/>
            <a:chExt cx="803564" cy="2209800"/>
          </a:xfrm>
        </p:grpSpPr>
        <p:pic>
          <p:nvPicPr>
            <p:cNvPr id="21" name="Picture 6" descr="\\MAGNUM\Projects\Microsoft\Cloud Power FY12\Design\ICONS_PNG\Flexible_Workspace.png"/>
            <p:cNvPicPr>
              <a:picLocks noChangeAspect="1" noChangeArrowheads="1"/>
            </p:cNvPicPr>
            <p:nvPr/>
          </p:nvPicPr>
          <p:blipFill>
            <a:blip r:embed="rId4" cstate="print">
              <a:lum/>
            </a:blip>
            <a:srcRect r="63636"/>
            <a:stretch>
              <a:fillRect/>
            </a:stretch>
          </p:blipFill>
          <p:spPr bwMode="auto">
            <a:xfrm>
              <a:off x="1718809" y="3171298"/>
              <a:ext cx="803564" cy="2209800"/>
            </a:xfrm>
            <a:prstGeom prst="rect">
              <a:avLst/>
            </a:prstGeom>
            <a:noFill/>
            <a:ln>
              <a:noFill/>
            </a:ln>
          </p:spPr>
        </p:pic>
        <p:sp>
          <p:nvSpPr>
            <p:cNvPr id="4" name="Oval 3"/>
            <p:cNvSpPr/>
            <p:nvPr/>
          </p:nvSpPr>
          <p:spPr>
            <a:xfrm>
              <a:off x="1931596" y="3390967"/>
              <a:ext cx="369332" cy="36933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1836" dirty="0">
                  <a:solidFill>
                    <a:prstClr val="white"/>
                  </a:solidFill>
                </a:rPr>
                <a:t>2</a:t>
              </a:r>
            </a:p>
          </p:txBody>
        </p:sp>
      </p:grpSp>
      <p:pic>
        <p:nvPicPr>
          <p:cNvPr id="11" name="Picture 6" descr="\\MAGNUM\Projects\Microsoft\Cloud Power FY12\Design\ICONS_PNG\Flexible_Workspace.png"/>
          <p:cNvPicPr>
            <a:picLocks noChangeAspect="1" noChangeArrowheads="1"/>
          </p:cNvPicPr>
          <p:nvPr/>
        </p:nvPicPr>
        <p:blipFill>
          <a:blip r:embed="rId4" cstate="print">
            <a:lum/>
          </a:blip>
          <a:srcRect r="63636"/>
          <a:stretch>
            <a:fillRect/>
          </a:stretch>
        </p:blipFill>
        <p:spPr bwMode="auto">
          <a:xfrm>
            <a:off x="9309776" y="3207559"/>
            <a:ext cx="819561" cy="2253791"/>
          </a:xfrm>
          <a:prstGeom prst="rect">
            <a:avLst/>
          </a:prstGeom>
          <a:noFill/>
          <a:ln>
            <a:noFill/>
          </a:ln>
        </p:spPr>
      </p:pic>
      <p:cxnSp>
        <p:nvCxnSpPr>
          <p:cNvPr id="13" name="Straight Arrow Connector 12"/>
          <p:cNvCxnSpPr/>
          <p:nvPr/>
        </p:nvCxnSpPr>
        <p:spPr>
          <a:xfrm flipH="1" flipV="1">
            <a:off x="6941170" y="2417157"/>
            <a:ext cx="2680752" cy="1229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6" descr="\\MAGNUM\Projects\Microsoft\Cloud Power FY12\Design\ICONS_PNG\Flexible_Workspace.png"/>
          <p:cNvPicPr>
            <a:picLocks noChangeAspect="1" noChangeArrowheads="1"/>
          </p:cNvPicPr>
          <p:nvPr/>
        </p:nvPicPr>
        <p:blipFill>
          <a:blip r:embed="rId4" cstate="print">
            <a:lum/>
          </a:blip>
          <a:srcRect r="63636"/>
          <a:stretch>
            <a:fillRect/>
          </a:stretch>
        </p:blipFill>
        <p:spPr bwMode="auto">
          <a:xfrm>
            <a:off x="10157990" y="3234430"/>
            <a:ext cx="819561" cy="2253791"/>
          </a:xfrm>
          <a:prstGeom prst="rect">
            <a:avLst/>
          </a:prstGeom>
          <a:noFill/>
          <a:ln>
            <a:noFill/>
          </a:ln>
        </p:spPr>
      </p:pic>
      <p:sp>
        <p:nvSpPr>
          <p:cNvPr id="19" name="Oval 18"/>
          <p:cNvSpPr/>
          <p:nvPr/>
        </p:nvSpPr>
        <p:spPr>
          <a:xfrm>
            <a:off x="10379429" y="3458472"/>
            <a:ext cx="376684" cy="3766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1836" dirty="0">
                <a:solidFill>
                  <a:prstClr val="white"/>
                </a:solidFill>
              </a:rPr>
              <a:t>1</a:t>
            </a:r>
          </a:p>
        </p:txBody>
      </p:sp>
      <p:sp>
        <p:nvSpPr>
          <p:cNvPr id="22" name="5-Point Star 21"/>
          <p:cNvSpPr/>
          <p:nvPr/>
        </p:nvSpPr>
        <p:spPr>
          <a:xfrm>
            <a:off x="9489687" y="3094679"/>
            <a:ext cx="409780" cy="409780"/>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32597"/>
            <a:endParaRPr lang="en-US" sz="1836">
              <a:solidFill>
                <a:prstClr val="white"/>
              </a:solidFill>
            </a:endParaRPr>
          </a:p>
        </p:txBody>
      </p:sp>
      <p:sp>
        <p:nvSpPr>
          <p:cNvPr id="23" name="TextBox 22"/>
          <p:cNvSpPr txBox="1"/>
          <p:nvPr/>
        </p:nvSpPr>
        <p:spPr>
          <a:xfrm>
            <a:off x="3735479" y="2870568"/>
            <a:ext cx="4858677" cy="1534858"/>
          </a:xfrm>
          <a:prstGeom prst="rect">
            <a:avLst/>
          </a:prstGeom>
          <a:noFill/>
        </p:spPr>
        <p:txBody>
          <a:bodyPr wrap="squar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5"/>
              </a:rPr>
              <a:t>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Domain Verification:    DNS Verified</a:t>
            </a:r>
          </a:p>
          <a:p>
            <a:pPr defTabSz="932597"/>
            <a:r>
              <a:rPr lang="en-US" sz="1836" dirty="0">
                <a:solidFill>
                  <a:prstClr val="black"/>
                </a:solidFill>
                <a:latin typeface="Segoe UI Light" panose="020B0502040204020203" pitchFamily="34" charset="0"/>
                <a:cs typeface="Segoe UI Light" panose="020B0502040204020203" pitchFamily="34" charset="0"/>
              </a:rPr>
              <a:t>Subscription:               RMS for Individuals</a:t>
            </a:r>
          </a:p>
          <a:p>
            <a:pPr defTabSz="932597"/>
            <a:r>
              <a:rPr lang="en-US" sz="1836" dirty="0">
                <a:solidFill>
                  <a:prstClr val="black"/>
                </a:solidFill>
                <a:latin typeface="Segoe UI Light" panose="020B0502040204020203" pitchFamily="34" charset="0"/>
                <a:cs typeface="Segoe UI Light" panose="020B0502040204020203" pitchFamily="34" charset="0"/>
              </a:rPr>
              <a:t>Administrative access: Yes</a:t>
            </a:r>
          </a:p>
          <a:p>
            <a:pPr defTabSz="932597"/>
            <a:r>
              <a:rPr lang="en-US" sz="1836" dirty="0">
                <a:solidFill>
                  <a:prstClr val="black"/>
                </a:solidFill>
                <a:latin typeface="Segoe UI Light" panose="020B0502040204020203" pitchFamily="34" charset="0"/>
                <a:cs typeface="Segoe UI Light" panose="020B0502040204020203" pitchFamily="34" charset="0"/>
              </a:rPr>
              <a:t>Federation:	     Yes (or password sync)</a:t>
            </a:r>
          </a:p>
        </p:txBody>
      </p:sp>
      <p:sp>
        <p:nvSpPr>
          <p:cNvPr id="24" name="TextBox 23"/>
          <p:cNvSpPr txBox="1"/>
          <p:nvPr/>
        </p:nvSpPr>
        <p:spPr>
          <a:xfrm>
            <a:off x="7675126" y="5247679"/>
            <a:ext cx="2370952" cy="1246721"/>
          </a:xfrm>
          <a:prstGeom prst="rect">
            <a:avLst/>
          </a:prstGeom>
          <a:noFill/>
        </p:spPr>
        <p:txBody>
          <a:bodyPr wrap="none" rtlCol="0">
            <a:spAutoFit/>
          </a:bodyPr>
          <a:lstStyle/>
          <a:p>
            <a:pPr algn="r" defTabSz="932597"/>
            <a:r>
              <a:rPr lang="en-US" sz="1836" dirty="0">
                <a:solidFill>
                  <a:prstClr val="black"/>
                </a:solidFill>
                <a:latin typeface="Segoe UI Light" panose="020B0502040204020203" pitchFamily="34" charset="0"/>
                <a:cs typeface="Segoe UI Light" panose="020B0502040204020203" pitchFamily="34" charset="0"/>
                <a:hlinkClick r:id="rId6"/>
              </a:rPr>
              <a:t>Admin@contoso.com</a:t>
            </a:r>
            <a:endParaRPr lang="en-US" sz="1836" dirty="0">
              <a:solidFill>
                <a:prstClr val="black"/>
              </a:solidFill>
              <a:latin typeface="Segoe UI Light" panose="020B0502040204020203" pitchFamily="34" charset="0"/>
              <a:cs typeface="Segoe UI Light" panose="020B0502040204020203" pitchFamily="34" charset="0"/>
            </a:endParaRPr>
          </a:p>
          <a:p>
            <a:pPr algn="r" defTabSz="932597"/>
            <a:r>
              <a:rPr lang="en-US" sz="1836" dirty="0">
                <a:solidFill>
                  <a:prstClr val="black"/>
                </a:solidFill>
                <a:latin typeface="Segoe UI Light" panose="020B0502040204020203" pitchFamily="34" charset="0"/>
                <a:cs typeface="Segoe UI Light" panose="020B0502040204020203" pitchFamily="34" charset="0"/>
              </a:rPr>
              <a:t>Manage users</a:t>
            </a:r>
          </a:p>
          <a:p>
            <a:pPr algn="r" defTabSz="932597"/>
            <a:r>
              <a:rPr lang="en-US" sz="1836" dirty="0">
                <a:solidFill>
                  <a:prstClr val="black"/>
                </a:solidFill>
                <a:latin typeface="Segoe UI Light" panose="020B0502040204020203" pitchFamily="34" charset="0"/>
                <a:cs typeface="Segoe UI Light" panose="020B0502040204020203" pitchFamily="34" charset="0"/>
              </a:rPr>
              <a:t>Manage policies</a:t>
            </a:r>
          </a:p>
          <a:p>
            <a:pPr algn="r" defTabSz="932597"/>
            <a:r>
              <a:rPr lang="en-US" sz="1836" dirty="0">
                <a:solidFill>
                  <a:prstClr val="black"/>
                </a:solidFill>
                <a:latin typeface="Segoe UI Light" panose="020B0502040204020203" pitchFamily="34" charset="0"/>
                <a:cs typeface="Segoe UI Light" panose="020B0502040204020203" pitchFamily="34" charset="0"/>
              </a:rPr>
              <a:t>Manage subscriptions</a:t>
            </a:r>
          </a:p>
        </p:txBody>
      </p:sp>
      <p:sp>
        <p:nvSpPr>
          <p:cNvPr id="25" name="TextBox 24"/>
          <p:cNvSpPr txBox="1"/>
          <p:nvPr/>
        </p:nvSpPr>
        <p:spPr>
          <a:xfrm>
            <a:off x="10161040" y="5247680"/>
            <a:ext cx="2390572" cy="958583"/>
          </a:xfrm>
          <a:prstGeom prst="rect">
            <a:avLst/>
          </a:prstGeom>
          <a:noFill/>
        </p:spPr>
        <p:txBody>
          <a:bodyPr wrap="none" rtlCol="0">
            <a:spAutoFit/>
          </a:bodyPr>
          <a:lstStyle/>
          <a:p>
            <a:pPr defTabSz="932597"/>
            <a:r>
              <a:rPr lang="en-US" sz="1836" dirty="0">
                <a:solidFill>
                  <a:prstClr val="black"/>
                </a:solidFill>
                <a:latin typeface="Segoe UI Light" panose="020B0502040204020203" pitchFamily="34" charset="0"/>
                <a:cs typeface="Segoe UI Light" panose="020B0502040204020203" pitchFamily="34" charset="0"/>
                <a:hlinkClick r:id="rId5"/>
              </a:rPr>
              <a:t>ESTER@contoso.com</a:t>
            </a:r>
            <a:r>
              <a:rPr lang="en-US" sz="1836" dirty="0">
                <a:solidFill>
                  <a:prstClr val="black"/>
                </a:solidFill>
                <a:latin typeface="Segoe UI Light" panose="020B0502040204020203" pitchFamily="34" charset="0"/>
                <a:cs typeface="Segoe UI Light" panose="020B0502040204020203" pitchFamily="34" charset="0"/>
              </a:rPr>
              <a:t> </a:t>
            </a:r>
          </a:p>
          <a:p>
            <a:pPr defTabSz="932597"/>
            <a:r>
              <a:rPr lang="en-US" sz="1836" dirty="0">
                <a:solidFill>
                  <a:prstClr val="black"/>
                </a:solidFill>
                <a:latin typeface="Segoe UI Light" panose="020B0502040204020203" pitchFamily="34" charset="0"/>
                <a:cs typeface="Segoe UI Light" panose="020B0502040204020203" pitchFamily="34" charset="0"/>
              </a:rPr>
              <a:t>Federated login</a:t>
            </a:r>
          </a:p>
          <a:p>
            <a:pPr defTabSz="932597"/>
            <a:r>
              <a:rPr lang="en-US" sz="1836" dirty="0">
                <a:solidFill>
                  <a:prstClr val="black"/>
                </a:solidFill>
                <a:latin typeface="Segoe UI Light" panose="020B0502040204020203" pitchFamily="34" charset="0"/>
                <a:cs typeface="Segoe UI Light" panose="020B0502040204020203" pitchFamily="34" charset="0"/>
              </a:rPr>
              <a:t>RMS for Individuals</a:t>
            </a:r>
          </a:p>
        </p:txBody>
      </p:sp>
    </p:spTree>
    <p:extLst>
      <p:ext uri="{BB962C8B-B14F-4D97-AF65-F5344CB8AC3E}">
        <p14:creationId xmlns:p14="http://schemas.microsoft.com/office/powerpoint/2010/main" val="377560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Control- Upgrade to Azure RMS </a:t>
            </a:r>
            <a:endParaRPr lang="en-US" dirty="0"/>
          </a:p>
        </p:txBody>
      </p:sp>
      <p:cxnSp>
        <p:nvCxnSpPr>
          <p:cNvPr id="30" name="Straight Arrow Connector 29"/>
          <p:cNvCxnSpPr>
            <a:stCxn id="4" idx="6"/>
          </p:cNvCxnSpPr>
          <p:nvPr/>
        </p:nvCxnSpPr>
        <p:spPr>
          <a:xfrm flipV="1">
            <a:off x="2300037" y="2485800"/>
            <a:ext cx="2603981" cy="1161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6" descr="\\MAGNUM\Projects\Microsoft\Cloud Power FY12\Design\ICONS_PNG\Cloud.png"/>
          <p:cNvPicPr>
            <a:picLocks noChangeAspect="1" noChangeArrowheads="1"/>
          </p:cNvPicPr>
          <p:nvPr/>
        </p:nvPicPr>
        <p:blipFill>
          <a:blip r:embed="rId2" cstate="print">
            <a:lum/>
          </a:blip>
          <a:srcRect/>
          <a:stretch>
            <a:fillRect/>
          </a:stretch>
        </p:blipFill>
        <p:spPr bwMode="auto">
          <a:xfrm>
            <a:off x="4758103" y="1158235"/>
            <a:ext cx="2309945" cy="2278443"/>
          </a:xfrm>
          <a:prstGeom prst="rect">
            <a:avLst/>
          </a:prstGeom>
          <a:noFill/>
        </p:spPr>
      </p:pic>
      <p:sp>
        <p:nvSpPr>
          <p:cNvPr id="16" name="TextBox 15"/>
          <p:cNvSpPr txBox="1"/>
          <p:nvPr/>
        </p:nvSpPr>
        <p:spPr>
          <a:xfrm>
            <a:off x="5336771" y="2109114"/>
            <a:ext cx="1151372" cy="382308"/>
          </a:xfrm>
          <a:prstGeom prst="rect">
            <a:avLst/>
          </a:prstGeom>
          <a:noFill/>
        </p:spPr>
        <p:txBody>
          <a:bodyPr wrap="none" rtlCol="0">
            <a:spAutoFit/>
          </a:bodyPr>
          <a:lstStyle/>
          <a:p>
            <a:pPr defTabSz="932597"/>
            <a:r>
              <a:rPr lang="en-US" sz="1836" dirty="0">
                <a:solidFill>
                  <a:prstClr val="black"/>
                </a:solidFill>
                <a:latin typeface="Segoe UI Light" panose="020B0502040204020203" pitchFamily="34" charset="0"/>
                <a:cs typeface="Segoe UI Light" panose="020B0502040204020203" pitchFamily="34" charset="0"/>
              </a:rPr>
              <a:t>Azure AD</a:t>
            </a:r>
          </a:p>
        </p:txBody>
      </p:sp>
      <p:sp>
        <p:nvSpPr>
          <p:cNvPr id="18" name="TextBox 17"/>
          <p:cNvSpPr txBox="1"/>
          <p:nvPr/>
        </p:nvSpPr>
        <p:spPr>
          <a:xfrm>
            <a:off x="1124044" y="5223659"/>
            <a:ext cx="1975305" cy="1246721"/>
          </a:xfrm>
          <a:prstGeom prst="rect">
            <a:avLst/>
          </a:prstGeom>
          <a:noFill/>
        </p:spPr>
        <p:txBody>
          <a:bodyPr wrap="non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3"/>
              </a:rPr>
              <a:t>Ed@contoso.com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Federated Login</a:t>
            </a:r>
          </a:p>
          <a:p>
            <a:pPr defTabSz="932597"/>
            <a:r>
              <a:rPr lang="en-US" sz="1836" b="1" dirty="0">
                <a:solidFill>
                  <a:prstClr val="black"/>
                </a:solidFill>
                <a:latin typeface="Segoe UI Light" panose="020B0502040204020203" pitchFamily="34" charset="0"/>
                <a:cs typeface="Segoe UI Light" panose="020B0502040204020203" pitchFamily="34" charset="0"/>
              </a:rPr>
              <a:t>Office CAL (Paid)</a:t>
            </a:r>
          </a:p>
          <a:p>
            <a:pPr defTabSz="932597"/>
            <a:r>
              <a:rPr lang="en-US" sz="1836" b="1" dirty="0">
                <a:solidFill>
                  <a:prstClr val="black"/>
                </a:solidFill>
                <a:latin typeface="Segoe UI Light" panose="020B0502040204020203" pitchFamily="34" charset="0"/>
                <a:cs typeface="Segoe UI Light" panose="020B0502040204020203" pitchFamily="34" charset="0"/>
              </a:rPr>
              <a:t>Azure RMS (Paid)</a:t>
            </a:r>
            <a:endParaRPr lang="en-US" sz="1836" dirty="0">
              <a:solidFill>
                <a:prstClr val="black"/>
              </a:solidFill>
              <a:latin typeface="Segoe UI Light" panose="020B0502040204020203" pitchFamily="34" charset="0"/>
              <a:cs typeface="Segoe UI Light" panose="020B0502040204020203" pitchFamily="34" charset="0"/>
            </a:endParaRPr>
          </a:p>
        </p:txBody>
      </p:sp>
      <p:grpSp>
        <p:nvGrpSpPr>
          <p:cNvPr id="6" name="Group 5"/>
          <p:cNvGrpSpPr/>
          <p:nvPr/>
        </p:nvGrpSpPr>
        <p:grpSpPr>
          <a:xfrm>
            <a:off x="1706330" y="3234430"/>
            <a:ext cx="819561" cy="2253791"/>
            <a:chOff x="1718809" y="3171298"/>
            <a:chExt cx="803564" cy="2209800"/>
          </a:xfrm>
        </p:grpSpPr>
        <p:pic>
          <p:nvPicPr>
            <p:cNvPr id="21" name="Picture 6" descr="\\MAGNUM\Projects\Microsoft\Cloud Power FY12\Design\ICONS_PNG\Flexible_Workspace.png"/>
            <p:cNvPicPr>
              <a:picLocks noChangeAspect="1" noChangeArrowheads="1"/>
            </p:cNvPicPr>
            <p:nvPr/>
          </p:nvPicPr>
          <p:blipFill>
            <a:blip r:embed="rId4" cstate="print">
              <a:lum/>
            </a:blip>
            <a:srcRect r="63636"/>
            <a:stretch>
              <a:fillRect/>
            </a:stretch>
          </p:blipFill>
          <p:spPr bwMode="auto">
            <a:xfrm>
              <a:off x="1718809" y="3171298"/>
              <a:ext cx="803564" cy="2209800"/>
            </a:xfrm>
            <a:prstGeom prst="rect">
              <a:avLst/>
            </a:prstGeom>
            <a:noFill/>
            <a:ln>
              <a:noFill/>
            </a:ln>
          </p:spPr>
        </p:pic>
        <p:sp>
          <p:nvSpPr>
            <p:cNvPr id="4" name="Oval 3"/>
            <p:cNvSpPr/>
            <p:nvPr/>
          </p:nvSpPr>
          <p:spPr>
            <a:xfrm>
              <a:off x="1931596" y="3390967"/>
              <a:ext cx="369332" cy="36933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1836" dirty="0">
                  <a:solidFill>
                    <a:prstClr val="white"/>
                  </a:solidFill>
                </a:rPr>
                <a:t>2</a:t>
              </a:r>
            </a:p>
          </p:txBody>
        </p:sp>
      </p:grpSp>
      <p:pic>
        <p:nvPicPr>
          <p:cNvPr id="11" name="Picture 6" descr="\\MAGNUM\Projects\Microsoft\Cloud Power FY12\Design\ICONS_PNG\Flexible_Workspace.png"/>
          <p:cNvPicPr>
            <a:picLocks noChangeAspect="1" noChangeArrowheads="1"/>
          </p:cNvPicPr>
          <p:nvPr/>
        </p:nvPicPr>
        <p:blipFill>
          <a:blip r:embed="rId4" cstate="print">
            <a:lum/>
          </a:blip>
          <a:srcRect r="63636"/>
          <a:stretch>
            <a:fillRect/>
          </a:stretch>
        </p:blipFill>
        <p:spPr bwMode="auto">
          <a:xfrm>
            <a:off x="9309776" y="3207559"/>
            <a:ext cx="819561" cy="2253791"/>
          </a:xfrm>
          <a:prstGeom prst="rect">
            <a:avLst/>
          </a:prstGeom>
          <a:noFill/>
          <a:ln>
            <a:noFill/>
          </a:ln>
        </p:spPr>
      </p:pic>
      <p:sp>
        <p:nvSpPr>
          <p:cNvPr id="12" name="TextBox 11"/>
          <p:cNvSpPr txBox="1"/>
          <p:nvPr/>
        </p:nvSpPr>
        <p:spPr>
          <a:xfrm>
            <a:off x="7675126" y="5247679"/>
            <a:ext cx="2370952" cy="1246721"/>
          </a:xfrm>
          <a:prstGeom prst="rect">
            <a:avLst/>
          </a:prstGeom>
          <a:noFill/>
        </p:spPr>
        <p:txBody>
          <a:bodyPr wrap="none" rtlCol="0">
            <a:spAutoFit/>
          </a:bodyPr>
          <a:lstStyle/>
          <a:p>
            <a:pPr algn="r" defTabSz="932597"/>
            <a:r>
              <a:rPr lang="en-US" sz="1836" dirty="0">
                <a:solidFill>
                  <a:prstClr val="black"/>
                </a:solidFill>
                <a:latin typeface="Segoe UI Light" panose="020B0502040204020203" pitchFamily="34" charset="0"/>
                <a:cs typeface="Segoe UI Light" panose="020B0502040204020203" pitchFamily="34" charset="0"/>
                <a:hlinkClick r:id="rId5"/>
              </a:rPr>
              <a:t>Admin@contoso.com</a:t>
            </a:r>
            <a:endParaRPr lang="en-US" sz="1836" dirty="0">
              <a:solidFill>
                <a:prstClr val="black"/>
              </a:solidFill>
              <a:latin typeface="Segoe UI Light" panose="020B0502040204020203" pitchFamily="34" charset="0"/>
              <a:cs typeface="Segoe UI Light" panose="020B0502040204020203" pitchFamily="34" charset="0"/>
            </a:endParaRPr>
          </a:p>
          <a:p>
            <a:pPr algn="r" defTabSz="932597"/>
            <a:r>
              <a:rPr lang="en-US" sz="1836" dirty="0">
                <a:solidFill>
                  <a:prstClr val="black"/>
                </a:solidFill>
                <a:latin typeface="Segoe UI Light" panose="020B0502040204020203" pitchFamily="34" charset="0"/>
                <a:cs typeface="Segoe UI Light" panose="020B0502040204020203" pitchFamily="34" charset="0"/>
              </a:rPr>
              <a:t>Manage users</a:t>
            </a:r>
          </a:p>
          <a:p>
            <a:pPr algn="r" defTabSz="932597"/>
            <a:r>
              <a:rPr lang="en-US" sz="1836" dirty="0">
                <a:solidFill>
                  <a:prstClr val="black"/>
                </a:solidFill>
                <a:latin typeface="Segoe UI Light" panose="020B0502040204020203" pitchFamily="34" charset="0"/>
                <a:cs typeface="Segoe UI Light" panose="020B0502040204020203" pitchFamily="34" charset="0"/>
              </a:rPr>
              <a:t>Manage policies</a:t>
            </a:r>
          </a:p>
          <a:p>
            <a:pPr algn="r" defTabSz="932597"/>
            <a:r>
              <a:rPr lang="en-US" sz="1836" dirty="0">
                <a:solidFill>
                  <a:prstClr val="black"/>
                </a:solidFill>
                <a:latin typeface="Segoe UI Light" panose="020B0502040204020203" pitchFamily="34" charset="0"/>
                <a:cs typeface="Segoe UI Light" panose="020B0502040204020203" pitchFamily="34" charset="0"/>
              </a:rPr>
              <a:t>Manage subscriptions</a:t>
            </a:r>
          </a:p>
        </p:txBody>
      </p:sp>
      <p:cxnSp>
        <p:nvCxnSpPr>
          <p:cNvPr id="13" name="Straight Arrow Connector 12"/>
          <p:cNvCxnSpPr/>
          <p:nvPr/>
        </p:nvCxnSpPr>
        <p:spPr>
          <a:xfrm flipH="1" flipV="1">
            <a:off x="6941170" y="2417157"/>
            <a:ext cx="2680752" cy="1229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6" descr="\\MAGNUM\Projects\Microsoft\Cloud Power FY12\Design\ICONS_PNG\Flexible_Workspace.png"/>
          <p:cNvPicPr>
            <a:picLocks noChangeAspect="1" noChangeArrowheads="1"/>
          </p:cNvPicPr>
          <p:nvPr/>
        </p:nvPicPr>
        <p:blipFill>
          <a:blip r:embed="rId4" cstate="print">
            <a:lum/>
          </a:blip>
          <a:srcRect r="63636"/>
          <a:stretch>
            <a:fillRect/>
          </a:stretch>
        </p:blipFill>
        <p:spPr bwMode="auto">
          <a:xfrm>
            <a:off x="10157990" y="3234430"/>
            <a:ext cx="819561" cy="2253791"/>
          </a:xfrm>
          <a:prstGeom prst="rect">
            <a:avLst/>
          </a:prstGeom>
          <a:noFill/>
          <a:ln>
            <a:noFill/>
          </a:ln>
        </p:spPr>
      </p:pic>
      <p:sp>
        <p:nvSpPr>
          <p:cNvPr id="19" name="Oval 18"/>
          <p:cNvSpPr/>
          <p:nvPr/>
        </p:nvSpPr>
        <p:spPr>
          <a:xfrm>
            <a:off x="10379429" y="3458472"/>
            <a:ext cx="376684" cy="3766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1836" dirty="0">
                <a:solidFill>
                  <a:prstClr val="white"/>
                </a:solidFill>
              </a:rPr>
              <a:t>1</a:t>
            </a:r>
          </a:p>
        </p:txBody>
      </p:sp>
      <p:sp>
        <p:nvSpPr>
          <p:cNvPr id="20" name="TextBox 19"/>
          <p:cNvSpPr txBox="1"/>
          <p:nvPr/>
        </p:nvSpPr>
        <p:spPr>
          <a:xfrm>
            <a:off x="10157991" y="5247679"/>
            <a:ext cx="2443485" cy="1246721"/>
          </a:xfrm>
          <a:prstGeom prst="rect">
            <a:avLst/>
          </a:prstGeom>
          <a:noFill/>
        </p:spPr>
        <p:txBody>
          <a:bodyPr wrap="square" rtlCol="0">
            <a:spAutoFit/>
          </a:bodyPr>
          <a:lstStyle/>
          <a:p>
            <a:pPr defTabSz="932597"/>
            <a:r>
              <a:rPr lang="en-US" sz="1836" dirty="0">
                <a:solidFill>
                  <a:prstClr val="black"/>
                </a:solidFill>
                <a:latin typeface="Segoe UI Light" panose="020B0502040204020203" pitchFamily="34" charset="0"/>
                <a:cs typeface="Segoe UI Light" panose="020B0502040204020203" pitchFamily="34" charset="0"/>
                <a:hlinkClick r:id="rId6"/>
              </a:rPr>
              <a:t>ESTER@contoso.com</a:t>
            </a:r>
            <a:r>
              <a:rPr lang="en-US" sz="1836" dirty="0">
                <a:solidFill>
                  <a:prstClr val="black"/>
                </a:solidFill>
                <a:latin typeface="Segoe UI Light" panose="020B0502040204020203" pitchFamily="34" charset="0"/>
                <a:cs typeface="Segoe UI Light" panose="020B0502040204020203" pitchFamily="34" charset="0"/>
              </a:rPr>
              <a:t> </a:t>
            </a:r>
          </a:p>
          <a:p>
            <a:pPr defTabSz="932597"/>
            <a:r>
              <a:rPr lang="en-US" sz="1836" dirty="0">
                <a:solidFill>
                  <a:prstClr val="black"/>
                </a:solidFill>
                <a:latin typeface="Segoe UI Light" panose="020B0502040204020203" pitchFamily="34" charset="0"/>
                <a:cs typeface="Segoe UI Light" panose="020B0502040204020203" pitchFamily="34" charset="0"/>
              </a:rPr>
              <a:t>Federated Login</a:t>
            </a:r>
          </a:p>
          <a:p>
            <a:pPr defTabSz="932597"/>
            <a:r>
              <a:rPr lang="en-US" sz="1836" b="1" dirty="0">
                <a:solidFill>
                  <a:prstClr val="black"/>
                </a:solidFill>
                <a:latin typeface="Segoe UI Light" panose="020B0502040204020203" pitchFamily="34" charset="0"/>
                <a:cs typeface="Segoe UI Light" panose="020B0502040204020203" pitchFamily="34" charset="0"/>
              </a:rPr>
              <a:t>Azure RMS (Paid) </a:t>
            </a:r>
          </a:p>
          <a:p>
            <a:pPr defTabSz="932597"/>
            <a:r>
              <a:rPr lang="en-US" sz="1836" b="1" dirty="0">
                <a:solidFill>
                  <a:prstClr val="black"/>
                </a:solidFill>
                <a:latin typeface="Segoe UI Light" panose="020B0502040204020203" pitchFamily="34" charset="0"/>
                <a:cs typeface="Segoe UI Light" panose="020B0502040204020203" pitchFamily="34" charset="0"/>
              </a:rPr>
              <a:t>Office 365 E1 (Paid)</a:t>
            </a:r>
          </a:p>
        </p:txBody>
      </p:sp>
      <p:sp>
        <p:nvSpPr>
          <p:cNvPr id="22" name="5-Point Star 21"/>
          <p:cNvSpPr/>
          <p:nvPr/>
        </p:nvSpPr>
        <p:spPr>
          <a:xfrm>
            <a:off x="9489687" y="3094679"/>
            <a:ext cx="409780" cy="409780"/>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32597"/>
            <a:endParaRPr lang="en-US" sz="1836">
              <a:solidFill>
                <a:prstClr val="white"/>
              </a:solidFill>
            </a:endParaRPr>
          </a:p>
        </p:txBody>
      </p:sp>
      <p:sp>
        <p:nvSpPr>
          <p:cNvPr id="23" name="TextBox 22"/>
          <p:cNvSpPr txBox="1"/>
          <p:nvPr/>
        </p:nvSpPr>
        <p:spPr>
          <a:xfrm>
            <a:off x="3735479" y="2870568"/>
            <a:ext cx="4858677" cy="1534858"/>
          </a:xfrm>
          <a:prstGeom prst="rect">
            <a:avLst/>
          </a:prstGeom>
          <a:noFill/>
        </p:spPr>
        <p:txBody>
          <a:bodyPr wrap="square" rtlCol="0">
            <a:spAutoFit/>
          </a:bodyPr>
          <a:lstStyle/>
          <a:p>
            <a:pPr algn="ctr" defTabSz="932597"/>
            <a:r>
              <a:rPr lang="en-US" sz="1836" dirty="0">
                <a:solidFill>
                  <a:prstClr val="black"/>
                </a:solidFill>
                <a:latin typeface="Segoe UI Light" panose="020B0502040204020203" pitchFamily="34" charset="0"/>
                <a:cs typeface="Segoe UI Light" panose="020B0502040204020203" pitchFamily="34" charset="0"/>
                <a:hlinkClick r:id="rId6"/>
              </a:rPr>
              <a:t>contoso.com</a:t>
            </a:r>
            <a:endParaRPr lang="en-US" sz="1836" dirty="0">
              <a:solidFill>
                <a:prstClr val="black"/>
              </a:solidFill>
              <a:latin typeface="Segoe UI Light" panose="020B0502040204020203" pitchFamily="34" charset="0"/>
              <a:cs typeface="Segoe UI Light" panose="020B0502040204020203" pitchFamily="34" charset="0"/>
            </a:endParaRPr>
          </a:p>
          <a:p>
            <a:pPr defTabSz="932597"/>
            <a:r>
              <a:rPr lang="en-US" sz="1836" dirty="0">
                <a:solidFill>
                  <a:prstClr val="black"/>
                </a:solidFill>
                <a:latin typeface="Segoe UI Light" panose="020B0502040204020203" pitchFamily="34" charset="0"/>
                <a:cs typeface="Segoe UI Light" panose="020B0502040204020203" pitchFamily="34" charset="0"/>
              </a:rPr>
              <a:t>Domain Verification:    DNS Verified</a:t>
            </a:r>
          </a:p>
          <a:p>
            <a:pPr defTabSz="932597"/>
            <a:r>
              <a:rPr lang="en-US" sz="1836" dirty="0">
                <a:solidFill>
                  <a:prstClr val="black"/>
                </a:solidFill>
                <a:latin typeface="Segoe UI Light" panose="020B0502040204020203" pitchFamily="34" charset="0"/>
                <a:cs typeface="Segoe UI Light" panose="020B0502040204020203" pitchFamily="34" charset="0"/>
              </a:rPr>
              <a:t>Subscription:               </a:t>
            </a:r>
            <a:r>
              <a:rPr lang="en-US" sz="1836" b="1" dirty="0">
                <a:solidFill>
                  <a:prstClr val="black"/>
                </a:solidFill>
                <a:latin typeface="Segoe UI Light" panose="020B0502040204020203" pitchFamily="34" charset="0"/>
                <a:cs typeface="Segoe UI Light" panose="020B0502040204020203" pitchFamily="34" charset="0"/>
              </a:rPr>
              <a:t>Azure RMS (Paid)</a:t>
            </a:r>
            <a:r>
              <a:rPr lang="en-US" sz="1836" dirty="0">
                <a:solidFill>
                  <a:prstClr val="black"/>
                </a:solidFill>
                <a:latin typeface="Segoe UI Light" panose="020B0502040204020203" pitchFamily="34" charset="0"/>
                <a:cs typeface="Segoe UI Light" panose="020B0502040204020203" pitchFamily="34" charset="0"/>
              </a:rPr>
              <a:t> Administrative access: Yes</a:t>
            </a:r>
          </a:p>
          <a:p>
            <a:pPr defTabSz="932597"/>
            <a:r>
              <a:rPr lang="en-US" sz="1836" dirty="0">
                <a:solidFill>
                  <a:prstClr val="black"/>
                </a:solidFill>
                <a:latin typeface="Segoe UI Light" panose="020B0502040204020203" pitchFamily="34" charset="0"/>
                <a:cs typeface="Segoe UI Light" panose="020B0502040204020203" pitchFamily="34" charset="0"/>
              </a:rPr>
              <a:t>Federation:	     Yes (or password sync)</a:t>
            </a:r>
          </a:p>
        </p:txBody>
      </p:sp>
    </p:spTree>
    <p:extLst>
      <p:ext uri="{BB962C8B-B14F-4D97-AF65-F5344CB8AC3E}">
        <p14:creationId xmlns:p14="http://schemas.microsoft.com/office/powerpoint/2010/main" val="238631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432" y="718467"/>
            <a:ext cx="6780803" cy="4585300"/>
          </a:xfrm>
          <a:prstGeom prst="rect">
            <a:avLst/>
          </a:prstGeom>
          <a:ln>
            <a:solidFill>
              <a:schemeClr val="bg2">
                <a:lumMod val="50000"/>
              </a:schemeClr>
            </a:solidFill>
          </a:ln>
        </p:spPr>
      </p:pic>
      <p:sp>
        <p:nvSpPr>
          <p:cNvPr id="4" name="Rectangle 3"/>
          <p:cNvSpPr/>
          <p:nvPr/>
        </p:nvSpPr>
        <p:spPr>
          <a:xfrm>
            <a:off x="882" y="5995307"/>
            <a:ext cx="12434711" cy="99921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932597"/>
            <a:r>
              <a:rPr lang="en-US" sz="2856" dirty="0">
                <a:solidFill>
                  <a:prstClr val="white"/>
                </a:solidFill>
              </a:rPr>
              <a:t>User with a </a:t>
            </a:r>
            <a:r>
              <a:rPr lang="en-US" sz="2856" dirty="0" smtClean="0">
                <a:solidFill>
                  <a:prstClr val="white"/>
                </a:solidFill>
              </a:rPr>
              <a:t>federated </a:t>
            </a:r>
            <a:r>
              <a:rPr lang="en-US" sz="2856" dirty="0">
                <a:solidFill>
                  <a:prstClr val="white"/>
                </a:solidFill>
              </a:rPr>
              <a:t>account… without knowing it</a:t>
            </a:r>
          </a:p>
        </p:txBody>
      </p:sp>
      <p:sp>
        <p:nvSpPr>
          <p:cNvPr id="6" name="Up Arrow 5"/>
          <p:cNvSpPr/>
          <p:nvPr/>
        </p:nvSpPr>
        <p:spPr>
          <a:xfrm>
            <a:off x="5256619" y="3645550"/>
            <a:ext cx="531398" cy="504367"/>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32597"/>
            <a:endParaRPr lang="en-US" sz="1836">
              <a:solidFill>
                <a:prstClr val="white"/>
              </a:solidFill>
            </a:endParaRPr>
          </a:p>
        </p:txBody>
      </p:sp>
    </p:spTree>
    <p:extLst>
      <p:ext uri="{BB962C8B-B14F-4D97-AF65-F5344CB8AC3E}">
        <p14:creationId xmlns:p14="http://schemas.microsoft.com/office/powerpoint/2010/main" val="146693949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7" y="1596012"/>
            <a:ext cx="12161837" cy="4339650"/>
          </a:xfrm>
          <a:prstGeom prst="rect">
            <a:avLst/>
          </a:prstGeom>
        </p:spPr>
        <p:txBody>
          <a:bodyPr/>
          <a:lstStyle/>
          <a:p>
            <a:r>
              <a:rPr lang="en-US" sz="3600" dirty="0" smtClean="0"/>
              <a:t>RMS protects the data itself.</a:t>
            </a:r>
          </a:p>
          <a:p>
            <a:r>
              <a:rPr lang="en-US" sz="3600" dirty="0" smtClean="0"/>
              <a:t>Protection is lasting – it endures data movement</a:t>
            </a:r>
          </a:p>
          <a:p>
            <a:r>
              <a:rPr lang="en-US" sz="3600" dirty="0" smtClean="0"/>
              <a:t>Great pre-</a:t>
            </a:r>
            <a:r>
              <a:rPr lang="en-US" sz="3600" dirty="0" err="1" smtClean="0"/>
              <a:t>auth</a:t>
            </a:r>
            <a:r>
              <a:rPr lang="en-US" sz="3600" dirty="0" smtClean="0"/>
              <a:t> protection; effective controls post-auth.</a:t>
            </a:r>
          </a:p>
          <a:p>
            <a:r>
              <a:rPr lang="en-US" sz="3600" dirty="0" smtClean="0"/>
              <a:t>Educate users as to their rights; </a:t>
            </a:r>
            <a:r>
              <a:rPr lang="en-US" sz="3600" dirty="0"/>
              <a:t>attempts </a:t>
            </a:r>
            <a:r>
              <a:rPr lang="en-US" sz="3600" dirty="0" smtClean="0"/>
              <a:t>enforcement</a:t>
            </a:r>
          </a:p>
          <a:p>
            <a:r>
              <a:rPr lang="en-US" sz="3600" dirty="0" smtClean="0"/>
              <a:t>Future-proof: Can delegate reasoning-over-data to services</a:t>
            </a:r>
          </a:p>
          <a:p>
            <a:r>
              <a:rPr lang="en-US" sz="3600" dirty="0"/>
              <a:t>Some </a:t>
            </a:r>
            <a:r>
              <a:rPr lang="en-US" sz="3600" dirty="0" smtClean="0"/>
              <a:t>capabilities are </a:t>
            </a:r>
            <a:r>
              <a:rPr lang="en-US" sz="3600" dirty="0"/>
              <a:t>file format agnostic </a:t>
            </a:r>
            <a:endParaRPr lang="en-US" sz="3600" dirty="0" smtClean="0"/>
          </a:p>
          <a:p>
            <a:r>
              <a:rPr lang="en-US" sz="3600" dirty="0" smtClean="0"/>
              <a:t>Extremely flexible pattern: Files, data stores, CEGs, libs.</a:t>
            </a:r>
          </a:p>
        </p:txBody>
      </p:sp>
      <p:sp>
        <p:nvSpPr>
          <p:cNvPr id="2" name="Title 1"/>
          <p:cNvSpPr>
            <a:spLocks noGrp="1"/>
          </p:cNvSpPr>
          <p:nvPr>
            <p:ph type="title"/>
          </p:nvPr>
        </p:nvSpPr>
        <p:spPr/>
        <p:txBody>
          <a:bodyPr/>
          <a:lstStyle/>
          <a:p>
            <a:r>
              <a:rPr lang="en-US" dirty="0" smtClean="0"/>
              <a:t>Why Rights Management?</a:t>
            </a:r>
            <a:endParaRPr lang="en-US" dirty="0"/>
          </a:p>
        </p:txBody>
      </p:sp>
    </p:spTree>
    <p:extLst>
      <p:ext uri="{BB962C8B-B14F-4D97-AF65-F5344CB8AC3E}">
        <p14:creationId xmlns:p14="http://schemas.microsoft.com/office/powerpoint/2010/main" val="421406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78330" y="748270"/>
            <a:ext cx="8349479" cy="5898669"/>
          </a:xfrm>
          <a:prstGeom prst="rect">
            <a:avLst/>
          </a:prstGeom>
        </p:spPr>
      </p:pic>
    </p:spTree>
    <p:extLst>
      <p:ext uri="{BB962C8B-B14F-4D97-AF65-F5344CB8AC3E}">
        <p14:creationId xmlns:p14="http://schemas.microsoft.com/office/powerpoint/2010/main" val="220037536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78330" y="756379"/>
            <a:ext cx="8349479" cy="5898670"/>
          </a:xfrm>
          <a:prstGeom prst="rect">
            <a:avLst/>
          </a:prstGeom>
        </p:spPr>
      </p:pic>
    </p:spTree>
    <p:extLst>
      <p:ext uri="{BB962C8B-B14F-4D97-AF65-F5344CB8AC3E}">
        <p14:creationId xmlns:p14="http://schemas.microsoft.com/office/powerpoint/2010/main" val="36475745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87989" y="770992"/>
            <a:ext cx="8307834" cy="5893236"/>
          </a:xfrm>
          <a:prstGeom prst="rect">
            <a:avLst/>
          </a:prstGeom>
        </p:spPr>
      </p:pic>
    </p:spTree>
    <p:extLst>
      <p:ext uri="{BB962C8B-B14F-4D97-AF65-F5344CB8AC3E}">
        <p14:creationId xmlns:p14="http://schemas.microsoft.com/office/powerpoint/2010/main" val="317012302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911681" y="3861147"/>
            <a:ext cx="3217197" cy="2687407"/>
          </a:xfrm>
          <a:prstGeom prst="rect">
            <a:avLst/>
          </a:prstGeom>
          <a:solidFill>
            <a:schemeClr val="bg1"/>
          </a:solidFill>
        </p:spPr>
        <p:txBody>
          <a:bodyPr wrap="square" rtlCol="0">
            <a:spAutoFit/>
          </a:bodyPr>
          <a:lstStyle/>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p:txBody>
      </p:sp>
      <p:pic>
        <p:nvPicPr>
          <p:cNvPr id="8" name="Picture 7"/>
          <p:cNvPicPr>
            <a:picLocks noChangeAspect="1"/>
          </p:cNvPicPr>
          <p:nvPr/>
        </p:nvPicPr>
        <p:blipFill>
          <a:blip r:embed="rId2"/>
          <a:stretch>
            <a:fillRect/>
          </a:stretch>
        </p:blipFill>
        <p:spPr>
          <a:xfrm>
            <a:off x="2079104" y="756379"/>
            <a:ext cx="8340596" cy="5898670"/>
          </a:xfrm>
          <a:prstGeom prst="rect">
            <a:avLst/>
          </a:prstGeom>
        </p:spPr>
      </p:pic>
      <p:pic>
        <p:nvPicPr>
          <p:cNvPr id="7" name="Picture 6"/>
          <p:cNvPicPr>
            <a:picLocks noChangeAspect="1"/>
          </p:cNvPicPr>
          <p:nvPr/>
        </p:nvPicPr>
        <p:blipFill>
          <a:blip r:embed="rId3"/>
          <a:stretch>
            <a:fillRect/>
          </a:stretch>
        </p:blipFill>
        <p:spPr>
          <a:xfrm>
            <a:off x="2146075" y="1132707"/>
            <a:ext cx="4178792" cy="3576458"/>
          </a:xfrm>
          <a:prstGeom prst="rect">
            <a:avLst/>
          </a:prstGeom>
        </p:spPr>
      </p:pic>
      <p:pic>
        <p:nvPicPr>
          <p:cNvPr id="9" name="Picture 8"/>
          <p:cNvPicPr>
            <a:picLocks noChangeAspect="1"/>
          </p:cNvPicPr>
          <p:nvPr/>
        </p:nvPicPr>
        <p:blipFill>
          <a:blip r:embed="rId4"/>
          <a:stretch>
            <a:fillRect/>
          </a:stretch>
        </p:blipFill>
        <p:spPr>
          <a:xfrm>
            <a:off x="6756246" y="1309696"/>
            <a:ext cx="2263462" cy="675661"/>
          </a:xfrm>
          <a:prstGeom prst="rect">
            <a:avLst/>
          </a:prstGeom>
        </p:spPr>
      </p:pic>
      <p:sp>
        <p:nvSpPr>
          <p:cNvPr id="3" name="TextBox 2"/>
          <p:cNvSpPr txBox="1"/>
          <p:nvPr/>
        </p:nvSpPr>
        <p:spPr>
          <a:xfrm>
            <a:off x="6756247" y="3705713"/>
            <a:ext cx="3217197" cy="2831476"/>
          </a:xfrm>
          <a:prstGeom prst="rect">
            <a:avLst/>
          </a:prstGeom>
          <a:solidFill>
            <a:schemeClr val="tx1"/>
          </a:solidFill>
        </p:spPr>
        <p:txBody>
          <a:bodyPr wrap="square" rtlCol="0">
            <a:spAutoFit/>
          </a:bodyPr>
          <a:lstStyle/>
          <a:p>
            <a:pPr defTabSz="932597"/>
            <a:endParaRPr lang="en-US" sz="918" dirty="0">
              <a:solidFill>
                <a:prstClr val="black"/>
              </a:solidFill>
            </a:endParaRPr>
          </a:p>
          <a:p>
            <a:pPr defTabSz="932597"/>
            <a:r>
              <a:rPr lang="en-US" sz="918" dirty="0">
                <a:solidFill>
                  <a:prstClr val="black"/>
                </a:solidFill>
              </a:rPr>
              <a:t>Need help? Contact Contoso Help Desk at (206) 555-1234. This site for the exclusive use of Contoso employees and partners. Visit www.contoso.com/terms for details. </a:t>
            </a: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a:p>
            <a:pPr defTabSz="932597"/>
            <a:endParaRPr lang="en-US" sz="918" dirty="0">
              <a:solidFill>
                <a:prstClr val="black"/>
              </a:solidFill>
            </a:endParaRPr>
          </a:p>
        </p:txBody>
      </p:sp>
      <p:sp>
        <p:nvSpPr>
          <p:cNvPr id="10" name="TextBox 9"/>
          <p:cNvSpPr txBox="1"/>
          <p:nvPr/>
        </p:nvSpPr>
        <p:spPr>
          <a:xfrm>
            <a:off x="2146075" y="4703066"/>
            <a:ext cx="4273313" cy="1919063"/>
          </a:xfrm>
          <a:prstGeom prst="rect">
            <a:avLst/>
          </a:prstGeom>
          <a:solidFill>
            <a:schemeClr val="tx1"/>
          </a:solidFill>
        </p:spPr>
        <p:txBody>
          <a:bodyPr wrap="square" rtlCol="0">
            <a:spAutoFit/>
          </a:bodyPr>
          <a:lstStyle/>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a:p>
            <a:pPr defTabSz="932597"/>
            <a:endParaRPr lang="en-US" sz="1836" dirty="0">
              <a:solidFill>
                <a:prstClr val="black"/>
              </a:solidFill>
            </a:endParaRPr>
          </a:p>
          <a:p>
            <a:pPr defTabSz="932597"/>
            <a:endParaRPr lang="en-US" sz="2448" dirty="0">
              <a:solidFill>
                <a:prstClr val="black"/>
              </a:solidFill>
            </a:endParaRPr>
          </a:p>
        </p:txBody>
      </p:sp>
      <p:sp>
        <p:nvSpPr>
          <p:cNvPr id="14" name="TextBox 13"/>
          <p:cNvSpPr txBox="1"/>
          <p:nvPr/>
        </p:nvSpPr>
        <p:spPr>
          <a:xfrm>
            <a:off x="6756246" y="2186115"/>
            <a:ext cx="2387695" cy="286306"/>
          </a:xfrm>
          <a:prstGeom prst="rect">
            <a:avLst/>
          </a:prstGeom>
          <a:solidFill>
            <a:schemeClr val="tx1"/>
          </a:solidFill>
        </p:spPr>
        <p:txBody>
          <a:bodyPr wrap="none" rtlCol="0">
            <a:spAutoFit/>
          </a:bodyPr>
          <a:lstStyle/>
          <a:p>
            <a:pPr defTabSz="932597"/>
            <a:r>
              <a:rPr lang="en-US" sz="1224" dirty="0">
                <a:solidFill>
                  <a:prstClr val="black">
                    <a:lumMod val="65000"/>
                    <a:lumOff val="35000"/>
                  </a:prstClr>
                </a:solidFill>
              </a:rPr>
              <a:t>Sign in with your Contoso account</a:t>
            </a:r>
          </a:p>
        </p:txBody>
      </p:sp>
      <p:pic>
        <p:nvPicPr>
          <p:cNvPr id="19" name="Picture 18"/>
          <p:cNvPicPr>
            <a:picLocks noChangeAspect="1"/>
          </p:cNvPicPr>
          <p:nvPr/>
        </p:nvPicPr>
        <p:blipFill>
          <a:blip r:embed="rId5"/>
          <a:stretch>
            <a:fillRect/>
          </a:stretch>
        </p:blipFill>
        <p:spPr>
          <a:xfrm>
            <a:off x="6816736" y="2993446"/>
            <a:ext cx="582877" cy="204007"/>
          </a:xfrm>
          <a:prstGeom prst="rect">
            <a:avLst/>
          </a:prstGeom>
        </p:spPr>
      </p:pic>
      <p:pic>
        <p:nvPicPr>
          <p:cNvPr id="24" name="Picture 23"/>
          <p:cNvPicPr>
            <a:picLocks noChangeAspect="1"/>
          </p:cNvPicPr>
          <p:nvPr/>
        </p:nvPicPr>
        <p:blipFill>
          <a:blip r:embed="rId6"/>
          <a:stretch>
            <a:fillRect/>
          </a:stretch>
        </p:blipFill>
        <p:spPr>
          <a:xfrm>
            <a:off x="2993746" y="964492"/>
            <a:ext cx="2163883" cy="163880"/>
          </a:xfrm>
          <a:prstGeom prst="rect">
            <a:avLst/>
          </a:prstGeom>
          <a:ln w="6350">
            <a:solidFill>
              <a:schemeClr val="tx1">
                <a:lumMod val="65000"/>
                <a:lumOff val="35000"/>
              </a:schemeClr>
            </a:solidFill>
          </a:ln>
        </p:spPr>
      </p:pic>
      <p:pic>
        <p:nvPicPr>
          <p:cNvPr id="25" name="Picture 24"/>
          <p:cNvPicPr>
            <a:picLocks noChangeAspect="1"/>
          </p:cNvPicPr>
          <p:nvPr/>
        </p:nvPicPr>
        <p:blipFill>
          <a:blip r:embed="rId7"/>
          <a:stretch>
            <a:fillRect/>
          </a:stretch>
        </p:blipFill>
        <p:spPr>
          <a:xfrm>
            <a:off x="5329519" y="975780"/>
            <a:ext cx="1089869" cy="152591"/>
          </a:xfrm>
          <a:prstGeom prst="rect">
            <a:avLst/>
          </a:prstGeom>
        </p:spPr>
      </p:pic>
    </p:spTree>
    <p:extLst>
      <p:ext uri="{BB962C8B-B14F-4D97-AF65-F5344CB8AC3E}">
        <p14:creationId xmlns:p14="http://schemas.microsoft.com/office/powerpoint/2010/main" val="2709919541"/>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12373"/>
            <a:ext cx="11887200" cy="1831975"/>
          </a:xfrm>
        </p:spPr>
        <p:txBody>
          <a:bodyPr/>
          <a:lstStyle/>
          <a:p>
            <a:pPr>
              <a:spcBef>
                <a:spcPts val="0"/>
              </a:spcBef>
              <a:spcAft>
                <a:spcPts val="1836"/>
              </a:spcAft>
              <a:buSzPct val="90000"/>
            </a:pPr>
            <a:r>
              <a:rPr lang="en-US" sz="8000" dirty="0" smtClean="0"/>
              <a:t>“The Crown Jewels”</a:t>
            </a:r>
            <a:endParaRPr lang="en-US" sz="2800" spc="-71" dirty="0">
              <a:gradFill>
                <a:gsLst>
                  <a:gs pos="0">
                    <a:srgbClr val="FFFFFF"/>
                  </a:gs>
                  <a:gs pos="86000">
                    <a:srgbClr val="FFFFFF"/>
                  </a:gs>
                </a:gsLst>
                <a:lin ang="5400000" scaled="0"/>
              </a:gradFill>
              <a:cs typeface="+mn-cs"/>
            </a:endParaRPr>
          </a:p>
        </p:txBody>
      </p:sp>
      <p:sp>
        <p:nvSpPr>
          <p:cNvPr id="4" name="Rectangle 3"/>
          <p:cNvSpPr/>
          <p:nvPr/>
        </p:nvSpPr>
        <p:spPr>
          <a:xfrm>
            <a:off x="273050" y="3044348"/>
            <a:ext cx="10058400" cy="3742563"/>
          </a:xfrm>
          <a:prstGeom prst="rect">
            <a:avLst/>
          </a:prstGeom>
        </p:spPr>
        <p:txBody>
          <a:bodyPr wrap="square" lIns="182880" tIns="146304" rIns="182880" bIns="146304">
            <a:spAutoFit/>
          </a:bodyPr>
          <a:lstStyle/>
          <a:p>
            <a:r>
              <a:rPr lang="en-US" sz="3200" dirty="0">
                <a:ln w="3175">
                  <a:noFill/>
                </a:ln>
                <a:gradFill>
                  <a:gsLst>
                    <a:gs pos="0">
                      <a:schemeClr val="tx1"/>
                    </a:gs>
                    <a:gs pos="100000">
                      <a:schemeClr val="tx1"/>
                    </a:gs>
                  </a:gsLst>
                  <a:lin ang="5400000" scaled="0"/>
                </a:gradFill>
                <a:latin typeface="Segoe UI Light"/>
                <a:cs typeface="Segoe UI" pitchFamily="34" charset="0"/>
              </a:rPr>
              <a:t>SAP is a widely-deployed ERP </a:t>
            </a:r>
            <a:r>
              <a:rPr lang="en-US" sz="3200" dirty="0" smtClean="0">
                <a:ln w="3175">
                  <a:noFill/>
                </a:ln>
                <a:gradFill>
                  <a:gsLst>
                    <a:gs pos="0">
                      <a:schemeClr val="tx1"/>
                    </a:gs>
                    <a:gs pos="100000">
                      <a:schemeClr val="tx1"/>
                    </a:gs>
                  </a:gsLst>
                  <a:lin ang="5400000" scaled="0"/>
                </a:gradFill>
                <a:latin typeface="Segoe UI Light"/>
                <a:cs typeface="Segoe UI" pitchFamily="34" charset="0"/>
              </a:rPr>
              <a:t>system that hosts critical data. All customers have rigorous SAP access policies. However, once a report is generated, all bets are off. </a:t>
            </a:r>
          </a:p>
          <a:p>
            <a:r>
              <a:rPr lang="en-US" sz="3200" dirty="0" smtClean="0">
                <a:ln w="3175">
                  <a:noFill/>
                </a:ln>
                <a:gradFill>
                  <a:gsLst>
                    <a:gs pos="0">
                      <a:schemeClr val="tx1"/>
                    </a:gs>
                    <a:gs pos="100000">
                      <a:schemeClr val="tx1"/>
                    </a:gs>
                  </a:gsLst>
                  <a:lin ang="5400000" scaled="0"/>
                </a:gradFill>
                <a:latin typeface="Segoe UI Light"/>
                <a:cs typeface="Segoe UI" pitchFamily="34" charset="0"/>
              </a:rPr>
              <a:t>They have lost control of: who, what, where, when.</a:t>
            </a:r>
          </a:p>
          <a:p>
            <a:r>
              <a:rPr lang="en-US" sz="3200" dirty="0" smtClean="0">
                <a:ln w="3175">
                  <a:noFill/>
                </a:ln>
                <a:gradFill>
                  <a:gsLst>
                    <a:gs pos="0">
                      <a:schemeClr val="tx1"/>
                    </a:gs>
                    <a:gs pos="100000">
                      <a:schemeClr val="tx1"/>
                    </a:gs>
                  </a:gsLst>
                  <a:lin ang="5400000" scaled="0"/>
                </a:gradFill>
                <a:latin typeface="Segoe UI Light"/>
                <a:cs typeface="Segoe UI" pitchFamily="34" charset="0"/>
              </a:rPr>
              <a:t/>
            </a:r>
            <a:br>
              <a:rPr lang="en-US" sz="3200" dirty="0" smtClean="0">
                <a:ln w="3175">
                  <a:noFill/>
                </a:ln>
                <a:gradFill>
                  <a:gsLst>
                    <a:gs pos="0">
                      <a:schemeClr val="tx1"/>
                    </a:gs>
                    <a:gs pos="100000">
                      <a:schemeClr val="tx1"/>
                    </a:gs>
                  </a:gsLst>
                  <a:lin ang="5400000" scaled="0"/>
                </a:gradFill>
                <a:latin typeface="Segoe UI Light"/>
                <a:cs typeface="Segoe UI" pitchFamily="34" charset="0"/>
              </a:rPr>
            </a:br>
            <a:r>
              <a:rPr lang="en-US" sz="3200" dirty="0" smtClean="0">
                <a:ln w="3175">
                  <a:noFill/>
                </a:ln>
                <a:gradFill>
                  <a:gsLst>
                    <a:gs pos="0">
                      <a:schemeClr val="tx1"/>
                    </a:gs>
                    <a:gs pos="100000">
                      <a:schemeClr val="tx1"/>
                    </a:gs>
                  </a:gsLst>
                  <a:lin ang="5400000" scaled="0"/>
                </a:gradFill>
                <a:latin typeface="Segoe UI Light"/>
                <a:cs typeface="Segoe UI" pitchFamily="34" charset="0"/>
              </a:rPr>
              <a:t>“RMS for SAP” is an easy sell that works well with upper management… which helps with other scenarios.</a:t>
            </a:r>
            <a:endParaRPr lang="en-US"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149960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989332"/>
          </a:xfrm>
          <a:prstGeom prst="rect">
            <a:avLst/>
          </a:prstGeom>
        </p:spPr>
        <p:txBody>
          <a:bodyPr/>
          <a:lstStyle/>
          <a:p>
            <a:r>
              <a:rPr lang="en-US" sz="3600" dirty="0" smtClean="0"/>
              <a:t>Core use pattern</a:t>
            </a:r>
          </a:p>
          <a:p>
            <a:pPr lvl="1"/>
            <a:r>
              <a:rPr lang="en-US" sz="2000" dirty="0"/>
              <a:t>With </a:t>
            </a:r>
            <a:r>
              <a:rPr lang="en-US" sz="2000" dirty="0" err="1"/>
              <a:t>Secude’s</a:t>
            </a:r>
            <a:r>
              <a:rPr lang="en-US" sz="2000" dirty="0"/>
              <a:t> </a:t>
            </a:r>
            <a:r>
              <a:rPr lang="en-US" sz="2000" dirty="0" err="1"/>
              <a:t>HaloCore</a:t>
            </a:r>
            <a:r>
              <a:rPr lang="en-US" sz="2000" dirty="0"/>
              <a:t> product </a:t>
            </a:r>
            <a:r>
              <a:rPr lang="en-US" sz="2000" dirty="0" smtClean="0"/>
              <a:t>installed, a few users generate reports/feeds to share with others</a:t>
            </a:r>
          </a:p>
          <a:p>
            <a:pPr lvl="1"/>
            <a:r>
              <a:rPr lang="en-US" sz="2000" dirty="0" smtClean="0"/>
              <a:t>Those reports (Excel, TXT, XML, </a:t>
            </a:r>
            <a:r>
              <a:rPr lang="en-US" sz="2000" dirty="0" err="1" smtClean="0"/>
              <a:t>etc</a:t>
            </a:r>
            <a:r>
              <a:rPr lang="en-US" sz="2000" dirty="0" smtClean="0"/>
              <a:t>) are now RMS protected as native Excel, or PFILE (</a:t>
            </a:r>
            <a:r>
              <a:rPr lang="en-US" sz="2000" dirty="0" err="1" smtClean="0"/>
              <a:t>out.XML.PFILE</a:t>
            </a:r>
            <a:r>
              <a:rPr lang="en-US" sz="2000" dirty="0" smtClean="0"/>
              <a:t>)</a:t>
            </a:r>
          </a:p>
          <a:p>
            <a:r>
              <a:rPr lang="en-US" sz="3600" dirty="0" smtClean="0"/>
              <a:t>Configuration</a:t>
            </a:r>
          </a:p>
          <a:p>
            <a:pPr lvl="1"/>
            <a:r>
              <a:rPr lang="en-US" sz="2000" dirty="0" smtClean="0"/>
              <a:t>AD RMS or Azure RMS + </a:t>
            </a:r>
            <a:r>
              <a:rPr lang="en-US" sz="2000" dirty="0" err="1" smtClean="0"/>
              <a:t>Secude’s</a:t>
            </a:r>
            <a:r>
              <a:rPr lang="en-US" sz="2000" dirty="0" smtClean="0"/>
              <a:t> </a:t>
            </a:r>
            <a:r>
              <a:rPr lang="en-US" sz="2000" dirty="0" err="1" smtClean="0"/>
              <a:t>HaloCore</a:t>
            </a:r>
            <a:r>
              <a:rPr lang="en-US" sz="2000" dirty="0" smtClean="0"/>
              <a:t> product + compatible Office applications</a:t>
            </a:r>
          </a:p>
          <a:p>
            <a:pPr lvl="1"/>
            <a:r>
              <a:rPr lang="en-US" sz="2000" dirty="0" smtClean="0"/>
              <a:t>The IT staff responsible for SAP farms define the export behaviors (Rules + protection: Native/PFILE)</a:t>
            </a:r>
          </a:p>
          <a:p>
            <a:pPr lvl="1"/>
            <a:r>
              <a:rPr lang="en-US" sz="2000" dirty="0" smtClean="0"/>
              <a:t>As SAP reports are generated, </a:t>
            </a:r>
            <a:r>
              <a:rPr lang="en-US" sz="2000" dirty="0" err="1" smtClean="0"/>
              <a:t>HaloCore</a:t>
            </a:r>
            <a:r>
              <a:rPr lang="en-US" sz="2000" dirty="0" smtClean="0"/>
              <a:t> implements the intelligent (rules based) policies.</a:t>
            </a:r>
          </a:p>
          <a:p>
            <a:r>
              <a:rPr lang="en-US" sz="3600" dirty="0" smtClean="0"/>
              <a:t>Assessment</a:t>
            </a:r>
          </a:p>
          <a:p>
            <a:pPr lvl="1"/>
            <a:r>
              <a:rPr lang="en-US" sz="2000" dirty="0" smtClean="0"/>
              <a:t>This is the </a:t>
            </a:r>
            <a:r>
              <a:rPr lang="en-US" sz="2000" b="1" dirty="0" smtClean="0"/>
              <a:t>quickest way </a:t>
            </a:r>
            <a:r>
              <a:rPr lang="en-US" sz="2000" dirty="0" smtClean="0"/>
              <a:t>to get RMS approved by management – it’s the most isolated offer / fewest stake holders</a:t>
            </a:r>
          </a:p>
          <a:p>
            <a:pPr lvl="1"/>
            <a:r>
              <a:rPr lang="en-US" sz="2000" dirty="0" smtClean="0"/>
              <a:t>Once RMS is then chase Office scenarios, Exchange 2013 integration, SharePoint Secure Libraries, FCI.</a:t>
            </a:r>
          </a:p>
          <a:p>
            <a:pPr lvl="1"/>
            <a:r>
              <a:rPr lang="en-US" sz="1600" b="1" dirty="0" err="1" smtClean="0"/>
              <a:t>Secude</a:t>
            </a:r>
            <a:r>
              <a:rPr lang="en-US" sz="1600" b="1" dirty="0" smtClean="0"/>
              <a:t>: </a:t>
            </a:r>
            <a:r>
              <a:rPr lang="en-US" sz="1600" dirty="0" smtClean="0"/>
              <a:t>US</a:t>
            </a:r>
            <a:r>
              <a:rPr lang="en-US" sz="1600" dirty="0"/>
              <a:t>:  </a:t>
            </a:r>
            <a:r>
              <a:rPr lang="en-US" sz="1600" dirty="0" smtClean="0">
                <a:hlinkClick r:id="rId2"/>
              </a:rPr>
              <a:t>Michael.Kummer@secude.com</a:t>
            </a:r>
            <a:r>
              <a:rPr lang="en-US" sz="1600" dirty="0" smtClean="0"/>
              <a:t> EU: </a:t>
            </a:r>
            <a:r>
              <a:rPr lang="en-US" sz="1600" dirty="0" smtClean="0">
                <a:hlinkClick r:id="rId3"/>
              </a:rPr>
              <a:t>Holger.Hinzmann@secude.com</a:t>
            </a:r>
            <a:r>
              <a:rPr lang="en-US" sz="1600" dirty="0" smtClean="0"/>
              <a:t>, India: </a:t>
            </a:r>
            <a:r>
              <a:rPr lang="en-US" sz="1600" dirty="0" smtClean="0">
                <a:hlinkClick r:id="rId4"/>
              </a:rPr>
              <a:t>Kannan.Vijay@secude.com</a:t>
            </a:r>
            <a:r>
              <a:rPr lang="en-US" sz="1600" dirty="0" smtClean="0"/>
              <a:t> </a:t>
            </a:r>
            <a:endParaRPr lang="en-US" sz="1600" dirty="0"/>
          </a:p>
          <a:p>
            <a:pPr lvl="1"/>
            <a:endParaRPr lang="en-US" sz="2000" dirty="0" smtClean="0"/>
          </a:p>
        </p:txBody>
      </p:sp>
      <p:sp>
        <p:nvSpPr>
          <p:cNvPr id="2" name="Title 1"/>
          <p:cNvSpPr>
            <a:spLocks noGrp="1"/>
          </p:cNvSpPr>
          <p:nvPr>
            <p:ph type="title"/>
          </p:nvPr>
        </p:nvSpPr>
        <p:spPr/>
        <p:txBody>
          <a:bodyPr/>
          <a:lstStyle/>
          <a:p>
            <a:r>
              <a:rPr lang="en-US" dirty="0" smtClean="0"/>
              <a:t>SAP hosts critically important data</a:t>
            </a:r>
            <a:endParaRPr lang="en-US" dirty="0">
              <a:solidFill>
                <a:srgbClr val="FFFF00"/>
              </a:solidFill>
            </a:endParaRPr>
          </a:p>
        </p:txBody>
      </p:sp>
      <p:pic>
        <p:nvPicPr>
          <p:cNvPr id="1026" name="Picture 2" descr="https://mail.microsoft.com/owa/14.3.174.2/themes/resources/clear1x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863" y="-603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ail.microsoft.com/owa/14.3.174.2/themes/resources/clear1x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81444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12373"/>
            <a:ext cx="11887200" cy="1831975"/>
          </a:xfrm>
        </p:spPr>
        <p:txBody>
          <a:bodyPr/>
          <a:lstStyle/>
          <a:p>
            <a:pPr>
              <a:spcBef>
                <a:spcPts val="0"/>
              </a:spcBef>
              <a:spcAft>
                <a:spcPts val="1836"/>
              </a:spcAft>
              <a:buSzPct val="90000"/>
            </a:pPr>
            <a:r>
              <a:rPr lang="en-US" dirty="0" smtClean="0"/>
              <a:t>“I know so little”</a:t>
            </a:r>
            <a:endParaRPr lang="en-US" sz="3200" spc="-71" dirty="0">
              <a:gradFill>
                <a:gsLst>
                  <a:gs pos="0">
                    <a:srgbClr val="FFFFFF"/>
                  </a:gs>
                  <a:gs pos="86000">
                    <a:srgbClr val="FFFFFF"/>
                  </a:gs>
                </a:gsLst>
                <a:lin ang="5400000" scaled="0"/>
              </a:gradFill>
              <a:cs typeface="+mn-cs"/>
            </a:endParaRPr>
          </a:p>
        </p:txBody>
      </p:sp>
      <p:sp>
        <p:nvSpPr>
          <p:cNvPr id="4" name="Rectangle 3"/>
          <p:cNvSpPr/>
          <p:nvPr/>
        </p:nvSpPr>
        <p:spPr>
          <a:xfrm>
            <a:off x="273050" y="3044348"/>
            <a:ext cx="10058400" cy="3742563"/>
          </a:xfrm>
          <a:prstGeom prst="rect">
            <a:avLst/>
          </a:prstGeom>
        </p:spPr>
        <p:txBody>
          <a:bodyPr wrap="square" lIns="182880" tIns="146304" rIns="182880" bIns="146304">
            <a:spAutoFit/>
          </a:bodyPr>
          <a:lstStyle/>
          <a:p>
            <a:r>
              <a:rPr lang="en-US" sz="3200" b="1" dirty="0" smtClean="0">
                <a:ln w="3175">
                  <a:noFill/>
                </a:ln>
                <a:gradFill>
                  <a:gsLst>
                    <a:gs pos="0">
                      <a:schemeClr val="tx1"/>
                    </a:gs>
                    <a:gs pos="100000">
                      <a:schemeClr val="tx1"/>
                    </a:gs>
                  </a:gsLst>
                  <a:lin ang="5400000" scaled="0"/>
                </a:gradFill>
                <a:latin typeface="Segoe UI Light"/>
                <a:cs typeface="Segoe UI" pitchFamily="34" charset="0"/>
              </a:rPr>
              <a:t>What: </a:t>
            </a:r>
            <a:r>
              <a:rPr lang="en-US" sz="3200" dirty="0" smtClean="0">
                <a:ln w="3175">
                  <a:noFill/>
                </a:ln>
                <a:gradFill>
                  <a:gsLst>
                    <a:gs pos="0">
                      <a:schemeClr val="tx1"/>
                    </a:gs>
                    <a:gs pos="100000">
                      <a:schemeClr val="tx1"/>
                    </a:gs>
                  </a:gsLst>
                  <a:lin ang="5400000" scaled="0"/>
                </a:gradFill>
                <a:latin typeface="Segoe UI Light"/>
                <a:cs typeface="Segoe UI" pitchFamily="34" charset="0"/>
              </a:rPr>
              <a:t>Email and documents are being overshared today. Organizations have no idea of just how bad it is, both internally and externally. They want to know even if the data continues to be shared/ They just want to know.</a:t>
            </a:r>
            <a:endParaRPr lang="en-US" sz="3200" dirty="0">
              <a:ln w="3175">
                <a:noFill/>
              </a:ln>
              <a:gradFill>
                <a:gsLst>
                  <a:gs pos="0">
                    <a:schemeClr val="tx1"/>
                  </a:gs>
                  <a:gs pos="100000">
                    <a:schemeClr val="tx1"/>
                  </a:gs>
                </a:gsLst>
                <a:lin ang="5400000" scaled="0"/>
              </a:gradFill>
              <a:latin typeface="Segoe UI Light"/>
              <a:cs typeface="Segoe UI" pitchFamily="34" charset="0"/>
            </a:endParaRPr>
          </a:p>
          <a:p>
            <a:endParaRPr lang="en-US" sz="3200" dirty="0">
              <a:ln w="3175">
                <a:noFill/>
              </a:ln>
              <a:gradFill>
                <a:gsLst>
                  <a:gs pos="0">
                    <a:schemeClr val="tx1"/>
                  </a:gs>
                  <a:gs pos="100000">
                    <a:schemeClr val="tx1"/>
                  </a:gs>
                </a:gsLst>
                <a:lin ang="5400000" scaled="0"/>
              </a:gradFill>
              <a:latin typeface="Segoe UI Light"/>
              <a:cs typeface="Segoe UI" pitchFamily="34" charset="0"/>
            </a:endParaRPr>
          </a:p>
          <a:p>
            <a:r>
              <a:rPr lang="en-US" sz="3200" b="1" dirty="0" smtClean="0">
                <a:ln w="3175">
                  <a:noFill/>
                </a:ln>
                <a:gradFill>
                  <a:gsLst>
                    <a:gs pos="0">
                      <a:schemeClr val="tx1"/>
                    </a:gs>
                    <a:gs pos="100000">
                      <a:schemeClr val="tx1"/>
                    </a:gs>
                  </a:gsLst>
                  <a:lin ang="5400000" scaled="0"/>
                </a:gradFill>
                <a:latin typeface="Segoe UI Light"/>
                <a:cs typeface="Segoe UI" pitchFamily="34" charset="0"/>
              </a:rPr>
              <a:t>Who: </a:t>
            </a:r>
            <a:r>
              <a:rPr lang="en-US" sz="3200" dirty="0" smtClean="0">
                <a:ln w="3175">
                  <a:noFill/>
                </a:ln>
                <a:gradFill>
                  <a:gsLst>
                    <a:gs pos="0">
                      <a:schemeClr val="tx1"/>
                    </a:gs>
                    <a:gs pos="100000">
                      <a:schemeClr val="tx1"/>
                    </a:gs>
                  </a:gsLst>
                  <a:lin ang="5400000" scaled="0"/>
                </a:gradFill>
                <a:latin typeface="Segoe UI Light"/>
                <a:cs typeface="Segoe UI" pitchFamily="34" charset="0"/>
              </a:rPr>
              <a:t>Concerned </a:t>
            </a:r>
            <a:r>
              <a:rPr lang="en-US" sz="3200" dirty="0" err="1" smtClean="0">
                <a:ln w="3175">
                  <a:noFill/>
                </a:ln>
                <a:gradFill>
                  <a:gsLst>
                    <a:gs pos="0">
                      <a:schemeClr val="tx1"/>
                    </a:gs>
                    <a:gs pos="100000">
                      <a:schemeClr val="tx1"/>
                    </a:gs>
                  </a:gsLst>
                  <a:lin ang="5400000" scaled="0"/>
                </a:gradFill>
                <a:latin typeface="Segoe UI Light"/>
                <a:cs typeface="Segoe UI" pitchFamily="34" charset="0"/>
              </a:rPr>
              <a:t>CxOs</a:t>
            </a:r>
            <a:r>
              <a:rPr lang="en-US" sz="3200" dirty="0" smtClean="0">
                <a:ln w="3175">
                  <a:noFill/>
                </a:ln>
                <a:gradFill>
                  <a:gsLst>
                    <a:gs pos="0">
                      <a:schemeClr val="tx1"/>
                    </a:gs>
                    <a:gs pos="100000">
                      <a:schemeClr val="tx1"/>
                    </a:gs>
                  </a:gsLst>
                  <a:lin ang="5400000" scaled="0"/>
                </a:gradFill>
                <a:latin typeface="Segoe UI Light"/>
                <a:cs typeface="Segoe UI" pitchFamily="34" charset="0"/>
              </a:rPr>
              <a:t> and data owners would like data intelligence. </a:t>
            </a:r>
          </a:p>
        </p:txBody>
      </p:sp>
    </p:spTree>
    <p:extLst>
      <p:ext uri="{BB962C8B-B14F-4D97-AF65-F5344CB8AC3E}">
        <p14:creationId xmlns:p14="http://schemas.microsoft.com/office/powerpoint/2010/main" val="247408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102935"/>
          </a:xfrm>
          <a:prstGeom prst="rect">
            <a:avLst/>
          </a:prstGeom>
        </p:spPr>
        <p:txBody>
          <a:bodyPr/>
          <a:lstStyle/>
          <a:p>
            <a:r>
              <a:rPr lang="en-US" sz="3600" dirty="0" smtClean="0"/>
              <a:t>Core use pattern</a:t>
            </a:r>
          </a:p>
          <a:p>
            <a:pPr lvl="1"/>
            <a:r>
              <a:rPr lang="en-US" sz="2000" dirty="0" smtClean="0"/>
              <a:t>Use of RMS with: Office, Exchange / EXO**, SharePoint / SPO, FS + FCI, </a:t>
            </a:r>
            <a:r>
              <a:rPr lang="en-US" sz="2000" dirty="0" err="1" smtClean="0"/>
              <a:t>Secude</a:t>
            </a:r>
            <a:r>
              <a:rPr lang="en-US" sz="2000" dirty="0" smtClean="0"/>
              <a:t>, and other offerings</a:t>
            </a:r>
          </a:p>
          <a:p>
            <a:pPr lvl="1"/>
            <a:r>
              <a:rPr lang="en-US" sz="2000" dirty="0" smtClean="0"/>
              <a:t>IT wants to learn the data flow; less pressure is applied with restrictive templates. </a:t>
            </a:r>
            <a:br>
              <a:rPr lang="en-US" sz="2000" dirty="0" smtClean="0"/>
            </a:br>
            <a:r>
              <a:rPr lang="en-US" sz="2000" i="1" dirty="0" smtClean="0"/>
              <a:t>   e.g.: Use of “All Users – All Rights” encourages continued sharing within the company.</a:t>
            </a:r>
          </a:p>
          <a:p>
            <a:r>
              <a:rPr lang="en-US" sz="3600" dirty="0" smtClean="0"/>
              <a:t>Configuration</a:t>
            </a:r>
          </a:p>
          <a:p>
            <a:pPr lvl="1"/>
            <a:r>
              <a:rPr lang="en-US" sz="2000" dirty="0" smtClean="0"/>
              <a:t>[ Same as many previous configurations ] </a:t>
            </a:r>
          </a:p>
          <a:p>
            <a:pPr lvl="1"/>
            <a:r>
              <a:rPr lang="en-US" sz="2000" dirty="0" smtClean="0"/>
              <a:t>ADRMS logs to SQL.  Azure RMS logs to org-owned Azure storage. </a:t>
            </a:r>
          </a:p>
          <a:p>
            <a:pPr lvl="1"/>
            <a:r>
              <a:rPr lang="en-US" sz="2000" dirty="0" smtClean="0"/>
              <a:t>Customized reports using the new breed of reporting tools: Power BI, </a:t>
            </a:r>
            <a:r>
              <a:rPr lang="en-US" sz="2000" dirty="0" err="1" smtClean="0"/>
              <a:t>Splunk</a:t>
            </a:r>
            <a:r>
              <a:rPr lang="en-US" sz="2000" dirty="0" smtClean="0"/>
              <a:t>, Tableau, etc.</a:t>
            </a:r>
          </a:p>
          <a:p>
            <a:r>
              <a:rPr lang="en-US" sz="3600" dirty="0" smtClean="0"/>
              <a:t>Assessment</a:t>
            </a:r>
          </a:p>
          <a:p>
            <a:pPr lvl="1"/>
            <a:r>
              <a:rPr lang="en-US" sz="2000" dirty="0" smtClean="0"/>
              <a:t>New BI tooling enables never seen before usage activity: permitted, undesired, and attempted (failures)</a:t>
            </a:r>
          </a:p>
          <a:p>
            <a:pPr lvl="1"/>
            <a:r>
              <a:rPr lang="en-US" sz="2000" dirty="0" smtClean="0"/>
              <a:t>Pain point: The current generation of logs lacks some key fields. We’re on it!</a:t>
            </a:r>
            <a:endParaRPr lang="en-US" sz="2000" dirty="0"/>
          </a:p>
        </p:txBody>
      </p:sp>
      <p:sp>
        <p:nvSpPr>
          <p:cNvPr id="2" name="Title 1"/>
          <p:cNvSpPr>
            <a:spLocks noGrp="1"/>
          </p:cNvSpPr>
          <p:nvPr>
            <p:ph type="title"/>
          </p:nvPr>
        </p:nvSpPr>
        <p:spPr/>
        <p:txBody>
          <a:bodyPr/>
          <a:lstStyle/>
          <a:p>
            <a:r>
              <a:rPr lang="en-US" dirty="0" smtClean="0"/>
              <a:t>Logging for Insight</a:t>
            </a:r>
            <a:endParaRPr lang="en-US" dirty="0"/>
          </a:p>
        </p:txBody>
      </p:sp>
    </p:spTree>
    <p:extLst>
      <p:ext uri="{BB962C8B-B14F-4D97-AF65-F5344CB8AC3E}">
        <p14:creationId xmlns:p14="http://schemas.microsoft.com/office/powerpoint/2010/main" val="2208401330"/>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1212373"/>
            <a:ext cx="11887200" cy="1831975"/>
          </a:xfrm>
        </p:spPr>
        <p:txBody>
          <a:bodyPr/>
          <a:lstStyle/>
          <a:p>
            <a:pPr>
              <a:spcBef>
                <a:spcPts val="0"/>
              </a:spcBef>
              <a:spcAft>
                <a:spcPts val="1836"/>
              </a:spcAft>
              <a:buSzPct val="90000"/>
            </a:pPr>
            <a:r>
              <a:rPr lang="en-US" dirty="0" smtClean="0"/>
              <a:t>“My future Snowden?”</a:t>
            </a:r>
            <a:endParaRPr lang="en-US" sz="3200" spc="-71" dirty="0">
              <a:gradFill>
                <a:gsLst>
                  <a:gs pos="0">
                    <a:srgbClr val="FFFFFF"/>
                  </a:gs>
                  <a:gs pos="86000">
                    <a:srgbClr val="FFFFFF"/>
                  </a:gs>
                </a:gsLst>
                <a:lin ang="5400000" scaled="0"/>
              </a:gradFill>
              <a:cs typeface="+mn-cs"/>
            </a:endParaRPr>
          </a:p>
        </p:txBody>
      </p:sp>
      <p:sp>
        <p:nvSpPr>
          <p:cNvPr id="4" name="Rectangle 3"/>
          <p:cNvSpPr/>
          <p:nvPr/>
        </p:nvSpPr>
        <p:spPr>
          <a:xfrm>
            <a:off x="273050" y="3044348"/>
            <a:ext cx="10058400" cy="3250121"/>
          </a:xfrm>
          <a:prstGeom prst="rect">
            <a:avLst/>
          </a:prstGeom>
        </p:spPr>
        <p:txBody>
          <a:bodyPr wrap="square" lIns="182880" tIns="146304" rIns="182880" bIns="146304">
            <a:spAutoFit/>
          </a:bodyPr>
          <a:lstStyle/>
          <a:p>
            <a:r>
              <a:rPr lang="en-US" sz="3200" dirty="0" smtClean="0">
                <a:ln w="3175">
                  <a:noFill/>
                </a:ln>
                <a:gradFill>
                  <a:gsLst>
                    <a:gs pos="0">
                      <a:schemeClr val="tx1"/>
                    </a:gs>
                    <a:gs pos="100000">
                      <a:schemeClr val="tx1"/>
                    </a:gs>
                  </a:gsLst>
                  <a:lin ang="5400000" scaled="0"/>
                </a:gradFill>
                <a:latin typeface="Segoe UI Light"/>
                <a:cs typeface="Segoe UI" pitchFamily="34" charset="0"/>
              </a:rPr>
              <a:t>Recent news has large organizations very concerned that they too may suffer a Snowden-like event. Narrowing data access + persistent data protection are seen as the natural answer. ACLs are insufficient. </a:t>
            </a:r>
            <a:br>
              <a:rPr lang="en-US" sz="3200" dirty="0" smtClean="0">
                <a:ln w="3175">
                  <a:noFill/>
                </a:ln>
                <a:gradFill>
                  <a:gsLst>
                    <a:gs pos="0">
                      <a:schemeClr val="tx1"/>
                    </a:gs>
                    <a:gs pos="100000">
                      <a:schemeClr val="tx1"/>
                    </a:gs>
                  </a:gsLst>
                  <a:lin ang="5400000" scaled="0"/>
                </a:gradFill>
                <a:latin typeface="Segoe UI Light"/>
                <a:cs typeface="Segoe UI" pitchFamily="34" charset="0"/>
              </a:rPr>
            </a:br>
            <a:r>
              <a:rPr lang="en-US" sz="3200" dirty="0" smtClean="0">
                <a:ln w="3175">
                  <a:noFill/>
                </a:ln>
                <a:gradFill>
                  <a:gsLst>
                    <a:gs pos="0">
                      <a:schemeClr val="tx1"/>
                    </a:gs>
                    <a:gs pos="100000">
                      <a:schemeClr val="tx1"/>
                    </a:gs>
                  </a:gsLst>
                  <a:lin ang="5400000" scaled="0"/>
                </a:gradFill>
                <a:latin typeface="Segoe UI Light"/>
                <a:cs typeface="Segoe UI" pitchFamily="34" charset="0"/>
              </a:rPr>
              <a:t/>
            </a:r>
            <a:br>
              <a:rPr lang="en-US" sz="3200" dirty="0" smtClean="0">
                <a:ln w="3175">
                  <a:noFill/>
                </a:ln>
                <a:gradFill>
                  <a:gsLst>
                    <a:gs pos="0">
                      <a:schemeClr val="tx1"/>
                    </a:gs>
                    <a:gs pos="100000">
                      <a:schemeClr val="tx1"/>
                    </a:gs>
                  </a:gsLst>
                  <a:lin ang="5400000" scaled="0"/>
                </a:gradFill>
                <a:latin typeface="Segoe UI Light"/>
                <a:cs typeface="Segoe UI" pitchFamily="34" charset="0"/>
              </a:rPr>
            </a:br>
            <a:r>
              <a:rPr lang="en-US" sz="3200" dirty="0" smtClean="0">
                <a:ln w="3175">
                  <a:noFill/>
                </a:ln>
                <a:gradFill>
                  <a:gsLst>
                    <a:gs pos="0">
                      <a:schemeClr val="tx1"/>
                    </a:gs>
                    <a:gs pos="100000">
                      <a:schemeClr val="tx1"/>
                    </a:gs>
                  </a:gsLst>
                  <a:lin ang="5400000" scaled="0"/>
                </a:gradFill>
                <a:latin typeface="Segoe UI Light"/>
                <a:cs typeface="Segoe UI" pitchFamily="34" charset="0"/>
              </a:rPr>
              <a:t>The </a:t>
            </a:r>
            <a:r>
              <a:rPr lang="en-US" sz="3200" dirty="0" err="1" smtClean="0">
                <a:ln w="3175">
                  <a:noFill/>
                </a:ln>
                <a:gradFill>
                  <a:gsLst>
                    <a:gs pos="0">
                      <a:schemeClr val="tx1"/>
                    </a:gs>
                    <a:gs pos="100000">
                      <a:schemeClr val="tx1"/>
                    </a:gs>
                  </a:gsLst>
                  <a:lin ang="5400000" scaled="0"/>
                </a:gradFill>
                <a:latin typeface="Segoe UI Light"/>
                <a:cs typeface="Segoe UI" pitchFamily="34" charset="0"/>
              </a:rPr>
              <a:t>ITPro</a:t>
            </a:r>
            <a:r>
              <a:rPr lang="en-US" sz="3200" dirty="0" smtClean="0">
                <a:ln w="3175">
                  <a:noFill/>
                </a:ln>
                <a:gradFill>
                  <a:gsLst>
                    <a:gs pos="0">
                      <a:schemeClr val="tx1"/>
                    </a:gs>
                    <a:gs pos="100000">
                      <a:schemeClr val="tx1"/>
                    </a:gs>
                  </a:gsLst>
                  <a:lin ang="5400000" scaled="0"/>
                </a:gradFill>
                <a:latin typeface="Segoe UI Light"/>
                <a:cs typeface="Segoe UI" pitchFamily="34" charset="0"/>
              </a:rPr>
              <a:t> / </a:t>
            </a:r>
            <a:r>
              <a:rPr lang="en-US" sz="3200" dirty="0" err="1" smtClean="0">
                <a:ln w="3175">
                  <a:noFill/>
                </a:ln>
                <a:gradFill>
                  <a:gsLst>
                    <a:gs pos="0">
                      <a:schemeClr val="tx1"/>
                    </a:gs>
                    <a:gs pos="100000">
                      <a:schemeClr val="tx1"/>
                    </a:gs>
                  </a:gsLst>
                  <a:lin ang="5400000" scaled="0"/>
                </a:gradFill>
                <a:latin typeface="Segoe UI Light"/>
                <a:cs typeface="Segoe UI" pitchFamily="34" charset="0"/>
              </a:rPr>
              <a:t>CxO</a:t>
            </a:r>
            <a:r>
              <a:rPr lang="en-US" sz="3200" dirty="0" smtClean="0">
                <a:ln w="3175">
                  <a:noFill/>
                </a:ln>
                <a:gradFill>
                  <a:gsLst>
                    <a:gs pos="0">
                      <a:schemeClr val="tx1"/>
                    </a:gs>
                    <a:gs pos="100000">
                      <a:schemeClr val="tx1"/>
                    </a:gs>
                  </a:gsLst>
                  <a:lin ang="5400000" scaled="0"/>
                </a:gradFill>
                <a:latin typeface="Segoe UI Light"/>
                <a:cs typeface="Segoe UI" pitchFamily="34" charset="0"/>
              </a:rPr>
              <a:t>, is now willing to listen.</a:t>
            </a:r>
            <a:endParaRPr lang="en-US"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69676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718489"/>
          </a:xfrm>
          <a:prstGeom prst="rect">
            <a:avLst/>
          </a:prstGeom>
        </p:spPr>
        <p:txBody>
          <a:bodyPr/>
          <a:lstStyle/>
          <a:p>
            <a:r>
              <a:rPr lang="en-US" sz="3600" dirty="0" smtClean="0"/>
              <a:t>Core use pattern</a:t>
            </a:r>
          </a:p>
          <a:p>
            <a:pPr lvl="1"/>
            <a:r>
              <a:rPr lang="en-US" sz="2000" dirty="0" smtClean="0"/>
              <a:t>This is the PGP/SMIME play – users are involved; use </a:t>
            </a:r>
            <a:r>
              <a:rPr lang="en-US" sz="2000" dirty="0"/>
              <a:t>common tools: Office, and now RMS </a:t>
            </a:r>
            <a:r>
              <a:rPr lang="en-US" sz="2000" dirty="0" smtClean="0"/>
              <a:t>App.</a:t>
            </a:r>
          </a:p>
          <a:p>
            <a:pPr lvl="1"/>
            <a:r>
              <a:rPr lang="en-US" sz="2000" dirty="0" smtClean="0"/>
              <a:t>Data is protected </a:t>
            </a:r>
            <a:r>
              <a:rPr lang="en-US" sz="2000" u="sng" dirty="0" smtClean="0"/>
              <a:t>before</a:t>
            </a:r>
            <a:r>
              <a:rPr lang="en-US" sz="2000" dirty="0" smtClean="0"/>
              <a:t> being stored/send: SharePoint, File servers, local PC </a:t>
            </a:r>
            <a:r>
              <a:rPr lang="en-US" sz="2000" dirty="0" err="1" smtClean="0"/>
              <a:t>MyDocuments</a:t>
            </a:r>
            <a:r>
              <a:rPr lang="en-US" sz="2000" dirty="0" smtClean="0"/>
              <a:t>, SkyDrive Pro, SkyDrive, </a:t>
            </a:r>
            <a:r>
              <a:rPr lang="en-US" sz="2000" dirty="0" err="1" smtClean="0"/>
              <a:t>DropBox</a:t>
            </a:r>
            <a:r>
              <a:rPr lang="en-US" sz="2000" dirty="0" smtClean="0"/>
              <a:t>, etc. </a:t>
            </a:r>
          </a:p>
          <a:p>
            <a:pPr lvl="1"/>
            <a:r>
              <a:rPr lang="en-US" sz="2000" dirty="0" smtClean="0"/>
              <a:t>IT can still perform GRC, eDiscovery, DLP, classification, journaling, Archival (unprotected), etc.</a:t>
            </a:r>
          </a:p>
          <a:p>
            <a:r>
              <a:rPr lang="en-US" sz="3600" dirty="0" smtClean="0"/>
              <a:t>Configuration</a:t>
            </a:r>
          </a:p>
          <a:p>
            <a:pPr lvl="1"/>
            <a:r>
              <a:rPr lang="en-US" sz="2000" dirty="0" smtClean="0"/>
              <a:t>RMS + Office/RMS App lets a user protect files on their own: In-place / Sent-To / Save-As</a:t>
            </a:r>
          </a:p>
          <a:p>
            <a:pPr lvl="1"/>
            <a:r>
              <a:rPr lang="en-US" sz="2000" dirty="0" smtClean="0"/>
              <a:t>Organizations can use SharePoint or SharePoint Online as “Sharing Folders”. </a:t>
            </a:r>
          </a:p>
          <a:p>
            <a:pPr lvl="1"/>
            <a:r>
              <a:rPr lang="en-US" sz="2000" dirty="0" smtClean="0"/>
              <a:t>Consumer grade email or Cloud Drives can be used as a transport too.</a:t>
            </a:r>
          </a:p>
          <a:p>
            <a:r>
              <a:rPr lang="en-US" sz="3600" dirty="0" smtClean="0"/>
              <a:t>Assessment</a:t>
            </a:r>
          </a:p>
          <a:p>
            <a:pPr lvl="1"/>
            <a:r>
              <a:rPr lang="en-US" sz="2000" dirty="0" smtClean="0"/>
              <a:t>Usage </a:t>
            </a:r>
            <a:r>
              <a:rPr lang="en-US" sz="2000" u="sng" dirty="0" smtClean="0"/>
              <a:t>is more awkward </a:t>
            </a:r>
            <a:r>
              <a:rPr lang="en-US" sz="2000" dirty="0" smtClean="0"/>
              <a:t>than the integral SP/FCI but protection is higher. The </a:t>
            </a:r>
            <a:r>
              <a:rPr lang="en-US" sz="2000" u="sng" dirty="0" smtClean="0"/>
              <a:t>user</a:t>
            </a:r>
            <a:r>
              <a:rPr lang="en-US" sz="2000" dirty="0" smtClean="0"/>
              <a:t> must really want this.</a:t>
            </a:r>
          </a:p>
          <a:p>
            <a:pPr lvl="1"/>
            <a:r>
              <a:rPr lang="en-US" sz="2000" dirty="0" smtClean="0"/>
              <a:t>RMS is far better than PGP because the Organization (uber-trusted IT only) can still perform eDiscovery, GRC, etc. on this protected data. PGP (and SMIME) puts many organizations out of compliance. RMS also provides group-based protection, tracking, expiration, SSO and more.</a:t>
            </a:r>
          </a:p>
        </p:txBody>
      </p:sp>
      <p:sp>
        <p:nvSpPr>
          <p:cNvPr id="2" name="Title 1"/>
          <p:cNvSpPr>
            <a:spLocks noGrp="1"/>
          </p:cNvSpPr>
          <p:nvPr>
            <p:ph type="title"/>
          </p:nvPr>
        </p:nvSpPr>
        <p:spPr/>
        <p:txBody>
          <a:bodyPr/>
          <a:lstStyle/>
          <a:p>
            <a:r>
              <a:rPr lang="en-US" dirty="0" smtClean="0"/>
              <a:t>Protected docs even Admins can’t see</a:t>
            </a:r>
            <a:endParaRPr lang="en-US" dirty="0">
              <a:solidFill>
                <a:srgbClr val="FFFF00"/>
              </a:solidFill>
            </a:endParaRPr>
          </a:p>
        </p:txBody>
      </p:sp>
    </p:spTree>
    <p:extLst>
      <p:ext uri="{BB962C8B-B14F-4D97-AF65-F5344CB8AC3E}">
        <p14:creationId xmlns:p14="http://schemas.microsoft.com/office/powerpoint/2010/main" val="117274934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RMS – Building Blocks</a:t>
            </a:r>
            <a:endParaRPr lang="en-US" dirty="0"/>
          </a:p>
        </p:txBody>
      </p:sp>
      <p:sp>
        <p:nvSpPr>
          <p:cNvPr id="3" name="Text Placeholder 2"/>
          <p:cNvSpPr>
            <a:spLocks noGrp="1"/>
          </p:cNvSpPr>
          <p:nvPr>
            <p:ph type="body" sz="quarter" idx="4294967295"/>
          </p:nvPr>
        </p:nvSpPr>
        <p:spPr>
          <a:xfrm>
            <a:off x="274638" y="1212850"/>
            <a:ext cx="11887200" cy="2511457"/>
          </a:xfrm>
          <a:prstGeom prst="rect">
            <a:avLst/>
          </a:prstGeom>
        </p:spPr>
        <p:txBody>
          <a:bodyPr/>
          <a:lstStyle/>
          <a:p>
            <a:r>
              <a:rPr lang="en-US" sz="3600" dirty="0" smtClean="0"/>
              <a:t>File is protected by symmetric key</a:t>
            </a:r>
          </a:p>
          <a:p>
            <a:r>
              <a:rPr lang="en-US" sz="3600" dirty="0" smtClean="0"/>
              <a:t>Usage rights + symmetric key stored in file as ‘license’</a:t>
            </a:r>
          </a:p>
          <a:p>
            <a:r>
              <a:rPr lang="en-US" sz="3600" dirty="0" smtClean="0"/>
              <a:t>License protected by org-owned RSA key</a:t>
            </a:r>
            <a:endParaRPr lang="en-US" sz="3600" dirty="0"/>
          </a:p>
          <a:p>
            <a:endParaRPr lang="en-US" sz="3600" dirty="0"/>
          </a:p>
        </p:txBody>
      </p:sp>
      <p:sp>
        <p:nvSpPr>
          <p:cNvPr id="5" name="Flowchart: Process 4"/>
          <p:cNvSpPr/>
          <p:nvPr/>
        </p:nvSpPr>
        <p:spPr bwMode="auto">
          <a:xfrm>
            <a:off x="960437" y="4258048"/>
            <a:ext cx="2133600" cy="2057400"/>
          </a:xfrm>
          <a:prstGeom prst="flowChartProcess">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Secret </a:t>
            </a:r>
            <a:br>
              <a:rPr lang="en-US" sz="2000" dirty="0" smtClean="0">
                <a:gradFill>
                  <a:gsLst>
                    <a:gs pos="0">
                      <a:srgbClr val="FFFFFF"/>
                    </a:gs>
                    <a:gs pos="100000">
                      <a:srgbClr val="FFFFFF"/>
                    </a:gs>
                  </a:gsLst>
                  <a:lin ang="5400000" scaled="0"/>
                </a:gradFill>
              </a:rPr>
            </a:br>
            <a:r>
              <a:rPr lang="en-US" sz="2000" dirty="0" smtClean="0">
                <a:gradFill>
                  <a:gsLst>
                    <a:gs pos="0">
                      <a:srgbClr val="FFFFFF"/>
                    </a:gs>
                    <a:gs pos="100000">
                      <a:srgbClr val="FFFFFF"/>
                    </a:gs>
                  </a:gsLst>
                  <a:lin ang="5400000" scaled="0"/>
                </a:gradFill>
              </a:rPr>
              <a:t>Cola Formula</a:t>
            </a:r>
            <a:br>
              <a:rPr lang="en-US" sz="2000" dirty="0" smtClean="0">
                <a:gradFill>
                  <a:gsLst>
                    <a:gs pos="0">
                      <a:srgbClr val="FFFFFF"/>
                    </a:gs>
                    <a:gs pos="100000">
                      <a:srgbClr val="FFFFFF"/>
                    </a:gs>
                  </a:gsLst>
                  <a:lin ang="5400000" scaled="0"/>
                </a:gradFill>
              </a:rPr>
            </a:br>
            <a:endParaRPr lang="en-US" sz="2000" dirty="0" smtClean="0">
              <a:gradFill>
                <a:gsLst>
                  <a:gs pos="0">
                    <a:srgbClr val="FFFFFF"/>
                  </a:gs>
                  <a:gs pos="100000">
                    <a:srgbClr val="FFFFFF"/>
                  </a:gs>
                </a:gsLst>
                <a:lin ang="5400000" scaled="0"/>
              </a:gradFill>
            </a:endParaRP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Water</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HFCS</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Brown #16</a:t>
            </a:r>
          </a:p>
        </p:txBody>
      </p:sp>
      <p:sp>
        <p:nvSpPr>
          <p:cNvPr id="8" name="Flowchart: Process 7"/>
          <p:cNvSpPr/>
          <p:nvPr/>
        </p:nvSpPr>
        <p:spPr bwMode="auto">
          <a:xfrm>
            <a:off x="9037637" y="4259262"/>
            <a:ext cx="2133600" cy="2057400"/>
          </a:xfrm>
          <a:prstGeom prst="flowChartProcess">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Secret </a:t>
            </a:r>
            <a:br>
              <a:rPr lang="en-US" sz="2000" dirty="0" smtClean="0">
                <a:gradFill>
                  <a:gsLst>
                    <a:gs pos="0">
                      <a:srgbClr val="FFFFFF"/>
                    </a:gs>
                    <a:gs pos="100000">
                      <a:srgbClr val="FFFFFF"/>
                    </a:gs>
                  </a:gsLst>
                  <a:lin ang="5400000" scaled="0"/>
                </a:gradFill>
              </a:rPr>
            </a:br>
            <a:r>
              <a:rPr lang="en-US" sz="2000" dirty="0" smtClean="0">
                <a:gradFill>
                  <a:gsLst>
                    <a:gs pos="0">
                      <a:srgbClr val="FFFFFF"/>
                    </a:gs>
                    <a:gs pos="100000">
                      <a:srgbClr val="FFFFFF"/>
                    </a:gs>
                  </a:gsLst>
                  <a:lin ang="5400000" scaled="0"/>
                </a:gradFill>
              </a:rPr>
              <a:t>Cola Formula</a:t>
            </a:r>
            <a:br>
              <a:rPr lang="en-US" sz="2000" dirty="0" smtClean="0">
                <a:gradFill>
                  <a:gsLst>
                    <a:gs pos="0">
                      <a:srgbClr val="FFFFFF"/>
                    </a:gs>
                    <a:gs pos="100000">
                      <a:srgbClr val="FFFFFF"/>
                    </a:gs>
                  </a:gsLst>
                  <a:lin ang="5400000" scaled="0"/>
                </a:gradFill>
              </a:rPr>
            </a:br>
            <a:endParaRPr lang="en-US" sz="2000" dirty="0" smtClean="0">
              <a:gradFill>
                <a:gsLst>
                  <a:gs pos="0">
                    <a:srgbClr val="FFFFFF"/>
                  </a:gs>
                  <a:gs pos="100000">
                    <a:srgbClr val="FFFFFF"/>
                  </a:gs>
                </a:gsLst>
                <a:lin ang="5400000" scaled="0"/>
              </a:gradFill>
            </a:endParaRP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Water</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HFCS</a:t>
            </a:r>
          </a:p>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Brown #16</a:t>
            </a:r>
          </a:p>
        </p:txBody>
      </p:sp>
      <p:grpSp>
        <p:nvGrpSpPr>
          <p:cNvPr id="16" name="Group 15"/>
          <p:cNvGrpSpPr/>
          <p:nvPr/>
        </p:nvGrpSpPr>
        <p:grpSpPr>
          <a:xfrm>
            <a:off x="4922837" y="3344862"/>
            <a:ext cx="2362200" cy="3118368"/>
            <a:chOff x="4922837" y="3344862"/>
            <a:chExt cx="2362200" cy="3118368"/>
          </a:xfrm>
        </p:grpSpPr>
        <p:sp>
          <p:nvSpPr>
            <p:cNvPr id="9" name="Flowchart: Process 8"/>
            <p:cNvSpPr/>
            <p:nvPr/>
          </p:nvSpPr>
          <p:spPr bwMode="auto">
            <a:xfrm>
              <a:off x="4922837" y="3344862"/>
              <a:ext cx="2286000" cy="3047999"/>
            </a:xfrm>
            <a:prstGeom prst="flowChartProcess">
              <a:avLst/>
            </a:prstGeom>
            <a:solidFill>
              <a:schemeClr val="bg1">
                <a:lumMod val="60000"/>
                <a:lumOff val="40000"/>
              </a:schemeClr>
            </a:solidFill>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Flowchart: Process 6"/>
            <p:cNvSpPr/>
            <p:nvPr/>
          </p:nvSpPr>
          <p:spPr bwMode="auto">
            <a:xfrm>
              <a:off x="4999037" y="4259262"/>
              <a:ext cx="2133600" cy="2057400"/>
            </a:xfrm>
            <a:prstGeom prst="flowChartProcess">
              <a:avLst/>
            </a:prstGeom>
            <a:ln>
              <a:solidFill>
                <a:srgbClr val="FFFFFF"/>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a:t>
              </a:r>
              <a:r>
                <a:rPr lang="en-US" sz="2000" dirty="0">
                  <a:gradFill>
                    <a:gsLst>
                      <a:gs pos="0">
                        <a:srgbClr val="FFFFFF"/>
                      </a:gs>
                      <a:gs pos="100000">
                        <a:srgbClr val="FFFFFF"/>
                      </a:gs>
                    </a:gsLst>
                    <a:lin ang="5400000" scaled="0"/>
                  </a:gradFill>
                </a:rPr>
                <a:t/>
              </a:r>
              <a:br>
                <a:rPr lang="en-US" sz="2000" dirty="0">
                  <a:gradFill>
                    <a:gsLst>
                      <a:gs pos="0">
                        <a:srgbClr val="FFFFFF"/>
                      </a:gs>
                      <a:gs pos="100000">
                        <a:srgbClr val="FFFFFF"/>
                      </a:gs>
                    </a:gsLst>
                    <a:lin ang="5400000" scaled="0"/>
                  </a:gradFill>
                </a:rPr>
              </a:br>
              <a:r>
                <a:rPr lang="en-US" sz="2000" dirty="0" smtClean="0">
                  <a:gradFill>
                    <a:gsLst>
                      <a:gs pos="0">
                        <a:srgbClr val="FFFFFF"/>
                      </a:gs>
                      <a:gs pos="100000">
                        <a:srgbClr val="FFFFFF"/>
                      </a:gs>
                    </a:gsLst>
                    <a:lin ang="5400000" scaled="0"/>
                  </a:gradFill>
                </a:rPr>
                <a:t>()&amp;)(*&amp;)(@#!</a:t>
              </a:r>
            </a:p>
            <a:p>
              <a:pPr algn="ctr" defTabSz="932472" fontAlgn="base">
                <a:spcBef>
                  <a:spcPct val="0"/>
                </a:spcBef>
                <a:spcAft>
                  <a:spcPct val="0"/>
                </a:spcAft>
              </a:pPr>
              <a:r>
                <a:rPr lang="en-US" sz="2000" dirty="0">
                  <a:gradFill>
                    <a:gsLst>
                      <a:gs pos="0">
                        <a:srgbClr val="FFFFFF"/>
                      </a:gs>
                      <a:gs pos="100000">
                        <a:srgbClr val="FFFFFF"/>
                      </a:gs>
                    </a:gsLst>
                    <a:lin ang="5400000" scaled="0"/>
                  </a:gradFill>
                </a:rPr>
                <a:t>#!@#!#!@#!</a:t>
              </a:r>
              <a:br>
                <a:rPr lang="en-US" sz="2000" dirty="0">
                  <a:gradFill>
                    <a:gsLst>
                      <a:gs pos="0">
                        <a:srgbClr val="FFFFFF"/>
                      </a:gs>
                      <a:gs pos="100000">
                        <a:srgbClr val="FFFFFF"/>
                      </a:gs>
                    </a:gsLst>
                    <a:lin ang="5400000" scaled="0"/>
                  </a:gradFill>
                </a:rPr>
              </a:br>
              <a:r>
                <a:rPr lang="en-US" sz="2000" dirty="0" smtClean="0">
                  <a:gradFill>
                    <a:gsLst>
                      <a:gs pos="0">
                        <a:srgbClr val="FFFFFF"/>
                      </a:gs>
                      <a:gs pos="100000">
                        <a:srgbClr val="FFFFFF"/>
                      </a:gs>
                    </a:gsLst>
                    <a:lin ang="5400000" scaled="0"/>
                  </a:gradFill>
                </a:rPr>
                <a:t>()&amp;)(*&amp;)(@#!</a:t>
              </a:r>
              <a:endParaRPr lang="en-US" sz="2000" dirty="0">
                <a:gradFill>
                  <a:gsLst>
                    <a:gs pos="0">
                      <a:srgbClr val="FFFFFF"/>
                    </a:gs>
                    <a:gs pos="100000">
                      <a:srgbClr val="FFFFFF"/>
                    </a:gs>
                  </a:gsLst>
                  <a:lin ang="5400000" scaled="0"/>
                </a:gradFill>
              </a:endParaRPr>
            </a:p>
            <a:p>
              <a:pPr algn="ctr" defTabSz="932472" fontAlgn="base">
                <a:spcBef>
                  <a:spcPct val="0"/>
                </a:spcBef>
                <a:spcAft>
                  <a:spcPct val="0"/>
                </a:spcAft>
              </a:pPr>
              <a:r>
                <a:rPr lang="en-US" sz="2000" dirty="0">
                  <a:gradFill>
                    <a:gsLst>
                      <a:gs pos="0">
                        <a:srgbClr val="FFFFFF"/>
                      </a:gs>
                      <a:gs pos="100000">
                        <a:srgbClr val="FFFFFF"/>
                      </a:gs>
                    </a:gsLst>
                    <a:lin ang="5400000" scaled="0"/>
                  </a:gradFill>
                </a:rPr>
                <a:t>#!@#!#!@#!</a:t>
              </a:r>
              <a:br>
                <a:rPr lang="en-US" sz="2000" dirty="0">
                  <a:gradFill>
                    <a:gsLst>
                      <a:gs pos="0">
                        <a:srgbClr val="FFFFFF"/>
                      </a:gs>
                      <a:gs pos="100000">
                        <a:srgbClr val="FFFFFF"/>
                      </a:gs>
                    </a:gsLst>
                    <a:lin ang="5400000" scaled="0"/>
                  </a:gradFill>
                </a:rPr>
              </a:br>
              <a:r>
                <a:rPr lang="en-US" sz="2000" dirty="0" smtClean="0">
                  <a:gradFill>
                    <a:gsLst>
                      <a:gs pos="0">
                        <a:srgbClr val="FFFFFF"/>
                      </a:gs>
                      <a:gs pos="100000">
                        <a:srgbClr val="FFFFFF"/>
                      </a:gs>
                    </a:gsLst>
                    <a:lin ang="5400000" scaled="0"/>
                  </a:gradFill>
                </a:rPr>
                <a:t>()&amp;)(*&amp;)(@#!</a:t>
              </a:r>
              <a:endParaRPr lang="en-US" sz="2000" dirty="0">
                <a:gradFill>
                  <a:gsLst>
                    <a:gs pos="0">
                      <a:srgbClr val="FFFFFF"/>
                    </a:gs>
                    <a:gs pos="100000">
                      <a:srgbClr val="FFFFFF"/>
                    </a:gs>
                  </a:gsLst>
                  <a:lin ang="5400000" scaled="0"/>
                </a:gradFill>
              </a:endParaRPr>
            </a:p>
          </p:txBody>
        </p:sp>
        <p:sp>
          <p:nvSpPr>
            <p:cNvPr id="10" name="Flowchart: Process 9"/>
            <p:cNvSpPr/>
            <p:nvPr/>
          </p:nvSpPr>
          <p:spPr bwMode="auto">
            <a:xfrm>
              <a:off x="5009215" y="3510844"/>
              <a:ext cx="2133600" cy="609600"/>
            </a:xfrm>
            <a:prstGeom prst="flowChartProcess">
              <a:avLst/>
            </a:prstGeom>
            <a:ln>
              <a:solidFill>
                <a:srgbClr val="FFFFFF"/>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smtClean="0">
                  <a:gradFill>
                    <a:gsLst>
                      <a:gs pos="0">
                        <a:srgbClr val="FFFFFF"/>
                      </a:gs>
                      <a:gs pos="100000">
                        <a:srgbClr val="FFFFFF"/>
                      </a:gs>
                    </a:gsLst>
                    <a:lin ang="5400000" scaled="0"/>
                  </a:gradFill>
                </a:rPr>
                <a:t>Use Rights +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239" y="6013340"/>
              <a:ext cx="450798" cy="44989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629" y="3590699"/>
              <a:ext cx="450798" cy="449890"/>
            </a:xfrm>
            <a:prstGeom prst="rect">
              <a:avLst/>
            </a:prstGeom>
          </p:spPr>
        </p:pic>
        <p:pic>
          <p:nvPicPr>
            <p:cNvPr id="13" name="Picture 12"/>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834239" y="3809372"/>
              <a:ext cx="450798" cy="449890"/>
            </a:xfrm>
            <a:prstGeom prst="rect">
              <a:avLst/>
            </a:prstGeom>
          </p:spPr>
        </p:pic>
      </p:grpSp>
      <p:sp>
        <p:nvSpPr>
          <p:cNvPr id="14" name="Right Arrow 13"/>
          <p:cNvSpPr/>
          <p:nvPr/>
        </p:nvSpPr>
        <p:spPr bwMode="auto">
          <a:xfrm>
            <a:off x="3170237" y="4868861"/>
            <a:ext cx="1676400" cy="724477"/>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Protect</a:t>
            </a:r>
            <a:endParaRPr lang="en-US" sz="2000" dirty="0">
              <a:gradFill>
                <a:gsLst>
                  <a:gs pos="0">
                    <a:srgbClr val="FFFFFF"/>
                  </a:gs>
                  <a:gs pos="100000">
                    <a:srgbClr val="FFFFFF"/>
                  </a:gs>
                </a:gsLst>
                <a:lin ang="5400000" scaled="0"/>
              </a:gradFill>
            </a:endParaRPr>
          </a:p>
        </p:txBody>
      </p:sp>
      <p:sp>
        <p:nvSpPr>
          <p:cNvPr id="15" name="Right Arrow 14"/>
          <p:cNvSpPr/>
          <p:nvPr/>
        </p:nvSpPr>
        <p:spPr bwMode="auto">
          <a:xfrm>
            <a:off x="7285037" y="4868861"/>
            <a:ext cx="1676400" cy="724477"/>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Unprotect</a:t>
            </a: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2684477"/>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74637" y="220662"/>
            <a:ext cx="5486400" cy="2362200"/>
          </a:xfrm>
          <a:solidFill>
            <a:srgbClr val="333333">
              <a:alpha val="83000"/>
            </a:srgbClr>
          </a:solidFill>
        </p:spPr>
        <p:txBody>
          <a:bodyPr anchor="ctr"/>
          <a:lstStyle/>
          <a:p>
            <a:r>
              <a:rPr lang="en-US" sz="8800" b="1" dirty="0" smtClean="0">
                <a:gradFill>
                  <a:gsLst>
                    <a:gs pos="0">
                      <a:srgbClr val="FFFFFF"/>
                    </a:gs>
                    <a:gs pos="100000">
                      <a:srgbClr val="FFFFFF"/>
                    </a:gs>
                  </a:gsLst>
                  <a:lin ang="5400000" scaled="0"/>
                </a:gradFill>
              </a:rPr>
              <a:t>Cooking with RMS </a:t>
            </a:r>
            <a:endParaRPr lang="en-US" sz="8800" b="1" dirty="0">
              <a:gradFill>
                <a:gsLst>
                  <a:gs pos="0">
                    <a:srgbClr val="FFFFFF"/>
                  </a:gs>
                  <a:gs pos="100000">
                    <a:srgbClr val="FFFFFF"/>
                  </a:gs>
                </a:gsLst>
                <a:lin ang="5400000" scaled="0"/>
              </a:gradFill>
            </a:endParaRPr>
          </a:p>
        </p:txBody>
      </p:sp>
      <p:sp>
        <p:nvSpPr>
          <p:cNvPr id="3" name="Title 6"/>
          <p:cNvSpPr txBox="1">
            <a:spLocks/>
          </p:cNvSpPr>
          <p:nvPr/>
        </p:nvSpPr>
        <p:spPr>
          <a:xfrm>
            <a:off x="5303837" y="3268662"/>
            <a:ext cx="7132955" cy="3725863"/>
          </a:xfrm>
          <a:prstGeom prst="rect">
            <a:avLst/>
          </a:prstGeom>
          <a:solidFill>
            <a:srgbClr val="333333">
              <a:alpha val="83000"/>
            </a:srgbClr>
          </a:solidFill>
        </p:spPr>
        <p:txBody>
          <a:bodyPr vert="horz" wrap="square" lIns="146304" tIns="91440" rIns="146304" bIns="91440" rtlCol="0" anchor="b">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800" b="1" dirty="0" smtClean="0">
                <a:gradFill>
                  <a:gsLst>
                    <a:gs pos="0">
                      <a:srgbClr val="FFFFFF"/>
                    </a:gs>
                    <a:gs pos="100000">
                      <a:srgbClr val="FFFFFF"/>
                    </a:gs>
                  </a:gsLst>
                  <a:lin ang="5400000" scaled="0"/>
                </a:gradFill>
              </a:rPr>
              <a:t>Recap:</a:t>
            </a:r>
          </a:p>
          <a:p>
            <a:r>
              <a:rPr lang="en-US" sz="2800" dirty="0" smtClean="0">
                <a:gradFill>
                  <a:gsLst>
                    <a:gs pos="0">
                      <a:srgbClr val="FFFFFF"/>
                    </a:gs>
                    <a:gs pos="100000">
                      <a:srgbClr val="FFFFFF"/>
                    </a:gs>
                  </a:gsLst>
                  <a:lin ang="5400000" scaled="0"/>
                </a:gradFill>
              </a:rPr>
              <a:t>  Doc Repositories with SP/SPO</a:t>
            </a:r>
          </a:p>
          <a:p>
            <a:r>
              <a:rPr lang="en-US" sz="2800" dirty="0" smtClean="0">
                <a:gradFill>
                  <a:gsLst>
                    <a:gs pos="0">
                      <a:srgbClr val="FFFFFF"/>
                    </a:gs>
                    <a:gs pos="100000">
                      <a:srgbClr val="FFFFFF"/>
                    </a:gs>
                  </a:gsLst>
                  <a:lin ang="5400000" scaled="0"/>
                </a:gradFill>
              </a:rPr>
              <a:t>  Doc Protection with FS+FCI</a:t>
            </a:r>
            <a:endParaRPr lang="en-US" sz="2800" dirty="0">
              <a:gradFill>
                <a:gsLst>
                  <a:gs pos="0">
                    <a:srgbClr val="FFFFFF"/>
                  </a:gs>
                  <a:gs pos="100000">
                    <a:srgbClr val="FFFFFF"/>
                  </a:gs>
                </a:gsLst>
                <a:lin ang="5400000" scaled="0"/>
              </a:gradFill>
            </a:endParaRPr>
          </a:p>
          <a:p>
            <a:r>
              <a:rPr lang="en-US" sz="2800" dirty="0" smtClean="0">
                <a:gradFill>
                  <a:gsLst>
                    <a:gs pos="0">
                      <a:srgbClr val="FFFFFF"/>
                    </a:gs>
                    <a:gs pos="100000">
                      <a:srgbClr val="FFFFFF"/>
                    </a:gs>
                  </a:gsLst>
                  <a:lin ang="5400000" scaled="0"/>
                </a:gradFill>
              </a:rPr>
              <a:t>  Email protection (within org)</a:t>
            </a:r>
          </a:p>
          <a:p>
            <a:r>
              <a:rPr lang="en-US" sz="2800" dirty="0" smtClean="0">
                <a:gradFill>
                  <a:gsLst>
                    <a:gs pos="0">
                      <a:srgbClr val="FFFFFF"/>
                    </a:gs>
                    <a:gs pos="100000">
                      <a:srgbClr val="FFFFFF"/>
                    </a:gs>
                  </a:gsLst>
                  <a:lin ang="5400000" scaled="0"/>
                </a:gradFill>
              </a:rPr>
              <a:t>  Secure sharing: O365, RMS app, free RMS</a:t>
            </a:r>
          </a:p>
          <a:p>
            <a:r>
              <a:rPr lang="en-US" sz="2800" dirty="0" smtClean="0">
                <a:gradFill>
                  <a:gsLst>
                    <a:gs pos="0">
                      <a:srgbClr val="FFFFFF"/>
                    </a:gs>
                    <a:gs pos="100000">
                      <a:srgbClr val="FFFFFF"/>
                    </a:gs>
                  </a:gsLst>
                  <a:lin ang="5400000" scaled="0"/>
                </a:gradFill>
              </a:rPr>
              <a:t>  Biz Intelligence Reporting over logs</a:t>
            </a:r>
          </a:p>
          <a:p>
            <a:r>
              <a:rPr lang="en-US" sz="2800" dirty="0" smtClean="0">
                <a:gradFill>
                  <a:gsLst>
                    <a:gs pos="0">
                      <a:srgbClr val="FFFFFF"/>
                    </a:gs>
                    <a:gs pos="100000">
                      <a:srgbClr val="FFFFFF"/>
                    </a:gs>
                  </a:gsLst>
                  <a:lin ang="5400000" scaled="0"/>
                </a:gradFill>
              </a:rPr>
              <a:t>  User-initiated critical assert protection</a:t>
            </a:r>
          </a:p>
          <a:p>
            <a:r>
              <a:rPr lang="en-US" sz="2800" dirty="0" smtClean="0">
                <a:gradFill>
                  <a:gsLst>
                    <a:gs pos="0">
                      <a:srgbClr val="FFFFFF"/>
                    </a:gs>
                    <a:gs pos="100000">
                      <a:srgbClr val="FFFFFF"/>
                    </a:gs>
                  </a:gsLst>
                  <a:lin ang="5400000" scaled="0"/>
                </a:gradFill>
              </a:rPr>
              <a:t>  SAP report protection</a:t>
            </a:r>
          </a:p>
          <a:p>
            <a:r>
              <a:rPr lang="en-US" sz="2800" dirty="0" smtClean="0">
                <a:gradFill>
                  <a:gsLst>
                    <a:gs pos="0">
                      <a:srgbClr val="FFFFFF"/>
                    </a:gs>
                    <a:gs pos="100000">
                      <a:srgbClr val="FFFFFF"/>
                    </a:gs>
                  </a:gsLst>
                  <a:lin ang="5400000" scaled="0"/>
                </a:gradFill>
              </a:rPr>
              <a:t>  Protect against the rogue admin</a:t>
            </a:r>
          </a:p>
        </p:txBody>
      </p:sp>
    </p:spTree>
    <p:extLst>
      <p:ext uri="{BB962C8B-B14F-4D97-AF65-F5344CB8AC3E}">
        <p14:creationId xmlns:p14="http://schemas.microsoft.com/office/powerpoint/2010/main" val="152163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Buying RMS</a:t>
            </a:r>
            <a:endParaRPr lang="en-US" dirty="0"/>
          </a:p>
        </p:txBody>
      </p:sp>
      <p:sp>
        <p:nvSpPr>
          <p:cNvPr id="3" name="Text Placeholder 2"/>
          <p:cNvSpPr>
            <a:spLocks noGrp="1"/>
          </p:cNvSpPr>
          <p:nvPr>
            <p:ph type="body" sz="quarter" idx="4294967295"/>
          </p:nvPr>
        </p:nvSpPr>
        <p:spPr>
          <a:xfrm>
            <a:off x="274638" y="1212850"/>
            <a:ext cx="11887200" cy="5416868"/>
          </a:xfrm>
          <a:prstGeom prst="rect">
            <a:avLst/>
          </a:prstGeom>
        </p:spPr>
        <p:txBody>
          <a:bodyPr/>
          <a:lstStyle/>
          <a:p>
            <a:r>
              <a:rPr lang="en-US" sz="3600" dirty="0" smtClean="0"/>
              <a:t>AD RMS available alone or in ECAL</a:t>
            </a:r>
          </a:p>
          <a:p>
            <a:pPr lvl="1"/>
            <a:r>
              <a:rPr lang="en-US" sz="2000" dirty="0" smtClean="0"/>
              <a:t>Current licensing terms required payment for publishing AND consume-only users</a:t>
            </a:r>
          </a:p>
          <a:p>
            <a:r>
              <a:rPr lang="en-US" sz="3600" dirty="0" smtClean="0"/>
              <a:t>Azure RMS available Stand Alone, with Office 365 or with EMS</a:t>
            </a:r>
          </a:p>
          <a:p>
            <a:pPr lvl="1"/>
            <a:r>
              <a:rPr lang="en-US" sz="2000" dirty="0" smtClean="0"/>
              <a:t>	Pay only for authors (direct or indirect authors, e.g. DLP, FCI, SP)</a:t>
            </a:r>
          </a:p>
          <a:p>
            <a:pPr lvl="1"/>
            <a:r>
              <a:rPr lang="en-US" sz="2000" dirty="0" smtClean="0"/>
              <a:t>	Azure RMS free with Office 365 E3/E4</a:t>
            </a:r>
          </a:p>
          <a:p>
            <a:pPr lvl="1"/>
            <a:r>
              <a:rPr lang="en-US" sz="2000" dirty="0" smtClean="0"/>
              <a:t>	New advanced features may require stand-alone RMS or EMS</a:t>
            </a:r>
          </a:p>
          <a:p>
            <a:pPr lvl="1"/>
            <a:r>
              <a:rPr lang="en-US" sz="2000" dirty="0" smtClean="0"/>
              <a:t>	Azure RMS for Individuals is free (but you don’t have any management capabilities)</a:t>
            </a:r>
          </a:p>
          <a:p>
            <a:r>
              <a:rPr lang="en-US" sz="3600" dirty="0" smtClean="0"/>
              <a:t>Azure SKU </a:t>
            </a:r>
            <a:r>
              <a:rPr lang="en-US" sz="3600" u="sng" dirty="0" smtClean="0"/>
              <a:t>includes</a:t>
            </a:r>
            <a:r>
              <a:rPr lang="en-US" sz="3600" dirty="0" smtClean="0"/>
              <a:t> ADRMS so always buy Azure</a:t>
            </a:r>
          </a:p>
          <a:p>
            <a:pPr lvl="1"/>
            <a:r>
              <a:rPr lang="en-US" sz="2000" dirty="0" smtClean="0"/>
              <a:t>When factoring in the only-pay-for-publishers term, this is the better deal and keeps options open.</a:t>
            </a:r>
          </a:p>
        </p:txBody>
      </p:sp>
    </p:spTree>
    <p:extLst>
      <p:ext uri="{BB962C8B-B14F-4D97-AF65-F5344CB8AC3E}">
        <p14:creationId xmlns:p14="http://schemas.microsoft.com/office/powerpoint/2010/main" val="333365195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 review: Session </a:t>
            </a:r>
            <a:r>
              <a:rPr lang="en-US" dirty="0"/>
              <a:t>Objectives </a:t>
            </a:r>
            <a:r>
              <a:rPr lang="en-US" dirty="0" smtClean="0"/>
              <a:t>And </a:t>
            </a:r>
            <a:r>
              <a:rPr lang="en-US" dirty="0"/>
              <a:t>Takeaways</a:t>
            </a:r>
          </a:p>
        </p:txBody>
      </p:sp>
      <p:sp>
        <p:nvSpPr>
          <p:cNvPr id="5" name="Text Placeholder 4"/>
          <p:cNvSpPr>
            <a:spLocks noGrp="1"/>
          </p:cNvSpPr>
          <p:nvPr>
            <p:ph type="body" sz="quarter" idx="11"/>
          </p:nvPr>
        </p:nvSpPr>
        <p:spPr>
          <a:xfrm>
            <a:off x="274639" y="1988681"/>
            <a:ext cx="11889564" cy="4708981"/>
          </a:xfrm>
          <a:prstGeom prst="rect">
            <a:avLst/>
          </a:prstGeom>
        </p:spPr>
        <p:txBody>
          <a:bodyPr/>
          <a:lstStyle/>
          <a:p>
            <a:r>
              <a:rPr lang="en-US" dirty="0"/>
              <a:t>Session Objective(s</a:t>
            </a:r>
            <a:r>
              <a:rPr lang="en-US" dirty="0" smtClean="0"/>
              <a:t>): </a:t>
            </a:r>
            <a:endParaRPr lang="en-US" dirty="0"/>
          </a:p>
          <a:p>
            <a:pPr lvl="1"/>
            <a:r>
              <a:rPr lang="en-US" dirty="0" smtClean="0"/>
              <a:t>Quick recap of RMS + How it has evolved + the problems it solves (or does not solve).</a:t>
            </a:r>
            <a:endParaRPr lang="en-US" dirty="0"/>
          </a:p>
          <a:p>
            <a:pPr lvl="1"/>
            <a:r>
              <a:rPr lang="en-US" dirty="0" smtClean="0"/>
              <a:t>You are capable of selling and deploying a set of key RMS ‘recipes’ now.</a:t>
            </a:r>
            <a:br>
              <a:rPr lang="en-US" dirty="0" smtClean="0"/>
            </a:br>
            <a:endParaRPr lang="en-US" dirty="0"/>
          </a:p>
          <a:p>
            <a:r>
              <a:rPr lang="en-US" dirty="0" smtClean="0"/>
              <a:t>Key Takeaway 1: RMS is a fantastic ‘data protection pattern’</a:t>
            </a:r>
          </a:p>
          <a:p>
            <a:r>
              <a:rPr lang="en-US" dirty="0" smtClean="0"/>
              <a:t>Key Takeaway 2: while you can’t do *everything* with RMS today, some scenarios are very effective and easy to achieve</a:t>
            </a:r>
          </a:p>
        </p:txBody>
      </p:sp>
    </p:spTree>
    <p:extLst>
      <p:ext uri="{BB962C8B-B14F-4D97-AF65-F5344CB8AC3E}">
        <p14:creationId xmlns:p14="http://schemas.microsoft.com/office/powerpoint/2010/main" val="269060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531948" y="1476621"/>
            <a:ext cx="11370961" cy="4985980"/>
          </a:xfrm>
          <a:prstGeom prst="rect">
            <a:avLst/>
          </a:prstGeom>
        </p:spPr>
        <p:txBody>
          <a:bodyPr/>
          <a:lstStyle/>
          <a:p>
            <a:pPr marL="0" indent="0">
              <a:spcBef>
                <a:spcPts val="1224"/>
              </a:spcBef>
              <a:buNone/>
            </a:pPr>
            <a:r>
              <a:rPr lang="en-US" dirty="0"/>
              <a:t>Breakout Sessions/Chalk Talks</a:t>
            </a:r>
          </a:p>
          <a:p>
            <a:pPr marL="586111" lvl="1" indent="-293056"/>
            <a:r>
              <a:rPr lang="en-US" sz="2040" dirty="0" smtClean="0"/>
              <a:t>PCIT-B316 </a:t>
            </a:r>
            <a:r>
              <a:rPr lang="en-US" sz="2040" dirty="0"/>
              <a:t>- View into the Next On-Premises RMS</a:t>
            </a:r>
          </a:p>
          <a:p>
            <a:pPr marL="586111" lvl="1" indent="-293056"/>
            <a:r>
              <a:rPr lang="en-US" sz="2040" dirty="0"/>
              <a:t>PCIT-B332 - Securely Collaborating with Anyone, Everywhere, with the New RMS</a:t>
            </a:r>
          </a:p>
          <a:p>
            <a:pPr marL="51755" indent="0">
              <a:buNone/>
            </a:pPr>
            <a:r>
              <a:rPr lang="en-US" sz="3640" dirty="0"/>
              <a:t>Instructor-Led Labs</a:t>
            </a:r>
          </a:p>
          <a:p>
            <a:pPr marL="586111" lvl="1" indent="-293056"/>
            <a:r>
              <a:rPr lang="en-US" sz="2040" dirty="0"/>
              <a:t>PCIT-IL302 - Enabling Hybrid Information Protection with the RMS connector</a:t>
            </a:r>
          </a:p>
          <a:p>
            <a:pPr marL="51755" indent="0">
              <a:buNone/>
            </a:pPr>
            <a:r>
              <a:rPr lang="en-US" sz="3640" dirty="0" smtClean="0"/>
              <a:t>RMS </a:t>
            </a:r>
            <a:r>
              <a:rPr lang="en-US" sz="3640" dirty="0"/>
              <a:t>web sites</a:t>
            </a:r>
          </a:p>
          <a:p>
            <a:pPr marL="586111" lvl="1" indent="-293056"/>
            <a:r>
              <a:rPr lang="en-US" sz="2040" dirty="0"/>
              <a:t>Official web site: </a:t>
            </a:r>
            <a:r>
              <a:rPr lang="en-US" sz="2040" dirty="0">
                <a:hlinkClick r:id="rId3"/>
              </a:rPr>
              <a:t>www.microsoft.com/rms</a:t>
            </a:r>
            <a:endParaRPr lang="en-US" sz="2040" dirty="0"/>
          </a:p>
          <a:p>
            <a:pPr marL="586111" lvl="1" indent="-293056"/>
            <a:r>
              <a:rPr lang="en-US" sz="2040" dirty="0"/>
              <a:t>Official blog for IT Pros: </a:t>
            </a:r>
            <a:r>
              <a:rPr lang="en-US" sz="2040" dirty="0">
                <a:hlinkClick r:id="rId4"/>
              </a:rPr>
              <a:t>blogs.technet.com/</a:t>
            </a:r>
            <a:r>
              <a:rPr lang="en-US" sz="2040" dirty="0" err="1">
                <a:hlinkClick r:id="rId4"/>
              </a:rPr>
              <a:t>rms</a:t>
            </a:r>
            <a:endParaRPr lang="en-US" sz="2040" dirty="0"/>
          </a:p>
          <a:p>
            <a:pPr marL="586111" lvl="1" indent="-293056"/>
            <a:r>
              <a:rPr lang="en-US" sz="2040" dirty="0"/>
              <a:t>Official blog for developers: </a:t>
            </a:r>
            <a:r>
              <a:rPr lang="en-US" sz="2040" dirty="0">
                <a:hlinkClick r:id="rId5"/>
              </a:rPr>
              <a:t>blogs.msdn.com/</a:t>
            </a:r>
            <a:r>
              <a:rPr lang="en-US" sz="2040" dirty="0" err="1">
                <a:hlinkClick r:id="rId5"/>
              </a:rPr>
              <a:t>rms</a:t>
            </a:r>
            <a:endParaRPr lang="en-US" sz="2040" dirty="0"/>
          </a:p>
          <a:p>
            <a:pPr marL="287283" indent="-287283">
              <a:spcBef>
                <a:spcPts val="1200"/>
              </a:spcBef>
            </a:pPr>
            <a:endParaRPr lang="en-US" dirty="0"/>
          </a:p>
        </p:txBody>
      </p:sp>
      <p:sp>
        <p:nvSpPr>
          <p:cNvPr id="5" name="Title 4"/>
          <p:cNvSpPr>
            <a:spLocks noGrp="1"/>
          </p:cNvSpPr>
          <p:nvPr>
            <p:ph type="title"/>
          </p:nvPr>
        </p:nvSpPr>
        <p:spPr/>
        <p:txBody>
          <a:bodyPr/>
          <a:lstStyle/>
          <a:p>
            <a:r>
              <a:rPr lang="en-US" dirty="0"/>
              <a:t>Related Content</a:t>
            </a:r>
          </a:p>
        </p:txBody>
      </p:sp>
    </p:spTree>
    <p:extLst>
      <p:ext uri="{BB962C8B-B14F-4D97-AF65-F5344CB8AC3E}">
        <p14:creationId xmlns:p14="http://schemas.microsoft.com/office/powerpoint/2010/main" val="96820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17216799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587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pPr lvl="0"/>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592859843"/>
      </p:ext>
    </p:extLst>
  </p:cSld>
  <p:clrMapOvr>
    <a:masterClrMapping/>
  </p:clrMapOvr>
  <p:transition spd="slow">
    <p:push/>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Microsoft, Windows, </a:t>
            </a:r>
            <a:r>
              <a:rPr lang="en-US" sz="700" dirty="0" smtClean="0">
                <a:gradFill>
                  <a:gsLst>
                    <a:gs pos="0">
                      <a:schemeClr val="tx1"/>
                    </a:gs>
                    <a:gs pos="100000">
                      <a:schemeClr val="tx1"/>
                    </a:gs>
                  </a:gsLst>
                  <a:lin ang="5400000" scaled="0"/>
                </a:gradFill>
                <a:cs typeface="Segoe UI" pitchFamily="34" charset="0"/>
              </a:rPr>
              <a:t>and </a:t>
            </a:r>
            <a:r>
              <a:rPr lang="en-US" sz="700" dirty="0">
                <a:gradFill>
                  <a:gsLst>
                    <a:gs pos="0">
                      <a:schemeClr val="tx1"/>
                    </a:gs>
                    <a:gs pos="100000">
                      <a:schemeClr val="tx1"/>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2573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RMS – Building Blocks</a:t>
            </a:r>
          </a:p>
        </p:txBody>
      </p:sp>
      <p:sp>
        <p:nvSpPr>
          <p:cNvPr id="3" name="Text Placeholder 2"/>
          <p:cNvSpPr>
            <a:spLocks noGrp="1"/>
          </p:cNvSpPr>
          <p:nvPr>
            <p:ph type="body" sz="quarter" idx="4294967295"/>
          </p:nvPr>
        </p:nvSpPr>
        <p:spPr>
          <a:xfrm>
            <a:off x="274638" y="1212850"/>
            <a:ext cx="11887200" cy="2769989"/>
          </a:xfrm>
          <a:prstGeom prst="rect">
            <a:avLst/>
          </a:prstGeom>
        </p:spPr>
        <p:txBody>
          <a:bodyPr/>
          <a:lstStyle/>
          <a:p>
            <a:r>
              <a:rPr lang="en-US" dirty="0" smtClean="0"/>
              <a:t>RMS-enlightened apps enforce rights</a:t>
            </a:r>
          </a:p>
          <a:p>
            <a:r>
              <a:rPr lang="en-US" dirty="0" smtClean="0"/>
              <a:t>Generic Protection offered by the RMS Sharing App</a:t>
            </a:r>
          </a:p>
          <a:p>
            <a:r>
              <a:rPr lang="en-US" dirty="0" smtClean="0"/>
              <a:t>Enlightened </a:t>
            </a:r>
            <a:r>
              <a:rPr lang="en-US" dirty="0"/>
              <a:t>apps </a:t>
            </a:r>
            <a:r>
              <a:rPr lang="en-US" dirty="0" smtClean="0"/>
              <a:t>use RMS SDK</a:t>
            </a:r>
          </a:p>
          <a:p>
            <a:r>
              <a:rPr lang="en-US" dirty="0"/>
              <a:t>RMS </a:t>
            </a:r>
            <a:r>
              <a:rPr lang="en-US" dirty="0" smtClean="0"/>
              <a:t>SDK communicates with RMS</a:t>
            </a:r>
            <a:endParaRPr lang="en-US" dirty="0"/>
          </a:p>
        </p:txBody>
      </p:sp>
      <p:grpSp>
        <p:nvGrpSpPr>
          <p:cNvPr id="5" name="Group 4"/>
          <p:cNvGrpSpPr/>
          <p:nvPr/>
        </p:nvGrpSpPr>
        <p:grpSpPr>
          <a:xfrm>
            <a:off x="503237" y="3878262"/>
            <a:ext cx="1524000" cy="2011850"/>
            <a:chOff x="4922837" y="3344862"/>
            <a:chExt cx="2362200" cy="3118368"/>
          </a:xfrm>
        </p:grpSpPr>
        <p:sp>
          <p:nvSpPr>
            <p:cNvPr id="6" name="Flowchart: Process 5"/>
            <p:cNvSpPr/>
            <p:nvPr/>
          </p:nvSpPr>
          <p:spPr bwMode="auto">
            <a:xfrm>
              <a:off x="4922837" y="3344862"/>
              <a:ext cx="2286000" cy="3047999"/>
            </a:xfrm>
            <a:prstGeom prst="flowChartProcess">
              <a:avLst/>
            </a:prstGeom>
            <a:solidFill>
              <a:schemeClr val="bg1">
                <a:lumMod val="60000"/>
                <a:lumOff val="40000"/>
              </a:schemeClr>
            </a:solidFill>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dirty="0">
                <a:gradFill>
                  <a:gsLst>
                    <a:gs pos="0">
                      <a:srgbClr val="FFFFFF"/>
                    </a:gs>
                    <a:gs pos="100000">
                      <a:srgbClr val="FFFFFF"/>
                    </a:gs>
                  </a:gsLst>
                  <a:lin ang="5400000" scaled="0"/>
                </a:gradFill>
              </a:endParaRPr>
            </a:p>
          </p:txBody>
        </p:sp>
        <p:sp>
          <p:nvSpPr>
            <p:cNvPr id="7" name="Flowchart: Process 6"/>
            <p:cNvSpPr/>
            <p:nvPr/>
          </p:nvSpPr>
          <p:spPr bwMode="auto">
            <a:xfrm>
              <a:off x="4999037" y="4259262"/>
              <a:ext cx="2133600" cy="2057400"/>
            </a:xfrm>
            <a:prstGeom prst="flowChartProcess">
              <a:avLst/>
            </a:prstGeom>
            <a:ln>
              <a:solidFill>
                <a:srgbClr val="FFFFFF"/>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dirty="0" smtClean="0">
                  <a:gradFill>
                    <a:gsLst>
                      <a:gs pos="0">
                        <a:srgbClr val="FFFFFF"/>
                      </a:gs>
                      <a:gs pos="100000">
                        <a:srgbClr val="FFFFFF"/>
                      </a:gs>
                    </a:gsLst>
                    <a:lin ang="5400000" scaled="0"/>
                  </a:gradFill>
                </a:rPr>
                <a:t>#!@#!#!@#!</a:t>
              </a:r>
              <a:r>
                <a:rPr lang="en-US" sz="1100" dirty="0">
                  <a:gradFill>
                    <a:gsLst>
                      <a:gs pos="0">
                        <a:srgbClr val="FFFFFF"/>
                      </a:gs>
                      <a:gs pos="100000">
                        <a:srgbClr val="FFFFFF"/>
                      </a:gs>
                    </a:gsLst>
                    <a:lin ang="5400000" scaled="0"/>
                  </a:gradFill>
                </a:rPr>
                <a:t/>
              </a:r>
              <a:br>
                <a:rPr lang="en-US" sz="1100" dirty="0">
                  <a:gradFill>
                    <a:gsLst>
                      <a:gs pos="0">
                        <a:srgbClr val="FFFFFF"/>
                      </a:gs>
                      <a:gs pos="100000">
                        <a:srgbClr val="FFFFFF"/>
                      </a:gs>
                    </a:gsLst>
                    <a:lin ang="5400000" scaled="0"/>
                  </a:gradFill>
                </a:rPr>
              </a:br>
              <a:r>
                <a:rPr lang="en-US" sz="1100" dirty="0" smtClean="0">
                  <a:gradFill>
                    <a:gsLst>
                      <a:gs pos="0">
                        <a:srgbClr val="FFFFFF"/>
                      </a:gs>
                      <a:gs pos="100000">
                        <a:srgbClr val="FFFFFF"/>
                      </a:gs>
                    </a:gsLst>
                    <a:lin ang="5400000" scaled="0"/>
                  </a:gradFill>
                </a:rPr>
                <a:t>()&amp;)(*&amp;)(@#!</a:t>
              </a:r>
            </a:p>
            <a:p>
              <a:pPr algn="ctr" defTabSz="932472" fontAlgn="base">
                <a:spcBef>
                  <a:spcPct val="0"/>
                </a:spcBef>
                <a:spcAft>
                  <a:spcPct val="0"/>
                </a:spcAft>
              </a:pPr>
              <a:r>
                <a:rPr lang="en-US" sz="1100" dirty="0">
                  <a:gradFill>
                    <a:gsLst>
                      <a:gs pos="0">
                        <a:srgbClr val="FFFFFF"/>
                      </a:gs>
                      <a:gs pos="100000">
                        <a:srgbClr val="FFFFFF"/>
                      </a:gs>
                    </a:gsLst>
                    <a:lin ang="5400000" scaled="0"/>
                  </a:gradFill>
                </a:rPr>
                <a:t>#!@#!#!@#!</a:t>
              </a:r>
              <a:br>
                <a:rPr lang="en-US" sz="1100" dirty="0">
                  <a:gradFill>
                    <a:gsLst>
                      <a:gs pos="0">
                        <a:srgbClr val="FFFFFF"/>
                      </a:gs>
                      <a:gs pos="100000">
                        <a:srgbClr val="FFFFFF"/>
                      </a:gs>
                    </a:gsLst>
                    <a:lin ang="5400000" scaled="0"/>
                  </a:gradFill>
                </a:rPr>
              </a:br>
              <a:r>
                <a:rPr lang="en-US" sz="1100" dirty="0" smtClean="0">
                  <a:gradFill>
                    <a:gsLst>
                      <a:gs pos="0">
                        <a:srgbClr val="FFFFFF"/>
                      </a:gs>
                      <a:gs pos="100000">
                        <a:srgbClr val="FFFFFF"/>
                      </a:gs>
                    </a:gsLst>
                    <a:lin ang="5400000" scaled="0"/>
                  </a:gradFill>
                </a:rPr>
                <a:t>()&amp;)(*&amp;)(@#!</a:t>
              </a:r>
              <a:endParaRPr lang="en-US" sz="1100" dirty="0">
                <a:gradFill>
                  <a:gsLst>
                    <a:gs pos="0">
                      <a:srgbClr val="FFFFFF"/>
                    </a:gs>
                    <a:gs pos="100000">
                      <a:srgbClr val="FFFFFF"/>
                    </a:gs>
                  </a:gsLst>
                  <a:lin ang="5400000" scaled="0"/>
                </a:gradFill>
              </a:endParaRPr>
            </a:p>
            <a:p>
              <a:pPr algn="ctr" defTabSz="932472" fontAlgn="base">
                <a:spcBef>
                  <a:spcPct val="0"/>
                </a:spcBef>
                <a:spcAft>
                  <a:spcPct val="0"/>
                </a:spcAft>
              </a:pPr>
              <a:r>
                <a:rPr lang="en-US" sz="1100" dirty="0">
                  <a:gradFill>
                    <a:gsLst>
                      <a:gs pos="0">
                        <a:srgbClr val="FFFFFF"/>
                      </a:gs>
                      <a:gs pos="100000">
                        <a:srgbClr val="FFFFFF"/>
                      </a:gs>
                    </a:gsLst>
                    <a:lin ang="5400000" scaled="0"/>
                  </a:gradFill>
                </a:rPr>
                <a:t>#!@#!#!@#!</a:t>
              </a:r>
              <a:br>
                <a:rPr lang="en-US" sz="1100" dirty="0">
                  <a:gradFill>
                    <a:gsLst>
                      <a:gs pos="0">
                        <a:srgbClr val="FFFFFF"/>
                      </a:gs>
                      <a:gs pos="100000">
                        <a:srgbClr val="FFFFFF"/>
                      </a:gs>
                    </a:gsLst>
                    <a:lin ang="5400000" scaled="0"/>
                  </a:gradFill>
                </a:rPr>
              </a:br>
              <a:r>
                <a:rPr lang="en-US" sz="1100" dirty="0" smtClean="0">
                  <a:gradFill>
                    <a:gsLst>
                      <a:gs pos="0">
                        <a:srgbClr val="FFFFFF"/>
                      </a:gs>
                      <a:gs pos="100000">
                        <a:srgbClr val="FFFFFF"/>
                      </a:gs>
                    </a:gsLst>
                    <a:lin ang="5400000" scaled="0"/>
                  </a:gradFill>
                </a:rPr>
                <a:t>()&amp;)(*&amp;)(@#!</a:t>
              </a:r>
              <a:endParaRPr lang="en-US" sz="1100" dirty="0">
                <a:gradFill>
                  <a:gsLst>
                    <a:gs pos="0">
                      <a:srgbClr val="FFFFFF"/>
                    </a:gs>
                    <a:gs pos="100000">
                      <a:srgbClr val="FFFFFF"/>
                    </a:gs>
                  </a:gsLst>
                  <a:lin ang="5400000" scaled="0"/>
                </a:gradFill>
              </a:endParaRPr>
            </a:p>
          </p:txBody>
        </p:sp>
        <p:sp>
          <p:nvSpPr>
            <p:cNvPr id="8" name="Flowchart: Process 7"/>
            <p:cNvSpPr/>
            <p:nvPr/>
          </p:nvSpPr>
          <p:spPr bwMode="auto">
            <a:xfrm>
              <a:off x="5009215" y="3510844"/>
              <a:ext cx="2133600" cy="609600"/>
            </a:xfrm>
            <a:prstGeom prst="flowChartProcess">
              <a:avLst/>
            </a:prstGeom>
            <a:ln>
              <a:solidFill>
                <a:srgbClr val="FFFFFF"/>
              </a:solidFill>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050" dirty="0" smtClean="0">
                  <a:gradFill>
                    <a:gsLst>
                      <a:gs pos="0">
                        <a:srgbClr val="FFFFFF"/>
                      </a:gs>
                      <a:gs pos="100000">
                        <a:srgbClr val="FFFFFF"/>
                      </a:gs>
                    </a:gsLst>
                    <a:lin ang="5400000" scaled="0"/>
                  </a:gradFill>
                </a:rPr>
                <a:t>Use Rights +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239" y="6013340"/>
              <a:ext cx="450798" cy="44989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629" y="3590699"/>
              <a:ext cx="450798" cy="449890"/>
            </a:xfrm>
            <a:prstGeom prst="rect">
              <a:avLst/>
            </a:prstGeom>
          </p:spPr>
        </p:pic>
        <p:pic>
          <p:nvPicPr>
            <p:cNvPr id="11" name="Picture 10"/>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834239" y="3809372"/>
              <a:ext cx="450798" cy="449890"/>
            </a:xfrm>
            <a:prstGeom prst="rect">
              <a:avLst/>
            </a:prstGeom>
          </p:spPr>
        </p:pic>
      </p:grpSp>
      <p:sp>
        <p:nvSpPr>
          <p:cNvPr id="13" name="Right Arrow 12"/>
          <p:cNvSpPr/>
          <p:nvPr/>
        </p:nvSpPr>
        <p:spPr bwMode="auto">
          <a:xfrm>
            <a:off x="2103437" y="4640262"/>
            <a:ext cx="914400" cy="724477"/>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1061" b="1710"/>
          <a:stretch/>
        </p:blipFill>
        <p:spPr>
          <a:xfrm>
            <a:off x="3094037" y="4487862"/>
            <a:ext cx="1884842" cy="1065451"/>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037" y="4093960"/>
            <a:ext cx="3423555" cy="808504"/>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t="30645" b="30645"/>
          <a:stretch/>
        </p:blipFill>
        <p:spPr>
          <a:xfrm>
            <a:off x="9418637" y="4941526"/>
            <a:ext cx="2362200" cy="914400"/>
          </a:xfrm>
          <a:prstGeom prst="rect">
            <a:avLst/>
          </a:prstGeom>
        </p:spPr>
      </p:pic>
      <p:sp>
        <p:nvSpPr>
          <p:cNvPr id="19" name="Right Arrow 18"/>
          <p:cNvSpPr/>
          <p:nvPr/>
        </p:nvSpPr>
        <p:spPr bwMode="auto">
          <a:xfrm>
            <a:off x="7742237" y="4654509"/>
            <a:ext cx="914400" cy="724477"/>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0" name="Right Arrow 19"/>
          <p:cNvSpPr/>
          <p:nvPr/>
        </p:nvSpPr>
        <p:spPr bwMode="auto">
          <a:xfrm>
            <a:off x="5131279" y="4649676"/>
            <a:ext cx="914400" cy="724477"/>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2" name="Line Callout 1 21"/>
          <p:cNvSpPr/>
          <p:nvPr/>
        </p:nvSpPr>
        <p:spPr bwMode="auto">
          <a:xfrm>
            <a:off x="6131958" y="4555132"/>
            <a:ext cx="1325637" cy="894735"/>
          </a:xfrm>
          <a:prstGeom prst="borderCallout1">
            <a:avLst>
              <a:gd name="adj1" fmla="val -6799"/>
              <a:gd name="adj2" fmla="val 53173"/>
              <a:gd name="adj3" fmla="val 112500"/>
              <a:gd name="adj4" fmla="val -38333"/>
            </a:avLst>
          </a:prstGeom>
          <a:solidFill>
            <a:srgbClr val="96969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gradFill>
                  <a:gsLst>
                    <a:gs pos="0">
                      <a:srgbClr val="FFFFFF"/>
                    </a:gs>
                    <a:gs pos="100000">
                      <a:srgbClr val="FFFFFF"/>
                    </a:gs>
                  </a:gsLst>
                  <a:lin ang="5400000" scaled="0"/>
                </a:gradFill>
              </a:rPr>
              <a:t>RMS</a:t>
            </a:r>
            <a:br>
              <a:rPr lang="en-US" sz="2000" dirty="0" smtClean="0">
                <a:gradFill>
                  <a:gsLst>
                    <a:gs pos="0">
                      <a:srgbClr val="FFFFFF"/>
                    </a:gs>
                    <a:gs pos="100000">
                      <a:srgbClr val="FFFFFF"/>
                    </a:gs>
                  </a:gsLst>
                  <a:lin ang="5400000" scaled="0"/>
                </a:gradFill>
              </a:rPr>
            </a:br>
            <a:r>
              <a:rPr lang="en-US" sz="2000" dirty="0" smtClean="0">
                <a:gradFill>
                  <a:gsLst>
                    <a:gs pos="0">
                      <a:srgbClr val="FFFFFF"/>
                    </a:gs>
                    <a:gs pos="100000">
                      <a:srgbClr val="FFFFFF"/>
                    </a:gs>
                  </a:gsLst>
                  <a:lin ang="5400000" scaled="0"/>
                </a:gradFill>
              </a:rPr>
              <a:t>SDK</a:t>
            </a:r>
            <a:endParaRPr lang="en-US" sz="2000" dirty="0">
              <a:gradFill>
                <a:gsLst>
                  <a:gs pos="0">
                    <a:srgbClr val="FFFFFF"/>
                  </a:gs>
                  <a:gs pos="100000">
                    <a:srgbClr val="FFFFFF"/>
                  </a:gs>
                </a:gsLst>
                <a:lin ang="5400000" scaled="0"/>
              </a:gradFill>
            </a:endParaRPr>
          </a:p>
        </p:txBody>
      </p:sp>
      <p:pic>
        <p:nvPicPr>
          <p:cNvPr id="1030" name="Picture 6" descr="RMS shar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037" y="5614782"/>
            <a:ext cx="1138238" cy="113823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084637" y="5557400"/>
            <a:ext cx="2133600"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RMS App, </a:t>
            </a:r>
            <a:r>
              <a:rPr lang="en-US" sz="2400" dirty="0" err="1" smtClean="0">
                <a:gradFill>
                  <a:gsLst>
                    <a:gs pos="2917">
                      <a:schemeClr val="tx1"/>
                    </a:gs>
                    <a:gs pos="30000">
                      <a:schemeClr val="tx1"/>
                    </a:gs>
                  </a:gsLst>
                  <a:lin ang="5400000" scaled="0"/>
                </a:gradFill>
              </a:rPr>
              <a:t>Foxit</a:t>
            </a:r>
            <a:r>
              <a:rPr lang="en-US" sz="2400" dirty="0" smtClean="0">
                <a:gradFill>
                  <a:gsLst>
                    <a:gs pos="2917">
                      <a:schemeClr val="tx1"/>
                    </a:gs>
                    <a:gs pos="30000">
                      <a:schemeClr val="tx1"/>
                    </a:gs>
                  </a:gsLst>
                  <a:lin ang="5400000" scaled="0"/>
                </a:gradFill>
              </a:rPr>
              <a:t>,</a:t>
            </a:r>
            <a:br>
              <a:rPr lang="en-US" sz="2400" dirty="0" smtClean="0">
                <a:gradFill>
                  <a:gsLst>
                    <a:gs pos="2917">
                      <a:schemeClr val="tx1"/>
                    </a:gs>
                    <a:gs pos="30000">
                      <a:schemeClr val="tx1"/>
                    </a:gs>
                  </a:gsLst>
                  <a:lin ang="5400000" scaled="0"/>
                </a:gradFill>
              </a:rPr>
            </a:br>
            <a:r>
              <a:rPr lang="en-US" sz="2400" dirty="0" err="1" smtClean="0">
                <a:gradFill>
                  <a:gsLst>
                    <a:gs pos="2917">
                      <a:schemeClr val="tx1"/>
                    </a:gs>
                    <a:gs pos="30000">
                      <a:schemeClr val="tx1"/>
                    </a:gs>
                  </a:gsLst>
                  <a:lin ang="5400000" scaled="0"/>
                </a:gradFill>
              </a:rPr>
              <a:t>etc</a:t>
            </a:r>
            <a:endParaRPr lang="en-US" sz="24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413420602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Microsoft RMS – Building Blocks</a:t>
            </a:r>
          </a:p>
        </p:txBody>
      </p:sp>
      <p:grpSp>
        <p:nvGrpSpPr>
          <p:cNvPr id="66" name="Group 65"/>
          <p:cNvGrpSpPr/>
          <p:nvPr/>
        </p:nvGrpSpPr>
        <p:grpSpPr>
          <a:xfrm>
            <a:off x="3344198" y="1695869"/>
            <a:ext cx="2541587" cy="1144423"/>
            <a:chOff x="3344198" y="1695869"/>
            <a:chExt cx="2541587" cy="1144423"/>
          </a:xfrm>
        </p:grpSpPr>
        <p:sp>
          <p:nvSpPr>
            <p:cNvPr id="7" name="Isosceles Triangle 6"/>
            <p:cNvSpPr/>
            <p:nvPr/>
          </p:nvSpPr>
          <p:spPr bwMode="auto">
            <a:xfrm>
              <a:off x="4610049" y="1695869"/>
              <a:ext cx="1275736" cy="1143000"/>
            </a:xfrm>
            <a:prstGeom prst="triangle">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400" spc="-102" dirty="0" smtClean="0">
                  <a:gradFill>
                    <a:gsLst>
                      <a:gs pos="0">
                        <a:srgbClr val="FFFFFF"/>
                      </a:gs>
                      <a:gs pos="100000">
                        <a:srgbClr val="FFFFFF"/>
                      </a:gs>
                    </a:gsLst>
                    <a:lin ang="5400000" scaled="0"/>
                  </a:gradFill>
                  <a:ea typeface="Segoe UI" pitchFamily="34" charset="0"/>
                  <a:cs typeface="Segoe UI" pitchFamily="34" charset="0"/>
                </a:rPr>
                <a:t>Azure AD</a:t>
              </a:r>
              <a:endParaRPr lang="en-US" sz="14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23" name="Straight Arrow Connector 22"/>
            <p:cNvCxnSpPr>
              <a:stCxn id="6" idx="0"/>
              <a:endCxn id="7" idx="1"/>
            </p:cNvCxnSpPr>
            <p:nvPr/>
          </p:nvCxnSpPr>
          <p:spPr>
            <a:xfrm flipV="1">
              <a:off x="3344198" y="2267369"/>
              <a:ext cx="1584785" cy="57292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0445070">
              <a:off x="3361430" y="2211762"/>
              <a:ext cx="1786870" cy="276999"/>
            </a:xfrm>
            <a:prstGeom prst="rect">
              <a:avLst/>
            </a:prstGeom>
            <a:noFill/>
          </p:spPr>
          <p:txBody>
            <a:bodyPr wrap="square" rtlCol="0">
              <a:spAutoFit/>
            </a:bodyPr>
            <a:lstStyle/>
            <a:p>
              <a:r>
                <a:rPr lang="en-US" sz="1200" dirty="0" smtClean="0">
                  <a:solidFill>
                    <a:srgbClr val="000000"/>
                  </a:solidFill>
                </a:rPr>
                <a:t>External Collaboration</a:t>
              </a:r>
            </a:p>
          </p:txBody>
        </p:sp>
      </p:grpSp>
      <p:grpSp>
        <p:nvGrpSpPr>
          <p:cNvPr id="71" name="Group 70"/>
          <p:cNvGrpSpPr/>
          <p:nvPr/>
        </p:nvGrpSpPr>
        <p:grpSpPr>
          <a:xfrm>
            <a:off x="502598" y="1695869"/>
            <a:ext cx="3368855" cy="4864550"/>
            <a:chOff x="502598" y="1695869"/>
            <a:chExt cx="3368855" cy="4864550"/>
          </a:xfrm>
        </p:grpSpPr>
        <p:sp>
          <p:nvSpPr>
            <p:cNvPr id="5" name="Isosceles Triangle 4"/>
            <p:cNvSpPr/>
            <p:nvPr/>
          </p:nvSpPr>
          <p:spPr bwMode="auto">
            <a:xfrm>
              <a:off x="818537" y="1695869"/>
              <a:ext cx="1275736" cy="1143000"/>
            </a:xfrm>
            <a:prstGeom prst="triangle">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400" spc="-102" dirty="0" smtClean="0">
                  <a:gradFill>
                    <a:gsLst>
                      <a:gs pos="0">
                        <a:srgbClr val="FFFFFF"/>
                      </a:gs>
                      <a:gs pos="100000">
                        <a:srgbClr val="FFFFFF"/>
                      </a:gs>
                    </a:gsLst>
                    <a:lin ang="5400000" scaled="0"/>
                  </a:gradFill>
                  <a:ea typeface="Segoe UI" pitchFamily="34" charset="0"/>
                  <a:cs typeface="Segoe UI" pitchFamily="34" charset="0"/>
                </a:rPr>
                <a:t>AD</a:t>
              </a:r>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6" name="Oval 5"/>
            <p:cNvSpPr/>
            <p:nvPr/>
          </p:nvSpPr>
          <p:spPr bwMode="auto">
            <a:xfrm>
              <a:off x="2816943" y="2840292"/>
              <a:ext cx="1054510" cy="1039761"/>
            </a:xfrm>
            <a:prstGeom prst="ellipse">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400" spc="-102" dirty="0" smtClean="0">
                  <a:gradFill>
                    <a:gsLst>
                      <a:gs pos="0">
                        <a:srgbClr val="FFFFFF"/>
                      </a:gs>
                      <a:gs pos="100000">
                        <a:srgbClr val="FFFFFF"/>
                      </a:gs>
                    </a:gsLst>
                    <a:lin ang="5400000" scaled="0"/>
                  </a:gradFill>
                  <a:ea typeface="Segoe UI" pitchFamily="34" charset="0"/>
                  <a:cs typeface="Segoe UI" pitchFamily="34" charset="0"/>
                </a:rPr>
                <a:t>AD RMS</a:t>
              </a:r>
              <a:endParaRPr lang="en-US" sz="1400" spc="-102"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832425" y="5440576"/>
              <a:ext cx="1108710" cy="8978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3" name="Straight Arrow Connector 12"/>
            <p:cNvCxnSpPr/>
            <p:nvPr/>
          </p:nvCxnSpPr>
          <p:spPr>
            <a:xfrm flipV="1">
              <a:off x="2394587" y="3645923"/>
              <a:ext cx="0" cy="17880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394587" y="3411792"/>
              <a:ext cx="422356" cy="1"/>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sp>
          <p:nvSpPr>
            <p:cNvPr id="18" name="Oval 17"/>
            <p:cNvSpPr>
              <a:spLocks noChangeAspect="1"/>
            </p:cNvSpPr>
            <p:nvPr/>
          </p:nvSpPr>
          <p:spPr bwMode="auto">
            <a:xfrm>
              <a:off x="506361" y="3950213"/>
              <a:ext cx="979345" cy="979966"/>
            </a:xfrm>
            <a:prstGeom prst="ellips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Exchange</a:t>
              </a:r>
              <a:endParaRPr lang="en-US" sz="12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19" name="Oval 18"/>
            <p:cNvSpPr>
              <a:spLocks noChangeAspect="1"/>
            </p:cNvSpPr>
            <p:nvPr/>
          </p:nvSpPr>
          <p:spPr bwMode="auto">
            <a:xfrm>
              <a:off x="506361" y="4488334"/>
              <a:ext cx="979345" cy="979966"/>
            </a:xfrm>
            <a:prstGeom prst="ellipse">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SharePoint</a:t>
              </a:r>
              <a:endParaRPr lang="en-US" sz="11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20" name="Oval 19"/>
            <p:cNvSpPr>
              <a:spLocks noChangeAspect="1"/>
            </p:cNvSpPr>
            <p:nvPr/>
          </p:nvSpPr>
          <p:spPr bwMode="auto">
            <a:xfrm>
              <a:off x="502598" y="4997429"/>
              <a:ext cx="979345" cy="979966"/>
            </a:xfrm>
            <a:prstGeom prst="ellipse">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Windows Server FCI</a:t>
              </a:r>
              <a:endParaRPr lang="en-US" sz="11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Arrow Connector 20"/>
            <p:cNvCxnSpPr>
              <a:stCxn id="6" idx="0"/>
              <a:endCxn id="5" idx="5"/>
            </p:cNvCxnSpPr>
            <p:nvPr/>
          </p:nvCxnSpPr>
          <p:spPr>
            <a:xfrm flipH="1" flipV="1">
              <a:off x="1775339" y="2267369"/>
              <a:ext cx="1568859" cy="57292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285971">
              <a:off x="1929046" y="2258900"/>
              <a:ext cx="1298840" cy="276999"/>
            </a:xfrm>
            <a:prstGeom prst="rect">
              <a:avLst/>
            </a:prstGeom>
            <a:noFill/>
          </p:spPr>
          <p:txBody>
            <a:bodyPr wrap="square" rtlCol="0">
              <a:spAutoFit/>
            </a:bodyPr>
            <a:lstStyle/>
            <a:p>
              <a:r>
                <a:rPr lang="en-US" sz="1200" dirty="0" smtClean="0">
                  <a:solidFill>
                    <a:srgbClr val="000000"/>
                  </a:solidFill>
                </a:rPr>
                <a:t>Internal users</a:t>
              </a:r>
            </a:p>
          </p:txBody>
        </p:sp>
        <p:cxnSp>
          <p:nvCxnSpPr>
            <p:cNvPr id="25" name="Straight Arrow Connector 24"/>
            <p:cNvCxnSpPr/>
            <p:nvPr/>
          </p:nvCxnSpPr>
          <p:spPr>
            <a:xfrm flipV="1">
              <a:off x="1585452" y="3645923"/>
              <a:ext cx="630616" cy="128425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84192" y="6006421"/>
              <a:ext cx="1298840" cy="553998"/>
            </a:xfrm>
            <a:prstGeom prst="rect">
              <a:avLst/>
            </a:prstGeom>
            <a:noFill/>
          </p:spPr>
          <p:txBody>
            <a:bodyPr wrap="square" rtlCol="0">
              <a:spAutoFit/>
            </a:bodyPr>
            <a:lstStyle/>
            <a:p>
              <a:r>
                <a:rPr lang="en-US" sz="1000" dirty="0" smtClean="0">
                  <a:solidFill>
                    <a:srgbClr val="000000"/>
                  </a:solidFill>
                </a:rPr>
                <a:t>Office 2007</a:t>
              </a:r>
            </a:p>
            <a:p>
              <a:r>
                <a:rPr lang="en-US" sz="1000" dirty="0" smtClean="0">
                  <a:solidFill>
                    <a:srgbClr val="000000"/>
                  </a:solidFill>
                </a:rPr>
                <a:t>Office 2010</a:t>
              </a:r>
            </a:p>
            <a:p>
              <a:r>
                <a:rPr lang="en-US" sz="1000" dirty="0" smtClean="0">
                  <a:solidFill>
                    <a:srgbClr val="000000"/>
                  </a:solidFill>
                </a:rPr>
                <a:t>Office 2013</a:t>
              </a:r>
            </a:p>
          </p:txBody>
        </p:sp>
      </p:grpSp>
      <p:grpSp>
        <p:nvGrpSpPr>
          <p:cNvPr id="65" name="Group 64"/>
          <p:cNvGrpSpPr/>
          <p:nvPr/>
        </p:nvGrpSpPr>
        <p:grpSpPr>
          <a:xfrm>
            <a:off x="3378579" y="3333753"/>
            <a:ext cx="2898743" cy="2540461"/>
            <a:chOff x="3378579" y="3333753"/>
            <a:chExt cx="2898743" cy="2540461"/>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378579" y="5056084"/>
              <a:ext cx="755793" cy="75579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35300" y="5148398"/>
              <a:ext cx="396977" cy="715976"/>
            </a:xfrm>
            <a:prstGeom prst="rect">
              <a:avLst/>
            </a:prstGeom>
          </p:spPr>
        </p:pic>
        <p:cxnSp>
          <p:nvCxnSpPr>
            <p:cNvPr id="11" name="Straight Arrow Connector 10"/>
            <p:cNvCxnSpPr/>
            <p:nvPr/>
          </p:nvCxnSpPr>
          <p:spPr>
            <a:xfrm flipH="1" flipV="1">
              <a:off x="4365205" y="3512606"/>
              <a:ext cx="168583" cy="15842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661610" y="3541259"/>
              <a:ext cx="619068" cy="14370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98497" y="3333753"/>
              <a:ext cx="1298840" cy="400110"/>
            </a:xfrm>
            <a:prstGeom prst="rect">
              <a:avLst/>
            </a:prstGeom>
            <a:noFill/>
          </p:spPr>
          <p:txBody>
            <a:bodyPr wrap="square" rtlCol="0">
              <a:spAutoFit/>
            </a:bodyPr>
            <a:lstStyle/>
            <a:p>
              <a:r>
                <a:rPr lang="en-US" sz="1000" dirty="0" smtClean="0">
                  <a:solidFill>
                    <a:srgbClr val="000000"/>
                  </a:solidFill>
                </a:rPr>
                <a:t>New mobile </a:t>
              </a:r>
            </a:p>
            <a:p>
              <a:r>
                <a:rPr lang="en-US" sz="1000" dirty="0" smtClean="0">
                  <a:solidFill>
                    <a:srgbClr val="000000"/>
                  </a:solidFill>
                </a:rPr>
                <a:t>REST endpoints</a:t>
              </a:r>
            </a:p>
          </p:txBody>
        </p:sp>
        <p:cxnSp>
          <p:nvCxnSpPr>
            <p:cNvPr id="15" name="Straight Arrow Connector 14"/>
            <p:cNvCxnSpPr/>
            <p:nvPr/>
          </p:nvCxnSpPr>
          <p:spPr>
            <a:xfrm flipH="1">
              <a:off x="3871453" y="3411792"/>
              <a:ext cx="422356" cy="1"/>
            </a:xfrm>
            <a:prstGeom prst="straightConnector1">
              <a:avLst/>
            </a:prstGeom>
            <a:ln w="19050">
              <a:headEnd type="oval"/>
              <a:tailEnd type="non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4413" y="4988840"/>
              <a:ext cx="1412909" cy="885374"/>
            </a:xfrm>
            <a:prstGeom prst="rect">
              <a:avLst/>
            </a:prstGeom>
          </p:spPr>
        </p:pic>
        <p:cxnSp>
          <p:nvCxnSpPr>
            <p:cNvPr id="28" name="Straight Arrow Connector 27"/>
            <p:cNvCxnSpPr/>
            <p:nvPr/>
          </p:nvCxnSpPr>
          <p:spPr>
            <a:xfrm flipH="1" flipV="1">
              <a:off x="4428556" y="3493311"/>
              <a:ext cx="709919" cy="14955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6603000" y="1058862"/>
            <a:ext cx="5770961" cy="5472829"/>
            <a:chOff x="6603000" y="1058862"/>
            <a:chExt cx="5770961" cy="5472829"/>
          </a:xfrm>
        </p:grpSpPr>
        <p:sp>
          <p:nvSpPr>
            <p:cNvPr id="30" name="Cloud 29"/>
            <p:cNvSpPr/>
            <p:nvPr/>
          </p:nvSpPr>
          <p:spPr bwMode="auto">
            <a:xfrm>
              <a:off x="8376058" y="1058862"/>
              <a:ext cx="2319077" cy="3560083"/>
            </a:xfrm>
            <a:prstGeom prst="cloud">
              <a:avLst/>
            </a:prstGeom>
            <a:solidFill>
              <a:schemeClr val="tx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endParaRPr lang="en-US" sz="16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31" name="Oval 30"/>
            <p:cNvSpPr/>
            <p:nvPr/>
          </p:nvSpPr>
          <p:spPr bwMode="auto">
            <a:xfrm>
              <a:off x="8780149" y="2788181"/>
              <a:ext cx="1212398" cy="1180996"/>
            </a:xfrm>
            <a:prstGeom prst="ellipse">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400" spc="-102" dirty="0" smtClean="0">
                  <a:gradFill>
                    <a:gsLst>
                      <a:gs pos="0">
                        <a:srgbClr val="FFFFFF"/>
                      </a:gs>
                      <a:gs pos="100000">
                        <a:srgbClr val="FFFFFF"/>
                      </a:gs>
                    </a:gsLst>
                    <a:lin ang="5400000" scaled="0"/>
                  </a:gradFill>
                  <a:ea typeface="Segoe UI" pitchFamily="34" charset="0"/>
                  <a:cs typeface="Segoe UI" pitchFamily="34" charset="0"/>
                </a:rPr>
                <a:t>Azure RMS</a:t>
              </a:r>
            </a:p>
          </p:txBody>
        </p:sp>
        <p:sp>
          <p:nvSpPr>
            <p:cNvPr id="32" name="Isosceles Triangle 31"/>
            <p:cNvSpPr/>
            <p:nvPr/>
          </p:nvSpPr>
          <p:spPr bwMode="auto">
            <a:xfrm>
              <a:off x="10977217" y="1683099"/>
              <a:ext cx="1275736" cy="1143000"/>
            </a:xfrm>
            <a:prstGeom prst="triangle">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400" spc="-102" dirty="0" smtClean="0">
                  <a:gradFill>
                    <a:gsLst>
                      <a:gs pos="0">
                        <a:srgbClr val="FFFFFF"/>
                      </a:gs>
                      <a:gs pos="100000">
                        <a:srgbClr val="FFFFFF"/>
                      </a:gs>
                    </a:gsLst>
                    <a:lin ang="5400000" scaled="0"/>
                  </a:gradFill>
                  <a:ea typeface="Segoe UI" pitchFamily="34" charset="0"/>
                  <a:cs typeface="Segoe UI" pitchFamily="34" charset="0"/>
                </a:rPr>
                <a:t>Azure AD</a:t>
              </a:r>
              <a:endParaRPr lang="en-US" sz="1400" spc="-102" dirty="0">
                <a:gradFill>
                  <a:gsLst>
                    <a:gs pos="0">
                      <a:srgbClr val="FFFFFF"/>
                    </a:gs>
                    <a:gs pos="100000">
                      <a:srgbClr val="FFFFFF"/>
                    </a:gs>
                  </a:gsLst>
                  <a:lin ang="5400000" scaled="0"/>
                </a:gradFill>
                <a:ea typeface="Segoe UI" pitchFamily="34" charset="0"/>
                <a:cs typeface="Segoe UI" pitchFamily="34" charset="0"/>
              </a:endParaRPr>
            </a:p>
          </p:txBody>
        </p:sp>
        <p:pic>
          <p:nvPicPr>
            <p:cNvPr id="33" name="Picture 32"/>
            <p:cNvPicPr/>
            <p:nvPr/>
          </p:nvPicPr>
          <p:blipFill>
            <a:blip r:embed="rId2" cstate="print">
              <a:extLst>
                <a:ext uri="{28A0092B-C50C-407E-A947-70E740481C1C}">
                  <a14:useLocalDpi xmlns:a14="http://schemas.microsoft.com/office/drawing/2010/main" val="0"/>
                </a:ext>
              </a:extLst>
            </a:blip>
            <a:stretch>
              <a:fillRect/>
            </a:stretch>
          </p:blipFill>
          <p:spPr>
            <a:xfrm>
              <a:off x="7929064" y="5411848"/>
              <a:ext cx="1108710" cy="8978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75218" y="5027356"/>
              <a:ext cx="755793" cy="755793"/>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31939" y="5119670"/>
              <a:ext cx="396977" cy="715976"/>
            </a:xfrm>
            <a:prstGeom prst="rect">
              <a:avLst/>
            </a:prstGeom>
          </p:spPr>
        </p:pic>
        <p:cxnSp>
          <p:nvCxnSpPr>
            <p:cNvPr id="36" name="Straight Arrow Connector 35"/>
            <p:cNvCxnSpPr/>
            <p:nvPr/>
          </p:nvCxnSpPr>
          <p:spPr>
            <a:xfrm flipH="1" flipV="1">
              <a:off x="10461844" y="3483878"/>
              <a:ext cx="168583" cy="15842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9758249" y="3512531"/>
              <a:ext cx="619068" cy="14370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8740487" y="3483878"/>
              <a:ext cx="0" cy="18677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31" idx="6"/>
            </p:cNvCxnSpPr>
            <p:nvPr/>
          </p:nvCxnSpPr>
          <p:spPr>
            <a:xfrm flipH="1" flipV="1">
              <a:off x="9992547" y="3378679"/>
              <a:ext cx="397901" cy="4385"/>
            </a:xfrm>
            <a:prstGeom prst="straightConnector1">
              <a:avLst/>
            </a:prstGeom>
            <a:ln w="19050">
              <a:headEnd type="oval"/>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1" idx="2"/>
            </p:cNvCxnSpPr>
            <p:nvPr/>
          </p:nvCxnSpPr>
          <p:spPr>
            <a:xfrm flipH="1">
              <a:off x="8491226" y="3378679"/>
              <a:ext cx="288923" cy="4386"/>
            </a:xfrm>
            <a:prstGeom prst="straightConnector1">
              <a:avLst/>
            </a:prstGeom>
            <a:ln w="19050">
              <a:headEnd type="none"/>
              <a:tailEnd type="ova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1" idx="7"/>
              <a:endCxn id="32" idx="1"/>
            </p:cNvCxnSpPr>
            <p:nvPr/>
          </p:nvCxnSpPr>
          <p:spPr>
            <a:xfrm flipV="1">
              <a:off x="9814995" y="2254599"/>
              <a:ext cx="1481156" cy="70653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9969926">
              <a:off x="10029648" y="2331815"/>
              <a:ext cx="1238083" cy="461665"/>
            </a:xfrm>
            <a:prstGeom prst="rect">
              <a:avLst/>
            </a:prstGeom>
            <a:noFill/>
          </p:spPr>
          <p:txBody>
            <a:bodyPr wrap="square" rtlCol="0">
              <a:spAutoFit/>
            </a:bodyPr>
            <a:lstStyle/>
            <a:p>
              <a:r>
                <a:rPr lang="en-US" sz="1200" dirty="0" smtClean="0">
                  <a:solidFill>
                    <a:schemeClr val="bg1"/>
                  </a:solidFill>
                </a:rPr>
                <a:t>Identity and</a:t>
              </a:r>
            </a:p>
            <a:p>
              <a:r>
                <a:rPr lang="en-US" sz="1200" dirty="0" smtClean="0">
                  <a:solidFill>
                    <a:schemeClr val="bg1"/>
                  </a:solidFill>
                </a:rPr>
                <a:t>Collaboration</a:t>
              </a:r>
            </a:p>
          </p:txBody>
        </p:sp>
        <p:sp>
          <p:nvSpPr>
            <p:cNvPr id="49" name="TextBox 48"/>
            <p:cNvSpPr txBox="1"/>
            <p:nvPr/>
          </p:nvSpPr>
          <p:spPr>
            <a:xfrm>
              <a:off x="7180831" y="5977693"/>
              <a:ext cx="1298840" cy="553998"/>
            </a:xfrm>
            <a:prstGeom prst="rect">
              <a:avLst/>
            </a:prstGeom>
            <a:noFill/>
          </p:spPr>
          <p:txBody>
            <a:bodyPr wrap="square" rtlCol="0">
              <a:spAutoFit/>
            </a:bodyPr>
            <a:lstStyle/>
            <a:p>
              <a:r>
                <a:rPr lang="en-US" sz="1000" dirty="0" smtClean="0">
                  <a:solidFill>
                    <a:schemeClr val="bg1"/>
                  </a:solidFill>
                </a:rPr>
                <a:t>Office 2007</a:t>
              </a:r>
            </a:p>
            <a:p>
              <a:r>
                <a:rPr lang="en-US" sz="1000" dirty="0" smtClean="0">
                  <a:solidFill>
                    <a:schemeClr val="bg1"/>
                  </a:solidFill>
                </a:rPr>
                <a:t>Office 2010</a:t>
              </a:r>
            </a:p>
            <a:p>
              <a:r>
                <a:rPr lang="en-US" sz="1000" dirty="0" smtClean="0">
                  <a:solidFill>
                    <a:schemeClr val="bg1"/>
                  </a:solidFill>
                </a:rPr>
                <a:t>Office 2013</a:t>
              </a:r>
            </a:p>
          </p:txBody>
        </p:sp>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1052" y="4960112"/>
              <a:ext cx="1412909" cy="885374"/>
            </a:xfrm>
            <a:prstGeom prst="rect">
              <a:avLst/>
            </a:prstGeom>
          </p:spPr>
        </p:pic>
        <p:cxnSp>
          <p:nvCxnSpPr>
            <p:cNvPr id="51" name="Straight Arrow Connector 50"/>
            <p:cNvCxnSpPr/>
            <p:nvPr/>
          </p:nvCxnSpPr>
          <p:spPr>
            <a:xfrm flipH="1" flipV="1">
              <a:off x="10525195" y="3464583"/>
              <a:ext cx="709919" cy="14955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2" name="Oval 51"/>
            <p:cNvSpPr>
              <a:spLocks noChangeAspect="1"/>
            </p:cNvSpPr>
            <p:nvPr/>
          </p:nvSpPr>
          <p:spPr bwMode="auto">
            <a:xfrm>
              <a:off x="6603000" y="1521652"/>
              <a:ext cx="979345" cy="979966"/>
            </a:xfrm>
            <a:prstGeom prst="ellips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EXO</a:t>
              </a:r>
              <a:endParaRPr lang="en-US" sz="12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53" name="Oval 52"/>
            <p:cNvSpPr>
              <a:spLocks noChangeAspect="1"/>
            </p:cNvSpPr>
            <p:nvPr/>
          </p:nvSpPr>
          <p:spPr bwMode="auto">
            <a:xfrm>
              <a:off x="6603000" y="2059773"/>
              <a:ext cx="979345" cy="979966"/>
            </a:xfrm>
            <a:prstGeom prst="ellipse">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SPO</a:t>
              </a:r>
              <a:endParaRPr lang="en-US" sz="11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54" name="Straight Arrow Connector 53"/>
            <p:cNvCxnSpPr/>
            <p:nvPr/>
          </p:nvCxnSpPr>
          <p:spPr>
            <a:xfrm>
              <a:off x="7639099" y="2288310"/>
              <a:ext cx="764996" cy="10167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962934" y="1245082"/>
              <a:ext cx="1680535" cy="461665"/>
            </a:xfrm>
            <a:prstGeom prst="rect">
              <a:avLst/>
            </a:prstGeom>
            <a:noFill/>
          </p:spPr>
          <p:txBody>
            <a:bodyPr wrap="square" rtlCol="0">
              <a:spAutoFit/>
            </a:bodyPr>
            <a:lstStyle/>
            <a:p>
              <a:r>
                <a:rPr lang="en-US" sz="1200" dirty="0" smtClean="0">
                  <a:solidFill>
                    <a:schemeClr val="bg1"/>
                  </a:solidFill>
                </a:rPr>
                <a:t>Operating in 3-Geos NA, EU, AP</a:t>
              </a:r>
            </a:p>
          </p:txBody>
        </p:sp>
        <p:sp>
          <p:nvSpPr>
            <p:cNvPr id="58" name="Oval 57"/>
            <p:cNvSpPr/>
            <p:nvPr/>
          </p:nvSpPr>
          <p:spPr bwMode="auto">
            <a:xfrm>
              <a:off x="8768421" y="1475500"/>
              <a:ext cx="1212398" cy="1180996"/>
            </a:xfrm>
            <a:prstGeom prst="ellipse">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400" spc="-102" dirty="0" smtClean="0">
                  <a:gradFill>
                    <a:gsLst>
                      <a:gs pos="0">
                        <a:srgbClr val="FFFFFF"/>
                      </a:gs>
                      <a:gs pos="100000">
                        <a:srgbClr val="FFFFFF"/>
                      </a:gs>
                    </a:gsLst>
                    <a:lin ang="5400000" scaled="0"/>
                  </a:gradFill>
                  <a:ea typeface="Segoe UI" pitchFamily="34" charset="0"/>
                  <a:cs typeface="Segoe UI" pitchFamily="34" charset="0"/>
                </a:rPr>
                <a:t>Azure KMS</a:t>
              </a:r>
            </a:p>
          </p:txBody>
        </p:sp>
      </p:grpSp>
      <p:cxnSp>
        <p:nvCxnSpPr>
          <p:cNvPr id="60" name="Straight Connector 59"/>
          <p:cNvCxnSpPr/>
          <p:nvPr/>
        </p:nvCxnSpPr>
        <p:spPr>
          <a:xfrm>
            <a:off x="6446837" y="1302730"/>
            <a:ext cx="0" cy="5257689"/>
          </a:xfrm>
          <a:prstGeom prst="line">
            <a:avLst/>
          </a:prstGeom>
          <a:ln w="57150">
            <a:headEnd type="none"/>
            <a:tailEnd type="none"/>
          </a:ln>
        </p:spPr>
        <p:style>
          <a:lnRef idx="3">
            <a:schemeClr val="dk1"/>
          </a:lnRef>
          <a:fillRef idx="0">
            <a:schemeClr val="dk1"/>
          </a:fillRef>
          <a:effectRef idx="2">
            <a:schemeClr val="dk1"/>
          </a:effectRef>
          <a:fontRef idx="minor">
            <a:schemeClr val="tx1"/>
          </a:fontRef>
        </p:style>
      </p:cxnSp>
      <p:grpSp>
        <p:nvGrpSpPr>
          <p:cNvPr id="69" name="Group 68"/>
          <p:cNvGrpSpPr/>
          <p:nvPr/>
        </p:nvGrpSpPr>
        <p:grpSpPr>
          <a:xfrm>
            <a:off x="6599237" y="3537529"/>
            <a:ext cx="1865102" cy="2411138"/>
            <a:chOff x="6599237" y="3537529"/>
            <a:chExt cx="1865102" cy="2411138"/>
          </a:xfrm>
        </p:grpSpPr>
        <p:sp>
          <p:nvSpPr>
            <p:cNvPr id="43" name="Oval 42"/>
            <p:cNvSpPr>
              <a:spLocks noChangeAspect="1"/>
            </p:cNvSpPr>
            <p:nvPr/>
          </p:nvSpPr>
          <p:spPr bwMode="auto">
            <a:xfrm>
              <a:off x="6603000" y="3921485"/>
              <a:ext cx="979345" cy="979966"/>
            </a:xfrm>
            <a:prstGeom prst="ellips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Exchange</a:t>
              </a:r>
              <a:endParaRPr lang="en-US" sz="12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44" name="Oval 43"/>
            <p:cNvSpPr>
              <a:spLocks noChangeAspect="1"/>
            </p:cNvSpPr>
            <p:nvPr/>
          </p:nvSpPr>
          <p:spPr bwMode="auto">
            <a:xfrm>
              <a:off x="6603000" y="4459606"/>
              <a:ext cx="979345" cy="979966"/>
            </a:xfrm>
            <a:prstGeom prst="ellipse">
              <a:avLst/>
            </a:prstGeom>
            <a:solidFill>
              <a:schemeClr val="accent6">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SharePoint</a:t>
              </a:r>
              <a:endParaRPr lang="en-US" sz="1100" spc="-102" dirty="0">
                <a:gradFill>
                  <a:gsLst>
                    <a:gs pos="0">
                      <a:srgbClr val="FFFFFF"/>
                    </a:gs>
                    <a:gs pos="100000">
                      <a:srgbClr val="FFFFFF"/>
                    </a:gs>
                  </a:gsLst>
                  <a:lin ang="5400000" scaled="0"/>
                </a:gradFill>
                <a:ea typeface="Segoe UI" pitchFamily="34" charset="0"/>
                <a:cs typeface="Segoe UI" pitchFamily="34" charset="0"/>
              </a:endParaRPr>
            </a:p>
          </p:txBody>
        </p:sp>
        <p:sp>
          <p:nvSpPr>
            <p:cNvPr id="45" name="Oval 44"/>
            <p:cNvSpPr>
              <a:spLocks noChangeAspect="1"/>
            </p:cNvSpPr>
            <p:nvPr/>
          </p:nvSpPr>
          <p:spPr bwMode="auto">
            <a:xfrm>
              <a:off x="6599237" y="4968701"/>
              <a:ext cx="979345" cy="979966"/>
            </a:xfrm>
            <a:prstGeom prst="ellipse">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Windows Server FCI</a:t>
              </a:r>
              <a:endParaRPr lang="en-US" sz="1100" spc="-102" dirty="0">
                <a:gradFill>
                  <a:gsLst>
                    <a:gs pos="0">
                      <a:srgbClr val="FFFFFF"/>
                    </a:gs>
                    <a:gs pos="100000">
                      <a:srgbClr val="FFFFFF"/>
                    </a:gs>
                  </a:gsLst>
                  <a:lin ang="5400000" scaled="0"/>
                </a:gradFill>
                <a:ea typeface="Segoe UI" pitchFamily="34" charset="0"/>
                <a:cs typeface="Segoe UI" pitchFamily="34" charset="0"/>
              </a:endParaRPr>
            </a:p>
          </p:txBody>
        </p:sp>
        <p:cxnSp>
          <p:nvCxnSpPr>
            <p:cNvPr id="48" name="Straight Arrow Connector 47"/>
            <p:cNvCxnSpPr/>
            <p:nvPr/>
          </p:nvCxnSpPr>
          <p:spPr>
            <a:xfrm flipV="1">
              <a:off x="7682091" y="3537529"/>
              <a:ext cx="686213" cy="13639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8" name="Flowchart: Process 67"/>
            <p:cNvSpPr/>
            <p:nvPr/>
          </p:nvSpPr>
          <p:spPr bwMode="auto">
            <a:xfrm rot="2027218">
              <a:off x="7690785" y="3907744"/>
              <a:ext cx="773554" cy="380369"/>
            </a:xfrm>
            <a:prstGeom prst="flowChartProcess">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06"/>
              <a:r>
                <a:rPr lang="en-US" sz="1400" spc="-102" dirty="0">
                  <a:gradFill>
                    <a:gsLst>
                      <a:gs pos="0">
                        <a:srgbClr val="FFFFFF"/>
                      </a:gs>
                      <a:gs pos="100000">
                        <a:srgbClr val="FFFFFF"/>
                      </a:gs>
                    </a:gsLst>
                    <a:lin ang="5400000" scaled="0"/>
                  </a:gradFill>
                  <a:ea typeface="Segoe UI" pitchFamily="34" charset="0"/>
                  <a:cs typeface="Segoe UI" pitchFamily="34" charset="0"/>
                </a:rPr>
                <a:t>RMS</a:t>
              </a:r>
            </a:p>
            <a:p>
              <a:pPr algn="ctr" defTabSz="932406"/>
              <a:r>
                <a:rPr lang="en-US" sz="1400" spc="-102" dirty="0">
                  <a:gradFill>
                    <a:gsLst>
                      <a:gs pos="0">
                        <a:srgbClr val="FFFFFF"/>
                      </a:gs>
                      <a:gs pos="100000">
                        <a:srgbClr val="FFFFFF"/>
                      </a:gs>
                    </a:gsLst>
                    <a:lin ang="5400000" scaled="0"/>
                  </a:gradFill>
                  <a:ea typeface="Segoe UI" pitchFamily="34" charset="0"/>
                  <a:cs typeface="Segoe UI" pitchFamily="34" charset="0"/>
                </a:rPr>
                <a:t>Connector</a:t>
              </a:r>
              <a:endParaRPr lang="en-US" sz="1400" dirty="0">
                <a:gradFill>
                  <a:gsLst>
                    <a:gs pos="0">
                      <a:srgbClr val="FFFFFF"/>
                    </a:gs>
                    <a:gs pos="100000">
                      <a:srgbClr val="FFFFFF"/>
                    </a:gs>
                  </a:gsLst>
                  <a:lin ang="5400000" scaled="0"/>
                </a:gradFill>
              </a:endParaRPr>
            </a:p>
          </p:txBody>
        </p:sp>
      </p:grpSp>
      <p:grpSp>
        <p:nvGrpSpPr>
          <p:cNvPr id="75" name="Group 74"/>
          <p:cNvGrpSpPr/>
          <p:nvPr/>
        </p:nvGrpSpPr>
        <p:grpSpPr>
          <a:xfrm>
            <a:off x="9803267" y="1074912"/>
            <a:ext cx="1127573" cy="686970"/>
            <a:chOff x="9803267" y="1074912"/>
            <a:chExt cx="1127573" cy="686970"/>
          </a:xfrm>
        </p:grpSpPr>
        <p:sp>
          <p:nvSpPr>
            <p:cNvPr id="73" name="Oval 72"/>
            <p:cNvSpPr>
              <a:spLocks noChangeAspect="1"/>
            </p:cNvSpPr>
            <p:nvPr/>
          </p:nvSpPr>
          <p:spPr bwMode="auto">
            <a:xfrm>
              <a:off x="10245991" y="1074912"/>
              <a:ext cx="684849" cy="686970"/>
            </a:xfrm>
            <a:prstGeom prst="ellipse">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440" tIns="91440" rIns="34294" bIns="34294" rtlCol="0" anchor="t" anchorCtr="0"/>
            <a:lstStyle/>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KMSP</a:t>
              </a:r>
            </a:p>
            <a:p>
              <a:pPr algn="ctr" defTabSz="932406"/>
              <a:r>
                <a:rPr lang="en-US" sz="1100" spc="-102" dirty="0" smtClean="0">
                  <a:gradFill>
                    <a:gsLst>
                      <a:gs pos="0">
                        <a:srgbClr val="FFFFFF"/>
                      </a:gs>
                      <a:gs pos="100000">
                        <a:srgbClr val="FFFFFF"/>
                      </a:gs>
                    </a:gsLst>
                    <a:lin ang="5400000" scaled="0"/>
                  </a:gradFill>
                  <a:ea typeface="Segoe UI" pitchFamily="34" charset="0"/>
                  <a:cs typeface="Segoe UI" pitchFamily="34" charset="0"/>
                </a:rPr>
                <a:t>(HSM)</a:t>
              </a:r>
            </a:p>
          </p:txBody>
        </p:sp>
        <p:cxnSp>
          <p:nvCxnSpPr>
            <p:cNvPr id="74" name="Straight Arrow Connector 73"/>
            <p:cNvCxnSpPr/>
            <p:nvPr/>
          </p:nvCxnSpPr>
          <p:spPr>
            <a:xfrm flipV="1">
              <a:off x="9803267" y="1447132"/>
              <a:ext cx="439942" cy="2013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5728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5343001"/>
          </a:xfrm>
          <a:prstGeom prst="rect">
            <a:avLst/>
          </a:prstGeom>
        </p:spPr>
        <p:txBody>
          <a:bodyPr/>
          <a:lstStyle/>
          <a:p>
            <a:r>
              <a:rPr lang="en-US" dirty="0" smtClean="0"/>
              <a:t>The perimeter was effective at keeping out the pests</a:t>
            </a:r>
          </a:p>
          <a:p>
            <a:pPr lvl="1"/>
            <a:endParaRPr lang="en-US" dirty="0" smtClean="0"/>
          </a:p>
          <a:p>
            <a:r>
              <a:rPr lang="en-US" dirty="0" smtClean="0"/>
              <a:t>RMS used to only work on limited flows</a:t>
            </a:r>
          </a:p>
          <a:p>
            <a:pPr lvl="1"/>
            <a:r>
              <a:rPr lang="en-US" dirty="0" smtClean="0"/>
              <a:t>Only worked on Windows</a:t>
            </a:r>
          </a:p>
          <a:p>
            <a:pPr lvl="1"/>
            <a:r>
              <a:rPr lang="en-US" dirty="0" smtClean="0"/>
              <a:t>only supported Word/Excel/PowerPoint</a:t>
            </a:r>
            <a:endParaRPr lang="en-US" dirty="0"/>
          </a:p>
          <a:p>
            <a:pPr lvl="1"/>
            <a:r>
              <a:rPr lang="en-US" dirty="0" smtClean="0"/>
              <a:t>imposed more friction than users felt acceptable</a:t>
            </a:r>
          </a:p>
          <a:p>
            <a:pPr lvl="1"/>
            <a:r>
              <a:rPr lang="en-US" dirty="0" smtClean="0"/>
              <a:t>limited collaboration scenarios</a:t>
            </a:r>
          </a:p>
          <a:p>
            <a:pPr lvl="1"/>
            <a:r>
              <a:rPr lang="en-US" dirty="0" smtClean="0"/>
              <a:t>was an ordeal to deploy (in multi-forest orgs)</a:t>
            </a:r>
          </a:p>
          <a:p>
            <a:pPr lvl="1"/>
            <a:endParaRPr lang="en-US" dirty="0" smtClean="0"/>
          </a:p>
          <a:p>
            <a:r>
              <a:rPr lang="en-US" dirty="0" smtClean="0"/>
              <a:t>We’ve made HUGE improvements since</a:t>
            </a:r>
          </a:p>
          <a:p>
            <a:pPr lvl="1"/>
            <a:r>
              <a:rPr lang="en-US" dirty="0" smtClean="0"/>
              <a:t>Still, there remain quite a few caveats / pain points</a:t>
            </a:r>
            <a:endParaRPr lang="en-US" dirty="0"/>
          </a:p>
        </p:txBody>
      </p:sp>
      <p:sp>
        <p:nvSpPr>
          <p:cNvPr id="2" name="Title 1"/>
          <p:cNvSpPr>
            <a:spLocks noGrp="1"/>
          </p:cNvSpPr>
          <p:nvPr>
            <p:ph type="title"/>
          </p:nvPr>
        </p:nvSpPr>
        <p:spPr/>
        <p:txBody>
          <a:bodyPr/>
          <a:lstStyle/>
          <a:p>
            <a:r>
              <a:rPr lang="en-US" dirty="0" smtClean="0"/>
              <a:t>Why is RMS not everywhere yet?</a:t>
            </a:r>
            <a:endParaRPr lang="en-US" dirty="0"/>
          </a:p>
        </p:txBody>
      </p:sp>
    </p:spTree>
    <p:extLst>
      <p:ext uri="{BB962C8B-B14F-4D97-AF65-F5344CB8AC3E}">
        <p14:creationId xmlns:p14="http://schemas.microsoft.com/office/powerpoint/2010/main" val="148653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 Enrique Saggese</External_x0020_Speaker>
    <Session_x0020_Code xmlns="e36bfbf9-5e42-489c-a259-4c54eb22cb57"> PCIT-B321</Session_x0020_Code>
    <Presentation_x0020_Date xmlns="e36bfbf9-5e42-489c-a259-4c54eb22cb57">2014-05-13T00:00:00-05:00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4" ma:contentTypeDescription="" ma:contentTypeScope="" ma:versionID="efeefb7694abe0c79a474bd3a2625cb2">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fd7b0a58d9cd620cb6d262cd5cbd3c93"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sharepoint/v3"/>
    <ds:schemaRef ds:uri="http://schemas.microsoft.com/office/2006/documentManagement/types"/>
    <ds:schemaRef ds:uri="230e9df3-be65-4c73-a93b-d1236ebd677e"/>
    <ds:schemaRef ds:uri="http://www.w3.org/XML/1998/namespace"/>
    <ds:schemaRef ds:uri="http://schemas.microsoft.com/office/2006/metadata/properties"/>
    <ds:schemaRef ds:uri="http://purl.org/dc/elements/1.1/"/>
    <ds:schemaRef ds:uri="e36bfbf9-5e42-489c-a259-4c54eb22cb57"/>
    <ds:schemaRef ds:uri="http://purl.org/dc/dcmitype/"/>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5D89E042-4A0F-4D22-AC9C-BB5B833EE5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TENA14Speaker_PPT_Template</Template>
  <TotalTime>69</TotalTime>
  <Words>3937</Words>
  <Application>Microsoft Office PowerPoint</Application>
  <PresentationFormat>Custom</PresentationFormat>
  <Paragraphs>480</Paragraphs>
  <Slides>67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Segoe Semibold</vt:lpstr>
      <vt:lpstr>Segoe UI</vt:lpstr>
      <vt:lpstr>Segoe UI Light</vt:lpstr>
      <vt:lpstr>Wingdings</vt:lpstr>
      <vt:lpstr>TechEd 2014 Dk Blue</vt:lpstr>
      <vt:lpstr>PowerPoint Presentation</vt:lpstr>
      <vt:lpstr>Deploying RMS for Cloud-Friendly and Cloud-Reluctant Organizations</vt:lpstr>
      <vt:lpstr>Session Objectives And Takeaways</vt:lpstr>
      <vt:lpstr>What we hear</vt:lpstr>
      <vt:lpstr>Why Rights Management?</vt:lpstr>
      <vt:lpstr>Microsoft RMS – Building Blocks</vt:lpstr>
      <vt:lpstr>Microsoft RMS – Building Blocks</vt:lpstr>
      <vt:lpstr>Microsoft RMS – Building Blocks</vt:lpstr>
      <vt:lpstr>Why is RMS not everywhere yet?</vt:lpstr>
      <vt:lpstr>Cooking with RMS </vt:lpstr>
      <vt:lpstr>The Raw Ingredients</vt:lpstr>
      <vt:lpstr>“I have sensitive Data”</vt:lpstr>
      <vt:lpstr>Office 365 </vt:lpstr>
      <vt:lpstr>On-premise SharePoint Secure Library</vt:lpstr>
      <vt:lpstr>SharePoint Secure Library with Azure RMS</vt:lpstr>
      <vt:lpstr>File Server with the File Classification Infrastructure</vt:lpstr>
      <vt:lpstr>Simple Email Classification</vt:lpstr>
      <vt:lpstr>“Collab with a leash”</vt:lpstr>
      <vt:lpstr>Sharing with others</vt:lpstr>
      <vt:lpstr>Demo</vt:lpstr>
      <vt:lpstr>Sharing a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Consume on any device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Control- First user, company created </vt:lpstr>
      <vt:lpstr>IT Control- Admin Takeover </vt:lpstr>
      <vt:lpstr>IT Control- Admin Takeover </vt:lpstr>
      <vt:lpstr>IT Control- Subsequent Users</vt:lpstr>
      <vt:lpstr>IT Control- Subsequent Users</vt:lpstr>
      <vt:lpstr>IT Control- Upgrade to Azure RMS </vt:lpstr>
      <vt:lpstr>PowerPoint Presentation</vt:lpstr>
      <vt:lpstr>PowerPoint Presentation</vt:lpstr>
      <vt:lpstr>PowerPoint Presentation</vt:lpstr>
      <vt:lpstr>PowerPoint Presentation</vt:lpstr>
      <vt:lpstr>PowerPoint Presentation</vt:lpstr>
      <vt:lpstr>“The Crown Jewels”</vt:lpstr>
      <vt:lpstr>SAP hosts critically important data</vt:lpstr>
      <vt:lpstr>“I know so little”</vt:lpstr>
      <vt:lpstr>Logging for Insight</vt:lpstr>
      <vt:lpstr>“My future Snowden?”</vt:lpstr>
      <vt:lpstr>Protected docs even Admins can’t see</vt:lpstr>
      <vt:lpstr>Cooking with RMS </vt:lpstr>
      <vt:lpstr>Buying RMS</vt:lpstr>
      <vt:lpstr>In review: Session Objectives And Takeaways</vt:lpstr>
      <vt:lpstr>Related Content</vt:lpstr>
      <vt:lpstr>Resources</vt:lpstr>
      <vt:lpstr>Complete an evaluation and enter to win!</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Deploying the New RMS for Cloud-Friendly and Cloud-Reluctant Customers</dc:title>
  <dc:subject>TechEd 2014</dc:subject>
  <dc:creator>Enrique Saggese</dc:creator>
  <cp:keywords/>
  <dc:description>Template: Jordan Cayabyab, Artitudes Design
Formatting: 
Audience Type:</dc:description>
  <cp:lastModifiedBy>testadmin</cp:lastModifiedBy>
  <cp:revision>8</cp:revision>
  <dcterms:created xsi:type="dcterms:W3CDTF">2014-05-08T05:45:06Z</dcterms:created>
  <dcterms:modified xsi:type="dcterms:W3CDTF">2014-05-13T23:56:33Z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