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62"/>
  </p:notesMasterIdLst>
  <p:handoutMasterIdLst>
    <p:handoutMasterId r:id="rId63"/>
  </p:handoutMasterIdLst>
  <p:sldIdLst>
    <p:sldId id="1381" r:id="rId5"/>
    <p:sldId id="1412" r:id="rId6"/>
    <p:sldId id="1243" r:id="rId7"/>
    <p:sldId id="1454" r:id="rId8"/>
    <p:sldId id="1446" r:id="rId9"/>
    <p:sldId id="1488" r:id="rId10"/>
    <p:sldId id="1456" r:id="rId11"/>
    <p:sldId id="1469" r:id="rId12"/>
    <p:sldId id="1458" r:id="rId13"/>
    <p:sldId id="1459" r:id="rId14"/>
    <p:sldId id="1460" r:id="rId15"/>
    <p:sldId id="1455" r:id="rId16"/>
    <p:sldId id="1522" r:id="rId17"/>
    <p:sldId id="1531" r:id="rId18"/>
    <p:sldId id="1526" r:id="rId19"/>
    <p:sldId id="1530" r:id="rId20"/>
    <p:sldId id="1528" r:id="rId21"/>
    <p:sldId id="1524" r:id="rId22"/>
    <p:sldId id="1532" r:id="rId23"/>
    <p:sldId id="1553" r:id="rId24"/>
    <p:sldId id="1472" r:id="rId25"/>
    <p:sldId id="1521" r:id="rId26"/>
    <p:sldId id="1573" r:id="rId27"/>
    <p:sldId id="1527" r:id="rId28"/>
    <p:sldId id="1574" r:id="rId29"/>
    <p:sldId id="1525" r:id="rId30"/>
    <p:sldId id="1473" r:id="rId31"/>
    <p:sldId id="1575" r:id="rId32"/>
    <p:sldId id="1576" r:id="rId33"/>
    <p:sldId id="1577" r:id="rId34"/>
    <p:sldId id="1578" r:id="rId35"/>
    <p:sldId id="1579" r:id="rId36"/>
    <p:sldId id="1595" r:id="rId37"/>
    <p:sldId id="1581" r:id="rId38"/>
    <p:sldId id="1582" r:id="rId39"/>
    <p:sldId id="1583" r:id="rId40"/>
    <p:sldId id="1584" r:id="rId41"/>
    <p:sldId id="1597" r:id="rId42"/>
    <p:sldId id="1586" r:id="rId43"/>
    <p:sldId id="1587" r:id="rId44"/>
    <p:sldId id="1588" r:id="rId45"/>
    <p:sldId id="1589" r:id="rId46"/>
    <p:sldId id="1590" r:id="rId47"/>
    <p:sldId id="1600" r:id="rId48"/>
    <p:sldId id="1592" r:id="rId49"/>
    <p:sldId id="1593" r:id="rId50"/>
    <p:sldId id="1598" r:id="rId51"/>
    <p:sldId id="1479" r:id="rId52"/>
    <p:sldId id="1482" r:id="rId53"/>
    <p:sldId id="1483" r:id="rId54"/>
    <p:sldId id="1484" r:id="rId55"/>
    <p:sldId id="1485" r:id="rId56"/>
    <p:sldId id="1599" r:id="rId57"/>
    <p:sldId id="1463" r:id="rId58"/>
    <p:sldId id="1464" r:id="rId59"/>
    <p:sldId id="1465" r:id="rId60"/>
    <p:sldId id="1466" r:id="rId6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 id="1412"/>
            <p14:sldId id="1243"/>
          </p14:sldIdLst>
        </p14:section>
        <p14:section name="Cloud Computing" id="{4307FBD9-B0E2-45BB-8F24-C00E2D79C2C8}">
          <p14:sldIdLst>
            <p14:sldId id="1454"/>
            <p14:sldId id="1446"/>
            <p14:sldId id="1488"/>
            <p14:sldId id="1456"/>
          </p14:sldIdLst>
        </p14:section>
        <p14:section name="RDS Overview" id="{51395766-EFB4-4D13-8652-EFDC9DFF6AC8}">
          <p14:sldIdLst>
            <p14:sldId id="1469"/>
            <p14:sldId id="1458"/>
            <p14:sldId id="1459"/>
            <p14:sldId id="1460"/>
          </p14:sldIdLst>
        </p14:section>
        <p14:section name="RDS in Cloud Environments" id="{B95AABFC-609B-402D-9557-605C8A8B0A70}">
          <p14:sldIdLst>
            <p14:sldId id="1455"/>
            <p14:sldId id="1522"/>
            <p14:sldId id="1531"/>
            <p14:sldId id="1526"/>
            <p14:sldId id="1530"/>
            <p14:sldId id="1528"/>
            <p14:sldId id="1524"/>
            <p14:sldId id="1532"/>
            <p14:sldId id="1553"/>
            <p14:sldId id="1472"/>
            <p14:sldId id="1521"/>
            <p14:sldId id="1573"/>
            <p14:sldId id="1527"/>
            <p14:sldId id="1574"/>
            <p14:sldId id="1525"/>
            <p14:sldId id="1473"/>
            <p14:sldId id="1575"/>
            <p14:sldId id="1576"/>
            <p14:sldId id="1577"/>
            <p14:sldId id="1578"/>
            <p14:sldId id="1579"/>
            <p14:sldId id="1595"/>
            <p14:sldId id="1581"/>
            <p14:sldId id="1582"/>
            <p14:sldId id="1583"/>
            <p14:sldId id="1584"/>
            <p14:sldId id="1597"/>
            <p14:sldId id="1586"/>
            <p14:sldId id="1587"/>
            <p14:sldId id="1588"/>
            <p14:sldId id="1589"/>
            <p14:sldId id="1590"/>
            <p14:sldId id="1600"/>
            <p14:sldId id="1592"/>
            <p14:sldId id="1593"/>
            <p14:sldId id="1598"/>
          </p14:sldIdLst>
        </p14:section>
        <p14:section name="Licensing" id="{C64E36B0-D6DC-4761-8BE8-1428C55390DC}">
          <p14:sldIdLst>
            <p14:sldId id="1479"/>
            <p14:sldId id="1482"/>
            <p14:sldId id="1483"/>
          </p14:sldIdLst>
        </p14:section>
        <p14:section name="Wrap up" id="{94843554-8F98-465F-8CE6-22E23A64607D}">
          <p14:sldIdLst>
            <p14:sldId id="1484"/>
            <p14:sldId id="1485"/>
            <p14:sldId id="1599"/>
            <p14:sldId id="1463"/>
            <p14:sldId id="1464"/>
            <p14:sldId id="1465"/>
            <p14:sldId id="146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Clark Nicholson" initials="CN" lastIdx="17" clrIdx="2">
    <p:extLst>
      <p:ext uri="{19B8F6BF-5375-455C-9EA6-DF929625EA0E}">
        <p15:presenceInfo xmlns:p15="http://schemas.microsoft.com/office/powerpoint/2012/main" userId="S-1-5-21-2127521184-1604012920-1887927527-67740" providerId="AD"/>
      </p:ext>
    </p:extLst>
  </p:cmAuthor>
  <p:cmAuthor id="3" name="Bala, Senthil Kumaran" initials="BSK"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C00"/>
    <a:srgbClr val="009E49"/>
    <a:srgbClr val="FFFFFF"/>
    <a:srgbClr val="0072C6"/>
    <a:srgbClr val="00BCF2"/>
    <a:srgbClr val="7FBA00"/>
    <a:srgbClr val="002050"/>
    <a:srgbClr val="0000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0" autoAdjust="0"/>
    <p:restoredTop sz="91119" autoAdjust="0"/>
  </p:normalViewPr>
  <p:slideViewPr>
    <p:cSldViewPr snapToObjects="1">
      <p:cViewPr varScale="1">
        <p:scale>
          <a:sx n="116" d="100"/>
          <a:sy n="116" d="100"/>
        </p:scale>
        <p:origin x="84"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66" d="100"/>
        <a:sy n="166" d="100"/>
      </p:scale>
      <p:origin x="0" y="16968"/>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nthil_kumaran_bala\Documents\MyDocs\3-31-2012\work\Events\Microsoft\teched-2014\RDS-Shared-300-325Users\RDS-RDSH-328Basic\S-R2-Compute2-Basic328UsersRDS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enthil_kumaran_bala\Documents\MyDocs\3-31-2012\work\Events\Microsoft\teched-2014\RDS-Shared-300-325Users\RDS-RDSH-328Basic\S-R2-Compute2-Basic328UsersRDSH.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senthil_kumaran_bala\AppData\Local\Temp\Temp1_vWS150User-RDSH%20(2).zip\Test3_150%20Users\S-R2-COMPUTE2_Test1_150Medium_Users_vwsCompute\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enthil_kumaran_bala\AppData\Local\Temp\Temp1_vWS150User-RDSH.zip\Test3_150%20Users\S-R2-COMPUTE2_Test1_150Medium_Users_vwsCompute\Copy%20of%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Host CPU </a:t>
            </a:r>
            <a:r>
              <a:rPr lang="en-US" dirty="0"/>
              <a:t>Utilization</a:t>
            </a:r>
          </a:p>
        </c:rich>
      </c:tx>
      <c:layout/>
      <c:overlay val="0"/>
    </c:title>
    <c:autoTitleDeleted val="0"/>
    <c:plotArea>
      <c:layout/>
      <c:lineChart>
        <c:grouping val="standard"/>
        <c:varyColors val="0"/>
        <c:ser>
          <c:idx val="0"/>
          <c:order val="0"/>
          <c:tx>
            <c:strRef>
              <c:f>CPU!$B$1</c:f>
              <c:strCache>
                <c:ptCount val="1"/>
                <c:pt idx="0">
                  <c:v>CPU</c:v>
                </c:pt>
              </c:strCache>
            </c:strRef>
          </c:tx>
          <c:marker>
            <c:symbol val="none"/>
          </c:marker>
          <c:cat>
            <c:numRef>
              <c:f>CPU!$A$2:$A$241</c:f>
              <c:numCache>
                <c:formatCode>[$-409]h:mm\ AM/PM;@</c:formatCode>
                <c:ptCount val="240"/>
                <c:pt idx="0">
                  <c:v>41590.671518912037</c:v>
                </c:pt>
                <c:pt idx="1">
                  <c:v>41590.672213275466</c:v>
                </c:pt>
                <c:pt idx="2">
                  <c:v>41590.672907719905</c:v>
                </c:pt>
                <c:pt idx="3">
                  <c:v>41590.673602233794</c:v>
                </c:pt>
                <c:pt idx="4">
                  <c:v>41590.674296620367</c:v>
                </c:pt>
                <c:pt idx="5">
                  <c:v>41590.674990995372</c:v>
                </c:pt>
                <c:pt idx="6">
                  <c:v>41590.675685393522</c:v>
                </c:pt>
                <c:pt idx="7">
                  <c:v>41590.676379999997</c:v>
                </c:pt>
                <c:pt idx="8">
                  <c:v>41590.677074421299</c:v>
                </c:pt>
                <c:pt idx="9">
                  <c:v>41590.677768761576</c:v>
                </c:pt>
                <c:pt idx="10">
                  <c:v>41590.678463368058</c:v>
                </c:pt>
                <c:pt idx="11">
                  <c:v>41590.679157812498</c:v>
                </c:pt>
                <c:pt idx="12">
                  <c:v>41590.679852199071</c:v>
                </c:pt>
                <c:pt idx="13">
                  <c:v>41590.680546597221</c:v>
                </c:pt>
                <c:pt idx="14">
                  <c:v>41590.681240995371</c:v>
                </c:pt>
                <c:pt idx="15">
                  <c:v>41590.681935289351</c:v>
                </c:pt>
                <c:pt idx="16">
                  <c:v>41590.682629803239</c:v>
                </c:pt>
                <c:pt idx="17">
                  <c:v>41590.683324305559</c:v>
                </c:pt>
                <c:pt idx="18">
                  <c:v>41590.684018668981</c:v>
                </c:pt>
                <c:pt idx="19">
                  <c:v>41590.684713229166</c:v>
                </c:pt>
                <c:pt idx="20">
                  <c:v>41590.68540771991</c:v>
                </c:pt>
                <c:pt idx="21">
                  <c:v>41590.68610215278</c:v>
                </c:pt>
                <c:pt idx="22">
                  <c:v>41590.686796469905</c:v>
                </c:pt>
                <c:pt idx="23">
                  <c:v>41590.687490937496</c:v>
                </c:pt>
                <c:pt idx="24">
                  <c:v>41590.688185254628</c:v>
                </c:pt>
                <c:pt idx="25">
                  <c:v>41590.688879629626</c:v>
                </c:pt>
                <c:pt idx="26">
                  <c:v>41590.689574282405</c:v>
                </c:pt>
                <c:pt idx="27">
                  <c:v>41590.690268645834</c:v>
                </c:pt>
                <c:pt idx="28">
                  <c:v>41590.690963113426</c:v>
                </c:pt>
                <c:pt idx="29">
                  <c:v>41590.691657557873</c:v>
                </c:pt>
                <c:pt idx="30">
                  <c:v>41590.692351967591</c:v>
                </c:pt>
                <c:pt idx="31">
                  <c:v>41590.693046435183</c:v>
                </c:pt>
                <c:pt idx="32">
                  <c:v>41590.693740682873</c:v>
                </c:pt>
                <c:pt idx="33">
                  <c:v>41590.69443520833</c:v>
                </c:pt>
                <c:pt idx="34">
                  <c:v>41590.695129745371</c:v>
                </c:pt>
                <c:pt idx="35">
                  <c:v>41590.695824039351</c:v>
                </c:pt>
                <c:pt idx="36">
                  <c:v>41590.696518495373</c:v>
                </c:pt>
                <c:pt idx="37">
                  <c:v>41590.697212905092</c:v>
                </c:pt>
                <c:pt idx="38">
                  <c:v>41590.697907337963</c:v>
                </c:pt>
                <c:pt idx="39">
                  <c:v>41590.698601886572</c:v>
                </c:pt>
                <c:pt idx="40">
                  <c:v>41590.699296284722</c:v>
                </c:pt>
                <c:pt idx="41">
                  <c:v>41590.699990590278</c:v>
                </c:pt>
                <c:pt idx="42">
                  <c:v>41590.700685208336</c:v>
                </c:pt>
                <c:pt idx="43">
                  <c:v>41590.701379687504</c:v>
                </c:pt>
                <c:pt idx="44">
                  <c:v>41590.702073969907</c:v>
                </c:pt>
                <c:pt idx="45">
                  <c:v>41590.702768414354</c:v>
                </c:pt>
                <c:pt idx="46">
                  <c:v>41590.703462916666</c:v>
                </c:pt>
                <c:pt idx="47">
                  <c:v>41590.704157349537</c:v>
                </c:pt>
                <c:pt idx="48">
                  <c:v>41590.704851759256</c:v>
                </c:pt>
                <c:pt idx="49">
                  <c:v>41590.705546064812</c:v>
                </c:pt>
                <c:pt idx="50">
                  <c:v>41590.7062405787</c:v>
                </c:pt>
                <c:pt idx="51">
                  <c:v>41590.706935057868</c:v>
                </c:pt>
                <c:pt idx="52">
                  <c:v>41590.70762966435</c:v>
                </c:pt>
                <c:pt idx="53">
                  <c:v>41590.708323923609</c:v>
                </c:pt>
                <c:pt idx="54">
                  <c:v>41590.709018449073</c:v>
                </c:pt>
                <c:pt idx="55">
                  <c:v>41590.709712754629</c:v>
                </c:pt>
                <c:pt idx="56">
                  <c:v>41590.710407268518</c:v>
                </c:pt>
                <c:pt idx="57">
                  <c:v>41590.711101527777</c:v>
                </c:pt>
                <c:pt idx="58">
                  <c:v>41590.7117959838</c:v>
                </c:pt>
                <c:pt idx="59">
                  <c:v>41590.712490451391</c:v>
                </c:pt>
                <c:pt idx="60">
                  <c:v>41590.713185011577</c:v>
                </c:pt>
                <c:pt idx="61">
                  <c:v>41590.713879479168</c:v>
                </c:pt>
                <c:pt idx="62">
                  <c:v>41590.714573819445</c:v>
                </c:pt>
                <c:pt idx="63">
                  <c:v>41590.715268344909</c:v>
                </c:pt>
                <c:pt idx="64">
                  <c:v>41590.715962812501</c:v>
                </c:pt>
                <c:pt idx="65">
                  <c:v>41590.716657233796</c:v>
                </c:pt>
                <c:pt idx="66">
                  <c:v>41590.71735165509</c:v>
                </c:pt>
                <c:pt idx="67">
                  <c:v>41590.71804590278</c:v>
                </c:pt>
                <c:pt idx="68">
                  <c:v>41590.718740509263</c:v>
                </c:pt>
                <c:pt idx="69">
                  <c:v>41590.719434930557</c:v>
                </c:pt>
                <c:pt idx="70">
                  <c:v>41590.720129363428</c:v>
                </c:pt>
                <c:pt idx="71">
                  <c:v>41590.720823796299</c:v>
                </c:pt>
                <c:pt idx="72">
                  <c:v>41590.721518113423</c:v>
                </c:pt>
                <c:pt idx="73">
                  <c:v>41590.722212731482</c:v>
                </c:pt>
                <c:pt idx="74">
                  <c:v>41590.722906990741</c:v>
                </c:pt>
                <c:pt idx="75">
                  <c:v>41590.723601493053</c:v>
                </c:pt>
                <c:pt idx="76">
                  <c:v>41590.724296018518</c:v>
                </c:pt>
                <c:pt idx="77">
                  <c:v>41590.724990462964</c:v>
                </c:pt>
                <c:pt idx="78">
                  <c:v>41590.725684907404</c:v>
                </c:pt>
                <c:pt idx="79">
                  <c:v>41590.72637935185</c:v>
                </c:pt>
                <c:pt idx="80">
                  <c:v>41590.727073796297</c:v>
                </c:pt>
                <c:pt idx="81">
                  <c:v>41590.727768229168</c:v>
                </c:pt>
                <c:pt idx="82">
                  <c:v>41590.728462650462</c:v>
                </c:pt>
                <c:pt idx="83">
                  <c:v>41590.729157060188</c:v>
                </c:pt>
                <c:pt idx="84">
                  <c:v>41590.729851481483</c:v>
                </c:pt>
                <c:pt idx="85">
                  <c:v>41590.73054571759</c:v>
                </c:pt>
                <c:pt idx="86">
                  <c:v>41590.731240208333</c:v>
                </c:pt>
                <c:pt idx="87">
                  <c:v>41590.731934826392</c:v>
                </c:pt>
                <c:pt idx="88">
                  <c:v>41590.732629074075</c:v>
                </c:pt>
                <c:pt idx="89">
                  <c:v>41590.733323553242</c:v>
                </c:pt>
                <c:pt idx="90">
                  <c:v>41590.734018171293</c:v>
                </c:pt>
                <c:pt idx="91">
                  <c:v>41590.734712465281</c:v>
                </c:pt>
                <c:pt idx="92">
                  <c:v>41590.73540690972</c:v>
                </c:pt>
                <c:pt idx="93">
                  <c:v>41590.736101354167</c:v>
                </c:pt>
                <c:pt idx="94">
                  <c:v>41590.736795613426</c:v>
                </c:pt>
                <c:pt idx="95">
                  <c:v>41590.737490046296</c:v>
                </c:pt>
                <c:pt idx="96">
                  <c:v>41590.738184490743</c:v>
                </c:pt>
                <c:pt idx="97">
                  <c:v>41590.738878935183</c:v>
                </c:pt>
                <c:pt idx="98">
                  <c:v>41590.739573379629</c:v>
                </c:pt>
                <c:pt idx="99">
                  <c:v>41590.7402678125</c:v>
                </c:pt>
                <c:pt idx="100">
                  <c:v>41590.740962233795</c:v>
                </c:pt>
                <c:pt idx="101">
                  <c:v>41590.741656666665</c:v>
                </c:pt>
                <c:pt idx="102">
                  <c:v>41590.74235108796</c:v>
                </c:pt>
                <c:pt idx="103">
                  <c:v>41590.74304552083</c:v>
                </c:pt>
                <c:pt idx="104">
                  <c:v>41590.743739953701</c:v>
                </c:pt>
                <c:pt idx="105">
                  <c:v>41590.744434398148</c:v>
                </c:pt>
                <c:pt idx="106">
                  <c:v>41590.745128842595</c:v>
                </c:pt>
                <c:pt idx="107">
                  <c:v>41590.745823275465</c:v>
                </c:pt>
                <c:pt idx="108">
                  <c:v>41590.746517893516</c:v>
                </c:pt>
                <c:pt idx="109">
                  <c:v>41590.747212337963</c:v>
                </c:pt>
                <c:pt idx="110">
                  <c:v>41590.74790678241</c:v>
                </c:pt>
                <c:pt idx="111">
                  <c:v>41590.74860121528</c:v>
                </c:pt>
                <c:pt idx="112">
                  <c:v>41590.74929565972</c:v>
                </c:pt>
                <c:pt idx="113">
                  <c:v>41590.749990104166</c:v>
                </c:pt>
                <c:pt idx="114">
                  <c:v>41590.750684548613</c:v>
                </c:pt>
                <c:pt idx="115">
                  <c:v>41590.751378969908</c:v>
                </c:pt>
                <c:pt idx="116">
                  <c:v>41590.752073171294</c:v>
                </c:pt>
                <c:pt idx="117">
                  <c:v>41590.752767534723</c:v>
                </c:pt>
                <c:pt idx="118">
                  <c:v>41590.753462094908</c:v>
                </c:pt>
                <c:pt idx="119">
                  <c:v>41590.754156469906</c:v>
                </c:pt>
                <c:pt idx="120">
                  <c:v>41590.754850671299</c:v>
                </c:pt>
                <c:pt idx="121">
                  <c:v>41590.755545081018</c:v>
                </c:pt>
                <c:pt idx="122">
                  <c:v>41590.756239675924</c:v>
                </c:pt>
                <c:pt idx="123">
                  <c:v>41590.756934097219</c:v>
                </c:pt>
                <c:pt idx="124">
                  <c:v>41590.757628506944</c:v>
                </c:pt>
                <c:pt idx="125">
                  <c:v>41590.758322928239</c:v>
                </c:pt>
                <c:pt idx="126">
                  <c:v>41590.759017175929</c:v>
                </c:pt>
                <c:pt idx="127">
                  <c:v>41590.759711782404</c:v>
                </c:pt>
                <c:pt idx="128">
                  <c:v>41590.760406215275</c:v>
                </c:pt>
                <c:pt idx="129">
                  <c:v>41590.761100648146</c:v>
                </c:pt>
                <c:pt idx="130">
                  <c:v>41590.761795081016</c:v>
                </c:pt>
                <c:pt idx="131">
                  <c:v>41590.762489513887</c:v>
                </c:pt>
                <c:pt idx="132">
                  <c:v>41590.763183946758</c:v>
                </c:pt>
                <c:pt idx="133">
                  <c:v>41590.763878379628</c:v>
                </c:pt>
                <c:pt idx="134">
                  <c:v>41590.764572812499</c:v>
                </c:pt>
                <c:pt idx="135">
                  <c:v>41590.765267048613</c:v>
                </c:pt>
                <c:pt idx="136">
                  <c:v>41590.765961481484</c:v>
                </c:pt>
                <c:pt idx="137">
                  <c:v>41590.766656087966</c:v>
                </c:pt>
                <c:pt idx="138">
                  <c:v>41590.767350520837</c:v>
                </c:pt>
                <c:pt idx="139">
                  <c:v>41590.768044780096</c:v>
                </c:pt>
                <c:pt idx="140">
                  <c:v>41590.768739212966</c:v>
                </c:pt>
                <c:pt idx="141">
                  <c:v>41590.76943364583</c:v>
                </c:pt>
                <c:pt idx="142">
                  <c:v>41590.770128090277</c:v>
                </c:pt>
                <c:pt idx="143">
                  <c:v>41590.770822708335</c:v>
                </c:pt>
                <c:pt idx="144">
                  <c:v>41590.771517141206</c:v>
                </c:pt>
                <c:pt idx="145">
                  <c:v>41590.772211400465</c:v>
                </c:pt>
                <c:pt idx="146">
                  <c:v>41590.772905844904</c:v>
                </c:pt>
                <c:pt idx="147">
                  <c:v>41590.773600289351</c:v>
                </c:pt>
                <c:pt idx="148">
                  <c:v>41590.774294722221</c:v>
                </c:pt>
                <c:pt idx="149">
                  <c:v>41590.774989166668</c:v>
                </c:pt>
                <c:pt idx="150">
                  <c:v>41590.77568377315</c:v>
                </c:pt>
                <c:pt idx="151">
                  <c:v>41590.776378206021</c:v>
                </c:pt>
                <c:pt idx="152">
                  <c:v>41590.777072442128</c:v>
                </c:pt>
                <c:pt idx="153">
                  <c:v>41590.777767060186</c:v>
                </c:pt>
                <c:pt idx="154">
                  <c:v>41590.778461296293</c:v>
                </c:pt>
                <c:pt idx="155">
                  <c:v>41590.77915574074</c:v>
                </c:pt>
                <c:pt idx="156">
                  <c:v>41590.779850173611</c:v>
                </c:pt>
                <c:pt idx="157">
                  <c:v>41590.780544791669</c:v>
                </c:pt>
                <c:pt idx="158">
                  <c:v>41590.78123922454</c:v>
                </c:pt>
                <c:pt idx="159">
                  <c:v>41590.78193365741</c:v>
                </c:pt>
                <c:pt idx="160">
                  <c:v>41590.782627916669</c:v>
                </c:pt>
                <c:pt idx="161">
                  <c:v>41590.783322361109</c:v>
                </c:pt>
                <c:pt idx="162">
                  <c:v>41590.784016805555</c:v>
                </c:pt>
                <c:pt idx="163">
                  <c:v>41590.784711238426</c:v>
                </c:pt>
                <c:pt idx="164">
                  <c:v>41590.785405868053</c:v>
                </c:pt>
                <c:pt idx="165">
                  <c:v>41590.786100300924</c:v>
                </c:pt>
                <c:pt idx="166">
                  <c:v>41590.786794745371</c:v>
                </c:pt>
                <c:pt idx="167">
                  <c:v>41590.787489189817</c:v>
                </c:pt>
                <c:pt idx="168">
                  <c:v>41590.788183449076</c:v>
                </c:pt>
                <c:pt idx="169">
                  <c:v>41590.788878067127</c:v>
                </c:pt>
                <c:pt idx="170">
                  <c:v>41590.789572511574</c:v>
                </c:pt>
                <c:pt idx="171">
                  <c:v>41590.790266770833</c:v>
                </c:pt>
                <c:pt idx="172">
                  <c:v>41590.790961388891</c:v>
                </c:pt>
                <c:pt idx="173">
                  <c:v>41590.791655821762</c:v>
                </c:pt>
                <c:pt idx="174">
                  <c:v>41590.792350266202</c:v>
                </c:pt>
                <c:pt idx="175">
                  <c:v>41590.793044710648</c:v>
                </c:pt>
                <c:pt idx="176">
                  <c:v>41590.793739143519</c:v>
                </c:pt>
                <c:pt idx="177">
                  <c:v>41590.794433587966</c:v>
                </c:pt>
                <c:pt idx="178">
                  <c:v>41590.795128032405</c:v>
                </c:pt>
                <c:pt idx="179">
                  <c:v>41590.795822291664</c:v>
                </c:pt>
                <c:pt idx="180">
                  <c:v>41590.796516909722</c:v>
                </c:pt>
                <c:pt idx="181">
                  <c:v>41590.797211168981</c:v>
                </c:pt>
                <c:pt idx="182">
                  <c:v>41590.797905613428</c:v>
                </c:pt>
                <c:pt idx="183">
                  <c:v>41590.798600231479</c:v>
                </c:pt>
                <c:pt idx="184">
                  <c:v>41590.799294467593</c:v>
                </c:pt>
                <c:pt idx="185">
                  <c:v>41590.799988888888</c:v>
                </c:pt>
                <c:pt idx="186">
                  <c:v>41590.800683310183</c:v>
                </c:pt>
                <c:pt idx="187">
                  <c:v>41590.801377905096</c:v>
                </c:pt>
                <c:pt idx="188">
                  <c:v>41590.802072326391</c:v>
                </c:pt>
                <c:pt idx="189">
                  <c:v>41590.802766574074</c:v>
                </c:pt>
                <c:pt idx="190">
                  <c:v>41590.803461006944</c:v>
                </c:pt>
                <c:pt idx="191">
                  <c:v>41590.804155613427</c:v>
                </c:pt>
                <c:pt idx="192">
                  <c:v>41590.80484986111</c:v>
                </c:pt>
                <c:pt idx="193">
                  <c:v>41590.80554429398</c:v>
                </c:pt>
                <c:pt idx="194">
                  <c:v>41590.806238738427</c:v>
                </c:pt>
                <c:pt idx="195">
                  <c:v>41590.806933171298</c:v>
                </c:pt>
                <c:pt idx="196">
                  <c:v>41590.807627604168</c:v>
                </c:pt>
                <c:pt idx="197">
                  <c:v>41590.808322222219</c:v>
                </c:pt>
                <c:pt idx="198">
                  <c:v>41590.80901665509</c:v>
                </c:pt>
                <c:pt idx="199">
                  <c:v>41590.809711099537</c:v>
                </c:pt>
                <c:pt idx="200">
                  <c:v>41590.810405543984</c:v>
                </c:pt>
                <c:pt idx="201">
                  <c:v>41590.811099976854</c:v>
                </c:pt>
                <c:pt idx="202">
                  <c:v>41590.811794236113</c:v>
                </c:pt>
                <c:pt idx="203">
                  <c:v>41590.812488680553</c:v>
                </c:pt>
                <c:pt idx="204">
                  <c:v>41590.813183298611</c:v>
                </c:pt>
                <c:pt idx="205">
                  <c:v>41590.81387755787</c:v>
                </c:pt>
                <c:pt idx="206">
                  <c:v>41590.814572002317</c:v>
                </c:pt>
                <c:pt idx="207">
                  <c:v>41590.815266620368</c:v>
                </c:pt>
                <c:pt idx="208">
                  <c:v>41590.815961064814</c:v>
                </c:pt>
                <c:pt idx="209">
                  <c:v>41590.816655324074</c:v>
                </c:pt>
                <c:pt idx="210">
                  <c:v>41590.817349942132</c:v>
                </c:pt>
                <c:pt idx="211">
                  <c:v>41590.818044386571</c:v>
                </c:pt>
                <c:pt idx="212">
                  <c:v>41590.818738819442</c:v>
                </c:pt>
                <c:pt idx="213">
                  <c:v>41590.819433263889</c:v>
                </c:pt>
                <c:pt idx="214">
                  <c:v>41590.820127581021</c:v>
                </c:pt>
                <c:pt idx="215">
                  <c:v>41590.820822094909</c:v>
                </c:pt>
                <c:pt idx="216">
                  <c:v>41590.821516678239</c:v>
                </c:pt>
                <c:pt idx="217">
                  <c:v>41590.822210983795</c:v>
                </c:pt>
                <c:pt idx="218">
                  <c:v>41590.822905393521</c:v>
                </c:pt>
                <c:pt idx="219">
                  <c:v>41590.823599780095</c:v>
                </c:pt>
                <c:pt idx="220">
                  <c:v>41590.82429409722</c:v>
                </c:pt>
                <c:pt idx="221">
                  <c:v>41590.824988692133</c:v>
                </c:pt>
                <c:pt idx="222">
                  <c:v>41590.825683043979</c:v>
                </c:pt>
                <c:pt idx="223">
                  <c:v>41590.826377337966</c:v>
                </c:pt>
                <c:pt idx="224">
                  <c:v>41590.827071874999</c:v>
                </c:pt>
                <c:pt idx="225">
                  <c:v>41590.827766273149</c:v>
                </c:pt>
                <c:pt idx="226">
                  <c:v>41590.828460659723</c:v>
                </c:pt>
                <c:pt idx="227">
                  <c:v>41590.829155185187</c:v>
                </c:pt>
                <c:pt idx="228">
                  <c:v>41590.829849525464</c:v>
                </c:pt>
                <c:pt idx="229">
                  <c:v>41590.830543993055</c:v>
                </c:pt>
                <c:pt idx="230">
                  <c:v>41590.831238379629</c:v>
                </c:pt>
                <c:pt idx="231">
                  <c:v>41590.831932766203</c:v>
                </c:pt>
                <c:pt idx="232">
                  <c:v>41590.832627303243</c:v>
                </c:pt>
                <c:pt idx="233">
                  <c:v>41590.833321689817</c:v>
                </c:pt>
                <c:pt idx="234">
                  <c:v>41590.83401604167</c:v>
                </c:pt>
                <c:pt idx="235">
                  <c:v>41590.834710740739</c:v>
                </c:pt>
                <c:pt idx="236">
                  <c:v>41590.835405081016</c:v>
                </c:pt>
                <c:pt idx="237">
                  <c:v>41590.836099363427</c:v>
                </c:pt>
                <c:pt idx="238">
                  <c:v>41590.836793819442</c:v>
                </c:pt>
                <c:pt idx="239">
                  <c:v>41590.837488287034</c:v>
                </c:pt>
              </c:numCache>
            </c:numRef>
          </c:cat>
          <c:val>
            <c:numRef>
              <c:f>CPU!$B$2:$B$241</c:f>
              <c:numCache>
                <c:formatCode>General</c:formatCode>
                <c:ptCount val="240"/>
                <c:pt idx="0">
                  <c:v>0.49118170529180499</c:v>
                </c:pt>
                <c:pt idx="1">
                  <c:v>1.4360366350137399</c:v>
                </c:pt>
                <c:pt idx="2">
                  <c:v>1.7348903380201699</c:v>
                </c:pt>
                <c:pt idx="3">
                  <c:v>2.6200741311765099</c:v>
                </c:pt>
                <c:pt idx="4">
                  <c:v>2.9451483516647801</c:v>
                </c:pt>
                <c:pt idx="5">
                  <c:v>3.2346219253841402</c:v>
                </c:pt>
                <c:pt idx="6">
                  <c:v>3.4477114923000101</c:v>
                </c:pt>
                <c:pt idx="7">
                  <c:v>4.6091961067187004</c:v>
                </c:pt>
                <c:pt idx="8">
                  <c:v>4.9924509663683301</c:v>
                </c:pt>
                <c:pt idx="9">
                  <c:v>5.4252464492303201</c:v>
                </c:pt>
                <c:pt idx="10">
                  <c:v>5.1504322686756501</c:v>
                </c:pt>
                <c:pt idx="11">
                  <c:v>5.2677877670698701</c:v>
                </c:pt>
                <c:pt idx="12">
                  <c:v>5.90524660159</c:v>
                </c:pt>
                <c:pt idx="13">
                  <c:v>6.6206739826668803</c:v>
                </c:pt>
                <c:pt idx="14">
                  <c:v>6.4442414045488103</c:v>
                </c:pt>
                <c:pt idx="15">
                  <c:v>6.35943703499811</c:v>
                </c:pt>
                <c:pt idx="16">
                  <c:v>7.04587025099576</c:v>
                </c:pt>
                <c:pt idx="17">
                  <c:v>7.6353313530400104</c:v>
                </c:pt>
                <c:pt idx="18">
                  <c:v>7.94206188790863</c:v>
                </c:pt>
                <c:pt idx="19">
                  <c:v>8.9260222529282505</c:v>
                </c:pt>
                <c:pt idx="20">
                  <c:v>7.5953279444738699</c:v>
                </c:pt>
                <c:pt idx="21">
                  <c:v>8.3542028076205899</c:v>
                </c:pt>
                <c:pt idx="22">
                  <c:v>9.3427593190359808</c:v>
                </c:pt>
                <c:pt idx="23">
                  <c:v>9.5672584758180896</c:v>
                </c:pt>
                <c:pt idx="24">
                  <c:v>10.2512992478567</c:v>
                </c:pt>
                <c:pt idx="25">
                  <c:v>10.291462268860201</c:v>
                </c:pt>
                <c:pt idx="26">
                  <c:v>10.3760270516671</c:v>
                </c:pt>
                <c:pt idx="27">
                  <c:v>11.605654461352801</c:v>
                </c:pt>
                <c:pt idx="28">
                  <c:v>12.804239266444799</c:v>
                </c:pt>
                <c:pt idx="29">
                  <c:v>12.518643233380599</c:v>
                </c:pt>
                <c:pt idx="30">
                  <c:v>12.063060189571701</c:v>
                </c:pt>
                <c:pt idx="31">
                  <c:v>12.874053711474</c:v>
                </c:pt>
                <c:pt idx="32">
                  <c:v>12.617749104313701</c:v>
                </c:pt>
                <c:pt idx="33">
                  <c:v>13.8731643550166</c:v>
                </c:pt>
                <c:pt idx="34">
                  <c:v>14.2908906690134</c:v>
                </c:pt>
                <c:pt idx="35">
                  <c:v>13.019178910500401</c:v>
                </c:pt>
                <c:pt idx="36">
                  <c:v>13.9362443583182</c:v>
                </c:pt>
                <c:pt idx="37">
                  <c:v>15.6705455310574</c:v>
                </c:pt>
                <c:pt idx="38">
                  <c:v>15.087957906961501</c:v>
                </c:pt>
                <c:pt idx="39">
                  <c:v>16.330358435955301</c:v>
                </c:pt>
                <c:pt idx="40">
                  <c:v>15.794119664382899</c:v>
                </c:pt>
                <c:pt idx="41">
                  <c:v>15.779952619729601</c:v>
                </c:pt>
                <c:pt idx="42">
                  <c:v>17.025874423781399</c:v>
                </c:pt>
                <c:pt idx="43">
                  <c:v>18.3670433956596</c:v>
                </c:pt>
                <c:pt idx="44">
                  <c:v>17.076029469868001</c:v>
                </c:pt>
                <c:pt idx="45">
                  <c:v>18.448944939437801</c:v>
                </c:pt>
                <c:pt idx="46">
                  <c:v>18.185775200016199</c:v>
                </c:pt>
                <c:pt idx="47">
                  <c:v>17.834085707314198</c:v>
                </c:pt>
                <c:pt idx="48">
                  <c:v>18.626550879794301</c:v>
                </c:pt>
                <c:pt idx="49">
                  <c:v>20.103163840410399</c:v>
                </c:pt>
                <c:pt idx="50">
                  <c:v>18.680450340996401</c:v>
                </c:pt>
                <c:pt idx="51">
                  <c:v>19.5685229234921</c:v>
                </c:pt>
                <c:pt idx="52">
                  <c:v>20.819918410944101</c:v>
                </c:pt>
                <c:pt idx="53">
                  <c:v>19.985311436097199</c:v>
                </c:pt>
                <c:pt idx="54">
                  <c:v>22.164214659323498</c:v>
                </c:pt>
                <c:pt idx="55">
                  <c:v>22.244446352198299</c:v>
                </c:pt>
                <c:pt idx="56">
                  <c:v>20.9636334847218</c:v>
                </c:pt>
                <c:pt idx="57">
                  <c:v>23.703182488080198</c:v>
                </c:pt>
                <c:pt idx="58">
                  <c:v>24.641420508637999</c:v>
                </c:pt>
                <c:pt idx="59">
                  <c:v>22.553918567487901</c:v>
                </c:pt>
                <c:pt idx="60">
                  <c:v>22.5068992096542</c:v>
                </c:pt>
                <c:pt idx="61">
                  <c:v>23.685425053122501</c:v>
                </c:pt>
                <c:pt idx="62">
                  <c:v>24.075760086940001</c:v>
                </c:pt>
                <c:pt idx="63">
                  <c:v>25.4625475760628</c:v>
                </c:pt>
                <c:pt idx="64">
                  <c:v>25.962584787655</c:v>
                </c:pt>
                <c:pt idx="65">
                  <c:v>23.908940864356001</c:v>
                </c:pt>
                <c:pt idx="66">
                  <c:v>25.753471876030201</c:v>
                </c:pt>
                <c:pt idx="67">
                  <c:v>27.4767720611435</c:v>
                </c:pt>
                <c:pt idx="68">
                  <c:v>26.392439338093201</c:v>
                </c:pt>
                <c:pt idx="69">
                  <c:v>28.226937625048201</c:v>
                </c:pt>
                <c:pt idx="70">
                  <c:v>28.576805970104299</c:v>
                </c:pt>
                <c:pt idx="71">
                  <c:v>26.8235012396275</c:v>
                </c:pt>
                <c:pt idx="72">
                  <c:v>28.2297588629255</c:v>
                </c:pt>
                <c:pt idx="73">
                  <c:v>29.878617300966599</c:v>
                </c:pt>
                <c:pt idx="74">
                  <c:v>29.490349120055601</c:v>
                </c:pt>
                <c:pt idx="75">
                  <c:v>29.543469785239601</c:v>
                </c:pt>
                <c:pt idx="76">
                  <c:v>29.854496789499301</c:v>
                </c:pt>
                <c:pt idx="77">
                  <c:v>30.403710904707101</c:v>
                </c:pt>
                <c:pt idx="78">
                  <c:v>30.882637426140501</c:v>
                </c:pt>
                <c:pt idx="79">
                  <c:v>32.1698655442855</c:v>
                </c:pt>
                <c:pt idx="80">
                  <c:v>30.315707735838501</c:v>
                </c:pt>
                <c:pt idx="81">
                  <c:v>32.069619736867303</c:v>
                </c:pt>
                <c:pt idx="82">
                  <c:v>33.357184268231002</c:v>
                </c:pt>
                <c:pt idx="83">
                  <c:v>31.1950789537212</c:v>
                </c:pt>
                <c:pt idx="84">
                  <c:v>33.223376658975901</c:v>
                </c:pt>
                <c:pt idx="85">
                  <c:v>34.504518824015598</c:v>
                </c:pt>
                <c:pt idx="86">
                  <c:v>32.514400699570103</c:v>
                </c:pt>
                <c:pt idx="87">
                  <c:v>35.310308475421898</c:v>
                </c:pt>
                <c:pt idx="88">
                  <c:v>36.098272985968002</c:v>
                </c:pt>
                <c:pt idx="89">
                  <c:v>34.300358991323002</c:v>
                </c:pt>
                <c:pt idx="90">
                  <c:v>35.0568274330587</c:v>
                </c:pt>
                <c:pt idx="91">
                  <c:v>36.1338119218101</c:v>
                </c:pt>
                <c:pt idx="92">
                  <c:v>35.693642981638703</c:v>
                </c:pt>
                <c:pt idx="93">
                  <c:v>37.500469256495201</c:v>
                </c:pt>
                <c:pt idx="94">
                  <c:v>39.081688893486898</c:v>
                </c:pt>
                <c:pt idx="95">
                  <c:v>35.619230589096802</c:v>
                </c:pt>
                <c:pt idx="96">
                  <c:v>37.4042119173874</c:v>
                </c:pt>
                <c:pt idx="97">
                  <c:v>39.415447752370603</c:v>
                </c:pt>
                <c:pt idx="98">
                  <c:v>37.700592734310902</c:v>
                </c:pt>
                <c:pt idx="99">
                  <c:v>38.563316002443599</c:v>
                </c:pt>
                <c:pt idx="100">
                  <c:v>40.053425009419399</c:v>
                </c:pt>
                <c:pt idx="101">
                  <c:v>40.925568850503701</c:v>
                </c:pt>
                <c:pt idx="102">
                  <c:v>41.070145264837997</c:v>
                </c:pt>
                <c:pt idx="103">
                  <c:v>42.777936731092304</c:v>
                </c:pt>
                <c:pt idx="104">
                  <c:v>41.194799943429402</c:v>
                </c:pt>
                <c:pt idx="105">
                  <c:v>41.837879397459901</c:v>
                </c:pt>
                <c:pt idx="106">
                  <c:v>42.809836971834898</c:v>
                </c:pt>
                <c:pt idx="107">
                  <c:v>42.268415471505897</c:v>
                </c:pt>
                <c:pt idx="108">
                  <c:v>42.496712528962099</c:v>
                </c:pt>
                <c:pt idx="109">
                  <c:v>44.760760001541499</c:v>
                </c:pt>
                <c:pt idx="110">
                  <c:v>42.169815071659997</c:v>
                </c:pt>
                <c:pt idx="111">
                  <c:v>43.730231627777002</c:v>
                </c:pt>
                <c:pt idx="112">
                  <c:v>45.333025532107598</c:v>
                </c:pt>
                <c:pt idx="113">
                  <c:v>43.580371871437698</c:v>
                </c:pt>
                <c:pt idx="114">
                  <c:v>45.659512664986103</c:v>
                </c:pt>
                <c:pt idx="115">
                  <c:v>47.713203220428198</c:v>
                </c:pt>
                <c:pt idx="116">
                  <c:v>45.136265617248597</c:v>
                </c:pt>
                <c:pt idx="117">
                  <c:v>47.123865398415703</c:v>
                </c:pt>
                <c:pt idx="118">
                  <c:v>50.900387443920302</c:v>
                </c:pt>
                <c:pt idx="119">
                  <c:v>49.082520033549699</c:v>
                </c:pt>
                <c:pt idx="120">
                  <c:v>47.082593904882501</c:v>
                </c:pt>
                <c:pt idx="121">
                  <c:v>51.078440376518799</c:v>
                </c:pt>
                <c:pt idx="122">
                  <c:v>47.195462298831998</c:v>
                </c:pt>
                <c:pt idx="123">
                  <c:v>50.211273023853401</c:v>
                </c:pt>
                <c:pt idx="124">
                  <c:v>53.245743431257097</c:v>
                </c:pt>
                <c:pt idx="125">
                  <c:v>49.704105822180601</c:v>
                </c:pt>
                <c:pt idx="126">
                  <c:v>49.703512049774503</c:v>
                </c:pt>
                <c:pt idx="127">
                  <c:v>52.251302411706099</c:v>
                </c:pt>
                <c:pt idx="128">
                  <c:v>51.054908481700302</c:v>
                </c:pt>
                <c:pt idx="129">
                  <c:v>50.953164812706397</c:v>
                </c:pt>
                <c:pt idx="130">
                  <c:v>53.358187722442203</c:v>
                </c:pt>
                <c:pt idx="131">
                  <c:v>59.389374195162503</c:v>
                </c:pt>
                <c:pt idx="132">
                  <c:v>50.784435260484102</c:v>
                </c:pt>
                <c:pt idx="133">
                  <c:v>59.356965931542099</c:v>
                </c:pt>
                <c:pt idx="134">
                  <c:v>54.656764103314202</c:v>
                </c:pt>
                <c:pt idx="135">
                  <c:v>55.654316421851703</c:v>
                </c:pt>
                <c:pt idx="136">
                  <c:v>60.7953467797443</c:v>
                </c:pt>
                <c:pt idx="137">
                  <c:v>56.830321074145701</c:v>
                </c:pt>
                <c:pt idx="138">
                  <c:v>55.755697638447401</c:v>
                </c:pt>
                <c:pt idx="139">
                  <c:v>58.8814875153099</c:v>
                </c:pt>
                <c:pt idx="140">
                  <c:v>57.289787845883197</c:v>
                </c:pt>
                <c:pt idx="141">
                  <c:v>59.378466174722803</c:v>
                </c:pt>
                <c:pt idx="142">
                  <c:v>58.554242757667801</c:v>
                </c:pt>
                <c:pt idx="143">
                  <c:v>60.406760911608103</c:v>
                </c:pt>
                <c:pt idx="144">
                  <c:v>61.670486275632697</c:v>
                </c:pt>
                <c:pt idx="145">
                  <c:v>69.418486786036198</c:v>
                </c:pt>
                <c:pt idx="146">
                  <c:v>65.626462489985002</c:v>
                </c:pt>
                <c:pt idx="147">
                  <c:v>66.167629830180005</c:v>
                </c:pt>
                <c:pt idx="148">
                  <c:v>70.1376060515327</c:v>
                </c:pt>
                <c:pt idx="149">
                  <c:v>68.4341046303703</c:v>
                </c:pt>
                <c:pt idx="150">
                  <c:v>63.308291043961503</c:v>
                </c:pt>
                <c:pt idx="151">
                  <c:v>68.874835665211506</c:v>
                </c:pt>
                <c:pt idx="152">
                  <c:v>68.647172302743996</c:v>
                </c:pt>
                <c:pt idx="153">
                  <c:v>66.890207933522703</c:v>
                </c:pt>
                <c:pt idx="154">
                  <c:v>70.247954963621694</c:v>
                </c:pt>
                <c:pt idx="155">
                  <c:v>70.944223996283</c:v>
                </c:pt>
                <c:pt idx="156">
                  <c:v>70.741088278123698</c:v>
                </c:pt>
                <c:pt idx="157">
                  <c:v>79.757066068614705</c:v>
                </c:pt>
                <c:pt idx="158">
                  <c:v>74.0414436617299</c:v>
                </c:pt>
                <c:pt idx="159">
                  <c:v>72.404244349876194</c:v>
                </c:pt>
                <c:pt idx="160">
                  <c:v>71.015800732923793</c:v>
                </c:pt>
                <c:pt idx="161">
                  <c:v>73.128615796355703</c:v>
                </c:pt>
                <c:pt idx="162">
                  <c:v>72.411421567666906</c:v>
                </c:pt>
                <c:pt idx="163">
                  <c:v>84.144324517672104</c:v>
                </c:pt>
                <c:pt idx="164">
                  <c:v>79.214222640396102</c:v>
                </c:pt>
                <c:pt idx="165">
                  <c:v>79.543802056082697</c:v>
                </c:pt>
                <c:pt idx="166">
                  <c:v>73.243951756360403</c:v>
                </c:pt>
                <c:pt idx="167">
                  <c:v>70.290942183833593</c:v>
                </c:pt>
                <c:pt idx="168">
                  <c:v>74.562954121545403</c:v>
                </c:pt>
                <c:pt idx="169">
                  <c:v>81.294656180644907</c:v>
                </c:pt>
                <c:pt idx="170">
                  <c:v>75.843104511739995</c:v>
                </c:pt>
                <c:pt idx="171">
                  <c:v>72.773916443674395</c:v>
                </c:pt>
                <c:pt idx="172">
                  <c:v>72.025377624811199</c:v>
                </c:pt>
                <c:pt idx="173">
                  <c:v>71.892081030241002</c:v>
                </c:pt>
                <c:pt idx="174">
                  <c:v>71.512833269023702</c:v>
                </c:pt>
                <c:pt idx="175">
                  <c:v>80.45254671619</c:v>
                </c:pt>
                <c:pt idx="176">
                  <c:v>81.966263992365398</c:v>
                </c:pt>
                <c:pt idx="177">
                  <c:v>75.651956172551195</c:v>
                </c:pt>
                <c:pt idx="178">
                  <c:v>75.609125506752207</c:v>
                </c:pt>
                <c:pt idx="179">
                  <c:v>72.169674337840505</c:v>
                </c:pt>
                <c:pt idx="180">
                  <c:v>76.1535064295784</c:v>
                </c:pt>
                <c:pt idx="181">
                  <c:v>79.981253476961797</c:v>
                </c:pt>
                <c:pt idx="182">
                  <c:v>78.255600016058494</c:v>
                </c:pt>
                <c:pt idx="183">
                  <c:v>74.119595205665206</c:v>
                </c:pt>
                <c:pt idx="184">
                  <c:v>72.815413416812206</c:v>
                </c:pt>
                <c:pt idx="185">
                  <c:v>70.637516878326295</c:v>
                </c:pt>
                <c:pt idx="186">
                  <c:v>71.828208201655599</c:v>
                </c:pt>
                <c:pt idx="187">
                  <c:v>80.621634799668399</c:v>
                </c:pt>
                <c:pt idx="188">
                  <c:v>81.079089197369697</c:v>
                </c:pt>
                <c:pt idx="189">
                  <c:v>77.980301553820695</c:v>
                </c:pt>
                <c:pt idx="190">
                  <c:v>75.524502114815306</c:v>
                </c:pt>
                <c:pt idx="191">
                  <c:v>74.709968540663596</c:v>
                </c:pt>
                <c:pt idx="192">
                  <c:v>77.448840768263693</c:v>
                </c:pt>
                <c:pt idx="193">
                  <c:v>83.267511448305498</c:v>
                </c:pt>
                <c:pt idx="194">
                  <c:v>82.682059170658604</c:v>
                </c:pt>
                <c:pt idx="195">
                  <c:v>80.176177294261606</c:v>
                </c:pt>
                <c:pt idx="196">
                  <c:v>71.558516691096699</c:v>
                </c:pt>
                <c:pt idx="197">
                  <c:v>75.764295114927194</c:v>
                </c:pt>
                <c:pt idx="198">
                  <c:v>74.812719670798799</c:v>
                </c:pt>
                <c:pt idx="199">
                  <c:v>80.700912265711594</c:v>
                </c:pt>
                <c:pt idx="200">
                  <c:v>79.552991898284404</c:v>
                </c:pt>
                <c:pt idx="201">
                  <c:v>72.945115866883498</c:v>
                </c:pt>
                <c:pt idx="202">
                  <c:v>75.463464146681304</c:v>
                </c:pt>
                <c:pt idx="203">
                  <c:v>78.276535015429104</c:v>
                </c:pt>
                <c:pt idx="204">
                  <c:v>74.949325404699906</c:v>
                </c:pt>
                <c:pt idx="205">
                  <c:v>69.5175227334515</c:v>
                </c:pt>
                <c:pt idx="206">
                  <c:v>75.1107403849783</c:v>
                </c:pt>
                <c:pt idx="207">
                  <c:v>75.473042104887099</c:v>
                </c:pt>
                <c:pt idx="208">
                  <c:v>77.7076397743689</c:v>
                </c:pt>
                <c:pt idx="209">
                  <c:v>75.7436139720662</c:v>
                </c:pt>
                <c:pt idx="210">
                  <c:v>77.0227296042208</c:v>
                </c:pt>
                <c:pt idx="211">
                  <c:v>74.719519567761594</c:v>
                </c:pt>
                <c:pt idx="212">
                  <c:v>50.738066197527999</c:v>
                </c:pt>
                <c:pt idx="213">
                  <c:v>35.249268518718402</c:v>
                </c:pt>
                <c:pt idx="214">
                  <c:v>27.8124792156874</c:v>
                </c:pt>
                <c:pt idx="215">
                  <c:v>17.055290954854701</c:v>
                </c:pt>
                <c:pt idx="216">
                  <c:v>12.905312212251401</c:v>
                </c:pt>
                <c:pt idx="217">
                  <c:v>9.7959829653649706</c:v>
                </c:pt>
                <c:pt idx="218">
                  <c:v>0.37113643929182299</c:v>
                </c:pt>
                <c:pt idx="219">
                  <c:v>0.221574249808243</c:v>
                </c:pt>
                <c:pt idx="220">
                  <c:v>0.28557250399164202</c:v>
                </c:pt>
                <c:pt idx="221">
                  <c:v>0.21195069580996401</c:v>
                </c:pt>
                <c:pt idx="222">
                  <c:v>0.164650112337204</c:v>
                </c:pt>
                <c:pt idx="223">
                  <c:v>0.155515197480183</c:v>
                </c:pt>
                <c:pt idx="224">
                  <c:v>0.15820743002362</c:v>
                </c:pt>
                <c:pt idx="225">
                  <c:v>0.199068730798102</c:v>
                </c:pt>
                <c:pt idx="226">
                  <c:v>0.209561745975063</c:v>
                </c:pt>
                <c:pt idx="227">
                  <c:v>0.16023115022005299</c:v>
                </c:pt>
                <c:pt idx="228">
                  <c:v>0.17630861832056999</c:v>
                </c:pt>
                <c:pt idx="229">
                  <c:v>0.20739706507640601</c:v>
                </c:pt>
                <c:pt idx="230">
                  <c:v>0.16859495126333801</c:v>
                </c:pt>
                <c:pt idx="231">
                  <c:v>0.21124268109216399</c:v>
                </c:pt>
                <c:pt idx="232">
                  <c:v>0.15616433407003999</c:v>
                </c:pt>
                <c:pt idx="233">
                  <c:v>0.15318979060590601</c:v>
                </c:pt>
                <c:pt idx="234">
                  <c:v>0.15077409102387301</c:v>
                </c:pt>
                <c:pt idx="235">
                  <c:v>0.206823382822341</c:v>
                </c:pt>
                <c:pt idx="236">
                  <c:v>0.15705385719909001</c:v>
                </c:pt>
                <c:pt idx="237">
                  <c:v>0.15762882265457101</c:v>
                </c:pt>
                <c:pt idx="238">
                  <c:v>0.167353521838351</c:v>
                </c:pt>
                <c:pt idx="239">
                  <c:v>0.15572887394743301</c:v>
                </c:pt>
              </c:numCache>
            </c:numRef>
          </c:val>
          <c:smooth val="0"/>
        </c:ser>
        <c:dLbls>
          <c:showLegendKey val="0"/>
          <c:showVal val="0"/>
          <c:showCatName val="0"/>
          <c:showSerName val="0"/>
          <c:showPercent val="0"/>
          <c:showBubbleSize val="0"/>
        </c:dLbls>
        <c:marker val="1"/>
        <c:smooth val="0"/>
        <c:axId val="263282240"/>
        <c:axId val="263282784"/>
      </c:lineChart>
      <c:scatterChart>
        <c:scatterStyle val="lineMarker"/>
        <c:varyColors val="0"/>
        <c:ser>
          <c:idx val="1"/>
          <c:order val="1"/>
          <c:tx>
            <c:strRef>
              <c:f>Summary!$C$34</c:f>
              <c:strCache>
                <c:ptCount val="1"/>
                <c:pt idx="0">
                  <c:v>CPU Threshold</c:v>
                </c:pt>
              </c:strCache>
            </c:strRef>
          </c:tx>
          <c:spPr>
            <a:ln w="25400">
              <a:solidFill>
                <a:schemeClr val="tx1"/>
              </a:solidFill>
              <a:prstDash val="dash"/>
            </a:ln>
          </c:spPr>
          <c:marker>
            <c:symbol val="none"/>
          </c:marker>
          <c:dPt>
            <c:idx val="1"/>
            <c:bubble3D val="0"/>
            <c:spPr>
              <a:ln w="25400" cmpd="sng">
                <a:solidFill>
                  <a:schemeClr val="tx1"/>
                </a:solidFill>
                <a:prstDash val="dash"/>
              </a:ln>
            </c:spPr>
          </c:dPt>
          <c:xVal>
            <c:numRef>
              <c:f>Summary!$B$35:$B$36</c:f>
              <c:numCache>
                <c:formatCode>General</c:formatCode>
                <c:ptCount val="2"/>
                <c:pt idx="0">
                  <c:v>0</c:v>
                </c:pt>
                <c:pt idx="1">
                  <c:v>1</c:v>
                </c:pt>
              </c:numCache>
            </c:numRef>
          </c:xVal>
          <c:yVal>
            <c:numRef>
              <c:f>Summary!$C$35:$C$36</c:f>
              <c:numCache>
                <c:formatCode>General</c:formatCode>
                <c:ptCount val="2"/>
                <c:pt idx="0">
                  <c:v>85</c:v>
                </c:pt>
                <c:pt idx="1">
                  <c:v>85</c:v>
                </c:pt>
              </c:numCache>
            </c:numRef>
          </c:yVal>
          <c:smooth val="0"/>
        </c:ser>
        <c:dLbls>
          <c:showLegendKey val="0"/>
          <c:showVal val="0"/>
          <c:showCatName val="0"/>
          <c:showSerName val="0"/>
          <c:showPercent val="0"/>
          <c:showBubbleSize val="0"/>
        </c:dLbls>
        <c:axId val="263290400"/>
        <c:axId val="263288224"/>
      </c:scatterChart>
      <c:catAx>
        <c:axId val="263282240"/>
        <c:scaling>
          <c:orientation val="minMax"/>
        </c:scaling>
        <c:delete val="0"/>
        <c:axPos val="b"/>
        <c:numFmt formatCode="[$-409]h:mm\ AM/PM;@" sourceLinked="1"/>
        <c:majorTickMark val="out"/>
        <c:minorTickMark val="none"/>
        <c:tickLblPos val="nextTo"/>
        <c:crossAx val="263282784"/>
        <c:crosses val="autoZero"/>
        <c:auto val="1"/>
        <c:lblAlgn val="ctr"/>
        <c:lblOffset val="100"/>
        <c:noMultiLvlLbl val="0"/>
      </c:catAx>
      <c:valAx>
        <c:axId val="263282784"/>
        <c:scaling>
          <c:orientation val="minMax"/>
          <c:max val="100"/>
          <c:min val="0"/>
        </c:scaling>
        <c:delete val="0"/>
        <c:axPos val="l"/>
        <c:majorGridlines/>
        <c:numFmt formatCode="General" sourceLinked="1"/>
        <c:majorTickMark val="out"/>
        <c:minorTickMark val="none"/>
        <c:tickLblPos val="nextTo"/>
        <c:crossAx val="263282240"/>
        <c:crosses val="autoZero"/>
        <c:crossBetween val="between"/>
      </c:valAx>
      <c:valAx>
        <c:axId val="263288224"/>
        <c:scaling>
          <c:orientation val="minMax"/>
          <c:max val="100"/>
          <c:min val="0"/>
        </c:scaling>
        <c:delete val="1"/>
        <c:axPos val="r"/>
        <c:numFmt formatCode="General" sourceLinked="1"/>
        <c:majorTickMark val="none"/>
        <c:minorTickMark val="none"/>
        <c:tickLblPos val="nextTo"/>
        <c:crossAx val="263290400"/>
        <c:crosses val="max"/>
        <c:crossBetween val="midCat"/>
      </c:valAx>
      <c:valAx>
        <c:axId val="263290400"/>
        <c:scaling>
          <c:orientation val="minMax"/>
          <c:max val="1"/>
          <c:min val="0"/>
        </c:scaling>
        <c:delete val="1"/>
        <c:axPos val="t"/>
        <c:numFmt formatCode="General" sourceLinked="1"/>
        <c:majorTickMark val="none"/>
        <c:minorTickMark val="none"/>
        <c:tickLblPos val="nextTo"/>
        <c:crossAx val="263288224"/>
        <c:crosses val="max"/>
        <c:crossBetween val="midCat"/>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Host Memory </a:t>
            </a:r>
            <a:r>
              <a:rPr lang="en-US" dirty="0"/>
              <a:t>Utilization</a:t>
            </a:r>
          </a:p>
        </c:rich>
      </c:tx>
      <c:layout/>
      <c:overlay val="0"/>
    </c:title>
    <c:autoTitleDeleted val="0"/>
    <c:plotArea>
      <c:layout>
        <c:manualLayout>
          <c:layoutTarget val="inner"/>
          <c:xMode val="edge"/>
          <c:yMode val="edge"/>
          <c:x val="0.12191342138040868"/>
          <c:y val="0.19765412309678843"/>
          <c:w val="0.8373458259976162"/>
          <c:h val="0.3745693556219164"/>
        </c:manualLayout>
      </c:layout>
      <c:lineChart>
        <c:grouping val="standard"/>
        <c:varyColors val="0"/>
        <c:ser>
          <c:idx val="0"/>
          <c:order val="0"/>
          <c:tx>
            <c:strRef>
              <c:f>Memory!$D$1</c:f>
              <c:strCache>
                <c:ptCount val="1"/>
                <c:pt idx="0">
                  <c:v>Memory Consumed(GB)</c:v>
                </c:pt>
              </c:strCache>
            </c:strRef>
          </c:tx>
          <c:marker>
            <c:symbol val="none"/>
          </c:marker>
          <c:cat>
            <c:numRef>
              <c:f>Memory!$A$2:$A$241</c:f>
              <c:numCache>
                <c:formatCode>[$-409]h:mm\ AM/PM;@</c:formatCode>
                <c:ptCount val="240"/>
                <c:pt idx="0">
                  <c:v>41590.671518912037</c:v>
                </c:pt>
                <c:pt idx="1">
                  <c:v>41590.672213275466</c:v>
                </c:pt>
                <c:pt idx="2">
                  <c:v>41590.672907719905</c:v>
                </c:pt>
                <c:pt idx="3">
                  <c:v>41590.673602233794</c:v>
                </c:pt>
                <c:pt idx="4">
                  <c:v>41590.674296620367</c:v>
                </c:pt>
                <c:pt idx="5">
                  <c:v>41590.674990995372</c:v>
                </c:pt>
                <c:pt idx="6">
                  <c:v>41590.675685393522</c:v>
                </c:pt>
                <c:pt idx="7">
                  <c:v>41590.676379999997</c:v>
                </c:pt>
                <c:pt idx="8">
                  <c:v>41590.677074421299</c:v>
                </c:pt>
                <c:pt idx="9">
                  <c:v>41590.677768761576</c:v>
                </c:pt>
                <c:pt idx="10">
                  <c:v>41590.678463368058</c:v>
                </c:pt>
                <c:pt idx="11">
                  <c:v>41590.679157812498</c:v>
                </c:pt>
                <c:pt idx="12">
                  <c:v>41590.679852199071</c:v>
                </c:pt>
                <c:pt idx="13">
                  <c:v>41590.680546597221</c:v>
                </c:pt>
                <c:pt idx="14">
                  <c:v>41590.681240995371</c:v>
                </c:pt>
                <c:pt idx="15">
                  <c:v>41590.681935289351</c:v>
                </c:pt>
                <c:pt idx="16">
                  <c:v>41590.682629803239</c:v>
                </c:pt>
                <c:pt idx="17">
                  <c:v>41590.683324305559</c:v>
                </c:pt>
                <c:pt idx="18">
                  <c:v>41590.684018668981</c:v>
                </c:pt>
                <c:pt idx="19">
                  <c:v>41590.684713229166</c:v>
                </c:pt>
                <c:pt idx="20">
                  <c:v>41590.68540771991</c:v>
                </c:pt>
                <c:pt idx="21">
                  <c:v>41590.68610215278</c:v>
                </c:pt>
                <c:pt idx="22">
                  <c:v>41590.686796469905</c:v>
                </c:pt>
                <c:pt idx="23">
                  <c:v>41590.687490937496</c:v>
                </c:pt>
                <c:pt idx="24">
                  <c:v>41590.688185254628</c:v>
                </c:pt>
                <c:pt idx="25">
                  <c:v>41590.688879629626</c:v>
                </c:pt>
                <c:pt idx="26">
                  <c:v>41590.689574282405</c:v>
                </c:pt>
                <c:pt idx="27">
                  <c:v>41590.690268645834</c:v>
                </c:pt>
                <c:pt idx="28">
                  <c:v>41590.690963113426</c:v>
                </c:pt>
                <c:pt idx="29">
                  <c:v>41590.691657557873</c:v>
                </c:pt>
                <c:pt idx="30">
                  <c:v>41590.692351967591</c:v>
                </c:pt>
                <c:pt idx="31">
                  <c:v>41590.693046435183</c:v>
                </c:pt>
                <c:pt idx="32">
                  <c:v>41590.693740682873</c:v>
                </c:pt>
                <c:pt idx="33">
                  <c:v>41590.69443520833</c:v>
                </c:pt>
                <c:pt idx="34">
                  <c:v>41590.695129745371</c:v>
                </c:pt>
                <c:pt idx="35">
                  <c:v>41590.695824039351</c:v>
                </c:pt>
                <c:pt idx="36">
                  <c:v>41590.696518495373</c:v>
                </c:pt>
                <c:pt idx="37">
                  <c:v>41590.697212905092</c:v>
                </c:pt>
                <c:pt idx="38">
                  <c:v>41590.697907337963</c:v>
                </c:pt>
                <c:pt idx="39">
                  <c:v>41590.698601886572</c:v>
                </c:pt>
                <c:pt idx="40">
                  <c:v>41590.699296284722</c:v>
                </c:pt>
                <c:pt idx="41">
                  <c:v>41590.699990590278</c:v>
                </c:pt>
                <c:pt idx="42">
                  <c:v>41590.700685208336</c:v>
                </c:pt>
                <c:pt idx="43">
                  <c:v>41590.701379687504</c:v>
                </c:pt>
                <c:pt idx="44">
                  <c:v>41590.702073969907</c:v>
                </c:pt>
                <c:pt idx="45">
                  <c:v>41590.702768414354</c:v>
                </c:pt>
                <c:pt idx="46">
                  <c:v>41590.703462916666</c:v>
                </c:pt>
                <c:pt idx="47">
                  <c:v>41590.704157349537</c:v>
                </c:pt>
                <c:pt idx="48">
                  <c:v>41590.704851759256</c:v>
                </c:pt>
                <c:pt idx="49">
                  <c:v>41590.705546064812</c:v>
                </c:pt>
                <c:pt idx="50">
                  <c:v>41590.7062405787</c:v>
                </c:pt>
                <c:pt idx="51">
                  <c:v>41590.706935057868</c:v>
                </c:pt>
                <c:pt idx="52">
                  <c:v>41590.70762966435</c:v>
                </c:pt>
                <c:pt idx="53">
                  <c:v>41590.708323923609</c:v>
                </c:pt>
                <c:pt idx="54">
                  <c:v>41590.709018449073</c:v>
                </c:pt>
                <c:pt idx="55">
                  <c:v>41590.709712754629</c:v>
                </c:pt>
                <c:pt idx="56">
                  <c:v>41590.710407268518</c:v>
                </c:pt>
                <c:pt idx="57">
                  <c:v>41590.711101527777</c:v>
                </c:pt>
                <c:pt idx="58">
                  <c:v>41590.7117959838</c:v>
                </c:pt>
                <c:pt idx="59">
                  <c:v>41590.712490451391</c:v>
                </c:pt>
                <c:pt idx="60">
                  <c:v>41590.713185011577</c:v>
                </c:pt>
                <c:pt idx="61">
                  <c:v>41590.713879479168</c:v>
                </c:pt>
                <c:pt idx="62">
                  <c:v>41590.714573819445</c:v>
                </c:pt>
                <c:pt idx="63">
                  <c:v>41590.715268344909</c:v>
                </c:pt>
                <c:pt idx="64">
                  <c:v>41590.715962812501</c:v>
                </c:pt>
                <c:pt idx="65">
                  <c:v>41590.716657233796</c:v>
                </c:pt>
                <c:pt idx="66">
                  <c:v>41590.71735165509</c:v>
                </c:pt>
                <c:pt idx="67">
                  <c:v>41590.71804590278</c:v>
                </c:pt>
                <c:pt idx="68">
                  <c:v>41590.718740509263</c:v>
                </c:pt>
                <c:pt idx="69">
                  <c:v>41590.719434930557</c:v>
                </c:pt>
                <c:pt idx="70">
                  <c:v>41590.720129363428</c:v>
                </c:pt>
                <c:pt idx="71">
                  <c:v>41590.720823796299</c:v>
                </c:pt>
                <c:pt idx="72">
                  <c:v>41590.721518113423</c:v>
                </c:pt>
                <c:pt idx="73">
                  <c:v>41590.722212731482</c:v>
                </c:pt>
                <c:pt idx="74">
                  <c:v>41590.722906990741</c:v>
                </c:pt>
                <c:pt idx="75">
                  <c:v>41590.723601493053</c:v>
                </c:pt>
                <c:pt idx="76">
                  <c:v>41590.724296018518</c:v>
                </c:pt>
                <c:pt idx="77">
                  <c:v>41590.724990462964</c:v>
                </c:pt>
                <c:pt idx="78">
                  <c:v>41590.725684907404</c:v>
                </c:pt>
                <c:pt idx="79">
                  <c:v>41590.72637935185</c:v>
                </c:pt>
                <c:pt idx="80">
                  <c:v>41590.727073796297</c:v>
                </c:pt>
                <c:pt idx="81">
                  <c:v>41590.727768229168</c:v>
                </c:pt>
                <c:pt idx="82">
                  <c:v>41590.728462650462</c:v>
                </c:pt>
                <c:pt idx="83">
                  <c:v>41590.729157060188</c:v>
                </c:pt>
                <c:pt idx="84">
                  <c:v>41590.729851481483</c:v>
                </c:pt>
                <c:pt idx="85">
                  <c:v>41590.73054571759</c:v>
                </c:pt>
                <c:pt idx="86">
                  <c:v>41590.731240208333</c:v>
                </c:pt>
                <c:pt idx="87">
                  <c:v>41590.731934826392</c:v>
                </c:pt>
                <c:pt idx="88">
                  <c:v>41590.732629074075</c:v>
                </c:pt>
                <c:pt idx="89">
                  <c:v>41590.733323553242</c:v>
                </c:pt>
                <c:pt idx="90">
                  <c:v>41590.734018171293</c:v>
                </c:pt>
                <c:pt idx="91">
                  <c:v>41590.734712465281</c:v>
                </c:pt>
                <c:pt idx="92">
                  <c:v>41590.73540690972</c:v>
                </c:pt>
                <c:pt idx="93">
                  <c:v>41590.736101354167</c:v>
                </c:pt>
                <c:pt idx="94">
                  <c:v>41590.736795613426</c:v>
                </c:pt>
                <c:pt idx="95">
                  <c:v>41590.737490046296</c:v>
                </c:pt>
                <c:pt idx="96">
                  <c:v>41590.738184490743</c:v>
                </c:pt>
                <c:pt idx="97">
                  <c:v>41590.738878935183</c:v>
                </c:pt>
                <c:pt idx="98">
                  <c:v>41590.739573379629</c:v>
                </c:pt>
                <c:pt idx="99">
                  <c:v>41590.7402678125</c:v>
                </c:pt>
                <c:pt idx="100">
                  <c:v>41590.740962233795</c:v>
                </c:pt>
                <c:pt idx="101">
                  <c:v>41590.741656666665</c:v>
                </c:pt>
                <c:pt idx="102">
                  <c:v>41590.74235108796</c:v>
                </c:pt>
                <c:pt idx="103">
                  <c:v>41590.74304552083</c:v>
                </c:pt>
                <c:pt idx="104">
                  <c:v>41590.743739953701</c:v>
                </c:pt>
                <c:pt idx="105">
                  <c:v>41590.744434398148</c:v>
                </c:pt>
                <c:pt idx="106">
                  <c:v>41590.745128842595</c:v>
                </c:pt>
                <c:pt idx="107">
                  <c:v>41590.745823275465</c:v>
                </c:pt>
                <c:pt idx="108">
                  <c:v>41590.746517893516</c:v>
                </c:pt>
                <c:pt idx="109">
                  <c:v>41590.747212337963</c:v>
                </c:pt>
                <c:pt idx="110">
                  <c:v>41590.74790678241</c:v>
                </c:pt>
                <c:pt idx="111">
                  <c:v>41590.74860121528</c:v>
                </c:pt>
                <c:pt idx="112">
                  <c:v>41590.74929565972</c:v>
                </c:pt>
                <c:pt idx="113">
                  <c:v>41590.749990104166</c:v>
                </c:pt>
                <c:pt idx="114">
                  <c:v>41590.750684548613</c:v>
                </c:pt>
                <c:pt idx="115">
                  <c:v>41590.751378969908</c:v>
                </c:pt>
                <c:pt idx="116">
                  <c:v>41590.752073171294</c:v>
                </c:pt>
                <c:pt idx="117">
                  <c:v>41590.752767534723</c:v>
                </c:pt>
                <c:pt idx="118">
                  <c:v>41590.753462094908</c:v>
                </c:pt>
                <c:pt idx="119">
                  <c:v>41590.754156469906</c:v>
                </c:pt>
                <c:pt idx="120">
                  <c:v>41590.754850671299</c:v>
                </c:pt>
                <c:pt idx="121">
                  <c:v>41590.755545081018</c:v>
                </c:pt>
                <c:pt idx="122">
                  <c:v>41590.756239675924</c:v>
                </c:pt>
                <c:pt idx="123">
                  <c:v>41590.756934097219</c:v>
                </c:pt>
                <c:pt idx="124">
                  <c:v>41590.757628506944</c:v>
                </c:pt>
                <c:pt idx="125">
                  <c:v>41590.758322928239</c:v>
                </c:pt>
                <c:pt idx="126">
                  <c:v>41590.759017175929</c:v>
                </c:pt>
                <c:pt idx="127">
                  <c:v>41590.759711782404</c:v>
                </c:pt>
                <c:pt idx="128">
                  <c:v>41590.760406215275</c:v>
                </c:pt>
                <c:pt idx="129">
                  <c:v>41590.761100648146</c:v>
                </c:pt>
                <c:pt idx="130">
                  <c:v>41590.761795081016</c:v>
                </c:pt>
                <c:pt idx="131">
                  <c:v>41590.762489513887</c:v>
                </c:pt>
                <c:pt idx="132">
                  <c:v>41590.763183946758</c:v>
                </c:pt>
                <c:pt idx="133">
                  <c:v>41590.763878379628</c:v>
                </c:pt>
                <c:pt idx="134">
                  <c:v>41590.764572812499</c:v>
                </c:pt>
                <c:pt idx="135">
                  <c:v>41590.765267048613</c:v>
                </c:pt>
                <c:pt idx="136">
                  <c:v>41590.765961481484</c:v>
                </c:pt>
                <c:pt idx="137">
                  <c:v>41590.766656087966</c:v>
                </c:pt>
                <c:pt idx="138">
                  <c:v>41590.767350520837</c:v>
                </c:pt>
                <c:pt idx="139">
                  <c:v>41590.768044780096</c:v>
                </c:pt>
                <c:pt idx="140">
                  <c:v>41590.768739212966</c:v>
                </c:pt>
                <c:pt idx="141">
                  <c:v>41590.76943364583</c:v>
                </c:pt>
                <c:pt idx="142">
                  <c:v>41590.770128090277</c:v>
                </c:pt>
                <c:pt idx="143">
                  <c:v>41590.770822708335</c:v>
                </c:pt>
                <c:pt idx="144">
                  <c:v>41590.771517141206</c:v>
                </c:pt>
                <c:pt idx="145">
                  <c:v>41590.772211400465</c:v>
                </c:pt>
                <c:pt idx="146">
                  <c:v>41590.772905844904</c:v>
                </c:pt>
                <c:pt idx="147">
                  <c:v>41590.773600289351</c:v>
                </c:pt>
                <c:pt idx="148">
                  <c:v>41590.774294722221</c:v>
                </c:pt>
                <c:pt idx="149">
                  <c:v>41590.774989166668</c:v>
                </c:pt>
                <c:pt idx="150">
                  <c:v>41590.77568377315</c:v>
                </c:pt>
                <c:pt idx="151">
                  <c:v>41590.776378206021</c:v>
                </c:pt>
                <c:pt idx="152">
                  <c:v>41590.777072442128</c:v>
                </c:pt>
                <c:pt idx="153">
                  <c:v>41590.777767060186</c:v>
                </c:pt>
                <c:pt idx="154">
                  <c:v>41590.778461296293</c:v>
                </c:pt>
                <c:pt idx="155">
                  <c:v>41590.77915574074</c:v>
                </c:pt>
                <c:pt idx="156">
                  <c:v>41590.779850173611</c:v>
                </c:pt>
                <c:pt idx="157">
                  <c:v>41590.780544791669</c:v>
                </c:pt>
                <c:pt idx="158">
                  <c:v>41590.78123922454</c:v>
                </c:pt>
                <c:pt idx="159">
                  <c:v>41590.78193365741</c:v>
                </c:pt>
                <c:pt idx="160">
                  <c:v>41590.782627916669</c:v>
                </c:pt>
                <c:pt idx="161">
                  <c:v>41590.783322361109</c:v>
                </c:pt>
                <c:pt idx="162">
                  <c:v>41590.784016805555</c:v>
                </c:pt>
                <c:pt idx="163">
                  <c:v>41590.784711238426</c:v>
                </c:pt>
                <c:pt idx="164">
                  <c:v>41590.785405868053</c:v>
                </c:pt>
                <c:pt idx="165">
                  <c:v>41590.786100300924</c:v>
                </c:pt>
                <c:pt idx="166">
                  <c:v>41590.786794745371</c:v>
                </c:pt>
                <c:pt idx="167">
                  <c:v>41590.787489189817</c:v>
                </c:pt>
                <c:pt idx="168">
                  <c:v>41590.788183449076</c:v>
                </c:pt>
                <c:pt idx="169">
                  <c:v>41590.788878067127</c:v>
                </c:pt>
                <c:pt idx="170">
                  <c:v>41590.789572511574</c:v>
                </c:pt>
                <c:pt idx="171">
                  <c:v>41590.790266770833</c:v>
                </c:pt>
                <c:pt idx="172">
                  <c:v>41590.790961388891</c:v>
                </c:pt>
                <c:pt idx="173">
                  <c:v>41590.791655821762</c:v>
                </c:pt>
                <c:pt idx="174">
                  <c:v>41590.792350266202</c:v>
                </c:pt>
                <c:pt idx="175">
                  <c:v>41590.793044710648</c:v>
                </c:pt>
                <c:pt idx="176">
                  <c:v>41590.793739143519</c:v>
                </c:pt>
                <c:pt idx="177">
                  <c:v>41590.794433587966</c:v>
                </c:pt>
                <c:pt idx="178">
                  <c:v>41590.795128032405</c:v>
                </c:pt>
                <c:pt idx="179">
                  <c:v>41590.795822291664</c:v>
                </c:pt>
                <c:pt idx="180">
                  <c:v>41590.796516909722</c:v>
                </c:pt>
                <c:pt idx="181">
                  <c:v>41590.797211168981</c:v>
                </c:pt>
                <c:pt idx="182">
                  <c:v>41590.797905613428</c:v>
                </c:pt>
                <c:pt idx="183">
                  <c:v>41590.798600231479</c:v>
                </c:pt>
                <c:pt idx="184">
                  <c:v>41590.799294467593</c:v>
                </c:pt>
                <c:pt idx="185">
                  <c:v>41590.799988888888</c:v>
                </c:pt>
                <c:pt idx="186">
                  <c:v>41590.800683310183</c:v>
                </c:pt>
                <c:pt idx="187">
                  <c:v>41590.801377905096</c:v>
                </c:pt>
                <c:pt idx="188">
                  <c:v>41590.802072326391</c:v>
                </c:pt>
                <c:pt idx="189">
                  <c:v>41590.802766574074</c:v>
                </c:pt>
                <c:pt idx="190">
                  <c:v>41590.803461006944</c:v>
                </c:pt>
                <c:pt idx="191">
                  <c:v>41590.804155613427</c:v>
                </c:pt>
                <c:pt idx="192">
                  <c:v>41590.80484986111</c:v>
                </c:pt>
                <c:pt idx="193">
                  <c:v>41590.80554429398</c:v>
                </c:pt>
                <c:pt idx="194">
                  <c:v>41590.806238738427</c:v>
                </c:pt>
                <c:pt idx="195">
                  <c:v>41590.806933171298</c:v>
                </c:pt>
                <c:pt idx="196">
                  <c:v>41590.807627604168</c:v>
                </c:pt>
                <c:pt idx="197">
                  <c:v>41590.808322222219</c:v>
                </c:pt>
                <c:pt idx="198">
                  <c:v>41590.80901665509</c:v>
                </c:pt>
                <c:pt idx="199">
                  <c:v>41590.809711099537</c:v>
                </c:pt>
                <c:pt idx="200">
                  <c:v>41590.810405543984</c:v>
                </c:pt>
                <c:pt idx="201">
                  <c:v>41590.811099976854</c:v>
                </c:pt>
                <c:pt idx="202">
                  <c:v>41590.811794236113</c:v>
                </c:pt>
                <c:pt idx="203">
                  <c:v>41590.812488680553</c:v>
                </c:pt>
                <c:pt idx="204">
                  <c:v>41590.813183298611</c:v>
                </c:pt>
                <c:pt idx="205">
                  <c:v>41590.81387755787</c:v>
                </c:pt>
                <c:pt idx="206">
                  <c:v>41590.814572002317</c:v>
                </c:pt>
                <c:pt idx="207">
                  <c:v>41590.815266620368</c:v>
                </c:pt>
                <c:pt idx="208">
                  <c:v>41590.815961064814</c:v>
                </c:pt>
                <c:pt idx="209">
                  <c:v>41590.816655324074</c:v>
                </c:pt>
                <c:pt idx="210">
                  <c:v>41590.817349942132</c:v>
                </c:pt>
                <c:pt idx="211">
                  <c:v>41590.818044386571</c:v>
                </c:pt>
                <c:pt idx="212">
                  <c:v>41590.818738819442</c:v>
                </c:pt>
                <c:pt idx="213">
                  <c:v>41590.819433263889</c:v>
                </c:pt>
                <c:pt idx="214">
                  <c:v>41590.820127581021</c:v>
                </c:pt>
                <c:pt idx="215">
                  <c:v>41590.820822094909</c:v>
                </c:pt>
                <c:pt idx="216">
                  <c:v>41590.821516678239</c:v>
                </c:pt>
                <c:pt idx="217">
                  <c:v>41590.822210983795</c:v>
                </c:pt>
                <c:pt idx="218">
                  <c:v>41590.822905393521</c:v>
                </c:pt>
                <c:pt idx="219">
                  <c:v>41590.823599780095</c:v>
                </c:pt>
                <c:pt idx="220">
                  <c:v>41590.82429409722</c:v>
                </c:pt>
                <c:pt idx="221">
                  <c:v>41590.824988692133</c:v>
                </c:pt>
                <c:pt idx="222">
                  <c:v>41590.825683043979</c:v>
                </c:pt>
                <c:pt idx="223">
                  <c:v>41590.826377337966</c:v>
                </c:pt>
                <c:pt idx="224">
                  <c:v>41590.827071874999</c:v>
                </c:pt>
                <c:pt idx="225">
                  <c:v>41590.827766273149</c:v>
                </c:pt>
                <c:pt idx="226">
                  <c:v>41590.828460659723</c:v>
                </c:pt>
                <c:pt idx="227">
                  <c:v>41590.829155185187</c:v>
                </c:pt>
                <c:pt idx="228">
                  <c:v>41590.829849525464</c:v>
                </c:pt>
                <c:pt idx="229">
                  <c:v>41590.830543993055</c:v>
                </c:pt>
                <c:pt idx="230">
                  <c:v>41590.831238379629</c:v>
                </c:pt>
                <c:pt idx="231">
                  <c:v>41590.831932766203</c:v>
                </c:pt>
                <c:pt idx="232">
                  <c:v>41590.832627303243</c:v>
                </c:pt>
                <c:pt idx="233">
                  <c:v>41590.833321689817</c:v>
                </c:pt>
                <c:pt idx="234">
                  <c:v>41590.83401604167</c:v>
                </c:pt>
                <c:pt idx="235">
                  <c:v>41590.834710740739</c:v>
                </c:pt>
                <c:pt idx="236">
                  <c:v>41590.835405081016</c:v>
                </c:pt>
                <c:pt idx="237">
                  <c:v>41590.836099363427</c:v>
                </c:pt>
                <c:pt idx="238">
                  <c:v>41590.836793819442</c:v>
                </c:pt>
                <c:pt idx="239">
                  <c:v>41590.837488287034</c:v>
                </c:pt>
              </c:numCache>
            </c:numRef>
          </c:cat>
          <c:val>
            <c:numRef>
              <c:f>Memory!$D$2:$D$241</c:f>
              <c:numCache>
                <c:formatCode>General</c:formatCode>
                <c:ptCount val="240"/>
                <c:pt idx="0">
                  <c:v>76.40625</c:v>
                </c:pt>
                <c:pt idx="1">
                  <c:v>76.40625</c:v>
                </c:pt>
                <c:pt idx="2">
                  <c:v>76.40234375</c:v>
                </c:pt>
                <c:pt idx="3">
                  <c:v>76.361328125</c:v>
                </c:pt>
                <c:pt idx="4">
                  <c:v>76.3076171875</c:v>
                </c:pt>
                <c:pt idx="5">
                  <c:v>76.3095703125</c:v>
                </c:pt>
                <c:pt idx="6">
                  <c:v>76.310546875</c:v>
                </c:pt>
                <c:pt idx="7">
                  <c:v>76.3291015625</c:v>
                </c:pt>
                <c:pt idx="8">
                  <c:v>76.328125</c:v>
                </c:pt>
                <c:pt idx="9">
                  <c:v>76.330078125</c:v>
                </c:pt>
                <c:pt idx="10">
                  <c:v>76.32421875</c:v>
                </c:pt>
                <c:pt idx="11">
                  <c:v>76.32421875</c:v>
                </c:pt>
                <c:pt idx="12">
                  <c:v>76.3212890625</c:v>
                </c:pt>
                <c:pt idx="13">
                  <c:v>76.3212890625</c:v>
                </c:pt>
                <c:pt idx="14">
                  <c:v>76.3212890625</c:v>
                </c:pt>
                <c:pt idx="15">
                  <c:v>76.3203125</c:v>
                </c:pt>
                <c:pt idx="16">
                  <c:v>76.3193359375</c:v>
                </c:pt>
                <c:pt idx="17">
                  <c:v>76.3408203125</c:v>
                </c:pt>
                <c:pt idx="18">
                  <c:v>76.3388671875</c:v>
                </c:pt>
                <c:pt idx="19">
                  <c:v>76.333984375</c:v>
                </c:pt>
                <c:pt idx="20">
                  <c:v>76.3271484375</c:v>
                </c:pt>
                <c:pt idx="21">
                  <c:v>76.3251953125</c:v>
                </c:pt>
                <c:pt idx="22">
                  <c:v>76.32421875</c:v>
                </c:pt>
                <c:pt idx="23">
                  <c:v>76.3232421875</c:v>
                </c:pt>
                <c:pt idx="24">
                  <c:v>76.322265625</c:v>
                </c:pt>
                <c:pt idx="25">
                  <c:v>76.322265625</c:v>
                </c:pt>
                <c:pt idx="26">
                  <c:v>76.3212890625</c:v>
                </c:pt>
                <c:pt idx="27">
                  <c:v>76.3388671875</c:v>
                </c:pt>
                <c:pt idx="28">
                  <c:v>76.33984375</c:v>
                </c:pt>
                <c:pt idx="29">
                  <c:v>76.3466796875</c:v>
                </c:pt>
                <c:pt idx="30">
                  <c:v>76.3388671875</c:v>
                </c:pt>
                <c:pt idx="31">
                  <c:v>76.337890625</c:v>
                </c:pt>
                <c:pt idx="32">
                  <c:v>76.3349609375</c:v>
                </c:pt>
                <c:pt idx="33">
                  <c:v>76.3349609375</c:v>
                </c:pt>
                <c:pt idx="34">
                  <c:v>76.3310546875</c:v>
                </c:pt>
                <c:pt idx="35">
                  <c:v>76.3310546875</c:v>
                </c:pt>
                <c:pt idx="36">
                  <c:v>76.3310546875</c:v>
                </c:pt>
                <c:pt idx="37">
                  <c:v>76.34765625</c:v>
                </c:pt>
                <c:pt idx="38">
                  <c:v>76.3447265625</c:v>
                </c:pt>
                <c:pt idx="39">
                  <c:v>76.3447265625</c:v>
                </c:pt>
                <c:pt idx="40">
                  <c:v>76.337890625</c:v>
                </c:pt>
                <c:pt idx="41">
                  <c:v>76.3369140625</c:v>
                </c:pt>
                <c:pt idx="42">
                  <c:v>76.333984375</c:v>
                </c:pt>
                <c:pt idx="43">
                  <c:v>76.3330078125</c:v>
                </c:pt>
                <c:pt idx="44">
                  <c:v>76.33203125</c:v>
                </c:pt>
                <c:pt idx="45">
                  <c:v>76.330078125</c:v>
                </c:pt>
                <c:pt idx="46">
                  <c:v>76.330078125</c:v>
                </c:pt>
                <c:pt idx="47">
                  <c:v>76.3505859375</c:v>
                </c:pt>
                <c:pt idx="48">
                  <c:v>76.349609375</c:v>
                </c:pt>
                <c:pt idx="49">
                  <c:v>76.345703125</c:v>
                </c:pt>
                <c:pt idx="50">
                  <c:v>76.3408203125</c:v>
                </c:pt>
                <c:pt idx="51">
                  <c:v>76.33984375</c:v>
                </c:pt>
                <c:pt idx="52">
                  <c:v>76.3369140625</c:v>
                </c:pt>
                <c:pt idx="53">
                  <c:v>76.3369140625</c:v>
                </c:pt>
                <c:pt idx="54">
                  <c:v>76.3369140625</c:v>
                </c:pt>
                <c:pt idx="55">
                  <c:v>76.3359375</c:v>
                </c:pt>
                <c:pt idx="56">
                  <c:v>76.3349609375</c:v>
                </c:pt>
                <c:pt idx="57">
                  <c:v>76.3447265625</c:v>
                </c:pt>
                <c:pt idx="58">
                  <c:v>76.3427734375</c:v>
                </c:pt>
                <c:pt idx="59">
                  <c:v>76.3466796875</c:v>
                </c:pt>
                <c:pt idx="60">
                  <c:v>76.3388671875</c:v>
                </c:pt>
                <c:pt idx="61">
                  <c:v>76.337890625</c:v>
                </c:pt>
                <c:pt idx="62">
                  <c:v>76.3369140625</c:v>
                </c:pt>
                <c:pt idx="63">
                  <c:v>76.3349609375</c:v>
                </c:pt>
                <c:pt idx="64">
                  <c:v>76.3349609375</c:v>
                </c:pt>
                <c:pt idx="65">
                  <c:v>76.3349609375</c:v>
                </c:pt>
                <c:pt idx="66">
                  <c:v>76.333984375</c:v>
                </c:pt>
                <c:pt idx="67">
                  <c:v>76.3486328125</c:v>
                </c:pt>
                <c:pt idx="68">
                  <c:v>76.3466796875</c:v>
                </c:pt>
                <c:pt idx="69">
                  <c:v>76.3486328125</c:v>
                </c:pt>
                <c:pt idx="70">
                  <c:v>76.3427734375</c:v>
                </c:pt>
                <c:pt idx="71">
                  <c:v>76.341796875</c:v>
                </c:pt>
                <c:pt idx="72">
                  <c:v>76.337890625</c:v>
                </c:pt>
                <c:pt idx="73">
                  <c:v>76.3369140625</c:v>
                </c:pt>
                <c:pt idx="74">
                  <c:v>76.3349609375</c:v>
                </c:pt>
                <c:pt idx="75">
                  <c:v>76.3349609375</c:v>
                </c:pt>
                <c:pt idx="76">
                  <c:v>76.333984375</c:v>
                </c:pt>
                <c:pt idx="77">
                  <c:v>76.3525390625</c:v>
                </c:pt>
                <c:pt idx="78">
                  <c:v>76.3505859375</c:v>
                </c:pt>
                <c:pt idx="79">
                  <c:v>76.34765625</c:v>
                </c:pt>
                <c:pt idx="80">
                  <c:v>76.341796875</c:v>
                </c:pt>
                <c:pt idx="81">
                  <c:v>76.3408203125</c:v>
                </c:pt>
                <c:pt idx="82">
                  <c:v>76.337890625</c:v>
                </c:pt>
                <c:pt idx="83">
                  <c:v>76.337890625</c:v>
                </c:pt>
                <c:pt idx="84">
                  <c:v>76.3369140625</c:v>
                </c:pt>
                <c:pt idx="85">
                  <c:v>76.3369140625</c:v>
                </c:pt>
                <c:pt idx="86">
                  <c:v>76.3359375</c:v>
                </c:pt>
                <c:pt idx="87">
                  <c:v>76.3603515625</c:v>
                </c:pt>
                <c:pt idx="88">
                  <c:v>76.3623046875</c:v>
                </c:pt>
                <c:pt idx="89">
                  <c:v>76.36328125</c:v>
                </c:pt>
                <c:pt idx="90">
                  <c:v>76.3564453125</c:v>
                </c:pt>
                <c:pt idx="91">
                  <c:v>76.3544921875</c:v>
                </c:pt>
                <c:pt idx="92">
                  <c:v>76.353515625</c:v>
                </c:pt>
                <c:pt idx="93">
                  <c:v>76.3525390625</c:v>
                </c:pt>
                <c:pt idx="94">
                  <c:v>76.3369140625</c:v>
                </c:pt>
                <c:pt idx="95">
                  <c:v>76.3369140625</c:v>
                </c:pt>
                <c:pt idx="96">
                  <c:v>76.3369140625</c:v>
                </c:pt>
                <c:pt idx="97">
                  <c:v>76.365234375</c:v>
                </c:pt>
                <c:pt idx="98">
                  <c:v>76.3623046875</c:v>
                </c:pt>
                <c:pt idx="99">
                  <c:v>76.36328125</c:v>
                </c:pt>
                <c:pt idx="100">
                  <c:v>76.3583984375</c:v>
                </c:pt>
                <c:pt idx="101">
                  <c:v>76.7255859375</c:v>
                </c:pt>
                <c:pt idx="102">
                  <c:v>76.86328125</c:v>
                </c:pt>
                <c:pt idx="103">
                  <c:v>77.2822265625</c:v>
                </c:pt>
                <c:pt idx="104">
                  <c:v>77.9521484375</c:v>
                </c:pt>
                <c:pt idx="105">
                  <c:v>78.3173828125</c:v>
                </c:pt>
                <c:pt idx="106">
                  <c:v>78.7509765625</c:v>
                </c:pt>
                <c:pt idx="107">
                  <c:v>79.142578125</c:v>
                </c:pt>
                <c:pt idx="108">
                  <c:v>79.6220703125</c:v>
                </c:pt>
                <c:pt idx="109">
                  <c:v>80.9560546875</c:v>
                </c:pt>
                <c:pt idx="110">
                  <c:v>80.9501953125</c:v>
                </c:pt>
                <c:pt idx="111">
                  <c:v>81.7333984375</c:v>
                </c:pt>
                <c:pt idx="112">
                  <c:v>82.19140625</c:v>
                </c:pt>
                <c:pt idx="113">
                  <c:v>82.6083984375</c:v>
                </c:pt>
                <c:pt idx="114">
                  <c:v>83.4189453125</c:v>
                </c:pt>
                <c:pt idx="115">
                  <c:v>83.8125</c:v>
                </c:pt>
                <c:pt idx="116">
                  <c:v>84.2216796875</c:v>
                </c:pt>
                <c:pt idx="117">
                  <c:v>85.5498046875</c:v>
                </c:pt>
                <c:pt idx="118">
                  <c:v>85.962890625</c:v>
                </c:pt>
                <c:pt idx="119">
                  <c:v>86.849609375</c:v>
                </c:pt>
                <c:pt idx="120">
                  <c:v>86.845703125</c:v>
                </c:pt>
                <c:pt idx="121">
                  <c:v>88.3505859375</c:v>
                </c:pt>
                <c:pt idx="122">
                  <c:v>88.87890625</c:v>
                </c:pt>
                <c:pt idx="123">
                  <c:v>88.4287109375</c:v>
                </c:pt>
                <c:pt idx="124">
                  <c:v>89.2958984375</c:v>
                </c:pt>
                <c:pt idx="125">
                  <c:v>89.736328125</c:v>
                </c:pt>
                <c:pt idx="126">
                  <c:v>91.0302734375</c:v>
                </c:pt>
                <c:pt idx="127">
                  <c:v>91.48828125</c:v>
                </c:pt>
                <c:pt idx="128">
                  <c:v>91.314453125</c:v>
                </c:pt>
                <c:pt idx="129">
                  <c:v>91.76171875</c:v>
                </c:pt>
                <c:pt idx="130">
                  <c:v>92.20703125</c:v>
                </c:pt>
                <c:pt idx="131">
                  <c:v>93.1103515625</c:v>
                </c:pt>
                <c:pt idx="132">
                  <c:v>93.5693359375</c:v>
                </c:pt>
                <c:pt idx="133">
                  <c:v>94.7265625</c:v>
                </c:pt>
                <c:pt idx="134">
                  <c:v>95.734375</c:v>
                </c:pt>
                <c:pt idx="135">
                  <c:v>95.734375</c:v>
                </c:pt>
                <c:pt idx="136">
                  <c:v>96.2998046875</c:v>
                </c:pt>
                <c:pt idx="137">
                  <c:v>96.787109375</c:v>
                </c:pt>
                <c:pt idx="138">
                  <c:v>97.2294921875</c:v>
                </c:pt>
                <c:pt idx="139">
                  <c:v>98.2197265625</c:v>
                </c:pt>
                <c:pt idx="140">
                  <c:v>99.416015625</c:v>
                </c:pt>
                <c:pt idx="141">
                  <c:v>99.41796875</c:v>
                </c:pt>
                <c:pt idx="142">
                  <c:v>99.884765625</c:v>
                </c:pt>
                <c:pt idx="143">
                  <c:v>99.8837890625</c:v>
                </c:pt>
                <c:pt idx="144">
                  <c:v>100.4970703125</c:v>
                </c:pt>
                <c:pt idx="145">
                  <c:v>102.4140625</c:v>
                </c:pt>
                <c:pt idx="146">
                  <c:v>103.1123046875</c:v>
                </c:pt>
                <c:pt idx="147">
                  <c:v>103.970703125</c:v>
                </c:pt>
                <c:pt idx="148">
                  <c:v>103.197265625</c:v>
                </c:pt>
                <c:pt idx="149">
                  <c:v>103.7119140625</c:v>
                </c:pt>
                <c:pt idx="150">
                  <c:v>103.9189453125</c:v>
                </c:pt>
                <c:pt idx="151">
                  <c:v>104.849609375</c:v>
                </c:pt>
                <c:pt idx="152">
                  <c:v>105.9794921875</c:v>
                </c:pt>
                <c:pt idx="153">
                  <c:v>105.9794921875</c:v>
                </c:pt>
                <c:pt idx="154">
                  <c:v>107.1396484375</c:v>
                </c:pt>
                <c:pt idx="155">
                  <c:v>108.396484375</c:v>
                </c:pt>
                <c:pt idx="156">
                  <c:v>109.2099609375</c:v>
                </c:pt>
                <c:pt idx="157">
                  <c:v>109.396484375</c:v>
                </c:pt>
                <c:pt idx="158">
                  <c:v>109.30859375</c:v>
                </c:pt>
                <c:pt idx="159">
                  <c:v>109.3115234375</c:v>
                </c:pt>
                <c:pt idx="160">
                  <c:v>109.86328125</c:v>
                </c:pt>
                <c:pt idx="161">
                  <c:v>112.447265625</c:v>
                </c:pt>
                <c:pt idx="162">
                  <c:v>112.58203125</c:v>
                </c:pt>
                <c:pt idx="163">
                  <c:v>111.544921875</c:v>
                </c:pt>
                <c:pt idx="164">
                  <c:v>111.94140625</c:v>
                </c:pt>
                <c:pt idx="165">
                  <c:v>112.666015625</c:v>
                </c:pt>
                <c:pt idx="166">
                  <c:v>113.2734375</c:v>
                </c:pt>
                <c:pt idx="167">
                  <c:v>113.2919921875</c:v>
                </c:pt>
                <c:pt idx="168">
                  <c:v>112.369140625</c:v>
                </c:pt>
                <c:pt idx="169">
                  <c:v>113.244140625</c:v>
                </c:pt>
                <c:pt idx="170">
                  <c:v>113.240234375</c:v>
                </c:pt>
                <c:pt idx="171">
                  <c:v>113.517578125</c:v>
                </c:pt>
                <c:pt idx="172">
                  <c:v>113.763671875</c:v>
                </c:pt>
                <c:pt idx="173">
                  <c:v>111.1044921875</c:v>
                </c:pt>
                <c:pt idx="174">
                  <c:v>111.91015625</c:v>
                </c:pt>
                <c:pt idx="175">
                  <c:v>113.0927734375</c:v>
                </c:pt>
                <c:pt idx="176">
                  <c:v>113.091796875</c:v>
                </c:pt>
                <c:pt idx="177">
                  <c:v>113.712890625</c:v>
                </c:pt>
                <c:pt idx="178">
                  <c:v>111.96484375</c:v>
                </c:pt>
                <c:pt idx="179">
                  <c:v>112.56640625</c:v>
                </c:pt>
                <c:pt idx="180">
                  <c:v>112.5595703125</c:v>
                </c:pt>
                <c:pt idx="181">
                  <c:v>113.8828125</c:v>
                </c:pt>
                <c:pt idx="182">
                  <c:v>114.505859375</c:v>
                </c:pt>
                <c:pt idx="183">
                  <c:v>111.3828125</c:v>
                </c:pt>
                <c:pt idx="184">
                  <c:v>112.56640625</c:v>
                </c:pt>
                <c:pt idx="185">
                  <c:v>113.1572265625</c:v>
                </c:pt>
                <c:pt idx="186">
                  <c:v>113.3310546875</c:v>
                </c:pt>
                <c:pt idx="187">
                  <c:v>113.7119140625</c:v>
                </c:pt>
                <c:pt idx="188">
                  <c:v>112.056640625</c:v>
                </c:pt>
                <c:pt idx="189">
                  <c:v>112.0595703125</c:v>
                </c:pt>
                <c:pt idx="190">
                  <c:v>113.0693359375</c:v>
                </c:pt>
                <c:pt idx="191">
                  <c:v>113.0693359375</c:v>
                </c:pt>
                <c:pt idx="192">
                  <c:v>113.345703125</c:v>
                </c:pt>
                <c:pt idx="193">
                  <c:v>112.2763671875</c:v>
                </c:pt>
                <c:pt idx="194">
                  <c:v>113.8359375</c:v>
                </c:pt>
                <c:pt idx="195">
                  <c:v>114.0615234375</c:v>
                </c:pt>
                <c:pt idx="196">
                  <c:v>114.34375</c:v>
                </c:pt>
                <c:pt idx="197">
                  <c:v>114.580078125</c:v>
                </c:pt>
                <c:pt idx="198">
                  <c:v>112.623046875</c:v>
                </c:pt>
                <c:pt idx="199">
                  <c:v>113.298828125</c:v>
                </c:pt>
                <c:pt idx="200">
                  <c:v>113.294921875</c:v>
                </c:pt>
                <c:pt idx="201">
                  <c:v>113.2939453125</c:v>
                </c:pt>
                <c:pt idx="202">
                  <c:v>113.2919921875</c:v>
                </c:pt>
                <c:pt idx="203">
                  <c:v>111.341796875</c:v>
                </c:pt>
                <c:pt idx="204">
                  <c:v>111.970703125</c:v>
                </c:pt>
                <c:pt idx="205">
                  <c:v>111.9716796875</c:v>
                </c:pt>
                <c:pt idx="206">
                  <c:v>113.6865234375</c:v>
                </c:pt>
                <c:pt idx="207">
                  <c:v>113.7001953125</c:v>
                </c:pt>
                <c:pt idx="208">
                  <c:v>112.1083984375</c:v>
                </c:pt>
                <c:pt idx="209">
                  <c:v>113.4052734375</c:v>
                </c:pt>
                <c:pt idx="210">
                  <c:v>114.123046875</c:v>
                </c:pt>
                <c:pt idx="211">
                  <c:v>114.1220703125</c:v>
                </c:pt>
                <c:pt idx="212">
                  <c:v>114.12109375</c:v>
                </c:pt>
                <c:pt idx="213">
                  <c:v>79.6416015625</c:v>
                </c:pt>
                <c:pt idx="214">
                  <c:v>79.650390625</c:v>
                </c:pt>
                <c:pt idx="215">
                  <c:v>79.634765625</c:v>
                </c:pt>
                <c:pt idx="216">
                  <c:v>79.646484375</c:v>
                </c:pt>
                <c:pt idx="217">
                  <c:v>79.6650390625</c:v>
                </c:pt>
                <c:pt idx="218">
                  <c:v>76.4453125</c:v>
                </c:pt>
                <c:pt idx="219">
                  <c:v>76.4482421875</c:v>
                </c:pt>
                <c:pt idx="220">
                  <c:v>76.443359375</c:v>
                </c:pt>
                <c:pt idx="221">
                  <c:v>76.44140625</c:v>
                </c:pt>
                <c:pt idx="222">
                  <c:v>76.4296875</c:v>
                </c:pt>
                <c:pt idx="223">
                  <c:v>76.43359375</c:v>
                </c:pt>
                <c:pt idx="224">
                  <c:v>76.4248046875</c:v>
                </c:pt>
                <c:pt idx="225">
                  <c:v>76.427734375</c:v>
                </c:pt>
                <c:pt idx="226">
                  <c:v>76.4169921875</c:v>
                </c:pt>
                <c:pt idx="227">
                  <c:v>76.447265625</c:v>
                </c:pt>
                <c:pt idx="228">
                  <c:v>76.44140625</c:v>
                </c:pt>
                <c:pt idx="229">
                  <c:v>76.4560546875</c:v>
                </c:pt>
                <c:pt idx="230">
                  <c:v>76.44140625</c:v>
                </c:pt>
                <c:pt idx="231">
                  <c:v>76.4423828125</c:v>
                </c:pt>
                <c:pt idx="232">
                  <c:v>76.4423828125</c:v>
                </c:pt>
                <c:pt idx="233">
                  <c:v>76.4423828125</c:v>
                </c:pt>
                <c:pt idx="234">
                  <c:v>76.4423828125</c:v>
                </c:pt>
                <c:pt idx="235">
                  <c:v>76.439453125</c:v>
                </c:pt>
                <c:pt idx="236">
                  <c:v>76.4404296875</c:v>
                </c:pt>
                <c:pt idx="237">
                  <c:v>76.4521484375</c:v>
                </c:pt>
                <c:pt idx="238">
                  <c:v>76.4482421875</c:v>
                </c:pt>
                <c:pt idx="239">
                  <c:v>76.44921875</c:v>
                </c:pt>
              </c:numCache>
            </c:numRef>
          </c:val>
          <c:smooth val="0"/>
        </c:ser>
        <c:dLbls>
          <c:showLegendKey val="0"/>
          <c:showVal val="0"/>
          <c:showCatName val="0"/>
          <c:showSerName val="0"/>
          <c:showPercent val="0"/>
          <c:showBubbleSize val="0"/>
        </c:dLbls>
        <c:marker val="1"/>
        <c:smooth val="0"/>
        <c:axId val="562052944"/>
        <c:axId val="562049680"/>
      </c:lineChart>
      <c:scatterChart>
        <c:scatterStyle val="lineMarker"/>
        <c:varyColors val="0"/>
        <c:ser>
          <c:idx val="1"/>
          <c:order val="1"/>
          <c:tx>
            <c:strRef>
              <c:f>Summary!$G$34</c:f>
              <c:strCache>
                <c:ptCount val="1"/>
                <c:pt idx="0">
                  <c:v>Memory Threshold(120GB)</c:v>
                </c:pt>
              </c:strCache>
            </c:strRef>
          </c:tx>
          <c:spPr>
            <a:ln w="25400">
              <a:solidFill>
                <a:schemeClr val="tx1"/>
              </a:solidFill>
              <a:prstDash val="dash"/>
            </a:ln>
          </c:spPr>
          <c:marker>
            <c:symbol val="none"/>
          </c:marker>
          <c:xVal>
            <c:numRef>
              <c:f>Summary!$F$35:$F$36</c:f>
              <c:numCache>
                <c:formatCode>General</c:formatCode>
                <c:ptCount val="2"/>
                <c:pt idx="0">
                  <c:v>0</c:v>
                </c:pt>
                <c:pt idx="1">
                  <c:v>1</c:v>
                </c:pt>
              </c:numCache>
            </c:numRef>
          </c:xVal>
          <c:yVal>
            <c:numRef>
              <c:f>Summary!$G$35:$G$36</c:f>
              <c:numCache>
                <c:formatCode>General</c:formatCode>
                <c:ptCount val="2"/>
                <c:pt idx="0">
                  <c:v>120</c:v>
                </c:pt>
                <c:pt idx="1">
                  <c:v>120</c:v>
                </c:pt>
              </c:numCache>
            </c:numRef>
          </c:yVal>
          <c:smooth val="0"/>
        </c:ser>
        <c:dLbls>
          <c:showLegendKey val="0"/>
          <c:showVal val="0"/>
          <c:showCatName val="0"/>
          <c:showSerName val="0"/>
          <c:showPercent val="0"/>
          <c:showBubbleSize val="0"/>
        </c:dLbls>
        <c:axId val="562052400"/>
        <c:axId val="562054032"/>
      </c:scatterChart>
      <c:catAx>
        <c:axId val="562052944"/>
        <c:scaling>
          <c:orientation val="minMax"/>
        </c:scaling>
        <c:delete val="0"/>
        <c:axPos val="b"/>
        <c:numFmt formatCode="[$-409]h:mm\ AM/PM;@" sourceLinked="1"/>
        <c:majorTickMark val="out"/>
        <c:minorTickMark val="none"/>
        <c:tickLblPos val="nextTo"/>
        <c:crossAx val="562049680"/>
        <c:crosses val="autoZero"/>
        <c:auto val="1"/>
        <c:lblAlgn val="ctr"/>
        <c:lblOffset val="100"/>
        <c:noMultiLvlLbl val="0"/>
      </c:catAx>
      <c:valAx>
        <c:axId val="562049680"/>
        <c:scaling>
          <c:orientation val="minMax"/>
          <c:max val="128"/>
          <c:min val="8"/>
        </c:scaling>
        <c:delete val="0"/>
        <c:axPos val="l"/>
        <c:majorGridlines>
          <c:spPr>
            <a:ln w="0"/>
          </c:spPr>
        </c:majorGridlines>
        <c:numFmt formatCode="General" sourceLinked="1"/>
        <c:majorTickMark val="out"/>
        <c:minorTickMark val="none"/>
        <c:tickLblPos val="nextTo"/>
        <c:crossAx val="562052944"/>
        <c:crosses val="autoZero"/>
        <c:crossBetween val="between"/>
      </c:valAx>
      <c:valAx>
        <c:axId val="562054032"/>
        <c:scaling>
          <c:orientation val="minMax"/>
        </c:scaling>
        <c:delete val="1"/>
        <c:axPos val="r"/>
        <c:numFmt formatCode="General" sourceLinked="1"/>
        <c:majorTickMark val="out"/>
        <c:minorTickMark val="none"/>
        <c:tickLblPos val="nextTo"/>
        <c:crossAx val="562052400"/>
        <c:crosses val="max"/>
        <c:crossBetween val="midCat"/>
      </c:valAx>
      <c:valAx>
        <c:axId val="562052400"/>
        <c:scaling>
          <c:orientation val="minMax"/>
          <c:max val="1"/>
          <c:min val="0"/>
        </c:scaling>
        <c:delete val="1"/>
        <c:axPos val="t"/>
        <c:numFmt formatCode="General" sourceLinked="1"/>
        <c:majorTickMark val="none"/>
        <c:minorTickMark val="none"/>
        <c:tickLblPos val="nextTo"/>
        <c:crossAx val="562054032"/>
        <c:crosses val="max"/>
        <c:crossBetween val="midCat"/>
      </c:valAx>
      <c:spPr>
        <a:noFill/>
        <a:ln w="25400">
          <a:noFill/>
        </a:ln>
      </c:spPr>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CPU Utilization</a:t>
            </a:r>
          </a:p>
        </c:rich>
      </c:tx>
      <c:layout/>
      <c:overlay val="0"/>
    </c:title>
    <c:autoTitleDeleted val="0"/>
    <c:plotArea>
      <c:layout/>
      <c:lineChart>
        <c:grouping val="standard"/>
        <c:varyColors val="0"/>
        <c:ser>
          <c:idx val="0"/>
          <c:order val="0"/>
          <c:tx>
            <c:strRef>
              <c:f>CPU!$B$1</c:f>
              <c:strCache>
                <c:ptCount val="1"/>
                <c:pt idx="0">
                  <c:v>CPU</c:v>
                </c:pt>
              </c:strCache>
            </c:strRef>
          </c:tx>
          <c:marker>
            <c:symbol val="none"/>
          </c:marker>
          <c:cat>
            <c:numRef>
              <c:f>CPU!$A$2:$A$181</c:f>
              <c:numCache>
                <c:formatCode>[$-409]h:mm\ AM/PM;@</c:formatCode>
                <c:ptCount val="180"/>
                <c:pt idx="0">
                  <c:v>41583.703489143518</c:v>
                </c:pt>
                <c:pt idx="1">
                  <c:v>41583.704183495371</c:v>
                </c:pt>
                <c:pt idx="2">
                  <c:v>41583.704878032404</c:v>
                </c:pt>
                <c:pt idx="3">
                  <c:v>41583.705572326391</c:v>
                </c:pt>
                <c:pt idx="4">
                  <c:v>41583.70626684028</c:v>
                </c:pt>
                <c:pt idx="5">
                  <c:v>41583.706961215277</c:v>
                </c:pt>
                <c:pt idx="6">
                  <c:v>41583.707655787039</c:v>
                </c:pt>
                <c:pt idx="7">
                  <c:v>41583.708350092595</c:v>
                </c:pt>
                <c:pt idx="8">
                  <c:v>41583.709044432871</c:v>
                </c:pt>
                <c:pt idx="9">
                  <c:v>41583.709738958336</c:v>
                </c:pt>
                <c:pt idx="10">
                  <c:v>41583.710433217595</c:v>
                </c:pt>
                <c:pt idx="11">
                  <c:v>41583.711127708331</c:v>
                </c:pt>
                <c:pt idx="12">
                  <c:v>41583.711822048608</c:v>
                </c:pt>
                <c:pt idx="13">
                  <c:v>41583.712516516207</c:v>
                </c:pt>
                <c:pt idx="14">
                  <c:v>41583.713210914349</c:v>
                </c:pt>
                <c:pt idx="15">
                  <c:v>41583.713905300923</c:v>
                </c:pt>
                <c:pt idx="16">
                  <c:v>41583.71459974537</c:v>
                </c:pt>
                <c:pt idx="17">
                  <c:v>41583.715294305555</c:v>
                </c:pt>
                <c:pt idx="18">
                  <c:v>41583.715988611111</c:v>
                </c:pt>
                <c:pt idx="19">
                  <c:v>41583.716682951388</c:v>
                </c:pt>
                <c:pt idx="20">
                  <c:v>41583.717377395835</c:v>
                </c:pt>
                <c:pt idx="21">
                  <c:v>41583.718071828705</c:v>
                </c:pt>
                <c:pt idx="22">
                  <c:v>41583.718766203703</c:v>
                </c:pt>
                <c:pt idx="23">
                  <c:v>41583.719460752312</c:v>
                </c:pt>
                <c:pt idx="24">
                  <c:v>41583.720155092589</c:v>
                </c:pt>
                <c:pt idx="25">
                  <c:v>41583.720849560188</c:v>
                </c:pt>
                <c:pt idx="26">
                  <c:v>41583.721543888889</c:v>
                </c:pt>
                <c:pt idx="27">
                  <c:v>41583.722238576389</c:v>
                </c:pt>
                <c:pt idx="28">
                  <c:v>41583.722932870369</c:v>
                </c:pt>
                <c:pt idx="29">
                  <c:v>41583.723627407409</c:v>
                </c:pt>
                <c:pt idx="30">
                  <c:v>41583.724321620371</c:v>
                </c:pt>
                <c:pt idx="31">
                  <c:v>41583.725016099539</c:v>
                </c:pt>
                <c:pt idx="32">
                  <c:v>41583.725710706021</c:v>
                </c:pt>
                <c:pt idx="33">
                  <c:v>41583.726405092595</c:v>
                </c:pt>
                <c:pt idx="34">
                  <c:v>41583.727099641204</c:v>
                </c:pt>
                <c:pt idx="35">
                  <c:v>41583.727793900463</c:v>
                </c:pt>
                <c:pt idx="36">
                  <c:v>41583.728488310182</c:v>
                </c:pt>
                <c:pt idx="37">
                  <c:v>41583.729182916664</c:v>
                </c:pt>
                <c:pt idx="38">
                  <c:v>41583.729877245372</c:v>
                </c:pt>
                <c:pt idx="39">
                  <c:v>41583.730571747685</c:v>
                </c:pt>
                <c:pt idx="40">
                  <c:v>41583.731266053241</c:v>
                </c:pt>
                <c:pt idx="41">
                  <c:v>41583.731960520832</c:v>
                </c:pt>
                <c:pt idx="42">
                  <c:v>41583.732655011576</c:v>
                </c:pt>
                <c:pt idx="43">
                  <c:v>41583.73334943287</c:v>
                </c:pt>
                <c:pt idx="44">
                  <c:v>41583.734043935183</c:v>
                </c:pt>
                <c:pt idx="45">
                  <c:v>41583.734738217594</c:v>
                </c:pt>
                <c:pt idx="46">
                  <c:v>41583.73543270833</c:v>
                </c:pt>
                <c:pt idx="47">
                  <c:v>41583.736127025462</c:v>
                </c:pt>
                <c:pt idx="48">
                  <c:v>41583.736821527775</c:v>
                </c:pt>
                <c:pt idx="49">
                  <c:v>41583.737515960645</c:v>
                </c:pt>
                <c:pt idx="50">
                  <c:v>41583.738210497686</c:v>
                </c:pt>
                <c:pt idx="51">
                  <c:v>41583.738904930557</c:v>
                </c:pt>
                <c:pt idx="52">
                  <c:v>41583.739599363427</c:v>
                </c:pt>
                <c:pt idx="53">
                  <c:v>41583.74029361111</c:v>
                </c:pt>
                <c:pt idx="54">
                  <c:v>41583.740988229169</c:v>
                </c:pt>
                <c:pt idx="55">
                  <c:v>41583.741682662039</c:v>
                </c:pt>
                <c:pt idx="56">
                  <c:v>41583.742376967595</c:v>
                </c:pt>
                <c:pt idx="57">
                  <c:v>41583.743071423611</c:v>
                </c:pt>
                <c:pt idx="58">
                  <c:v>41583.743765856481</c:v>
                </c:pt>
                <c:pt idx="59">
                  <c:v>41583.744460127316</c:v>
                </c:pt>
                <c:pt idx="60">
                  <c:v>41583.745154687502</c:v>
                </c:pt>
                <c:pt idx="61">
                  <c:v>41583.745849120372</c:v>
                </c:pt>
                <c:pt idx="62">
                  <c:v>41583.746543564812</c:v>
                </c:pt>
                <c:pt idx="63">
                  <c:v>41583.747237997683</c:v>
                </c:pt>
                <c:pt idx="64">
                  <c:v>41583.747932442129</c:v>
                </c:pt>
                <c:pt idx="65">
                  <c:v>41583.748626875</c:v>
                </c:pt>
                <c:pt idx="66">
                  <c:v>41583.749321307871</c:v>
                </c:pt>
                <c:pt idx="67">
                  <c:v>41583.750015752317</c:v>
                </c:pt>
                <c:pt idx="68">
                  <c:v>41583.750710185188</c:v>
                </c:pt>
                <c:pt idx="69">
                  <c:v>41583.751404618059</c:v>
                </c:pt>
                <c:pt idx="70">
                  <c:v>41583.752099062498</c:v>
                </c:pt>
                <c:pt idx="71">
                  <c:v>41583.752793495369</c:v>
                </c:pt>
                <c:pt idx="72">
                  <c:v>41583.753487928239</c:v>
                </c:pt>
                <c:pt idx="73">
                  <c:v>41583.754182372686</c:v>
                </c:pt>
                <c:pt idx="74">
                  <c:v>41583.754876805557</c:v>
                </c:pt>
                <c:pt idx="75">
                  <c:v>41583.755571238427</c:v>
                </c:pt>
                <c:pt idx="76">
                  <c:v>41583.756265682867</c:v>
                </c:pt>
                <c:pt idx="77">
                  <c:v>41583.756960115737</c:v>
                </c:pt>
                <c:pt idx="78">
                  <c:v>41583.757654548608</c:v>
                </c:pt>
                <c:pt idx="79">
                  <c:v>41583.758348981479</c:v>
                </c:pt>
                <c:pt idx="80">
                  <c:v>41583.759043240738</c:v>
                </c:pt>
                <c:pt idx="81">
                  <c:v>41583.75973784722</c:v>
                </c:pt>
                <c:pt idx="82">
                  <c:v>41583.760432280091</c:v>
                </c:pt>
                <c:pt idx="83">
                  <c:v>41583.761126712961</c:v>
                </c:pt>
                <c:pt idx="84">
                  <c:v>41583.761821145832</c:v>
                </c:pt>
                <c:pt idx="85">
                  <c:v>41583.762515578703</c:v>
                </c:pt>
                <c:pt idx="86">
                  <c:v>41583.763210011573</c:v>
                </c:pt>
                <c:pt idx="87">
                  <c:v>41583.763904444444</c:v>
                </c:pt>
                <c:pt idx="88">
                  <c:v>41583.764598877315</c:v>
                </c:pt>
                <c:pt idx="89">
                  <c:v>41583.765293321761</c:v>
                </c:pt>
                <c:pt idx="90">
                  <c:v>41583.765987754632</c:v>
                </c:pt>
                <c:pt idx="91">
                  <c:v>41583.766682187503</c:v>
                </c:pt>
                <c:pt idx="92">
                  <c:v>41583.767376631942</c:v>
                </c:pt>
                <c:pt idx="93">
                  <c:v>41583.768071064813</c:v>
                </c:pt>
                <c:pt idx="94">
                  <c:v>41583.768765497683</c:v>
                </c:pt>
                <c:pt idx="95">
                  <c:v>41583.76945994213</c:v>
                </c:pt>
                <c:pt idx="96">
                  <c:v>41583.770154375001</c:v>
                </c:pt>
                <c:pt idx="97">
                  <c:v>41583.770848819448</c:v>
                </c:pt>
                <c:pt idx="98">
                  <c:v>41583.771543252318</c:v>
                </c:pt>
                <c:pt idx="99">
                  <c:v>41583.772237754631</c:v>
                </c:pt>
                <c:pt idx="100">
                  <c:v>41583.772932129628</c:v>
                </c:pt>
                <c:pt idx="101">
                  <c:v>41583.773626574075</c:v>
                </c:pt>
                <c:pt idx="102">
                  <c:v>41583.77432099537</c:v>
                </c:pt>
                <c:pt idx="103">
                  <c:v>41583.77501528935</c:v>
                </c:pt>
                <c:pt idx="104">
                  <c:v>41583.775709872687</c:v>
                </c:pt>
                <c:pt idx="105">
                  <c:v>41583.776404305558</c:v>
                </c:pt>
                <c:pt idx="106">
                  <c:v>41583.777098749997</c:v>
                </c:pt>
                <c:pt idx="107">
                  <c:v>41583.777793182868</c:v>
                </c:pt>
                <c:pt idx="108">
                  <c:v>41583.778487627314</c:v>
                </c:pt>
                <c:pt idx="109">
                  <c:v>41583.779182060185</c:v>
                </c:pt>
                <c:pt idx="110">
                  <c:v>41583.779876493056</c:v>
                </c:pt>
                <c:pt idx="111">
                  <c:v>41583.780570925926</c:v>
                </c:pt>
                <c:pt idx="112">
                  <c:v>41583.781265358797</c:v>
                </c:pt>
                <c:pt idx="113">
                  <c:v>41583.781959791668</c:v>
                </c:pt>
                <c:pt idx="114">
                  <c:v>41583.782654212962</c:v>
                </c:pt>
                <c:pt idx="115">
                  <c:v>41583.783348645833</c:v>
                </c:pt>
                <c:pt idx="116">
                  <c:v>41583.784043067128</c:v>
                </c:pt>
                <c:pt idx="117">
                  <c:v>41583.784737499998</c:v>
                </c:pt>
                <c:pt idx="118">
                  <c:v>41583.785431932869</c:v>
                </c:pt>
                <c:pt idx="119">
                  <c:v>41583.78612636574</c:v>
                </c:pt>
                <c:pt idx="120">
                  <c:v>41583.78682079861</c:v>
                </c:pt>
                <c:pt idx="121">
                  <c:v>41583.787515231481</c:v>
                </c:pt>
                <c:pt idx="122">
                  <c:v>41583.788209675928</c:v>
                </c:pt>
                <c:pt idx="123">
                  <c:v>41583.788904108798</c:v>
                </c:pt>
                <c:pt idx="124">
                  <c:v>41583.789598553238</c:v>
                </c:pt>
                <c:pt idx="125">
                  <c:v>41583.790292986108</c:v>
                </c:pt>
                <c:pt idx="126">
                  <c:v>41583.790987418979</c:v>
                </c:pt>
                <c:pt idx="127">
                  <c:v>41583.791681863426</c:v>
                </c:pt>
                <c:pt idx="128">
                  <c:v>41583.792376296296</c:v>
                </c:pt>
                <c:pt idx="129">
                  <c:v>41583.793070729167</c:v>
                </c:pt>
                <c:pt idx="130">
                  <c:v>41583.793765173614</c:v>
                </c:pt>
                <c:pt idx="131">
                  <c:v>41583.794459606484</c:v>
                </c:pt>
                <c:pt idx="132">
                  <c:v>41583.795154039355</c:v>
                </c:pt>
                <c:pt idx="133">
                  <c:v>41583.795848483795</c:v>
                </c:pt>
                <c:pt idx="134">
                  <c:v>41583.796542916665</c:v>
                </c:pt>
                <c:pt idx="135">
                  <c:v>41583.797237361112</c:v>
                </c:pt>
                <c:pt idx="136">
                  <c:v>41583.797931817127</c:v>
                </c:pt>
                <c:pt idx="137">
                  <c:v>41583.798626226853</c:v>
                </c:pt>
                <c:pt idx="138">
                  <c:v>41583.799320671293</c:v>
                </c:pt>
                <c:pt idx="139">
                  <c:v>41583.800015104163</c:v>
                </c:pt>
                <c:pt idx="140">
                  <c:v>41583.800709537034</c:v>
                </c:pt>
                <c:pt idx="141">
                  <c:v>41583.801404039354</c:v>
                </c:pt>
                <c:pt idx="142">
                  <c:v>41583.802098472224</c:v>
                </c:pt>
                <c:pt idx="143">
                  <c:v>41583.802792847222</c:v>
                </c:pt>
                <c:pt idx="144">
                  <c:v>41583.803487291669</c:v>
                </c:pt>
                <c:pt idx="145">
                  <c:v>41583.804181724539</c:v>
                </c:pt>
                <c:pt idx="146">
                  <c:v>41583.80487615741</c:v>
                </c:pt>
                <c:pt idx="147">
                  <c:v>41583.805570601849</c:v>
                </c:pt>
                <c:pt idx="148">
                  <c:v>41583.80626503472</c:v>
                </c:pt>
                <c:pt idx="149">
                  <c:v>41583.806959479167</c:v>
                </c:pt>
                <c:pt idx="150">
                  <c:v>41583.807653912037</c:v>
                </c:pt>
                <c:pt idx="151">
                  <c:v>41583.808348344908</c:v>
                </c:pt>
                <c:pt idx="152">
                  <c:v>41583.809042789355</c:v>
                </c:pt>
                <c:pt idx="153">
                  <c:v>41583.809737222226</c:v>
                </c:pt>
                <c:pt idx="154">
                  <c:v>41583.810431655096</c:v>
                </c:pt>
                <c:pt idx="155">
                  <c:v>41583.811126099536</c:v>
                </c:pt>
                <c:pt idx="156">
                  <c:v>41583.811820532406</c:v>
                </c:pt>
                <c:pt idx="157">
                  <c:v>41583.812514965277</c:v>
                </c:pt>
                <c:pt idx="158">
                  <c:v>41583.813209409724</c:v>
                </c:pt>
                <c:pt idx="159">
                  <c:v>41583.813903668983</c:v>
                </c:pt>
                <c:pt idx="160">
                  <c:v>41583.814598020836</c:v>
                </c:pt>
                <c:pt idx="161">
                  <c:v>41583.81529244213</c:v>
                </c:pt>
                <c:pt idx="162">
                  <c:v>41583.815987048612</c:v>
                </c:pt>
                <c:pt idx="163">
                  <c:v>41583.816681342592</c:v>
                </c:pt>
                <c:pt idx="164">
                  <c:v>41583.817375925923</c:v>
                </c:pt>
                <c:pt idx="165">
                  <c:v>41583.818070451387</c:v>
                </c:pt>
                <c:pt idx="166">
                  <c:v>41583.818764849537</c:v>
                </c:pt>
                <c:pt idx="167">
                  <c:v>41583.819459212966</c:v>
                </c:pt>
                <c:pt idx="168">
                  <c:v>41583.820153668981</c:v>
                </c:pt>
                <c:pt idx="169">
                  <c:v>41583.820848194446</c:v>
                </c:pt>
                <c:pt idx="170">
                  <c:v>41583.821542557867</c:v>
                </c:pt>
                <c:pt idx="171">
                  <c:v>41583.822237060187</c:v>
                </c:pt>
                <c:pt idx="172">
                  <c:v>41583.822931400464</c:v>
                </c:pt>
                <c:pt idx="173">
                  <c:v>41583.823625821758</c:v>
                </c:pt>
                <c:pt idx="174">
                  <c:v>41583.824320127314</c:v>
                </c:pt>
                <c:pt idx="175">
                  <c:v>41583.825014837967</c:v>
                </c:pt>
                <c:pt idx="176">
                  <c:v>41583.825709074074</c:v>
                </c:pt>
                <c:pt idx="177">
                  <c:v>41583.826403391206</c:v>
                </c:pt>
                <c:pt idx="178">
                  <c:v>41583.827097997688</c:v>
                </c:pt>
                <c:pt idx="179">
                  <c:v>41583.827792430558</c:v>
                </c:pt>
              </c:numCache>
            </c:numRef>
          </c:cat>
          <c:val>
            <c:numRef>
              <c:f>CPU!$B$2:$B$181</c:f>
              <c:numCache>
                <c:formatCode>General</c:formatCode>
                <c:ptCount val="180"/>
                <c:pt idx="0">
                  <c:v>0.81144303386114203</c:v>
                </c:pt>
                <c:pt idx="1">
                  <c:v>0.98637472728241304</c:v>
                </c:pt>
                <c:pt idx="2">
                  <c:v>4.3391861936814298</c:v>
                </c:pt>
                <c:pt idx="3">
                  <c:v>4.1141314862897902</c:v>
                </c:pt>
                <c:pt idx="4">
                  <c:v>3.9720301365948298</c:v>
                </c:pt>
                <c:pt idx="5">
                  <c:v>4.3593606172886403</c:v>
                </c:pt>
                <c:pt idx="6">
                  <c:v>6.6860734620295297</c:v>
                </c:pt>
                <c:pt idx="7">
                  <c:v>3.84074269262464</c:v>
                </c:pt>
                <c:pt idx="8">
                  <c:v>5.9836281170503396</c:v>
                </c:pt>
                <c:pt idx="9">
                  <c:v>6.1577550909546899</c:v>
                </c:pt>
                <c:pt idx="10">
                  <c:v>8.9237756545257803</c:v>
                </c:pt>
                <c:pt idx="11">
                  <c:v>5.3303338093751398</c:v>
                </c:pt>
                <c:pt idx="12">
                  <c:v>8.7144479730183004</c:v>
                </c:pt>
                <c:pt idx="13">
                  <c:v>7.4700581631870202</c:v>
                </c:pt>
                <c:pt idx="14">
                  <c:v>11.605391673164499</c:v>
                </c:pt>
                <c:pt idx="15">
                  <c:v>5.3646689049181999</c:v>
                </c:pt>
                <c:pt idx="16">
                  <c:v>10.8718896749325</c:v>
                </c:pt>
                <c:pt idx="17">
                  <c:v>8.6508184261803596</c:v>
                </c:pt>
                <c:pt idx="18">
                  <c:v>12.9067265135774</c:v>
                </c:pt>
                <c:pt idx="19">
                  <c:v>7.60905654587709</c:v>
                </c:pt>
                <c:pt idx="20">
                  <c:v>14.2615020227746</c:v>
                </c:pt>
                <c:pt idx="21">
                  <c:v>9.4623495948389298</c:v>
                </c:pt>
                <c:pt idx="22">
                  <c:v>16.933115228957199</c:v>
                </c:pt>
                <c:pt idx="23">
                  <c:v>13.9291015687452</c:v>
                </c:pt>
                <c:pt idx="24">
                  <c:v>17.151033356528799</c:v>
                </c:pt>
                <c:pt idx="25">
                  <c:v>13.266557827796801</c:v>
                </c:pt>
                <c:pt idx="26">
                  <c:v>17.155195195799902</c:v>
                </c:pt>
                <c:pt idx="27">
                  <c:v>13.507672735984199</c:v>
                </c:pt>
                <c:pt idx="28">
                  <c:v>16.0114605573951</c:v>
                </c:pt>
                <c:pt idx="29">
                  <c:v>16.5828112405223</c:v>
                </c:pt>
                <c:pt idx="30">
                  <c:v>14.742890058874</c:v>
                </c:pt>
                <c:pt idx="31">
                  <c:v>20.558698539648301</c:v>
                </c:pt>
                <c:pt idx="32">
                  <c:v>19.394601852451601</c:v>
                </c:pt>
                <c:pt idx="33">
                  <c:v>18.7155404504459</c:v>
                </c:pt>
                <c:pt idx="34">
                  <c:v>21.920998922874901</c:v>
                </c:pt>
                <c:pt idx="35">
                  <c:v>25.588969330201699</c:v>
                </c:pt>
                <c:pt idx="36">
                  <c:v>22.506714840341399</c:v>
                </c:pt>
                <c:pt idx="37">
                  <c:v>25.147540603856299</c:v>
                </c:pt>
                <c:pt idx="38">
                  <c:v>21.301088405333001</c:v>
                </c:pt>
                <c:pt idx="39">
                  <c:v>24.936406898968801</c:v>
                </c:pt>
                <c:pt idx="40">
                  <c:v>24.463859273323902</c:v>
                </c:pt>
                <c:pt idx="41">
                  <c:v>27.9135420863213</c:v>
                </c:pt>
                <c:pt idx="42">
                  <c:v>28.235184432558501</c:v>
                </c:pt>
                <c:pt idx="43">
                  <c:v>30.1842715054092</c:v>
                </c:pt>
                <c:pt idx="44">
                  <c:v>31.3811300570095</c:v>
                </c:pt>
                <c:pt idx="45">
                  <c:v>29.5013554715268</c:v>
                </c:pt>
                <c:pt idx="46">
                  <c:v>29.725700163698999</c:v>
                </c:pt>
                <c:pt idx="47">
                  <c:v>30.826894329890699</c:v>
                </c:pt>
                <c:pt idx="48">
                  <c:v>26.7741081690796</c:v>
                </c:pt>
                <c:pt idx="49">
                  <c:v>31.4269541370845</c:v>
                </c:pt>
                <c:pt idx="50">
                  <c:v>28.991059815510699</c:v>
                </c:pt>
                <c:pt idx="51">
                  <c:v>30.6965223403867</c:v>
                </c:pt>
                <c:pt idx="52">
                  <c:v>34.5881694409183</c:v>
                </c:pt>
                <c:pt idx="53">
                  <c:v>31.936014474594899</c:v>
                </c:pt>
                <c:pt idx="54">
                  <c:v>34.318962988704399</c:v>
                </c:pt>
                <c:pt idx="55">
                  <c:v>36.745766207202301</c:v>
                </c:pt>
                <c:pt idx="56">
                  <c:v>36.8676938237437</c:v>
                </c:pt>
                <c:pt idx="57">
                  <c:v>38.976550165317299</c:v>
                </c:pt>
                <c:pt idx="58">
                  <c:v>39.239256332775298</c:v>
                </c:pt>
                <c:pt idx="59">
                  <c:v>38.447757586935303</c:v>
                </c:pt>
                <c:pt idx="60">
                  <c:v>43.335158337416402</c:v>
                </c:pt>
                <c:pt idx="61">
                  <c:v>40.5843831981881</c:v>
                </c:pt>
                <c:pt idx="62">
                  <c:v>42.365623470394503</c:v>
                </c:pt>
                <c:pt idx="63">
                  <c:v>47.495040170578299</c:v>
                </c:pt>
                <c:pt idx="64">
                  <c:v>41.190129426159402</c:v>
                </c:pt>
                <c:pt idx="65">
                  <c:v>41.266745588951501</c:v>
                </c:pt>
                <c:pt idx="66">
                  <c:v>46.137585224380302</c:v>
                </c:pt>
                <c:pt idx="67">
                  <c:v>43.186157915091997</c:v>
                </c:pt>
                <c:pt idx="68">
                  <c:v>48.109951373121902</c:v>
                </c:pt>
                <c:pt idx="69">
                  <c:v>44.655051525177797</c:v>
                </c:pt>
                <c:pt idx="70">
                  <c:v>48.873878781347997</c:v>
                </c:pt>
                <c:pt idx="71">
                  <c:v>51.477773964558402</c:v>
                </c:pt>
                <c:pt idx="72">
                  <c:v>50.6807683868917</c:v>
                </c:pt>
                <c:pt idx="73">
                  <c:v>50.2255613157201</c:v>
                </c:pt>
                <c:pt idx="74">
                  <c:v>56.904767476105697</c:v>
                </c:pt>
                <c:pt idx="75">
                  <c:v>49.5875337177959</c:v>
                </c:pt>
                <c:pt idx="76">
                  <c:v>51.115473035757397</c:v>
                </c:pt>
                <c:pt idx="77">
                  <c:v>51.909882420674997</c:v>
                </c:pt>
                <c:pt idx="78">
                  <c:v>49.230335265481401</c:v>
                </c:pt>
                <c:pt idx="79">
                  <c:v>58.142587576280597</c:v>
                </c:pt>
                <c:pt idx="80">
                  <c:v>51.375493198184699</c:v>
                </c:pt>
                <c:pt idx="81">
                  <c:v>55.6336243021737</c:v>
                </c:pt>
                <c:pt idx="82">
                  <c:v>56.444481492959397</c:v>
                </c:pt>
                <c:pt idx="83">
                  <c:v>67.527962201628995</c:v>
                </c:pt>
                <c:pt idx="84">
                  <c:v>62.572985714025897</c:v>
                </c:pt>
                <c:pt idx="85">
                  <c:v>62.495979045219201</c:v>
                </c:pt>
                <c:pt idx="86">
                  <c:v>59.729082310182598</c:v>
                </c:pt>
                <c:pt idx="87">
                  <c:v>62.272199094284503</c:v>
                </c:pt>
                <c:pt idx="88">
                  <c:v>66.694326586691105</c:v>
                </c:pt>
                <c:pt idx="89">
                  <c:v>64.297409339900099</c:v>
                </c:pt>
                <c:pt idx="90">
                  <c:v>65.073680636617496</c:v>
                </c:pt>
                <c:pt idx="91">
                  <c:v>68.590146138178994</c:v>
                </c:pt>
                <c:pt idx="92">
                  <c:v>70.430725920926207</c:v>
                </c:pt>
                <c:pt idx="93">
                  <c:v>73.973037349647996</c:v>
                </c:pt>
                <c:pt idx="94">
                  <c:v>74.138821313641699</c:v>
                </c:pt>
                <c:pt idx="95">
                  <c:v>75.793581079710194</c:v>
                </c:pt>
                <c:pt idx="96">
                  <c:v>65.296151437403296</c:v>
                </c:pt>
                <c:pt idx="97">
                  <c:v>74.709721974951293</c:v>
                </c:pt>
                <c:pt idx="98">
                  <c:v>70.211884437324002</c:v>
                </c:pt>
                <c:pt idx="99">
                  <c:v>74.124381061887505</c:v>
                </c:pt>
                <c:pt idx="100">
                  <c:v>72.182344627955999</c:v>
                </c:pt>
                <c:pt idx="101">
                  <c:v>71.615094194803802</c:v>
                </c:pt>
                <c:pt idx="102">
                  <c:v>70.734335360739493</c:v>
                </c:pt>
                <c:pt idx="103">
                  <c:v>79.1245240471535</c:v>
                </c:pt>
                <c:pt idx="104">
                  <c:v>74.225345860406605</c:v>
                </c:pt>
                <c:pt idx="105">
                  <c:v>79.619371822798399</c:v>
                </c:pt>
                <c:pt idx="106">
                  <c:v>75.536693239026803</c:v>
                </c:pt>
                <c:pt idx="107">
                  <c:v>72.6387504176232</c:v>
                </c:pt>
                <c:pt idx="108">
                  <c:v>78.593130163425002</c:v>
                </c:pt>
                <c:pt idx="109">
                  <c:v>81.354706361809207</c:v>
                </c:pt>
                <c:pt idx="110">
                  <c:v>75.3529166225305</c:v>
                </c:pt>
                <c:pt idx="111">
                  <c:v>77.461821741740295</c:v>
                </c:pt>
                <c:pt idx="112">
                  <c:v>66.835152736978102</c:v>
                </c:pt>
                <c:pt idx="113">
                  <c:v>78.1183056492536</c:v>
                </c:pt>
                <c:pt idx="114">
                  <c:v>71.070257585536197</c:v>
                </c:pt>
                <c:pt idx="115">
                  <c:v>72.747087931104204</c:v>
                </c:pt>
                <c:pt idx="116">
                  <c:v>77.861754605830001</c:v>
                </c:pt>
                <c:pt idx="117">
                  <c:v>78.352774235706903</c:v>
                </c:pt>
                <c:pt idx="118">
                  <c:v>75.840762883979806</c:v>
                </c:pt>
                <c:pt idx="119">
                  <c:v>78.108342741902703</c:v>
                </c:pt>
                <c:pt idx="120">
                  <c:v>76.564890984650603</c:v>
                </c:pt>
                <c:pt idx="121">
                  <c:v>77.9772280012522</c:v>
                </c:pt>
                <c:pt idx="122">
                  <c:v>68.5405125204462</c:v>
                </c:pt>
                <c:pt idx="123">
                  <c:v>72.4851387183366</c:v>
                </c:pt>
                <c:pt idx="124">
                  <c:v>69.911024142946204</c:v>
                </c:pt>
                <c:pt idx="125">
                  <c:v>73.966987990741202</c:v>
                </c:pt>
                <c:pt idx="126">
                  <c:v>64.058147914874894</c:v>
                </c:pt>
                <c:pt idx="127">
                  <c:v>74.843349616260099</c:v>
                </c:pt>
                <c:pt idx="128">
                  <c:v>64.117892763185395</c:v>
                </c:pt>
                <c:pt idx="129">
                  <c:v>68.188361953499495</c:v>
                </c:pt>
                <c:pt idx="130">
                  <c:v>65.236976861726802</c:v>
                </c:pt>
                <c:pt idx="131">
                  <c:v>74.734657433960805</c:v>
                </c:pt>
                <c:pt idx="132">
                  <c:v>74.834501715280794</c:v>
                </c:pt>
                <c:pt idx="133">
                  <c:v>71.296362359672699</c:v>
                </c:pt>
                <c:pt idx="134">
                  <c:v>64.768754577858104</c:v>
                </c:pt>
                <c:pt idx="135">
                  <c:v>71.2775267959872</c:v>
                </c:pt>
                <c:pt idx="136">
                  <c:v>67.763073561353707</c:v>
                </c:pt>
                <c:pt idx="137">
                  <c:v>76.9617995069936</c:v>
                </c:pt>
                <c:pt idx="138">
                  <c:v>65.236959266710002</c:v>
                </c:pt>
                <c:pt idx="139">
                  <c:v>75.316705074445494</c:v>
                </c:pt>
                <c:pt idx="140">
                  <c:v>72.5380912315415</c:v>
                </c:pt>
                <c:pt idx="141">
                  <c:v>67.683195990294706</c:v>
                </c:pt>
                <c:pt idx="142">
                  <c:v>71.131284400309298</c:v>
                </c:pt>
                <c:pt idx="143">
                  <c:v>77.220358564498795</c:v>
                </c:pt>
                <c:pt idx="144">
                  <c:v>62.6043317971818</c:v>
                </c:pt>
                <c:pt idx="145">
                  <c:v>72.076914223905504</c:v>
                </c:pt>
                <c:pt idx="146">
                  <c:v>58.407467938264503</c:v>
                </c:pt>
                <c:pt idx="147">
                  <c:v>70.767108959507397</c:v>
                </c:pt>
                <c:pt idx="148">
                  <c:v>65.778449402332996</c:v>
                </c:pt>
                <c:pt idx="149">
                  <c:v>66.681460599816504</c:v>
                </c:pt>
                <c:pt idx="150">
                  <c:v>67.480618119544403</c:v>
                </c:pt>
                <c:pt idx="151">
                  <c:v>71.031623401865204</c:v>
                </c:pt>
                <c:pt idx="152">
                  <c:v>68.983702585659202</c:v>
                </c:pt>
                <c:pt idx="153">
                  <c:v>80.8806910929911</c:v>
                </c:pt>
                <c:pt idx="154">
                  <c:v>69.456873650020995</c:v>
                </c:pt>
                <c:pt idx="155">
                  <c:v>74.110675094036196</c:v>
                </c:pt>
                <c:pt idx="156">
                  <c:v>73.019370248121007</c:v>
                </c:pt>
                <c:pt idx="157">
                  <c:v>60.556903655083197</c:v>
                </c:pt>
                <c:pt idx="158">
                  <c:v>46.7050811442761</c:v>
                </c:pt>
                <c:pt idx="159">
                  <c:v>26.606384675312299</c:v>
                </c:pt>
                <c:pt idx="160">
                  <c:v>9.4604382317695599</c:v>
                </c:pt>
                <c:pt idx="161">
                  <c:v>2.5647225452450999</c:v>
                </c:pt>
                <c:pt idx="162">
                  <c:v>3.29889249495168</c:v>
                </c:pt>
                <c:pt idx="163">
                  <c:v>3.6610090214059601</c:v>
                </c:pt>
                <c:pt idx="164">
                  <c:v>2.7180709224011599</c:v>
                </c:pt>
                <c:pt idx="165">
                  <c:v>10.2586289726791</c:v>
                </c:pt>
                <c:pt idx="166">
                  <c:v>2.7924686186709802</c:v>
                </c:pt>
                <c:pt idx="167">
                  <c:v>2.7590811245359901</c:v>
                </c:pt>
                <c:pt idx="168">
                  <c:v>2.5681053983732198</c:v>
                </c:pt>
                <c:pt idx="169">
                  <c:v>2.6770338373045202</c:v>
                </c:pt>
                <c:pt idx="170">
                  <c:v>2.9998834787546298</c:v>
                </c:pt>
                <c:pt idx="171">
                  <c:v>2.8326230155060799</c:v>
                </c:pt>
                <c:pt idx="172">
                  <c:v>2.75677222379597</c:v>
                </c:pt>
                <c:pt idx="173">
                  <c:v>3.89042385853016</c:v>
                </c:pt>
                <c:pt idx="174">
                  <c:v>2.9086708653309699</c:v>
                </c:pt>
                <c:pt idx="175">
                  <c:v>2.8912752248645002</c:v>
                </c:pt>
                <c:pt idx="176">
                  <c:v>2.7459144044072001</c:v>
                </c:pt>
                <c:pt idx="177">
                  <c:v>2.6423919390081601</c:v>
                </c:pt>
                <c:pt idx="178">
                  <c:v>2.8779924578081002</c:v>
                </c:pt>
                <c:pt idx="179">
                  <c:v>2.7569831262003901</c:v>
                </c:pt>
              </c:numCache>
            </c:numRef>
          </c:val>
          <c:smooth val="0"/>
        </c:ser>
        <c:dLbls>
          <c:showLegendKey val="0"/>
          <c:showVal val="0"/>
          <c:showCatName val="0"/>
          <c:showSerName val="0"/>
          <c:showPercent val="0"/>
          <c:showBubbleSize val="0"/>
        </c:dLbls>
        <c:marker val="1"/>
        <c:smooth val="0"/>
        <c:axId val="562048592"/>
        <c:axId val="562054576"/>
      </c:lineChart>
      <c:scatterChart>
        <c:scatterStyle val="lineMarker"/>
        <c:varyColors val="0"/>
        <c:ser>
          <c:idx val="1"/>
          <c:order val="1"/>
          <c:tx>
            <c:strRef>
              <c:f>Summary!$C$34</c:f>
              <c:strCache>
                <c:ptCount val="1"/>
                <c:pt idx="0">
                  <c:v>CPU Threshold</c:v>
                </c:pt>
              </c:strCache>
            </c:strRef>
          </c:tx>
          <c:spPr>
            <a:ln w="25400">
              <a:solidFill>
                <a:schemeClr val="tx1"/>
              </a:solidFill>
              <a:prstDash val="dash"/>
            </a:ln>
          </c:spPr>
          <c:marker>
            <c:symbol val="none"/>
          </c:marker>
          <c:dPt>
            <c:idx val="1"/>
            <c:bubble3D val="0"/>
            <c:spPr>
              <a:ln w="25400" cmpd="sng">
                <a:solidFill>
                  <a:schemeClr val="tx1"/>
                </a:solidFill>
                <a:prstDash val="dash"/>
              </a:ln>
            </c:spPr>
          </c:dPt>
          <c:xVal>
            <c:numRef>
              <c:f>Summary!$B$35:$B$36</c:f>
              <c:numCache>
                <c:formatCode>General</c:formatCode>
                <c:ptCount val="2"/>
                <c:pt idx="0">
                  <c:v>0</c:v>
                </c:pt>
                <c:pt idx="1">
                  <c:v>1</c:v>
                </c:pt>
              </c:numCache>
            </c:numRef>
          </c:xVal>
          <c:yVal>
            <c:numRef>
              <c:f>Summary!$C$35:$C$36</c:f>
              <c:numCache>
                <c:formatCode>General</c:formatCode>
                <c:ptCount val="2"/>
                <c:pt idx="0">
                  <c:v>85</c:v>
                </c:pt>
                <c:pt idx="1">
                  <c:v>85</c:v>
                </c:pt>
              </c:numCache>
            </c:numRef>
          </c:yVal>
          <c:smooth val="0"/>
        </c:ser>
        <c:dLbls>
          <c:showLegendKey val="0"/>
          <c:showVal val="0"/>
          <c:showCatName val="0"/>
          <c:showSerName val="0"/>
          <c:showPercent val="0"/>
          <c:showBubbleSize val="0"/>
        </c:dLbls>
        <c:axId val="562047504"/>
        <c:axId val="562059472"/>
      </c:scatterChart>
      <c:catAx>
        <c:axId val="562048592"/>
        <c:scaling>
          <c:orientation val="minMax"/>
        </c:scaling>
        <c:delete val="0"/>
        <c:axPos val="b"/>
        <c:numFmt formatCode="[$-409]h:mm\ AM/PM;@" sourceLinked="1"/>
        <c:majorTickMark val="out"/>
        <c:minorTickMark val="none"/>
        <c:tickLblPos val="nextTo"/>
        <c:crossAx val="562054576"/>
        <c:crosses val="autoZero"/>
        <c:auto val="1"/>
        <c:lblAlgn val="ctr"/>
        <c:lblOffset val="100"/>
        <c:noMultiLvlLbl val="0"/>
      </c:catAx>
      <c:valAx>
        <c:axId val="562054576"/>
        <c:scaling>
          <c:orientation val="minMax"/>
          <c:max val="100"/>
          <c:min val="0"/>
        </c:scaling>
        <c:delete val="0"/>
        <c:axPos val="l"/>
        <c:majorGridlines/>
        <c:numFmt formatCode="General" sourceLinked="1"/>
        <c:majorTickMark val="out"/>
        <c:minorTickMark val="none"/>
        <c:tickLblPos val="nextTo"/>
        <c:crossAx val="562048592"/>
        <c:crosses val="autoZero"/>
        <c:crossBetween val="between"/>
      </c:valAx>
      <c:valAx>
        <c:axId val="562059472"/>
        <c:scaling>
          <c:orientation val="minMax"/>
          <c:max val="100"/>
          <c:min val="0"/>
        </c:scaling>
        <c:delete val="1"/>
        <c:axPos val="r"/>
        <c:numFmt formatCode="General" sourceLinked="1"/>
        <c:majorTickMark val="none"/>
        <c:minorTickMark val="none"/>
        <c:tickLblPos val="nextTo"/>
        <c:crossAx val="562047504"/>
        <c:crosses val="max"/>
        <c:crossBetween val="midCat"/>
      </c:valAx>
      <c:valAx>
        <c:axId val="562047504"/>
        <c:scaling>
          <c:orientation val="minMax"/>
          <c:max val="1"/>
          <c:min val="0"/>
        </c:scaling>
        <c:delete val="1"/>
        <c:axPos val="t"/>
        <c:numFmt formatCode="General" sourceLinked="1"/>
        <c:majorTickMark val="none"/>
        <c:minorTickMark val="none"/>
        <c:tickLblPos val="nextTo"/>
        <c:crossAx val="562059472"/>
        <c:crosses val="max"/>
        <c:crossBetween val="midCat"/>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Memory Utilization</a:t>
            </a:r>
          </a:p>
        </c:rich>
      </c:tx>
      <c:layout/>
      <c:overlay val="0"/>
    </c:title>
    <c:autoTitleDeleted val="0"/>
    <c:plotArea>
      <c:layout>
        <c:manualLayout>
          <c:layoutTarget val="inner"/>
          <c:xMode val="edge"/>
          <c:yMode val="edge"/>
          <c:x val="0.11822436500935946"/>
          <c:y val="0.21512646146504413"/>
          <c:w val="0.84226768291941423"/>
          <c:h val="0.30918118189771732"/>
        </c:manualLayout>
      </c:layout>
      <c:lineChart>
        <c:grouping val="standard"/>
        <c:varyColors val="0"/>
        <c:ser>
          <c:idx val="0"/>
          <c:order val="0"/>
          <c:tx>
            <c:strRef>
              <c:f>Memory!$D$1</c:f>
              <c:strCache>
                <c:ptCount val="1"/>
                <c:pt idx="0">
                  <c:v>Memory Consumed(GB)</c:v>
                </c:pt>
              </c:strCache>
            </c:strRef>
          </c:tx>
          <c:marker>
            <c:symbol val="none"/>
          </c:marker>
          <c:cat>
            <c:numRef>
              <c:f>Memory!$A$2:$A$181</c:f>
              <c:numCache>
                <c:formatCode>[$-409]h:mm\ AM/PM;@</c:formatCode>
                <c:ptCount val="180"/>
                <c:pt idx="0">
                  <c:v>41583.703489143518</c:v>
                </c:pt>
                <c:pt idx="1">
                  <c:v>41583.704183495371</c:v>
                </c:pt>
                <c:pt idx="2">
                  <c:v>41583.704878032404</c:v>
                </c:pt>
                <c:pt idx="3">
                  <c:v>41583.705572326391</c:v>
                </c:pt>
                <c:pt idx="4">
                  <c:v>41583.70626684028</c:v>
                </c:pt>
                <c:pt idx="5">
                  <c:v>41583.706961215277</c:v>
                </c:pt>
                <c:pt idx="6">
                  <c:v>41583.707655787039</c:v>
                </c:pt>
                <c:pt idx="7">
                  <c:v>41583.708350092595</c:v>
                </c:pt>
                <c:pt idx="8">
                  <c:v>41583.709044432871</c:v>
                </c:pt>
                <c:pt idx="9">
                  <c:v>41583.709738958336</c:v>
                </c:pt>
                <c:pt idx="10">
                  <c:v>41583.710433217595</c:v>
                </c:pt>
                <c:pt idx="11">
                  <c:v>41583.711127708331</c:v>
                </c:pt>
                <c:pt idx="12">
                  <c:v>41583.711822048608</c:v>
                </c:pt>
                <c:pt idx="13">
                  <c:v>41583.712516516207</c:v>
                </c:pt>
                <c:pt idx="14">
                  <c:v>41583.713210914349</c:v>
                </c:pt>
                <c:pt idx="15">
                  <c:v>41583.713905300923</c:v>
                </c:pt>
                <c:pt idx="16">
                  <c:v>41583.71459974537</c:v>
                </c:pt>
                <c:pt idx="17">
                  <c:v>41583.715294305555</c:v>
                </c:pt>
                <c:pt idx="18">
                  <c:v>41583.715988611111</c:v>
                </c:pt>
                <c:pt idx="19">
                  <c:v>41583.716682951388</c:v>
                </c:pt>
                <c:pt idx="20">
                  <c:v>41583.717377395835</c:v>
                </c:pt>
                <c:pt idx="21">
                  <c:v>41583.718071828705</c:v>
                </c:pt>
                <c:pt idx="22">
                  <c:v>41583.718766203703</c:v>
                </c:pt>
                <c:pt idx="23">
                  <c:v>41583.719460752312</c:v>
                </c:pt>
                <c:pt idx="24">
                  <c:v>41583.720155092589</c:v>
                </c:pt>
                <c:pt idx="25">
                  <c:v>41583.720849560188</c:v>
                </c:pt>
                <c:pt idx="26">
                  <c:v>41583.721543888889</c:v>
                </c:pt>
                <c:pt idx="27">
                  <c:v>41583.722238576389</c:v>
                </c:pt>
                <c:pt idx="28">
                  <c:v>41583.722932870369</c:v>
                </c:pt>
                <c:pt idx="29">
                  <c:v>41583.723627407409</c:v>
                </c:pt>
                <c:pt idx="30">
                  <c:v>41583.724321620371</c:v>
                </c:pt>
                <c:pt idx="31">
                  <c:v>41583.725016099539</c:v>
                </c:pt>
                <c:pt idx="32">
                  <c:v>41583.725710706021</c:v>
                </c:pt>
                <c:pt idx="33">
                  <c:v>41583.726405092595</c:v>
                </c:pt>
                <c:pt idx="34">
                  <c:v>41583.727099641204</c:v>
                </c:pt>
                <c:pt idx="35">
                  <c:v>41583.727793900463</c:v>
                </c:pt>
                <c:pt idx="36">
                  <c:v>41583.728488310182</c:v>
                </c:pt>
                <c:pt idx="37">
                  <c:v>41583.729182916664</c:v>
                </c:pt>
                <c:pt idx="38">
                  <c:v>41583.729877245372</c:v>
                </c:pt>
                <c:pt idx="39">
                  <c:v>41583.730571747685</c:v>
                </c:pt>
                <c:pt idx="40">
                  <c:v>41583.731266053241</c:v>
                </c:pt>
                <c:pt idx="41">
                  <c:v>41583.731960520832</c:v>
                </c:pt>
                <c:pt idx="42">
                  <c:v>41583.732655011576</c:v>
                </c:pt>
                <c:pt idx="43">
                  <c:v>41583.73334943287</c:v>
                </c:pt>
                <c:pt idx="44">
                  <c:v>41583.734043935183</c:v>
                </c:pt>
                <c:pt idx="45">
                  <c:v>41583.734738217594</c:v>
                </c:pt>
                <c:pt idx="46">
                  <c:v>41583.73543270833</c:v>
                </c:pt>
                <c:pt idx="47">
                  <c:v>41583.736127025462</c:v>
                </c:pt>
                <c:pt idx="48">
                  <c:v>41583.736821527775</c:v>
                </c:pt>
                <c:pt idx="49">
                  <c:v>41583.737515960645</c:v>
                </c:pt>
                <c:pt idx="50">
                  <c:v>41583.738210497686</c:v>
                </c:pt>
                <c:pt idx="51">
                  <c:v>41583.738904930557</c:v>
                </c:pt>
                <c:pt idx="52">
                  <c:v>41583.739599363427</c:v>
                </c:pt>
                <c:pt idx="53">
                  <c:v>41583.74029361111</c:v>
                </c:pt>
                <c:pt idx="54">
                  <c:v>41583.740988229169</c:v>
                </c:pt>
                <c:pt idx="55">
                  <c:v>41583.741682662039</c:v>
                </c:pt>
                <c:pt idx="56">
                  <c:v>41583.742376967595</c:v>
                </c:pt>
                <c:pt idx="57">
                  <c:v>41583.743071423611</c:v>
                </c:pt>
                <c:pt idx="58">
                  <c:v>41583.743765856481</c:v>
                </c:pt>
                <c:pt idx="59">
                  <c:v>41583.744460127316</c:v>
                </c:pt>
                <c:pt idx="60">
                  <c:v>41583.745154687502</c:v>
                </c:pt>
                <c:pt idx="61">
                  <c:v>41583.745849120372</c:v>
                </c:pt>
                <c:pt idx="62">
                  <c:v>41583.746543564812</c:v>
                </c:pt>
                <c:pt idx="63">
                  <c:v>41583.747237997683</c:v>
                </c:pt>
                <c:pt idx="64">
                  <c:v>41583.747932442129</c:v>
                </c:pt>
                <c:pt idx="65">
                  <c:v>41583.748626875</c:v>
                </c:pt>
                <c:pt idx="66">
                  <c:v>41583.749321307871</c:v>
                </c:pt>
                <c:pt idx="67">
                  <c:v>41583.750015752317</c:v>
                </c:pt>
                <c:pt idx="68">
                  <c:v>41583.750710185188</c:v>
                </c:pt>
                <c:pt idx="69">
                  <c:v>41583.751404618059</c:v>
                </c:pt>
                <c:pt idx="70">
                  <c:v>41583.752099062498</c:v>
                </c:pt>
                <c:pt idx="71">
                  <c:v>41583.752793495369</c:v>
                </c:pt>
                <c:pt idx="72">
                  <c:v>41583.753487928239</c:v>
                </c:pt>
                <c:pt idx="73">
                  <c:v>41583.754182372686</c:v>
                </c:pt>
                <c:pt idx="74">
                  <c:v>41583.754876805557</c:v>
                </c:pt>
                <c:pt idx="75">
                  <c:v>41583.755571238427</c:v>
                </c:pt>
                <c:pt idx="76">
                  <c:v>41583.756265682867</c:v>
                </c:pt>
                <c:pt idx="77">
                  <c:v>41583.756960115737</c:v>
                </c:pt>
                <c:pt idx="78">
                  <c:v>41583.757654548608</c:v>
                </c:pt>
                <c:pt idx="79">
                  <c:v>41583.758348981479</c:v>
                </c:pt>
                <c:pt idx="80">
                  <c:v>41583.759043240738</c:v>
                </c:pt>
                <c:pt idx="81">
                  <c:v>41583.75973784722</c:v>
                </c:pt>
                <c:pt idx="82">
                  <c:v>41583.760432280091</c:v>
                </c:pt>
                <c:pt idx="83">
                  <c:v>41583.761126712961</c:v>
                </c:pt>
                <c:pt idx="84">
                  <c:v>41583.761821145832</c:v>
                </c:pt>
                <c:pt idx="85">
                  <c:v>41583.762515578703</c:v>
                </c:pt>
                <c:pt idx="86">
                  <c:v>41583.763210011573</c:v>
                </c:pt>
                <c:pt idx="87">
                  <c:v>41583.763904444444</c:v>
                </c:pt>
                <c:pt idx="88">
                  <c:v>41583.764598877315</c:v>
                </c:pt>
                <c:pt idx="89">
                  <c:v>41583.765293321761</c:v>
                </c:pt>
                <c:pt idx="90">
                  <c:v>41583.765987754632</c:v>
                </c:pt>
                <c:pt idx="91">
                  <c:v>41583.766682187503</c:v>
                </c:pt>
                <c:pt idx="92">
                  <c:v>41583.767376631942</c:v>
                </c:pt>
                <c:pt idx="93">
                  <c:v>41583.768071064813</c:v>
                </c:pt>
                <c:pt idx="94">
                  <c:v>41583.768765497683</c:v>
                </c:pt>
                <c:pt idx="95">
                  <c:v>41583.76945994213</c:v>
                </c:pt>
                <c:pt idx="96">
                  <c:v>41583.770154375001</c:v>
                </c:pt>
                <c:pt idx="97">
                  <c:v>41583.770848819448</c:v>
                </c:pt>
                <c:pt idx="98">
                  <c:v>41583.771543252318</c:v>
                </c:pt>
                <c:pt idx="99">
                  <c:v>41583.772237754631</c:v>
                </c:pt>
                <c:pt idx="100">
                  <c:v>41583.772932129628</c:v>
                </c:pt>
                <c:pt idx="101">
                  <c:v>41583.773626574075</c:v>
                </c:pt>
                <c:pt idx="102">
                  <c:v>41583.77432099537</c:v>
                </c:pt>
                <c:pt idx="103">
                  <c:v>41583.77501528935</c:v>
                </c:pt>
                <c:pt idx="104">
                  <c:v>41583.775709872687</c:v>
                </c:pt>
                <c:pt idx="105">
                  <c:v>41583.776404305558</c:v>
                </c:pt>
                <c:pt idx="106">
                  <c:v>41583.777098749997</c:v>
                </c:pt>
                <c:pt idx="107">
                  <c:v>41583.777793182868</c:v>
                </c:pt>
                <c:pt idx="108">
                  <c:v>41583.778487627314</c:v>
                </c:pt>
                <c:pt idx="109">
                  <c:v>41583.779182060185</c:v>
                </c:pt>
                <c:pt idx="110">
                  <c:v>41583.779876493056</c:v>
                </c:pt>
                <c:pt idx="111">
                  <c:v>41583.780570925926</c:v>
                </c:pt>
                <c:pt idx="112">
                  <c:v>41583.781265358797</c:v>
                </c:pt>
                <c:pt idx="113">
                  <c:v>41583.781959791668</c:v>
                </c:pt>
                <c:pt idx="114">
                  <c:v>41583.782654212962</c:v>
                </c:pt>
                <c:pt idx="115">
                  <c:v>41583.783348645833</c:v>
                </c:pt>
                <c:pt idx="116">
                  <c:v>41583.784043067128</c:v>
                </c:pt>
                <c:pt idx="117">
                  <c:v>41583.784737499998</c:v>
                </c:pt>
                <c:pt idx="118">
                  <c:v>41583.785431932869</c:v>
                </c:pt>
                <c:pt idx="119">
                  <c:v>41583.78612636574</c:v>
                </c:pt>
                <c:pt idx="120">
                  <c:v>41583.78682079861</c:v>
                </c:pt>
                <c:pt idx="121">
                  <c:v>41583.787515231481</c:v>
                </c:pt>
                <c:pt idx="122">
                  <c:v>41583.788209675928</c:v>
                </c:pt>
                <c:pt idx="123">
                  <c:v>41583.788904108798</c:v>
                </c:pt>
                <c:pt idx="124">
                  <c:v>41583.789598553238</c:v>
                </c:pt>
                <c:pt idx="125">
                  <c:v>41583.790292986108</c:v>
                </c:pt>
                <c:pt idx="126">
                  <c:v>41583.790987418979</c:v>
                </c:pt>
                <c:pt idx="127">
                  <c:v>41583.791681863426</c:v>
                </c:pt>
                <c:pt idx="128">
                  <c:v>41583.792376296296</c:v>
                </c:pt>
                <c:pt idx="129">
                  <c:v>41583.793070729167</c:v>
                </c:pt>
                <c:pt idx="130">
                  <c:v>41583.793765173614</c:v>
                </c:pt>
                <c:pt idx="131">
                  <c:v>41583.794459606484</c:v>
                </c:pt>
                <c:pt idx="132">
                  <c:v>41583.795154039355</c:v>
                </c:pt>
                <c:pt idx="133">
                  <c:v>41583.795848483795</c:v>
                </c:pt>
                <c:pt idx="134">
                  <c:v>41583.796542916665</c:v>
                </c:pt>
                <c:pt idx="135">
                  <c:v>41583.797237361112</c:v>
                </c:pt>
                <c:pt idx="136">
                  <c:v>41583.797931817127</c:v>
                </c:pt>
                <c:pt idx="137">
                  <c:v>41583.798626226853</c:v>
                </c:pt>
                <c:pt idx="138">
                  <c:v>41583.799320671293</c:v>
                </c:pt>
                <c:pt idx="139">
                  <c:v>41583.800015104163</c:v>
                </c:pt>
                <c:pt idx="140">
                  <c:v>41583.800709537034</c:v>
                </c:pt>
                <c:pt idx="141">
                  <c:v>41583.801404039354</c:v>
                </c:pt>
                <c:pt idx="142">
                  <c:v>41583.802098472224</c:v>
                </c:pt>
                <c:pt idx="143">
                  <c:v>41583.802792847222</c:v>
                </c:pt>
                <c:pt idx="144">
                  <c:v>41583.803487291669</c:v>
                </c:pt>
                <c:pt idx="145">
                  <c:v>41583.804181724539</c:v>
                </c:pt>
                <c:pt idx="146">
                  <c:v>41583.80487615741</c:v>
                </c:pt>
                <c:pt idx="147">
                  <c:v>41583.805570601849</c:v>
                </c:pt>
                <c:pt idx="148">
                  <c:v>41583.80626503472</c:v>
                </c:pt>
                <c:pt idx="149">
                  <c:v>41583.806959479167</c:v>
                </c:pt>
                <c:pt idx="150">
                  <c:v>41583.807653912037</c:v>
                </c:pt>
                <c:pt idx="151">
                  <c:v>41583.808348344908</c:v>
                </c:pt>
                <c:pt idx="152">
                  <c:v>41583.809042789355</c:v>
                </c:pt>
                <c:pt idx="153">
                  <c:v>41583.809737222226</c:v>
                </c:pt>
                <c:pt idx="154">
                  <c:v>41583.810431655096</c:v>
                </c:pt>
                <c:pt idx="155">
                  <c:v>41583.811126099536</c:v>
                </c:pt>
                <c:pt idx="156">
                  <c:v>41583.811820532406</c:v>
                </c:pt>
                <c:pt idx="157">
                  <c:v>41583.812514965277</c:v>
                </c:pt>
                <c:pt idx="158">
                  <c:v>41583.813209409724</c:v>
                </c:pt>
                <c:pt idx="159">
                  <c:v>41583.813903668983</c:v>
                </c:pt>
                <c:pt idx="160">
                  <c:v>41583.814598020836</c:v>
                </c:pt>
                <c:pt idx="161">
                  <c:v>41583.81529244213</c:v>
                </c:pt>
                <c:pt idx="162">
                  <c:v>41583.815987048612</c:v>
                </c:pt>
                <c:pt idx="163">
                  <c:v>41583.816681342592</c:v>
                </c:pt>
                <c:pt idx="164">
                  <c:v>41583.817375925923</c:v>
                </c:pt>
                <c:pt idx="165">
                  <c:v>41583.818070451387</c:v>
                </c:pt>
                <c:pt idx="166">
                  <c:v>41583.818764849537</c:v>
                </c:pt>
                <c:pt idx="167">
                  <c:v>41583.819459212966</c:v>
                </c:pt>
                <c:pt idx="168">
                  <c:v>41583.820153668981</c:v>
                </c:pt>
                <c:pt idx="169">
                  <c:v>41583.820848194446</c:v>
                </c:pt>
                <c:pt idx="170">
                  <c:v>41583.821542557867</c:v>
                </c:pt>
                <c:pt idx="171">
                  <c:v>41583.822237060187</c:v>
                </c:pt>
                <c:pt idx="172">
                  <c:v>41583.822931400464</c:v>
                </c:pt>
                <c:pt idx="173">
                  <c:v>41583.823625821758</c:v>
                </c:pt>
                <c:pt idx="174">
                  <c:v>41583.824320127314</c:v>
                </c:pt>
                <c:pt idx="175">
                  <c:v>41583.825014837967</c:v>
                </c:pt>
                <c:pt idx="176">
                  <c:v>41583.825709074074</c:v>
                </c:pt>
                <c:pt idx="177">
                  <c:v>41583.826403391206</c:v>
                </c:pt>
                <c:pt idx="178">
                  <c:v>41583.827097997688</c:v>
                </c:pt>
                <c:pt idx="179">
                  <c:v>41583.827792430558</c:v>
                </c:pt>
              </c:numCache>
            </c:numRef>
          </c:cat>
          <c:val>
            <c:numRef>
              <c:f>Memory!$D$2:$D$181</c:f>
              <c:numCache>
                <c:formatCode>General</c:formatCode>
                <c:ptCount val="180"/>
                <c:pt idx="0">
                  <c:v>76.5283203125</c:v>
                </c:pt>
                <c:pt idx="1">
                  <c:v>76.5283203125</c:v>
                </c:pt>
                <c:pt idx="2">
                  <c:v>76.5341796875</c:v>
                </c:pt>
                <c:pt idx="3">
                  <c:v>76.53515625</c:v>
                </c:pt>
                <c:pt idx="4">
                  <c:v>76.4931640625</c:v>
                </c:pt>
                <c:pt idx="5">
                  <c:v>76.4912109375</c:v>
                </c:pt>
                <c:pt idx="6">
                  <c:v>76.494140625</c:v>
                </c:pt>
                <c:pt idx="7">
                  <c:v>76.4951171875</c:v>
                </c:pt>
                <c:pt idx="8">
                  <c:v>76.5</c:v>
                </c:pt>
                <c:pt idx="9">
                  <c:v>76.5322265625</c:v>
                </c:pt>
                <c:pt idx="10">
                  <c:v>76.529296875</c:v>
                </c:pt>
                <c:pt idx="11">
                  <c:v>76.529296875</c:v>
                </c:pt>
                <c:pt idx="12">
                  <c:v>76.5400390625</c:v>
                </c:pt>
                <c:pt idx="13">
                  <c:v>76.541015625</c:v>
                </c:pt>
                <c:pt idx="14">
                  <c:v>76.5390625</c:v>
                </c:pt>
                <c:pt idx="15">
                  <c:v>76.537109375</c:v>
                </c:pt>
                <c:pt idx="16">
                  <c:v>76.53515625</c:v>
                </c:pt>
                <c:pt idx="17">
                  <c:v>76.5341796875</c:v>
                </c:pt>
                <c:pt idx="18">
                  <c:v>76.5341796875</c:v>
                </c:pt>
                <c:pt idx="19">
                  <c:v>76.53515625</c:v>
                </c:pt>
                <c:pt idx="20">
                  <c:v>76.53125</c:v>
                </c:pt>
                <c:pt idx="21">
                  <c:v>76.5302734375</c:v>
                </c:pt>
                <c:pt idx="22">
                  <c:v>76.53125</c:v>
                </c:pt>
                <c:pt idx="23">
                  <c:v>76.5322265625</c:v>
                </c:pt>
                <c:pt idx="24">
                  <c:v>76.5302734375</c:v>
                </c:pt>
                <c:pt idx="25">
                  <c:v>76.5263671875</c:v>
                </c:pt>
                <c:pt idx="26">
                  <c:v>76.5234375</c:v>
                </c:pt>
                <c:pt idx="27">
                  <c:v>76.5224609375</c:v>
                </c:pt>
                <c:pt idx="28">
                  <c:v>76.5224609375</c:v>
                </c:pt>
                <c:pt idx="29">
                  <c:v>76.5341796875</c:v>
                </c:pt>
                <c:pt idx="30">
                  <c:v>76.529296875</c:v>
                </c:pt>
                <c:pt idx="31">
                  <c:v>76.529296875</c:v>
                </c:pt>
                <c:pt idx="32">
                  <c:v>76.5380859375</c:v>
                </c:pt>
                <c:pt idx="33">
                  <c:v>76.537109375</c:v>
                </c:pt>
                <c:pt idx="34">
                  <c:v>76.5341796875</c:v>
                </c:pt>
                <c:pt idx="35">
                  <c:v>76.5302734375</c:v>
                </c:pt>
                <c:pt idx="36">
                  <c:v>76.5283203125</c:v>
                </c:pt>
                <c:pt idx="37">
                  <c:v>76.529296875</c:v>
                </c:pt>
                <c:pt idx="38">
                  <c:v>76.5283203125</c:v>
                </c:pt>
                <c:pt idx="39">
                  <c:v>76.5322265625</c:v>
                </c:pt>
                <c:pt idx="40">
                  <c:v>76.5263671875</c:v>
                </c:pt>
                <c:pt idx="41">
                  <c:v>76.525390625</c:v>
                </c:pt>
                <c:pt idx="42">
                  <c:v>76.529296875</c:v>
                </c:pt>
                <c:pt idx="43">
                  <c:v>76.529296875</c:v>
                </c:pt>
                <c:pt idx="44">
                  <c:v>76.529296875</c:v>
                </c:pt>
                <c:pt idx="45">
                  <c:v>76.5263671875</c:v>
                </c:pt>
                <c:pt idx="46">
                  <c:v>76.5244140625</c:v>
                </c:pt>
                <c:pt idx="47">
                  <c:v>76.5244140625</c:v>
                </c:pt>
                <c:pt idx="48">
                  <c:v>76.5234375</c:v>
                </c:pt>
                <c:pt idx="49">
                  <c:v>76.5361328125</c:v>
                </c:pt>
                <c:pt idx="50">
                  <c:v>76.53125</c:v>
                </c:pt>
                <c:pt idx="51">
                  <c:v>76.5322265625</c:v>
                </c:pt>
                <c:pt idx="52">
                  <c:v>76.5302734375</c:v>
                </c:pt>
                <c:pt idx="53">
                  <c:v>76.5322265625</c:v>
                </c:pt>
                <c:pt idx="54">
                  <c:v>76.5302734375</c:v>
                </c:pt>
                <c:pt idx="55">
                  <c:v>76.5283203125</c:v>
                </c:pt>
                <c:pt idx="56">
                  <c:v>76.52734375</c:v>
                </c:pt>
                <c:pt idx="57">
                  <c:v>76.52734375</c:v>
                </c:pt>
                <c:pt idx="58">
                  <c:v>76.52734375</c:v>
                </c:pt>
                <c:pt idx="59">
                  <c:v>76.9013671875</c:v>
                </c:pt>
                <c:pt idx="60">
                  <c:v>77.654296875</c:v>
                </c:pt>
                <c:pt idx="61">
                  <c:v>79.166015625</c:v>
                </c:pt>
                <c:pt idx="62">
                  <c:v>80.32421875</c:v>
                </c:pt>
                <c:pt idx="63">
                  <c:v>81.146484375</c:v>
                </c:pt>
                <c:pt idx="64">
                  <c:v>82.009765625</c:v>
                </c:pt>
                <c:pt idx="65">
                  <c:v>83.5947265625</c:v>
                </c:pt>
                <c:pt idx="66">
                  <c:v>83.986328125</c:v>
                </c:pt>
                <c:pt idx="67">
                  <c:v>85.2265625</c:v>
                </c:pt>
                <c:pt idx="68">
                  <c:v>86.078125</c:v>
                </c:pt>
                <c:pt idx="69">
                  <c:v>86.9892578125</c:v>
                </c:pt>
                <c:pt idx="70">
                  <c:v>88.2861328125</c:v>
                </c:pt>
                <c:pt idx="71">
                  <c:v>89.634765625</c:v>
                </c:pt>
                <c:pt idx="72">
                  <c:v>90.6708984375</c:v>
                </c:pt>
                <c:pt idx="73">
                  <c:v>91.5869140625</c:v>
                </c:pt>
                <c:pt idx="74">
                  <c:v>92.048828125</c:v>
                </c:pt>
                <c:pt idx="75">
                  <c:v>92.2392578125</c:v>
                </c:pt>
                <c:pt idx="76">
                  <c:v>93.134765625</c:v>
                </c:pt>
                <c:pt idx="77">
                  <c:v>94.052734375</c:v>
                </c:pt>
                <c:pt idx="78">
                  <c:v>95.466796875</c:v>
                </c:pt>
                <c:pt idx="79">
                  <c:v>96.9814453125</c:v>
                </c:pt>
                <c:pt idx="80">
                  <c:v>97.451171875</c:v>
                </c:pt>
                <c:pt idx="81">
                  <c:v>99.3818359375</c:v>
                </c:pt>
                <c:pt idx="82">
                  <c:v>99.900390625</c:v>
                </c:pt>
                <c:pt idx="83">
                  <c:v>101.39453125</c:v>
                </c:pt>
                <c:pt idx="84">
                  <c:v>101.8916015625</c:v>
                </c:pt>
                <c:pt idx="85">
                  <c:v>103.431640625</c:v>
                </c:pt>
                <c:pt idx="86">
                  <c:v>104.9931640625</c:v>
                </c:pt>
                <c:pt idx="87">
                  <c:v>104.9912109375</c:v>
                </c:pt>
                <c:pt idx="88">
                  <c:v>106.1162109375</c:v>
                </c:pt>
                <c:pt idx="89">
                  <c:v>107.083984375</c:v>
                </c:pt>
                <c:pt idx="90">
                  <c:v>108.14453125</c:v>
                </c:pt>
                <c:pt idx="91">
                  <c:v>109.2373046875</c:v>
                </c:pt>
                <c:pt idx="92">
                  <c:v>110.37890625</c:v>
                </c:pt>
                <c:pt idx="93">
                  <c:v>112.076171875</c:v>
                </c:pt>
                <c:pt idx="94">
                  <c:v>113.2109375</c:v>
                </c:pt>
                <c:pt idx="95">
                  <c:v>112.564453125</c:v>
                </c:pt>
                <c:pt idx="96">
                  <c:v>113.7255859375</c:v>
                </c:pt>
                <c:pt idx="97">
                  <c:v>116.041015625</c:v>
                </c:pt>
                <c:pt idx="98">
                  <c:v>116.0419921875</c:v>
                </c:pt>
                <c:pt idx="99">
                  <c:v>116.0498046875</c:v>
                </c:pt>
                <c:pt idx="100">
                  <c:v>117.8544921875</c:v>
                </c:pt>
                <c:pt idx="101">
                  <c:v>118.4736328125</c:v>
                </c:pt>
                <c:pt idx="102">
                  <c:v>118.478515625</c:v>
                </c:pt>
                <c:pt idx="103">
                  <c:v>119.0849609375</c:v>
                </c:pt>
                <c:pt idx="104">
                  <c:v>119.0830078125</c:v>
                </c:pt>
                <c:pt idx="105">
                  <c:v>120.28125</c:v>
                </c:pt>
                <c:pt idx="106">
                  <c:v>120.279296875</c:v>
                </c:pt>
                <c:pt idx="107">
                  <c:v>120.2783203125</c:v>
                </c:pt>
                <c:pt idx="108">
                  <c:v>120.892578125</c:v>
                </c:pt>
                <c:pt idx="109">
                  <c:v>121.5439453125</c:v>
                </c:pt>
                <c:pt idx="110">
                  <c:v>120.775390625</c:v>
                </c:pt>
                <c:pt idx="111">
                  <c:v>120.775390625</c:v>
                </c:pt>
                <c:pt idx="112">
                  <c:v>120.779296875</c:v>
                </c:pt>
                <c:pt idx="113">
                  <c:v>120.7783203125</c:v>
                </c:pt>
                <c:pt idx="114">
                  <c:v>121.388671875</c:v>
                </c:pt>
                <c:pt idx="115">
                  <c:v>121.3291015625</c:v>
                </c:pt>
                <c:pt idx="116">
                  <c:v>121.3271484375</c:v>
                </c:pt>
                <c:pt idx="117">
                  <c:v>121.326171875</c:v>
                </c:pt>
                <c:pt idx="118">
                  <c:v>121.955078125</c:v>
                </c:pt>
                <c:pt idx="119">
                  <c:v>122.5830078125</c:v>
                </c:pt>
                <c:pt idx="120">
                  <c:v>121.484375</c:v>
                </c:pt>
                <c:pt idx="121">
                  <c:v>121.4833984375</c:v>
                </c:pt>
                <c:pt idx="122">
                  <c:v>121.4873046875</c:v>
                </c:pt>
                <c:pt idx="123">
                  <c:v>121.4873046875</c:v>
                </c:pt>
                <c:pt idx="124">
                  <c:v>122.0751953125</c:v>
                </c:pt>
                <c:pt idx="125">
                  <c:v>120.283203125</c:v>
                </c:pt>
                <c:pt idx="126">
                  <c:v>120.28125</c:v>
                </c:pt>
                <c:pt idx="127">
                  <c:v>120.28125</c:v>
                </c:pt>
                <c:pt idx="128">
                  <c:v>120.28125</c:v>
                </c:pt>
                <c:pt idx="129">
                  <c:v>120.2880859375</c:v>
                </c:pt>
                <c:pt idx="130">
                  <c:v>120.2861328125</c:v>
                </c:pt>
                <c:pt idx="131">
                  <c:v>120.28515625</c:v>
                </c:pt>
                <c:pt idx="132">
                  <c:v>120.2880859375</c:v>
                </c:pt>
                <c:pt idx="133">
                  <c:v>121.1513671875</c:v>
                </c:pt>
                <c:pt idx="134">
                  <c:v>121.771484375</c:v>
                </c:pt>
                <c:pt idx="135">
                  <c:v>119.0732421875</c:v>
                </c:pt>
                <c:pt idx="136">
                  <c:v>119.69140625</c:v>
                </c:pt>
                <c:pt idx="137">
                  <c:v>120.91796875</c:v>
                </c:pt>
                <c:pt idx="138">
                  <c:v>120.9169921875</c:v>
                </c:pt>
                <c:pt idx="139">
                  <c:v>120.9248046875</c:v>
                </c:pt>
                <c:pt idx="140">
                  <c:v>120.921875</c:v>
                </c:pt>
                <c:pt idx="141">
                  <c:v>120.921875</c:v>
                </c:pt>
                <c:pt idx="142">
                  <c:v>120.921875</c:v>
                </c:pt>
                <c:pt idx="143">
                  <c:v>120.921875</c:v>
                </c:pt>
                <c:pt idx="144">
                  <c:v>120.921875</c:v>
                </c:pt>
                <c:pt idx="145">
                  <c:v>120.1708984375</c:v>
                </c:pt>
                <c:pt idx="146">
                  <c:v>120.1689453125</c:v>
                </c:pt>
                <c:pt idx="147">
                  <c:v>120.1689453125</c:v>
                </c:pt>
                <c:pt idx="148">
                  <c:v>120.1708984375</c:v>
                </c:pt>
                <c:pt idx="149">
                  <c:v>120.1865234375</c:v>
                </c:pt>
                <c:pt idx="150">
                  <c:v>120.8330078125</c:v>
                </c:pt>
                <c:pt idx="151">
                  <c:v>120.8330078125</c:v>
                </c:pt>
                <c:pt idx="152">
                  <c:v>120.921875</c:v>
                </c:pt>
                <c:pt idx="153">
                  <c:v>120.921875</c:v>
                </c:pt>
                <c:pt idx="154">
                  <c:v>120.921875</c:v>
                </c:pt>
                <c:pt idx="155">
                  <c:v>120.921875</c:v>
                </c:pt>
                <c:pt idx="156">
                  <c:v>120.921875</c:v>
                </c:pt>
                <c:pt idx="157">
                  <c:v>120.921875</c:v>
                </c:pt>
                <c:pt idx="158">
                  <c:v>120.921875</c:v>
                </c:pt>
                <c:pt idx="159">
                  <c:v>121.6591796875</c:v>
                </c:pt>
                <c:pt idx="160">
                  <c:v>103.9326171875</c:v>
                </c:pt>
                <c:pt idx="161">
                  <c:v>103.931640625</c:v>
                </c:pt>
                <c:pt idx="162">
                  <c:v>103.94140625</c:v>
                </c:pt>
                <c:pt idx="163">
                  <c:v>103.94140625</c:v>
                </c:pt>
                <c:pt idx="164">
                  <c:v>103.94140625</c:v>
                </c:pt>
                <c:pt idx="165">
                  <c:v>92.712890625</c:v>
                </c:pt>
                <c:pt idx="166">
                  <c:v>84.978515625</c:v>
                </c:pt>
                <c:pt idx="167">
                  <c:v>84.9755859375</c:v>
                </c:pt>
                <c:pt idx="168">
                  <c:v>84.9755859375</c:v>
                </c:pt>
                <c:pt idx="169">
                  <c:v>84.9677734375</c:v>
                </c:pt>
                <c:pt idx="170">
                  <c:v>84.9638671875</c:v>
                </c:pt>
                <c:pt idx="171">
                  <c:v>84.9580078125</c:v>
                </c:pt>
                <c:pt idx="172">
                  <c:v>84.982421875</c:v>
                </c:pt>
                <c:pt idx="173">
                  <c:v>84.9775390625</c:v>
                </c:pt>
                <c:pt idx="174">
                  <c:v>84.9765625</c:v>
                </c:pt>
                <c:pt idx="175">
                  <c:v>84.974609375</c:v>
                </c:pt>
                <c:pt idx="176">
                  <c:v>76.595703125</c:v>
                </c:pt>
                <c:pt idx="177">
                  <c:v>76.5947265625</c:v>
                </c:pt>
                <c:pt idx="178">
                  <c:v>76.587890625</c:v>
                </c:pt>
                <c:pt idx="179">
                  <c:v>76.6064453125</c:v>
                </c:pt>
              </c:numCache>
            </c:numRef>
          </c:val>
          <c:smooth val="0"/>
        </c:ser>
        <c:dLbls>
          <c:showLegendKey val="0"/>
          <c:showVal val="0"/>
          <c:showCatName val="0"/>
          <c:showSerName val="0"/>
          <c:showPercent val="0"/>
          <c:showBubbleSize val="0"/>
        </c:dLbls>
        <c:marker val="1"/>
        <c:smooth val="0"/>
        <c:axId val="562049136"/>
        <c:axId val="562050768"/>
      </c:lineChart>
      <c:scatterChart>
        <c:scatterStyle val="lineMarker"/>
        <c:varyColors val="0"/>
        <c:ser>
          <c:idx val="1"/>
          <c:order val="1"/>
          <c:tx>
            <c:strRef>
              <c:f>Summary!$G$34</c:f>
              <c:strCache>
                <c:ptCount val="1"/>
                <c:pt idx="0">
                  <c:v>Memory Threshold(120GB)</c:v>
                </c:pt>
              </c:strCache>
            </c:strRef>
          </c:tx>
          <c:spPr>
            <a:ln w="25400">
              <a:solidFill>
                <a:schemeClr val="tx1"/>
              </a:solidFill>
              <a:prstDash val="dash"/>
            </a:ln>
          </c:spPr>
          <c:marker>
            <c:symbol val="none"/>
          </c:marker>
          <c:xVal>
            <c:numRef>
              <c:f>Summary!$F$35:$F$36</c:f>
              <c:numCache>
                <c:formatCode>General</c:formatCode>
                <c:ptCount val="2"/>
                <c:pt idx="0">
                  <c:v>0</c:v>
                </c:pt>
                <c:pt idx="1">
                  <c:v>1</c:v>
                </c:pt>
              </c:numCache>
            </c:numRef>
          </c:xVal>
          <c:yVal>
            <c:numRef>
              <c:f>Summary!$G$35:$G$36</c:f>
              <c:numCache>
                <c:formatCode>General</c:formatCode>
                <c:ptCount val="2"/>
                <c:pt idx="0">
                  <c:v>120</c:v>
                </c:pt>
                <c:pt idx="1">
                  <c:v>120</c:v>
                </c:pt>
              </c:numCache>
            </c:numRef>
          </c:yVal>
          <c:smooth val="0"/>
        </c:ser>
        <c:dLbls>
          <c:showLegendKey val="0"/>
          <c:showVal val="0"/>
          <c:showCatName val="0"/>
          <c:showSerName val="0"/>
          <c:showPercent val="0"/>
          <c:showBubbleSize val="0"/>
        </c:dLbls>
        <c:axId val="562046416"/>
        <c:axId val="562060016"/>
      </c:scatterChart>
      <c:catAx>
        <c:axId val="562049136"/>
        <c:scaling>
          <c:orientation val="minMax"/>
        </c:scaling>
        <c:delete val="0"/>
        <c:axPos val="b"/>
        <c:numFmt formatCode="[$-409]h:mm\ AM/PM;@" sourceLinked="1"/>
        <c:majorTickMark val="out"/>
        <c:minorTickMark val="none"/>
        <c:tickLblPos val="nextTo"/>
        <c:crossAx val="562050768"/>
        <c:crosses val="autoZero"/>
        <c:auto val="1"/>
        <c:lblAlgn val="ctr"/>
        <c:lblOffset val="100"/>
        <c:noMultiLvlLbl val="0"/>
      </c:catAx>
      <c:valAx>
        <c:axId val="562050768"/>
        <c:scaling>
          <c:orientation val="minMax"/>
          <c:max val="128"/>
          <c:min val="8"/>
        </c:scaling>
        <c:delete val="0"/>
        <c:axPos val="l"/>
        <c:majorGridlines/>
        <c:numFmt formatCode="General" sourceLinked="1"/>
        <c:majorTickMark val="out"/>
        <c:minorTickMark val="none"/>
        <c:tickLblPos val="nextTo"/>
        <c:crossAx val="562049136"/>
        <c:crosses val="autoZero"/>
        <c:crossBetween val="between"/>
        <c:majorUnit val="20"/>
        <c:minorUnit val="4"/>
      </c:valAx>
      <c:valAx>
        <c:axId val="562060016"/>
        <c:scaling>
          <c:orientation val="minMax"/>
        </c:scaling>
        <c:delete val="1"/>
        <c:axPos val="r"/>
        <c:numFmt formatCode="General" sourceLinked="1"/>
        <c:majorTickMark val="out"/>
        <c:minorTickMark val="none"/>
        <c:tickLblPos val="nextTo"/>
        <c:crossAx val="562046416"/>
        <c:crosses val="max"/>
        <c:crossBetween val="midCat"/>
      </c:valAx>
      <c:valAx>
        <c:axId val="562046416"/>
        <c:scaling>
          <c:orientation val="minMax"/>
          <c:max val="1"/>
          <c:min val="0"/>
        </c:scaling>
        <c:delete val="1"/>
        <c:axPos val="t"/>
        <c:numFmt formatCode="General" sourceLinked="1"/>
        <c:majorTickMark val="none"/>
        <c:minorTickMark val="none"/>
        <c:tickLblPos val="nextTo"/>
        <c:crossAx val="562060016"/>
        <c:crosses val="max"/>
        <c:crossBetween val="midCat"/>
      </c:valAx>
    </c:plotArea>
    <c:legend>
      <c:legendPos val="b"/>
      <c:layout>
        <c:manualLayout>
          <c:xMode val="edge"/>
          <c:yMode val="edge"/>
          <c:x val="0"/>
          <c:y val="0.76660726619698849"/>
          <c:w val="1"/>
          <c:h val="0.17052712160979877"/>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Host CPU </a:t>
            </a:r>
            <a:r>
              <a:rPr lang="en-US" dirty="0"/>
              <a:t>Utilization</a:t>
            </a:r>
          </a:p>
        </c:rich>
      </c:tx>
      <c:layout>
        <c:manualLayout>
          <c:xMode val="edge"/>
          <c:yMode val="edge"/>
          <c:x val="0.14251213969509766"/>
          <c:y val="2.6951146272571586E-2"/>
        </c:manualLayout>
      </c:layout>
      <c:overlay val="0"/>
    </c:title>
    <c:autoTitleDeleted val="0"/>
    <c:plotArea>
      <c:layout>
        <c:manualLayout>
          <c:layoutTarget val="inner"/>
          <c:xMode val="edge"/>
          <c:yMode val="edge"/>
          <c:x val="0.1036487750687014"/>
          <c:y val="0.19582267435929937"/>
          <c:w val="0.83694644214465297"/>
          <c:h val="0.43692229227633911"/>
        </c:manualLayout>
      </c:layout>
      <c:lineChart>
        <c:grouping val="standard"/>
        <c:varyColors val="0"/>
        <c:ser>
          <c:idx val="0"/>
          <c:order val="0"/>
          <c:tx>
            <c:strRef>
              <c:f>[Graphs.xlsx]CPU!$B$1</c:f>
              <c:strCache>
                <c:ptCount val="1"/>
                <c:pt idx="0">
                  <c:v>CPU</c:v>
                </c:pt>
              </c:strCache>
            </c:strRef>
          </c:tx>
          <c:marker>
            <c:symbol val="none"/>
          </c:marker>
          <c:cat>
            <c:numRef>
              <c:f>[Graphs.xlsx]CPU!$A$2:$A$164</c:f>
              <c:numCache>
                <c:formatCode>[$-409]h:mm\ AM/PM;@</c:formatCode>
                <c:ptCount val="163"/>
                <c:pt idx="0">
                  <c:v>41627.441584583335</c:v>
                </c:pt>
                <c:pt idx="1">
                  <c:v>41627.44227900463</c:v>
                </c:pt>
                <c:pt idx="2">
                  <c:v>41627.442973449077</c:v>
                </c:pt>
                <c:pt idx="3">
                  <c:v>41627.443667870371</c:v>
                </c:pt>
                <c:pt idx="4">
                  <c:v>41627.444362361108</c:v>
                </c:pt>
                <c:pt idx="5">
                  <c:v>41627.445056747689</c:v>
                </c:pt>
                <c:pt idx="6">
                  <c:v>41627.445751157407</c:v>
                </c:pt>
                <c:pt idx="7">
                  <c:v>41627.446445532405</c:v>
                </c:pt>
                <c:pt idx="8">
                  <c:v>41627.447140127311</c:v>
                </c:pt>
                <c:pt idx="9">
                  <c:v>41627.44783449074</c:v>
                </c:pt>
                <c:pt idx="10">
                  <c:v>41627.448528923611</c:v>
                </c:pt>
                <c:pt idx="11">
                  <c:v>41627.449223506941</c:v>
                </c:pt>
                <c:pt idx="12">
                  <c:v>41627.449917928243</c:v>
                </c:pt>
                <c:pt idx="13">
                  <c:v>41627.450612291665</c:v>
                </c:pt>
                <c:pt idx="14">
                  <c:v>41627.451306759256</c:v>
                </c:pt>
                <c:pt idx="15">
                  <c:v>41627.452001134261</c:v>
                </c:pt>
                <c:pt idx="16">
                  <c:v>41627.452695567132</c:v>
                </c:pt>
                <c:pt idx="17">
                  <c:v>41627.453390023147</c:v>
                </c:pt>
                <c:pt idx="18">
                  <c:v>41627.454084571757</c:v>
                </c:pt>
                <c:pt idx="19">
                  <c:v>41627.454778749998</c:v>
                </c:pt>
                <c:pt idx="20">
                  <c:v>41627.455472986112</c:v>
                </c:pt>
                <c:pt idx="21">
                  <c:v>41627.456167002318</c:v>
                </c:pt>
                <c:pt idx="22">
                  <c:v>41627.456861064813</c:v>
                </c:pt>
                <c:pt idx="23">
                  <c:v>41627.457555208333</c:v>
                </c:pt>
                <c:pt idx="24">
                  <c:v>41627.458249386575</c:v>
                </c:pt>
                <c:pt idx="25">
                  <c:v>41627.458943796293</c:v>
                </c:pt>
                <c:pt idx="26">
                  <c:v>41627.459638101849</c:v>
                </c:pt>
                <c:pt idx="27">
                  <c:v>41627.460332349539</c:v>
                </c:pt>
                <c:pt idx="28">
                  <c:v>41627.461026655095</c:v>
                </c:pt>
                <c:pt idx="29">
                  <c:v>41627.461720983796</c:v>
                </c:pt>
                <c:pt idx="30">
                  <c:v>41627.462415486109</c:v>
                </c:pt>
                <c:pt idx="31">
                  <c:v>41627.463109629629</c:v>
                </c:pt>
                <c:pt idx="32">
                  <c:v>41627.463803993058</c:v>
                </c:pt>
                <c:pt idx="33">
                  <c:v>41627.464498483794</c:v>
                </c:pt>
                <c:pt idx="34">
                  <c:v>41627.465192974538</c:v>
                </c:pt>
                <c:pt idx="35">
                  <c:v>41627.465887546299</c:v>
                </c:pt>
                <c:pt idx="36">
                  <c:v>41627.466581666667</c:v>
                </c:pt>
                <c:pt idx="37">
                  <c:v>41627.467276145835</c:v>
                </c:pt>
                <c:pt idx="38">
                  <c:v>41627.467970648147</c:v>
                </c:pt>
                <c:pt idx="39">
                  <c:v>41627.468665138891</c:v>
                </c:pt>
                <c:pt idx="40">
                  <c:v>41627.469359571762</c:v>
                </c:pt>
                <c:pt idx="41">
                  <c:v>41627.470054004632</c:v>
                </c:pt>
                <c:pt idx="42">
                  <c:v>41627.470748414351</c:v>
                </c:pt>
                <c:pt idx="43">
                  <c:v>41627.471442766204</c:v>
                </c:pt>
                <c:pt idx="44">
                  <c:v>41627.472137233795</c:v>
                </c:pt>
                <c:pt idx="45">
                  <c:v>41627.472831678242</c:v>
                </c:pt>
                <c:pt idx="46">
                  <c:v>41627.473526064816</c:v>
                </c:pt>
                <c:pt idx="47">
                  <c:v>41627.474220474534</c:v>
                </c:pt>
                <c:pt idx="48">
                  <c:v>41627.474915081017</c:v>
                </c:pt>
                <c:pt idx="49">
                  <c:v>41627.475609351852</c:v>
                </c:pt>
                <c:pt idx="50">
                  <c:v>41627.476303946758</c:v>
                </c:pt>
                <c:pt idx="51">
                  <c:v>41627.476998391205</c:v>
                </c:pt>
                <c:pt idx="52">
                  <c:v>41627.47769266204</c:v>
                </c:pt>
                <c:pt idx="53">
                  <c:v>41627.478387106479</c:v>
                </c:pt>
                <c:pt idx="54">
                  <c:v>41627.479081550926</c:v>
                </c:pt>
                <c:pt idx="55">
                  <c:v>41627.479775972221</c:v>
                </c:pt>
                <c:pt idx="56">
                  <c:v>41627.480470532406</c:v>
                </c:pt>
                <c:pt idx="57">
                  <c:v>41627.481164976853</c:v>
                </c:pt>
                <c:pt idx="58">
                  <c:v>41627.481859282409</c:v>
                </c:pt>
                <c:pt idx="59">
                  <c:v>41627.482553726855</c:v>
                </c:pt>
                <c:pt idx="60">
                  <c:v>41627.483248159719</c:v>
                </c:pt>
                <c:pt idx="61">
                  <c:v>41627.483942604165</c:v>
                </c:pt>
                <c:pt idx="62">
                  <c:v>41627.484637256945</c:v>
                </c:pt>
                <c:pt idx="63">
                  <c:v>41627.485331701391</c:v>
                </c:pt>
                <c:pt idx="64">
                  <c:v>41627.486026145831</c:v>
                </c:pt>
                <c:pt idx="65">
                  <c:v>41627.486720590277</c:v>
                </c:pt>
                <c:pt idx="66">
                  <c:v>41627.487414849536</c:v>
                </c:pt>
                <c:pt idx="67">
                  <c:v>41627.488109293983</c:v>
                </c:pt>
                <c:pt idx="68">
                  <c:v>41627.488803912034</c:v>
                </c:pt>
                <c:pt idx="69">
                  <c:v>41627.489498356481</c:v>
                </c:pt>
                <c:pt idx="70">
                  <c:v>41627.490192800928</c:v>
                </c:pt>
                <c:pt idx="71">
                  <c:v>41627.490887060187</c:v>
                </c:pt>
                <c:pt idx="72">
                  <c:v>41627.491581504626</c:v>
                </c:pt>
                <c:pt idx="73">
                  <c:v>41627.492275937497</c:v>
                </c:pt>
                <c:pt idx="74">
                  <c:v>41627.492970381943</c:v>
                </c:pt>
                <c:pt idx="75">
                  <c:v>41627.49366482639</c:v>
                </c:pt>
                <c:pt idx="76">
                  <c:v>41627.494359270837</c:v>
                </c:pt>
                <c:pt idx="77">
                  <c:v>41627.495053715276</c:v>
                </c:pt>
                <c:pt idx="78">
                  <c:v>41627.495748159723</c:v>
                </c:pt>
                <c:pt idx="79">
                  <c:v>41627.496442592594</c:v>
                </c:pt>
                <c:pt idx="80">
                  <c:v>41627.497137222221</c:v>
                </c:pt>
                <c:pt idx="81">
                  <c:v>41627.497831666667</c:v>
                </c:pt>
                <c:pt idx="82">
                  <c:v>41627.498525925927</c:v>
                </c:pt>
                <c:pt idx="83">
                  <c:v>41627.499220370373</c:v>
                </c:pt>
                <c:pt idx="84">
                  <c:v>41627.499914803244</c:v>
                </c:pt>
                <c:pt idx="85">
                  <c:v>41627.500609247683</c:v>
                </c:pt>
                <c:pt idx="86">
                  <c:v>41627.50130369213</c:v>
                </c:pt>
                <c:pt idx="87">
                  <c:v>41627.501998136577</c:v>
                </c:pt>
                <c:pt idx="88">
                  <c:v>41627.502692754628</c:v>
                </c:pt>
                <c:pt idx="89">
                  <c:v>41627.503387199074</c:v>
                </c:pt>
                <c:pt idx="90">
                  <c:v>41627.504081458334</c:v>
                </c:pt>
                <c:pt idx="91">
                  <c:v>41627.50477590278</c:v>
                </c:pt>
                <c:pt idx="92">
                  <c:v>41627.50547034722</c:v>
                </c:pt>
                <c:pt idx="93">
                  <c:v>41627.506164803242</c:v>
                </c:pt>
                <c:pt idx="94">
                  <c:v>41627.506859236113</c:v>
                </c:pt>
                <c:pt idx="95">
                  <c:v>41627.507553854164</c:v>
                </c:pt>
                <c:pt idx="96">
                  <c:v>41627.508248298611</c:v>
                </c:pt>
                <c:pt idx="97">
                  <c:v>41627.508942743058</c:v>
                </c:pt>
                <c:pt idx="98">
                  <c:v>41627.509637199073</c:v>
                </c:pt>
                <c:pt idx="99">
                  <c:v>41627.510331620368</c:v>
                </c:pt>
                <c:pt idx="100">
                  <c:v>41627.511026064814</c:v>
                </c:pt>
                <c:pt idx="101">
                  <c:v>41627.511720509261</c:v>
                </c:pt>
                <c:pt idx="102">
                  <c:v>41627.51241476852</c:v>
                </c:pt>
                <c:pt idx="103">
                  <c:v>41627.51310921296</c:v>
                </c:pt>
                <c:pt idx="104">
                  <c:v>41627.513803657406</c:v>
                </c:pt>
                <c:pt idx="105">
                  <c:v>41627.514498090277</c:v>
                </c:pt>
                <c:pt idx="106">
                  <c:v>41627.515192534724</c:v>
                </c:pt>
                <c:pt idx="107">
                  <c:v>41627.515886793983</c:v>
                </c:pt>
                <c:pt idx="108">
                  <c:v>41627.516581238429</c:v>
                </c:pt>
                <c:pt idx="109">
                  <c:v>41627.517275682869</c:v>
                </c:pt>
                <c:pt idx="110">
                  <c:v>41627.517970127315</c:v>
                </c:pt>
                <c:pt idx="111">
                  <c:v>41627.518664571762</c:v>
                </c:pt>
                <c:pt idx="112">
                  <c:v>41627.519359189813</c:v>
                </c:pt>
                <c:pt idx="113">
                  <c:v>41627.52005363426</c:v>
                </c:pt>
                <c:pt idx="114">
                  <c:v>41627.520747893519</c:v>
                </c:pt>
                <c:pt idx="115">
                  <c:v>41627.521442337966</c:v>
                </c:pt>
                <c:pt idx="116">
                  <c:v>41627.522136956017</c:v>
                </c:pt>
                <c:pt idx="117">
                  <c:v>41627.522831400463</c:v>
                </c:pt>
                <c:pt idx="118">
                  <c:v>41627.523525659723</c:v>
                </c:pt>
                <c:pt idx="119">
                  <c:v>41627.524220104169</c:v>
                </c:pt>
                <c:pt idx="120">
                  <c:v>41627.524914583337</c:v>
                </c:pt>
                <c:pt idx="121">
                  <c:v>41627.525608993055</c:v>
                </c:pt>
                <c:pt idx="122">
                  <c:v>41627.526303437502</c:v>
                </c:pt>
                <c:pt idx="123">
                  <c:v>41627.526997870373</c:v>
                </c:pt>
                <c:pt idx="124">
                  <c:v>41627.527692314812</c:v>
                </c:pt>
                <c:pt idx="125">
                  <c:v>41627.528386759259</c:v>
                </c:pt>
                <c:pt idx="126">
                  <c:v>41627.529081388886</c:v>
                </c:pt>
                <c:pt idx="127">
                  <c:v>41627.529775821757</c:v>
                </c:pt>
                <c:pt idx="128">
                  <c:v>41627.530470092592</c:v>
                </c:pt>
                <c:pt idx="129">
                  <c:v>41627.531164525462</c:v>
                </c:pt>
                <c:pt idx="130">
                  <c:v>41627.531858969909</c:v>
                </c:pt>
                <c:pt idx="131">
                  <c:v>41627.532553414349</c:v>
                </c:pt>
                <c:pt idx="132">
                  <c:v>41627.533247858795</c:v>
                </c:pt>
                <c:pt idx="133">
                  <c:v>41627.533942303242</c:v>
                </c:pt>
                <c:pt idx="134">
                  <c:v>41627.534636736113</c:v>
                </c:pt>
                <c:pt idx="135">
                  <c:v>41627.53533136574</c:v>
                </c:pt>
                <c:pt idx="136">
                  <c:v>41627.536025810186</c:v>
                </c:pt>
                <c:pt idx="137">
                  <c:v>41627.536720243057</c:v>
                </c:pt>
                <c:pt idx="138">
                  <c:v>41627.537414687496</c:v>
                </c:pt>
                <c:pt idx="139">
                  <c:v>41627.538109131943</c:v>
                </c:pt>
                <c:pt idx="140">
                  <c:v>41627.53880357639</c:v>
                </c:pt>
                <c:pt idx="141">
                  <c:v>41627.539498020837</c:v>
                </c:pt>
                <c:pt idx="142">
                  <c:v>41627.540192280096</c:v>
                </c:pt>
                <c:pt idx="143">
                  <c:v>41627.540886724535</c:v>
                </c:pt>
                <c:pt idx="144">
                  <c:v>41627.541581168982</c:v>
                </c:pt>
                <c:pt idx="145">
                  <c:v>41627.54227578704</c:v>
                </c:pt>
                <c:pt idx="146">
                  <c:v>41627.54297023148</c:v>
                </c:pt>
                <c:pt idx="147">
                  <c:v>41627.543664675926</c:v>
                </c:pt>
                <c:pt idx="148">
                  <c:v>41627.544359108797</c:v>
                </c:pt>
                <c:pt idx="149">
                  <c:v>41627.545053391201</c:v>
                </c:pt>
                <c:pt idx="150">
                  <c:v>41627.545747881944</c:v>
                </c:pt>
                <c:pt idx="151">
                  <c:v>41627.546442268518</c:v>
                </c:pt>
                <c:pt idx="152">
                  <c:v>41627.547136759262</c:v>
                </c:pt>
                <c:pt idx="153">
                  <c:v>41627.547831145836</c:v>
                </c:pt>
                <c:pt idx="154">
                  <c:v>41627.548525694445</c:v>
                </c:pt>
                <c:pt idx="155">
                  <c:v>41627.549220069443</c:v>
                </c:pt>
                <c:pt idx="156">
                  <c:v>41627.54991454861</c:v>
                </c:pt>
                <c:pt idx="157">
                  <c:v>41627.550609062499</c:v>
                </c:pt>
                <c:pt idx="158">
                  <c:v>41627.551303310189</c:v>
                </c:pt>
                <c:pt idx="159">
                  <c:v>41627.551997870367</c:v>
                </c:pt>
                <c:pt idx="160">
                  <c:v>41627.552692303238</c:v>
                </c:pt>
                <c:pt idx="161">
                  <c:v>41627.553386747684</c:v>
                </c:pt>
                <c:pt idx="162">
                  <c:v>41627.55408130787</c:v>
                </c:pt>
              </c:numCache>
            </c:numRef>
          </c:cat>
          <c:val>
            <c:numRef>
              <c:f>[Graphs.xlsx]CPU!$B$2:$B$164</c:f>
              <c:numCache>
                <c:formatCode>General</c:formatCode>
                <c:ptCount val="163"/>
                <c:pt idx="0">
                  <c:v>0.29546343251528001</c:v>
                </c:pt>
                <c:pt idx="1">
                  <c:v>0.70618997829952601</c:v>
                </c:pt>
                <c:pt idx="2">
                  <c:v>3.1868140104518301</c:v>
                </c:pt>
                <c:pt idx="3">
                  <c:v>3.0389491421774699</c:v>
                </c:pt>
                <c:pt idx="4">
                  <c:v>3.38112488683492</c:v>
                </c:pt>
                <c:pt idx="5">
                  <c:v>7.6691474144346703</c:v>
                </c:pt>
                <c:pt idx="6">
                  <c:v>3.6498347002623599</c:v>
                </c:pt>
                <c:pt idx="7">
                  <c:v>6.0343996046284198</c:v>
                </c:pt>
                <c:pt idx="8">
                  <c:v>5.2086799570447404</c:v>
                </c:pt>
                <c:pt idx="9">
                  <c:v>5.3272344038054102</c:v>
                </c:pt>
                <c:pt idx="10">
                  <c:v>6.4303021655591799</c:v>
                </c:pt>
                <c:pt idx="11">
                  <c:v>8.7293916641463891</c:v>
                </c:pt>
                <c:pt idx="12">
                  <c:v>7.7904122540497198</c:v>
                </c:pt>
                <c:pt idx="13">
                  <c:v>11.327830738943801</c:v>
                </c:pt>
                <c:pt idx="14">
                  <c:v>9.1895858593266606</c:v>
                </c:pt>
                <c:pt idx="15">
                  <c:v>13.286528082509999</c:v>
                </c:pt>
                <c:pt idx="16">
                  <c:v>10.1471950027895</c:v>
                </c:pt>
                <c:pt idx="17">
                  <c:v>14.5570014632126</c:v>
                </c:pt>
                <c:pt idx="18">
                  <c:v>10.949309091459099</c:v>
                </c:pt>
                <c:pt idx="19">
                  <c:v>16.238840409994999</c:v>
                </c:pt>
                <c:pt idx="20">
                  <c:v>11.2872417098648</c:v>
                </c:pt>
                <c:pt idx="21">
                  <c:v>20.953295229682599</c:v>
                </c:pt>
                <c:pt idx="22">
                  <c:v>15.0275869472972</c:v>
                </c:pt>
                <c:pt idx="23">
                  <c:v>23.110832314584801</c:v>
                </c:pt>
                <c:pt idx="24">
                  <c:v>15.948396542840699</c:v>
                </c:pt>
                <c:pt idx="25">
                  <c:v>21.263570718947701</c:v>
                </c:pt>
                <c:pt idx="26">
                  <c:v>15.461286056729801</c:v>
                </c:pt>
                <c:pt idx="27">
                  <c:v>24.482492321548701</c:v>
                </c:pt>
                <c:pt idx="28">
                  <c:v>19.1362130292916</c:v>
                </c:pt>
                <c:pt idx="29">
                  <c:v>24.674190460493101</c:v>
                </c:pt>
                <c:pt idx="30">
                  <c:v>16.9228657768166</c:v>
                </c:pt>
                <c:pt idx="31">
                  <c:v>24.623206426041602</c:v>
                </c:pt>
                <c:pt idx="32">
                  <c:v>19.639802924349699</c:v>
                </c:pt>
                <c:pt idx="33">
                  <c:v>31.059546451941301</c:v>
                </c:pt>
                <c:pt idx="34">
                  <c:v>21.6275463523898</c:v>
                </c:pt>
                <c:pt idx="35">
                  <c:v>30.742525815324399</c:v>
                </c:pt>
                <c:pt idx="36">
                  <c:v>20.6948569678379</c:v>
                </c:pt>
                <c:pt idx="37">
                  <c:v>32.480379442431001</c:v>
                </c:pt>
                <c:pt idx="38">
                  <c:v>24.6875540040621</c:v>
                </c:pt>
                <c:pt idx="39">
                  <c:v>36.0192136296074</c:v>
                </c:pt>
                <c:pt idx="40">
                  <c:v>22.394425561051101</c:v>
                </c:pt>
                <c:pt idx="41">
                  <c:v>31.699617477998601</c:v>
                </c:pt>
                <c:pt idx="42">
                  <c:v>25.801501683138198</c:v>
                </c:pt>
                <c:pt idx="43">
                  <c:v>37.1357583343028</c:v>
                </c:pt>
                <c:pt idx="44">
                  <c:v>24.2277501070133</c:v>
                </c:pt>
                <c:pt idx="45">
                  <c:v>36.4103527890828</c:v>
                </c:pt>
                <c:pt idx="46">
                  <c:v>25.1884071614809</c:v>
                </c:pt>
                <c:pt idx="47">
                  <c:v>40.027321216331103</c:v>
                </c:pt>
                <c:pt idx="48">
                  <c:v>27.8625107206413</c:v>
                </c:pt>
                <c:pt idx="49">
                  <c:v>41.777054852953903</c:v>
                </c:pt>
                <c:pt idx="50">
                  <c:v>26.7250344903544</c:v>
                </c:pt>
                <c:pt idx="51">
                  <c:v>42.975019576353297</c:v>
                </c:pt>
                <c:pt idx="52">
                  <c:v>29.181470206379998</c:v>
                </c:pt>
                <c:pt idx="53">
                  <c:v>44.357132233559703</c:v>
                </c:pt>
                <c:pt idx="54">
                  <c:v>28.592323757484401</c:v>
                </c:pt>
                <c:pt idx="55">
                  <c:v>46.1262134167442</c:v>
                </c:pt>
                <c:pt idx="56">
                  <c:v>37.212331405609198</c:v>
                </c:pt>
                <c:pt idx="57">
                  <c:v>45.825840164417897</c:v>
                </c:pt>
                <c:pt idx="58">
                  <c:v>37.778537605055902</c:v>
                </c:pt>
                <c:pt idx="59">
                  <c:v>49.201172517133202</c:v>
                </c:pt>
                <c:pt idx="60">
                  <c:v>36.014199956825898</c:v>
                </c:pt>
                <c:pt idx="61">
                  <c:v>51.489284425681397</c:v>
                </c:pt>
                <c:pt idx="62">
                  <c:v>41.112117742497297</c:v>
                </c:pt>
                <c:pt idx="63">
                  <c:v>59.230105364451397</c:v>
                </c:pt>
                <c:pt idx="64">
                  <c:v>44.923425667196703</c:v>
                </c:pt>
                <c:pt idx="65">
                  <c:v>55.853848999335497</c:v>
                </c:pt>
                <c:pt idx="66">
                  <c:v>43.6466399190858</c:v>
                </c:pt>
                <c:pt idx="67">
                  <c:v>58.943113424806697</c:v>
                </c:pt>
                <c:pt idx="68">
                  <c:v>46.831019160381402</c:v>
                </c:pt>
                <c:pt idx="69">
                  <c:v>61.381510171747301</c:v>
                </c:pt>
                <c:pt idx="70">
                  <c:v>56.716146390656803</c:v>
                </c:pt>
                <c:pt idx="71">
                  <c:v>67.884671374821806</c:v>
                </c:pt>
                <c:pt idx="72">
                  <c:v>49.597575895051698</c:v>
                </c:pt>
                <c:pt idx="73">
                  <c:v>71.609513448299893</c:v>
                </c:pt>
                <c:pt idx="74">
                  <c:v>50.156371756161199</c:v>
                </c:pt>
                <c:pt idx="75">
                  <c:v>73.278841630074197</c:v>
                </c:pt>
                <c:pt idx="76">
                  <c:v>56.084264174850297</c:v>
                </c:pt>
                <c:pt idx="77">
                  <c:v>64.089082107754805</c:v>
                </c:pt>
                <c:pt idx="78">
                  <c:v>54.830143593940498</c:v>
                </c:pt>
                <c:pt idx="79">
                  <c:v>63.262911458716701</c:v>
                </c:pt>
                <c:pt idx="80">
                  <c:v>45.947210939406602</c:v>
                </c:pt>
                <c:pt idx="81">
                  <c:v>68.070259315357603</c:v>
                </c:pt>
                <c:pt idx="82">
                  <c:v>50.316975648048299</c:v>
                </c:pt>
                <c:pt idx="83">
                  <c:v>66.4420950043083</c:v>
                </c:pt>
                <c:pt idx="84">
                  <c:v>54.645381184846102</c:v>
                </c:pt>
                <c:pt idx="85">
                  <c:v>63.716897883979598</c:v>
                </c:pt>
                <c:pt idx="86">
                  <c:v>54.6740670977441</c:v>
                </c:pt>
                <c:pt idx="87">
                  <c:v>74.607696660683601</c:v>
                </c:pt>
                <c:pt idx="88">
                  <c:v>60.164744180378101</c:v>
                </c:pt>
                <c:pt idx="89">
                  <c:v>73.707876602402905</c:v>
                </c:pt>
                <c:pt idx="90">
                  <c:v>52.365085269105897</c:v>
                </c:pt>
                <c:pt idx="91">
                  <c:v>70.185477662047205</c:v>
                </c:pt>
                <c:pt idx="92">
                  <c:v>65.141246715564407</c:v>
                </c:pt>
                <c:pt idx="93">
                  <c:v>64.931673491823901</c:v>
                </c:pt>
                <c:pt idx="94">
                  <c:v>60.259501793530298</c:v>
                </c:pt>
                <c:pt idx="95">
                  <c:v>70.129806418535907</c:v>
                </c:pt>
                <c:pt idx="96">
                  <c:v>60.616659231380098</c:v>
                </c:pt>
                <c:pt idx="97">
                  <c:v>70.313349275577494</c:v>
                </c:pt>
                <c:pt idx="98">
                  <c:v>65.529383685559495</c:v>
                </c:pt>
                <c:pt idx="99">
                  <c:v>66.882918201236706</c:v>
                </c:pt>
                <c:pt idx="100">
                  <c:v>54.038314269094002</c:v>
                </c:pt>
                <c:pt idx="101">
                  <c:v>64.590364809975796</c:v>
                </c:pt>
                <c:pt idx="102">
                  <c:v>57.837223035549997</c:v>
                </c:pt>
                <c:pt idx="103">
                  <c:v>68.199816607730298</c:v>
                </c:pt>
                <c:pt idx="104">
                  <c:v>66.897921290233398</c:v>
                </c:pt>
                <c:pt idx="105">
                  <c:v>73.7709999990673</c:v>
                </c:pt>
                <c:pt idx="106">
                  <c:v>63.497809146081302</c:v>
                </c:pt>
                <c:pt idx="107">
                  <c:v>69.348165665928406</c:v>
                </c:pt>
                <c:pt idx="108">
                  <c:v>63.969485019880402</c:v>
                </c:pt>
                <c:pt idx="109">
                  <c:v>67.052474524586202</c:v>
                </c:pt>
                <c:pt idx="110">
                  <c:v>56.044548666939903</c:v>
                </c:pt>
                <c:pt idx="111">
                  <c:v>77.283802589786006</c:v>
                </c:pt>
                <c:pt idx="112">
                  <c:v>64.822484384848906</c:v>
                </c:pt>
                <c:pt idx="113">
                  <c:v>69.038412060173002</c:v>
                </c:pt>
                <c:pt idx="114">
                  <c:v>60.308036237195701</c:v>
                </c:pt>
                <c:pt idx="115">
                  <c:v>73.965742472149103</c:v>
                </c:pt>
                <c:pt idx="116">
                  <c:v>51.256780585518598</c:v>
                </c:pt>
                <c:pt idx="117">
                  <c:v>67.526829463713199</c:v>
                </c:pt>
                <c:pt idx="118">
                  <c:v>59.918232302295998</c:v>
                </c:pt>
                <c:pt idx="119">
                  <c:v>73.720233693801802</c:v>
                </c:pt>
                <c:pt idx="120">
                  <c:v>58.559239127095303</c:v>
                </c:pt>
                <c:pt idx="121">
                  <c:v>78.195945159891806</c:v>
                </c:pt>
                <c:pt idx="122">
                  <c:v>57.0329115320895</c:v>
                </c:pt>
                <c:pt idx="123">
                  <c:v>71.665207148423093</c:v>
                </c:pt>
                <c:pt idx="124">
                  <c:v>58.2798374194929</c:v>
                </c:pt>
                <c:pt idx="125">
                  <c:v>69.0939358539691</c:v>
                </c:pt>
                <c:pt idx="126">
                  <c:v>57.105371214780099</c:v>
                </c:pt>
                <c:pt idx="127">
                  <c:v>67.997696656224306</c:v>
                </c:pt>
                <c:pt idx="128">
                  <c:v>62.134332937626802</c:v>
                </c:pt>
                <c:pt idx="129">
                  <c:v>70.9886007105152</c:v>
                </c:pt>
                <c:pt idx="130">
                  <c:v>55.851901976772403</c:v>
                </c:pt>
                <c:pt idx="131">
                  <c:v>70.370537560111003</c:v>
                </c:pt>
                <c:pt idx="132">
                  <c:v>58.960224008337498</c:v>
                </c:pt>
                <c:pt idx="133">
                  <c:v>68.954399145966207</c:v>
                </c:pt>
                <c:pt idx="134">
                  <c:v>59.4804555237084</c:v>
                </c:pt>
                <c:pt idx="135">
                  <c:v>70.410397888481995</c:v>
                </c:pt>
                <c:pt idx="136">
                  <c:v>57.813747712073003</c:v>
                </c:pt>
                <c:pt idx="137">
                  <c:v>73.408214741112104</c:v>
                </c:pt>
                <c:pt idx="138">
                  <c:v>57.356782584734098</c:v>
                </c:pt>
                <c:pt idx="139">
                  <c:v>68.391379282464001</c:v>
                </c:pt>
                <c:pt idx="140">
                  <c:v>57.917068859272398</c:v>
                </c:pt>
                <c:pt idx="141">
                  <c:v>70.533406968219097</c:v>
                </c:pt>
                <c:pt idx="142">
                  <c:v>64.821403375797999</c:v>
                </c:pt>
                <c:pt idx="143">
                  <c:v>61.744100318454798</c:v>
                </c:pt>
                <c:pt idx="144">
                  <c:v>57.575389551939601</c:v>
                </c:pt>
                <c:pt idx="145">
                  <c:v>65.488390191727603</c:v>
                </c:pt>
                <c:pt idx="146">
                  <c:v>52.389521123547503</c:v>
                </c:pt>
                <c:pt idx="147">
                  <c:v>50.028304601794297</c:v>
                </c:pt>
                <c:pt idx="148">
                  <c:v>36.672726417103803</c:v>
                </c:pt>
                <c:pt idx="149">
                  <c:v>39.084660967662501</c:v>
                </c:pt>
                <c:pt idx="150">
                  <c:v>23.119702406361199</c:v>
                </c:pt>
                <c:pt idx="151">
                  <c:v>24.620371885370599</c:v>
                </c:pt>
                <c:pt idx="152">
                  <c:v>13.285619502100699</c:v>
                </c:pt>
                <c:pt idx="153">
                  <c:v>16.026404728596599</c:v>
                </c:pt>
                <c:pt idx="154">
                  <c:v>12.2556615021252</c:v>
                </c:pt>
                <c:pt idx="155">
                  <c:v>15.259470397733599</c:v>
                </c:pt>
                <c:pt idx="156">
                  <c:v>6.1092836804239896</c:v>
                </c:pt>
                <c:pt idx="157">
                  <c:v>7.6007710124325998</c:v>
                </c:pt>
                <c:pt idx="158">
                  <c:v>5.8151934894105999</c:v>
                </c:pt>
                <c:pt idx="159">
                  <c:v>5.3579067714841502</c:v>
                </c:pt>
                <c:pt idx="160">
                  <c:v>8.1118979088361201</c:v>
                </c:pt>
                <c:pt idx="161">
                  <c:v>6.1938998592413199</c:v>
                </c:pt>
                <c:pt idx="162">
                  <c:v>5.85207067910937</c:v>
                </c:pt>
              </c:numCache>
            </c:numRef>
          </c:val>
          <c:smooth val="0"/>
        </c:ser>
        <c:dLbls>
          <c:showLegendKey val="0"/>
          <c:showVal val="0"/>
          <c:showCatName val="0"/>
          <c:showSerName val="0"/>
          <c:showPercent val="0"/>
          <c:showBubbleSize val="0"/>
        </c:dLbls>
        <c:marker val="1"/>
        <c:smooth val="0"/>
        <c:axId val="562055120"/>
        <c:axId val="562061104"/>
      </c:lineChart>
      <c:scatterChart>
        <c:scatterStyle val="lineMarker"/>
        <c:varyColors val="0"/>
        <c:ser>
          <c:idx val="1"/>
          <c:order val="1"/>
          <c:tx>
            <c:strRef>
              <c:f>[Graphs.xlsx]Summary!$C$34</c:f>
              <c:strCache>
                <c:ptCount val="1"/>
                <c:pt idx="0">
                  <c:v>CPU Threshold</c:v>
                </c:pt>
              </c:strCache>
            </c:strRef>
          </c:tx>
          <c:spPr>
            <a:ln w="25400">
              <a:solidFill>
                <a:schemeClr val="tx1"/>
              </a:solidFill>
              <a:prstDash val="dash"/>
            </a:ln>
          </c:spPr>
          <c:marker>
            <c:symbol val="none"/>
          </c:marker>
          <c:dPt>
            <c:idx val="1"/>
            <c:bubble3D val="0"/>
            <c:spPr>
              <a:ln w="25400" cmpd="sng">
                <a:solidFill>
                  <a:schemeClr val="tx1"/>
                </a:solidFill>
                <a:prstDash val="dash"/>
              </a:ln>
            </c:spPr>
          </c:dPt>
          <c:xVal>
            <c:numRef>
              <c:f>[Graphs.xlsx]Summary!$B$35:$B$36</c:f>
              <c:numCache>
                <c:formatCode>General</c:formatCode>
                <c:ptCount val="2"/>
                <c:pt idx="0">
                  <c:v>0</c:v>
                </c:pt>
                <c:pt idx="1">
                  <c:v>1</c:v>
                </c:pt>
              </c:numCache>
            </c:numRef>
          </c:xVal>
          <c:yVal>
            <c:numRef>
              <c:f>[Graphs.xlsx]Summary!$C$35:$C$36</c:f>
              <c:numCache>
                <c:formatCode>General</c:formatCode>
                <c:ptCount val="2"/>
                <c:pt idx="0">
                  <c:v>85</c:v>
                </c:pt>
                <c:pt idx="1">
                  <c:v>85</c:v>
                </c:pt>
              </c:numCache>
            </c:numRef>
          </c:yVal>
          <c:smooth val="0"/>
        </c:ser>
        <c:dLbls>
          <c:showLegendKey val="0"/>
          <c:showVal val="0"/>
          <c:showCatName val="0"/>
          <c:showSerName val="0"/>
          <c:showPercent val="0"/>
          <c:showBubbleSize val="0"/>
        </c:dLbls>
        <c:axId val="562051312"/>
        <c:axId val="562055664"/>
      </c:scatterChart>
      <c:catAx>
        <c:axId val="562055120"/>
        <c:scaling>
          <c:orientation val="minMax"/>
        </c:scaling>
        <c:delete val="0"/>
        <c:axPos val="b"/>
        <c:numFmt formatCode="[$-409]h:mm\ AM/PM;@" sourceLinked="1"/>
        <c:majorTickMark val="out"/>
        <c:minorTickMark val="none"/>
        <c:tickLblPos val="nextTo"/>
        <c:crossAx val="562061104"/>
        <c:crosses val="autoZero"/>
        <c:auto val="1"/>
        <c:lblAlgn val="ctr"/>
        <c:lblOffset val="100"/>
        <c:noMultiLvlLbl val="0"/>
      </c:catAx>
      <c:valAx>
        <c:axId val="562061104"/>
        <c:scaling>
          <c:orientation val="minMax"/>
          <c:max val="100"/>
          <c:min val="0"/>
        </c:scaling>
        <c:delete val="0"/>
        <c:axPos val="l"/>
        <c:majorGridlines/>
        <c:numFmt formatCode="General" sourceLinked="1"/>
        <c:majorTickMark val="out"/>
        <c:minorTickMark val="none"/>
        <c:tickLblPos val="nextTo"/>
        <c:crossAx val="562055120"/>
        <c:crosses val="autoZero"/>
        <c:crossBetween val="between"/>
      </c:valAx>
      <c:valAx>
        <c:axId val="562055664"/>
        <c:scaling>
          <c:orientation val="minMax"/>
          <c:max val="100"/>
          <c:min val="0"/>
        </c:scaling>
        <c:delete val="1"/>
        <c:axPos val="r"/>
        <c:numFmt formatCode="General" sourceLinked="1"/>
        <c:majorTickMark val="none"/>
        <c:minorTickMark val="none"/>
        <c:tickLblPos val="nextTo"/>
        <c:crossAx val="562051312"/>
        <c:crosses val="max"/>
        <c:crossBetween val="midCat"/>
      </c:valAx>
      <c:valAx>
        <c:axId val="562051312"/>
        <c:scaling>
          <c:orientation val="minMax"/>
          <c:max val="1"/>
          <c:min val="0"/>
        </c:scaling>
        <c:delete val="1"/>
        <c:axPos val="t"/>
        <c:numFmt formatCode="General" sourceLinked="1"/>
        <c:majorTickMark val="none"/>
        <c:minorTickMark val="none"/>
        <c:tickLblPos val="nextTo"/>
        <c:crossAx val="562055664"/>
        <c:crosses val="max"/>
        <c:crossBetween val="midCat"/>
      </c:valAx>
    </c:plotArea>
    <c:legend>
      <c:legendPos val="b"/>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Memory Utilization</a:t>
            </a:r>
          </a:p>
        </c:rich>
      </c:tx>
      <c:layout/>
      <c:overlay val="0"/>
    </c:title>
    <c:autoTitleDeleted val="0"/>
    <c:plotArea>
      <c:layout/>
      <c:lineChart>
        <c:grouping val="standard"/>
        <c:varyColors val="0"/>
        <c:ser>
          <c:idx val="0"/>
          <c:order val="0"/>
          <c:tx>
            <c:strRef>
              <c:f>Memory!$D$1</c:f>
              <c:strCache>
                <c:ptCount val="1"/>
                <c:pt idx="0">
                  <c:v>Memory Consumed(GB)</c:v>
                </c:pt>
              </c:strCache>
            </c:strRef>
          </c:tx>
          <c:marker>
            <c:symbol val="none"/>
          </c:marker>
          <c:cat>
            <c:numRef>
              <c:f>Memory!$A$2:$A$164</c:f>
              <c:numCache>
                <c:formatCode>[$-409]h:mm\ AM/PM;@</c:formatCode>
                <c:ptCount val="163"/>
                <c:pt idx="0">
                  <c:v>41627.441584583335</c:v>
                </c:pt>
                <c:pt idx="1">
                  <c:v>41627.44227900463</c:v>
                </c:pt>
                <c:pt idx="2">
                  <c:v>41627.442973449077</c:v>
                </c:pt>
                <c:pt idx="3">
                  <c:v>41627.443667870371</c:v>
                </c:pt>
                <c:pt idx="4">
                  <c:v>41627.444362361108</c:v>
                </c:pt>
                <c:pt idx="5">
                  <c:v>41627.445056747689</c:v>
                </c:pt>
                <c:pt idx="6">
                  <c:v>41627.445751157407</c:v>
                </c:pt>
                <c:pt idx="7">
                  <c:v>41627.446445532405</c:v>
                </c:pt>
                <c:pt idx="8">
                  <c:v>41627.447140127311</c:v>
                </c:pt>
                <c:pt idx="9">
                  <c:v>41627.44783449074</c:v>
                </c:pt>
                <c:pt idx="10">
                  <c:v>41627.448528923611</c:v>
                </c:pt>
                <c:pt idx="11">
                  <c:v>41627.449223506941</c:v>
                </c:pt>
                <c:pt idx="12">
                  <c:v>41627.449917928243</c:v>
                </c:pt>
                <c:pt idx="13">
                  <c:v>41627.450612291665</c:v>
                </c:pt>
                <c:pt idx="14">
                  <c:v>41627.451306759256</c:v>
                </c:pt>
                <c:pt idx="15">
                  <c:v>41627.452001134261</c:v>
                </c:pt>
                <c:pt idx="16">
                  <c:v>41627.452695567132</c:v>
                </c:pt>
                <c:pt idx="17">
                  <c:v>41627.453390023147</c:v>
                </c:pt>
                <c:pt idx="18">
                  <c:v>41627.454084571757</c:v>
                </c:pt>
                <c:pt idx="19">
                  <c:v>41627.454778749998</c:v>
                </c:pt>
                <c:pt idx="20">
                  <c:v>41627.455472986112</c:v>
                </c:pt>
                <c:pt idx="21">
                  <c:v>41627.456167002318</c:v>
                </c:pt>
                <c:pt idx="22">
                  <c:v>41627.456861064813</c:v>
                </c:pt>
                <c:pt idx="23">
                  <c:v>41627.457555208333</c:v>
                </c:pt>
                <c:pt idx="24">
                  <c:v>41627.458249386575</c:v>
                </c:pt>
                <c:pt idx="25">
                  <c:v>41627.458943796293</c:v>
                </c:pt>
                <c:pt idx="26">
                  <c:v>41627.459638101849</c:v>
                </c:pt>
                <c:pt idx="27">
                  <c:v>41627.460332349539</c:v>
                </c:pt>
                <c:pt idx="28">
                  <c:v>41627.461026655095</c:v>
                </c:pt>
                <c:pt idx="29">
                  <c:v>41627.461720983796</c:v>
                </c:pt>
                <c:pt idx="30">
                  <c:v>41627.462415486109</c:v>
                </c:pt>
                <c:pt idx="31">
                  <c:v>41627.463109629629</c:v>
                </c:pt>
                <c:pt idx="32">
                  <c:v>41627.463803993058</c:v>
                </c:pt>
                <c:pt idx="33">
                  <c:v>41627.464498483794</c:v>
                </c:pt>
                <c:pt idx="34">
                  <c:v>41627.465192974538</c:v>
                </c:pt>
                <c:pt idx="35">
                  <c:v>41627.465887546299</c:v>
                </c:pt>
                <c:pt idx="36">
                  <c:v>41627.466581666667</c:v>
                </c:pt>
                <c:pt idx="37">
                  <c:v>41627.467276145835</c:v>
                </c:pt>
                <c:pt idx="38">
                  <c:v>41627.467970648147</c:v>
                </c:pt>
                <c:pt idx="39">
                  <c:v>41627.468665138891</c:v>
                </c:pt>
                <c:pt idx="40">
                  <c:v>41627.469359571762</c:v>
                </c:pt>
                <c:pt idx="41">
                  <c:v>41627.470054004632</c:v>
                </c:pt>
                <c:pt idx="42">
                  <c:v>41627.470748414351</c:v>
                </c:pt>
                <c:pt idx="43">
                  <c:v>41627.471442766204</c:v>
                </c:pt>
                <c:pt idx="44">
                  <c:v>41627.472137233795</c:v>
                </c:pt>
                <c:pt idx="45">
                  <c:v>41627.472831678242</c:v>
                </c:pt>
                <c:pt idx="46">
                  <c:v>41627.473526064816</c:v>
                </c:pt>
                <c:pt idx="47">
                  <c:v>41627.474220474534</c:v>
                </c:pt>
                <c:pt idx="48">
                  <c:v>41627.474915081017</c:v>
                </c:pt>
                <c:pt idx="49">
                  <c:v>41627.475609351852</c:v>
                </c:pt>
                <c:pt idx="50">
                  <c:v>41627.476303946758</c:v>
                </c:pt>
                <c:pt idx="51">
                  <c:v>41627.476998391205</c:v>
                </c:pt>
                <c:pt idx="52">
                  <c:v>41627.47769266204</c:v>
                </c:pt>
                <c:pt idx="53">
                  <c:v>41627.478387106479</c:v>
                </c:pt>
                <c:pt idx="54">
                  <c:v>41627.479081550926</c:v>
                </c:pt>
                <c:pt idx="55">
                  <c:v>41627.479775972221</c:v>
                </c:pt>
                <c:pt idx="56">
                  <c:v>41627.480470532406</c:v>
                </c:pt>
                <c:pt idx="57">
                  <c:v>41627.481164976853</c:v>
                </c:pt>
                <c:pt idx="58">
                  <c:v>41627.481859282409</c:v>
                </c:pt>
                <c:pt idx="59">
                  <c:v>41627.482553726855</c:v>
                </c:pt>
                <c:pt idx="60">
                  <c:v>41627.483248159719</c:v>
                </c:pt>
                <c:pt idx="61">
                  <c:v>41627.483942604165</c:v>
                </c:pt>
                <c:pt idx="62">
                  <c:v>41627.484637256945</c:v>
                </c:pt>
                <c:pt idx="63">
                  <c:v>41627.485331701391</c:v>
                </c:pt>
                <c:pt idx="64">
                  <c:v>41627.486026145831</c:v>
                </c:pt>
                <c:pt idx="65">
                  <c:v>41627.486720590277</c:v>
                </c:pt>
                <c:pt idx="66">
                  <c:v>41627.487414849536</c:v>
                </c:pt>
                <c:pt idx="67">
                  <c:v>41627.488109293983</c:v>
                </c:pt>
                <c:pt idx="68">
                  <c:v>41627.488803912034</c:v>
                </c:pt>
                <c:pt idx="69">
                  <c:v>41627.489498356481</c:v>
                </c:pt>
                <c:pt idx="70">
                  <c:v>41627.490192800928</c:v>
                </c:pt>
                <c:pt idx="71">
                  <c:v>41627.490887060187</c:v>
                </c:pt>
                <c:pt idx="72">
                  <c:v>41627.491581504626</c:v>
                </c:pt>
                <c:pt idx="73">
                  <c:v>41627.492275937497</c:v>
                </c:pt>
                <c:pt idx="74">
                  <c:v>41627.492970381943</c:v>
                </c:pt>
                <c:pt idx="75">
                  <c:v>41627.49366482639</c:v>
                </c:pt>
                <c:pt idx="76">
                  <c:v>41627.494359270837</c:v>
                </c:pt>
                <c:pt idx="77">
                  <c:v>41627.495053715276</c:v>
                </c:pt>
                <c:pt idx="78">
                  <c:v>41627.495748159723</c:v>
                </c:pt>
                <c:pt idx="79">
                  <c:v>41627.496442592594</c:v>
                </c:pt>
                <c:pt idx="80">
                  <c:v>41627.497137222221</c:v>
                </c:pt>
                <c:pt idx="81">
                  <c:v>41627.497831666667</c:v>
                </c:pt>
                <c:pt idx="82">
                  <c:v>41627.498525925927</c:v>
                </c:pt>
                <c:pt idx="83">
                  <c:v>41627.499220370373</c:v>
                </c:pt>
                <c:pt idx="84">
                  <c:v>41627.499914803244</c:v>
                </c:pt>
                <c:pt idx="85">
                  <c:v>41627.500609247683</c:v>
                </c:pt>
                <c:pt idx="86">
                  <c:v>41627.50130369213</c:v>
                </c:pt>
                <c:pt idx="87">
                  <c:v>41627.501998136577</c:v>
                </c:pt>
                <c:pt idx="88">
                  <c:v>41627.502692754628</c:v>
                </c:pt>
                <c:pt idx="89">
                  <c:v>41627.503387199074</c:v>
                </c:pt>
                <c:pt idx="90">
                  <c:v>41627.504081458334</c:v>
                </c:pt>
                <c:pt idx="91">
                  <c:v>41627.50477590278</c:v>
                </c:pt>
                <c:pt idx="92">
                  <c:v>41627.50547034722</c:v>
                </c:pt>
                <c:pt idx="93">
                  <c:v>41627.506164803242</c:v>
                </c:pt>
                <c:pt idx="94">
                  <c:v>41627.506859236113</c:v>
                </c:pt>
                <c:pt idx="95">
                  <c:v>41627.507553854164</c:v>
                </c:pt>
                <c:pt idx="96">
                  <c:v>41627.508248298611</c:v>
                </c:pt>
                <c:pt idx="97">
                  <c:v>41627.508942743058</c:v>
                </c:pt>
                <c:pt idx="98">
                  <c:v>41627.509637199073</c:v>
                </c:pt>
                <c:pt idx="99">
                  <c:v>41627.510331620368</c:v>
                </c:pt>
                <c:pt idx="100">
                  <c:v>41627.511026064814</c:v>
                </c:pt>
                <c:pt idx="101">
                  <c:v>41627.511720509261</c:v>
                </c:pt>
                <c:pt idx="102">
                  <c:v>41627.51241476852</c:v>
                </c:pt>
                <c:pt idx="103">
                  <c:v>41627.51310921296</c:v>
                </c:pt>
                <c:pt idx="104">
                  <c:v>41627.513803657406</c:v>
                </c:pt>
                <c:pt idx="105">
                  <c:v>41627.514498090277</c:v>
                </c:pt>
                <c:pt idx="106">
                  <c:v>41627.515192534724</c:v>
                </c:pt>
                <c:pt idx="107">
                  <c:v>41627.515886793983</c:v>
                </c:pt>
                <c:pt idx="108">
                  <c:v>41627.516581238429</c:v>
                </c:pt>
                <c:pt idx="109">
                  <c:v>41627.517275682869</c:v>
                </c:pt>
                <c:pt idx="110">
                  <c:v>41627.517970127315</c:v>
                </c:pt>
                <c:pt idx="111">
                  <c:v>41627.518664571762</c:v>
                </c:pt>
                <c:pt idx="112">
                  <c:v>41627.519359189813</c:v>
                </c:pt>
                <c:pt idx="113">
                  <c:v>41627.52005363426</c:v>
                </c:pt>
                <c:pt idx="114">
                  <c:v>41627.520747893519</c:v>
                </c:pt>
                <c:pt idx="115">
                  <c:v>41627.521442337966</c:v>
                </c:pt>
                <c:pt idx="116">
                  <c:v>41627.522136956017</c:v>
                </c:pt>
                <c:pt idx="117">
                  <c:v>41627.522831400463</c:v>
                </c:pt>
                <c:pt idx="118">
                  <c:v>41627.523525659723</c:v>
                </c:pt>
                <c:pt idx="119">
                  <c:v>41627.524220104169</c:v>
                </c:pt>
                <c:pt idx="120">
                  <c:v>41627.524914583337</c:v>
                </c:pt>
                <c:pt idx="121">
                  <c:v>41627.525608993055</c:v>
                </c:pt>
                <c:pt idx="122">
                  <c:v>41627.526303437502</c:v>
                </c:pt>
                <c:pt idx="123">
                  <c:v>41627.526997870373</c:v>
                </c:pt>
                <c:pt idx="124">
                  <c:v>41627.527692314812</c:v>
                </c:pt>
                <c:pt idx="125">
                  <c:v>41627.528386759259</c:v>
                </c:pt>
                <c:pt idx="126">
                  <c:v>41627.529081388886</c:v>
                </c:pt>
                <c:pt idx="127">
                  <c:v>41627.529775821757</c:v>
                </c:pt>
                <c:pt idx="128">
                  <c:v>41627.530470092592</c:v>
                </c:pt>
                <c:pt idx="129">
                  <c:v>41627.531164525462</c:v>
                </c:pt>
                <c:pt idx="130">
                  <c:v>41627.531858969909</c:v>
                </c:pt>
                <c:pt idx="131">
                  <c:v>41627.532553414349</c:v>
                </c:pt>
                <c:pt idx="132">
                  <c:v>41627.533247858795</c:v>
                </c:pt>
                <c:pt idx="133">
                  <c:v>41627.533942303242</c:v>
                </c:pt>
                <c:pt idx="134">
                  <c:v>41627.534636736113</c:v>
                </c:pt>
                <c:pt idx="135">
                  <c:v>41627.53533136574</c:v>
                </c:pt>
                <c:pt idx="136">
                  <c:v>41627.536025810186</c:v>
                </c:pt>
                <c:pt idx="137">
                  <c:v>41627.536720243057</c:v>
                </c:pt>
                <c:pt idx="138">
                  <c:v>41627.537414687496</c:v>
                </c:pt>
                <c:pt idx="139">
                  <c:v>41627.538109131943</c:v>
                </c:pt>
                <c:pt idx="140">
                  <c:v>41627.53880357639</c:v>
                </c:pt>
                <c:pt idx="141">
                  <c:v>41627.539498020837</c:v>
                </c:pt>
                <c:pt idx="142">
                  <c:v>41627.540192280096</c:v>
                </c:pt>
                <c:pt idx="143">
                  <c:v>41627.540886724535</c:v>
                </c:pt>
                <c:pt idx="144">
                  <c:v>41627.541581168982</c:v>
                </c:pt>
                <c:pt idx="145">
                  <c:v>41627.54227578704</c:v>
                </c:pt>
                <c:pt idx="146">
                  <c:v>41627.54297023148</c:v>
                </c:pt>
                <c:pt idx="147">
                  <c:v>41627.543664675926</c:v>
                </c:pt>
                <c:pt idx="148">
                  <c:v>41627.544359108797</c:v>
                </c:pt>
                <c:pt idx="149">
                  <c:v>41627.545053391201</c:v>
                </c:pt>
                <c:pt idx="150">
                  <c:v>41627.545747881944</c:v>
                </c:pt>
                <c:pt idx="151">
                  <c:v>41627.546442268518</c:v>
                </c:pt>
                <c:pt idx="152">
                  <c:v>41627.547136759262</c:v>
                </c:pt>
                <c:pt idx="153">
                  <c:v>41627.547831145836</c:v>
                </c:pt>
                <c:pt idx="154">
                  <c:v>41627.548525694445</c:v>
                </c:pt>
                <c:pt idx="155">
                  <c:v>41627.549220069443</c:v>
                </c:pt>
                <c:pt idx="156">
                  <c:v>41627.54991454861</c:v>
                </c:pt>
                <c:pt idx="157">
                  <c:v>41627.550609062499</c:v>
                </c:pt>
                <c:pt idx="158">
                  <c:v>41627.551303310189</c:v>
                </c:pt>
                <c:pt idx="159">
                  <c:v>41627.551997870367</c:v>
                </c:pt>
                <c:pt idx="160">
                  <c:v>41627.552692303238</c:v>
                </c:pt>
                <c:pt idx="161">
                  <c:v>41627.553386747684</c:v>
                </c:pt>
                <c:pt idx="162">
                  <c:v>41627.55408130787</c:v>
                </c:pt>
              </c:numCache>
            </c:numRef>
          </c:cat>
          <c:val>
            <c:numRef>
              <c:f>Memory!$D$2:$D$164</c:f>
              <c:numCache>
                <c:formatCode>General</c:formatCode>
                <c:ptCount val="163"/>
                <c:pt idx="0">
                  <c:v>75.8056640625</c:v>
                </c:pt>
                <c:pt idx="1">
                  <c:v>75.80859375</c:v>
                </c:pt>
                <c:pt idx="2">
                  <c:v>75.8017578125</c:v>
                </c:pt>
                <c:pt idx="3">
                  <c:v>75.6572265625</c:v>
                </c:pt>
                <c:pt idx="4">
                  <c:v>75.6494140625</c:v>
                </c:pt>
                <c:pt idx="5">
                  <c:v>75.67578125</c:v>
                </c:pt>
                <c:pt idx="6">
                  <c:v>75.654296875</c:v>
                </c:pt>
                <c:pt idx="7">
                  <c:v>75.6767578125</c:v>
                </c:pt>
                <c:pt idx="8">
                  <c:v>75.68359375</c:v>
                </c:pt>
                <c:pt idx="9">
                  <c:v>75.6962890625</c:v>
                </c:pt>
                <c:pt idx="10">
                  <c:v>75.6953125</c:v>
                </c:pt>
                <c:pt idx="11">
                  <c:v>75.6845703125</c:v>
                </c:pt>
                <c:pt idx="12">
                  <c:v>75.7060546875</c:v>
                </c:pt>
                <c:pt idx="13">
                  <c:v>75.681640625</c:v>
                </c:pt>
                <c:pt idx="14">
                  <c:v>75.7041015625</c:v>
                </c:pt>
                <c:pt idx="15">
                  <c:v>75.6982421875</c:v>
                </c:pt>
                <c:pt idx="16">
                  <c:v>75.6962890625</c:v>
                </c:pt>
                <c:pt idx="17">
                  <c:v>75.69921875</c:v>
                </c:pt>
                <c:pt idx="18">
                  <c:v>75.6572265625</c:v>
                </c:pt>
                <c:pt idx="19">
                  <c:v>75.6416015625</c:v>
                </c:pt>
                <c:pt idx="20">
                  <c:v>75.6416015625</c:v>
                </c:pt>
                <c:pt idx="21">
                  <c:v>75.6904296875</c:v>
                </c:pt>
                <c:pt idx="22">
                  <c:v>75.6904296875</c:v>
                </c:pt>
                <c:pt idx="23">
                  <c:v>75.68359375</c:v>
                </c:pt>
                <c:pt idx="24">
                  <c:v>75.658203125</c:v>
                </c:pt>
                <c:pt idx="25">
                  <c:v>75.6845703125</c:v>
                </c:pt>
                <c:pt idx="26">
                  <c:v>75.6943359375</c:v>
                </c:pt>
                <c:pt idx="27">
                  <c:v>75.673828125</c:v>
                </c:pt>
                <c:pt idx="28">
                  <c:v>75.6669921875</c:v>
                </c:pt>
                <c:pt idx="29">
                  <c:v>75.681640625</c:v>
                </c:pt>
                <c:pt idx="30">
                  <c:v>75.7099609375</c:v>
                </c:pt>
                <c:pt idx="31">
                  <c:v>75.7060546875</c:v>
                </c:pt>
                <c:pt idx="32">
                  <c:v>75.734375</c:v>
                </c:pt>
                <c:pt idx="33">
                  <c:v>75.693359375</c:v>
                </c:pt>
                <c:pt idx="34">
                  <c:v>75.6484375</c:v>
                </c:pt>
                <c:pt idx="35">
                  <c:v>75.6630859375</c:v>
                </c:pt>
                <c:pt idx="36">
                  <c:v>75.69140625</c:v>
                </c:pt>
                <c:pt idx="37">
                  <c:v>75.669921875</c:v>
                </c:pt>
                <c:pt idx="38">
                  <c:v>75.6748046875</c:v>
                </c:pt>
                <c:pt idx="39">
                  <c:v>75.6884765625</c:v>
                </c:pt>
                <c:pt idx="40">
                  <c:v>75.71875</c:v>
                </c:pt>
                <c:pt idx="41">
                  <c:v>75.69140625</c:v>
                </c:pt>
                <c:pt idx="42">
                  <c:v>75.6982421875</c:v>
                </c:pt>
                <c:pt idx="43">
                  <c:v>75.6923828125</c:v>
                </c:pt>
                <c:pt idx="44">
                  <c:v>75.7001953125</c:v>
                </c:pt>
                <c:pt idx="45">
                  <c:v>75.7353515625</c:v>
                </c:pt>
                <c:pt idx="46">
                  <c:v>75.7919921875</c:v>
                </c:pt>
                <c:pt idx="47">
                  <c:v>76.1259765625</c:v>
                </c:pt>
                <c:pt idx="48">
                  <c:v>76.4765625</c:v>
                </c:pt>
                <c:pt idx="49">
                  <c:v>76.8955078125</c:v>
                </c:pt>
                <c:pt idx="50">
                  <c:v>77.6630859375</c:v>
                </c:pt>
                <c:pt idx="51">
                  <c:v>77.71484375</c:v>
                </c:pt>
                <c:pt idx="52">
                  <c:v>78.8359375</c:v>
                </c:pt>
                <c:pt idx="53">
                  <c:v>79.6640625</c:v>
                </c:pt>
                <c:pt idx="54">
                  <c:v>80.4892578125</c:v>
                </c:pt>
                <c:pt idx="55">
                  <c:v>82.3642578125</c:v>
                </c:pt>
                <c:pt idx="56">
                  <c:v>83.6123046875</c:v>
                </c:pt>
                <c:pt idx="57">
                  <c:v>85.3828125</c:v>
                </c:pt>
                <c:pt idx="58">
                  <c:v>86.78515625</c:v>
                </c:pt>
                <c:pt idx="59">
                  <c:v>87.5712890625</c:v>
                </c:pt>
                <c:pt idx="60">
                  <c:v>88.5146484375</c:v>
                </c:pt>
                <c:pt idx="61">
                  <c:v>90.2978515625</c:v>
                </c:pt>
                <c:pt idx="62">
                  <c:v>91.6806640625</c:v>
                </c:pt>
                <c:pt idx="63">
                  <c:v>93.513671875</c:v>
                </c:pt>
                <c:pt idx="64">
                  <c:v>94.021484375</c:v>
                </c:pt>
                <c:pt idx="65">
                  <c:v>94.4306640625</c:v>
                </c:pt>
                <c:pt idx="66">
                  <c:v>95.9345703125</c:v>
                </c:pt>
                <c:pt idx="67">
                  <c:v>97.818359375</c:v>
                </c:pt>
                <c:pt idx="68">
                  <c:v>98.794921875</c:v>
                </c:pt>
                <c:pt idx="69">
                  <c:v>100.349609375</c:v>
                </c:pt>
                <c:pt idx="70">
                  <c:v>100.8447265625</c:v>
                </c:pt>
                <c:pt idx="71">
                  <c:v>103.4736328125</c:v>
                </c:pt>
                <c:pt idx="72">
                  <c:v>104.4912109375</c:v>
                </c:pt>
                <c:pt idx="73">
                  <c:v>105.6640625</c:v>
                </c:pt>
                <c:pt idx="74">
                  <c:v>106.71484375</c:v>
                </c:pt>
                <c:pt idx="75">
                  <c:v>108.3388671875</c:v>
                </c:pt>
                <c:pt idx="76">
                  <c:v>109.5048828125</c:v>
                </c:pt>
                <c:pt idx="77">
                  <c:v>110.1474609375</c:v>
                </c:pt>
                <c:pt idx="78">
                  <c:v>111.8525390625</c:v>
                </c:pt>
                <c:pt idx="79">
                  <c:v>112.517578125</c:v>
                </c:pt>
                <c:pt idx="80">
                  <c:v>112.4853515625</c:v>
                </c:pt>
                <c:pt idx="81">
                  <c:v>112.4580078125</c:v>
                </c:pt>
                <c:pt idx="82">
                  <c:v>112.4912109375</c:v>
                </c:pt>
                <c:pt idx="83">
                  <c:v>112.484375</c:v>
                </c:pt>
                <c:pt idx="84">
                  <c:v>113.12109375</c:v>
                </c:pt>
                <c:pt idx="85">
                  <c:v>113.09375</c:v>
                </c:pt>
                <c:pt idx="86">
                  <c:v>113.10546875</c:v>
                </c:pt>
                <c:pt idx="87">
                  <c:v>113.1328125</c:v>
                </c:pt>
                <c:pt idx="88">
                  <c:v>113.7373046875</c:v>
                </c:pt>
                <c:pt idx="89">
                  <c:v>114.0205078125</c:v>
                </c:pt>
                <c:pt idx="90">
                  <c:v>114.03515625</c:v>
                </c:pt>
                <c:pt idx="91">
                  <c:v>114.037109375</c:v>
                </c:pt>
                <c:pt idx="92">
                  <c:v>114.6572265625</c:v>
                </c:pt>
                <c:pt idx="93">
                  <c:v>114.634765625</c:v>
                </c:pt>
                <c:pt idx="94">
                  <c:v>114.9453125</c:v>
                </c:pt>
                <c:pt idx="95">
                  <c:v>114.9892578125</c:v>
                </c:pt>
                <c:pt idx="96">
                  <c:v>115.5146484375</c:v>
                </c:pt>
                <c:pt idx="97">
                  <c:v>115.513671875</c:v>
                </c:pt>
                <c:pt idx="98">
                  <c:v>115.5322265625</c:v>
                </c:pt>
                <c:pt idx="99">
                  <c:v>115.490234375</c:v>
                </c:pt>
                <c:pt idx="100">
                  <c:v>115.4814453125</c:v>
                </c:pt>
                <c:pt idx="101">
                  <c:v>115.5087890625</c:v>
                </c:pt>
                <c:pt idx="102">
                  <c:v>116.04296875</c:v>
                </c:pt>
                <c:pt idx="103">
                  <c:v>116.6884765625</c:v>
                </c:pt>
                <c:pt idx="104">
                  <c:v>115.19921875</c:v>
                </c:pt>
                <c:pt idx="105">
                  <c:v>115.2109375</c:v>
                </c:pt>
                <c:pt idx="106">
                  <c:v>115.7939453125</c:v>
                </c:pt>
                <c:pt idx="107">
                  <c:v>115.8203125</c:v>
                </c:pt>
                <c:pt idx="108">
                  <c:v>116.40625</c:v>
                </c:pt>
                <c:pt idx="109">
                  <c:v>115.4150390625</c:v>
                </c:pt>
                <c:pt idx="110">
                  <c:v>115.38671875</c:v>
                </c:pt>
                <c:pt idx="111">
                  <c:v>116.0048828125</c:v>
                </c:pt>
                <c:pt idx="112">
                  <c:v>115.994140625</c:v>
                </c:pt>
                <c:pt idx="113">
                  <c:v>116.0166015625</c:v>
                </c:pt>
                <c:pt idx="114">
                  <c:v>114.7314453125</c:v>
                </c:pt>
                <c:pt idx="115">
                  <c:v>114.720703125</c:v>
                </c:pt>
                <c:pt idx="116">
                  <c:v>115.3017578125</c:v>
                </c:pt>
                <c:pt idx="117">
                  <c:v>115.8916015625</c:v>
                </c:pt>
                <c:pt idx="118">
                  <c:v>116.49609375</c:v>
                </c:pt>
                <c:pt idx="119">
                  <c:v>115.2783203125</c:v>
                </c:pt>
                <c:pt idx="120">
                  <c:v>115.2685546875</c:v>
                </c:pt>
                <c:pt idx="121">
                  <c:v>115.9404296875</c:v>
                </c:pt>
                <c:pt idx="122">
                  <c:v>115.9287109375</c:v>
                </c:pt>
                <c:pt idx="123">
                  <c:v>116.544921875</c:v>
                </c:pt>
                <c:pt idx="124">
                  <c:v>116.517578125</c:v>
                </c:pt>
                <c:pt idx="125">
                  <c:v>116.5146484375</c:v>
                </c:pt>
                <c:pt idx="126">
                  <c:v>116.474609375</c:v>
                </c:pt>
                <c:pt idx="127">
                  <c:v>117.1328125</c:v>
                </c:pt>
                <c:pt idx="128">
                  <c:v>117.1533203125</c:v>
                </c:pt>
                <c:pt idx="129">
                  <c:v>116.0205078125</c:v>
                </c:pt>
                <c:pt idx="130">
                  <c:v>116.0166015625</c:v>
                </c:pt>
                <c:pt idx="131">
                  <c:v>116.0087890625</c:v>
                </c:pt>
                <c:pt idx="132">
                  <c:v>115.9970703125</c:v>
                </c:pt>
                <c:pt idx="133">
                  <c:v>116.0107421875</c:v>
                </c:pt>
                <c:pt idx="134">
                  <c:v>116.0263671875</c:v>
                </c:pt>
                <c:pt idx="135">
                  <c:v>116.001953125</c:v>
                </c:pt>
                <c:pt idx="136">
                  <c:v>116.013671875</c:v>
                </c:pt>
                <c:pt idx="137">
                  <c:v>115.998046875</c:v>
                </c:pt>
                <c:pt idx="138">
                  <c:v>116.671875</c:v>
                </c:pt>
                <c:pt idx="139">
                  <c:v>115.3701171875</c:v>
                </c:pt>
                <c:pt idx="140">
                  <c:v>115.361328125</c:v>
                </c:pt>
                <c:pt idx="141">
                  <c:v>115.3720703125</c:v>
                </c:pt>
                <c:pt idx="142">
                  <c:v>115.9296875</c:v>
                </c:pt>
                <c:pt idx="143">
                  <c:v>116.4169921875</c:v>
                </c:pt>
                <c:pt idx="144">
                  <c:v>114.6962890625</c:v>
                </c:pt>
                <c:pt idx="145">
                  <c:v>114.69140625</c:v>
                </c:pt>
                <c:pt idx="146">
                  <c:v>114.6865234375</c:v>
                </c:pt>
                <c:pt idx="147">
                  <c:v>114.666015625</c:v>
                </c:pt>
                <c:pt idx="148">
                  <c:v>114.6611328125</c:v>
                </c:pt>
                <c:pt idx="149">
                  <c:v>82.4091796875</c:v>
                </c:pt>
                <c:pt idx="150">
                  <c:v>82.396484375</c:v>
                </c:pt>
                <c:pt idx="151">
                  <c:v>82.40625</c:v>
                </c:pt>
                <c:pt idx="152">
                  <c:v>82.4111328125</c:v>
                </c:pt>
                <c:pt idx="153">
                  <c:v>82.4052734375</c:v>
                </c:pt>
                <c:pt idx="154">
                  <c:v>75.84765625</c:v>
                </c:pt>
                <c:pt idx="155">
                  <c:v>75.84765625</c:v>
                </c:pt>
                <c:pt idx="156">
                  <c:v>75.865234375</c:v>
                </c:pt>
                <c:pt idx="157">
                  <c:v>75.8603515625</c:v>
                </c:pt>
                <c:pt idx="158">
                  <c:v>75.8642578125</c:v>
                </c:pt>
                <c:pt idx="159">
                  <c:v>75.865234375</c:v>
                </c:pt>
                <c:pt idx="160">
                  <c:v>75.841796875</c:v>
                </c:pt>
                <c:pt idx="161">
                  <c:v>75.845703125</c:v>
                </c:pt>
                <c:pt idx="162">
                  <c:v>75.8515625</c:v>
                </c:pt>
              </c:numCache>
            </c:numRef>
          </c:val>
          <c:smooth val="0"/>
        </c:ser>
        <c:dLbls>
          <c:showLegendKey val="0"/>
          <c:showVal val="0"/>
          <c:showCatName val="0"/>
          <c:showSerName val="0"/>
          <c:showPercent val="0"/>
          <c:showBubbleSize val="0"/>
        </c:dLbls>
        <c:marker val="1"/>
        <c:smooth val="0"/>
        <c:axId val="562058928"/>
        <c:axId val="562056208"/>
      </c:lineChart>
      <c:scatterChart>
        <c:scatterStyle val="lineMarker"/>
        <c:varyColors val="0"/>
        <c:ser>
          <c:idx val="1"/>
          <c:order val="1"/>
          <c:tx>
            <c:strRef>
              <c:f>Summary!$G$34</c:f>
              <c:strCache>
                <c:ptCount val="1"/>
                <c:pt idx="0">
                  <c:v>Memory Threshold(120GB)</c:v>
                </c:pt>
              </c:strCache>
            </c:strRef>
          </c:tx>
          <c:spPr>
            <a:ln w="25400">
              <a:solidFill>
                <a:schemeClr val="tx1"/>
              </a:solidFill>
              <a:prstDash val="dash"/>
            </a:ln>
          </c:spPr>
          <c:marker>
            <c:symbol val="none"/>
          </c:marker>
          <c:xVal>
            <c:numRef>
              <c:f>Summary!$F$35:$F$36</c:f>
              <c:numCache>
                <c:formatCode>General</c:formatCode>
                <c:ptCount val="2"/>
                <c:pt idx="0">
                  <c:v>0</c:v>
                </c:pt>
                <c:pt idx="1">
                  <c:v>1</c:v>
                </c:pt>
              </c:numCache>
            </c:numRef>
          </c:xVal>
          <c:yVal>
            <c:numRef>
              <c:f>Summary!$G$35:$G$36</c:f>
              <c:numCache>
                <c:formatCode>General</c:formatCode>
                <c:ptCount val="2"/>
                <c:pt idx="0">
                  <c:v>118</c:v>
                </c:pt>
                <c:pt idx="1">
                  <c:v>118</c:v>
                </c:pt>
              </c:numCache>
            </c:numRef>
          </c:yVal>
          <c:smooth val="0"/>
        </c:ser>
        <c:dLbls>
          <c:showLegendKey val="0"/>
          <c:showVal val="0"/>
          <c:showCatName val="0"/>
          <c:showSerName val="0"/>
          <c:showPercent val="0"/>
          <c:showBubbleSize val="0"/>
        </c:dLbls>
        <c:axId val="562060560"/>
        <c:axId val="562057840"/>
      </c:scatterChart>
      <c:catAx>
        <c:axId val="562058928"/>
        <c:scaling>
          <c:orientation val="minMax"/>
        </c:scaling>
        <c:delete val="0"/>
        <c:axPos val="b"/>
        <c:numFmt formatCode="[$-409]h:mm\ AM/PM;@" sourceLinked="1"/>
        <c:majorTickMark val="out"/>
        <c:minorTickMark val="none"/>
        <c:tickLblPos val="nextTo"/>
        <c:crossAx val="562056208"/>
        <c:crosses val="autoZero"/>
        <c:auto val="1"/>
        <c:lblAlgn val="ctr"/>
        <c:lblOffset val="100"/>
        <c:noMultiLvlLbl val="0"/>
      </c:catAx>
      <c:valAx>
        <c:axId val="562056208"/>
        <c:scaling>
          <c:orientation val="minMax"/>
          <c:max val="128"/>
          <c:min val="8"/>
        </c:scaling>
        <c:delete val="0"/>
        <c:axPos val="l"/>
        <c:majorGridlines/>
        <c:numFmt formatCode="General" sourceLinked="1"/>
        <c:majorTickMark val="out"/>
        <c:minorTickMark val="none"/>
        <c:tickLblPos val="nextTo"/>
        <c:crossAx val="562058928"/>
        <c:crosses val="autoZero"/>
        <c:crossBetween val="between"/>
      </c:valAx>
      <c:valAx>
        <c:axId val="562057840"/>
        <c:scaling>
          <c:orientation val="minMax"/>
        </c:scaling>
        <c:delete val="1"/>
        <c:axPos val="r"/>
        <c:numFmt formatCode="General" sourceLinked="1"/>
        <c:majorTickMark val="out"/>
        <c:minorTickMark val="none"/>
        <c:tickLblPos val="nextTo"/>
        <c:crossAx val="562060560"/>
        <c:crosses val="max"/>
        <c:crossBetween val="midCat"/>
      </c:valAx>
      <c:valAx>
        <c:axId val="562060560"/>
        <c:scaling>
          <c:orientation val="minMax"/>
          <c:max val="1"/>
          <c:min val="0"/>
        </c:scaling>
        <c:delete val="1"/>
        <c:axPos val="t"/>
        <c:numFmt formatCode="General" sourceLinked="1"/>
        <c:majorTickMark val="none"/>
        <c:minorTickMark val="none"/>
        <c:tickLblPos val="nextTo"/>
        <c:crossAx val="562057840"/>
        <c:crosses val="max"/>
        <c:crossBetween val="midCat"/>
      </c:valAx>
    </c:plotArea>
    <c:legend>
      <c:legendPos val="b"/>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FC13A5-9A0D-4E8A-BDE9-8CFC20D3CDDD}" type="doc">
      <dgm:prSet loTypeId="urn:microsoft.com/office/officeart/2011/layout/ConvergingText" loCatId="process" qsTypeId="urn:microsoft.com/office/officeart/2005/8/quickstyle/simple1" qsCatId="simple" csTypeId="urn:microsoft.com/office/officeart/2005/8/colors/colorful3" csCatId="colorful" phldr="1"/>
      <dgm:spPr/>
    </dgm:pt>
    <dgm:pt modelId="{53F8A681-5D6F-4317-84DB-CC23C5A11DA2}">
      <dgm:prSet phldrT="[Text]"/>
      <dgm:spPr/>
      <dgm:t>
        <a:bodyPr/>
        <a:lstStyle/>
        <a:p>
          <a:r>
            <a:rPr lang="en-US" dirty="0" smtClean="0"/>
            <a:t>Light</a:t>
          </a:r>
          <a:endParaRPr lang="en-US" dirty="0"/>
        </a:p>
      </dgm:t>
    </dgm:pt>
    <dgm:pt modelId="{E51A1F1D-03F9-4042-AC8A-9E01AE5C5FD9}" type="parTrans" cxnId="{8CF0665A-CB6E-4EFD-9D28-52D6DBA65B84}">
      <dgm:prSet/>
      <dgm:spPr/>
      <dgm:t>
        <a:bodyPr/>
        <a:lstStyle/>
        <a:p>
          <a:endParaRPr lang="en-US"/>
        </a:p>
      </dgm:t>
    </dgm:pt>
    <dgm:pt modelId="{2964EAF5-8B0A-4AA1-8C74-F0AA215B2BDB}" type="sibTrans" cxnId="{8CF0665A-CB6E-4EFD-9D28-52D6DBA65B84}">
      <dgm:prSet/>
      <dgm:spPr/>
      <dgm:t>
        <a:bodyPr/>
        <a:lstStyle/>
        <a:p>
          <a:endParaRPr lang="en-US"/>
        </a:p>
      </dgm:t>
    </dgm:pt>
    <dgm:pt modelId="{682E801A-31F9-417C-9E9B-A3F422C397DA}">
      <dgm:prSet phldrT="[Text]"/>
      <dgm:spPr/>
      <dgm:t>
        <a:bodyPr/>
        <a:lstStyle/>
        <a:p>
          <a:r>
            <a:rPr lang="en-US" dirty="0" smtClean="0"/>
            <a:t>Medium</a:t>
          </a:r>
          <a:endParaRPr lang="en-US" dirty="0"/>
        </a:p>
      </dgm:t>
    </dgm:pt>
    <dgm:pt modelId="{DF80E476-01B3-439C-8AF5-97DA18DA3E7F}" type="parTrans" cxnId="{5FB4E0FC-C892-4C06-BA55-641CF17B7E71}">
      <dgm:prSet/>
      <dgm:spPr/>
      <dgm:t>
        <a:bodyPr/>
        <a:lstStyle/>
        <a:p>
          <a:endParaRPr lang="en-US"/>
        </a:p>
      </dgm:t>
    </dgm:pt>
    <dgm:pt modelId="{BA4DFD96-57CF-4584-B2AC-88C02C5CC3CB}" type="sibTrans" cxnId="{5FB4E0FC-C892-4C06-BA55-641CF17B7E71}">
      <dgm:prSet/>
      <dgm:spPr/>
      <dgm:t>
        <a:bodyPr/>
        <a:lstStyle/>
        <a:p>
          <a:endParaRPr lang="en-US"/>
        </a:p>
      </dgm:t>
    </dgm:pt>
    <dgm:pt modelId="{DB802BBA-0392-4B58-B5B3-D0C235FAD506}">
      <dgm:prSet phldrT="[Text]"/>
      <dgm:spPr/>
      <dgm:t>
        <a:bodyPr/>
        <a:lstStyle/>
        <a:p>
          <a:r>
            <a:rPr lang="en-US" dirty="0" smtClean="0"/>
            <a:t>Heavy</a:t>
          </a:r>
          <a:endParaRPr lang="en-US" dirty="0"/>
        </a:p>
      </dgm:t>
    </dgm:pt>
    <dgm:pt modelId="{016C9303-27A0-4053-84A8-9D48C164EEDB}" type="parTrans" cxnId="{E273A518-9DCA-42CE-BE57-62230B461722}">
      <dgm:prSet/>
      <dgm:spPr/>
      <dgm:t>
        <a:bodyPr/>
        <a:lstStyle/>
        <a:p>
          <a:endParaRPr lang="en-US"/>
        </a:p>
      </dgm:t>
    </dgm:pt>
    <dgm:pt modelId="{A8133457-61AC-4FC7-96D8-A83ACB8AD8F8}" type="sibTrans" cxnId="{E273A518-9DCA-42CE-BE57-62230B461722}">
      <dgm:prSet/>
      <dgm:spPr/>
      <dgm:t>
        <a:bodyPr/>
        <a:lstStyle/>
        <a:p>
          <a:endParaRPr lang="en-US"/>
        </a:p>
      </dgm:t>
    </dgm:pt>
    <dgm:pt modelId="{1F9EDD66-ADA4-4285-ABBD-84453E58D04E}" type="pres">
      <dgm:prSet presAssocID="{78FC13A5-9A0D-4E8A-BDE9-8CFC20D3CDDD}" presName="Name0" presStyleCnt="0">
        <dgm:presLayoutVars>
          <dgm:chMax/>
          <dgm:chPref val="1"/>
          <dgm:dir/>
          <dgm:animOne val="branch"/>
          <dgm:animLvl val="lvl"/>
          <dgm:resizeHandles/>
        </dgm:presLayoutVars>
      </dgm:prSet>
      <dgm:spPr/>
    </dgm:pt>
    <dgm:pt modelId="{91205D40-9E6F-453F-A409-2B43AD3FA80A}" type="pres">
      <dgm:prSet presAssocID="{53F8A681-5D6F-4317-84DB-CC23C5A11DA2}" presName="composite" presStyleCnt="0"/>
      <dgm:spPr/>
    </dgm:pt>
    <dgm:pt modelId="{83DA59CD-2198-4C2B-A02F-6F8B66683DDB}" type="pres">
      <dgm:prSet presAssocID="{53F8A681-5D6F-4317-84DB-CC23C5A11DA2}" presName="ParentAccent1" presStyleLbl="alignNode1" presStyleIdx="0" presStyleCnt="33" custLinFactY="-100000" custLinFactNeighborX="8495" custLinFactNeighborY="-121816"/>
      <dgm:spPr/>
    </dgm:pt>
    <dgm:pt modelId="{8F14B6C0-D25A-4619-8A29-DB4D6AD3E473}" type="pres">
      <dgm:prSet presAssocID="{53F8A681-5D6F-4317-84DB-CC23C5A11DA2}" presName="ParentAccent2" presStyleLbl="alignNode1" presStyleIdx="1" presStyleCnt="33" custLinFactY="-100000" custLinFactNeighborX="8495" custLinFactNeighborY="-121816"/>
      <dgm:spPr/>
      <dgm:t>
        <a:bodyPr/>
        <a:lstStyle/>
        <a:p>
          <a:endParaRPr lang="en-US"/>
        </a:p>
      </dgm:t>
    </dgm:pt>
    <dgm:pt modelId="{2C31A2A4-E3DB-4525-8981-1E7A31392CB4}" type="pres">
      <dgm:prSet presAssocID="{53F8A681-5D6F-4317-84DB-CC23C5A11DA2}" presName="ParentAccent3" presStyleLbl="alignNode1" presStyleIdx="2" presStyleCnt="33" custLinFactY="-100000" custLinFactNeighborX="8495" custLinFactNeighborY="-121816"/>
      <dgm:spPr/>
    </dgm:pt>
    <dgm:pt modelId="{204464FB-5141-4B18-9A1A-05CEDC613497}" type="pres">
      <dgm:prSet presAssocID="{53F8A681-5D6F-4317-84DB-CC23C5A11DA2}" presName="ParentAccent4" presStyleLbl="alignNode1" presStyleIdx="3" presStyleCnt="33" custLinFactY="-100000" custLinFactNeighborX="8495" custLinFactNeighborY="-121816"/>
      <dgm:spPr/>
    </dgm:pt>
    <dgm:pt modelId="{CA6F5971-730C-4A93-87DF-25B5163279A2}" type="pres">
      <dgm:prSet presAssocID="{53F8A681-5D6F-4317-84DB-CC23C5A11DA2}" presName="ParentAccent5" presStyleLbl="alignNode1" presStyleIdx="4" presStyleCnt="33" custLinFactY="-100000" custLinFactNeighborX="8495" custLinFactNeighborY="-121816"/>
      <dgm:spPr/>
    </dgm:pt>
    <dgm:pt modelId="{2FF994E6-2950-49C9-BF20-ECA861129581}" type="pres">
      <dgm:prSet presAssocID="{53F8A681-5D6F-4317-84DB-CC23C5A11DA2}" presName="ParentAccent6" presStyleLbl="alignNode1" presStyleIdx="5" presStyleCnt="33" custLinFactY="-10908" custLinFactNeighborX="4243" custLinFactNeighborY="-100000"/>
      <dgm:spPr/>
    </dgm:pt>
    <dgm:pt modelId="{72B002F6-1CA3-49FF-970F-A77E7A4D608E}" type="pres">
      <dgm:prSet presAssocID="{53F8A681-5D6F-4317-84DB-CC23C5A11DA2}" presName="ParentAccent7" presStyleLbl="alignNode1" presStyleIdx="6" presStyleCnt="33" custLinFactY="-100000" custLinFactNeighborX="8495" custLinFactNeighborY="-121816"/>
      <dgm:spPr/>
    </dgm:pt>
    <dgm:pt modelId="{46AA59E8-BFB0-4A21-BF59-28A8A110B496}" type="pres">
      <dgm:prSet presAssocID="{53F8A681-5D6F-4317-84DB-CC23C5A11DA2}" presName="ParentAccent8" presStyleLbl="alignNode1" presStyleIdx="7" presStyleCnt="33" custLinFactY="-100000" custLinFactNeighborX="8495" custLinFactNeighborY="-121816"/>
      <dgm:spPr/>
    </dgm:pt>
    <dgm:pt modelId="{7943E0E5-AABE-4183-B894-6FC769F70093}" type="pres">
      <dgm:prSet presAssocID="{53F8A681-5D6F-4317-84DB-CC23C5A11DA2}" presName="ParentAccent9" presStyleLbl="alignNode1" presStyleIdx="8" presStyleCnt="33" custLinFactY="-100000" custLinFactNeighborX="8495" custLinFactNeighborY="-121816"/>
      <dgm:spPr/>
      <dgm:t>
        <a:bodyPr/>
        <a:lstStyle/>
        <a:p>
          <a:endParaRPr lang="en-US"/>
        </a:p>
      </dgm:t>
    </dgm:pt>
    <dgm:pt modelId="{380F2377-0F84-4FA9-B509-B8C82E5AE730}" type="pres">
      <dgm:prSet presAssocID="{53F8A681-5D6F-4317-84DB-CC23C5A11DA2}" presName="ParentAccent10" presStyleLbl="alignNode1" presStyleIdx="9" presStyleCnt="33" custLinFactY="-100000" custLinFactNeighborX="8495" custLinFactNeighborY="-121816"/>
      <dgm:spPr/>
      <dgm:t>
        <a:bodyPr/>
        <a:lstStyle/>
        <a:p>
          <a:endParaRPr lang="en-US"/>
        </a:p>
      </dgm:t>
    </dgm:pt>
    <dgm:pt modelId="{90BDE838-A227-4CF7-8443-5BF1DF4707F4}" type="pres">
      <dgm:prSet presAssocID="{53F8A681-5D6F-4317-84DB-CC23C5A11DA2}" presName="Parent" presStyleLbl="alignNode1" presStyleIdx="10" presStyleCnt="33" custLinFactY="-54691" custLinFactNeighborX="-2696" custLinFactNeighborY="-100000">
        <dgm:presLayoutVars>
          <dgm:chMax val="5"/>
          <dgm:chPref val="3"/>
          <dgm:bulletEnabled val="1"/>
        </dgm:presLayoutVars>
      </dgm:prSet>
      <dgm:spPr/>
      <dgm:t>
        <a:bodyPr/>
        <a:lstStyle/>
        <a:p>
          <a:endParaRPr lang="en-US"/>
        </a:p>
      </dgm:t>
    </dgm:pt>
    <dgm:pt modelId="{48D82E1C-672A-41A2-A953-D7C64CE2F6BA}" type="pres">
      <dgm:prSet presAssocID="{2964EAF5-8B0A-4AA1-8C74-F0AA215B2BDB}" presName="sibTrans" presStyleCnt="0"/>
      <dgm:spPr/>
    </dgm:pt>
    <dgm:pt modelId="{D1DB2D5A-598E-41E7-A7A6-0A368D916BEC}" type="pres">
      <dgm:prSet presAssocID="{682E801A-31F9-417C-9E9B-A3F422C397DA}" presName="composite" presStyleCnt="0"/>
      <dgm:spPr/>
    </dgm:pt>
    <dgm:pt modelId="{2205E282-67ED-4360-8F68-EFFAB91178E4}" type="pres">
      <dgm:prSet presAssocID="{682E801A-31F9-417C-9E9B-A3F422C397DA}" presName="ParentAccent1" presStyleLbl="alignNode1" presStyleIdx="11" presStyleCnt="33" custLinFactX="-1100000" custLinFactY="-723793" custLinFactNeighborX="-1182407" custLinFactNeighborY="-800000"/>
      <dgm:spPr/>
    </dgm:pt>
    <dgm:pt modelId="{CD62DD15-66ED-4EB3-8FC5-DAD1C4C42E51}" type="pres">
      <dgm:prSet presAssocID="{682E801A-31F9-417C-9E9B-A3F422C397DA}" presName="ParentAccent2" presStyleLbl="alignNode1" presStyleIdx="12" presStyleCnt="33" custLinFactX="-1100000" custLinFactY="-723793" custLinFactNeighborX="-1182407" custLinFactNeighborY="-800000"/>
      <dgm:spPr/>
    </dgm:pt>
    <dgm:pt modelId="{F578CE16-1CC7-45DC-8717-9F47A4C68B1D}" type="pres">
      <dgm:prSet presAssocID="{682E801A-31F9-417C-9E9B-A3F422C397DA}" presName="ParentAccent3" presStyleLbl="alignNode1" presStyleIdx="13" presStyleCnt="33" custLinFactX="-1100000" custLinFactY="-723793" custLinFactNeighborX="-1182407" custLinFactNeighborY="-800000"/>
      <dgm:spPr/>
    </dgm:pt>
    <dgm:pt modelId="{42784898-A764-4BA4-A1F6-651D17967C30}" type="pres">
      <dgm:prSet presAssocID="{682E801A-31F9-417C-9E9B-A3F422C397DA}" presName="ParentAccent4" presStyleLbl="alignNode1" presStyleIdx="14" presStyleCnt="33" custLinFactX="-1100000" custLinFactY="-723793" custLinFactNeighborX="-1182407" custLinFactNeighborY="-800000"/>
      <dgm:spPr/>
    </dgm:pt>
    <dgm:pt modelId="{0FB2B413-6BE9-4494-9802-8B6D1F07E3C0}" type="pres">
      <dgm:prSet presAssocID="{682E801A-31F9-417C-9E9B-A3F422C397DA}" presName="ParentAccent5" presStyleLbl="alignNode1" presStyleIdx="15" presStyleCnt="33" custLinFactX="-1100000" custLinFactY="-723793" custLinFactNeighborX="-1182407" custLinFactNeighborY="-800000"/>
      <dgm:spPr/>
    </dgm:pt>
    <dgm:pt modelId="{8CFF5C9C-8383-44E2-8542-29D8C014BC8A}" type="pres">
      <dgm:prSet presAssocID="{682E801A-31F9-417C-9E9B-A3F422C397DA}" presName="ParentAccent6" presStyleLbl="alignNode1" presStyleIdx="16" presStyleCnt="33" custLinFactX="-539988" custLinFactY="-361896" custLinFactNeighborX="-600000" custLinFactNeighborY="-400000"/>
      <dgm:spPr/>
    </dgm:pt>
    <dgm:pt modelId="{0ED8A12D-7F8C-40A7-86F5-58F6626D2A90}" type="pres">
      <dgm:prSet presAssocID="{682E801A-31F9-417C-9E9B-A3F422C397DA}" presName="ParentAccent7" presStyleLbl="alignNode1" presStyleIdx="17" presStyleCnt="33" custLinFactX="-1100000" custLinFactY="-723793" custLinFactNeighborX="-1182407" custLinFactNeighborY="-800000"/>
      <dgm:spPr/>
    </dgm:pt>
    <dgm:pt modelId="{4C4F7E21-5E50-4B78-8647-FF911C500447}" type="pres">
      <dgm:prSet presAssocID="{682E801A-31F9-417C-9E9B-A3F422C397DA}" presName="ParentAccent8" presStyleLbl="alignNode1" presStyleIdx="18" presStyleCnt="33" custLinFactX="-1100000" custLinFactY="-723793" custLinFactNeighborX="-1182407" custLinFactNeighborY="-800000"/>
      <dgm:spPr/>
    </dgm:pt>
    <dgm:pt modelId="{CA5859DB-A4F6-4125-BCAC-3419B4E416E1}" type="pres">
      <dgm:prSet presAssocID="{682E801A-31F9-417C-9E9B-A3F422C397DA}" presName="ParentAccent9" presStyleLbl="alignNode1" presStyleIdx="19" presStyleCnt="33" custLinFactX="-1100000" custLinFactY="-723793" custLinFactNeighborX="-1182407" custLinFactNeighborY="-800000"/>
      <dgm:spPr/>
    </dgm:pt>
    <dgm:pt modelId="{1D9B82C1-43FA-410A-91E4-DA6D1760914A}" type="pres">
      <dgm:prSet presAssocID="{682E801A-31F9-417C-9E9B-A3F422C397DA}" presName="ParentAccent10" presStyleLbl="alignNode1" presStyleIdx="20" presStyleCnt="33" custLinFactX="-1100000" custLinFactY="-723793" custLinFactNeighborX="-1182407" custLinFactNeighborY="-800000"/>
      <dgm:spPr/>
    </dgm:pt>
    <dgm:pt modelId="{3265B92B-F69F-4EE7-BF2C-373DEBDCF375}" type="pres">
      <dgm:prSet presAssocID="{682E801A-31F9-417C-9E9B-A3F422C397DA}" presName="Parent" presStyleLbl="alignNode1" presStyleIdx="21" presStyleCnt="33" custLinFactX="-100000" custLinFactNeighborX="-121418" custLinFactNeighborY="-22959">
        <dgm:presLayoutVars>
          <dgm:chMax val="5"/>
          <dgm:chPref val="3"/>
          <dgm:bulletEnabled val="1"/>
        </dgm:presLayoutVars>
      </dgm:prSet>
      <dgm:spPr/>
      <dgm:t>
        <a:bodyPr/>
        <a:lstStyle/>
        <a:p>
          <a:endParaRPr lang="en-US"/>
        </a:p>
      </dgm:t>
    </dgm:pt>
    <dgm:pt modelId="{6CF7DB67-C15F-4C43-987A-51570C600AE3}" type="pres">
      <dgm:prSet presAssocID="{BA4DFD96-57CF-4584-B2AC-88C02C5CC3CB}" presName="sibTrans" presStyleCnt="0"/>
      <dgm:spPr/>
    </dgm:pt>
    <dgm:pt modelId="{E89385F1-D89A-4ECD-809A-B5D5DB4A45E1}" type="pres">
      <dgm:prSet presAssocID="{DB802BBA-0392-4B58-B5B3-D0C235FAD506}" presName="composite" presStyleCnt="0"/>
      <dgm:spPr/>
    </dgm:pt>
    <dgm:pt modelId="{C0852987-081C-46EB-890F-C035D4F77BE0}" type="pres">
      <dgm:prSet presAssocID="{DB802BBA-0392-4B58-B5B3-D0C235FAD506}" presName="ParentAccent1" presStyleLbl="alignNode1" presStyleIdx="22" presStyleCnt="33" custLinFactX="-2221213" custLinFactY="500000" custLinFactNeighborX="-2300000" custLinFactNeighborY="528081"/>
      <dgm:spPr/>
    </dgm:pt>
    <dgm:pt modelId="{59CA062A-B5A7-414A-B40B-2F5651C454C4}" type="pres">
      <dgm:prSet presAssocID="{DB802BBA-0392-4B58-B5B3-D0C235FAD506}" presName="ParentAccent2" presStyleLbl="alignNode1" presStyleIdx="23" presStyleCnt="33" custLinFactX="-2221213" custLinFactY="500000" custLinFactNeighborX="-2300000" custLinFactNeighborY="528081"/>
      <dgm:spPr/>
    </dgm:pt>
    <dgm:pt modelId="{58D393AD-6667-41EC-B021-00CB8D2A8C4B}" type="pres">
      <dgm:prSet presAssocID="{DB802BBA-0392-4B58-B5B3-D0C235FAD506}" presName="ParentAccent3" presStyleLbl="alignNode1" presStyleIdx="24" presStyleCnt="33" custLinFactX="-2221213" custLinFactY="500000" custLinFactNeighborX="-2300000" custLinFactNeighborY="528081"/>
      <dgm:spPr/>
    </dgm:pt>
    <dgm:pt modelId="{5EC25D64-3197-48A2-8AED-CB4CCF6FD63A}" type="pres">
      <dgm:prSet presAssocID="{DB802BBA-0392-4B58-B5B3-D0C235FAD506}" presName="ParentAccent4" presStyleLbl="alignNode1" presStyleIdx="25" presStyleCnt="33" custLinFactX="-2221213" custLinFactY="500000" custLinFactNeighborX="-2300000" custLinFactNeighborY="528081"/>
      <dgm:spPr/>
    </dgm:pt>
    <dgm:pt modelId="{D6F4F293-0A84-43DC-991F-8E7B8BEA9D0A}" type="pres">
      <dgm:prSet presAssocID="{DB802BBA-0392-4B58-B5B3-D0C235FAD506}" presName="ParentAccent5" presStyleLbl="alignNode1" presStyleIdx="26" presStyleCnt="33" custLinFactX="-2221213" custLinFactY="500000" custLinFactNeighborX="-2300000" custLinFactNeighborY="528081"/>
      <dgm:spPr/>
    </dgm:pt>
    <dgm:pt modelId="{48746647-6C9F-430B-B714-8CBF949245ED}" type="pres">
      <dgm:prSet presAssocID="{DB802BBA-0392-4B58-B5B3-D0C235FAD506}" presName="ParentAccent6" presStyleLbl="alignNode1" presStyleIdx="27" presStyleCnt="33" custLinFactX="-1100000" custLinFactY="214040" custLinFactNeighborX="-1158199" custLinFactNeighborY="300000"/>
      <dgm:spPr/>
    </dgm:pt>
    <dgm:pt modelId="{B7F3E3ED-C6B9-41B1-B4CD-1937E9B36459}" type="pres">
      <dgm:prSet presAssocID="{DB802BBA-0392-4B58-B5B3-D0C235FAD506}" presName="ParentAccent7" presStyleLbl="alignNode1" presStyleIdx="28" presStyleCnt="33" custLinFactX="-2221213" custLinFactY="500000" custLinFactNeighborX="-2300000" custLinFactNeighborY="528081"/>
      <dgm:spPr/>
    </dgm:pt>
    <dgm:pt modelId="{AA97F0F2-559D-43B9-A0D1-BB2DEFC24104}" type="pres">
      <dgm:prSet presAssocID="{DB802BBA-0392-4B58-B5B3-D0C235FAD506}" presName="ParentAccent8" presStyleLbl="alignNode1" presStyleIdx="29" presStyleCnt="33" custLinFactX="-2221213" custLinFactY="500000" custLinFactNeighborX="-2300000" custLinFactNeighborY="528081"/>
      <dgm:spPr/>
      <dgm:t>
        <a:bodyPr/>
        <a:lstStyle/>
        <a:p>
          <a:endParaRPr lang="en-US"/>
        </a:p>
      </dgm:t>
    </dgm:pt>
    <dgm:pt modelId="{528B716A-D994-49D5-9AC7-6246DEEF3DFB}" type="pres">
      <dgm:prSet presAssocID="{DB802BBA-0392-4B58-B5B3-D0C235FAD506}" presName="ParentAccent9" presStyleLbl="alignNode1" presStyleIdx="30" presStyleCnt="33" custLinFactX="-2221213" custLinFactY="500000" custLinFactNeighborX="-2300000" custLinFactNeighborY="528081"/>
      <dgm:spPr/>
      <dgm:t>
        <a:bodyPr/>
        <a:lstStyle/>
        <a:p>
          <a:endParaRPr lang="en-US"/>
        </a:p>
      </dgm:t>
    </dgm:pt>
    <dgm:pt modelId="{71E1D937-03CE-4456-A0E6-B6CE7C5E517C}" type="pres">
      <dgm:prSet presAssocID="{DB802BBA-0392-4B58-B5B3-D0C235FAD506}" presName="ParentAccent10" presStyleLbl="alignNode1" presStyleIdx="31" presStyleCnt="33" custLinFactX="-2221213" custLinFactY="500000" custLinFactNeighborX="-2300000" custLinFactNeighborY="528081"/>
      <dgm:spPr/>
    </dgm:pt>
    <dgm:pt modelId="{1381D57B-A384-40FC-BA16-AE2C0292E18A}" type="pres">
      <dgm:prSet presAssocID="{DB802BBA-0392-4B58-B5B3-D0C235FAD506}" presName="Parent" presStyleLbl="alignNode1" presStyleIdx="32" presStyleCnt="33" custLinFactX="-200000" custLinFactY="285" custLinFactNeighborX="-241291" custLinFactNeighborY="100000">
        <dgm:presLayoutVars>
          <dgm:chMax val="5"/>
          <dgm:chPref val="3"/>
          <dgm:bulletEnabled val="1"/>
        </dgm:presLayoutVars>
      </dgm:prSet>
      <dgm:spPr/>
      <dgm:t>
        <a:bodyPr/>
        <a:lstStyle/>
        <a:p>
          <a:endParaRPr lang="en-US"/>
        </a:p>
      </dgm:t>
    </dgm:pt>
  </dgm:ptLst>
  <dgm:cxnLst>
    <dgm:cxn modelId="{3B5B8F2B-58D4-4310-A88B-3F8BF7702629}" type="presOf" srcId="{682E801A-31F9-417C-9E9B-A3F422C397DA}" destId="{3265B92B-F69F-4EE7-BF2C-373DEBDCF375}" srcOrd="0" destOrd="0" presId="urn:microsoft.com/office/officeart/2011/layout/ConvergingText"/>
    <dgm:cxn modelId="{E4A52D85-0A4B-4301-BEAB-FE2857CFB3FE}" type="presOf" srcId="{78FC13A5-9A0D-4E8A-BDE9-8CFC20D3CDDD}" destId="{1F9EDD66-ADA4-4285-ABBD-84453E58D04E}" srcOrd="0" destOrd="0" presId="urn:microsoft.com/office/officeart/2011/layout/ConvergingText"/>
    <dgm:cxn modelId="{DCD1B97E-4127-4192-8674-E8B6B139BC7F}" type="presOf" srcId="{DB802BBA-0392-4B58-B5B3-D0C235FAD506}" destId="{1381D57B-A384-40FC-BA16-AE2C0292E18A}" srcOrd="0" destOrd="0" presId="urn:microsoft.com/office/officeart/2011/layout/ConvergingText"/>
    <dgm:cxn modelId="{5FB4E0FC-C892-4C06-BA55-641CF17B7E71}" srcId="{78FC13A5-9A0D-4E8A-BDE9-8CFC20D3CDDD}" destId="{682E801A-31F9-417C-9E9B-A3F422C397DA}" srcOrd="1" destOrd="0" parTransId="{DF80E476-01B3-439C-8AF5-97DA18DA3E7F}" sibTransId="{BA4DFD96-57CF-4584-B2AC-88C02C5CC3CB}"/>
    <dgm:cxn modelId="{A27E1ADE-43B4-426E-9FB8-013AAAFBD952}" type="presOf" srcId="{53F8A681-5D6F-4317-84DB-CC23C5A11DA2}" destId="{90BDE838-A227-4CF7-8443-5BF1DF4707F4}" srcOrd="0" destOrd="0" presId="urn:microsoft.com/office/officeart/2011/layout/ConvergingText"/>
    <dgm:cxn modelId="{8CF0665A-CB6E-4EFD-9D28-52D6DBA65B84}" srcId="{78FC13A5-9A0D-4E8A-BDE9-8CFC20D3CDDD}" destId="{53F8A681-5D6F-4317-84DB-CC23C5A11DA2}" srcOrd="0" destOrd="0" parTransId="{E51A1F1D-03F9-4042-AC8A-9E01AE5C5FD9}" sibTransId="{2964EAF5-8B0A-4AA1-8C74-F0AA215B2BDB}"/>
    <dgm:cxn modelId="{E273A518-9DCA-42CE-BE57-62230B461722}" srcId="{78FC13A5-9A0D-4E8A-BDE9-8CFC20D3CDDD}" destId="{DB802BBA-0392-4B58-B5B3-D0C235FAD506}" srcOrd="2" destOrd="0" parTransId="{016C9303-27A0-4053-84A8-9D48C164EEDB}" sibTransId="{A8133457-61AC-4FC7-96D8-A83ACB8AD8F8}"/>
    <dgm:cxn modelId="{E8FC1C3B-9D68-4DCB-8517-DD3318C48CAD}" type="presParOf" srcId="{1F9EDD66-ADA4-4285-ABBD-84453E58D04E}" destId="{91205D40-9E6F-453F-A409-2B43AD3FA80A}" srcOrd="0" destOrd="0" presId="urn:microsoft.com/office/officeart/2011/layout/ConvergingText"/>
    <dgm:cxn modelId="{786682CF-E9BC-4D04-BD58-8358CB77E89C}" type="presParOf" srcId="{91205D40-9E6F-453F-A409-2B43AD3FA80A}" destId="{83DA59CD-2198-4C2B-A02F-6F8B66683DDB}" srcOrd="0" destOrd="0" presId="urn:microsoft.com/office/officeart/2011/layout/ConvergingText"/>
    <dgm:cxn modelId="{5811BB31-25D3-47DB-9878-CD3E4BD4F206}" type="presParOf" srcId="{91205D40-9E6F-453F-A409-2B43AD3FA80A}" destId="{8F14B6C0-D25A-4619-8A29-DB4D6AD3E473}" srcOrd="1" destOrd="0" presId="urn:microsoft.com/office/officeart/2011/layout/ConvergingText"/>
    <dgm:cxn modelId="{438F8AFA-7E7B-42C8-B026-BF2E0A3D7A48}" type="presParOf" srcId="{91205D40-9E6F-453F-A409-2B43AD3FA80A}" destId="{2C31A2A4-E3DB-4525-8981-1E7A31392CB4}" srcOrd="2" destOrd="0" presId="urn:microsoft.com/office/officeart/2011/layout/ConvergingText"/>
    <dgm:cxn modelId="{54C84C86-4E88-4149-8E5F-ABD4A037B06F}" type="presParOf" srcId="{91205D40-9E6F-453F-A409-2B43AD3FA80A}" destId="{204464FB-5141-4B18-9A1A-05CEDC613497}" srcOrd="3" destOrd="0" presId="urn:microsoft.com/office/officeart/2011/layout/ConvergingText"/>
    <dgm:cxn modelId="{DEDA696D-ABF4-4897-AFBA-E91BB56FAA1A}" type="presParOf" srcId="{91205D40-9E6F-453F-A409-2B43AD3FA80A}" destId="{CA6F5971-730C-4A93-87DF-25B5163279A2}" srcOrd="4" destOrd="0" presId="urn:microsoft.com/office/officeart/2011/layout/ConvergingText"/>
    <dgm:cxn modelId="{9E513BAB-3A60-4679-BFB7-7092A9C7EF65}" type="presParOf" srcId="{91205D40-9E6F-453F-A409-2B43AD3FA80A}" destId="{2FF994E6-2950-49C9-BF20-ECA861129581}" srcOrd="5" destOrd="0" presId="urn:microsoft.com/office/officeart/2011/layout/ConvergingText"/>
    <dgm:cxn modelId="{7E954D5A-A84C-41B5-8B24-7D4AB29F05DD}" type="presParOf" srcId="{91205D40-9E6F-453F-A409-2B43AD3FA80A}" destId="{72B002F6-1CA3-49FF-970F-A77E7A4D608E}" srcOrd="6" destOrd="0" presId="urn:microsoft.com/office/officeart/2011/layout/ConvergingText"/>
    <dgm:cxn modelId="{740E2E71-5778-492E-997F-C0BAA3167353}" type="presParOf" srcId="{91205D40-9E6F-453F-A409-2B43AD3FA80A}" destId="{46AA59E8-BFB0-4A21-BF59-28A8A110B496}" srcOrd="7" destOrd="0" presId="urn:microsoft.com/office/officeart/2011/layout/ConvergingText"/>
    <dgm:cxn modelId="{057632B4-7EFC-4D78-85C5-171571815F83}" type="presParOf" srcId="{91205D40-9E6F-453F-A409-2B43AD3FA80A}" destId="{7943E0E5-AABE-4183-B894-6FC769F70093}" srcOrd="8" destOrd="0" presId="urn:microsoft.com/office/officeart/2011/layout/ConvergingText"/>
    <dgm:cxn modelId="{5FE32BDF-CCFC-4A71-BD19-94E68F47E90D}" type="presParOf" srcId="{91205D40-9E6F-453F-A409-2B43AD3FA80A}" destId="{380F2377-0F84-4FA9-B509-B8C82E5AE730}" srcOrd="9" destOrd="0" presId="urn:microsoft.com/office/officeart/2011/layout/ConvergingText"/>
    <dgm:cxn modelId="{BAF52A64-EA94-4C32-A24F-641E1FF163F0}" type="presParOf" srcId="{91205D40-9E6F-453F-A409-2B43AD3FA80A}" destId="{90BDE838-A227-4CF7-8443-5BF1DF4707F4}" srcOrd="10" destOrd="0" presId="urn:microsoft.com/office/officeart/2011/layout/ConvergingText"/>
    <dgm:cxn modelId="{68C047C9-CFFF-447A-9AB8-779B479E13E3}" type="presParOf" srcId="{1F9EDD66-ADA4-4285-ABBD-84453E58D04E}" destId="{48D82E1C-672A-41A2-A953-D7C64CE2F6BA}" srcOrd="1" destOrd="0" presId="urn:microsoft.com/office/officeart/2011/layout/ConvergingText"/>
    <dgm:cxn modelId="{C7CEDDD5-C9CA-4F99-B7F4-BD35E48A62FC}" type="presParOf" srcId="{1F9EDD66-ADA4-4285-ABBD-84453E58D04E}" destId="{D1DB2D5A-598E-41E7-A7A6-0A368D916BEC}" srcOrd="2" destOrd="0" presId="urn:microsoft.com/office/officeart/2011/layout/ConvergingText"/>
    <dgm:cxn modelId="{78969C8C-0D59-4619-9D3B-8B28497A452B}" type="presParOf" srcId="{D1DB2D5A-598E-41E7-A7A6-0A368D916BEC}" destId="{2205E282-67ED-4360-8F68-EFFAB91178E4}" srcOrd="0" destOrd="0" presId="urn:microsoft.com/office/officeart/2011/layout/ConvergingText"/>
    <dgm:cxn modelId="{5628754D-A443-4F5C-B0F5-AD84BE2FC34F}" type="presParOf" srcId="{D1DB2D5A-598E-41E7-A7A6-0A368D916BEC}" destId="{CD62DD15-66ED-4EB3-8FC5-DAD1C4C42E51}" srcOrd="1" destOrd="0" presId="urn:microsoft.com/office/officeart/2011/layout/ConvergingText"/>
    <dgm:cxn modelId="{CFA43E51-0B65-4773-A684-9BFE0FC316BA}" type="presParOf" srcId="{D1DB2D5A-598E-41E7-A7A6-0A368D916BEC}" destId="{F578CE16-1CC7-45DC-8717-9F47A4C68B1D}" srcOrd="2" destOrd="0" presId="urn:microsoft.com/office/officeart/2011/layout/ConvergingText"/>
    <dgm:cxn modelId="{EA7456BC-F79B-44B8-94DD-2F4DDA8A6F2F}" type="presParOf" srcId="{D1DB2D5A-598E-41E7-A7A6-0A368D916BEC}" destId="{42784898-A764-4BA4-A1F6-651D17967C30}" srcOrd="3" destOrd="0" presId="urn:microsoft.com/office/officeart/2011/layout/ConvergingText"/>
    <dgm:cxn modelId="{92BB1AE3-B275-414E-819B-7F22FCA591FF}" type="presParOf" srcId="{D1DB2D5A-598E-41E7-A7A6-0A368D916BEC}" destId="{0FB2B413-6BE9-4494-9802-8B6D1F07E3C0}" srcOrd="4" destOrd="0" presId="urn:microsoft.com/office/officeart/2011/layout/ConvergingText"/>
    <dgm:cxn modelId="{A0ADF939-0E42-4C1D-B4C7-ED78CF0709E7}" type="presParOf" srcId="{D1DB2D5A-598E-41E7-A7A6-0A368D916BEC}" destId="{8CFF5C9C-8383-44E2-8542-29D8C014BC8A}" srcOrd="5" destOrd="0" presId="urn:microsoft.com/office/officeart/2011/layout/ConvergingText"/>
    <dgm:cxn modelId="{6C686FD1-AE1F-42FF-A0D9-BA2E7E2A5723}" type="presParOf" srcId="{D1DB2D5A-598E-41E7-A7A6-0A368D916BEC}" destId="{0ED8A12D-7F8C-40A7-86F5-58F6626D2A90}" srcOrd="6" destOrd="0" presId="urn:microsoft.com/office/officeart/2011/layout/ConvergingText"/>
    <dgm:cxn modelId="{62E358A7-B46E-4229-A364-E7B7FD4A6B1B}" type="presParOf" srcId="{D1DB2D5A-598E-41E7-A7A6-0A368D916BEC}" destId="{4C4F7E21-5E50-4B78-8647-FF911C500447}" srcOrd="7" destOrd="0" presId="urn:microsoft.com/office/officeart/2011/layout/ConvergingText"/>
    <dgm:cxn modelId="{3091910B-CD69-42E6-995B-91E769D1BF3A}" type="presParOf" srcId="{D1DB2D5A-598E-41E7-A7A6-0A368D916BEC}" destId="{CA5859DB-A4F6-4125-BCAC-3419B4E416E1}" srcOrd="8" destOrd="0" presId="urn:microsoft.com/office/officeart/2011/layout/ConvergingText"/>
    <dgm:cxn modelId="{B606068B-6061-46FF-9698-3E2D4BAE10EE}" type="presParOf" srcId="{D1DB2D5A-598E-41E7-A7A6-0A368D916BEC}" destId="{1D9B82C1-43FA-410A-91E4-DA6D1760914A}" srcOrd="9" destOrd="0" presId="urn:microsoft.com/office/officeart/2011/layout/ConvergingText"/>
    <dgm:cxn modelId="{975199CC-2385-4697-8A20-DEB049B91A7C}" type="presParOf" srcId="{D1DB2D5A-598E-41E7-A7A6-0A368D916BEC}" destId="{3265B92B-F69F-4EE7-BF2C-373DEBDCF375}" srcOrd="10" destOrd="0" presId="urn:microsoft.com/office/officeart/2011/layout/ConvergingText"/>
    <dgm:cxn modelId="{5583C404-FB6D-4372-8085-ABF408D9318D}" type="presParOf" srcId="{1F9EDD66-ADA4-4285-ABBD-84453E58D04E}" destId="{6CF7DB67-C15F-4C43-987A-51570C600AE3}" srcOrd="3" destOrd="0" presId="urn:microsoft.com/office/officeart/2011/layout/ConvergingText"/>
    <dgm:cxn modelId="{85AA6D90-2811-4FFA-9366-E855279B992E}" type="presParOf" srcId="{1F9EDD66-ADA4-4285-ABBD-84453E58D04E}" destId="{E89385F1-D89A-4ECD-809A-B5D5DB4A45E1}" srcOrd="4" destOrd="0" presId="urn:microsoft.com/office/officeart/2011/layout/ConvergingText"/>
    <dgm:cxn modelId="{BBCD0BFB-4015-4325-AEF6-9ED1019207AE}" type="presParOf" srcId="{E89385F1-D89A-4ECD-809A-B5D5DB4A45E1}" destId="{C0852987-081C-46EB-890F-C035D4F77BE0}" srcOrd="0" destOrd="0" presId="urn:microsoft.com/office/officeart/2011/layout/ConvergingText"/>
    <dgm:cxn modelId="{C5EE40E3-1480-4FDA-9AEA-CC535281A126}" type="presParOf" srcId="{E89385F1-D89A-4ECD-809A-B5D5DB4A45E1}" destId="{59CA062A-B5A7-414A-B40B-2F5651C454C4}" srcOrd="1" destOrd="0" presId="urn:microsoft.com/office/officeart/2011/layout/ConvergingText"/>
    <dgm:cxn modelId="{FFEFAA37-6803-43E8-8812-E4A605086C9A}" type="presParOf" srcId="{E89385F1-D89A-4ECD-809A-B5D5DB4A45E1}" destId="{58D393AD-6667-41EC-B021-00CB8D2A8C4B}" srcOrd="2" destOrd="0" presId="urn:microsoft.com/office/officeart/2011/layout/ConvergingText"/>
    <dgm:cxn modelId="{C829B769-0EC4-4AF1-8260-910162A0A677}" type="presParOf" srcId="{E89385F1-D89A-4ECD-809A-B5D5DB4A45E1}" destId="{5EC25D64-3197-48A2-8AED-CB4CCF6FD63A}" srcOrd="3" destOrd="0" presId="urn:microsoft.com/office/officeart/2011/layout/ConvergingText"/>
    <dgm:cxn modelId="{A0D86D9C-F20E-450D-A51E-7F8434337E0C}" type="presParOf" srcId="{E89385F1-D89A-4ECD-809A-B5D5DB4A45E1}" destId="{D6F4F293-0A84-43DC-991F-8E7B8BEA9D0A}" srcOrd="4" destOrd="0" presId="urn:microsoft.com/office/officeart/2011/layout/ConvergingText"/>
    <dgm:cxn modelId="{749A160E-2C41-41DD-AE84-5B08C6507095}" type="presParOf" srcId="{E89385F1-D89A-4ECD-809A-B5D5DB4A45E1}" destId="{48746647-6C9F-430B-B714-8CBF949245ED}" srcOrd="5" destOrd="0" presId="urn:microsoft.com/office/officeart/2011/layout/ConvergingText"/>
    <dgm:cxn modelId="{F6FE9B16-E6C8-4C13-90B9-E8586DA06E09}" type="presParOf" srcId="{E89385F1-D89A-4ECD-809A-B5D5DB4A45E1}" destId="{B7F3E3ED-C6B9-41B1-B4CD-1937E9B36459}" srcOrd="6" destOrd="0" presId="urn:microsoft.com/office/officeart/2011/layout/ConvergingText"/>
    <dgm:cxn modelId="{257CAC0B-8980-499F-9011-C4530DC992FC}" type="presParOf" srcId="{E89385F1-D89A-4ECD-809A-B5D5DB4A45E1}" destId="{AA97F0F2-559D-43B9-A0D1-BB2DEFC24104}" srcOrd="7" destOrd="0" presId="urn:microsoft.com/office/officeart/2011/layout/ConvergingText"/>
    <dgm:cxn modelId="{3EE9E13F-A725-4E7E-BFC0-A2290972F925}" type="presParOf" srcId="{E89385F1-D89A-4ECD-809A-B5D5DB4A45E1}" destId="{528B716A-D994-49D5-9AC7-6246DEEF3DFB}" srcOrd="8" destOrd="0" presId="urn:microsoft.com/office/officeart/2011/layout/ConvergingText"/>
    <dgm:cxn modelId="{F6DEE83F-3B12-441B-B85F-BBAD8A48DA90}" type="presParOf" srcId="{E89385F1-D89A-4ECD-809A-B5D5DB4A45E1}" destId="{71E1D937-03CE-4456-A0E6-B6CE7C5E517C}" srcOrd="9" destOrd="0" presId="urn:microsoft.com/office/officeart/2011/layout/ConvergingText"/>
    <dgm:cxn modelId="{AB511922-4B3F-4003-9861-CDA647971C8E}" type="presParOf" srcId="{E89385F1-D89A-4ECD-809A-B5D5DB4A45E1}" destId="{1381D57B-A384-40FC-BA16-AE2C0292E18A}" srcOrd="10"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FC13A5-9A0D-4E8A-BDE9-8CFC20D3CDDD}" type="doc">
      <dgm:prSet loTypeId="urn:microsoft.com/office/officeart/2011/layout/ConvergingText" loCatId="process" qsTypeId="urn:microsoft.com/office/officeart/2005/8/quickstyle/simple1" qsCatId="simple" csTypeId="urn:microsoft.com/office/officeart/2005/8/colors/colorful3" csCatId="colorful" phldr="1"/>
      <dgm:spPr/>
    </dgm:pt>
    <dgm:pt modelId="{53F8A681-5D6F-4317-84DB-CC23C5A11DA2}">
      <dgm:prSet phldrT="[Text]"/>
      <dgm:spPr/>
      <dgm:t>
        <a:bodyPr/>
        <a:lstStyle/>
        <a:p>
          <a:r>
            <a:rPr lang="en-US" dirty="0" smtClean="0"/>
            <a:t>Light</a:t>
          </a:r>
          <a:endParaRPr lang="en-US" dirty="0"/>
        </a:p>
      </dgm:t>
    </dgm:pt>
    <dgm:pt modelId="{E51A1F1D-03F9-4042-AC8A-9E01AE5C5FD9}" type="parTrans" cxnId="{8CF0665A-CB6E-4EFD-9D28-52D6DBA65B84}">
      <dgm:prSet/>
      <dgm:spPr/>
      <dgm:t>
        <a:bodyPr/>
        <a:lstStyle/>
        <a:p>
          <a:endParaRPr lang="en-US"/>
        </a:p>
      </dgm:t>
    </dgm:pt>
    <dgm:pt modelId="{2964EAF5-8B0A-4AA1-8C74-F0AA215B2BDB}" type="sibTrans" cxnId="{8CF0665A-CB6E-4EFD-9D28-52D6DBA65B84}">
      <dgm:prSet/>
      <dgm:spPr/>
      <dgm:t>
        <a:bodyPr/>
        <a:lstStyle/>
        <a:p>
          <a:endParaRPr lang="en-US"/>
        </a:p>
      </dgm:t>
    </dgm:pt>
    <dgm:pt modelId="{682E801A-31F9-417C-9E9B-A3F422C397DA}">
      <dgm:prSet phldrT="[Text]"/>
      <dgm:spPr/>
      <dgm:t>
        <a:bodyPr/>
        <a:lstStyle/>
        <a:p>
          <a:r>
            <a:rPr lang="en-US" dirty="0" smtClean="0"/>
            <a:t>Medium</a:t>
          </a:r>
          <a:endParaRPr lang="en-US" dirty="0"/>
        </a:p>
      </dgm:t>
    </dgm:pt>
    <dgm:pt modelId="{DF80E476-01B3-439C-8AF5-97DA18DA3E7F}" type="parTrans" cxnId="{5FB4E0FC-C892-4C06-BA55-641CF17B7E71}">
      <dgm:prSet/>
      <dgm:spPr/>
      <dgm:t>
        <a:bodyPr/>
        <a:lstStyle/>
        <a:p>
          <a:endParaRPr lang="en-US"/>
        </a:p>
      </dgm:t>
    </dgm:pt>
    <dgm:pt modelId="{BA4DFD96-57CF-4584-B2AC-88C02C5CC3CB}" type="sibTrans" cxnId="{5FB4E0FC-C892-4C06-BA55-641CF17B7E71}">
      <dgm:prSet/>
      <dgm:spPr/>
      <dgm:t>
        <a:bodyPr/>
        <a:lstStyle/>
        <a:p>
          <a:endParaRPr lang="en-US"/>
        </a:p>
      </dgm:t>
    </dgm:pt>
    <dgm:pt modelId="{DB802BBA-0392-4B58-B5B3-D0C235FAD506}">
      <dgm:prSet phldrT="[Text]"/>
      <dgm:spPr/>
      <dgm:t>
        <a:bodyPr/>
        <a:lstStyle/>
        <a:p>
          <a:r>
            <a:rPr lang="en-US" dirty="0" smtClean="0"/>
            <a:t>Heavy</a:t>
          </a:r>
          <a:endParaRPr lang="en-US" dirty="0"/>
        </a:p>
      </dgm:t>
    </dgm:pt>
    <dgm:pt modelId="{016C9303-27A0-4053-84A8-9D48C164EEDB}" type="parTrans" cxnId="{E273A518-9DCA-42CE-BE57-62230B461722}">
      <dgm:prSet/>
      <dgm:spPr/>
      <dgm:t>
        <a:bodyPr/>
        <a:lstStyle/>
        <a:p>
          <a:endParaRPr lang="en-US"/>
        </a:p>
      </dgm:t>
    </dgm:pt>
    <dgm:pt modelId="{A8133457-61AC-4FC7-96D8-A83ACB8AD8F8}" type="sibTrans" cxnId="{E273A518-9DCA-42CE-BE57-62230B461722}">
      <dgm:prSet/>
      <dgm:spPr/>
      <dgm:t>
        <a:bodyPr/>
        <a:lstStyle/>
        <a:p>
          <a:endParaRPr lang="en-US"/>
        </a:p>
      </dgm:t>
    </dgm:pt>
    <dgm:pt modelId="{1F9EDD66-ADA4-4285-ABBD-84453E58D04E}" type="pres">
      <dgm:prSet presAssocID="{78FC13A5-9A0D-4E8A-BDE9-8CFC20D3CDDD}" presName="Name0" presStyleCnt="0">
        <dgm:presLayoutVars>
          <dgm:chMax/>
          <dgm:chPref val="1"/>
          <dgm:dir/>
          <dgm:animOne val="branch"/>
          <dgm:animLvl val="lvl"/>
          <dgm:resizeHandles/>
        </dgm:presLayoutVars>
      </dgm:prSet>
      <dgm:spPr/>
    </dgm:pt>
    <dgm:pt modelId="{91205D40-9E6F-453F-A409-2B43AD3FA80A}" type="pres">
      <dgm:prSet presAssocID="{53F8A681-5D6F-4317-84DB-CC23C5A11DA2}" presName="composite" presStyleCnt="0"/>
      <dgm:spPr/>
    </dgm:pt>
    <dgm:pt modelId="{83DA59CD-2198-4C2B-A02F-6F8B66683DDB}" type="pres">
      <dgm:prSet presAssocID="{53F8A681-5D6F-4317-84DB-CC23C5A11DA2}" presName="ParentAccent1" presStyleLbl="alignNode1" presStyleIdx="0" presStyleCnt="33" custLinFactY="-100000" custLinFactNeighborX="8495" custLinFactNeighborY="-121816"/>
      <dgm:spPr/>
    </dgm:pt>
    <dgm:pt modelId="{8F14B6C0-D25A-4619-8A29-DB4D6AD3E473}" type="pres">
      <dgm:prSet presAssocID="{53F8A681-5D6F-4317-84DB-CC23C5A11DA2}" presName="ParentAccent2" presStyleLbl="alignNode1" presStyleIdx="1" presStyleCnt="33" custLinFactY="-100000" custLinFactNeighborX="8495" custLinFactNeighborY="-121816"/>
      <dgm:spPr/>
      <dgm:t>
        <a:bodyPr/>
        <a:lstStyle/>
        <a:p>
          <a:endParaRPr lang="en-US"/>
        </a:p>
      </dgm:t>
    </dgm:pt>
    <dgm:pt modelId="{2C31A2A4-E3DB-4525-8981-1E7A31392CB4}" type="pres">
      <dgm:prSet presAssocID="{53F8A681-5D6F-4317-84DB-CC23C5A11DA2}" presName="ParentAccent3" presStyleLbl="alignNode1" presStyleIdx="2" presStyleCnt="33" custLinFactY="-100000" custLinFactNeighborX="8495" custLinFactNeighborY="-121816"/>
      <dgm:spPr/>
    </dgm:pt>
    <dgm:pt modelId="{204464FB-5141-4B18-9A1A-05CEDC613497}" type="pres">
      <dgm:prSet presAssocID="{53F8A681-5D6F-4317-84DB-CC23C5A11DA2}" presName="ParentAccent4" presStyleLbl="alignNode1" presStyleIdx="3" presStyleCnt="33" custLinFactY="-100000" custLinFactNeighborX="8495" custLinFactNeighborY="-121816"/>
      <dgm:spPr/>
    </dgm:pt>
    <dgm:pt modelId="{CA6F5971-730C-4A93-87DF-25B5163279A2}" type="pres">
      <dgm:prSet presAssocID="{53F8A681-5D6F-4317-84DB-CC23C5A11DA2}" presName="ParentAccent5" presStyleLbl="alignNode1" presStyleIdx="4" presStyleCnt="33" custLinFactY="-100000" custLinFactNeighborX="8495" custLinFactNeighborY="-121816"/>
      <dgm:spPr/>
    </dgm:pt>
    <dgm:pt modelId="{2FF994E6-2950-49C9-BF20-ECA861129581}" type="pres">
      <dgm:prSet presAssocID="{53F8A681-5D6F-4317-84DB-CC23C5A11DA2}" presName="ParentAccent6" presStyleLbl="alignNode1" presStyleIdx="5" presStyleCnt="33" custLinFactY="-10908" custLinFactNeighborX="4243" custLinFactNeighborY="-100000"/>
      <dgm:spPr/>
    </dgm:pt>
    <dgm:pt modelId="{72B002F6-1CA3-49FF-970F-A77E7A4D608E}" type="pres">
      <dgm:prSet presAssocID="{53F8A681-5D6F-4317-84DB-CC23C5A11DA2}" presName="ParentAccent7" presStyleLbl="alignNode1" presStyleIdx="6" presStyleCnt="33" custLinFactY="-100000" custLinFactNeighborX="8495" custLinFactNeighborY="-121816"/>
      <dgm:spPr/>
    </dgm:pt>
    <dgm:pt modelId="{46AA59E8-BFB0-4A21-BF59-28A8A110B496}" type="pres">
      <dgm:prSet presAssocID="{53F8A681-5D6F-4317-84DB-CC23C5A11DA2}" presName="ParentAccent8" presStyleLbl="alignNode1" presStyleIdx="7" presStyleCnt="33" custLinFactY="-100000" custLinFactNeighborX="8495" custLinFactNeighborY="-121816"/>
      <dgm:spPr/>
    </dgm:pt>
    <dgm:pt modelId="{7943E0E5-AABE-4183-B894-6FC769F70093}" type="pres">
      <dgm:prSet presAssocID="{53F8A681-5D6F-4317-84DB-CC23C5A11DA2}" presName="ParentAccent9" presStyleLbl="alignNode1" presStyleIdx="8" presStyleCnt="33" custLinFactY="-100000" custLinFactNeighborX="8495" custLinFactNeighborY="-121816"/>
      <dgm:spPr/>
      <dgm:t>
        <a:bodyPr/>
        <a:lstStyle/>
        <a:p>
          <a:endParaRPr lang="en-US"/>
        </a:p>
      </dgm:t>
    </dgm:pt>
    <dgm:pt modelId="{380F2377-0F84-4FA9-B509-B8C82E5AE730}" type="pres">
      <dgm:prSet presAssocID="{53F8A681-5D6F-4317-84DB-CC23C5A11DA2}" presName="ParentAccent10" presStyleLbl="alignNode1" presStyleIdx="9" presStyleCnt="33" custLinFactY="-100000" custLinFactNeighborX="8495" custLinFactNeighborY="-121816"/>
      <dgm:spPr/>
      <dgm:t>
        <a:bodyPr/>
        <a:lstStyle/>
        <a:p>
          <a:endParaRPr lang="en-US"/>
        </a:p>
      </dgm:t>
    </dgm:pt>
    <dgm:pt modelId="{90BDE838-A227-4CF7-8443-5BF1DF4707F4}" type="pres">
      <dgm:prSet presAssocID="{53F8A681-5D6F-4317-84DB-CC23C5A11DA2}" presName="Parent" presStyleLbl="alignNode1" presStyleIdx="10" presStyleCnt="33" custLinFactY="-54691" custLinFactNeighborX="-2696" custLinFactNeighborY="-100000">
        <dgm:presLayoutVars>
          <dgm:chMax val="5"/>
          <dgm:chPref val="3"/>
          <dgm:bulletEnabled val="1"/>
        </dgm:presLayoutVars>
      </dgm:prSet>
      <dgm:spPr/>
      <dgm:t>
        <a:bodyPr/>
        <a:lstStyle/>
        <a:p>
          <a:endParaRPr lang="en-US"/>
        </a:p>
      </dgm:t>
    </dgm:pt>
    <dgm:pt modelId="{48D82E1C-672A-41A2-A953-D7C64CE2F6BA}" type="pres">
      <dgm:prSet presAssocID="{2964EAF5-8B0A-4AA1-8C74-F0AA215B2BDB}" presName="sibTrans" presStyleCnt="0"/>
      <dgm:spPr/>
    </dgm:pt>
    <dgm:pt modelId="{D1DB2D5A-598E-41E7-A7A6-0A368D916BEC}" type="pres">
      <dgm:prSet presAssocID="{682E801A-31F9-417C-9E9B-A3F422C397DA}" presName="composite" presStyleCnt="0"/>
      <dgm:spPr/>
    </dgm:pt>
    <dgm:pt modelId="{2205E282-67ED-4360-8F68-EFFAB91178E4}" type="pres">
      <dgm:prSet presAssocID="{682E801A-31F9-417C-9E9B-A3F422C397DA}" presName="ParentAccent1" presStyleLbl="alignNode1" presStyleIdx="11" presStyleCnt="33" custLinFactX="-1100000" custLinFactY="-723793" custLinFactNeighborX="-1182407" custLinFactNeighborY="-800000"/>
      <dgm:spPr/>
    </dgm:pt>
    <dgm:pt modelId="{CD62DD15-66ED-4EB3-8FC5-DAD1C4C42E51}" type="pres">
      <dgm:prSet presAssocID="{682E801A-31F9-417C-9E9B-A3F422C397DA}" presName="ParentAccent2" presStyleLbl="alignNode1" presStyleIdx="12" presStyleCnt="33" custLinFactX="-1100000" custLinFactY="-723793" custLinFactNeighborX="-1182407" custLinFactNeighborY="-800000"/>
      <dgm:spPr/>
    </dgm:pt>
    <dgm:pt modelId="{F578CE16-1CC7-45DC-8717-9F47A4C68B1D}" type="pres">
      <dgm:prSet presAssocID="{682E801A-31F9-417C-9E9B-A3F422C397DA}" presName="ParentAccent3" presStyleLbl="alignNode1" presStyleIdx="13" presStyleCnt="33" custLinFactX="-1100000" custLinFactY="-723793" custLinFactNeighborX="-1182407" custLinFactNeighborY="-800000"/>
      <dgm:spPr/>
    </dgm:pt>
    <dgm:pt modelId="{42784898-A764-4BA4-A1F6-651D17967C30}" type="pres">
      <dgm:prSet presAssocID="{682E801A-31F9-417C-9E9B-A3F422C397DA}" presName="ParentAccent4" presStyleLbl="alignNode1" presStyleIdx="14" presStyleCnt="33" custLinFactX="-1100000" custLinFactY="-723793" custLinFactNeighborX="-1182407" custLinFactNeighborY="-800000"/>
      <dgm:spPr/>
    </dgm:pt>
    <dgm:pt modelId="{0FB2B413-6BE9-4494-9802-8B6D1F07E3C0}" type="pres">
      <dgm:prSet presAssocID="{682E801A-31F9-417C-9E9B-A3F422C397DA}" presName="ParentAccent5" presStyleLbl="alignNode1" presStyleIdx="15" presStyleCnt="33" custLinFactX="-1100000" custLinFactY="-723793" custLinFactNeighborX="-1182407" custLinFactNeighborY="-800000"/>
      <dgm:spPr/>
    </dgm:pt>
    <dgm:pt modelId="{8CFF5C9C-8383-44E2-8542-29D8C014BC8A}" type="pres">
      <dgm:prSet presAssocID="{682E801A-31F9-417C-9E9B-A3F422C397DA}" presName="ParentAccent6" presStyleLbl="alignNode1" presStyleIdx="16" presStyleCnt="33" custLinFactX="-539988" custLinFactY="-361896" custLinFactNeighborX="-600000" custLinFactNeighborY="-400000"/>
      <dgm:spPr/>
    </dgm:pt>
    <dgm:pt modelId="{0ED8A12D-7F8C-40A7-86F5-58F6626D2A90}" type="pres">
      <dgm:prSet presAssocID="{682E801A-31F9-417C-9E9B-A3F422C397DA}" presName="ParentAccent7" presStyleLbl="alignNode1" presStyleIdx="17" presStyleCnt="33" custLinFactX="-1100000" custLinFactY="-723793" custLinFactNeighborX="-1182407" custLinFactNeighborY="-800000"/>
      <dgm:spPr/>
    </dgm:pt>
    <dgm:pt modelId="{4C4F7E21-5E50-4B78-8647-FF911C500447}" type="pres">
      <dgm:prSet presAssocID="{682E801A-31F9-417C-9E9B-A3F422C397DA}" presName="ParentAccent8" presStyleLbl="alignNode1" presStyleIdx="18" presStyleCnt="33" custLinFactX="-1100000" custLinFactY="-723793" custLinFactNeighborX="-1182407" custLinFactNeighborY="-800000"/>
      <dgm:spPr/>
    </dgm:pt>
    <dgm:pt modelId="{CA5859DB-A4F6-4125-BCAC-3419B4E416E1}" type="pres">
      <dgm:prSet presAssocID="{682E801A-31F9-417C-9E9B-A3F422C397DA}" presName="ParentAccent9" presStyleLbl="alignNode1" presStyleIdx="19" presStyleCnt="33" custLinFactX="-1100000" custLinFactY="-723793" custLinFactNeighborX="-1182407" custLinFactNeighborY="-800000"/>
      <dgm:spPr/>
    </dgm:pt>
    <dgm:pt modelId="{1D9B82C1-43FA-410A-91E4-DA6D1760914A}" type="pres">
      <dgm:prSet presAssocID="{682E801A-31F9-417C-9E9B-A3F422C397DA}" presName="ParentAccent10" presStyleLbl="alignNode1" presStyleIdx="20" presStyleCnt="33" custLinFactX="-1100000" custLinFactY="-723793" custLinFactNeighborX="-1182407" custLinFactNeighborY="-800000"/>
      <dgm:spPr/>
    </dgm:pt>
    <dgm:pt modelId="{3265B92B-F69F-4EE7-BF2C-373DEBDCF375}" type="pres">
      <dgm:prSet presAssocID="{682E801A-31F9-417C-9E9B-A3F422C397DA}" presName="Parent" presStyleLbl="alignNode1" presStyleIdx="21" presStyleCnt="33" custLinFactX="-100000" custLinFactNeighborX="-121418" custLinFactNeighborY="-22959">
        <dgm:presLayoutVars>
          <dgm:chMax val="5"/>
          <dgm:chPref val="3"/>
          <dgm:bulletEnabled val="1"/>
        </dgm:presLayoutVars>
      </dgm:prSet>
      <dgm:spPr/>
      <dgm:t>
        <a:bodyPr/>
        <a:lstStyle/>
        <a:p>
          <a:endParaRPr lang="en-US"/>
        </a:p>
      </dgm:t>
    </dgm:pt>
    <dgm:pt modelId="{6CF7DB67-C15F-4C43-987A-51570C600AE3}" type="pres">
      <dgm:prSet presAssocID="{BA4DFD96-57CF-4584-B2AC-88C02C5CC3CB}" presName="sibTrans" presStyleCnt="0"/>
      <dgm:spPr/>
    </dgm:pt>
    <dgm:pt modelId="{E89385F1-D89A-4ECD-809A-B5D5DB4A45E1}" type="pres">
      <dgm:prSet presAssocID="{DB802BBA-0392-4B58-B5B3-D0C235FAD506}" presName="composite" presStyleCnt="0"/>
      <dgm:spPr/>
    </dgm:pt>
    <dgm:pt modelId="{C0852987-081C-46EB-890F-C035D4F77BE0}" type="pres">
      <dgm:prSet presAssocID="{DB802BBA-0392-4B58-B5B3-D0C235FAD506}" presName="ParentAccent1" presStyleLbl="alignNode1" presStyleIdx="22" presStyleCnt="33" custLinFactX="-2221213" custLinFactY="500000" custLinFactNeighborX="-2300000" custLinFactNeighborY="528081"/>
      <dgm:spPr/>
    </dgm:pt>
    <dgm:pt modelId="{59CA062A-B5A7-414A-B40B-2F5651C454C4}" type="pres">
      <dgm:prSet presAssocID="{DB802BBA-0392-4B58-B5B3-D0C235FAD506}" presName="ParentAccent2" presStyleLbl="alignNode1" presStyleIdx="23" presStyleCnt="33" custLinFactX="-2221213" custLinFactY="500000" custLinFactNeighborX="-2300000" custLinFactNeighborY="528081"/>
      <dgm:spPr/>
    </dgm:pt>
    <dgm:pt modelId="{58D393AD-6667-41EC-B021-00CB8D2A8C4B}" type="pres">
      <dgm:prSet presAssocID="{DB802BBA-0392-4B58-B5B3-D0C235FAD506}" presName="ParentAccent3" presStyleLbl="alignNode1" presStyleIdx="24" presStyleCnt="33" custLinFactX="-2221213" custLinFactY="500000" custLinFactNeighborX="-2300000" custLinFactNeighborY="528081"/>
      <dgm:spPr/>
    </dgm:pt>
    <dgm:pt modelId="{5EC25D64-3197-48A2-8AED-CB4CCF6FD63A}" type="pres">
      <dgm:prSet presAssocID="{DB802BBA-0392-4B58-B5B3-D0C235FAD506}" presName="ParentAccent4" presStyleLbl="alignNode1" presStyleIdx="25" presStyleCnt="33" custLinFactX="-2221213" custLinFactY="500000" custLinFactNeighborX="-2300000" custLinFactNeighborY="528081"/>
      <dgm:spPr/>
    </dgm:pt>
    <dgm:pt modelId="{D6F4F293-0A84-43DC-991F-8E7B8BEA9D0A}" type="pres">
      <dgm:prSet presAssocID="{DB802BBA-0392-4B58-B5B3-D0C235FAD506}" presName="ParentAccent5" presStyleLbl="alignNode1" presStyleIdx="26" presStyleCnt="33" custLinFactX="-2221213" custLinFactY="500000" custLinFactNeighborX="-2300000" custLinFactNeighborY="528081"/>
      <dgm:spPr/>
    </dgm:pt>
    <dgm:pt modelId="{48746647-6C9F-430B-B714-8CBF949245ED}" type="pres">
      <dgm:prSet presAssocID="{DB802BBA-0392-4B58-B5B3-D0C235FAD506}" presName="ParentAccent6" presStyleLbl="alignNode1" presStyleIdx="27" presStyleCnt="33" custLinFactX="-1100000" custLinFactY="214040" custLinFactNeighborX="-1158199" custLinFactNeighborY="300000"/>
      <dgm:spPr/>
    </dgm:pt>
    <dgm:pt modelId="{B7F3E3ED-C6B9-41B1-B4CD-1937E9B36459}" type="pres">
      <dgm:prSet presAssocID="{DB802BBA-0392-4B58-B5B3-D0C235FAD506}" presName="ParentAccent7" presStyleLbl="alignNode1" presStyleIdx="28" presStyleCnt="33" custLinFactX="-2221213" custLinFactY="500000" custLinFactNeighborX="-2300000" custLinFactNeighborY="528081"/>
      <dgm:spPr/>
    </dgm:pt>
    <dgm:pt modelId="{AA97F0F2-559D-43B9-A0D1-BB2DEFC24104}" type="pres">
      <dgm:prSet presAssocID="{DB802BBA-0392-4B58-B5B3-D0C235FAD506}" presName="ParentAccent8" presStyleLbl="alignNode1" presStyleIdx="29" presStyleCnt="33" custLinFactX="-2221213" custLinFactY="500000" custLinFactNeighborX="-2300000" custLinFactNeighborY="528081"/>
      <dgm:spPr/>
      <dgm:t>
        <a:bodyPr/>
        <a:lstStyle/>
        <a:p>
          <a:endParaRPr lang="en-US"/>
        </a:p>
      </dgm:t>
    </dgm:pt>
    <dgm:pt modelId="{528B716A-D994-49D5-9AC7-6246DEEF3DFB}" type="pres">
      <dgm:prSet presAssocID="{DB802BBA-0392-4B58-B5B3-D0C235FAD506}" presName="ParentAccent9" presStyleLbl="alignNode1" presStyleIdx="30" presStyleCnt="33" custLinFactX="-2221213" custLinFactY="500000" custLinFactNeighborX="-2300000" custLinFactNeighborY="528081"/>
      <dgm:spPr/>
      <dgm:t>
        <a:bodyPr/>
        <a:lstStyle/>
        <a:p>
          <a:endParaRPr lang="en-US"/>
        </a:p>
      </dgm:t>
    </dgm:pt>
    <dgm:pt modelId="{71E1D937-03CE-4456-A0E6-B6CE7C5E517C}" type="pres">
      <dgm:prSet presAssocID="{DB802BBA-0392-4B58-B5B3-D0C235FAD506}" presName="ParentAccent10" presStyleLbl="alignNode1" presStyleIdx="31" presStyleCnt="33" custLinFactX="-2221213" custLinFactY="500000" custLinFactNeighborX="-2300000" custLinFactNeighborY="528081"/>
      <dgm:spPr/>
    </dgm:pt>
    <dgm:pt modelId="{1381D57B-A384-40FC-BA16-AE2C0292E18A}" type="pres">
      <dgm:prSet presAssocID="{DB802BBA-0392-4B58-B5B3-D0C235FAD506}" presName="Parent" presStyleLbl="alignNode1" presStyleIdx="32" presStyleCnt="33" custLinFactX="-200000" custLinFactY="285" custLinFactNeighborX="-241291" custLinFactNeighborY="100000">
        <dgm:presLayoutVars>
          <dgm:chMax val="5"/>
          <dgm:chPref val="3"/>
          <dgm:bulletEnabled val="1"/>
        </dgm:presLayoutVars>
      </dgm:prSet>
      <dgm:spPr/>
      <dgm:t>
        <a:bodyPr/>
        <a:lstStyle/>
        <a:p>
          <a:endParaRPr lang="en-US"/>
        </a:p>
      </dgm:t>
    </dgm:pt>
  </dgm:ptLst>
  <dgm:cxnLst>
    <dgm:cxn modelId="{5CF5D115-3642-4220-A5BB-2BA0FC8EF47A}" type="presOf" srcId="{78FC13A5-9A0D-4E8A-BDE9-8CFC20D3CDDD}" destId="{1F9EDD66-ADA4-4285-ABBD-84453E58D04E}" srcOrd="0" destOrd="0" presId="urn:microsoft.com/office/officeart/2011/layout/ConvergingText"/>
    <dgm:cxn modelId="{5FB4E0FC-C892-4C06-BA55-641CF17B7E71}" srcId="{78FC13A5-9A0D-4E8A-BDE9-8CFC20D3CDDD}" destId="{682E801A-31F9-417C-9E9B-A3F422C397DA}" srcOrd="1" destOrd="0" parTransId="{DF80E476-01B3-439C-8AF5-97DA18DA3E7F}" sibTransId="{BA4DFD96-57CF-4584-B2AC-88C02C5CC3CB}"/>
    <dgm:cxn modelId="{CBD2A6A3-E01A-46CF-925A-D12C9F4787B2}" type="presOf" srcId="{DB802BBA-0392-4B58-B5B3-D0C235FAD506}" destId="{1381D57B-A384-40FC-BA16-AE2C0292E18A}" srcOrd="0" destOrd="0" presId="urn:microsoft.com/office/officeart/2011/layout/ConvergingText"/>
    <dgm:cxn modelId="{8CF0665A-CB6E-4EFD-9D28-52D6DBA65B84}" srcId="{78FC13A5-9A0D-4E8A-BDE9-8CFC20D3CDDD}" destId="{53F8A681-5D6F-4317-84DB-CC23C5A11DA2}" srcOrd="0" destOrd="0" parTransId="{E51A1F1D-03F9-4042-AC8A-9E01AE5C5FD9}" sibTransId="{2964EAF5-8B0A-4AA1-8C74-F0AA215B2BDB}"/>
    <dgm:cxn modelId="{54250FA7-A3F4-4B7D-B150-AB5B04830929}" type="presOf" srcId="{682E801A-31F9-417C-9E9B-A3F422C397DA}" destId="{3265B92B-F69F-4EE7-BF2C-373DEBDCF375}" srcOrd="0" destOrd="0" presId="urn:microsoft.com/office/officeart/2011/layout/ConvergingText"/>
    <dgm:cxn modelId="{E273A518-9DCA-42CE-BE57-62230B461722}" srcId="{78FC13A5-9A0D-4E8A-BDE9-8CFC20D3CDDD}" destId="{DB802BBA-0392-4B58-B5B3-D0C235FAD506}" srcOrd="2" destOrd="0" parTransId="{016C9303-27A0-4053-84A8-9D48C164EEDB}" sibTransId="{A8133457-61AC-4FC7-96D8-A83ACB8AD8F8}"/>
    <dgm:cxn modelId="{64ADB487-83E8-436F-AAE2-382D184B0E7A}" type="presOf" srcId="{53F8A681-5D6F-4317-84DB-CC23C5A11DA2}" destId="{90BDE838-A227-4CF7-8443-5BF1DF4707F4}" srcOrd="0" destOrd="0" presId="urn:microsoft.com/office/officeart/2011/layout/ConvergingText"/>
    <dgm:cxn modelId="{25844756-E86C-49FB-9FAF-D8E4C02EC7D4}" type="presParOf" srcId="{1F9EDD66-ADA4-4285-ABBD-84453E58D04E}" destId="{91205D40-9E6F-453F-A409-2B43AD3FA80A}" srcOrd="0" destOrd="0" presId="urn:microsoft.com/office/officeart/2011/layout/ConvergingText"/>
    <dgm:cxn modelId="{CE55C793-8A75-4581-8747-0AB345106B9B}" type="presParOf" srcId="{91205D40-9E6F-453F-A409-2B43AD3FA80A}" destId="{83DA59CD-2198-4C2B-A02F-6F8B66683DDB}" srcOrd="0" destOrd="0" presId="urn:microsoft.com/office/officeart/2011/layout/ConvergingText"/>
    <dgm:cxn modelId="{A1BD172C-2B98-4CF1-8303-0103C5527AC9}" type="presParOf" srcId="{91205D40-9E6F-453F-A409-2B43AD3FA80A}" destId="{8F14B6C0-D25A-4619-8A29-DB4D6AD3E473}" srcOrd="1" destOrd="0" presId="urn:microsoft.com/office/officeart/2011/layout/ConvergingText"/>
    <dgm:cxn modelId="{CAE8A8CC-22BC-4730-8CAF-435D565CB50B}" type="presParOf" srcId="{91205D40-9E6F-453F-A409-2B43AD3FA80A}" destId="{2C31A2A4-E3DB-4525-8981-1E7A31392CB4}" srcOrd="2" destOrd="0" presId="urn:microsoft.com/office/officeart/2011/layout/ConvergingText"/>
    <dgm:cxn modelId="{691A3D7C-6A68-4FEC-B42D-F5B6AE5FD0C1}" type="presParOf" srcId="{91205D40-9E6F-453F-A409-2B43AD3FA80A}" destId="{204464FB-5141-4B18-9A1A-05CEDC613497}" srcOrd="3" destOrd="0" presId="urn:microsoft.com/office/officeart/2011/layout/ConvergingText"/>
    <dgm:cxn modelId="{8B3C939C-B7E7-43B3-8C21-7B566F237E53}" type="presParOf" srcId="{91205D40-9E6F-453F-A409-2B43AD3FA80A}" destId="{CA6F5971-730C-4A93-87DF-25B5163279A2}" srcOrd="4" destOrd="0" presId="urn:microsoft.com/office/officeart/2011/layout/ConvergingText"/>
    <dgm:cxn modelId="{871F2D49-7286-4244-A7FF-813354D8011F}" type="presParOf" srcId="{91205D40-9E6F-453F-A409-2B43AD3FA80A}" destId="{2FF994E6-2950-49C9-BF20-ECA861129581}" srcOrd="5" destOrd="0" presId="urn:microsoft.com/office/officeart/2011/layout/ConvergingText"/>
    <dgm:cxn modelId="{63D224E3-DEDE-403F-B1FB-21FC5C3963C1}" type="presParOf" srcId="{91205D40-9E6F-453F-A409-2B43AD3FA80A}" destId="{72B002F6-1CA3-49FF-970F-A77E7A4D608E}" srcOrd="6" destOrd="0" presId="urn:microsoft.com/office/officeart/2011/layout/ConvergingText"/>
    <dgm:cxn modelId="{9955B56E-EE74-47DB-82B2-37636DC65C1A}" type="presParOf" srcId="{91205D40-9E6F-453F-A409-2B43AD3FA80A}" destId="{46AA59E8-BFB0-4A21-BF59-28A8A110B496}" srcOrd="7" destOrd="0" presId="urn:microsoft.com/office/officeart/2011/layout/ConvergingText"/>
    <dgm:cxn modelId="{D89A72E2-F986-4C16-8F45-752EB18A0BC0}" type="presParOf" srcId="{91205D40-9E6F-453F-A409-2B43AD3FA80A}" destId="{7943E0E5-AABE-4183-B894-6FC769F70093}" srcOrd="8" destOrd="0" presId="urn:microsoft.com/office/officeart/2011/layout/ConvergingText"/>
    <dgm:cxn modelId="{90407F37-A499-4A24-BF2E-13324252CB15}" type="presParOf" srcId="{91205D40-9E6F-453F-A409-2B43AD3FA80A}" destId="{380F2377-0F84-4FA9-B509-B8C82E5AE730}" srcOrd="9" destOrd="0" presId="urn:microsoft.com/office/officeart/2011/layout/ConvergingText"/>
    <dgm:cxn modelId="{97523834-8F14-4159-B7B2-2CAE1BC1F1E5}" type="presParOf" srcId="{91205D40-9E6F-453F-A409-2B43AD3FA80A}" destId="{90BDE838-A227-4CF7-8443-5BF1DF4707F4}" srcOrd="10" destOrd="0" presId="urn:microsoft.com/office/officeart/2011/layout/ConvergingText"/>
    <dgm:cxn modelId="{A643C540-ED8A-49BF-B1B9-8A61E21EF7E2}" type="presParOf" srcId="{1F9EDD66-ADA4-4285-ABBD-84453E58D04E}" destId="{48D82E1C-672A-41A2-A953-D7C64CE2F6BA}" srcOrd="1" destOrd="0" presId="urn:microsoft.com/office/officeart/2011/layout/ConvergingText"/>
    <dgm:cxn modelId="{83A0E8CF-AC08-442C-AA40-56AB34CB5890}" type="presParOf" srcId="{1F9EDD66-ADA4-4285-ABBD-84453E58D04E}" destId="{D1DB2D5A-598E-41E7-A7A6-0A368D916BEC}" srcOrd="2" destOrd="0" presId="urn:microsoft.com/office/officeart/2011/layout/ConvergingText"/>
    <dgm:cxn modelId="{A1547EDB-91DD-4140-9BEA-A82187965AE1}" type="presParOf" srcId="{D1DB2D5A-598E-41E7-A7A6-0A368D916BEC}" destId="{2205E282-67ED-4360-8F68-EFFAB91178E4}" srcOrd="0" destOrd="0" presId="urn:microsoft.com/office/officeart/2011/layout/ConvergingText"/>
    <dgm:cxn modelId="{D858CB14-DB44-46C1-B4C2-D9BE1B17AD13}" type="presParOf" srcId="{D1DB2D5A-598E-41E7-A7A6-0A368D916BEC}" destId="{CD62DD15-66ED-4EB3-8FC5-DAD1C4C42E51}" srcOrd="1" destOrd="0" presId="urn:microsoft.com/office/officeart/2011/layout/ConvergingText"/>
    <dgm:cxn modelId="{3A33A85D-AE6D-49D6-8455-5691D30E4C96}" type="presParOf" srcId="{D1DB2D5A-598E-41E7-A7A6-0A368D916BEC}" destId="{F578CE16-1CC7-45DC-8717-9F47A4C68B1D}" srcOrd="2" destOrd="0" presId="urn:microsoft.com/office/officeart/2011/layout/ConvergingText"/>
    <dgm:cxn modelId="{6AF64F56-1421-45DA-8713-6E748E1E7864}" type="presParOf" srcId="{D1DB2D5A-598E-41E7-A7A6-0A368D916BEC}" destId="{42784898-A764-4BA4-A1F6-651D17967C30}" srcOrd="3" destOrd="0" presId="urn:microsoft.com/office/officeart/2011/layout/ConvergingText"/>
    <dgm:cxn modelId="{DB7D6CF3-757A-4699-BB50-507380E992B7}" type="presParOf" srcId="{D1DB2D5A-598E-41E7-A7A6-0A368D916BEC}" destId="{0FB2B413-6BE9-4494-9802-8B6D1F07E3C0}" srcOrd="4" destOrd="0" presId="urn:microsoft.com/office/officeart/2011/layout/ConvergingText"/>
    <dgm:cxn modelId="{693E66DE-A3DA-430C-A2C0-F5D5D95E1711}" type="presParOf" srcId="{D1DB2D5A-598E-41E7-A7A6-0A368D916BEC}" destId="{8CFF5C9C-8383-44E2-8542-29D8C014BC8A}" srcOrd="5" destOrd="0" presId="urn:microsoft.com/office/officeart/2011/layout/ConvergingText"/>
    <dgm:cxn modelId="{54B97BE6-6516-4EF6-8CF4-E746C0305F7A}" type="presParOf" srcId="{D1DB2D5A-598E-41E7-A7A6-0A368D916BEC}" destId="{0ED8A12D-7F8C-40A7-86F5-58F6626D2A90}" srcOrd="6" destOrd="0" presId="urn:microsoft.com/office/officeart/2011/layout/ConvergingText"/>
    <dgm:cxn modelId="{132CD6C6-767F-469D-8188-8A2E1E6C4352}" type="presParOf" srcId="{D1DB2D5A-598E-41E7-A7A6-0A368D916BEC}" destId="{4C4F7E21-5E50-4B78-8647-FF911C500447}" srcOrd="7" destOrd="0" presId="urn:microsoft.com/office/officeart/2011/layout/ConvergingText"/>
    <dgm:cxn modelId="{6C52C707-539A-4F30-865F-EA167BFB0CC5}" type="presParOf" srcId="{D1DB2D5A-598E-41E7-A7A6-0A368D916BEC}" destId="{CA5859DB-A4F6-4125-BCAC-3419B4E416E1}" srcOrd="8" destOrd="0" presId="urn:microsoft.com/office/officeart/2011/layout/ConvergingText"/>
    <dgm:cxn modelId="{7D26B9ED-53B8-453A-892C-EE12687C2317}" type="presParOf" srcId="{D1DB2D5A-598E-41E7-A7A6-0A368D916BEC}" destId="{1D9B82C1-43FA-410A-91E4-DA6D1760914A}" srcOrd="9" destOrd="0" presId="urn:microsoft.com/office/officeart/2011/layout/ConvergingText"/>
    <dgm:cxn modelId="{C7CD047C-D707-49B2-9071-98283A3CA933}" type="presParOf" srcId="{D1DB2D5A-598E-41E7-A7A6-0A368D916BEC}" destId="{3265B92B-F69F-4EE7-BF2C-373DEBDCF375}" srcOrd="10" destOrd="0" presId="urn:microsoft.com/office/officeart/2011/layout/ConvergingText"/>
    <dgm:cxn modelId="{41429323-68E8-46FE-AA41-FFFE4EADBE70}" type="presParOf" srcId="{1F9EDD66-ADA4-4285-ABBD-84453E58D04E}" destId="{6CF7DB67-C15F-4C43-987A-51570C600AE3}" srcOrd="3" destOrd="0" presId="urn:microsoft.com/office/officeart/2011/layout/ConvergingText"/>
    <dgm:cxn modelId="{36532C4D-CE1D-4432-9505-80A5DFCBD001}" type="presParOf" srcId="{1F9EDD66-ADA4-4285-ABBD-84453E58D04E}" destId="{E89385F1-D89A-4ECD-809A-B5D5DB4A45E1}" srcOrd="4" destOrd="0" presId="urn:microsoft.com/office/officeart/2011/layout/ConvergingText"/>
    <dgm:cxn modelId="{EE5DFEEE-6377-49AE-B17F-3783924150C2}" type="presParOf" srcId="{E89385F1-D89A-4ECD-809A-B5D5DB4A45E1}" destId="{C0852987-081C-46EB-890F-C035D4F77BE0}" srcOrd="0" destOrd="0" presId="urn:microsoft.com/office/officeart/2011/layout/ConvergingText"/>
    <dgm:cxn modelId="{0C085276-771D-45A6-996B-2111AE722065}" type="presParOf" srcId="{E89385F1-D89A-4ECD-809A-B5D5DB4A45E1}" destId="{59CA062A-B5A7-414A-B40B-2F5651C454C4}" srcOrd="1" destOrd="0" presId="urn:microsoft.com/office/officeart/2011/layout/ConvergingText"/>
    <dgm:cxn modelId="{3D613C6C-5C86-438D-B43A-D6A0D3419BB7}" type="presParOf" srcId="{E89385F1-D89A-4ECD-809A-B5D5DB4A45E1}" destId="{58D393AD-6667-41EC-B021-00CB8D2A8C4B}" srcOrd="2" destOrd="0" presId="urn:microsoft.com/office/officeart/2011/layout/ConvergingText"/>
    <dgm:cxn modelId="{05FA7392-9E67-498E-B986-7F2A3A7BBEB1}" type="presParOf" srcId="{E89385F1-D89A-4ECD-809A-B5D5DB4A45E1}" destId="{5EC25D64-3197-48A2-8AED-CB4CCF6FD63A}" srcOrd="3" destOrd="0" presId="urn:microsoft.com/office/officeart/2011/layout/ConvergingText"/>
    <dgm:cxn modelId="{7970F127-C1F3-474D-9272-E21714AFE42B}" type="presParOf" srcId="{E89385F1-D89A-4ECD-809A-B5D5DB4A45E1}" destId="{D6F4F293-0A84-43DC-991F-8E7B8BEA9D0A}" srcOrd="4" destOrd="0" presId="urn:microsoft.com/office/officeart/2011/layout/ConvergingText"/>
    <dgm:cxn modelId="{4C6A03D7-DD09-4F2D-B247-0ECDA282432D}" type="presParOf" srcId="{E89385F1-D89A-4ECD-809A-B5D5DB4A45E1}" destId="{48746647-6C9F-430B-B714-8CBF949245ED}" srcOrd="5" destOrd="0" presId="urn:microsoft.com/office/officeart/2011/layout/ConvergingText"/>
    <dgm:cxn modelId="{299A7A80-4768-4593-A49A-2D7213917FAD}" type="presParOf" srcId="{E89385F1-D89A-4ECD-809A-B5D5DB4A45E1}" destId="{B7F3E3ED-C6B9-41B1-B4CD-1937E9B36459}" srcOrd="6" destOrd="0" presId="urn:microsoft.com/office/officeart/2011/layout/ConvergingText"/>
    <dgm:cxn modelId="{3176C863-A37A-47FE-8B47-C65C2CD1EE37}" type="presParOf" srcId="{E89385F1-D89A-4ECD-809A-B5D5DB4A45E1}" destId="{AA97F0F2-559D-43B9-A0D1-BB2DEFC24104}" srcOrd="7" destOrd="0" presId="urn:microsoft.com/office/officeart/2011/layout/ConvergingText"/>
    <dgm:cxn modelId="{ACAD8E33-3DF0-4985-BE1B-DE333833E2FC}" type="presParOf" srcId="{E89385F1-D89A-4ECD-809A-B5D5DB4A45E1}" destId="{528B716A-D994-49D5-9AC7-6246DEEF3DFB}" srcOrd="8" destOrd="0" presId="urn:microsoft.com/office/officeart/2011/layout/ConvergingText"/>
    <dgm:cxn modelId="{0C45CEFD-2269-4DDC-82D7-7FB9D52A6577}" type="presParOf" srcId="{E89385F1-D89A-4ECD-809A-B5D5DB4A45E1}" destId="{71E1D937-03CE-4456-A0E6-B6CE7C5E517C}" srcOrd="9" destOrd="0" presId="urn:microsoft.com/office/officeart/2011/layout/ConvergingText"/>
    <dgm:cxn modelId="{D1F40D82-571B-42D3-92FF-332EEA289EDA}" type="presParOf" srcId="{E89385F1-D89A-4ECD-809A-B5D5DB4A45E1}" destId="{1381D57B-A384-40FC-BA16-AE2C0292E18A}" srcOrd="10"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A59CD-2198-4C2B-A02F-6F8B66683DDB}">
      <dsp:nvSpPr>
        <dsp:cNvPr id="0" name=""/>
        <dsp:cNvSpPr/>
      </dsp:nvSpPr>
      <dsp:spPr>
        <a:xfrm>
          <a:off x="2989577" y="2560419"/>
          <a:ext cx="146266" cy="146316"/>
        </a:xfrm>
        <a:prstGeom prst="ellips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14B6C0-D25A-4619-8A29-DB4D6AD3E473}">
      <dsp:nvSpPr>
        <dsp:cNvPr id="0" name=""/>
        <dsp:cNvSpPr/>
      </dsp:nvSpPr>
      <dsp:spPr>
        <a:xfrm>
          <a:off x="2741017" y="2560419"/>
          <a:ext cx="146266" cy="146316"/>
        </a:xfrm>
        <a:prstGeom prst="ellipse">
          <a:avLst/>
        </a:prstGeom>
        <a:solidFill>
          <a:schemeClr val="accent3">
            <a:hueOff val="509062"/>
            <a:satOff val="-1331"/>
            <a:lumOff val="-398"/>
            <a:alphaOff val="0"/>
          </a:schemeClr>
        </a:solidFill>
        <a:ln w="10795" cap="flat" cmpd="sng" algn="ctr">
          <a:solidFill>
            <a:schemeClr val="accent3">
              <a:hueOff val="509062"/>
              <a:satOff val="-1331"/>
              <a:lumOff val="-3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31A2A4-E3DB-4525-8981-1E7A31392CB4}">
      <dsp:nvSpPr>
        <dsp:cNvPr id="0" name=""/>
        <dsp:cNvSpPr/>
      </dsp:nvSpPr>
      <dsp:spPr>
        <a:xfrm>
          <a:off x="2492457" y="2560419"/>
          <a:ext cx="146266" cy="146316"/>
        </a:xfrm>
        <a:prstGeom prst="ellipse">
          <a:avLst/>
        </a:prstGeom>
        <a:solidFill>
          <a:schemeClr val="accent3">
            <a:hueOff val="1018124"/>
            <a:satOff val="-2661"/>
            <a:lumOff val="-796"/>
            <a:alphaOff val="0"/>
          </a:schemeClr>
        </a:solidFill>
        <a:ln w="10795" cap="flat" cmpd="sng" algn="ctr">
          <a:solidFill>
            <a:schemeClr val="accent3">
              <a:hueOff val="1018124"/>
              <a:satOff val="-2661"/>
              <a:lumOff val="-7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4464FB-5141-4B18-9A1A-05CEDC613497}">
      <dsp:nvSpPr>
        <dsp:cNvPr id="0" name=""/>
        <dsp:cNvSpPr/>
      </dsp:nvSpPr>
      <dsp:spPr>
        <a:xfrm>
          <a:off x="2243897" y="2560419"/>
          <a:ext cx="146266" cy="146316"/>
        </a:xfrm>
        <a:prstGeom prst="ellipse">
          <a:avLst/>
        </a:prstGeom>
        <a:solidFill>
          <a:schemeClr val="accent3">
            <a:hueOff val="1527186"/>
            <a:satOff val="-3992"/>
            <a:lumOff val="-1195"/>
            <a:alphaOff val="0"/>
          </a:schemeClr>
        </a:solidFill>
        <a:ln w="10795" cap="flat" cmpd="sng" algn="ctr">
          <a:solidFill>
            <a:schemeClr val="accent3">
              <a:hueOff val="1527186"/>
              <a:satOff val="-3992"/>
              <a:lumOff val="-11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F5971-730C-4A93-87DF-25B5163279A2}">
      <dsp:nvSpPr>
        <dsp:cNvPr id="0" name=""/>
        <dsp:cNvSpPr/>
      </dsp:nvSpPr>
      <dsp:spPr>
        <a:xfrm>
          <a:off x="1995337" y="2560419"/>
          <a:ext cx="146266" cy="146316"/>
        </a:xfrm>
        <a:prstGeom prst="ellipse">
          <a:avLst/>
        </a:prstGeom>
        <a:solidFill>
          <a:schemeClr val="accent3">
            <a:hueOff val="2036249"/>
            <a:satOff val="-5323"/>
            <a:lumOff val="-1593"/>
            <a:alphaOff val="0"/>
          </a:schemeClr>
        </a:solidFill>
        <a:ln w="10795" cap="flat" cmpd="sng" algn="ctr">
          <a:solidFill>
            <a:schemeClr val="accent3">
              <a:hueOff val="2036249"/>
              <a:satOff val="-5323"/>
              <a:lumOff val="-15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F994E6-2950-49C9-BF20-ECA861129581}">
      <dsp:nvSpPr>
        <dsp:cNvPr id="0" name=""/>
        <dsp:cNvSpPr/>
      </dsp:nvSpPr>
      <dsp:spPr>
        <a:xfrm>
          <a:off x="1600199" y="2487261"/>
          <a:ext cx="292845" cy="292632"/>
        </a:xfrm>
        <a:prstGeom prst="ellipse">
          <a:avLst/>
        </a:prstGeom>
        <a:solidFill>
          <a:schemeClr val="accent3">
            <a:hueOff val="2545311"/>
            <a:satOff val="-6653"/>
            <a:lumOff val="-1991"/>
            <a:alphaOff val="0"/>
          </a:schemeClr>
        </a:solidFill>
        <a:ln w="10795" cap="flat" cmpd="sng" algn="ctr">
          <a:solidFill>
            <a:schemeClr val="accent3">
              <a:hueOff val="2545311"/>
              <a:satOff val="-6653"/>
              <a:lumOff val="-19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02F6-1CA3-49FF-970F-A77E7A4D608E}">
      <dsp:nvSpPr>
        <dsp:cNvPr id="0" name=""/>
        <dsp:cNvSpPr/>
      </dsp:nvSpPr>
      <dsp:spPr>
        <a:xfrm>
          <a:off x="2750997" y="2258161"/>
          <a:ext cx="146266" cy="146316"/>
        </a:xfrm>
        <a:prstGeom prst="ellipse">
          <a:avLst/>
        </a:prstGeom>
        <a:solidFill>
          <a:schemeClr val="accent3">
            <a:hueOff val="3054373"/>
            <a:satOff val="-7984"/>
            <a:lumOff val="-2389"/>
            <a:alphaOff val="0"/>
          </a:schemeClr>
        </a:solidFill>
        <a:ln w="10795" cap="flat" cmpd="sng" algn="ctr">
          <a:solidFill>
            <a:schemeClr val="accent3">
              <a:hueOff val="3054373"/>
              <a:satOff val="-7984"/>
              <a:lumOff val="-23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A59E8-BFB0-4A21-BF59-28A8A110B496}">
      <dsp:nvSpPr>
        <dsp:cNvPr id="0" name=""/>
        <dsp:cNvSpPr/>
      </dsp:nvSpPr>
      <dsp:spPr>
        <a:xfrm>
          <a:off x="2750997" y="2864899"/>
          <a:ext cx="146266" cy="146316"/>
        </a:xfrm>
        <a:prstGeom prst="ellipse">
          <a:avLst/>
        </a:prstGeom>
        <a:solidFill>
          <a:schemeClr val="accent3">
            <a:hueOff val="3563435"/>
            <a:satOff val="-9315"/>
            <a:lumOff val="-2788"/>
            <a:alphaOff val="0"/>
          </a:schemeClr>
        </a:solidFill>
        <a:ln w="10795" cap="flat" cmpd="sng" algn="ctr">
          <a:solidFill>
            <a:schemeClr val="accent3">
              <a:hueOff val="3563435"/>
              <a:satOff val="-9315"/>
              <a:lumOff val="-27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43E0E5-AABE-4183-B894-6FC769F70093}">
      <dsp:nvSpPr>
        <dsp:cNvPr id="0" name=""/>
        <dsp:cNvSpPr/>
      </dsp:nvSpPr>
      <dsp:spPr>
        <a:xfrm>
          <a:off x="2881670" y="2389668"/>
          <a:ext cx="146266" cy="146316"/>
        </a:xfrm>
        <a:prstGeom prst="ellipse">
          <a:avLst/>
        </a:prstGeom>
        <a:solidFill>
          <a:schemeClr val="accent3">
            <a:hueOff val="4072497"/>
            <a:satOff val="-10645"/>
            <a:lumOff val="-3186"/>
            <a:alphaOff val="0"/>
          </a:schemeClr>
        </a:solidFill>
        <a:ln w="10795" cap="flat" cmpd="sng" algn="ctr">
          <a:solidFill>
            <a:schemeClr val="accent3">
              <a:hueOff val="4072497"/>
              <a:satOff val="-10645"/>
              <a:lumOff val="-31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0F2377-0F84-4FA9-B509-B8C82E5AE730}">
      <dsp:nvSpPr>
        <dsp:cNvPr id="0" name=""/>
        <dsp:cNvSpPr/>
      </dsp:nvSpPr>
      <dsp:spPr>
        <a:xfrm>
          <a:off x="2890402" y="2734132"/>
          <a:ext cx="146266" cy="146316"/>
        </a:xfrm>
        <a:prstGeom prst="ellipse">
          <a:avLst/>
        </a:prstGeom>
        <a:solidFill>
          <a:schemeClr val="accent3">
            <a:hueOff val="4581559"/>
            <a:satOff val="-11976"/>
            <a:lumOff val="-3584"/>
            <a:alphaOff val="0"/>
          </a:schemeClr>
        </a:solidFill>
        <a:ln w="10795" cap="flat" cmpd="sng" algn="ctr">
          <a:solidFill>
            <a:schemeClr val="accent3">
              <a:hueOff val="4581559"/>
              <a:satOff val="-11976"/>
              <a:lumOff val="-35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BDE838-A227-4CF7-8443-5BF1DF4707F4}">
      <dsp:nvSpPr>
        <dsp:cNvPr id="0" name=""/>
        <dsp:cNvSpPr/>
      </dsp:nvSpPr>
      <dsp:spPr>
        <a:xfrm>
          <a:off x="0" y="0"/>
          <a:ext cx="1481067" cy="1480931"/>
        </a:xfrm>
        <a:prstGeom prst="ellipse">
          <a:avLst/>
        </a:prstGeom>
        <a:solidFill>
          <a:schemeClr val="accent3">
            <a:hueOff val="5090621"/>
            <a:satOff val="-13307"/>
            <a:lumOff val="-3982"/>
            <a:alphaOff val="0"/>
          </a:schemeClr>
        </a:solidFill>
        <a:ln w="10795" cap="flat" cmpd="sng" algn="ctr">
          <a:solidFill>
            <a:schemeClr val="accent3">
              <a:hueOff val="5090621"/>
              <a:satOff val="-13307"/>
              <a:lumOff val="-39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Light</a:t>
          </a:r>
          <a:endParaRPr lang="en-US" sz="2100" kern="1200" dirty="0"/>
        </a:p>
      </dsp:txBody>
      <dsp:txXfrm>
        <a:off x="216897" y="216877"/>
        <a:ext cx="1047273" cy="1047177"/>
      </dsp:txXfrm>
    </dsp:sp>
    <dsp:sp modelId="{2205E282-67ED-4360-8F68-EFFAB91178E4}">
      <dsp:nvSpPr>
        <dsp:cNvPr id="0" name=""/>
        <dsp:cNvSpPr/>
      </dsp:nvSpPr>
      <dsp:spPr>
        <a:xfrm>
          <a:off x="2913378" y="655418"/>
          <a:ext cx="146266" cy="146316"/>
        </a:xfrm>
        <a:prstGeom prst="ellipse">
          <a:avLst/>
        </a:prstGeom>
        <a:solidFill>
          <a:schemeClr val="accent3">
            <a:hueOff val="5599684"/>
            <a:satOff val="-14638"/>
            <a:lumOff val="-4381"/>
            <a:alphaOff val="0"/>
          </a:schemeClr>
        </a:solidFill>
        <a:ln w="10795" cap="flat" cmpd="sng" algn="ctr">
          <a:solidFill>
            <a:schemeClr val="accent3">
              <a:hueOff val="5599684"/>
              <a:satOff val="-14638"/>
              <a:lumOff val="-43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62DD15-66ED-4EB3-8FC5-DAD1C4C42E51}">
      <dsp:nvSpPr>
        <dsp:cNvPr id="0" name=""/>
        <dsp:cNvSpPr/>
      </dsp:nvSpPr>
      <dsp:spPr>
        <a:xfrm>
          <a:off x="2664818" y="655418"/>
          <a:ext cx="146266" cy="146316"/>
        </a:xfrm>
        <a:prstGeom prst="ellipse">
          <a:avLst/>
        </a:prstGeom>
        <a:solidFill>
          <a:schemeClr val="accent3">
            <a:hueOff val="6108746"/>
            <a:satOff val="-15968"/>
            <a:lumOff val="-4779"/>
            <a:alphaOff val="0"/>
          </a:schemeClr>
        </a:solidFill>
        <a:ln w="10795" cap="flat" cmpd="sng" algn="ctr">
          <a:solidFill>
            <a:schemeClr val="accent3">
              <a:hueOff val="6108746"/>
              <a:satOff val="-15968"/>
              <a:lumOff val="-47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8CE16-1CC7-45DC-8717-9F47A4C68B1D}">
      <dsp:nvSpPr>
        <dsp:cNvPr id="0" name=""/>
        <dsp:cNvSpPr/>
      </dsp:nvSpPr>
      <dsp:spPr>
        <a:xfrm>
          <a:off x="2416258" y="655418"/>
          <a:ext cx="146266" cy="146316"/>
        </a:xfrm>
        <a:prstGeom prst="ellipse">
          <a:avLst/>
        </a:prstGeom>
        <a:solidFill>
          <a:schemeClr val="accent3">
            <a:hueOff val="6617808"/>
            <a:satOff val="-17299"/>
            <a:lumOff val="-5177"/>
            <a:alphaOff val="0"/>
          </a:schemeClr>
        </a:solidFill>
        <a:ln w="10795" cap="flat" cmpd="sng" algn="ctr">
          <a:solidFill>
            <a:schemeClr val="accent3">
              <a:hueOff val="6617808"/>
              <a:satOff val="-17299"/>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84898-A764-4BA4-A1F6-651D17967C30}">
      <dsp:nvSpPr>
        <dsp:cNvPr id="0" name=""/>
        <dsp:cNvSpPr/>
      </dsp:nvSpPr>
      <dsp:spPr>
        <a:xfrm>
          <a:off x="2167698" y="655418"/>
          <a:ext cx="146266" cy="146316"/>
        </a:xfrm>
        <a:prstGeom prst="ellipse">
          <a:avLst/>
        </a:prstGeom>
        <a:solidFill>
          <a:schemeClr val="accent3">
            <a:hueOff val="7126870"/>
            <a:satOff val="-18630"/>
            <a:lumOff val="-5575"/>
            <a:alphaOff val="0"/>
          </a:schemeClr>
        </a:solidFill>
        <a:ln w="10795" cap="flat" cmpd="sng" algn="ctr">
          <a:solidFill>
            <a:schemeClr val="accent3">
              <a:hueOff val="7126870"/>
              <a:satOff val="-18630"/>
              <a:lumOff val="-5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2B413-6BE9-4494-9802-8B6D1F07E3C0}">
      <dsp:nvSpPr>
        <dsp:cNvPr id="0" name=""/>
        <dsp:cNvSpPr/>
      </dsp:nvSpPr>
      <dsp:spPr>
        <a:xfrm>
          <a:off x="1919138" y="655418"/>
          <a:ext cx="146266" cy="146316"/>
        </a:xfrm>
        <a:prstGeom prst="ellipse">
          <a:avLst/>
        </a:prstGeom>
        <a:solidFill>
          <a:schemeClr val="accent3">
            <a:hueOff val="7635932"/>
            <a:satOff val="-19960"/>
            <a:lumOff val="-5974"/>
            <a:alphaOff val="0"/>
          </a:schemeClr>
        </a:solidFill>
        <a:ln w="10795" cap="flat" cmpd="sng" algn="ctr">
          <a:solidFill>
            <a:schemeClr val="accent3">
              <a:hueOff val="7635932"/>
              <a:satOff val="-19960"/>
              <a:lumOff val="-59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F5C9C-8383-44E2-8542-29D8C014BC8A}">
      <dsp:nvSpPr>
        <dsp:cNvPr id="0" name=""/>
        <dsp:cNvSpPr/>
      </dsp:nvSpPr>
      <dsp:spPr>
        <a:xfrm>
          <a:off x="1524000" y="582262"/>
          <a:ext cx="292845" cy="292632"/>
        </a:xfrm>
        <a:prstGeom prst="ellipse">
          <a:avLst/>
        </a:prstGeom>
        <a:solidFill>
          <a:schemeClr val="accent3">
            <a:hueOff val="8144995"/>
            <a:satOff val="-21291"/>
            <a:lumOff val="-6372"/>
            <a:alphaOff val="0"/>
          </a:schemeClr>
        </a:solidFill>
        <a:ln w="10795" cap="flat" cmpd="sng" algn="ctr">
          <a:solidFill>
            <a:schemeClr val="accent3">
              <a:hueOff val="8144995"/>
              <a:satOff val="-21291"/>
              <a:lumOff val="-6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8A12D-7F8C-40A7-86F5-58F6626D2A90}">
      <dsp:nvSpPr>
        <dsp:cNvPr id="0" name=""/>
        <dsp:cNvSpPr/>
      </dsp:nvSpPr>
      <dsp:spPr>
        <a:xfrm>
          <a:off x="2674798" y="353160"/>
          <a:ext cx="146266" cy="146316"/>
        </a:xfrm>
        <a:prstGeom prst="ellipse">
          <a:avLst/>
        </a:prstGeom>
        <a:solidFill>
          <a:schemeClr val="accent3">
            <a:hueOff val="8654057"/>
            <a:satOff val="-22622"/>
            <a:lumOff val="-6770"/>
            <a:alphaOff val="0"/>
          </a:schemeClr>
        </a:solidFill>
        <a:ln w="10795" cap="flat" cmpd="sng" algn="ctr">
          <a:solidFill>
            <a:schemeClr val="accent3">
              <a:hueOff val="8654057"/>
              <a:satOff val="-22622"/>
              <a:lumOff val="-67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4F7E21-5E50-4B78-8647-FF911C500447}">
      <dsp:nvSpPr>
        <dsp:cNvPr id="0" name=""/>
        <dsp:cNvSpPr/>
      </dsp:nvSpPr>
      <dsp:spPr>
        <a:xfrm>
          <a:off x="2674798" y="959898"/>
          <a:ext cx="146266" cy="146316"/>
        </a:xfrm>
        <a:prstGeom prst="ellipse">
          <a:avLst/>
        </a:prstGeom>
        <a:solidFill>
          <a:schemeClr val="accent3">
            <a:hueOff val="9163119"/>
            <a:satOff val="-23952"/>
            <a:lumOff val="-7168"/>
            <a:alphaOff val="0"/>
          </a:schemeClr>
        </a:solidFill>
        <a:ln w="10795" cap="flat" cmpd="sng" algn="ctr">
          <a:solidFill>
            <a:schemeClr val="accent3">
              <a:hueOff val="9163119"/>
              <a:satOff val="-23952"/>
              <a:lumOff val="-71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859DB-A4F6-4125-BCAC-3419B4E416E1}">
      <dsp:nvSpPr>
        <dsp:cNvPr id="0" name=""/>
        <dsp:cNvSpPr/>
      </dsp:nvSpPr>
      <dsp:spPr>
        <a:xfrm>
          <a:off x="2805471" y="484667"/>
          <a:ext cx="146266" cy="146316"/>
        </a:xfrm>
        <a:prstGeom prst="ellipse">
          <a:avLst/>
        </a:prstGeom>
        <a:solidFill>
          <a:schemeClr val="accent3">
            <a:hueOff val="9672181"/>
            <a:satOff val="-25283"/>
            <a:lumOff val="-7567"/>
            <a:alphaOff val="0"/>
          </a:schemeClr>
        </a:solidFill>
        <a:ln w="10795" cap="flat" cmpd="sng" algn="ctr">
          <a:solidFill>
            <a:schemeClr val="accent3">
              <a:hueOff val="9672181"/>
              <a:satOff val="-25283"/>
              <a:lumOff val="-75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9B82C1-43FA-410A-91E4-DA6D1760914A}">
      <dsp:nvSpPr>
        <dsp:cNvPr id="0" name=""/>
        <dsp:cNvSpPr/>
      </dsp:nvSpPr>
      <dsp:spPr>
        <a:xfrm>
          <a:off x="2814203" y="829131"/>
          <a:ext cx="146266" cy="146316"/>
        </a:xfrm>
        <a:prstGeom prst="ellipse">
          <a:avLst/>
        </a:prstGeom>
        <a:solidFill>
          <a:schemeClr val="accent3">
            <a:hueOff val="10181243"/>
            <a:satOff val="-26614"/>
            <a:lumOff val="-7965"/>
            <a:alphaOff val="0"/>
          </a:schemeClr>
        </a:solidFill>
        <a:ln w="10795" cap="flat" cmpd="sng" algn="ctr">
          <a:solidFill>
            <a:schemeClr val="accent3">
              <a:hueOff val="10181243"/>
              <a:satOff val="-26614"/>
              <a:lumOff val="-79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65B92B-F69F-4EE7-BF2C-373DEBDCF375}">
      <dsp:nvSpPr>
        <dsp:cNvPr id="0" name=""/>
        <dsp:cNvSpPr/>
      </dsp:nvSpPr>
      <dsp:spPr>
        <a:xfrm>
          <a:off x="3" y="1877657"/>
          <a:ext cx="1481067" cy="1480931"/>
        </a:xfrm>
        <a:prstGeom prst="ellipse">
          <a:avLst/>
        </a:prstGeom>
        <a:solidFill>
          <a:schemeClr val="accent3">
            <a:hueOff val="10690305"/>
            <a:satOff val="-27944"/>
            <a:lumOff val="-8363"/>
            <a:alphaOff val="0"/>
          </a:schemeClr>
        </a:solidFill>
        <a:ln w="10795" cap="flat" cmpd="sng" algn="ctr">
          <a:solidFill>
            <a:schemeClr val="accent3">
              <a:hueOff val="10690305"/>
              <a:satOff val="-27944"/>
              <a:lumOff val="-83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Medium</a:t>
          </a:r>
          <a:endParaRPr lang="en-US" sz="2100" kern="1200" dirty="0"/>
        </a:p>
      </dsp:txBody>
      <dsp:txXfrm>
        <a:off x="216900" y="2094534"/>
        <a:ext cx="1047273" cy="1047177"/>
      </dsp:txXfrm>
    </dsp:sp>
    <dsp:sp modelId="{C0852987-081C-46EB-890F-C035D4F77BE0}">
      <dsp:nvSpPr>
        <dsp:cNvPr id="0" name=""/>
        <dsp:cNvSpPr/>
      </dsp:nvSpPr>
      <dsp:spPr>
        <a:xfrm>
          <a:off x="2913378" y="4389219"/>
          <a:ext cx="146266" cy="146316"/>
        </a:xfrm>
        <a:prstGeom prst="ellipse">
          <a:avLst/>
        </a:prstGeom>
        <a:solidFill>
          <a:schemeClr val="accent3">
            <a:hueOff val="11199368"/>
            <a:satOff val="-29275"/>
            <a:lumOff val="-8761"/>
            <a:alphaOff val="0"/>
          </a:schemeClr>
        </a:solidFill>
        <a:ln w="10795" cap="flat" cmpd="sng" algn="ctr">
          <a:solidFill>
            <a:schemeClr val="accent3">
              <a:hueOff val="11199368"/>
              <a:satOff val="-29275"/>
              <a:lumOff val="-87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A062A-B5A7-414A-B40B-2F5651C454C4}">
      <dsp:nvSpPr>
        <dsp:cNvPr id="0" name=""/>
        <dsp:cNvSpPr/>
      </dsp:nvSpPr>
      <dsp:spPr>
        <a:xfrm>
          <a:off x="2664818" y="4389219"/>
          <a:ext cx="146266" cy="146316"/>
        </a:xfrm>
        <a:prstGeom prst="ellipse">
          <a:avLst/>
        </a:prstGeom>
        <a:solidFill>
          <a:schemeClr val="accent3">
            <a:hueOff val="11708429"/>
            <a:satOff val="-30606"/>
            <a:lumOff val="-9160"/>
            <a:alphaOff val="0"/>
          </a:schemeClr>
        </a:solidFill>
        <a:ln w="10795" cap="flat" cmpd="sng" algn="ctr">
          <a:solidFill>
            <a:schemeClr val="accent3">
              <a:hueOff val="11708429"/>
              <a:satOff val="-30606"/>
              <a:lumOff val="-91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393AD-6667-41EC-B021-00CB8D2A8C4B}">
      <dsp:nvSpPr>
        <dsp:cNvPr id="0" name=""/>
        <dsp:cNvSpPr/>
      </dsp:nvSpPr>
      <dsp:spPr>
        <a:xfrm>
          <a:off x="2416258" y="4389219"/>
          <a:ext cx="146266" cy="146316"/>
        </a:xfrm>
        <a:prstGeom prst="ellipse">
          <a:avLst/>
        </a:prstGeom>
        <a:solidFill>
          <a:schemeClr val="accent3">
            <a:hueOff val="12217492"/>
            <a:satOff val="-31936"/>
            <a:lumOff val="-9558"/>
            <a:alphaOff val="0"/>
          </a:schemeClr>
        </a:solidFill>
        <a:ln w="10795" cap="flat" cmpd="sng" algn="ctr">
          <a:solidFill>
            <a:schemeClr val="accent3">
              <a:hueOff val="12217492"/>
              <a:satOff val="-31936"/>
              <a:lumOff val="-95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25D64-3197-48A2-8AED-CB4CCF6FD63A}">
      <dsp:nvSpPr>
        <dsp:cNvPr id="0" name=""/>
        <dsp:cNvSpPr/>
      </dsp:nvSpPr>
      <dsp:spPr>
        <a:xfrm>
          <a:off x="2167698" y="4389219"/>
          <a:ext cx="146266" cy="146316"/>
        </a:xfrm>
        <a:prstGeom prst="ellipse">
          <a:avLst/>
        </a:prstGeom>
        <a:solidFill>
          <a:schemeClr val="accent3">
            <a:hueOff val="12726554"/>
            <a:satOff val="-33267"/>
            <a:lumOff val="-9956"/>
            <a:alphaOff val="0"/>
          </a:schemeClr>
        </a:solidFill>
        <a:ln w="10795" cap="flat" cmpd="sng" algn="ctr">
          <a:solidFill>
            <a:schemeClr val="accent3">
              <a:hueOff val="12726554"/>
              <a:satOff val="-33267"/>
              <a:lumOff val="-99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F4F293-0A84-43DC-991F-8E7B8BEA9D0A}">
      <dsp:nvSpPr>
        <dsp:cNvPr id="0" name=""/>
        <dsp:cNvSpPr/>
      </dsp:nvSpPr>
      <dsp:spPr>
        <a:xfrm>
          <a:off x="1919138" y="4389219"/>
          <a:ext cx="146266" cy="146316"/>
        </a:xfrm>
        <a:prstGeom prst="ellipse">
          <a:avLst/>
        </a:prstGeom>
        <a:solidFill>
          <a:schemeClr val="accent3">
            <a:hueOff val="13235616"/>
            <a:satOff val="-34598"/>
            <a:lumOff val="-10354"/>
            <a:alphaOff val="0"/>
          </a:schemeClr>
        </a:solidFill>
        <a:ln w="10795" cap="flat" cmpd="sng" algn="ctr">
          <a:solidFill>
            <a:schemeClr val="accent3">
              <a:hueOff val="13235616"/>
              <a:satOff val="-34598"/>
              <a:lumOff val="-103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46647-6C9F-430B-B714-8CBF949245ED}">
      <dsp:nvSpPr>
        <dsp:cNvPr id="0" name=""/>
        <dsp:cNvSpPr/>
      </dsp:nvSpPr>
      <dsp:spPr>
        <a:xfrm>
          <a:off x="1524000" y="4316059"/>
          <a:ext cx="292845" cy="292632"/>
        </a:xfrm>
        <a:prstGeom prst="ellipse">
          <a:avLst/>
        </a:prstGeom>
        <a:solidFill>
          <a:schemeClr val="accent3">
            <a:hueOff val="13744678"/>
            <a:satOff val="-35929"/>
            <a:lumOff val="-10753"/>
            <a:alphaOff val="0"/>
          </a:schemeClr>
        </a:solidFill>
        <a:ln w="10795" cap="flat" cmpd="sng" algn="ctr">
          <a:solidFill>
            <a:schemeClr val="accent3">
              <a:hueOff val="13744678"/>
              <a:satOff val="-35929"/>
              <a:lumOff val="-107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F3E3ED-C6B9-41B1-B4CD-1937E9B36459}">
      <dsp:nvSpPr>
        <dsp:cNvPr id="0" name=""/>
        <dsp:cNvSpPr/>
      </dsp:nvSpPr>
      <dsp:spPr>
        <a:xfrm>
          <a:off x="2674798" y="4086961"/>
          <a:ext cx="146266" cy="146316"/>
        </a:xfrm>
        <a:prstGeom prst="ellipse">
          <a:avLst/>
        </a:prstGeom>
        <a:solidFill>
          <a:schemeClr val="accent3">
            <a:hueOff val="14253741"/>
            <a:satOff val="-37259"/>
            <a:lumOff val="-11151"/>
            <a:alphaOff val="0"/>
          </a:schemeClr>
        </a:solidFill>
        <a:ln w="10795" cap="flat" cmpd="sng" algn="ctr">
          <a:solidFill>
            <a:schemeClr val="accent3">
              <a:hueOff val="14253741"/>
              <a:satOff val="-37259"/>
              <a:lumOff val="-111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7F0F2-559D-43B9-A0D1-BB2DEFC24104}">
      <dsp:nvSpPr>
        <dsp:cNvPr id="0" name=""/>
        <dsp:cNvSpPr/>
      </dsp:nvSpPr>
      <dsp:spPr>
        <a:xfrm>
          <a:off x="2674798" y="4693698"/>
          <a:ext cx="146266" cy="146316"/>
        </a:xfrm>
        <a:prstGeom prst="ellipse">
          <a:avLst/>
        </a:prstGeom>
        <a:solidFill>
          <a:schemeClr val="accent3">
            <a:hueOff val="14762802"/>
            <a:satOff val="-38590"/>
            <a:lumOff val="-11549"/>
            <a:alphaOff val="0"/>
          </a:schemeClr>
        </a:solidFill>
        <a:ln w="10795" cap="flat" cmpd="sng" algn="ctr">
          <a:solidFill>
            <a:schemeClr val="accent3">
              <a:hueOff val="14762802"/>
              <a:satOff val="-38590"/>
              <a:lumOff val="-11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8B716A-D994-49D5-9AC7-6246DEEF3DFB}">
      <dsp:nvSpPr>
        <dsp:cNvPr id="0" name=""/>
        <dsp:cNvSpPr/>
      </dsp:nvSpPr>
      <dsp:spPr>
        <a:xfrm>
          <a:off x="2805471" y="4218467"/>
          <a:ext cx="146266" cy="146316"/>
        </a:xfrm>
        <a:prstGeom prst="ellipse">
          <a:avLst/>
        </a:prstGeom>
        <a:solidFill>
          <a:schemeClr val="accent3">
            <a:hueOff val="15271865"/>
            <a:satOff val="-39921"/>
            <a:lumOff val="-11947"/>
            <a:alphaOff val="0"/>
          </a:schemeClr>
        </a:solidFill>
        <a:ln w="10795" cap="flat" cmpd="sng" algn="ctr">
          <a:solidFill>
            <a:schemeClr val="accent3">
              <a:hueOff val="15271865"/>
              <a:satOff val="-39921"/>
              <a:lumOff val="-119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E1D937-03CE-4456-A0E6-B6CE7C5E517C}">
      <dsp:nvSpPr>
        <dsp:cNvPr id="0" name=""/>
        <dsp:cNvSpPr/>
      </dsp:nvSpPr>
      <dsp:spPr>
        <a:xfrm>
          <a:off x="2814203" y="4562932"/>
          <a:ext cx="146266" cy="146316"/>
        </a:xfrm>
        <a:prstGeom prst="ellipse">
          <a:avLst/>
        </a:prstGeom>
        <a:solidFill>
          <a:schemeClr val="accent3">
            <a:hueOff val="15780927"/>
            <a:satOff val="-41251"/>
            <a:lumOff val="-12346"/>
            <a:alphaOff val="0"/>
          </a:schemeClr>
        </a:solidFill>
        <a:ln w="10795" cap="flat" cmpd="sng" algn="ctr">
          <a:solidFill>
            <a:schemeClr val="accent3">
              <a:hueOff val="15780927"/>
              <a:satOff val="-41251"/>
              <a:lumOff val="-123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1D57B-A384-40FC-BA16-AE2C0292E18A}">
      <dsp:nvSpPr>
        <dsp:cNvPr id="0" name=""/>
        <dsp:cNvSpPr/>
      </dsp:nvSpPr>
      <dsp:spPr>
        <a:xfrm>
          <a:off x="18163" y="3702816"/>
          <a:ext cx="1481067" cy="1480931"/>
        </a:xfrm>
        <a:prstGeom prst="ellipse">
          <a:avLst/>
        </a:prstGeom>
        <a:solidFill>
          <a:schemeClr val="accent3">
            <a:hueOff val="16289989"/>
            <a:satOff val="-42582"/>
            <a:lumOff val="-12744"/>
            <a:alphaOff val="0"/>
          </a:schemeClr>
        </a:solidFill>
        <a:ln w="10795" cap="flat" cmpd="sng" algn="ctr">
          <a:solidFill>
            <a:schemeClr val="accent3">
              <a:hueOff val="16289989"/>
              <a:satOff val="-42582"/>
              <a:lumOff val="-127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Heavy</a:t>
          </a:r>
          <a:endParaRPr lang="en-US" sz="2100" kern="1200" dirty="0"/>
        </a:p>
      </dsp:txBody>
      <dsp:txXfrm>
        <a:off x="235060" y="3919693"/>
        <a:ext cx="1047273" cy="1047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A59CD-2198-4C2B-A02F-6F8B66683DDB}">
      <dsp:nvSpPr>
        <dsp:cNvPr id="0" name=""/>
        <dsp:cNvSpPr/>
      </dsp:nvSpPr>
      <dsp:spPr>
        <a:xfrm>
          <a:off x="2989577" y="2447286"/>
          <a:ext cx="146266" cy="146316"/>
        </a:xfrm>
        <a:prstGeom prst="ellips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14B6C0-D25A-4619-8A29-DB4D6AD3E473}">
      <dsp:nvSpPr>
        <dsp:cNvPr id="0" name=""/>
        <dsp:cNvSpPr/>
      </dsp:nvSpPr>
      <dsp:spPr>
        <a:xfrm>
          <a:off x="2741017" y="2447286"/>
          <a:ext cx="146266" cy="146316"/>
        </a:xfrm>
        <a:prstGeom prst="ellipse">
          <a:avLst/>
        </a:prstGeom>
        <a:solidFill>
          <a:schemeClr val="accent3">
            <a:hueOff val="509062"/>
            <a:satOff val="-1331"/>
            <a:lumOff val="-398"/>
            <a:alphaOff val="0"/>
          </a:schemeClr>
        </a:solidFill>
        <a:ln w="10795" cap="flat" cmpd="sng" algn="ctr">
          <a:solidFill>
            <a:schemeClr val="accent3">
              <a:hueOff val="509062"/>
              <a:satOff val="-1331"/>
              <a:lumOff val="-3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31A2A4-E3DB-4525-8981-1E7A31392CB4}">
      <dsp:nvSpPr>
        <dsp:cNvPr id="0" name=""/>
        <dsp:cNvSpPr/>
      </dsp:nvSpPr>
      <dsp:spPr>
        <a:xfrm>
          <a:off x="2492457" y="2447286"/>
          <a:ext cx="146266" cy="146316"/>
        </a:xfrm>
        <a:prstGeom prst="ellipse">
          <a:avLst/>
        </a:prstGeom>
        <a:solidFill>
          <a:schemeClr val="accent3">
            <a:hueOff val="1018124"/>
            <a:satOff val="-2661"/>
            <a:lumOff val="-796"/>
            <a:alphaOff val="0"/>
          </a:schemeClr>
        </a:solidFill>
        <a:ln w="10795" cap="flat" cmpd="sng" algn="ctr">
          <a:solidFill>
            <a:schemeClr val="accent3">
              <a:hueOff val="1018124"/>
              <a:satOff val="-2661"/>
              <a:lumOff val="-7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4464FB-5141-4B18-9A1A-05CEDC613497}">
      <dsp:nvSpPr>
        <dsp:cNvPr id="0" name=""/>
        <dsp:cNvSpPr/>
      </dsp:nvSpPr>
      <dsp:spPr>
        <a:xfrm>
          <a:off x="2243897" y="2447286"/>
          <a:ext cx="146266" cy="146316"/>
        </a:xfrm>
        <a:prstGeom prst="ellipse">
          <a:avLst/>
        </a:prstGeom>
        <a:solidFill>
          <a:schemeClr val="accent3">
            <a:hueOff val="1527186"/>
            <a:satOff val="-3992"/>
            <a:lumOff val="-1195"/>
            <a:alphaOff val="0"/>
          </a:schemeClr>
        </a:solidFill>
        <a:ln w="10795" cap="flat" cmpd="sng" algn="ctr">
          <a:solidFill>
            <a:schemeClr val="accent3">
              <a:hueOff val="1527186"/>
              <a:satOff val="-3992"/>
              <a:lumOff val="-11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F5971-730C-4A93-87DF-25B5163279A2}">
      <dsp:nvSpPr>
        <dsp:cNvPr id="0" name=""/>
        <dsp:cNvSpPr/>
      </dsp:nvSpPr>
      <dsp:spPr>
        <a:xfrm>
          <a:off x="1995337" y="2447286"/>
          <a:ext cx="146266" cy="146316"/>
        </a:xfrm>
        <a:prstGeom prst="ellipse">
          <a:avLst/>
        </a:prstGeom>
        <a:solidFill>
          <a:schemeClr val="accent3">
            <a:hueOff val="2036249"/>
            <a:satOff val="-5323"/>
            <a:lumOff val="-1593"/>
            <a:alphaOff val="0"/>
          </a:schemeClr>
        </a:solidFill>
        <a:ln w="10795" cap="flat" cmpd="sng" algn="ctr">
          <a:solidFill>
            <a:schemeClr val="accent3">
              <a:hueOff val="2036249"/>
              <a:satOff val="-5323"/>
              <a:lumOff val="-15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F994E6-2950-49C9-BF20-ECA861129581}">
      <dsp:nvSpPr>
        <dsp:cNvPr id="0" name=""/>
        <dsp:cNvSpPr/>
      </dsp:nvSpPr>
      <dsp:spPr>
        <a:xfrm>
          <a:off x="1600199" y="2374128"/>
          <a:ext cx="292845" cy="292632"/>
        </a:xfrm>
        <a:prstGeom prst="ellipse">
          <a:avLst/>
        </a:prstGeom>
        <a:solidFill>
          <a:schemeClr val="accent3">
            <a:hueOff val="2545311"/>
            <a:satOff val="-6653"/>
            <a:lumOff val="-1991"/>
            <a:alphaOff val="0"/>
          </a:schemeClr>
        </a:solidFill>
        <a:ln w="10795" cap="flat" cmpd="sng" algn="ctr">
          <a:solidFill>
            <a:schemeClr val="accent3">
              <a:hueOff val="2545311"/>
              <a:satOff val="-6653"/>
              <a:lumOff val="-19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02F6-1CA3-49FF-970F-A77E7A4D608E}">
      <dsp:nvSpPr>
        <dsp:cNvPr id="0" name=""/>
        <dsp:cNvSpPr/>
      </dsp:nvSpPr>
      <dsp:spPr>
        <a:xfrm>
          <a:off x="2750997" y="2145028"/>
          <a:ext cx="146266" cy="146316"/>
        </a:xfrm>
        <a:prstGeom prst="ellipse">
          <a:avLst/>
        </a:prstGeom>
        <a:solidFill>
          <a:schemeClr val="accent3">
            <a:hueOff val="3054373"/>
            <a:satOff val="-7984"/>
            <a:lumOff val="-2389"/>
            <a:alphaOff val="0"/>
          </a:schemeClr>
        </a:solidFill>
        <a:ln w="10795" cap="flat" cmpd="sng" algn="ctr">
          <a:solidFill>
            <a:schemeClr val="accent3">
              <a:hueOff val="3054373"/>
              <a:satOff val="-7984"/>
              <a:lumOff val="-23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A59E8-BFB0-4A21-BF59-28A8A110B496}">
      <dsp:nvSpPr>
        <dsp:cNvPr id="0" name=""/>
        <dsp:cNvSpPr/>
      </dsp:nvSpPr>
      <dsp:spPr>
        <a:xfrm>
          <a:off x="2750997" y="2751766"/>
          <a:ext cx="146266" cy="146316"/>
        </a:xfrm>
        <a:prstGeom prst="ellipse">
          <a:avLst/>
        </a:prstGeom>
        <a:solidFill>
          <a:schemeClr val="accent3">
            <a:hueOff val="3563435"/>
            <a:satOff val="-9315"/>
            <a:lumOff val="-2788"/>
            <a:alphaOff val="0"/>
          </a:schemeClr>
        </a:solidFill>
        <a:ln w="10795" cap="flat" cmpd="sng" algn="ctr">
          <a:solidFill>
            <a:schemeClr val="accent3">
              <a:hueOff val="3563435"/>
              <a:satOff val="-9315"/>
              <a:lumOff val="-27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43E0E5-AABE-4183-B894-6FC769F70093}">
      <dsp:nvSpPr>
        <dsp:cNvPr id="0" name=""/>
        <dsp:cNvSpPr/>
      </dsp:nvSpPr>
      <dsp:spPr>
        <a:xfrm>
          <a:off x="2881670" y="2276535"/>
          <a:ext cx="146266" cy="146316"/>
        </a:xfrm>
        <a:prstGeom prst="ellipse">
          <a:avLst/>
        </a:prstGeom>
        <a:solidFill>
          <a:schemeClr val="accent3">
            <a:hueOff val="4072497"/>
            <a:satOff val="-10645"/>
            <a:lumOff val="-3186"/>
            <a:alphaOff val="0"/>
          </a:schemeClr>
        </a:solidFill>
        <a:ln w="10795" cap="flat" cmpd="sng" algn="ctr">
          <a:solidFill>
            <a:schemeClr val="accent3">
              <a:hueOff val="4072497"/>
              <a:satOff val="-10645"/>
              <a:lumOff val="-31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0F2377-0F84-4FA9-B509-B8C82E5AE730}">
      <dsp:nvSpPr>
        <dsp:cNvPr id="0" name=""/>
        <dsp:cNvSpPr/>
      </dsp:nvSpPr>
      <dsp:spPr>
        <a:xfrm>
          <a:off x="2890402" y="2620999"/>
          <a:ext cx="146266" cy="146316"/>
        </a:xfrm>
        <a:prstGeom prst="ellipse">
          <a:avLst/>
        </a:prstGeom>
        <a:solidFill>
          <a:schemeClr val="accent3">
            <a:hueOff val="4581559"/>
            <a:satOff val="-11976"/>
            <a:lumOff val="-3584"/>
            <a:alphaOff val="0"/>
          </a:schemeClr>
        </a:solidFill>
        <a:ln w="10795" cap="flat" cmpd="sng" algn="ctr">
          <a:solidFill>
            <a:schemeClr val="accent3">
              <a:hueOff val="4581559"/>
              <a:satOff val="-11976"/>
              <a:lumOff val="-35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BDE838-A227-4CF7-8443-5BF1DF4707F4}">
      <dsp:nvSpPr>
        <dsp:cNvPr id="0" name=""/>
        <dsp:cNvSpPr/>
      </dsp:nvSpPr>
      <dsp:spPr>
        <a:xfrm>
          <a:off x="0" y="0"/>
          <a:ext cx="1481067" cy="1480931"/>
        </a:xfrm>
        <a:prstGeom prst="ellipse">
          <a:avLst/>
        </a:prstGeom>
        <a:solidFill>
          <a:schemeClr val="accent3">
            <a:hueOff val="5090621"/>
            <a:satOff val="-13307"/>
            <a:lumOff val="-3982"/>
            <a:alphaOff val="0"/>
          </a:schemeClr>
        </a:solidFill>
        <a:ln w="10795" cap="flat" cmpd="sng" algn="ctr">
          <a:solidFill>
            <a:schemeClr val="accent3">
              <a:hueOff val="5090621"/>
              <a:satOff val="-13307"/>
              <a:lumOff val="-39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Light</a:t>
          </a:r>
          <a:endParaRPr lang="en-US" sz="2100" kern="1200" dirty="0"/>
        </a:p>
      </dsp:txBody>
      <dsp:txXfrm>
        <a:off x="216897" y="216877"/>
        <a:ext cx="1047273" cy="1047177"/>
      </dsp:txXfrm>
    </dsp:sp>
    <dsp:sp modelId="{2205E282-67ED-4360-8F68-EFFAB91178E4}">
      <dsp:nvSpPr>
        <dsp:cNvPr id="0" name=""/>
        <dsp:cNvSpPr/>
      </dsp:nvSpPr>
      <dsp:spPr>
        <a:xfrm>
          <a:off x="2913378" y="542285"/>
          <a:ext cx="146266" cy="146316"/>
        </a:xfrm>
        <a:prstGeom prst="ellipse">
          <a:avLst/>
        </a:prstGeom>
        <a:solidFill>
          <a:schemeClr val="accent3">
            <a:hueOff val="5599684"/>
            <a:satOff val="-14638"/>
            <a:lumOff val="-4381"/>
            <a:alphaOff val="0"/>
          </a:schemeClr>
        </a:solidFill>
        <a:ln w="10795" cap="flat" cmpd="sng" algn="ctr">
          <a:solidFill>
            <a:schemeClr val="accent3">
              <a:hueOff val="5599684"/>
              <a:satOff val="-14638"/>
              <a:lumOff val="-43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62DD15-66ED-4EB3-8FC5-DAD1C4C42E51}">
      <dsp:nvSpPr>
        <dsp:cNvPr id="0" name=""/>
        <dsp:cNvSpPr/>
      </dsp:nvSpPr>
      <dsp:spPr>
        <a:xfrm>
          <a:off x="2664818" y="542285"/>
          <a:ext cx="146266" cy="146316"/>
        </a:xfrm>
        <a:prstGeom prst="ellipse">
          <a:avLst/>
        </a:prstGeom>
        <a:solidFill>
          <a:schemeClr val="accent3">
            <a:hueOff val="6108746"/>
            <a:satOff val="-15968"/>
            <a:lumOff val="-4779"/>
            <a:alphaOff val="0"/>
          </a:schemeClr>
        </a:solidFill>
        <a:ln w="10795" cap="flat" cmpd="sng" algn="ctr">
          <a:solidFill>
            <a:schemeClr val="accent3">
              <a:hueOff val="6108746"/>
              <a:satOff val="-15968"/>
              <a:lumOff val="-47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8CE16-1CC7-45DC-8717-9F47A4C68B1D}">
      <dsp:nvSpPr>
        <dsp:cNvPr id="0" name=""/>
        <dsp:cNvSpPr/>
      </dsp:nvSpPr>
      <dsp:spPr>
        <a:xfrm>
          <a:off x="2416258" y="542285"/>
          <a:ext cx="146266" cy="146316"/>
        </a:xfrm>
        <a:prstGeom prst="ellipse">
          <a:avLst/>
        </a:prstGeom>
        <a:solidFill>
          <a:schemeClr val="accent3">
            <a:hueOff val="6617808"/>
            <a:satOff val="-17299"/>
            <a:lumOff val="-5177"/>
            <a:alphaOff val="0"/>
          </a:schemeClr>
        </a:solidFill>
        <a:ln w="10795" cap="flat" cmpd="sng" algn="ctr">
          <a:solidFill>
            <a:schemeClr val="accent3">
              <a:hueOff val="6617808"/>
              <a:satOff val="-17299"/>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84898-A764-4BA4-A1F6-651D17967C30}">
      <dsp:nvSpPr>
        <dsp:cNvPr id="0" name=""/>
        <dsp:cNvSpPr/>
      </dsp:nvSpPr>
      <dsp:spPr>
        <a:xfrm>
          <a:off x="2167698" y="542285"/>
          <a:ext cx="146266" cy="146316"/>
        </a:xfrm>
        <a:prstGeom prst="ellipse">
          <a:avLst/>
        </a:prstGeom>
        <a:solidFill>
          <a:schemeClr val="accent3">
            <a:hueOff val="7126870"/>
            <a:satOff val="-18630"/>
            <a:lumOff val="-5575"/>
            <a:alphaOff val="0"/>
          </a:schemeClr>
        </a:solidFill>
        <a:ln w="10795" cap="flat" cmpd="sng" algn="ctr">
          <a:solidFill>
            <a:schemeClr val="accent3">
              <a:hueOff val="7126870"/>
              <a:satOff val="-18630"/>
              <a:lumOff val="-5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2B413-6BE9-4494-9802-8B6D1F07E3C0}">
      <dsp:nvSpPr>
        <dsp:cNvPr id="0" name=""/>
        <dsp:cNvSpPr/>
      </dsp:nvSpPr>
      <dsp:spPr>
        <a:xfrm>
          <a:off x="1919138" y="542285"/>
          <a:ext cx="146266" cy="146316"/>
        </a:xfrm>
        <a:prstGeom prst="ellipse">
          <a:avLst/>
        </a:prstGeom>
        <a:solidFill>
          <a:schemeClr val="accent3">
            <a:hueOff val="7635932"/>
            <a:satOff val="-19960"/>
            <a:lumOff val="-5974"/>
            <a:alphaOff val="0"/>
          </a:schemeClr>
        </a:solidFill>
        <a:ln w="10795" cap="flat" cmpd="sng" algn="ctr">
          <a:solidFill>
            <a:schemeClr val="accent3">
              <a:hueOff val="7635932"/>
              <a:satOff val="-19960"/>
              <a:lumOff val="-59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F5C9C-8383-44E2-8542-29D8C014BC8A}">
      <dsp:nvSpPr>
        <dsp:cNvPr id="0" name=""/>
        <dsp:cNvSpPr/>
      </dsp:nvSpPr>
      <dsp:spPr>
        <a:xfrm>
          <a:off x="1524000" y="469129"/>
          <a:ext cx="292845" cy="292632"/>
        </a:xfrm>
        <a:prstGeom prst="ellipse">
          <a:avLst/>
        </a:prstGeom>
        <a:solidFill>
          <a:schemeClr val="accent3">
            <a:hueOff val="8144995"/>
            <a:satOff val="-21291"/>
            <a:lumOff val="-6372"/>
            <a:alphaOff val="0"/>
          </a:schemeClr>
        </a:solidFill>
        <a:ln w="10795" cap="flat" cmpd="sng" algn="ctr">
          <a:solidFill>
            <a:schemeClr val="accent3">
              <a:hueOff val="8144995"/>
              <a:satOff val="-21291"/>
              <a:lumOff val="-6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8A12D-7F8C-40A7-86F5-58F6626D2A90}">
      <dsp:nvSpPr>
        <dsp:cNvPr id="0" name=""/>
        <dsp:cNvSpPr/>
      </dsp:nvSpPr>
      <dsp:spPr>
        <a:xfrm>
          <a:off x="2674798" y="240027"/>
          <a:ext cx="146266" cy="146316"/>
        </a:xfrm>
        <a:prstGeom prst="ellipse">
          <a:avLst/>
        </a:prstGeom>
        <a:solidFill>
          <a:schemeClr val="accent3">
            <a:hueOff val="8654057"/>
            <a:satOff val="-22622"/>
            <a:lumOff val="-6770"/>
            <a:alphaOff val="0"/>
          </a:schemeClr>
        </a:solidFill>
        <a:ln w="10795" cap="flat" cmpd="sng" algn="ctr">
          <a:solidFill>
            <a:schemeClr val="accent3">
              <a:hueOff val="8654057"/>
              <a:satOff val="-22622"/>
              <a:lumOff val="-67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4F7E21-5E50-4B78-8647-FF911C500447}">
      <dsp:nvSpPr>
        <dsp:cNvPr id="0" name=""/>
        <dsp:cNvSpPr/>
      </dsp:nvSpPr>
      <dsp:spPr>
        <a:xfrm>
          <a:off x="2674798" y="846765"/>
          <a:ext cx="146266" cy="146316"/>
        </a:xfrm>
        <a:prstGeom prst="ellipse">
          <a:avLst/>
        </a:prstGeom>
        <a:solidFill>
          <a:schemeClr val="accent3">
            <a:hueOff val="9163119"/>
            <a:satOff val="-23952"/>
            <a:lumOff val="-7168"/>
            <a:alphaOff val="0"/>
          </a:schemeClr>
        </a:solidFill>
        <a:ln w="10795" cap="flat" cmpd="sng" algn="ctr">
          <a:solidFill>
            <a:schemeClr val="accent3">
              <a:hueOff val="9163119"/>
              <a:satOff val="-23952"/>
              <a:lumOff val="-71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859DB-A4F6-4125-BCAC-3419B4E416E1}">
      <dsp:nvSpPr>
        <dsp:cNvPr id="0" name=""/>
        <dsp:cNvSpPr/>
      </dsp:nvSpPr>
      <dsp:spPr>
        <a:xfrm>
          <a:off x="2805471" y="371534"/>
          <a:ext cx="146266" cy="146316"/>
        </a:xfrm>
        <a:prstGeom prst="ellipse">
          <a:avLst/>
        </a:prstGeom>
        <a:solidFill>
          <a:schemeClr val="accent3">
            <a:hueOff val="9672181"/>
            <a:satOff val="-25283"/>
            <a:lumOff val="-7567"/>
            <a:alphaOff val="0"/>
          </a:schemeClr>
        </a:solidFill>
        <a:ln w="10795" cap="flat" cmpd="sng" algn="ctr">
          <a:solidFill>
            <a:schemeClr val="accent3">
              <a:hueOff val="9672181"/>
              <a:satOff val="-25283"/>
              <a:lumOff val="-75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9B82C1-43FA-410A-91E4-DA6D1760914A}">
      <dsp:nvSpPr>
        <dsp:cNvPr id="0" name=""/>
        <dsp:cNvSpPr/>
      </dsp:nvSpPr>
      <dsp:spPr>
        <a:xfrm>
          <a:off x="2814203" y="715998"/>
          <a:ext cx="146266" cy="146316"/>
        </a:xfrm>
        <a:prstGeom prst="ellipse">
          <a:avLst/>
        </a:prstGeom>
        <a:solidFill>
          <a:schemeClr val="accent3">
            <a:hueOff val="10181243"/>
            <a:satOff val="-26614"/>
            <a:lumOff val="-7965"/>
            <a:alphaOff val="0"/>
          </a:schemeClr>
        </a:solidFill>
        <a:ln w="10795" cap="flat" cmpd="sng" algn="ctr">
          <a:solidFill>
            <a:schemeClr val="accent3">
              <a:hueOff val="10181243"/>
              <a:satOff val="-26614"/>
              <a:lumOff val="-79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65B92B-F69F-4EE7-BF2C-373DEBDCF375}">
      <dsp:nvSpPr>
        <dsp:cNvPr id="0" name=""/>
        <dsp:cNvSpPr/>
      </dsp:nvSpPr>
      <dsp:spPr>
        <a:xfrm>
          <a:off x="3" y="1764524"/>
          <a:ext cx="1481067" cy="1480931"/>
        </a:xfrm>
        <a:prstGeom prst="ellipse">
          <a:avLst/>
        </a:prstGeom>
        <a:solidFill>
          <a:schemeClr val="accent3">
            <a:hueOff val="10690305"/>
            <a:satOff val="-27944"/>
            <a:lumOff val="-8363"/>
            <a:alphaOff val="0"/>
          </a:schemeClr>
        </a:solidFill>
        <a:ln w="10795" cap="flat" cmpd="sng" algn="ctr">
          <a:solidFill>
            <a:schemeClr val="accent3">
              <a:hueOff val="10690305"/>
              <a:satOff val="-27944"/>
              <a:lumOff val="-83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Medium</a:t>
          </a:r>
          <a:endParaRPr lang="en-US" sz="2100" kern="1200" dirty="0"/>
        </a:p>
      </dsp:txBody>
      <dsp:txXfrm>
        <a:off x="216900" y="1981401"/>
        <a:ext cx="1047273" cy="1047177"/>
      </dsp:txXfrm>
    </dsp:sp>
    <dsp:sp modelId="{C0852987-081C-46EB-890F-C035D4F77BE0}">
      <dsp:nvSpPr>
        <dsp:cNvPr id="0" name=""/>
        <dsp:cNvSpPr/>
      </dsp:nvSpPr>
      <dsp:spPr>
        <a:xfrm>
          <a:off x="2913378" y="4276086"/>
          <a:ext cx="146266" cy="146316"/>
        </a:xfrm>
        <a:prstGeom prst="ellipse">
          <a:avLst/>
        </a:prstGeom>
        <a:solidFill>
          <a:schemeClr val="accent3">
            <a:hueOff val="11199368"/>
            <a:satOff val="-29275"/>
            <a:lumOff val="-8761"/>
            <a:alphaOff val="0"/>
          </a:schemeClr>
        </a:solidFill>
        <a:ln w="10795" cap="flat" cmpd="sng" algn="ctr">
          <a:solidFill>
            <a:schemeClr val="accent3">
              <a:hueOff val="11199368"/>
              <a:satOff val="-29275"/>
              <a:lumOff val="-87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A062A-B5A7-414A-B40B-2F5651C454C4}">
      <dsp:nvSpPr>
        <dsp:cNvPr id="0" name=""/>
        <dsp:cNvSpPr/>
      </dsp:nvSpPr>
      <dsp:spPr>
        <a:xfrm>
          <a:off x="2664818" y="4276086"/>
          <a:ext cx="146266" cy="146316"/>
        </a:xfrm>
        <a:prstGeom prst="ellipse">
          <a:avLst/>
        </a:prstGeom>
        <a:solidFill>
          <a:schemeClr val="accent3">
            <a:hueOff val="11708429"/>
            <a:satOff val="-30606"/>
            <a:lumOff val="-9160"/>
            <a:alphaOff val="0"/>
          </a:schemeClr>
        </a:solidFill>
        <a:ln w="10795" cap="flat" cmpd="sng" algn="ctr">
          <a:solidFill>
            <a:schemeClr val="accent3">
              <a:hueOff val="11708429"/>
              <a:satOff val="-30606"/>
              <a:lumOff val="-91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393AD-6667-41EC-B021-00CB8D2A8C4B}">
      <dsp:nvSpPr>
        <dsp:cNvPr id="0" name=""/>
        <dsp:cNvSpPr/>
      </dsp:nvSpPr>
      <dsp:spPr>
        <a:xfrm>
          <a:off x="2416258" y="4276086"/>
          <a:ext cx="146266" cy="146316"/>
        </a:xfrm>
        <a:prstGeom prst="ellipse">
          <a:avLst/>
        </a:prstGeom>
        <a:solidFill>
          <a:schemeClr val="accent3">
            <a:hueOff val="12217492"/>
            <a:satOff val="-31936"/>
            <a:lumOff val="-9558"/>
            <a:alphaOff val="0"/>
          </a:schemeClr>
        </a:solidFill>
        <a:ln w="10795" cap="flat" cmpd="sng" algn="ctr">
          <a:solidFill>
            <a:schemeClr val="accent3">
              <a:hueOff val="12217492"/>
              <a:satOff val="-31936"/>
              <a:lumOff val="-95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25D64-3197-48A2-8AED-CB4CCF6FD63A}">
      <dsp:nvSpPr>
        <dsp:cNvPr id="0" name=""/>
        <dsp:cNvSpPr/>
      </dsp:nvSpPr>
      <dsp:spPr>
        <a:xfrm>
          <a:off x="2167698" y="4276086"/>
          <a:ext cx="146266" cy="146316"/>
        </a:xfrm>
        <a:prstGeom prst="ellipse">
          <a:avLst/>
        </a:prstGeom>
        <a:solidFill>
          <a:schemeClr val="accent3">
            <a:hueOff val="12726554"/>
            <a:satOff val="-33267"/>
            <a:lumOff val="-9956"/>
            <a:alphaOff val="0"/>
          </a:schemeClr>
        </a:solidFill>
        <a:ln w="10795" cap="flat" cmpd="sng" algn="ctr">
          <a:solidFill>
            <a:schemeClr val="accent3">
              <a:hueOff val="12726554"/>
              <a:satOff val="-33267"/>
              <a:lumOff val="-99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F4F293-0A84-43DC-991F-8E7B8BEA9D0A}">
      <dsp:nvSpPr>
        <dsp:cNvPr id="0" name=""/>
        <dsp:cNvSpPr/>
      </dsp:nvSpPr>
      <dsp:spPr>
        <a:xfrm>
          <a:off x="1919138" y="4276086"/>
          <a:ext cx="146266" cy="146316"/>
        </a:xfrm>
        <a:prstGeom prst="ellipse">
          <a:avLst/>
        </a:prstGeom>
        <a:solidFill>
          <a:schemeClr val="accent3">
            <a:hueOff val="13235616"/>
            <a:satOff val="-34598"/>
            <a:lumOff val="-10354"/>
            <a:alphaOff val="0"/>
          </a:schemeClr>
        </a:solidFill>
        <a:ln w="10795" cap="flat" cmpd="sng" algn="ctr">
          <a:solidFill>
            <a:schemeClr val="accent3">
              <a:hueOff val="13235616"/>
              <a:satOff val="-34598"/>
              <a:lumOff val="-103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46647-6C9F-430B-B714-8CBF949245ED}">
      <dsp:nvSpPr>
        <dsp:cNvPr id="0" name=""/>
        <dsp:cNvSpPr/>
      </dsp:nvSpPr>
      <dsp:spPr>
        <a:xfrm>
          <a:off x="1524000" y="4202926"/>
          <a:ext cx="292845" cy="292632"/>
        </a:xfrm>
        <a:prstGeom prst="ellipse">
          <a:avLst/>
        </a:prstGeom>
        <a:solidFill>
          <a:schemeClr val="accent3">
            <a:hueOff val="13744678"/>
            <a:satOff val="-35929"/>
            <a:lumOff val="-10753"/>
            <a:alphaOff val="0"/>
          </a:schemeClr>
        </a:solidFill>
        <a:ln w="10795" cap="flat" cmpd="sng" algn="ctr">
          <a:solidFill>
            <a:schemeClr val="accent3">
              <a:hueOff val="13744678"/>
              <a:satOff val="-35929"/>
              <a:lumOff val="-107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F3E3ED-C6B9-41B1-B4CD-1937E9B36459}">
      <dsp:nvSpPr>
        <dsp:cNvPr id="0" name=""/>
        <dsp:cNvSpPr/>
      </dsp:nvSpPr>
      <dsp:spPr>
        <a:xfrm>
          <a:off x="2674798" y="3973828"/>
          <a:ext cx="146266" cy="146316"/>
        </a:xfrm>
        <a:prstGeom prst="ellipse">
          <a:avLst/>
        </a:prstGeom>
        <a:solidFill>
          <a:schemeClr val="accent3">
            <a:hueOff val="14253741"/>
            <a:satOff val="-37259"/>
            <a:lumOff val="-11151"/>
            <a:alphaOff val="0"/>
          </a:schemeClr>
        </a:solidFill>
        <a:ln w="10795" cap="flat" cmpd="sng" algn="ctr">
          <a:solidFill>
            <a:schemeClr val="accent3">
              <a:hueOff val="14253741"/>
              <a:satOff val="-37259"/>
              <a:lumOff val="-111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7F0F2-559D-43B9-A0D1-BB2DEFC24104}">
      <dsp:nvSpPr>
        <dsp:cNvPr id="0" name=""/>
        <dsp:cNvSpPr/>
      </dsp:nvSpPr>
      <dsp:spPr>
        <a:xfrm>
          <a:off x="2674798" y="4580565"/>
          <a:ext cx="146266" cy="146316"/>
        </a:xfrm>
        <a:prstGeom prst="ellipse">
          <a:avLst/>
        </a:prstGeom>
        <a:solidFill>
          <a:schemeClr val="accent3">
            <a:hueOff val="14762802"/>
            <a:satOff val="-38590"/>
            <a:lumOff val="-11549"/>
            <a:alphaOff val="0"/>
          </a:schemeClr>
        </a:solidFill>
        <a:ln w="10795" cap="flat" cmpd="sng" algn="ctr">
          <a:solidFill>
            <a:schemeClr val="accent3">
              <a:hueOff val="14762802"/>
              <a:satOff val="-38590"/>
              <a:lumOff val="-11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8B716A-D994-49D5-9AC7-6246DEEF3DFB}">
      <dsp:nvSpPr>
        <dsp:cNvPr id="0" name=""/>
        <dsp:cNvSpPr/>
      </dsp:nvSpPr>
      <dsp:spPr>
        <a:xfrm>
          <a:off x="2805471" y="4105334"/>
          <a:ext cx="146266" cy="146316"/>
        </a:xfrm>
        <a:prstGeom prst="ellipse">
          <a:avLst/>
        </a:prstGeom>
        <a:solidFill>
          <a:schemeClr val="accent3">
            <a:hueOff val="15271865"/>
            <a:satOff val="-39921"/>
            <a:lumOff val="-11947"/>
            <a:alphaOff val="0"/>
          </a:schemeClr>
        </a:solidFill>
        <a:ln w="10795" cap="flat" cmpd="sng" algn="ctr">
          <a:solidFill>
            <a:schemeClr val="accent3">
              <a:hueOff val="15271865"/>
              <a:satOff val="-39921"/>
              <a:lumOff val="-119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E1D937-03CE-4456-A0E6-B6CE7C5E517C}">
      <dsp:nvSpPr>
        <dsp:cNvPr id="0" name=""/>
        <dsp:cNvSpPr/>
      </dsp:nvSpPr>
      <dsp:spPr>
        <a:xfrm>
          <a:off x="2814203" y="4449799"/>
          <a:ext cx="146266" cy="146316"/>
        </a:xfrm>
        <a:prstGeom prst="ellipse">
          <a:avLst/>
        </a:prstGeom>
        <a:solidFill>
          <a:schemeClr val="accent3">
            <a:hueOff val="15780927"/>
            <a:satOff val="-41251"/>
            <a:lumOff val="-12346"/>
            <a:alphaOff val="0"/>
          </a:schemeClr>
        </a:solidFill>
        <a:ln w="10795" cap="flat" cmpd="sng" algn="ctr">
          <a:solidFill>
            <a:schemeClr val="accent3">
              <a:hueOff val="15780927"/>
              <a:satOff val="-41251"/>
              <a:lumOff val="-123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1D57B-A384-40FC-BA16-AE2C0292E18A}">
      <dsp:nvSpPr>
        <dsp:cNvPr id="0" name=""/>
        <dsp:cNvSpPr/>
      </dsp:nvSpPr>
      <dsp:spPr>
        <a:xfrm>
          <a:off x="18163" y="3589683"/>
          <a:ext cx="1481067" cy="1480931"/>
        </a:xfrm>
        <a:prstGeom prst="ellipse">
          <a:avLst/>
        </a:prstGeom>
        <a:solidFill>
          <a:schemeClr val="accent3">
            <a:hueOff val="16289989"/>
            <a:satOff val="-42582"/>
            <a:lumOff val="-12744"/>
            <a:alphaOff val="0"/>
          </a:schemeClr>
        </a:solidFill>
        <a:ln w="10795" cap="flat" cmpd="sng" algn="ctr">
          <a:solidFill>
            <a:schemeClr val="accent3">
              <a:hueOff val="16289989"/>
              <a:satOff val="-42582"/>
              <a:lumOff val="-127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Heavy</a:t>
          </a:r>
          <a:endParaRPr lang="en-US" sz="2100" kern="1200" dirty="0"/>
        </a:p>
      </dsp:txBody>
      <dsp:txXfrm>
        <a:off x="235060" y="3806560"/>
        <a:ext cx="1047273" cy="1047177"/>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740649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112662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862078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505C8-87E6-4FBD-9D75-54447B3B13CB}" type="slidenum">
              <a:rPr lang="en-US" smtClean="0"/>
              <a:t>21</a:t>
            </a:fld>
            <a:endParaRPr lang="en-US"/>
          </a:p>
        </p:txBody>
      </p:sp>
    </p:spTree>
    <p:extLst>
      <p:ext uri="{BB962C8B-B14F-4D97-AF65-F5344CB8AC3E}">
        <p14:creationId xmlns:p14="http://schemas.microsoft.com/office/powerpoint/2010/main" val="1303534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96685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07672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3076728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AD82C76-7E01-4000-90AF-87ABA149C241}"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01132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040845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6:51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38861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6:51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723868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6:51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992060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6:51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992060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AD82C76-7E01-4000-90AF-87ABA149C241}"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011325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3053606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5/14/2014 6:51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91612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6:51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1196279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6:51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4035027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5/14/2014 6:51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16439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5/14/2014 6:51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7009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45733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5/14/2014 6:51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556718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2033100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806664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505C8-87E6-4FBD-9D75-54447B3B13CB}" type="slidenum">
              <a:rPr lang="en-US" smtClean="0"/>
              <a:t>49</a:t>
            </a:fld>
            <a:endParaRPr lang="en-US" dirty="0"/>
          </a:p>
        </p:txBody>
      </p:sp>
    </p:spTree>
    <p:extLst>
      <p:ext uri="{BB962C8B-B14F-4D97-AF65-F5344CB8AC3E}">
        <p14:creationId xmlns:p14="http://schemas.microsoft.com/office/powerpoint/2010/main" val="1689563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1536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1089272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659058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71967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43202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2954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5244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t>5/14/2014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5753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505C8-87E6-4FBD-9D75-54447B3B13CB}" type="slidenum">
              <a:rPr lang="en-US" smtClean="0"/>
              <a:t>9</a:t>
            </a:fld>
            <a:endParaRPr lang="en-US"/>
          </a:p>
        </p:txBody>
      </p:sp>
    </p:spTree>
    <p:extLst>
      <p:ext uri="{BB962C8B-B14F-4D97-AF65-F5344CB8AC3E}">
        <p14:creationId xmlns:p14="http://schemas.microsoft.com/office/powerpoint/2010/main" val="1803012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505C8-87E6-4FBD-9D75-54447B3B13CB}" type="slidenum">
              <a:rPr lang="en-US" smtClean="0"/>
              <a:t>10</a:t>
            </a:fld>
            <a:endParaRPr lang="en-US"/>
          </a:p>
        </p:txBody>
      </p:sp>
    </p:spTree>
    <p:extLst>
      <p:ext uri="{BB962C8B-B14F-4D97-AF65-F5344CB8AC3E}">
        <p14:creationId xmlns:p14="http://schemas.microsoft.com/office/powerpoint/2010/main" val="1898661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505C8-87E6-4FBD-9D75-54447B3B13CB}" type="slidenum">
              <a:rPr lang="en-US" smtClean="0"/>
              <a:t>11</a:t>
            </a:fld>
            <a:endParaRPr lang="en-US"/>
          </a:p>
        </p:txBody>
      </p:sp>
    </p:spTree>
    <p:extLst>
      <p:ext uri="{BB962C8B-B14F-4D97-AF65-F5344CB8AC3E}">
        <p14:creationId xmlns:p14="http://schemas.microsoft.com/office/powerpoint/2010/main" val="3344539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6.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emf"/><Relationship Id="rId1" Type="http://schemas.openxmlformats.org/officeDocument/2006/relationships/slideLayout" Target="../slideLayouts/slideLayout26.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8.png"/><Relationship Id="rId5" Type="http://schemas.openxmlformats.org/officeDocument/2006/relationships/diagramQuickStyle" Target="../diagrams/quickStyle1.xml"/><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diagramLayout" Target="../diagrams/layout1.xml"/><Relationship Id="rId9" Type="http://schemas.openxmlformats.org/officeDocument/2006/relationships/image" Target="../media/image36.jpeg"/><Relationship Id="rId14" Type="http://schemas.openxmlformats.org/officeDocument/2006/relationships/image" Target="../media/image41.jpeg"/></Relationships>
</file>

<file path=ppt/slides/_rels/slide4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chart" Target="../charts/chart4.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chart" Target="../charts/chart6.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hyperlink" Target="http://download.microsoft.com/download/6/B/A/6BA3215A-C8B5-4AD1-AA8E-6C93606A4CFB/Windows_Server_2012_R2_Remote_Desktop_Services_Licensing_Datasheet.pdf"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hyperlink" Target="http://en.community.dell.com/techcenter/extras/m/mediagallery/20439163.aspx" TargetMode="External"/><Relationship Id="rId5" Type="http://schemas.openxmlformats.org/officeDocument/2006/relationships/hyperlink" Target="http://www.microsoft.com/en-us/download/details.aspx?id=39285" TargetMode="External"/><Relationship Id="rId4" Type="http://schemas.openxmlformats.org/officeDocument/2006/relationships/hyperlink" Target="http://msdn.microsoft.com/library/azure/dn451351.aspx"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9.xml"/><Relationship Id="rId5" Type="http://schemas.openxmlformats.org/officeDocument/2006/relationships/image" Target="../media/image56.png"/><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0" y="0"/>
            <a:ext cx="11777504" cy="1351952"/>
          </a:xfrm>
        </p:spPr>
        <p:txBody>
          <a:bodyPr>
            <a:noAutofit/>
          </a:bodyPr>
          <a:lstStyle/>
          <a:p>
            <a:r>
              <a:rPr lang="en-US" sz="4400" dirty="0"/>
              <a:t>Windows Server 2012 </a:t>
            </a:r>
            <a:r>
              <a:rPr lang="en-US" sz="4400" dirty="0" smtClean="0"/>
              <a:t>R2 RDS: Optimized for Cloud</a:t>
            </a:r>
            <a:endParaRPr lang="en-US" sz="4400" dirty="0"/>
          </a:p>
        </p:txBody>
      </p:sp>
      <p:sp>
        <p:nvSpPr>
          <p:cNvPr id="7" name="Slide Number Placeholder 6"/>
          <p:cNvSpPr>
            <a:spLocks noGrp="1"/>
          </p:cNvSpPr>
          <p:nvPr>
            <p:ph type="sldNum" sz="quarter" idx="4294967295"/>
          </p:nvPr>
        </p:nvSpPr>
        <p:spPr>
          <a:xfrm>
            <a:off x="10781654" y="6582926"/>
            <a:ext cx="1653940" cy="271424"/>
          </a:xfrm>
          <a:prstGeom prst="rect">
            <a:avLst/>
          </a:prstGeom>
        </p:spPr>
        <p:txBody>
          <a:bodyPr/>
          <a:lstStyle/>
          <a:p>
            <a:fld id="{020CA6EF-EC3C-4589-B0EF-0B87FC6138EE}" type="slidenum">
              <a:rPr lang="en-US" sz="1071">
                <a:solidFill>
                  <a:schemeClr val="bg1"/>
                </a:solidFill>
              </a:rPr>
              <a:pPr/>
              <a:t>10</a:t>
            </a:fld>
            <a:endParaRPr lang="en-US" sz="1071" dirty="0">
              <a:solidFill>
                <a:schemeClr val="bg1"/>
              </a:solidFill>
            </a:endParaRPr>
          </a:p>
        </p:txBody>
      </p:sp>
      <p:sp>
        <p:nvSpPr>
          <p:cNvPr id="45" name="Rectangle 7"/>
          <p:cNvSpPr>
            <a:spLocks noChangeArrowheads="1"/>
          </p:cNvSpPr>
          <p:nvPr/>
        </p:nvSpPr>
        <p:spPr bwMode="auto">
          <a:xfrm>
            <a:off x="168527" y="675976"/>
            <a:ext cx="11509618" cy="5982451"/>
          </a:xfrm>
          <a:prstGeom prst="rect">
            <a:avLst/>
          </a:prstGeom>
          <a:noFill/>
          <a:ln w="9525" algn="ctr">
            <a:noFill/>
            <a:miter lim="800000"/>
            <a:headEnd/>
            <a:tailEnd/>
          </a:ln>
        </p:spPr>
        <p:txBody>
          <a:bodyPr wrap="square" lIns="150517" tIns="150517" rIns="150517" bIns="150517" anchor="b">
            <a:spAutoFit/>
          </a:bodyPr>
          <a:lstStyle/>
          <a:p>
            <a:pPr fontAlgn="base">
              <a:lnSpc>
                <a:spcPct val="90000"/>
              </a:lnSpc>
              <a:spcBef>
                <a:spcPts val="612"/>
              </a:spcBef>
              <a:spcAft>
                <a:spcPct val="0"/>
              </a:spcAft>
              <a:buClr>
                <a:schemeClr val="accent2"/>
              </a:buClr>
            </a:pPr>
            <a:r>
              <a:rPr lang="en-US" sz="3600" dirty="0" smtClean="0">
                <a:gradFill>
                  <a:gsLst>
                    <a:gs pos="2920">
                      <a:schemeClr val="tx2"/>
                    </a:gs>
                    <a:gs pos="39000">
                      <a:schemeClr val="tx2"/>
                    </a:gs>
                  </a:gsLst>
                  <a:lin ang="5400000" scaled="0"/>
                </a:gradFill>
                <a:latin typeface="+mj-lt"/>
              </a:rPr>
              <a:t>Quick </a:t>
            </a:r>
            <a:r>
              <a:rPr lang="en-US" sz="3600" dirty="0">
                <a:gradFill>
                  <a:gsLst>
                    <a:gs pos="2920">
                      <a:schemeClr val="tx2"/>
                    </a:gs>
                    <a:gs pos="39000">
                      <a:schemeClr val="tx2"/>
                    </a:gs>
                  </a:gsLst>
                  <a:lin ang="5400000" scaled="0"/>
                </a:gradFill>
                <a:latin typeface="+mj-lt"/>
              </a:rPr>
              <a:t>Connect</a:t>
            </a:r>
          </a:p>
          <a:p>
            <a:pPr marL="28575" lvl="1">
              <a:lnSpc>
                <a:spcPct val="90000"/>
              </a:lnSpc>
              <a:spcBef>
                <a:spcPct val="20000"/>
              </a:spcBef>
              <a:buClr>
                <a:schemeClr val="tx1"/>
              </a:buClr>
              <a:buSzPct val="100000"/>
            </a:pPr>
            <a:r>
              <a:rPr lang="en-US" sz="2400" dirty="0">
                <a:gradFill>
                  <a:gsLst>
                    <a:gs pos="1250">
                      <a:schemeClr val="tx1"/>
                    </a:gs>
                    <a:gs pos="100000">
                      <a:schemeClr val="tx1"/>
                    </a:gs>
                  </a:gsLst>
                  <a:lin ang="5400000" scaled="0"/>
                </a:gradFill>
              </a:rPr>
              <a:t>Significant reduction in connect/re-connect </a:t>
            </a:r>
            <a:r>
              <a:rPr lang="en-US" sz="2400" dirty="0" smtClean="0">
                <a:gradFill>
                  <a:gsLst>
                    <a:gs pos="1250">
                      <a:schemeClr val="tx1"/>
                    </a:gs>
                    <a:gs pos="100000">
                      <a:schemeClr val="tx1"/>
                    </a:gs>
                  </a:gsLst>
                  <a:lin ang="5400000" scaled="0"/>
                </a:gradFill>
              </a:rPr>
              <a:t>time</a:t>
            </a:r>
          </a:p>
          <a:p>
            <a:pPr marL="28575" lvl="1">
              <a:lnSpc>
                <a:spcPct val="90000"/>
              </a:lnSpc>
              <a:spcBef>
                <a:spcPct val="20000"/>
              </a:spcBef>
              <a:buClr>
                <a:schemeClr val="tx1"/>
              </a:buClr>
              <a:buSzPct val="100000"/>
            </a:pPr>
            <a:endParaRPr lang="en-US" sz="2800" dirty="0">
              <a:solidFill>
                <a:schemeClr val="bg1"/>
              </a:solidFill>
            </a:endParaRPr>
          </a:p>
          <a:p>
            <a:pPr fontAlgn="base">
              <a:lnSpc>
                <a:spcPct val="90000"/>
              </a:lnSpc>
              <a:spcBef>
                <a:spcPts val="612"/>
              </a:spcBef>
              <a:spcAft>
                <a:spcPct val="0"/>
              </a:spcAft>
              <a:buClr>
                <a:schemeClr val="accent2"/>
              </a:buClr>
            </a:pPr>
            <a:r>
              <a:rPr lang="en-US" sz="3600" dirty="0">
                <a:gradFill>
                  <a:gsLst>
                    <a:gs pos="2920">
                      <a:schemeClr val="tx2"/>
                    </a:gs>
                    <a:gs pos="39000">
                      <a:schemeClr val="tx2"/>
                    </a:gs>
                  </a:gsLst>
                  <a:lin ang="5400000" scaled="0"/>
                </a:gradFill>
                <a:latin typeface="+mj-lt"/>
              </a:rPr>
              <a:t>Improved </a:t>
            </a:r>
            <a:r>
              <a:rPr lang="en-US" sz="3600" dirty="0" err="1">
                <a:gradFill>
                  <a:gsLst>
                    <a:gs pos="2920">
                      <a:schemeClr val="tx2"/>
                    </a:gs>
                    <a:gs pos="39000">
                      <a:schemeClr val="tx2"/>
                    </a:gs>
                  </a:gsLst>
                  <a:lin ang="5400000" scaled="0"/>
                </a:gradFill>
                <a:latin typeface="+mj-lt"/>
              </a:rPr>
              <a:t>RemoteApp</a:t>
            </a:r>
            <a:r>
              <a:rPr lang="en-US" sz="3600" dirty="0">
                <a:gradFill>
                  <a:gsLst>
                    <a:gs pos="2920">
                      <a:schemeClr val="tx2"/>
                    </a:gs>
                    <a:gs pos="39000">
                      <a:schemeClr val="tx2"/>
                    </a:gs>
                  </a:gsLst>
                  <a:lin ang="5400000" scaled="0"/>
                </a:gradFill>
                <a:latin typeface="+mj-lt"/>
              </a:rPr>
              <a:t> Behavior</a:t>
            </a:r>
          </a:p>
          <a:p>
            <a:pPr marL="28575" lvl="1">
              <a:lnSpc>
                <a:spcPct val="90000"/>
              </a:lnSpc>
              <a:spcBef>
                <a:spcPct val="20000"/>
              </a:spcBef>
              <a:buClr>
                <a:schemeClr val="tx1"/>
              </a:buClr>
              <a:buSzPct val="100000"/>
            </a:pPr>
            <a:r>
              <a:rPr lang="en-US" sz="2400" dirty="0" err="1">
                <a:gradFill>
                  <a:gsLst>
                    <a:gs pos="1250">
                      <a:schemeClr val="tx1"/>
                    </a:gs>
                    <a:gs pos="100000">
                      <a:schemeClr val="tx1"/>
                    </a:gs>
                  </a:gsLst>
                  <a:lin ang="5400000" scaled="0"/>
                </a:gradFill>
              </a:rPr>
              <a:t>RemoteApp</a:t>
            </a:r>
            <a:r>
              <a:rPr lang="en-US" sz="2400" dirty="0">
                <a:gradFill>
                  <a:gsLst>
                    <a:gs pos="1250">
                      <a:schemeClr val="tx1"/>
                    </a:gs>
                    <a:gs pos="100000">
                      <a:schemeClr val="tx1"/>
                    </a:gs>
                  </a:gsLst>
                  <a:lin ang="5400000" scaled="0"/>
                </a:gradFill>
              </a:rPr>
              <a:t> programs integrate seamlessly with Windows desktop</a:t>
            </a:r>
          </a:p>
          <a:p>
            <a:pPr marL="28575" lvl="1">
              <a:lnSpc>
                <a:spcPct val="90000"/>
              </a:lnSpc>
              <a:spcBef>
                <a:spcPct val="20000"/>
              </a:spcBef>
              <a:buClr>
                <a:schemeClr val="tx1"/>
              </a:buClr>
              <a:buSzPct val="100000"/>
            </a:pPr>
            <a:r>
              <a:rPr lang="en-US" sz="2400" dirty="0">
                <a:gradFill>
                  <a:gsLst>
                    <a:gs pos="1250">
                      <a:schemeClr val="tx1"/>
                    </a:gs>
                    <a:gs pos="100000">
                      <a:schemeClr val="tx1"/>
                    </a:gs>
                  </a:gsLst>
                  <a:lin ang="5400000" scaled="0"/>
                </a:gradFill>
              </a:rPr>
              <a:t>(frame, thumbnails, transparent windows</a:t>
            </a:r>
            <a:r>
              <a:rPr lang="en-US" sz="2400" dirty="0" smtClean="0">
                <a:gradFill>
                  <a:gsLst>
                    <a:gs pos="1250">
                      <a:schemeClr val="tx1"/>
                    </a:gs>
                    <a:gs pos="100000">
                      <a:schemeClr val="tx1"/>
                    </a:gs>
                  </a:gsLst>
                  <a:lin ang="5400000" scaled="0"/>
                </a:gradFill>
              </a:rPr>
              <a:t>)</a:t>
            </a:r>
          </a:p>
          <a:p>
            <a:pPr marL="28575" lvl="1">
              <a:lnSpc>
                <a:spcPct val="90000"/>
              </a:lnSpc>
              <a:spcBef>
                <a:spcPct val="20000"/>
              </a:spcBef>
              <a:buClr>
                <a:schemeClr val="tx1"/>
              </a:buClr>
              <a:buSzPct val="100000"/>
            </a:pPr>
            <a:endParaRPr lang="en-US" sz="2800" dirty="0">
              <a:solidFill>
                <a:schemeClr val="bg1"/>
              </a:solidFill>
            </a:endParaRPr>
          </a:p>
          <a:p>
            <a:pPr>
              <a:lnSpc>
                <a:spcPct val="90000"/>
              </a:lnSpc>
              <a:spcBef>
                <a:spcPts val="612"/>
              </a:spcBef>
              <a:buClr>
                <a:schemeClr val="accent2"/>
              </a:buClr>
            </a:pPr>
            <a:r>
              <a:rPr lang="en-US" sz="3600" dirty="0" err="1">
                <a:gradFill>
                  <a:gsLst>
                    <a:gs pos="2920">
                      <a:schemeClr val="tx2"/>
                    </a:gs>
                    <a:gs pos="39000">
                      <a:schemeClr val="tx2"/>
                    </a:gs>
                  </a:gsLst>
                  <a:lin ang="5400000" scaled="0"/>
                </a:gradFill>
                <a:latin typeface="+mj-lt"/>
              </a:rPr>
              <a:t>RemoteFX</a:t>
            </a:r>
            <a:r>
              <a:rPr lang="en-US" sz="3600" dirty="0">
                <a:gradFill>
                  <a:gsLst>
                    <a:gs pos="2920">
                      <a:schemeClr val="tx2"/>
                    </a:gs>
                    <a:gs pos="39000">
                      <a:schemeClr val="tx2"/>
                    </a:gs>
                  </a:gsLst>
                  <a:lin ang="5400000" scaled="0"/>
                </a:gradFill>
                <a:latin typeface="+mj-lt"/>
              </a:rPr>
              <a:t> Media Streaming &amp; Codec Improvements</a:t>
            </a:r>
          </a:p>
          <a:p>
            <a:pPr marL="28575" lvl="1">
              <a:lnSpc>
                <a:spcPct val="90000"/>
              </a:lnSpc>
              <a:spcBef>
                <a:spcPct val="20000"/>
              </a:spcBef>
              <a:buClr>
                <a:schemeClr val="tx1"/>
              </a:buClr>
              <a:buSzPct val="100000"/>
            </a:pPr>
            <a:r>
              <a:rPr lang="en-US" sz="2400" dirty="0">
                <a:gradFill>
                  <a:gsLst>
                    <a:gs pos="1250">
                      <a:schemeClr val="tx1"/>
                    </a:gs>
                    <a:gs pos="100000">
                      <a:schemeClr val="tx1"/>
                    </a:gs>
                  </a:gsLst>
                  <a:lin ang="5400000" scaled="0"/>
                </a:gradFill>
              </a:rPr>
              <a:t>Up to 50% reduction in </a:t>
            </a:r>
            <a:r>
              <a:rPr lang="en-US" sz="2400" dirty="0" smtClean="0">
                <a:gradFill>
                  <a:gsLst>
                    <a:gs pos="1250">
                      <a:schemeClr val="tx1"/>
                    </a:gs>
                    <a:gs pos="100000">
                      <a:schemeClr val="tx1"/>
                    </a:gs>
                  </a:gsLst>
                  <a:lin ang="5400000" scaled="0"/>
                </a:gradFill>
              </a:rPr>
              <a:t>bandwidth</a:t>
            </a:r>
          </a:p>
          <a:p>
            <a:pPr marL="28575" lvl="1">
              <a:lnSpc>
                <a:spcPct val="90000"/>
              </a:lnSpc>
              <a:spcBef>
                <a:spcPct val="20000"/>
              </a:spcBef>
              <a:buClr>
                <a:schemeClr val="tx1"/>
              </a:buClr>
              <a:buSzPct val="100000"/>
            </a:pPr>
            <a:endParaRPr lang="en-US" sz="2800" dirty="0">
              <a:solidFill>
                <a:schemeClr val="bg1"/>
              </a:solidFill>
            </a:endParaRPr>
          </a:p>
          <a:p>
            <a:pPr fontAlgn="base">
              <a:lnSpc>
                <a:spcPct val="90000"/>
              </a:lnSpc>
              <a:spcBef>
                <a:spcPts val="612"/>
              </a:spcBef>
              <a:spcAft>
                <a:spcPct val="0"/>
              </a:spcAft>
              <a:buClr>
                <a:schemeClr val="accent2"/>
              </a:buClr>
            </a:pPr>
            <a:r>
              <a:rPr lang="en-US" sz="3600" dirty="0">
                <a:gradFill>
                  <a:gsLst>
                    <a:gs pos="2920">
                      <a:schemeClr val="tx2"/>
                    </a:gs>
                    <a:gs pos="39000">
                      <a:schemeClr val="tx2"/>
                    </a:gs>
                  </a:gsLst>
                  <a:lin ang="5400000" scaled="0"/>
                </a:gradFill>
                <a:latin typeface="+mj-lt"/>
              </a:rPr>
              <a:t>Dynamically Resize Monitors</a:t>
            </a:r>
          </a:p>
          <a:p>
            <a:pPr marL="28575" lvl="1" fontAlgn="base">
              <a:lnSpc>
                <a:spcPct val="90000"/>
              </a:lnSpc>
              <a:spcBef>
                <a:spcPct val="20000"/>
              </a:spcBef>
              <a:spcAft>
                <a:spcPct val="0"/>
              </a:spcAft>
              <a:buClr>
                <a:schemeClr val="tx1"/>
              </a:buClr>
              <a:buSzPct val="100000"/>
            </a:pPr>
            <a:r>
              <a:rPr lang="en-US" sz="2400" dirty="0">
                <a:gradFill>
                  <a:gsLst>
                    <a:gs pos="1250">
                      <a:schemeClr val="tx1"/>
                    </a:gs>
                    <a:gs pos="100000">
                      <a:schemeClr val="tx1"/>
                    </a:gs>
                  </a:gsLst>
                  <a:lin ang="5400000" scaled="0"/>
                </a:gradFill>
              </a:rPr>
              <a:t>Automatic resizing of the session window: monitor added, removed, or rotated</a:t>
            </a:r>
            <a:r>
              <a:rPr lang="en-US" sz="2000" dirty="0">
                <a:gradFill>
                  <a:gsLst>
                    <a:gs pos="1250">
                      <a:schemeClr val="tx1"/>
                    </a:gs>
                    <a:gs pos="100000">
                      <a:schemeClr val="tx1"/>
                    </a:gs>
                  </a:gsLst>
                  <a:lin ang="5400000" scaled="0"/>
                </a:gradFill>
              </a:rPr>
              <a:t>.  </a:t>
            </a:r>
          </a:p>
        </p:txBody>
      </p:sp>
    </p:spTree>
    <p:extLst>
      <p:ext uri="{BB962C8B-B14F-4D97-AF65-F5344CB8AC3E}">
        <p14:creationId xmlns:p14="http://schemas.microsoft.com/office/powerpoint/2010/main" val="2029281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Microsoft Remote Desktop App</a:t>
            </a:r>
          </a:p>
        </p:txBody>
      </p:sp>
      <p:sp>
        <p:nvSpPr>
          <p:cNvPr id="5" name="Text Placeholder 4"/>
          <p:cNvSpPr>
            <a:spLocks noGrp="1"/>
          </p:cNvSpPr>
          <p:nvPr>
            <p:ph type="body" sz="quarter" idx="11"/>
          </p:nvPr>
        </p:nvSpPr>
        <p:spPr>
          <a:xfrm>
            <a:off x="429111" y="1158980"/>
            <a:ext cx="11889564" cy="6180153"/>
          </a:xfrm>
        </p:spPr>
        <p:txBody>
          <a:bodyPr/>
          <a:lstStyle/>
          <a:p>
            <a:pPr fontAlgn="base">
              <a:spcBef>
                <a:spcPts val="612"/>
              </a:spcBef>
              <a:spcAft>
                <a:spcPct val="0"/>
              </a:spcAft>
              <a:buClr>
                <a:schemeClr val="accent2"/>
              </a:buClr>
            </a:pPr>
            <a:r>
              <a:rPr lang="en-US" sz="3200" dirty="0"/>
              <a:t>Multiple device platforms:</a:t>
            </a:r>
          </a:p>
          <a:p>
            <a:pPr marL="466209" lvl="1"/>
            <a:r>
              <a:rPr lang="en-US" sz="2400" dirty="0"/>
              <a:t>Windows</a:t>
            </a:r>
          </a:p>
          <a:p>
            <a:pPr marL="466209" lvl="1"/>
            <a:r>
              <a:rPr lang="en-US" sz="2400" dirty="0"/>
              <a:t>Windows RT</a:t>
            </a:r>
          </a:p>
          <a:p>
            <a:pPr marL="466209" lvl="1"/>
            <a:r>
              <a:rPr lang="en-US" sz="2400" dirty="0"/>
              <a:t>Windows Phone 8.1</a:t>
            </a:r>
          </a:p>
          <a:p>
            <a:pPr marL="466209" lvl="1"/>
            <a:r>
              <a:rPr lang="en-US" sz="2400" dirty="0" err="1"/>
              <a:t>iOS</a:t>
            </a:r>
            <a:endParaRPr lang="en-US" sz="2400" dirty="0"/>
          </a:p>
          <a:p>
            <a:pPr marL="466209" lvl="1"/>
            <a:r>
              <a:rPr lang="en-US" sz="2400" dirty="0"/>
              <a:t>Mac OS X</a:t>
            </a:r>
          </a:p>
          <a:p>
            <a:pPr marL="466209" lvl="1"/>
            <a:r>
              <a:rPr lang="en-US" sz="2400" dirty="0" smtClean="0"/>
              <a:t>Android</a:t>
            </a:r>
            <a:endParaRPr lang="en-US" sz="2040" dirty="0">
              <a:solidFill>
                <a:schemeClr val="bg1"/>
              </a:solidFill>
            </a:endParaRPr>
          </a:p>
          <a:p>
            <a:r>
              <a:rPr lang="en-US" sz="3200" dirty="0"/>
              <a:t>Provides access to:</a:t>
            </a:r>
          </a:p>
          <a:p>
            <a:pPr marL="466210" lvl="1"/>
            <a:r>
              <a:rPr lang="en-US" sz="2400" dirty="0"/>
              <a:t>Session-based desktops</a:t>
            </a:r>
          </a:p>
          <a:p>
            <a:pPr marL="466210" lvl="1"/>
            <a:r>
              <a:rPr lang="en-US" sz="2400" dirty="0" err="1"/>
              <a:t>RemoteApp</a:t>
            </a:r>
            <a:r>
              <a:rPr lang="en-US" sz="2400" dirty="0"/>
              <a:t> </a:t>
            </a:r>
            <a:r>
              <a:rPr lang="en-US" sz="2400" dirty="0" smtClean="0"/>
              <a:t>programs</a:t>
            </a:r>
            <a:endParaRPr lang="en-US" sz="2400" dirty="0"/>
          </a:p>
          <a:p>
            <a:r>
              <a:rPr lang="en-US" sz="3200" dirty="0"/>
              <a:t>Great Windows experience </a:t>
            </a:r>
            <a:endParaRPr lang="en-US" sz="3200" dirty="0" smtClean="0"/>
          </a:p>
          <a:p>
            <a:r>
              <a:rPr lang="en-US" sz="3200" dirty="0" smtClean="0"/>
              <a:t>Productivity </a:t>
            </a:r>
            <a:r>
              <a:rPr lang="en-US" sz="3200" dirty="0"/>
              <a:t>with secure data</a:t>
            </a:r>
            <a:endParaRPr lang="en-US" sz="2040" dirty="0">
              <a:solidFill>
                <a:schemeClr val="bg1"/>
              </a:solidFill>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1406" y="409688"/>
            <a:ext cx="1028602" cy="103263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3197" y="3428631"/>
            <a:ext cx="5539913" cy="3116200"/>
          </a:xfrm>
          <a:prstGeom prst="rect">
            <a:avLst/>
          </a:prstGeom>
        </p:spPr>
      </p:pic>
      <p:grpSp>
        <p:nvGrpSpPr>
          <p:cNvPr id="17" name="Group 16"/>
          <p:cNvGrpSpPr/>
          <p:nvPr/>
        </p:nvGrpSpPr>
        <p:grpSpPr>
          <a:xfrm>
            <a:off x="5303967" y="1433672"/>
            <a:ext cx="3062839" cy="1911212"/>
            <a:chOff x="787153" y="1997959"/>
            <a:chExt cx="4762500" cy="2971800"/>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153" y="1997959"/>
              <a:ext cx="4762500" cy="297180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7608" y="2339774"/>
              <a:ext cx="3659693" cy="2098842"/>
            </a:xfrm>
            <a:prstGeom prst="rect">
              <a:avLst/>
            </a:prstGeom>
          </p:spPr>
        </p:pic>
      </p:grpSp>
      <p:pic>
        <p:nvPicPr>
          <p:cNvPr id="7" name="Picture 6"/>
          <p:cNvPicPr>
            <a:picLocks noChangeAspect="1"/>
          </p:cNvPicPr>
          <p:nvPr/>
        </p:nvPicPr>
        <p:blipFill>
          <a:blip r:embed="rId7"/>
          <a:stretch>
            <a:fillRect/>
          </a:stretch>
        </p:blipFill>
        <p:spPr>
          <a:xfrm>
            <a:off x="8444717" y="371775"/>
            <a:ext cx="3864207" cy="2840411"/>
          </a:xfrm>
          <a:prstGeom prst="rect">
            <a:avLst/>
          </a:prstGeom>
        </p:spPr>
      </p:pic>
    </p:spTree>
    <p:extLst>
      <p:ext uri="{BB962C8B-B14F-4D97-AF65-F5344CB8AC3E}">
        <p14:creationId xmlns:p14="http://schemas.microsoft.com/office/powerpoint/2010/main" val="4019630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286000"/>
          </a:xfrm>
        </p:spPr>
        <p:txBody>
          <a:bodyPr/>
          <a:lstStyle/>
          <a:p>
            <a:r>
              <a:rPr lang="en-US" sz="8000" dirty="0" smtClean="0"/>
              <a:t>RDS In Cloud Computing Environments</a:t>
            </a:r>
            <a:endParaRPr lang="en-US" sz="8000" dirty="0"/>
          </a:p>
        </p:txBody>
      </p:sp>
    </p:spTree>
    <p:extLst>
      <p:ext uri="{BB962C8B-B14F-4D97-AF65-F5344CB8AC3E}">
        <p14:creationId xmlns:p14="http://schemas.microsoft.com/office/powerpoint/2010/main" val="184953270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144462"/>
            <a:ext cx="11889564" cy="917575"/>
          </a:xfrm>
        </p:spPr>
        <p:txBody>
          <a:bodyPr/>
          <a:lstStyle/>
          <a:p>
            <a:r>
              <a:rPr lang="en-US" dirty="0" smtClean="0"/>
              <a:t>Desktop Hosting Key Design Goals</a:t>
            </a:r>
            <a:endParaRPr lang="en-US" dirty="0"/>
          </a:p>
        </p:txBody>
      </p:sp>
      <p:sp>
        <p:nvSpPr>
          <p:cNvPr id="4" name="Text Placeholder 3"/>
          <p:cNvSpPr>
            <a:spLocks noGrp="1"/>
          </p:cNvSpPr>
          <p:nvPr>
            <p:ph type="body" sz="quarter" idx="11"/>
          </p:nvPr>
        </p:nvSpPr>
        <p:spPr>
          <a:xfrm>
            <a:off x="274639" y="1058862"/>
            <a:ext cx="11889564" cy="6020110"/>
          </a:xfrm>
        </p:spPr>
        <p:txBody>
          <a:bodyPr/>
          <a:lstStyle/>
          <a:p>
            <a:r>
              <a:rPr lang="en-US" dirty="0" smtClean="0"/>
              <a:t>Secure</a:t>
            </a:r>
          </a:p>
          <a:p>
            <a:pPr lvl="1"/>
            <a:r>
              <a:rPr lang="en-US" sz="2800" dirty="0" smtClean="0"/>
              <a:t>Strong tenant-to-tenant and tenant-to-provider isolation</a:t>
            </a:r>
          </a:p>
          <a:p>
            <a:r>
              <a:rPr lang="en-US" dirty="0" smtClean="0"/>
              <a:t>Performance</a:t>
            </a:r>
            <a:endParaRPr lang="en-US" dirty="0"/>
          </a:p>
          <a:p>
            <a:r>
              <a:rPr lang="en-US" sz="2800" dirty="0" smtClean="0">
                <a:gradFill>
                  <a:gsLst>
                    <a:gs pos="1250">
                      <a:schemeClr val="tx1"/>
                    </a:gs>
                    <a:gs pos="100000">
                      <a:schemeClr val="tx1"/>
                    </a:gs>
                  </a:gsLst>
                  <a:lin ang="5400000" scaled="0"/>
                </a:gradFill>
                <a:latin typeface="+mn-lt"/>
              </a:rPr>
              <a:t>Quick connect/reconnect, responsive user experience</a:t>
            </a:r>
            <a:endParaRPr lang="en-US" sz="2800" dirty="0">
              <a:gradFill>
                <a:gsLst>
                  <a:gs pos="1250">
                    <a:schemeClr val="tx1"/>
                  </a:gs>
                  <a:gs pos="100000">
                    <a:schemeClr val="tx1"/>
                  </a:gs>
                </a:gsLst>
                <a:lin ang="5400000" scaled="0"/>
              </a:gradFill>
              <a:latin typeface="+mn-lt"/>
            </a:endParaRPr>
          </a:p>
          <a:p>
            <a:r>
              <a:rPr lang="en-US" dirty="0" smtClean="0"/>
              <a:t>Scalable</a:t>
            </a:r>
          </a:p>
          <a:p>
            <a:pPr lvl="1"/>
            <a:r>
              <a:rPr lang="en-US" sz="2800" dirty="0" smtClean="0"/>
              <a:t>Wide range of tenant sizes (e.g. 15 to 5000 users)</a:t>
            </a:r>
          </a:p>
          <a:p>
            <a:r>
              <a:rPr lang="en-US" dirty="0" smtClean="0"/>
              <a:t>Flexible</a:t>
            </a:r>
            <a:endParaRPr lang="en-US" dirty="0"/>
          </a:p>
          <a:p>
            <a:pPr lvl="1"/>
            <a:r>
              <a:rPr lang="en-US" sz="2800" dirty="0" smtClean="0"/>
              <a:t>Desktops &amp; RemoteApps, variety of offerings (e.g. admin access)</a:t>
            </a:r>
          </a:p>
          <a:p>
            <a:r>
              <a:rPr lang="en-US" dirty="0"/>
              <a:t>Reliable</a:t>
            </a:r>
          </a:p>
          <a:p>
            <a:pPr lvl="1"/>
            <a:r>
              <a:rPr lang="en-US" sz="2800" dirty="0"/>
              <a:t>Resilient to failures and servicing </a:t>
            </a:r>
            <a:r>
              <a:rPr lang="en-US" sz="2800" dirty="0" smtClean="0"/>
              <a:t>events</a:t>
            </a:r>
            <a:endParaRPr lang="en-US" dirty="0"/>
          </a:p>
        </p:txBody>
      </p:sp>
    </p:spTree>
    <p:extLst>
      <p:ext uri="{BB962C8B-B14F-4D97-AF65-F5344CB8AC3E}">
        <p14:creationId xmlns:p14="http://schemas.microsoft.com/office/powerpoint/2010/main" val="2123902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 Architecture Concepts</a:t>
            </a:r>
            <a:endParaRPr lang="en-US" dirty="0"/>
          </a:p>
        </p:txBody>
      </p:sp>
      <p:sp>
        <p:nvSpPr>
          <p:cNvPr id="4" name="Text Placeholder 3"/>
          <p:cNvSpPr>
            <a:spLocks noGrp="1"/>
          </p:cNvSpPr>
          <p:nvPr>
            <p:ph type="body" sz="quarter" idx="11"/>
          </p:nvPr>
        </p:nvSpPr>
        <p:spPr>
          <a:xfrm>
            <a:off x="274639" y="1212849"/>
            <a:ext cx="11889564" cy="3921073"/>
          </a:xfrm>
        </p:spPr>
        <p:txBody>
          <a:bodyPr/>
          <a:lstStyle/>
          <a:p>
            <a:r>
              <a:rPr lang="en-US" dirty="0" smtClean="0"/>
              <a:t>Basic RDS Deployment</a:t>
            </a:r>
          </a:p>
          <a:p>
            <a:pPr lvl="1"/>
            <a:r>
              <a:rPr lang="en-US" sz="2800" dirty="0" smtClean="0"/>
              <a:t>Azure Infrastructure Services</a:t>
            </a:r>
          </a:p>
          <a:p>
            <a:pPr lvl="1"/>
            <a:r>
              <a:rPr lang="en-US" sz="2800" dirty="0" smtClean="0"/>
              <a:t>Hybrid deployment</a:t>
            </a:r>
          </a:p>
          <a:p>
            <a:pPr lvl="1"/>
            <a:r>
              <a:rPr lang="en-US" sz="2800" dirty="0" smtClean="0"/>
              <a:t>On-premises</a:t>
            </a:r>
          </a:p>
          <a:p>
            <a:r>
              <a:rPr lang="en-US" dirty="0" smtClean="0"/>
              <a:t>Extended RDS Deployment</a:t>
            </a:r>
          </a:p>
          <a:p>
            <a:pPr lvl="1"/>
            <a:r>
              <a:rPr lang="en-US" sz="2800" dirty="0" err="1" smtClean="0"/>
              <a:t>RemoteApp</a:t>
            </a:r>
            <a:r>
              <a:rPr lang="en-US" sz="2800" dirty="0" smtClean="0"/>
              <a:t> </a:t>
            </a:r>
            <a:r>
              <a:rPr lang="en-US" sz="2800" dirty="0"/>
              <a:t>c</a:t>
            </a:r>
            <a:r>
              <a:rPr lang="en-US" sz="2800" dirty="0" smtClean="0"/>
              <a:t>ollections</a:t>
            </a:r>
          </a:p>
          <a:p>
            <a:pPr lvl="1"/>
            <a:r>
              <a:rPr lang="en-US" sz="2800" dirty="0" smtClean="0"/>
              <a:t>High availability</a:t>
            </a:r>
          </a:p>
        </p:txBody>
      </p:sp>
    </p:spTree>
    <p:extLst>
      <p:ext uri="{BB962C8B-B14F-4D97-AF65-F5344CB8AC3E}">
        <p14:creationId xmlns:p14="http://schemas.microsoft.com/office/powerpoint/2010/main" val="4085388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4400" dirty="0" smtClean="0"/>
              <a:t>Basic RDS Deployment: Azure Cloud</a:t>
            </a:r>
            <a:endParaRPr lang="en-US" sz="4400" dirty="0"/>
          </a:p>
        </p:txBody>
      </p:sp>
      <p:pic>
        <p:nvPicPr>
          <p:cNvPr id="12" name="Picture 11"/>
          <p:cNvPicPr>
            <a:picLocks noChangeAspect="1"/>
          </p:cNvPicPr>
          <p:nvPr/>
        </p:nvPicPr>
        <p:blipFill>
          <a:blip r:embed="rId3"/>
          <a:stretch>
            <a:fillRect/>
          </a:stretch>
        </p:blipFill>
        <p:spPr>
          <a:xfrm>
            <a:off x="3842039" y="1059724"/>
            <a:ext cx="4752395" cy="5637938"/>
          </a:xfrm>
          <a:prstGeom prst="rect">
            <a:avLst/>
          </a:prstGeom>
        </p:spPr>
      </p:pic>
      <p:sp>
        <p:nvSpPr>
          <p:cNvPr id="5" name="Rectangle 4"/>
          <p:cNvSpPr/>
          <p:nvPr/>
        </p:nvSpPr>
        <p:spPr bwMode="auto">
          <a:xfrm>
            <a:off x="6180137" y="3116262"/>
            <a:ext cx="1333500" cy="838200"/>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541837" y="4259262"/>
            <a:ext cx="2286000" cy="838200"/>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6860885" y="4259262"/>
            <a:ext cx="666750" cy="914400"/>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20597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4400" dirty="0" smtClean="0"/>
              <a:t>Mobile Worker Access: Azure Cloud</a:t>
            </a:r>
            <a:endParaRPr lang="en-US" sz="4400" dirty="0"/>
          </a:p>
        </p:txBody>
      </p:sp>
      <p:grpSp>
        <p:nvGrpSpPr>
          <p:cNvPr id="4" name="Group 3"/>
          <p:cNvGrpSpPr/>
          <p:nvPr/>
        </p:nvGrpSpPr>
        <p:grpSpPr>
          <a:xfrm>
            <a:off x="657680" y="1211262"/>
            <a:ext cx="1445757" cy="2022236"/>
            <a:chOff x="962479" y="1214093"/>
            <a:chExt cx="1445757" cy="2022236"/>
          </a:xfrm>
        </p:grpSpPr>
        <p:pic>
          <p:nvPicPr>
            <p:cNvPr id="11" name="Picture 10"/>
            <p:cNvPicPr>
              <a:picLocks noChangeAspect="1"/>
            </p:cNvPicPr>
            <p:nvPr/>
          </p:nvPicPr>
          <p:blipFill>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112838" y="1214093"/>
              <a:ext cx="1142998" cy="1364877"/>
            </a:xfrm>
            <a:prstGeom prst="rect">
              <a:avLst/>
            </a:prstGeom>
            <a:solidFill>
              <a:schemeClr val="accent1"/>
            </a:solidFill>
          </p:spPr>
        </p:pic>
        <p:sp>
          <p:nvSpPr>
            <p:cNvPr id="12" name="TextBox 11"/>
            <p:cNvSpPr txBox="1"/>
            <p:nvPr/>
          </p:nvSpPr>
          <p:spPr>
            <a:xfrm flipH="1">
              <a:off x="962479" y="2578970"/>
              <a:ext cx="1445757" cy="657359"/>
            </a:xfrm>
            <a:prstGeom prst="rect">
              <a:avLst/>
            </a:prstGeom>
            <a:noFill/>
          </p:spPr>
          <p:txBody>
            <a:bodyPr wrap="square" rtlCol="0">
              <a:spAutoFit/>
            </a:bodyPr>
            <a:lstStyle/>
            <a:p>
              <a:r>
                <a:rPr lang="en-US" sz="1836" dirty="0"/>
                <a:t>User Access </a:t>
              </a:r>
              <a:endParaRPr lang="en-US" sz="1836" dirty="0" smtClean="0"/>
            </a:p>
            <a:p>
              <a:r>
                <a:rPr lang="en-US" sz="1836" dirty="0" smtClean="0"/>
                <a:t>via </a:t>
              </a:r>
              <a:r>
                <a:rPr lang="en-US" sz="1836" dirty="0"/>
                <a:t>Internet</a:t>
              </a:r>
            </a:p>
          </p:txBody>
        </p:sp>
      </p:grpSp>
      <p:pic>
        <p:nvPicPr>
          <p:cNvPr id="13" name="Picture 12"/>
          <p:cNvPicPr>
            <a:picLocks noChangeAspect="1"/>
          </p:cNvPicPr>
          <p:nvPr/>
        </p:nvPicPr>
        <p:blipFill>
          <a:blip r:embed="rId4"/>
          <a:stretch>
            <a:fillRect/>
          </a:stretch>
        </p:blipFill>
        <p:spPr>
          <a:xfrm>
            <a:off x="3842039" y="1059724"/>
            <a:ext cx="4752395" cy="5637938"/>
          </a:xfrm>
          <a:prstGeom prst="rect">
            <a:avLst/>
          </a:prstGeom>
        </p:spPr>
      </p:pic>
      <p:cxnSp>
        <p:nvCxnSpPr>
          <p:cNvPr id="3" name="Straight Arrow Connector 2"/>
          <p:cNvCxnSpPr/>
          <p:nvPr/>
        </p:nvCxnSpPr>
        <p:spPr>
          <a:xfrm>
            <a:off x="1722437" y="1287462"/>
            <a:ext cx="4953000" cy="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a:off x="6599237" y="1287462"/>
            <a:ext cx="0" cy="144780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p:nvPr/>
        </p:nvCxnSpPr>
        <p:spPr>
          <a:xfrm>
            <a:off x="6572703" y="2676524"/>
            <a:ext cx="559934" cy="633174"/>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p:cNvCxnSpPr/>
          <p:nvPr/>
        </p:nvCxnSpPr>
        <p:spPr>
          <a:xfrm flipH="1">
            <a:off x="4949371" y="3878693"/>
            <a:ext cx="2183266" cy="473369"/>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24" name="Straight Arrow Connector 23"/>
          <p:cNvCxnSpPr/>
          <p:nvPr/>
        </p:nvCxnSpPr>
        <p:spPr>
          <a:xfrm>
            <a:off x="6599237" y="2711688"/>
            <a:ext cx="0" cy="633174"/>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29" name="Straight Arrow Connector 28"/>
          <p:cNvCxnSpPr/>
          <p:nvPr/>
        </p:nvCxnSpPr>
        <p:spPr>
          <a:xfrm>
            <a:off x="6599237" y="3778488"/>
            <a:ext cx="0" cy="633174"/>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30" name="Straight Arrow Connector 29"/>
          <p:cNvCxnSpPr/>
          <p:nvPr/>
        </p:nvCxnSpPr>
        <p:spPr>
          <a:xfrm>
            <a:off x="6675437" y="4352062"/>
            <a:ext cx="495299" cy="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34" name="Straight Arrow Connector 33"/>
          <p:cNvCxnSpPr/>
          <p:nvPr/>
        </p:nvCxnSpPr>
        <p:spPr>
          <a:xfrm flipV="1">
            <a:off x="7423439" y="1211262"/>
            <a:ext cx="623599" cy="320040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76592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9342437" y="906462"/>
            <a:ext cx="28194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3"/>
          <a:stretch>
            <a:fillRect/>
          </a:stretch>
        </p:blipFill>
        <p:spPr>
          <a:xfrm>
            <a:off x="9699392" y="1023237"/>
            <a:ext cx="2233845" cy="4226625"/>
          </a:xfrm>
          <a:prstGeom prst="rect">
            <a:avLst/>
          </a:prstGeom>
        </p:spPr>
      </p:pic>
      <p:sp>
        <p:nvSpPr>
          <p:cNvPr id="8"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4400" dirty="0" smtClean="0"/>
              <a:t>Basic RDS Deployment: Azure Hybrid Cloud</a:t>
            </a:r>
            <a:endParaRPr lang="en-US" sz="4400" dirty="0"/>
          </a:p>
        </p:txBody>
      </p:sp>
      <p:pic>
        <p:nvPicPr>
          <p:cNvPr id="14" name="Picture 13"/>
          <p:cNvPicPr>
            <a:picLocks noChangeAspect="1"/>
          </p:cNvPicPr>
          <p:nvPr/>
        </p:nvPicPr>
        <p:blipFill>
          <a:blip r:embed="rId4"/>
          <a:stretch>
            <a:fillRect/>
          </a:stretch>
        </p:blipFill>
        <p:spPr>
          <a:xfrm>
            <a:off x="3842039" y="1059724"/>
            <a:ext cx="4752395" cy="5637938"/>
          </a:xfrm>
          <a:prstGeom prst="rect">
            <a:avLst/>
          </a:prstGeom>
        </p:spPr>
      </p:pic>
      <p:cxnSp>
        <p:nvCxnSpPr>
          <p:cNvPr id="3" name="Elbow Connector 2"/>
          <p:cNvCxnSpPr/>
          <p:nvPr/>
        </p:nvCxnSpPr>
        <p:spPr>
          <a:xfrm rot="10800000">
            <a:off x="8275637" y="2201862"/>
            <a:ext cx="1822450" cy="539750"/>
          </a:xfrm>
          <a:prstGeom prst="bentConnector3">
            <a:avLst>
              <a:gd name="adj1" fmla="val -174"/>
            </a:avLst>
          </a:prstGeom>
          <a:ln w="38100">
            <a:solidFill>
              <a:srgbClr val="DC3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75637" y="4106862"/>
            <a:ext cx="1423755" cy="0"/>
          </a:xfrm>
          <a:prstGeom prst="line">
            <a:avLst/>
          </a:prstGeom>
          <a:ln w="38100">
            <a:solidFill>
              <a:srgbClr val="DC3C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212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4400" dirty="0" smtClean="0"/>
              <a:t>Basic RDS Deployment: On-Premises Cloud</a:t>
            </a:r>
            <a:endParaRPr lang="en-US" sz="4400" dirty="0"/>
          </a:p>
        </p:txBody>
      </p:sp>
      <p:pic>
        <p:nvPicPr>
          <p:cNvPr id="13" name="Picture 12"/>
          <p:cNvPicPr>
            <a:picLocks noChangeAspect="1"/>
          </p:cNvPicPr>
          <p:nvPr/>
        </p:nvPicPr>
        <p:blipFill>
          <a:blip r:embed="rId2"/>
          <a:stretch>
            <a:fillRect/>
          </a:stretch>
        </p:blipFill>
        <p:spPr>
          <a:xfrm>
            <a:off x="3842039" y="1059724"/>
            <a:ext cx="4752395" cy="5637938"/>
          </a:xfrm>
          <a:prstGeom prst="rect">
            <a:avLst/>
          </a:prstGeom>
        </p:spPr>
      </p:pic>
    </p:spTree>
    <p:extLst>
      <p:ext uri="{BB962C8B-B14F-4D97-AF65-F5344CB8AC3E}">
        <p14:creationId xmlns:p14="http://schemas.microsoft.com/office/powerpoint/2010/main" val="312162944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4400" dirty="0" smtClean="0"/>
              <a:t>Basic RDS Deployment: Azure Cloud</a:t>
            </a:r>
            <a:endParaRPr lang="en-US" sz="4400" dirty="0"/>
          </a:p>
        </p:txBody>
      </p:sp>
      <p:pic>
        <p:nvPicPr>
          <p:cNvPr id="2" name="Picture 1"/>
          <p:cNvPicPr>
            <a:picLocks noChangeAspect="1"/>
          </p:cNvPicPr>
          <p:nvPr/>
        </p:nvPicPr>
        <p:blipFill>
          <a:blip r:embed="rId2"/>
          <a:stretch>
            <a:fillRect/>
          </a:stretch>
        </p:blipFill>
        <p:spPr>
          <a:xfrm>
            <a:off x="3842039" y="1059724"/>
            <a:ext cx="4752395" cy="5637938"/>
          </a:xfrm>
          <a:prstGeom prst="rect">
            <a:avLst/>
          </a:prstGeom>
        </p:spPr>
      </p:pic>
    </p:spTree>
    <p:extLst>
      <p:ext uri="{BB962C8B-B14F-4D97-AF65-F5344CB8AC3E}">
        <p14:creationId xmlns:p14="http://schemas.microsoft.com/office/powerpoint/2010/main" val="76627779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2125661"/>
            <a:ext cx="6402388" cy="2103119"/>
          </a:xfrm>
        </p:spPr>
        <p:txBody>
          <a:bodyPr/>
          <a:lstStyle/>
          <a:p>
            <a:r>
              <a:rPr lang="en-US" sz="4000" dirty="0"/>
              <a:t>Deploying Remote Desktop </a:t>
            </a:r>
            <a:r>
              <a:rPr lang="en-US" sz="4000" dirty="0" smtClean="0"/>
              <a:t>Services in </a:t>
            </a:r>
            <a:r>
              <a:rPr lang="en-US" sz="4000" dirty="0"/>
              <a:t>Microsoft </a:t>
            </a:r>
            <a:r>
              <a:rPr lang="en-US" sz="4000" dirty="0" smtClean="0"/>
              <a:t>Azure, Hosted, and </a:t>
            </a:r>
            <a:r>
              <a:rPr lang="en-US" sz="4000" dirty="0"/>
              <a:t>Private </a:t>
            </a:r>
            <a:r>
              <a:rPr lang="en-US" sz="4000" dirty="0" smtClean="0"/>
              <a:t>Clouds</a:t>
            </a:r>
            <a:endParaRPr lang="en-US" sz="4000" dirty="0"/>
          </a:p>
        </p:txBody>
      </p:sp>
      <p:sp>
        <p:nvSpPr>
          <p:cNvPr id="3" name="Text Placeholder 2"/>
          <p:cNvSpPr>
            <a:spLocks noGrp="1"/>
          </p:cNvSpPr>
          <p:nvPr>
            <p:ph type="body" sz="quarter" idx="14"/>
          </p:nvPr>
        </p:nvSpPr>
        <p:spPr/>
        <p:txBody>
          <a:bodyPr/>
          <a:lstStyle/>
          <a:p>
            <a:r>
              <a:rPr lang="en-US" dirty="0"/>
              <a:t>Senthil Baladhandayutham - Dell</a:t>
            </a:r>
          </a:p>
          <a:p>
            <a:r>
              <a:rPr lang="en-US" dirty="0" smtClean="0"/>
              <a:t>Clark Nicholson - Microsoft</a:t>
            </a:r>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PCIT-B338</a:t>
            </a:r>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4400" dirty="0" smtClean="0"/>
              <a:t>Basic RDS Deployment: On-Premises Cloud</a:t>
            </a:r>
            <a:endParaRPr lang="en-US" sz="4400" dirty="0"/>
          </a:p>
        </p:txBody>
      </p:sp>
      <p:pic>
        <p:nvPicPr>
          <p:cNvPr id="13" name="Picture 12"/>
          <p:cNvPicPr>
            <a:picLocks noChangeAspect="1"/>
          </p:cNvPicPr>
          <p:nvPr/>
        </p:nvPicPr>
        <p:blipFill>
          <a:blip r:embed="rId2"/>
          <a:stretch>
            <a:fillRect/>
          </a:stretch>
        </p:blipFill>
        <p:spPr>
          <a:xfrm>
            <a:off x="3842039" y="1059724"/>
            <a:ext cx="4752395" cy="5637938"/>
          </a:xfrm>
          <a:prstGeom prst="rect">
            <a:avLst/>
          </a:prstGeom>
        </p:spPr>
      </p:pic>
      <p:grpSp>
        <p:nvGrpSpPr>
          <p:cNvPr id="5" name="Group 4"/>
          <p:cNvGrpSpPr/>
          <p:nvPr/>
        </p:nvGrpSpPr>
        <p:grpSpPr>
          <a:xfrm>
            <a:off x="657680" y="1211262"/>
            <a:ext cx="1445757" cy="2022236"/>
            <a:chOff x="962479" y="1214093"/>
            <a:chExt cx="1445757" cy="2022236"/>
          </a:xfrm>
        </p:grpSpPr>
        <p:pic>
          <p:nvPicPr>
            <p:cNvPr id="6" name="Picture 5"/>
            <p:cNvPicPr>
              <a:picLocks noChangeAspect="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12838" y="1214093"/>
              <a:ext cx="1142998" cy="1364877"/>
            </a:xfrm>
            <a:prstGeom prst="rect">
              <a:avLst/>
            </a:prstGeom>
            <a:solidFill>
              <a:schemeClr val="accent1"/>
            </a:solidFill>
          </p:spPr>
        </p:pic>
        <p:sp>
          <p:nvSpPr>
            <p:cNvPr id="7" name="TextBox 6"/>
            <p:cNvSpPr txBox="1"/>
            <p:nvPr/>
          </p:nvSpPr>
          <p:spPr>
            <a:xfrm flipH="1">
              <a:off x="962479" y="2578970"/>
              <a:ext cx="1445757" cy="657359"/>
            </a:xfrm>
            <a:prstGeom prst="rect">
              <a:avLst/>
            </a:prstGeom>
            <a:noFill/>
          </p:spPr>
          <p:txBody>
            <a:bodyPr wrap="square" rtlCol="0">
              <a:spAutoFit/>
            </a:bodyPr>
            <a:lstStyle/>
            <a:p>
              <a:r>
                <a:rPr lang="en-US" sz="1836" dirty="0"/>
                <a:t>User Access </a:t>
              </a:r>
              <a:endParaRPr lang="en-US" sz="1836" dirty="0" smtClean="0"/>
            </a:p>
            <a:p>
              <a:r>
                <a:rPr lang="en-US" sz="1836" dirty="0" smtClean="0"/>
                <a:t>via </a:t>
              </a:r>
              <a:r>
                <a:rPr lang="en-US" sz="1836" dirty="0"/>
                <a:t>Internet</a:t>
              </a:r>
            </a:p>
          </p:txBody>
        </p:sp>
      </p:grpSp>
      <p:cxnSp>
        <p:nvCxnSpPr>
          <p:cNvPr id="8" name="Straight Arrow Connector 7"/>
          <p:cNvCxnSpPr/>
          <p:nvPr/>
        </p:nvCxnSpPr>
        <p:spPr>
          <a:xfrm>
            <a:off x="1722437" y="1287462"/>
            <a:ext cx="5448299" cy="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a:off x="7170736" y="1287462"/>
            <a:ext cx="0" cy="144780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7132637" y="2735262"/>
            <a:ext cx="0" cy="574436"/>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H="1">
            <a:off x="4949371" y="3878693"/>
            <a:ext cx="2183266" cy="473369"/>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H="1">
            <a:off x="6599237" y="2711688"/>
            <a:ext cx="533400" cy="633174"/>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p:nvPr/>
        </p:nvCxnSpPr>
        <p:spPr>
          <a:xfrm>
            <a:off x="6599237" y="3778488"/>
            <a:ext cx="0" cy="633174"/>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p:nvPr/>
        </p:nvCxnSpPr>
        <p:spPr>
          <a:xfrm>
            <a:off x="6675437" y="4352062"/>
            <a:ext cx="495299" cy="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p:nvPr/>
        </p:nvCxnSpPr>
        <p:spPr>
          <a:xfrm flipV="1">
            <a:off x="7423439" y="1211262"/>
            <a:ext cx="623599" cy="320040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732126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213174"/>
            <a:ext cx="11885514" cy="4950710"/>
          </a:xfrm>
        </p:spPr>
        <p:txBody>
          <a:bodyPr>
            <a:noAutofit/>
          </a:bodyPr>
          <a:lstStyle/>
          <a:p>
            <a:pPr marL="524486" indent="-524486">
              <a:buFont typeface="+mj-lt"/>
              <a:buAutoNum type="arabicPeriod"/>
            </a:pPr>
            <a:r>
              <a:rPr lang="en-US" sz="3599" dirty="0">
                <a:solidFill>
                  <a:schemeClr val="bg2">
                    <a:lumMod val="40000"/>
                    <a:lumOff val="60000"/>
                  </a:schemeClr>
                </a:solidFill>
              </a:rPr>
              <a:t>Create tenant’s networking environment</a:t>
            </a:r>
          </a:p>
          <a:p>
            <a:pPr marL="524486" indent="-524486">
              <a:buFont typeface="+mj-lt"/>
              <a:buAutoNum type="arabicPeriod"/>
            </a:pPr>
            <a:r>
              <a:rPr lang="en-US" sz="3599" dirty="0">
                <a:solidFill>
                  <a:schemeClr val="bg2">
                    <a:lumMod val="40000"/>
                    <a:lumOff val="60000"/>
                  </a:schemeClr>
                </a:solidFill>
              </a:rPr>
              <a:t>Create tenant’s VMs </a:t>
            </a:r>
          </a:p>
          <a:p>
            <a:pPr marL="524486" indent="-524486">
              <a:buFont typeface="+mj-lt"/>
              <a:buAutoNum type="arabicPeriod"/>
            </a:pPr>
            <a:r>
              <a:rPr lang="en-US" sz="3599" dirty="0" smtClean="0">
                <a:solidFill>
                  <a:schemeClr val="accent5">
                    <a:lumMod val="60000"/>
                    <a:lumOff val="40000"/>
                  </a:schemeClr>
                </a:solidFill>
              </a:rPr>
              <a:t>Deploy AD, </a:t>
            </a:r>
            <a:r>
              <a:rPr lang="en-US" sz="3599" dirty="0">
                <a:solidFill>
                  <a:schemeClr val="accent5">
                    <a:lumMod val="60000"/>
                    <a:lumOff val="40000"/>
                  </a:schemeClr>
                </a:solidFill>
              </a:rPr>
              <a:t>DNS, and file share</a:t>
            </a:r>
          </a:p>
          <a:p>
            <a:pPr marL="524486" indent="-524486">
              <a:buFont typeface="+mj-lt"/>
              <a:buAutoNum type="arabicPeriod"/>
            </a:pPr>
            <a:r>
              <a:rPr lang="en-US" sz="3599" dirty="0" smtClean="0">
                <a:solidFill>
                  <a:schemeClr val="accent5">
                    <a:lumMod val="60000"/>
                    <a:lumOff val="40000"/>
                  </a:schemeClr>
                </a:solidFill>
              </a:rPr>
              <a:t>Run RDS </a:t>
            </a:r>
            <a:r>
              <a:rPr lang="en-US" sz="3599" dirty="0">
                <a:solidFill>
                  <a:schemeClr val="accent5">
                    <a:lumMod val="60000"/>
                    <a:lumOff val="40000"/>
                  </a:schemeClr>
                </a:solidFill>
              </a:rPr>
              <a:t>deployment wizard</a:t>
            </a:r>
          </a:p>
          <a:p>
            <a:pPr marL="524486" indent="-524486">
              <a:buFont typeface="+mj-lt"/>
              <a:buAutoNum type="arabicPeriod"/>
            </a:pPr>
            <a:r>
              <a:rPr lang="en-US" sz="3599" dirty="0">
                <a:solidFill>
                  <a:schemeClr val="accent5">
                    <a:lumMod val="60000"/>
                    <a:lumOff val="40000"/>
                  </a:schemeClr>
                </a:solidFill>
              </a:rPr>
              <a:t>Add RD Licensing, RD Gateway, </a:t>
            </a:r>
            <a:r>
              <a:rPr lang="en-US" sz="3599" dirty="0" smtClean="0">
                <a:solidFill>
                  <a:schemeClr val="accent5">
                    <a:lumMod val="60000"/>
                    <a:lumOff val="40000"/>
                  </a:schemeClr>
                </a:solidFill>
              </a:rPr>
              <a:t>session desktop </a:t>
            </a:r>
            <a:r>
              <a:rPr lang="en-US" sz="3599" dirty="0">
                <a:solidFill>
                  <a:schemeClr val="accent5">
                    <a:lumMod val="60000"/>
                    <a:lumOff val="40000"/>
                  </a:schemeClr>
                </a:solidFill>
              </a:rPr>
              <a:t>collection</a:t>
            </a:r>
          </a:p>
          <a:p>
            <a:pPr marL="524486" indent="-524486">
              <a:buFont typeface="+mj-lt"/>
              <a:buAutoNum type="arabicPeriod"/>
            </a:pPr>
            <a:r>
              <a:rPr lang="en-US" sz="3599" dirty="0">
                <a:solidFill>
                  <a:schemeClr val="bg2">
                    <a:lumMod val="40000"/>
                    <a:lumOff val="60000"/>
                  </a:schemeClr>
                </a:solidFill>
              </a:rPr>
              <a:t>Secure the deployment</a:t>
            </a:r>
          </a:p>
        </p:txBody>
      </p:sp>
      <p:sp>
        <p:nvSpPr>
          <p:cNvPr id="2" name="Title 1"/>
          <p:cNvSpPr>
            <a:spLocks noGrp="1"/>
          </p:cNvSpPr>
          <p:nvPr>
            <p:ph type="title"/>
          </p:nvPr>
        </p:nvSpPr>
        <p:spPr>
          <a:xfrm>
            <a:off x="275480" y="0"/>
            <a:ext cx="10724938" cy="1351952"/>
          </a:xfrm>
        </p:spPr>
        <p:txBody>
          <a:bodyPr>
            <a:noAutofit/>
          </a:bodyPr>
          <a:lstStyle/>
          <a:p>
            <a:r>
              <a:rPr lang="en-US" sz="4400" dirty="0" smtClean="0"/>
              <a:t>Tenant Basic </a:t>
            </a:r>
            <a:r>
              <a:rPr lang="en-US" sz="4400" dirty="0"/>
              <a:t>Deployment Steps</a:t>
            </a:r>
          </a:p>
        </p:txBody>
      </p:sp>
      <p:sp>
        <p:nvSpPr>
          <p:cNvPr id="6" name="Slide Number Placeholder 5"/>
          <p:cNvSpPr>
            <a:spLocks noGrp="1"/>
          </p:cNvSpPr>
          <p:nvPr>
            <p:ph type="sldNum" sz="quarter" idx="4294967295"/>
          </p:nvPr>
        </p:nvSpPr>
        <p:spPr>
          <a:xfrm>
            <a:off x="10662608" y="6573403"/>
            <a:ext cx="1772986" cy="280947"/>
          </a:xfrm>
          <a:prstGeom prst="rect">
            <a:avLst/>
          </a:prstGeom>
        </p:spPr>
        <p:txBody>
          <a:bodyPr/>
          <a:lstStyle/>
          <a:p>
            <a:fld id="{020CA6EF-EC3C-4589-B0EF-0B87FC6138EE}" type="slidenum">
              <a:rPr lang="en-US" sz="1071">
                <a:solidFill>
                  <a:schemeClr val="bg1"/>
                </a:solidFill>
              </a:rPr>
              <a:pPr/>
              <a:t>21</a:t>
            </a:fld>
            <a:endParaRPr lang="en-US" dirty="0">
              <a:solidFill>
                <a:schemeClr val="bg1"/>
              </a:solidFill>
            </a:endParaRPr>
          </a:p>
        </p:txBody>
      </p:sp>
      <p:sp>
        <p:nvSpPr>
          <p:cNvPr id="4" name="TextBox 3"/>
          <p:cNvSpPr txBox="1"/>
          <p:nvPr/>
        </p:nvSpPr>
        <p:spPr>
          <a:xfrm>
            <a:off x="884993" y="6163883"/>
            <a:ext cx="9775250" cy="627822"/>
          </a:xfrm>
          <a:prstGeom prst="rect">
            <a:avLst/>
          </a:prstGeom>
          <a:noFill/>
        </p:spPr>
        <p:txBody>
          <a:bodyPr wrap="square" lIns="182854" tIns="146283" rIns="182854" bIns="146283"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Color key: </a:t>
            </a:r>
            <a:r>
              <a:rPr lang="en-US" sz="2400" dirty="0">
                <a:solidFill>
                  <a:schemeClr val="bg2">
                    <a:lumMod val="40000"/>
                    <a:lumOff val="60000"/>
                  </a:schemeClr>
                </a:solidFill>
              </a:rPr>
              <a:t>Azure </a:t>
            </a:r>
            <a:r>
              <a:rPr lang="en-US" sz="2400" dirty="0" err="1">
                <a:solidFill>
                  <a:schemeClr val="bg2">
                    <a:lumMod val="40000"/>
                    <a:lumOff val="60000"/>
                  </a:schemeClr>
                </a:solidFill>
              </a:rPr>
              <a:t>Mgt</a:t>
            </a:r>
            <a:r>
              <a:rPr lang="en-US" sz="2400" dirty="0">
                <a:solidFill>
                  <a:schemeClr val="bg2">
                    <a:lumMod val="40000"/>
                    <a:lumOff val="60000"/>
                  </a:schemeClr>
                </a:solidFill>
              </a:rPr>
              <a:t> </a:t>
            </a:r>
            <a:r>
              <a:rPr lang="en-US" sz="2400" dirty="0" smtClean="0">
                <a:solidFill>
                  <a:schemeClr val="bg2">
                    <a:lumMod val="40000"/>
                    <a:lumOff val="60000"/>
                  </a:schemeClr>
                </a:solidFill>
              </a:rPr>
              <a:t>Portal, VMM Console</a:t>
            </a:r>
            <a:r>
              <a:rPr lang="en-US" sz="2400" dirty="0">
                <a:gradFill>
                  <a:gsLst>
                    <a:gs pos="2917">
                      <a:schemeClr val="tx1"/>
                    </a:gs>
                    <a:gs pos="30000">
                      <a:schemeClr val="tx1"/>
                    </a:gs>
                  </a:gsLst>
                  <a:lin ang="5400000" scaled="0"/>
                </a:gradFill>
              </a:rPr>
              <a:t>	</a:t>
            </a:r>
            <a:r>
              <a:rPr lang="en-US" sz="2400" dirty="0" smtClean="0">
                <a:solidFill>
                  <a:schemeClr val="accent5">
                    <a:lumMod val="60000"/>
                    <a:lumOff val="40000"/>
                  </a:schemeClr>
                </a:solidFill>
              </a:rPr>
              <a:t>Server </a:t>
            </a:r>
            <a:r>
              <a:rPr lang="en-US" sz="2400" dirty="0">
                <a:solidFill>
                  <a:schemeClr val="accent5">
                    <a:lumMod val="60000"/>
                    <a:lumOff val="40000"/>
                  </a:schemeClr>
                </a:solidFill>
              </a:rPr>
              <a:t>Manager</a:t>
            </a:r>
            <a:r>
              <a:rPr lang="en-US" sz="2400"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4198287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Extending Basic Deployment</a:t>
            </a:r>
            <a:endParaRPr lang="en-US" dirty="0"/>
          </a:p>
        </p:txBody>
      </p:sp>
      <p:sp>
        <p:nvSpPr>
          <p:cNvPr id="2" name="Text Placeholder 1"/>
          <p:cNvSpPr>
            <a:spLocks noGrp="1"/>
          </p:cNvSpPr>
          <p:nvPr>
            <p:ph type="body" sz="quarter" idx="11"/>
          </p:nvPr>
        </p:nvSpPr>
        <p:spPr>
          <a:xfrm>
            <a:off x="274639" y="1212849"/>
            <a:ext cx="11889564" cy="4936736"/>
          </a:xfrm>
        </p:spPr>
        <p:txBody>
          <a:bodyPr/>
          <a:lstStyle/>
          <a:p>
            <a:r>
              <a:rPr lang="en-US" dirty="0" smtClean="0"/>
              <a:t>Create custom RDSH image</a:t>
            </a:r>
          </a:p>
          <a:p>
            <a:r>
              <a:rPr lang="en-US" dirty="0" smtClean="0"/>
              <a:t>Add a </a:t>
            </a:r>
            <a:r>
              <a:rPr lang="en-US" dirty="0" err="1"/>
              <a:t>R</a:t>
            </a:r>
            <a:r>
              <a:rPr lang="en-US" dirty="0" err="1" smtClean="0"/>
              <a:t>emoteApp</a:t>
            </a:r>
            <a:r>
              <a:rPr lang="en-US" dirty="0" smtClean="0"/>
              <a:t> collection</a:t>
            </a:r>
          </a:p>
          <a:p>
            <a:r>
              <a:rPr lang="en-US" dirty="0" smtClean="0"/>
              <a:t>High availability and scale out:</a:t>
            </a:r>
          </a:p>
          <a:p>
            <a:pPr lvl="1"/>
            <a:r>
              <a:rPr lang="en-US" sz="2800" dirty="0" smtClean="0"/>
              <a:t>Add RD Session Host servers to each collection</a:t>
            </a:r>
          </a:p>
          <a:p>
            <a:pPr lvl="1"/>
            <a:r>
              <a:rPr lang="en-US" sz="2800" dirty="0" smtClean="0"/>
              <a:t>Add </a:t>
            </a:r>
            <a:r>
              <a:rPr lang="en-US" sz="2800" dirty="0" err="1" smtClean="0"/>
              <a:t>RDWeb</a:t>
            </a:r>
            <a:r>
              <a:rPr lang="en-US" sz="2800" dirty="0" smtClean="0"/>
              <a:t> and Gateway servers to create a farm</a:t>
            </a:r>
          </a:p>
          <a:p>
            <a:pPr lvl="1"/>
            <a:r>
              <a:rPr lang="en-US" sz="2800" dirty="0" smtClean="0"/>
              <a:t>Create RD Connection Broker cluster using SQL Server</a:t>
            </a:r>
          </a:p>
          <a:p>
            <a:pPr lvl="1"/>
            <a:r>
              <a:rPr lang="en-US" sz="2800" dirty="0" smtClean="0"/>
              <a:t>Add a second RD License server</a:t>
            </a:r>
          </a:p>
          <a:p>
            <a:pPr lvl="1"/>
            <a:r>
              <a:rPr lang="en-US" sz="2800" dirty="0" smtClean="0"/>
              <a:t>Add replica domain controller</a:t>
            </a:r>
          </a:p>
          <a:p>
            <a:pPr lvl="1"/>
            <a:r>
              <a:rPr lang="en-US" sz="2800" dirty="0" smtClean="0"/>
              <a:t>File Server guest cluster</a:t>
            </a:r>
            <a:endParaRPr lang="en-US" sz="2800" dirty="0"/>
          </a:p>
        </p:txBody>
      </p:sp>
    </p:spTree>
    <p:extLst>
      <p:ext uri="{BB962C8B-B14F-4D97-AF65-F5344CB8AC3E}">
        <p14:creationId xmlns:p14="http://schemas.microsoft.com/office/powerpoint/2010/main" val="3595291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4400" dirty="0" smtClean="0"/>
              <a:t>Basic RDS Deployment: Azure Cloud</a:t>
            </a:r>
            <a:endParaRPr lang="en-US" sz="4400" dirty="0"/>
          </a:p>
        </p:txBody>
      </p:sp>
      <p:pic>
        <p:nvPicPr>
          <p:cNvPr id="2" name="Picture 1"/>
          <p:cNvPicPr>
            <a:picLocks noChangeAspect="1"/>
          </p:cNvPicPr>
          <p:nvPr/>
        </p:nvPicPr>
        <p:blipFill>
          <a:blip r:embed="rId2"/>
          <a:stretch>
            <a:fillRect/>
          </a:stretch>
        </p:blipFill>
        <p:spPr>
          <a:xfrm>
            <a:off x="3842039" y="1059724"/>
            <a:ext cx="4752395" cy="5637938"/>
          </a:xfrm>
          <a:prstGeom prst="rect">
            <a:avLst/>
          </a:prstGeom>
        </p:spPr>
      </p:pic>
    </p:spTree>
    <p:extLst>
      <p:ext uri="{BB962C8B-B14F-4D97-AF65-F5344CB8AC3E}">
        <p14:creationId xmlns:p14="http://schemas.microsoft.com/office/powerpoint/2010/main" val="42372072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4400" dirty="0" smtClean="0"/>
              <a:t>Extended RDS Deployment: Azure Cloud</a:t>
            </a:r>
            <a:endParaRPr lang="en-US" sz="4400" dirty="0"/>
          </a:p>
        </p:txBody>
      </p:sp>
      <p:pic>
        <p:nvPicPr>
          <p:cNvPr id="9" name="Picture 8"/>
          <p:cNvPicPr>
            <a:picLocks noChangeAspect="1"/>
          </p:cNvPicPr>
          <p:nvPr/>
        </p:nvPicPr>
        <p:blipFill>
          <a:blip r:embed="rId3"/>
          <a:stretch>
            <a:fillRect/>
          </a:stretch>
        </p:blipFill>
        <p:spPr>
          <a:xfrm>
            <a:off x="3842039" y="1059724"/>
            <a:ext cx="4752395" cy="5637938"/>
          </a:xfrm>
          <a:prstGeom prst="rect">
            <a:avLst/>
          </a:prstGeom>
        </p:spPr>
      </p:pic>
    </p:spTree>
    <p:extLst>
      <p:ext uri="{BB962C8B-B14F-4D97-AF65-F5344CB8AC3E}">
        <p14:creationId xmlns:p14="http://schemas.microsoft.com/office/powerpoint/2010/main" val="428822001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4400" dirty="0" smtClean="0"/>
              <a:t>Basic RDS Deployment: On-Premises Cloud</a:t>
            </a:r>
            <a:endParaRPr lang="en-US" sz="4400" dirty="0"/>
          </a:p>
        </p:txBody>
      </p:sp>
      <p:pic>
        <p:nvPicPr>
          <p:cNvPr id="13" name="Picture 12"/>
          <p:cNvPicPr>
            <a:picLocks noChangeAspect="1"/>
          </p:cNvPicPr>
          <p:nvPr/>
        </p:nvPicPr>
        <p:blipFill>
          <a:blip r:embed="rId2"/>
          <a:stretch>
            <a:fillRect/>
          </a:stretch>
        </p:blipFill>
        <p:spPr>
          <a:xfrm>
            <a:off x="3842039" y="1059724"/>
            <a:ext cx="4752395" cy="5637938"/>
          </a:xfrm>
          <a:prstGeom prst="rect">
            <a:avLst/>
          </a:prstGeom>
        </p:spPr>
      </p:pic>
    </p:spTree>
    <p:extLst>
      <p:ext uri="{BB962C8B-B14F-4D97-AF65-F5344CB8AC3E}">
        <p14:creationId xmlns:p14="http://schemas.microsoft.com/office/powerpoint/2010/main" val="223643527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4400" dirty="0" smtClean="0"/>
              <a:t>Extended RDS Deployment: On-Premises Cloud</a:t>
            </a:r>
            <a:endParaRPr lang="en-US" sz="4400" dirty="0"/>
          </a:p>
        </p:txBody>
      </p:sp>
      <p:pic>
        <p:nvPicPr>
          <p:cNvPr id="7" name="Picture 6"/>
          <p:cNvPicPr>
            <a:picLocks noChangeAspect="1"/>
          </p:cNvPicPr>
          <p:nvPr/>
        </p:nvPicPr>
        <p:blipFill>
          <a:blip r:embed="rId2"/>
          <a:stretch>
            <a:fillRect/>
          </a:stretch>
        </p:blipFill>
        <p:spPr>
          <a:xfrm>
            <a:off x="3842039" y="1059724"/>
            <a:ext cx="4752395" cy="5637938"/>
          </a:xfrm>
          <a:prstGeom prst="rect">
            <a:avLst/>
          </a:prstGeom>
        </p:spPr>
      </p:pic>
    </p:spTree>
    <p:extLst>
      <p:ext uri="{BB962C8B-B14F-4D97-AF65-F5344CB8AC3E}">
        <p14:creationId xmlns:p14="http://schemas.microsoft.com/office/powerpoint/2010/main" val="191332201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278062"/>
            <a:ext cx="9982198" cy="2751698"/>
          </a:xfrm>
        </p:spPr>
        <p:txBody>
          <a:bodyPr/>
          <a:lstStyle/>
          <a:p>
            <a:r>
              <a:rPr lang="en-US" sz="6600" dirty="0" smtClean="0"/>
              <a:t>Demo: RDS in Azure Cloud</a:t>
            </a:r>
            <a:endParaRPr lang="en-US" sz="6600" dirty="0"/>
          </a:p>
        </p:txBody>
      </p:sp>
      <p:sp>
        <p:nvSpPr>
          <p:cNvPr id="5" name="Text Placeholder 4"/>
          <p:cNvSpPr>
            <a:spLocks noGrp="1"/>
          </p:cNvSpPr>
          <p:nvPr>
            <p:ph type="body" sz="quarter" idx="12"/>
          </p:nvPr>
        </p:nvSpPr>
        <p:spPr>
          <a:xfrm>
            <a:off x="274638" y="3496865"/>
            <a:ext cx="8229589" cy="1524794"/>
          </a:xfrm>
        </p:spPr>
        <p:txBody>
          <a:bodyPr/>
          <a:lstStyle/>
          <a:p>
            <a:r>
              <a:rPr lang="en-US" dirty="0" smtClean="0"/>
              <a:t>Clark Nicholson</a:t>
            </a:r>
            <a:endParaRPr lang="en-US" dirty="0"/>
          </a:p>
        </p:txBody>
      </p:sp>
    </p:spTree>
    <p:extLst>
      <p:ext uri="{BB962C8B-B14F-4D97-AF65-F5344CB8AC3E}">
        <p14:creationId xmlns:p14="http://schemas.microsoft.com/office/powerpoint/2010/main" val="35617126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8000" dirty="0" smtClean="0"/>
              <a:t>On-Premises Deployment</a:t>
            </a:r>
            <a:endParaRPr lang="en-US" sz="8000" dirty="0"/>
          </a:p>
        </p:txBody>
      </p:sp>
      <p:sp>
        <p:nvSpPr>
          <p:cNvPr id="4" name="Text Placeholder 3"/>
          <p:cNvSpPr>
            <a:spLocks noGrp="1"/>
          </p:cNvSpPr>
          <p:nvPr>
            <p:ph type="body" sz="quarter" idx="4294967295"/>
          </p:nvPr>
        </p:nvSpPr>
        <p:spPr>
          <a:xfrm>
            <a:off x="0" y="4564063"/>
            <a:ext cx="10058400" cy="1828800"/>
          </a:xfrm>
        </p:spPr>
        <p:txBody>
          <a:bodyPr/>
          <a:lstStyle/>
          <a:p>
            <a:r>
              <a:rPr lang="en-US" dirty="0" smtClean="0"/>
              <a:t>Senthil Baladhandayutham</a:t>
            </a:r>
            <a:endParaRPr lang="en-US" dirty="0"/>
          </a:p>
        </p:txBody>
      </p:sp>
    </p:spTree>
    <p:extLst>
      <p:ext uri="{BB962C8B-B14F-4D97-AF65-F5344CB8AC3E}">
        <p14:creationId xmlns:p14="http://schemas.microsoft.com/office/powerpoint/2010/main" val="334548131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On-Premises Cloud</a:t>
            </a:r>
            <a:endParaRPr lang="en-US" dirty="0"/>
          </a:p>
        </p:txBody>
      </p:sp>
      <p:sp>
        <p:nvSpPr>
          <p:cNvPr id="4" name="Oval 2"/>
          <p:cNvSpPr/>
          <p:nvPr/>
        </p:nvSpPr>
        <p:spPr bwMode="auto">
          <a:xfrm>
            <a:off x="1453553" y="2314518"/>
            <a:ext cx="3166346" cy="2191572"/>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r>
              <a:rPr lang="en-US" sz="2800" dirty="0" smtClean="0">
                <a:solidFill>
                  <a:schemeClr val="tx1"/>
                </a:solidFill>
              </a:rPr>
              <a:t>On-Premises Cloud</a:t>
            </a:r>
          </a:p>
          <a:p>
            <a:pPr algn="ctr" defTabSz="931922"/>
            <a:r>
              <a:rPr lang="en-US" sz="2800" dirty="0" smtClean="0">
                <a:gradFill>
                  <a:gsLst>
                    <a:gs pos="0">
                      <a:srgbClr val="00BCF2">
                        <a:lumMod val="20000"/>
                        <a:lumOff val="80000"/>
                      </a:srgbClr>
                    </a:gs>
                    <a:gs pos="100000">
                      <a:srgbClr val="00BCF2">
                        <a:lumMod val="20000"/>
                        <a:lumOff val="80000"/>
                      </a:srgbClr>
                    </a:gs>
                  </a:gsLst>
                  <a:lin ang="5400000" scaled="0"/>
                </a:gradFill>
              </a:rPr>
              <a:t> </a:t>
            </a:r>
            <a:endParaRPr lang="en-US" sz="2400" spc="-51" dirty="0">
              <a:gradFill>
                <a:gsLst>
                  <a:gs pos="0">
                    <a:srgbClr val="FFFFFF"/>
                  </a:gs>
                  <a:gs pos="100000">
                    <a:srgbClr val="FFFFFF"/>
                  </a:gs>
                </a:gsLst>
                <a:lin ang="5400000" scaled="0"/>
              </a:gradFill>
              <a:ea typeface="Segoe UI" pitchFamily="34" charset="0"/>
              <a:cs typeface="Segoe UI" pitchFamily="34" charset="0"/>
            </a:endParaRPr>
          </a:p>
        </p:txBody>
      </p:sp>
      <p:sp>
        <p:nvSpPr>
          <p:cNvPr id="5" name="Right Brace 4"/>
          <p:cNvSpPr/>
          <p:nvPr/>
        </p:nvSpPr>
        <p:spPr>
          <a:xfrm rot="10800000">
            <a:off x="4806349" y="2430462"/>
            <a:ext cx="569911" cy="3352800"/>
          </a:xfrm>
          <a:prstGeom prst="rightBrace">
            <a:avLst>
              <a:gd name="adj1" fmla="val 47292"/>
              <a:gd name="adj2" fmla="val 50110"/>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lIns="93204" tIns="46604" rIns="93204" bIns="46604" rtlCol="0" anchor="ctr"/>
          <a:lstStyle/>
          <a:p>
            <a:pPr algn="ctr" defTabSz="932375"/>
            <a:endParaRPr lang="en-US" sz="1836">
              <a:solidFill>
                <a:schemeClr val="accent1"/>
              </a:solidFill>
            </a:endParaRPr>
          </a:p>
        </p:txBody>
      </p:sp>
      <p:sp>
        <p:nvSpPr>
          <p:cNvPr id="72" name="Oval 2"/>
          <p:cNvSpPr/>
          <p:nvPr/>
        </p:nvSpPr>
        <p:spPr bwMode="auto">
          <a:xfrm>
            <a:off x="5452461" y="1000890"/>
            <a:ext cx="3356576" cy="2191572"/>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r>
              <a:rPr lang="en-US" sz="2800" dirty="0" smtClean="0">
                <a:solidFill>
                  <a:schemeClr val="tx1"/>
                </a:solidFill>
              </a:rPr>
              <a:t>Hosted Cloud</a:t>
            </a:r>
          </a:p>
          <a:p>
            <a:pPr algn="ctr" defTabSz="931922"/>
            <a:r>
              <a:rPr lang="en-US" sz="2800" dirty="0" smtClean="0">
                <a:gradFill>
                  <a:gsLst>
                    <a:gs pos="0">
                      <a:srgbClr val="00BCF2">
                        <a:lumMod val="20000"/>
                        <a:lumOff val="80000"/>
                      </a:srgbClr>
                    </a:gs>
                    <a:gs pos="100000">
                      <a:srgbClr val="00BCF2">
                        <a:lumMod val="20000"/>
                        <a:lumOff val="80000"/>
                      </a:srgbClr>
                    </a:gs>
                  </a:gsLst>
                  <a:lin ang="5400000" scaled="0"/>
                </a:gradFill>
              </a:rPr>
              <a:t> </a:t>
            </a:r>
            <a:endParaRPr lang="en-US" sz="2400" spc="-51" dirty="0">
              <a:gradFill>
                <a:gsLst>
                  <a:gs pos="0">
                    <a:srgbClr val="FFFFFF"/>
                  </a:gs>
                  <a:gs pos="100000">
                    <a:srgbClr val="FFFFFF"/>
                  </a:gs>
                </a:gsLst>
                <a:lin ang="5400000" scaled="0"/>
              </a:gradFill>
              <a:ea typeface="Segoe UI" pitchFamily="34" charset="0"/>
              <a:cs typeface="Segoe UI" pitchFamily="34" charset="0"/>
            </a:endParaRPr>
          </a:p>
        </p:txBody>
      </p:sp>
      <p:sp>
        <p:nvSpPr>
          <p:cNvPr id="7" name="Oval 2"/>
          <p:cNvSpPr/>
          <p:nvPr/>
        </p:nvSpPr>
        <p:spPr bwMode="auto">
          <a:xfrm>
            <a:off x="5380037" y="4353690"/>
            <a:ext cx="3356576" cy="2191572"/>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r>
              <a:rPr lang="en-US" sz="2800" dirty="0" smtClean="0">
                <a:solidFill>
                  <a:schemeClr val="tx1"/>
                </a:solidFill>
              </a:rPr>
              <a:t>Private  Cloud</a:t>
            </a:r>
          </a:p>
          <a:p>
            <a:pPr algn="ctr" defTabSz="931922"/>
            <a:r>
              <a:rPr lang="en-US" sz="2800" dirty="0" smtClean="0">
                <a:gradFill>
                  <a:gsLst>
                    <a:gs pos="0">
                      <a:srgbClr val="00BCF2">
                        <a:lumMod val="20000"/>
                        <a:lumOff val="80000"/>
                      </a:srgbClr>
                    </a:gs>
                    <a:gs pos="100000">
                      <a:srgbClr val="00BCF2">
                        <a:lumMod val="20000"/>
                        <a:lumOff val="80000"/>
                      </a:srgbClr>
                    </a:gs>
                  </a:gsLst>
                  <a:lin ang="5400000" scaled="0"/>
                </a:gradFill>
              </a:rPr>
              <a:t> </a:t>
            </a:r>
            <a:endParaRPr lang="en-US" sz="2400" spc="-51"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0846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2"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Session Outline</a:t>
            </a:r>
            <a:endParaRPr lang="en-US" dirty="0"/>
          </a:p>
        </p:txBody>
      </p:sp>
      <p:sp>
        <p:nvSpPr>
          <p:cNvPr id="6" name="Text Placeholder 5"/>
          <p:cNvSpPr>
            <a:spLocks noGrp="1"/>
          </p:cNvSpPr>
          <p:nvPr>
            <p:ph type="body" sz="quarter" idx="11"/>
          </p:nvPr>
        </p:nvSpPr>
        <p:spPr>
          <a:xfrm>
            <a:off x="274639" y="1212849"/>
            <a:ext cx="11889564" cy="5761577"/>
          </a:xfrm>
        </p:spPr>
        <p:txBody>
          <a:bodyPr/>
          <a:lstStyle/>
          <a:p>
            <a:r>
              <a:rPr lang="en-US" sz="3600" dirty="0" smtClean="0"/>
              <a:t>Cloud Computing</a:t>
            </a:r>
          </a:p>
          <a:p>
            <a:pPr lvl="1"/>
            <a:r>
              <a:rPr lang="en-US" dirty="0" smtClean="0"/>
              <a:t>What do we mean by cloud computing?</a:t>
            </a:r>
          </a:p>
          <a:p>
            <a:r>
              <a:rPr lang="en-US" sz="3600" dirty="0"/>
              <a:t>RDS </a:t>
            </a:r>
            <a:r>
              <a:rPr lang="en-US" sz="3600" dirty="0" smtClean="0"/>
              <a:t>Overview</a:t>
            </a:r>
            <a:endParaRPr lang="en-US" sz="3600" dirty="0"/>
          </a:p>
          <a:p>
            <a:pPr lvl="1"/>
            <a:r>
              <a:rPr lang="en-US" dirty="0" smtClean="0"/>
              <a:t>What are Remote Desktop Services?</a:t>
            </a:r>
          </a:p>
          <a:p>
            <a:r>
              <a:rPr lang="en-US" sz="3600" dirty="0" smtClean="0"/>
              <a:t>RDS in Cloud Computing Environments</a:t>
            </a:r>
          </a:p>
          <a:p>
            <a:pPr lvl="1"/>
            <a:r>
              <a:rPr lang="en-US" dirty="0" smtClean="0"/>
              <a:t>What architectural and deployment guidance does Microsoft provide?</a:t>
            </a:r>
          </a:p>
          <a:p>
            <a:r>
              <a:rPr lang="en-US" sz="3600" dirty="0" smtClean="0"/>
              <a:t>On-Premises Deployment</a:t>
            </a:r>
          </a:p>
          <a:p>
            <a:r>
              <a:rPr lang="en-US" sz="2000" dirty="0" smtClean="0">
                <a:gradFill>
                  <a:gsLst>
                    <a:gs pos="1250">
                      <a:schemeClr val="tx1"/>
                    </a:gs>
                    <a:gs pos="100000">
                      <a:schemeClr val="tx1"/>
                    </a:gs>
                  </a:gsLst>
                  <a:lin ang="5400000" scaled="0"/>
                </a:gradFill>
                <a:latin typeface="+mn-lt"/>
              </a:rPr>
              <a:t>Does Dell have a hardware implementation for RDS in hosted and private clouds?</a:t>
            </a:r>
            <a:endParaRPr lang="en-US" dirty="0" smtClean="0"/>
          </a:p>
          <a:p>
            <a:r>
              <a:rPr lang="en-US" sz="3600" dirty="0" smtClean="0"/>
              <a:t>RDS Scale Guidance</a:t>
            </a:r>
          </a:p>
          <a:p>
            <a:pPr lvl="1"/>
            <a:r>
              <a:rPr lang="en-US" dirty="0" smtClean="0"/>
              <a:t>How does RDS scale in a cloud computing environment?</a:t>
            </a:r>
          </a:p>
          <a:p>
            <a:r>
              <a:rPr lang="en-US" sz="3600" dirty="0" smtClean="0"/>
              <a:t>Licensing</a:t>
            </a:r>
            <a:endParaRPr lang="en-US" sz="3600" dirty="0"/>
          </a:p>
          <a:p>
            <a:pPr lvl="1"/>
            <a:r>
              <a:rPr lang="en-US" dirty="0"/>
              <a:t>How </a:t>
            </a:r>
            <a:r>
              <a:rPr lang="en-US" dirty="0" smtClean="0"/>
              <a:t>is RDS licensed in cloud computing environments?</a:t>
            </a:r>
          </a:p>
        </p:txBody>
      </p:sp>
    </p:spTree>
    <p:extLst>
      <p:ext uri="{BB962C8B-B14F-4D97-AF65-F5344CB8AC3E}">
        <p14:creationId xmlns:p14="http://schemas.microsoft.com/office/powerpoint/2010/main" val="18424642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ounded Rectangle 130"/>
          <p:cNvSpPr/>
          <p:nvPr/>
        </p:nvSpPr>
        <p:spPr bwMode="auto">
          <a:xfrm>
            <a:off x="4389437" y="3802062"/>
            <a:ext cx="5943600" cy="1371600"/>
          </a:xfrm>
          <a:prstGeom prst="round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Building the On-Premises Cloud</a:t>
            </a:r>
            <a:endParaRPr lang="en-US" dirty="0"/>
          </a:p>
        </p:txBody>
      </p:sp>
      <p:sp>
        <p:nvSpPr>
          <p:cNvPr id="4" name="Oval 2"/>
          <p:cNvSpPr/>
          <p:nvPr/>
        </p:nvSpPr>
        <p:spPr bwMode="auto">
          <a:xfrm>
            <a:off x="274639" y="1973262"/>
            <a:ext cx="3166346" cy="2191572"/>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r>
              <a:rPr lang="en-US" sz="2800" dirty="0" smtClean="0">
                <a:solidFill>
                  <a:schemeClr val="tx1"/>
                </a:solidFill>
              </a:rPr>
              <a:t>On-Premises Cloud</a:t>
            </a:r>
          </a:p>
          <a:p>
            <a:pPr algn="ctr" defTabSz="931922"/>
            <a:r>
              <a:rPr lang="en-US" sz="2800" dirty="0" smtClean="0">
                <a:gradFill>
                  <a:gsLst>
                    <a:gs pos="0">
                      <a:srgbClr val="00BCF2">
                        <a:lumMod val="20000"/>
                        <a:lumOff val="80000"/>
                      </a:srgbClr>
                    </a:gs>
                    <a:gs pos="100000">
                      <a:srgbClr val="00BCF2">
                        <a:lumMod val="20000"/>
                        <a:lumOff val="80000"/>
                      </a:srgbClr>
                    </a:gs>
                  </a:gsLst>
                  <a:lin ang="5400000" scaled="0"/>
                </a:gradFill>
              </a:rPr>
              <a:t> </a:t>
            </a:r>
            <a:endParaRPr lang="en-US" sz="2400" spc="-51" dirty="0">
              <a:gradFill>
                <a:gsLst>
                  <a:gs pos="0">
                    <a:srgbClr val="FFFFFF"/>
                  </a:gs>
                  <a:gs pos="100000">
                    <a:srgbClr val="FFFFFF"/>
                  </a:gs>
                </a:gsLst>
                <a:lin ang="5400000" scaled="0"/>
              </a:gradFill>
              <a:ea typeface="Segoe UI" pitchFamily="34" charset="0"/>
              <a:cs typeface="Segoe UI" pitchFamily="34" charset="0"/>
            </a:endParaRPr>
          </a:p>
        </p:txBody>
      </p:sp>
      <p:sp>
        <p:nvSpPr>
          <p:cNvPr id="5" name="Right Brace 4"/>
          <p:cNvSpPr/>
          <p:nvPr/>
        </p:nvSpPr>
        <p:spPr>
          <a:xfrm rot="10800000">
            <a:off x="3627435" y="1897062"/>
            <a:ext cx="569911" cy="3677428"/>
          </a:xfrm>
          <a:prstGeom prst="rightBrace">
            <a:avLst>
              <a:gd name="adj1" fmla="val 47292"/>
              <a:gd name="adj2" fmla="val 50110"/>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lIns="93204" tIns="46604" rIns="93204" bIns="46604" rtlCol="0" anchor="ctr"/>
          <a:lstStyle/>
          <a:p>
            <a:pPr algn="ctr" defTabSz="932375"/>
            <a:endParaRPr lang="en-US" sz="1836">
              <a:solidFill>
                <a:schemeClr val="accent1"/>
              </a:solidFill>
            </a:endParaRPr>
          </a:p>
        </p:txBody>
      </p:sp>
      <p:grpSp>
        <p:nvGrpSpPr>
          <p:cNvPr id="64" name="Group 63"/>
          <p:cNvGrpSpPr/>
          <p:nvPr/>
        </p:nvGrpSpPr>
        <p:grpSpPr>
          <a:xfrm>
            <a:off x="6842532" y="4458155"/>
            <a:ext cx="1143000" cy="978981"/>
            <a:chOff x="4778709" y="1766652"/>
            <a:chExt cx="2642924" cy="2472857"/>
          </a:xfrm>
        </p:grpSpPr>
        <p:sp>
          <p:nvSpPr>
            <p:cNvPr id="65" name="Freeform 64"/>
            <p:cNvSpPr>
              <a:spLocks noEditPoints="1"/>
            </p:cNvSpPr>
            <p:nvPr/>
          </p:nvSpPr>
          <p:spPr bwMode="auto">
            <a:xfrm>
              <a:off x="5662265" y="1766652"/>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24" b="0" i="0" u="none" strike="noStrike" kern="0" cap="none" spc="0" normalizeH="0" baseline="0" noProof="0" dirty="0">
                <a:ln>
                  <a:noFill/>
                </a:ln>
                <a:solidFill>
                  <a:srgbClr val="5B9BD5"/>
                </a:solidFill>
                <a:effectLst/>
                <a:uLnTx/>
                <a:uFillTx/>
                <a:latin typeface="Calibri" panose="020F0502020204030204"/>
              </a:endParaRPr>
            </a:p>
          </p:txBody>
        </p:sp>
        <p:sp>
          <p:nvSpPr>
            <p:cNvPr id="66" name="Freeform 65"/>
            <p:cNvSpPr>
              <a:spLocks noEditPoints="1"/>
            </p:cNvSpPr>
            <p:nvPr/>
          </p:nvSpPr>
          <p:spPr bwMode="auto">
            <a:xfrm>
              <a:off x="5195119" y="2393148"/>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24" b="0" i="0" u="none" strike="noStrike" kern="0" cap="none" spc="0" normalizeH="0" baseline="0" noProof="0" dirty="0">
                <a:ln>
                  <a:noFill/>
                </a:ln>
                <a:solidFill>
                  <a:srgbClr val="5B9BD5"/>
                </a:solidFill>
                <a:effectLst/>
                <a:uLnTx/>
                <a:uFillTx/>
                <a:latin typeface="Calibri" panose="020F0502020204030204"/>
              </a:endParaRPr>
            </a:p>
          </p:txBody>
        </p:sp>
        <p:sp>
          <p:nvSpPr>
            <p:cNvPr id="67" name="Freeform 66"/>
            <p:cNvSpPr>
              <a:spLocks noEditPoints="1"/>
            </p:cNvSpPr>
            <p:nvPr/>
          </p:nvSpPr>
          <p:spPr bwMode="auto">
            <a:xfrm>
              <a:off x="6090269" y="2382105"/>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24" b="0" i="0" u="none" strike="noStrike" kern="0" cap="none" spc="0" normalizeH="0" baseline="0" noProof="0" dirty="0">
                <a:ln>
                  <a:noFill/>
                </a:ln>
                <a:solidFill>
                  <a:srgbClr val="5B9BD5"/>
                </a:solidFill>
                <a:effectLst/>
                <a:uLnTx/>
                <a:uFillTx/>
                <a:latin typeface="Calibri" panose="020F0502020204030204"/>
              </a:endParaRPr>
            </a:p>
          </p:txBody>
        </p:sp>
        <p:sp>
          <p:nvSpPr>
            <p:cNvPr id="68" name="Freeform 67"/>
            <p:cNvSpPr>
              <a:spLocks noEditPoints="1"/>
            </p:cNvSpPr>
            <p:nvPr/>
          </p:nvSpPr>
          <p:spPr bwMode="auto">
            <a:xfrm>
              <a:off x="4778709" y="3008602"/>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24" b="0" i="0" u="none" strike="noStrike" kern="0" cap="none" spc="0" normalizeH="0" baseline="0" noProof="0" dirty="0">
                <a:ln>
                  <a:noFill/>
                </a:ln>
                <a:solidFill>
                  <a:srgbClr val="5B9BD5"/>
                </a:solidFill>
                <a:effectLst/>
                <a:uLnTx/>
                <a:uFillTx/>
                <a:latin typeface="Calibri" panose="020F0502020204030204"/>
              </a:endParaRPr>
            </a:p>
          </p:txBody>
        </p:sp>
        <p:sp>
          <p:nvSpPr>
            <p:cNvPr id="69" name="Freeform 68"/>
            <p:cNvSpPr>
              <a:spLocks noEditPoints="1"/>
            </p:cNvSpPr>
            <p:nvPr/>
          </p:nvSpPr>
          <p:spPr bwMode="auto">
            <a:xfrm>
              <a:off x="5693663" y="3008602"/>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24" b="0" i="0" u="none" strike="noStrike" kern="0" cap="none" spc="0" normalizeH="0" baseline="0" noProof="0" dirty="0">
                <a:ln>
                  <a:noFill/>
                </a:ln>
                <a:solidFill>
                  <a:srgbClr val="5B9BD5"/>
                </a:solidFill>
                <a:effectLst/>
                <a:uLnTx/>
                <a:uFillTx/>
                <a:latin typeface="Calibri" panose="020F0502020204030204"/>
              </a:endParaRPr>
            </a:p>
          </p:txBody>
        </p:sp>
        <p:sp>
          <p:nvSpPr>
            <p:cNvPr id="70" name="Freeform 69"/>
            <p:cNvSpPr>
              <a:spLocks noEditPoints="1"/>
            </p:cNvSpPr>
            <p:nvPr/>
          </p:nvSpPr>
          <p:spPr bwMode="auto">
            <a:xfrm>
              <a:off x="6588813" y="2997559"/>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24" b="0" i="0" u="none" strike="noStrike" kern="0" cap="none" spc="0" normalizeH="0" baseline="0" noProof="0" dirty="0">
                <a:ln>
                  <a:noFill/>
                </a:ln>
                <a:solidFill>
                  <a:srgbClr val="5B9BD5"/>
                </a:solidFill>
                <a:effectLst/>
                <a:uLnTx/>
                <a:uFillTx/>
                <a:latin typeface="Calibri" panose="020F0502020204030204"/>
              </a:endParaRPr>
            </a:p>
          </p:txBody>
        </p:sp>
      </p:grpSp>
      <p:grpSp>
        <p:nvGrpSpPr>
          <p:cNvPr id="137" name="Group 136"/>
          <p:cNvGrpSpPr/>
          <p:nvPr/>
        </p:nvGrpSpPr>
        <p:grpSpPr>
          <a:xfrm>
            <a:off x="4556042" y="5021296"/>
            <a:ext cx="1826682" cy="553194"/>
            <a:chOff x="4556042" y="4430583"/>
            <a:chExt cx="1826682" cy="553194"/>
          </a:xfrm>
        </p:grpSpPr>
        <p:sp>
          <p:nvSpPr>
            <p:cNvPr id="62" name="Freeform 512"/>
            <p:cNvSpPr>
              <a:spLocks noEditPoints="1"/>
            </p:cNvSpPr>
            <p:nvPr/>
          </p:nvSpPr>
          <p:spPr bwMode="auto">
            <a:xfrm>
              <a:off x="4556042" y="4568175"/>
              <a:ext cx="925051" cy="41560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solidFill>
              <a:srgbClr val="0070C0"/>
            </a:solidFill>
            <a:ln w="9525">
              <a:solidFill>
                <a:srgbClr val="FFFFFF"/>
              </a:solidFill>
              <a:round/>
              <a:headEnd/>
              <a:tailEnd/>
            </a:ln>
            <a:extLst/>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24" b="0" i="0" u="none" strike="noStrike" kern="0" cap="none" spc="0" normalizeH="0" baseline="0" noProof="0" dirty="0">
                <a:ln>
                  <a:noFill/>
                </a:ln>
                <a:solidFill>
                  <a:prstClr val="black"/>
                </a:solidFill>
                <a:effectLst/>
                <a:uLnTx/>
                <a:uFillTx/>
                <a:latin typeface="Calibri" panose="020F0502020204030204"/>
              </a:endParaRPr>
            </a:p>
          </p:txBody>
        </p:sp>
        <p:sp>
          <p:nvSpPr>
            <p:cNvPr id="78" name="Freeform 512"/>
            <p:cNvSpPr>
              <a:spLocks noEditPoints="1"/>
            </p:cNvSpPr>
            <p:nvPr/>
          </p:nvSpPr>
          <p:spPr bwMode="auto">
            <a:xfrm>
              <a:off x="4999037" y="4492100"/>
              <a:ext cx="925051" cy="41560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solidFill>
              <a:srgbClr val="0070C0"/>
            </a:solidFill>
            <a:ln w="9525">
              <a:solidFill>
                <a:srgbClr val="FFFFFF"/>
              </a:solidFill>
              <a:round/>
              <a:headEnd/>
              <a:tailEnd/>
            </a:ln>
            <a:extLst/>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24" b="0" i="0" u="none" strike="noStrike" kern="0" cap="none" spc="0" normalizeH="0" baseline="0" noProof="0" dirty="0">
                <a:ln>
                  <a:noFill/>
                </a:ln>
                <a:solidFill>
                  <a:prstClr val="black"/>
                </a:solidFill>
                <a:effectLst/>
                <a:uLnTx/>
                <a:uFillTx/>
                <a:latin typeface="Calibri" panose="020F0502020204030204"/>
              </a:endParaRPr>
            </a:p>
          </p:txBody>
        </p:sp>
        <p:sp>
          <p:nvSpPr>
            <p:cNvPr id="79" name="Freeform 512"/>
            <p:cNvSpPr>
              <a:spLocks noEditPoints="1"/>
            </p:cNvSpPr>
            <p:nvPr/>
          </p:nvSpPr>
          <p:spPr bwMode="auto">
            <a:xfrm>
              <a:off x="5457673" y="4430583"/>
              <a:ext cx="925051" cy="41560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solidFill>
              <a:srgbClr val="0070C0"/>
            </a:solidFill>
            <a:ln w="9525">
              <a:solidFill>
                <a:srgbClr val="FFFFFF"/>
              </a:solidFill>
              <a:round/>
              <a:headEnd/>
              <a:tailEnd/>
            </a:ln>
            <a:extLst/>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24"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38" name="Group 137"/>
          <p:cNvGrpSpPr/>
          <p:nvPr/>
        </p:nvGrpSpPr>
        <p:grpSpPr>
          <a:xfrm>
            <a:off x="8958540" y="4605323"/>
            <a:ext cx="1065044" cy="876513"/>
            <a:chOff x="8958540" y="4014610"/>
            <a:chExt cx="1065044" cy="876513"/>
          </a:xfrm>
        </p:grpSpPr>
        <p:grpSp>
          <p:nvGrpSpPr>
            <p:cNvPr id="82" name="Group 81"/>
            <p:cNvGrpSpPr/>
            <p:nvPr/>
          </p:nvGrpSpPr>
          <p:grpSpPr bwMode="black">
            <a:xfrm>
              <a:off x="8958540" y="4014610"/>
              <a:ext cx="1065044" cy="876513"/>
              <a:chOff x="7010394" y="2133599"/>
              <a:chExt cx="1379540" cy="1065215"/>
            </a:xfrm>
            <a:solidFill>
              <a:srgbClr val="0072C4"/>
            </a:solidFill>
          </p:grpSpPr>
          <p:sp>
            <p:nvSpPr>
              <p:cNvPr id="83" name="Freeform 161"/>
              <p:cNvSpPr>
                <a:spLocks/>
              </p:cNvSpPr>
              <p:nvPr/>
            </p:nvSpPr>
            <p:spPr bwMode="black">
              <a:xfrm>
                <a:off x="7189781" y="2416174"/>
                <a:ext cx="57149"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84" name="Freeform 162"/>
              <p:cNvSpPr>
                <a:spLocks/>
              </p:cNvSpPr>
              <p:nvPr/>
            </p:nvSpPr>
            <p:spPr bwMode="black">
              <a:xfrm>
                <a:off x="7539029" y="2225674"/>
                <a:ext cx="57149"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85" name="Freeform 163"/>
              <p:cNvSpPr>
                <a:spLocks/>
              </p:cNvSpPr>
              <p:nvPr/>
            </p:nvSpPr>
            <p:spPr bwMode="black">
              <a:xfrm>
                <a:off x="7329479" y="2339975"/>
                <a:ext cx="57149"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86" name="Freeform 164"/>
              <p:cNvSpPr>
                <a:spLocks/>
              </p:cNvSpPr>
              <p:nvPr/>
            </p:nvSpPr>
            <p:spPr bwMode="black">
              <a:xfrm>
                <a:off x="7399330" y="2301873"/>
                <a:ext cx="57149"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87" name="Freeform 165"/>
              <p:cNvSpPr>
                <a:spLocks/>
              </p:cNvSpPr>
              <p:nvPr/>
            </p:nvSpPr>
            <p:spPr bwMode="black">
              <a:xfrm>
                <a:off x="7469180" y="2263774"/>
                <a:ext cx="58737"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88" name="Freeform 166"/>
              <p:cNvSpPr>
                <a:spLocks/>
              </p:cNvSpPr>
              <p:nvPr/>
            </p:nvSpPr>
            <p:spPr bwMode="black">
              <a:xfrm>
                <a:off x="7011980" y="2725736"/>
                <a:ext cx="31749"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89" name="Freeform 167"/>
              <p:cNvSpPr>
                <a:spLocks/>
              </p:cNvSpPr>
              <p:nvPr/>
            </p:nvSpPr>
            <p:spPr bwMode="black">
              <a:xfrm>
                <a:off x="7116755" y="2451099"/>
                <a:ext cx="57149"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0" name="Freeform 168"/>
              <p:cNvSpPr>
                <a:spLocks/>
              </p:cNvSpPr>
              <p:nvPr/>
            </p:nvSpPr>
            <p:spPr bwMode="black">
              <a:xfrm>
                <a:off x="7010394" y="2646361"/>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1" name="Freeform 169"/>
              <p:cNvSpPr>
                <a:spLocks/>
              </p:cNvSpPr>
              <p:nvPr/>
            </p:nvSpPr>
            <p:spPr bwMode="black">
              <a:xfrm>
                <a:off x="7608882" y="2187574"/>
                <a:ext cx="58737"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2" name="Freeform 170"/>
              <p:cNvSpPr>
                <a:spLocks/>
              </p:cNvSpPr>
              <p:nvPr/>
            </p:nvSpPr>
            <p:spPr bwMode="black">
              <a:xfrm>
                <a:off x="701198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3" name="Freeform 171"/>
              <p:cNvSpPr>
                <a:spLocks/>
              </p:cNvSpPr>
              <p:nvPr/>
            </p:nvSpPr>
            <p:spPr bwMode="black">
              <a:xfrm>
                <a:off x="7011982"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4" name="Freeform 172"/>
              <p:cNvSpPr>
                <a:spLocks/>
              </p:cNvSpPr>
              <p:nvPr/>
            </p:nvSpPr>
            <p:spPr bwMode="black">
              <a:xfrm>
                <a:off x="8045443" y="2289173"/>
                <a:ext cx="58737"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5" name="Freeform 173"/>
              <p:cNvSpPr>
                <a:spLocks/>
              </p:cNvSpPr>
              <p:nvPr/>
            </p:nvSpPr>
            <p:spPr bwMode="black">
              <a:xfrm>
                <a:off x="8251818" y="2411412"/>
                <a:ext cx="58737"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6" name="Freeform 174"/>
              <p:cNvSpPr>
                <a:spLocks/>
              </p:cNvSpPr>
              <p:nvPr/>
            </p:nvSpPr>
            <p:spPr bwMode="black">
              <a:xfrm>
                <a:off x="8185142" y="2368548"/>
                <a:ext cx="57149"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7" name="Freeform 175"/>
              <p:cNvSpPr>
                <a:spLocks/>
              </p:cNvSpPr>
              <p:nvPr/>
            </p:nvSpPr>
            <p:spPr bwMode="black">
              <a:xfrm>
                <a:off x="8356597" y="2528887"/>
                <a:ext cx="33337" cy="55564"/>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8" name="Freeform 176"/>
              <p:cNvSpPr>
                <a:spLocks/>
              </p:cNvSpPr>
              <p:nvPr/>
            </p:nvSpPr>
            <p:spPr bwMode="black">
              <a:xfrm>
                <a:off x="831690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9" name="Freeform 177"/>
              <p:cNvSpPr>
                <a:spLocks/>
              </p:cNvSpPr>
              <p:nvPr/>
            </p:nvSpPr>
            <p:spPr bwMode="black">
              <a:xfrm>
                <a:off x="8115297" y="2328862"/>
                <a:ext cx="58737"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0" name="Freeform 178"/>
              <p:cNvSpPr>
                <a:spLocks/>
              </p:cNvSpPr>
              <p:nvPr/>
            </p:nvSpPr>
            <p:spPr bwMode="black">
              <a:xfrm>
                <a:off x="7821610" y="2162174"/>
                <a:ext cx="58737"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1" name="Freeform 179"/>
              <p:cNvSpPr>
                <a:spLocks/>
              </p:cNvSpPr>
              <p:nvPr/>
            </p:nvSpPr>
            <p:spPr bwMode="black">
              <a:xfrm>
                <a:off x="7754935" y="2133599"/>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2" name="Freeform 180"/>
              <p:cNvSpPr>
                <a:spLocks/>
              </p:cNvSpPr>
              <p:nvPr/>
            </p:nvSpPr>
            <p:spPr bwMode="black">
              <a:xfrm>
                <a:off x="7677146" y="2144714"/>
                <a:ext cx="57149"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3" name="Freeform 181"/>
              <p:cNvSpPr>
                <a:spLocks/>
              </p:cNvSpPr>
              <p:nvPr/>
            </p:nvSpPr>
            <p:spPr bwMode="black">
              <a:xfrm>
                <a:off x="7026272" y="2797175"/>
                <a:ext cx="57149"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4" name="Freeform 182"/>
              <p:cNvSpPr>
                <a:spLocks/>
              </p:cNvSpPr>
              <p:nvPr/>
            </p:nvSpPr>
            <p:spPr bwMode="black">
              <a:xfrm>
                <a:off x="7975596" y="2251075"/>
                <a:ext cx="57149"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5" name="Freeform 183"/>
              <p:cNvSpPr>
                <a:spLocks/>
              </p:cNvSpPr>
              <p:nvPr/>
            </p:nvSpPr>
            <p:spPr bwMode="black">
              <a:xfrm>
                <a:off x="7889872" y="2203451"/>
                <a:ext cx="73026"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6" name="Freeform 184"/>
              <p:cNvSpPr>
                <a:spLocks/>
              </p:cNvSpPr>
              <p:nvPr/>
            </p:nvSpPr>
            <p:spPr bwMode="black">
              <a:xfrm>
                <a:off x="7259635" y="2378076"/>
                <a:ext cx="57149"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7" name="Freeform 185"/>
              <p:cNvSpPr>
                <a:spLocks/>
              </p:cNvSpPr>
              <p:nvPr/>
            </p:nvSpPr>
            <p:spPr bwMode="black">
              <a:xfrm>
                <a:off x="8091485" y="2879726"/>
                <a:ext cx="57149"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8" name="Freeform 186"/>
              <p:cNvSpPr>
                <a:spLocks/>
              </p:cNvSpPr>
              <p:nvPr/>
            </p:nvSpPr>
            <p:spPr bwMode="black">
              <a:xfrm>
                <a:off x="7953373" y="2960689"/>
                <a:ext cx="57149"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9" name="Freeform 187"/>
              <p:cNvSpPr>
                <a:spLocks/>
              </p:cNvSpPr>
              <p:nvPr/>
            </p:nvSpPr>
            <p:spPr bwMode="black">
              <a:xfrm>
                <a:off x="8021635" y="2919414"/>
                <a:ext cx="58737"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0" name="Freeform 188"/>
              <p:cNvSpPr>
                <a:spLocks/>
              </p:cNvSpPr>
              <p:nvPr/>
            </p:nvSpPr>
            <p:spPr bwMode="black">
              <a:xfrm>
                <a:off x="7821610"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1" name="Freeform 189"/>
              <p:cNvSpPr>
                <a:spLocks/>
              </p:cNvSpPr>
              <p:nvPr/>
            </p:nvSpPr>
            <p:spPr bwMode="black">
              <a:xfrm>
                <a:off x="7885110" y="3001964"/>
                <a:ext cx="57149"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2" name="Freeform 190"/>
              <p:cNvSpPr>
                <a:spLocks/>
              </p:cNvSpPr>
              <p:nvPr/>
            </p:nvSpPr>
            <p:spPr bwMode="black">
              <a:xfrm>
                <a:off x="8159746" y="2840039"/>
                <a:ext cx="58737"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3" name="Freeform 191"/>
              <p:cNvSpPr>
                <a:spLocks/>
              </p:cNvSpPr>
              <p:nvPr/>
            </p:nvSpPr>
            <p:spPr bwMode="black">
              <a:xfrm>
                <a:off x="7038972" y="2435225"/>
                <a:ext cx="58737"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4" name="Freeform 192"/>
              <p:cNvSpPr>
                <a:spLocks/>
              </p:cNvSpPr>
              <p:nvPr/>
            </p:nvSpPr>
            <p:spPr bwMode="black">
              <a:xfrm>
                <a:off x="8348660" y="2689225"/>
                <a:ext cx="36514" cy="55564"/>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5" name="Freeform 193"/>
              <p:cNvSpPr>
                <a:spLocks/>
              </p:cNvSpPr>
              <p:nvPr/>
            </p:nvSpPr>
            <p:spPr bwMode="black">
              <a:xfrm>
                <a:off x="8362945" y="2611439"/>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6" name="Freeform 194"/>
              <p:cNvSpPr>
                <a:spLocks/>
              </p:cNvSpPr>
              <p:nvPr/>
            </p:nvSpPr>
            <p:spPr bwMode="black">
              <a:xfrm>
                <a:off x="7783508" y="3113088"/>
                <a:ext cx="47626"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7" name="Freeform 195"/>
              <p:cNvSpPr>
                <a:spLocks/>
              </p:cNvSpPr>
              <p:nvPr/>
            </p:nvSpPr>
            <p:spPr bwMode="black">
              <a:xfrm>
                <a:off x="8229595" y="2798764"/>
                <a:ext cx="57149"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8" name="Freeform 196"/>
              <p:cNvSpPr>
                <a:spLocks/>
              </p:cNvSpPr>
              <p:nvPr/>
            </p:nvSpPr>
            <p:spPr bwMode="black">
              <a:xfrm>
                <a:off x="8297860" y="2754313"/>
                <a:ext cx="57149"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9" name="Freeform 197"/>
              <p:cNvSpPr>
                <a:spLocks/>
              </p:cNvSpPr>
              <p:nvPr/>
            </p:nvSpPr>
            <p:spPr bwMode="black">
              <a:xfrm>
                <a:off x="7313610" y="2935289"/>
                <a:ext cx="57149"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0" name="Freeform 198"/>
              <p:cNvSpPr>
                <a:spLocks/>
              </p:cNvSpPr>
              <p:nvPr/>
            </p:nvSpPr>
            <p:spPr bwMode="black">
              <a:xfrm>
                <a:off x="7381873" y="2974976"/>
                <a:ext cx="57149"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1" name="Freeform 199"/>
              <p:cNvSpPr>
                <a:spLocks/>
              </p:cNvSpPr>
              <p:nvPr/>
            </p:nvSpPr>
            <p:spPr bwMode="black">
              <a:xfrm>
                <a:off x="7243761" y="2895601"/>
                <a:ext cx="58737"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2" name="Freeform 200"/>
              <p:cNvSpPr>
                <a:spLocks/>
              </p:cNvSpPr>
              <p:nvPr/>
            </p:nvSpPr>
            <p:spPr bwMode="black">
              <a:xfrm>
                <a:off x="7173910" y="2857501"/>
                <a:ext cx="57149"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3" name="Freeform 201"/>
              <p:cNvSpPr>
                <a:spLocks/>
              </p:cNvSpPr>
              <p:nvPr/>
            </p:nvSpPr>
            <p:spPr bwMode="black">
              <a:xfrm>
                <a:off x="7099301" y="2835275"/>
                <a:ext cx="57149"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4" name="Freeform 202"/>
              <p:cNvSpPr>
                <a:spLocks/>
              </p:cNvSpPr>
              <p:nvPr/>
            </p:nvSpPr>
            <p:spPr bwMode="black">
              <a:xfrm>
                <a:off x="7721601" y="3168650"/>
                <a:ext cx="55563" cy="30164"/>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5" name="Freeform 203"/>
              <p:cNvSpPr>
                <a:spLocks/>
              </p:cNvSpPr>
              <p:nvPr/>
            </p:nvSpPr>
            <p:spPr bwMode="black">
              <a:xfrm>
                <a:off x="7583488" y="3100388"/>
                <a:ext cx="49214" cy="58737"/>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6" name="Freeform 204"/>
              <p:cNvSpPr>
                <a:spLocks/>
              </p:cNvSpPr>
              <p:nvPr/>
            </p:nvSpPr>
            <p:spPr bwMode="black">
              <a:xfrm>
                <a:off x="7521575" y="3054351"/>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7" name="Freeform 205"/>
              <p:cNvSpPr>
                <a:spLocks/>
              </p:cNvSpPr>
              <p:nvPr/>
            </p:nvSpPr>
            <p:spPr bwMode="black">
              <a:xfrm>
                <a:off x="7640638" y="3154363"/>
                <a:ext cx="57149"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8" name="Freeform 206"/>
              <p:cNvSpPr>
                <a:spLocks/>
              </p:cNvSpPr>
              <p:nvPr/>
            </p:nvSpPr>
            <p:spPr bwMode="black">
              <a:xfrm>
                <a:off x="7451725" y="3016251"/>
                <a:ext cx="57149"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9" name="Freeform 207"/>
              <p:cNvSpPr>
                <a:spLocks noEditPoints="1"/>
              </p:cNvSpPr>
              <p:nvPr/>
            </p:nvSpPr>
            <p:spPr bwMode="black">
              <a:xfrm>
                <a:off x="7108826"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grpSp>
        <p:sp>
          <p:nvSpPr>
            <p:cNvPr id="130" name="Freeform 6"/>
            <p:cNvSpPr>
              <a:spLocks noChangeAspect="1" noEditPoints="1"/>
            </p:cNvSpPr>
            <p:nvPr/>
          </p:nvSpPr>
          <p:spPr bwMode="black">
            <a:xfrm>
              <a:off x="9555406" y="4121577"/>
              <a:ext cx="433249" cy="438683"/>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pic>
        <p:nvPicPr>
          <p:cNvPr id="132" name="Picture 1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664" y="1744662"/>
            <a:ext cx="2829316" cy="1137659"/>
          </a:xfrm>
          <a:prstGeom prst="rect">
            <a:avLst/>
          </a:prstGeom>
        </p:spPr>
      </p:pic>
      <p:pic>
        <p:nvPicPr>
          <p:cNvPr id="133" name="Picture 1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637" y="1744664"/>
            <a:ext cx="1525943" cy="1137659"/>
          </a:xfrm>
          <a:prstGeom prst="rect">
            <a:avLst/>
          </a:prstGeom>
        </p:spPr>
      </p:pic>
      <p:sp>
        <p:nvSpPr>
          <p:cNvPr id="134" name="TextBox 133"/>
          <p:cNvSpPr txBox="1"/>
          <p:nvPr/>
        </p:nvSpPr>
        <p:spPr>
          <a:xfrm>
            <a:off x="5608637" y="5806598"/>
            <a:ext cx="3505714" cy="738664"/>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0">
                      <a:srgbClr val="00BCF2">
                        <a:lumMod val="20000"/>
                        <a:lumOff val="80000"/>
                      </a:srgbClr>
                    </a:gs>
                    <a:gs pos="100000">
                      <a:srgbClr val="00BCF2">
                        <a:lumMod val="20000"/>
                        <a:lumOff val="80000"/>
                      </a:srgbClr>
                    </a:gs>
                  </a:gsLst>
                  <a:lin ang="5400000" scaled="0"/>
                </a:gradFill>
              </a:rPr>
              <a:t>Hardware Fabric</a:t>
            </a:r>
            <a:endParaRPr lang="en-US" sz="3200" dirty="0" smtClean="0">
              <a:gradFill>
                <a:gsLst>
                  <a:gs pos="2917">
                    <a:schemeClr val="tx1"/>
                  </a:gs>
                  <a:gs pos="30000">
                    <a:schemeClr val="tx1"/>
                  </a:gs>
                </a:gsLst>
                <a:lin ang="5400000" scaled="0"/>
              </a:gradFill>
            </a:endParaRPr>
          </a:p>
        </p:txBody>
      </p:sp>
      <p:sp>
        <p:nvSpPr>
          <p:cNvPr id="139" name="TextBox 138"/>
          <p:cNvSpPr txBox="1"/>
          <p:nvPr/>
        </p:nvSpPr>
        <p:spPr>
          <a:xfrm>
            <a:off x="5722724" y="3080764"/>
            <a:ext cx="3505714" cy="738664"/>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0">
                      <a:srgbClr val="00BCF2">
                        <a:lumMod val="20000"/>
                        <a:lumOff val="80000"/>
                      </a:srgbClr>
                    </a:gs>
                    <a:gs pos="100000">
                      <a:srgbClr val="00BCF2">
                        <a:lumMod val="20000"/>
                        <a:lumOff val="80000"/>
                      </a:srgbClr>
                    </a:gs>
                  </a:gsLst>
                  <a:lin ang="5400000" scaled="0"/>
                </a:gradFill>
              </a:rPr>
              <a:t>Cloud OS</a:t>
            </a:r>
            <a:endParaRPr lang="en-US" sz="32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623103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wheel(1)">
                                      <p:cBhvr>
                                        <p:cTn id="25" dur="2000"/>
                                        <p:tgtEl>
                                          <p:spTgt spid="133"/>
                                        </p:tgtEl>
                                      </p:cBhvr>
                                    </p:animEffect>
                                  </p:childTnLst>
                                </p:cTn>
                              </p:par>
                              <p:par>
                                <p:cTn id="26" presetID="21" presetClass="entr" presetSubtype="1" fill="hold" nodeType="with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wheel(1)">
                                      <p:cBhvr>
                                        <p:cTn id="28" dur="2000"/>
                                        <p:tgtEl>
                                          <p:spTgt spid="13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4" grpId="0"/>
      <p:bldP spid="1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50" y="0"/>
            <a:ext cx="11889564" cy="917575"/>
          </a:xfrm>
        </p:spPr>
        <p:txBody>
          <a:bodyPr/>
          <a:lstStyle/>
          <a:p>
            <a:r>
              <a:rPr lang="en-US" dirty="0" smtClean="0"/>
              <a:t>Steps to Create  the On-Premises Fabric</a:t>
            </a:r>
            <a:endParaRPr lang="en-US" dirty="0"/>
          </a:p>
        </p:txBody>
      </p:sp>
      <p:grpSp>
        <p:nvGrpSpPr>
          <p:cNvPr id="7" name="Group 6"/>
          <p:cNvGrpSpPr/>
          <p:nvPr/>
        </p:nvGrpSpPr>
        <p:grpSpPr>
          <a:xfrm>
            <a:off x="2017514" y="4958427"/>
            <a:ext cx="3657600" cy="1769633"/>
            <a:chOff x="2526241" y="2074594"/>
            <a:chExt cx="3657600" cy="2011680"/>
          </a:xfrm>
        </p:grpSpPr>
        <p:sp>
          <p:nvSpPr>
            <p:cNvPr id="22" name="Rectangle 21"/>
            <p:cNvSpPr/>
            <p:nvPr/>
          </p:nvSpPr>
          <p:spPr bwMode="auto">
            <a:xfrm>
              <a:off x="2526241" y="2074594"/>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430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Prepare Hardware Infrastructure</a:t>
              </a:r>
              <a:endParaRPr lang="en-US" sz="1600" spc="-50" dirty="0" smtClean="0">
                <a:gradFill>
                  <a:gsLst>
                    <a:gs pos="0">
                      <a:srgbClr val="EFEFEF"/>
                    </a:gs>
                    <a:gs pos="100000">
                      <a:srgbClr val="EFEFEF"/>
                    </a:gs>
                  </a:gsLst>
                  <a:lin ang="5400000" scaled="0"/>
                </a:gradFill>
              </a:endParaRPr>
            </a:p>
            <a:p>
              <a:pPr defTabSz="932114" fontAlgn="base">
                <a:lnSpc>
                  <a:spcPct val="90000"/>
                </a:lnSpc>
                <a:spcBef>
                  <a:spcPct val="0"/>
                </a:spcBef>
                <a:spcAft>
                  <a:spcPct val="0"/>
                </a:spcAft>
              </a:pPr>
              <a:r>
                <a:rPr lang="en-US" sz="1600" spc="-50" dirty="0" smtClean="0">
                  <a:gradFill>
                    <a:gsLst>
                      <a:gs pos="0">
                        <a:srgbClr val="EFEFEF"/>
                      </a:gs>
                      <a:gs pos="100000">
                        <a:srgbClr val="EFEFEF"/>
                      </a:gs>
                    </a:gsLst>
                    <a:lin ang="5400000" scaled="0"/>
                  </a:gradFill>
                </a:rPr>
                <a:t>Connect Server, Storage and Network  for On-Premises buildup</a:t>
              </a:r>
              <a:endParaRPr lang="en-US" sz="1600" spc="-50" dirty="0">
                <a:gradFill>
                  <a:gsLst>
                    <a:gs pos="0">
                      <a:srgbClr val="EFEFEF"/>
                    </a:gs>
                    <a:gs pos="100000">
                      <a:srgbClr val="EFEFEF"/>
                    </a:gs>
                  </a:gsLst>
                  <a:lin ang="5400000" scaled="0"/>
                </a:gradFill>
              </a:endParaRPr>
            </a:p>
          </p:txBody>
        </p:sp>
        <p:pic>
          <p:nvPicPr>
            <p:cNvPr id="23" name="Picture 14"/>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747974" y="2364992"/>
              <a:ext cx="770730" cy="61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6096230" y="4958427"/>
            <a:ext cx="3657600" cy="1769633"/>
            <a:chOff x="6266262" y="1050873"/>
            <a:chExt cx="3657600" cy="2011680"/>
          </a:xfrm>
        </p:grpSpPr>
        <p:sp>
          <p:nvSpPr>
            <p:cNvPr id="26" name="Rectangle 25"/>
            <p:cNvSpPr/>
            <p:nvPr/>
          </p:nvSpPr>
          <p:spPr bwMode="auto">
            <a:xfrm>
              <a:off x="6266262" y="1050873"/>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144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Prepare  the Multi-Tenant Storage Fabric</a:t>
              </a:r>
              <a:endParaRPr lang="en-US" sz="1600" spc="-50" dirty="0" smtClean="0">
                <a:gradFill>
                  <a:gsLst>
                    <a:gs pos="0">
                      <a:srgbClr val="EFEFEF"/>
                    </a:gs>
                    <a:gs pos="100000">
                      <a:srgbClr val="EFEFEF"/>
                    </a:gs>
                  </a:gsLst>
                  <a:lin ang="5400000" scaled="0"/>
                </a:gradFill>
              </a:endParaRPr>
            </a:p>
            <a:p>
              <a:pPr defTabSz="932114" fontAlgn="base">
                <a:lnSpc>
                  <a:spcPct val="90000"/>
                </a:lnSpc>
                <a:spcBef>
                  <a:spcPct val="0"/>
                </a:spcBef>
                <a:spcAft>
                  <a:spcPct val="0"/>
                </a:spcAft>
              </a:pPr>
              <a:r>
                <a:rPr lang="en-US" sz="1600" spc="-50" dirty="0" smtClean="0">
                  <a:gradFill>
                    <a:gsLst>
                      <a:gs pos="0">
                        <a:srgbClr val="EFEFEF"/>
                      </a:gs>
                      <a:gs pos="100000">
                        <a:srgbClr val="EFEFEF"/>
                      </a:gs>
                    </a:gsLst>
                    <a:lin ang="5400000" scaled="0"/>
                  </a:gradFill>
                </a:rPr>
                <a:t>Prepare the Storage Fabric with JBODS and SOFS Clusters</a:t>
              </a:r>
              <a:endParaRPr lang="en-US" sz="1600" spc="-50" dirty="0">
                <a:gradFill>
                  <a:gsLst>
                    <a:gs pos="0">
                      <a:srgbClr val="EFEFEF"/>
                    </a:gs>
                    <a:gs pos="100000">
                      <a:srgbClr val="EFEFEF"/>
                    </a:gs>
                  </a:gsLst>
                  <a:lin ang="5400000" scaled="0"/>
                </a:gradFill>
              </a:endParaRPr>
            </a:p>
          </p:txBody>
        </p:sp>
        <p:grpSp>
          <p:nvGrpSpPr>
            <p:cNvPr id="33" name="Group 32"/>
            <p:cNvGrpSpPr/>
            <p:nvPr/>
          </p:nvGrpSpPr>
          <p:grpSpPr>
            <a:xfrm>
              <a:off x="6382828" y="1180362"/>
              <a:ext cx="756950" cy="751924"/>
              <a:chOff x="4778709" y="1766652"/>
              <a:chExt cx="2642924" cy="2472857"/>
            </a:xfrm>
          </p:grpSpPr>
          <p:sp>
            <p:nvSpPr>
              <p:cNvPr id="34" name="Freeform 33"/>
              <p:cNvSpPr>
                <a:spLocks noEditPoints="1"/>
              </p:cNvSpPr>
              <p:nvPr/>
            </p:nvSpPr>
            <p:spPr bwMode="auto">
              <a:xfrm>
                <a:off x="5662265" y="1766652"/>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5B9BD5"/>
                  </a:solidFill>
                  <a:effectLst/>
                  <a:uLnTx/>
                  <a:uFillTx/>
                  <a:latin typeface="Calibri" panose="020F0502020204030204"/>
                </a:endParaRPr>
              </a:p>
            </p:txBody>
          </p:sp>
          <p:sp>
            <p:nvSpPr>
              <p:cNvPr id="36" name="Freeform 35"/>
              <p:cNvSpPr>
                <a:spLocks noEditPoints="1"/>
              </p:cNvSpPr>
              <p:nvPr/>
            </p:nvSpPr>
            <p:spPr bwMode="auto">
              <a:xfrm>
                <a:off x="5195119" y="2393148"/>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5B9BD5"/>
                  </a:solidFill>
                  <a:effectLst/>
                  <a:uLnTx/>
                  <a:uFillTx/>
                  <a:latin typeface="Calibri" panose="020F0502020204030204"/>
                </a:endParaRPr>
              </a:p>
            </p:txBody>
          </p:sp>
          <p:sp>
            <p:nvSpPr>
              <p:cNvPr id="37" name="Freeform 36"/>
              <p:cNvSpPr>
                <a:spLocks noEditPoints="1"/>
              </p:cNvSpPr>
              <p:nvPr/>
            </p:nvSpPr>
            <p:spPr bwMode="auto">
              <a:xfrm>
                <a:off x="6090269" y="2382105"/>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5B9BD5"/>
                  </a:solidFill>
                  <a:effectLst/>
                  <a:uLnTx/>
                  <a:uFillTx/>
                  <a:latin typeface="Calibri" panose="020F0502020204030204"/>
                </a:endParaRPr>
              </a:p>
            </p:txBody>
          </p:sp>
          <p:sp>
            <p:nvSpPr>
              <p:cNvPr id="38" name="Freeform 37"/>
              <p:cNvSpPr>
                <a:spLocks noEditPoints="1"/>
              </p:cNvSpPr>
              <p:nvPr/>
            </p:nvSpPr>
            <p:spPr bwMode="auto">
              <a:xfrm>
                <a:off x="4778709" y="3008602"/>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5B9BD5"/>
                  </a:solidFill>
                  <a:effectLst/>
                  <a:uLnTx/>
                  <a:uFillTx/>
                  <a:latin typeface="Calibri" panose="020F0502020204030204"/>
                </a:endParaRPr>
              </a:p>
            </p:txBody>
          </p:sp>
          <p:sp>
            <p:nvSpPr>
              <p:cNvPr id="39" name="Freeform 38"/>
              <p:cNvSpPr>
                <a:spLocks noEditPoints="1"/>
              </p:cNvSpPr>
              <p:nvPr/>
            </p:nvSpPr>
            <p:spPr bwMode="auto">
              <a:xfrm>
                <a:off x="5693663" y="3008602"/>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5B9BD5"/>
                  </a:solidFill>
                  <a:effectLst/>
                  <a:uLnTx/>
                  <a:uFillTx/>
                  <a:latin typeface="Calibri" panose="020F0502020204030204"/>
                </a:endParaRPr>
              </a:p>
            </p:txBody>
          </p:sp>
          <p:sp>
            <p:nvSpPr>
              <p:cNvPr id="40" name="Freeform 39"/>
              <p:cNvSpPr>
                <a:spLocks noEditPoints="1"/>
              </p:cNvSpPr>
              <p:nvPr/>
            </p:nvSpPr>
            <p:spPr bwMode="auto">
              <a:xfrm>
                <a:off x="6588813" y="2997559"/>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5B9BD5"/>
                  </a:solidFill>
                  <a:effectLst/>
                  <a:uLnTx/>
                  <a:uFillTx/>
                  <a:latin typeface="Calibri" panose="020F0502020204030204"/>
                </a:endParaRPr>
              </a:p>
            </p:txBody>
          </p:sp>
        </p:grpSp>
      </p:grpSp>
      <p:grpSp>
        <p:nvGrpSpPr>
          <p:cNvPr id="6" name="Group 5"/>
          <p:cNvGrpSpPr/>
          <p:nvPr/>
        </p:nvGrpSpPr>
        <p:grpSpPr>
          <a:xfrm>
            <a:off x="2017514" y="3028276"/>
            <a:ext cx="3657600" cy="1820641"/>
            <a:chOff x="658098" y="3500429"/>
            <a:chExt cx="3657600" cy="1820641"/>
          </a:xfrm>
        </p:grpSpPr>
        <p:sp>
          <p:nvSpPr>
            <p:cNvPr id="29" name="Rectangle 28"/>
            <p:cNvSpPr/>
            <p:nvPr/>
          </p:nvSpPr>
          <p:spPr bwMode="auto">
            <a:xfrm>
              <a:off x="658098" y="3500429"/>
              <a:ext cx="3657600" cy="182064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430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Prepare  the Management Environment</a:t>
              </a:r>
            </a:p>
            <a:p>
              <a:pPr defTabSz="932114" fontAlgn="base">
                <a:lnSpc>
                  <a:spcPct val="90000"/>
                </a:lnSpc>
                <a:spcBef>
                  <a:spcPct val="0"/>
                </a:spcBef>
                <a:spcAft>
                  <a:spcPct val="0"/>
                </a:spcAft>
              </a:pPr>
              <a:r>
                <a:rPr lang="en-US" sz="1600" spc="-50" dirty="0" smtClean="0">
                  <a:gradFill>
                    <a:gsLst>
                      <a:gs pos="0">
                        <a:srgbClr val="EFEFEF"/>
                      </a:gs>
                      <a:gs pos="100000">
                        <a:srgbClr val="EFEFEF"/>
                      </a:gs>
                    </a:gsLst>
                    <a:lin ang="5400000" scaled="0"/>
                  </a:gradFill>
                </a:rPr>
                <a:t>Prepare the Management Environment with SystemCenter &amp; Active Directory</a:t>
              </a:r>
            </a:p>
            <a:p>
              <a:pPr defTabSz="932114" fontAlgn="base">
                <a:lnSpc>
                  <a:spcPct val="90000"/>
                </a:lnSpc>
                <a:spcBef>
                  <a:spcPct val="0"/>
                </a:spcBef>
                <a:spcAft>
                  <a:spcPct val="0"/>
                </a:spcAft>
              </a:pPr>
              <a:endParaRPr lang="en-US" sz="1600" spc="-50" dirty="0">
                <a:gradFill>
                  <a:gsLst>
                    <a:gs pos="0">
                      <a:srgbClr val="EFEFEF"/>
                    </a:gs>
                    <a:gs pos="100000">
                      <a:srgbClr val="EFEFEF"/>
                    </a:gs>
                  </a:gsLst>
                  <a:lin ang="5400000" scaled="0"/>
                </a:gra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893" y="3580072"/>
              <a:ext cx="878030" cy="853389"/>
            </a:xfrm>
            <a:prstGeom prst="rect">
              <a:avLst/>
            </a:prstGeom>
          </p:spPr>
        </p:pic>
      </p:grpSp>
      <p:grpSp>
        <p:nvGrpSpPr>
          <p:cNvPr id="20" name="Group 19"/>
          <p:cNvGrpSpPr/>
          <p:nvPr/>
        </p:nvGrpSpPr>
        <p:grpSpPr>
          <a:xfrm>
            <a:off x="6096230" y="3003147"/>
            <a:ext cx="3657600" cy="1845770"/>
            <a:chOff x="4394595" y="3105943"/>
            <a:chExt cx="3657600" cy="1913614"/>
          </a:xfrm>
        </p:grpSpPr>
        <p:sp>
          <p:nvSpPr>
            <p:cNvPr id="32" name="Rectangle 31"/>
            <p:cNvSpPr/>
            <p:nvPr/>
          </p:nvSpPr>
          <p:spPr bwMode="auto">
            <a:xfrm>
              <a:off x="4394595" y="3105943"/>
              <a:ext cx="3657600" cy="191361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144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Prepare  the Perimeter  Environment</a:t>
              </a:r>
              <a:endParaRPr lang="en-US" sz="1600" spc="-50" dirty="0">
                <a:gradFill>
                  <a:gsLst>
                    <a:gs pos="0">
                      <a:srgbClr val="EFEFEF"/>
                    </a:gs>
                    <a:gs pos="100000">
                      <a:srgbClr val="EFEFEF"/>
                    </a:gs>
                  </a:gsLst>
                  <a:lin ang="5400000" scaled="0"/>
                </a:gradFill>
              </a:endParaRPr>
            </a:p>
            <a:p>
              <a:pPr defTabSz="932114" fontAlgn="base">
                <a:lnSpc>
                  <a:spcPct val="90000"/>
                </a:lnSpc>
                <a:spcBef>
                  <a:spcPct val="0"/>
                </a:spcBef>
                <a:spcAft>
                  <a:spcPct val="0"/>
                </a:spcAft>
              </a:pPr>
              <a:r>
                <a:rPr lang="en-US" sz="1600" spc="-50" dirty="0" smtClean="0">
                  <a:gradFill>
                    <a:gsLst>
                      <a:gs pos="0">
                        <a:srgbClr val="EFEFEF"/>
                      </a:gs>
                      <a:gs pos="100000">
                        <a:srgbClr val="EFEFEF"/>
                      </a:gs>
                    </a:gsLst>
                    <a:lin ang="5400000" scaled="0"/>
                  </a:gradFill>
                </a:rPr>
                <a:t>Prepare the  Perimeter Environment with NVGRE gateway</a:t>
              </a:r>
              <a:endParaRPr lang="en-US" sz="1600" spc="-50" dirty="0">
                <a:gradFill>
                  <a:gsLst>
                    <a:gs pos="0">
                      <a:srgbClr val="EFEFEF"/>
                    </a:gs>
                    <a:gs pos="100000">
                      <a:srgbClr val="EFEFEF"/>
                    </a:gs>
                  </a:gsLst>
                  <a:lin ang="5400000" scaled="0"/>
                </a:gradFill>
              </a:endParaRPr>
            </a:p>
          </p:txBody>
        </p:sp>
        <p:grpSp>
          <p:nvGrpSpPr>
            <p:cNvPr id="19" name="Group 18"/>
            <p:cNvGrpSpPr/>
            <p:nvPr/>
          </p:nvGrpSpPr>
          <p:grpSpPr>
            <a:xfrm>
              <a:off x="4472680" y="3356117"/>
              <a:ext cx="816863" cy="563874"/>
              <a:chOff x="4472680" y="3356117"/>
              <a:chExt cx="816863" cy="563874"/>
            </a:xfrm>
          </p:grpSpPr>
          <p:grpSp>
            <p:nvGrpSpPr>
              <p:cNvPr id="92" name="Group 91"/>
              <p:cNvGrpSpPr/>
              <p:nvPr/>
            </p:nvGrpSpPr>
            <p:grpSpPr bwMode="black">
              <a:xfrm>
                <a:off x="4472680" y="3356117"/>
                <a:ext cx="730454" cy="563874"/>
                <a:chOff x="7010394" y="2133599"/>
                <a:chExt cx="1379540" cy="1065215"/>
              </a:xfrm>
              <a:solidFill>
                <a:schemeClr val="tx1">
                  <a:lumMod val="85000"/>
                </a:schemeClr>
              </a:solidFill>
            </p:grpSpPr>
            <p:sp>
              <p:nvSpPr>
                <p:cNvPr id="93" name="Freeform 161"/>
                <p:cNvSpPr>
                  <a:spLocks/>
                </p:cNvSpPr>
                <p:nvPr/>
              </p:nvSpPr>
              <p:spPr bwMode="black">
                <a:xfrm>
                  <a:off x="7189781" y="2416174"/>
                  <a:ext cx="57149"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4" name="Freeform 162"/>
                <p:cNvSpPr>
                  <a:spLocks/>
                </p:cNvSpPr>
                <p:nvPr/>
              </p:nvSpPr>
              <p:spPr bwMode="black">
                <a:xfrm>
                  <a:off x="7539029" y="2225674"/>
                  <a:ext cx="57149"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5" name="Freeform 163"/>
                <p:cNvSpPr>
                  <a:spLocks/>
                </p:cNvSpPr>
                <p:nvPr/>
              </p:nvSpPr>
              <p:spPr bwMode="black">
                <a:xfrm>
                  <a:off x="7329479" y="2339975"/>
                  <a:ext cx="57149"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6" name="Freeform 164"/>
                <p:cNvSpPr>
                  <a:spLocks/>
                </p:cNvSpPr>
                <p:nvPr/>
              </p:nvSpPr>
              <p:spPr bwMode="black">
                <a:xfrm>
                  <a:off x="7399330" y="2301873"/>
                  <a:ext cx="57149"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7" name="Freeform 165"/>
                <p:cNvSpPr>
                  <a:spLocks/>
                </p:cNvSpPr>
                <p:nvPr/>
              </p:nvSpPr>
              <p:spPr bwMode="black">
                <a:xfrm>
                  <a:off x="7469180" y="2263774"/>
                  <a:ext cx="58737"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8" name="Freeform 166"/>
                <p:cNvSpPr>
                  <a:spLocks/>
                </p:cNvSpPr>
                <p:nvPr/>
              </p:nvSpPr>
              <p:spPr bwMode="black">
                <a:xfrm>
                  <a:off x="7011980" y="2725736"/>
                  <a:ext cx="31749"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9" name="Freeform 167"/>
                <p:cNvSpPr>
                  <a:spLocks/>
                </p:cNvSpPr>
                <p:nvPr/>
              </p:nvSpPr>
              <p:spPr bwMode="black">
                <a:xfrm>
                  <a:off x="7116755" y="2451099"/>
                  <a:ext cx="57149"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0" name="Freeform 168"/>
                <p:cNvSpPr>
                  <a:spLocks/>
                </p:cNvSpPr>
                <p:nvPr/>
              </p:nvSpPr>
              <p:spPr bwMode="black">
                <a:xfrm>
                  <a:off x="7010394" y="2646361"/>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1" name="Freeform 169"/>
                <p:cNvSpPr>
                  <a:spLocks/>
                </p:cNvSpPr>
                <p:nvPr/>
              </p:nvSpPr>
              <p:spPr bwMode="black">
                <a:xfrm>
                  <a:off x="7608882" y="2187574"/>
                  <a:ext cx="58737"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2" name="Freeform 170"/>
                <p:cNvSpPr>
                  <a:spLocks/>
                </p:cNvSpPr>
                <p:nvPr/>
              </p:nvSpPr>
              <p:spPr bwMode="black">
                <a:xfrm>
                  <a:off x="701198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3" name="Freeform 171"/>
                <p:cNvSpPr>
                  <a:spLocks/>
                </p:cNvSpPr>
                <p:nvPr/>
              </p:nvSpPr>
              <p:spPr bwMode="black">
                <a:xfrm>
                  <a:off x="7011982"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4" name="Freeform 172"/>
                <p:cNvSpPr>
                  <a:spLocks/>
                </p:cNvSpPr>
                <p:nvPr/>
              </p:nvSpPr>
              <p:spPr bwMode="black">
                <a:xfrm>
                  <a:off x="8045443" y="2289173"/>
                  <a:ext cx="58737"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5" name="Freeform 173"/>
                <p:cNvSpPr>
                  <a:spLocks/>
                </p:cNvSpPr>
                <p:nvPr/>
              </p:nvSpPr>
              <p:spPr bwMode="black">
                <a:xfrm>
                  <a:off x="8251818" y="2411412"/>
                  <a:ext cx="58737"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6" name="Freeform 174"/>
                <p:cNvSpPr>
                  <a:spLocks/>
                </p:cNvSpPr>
                <p:nvPr/>
              </p:nvSpPr>
              <p:spPr bwMode="black">
                <a:xfrm>
                  <a:off x="8185142" y="2368548"/>
                  <a:ext cx="57149"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7" name="Freeform 175"/>
                <p:cNvSpPr>
                  <a:spLocks/>
                </p:cNvSpPr>
                <p:nvPr/>
              </p:nvSpPr>
              <p:spPr bwMode="black">
                <a:xfrm>
                  <a:off x="8356597" y="2528887"/>
                  <a:ext cx="33337" cy="55564"/>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8" name="Freeform 176"/>
                <p:cNvSpPr>
                  <a:spLocks/>
                </p:cNvSpPr>
                <p:nvPr/>
              </p:nvSpPr>
              <p:spPr bwMode="black">
                <a:xfrm>
                  <a:off x="831690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9" name="Freeform 177"/>
                <p:cNvSpPr>
                  <a:spLocks/>
                </p:cNvSpPr>
                <p:nvPr/>
              </p:nvSpPr>
              <p:spPr bwMode="black">
                <a:xfrm>
                  <a:off x="8115297" y="2328862"/>
                  <a:ext cx="58737"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0" name="Freeform 178"/>
                <p:cNvSpPr>
                  <a:spLocks/>
                </p:cNvSpPr>
                <p:nvPr/>
              </p:nvSpPr>
              <p:spPr bwMode="black">
                <a:xfrm>
                  <a:off x="7821610" y="2162174"/>
                  <a:ext cx="58737"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1" name="Freeform 179"/>
                <p:cNvSpPr>
                  <a:spLocks/>
                </p:cNvSpPr>
                <p:nvPr/>
              </p:nvSpPr>
              <p:spPr bwMode="black">
                <a:xfrm>
                  <a:off x="7754935" y="2133599"/>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2" name="Freeform 180"/>
                <p:cNvSpPr>
                  <a:spLocks/>
                </p:cNvSpPr>
                <p:nvPr/>
              </p:nvSpPr>
              <p:spPr bwMode="black">
                <a:xfrm>
                  <a:off x="7677146" y="2144714"/>
                  <a:ext cx="57149"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3" name="Freeform 181"/>
                <p:cNvSpPr>
                  <a:spLocks/>
                </p:cNvSpPr>
                <p:nvPr/>
              </p:nvSpPr>
              <p:spPr bwMode="black">
                <a:xfrm>
                  <a:off x="7026272" y="2797175"/>
                  <a:ext cx="57149"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4" name="Freeform 182"/>
                <p:cNvSpPr>
                  <a:spLocks/>
                </p:cNvSpPr>
                <p:nvPr/>
              </p:nvSpPr>
              <p:spPr bwMode="black">
                <a:xfrm>
                  <a:off x="7975596" y="2251075"/>
                  <a:ext cx="57149"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5" name="Freeform 183"/>
                <p:cNvSpPr>
                  <a:spLocks/>
                </p:cNvSpPr>
                <p:nvPr/>
              </p:nvSpPr>
              <p:spPr bwMode="black">
                <a:xfrm>
                  <a:off x="7889872" y="2203451"/>
                  <a:ext cx="73026"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6" name="Freeform 184"/>
                <p:cNvSpPr>
                  <a:spLocks/>
                </p:cNvSpPr>
                <p:nvPr/>
              </p:nvSpPr>
              <p:spPr bwMode="black">
                <a:xfrm>
                  <a:off x="7259635" y="2378076"/>
                  <a:ext cx="57149"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7" name="Freeform 185"/>
                <p:cNvSpPr>
                  <a:spLocks/>
                </p:cNvSpPr>
                <p:nvPr/>
              </p:nvSpPr>
              <p:spPr bwMode="black">
                <a:xfrm>
                  <a:off x="8091485" y="2879726"/>
                  <a:ext cx="57149"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8" name="Freeform 186"/>
                <p:cNvSpPr>
                  <a:spLocks/>
                </p:cNvSpPr>
                <p:nvPr/>
              </p:nvSpPr>
              <p:spPr bwMode="black">
                <a:xfrm>
                  <a:off x="7953373" y="2960689"/>
                  <a:ext cx="57149"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9" name="Freeform 187"/>
                <p:cNvSpPr>
                  <a:spLocks/>
                </p:cNvSpPr>
                <p:nvPr/>
              </p:nvSpPr>
              <p:spPr bwMode="black">
                <a:xfrm>
                  <a:off x="8021635" y="2919414"/>
                  <a:ext cx="58737"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0" name="Freeform 188"/>
                <p:cNvSpPr>
                  <a:spLocks/>
                </p:cNvSpPr>
                <p:nvPr/>
              </p:nvSpPr>
              <p:spPr bwMode="black">
                <a:xfrm>
                  <a:off x="7821610"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1" name="Freeform 189"/>
                <p:cNvSpPr>
                  <a:spLocks/>
                </p:cNvSpPr>
                <p:nvPr/>
              </p:nvSpPr>
              <p:spPr bwMode="black">
                <a:xfrm>
                  <a:off x="7885110" y="3001964"/>
                  <a:ext cx="57149"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2" name="Freeform 190"/>
                <p:cNvSpPr>
                  <a:spLocks/>
                </p:cNvSpPr>
                <p:nvPr/>
              </p:nvSpPr>
              <p:spPr bwMode="black">
                <a:xfrm>
                  <a:off x="8159746" y="2840039"/>
                  <a:ext cx="58737"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3" name="Freeform 191"/>
                <p:cNvSpPr>
                  <a:spLocks/>
                </p:cNvSpPr>
                <p:nvPr/>
              </p:nvSpPr>
              <p:spPr bwMode="black">
                <a:xfrm>
                  <a:off x="7038972" y="2435225"/>
                  <a:ext cx="58737"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4" name="Freeform 192"/>
                <p:cNvSpPr>
                  <a:spLocks/>
                </p:cNvSpPr>
                <p:nvPr/>
              </p:nvSpPr>
              <p:spPr bwMode="black">
                <a:xfrm>
                  <a:off x="8348660" y="2689225"/>
                  <a:ext cx="36514" cy="55564"/>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5" name="Freeform 193"/>
                <p:cNvSpPr>
                  <a:spLocks/>
                </p:cNvSpPr>
                <p:nvPr/>
              </p:nvSpPr>
              <p:spPr bwMode="black">
                <a:xfrm>
                  <a:off x="8362945" y="2611439"/>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6" name="Freeform 194"/>
                <p:cNvSpPr>
                  <a:spLocks/>
                </p:cNvSpPr>
                <p:nvPr/>
              </p:nvSpPr>
              <p:spPr bwMode="black">
                <a:xfrm>
                  <a:off x="7783508" y="3113088"/>
                  <a:ext cx="47626"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7" name="Freeform 195"/>
                <p:cNvSpPr>
                  <a:spLocks/>
                </p:cNvSpPr>
                <p:nvPr/>
              </p:nvSpPr>
              <p:spPr bwMode="black">
                <a:xfrm>
                  <a:off x="8229595" y="2798764"/>
                  <a:ext cx="57149"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8" name="Freeform 196"/>
                <p:cNvSpPr>
                  <a:spLocks/>
                </p:cNvSpPr>
                <p:nvPr/>
              </p:nvSpPr>
              <p:spPr bwMode="black">
                <a:xfrm>
                  <a:off x="8297860" y="2754313"/>
                  <a:ext cx="57149"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9" name="Freeform 197"/>
                <p:cNvSpPr>
                  <a:spLocks/>
                </p:cNvSpPr>
                <p:nvPr/>
              </p:nvSpPr>
              <p:spPr bwMode="black">
                <a:xfrm>
                  <a:off x="7313610" y="2935289"/>
                  <a:ext cx="57149"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0" name="Freeform 198"/>
                <p:cNvSpPr>
                  <a:spLocks/>
                </p:cNvSpPr>
                <p:nvPr/>
              </p:nvSpPr>
              <p:spPr bwMode="black">
                <a:xfrm>
                  <a:off x="7381873" y="2974976"/>
                  <a:ext cx="57149"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1" name="Freeform 199"/>
                <p:cNvSpPr>
                  <a:spLocks/>
                </p:cNvSpPr>
                <p:nvPr/>
              </p:nvSpPr>
              <p:spPr bwMode="black">
                <a:xfrm>
                  <a:off x="7243761" y="2895601"/>
                  <a:ext cx="58737"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2" name="Freeform 200"/>
                <p:cNvSpPr>
                  <a:spLocks/>
                </p:cNvSpPr>
                <p:nvPr/>
              </p:nvSpPr>
              <p:spPr bwMode="black">
                <a:xfrm>
                  <a:off x="7173910" y="2857501"/>
                  <a:ext cx="57149"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3" name="Freeform 201"/>
                <p:cNvSpPr>
                  <a:spLocks/>
                </p:cNvSpPr>
                <p:nvPr/>
              </p:nvSpPr>
              <p:spPr bwMode="black">
                <a:xfrm>
                  <a:off x="7099301" y="2835275"/>
                  <a:ext cx="57149"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4" name="Freeform 202"/>
                <p:cNvSpPr>
                  <a:spLocks/>
                </p:cNvSpPr>
                <p:nvPr/>
              </p:nvSpPr>
              <p:spPr bwMode="black">
                <a:xfrm>
                  <a:off x="7721601" y="3168650"/>
                  <a:ext cx="55563" cy="30164"/>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5" name="Freeform 203"/>
                <p:cNvSpPr>
                  <a:spLocks/>
                </p:cNvSpPr>
                <p:nvPr/>
              </p:nvSpPr>
              <p:spPr bwMode="black">
                <a:xfrm>
                  <a:off x="7583488" y="3100388"/>
                  <a:ext cx="49214" cy="58737"/>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6" name="Freeform 204"/>
                <p:cNvSpPr>
                  <a:spLocks/>
                </p:cNvSpPr>
                <p:nvPr/>
              </p:nvSpPr>
              <p:spPr bwMode="black">
                <a:xfrm>
                  <a:off x="7521575" y="3054351"/>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7" name="Freeform 205"/>
                <p:cNvSpPr>
                  <a:spLocks/>
                </p:cNvSpPr>
                <p:nvPr/>
              </p:nvSpPr>
              <p:spPr bwMode="black">
                <a:xfrm>
                  <a:off x="7640638" y="3154363"/>
                  <a:ext cx="57149"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8" name="Freeform 206"/>
                <p:cNvSpPr>
                  <a:spLocks/>
                </p:cNvSpPr>
                <p:nvPr/>
              </p:nvSpPr>
              <p:spPr bwMode="black">
                <a:xfrm>
                  <a:off x="7451725" y="3016251"/>
                  <a:ext cx="57149"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9" name="Freeform 207"/>
                <p:cNvSpPr>
                  <a:spLocks noEditPoints="1"/>
                </p:cNvSpPr>
                <p:nvPr/>
              </p:nvSpPr>
              <p:spPr bwMode="black">
                <a:xfrm>
                  <a:off x="7108826"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grpSp>
          <p:sp>
            <p:nvSpPr>
              <p:cNvPr id="140" name="Freeform 6"/>
              <p:cNvSpPr>
                <a:spLocks noChangeAspect="1" noEditPoints="1"/>
              </p:cNvSpPr>
              <p:nvPr/>
            </p:nvSpPr>
            <p:spPr bwMode="black">
              <a:xfrm>
                <a:off x="5001563" y="3443508"/>
                <a:ext cx="287980" cy="291592"/>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grpSp>
      </p:grpSp>
      <p:grpSp>
        <p:nvGrpSpPr>
          <p:cNvPr id="9" name="Group 8"/>
          <p:cNvGrpSpPr/>
          <p:nvPr/>
        </p:nvGrpSpPr>
        <p:grpSpPr>
          <a:xfrm>
            <a:off x="2017514" y="1058862"/>
            <a:ext cx="3657600" cy="1887698"/>
            <a:chOff x="2017514" y="1058862"/>
            <a:chExt cx="3657600" cy="1887698"/>
          </a:xfrm>
        </p:grpSpPr>
        <p:grpSp>
          <p:nvGrpSpPr>
            <p:cNvPr id="5" name="Group 4"/>
            <p:cNvGrpSpPr/>
            <p:nvPr/>
          </p:nvGrpSpPr>
          <p:grpSpPr>
            <a:xfrm>
              <a:off x="2017514" y="1058862"/>
              <a:ext cx="3657600" cy="1887698"/>
              <a:chOff x="8095062" y="3105942"/>
              <a:chExt cx="3657600" cy="2011680"/>
            </a:xfrm>
          </p:grpSpPr>
          <p:sp>
            <p:nvSpPr>
              <p:cNvPr id="35" name="Rectangle 34"/>
              <p:cNvSpPr/>
              <p:nvPr/>
            </p:nvSpPr>
            <p:spPr bwMode="auto">
              <a:xfrm>
                <a:off x="8095062" y="3105942"/>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430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Prepare Tenant Networking </a:t>
                </a:r>
                <a:r>
                  <a:rPr lang="en-US" sz="2000" dirty="0">
                    <a:gradFill>
                      <a:gsLst>
                        <a:gs pos="0">
                          <a:srgbClr val="00BCF2">
                            <a:lumMod val="20000"/>
                            <a:lumOff val="80000"/>
                          </a:srgbClr>
                        </a:gs>
                        <a:gs pos="100000">
                          <a:srgbClr val="00BCF2">
                            <a:lumMod val="20000"/>
                            <a:lumOff val="80000"/>
                          </a:srgbClr>
                        </a:gs>
                      </a:gsLst>
                      <a:lin ang="5400000" scaled="0"/>
                    </a:gradFill>
                  </a:rPr>
                  <a:t>E</a:t>
                </a:r>
                <a:r>
                  <a:rPr lang="en-US" sz="2000" dirty="0" smtClean="0">
                    <a:gradFill>
                      <a:gsLst>
                        <a:gs pos="0">
                          <a:srgbClr val="00BCF2">
                            <a:lumMod val="20000"/>
                            <a:lumOff val="80000"/>
                          </a:srgbClr>
                        </a:gs>
                        <a:gs pos="100000">
                          <a:srgbClr val="00BCF2">
                            <a:lumMod val="20000"/>
                            <a:lumOff val="80000"/>
                          </a:srgbClr>
                        </a:gs>
                      </a:gsLst>
                      <a:lin ang="5400000" scaled="0"/>
                    </a:gradFill>
                  </a:rPr>
                  <a:t>nvironment</a:t>
                </a:r>
              </a:p>
            </p:txBody>
          </p:sp>
          <p:grpSp>
            <p:nvGrpSpPr>
              <p:cNvPr id="171" name="Group 170"/>
              <p:cNvGrpSpPr/>
              <p:nvPr/>
            </p:nvGrpSpPr>
            <p:grpSpPr>
              <a:xfrm>
                <a:off x="8365198" y="3222598"/>
                <a:ext cx="668338" cy="962673"/>
                <a:chOff x="8539739" y="2811140"/>
                <a:chExt cx="668338" cy="1181102"/>
              </a:xfrm>
            </p:grpSpPr>
            <p:sp>
              <p:nvSpPr>
                <p:cNvPr id="172" name="Freeform 171"/>
                <p:cNvSpPr/>
                <p:nvPr/>
              </p:nvSpPr>
              <p:spPr bwMode="auto">
                <a:xfrm>
                  <a:off x="8549263" y="2811140"/>
                  <a:ext cx="576263" cy="369093"/>
                </a:xfrm>
                <a:custGeom>
                  <a:avLst/>
                  <a:gdLst>
                    <a:gd name="connsiteX0" fmla="*/ 9525 w 669132"/>
                    <a:gd name="connsiteY0" fmla="*/ 52387 h 381000"/>
                    <a:gd name="connsiteX1" fmla="*/ 378619 w 669132"/>
                    <a:gd name="connsiteY1" fmla="*/ 0 h 381000"/>
                    <a:gd name="connsiteX2" fmla="*/ 669132 w 669132"/>
                    <a:gd name="connsiteY2" fmla="*/ 109537 h 381000"/>
                    <a:gd name="connsiteX3" fmla="*/ 669132 w 669132"/>
                    <a:gd name="connsiteY3" fmla="*/ 381000 h 381000"/>
                    <a:gd name="connsiteX4" fmla="*/ 371475 w 669132"/>
                    <a:gd name="connsiteY4" fmla="*/ 345281 h 381000"/>
                    <a:gd name="connsiteX5" fmla="*/ 0 w 669132"/>
                    <a:gd name="connsiteY5" fmla="*/ 359568 h 381000"/>
                    <a:gd name="connsiteX6" fmla="*/ 9525 w 669132"/>
                    <a:gd name="connsiteY6" fmla="*/ 52387 h 381000"/>
                    <a:gd name="connsiteX0" fmla="*/ 9525 w 669132"/>
                    <a:gd name="connsiteY0" fmla="*/ 52387 h 381000"/>
                    <a:gd name="connsiteX1" fmla="*/ 378619 w 669132"/>
                    <a:gd name="connsiteY1" fmla="*/ 0 h 381000"/>
                    <a:gd name="connsiteX2" fmla="*/ 571501 w 669132"/>
                    <a:gd name="connsiteY2" fmla="*/ 76200 h 381000"/>
                    <a:gd name="connsiteX3" fmla="*/ 669132 w 669132"/>
                    <a:gd name="connsiteY3" fmla="*/ 381000 h 381000"/>
                    <a:gd name="connsiteX4" fmla="*/ 371475 w 669132"/>
                    <a:gd name="connsiteY4" fmla="*/ 345281 h 381000"/>
                    <a:gd name="connsiteX5" fmla="*/ 0 w 669132"/>
                    <a:gd name="connsiteY5" fmla="*/ 359568 h 381000"/>
                    <a:gd name="connsiteX6" fmla="*/ 9525 w 669132"/>
                    <a:gd name="connsiteY6" fmla="*/ 52387 h 381000"/>
                    <a:gd name="connsiteX0" fmla="*/ 9525 w 576263"/>
                    <a:gd name="connsiteY0" fmla="*/ 52387 h 369093"/>
                    <a:gd name="connsiteX1" fmla="*/ 378619 w 576263"/>
                    <a:gd name="connsiteY1" fmla="*/ 0 h 369093"/>
                    <a:gd name="connsiteX2" fmla="*/ 571501 w 576263"/>
                    <a:gd name="connsiteY2" fmla="*/ 76200 h 369093"/>
                    <a:gd name="connsiteX3" fmla="*/ 576263 w 576263"/>
                    <a:gd name="connsiteY3" fmla="*/ 369093 h 369093"/>
                    <a:gd name="connsiteX4" fmla="*/ 371475 w 576263"/>
                    <a:gd name="connsiteY4" fmla="*/ 345281 h 369093"/>
                    <a:gd name="connsiteX5" fmla="*/ 0 w 576263"/>
                    <a:gd name="connsiteY5" fmla="*/ 359568 h 369093"/>
                    <a:gd name="connsiteX6" fmla="*/ 9525 w 576263"/>
                    <a:gd name="connsiteY6" fmla="*/ 52387 h 36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263" h="369093">
                      <a:moveTo>
                        <a:pt x="9525" y="52387"/>
                      </a:moveTo>
                      <a:lnTo>
                        <a:pt x="378619" y="0"/>
                      </a:lnTo>
                      <a:lnTo>
                        <a:pt x="571501" y="76200"/>
                      </a:lnTo>
                      <a:cubicBezTo>
                        <a:pt x="573088" y="173831"/>
                        <a:pt x="574676" y="271462"/>
                        <a:pt x="576263" y="369093"/>
                      </a:cubicBezTo>
                      <a:lnTo>
                        <a:pt x="371475" y="345281"/>
                      </a:lnTo>
                      <a:lnTo>
                        <a:pt x="0" y="359568"/>
                      </a:lnTo>
                      <a:lnTo>
                        <a:pt x="9525" y="52387"/>
                      </a:lnTo>
                      <a:close/>
                    </a:path>
                  </a:pathLst>
                </a:custGeom>
                <a:noFill/>
                <a:ln w="12700" cap="flat" cmpd="sng" algn="ctr">
                  <a:solidFill>
                    <a:srgbClr val="00187B"/>
                  </a:solidFill>
                  <a:prstDash val="sysDash"/>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73" name="Freeform 172"/>
                <p:cNvSpPr/>
                <p:nvPr/>
              </p:nvSpPr>
              <p:spPr bwMode="auto">
                <a:xfrm>
                  <a:off x="8546461" y="3192139"/>
                  <a:ext cx="579065" cy="348131"/>
                </a:xfrm>
                <a:custGeom>
                  <a:avLst/>
                  <a:gdLst>
                    <a:gd name="connsiteX0" fmla="*/ 1833 w 578095"/>
                    <a:gd name="connsiteY0" fmla="*/ 23812 h 361950"/>
                    <a:gd name="connsiteX1" fmla="*/ 370926 w 578095"/>
                    <a:gd name="connsiteY1" fmla="*/ 0 h 361950"/>
                    <a:gd name="connsiteX2" fmla="*/ 578095 w 578095"/>
                    <a:gd name="connsiteY2" fmla="*/ 26194 h 361950"/>
                    <a:gd name="connsiteX3" fmla="*/ 578095 w 578095"/>
                    <a:gd name="connsiteY3" fmla="*/ 328612 h 361950"/>
                    <a:gd name="connsiteX4" fmla="*/ 363783 w 578095"/>
                    <a:gd name="connsiteY4" fmla="*/ 361950 h 361950"/>
                    <a:gd name="connsiteX5" fmla="*/ 1833 w 578095"/>
                    <a:gd name="connsiteY5" fmla="*/ 333375 h 361950"/>
                    <a:gd name="connsiteX6" fmla="*/ 1833 w 578095"/>
                    <a:gd name="connsiteY6" fmla="*/ 23812 h 361950"/>
                    <a:gd name="connsiteX0" fmla="*/ 5185 w 581447"/>
                    <a:gd name="connsiteY0" fmla="*/ 23812 h 361950"/>
                    <a:gd name="connsiteX1" fmla="*/ 374278 w 581447"/>
                    <a:gd name="connsiteY1" fmla="*/ 0 h 361950"/>
                    <a:gd name="connsiteX2" fmla="*/ 581447 w 581447"/>
                    <a:gd name="connsiteY2" fmla="*/ 26194 h 361950"/>
                    <a:gd name="connsiteX3" fmla="*/ 581447 w 581447"/>
                    <a:gd name="connsiteY3" fmla="*/ 328612 h 361950"/>
                    <a:gd name="connsiteX4" fmla="*/ 367135 w 581447"/>
                    <a:gd name="connsiteY4" fmla="*/ 361950 h 361950"/>
                    <a:gd name="connsiteX5" fmla="*/ 422 w 581447"/>
                    <a:gd name="connsiteY5" fmla="*/ 333375 h 361950"/>
                    <a:gd name="connsiteX6" fmla="*/ 5185 w 581447"/>
                    <a:gd name="connsiteY6" fmla="*/ 23812 h 361950"/>
                    <a:gd name="connsiteX0" fmla="*/ 5185 w 581447"/>
                    <a:gd name="connsiteY0" fmla="*/ 23812 h 357187"/>
                    <a:gd name="connsiteX1" fmla="*/ 374278 w 581447"/>
                    <a:gd name="connsiteY1" fmla="*/ 0 h 357187"/>
                    <a:gd name="connsiteX2" fmla="*/ 581447 w 581447"/>
                    <a:gd name="connsiteY2" fmla="*/ 26194 h 357187"/>
                    <a:gd name="connsiteX3" fmla="*/ 581447 w 581447"/>
                    <a:gd name="connsiteY3" fmla="*/ 328612 h 357187"/>
                    <a:gd name="connsiteX4" fmla="*/ 367135 w 581447"/>
                    <a:gd name="connsiteY4" fmla="*/ 357187 h 357187"/>
                    <a:gd name="connsiteX5" fmla="*/ 422 w 581447"/>
                    <a:gd name="connsiteY5" fmla="*/ 333375 h 357187"/>
                    <a:gd name="connsiteX6" fmla="*/ 5185 w 581447"/>
                    <a:gd name="connsiteY6" fmla="*/ 23812 h 357187"/>
                    <a:gd name="connsiteX0" fmla="*/ 5185 w 581447"/>
                    <a:gd name="connsiteY0" fmla="*/ 23812 h 359569"/>
                    <a:gd name="connsiteX1" fmla="*/ 374278 w 581447"/>
                    <a:gd name="connsiteY1" fmla="*/ 0 h 359569"/>
                    <a:gd name="connsiteX2" fmla="*/ 581447 w 581447"/>
                    <a:gd name="connsiteY2" fmla="*/ 26194 h 359569"/>
                    <a:gd name="connsiteX3" fmla="*/ 581447 w 581447"/>
                    <a:gd name="connsiteY3" fmla="*/ 328612 h 359569"/>
                    <a:gd name="connsiteX4" fmla="*/ 367135 w 581447"/>
                    <a:gd name="connsiteY4" fmla="*/ 359569 h 359569"/>
                    <a:gd name="connsiteX5" fmla="*/ 422 w 581447"/>
                    <a:gd name="connsiteY5" fmla="*/ 333375 h 359569"/>
                    <a:gd name="connsiteX6" fmla="*/ 5185 w 581447"/>
                    <a:gd name="connsiteY6" fmla="*/ 23812 h 359569"/>
                    <a:gd name="connsiteX0" fmla="*/ 5185 w 581447"/>
                    <a:gd name="connsiteY0" fmla="*/ 16668 h 352425"/>
                    <a:gd name="connsiteX1" fmla="*/ 374278 w 581447"/>
                    <a:gd name="connsiteY1" fmla="*/ 0 h 352425"/>
                    <a:gd name="connsiteX2" fmla="*/ 581447 w 581447"/>
                    <a:gd name="connsiteY2" fmla="*/ 19050 h 352425"/>
                    <a:gd name="connsiteX3" fmla="*/ 581447 w 581447"/>
                    <a:gd name="connsiteY3" fmla="*/ 321468 h 352425"/>
                    <a:gd name="connsiteX4" fmla="*/ 367135 w 581447"/>
                    <a:gd name="connsiteY4" fmla="*/ 352425 h 352425"/>
                    <a:gd name="connsiteX5" fmla="*/ 422 w 581447"/>
                    <a:gd name="connsiteY5" fmla="*/ 326231 h 352425"/>
                    <a:gd name="connsiteX6" fmla="*/ 5185 w 581447"/>
                    <a:gd name="connsiteY6" fmla="*/ 16668 h 352425"/>
                    <a:gd name="connsiteX0" fmla="*/ 5185 w 581447"/>
                    <a:gd name="connsiteY0" fmla="*/ 21431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21431 h 357188"/>
                    <a:gd name="connsiteX0" fmla="*/ 5185 w 581447"/>
                    <a:gd name="connsiteY0" fmla="*/ 16545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16545 h 357188"/>
                    <a:gd name="connsiteX0" fmla="*/ 5185 w 581447"/>
                    <a:gd name="connsiteY0" fmla="*/ 11659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11659 h 357188"/>
                    <a:gd name="connsiteX0" fmla="*/ 5185 w 581447"/>
                    <a:gd name="connsiteY0" fmla="*/ 16546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16546 h 357188"/>
                    <a:gd name="connsiteX0" fmla="*/ 5185 w 581447"/>
                    <a:gd name="connsiteY0" fmla="*/ 16546 h 357188"/>
                    <a:gd name="connsiteX1" fmla="*/ 374278 w 581447"/>
                    <a:gd name="connsiteY1" fmla="*/ 0 h 357188"/>
                    <a:gd name="connsiteX2" fmla="*/ 581447 w 581447"/>
                    <a:gd name="connsiteY2" fmla="*/ 23813 h 357188"/>
                    <a:gd name="connsiteX3" fmla="*/ 576684 w 581447"/>
                    <a:gd name="connsiteY3" fmla="*/ 323787 h 357188"/>
                    <a:gd name="connsiteX4" fmla="*/ 367135 w 581447"/>
                    <a:gd name="connsiteY4" fmla="*/ 357188 h 357188"/>
                    <a:gd name="connsiteX5" fmla="*/ 422 w 581447"/>
                    <a:gd name="connsiteY5" fmla="*/ 330994 h 357188"/>
                    <a:gd name="connsiteX6" fmla="*/ 5185 w 581447"/>
                    <a:gd name="connsiteY6" fmla="*/ 16546 h 357188"/>
                    <a:gd name="connsiteX0" fmla="*/ 5185 w 579065"/>
                    <a:gd name="connsiteY0" fmla="*/ 16546 h 357188"/>
                    <a:gd name="connsiteX1" fmla="*/ 374278 w 579065"/>
                    <a:gd name="connsiteY1" fmla="*/ 0 h 357188"/>
                    <a:gd name="connsiteX2" fmla="*/ 579065 w 579065"/>
                    <a:gd name="connsiteY2" fmla="*/ 23813 h 357188"/>
                    <a:gd name="connsiteX3" fmla="*/ 576684 w 579065"/>
                    <a:gd name="connsiteY3" fmla="*/ 323787 h 357188"/>
                    <a:gd name="connsiteX4" fmla="*/ 367135 w 579065"/>
                    <a:gd name="connsiteY4" fmla="*/ 357188 h 357188"/>
                    <a:gd name="connsiteX5" fmla="*/ 422 w 579065"/>
                    <a:gd name="connsiteY5" fmla="*/ 330994 h 357188"/>
                    <a:gd name="connsiteX6" fmla="*/ 5185 w 579065"/>
                    <a:gd name="connsiteY6" fmla="*/ 16546 h 3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065" h="357188">
                      <a:moveTo>
                        <a:pt x="5185" y="16546"/>
                      </a:moveTo>
                      <a:lnTo>
                        <a:pt x="374278" y="0"/>
                      </a:lnTo>
                      <a:lnTo>
                        <a:pt x="579065" y="23813"/>
                      </a:lnTo>
                      <a:cubicBezTo>
                        <a:pt x="577477" y="123804"/>
                        <a:pt x="578272" y="223796"/>
                        <a:pt x="576684" y="323787"/>
                      </a:cubicBezTo>
                      <a:lnTo>
                        <a:pt x="367135" y="357188"/>
                      </a:lnTo>
                      <a:lnTo>
                        <a:pt x="422" y="330994"/>
                      </a:lnTo>
                      <a:cubicBezTo>
                        <a:pt x="-1166" y="227806"/>
                        <a:pt x="2010" y="119734"/>
                        <a:pt x="5185" y="16546"/>
                      </a:cubicBezTo>
                      <a:close/>
                    </a:path>
                  </a:pathLst>
                </a:custGeom>
                <a:noFill/>
                <a:ln w="12700" cap="flat" cmpd="sng" algn="ctr">
                  <a:solidFill>
                    <a:srgbClr val="00187B"/>
                  </a:solidFill>
                  <a:prstDash val="sysDash"/>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74" name="Freeform 173"/>
                <p:cNvSpPr/>
                <p:nvPr/>
              </p:nvSpPr>
              <p:spPr bwMode="auto">
                <a:xfrm>
                  <a:off x="8539739" y="3541005"/>
                  <a:ext cx="583694" cy="451237"/>
                </a:xfrm>
                <a:custGeom>
                  <a:avLst/>
                  <a:gdLst>
                    <a:gd name="connsiteX0" fmla="*/ 7144 w 588169"/>
                    <a:gd name="connsiteY0" fmla="*/ 4763 h 461963"/>
                    <a:gd name="connsiteX1" fmla="*/ 373857 w 588169"/>
                    <a:gd name="connsiteY1" fmla="*/ 28575 h 461963"/>
                    <a:gd name="connsiteX2" fmla="*/ 588169 w 588169"/>
                    <a:gd name="connsiteY2" fmla="*/ 0 h 461963"/>
                    <a:gd name="connsiteX3" fmla="*/ 588169 w 588169"/>
                    <a:gd name="connsiteY3" fmla="*/ 371475 h 461963"/>
                    <a:gd name="connsiteX4" fmla="*/ 373857 w 588169"/>
                    <a:gd name="connsiteY4" fmla="*/ 461963 h 461963"/>
                    <a:gd name="connsiteX5" fmla="*/ 0 w 588169"/>
                    <a:gd name="connsiteY5" fmla="*/ 388144 h 461963"/>
                    <a:gd name="connsiteX6" fmla="*/ 7144 w 588169"/>
                    <a:gd name="connsiteY6" fmla="*/ 4763 h 461963"/>
                    <a:gd name="connsiteX0" fmla="*/ 7144 w 588169"/>
                    <a:gd name="connsiteY0" fmla="*/ 4763 h 461963"/>
                    <a:gd name="connsiteX1" fmla="*/ 373857 w 588169"/>
                    <a:gd name="connsiteY1" fmla="*/ 28575 h 461963"/>
                    <a:gd name="connsiteX2" fmla="*/ 583406 w 588169"/>
                    <a:gd name="connsiteY2" fmla="*/ 0 h 461963"/>
                    <a:gd name="connsiteX3" fmla="*/ 588169 w 588169"/>
                    <a:gd name="connsiteY3" fmla="*/ 371475 h 461963"/>
                    <a:gd name="connsiteX4" fmla="*/ 373857 w 588169"/>
                    <a:gd name="connsiteY4" fmla="*/ 461963 h 461963"/>
                    <a:gd name="connsiteX5" fmla="*/ 0 w 588169"/>
                    <a:gd name="connsiteY5" fmla="*/ 388144 h 461963"/>
                    <a:gd name="connsiteX6" fmla="*/ 7144 w 588169"/>
                    <a:gd name="connsiteY6" fmla="*/ 4763 h 461963"/>
                    <a:gd name="connsiteX0" fmla="*/ 7144 w 583694"/>
                    <a:gd name="connsiteY0" fmla="*/ 4763 h 461963"/>
                    <a:gd name="connsiteX1" fmla="*/ 373857 w 583694"/>
                    <a:gd name="connsiteY1" fmla="*/ 28575 h 461963"/>
                    <a:gd name="connsiteX2" fmla="*/ 583406 w 583694"/>
                    <a:gd name="connsiteY2" fmla="*/ 0 h 461963"/>
                    <a:gd name="connsiteX3" fmla="*/ 581025 w 583694"/>
                    <a:gd name="connsiteY3" fmla="*/ 371475 h 461963"/>
                    <a:gd name="connsiteX4" fmla="*/ 373857 w 583694"/>
                    <a:gd name="connsiteY4" fmla="*/ 461963 h 461963"/>
                    <a:gd name="connsiteX5" fmla="*/ 0 w 583694"/>
                    <a:gd name="connsiteY5" fmla="*/ 388144 h 461963"/>
                    <a:gd name="connsiteX6" fmla="*/ 7144 w 583694"/>
                    <a:gd name="connsiteY6" fmla="*/ 4763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694" h="461963">
                      <a:moveTo>
                        <a:pt x="7144" y="4763"/>
                      </a:moveTo>
                      <a:lnTo>
                        <a:pt x="373857" y="28575"/>
                      </a:lnTo>
                      <a:lnTo>
                        <a:pt x="583406" y="0"/>
                      </a:lnTo>
                      <a:cubicBezTo>
                        <a:pt x="584994" y="123825"/>
                        <a:pt x="579437" y="247650"/>
                        <a:pt x="581025" y="371475"/>
                      </a:cubicBezTo>
                      <a:lnTo>
                        <a:pt x="373857" y="461963"/>
                      </a:lnTo>
                      <a:lnTo>
                        <a:pt x="0" y="388144"/>
                      </a:lnTo>
                      <a:cubicBezTo>
                        <a:pt x="1588" y="260350"/>
                        <a:pt x="3175" y="132557"/>
                        <a:pt x="7144" y="4763"/>
                      </a:cubicBezTo>
                      <a:close/>
                    </a:path>
                  </a:pathLst>
                </a:custGeom>
                <a:noFill/>
                <a:ln w="12700" cap="flat" cmpd="sng" algn="ctr">
                  <a:solidFill>
                    <a:srgbClr val="00187B"/>
                  </a:solidFill>
                  <a:prstDash val="sysDash"/>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75" name="Oval 174"/>
                <p:cNvSpPr/>
                <p:nvPr/>
              </p:nvSpPr>
              <p:spPr bwMode="auto">
                <a:xfrm>
                  <a:off x="9064452" y="3622945"/>
                  <a:ext cx="107862"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76" name="Oval 175"/>
                <p:cNvSpPr/>
                <p:nvPr/>
              </p:nvSpPr>
              <p:spPr bwMode="auto">
                <a:xfrm>
                  <a:off x="9066583" y="3754246"/>
                  <a:ext cx="131969"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77" name="Oval 176"/>
                <p:cNvSpPr/>
                <p:nvPr/>
              </p:nvSpPr>
              <p:spPr bwMode="auto">
                <a:xfrm>
                  <a:off x="9073977" y="3255159"/>
                  <a:ext cx="107862"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78" name="Oval 177"/>
                <p:cNvSpPr/>
                <p:nvPr/>
              </p:nvSpPr>
              <p:spPr bwMode="auto">
                <a:xfrm>
                  <a:off x="9076108" y="3384079"/>
                  <a:ext cx="131969"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79" name="Oval 178"/>
                <p:cNvSpPr/>
                <p:nvPr/>
              </p:nvSpPr>
              <p:spPr bwMode="auto">
                <a:xfrm>
                  <a:off x="9066583" y="2903883"/>
                  <a:ext cx="107862"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80" name="Oval 179"/>
                <p:cNvSpPr/>
                <p:nvPr/>
              </p:nvSpPr>
              <p:spPr bwMode="auto">
                <a:xfrm>
                  <a:off x="9068714" y="3032803"/>
                  <a:ext cx="131969"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grpSp>
              <p:nvGrpSpPr>
                <p:cNvPr id="181" name="Group 180"/>
                <p:cNvGrpSpPr>
                  <a:grpSpLocks noChangeAspect="1"/>
                </p:cNvGrpSpPr>
                <p:nvPr/>
              </p:nvGrpSpPr>
              <p:grpSpPr bwMode="auto">
                <a:xfrm>
                  <a:off x="8565934" y="2836541"/>
                  <a:ext cx="627062" cy="1130300"/>
                  <a:chOff x="5070" y="1963"/>
                  <a:chExt cx="395" cy="712"/>
                </a:xfrm>
                <a:solidFill>
                  <a:srgbClr val="7FBA00"/>
                </a:solidFill>
              </p:grpSpPr>
              <p:sp>
                <p:nvSpPr>
                  <p:cNvPr id="182" name="Freeform 5"/>
                  <p:cNvSpPr>
                    <a:spLocks/>
                  </p:cNvSpPr>
                  <p:nvPr/>
                </p:nvSpPr>
                <p:spPr bwMode="auto">
                  <a:xfrm>
                    <a:off x="5314" y="2027"/>
                    <a:ext cx="63" cy="80"/>
                  </a:xfrm>
                  <a:custGeom>
                    <a:avLst/>
                    <a:gdLst>
                      <a:gd name="T0" fmla="*/ 70 w 98"/>
                      <a:gd name="T1" fmla="*/ 119 h 144"/>
                      <a:gd name="T2" fmla="*/ 98 w 98"/>
                      <a:gd name="T3" fmla="*/ 77 h 144"/>
                      <a:gd name="T4" fmla="*/ 75 w 98"/>
                      <a:gd name="T5" fmla="*/ 61 h 144"/>
                      <a:gd name="T6" fmla="*/ 93 w 98"/>
                      <a:gd name="T7" fmla="*/ 32 h 144"/>
                      <a:gd name="T8" fmla="*/ 60 w 98"/>
                      <a:gd name="T9" fmla="*/ 0 h 144"/>
                      <a:gd name="T10" fmla="*/ 28 w 98"/>
                      <a:gd name="T11" fmla="*/ 32 h 144"/>
                      <a:gd name="T12" fmla="*/ 44 w 98"/>
                      <a:gd name="T13" fmla="*/ 59 h 144"/>
                      <a:gd name="T14" fmla="*/ 11 w 98"/>
                      <a:gd name="T15" fmla="*/ 93 h 144"/>
                      <a:gd name="T16" fmla="*/ 8 w 98"/>
                      <a:gd name="T17" fmla="*/ 126 h 144"/>
                      <a:gd name="T18" fmla="*/ 14 w 98"/>
                      <a:gd name="T19" fmla="*/ 113 h 144"/>
                      <a:gd name="T20" fmla="*/ 16 w 98"/>
                      <a:gd name="T21" fmla="*/ 130 h 144"/>
                      <a:gd name="T22" fmla="*/ 52 w 98"/>
                      <a:gd name="T23" fmla="*/ 144 h 144"/>
                      <a:gd name="T24" fmla="*/ 62 w 98"/>
                      <a:gd name="T25" fmla="*/ 144 h 144"/>
                      <a:gd name="T26" fmla="*/ 70 w 98"/>
                      <a:gd name="T27" fmla="*/ 1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44">
                        <a:moveTo>
                          <a:pt x="70" y="119"/>
                        </a:moveTo>
                        <a:cubicBezTo>
                          <a:pt x="78" y="101"/>
                          <a:pt x="86" y="87"/>
                          <a:pt x="98" y="77"/>
                        </a:cubicBezTo>
                        <a:cubicBezTo>
                          <a:pt x="92" y="69"/>
                          <a:pt x="84" y="64"/>
                          <a:pt x="75" y="61"/>
                        </a:cubicBezTo>
                        <a:cubicBezTo>
                          <a:pt x="85" y="55"/>
                          <a:pt x="93" y="44"/>
                          <a:pt x="93" y="32"/>
                        </a:cubicBezTo>
                        <a:cubicBezTo>
                          <a:pt x="93" y="14"/>
                          <a:pt x="78" y="0"/>
                          <a:pt x="60" y="0"/>
                        </a:cubicBezTo>
                        <a:cubicBezTo>
                          <a:pt x="43" y="0"/>
                          <a:pt x="28" y="14"/>
                          <a:pt x="28" y="32"/>
                        </a:cubicBezTo>
                        <a:cubicBezTo>
                          <a:pt x="28" y="44"/>
                          <a:pt x="35" y="54"/>
                          <a:pt x="44" y="59"/>
                        </a:cubicBezTo>
                        <a:cubicBezTo>
                          <a:pt x="28" y="63"/>
                          <a:pt x="20" y="72"/>
                          <a:pt x="11" y="93"/>
                        </a:cubicBezTo>
                        <a:cubicBezTo>
                          <a:pt x="0" y="119"/>
                          <a:pt x="8" y="126"/>
                          <a:pt x="8" y="126"/>
                        </a:cubicBezTo>
                        <a:cubicBezTo>
                          <a:pt x="14" y="113"/>
                          <a:pt x="14" y="113"/>
                          <a:pt x="14" y="113"/>
                        </a:cubicBezTo>
                        <a:cubicBezTo>
                          <a:pt x="16" y="130"/>
                          <a:pt x="16" y="130"/>
                          <a:pt x="16" y="130"/>
                        </a:cubicBezTo>
                        <a:cubicBezTo>
                          <a:pt x="16" y="130"/>
                          <a:pt x="25" y="141"/>
                          <a:pt x="52" y="144"/>
                        </a:cubicBezTo>
                        <a:cubicBezTo>
                          <a:pt x="55" y="144"/>
                          <a:pt x="59" y="144"/>
                          <a:pt x="62" y="144"/>
                        </a:cubicBezTo>
                        <a:cubicBezTo>
                          <a:pt x="64" y="137"/>
                          <a:pt x="66" y="129"/>
                          <a:pt x="70" y="119"/>
                        </a:cubicBez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83" name="Freeform 6"/>
                  <p:cNvSpPr>
                    <a:spLocks noEditPoints="1"/>
                  </p:cNvSpPr>
                  <p:nvPr/>
                </p:nvSpPr>
                <p:spPr bwMode="auto">
                  <a:xfrm>
                    <a:off x="5076" y="1963"/>
                    <a:ext cx="333" cy="197"/>
                  </a:xfrm>
                  <a:custGeom>
                    <a:avLst/>
                    <a:gdLst>
                      <a:gd name="T0" fmla="*/ 516 w 518"/>
                      <a:gd name="T1" fmla="*/ 339 h 357"/>
                      <a:gd name="T2" fmla="*/ 458 w 518"/>
                      <a:gd name="T3" fmla="*/ 321 h 357"/>
                      <a:gd name="T4" fmla="*/ 456 w 518"/>
                      <a:gd name="T5" fmla="*/ 324 h 357"/>
                      <a:gd name="T6" fmla="*/ 435 w 518"/>
                      <a:gd name="T7" fmla="*/ 306 h 357"/>
                      <a:gd name="T8" fmla="*/ 424 w 518"/>
                      <a:gd name="T9" fmla="*/ 281 h 357"/>
                      <a:gd name="T10" fmla="*/ 424 w 518"/>
                      <a:gd name="T11" fmla="*/ 281 h 357"/>
                      <a:gd name="T12" fmla="*/ 421 w 518"/>
                      <a:gd name="T13" fmla="*/ 281 h 357"/>
                      <a:gd name="T14" fmla="*/ 388 w 518"/>
                      <a:gd name="T15" fmla="*/ 272 h 357"/>
                      <a:gd name="T16" fmla="*/ 386 w 518"/>
                      <a:gd name="T17" fmla="*/ 276 h 357"/>
                      <a:gd name="T18" fmla="*/ 365 w 518"/>
                      <a:gd name="T19" fmla="*/ 258 h 357"/>
                      <a:gd name="T20" fmla="*/ 362 w 518"/>
                      <a:gd name="T21" fmla="*/ 200 h 357"/>
                      <a:gd name="T22" fmla="*/ 383 w 518"/>
                      <a:gd name="T23" fmla="*/ 169 h 357"/>
                      <a:gd name="T24" fmla="*/ 378 w 518"/>
                      <a:gd name="T25" fmla="*/ 148 h 357"/>
                      <a:gd name="T26" fmla="*/ 431 w 518"/>
                      <a:gd name="T27" fmla="*/ 95 h 357"/>
                      <a:gd name="T28" fmla="*/ 469 w 518"/>
                      <a:gd name="T29" fmla="*/ 110 h 357"/>
                      <a:gd name="T30" fmla="*/ 517 w 518"/>
                      <a:gd name="T31" fmla="*/ 75 h 357"/>
                      <a:gd name="T32" fmla="*/ 349 w 518"/>
                      <a:gd name="T33" fmla="*/ 0 h 357"/>
                      <a:gd name="T34" fmla="*/ 4 w 518"/>
                      <a:gd name="T35" fmla="*/ 53 h 357"/>
                      <a:gd name="T36" fmla="*/ 0 w 518"/>
                      <a:gd name="T37" fmla="*/ 348 h 357"/>
                      <a:gd name="T38" fmla="*/ 334 w 518"/>
                      <a:gd name="T39" fmla="*/ 333 h 357"/>
                      <a:gd name="T40" fmla="*/ 518 w 518"/>
                      <a:gd name="T41" fmla="*/ 357 h 357"/>
                      <a:gd name="T42" fmla="*/ 518 w 518"/>
                      <a:gd name="T43" fmla="*/ 339 h 357"/>
                      <a:gd name="T44" fmla="*/ 516 w 518"/>
                      <a:gd name="T45" fmla="*/ 339 h 357"/>
                      <a:gd name="T46" fmla="*/ 316 w 518"/>
                      <a:gd name="T47" fmla="*/ 310 h 357"/>
                      <a:gd name="T48" fmla="*/ 22 w 518"/>
                      <a:gd name="T49" fmla="*/ 324 h 357"/>
                      <a:gd name="T50" fmla="*/ 23 w 518"/>
                      <a:gd name="T51" fmla="*/ 256 h 357"/>
                      <a:gd name="T52" fmla="*/ 317 w 518"/>
                      <a:gd name="T53" fmla="*/ 234 h 357"/>
                      <a:gd name="T54" fmla="*/ 316 w 518"/>
                      <a:gd name="T55" fmla="*/ 310 h 357"/>
                      <a:gd name="T56" fmla="*/ 317 w 518"/>
                      <a:gd name="T57" fmla="*/ 208 h 357"/>
                      <a:gd name="T58" fmla="*/ 23 w 518"/>
                      <a:gd name="T59" fmla="*/ 232 h 357"/>
                      <a:gd name="T60" fmla="*/ 24 w 518"/>
                      <a:gd name="T61" fmla="*/ 164 h 357"/>
                      <a:gd name="T62" fmla="*/ 319 w 518"/>
                      <a:gd name="T63" fmla="*/ 132 h 357"/>
                      <a:gd name="T64" fmla="*/ 317 w 518"/>
                      <a:gd name="T65" fmla="*/ 208 h 357"/>
                      <a:gd name="T66" fmla="*/ 319 w 518"/>
                      <a:gd name="T67" fmla="*/ 106 h 357"/>
                      <a:gd name="T68" fmla="*/ 25 w 518"/>
                      <a:gd name="T69" fmla="*/ 141 h 357"/>
                      <a:gd name="T70" fmla="*/ 26 w 518"/>
                      <a:gd name="T71" fmla="*/ 73 h 357"/>
                      <a:gd name="T72" fmla="*/ 320 w 518"/>
                      <a:gd name="T73" fmla="*/ 30 h 357"/>
                      <a:gd name="T74" fmla="*/ 319 w 518"/>
                      <a:gd name="T75" fmla="*/ 10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8" h="357">
                        <a:moveTo>
                          <a:pt x="516" y="339"/>
                        </a:moveTo>
                        <a:cubicBezTo>
                          <a:pt x="487" y="336"/>
                          <a:pt x="469" y="328"/>
                          <a:pt x="458" y="321"/>
                        </a:cubicBezTo>
                        <a:cubicBezTo>
                          <a:pt x="456" y="324"/>
                          <a:pt x="456" y="324"/>
                          <a:pt x="456" y="324"/>
                        </a:cubicBezTo>
                        <a:cubicBezTo>
                          <a:pt x="435" y="306"/>
                          <a:pt x="435" y="306"/>
                          <a:pt x="435" y="306"/>
                        </a:cubicBezTo>
                        <a:cubicBezTo>
                          <a:pt x="432" y="303"/>
                          <a:pt x="425" y="296"/>
                          <a:pt x="424" y="281"/>
                        </a:cubicBezTo>
                        <a:cubicBezTo>
                          <a:pt x="424" y="281"/>
                          <a:pt x="424" y="281"/>
                          <a:pt x="424" y="281"/>
                        </a:cubicBezTo>
                        <a:cubicBezTo>
                          <a:pt x="421" y="281"/>
                          <a:pt x="421" y="281"/>
                          <a:pt x="421" y="281"/>
                        </a:cubicBezTo>
                        <a:cubicBezTo>
                          <a:pt x="407" y="279"/>
                          <a:pt x="396" y="276"/>
                          <a:pt x="388" y="272"/>
                        </a:cubicBezTo>
                        <a:cubicBezTo>
                          <a:pt x="386" y="276"/>
                          <a:pt x="386" y="276"/>
                          <a:pt x="386" y="276"/>
                        </a:cubicBezTo>
                        <a:cubicBezTo>
                          <a:pt x="365" y="258"/>
                          <a:pt x="365" y="258"/>
                          <a:pt x="365" y="258"/>
                        </a:cubicBezTo>
                        <a:cubicBezTo>
                          <a:pt x="359" y="253"/>
                          <a:pt x="347" y="237"/>
                          <a:pt x="362" y="200"/>
                        </a:cubicBezTo>
                        <a:cubicBezTo>
                          <a:pt x="367" y="189"/>
                          <a:pt x="373" y="177"/>
                          <a:pt x="383" y="169"/>
                        </a:cubicBezTo>
                        <a:cubicBezTo>
                          <a:pt x="380" y="162"/>
                          <a:pt x="378" y="155"/>
                          <a:pt x="378" y="148"/>
                        </a:cubicBezTo>
                        <a:cubicBezTo>
                          <a:pt x="378" y="119"/>
                          <a:pt x="402" y="95"/>
                          <a:pt x="431" y="95"/>
                        </a:cubicBezTo>
                        <a:cubicBezTo>
                          <a:pt x="446" y="95"/>
                          <a:pt x="459" y="100"/>
                          <a:pt x="469" y="110"/>
                        </a:cubicBezTo>
                        <a:cubicBezTo>
                          <a:pt x="479" y="92"/>
                          <a:pt x="496" y="79"/>
                          <a:pt x="517" y="75"/>
                        </a:cubicBezTo>
                        <a:cubicBezTo>
                          <a:pt x="349" y="0"/>
                          <a:pt x="349" y="0"/>
                          <a:pt x="349" y="0"/>
                        </a:cubicBezTo>
                        <a:cubicBezTo>
                          <a:pt x="4" y="53"/>
                          <a:pt x="4" y="53"/>
                          <a:pt x="4" y="53"/>
                        </a:cubicBezTo>
                        <a:cubicBezTo>
                          <a:pt x="0" y="348"/>
                          <a:pt x="0" y="348"/>
                          <a:pt x="0" y="348"/>
                        </a:cubicBezTo>
                        <a:cubicBezTo>
                          <a:pt x="334" y="333"/>
                          <a:pt x="334" y="333"/>
                          <a:pt x="334" y="333"/>
                        </a:cubicBezTo>
                        <a:cubicBezTo>
                          <a:pt x="518" y="357"/>
                          <a:pt x="518" y="357"/>
                          <a:pt x="518" y="357"/>
                        </a:cubicBezTo>
                        <a:cubicBezTo>
                          <a:pt x="518" y="339"/>
                          <a:pt x="518" y="339"/>
                          <a:pt x="518" y="339"/>
                        </a:cubicBezTo>
                        <a:lnTo>
                          <a:pt x="516" y="339"/>
                        </a:lnTo>
                        <a:close/>
                        <a:moveTo>
                          <a:pt x="316" y="310"/>
                        </a:moveTo>
                        <a:cubicBezTo>
                          <a:pt x="22" y="324"/>
                          <a:pt x="22" y="324"/>
                          <a:pt x="22" y="324"/>
                        </a:cubicBezTo>
                        <a:cubicBezTo>
                          <a:pt x="23" y="256"/>
                          <a:pt x="23" y="256"/>
                          <a:pt x="23" y="256"/>
                        </a:cubicBezTo>
                        <a:cubicBezTo>
                          <a:pt x="317" y="234"/>
                          <a:pt x="317" y="234"/>
                          <a:pt x="317" y="234"/>
                        </a:cubicBezTo>
                        <a:lnTo>
                          <a:pt x="316" y="310"/>
                        </a:lnTo>
                        <a:close/>
                        <a:moveTo>
                          <a:pt x="317" y="208"/>
                        </a:moveTo>
                        <a:cubicBezTo>
                          <a:pt x="23" y="232"/>
                          <a:pt x="23" y="232"/>
                          <a:pt x="23" y="232"/>
                        </a:cubicBezTo>
                        <a:cubicBezTo>
                          <a:pt x="24" y="164"/>
                          <a:pt x="24" y="164"/>
                          <a:pt x="24" y="164"/>
                        </a:cubicBezTo>
                        <a:cubicBezTo>
                          <a:pt x="319" y="132"/>
                          <a:pt x="319" y="132"/>
                          <a:pt x="319" y="132"/>
                        </a:cubicBezTo>
                        <a:lnTo>
                          <a:pt x="317" y="208"/>
                        </a:lnTo>
                        <a:close/>
                        <a:moveTo>
                          <a:pt x="319" y="106"/>
                        </a:moveTo>
                        <a:cubicBezTo>
                          <a:pt x="25" y="141"/>
                          <a:pt x="25" y="141"/>
                          <a:pt x="25" y="141"/>
                        </a:cubicBezTo>
                        <a:cubicBezTo>
                          <a:pt x="26" y="73"/>
                          <a:pt x="26" y="73"/>
                          <a:pt x="26" y="73"/>
                        </a:cubicBezTo>
                        <a:cubicBezTo>
                          <a:pt x="320" y="30"/>
                          <a:pt x="320" y="30"/>
                          <a:pt x="320" y="30"/>
                        </a:cubicBezTo>
                        <a:lnTo>
                          <a:pt x="319" y="106"/>
                        </a:ln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84" name="Freeform 7"/>
                  <p:cNvSpPr>
                    <a:spLocks/>
                  </p:cNvSpPr>
                  <p:nvPr/>
                </p:nvSpPr>
                <p:spPr bwMode="auto">
                  <a:xfrm>
                    <a:off x="5356" y="2015"/>
                    <a:ext cx="109" cy="128"/>
                  </a:xfrm>
                  <a:custGeom>
                    <a:avLst/>
                    <a:gdLst>
                      <a:gd name="T0" fmla="*/ 117 w 169"/>
                      <a:gd name="T1" fmla="*/ 95 h 232"/>
                      <a:gd name="T2" fmla="*/ 145 w 169"/>
                      <a:gd name="T3" fmla="*/ 50 h 232"/>
                      <a:gd name="T4" fmla="*/ 95 w 169"/>
                      <a:gd name="T5" fmla="*/ 0 h 232"/>
                      <a:gd name="T6" fmla="*/ 45 w 169"/>
                      <a:gd name="T7" fmla="*/ 50 h 232"/>
                      <a:gd name="T8" fmla="*/ 69 w 169"/>
                      <a:gd name="T9" fmla="*/ 93 h 232"/>
                      <a:gd name="T10" fmla="*/ 18 w 169"/>
                      <a:gd name="T11" fmla="*/ 145 h 232"/>
                      <a:gd name="T12" fmla="*/ 13 w 169"/>
                      <a:gd name="T13" fmla="*/ 196 h 232"/>
                      <a:gd name="T14" fmla="*/ 22 w 169"/>
                      <a:gd name="T15" fmla="*/ 176 h 232"/>
                      <a:gd name="T16" fmla="*/ 25 w 169"/>
                      <a:gd name="T17" fmla="*/ 202 h 232"/>
                      <a:gd name="T18" fmla="*/ 82 w 169"/>
                      <a:gd name="T19" fmla="*/ 224 h 232"/>
                      <a:gd name="T20" fmla="*/ 169 w 169"/>
                      <a:gd name="T21" fmla="*/ 176 h 232"/>
                      <a:gd name="T22" fmla="*/ 117 w 169"/>
                      <a:gd name="T23" fmla="*/ 9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32">
                        <a:moveTo>
                          <a:pt x="117" y="95"/>
                        </a:moveTo>
                        <a:cubicBezTo>
                          <a:pt x="133" y="86"/>
                          <a:pt x="145" y="70"/>
                          <a:pt x="145" y="50"/>
                        </a:cubicBezTo>
                        <a:cubicBezTo>
                          <a:pt x="145" y="23"/>
                          <a:pt x="122" y="0"/>
                          <a:pt x="95" y="0"/>
                        </a:cubicBezTo>
                        <a:cubicBezTo>
                          <a:pt x="67" y="0"/>
                          <a:pt x="45" y="23"/>
                          <a:pt x="45" y="50"/>
                        </a:cubicBezTo>
                        <a:cubicBezTo>
                          <a:pt x="45" y="68"/>
                          <a:pt x="55" y="84"/>
                          <a:pt x="69" y="93"/>
                        </a:cubicBezTo>
                        <a:cubicBezTo>
                          <a:pt x="44" y="98"/>
                          <a:pt x="31" y="113"/>
                          <a:pt x="18" y="145"/>
                        </a:cubicBezTo>
                        <a:cubicBezTo>
                          <a:pt x="0" y="185"/>
                          <a:pt x="13" y="196"/>
                          <a:pt x="13" y="196"/>
                        </a:cubicBezTo>
                        <a:cubicBezTo>
                          <a:pt x="22" y="176"/>
                          <a:pt x="22" y="176"/>
                          <a:pt x="22" y="176"/>
                        </a:cubicBezTo>
                        <a:cubicBezTo>
                          <a:pt x="25" y="202"/>
                          <a:pt x="25" y="202"/>
                          <a:pt x="25" y="202"/>
                        </a:cubicBezTo>
                        <a:cubicBezTo>
                          <a:pt x="25" y="202"/>
                          <a:pt x="40" y="220"/>
                          <a:pt x="82" y="224"/>
                        </a:cubicBezTo>
                        <a:cubicBezTo>
                          <a:pt x="126" y="227"/>
                          <a:pt x="169" y="232"/>
                          <a:pt x="169" y="176"/>
                        </a:cubicBezTo>
                        <a:cubicBezTo>
                          <a:pt x="169" y="132"/>
                          <a:pt x="147" y="104"/>
                          <a:pt x="117" y="95"/>
                        </a:cubicBez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85" name="Freeform 8"/>
                  <p:cNvSpPr>
                    <a:spLocks/>
                  </p:cNvSpPr>
                  <p:nvPr/>
                </p:nvSpPr>
                <p:spPr bwMode="auto">
                  <a:xfrm>
                    <a:off x="5314" y="2246"/>
                    <a:ext cx="63" cy="80"/>
                  </a:xfrm>
                  <a:custGeom>
                    <a:avLst/>
                    <a:gdLst>
                      <a:gd name="T0" fmla="*/ 70 w 98"/>
                      <a:gd name="T1" fmla="*/ 119 h 144"/>
                      <a:gd name="T2" fmla="*/ 98 w 98"/>
                      <a:gd name="T3" fmla="*/ 77 h 144"/>
                      <a:gd name="T4" fmla="*/ 75 w 98"/>
                      <a:gd name="T5" fmla="*/ 60 h 144"/>
                      <a:gd name="T6" fmla="*/ 93 w 98"/>
                      <a:gd name="T7" fmla="*/ 32 h 144"/>
                      <a:gd name="T8" fmla="*/ 60 w 98"/>
                      <a:gd name="T9" fmla="*/ 0 h 144"/>
                      <a:gd name="T10" fmla="*/ 28 w 98"/>
                      <a:gd name="T11" fmla="*/ 32 h 144"/>
                      <a:gd name="T12" fmla="*/ 44 w 98"/>
                      <a:gd name="T13" fmla="*/ 59 h 144"/>
                      <a:gd name="T14" fmla="*/ 11 w 98"/>
                      <a:gd name="T15" fmla="*/ 92 h 144"/>
                      <a:gd name="T16" fmla="*/ 8 w 98"/>
                      <a:gd name="T17" fmla="*/ 125 h 144"/>
                      <a:gd name="T18" fmla="*/ 14 w 98"/>
                      <a:gd name="T19" fmla="*/ 113 h 144"/>
                      <a:gd name="T20" fmla="*/ 16 w 98"/>
                      <a:gd name="T21" fmla="*/ 129 h 144"/>
                      <a:gd name="T22" fmla="*/ 52 w 98"/>
                      <a:gd name="T23" fmla="*/ 143 h 144"/>
                      <a:gd name="T24" fmla="*/ 62 w 98"/>
                      <a:gd name="T25" fmla="*/ 144 h 144"/>
                      <a:gd name="T26" fmla="*/ 70 w 98"/>
                      <a:gd name="T27" fmla="*/ 1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44">
                        <a:moveTo>
                          <a:pt x="70" y="119"/>
                        </a:moveTo>
                        <a:cubicBezTo>
                          <a:pt x="78" y="101"/>
                          <a:pt x="86" y="87"/>
                          <a:pt x="98" y="77"/>
                        </a:cubicBezTo>
                        <a:cubicBezTo>
                          <a:pt x="92" y="69"/>
                          <a:pt x="84" y="63"/>
                          <a:pt x="75" y="60"/>
                        </a:cubicBezTo>
                        <a:cubicBezTo>
                          <a:pt x="85" y="55"/>
                          <a:pt x="93" y="44"/>
                          <a:pt x="93" y="32"/>
                        </a:cubicBezTo>
                        <a:cubicBezTo>
                          <a:pt x="93" y="14"/>
                          <a:pt x="78" y="0"/>
                          <a:pt x="60" y="0"/>
                        </a:cubicBezTo>
                        <a:cubicBezTo>
                          <a:pt x="43" y="0"/>
                          <a:pt x="28" y="14"/>
                          <a:pt x="28" y="32"/>
                        </a:cubicBezTo>
                        <a:cubicBezTo>
                          <a:pt x="28" y="43"/>
                          <a:pt x="35" y="53"/>
                          <a:pt x="44" y="59"/>
                        </a:cubicBezTo>
                        <a:cubicBezTo>
                          <a:pt x="28" y="62"/>
                          <a:pt x="20" y="72"/>
                          <a:pt x="11" y="92"/>
                        </a:cubicBezTo>
                        <a:cubicBezTo>
                          <a:pt x="0" y="118"/>
                          <a:pt x="8" y="125"/>
                          <a:pt x="8" y="125"/>
                        </a:cubicBezTo>
                        <a:cubicBezTo>
                          <a:pt x="14" y="113"/>
                          <a:pt x="14" y="113"/>
                          <a:pt x="14" y="113"/>
                        </a:cubicBezTo>
                        <a:cubicBezTo>
                          <a:pt x="16" y="129"/>
                          <a:pt x="16" y="129"/>
                          <a:pt x="16" y="129"/>
                        </a:cubicBezTo>
                        <a:cubicBezTo>
                          <a:pt x="16" y="129"/>
                          <a:pt x="25" y="141"/>
                          <a:pt x="52" y="143"/>
                        </a:cubicBezTo>
                        <a:cubicBezTo>
                          <a:pt x="55" y="143"/>
                          <a:pt x="59" y="144"/>
                          <a:pt x="62" y="144"/>
                        </a:cubicBezTo>
                        <a:cubicBezTo>
                          <a:pt x="64" y="137"/>
                          <a:pt x="66" y="129"/>
                          <a:pt x="70" y="119"/>
                        </a:cubicBez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86" name="Freeform 9"/>
                  <p:cNvSpPr>
                    <a:spLocks noEditPoints="1"/>
                  </p:cNvSpPr>
                  <p:nvPr/>
                </p:nvSpPr>
                <p:spPr bwMode="auto">
                  <a:xfrm>
                    <a:off x="5074" y="2202"/>
                    <a:ext cx="335" cy="185"/>
                  </a:xfrm>
                  <a:custGeom>
                    <a:avLst/>
                    <a:gdLst>
                      <a:gd name="T0" fmla="*/ 462 w 522"/>
                      <a:gd name="T1" fmla="*/ 285 h 336"/>
                      <a:gd name="T2" fmla="*/ 460 w 522"/>
                      <a:gd name="T3" fmla="*/ 288 h 336"/>
                      <a:gd name="T4" fmla="*/ 439 w 522"/>
                      <a:gd name="T5" fmla="*/ 270 h 336"/>
                      <a:gd name="T6" fmla="*/ 428 w 522"/>
                      <a:gd name="T7" fmla="*/ 245 h 336"/>
                      <a:gd name="T8" fmla="*/ 428 w 522"/>
                      <a:gd name="T9" fmla="*/ 245 h 336"/>
                      <a:gd name="T10" fmla="*/ 425 w 522"/>
                      <a:gd name="T11" fmla="*/ 245 h 336"/>
                      <a:gd name="T12" fmla="*/ 392 w 522"/>
                      <a:gd name="T13" fmla="*/ 237 h 336"/>
                      <a:gd name="T14" fmla="*/ 390 w 522"/>
                      <a:gd name="T15" fmla="*/ 240 h 336"/>
                      <a:gd name="T16" fmla="*/ 369 w 522"/>
                      <a:gd name="T17" fmla="*/ 222 h 336"/>
                      <a:gd name="T18" fmla="*/ 366 w 522"/>
                      <a:gd name="T19" fmla="*/ 165 h 336"/>
                      <a:gd name="T20" fmla="*/ 387 w 522"/>
                      <a:gd name="T21" fmla="*/ 133 h 336"/>
                      <a:gd name="T22" fmla="*/ 382 w 522"/>
                      <a:gd name="T23" fmla="*/ 113 h 336"/>
                      <a:gd name="T24" fmla="*/ 435 w 522"/>
                      <a:gd name="T25" fmla="*/ 59 h 336"/>
                      <a:gd name="T26" fmla="*/ 473 w 522"/>
                      <a:gd name="T27" fmla="*/ 74 h 336"/>
                      <a:gd name="T28" fmla="*/ 521 w 522"/>
                      <a:gd name="T29" fmla="*/ 39 h 336"/>
                      <a:gd name="T30" fmla="*/ 522 w 522"/>
                      <a:gd name="T31" fmla="*/ 20 h 336"/>
                      <a:gd name="T32" fmla="*/ 338 w 522"/>
                      <a:gd name="T33" fmla="*/ 0 h 336"/>
                      <a:gd name="T34" fmla="*/ 4 w 522"/>
                      <a:gd name="T35" fmla="*/ 16 h 336"/>
                      <a:gd name="T36" fmla="*/ 0 w 522"/>
                      <a:gd name="T37" fmla="*/ 313 h 336"/>
                      <a:gd name="T38" fmla="*/ 338 w 522"/>
                      <a:gd name="T39" fmla="*/ 336 h 336"/>
                      <a:gd name="T40" fmla="*/ 517 w 522"/>
                      <a:gd name="T41" fmla="*/ 317 h 336"/>
                      <a:gd name="T42" fmla="*/ 517 w 522"/>
                      <a:gd name="T43" fmla="*/ 303 h 336"/>
                      <a:gd name="T44" fmla="*/ 462 w 522"/>
                      <a:gd name="T45" fmla="*/ 285 h 336"/>
                      <a:gd name="T46" fmla="*/ 315 w 522"/>
                      <a:gd name="T47" fmla="*/ 307 h 336"/>
                      <a:gd name="T48" fmla="*/ 22 w 522"/>
                      <a:gd name="T49" fmla="*/ 290 h 336"/>
                      <a:gd name="T50" fmla="*/ 23 w 522"/>
                      <a:gd name="T51" fmla="*/ 222 h 336"/>
                      <a:gd name="T52" fmla="*/ 316 w 522"/>
                      <a:gd name="T53" fmla="*/ 232 h 336"/>
                      <a:gd name="T54" fmla="*/ 315 w 522"/>
                      <a:gd name="T55" fmla="*/ 307 h 336"/>
                      <a:gd name="T56" fmla="*/ 316 w 522"/>
                      <a:gd name="T57" fmla="*/ 206 h 336"/>
                      <a:gd name="T58" fmla="*/ 24 w 522"/>
                      <a:gd name="T59" fmla="*/ 199 h 336"/>
                      <a:gd name="T60" fmla="*/ 25 w 522"/>
                      <a:gd name="T61" fmla="*/ 131 h 336"/>
                      <a:gd name="T62" fmla="*/ 318 w 522"/>
                      <a:gd name="T63" fmla="*/ 130 h 336"/>
                      <a:gd name="T64" fmla="*/ 316 w 522"/>
                      <a:gd name="T65" fmla="*/ 206 h 336"/>
                      <a:gd name="T66" fmla="*/ 318 w 522"/>
                      <a:gd name="T67" fmla="*/ 104 h 336"/>
                      <a:gd name="T68" fmla="*/ 25 w 522"/>
                      <a:gd name="T69" fmla="*/ 108 h 336"/>
                      <a:gd name="T70" fmla="*/ 26 w 522"/>
                      <a:gd name="T71" fmla="*/ 40 h 336"/>
                      <a:gd name="T72" fmla="*/ 319 w 522"/>
                      <a:gd name="T73" fmla="*/ 29 h 336"/>
                      <a:gd name="T74" fmla="*/ 318 w 522"/>
                      <a:gd name="T75" fmla="*/ 1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2" h="336">
                        <a:moveTo>
                          <a:pt x="462" y="285"/>
                        </a:moveTo>
                        <a:cubicBezTo>
                          <a:pt x="460" y="288"/>
                          <a:pt x="460" y="288"/>
                          <a:pt x="460" y="288"/>
                        </a:cubicBezTo>
                        <a:cubicBezTo>
                          <a:pt x="439" y="270"/>
                          <a:pt x="439" y="270"/>
                          <a:pt x="439" y="270"/>
                        </a:cubicBezTo>
                        <a:cubicBezTo>
                          <a:pt x="436" y="268"/>
                          <a:pt x="429" y="260"/>
                          <a:pt x="428" y="245"/>
                        </a:cubicBezTo>
                        <a:cubicBezTo>
                          <a:pt x="428" y="245"/>
                          <a:pt x="428" y="245"/>
                          <a:pt x="428" y="245"/>
                        </a:cubicBezTo>
                        <a:cubicBezTo>
                          <a:pt x="425" y="245"/>
                          <a:pt x="425" y="245"/>
                          <a:pt x="425" y="245"/>
                        </a:cubicBezTo>
                        <a:cubicBezTo>
                          <a:pt x="411" y="244"/>
                          <a:pt x="400" y="241"/>
                          <a:pt x="392" y="237"/>
                        </a:cubicBezTo>
                        <a:cubicBezTo>
                          <a:pt x="390" y="240"/>
                          <a:pt x="390" y="240"/>
                          <a:pt x="390" y="240"/>
                        </a:cubicBezTo>
                        <a:cubicBezTo>
                          <a:pt x="369" y="222"/>
                          <a:pt x="369" y="222"/>
                          <a:pt x="369" y="222"/>
                        </a:cubicBezTo>
                        <a:cubicBezTo>
                          <a:pt x="363" y="217"/>
                          <a:pt x="351" y="201"/>
                          <a:pt x="366" y="165"/>
                        </a:cubicBezTo>
                        <a:cubicBezTo>
                          <a:pt x="371" y="153"/>
                          <a:pt x="377" y="142"/>
                          <a:pt x="387" y="133"/>
                        </a:cubicBezTo>
                        <a:cubicBezTo>
                          <a:pt x="384" y="127"/>
                          <a:pt x="382" y="120"/>
                          <a:pt x="382" y="113"/>
                        </a:cubicBezTo>
                        <a:cubicBezTo>
                          <a:pt x="382" y="83"/>
                          <a:pt x="406" y="59"/>
                          <a:pt x="435" y="59"/>
                        </a:cubicBezTo>
                        <a:cubicBezTo>
                          <a:pt x="450" y="59"/>
                          <a:pt x="463" y="65"/>
                          <a:pt x="473" y="74"/>
                        </a:cubicBezTo>
                        <a:cubicBezTo>
                          <a:pt x="483" y="56"/>
                          <a:pt x="500" y="43"/>
                          <a:pt x="521" y="39"/>
                        </a:cubicBezTo>
                        <a:cubicBezTo>
                          <a:pt x="522" y="20"/>
                          <a:pt x="522" y="20"/>
                          <a:pt x="522" y="20"/>
                        </a:cubicBezTo>
                        <a:cubicBezTo>
                          <a:pt x="338" y="0"/>
                          <a:pt x="338" y="0"/>
                          <a:pt x="338" y="0"/>
                        </a:cubicBezTo>
                        <a:cubicBezTo>
                          <a:pt x="4" y="16"/>
                          <a:pt x="4" y="16"/>
                          <a:pt x="4" y="16"/>
                        </a:cubicBezTo>
                        <a:cubicBezTo>
                          <a:pt x="0" y="313"/>
                          <a:pt x="0" y="313"/>
                          <a:pt x="0" y="313"/>
                        </a:cubicBezTo>
                        <a:cubicBezTo>
                          <a:pt x="338" y="336"/>
                          <a:pt x="338" y="336"/>
                          <a:pt x="338" y="336"/>
                        </a:cubicBezTo>
                        <a:cubicBezTo>
                          <a:pt x="517" y="317"/>
                          <a:pt x="517" y="317"/>
                          <a:pt x="517" y="317"/>
                        </a:cubicBezTo>
                        <a:cubicBezTo>
                          <a:pt x="517" y="303"/>
                          <a:pt x="517" y="303"/>
                          <a:pt x="517" y="303"/>
                        </a:cubicBezTo>
                        <a:cubicBezTo>
                          <a:pt x="490" y="300"/>
                          <a:pt x="472" y="292"/>
                          <a:pt x="462" y="285"/>
                        </a:cubicBezTo>
                        <a:close/>
                        <a:moveTo>
                          <a:pt x="315" y="307"/>
                        </a:moveTo>
                        <a:cubicBezTo>
                          <a:pt x="22" y="290"/>
                          <a:pt x="22" y="290"/>
                          <a:pt x="22" y="290"/>
                        </a:cubicBezTo>
                        <a:cubicBezTo>
                          <a:pt x="23" y="222"/>
                          <a:pt x="23" y="222"/>
                          <a:pt x="23" y="222"/>
                        </a:cubicBezTo>
                        <a:cubicBezTo>
                          <a:pt x="316" y="232"/>
                          <a:pt x="316" y="232"/>
                          <a:pt x="316" y="232"/>
                        </a:cubicBezTo>
                        <a:lnTo>
                          <a:pt x="315" y="307"/>
                        </a:lnTo>
                        <a:close/>
                        <a:moveTo>
                          <a:pt x="316" y="206"/>
                        </a:moveTo>
                        <a:cubicBezTo>
                          <a:pt x="24" y="199"/>
                          <a:pt x="24" y="199"/>
                          <a:pt x="24" y="199"/>
                        </a:cubicBezTo>
                        <a:cubicBezTo>
                          <a:pt x="25" y="131"/>
                          <a:pt x="25" y="131"/>
                          <a:pt x="25" y="131"/>
                        </a:cubicBezTo>
                        <a:cubicBezTo>
                          <a:pt x="318" y="130"/>
                          <a:pt x="318" y="130"/>
                          <a:pt x="318" y="130"/>
                        </a:cubicBezTo>
                        <a:lnTo>
                          <a:pt x="316" y="206"/>
                        </a:lnTo>
                        <a:close/>
                        <a:moveTo>
                          <a:pt x="318" y="104"/>
                        </a:moveTo>
                        <a:cubicBezTo>
                          <a:pt x="25" y="108"/>
                          <a:pt x="25" y="108"/>
                          <a:pt x="25" y="108"/>
                        </a:cubicBezTo>
                        <a:cubicBezTo>
                          <a:pt x="26" y="40"/>
                          <a:pt x="26" y="40"/>
                          <a:pt x="26" y="40"/>
                        </a:cubicBezTo>
                        <a:cubicBezTo>
                          <a:pt x="319" y="29"/>
                          <a:pt x="319" y="29"/>
                          <a:pt x="319" y="29"/>
                        </a:cubicBezTo>
                        <a:lnTo>
                          <a:pt x="318" y="104"/>
                        </a:ln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87" name="Freeform 10"/>
                  <p:cNvSpPr>
                    <a:spLocks/>
                  </p:cNvSpPr>
                  <p:nvPr/>
                </p:nvSpPr>
                <p:spPr bwMode="auto">
                  <a:xfrm>
                    <a:off x="5356" y="2234"/>
                    <a:ext cx="109" cy="128"/>
                  </a:xfrm>
                  <a:custGeom>
                    <a:avLst/>
                    <a:gdLst>
                      <a:gd name="T0" fmla="*/ 117 w 169"/>
                      <a:gd name="T1" fmla="*/ 94 h 232"/>
                      <a:gd name="T2" fmla="*/ 145 w 169"/>
                      <a:gd name="T3" fmla="*/ 50 h 232"/>
                      <a:gd name="T4" fmla="*/ 95 w 169"/>
                      <a:gd name="T5" fmla="*/ 0 h 232"/>
                      <a:gd name="T6" fmla="*/ 45 w 169"/>
                      <a:gd name="T7" fmla="*/ 50 h 232"/>
                      <a:gd name="T8" fmla="*/ 69 w 169"/>
                      <a:gd name="T9" fmla="*/ 92 h 232"/>
                      <a:gd name="T10" fmla="*/ 18 w 169"/>
                      <a:gd name="T11" fmla="*/ 144 h 232"/>
                      <a:gd name="T12" fmla="*/ 13 w 169"/>
                      <a:gd name="T13" fmla="*/ 195 h 232"/>
                      <a:gd name="T14" fmla="*/ 22 w 169"/>
                      <a:gd name="T15" fmla="*/ 176 h 232"/>
                      <a:gd name="T16" fmla="*/ 25 w 169"/>
                      <a:gd name="T17" fmla="*/ 202 h 232"/>
                      <a:gd name="T18" fmla="*/ 82 w 169"/>
                      <a:gd name="T19" fmla="*/ 223 h 232"/>
                      <a:gd name="T20" fmla="*/ 169 w 169"/>
                      <a:gd name="T21" fmla="*/ 176 h 232"/>
                      <a:gd name="T22" fmla="*/ 117 w 169"/>
                      <a:gd name="T23" fmla="*/ 9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32">
                        <a:moveTo>
                          <a:pt x="117" y="94"/>
                        </a:moveTo>
                        <a:cubicBezTo>
                          <a:pt x="133" y="86"/>
                          <a:pt x="145" y="69"/>
                          <a:pt x="145" y="50"/>
                        </a:cubicBezTo>
                        <a:cubicBezTo>
                          <a:pt x="145" y="22"/>
                          <a:pt x="122" y="0"/>
                          <a:pt x="95" y="0"/>
                        </a:cubicBezTo>
                        <a:cubicBezTo>
                          <a:pt x="67" y="0"/>
                          <a:pt x="45" y="22"/>
                          <a:pt x="45" y="50"/>
                        </a:cubicBezTo>
                        <a:cubicBezTo>
                          <a:pt x="45" y="68"/>
                          <a:pt x="55" y="84"/>
                          <a:pt x="69" y="92"/>
                        </a:cubicBezTo>
                        <a:cubicBezTo>
                          <a:pt x="44" y="97"/>
                          <a:pt x="31" y="113"/>
                          <a:pt x="18" y="144"/>
                        </a:cubicBezTo>
                        <a:cubicBezTo>
                          <a:pt x="0" y="184"/>
                          <a:pt x="13" y="195"/>
                          <a:pt x="13" y="195"/>
                        </a:cubicBezTo>
                        <a:cubicBezTo>
                          <a:pt x="22" y="176"/>
                          <a:pt x="22" y="176"/>
                          <a:pt x="22" y="176"/>
                        </a:cubicBezTo>
                        <a:cubicBezTo>
                          <a:pt x="25" y="202"/>
                          <a:pt x="25" y="202"/>
                          <a:pt x="25" y="202"/>
                        </a:cubicBezTo>
                        <a:cubicBezTo>
                          <a:pt x="25" y="202"/>
                          <a:pt x="40" y="219"/>
                          <a:pt x="82" y="223"/>
                        </a:cubicBezTo>
                        <a:cubicBezTo>
                          <a:pt x="126" y="227"/>
                          <a:pt x="169" y="232"/>
                          <a:pt x="169" y="176"/>
                        </a:cubicBezTo>
                        <a:cubicBezTo>
                          <a:pt x="169" y="132"/>
                          <a:pt x="147" y="104"/>
                          <a:pt x="117" y="94"/>
                        </a:cubicBez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88" name="Freeform 11"/>
                  <p:cNvSpPr>
                    <a:spLocks/>
                  </p:cNvSpPr>
                  <p:nvPr/>
                </p:nvSpPr>
                <p:spPr bwMode="auto">
                  <a:xfrm>
                    <a:off x="5314" y="2480"/>
                    <a:ext cx="63" cy="80"/>
                  </a:xfrm>
                  <a:custGeom>
                    <a:avLst/>
                    <a:gdLst>
                      <a:gd name="T0" fmla="*/ 70 w 98"/>
                      <a:gd name="T1" fmla="*/ 120 h 145"/>
                      <a:gd name="T2" fmla="*/ 98 w 98"/>
                      <a:gd name="T3" fmla="*/ 78 h 145"/>
                      <a:gd name="T4" fmla="*/ 75 w 98"/>
                      <a:gd name="T5" fmla="*/ 61 h 145"/>
                      <a:gd name="T6" fmla="*/ 93 w 98"/>
                      <a:gd name="T7" fmla="*/ 32 h 145"/>
                      <a:gd name="T8" fmla="*/ 60 w 98"/>
                      <a:gd name="T9" fmla="*/ 0 h 145"/>
                      <a:gd name="T10" fmla="*/ 28 w 98"/>
                      <a:gd name="T11" fmla="*/ 32 h 145"/>
                      <a:gd name="T12" fmla="*/ 44 w 98"/>
                      <a:gd name="T13" fmla="*/ 60 h 145"/>
                      <a:gd name="T14" fmla="*/ 11 w 98"/>
                      <a:gd name="T15" fmla="*/ 93 h 145"/>
                      <a:gd name="T16" fmla="*/ 8 w 98"/>
                      <a:gd name="T17" fmla="*/ 126 h 145"/>
                      <a:gd name="T18" fmla="*/ 14 w 98"/>
                      <a:gd name="T19" fmla="*/ 114 h 145"/>
                      <a:gd name="T20" fmla="*/ 16 w 98"/>
                      <a:gd name="T21" fmla="*/ 130 h 145"/>
                      <a:gd name="T22" fmla="*/ 52 w 98"/>
                      <a:gd name="T23" fmla="*/ 144 h 145"/>
                      <a:gd name="T24" fmla="*/ 62 w 98"/>
                      <a:gd name="T25" fmla="*/ 145 h 145"/>
                      <a:gd name="T26" fmla="*/ 70 w 98"/>
                      <a:gd name="T27" fmla="*/ 1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45">
                        <a:moveTo>
                          <a:pt x="70" y="120"/>
                        </a:moveTo>
                        <a:cubicBezTo>
                          <a:pt x="78" y="102"/>
                          <a:pt x="86" y="88"/>
                          <a:pt x="98" y="78"/>
                        </a:cubicBezTo>
                        <a:cubicBezTo>
                          <a:pt x="92" y="70"/>
                          <a:pt x="84" y="64"/>
                          <a:pt x="75" y="61"/>
                        </a:cubicBezTo>
                        <a:cubicBezTo>
                          <a:pt x="85" y="56"/>
                          <a:pt x="93" y="45"/>
                          <a:pt x="93" y="32"/>
                        </a:cubicBezTo>
                        <a:cubicBezTo>
                          <a:pt x="93" y="15"/>
                          <a:pt x="78" y="0"/>
                          <a:pt x="60" y="0"/>
                        </a:cubicBezTo>
                        <a:cubicBezTo>
                          <a:pt x="43" y="0"/>
                          <a:pt x="28" y="15"/>
                          <a:pt x="28" y="32"/>
                        </a:cubicBezTo>
                        <a:cubicBezTo>
                          <a:pt x="28" y="44"/>
                          <a:pt x="35" y="54"/>
                          <a:pt x="44" y="60"/>
                        </a:cubicBezTo>
                        <a:cubicBezTo>
                          <a:pt x="28" y="63"/>
                          <a:pt x="20" y="73"/>
                          <a:pt x="11" y="93"/>
                        </a:cubicBezTo>
                        <a:cubicBezTo>
                          <a:pt x="0" y="119"/>
                          <a:pt x="8" y="126"/>
                          <a:pt x="8" y="126"/>
                        </a:cubicBezTo>
                        <a:cubicBezTo>
                          <a:pt x="14" y="114"/>
                          <a:pt x="14" y="114"/>
                          <a:pt x="14" y="114"/>
                        </a:cubicBezTo>
                        <a:cubicBezTo>
                          <a:pt x="16" y="130"/>
                          <a:pt x="16" y="130"/>
                          <a:pt x="16" y="130"/>
                        </a:cubicBezTo>
                        <a:cubicBezTo>
                          <a:pt x="16" y="130"/>
                          <a:pt x="25" y="142"/>
                          <a:pt x="52" y="144"/>
                        </a:cubicBezTo>
                        <a:cubicBezTo>
                          <a:pt x="55" y="144"/>
                          <a:pt x="59" y="145"/>
                          <a:pt x="62" y="145"/>
                        </a:cubicBezTo>
                        <a:cubicBezTo>
                          <a:pt x="64" y="138"/>
                          <a:pt x="66" y="130"/>
                          <a:pt x="70" y="120"/>
                        </a:cubicBez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89" name="Freeform 12"/>
                  <p:cNvSpPr>
                    <a:spLocks noEditPoints="1"/>
                  </p:cNvSpPr>
                  <p:nvPr/>
                </p:nvSpPr>
                <p:spPr bwMode="auto">
                  <a:xfrm>
                    <a:off x="5070" y="2429"/>
                    <a:ext cx="336" cy="246"/>
                  </a:xfrm>
                  <a:custGeom>
                    <a:avLst/>
                    <a:gdLst>
                      <a:gd name="T0" fmla="*/ 467 w 522"/>
                      <a:gd name="T1" fmla="*/ 298 h 446"/>
                      <a:gd name="T2" fmla="*/ 465 w 522"/>
                      <a:gd name="T3" fmla="*/ 301 h 446"/>
                      <a:gd name="T4" fmla="*/ 444 w 522"/>
                      <a:gd name="T5" fmla="*/ 283 h 446"/>
                      <a:gd name="T6" fmla="*/ 433 w 522"/>
                      <a:gd name="T7" fmla="*/ 258 h 446"/>
                      <a:gd name="T8" fmla="*/ 432 w 522"/>
                      <a:gd name="T9" fmla="*/ 258 h 446"/>
                      <a:gd name="T10" fmla="*/ 430 w 522"/>
                      <a:gd name="T11" fmla="*/ 258 h 446"/>
                      <a:gd name="T12" fmla="*/ 397 w 522"/>
                      <a:gd name="T13" fmla="*/ 250 h 446"/>
                      <a:gd name="T14" fmla="*/ 395 w 522"/>
                      <a:gd name="T15" fmla="*/ 253 h 446"/>
                      <a:gd name="T16" fmla="*/ 374 w 522"/>
                      <a:gd name="T17" fmla="*/ 235 h 446"/>
                      <a:gd name="T18" fmla="*/ 371 w 522"/>
                      <a:gd name="T19" fmla="*/ 178 h 446"/>
                      <a:gd name="T20" fmla="*/ 392 w 522"/>
                      <a:gd name="T21" fmla="*/ 146 h 446"/>
                      <a:gd name="T22" fmla="*/ 387 w 522"/>
                      <a:gd name="T23" fmla="*/ 125 h 446"/>
                      <a:gd name="T24" fmla="*/ 440 w 522"/>
                      <a:gd name="T25" fmla="*/ 72 h 446"/>
                      <a:gd name="T26" fmla="*/ 478 w 522"/>
                      <a:gd name="T27" fmla="*/ 87 h 446"/>
                      <a:gd name="T28" fmla="*/ 521 w 522"/>
                      <a:gd name="T29" fmla="*/ 53 h 446"/>
                      <a:gd name="T30" fmla="*/ 522 w 522"/>
                      <a:gd name="T31" fmla="*/ 0 h 446"/>
                      <a:gd name="T32" fmla="*/ 343 w 522"/>
                      <a:gd name="T33" fmla="*/ 24 h 446"/>
                      <a:gd name="T34" fmla="*/ 5 w 522"/>
                      <a:gd name="T35" fmla="*/ 1 h 446"/>
                      <a:gd name="T36" fmla="*/ 0 w 522"/>
                      <a:gd name="T37" fmla="*/ 376 h 446"/>
                      <a:gd name="T38" fmla="*/ 341 w 522"/>
                      <a:gd name="T39" fmla="*/ 446 h 446"/>
                      <a:gd name="T40" fmla="*/ 516 w 522"/>
                      <a:gd name="T41" fmla="*/ 361 h 446"/>
                      <a:gd name="T42" fmla="*/ 517 w 522"/>
                      <a:gd name="T43" fmla="*/ 315 h 446"/>
                      <a:gd name="T44" fmla="*/ 467 w 522"/>
                      <a:gd name="T45" fmla="*/ 298 h 446"/>
                      <a:gd name="T46" fmla="*/ 313 w 522"/>
                      <a:gd name="T47" fmla="*/ 414 h 446"/>
                      <a:gd name="T48" fmla="*/ 22 w 522"/>
                      <a:gd name="T49" fmla="*/ 357 h 446"/>
                      <a:gd name="T50" fmla="*/ 27 w 522"/>
                      <a:gd name="T51" fmla="*/ 26 h 446"/>
                      <a:gd name="T52" fmla="*/ 319 w 522"/>
                      <a:gd name="T53" fmla="*/ 46 h 446"/>
                      <a:gd name="T54" fmla="*/ 313 w 522"/>
                      <a:gd name="T55" fmla="*/ 41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2" h="446">
                        <a:moveTo>
                          <a:pt x="467" y="298"/>
                        </a:moveTo>
                        <a:cubicBezTo>
                          <a:pt x="465" y="301"/>
                          <a:pt x="465" y="301"/>
                          <a:pt x="465" y="301"/>
                        </a:cubicBezTo>
                        <a:cubicBezTo>
                          <a:pt x="444" y="283"/>
                          <a:pt x="444" y="283"/>
                          <a:pt x="444" y="283"/>
                        </a:cubicBezTo>
                        <a:cubicBezTo>
                          <a:pt x="441" y="281"/>
                          <a:pt x="434" y="273"/>
                          <a:pt x="433" y="258"/>
                        </a:cubicBezTo>
                        <a:cubicBezTo>
                          <a:pt x="433" y="258"/>
                          <a:pt x="433" y="258"/>
                          <a:pt x="432" y="258"/>
                        </a:cubicBezTo>
                        <a:cubicBezTo>
                          <a:pt x="430" y="258"/>
                          <a:pt x="430" y="258"/>
                          <a:pt x="430" y="258"/>
                        </a:cubicBezTo>
                        <a:cubicBezTo>
                          <a:pt x="416" y="257"/>
                          <a:pt x="405" y="253"/>
                          <a:pt x="397" y="250"/>
                        </a:cubicBezTo>
                        <a:cubicBezTo>
                          <a:pt x="395" y="253"/>
                          <a:pt x="395" y="253"/>
                          <a:pt x="395" y="253"/>
                        </a:cubicBezTo>
                        <a:cubicBezTo>
                          <a:pt x="374" y="235"/>
                          <a:pt x="374" y="235"/>
                          <a:pt x="374" y="235"/>
                        </a:cubicBezTo>
                        <a:cubicBezTo>
                          <a:pt x="368" y="230"/>
                          <a:pt x="356" y="214"/>
                          <a:pt x="371" y="178"/>
                        </a:cubicBezTo>
                        <a:cubicBezTo>
                          <a:pt x="376" y="166"/>
                          <a:pt x="382" y="155"/>
                          <a:pt x="392" y="146"/>
                        </a:cubicBezTo>
                        <a:cubicBezTo>
                          <a:pt x="389" y="140"/>
                          <a:pt x="387" y="133"/>
                          <a:pt x="387" y="125"/>
                        </a:cubicBezTo>
                        <a:cubicBezTo>
                          <a:pt x="387" y="96"/>
                          <a:pt x="411" y="72"/>
                          <a:pt x="440" y="72"/>
                        </a:cubicBezTo>
                        <a:cubicBezTo>
                          <a:pt x="455" y="72"/>
                          <a:pt x="468" y="78"/>
                          <a:pt x="478" y="87"/>
                        </a:cubicBezTo>
                        <a:cubicBezTo>
                          <a:pt x="487" y="71"/>
                          <a:pt x="502" y="58"/>
                          <a:pt x="521" y="53"/>
                        </a:cubicBezTo>
                        <a:cubicBezTo>
                          <a:pt x="522" y="0"/>
                          <a:pt x="522" y="0"/>
                          <a:pt x="522" y="0"/>
                        </a:cubicBezTo>
                        <a:cubicBezTo>
                          <a:pt x="343" y="24"/>
                          <a:pt x="343" y="24"/>
                          <a:pt x="343" y="24"/>
                        </a:cubicBezTo>
                        <a:cubicBezTo>
                          <a:pt x="5" y="1"/>
                          <a:pt x="5" y="1"/>
                          <a:pt x="5" y="1"/>
                        </a:cubicBezTo>
                        <a:cubicBezTo>
                          <a:pt x="0" y="376"/>
                          <a:pt x="0" y="376"/>
                          <a:pt x="0" y="376"/>
                        </a:cubicBezTo>
                        <a:cubicBezTo>
                          <a:pt x="341" y="446"/>
                          <a:pt x="341" y="446"/>
                          <a:pt x="341" y="446"/>
                        </a:cubicBezTo>
                        <a:cubicBezTo>
                          <a:pt x="516" y="361"/>
                          <a:pt x="516" y="361"/>
                          <a:pt x="516" y="361"/>
                        </a:cubicBezTo>
                        <a:cubicBezTo>
                          <a:pt x="517" y="315"/>
                          <a:pt x="517" y="315"/>
                          <a:pt x="517" y="315"/>
                        </a:cubicBezTo>
                        <a:cubicBezTo>
                          <a:pt x="493" y="312"/>
                          <a:pt x="477" y="305"/>
                          <a:pt x="467" y="298"/>
                        </a:cubicBezTo>
                        <a:close/>
                        <a:moveTo>
                          <a:pt x="313" y="414"/>
                        </a:moveTo>
                        <a:cubicBezTo>
                          <a:pt x="22" y="357"/>
                          <a:pt x="22" y="357"/>
                          <a:pt x="22" y="357"/>
                        </a:cubicBezTo>
                        <a:cubicBezTo>
                          <a:pt x="27" y="26"/>
                          <a:pt x="27" y="26"/>
                          <a:pt x="27" y="26"/>
                        </a:cubicBezTo>
                        <a:cubicBezTo>
                          <a:pt x="319" y="46"/>
                          <a:pt x="319" y="46"/>
                          <a:pt x="319" y="46"/>
                        </a:cubicBezTo>
                        <a:lnTo>
                          <a:pt x="313" y="414"/>
                        </a:ln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90" name="Freeform 13"/>
                  <p:cNvSpPr>
                    <a:spLocks/>
                  </p:cNvSpPr>
                  <p:nvPr/>
                </p:nvSpPr>
                <p:spPr bwMode="auto">
                  <a:xfrm>
                    <a:off x="5356" y="2469"/>
                    <a:ext cx="109" cy="128"/>
                  </a:xfrm>
                  <a:custGeom>
                    <a:avLst/>
                    <a:gdLst>
                      <a:gd name="T0" fmla="*/ 117 w 169"/>
                      <a:gd name="T1" fmla="*/ 94 h 232"/>
                      <a:gd name="T2" fmla="*/ 145 w 169"/>
                      <a:gd name="T3" fmla="*/ 50 h 232"/>
                      <a:gd name="T4" fmla="*/ 95 w 169"/>
                      <a:gd name="T5" fmla="*/ 0 h 232"/>
                      <a:gd name="T6" fmla="*/ 45 w 169"/>
                      <a:gd name="T7" fmla="*/ 50 h 232"/>
                      <a:gd name="T8" fmla="*/ 69 w 169"/>
                      <a:gd name="T9" fmla="*/ 92 h 232"/>
                      <a:gd name="T10" fmla="*/ 18 w 169"/>
                      <a:gd name="T11" fmla="*/ 144 h 232"/>
                      <a:gd name="T12" fmla="*/ 13 w 169"/>
                      <a:gd name="T13" fmla="*/ 195 h 232"/>
                      <a:gd name="T14" fmla="*/ 22 w 169"/>
                      <a:gd name="T15" fmla="*/ 176 h 232"/>
                      <a:gd name="T16" fmla="*/ 25 w 169"/>
                      <a:gd name="T17" fmla="*/ 202 h 232"/>
                      <a:gd name="T18" fmla="*/ 82 w 169"/>
                      <a:gd name="T19" fmla="*/ 223 h 232"/>
                      <a:gd name="T20" fmla="*/ 169 w 169"/>
                      <a:gd name="T21" fmla="*/ 176 h 232"/>
                      <a:gd name="T22" fmla="*/ 117 w 169"/>
                      <a:gd name="T23" fmla="*/ 9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32">
                        <a:moveTo>
                          <a:pt x="117" y="94"/>
                        </a:moveTo>
                        <a:cubicBezTo>
                          <a:pt x="133" y="86"/>
                          <a:pt x="145" y="69"/>
                          <a:pt x="145" y="50"/>
                        </a:cubicBezTo>
                        <a:cubicBezTo>
                          <a:pt x="145" y="22"/>
                          <a:pt x="122" y="0"/>
                          <a:pt x="95" y="0"/>
                        </a:cubicBezTo>
                        <a:cubicBezTo>
                          <a:pt x="67" y="0"/>
                          <a:pt x="45" y="22"/>
                          <a:pt x="45" y="50"/>
                        </a:cubicBezTo>
                        <a:cubicBezTo>
                          <a:pt x="45" y="68"/>
                          <a:pt x="55" y="83"/>
                          <a:pt x="69" y="92"/>
                        </a:cubicBezTo>
                        <a:cubicBezTo>
                          <a:pt x="44" y="97"/>
                          <a:pt x="31" y="112"/>
                          <a:pt x="18" y="144"/>
                        </a:cubicBezTo>
                        <a:cubicBezTo>
                          <a:pt x="0" y="184"/>
                          <a:pt x="13" y="195"/>
                          <a:pt x="13" y="195"/>
                        </a:cubicBezTo>
                        <a:cubicBezTo>
                          <a:pt x="22" y="176"/>
                          <a:pt x="22" y="176"/>
                          <a:pt x="22" y="176"/>
                        </a:cubicBezTo>
                        <a:cubicBezTo>
                          <a:pt x="25" y="202"/>
                          <a:pt x="25" y="202"/>
                          <a:pt x="25" y="202"/>
                        </a:cubicBezTo>
                        <a:cubicBezTo>
                          <a:pt x="25" y="202"/>
                          <a:pt x="40" y="219"/>
                          <a:pt x="82" y="223"/>
                        </a:cubicBezTo>
                        <a:cubicBezTo>
                          <a:pt x="126" y="227"/>
                          <a:pt x="169" y="232"/>
                          <a:pt x="169" y="176"/>
                        </a:cubicBezTo>
                        <a:cubicBezTo>
                          <a:pt x="169" y="132"/>
                          <a:pt x="147" y="104"/>
                          <a:pt x="117" y="94"/>
                        </a:cubicBezTo>
                        <a:close/>
                      </a:path>
                    </a:pathLst>
                  </a:custGeom>
                  <a:solidFill>
                    <a:srgbClr val="00187B"/>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grpSp>
          </p:grpSp>
        </p:grpSp>
        <p:sp>
          <p:nvSpPr>
            <p:cNvPr id="11" name="TextBox 10"/>
            <p:cNvSpPr txBox="1"/>
            <p:nvPr/>
          </p:nvSpPr>
          <p:spPr>
            <a:xfrm>
              <a:off x="2124744" y="2009963"/>
              <a:ext cx="3335003" cy="738664"/>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Create tenant environment with isolated tenant VM networks</a:t>
              </a:r>
            </a:p>
          </p:txBody>
        </p:sp>
      </p:grpSp>
      <p:grpSp>
        <p:nvGrpSpPr>
          <p:cNvPr id="12" name="Group 11"/>
          <p:cNvGrpSpPr/>
          <p:nvPr/>
        </p:nvGrpSpPr>
        <p:grpSpPr>
          <a:xfrm>
            <a:off x="6077038" y="1058862"/>
            <a:ext cx="3676792" cy="1864050"/>
            <a:chOff x="6077038" y="1058862"/>
            <a:chExt cx="3676792" cy="1864050"/>
          </a:xfrm>
        </p:grpSpPr>
        <p:sp>
          <p:nvSpPr>
            <p:cNvPr id="458" name="Rectangle 457"/>
            <p:cNvSpPr/>
            <p:nvPr/>
          </p:nvSpPr>
          <p:spPr bwMode="auto">
            <a:xfrm>
              <a:off x="6096230" y="1058862"/>
              <a:ext cx="3657600" cy="184395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430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Prepare  the RDS Tenants</a:t>
              </a:r>
            </a:p>
            <a:p>
              <a:pPr defTabSz="932114" fontAlgn="base">
                <a:lnSpc>
                  <a:spcPct val="90000"/>
                </a:lnSpc>
                <a:spcBef>
                  <a:spcPct val="0"/>
                </a:spcBef>
                <a:spcAft>
                  <a:spcPct val="0"/>
                </a:spcAft>
              </a:pPr>
              <a:endParaRPr lang="en-US" sz="1600" spc="-50" dirty="0">
                <a:gradFill>
                  <a:gsLst>
                    <a:gs pos="0">
                      <a:srgbClr val="EFEFEF"/>
                    </a:gs>
                    <a:gs pos="100000">
                      <a:srgbClr val="EFEFEF"/>
                    </a:gs>
                  </a:gsLst>
                  <a:lin ang="5400000" scaled="0"/>
                </a:gradFill>
              </a:endParaRPr>
            </a:p>
          </p:txBody>
        </p:sp>
        <p:pic>
          <p:nvPicPr>
            <p:cNvPr id="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7038" y="2253211"/>
              <a:ext cx="622697" cy="64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2887" y="2253211"/>
              <a:ext cx="494005" cy="637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7833" y="1134784"/>
              <a:ext cx="7620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8866" y="2253211"/>
              <a:ext cx="648138" cy="66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1821" y="2231506"/>
              <a:ext cx="74714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82313" y="2192675"/>
              <a:ext cx="946445" cy="68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6853249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Building the Multi-Tenant Storage Fabric</a:t>
            </a:r>
            <a:endParaRPr lang="en-US" dirty="0"/>
          </a:p>
        </p:txBody>
      </p:sp>
      <p:sp>
        <p:nvSpPr>
          <p:cNvPr id="5" name="TextBox 4"/>
          <p:cNvSpPr txBox="1"/>
          <p:nvPr/>
        </p:nvSpPr>
        <p:spPr>
          <a:xfrm>
            <a:off x="3906069" y="4437451"/>
            <a:ext cx="3805779" cy="2769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Museo Sans For Dell"/>
              </a:rPr>
              <a:t>SAS 6Gbps</a:t>
            </a:r>
            <a:endParaRPr kumimoji="0" lang="en-US" sz="1200" b="1" i="0" u="none" strike="noStrike" kern="0" cap="none" spc="0" normalizeH="0" baseline="0" noProof="0" dirty="0">
              <a:ln>
                <a:noFill/>
              </a:ln>
              <a:solidFill>
                <a:srgbClr val="FFFFFF"/>
              </a:solidFill>
              <a:effectLst/>
              <a:uLnTx/>
              <a:uFillTx/>
              <a:latin typeface="Museo Sans For Dell"/>
            </a:endParaRPr>
          </a:p>
        </p:txBody>
      </p:sp>
      <p:grpSp>
        <p:nvGrpSpPr>
          <p:cNvPr id="28" name="Group 27"/>
          <p:cNvGrpSpPr/>
          <p:nvPr/>
        </p:nvGrpSpPr>
        <p:grpSpPr>
          <a:xfrm>
            <a:off x="3953074" y="4934570"/>
            <a:ext cx="3808932" cy="1064719"/>
            <a:chOff x="153468" y="4727702"/>
            <a:chExt cx="3808932" cy="1064719"/>
          </a:xfrm>
        </p:grpSpPr>
        <p:sp>
          <p:nvSpPr>
            <p:cNvPr id="4" name="Rounded Rectangle 3"/>
            <p:cNvSpPr/>
            <p:nvPr/>
          </p:nvSpPr>
          <p:spPr>
            <a:xfrm>
              <a:off x="252858" y="4727702"/>
              <a:ext cx="3709542" cy="106471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sp>
          <p:nvSpPr>
            <p:cNvPr id="6" name="Rectangle 5"/>
            <p:cNvSpPr/>
            <p:nvPr/>
          </p:nvSpPr>
          <p:spPr>
            <a:xfrm>
              <a:off x="153468" y="4727702"/>
              <a:ext cx="619652" cy="1059663"/>
            </a:xfrm>
            <a:prstGeom prst="rect">
              <a:avLst/>
            </a:prstGeom>
            <a:solidFill>
              <a:srgbClr val="000000"/>
            </a:solidFill>
            <a:ln w="25400" cap="flat" cmpd="sng" algn="ctr">
              <a:solidFill>
                <a:srgbClr val="FFFFFF"/>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Museo Sans For Dell"/>
                  <a:ea typeface="+mn-ea"/>
                  <a:cs typeface="+mn-cs"/>
                </a:rPr>
                <a:t>MD1220</a:t>
              </a:r>
              <a:r>
                <a:rPr kumimoji="0" lang="en-US" sz="1600" b="0" i="0" u="none" strike="noStrike" kern="0" cap="none" spc="0" normalizeH="0" noProof="0" dirty="0" smtClean="0">
                  <a:ln>
                    <a:noFill/>
                  </a:ln>
                  <a:solidFill>
                    <a:srgbClr val="FFFFFF"/>
                  </a:solidFill>
                  <a:effectLst/>
                  <a:uLnTx/>
                  <a:uFillTx/>
                  <a:latin typeface="Museo Sans For Dell"/>
                  <a:ea typeface="+mn-ea"/>
                  <a:cs typeface="+mn-cs"/>
                </a:rPr>
                <a:t> JBOD</a:t>
              </a:r>
              <a:endParaRPr kumimoji="0" lang="en-US" sz="2400" b="0" i="0" u="none" strike="noStrike" kern="0" cap="none" spc="0" normalizeH="0" baseline="0" noProof="0" dirty="0">
                <a:ln>
                  <a:noFill/>
                </a:ln>
                <a:solidFill>
                  <a:srgbClr val="FFFFFF"/>
                </a:solidFill>
                <a:effectLst/>
                <a:uLnTx/>
                <a:uFillTx/>
                <a:latin typeface="Museo Sans For Dell"/>
                <a:ea typeface="+mn-ea"/>
                <a:cs typeface="+mn-cs"/>
              </a:endParaRPr>
            </a:p>
          </p:txBody>
        </p:sp>
        <p:grpSp>
          <p:nvGrpSpPr>
            <p:cNvPr id="27" name="Group 26"/>
            <p:cNvGrpSpPr/>
            <p:nvPr/>
          </p:nvGrpSpPr>
          <p:grpSpPr>
            <a:xfrm>
              <a:off x="891255" y="4807423"/>
              <a:ext cx="2760016" cy="806543"/>
              <a:chOff x="891255" y="4807423"/>
              <a:chExt cx="2760016" cy="806543"/>
            </a:xfrm>
          </p:grpSpPr>
          <p:grpSp>
            <p:nvGrpSpPr>
              <p:cNvPr id="7" name="Group 6"/>
              <p:cNvGrpSpPr/>
              <p:nvPr/>
            </p:nvGrpSpPr>
            <p:grpSpPr>
              <a:xfrm>
                <a:off x="891255" y="4826413"/>
                <a:ext cx="985165" cy="758989"/>
                <a:chOff x="881734" y="5573495"/>
                <a:chExt cx="1121237" cy="960663"/>
              </a:xfrm>
            </p:grpSpPr>
            <p:sp>
              <p:nvSpPr>
                <p:cNvPr id="8" name="Flowchart: Magnetic Disk 7"/>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Flowchart: Magnetic Disk 8"/>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Flowchart: Magnetic Disk 9"/>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Flowchart: Magnetic Disk 10"/>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2666106" y="4829445"/>
                <a:ext cx="985165" cy="707582"/>
                <a:chOff x="881734" y="5573495"/>
                <a:chExt cx="1121237" cy="960663"/>
              </a:xfrm>
              <a:solidFill>
                <a:schemeClr val="accent2"/>
              </a:solidFill>
            </p:grpSpPr>
            <p:sp>
              <p:nvSpPr>
                <p:cNvPr id="13" name="Flowchart: Magnetic Disk 12"/>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lowchart: Magnetic Disk 13"/>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lowchart: Magnetic Disk 14"/>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Flowchart: Magnetic Disk 15"/>
                <p:cNvSpPr/>
                <p:nvPr/>
              </p:nvSpPr>
              <p:spPr bwMode="auto">
                <a:xfrm>
                  <a:off x="914401" y="5905509"/>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 name="Group 16"/>
              <p:cNvGrpSpPr/>
              <p:nvPr/>
            </p:nvGrpSpPr>
            <p:grpSpPr>
              <a:xfrm>
                <a:off x="1925586" y="4854977"/>
                <a:ext cx="985165" cy="758989"/>
                <a:chOff x="881734" y="5573495"/>
                <a:chExt cx="1121237" cy="960663"/>
              </a:xfrm>
            </p:grpSpPr>
            <p:sp>
              <p:nvSpPr>
                <p:cNvPr id="18" name="Flowchart: Magnetic Disk 17"/>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Flowchart: Magnetic Disk 18"/>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Flowchart: Magnetic Disk 19"/>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Flowchart: Magnetic Disk 20"/>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 name="Group 21"/>
              <p:cNvGrpSpPr/>
              <p:nvPr/>
            </p:nvGrpSpPr>
            <p:grpSpPr>
              <a:xfrm>
                <a:off x="1436439" y="4807423"/>
                <a:ext cx="985165" cy="758989"/>
                <a:chOff x="881734" y="5573495"/>
                <a:chExt cx="1121237" cy="960663"/>
              </a:xfrm>
            </p:grpSpPr>
            <p:sp>
              <p:nvSpPr>
                <p:cNvPr id="23" name="Flowchart: Magnetic Disk 22"/>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Flowchart: Magnetic Disk 23"/>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Flowchart: Magnetic Disk 24"/>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Flowchart: Magnetic Disk 25"/>
                <p:cNvSpPr/>
                <p:nvPr/>
              </p:nvSpPr>
              <p:spPr bwMode="auto">
                <a:xfrm>
                  <a:off x="914401" y="5905509"/>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sp>
        <p:nvSpPr>
          <p:cNvPr id="29" name="Rounded Rectangle 28"/>
          <p:cNvSpPr/>
          <p:nvPr/>
        </p:nvSpPr>
        <p:spPr>
          <a:xfrm>
            <a:off x="3945825" y="3510929"/>
            <a:ext cx="3766024" cy="66221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useo Sans For Del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chemeClr val="tx1"/>
                </a:solidFill>
                <a:latin typeface="Museo Sans For Dell"/>
              </a:rPr>
              <a:t> </a:t>
            </a:r>
            <a:endParaRPr kumimoji="0" lang="en-US" sz="1800" b="0" i="0" u="none" strike="noStrike" kern="0" cap="none" spc="0" normalizeH="0" baseline="0" noProof="0" dirty="0">
              <a:ln>
                <a:noFill/>
              </a:ln>
              <a:solidFill>
                <a:schemeClr val="tx1"/>
              </a:solidFill>
              <a:effectLst/>
              <a:uLnTx/>
              <a:uFillTx/>
              <a:latin typeface="Museo Sans For Dell"/>
              <a:ea typeface="+mn-ea"/>
              <a:cs typeface="+mn-cs"/>
            </a:endParaRPr>
          </a:p>
        </p:txBody>
      </p:sp>
      <p:sp>
        <p:nvSpPr>
          <p:cNvPr id="30" name="Rounded Rectangle 29"/>
          <p:cNvSpPr/>
          <p:nvPr/>
        </p:nvSpPr>
        <p:spPr bwMode="auto">
          <a:xfrm>
            <a:off x="4522568" y="3600515"/>
            <a:ext cx="1334972" cy="462487"/>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Management Volume</a:t>
            </a: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ounded Rectangle 30"/>
          <p:cNvSpPr/>
          <p:nvPr/>
        </p:nvSpPr>
        <p:spPr bwMode="auto">
          <a:xfrm>
            <a:off x="6093223" y="3600513"/>
            <a:ext cx="1353480" cy="462487"/>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Tenant  Volumes</a:t>
            </a:r>
            <a:endParaRPr lang="en-US" sz="11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a:xfrm>
            <a:off x="3906069" y="3523205"/>
            <a:ext cx="560003" cy="649935"/>
          </a:xfrm>
          <a:prstGeom prst="rect">
            <a:avLst/>
          </a:prstGeom>
          <a:solidFill>
            <a:srgbClr val="000000"/>
          </a:solidFill>
          <a:ln w="25400" cap="flat" cmpd="sng" algn="ctr">
            <a:solidFill>
              <a:srgbClr val="FFFFFF"/>
            </a:solidFill>
            <a:prstDash val="solid"/>
          </a:ln>
          <a:effectLst/>
        </p:spPr>
        <p:txBody>
          <a:bodyPr vert="vert270" rtlCol="0" anchor="ctr"/>
          <a:lstStyle/>
          <a:p>
            <a:pPr lvl="0" algn="ctr" defTabSz="914400">
              <a:defRPr/>
            </a:pPr>
            <a:endParaRPr lang="en-US" sz="1200" kern="0" dirty="0" smtClean="0">
              <a:solidFill>
                <a:srgbClr val="FFFFFF"/>
              </a:solidFill>
              <a:latin typeface="Museo Sans For Dell"/>
            </a:endParaRPr>
          </a:p>
          <a:p>
            <a:pPr lvl="0" algn="ctr" defTabSz="914400">
              <a:defRPr/>
            </a:pPr>
            <a:r>
              <a:rPr lang="en-US" sz="1200" kern="0" dirty="0" smtClean="0">
                <a:solidFill>
                  <a:srgbClr val="FFFFFF"/>
                </a:solidFill>
                <a:latin typeface="Museo Sans For Dell"/>
              </a:rPr>
              <a:t>Storage</a:t>
            </a:r>
            <a:endParaRPr lang="en-US" sz="1200" kern="0" dirty="0">
              <a:solidFill>
                <a:srgbClr val="FFFFFF"/>
              </a:solidFill>
              <a:latin typeface="Museo Sans For Dell"/>
            </a:endParaRPr>
          </a:p>
          <a:p>
            <a:pPr lvl="0" algn="ctr" defTabSz="914400">
              <a:defRPr/>
            </a:pPr>
            <a:r>
              <a:rPr lang="en-US" sz="1200" kern="0" dirty="0" smtClean="0">
                <a:solidFill>
                  <a:srgbClr val="FFFFFF"/>
                </a:solidFill>
                <a:latin typeface="Museo Sans For Dell"/>
              </a:rPr>
              <a:t>Pool</a:t>
            </a:r>
            <a:endParaRPr lang="en-US" sz="1200" kern="0" dirty="0">
              <a:solidFill>
                <a:srgbClr val="FFFFFF"/>
              </a:solidFill>
              <a:latin typeface="Museo Sans For De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sp>
        <p:nvSpPr>
          <p:cNvPr id="34" name="Rounded Rectangle 33"/>
          <p:cNvSpPr/>
          <p:nvPr/>
        </p:nvSpPr>
        <p:spPr>
          <a:xfrm>
            <a:off x="4109478" y="1592262"/>
            <a:ext cx="3568379" cy="168417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lvl="0" algn="ctr" defTabSz="914400">
              <a:defRPr/>
            </a:pPr>
            <a:endParaRPr lang="en-US" kern="0" dirty="0" smtClean="0">
              <a:solidFill>
                <a:schemeClr val="tx1"/>
              </a:solidFill>
              <a:latin typeface="Museo Sans For Dell"/>
            </a:endParaRPr>
          </a:p>
          <a:p>
            <a:pPr lvl="0" algn="ctr" defTabSz="914400">
              <a:defRPr/>
            </a:pPr>
            <a:endParaRPr lang="en-US" kern="0" dirty="0">
              <a:solidFill>
                <a:schemeClr val="tx1"/>
              </a:solidFill>
              <a:latin typeface="Museo Sans For Dell"/>
            </a:endParaRPr>
          </a:p>
          <a:p>
            <a:pPr lvl="0" algn="ctr" defTabSz="914400">
              <a:defRPr/>
            </a:pPr>
            <a:endParaRPr lang="en-US" kern="0" dirty="0" smtClean="0">
              <a:solidFill>
                <a:schemeClr val="tx1"/>
              </a:solidFill>
              <a:latin typeface="Museo Sans For Dell"/>
            </a:endParaRPr>
          </a:p>
          <a:p>
            <a:pPr lvl="0" algn="ctr" defTabSz="914400">
              <a:defRPr/>
            </a:pPr>
            <a:r>
              <a:rPr lang="en-US" kern="0" dirty="0" smtClean="0">
                <a:solidFill>
                  <a:schemeClr val="tx1"/>
                </a:solidFill>
                <a:latin typeface="Museo Sans For Dell"/>
              </a:rPr>
              <a:t> Scale out File Server</a:t>
            </a:r>
          </a:p>
          <a:p>
            <a:pPr lvl="0" algn="ctr" defTabSz="914400">
              <a:defRPr/>
            </a:pPr>
            <a:endParaRPr lang="en-US" kern="0" dirty="0" smtClean="0">
              <a:solidFill>
                <a:schemeClr val="tx1"/>
              </a:solidFill>
              <a:latin typeface="Museo Sans For Dell"/>
            </a:endParaRPr>
          </a:p>
          <a:p>
            <a:pPr lvl="0" defTabSz="914400">
              <a:defRPr/>
            </a:pPr>
            <a:endParaRPr lang="en-US" kern="0" dirty="0">
              <a:solidFill>
                <a:schemeClr val="tx1"/>
              </a:solidFill>
              <a:latin typeface="Museo Sans For Dell"/>
            </a:endParaRPr>
          </a:p>
          <a:p>
            <a:pPr lvl="0" algn="ctr" defTabSz="914400">
              <a:defRPr/>
            </a:pPr>
            <a:endParaRPr lang="en-US" kern="0" dirty="0" smtClean="0">
              <a:solidFill>
                <a:schemeClr val="tx1"/>
              </a:solidFill>
              <a:latin typeface="Museo Sans For Dell"/>
            </a:endParaRPr>
          </a:p>
          <a:p>
            <a:pPr lvl="0" algn="ctr" defTabSz="914400">
              <a:defRPr/>
            </a:pPr>
            <a:endParaRPr lang="en-US" kern="0" dirty="0">
              <a:solidFill>
                <a:schemeClr val="tx1"/>
              </a:solidFill>
              <a:latin typeface="Museo Sans For Dell"/>
            </a:endParaRPr>
          </a:p>
          <a:p>
            <a:pPr lvl="0" algn="ctr" defTabSz="914400">
              <a:defRPr/>
            </a:pPr>
            <a:endParaRPr lang="en-US" kern="0" dirty="0" smtClean="0">
              <a:solidFill>
                <a:schemeClr val="tx1"/>
              </a:solidFill>
              <a:latin typeface="Museo Sans For Dell"/>
            </a:endParaRPr>
          </a:p>
          <a:p>
            <a:pPr lvl="0" algn="ctr" defTabSz="914400">
              <a:defRPr/>
            </a:pPr>
            <a:endParaRPr lang="en-US" kern="0" dirty="0">
              <a:solidFill>
                <a:schemeClr val="tx1"/>
              </a:solidFill>
              <a:latin typeface="Museo Sans For Dell"/>
            </a:endParaRPr>
          </a:p>
          <a:p>
            <a:pPr lvl="0" algn="ctr" defTabSz="914400">
              <a:defRPr/>
            </a:pPr>
            <a:r>
              <a:rPr lang="en-US" kern="0" dirty="0" smtClean="0">
                <a:solidFill>
                  <a:schemeClr val="tx1"/>
                </a:solidFill>
                <a:latin typeface="Museo Sans For Dell"/>
              </a:rPr>
              <a:t> </a:t>
            </a:r>
            <a:endParaRPr lang="en-US" kern="0" dirty="0">
              <a:solidFill>
                <a:schemeClr val="tx1"/>
              </a:solidFill>
              <a:latin typeface="Museo Sans For Dell"/>
            </a:endParaRPr>
          </a:p>
        </p:txBody>
      </p:sp>
      <p:sp>
        <p:nvSpPr>
          <p:cNvPr id="35" name="Rectangle 34"/>
          <p:cNvSpPr/>
          <p:nvPr/>
        </p:nvSpPr>
        <p:spPr>
          <a:xfrm>
            <a:off x="3925089" y="1592263"/>
            <a:ext cx="576333" cy="1652756"/>
          </a:xfrm>
          <a:prstGeom prst="rect">
            <a:avLst/>
          </a:prstGeom>
          <a:solidFill>
            <a:srgbClr val="000000"/>
          </a:solidFill>
          <a:ln w="25400" cap="flat" cmpd="sng" algn="ctr">
            <a:solidFill>
              <a:srgbClr val="FFFFFF"/>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useo Sans For Dell"/>
                <a:ea typeface="+mn-ea"/>
                <a:cs typeface="+mn-cs"/>
              </a:rPr>
              <a:t>Dell R720</a:t>
            </a: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pic>
        <p:nvPicPr>
          <p:cNvPr id="36" name="Picture 2"/>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680267" y="2603863"/>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Straight Connector 36"/>
          <p:cNvCxnSpPr/>
          <p:nvPr/>
        </p:nvCxnSpPr>
        <p:spPr>
          <a:xfrm flipV="1">
            <a:off x="5001918" y="3117309"/>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154318" y="3114899"/>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9" name="Picture 2"/>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375413" y="2637978"/>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Connector 39"/>
          <p:cNvCxnSpPr/>
          <p:nvPr/>
        </p:nvCxnSpPr>
        <p:spPr>
          <a:xfrm flipV="1">
            <a:off x="6697064" y="3151424"/>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849464" y="3149014"/>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465637" y="2125662"/>
            <a:ext cx="1149995"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chemeClr val="tx1"/>
                    </a:gs>
                    <a:gs pos="30000">
                      <a:schemeClr val="tx1"/>
                    </a:gs>
                  </a:gsLst>
                  <a:lin ang="5400000" scaled="0"/>
                </a:gradFill>
              </a:rPr>
              <a:t>\\sofs\mgmt</a:t>
            </a:r>
          </a:p>
        </p:txBody>
      </p:sp>
      <p:sp>
        <p:nvSpPr>
          <p:cNvPr id="49" name="TextBox 48"/>
          <p:cNvSpPr txBox="1"/>
          <p:nvPr/>
        </p:nvSpPr>
        <p:spPr>
          <a:xfrm>
            <a:off x="6135042" y="2125662"/>
            <a:ext cx="1177245"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chemeClr val="tx1"/>
                    </a:gs>
                    <a:gs pos="30000">
                      <a:schemeClr val="tx1"/>
                    </a:gs>
                  </a:gsLst>
                  <a:lin ang="5400000" scaled="0"/>
                </a:gradFill>
              </a:rPr>
              <a:t>\\sofs\tenant</a:t>
            </a:r>
          </a:p>
        </p:txBody>
      </p:sp>
      <p:grpSp>
        <p:nvGrpSpPr>
          <p:cNvPr id="42" name="Group 41"/>
          <p:cNvGrpSpPr/>
          <p:nvPr/>
        </p:nvGrpSpPr>
        <p:grpSpPr>
          <a:xfrm>
            <a:off x="7801606" y="4943245"/>
            <a:ext cx="2074231" cy="992417"/>
            <a:chOff x="7801606" y="4943245"/>
            <a:chExt cx="2074231" cy="992417"/>
          </a:xfrm>
        </p:grpSpPr>
        <p:sp>
          <p:nvSpPr>
            <p:cNvPr id="44" name="Rectangle 43"/>
            <p:cNvSpPr/>
            <p:nvPr/>
          </p:nvSpPr>
          <p:spPr>
            <a:xfrm>
              <a:off x="8116887" y="5528004"/>
              <a:ext cx="1756469" cy="331458"/>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Museo Sans For Dell"/>
                  <a:ea typeface="+mn-ea"/>
                  <a:cs typeface="+mn-cs"/>
                </a:rPr>
                <a:t>Management Disks</a:t>
              </a: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sp>
          <p:nvSpPr>
            <p:cNvPr id="45" name="Rectangle 44"/>
            <p:cNvSpPr/>
            <p:nvPr/>
          </p:nvSpPr>
          <p:spPr>
            <a:xfrm>
              <a:off x="8116887" y="4994604"/>
              <a:ext cx="1758950" cy="33145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Museo Sans For Dell"/>
                  <a:ea typeface="+mn-ea"/>
                  <a:cs typeface="+mn-cs"/>
                </a:rPr>
                <a:t>Tenant Disks</a:t>
              </a:r>
              <a:endParaRPr kumimoji="0" lang="en-US" sz="1400" b="0" i="0" u="none" strike="noStrike" kern="0" cap="none" spc="0" normalizeH="0" baseline="0" noProof="0" dirty="0">
                <a:ln>
                  <a:noFill/>
                </a:ln>
                <a:solidFill>
                  <a:srgbClr val="FFFFFF"/>
                </a:solidFill>
                <a:effectLst/>
                <a:uLnTx/>
                <a:uFillTx/>
                <a:latin typeface="Museo Sans For Dell"/>
                <a:ea typeface="+mn-ea"/>
                <a:cs typeface="+mn-cs"/>
              </a:endParaRPr>
            </a:p>
          </p:txBody>
        </p:sp>
        <p:sp>
          <p:nvSpPr>
            <p:cNvPr id="46" name="Left Brace 45"/>
            <p:cNvSpPr/>
            <p:nvPr/>
          </p:nvSpPr>
          <p:spPr>
            <a:xfrm>
              <a:off x="7801606" y="4943245"/>
              <a:ext cx="237320" cy="992417"/>
            </a:xfrm>
            <a:prstGeom prst="leftBrace">
              <a:avLst/>
            </a:prstGeom>
            <a:noFill/>
            <a:ln w="9525"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grpSp>
    </p:spTree>
    <p:extLst>
      <p:ext uri="{BB962C8B-B14F-4D97-AF65-F5344CB8AC3E}">
        <p14:creationId xmlns:p14="http://schemas.microsoft.com/office/powerpoint/2010/main" val="1676186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0" grpId="0" animBg="1"/>
      <p:bldP spid="31" grpId="0" animBg="1"/>
      <p:bldP spid="33" grpId="0" animBg="1"/>
      <p:bldP spid="34" grpId="0" animBg="1"/>
      <p:bldP spid="35" grpId="0" animBg="1"/>
      <p:bldP spid="48" grpId="0"/>
      <p:bldP spid="4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754" y="90068"/>
            <a:ext cx="11889564" cy="917575"/>
          </a:xfrm>
        </p:spPr>
        <p:txBody>
          <a:bodyPr/>
          <a:lstStyle/>
          <a:p>
            <a:r>
              <a:rPr lang="en-US" dirty="0" smtClean="0"/>
              <a:t>Multi-Tenant Storage Configurations </a:t>
            </a:r>
            <a:endParaRPr lang="en-US" dirty="0"/>
          </a:p>
        </p:txBody>
      </p:sp>
      <p:sp>
        <p:nvSpPr>
          <p:cNvPr id="156" name="TextBox 155"/>
          <p:cNvSpPr txBox="1"/>
          <p:nvPr/>
        </p:nvSpPr>
        <p:spPr>
          <a:xfrm>
            <a:off x="862565" y="3907430"/>
            <a:ext cx="538971"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Museo Sans For Dell"/>
              </a:rPr>
              <a:t> </a:t>
            </a:r>
            <a:endParaRPr kumimoji="0" lang="en-US" sz="1600" b="1" i="0" u="none" strike="noStrike" kern="0" cap="none" spc="0" normalizeH="0" baseline="0" noProof="0" dirty="0">
              <a:ln>
                <a:noFill/>
              </a:ln>
              <a:solidFill>
                <a:sysClr val="windowText" lastClr="000000"/>
              </a:solidFill>
              <a:effectLst/>
              <a:uLnTx/>
              <a:uFillTx/>
              <a:latin typeface="Museo Sans For Dell"/>
            </a:endParaRPr>
          </a:p>
        </p:txBody>
      </p:sp>
      <p:sp>
        <p:nvSpPr>
          <p:cNvPr id="37" name="TextBox 36"/>
          <p:cNvSpPr txBox="1"/>
          <p:nvPr/>
        </p:nvSpPr>
        <p:spPr>
          <a:xfrm>
            <a:off x="274637" y="1047599"/>
            <a:ext cx="3190704"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Multiple tenants on single </a:t>
            </a:r>
            <a:r>
              <a:rPr lang="en-US" sz="2000" dirty="0">
                <a:gradFill>
                  <a:gsLst>
                    <a:gs pos="2917">
                      <a:schemeClr val="tx1"/>
                    </a:gs>
                    <a:gs pos="30000">
                      <a:schemeClr val="tx1"/>
                    </a:gs>
                  </a:gsLst>
                  <a:lin ang="5400000" scaled="0"/>
                </a:gradFill>
              </a:rPr>
              <a:t>v</a:t>
            </a:r>
            <a:r>
              <a:rPr lang="en-US" sz="2000" dirty="0" smtClean="0">
                <a:gradFill>
                  <a:gsLst>
                    <a:gs pos="2917">
                      <a:schemeClr val="tx1"/>
                    </a:gs>
                    <a:gs pos="30000">
                      <a:schemeClr val="tx1"/>
                    </a:gs>
                  </a:gsLst>
                  <a:lin ang="5400000" scaled="0"/>
                </a:gradFill>
              </a:rPr>
              <a:t>olume</a:t>
            </a:r>
          </a:p>
        </p:txBody>
      </p:sp>
      <p:sp>
        <p:nvSpPr>
          <p:cNvPr id="322" name="TextBox 321"/>
          <p:cNvSpPr txBox="1"/>
          <p:nvPr/>
        </p:nvSpPr>
        <p:spPr>
          <a:xfrm>
            <a:off x="8340048" y="1095998"/>
            <a:ext cx="3443228"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Physical </a:t>
            </a:r>
            <a:r>
              <a:rPr lang="en-US" sz="2000" dirty="0">
                <a:gradFill>
                  <a:gsLst>
                    <a:gs pos="2917">
                      <a:schemeClr val="tx1"/>
                    </a:gs>
                    <a:gs pos="30000">
                      <a:schemeClr val="tx1"/>
                    </a:gs>
                  </a:gsLst>
                  <a:lin ang="5400000" scaled="0"/>
                </a:gradFill>
              </a:rPr>
              <a:t>d</a:t>
            </a:r>
            <a:r>
              <a:rPr lang="en-US" sz="2000" dirty="0" smtClean="0">
                <a:gradFill>
                  <a:gsLst>
                    <a:gs pos="2917">
                      <a:schemeClr val="tx1"/>
                    </a:gs>
                    <a:gs pos="30000">
                      <a:schemeClr val="tx1"/>
                    </a:gs>
                  </a:gsLst>
                  <a:lin ang="5400000" scaled="0"/>
                </a:gradFill>
              </a:rPr>
              <a:t>isk </a:t>
            </a:r>
            <a:r>
              <a:rPr lang="en-US" sz="2000" dirty="0">
                <a:gradFill>
                  <a:gsLst>
                    <a:gs pos="2917">
                      <a:schemeClr val="tx1"/>
                    </a:gs>
                    <a:gs pos="30000">
                      <a:schemeClr val="tx1"/>
                    </a:gs>
                  </a:gsLst>
                  <a:lin ang="5400000" scaled="0"/>
                </a:gradFill>
              </a:rPr>
              <a:t>t</a:t>
            </a:r>
            <a:r>
              <a:rPr lang="en-US" sz="2000" dirty="0" smtClean="0">
                <a:gradFill>
                  <a:gsLst>
                    <a:gs pos="2917">
                      <a:schemeClr val="tx1"/>
                    </a:gs>
                    <a:gs pos="30000">
                      <a:schemeClr val="tx1"/>
                    </a:gs>
                  </a:gsLst>
                  <a:lin ang="5400000" scaled="0"/>
                </a:gradFill>
              </a:rPr>
              <a:t>enancy</a:t>
            </a:r>
          </a:p>
        </p:txBody>
      </p:sp>
      <p:grpSp>
        <p:nvGrpSpPr>
          <p:cNvPr id="25" name="Group 24"/>
          <p:cNvGrpSpPr/>
          <p:nvPr/>
        </p:nvGrpSpPr>
        <p:grpSpPr>
          <a:xfrm>
            <a:off x="255344" y="2047997"/>
            <a:ext cx="3626369" cy="3744424"/>
            <a:chOff x="153468" y="2047997"/>
            <a:chExt cx="3808932" cy="3744424"/>
          </a:xfrm>
        </p:grpSpPr>
        <p:sp>
          <p:nvSpPr>
            <p:cNvPr id="171" name="Rounded Rectangle 170"/>
            <p:cNvSpPr/>
            <p:nvPr/>
          </p:nvSpPr>
          <p:spPr>
            <a:xfrm>
              <a:off x="196377" y="3445214"/>
              <a:ext cx="3680323" cy="66221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useo Sans For Del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chemeClr val="tx1"/>
                  </a:solidFill>
                  <a:latin typeface="Museo Sans For Dell"/>
                </a:rPr>
                <a:t> </a:t>
              </a:r>
              <a:endParaRPr kumimoji="0" lang="en-US" sz="1800" b="0" i="0" u="none" strike="noStrike" kern="0" cap="none" spc="0" normalizeH="0" baseline="0" noProof="0" dirty="0">
                <a:ln>
                  <a:noFill/>
                </a:ln>
                <a:solidFill>
                  <a:schemeClr val="tx1"/>
                </a:solidFill>
                <a:effectLst/>
                <a:uLnTx/>
                <a:uFillTx/>
                <a:latin typeface="Museo Sans For Dell"/>
                <a:ea typeface="+mn-ea"/>
                <a:cs typeface="+mn-cs"/>
              </a:endParaRPr>
            </a:p>
          </p:txBody>
        </p:sp>
        <p:grpSp>
          <p:nvGrpSpPr>
            <p:cNvPr id="24" name="Group 23"/>
            <p:cNvGrpSpPr/>
            <p:nvPr/>
          </p:nvGrpSpPr>
          <p:grpSpPr>
            <a:xfrm>
              <a:off x="153468" y="2047997"/>
              <a:ext cx="3808932" cy="3744424"/>
              <a:chOff x="153468" y="2047997"/>
              <a:chExt cx="3808932" cy="3744424"/>
            </a:xfrm>
          </p:grpSpPr>
          <p:sp>
            <p:nvSpPr>
              <p:cNvPr id="150" name="Rounded Rectangle 149"/>
              <p:cNvSpPr/>
              <p:nvPr/>
            </p:nvSpPr>
            <p:spPr>
              <a:xfrm>
                <a:off x="341010" y="2047997"/>
                <a:ext cx="3568379" cy="129741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lvl="0" algn="ctr" defTabSz="914400">
                  <a:defRPr/>
                </a:pPr>
                <a:r>
                  <a:rPr lang="en-US" kern="0" dirty="0">
                    <a:solidFill>
                      <a:schemeClr val="tx1"/>
                    </a:solidFill>
                    <a:latin typeface="Museo Sans For Dell"/>
                  </a:rPr>
                  <a:t> </a:t>
                </a:r>
                <a:r>
                  <a:rPr lang="en-US" kern="0" dirty="0" smtClean="0">
                    <a:solidFill>
                      <a:schemeClr val="tx1"/>
                    </a:solidFill>
                    <a:latin typeface="Museo Sans For Dell"/>
                  </a:rPr>
                  <a:t>\</a:t>
                </a:r>
                <a:endParaRPr lang="en-US" kern="0" dirty="0">
                  <a:solidFill>
                    <a:schemeClr val="tx1"/>
                  </a:solidFill>
                  <a:latin typeface="Museo Sans For Dell"/>
                </a:endParaRPr>
              </a:p>
            </p:txBody>
          </p:sp>
          <p:sp>
            <p:nvSpPr>
              <p:cNvPr id="128" name="Rectangle 127"/>
              <p:cNvSpPr/>
              <p:nvPr/>
            </p:nvSpPr>
            <p:spPr>
              <a:xfrm>
                <a:off x="156621" y="2064039"/>
                <a:ext cx="576333" cy="1249947"/>
              </a:xfrm>
              <a:prstGeom prst="rect">
                <a:avLst/>
              </a:prstGeom>
              <a:solidFill>
                <a:srgbClr val="000000"/>
              </a:solidFill>
              <a:ln w="25400" cap="flat" cmpd="sng" algn="ctr">
                <a:solidFill>
                  <a:srgbClr val="FFFFFF"/>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useo Sans For Dell"/>
                    <a:ea typeface="+mn-ea"/>
                    <a:cs typeface="+mn-cs"/>
                  </a:rPr>
                  <a:t>Dell R720</a:t>
                </a: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pic>
            <p:nvPicPr>
              <p:cNvPr id="2050" name="Picture 2"/>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1828" y="2598507"/>
                <a:ext cx="762000" cy="485775"/>
              </a:xfrm>
              <a:prstGeom prst="rect">
                <a:avLst/>
              </a:prstGeom>
              <a:solidFill>
                <a:schemeClr val="accent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846320" y="2603448"/>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861444" y="2646859"/>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a:xfrm flipV="1">
                <a:off x="1132444" y="308428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284844" y="308187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2166610" y="312782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2319010" y="312541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3146350" y="3084278"/>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3298750" y="3081868"/>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16624" y="2106973"/>
                <a:ext cx="1100756"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chemeClr val="tx1"/>
                        </a:gs>
                        <a:gs pos="30000">
                          <a:schemeClr val="tx1"/>
                        </a:gs>
                      </a:gsLst>
                      <a:lin ang="5400000" scaled="0"/>
                    </a:gradFill>
                  </a:rPr>
                  <a:t>\\sofs\ten1</a:t>
                </a:r>
              </a:p>
            </p:txBody>
          </p:sp>
          <p:sp>
            <p:nvSpPr>
              <p:cNvPr id="178" name="TextBox 177"/>
              <p:cNvSpPr txBox="1"/>
              <p:nvPr/>
            </p:nvSpPr>
            <p:spPr>
              <a:xfrm>
                <a:off x="1744045" y="2155364"/>
                <a:ext cx="1100756"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chemeClr val="tx1"/>
                        </a:gs>
                        <a:gs pos="30000">
                          <a:schemeClr val="tx1"/>
                        </a:gs>
                      </a:gsLst>
                      <a:lin ang="5400000" scaled="0"/>
                    </a:gradFill>
                  </a:rPr>
                  <a:t>\\sofs\ten2</a:t>
                </a:r>
              </a:p>
            </p:txBody>
          </p:sp>
          <p:sp>
            <p:nvSpPr>
              <p:cNvPr id="179" name="TextBox 178"/>
              <p:cNvSpPr txBox="1"/>
              <p:nvPr/>
            </p:nvSpPr>
            <p:spPr>
              <a:xfrm>
                <a:off x="2735846" y="2124208"/>
                <a:ext cx="1140854"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chemeClr val="tx1"/>
                        </a:gs>
                        <a:gs pos="30000">
                          <a:schemeClr val="tx1"/>
                        </a:gs>
                      </a:gsLst>
                      <a:lin ang="5400000" scaled="0"/>
                    </a:gradFill>
                  </a:rPr>
                  <a:t>\\sofs\ten3</a:t>
                </a:r>
              </a:p>
            </p:txBody>
          </p:sp>
          <p:grpSp>
            <p:nvGrpSpPr>
              <p:cNvPr id="19" name="Group 18"/>
              <p:cNvGrpSpPr/>
              <p:nvPr/>
            </p:nvGrpSpPr>
            <p:grpSpPr>
              <a:xfrm>
                <a:off x="153468" y="3457490"/>
                <a:ext cx="3808932" cy="2334931"/>
                <a:chOff x="153468" y="3457490"/>
                <a:chExt cx="3808932" cy="2334931"/>
              </a:xfrm>
            </p:grpSpPr>
            <p:sp>
              <p:nvSpPr>
                <p:cNvPr id="7" name="Rounded Rectangle 6"/>
                <p:cNvSpPr/>
                <p:nvPr/>
              </p:nvSpPr>
              <p:spPr bwMode="auto">
                <a:xfrm>
                  <a:off x="773120" y="3534800"/>
                  <a:ext cx="2878151" cy="462487"/>
                </a:xfrm>
                <a:prstGeom prst="roundRect">
                  <a:avLst/>
                </a:prstGeom>
                <a:solidFill>
                  <a:schemeClr val="bg1">
                    <a:lumMod val="75000"/>
                    <a:lumOff val="2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Tenant  Volume</a:t>
                  </a: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TextBox 121"/>
                <p:cNvSpPr txBox="1"/>
                <p:nvPr/>
              </p:nvSpPr>
              <p:spPr>
                <a:xfrm>
                  <a:off x="196377" y="4294772"/>
                  <a:ext cx="3658658" cy="2769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Museo Sans For Dell"/>
                    </a:rPr>
                    <a:t>SAS 6Gbps</a:t>
                  </a:r>
                  <a:endParaRPr kumimoji="0" lang="en-US" sz="1200" b="1" i="0" u="none" strike="noStrike" kern="0" cap="none" spc="0" normalizeH="0" baseline="0" noProof="0" dirty="0">
                    <a:ln>
                      <a:noFill/>
                    </a:ln>
                    <a:solidFill>
                      <a:srgbClr val="FFFFFF"/>
                    </a:solidFill>
                    <a:effectLst/>
                    <a:uLnTx/>
                    <a:uFillTx/>
                    <a:latin typeface="Museo Sans For Dell"/>
                  </a:endParaRPr>
                </a:p>
              </p:txBody>
            </p:sp>
            <p:sp>
              <p:nvSpPr>
                <p:cNvPr id="172" name="Rectangle 171"/>
                <p:cNvSpPr/>
                <p:nvPr/>
              </p:nvSpPr>
              <p:spPr>
                <a:xfrm>
                  <a:off x="156621" y="3457490"/>
                  <a:ext cx="560003" cy="649935"/>
                </a:xfrm>
                <a:prstGeom prst="rect">
                  <a:avLst/>
                </a:prstGeom>
                <a:solidFill>
                  <a:srgbClr val="000000"/>
                </a:solidFill>
                <a:ln w="25400" cap="flat" cmpd="sng" algn="ctr">
                  <a:solidFill>
                    <a:srgbClr val="FFFFFF"/>
                  </a:solidFill>
                  <a:prstDash val="solid"/>
                </a:ln>
                <a:effectLst/>
              </p:spPr>
              <p:txBody>
                <a:bodyPr vert="vert270" rtlCol="0" anchor="ctr"/>
                <a:lstStyle/>
                <a:p>
                  <a:pPr lvl="0" algn="ctr" defTabSz="914400">
                    <a:defRPr/>
                  </a:pPr>
                  <a:endParaRPr lang="en-US" sz="1200" kern="0" dirty="0" smtClean="0">
                    <a:solidFill>
                      <a:srgbClr val="FFFFFF"/>
                    </a:solidFill>
                    <a:latin typeface="Museo Sans For Dell"/>
                  </a:endParaRPr>
                </a:p>
                <a:p>
                  <a:pPr lvl="0" algn="ctr" defTabSz="914400">
                    <a:defRPr/>
                  </a:pPr>
                  <a:r>
                    <a:rPr lang="en-US" sz="1200" kern="0" dirty="0" smtClean="0">
                      <a:solidFill>
                        <a:srgbClr val="FFFFFF"/>
                      </a:solidFill>
                      <a:latin typeface="Museo Sans For Dell"/>
                    </a:rPr>
                    <a:t>Storage</a:t>
                  </a:r>
                  <a:endParaRPr lang="en-US" sz="1200" kern="0" dirty="0">
                    <a:solidFill>
                      <a:srgbClr val="FFFFFF"/>
                    </a:solidFill>
                    <a:latin typeface="Museo Sans For Dell"/>
                  </a:endParaRPr>
                </a:p>
                <a:p>
                  <a:pPr lvl="0" algn="ctr" defTabSz="914400">
                    <a:defRPr/>
                  </a:pPr>
                  <a:r>
                    <a:rPr lang="en-US" sz="1200" kern="0" dirty="0" smtClean="0">
                      <a:solidFill>
                        <a:srgbClr val="FFFFFF"/>
                      </a:solidFill>
                      <a:latin typeface="Museo Sans For Dell"/>
                    </a:rPr>
                    <a:t>Pool</a:t>
                  </a:r>
                  <a:endParaRPr lang="en-US" sz="1200" kern="0" dirty="0">
                    <a:solidFill>
                      <a:srgbClr val="FFFFFF"/>
                    </a:solidFill>
                    <a:latin typeface="Museo Sans For De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grpSp>
              <p:nvGrpSpPr>
                <p:cNvPr id="18" name="Group 17"/>
                <p:cNvGrpSpPr/>
                <p:nvPr/>
              </p:nvGrpSpPr>
              <p:grpSpPr>
                <a:xfrm>
                  <a:off x="153468" y="4727702"/>
                  <a:ext cx="3808932" cy="1064719"/>
                  <a:chOff x="153468" y="4727702"/>
                  <a:chExt cx="3808932" cy="1064719"/>
                </a:xfrm>
              </p:grpSpPr>
              <p:sp>
                <p:nvSpPr>
                  <p:cNvPr id="163" name="Rounded Rectangle 162"/>
                  <p:cNvSpPr/>
                  <p:nvPr/>
                </p:nvSpPr>
                <p:spPr>
                  <a:xfrm>
                    <a:off x="252858" y="4727702"/>
                    <a:ext cx="3709542" cy="106471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grpSp>
                <p:nvGrpSpPr>
                  <p:cNvPr id="40" name="Group 39"/>
                  <p:cNvGrpSpPr/>
                  <p:nvPr/>
                </p:nvGrpSpPr>
                <p:grpSpPr>
                  <a:xfrm>
                    <a:off x="891255" y="4826413"/>
                    <a:ext cx="985165" cy="758989"/>
                    <a:chOff x="881734" y="5573495"/>
                    <a:chExt cx="1121237" cy="960663"/>
                  </a:xfrm>
                </p:grpSpPr>
                <p:sp>
                  <p:nvSpPr>
                    <p:cNvPr id="41" name="Flowchart: Magnetic Disk 40"/>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Flowchart: Magnetic Disk 41"/>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Flowchart: Magnetic Disk 42"/>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Flowchart: Magnetic Disk 43"/>
                    <p:cNvSpPr/>
                    <p:nvPr/>
                  </p:nvSpPr>
                  <p:spPr bwMode="auto">
                    <a:xfrm>
                      <a:off x="914401" y="5905509"/>
                      <a:ext cx="620485" cy="538842"/>
                    </a:xfrm>
                    <a:prstGeom prst="flowChartMagneticDisk">
                      <a:avLst/>
                    </a:prstGeom>
                    <a:solidFill>
                      <a:schemeClr val="accent4">
                        <a:lumMod val="60000"/>
                        <a:lumOff val="4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5" name="Group 44"/>
                  <p:cNvGrpSpPr/>
                  <p:nvPr/>
                </p:nvGrpSpPr>
                <p:grpSpPr>
                  <a:xfrm>
                    <a:off x="2666106" y="4829445"/>
                    <a:ext cx="985165" cy="707582"/>
                    <a:chOff x="881734" y="5573495"/>
                    <a:chExt cx="1121237" cy="960663"/>
                  </a:xfrm>
                  <a:solidFill>
                    <a:schemeClr val="accent2"/>
                  </a:solidFill>
                </p:grpSpPr>
                <p:sp>
                  <p:nvSpPr>
                    <p:cNvPr id="46" name="Flowchart: Magnetic Disk 45"/>
                    <p:cNvSpPr/>
                    <p:nvPr/>
                  </p:nvSpPr>
                  <p:spPr bwMode="auto">
                    <a:xfrm>
                      <a:off x="881734" y="5573495"/>
                      <a:ext cx="620485" cy="538842"/>
                    </a:xfrm>
                    <a:prstGeom prst="flowChartMagneticDisk">
                      <a:avLst/>
                    </a:prstGeom>
                    <a:solidFill>
                      <a:schemeClr val="accent4">
                        <a:lumMod val="60000"/>
                        <a:lumOff val="4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Flowchart: Magnetic Disk 46"/>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Flowchart: Magnetic Disk 47"/>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Flowchart: Magnetic Disk 48"/>
                    <p:cNvSpPr/>
                    <p:nvPr/>
                  </p:nvSpPr>
                  <p:spPr bwMode="auto">
                    <a:xfrm>
                      <a:off x="914401" y="5905509"/>
                      <a:ext cx="620485" cy="538842"/>
                    </a:xfrm>
                    <a:prstGeom prst="flowChartMagneticDisk">
                      <a:avLst/>
                    </a:prstGeom>
                    <a:solidFill>
                      <a:schemeClr val="accent4">
                        <a:lumMod val="60000"/>
                        <a:lumOff val="4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1" name="Group 110"/>
                  <p:cNvGrpSpPr/>
                  <p:nvPr/>
                </p:nvGrpSpPr>
                <p:grpSpPr>
                  <a:xfrm>
                    <a:off x="1925586" y="4854977"/>
                    <a:ext cx="985165" cy="758989"/>
                    <a:chOff x="881734" y="5573495"/>
                    <a:chExt cx="1121237" cy="960663"/>
                  </a:xfrm>
                </p:grpSpPr>
                <p:sp>
                  <p:nvSpPr>
                    <p:cNvPr id="112" name="Flowchart: Magnetic Disk 111"/>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Flowchart: Magnetic Disk 113"/>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Flowchart: Magnetic Disk 114"/>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Flowchart: Magnetic Disk 115"/>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9" name="Rectangle 128"/>
                  <p:cNvSpPr/>
                  <p:nvPr/>
                </p:nvSpPr>
                <p:spPr>
                  <a:xfrm>
                    <a:off x="153468" y="4727702"/>
                    <a:ext cx="619652" cy="1059663"/>
                  </a:xfrm>
                  <a:prstGeom prst="rect">
                    <a:avLst/>
                  </a:prstGeom>
                  <a:solidFill>
                    <a:srgbClr val="000000"/>
                  </a:solidFill>
                  <a:ln w="25400" cap="flat" cmpd="sng" algn="ctr">
                    <a:solidFill>
                      <a:srgbClr val="FFFFFF"/>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useo Sans For Dell"/>
                        <a:ea typeface="+mn-ea"/>
                        <a:cs typeface="+mn-cs"/>
                      </a:rPr>
                      <a:t>MD1220</a:t>
                    </a:r>
                    <a:r>
                      <a:rPr kumimoji="0" lang="en-US" sz="1800" b="0" i="0" u="none" strike="noStrike" kern="0" cap="none" spc="0" normalizeH="0" noProof="0" dirty="0" smtClean="0">
                        <a:ln>
                          <a:noFill/>
                        </a:ln>
                        <a:solidFill>
                          <a:srgbClr val="FFFFFF"/>
                        </a:solidFill>
                        <a:effectLst/>
                        <a:uLnTx/>
                        <a:uFillTx/>
                        <a:latin typeface="Museo Sans For Dell"/>
                        <a:ea typeface="+mn-ea"/>
                        <a:cs typeface="+mn-cs"/>
                      </a:rPr>
                      <a:t> JBOD</a:t>
                    </a: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grpSp>
                <p:nvGrpSpPr>
                  <p:cNvPr id="95" name="Group 94"/>
                  <p:cNvGrpSpPr/>
                  <p:nvPr/>
                </p:nvGrpSpPr>
                <p:grpSpPr>
                  <a:xfrm>
                    <a:off x="1436439" y="4807423"/>
                    <a:ext cx="985165" cy="758989"/>
                    <a:chOff x="881734" y="5573495"/>
                    <a:chExt cx="1121237" cy="960663"/>
                  </a:xfrm>
                </p:grpSpPr>
                <p:sp>
                  <p:nvSpPr>
                    <p:cNvPr id="96" name="Flowchart: Magnetic Disk 95"/>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Flowchart: Magnetic Disk 96"/>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Flowchart: Magnetic Disk 97"/>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Flowchart: Magnetic Disk 98"/>
                    <p:cNvSpPr/>
                    <p:nvPr/>
                  </p:nvSpPr>
                  <p:spPr bwMode="auto">
                    <a:xfrm>
                      <a:off x="914401" y="5905509"/>
                      <a:ext cx="620485" cy="538842"/>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grpSp>
      </p:grpSp>
      <p:sp>
        <p:nvSpPr>
          <p:cNvPr id="5" name="TextBox 4"/>
          <p:cNvSpPr txBox="1"/>
          <p:nvPr/>
        </p:nvSpPr>
        <p:spPr>
          <a:xfrm>
            <a:off x="26276" y="5928931"/>
            <a:ext cx="4059777"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Ideal for hosting large groups of smaller tenants </a:t>
            </a:r>
          </a:p>
        </p:txBody>
      </p:sp>
      <p:sp>
        <p:nvSpPr>
          <p:cNvPr id="135" name="TextBox 134"/>
          <p:cNvSpPr txBox="1"/>
          <p:nvPr/>
        </p:nvSpPr>
        <p:spPr>
          <a:xfrm>
            <a:off x="8178260" y="5937829"/>
            <a:ext cx="4059777" cy="1126462"/>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Ideal for hosting tenants with varied performance and security SLA’s</a:t>
            </a:r>
          </a:p>
        </p:txBody>
      </p:sp>
      <p:grpSp>
        <p:nvGrpSpPr>
          <p:cNvPr id="14" name="Group 13"/>
          <p:cNvGrpSpPr/>
          <p:nvPr/>
        </p:nvGrpSpPr>
        <p:grpSpPr>
          <a:xfrm>
            <a:off x="8199437" y="2040502"/>
            <a:ext cx="4036694" cy="3751919"/>
            <a:chOff x="7655892" y="2155364"/>
            <a:chExt cx="4177973" cy="3780644"/>
          </a:xfrm>
        </p:grpSpPr>
        <p:grpSp>
          <p:nvGrpSpPr>
            <p:cNvPr id="13" name="Group 12"/>
            <p:cNvGrpSpPr/>
            <p:nvPr/>
          </p:nvGrpSpPr>
          <p:grpSpPr>
            <a:xfrm>
              <a:off x="7655892" y="2155364"/>
              <a:ext cx="4177973" cy="3780644"/>
              <a:chOff x="7655892" y="2155364"/>
              <a:chExt cx="4177973" cy="3780644"/>
            </a:xfrm>
          </p:grpSpPr>
          <p:sp>
            <p:nvSpPr>
              <p:cNvPr id="124" name="Rounded Rectangle 123"/>
              <p:cNvSpPr/>
              <p:nvPr/>
            </p:nvSpPr>
            <p:spPr>
              <a:xfrm>
                <a:off x="10567170" y="3566781"/>
                <a:ext cx="1127684" cy="69248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useo Sans For Del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chemeClr val="tx1"/>
                    </a:solidFill>
                    <a:latin typeface="Museo Sans For Dell"/>
                  </a:rPr>
                  <a:t> </a:t>
                </a:r>
                <a:endParaRPr kumimoji="0" lang="en-US" sz="1800" b="0" i="0" u="none" strike="noStrike" kern="0" cap="none" spc="0" normalizeH="0" baseline="0" noProof="0" dirty="0">
                  <a:ln>
                    <a:noFill/>
                  </a:ln>
                  <a:solidFill>
                    <a:schemeClr val="tx1"/>
                  </a:solidFill>
                  <a:effectLst/>
                  <a:uLnTx/>
                  <a:uFillTx/>
                  <a:latin typeface="Museo Sans For Dell"/>
                  <a:ea typeface="+mn-ea"/>
                  <a:cs typeface="+mn-cs"/>
                </a:endParaRPr>
              </a:p>
            </p:txBody>
          </p:sp>
          <p:grpSp>
            <p:nvGrpSpPr>
              <p:cNvPr id="12" name="Group 11"/>
              <p:cNvGrpSpPr/>
              <p:nvPr/>
            </p:nvGrpSpPr>
            <p:grpSpPr>
              <a:xfrm>
                <a:off x="7655892" y="2155364"/>
                <a:ext cx="4177973" cy="3780644"/>
                <a:chOff x="7655892" y="2155364"/>
                <a:chExt cx="4177973" cy="3780644"/>
              </a:xfrm>
            </p:grpSpPr>
            <p:sp>
              <p:nvSpPr>
                <p:cNvPr id="123" name="Rounded Rectangle 122"/>
                <p:cNvSpPr/>
                <p:nvPr/>
              </p:nvSpPr>
              <p:spPr>
                <a:xfrm>
                  <a:off x="9378406" y="3548687"/>
                  <a:ext cx="1054984" cy="69729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useo Sans For Del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chemeClr val="tx1"/>
                      </a:solidFill>
                      <a:latin typeface="Museo Sans For Dell"/>
                    </a:rPr>
                    <a:t> </a:t>
                  </a:r>
                  <a:endParaRPr kumimoji="0" lang="en-US" sz="1800" b="0" i="0" u="none" strike="noStrike" kern="0" cap="none" spc="0" normalizeH="0" baseline="0" noProof="0" dirty="0">
                    <a:ln>
                      <a:noFill/>
                    </a:ln>
                    <a:solidFill>
                      <a:schemeClr val="tx1"/>
                    </a:solidFill>
                    <a:effectLst/>
                    <a:uLnTx/>
                    <a:uFillTx/>
                    <a:latin typeface="Museo Sans For Dell"/>
                    <a:ea typeface="+mn-ea"/>
                    <a:cs typeface="+mn-cs"/>
                  </a:endParaRPr>
                </a:p>
              </p:txBody>
            </p:sp>
            <p:grpSp>
              <p:nvGrpSpPr>
                <p:cNvPr id="11" name="Group 10"/>
                <p:cNvGrpSpPr/>
                <p:nvPr/>
              </p:nvGrpSpPr>
              <p:grpSpPr>
                <a:xfrm>
                  <a:off x="7655892" y="2155364"/>
                  <a:ext cx="4177973" cy="3780644"/>
                  <a:chOff x="4250064" y="2047996"/>
                  <a:chExt cx="4177973" cy="3780644"/>
                </a:xfrm>
              </p:grpSpPr>
              <p:grpSp>
                <p:nvGrpSpPr>
                  <p:cNvPr id="10" name="Group 9"/>
                  <p:cNvGrpSpPr/>
                  <p:nvPr/>
                </p:nvGrpSpPr>
                <p:grpSpPr>
                  <a:xfrm>
                    <a:off x="4250064" y="2047996"/>
                    <a:ext cx="4177973" cy="3780644"/>
                    <a:chOff x="4250064" y="2047996"/>
                    <a:chExt cx="4177973" cy="3780644"/>
                  </a:xfrm>
                </p:grpSpPr>
                <p:grpSp>
                  <p:nvGrpSpPr>
                    <p:cNvPr id="29" name="Group 28"/>
                    <p:cNvGrpSpPr/>
                    <p:nvPr/>
                  </p:nvGrpSpPr>
                  <p:grpSpPr>
                    <a:xfrm>
                      <a:off x="4250064" y="2047996"/>
                      <a:ext cx="4177971" cy="3780644"/>
                      <a:chOff x="4897933" y="3094234"/>
                      <a:chExt cx="4250122" cy="3780644"/>
                    </a:xfrm>
                  </p:grpSpPr>
                  <p:sp>
                    <p:nvSpPr>
                      <p:cNvPr id="186" name="Rounded Rectangle 185"/>
                      <p:cNvSpPr/>
                      <p:nvPr/>
                    </p:nvSpPr>
                    <p:spPr>
                      <a:xfrm>
                        <a:off x="4955586" y="3094234"/>
                        <a:ext cx="4051059" cy="123843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lvl="0" defTabSz="914400">
                          <a:defRPr/>
                        </a:pPr>
                        <a:r>
                          <a:rPr lang="en-US" kern="0" dirty="0">
                            <a:solidFill>
                              <a:schemeClr val="tx1"/>
                            </a:solidFill>
                            <a:latin typeface="Museo Sans For Dell"/>
                          </a:rPr>
                          <a:t> </a:t>
                        </a:r>
                        <a:r>
                          <a:rPr lang="en-US" kern="0" dirty="0" smtClean="0">
                            <a:solidFill>
                              <a:schemeClr val="tx1"/>
                            </a:solidFill>
                            <a:latin typeface="Museo Sans For Dell"/>
                          </a:rPr>
                          <a:t>\</a:t>
                        </a:r>
                        <a:endParaRPr lang="en-US" kern="0" dirty="0">
                          <a:solidFill>
                            <a:schemeClr val="tx1"/>
                          </a:solidFill>
                          <a:latin typeface="Museo Sans For Dell"/>
                        </a:endParaRPr>
                      </a:p>
                    </p:txBody>
                  </p:sp>
                  <p:grpSp>
                    <p:nvGrpSpPr>
                      <p:cNvPr id="28" name="Group 27"/>
                      <p:cNvGrpSpPr/>
                      <p:nvPr/>
                    </p:nvGrpSpPr>
                    <p:grpSpPr>
                      <a:xfrm>
                        <a:off x="4897933" y="3094234"/>
                        <a:ext cx="4250122" cy="3780644"/>
                        <a:chOff x="4599763" y="3094234"/>
                        <a:chExt cx="4250122" cy="3780644"/>
                      </a:xfrm>
                    </p:grpSpPr>
                    <p:sp>
                      <p:nvSpPr>
                        <p:cNvPr id="66" name="Rounded Rectangle 65"/>
                        <p:cNvSpPr/>
                        <p:nvPr/>
                      </p:nvSpPr>
                      <p:spPr>
                        <a:xfrm>
                          <a:off x="4649246" y="5815215"/>
                          <a:ext cx="4059227" cy="105966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grpSp>
                      <p:nvGrpSpPr>
                        <p:cNvPr id="85" name="Group 84"/>
                        <p:cNvGrpSpPr/>
                        <p:nvPr/>
                      </p:nvGrpSpPr>
                      <p:grpSpPr>
                        <a:xfrm>
                          <a:off x="5380543" y="5984795"/>
                          <a:ext cx="868989" cy="832413"/>
                          <a:chOff x="914401" y="6284163"/>
                          <a:chExt cx="989014" cy="1053592"/>
                        </a:xfrm>
                      </p:grpSpPr>
                      <p:sp>
                        <p:nvSpPr>
                          <p:cNvPr id="86" name="Flowchart: Magnetic Disk 85"/>
                          <p:cNvSpPr/>
                          <p:nvPr/>
                        </p:nvSpPr>
                        <p:spPr bwMode="auto">
                          <a:xfrm>
                            <a:off x="918250" y="6284163"/>
                            <a:ext cx="620485" cy="538839"/>
                          </a:xfrm>
                          <a:prstGeom prst="flowChartMagneticDisk">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Flowchart: Magnetic Disk 86"/>
                          <p:cNvSpPr/>
                          <p:nvPr/>
                        </p:nvSpPr>
                        <p:spPr bwMode="auto">
                          <a:xfrm>
                            <a:off x="1231219" y="6355319"/>
                            <a:ext cx="620485" cy="538839"/>
                          </a:xfrm>
                          <a:prstGeom prst="flowChartMagneticDisk">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Flowchart: Magnetic Disk 87"/>
                          <p:cNvSpPr/>
                          <p:nvPr/>
                        </p:nvSpPr>
                        <p:spPr bwMode="auto">
                          <a:xfrm>
                            <a:off x="1282930" y="6705979"/>
                            <a:ext cx="620485" cy="538839"/>
                          </a:xfrm>
                          <a:prstGeom prst="flowChartMagneticDisk">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Flowchart: Magnetic Disk 88"/>
                          <p:cNvSpPr/>
                          <p:nvPr/>
                        </p:nvSpPr>
                        <p:spPr bwMode="auto">
                          <a:xfrm>
                            <a:off x="914401" y="6798912"/>
                            <a:ext cx="620485" cy="538843"/>
                          </a:xfrm>
                          <a:prstGeom prst="flowChartMagneticDisk">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3" name="Straight Connector 2"/>
                        <p:cNvCxnSpPr/>
                        <p:nvPr/>
                      </p:nvCxnSpPr>
                      <p:spPr>
                        <a:xfrm>
                          <a:off x="7428195" y="5872966"/>
                          <a:ext cx="0" cy="972823"/>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6431957" y="6009494"/>
                          <a:ext cx="865607" cy="845155"/>
                          <a:chOff x="881734" y="6255222"/>
                          <a:chExt cx="985165" cy="1147445"/>
                        </a:xfrm>
                      </p:grpSpPr>
                      <p:sp>
                        <p:nvSpPr>
                          <p:cNvPr id="91" name="Flowchart: Magnetic Disk 90"/>
                          <p:cNvSpPr/>
                          <p:nvPr/>
                        </p:nvSpPr>
                        <p:spPr bwMode="auto">
                          <a:xfrm>
                            <a:off x="881734" y="6292235"/>
                            <a:ext cx="620485" cy="538840"/>
                          </a:xfrm>
                          <a:prstGeom prst="flowChartMagneticDisk">
                            <a:avLst/>
                          </a:prstGeom>
                          <a:solidFill>
                            <a:schemeClr val="accent4">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Flowchart: Magnetic Disk 91"/>
                          <p:cNvSpPr/>
                          <p:nvPr/>
                        </p:nvSpPr>
                        <p:spPr bwMode="auto">
                          <a:xfrm>
                            <a:off x="1178647" y="6255222"/>
                            <a:ext cx="620485" cy="538841"/>
                          </a:xfrm>
                          <a:prstGeom prst="flowChartMagneticDisk">
                            <a:avLst/>
                          </a:prstGeom>
                          <a:solidFill>
                            <a:schemeClr val="accent4">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Flowchart: Magnetic Disk 92"/>
                          <p:cNvSpPr/>
                          <p:nvPr/>
                        </p:nvSpPr>
                        <p:spPr bwMode="auto">
                          <a:xfrm>
                            <a:off x="1246414" y="6714055"/>
                            <a:ext cx="620485" cy="538840"/>
                          </a:xfrm>
                          <a:prstGeom prst="flowChartMagneticDisk">
                            <a:avLst/>
                          </a:prstGeom>
                          <a:solidFill>
                            <a:schemeClr val="accent4">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Flowchart: Magnetic Disk 93"/>
                          <p:cNvSpPr/>
                          <p:nvPr/>
                        </p:nvSpPr>
                        <p:spPr bwMode="auto">
                          <a:xfrm>
                            <a:off x="914401" y="6863822"/>
                            <a:ext cx="620485" cy="538845"/>
                          </a:xfrm>
                          <a:prstGeom prst="flowChartMagneticDisk">
                            <a:avLst/>
                          </a:prstGeom>
                          <a:solidFill>
                            <a:schemeClr val="accent4">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0" name="Group 99"/>
                        <p:cNvGrpSpPr/>
                        <p:nvPr/>
                      </p:nvGrpSpPr>
                      <p:grpSpPr>
                        <a:xfrm>
                          <a:off x="7532613" y="6056611"/>
                          <a:ext cx="985165" cy="657516"/>
                          <a:chOff x="802550" y="6357515"/>
                          <a:chExt cx="1121237" cy="892691"/>
                        </a:xfrm>
                        <a:solidFill>
                          <a:schemeClr val="accent5">
                            <a:lumMod val="40000"/>
                            <a:lumOff val="60000"/>
                          </a:schemeClr>
                        </a:solidFill>
                      </p:grpSpPr>
                      <p:sp>
                        <p:nvSpPr>
                          <p:cNvPr id="101" name="Flowchart: Magnetic Disk 100"/>
                          <p:cNvSpPr/>
                          <p:nvPr/>
                        </p:nvSpPr>
                        <p:spPr bwMode="auto">
                          <a:xfrm>
                            <a:off x="802550" y="6379351"/>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Flowchart: Magnetic Disk 101"/>
                          <p:cNvSpPr/>
                          <p:nvPr/>
                        </p:nvSpPr>
                        <p:spPr bwMode="auto">
                          <a:xfrm>
                            <a:off x="1303302" y="6357515"/>
                            <a:ext cx="620485" cy="538839"/>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Flowchart: Magnetic Disk 102"/>
                          <p:cNvSpPr/>
                          <p:nvPr/>
                        </p:nvSpPr>
                        <p:spPr bwMode="auto">
                          <a:xfrm>
                            <a:off x="1167230" y="6626934"/>
                            <a:ext cx="620485" cy="538840"/>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Flowchart: Magnetic Disk 106"/>
                          <p:cNvSpPr/>
                          <p:nvPr/>
                        </p:nvSpPr>
                        <p:spPr bwMode="auto">
                          <a:xfrm>
                            <a:off x="835217" y="6711364"/>
                            <a:ext cx="620487"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55" name="TextBox 154"/>
                        <p:cNvSpPr txBox="1"/>
                        <p:nvPr/>
                      </p:nvSpPr>
                      <p:spPr>
                        <a:xfrm>
                          <a:off x="4649246" y="5292223"/>
                          <a:ext cx="4026292" cy="2769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Museo Sans For Dell"/>
                            </a:rPr>
                            <a:t>SAS 6Gbps</a:t>
                          </a:r>
                          <a:endParaRPr kumimoji="0" lang="en-US" sz="1200" b="1" i="0" u="none" strike="noStrike" kern="0" cap="none" spc="0" normalizeH="0" baseline="0" noProof="0" dirty="0">
                            <a:ln>
                              <a:noFill/>
                            </a:ln>
                            <a:solidFill>
                              <a:srgbClr val="FFFFFF"/>
                            </a:solidFill>
                            <a:effectLst/>
                            <a:uLnTx/>
                            <a:uFillTx/>
                            <a:latin typeface="Museo Sans For Dell"/>
                          </a:endParaRPr>
                        </a:p>
                      </p:txBody>
                    </p:sp>
                    <p:sp>
                      <p:nvSpPr>
                        <p:cNvPr id="180" name="Rounded Rectangle 179"/>
                        <p:cNvSpPr/>
                        <p:nvPr/>
                      </p:nvSpPr>
                      <p:spPr>
                        <a:xfrm>
                          <a:off x="4721938" y="4512002"/>
                          <a:ext cx="1482160" cy="64166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useo Sans For Del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chemeClr val="tx1"/>
                              </a:solidFill>
                              <a:latin typeface="Museo Sans For Dell"/>
                            </a:rPr>
                            <a:t> </a:t>
                          </a:r>
                          <a:endParaRPr kumimoji="0" lang="en-US" sz="1800" b="0" i="0" u="none" strike="noStrike" kern="0" cap="none" spc="0" normalizeH="0" baseline="0" noProof="0" dirty="0">
                            <a:ln>
                              <a:noFill/>
                            </a:ln>
                            <a:solidFill>
                              <a:schemeClr val="tx1"/>
                            </a:solidFill>
                            <a:effectLst/>
                            <a:uLnTx/>
                            <a:uFillTx/>
                            <a:latin typeface="Museo Sans For Dell"/>
                            <a:ea typeface="+mn-ea"/>
                            <a:cs typeface="+mn-cs"/>
                          </a:endParaRPr>
                        </a:p>
                      </p:txBody>
                    </p:sp>
                    <p:sp>
                      <p:nvSpPr>
                        <p:cNvPr id="181" name="Rounded Rectangle 180"/>
                        <p:cNvSpPr/>
                        <p:nvPr/>
                      </p:nvSpPr>
                      <p:spPr bwMode="auto">
                        <a:xfrm>
                          <a:off x="5273375" y="4601588"/>
                          <a:ext cx="872897" cy="462487"/>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ounded Rectangle 181"/>
                        <p:cNvSpPr/>
                        <p:nvPr/>
                      </p:nvSpPr>
                      <p:spPr bwMode="auto">
                        <a:xfrm>
                          <a:off x="6756955" y="4601587"/>
                          <a:ext cx="613977" cy="462487"/>
                        </a:xfrm>
                        <a:prstGeom prst="roundRect">
                          <a:avLst/>
                        </a:prstGeom>
                        <a:solidFill>
                          <a:schemeClr val="accent4">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lnSpc>
                              <a:spcPct val="90000"/>
                            </a:lnSpc>
                            <a:spcBef>
                              <a:spcPct val="0"/>
                            </a:spcBef>
                            <a:spcAft>
                              <a:spcPct val="0"/>
                            </a:spcAft>
                          </a:pPr>
                          <a:endParaRPr lang="en-US" sz="1100" dirty="0">
                            <a:gradFill>
                              <a:gsLst>
                                <a:gs pos="0">
                                  <a:srgbClr val="FFFFFF"/>
                                </a:gs>
                                <a:gs pos="100000">
                                  <a:srgbClr val="FFFFFF"/>
                                </a:gs>
                              </a:gsLst>
                              <a:lin ang="5400000" scaled="0"/>
                            </a:gradFill>
                            <a:ea typeface="Segoe UI" pitchFamily="34" charset="0"/>
                            <a:cs typeface="Segoe UI" pitchFamily="34" charset="0"/>
                          </a:endParaRPr>
                        </a:p>
                      </p:txBody>
                    </p:sp>
                    <p:sp>
                      <p:nvSpPr>
                        <p:cNvPr id="183" name="Rounded Rectangle 182"/>
                        <p:cNvSpPr/>
                        <p:nvPr/>
                      </p:nvSpPr>
                      <p:spPr bwMode="auto">
                        <a:xfrm>
                          <a:off x="7998514" y="4577145"/>
                          <a:ext cx="630678" cy="462487"/>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defTabSz="932472" fontAlgn="base">
                            <a:lnSpc>
                              <a:spcPct val="90000"/>
                            </a:lnSpc>
                            <a:spcBef>
                              <a:spcPct val="0"/>
                            </a:spcBef>
                            <a:spcAft>
                              <a:spcPct val="0"/>
                            </a:spcAft>
                          </a:pPr>
                          <a:endParaRPr lang="en-US" sz="1100" dirty="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a:xfrm>
                          <a:off x="4649246" y="4487557"/>
                          <a:ext cx="525122" cy="666106"/>
                        </a:xfrm>
                        <a:prstGeom prst="rect">
                          <a:avLst/>
                        </a:prstGeom>
                        <a:solidFill>
                          <a:srgbClr val="000000"/>
                        </a:solidFill>
                        <a:ln w="25400" cap="flat" cmpd="sng" algn="ctr">
                          <a:solidFill>
                            <a:srgbClr val="FFFFFF"/>
                          </a:solidFill>
                          <a:prstDash val="solid"/>
                        </a:ln>
                        <a:effectLst/>
                      </p:spPr>
                      <p:txBody>
                        <a:bodyPr vert="vert270" rtlCol="0" anchor="ctr"/>
                        <a:lstStyle/>
                        <a:p>
                          <a:pPr lvl="0" defTabSz="914400">
                            <a:defRPr/>
                          </a:pPr>
                          <a:endParaRPr lang="en-US" sz="1000" kern="0" dirty="0" smtClean="0">
                            <a:solidFill>
                              <a:srgbClr val="FFFFFF"/>
                            </a:solidFill>
                            <a:latin typeface="Museo Sans For Dell"/>
                          </a:endParaRPr>
                        </a:p>
                        <a:p>
                          <a:pPr lvl="0" defTabSz="914400">
                            <a:defRPr/>
                          </a:pPr>
                          <a:r>
                            <a:rPr lang="en-US" sz="1000" kern="0" dirty="0" smtClean="0">
                              <a:solidFill>
                                <a:srgbClr val="FFFFFF"/>
                              </a:solidFill>
                              <a:latin typeface="Museo Sans For Dell"/>
                            </a:rPr>
                            <a:t>Storage</a:t>
                          </a:r>
                          <a:endParaRPr lang="en-US" sz="1000" kern="0" dirty="0">
                            <a:solidFill>
                              <a:srgbClr val="FFFFFF"/>
                            </a:solidFill>
                            <a:latin typeface="Museo Sans For Dell"/>
                          </a:endParaRPr>
                        </a:p>
                        <a:p>
                          <a:pPr lvl="0" defTabSz="914400">
                            <a:defRPr/>
                          </a:pPr>
                          <a:r>
                            <a:rPr lang="en-US" sz="1000" kern="0" dirty="0" smtClean="0">
                              <a:solidFill>
                                <a:srgbClr val="FFFFFF"/>
                              </a:solidFill>
                              <a:latin typeface="Museo Sans For Dell"/>
                            </a:rPr>
                            <a:t>Pool-SSD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Museo Sans For Dell"/>
                            <a:ea typeface="+mn-ea"/>
                            <a:cs typeface="+mn-cs"/>
                          </a:endParaRPr>
                        </a:p>
                      </p:txBody>
                    </p:sp>
                    <p:sp>
                      <p:nvSpPr>
                        <p:cNvPr id="187" name="Rectangle 186"/>
                        <p:cNvSpPr/>
                        <p:nvPr/>
                      </p:nvSpPr>
                      <p:spPr>
                        <a:xfrm>
                          <a:off x="4599763" y="3094234"/>
                          <a:ext cx="564838" cy="1221116"/>
                        </a:xfrm>
                        <a:prstGeom prst="rect">
                          <a:avLst/>
                        </a:prstGeom>
                        <a:solidFill>
                          <a:srgbClr val="000000"/>
                        </a:solidFill>
                        <a:ln w="25400" cap="flat" cmpd="sng" algn="ctr">
                          <a:solidFill>
                            <a:srgbClr val="FFFFFF"/>
                          </a:solidFill>
                          <a:prstDash val="solid"/>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useo Sans For Dell"/>
                              <a:ea typeface="+mn-ea"/>
                              <a:cs typeface="+mn-cs"/>
                            </a:rPr>
                            <a:t>Dell R720</a:t>
                          </a: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pic>
                      <p:nvPicPr>
                        <p:cNvPr id="188" name="Picture 2"/>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389144" y="3585768"/>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855338" y="3552900"/>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4"/>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604357" y="3634120"/>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1" name="Straight Connector 190"/>
                        <p:cNvCxnSpPr/>
                        <p:nvPr/>
                      </p:nvCxnSpPr>
                      <p:spPr>
                        <a:xfrm flipV="1">
                          <a:off x="5747021" y="4071543"/>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899421" y="4069133"/>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8229758" y="4038675"/>
                          <a:ext cx="0" cy="52512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5331201" y="3094234"/>
                          <a:ext cx="1100756"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chemeClr val="tx1"/>
                                  </a:gs>
                                  <a:gs pos="30000">
                                    <a:schemeClr val="tx1"/>
                                  </a:gs>
                                </a:gsLst>
                                <a:lin ang="5400000" scaled="0"/>
                              </a:gradFill>
                            </a:rPr>
                            <a:t>\\sofs\ten1</a:t>
                          </a:r>
                        </a:p>
                      </p:txBody>
                    </p:sp>
                    <p:sp>
                      <p:nvSpPr>
                        <p:cNvPr id="196" name="TextBox 195"/>
                        <p:cNvSpPr txBox="1"/>
                        <p:nvPr/>
                      </p:nvSpPr>
                      <p:spPr>
                        <a:xfrm>
                          <a:off x="6486958" y="3142625"/>
                          <a:ext cx="1100756"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chemeClr val="tx1"/>
                                  </a:gs>
                                  <a:gs pos="30000">
                                    <a:schemeClr val="tx1"/>
                                  </a:gs>
                                </a:gsLst>
                                <a:lin ang="5400000" scaled="0"/>
                              </a:gradFill>
                            </a:rPr>
                            <a:t>\\sofs\ten2</a:t>
                          </a:r>
                        </a:p>
                      </p:txBody>
                    </p:sp>
                    <p:sp>
                      <p:nvSpPr>
                        <p:cNvPr id="197" name="TextBox 196"/>
                        <p:cNvSpPr txBox="1"/>
                        <p:nvPr/>
                      </p:nvSpPr>
                      <p:spPr>
                        <a:xfrm>
                          <a:off x="7709031" y="3111469"/>
                          <a:ext cx="1140854"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chemeClr val="tx1"/>
                                  </a:gs>
                                  <a:gs pos="30000">
                                    <a:schemeClr val="tx1"/>
                                  </a:gs>
                                </a:gsLst>
                                <a:lin ang="5400000" scaled="0"/>
                              </a:gradFill>
                            </a:rPr>
                            <a:t>\\sofs\ten3</a:t>
                          </a:r>
                        </a:p>
                      </p:txBody>
                    </p:sp>
                  </p:grpSp>
                  <p:sp>
                    <p:nvSpPr>
                      <p:cNvPr id="185" name="Rectangle 184"/>
                      <p:cNvSpPr/>
                      <p:nvPr/>
                    </p:nvSpPr>
                    <p:spPr>
                      <a:xfrm>
                        <a:off x="4978161" y="5791716"/>
                        <a:ext cx="601338" cy="1059663"/>
                      </a:xfrm>
                      <a:prstGeom prst="rect">
                        <a:avLst/>
                      </a:prstGeom>
                      <a:solidFill>
                        <a:srgbClr val="000000"/>
                      </a:solidFill>
                      <a:ln w="25400" cap="flat" cmpd="sng" algn="ctr">
                        <a:solidFill>
                          <a:srgbClr val="FFFFFF"/>
                        </a:solidFill>
                        <a:prstDash val="solid"/>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useo Sans For Dell"/>
                            <a:ea typeface="+mn-ea"/>
                            <a:cs typeface="+mn-cs"/>
                          </a:rPr>
                          <a:t>MD1220</a:t>
                        </a:r>
                        <a:r>
                          <a:rPr kumimoji="0" lang="en-US" sz="1800" b="0" i="0" u="none" strike="noStrike" kern="0" cap="none" spc="0" normalizeH="0" noProof="0" dirty="0" smtClean="0">
                            <a:ln>
                              <a:noFill/>
                            </a:ln>
                            <a:solidFill>
                              <a:srgbClr val="FFFFFF"/>
                            </a:solidFill>
                            <a:effectLst/>
                            <a:uLnTx/>
                            <a:uFillTx/>
                            <a:latin typeface="Museo Sans For Dell"/>
                            <a:ea typeface="+mn-ea"/>
                            <a:cs typeface="+mn-cs"/>
                          </a:rPr>
                          <a:t> JBOD</a:t>
                        </a: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grpSp>
                <p:grpSp>
                  <p:nvGrpSpPr>
                    <p:cNvPr id="9" name="Group 8"/>
                    <p:cNvGrpSpPr/>
                    <p:nvPr/>
                  </p:nvGrpSpPr>
                  <p:grpSpPr>
                    <a:xfrm>
                      <a:off x="5972578" y="3441319"/>
                      <a:ext cx="1160549" cy="690496"/>
                      <a:chOff x="5972578" y="3441319"/>
                      <a:chExt cx="1160549" cy="690496"/>
                    </a:xfrm>
                  </p:grpSpPr>
                  <p:sp>
                    <p:nvSpPr>
                      <p:cNvPr id="165" name="Rectangle 164"/>
                      <p:cNvSpPr/>
                      <p:nvPr/>
                    </p:nvSpPr>
                    <p:spPr>
                      <a:xfrm>
                        <a:off x="5972578" y="3441319"/>
                        <a:ext cx="374757" cy="678594"/>
                      </a:xfrm>
                      <a:prstGeom prst="rect">
                        <a:avLst/>
                      </a:prstGeom>
                      <a:solidFill>
                        <a:srgbClr val="000000"/>
                      </a:solidFill>
                      <a:ln w="25400" cap="flat" cmpd="sng" algn="ctr">
                        <a:solidFill>
                          <a:srgbClr val="FFFFFF"/>
                        </a:solidFill>
                        <a:prstDash val="solid"/>
                      </a:ln>
                      <a:effectLst/>
                    </p:spPr>
                    <p:txBody>
                      <a:bodyPr vert="vert270" rtlCol="0" anchor="ctr"/>
                      <a:lstStyle/>
                      <a:p>
                        <a:pPr lvl="0" defTabSz="914400">
                          <a:defRPr/>
                        </a:pPr>
                        <a:r>
                          <a:rPr lang="en-US" sz="1000" kern="0" dirty="0" smtClean="0">
                            <a:solidFill>
                              <a:srgbClr val="FFFFFF"/>
                            </a:solidFill>
                            <a:latin typeface="Museo Sans For Dell"/>
                          </a:rPr>
                          <a:t>Storage Pool-15K </a:t>
                        </a:r>
                        <a:endParaRPr lang="en-US" sz="1000" kern="0" dirty="0">
                          <a:solidFill>
                            <a:srgbClr val="FFFFFF"/>
                          </a:solidFill>
                          <a:latin typeface="Museo Sans For Dell"/>
                        </a:endParaRPr>
                      </a:p>
                    </p:txBody>
                  </p:sp>
                  <p:sp>
                    <p:nvSpPr>
                      <p:cNvPr id="15" name="TextBox 14"/>
                      <p:cNvSpPr txBox="1"/>
                      <p:nvPr/>
                    </p:nvSpPr>
                    <p:spPr>
                      <a:xfrm>
                        <a:off x="6254740" y="3513100"/>
                        <a:ext cx="878387" cy="6187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chemeClr val="tx1"/>
                                </a:gs>
                                <a:gs pos="30000">
                                  <a:schemeClr val="tx1"/>
                                </a:gs>
                              </a:gsLst>
                              <a:lin ang="5400000" scaled="0"/>
                            </a:gradFill>
                          </a:rPr>
                          <a:t>Ten2</a:t>
                        </a:r>
                        <a:r>
                          <a:rPr lang="en-US" sz="1200" dirty="0" smtClean="0">
                            <a:gradFill>
                              <a:gsLst>
                                <a:gs pos="2917">
                                  <a:schemeClr val="tx1"/>
                                </a:gs>
                                <a:gs pos="30000">
                                  <a:schemeClr val="tx1"/>
                                </a:gs>
                              </a:gsLst>
                              <a:lin ang="5400000" scaled="0"/>
                            </a:gradFill>
                          </a:rPr>
                          <a:t> </a:t>
                        </a:r>
                        <a:r>
                          <a:rPr lang="en-US" sz="1100" dirty="0" smtClean="0">
                            <a:gradFill>
                              <a:gsLst>
                                <a:gs pos="2917">
                                  <a:schemeClr val="tx1"/>
                                </a:gs>
                                <a:gs pos="30000">
                                  <a:schemeClr val="tx1"/>
                                </a:gs>
                              </a:gsLst>
                              <a:lin ang="5400000" scaled="0"/>
                            </a:gradFill>
                          </a:rPr>
                          <a:t>Volume</a:t>
                        </a:r>
                        <a:endParaRPr lang="en-US" sz="1200" dirty="0" smtClean="0">
                          <a:gradFill>
                            <a:gsLst>
                              <a:gs pos="2917">
                                <a:schemeClr val="tx1"/>
                              </a:gs>
                              <a:gs pos="30000">
                                <a:schemeClr val="tx1"/>
                              </a:gs>
                            </a:gsLst>
                            <a:lin ang="5400000" scaled="0"/>
                          </a:gradFill>
                        </a:endParaRPr>
                      </a:p>
                    </p:txBody>
                  </p:sp>
                </p:grpSp>
                <p:sp>
                  <p:nvSpPr>
                    <p:cNvPr id="167" name="TextBox 166"/>
                    <p:cNvSpPr txBox="1"/>
                    <p:nvPr/>
                  </p:nvSpPr>
                  <p:spPr>
                    <a:xfrm>
                      <a:off x="4933541" y="3478052"/>
                      <a:ext cx="938287" cy="627864"/>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Ten1 Volume</a:t>
                      </a:r>
                    </a:p>
                  </p:txBody>
                </p:sp>
                <p:grpSp>
                  <p:nvGrpSpPr>
                    <p:cNvPr id="8" name="Group 7"/>
                    <p:cNvGrpSpPr/>
                    <p:nvPr/>
                  </p:nvGrpSpPr>
                  <p:grpSpPr>
                    <a:xfrm>
                      <a:off x="7132637" y="3018677"/>
                      <a:ext cx="1295400" cy="1133217"/>
                      <a:chOff x="7132637" y="3018677"/>
                      <a:chExt cx="1295400" cy="1133217"/>
                    </a:xfrm>
                  </p:grpSpPr>
                  <p:cxnSp>
                    <p:nvCxnSpPr>
                      <p:cNvPr id="239" name="Straight Connector 238"/>
                      <p:cNvCxnSpPr/>
                      <p:nvPr/>
                    </p:nvCxnSpPr>
                    <p:spPr>
                      <a:xfrm flipV="1">
                        <a:off x="7970837" y="3018677"/>
                        <a:ext cx="0" cy="47545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7132637" y="3456148"/>
                        <a:ext cx="348156" cy="695746"/>
                      </a:xfrm>
                      <a:prstGeom prst="rect">
                        <a:avLst/>
                      </a:prstGeom>
                      <a:solidFill>
                        <a:srgbClr val="000000"/>
                      </a:solidFill>
                      <a:ln w="25400" cap="flat" cmpd="sng" algn="ctr">
                        <a:solidFill>
                          <a:srgbClr val="FFFFFF"/>
                        </a:solidFill>
                        <a:prstDash val="solid"/>
                      </a:ln>
                      <a:effectLst/>
                    </p:spPr>
                    <p:txBody>
                      <a:bodyPr vert="vert270" rtlCol="0" anchor="ctr"/>
                      <a:lstStyle/>
                      <a:p>
                        <a:pPr lvl="0" defTabSz="914400">
                          <a:defRPr/>
                        </a:pPr>
                        <a:r>
                          <a:rPr lang="en-US" sz="1000" kern="0" dirty="0" smtClean="0">
                            <a:solidFill>
                              <a:srgbClr val="FFFFFF"/>
                            </a:solidFill>
                            <a:latin typeface="Museo Sans For Dell"/>
                          </a:rPr>
                          <a:t>Storage Pool-10K</a:t>
                        </a:r>
                        <a:endParaRPr lang="en-US" sz="1200" kern="0" dirty="0" smtClean="0">
                          <a:solidFill>
                            <a:srgbClr val="FFFFFF"/>
                          </a:solidFill>
                          <a:latin typeface="Museo Sans For Dell"/>
                        </a:endParaRPr>
                      </a:p>
                    </p:txBody>
                  </p:sp>
                  <p:sp>
                    <p:nvSpPr>
                      <p:cNvPr id="168" name="TextBox 167"/>
                      <p:cNvSpPr txBox="1"/>
                      <p:nvPr/>
                    </p:nvSpPr>
                    <p:spPr>
                      <a:xfrm>
                        <a:off x="7489750" y="3508043"/>
                        <a:ext cx="938287" cy="627864"/>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Ten3 Volume</a:t>
                        </a:r>
                      </a:p>
                    </p:txBody>
                  </p:sp>
                </p:grpSp>
              </p:grpSp>
              <p:cxnSp>
                <p:nvCxnSpPr>
                  <p:cNvPr id="237" name="Straight Connector 236"/>
                  <p:cNvCxnSpPr/>
                  <p:nvPr/>
                </p:nvCxnSpPr>
                <p:spPr>
                  <a:xfrm flipV="1">
                    <a:off x="6575300" y="3058437"/>
                    <a:ext cx="0" cy="47247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6727700" y="3056027"/>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cxnSp>
          <p:nvCxnSpPr>
            <p:cNvPr id="236" name="Straight Connector 235"/>
            <p:cNvCxnSpPr/>
            <p:nvPr/>
          </p:nvCxnSpPr>
          <p:spPr>
            <a:xfrm>
              <a:off x="9338672" y="4905515"/>
              <a:ext cx="0" cy="972823"/>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252164" y="2040502"/>
            <a:ext cx="3659868" cy="3744424"/>
            <a:chOff x="4108589" y="2040502"/>
            <a:chExt cx="3808932" cy="3744424"/>
          </a:xfrm>
        </p:grpSpPr>
        <p:grpSp>
          <p:nvGrpSpPr>
            <p:cNvPr id="169" name="Group 168"/>
            <p:cNvGrpSpPr/>
            <p:nvPr/>
          </p:nvGrpSpPr>
          <p:grpSpPr>
            <a:xfrm>
              <a:off x="4108589" y="2040502"/>
              <a:ext cx="3808932" cy="3744424"/>
              <a:chOff x="153468" y="2047997"/>
              <a:chExt cx="3808932" cy="3744424"/>
            </a:xfrm>
          </p:grpSpPr>
          <p:sp>
            <p:nvSpPr>
              <p:cNvPr id="170" name="Rounded Rectangle 169"/>
              <p:cNvSpPr/>
              <p:nvPr/>
            </p:nvSpPr>
            <p:spPr>
              <a:xfrm>
                <a:off x="196377" y="3445214"/>
                <a:ext cx="3680323" cy="66221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useo Sans For Del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chemeClr val="tx1"/>
                    </a:solidFill>
                    <a:latin typeface="Museo Sans For Dell"/>
                  </a:rPr>
                  <a:t> </a:t>
                </a:r>
                <a:endParaRPr kumimoji="0" lang="en-US" sz="1800" b="0" i="0" u="none" strike="noStrike" kern="0" cap="none" spc="0" normalizeH="0" baseline="0" noProof="0" dirty="0">
                  <a:ln>
                    <a:noFill/>
                  </a:ln>
                  <a:solidFill>
                    <a:schemeClr val="tx1"/>
                  </a:solidFill>
                  <a:effectLst/>
                  <a:uLnTx/>
                  <a:uFillTx/>
                  <a:latin typeface="Museo Sans For Dell"/>
                  <a:ea typeface="+mn-ea"/>
                  <a:cs typeface="+mn-cs"/>
                </a:endParaRPr>
              </a:p>
            </p:txBody>
          </p:sp>
          <p:grpSp>
            <p:nvGrpSpPr>
              <p:cNvPr id="194" name="Group 193"/>
              <p:cNvGrpSpPr/>
              <p:nvPr/>
            </p:nvGrpSpPr>
            <p:grpSpPr>
              <a:xfrm>
                <a:off x="153468" y="2047997"/>
                <a:ext cx="3808932" cy="3744424"/>
                <a:chOff x="153468" y="2047997"/>
                <a:chExt cx="3808932" cy="3744424"/>
              </a:xfrm>
            </p:grpSpPr>
            <p:sp>
              <p:nvSpPr>
                <p:cNvPr id="198" name="Rounded Rectangle 197"/>
                <p:cNvSpPr/>
                <p:nvPr/>
              </p:nvSpPr>
              <p:spPr>
                <a:xfrm>
                  <a:off x="341010" y="2047997"/>
                  <a:ext cx="3568379" cy="129741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lvl="0" algn="ctr" defTabSz="914400">
                    <a:defRPr/>
                  </a:pPr>
                  <a:r>
                    <a:rPr lang="en-US" kern="0" dirty="0">
                      <a:solidFill>
                        <a:schemeClr val="tx1"/>
                      </a:solidFill>
                      <a:latin typeface="Museo Sans For Dell"/>
                    </a:rPr>
                    <a:t> </a:t>
                  </a:r>
                  <a:r>
                    <a:rPr lang="en-US" kern="0" dirty="0" smtClean="0">
                      <a:solidFill>
                        <a:schemeClr val="tx1"/>
                      </a:solidFill>
                      <a:latin typeface="Museo Sans For Dell"/>
                    </a:rPr>
                    <a:t>\</a:t>
                  </a:r>
                  <a:endParaRPr lang="en-US" kern="0" dirty="0">
                    <a:solidFill>
                      <a:schemeClr val="tx1"/>
                    </a:solidFill>
                    <a:latin typeface="Museo Sans For Dell"/>
                  </a:endParaRPr>
                </a:p>
              </p:txBody>
            </p:sp>
            <p:sp>
              <p:nvSpPr>
                <p:cNvPr id="199" name="Rectangle 198"/>
                <p:cNvSpPr/>
                <p:nvPr/>
              </p:nvSpPr>
              <p:spPr>
                <a:xfrm>
                  <a:off x="156621" y="2064039"/>
                  <a:ext cx="576333" cy="1249947"/>
                </a:xfrm>
                <a:prstGeom prst="rect">
                  <a:avLst/>
                </a:prstGeom>
                <a:solidFill>
                  <a:srgbClr val="000000"/>
                </a:solidFill>
                <a:ln w="25400" cap="flat" cmpd="sng" algn="ctr">
                  <a:solidFill>
                    <a:srgbClr val="FFFFFF"/>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useo Sans For Dell"/>
                      <a:ea typeface="+mn-ea"/>
                      <a:cs typeface="+mn-cs"/>
                    </a:rPr>
                    <a:t>Dell R720</a:t>
                  </a: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pic>
              <p:nvPicPr>
                <p:cNvPr id="200" name="Picture 2"/>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841828" y="2598507"/>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846320" y="2603448"/>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2" name="Picture 4"/>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61444" y="2646859"/>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3" name="Straight Connector 202"/>
                <p:cNvCxnSpPr/>
                <p:nvPr/>
              </p:nvCxnSpPr>
              <p:spPr>
                <a:xfrm flipV="1">
                  <a:off x="1132444" y="308428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1284844" y="308187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2166610" y="312782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2319010" y="312541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3146350" y="3084278"/>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3298750" y="3081868"/>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9" name="TextBox 208"/>
                <p:cNvSpPr txBox="1"/>
                <p:nvPr/>
              </p:nvSpPr>
              <p:spPr>
                <a:xfrm>
                  <a:off x="716624" y="2106973"/>
                  <a:ext cx="1100756"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chemeClr val="tx1"/>
                          </a:gs>
                          <a:gs pos="30000">
                            <a:schemeClr val="tx1"/>
                          </a:gs>
                        </a:gsLst>
                        <a:lin ang="5400000" scaled="0"/>
                      </a:gradFill>
                    </a:rPr>
                    <a:t>\\sofs\ten1</a:t>
                  </a:r>
                </a:p>
              </p:txBody>
            </p:sp>
            <p:sp>
              <p:nvSpPr>
                <p:cNvPr id="210" name="TextBox 209"/>
                <p:cNvSpPr txBox="1"/>
                <p:nvPr/>
              </p:nvSpPr>
              <p:spPr>
                <a:xfrm>
                  <a:off x="1744045" y="2155364"/>
                  <a:ext cx="1100756"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chemeClr val="tx1"/>
                          </a:gs>
                          <a:gs pos="30000">
                            <a:schemeClr val="tx1"/>
                          </a:gs>
                        </a:gsLst>
                        <a:lin ang="5400000" scaled="0"/>
                      </a:gradFill>
                    </a:rPr>
                    <a:t>\\sofs\ten2</a:t>
                  </a:r>
                </a:p>
              </p:txBody>
            </p:sp>
            <p:sp>
              <p:nvSpPr>
                <p:cNvPr id="211" name="TextBox 210"/>
                <p:cNvSpPr txBox="1"/>
                <p:nvPr/>
              </p:nvSpPr>
              <p:spPr>
                <a:xfrm>
                  <a:off x="2735846" y="2124208"/>
                  <a:ext cx="1140854"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chemeClr val="tx1"/>
                          </a:gs>
                          <a:gs pos="30000">
                            <a:schemeClr val="tx1"/>
                          </a:gs>
                        </a:gsLst>
                        <a:lin ang="5400000" scaled="0"/>
                      </a:gradFill>
                    </a:rPr>
                    <a:t>\\sofs\ten3</a:t>
                  </a:r>
                </a:p>
              </p:txBody>
            </p:sp>
            <p:grpSp>
              <p:nvGrpSpPr>
                <p:cNvPr id="212" name="Group 211"/>
                <p:cNvGrpSpPr/>
                <p:nvPr/>
              </p:nvGrpSpPr>
              <p:grpSpPr>
                <a:xfrm>
                  <a:off x="153468" y="3457490"/>
                  <a:ext cx="3808932" cy="2334931"/>
                  <a:chOff x="153468" y="3457490"/>
                  <a:chExt cx="3808932" cy="2334931"/>
                </a:xfrm>
              </p:grpSpPr>
              <p:sp>
                <p:nvSpPr>
                  <p:cNvPr id="213" name="Rounded Rectangle 212"/>
                  <p:cNvSpPr/>
                  <p:nvPr/>
                </p:nvSpPr>
                <p:spPr bwMode="auto">
                  <a:xfrm>
                    <a:off x="774441" y="3553597"/>
                    <a:ext cx="934590" cy="530605"/>
                  </a:xfrm>
                  <a:prstGeom prst="roundRect">
                    <a:avLst/>
                  </a:prstGeom>
                  <a:solidFill>
                    <a:schemeClr val="accent5"/>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050" dirty="0" smtClean="0">
                        <a:gradFill>
                          <a:gsLst>
                            <a:gs pos="0">
                              <a:srgbClr val="FFFFFF"/>
                            </a:gs>
                            <a:gs pos="100000">
                              <a:srgbClr val="FFFFFF"/>
                            </a:gs>
                          </a:gsLst>
                          <a:lin ang="5400000" scaled="0"/>
                        </a:gradFill>
                        <a:ea typeface="Segoe UI" pitchFamily="34" charset="0"/>
                        <a:cs typeface="Segoe UI" pitchFamily="34" charset="0"/>
                      </a:rPr>
                      <a:t>Tenant1</a:t>
                    </a:r>
                    <a:r>
                      <a:rPr lang="en-US" sz="1100" dirty="0" smtClean="0">
                        <a:gradFill>
                          <a:gsLst>
                            <a:gs pos="0">
                              <a:srgbClr val="FFFFFF"/>
                            </a:gs>
                            <a:gs pos="100000">
                              <a:srgbClr val="FFFFFF"/>
                            </a:gs>
                          </a:gsLst>
                          <a:lin ang="5400000" scaled="0"/>
                        </a:gradFill>
                        <a:ea typeface="Segoe UI" pitchFamily="34" charset="0"/>
                        <a:cs typeface="Segoe UI" pitchFamily="34" charset="0"/>
                      </a:rPr>
                      <a:t> Volume</a:t>
                    </a:r>
                  </a:p>
                  <a:p>
                    <a:pPr algn="ctr" defTabSz="932472" fontAlgn="base">
                      <a:lnSpc>
                        <a:spcPct val="90000"/>
                      </a:lnSpc>
                      <a:spcBef>
                        <a:spcPct val="0"/>
                      </a:spcBef>
                      <a:spcAft>
                        <a:spcPct val="0"/>
                      </a:spcAft>
                    </a:pPr>
                    <a:endParaRPr lang="en-US" sz="11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11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11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TextBox 213"/>
                  <p:cNvSpPr txBox="1"/>
                  <p:nvPr/>
                </p:nvSpPr>
                <p:spPr>
                  <a:xfrm>
                    <a:off x="153468" y="4294772"/>
                    <a:ext cx="3701567" cy="2769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Museo Sans For Dell"/>
                      </a:rPr>
                      <a:t>SAS 6Gbps</a:t>
                    </a:r>
                    <a:endParaRPr kumimoji="0" lang="en-US" sz="1200" b="1" i="0" u="none" strike="noStrike" kern="0" cap="none" spc="0" normalizeH="0" baseline="0" noProof="0" dirty="0">
                      <a:ln>
                        <a:noFill/>
                      </a:ln>
                      <a:solidFill>
                        <a:srgbClr val="FFFFFF"/>
                      </a:solidFill>
                      <a:effectLst/>
                      <a:uLnTx/>
                      <a:uFillTx/>
                      <a:latin typeface="Museo Sans For Dell"/>
                    </a:endParaRPr>
                  </a:p>
                </p:txBody>
              </p:sp>
              <p:sp>
                <p:nvSpPr>
                  <p:cNvPr id="215" name="Rectangle 214"/>
                  <p:cNvSpPr/>
                  <p:nvPr/>
                </p:nvSpPr>
                <p:spPr>
                  <a:xfrm>
                    <a:off x="156621" y="3457490"/>
                    <a:ext cx="560003" cy="649935"/>
                  </a:xfrm>
                  <a:prstGeom prst="rect">
                    <a:avLst/>
                  </a:prstGeom>
                  <a:solidFill>
                    <a:srgbClr val="000000"/>
                  </a:solidFill>
                  <a:ln w="25400" cap="flat" cmpd="sng" algn="ctr">
                    <a:solidFill>
                      <a:srgbClr val="FFFFFF"/>
                    </a:solidFill>
                    <a:prstDash val="solid"/>
                  </a:ln>
                  <a:effectLst/>
                </p:spPr>
                <p:txBody>
                  <a:bodyPr vert="vert270" rtlCol="0" anchor="ctr"/>
                  <a:lstStyle/>
                  <a:p>
                    <a:pPr lvl="0" algn="ctr" defTabSz="914400">
                      <a:defRPr/>
                    </a:pPr>
                    <a:endParaRPr lang="en-US" sz="1200" kern="0" dirty="0" smtClean="0">
                      <a:solidFill>
                        <a:srgbClr val="FFFFFF"/>
                      </a:solidFill>
                      <a:latin typeface="Museo Sans For Dell"/>
                    </a:endParaRPr>
                  </a:p>
                  <a:p>
                    <a:pPr lvl="0" algn="ctr" defTabSz="914400">
                      <a:defRPr/>
                    </a:pPr>
                    <a:r>
                      <a:rPr lang="en-US" sz="1200" kern="0" dirty="0" smtClean="0">
                        <a:solidFill>
                          <a:srgbClr val="FFFFFF"/>
                        </a:solidFill>
                        <a:latin typeface="Museo Sans For Dell"/>
                      </a:rPr>
                      <a:t>Storage</a:t>
                    </a:r>
                    <a:endParaRPr lang="en-US" sz="1200" kern="0" dirty="0">
                      <a:solidFill>
                        <a:srgbClr val="FFFFFF"/>
                      </a:solidFill>
                      <a:latin typeface="Museo Sans For Dell"/>
                    </a:endParaRPr>
                  </a:p>
                  <a:p>
                    <a:pPr lvl="0" algn="ctr" defTabSz="914400">
                      <a:defRPr/>
                    </a:pPr>
                    <a:r>
                      <a:rPr lang="en-US" sz="1200" kern="0" dirty="0" smtClean="0">
                        <a:solidFill>
                          <a:srgbClr val="FFFFFF"/>
                        </a:solidFill>
                        <a:latin typeface="Museo Sans For Dell"/>
                      </a:rPr>
                      <a:t>Pool</a:t>
                    </a:r>
                    <a:endParaRPr lang="en-US" sz="1200" kern="0" dirty="0">
                      <a:solidFill>
                        <a:srgbClr val="FFFFFF"/>
                      </a:solidFill>
                      <a:latin typeface="Museo Sans For De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grpSp>
                <p:nvGrpSpPr>
                  <p:cNvPr id="216" name="Group 215"/>
                  <p:cNvGrpSpPr/>
                  <p:nvPr/>
                </p:nvGrpSpPr>
                <p:grpSpPr>
                  <a:xfrm>
                    <a:off x="153468" y="4727702"/>
                    <a:ext cx="3808932" cy="1064719"/>
                    <a:chOff x="153468" y="4727702"/>
                    <a:chExt cx="3808932" cy="1064719"/>
                  </a:xfrm>
                </p:grpSpPr>
                <p:sp>
                  <p:nvSpPr>
                    <p:cNvPr id="217" name="Rounded Rectangle 216"/>
                    <p:cNvSpPr/>
                    <p:nvPr/>
                  </p:nvSpPr>
                  <p:spPr>
                    <a:xfrm>
                      <a:off x="252858" y="4727702"/>
                      <a:ext cx="3709542" cy="106471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grpSp>
                  <p:nvGrpSpPr>
                    <p:cNvPr id="218" name="Group 217"/>
                    <p:cNvGrpSpPr/>
                    <p:nvPr/>
                  </p:nvGrpSpPr>
                  <p:grpSpPr>
                    <a:xfrm>
                      <a:off x="891255" y="4826413"/>
                      <a:ext cx="985165" cy="758989"/>
                      <a:chOff x="881734" y="5573495"/>
                      <a:chExt cx="1121237" cy="960663"/>
                    </a:xfrm>
                  </p:grpSpPr>
                  <p:sp>
                    <p:nvSpPr>
                      <p:cNvPr id="235" name="Flowchart: Magnetic Disk 234"/>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Flowchart: Magnetic Disk 239"/>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Flowchart: Magnetic Disk 245"/>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Flowchart: Magnetic Disk 246"/>
                      <p:cNvSpPr/>
                      <p:nvPr/>
                    </p:nvSpPr>
                    <p:spPr bwMode="auto">
                      <a:xfrm>
                        <a:off x="914401" y="5905509"/>
                        <a:ext cx="620485" cy="538842"/>
                      </a:xfrm>
                      <a:prstGeom prst="flowChartMagneticDisk">
                        <a:avLst/>
                      </a:prstGeom>
                      <a:solidFill>
                        <a:schemeClr val="accent4">
                          <a:lumMod val="60000"/>
                          <a:lumOff val="4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9" name="Group 218"/>
                    <p:cNvGrpSpPr/>
                    <p:nvPr/>
                  </p:nvGrpSpPr>
                  <p:grpSpPr>
                    <a:xfrm>
                      <a:off x="2666106" y="4829445"/>
                      <a:ext cx="985165" cy="707582"/>
                      <a:chOff x="881734" y="5573495"/>
                      <a:chExt cx="1121237" cy="960663"/>
                    </a:xfrm>
                    <a:solidFill>
                      <a:schemeClr val="accent2"/>
                    </a:solidFill>
                  </p:grpSpPr>
                  <p:sp>
                    <p:nvSpPr>
                      <p:cNvPr id="231" name="Flowchart: Magnetic Disk 230"/>
                      <p:cNvSpPr/>
                      <p:nvPr/>
                    </p:nvSpPr>
                    <p:spPr bwMode="auto">
                      <a:xfrm>
                        <a:off x="881734" y="5573495"/>
                        <a:ext cx="620485" cy="538842"/>
                      </a:xfrm>
                      <a:prstGeom prst="flowChartMagneticDisk">
                        <a:avLst/>
                      </a:prstGeom>
                      <a:solidFill>
                        <a:schemeClr val="accent4">
                          <a:lumMod val="60000"/>
                          <a:lumOff val="4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Flowchart: Magnetic Disk 231"/>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Flowchart: Magnetic Disk 232"/>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Flowchart: Magnetic Disk 233"/>
                      <p:cNvSpPr/>
                      <p:nvPr/>
                    </p:nvSpPr>
                    <p:spPr bwMode="auto">
                      <a:xfrm>
                        <a:off x="914401" y="5905509"/>
                        <a:ext cx="620485" cy="538842"/>
                      </a:xfrm>
                      <a:prstGeom prst="flowChartMagneticDisk">
                        <a:avLst/>
                      </a:prstGeom>
                      <a:solidFill>
                        <a:schemeClr val="accent4">
                          <a:lumMod val="60000"/>
                          <a:lumOff val="4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0" name="Group 219"/>
                    <p:cNvGrpSpPr/>
                    <p:nvPr/>
                  </p:nvGrpSpPr>
                  <p:grpSpPr>
                    <a:xfrm>
                      <a:off x="1925586" y="4854977"/>
                      <a:ext cx="985165" cy="758989"/>
                      <a:chOff x="881734" y="5573495"/>
                      <a:chExt cx="1121237" cy="960663"/>
                    </a:xfrm>
                  </p:grpSpPr>
                  <p:sp>
                    <p:nvSpPr>
                      <p:cNvPr id="227" name="Flowchart: Magnetic Disk 226"/>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Flowchart: Magnetic Disk 227"/>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Flowchart: Magnetic Disk 228"/>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Flowchart: Magnetic Disk 229"/>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21" name="Rectangle 220"/>
                    <p:cNvSpPr/>
                    <p:nvPr/>
                  </p:nvSpPr>
                  <p:spPr>
                    <a:xfrm>
                      <a:off x="153468" y="4727702"/>
                      <a:ext cx="619652" cy="1059663"/>
                    </a:xfrm>
                    <a:prstGeom prst="rect">
                      <a:avLst/>
                    </a:prstGeom>
                    <a:solidFill>
                      <a:srgbClr val="000000"/>
                    </a:solidFill>
                    <a:ln w="25400" cap="flat" cmpd="sng" algn="ctr">
                      <a:solidFill>
                        <a:srgbClr val="FFFFFF"/>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useo Sans For Dell"/>
                          <a:ea typeface="+mn-ea"/>
                          <a:cs typeface="+mn-cs"/>
                        </a:rPr>
                        <a:t>MD1220</a:t>
                      </a:r>
                      <a:r>
                        <a:rPr kumimoji="0" lang="en-US" sz="1800" b="0" i="0" u="none" strike="noStrike" kern="0" cap="none" spc="0" normalizeH="0" noProof="0" dirty="0" smtClean="0">
                          <a:ln>
                            <a:noFill/>
                          </a:ln>
                          <a:solidFill>
                            <a:srgbClr val="FFFFFF"/>
                          </a:solidFill>
                          <a:effectLst/>
                          <a:uLnTx/>
                          <a:uFillTx/>
                          <a:latin typeface="Museo Sans For Dell"/>
                          <a:ea typeface="+mn-ea"/>
                          <a:cs typeface="+mn-cs"/>
                        </a:rPr>
                        <a:t> JBOD</a:t>
                      </a: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grpSp>
                  <p:nvGrpSpPr>
                    <p:cNvPr id="222" name="Group 221"/>
                    <p:cNvGrpSpPr/>
                    <p:nvPr/>
                  </p:nvGrpSpPr>
                  <p:grpSpPr>
                    <a:xfrm>
                      <a:off x="1436439" y="4807423"/>
                      <a:ext cx="985165" cy="758989"/>
                      <a:chOff x="881734" y="5573495"/>
                      <a:chExt cx="1121237" cy="960663"/>
                    </a:xfrm>
                  </p:grpSpPr>
                  <p:sp>
                    <p:nvSpPr>
                      <p:cNvPr id="223" name="Flowchart: Magnetic Disk 222"/>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Flowchart: Magnetic Disk 223"/>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Flowchart: Magnetic Disk 224"/>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Flowchart: Magnetic Disk 225"/>
                      <p:cNvSpPr/>
                      <p:nvPr/>
                    </p:nvSpPr>
                    <p:spPr bwMode="auto">
                      <a:xfrm>
                        <a:off x="914401" y="5905509"/>
                        <a:ext cx="620485" cy="538842"/>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grpSp>
        </p:grpSp>
        <p:sp>
          <p:nvSpPr>
            <p:cNvPr id="248" name="Rounded Rectangle 247"/>
            <p:cNvSpPr/>
            <p:nvPr/>
          </p:nvSpPr>
          <p:spPr bwMode="auto">
            <a:xfrm>
              <a:off x="5707377" y="3537973"/>
              <a:ext cx="1044260" cy="530605"/>
            </a:xfrm>
            <a:prstGeom prst="roundRect">
              <a:avLst/>
            </a:prstGeom>
            <a:solidFill>
              <a:schemeClr val="accent4">
                <a:lumMod val="60000"/>
                <a:lumOff val="4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Tenant2 Volume</a:t>
              </a:r>
            </a:p>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Rounded Rectangle 248"/>
            <p:cNvSpPr/>
            <p:nvPr/>
          </p:nvSpPr>
          <p:spPr bwMode="auto">
            <a:xfrm>
              <a:off x="6819799" y="3546102"/>
              <a:ext cx="998638" cy="530605"/>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Tenant3 Volume</a:t>
              </a:r>
            </a:p>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50" name="TextBox 249"/>
          <p:cNvSpPr txBox="1"/>
          <p:nvPr/>
        </p:nvSpPr>
        <p:spPr>
          <a:xfrm>
            <a:off x="4222891" y="5978744"/>
            <a:ext cx="4059777"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Ideal for hosting tenants with varied storage needs</a:t>
            </a:r>
          </a:p>
        </p:txBody>
      </p:sp>
      <p:sp>
        <p:nvSpPr>
          <p:cNvPr id="253" name="TextBox 252"/>
          <p:cNvSpPr txBox="1"/>
          <p:nvPr/>
        </p:nvSpPr>
        <p:spPr>
          <a:xfrm>
            <a:off x="4244972" y="1058862"/>
            <a:ext cx="3190704"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Multiple tenants on multiple volume</a:t>
            </a:r>
          </a:p>
        </p:txBody>
      </p:sp>
    </p:spTree>
    <p:extLst>
      <p:ext uri="{BB962C8B-B14F-4D97-AF65-F5344CB8AC3E}">
        <p14:creationId xmlns:p14="http://schemas.microsoft.com/office/powerpoint/2010/main" val="1738751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22" grpId="0"/>
      <p:bldP spid="5" grpId="0"/>
      <p:bldP spid="135" grpId="0"/>
      <p:bldP spid="250" grpId="0"/>
      <p:bldP spid="2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747" y="1439862"/>
            <a:ext cx="11887200" cy="4148828"/>
          </a:xfrm>
        </p:spPr>
        <p:txBody>
          <a:bodyPr/>
          <a:lstStyle/>
          <a:p>
            <a:r>
              <a:rPr lang="en-US" dirty="0" smtClean="0"/>
              <a:t>Steps we took  in building the Basic On-Premises Deployment on our  demonstration system </a:t>
            </a:r>
          </a:p>
          <a:p>
            <a:pPr lvl="1"/>
            <a:r>
              <a:rPr lang="en-US" dirty="0" smtClean="0"/>
              <a:t> </a:t>
            </a:r>
            <a:r>
              <a:rPr lang="en-US" sz="3200" dirty="0" smtClean="0">
                <a:solidFill>
                  <a:schemeClr val="tx2"/>
                </a:solidFill>
              </a:rPr>
              <a:t>Building the Host Group Fabric</a:t>
            </a:r>
          </a:p>
          <a:p>
            <a:pPr lvl="1"/>
            <a:r>
              <a:rPr lang="en-US" sz="3200" dirty="0" smtClean="0">
                <a:solidFill>
                  <a:schemeClr val="tx2"/>
                </a:solidFill>
              </a:rPr>
              <a:t> Building the  Tenant Virtual Network  Environment  </a:t>
            </a:r>
          </a:p>
          <a:p>
            <a:pPr lvl="1"/>
            <a:r>
              <a:rPr lang="en-US" sz="3200" dirty="0" smtClean="0">
                <a:solidFill>
                  <a:schemeClr val="tx2"/>
                </a:solidFill>
              </a:rPr>
              <a:t> Build the RDS Tenants</a:t>
            </a:r>
          </a:p>
          <a:p>
            <a:r>
              <a:rPr lang="en-US" dirty="0" smtClean="0"/>
              <a:t>Demo of key technologies on the demonstration system</a:t>
            </a:r>
          </a:p>
        </p:txBody>
      </p:sp>
      <p:sp>
        <p:nvSpPr>
          <p:cNvPr id="3" name="Title 2"/>
          <p:cNvSpPr>
            <a:spLocks noGrp="1"/>
          </p:cNvSpPr>
          <p:nvPr>
            <p:ph type="title"/>
          </p:nvPr>
        </p:nvSpPr>
        <p:spPr/>
        <p:txBody>
          <a:bodyPr/>
          <a:lstStyle/>
          <a:p>
            <a:r>
              <a:rPr lang="en-US" sz="4800" dirty="0" smtClean="0"/>
              <a:t>Basic On-Premises Deployment</a:t>
            </a:r>
            <a:endParaRPr lang="en-US" sz="4800" dirty="0"/>
          </a:p>
        </p:txBody>
      </p:sp>
    </p:spTree>
    <p:extLst>
      <p:ext uri="{BB962C8B-B14F-4D97-AF65-F5344CB8AC3E}">
        <p14:creationId xmlns:p14="http://schemas.microsoft.com/office/powerpoint/2010/main" val="1819937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79" y="144462"/>
            <a:ext cx="11889564" cy="917575"/>
          </a:xfrm>
        </p:spPr>
        <p:txBody>
          <a:bodyPr/>
          <a:lstStyle/>
          <a:p>
            <a:r>
              <a:rPr lang="en-US" dirty="0" smtClean="0"/>
              <a:t>Building the Host Group Fabric</a:t>
            </a:r>
            <a:endParaRPr lang="en-US" dirty="0"/>
          </a:p>
        </p:txBody>
      </p:sp>
      <p:grpSp>
        <p:nvGrpSpPr>
          <p:cNvPr id="19" name="Group 18"/>
          <p:cNvGrpSpPr/>
          <p:nvPr/>
        </p:nvGrpSpPr>
        <p:grpSpPr>
          <a:xfrm>
            <a:off x="333717" y="1459758"/>
            <a:ext cx="3918877" cy="4399704"/>
            <a:chOff x="318160" y="1469257"/>
            <a:chExt cx="3918877" cy="4399704"/>
          </a:xfrm>
        </p:grpSpPr>
        <p:grpSp>
          <p:nvGrpSpPr>
            <p:cNvPr id="50" name="Group 49"/>
            <p:cNvGrpSpPr/>
            <p:nvPr/>
          </p:nvGrpSpPr>
          <p:grpSpPr>
            <a:xfrm>
              <a:off x="318160" y="1897062"/>
              <a:ext cx="3918877" cy="3971899"/>
              <a:chOff x="243191" y="1504022"/>
              <a:chExt cx="3803515" cy="3993548"/>
            </a:xfrm>
          </p:grpSpPr>
          <p:sp>
            <p:nvSpPr>
              <p:cNvPr id="5" name="Rounded Rectangle 4"/>
              <p:cNvSpPr/>
              <p:nvPr/>
            </p:nvSpPr>
            <p:spPr bwMode="auto">
              <a:xfrm>
                <a:off x="243191" y="1504022"/>
                <a:ext cx="3803515" cy="210642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a:xfrm>
                <a:off x="1053490" y="2288002"/>
                <a:ext cx="2565912" cy="1176053"/>
              </a:xfrm>
              <a:prstGeom prst="roundRect">
                <a:avLst/>
              </a:prstGeom>
              <a:solidFill>
                <a:srgbClr val="DC320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7" name="Rectangle 6"/>
              <p:cNvSpPr/>
              <p:nvPr/>
            </p:nvSpPr>
            <p:spPr>
              <a:xfrm>
                <a:off x="1846119" y="2461315"/>
                <a:ext cx="1499776" cy="829426"/>
              </a:xfrm>
              <a:prstGeom prst="rect">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useo Sans For Dell"/>
                  <a:ea typeface="+mn-ea"/>
                  <a:cs typeface="+mn-cs"/>
                </a:endParaRPr>
              </a:p>
            </p:txBody>
          </p:sp>
          <p:sp>
            <p:nvSpPr>
              <p:cNvPr id="8" name="TextBox 7"/>
              <p:cNvSpPr txBox="1"/>
              <p:nvPr/>
            </p:nvSpPr>
            <p:spPr>
              <a:xfrm>
                <a:off x="2409213" y="2707701"/>
                <a:ext cx="946830" cy="230832"/>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kern="0" dirty="0" smtClean="0">
                    <a:solidFill>
                      <a:srgbClr val="FFFFFF"/>
                    </a:solidFill>
                    <a:latin typeface="Museo Sans For Dell"/>
                  </a:rPr>
                  <a:t>32 </a:t>
                </a:r>
                <a:r>
                  <a:rPr kumimoji="0" lang="en-US" sz="900" b="0" i="0" u="none" strike="noStrike" kern="0" cap="none" spc="0" normalizeH="0" baseline="0" noProof="0" dirty="0" smtClean="0">
                    <a:ln>
                      <a:noFill/>
                    </a:ln>
                    <a:solidFill>
                      <a:srgbClr val="FFFFFF"/>
                    </a:solidFill>
                    <a:effectLst/>
                    <a:uLnTx/>
                    <a:uFillTx/>
                    <a:latin typeface="Museo Sans For Dell"/>
                  </a:rPr>
                  <a:t>GB RAM</a:t>
                </a:r>
                <a:endParaRPr kumimoji="0" lang="en-US" sz="900" b="0" i="0" u="none" strike="noStrike" kern="0" cap="none" spc="0" normalizeH="0" baseline="0" noProof="0" dirty="0">
                  <a:ln>
                    <a:noFill/>
                  </a:ln>
                  <a:solidFill>
                    <a:srgbClr val="FFFFFF"/>
                  </a:solidFill>
                  <a:effectLst/>
                  <a:uLnTx/>
                  <a:uFillTx/>
                  <a:latin typeface="Museo Sans For Dell"/>
                </a:endParaRPr>
              </a:p>
            </p:txBody>
          </p:sp>
          <p:sp>
            <p:nvSpPr>
              <p:cNvPr id="9" name="TextBox 8"/>
              <p:cNvSpPr txBox="1"/>
              <p:nvPr/>
            </p:nvSpPr>
            <p:spPr>
              <a:xfrm>
                <a:off x="2409213" y="2461316"/>
                <a:ext cx="946830" cy="246221"/>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x CPU</a:t>
                </a:r>
                <a:endParaRPr kumimoji="0" lang="en-US" sz="1000" b="0" i="0" u="none" strike="noStrike" kern="0" cap="none" spc="0" normalizeH="0" baseline="0" noProof="0" dirty="0">
                  <a:ln>
                    <a:noFill/>
                  </a:ln>
                  <a:solidFill>
                    <a:srgbClr val="FFFFFF"/>
                  </a:solidFill>
                  <a:effectLst/>
                  <a:uLnTx/>
                  <a:uFillTx/>
                  <a:latin typeface="Museo Sans For Dell"/>
                </a:endParaRPr>
              </a:p>
            </p:txBody>
          </p:sp>
          <p:sp>
            <p:nvSpPr>
              <p:cNvPr id="10" name="TextBox 9"/>
              <p:cNvSpPr txBox="1"/>
              <p:nvPr/>
            </p:nvSpPr>
            <p:spPr>
              <a:xfrm>
                <a:off x="2411894" y="2933960"/>
                <a:ext cx="934001" cy="246221"/>
              </a:xfrm>
              <a:prstGeom prst="rect">
                <a:avLst/>
              </a:prstGeom>
              <a:noFill/>
              <a:ln>
                <a:solidFill>
                  <a:srgbClr val="FFFFFF"/>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a:t>
                </a:r>
                <a:r>
                  <a:rPr kumimoji="0" lang="en-US" sz="1000" b="0" i="0" u="none" strike="noStrike" kern="0" cap="none" spc="0" normalizeH="0" baseline="0" noProof="0" dirty="0">
                    <a:ln>
                      <a:noFill/>
                    </a:ln>
                    <a:solidFill>
                      <a:srgbClr val="FFFFFF"/>
                    </a:solidFill>
                    <a:effectLst/>
                    <a:uLnTx/>
                    <a:uFillTx/>
                    <a:latin typeface="Museo Sans For Dell"/>
                  </a:rPr>
                  <a:t>x 15</a:t>
                </a:r>
                <a:r>
                  <a:rPr kumimoji="0" lang="en-US" sz="800" b="0" i="0" u="none" strike="noStrike" kern="0" cap="none" spc="0" normalizeH="0" baseline="0" noProof="0" dirty="0">
                    <a:ln>
                      <a:noFill/>
                    </a:ln>
                    <a:solidFill>
                      <a:srgbClr val="FFFFFF"/>
                    </a:solidFill>
                    <a:effectLst/>
                    <a:uLnTx/>
                    <a:uFillTx/>
                    <a:latin typeface="Museo Sans For Dell"/>
                  </a:rPr>
                  <a:t>K</a:t>
                </a:r>
                <a:r>
                  <a:rPr kumimoji="0" lang="en-US" sz="1000" b="0" i="0" u="none" strike="noStrike" kern="0" cap="none" spc="0" normalizeH="0" baseline="0" noProof="0" dirty="0">
                    <a:ln>
                      <a:noFill/>
                    </a:ln>
                    <a:solidFill>
                      <a:srgbClr val="FFFFFF"/>
                    </a:solidFill>
                    <a:effectLst/>
                    <a:uLnTx/>
                    <a:uFillTx/>
                    <a:latin typeface="Museo Sans For Dell"/>
                  </a:rPr>
                  <a:t> </a:t>
                </a:r>
                <a:r>
                  <a:rPr kumimoji="0" lang="en-US" sz="900" b="0" i="0" u="none" strike="noStrike" kern="0" cap="none" spc="0" normalizeH="0" baseline="0" noProof="0" dirty="0">
                    <a:ln>
                      <a:noFill/>
                    </a:ln>
                    <a:solidFill>
                      <a:srgbClr val="FFFFFF"/>
                    </a:solidFill>
                    <a:effectLst/>
                    <a:uLnTx/>
                    <a:uFillTx/>
                    <a:latin typeface="Museo Sans For Dell"/>
                  </a:rPr>
                  <a:t>HD</a:t>
                </a:r>
              </a:p>
            </p:txBody>
          </p:sp>
          <p:sp>
            <p:nvSpPr>
              <p:cNvPr id="12" name="TextBox 11"/>
              <p:cNvSpPr txBox="1"/>
              <p:nvPr/>
            </p:nvSpPr>
            <p:spPr>
              <a:xfrm rot="10800000">
                <a:off x="362500" y="1559054"/>
                <a:ext cx="477947" cy="1905001"/>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useo Sans For Dell"/>
                    <a:cs typeface="Calibri" pitchFamily="34" charset="0"/>
                  </a:rPr>
                  <a:t>Management</a:t>
                </a: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useo Sans For Dell"/>
                  <a:cs typeface="Calibri" pitchFamily="34" charset="0"/>
                </a:endParaRPr>
              </a:p>
            </p:txBody>
          </p:sp>
          <p:sp>
            <p:nvSpPr>
              <p:cNvPr id="13" name="TextBox 12"/>
              <p:cNvSpPr txBox="1"/>
              <p:nvPr/>
            </p:nvSpPr>
            <p:spPr>
              <a:xfrm>
                <a:off x="1156441" y="2664250"/>
                <a:ext cx="514192"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b="1" kern="0" dirty="0">
                    <a:solidFill>
                      <a:sysClr val="windowText" lastClr="000000"/>
                    </a:solidFill>
                    <a:latin typeface="Museo Sans For Dell"/>
                  </a:rPr>
                  <a:t>1</a:t>
                </a:r>
                <a:r>
                  <a:rPr kumimoji="0" lang="en-US" sz="1600" b="1" i="0" u="none" strike="noStrike" kern="0" cap="none" spc="0" normalizeH="0" baseline="0" noProof="0" dirty="0" smtClean="0">
                    <a:ln>
                      <a:noFill/>
                    </a:ln>
                    <a:solidFill>
                      <a:sysClr val="windowText" lastClr="000000"/>
                    </a:solidFill>
                    <a:effectLst/>
                    <a:uLnTx/>
                    <a:uFillTx/>
                    <a:latin typeface="Museo Sans For Dell"/>
                  </a:rPr>
                  <a:t> x</a:t>
                </a:r>
                <a:endParaRPr kumimoji="0" lang="en-US" sz="1600" b="1" i="0" u="none" strike="noStrike" kern="0" cap="none" spc="0" normalizeH="0" baseline="0" noProof="0" dirty="0">
                  <a:ln>
                    <a:noFill/>
                  </a:ln>
                  <a:solidFill>
                    <a:sysClr val="windowText" lastClr="000000"/>
                  </a:solidFill>
                  <a:effectLst/>
                  <a:uLnTx/>
                  <a:uFillTx/>
                  <a:latin typeface="Museo Sans For Dell"/>
                </a:endParaRPr>
              </a:p>
            </p:txBody>
          </p:sp>
          <p:sp>
            <p:nvSpPr>
              <p:cNvPr id="15" name="Rectangle 14"/>
              <p:cNvSpPr/>
              <p:nvPr/>
            </p:nvSpPr>
            <p:spPr>
              <a:xfrm rot="16200000">
                <a:off x="1411857" y="2782630"/>
                <a:ext cx="829425" cy="176778"/>
              </a:xfrm>
              <a:prstGeom prst="rect">
                <a:avLst/>
              </a:prstGeom>
              <a:solidFill>
                <a:srgbClr val="0085C3"/>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sp>
            <p:nvSpPr>
              <p:cNvPr id="16" name="TextBox 15"/>
              <p:cNvSpPr txBox="1"/>
              <p:nvPr/>
            </p:nvSpPr>
            <p:spPr>
              <a:xfrm rot="5400000">
                <a:off x="1527116" y="2766177"/>
                <a:ext cx="594759" cy="209683"/>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sp>
            <p:nvSpPr>
              <p:cNvPr id="17" name="TextBox 16"/>
              <p:cNvSpPr txBox="1"/>
              <p:nvPr/>
            </p:nvSpPr>
            <p:spPr>
              <a:xfrm>
                <a:off x="1943364" y="2737530"/>
                <a:ext cx="55135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rPr>
                  <a:t>R720</a:t>
                </a:r>
                <a:endParaRPr kumimoji="0" lang="en-US" sz="1600" b="1" i="0" u="none" strike="noStrike" kern="0" cap="none" spc="0" normalizeH="0" baseline="0" noProof="0" dirty="0">
                  <a:ln>
                    <a:noFill/>
                  </a:ln>
                  <a:solidFill>
                    <a:srgbClr val="FFFFFF"/>
                  </a:solidFill>
                  <a:effectLst/>
                  <a:uLnTx/>
                  <a:uFillTx/>
                </a:endParaRPr>
              </a:p>
            </p:txBody>
          </p:sp>
          <p:sp>
            <p:nvSpPr>
              <p:cNvPr id="21" name="TextBox 20"/>
              <p:cNvSpPr txBox="1"/>
              <p:nvPr/>
            </p:nvSpPr>
            <p:spPr>
              <a:xfrm>
                <a:off x="1066244" y="1827677"/>
                <a:ext cx="848715" cy="337699"/>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Museo Sans For Dell"/>
                    <a:ea typeface="+mn-ea"/>
                    <a:cs typeface="+mn-cs"/>
                  </a:rPr>
                  <a:t>Active Directory </a:t>
                </a:r>
                <a:endParaRPr kumimoji="0" lang="en-US" sz="1000" b="1" i="0" u="none" strike="noStrike" kern="0" cap="none" spc="0" normalizeH="0" baseline="0" noProof="0" dirty="0">
                  <a:ln>
                    <a:noFill/>
                  </a:ln>
                  <a:solidFill>
                    <a:srgbClr val="FFFFFF"/>
                  </a:solidFill>
                  <a:effectLst/>
                  <a:uLnTx/>
                  <a:uFillTx/>
                  <a:latin typeface="Museo Sans For Dell"/>
                  <a:ea typeface="+mn-ea"/>
                  <a:cs typeface="+mn-cs"/>
                </a:endParaRPr>
              </a:p>
            </p:txBody>
          </p:sp>
          <p:grpSp>
            <p:nvGrpSpPr>
              <p:cNvPr id="22" name="Group 21"/>
              <p:cNvGrpSpPr/>
              <p:nvPr/>
            </p:nvGrpSpPr>
            <p:grpSpPr>
              <a:xfrm>
                <a:off x="3036166" y="1819158"/>
                <a:ext cx="583236" cy="347190"/>
                <a:chOff x="3835072" y="3395174"/>
                <a:chExt cx="723900" cy="347190"/>
              </a:xfrm>
              <a:solidFill>
                <a:srgbClr val="00B050"/>
              </a:solidFill>
            </p:grpSpPr>
            <p:sp>
              <p:nvSpPr>
                <p:cNvPr id="23" name="Rectangle 22"/>
                <p:cNvSpPr/>
                <p:nvPr/>
              </p:nvSpPr>
              <p:spPr>
                <a:xfrm>
                  <a:off x="3835072" y="3395174"/>
                  <a:ext cx="723900" cy="347190"/>
                </a:xfrm>
                <a:prstGeom prst="rect">
                  <a:avLst/>
                </a:prstGeom>
                <a:solidFill>
                  <a:srgbClr val="7AB800"/>
                </a:solidFill>
                <a:ln w="25400" cap="flat" cmpd="sng" algn="ctr">
                  <a:solidFill>
                    <a:srgbClr val="7AB800"/>
                  </a:solidFill>
                  <a:prstDash val="solid"/>
                </a:ln>
                <a:effectLst/>
              </p:spPr>
              <p:txBody>
                <a:bodyPr rtlCol="0" anchor="ctr"/>
                <a:lstStyle/>
                <a:p>
                  <a:pPr marL="0" marR="0" lvl="0" indent="0" algn="ctr" defTabSz="914400" eaLnBrk="0" fontAlgn="auto" latinLnBrk="0" hangingPunct="0">
                    <a:lnSpc>
                      <a:spcPct val="100000"/>
                    </a:lnSpc>
                    <a:spcBef>
                      <a:spcPct val="3000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Museo Sans For Dell"/>
                    <a:ea typeface="+mn-ea"/>
                    <a:cs typeface="+mn-cs"/>
                  </a:endParaRPr>
                </a:p>
              </p:txBody>
            </p:sp>
            <p:sp>
              <p:nvSpPr>
                <p:cNvPr id="24" name="TextBox 23"/>
                <p:cNvSpPr txBox="1"/>
                <p:nvPr/>
              </p:nvSpPr>
              <p:spPr>
                <a:xfrm>
                  <a:off x="3835072" y="3433464"/>
                  <a:ext cx="723900" cy="276999"/>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r>
                    <a:rPr lang="en-US" kern="0" noProof="0" dirty="0" smtClean="0">
                      <a:latin typeface="Museo Sans For Dell"/>
                    </a:rPr>
                    <a:t>SQL</a:t>
                  </a:r>
                  <a:endParaRPr kumimoji="0" lang="en-US" sz="1000" b="1" i="0" u="none" strike="noStrike" kern="0" cap="none" spc="0" normalizeH="0" baseline="0" noProof="0" dirty="0">
                    <a:ln>
                      <a:noFill/>
                    </a:ln>
                    <a:solidFill>
                      <a:srgbClr val="FFFFFF"/>
                    </a:solidFill>
                    <a:effectLst/>
                    <a:uLnTx/>
                    <a:uFillTx/>
                    <a:latin typeface="Museo Sans For Dell"/>
                    <a:ea typeface="+mn-ea"/>
                    <a:cs typeface="+mn-cs"/>
                  </a:endParaRPr>
                </a:p>
              </p:txBody>
            </p:sp>
          </p:grpSp>
          <p:grpSp>
            <p:nvGrpSpPr>
              <p:cNvPr id="25" name="Group 24"/>
              <p:cNvGrpSpPr/>
              <p:nvPr/>
            </p:nvGrpSpPr>
            <p:grpSpPr>
              <a:xfrm>
                <a:off x="1971269" y="1822931"/>
                <a:ext cx="981937" cy="347190"/>
                <a:chOff x="3835072" y="3395174"/>
                <a:chExt cx="723900" cy="347190"/>
              </a:xfrm>
              <a:solidFill>
                <a:srgbClr val="00B050"/>
              </a:solidFill>
            </p:grpSpPr>
            <p:sp>
              <p:nvSpPr>
                <p:cNvPr id="26" name="Rectangle 25"/>
                <p:cNvSpPr/>
                <p:nvPr/>
              </p:nvSpPr>
              <p:spPr>
                <a:xfrm>
                  <a:off x="3835072" y="3395174"/>
                  <a:ext cx="723900" cy="347190"/>
                </a:xfrm>
                <a:prstGeom prst="rect">
                  <a:avLst/>
                </a:prstGeom>
                <a:solidFill>
                  <a:srgbClr val="7AB800"/>
                </a:solidFill>
                <a:ln w="25400" cap="flat" cmpd="sng" algn="ctr">
                  <a:solidFill>
                    <a:srgbClr val="7AB800"/>
                  </a:solidFill>
                  <a:prstDash val="solid"/>
                </a:ln>
                <a:effectLst/>
              </p:spPr>
              <p:txBody>
                <a:bodyPr rtlCol="0" anchor="ctr"/>
                <a:lstStyle/>
                <a:p>
                  <a:pPr marL="0" marR="0" lvl="0" indent="0" algn="ctr" defTabSz="914400" eaLnBrk="0" fontAlgn="auto" latinLnBrk="0" hangingPunct="0">
                    <a:lnSpc>
                      <a:spcPct val="100000"/>
                    </a:lnSpc>
                    <a:spcBef>
                      <a:spcPct val="3000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Museo Sans For Dell"/>
                    <a:ea typeface="+mn-ea"/>
                    <a:cs typeface="+mn-cs"/>
                  </a:endParaRPr>
                </a:p>
              </p:txBody>
            </p:sp>
            <p:sp>
              <p:nvSpPr>
                <p:cNvPr id="27" name="TextBox 26"/>
                <p:cNvSpPr txBox="1"/>
                <p:nvPr/>
              </p:nvSpPr>
              <p:spPr>
                <a:xfrm>
                  <a:off x="3857233" y="3433464"/>
                  <a:ext cx="688605" cy="276999"/>
                </a:xfrm>
                <a:prstGeom prst="rect">
                  <a:avLst/>
                </a:prstGeom>
                <a:noFill/>
                <a:ln w="25400" cap="flat" cmpd="sng" algn="ctr">
                  <a:no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Museo Sans For Dell"/>
                      <a:ea typeface="+mn-ea"/>
                      <a:cs typeface="+mn-cs"/>
                    </a:rPr>
                    <a:t>SCVMM</a:t>
                  </a:r>
                  <a:r>
                    <a:rPr kumimoji="0" lang="en-US" sz="1000" b="1" i="0" u="none" strike="noStrike" kern="0" cap="none" spc="0" normalizeH="0" noProof="0" dirty="0" smtClean="0">
                      <a:ln>
                        <a:noFill/>
                      </a:ln>
                      <a:solidFill>
                        <a:srgbClr val="FFFFFF"/>
                      </a:solidFill>
                      <a:effectLst/>
                      <a:uLnTx/>
                      <a:uFillTx/>
                      <a:latin typeface="Museo Sans For Dell"/>
                      <a:ea typeface="+mn-ea"/>
                      <a:cs typeface="+mn-cs"/>
                    </a:rPr>
                    <a:t> 2012R2</a:t>
                  </a:r>
                  <a:endParaRPr kumimoji="0" lang="en-US" sz="1000" b="1" i="0" u="none" strike="noStrike" kern="0" cap="none" spc="0" normalizeH="0" baseline="0" noProof="0" dirty="0">
                    <a:ln>
                      <a:noFill/>
                    </a:ln>
                    <a:solidFill>
                      <a:srgbClr val="FFFFFF"/>
                    </a:solidFill>
                    <a:effectLst/>
                    <a:uLnTx/>
                    <a:uFillTx/>
                    <a:latin typeface="Museo Sans For Dell"/>
                    <a:ea typeface="+mn-ea"/>
                    <a:cs typeface="+mn-cs"/>
                  </a:endParaRPr>
                </a:p>
              </p:txBody>
            </p:sp>
          </p:grpSp>
          <p:cxnSp>
            <p:nvCxnSpPr>
              <p:cNvPr id="29" name="Straight Connector 28"/>
              <p:cNvCxnSpPr/>
              <p:nvPr/>
            </p:nvCxnSpPr>
            <p:spPr>
              <a:xfrm>
                <a:off x="1263045" y="3643864"/>
                <a:ext cx="0" cy="707792"/>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a:off x="1846119" y="3640957"/>
                <a:ext cx="0" cy="1214183"/>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30333" y="3610449"/>
                <a:ext cx="0" cy="1887121"/>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154" name="Straight Connector 153"/>
            <p:cNvCxnSpPr/>
            <p:nvPr/>
          </p:nvCxnSpPr>
          <p:spPr>
            <a:xfrm>
              <a:off x="3342230" y="1469257"/>
              <a:ext cx="0" cy="772520"/>
            </a:xfrm>
            <a:prstGeom prst="line">
              <a:avLst/>
            </a:prstGeom>
            <a:ln w="15875" cap="rnd" cmpd="sng">
              <a:headEnd type="oval"/>
              <a:tailEnd type="oval"/>
            </a:ln>
          </p:spPr>
          <p:style>
            <a:lnRef idx="3">
              <a:schemeClr val="accent1"/>
            </a:lnRef>
            <a:fillRef idx="0">
              <a:schemeClr val="accent1"/>
            </a:fillRef>
            <a:effectRef idx="2">
              <a:schemeClr val="accent1"/>
            </a:effectRef>
            <a:fontRef idx="minor">
              <a:schemeClr val="tx1"/>
            </a:fontRef>
          </p:style>
        </p:cxnSp>
        <p:cxnSp>
          <p:nvCxnSpPr>
            <p:cNvPr id="153" name="Straight Connector 152"/>
            <p:cNvCxnSpPr/>
            <p:nvPr/>
          </p:nvCxnSpPr>
          <p:spPr>
            <a:xfrm>
              <a:off x="2506784" y="1469257"/>
              <a:ext cx="0" cy="772520"/>
            </a:xfrm>
            <a:prstGeom prst="line">
              <a:avLst/>
            </a:prstGeom>
            <a:ln w="15875" cap="rnd" cmpd="sng">
              <a:headEnd type="oval"/>
              <a:tailEnd type="oval"/>
            </a:ln>
          </p:spPr>
          <p:style>
            <a:lnRef idx="3">
              <a:schemeClr val="accent1"/>
            </a:lnRef>
            <a:fillRef idx="0">
              <a:schemeClr val="accent1"/>
            </a:fillRef>
            <a:effectRef idx="2">
              <a:schemeClr val="accent1"/>
            </a:effectRef>
            <a:fontRef idx="minor">
              <a:schemeClr val="tx1"/>
            </a:fontRef>
          </p:style>
        </p:cxnSp>
        <p:cxnSp>
          <p:nvCxnSpPr>
            <p:cNvPr id="150" name="Straight Connector 149"/>
            <p:cNvCxnSpPr/>
            <p:nvPr/>
          </p:nvCxnSpPr>
          <p:spPr>
            <a:xfrm>
              <a:off x="1449033" y="1469257"/>
              <a:ext cx="0" cy="799889"/>
            </a:xfrm>
            <a:prstGeom prst="line">
              <a:avLst/>
            </a:prstGeom>
            <a:ln w="15875" cap="rnd" cmpd="sng">
              <a:headEnd type="oval"/>
              <a:tailEnd type="oval"/>
            </a:ln>
          </p:spPr>
          <p:style>
            <a:lnRef idx="3">
              <a:schemeClr val="accent1"/>
            </a:lnRef>
            <a:fillRef idx="0">
              <a:schemeClr val="accent1"/>
            </a:fillRef>
            <a:effectRef idx="2">
              <a:schemeClr val="accent1"/>
            </a:effectRef>
            <a:fontRef idx="minor">
              <a:schemeClr val="tx1"/>
            </a:fontRef>
          </p:style>
        </p:cxnSp>
      </p:grpSp>
      <p:cxnSp>
        <p:nvCxnSpPr>
          <p:cNvPr id="42" name="Straight Connector 41"/>
          <p:cNvCxnSpPr/>
          <p:nvPr/>
        </p:nvCxnSpPr>
        <p:spPr>
          <a:xfrm>
            <a:off x="1878427" y="5340614"/>
            <a:ext cx="10285777" cy="0"/>
          </a:xfrm>
          <a:prstGeom prst="line">
            <a:avLst/>
          </a:prstGeom>
          <a:ln w="152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111538" y="6152897"/>
            <a:ext cx="5052665" cy="544765"/>
            <a:chOff x="7111538" y="6152897"/>
            <a:chExt cx="5052665" cy="544765"/>
          </a:xfrm>
        </p:grpSpPr>
        <p:cxnSp>
          <p:nvCxnSpPr>
            <p:cNvPr id="110" name="Straight Connector 109"/>
            <p:cNvCxnSpPr/>
            <p:nvPr/>
          </p:nvCxnSpPr>
          <p:spPr>
            <a:xfrm>
              <a:off x="7132637" y="6658019"/>
              <a:ext cx="5031566" cy="7241"/>
            </a:xfrm>
            <a:prstGeom prst="line">
              <a:avLst/>
            </a:prstGeom>
            <a:ln w="152400">
              <a:solidFill>
                <a:schemeClr val="accent6">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7111538" y="6152897"/>
              <a:ext cx="4474105"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NVGRE Logical Network-192.168.3.x</a:t>
              </a:r>
            </a:p>
          </p:txBody>
        </p:sp>
      </p:grpSp>
      <p:sp>
        <p:nvSpPr>
          <p:cNvPr id="196" name="TextBox 195"/>
          <p:cNvSpPr txBox="1"/>
          <p:nvPr/>
        </p:nvSpPr>
        <p:spPr>
          <a:xfrm>
            <a:off x="2528139" y="4788950"/>
            <a:ext cx="4309455"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External Logical Network -144.168.3.x</a:t>
            </a:r>
          </a:p>
        </p:txBody>
      </p:sp>
      <p:grpSp>
        <p:nvGrpSpPr>
          <p:cNvPr id="30" name="Group 29"/>
          <p:cNvGrpSpPr/>
          <p:nvPr/>
        </p:nvGrpSpPr>
        <p:grpSpPr>
          <a:xfrm>
            <a:off x="1341437" y="4164798"/>
            <a:ext cx="10972800" cy="676700"/>
            <a:chOff x="1341437" y="4164798"/>
            <a:chExt cx="10972800" cy="676700"/>
          </a:xfrm>
        </p:grpSpPr>
        <p:cxnSp>
          <p:nvCxnSpPr>
            <p:cNvPr id="31" name="Straight Connector 30"/>
            <p:cNvCxnSpPr/>
            <p:nvPr/>
          </p:nvCxnSpPr>
          <p:spPr>
            <a:xfrm flipV="1">
              <a:off x="1341437" y="4807214"/>
              <a:ext cx="10972800" cy="34284"/>
            </a:xfrm>
            <a:prstGeom prst="line">
              <a:avLst/>
            </a:prstGeom>
            <a:ln w="152400">
              <a:headEnd type="none"/>
              <a:tailEnd type="none"/>
            </a:ln>
          </p:spPr>
          <p:style>
            <a:lnRef idx="3">
              <a:schemeClr val="accent1"/>
            </a:lnRef>
            <a:fillRef idx="0">
              <a:schemeClr val="accent1"/>
            </a:fillRef>
            <a:effectRef idx="2">
              <a:schemeClr val="accent1"/>
            </a:effectRef>
            <a:fontRef idx="minor">
              <a:schemeClr val="tx1"/>
            </a:fontRef>
          </p:style>
        </p:cxnSp>
        <p:sp>
          <p:nvSpPr>
            <p:cNvPr id="197" name="TextBox 196"/>
            <p:cNvSpPr txBox="1"/>
            <p:nvPr/>
          </p:nvSpPr>
          <p:spPr>
            <a:xfrm>
              <a:off x="2558613" y="4164798"/>
              <a:ext cx="6100646"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Management  Logical Network -192.168.1.x</a:t>
              </a:r>
            </a:p>
          </p:txBody>
        </p:sp>
      </p:grpSp>
      <p:grpSp>
        <p:nvGrpSpPr>
          <p:cNvPr id="47" name="Group 46"/>
          <p:cNvGrpSpPr/>
          <p:nvPr/>
        </p:nvGrpSpPr>
        <p:grpSpPr>
          <a:xfrm>
            <a:off x="2612709" y="5398550"/>
            <a:ext cx="9551494" cy="551664"/>
            <a:chOff x="2612709" y="5398550"/>
            <a:chExt cx="9551494" cy="551664"/>
          </a:xfrm>
        </p:grpSpPr>
        <p:sp>
          <p:nvSpPr>
            <p:cNvPr id="195" name="TextBox 194"/>
            <p:cNvSpPr txBox="1"/>
            <p:nvPr/>
          </p:nvSpPr>
          <p:spPr>
            <a:xfrm>
              <a:off x="2674789" y="5398550"/>
              <a:ext cx="4346526"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Storage Logical Network -192.168.2.x</a:t>
              </a:r>
            </a:p>
          </p:txBody>
        </p:sp>
        <p:cxnSp>
          <p:nvCxnSpPr>
            <p:cNvPr id="86" name="Straight Connector 85"/>
            <p:cNvCxnSpPr/>
            <p:nvPr/>
          </p:nvCxnSpPr>
          <p:spPr>
            <a:xfrm flipV="1">
              <a:off x="2612709" y="5933980"/>
              <a:ext cx="9551494" cy="16234"/>
            </a:xfrm>
            <a:prstGeom prst="line">
              <a:avLst/>
            </a:prstGeom>
            <a:ln w="152400">
              <a:solidFill>
                <a:srgbClr val="CC00CC"/>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475783" y="1375481"/>
            <a:ext cx="3401438" cy="5256673"/>
            <a:chOff x="4475783" y="1375481"/>
            <a:chExt cx="3401438" cy="5256673"/>
          </a:xfrm>
        </p:grpSpPr>
        <p:grpSp>
          <p:nvGrpSpPr>
            <p:cNvPr id="33" name="Group 32"/>
            <p:cNvGrpSpPr/>
            <p:nvPr/>
          </p:nvGrpSpPr>
          <p:grpSpPr>
            <a:xfrm>
              <a:off x="5355795" y="4062146"/>
              <a:ext cx="1784307" cy="2570008"/>
              <a:chOff x="5355795" y="4062146"/>
              <a:chExt cx="1784307" cy="2570008"/>
            </a:xfrm>
          </p:grpSpPr>
          <p:cxnSp>
            <p:nvCxnSpPr>
              <p:cNvPr id="108" name="Straight Connector 107"/>
              <p:cNvCxnSpPr/>
              <p:nvPr/>
            </p:nvCxnSpPr>
            <p:spPr>
              <a:xfrm>
                <a:off x="7140102" y="4062146"/>
                <a:ext cx="0" cy="2570008"/>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493845" y="4095252"/>
                <a:ext cx="0" cy="1876890"/>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355795" y="4064251"/>
                <a:ext cx="0" cy="690833"/>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cxnSp>
            <p:nvCxnSpPr>
              <p:cNvPr id="190" name="Straight Connector 189"/>
              <p:cNvCxnSpPr/>
              <p:nvPr/>
            </p:nvCxnSpPr>
            <p:spPr>
              <a:xfrm flipH="1">
                <a:off x="5854693" y="4081925"/>
                <a:ext cx="7448" cy="1173913"/>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475783" y="1375481"/>
              <a:ext cx="3401438" cy="2655181"/>
              <a:chOff x="4475783" y="525462"/>
              <a:chExt cx="3401438" cy="2655181"/>
            </a:xfrm>
          </p:grpSpPr>
          <p:grpSp>
            <p:nvGrpSpPr>
              <p:cNvPr id="32" name="Group 31"/>
              <p:cNvGrpSpPr/>
              <p:nvPr/>
            </p:nvGrpSpPr>
            <p:grpSpPr>
              <a:xfrm>
                <a:off x="4475783" y="525462"/>
                <a:ext cx="3401438" cy="2655181"/>
                <a:chOff x="4601184" y="1469257"/>
                <a:chExt cx="3401438" cy="2655181"/>
              </a:xfrm>
            </p:grpSpPr>
            <p:sp>
              <p:nvSpPr>
                <p:cNvPr id="72" name="Rounded Rectangle 71"/>
                <p:cNvSpPr/>
                <p:nvPr/>
              </p:nvSpPr>
              <p:spPr bwMode="auto">
                <a:xfrm>
                  <a:off x="4601184" y="2031919"/>
                  <a:ext cx="3401438" cy="2092519"/>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ounded Rectangle 60"/>
                <p:cNvSpPr/>
                <p:nvPr/>
              </p:nvSpPr>
              <p:spPr>
                <a:xfrm>
                  <a:off x="5194570" y="2734687"/>
                  <a:ext cx="2412066" cy="1181065"/>
                </a:xfrm>
                <a:prstGeom prst="roundRect">
                  <a:avLst/>
                </a:prstGeom>
                <a:solidFill>
                  <a:srgbClr val="DC320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62" name="Rectangle 61"/>
                <p:cNvSpPr/>
                <p:nvPr/>
              </p:nvSpPr>
              <p:spPr>
                <a:xfrm>
                  <a:off x="5959535" y="2882334"/>
                  <a:ext cx="1499776" cy="829426"/>
                </a:xfrm>
                <a:prstGeom prst="rect">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useo Sans For Dell"/>
                    <a:ea typeface="+mn-ea"/>
                    <a:cs typeface="+mn-cs"/>
                  </a:endParaRPr>
                </a:p>
              </p:txBody>
            </p:sp>
            <p:sp>
              <p:nvSpPr>
                <p:cNvPr id="63" name="TextBox 62"/>
                <p:cNvSpPr txBox="1"/>
                <p:nvPr/>
              </p:nvSpPr>
              <p:spPr>
                <a:xfrm>
                  <a:off x="6486899" y="2908741"/>
                  <a:ext cx="946830" cy="246221"/>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x CPU</a:t>
                  </a:r>
                  <a:endParaRPr kumimoji="0" lang="en-US" sz="1000" b="0" i="0" u="none" strike="noStrike" kern="0" cap="none" spc="0" normalizeH="0" baseline="0" noProof="0" dirty="0">
                    <a:ln>
                      <a:noFill/>
                    </a:ln>
                    <a:solidFill>
                      <a:srgbClr val="FFFFFF"/>
                    </a:solidFill>
                    <a:effectLst/>
                    <a:uLnTx/>
                    <a:uFillTx/>
                    <a:latin typeface="Museo Sans For Dell"/>
                  </a:endParaRPr>
                </a:p>
              </p:txBody>
            </p:sp>
            <p:sp>
              <p:nvSpPr>
                <p:cNvPr id="64" name="TextBox 63"/>
                <p:cNvSpPr txBox="1"/>
                <p:nvPr/>
              </p:nvSpPr>
              <p:spPr>
                <a:xfrm>
                  <a:off x="6489580" y="3381385"/>
                  <a:ext cx="934001" cy="246221"/>
                </a:xfrm>
                <a:prstGeom prst="rect">
                  <a:avLst/>
                </a:prstGeom>
                <a:noFill/>
                <a:ln>
                  <a:solidFill>
                    <a:srgbClr val="FFFFFF"/>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a:t>
                  </a:r>
                  <a:r>
                    <a:rPr kumimoji="0" lang="en-US" sz="1000" b="0" i="0" u="none" strike="noStrike" kern="0" cap="none" spc="0" normalizeH="0" baseline="0" noProof="0" dirty="0">
                      <a:ln>
                        <a:noFill/>
                      </a:ln>
                      <a:solidFill>
                        <a:srgbClr val="FFFFFF"/>
                      </a:solidFill>
                      <a:effectLst/>
                      <a:uLnTx/>
                      <a:uFillTx/>
                      <a:latin typeface="Museo Sans For Dell"/>
                    </a:rPr>
                    <a:t>x 15</a:t>
                  </a:r>
                  <a:r>
                    <a:rPr kumimoji="0" lang="en-US" sz="800" b="0" i="0" u="none" strike="noStrike" kern="0" cap="none" spc="0" normalizeH="0" baseline="0" noProof="0" dirty="0">
                      <a:ln>
                        <a:noFill/>
                      </a:ln>
                      <a:solidFill>
                        <a:srgbClr val="FFFFFF"/>
                      </a:solidFill>
                      <a:effectLst/>
                      <a:uLnTx/>
                      <a:uFillTx/>
                      <a:latin typeface="Museo Sans For Dell"/>
                    </a:rPr>
                    <a:t>K</a:t>
                  </a:r>
                  <a:r>
                    <a:rPr kumimoji="0" lang="en-US" sz="1000" b="0" i="0" u="none" strike="noStrike" kern="0" cap="none" spc="0" normalizeH="0" baseline="0" noProof="0" dirty="0">
                      <a:ln>
                        <a:noFill/>
                      </a:ln>
                      <a:solidFill>
                        <a:srgbClr val="FFFFFF"/>
                      </a:solidFill>
                      <a:effectLst/>
                      <a:uLnTx/>
                      <a:uFillTx/>
                      <a:latin typeface="Museo Sans For Dell"/>
                    </a:rPr>
                    <a:t> </a:t>
                  </a:r>
                  <a:r>
                    <a:rPr kumimoji="0" lang="en-US" sz="900" b="0" i="0" u="none" strike="noStrike" kern="0" cap="none" spc="0" normalizeH="0" baseline="0" noProof="0" dirty="0">
                      <a:ln>
                        <a:noFill/>
                      </a:ln>
                      <a:solidFill>
                        <a:srgbClr val="FFFFFF"/>
                      </a:solidFill>
                      <a:effectLst/>
                      <a:uLnTx/>
                      <a:uFillTx/>
                      <a:latin typeface="Museo Sans For Dell"/>
                    </a:rPr>
                    <a:t>HD</a:t>
                  </a:r>
                </a:p>
              </p:txBody>
            </p:sp>
            <p:sp>
              <p:nvSpPr>
                <p:cNvPr id="65" name="TextBox 64"/>
                <p:cNvSpPr txBox="1"/>
                <p:nvPr/>
              </p:nvSpPr>
              <p:spPr>
                <a:xfrm>
                  <a:off x="5968185" y="3227496"/>
                  <a:ext cx="55135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rPr>
                    <a:t>R720</a:t>
                  </a:r>
                  <a:endParaRPr kumimoji="0" lang="en-US" sz="1600" b="1" i="0" u="none" strike="noStrike" kern="0" cap="none" spc="0" normalizeH="0" baseline="0" noProof="0" dirty="0">
                    <a:ln>
                      <a:noFill/>
                    </a:ln>
                    <a:solidFill>
                      <a:srgbClr val="FFFFFF"/>
                    </a:solidFill>
                    <a:effectLst/>
                    <a:uLnTx/>
                    <a:uFillTx/>
                  </a:endParaRPr>
                </a:p>
              </p:txBody>
            </p:sp>
            <p:sp>
              <p:nvSpPr>
                <p:cNvPr id="66" name="TextBox 65"/>
                <p:cNvSpPr txBox="1"/>
                <p:nvPr/>
              </p:nvSpPr>
              <p:spPr>
                <a:xfrm>
                  <a:off x="6489580" y="3178340"/>
                  <a:ext cx="946830" cy="230832"/>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kern="0" dirty="0" smtClean="0">
                      <a:solidFill>
                        <a:srgbClr val="FFFFFF"/>
                      </a:solidFill>
                      <a:latin typeface="Museo Sans For Dell"/>
                    </a:rPr>
                    <a:t>16  </a:t>
                  </a:r>
                  <a:r>
                    <a:rPr kumimoji="0" lang="en-US" sz="900" b="0" i="0" u="none" strike="noStrike" kern="0" cap="none" spc="0" normalizeH="0" baseline="0" noProof="0" dirty="0" smtClean="0">
                      <a:ln>
                        <a:noFill/>
                      </a:ln>
                      <a:solidFill>
                        <a:srgbClr val="FFFFFF"/>
                      </a:solidFill>
                      <a:effectLst/>
                      <a:uLnTx/>
                      <a:uFillTx/>
                      <a:latin typeface="Museo Sans For Dell"/>
                    </a:rPr>
                    <a:t>GB RAM</a:t>
                  </a:r>
                  <a:endParaRPr kumimoji="0" lang="en-US" sz="900" b="0" i="0" u="none" strike="noStrike" kern="0" cap="none" spc="0" normalizeH="0" baseline="0" noProof="0" dirty="0">
                    <a:ln>
                      <a:noFill/>
                    </a:ln>
                    <a:solidFill>
                      <a:srgbClr val="FFFFFF"/>
                    </a:solidFill>
                    <a:effectLst/>
                    <a:uLnTx/>
                    <a:uFillTx/>
                    <a:latin typeface="Museo Sans For Dell"/>
                  </a:endParaRPr>
                </a:p>
              </p:txBody>
            </p:sp>
            <p:sp>
              <p:nvSpPr>
                <p:cNvPr id="69" name="Rectangle 68"/>
                <p:cNvSpPr/>
                <p:nvPr/>
              </p:nvSpPr>
              <p:spPr>
                <a:xfrm rot="16200000">
                  <a:off x="5439982" y="3192203"/>
                  <a:ext cx="829426" cy="209685"/>
                </a:xfrm>
                <a:prstGeom prst="rect">
                  <a:avLst/>
                </a:prstGeom>
                <a:solidFill>
                  <a:srgbClr val="0085C3"/>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sp>
              <p:nvSpPr>
                <p:cNvPr id="71" name="TextBox 70"/>
                <p:cNvSpPr txBox="1"/>
                <p:nvPr/>
              </p:nvSpPr>
              <p:spPr>
                <a:xfrm rot="5400000">
                  <a:off x="5557314" y="3073498"/>
                  <a:ext cx="594759" cy="209683"/>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sp>
              <p:nvSpPr>
                <p:cNvPr id="74" name="TextBox 73"/>
                <p:cNvSpPr txBox="1"/>
                <p:nvPr/>
              </p:nvSpPr>
              <p:spPr>
                <a:xfrm>
                  <a:off x="5194570" y="3121303"/>
                  <a:ext cx="514192"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b="1" kern="0" dirty="0">
                      <a:solidFill>
                        <a:sysClr val="windowText" lastClr="000000"/>
                      </a:solidFill>
                      <a:latin typeface="Museo Sans For Dell"/>
                    </a:rPr>
                    <a:t>1</a:t>
                  </a:r>
                  <a:r>
                    <a:rPr kumimoji="0" lang="en-US" sz="1600" b="1" i="0" u="none" strike="noStrike" kern="0" cap="none" spc="0" normalizeH="0" baseline="0" noProof="0" dirty="0" smtClean="0">
                      <a:ln>
                        <a:noFill/>
                      </a:ln>
                      <a:solidFill>
                        <a:sysClr val="windowText" lastClr="000000"/>
                      </a:solidFill>
                      <a:effectLst/>
                      <a:uLnTx/>
                      <a:uFillTx/>
                      <a:latin typeface="Museo Sans For Dell"/>
                    </a:rPr>
                    <a:t> x</a:t>
                  </a:r>
                  <a:endParaRPr kumimoji="0" lang="en-US" sz="1600" b="1" i="0" u="none" strike="noStrike" kern="0" cap="none" spc="0" normalizeH="0" baseline="0" noProof="0" dirty="0">
                    <a:ln>
                      <a:noFill/>
                    </a:ln>
                    <a:solidFill>
                      <a:sysClr val="windowText" lastClr="000000"/>
                    </a:solidFill>
                    <a:effectLst/>
                    <a:uLnTx/>
                    <a:uFillTx/>
                    <a:latin typeface="Museo Sans For Dell"/>
                  </a:endParaRPr>
                </a:p>
              </p:txBody>
            </p:sp>
            <p:sp>
              <p:nvSpPr>
                <p:cNvPr id="75" name="TextBox 74"/>
                <p:cNvSpPr txBox="1"/>
                <p:nvPr/>
              </p:nvSpPr>
              <p:spPr>
                <a:xfrm>
                  <a:off x="5582504" y="2382759"/>
                  <a:ext cx="1374076" cy="276999"/>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Museo Sans For Dell"/>
                      <a:ea typeface="+mn-ea"/>
                      <a:cs typeface="+mn-cs"/>
                    </a:rPr>
                    <a:t>Windows Server Gateway</a:t>
                  </a:r>
                  <a:r>
                    <a:rPr kumimoji="0" lang="en-US" sz="1000" b="1" i="0" u="none" strike="noStrike" kern="0" cap="none" spc="0" normalizeH="0" noProof="0" dirty="0" smtClean="0">
                      <a:ln>
                        <a:noFill/>
                      </a:ln>
                      <a:solidFill>
                        <a:srgbClr val="FFFFFF"/>
                      </a:solidFill>
                      <a:effectLst/>
                      <a:uLnTx/>
                      <a:uFillTx/>
                      <a:latin typeface="Museo Sans For Dell"/>
                      <a:ea typeface="+mn-ea"/>
                      <a:cs typeface="+mn-cs"/>
                    </a:rPr>
                    <a:t> (HNVGW)</a:t>
                  </a:r>
                  <a:endParaRPr kumimoji="0" lang="en-US" sz="1000" b="1" i="0" u="none" strike="noStrike" kern="0" cap="none" spc="0" normalizeH="0" baseline="0" noProof="0" dirty="0">
                    <a:ln>
                      <a:noFill/>
                    </a:ln>
                    <a:solidFill>
                      <a:srgbClr val="FFFFFF"/>
                    </a:solidFill>
                    <a:effectLst/>
                    <a:uLnTx/>
                    <a:uFillTx/>
                    <a:latin typeface="Museo Sans For Dell"/>
                    <a:ea typeface="+mn-ea"/>
                    <a:cs typeface="+mn-cs"/>
                  </a:endParaRPr>
                </a:p>
              </p:txBody>
            </p:sp>
            <p:cxnSp>
              <p:nvCxnSpPr>
                <p:cNvPr id="170" name="Straight Connector 169"/>
                <p:cNvCxnSpPr/>
                <p:nvPr/>
              </p:nvCxnSpPr>
              <p:spPr>
                <a:xfrm flipH="1">
                  <a:off x="6599382" y="1469257"/>
                  <a:ext cx="4682" cy="900325"/>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6315938" y="1477430"/>
                  <a:ext cx="0" cy="841785"/>
                </a:xfrm>
                <a:prstGeom prst="line">
                  <a:avLst/>
                </a:prstGeom>
                <a:ln>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5959535" y="1477430"/>
                  <a:ext cx="3" cy="864549"/>
                </a:xfrm>
                <a:prstGeom prst="line">
                  <a:avLst/>
                </a:prstGeom>
                <a:ln w="15875" cap="rnd" cmpd="sng">
                  <a:headEnd type="oval"/>
                  <a:tailEnd type="oval"/>
                </a:ln>
              </p:spPr>
              <p:style>
                <a:lnRef idx="3">
                  <a:schemeClr val="accent1"/>
                </a:lnRef>
                <a:fillRef idx="0">
                  <a:schemeClr val="accent1"/>
                </a:fillRef>
                <a:effectRef idx="2">
                  <a:schemeClr val="accent1"/>
                </a:effectRef>
                <a:fontRef idx="minor">
                  <a:schemeClr val="tx1"/>
                </a:fontRef>
              </p:style>
            </p:cxnSp>
          </p:grpSp>
          <p:sp>
            <p:nvSpPr>
              <p:cNvPr id="76" name="TextBox 75"/>
              <p:cNvSpPr txBox="1"/>
              <p:nvPr/>
            </p:nvSpPr>
            <p:spPr>
              <a:xfrm rot="10800000">
                <a:off x="4534048" y="1126365"/>
                <a:ext cx="492443" cy="1811770"/>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useo Sans For Dell"/>
                    <a:cs typeface="Calibri" pitchFamily="34" charset="0"/>
                  </a:rPr>
                  <a:t>Perimeter</a:t>
                </a:r>
                <a:endParaRPr kumimoji="0" lang="en-US" sz="2000" b="0" i="0" u="none" strike="noStrike" kern="0" cap="none" spc="0" normalizeH="0" baseline="0" noProof="0" dirty="0">
                  <a:ln>
                    <a:noFill/>
                  </a:ln>
                  <a:solidFill>
                    <a:schemeClr val="bg2"/>
                  </a:solidFill>
                  <a:effectLst>
                    <a:outerShdw blurRad="38100" dist="38100" dir="2700000" algn="tl">
                      <a:srgbClr val="000000">
                        <a:alpha val="43137"/>
                      </a:srgbClr>
                    </a:outerShdw>
                  </a:effectLst>
                  <a:uLnTx/>
                  <a:uFillTx/>
                  <a:latin typeface="Museo Sans For Dell"/>
                  <a:cs typeface="Calibri" pitchFamily="34" charset="0"/>
                </a:endParaRPr>
              </a:p>
            </p:txBody>
          </p:sp>
        </p:grpSp>
      </p:grpSp>
      <p:grpSp>
        <p:nvGrpSpPr>
          <p:cNvPr id="45" name="Group 44"/>
          <p:cNvGrpSpPr/>
          <p:nvPr/>
        </p:nvGrpSpPr>
        <p:grpSpPr>
          <a:xfrm>
            <a:off x="8147090" y="1853835"/>
            <a:ext cx="3783688" cy="4811425"/>
            <a:chOff x="8147090" y="1853835"/>
            <a:chExt cx="3783688" cy="4811425"/>
          </a:xfrm>
        </p:grpSpPr>
        <p:cxnSp>
          <p:nvCxnSpPr>
            <p:cNvPr id="193" name="Straight Connector 192"/>
            <p:cNvCxnSpPr/>
            <p:nvPr/>
          </p:nvCxnSpPr>
          <p:spPr>
            <a:xfrm>
              <a:off x="11329039" y="4095252"/>
              <a:ext cx="0" cy="2570008"/>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147090" y="1853835"/>
              <a:ext cx="3783688" cy="4080145"/>
              <a:chOff x="8147090" y="1855517"/>
              <a:chExt cx="3783688" cy="4080145"/>
            </a:xfrm>
          </p:grpSpPr>
          <p:grpSp>
            <p:nvGrpSpPr>
              <p:cNvPr id="43" name="Group 42"/>
              <p:cNvGrpSpPr/>
              <p:nvPr/>
            </p:nvGrpSpPr>
            <p:grpSpPr>
              <a:xfrm>
                <a:off x="8152482" y="1936782"/>
                <a:ext cx="3778296" cy="3998880"/>
                <a:chOff x="8152482" y="1973262"/>
                <a:chExt cx="3778296" cy="3998880"/>
              </a:xfrm>
            </p:grpSpPr>
            <p:grpSp>
              <p:nvGrpSpPr>
                <p:cNvPr id="41" name="Group 40"/>
                <p:cNvGrpSpPr/>
                <p:nvPr/>
              </p:nvGrpSpPr>
              <p:grpSpPr>
                <a:xfrm>
                  <a:off x="8152482" y="1973262"/>
                  <a:ext cx="3778296" cy="3998880"/>
                  <a:chOff x="8152482" y="1973262"/>
                  <a:chExt cx="3778296" cy="3998880"/>
                </a:xfrm>
              </p:grpSpPr>
              <p:grpSp>
                <p:nvGrpSpPr>
                  <p:cNvPr id="40" name="Group 39"/>
                  <p:cNvGrpSpPr/>
                  <p:nvPr/>
                </p:nvGrpSpPr>
                <p:grpSpPr>
                  <a:xfrm>
                    <a:off x="8152482" y="1973262"/>
                    <a:ext cx="3778296" cy="3998880"/>
                    <a:chOff x="8152482" y="1973262"/>
                    <a:chExt cx="3778296" cy="3998880"/>
                  </a:xfrm>
                </p:grpSpPr>
                <p:grpSp>
                  <p:nvGrpSpPr>
                    <p:cNvPr id="39" name="Group 38"/>
                    <p:cNvGrpSpPr/>
                    <p:nvPr/>
                  </p:nvGrpSpPr>
                  <p:grpSpPr>
                    <a:xfrm>
                      <a:off x="8152482" y="1973262"/>
                      <a:ext cx="3778296" cy="3285415"/>
                      <a:chOff x="8152482" y="1973262"/>
                      <a:chExt cx="3778296" cy="3285415"/>
                    </a:xfrm>
                  </p:grpSpPr>
                  <p:sp>
                    <p:nvSpPr>
                      <p:cNvPr id="113" name="Rounded Rectangle 112"/>
                      <p:cNvSpPr/>
                      <p:nvPr/>
                    </p:nvSpPr>
                    <p:spPr bwMode="auto">
                      <a:xfrm>
                        <a:off x="8152482" y="1973262"/>
                        <a:ext cx="3778296" cy="2104210"/>
                      </a:xfrm>
                      <a:prstGeom prst="roundRect">
                        <a:avLst/>
                      </a:prstGeom>
                      <a:ln>
                        <a:headEnd type="none" w="med" len="med"/>
                        <a:tailEnd type="none" w="med" len="med"/>
                      </a:ln>
                    </p:spPr>
                    <p:style>
                      <a:lnRef idx="2">
                        <a:schemeClr val="dk1">
                          <a:shade val="50000"/>
                        </a:schemeClr>
                      </a:lnRef>
                      <a:fillRef idx="1002">
                        <a:schemeClr val="lt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8" name="Group 37"/>
                      <p:cNvGrpSpPr/>
                      <p:nvPr/>
                    </p:nvGrpSpPr>
                    <p:grpSpPr>
                      <a:xfrm>
                        <a:off x="8659259" y="2706514"/>
                        <a:ext cx="2926384" cy="2552163"/>
                        <a:chOff x="8659259" y="2706514"/>
                        <a:chExt cx="2926384" cy="2552163"/>
                      </a:xfrm>
                    </p:grpSpPr>
                    <p:grpSp>
                      <p:nvGrpSpPr>
                        <p:cNvPr id="37" name="Group 36"/>
                        <p:cNvGrpSpPr/>
                        <p:nvPr/>
                      </p:nvGrpSpPr>
                      <p:grpSpPr>
                        <a:xfrm>
                          <a:off x="8659259" y="2706514"/>
                          <a:ext cx="2926384" cy="1181065"/>
                          <a:chOff x="8659259" y="2706514"/>
                          <a:chExt cx="2926384" cy="1181065"/>
                        </a:xfrm>
                      </p:grpSpPr>
                      <p:sp>
                        <p:nvSpPr>
                          <p:cNvPr id="114" name="Rounded Rectangle 113"/>
                          <p:cNvSpPr/>
                          <p:nvPr/>
                        </p:nvSpPr>
                        <p:spPr>
                          <a:xfrm>
                            <a:off x="8659259" y="2706514"/>
                            <a:ext cx="2926384" cy="1181065"/>
                          </a:xfrm>
                          <a:prstGeom prst="roundRect">
                            <a:avLst/>
                          </a:prstGeom>
                          <a:solidFill>
                            <a:srgbClr val="DC320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115" name="Rectangle 114"/>
                          <p:cNvSpPr/>
                          <p:nvPr/>
                        </p:nvSpPr>
                        <p:spPr>
                          <a:xfrm>
                            <a:off x="9887691" y="2894024"/>
                            <a:ext cx="1499776" cy="829426"/>
                          </a:xfrm>
                          <a:prstGeom prst="rect">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useo Sans For Dell"/>
                              <a:ea typeface="+mn-ea"/>
                              <a:cs typeface="+mn-cs"/>
                            </a:endParaRPr>
                          </a:p>
                        </p:txBody>
                      </p:sp>
                      <p:sp>
                        <p:nvSpPr>
                          <p:cNvPr id="116" name="TextBox 115"/>
                          <p:cNvSpPr txBox="1"/>
                          <p:nvPr/>
                        </p:nvSpPr>
                        <p:spPr>
                          <a:xfrm>
                            <a:off x="10415055" y="2920431"/>
                            <a:ext cx="946830" cy="246221"/>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x CPU</a:t>
                            </a:r>
                            <a:endParaRPr kumimoji="0" lang="en-US" sz="1000" b="0" i="0" u="none" strike="noStrike" kern="0" cap="none" spc="0" normalizeH="0" baseline="0" noProof="0" dirty="0">
                              <a:ln>
                                <a:noFill/>
                              </a:ln>
                              <a:solidFill>
                                <a:srgbClr val="FFFFFF"/>
                              </a:solidFill>
                              <a:effectLst/>
                              <a:uLnTx/>
                              <a:uFillTx/>
                              <a:latin typeface="Museo Sans For Dell"/>
                            </a:endParaRPr>
                          </a:p>
                        </p:txBody>
                      </p:sp>
                      <p:sp>
                        <p:nvSpPr>
                          <p:cNvPr id="117" name="TextBox 116"/>
                          <p:cNvSpPr txBox="1"/>
                          <p:nvPr/>
                        </p:nvSpPr>
                        <p:spPr>
                          <a:xfrm>
                            <a:off x="10417736" y="3393075"/>
                            <a:ext cx="934001" cy="246221"/>
                          </a:xfrm>
                          <a:prstGeom prst="rect">
                            <a:avLst/>
                          </a:prstGeom>
                          <a:noFill/>
                          <a:ln>
                            <a:solidFill>
                              <a:srgbClr val="FFFFFF"/>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a:t>
                            </a:r>
                            <a:r>
                              <a:rPr kumimoji="0" lang="en-US" sz="1000" b="0" i="0" u="none" strike="noStrike" kern="0" cap="none" spc="0" normalizeH="0" baseline="0" noProof="0" dirty="0">
                                <a:ln>
                                  <a:noFill/>
                                </a:ln>
                                <a:solidFill>
                                  <a:srgbClr val="FFFFFF"/>
                                </a:solidFill>
                                <a:effectLst/>
                                <a:uLnTx/>
                                <a:uFillTx/>
                                <a:latin typeface="Museo Sans For Dell"/>
                              </a:rPr>
                              <a:t>x 15</a:t>
                            </a:r>
                            <a:r>
                              <a:rPr kumimoji="0" lang="en-US" sz="800" b="0" i="0" u="none" strike="noStrike" kern="0" cap="none" spc="0" normalizeH="0" baseline="0" noProof="0" dirty="0">
                                <a:ln>
                                  <a:noFill/>
                                </a:ln>
                                <a:solidFill>
                                  <a:srgbClr val="FFFFFF"/>
                                </a:solidFill>
                                <a:effectLst/>
                                <a:uLnTx/>
                                <a:uFillTx/>
                                <a:latin typeface="Museo Sans For Dell"/>
                              </a:rPr>
                              <a:t>K</a:t>
                            </a:r>
                            <a:r>
                              <a:rPr kumimoji="0" lang="en-US" sz="1000" b="0" i="0" u="none" strike="noStrike" kern="0" cap="none" spc="0" normalizeH="0" baseline="0" noProof="0" dirty="0">
                                <a:ln>
                                  <a:noFill/>
                                </a:ln>
                                <a:solidFill>
                                  <a:srgbClr val="FFFFFF"/>
                                </a:solidFill>
                                <a:effectLst/>
                                <a:uLnTx/>
                                <a:uFillTx/>
                                <a:latin typeface="Museo Sans For Dell"/>
                              </a:rPr>
                              <a:t> </a:t>
                            </a:r>
                            <a:r>
                              <a:rPr kumimoji="0" lang="en-US" sz="900" b="0" i="0" u="none" strike="noStrike" kern="0" cap="none" spc="0" normalizeH="0" baseline="0" noProof="0" dirty="0">
                                <a:ln>
                                  <a:noFill/>
                                </a:ln>
                                <a:solidFill>
                                  <a:srgbClr val="FFFFFF"/>
                                </a:solidFill>
                                <a:effectLst/>
                                <a:uLnTx/>
                                <a:uFillTx/>
                                <a:latin typeface="Museo Sans For Dell"/>
                              </a:rPr>
                              <a:t>HD</a:t>
                            </a:r>
                          </a:p>
                        </p:txBody>
                      </p:sp>
                      <p:sp>
                        <p:nvSpPr>
                          <p:cNvPr id="118" name="TextBox 117"/>
                          <p:cNvSpPr txBox="1"/>
                          <p:nvPr/>
                        </p:nvSpPr>
                        <p:spPr>
                          <a:xfrm>
                            <a:off x="9896341" y="3239186"/>
                            <a:ext cx="55135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rPr>
                              <a:t>R720</a:t>
                            </a:r>
                            <a:endParaRPr kumimoji="0" lang="en-US" sz="1600" b="1" i="0" u="none" strike="noStrike" kern="0" cap="none" spc="0" normalizeH="0" baseline="0" noProof="0" dirty="0">
                              <a:ln>
                                <a:noFill/>
                              </a:ln>
                              <a:solidFill>
                                <a:srgbClr val="FFFFFF"/>
                              </a:solidFill>
                              <a:effectLst/>
                              <a:uLnTx/>
                              <a:uFillTx/>
                            </a:endParaRPr>
                          </a:p>
                        </p:txBody>
                      </p:sp>
                      <p:sp>
                        <p:nvSpPr>
                          <p:cNvPr id="119" name="TextBox 118"/>
                          <p:cNvSpPr txBox="1"/>
                          <p:nvPr/>
                        </p:nvSpPr>
                        <p:spPr>
                          <a:xfrm>
                            <a:off x="10417736" y="3190030"/>
                            <a:ext cx="946830" cy="230832"/>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kern="0" dirty="0" smtClean="0">
                                <a:solidFill>
                                  <a:srgbClr val="FFFFFF"/>
                                </a:solidFill>
                                <a:latin typeface="Museo Sans For Dell"/>
                              </a:rPr>
                              <a:t>128  </a:t>
                            </a:r>
                            <a:r>
                              <a:rPr kumimoji="0" lang="en-US" sz="900" b="0" i="0" u="none" strike="noStrike" kern="0" cap="none" spc="0" normalizeH="0" baseline="0" noProof="0" dirty="0" smtClean="0">
                                <a:ln>
                                  <a:noFill/>
                                </a:ln>
                                <a:solidFill>
                                  <a:srgbClr val="FFFFFF"/>
                                </a:solidFill>
                                <a:effectLst/>
                                <a:uLnTx/>
                                <a:uFillTx/>
                                <a:latin typeface="Museo Sans For Dell"/>
                              </a:rPr>
                              <a:t>GB RAM</a:t>
                            </a:r>
                            <a:endParaRPr kumimoji="0" lang="en-US" sz="900" b="0" i="0" u="none" strike="noStrike" kern="0" cap="none" spc="0" normalizeH="0" baseline="0" noProof="0" dirty="0">
                              <a:ln>
                                <a:noFill/>
                              </a:ln>
                              <a:solidFill>
                                <a:srgbClr val="FFFFFF"/>
                              </a:solidFill>
                              <a:effectLst/>
                              <a:uLnTx/>
                              <a:uFillTx/>
                              <a:latin typeface="Museo Sans For Dell"/>
                            </a:endParaRPr>
                          </a:p>
                        </p:txBody>
                      </p:sp>
                      <p:sp>
                        <p:nvSpPr>
                          <p:cNvPr id="121" name="TextBox 120"/>
                          <p:cNvSpPr txBox="1"/>
                          <p:nvPr/>
                        </p:nvSpPr>
                        <p:spPr>
                          <a:xfrm>
                            <a:off x="9122726" y="3132993"/>
                            <a:ext cx="514192"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b="1" kern="0" noProof="0" dirty="0" smtClean="0">
                                <a:solidFill>
                                  <a:sysClr val="windowText" lastClr="000000"/>
                                </a:solidFill>
                                <a:latin typeface="Museo Sans For Dell"/>
                              </a:rPr>
                              <a:t>N</a:t>
                            </a:r>
                            <a:r>
                              <a:rPr kumimoji="0" lang="en-US" sz="1600" b="1" i="0" u="none" strike="noStrike" kern="0" cap="none" spc="0" normalizeH="0" baseline="0" noProof="0" dirty="0" smtClean="0">
                                <a:ln>
                                  <a:noFill/>
                                </a:ln>
                                <a:solidFill>
                                  <a:sysClr val="windowText" lastClr="000000"/>
                                </a:solidFill>
                                <a:effectLst/>
                                <a:uLnTx/>
                                <a:uFillTx/>
                                <a:latin typeface="Museo Sans For Dell"/>
                              </a:rPr>
                              <a:t> x</a:t>
                            </a:r>
                            <a:endParaRPr kumimoji="0" lang="en-US" sz="1600" b="1" i="0" u="none" strike="noStrike" kern="0" cap="none" spc="0" normalizeH="0" baseline="0" noProof="0" dirty="0">
                              <a:ln>
                                <a:noFill/>
                              </a:ln>
                              <a:solidFill>
                                <a:sysClr val="windowText" lastClr="000000"/>
                              </a:solidFill>
                              <a:effectLst/>
                              <a:uLnTx/>
                              <a:uFillTx/>
                              <a:latin typeface="Museo Sans For Dell"/>
                            </a:endParaRPr>
                          </a:p>
                        </p:txBody>
                      </p:sp>
                    </p:grpSp>
                    <p:cxnSp>
                      <p:nvCxnSpPr>
                        <p:cNvPr id="164" name="Straight Connector 163"/>
                        <p:cNvCxnSpPr/>
                        <p:nvPr/>
                      </p:nvCxnSpPr>
                      <p:spPr>
                        <a:xfrm flipH="1">
                          <a:off x="9904877" y="4095252"/>
                          <a:ext cx="1" cy="1163425"/>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grpSp>
                <p:cxnSp>
                  <p:nvCxnSpPr>
                    <p:cNvPr id="178" name="Straight Connector 177"/>
                    <p:cNvCxnSpPr/>
                    <p:nvPr/>
                  </p:nvCxnSpPr>
                  <p:spPr>
                    <a:xfrm>
                      <a:off x="10415055" y="4095252"/>
                      <a:ext cx="0" cy="1876890"/>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9403454" y="4100639"/>
                      <a:ext cx="0" cy="597925"/>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grpSp>
              <p:sp>
                <p:nvSpPr>
                  <p:cNvPr id="100" name="Rectangle 99"/>
                  <p:cNvSpPr/>
                  <p:nvPr/>
                </p:nvSpPr>
                <p:spPr>
                  <a:xfrm rot="16200000">
                    <a:off x="9341696" y="3189763"/>
                    <a:ext cx="823065" cy="231585"/>
                  </a:xfrm>
                  <a:prstGeom prst="rect">
                    <a:avLst/>
                  </a:prstGeom>
                  <a:solidFill>
                    <a:srgbClr val="0085C3"/>
                  </a:solidFill>
                  <a:ln w="25400" cap="flat" cmpd="sng" algn="ctr">
                    <a:solidFill>
                      <a:srgbClr val="FFFFFF"/>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444444"/>
                      </a:solidFill>
                      <a:effectLst/>
                      <a:uLnTx/>
                      <a:uFillTx/>
                      <a:latin typeface="Museo Sans For Dell"/>
                      <a:ea typeface="+mn-ea"/>
                      <a:cs typeface="+mn-cs"/>
                    </a:endParaRPr>
                  </a:p>
                </p:txBody>
              </p:sp>
            </p:grpSp>
            <p:sp>
              <p:nvSpPr>
                <p:cNvPr id="103" name="TextBox 102"/>
                <p:cNvSpPr txBox="1"/>
                <p:nvPr/>
              </p:nvSpPr>
              <p:spPr>
                <a:xfrm rot="5400000">
                  <a:off x="9454699" y="3080200"/>
                  <a:ext cx="594759" cy="209683"/>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grpSp>
          <p:sp>
            <p:nvSpPr>
              <p:cNvPr id="198" name="TextBox 197"/>
              <p:cNvSpPr txBox="1"/>
              <p:nvPr/>
            </p:nvSpPr>
            <p:spPr>
              <a:xfrm rot="10800000">
                <a:off x="8147090" y="1855517"/>
                <a:ext cx="492443" cy="1867933"/>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useo Sans For Dell"/>
                    <a:cs typeface="Calibri" pitchFamily="34" charset="0"/>
                  </a:rPr>
                  <a:t>Tenants</a:t>
                </a: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useo Sans For Dell"/>
                  <a:cs typeface="Calibri" pitchFamily="34" charset="0"/>
                </a:endParaRPr>
              </a:p>
            </p:txBody>
          </p:sp>
        </p:grpSp>
      </p:grpSp>
    </p:spTree>
    <p:extLst>
      <p:ext uri="{BB962C8B-B14F-4D97-AF65-F5344CB8AC3E}">
        <p14:creationId xmlns:p14="http://schemas.microsoft.com/office/powerpoint/2010/main" val="2966336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79" y="-11113"/>
            <a:ext cx="11889564" cy="917575"/>
          </a:xfrm>
        </p:spPr>
        <p:txBody>
          <a:bodyPr/>
          <a:lstStyle/>
          <a:p>
            <a:r>
              <a:rPr lang="en-US" dirty="0" smtClean="0"/>
              <a:t>Complete On-Premises Cloud Fabric</a:t>
            </a:r>
            <a:endParaRPr lang="en-US" dirty="0"/>
          </a:p>
        </p:txBody>
      </p:sp>
      <p:grpSp>
        <p:nvGrpSpPr>
          <p:cNvPr id="50" name="Group 49"/>
          <p:cNvGrpSpPr/>
          <p:nvPr/>
        </p:nvGrpSpPr>
        <p:grpSpPr>
          <a:xfrm>
            <a:off x="333717" y="1096476"/>
            <a:ext cx="3918877" cy="3706163"/>
            <a:chOff x="243191" y="1559054"/>
            <a:chExt cx="3803515" cy="3726364"/>
          </a:xfrm>
        </p:grpSpPr>
        <p:sp>
          <p:nvSpPr>
            <p:cNvPr id="5" name="Rounded Rectangle 4"/>
            <p:cNvSpPr/>
            <p:nvPr/>
          </p:nvSpPr>
          <p:spPr bwMode="auto">
            <a:xfrm>
              <a:off x="243191" y="1648612"/>
              <a:ext cx="3803515" cy="196183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a:xfrm>
              <a:off x="1053490" y="2288002"/>
              <a:ext cx="2565912" cy="1176053"/>
            </a:xfrm>
            <a:prstGeom prst="roundRect">
              <a:avLst/>
            </a:prstGeom>
            <a:solidFill>
              <a:srgbClr val="DC320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7" name="Rectangle 6"/>
            <p:cNvSpPr/>
            <p:nvPr/>
          </p:nvSpPr>
          <p:spPr>
            <a:xfrm>
              <a:off x="1846119" y="2461315"/>
              <a:ext cx="1499776" cy="829426"/>
            </a:xfrm>
            <a:prstGeom prst="rect">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useo Sans For Dell"/>
                <a:ea typeface="+mn-ea"/>
                <a:cs typeface="+mn-cs"/>
              </a:endParaRPr>
            </a:p>
          </p:txBody>
        </p:sp>
        <p:sp>
          <p:nvSpPr>
            <p:cNvPr id="8" name="TextBox 7"/>
            <p:cNvSpPr txBox="1"/>
            <p:nvPr/>
          </p:nvSpPr>
          <p:spPr>
            <a:xfrm>
              <a:off x="2409213" y="2707701"/>
              <a:ext cx="946830" cy="230832"/>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kern="0" dirty="0" smtClean="0">
                  <a:solidFill>
                    <a:srgbClr val="FFFFFF"/>
                  </a:solidFill>
                  <a:latin typeface="Museo Sans For Dell"/>
                </a:rPr>
                <a:t>32 </a:t>
              </a:r>
              <a:r>
                <a:rPr kumimoji="0" lang="en-US" sz="900" b="0" i="0" u="none" strike="noStrike" kern="0" cap="none" spc="0" normalizeH="0" baseline="0" noProof="0" dirty="0" smtClean="0">
                  <a:ln>
                    <a:noFill/>
                  </a:ln>
                  <a:solidFill>
                    <a:srgbClr val="FFFFFF"/>
                  </a:solidFill>
                  <a:effectLst/>
                  <a:uLnTx/>
                  <a:uFillTx/>
                  <a:latin typeface="Museo Sans For Dell"/>
                </a:rPr>
                <a:t>GB RAM</a:t>
              </a:r>
              <a:endParaRPr kumimoji="0" lang="en-US" sz="900" b="0" i="0" u="none" strike="noStrike" kern="0" cap="none" spc="0" normalizeH="0" baseline="0" noProof="0" dirty="0">
                <a:ln>
                  <a:noFill/>
                </a:ln>
                <a:solidFill>
                  <a:srgbClr val="FFFFFF"/>
                </a:solidFill>
                <a:effectLst/>
                <a:uLnTx/>
                <a:uFillTx/>
                <a:latin typeface="Museo Sans For Dell"/>
              </a:endParaRPr>
            </a:p>
          </p:txBody>
        </p:sp>
        <p:sp>
          <p:nvSpPr>
            <p:cNvPr id="9" name="TextBox 8"/>
            <p:cNvSpPr txBox="1"/>
            <p:nvPr/>
          </p:nvSpPr>
          <p:spPr>
            <a:xfrm>
              <a:off x="2409213" y="2461316"/>
              <a:ext cx="946830" cy="246221"/>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x CPU</a:t>
              </a:r>
              <a:endParaRPr kumimoji="0" lang="en-US" sz="1000" b="0" i="0" u="none" strike="noStrike" kern="0" cap="none" spc="0" normalizeH="0" baseline="0" noProof="0" dirty="0">
                <a:ln>
                  <a:noFill/>
                </a:ln>
                <a:solidFill>
                  <a:srgbClr val="FFFFFF"/>
                </a:solidFill>
                <a:effectLst/>
                <a:uLnTx/>
                <a:uFillTx/>
                <a:latin typeface="Museo Sans For Dell"/>
              </a:endParaRPr>
            </a:p>
          </p:txBody>
        </p:sp>
        <p:sp>
          <p:nvSpPr>
            <p:cNvPr id="10" name="TextBox 9"/>
            <p:cNvSpPr txBox="1"/>
            <p:nvPr/>
          </p:nvSpPr>
          <p:spPr>
            <a:xfrm>
              <a:off x="2411894" y="2933960"/>
              <a:ext cx="934001" cy="246221"/>
            </a:xfrm>
            <a:prstGeom prst="rect">
              <a:avLst/>
            </a:prstGeom>
            <a:noFill/>
            <a:ln>
              <a:solidFill>
                <a:srgbClr val="FFFFFF"/>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a:t>
              </a:r>
              <a:r>
                <a:rPr kumimoji="0" lang="en-US" sz="1000" b="0" i="0" u="none" strike="noStrike" kern="0" cap="none" spc="0" normalizeH="0" baseline="0" noProof="0" dirty="0">
                  <a:ln>
                    <a:noFill/>
                  </a:ln>
                  <a:solidFill>
                    <a:srgbClr val="FFFFFF"/>
                  </a:solidFill>
                  <a:effectLst/>
                  <a:uLnTx/>
                  <a:uFillTx/>
                  <a:latin typeface="Museo Sans For Dell"/>
                </a:rPr>
                <a:t>x 15</a:t>
              </a:r>
              <a:r>
                <a:rPr kumimoji="0" lang="en-US" sz="800" b="0" i="0" u="none" strike="noStrike" kern="0" cap="none" spc="0" normalizeH="0" baseline="0" noProof="0" dirty="0">
                  <a:ln>
                    <a:noFill/>
                  </a:ln>
                  <a:solidFill>
                    <a:srgbClr val="FFFFFF"/>
                  </a:solidFill>
                  <a:effectLst/>
                  <a:uLnTx/>
                  <a:uFillTx/>
                  <a:latin typeface="Museo Sans For Dell"/>
                </a:rPr>
                <a:t>K</a:t>
              </a:r>
              <a:r>
                <a:rPr kumimoji="0" lang="en-US" sz="1000" b="0" i="0" u="none" strike="noStrike" kern="0" cap="none" spc="0" normalizeH="0" baseline="0" noProof="0" dirty="0">
                  <a:ln>
                    <a:noFill/>
                  </a:ln>
                  <a:solidFill>
                    <a:srgbClr val="FFFFFF"/>
                  </a:solidFill>
                  <a:effectLst/>
                  <a:uLnTx/>
                  <a:uFillTx/>
                  <a:latin typeface="Museo Sans For Dell"/>
                </a:rPr>
                <a:t> </a:t>
              </a:r>
              <a:r>
                <a:rPr kumimoji="0" lang="en-US" sz="900" b="0" i="0" u="none" strike="noStrike" kern="0" cap="none" spc="0" normalizeH="0" baseline="0" noProof="0" dirty="0">
                  <a:ln>
                    <a:noFill/>
                  </a:ln>
                  <a:solidFill>
                    <a:srgbClr val="FFFFFF"/>
                  </a:solidFill>
                  <a:effectLst/>
                  <a:uLnTx/>
                  <a:uFillTx/>
                  <a:latin typeface="Museo Sans For Dell"/>
                </a:rPr>
                <a:t>HD</a:t>
              </a:r>
            </a:p>
          </p:txBody>
        </p:sp>
        <p:sp>
          <p:nvSpPr>
            <p:cNvPr id="12" name="TextBox 11"/>
            <p:cNvSpPr txBox="1"/>
            <p:nvPr/>
          </p:nvSpPr>
          <p:spPr>
            <a:xfrm rot="10800000">
              <a:off x="362500" y="1559054"/>
              <a:ext cx="477947" cy="1905001"/>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useo Sans For Dell"/>
                  <a:cs typeface="Calibri" pitchFamily="34" charset="0"/>
                </a:rPr>
                <a:t>Management</a:t>
              </a: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useo Sans For Dell"/>
                <a:cs typeface="Calibri" pitchFamily="34" charset="0"/>
              </a:endParaRPr>
            </a:p>
          </p:txBody>
        </p:sp>
        <p:sp>
          <p:nvSpPr>
            <p:cNvPr id="13" name="TextBox 12"/>
            <p:cNvSpPr txBox="1"/>
            <p:nvPr/>
          </p:nvSpPr>
          <p:spPr>
            <a:xfrm>
              <a:off x="1156441" y="2664250"/>
              <a:ext cx="514192"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b="1" kern="0" dirty="0">
                  <a:solidFill>
                    <a:sysClr val="windowText" lastClr="000000"/>
                  </a:solidFill>
                  <a:latin typeface="Museo Sans For Dell"/>
                </a:rPr>
                <a:t>1</a:t>
              </a:r>
              <a:r>
                <a:rPr kumimoji="0" lang="en-US" sz="1600" b="1" i="0" u="none" strike="noStrike" kern="0" cap="none" spc="0" normalizeH="0" baseline="0" noProof="0" dirty="0" smtClean="0">
                  <a:ln>
                    <a:noFill/>
                  </a:ln>
                  <a:solidFill>
                    <a:sysClr val="windowText" lastClr="000000"/>
                  </a:solidFill>
                  <a:effectLst/>
                  <a:uLnTx/>
                  <a:uFillTx/>
                  <a:latin typeface="Museo Sans For Dell"/>
                </a:rPr>
                <a:t> x</a:t>
              </a:r>
              <a:endParaRPr kumimoji="0" lang="en-US" sz="1600" b="1" i="0" u="none" strike="noStrike" kern="0" cap="none" spc="0" normalizeH="0" baseline="0" noProof="0" dirty="0">
                <a:ln>
                  <a:noFill/>
                </a:ln>
                <a:solidFill>
                  <a:sysClr val="windowText" lastClr="000000"/>
                </a:solidFill>
                <a:effectLst/>
                <a:uLnTx/>
                <a:uFillTx/>
                <a:latin typeface="Museo Sans For Dell"/>
              </a:endParaRPr>
            </a:p>
          </p:txBody>
        </p:sp>
        <p:sp>
          <p:nvSpPr>
            <p:cNvPr id="15" name="Rectangle 14"/>
            <p:cNvSpPr/>
            <p:nvPr/>
          </p:nvSpPr>
          <p:spPr>
            <a:xfrm rot="16200000">
              <a:off x="1411857" y="2782630"/>
              <a:ext cx="829425" cy="176778"/>
            </a:xfrm>
            <a:prstGeom prst="rect">
              <a:avLst/>
            </a:prstGeom>
            <a:solidFill>
              <a:srgbClr val="0085C3"/>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sp>
          <p:nvSpPr>
            <p:cNvPr id="16" name="TextBox 15"/>
            <p:cNvSpPr txBox="1"/>
            <p:nvPr/>
          </p:nvSpPr>
          <p:spPr>
            <a:xfrm rot="5400000">
              <a:off x="1527116" y="2766177"/>
              <a:ext cx="594759" cy="209683"/>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sp>
          <p:nvSpPr>
            <p:cNvPr id="17" name="TextBox 16"/>
            <p:cNvSpPr txBox="1"/>
            <p:nvPr/>
          </p:nvSpPr>
          <p:spPr>
            <a:xfrm>
              <a:off x="1943364" y="2737530"/>
              <a:ext cx="55135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rPr>
                <a:t>R720</a:t>
              </a:r>
              <a:endParaRPr kumimoji="0" lang="en-US" sz="1600" b="1" i="0" u="none" strike="noStrike" kern="0" cap="none" spc="0" normalizeH="0" baseline="0" noProof="0" dirty="0">
                <a:ln>
                  <a:noFill/>
                </a:ln>
                <a:solidFill>
                  <a:srgbClr val="FFFFFF"/>
                </a:solidFill>
                <a:effectLst/>
                <a:uLnTx/>
                <a:uFillTx/>
              </a:endParaRPr>
            </a:p>
          </p:txBody>
        </p:sp>
        <p:sp>
          <p:nvSpPr>
            <p:cNvPr id="21" name="TextBox 20"/>
            <p:cNvSpPr txBox="1"/>
            <p:nvPr/>
          </p:nvSpPr>
          <p:spPr>
            <a:xfrm>
              <a:off x="1066244" y="1827677"/>
              <a:ext cx="848715" cy="337699"/>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Museo Sans For Dell"/>
                  <a:ea typeface="+mn-ea"/>
                  <a:cs typeface="+mn-cs"/>
                </a:rPr>
                <a:t>Active Directory </a:t>
              </a:r>
              <a:endParaRPr kumimoji="0" lang="en-US" sz="1000" b="1" i="0" u="none" strike="noStrike" kern="0" cap="none" spc="0" normalizeH="0" baseline="0" noProof="0" dirty="0">
                <a:ln>
                  <a:noFill/>
                </a:ln>
                <a:solidFill>
                  <a:srgbClr val="FFFFFF"/>
                </a:solidFill>
                <a:effectLst/>
                <a:uLnTx/>
                <a:uFillTx/>
                <a:latin typeface="Museo Sans For Dell"/>
                <a:ea typeface="+mn-ea"/>
                <a:cs typeface="+mn-cs"/>
              </a:endParaRPr>
            </a:p>
          </p:txBody>
        </p:sp>
        <p:grpSp>
          <p:nvGrpSpPr>
            <p:cNvPr id="22" name="Group 21"/>
            <p:cNvGrpSpPr/>
            <p:nvPr/>
          </p:nvGrpSpPr>
          <p:grpSpPr>
            <a:xfrm>
              <a:off x="3036166" y="1819158"/>
              <a:ext cx="583236" cy="347190"/>
              <a:chOff x="3835072" y="3395174"/>
              <a:chExt cx="723900" cy="347190"/>
            </a:xfrm>
            <a:solidFill>
              <a:srgbClr val="00B050"/>
            </a:solidFill>
          </p:grpSpPr>
          <p:sp>
            <p:nvSpPr>
              <p:cNvPr id="23" name="Rectangle 22"/>
              <p:cNvSpPr/>
              <p:nvPr/>
            </p:nvSpPr>
            <p:spPr>
              <a:xfrm>
                <a:off x="3835072" y="3395174"/>
                <a:ext cx="723900" cy="347190"/>
              </a:xfrm>
              <a:prstGeom prst="rect">
                <a:avLst/>
              </a:prstGeom>
              <a:solidFill>
                <a:srgbClr val="7AB800"/>
              </a:solidFill>
              <a:ln w="25400" cap="flat" cmpd="sng" algn="ctr">
                <a:solidFill>
                  <a:srgbClr val="7AB800"/>
                </a:solidFill>
                <a:prstDash val="solid"/>
              </a:ln>
              <a:effectLst/>
            </p:spPr>
            <p:txBody>
              <a:bodyPr rtlCol="0" anchor="ctr"/>
              <a:lstStyle/>
              <a:p>
                <a:pPr marL="0" marR="0" lvl="0" indent="0" algn="ctr" defTabSz="914400" eaLnBrk="0" fontAlgn="auto" latinLnBrk="0" hangingPunct="0">
                  <a:lnSpc>
                    <a:spcPct val="100000"/>
                  </a:lnSpc>
                  <a:spcBef>
                    <a:spcPct val="3000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Museo Sans For Dell"/>
                  <a:ea typeface="+mn-ea"/>
                  <a:cs typeface="+mn-cs"/>
                </a:endParaRPr>
              </a:p>
            </p:txBody>
          </p:sp>
          <p:sp>
            <p:nvSpPr>
              <p:cNvPr id="24" name="TextBox 23"/>
              <p:cNvSpPr txBox="1"/>
              <p:nvPr/>
            </p:nvSpPr>
            <p:spPr>
              <a:xfrm>
                <a:off x="3835072" y="3433464"/>
                <a:ext cx="723900" cy="276999"/>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r>
                  <a:rPr lang="en-US" kern="0" noProof="0" dirty="0" smtClean="0">
                    <a:latin typeface="Museo Sans For Dell"/>
                  </a:rPr>
                  <a:t>SQL</a:t>
                </a:r>
                <a:endParaRPr kumimoji="0" lang="en-US" sz="1000" b="1" i="0" u="none" strike="noStrike" kern="0" cap="none" spc="0" normalizeH="0" baseline="0" noProof="0" dirty="0">
                  <a:ln>
                    <a:noFill/>
                  </a:ln>
                  <a:solidFill>
                    <a:srgbClr val="FFFFFF"/>
                  </a:solidFill>
                  <a:effectLst/>
                  <a:uLnTx/>
                  <a:uFillTx/>
                  <a:latin typeface="Museo Sans For Dell"/>
                  <a:ea typeface="+mn-ea"/>
                  <a:cs typeface="+mn-cs"/>
                </a:endParaRPr>
              </a:p>
            </p:txBody>
          </p:sp>
        </p:grpSp>
        <p:grpSp>
          <p:nvGrpSpPr>
            <p:cNvPr id="25" name="Group 24"/>
            <p:cNvGrpSpPr/>
            <p:nvPr/>
          </p:nvGrpSpPr>
          <p:grpSpPr>
            <a:xfrm>
              <a:off x="1971269" y="1822931"/>
              <a:ext cx="981937" cy="347190"/>
              <a:chOff x="3835072" y="3395174"/>
              <a:chExt cx="723900" cy="347190"/>
            </a:xfrm>
            <a:solidFill>
              <a:srgbClr val="00B050"/>
            </a:solidFill>
          </p:grpSpPr>
          <p:sp>
            <p:nvSpPr>
              <p:cNvPr id="26" name="Rectangle 25"/>
              <p:cNvSpPr/>
              <p:nvPr/>
            </p:nvSpPr>
            <p:spPr>
              <a:xfrm>
                <a:off x="3835072" y="3395174"/>
                <a:ext cx="723900" cy="347190"/>
              </a:xfrm>
              <a:prstGeom prst="rect">
                <a:avLst/>
              </a:prstGeom>
              <a:solidFill>
                <a:srgbClr val="7AB800"/>
              </a:solidFill>
              <a:ln w="25400" cap="flat" cmpd="sng" algn="ctr">
                <a:solidFill>
                  <a:srgbClr val="7AB800"/>
                </a:solidFill>
                <a:prstDash val="solid"/>
              </a:ln>
              <a:effectLst/>
            </p:spPr>
            <p:txBody>
              <a:bodyPr rtlCol="0" anchor="ctr"/>
              <a:lstStyle/>
              <a:p>
                <a:pPr marL="0" marR="0" lvl="0" indent="0" algn="ctr" defTabSz="914400" eaLnBrk="0" fontAlgn="auto" latinLnBrk="0" hangingPunct="0">
                  <a:lnSpc>
                    <a:spcPct val="100000"/>
                  </a:lnSpc>
                  <a:spcBef>
                    <a:spcPct val="3000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Museo Sans For Dell"/>
                  <a:ea typeface="+mn-ea"/>
                  <a:cs typeface="+mn-cs"/>
                </a:endParaRPr>
              </a:p>
            </p:txBody>
          </p:sp>
          <p:sp>
            <p:nvSpPr>
              <p:cNvPr id="27" name="TextBox 26"/>
              <p:cNvSpPr txBox="1"/>
              <p:nvPr/>
            </p:nvSpPr>
            <p:spPr>
              <a:xfrm>
                <a:off x="3857233" y="3433464"/>
                <a:ext cx="688605" cy="276999"/>
              </a:xfrm>
              <a:prstGeom prst="rect">
                <a:avLst/>
              </a:prstGeom>
              <a:noFill/>
              <a:ln w="25400" cap="flat" cmpd="sng" algn="ctr">
                <a:no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Museo Sans For Dell"/>
                    <a:ea typeface="+mn-ea"/>
                    <a:cs typeface="+mn-cs"/>
                  </a:rPr>
                  <a:t>SCVMM</a:t>
                </a:r>
                <a:r>
                  <a:rPr kumimoji="0" lang="en-US" sz="1000" b="1" i="0" u="none" strike="noStrike" kern="0" cap="none" spc="0" normalizeH="0" noProof="0" dirty="0" smtClean="0">
                    <a:ln>
                      <a:noFill/>
                    </a:ln>
                    <a:solidFill>
                      <a:srgbClr val="FFFFFF"/>
                    </a:solidFill>
                    <a:effectLst/>
                    <a:uLnTx/>
                    <a:uFillTx/>
                    <a:latin typeface="Museo Sans For Dell"/>
                    <a:ea typeface="+mn-ea"/>
                    <a:cs typeface="+mn-cs"/>
                  </a:rPr>
                  <a:t> 2012R2</a:t>
                </a:r>
                <a:endParaRPr kumimoji="0" lang="en-US" sz="1000" b="1" i="0" u="none" strike="noStrike" kern="0" cap="none" spc="0" normalizeH="0" baseline="0" noProof="0" dirty="0">
                  <a:ln>
                    <a:noFill/>
                  </a:ln>
                  <a:solidFill>
                    <a:srgbClr val="FFFFFF"/>
                  </a:solidFill>
                  <a:effectLst/>
                  <a:uLnTx/>
                  <a:uFillTx/>
                  <a:latin typeface="Museo Sans For Dell"/>
                  <a:ea typeface="+mn-ea"/>
                  <a:cs typeface="+mn-cs"/>
                </a:endParaRPr>
              </a:p>
            </p:txBody>
          </p:sp>
        </p:grpSp>
        <p:cxnSp>
          <p:nvCxnSpPr>
            <p:cNvPr id="29" name="Straight Connector 28"/>
            <p:cNvCxnSpPr/>
            <p:nvPr/>
          </p:nvCxnSpPr>
          <p:spPr>
            <a:xfrm>
              <a:off x="1263045" y="3643864"/>
              <a:ext cx="0" cy="605779"/>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a:off x="1846119" y="3640957"/>
              <a:ext cx="0" cy="1117123"/>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30333" y="3610449"/>
              <a:ext cx="12659" cy="1674969"/>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265237" y="3439383"/>
            <a:ext cx="11030956" cy="1860964"/>
            <a:chOff x="1287926" y="4190899"/>
            <a:chExt cx="10560344" cy="2574646"/>
          </a:xfrm>
        </p:grpSpPr>
        <p:grpSp>
          <p:nvGrpSpPr>
            <p:cNvPr id="14" name="Group 13"/>
            <p:cNvGrpSpPr/>
            <p:nvPr/>
          </p:nvGrpSpPr>
          <p:grpSpPr>
            <a:xfrm>
              <a:off x="1287926" y="4190899"/>
              <a:ext cx="10560344" cy="2574646"/>
              <a:chOff x="1287926" y="4190899"/>
              <a:chExt cx="10560344" cy="2574646"/>
            </a:xfrm>
          </p:grpSpPr>
          <p:cxnSp>
            <p:nvCxnSpPr>
              <p:cNvPr id="31" name="Straight Connector 30"/>
              <p:cNvCxnSpPr/>
              <p:nvPr/>
            </p:nvCxnSpPr>
            <p:spPr>
              <a:xfrm flipV="1">
                <a:off x="1343601" y="4792662"/>
                <a:ext cx="10504669" cy="34284"/>
              </a:xfrm>
              <a:prstGeom prst="line">
                <a:avLst/>
              </a:prstGeom>
              <a:ln w="152400">
                <a:headEnd type="none"/>
                <a:tailEnd type="none"/>
              </a:ln>
            </p:spPr>
            <p:style>
              <a:lnRef idx="3">
                <a:schemeClr val="accent1"/>
              </a:lnRef>
              <a:fillRef idx="0">
                <a:schemeClr val="accent1"/>
              </a:fillRef>
              <a:effectRef idx="2">
                <a:schemeClr val="accent1"/>
              </a:effectRef>
              <a:fontRef idx="minor">
                <a:schemeClr val="tx1"/>
              </a:fontRef>
            </p:style>
          </p:cxnSp>
          <p:cxnSp>
            <p:nvCxnSpPr>
              <p:cNvPr id="42" name="Straight Connector 41"/>
              <p:cNvCxnSpPr/>
              <p:nvPr/>
            </p:nvCxnSpPr>
            <p:spPr>
              <a:xfrm>
                <a:off x="1857681" y="5444428"/>
                <a:ext cx="9846956" cy="0"/>
              </a:xfrm>
              <a:prstGeom prst="line">
                <a:avLst/>
              </a:prstGeom>
              <a:ln w="152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887732" y="6643467"/>
                <a:ext cx="4816905" cy="7241"/>
              </a:xfrm>
              <a:prstGeom prst="line">
                <a:avLst/>
              </a:prstGeom>
              <a:ln w="152400">
                <a:solidFill>
                  <a:schemeClr val="accent6">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7030705" y="6088508"/>
                <a:ext cx="4082626" cy="677037"/>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NVGRE Logical Network-192.168.3.x</a:t>
                </a:r>
              </a:p>
            </p:txBody>
          </p:sp>
          <p:sp>
            <p:nvSpPr>
              <p:cNvPr id="196" name="TextBox 195"/>
              <p:cNvSpPr txBox="1"/>
              <p:nvPr/>
            </p:nvSpPr>
            <p:spPr>
              <a:xfrm>
                <a:off x="1871519" y="4867936"/>
                <a:ext cx="4541642" cy="677037"/>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t>External Logical Network -144.168.3.x</a:t>
                </a:r>
              </a:p>
            </p:txBody>
          </p:sp>
          <p:sp>
            <p:nvSpPr>
              <p:cNvPr id="197" name="TextBox 196"/>
              <p:cNvSpPr txBox="1"/>
              <p:nvPr/>
            </p:nvSpPr>
            <p:spPr>
              <a:xfrm>
                <a:off x="1287926" y="4190899"/>
                <a:ext cx="5840375" cy="677037"/>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Management  Logical Network -192.168.1.x</a:t>
                </a:r>
              </a:p>
            </p:txBody>
          </p:sp>
          <p:sp>
            <p:nvSpPr>
              <p:cNvPr id="195" name="TextBox 194"/>
              <p:cNvSpPr txBox="1"/>
              <p:nvPr/>
            </p:nvSpPr>
            <p:spPr>
              <a:xfrm>
                <a:off x="2663262" y="5489279"/>
                <a:ext cx="3992419" cy="677037"/>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Storage Logical Network-192.168.2.x</a:t>
                </a:r>
              </a:p>
            </p:txBody>
          </p:sp>
        </p:grpSp>
        <p:cxnSp>
          <p:nvCxnSpPr>
            <p:cNvPr id="86" name="Straight Connector 85"/>
            <p:cNvCxnSpPr/>
            <p:nvPr/>
          </p:nvCxnSpPr>
          <p:spPr>
            <a:xfrm flipV="1">
              <a:off x="2560637" y="6076965"/>
              <a:ext cx="9144000" cy="16234"/>
            </a:xfrm>
            <a:prstGeom prst="line">
              <a:avLst/>
            </a:prstGeom>
            <a:ln w="152400">
              <a:solidFill>
                <a:srgbClr val="CC00CC"/>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450663" y="998706"/>
            <a:ext cx="3401438" cy="4149243"/>
            <a:chOff x="4475783" y="1976384"/>
            <a:chExt cx="3401438" cy="4149242"/>
          </a:xfrm>
        </p:grpSpPr>
        <p:grpSp>
          <p:nvGrpSpPr>
            <p:cNvPr id="33" name="Group 32"/>
            <p:cNvGrpSpPr/>
            <p:nvPr/>
          </p:nvGrpSpPr>
          <p:grpSpPr>
            <a:xfrm>
              <a:off x="5355795" y="4062146"/>
              <a:ext cx="1801962" cy="2063480"/>
              <a:chOff x="5355795" y="4062146"/>
              <a:chExt cx="1801962" cy="2063480"/>
            </a:xfrm>
          </p:grpSpPr>
          <p:cxnSp>
            <p:nvCxnSpPr>
              <p:cNvPr id="108" name="Straight Connector 107"/>
              <p:cNvCxnSpPr/>
              <p:nvPr/>
            </p:nvCxnSpPr>
            <p:spPr>
              <a:xfrm>
                <a:off x="7157757" y="4062146"/>
                <a:ext cx="0" cy="2063480"/>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493845" y="4095252"/>
                <a:ext cx="0" cy="1685066"/>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355795" y="4064251"/>
                <a:ext cx="0" cy="690832"/>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cxnSp>
            <p:nvCxnSpPr>
              <p:cNvPr id="190" name="Straight Connector 189"/>
              <p:cNvCxnSpPr/>
              <p:nvPr/>
            </p:nvCxnSpPr>
            <p:spPr>
              <a:xfrm flipH="1">
                <a:off x="5854693" y="4081925"/>
                <a:ext cx="7448" cy="1173913"/>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475783" y="1976384"/>
              <a:ext cx="3401438" cy="2054278"/>
              <a:chOff x="4475783" y="1126365"/>
              <a:chExt cx="3401438" cy="2054278"/>
            </a:xfrm>
          </p:grpSpPr>
          <p:grpSp>
            <p:nvGrpSpPr>
              <p:cNvPr id="32" name="Group 31"/>
              <p:cNvGrpSpPr/>
              <p:nvPr/>
            </p:nvGrpSpPr>
            <p:grpSpPr>
              <a:xfrm>
                <a:off x="4475783" y="1313208"/>
                <a:ext cx="3401438" cy="1867435"/>
                <a:chOff x="4601184" y="2257003"/>
                <a:chExt cx="3401438" cy="1867435"/>
              </a:xfrm>
            </p:grpSpPr>
            <p:sp>
              <p:nvSpPr>
                <p:cNvPr id="72" name="Rounded Rectangle 71"/>
                <p:cNvSpPr/>
                <p:nvPr/>
              </p:nvSpPr>
              <p:spPr bwMode="auto">
                <a:xfrm>
                  <a:off x="4601184" y="2257003"/>
                  <a:ext cx="3401438" cy="1867435"/>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ounded Rectangle 60"/>
                <p:cNvSpPr/>
                <p:nvPr/>
              </p:nvSpPr>
              <p:spPr>
                <a:xfrm>
                  <a:off x="5194570" y="2734687"/>
                  <a:ext cx="2412066" cy="1181065"/>
                </a:xfrm>
                <a:prstGeom prst="roundRect">
                  <a:avLst/>
                </a:prstGeom>
                <a:solidFill>
                  <a:srgbClr val="DC320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62" name="Rectangle 61"/>
                <p:cNvSpPr/>
                <p:nvPr/>
              </p:nvSpPr>
              <p:spPr>
                <a:xfrm>
                  <a:off x="5959535" y="2882334"/>
                  <a:ext cx="1499776" cy="829426"/>
                </a:xfrm>
                <a:prstGeom prst="rect">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useo Sans For Dell"/>
                    <a:ea typeface="+mn-ea"/>
                    <a:cs typeface="+mn-cs"/>
                  </a:endParaRPr>
                </a:p>
              </p:txBody>
            </p:sp>
            <p:sp>
              <p:nvSpPr>
                <p:cNvPr id="63" name="TextBox 62"/>
                <p:cNvSpPr txBox="1"/>
                <p:nvPr/>
              </p:nvSpPr>
              <p:spPr>
                <a:xfrm>
                  <a:off x="6486899" y="2908741"/>
                  <a:ext cx="946830" cy="246221"/>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x CPU</a:t>
                  </a:r>
                  <a:endParaRPr kumimoji="0" lang="en-US" sz="1000" b="0" i="0" u="none" strike="noStrike" kern="0" cap="none" spc="0" normalizeH="0" baseline="0" noProof="0" dirty="0">
                    <a:ln>
                      <a:noFill/>
                    </a:ln>
                    <a:solidFill>
                      <a:srgbClr val="FFFFFF"/>
                    </a:solidFill>
                    <a:effectLst/>
                    <a:uLnTx/>
                    <a:uFillTx/>
                    <a:latin typeface="Museo Sans For Dell"/>
                  </a:endParaRPr>
                </a:p>
              </p:txBody>
            </p:sp>
            <p:sp>
              <p:nvSpPr>
                <p:cNvPr id="64" name="TextBox 63"/>
                <p:cNvSpPr txBox="1"/>
                <p:nvPr/>
              </p:nvSpPr>
              <p:spPr>
                <a:xfrm>
                  <a:off x="6489580" y="3381385"/>
                  <a:ext cx="934001" cy="246221"/>
                </a:xfrm>
                <a:prstGeom prst="rect">
                  <a:avLst/>
                </a:prstGeom>
                <a:noFill/>
                <a:ln>
                  <a:solidFill>
                    <a:srgbClr val="FFFFFF"/>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a:t>
                  </a:r>
                  <a:r>
                    <a:rPr kumimoji="0" lang="en-US" sz="1000" b="0" i="0" u="none" strike="noStrike" kern="0" cap="none" spc="0" normalizeH="0" baseline="0" noProof="0" dirty="0">
                      <a:ln>
                        <a:noFill/>
                      </a:ln>
                      <a:solidFill>
                        <a:srgbClr val="FFFFFF"/>
                      </a:solidFill>
                      <a:effectLst/>
                      <a:uLnTx/>
                      <a:uFillTx/>
                      <a:latin typeface="Museo Sans For Dell"/>
                    </a:rPr>
                    <a:t>x 15</a:t>
                  </a:r>
                  <a:r>
                    <a:rPr kumimoji="0" lang="en-US" sz="800" b="0" i="0" u="none" strike="noStrike" kern="0" cap="none" spc="0" normalizeH="0" baseline="0" noProof="0" dirty="0">
                      <a:ln>
                        <a:noFill/>
                      </a:ln>
                      <a:solidFill>
                        <a:srgbClr val="FFFFFF"/>
                      </a:solidFill>
                      <a:effectLst/>
                      <a:uLnTx/>
                      <a:uFillTx/>
                      <a:latin typeface="Museo Sans For Dell"/>
                    </a:rPr>
                    <a:t>K</a:t>
                  </a:r>
                  <a:r>
                    <a:rPr kumimoji="0" lang="en-US" sz="1000" b="0" i="0" u="none" strike="noStrike" kern="0" cap="none" spc="0" normalizeH="0" baseline="0" noProof="0" dirty="0">
                      <a:ln>
                        <a:noFill/>
                      </a:ln>
                      <a:solidFill>
                        <a:srgbClr val="FFFFFF"/>
                      </a:solidFill>
                      <a:effectLst/>
                      <a:uLnTx/>
                      <a:uFillTx/>
                      <a:latin typeface="Museo Sans For Dell"/>
                    </a:rPr>
                    <a:t> </a:t>
                  </a:r>
                  <a:r>
                    <a:rPr kumimoji="0" lang="en-US" sz="900" b="0" i="0" u="none" strike="noStrike" kern="0" cap="none" spc="0" normalizeH="0" baseline="0" noProof="0" dirty="0">
                      <a:ln>
                        <a:noFill/>
                      </a:ln>
                      <a:solidFill>
                        <a:srgbClr val="FFFFFF"/>
                      </a:solidFill>
                      <a:effectLst/>
                      <a:uLnTx/>
                      <a:uFillTx/>
                      <a:latin typeface="Museo Sans For Dell"/>
                    </a:rPr>
                    <a:t>HD</a:t>
                  </a:r>
                </a:p>
              </p:txBody>
            </p:sp>
            <p:sp>
              <p:nvSpPr>
                <p:cNvPr id="65" name="TextBox 64"/>
                <p:cNvSpPr txBox="1"/>
                <p:nvPr/>
              </p:nvSpPr>
              <p:spPr>
                <a:xfrm>
                  <a:off x="5968185" y="3227496"/>
                  <a:ext cx="55135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rPr>
                    <a:t>R720</a:t>
                  </a:r>
                  <a:endParaRPr kumimoji="0" lang="en-US" sz="1600" b="1" i="0" u="none" strike="noStrike" kern="0" cap="none" spc="0" normalizeH="0" baseline="0" noProof="0" dirty="0">
                    <a:ln>
                      <a:noFill/>
                    </a:ln>
                    <a:solidFill>
                      <a:srgbClr val="FFFFFF"/>
                    </a:solidFill>
                    <a:effectLst/>
                    <a:uLnTx/>
                    <a:uFillTx/>
                  </a:endParaRPr>
                </a:p>
              </p:txBody>
            </p:sp>
            <p:sp>
              <p:nvSpPr>
                <p:cNvPr id="66" name="TextBox 65"/>
                <p:cNvSpPr txBox="1"/>
                <p:nvPr/>
              </p:nvSpPr>
              <p:spPr>
                <a:xfrm>
                  <a:off x="6489580" y="3178340"/>
                  <a:ext cx="946830" cy="230832"/>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kern="0" dirty="0" smtClean="0">
                      <a:solidFill>
                        <a:srgbClr val="FFFFFF"/>
                      </a:solidFill>
                      <a:latin typeface="Museo Sans For Dell"/>
                    </a:rPr>
                    <a:t>16  </a:t>
                  </a:r>
                  <a:r>
                    <a:rPr kumimoji="0" lang="en-US" sz="900" b="0" i="0" u="none" strike="noStrike" kern="0" cap="none" spc="0" normalizeH="0" baseline="0" noProof="0" dirty="0" smtClean="0">
                      <a:ln>
                        <a:noFill/>
                      </a:ln>
                      <a:solidFill>
                        <a:srgbClr val="FFFFFF"/>
                      </a:solidFill>
                      <a:effectLst/>
                      <a:uLnTx/>
                      <a:uFillTx/>
                      <a:latin typeface="Museo Sans For Dell"/>
                    </a:rPr>
                    <a:t>GB RAM</a:t>
                  </a:r>
                  <a:endParaRPr kumimoji="0" lang="en-US" sz="900" b="0" i="0" u="none" strike="noStrike" kern="0" cap="none" spc="0" normalizeH="0" baseline="0" noProof="0" dirty="0">
                    <a:ln>
                      <a:noFill/>
                    </a:ln>
                    <a:solidFill>
                      <a:srgbClr val="FFFFFF"/>
                    </a:solidFill>
                    <a:effectLst/>
                    <a:uLnTx/>
                    <a:uFillTx/>
                    <a:latin typeface="Museo Sans For Dell"/>
                  </a:endParaRPr>
                </a:p>
              </p:txBody>
            </p:sp>
            <p:sp>
              <p:nvSpPr>
                <p:cNvPr id="69" name="Rectangle 68"/>
                <p:cNvSpPr/>
                <p:nvPr/>
              </p:nvSpPr>
              <p:spPr>
                <a:xfrm rot="16200000">
                  <a:off x="5439982" y="3192203"/>
                  <a:ext cx="829426" cy="209685"/>
                </a:xfrm>
                <a:prstGeom prst="rect">
                  <a:avLst/>
                </a:prstGeom>
                <a:solidFill>
                  <a:srgbClr val="0085C3"/>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sp>
              <p:nvSpPr>
                <p:cNvPr id="71" name="TextBox 70"/>
                <p:cNvSpPr txBox="1"/>
                <p:nvPr/>
              </p:nvSpPr>
              <p:spPr>
                <a:xfrm rot="5400000">
                  <a:off x="5557314" y="3073498"/>
                  <a:ext cx="594759" cy="209683"/>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sp>
              <p:nvSpPr>
                <p:cNvPr id="74" name="TextBox 73"/>
                <p:cNvSpPr txBox="1"/>
                <p:nvPr/>
              </p:nvSpPr>
              <p:spPr>
                <a:xfrm>
                  <a:off x="5194570" y="3121303"/>
                  <a:ext cx="514192"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b="1" kern="0" dirty="0">
                      <a:solidFill>
                        <a:sysClr val="windowText" lastClr="000000"/>
                      </a:solidFill>
                      <a:latin typeface="Museo Sans For Dell"/>
                    </a:rPr>
                    <a:t>1</a:t>
                  </a:r>
                  <a:r>
                    <a:rPr kumimoji="0" lang="en-US" sz="1600" b="1" i="0" u="none" strike="noStrike" kern="0" cap="none" spc="0" normalizeH="0" baseline="0" noProof="0" dirty="0" smtClean="0">
                      <a:ln>
                        <a:noFill/>
                      </a:ln>
                      <a:solidFill>
                        <a:sysClr val="windowText" lastClr="000000"/>
                      </a:solidFill>
                      <a:effectLst/>
                      <a:uLnTx/>
                      <a:uFillTx/>
                      <a:latin typeface="Museo Sans For Dell"/>
                    </a:rPr>
                    <a:t> x</a:t>
                  </a:r>
                  <a:endParaRPr kumimoji="0" lang="en-US" sz="1600" b="1" i="0" u="none" strike="noStrike" kern="0" cap="none" spc="0" normalizeH="0" baseline="0" noProof="0" dirty="0">
                    <a:ln>
                      <a:noFill/>
                    </a:ln>
                    <a:solidFill>
                      <a:sysClr val="windowText" lastClr="000000"/>
                    </a:solidFill>
                    <a:effectLst/>
                    <a:uLnTx/>
                    <a:uFillTx/>
                    <a:latin typeface="Museo Sans For Dell"/>
                  </a:endParaRPr>
                </a:p>
              </p:txBody>
            </p:sp>
            <p:sp>
              <p:nvSpPr>
                <p:cNvPr id="75" name="TextBox 74"/>
                <p:cNvSpPr txBox="1"/>
                <p:nvPr/>
              </p:nvSpPr>
              <p:spPr>
                <a:xfrm>
                  <a:off x="5582504" y="2382759"/>
                  <a:ext cx="1374076" cy="276999"/>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Museo Sans For Dell"/>
                      <a:ea typeface="+mn-ea"/>
                      <a:cs typeface="+mn-cs"/>
                    </a:rPr>
                    <a:t>Windows Server Gateway</a:t>
                  </a:r>
                  <a:r>
                    <a:rPr kumimoji="0" lang="en-US" sz="1000" b="1" i="0" u="none" strike="noStrike" kern="0" cap="none" spc="0" normalizeH="0" noProof="0" dirty="0" smtClean="0">
                      <a:ln>
                        <a:noFill/>
                      </a:ln>
                      <a:solidFill>
                        <a:srgbClr val="FFFFFF"/>
                      </a:solidFill>
                      <a:effectLst/>
                      <a:uLnTx/>
                      <a:uFillTx/>
                      <a:latin typeface="Museo Sans For Dell"/>
                      <a:ea typeface="+mn-ea"/>
                      <a:cs typeface="+mn-cs"/>
                    </a:rPr>
                    <a:t> (HNVGW)</a:t>
                  </a:r>
                  <a:endParaRPr kumimoji="0" lang="en-US" sz="1000" b="1" i="0" u="none" strike="noStrike" kern="0" cap="none" spc="0" normalizeH="0" baseline="0" noProof="0" dirty="0">
                    <a:ln>
                      <a:noFill/>
                    </a:ln>
                    <a:solidFill>
                      <a:srgbClr val="FFFFFF"/>
                    </a:solidFill>
                    <a:effectLst/>
                    <a:uLnTx/>
                    <a:uFillTx/>
                    <a:latin typeface="Museo Sans For Dell"/>
                    <a:ea typeface="+mn-ea"/>
                    <a:cs typeface="+mn-cs"/>
                  </a:endParaRPr>
                </a:p>
              </p:txBody>
            </p:sp>
          </p:grpSp>
          <p:sp>
            <p:nvSpPr>
              <p:cNvPr id="76" name="TextBox 75"/>
              <p:cNvSpPr txBox="1"/>
              <p:nvPr/>
            </p:nvSpPr>
            <p:spPr>
              <a:xfrm rot="10800000">
                <a:off x="4534048" y="1126365"/>
                <a:ext cx="492443" cy="1811770"/>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useo Sans For Dell"/>
                    <a:cs typeface="Calibri" pitchFamily="34" charset="0"/>
                  </a:rPr>
                  <a:t>Perimeter</a:t>
                </a:r>
                <a:endParaRPr kumimoji="0" lang="en-US" sz="2000" b="0" i="0" u="none" strike="noStrike" kern="0" cap="none" spc="0" normalizeH="0" baseline="0" noProof="0" dirty="0">
                  <a:ln>
                    <a:noFill/>
                  </a:ln>
                  <a:solidFill>
                    <a:schemeClr val="bg2"/>
                  </a:solidFill>
                  <a:effectLst>
                    <a:outerShdw blurRad="38100" dist="38100" dir="2700000" algn="tl">
                      <a:srgbClr val="000000">
                        <a:alpha val="43137"/>
                      </a:srgbClr>
                    </a:outerShdw>
                  </a:effectLst>
                  <a:uLnTx/>
                  <a:uFillTx/>
                  <a:latin typeface="Museo Sans For Dell"/>
                  <a:cs typeface="Calibri" pitchFamily="34" charset="0"/>
                </a:endParaRPr>
              </a:p>
            </p:txBody>
          </p:sp>
        </p:grpSp>
      </p:grpSp>
      <p:grpSp>
        <p:nvGrpSpPr>
          <p:cNvPr id="45" name="Group 44"/>
          <p:cNvGrpSpPr/>
          <p:nvPr/>
        </p:nvGrpSpPr>
        <p:grpSpPr>
          <a:xfrm>
            <a:off x="8089950" y="880748"/>
            <a:ext cx="3783688" cy="4267201"/>
            <a:chOff x="8147090" y="1853835"/>
            <a:chExt cx="3783688" cy="4267200"/>
          </a:xfrm>
        </p:grpSpPr>
        <p:cxnSp>
          <p:nvCxnSpPr>
            <p:cNvPr id="193" name="Straight Connector 192"/>
            <p:cNvCxnSpPr/>
            <p:nvPr/>
          </p:nvCxnSpPr>
          <p:spPr>
            <a:xfrm>
              <a:off x="11329039" y="4095252"/>
              <a:ext cx="0" cy="2025783"/>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147090" y="1853835"/>
              <a:ext cx="3783688" cy="3874836"/>
              <a:chOff x="8147090" y="1855517"/>
              <a:chExt cx="3783688" cy="3874836"/>
            </a:xfrm>
          </p:grpSpPr>
          <p:grpSp>
            <p:nvGrpSpPr>
              <p:cNvPr id="43" name="Group 42"/>
              <p:cNvGrpSpPr/>
              <p:nvPr/>
            </p:nvGrpSpPr>
            <p:grpSpPr>
              <a:xfrm>
                <a:off x="8152482" y="2071244"/>
                <a:ext cx="3778296" cy="3659109"/>
                <a:chOff x="8152482" y="2107724"/>
                <a:chExt cx="3778296" cy="3659109"/>
              </a:xfrm>
            </p:grpSpPr>
            <p:grpSp>
              <p:nvGrpSpPr>
                <p:cNvPr id="41" name="Group 40"/>
                <p:cNvGrpSpPr/>
                <p:nvPr/>
              </p:nvGrpSpPr>
              <p:grpSpPr>
                <a:xfrm>
                  <a:off x="8152482" y="2107724"/>
                  <a:ext cx="3778296" cy="3659109"/>
                  <a:chOff x="8152482" y="2107724"/>
                  <a:chExt cx="3778296" cy="3659109"/>
                </a:xfrm>
              </p:grpSpPr>
              <p:grpSp>
                <p:nvGrpSpPr>
                  <p:cNvPr id="40" name="Group 39"/>
                  <p:cNvGrpSpPr/>
                  <p:nvPr/>
                </p:nvGrpSpPr>
                <p:grpSpPr>
                  <a:xfrm>
                    <a:off x="8152482" y="2107724"/>
                    <a:ext cx="3778296" cy="3659109"/>
                    <a:chOff x="8152482" y="2107724"/>
                    <a:chExt cx="3778296" cy="3659109"/>
                  </a:xfrm>
                </p:grpSpPr>
                <p:grpSp>
                  <p:nvGrpSpPr>
                    <p:cNvPr id="39" name="Group 38"/>
                    <p:cNvGrpSpPr/>
                    <p:nvPr/>
                  </p:nvGrpSpPr>
                  <p:grpSpPr>
                    <a:xfrm>
                      <a:off x="8152482" y="2107724"/>
                      <a:ext cx="3778296" cy="1969747"/>
                      <a:chOff x="8152482" y="2107724"/>
                      <a:chExt cx="3778296" cy="1969747"/>
                    </a:xfrm>
                  </p:grpSpPr>
                  <p:sp>
                    <p:nvSpPr>
                      <p:cNvPr id="113" name="Rounded Rectangle 112"/>
                      <p:cNvSpPr/>
                      <p:nvPr/>
                    </p:nvSpPr>
                    <p:spPr bwMode="auto">
                      <a:xfrm>
                        <a:off x="8152482" y="2107724"/>
                        <a:ext cx="3778296" cy="1969747"/>
                      </a:xfrm>
                      <a:prstGeom prst="roundRect">
                        <a:avLst/>
                      </a:prstGeom>
                      <a:ln>
                        <a:headEnd type="none" w="med" len="med"/>
                        <a:tailEnd type="none" w="med" len="med"/>
                      </a:ln>
                    </p:spPr>
                    <p:style>
                      <a:lnRef idx="2">
                        <a:schemeClr val="dk1">
                          <a:shade val="50000"/>
                        </a:schemeClr>
                      </a:lnRef>
                      <a:fillRef idx="1002">
                        <a:schemeClr val="lt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7" name="Group 36"/>
                      <p:cNvGrpSpPr/>
                      <p:nvPr/>
                    </p:nvGrpSpPr>
                    <p:grpSpPr>
                      <a:xfrm>
                        <a:off x="8659259" y="2706514"/>
                        <a:ext cx="2926384" cy="1181065"/>
                        <a:chOff x="8659259" y="2706514"/>
                        <a:chExt cx="2926384" cy="1181065"/>
                      </a:xfrm>
                    </p:grpSpPr>
                    <p:sp>
                      <p:nvSpPr>
                        <p:cNvPr id="114" name="Rounded Rectangle 113"/>
                        <p:cNvSpPr/>
                        <p:nvPr/>
                      </p:nvSpPr>
                      <p:spPr>
                        <a:xfrm>
                          <a:off x="8659259" y="2706514"/>
                          <a:ext cx="2926384" cy="1181065"/>
                        </a:xfrm>
                        <a:prstGeom prst="roundRect">
                          <a:avLst/>
                        </a:prstGeom>
                        <a:solidFill>
                          <a:srgbClr val="DC320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115" name="Rectangle 114"/>
                        <p:cNvSpPr/>
                        <p:nvPr/>
                      </p:nvSpPr>
                      <p:spPr>
                        <a:xfrm>
                          <a:off x="9887691" y="2894024"/>
                          <a:ext cx="1499776" cy="829426"/>
                        </a:xfrm>
                        <a:prstGeom prst="rect">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useo Sans For Dell"/>
                            <a:ea typeface="+mn-ea"/>
                            <a:cs typeface="+mn-cs"/>
                          </a:endParaRPr>
                        </a:p>
                      </p:txBody>
                    </p:sp>
                    <p:sp>
                      <p:nvSpPr>
                        <p:cNvPr id="116" name="TextBox 115"/>
                        <p:cNvSpPr txBox="1"/>
                        <p:nvPr/>
                      </p:nvSpPr>
                      <p:spPr>
                        <a:xfrm>
                          <a:off x="10415055" y="2920431"/>
                          <a:ext cx="946830" cy="246221"/>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x CPU</a:t>
                          </a:r>
                          <a:endParaRPr kumimoji="0" lang="en-US" sz="1000" b="0" i="0" u="none" strike="noStrike" kern="0" cap="none" spc="0" normalizeH="0" baseline="0" noProof="0" dirty="0">
                            <a:ln>
                              <a:noFill/>
                            </a:ln>
                            <a:solidFill>
                              <a:srgbClr val="FFFFFF"/>
                            </a:solidFill>
                            <a:effectLst/>
                            <a:uLnTx/>
                            <a:uFillTx/>
                            <a:latin typeface="Museo Sans For Dell"/>
                          </a:endParaRPr>
                        </a:p>
                      </p:txBody>
                    </p:sp>
                    <p:sp>
                      <p:nvSpPr>
                        <p:cNvPr id="117" name="TextBox 116"/>
                        <p:cNvSpPr txBox="1"/>
                        <p:nvPr/>
                      </p:nvSpPr>
                      <p:spPr>
                        <a:xfrm>
                          <a:off x="10417736" y="3393075"/>
                          <a:ext cx="934001" cy="246221"/>
                        </a:xfrm>
                        <a:prstGeom prst="rect">
                          <a:avLst/>
                        </a:prstGeom>
                        <a:noFill/>
                        <a:ln>
                          <a:solidFill>
                            <a:srgbClr val="FFFFFF"/>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a:t>
                          </a:r>
                          <a:r>
                            <a:rPr kumimoji="0" lang="en-US" sz="1000" b="0" i="0" u="none" strike="noStrike" kern="0" cap="none" spc="0" normalizeH="0" baseline="0" noProof="0" dirty="0">
                              <a:ln>
                                <a:noFill/>
                              </a:ln>
                              <a:solidFill>
                                <a:srgbClr val="FFFFFF"/>
                              </a:solidFill>
                              <a:effectLst/>
                              <a:uLnTx/>
                              <a:uFillTx/>
                              <a:latin typeface="Museo Sans For Dell"/>
                            </a:rPr>
                            <a:t>x 15</a:t>
                          </a:r>
                          <a:r>
                            <a:rPr kumimoji="0" lang="en-US" sz="800" b="0" i="0" u="none" strike="noStrike" kern="0" cap="none" spc="0" normalizeH="0" baseline="0" noProof="0" dirty="0">
                              <a:ln>
                                <a:noFill/>
                              </a:ln>
                              <a:solidFill>
                                <a:srgbClr val="FFFFFF"/>
                              </a:solidFill>
                              <a:effectLst/>
                              <a:uLnTx/>
                              <a:uFillTx/>
                              <a:latin typeface="Museo Sans For Dell"/>
                            </a:rPr>
                            <a:t>K</a:t>
                          </a:r>
                          <a:r>
                            <a:rPr kumimoji="0" lang="en-US" sz="1000" b="0" i="0" u="none" strike="noStrike" kern="0" cap="none" spc="0" normalizeH="0" baseline="0" noProof="0" dirty="0">
                              <a:ln>
                                <a:noFill/>
                              </a:ln>
                              <a:solidFill>
                                <a:srgbClr val="FFFFFF"/>
                              </a:solidFill>
                              <a:effectLst/>
                              <a:uLnTx/>
                              <a:uFillTx/>
                              <a:latin typeface="Museo Sans For Dell"/>
                            </a:rPr>
                            <a:t> </a:t>
                          </a:r>
                          <a:r>
                            <a:rPr kumimoji="0" lang="en-US" sz="900" b="0" i="0" u="none" strike="noStrike" kern="0" cap="none" spc="0" normalizeH="0" baseline="0" noProof="0" dirty="0">
                              <a:ln>
                                <a:noFill/>
                              </a:ln>
                              <a:solidFill>
                                <a:srgbClr val="FFFFFF"/>
                              </a:solidFill>
                              <a:effectLst/>
                              <a:uLnTx/>
                              <a:uFillTx/>
                              <a:latin typeface="Museo Sans For Dell"/>
                            </a:rPr>
                            <a:t>HD</a:t>
                          </a:r>
                        </a:p>
                      </p:txBody>
                    </p:sp>
                    <p:sp>
                      <p:nvSpPr>
                        <p:cNvPr id="118" name="TextBox 117"/>
                        <p:cNvSpPr txBox="1"/>
                        <p:nvPr/>
                      </p:nvSpPr>
                      <p:spPr>
                        <a:xfrm>
                          <a:off x="9896341" y="3239186"/>
                          <a:ext cx="55135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rPr>
                            <a:t>R720</a:t>
                          </a:r>
                          <a:endParaRPr kumimoji="0" lang="en-US" sz="1600" b="1" i="0" u="none" strike="noStrike" kern="0" cap="none" spc="0" normalizeH="0" baseline="0" noProof="0" dirty="0">
                            <a:ln>
                              <a:noFill/>
                            </a:ln>
                            <a:solidFill>
                              <a:srgbClr val="FFFFFF"/>
                            </a:solidFill>
                            <a:effectLst/>
                            <a:uLnTx/>
                            <a:uFillTx/>
                          </a:endParaRPr>
                        </a:p>
                      </p:txBody>
                    </p:sp>
                    <p:sp>
                      <p:nvSpPr>
                        <p:cNvPr id="119" name="TextBox 118"/>
                        <p:cNvSpPr txBox="1"/>
                        <p:nvPr/>
                      </p:nvSpPr>
                      <p:spPr>
                        <a:xfrm>
                          <a:off x="10417736" y="3190030"/>
                          <a:ext cx="946830" cy="230832"/>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kern="0" dirty="0" smtClean="0">
                              <a:solidFill>
                                <a:srgbClr val="FFFFFF"/>
                              </a:solidFill>
                              <a:latin typeface="Museo Sans For Dell"/>
                            </a:rPr>
                            <a:t>128  </a:t>
                          </a:r>
                          <a:r>
                            <a:rPr kumimoji="0" lang="en-US" sz="900" b="0" i="0" u="none" strike="noStrike" kern="0" cap="none" spc="0" normalizeH="0" baseline="0" noProof="0" dirty="0" smtClean="0">
                              <a:ln>
                                <a:noFill/>
                              </a:ln>
                              <a:solidFill>
                                <a:srgbClr val="FFFFFF"/>
                              </a:solidFill>
                              <a:effectLst/>
                              <a:uLnTx/>
                              <a:uFillTx/>
                              <a:latin typeface="Museo Sans For Dell"/>
                            </a:rPr>
                            <a:t>GB RAM</a:t>
                          </a:r>
                          <a:endParaRPr kumimoji="0" lang="en-US" sz="900" b="0" i="0" u="none" strike="noStrike" kern="0" cap="none" spc="0" normalizeH="0" baseline="0" noProof="0" dirty="0">
                            <a:ln>
                              <a:noFill/>
                            </a:ln>
                            <a:solidFill>
                              <a:srgbClr val="FFFFFF"/>
                            </a:solidFill>
                            <a:effectLst/>
                            <a:uLnTx/>
                            <a:uFillTx/>
                            <a:latin typeface="Museo Sans For Dell"/>
                          </a:endParaRPr>
                        </a:p>
                      </p:txBody>
                    </p:sp>
                    <p:sp>
                      <p:nvSpPr>
                        <p:cNvPr id="121" name="TextBox 120"/>
                        <p:cNvSpPr txBox="1"/>
                        <p:nvPr/>
                      </p:nvSpPr>
                      <p:spPr>
                        <a:xfrm>
                          <a:off x="9122726" y="3132993"/>
                          <a:ext cx="514192"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b="1" kern="0" noProof="0" dirty="0" smtClean="0">
                              <a:solidFill>
                                <a:sysClr val="windowText" lastClr="000000"/>
                              </a:solidFill>
                              <a:latin typeface="Museo Sans For Dell"/>
                            </a:rPr>
                            <a:t>N</a:t>
                          </a:r>
                          <a:r>
                            <a:rPr kumimoji="0" lang="en-US" sz="1600" b="1" i="0" u="none" strike="noStrike" kern="0" cap="none" spc="0" normalizeH="0" baseline="0" noProof="0" dirty="0" smtClean="0">
                              <a:ln>
                                <a:noFill/>
                              </a:ln>
                              <a:solidFill>
                                <a:sysClr val="windowText" lastClr="000000"/>
                              </a:solidFill>
                              <a:effectLst/>
                              <a:uLnTx/>
                              <a:uFillTx/>
                              <a:latin typeface="Museo Sans For Dell"/>
                            </a:rPr>
                            <a:t> x</a:t>
                          </a:r>
                          <a:endParaRPr kumimoji="0" lang="en-US" sz="1600" b="1" i="0" u="none" strike="noStrike" kern="0" cap="none" spc="0" normalizeH="0" baseline="0" noProof="0" dirty="0">
                            <a:ln>
                              <a:noFill/>
                            </a:ln>
                            <a:solidFill>
                              <a:sysClr val="windowText" lastClr="000000"/>
                            </a:solidFill>
                            <a:effectLst/>
                            <a:uLnTx/>
                            <a:uFillTx/>
                            <a:latin typeface="Museo Sans For Dell"/>
                          </a:endParaRPr>
                        </a:p>
                      </p:txBody>
                    </p:sp>
                  </p:grpSp>
                </p:grpSp>
                <p:cxnSp>
                  <p:nvCxnSpPr>
                    <p:cNvPr id="178" name="Straight Connector 177"/>
                    <p:cNvCxnSpPr/>
                    <p:nvPr/>
                  </p:nvCxnSpPr>
                  <p:spPr>
                    <a:xfrm>
                      <a:off x="10415055" y="4095252"/>
                      <a:ext cx="0" cy="1671581"/>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9403454" y="4100639"/>
                      <a:ext cx="0" cy="688015"/>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grpSp>
              <p:sp>
                <p:nvSpPr>
                  <p:cNvPr id="100" name="Rectangle 99"/>
                  <p:cNvSpPr/>
                  <p:nvPr/>
                </p:nvSpPr>
                <p:spPr>
                  <a:xfrm rot="16200000">
                    <a:off x="9341696" y="3189763"/>
                    <a:ext cx="823065" cy="231585"/>
                  </a:xfrm>
                  <a:prstGeom prst="rect">
                    <a:avLst/>
                  </a:prstGeom>
                  <a:solidFill>
                    <a:srgbClr val="0085C3"/>
                  </a:solidFill>
                  <a:ln w="25400" cap="flat" cmpd="sng" algn="ctr">
                    <a:solidFill>
                      <a:srgbClr val="FFFFFF"/>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444444"/>
                      </a:solidFill>
                      <a:effectLst/>
                      <a:uLnTx/>
                      <a:uFillTx/>
                      <a:latin typeface="Museo Sans For Dell"/>
                      <a:ea typeface="+mn-ea"/>
                      <a:cs typeface="+mn-cs"/>
                    </a:endParaRPr>
                  </a:p>
                </p:txBody>
              </p:sp>
            </p:grpSp>
            <p:sp>
              <p:nvSpPr>
                <p:cNvPr id="103" name="TextBox 102"/>
                <p:cNvSpPr txBox="1"/>
                <p:nvPr/>
              </p:nvSpPr>
              <p:spPr>
                <a:xfrm rot="5400000">
                  <a:off x="9454699" y="3080200"/>
                  <a:ext cx="594759" cy="209683"/>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grpSp>
          <p:sp>
            <p:nvSpPr>
              <p:cNvPr id="198" name="TextBox 197"/>
              <p:cNvSpPr txBox="1"/>
              <p:nvPr/>
            </p:nvSpPr>
            <p:spPr>
              <a:xfrm rot="10800000">
                <a:off x="8147090" y="1855517"/>
                <a:ext cx="492443" cy="1867933"/>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useo Sans For Dell"/>
                    <a:cs typeface="Calibri" pitchFamily="34" charset="0"/>
                  </a:rPr>
                  <a:t>Tenant</a:t>
                </a: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useo Sans For Dell"/>
                  <a:cs typeface="Calibri" pitchFamily="34" charset="0"/>
                </a:endParaRPr>
              </a:p>
            </p:txBody>
          </p:sp>
        </p:grpSp>
      </p:grpSp>
      <p:grpSp>
        <p:nvGrpSpPr>
          <p:cNvPr id="30" name="Group 29"/>
          <p:cNvGrpSpPr/>
          <p:nvPr/>
        </p:nvGrpSpPr>
        <p:grpSpPr>
          <a:xfrm>
            <a:off x="1860383" y="5707062"/>
            <a:ext cx="2789712" cy="1254472"/>
            <a:chOff x="7406698" y="4946270"/>
            <a:chExt cx="2771205" cy="1254472"/>
          </a:xfrm>
        </p:grpSpPr>
        <p:sp>
          <p:nvSpPr>
            <p:cNvPr id="217" name="Rounded Rectangle 216"/>
            <p:cNvSpPr/>
            <p:nvPr/>
          </p:nvSpPr>
          <p:spPr>
            <a:xfrm>
              <a:off x="7406698" y="4946270"/>
              <a:ext cx="2771205" cy="123843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grpSp>
          <p:nvGrpSpPr>
            <p:cNvPr id="28" name="Group 27"/>
            <p:cNvGrpSpPr/>
            <p:nvPr/>
          </p:nvGrpSpPr>
          <p:grpSpPr>
            <a:xfrm>
              <a:off x="7420883" y="4950795"/>
              <a:ext cx="2615087" cy="1249947"/>
              <a:chOff x="7420883" y="4950795"/>
              <a:chExt cx="2615087" cy="1249947"/>
            </a:xfrm>
          </p:grpSpPr>
          <p:sp>
            <p:nvSpPr>
              <p:cNvPr id="218" name="Rectangle 217"/>
              <p:cNvSpPr/>
              <p:nvPr/>
            </p:nvSpPr>
            <p:spPr>
              <a:xfrm>
                <a:off x="8588170" y="5232938"/>
                <a:ext cx="1447800" cy="843250"/>
              </a:xfrm>
              <a:prstGeom prst="rect">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useo Sans For Dell"/>
                  <a:ea typeface="+mn-ea"/>
                  <a:cs typeface="+mn-cs"/>
                </a:endParaRPr>
              </a:p>
            </p:txBody>
          </p:sp>
          <p:grpSp>
            <p:nvGrpSpPr>
              <p:cNvPr id="3" name="Group 2"/>
              <p:cNvGrpSpPr/>
              <p:nvPr/>
            </p:nvGrpSpPr>
            <p:grpSpPr>
              <a:xfrm>
                <a:off x="7420883" y="4950795"/>
                <a:ext cx="2613975" cy="1249947"/>
                <a:chOff x="7420883" y="4950795"/>
                <a:chExt cx="2613975" cy="1249947"/>
              </a:xfrm>
            </p:grpSpPr>
            <p:sp>
              <p:nvSpPr>
                <p:cNvPr id="219" name="TextBox 218"/>
                <p:cNvSpPr txBox="1"/>
                <p:nvPr/>
              </p:nvSpPr>
              <p:spPr>
                <a:xfrm>
                  <a:off x="7973111" y="5406492"/>
                  <a:ext cx="538971"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Museo Sans For Dell"/>
                    </a:rPr>
                    <a:t>2 x</a:t>
                  </a:r>
                  <a:endParaRPr kumimoji="0" lang="en-US" sz="1600" b="1" i="0" u="none" strike="noStrike" kern="0" cap="none" spc="0" normalizeH="0" baseline="0" noProof="0" dirty="0">
                    <a:ln>
                      <a:noFill/>
                    </a:ln>
                    <a:solidFill>
                      <a:sysClr val="windowText" lastClr="000000"/>
                    </a:solidFill>
                    <a:effectLst/>
                    <a:uLnTx/>
                    <a:uFillTx/>
                    <a:latin typeface="Museo Sans For Dell"/>
                  </a:endParaRPr>
                </a:p>
              </p:txBody>
            </p:sp>
            <p:sp>
              <p:nvSpPr>
                <p:cNvPr id="220" name="TextBox 219"/>
                <p:cNvSpPr txBox="1"/>
                <p:nvPr/>
              </p:nvSpPr>
              <p:spPr>
                <a:xfrm>
                  <a:off x="9186708" y="5515137"/>
                  <a:ext cx="848150" cy="267832"/>
                </a:xfrm>
                <a:prstGeom prst="rect">
                  <a:avLst/>
                </a:prstGeom>
                <a:noFill/>
                <a:ln>
                  <a:solidFill>
                    <a:srgbClr val="FFFFFF"/>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FFFFFF"/>
                      </a:solidFill>
                      <a:effectLst/>
                      <a:uLnTx/>
                      <a:uFillTx/>
                      <a:latin typeface="Museo Sans For Dell"/>
                    </a:rPr>
                    <a:t>32GB RAM</a:t>
                  </a:r>
                  <a:endParaRPr kumimoji="0" lang="en-US" sz="900" b="0" i="0" u="none" strike="noStrike" kern="0" cap="none" spc="0" normalizeH="0" baseline="0" noProof="0" dirty="0">
                    <a:ln>
                      <a:noFill/>
                    </a:ln>
                    <a:solidFill>
                      <a:srgbClr val="FFFFFF"/>
                    </a:solidFill>
                    <a:effectLst/>
                    <a:uLnTx/>
                    <a:uFillTx/>
                    <a:latin typeface="Museo Sans For Dell"/>
                  </a:endParaRPr>
                </a:p>
              </p:txBody>
            </p:sp>
            <p:sp>
              <p:nvSpPr>
                <p:cNvPr id="221" name="TextBox 220"/>
                <p:cNvSpPr txBox="1"/>
                <p:nvPr/>
              </p:nvSpPr>
              <p:spPr>
                <a:xfrm>
                  <a:off x="9186707" y="5787015"/>
                  <a:ext cx="848149" cy="285688"/>
                </a:xfrm>
                <a:prstGeom prst="rect">
                  <a:avLst/>
                </a:prstGeom>
                <a:noFill/>
                <a:ln>
                  <a:solidFill>
                    <a:srgbClr val="FFFFFF"/>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x 15K HD</a:t>
                  </a:r>
                  <a:endParaRPr kumimoji="0" lang="en-US" sz="1000" b="0" i="0" u="none" strike="noStrike" kern="0" cap="none" spc="0" normalizeH="0" baseline="0" noProof="0" dirty="0">
                    <a:ln>
                      <a:noFill/>
                    </a:ln>
                    <a:solidFill>
                      <a:srgbClr val="FFFFFF"/>
                    </a:solidFill>
                    <a:effectLst/>
                    <a:uLnTx/>
                    <a:uFillTx/>
                    <a:latin typeface="Museo Sans For Dell"/>
                  </a:endParaRPr>
                </a:p>
              </p:txBody>
            </p:sp>
            <p:sp>
              <p:nvSpPr>
                <p:cNvPr id="222" name="TextBox 221"/>
                <p:cNvSpPr txBox="1"/>
                <p:nvPr/>
              </p:nvSpPr>
              <p:spPr>
                <a:xfrm>
                  <a:off x="9186708" y="5229456"/>
                  <a:ext cx="848150" cy="285688"/>
                </a:xfrm>
                <a:prstGeom prst="rect">
                  <a:avLst/>
                </a:prstGeom>
                <a:noFill/>
                <a:ln>
                  <a:solidFill>
                    <a:srgbClr val="FFFFFF"/>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2xCPU</a:t>
                  </a:r>
                  <a:endParaRPr kumimoji="0" lang="en-US" sz="1000" b="0" i="0" u="none" strike="noStrike" kern="0" cap="none" spc="0" normalizeH="0" baseline="0" noProof="0" dirty="0">
                    <a:ln>
                      <a:noFill/>
                    </a:ln>
                    <a:solidFill>
                      <a:srgbClr val="FFFFFF"/>
                    </a:solidFill>
                    <a:effectLst/>
                    <a:uLnTx/>
                    <a:uFillTx/>
                    <a:latin typeface="Museo Sans For Dell"/>
                  </a:endParaRPr>
                </a:p>
              </p:txBody>
            </p:sp>
            <p:sp>
              <p:nvSpPr>
                <p:cNvPr id="223" name="TextBox 222"/>
                <p:cNvSpPr txBox="1"/>
                <p:nvPr/>
              </p:nvSpPr>
              <p:spPr>
                <a:xfrm>
                  <a:off x="8691399" y="5367398"/>
                  <a:ext cx="723899" cy="3213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rPr>
                    <a:t>R720</a:t>
                  </a:r>
                  <a:endParaRPr kumimoji="0" lang="en-US" sz="1600" b="1" i="0" u="none" strike="noStrike" kern="0" cap="none" spc="0" normalizeH="0" baseline="0" noProof="0" dirty="0">
                    <a:ln>
                      <a:noFill/>
                    </a:ln>
                    <a:solidFill>
                      <a:srgbClr val="FFFFFF"/>
                    </a:solidFill>
                    <a:effectLst/>
                    <a:uLnTx/>
                    <a:uFillTx/>
                  </a:endParaRPr>
                </a:p>
              </p:txBody>
            </p:sp>
            <p:sp>
              <p:nvSpPr>
                <p:cNvPr id="97" name="Rectangle 96"/>
                <p:cNvSpPr/>
                <p:nvPr/>
              </p:nvSpPr>
              <p:spPr>
                <a:xfrm>
                  <a:off x="7420883" y="4950795"/>
                  <a:ext cx="527255" cy="1249947"/>
                </a:xfrm>
                <a:prstGeom prst="rect">
                  <a:avLst/>
                </a:prstGeom>
                <a:solidFill>
                  <a:srgbClr val="000000"/>
                </a:solidFill>
                <a:ln w="25400" cap="flat" cmpd="sng" algn="ctr">
                  <a:solidFill>
                    <a:srgbClr val="FFFFFF"/>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useo Sans For Dell"/>
                      <a:ea typeface="+mn-ea"/>
                      <a:cs typeface="+mn-cs"/>
                    </a:rPr>
                    <a:t>Dell R720 SOFS</a:t>
                  </a: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grpSp>
        </p:grpSp>
      </p:grpSp>
      <p:grpSp>
        <p:nvGrpSpPr>
          <p:cNvPr id="250" name="Group 249"/>
          <p:cNvGrpSpPr/>
          <p:nvPr/>
        </p:nvGrpSpPr>
        <p:grpSpPr>
          <a:xfrm>
            <a:off x="5599331" y="5849368"/>
            <a:ext cx="2813934" cy="1064719"/>
            <a:chOff x="153467" y="4727702"/>
            <a:chExt cx="3808933" cy="1064719"/>
          </a:xfrm>
        </p:grpSpPr>
        <p:sp>
          <p:nvSpPr>
            <p:cNvPr id="251" name="Rounded Rectangle 250"/>
            <p:cNvSpPr/>
            <p:nvPr/>
          </p:nvSpPr>
          <p:spPr>
            <a:xfrm>
              <a:off x="252858" y="4727702"/>
              <a:ext cx="3709542" cy="106471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sp>
          <p:nvSpPr>
            <p:cNvPr id="252" name="Rectangle 251"/>
            <p:cNvSpPr/>
            <p:nvPr/>
          </p:nvSpPr>
          <p:spPr>
            <a:xfrm>
              <a:off x="153467" y="4727702"/>
              <a:ext cx="737788" cy="1059663"/>
            </a:xfrm>
            <a:prstGeom prst="rect">
              <a:avLst/>
            </a:prstGeom>
            <a:solidFill>
              <a:srgbClr val="000000"/>
            </a:solidFill>
            <a:ln w="25400" cap="flat" cmpd="sng" algn="ctr">
              <a:solidFill>
                <a:srgbClr val="FFFFFF"/>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useo Sans For Dell"/>
                  <a:ea typeface="+mn-ea"/>
                  <a:cs typeface="+mn-cs"/>
                </a:rPr>
                <a:t>MD1220</a:t>
              </a:r>
              <a:r>
                <a:rPr kumimoji="0" lang="en-US" sz="1800" b="0" i="0" u="none" strike="noStrike" kern="0" cap="none" spc="0" normalizeH="0" noProof="0" dirty="0" smtClean="0">
                  <a:ln>
                    <a:noFill/>
                  </a:ln>
                  <a:solidFill>
                    <a:srgbClr val="FFFFFF"/>
                  </a:solidFill>
                  <a:effectLst/>
                  <a:uLnTx/>
                  <a:uFillTx/>
                  <a:latin typeface="Museo Sans For Dell"/>
                  <a:ea typeface="+mn-ea"/>
                  <a:cs typeface="+mn-cs"/>
                </a:rPr>
                <a:t> JBOD</a:t>
              </a: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grpSp>
          <p:nvGrpSpPr>
            <p:cNvPr id="253" name="Group 252"/>
            <p:cNvGrpSpPr/>
            <p:nvPr/>
          </p:nvGrpSpPr>
          <p:grpSpPr>
            <a:xfrm>
              <a:off x="891255" y="4807423"/>
              <a:ext cx="2760016" cy="806543"/>
              <a:chOff x="891255" y="4807423"/>
              <a:chExt cx="2760016" cy="806543"/>
            </a:xfrm>
          </p:grpSpPr>
          <p:grpSp>
            <p:nvGrpSpPr>
              <p:cNvPr id="254" name="Group 253"/>
              <p:cNvGrpSpPr/>
              <p:nvPr/>
            </p:nvGrpSpPr>
            <p:grpSpPr>
              <a:xfrm>
                <a:off x="891255" y="4826413"/>
                <a:ext cx="985165" cy="758989"/>
                <a:chOff x="881734" y="5573495"/>
                <a:chExt cx="1121237" cy="960663"/>
              </a:xfrm>
            </p:grpSpPr>
            <p:sp>
              <p:nvSpPr>
                <p:cNvPr id="270" name="Flowchart: Magnetic Disk 269"/>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Flowchart: Magnetic Disk 270"/>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Flowchart: Magnetic Disk 271"/>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3" name="Flowchart: Magnetic Disk 272"/>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5" name="Group 254"/>
              <p:cNvGrpSpPr/>
              <p:nvPr/>
            </p:nvGrpSpPr>
            <p:grpSpPr>
              <a:xfrm>
                <a:off x="2666106" y="4829445"/>
                <a:ext cx="985165" cy="707582"/>
                <a:chOff x="881734" y="5573495"/>
                <a:chExt cx="1121237" cy="960663"/>
              </a:xfrm>
              <a:solidFill>
                <a:schemeClr val="accent2"/>
              </a:solidFill>
            </p:grpSpPr>
            <p:sp>
              <p:nvSpPr>
                <p:cNvPr id="266" name="Flowchart: Magnetic Disk 265"/>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Flowchart: Magnetic Disk 266"/>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Flowchart: Magnetic Disk 267"/>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Flowchart: Magnetic Disk 268"/>
                <p:cNvSpPr/>
                <p:nvPr/>
              </p:nvSpPr>
              <p:spPr bwMode="auto">
                <a:xfrm>
                  <a:off x="914401" y="5905509"/>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6" name="Group 255"/>
              <p:cNvGrpSpPr/>
              <p:nvPr/>
            </p:nvGrpSpPr>
            <p:grpSpPr>
              <a:xfrm>
                <a:off x="1925586" y="4854977"/>
                <a:ext cx="985165" cy="758989"/>
                <a:chOff x="881734" y="5573495"/>
                <a:chExt cx="1121237" cy="960663"/>
              </a:xfrm>
            </p:grpSpPr>
            <p:sp>
              <p:nvSpPr>
                <p:cNvPr id="262" name="Flowchart: Magnetic Disk 261"/>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Flowchart: Magnetic Disk 262"/>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Flowchart: Magnetic Disk 263"/>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Flowchart: Magnetic Disk 264"/>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7" name="Group 256"/>
              <p:cNvGrpSpPr/>
              <p:nvPr/>
            </p:nvGrpSpPr>
            <p:grpSpPr>
              <a:xfrm>
                <a:off x="1436439" y="4807423"/>
                <a:ext cx="985165" cy="758989"/>
                <a:chOff x="881734" y="5573495"/>
                <a:chExt cx="1121237" cy="960663"/>
              </a:xfrm>
            </p:grpSpPr>
            <p:sp>
              <p:nvSpPr>
                <p:cNvPr id="258" name="Flowchart: Magnetic Disk 257"/>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Flowchart: Magnetic Disk 258"/>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Flowchart: Magnetic Disk 259"/>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Flowchart: Magnetic Disk 260"/>
                <p:cNvSpPr/>
                <p:nvPr/>
              </p:nvSpPr>
              <p:spPr bwMode="auto">
                <a:xfrm>
                  <a:off x="914401" y="5905509"/>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sp>
        <p:nvSpPr>
          <p:cNvPr id="274" name="TextBox 273"/>
          <p:cNvSpPr txBox="1"/>
          <p:nvPr/>
        </p:nvSpPr>
        <p:spPr>
          <a:xfrm>
            <a:off x="4254639" y="6279911"/>
            <a:ext cx="1440078" cy="276999"/>
          </a:xfrm>
          <a:prstGeom prst="rect">
            <a:avLst/>
          </a:prstGeom>
          <a:noFill/>
          <a:ln>
            <a:noFill/>
          </a:ln>
          <a:scene3d>
            <a:camera prst="orthographicFront">
              <a:rot lat="0" lon="0" rev="5400000"/>
            </a:camera>
            <a:lightRig rig="threePt" dir="t"/>
          </a:scene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Museo Sans For Dell"/>
              </a:rPr>
              <a:t>SAS 6Gbps</a:t>
            </a:r>
            <a:endParaRPr kumimoji="0" lang="en-US" sz="1200" b="1" i="0" u="none" strike="noStrike" kern="0" cap="none" spc="0" normalizeH="0" baseline="0" noProof="0" dirty="0">
              <a:ln>
                <a:noFill/>
              </a:ln>
              <a:solidFill>
                <a:srgbClr val="FFFFFF"/>
              </a:solidFill>
              <a:effectLst/>
              <a:uLnTx/>
              <a:uFillTx/>
              <a:latin typeface="Museo Sans For Dell"/>
            </a:endParaRPr>
          </a:p>
        </p:txBody>
      </p:sp>
      <p:cxnSp>
        <p:nvCxnSpPr>
          <p:cNvPr id="53" name="Straight Connector 52"/>
          <p:cNvCxnSpPr/>
          <p:nvPr/>
        </p:nvCxnSpPr>
        <p:spPr>
          <a:xfrm>
            <a:off x="4650095" y="6210393"/>
            <a:ext cx="940797"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4658534" y="6522771"/>
            <a:ext cx="940797"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3498945" y="4922623"/>
            <a:ext cx="0" cy="784439"/>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3778479" y="4922623"/>
            <a:ext cx="0" cy="784439"/>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0" name="Rectangle 279"/>
          <p:cNvSpPr/>
          <p:nvPr/>
        </p:nvSpPr>
        <p:spPr>
          <a:xfrm>
            <a:off x="8767890" y="6361254"/>
            <a:ext cx="1756469" cy="331458"/>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Museo Sans For Dell"/>
                <a:ea typeface="+mn-ea"/>
                <a:cs typeface="+mn-cs"/>
              </a:rPr>
              <a:t>Management Disks</a:t>
            </a: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sp>
        <p:nvSpPr>
          <p:cNvPr id="281" name="Rectangle 280"/>
          <p:cNvSpPr/>
          <p:nvPr/>
        </p:nvSpPr>
        <p:spPr>
          <a:xfrm>
            <a:off x="8767890" y="5929089"/>
            <a:ext cx="1758950" cy="33145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Museo Sans For Dell"/>
                <a:ea typeface="+mn-ea"/>
                <a:cs typeface="+mn-cs"/>
              </a:rPr>
              <a:t>Tenant Disks</a:t>
            </a:r>
            <a:endParaRPr kumimoji="0" lang="en-US" sz="1400" b="0" i="0" u="none" strike="noStrike" kern="0" cap="none" spc="0" normalizeH="0" baseline="0" noProof="0" dirty="0">
              <a:ln>
                <a:noFill/>
              </a:ln>
              <a:solidFill>
                <a:srgbClr val="FFFFFF"/>
              </a:solidFill>
              <a:effectLst/>
              <a:uLnTx/>
              <a:uFillTx/>
              <a:latin typeface="Museo Sans For Dell"/>
              <a:ea typeface="+mn-ea"/>
              <a:cs typeface="+mn-cs"/>
            </a:endParaRPr>
          </a:p>
        </p:txBody>
      </p:sp>
      <p:sp>
        <p:nvSpPr>
          <p:cNvPr id="282" name="Left Brace 281"/>
          <p:cNvSpPr/>
          <p:nvPr/>
        </p:nvSpPr>
        <p:spPr>
          <a:xfrm>
            <a:off x="8452609" y="5916613"/>
            <a:ext cx="237320" cy="992417"/>
          </a:xfrm>
          <a:prstGeom prst="leftBrace">
            <a:avLst/>
          </a:prstGeom>
          <a:noFill/>
          <a:ln w="9525"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cxnSp>
        <p:nvCxnSpPr>
          <p:cNvPr id="131" name="Straight Connector 130"/>
          <p:cNvCxnSpPr/>
          <p:nvPr/>
        </p:nvCxnSpPr>
        <p:spPr>
          <a:xfrm>
            <a:off x="9984490" y="3122166"/>
            <a:ext cx="0" cy="1111067"/>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73355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59" y="0"/>
            <a:ext cx="11889564" cy="917575"/>
          </a:xfrm>
        </p:spPr>
        <p:txBody>
          <a:bodyPr/>
          <a:lstStyle/>
          <a:p>
            <a:r>
              <a:rPr lang="en-US" dirty="0" smtClean="0"/>
              <a:t>Build Tenant Network and RDS Tenants</a:t>
            </a:r>
            <a:endParaRPr lang="en-US" dirty="0"/>
          </a:p>
        </p:txBody>
      </p:sp>
      <p:grpSp>
        <p:nvGrpSpPr>
          <p:cNvPr id="224" name="Group 223"/>
          <p:cNvGrpSpPr/>
          <p:nvPr/>
        </p:nvGrpSpPr>
        <p:grpSpPr>
          <a:xfrm>
            <a:off x="333717" y="2112853"/>
            <a:ext cx="11962476" cy="3289410"/>
            <a:chOff x="333717" y="893590"/>
            <a:chExt cx="11962476" cy="3930707"/>
          </a:xfrm>
        </p:grpSpPr>
        <p:grpSp>
          <p:nvGrpSpPr>
            <p:cNvPr id="50" name="Group 49"/>
            <p:cNvGrpSpPr/>
            <p:nvPr/>
          </p:nvGrpSpPr>
          <p:grpSpPr>
            <a:xfrm>
              <a:off x="333717" y="893590"/>
              <a:ext cx="3918877" cy="3294841"/>
              <a:chOff x="243191" y="1559054"/>
              <a:chExt cx="3803515" cy="3312800"/>
            </a:xfrm>
          </p:grpSpPr>
          <p:sp>
            <p:nvSpPr>
              <p:cNvPr id="5" name="Rounded Rectangle 4"/>
              <p:cNvSpPr/>
              <p:nvPr/>
            </p:nvSpPr>
            <p:spPr bwMode="auto">
              <a:xfrm>
                <a:off x="243191" y="1648612"/>
                <a:ext cx="3803515" cy="1961837"/>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a:xfrm>
                <a:off x="1053490" y="2288002"/>
                <a:ext cx="2565912" cy="1176053"/>
              </a:xfrm>
              <a:prstGeom prst="roundRect">
                <a:avLst/>
              </a:prstGeom>
              <a:solidFill>
                <a:srgbClr val="DC320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7" name="Rectangle 6"/>
              <p:cNvSpPr/>
              <p:nvPr/>
            </p:nvSpPr>
            <p:spPr>
              <a:xfrm>
                <a:off x="1846119" y="2461315"/>
                <a:ext cx="1499776" cy="829426"/>
              </a:xfrm>
              <a:prstGeom prst="rect">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useo Sans For Dell"/>
                  <a:ea typeface="+mn-ea"/>
                  <a:cs typeface="+mn-cs"/>
                </a:endParaRPr>
              </a:p>
            </p:txBody>
          </p:sp>
          <p:sp>
            <p:nvSpPr>
              <p:cNvPr id="8" name="TextBox 7"/>
              <p:cNvSpPr txBox="1"/>
              <p:nvPr/>
            </p:nvSpPr>
            <p:spPr>
              <a:xfrm>
                <a:off x="2409213" y="2707701"/>
                <a:ext cx="946830" cy="230832"/>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kern="0" dirty="0" smtClean="0">
                    <a:solidFill>
                      <a:srgbClr val="FFFFFF"/>
                    </a:solidFill>
                    <a:latin typeface="Museo Sans For Dell"/>
                  </a:rPr>
                  <a:t>32 </a:t>
                </a:r>
                <a:r>
                  <a:rPr kumimoji="0" lang="en-US" sz="900" b="0" i="0" u="none" strike="noStrike" kern="0" cap="none" spc="0" normalizeH="0" baseline="0" noProof="0" dirty="0" smtClean="0">
                    <a:ln>
                      <a:noFill/>
                    </a:ln>
                    <a:solidFill>
                      <a:srgbClr val="FFFFFF"/>
                    </a:solidFill>
                    <a:effectLst/>
                    <a:uLnTx/>
                    <a:uFillTx/>
                    <a:latin typeface="Museo Sans For Dell"/>
                  </a:rPr>
                  <a:t>GB RAM</a:t>
                </a:r>
                <a:endParaRPr kumimoji="0" lang="en-US" sz="900" b="0" i="0" u="none" strike="noStrike" kern="0" cap="none" spc="0" normalizeH="0" baseline="0" noProof="0" dirty="0">
                  <a:ln>
                    <a:noFill/>
                  </a:ln>
                  <a:solidFill>
                    <a:srgbClr val="FFFFFF"/>
                  </a:solidFill>
                  <a:effectLst/>
                  <a:uLnTx/>
                  <a:uFillTx/>
                  <a:latin typeface="Museo Sans For Dell"/>
                </a:endParaRPr>
              </a:p>
            </p:txBody>
          </p:sp>
          <p:sp>
            <p:nvSpPr>
              <p:cNvPr id="9" name="TextBox 8"/>
              <p:cNvSpPr txBox="1"/>
              <p:nvPr/>
            </p:nvSpPr>
            <p:spPr>
              <a:xfrm>
                <a:off x="2409213" y="2461316"/>
                <a:ext cx="946830" cy="246221"/>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x CPU</a:t>
                </a:r>
                <a:endParaRPr kumimoji="0" lang="en-US" sz="1000" b="0" i="0" u="none" strike="noStrike" kern="0" cap="none" spc="0" normalizeH="0" baseline="0" noProof="0" dirty="0">
                  <a:ln>
                    <a:noFill/>
                  </a:ln>
                  <a:solidFill>
                    <a:srgbClr val="FFFFFF"/>
                  </a:solidFill>
                  <a:effectLst/>
                  <a:uLnTx/>
                  <a:uFillTx/>
                  <a:latin typeface="Museo Sans For Dell"/>
                </a:endParaRPr>
              </a:p>
            </p:txBody>
          </p:sp>
          <p:sp>
            <p:nvSpPr>
              <p:cNvPr id="10" name="TextBox 9"/>
              <p:cNvSpPr txBox="1"/>
              <p:nvPr/>
            </p:nvSpPr>
            <p:spPr>
              <a:xfrm>
                <a:off x="2411894" y="2933960"/>
                <a:ext cx="934001" cy="246221"/>
              </a:xfrm>
              <a:prstGeom prst="rect">
                <a:avLst/>
              </a:prstGeom>
              <a:noFill/>
              <a:ln>
                <a:solidFill>
                  <a:srgbClr val="FFFFFF"/>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a:t>
                </a:r>
                <a:r>
                  <a:rPr kumimoji="0" lang="en-US" sz="1000" b="0" i="0" u="none" strike="noStrike" kern="0" cap="none" spc="0" normalizeH="0" baseline="0" noProof="0" dirty="0">
                    <a:ln>
                      <a:noFill/>
                    </a:ln>
                    <a:solidFill>
                      <a:srgbClr val="FFFFFF"/>
                    </a:solidFill>
                    <a:effectLst/>
                    <a:uLnTx/>
                    <a:uFillTx/>
                    <a:latin typeface="Museo Sans For Dell"/>
                  </a:rPr>
                  <a:t>x 15</a:t>
                </a:r>
                <a:r>
                  <a:rPr kumimoji="0" lang="en-US" sz="800" b="0" i="0" u="none" strike="noStrike" kern="0" cap="none" spc="0" normalizeH="0" baseline="0" noProof="0" dirty="0">
                    <a:ln>
                      <a:noFill/>
                    </a:ln>
                    <a:solidFill>
                      <a:srgbClr val="FFFFFF"/>
                    </a:solidFill>
                    <a:effectLst/>
                    <a:uLnTx/>
                    <a:uFillTx/>
                    <a:latin typeface="Museo Sans For Dell"/>
                  </a:rPr>
                  <a:t>K</a:t>
                </a:r>
                <a:r>
                  <a:rPr kumimoji="0" lang="en-US" sz="1000" b="0" i="0" u="none" strike="noStrike" kern="0" cap="none" spc="0" normalizeH="0" baseline="0" noProof="0" dirty="0">
                    <a:ln>
                      <a:noFill/>
                    </a:ln>
                    <a:solidFill>
                      <a:srgbClr val="FFFFFF"/>
                    </a:solidFill>
                    <a:effectLst/>
                    <a:uLnTx/>
                    <a:uFillTx/>
                    <a:latin typeface="Museo Sans For Dell"/>
                  </a:rPr>
                  <a:t> </a:t>
                </a:r>
                <a:r>
                  <a:rPr kumimoji="0" lang="en-US" sz="900" b="0" i="0" u="none" strike="noStrike" kern="0" cap="none" spc="0" normalizeH="0" baseline="0" noProof="0" dirty="0">
                    <a:ln>
                      <a:noFill/>
                    </a:ln>
                    <a:solidFill>
                      <a:srgbClr val="FFFFFF"/>
                    </a:solidFill>
                    <a:effectLst/>
                    <a:uLnTx/>
                    <a:uFillTx/>
                    <a:latin typeface="Museo Sans For Dell"/>
                  </a:rPr>
                  <a:t>HD</a:t>
                </a:r>
              </a:p>
            </p:txBody>
          </p:sp>
          <p:sp>
            <p:nvSpPr>
              <p:cNvPr id="12" name="TextBox 11"/>
              <p:cNvSpPr txBox="1"/>
              <p:nvPr/>
            </p:nvSpPr>
            <p:spPr>
              <a:xfrm rot="10800000">
                <a:off x="377436" y="1559054"/>
                <a:ext cx="448075" cy="1905001"/>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useo Sans For Dell"/>
                    <a:cs typeface="Calibri" pitchFamily="34" charset="0"/>
                  </a:rPr>
                  <a:t>Management</a:t>
                </a: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useo Sans For Dell"/>
                  <a:cs typeface="Calibri" pitchFamily="34" charset="0"/>
                </a:endParaRPr>
              </a:p>
            </p:txBody>
          </p:sp>
          <p:sp>
            <p:nvSpPr>
              <p:cNvPr id="13" name="TextBox 12"/>
              <p:cNvSpPr txBox="1"/>
              <p:nvPr/>
            </p:nvSpPr>
            <p:spPr>
              <a:xfrm>
                <a:off x="1156441" y="2664250"/>
                <a:ext cx="514192"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b="1" kern="0" dirty="0">
                    <a:solidFill>
                      <a:sysClr val="windowText" lastClr="000000"/>
                    </a:solidFill>
                    <a:latin typeface="Museo Sans For Dell"/>
                  </a:rPr>
                  <a:t>1</a:t>
                </a:r>
                <a:r>
                  <a:rPr kumimoji="0" lang="en-US" sz="1600" b="1" i="0" u="none" strike="noStrike" kern="0" cap="none" spc="0" normalizeH="0" baseline="0" noProof="0" dirty="0" smtClean="0">
                    <a:ln>
                      <a:noFill/>
                    </a:ln>
                    <a:solidFill>
                      <a:sysClr val="windowText" lastClr="000000"/>
                    </a:solidFill>
                    <a:effectLst/>
                    <a:uLnTx/>
                    <a:uFillTx/>
                    <a:latin typeface="Museo Sans For Dell"/>
                  </a:rPr>
                  <a:t> x</a:t>
                </a:r>
                <a:endParaRPr kumimoji="0" lang="en-US" sz="1600" b="1" i="0" u="none" strike="noStrike" kern="0" cap="none" spc="0" normalizeH="0" baseline="0" noProof="0" dirty="0">
                  <a:ln>
                    <a:noFill/>
                  </a:ln>
                  <a:solidFill>
                    <a:sysClr val="windowText" lastClr="000000"/>
                  </a:solidFill>
                  <a:effectLst/>
                  <a:uLnTx/>
                  <a:uFillTx/>
                  <a:latin typeface="Museo Sans For Dell"/>
                </a:endParaRPr>
              </a:p>
            </p:txBody>
          </p:sp>
          <p:sp>
            <p:nvSpPr>
              <p:cNvPr id="15" name="Rectangle 14"/>
              <p:cNvSpPr/>
              <p:nvPr/>
            </p:nvSpPr>
            <p:spPr>
              <a:xfrm rot="16200000">
                <a:off x="1411857" y="2782630"/>
                <a:ext cx="829425" cy="176778"/>
              </a:xfrm>
              <a:prstGeom prst="rect">
                <a:avLst/>
              </a:prstGeom>
              <a:solidFill>
                <a:srgbClr val="0085C3"/>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sp>
            <p:nvSpPr>
              <p:cNvPr id="16" name="TextBox 15"/>
              <p:cNvSpPr txBox="1"/>
              <p:nvPr/>
            </p:nvSpPr>
            <p:spPr>
              <a:xfrm rot="5400000">
                <a:off x="1438596" y="2762631"/>
                <a:ext cx="771799" cy="209102"/>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600" b="1" dirty="0">
                  <a:solidFill>
                    <a:srgbClr val="FFFFFF"/>
                  </a:solidFill>
                  <a:latin typeface="Museo Sans For Dell"/>
                </a:endParaRPr>
              </a:p>
            </p:txBody>
          </p:sp>
          <p:sp>
            <p:nvSpPr>
              <p:cNvPr id="17" name="TextBox 16"/>
              <p:cNvSpPr txBox="1"/>
              <p:nvPr/>
            </p:nvSpPr>
            <p:spPr>
              <a:xfrm>
                <a:off x="1943364" y="2737530"/>
                <a:ext cx="55135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rPr>
                  <a:t>R720</a:t>
                </a:r>
                <a:endParaRPr kumimoji="0" lang="en-US" sz="1600" b="1" i="0" u="none" strike="noStrike" kern="0" cap="none" spc="0" normalizeH="0" baseline="0" noProof="0" dirty="0">
                  <a:ln>
                    <a:noFill/>
                  </a:ln>
                  <a:solidFill>
                    <a:srgbClr val="FFFFFF"/>
                  </a:solidFill>
                  <a:effectLst/>
                  <a:uLnTx/>
                  <a:uFillTx/>
                </a:endParaRPr>
              </a:p>
            </p:txBody>
          </p:sp>
          <p:sp>
            <p:nvSpPr>
              <p:cNvPr id="21" name="TextBox 20"/>
              <p:cNvSpPr txBox="1"/>
              <p:nvPr/>
            </p:nvSpPr>
            <p:spPr>
              <a:xfrm>
                <a:off x="1066244" y="1827677"/>
                <a:ext cx="848715" cy="337699"/>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Museo Sans For Dell"/>
                    <a:ea typeface="+mn-ea"/>
                    <a:cs typeface="+mn-cs"/>
                  </a:rPr>
                  <a:t>Active Directory </a:t>
                </a:r>
                <a:endParaRPr kumimoji="0" lang="en-US" sz="1000" b="1" i="0" u="none" strike="noStrike" kern="0" cap="none" spc="0" normalizeH="0" baseline="0" noProof="0" dirty="0">
                  <a:ln>
                    <a:noFill/>
                  </a:ln>
                  <a:solidFill>
                    <a:srgbClr val="FFFFFF"/>
                  </a:solidFill>
                  <a:effectLst/>
                  <a:uLnTx/>
                  <a:uFillTx/>
                  <a:latin typeface="Museo Sans For Dell"/>
                  <a:ea typeface="+mn-ea"/>
                  <a:cs typeface="+mn-cs"/>
                </a:endParaRPr>
              </a:p>
            </p:txBody>
          </p:sp>
          <p:grpSp>
            <p:nvGrpSpPr>
              <p:cNvPr id="22" name="Group 21"/>
              <p:cNvGrpSpPr/>
              <p:nvPr/>
            </p:nvGrpSpPr>
            <p:grpSpPr>
              <a:xfrm>
                <a:off x="3036166" y="1819158"/>
                <a:ext cx="583236" cy="347190"/>
                <a:chOff x="3835072" y="3395174"/>
                <a:chExt cx="723900" cy="347190"/>
              </a:xfrm>
              <a:solidFill>
                <a:srgbClr val="00B050"/>
              </a:solidFill>
            </p:grpSpPr>
            <p:sp>
              <p:nvSpPr>
                <p:cNvPr id="23" name="Rectangle 22"/>
                <p:cNvSpPr/>
                <p:nvPr/>
              </p:nvSpPr>
              <p:spPr>
                <a:xfrm>
                  <a:off x="3835072" y="3395174"/>
                  <a:ext cx="723900" cy="347190"/>
                </a:xfrm>
                <a:prstGeom prst="rect">
                  <a:avLst/>
                </a:prstGeom>
                <a:solidFill>
                  <a:srgbClr val="7AB800"/>
                </a:solidFill>
                <a:ln w="25400" cap="flat" cmpd="sng" algn="ctr">
                  <a:solidFill>
                    <a:srgbClr val="7AB800"/>
                  </a:solidFill>
                  <a:prstDash val="solid"/>
                </a:ln>
                <a:effectLst/>
              </p:spPr>
              <p:txBody>
                <a:bodyPr rtlCol="0" anchor="ctr"/>
                <a:lstStyle/>
                <a:p>
                  <a:pPr marL="0" marR="0" lvl="0" indent="0" algn="ctr" defTabSz="914400" eaLnBrk="0" fontAlgn="auto" latinLnBrk="0" hangingPunct="0">
                    <a:lnSpc>
                      <a:spcPct val="100000"/>
                    </a:lnSpc>
                    <a:spcBef>
                      <a:spcPct val="3000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Museo Sans For Dell"/>
                    <a:ea typeface="+mn-ea"/>
                    <a:cs typeface="+mn-cs"/>
                  </a:endParaRPr>
                </a:p>
              </p:txBody>
            </p:sp>
            <p:sp>
              <p:nvSpPr>
                <p:cNvPr id="24" name="TextBox 23"/>
                <p:cNvSpPr txBox="1"/>
                <p:nvPr/>
              </p:nvSpPr>
              <p:spPr>
                <a:xfrm>
                  <a:off x="3835072" y="3433464"/>
                  <a:ext cx="723900" cy="276999"/>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r>
                    <a:rPr lang="en-US" kern="0" noProof="0" dirty="0" smtClean="0">
                      <a:latin typeface="Museo Sans For Dell"/>
                    </a:rPr>
                    <a:t>SQL</a:t>
                  </a:r>
                  <a:endParaRPr kumimoji="0" lang="en-US" sz="1000" b="1" i="0" u="none" strike="noStrike" kern="0" cap="none" spc="0" normalizeH="0" baseline="0" noProof="0" dirty="0">
                    <a:ln>
                      <a:noFill/>
                    </a:ln>
                    <a:solidFill>
                      <a:srgbClr val="FFFFFF"/>
                    </a:solidFill>
                    <a:effectLst/>
                    <a:uLnTx/>
                    <a:uFillTx/>
                    <a:latin typeface="Museo Sans For Dell"/>
                    <a:ea typeface="+mn-ea"/>
                    <a:cs typeface="+mn-cs"/>
                  </a:endParaRPr>
                </a:p>
              </p:txBody>
            </p:sp>
          </p:grpSp>
          <p:grpSp>
            <p:nvGrpSpPr>
              <p:cNvPr id="25" name="Group 24"/>
              <p:cNvGrpSpPr/>
              <p:nvPr/>
            </p:nvGrpSpPr>
            <p:grpSpPr>
              <a:xfrm>
                <a:off x="1971269" y="1822931"/>
                <a:ext cx="981937" cy="347190"/>
                <a:chOff x="3835072" y="3395174"/>
                <a:chExt cx="723900" cy="347190"/>
              </a:xfrm>
              <a:solidFill>
                <a:srgbClr val="00B050"/>
              </a:solidFill>
            </p:grpSpPr>
            <p:sp>
              <p:nvSpPr>
                <p:cNvPr id="26" name="Rectangle 25"/>
                <p:cNvSpPr/>
                <p:nvPr/>
              </p:nvSpPr>
              <p:spPr>
                <a:xfrm>
                  <a:off x="3835072" y="3395174"/>
                  <a:ext cx="723900" cy="347190"/>
                </a:xfrm>
                <a:prstGeom prst="rect">
                  <a:avLst/>
                </a:prstGeom>
                <a:solidFill>
                  <a:srgbClr val="7AB800"/>
                </a:solidFill>
                <a:ln w="25400" cap="flat" cmpd="sng" algn="ctr">
                  <a:solidFill>
                    <a:srgbClr val="7AB800"/>
                  </a:solidFill>
                  <a:prstDash val="solid"/>
                </a:ln>
                <a:effectLst/>
              </p:spPr>
              <p:txBody>
                <a:bodyPr rtlCol="0" anchor="ctr"/>
                <a:lstStyle/>
                <a:p>
                  <a:pPr marL="0" marR="0" lvl="0" indent="0" algn="ctr" defTabSz="914400" eaLnBrk="0" fontAlgn="auto" latinLnBrk="0" hangingPunct="0">
                    <a:lnSpc>
                      <a:spcPct val="100000"/>
                    </a:lnSpc>
                    <a:spcBef>
                      <a:spcPct val="3000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Museo Sans For Dell"/>
                    <a:ea typeface="+mn-ea"/>
                    <a:cs typeface="+mn-cs"/>
                  </a:endParaRPr>
                </a:p>
              </p:txBody>
            </p:sp>
            <p:sp>
              <p:nvSpPr>
                <p:cNvPr id="27" name="TextBox 26"/>
                <p:cNvSpPr txBox="1"/>
                <p:nvPr/>
              </p:nvSpPr>
              <p:spPr>
                <a:xfrm>
                  <a:off x="3857233" y="3433464"/>
                  <a:ext cx="688605" cy="276999"/>
                </a:xfrm>
                <a:prstGeom prst="rect">
                  <a:avLst/>
                </a:prstGeom>
                <a:noFill/>
                <a:ln w="25400" cap="flat" cmpd="sng" algn="ctr">
                  <a:no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Museo Sans For Dell"/>
                      <a:ea typeface="+mn-ea"/>
                      <a:cs typeface="+mn-cs"/>
                    </a:rPr>
                    <a:t>SCVMM</a:t>
                  </a:r>
                  <a:r>
                    <a:rPr kumimoji="0" lang="en-US" sz="1000" b="1" i="0" u="none" strike="noStrike" kern="0" cap="none" spc="0" normalizeH="0" noProof="0" dirty="0" smtClean="0">
                      <a:ln>
                        <a:noFill/>
                      </a:ln>
                      <a:solidFill>
                        <a:srgbClr val="FFFFFF"/>
                      </a:solidFill>
                      <a:effectLst/>
                      <a:uLnTx/>
                      <a:uFillTx/>
                      <a:latin typeface="Museo Sans For Dell"/>
                      <a:ea typeface="+mn-ea"/>
                      <a:cs typeface="+mn-cs"/>
                    </a:rPr>
                    <a:t> 2012R2</a:t>
                  </a:r>
                  <a:endParaRPr kumimoji="0" lang="en-US" sz="1000" b="1" i="0" u="none" strike="noStrike" kern="0" cap="none" spc="0" normalizeH="0" baseline="0" noProof="0" dirty="0">
                    <a:ln>
                      <a:noFill/>
                    </a:ln>
                    <a:solidFill>
                      <a:srgbClr val="FFFFFF"/>
                    </a:solidFill>
                    <a:effectLst/>
                    <a:uLnTx/>
                    <a:uFillTx/>
                    <a:latin typeface="Museo Sans For Dell"/>
                    <a:ea typeface="+mn-ea"/>
                    <a:cs typeface="+mn-cs"/>
                  </a:endParaRPr>
                </a:p>
              </p:txBody>
            </p:sp>
          </p:grpSp>
          <p:cxnSp>
            <p:nvCxnSpPr>
              <p:cNvPr id="29" name="Straight Connector 28"/>
              <p:cNvCxnSpPr/>
              <p:nvPr/>
            </p:nvCxnSpPr>
            <p:spPr>
              <a:xfrm>
                <a:off x="1263045" y="3643864"/>
                <a:ext cx="0" cy="375271"/>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a:off x="1846119" y="3640957"/>
                <a:ext cx="0" cy="826990"/>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31848" y="3633785"/>
                <a:ext cx="9187" cy="1238069"/>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265237" y="2912126"/>
              <a:ext cx="11030956" cy="1912171"/>
              <a:chOff x="1287926" y="3742121"/>
              <a:chExt cx="10560344" cy="2645485"/>
            </a:xfrm>
          </p:grpSpPr>
          <p:grpSp>
            <p:nvGrpSpPr>
              <p:cNvPr id="14" name="Group 13"/>
              <p:cNvGrpSpPr/>
              <p:nvPr/>
            </p:nvGrpSpPr>
            <p:grpSpPr>
              <a:xfrm>
                <a:off x="1287926" y="3742121"/>
                <a:ext cx="10560344" cy="2645485"/>
                <a:chOff x="1287926" y="3742121"/>
                <a:chExt cx="10560344" cy="2645485"/>
              </a:xfrm>
            </p:grpSpPr>
            <p:cxnSp>
              <p:nvCxnSpPr>
                <p:cNvPr id="31" name="Straight Connector 30"/>
                <p:cNvCxnSpPr/>
                <p:nvPr/>
              </p:nvCxnSpPr>
              <p:spPr>
                <a:xfrm flipV="1">
                  <a:off x="1343601" y="4372006"/>
                  <a:ext cx="10504669" cy="34285"/>
                </a:xfrm>
                <a:prstGeom prst="line">
                  <a:avLst/>
                </a:prstGeom>
                <a:ln w="127000">
                  <a:headEnd type="none"/>
                  <a:tailEnd type="none"/>
                </a:ln>
              </p:spPr>
              <p:style>
                <a:lnRef idx="3">
                  <a:schemeClr val="accent1"/>
                </a:lnRef>
                <a:fillRef idx="0">
                  <a:schemeClr val="accent1"/>
                </a:fillRef>
                <a:effectRef idx="2">
                  <a:schemeClr val="accent1"/>
                </a:effectRef>
                <a:fontRef idx="minor">
                  <a:schemeClr val="tx1"/>
                </a:fontRef>
              </p:style>
            </p:cxnSp>
            <p:cxnSp>
              <p:nvCxnSpPr>
                <p:cNvPr id="42" name="Straight Connector 41"/>
                <p:cNvCxnSpPr/>
                <p:nvPr/>
              </p:nvCxnSpPr>
              <p:spPr>
                <a:xfrm>
                  <a:off x="1857681" y="5001885"/>
                  <a:ext cx="9846956" cy="0"/>
                </a:xfrm>
                <a:prstGeom prst="line">
                  <a:avLst/>
                </a:prstGeom>
                <a:ln w="1270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832057" y="6261640"/>
                  <a:ext cx="4816905" cy="7241"/>
                </a:xfrm>
                <a:prstGeom prst="line">
                  <a:avLst/>
                </a:prstGeom>
                <a:ln w="127000">
                  <a:solidFill>
                    <a:schemeClr val="accent6">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7030705" y="5578577"/>
                  <a:ext cx="3667653" cy="809029"/>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NVGRE Logical Network-192.168.3.x</a:t>
                  </a:r>
                </a:p>
              </p:txBody>
            </p:sp>
            <p:sp>
              <p:nvSpPr>
                <p:cNvPr id="196" name="TextBox 195"/>
                <p:cNvSpPr txBox="1"/>
                <p:nvPr/>
              </p:nvSpPr>
              <p:spPr>
                <a:xfrm>
                  <a:off x="1924269" y="4318825"/>
                  <a:ext cx="3667653" cy="809030"/>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t>External Logical Network -144.168.3.x</a:t>
                  </a:r>
                </a:p>
              </p:txBody>
            </p:sp>
            <p:sp>
              <p:nvSpPr>
                <p:cNvPr id="197" name="TextBox 196"/>
                <p:cNvSpPr txBox="1"/>
                <p:nvPr/>
              </p:nvSpPr>
              <p:spPr>
                <a:xfrm>
                  <a:off x="1287926" y="3742121"/>
                  <a:ext cx="5840375" cy="809030"/>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Management  Logical Network -192.168.1.x</a:t>
                  </a:r>
                </a:p>
              </p:txBody>
            </p:sp>
            <p:sp>
              <p:nvSpPr>
                <p:cNvPr id="195" name="TextBox 194"/>
                <p:cNvSpPr txBox="1"/>
                <p:nvPr/>
              </p:nvSpPr>
              <p:spPr>
                <a:xfrm>
                  <a:off x="2663262" y="5001877"/>
                  <a:ext cx="3667653" cy="809030"/>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Storage Logical Network -192.168.2.x</a:t>
                  </a:r>
                </a:p>
              </p:txBody>
            </p:sp>
          </p:grpSp>
          <p:cxnSp>
            <p:nvCxnSpPr>
              <p:cNvPr id="86" name="Straight Connector 85"/>
              <p:cNvCxnSpPr/>
              <p:nvPr/>
            </p:nvCxnSpPr>
            <p:spPr>
              <a:xfrm flipV="1">
                <a:off x="2560637" y="5631764"/>
                <a:ext cx="9144000" cy="16235"/>
              </a:xfrm>
              <a:prstGeom prst="line">
                <a:avLst/>
              </a:prstGeom>
              <a:ln w="127000">
                <a:solidFill>
                  <a:srgbClr val="CC00CC"/>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35" name="Group 34"/>
          <p:cNvGrpSpPr/>
          <p:nvPr/>
        </p:nvGrpSpPr>
        <p:grpSpPr>
          <a:xfrm>
            <a:off x="4450663" y="2197205"/>
            <a:ext cx="3401438" cy="3040574"/>
            <a:chOff x="4475783" y="2176733"/>
            <a:chExt cx="3401438" cy="3551595"/>
          </a:xfrm>
        </p:grpSpPr>
        <p:grpSp>
          <p:nvGrpSpPr>
            <p:cNvPr id="33" name="Group 32"/>
            <p:cNvGrpSpPr/>
            <p:nvPr/>
          </p:nvGrpSpPr>
          <p:grpSpPr>
            <a:xfrm>
              <a:off x="5355795" y="4062146"/>
              <a:ext cx="1784307" cy="1666182"/>
              <a:chOff x="5355795" y="4062146"/>
              <a:chExt cx="1784307" cy="1666182"/>
            </a:xfrm>
          </p:grpSpPr>
          <p:cxnSp>
            <p:nvCxnSpPr>
              <p:cNvPr id="108" name="Straight Connector 107"/>
              <p:cNvCxnSpPr/>
              <p:nvPr/>
            </p:nvCxnSpPr>
            <p:spPr>
              <a:xfrm>
                <a:off x="7140102" y="4062146"/>
                <a:ext cx="0" cy="1666182"/>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493845" y="4095253"/>
                <a:ext cx="0" cy="1203648"/>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355795" y="4064251"/>
                <a:ext cx="0" cy="405638"/>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cxnSp>
            <p:nvCxnSpPr>
              <p:cNvPr id="190" name="Straight Connector 189"/>
              <p:cNvCxnSpPr/>
              <p:nvPr/>
            </p:nvCxnSpPr>
            <p:spPr>
              <a:xfrm>
                <a:off x="5862141" y="4081925"/>
                <a:ext cx="0" cy="775928"/>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475783" y="2176733"/>
              <a:ext cx="3401438" cy="1867435"/>
              <a:chOff x="4475783" y="1326714"/>
              <a:chExt cx="3401438" cy="1867435"/>
            </a:xfrm>
          </p:grpSpPr>
          <p:grpSp>
            <p:nvGrpSpPr>
              <p:cNvPr id="32" name="Group 31"/>
              <p:cNvGrpSpPr/>
              <p:nvPr/>
            </p:nvGrpSpPr>
            <p:grpSpPr>
              <a:xfrm>
                <a:off x="4475783" y="1326714"/>
                <a:ext cx="3401438" cy="1867435"/>
                <a:chOff x="4601184" y="2270509"/>
                <a:chExt cx="3401438" cy="1867435"/>
              </a:xfrm>
            </p:grpSpPr>
            <p:sp>
              <p:nvSpPr>
                <p:cNvPr id="72" name="Rounded Rectangle 71"/>
                <p:cNvSpPr/>
                <p:nvPr/>
              </p:nvSpPr>
              <p:spPr bwMode="auto">
                <a:xfrm>
                  <a:off x="4601184" y="2270509"/>
                  <a:ext cx="3401438" cy="1867435"/>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ounded Rectangle 60"/>
                <p:cNvSpPr/>
                <p:nvPr/>
              </p:nvSpPr>
              <p:spPr>
                <a:xfrm>
                  <a:off x="5194570" y="2734687"/>
                  <a:ext cx="2412066" cy="1181065"/>
                </a:xfrm>
                <a:prstGeom prst="roundRect">
                  <a:avLst/>
                </a:prstGeom>
                <a:solidFill>
                  <a:srgbClr val="DC320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62" name="Rectangle 61"/>
                <p:cNvSpPr/>
                <p:nvPr/>
              </p:nvSpPr>
              <p:spPr>
                <a:xfrm>
                  <a:off x="5959535" y="2882334"/>
                  <a:ext cx="1499776" cy="829426"/>
                </a:xfrm>
                <a:prstGeom prst="rect">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useo Sans For Dell"/>
                    <a:ea typeface="+mn-ea"/>
                    <a:cs typeface="+mn-cs"/>
                  </a:endParaRPr>
                </a:p>
              </p:txBody>
            </p:sp>
            <p:sp>
              <p:nvSpPr>
                <p:cNvPr id="63" name="TextBox 62"/>
                <p:cNvSpPr txBox="1"/>
                <p:nvPr/>
              </p:nvSpPr>
              <p:spPr>
                <a:xfrm>
                  <a:off x="6486899" y="2908741"/>
                  <a:ext cx="946830" cy="246221"/>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x CPU</a:t>
                  </a:r>
                  <a:endParaRPr kumimoji="0" lang="en-US" sz="1000" b="0" i="0" u="none" strike="noStrike" kern="0" cap="none" spc="0" normalizeH="0" baseline="0" noProof="0" dirty="0">
                    <a:ln>
                      <a:noFill/>
                    </a:ln>
                    <a:solidFill>
                      <a:srgbClr val="FFFFFF"/>
                    </a:solidFill>
                    <a:effectLst/>
                    <a:uLnTx/>
                    <a:uFillTx/>
                    <a:latin typeface="Museo Sans For Dell"/>
                  </a:endParaRPr>
                </a:p>
              </p:txBody>
            </p:sp>
            <p:sp>
              <p:nvSpPr>
                <p:cNvPr id="64" name="TextBox 63"/>
                <p:cNvSpPr txBox="1"/>
                <p:nvPr/>
              </p:nvSpPr>
              <p:spPr>
                <a:xfrm>
                  <a:off x="6489580" y="3381385"/>
                  <a:ext cx="934001" cy="246221"/>
                </a:xfrm>
                <a:prstGeom prst="rect">
                  <a:avLst/>
                </a:prstGeom>
                <a:noFill/>
                <a:ln>
                  <a:solidFill>
                    <a:srgbClr val="FFFFFF"/>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a:t>
                  </a:r>
                  <a:r>
                    <a:rPr kumimoji="0" lang="en-US" sz="1000" b="0" i="0" u="none" strike="noStrike" kern="0" cap="none" spc="0" normalizeH="0" baseline="0" noProof="0" dirty="0">
                      <a:ln>
                        <a:noFill/>
                      </a:ln>
                      <a:solidFill>
                        <a:srgbClr val="FFFFFF"/>
                      </a:solidFill>
                      <a:effectLst/>
                      <a:uLnTx/>
                      <a:uFillTx/>
                      <a:latin typeface="Museo Sans For Dell"/>
                    </a:rPr>
                    <a:t>x 15</a:t>
                  </a:r>
                  <a:r>
                    <a:rPr kumimoji="0" lang="en-US" sz="800" b="0" i="0" u="none" strike="noStrike" kern="0" cap="none" spc="0" normalizeH="0" baseline="0" noProof="0" dirty="0">
                      <a:ln>
                        <a:noFill/>
                      </a:ln>
                      <a:solidFill>
                        <a:srgbClr val="FFFFFF"/>
                      </a:solidFill>
                      <a:effectLst/>
                      <a:uLnTx/>
                      <a:uFillTx/>
                      <a:latin typeface="Museo Sans For Dell"/>
                    </a:rPr>
                    <a:t>K</a:t>
                  </a:r>
                  <a:r>
                    <a:rPr kumimoji="0" lang="en-US" sz="1000" b="0" i="0" u="none" strike="noStrike" kern="0" cap="none" spc="0" normalizeH="0" baseline="0" noProof="0" dirty="0">
                      <a:ln>
                        <a:noFill/>
                      </a:ln>
                      <a:solidFill>
                        <a:srgbClr val="FFFFFF"/>
                      </a:solidFill>
                      <a:effectLst/>
                      <a:uLnTx/>
                      <a:uFillTx/>
                      <a:latin typeface="Museo Sans For Dell"/>
                    </a:rPr>
                    <a:t> </a:t>
                  </a:r>
                  <a:r>
                    <a:rPr kumimoji="0" lang="en-US" sz="900" b="0" i="0" u="none" strike="noStrike" kern="0" cap="none" spc="0" normalizeH="0" baseline="0" noProof="0" dirty="0">
                      <a:ln>
                        <a:noFill/>
                      </a:ln>
                      <a:solidFill>
                        <a:srgbClr val="FFFFFF"/>
                      </a:solidFill>
                      <a:effectLst/>
                      <a:uLnTx/>
                      <a:uFillTx/>
                      <a:latin typeface="Museo Sans For Dell"/>
                    </a:rPr>
                    <a:t>HD</a:t>
                  </a:r>
                </a:p>
              </p:txBody>
            </p:sp>
            <p:sp>
              <p:nvSpPr>
                <p:cNvPr id="65" name="TextBox 64"/>
                <p:cNvSpPr txBox="1"/>
                <p:nvPr/>
              </p:nvSpPr>
              <p:spPr>
                <a:xfrm>
                  <a:off x="5968185" y="3227496"/>
                  <a:ext cx="55135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rPr>
                    <a:t>R720</a:t>
                  </a:r>
                  <a:endParaRPr kumimoji="0" lang="en-US" sz="1600" b="1" i="0" u="none" strike="noStrike" kern="0" cap="none" spc="0" normalizeH="0" baseline="0" noProof="0" dirty="0">
                    <a:ln>
                      <a:noFill/>
                    </a:ln>
                    <a:solidFill>
                      <a:srgbClr val="FFFFFF"/>
                    </a:solidFill>
                    <a:effectLst/>
                    <a:uLnTx/>
                    <a:uFillTx/>
                  </a:endParaRPr>
                </a:p>
              </p:txBody>
            </p:sp>
            <p:sp>
              <p:nvSpPr>
                <p:cNvPr id="66" name="TextBox 65"/>
                <p:cNvSpPr txBox="1"/>
                <p:nvPr/>
              </p:nvSpPr>
              <p:spPr>
                <a:xfrm>
                  <a:off x="6489580" y="3178340"/>
                  <a:ext cx="946830" cy="230832"/>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kern="0" dirty="0" smtClean="0">
                      <a:solidFill>
                        <a:srgbClr val="FFFFFF"/>
                      </a:solidFill>
                      <a:latin typeface="Museo Sans For Dell"/>
                    </a:rPr>
                    <a:t>16  </a:t>
                  </a:r>
                  <a:r>
                    <a:rPr kumimoji="0" lang="en-US" sz="900" b="0" i="0" u="none" strike="noStrike" kern="0" cap="none" spc="0" normalizeH="0" baseline="0" noProof="0" dirty="0" smtClean="0">
                      <a:ln>
                        <a:noFill/>
                      </a:ln>
                      <a:solidFill>
                        <a:srgbClr val="FFFFFF"/>
                      </a:solidFill>
                      <a:effectLst/>
                      <a:uLnTx/>
                      <a:uFillTx/>
                      <a:latin typeface="Museo Sans For Dell"/>
                    </a:rPr>
                    <a:t>GB RAM</a:t>
                  </a:r>
                  <a:endParaRPr kumimoji="0" lang="en-US" sz="900" b="0" i="0" u="none" strike="noStrike" kern="0" cap="none" spc="0" normalizeH="0" baseline="0" noProof="0" dirty="0">
                    <a:ln>
                      <a:noFill/>
                    </a:ln>
                    <a:solidFill>
                      <a:srgbClr val="FFFFFF"/>
                    </a:solidFill>
                    <a:effectLst/>
                    <a:uLnTx/>
                    <a:uFillTx/>
                    <a:latin typeface="Museo Sans For Dell"/>
                  </a:endParaRPr>
                </a:p>
              </p:txBody>
            </p:sp>
            <p:sp>
              <p:nvSpPr>
                <p:cNvPr id="69" name="Rectangle 68"/>
                <p:cNvSpPr/>
                <p:nvPr/>
              </p:nvSpPr>
              <p:spPr>
                <a:xfrm rot="16200000">
                  <a:off x="5411152" y="3163372"/>
                  <a:ext cx="829426" cy="267347"/>
                </a:xfrm>
                <a:prstGeom prst="rect">
                  <a:avLst/>
                </a:prstGeom>
                <a:solidFill>
                  <a:srgbClr val="0085C3"/>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444444"/>
                    </a:solidFill>
                    <a:effectLst/>
                    <a:uLnTx/>
                    <a:uFillTx/>
                    <a:latin typeface="Museo Sans For Dell"/>
                    <a:ea typeface="+mn-ea"/>
                    <a:cs typeface="+mn-cs"/>
                  </a:endParaRPr>
                </a:p>
              </p:txBody>
            </p:sp>
            <p:sp>
              <p:nvSpPr>
                <p:cNvPr id="71" name="TextBox 70"/>
                <p:cNvSpPr txBox="1"/>
                <p:nvPr/>
              </p:nvSpPr>
              <p:spPr>
                <a:xfrm rot="5400000">
                  <a:off x="5514241" y="3126252"/>
                  <a:ext cx="706029" cy="215444"/>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sp>
              <p:nvSpPr>
                <p:cNvPr id="74" name="TextBox 73"/>
                <p:cNvSpPr txBox="1"/>
                <p:nvPr/>
              </p:nvSpPr>
              <p:spPr>
                <a:xfrm>
                  <a:off x="5194570" y="3121303"/>
                  <a:ext cx="514192"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b="1" kern="0" dirty="0">
                      <a:solidFill>
                        <a:sysClr val="windowText" lastClr="000000"/>
                      </a:solidFill>
                      <a:latin typeface="Museo Sans For Dell"/>
                    </a:rPr>
                    <a:t>1</a:t>
                  </a:r>
                  <a:r>
                    <a:rPr kumimoji="0" lang="en-US" sz="1600" b="1" i="0" u="none" strike="noStrike" kern="0" cap="none" spc="0" normalizeH="0" baseline="0" noProof="0" dirty="0" smtClean="0">
                      <a:ln>
                        <a:noFill/>
                      </a:ln>
                      <a:solidFill>
                        <a:sysClr val="windowText" lastClr="000000"/>
                      </a:solidFill>
                      <a:effectLst/>
                      <a:uLnTx/>
                      <a:uFillTx/>
                      <a:latin typeface="Museo Sans For Dell"/>
                    </a:rPr>
                    <a:t> x</a:t>
                  </a:r>
                  <a:endParaRPr kumimoji="0" lang="en-US" sz="1600" b="1" i="0" u="none" strike="noStrike" kern="0" cap="none" spc="0" normalizeH="0" baseline="0" noProof="0" dirty="0">
                    <a:ln>
                      <a:noFill/>
                    </a:ln>
                    <a:solidFill>
                      <a:sysClr val="windowText" lastClr="000000"/>
                    </a:solidFill>
                    <a:effectLst/>
                    <a:uLnTx/>
                    <a:uFillTx/>
                    <a:latin typeface="Museo Sans For Dell"/>
                  </a:endParaRPr>
                </a:p>
              </p:txBody>
            </p:sp>
            <p:sp>
              <p:nvSpPr>
                <p:cNvPr id="75" name="TextBox 74"/>
                <p:cNvSpPr txBox="1"/>
                <p:nvPr/>
              </p:nvSpPr>
              <p:spPr>
                <a:xfrm>
                  <a:off x="5582504" y="2334182"/>
                  <a:ext cx="1374076" cy="32557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Museo Sans For Dell"/>
                      <a:ea typeface="+mn-ea"/>
                      <a:cs typeface="+mn-cs"/>
                    </a:rPr>
                    <a:t>Windows Server Gateway</a:t>
                  </a:r>
                  <a:r>
                    <a:rPr kumimoji="0" lang="en-US" sz="1000" b="1" i="0" u="none" strike="noStrike" kern="0" cap="none" spc="0" normalizeH="0" noProof="0" dirty="0" smtClean="0">
                      <a:ln>
                        <a:noFill/>
                      </a:ln>
                      <a:solidFill>
                        <a:srgbClr val="FFFFFF"/>
                      </a:solidFill>
                      <a:effectLst/>
                      <a:uLnTx/>
                      <a:uFillTx/>
                      <a:latin typeface="Museo Sans For Dell"/>
                      <a:ea typeface="+mn-ea"/>
                      <a:cs typeface="+mn-cs"/>
                    </a:rPr>
                    <a:t> (HNVGW)</a:t>
                  </a:r>
                  <a:endParaRPr kumimoji="0" lang="en-US" sz="1000" b="1" i="0" u="none" strike="noStrike" kern="0" cap="none" spc="0" normalizeH="0" baseline="0" noProof="0" dirty="0">
                    <a:ln>
                      <a:noFill/>
                    </a:ln>
                    <a:solidFill>
                      <a:srgbClr val="FFFFFF"/>
                    </a:solidFill>
                    <a:effectLst/>
                    <a:uLnTx/>
                    <a:uFillTx/>
                    <a:latin typeface="Museo Sans For Dell"/>
                    <a:ea typeface="+mn-ea"/>
                    <a:cs typeface="+mn-cs"/>
                  </a:endParaRPr>
                </a:p>
              </p:txBody>
            </p:sp>
          </p:grpSp>
          <p:sp>
            <p:nvSpPr>
              <p:cNvPr id="76" name="TextBox 75"/>
              <p:cNvSpPr txBox="1"/>
              <p:nvPr/>
            </p:nvSpPr>
            <p:spPr>
              <a:xfrm rot="10800000">
                <a:off x="4549437" y="1332154"/>
                <a:ext cx="461665" cy="1811771"/>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useo Sans For Dell"/>
                    <a:cs typeface="Calibri" pitchFamily="34" charset="0"/>
                  </a:rPr>
                  <a:t>Perimeter</a:t>
                </a:r>
                <a:endParaRPr kumimoji="0" lang="en-US" sz="2000" b="0" i="0" u="none" strike="noStrike" kern="0" cap="none" spc="0" normalizeH="0" baseline="0" noProof="0" dirty="0">
                  <a:ln>
                    <a:noFill/>
                  </a:ln>
                  <a:solidFill>
                    <a:schemeClr val="bg2"/>
                  </a:solidFill>
                  <a:effectLst>
                    <a:outerShdw blurRad="38100" dist="38100" dir="2700000" algn="tl">
                      <a:srgbClr val="000000">
                        <a:alpha val="43137"/>
                      </a:srgbClr>
                    </a:outerShdw>
                  </a:effectLst>
                  <a:uLnTx/>
                  <a:uFillTx/>
                  <a:latin typeface="Museo Sans For Dell"/>
                  <a:cs typeface="Calibri" pitchFamily="34" charset="0"/>
                </a:endParaRPr>
              </a:p>
            </p:txBody>
          </p:sp>
        </p:grpSp>
      </p:grpSp>
      <p:grpSp>
        <p:nvGrpSpPr>
          <p:cNvPr id="20" name="Group 19"/>
          <p:cNvGrpSpPr/>
          <p:nvPr/>
        </p:nvGrpSpPr>
        <p:grpSpPr>
          <a:xfrm>
            <a:off x="1811159" y="5653198"/>
            <a:ext cx="8666457" cy="1254472"/>
            <a:chOff x="1860383" y="5621303"/>
            <a:chExt cx="8666457" cy="1254472"/>
          </a:xfrm>
        </p:grpSpPr>
        <p:grpSp>
          <p:nvGrpSpPr>
            <p:cNvPr id="30" name="Group 29"/>
            <p:cNvGrpSpPr/>
            <p:nvPr/>
          </p:nvGrpSpPr>
          <p:grpSpPr>
            <a:xfrm>
              <a:off x="1860383" y="5621303"/>
              <a:ext cx="2789712" cy="1254472"/>
              <a:chOff x="7406698" y="4946270"/>
              <a:chExt cx="2771205" cy="1254472"/>
            </a:xfrm>
          </p:grpSpPr>
          <p:sp>
            <p:nvSpPr>
              <p:cNvPr id="217" name="Rounded Rectangle 216"/>
              <p:cNvSpPr/>
              <p:nvPr/>
            </p:nvSpPr>
            <p:spPr>
              <a:xfrm>
                <a:off x="7406698" y="4946270"/>
                <a:ext cx="2771205" cy="123843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grpSp>
            <p:nvGrpSpPr>
              <p:cNvPr id="28" name="Group 27"/>
              <p:cNvGrpSpPr/>
              <p:nvPr/>
            </p:nvGrpSpPr>
            <p:grpSpPr>
              <a:xfrm>
                <a:off x="7420883" y="4950795"/>
                <a:ext cx="2615087" cy="1249947"/>
                <a:chOff x="7420883" y="4950795"/>
                <a:chExt cx="2615087" cy="1249947"/>
              </a:xfrm>
            </p:grpSpPr>
            <p:sp>
              <p:nvSpPr>
                <p:cNvPr id="218" name="Rectangle 217"/>
                <p:cNvSpPr/>
                <p:nvPr/>
              </p:nvSpPr>
              <p:spPr>
                <a:xfrm>
                  <a:off x="8588170" y="5232938"/>
                  <a:ext cx="1447800" cy="843250"/>
                </a:xfrm>
                <a:prstGeom prst="rect">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useo Sans For Dell"/>
                    <a:ea typeface="+mn-ea"/>
                    <a:cs typeface="+mn-cs"/>
                  </a:endParaRPr>
                </a:p>
              </p:txBody>
            </p:sp>
            <p:grpSp>
              <p:nvGrpSpPr>
                <p:cNvPr id="3" name="Group 2"/>
                <p:cNvGrpSpPr/>
                <p:nvPr/>
              </p:nvGrpSpPr>
              <p:grpSpPr>
                <a:xfrm>
                  <a:off x="7420883" y="4950795"/>
                  <a:ext cx="2613975" cy="1249947"/>
                  <a:chOff x="7420883" y="4950795"/>
                  <a:chExt cx="2613975" cy="1249947"/>
                </a:xfrm>
              </p:grpSpPr>
              <p:sp>
                <p:nvSpPr>
                  <p:cNvPr id="219" name="TextBox 218"/>
                  <p:cNvSpPr txBox="1"/>
                  <p:nvPr/>
                </p:nvSpPr>
                <p:spPr>
                  <a:xfrm>
                    <a:off x="7973111" y="5406492"/>
                    <a:ext cx="538971"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Museo Sans For Dell"/>
                      </a:rPr>
                      <a:t>2 x</a:t>
                    </a:r>
                    <a:endParaRPr kumimoji="0" lang="en-US" sz="1600" b="1" i="0" u="none" strike="noStrike" kern="0" cap="none" spc="0" normalizeH="0" baseline="0" noProof="0" dirty="0">
                      <a:ln>
                        <a:noFill/>
                      </a:ln>
                      <a:solidFill>
                        <a:sysClr val="windowText" lastClr="000000"/>
                      </a:solidFill>
                      <a:effectLst/>
                      <a:uLnTx/>
                      <a:uFillTx/>
                      <a:latin typeface="Museo Sans For Dell"/>
                    </a:endParaRPr>
                  </a:p>
                </p:txBody>
              </p:sp>
              <p:sp>
                <p:nvSpPr>
                  <p:cNvPr id="220" name="TextBox 219"/>
                  <p:cNvSpPr txBox="1"/>
                  <p:nvPr/>
                </p:nvSpPr>
                <p:spPr>
                  <a:xfrm>
                    <a:off x="9186708" y="5515137"/>
                    <a:ext cx="848150" cy="267832"/>
                  </a:xfrm>
                  <a:prstGeom prst="rect">
                    <a:avLst/>
                  </a:prstGeom>
                  <a:noFill/>
                  <a:ln>
                    <a:solidFill>
                      <a:srgbClr val="FFFFFF"/>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FFFFFF"/>
                        </a:solidFill>
                        <a:effectLst/>
                        <a:uLnTx/>
                        <a:uFillTx/>
                        <a:latin typeface="Museo Sans For Dell"/>
                      </a:rPr>
                      <a:t>32GB RAM</a:t>
                    </a:r>
                    <a:endParaRPr kumimoji="0" lang="en-US" sz="900" b="0" i="0" u="none" strike="noStrike" kern="0" cap="none" spc="0" normalizeH="0" baseline="0" noProof="0" dirty="0">
                      <a:ln>
                        <a:noFill/>
                      </a:ln>
                      <a:solidFill>
                        <a:srgbClr val="FFFFFF"/>
                      </a:solidFill>
                      <a:effectLst/>
                      <a:uLnTx/>
                      <a:uFillTx/>
                      <a:latin typeface="Museo Sans For Dell"/>
                    </a:endParaRPr>
                  </a:p>
                </p:txBody>
              </p:sp>
              <p:sp>
                <p:nvSpPr>
                  <p:cNvPr id="221" name="TextBox 220"/>
                  <p:cNvSpPr txBox="1"/>
                  <p:nvPr/>
                </p:nvSpPr>
                <p:spPr>
                  <a:xfrm>
                    <a:off x="9186707" y="5787015"/>
                    <a:ext cx="848149" cy="285688"/>
                  </a:xfrm>
                  <a:prstGeom prst="rect">
                    <a:avLst/>
                  </a:prstGeom>
                  <a:noFill/>
                  <a:ln>
                    <a:solidFill>
                      <a:srgbClr val="FFFFFF"/>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x 15K HD</a:t>
                    </a:r>
                    <a:endParaRPr kumimoji="0" lang="en-US" sz="1000" b="0" i="0" u="none" strike="noStrike" kern="0" cap="none" spc="0" normalizeH="0" baseline="0" noProof="0" dirty="0">
                      <a:ln>
                        <a:noFill/>
                      </a:ln>
                      <a:solidFill>
                        <a:srgbClr val="FFFFFF"/>
                      </a:solidFill>
                      <a:effectLst/>
                      <a:uLnTx/>
                      <a:uFillTx/>
                      <a:latin typeface="Museo Sans For Dell"/>
                    </a:endParaRPr>
                  </a:p>
                </p:txBody>
              </p:sp>
              <p:sp>
                <p:nvSpPr>
                  <p:cNvPr id="222" name="TextBox 221"/>
                  <p:cNvSpPr txBox="1"/>
                  <p:nvPr/>
                </p:nvSpPr>
                <p:spPr>
                  <a:xfrm>
                    <a:off x="9186708" y="5229456"/>
                    <a:ext cx="848150" cy="285688"/>
                  </a:xfrm>
                  <a:prstGeom prst="rect">
                    <a:avLst/>
                  </a:prstGeom>
                  <a:noFill/>
                  <a:ln>
                    <a:solidFill>
                      <a:srgbClr val="FFFFFF"/>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2xCPU</a:t>
                    </a:r>
                    <a:endParaRPr kumimoji="0" lang="en-US" sz="1000" b="0" i="0" u="none" strike="noStrike" kern="0" cap="none" spc="0" normalizeH="0" baseline="0" noProof="0" dirty="0">
                      <a:ln>
                        <a:noFill/>
                      </a:ln>
                      <a:solidFill>
                        <a:srgbClr val="FFFFFF"/>
                      </a:solidFill>
                      <a:effectLst/>
                      <a:uLnTx/>
                      <a:uFillTx/>
                      <a:latin typeface="Museo Sans For Dell"/>
                    </a:endParaRPr>
                  </a:p>
                </p:txBody>
              </p:sp>
              <p:sp>
                <p:nvSpPr>
                  <p:cNvPr id="223" name="TextBox 222"/>
                  <p:cNvSpPr txBox="1"/>
                  <p:nvPr/>
                </p:nvSpPr>
                <p:spPr>
                  <a:xfrm>
                    <a:off x="8691399" y="5367398"/>
                    <a:ext cx="723899" cy="3213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rPr>
                      <a:t>R720</a:t>
                    </a:r>
                    <a:endParaRPr kumimoji="0" lang="en-US" sz="1600" b="1" i="0" u="none" strike="noStrike" kern="0" cap="none" spc="0" normalizeH="0" baseline="0" noProof="0" dirty="0">
                      <a:ln>
                        <a:noFill/>
                      </a:ln>
                      <a:solidFill>
                        <a:srgbClr val="FFFFFF"/>
                      </a:solidFill>
                      <a:effectLst/>
                      <a:uLnTx/>
                      <a:uFillTx/>
                    </a:endParaRPr>
                  </a:p>
                </p:txBody>
              </p:sp>
              <p:sp>
                <p:nvSpPr>
                  <p:cNvPr id="97" name="Rectangle 96"/>
                  <p:cNvSpPr/>
                  <p:nvPr/>
                </p:nvSpPr>
                <p:spPr>
                  <a:xfrm>
                    <a:off x="7420883" y="4950795"/>
                    <a:ext cx="527255" cy="1249947"/>
                  </a:xfrm>
                  <a:prstGeom prst="rect">
                    <a:avLst/>
                  </a:prstGeom>
                  <a:solidFill>
                    <a:srgbClr val="000000"/>
                  </a:solidFill>
                  <a:ln w="25400" cap="flat" cmpd="sng" algn="ctr">
                    <a:solidFill>
                      <a:srgbClr val="FFFFFF"/>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useo Sans For Dell"/>
                        <a:ea typeface="+mn-ea"/>
                        <a:cs typeface="+mn-cs"/>
                      </a:rPr>
                      <a:t>Dell R720 SOFS</a:t>
                    </a: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grpSp>
          </p:grpSp>
        </p:grpSp>
        <p:grpSp>
          <p:nvGrpSpPr>
            <p:cNvPr id="250" name="Group 249"/>
            <p:cNvGrpSpPr/>
            <p:nvPr/>
          </p:nvGrpSpPr>
          <p:grpSpPr>
            <a:xfrm>
              <a:off x="5599331" y="5646481"/>
              <a:ext cx="2813934" cy="1064719"/>
              <a:chOff x="153467" y="4727702"/>
              <a:chExt cx="3808933" cy="1064719"/>
            </a:xfrm>
          </p:grpSpPr>
          <p:sp>
            <p:nvSpPr>
              <p:cNvPr id="251" name="Rounded Rectangle 250"/>
              <p:cNvSpPr/>
              <p:nvPr/>
            </p:nvSpPr>
            <p:spPr>
              <a:xfrm>
                <a:off x="252858" y="4727702"/>
                <a:ext cx="3709542" cy="106471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sp>
            <p:nvSpPr>
              <p:cNvPr id="252" name="Rectangle 251"/>
              <p:cNvSpPr/>
              <p:nvPr/>
            </p:nvSpPr>
            <p:spPr>
              <a:xfrm>
                <a:off x="153467" y="4727702"/>
                <a:ext cx="737788" cy="1059663"/>
              </a:xfrm>
              <a:prstGeom prst="rect">
                <a:avLst/>
              </a:prstGeom>
              <a:solidFill>
                <a:srgbClr val="000000"/>
              </a:solidFill>
              <a:ln w="25400" cap="flat" cmpd="sng" algn="ctr">
                <a:solidFill>
                  <a:srgbClr val="FFFFFF"/>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useo Sans For Dell"/>
                    <a:ea typeface="+mn-ea"/>
                    <a:cs typeface="+mn-cs"/>
                  </a:rPr>
                  <a:t>MD1220</a:t>
                </a:r>
                <a:r>
                  <a:rPr kumimoji="0" lang="en-US" sz="1800" b="0" i="0" u="none" strike="noStrike" kern="0" cap="none" spc="0" normalizeH="0" noProof="0" dirty="0" smtClean="0">
                    <a:ln>
                      <a:noFill/>
                    </a:ln>
                    <a:solidFill>
                      <a:srgbClr val="FFFFFF"/>
                    </a:solidFill>
                    <a:effectLst/>
                    <a:uLnTx/>
                    <a:uFillTx/>
                    <a:latin typeface="Museo Sans For Dell"/>
                    <a:ea typeface="+mn-ea"/>
                    <a:cs typeface="+mn-cs"/>
                  </a:rPr>
                  <a:t> JBOD</a:t>
                </a: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grpSp>
            <p:nvGrpSpPr>
              <p:cNvPr id="253" name="Group 252"/>
              <p:cNvGrpSpPr/>
              <p:nvPr/>
            </p:nvGrpSpPr>
            <p:grpSpPr>
              <a:xfrm>
                <a:off x="891255" y="4807423"/>
                <a:ext cx="2760016" cy="806543"/>
                <a:chOff x="891255" y="4807423"/>
                <a:chExt cx="2760016" cy="806543"/>
              </a:xfrm>
            </p:grpSpPr>
            <p:grpSp>
              <p:nvGrpSpPr>
                <p:cNvPr id="254" name="Group 253"/>
                <p:cNvGrpSpPr/>
                <p:nvPr/>
              </p:nvGrpSpPr>
              <p:grpSpPr>
                <a:xfrm>
                  <a:off x="891255" y="4826413"/>
                  <a:ext cx="985165" cy="758989"/>
                  <a:chOff x="881734" y="5573495"/>
                  <a:chExt cx="1121237" cy="960663"/>
                </a:xfrm>
              </p:grpSpPr>
              <p:sp>
                <p:nvSpPr>
                  <p:cNvPr id="270" name="Flowchart: Magnetic Disk 269"/>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Flowchart: Magnetic Disk 270"/>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Flowchart: Magnetic Disk 271"/>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3" name="Flowchart: Magnetic Disk 272"/>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5" name="Group 254"/>
                <p:cNvGrpSpPr/>
                <p:nvPr/>
              </p:nvGrpSpPr>
              <p:grpSpPr>
                <a:xfrm>
                  <a:off x="2666106" y="4829445"/>
                  <a:ext cx="985165" cy="707582"/>
                  <a:chOff x="881734" y="5573495"/>
                  <a:chExt cx="1121237" cy="960663"/>
                </a:xfrm>
                <a:solidFill>
                  <a:schemeClr val="accent2"/>
                </a:solidFill>
              </p:grpSpPr>
              <p:sp>
                <p:nvSpPr>
                  <p:cNvPr id="266" name="Flowchart: Magnetic Disk 265"/>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Flowchart: Magnetic Disk 266"/>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Flowchart: Magnetic Disk 267"/>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Flowchart: Magnetic Disk 268"/>
                  <p:cNvSpPr/>
                  <p:nvPr/>
                </p:nvSpPr>
                <p:spPr bwMode="auto">
                  <a:xfrm>
                    <a:off x="914401" y="5905509"/>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6" name="Group 255"/>
                <p:cNvGrpSpPr/>
                <p:nvPr/>
              </p:nvGrpSpPr>
              <p:grpSpPr>
                <a:xfrm>
                  <a:off x="1925586" y="4854977"/>
                  <a:ext cx="985165" cy="758989"/>
                  <a:chOff x="881734" y="5573495"/>
                  <a:chExt cx="1121237" cy="960663"/>
                </a:xfrm>
              </p:grpSpPr>
              <p:sp>
                <p:nvSpPr>
                  <p:cNvPr id="262" name="Flowchart: Magnetic Disk 261"/>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Flowchart: Magnetic Disk 262"/>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Flowchart: Magnetic Disk 263"/>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Flowchart: Magnetic Disk 264"/>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7" name="Group 256"/>
                <p:cNvGrpSpPr/>
                <p:nvPr/>
              </p:nvGrpSpPr>
              <p:grpSpPr>
                <a:xfrm>
                  <a:off x="1436439" y="4807423"/>
                  <a:ext cx="985165" cy="758989"/>
                  <a:chOff x="881734" y="5573495"/>
                  <a:chExt cx="1121237" cy="960663"/>
                </a:xfrm>
              </p:grpSpPr>
              <p:sp>
                <p:nvSpPr>
                  <p:cNvPr id="258" name="Flowchart: Magnetic Disk 257"/>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Flowchart: Magnetic Disk 258"/>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Flowchart: Magnetic Disk 259"/>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Flowchart: Magnetic Disk 260"/>
                  <p:cNvSpPr/>
                  <p:nvPr/>
                </p:nvSpPr>
                <p:spPr bwMode="auto">
                  <a:xfrm>
                    <a:off x="914401" y="5905509"/>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sp>
          <p:nvSpPr>
            <p:cNvPr id="274" name="TextBox 273"/>
            <p:cNvSpPr txBox="1"/>
            <p:nvPr/>
          </p:nvSpPr>
          <p:spPr>
            <a:xfrm>
              <a:off x="4254639" y="6077024"/>
              <a:ext cx="1440078" cy="276999"/>
            </a:xfrm>
            <a:prstGeom prst="rect">
              <a:avLst/>
            </a:prstGeom>
            <a:noFill/>
            <a:ln>
              <a:noFill/>
            </a:ln>
            <a:scene3d>
              <a:camera prst="orthographicFront">
                <a:rot lat="0" lon="0" rev="5400000"/>
              </a:camera>
              <a:lightRig rig="threePt" dir="t"/>
            </a:scene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Museo Sans For Dell"/>
                </a:rPr>
                <a:t>SAS 6Gbps</a:t>
              </a:r>
              <a:endParaRPr kumimoji="0" lang="en-US" sz="1200" b="1" i="0" u="none" strike="noStrike" kern="0" cap="none" spc="0" normalizeH="0" baseline="0" noProof="0" dirty="0">
                <a:ln>
                  <a:noFill/>
                </a:ln>
                <a:solidFill>
                  <a:srgbClr val="FFFFFF"/>
                </a:solidFill>
                <a:effectLst/>
                <a:uLnTx/>
                <a:uFillTx/>
                <a:latin typeface="Museo Sans For Dell"/>
              </a:endParaRPr>
            </a:p>
          </p:txBody>
        </p:sp>
        <p:cxnSp>
          <p:nvCxnSpPr>
            <p:cNvPr id="53" name="Straight Connector 52"/>
            <p:cNvCxnSpPr/>
            <p:nvPr/>
          </p:nvCxnSpPr>
          <p:spPr>
            <a:xfrm>
              <a:off x="4650095" y="6007506"/>
              <a:ext cx="940797"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4658534" y="6319884"/>
              <a:ext cx="940797"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0" name="Rectangle 279"/>
            <p:cNvSpPr/>
            <p:nvPr/>
          </p:nvSpPr>
          <p:spPr>
            <a:xfrm>
              <a:off x="8767890" y="6158367"/>
              <a:ext cx="1756469" cy="331458"/>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Museo Sans For Dell"/>
                  <a:ea typeface="+mn-ea"/>
                  <a:cs typeface="+mn-cs"/>
                </a:rPr>
                <a:t>Management Disks</a:t>
              </a:r>
              <a:endParaRPr kumimoji="0" lang="en-US" sz="1800" b="0" i="0" u="none" strike="noStrike" kern="0" cap="none" spc="0" normalizeH="0" baseline="0" noProof="0" dirty="0">
                <a:ln>
                  <a:noFill/>
                </a:ln>
                <a:solidFill>
                  <a:srgbClr val="FFFFFF"/>
                </a:solidFill>
                <a:effectLst/>
                <a:uLnTx/>
                <a:uFillTx/>
                <a:latin typeface="Museo Sans For Dell"/>
                <a:ea typeface="+mn-ea"/>
                <a:cs typeface="+mn-cs"/>
              </a:endParaRPr>
            </a:p>
          </p:txBody>
        </p:sp>
        <p:sp>
          <p:nvSpPr>
            <p:cNvPr id="281" name="Rectangle 280"/>
            <p:cNvSpPr/>
            <p:nvPr/>
          </p:nvSpPr>
          <p:spPr>
            <a:xfrm>
              <a:off x="8767890" y="5726202"/>
              <a:ext cx="1758950" cy="33145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Museo Sans For Dell"/>
                  <a:ea typeface="+mn-ea"/>
                  <a:cs typeface="+mn-cs"/>
                </a:rPr>
                <a:t>Tenant Disks</a:t>
              </a:r>
              <a:endParaRPr kumimoji="0" lang="en-US" sz="1400" b="0" i="0" u="none" strike="noStrike" kern="0" cap="none" spc="0" normalizeH="0" baseline="0" noProof="0" dirty="0">
                <a:ln>
                  <a:noFill/>
                </a:ln>
                <a:solidFill>
                  <a:srgbClr val="FFFFFF"/>
                </a:solidFill>
                <a:effectLst/>
                <a:uLnTx/>
                <a:uFillTx/>
                <a:latin typeface="Museo Sans For Dell"/>
                <a:ea typeface="+mn-ea"/>
                <a:cs typeface="+mn-cs"/>
              </a:endParaRPr>
            </a:p>
          </p:txBody>
        </p:sp>
        <p:sp>
          <p:nvSpPr>
            <p:cNvPr id="282" name="Left Brace 281"/>
            <p:cNvSpPr/>
            <p:nvPr/>
          </p:nvSpPr>
          <p:spPr>
            <a:xfrm>
              <a:off x="8452609" y="5713726"/>
              <a:ext cx="237320" cy="992417"/>
            </a:xfrm>
            <a:prstGeom prst="leftBrace">
              <a:avLst/>
            </a:prstGeom>
            <a:noFill/>
            <a:ln w="9525"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Museo Sans For Dell"/>
                <a:ea typeface="+mn-ea"/>
                <a:cs typeface="+mn-cs"/>
              </a:endParaRPr>
            </a:p>
          </p:txBody>
        </p:sp>
      </p:grpSp>
      <p:sp>
        <p:nvSpPr>
          <p:cNvPr id="124" name="Rectangle 123"/>
          <p:cNvSpPr/>
          <p:nvPr/>
        </p:nvSpPr>
        <p:spPr bwMode="auto">
          <a:xfrm>
            <a:off x="8831862" y="1684179"/>
            <a:ext cx="2721003" cy="263609"/>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10.10.10.x Virtual Network </a:t>
            </a:r>
          </a:p>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1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TextBox 125"/>
          <p:cNvSpPr txBox="1"/>
          <p:nvPr/>
        </p:nvSpPr>
        <p:spPr>
          <a:xfrm>
            <a:off x="8869256" y="1223299"/>
            <a:ext cx="392660" cy="195475"/>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useo Sans For Dell"/>
                <a:ea typeface="+mn-ea"/>
                <a:cs typeface="+mn-cs"/>
              </a:rPr>
              <a:t>AD</a:t>
            </a:r>
            <a:endParaRPr kumimoji="0" lang="en-US" sz="700" b="1" i="0" u="none" strike="noStrike" kern="0" cap="none" spc="0" normalizeH="0" baseline="0" noProof="0" dirty="0">
              <a:ln>
                <a:noFill/>
              </a:ln>
              <a:solidFill>
                <a:srgbClr val="FFFFFF"/>
              </a:solidFill>
              <a:effectLst/>
              <a:uLnTx/>
              <a:uFillTx/>
              <a:latin typeface="Museo Sans For Dell"/>
              <a:ea typeface="+mn-ea"/>
              <a:cs typeface="+mn-cs"/>
            </a:endParaRPr>
          </a:p>
        </p:txBody>
      </p:sp>
      <p:sp>
        <p:nvSpPr>
          <p:cNvPr id="127" name="TextBox 126"/>
          <p:cNvSpPr txBox="1"/>
          <p:nvPr/>
        </p:nvSpPr>
        <p:spPr>
          <a:xfrm>
            <a:off x="9405200" y="1223299"/>
            <a:ext cx="635233" cy="195475"/>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endParaRPr lang="en-US" sz="600" kern="0" dirty="0" smtClean="0">
              <a:latin typeface="Museo Sans For Dell"/>
            </a:endParaRPr>
          </a:p>
          <a:p>
            <a:pPr marL="0" marR="0" lvl="0" indent="0" algn="ctr" defTabSz="914400" eaLnBrk="0" fontAlgn="auto" latinLnBrk="0" hangingPunct="0">
              <a:lnSpc>
                <a:spcPct val="100000"/>
              </a:lnSpc>
              <a:spcBef>
                <a:spcPct val="30000"/>
              </a:spcBef>
              <a:spcAft>
                <a:spcPts val="0"/>
              </a:spcAft>
              <a:buClrTx/>
              <a:buSzTx/>
              <a:buFontTx/>
              <a:buNone/>
              <a:tabLst/>
              <a:defRPr/>
            </a:pPr>
            <a:r>
              <a:rPr lang="en-US" sz="600" kern="0" dirty="0" smtClean="0">
                <a:latin typeface="Museo Sans For Dell"/>
              </a:rPr>
              <a:t>CB/LS</a:t>
            </a:r>
          </a:p>
          <a:p>
            <a:pPr marL="0" marR="0" lvl="0" indent="0" algn="ctr" defTabSz="914400" eaLnBrk="0" fontAlgn="auto" latinLnBrk="0" hangingPunct="0">
              <a:lnSpc>
                <a:spcPct val="100000"/>
              </a:lnSpc>
              <a:spcBef>
                <a:spcPct val="30000"/>
              </a:spcBef>
              <a:spcAft>
                <a:spcPts val="0"/>
              </a:spcAft>
              <a:buClrTx/>
              <a:buSzTx/>
              <a:buFontTx/>
              <a:buNone/>
              <a:tabLst/>
              <a:defRPr/>
            </a:pPr>
            <a:endParaRPr kumimoji="0" lang="en-US" sz="600" b="1" i="0" u="none" strike="noStrike" kern="0" cap="none" spc="0" normalizeH="0" baseline="0" noProof="0" dirty="0">
              <a:ln>
                <a:noFill/>
              </a:ln>
              <a:solidFill>
                <a:srgbClr val="FFFFFF"/>
              </a:solidFill>
              <a:effectLst/>
              <a:uLnTx/>
              <a:uFillTx/>
              <a:latin typeface="Museo Sans For Dell"/>
            </a:endParaRPr>
          </a:p>
        </p:txBody>
      </p:sp>
      <p:sp>
        <p:nvSpPr>
          <p:cNvPr id="129" name="TextBox 128"/>
          <p:cNvSpPr txBox="1"/>
          <p:nvPr/>
        </p:nvSpPr>
        <p:spPr>
          <a:xfrm>
            <a:off x="10192364" y="1223299"/>
            <a:ext cx="521674" cy="195475"/>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r>
              <a:rPr lang="en-US" sz="600" kern="0" dirty="0" smtClean="0">
                <a:latin typeface="Museo Sans For Dell"/>
              </a:rPr>
              <a:t>RDSH</a:t>
            </a:r>
            <a:endParaRPr kumimoji="0" lang="en-US" sz="600" b="1" i="0" u="none" strike="noStrike" kern="0" cap="none" spc="0" normalizeH="0" baseline="0" noProof="0" dirty="0">
              <a:ln>
                <a:noFill/>
              </a:ln>
              <a:solidFill>
                <a:srgbClr val="FFFFFF"/>
              </a:solidFill>
              <a:effectLst/>
              <a:uLnTx/>
              <a:uFillTx/>
              <a:latin typeface="Museo Sans For Dell"/>
              <a:ea typeface="+mn-ea"/>
              <a:cs typeface="+mn-cs"/>
            </a:endParaRPr>
          </a:p>
        </p:txBody>
      </p:sp>
      <p:sp>
        <p:nvSpPr>
          <p:cNvPr id="130" name="TextBox 129"/>
          <p:cNvSpPr txBox="1"/>
          <p:nvPr/>
        </p:nvSpPr>
        <p:spPr>
          <a:xfrm>
            <a:off x="10834011" y="1223299"/>
            <a:ext cx="580675" cy="195475"/>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14400" eaLnBrk="0" fontAlgn="auto" latinLnBrk="0" hangingPunct="0">
              <a:lnSpc>
                <a:spcPct val="100000"/>
              </a:lnSpc>
              <a:spcBef>
                <a:spcPct val="30000"/>
              </a:spcBef>
              <a:spcAft>
                <a:spcPts val="0"/>
              </a:spcAft>
              <a:buClrTx/>
              <a:buSzTx/>
              <a:buFontTx/>
              <a:buNone/>
              <a:tabLst/>
              <a:defRPr/>
            </a:pPr>
            <a:r>
              <a:rPr lang="en-US" sz="600" kern="0" dirty="0" smtClean="0">
                <a:latin typeface="Museo Sans For Dell"/>
              </a:rPr>
              <a:t>RDGW/WA</a:t>
            </a:r>
            <a:endParaRPr kumimoji="0" lang="en-US" sz="600" b="1" i="0" u="none" strike="noStrike" kern="0" cap="none" spc="0" normalizeH="0" baseline="0" noProof="0" dirty="0">
              <a:ln>
                <a:noFill/>
              </a:ln>
              <a:solidFill>
                <a:srgbClr val="FFFFFF"/>
              </a:solidFill>
              <a:effectLst/>
              <a:uLnTx/>
              <a:uFillTx/>
              <a:latin typeface="Museo Sans For Dell"/>
            </a:endParaRPr>
          </a:p>
        </p:txBody>
      </p:sp>
      <p:cxnSp>
        <p:nvCxnSpPr>
          <p:cNvPr id="144" name="Straight Connector 143"/>
          <p:cNvCxnSpPr/>
          <p:nvPr/>
        </p:nvCxnSpPr>
        <p:spPr>
          <a:xfrm>
            <a:off x="10091673" y="1993808"/>
            <a:ext cx="0" cy="196600"/>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072712" y="1471862"/>
            <a:ext cx="0" cy="196600"/>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9811881" y="1451899"/>
            <a:ext cx="0" cy="196600"/>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509979" y="1471862"/>
            <a:ext cx="0" cy="196600"/>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1166332" y="1451899"/>
            <a:ext cx="0" cy="196600"/>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11445361" y="1315824"/>
            <a:ext cx="259276" cy="5212"/>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8095342" y="1744662"/>
            <a:ext cx="3992662" cy="3581400"/>
            <a:chOff x="8095342" y="1275425"/>
            <a:chExt cx="3992662" cy="3581400"/>
          </a:xfrm>
        </p:grpSpPr>
        <p:grpSp>
          <p:nvGrpSpPr>
            <p:cNvPr id="45" name="Group 44"/>
            <p:cNvGrpSpPr/>
            <p:nvPr/>
          </p:nvGrpSpPr>
          <p:grpSpPr>
            <a:xfrm>
              <a:off x="8095342" y="1275425"/>
              <a:ext cx="3992662" cy="3581400"/>
              <a:chOff x="8152482" y="1853835"/>
              <a:chExt cx="3992662" cy="4019330"/>
            </a:xfrm>
          </p:grpSpPr>
          <p:cxnSp>
            <p:nvCxnSpPr>
              <p:cNvPr id="193" name="Straight Connector 192"/>
              <p:cNvCxnSpPr/>
              <p:nvPr/>
            </p:nvCxnSpPr>
            <p:spPr>
              <a:xfrm>
                <a:off x="11329039" y="4214442"/>
                <a:ext cx="0" cy="1658723"/>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152482" y="1853835"/>
                <a:ext cx="3992662" cy="3507657"/>
                <a:chOff x="8152482" y="1855517"/>
                <a:chExt cx="3992662" cy="3507657"/>
              </a:xfrm>
            </p:grpSpPr>
            <p:grpSp>
              <p:nvGrpSpPr>
                <p:cNvPr id="43" name="Group 42"/>
                <p:cNvGrpSpPr/>
                <p:nvPr/>
              </p:nvGrpSpPr>
              <p:grpSpPr>
                <a:xfrm>
                  <a:off x="8152482" y="2424573"/>
                  <a:ext cx="3992662" cy="2938601"/>
                  <a:chOff x="8152482" y="2461053"/>
                  <a:chExt cx="3992662" cy="2938601"/>
                </a:xfrm>
              </p:grpSpPr>
              <p:grpSp>
                <p:nvGrpSpPr>
                  <p:cNvPr id="41" name="Group 40"/>
                  <p:cNvGrpSpPr/>
                  <p:nvPr/>
                </p:nvGrpSpPr>
                <p:grpSpPr>
                  <a:xfrm>
                    <a:off x="8152482" y="2461053"/>
                    <a:ext cx="3992662" cy="2938601"/>
                    <a:chOff x="8152482" y="2461053"/>
                    <a:chExt cx="3992662" cy="2938601"/>
                  </a:xfrm>
                </p:grpSpPr>
                <p:grpSp>
                  <p:nvGrpSpPr>
                    <p:cNvPr id="40" name="Group 39"/>
                    <p:cNvGrpSpPr/>
                    <p:nvPr/>
                  </p:nvGrpSpPr>
                  <p:grpSpPr>
                    <a:xfrm>
                      <a:off x="8152482" y="2461053"/>
                      <a:ext cx="3992662" cy="2938601"/>
                      <a:chOff x="8152482" y="2461053"/>
                      <a:chExt cx="3992662" cy="2938601"/>
                    </a:xfrm>
                  </p:grpSpPr>
                  <p:grpSp>
                    <p:nvGrpSpPr>
                      <p:cNvPr id="39" name="Group 38"/>
                      <p:cNvGrpSpPr/>
                      <p:nvPr/>
                    </p:nvGrpSpPr>
                    <p:grpSpPr>
                      <a:xfrm>
                        <a:off x="8152482" y="2461053"/>
                        <a:ext cx="3992662" cy="1769331"/>
                        <a:chOff x="8152482" y="2461053"/>
                        <a:chExt cx="3992662" cy="1769331"/>
                      </a:xfrm>
                    </p:grpSpPr>
                    <p:sp>
                      <p:nvSpPr>
                        <p:cNvPr id="113" name="Rounded Rectangle 112"/>
                        <p:cNvSpPr/>
                        <p:nvPr/>
                      </p:nvSpPr>
                      <p:spPr bwMode="auto">
                        <a:xfrm>
                          <a:off x="8152482" y="2461053"/>
                          <a:ext cx="3992662" cy="1769331"/>
                        </a:xfrm>
                        <a:prstGeom prst="roundRect">
                          <a:avLst/>
                        </a:prstGeom>
                        <a:ln>
                          <a:headEnd type="none" w="med" len="med"/>
                          <a:tailEnd type="none" w="med" len="med"/>
                        </a:ln>
                      </p:spPr>
                      <p:style>
                        <a:lnRef idx="2">
                          <a:schemeClr val="dk1">
                            <a:shade val="50000"/>
                          </a:schemeClr>
                        </a:lnRef>
                        <a:fillRef idx="1002">
                          <a:schemeClr val="lt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7" name="Group 36"/>
                        <p:cNvGrpSpPr/>
                        <p:nvPr/>
                      </p:nvGrpSpPr>
                      <p:grpSpPr>
                        <a:xfrm>
                          <a:off x="8659259" y="2706514"/>
                          <a:ext cx="2926384" cy="1181065"/>
                          <a:chOff x="8659259" y="2706514"/>
                          <a:chExt cx="2926384" cy="1181065"/>
                        </a:xfrm>
                      </p:grpSpPr>
                      <p:sp>
                        <p:nvSpPr>
                          <p:cNvPr id="114" name="Rounded Rectangle 113"/>
                          <p:cNvSpPr/>
                          <p:nvPr/>
                        </p:nvSpPr>
                        <p:spPr>
                          <a:xfrm>
                            <a:off x="8659259" y="2706514"/>
                            <a:ext cx="2926384" cy="1181065"/>
                          </a:xfrm>
                          <a:prstGeom prst="roundRect">
                            <a:avLst/>
                          </a:prstGeom>
                          <a:solidFill>
                            <a:srgbClr val="DC320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44444"/>
                              </a:solidFill>
                              <a:effectLst/>
                              <a:uLnTx/>
                              <a:uFillTx/>
                              <a:latin typeface="Museo Sans For Dell"/>
                              <a:ea typeface="+mn-ea"/>
                              <a:cs typeface="+mn-cs"/>
                            </a:endParaRPr>
                          </a:p>
                        </p:txBody>
                      </p:sp>
                      <p:sp>
                        <p:nvSpPr>
                          <p:cNvPr id="115" name="Rectangle 114"/>
                          <p:cNvSpPr/>
                          <p:nvPr/>
                        </p:nvSpPr>
                        <p:spPr>
                          <a:xfrm>
                            <a:off x="9887691" y="2894024"/>
                            <a:ext cx="1499776" cy="829426"/>
                          </a:xfrm>
                          <a:prstGeom prst="rect">
                            <a:avLst/>
                          </a:prstGeom>
                          <a:solidFill>
                            <a:srgbClr val="0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useo Sans For Dell"/>
                              <a:ea typeface="+mn-ea"/>
                              <a:cs typeface="+mn-cs"/>
                            </a:endParaRPr>
                          </a:p>
                        </p:txBody>
                      </p:sp>
                      <p:sp>
                        <p:nvSpPr>
                          <p:cNvPr id="116" name="TextBox 115"/>
                          <p:cNvSpPr txBox="1"/>
                          <p:nvPr/>
                        </p:nvSpPr>
                        <p:spPr>
                          <a:xfrm>
                            <a:off x="10415055" y="2920431"/>
                            <a:ext cx="946830" cy="246221"/>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x CPU</a:t>
                            </a:r>
                            <a:endParaRPr kumimoji="0" lang="en-US" sz="1000" b="0" i="0" u="none" strike="noStrike" kern="0" cap="none" spc="0" normalizeH="0" baseline="0" noProof="0" dirty="0">
                              <a:ln>
                                <a:noFill/>
                              </a:ln>
                              <a:solidFill>
                                <a:srgbClr val="FFFFFF"/>
                              </a:solidFill>
                              <a:effectLst/>
                              <a:uLnTx/>
                              <a:uFillTx/>
                              <a:latin typeface="Museo Sans For Dell"/>
                            </a:endParaRPr>
                          </a:p>
                        </p:txBody>
                      </p:sp>
                      <p:sp>
                        <p:nvSpPr>
                          <p:cNvPr id="117" name="TextBox 116"/>
                          <p:cNvSpPr txBox="1"/>
                          <p:nvPr/>
                        </p:nvSpPr>
                        <p:spPr>
                          <a:xfrm>
                            <a:off x="10417736" y="3393075"/>
                            <a:ext cx="934001" cy="246221"/>
                          </a:xfrm>
                          <a:prstGeom prst="rect">
                            <a:avLst/>
                          </a:prstGeom>
                          <a:noFill/>
                          <a:ln>
                            <a:solidFill>
                              <a:srgbClr val="FFFFFF"/>
                            </a:solid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FFFF"/>
                                </a:solidFill>
                                <a:effectLst/>
                                <a:uLnTx/>
                                <a:uFillTx/>
                                <a:latin typeface="Museo Sans For Dell"/>
                              </a:rPr>
                              <a:t>2 </a:t>
                            </a:r>
                            <a:r>
                              <a:rPr kumimoji="0" lang="en-US" sz="1000" b="0" i="0" u="none" strike="noStrike" kern="0" cap="none" spc="0" normalizeH="0" baseline="0" noProof="0" dirty="0">
                                <a:ln>
                                  <a:noFill/>
                                </a:ln>
                                <a:solidFill>
                                  <a:srgbClr val="FFFFFF"/>
                                </a:solidFill>
                                <a:effectLst/>
                                <a:uLnTx/>
                                <a:uFillTx/>
                                <a:latin typeface="Museo Sans For Dell"/>
                              </a:rPr>
                              <a:t>x 15</a:t>
                            </a:r>
                            <a:r>
                              <a:rPr kumimoji="0" lang="en-US" sz="800" b="0" i="0" u="none" strike="noStrike" kern="0" cap="none" spc="0" normalizeH="0" baseline="0" noProof="0" dirty="0">
                                <a:ln>
                                  <a:noFill/>
                                </a:ln>
                                <a:solidFill>
                                  <a:srgbClr val="FFFFFF"/>
                                </a:solidFill>
                                <a:effectLst/>
                                <a:uLnTx/>
                                <a:uFillTx/>
                                <a:latin typeface="Museo Sans For Dell"/>
                              </a:rPr>
                              <a:t>K</a:t>
                            </a:r>
                            <a:r>
                              <a:rPr kumimoji="0" lang="en-US" sz="1000" b="0" i="0" u="none" strike="noStrike" kern="0" cap="none" spc="0" normalizeH="0" baseline="0" noProof="0" dirty="0">
                                <a:ln>
                                  <a:noFill/>
                                </a:ln>
                                <a:solidFill>
                                  <a:srgbClr val="FFFFFF"/>
                                </a:solidFill>
                                <a:effectLst/>
                                <a:uLnTx/>
                                <a:uFillTx/>
                                <a:latin typeface="Museo Sans For Dell"/>
                              </a:rPr>
                              <a:t> </a:t>
                            </a:r>
                            <a:r>
                              <a:rPr kumimoji="0" lang="en-US" sz="900" b="0" i="0" u="none" strike="noStrike" kern="0" cap="none" spc="0" normalizeH="0" baseline="0" noProof="0" dirty="0">
                                <a:ln>
                                  <a:noFill/>
                                </a:ln>
                                <a:solidFill>
                                  <a:srgbClr val="FFFFFF"/>
                                </a:solidFill>
                                <a:effectLst/>
                                <a:uLnTx/>
                                <a:uFillTx/>
                                <a:latin typeface="Museo Sans For Dell"/>
                              </a:rPr>
                              <a:t>HD</a:t>
                            </a:r>
                          </a:p>
                        </p:txBody>
                      </p:sp>
                      <p:sp>
                        <p:nvSpPr>
                          <p:cNvPr id="118" name="TextBox 117"/>
                          <p:cNvSpPr txBox="1"/>
                          <p:nvPr/>
                        </p:nvSpPr>
                        <p:spPr>
                          <a:xfrm>
                            <a:off x="9896341" y="3239186"/>
                            <a:ext cx="55135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rPr>
                              <a:t>R720</a:t>
                            </a:r>
                            <a:endParaRPr kumimoji="0" lang="en-US" sz="1600" b="1" i="0" u="none" strike="noStrike" kern="0" cap="none" spc="0" normalizeH="0" baseline="0" noProof="0" dirty="0">
                              <a:ln>
                                <a:noFill/>
                              </a:ln>
                              <a:solidFill>
                                <a:srgbClr val="FFFFFF"/>
                              </a:solidFill>
                              <a:effectLst/>
                              <a:uLnTx/>
                              <a:uFillTx/>
                            </a:endParaRPr>
                          </a:p>
                        </p:txBody>
                      </p:sp>
                      <p:sp>
                        <p:nvSpPr>
                          <p:cNvPr id="119" name="TextBox 118"/>
                          <p:cNvSpPr txBox="1"/>
                          <p:nvPr/>
                        </p:nvSpPr>
                        <p:spPr>
                          <a:xfrm>
                            <a:off x="10417736" y="3190030"/>
                            <a:ext cx="946830" cy="230832"/>
                          </a:xfrm>
                          <a:prstGeom prst="rect">
                            <a:avLst/>
                          </a:prstGeom>
                          <a:noFill/>
                          <a:ln>
                            <a:solidFill>
                              <a:srgbClr val="FFFFFF"/>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kern="0" dirty="0" smtClean="0">
                                <a:solidFill>
                                  <a:srgbClr val="FFFFFF"/>
                                </a:solidFill>
                                <a:latin typeface="Museo Sans For Dell"/>
                              </a:rPr>
                              <a:t>128  </a:t>
                            </a:r>
                            <a:r>
                              <a:rPr kumimoji="0" lang="en-US" sz="900" b="0" i="0" u="none" strike="noStrike" kern="0" cap="none" spc="0" normalizeH="0" baseline="0" noProof="0" dirty="0" smtClean="0">
                                <a:ln>
                                  <a:noFill/>
                                </a:ln>
                                <a:solidFill>
                                  <a:srgbClr val="FFFFFF"/>
                                </a:solidFill>
                                <a:effectLst/>
                                <a:uLnTx/>
                                <a:uFillTx/>
                                <a:latin typeface="Museo Sans For Dell"/>
                              </a:rPr>
                              <a:t>GB RAM</a:t>
                            </a:r>
                            <a:endParaRPr kumimoji="0" lang="en-US" sz="900" b="0" i="0" u="none" strike="noStrike" kern="0" cap="none" spc="0" normalizeH="0" baseline="0" noProof="0" dirty="0">
                              <a:ln>
                                <a:noFill/>
                              </a:ln>
                              <a:solidFill>
                                <a:srgbClr val="FFFFFF"/>
                              </a:solidFill>
                              <a:effectLst/>
                              <a:uLnTx/>
                              <a:uFillTx/>
                              <a:latin typeface="Museo Sans For Dell"/>
                            </a:endParaRPr>
                          </a:p>
                        </p:txBody>
                      </p:sp>
                      <p:sp>
                        <p:nvSpPr>
                          <p:cNvPr id="121" name="TextBox 120"/>
                          <p:cNvSpPr txBox="1"/>
                          <p:nvPr/>
                        </p:nvSpPr>
                        <p:spPr>
                          <a:xfrm>
                            <a:off x="9122726" y="3132993"/>
                            <a:ext cx="514192" cy="3385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b="1" kern="0" noProof="0" dirty="0" smtClean="0">
                                <a:solidFill>
                                  <a:sysClr val="windowText" lastClr="000000"/>
                                </a:solidFill>
                                <a:latin typeface="Museo Sans For Dell"/>
                              </a:rPr>
                              <a:t>N</a:t>
                            </a:r>
                            <a:r>
                              <a:rPr kumimoji="0" lang="en-US" sz="1600" b="1" i="0" u="none" strike="noStrike" kern="0" cap="none" spc="0" normalizeH="0" baseline="0" noProof="0" dirty="0" smtClean="0">
                                <a:ln>
                                  <a:noFill/>
                                </a:ln>
                                <a:solidFill>
                                  <a:sysClr val="windowText" lastClr="000000"/>
                                </a:solidFill>
                                <a:effectLst/>
                                <a:uLnTx/>
                                <a:uFillTx/>
                                <a:latin typeface="Museo Sans For Dell"/>
                              </a:rPr>
                              <a:t> x</a:t>
                            </a:r>
                            <a:endParaRPr kumimoji="0" lang="en-US" sz="1600" b="1" i="0" u="none" strike="noStrike" kern="0" cap="none" spc="0" normalizeH="0" baseline="0" noProof="0" dirty="0">
                              <a:ln>
                                <a:noFill/>
                              </a:ln>
                              <a:solidFill>
                                <a:sysClr val="windowText" lastClr="000000"/>
                              </a:solidFill>
                              <a:effectLst/>
                              <a:uLnTx/>
                              <a:uFillTx/>
                              <a:latin typeface="Museo Sans For Dell"/>
                            </a:endParaRPr>
                          </a:p>
                        </p:txBody>
                      </p:sp>
                    </p:grpSp>
                  </p:grpSp>
                  <p:cxnSp>
                    <p:nvCxnSpPr>
                      <p:cNvPr id="178" name="Straight Connector 177"/>
                      <p:cNvCxnSpPr/>
                      <p:nvPr/>
                    </p:nvCxnSpPr>
                    <p:spPr>
                      <a:xfrm>
                        <a:off x="10415055" y="4252604"/>
                        <a:ext cx="0" cy="1147050"/>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9403454" y="4249889"/>
                        <a:ext cx="0" cy="285640"/>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grpSp>
                <p:sp>
                  <p:nvSpPr>
                    <p:cNvPr id="100" name="Rectangle 99"/>
                    <p:cNvSpPr/>
                    <p:nvPr/>
                  </p:nvSpPr>
                  <p:spPr>
                    <a:xfrm rot="16200000">
                      <a:off x="9341696" y="3189763"/>
                      <a:ext cx="823065" cy="231585"/>
                    </a:xfrm>
                    <a:prstGeom prst="rect">
                      <a:avLst/>
                    </a:prstGeom>
                    <a:solidFill>
                      <a:srgbClr val="0085C3"/>
                    </a:solidFill>
                    <a:ln w="25400" cap="flat" cmpd="sng" algn="ctr">
                      <a:solidFill>
                        <a:srgbClr val="FFFFFF"/>
                      </a:solidFill>
                      <a:prstDash val="solid"/>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444444"/>
                        </a:solidFill>
                        <a:effectLst/>
                        <a:uLnTx/>
                        <a:uFillTx/>
                        <a:latin typeface="Museo Sans For Dell"/>
                        <a:ea typeface="+mn-ea"/>
                        <a:cs typeface="+mn-cs"/>
                      </a:endParaRPr>
                    </a:p>
                  </p:txBody>
                </p:sp>
              </p:grpSp>
              <p:sp>
                <p:nvSpPr>
                  <p:cNvPr id="103" name="TextBox 102"/>
                  <p:cNvSpPr txBox="1"/>
                  <p:nvPr/>
                </p:nvSpPr>
                <p:spPr>
                  <a:xfrm rot="5400000">
                    <a:off x="9356863" y="3178036"/>
                    <a:ext cx="802531" cy="221784"/>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grpSp>
            <p:sp>
              <p:nvSpPr>
                <p:cNvPr id="198" name="TextBox 197"/>
                <p:cNvSpPr txBox="1"/>
                <p:nvPr/>
              </p:nvSpPr>
              <p:spPr>
                <a:xfrm rot="10800000">
                  <a:off x="8162479" y="1855517"/>
                  <a:ext cx="461665" cy="1867933"/>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useo Sans For Dell"/>
                      <a:cs typeface="Calibri" pitchFamily="34" charset="0"/>
                    </a:rPr>
                    <a:t>Tenant</a:t>
                  </a: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Museo Sans For Dell"/>
                    <a:cs typeface="Calibri" pitchFamily="34" charset="0"/>
                  </a:endParaRPr>
                </a:p>
              </p:txBody>
            </p:sp>
          </p:grpSp>
        </p:grpSp>
        <p:cxnSp>
          <p:nvCxnSpPr>
            <p:cNvPr id="165" name="Straight Connector 164"/>
            <p:cNvCxnSpPr/>
            <p:nvPr/>
          </p:nvCxnSpPr>
          <p:spPr>
            <a:xfrm>
              <a:off x="10040433" y="3359031"/>
              <a:ext cx="0" cy="70569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4858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6" grpId="0" animBg="1"/>
      <p:bldP spid="127" grpId="0" animBg="1"/>
      <p:bldP spid="129" grpId="0" animBg="1"/>
      <p:bldP spid="1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50" y="0"/>
            <a:ext cx="11889564" cy="917575"/>
          </a:xfrm>
        </p:spPr>
        <p:txBody>
          <a:bodyPr/>
          <a:lstStyle/>
          <a:p>
            <a:r>
              <a:rPr lang="en-US" sz="4400" dirty="0"/>
              <a:t>Summary : Steps to Create  the On-Premises Fabric</a:t>
            </a:r>
          </a:p>
        </p:txBody>
      </p:sp>
      <p:grpSp>
        <p:nvGrpSpPr>
          <p:cNvPr id="7" name="Group 6"/>
          <p:cNvGrpSpPr/>
          <p:nvPr/>
        </p:nvGrpSpPr>
        <p:grpSpPr>
          <a:xfrm>
            <a:off x="2017514" y="4958427"/>
            <a:ext cx="3657600" cy="1769633"/>
            <a:chOff x="2526241" y="2074594"/>
            <a:chExt cx="3657600" cy="2011680"/>
          </a:xfrm>
        </p:grpSpPr>
        <p:sp>
          <p:nvSpPr>
            <p:cNvPr id="22" name="Rectangle 21"/>
            <p:cNvSpPr/>
            <p:nvPr/>
          </p:nvSpPr>
          <p:spPr bwMode="auto">
            <a:xfrm>
              <a:off x="2526241" y="2074594"/>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430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Prepare Hardware Infrastructure</a:t>
              </a:r>
              <a:endParaRPr lang="en-US" sz="1600" spc="-50" dirty="0" smtClean="0">
                <a:gradFill>
                  <a:gsLst>
                    <a:gs pos="0">
                      <a:srgbClr val="EFEFEF"/>
                    </a:gs>
                    <a:gs pos="100000">
                      <a:srgbClr val="EFEFEF"/>
                    </a:gs>
                  </a:gsLst>
                  <a:lin ang="5400000" scaled="0"/>
                </a:gradFill>
              </a:endParaRPr>
            </a:p>
            <a:p>
              <a:pPr defTabSz="932114" fontAlgn="base">
                <a:lnSpc>
                  <a:spcPct val="90000"/>
                </a:lnSpc>
                <a:spcBef>
                  <a:spcPct val="0"/>
                </a:spcBef>
                <a:spcAft>
                  <a:spcPct val="0"/>
                </a:spcAft>
              </a:pPr>
              <a:r>
                <a:rPr lang="en-US" sz="1600" spc="-50" dirty="0" smtClean="0">
                  <a:gradFill>
                    <a:gsLst>
                      <a:gs pos="0">
                        <a:srgbClr val="EFEFEF"/>
                      </a:gs>
                      <a:gs pos="100000">
                        <a:srgbClr val="EFEFEF"/>
                      </a:gs>
                    </a:gsLst>
                    <a:lin ang="5400000" scaled="0"/>
                  </a:gradFill>
                </a:rPr>
                <a:t>Connect Server, Storage and Network  for On-Premises buildup</a:t>
              </a:r>
              <a:endParaRPr lang="en-US" sz="1600" spc="-50" dirty="0">
                <a:gradFill>
                  <a:gsLst>
                    <a:gs pos="0">
                      <a:srgbClr val="EFEFEF"/>
                    </a:gs>
                    <a:gs pos="100000">
                      <a:srgbClr val="EFEFEF"/>
                    </a:gs>
                  </a:gsLst>
                  <a:lin ang="5400000" scaled="0"/>
                </a:gradFill>
              </a:endParaRPr>
            </a:p>
          </p:txBody>
        </p:sp>
        <p:pic>
          <p:nvPicPr>
            <p:cNvPr id="23" name="Picture 14"/>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747974" y="2364992"/>
              <a:ext cx="770730" cy="61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6096230" y="4958427"/>
            <a:ext cx="3657600" cy="1769633"/>
            <a:chOff x="6266262" y="1050873"/>
            <a:chExt cx="3657600" cy="2011680"/>
          </a:xfrm>
        </p:grpSpPr>
        <p:sp>
          <p:nvSpPr>
            <p:cNvPr id="26" name="Rectangle 25"/>
            <p:cNvSpPr/>
            <p:nvPr/>
          </p:nvSpPr>
          <p:spPr bwMode="auto">
            <a:xfrm>
              <a:off x="6266262" y="1050873"/>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144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Prepare  the Multi-Tenant Storage Fabric</a:t>
              </a:r>
              <a:endParaRPr lang="en-US" sz="1600" spc="-50" dirty="0" smtClean="0">
                <a:gradFill>
                  <a:gsLst>
                    <a:gs pos="0">
                      <a:srgbClr val="EFEFEF"/>
                    </a:gs>
                    <a:gs pos="100000">
                      <a:srgbClr val="EFEFEF"/>
                    </a:gs>
                  </a:gsLst>
                  <a:lin ang="5400000" scaled="0"/>
                </a:gradFill>
              </a:endParaRPr>
            </a:p>
            <a:p>
              <a:pPr defTabSz="932114" fontAlgn="base">
                <a:lnSpc>
                  <a:spcPct val="90000"/>
                </a:lnSpc>
                <a:spcBef>
                  <a:spcPct val="0"/>
                </a:spcBef>
                <a:spcAft>
                  <a:spcPct val="0"/>
                </a:spcAft>
              </a:pPr>
              <a:r>
                <a:rPr lang="en-US" sz="1600" spc="-50" dirty="0" smtClean="0">
                  <a:gradFill>
                    <a:gsLst>
                      <a:gs pos="0">
                        <a:srgbClr val="EFEFEF"/>
                      </a:gs>
                      <a:gs pos="100000">
                        <a:srgbClr val="EFEFEF"/>
                      </a:gs>
                    </a:gsLst>
                    <a:lin ang="5400000" scaled="0"/>
                  </a:gradFill>
                </a:rPr>
                <a:t>Prepare the Storage Fabric with JBODS and SOFS Clusters</a:t>
              </a:r>
              <a:endParaRPr lang="en-US" sz="1600" spc="-50" dirty="0">
                <a:gradFill>
                  <a:gsLst>
                    <a:gs pos="0">
                      <a:srgbClr val="EFEFEF"/>
                    </a:gs>
                    <a:gs pos="100000">
                      <a:srgbClr val="EFEFEF"/>
                    </a:gs>
                  </a:gsLst>
                  <a:lin ang="5400000" scaled="0"/>
                </a:gradFill>
              </a:endParaRPr>
            </a:p>
          </p:txBody>
        </p:sp>
        <p:grpSp>
          <p:nvGrpSpPr>
            <p:cNvPr id="33" name="Group 32"/>
            <p:cNvGrpSpPr/>
            <p:nvPr/>
          </p:nvGrpSpPr>
          <p:grpSpPr>
            <a:xfrm>
              <a:off x="6382828" y="1180362"/>
              <a:ext cx="756950" cy="751924"/>
              <a:chOff x="4778709" y="1766652"/>
              <a:chExt cx="2642924" cy="2472857"/>
            </a:xfrm>
          </p:grpSpPr>
          <p:sp>
            <p:nvSpPr>
              <p:cNvPr id="34" name="Freeform 33"/>
              <p:cNvSpPr>
                <a:spLocks noEditPoints="1"/>
              </p:cNvSpPr>
              <p:nvPr/>
            </p:nvSpPr>
            <p:spPr bwMode="auto">
              <a:xfrm>
                <a:off x="5662265" y="1766652"/>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5B9BD5"/>
                  </a:solidFill>
                  <a:effectLst/>
                  <a:uLnTx/>
                  <a:uFillTx/>
                  <a:latin typeface="Calibri" panose="020F0502020204030204"/>
                </a:endParaRPr>
              </a:p>
            </p:txBody>
          </p:sp>
          <p:sp>
            <p:nvSpPr>
              <p:cNvPr id="36" name="Freeform 35"/>
              <p:cNvSpPr>
                <a:spLocks noEditPoints="1"/>
              </p:cNvSpPr>
              <p:nvPr/>
            </p:nvSpPr>
            <p:spPr bwMode="auto">
              <a:xfrm>
                <a:off x="5195119" y="2393148"/>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5B9BD5"/>
                  </a:solidFill>
                  <a:effectLst/>
                  <a:uLnTx/>
                  <a:uFillTx/>
                  <a:latin typeface="Calibri" panose="020F0502020204030204"/>
                </a:endParaRPr>
              </a:p>
            </p:txBody>
          </p:sp>
          <p:sp>
            <p:nvSpPr>
              <p:cNvPr id="37" name="Freeform 36"/>
              <p:cNvSpPr>
                <a:spLocks noEditPoints="1"/>
              </p:cNvSpPr>
              <p:nvPr/>
            </p:nvSpPr>
            <p:spPr bwMode="auto">
              <a:xfrm>
                <a:off x="6090269" y="2382105"/>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5B9BD5"/>
                  </a:solidFill>
                  <a:effectLst/>
                  <a:uLnTx/>
                  <a:uFillTx/>
                  <a:latin typeface="Calibri" panose="020F0502020204030204"/>
                </a:endParaRPr>
              </a:p>
            </p:txBody>
          </p:sp>
          <p:sp>
            <p:nvSpPr>
              <p:cNvPr id="38" name="Freeform 37"/>
              <p:cNvSpPr>
                <a:spLocks noEditPoints="1"/>
              </p:cNvSpPr>
              <p:nvPr/>
            </p:nvSpPr>
            <p:spPr bwMode="auto">
              <a:xfrm>
                <a:off x="4778709" y="3008602"/>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5B9BD5"/>
                  </a:solidFill>
                  <a:effectLst/>
                  <a:uLnTx/>
                  <a:uFillTx/>
                  <a:latin typeface="Calibri" panose="020F0502020204030204"/>
                </a:endParaRPr>
              </a:p>
            </p:txBody>
          </p:sp>
          <p:sp>
            <p:nvSpPr>
              <p:cNvPr id="39" name="Freeform 38"/>
              <p:cNvSpPr>
                <a:spLocks noEditPoints="1"/>
              </p:cNvSpPr>
              <p:nvPr/>
            </p:nvSpPr>
            <p:spPr bwMode="auto">
              <a:xfrm>
                <a:off x="5693663" y="3008602"/>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5B9BD5"/>
                  </a:solidFill>
                  <a:effectLst/>
                  <a:uLnTx/>
                  <a:uFillTx/>
                  <a:latin typeface="Calibri" panose="020F0502020204030204"/>
                </a:endParaRPr>
              </a:p>
            </p:txBody>
          </p:sp>
          <p:sp>
            <p:nvSpPr>
              <p:cNvPr id="40" name="Freeform 39"/>
              <p:cNvSpPr>
                <a:spLocks noEditPoints="1"/>
              </p:cNvSpPr>
              <p:nvPr/>
            </p:nvSpPr>
            <p:spPr bwMode="auto">
              <a:xfrm>
                <a:off x="6588813" y="2997559"/>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5B9BD5"/>
                  </a:solidFill>
                  <a:effectLst/>
                  <a:uLnTx/>
                  <a:uFillTx/>
                  <a:latin typeface="Calibri" panose="020F0502020204030204"/>
                </a:endParaRPr>
              </a:p>
            </p:txBody>
          </p:sp>
        </p:grpSp>
      </p:grpSp>
      <p:grpSp>
        <p:nvGrpSpPr>
          <p:cNvPr id="6" name="Group 5"/>
          <p:cNvGrpSpPr/>
          <p:nvPr/>
        </p:nvGrpSpPr>
        <p:grpSpPr>
          <a:xfrm>
            <a:off x="2017514" y="3028276"/>
            <a:ext cx="3657600" cy="1820641"/>
            <a:chOff x="658098" y="3500429"/>
            <a:chExt cx="3657600" cy="1820641"/>
          </a:xfrm>
        </p:grpSpPr>
        <p:sp>
          <p:nvSpPr>
            <p:cNvPr id="29" name="Rectangle 28"/>
            <p:cNvSpPr/>
            <p:nvPr/>
          </p:nvSpPr>
          <p:spPr bwMode="auto">
            <a:xfrm>
              <a:off x="658098" y="3500429"/>
              <a:ext cx="3657600" cy="182064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430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Prepare  the Management Environment</a:t>
              </a:r>
            </a:p>
            <a:p>
              <a:pPr defTabSz="932114" fontAlgn="base">
                <a:lnSpc>
                  <a:spcPct val="90000"/>
                </a:lnSpc>
                <a:spcBef>
                  <a:spcPct val="0"/>
                </a:spcBef>
                <a:spcAft>
                  <a:spcPct val="0"/>
                </a:spcAft>
              </a:pPr>
              <a:r>
                <a:rPr lang="en-US" sz="1600" spc="-50" dirty="0" smtClean="0">
                  <a:gradFill>
                    <a:gsLst>
                      <a:gs pos="0">
                        <a:srgbClr val="EFEFEF"/>
                      </a:gs>
                      <a:gs pos="100000">
                        <a:srgbClr val="EFEFEF"/>
                      </a:gs>
                    </a:gsLst>
                    <a:lin ang="5400000" scaled="0"/>
                  </a:gradFill>
                </a:rPr>
                <a:t>Prepare the Management Environment with SystemCenter &amp; Active Directory</a:t>
              </a:r>
            </a:p>
            <a:p>
              <a:pPr defTabSz="932114" fontAlgn="base">
                <a:lnSpc>
                  <a:spcPct val="90000"/>
                </a:lnSpc>
                <a:spcBef>
                  <a:spcPct val="0"/>
                </a:spcBef>
                <a:spcAft>
                  <a:spcPct val="0"/>
                </a:spcAft>
              </a:pPr>
              <a:endParaRPr lang="en-US" sz="1600" spc="-50" dirty="0">
                <a:gradFill>
                  <a:gsLst>
                    <a:gs pos="0">
                      <a:srgbClr val="EFEFEF"/>
                    </a:gs>
                    <a:gs pos="100000">
                      <a:srgbClr val="EFEFEF"/>
                    </a:gs>
                  </a:gsLst>
                  <a:lin ang="5400000" scaled="0"/>
                </a:gra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893" y="3580072"/>
              <a:ext cx="878030" cy="853389"/>
            </a:xfrm>
            <a:prstGeom prst="rect">
              <a:avLst/>
            </a:prstGeom>
          </p:spPr>
        </p:pic>
      </p:grpSp>
      <p:grpSp>
        <p:nvGrpSpPr>
          <p:cNvPr id="20" name="Group 19"/>
          <p:cNvGrpSpPr/>
          <p:nvPr/>
        </p:nvGrpSpPr>
        <p:grpSpPr>
          <a:xfrm>
            <a:off x="6096230" y="3003147"/>
            <a:ext cx="3657600" cy="1845770"/>
            <a:chOff x="4394595" y="3105943"/>
            <a:chExt cx="3657600" cy="1913614"/>
          </a:xfrm>
        </p:grpSpPr>
        <p:sp>
          <p:nvSpPr>
            <p:cNvPr id="32" name="Rectangle 31"/>
            <p:cNvSpPr/>
            <p:nvPr/>
          </p:nvSpPr>
          <p:spPr bwMode="auto">
            <a:xfrm>
              <a:off x="4394595" y="3105943"/>
              <a:ext cx="3657600" cy="191361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144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Prepare  the Perimeter  Environment</a:t>
              </a:r>
              <a:endParaRPr lang="en-US" sz="1600" spc="-50" dirty="0">
                <a:gradFill>
                  <a:gsLst>
                    <a:gs pos="0">
                      <a:srgbClr val="EFEFEF"/>
                    </a:gs>
                    <a:gs pos="100000">
                      <a:srgbClr val="EFEFEF"/>
                    </a:gs>
                  </a:gsLst>
                  <a:lin ang="5400000" scaled="0"/>
                </a:gradFill>
              </a:endParaRPr>
            </a:p>
            <a:p>
              <a:pPr defTabSz="932114" fontAlgn="base">
                <a:lnSpc>
                  <a:spcPct val="90000"/>
                </a:lnSpc>
                <a:spcBef>
                  <a:spcPct val="0"/>
                </a:spcBef>
                <a:spcAft>
                  <a:spcPct val="0"/>
                </a:spcAft>
              </a:pPr>
              <a:r>
                <a:rPr lang="en-US" sz="1600" spc="-50" dirty="0" smtClean="0">
                  <a:gradFill>
                    <a:gsLst>
                      <a:gs pos="0">
                        <a:srgbClr val="EFEFEF"/>
                      </a:gs>
                      <a:gs pos="100000">
                        <a:srgbClr val="EFEFEF"/>
                      </a:gs>
                    </a:gsLst>
                    <a:lin ang="5400000" scaled="0"/>
                  </a:gradFill>
                </a:rPr>
                <a:t>Prepare the  Perimeter Environment with NVGRE gateway</a:t>
              </a:r>
              <a:endParaRPr lang="en-US" sz="1600" spc="-50" dirty="0">
                <a:gradFill>
                  <a:gsLst>
                    <a:gs pos="0">
                      <a:srgbClr val="EFEFEF"/>
                    </a:gs>
                    <a:gs pos="100000">
                      <a:srgbClr val="EFEFEF"/>
                    </a:gs>
                  </a:gsLst>
                  <a:lin ang="5400000" scaled="0"/>
                </a:gradFill>
              </a:endParaRPr>
            </a:p>
          </p:txBody>
        </p:sp>
        <p:grpSp>
          <p:nvGrpSpPr>
            <p:cNvPr id="19" name="Group 18"/>
            <p:cNvGrpSpPr/>
            <p:nvPr/>
          </p:nvGrpSpPr>
          <p:grpSpPr>
            <a:xfrm>
              <a:off x="4472680" y="3356117"/>
              <a:ext cx="816863" cy="563874"/>
              <a:chOff x="4472680" y="3356117"/>
              <a:chExt cx="816863" cy="563874"/>
            </a:xfrm>
          </p:grpSpPr>
          <p:grpSp>
            <p:nvGrpSpPr>
              <p:cNvPr id="92" name="Group 91"/>
              <p:cNvGrpSpPr/>
              <p:nvPr/>
            </p:nvGrpSpPr>
            <p:grpSpPr bwMode="black">
              <a:xfrm>
                <a:off x="4472680" y="3356117"/>
                <a:ext cx="730454" cy="563874"/>
                <a:chOff x="7010394" y="2133599"/>
                <a:chExt cx="1379540" cy="1065215"/>
              </a:xfrm>
              <a:solidFill>
                <a:schemeClr val="tx1">
                  <a:lumMod val="85000"/>
                </a:schemeClr>
              </a:solidFill>
            </p:grpSpPr>
            <p:sp>
              <p:nvSpPr>
                <p:cNvPr id="93" name="Freeform 161"/>
                <p:cNvSpPr>
                  <a:spLocks/>
                </p:cNvSpPr>
                <p:nvPr/>
              </p:nvSpPr>
              <p:spPr bwMode="black">
                <a:xfrm>
                  <a:off x="7189781" y="2416174"/>
                  <a:ext cx="57149"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4" name="Freeform 162"/>
                <p:cNvSpPr>
                  <a:spLocks/>
                </p:cNvSpPr>
                <p:nvPr/>
              </p:nvSpPr>
              <p:spPr bwMode="black">
                <a:xfrm>
                  <a:off x="7539029" y="2225674"/>
                  <a:ext cx="57149"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5" name="Freeform 163"/>
                <p:cNvSpPr>
                  <a:spLocks/>
                </p:cNvSpPr>
                <p:nvPr/>
              </p:nvSpPr>
              <p:spPr bwMode="black">
                <a:xfrm>
                  <a:off x="7329479" y="2339975"/>
                  <a:ext cx="57149"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6" name="Freeform 164"/>
                <p:cNvSpPr>
                  <a:spLocks/>
                </p:cNvSpPr>
                <p:nvPr/>
              </p:nvSpPr>
              <p:spPr bwMode="black">
                <a:xfrm>
                  <a:off x="7399330" y="2301873"/>
                  <a:ext cx="57149"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7" name="Freeform 165"/>
                <p:cNvSpPr>
                  <a:spLocks/>
                </p:cNvSpPr>
                <p:nvPr/>
              </p:nvSpPr>
              <p:spPr bwMode="black">
                <a:xfrm>
                  <a:off x="7469180" y="2263774"/>
                  <a:ext cx="58737"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8" name="Freeform 166"/>
                <p:cNvSpPr>
                  <a:spLocks/>
                </p:cNvSpPr>
                <p:nvPr/>
              </p:nvSpPr>
              <p:spPr bwMode="black">
                <a:xfrm>
                  <a:off x="7011980" y="2725736"/>
                  <a:ext cx="31749"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9" name="Freeform 167"/>
                <p:cNvSpPr>
                  <a:spLocks/>
                </p:cNvSpPr>
                <p:nvPr/>
              </p:nvSpPr>
              <p:spPr bwMode="black">
                <a:xfrm>
                  <a:off x="7116755" y="2451099"/>
                  <a:ext cx="57149"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0" name="Freeform 168"/>
                <p:cNvSpPr>
                  <a:spLocks/>
                </p:cNvSpPr>
                <p:nvPr/>
              </p:nvSpPr>
              <p:spPr bwMode="black">
                <a:xfrm>
                  <a:off x="7010394" y="2646361"/>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1" name="Freeform 169"/>
                <p:cNvSpPr>
                  <a:spLocks/>
                </p:cNvSpPr>
                <p:nvPr/>
              </p:nvSpPr>
              <p:spPr bwMode="black">
                <a:xfrm>
                  <a:off x="7608882" y="2187574"/>
                  <a:ext cx="58737"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2" name="Freeform 170"/>
                <p:cNvSpPr>
                  <a:spLocks/>
                </p:cNvSpPr>
                <p:nvPr/>
              </p:nvSpPr>
              <p:spPr bwMode="black">
                <a:xfrm>
                  <a:off x="701198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3" name="Freeform 171"/>
                <p:cNvSpPr>
                  <a:spLocks/>
                </p:cNvSpPr>
                <p:nvPr/>
              </p:nvSpPr>
              <p:spPr bwMode="black">
                <a:xfrm>
                  <a:off x="7011982"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4" name="Freeform 172"/>
                <p:cNvSpPr>
                  <a:spLocks/>
                </p:cNvSpPr>
                <p:nvPr/>
              </p:nvSpPr>
              <p:spPr bwMode="black">
                <a:xfrm>
                  <a:off x="8045443" y="2289173"/>
                  <a:ext cx="58737"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5" name="Freeform 173"/>
                <p:cNvSpPr>
                  <a:spLocks/>
                </p:cNvSpPr>
                <p:nvPr/>
              </p:nvSpPr>
              <p:spPr bwMode="black">
                <a:xfrm>
                  <a:off x="8251818" y="2411412"/>
                  <a:ext cx="58737"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6" name="Freeform 174"/>
                <p:cNvSpPr>
                  <a:spLocks/>
                </p:cNvSpPr>
                <p:nvPr/>
              </p:nvSpPr>
              <p:spPr bwMode="black">
                <a:xfrm>
                  <a:off x="8185142" y="2368548"/>
                  <a:ext cx="57149"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7" name="Freeform 175"/>
                <p:cNvSpPr>
                  <a:spLocks/>
                </p:cNvSpPr>
                <p:nvPr/>
              </p:nvSpPr>
              <p:spPr bwMode="black">
                <a:xfrm>
                  <a:off x="8356597" y="2528887"/>
                  <a:ext cx="33337" cy="55564"/>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8" name="Freeform 176"/>
                <p:cNvSpPr>
                  <a:spLocks/>
                </p:cNvSpPr>
                <p:nvPr/>
              </p:nvSpPr>
              <p:spPr bwMode="black">
                <a:xfrm>
                  <a:off x="831690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9" name="Freeform 177"/>
                <p:cNvSpPr>
                  <a:spLocks/>
                </p:cNvSpPr>
                <p:nvPr/>
              </p:nvSpPr>
              <p:spPr bwMode="black">
                <a:xfrm>
                  <a:off x="8115297" y="2328862"/>
                  <a:ext cx="58737"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0" name="Freeform 178"/>
                <p:cNvSpPr>
                  <a:spLocks/>
                </p:cNvSpPr>
                <p:nvPr/>
              </p:nvSpPr>
              <p:spPr bwMode="black">
                <a:xfrm>
                  <a:off x="7821610" y="2162174"/>
                  <a:ext cx="58737"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1" name="Freeform 179"/>
                <p:cNvSpPr>
                  <a:spLocks/>
                </p:cNvSpPr>
                <p:nvPr/>
              </p:nvSpPr>
              <p:spPr bwMode="black">
                <a:xfrm>
                  <a:off x="7754935" y="2133599"/>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2" name="Freeform 180"/>
                <p:cNvSpPr>
                  <a:spLocks/>
                </p:cNvSpPr>
                <p:nvPr/>
              </p:nvSpPr>
              <p:spPr bwMode="black">
                <a:xfrm>
                  <a:off x="7677146" y="2144714"/>
                  <a:ext cx="57149"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3" name="Freeform 181"/>
                <p:cNvSpPr>
                  <a:spLocks/>
                </p:cNvSpPr>
                <p:nvPr/>
              </p:nvSpPr>
              <p:spPr bwMode="black">
                <a:xfrm>
                  <a:off x="7026272" y="2797175"/>
                  <a:ext cx="57149"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4" name="Freeform 182"/>
                <p:cNvSpPr>
                  <a:spLocks/>
                </p:cNvSpPr>
                <p:nvPr/>
              </p:nvSpPr>
              <p:spPr bwMode="black">
                <a:xfrm>
                  <a:off x="7975596" y="2251075"/>
                  <a:ext cx="57149"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5" name="Freeform 183"/>
                <p:cNvSpPr>
                  <a:spLocks/>
                </p:cNvSpPr>
                <p:nvPr/>
              </p:nvSpPr>
              <p:spPr bwMode="black">
                <a:xfrm>
                  <a:off x="7889872" y="2203451"/>
                  <a:ext cx="73026"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6" name="Freeform 184"/>
                <p:cNvSpPr>
                  <a:spLocks/>
                </p:cNvSpPr>
                <p:nvPr/>
              </p:nvSpPr>
              <p:spPr bwMode="black">
                <a:xfrm>
                  <a:off x="7259635" y="2378076"/>
                  <a:ext cx="57149"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7" name="Freeform 185"/>
                <p:cNvSpPr>
                  <a:spLocks/>
                </p:cNvSpPr>
                <p:nvPr/>
              </p:nvSpPr>
              <p:spPr bwMode="black">
                <a:xfrm>
                  <a:off x="8091485" y="2879726"/>
                  <a:ext cx="57149"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8" name="Freeform 186"/>
                <p:cNvSpPr>
                  <a:spLocks/>
                </p:cNvSpPr>
                <p:nvPr/>
              </p:nvSpPr>
              <p:spPr bwMode="black">
                <a:xfrm>
                  <a:off x="7953373" y="2960689"/>
                  <a:ext cx="57149"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9" name="Freeform 187"/>
                <p:cNvSpPr>
                  <a:spLocks/>
                </p:cNvSpPr>
                <p:nvPr/>
              </p:nvSpPr>
              <p:spPr bwMode="black">
                <a:xfrm>
                  <a:off x="8021635" y="2919414"/>
                  <a:ext cx="58737"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0" name="Freeform 188"/>
                <p:cNvSpPr>
                  <a:spLocks/>
                </p:cNvSpPr>
                <p:nvPr/>
              </p:nvSpPr>
              <p:spPr bwMode="black">
                <a:xfrm>
                  <a:off x="7821610"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1" name="Freeform 189"/>
                <p:cNvSpPr>
                  <a:spLocks/>
                </p:cNvSpPr>
                <p:nvPr/>
              </p:nvSpPr>
              <p:spPr bwMode="black">
                <a:xfrm>
                  <a:off x="7885110" y="3001964"/>
                  <a:ext cx="57149"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2" name="Freeform 190"/>
                <p:cNvSpPr>
                  <a:spLocks/>
                </p:cNvSpPr>
                <p:nvPr/>
              </p:nvSpPr>
              <p:spPr bwMode="black">
                <a:xfrm>
                  <a:off x="8159746" y="2840039"/>
                  <a:ext cx="58737"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3" name="Freeform 191"/>
                <p:cNvSpPr>
                  <a:spLocks/>
                </p:cNvSpPr>
                <p:nvPr/>
              </p:nvSpPr>
              <p:spPr bwMode="black">
                <a:xfrm>
                  <a:off x="7038972" y="2435225"/>
                  <a:ext cx="58737"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4" name="Freeform 192"/>
                <p:cNvSpPr>
                  <a:spLocks/>
                </p:cNvSpPr>
                <p:nvPr/>
              </p:nvSpPr>
              <p:spPr bwMode="black">
                <a:xfrm>
                  <a:off x="8348660" y="2689225"/>
                  <a:ext cx="36514" cy="55564"/>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5" name="Freeform 193"/>
                <p:cNvSpPr>
                  <a:spLocks/>
                </p:cNvSpPr>
                <p:nvPr/>
              </p:nvSpPr>
              <p:spPr bwMode="black">
                <a:xfrm>
                  <a:off x="8362945" y="2611439"/>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6" name="Freeform 194"/>
                <p:cNvSpPr>
                  <a:spLocks/>
                </p:cNvSpPr>
                <p:nvPr/>
              </p:nvSpPr>
              <p:spPr bwMode="black">
                <a:xfrm>
                  <a:off x="7783508" y="3113088"/>
                  <a:ext cx="47626"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7" name="Freeform 195"/>
                <p:cNvSpPr>
                  <a:spLocks/>
                </p:cNvSpPr>
                <p:nvPr/>
              </p:nvSpPr>
              <p:spPr bwMode="black">
                <a:xfrm>
                  <a:off x="8229595" y="2798764"/>
                  <a:ext cx="57149"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8" name="Freeform 196"/>
                <p:cNvSpPr>
                  <a:spLocks/>
                </p:cNvSpPr>
                <p:nvPr/>
              </p:nvSpPr>
              <p:spPr bwMode="black">
                <a:xfrm>
                  <a:off x="8297860" y="2754313"/>
                  <a:ext cx="57149"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9" name="Freeform 197"/>
                <p:cNvSpPr>
                  <a:spLocks/>
                </p:cNvSpPr>
                <p:nvPr/>
              </p:nvSpPr>
              <p:spPr bwMode="black">
                <a:xfrm>
                  <a:off x="7313610" y="2935289"/>
                  <a:ext cx="57149"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0" name="Freeform 198"/>
                <p:cNvSpPr>
                  <a:spLocks/>
                </p:cNvSpPr>
                <p:nvPr/>
              </p:nvSpPr>
              <p:spPr bwMode="black">
                <a:xfrm>
                  <a:off x="7381873" y="2974976"/>
                  <a:ext cx="57149"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1" name="Freeform 199"/>
                <p:cNvSpPr>
                  <a:spLocks/>
                </p:cNvSpPr>
                <p:nvPr/>
              </p:nvSpPr>
              <p:spPr bwMode="black">
                <a:xfrm>
                  <a:off x="7243761" y="2895601"/>
                  <a:ext cx="58737"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2" name="Freeform 200"/>
                <p:cNvSpPr>
                  <a:spLocks/>
                </p:cNvSpPr>
                <p:nvPr/>
              </p:nvSpPr>
              <p:spPr bwMode="black">
                <a:xfrm>
                  <a:off x="7173910" y="2857501"/>
                  <a:ext cx="57149"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3" name="Freeform 201"/>
                <p:cNvSpPr>
                  <a:spLocks/>
                </p:cNvSpPr>
                <p:nvPr/>
              </p:nvSpPr>
              <p:spPr bwMode="black">
                <a:xfrm>
                  <a:off x="7099301" y="2835275"/>
                  <a:ext cx="57149"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4" name="Freeform 202"/>
                <p:cNvSpPr>
                  <a:spLocks/>
                </p:cNvSpPr>
                <p:nvPr/>
              </p:nvSpPr>
              <p:spPr bwMode="black">
                <a:xfrm>
                  <a:off x="7721601" y="3168650"/>
                  <a:ext cx="55563" cy="30164"/>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5" name="Freeform 203"/>
                <p:cNvSpPr>
                  <a:spLocks/>
                </p:cNvSpPr>
                <p:nvPr/>
              </p:nvSpPr>
              <p:spPr bwMode="black">
                <a:xfrm>
                  <a:off x="7583488" y="3100388"/>
                  <a:ext cx="49214" cy="58737"/>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6" name="Freeform 204"/>
                <p:cNvSpPr>
                  <a:spLocks/>
                </p:cNvSpPr>
                <p:nvPr/>
              </p:nvSpPr>
              <p:spPr bwMode="black">
                <a:xfrm>
                  <a:off x="7521575" y="3054351"/>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7" name="Freeform 205"/>
                <p:cNvSpPr>
                  <a:spLocks/>
                </p:cNvSpPr>
                <p:nvPr/>
              </p:nvSpPr>
              <p:spPr bwMode="black">
                <a:xfrm>
                  <a:off x="7640638" y="3154363"/>
                  <a:ext cx="57149"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8" name="Freeform 206"/>
                <p:cNvSpPr>
                  <a:spLocks/>
                </p:cNvSpPr>
                <p:nvPr/>
              </p:nvSpPr>
              <p:spPr bwMode="black">
                <a:xfrm>
                  <a:off x="7451725" y="3016251"/>
                  <a:ext cx="57149"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9" name="Freeform 207"/>
                <p:cNvSpPr>
                  <a:spLocks noEditPoints="1"/>
                </p:cNvSpPr>
                <p:nvPr/>
              </p:nvSpPr>
              <p:spPr bwMode="black">
                <a:xfrm>
                  <a:off x="7108826"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grpSp>
          <p:sp>
            <p:nvSpPr>
              <p:cNvPr id="140" name="Freeform 6"/>
              <p:cNvSpPr>
                <a:spLocks noChangeAspect="1" noEditPoints="1"/>
              </p:cNvSpPr>
              <p:nvPr/>
            </p:nvSpPr>
            <p:spPr bwMode="black">
              <a:xfrm>
                <a:off x="5001563" y="3443508"/>
                <a:ext cx="287980" cy="291592"/>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grpSp>
      </p:grpSp>
      <p:grpSp>
        <p:nvGrpSpPr>
          <p:cNvPr id="9" name="Group 8"/>
          <p:cNvGrpSpPr/>
          <p:nvPr/>
        </p:nvGrpSpPr>
        <p:grpSpPr>
          <a:xfrm>
            <a:off x="2017514" y="1058862"/>
            <a:ext cx="3657600" cy="1887698"/>
            <a:chOff x="2017514" y="1058862"/>
            <a:chExt cx="3657600" cy="1887698"/>
          </a:xfrm>
        </p:grpSpPr>
        <p:grpSp>
          <p:nvGrpSpPr>
            <p:cNvPr id="5" name="Group 4"/>
            <p:cNvGrpSpPr/>
            <p:nvPr/>
          </p:nvGrpSpPr>
          <p:grpSpPr>
            <a:xfrm>
              <a:off x="2017514" y="1058862"/>
              <a:ext cx="3657600" cy="1887698"/>
              <a:chOff x="8095062" y="3105942"/>
              <a:chExt cx="3657600" cy="2011680"/>
            </a:xfrm>
          </p:grpSpPr>
          <p:sp>
            <p:nvSpPr>
              <p:cNvPr id="35" name="Rectangle 34"/>
              <p:cNvSpPr/>
              <p:nvPr/>
            </p:nvSpPr>
            <p:spPr bwMode="auto">
              <a:xfrm>
                <a:off x="8095062" y="3105942"/>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430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Prepare Tenant Networking </a:t>
                </a:r>
                <a:r>
                  <a:rPr lang="en-US" sz="2000" dirty="0">
                    <a:gradFill>
                      <a:gsLst>
                        <a:gs pos="0">
                          <a:srgbClr val="00BCF2">
                            <a:lumMod val="20000"/>
                            <a:lumOff val="80000"/>
                          </a:srgbClr>
                        </a:gs>
                        <a:gs pos="100000">
                          <a:srgbClr val="00BCF2">
                            <a:lumMod val="20000"/>
                            <a:lumOff val="80000"/>
                          </a:srgbClr>
                        </a:gs>
                      </a:gsLst>
                      <a:lin ang="5400000" scaled="0"/>
                    </a:gradFill>
                  </a:rPr>
                  <a:t>E</a:t>
                </a:r>
                <a:r>
                  <a:rPr lang="en-US" sz="2000" dirty="0" smtClean="0">
                    <a:gradFill>
                      <a:gsLst>
                        <a:gs pos="0">
                          <a:srgbClr val="00BCF2">
                            <a:lumMod val="20000"/>
                            <a:lumOff val="80000"/>
                          </a:srgbClr>
                        </a:gs>
                        <a:gs pos="100000">
                          <a:srgbClr val="00BCF2">
                            <a:lumMod val="20000"/>
                            <a:lumOff val="80000"/>
                          </a:srgbClr>
                        </a:gs>
                      </a:gsLst>
                      <a:lin ang="5400000" scaled="0"/>
                    </a:gradFill>
                  </a:rPr>
                  <a:t>nvironment</a:t>
                </a:r>
              </a:p>
            </p:txBody>
          </p:sp>
          <p:grpSp>
            <p:nvGrpSpPr>
              <p:cNvPr id="171" name="Group 170"/>
              <p:cNvGrpSpPr/>
              <p:nvPr/>
            </p:nvGrpSpPr>
            <p:grpSpPr>
              <a:xfrm>
                <a:off x="8365198" y="3222598"/>
                <a:ext cx="668338" cy="962673"/>
                <a:chOff x="8539739" y="2811140"/>
                <a:chExt cx="668338" cy="1181102"/>
              </a:xfrm>
            </p:grpSpPr>
            <p:sp>
              <p:nvSpPr>
                <p:cNvPr id="172" name="Freeform 171"/>
                <p:cNvSpPr/>
                <p:nvPr/>
              </p:nvSpPr>
              <p:spPr bwMode="auto">
                <a:xfrm>
                  <a:off x="8549263" y="2811140"/>
                  <a:ext cx="576263" cy="369093"/>
                </a:xfrm>
                <a:custGeom>
                  <a:avLst/>
                  <a:gdLst>
                    <a:gd name="connsiteX0" fmla="*/ 9525 w 669132"/>
                    <a:gd name="connsiteY0" fmla="*/ 52387 h 381000"/>
                    <a:gd name="connsiteX1" fmla="*/ 378619 w 669132"/>
                    <a:gd name="connsiteY1" fmla="*/ 0 h 381000"/>
                    <a:gd name="connsiteX2" fmla="*/ 669132 w 669132"/>
                    <a:gd name="connsiteY2" fmla="*/ 109537 h 381000"/>
                    <a:gd name="connsiteX3" fmla="*/ 669132 w 669132"/>
                    <a:gd name="connsiteY3" fmla="*/ 381000 h 381000"/>
                    <a:gd name="connsiteX4" fmla="*/ 371475 w 669132"/>
                    <a:gd name="connsiteY4" fmla="*/ 345281 h 381000"/>
                    <a:gd name="connsiteX5" fmla="*/ 0 w 669132"/>
                    <a:gd name="connsiteY5" fmla="*/ 359568 h 381000"/>
                    <a:gd name="connsiteX6" fmla="*/ 9525 w 669132"/>
                    <a:gd name="connsiteY6" fmla="*/ 52387 h 381000"/>
                    <a:gd name="connsiteX0" fmla="*/ 9525 w 669132"/>
                    <a:gd name="connsiteY0" fmla="*/ 52387 h 381000"/>
                    <a:gd name="connsiteX1" fmla="*/ 378619 w 669132"/>
                    <a:gd name="connsiteY1" fmla="*/ 0 h 381000"/>
                    <a:gd name="connsiteX2" fmla="*/ 571501 w 669132"/>
                    <a:gd name="connsiteY2" fmla="*/ 76200 h 381000"/>
                    <a:gd name="connsiteX3" fmla="*/ 669132 w 669132"/>
                    <a:gd name="connsiteY3" fmla="*/ 381000 h 381000"/>
                    <a:gd name="connsiteX4" fmla="*/ 371475 w 669132"/>
                    <a:gd name="connsiteY4" fmla="*/ 345281 h 381000"/>
                    <a:gd name="connsiteX5" fmla="*/ 0 w 669132"/>
                    <a:gd name="connsiteY5" fmla="*/ 359568 h 381000"/>
                    <a:gd name="connsiteX6" fmla="*/ 9525 w 669132"/>
                    <a:gd name="connsiteY6" fmla="*/ 52387 h 381000"/>
                    <a:gd name="connsiteX0" fmla="*/ 9525 w 576263"/>
                    <a:gd name="connsiteY0" fmla="*/ 52387 h 369093"/>
                    <a:gd name="connsiteX1" fmla="*/ 378619 w 576263"/>
                    <a:gd name="connsiteY1" fmla="*/ 0 h 369093"/>
                    <a:gd name="connsiteX2" fmla="*/ 571501 w 576263"/>
                    <a:gd name="connsiteY2" fmla="*/ 76200 h 369093"/>
                    <a:gd name="connsiteX3" fmla="*/ 576263 w 576263"/>
                    <a:gd name="connsiteY3" fmla="*/ 369093 h 369093"/>
                    <a:gd name="connsiteX4" fmla="*/ 371475 w 576263"/>
                    <a:gd name="connsiteY4" fmla="*/ 345281 h 369093"/>
                    <a:gd name="connsiteX5" fmla="*/ 0 w 576263"/>
                    <a:gd name="connsiteY5" fmla="*/ 359568 h 369093"/>
                    <a:gd name="connsiteX6" fmla="*/ 9525 w 576263"/>
                    <a:gd name="connsiteY6" fmla="*/ 52387 h 36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263" h="369093">
                      <a:moveTo>
                        <a:pt x="9525" y="52387"/>
                      </a:moveTo>
                      <a:lnTo>
                        <a:pt x="378619" y="0"/>
                      </a:lnTo>
                      <a:lnTo>
                        <a:pt x="571501" y="76200"/>
                      </a:lnTo>
                      <a:cubicBezTo>
                        <a:pt x="573088" y="173831"/>
                        <a:pt x="574676" y="271462"/>
                        <a:pt x="576263" y="369093"/>
                      </a:cubicBezTo>
                      <a:lnTo>
                        <a:pt x="371475" y="345281"/>
                      </a:lnTo>
                      <a:lnTo>
                        <a:pt x="0" y="359568"/>
                      </a:lnTo>
                      <a:lnTo>
                        <a:pt x="9525" y="52387"/>
                      </a:lnTo>
                      <a:close/>
                    </a:path>
                  </a:pathLst>
                </a:custGeom>
                <a:noFill/>
                <a:ln w="12700" cap="flat" cmpd="sng" algn="ctr">
                  <a:solidFill>
                    <a:srgbClr val="00187B"/>
                  </a:solidFill>
                  <a:prstDash val="sysDash"/>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73" name="Freeform 172"/>
                <p:cNvSpPr/>
                <p:nvPr/>
              </p:nvSpPr>
              <p:spPr bwMode="auto">
                <a:xfrm>
                  <a:off x="8546461" y="3192139"/>
                  <a:ext cx="579065" cy="348131"/>
                </a:xfrm>
                <a:custGeom>
                  <a:avLst/>
                  <a:gdLst>
                    <a:gd name="connsiteX0" fmla="*/ 1833 w 578095"/>
                    <a:gd name="connsiteY0" fmla="*/ 23812 h 361950"/>
                    <a:gd name="connsiteX1" fmla="*/ 370926 w 578095"/>
                    <a:gd name="connsiteY1" fmla="*/ 0 h 361950"/>
                    <a:gd name="connsiteX2" fmla="*/ 578095 w 578095"/>
                    <a:gd name="connsiteY2" fmla="*/ 26194 h 361950"/>
                    <a:gd name="connsiteX3" fmla="*/ 578095 w 578095"/>
                    <a:gd name="connsiteY3" fmla="*/ 328612 h 361950"/>
                    <a:gd name="connsiteX4" fmla="*/ 363783 w 578095"/>
                    <a:gd name="connsiteY4" fmla="*/ 361950 h 361950"/>
                    <a:gd name="connsiteX5" fmla="*/ 1833 w 578095"/>
                    <a:gd name="connsiteY5" fmla="*/ 333375 h 361950"/>
                    <a:gd name="connsiteX6" fmla="*/ 1833 w 578095"/>
                    <a:gd name="connsiteY6" fmla="*/ 23812 h 361950"/>
                    <a:gd name="connsiteX0" fmla="*/ 5185 w 581447"/>
                    <a:gd name="connsiteY0" fmla="*/ 23812 h 361950"/>
                    <a:gd name="connsiteX1" fmla="*/ 374278 w 581447"/>
                    <a:gd name="connsiteY1" fmla="*/ 0 h 361950"/>
                    <a:gd name="connsiteX2" fmla="*/ 581447 w 581447"/>
                    <a:gd name="connsiteY2" fmla="*/ 26194 h 361950"/>
                    <a:gd name="connsiteX3" fmla="*/ 581447 w 581447"/>
                    <a:gd name="connsiteY3" fmla="*/ 328612 h 361950"/>
                    <a:gd name="connsiteX4" fmla="*/ 367135 w 581447"/>
                    <a:gd name="connsiteY4" fmla="*/ 361950 h 361950"/>
                    <a:gd name="connsiteX5" fmla="*/ 422 w 581447"/>
                    <a:gd name="connsiteY5" fmla="*/ 333375 h 361950"/>
                    <a:gd name="connsiteX6" fmla="*/ 5185 w 581447"/>
                    <a:gd name="connsiteY6" fmla="*/ 23812 h 361950"/>
                    <a:gd name="connsiteX0" fmla="*/ 5185 w 581447"/>
                    <a:gd name="connsiteY0" fmla="*/ 23812 h 357187"/>
                    <a:gd name="connsiteX1" fmla="*/ 374278 w 581447"/>
                    <a:gd name="connsiteY1" fmla="*/ 0 h 357187"/>
                    <a:gd name="connsiteX2" fmla="*/ 581447 w 581447"/>
                    <a:gd name="connsiteY2" fmla="*/ 26194 h 357187"/>
                    <a:gd name="connsiteX3" fmla="*/ 581447 w 581447"/>
                    <a:gd name="connsiteY3" fmla="*/ 328612 h 357187"/>
                    <a:gd name="connsiteX4" fmla="*/ 367135 w 581447"/>
                    <a:gd name="connsiteY4" fmla="*/ 357187 h 357187"/>
                    <a:gd name="connsiteX5" fmla="*/ 422 w 581447"/>
                    <a:gd name="connsiteY5" fmla="*/ 333375 h 357187"/>
                    <a:gd name="connsiteX6" fmla="*/ 5185 w 581447"/>
                    <a:gd name="connsiteY6" fmla="*/ 23812 h 357187"/>
                    <a:gd name="connsiteX0" fmla="*/ 5185 w 581447"/>
                    <a:gd name="connsiteY0" fmla="*/ 23812 h 359569"/>
                    <a:gd name="connsiteX1" fmla="*/ 374278 w 581447"/>
                    <a:gd name="connsiteY1" fmla="*/ 0 h 359569"/>
                    <a:gd name="connsiteX2" fmla="*/ 581447 w 581447"/>
                    <a:gd name="connsiteY2" fmla="*/ 26194 h 359569"/>
                    <a:gd name="connsiteX3" fmla="*/ 581447 w 581447"/>
                    <a:gd name="connsiteY3" fmla="*/ 328612 h 359569"/>
                    <a:gd name="connsiteX4" fmla="*/ 367135 w 581447"/>
                    <a:gd name="connsiteY4" fmla="*/ 359569 h 359569"/>
                    <a:gd name="connsiteX5" fmla="*/ 422 w 581447"/>
                    <a:gd name="connsiteY5" fmla="*/ 333375 h 359569"/>
                    <a:gd name="connsiteX6" fmla="*/ 5185 w 581447"/>
                    <a:gd name="connsiteY6" fmla="*/ 23812 h 359569"/>
                    <a:gd name="connsiteX0" fmla="*/ 5185 w 581447"/>
                    <a:gd name="connsiteY0" fmla="*/ 16668 h 352425"/>
                    <a:gd name="connsiteX1" fmla="*/ 374278 w 581447"/>
                    <a:gd name="connsiteY1" fmla="*/ 0 h 352425"/>
                    <a:gd name="connsiteX2" fmla="*/ 581447 w 581447"/>
                    <a:gd name="connsiteY2" fmla="*/ 19050 h 352425"/>
                    <a:gd name="connsiteX3" fmla="*/ 581447 w 581447"/>
                    <a:gd name="connsiteY3" fmla="*/ 321468 h 352425"/>
                    <a:gd name="connsiteX4" fmla="*/ 367135 w 581447"/>
                    <a:gd name="connsiteY4" fmla="*/ 352425 h 352425"/>
                    <a:gd name="connsiteX5" fmla="*/ 422 w 581447"/>
                    <a:gd name="connsiteY5" fmla="*/ 326231 h 352425"/>
                    <a:gd name="connsiteX6" fmla="*/ 5185 w 581447"/>
                    <a:gd name="connsiteY6" fmla="*/ 16668 h 352425"/>
                    <a:gd name="connsiteX0" fmla="*/ 5185 w 581447"/>
                    <a:gd name="connsiteY0" fmla="*/ 21431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21431 h 357188"/>
                    <a:gd name="connsiteX0" fmla="*/ 5185 w 581447"/>
                    <a:gd name="connsiteY0" fmla="*/ 16545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16545 h 357188"/>
                    <a:gd name="connsiteX0" fmla="*/ 5185 w 581447"/>
                    <a:gd name="connsiteY0" fmla="*/ 11659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11659 h 357188"/>
                    <a:gd name="connsiteX0" fmla="*/ 5185 w 581447"/>
                    <a:gd name="connsiteY0" fmla="*/ 16546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16546 h 357188"/>
                    <a:gd name="connsiteX0" fmla="*/ 5185 w 581447"/>
                    <a:gd name="connsiteY0" fmla="*/ 16546 h 357188"/>
                    <a:gd name="connsiteX1" fmla="*/ 374278 w 581447"/>
                    <a:gd name="connsiteY1" fmla="*/ 0 h 357188"/>
                    <a:gd name="connsiteX2" fmla="*/ 581447 w 581447"/>
                    <a:gd name="connsiteY2" fmla="*/ 23813 h 357188"/>
                    <a:gd name="connsiteX3" fmla="*/ 576684 w 581447"/>
                    <a:gd name="connsiteY3" fmla="*/ 323787 h 357188"/>
                    <a:gd name="connsiteX4" fmla="*/ 367135 w 581447"/>
                    <a:gd name="connsiteY4" fmla="*/ 357188 h 357188"/>
                    <a:gd name="connsiteX5" fmla="*/ 422 w 581447"/>
                    <a:gd name="connsiteY5" fmla="*/ 330994 h 357188"/>
                    <a:gd name="connsiteX6" fmla="*/ 5185 w 581447"/>
                    <a:gd name="connsiteY6" fmla="*/ 16546 h 357188"/>
                    <a:gd name="connsiteX0" fmla="*/ 5185 w 579065"/>
                    <a:gd name="connsiteY0" fmla="*/ 16546 h 357188"/>
                    <a:gd name="connsiteX1" fmla="*/ 374278 w 579065"/>
                    <a:gd name="connsiteY1" fmla="*/ 0 h 357188"/>
                    <a:gd name="connsiteX2" fmla="*/ 579065 w 579065"/>
                    <a:gd name="connsiteY2" fmla="*/ 23813 h 357188"/>
                    <a:gd name="connsiteX3" fmla="*/ 576684 w 579065"/>
                    <a:gd name="connsiteY3" fmla="*/ 323787 h 357188"/>
                    <a:gd name="connsiteX4" fmla="*/ 367135 w 579065"/>
                    <a:gd name="connsiteY4" fmla="*/ 357188 h 357188"/>
                    <a:gd name="connsiteX5" fmla="*/ 422 w 579065"/>
                    <a:gd name="connsiteY5" fmla="*/ 330994 h 357188"/>
                    <a:gd name="connsiteX6" fmla="*/ 5185 w 579065"/>
                    <a:gd name="connsiteY6" fmla="*/ 16546 h 3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065" h="357188">
                      <a:moveTo>
                        <a:pt x="5185" y="16546"/>
                      </a:moveTo>
                      <a:lnTo>
                        <a:pt x="374278" y="0"/>
                      </a:lnTo>
                      <a:lnTo>
                        <a:pt x="579065" y="23813"/>
                      </a:lnTo>
                      <a:cubicBezTo>
                        <a:pt x="577477" y="123804"/>
                        <a:pt x="578272" y="223796"/>
                        <a:pt x="576684" y="323787"/>
                      </a:cubicBezTo>
                      <a:lnTo>
                        <a:pt x="367135" y="357188"/>
                      </a:lnTo>
                      <a:lnTo>
                        <a:pt x="422" y="330994"/>
                      </a:lnTo>
                      <a:cubicBezTo>
                        <a:pt x="-1166" y="227806"/>
                        <a:pt x="2010" y="119734"/>
                        <a:pt x="5185" y="16546"/>
                      </a:cubicBezTo>
                      <a:close/>
                    </a:path>
                  </a:pathLst>
                </a:custGeom>
                <a:noFill/>
                <a:ln w="12700" cap="flat" cmpd="sng" algn="ctr">
                  <a:solidFill>
                    <a:srgbClr val="00187B"/>
                  </a:solidFill>
                  <a:prstDash val="sysDash"/>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74" name="Freeform 173"/>
                <p:cNvSpPr/>
                <p:nvPr/>
              </p:nvSpPr>
              <p:spPr bwMode="auto">
                <a:xfrm>
                  <a:off x="8539739" y="3541005"/>
                  <a:ext cx="583694" cy="451237"/>
                </a:xfrm>
                <a:custGeom>
                  <a:avLst/>
                  <a:gdLst>
                    <a:gd name="connsiteX0" fmla="*/ 7144 w 588169"/>
                    <a:gd name="connsiteY0" fmla="*/ 4763 h 461963"/>
                    <a:gd name="connsiteX1" fmla="*/ 373857 w 588169"/>
                    <a:gd name="connsiteY1" fmla="*/ 28575 h 461963"/>
                    <a:gd name="connsiteX2" fmla="*/ 588169 w 588169"/>
                    <a:gd name="connsiteY2" fmla="*/ 0 h 461963"/>
                    <a:gd name="connsiteX3" fmla="*/ 588169 w 588169"/>
                    <a:gd name="connsiteY3" fmla="*/ 371475 h 461963"/>
                    <a:gd name="connsiteX4" fmla="*/ 373857 w 588169"/>
                    <a:gd name="connsiteY4" fmla="*/ 461963 h 461963"/>
                    <a:gd name="connsiteX5" fmla="*/ 0 w 588169"/>
                    <a:gd name="connsiteY5" fmla="*/ 388144 h 461963"/>
                    <a:gd name="connsiteX6" fmla="*/ 7144 w 588169"/>
                    <a:gd name="connsiteY6" fmla="*/ 4763 h 461963"/>
                    <a:gd name="connsiteX0" fmla="*/ 7144 w 588169"/>
                    <a:gd name="connsiteY0" fmla="*/ 4763 h 461963"/>
                    <a:gd name="connsiteX1" fmla="*/ 373857 w 588169"/>
                    <a:gd name="connsiteY1" fmla="*/ 28575 h 461963"/>
                    <a:gd name="connsiteX2" fmla="*/ 583406 w 588169"/>
                    <a:gd name="connsiteY2" fmla="*/ 0 h 461963"/>
                    <a:gd name="connsiteX3" fmla="*/ 588169 w 588169"/>
                    <a:gd name="connsiteY3" fmla="*/ 371475 h 461963"/>
                    <a:gd name="connsiteX4" fmla="*/ 373857 w 588169"/>
                    <a:gd name="connsiteY4" fmla="*/ 461963 h 461963"/>
                    <a:gd name="connsiteX5" fmla="*/ 0 w 588169"/>
                    <a:gd name="connsiteY5" fmla="*/ 388144 h 461963"/>
                    <a:gd name="connsiteX6" fmla="*/ 7144 w 588169"/>
                    <a:gd name="connsiteY6" fmla="*/ 4763 h 461963"/>
                    <a:gd name="connsiteX0" fmla="*/ 7144 w 583694"/>
                    <a:gd name="connsiteY0" fmla="*/ 4763 h 461963"/>
                    <a:gd name="connsiteX1" fmla="*/ 373857 w 583694"/>
                    <a:gd name="connsiteY1" fmla="*/ 28575 h 461963"/>
                    <a:gd name="connsiteX2" fmla="*/ 583406 w 583694"/>
                    <a:gd name="connsiteY2" fmla="*/ 0 h 461963"/>
                    <a:gd name="connsiteX3" fmla="*/ 581025 w 583694"/>
                    <a:gd name="connsiteY3" fmla="*/ 371475 h 461963"/>
                    <a:gd name="connsiteX4" fmla="*/ 373857 w 583694"/>
                    <a:gd name="connsiteY4" fmla="*/ 461963 h 461963"/>
                    <a:gd name="connsiteX5" fmla="*/ 0 w 583694"/>
                    <a:gd name="connsiteY5" fmla="*/ 388144 h 461963"/>
                    <a:gd name="connsiteX6" fmla="*/ 7144 w 583694"/>
                    <a:gd name="connsiteY6" fmla="*/ 4763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694" h="461963">
                      <a:moveTo>
                        <a:pt x="7144" y="4763"/>
                      </a:moveTo>
                      <a:lnTo>
                        <a:pt x="373857" y="28575"/>
                      </a:lnTo>
                      <a:lnTo>
                        <a:pt x="583406" y="0"/>
                      </a:lnTo>
                      <a:cubicBezTo>
                        <a:pt x="584994" y="123825"/>
                        <a:pt x="579437" y="247650"/>
                        <a:pt x="581025" y="371475"/>
                      </a:cubicBezTo>
                      <a:lnTo>
                        <a:pt x="373857" y="461963"/>
                      </a:lnTo>
                      <a:lnTo>
                        <a:pt x="0" y="388144"/>
                      </a:lnTo>
                      <a:cubicBezTo>
                        <a:pt x="1588" y="260350"/>
                        <a:pt x="3175" y="132557"/>
                        <a:pt x="7144" y="4763"/>
                      </a:cubicBezTo>
                      <a:close/>
                    </a:path>
                  </a:pathLst>
                </a:custGeom>
                <a:noFill/>
                <a:ln w="12700" cap="flat" cmpd="sng" algn="ctr">
                  <a:solidFill>
                    <a:srgbClr val="00187B"/>
                  </a:solidFill>
                  <a:prstDash val="sysDash"/>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75" name="Oval 174"/>
                <p:cNvSpPr/>
                <p:nvPr/>
              </p:nvSpPr>
              <p:spPr bwMode="auto">
                <a:xfrm>
                  <a:off x="9064452" y="3622945"/>
                  <a:ext cx="107862"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76" name="Oval 175"/>
                <p:cNvSpPr/>
                <p:nvPr/>
              </p:nvSpPr>
              <p:spPr bwMode="auto">
                <a:xfrm>
                  <a:off x="9066583" y="3754246"/>
                  <a:ext cx="131969"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77" name="Oval 176"/>
                <p:cNvSpPr/>
                <p:nvPr/>
              </p:nvSpPr>
              <p:spPr bwMode="auto">
                <a:xfrm>
                  <a:off x="9073977" y="3255159"/>
                  <a:ext cx="107862"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78" name="Oval 177"/>
                <p:cNvSpPr/>
                <p:nvPr/>
              </p:nvSpPr>
              <p:spPr bwMode="auto">
                <a:xfrm>
                  <a:off x="9076108" y="3384079"/>
                  <a:ext cx="131969"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79" name="Oval 178"/>
                <p:cNvSpPr/>
                <p:nvPr/>
              </p:nvSpPr>
              <p:spPr bwMode="auto">
                <a:xfrm>
                  <a:off x="9066583" y="2903883"/>
                  <a:ext cx="107862"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sp>
              <p:nvSpPr>
                <p:cNvPr id="180" name="Oval 179"/>
                <p:cNvSpPr/>
                <p:nvPr/>
              </p:nvSpPr>
              <p:spPr bwMode="auto">
                <a:xfrm>
                  <a:off x="9068714" y="3032803"/>
                  <a:ext cx="131969"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b="0" i="0" u="none" strike="noStrike" kern="0" cap="none" spc="-50" normalizeH="0" baseline="0" noProof="0" dirty="0">
                    <a:ln>
                      <a:noFill/>
                    </a:ln>
                    <a:gradFill>
                      <a:gsLst>
                        <a:gs pos="1250">
                          <a:srgbClr val="FFFFFF"/>
                        </a:gs>
                        <a:gs pos="10417">
                          <a:srgbClr val="FFFFFF"/>
                        </a:gs>
                      </a:gsLst>
                      <a:lin ang="5400000" scaled="0"/>
                    </a:gradFill>
                    <a:effectLst/>
                    <a:uLnTx/>
                    <a:uFillTx/>
                    <a:latin typeface="Segoe UI"/>
                  </a:endParaRPr>
                </a:p>
              </p:txBody>
            </p:sp>
            <p:grpSp>
              <p:nvGrpSpPr>
                <p:cNvPr id="181" name="Group 180"/>
                <p:cNvGrpSpPr>
                  <a:grpSpLocks noChangeAspect="1"/>
                </p:cNvGrpSpPr>
                <p:nvPr/>
              </p:nvGrpSpPr>
              <p:grpSpPr bwMode="auto">
                <a:xfrm>
                  <a:off x="8565934" y="2836541"/>
                  <a:ext cx="627062" cy="1130300"/>
                  <a:chOff x="5070" y="1963"/>
                  <a:chExt cx="395" cy="712"/>
                </a:xfrm>
                <a:solidFill>
                  <a:srgbClr val="7FBA00"/>
                </a:solidFill>
              </p:grpSpPr>
              <p:sp>
                <p:nvSpPr>
                  <p:cNvPr id="182" name="Freeform 5"/>
                  <p:cNvSpPr>
                    <a:spLocks/>
                  </p:cNvSpPr>
                  <p:nvPr/>
                </p:nvSpPr>
                <p:spPr bwMode="auto">
                  <a:xfrm>
                    <a:off x="5314" y="2027"/>
                    <a:ext cx="63" cy="80"/>
                  </a:xfrm>
                  <a:custGeom>
                    <a:avLst/>
                    <a:gdLst>
                      <a:gd name="T0" fmla="*/ 70 w 98"/>
                      <a:gd name="T1" fmla="*/ 119 h 144"/>
                      <a:gd name="T2" fmla="*/ 98 w 98"/>
                      <a:gd name="T3" fmla="*/ 77 h 144"/>
                      <a:gd name="T4" fmla="*/ 75 w 98"/>
                      <a:gd name="T5" fmla="*/ 61 h 144"/>
                      <a:gd name="T6" fmla="*/ 93 w 98"/>
                      <a:gd name="T7" fmla="*/ 32 h 144"/>
                      <a:gd name="T8" fmla="*/ 60 w 98"/>
                      <a:gd name="T9" fmla="*/ 0 h 144"/>
                      <a:gd name="T10" fmla="*/ 28 w 98"/>
                      <a:gd name="T11" fmla="*/ 32 h 144"/>
                      <a:gd name="T12" fmla="*/ 44 w 98"/>
                      <a:gd name="T13" fmla="*/ 59 h 144"/>
                      <a:gd name="T14" fmla="*/ 11 w 98"/>
                      <a:gd name="T15" fmla="*/ 93 h 144"/>
                      <a:gd name="T16" fmla="*/ 8 w 98"/>
                      <a:gd name="T17" fmla="*/ 126 h 144"/>
                      <a:gd name="T18" fmla="*/ 14 w 98"/>
                      <a:gd name="T19" fmla="*/ 113 h 144"/>
                      <a:gd name="T20" fmla="*/ 16 w 98"/>
                      <a:gd name="T21" fmla="*/ 130 h 144"/>
                      <a:gd name="T22" fmla="*/ 52 w 98"/>
                      <a:gd name="T23" fmla="*/ 144 h 144"/>
                      <a:gd name="T24" fmla="*/ 62 w 98"/>
                      <a:gd name="T25" fmla="*/ 144 h 144"/>
                      <a:gd name="T26" fmla="*/ 70 w 98"/>
                      <a:gd name="T27" fmla="*/ 1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44">
                        <a:moveTo>
                          <a:pt x="70" y="119"/>
                        </a:moveTo>
                        <a:cubicBezTo>
                          <a:pt x="78" y="101"/>
                          <a:pt x="86" y="87"/>
                          <a:pt x="98" y="77"/>
                        </a:cubicBezTo>
                        <a:cubicBezTo>
                          <a:pt x="92" y="69"/>
                          <a:pt x="84" y="64"/>
                          <a:pt x="75" y="61"/>
                        </a:cubicBezTo>
                        <a:cubicBezTo>
                          <a:pt x="85" y="55"/>
                          <a:pt x="93" y="44"/>
                          <a:pt x="93" y="32"/>
                        </a:cubicBezTo>
                        <a:cubicBezTo>
                          <a:pt x="93" y="14"/>
                          <a:pt x="78" y="0"/>
                          <a:pt x="60" y="0"/>
                        </a:cubicBezTo>
                        <a:cubicBezTo>
                          <a:pt x="43" y="0"/>
                          <a:pt x="28" y="14"/>
                          <a:pt x="28" y="32"/>
                        </a:cubicBezTo>
                        <a:cubicBezTo>
                          <a:pt x="28" y="44"/>
                          <a:pt x="35" y="54"/>
                          <a:pt x="44" y="59"/>
                        </a:cubicBezTo>
                        <a:cubicBezTo>
                          <a:pt x="28" y="63"/>
                          <a:pt x="20" y="72"/>
                          <a:pt x="11" y="93"/>
                        </a:cubicBezTo>
                        <a:cubicBezTo>
                          <a:pt x="0" y="119"/>
                          <a:pt x="8" y="126"/>
                          <a:pt x="8" y="126"/>
                        </a:cubicBezTo>
                        <a:cubicBezTo>
                          <a:pt x="14" y="113"/>
                          <a:pt x="14" y="113"/>
                          <a:pt x="14" y="113"/>
                        </a:cubicBezTo>
                        <a:cubicBezTo>
                          <a:pt x="16" y="130"/>
                          <a:pt x="16" y="130"/>
                          <a:pt x="16" y="130"/>
                        </a:cubicBezTo>
                        <a:cubicBezTo>
                          <a:pt x="16" y="130"/>
                          <a:pt x="25" y="141"/>
                          <a:pt x="52" y="144"/>
                        </a:cubicBezTo>
                        <a:cubicBezTo>
                          <a:pt x="55" y="144"/>
                          <a:pt x="59" y="144"/>
                          <a:pt x="62" y="144"/>
                        </a:cubicBezTo>
                        <a:cubicBezTo>
                          <a:pt x="64" y="137"/>
                          <a:pt x="66" y="129"/>
                          <a:pt x="70" y="119"/>
                        </a:cubicBez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83" name="Freeform 6"/>
                  <p:cNvSpPr>
                    <a:spLocks noEditPoints="1"/>
                  </p:cNvSpPr>
                  <p:nvPr/>
                </p:nvSpPr>
                <p:spPr bwMode="auto">
                  <a:xfrm>
                    <a:off x="5076" y="1963"/>
                    <a:ext cx="333" cy="197"/>
                  </a:xfrm>
                  <a:custGeom>
                    <a:avLst/>
                    <a:gdLst>
                      <a:gd name="T0" fmla="*/ 516 w 518"/>
                      <a:gd name="T1" fmla="*/ 339 h 357"/>
                      <a:gd name="T2" fmla="*/ 458 w 518"/>
                      <a:gd name="T3" fmla="*/ 321 h 357"/>
                      <a:gd name="T4" fmla="*/ 456 w 518"/>
                      <a:gd name="T5" fmla="*/ 324 h 357"/>
                      <a:gd name="T6" fmla="*/ 435 w 518"/>
                      <a:gd name="T7" fmla="*/ 306 h 357"/>
                      <a:gd name="T8" fmla="*/ 424 w 518"/>
                      <a:gd name="T9" fmla="*/ 281 h 357"/>
                      <a:gd name="T10" fmla="*/ 424 w 518"/>
                      <a:gd name="T11" fmla="*/ 281 h 357"/>
                      <a:gd name="T12" fmla="*/ 421 w 518"/>
                      <a:gd name="T13" fmla="*/ 281 h 357"/>
                      <a:gd name="T14" fmla="*/ 388 w 518"/>
                      <a:gd name="T15" fmla="*/ 272 h 357"/>
                      <a:gd name="T16" fmla="*/ 386 w 518"/>
                      <a:gd name="T17" fmla="*/ 276 h 357"/>
                      <a:gd name="T18" fmla="*/ 365 w 518"/>
                      <a:gd name="T19" fmla="*/ 258 h 357"/>
                      <a:gd name="T20" fmla="*/ 362 w 518"/>
                      <a:gd name="T21" fmla="*/ 200 h 357"/>
                      <a:gd name="T22" fmla="*/ 383 w 518"/>
                      <a:gd name="T23" fmla="*/ 169 h 357"/>
                      <a:gd name="T24" fmla="*/ 378 w 518"/>
                      <a:gd name="T25" fmla="*/ 148 h 357"/>
                      <a:gd name="T26" fmla="*/ 431 w 518"/>
                      <a:gd name="T27" fmla="*/ 95 h 357"/>
                      <a:gd name="T28" fmla="*/ 469 w 518"/>
                      <a:gd name="T29" fmla="*/ 110 h 357"/>
                      <a:gd name="T30" fmla="*/ 517 w 518"/>
                      <a:gd name="T31" fmla="*/ 75 h 357"/>
                      <a:gd name="T32" fmla="*/ 349 w 518"/>
                      <a:gd name="T33" fmla="*/ 0 h 357"/>
                      <a:gd name="T34" fmla="*/ 4 w 518"/>
                      <a:gd name="T35" fmla="*/ 53 h 357"/>
                      <a:gd name="T36" fmla="*/ 0 w 518"/>
                      <a:gd name="T37" fmla="*/ 348 h 357"/>
                      <a:gd name="T38" fmla="*/ 334 w 518"/>
                      <a:gd name="T39" fmla="*/ 333 h 357"/>
                      <a:gd name="T40" fmla="*/ 518 w 518"/>
                      <a:gd name="T41" fmla="*/ 357 h 357"/>
                      <a:gd name="T42" fmla="*/ 518 w 518"/>
                      <a:gd name="T43" fmla="*/ 339 h 357"/>
                      <a:gd name="T44" fmla="*/ 516 w 518"/>
                      <a:gd name="T45" fmla="*/ 339 h 357"/>
                      <a:gd name="T46" fmla="*/ 316 w 518"/>
                      <a:gd name="T47" fmla="*/ 310 h 357"/>
                      <a:gd name="T48" fmla="*/ 22 w 518"/>
                      <a:gd name="T49" fmla="*/ 324 h 357"/>
                      <a:gd name="T50" fmla="*/ 23 w 518"/>
                      <a:gd name="T51" fmla="*/ 256 h 357"/>
                      <a:gd name="T52" fmla="*/ 317 w 518"/>
                      <a:gd name="T53" fmla="*/ 234 h 357"/>
                      <a:gd name="T54" fmla="*/ 316 w 518"/>
                      <a:gd name="T55" fmla="*/ 310 h 357"/>
                      <a:gd name="T56" fmla="*/ 317 w 518"/>
                      <a:gd name="T57" fmla="*/ 208 h 357"/>
                      <a:gd name="T58" fmla="*/ 23 w 518"/>
                      <a:gd name="T59" fmla="*/ 232 h 357"/>
                      <a:gd name="T60" fmla="*/ 24 w 518"/>
                      <a:gd name="T61" fmla="*/ 164 h 357"/>
                      <a:gd name="T62" fmla="*/ 319 w 518"/>
                      <a:gd name="T63" fmla="*/ 132 h 357"/>
                      <a:gd name="T64" fmla="*/ 317 w 518"/>
                      <a:gd name="T65" fmla="*/ 208 h 357"/>
                      <a:gd name="T66" fmla="*/ 319 w 518"/>
                      <a:gd name="T67" fmla="*/ 106 h 357"/>
                      <a:gd name="T68" fmla="*/ 25 w 518"/>
                      <a:gd name="T69" fmla="*/ 141 h 357"/>
                      <a:gd name="T70" fmla="*/ 26 w 518"/>
                      <a:gd name="T71" fmla="*/ 73 h 357"/>
                      <a:gd name="T72" fmla="*/ 320 w 518"/>
                      <a:gd name="T73" fmla="*/ 30 h 357"/>
                      <a:gd name="T74" fmla="*/ 319 w 518"/>
                      <a:gd name="T75" fmla="*/ 10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8" h="357">
                        <a:moveTo>
                          <a:pt x="516" y="339"/>
                        </a:moveTo>
                        <a:cubicBezTo>
                          <a:pt x="487" y="336"/>
                          <a:pt x="469" y="328"/>
                          <a:pt x="458" y="321"/>
                        </a:cubicBezTo>
                        <a:cubicBezTo>
                          <a:pt x="456" y="324"/>
                          <a:pt x="456" y="324"/>
                          <a:pt x="456" y="324"/>
                        </a:cubicBezTo>
                        <a:cubicBezTo>
                          <a:pt x="435" y="306"/>
                          <a:pt x="435" y="306"/>
                          <a:pt x="435" y="306"/>
                        </a:cubicBezTo>
                        <a:cubicBezTo>
                          <a:pt x="432" y="303"/>
                          <a:pt x="425" y="296"/>
                          <a:pt x="424" y="281"/>
                        </a:cubicBezTo>
                        <a:cubicBezTo>
                          <a:pt x="424" y="281"/>
                          <a:pt x="424" y="281"/>
                          <a:pt x="424" y="281"/>
                        </a:cubicBezTo>
                        <a:cubicBezTo>
                          <a:pt x="421" y="281"/>
                          <a:pt x="421" y="281"/>
                          <a:pt x="421" y="281"/>
                        </a:cubicBezTo>
                        <a:cubicBezTo>
                          <a:pt x="407" y="279"/>
                          <a:pt x="396" y="276"/>
                          <a:pt x="388" y="272"/>
                        </a:cubicBezTo>
                        <a:cubicBezTo>
                          <a:pt x="386" y="276"/>
                          <a:pt x="386" y="276"/>
                          <a:pt x="386" y="276"/>
                        </a:cubicBezTo>
                        <a:cubicBezTo>
                          <a:pt x="365" y="258"/>
                          <a:pt x="365" y="258"/>
                          <a:pt x="365" y="258"/>
                        </a:cubicBezTo>
                        <a:cubicBezTo>
                          <a:pt x="359" y="253"/>
                          <a:pt x="347" y="237"/>
                          <a:pt x="362" y="200"/>
                        </a:cubicBezTo>
                        <a:cubicBezTo>
                          <a:pt x="367" y="189"/>
                          <a:pt x="373" y="177"/>
                          <a:pt x="383" y="169"/>
                        </a:cubicBezTo>
                        <a:cubicBezTo>
                          <a:pt x="380" y="162"/>
                          <a:pt x="378" y="155"/>
                          <a:pt x="378" y="148"/>
                        </a:cubicBezTo>
                        <a:cubicBezTo>
                          <a:pt x="378" y="119"/>
                          <a:pt x="402" y="95"/>
                          <a:pt x="431" y="95"/>
                        </a:cubicBezTo>
                        <a:cubicBezTo>
                          <a:pt x="446" y="95"/>
                          <a:pt x="459" y="100"/>
                          <a:pt x="469" y="110"/>
                        </a:cubicBezTo>
                        <a:cubicBezTo>
                          <a:pt x="479" y="92"/>
                          <a:pt x="496" y="79"/>
                          <a:pt x="517" y="75"/>
                        </a:cubicBezTo>
                        <a:cubicBezTo>
                          <a:pt x="349" y="0"/>
                          <a:pt x="349" y="0"/>
                          <a:pt x="349" y="0"/>
                        </a:cubicBezTo>
                        <a:cubicBezTo>
                          <a:pt x="4" y="53"/>
                          <a:pt x="4" y="53"/>
                          <a:pt x="4" y="53"/>
                        </a:cubicBezTo>
                        <a:cubicBezTo>
                          <a:pt x="0" y="348"/>
                          <a:pt x="0" y="348"/>
                          <a:pt x="0" y="348"/>
                        </a:cubicBezTo>
                        <a:cubicBezTo>
                          <a:pt x="334" y="333"/>
                          <a:pt x="334" y="333"/>
                          <a:pt x="334" y="333"/>
                        </a:cubicBezTo>
                        <a:cubicBezTo>
                          <a:pt x="518" y="357"/>
                          <a:pt x="518" y="357"/>
                          <a:pt x="518" y="357"/>
                        </a:cubicBezTo>
                        <a:cubicBezTo>
                          <a:pt x="518" y="339"/>
                          <a:pt x="518" y="339"/>
                          <a:pt x="518" y="339"/>
                        </a:cubicBezTo>
                        <a:lnTo>
                          <a:pt x="516" y="339"/>
                        </a:lnTo>
                        <a:close/>
                        <a:moveTo>
                          <a:pt x="316" y="310"/>
                        </a:moveTo>
                        <a:cubicBezTo>
                          <a:pt x="22" y="324"/>
                          <a:pt x="22" y="324"/>
                          <a:pt x="22" y="324"/>
                        </a:cubicBezTo>
                        <a:cubicBezTo>
                          <a:pt x="23" y="256"/>
                          <a:pt x="23" y="256"/>
                          <a:pt x="23" y="256"/>
                        </a:cubicBezTo>
                        <a:cubicBezTo>
                          <a:pt x="317" y="234"/>
                          <a:pt x="317" y="234"/>
                          <a:pt x="317" y="234"/>
                        </a:cubicBezTo>
                        <a:lnTo>
                          <a:pt x="316" y="310"/>
                        </a:lnTo>
                        <a:close/>
                        <a:moveTo>
                          <a:pt x="317" y="208"/>
                        </a:moveTo>
                        <a:cubicBezTo>
                          <a:pt x="23" y="232"/>
                          <a:pt x="23" y="232"/>
                          <a:pt x="23" y="232"/>
                        </a:cubicBezTo>
                        <a:cubicBezTo>
                          <a:pt x="24" y="164"/>
                          <a:pt x="24" y="164"/>
                          <a:pt x="24" y="164"/>
                        </a:cubicBezTo>
                        <a:cubicBezTo>
                          <a:pt x="319" y="132"/>
                          <a:pt x="319" y="132"/>
                          <a:pt x="319" y="132"/>
                        </a:cubicBezTo>
                        <a:lnTo>
                          <a:pt x="317" y="208"/>
                        </a:lnTo>
                        <a:close/>
                        <a:moveTo>
                          <a:pt x="319" y="106"/>
                        </a:moveTo>
                        <a:cubicBezTo>
                          <a:pt x="25" y="141"/>
                          <a:pt x="25" y="141"/>
                          <a:pt x="25" y="141"/>
                        </a:cubicBezTo>
                        <a:cubicBezTo>
                          <a:pt x="26" y="73"/>
                          <a:pt x="26" y="73"/>
                          <a:pt x="26" y="73"/>
                        </a:cubicBezTo>
                        <a:cubicBezTo>
                          <a:pt x="320" y="30"/>
                          <a:pt x="320" y="30"/>
                          <a:pt x="320" y="30"/>
                        </a:cubicBezTo>
                        <a:lnTo>
                          <a:pt x="319" y="106"/>
                        </a:ln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84" name="Freeform 7"/>
                  <p:cNvSpPr>
                    <a:spLocks/>
                  </p:cNvSpPr>
                  <p:nvPr/>
                </p:nvSpPr>
                <p:spPr bwMode="auto">
                  <a:xfrm>
                    <a:off x="5356" y="2015"/>
                    <a:ext cx="109" cy="128"/>
                  </a:xfrm>
                  <a:custGeom>
                    <a:avLst/>
                    <a:gdLst>
                      <a:gd name="T0" fmla="*/ 117 w 169"/>
                      <a:gd name="T1" fmla="*/ 95 h 232"/>
                      <a:gd name="T2" fmla="*/ 145 w 169"/>
                      <a:gd name="T3" fmla="*/ 50 h 232"/>
                      <a:gd name="T4" fmla="*/ 95 w 169"/>
                      <a:gd name="T5" fmla="*/ 0 h 232"/>
                      <a:gd name="T6" fmla="*/ 45 w 169"/>
                      <a:gd name="T7" fmla="*/ 50 h 232"/>
                      <a:gd name="T8" fmla="*/ 69 w 169"/>
                      <a:gd name="T9" fmla="*/ 93 h 232"/>
                      <a:gd name="T10" fmla="*/ 18 w 169"/>
                      <a:gd name="T11" fmla="*/ 145 h 232"/>
                      <a:gd name="T12" fmla="*/ 13 w 169"/>
                      <a:gd name="T13" fmla="*/ 196 h 232"/>
                      <a:gd name="T14" fmla="*/ 22 w 169"/>
                      <a:gd name="T15" fmla="*/ 176 h 232"/>
                      <a:gd name="T16" fmla="*/ 25 w 169"/>
                      <a:gd name="T17" fmla="*/ 202 h 232"/>
                      <a:gd name="T18" fmla="*/ 82 w 169"/>
                      <a:gd name="T19" fmla="*/ 224 h 232"/>
                      <a:gd name="T20" fmla="*/ 169 w 169"/>
                      <a:gd name="T21" fmla="*/ 176 h 232"/>
                      <a:gd name="T22" fmla="*/ 117 w 169"/>
                      <a:gd name="T23" fmla="*/ 9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32">
                        <a:moveTo>
                          <a:pt x="117" y="95"/>
                        </a:moveTo>
                        <a:cubicBezTo>
                          <a:pt x="133" y="86"/>
                          <a:pt x="145" y="70"/>
                          <a:pt x="145" y="50"/>
                        </a:cubicBezTo>
                        <a:cubicBezTo>
                          <a:pt x="145" y="23"/>
                          <a:pt x="122" y="0"/>
                          <a:pt x="95" y="0"/>
                        </a:cubicBezTo>
                        <a:cubicBezTo>
                          <a:pt x="67" y="0"/>
                          <a:pt x="45" y="23"/>
                          <a:pt x="45" y="50"/>
                        </a:cubicBezTo>
                        <a:cubicBezTo>
                          <a:pt x="45" y="68"/>
                          <a:pt x="55" y="84"/>
                          <a:pt x="69" y="93"/>
                        </a:cubicBezTo>
                        <a:cubicBezTo>
                          <a:pt x="44" y="98"/>
                          <a:pt x="31" y="113"/>
                          <a:pt x="18" y="145"/>
                        </a:cubicBezTo>
                        <a:cubicBezTo>
                          <a:pt x="0" y="185"/>
                          <a:pt x="13" y="196"/>
                          <a:pt x="13" y="196"/>
                        </a:cubicBezTo>
                        <a:cubicBezTo>
                          <a:pt x="22" y="176"/>
                          <a:pt x="22" y="176"/>
                          <a:pt x="22" y="176"/>
                        </a:cubicBezTo>
                        <a:cubicBezTo>
                          <a:pt x="25" y="202"/>
                          <a:pt x="25" y="202"/>
                          <a:pt x="25" y="202"/>
                        </a:cubicBezTo>
                        <a:cubicBezTo>
                          <a:pt x="25" y="202"/>
                          <a:pt x="40" y="220"/>
                          <a:pt x="82" y="224"/>
                        </a:cubicBezTo>
                        <a:cubicBezTo>
                          <a:pt x="126" y="227"/>
                          <a:pt x="169" y="232"/>
                          <a:pt x="169" y="176"/>
                        </a:cubicBezTo>
                        <a:cubicBezTo>
                          <a:pt x="169" y="132"/>
                          <a:pt x="147" y="104"/>
                          <a:pt x="117" y="95"/>
                        </a:cubicBez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85" name="Freeform 8"/>
                  <p:cNvSpPr>
                    <a:spLocks/>
                  </p:cNvSpPr>
                  <p:nvPr/>
                </p:nvSpPr>
                <p:spPr bwMode="auto">
                  <a:xfrm>
                    <a:off x="5314" y="2246"/>
                    <a:ext cx="63" cy="80"/>
                  </a:xfrm>
                  <a:custGeom>
                    <a:avLst/>
                    <a:gdLst>
                      <a:gd name="T0" fmla="*/ 70 w 98"/>
                      <a:gd name="T1" fmla="*/ 119 h 144"/>
                      <a:gd name="T2" fmla="*/ 98 w 98"/>
                      <a:gd name="T3" fmla="*/ 77 h 144"/>
                      <a:gd name="T4" fmla="*/ 75 w 98"/>
                      <a:gd name="T5" fmla="*/ 60 h 144"/>
                      <a:gd name="T6" fmla="*/ 93 w 98"/>
                      <a:gd name="T7" fmla="*/ 32 h 144"/>
                      <a:gd name="T8" fmla="*/ 60 w 98"/>
                      <a:gd name="T9" fmla="*/ 0 h 144"/>
                      <a:gd name="T10" fmla="*/ 28 w 98"/>
                      <a:gd name="T11" fmla="*/ 32 h 144"/>
                      <a:gd name="T12" fmla="*/ 44 w 98"/>
                      <a:gd name="T13" fmla="*/ 59 h 144"/>
                      <a:gd name="T14" fmla="*/ 11 w 98"/>
                      <a:gd name="T15" fmla="*/ 92 h 144"/>
                      <a:gd name="T16" fmla="*/ 8 w 98"/>
                      <a:gd name="T17" fmla="*/ 125 h 144"/>
                      <a:gd name="T18" fmla="*/ 14 w 98"/>
                      <a:gd name="T19" fmla="*/ 113 h 144"/>
                      <a:gd name="T20" fmla="*/ 16 w 98"/>
                      <a:gd name="T21" fmla="*/ 129 h 144"/>
                      <a:gd name="T22" fmla="*/ 52 w 98"/>
                      <a:gd name="T23" fmla="*/ 143 h 144"/>
                      <a:gd name="T24" fmla="*/ 62 w 98"/>
                      <a:gd name="T25" fmla="*/ 144 h 144"/>
                      <a:gd name="T26" fmla="*/ 70 w 98"/>
                      <a:gd name="T27" fmla="*/ 1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44">
                        <a:moveTo>
                          <a:pt x="70" y="119"/>
                        </a:moveTo>
                        <a:cubicBezTo>
                          <a:pt x="78" y="101"/>
                          <a:pt x="86" y="87"/>
                          <a:pt x="98" y="77"/>
                        </a:cubicBezTo>
                        <a:cubicBezTo>
                          <a:pt x="92" y="69"/>
                          <a:pt x="84" y="63"/>
                          <a:pt x="75" y="60"/>
                        </a:cubicBezTo>
                        <a:cubicBezTo>
                          <a:pt x="85" y="55"/>
                          <a:pt x="93" y="44"/>
                          <a:pt x="93" y="32"/>
                        </a:cubicBezTo>
                        <a:cubicBezTo>
                          <a:pt x="93" y="14"/>
                          <a:pt x="78" y="0"/>
                          <a:pt x="60" y="0"/>
                        </a:cubicBezTo>
                        <a:cubicBezTo>
                          <a:pt x="43" y="0"/>
                          <a:pt x="28" y="14"/>
                          <a:pt x="28" y="32"/>
                        </a:cubicBezTo>
                        <a:cubicBezTo>
                          <a:pt x="28" y="43"/>
                          <a:pt x="35" y="53"/>
                          <a:pt x="44" y="59"/>
                        </a:cubicBezTo>
                        <a:cubicBezTo>
                          <a:pt x="28" y="62"/>
                          <a:pt x="20" y="72"/>
                          <a:pt x="11" y="92"/>
                        </a:cubicBezTo>
                        <a:cubicBezTo>
                          <a:pt x="0" y="118"/>
                          <a:pt x="8" y="125"/>
                          <a:pt x="8" y="125"/>
                        </a:cubicBezTo>
                        <a:cubicBezTo>
                          <a:pt x="14" y="113"/>
                          <a:pt x="14" y="113"/>
                          <a:pt x="14" y="113"/>
                        </a:cubicBezTo>
                        <a:cubicBezTo>
                          <a:pt x="16" y="129"/>
                          <a:pt x="16" y="129"/>
                          <a:pt x="16" y="129"/>
                        </a:cubicBezTo>
                        <a:cubicBezTo>
                          <a:pt x="16" y="129"/>
                          <a:pt x="25" y="141"/>
                          <a:pt x="52" y="143"/>
                        </a:cubicBezTo>
                        <a:cubicBezTo>
                          <a:pt x="55" y="143"/>
                          <a:pt x="59" y="144"/>
                          <a:pt x="62" y="144"/>
                        </a:cubicBezTo>
                        <a:cubicBezTo>
                          <a:pt x="64" y="137"/>
                          <a:pt x="66" y="129"/>
                          <a:pt x="70" y="119"/>
                        </a:cubicBez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86" name="Freeform 9"/>
                  <p:cNvSpPr>
                    <a:spLocks noEditPoints="1"/>
                  </p:cNvSpPr>
                  <p:nvPr/>
                </p:nvSpPr>
                <p:spPr bwMode="auto">
                  <a:xfrm>
                    <a:off x="5074" y="2202"/>
                    <a:ext cx="335" cy="185"/>
                  </a:xfrm>
                  <a:custGeom>
                    <a:avLst/>
                    <a:gdLst>
                      <a:gd name="T0" fmla="*/ 462 w 522"/>
                      <a:gd name="T1" fmla="*/ 285 h 336"/>
                      <a:gd name="T2" fmla="*/ 460 w 522"/>
                      <a:gd name="T3" fmla="*/ 288 h 336"/>
                      <a:gd name="T4" fmla="*/ 439 w 522"/>
                      <a:gd name="T5" fmla="*/ 270 h 336"/>
                      <a:gd name="T6" fmla="*/ 428 w 522"/>
                      <a:gd name="T7" fmla="*/ 245 h 336"/>
                      <a:gd name="T8" fmla="*/ 428 w 522"/>
                      <a:gd name="T9" fmla="*/ 245 h 336"/>
                      <a:gd name="T10" fmla="*/ 425 w 522"/>
                      <a:gd name="T11" fmla="*/ 245 h 336"/>
                      <a:gd name="T12" fmla="*/ 392 w 522"/>
                      <a:gd name="T13" fmla="*/ 237 h 336"/>
                      <a:gd name="T14" fmla="*/ 390 w 522"/>
                      <a:gd name="T15" fmla="*/ 240 h 336"/>
                      <a:gd name="T16" fmla="*/ 369 w 522"/>
                      <a:gd name="T17" fmla="*/ 222 h 336"/>
                      <a:gd name="T18" fmla="*/ 366 w 522"/>
                      <a:gd name="T19" fmla="*/ 165 h 336"/>
                      <a:gd name="T20" fmla="*/ 387 w 522"/>
                      <a:gd name="T21" fmla="*/ 133 h 336"/>
                      <a:gd name="T22" fmla="*/ 382 w 522"/>
                      <a:gd name="T23" fmla="*/ 113 h 336"/>
                      <a:gd name="T24" fmla="*/ 435 w 522"/>
                      <a:gd name="T25" fmla="*/ 59 h 336"/>
                      <a:gd name="T26" fmla="*/ 473 w 522"/>
                      <a:gd name="T27" fmla="*/ 74 h 336"/>
                      <a:gd name="T28" fmla="*/ 521 w 522"/>
                      <a:gd name="T29" fmla="*/ 39 h 336"/>
                      <a:gd name="T30" fmla="*/ 522 w 522"/>
                      <a:gd name="T31" fmla="*/ 20 h 336"/>
                      <a:gd name="T32" fmla="*/ 338 w 522"/>
                      <a:gd name="T33" fmla="*/ 0 h 336"/>
                      <a:gd name="T34" fmla="*/ 4 w 522"/>
                      <a:gd name="T35" fmla="*/ 16 h 336"/>
                      <a:gd name="T36" fmla="*/ 0 w 522"/>
                      <a:gd name="T37" fmla="*/ 313 h 336"/>
                      <a:gd name="T38" fmla="*/ 338 w 522"/>
                      <a:gd name="T39" fmla="*/ 336 h 336"/>
                      <a:gd name="T40" fmla="*/ 517 w 522"/>
                      <a:gd name="T41" fmla="*/ 317 h 336"/>
                      <a:gd name="T42" fmla="*/ 517 w 522"/>
                      <a:gd name="T43" fmla="*/ 303 h 336"/>
                      <a:gd name="T44" fmla="*/ 462 w 522"/>
                      <a:gd name="T45" fmla="*/ 285 h 336"/>
                      <a:gd name="T46" fmla="*/ 315 w 522"/>
                      <a:gd name="T47" fmla="*/ 307 h 336"/>
                      <a:gd name="T48" fmla="*/ 22 w 522"/>
                      <a:gd name="T49" fmla="*/ 290 h 336"/>
                      <a:gd name="T50" fmla="*/ 23 w 522"/>
                      <a:gd name="T51" fmla="*/ 222 h 336"/>
                      <a:gd name="T52" fmla="*/ 316 w 522"/>
                      <a:gd name="T53" fmla="*/ 232 h 336"/>
                      <a:gd name="T54" fmla="*/ 315 w 522"/>
                      <a:gd name="T55" fmla="*/ 307 h 336"/>
                      <a:gd name="T56" fmla="*/ 316 w 522"/>
                      <a:gd name="T57" fmla="*/ 206 h 336"/>
                      <a:gd name="T58" fmla="*/ 24 w 522"/>
                      <a:gd name="T59" fmla="*/ 199 h 336"/>
                      <a:gd name="T60" fmla="*/ 25 w 522"/>
                      <a:gd name="T61" fmla="*/ 131 h 336"/>
                      <a:gd name="T62" fmla="*/ 318 w 522"/>
                      <a:gd name="T63" fmla="*/ 130 h 336"/>
                      <a:gd name="T64" fmla="*/ 316 w 522"/>
                      <a:gd name="T65" fmla="*/ 206 h 336"/>
                      <a:gd name="T66" fmla="*/ 318 w 522"/>
                      <a:gd name="T67" fmla="*/ 104 h 336"/>
                      <a:gd name="T68" fmla="*/ 25 w 522"/>
                      <a:gd name="T69" fmla="*/ 108 h 336"/>
                      <a:gd name="T70" fmla="*/ 26 w 522"/>
                      <a:gd name="T71" fmla="*/ 40 h 336"/>
                      <a:gd name="T72" fmla="*/ 319 w 522"/>
                      <a:gd name="T73" fmla="*/ 29 h 336"/>
                      <a:gd name="T74" fmla="*/ 318 w 522"/>
                      <a:gd name="T75" fmla="*/ 1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2" h="336">
                        <a:moveTo>
                          <a:pt x="462" y="285"/>
                        </a:moveTo>
                        <a:cubicBezTo>
                          <a:pt x="460" y="288"/>
                          <a:pt x="460" y="288"/>
                          <a:pt x="460" y="288"/>
                        </a:cubicBezTo>
                        <a:cubicBezTo>
                          <a:pt x="439" y="270"/>
                          <a:pt x="439" y="270"/>
                          <a:pt x="439" y="270"/>
                        </a:cubicBezTo>
                        <a:cubicBezTo>
                          <a:pt x="436" y="268"/>
                          <a:pt x="429" y="260"/>
                          <a:pt x="428" y="245"/>
                        </a:cubicBezTo>
                        <a:cubicBezTo>
                          <a:pt x="428" y="245"/>
                          <a:pt x="428" y="245"/>
                          <a:pt x="428" y="245"/>
                        </a:cubicBezTo>
                        <a:cubicBezTo>
                          <a:pt x="425" y="245"/>
                          <a:pt x="425" y="245"/>
                          <a:pt x="425" y="245"/>
                        </a:cubicBezTo>
                        <a:cubicBezTo>
                          <a:pt x="411" y="244"/>
                          <a:pt x="400" y="241"/>
                          <a:pt x="392" y="237"/>
                        </a:cubicBezTo>
                        <a:cubicBezTo>
                          <a:pt x="390" y="240"/>
                          <a:pt x="390" y="240"/>
                          <a:pt x="390" y="240"/>
                        </a:cubicBezTo>
                        <a:cubicBezTo>
                          <a:pt x="369" y="222"/>
                          <a:pt x="369" y="222"/>
                          <a:pt x="369" y="222"/>
                        </a:cubicBezTo>
                        <a:cubicBezTo>
                          <a:pt x="363" y="217"/>
                          <a:pt x="351" y="201"/>
                          <a:pt x="366" y="165"/>
                        </a:cubicBezTo>
                        <a:cubicBezTo>
                          <a:pt x="371" y="153"/>
                          <a:pt x="377" y="142"/>
                          <a:pt x="387" y="133"/>
                        </a:cubicBezTo>
                        <a:cubicBezTo>
                          <a:pt x="384" y="127"/>
                          <a:pt x="382" y="120"/>
                          <a:pt x="382" y="113"/>
                        </a:cubicBezTo>
                        <a:cubicBezTo>
                          <a:pt x="382" y="83"/>
                          <a:pt x="406" y="59"/>
                          <a:pt x="435" y="59"/>
                        </a:cubicBezTo>
                        <a:cubicBezTo>
                          <a:pt x="450" y="59"/>
                          <a:pt x="463" y="65"/>
                          <a:pt x="473" y="74"/>
                        </a:cubicBezTo>
                        <a:cubicBezTo>
                          <a:pt x="483" y="56"/>
                          <a:pt x="500" y="43"/>
                          <a:pt x="521" y="39"/>
                        </a:cubicBezTo>
                        <a:cubicBezTo>
                          <a:pt x="522" y="20"/>
                          <a:pt x="522" y="20"/>
                          <a:pt x="522" y="20"/>
                        </a:cubicBezTo>
                        <a:cubicBezTo>
                          <a:pt x="338" y="0"/>
                          <a:pt x="338" y="0"/>
                          <a:pt x="338" y="0"/>
                        </a:cubicBezTo>
                        <a:cubicBezTo>
                          <a:pt x="4" y="16"/>
                          <a:pt x="4" y="16"/>
                          <a:pt x="4" y="16"/>
                        </a:cubicBezTo>
                        <a:cubicBezTo>
                          <a:pt x="0" y="313"/>
                          <a:pt x="0" y="313"/>
                          <a:pt x="0" y="313"/>
                        </a:cubicBezTo>
                        <a:cubicBezTo>
                          <a:pt x="338" y="336"/>
                          <a:pt x="338" y="336"/>
                          <a:pt x="338" y="336"/>
                        </a:cubicBezTo>
                        <a:cubicBezTo>
                          <a:pt x="517" y="317"/>
                          <a:pt x="517" y="317"/>
                          <a:pt x="517" y="317"/>
                        </a:cubicBezTo>
                        <a:cubicBezTo>
                          <a:pt x="517" y="303"/>
                          <a:pt x="517" y="303"/>
                          <a:pt x="517" y="303"/>
                        </a:cubicBezTo>
                        <a:cubicBezTo>
                          <a:pt x="490" y="300"/>
                          <a:pt x="472" y="292"/>
                          <a:pt x="462" y="285"/>
                        </a:cubicBezTo>
                        <a:close/>
                        <a:moveTo>
                          <a:pt x="315" y="307"/>
                        </a:moveTo>
                        <a:cubicBezTo>
                          <a:pt x="22" y="290"/>
                          <a:pt x="22" y="290"/>
                          <a:pt x="22" y="290"/>
                        </a:cubicBezTo>
                        <a:cubicBezTo>
                          <a:pt x="23" y="222"/>
                          <a:pt x="23" y="222"/>
                          <a:pt x="23" y="222"/>
                        </a:cubicBezTo>
                        <a:cubicBezTo>
                          <a:pt x="316" y="232"/>
                          <a:pt x="316" y="232"/>
                          <a:pt x="316" y="232"/>
                        </a:cubicBezTo>
                        <a:lnTo>
                          <a:pt x="315" y="307"/>
                        </a:lnTo>
                        <a:close/>
                        <a:moveTo>
                          <a:pt x="316" y="206"/>
                        </a:moveTo>
                        <a:cubicBezTo>
                          <a:pt x="24" y="199"/>
                          <a:pt x="24" y="199"/>
                          <a:pt x="24" y="199"/>
                        </a:cubicBezTo>
                        <a:cubicBezTo>
                          <a:pt x="25" y="131"/>
                          <a:pt x="25" y="131"/>
                          <a:pt x="25" y="131"/>
                        </a:cubicBezTo>
                        <a:cubicBezTo>
                          <a:pt x="318" y="130"/>
                          <a:pt x="318" y="130"/>
                          <a:pt x="318" y="130"/>
                        </a:cubicBezTo>
                        <a:lnTo>
                          <a:pt x="316" y="206"/>
                        </a:lnTo>
                        <a:close/>
                        <a:moveTo>
                          <a:pt x="318" y="104"/>
                        </a:moveTo>
                        <a:cubicBezTo>
                          <a:pt x="25" y="108"/>
                          <a:pt x="25" y="108"/>
                          <a:pt x="25" y="108"/>
                        </a:cubicBezTo>
                        <a:cubicBezTo>
                          <a:pt x="26" y="40"/>
                          <a:pt x="26" y="40"/>
                          <a:pt x="26" y="40"/>
                        </a:cubicBezTo>
                        <a:cubicBezTo>
                          <a:pt x="319" y="29"/>
                          <a:pt x="319" y="29"/>
                          <a:pt x="319" y="29"/>
                        </a:cubicBezTo>
                        <a:lnTo>
                          <a:pt x="318" y="104"/>
                        </a:ln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87" name="Freeform 10"/>
                  <p:cNvSpPr>
                    <a:spLocks/>
                  </p:cNvSpPr>
                  <p:nvPr/>
                </p:nvSpPr>
                <p:spPr bwMode="auto">
                  <a:xfrm>
                    <a:off x="5356" y="2234"/>
                    <a:ext cx="109" cy="128"/>
                  </a:xfrm>
                  <a:custGeom>
                    <a:avLst/>
                    <a:gdLst>
                      <a:gd name="T0" fmla="*/ 117 w 169"/>
                      <a:gd name="T1" fmla="*/ 94 h 232"/>
                      <a:gd name="T2" fmla="*/ 145 w 169"/>
                      <a:gd name="T3" fmla="*/ 50 h 232"/>
                      <a:gd name="T4" fmla="*/ 95 w 169"/>
                      <a:gd name="T5" fmla="*/ 0 h 232"/>
                      <a:gd name="T6" fmla="*/ 45 w 169"/>
                      <a:gd name="T7" fmla="*/ 50 h 232"/>
                      <a:gd name="T8" fmla="*/ 69 w 169"/>
                      <a:gd name="T9" fmla="*/ 92 h 232"/>
                      <a:gd name="T10" fmla="*/ 18 w 169"/>
                      <a:gd name="T11" fmla="*/ 144 h 232"/>
                      <a:gd name="T12" fmla="*/ 13 w 169"/>
                      <a:gd name="T13" fmla="*/ 195 h 232"/>
                      <a:gd name="T14" fmla="*/ 22 w 169"/>
                      <a:gd name="T15" fmla="*/ 176 h 232"/>
                      <a:gd name="T16" fmla="*/ 25 w 169"/>
                      <a:gd name="T17" fmla="*/ 202 h 232"/>
                      <a:gd name="T18" fmla="*/ 82 w 169"/>
                      <a:gd name="T19" fmla="*/ 223 h 232"/>
                      <a:gd name="T20" fmla="*/ 169 w 169"/>
                      <a:gd name="T21" fmla="*/ 176 h 232"/>
                      <a:gd name="T22" fmla="*/ 117 w 169"/>
                      <a:gd name="T23" fmla="*/ 9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32">
                        <a:moveTo>
                          <a:pt x="117" y="94"/>
                        </a:moveTo>
                        <a:cubicBezTo>
                          <a:pt x="133" y="86"/>
                          <a:pt x="145" y="69"/>
                          <a:pt x="145" y="50"/>
                        </a:cubicBezTo>
                        <a:cubicBezTo>
                          <a:pt x="145" y="22"/>
                          <a:pt x="122" y="0"/>
                          <a:pt x="95" y="0"/>
                        </a:cubicBezTo>
                        <a:cubicBezTo>
                          <a:pt x="67" y="0"/>
                          <a:pt x="45" y="22"/>
                          <a:pt x="45" y="50"/>
                        </a:cubicBezTo>
                        <a:cubicBezTo>
                          <a:pt x="45" y="68"/>
                          <a:pt x="55" y="84"/>
                          <a:pt x="69" y="92"/>
                        </a:cubicBezTo>
                        <a:cubicBezTo>
                          <a:pt x="44" y="97"/>
                          <a:pt x="31" y="113"/>
                          <a:pt x="18" y="144"/>
                        </a:cubicBezTo>
                        <a:cubicBezTo>
                          <a:pt x="0" y="184"/>
                          <a:pt x="13" y="195"/>
                          <a:pt x="13" y="195"/>
                        </a:cubicBezTo>
                        <a:cubicBezTo>
                          <a:pt x="22" y="176"/>
                          <a:pt x="22" y="176"/>
                          <a:pt x="22" y="176"/>
                        </a:cubicBezTo>
                        <a:cubicBezTo>
                          <a:pt x="25" y="202"/>
                          <a:pt x="25" y="202"/>
                          <a:pt x="25" y="202"/>
                        </a:cubicBezTo>
                        <a:cubicBezTo>
                          <a:pt x="25" y="202"/>
                          <a:pt x="40" y="219"/>
                          <a:pt x="82" y="223"/>
                        </a:cubicBezTo>
                        <a:cubicBezTo>
                          <a:pt x="126" y="227"/>
                          <a:pt x="169" y="232"/>
                          <a:pt x="169" y="176"/>
                        </a:cubicBezTo>
                        <a:cubicBezTo>
                          <a:pt x="169" y="132"/>
                          <a:pt x="147" y="104"/>
                          <a:pt x="117" y="94"/>
                        </a:cubicBez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88" name="Freeform 11"/>
                  <p:cNvSpPr>
                    <a:spLocks/>
                  </p:cNvSpPr>
                  <p:nvPr/>
                </p:nvSpPr>
                <p:spPr bwMode="auto">
                  <a:xfrm>
                    <a:off x="5314" y="2480"/>
                    <a:ext cx="63" cy="80"/>
                  </a:xfrm>
                  <a:custGeom>
                    <a:avLst/>
                    <a:gdLst>
                      <a:gd name="T0" fmla="*/ 70 w 98"/>
                      <a:gd name="T1" fmla="*/ 120 h 145"/>
                      <a:gd name="T2" fmla="*/ 98 w 98"/>
                      <a:gd name="T3" fmla="*/ 78 h 145"/>
                      <a:gd name="T4" fmla="*/ 75 w 98"/>
                      <a:gd name="T5" fmla="*/ 61 h 145"/>
                      <a:gd name="T6" fmla="*/ 93 w 98"/>
                      <a:gd name="T7" fmla="*/ 32 h 145"/>
                      <a:gd name="T8" fmla="*/ 60 w 98"/>
                      <a:gd name="T9" fmla="*/ 0 h 145"/>
                      <a:gd name="T10" fmla="*/ 28 w 98"/>
                      <a:gd name="T11" fmla="*/ 32 h 145"/>
                      <a:gd name="T12" fmla="*/ 44 w 98"/>
                      <a:gd name="T13" fmla="*/ 60 h 145"/>
                      <a:gd name="T14" fmla="*/ 11 w 98"/>
                      <a:gd name="T15" fmla="*/ 93 h 145"/>
                      <a:gd name="T16" fmla="*/ 8 w 98"/>
                      <a:gd name="T17" fmla="*/ 126 h 145"/>
                      <a:gd name="T18" fmla="*/ 14 w 98"/>
                      <a:gd name="T19" fmla="*/ 114 h 145"/>
                      <a:gd name="T20" fmla="*/ 16 w 98"/>
                      <a:gd name="T21" fmla="*/ 130 h 145"/>
                      <a:gd name="T22" fmla="*/ 52 w 98"/>
                      <a:gd name="T23" fmla="*/ 144 h 145"/>
                      <a:gd name="T24" fmla="*/ 62 w 98"/>
                      <a:gd name="T25" fmla="*/ 145 h 145"/>
                      <a:gd name="T26" fmla="*/ 70 w 98"/>
                      <a:gd name="T27" fmla="*/ 1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45">
                        <a:moveTo>
                          <a:pt x="70" y="120"/>
                        </a:moveTo>
                        <a:cubicBezTo>
                          <a:pt x="78" y="102"/>
                          <a:pt x="86" y="88"/>
                          <a:pt x="98" y="78"/>
                        </a:cubicBezTo>
                        <a:cubicBezTo>
                          <a:pt x="92" y="70"/>
                          <a:pt x="84" y="64"/>
                          <a:pt x="75" y="61"/>
                        </a:cubicBezTo>
                        <a:cubicBezTo>
                          <a:pt x="85" y="56"/>
                          <a:pt x="93" y="45"/>
                          <a:pt x="93" y="32"/>
                        </a:cubicBezTo>
                        <a:cubicBezTo>
                          <a:pt x="93" y="15"/>
                          <a:pt x="78" y="0"/>
                          <a:pt x="60" y="0"/>
                        </a:cubicBezTo>
                        <a:cubicBezTo>
                          <a:pt x="43" y="0"/>
                          <a:pt x="28" y="15"/>
                          <a:pt x="28" y="32"/>
                        </a:cubicBezTo>
                        <a:cubicBezTo>
                          <a:pt x="28" y="44"/>
                          <a:pt x="35" y="54"/>
                          <a:pt x="44" y="60"/>
                        </a:cubicBezTo>
                        <a:cubicBezTo>
                          <a:pt x="28" y="63"/>
                          <a:pt x="20" y="73"/>
                          <a:pt x="11" y="93"/>
                        </a:cubicBezTo>
                        <a:cubicBezTo>
                          <a:pt x="0" y="119"/>
                          <a:pt x="8" y="126"/>
                          <a:pt x="8" y="126"/>
                        </a:cubicBezTo>
                        <a:cubicBezTo>
                          <a:pt x="14" y="114"/>
                          <a:pt x="14" y="114"/>
                          <a:pt x="14" y="114"/>
                        </a:cubicBezTo>
                        <a:cubicBezTo>
                          <a:pt x="16" y="130"/>
                          <a:pt x="16" y="130"/>
                          <a:pt x="16" y="130"/>
                        </a:cubicBezTo>
                        <a:cubicBezTo>
                          <a:pt x="16" y="130"/>
                          <a:pt x="25" y="142"/>
                          <a:pt x="52" y="144"/>
                        </a:cubicBezTo>
                        <a:cubicBezTo>
                          <a:pt x="55" y="144"/>
                          <a:pt x="59" y="145"/>
                          <a:pt x="62" y="145"/>
                        </a:cubicBezTo>
                        <a:cubicBezTo>
                          <a:pt x="64" y="138"/>
                          <a:pt x="66" y="130"/>
                          <a:pt x="70" y="120"/>
                        </a:cubicBez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89" name="Freeform 12"/>
                  <p:cNvSpPr>
                    <a:spLocks noEditPoints="1"/>
                  </p:cNvSpPr>
                  <p:nvPr/>
                </p:nvSpPr>
                <p:spPr bwMode="auto">
                  <a:xfrm>
                    <a:off x="5070" y="2429"/>
                    <a:ext cx="336" cy="246"/>
                  </a:xfrm>
                  <a:custGeom>
                    <a:avLst/>
                    <a:gdLst>
                      <a:gd name="T0" fmla="*/ 467 w 522"/>
                      <a:gd name="T1" fmla="*/ 298 h 446"/>
                      <a:gd name="T2" fmla="*/ 465 w 522"/>
                      <a:gd name="T3" fmla="*/ 301 h 446"/>
                      <a:gd name="T4" fmla="*/ 444 w 522"/>
                      <a:gd name="T5" fmla="*/ 283 h 446"/>
                      <a:gd name="T6" fmla="*/ 433 w 522"/>
                      <a:gd name="T7" fmla="*/ 258 h 446"/>
                      <a:gd name="T8" fmla="*/ 432 w 522"/>
                      <a:gd name="T9" fmla="*/ 258 h 446"/>
                      <a:gd name="T10" fmla="*/ 430 w 522"/>
                      <a:gd name="T11" fmla="*/ 258 h 446"/>
                      <a:gd name="T12" fmla="*/ 397 w 522"/>
                      <a:gd name="T13" fmla="*/ 250 h 446"/>
                      <a:gd name="T14" fmla="*/ 395 w 522"/>
                      <a:gd name="T15" fmla="*/ 253 h 446"/>
                      <a:gd name="T16" fmla="*/ 374 w 522"/>
                      <a:gd name="T17" fmla="*/ 235 h 446"/>
                      <a:gd name="T18" fmla="*/ 371 w 522"/>
                      <a:gd name="T19" fmla="*/ 178 h 446"/>
                      <a:gd name="T20" fmla="*/ 392 w 522"/>
                      <a:gd name="T21" fmla="*/ 146 h 446"/>
                      <a:gd name="T22" fmla="*/ 387 w 522"/>
                      <a:gd name="T23" fmla="*/ 125 h 446"/>
                      <a:gd name="T24" fmla="*/ 440 w 522"/>
                      <a:gd name="T25" fmla="*/ 72 h 446"/>
                      <a:gd name="T26" fmla="*/ 478 w 522"/>
                      <a:gd name="T27" fmla="*/ 87 h 446"/>
                      <a:gd name="T28" fmla="*/ 521 w 522"/>
                      <a:gd name="T29" fmla="*/ 53 h 446"/>
                      <a:gd name="T30" fmla="*/ 522 w 522"/>
                      <a:gd name="T31" fmla="*/ 0 h 446"/>
                      <a:gd name="T32" fmla="*/ 343 w 522"/>
                      <a:gd name="T33" fmla="*/ 24 h 446"/>
                      <a:gd name="T34" fmla="*/ 5 w 522"/>
                      <a:gd name="T35" fmla="*/ 1 h 446"/>
                      <a:gd name="T36" fmla="*/ 0 w 522"/>
                      <a:gd name="T37" fmla="*/ 376 h 446"/>
                      <a:gd name="T38" fmla="*/ 341 w 522"/>
                      <a:gd name="T39" fmla="*/ 446 h 446"/>
                      <a:gd name="T40" fmla="*/ 516 w 522"/>
                      <a:gd name="T41" fmla="*/ 361 h 446"/>
                      <a:gd name="T42" fmla="*/ 517 w 522"/>
                      <a:gd name="T43" fmla="*/ 315 h 446"/>
                      <a:gd name="T44" fmla="*/ 467 w 522"/>
                      <a:gd name="T45" fmla="*/ 298 h 446"/>
                      <a:gd name="T46" fmla="*/ 313 w 522"/>
                      <a:gd name="T47" fmla="*/ 414 h 446"/>
                      <a:gd name="T48" fmla="*/ 22 w 522"/>
                      <a:gd name="T49" fmla="*/ 357 h 446"/>
                      <a:gd name="T50" fmla="*/ 27 w 522"/>
                      <a:gd name="T51" fmla="*/ 26 h 446"/>
                      <a:gd name="T52" fmla="*/ 319 w 522"/>
                      <a:gd name="T53" fmla="*/ 46 h 446"/>
                      <a:gd name="T54" fmla="*/ 313 w 522"/>
                      <a:gd name="T55" fmla="*/ 41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2" h="446">
                        <a:moveTo>
                          <a:pt x="467" y="298"/>
                        </a:moveTo>
                        <a:cubicBezTo>
                          <a:pt x="465" y="301"/>
                          <a:pt x="465" y="301"/>
                          <a:pt x="465" y="301"/>
                        </a:cubicBezTo>
                        <a:cubicBezTo>
                          <a:pt x="444" y="283"/>
                          <a:pt x="444" y="283"/>
                          <a:pt x="444" y="283"/>
                        </a:cubicBezTo>
                        <a:cubicBezTo>
                          <a:pt x="441" y="281"/>
                          <a:pt x="434" y="273"/>
                          <a:pt x="433" y="258"/>
                        </a:cubicBezTo>
                        <a:cubicBezTo>
                          <a:pt x="433" y="258"/>
                          <a:pt x="433" y="258"/>
                          <a:pt x="432" y="258"/>
                        </a:cubicBezTo>
                        <a:cubicBezTo>
                          <a:pt x="430" y="258"/>
                          <a:pt x="430" y="258"/>
                          <a:pt x="430" y="258"/>
                        </a:cubicBezTo>
                        <a:cubicBezTo>
                          <a:pt x="416" y="257"/>
                          <a:pt x="405" y="253"/>
                          <a:pt x="397" y="250"/>
                        </a:cubicBezTo>
                        <a:cubicBezTo>
                          <a:pt x="395" y="253"/>
                          <a:pt x="395" y="253"/>
                          <a:pt x="395" y="253"/>
                        </a:cubicBezTo>
                        <a:cubicBezTo>
                          <a:pt x="374" y="235"/>
                          <a:pt x="374" y="235"/>
                          <a:pt x="374" y="235"/>
                        </a:cubicBezTo>
                        <a:cubicBezTo>
                          <a:pt x="368" y="230"/>
                          <a:pt x="356" y="214"/>
                          <a:pt x="371" y="178"/>
                        </a:cubicBezTo>
                        <a:cubicBezTo>
                          <a:pt x="376" y="166"/>
                          <a:pt x="382" y="155"/>
                          <a:pt x="392" y="146"/>
                        </a:cubicBezTo>
                        <a:cubicBezTo>
                          <a:pt x="389" y="140"/>
                          <a:pt x="387" y="133"/>
                          <a:pt x="387" y="125"/>
                        </a:cubicBezTo>
                        <a:cubicBezTo>
                          <a:pt x="387" y="96"/>
                          <a:pt x="411" y="72"/>
                          <a:pt x="440" y="72"/>
                        </a:cubicBezTo>
                        <a:cubicBezTo>
                          <a:pt x="455" y="72"/>
                          <a:pt x="468" y="78"/>
                          <a:pt x="478" y="87"/>
                        </a:cubicBezTo>
                        <a:cubicBezTo>
                          <a:pt x="487" y="71"/>
                          <a:pt x="502" y="58"/>
                          <a:pt x="521" y="53"/>
                        </a:cubicBezTo>
                        <a:cubicBezTo>
                          <a:pt x="522" y="0"/>
                          <a:pt x="522" y="0"/>
                          <a:pt x="522" y="0"/>
                        </a:cubicBezTo>
                        <a:cubicBezTo>
                          <a:pt x="343" y="24"/>
                          <a:pt x="343" y="24"/>
                          <a:pt x="343" y="24"/>
                        </a:cubicBezTo>
                        <a:cubicBezTo>
                          <a:pt x="5" y="1"/>
                          <a:pt x="5" y="1"/>
                          <a:pt x="5" y="1"/>
                        </a:cubicBezTo>
                        <a:cubicBezTo>
                          <a:pt x="0" y="376"/>
                          <a:pt x="0" y="376"/>
                          <a:pt x="0" y="376"/>
                        </a:cubicBezTo>
                        <a:cubicBezTo>
                          <a:pt x="341" y="446"/>
                          <a:pt x="341" y="446"/>
                          <a:pt x="341" y="446"/>
                        </a:cubicBezTo>
                        <a:cubicBezTo>
                          <a:pt x="516" y="361"/>
                          <a:pt x="516" y="361"/>
                          <a:pt x="516" y="361"/>
                        </a:cubicBezTo>
                        <a:cubicBezTo>
                          <a:pt x="517" y="315"/>
                          <a:pt x="517" y="315"/>
                          <a:pt x="517" y="315"/>
                        </a:cubicBezTo>
                        <a:cubicBezTo>
                          <a:pt x="493" y="312"/>
                          <a:pt x="477" y="305"/>
                          <a:pt x="467" y="298"/>
                        </a:cubicBezTo>
                        <a:close/>
                        <a:moveTo>
                          <a:pt x="313" y="414"/>
                        </a:moveTo>
                        <a:cubicBezTo>
                          <a:pt x="22" y="357"/>
                          <a:pt x="22" y="357"/>
                          <a:pt x="22" y="357"/>
                        </a:cubicBezTo>
                        <a:cubicBezTo>
                          <a:pt x="27" y="26"/>
                          <a:pt x="27" y="26"/>
                          <a:pt x="27" y="26"/>
                        </a:cubicBezTo>
                        <a:cubicBezTo>
                          <a:pt x="319" y="46"/>
                          <a:pt x="319" y="46"/>
                          <a:pt x="319" y="46"/>
                        </a:cubicBezTo>
                        <a:lnTo>
                          <a:pt x="313" y="414"/>
                        </a:ln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sp>
                <p:nvSpPr>
                  <p:cNvPr id="190" name="Freeform 13"/>
                  <p:cNvSpPr>
                    <a:spLocks/>
                  </p:cNvSpPr>
                  <p:nvPr/>
                </p:nvSpPr>
                <p:spPr bwMode="auto">
                  <a:xfrm>
                    <a:off x="5356" y="2469"/>
                    <a:ext cx="109" cy="128"/>
                  </a:xfrm>
                  <a:custGeom>
                    <a:avLst/>
                    <a:gdLst>
                      <a:gd name="T0" fmla="*/ 117 w 169"/>
                      <a:gd name="T1" fmla="*/ 94 h 232"/>
                      <a:gd name="T2" fmla="*/ 145 w 169"/>
                      <a:gd name="T3" fmla="*/ 50 h 232"/>
                      <a:gd name="T4" fmla="*/ 95 w 169"/>
                      <a:gd name="T5" fmla="*/ 0 h 232"/>
                      <a:gd name="T6" fmla="*/ 45 w 169"/>
                      <a:gd name="T7" fmla="*/ 50 h 232"/>
                      <a:gd name="T8" fmla="*/ 69 w 169"/>
                      <a:gd name="T9" fmla="*/ 92 h 232"/>
                      <a:gd name="T10" fmla="*/ 18 w 169"/>
                      <a:gd name="T11" fmla="*/ 144 h 232"/>
                      <a:gd name="T12" fmla="*/ 13 w 169"/>
                      <a:gd name="T13" fmla="*/ 195 h 232"/>
                      <a:gd name="T14" fmla="*/ 22 w 169"/>
                      <a:gd name="T15" fmla="*/ 176 h 232"/>
                      <a:gd name="T16" fmla="*/ 25 w 169"/>
                      <a:gd name="T17" fmla="*/ 202 h 232"/>
                      <a:gd name="T18" fmla="*/ 82 w 169"/>
                      <a:gd name="T19" fmla="*/ 223 h 232"/>
                      <a:gd name="T20" fmla="*/ 169 w 169"/>
                      <a:gd name="T21" fmla="*/ 176 h 232"/>
                      <a:gd name="T22" fmla="*/ 117 w 169"/>
                      <a:gd name="T23" fmla="*/ 9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32">
                        <a:moveTo>
                          <a:pt x="117" y="94"/>
                        </a:moveTo>
                        <a:cubicBezTo>
                          <a:pt x="133" y="86"/>
                          <a:pt x="145" y="69"/>
                          <a:pt x="145" y="50"/>
                        </a:cubicBezTo>
                        <a:cubicBezTo>
                          <a:pt x="145" y="22"/>
                          <a:pt x="122" y="0"/>
                          <a:pt x="95" y="0"/>
                        </a:cubicBezTo>
                        <a:cubicBezTo>
                          <a:pt x="67" y="0"/>
                          <a:pt x="45" y="22"/>
                          <a:pt x="45" y="50"/>
                        </a:cubicBezTo>
                        <a:cubicBezTo>
                          <a:pt x="45" y="68"/>
                          <a:pt x="55" y="83"/>
                          <a:pt x="69" y="92"/>
                        </a:cubicBezTo>
                        <a:cubicBezTo>
                          <a:pt x="44" y="97"/>
                          <a:pt x="31" y="112"/>
                          <a:pt x="18" y="144"/>
                        </a:cubicBezTo>
                        <a:cubicBezTo>
                          <a:pt x="0" y="184"/>
                          <a:pt x="13" y="195"/>
                          <a:pt x="13" y="195"/>
                        </a:cubicBezTo>
                        <a:cubicBezTo>
                          <a:pt x="22" y="176"/>
                          <a:pt x="22" y="176"/>
                          <a:pt x="22" y="176"/>
                        </a:cubicBezTo>
                        <a:cubicBezTo>
                          <a:pt x="25" y="202"/>
                          <a:pt x="25" y="202"/>
                          <a:pt x="25" y="202"/>
                        </a:cubicBezTo>
                        <a:cubicBezTo>
                          <a:pt x="25" y="202"/>
                          <a:pt x="40" y="219"/>
                          <a:pt x="82" y="223"/>
                        </a:cubicBezTo>
                        <a:cubicBezTo>
                          <a:pt x="126" y="227"/>
                          <a:pt x="169" y="232"/>
                          <a:pt x="169" y="176"/>
                        </a:cubicBezTo>
                        <a:cubicBezTo>
                          <a:pt x="169" y="132"/>
                          <a:pt x="147" y="104"/>
                          <a:pt x="117" y="94"/>
                        </a:cubicBezTo>
                        <a:close/>
                      </a:path>
                    </a:pathLst>
                  </a:custGeom>
                  <a:solidFill>
                    <a:srgbClr val="00187B"/>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505050"/>
                      </a:solidFill>
                      <a:effectLst/>
                      <a:uLnTx/>
                      <a:uFillTx/>
                    </a:endParaRPr>
                  </a:p>
                </p:txBody>
              </p:sp>
            </p:grpSp>
          </p:grpSp>
        </p:grpSp>
        <p:sp>
          <p:nvSpPr>
            <p:cNvPr id="11" name="TextBox 10"/>
            <p:cNvSpPr txBox="1"/>
            <p:nvPr/>
          </p:nvSpPr>
          <p:spPr>
            <a:xfrm>
              <a:off x="2124744" y="2009963"/>
              <a:ext cx="3335003" cy="738664"/>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Create tenant environment with isolated tenant VM networks</a:t>
              </a:r>
            </a:p>
          </p:txBody>
        </p:sp>
      </p:grpSp>
      <p:grpSp>
        <p:nvGrpSpPr>
          <p:cNvPr id="12" name="Group 11"/>
          <p:cNvGrpSpPr/>
          <p:nvPr/>
        </p:nvGrpSpPr>
        <p:grpSpPr>
          <a:xfrm>
            <a:off x="6077038" y="1058862"/>
            <a:ext cx="3676792" cy="1864050"/>
            <a:chOff x="6077038" y="1058862"/>
            <a:chExt cx="3676792" cy="1864050"/>
          </a:xfrm>
        </p:grpSpPr>
        <p:sp>
          <p:nvSpPr>
            <p:cNvPr id="458" name="Rectangle 457"/>
            <p:cNvSpPr/>
            <p:nvPr/>
          </p:nvSpPr>
          <p:spPr bwMode="auto">
            <a:xfrm>
              <a:off x="6096230" y="1058862"/>
              <a:ext cx="3657600" cy="184395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430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Prepare  the RDS Tenants</a:t>
              </a:r>
            </a:p>
            <a:p>
              <a:pPr defTabSz="932114" fontAlgn="base">
                <a:lnSpc>
                  <a:spcPct val="90000"/>
                </a:lnSpc>
                <a:spcBef>
                  <a:spcPct val="0"/>
                </a:spcBef>
                <a:spcAft>
                  <a:spcPct val="0"/>
                </a:spcAft>
              </a:pPr>
              <a:endParaRPr lang="en-US" sz="1600" spc="-50" dirty="0">
                <a:gradFill>
                  <a:gsLst>
                    <a:gs pos="0">
                      <a:srgbClr val="EFEFEF"/>
                    </a:gs>
                    <a:gs pos="100000">
                      <a:srgbClr val="EFEFEF"/>
                    </a:gs>
                  </a:gsLst>
                  <a:lin ang="5400000" scaled="0"/>
                </a:gradFill>
              </a:endParaRPr>
            </a:p>
          </p:txBody>
        </p:sp>
        <p:pic>
          <p:nvPicPr>
            <p:cNvPr id="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7038" y="2253211"/>
              <a:ext cx="622697" cy="64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2887" y="2253211"/>
              <a:ext cx="494005" cy="637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7833" y="1134784"/>
              <a:ext cx="7620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8866" y="2253211"/>
              <a:ext cx="648138" cy="66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1821" y="2231506"/>
              <a:ext cx="74714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82313" y="2192675"/>
              <a:ext cx="946445" cy="68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75816301"/>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RDS On-Premises Cloud Management</a:t>
            </a:r>
            <a:endParaRPr lang="en-US" dirty="0"/>
          </a:p>
        </p:txBody>
      </p:sp>
      <p:sp>
        <p:nvSpPr>
          <p:cNvPr id="5" name="Text Placeholder 4"/>
          <p:cNvSpPr>
            <a:spLocks noGrp="1"/>
          </p:cNvSpPr>
          <p:nvPr>
            <p:ph type="body" sz="quarter" idx="12"/>
          </p:nvPr>
        </p:nvSpPr>
        <p:spPr>
          <a:xfrm>
            <a:off x="274638" y="4334669"/>
            <a:ext cx="8229589" cy="1829593"/>
          </a:xfrm>
        </p:spPr>
        <p:txBody>
          <a:bodyPr/>
          <a:lstStyle/>
          <a:p>
            <a:r>
              <a:rPr lang="en-US" dirty="0" smtClean="0"/>
              <a:t>Senthil Baladhandayutham - Dell</a:t>
            </a:r>
            <a:endParaRPr lang="en-US" dirty="0"/>
          </a:p>
        </p:txBody>
      </p:sp>
    </p:spTree>
    <p:extLst>
      <p:ext uri="{BB962C8B-B14F-4D97-AF65-F5344CB8AC3E}">
        <p14:creationId xmlns:p14="http://schemas.microsoft.com/office/powerpoint/2010/main" val="40560244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Cloud Computing</a:t>
            </a:r>
            <a:endParaRPr lang="en-US" dirty="0"/>
          </a:p>
        </p:txBody>
      </p:sp>
    </p:spTree>
    <p:extLst>
      <p:ext uri="{BB962C8B-B14F-4D97-AF65-F5344CB8AC3E}">
        <p14:creationId xmlns:p14="http://schemas.microsoft.com/office/powerpoint/2010/main" val="289686262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RDS Scale Guidance</a:t>
            </a:r>
            <a:endParaRPr lang="en-US" dirty="0"/>
          </a:p>
        </p:txBody>
      </p:sp>
    </p:spTree>
    <p:extLst>
      <p:ext uri="{BB962C8B-B14F-4D97-AF65-F5344CB8AC3E}">
        <p14:creationId xmlns:p14="http://schemas.microsoft.com/office/powerpoint/2010/main" val="248975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45" y="38373"/>
            <a:ext cx="11889564" cy="917575"/>
          </a:xfrm>
        </p:spPr>
        <p:txBody>
          <a:bodyPr/>
          <a:lstStyle/>
          <a:p>
            <a:r>
              <a:rPr lang="en-US" dirty="0" smtClean="0"/>
              <a:t>Workload Configuration </a:t>
            </a:r>
            <a:endParaRPr lang="en-US" dirty="0"/>
          </a:p>
        </p:txBody>
      </p:sp>
      <p:graphicFrame>
        <p:nvGraphicFramePr>
          <p:cNvPr id="6" name="Diagram 5"/>
          <p:cNvGraphicFramePr/>
          <p:nvPr>
            <p:extLst/>
          </p:nvPr>
        </p:nvGraphicFramePr>
        <p:xfrm>
          <a:off x="503237" y="1108348"/>
          <a:ext cx="9677400" cy="5916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2264" y="3375850"/>
            <a:ext cx="742907" cy="729154"/>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8237" y="3387265"/>
            <a:ext cx="751824" cy="697836"/>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97783" y="3481151"/>
            <a:ext cx="726172" cy="726172"/>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42060" y="3389067"/>
            <a:ext cx="726172" cy="726172"/>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80437" y="3395795"/>
            <a:ext cx="631240" cy="723420"/>
          </a:xfrm>
          <a:prstGeom prst="rect">
            <a:avLst/>
          </a:prstGeom>
        </p:spPr>
      </p:pic>
      <p:pic>
        <p:nvPicPr>
          <p:cNvPr id="27" name="Picture 2" descr="http://media.smashingmagazine.com/wp-content/uploads/2011/08/HTML5_Logo_51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8177" y="3425555"/>
            <a:ext cx="700962" cy="700962"/>
          </a:xfrm>
          <a:prstGeom prst="rect">
            <a:avLst/>
          </a:prstGeom>
          <a:extLst/>
        </p:spPr>
        <p:style>
          <a:lnRef idx="2">
            <a:schemeClr val="accent2"/>
          </a:lnRef>
          <a:fillRef idx="1">
            <a:schemeClr val="lt1"/>
          </a:fillRef>
          <a:effectRef idx="0">
            <a:schemeClr val="accent2"/>
          </a:effectRef>
          <a:fontRef idx="minor">
            <a:schemeClr val="dk1"/>
          </a:fontRef>
        </p:style>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49965" y="3375850"/>
            <a:ext cx="697836" cy="697836"/>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2264" y="5084245"/>
            <a:ext cx="742907" cy="729154"/>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8237" y="5095660"/>
            <a:ext cx="751824" cy="697836"/>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97783" y="5132261"/>
            <a:ext cx="726172" cy="726172"/>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42060" y="5097462"/>
            <a:ext cx="726172" cy="726172"/>
          </a:xfrm>
          <a:prstGeom prst="rect">
            <a:avLst/>
          </a:prstGeom>
        </p:spPr>
      </p:pic>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80437" y="5104190"/>
            <a:ext cx="631240" cy="723420"/>
          </a:xfrm>
          <a:prstGeom prst="rect">
            <a:avLst/>
          </a:prstGeom>
        </p:spPr>
      </p:pic>
      <p:pic>
        <p:nvPicPr>
          <p:cNvPr id="34" name="Picture 2" descr="http://media.smashingmagazine.com/wp-content/uploads/2011/08/HTML5_Logo_51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8177" y="5133950"/>
            <a:ext cx="700962" cy="700962"/>
          </a:xfrm>
          <a:prstGeom prst="rect">
            <a:avLst/>
          </a:prstGeom>
          <a:extLst/>
        </p:spPr>
        <p:style>
          <a:lnRef idx="2">
            <a:schemeClr val="accent2"/>
          </a:lnRef>
          <a:fillRef idx="1">
            <a:schemeClr val="lt1"/>
          </a:fillRef>
          <a:effectRef idx="0">
            <a:schemeClr val="accent2"/>
          </a:effectRef>
          <a:fontRef idx="minor">
            <a:schemeClr val="dk1"/>
          </a:fontRef>
        </p:style>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49965" y="5084245"/>
            <a:ext cx="697836" cy="697836"/>
          </a:xfrm>
          <a:prstGeom prst="rect">
            <a:avLst/>
          </a:prstGeom>
        </p:spPr>
      </p:pic>
      <p:pic>
        <p:nvPicPr>
          <p:cNvPr id="36" name="Picture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671149" y="5130516"/>
            <a:ext cx="689004" cy="689004"/>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42060" y="1516062"/>
            <a:ext cx="726172" cy="726172"/>
          </a:xfrm>
          <a:prstGeom prst="rect">
            <a:avLst/>
          </a:prstGeom>
        </p:spPr>
      </p:pic>
      <p:pic>
        <p:nvPicPr>
          <p:cNvPr id="38" name="Pictur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49965" y="1502845"/>
            <a:ext cx="697836" cy="697836"/>
          </a:xfrm>
          <a:prstGeom prst="rect">
            <a:avLst/>
          </a:prstGeom>
        </p:spPr>
      </p:pic>
      <p:sp>
        <p:nvSpPr>
          <p:cNvPr id="3" name="Left-Right Arrow 2"/>
          <p:cNvSpPr/>
          <p:nvPr/>
        </p:nvSpPr>
        <p:spPr bwMode="auto">
          <a:xfrm>
            <a:off x="10567938" y="5934633"/>
            <a:ext cx="1838692" cy="991629"/>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HD</a:t>
            </a:r>
          </a:p>
        </p:txBody>
      </p:sp>
      <p:sp>
        <p:nvSpPr>
          <p:cNvPr id="39" name="TextBox 38"/>
          <p:cNvSpPr txBox="1"/>
          <p:nvPr/>
        </p:nvSpPr>
        <p:spPr>
          <a:xfrm>
            <a:off x="160245" y="6430447"/>
            <a:ext cx="434432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t>
            </a:r>
            <a:r>
              <a:rPr lang="en-US" sz="2400" dirty="0" err="1" smtClean="0">
                <a:gradFill>
                  <a:gsLst>
                    <a:gs pos="2917">
                      <a:schemeClr val="tx1"/>
                    </a:gs>
                    <a:gs pos="30000">
                      <a:schemeClr val="tx1"/>
                    </a:gs>
                  </a:gsLst>
                  <a:lin ang="5400000" scaled="0"/>
                </a:gradFill>
              </a:rPr>
              <a:t>LoginVsi</a:t>
            </a:r>
            <a:r>
              <a:rPr lang="en-US" sz="2400" dirty="0" smtClean="0">
                <a:gradFill>
                  <a:gsLst>
                    <a:gs pos="2917">
                      <a:schemeClr val="tx1"/>
                    </a:gs>
                    <a:gs pos="30000">
                      <a:schemeClr val="tx1"/>
                    </a:gs>
                  </a:gsLst>
                  <a:lin ang="5400000" scaled="0"/>
                </a:gradFill>
              </a:rPr>
              <a:t> 4.0 Workload</a:t>
            </a:r>
          </a:p>
        </p:txBody>
      </p:sp>
    </p:spTree>
    <p:extLst>
      <p:ext uri="{BB962C8B-B14F-4D97-AF65-F5344CB8AC3E}">
        <p14:creationId xmlns:p14="http://schemas.microsoft.com/office/powerpoint/2010/main" val="421476683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45" y="38373"/>
            <a:ext cx="11889564" cy="917575"/>
          </a:xfrm>
        </p:spPr>
        <p:txBody>
          <a:bodyPr/>
          <a:lstStyle/>
          <a:p>
            <a:r>
              <a:rPr lang="en-US" dirty="0" smtClean="0"/>
              <a:t>Test Configuration </a:t>
            </a:r>
            <a:endParaRPr lang="en-US" dirty="0"/>
          </a:p>
        </p:txBody>
      </p:sp>
      <p:graphicFrame>
        <p:nvGraphicFramePr>
          <p:cNvPr id="6" name="Diagram 5"/>
          <p:cNvGraphicFramePr/>
          <p:nvPr>
            <p:extLst/>
          </p:nvPr>
        </p:nvGraphicFramePr>
        <p:xfrm>
          <a:off x="1112837" y="1617268"/>
          <a:ext cx="9677400" cy="5689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bwMode="auto">
          <a:xfrm>
            <a:off x="5400695" y="1720181"/>
            <a:ext cx="5313342" cy="409636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3" descr="C:\Users\senthil_kumaran_bala\Pictures\windows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1037" y="1871163"/>
            <a:ext cx="1925760" cy="184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senthil_kumaran_bala\Pictures\windows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96709" y="1892829"/>
            <a:ext cx="2057079" cy="19696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senthil_kumaran_bala\Pictures\windows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0245" y="3954462"/>
            <a:ext cx="1890238" cy="18098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senthil_kumaran_bala\Pictures\windows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96709" y="3954462"/>
            <a:ext cx="2191359" cy="1846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870037" y="2262857"/>
            <a:ext cx="1707759"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FFFF00"/>
                </a:solidFill>
                <a:effectLst>
                  <a:outerShdw blurRad="50800" dist="39000" dir="5460000" algn="tl">
                    <a:srgbClr val="000000">
                      <a:alpha val="38000"/>
                    </a:srgbClr>
                  </a:outerShdw>
                </a:effectLst>
              </a:rPr>
              <a:t>RDSH1VM</a:t>
            </a:r>
            <a:endParaRPr lang="en-US" sz="3200" b="1" dirty="0" smtClean="0">
              <a:ln w="11430"/>
              <a:solidFill>
                <a:srgbClr val="FFFF00"/>
              </a:solidFill>
              <a:effectLst>
                <a:outerShdw blurRad="50800" dist="39000" dir="5460000" algn="tl">
                  <a:srgbClr val="000000">
                    <a:alpha val="38000"/>
                  </a:srgbClr>
                </a:outerShdw>
              </a:effectLst>
            </a:endParaRPr>
          </a:p>
          <a:p>
            <a:pPr algn="ctr"/>
            <a:r>
              <a:rPr lang="en-US" sz="1600" b="1" dirty="0" smtClean="0">
                <a:ln w="11430"/>
                <a:solidFill>
                  <a:srgbClr val="FFFF00"/>
                </a:solidFill>
                <a:effectLst>
                  <a:outerShdw blurRad="50800" dist="39000" dir="5460000" algn="tl">
                    <a:srgbClr val="000000">
                      <a:alpha val="38000"/>
                    </a:srgbClr>
                  </a:outerShdw>
                </a:effectLst>
              </a:rPr>
              <a:t>10vCPU</a:t>
            </a:r>
          </a:p>
          <a:p>
            <a:pPr algn="ctr"/>
            <a:r>
              <a:rPr lang="en-US" sz="1600" b="1" dirty="0" smtClean="0">
                <a:ln w="11430"/>
                <a:solidFill>
                  <a:srgbClr val="FFFF00"/>
                </a:solidFill>
                <a:effectLst>
                  <a:outerShdw blurRad="50800" dist="39000" dir="5460000" algn="tl">
                    <a:srgbClr val="000000">
                      <a:alpha val="38000"/>
                    </a:srgbClr>
                  </a:outerShdw>
                </a:effectLst>
              </a:rPr>
              <a:t>31GB Memory</a:t>
            </a:r>
            <a:endParaRPr lang="en-US" sz="1600" b="1" dirty="0">
              <a:ln w="11430"/>
              <a:solidFill>
                <a:srgbClr val="FFFF00"/>
              </a:solidFill>
              <a:effectLst>
                <a:outerShdw blurRad="50800" dist="39000" dir="5460000" algn="tl">
                  <a:srgbClr val="000000">
                    <a:alpha val="38000"/>
                  </a:srgbClr>
                </a:outerShdw>
              </a:effectLst>
            </a:endParaRPr>
          </a:p>
        </p:txBody>
      </p:sp>
      <p:sp>
        <p:nvSpPr>
          <p:cNvPr id="19" name="Rectangle 18"/>
          <p:cNvSpPr/>
          <p:nvPr/>
        </p:nvSpPr>
        <p:spPr>
          <a:xfrm>
            <a:off x="8271368" y="2390755"/>
            <a:ext cx="1707759"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FFFF00"/>
                </a:solidFill>
                <a:effectLst>
                  <a:outerShdw blurRad="50800" dist="39000" dir="5460000" algn="tl">
                    <a:srgbClr val="000000">
                      <a:alpha val="38000"/>
                    </a:srgbClr>
                  </a:outerShdw>
                </a:effectLst>
              </a:rPr>
              <a:t>RDSH2VM</a:t>
            </a:r>
            <a:endParaRPr lang="en-US" sz="3200" b="1" dirty="0" smtClean="0">
              <a:ln w="11430"/>
              <a:solidFill>
                <a:srgbClr val="FFFF00"/>
              </a:solidFill>
              <a:effectLst>
                <a:outerShdw blurRad="50800" dist="39000" dir="5460000" algn="tl">
                  <a:srgbClr val="000000">
                    <a:alpha val="38000"/>
                  </a:srgbClr>
                </a:outerShdw>
              </a:effectLst>
            </a:endParaRPr>
          </a:p>
          <a:p>
            <a:pPr algn="ctr"/>
            <a:r>
              <a:rPr lang="en-US" sz="1600" b="1" dirty="0" smtClean="0">
                <a:ln w="11430"/>
                <a:solidFill>
                  <a:srgbClr val="FFFF00"/>
                </a:solidFill>
                <a:effectLst>
                  <a:outerShdw blurRad="50800" dist="39000" dir="5460000" algn="tl">
                    <a:srgbClr val="000000">
                      <a:alpha val="38000"/>
                    </a:srgbClr>
                  </a:outerShdw>
                </a:effectLst>
              </a:rPr>
              <a:t>10vCPU</a:t>
            </a:r>
          </a:p>
          <a:p>
            <a:pPr algn="ctr"/>
            <a:r>
              <a:rPr lang="en-US" sz="1600" b="1" dirty="0" smtClean="0">
                <a:ln w="11430"/>
                <a:solidFill>
                  <a:srgbClr val="FFFF00"/>
                </a:solidFill>
                <a:effectLst>
                  <a:outerShdw blurRad="50800" dist="39000" dir="5460000" algn="tl">
                    <a:srgbClr val="000000">
                      <a:alpha val="38000"/>
                    </a:srgbClr>
                  </a:outerShdw>
                </a:effectLst>
              </a:rPr>
              <a:t>31GB Memory</a:t>
            </a:r>
            <a:endParaRPr lang="en-US" sz="1600" b="1" dirty="0">
              <a:ln w="11430"/>
              <a:solidFill>
                <a:srgbClr val="FFFF00"/>
              </a:solidFill>
              <a:effectLst>
                <a:outerShdw blurRad="50800" dist="39000" dir="5460000" algn="tl">
                  <a:srgbClr val="000000">
                    <a:alpha val="38000"/>
                  </a:srgbClr>
                </a:outerShdw>
              </a:effectLst>
            </a:endParaRPr>
          </a:p>
        </p:txBody>
      </p:sp>
      <p:sp>
        <p:nvSpPr>
          <p:cNvPr id="20" name="Rectangle 19"/>
          <p:cNvSpPr/>
          <p:nvPr/>
        </p:nvSpPr>
        <p:spPr>
          <a:xfrm>
            <a:off x="5931484" y="4499919"/>
            <a:ext cx="1707759" cy="8925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FFFF00"/>
                </a:solidFill>
                <a:effectLst>
                  <a:outerShdw blurRad="50800" dist="39000" dir="5460000" algn="tl">
                    <a:srgbClr val="000000">
                      <a:alpha val="38000"/>
                    </a:srgbClr>
                  </a:outerShdw>
                </a:effectLst>
              </a:rPr>
              <a:t>RDSH3 VM</a:t>
            </a:r>
            <a:endParaRPr lang="en-US" sz="3200" b="1" dirty="0" smtClean="0">
              <a:ln w="11430"/>
              <a:solidFill>
                <a:srgbClr val="FFFF00"/>
              </a:solidFill>
              <a:effectLst>
                <a:outerShdw blurRad="50800" dist="39000" dir="5460000" algn="tl">
                  <a:srgbClr val="000000">
                    <a:alpha val="38000"/>
                  </a:srgbClr>
                </a:outerShdw>
              </a:effectLst>
            </a:endParaRPr>
          </a:p>
          <a:p>
            <a:pPr algn="ctr"/>
            <a:r>
              <a:rPr lang="en-US" sz="1600" b="1" dirty="0" smtClean="0">
                <a:ln w="11430"/>
                <a:solidFill>
                  <a:srgbClr val="FFFF00"/>
                </a:solidFill>
                <a:effectLst>
                  <a:outerShdw blurRad="50800" dist="39000" dir="5460000" algn="tl">
                    <a:srgbClr val="000000">
                      <a:alpha val="38000"/>
                    </a:srgbClr>
                  </a:outerShdw>
                </a:effectLst>
              </a:rPr>
              <a:t>10vCPU</a:t>
            </a:r>
          </a:p>
          <a:p>
            <a:pPr algn="ctr"/>
            <a:r>
              <a:rPr lang="en-US" sz="1600" b="1" dirty="0" smtClean="0">
                <a:ln w="11430"/>
                <a:solidFill>
                  <a:srgbClr val="FFFF00"/>
                </a:solidFill>
                <a:effectLst>
                  <a:outerShdw blurRad="50800" dist="39000" dir="5460000" algn="tl">
                    <a:srgbClr val="000000">
                      <a:alpha val="38000"/>
                    </a:srgbClr>
                  </a:outerShdw>
                </a:effectLst>
              </a:rPr>
              <a:t>31GB Memory</a:t>
            </a:r>
            <a:endParaRPr lang="en-US" sz="1600" b="1" dirty="0">
              <a:ln w="11430"/>
              <a:solidFill>
                <a:srgbClr val="FFFF00"/>
              </a:solidFill>
              <a:effectLst>
                <a:outerShdw blurRad="50800" dist="39000" dir="5460000" algn="tl">
                  <a:srgbClr val="000000">
                    <a:alpha val="38000"/>
                  </a:srgbClr>
                </a:outerShdw>
              </a:effectLst>
            </a:endParaRPr>
          </a:p>
        </p:txBody>
      </p:sp>
      <p:sp>
        <p:nvSpPr>
          <p:cNvPr id="21" name="Rectangle 20"/>
          <p:cNvSpPr/>
          <p:nvPr/>
        </p:nvSpPr>
        <p:spPr>
          <a:xfrm>
            <a:off x="8413440" y="4509710"/>
            <a:ext cx="1707759" cy="8925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FFFF00"/>
                </a:solidFill>
                <a:effectLst>
                  <a:outerShdw blurRad="50800" dist="39000" dir="5460000" algn="tl">
                    <a:srgbClr val="000000">
                      <a:alpha val="38000"/>
                    </a:srgbClr>
                  </a:outerShdw>
                </a:effectLst>
              </a:rPr>
              <a:t>RDSH4 VM</a:t>
            </a:r>
            <a:endParaRPr lang="en-US" sz="3200" b="1" dirty="0" smtClean="0">
              <a:ln w="11430"/>
              <a:solidFill>
                <a:srgbClr val="FFFF00"/>
              </a:solidFill>
              <a:effectLst>
                <a:outerShdw blurRad="50800" dist="39000" dir="5460000" algn="tl">
                  <a:srgbClr val="000000">
                    <a:alpha val="38000"/>
                  </a:srgbClr>
                </a:outerShdw>
              </a:effectLst>
            </a:endParaRPr>
          </a:p>
          <a:p>
            <a:pPr algn="ctr"/>
            <a:r>
              <a:rPr lang="en-US" sz="1600" b="1" dirty="0" smtClean="0">
                <a:ln w="11430"/>
                <a:solidFill>
                  <a:srgbClr val="FFFF00"/>
                </a:solidFill>
                <a:effectLst>
                  <a:outerShdw blurRad="50800" dist="39000" dir="5460000" algn="tl">
                    <a:srgbClr val="000000">
                      <a:alpha val="38000"/>
                    </a:srgbClr>
                  </a:outerShdw>
                </a:effectLst>
              </a:rPr>
              <a:t>10vCPU</a:t>
            </a:r>
          </a:p>
          <a:p>
            <a:pPr algn="ctr"/>
            <a:r>
              <a:rPr lang="en-US" sz="1600" b="1" dirty="0" smtClean="0">
                <a:ln w="11430"/>
                <a:solidFill>
                  <a:srgbClr val="FFFF00"/>
                </a:solidFill>
                <a:effectLst>
                  <a:outerShdw blurRad="50800" dist="39000" dir="5460000" algn="tl">
                    <a:srgbClr val="000000">
                      <a:alpha val="38000"/>
                    </a:srgbClr>
                  </a:outerShdw>
                </a:effectLst>
              </a:rPr>
              <a:t>31GB Memor</a:t>
            </a:r>
            <a:r>
              <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a:t>
            </a:r>
            <a:endParaRPr 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6509072" y="838199"/>
            <a:ext cx="4110682" cy="738664"/>
          </a:xfrm>
          <a:prstGeom prst="rect">
            <a:avLst/>
          </a:prstGeom>
          <a:noFill/>
        </p:spPr>
        <p:txBody>
          <a:bodyPr wrap="square" lIns="182880" tIns="146304" rIns="182880" bIns="146304" rtlCol="0">
            <a:spAutoFit/>
          </a:bodyPr>
          <a:lstStyle/>
          <a:p>
            <a:pPr>
              <a:lnSpc>
                <a:spcPct val="90000"/>
              </a:lnSpc>
              <a:spcAft>
                <a:spcPts val="600"/>
              </a:spcAft>
            </a:pPr>
            <a:r>
              <a:rPr lang="en-US" sz="3200" u="sng" dirty="0" smtClean="0">
                <a:gradFill>
                  <a:gsLst>
                    <a:gs pos="2917">
                      <a:schemeClr val="tx1"/>
                    </a:gs>
                    <a:gs pos="30000">
                      <a:schemeClr val="tx1"/>
                    </a:gs>
                  </a:gsLst>
                  <a:lin ang="5400000" scaled="0"/>
                </a:gradFill>
                <a:uFill>
                  <a:solidFill>
                    <a:schemeClr val="accent3"/>
                  </a:solidFill>
                </a:uFill>
              </a:rPr>
              <a:t>System Under Test</a:t>
            </a:r>
          </a:p>
        </p:txBody>
      </p:sp>
      <p:pic>
        <p:nvPicPr>
          <p:cNvPr id="410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0695" y="5979445"/>
            <a:ext cx="5313342" cy="909891"/>
          </a:xfrm>
          <a:prstGeom prst="rect">
            <a:avLst/>
          </a:prstGeom>
          <a:ln/>
          <a:extLst/>
        </p:spPr>
        <p:style>
          <a:lnRef idx="3">
            <a:schemeClr val="lt1"/>
          </a:lnRef>
          <a:fillRef idx="1">
            <a:schemeClr val="accent1"/>
          </a:fillRef>
          <a:effectRef idx="1">
            <a:schemeClr val="accent1"/>
          </a:effectRef>
          <a:fontRef idx="minor">
            <a:schemeClr val="lt1"/>
          </a:fontRef>
        </p:style>
      </p:pic>
      <p:sp>
        <p:nvSpPr>
          <p:cNvPr id="3" name="Rectangle 2"/>
          <p:cNvSpPr/>
          <p:nvPr/>
        </p:nvSpPr>
        <p:spPr bwMode="auto">
          <a:xfrm>
            <a:off x="5400695" y="5935662"/>
            <a:ext cx="5313342" cy="1023017"/>
          </a:xfrm>
          <a:prstGeom prst="rect">
            <a:avLst/>
          </a:prstGeom>
          <a:solidFill>
            <a:schemeClr val="accent1">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solidFill>
                  <a:srgbClr val="FFFF00"/>
                </a:solidFill>
                <a:ea typeface="Segoe UI" pitchFamily="34" charset="0"/>
                <a:cs typeface="Segoe UI" pitchFamily="34" charset="0"/>
              </a:rPr>
              <a:t>Dell PowerEdge R720</a:t>
            </a:r>
            <a:endParaRPr lang="en-US" sz="1600" b="1" dirty="0" smtClean="0">
              <a:solidFill>
                <a:srgbClr val="FFFF00"/>
              </a:solidFill>
              <a:ea typeface="Segoe UI" pitchFamily="34" charset="0"/>
              <a:cs typeface="Segoe UI" pitchFamily="34" charset="0"/>
            </a:endParaRPr>
          </a:p>
        </p:txBody>
      </p:sp>
      <p:sp>
        <p:nvSpPr>
          <p:cNvPr id="4" name="Rectangle 3"/>
          <p:cNvSpPr/>
          <p:nvPr/>
        </p:nvSpPr>
        <p:spPr>
          <a:xfrm>
            <a:off x="6065837" y="6403042"/>
            <a:ext cx="4648200" cy="523220"/>
          </a:xfrm>
          <a:prstGeom prst="rect">
            <a:avLst/>
          </a:prstGeom>
        </p:spPr>
        <p:txBody>
          <a:bodyPr wrap="square">
            <a:spAutoFit/>
          </a:bodyPr>
          <a:lstStyle/>
          <a:p>
            <a:r>
              <a:rPr lang="en-US" sz="1400" dirty="0" smtClean="0"/>
              <a:t>Dual Socket  10C Intel</a:t>
            </a:r>
            <a:r>
              <a:rPr lang="en-US" sz="1400" baseline="30000" dirty="0"/>
              <a:t>®</a:t>
            </a:r>
            <a:r>
              <a:rPr lang="en-US" sz="1400" dirty="0"/>
              <a:t> Xeon</a:t>
            </a:r>
            <a:r>
              <a:rPr lang="en-US" sz="1400" baseline="30000" dirty="0"/>
              <a:t>®</a:t>
            </a:r>
            <a:r>
              <a:rPr lang="en-US" sz="1400" dirty="0"/>
              <a:t> </a:t>
            </a:r>
            <a:r>
              <a:rPr lang="en-US" sz="1400" dirty="0" smtClean="0"/>
              <a:t>processor E5-2600v2</a:t>
            </a:r>
            <a:r>
              <a:rPr lang="en-US" sz="1400" dirty="0"/>
              <a:t> </a:t>
            </a:r>
            <a:r>
              <a:rPr lang="en-US" sz="1400" dirty="0" smtClean="0"/>
              <a:t/>
            </a:r>
            <a:br>
              <a:rPr lang="en-US" sz="1400" dirty="0" smtClean="0"/>
            </a:br>
            <a:r>
              <a:rPr lang="en-US" sz="1400" dirty="0" smtClean="0"/>
              <a:t>40 Logical cores, 128 GB Memory</a:t>
            </a:r>
            <a:endParaRPr lang="en-US" sz="1400" dirty="0"/>
          </a:p>
        </p:txBody>
      </p:sp>
    </p:spTree>
    <p:extLst>
      <p:ext uri="{BB962C8B-B14F-4D97-AF65-F5344CB8AC3E}">
        <p14:creationId xmlns:p14="http://schemas.microsoft.com/office/powerpoint/2010/main" val="2008498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animBg="1"/>
      <p:bldP spid="15" grpId="0"/>
      <p:bldP spid="19" grpId="0"/>
      <p:bldP spid="20" grpId="0"/>
      <p:bldP spid="21" grpId="0"/>
      <p:bldP spid="8" grpId="0"/>
      <p:bldP spid="3" grpId="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3" y="71400"/>
            <a:ext cx="11889564" cy="917575"/>
          </a:xfrm>
        </p:spPr>
        <p:txBody>
          <a:bodyPr/>
          <a:lstStyle/>
          <a:p>
            <a:r>
              <a:rPr lang="en-US" dirty="0" smtClean="0"/>
              <a:t>Light User Profile Scaling </a:t>
            </a:r>
            <a:endParaRPr lang="en-US" dirty="0"/>
          </a:p>
        </p:txBody>
      </p:sp>
      <p:pic>
        <p:nvPicPr>
          <p:cNvPr id="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757" y="4590171"/>
            <a:ext cx="2809080" cy="210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0037" y="4638633"/>
            <a:ext cx="2895600" cy="205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 Placeholder 1"/>
          <p:cNvSpPr>
            <a:spLocks noGrp="1"/>
          </p:cNvSpPr>
          <p:nvPr>
            <p:ph type="body" sz="quarter" idx="10"/>
          </p:nvPr>
        </p:nvSpPr>
        <p:spPr>
          <a:xfrm>
            <a:off x="266085" y="982662"/>
            <a:ext cx="4846638" cy="5059847"/>
          </a:xfrm>
        </p:spPr>
        <p:txBody>
          <a:bodyPr/>
          <a:lstStyle/>
          <a:p>
            <a:pPr marL="0" indent="0">
              <a:buNone/>
            </a:pPr>
            <a:r>
              <a:rPr lang="en-US" sz="2800" u="sng" dirty="0" smtClean="0">
                <a:uFill>
                  <a:solidFill>
                    <a:srgbClr val="FF0000"/>
                  </a:solidFill>
                </a:uFill>
              </a:rPr>
              <a:t>Input Configuration </a:t>
            </a:r>
          </a:p>
          <a:p>
            <a:r>
              <a:rPr lang="en-US" sz="2000" dirty="0" smtClean="0">
                <a:latin typeface="+mn-lt"/>
              </a:rPr>
              <a:t>Users login every 30 sec until CPU threshold(85%) or Memory threshold(120GB)</a:t>
            </a:r>
          </a:p>
          <a:p>
            <a:r>
              <a:rPr lang="en-US" sz="2000" dirty="0" smtClean="0">
                <a:latin typeface="+mn-lt"/>
              </a:rPr>
              <a:t>Login: 4:06 PM to 6:50 PM</a:t>
            </a:r>
          </a:p>
          <a:p>
            <a:r>
              <a:rPr lang="en-US" sz="2000" dirty="0" smtClean="0">
                <a:latin typeface="+mn-lt"/>
              </a:rPr>
              <a:t>Steady State: 6:50PM to 7:36PM</a:t>
            </a:r>
          </a:p>
          <a:p>
            <a:pPr marL="0" indent="0">
              <a:buNone/>
            </a:pPr>
            <a:endParaRPr lang="en-US" sz="2800" u="sng" dirty="0" smtClean="0">
              <a:uFill>
                <a:solidFill>
                  <a:schemeClr val="accent3"/>
                </a:solidFill>
              </a:uFill>
            </a:endParaRPr>
          </a:p>
          <a:p>
            <a:pPr marL="0" indent="0">
              <a:buNone/>
            </a:pPr>
            <a:r>
              <a:rPr lang="en-US" sz="2800" u="sng" dirty="0" smtClean="0">
                <a:uFill>
                  <a:solidFill>
                    <a:schemeClr val="accent3"/>
                  </a:solidFill>
                </a:uFill>
              </a:rPr>
              <a:t>Results:</a:t>
            </a:r>
            <a:endParaRPr lang="en-US" sz="2000" dirty="0" smtClean="0">
              <a:uFill>
                <a:solidFill>
                  <a:schemeClr val="accent3"/>
                </a:solidFill>
              </a:uFill>
            </a:endParaRPr>
          </a:p>
          <a:p>
            <a:r>
              <a:rPr lang="en-US" sz="2000" dirty="0">
                <a:solidFill>
                  <a:srgbClr val="FFFF00"/>
                </a:solidFill>
                <a:latin typeface="+mn-lt"/>
              </a:rPr>
              <a:t>320 Light </a:t>
            </a:r>
            <a:r>
              <a:rPr lang="en-US" sz="2000" dirty="0" smtClean="0">
                <a:solidFill>
                  <a:srgbClr val="FFFF00"/>
                </a:solidFill>
                <a:latin typeface="+mn-lt"/>
              </a:rPr>
              <a:t>Users @85% CPU Utilization</a:t>
            </a:r>
          </a:p>
          <a:p>
            <a:r>
              <a:rPr lang="en-US" sz="2000" dirty="0" smtClean="0">
                <a:solidFill>
                  <a:srgbClr val="FFFF00"/>
                </a:solidFill>
                <a:latin typeface="+mn-lt"/>
              </a:rPr>
              <a:t>8 users/</a:t>
            </a:r>
            <a:r>
              <a:rPr lang="en-US" sz="2000" dirty="0" err="1" smtClean="0">
                <a:solidFill>
                  <a:srgbClr val="FFFF00"/>
                </a:solidFill>
                <a:latin typeface="+mn-lt"/>
              </a:rPr>
              <a:t>vCPU</a:t>
            </a:r>
            <a:endParaRPr lang="en-US" sz="2000" dirty="0" smtClean="0">
              <a:solidFill>
                <a:srgbClr val="FFFF00"/>
              </a:solidFill>
              <a:latin typeface="+mn-lt"/>
            </a:endParaRPr>
          </a:p>
          <a:p>
            <a:r>
              <a:rPr lang="en-US" sz="2000" dirty="0" smtClean="0">
                <a:solidFill>
                  <a:srgbClr val="FFFF00"/>
                </a:solidFill>
                <a:latin typeface="+mn-lt"/>
              </a:rPr>
              <a:t>270MB/User </a:t>
            </a:r>
          </a:p>
          <a:p>
            <a:r>
              <a:rPr lang="en-US" sz="2000" dirty="0" smtClean="0">
                <a:solidFill>
                  <a:srgbClr val="FFFF00"/>
                </a:solidFill>
                <a:latin typeface="+mn-lt"/>
              </a:rPr>
              <a:t>Network : 1Mbps/user</a:t>
            </a:r>
          </a:p>
          <a:p>
            <a:r>
              <a:rPr lang="en-US" sz="2000" dirty="0" smtClean="0">
                <a:solidFill>
                  <a:srgbClr val="FFFF00"/>
                </a:solidFill>
                <a:latin typeface="+mn-lt"/>
              </a:rPr>
              <a:t>Total IOPS: 2 IOPS/user</a:t>
            </a:r>
            <a:endParaRPr lang="en-US" sz="2000" dirty="0">
              <a:solidFill>
                <a:srgbClr val="FFFF00"/>
              </a:solidFill>
              <a:latin typeface="+mn-lt"/>
            </a:endParaRPr>
          </a:p>
        </p:txBody>
      </p:sp>
      <p:grpSp>
        <p:nvGrpSpPr>
          <p:cNvPr id="106" name="Group 105"/>
          <p:cNvGrpSpPr/>
          <p:nvPr/>
        </p:nvGrpSpPr>
        <p:grpSpPr>
          <a:xfrm>
            <a:off x="5112723" y="1058862"/>
            <a:ext cx="3476816" cy="2686627"/>
            <a:chOff x="5112723" y="944805"/>
            <a:chExt cx="3476816" cy="2686627"/>
          </a:xfrm>
        </p:grpSpPr>
        <p:grpSp>
          <p:nvGrpSpPr>
            <p:cNvPr id="21" name="Group 20"/>
            <p:cNvGrpSpPr/>
            <p:nvPr/>
          </p:nvGrpSpPr>
          <p:grpSpPr>
            <a:xfrm>
              <a:off x="5112723" y="944805"/>
              <a:ext cx="3476816" cy="2686627"/>
              <a:chOff x="5151437" y="-220135"/>
              <a:chExt cx="3476816" cy="2686627"/>
            </a:xfrm>
          </p:grpSpPr>
          <p:graphicFrame>
            <p:nvGraphicFramePr>
              <p:cNvPr id="10" name="Chart 9"/>
              <p:cNvGraphicFramePr>
                <a:graphicFrameLocks/>
              </p:cNvGraphicFramePr>
              <p:nvPr>
                <p:extLst/>
              </p:nvPr>
            </p:nvGraphicFramePr>
            <p:xfrm>
              <a:off x="5151437" y="-220135"/>
              <a:ext cx="3476816" cy="2686627"/>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9"/>
              <p:cNvGrpSpPr/>
              <p:nvPr/>
            </p:nvGrpSpPr>
            <p:grpSpPr>
              <a:xfrm>
                <a:off x="5532658" y="696801"/>
                <a:ext cx="2781788" cy="683264"/>
                <a:chOff x="5532658" y="696801"/>
                <a:chExt cx="2781788" cy="683264"/>
              </a:xfrm>
            </p:grpSpPr>
            <p:cxnSp>
              <p:nvCxnSpPr>
                <p:cNvPr id="69" name="Straight Arrow Connector 68"/>
                <p:cNvCxnSpPr/>
                <p:nvPr/>
              </p:nvCxnSpPr>
              <p:spPr>
                <a:xfrm>
                  <a:off x="7560596" y="1303865"/>
                  <a:ext cx="601355" cy="0"/>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99951" y="696801"/>
                  <a:ext cx="914495" cy="683264"/>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Steady State</a:t>
                  </a:r>
                </a:p>
              </p:txBody>
            </p:sp>
            <p:sp>
              <p:nvSpPr>
                <p:cNvPr id="52" name="TextBox 51"/>
                <p:cNvSpPr txBox="1"/>
                <p:nvPr/>
              </p:nvSpPr>
              <p:spPr>
                <a:xfrm>
                  <a:off x="5824199" y="890700"/>
                  <a:ext cx="866584" cy="489365"/>
                </a:xfrm>
                <a:prstGeom prst="rect">
                  <a:avLst/>
                </a:prstGeom>
                <a:noFill/>
                <a:ln>
                  <a:noFill/>
                </a:ln>
              </p:spPr>
              <p:txBody>
                <a:bodyPr wrap="square" lIns="182880" tIns="146304" rIns="182880" bIns="146304" rtlCol="0">
                  <a:spAutoFit/>
                </a:bodyPr>
                <a:lstStyle/>
                <a:p>
                  <a:pPr>
                    <a:lnSpc>
                      <a:spcPct val="90000"/>
                    </a:lnSpc>
                    <a:spcAft>
                      <a:spcPts val="600"/>
                    </a:spcAft>
                  </a:pPr>
                  <a:r>
                    <a:rPr lang="en-US" sz="1400" dirty="0" smtClean="0">
                      <a:solidFill>
                        <a:srgbClr val="FFFFFF"/>
                      </a:solidFill>
                    </a:rPr>
                    <a:t>Login</a:t>
                  </a:r>
                  <a:endParaRPr lang="en-US" sz="1050" dirty="0" smtClean="0">
                    <a:solidFill>
                      <a:srgbClr val="FFFFFF"/>
                    </a:solidFill>
                  </a:endParaRPr>
                </a:p>
              </p:txBody>
            </p:sp>
            <p:cxnSp>
              <p:nvCxnSpPr>
                <p:cNvPr id="103" name="Straight Arrow Connector 102"/>
                <p:cNvCxnSpPr/>
                <p:nvPr/>
              </p:nvCxnSpPr>
              <p:spPr>
                <a:xfrm flipV="1">
                  <a:off x="5532658" y="1295974"/>
                  <a:ext cx="2019693" cy="7891"/>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105" name="Group 104"/>
            <p:cNvGrpSpPr/>
            <p:nvPr/>
          </p:nvGrpSpPr>
          <p:grpSpPr>
            <a:xfrm>
              <a:off x="7513637" y="1472255"/>
              <a:ext cx="609600" cy="1263007"/>
              <a:chOff x="7513637" y="1472255"/>
              <a:chExt cx="609600" cy="1263007"/>
            </a:xfrm>
          </p:grpSpPr>
          <p:cxnSp>
            <p:nvCxnSpPr>
              <p:cNvPr id="4" name="Straight Connector 3"/>
              <p:cNvCxnSpPr/>
              <p:nvPr/>
            </p:nvCxnSpPr>
            <p:spPr>
              <a:xfrm>
                <a:off x="7513637" y="1472255"/>
                <a:ext cx="0" cy="1263007"/>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123237" y="1472255"/>
                <a:ext cx="0" cy="1198220"/>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13" name="Group 112"/>
          <p:cNvGrpSpPr/>
          <p:nvPr/>
        </p:nvGrpSpPr>
        <p:grpSpPr>
          <a:xfrm>
            <a:off x="8885237" y="1058862"/>
            <a:ext cx="3428999" cy="2736887"/>
            <a:chOff x="8732838" y="980082"/>
            <a:chExt cx="3428999" cy="2736887"/>
          </a:xfrm>
        </p:grpSpPr>
        <p:grpSp>
          <p:nvGrpSpPr>
            <p:cNvPr id="93" name="Group 92"/>
            <p:cNvGrpSpPr/>
            <p:nvPr/>
          </p:nvGrpSpPr>
          <p:grpSpPr>
            <a:xfrm>
              <a:off x="8732838" y="980082"/>
              <a:ext cx="3428999" cy="2736887"/>
              <a:chOff x="8732838" y="980082"/>
              <a:chExt cx="3428999" cy="2736887"/>
            </a:xfrm>
          </p:grpSpPr>
          <p:graphicFrame>
            <p:nvGraphicFramePr>
              <p:cNvPr id="13" name="Chart 12"/>
              <p:cNvGraphicFramePr>
                <a:graphicFrameLocks/>
              </p:cNvGraphicFramePr>
              <p:nvPr>
                <p:extLst>
                  <p:ext uri="{D42A27DB-BD31-4B8C-83A1-F6EECF244321}">
                    <p14:modId xmlns:p14="http://schemas.microsoft.com/office/powerpoint/2010/main" val="348498242"/>
                  </p:ext>
                </p:extLst>
              </p:nvPr>
            </p:nvGraphicFramePr>
            <p:xfrm>
              <a:off x="8732838" y="980082"/>
              <a:ext cx="3428999" cy="2736887"/>
            </p:xfrm>
            <a:graphic>
              <a:graphicData uri="http://schemas.openxmlformats.org/drawingml/2006/chart">
                <c:chart xmlns:c="http://schemas.openxmlformats.org/drawingml/2006/chart" xmlns:r="http://schemas.openxmlformats.org/officeDocument/2006/relationships" r:id="rId6"/>
              </a:graphicData>
            </a:graphic>
          </p:graphicFrame>
          <p:sp>
            <p:nvSpPr>
              <p:cNvPr id="77" name="TextBox 76"/>
              <p:cNvSpPr txBox="1"/>
              <p:nvPr/>
            </p:nvSpPr>
            <p:spPr>
              <a:xfrm>
                <a:off x="9730232" y="1897062"/>
                <a:ext cx="866584" cy="489365"/>
              </a:xfrm>
              <a:prstGeom prst="rect">
                <a:avLst/>
              </a:prstGeom>
              <a:noFill/>
              <a:ln>
                <a:noFill/>
              </a:ln>
            </p:spPr>
            <p:txBody>
              <a:bodyPr wrap="square" lIns="182880" tIns="146304" rIns="182880" bIns="146304" rtlCol="0">
                <a:spAutoFit/>
              </a:bodyPr>
              <a:lstStyle/>
              <a:p>
                <a:pPr>
                  <a:lnSpc>
                    <a:spcPct val="90000"/>
                  </a:lnSpc>
                  <a:spcAft>
                    <a:spcPts val="600"/>
                  </a:spcAft>
                </a:pPr>
                <a:r>
                  <a:rPr lang="en-US" sz="1400" dirty="0" smtClean="0">
                    <a:solidFill>
                      <a:srgbClr val="FFFFFF"/>
                    </a:solidFill>
                  </a:rPr>
                  <a:t>Login</a:t>
                </a:r>
                <a:endParaRPr lang="en-US" sz="1050" dirty="0" smtClean="0">
                  <a:solidFill>
                    <a:srgbClr val="FFFFFF"/>
                  </a:solidFill>
                </a:endParaRPr>
              </a:p>
            </p:txBody>
          </p:sp>
          <p:cxnSp>
            <p:nvCxnSpPr>
              <p:cNvPr id="78" name="Straight Arrow Connector 77"/>
              <p:cNvCxnSpPr/>
              <p:nvPr/>
            </p:nvCxnSpPr>
            <p:spPr>
              <a:xfrm>
                <a:off x="9113837" y="2351682"/>
                <a:ext cx="2016962" cy="0"/>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0942638" y="1665882"/>
                <a:ext cx="914495" cy="683264"/>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Steady    State</a:t>
                </a:r>
              </a:p>
            </p:txBody>
          </p:sp>
          <p:cxnSp>
            <p:nvCxnSpPr>
              <p:cNvPr id="80" name="Straight Arrow Connector 79"/>
              <p:cNvCxnSpPr/>
              <p:nvPr/>
            </p:nvCxnSpPr>
            <p:spPr>
              <a:xfrm>
                <a:off x="11095037" y="2351682"/>
                <a:ext cx="586421" cy="10848"/>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11095037" y="1516062"/>
              <a:ext cx="609600" cy="1031871"/>
              <a:chOff x="11095037" y="1516062"/>
              <a:chExt cx="609600" cy="1031871"/>
            </a:xfrm>
          </p:grpSpPr>
          <p:cxnSp>
            <p:nvCxnSpPr>
              <p:cNvPr id="86" name="Straight Connector 85"/>
              <p:cNvCxnSpPr/>
              <p:nvPr/>
            </p:nvCxnSpPr>
            <p:spPr>
              <a:xfrm>
                <a:off x="11095037" y="1516062"/>
                <a:ext cx="0" cy="1031871"/>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1704637" y="1516062"/>
                <a:ext cx="0" cy="1031871"/>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5382674" y="3998328"/>
            <a:ext cx="312924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RDSH VM: CPU Utilization(%)</a:t>
            </a:r>
          </a:p>
        </p:txBody>
      </p:sp>
      <p:sp>
        <p:nvSpPr>
          <p:cNvPr id="35" name="TextBox 34"/>
          <p:cNvSpPr txBox="1"/>
          <p:nvPr/>
        </p:nvSpPr>
        <p:spPr>
          <a:xfrm>
            <a:off x="8987191" y="3998328"/>
            <a:ext cx="312924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RDSH VM: Memory  Utilization(GB)</a:t>
            </a:r>
          </a:p>
        </p:txBody>
      </p:sp>
    </p:spTree>
    <p:extLst>
      <p:ext uri="{BB962C8B-B14F-4D97-AF65-F5344CB8AC3E}">
        <p14:creationId xmlns:p14="http://schemas.microsoft.com/office/powerpoint/2010/main" val="3805685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8">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8">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uiExpand="1" build="p"/>
      <p:bldP spid="3" grpId="0" uiExpand="1"/>
      <p:bldP spid="35" grpId="0" uiExpan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nvPr>
        </p:nvGraphicFramePr>
        <p:xfrm>
          <a:off x="4846637" y="1255128"/>
          <a:ext cx="390753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a:graphicFrameLocks/>
          </p:cNvGraphicFramePr>
          <p:nvPr>
            <p:extLst/>
          </p:nvPr>
        </p:nvGraphicFramePr>
        <p:xfrm>
          <a:off x="8754173" y="1077980"/>
          <a:ext cx="3535997" cy="292034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89263" y="71400"/>
            <a:ext cx="11889564" cy="917575"/>
          </a:xfrm>
        </p:spPr>
        <p:txBody>
          <a:bodyPr/>
          <a:lstStyle/>
          <a:p>
            <a:r>
              <a:rPr lang="en-US" dirty="0" smtClean="0"/>
              <a:t>Medium  User Profile Scaling </a:t>
            </a:r>
            <a:endParaRPr lang="en-US" dirty="0"/>
          </a:p>
        </p:txBody>
      </p:sp>
      <p:sp>
        <p:nvSpPr>
          <p:cNvPr id="68" name="Text Placeholder 1"/>
          <p:cNvSpPr>
            <a:spLocks noGrp="1"/>
          </p:cNvSpPr>
          <p:nvPr>
            <p:ph type="body" sz="quarter" idx="10"/>
          </p:nvPr>
        </p:nvSpPr>
        <p:spPr>
          <a:xfrm>
            <a:off x="266085" y="1077980"/>
            <a:ext cx="4846638" cy="5059847"/>
          </a:xfrm>
        </p:spPr>
        <p:txBody>
          <a:bodyPr/>
          <a:lstStyle/>
          <a:p>
            <a:pPr marL="0" indent="0">
              <a:buNone/>
            </a:pPr>
            <a:r>
              <a:rPr lang="en-US" sz="2800" u="sng" dirty="0" smtClean="0">
                <a:uFill>
                  <a:solidFill>
                    <a:srgbClr val="FF0000"/>
                  </a:solidFill>
                </a:uFill>
              </a:rPr>
              <a:t>Input Configuration </a:t>
            </a:r>
          </a:p>
          <a:p>
            <a:r>
              <a:rPr lang="en-US" sz="2000" dirty="0" smtClean="0">
                <a:latin typeface="+mn-lt"/>
              </a:rPr>
              <a:t>Users login every 30 sec until CPU threshold(85%) or Memory threshold(120GB)</a:t>
            </a:r>
          </a:p>
          <a:p>
            <a:r>
              <a:rPr lang="en-US" sz="2000" dirty="0" smtClean="0">
                <a:latin typeface="+mn-lt"/>
              </a:rPr>
              <a:t>Login: 4:53 PM to 6:33 PM</a:t>
            </a:r>
          </a:p>
          <a:p>
            <a:r>
              <a:rPr lang="en-US" sz="2000" dirty="0" smtClean="0">
                <a:latin typeface="+mn-lt"/>
              </a:rPr>
              <a:t>Steady State: 6:33PM to 7:32PM</a:t>
            </a:r>
          </a:p>
          <a:p>
            <a:pPr marL="0" indent="0">
              <a:buNone/>
            </a:pPr>
            <a:endParaRPr lang="en-US" sz="2800" u="sng" dirty="0" smtClean="0">
              <a:uFill>
                <a:solidFill>
                  <a:schemeClr val="accent3"/>
                </a:solidFill>
              </a:uFill>
            </a:endParaRPr>
          </a:p>
          <a:p>
            <a:pPr marL="0" indent="0">
              <a:buNone/>
            </a:pPr>
            <a:r>
              <a:rPr lang="en-US" sz="2800" u="sng" dirty="0" smtClean="0">
                <a:uFill>
                  <a:solidFill>
                    <a:schemeClr val="accent3"/>
                  </a:solidFill>
                </a:uFill>
              </a:rPr>
              <a:t>Results:</a:t>
            </a:r>
            <a:endParaRPr lang="en-US" sz="2000" dirty="0" smtClean="0">
              <a:uFill>
                <a:solidFill>
                  <a:schemeClr val="accent3"/>
                </a:solidFill>
              </a:uFill>
            </a:endParaRPr>
          </a:p>
          <a:p>
            <a:r>
              <a:rPr lang="en-US" sz="2000" dirty="0" smtClean="0">
                <a:solidFill>
                  <a:srgbClr val="FFFF00"/>
                </a:solidFill>
                <a:latin typeface="+mn-lt"/>
              </a:rPr>
              <a:t>200 Medium Users @85% CPU Utilization</a:t>
            </a:r>
          </a:p>
          <a:p>
            <a:r>
              <a:rPr lang="en-US" sz="2000" dirty="0">
                <a:solidFill>
                  <a:srgbClr val="FFFF00"/>
                </a:solidFill>
                <a:latin typeface="+mn-lt"/>
              </a:rPr>
              <a:t>5</a:t>
            </a:r>
            <a:r>
              <a:rPr lang="en-US" sz="2000" dirty="0" smtClean="0">
                <a:solidFill>
                  <a:srgbClr val="FFFF00"/>
                </a:solidFill>
                <a:latin typeface="+mn-lt"/>
              </a:rPr>
              <a:t> users/</a:t>
            </a:r>
            <a:r>
              <a:rPr lang="en-US" sz="2000" dirty="0" err="1" smtClean="0">
                <a:solidFill>
                  <a:srgbClr val="FFFF00"/>
                </a:solidFill>
                <a:latin typeface="+mn-lt"/>
              </a:rPr>
              <a:t>vCPU</a:t>
            </a:r>
            <a:endParaRPr lang="en-US" sz="2000" dirty="0" smtClean="0">
              <a:solidFill>
                <a:srgbClr val="FFFF00"/>
              </a:solidFill>
              <a:latin typeface="+mn-lt"/>
            </a:endParaRPr>
          </a:p>
          <a:p>
            <a:r>
              <a:rPr lang="en-US" sz="2000" dirty="0" smtClean="0">
                <a:solidFill>
                  <a:srgbClr val="FFFF00"/>
                </a:solidFill>
                <a:latin typeface="+mn-lt"/>
              </a:rPr>
              <a:t>450 MB/User </a:t>
            </a:r>
          </a:p>
          <a:p>
            <a:r>
              <a:rPr lang="en-US" sz="2000" dirty="0" smtClean="0">
                <a:solidFill>
                  <a:srgbClr val="FFFF00"/>
                </a:solidFill>
                <a:latin typeface="+mn-lt"/>
              </a:rPr>
              <a:t>Network : 1Mbps/user</a:t>
            </a:r>
          </a:p>
          <a:p>
            <a:r>
              <a:rPr lang="en-US" sz="2000" dirty="0" smtClean="0">
                <a:solidFill>
                  <a:srgbClr val="FFFF00"/>
                </a:solidFill>
                <a:latin typeface="+mn-lt"/>
              </a:rPr>
              <a:t>Total IOPS: 2 IOPS/user</a:t>
            </a:r>
            <a:endParaRPr lang="en-US" sz="2000" dirty="0">
              <a:solidFill>
                <a:srgbClr val="FFFF00"/>
              </a:solidFill>
              <a:latin typeface="+mn-lt"/>
            </a:endParaRPr>
          </a:p>
        </p:txBody>
      </p:sp>
      <p:sp>
        <p:nvSpPr>
          <p:cNvPr id="3" name="TextBox 2"/>
          <p:cNvSpPr txBox="1"/>
          <p:nvPr/>
        </p:nvSpPr>
        <p:spPr>
          <a:xfrm>
            <a:off x="5535074" y="3998328"/>
            <a:ext cx="312924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rgbClr val="FFFFFF"/>
                    </a:gs>
                    <a:gs pos="30000">
                      <a:srgbClr val="FFFFFF"/>
                    </a:gs>
                  </a:gsLst>
                  <a:lin ang="5400000" scaled="0"/>
                </a:gradFill>
              </a:rPr>
              <a:t>RDSH VM: CPU Utilization(%)</a:t>
            </a:r>
          </a:p>
        </p:txBody>
      </p:sp>
      <p:sp>
        <p:nvSpPr>
          <p:cNvPr id="35" name="TextBox 34"/>
          <p:cNvSpPr txBox="1"/>
          <p:nvPr/>
        </p:nvSpPr>
        <p:spPr>
          <a:xfrm>
            <a:off x="9139591" y="3998328"/>
            <a:ext cx="312924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RDSH VM: Memory  Utilization(GB)</a:t>
            </a:r>
          </a:p>
        </p:txBody>
      </p:sp>
      <p:grpSp>
        <p:nvGrpSpPr>
          <p:cNvPr id="106" name="Group 105"/>
          <p:cNvGrpSpPr/>
          <p:nvPr/>
        </p:nvGrpSpPr>
        <p:grpSpPr>
          <a:xfrm>
            <a:off x="5227637" y="1820862"/>
            <a:ext cx="2971895" cy="1265890"/>
            <a:chOff x="5227637" y="1617397"/>
            <a:chExt cx="2971895" cy="1265890"/>
          </a:xfrm>
        </p:grpSpPr>
        <p:grpSp>
          <p:nvGrpSpPr>
            <p:cNvPr id="20" name="Group 19"/>
            <p:cNvGrpSpPr/>
            <p:nvPr/>
          </p:nvGrpSpPr>
          <p:grpSpPr>
            <a:xfrm>
              <a:off x="5227637" y="2000933"/>
              <a:ext cx="2971895" cy="683264"/>
              <a:chOff x="5266351" y="835993"/>
              <a:chExt cx="2971895" cy="683264"/>
            </a:xfrm>
          </p:grpSpPr>
          <p:cxnSp>
            <p:nvCxnSpPr>
              <p:cNvPr id="69" name="Straight Arrow Connector 68"/>
              <p:cNvCxnSpPr/>
              <p:nvPr/>
            </p:nvCxnSpPr>
            <p:spPr>
              <a:xfrm>
                <a:off x="7171351" y="1443057"/>
                <a:ext cx="1066895" cy="0"/>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71351" y="835993"/>
                <a:ext cx="914495" cy="683264"/>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Steady State</a:t>
                </a:r>
              </a:p>
            </p:txBody>
          </p:sp>
          <p:sp>
            <p:nvSpPr>
              <p:cNvPr id="52" name="TextBox 51"/>
              <p:cNvSpPr txBox="1"/>
              <p:nvPr/>
            </p:nvSpPr>
            <p:spPr>
              <a:xfrm>
                <a:off x="5418751" y="1029892"/>
                <a:ext cx="866584" cy="489365"/>
              </a:xfrm>
              <a:prstGeom prst="rect">
                <a:avLst/>
              </a:prstGeom>
              <a:noFill/>
              <a:ln>
                <a:noFill/>
              </a:ln>
            </p:spPr>
            <p:txBody>
              <a:bodyPr wrap="square" lIns="182880" tIns="146304" rIns="182880" bIns="146304" rtlCol="0">
                <a:spAutoFit/>
              </a:bodyPr>
              <a:lstStyle/>
              <a:p>
                <a:pPr>
                  <a:lnSpc>
                    <a:spcPct val="90000"/>
                  </a:lnSpc>
                  <a:spcAft>
                    <a:spcPts val="600"/>
                  </a:spcAft>
                </a:pPr>
                <a:r>
                  <a:rPr lang="en-US" sz="1400" dirty="0" smtClean="0">
                    <a:solidFill>
                      <a:srgbClr val="FFFFFF"/>
                    </a:solidFill>
                  </a:rPr>
                  <a:t>Login</a:t>
                </a:r>
                <a:endParaRPr lang="en-US" sz="1050" dirty="0" smtClean="0">
                  <a:solidFill>
                    <a:srgbClr val="FFFFFF"/>
                  </a:solidFill>
                </a:endParaRPr>
              </a:p>
            </p:txBody>
          </p:sp>
          <p:cxnSp>
            <p:nvCxnSpPr>
              <p:cNvPr id="103" name="Straight Arrow Connector 102"/>
              <p:cNvCxnSpPr/>
              <p:nvPr/>
            </p:nvCxnSpPr>
            <p:spPr>
              <a:xfrm>
                <a:off x="5266351" y="1443057"/>
                <a:ext cx="1905000" cy="0"/>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132637" y="1617397"/>
              <a:ext cx="1066800" cy="1265890"/>
              <a:chOff x="7132637" y="1617397"/>
              <a:chExt cx="1066800" cy="1265890"/>
            </a:xfrm>
          </p:grpSpPr>
          <p:cxnSp>
            <p:nvCxnSpPr>
              <p:cNvPr id="4" name="Straight Connector 3"/>
              <p:cNvCxnSpPr/>
              <p:nvPr/>
            </p:nvCxnSpPr>
            <p:spPr>
              <a:xfrm>
                <a:off x="7132637" y="1617397"/>
                <a:ext cx="0" cy="1263007"/>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199437" y="1617397"/>
                <a:ext cx="0" cy="1265890"/>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13" name="Group 112"/>
          <p:cNvGrpSpPr/>
          <p:nvPr/>
        </p:nvGrpSpPr>
        <p:grpSpPr>
          <a:xfrm>
            <a:off x="9139591" y="1668462"/>
            <a:ext cx="2717541" cy="921430"/>
            <a:chOff x="8961438" y="1665882"/>
            <a:chExt cx="2743295" cy="921430"/>
          </a:xfrm>
        </p:grpSpPr>
        <p:grpSp>
          <p:nvGrpSpPr>
            <p:cNvPr id="93" name="Group 92"/>
            <p:cNvGrpSpPr/>
            <p:nvPr/>
          </p:nvGrpSpPr>
          <p:grpSpPr>
            <a:xfrm>
              <a:off x="8961438" y="1818282"/>
              <a:ext cx="2743295" cy="685800"/>
              <a:chOff x="8961438" y="1818282"/>
              <a:chExt cx="2743295" cy="685800"/>
            </a:xfrm>
          </p:grpSpPr>
          <p:sp>
            <p:nvSpPr>
              <p:cNvPr id="77" name="TextBox 76"/>
              <p:cNvSpPr txBox="1"/>
              <p:nvPr/>
            </p:nvSpPr>
            <p:spPr>
              <a:xfrm>
                <a:off x="9418638" y="2014717"/>
                <a:ext cx="866584" cy="489365"/>
              </a:xfrm>
              <a:prstGeom prst="rect">
                <a:avLst/>
              </a:prstGeom>
              <a:noFill/>
              <a:ln>
                <a:noFill/>
              </a:ln>
            </p:spPr>
            <p:txBody>
              <a:bodyPr wrap="square" lIns="182880" tIns="146304" rIns="182880" bIns="146304" rtlCol="0">
                <a:spAutoFit/>
              </a:bodyPr>
              <a:lstStyle/>
              <a:p>
                <a:pPr>
                  <a:lnSpc>
                    <a:spcPct val="90000"/>
                  </a:lnSpc>
                  <a:spcAft>
                    <a:spcPts val="600"/>
                  </a:spcAft>
                </a:pPr>
                <a:r>
                  <a:rPr lang="en-US" sz="1400" dirty="0" smtClean="0">
                    <a:solidFill>
                      <a:srgbClr val="FFFFFF"/>
                    </a:solidFill>
                  </a:rPr>
                  <a:t>Login</a:t>
                </a:r>
                <a:endParaRPr lang="en-US" sz="1050" dirty="0" smtClean="0">
                  <a:solidFill>
                    <a:srgbClr val="FFFFFF"/>
                  </a:solidFill>
                </a:endParaRPr>
              </a:p>
            </p:txBody>
          </p:sp>
          <p:cxnSp>
            <p:nvCxnSpPr>
              <p:cNvPr id="78" name="Straight Arrow Connector 77"/>
              <p:cNvCxnSpPr/>
              <p:nvPr/>
            </p:nvCxnSpPr>
            <p:spPr>
              <a:xfrm flipV="1">
                <a:off x="8961438" y="2427044"/>
                <a:ext cx="1828800" cy="838"/>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0790238" y="1818282"/>
                <a:ext cx="914495" cy="683264"/>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Steady    State</a:t>
                </a:r>
              </a:p>
            </p:txBody>
          </p:sp>
          <p:cxnSp>
            <p:nvCxnSpPr>
              <p:cNvPr id="80" name="Straight Arrow Connector 79"/>
              <p:cNvCxnSpPr/>
              <p:nvPr/>
            </p:nvCxnSpPr>
            <p:spPr>
              <a:xfrm>
                <a:off x="10714038" y="2417034"/>
                <a:ext cx="914400" cy="10848"/>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10714038" y="1665882"/>
              <a:ext cx="914400" cy="921430"/>
              <a:chOff x="10714038" y="1665882"/>
              <a:chExt cx="914400" cy="921430"/>
            </a:xfrm>
          </p:grpSpPr>
          <p:cxnSp>
            <p:nvCxnSpPr>
              <p:cNvPr id="86" name="Straight Connector 85"/>
              <p:cNvCxnSpPr/>
              <p:nvPr/>
            </p:nvCxnSpPr>
            <p:spPr>
              <a:xfrm>
                <a:off x="10714038" y="1698275"/>
                <a:ext cx="0" cy="889037"/>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1628438" y="1665882"/>
                <a:ext cx="0" cy="900109"/>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grpSp>
      </p:grpSp>
      <p:pic>
        <p:nvPicPr>
          <p:cNvPr id="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905" y="4526309"/>
            <a:ext cx="2933700" cy="224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6798" y="4487693"/>
            <a:ext cx="3097439" cy="228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466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8">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8">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8">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Graphic spid="28" grpId="0">
        <p:bldAsOne/>
      </p:bldGraphic>
      <p:bldP spid="68" grpId="0" build="p"/>
      <p:bldP spid="3" grpId="0"/>
      <p:bldP spid="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a:graphicFrameLocks/>
          </p:cNvGraphicFramePr>
          <p:nvPr>
            <p:extLst/>
          </p:nvPr>
        </p:nvGraphicFramePr>
        <p:xfrm>
          <a:off x="5186924" y="892644"/>
          <a:ext cx="3420600" cy="29900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9263" y="71400"/>
            <a:ext cx="11889564" cy="917575"/>
          </a:xfrm>
        </p:spPr>
        <p:txBody>
          <a:bodyPr/>
          <a:lstStyle/>
          <a:p>
            <a:r>
              <a:rPr lang="en-US" dirty="0" smtClean="0"/>
              <a:t>Heavy  User Profile  Scaling</a:t>
            </a:r>
            <a:endParaRPr lang="en-US" dirty="0"/>
          </a:p>
        </p:txBody>
      </p:sp>
      <p:sp>
        <p:nvSpPr>
          <p:cNvPr id="68" name="Text Placeholder 1"/>
          <p:cNvSpPr>
            <a:spLocks noGrp="1"/>
          </p:cNvSpPr>
          <p:nvPr>
            <p:ph type="body" sz="quarter" idx="10"/>
          </p:nvPr>
        </p:nvSpPr>
        <p:spPr>
          <a:xfrm>
            <a:off x="266085" y="1273591"/>
            <a:ext cx="4846638" cy="5059847"/>
          </a:xfrm>
        </p:spPr>
        <p:txBody>
          <a:bodyPr/>
          <a:lstStyle/>
          <a:p>
            <a:pPr marL="0" indent="0">
              <a:buNone/>
            </a:pPr>
            <a:r>
              <a:rPr lang="en-US" sz="2800" u="sng" dirty="0" smtClean="0">
                <a:uFill>
                  <a:solidFill>
                    <a:srgbClr val="FF0000"/>
                  </a:solidFill>
                </a:uFill>
              </a:rPr>
              <a:t>Input Configuration </a:t>
            </a:r>
          </a:p>
          <a:p>
            <a:r>
              <a:rPr lang="en-US" sz="2000" dirty="0" smtClean="0">
                <a:latin typeface="+mn-lt"/>
              </a:rPr>
              <a:t>Users login every 30 sec until CPU threshold(85%) or Memory threshold(120GB)</a:t>
            </a:r>
          </a:p>
          <a:p>
            <a:r>
              <a:rPr lang="en-US" sz="2000" dirty="0" smtClean="0">
                <a:latin typeface="+mn-lt"/>
              </a:rPr>
              <a:t>Login: 10:35 AM to 11:55 AM</a:t>
            </a:r>
          </a:p>
          <a:p>
            <a:r>
              <a:rPr lang="en-US" sz="2000" dirty="0" smtClean="0">
                <a:latin typeface="+mn-lt"/>
              </a:rPr>
              <a:t>Steady State: 11:55 AM to 1:00PM</a:t>
            </a:r>
          </a:p>
          <a:p>
            <a:pPr marL="0" indent="0">
              <a:buNone/>
            </a:pPr>
            <a:endParaRPr lang="en-US" sz="2800" u="sng" dirty="0" smtClean="0">
              <a:uFill>
                <a:solidFill>
                  <a:schemeClr val="accent3"/>
                </a:solidFill>
              </a:uFill>
            </a:endParaRPr>
          </a:p>
          <a:p>
            <a:pPr marL="0" indent="0">
              <a:buNone/>
            </a:pPr>
            <a:r>
              <a:rPr lang="en-US" sz="2800" u="sng" dirty="0" smtClean="0">
                <a:uFill>
                  <a:solidFill>
                    <a:schemeClr val="accent3"/>
                  </a:solidFill>
                </a:uFill>
              </a:rPr>
              <a:t>Results:</a:t>
            </a:r>
            <a:endParaRPr lang="en-US" sz="2000" dirty="0" smtClean="0">
              <a:uFill>
                <a:solidFill>
                  <a:schemeClr val="accent3"/>
                </a:solidFill>
              </a:uFill>
            </a:endParaRPr>
          </a:p>
          <a:p>
            <a:r>
              <a:rPr lang="en-US" sz="2000" dirty="0" smtClean="0">
                <a:solidFill>
                  <a:srgbClr val="FFFF00"/>
                </a:solidFill>
                <a:latin typeface="+mn-lt"/>
              </a:rPr>
              <a:t>160  Heavy Users @78% CPU Utilization</a:t>
            </a:r>
          </a:p>
          <a:p>
            <a:r>
              <a:rPr lang="en-US" sz="2000" dirty="0" smtClean="0">
                <a:solidFill>
                  <a:srgbClr val="FFFF00"/>
                </a:solidFill>
                <a:latin typeface="+mn-lt"/>
              </a:rPr>
              <a:t>4 users/</a:t>
            </a:r>
            <a:r>
              <a:rPr lang="en-US" sz="2000" dirty="0" err="1" smtClean="0">
                <a:solidFill>
                  <a:srgbClr val="FFFF00"/>
                </a:solidFill>
                <a:latin typeface="+mn-lt"/>
              </a:rPr>
              <a:t>vCPU</a:t>
            </a:r>
            <a:endParaRPr lang="en-US" sz="2000" dirty="0" smtClean="0">
              <a:solidFill>
                <a:srgbClr val="FFFF00"/>
              </a:solidFill>
              <a:latin typeface="+mn-lt"/>
            </a:endParaRPr>
          </a:p>
          <a:p>
            <a:r>
              <a:rPr lang="en-US" sz="2000" dirty="0" smtClean="0">
                <a:solidFill>
                  <a:srgbClr val="FFFF00"/>
                </a:solidFill>
                <a:latin typeface="+mn-lt"/>
              </a:rPr>
              <a:t>630 MB/User </a:t>
            </a:r>
          </a:p>
          <a:p>
            <a:r>
              <a:rPr lang="en-US" sz="2000" dirty="0" smtClean="0">
                <a:solidFill>
                  <a:srgbClr val="FFFF00"/>
                </a:solidFill>
                <a:latin typeface="+mn-lt"/>
              </a:rPr>
              <a:t>Network : 1Mbps/user</a:t>
            </a:r>
          </a:p>
          <a:p>
            <a:r>
              <a:rPr lang="en-US" sz="2000" dirty="0" smtClean="0">
                <a:solidFill>
                  <a:srgbClr val="FFFF00"/>
                </a:solidFill>
                <a:latin typeface="+mn-lt"/>
              </a:rPr>
              <a:t>Total IOPS: 2 IOPS/user</a:t>
            </a:r>
            <a:endParaRPr lang="en-US" sz="2000" dirty="0">
              <a:solidFill>
                <a:srgbClr val="FFFF00"/>
              </a:solidFill>
              <a:latin typeface="+mn-lt"/>
            </a:endParaRPr>
          </a:p>
        </p:txBody>
      </p:sp>
      <p:sp>
        <p:nvSpPr>
          <p:cNvPr id="3" name="TextBox 2"/>
          <p:cNvSpPr txBox="1"/>
          <p:nvPr/>
        </p:nvSpPr>
        <p:spPr>
          <a:xfrm>
            <a:off x="5382674" y="3998328"/>
            <a:ext cx="312924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RDSH VM: CPU Utilization(%)</a:t>
            </a:r>
          </a:p>
        </p:txBody>
      </p:sp>
      <p:sp>
        <p:nvSpPr>
          <p:cNvPr id="35" name="TextBox 34"/>
          <p:cNvSpPr txBox="1"/>
          <p:nvPr/>
        </p:nvSpPr>
        <p:spPr>
          <a:xfrm>
            <a:off x="8987191" y="3998328"/>
            <a:ext cx="312924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RDSH VM: Memory  Utilization(GB)</a:t>
            </a:r>
          </a:p>
        </p:txBody>
      </p:sp>
      <p:grpSp>
        <p:nvGrpSpPr>
          <p:cNvPr id="106" name="Group 105"/>
          <p:cNvGrpSpPr/>
          <p:nvPr/>
        </p:nvGrpSpPr>
        <p:grpSpPr>
          <a:xfrm>
            <a:off x="5532438" y="1516062"/>
            <a:ext cx="2590861" cy="1285138"/>
            <a:chOff x="5456234" y="1312597"/>
            <a:chExt cx="2590956" cy="1285138"/>
          </a:xfrm>
        </p:grpSpPr>
        <p:grpSp>
          <p:nvGrpSpPr>
            <p:cNvPr id="20" name="Group 19"/>
            <p:cNvGrpSpPr/>
            <p:nvPr/>
          </p:nvGrpSpPr>
          <p:grpSpPr>
            <a:xfrm>
              <a:off x="5456234" y="1696133"/>
              <a:ext cx="2590956" cy="759464"/>
              <a:chOff x="5494948" y="531193"/>
              <a:chExt cx="2590956" cy="759464"/>
            </a:xfrm>
          </p:grpSpPr>
          <p:cxnSp>
            <p:nvCxnSpPr>
              <p:cNvPr id="69" name="Straight Arrow Connector 68"/>
              <p:cNvCxnSpPr/>
              <p:nvPr/>
            </p:nvCxnSpPr>
            <p:spPr>
              <a:xfrm>
                <a:off x="7009168" y="1138257"/>
                <a:ext cx="1076584" cy="0"/>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71409" y="531193"/>
                <a:ext cx="914495" cy="683264"/>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Steady State</a:t>
                </a:r>
              </a:p>
            </p:txBody>
          </p:sp>
          <p:cxnSp>
            <p:nvCxnSpPr>
              <p:cNvPr id="103" name="Straight Arrow Connector 102"/>
              <p:cNvCxnSpPr/>
              <p:nvPr/>
            </p:nvCxnSpPr>
            <p:spPr>
              <a:xfrm>
                <a:off x="5494948" y="1153102"/>
                <a:ext cx="1514220" cy="11791"/>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56975" y="801292"/>
                <a:ext cx="866584" cy="489365"/>
              </a:xfrm>
              <a:prstGeom prst="rect">
                <a:avLst/>
              </a:prstGeom>
              <a:noFill/>
              <a:ln>
                <a:noFill/>
              </a:ln>
            </p:spPr>
            <p:txBody>
              <a:bodyPr wrap="square" lIns="182880" tIns="146304" rIns="182880" bIns="146304" rtlCol="0">
                <a:spAutoFit/>
              </a:bodyPr>
              <a:lstStyle/>
              <a:p>
                <a:pPr>
                  <a:lnSpc>
                    <a:spcPct val="90000"/>
                  </a:lnSpc>
                  <a:spcAft>
                    <a:spcPts val="600"/>
                  </a:spcAft>
                </a:pPr>
                <a:r>
                  <a:rPr lang="en-US" sz="1400" dirty="0" smtClean="0">
                    <a:solidFill>
                      <a:srgbClr val="FFFFFF"/>
                    </a:solidFill>
                  </a:rPr>
                  <a:t>Login</a:t>
                </a:r>
                <a:endParaRPr lang="en-US" sz="1050" dirty="0" smtClean="0">
                  <a:solidFill>
                    <a:srgbClr val="FFFFFF"/>
                  </a:solidFill>
                </a:endParaRPr>
              </a:p>
            </p:txBody>
          </p:sp>
        </p:grpSp>
        <p:grpSp>
          <p:nvGrpSpPr>
            <p:cNvPr id="105" name="Group 104"/>
            <p:cNvGrpSpPr/>
            <p:nvPr/>
          </p:nvGrpSpPr>
          <p:grpSpPr>
            <a:xfrm>
              <a:off x="6970454" y="1312597"/>
              <a:ext cx="1076675" cy="1285138"/>
              <a:chOff x="6970454" y="1312597"/>
              <a:chExt cx="1076675" cy="1285138"/>
            </a:xfrm>
          </p:grpSpPr>
          <p:cxnSp>
            <p:nvCxnSpPr>
              <p:cNvPr id="4" name="Straight Connector 3"/>
              <p:cNvCxnSpPr/>
              <p:nvPr/>
            </p:nvCxnSpPr>
            <p:spPr>
              <a:xfrm>
                <a:off x="6970454" y="1334728"/>
                <a:ext cx="0" cy="1263007"/>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047129" y="1312597"/>
                <a:ext cx="0" cy="1265890"/>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grpSp>
      </p:grpSp>
      <p:graphicFrame>
        <p:nvGraphicFramePr>
          <p:cNvPr id="32" name="Chart 31"/>
          <p:cNvGraphicFramePr>
            <a:graphicFrameLocks/>
          </p:cNvGraphicFramePr>
          <p:nvPr>
            <p:extLst/>
          </p:nvPr>
        </p:nvGraphicFramePr>
        <p:xfrm>
          <a:off x="8710531" y="892643"/>
          <a:ext cx="3682562" cy="3001407"/>
        </p:xfrm>
        <a:graphic>
          <a:graphicData uri="http://schemas.openxmlformats.org/drawingml/2006/chart">
            <c:chart xmlns:c="http://schemas.openxmlformats.org/drawingml/2006/chart" xmlns:r="http://schemas.openxmlformats.org/officeDocument/2006/relationships" r:id="rId4"/>
          </a:graphicData>
        </a:graphic>
      </p:graphicFrame>
      <p:grpSp>
        <p:nvGrpSpPr>
          <p:cNvPr id="113" name="Group 112"/>
          <p:cNvGrpSpPr/>
          <p:nvPr/>
        </p:nvGrpSpPr>
        <p:grpSpPr>
          <a:xfrm>
            <a:off x="9577831" y="1592262"/>
            <a:ext cx="2279206" cy="1071250"/>
            <a:chOff x="9730232" y="1665882"/>
            <a:chExt cx="2279206" cy="1071250"/>
          </a:xfrm>
        </p:grpSpPr>
        <p:grpSp>
          <p:nvGrpSpPr>
            <p:cNvPr id="93" name="Group 92"/>
            <p:cNvGrpSpPr/>
            <p:nvPr/>
          </p:nvGrpSpPr>
          <p:grpSpPr>
            <a:xfrm>
              <a:off x="9730232" y="1818282"/>
              <a:ext cx="2126901" cy="683264"/>
              <a:chOff x="9730232" y="1818282"/>
              <a:chExt cx="2126901" cy="683264"/>
            </a:xfrm>
          </p:grpSpPr>
          <p:sp>
            <p:nvSpPr>
              <p:cNvPr id="77" name="TextBox 76"/>
              <p:cNvSpPr txBox="1"/>
              <p:nvPr/>
            </p:nvSpPr>
            <p:spPr>
              <a:xfrm>
                <a:off x="9730232" y="1970682"/>
                <a:ext cx="866584" cy="489365"/>
              </a:xfrm>
              <a:prstGeom prst="rect">
                <a:avLst/>
              </a:prstGeom>
              <a:noFill/>
              <a:ln>
                <a:noFill/>
              </a:ln>
            </p:spPr>
            <p:txBody>
              <a:bodyPr wrap="square" lIns="182880" tIns="146304" rIns="182880" bIns="146304" rtlCol="0">
                <a:spAutoFit/>
              </a:bodyPr>
              <a:lstStyle/>
              <a:p>
                <a:pPr>
                  <a:lnSpc>
                    <a:spcPct val="90000"/>
                  </a:lnSpc>
                  <a:spcAft>
                    <a:spcPts val="600"/>
                  </a:spcAft>
                </a:pPr>
                <a:r>
                  <a:rPr lang="en-US" sz="1400" dirty="0" smtClean="0">
                    <a:solidFill>
                      <a:srgbClr val="FFFFFF"/>
                    </a:solidFill>
                  </a:rPr>
                  <a:t>Login</a:t>
                </a:r>
                <a:endParaRPr lang="en-US" sz="1050" dirty="0" smtClean="0">
                  <a:solidFill>
                    <a:srgbClr val="FFFFFF"/>
                  </a:solidFill>
                </a:endParaRPr>
              </a:p>
            </p:txBody>
          </p:sp>
          <p:sp>
            <p:nvSpPr>
              <p:cNvPr id="79" name="TextBox 78"/>
              <p:cNvSpPr txBox="1"/>
              <p:nvPr/>
            </p:nvSpPr>
            <p:spPr>
              <a:xfrm>
                <a:off x="10942638" y="1818282"/>
                <a:ext cx="914495" cy="683264"/>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Steady    State</a:t>
                </a:r>
              </a:p>
            </p:txBody>
          </p:sp>
        </p:grpSp>
        <p:grpSp>
          <p:nvGrpSpPr>
            <p:cNvPr id="111" name="Group 110"/>
            <p:cNvGrpSpPr/>
            <p:nvPr/>
          </p:nvGrpSpPr>
          <p:grpSpPr>
            <a:xfrm>
              <a:off x="10790238" y="1665882"/>
              <a:ext cx="1219200" cy="1071250"/>
              <a:chOff x="10790238" y="1665882"/>
              <a:chExt cx="1219200" cy="1071250"/>
            </a:xfrm>
          </p:grpSpPr>
          <p:cxnSp>
            <p:nvCxnSpPr>
              <p:cNvPr id="86" name="Straight Connector 85"/>
              <p:cNvCxnSpPr/>
              <p:nvPr/>
            </p:nvCxnSpPr>
            <p:spPr>
              <a:xfrm>
                <a:off x="10790238" y="1665882"/>
                <a:ext cx="0" cy="1071250"/>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009438" y="1665882"/>
                <a:ext cx="0" cy="1031871"/>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grpSp>
      </p:grpSp>
      <p:cxnSp>
        <p:nvCxnSpPr>
          <p:cNvPr id="59" name="Straight Arrow Connector 58"/>
          <p:cNvCxnSpPr/>
          <p:nvPr/>
        </p:nvCxnSpPr>
        <p:spPr>
          <a:xfrm>
            <a:off x="9113837" y="2430998"/>
            <a:ext cx="1471613" cy="10577"/>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0674350" y="2447925"/>
            <a:ext cx="1182687" cy="2904"/>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6237" y="4484066"/>
            <a:ext cx="2834165" cy="236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2674" y="4487693"/>
            <a:ext cx="3327857"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411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8">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8">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uiExpand="1">
        <p:bldAsOne/>
      </p:bldGraphic>
      <p:bldP spid="68" grpId="0" uiExpand="1" build="p"/>
      <p:bldP spid="3" grpId="0" uiExpand="1"/>
      <p:bldP spid="35" grpId="0" uiExpand="1"/>
      <p:bldGraphic spid="32" grpId="0" uiExpand="1">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6108" y="3378509"/>
            <a:ext cx="9949738" cy="932563"/>
          </a:xfrm>
        </p:spPr>
        <p:txBody>
          <a:bodyPr/>
          <a:lstStyle/>
          <a:p>
            <a:r>
              <a:rPr lang="en-US" sz="3200" dirty="0" smtClean="0"/>
              <a:t>Example: Sizing Tenant with 40 Medium Users</a:t>
            </a:r>
          </a:p>
          <a:p>
            <a:pPr marL="342900" lvl="1" indent="0">
              <a:buNone/>
            </a:pPr>
            <a:endParaRPr lang="en-US" sz="1800" dirty="0"/>
          </a:p>
        </p:txBody>
      </p:sp>
      <p:sp>
        <p:nvSpPr>
          <p:cNvPr id="3" name="Title 2"/>
          <p:cNvSpPr>
            <a:spLocks noGrp="1"/>
          </p:cNvSpPr>
          <p:nvPr>
            <p:ph type="title"/>
          </p:nvPr>
        </p:nvSpPr>
        <p:spPr>
          <a:xfrm>
            <a:off x="274639" y="0"/>
            <a:ext cx="11889564" cy="917575"/>
          </a:xfrm>
        </p:spPr>
        <p:txBody>
          <a:bodyPr/>
          <a:lstStyle/>
          <a:p>
            <a:r>
              <a:rPr lang="en-US" dirty="0" smtClean="0"/>
              <a:t>On-Premises Tenant Sizing </a:t>
            </a:r>
            <a:endParaRPr lang="en-US" dirty="0"/>
          </a:p>
        </p:txBody>
      </p:sp>
      <p:graphicFrame>
        <p:nvGraphicFramePr>
          <p:cNvPr id="5" name="Table 4"/>
          <p:cNvGraphicFramePr>
            <a:graphicFrameLocks noGrp="1"/>
          </p:cNvGraphicFramePr>
          <p:nvPr>
            <p:extLst/>
          </p:nvPr>
        </p:nvGraphicFramePr>
        <p:xfrm>
          <a:off x="1874837" y="1363662"/>
          <a:ext cx="7620000" cy="1828800"/>
        </p:xfrm>
        <a:graphic>
          <a:graphicData uri="http://schemas.openxmlformats.org/drawingml/2006/table">
            <a:tbl>
              <a:tblPr firstRow="1" bandRow="1">
                <a:tableStyleId>{3B4B98B0-60AC-42C2-AFA5-B58CD77FA1E5}</a:tableStyleId>
              </a:tblPr>
              <a:tblGrid>
                <a:gridCol w="2819400"/>
                <a:gridCol w="2133600"/>
                <a:gridCol w="2667000"/>
              </a:tblGrid>
              <a:tr h="370840">
                <a:tc>
                  <a:txBody>
                    <a:bodyPr/>
                    <a:lstStyle/>
                    <a:p>
                      <a:r>
                        <a:rPr lang="en-US" sz="2400" dirty="0" smtClean="0"/>
                        <a:t>Workload</a:t>
                      </a:r>
                      <a:r>
                        <a:rPr lang="en-US" sz="2400" baseline="0" dirty="0" smtClean="0"/>
                        <a:t> Profile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Users/</a:t>
                      </a:r>
                      <a:r>
                        <a:rPr lang="en-US" sz="2400" dirty="0" err="1" smtClean="0"/>
                        <a:t>vCPU</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Memory/user</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t>Light</a:t>
                      </a:r>
                      <a:r>
                        <a:rPr lang="en-US" sz="2400" baseline="0" dirty="0" smtClean="0"/>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8</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270 MB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t>Medium</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450 MB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t>Heavy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630 MB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ounded Rectangle 5"/>
          <p:cNvSpPr/>
          <p:nvPr/>
        </p:nvSpPr>
        <p:spPr bwMode="auto">
          <a:xfrm>
            <a:off x="1844673" y="2354262"/>
            <a:ext cx="7645247" cy="367917"/>
          </a:xfrm>
          <a:prstGeom prst="round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795731" y="4542089"/>
            <a:ext cx="2832023" cy="9264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 </a:t>
            </a:r>
            <a:r>
              <a:rPr lang="en-US" sz="2000" dirty="0" err="1" smtClean="0">
                <a:gradFill>
                  <a:gsLst>
                    <a:gs pos="2917">
                      <a:schemeClr val="tx1"/>
                    </a:gs>
                    <a:gs pos="30000">
                      <a:schemeClr val="tx1"/>
                    </a:gs>
                  </a:gsLst>
                  <a:lin ang="5400000" scaled="0"/>
                </a:gradFill>
              </a:rPr>
              <a:t>vCPUs</a:t>
            </a:r>
            <a:r>
              <a:rPr lang="en-US" sz="2000" dirty="0" smtClean="0">
                <a:gradFill>
                  <a:gsLst>
                    <a:gs pos="2917">
                      <a:schemeClr val="tx1"/>
                    </a:gs>
                    <a:gs pos="30000">
                      <a:schemeClr val="tx1"/>
                    </a:gs>
                  </a:gsLst>
                  <a:lin ang="5400000" scaled="0"/>
                </a:gradFill>
              </a:rPr>
              <a:t>:</a:t>
            </a:r>
          </a:p>
          <a:p>
            <a:pPr>
              <a:lnSpc>
                <a:spcPct val="90000"/>
              </a:lnSpc>
              <a:spcAft>
                <a:spcPts val="600"/>
              </a:spcAft>
            </a:pPr>
            <a:r>
              <a:rPr lang="en-US" sz="2000" dirty="0" smtClean="0">
                <a:gradFill>
                  <a:gsLst>
                    <a:gs pos="2917">
                      <a:schemeClr val="tx1"/>
                    </a:gs>
                    <a:gs pos="30000">
                      <a:schemeClr val="tx1"/>
                    </a:gs>
                  </a:gsLst>
                  <a:lin ang="5400000" scaled="0"/>
                </a:gradFill>
              </a:rPr>
              <a:t>40/5 = 8 </a:t>
            </a:r>
            <a:r>
              <a:rPr lang="en-US" sz="2000" dirty="0" err="1" smtClean="0">
                <a:gradFill>
                  <a:gsLst>
                    <a:gs pos="2917">
                      <a:schemeClr val="tx1"/>
                    </a:gs>
                    <a:gs pos="30000">
                      <a:schemeClr val="tx1"/>
                    </a:gs>
                  </a:gsLst>
                  <a:lin ang="5400000" scaled="0"/>
                </a:gradFill>
              </a:rPr>
              <a:t>vCPU</a:t>
            </a:r>
            <a:endParaRPr lang="en-US" sz="2000" dirty="0" smtClean="0">
              <a:gradFill>
                <a:gsLst>
                  <a:gs pos="2917">
                    <a:schemeClr val="tx1"/>
                  </a:gs>
                  <a:gs pos="30000">
                    <a:schemeClr val="tx1"/>
                  </a:gs>
                </a:gsLst>
                <a:lin ang="5400000" scaled="0"/>
              </a:gradFill>
            </a:endParaRPr>
          </a:p>
        </p:txBody>
      </p:sp>
      <p:sp>
        <p:nvSpPr>
          <p:cNvPr id="8" name="TextBox 7"/>
          <p:cNvSpPr txBox="1"/>
          <p:nvPr/>
        </p:nvSpPr>
        <p:spPr>
          <a:xfrm>
            <a:off x="796048" y="5533858"/>
            <a:ext cx="2832023" cy="9264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Memory</a:t>
            </a:r>
          </a:p>
          <a:p>
            <a:pPr>
              <a:lnSpc>
                <a:spcPct val="90000"/>
              </a:lnSpc>
              <a:spcAft>
                <a:spcPts val="600"/>
              </a:spcAft>
            </a:pPr>
            <a:r>
              <a:rPr lang="en-US" sz="2000" dirty="0" smtClean="0">
                <a:gradFill>
                  <a:gsLst>
                    <a:gs pos="2917">
                      <a:schemeClr val="tx1"/>
                    </a:gs>
                    <a:gs pos="30000">
                      <a:schemeClr val="tx1"/>
                    </a:gs>
                  </a:gsLst>
                  <a:lin ang="5400000" scaled="0"/>
                </a:gradFill>
              </a:rPr>
              <a:t>450*40 = ~18GB</a:t>
            </a:r>
          </a:p>
        </p:txBody>
      </p:sp>
      <p:grpSp>
        <p:nvGrpSpPr>
          <p:cNvPr id="13" name="Group 12"/>
          <p:cNvGrpSpPr/>
          <p:nvPr/>
        </p:nvGrpSpPr>
        <p:grpSpPr>
          <a:xfrm>
            <a:off x="6858871" y="4311072"/>
            <a:ext cx="4188736" cy="2585441"/>
            <a:chOff x="1006950" y="4487861"/>
            <a:chExt cx="3812517" cy="2199343"/>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50" y="4487861"/>
              <a:ext cx="3716974" cy="2199343"/>
            </a:xfrm>
            <a:prstGeom prst="rect">
              <a:avLst/>
            </a:prstGeom>
            <a:ln>
              <a:noFill/>
            </a:ln>
          </p:spPr>
          <p:style>
            <a:lnRef idx="3">
              <a:schemeClr val="lt1"/>
            </a:lnRef>
            <a:fillRef idx="1">
              <a:schemeClr val="accent4"/>
            </a:fillRef>
            <a:effectRef idx="1">
              <a:schemeClr val="accent4"/>
            </a:effectRef>
            <a:fontRef idx="minor">
              <a:schemeClr val="lt1"/>
            </a:fontRef>
          </p:style>
        </p:pic>
        <p:sp>
          <p:nvSpPr>
            <p:cNvPr id="15" name="TextBox 14"/>
            <p:cNvSpPr txBox="1"/>
            <p:nvPr/>
          </p:nvSpPr>
          <p:spPr>
            <a:xfrm>
              <a:off x="1117415" y="5588280"/>
              <a:ext cx="3702052" cy="816862"/>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solidFill>
                </a:rPr>
                <a:t>40 Users requires VM with 8vCPU,18GB Memory</a:t>
              </a:r>
            </a:p>
          </p:txBody>
        </p:sp>
        <p:sp>
          <p:nvSpPr>
            <p:cNvPr id="16" name="TextBox 15"/>
            <p:cNvSpPr txBox="1"/>
            <p:nvPr/>
          </p:nvSpPr>
          <p:spPr>
            <a:xfrm>
              <a:off x="1006950" y="4487861"/>
              <a:ext cx="252873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solidFill>
                </a:rPr>
                <a:t>On-Premises</a:t>
              </a:r>
            </a:p>
          </p:txBody>
        </p:sp>
      </p:grpSp>
      <p:sp>
        <p:nvSpPr>
          <p:cNvPr id="20" name="Right Arrow 19"/>
          <p:cNvSpPr/>
          <p:nvPr/>
        </p:nvSpPr>
        <p:spPr bwMode="auto">
          <a:xfrm>
            <a:off x="4252594" y="5036948"/>
            <a:ext cx="1828800" cy="87092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3" descr="C:\Users\senthil_kumaran_bala\Pictures\window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6040" y="5005292"/>
            <a:ext cx="858753" cy="70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866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P spid="7" grpId="0" animBg="1"/>
      <p:bldP spid="8"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4864" y="3095340"/>
            <a:ext cx="11294583" cy="843308"/>
          </a:xfrm>
        </p:spPr>
        <p:txBody>
          <a:bodyPr/>
          <a:lstStyle/>
          <a:p>
            <a:r>
              <a:rPr lang="en-US" sz="2800" dirty="0" smtClean="0"/>
              <a:t>Example: Sizing</a:t>
            </a:r>
            <a:r>
              <a:rPr lang="en-US" sz="2800" u="sng" dirty="0" smtClean="0">
                <a:uFill>
                  <a:solidFill>
                    <a:srgbClr val="FF0000"/>
                  </a:solidFill>
                </a:uFill>
              </a:rPr>
              <a:t> 30 Medium Users</a:t>
            </a:r>
            <a:r>
              <a:rPr lang="en-US" sz="2800" dirty="0" smtClean="0"/>
              <a:t> On-Premises &amp; Azure:</a:t>
            </a:r>
          </a:p>
          <a:p>
            <a:pPr marL="342900" lvl="1" indent="0">
              <a:buNone/>
            </a:pPr>
            <a:endParaRPr lang="en-US" sz="1600" dirty="0"/>
          </a:p>
        </p:txBody>
      </p:sp>
      <p:sp>
        <p:nvSpPr>
          <p:cNvPr id="3" name="Title 2"/>
          <p:cNvSpPr>
            <a:spLocks noGrp="1"/>
          </p:cNvSpPr>
          <p:nvPr>
            <p:ph type="title"/>
          </p:nvPr>
        </p:nvSpPr>
        <p:spPr/>
        <p:txBody>
          <a:bodyPr/>
          <a:lstStyle/>
          <a:p>
            <a:r>
              <a:rPr lang="en-US" dirty="0" smtClean="0"/>
              <a:t>Example: On-Premises to Azure Migration</a:t>
            </a:r>
            <a:endParaRPr lang="en-US" dirty="0"/>
          </a:p>
        </p:txBody>
      </p:sp>
      <p:graphicFrame>
        <p:nvGraphicFramePr>
          <p:cNvPr id="5" name="Table 4"/>
          <p:cNvGraphicFramePr>
            <a:graphicFrameLocks noGrp="1"/>
          </p:cNvGraphicFramePr>
          <p:nvPr>
            <p:extLst/>
          </p:nvPr>
        </p:nvGraphicFramePr>
        <p:xfrm>
          <a:off x="549909" y="1439862"/>
          <a:ext cx="10621328" cy="1097280"/>
        </p:xfrm>
        <a:graphic>
          <a:graphicData uri="http://schemas.openxmlformats.org/drawingml/2006/table">
            <a:tbl>
              <a:tblPr firstRow="1" bandRow="1">
                <a:tableStyleId>{3B4B98B0-60AC-42C2-AFA5-B58CD77FA1E5}</a:tableStyleId>
              </a:tblPr>
              <a:tblGrid>
                <a:gridCol w="2390526"/>
                <a:gridCol w="1990133"/>
                <a:gridCol w="2080223"/>
                <a:gridCol w="2080223"/>
                <a:gridCol w="2080223"/>
              </a:tblGrid>
              <a:tr h="370840">
                <a:tc>
                  <a:txBody>
                    <a:bodyPr/>
                    <a:lstStyle/>
                    <a:p>
                      <a:r>
                        <a:rPr lang="en-US" sz="2000" dirty="0" smtClean="0"/>
                        <a:t>Workload</a:t>
                      </a:r>
                      <a:r>
                        <a:rPr lang="en-US" sz="2000" baseline="0" dirty="0" smtClean="0"/>
                        <a:t> Profile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On-Premises*</a:t>
                      </a:r>
                    </a:p>
                    <a:p>
                      <a:r>
                        <a:rPr lang="en-US" sz="2000" dirty="0" smtClean="0"/>
                        <a:t>Users/</a:t>
                      </a:r>
                      <a:r>
                        <a:rPr lang="en-US" sz="2000" dirty="0" err="1" smtClean="0"/>
                        <a:t>vCPU</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Azure *</a:t>
                      </a:r>
                    </a:p>
                    <a:p>
                      <a:r>
                        <a:rPr lang="en-US" sz="2000" dirty="0" smtClean="0"/>
                        <a:t>Users/</a:t>
                      </a:r>
                      <a:r>
                        <a:rPr lang="en-US" sz="2000" dirty="0" err="1" smtClean="0"/>
                        <a:t>vCPU</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On-Premises</a:t>
                      </a:r>
                    </a:p>
                    <a:p>
                      <a:r>
                        <a:rPr lang="en-US" sz="2000" dirty="0" smtClean="0"/>
                        <a:t>Memory/user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Azure Memory/user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dirty="0" err="1" smtClean="0"/>
                        <a:t>LoginVSI</a:t>
                      </a:r>
                      <a:r>
                        <a:rPr lang="en-US" sz="2000" baseline="0" dirty="0" smtClean="0"/>
                        <a:t> </a:t>
                      </a:r>
                      <a:r>
                        <a:rPr lang="en-US" sz="2000" dirty="0" smtClean="0"/>
                        <a:t>Medium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450 MB</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450MB</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4" name="Group 23"/>
          <p:cNvGrpSpPr/>
          <p:nvPr/>
        </p:nvGrpSpPr>
        <p:grpSpPr>
          <a:xfrm>
            <a:off x="992027" y="3938650"/>
            <a:ext cx="3716974" cy="2199343"/>
            <a:chOff x="1006950" y="4487861"/>
            <a:chExt cx="3716974" cy="2199343"/>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50" y="4487861"/>
              <a:ext cx="3716974" cy="2199343"/>
            </a:xfrm>
            <a:prstGeom prst="rect">
              <a:avLst/>
            </a:prstGeom>
            <a:ln>
              <a:noFill/>
            </a:ln>
          </p:spPr>
          <p:style>
            <a:lnRef idx="3">
              <a:schemeClr val="lt1"/>
            </a:lnRef>
            <a:fillRef idx="1">
              <a:schemeClr val="accent4"/>
            </a:fillRef>
            <a:effectRef idx="1">
              <a:schemeClr val="accent4"/>
            </a:effectRef>
            <a:fontRef idx="minor">
              <a:schemeClr val="lt1"/>
            </a:fontRef>
          </p:style>
        </p:pic>
        <p:sp>
          <p:nvSpPr>
            <p:cNvPr id="16" name="TextBox 15"/>
            <p:cNvSpPr txBox="1"/>
            <p:nvPr/>
          </p:nvSpPr>
          <p:spPr>
            <a:xfrm>
              <a:off x="1294924" y="5694111"/>
              <a:ext cx="3429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000000"/>
                  </a:solidFill>
                </a:rPr>
                <a:t>6vCPU,14GB Memory</a:t>
              </a:r>
            </a:p>
          </p:txBody>
        </p:sp>
        <p:sp>
          <p:nvSpPr>
            <p:cNvPr id="17" name="TextBox 16"/>
            <p:cNvSpPr txBox="1"/>
            <p:nvPr/>
          </p:nvSpPr>
          <p:spPr>
            <a:xfrm>
              <a:off x="1006950" y="4487861"/>
              <a:ext cx="252873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000000"/>
                  </a:solidFill>
                </a:rPr>
                <a:t>On-Premises</a:t>
              </a:r>
            </a:p>
          </p:txBody>
        </p:sp>
      </p:grpSp>
      <p:grpSp>
        <p:nvGrpSpPr>
          <p:cNvPr id="25" name="Group 24"/>
          <p:cNvGrpSpPr/>
          <p:nvPr/>
        </p:nvGrpSpPr>
        <p:grpSpPr>
          <a:xfrm>
            <a:off x="6523671" y="3938648"/>
            <a:ext cx="3716974" cy="2199345"/>
            <a:chOff x="6904037" y="4425086"/>
            <a:chExt cx="3716974" cy="2199343"/>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037" y="4425086"/>
              <a:ext cx="3716974" cy="2199343"/>
            </a:xfrm>
            <a:prstGeom prst="rect">
              <a:avLst/>
            </a:prstGeom>
            <a:ln>
              <a:noFill/>
            </a:ln>
          </p:spPr>
          <p:style>
            <a:lnRef idx="3">
              <a:schemeClr val="lt1"/>
            </a:lnRef>
            <a:fillRef idx="1">
              <a:schemeClr val="accent4"/>
            </a:fillRef>
            <a:effectRef idx="1">
              <a:schemeClr val="accent4"/>
            </a:effectRef>
            <a:fontRef idx="minor">
              <a:schemeClr val="lt1"/>
            </a:fontRef>
          </p:style>
        </p:pic>
        <p:sp>
          <p:nvSpPr>
            <p:cNvPr id="19" name="Rectangle 18"/>
            <p:cNvSpPr/>
            <p:nvPr/>
          </p:nvSpPr>
          <p:spPr>
            <a:xfrm>
              <a:off x="7213318" y="5631337"/>
              <a:ext cx="3098412" cy="424732"/>
            </a:xfrm>
            <a:prstGeom prst="rect">
              <a:avLst/>
            </a:prstGeom>
          </p:spPr>
          <p:txBody>
            <a:bodyPr wrap="none">
              <a:spAutoFit/>
            </a:bodyPr>
            <a:lstStyle/>
            <a:p>
              <a:pPr>
                <a:lnSpc>
                  <a:spcPct val="90000"/>
                </a:lnSpc>
                <a:spcAft>
                  <a:spcPts val="600"/>
                </a:spcAft>
              </a:pPr>
              <a:r>
                <a:rPr lang="en-US" sz="2400" dirty="0" smtClean="0">
                  <a:solidFill>
                    <a:srgbClr val="000000"/>
                  </a:solidFill>
                </a:rPr>
                <a:t>8vCPU,14GB </a:t>
              </a:r>
              <a:r>
                <a:rPr lang="en-US" sz="2400" dirty="0">
                  <a:solidFill>
                    <a:srgbClr val="000000"/>
                  </a:solidFill>
                </a:rPr>
                <a:t>Memory</a:t>
              </a:r>
            </a:p>
          </p:txBody>
        </p:sp>
        <p:sp>
          <p:nvSpPr>
            <p:cNvPr id="20" name="TextBox 19"/>
            <p:cNvSpPr txBox="1"/>
            <p:nvPr/>
          </p:nvSpPr>
          <p:spPr>
            <a:xfrm>
              <a:off x="6919594" y="4435411"/>
              <a:ext cx="252873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000000"/>
                  </a:solidFill>
                </a:rPr>
                <a:t>Azure</a:t>
              </a:r>
            </a:p>
          </p:txBody>
        </p:sp>
      </p:grpSp>
      <p:sp>
        <p:nvSpPr>
          <p:cNvPr id="23" name="TextBox 22"/>
          <p:cNvSpPr txBox="1"/>
          <p:nvPr/>
        </p:nvSpPr>
        <p:spPr>
          <a:xfrm>
            <a:off x="11368582" y="3977502"/>
            <a:ext cx="701731" cy="2121637"/>
          </a:xfrm>
          <a:prstGeom prst="rect">
            <a:avLst/>
          </a:prstGeom>
          <a:noFill/>
        </p:spPr>
        <p:txBody>
          <a:bodyPr vert="eaVert"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Azure XL VM</a:t>
            </a:r>
          </a:p>
        </p:txBody>
      </p:sp>
      <p:sp>
        <p:nvSpPr>
          <p:cNvPr id="27" name="Rectangle 26"/>
          <p:cNvSpPr/>
          <p:nvPr/>
        </p:nvSpPr>
        <p:spPr>
          <a:xfrm>
            <a:off x="622438" y="2725791"/>
            <a:ext cx="9656087" cy="286232"/>
          </a:xfrm>
          <a:prstGeom prst="rect">
            <a:avLst/>
          </a:prstGeom>
        </p:spPr>
        <p:txBody>
          <a:bodyPr wrap="square">
            <a:spAutoFit/>
          </a:bodyPr>
          <a:lstStyle/>
          <a:p>
            <a:pPr>
              <a:lnSpc>
                <a:spcPct val="90000"/>
              </a:lnSpc>
              <a:spcAft>
                <a:spcPts val="600"/>
              </a:spcAft>
            </a:pPr>
            <a:r>
              <a:rPr lang="en-US" sz="1400" dirty="0">
                <a:gradFill>
                  <a:gsLst>
                    <a:gs pos="2917">
                      <a:srgbClr val="FFFFFF"/>
                    </a:gs>
                    <a:gs pos="30000">
                      <a:srgbClr val="FFFFFF"/>
                    </a:gs>
                  </a:gsLst>
                  <a:lin ang="5400000" scaled="0"/>
                </a:gradFill>
              </a:rPr>
              <a:t>*Azure </a:t>
            </a:r>
            <a:r>
              <a:rPr lang="en-US" sz="1400" dirty="0" smtClean="0">
                <a:gradFill>
                  <a:gsLst>
                    <a:gs pos="2917">
                      <a:srgbClr val="FFFFFF"/>
                    </a:gs>
                    <a:gs pos="30000">
                      <a:srgbClr val="FFFFFF"/>
                    </a:gs>
                  </a:gsLst>
                  <a:lin ang="5400000" scaled="0"/>
                </a:gradFill>
              </a:rPr>
              <a:t>VM uses </a:t>
            </a:r>
            <a:r>
              <a:rPr lang="en-US" sz="1400" dirty="0">
                <a:gradFill>
                  <a:gsLst>
                    <a:gs pos="2917">
                      <a:srgbClr val="FFFFFF"/>
                    </a:gs>
                    <a:gs pos="30000">
                      <a:srgbClr val="FFFFFF"/>
                    </a:gs>
                  </a:gsLst>
                  <a:lin ang="5400000" scaled="0"/>
                </a:gradFill>
              </a:rPr>
              <a:t>AMD Opteron  CPU’s and On-Premise setup </a:t>
            </a:r>
            <a:r>
              <a:rPr lang="en-US" sz="1400" dirty="0" smtClean="0">
                <a:gradFill>
                  <a:gsLst>
                    <a:gs pos="2917">
                      <a:srgbClr val="FFFFFF"/>
                    </a:gs>
                    <a:gs pos="30000">
                      <a:srgbClr val="FFFFFF"/>
                    </a:gs>
                  </a:gsLst>
                  <a:lin ang="5400000" scaled="0"/>
                </a:gradFill>
              </a:rPr>
              <a:t>uses Dual Socket </a:t>
            </a:r>
            <a:r>
              <a:rPr lang="en-US" sz="1400" dirty="0">
                <a:gradFill>
                  <a:gsLst>
                    <a:gs pos="2917">
                      <a:srgbClr val="FFFFFF"/>
                    </a:gs>
                    <a:gs pos="30000">
                      <a:srgbClr val="FFFFFF"/>
                    </a:gs>
                  </a:gsLst>
                  <a:lin ang="5400000" scaled="0"/>
                </a:gradFill>
              </a:rPr>
              <a:t>Intel  </a:t>
            </a:r>
            <a:r>
              <a:rPr lang="en-US" sz="1400" dirty="0" smtClean="0">
                <a:gradFill>
                  <a:gsLst>
                    <a:gs pos="2917">
                      <a:srgbClr val="FFFFFF"/>
                    </a:gs>
                    <a:gs pos="30000">
                      <a:srgbClr val="FFFFFF"/>
                    </a:gs>
                  </a:gsLst>
                  <a:lin ang="5400000" scaled="0"/>
                </a:gradFill>
              </a:rPr>
              <a:t>Xeon E5-2600 v2 </a:t>
            </a:r>
            <a:r>
              <a:rPr lang="en-US" sz="1400" dirty="0">
                <a:gradFill>
                  <a:gsLst>
                    <a:gs pos="2917">
                      <a:srgbClr val="FFFFFF"/>
                    </a:gs>
                    <a:gs pos="30000">
                      <a:srgbClr val="FFFFFF"/>
                    </a:gs>
                  </a:gsLst>
                  <a:lin ang="5400000" scaled="0"/>
                </a:gradFill>
              </a:rPr>
              <a:t>CPU’s</a:t>
            </a:r>
          </a:p>
        </p:txBody>
      </p:sp>
      <p:sp>
        <p:nvSpPr>
          <p:cNvPr id="32" name="Right Arrow 31"/>
          <p:cNvSpPr/>
          <p:nvPr/>
        </p:nvSpPr>
        <p:spPr bwMode="auto">
          <a:xfrm>
            <a:off x="10278526" y="4673756"/>
            <a:ext cx="1090056" cy="72913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5" name="Picture 3" descr="C:\Users\senthil_kumaran_bala\Pictures\window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7" y="4566514"/>
            <a:ext cx="858753" cy="70008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senthil_kumaran_bala\Pictures\window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5740" y="4494863"/>
            <a:ext cx="739175" cy="602599"/>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39"/>
          <p:cNvSpPr/>
          <p:nvPr/>
        </p:nvSpPr>
        <p:spPr bwMode="auto">
          <a:xfrm>
            <a:off x="2913813" y="2132964"/>
            <a:ext cx="4218824" cy="457200"/>
          </a:xfrm>
          <a:prstGeom prst="round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ight Arrow 20"/>
          <p:cNvSpPr/>
          <p:nvPr/>
        </p:nvSpPr>
        <p:spPr bwMode="auto">
          <a:xfrm>
            <a:off x="4723924" y="4673755"/>
            <a:ext cx="1815304" cy="72913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9150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3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fltVal val="0"/>
                                          </p:val>
                                        </p:tav>
                                        <p:tav tm="100000">
                                          <p:val>
                                            <p:strVal val="#ppt_w"/>
                                          </p:val>
                                        </p:tav>
                                      </p:tavLst>
                                    </p:anim>
                                    <p:anim calcmode="lin" valueType="num">
                                      <p:cBhvr>
                                        <p:cTn id="32" dur="1000" fill="hold"/>
                                        <p:tgtEl>
                                          <p:spTgt spid="23"/>
                                        </p:tgtEl>
                                        <p:attrNameLst>
                                          <p:attrName>ppt_h</p:attrName>
                                        </p:attrNameLst>
                                      </p:cBhvr>
                                      <p:tavLst>
                                        <p:tav tm="0">
                                          <p:val>
                                            <p:fltVal val="0"/>
                                          </p:val>
                                        </p:tav>
                                        <p:tav tm="100000">
                                          <p:val>
                                            <p:strVal val="#ppt_h"/>
                                          </p:val>
                                        </p:tav>
                                      </p:tavLst>
                                    </p:anim>
                                    <p:anim calcmode="lin" valueType="num">
                                      <p:cBhvr>
                                        <p:cTn id="33" dur="1000" fill="hold"/>
                                        <p:tgtEl>
                                          <p:spTgt spid="23"/>
                                        </p:tgtEl>
                                        <p:attrNameLst>
                                          <p:attrName>style.rotation</p:attrName>
                                        </p:attrNameLst>
                                      </p:cBhvr>
                                      <p:tavLst>
                                        <p:tav tm="0">
                                          <p:val>
                                            <p:fltVal val="90"/>
                                          </p:val>
                                        </p:tav>
                                        <p:tav tm="100000">
                                          <p:val>
                                            <p:fltVal val="0"/>
                                          </p:val>
                                        </p:tav>
                                      </p:tavLst>
                                    </p:anim>
                                    <p:animEffect transition="in" filter="fade">
                                      <p:cBhvr>
                                        <p:cTn id="3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3" grpId="0"/>
      <p:bldP spid="32" grpId="0" animBg="1"/>
      <p:bldP spid="40"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Licensing</a:t>
            </a:r>
            <a:endParaRPr lang="en-US" dirty="0"/>
          </a:p>
        </p:txBody>
      </p:sp>
    </p:spTree>
    <p:extLst>
      <p:ext uri="{BB962C8B-B14F-4D97-AF65-F5344CB8AC3E}">
        <p14:creationId xmlns:p14="http://schemas.microsoft.com/office/powerpoint/2010/main" val="57140987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857" y="0"/>
            <a:ext cx="10724938" cy="1351952"/>
          </a:xfrm>
        </p:spPr>
        <p:txBody>
          <a:bodyPr>
            <a:normAutofit/>
          </a:bodyPr>
          <a:lstStyle/>
          <a:p>
            <a:r>
              <a:rPr lang="en-US" sz="4400" dirty="0">
                <a:solidFill>
                  <a:schemeClr val="tx1"/>
                </a:solidFill>
              </a:rPr>
              <a:t>Changes in RDS CAL Licensing in WS2012 R2</a:t>
            </a:r>
          </a:p>
        </p:txBody>
      </p:sp>
      <p:sp>
        <p:nvSpPr>
          <p:cNvPr id="9" name="Slide Number Placeholder 8"/>
          <p:cNvSpPr>
            <a:spLocks noGrp="1"/>
          </p:cNvSpPr>
          <p:nvPr>
            <p:ph type="sldNum" sz="quarter" idx="4294967295"/>
          </p:nvPr>
        </p:nvSpPr>
        <p:spPr>
          <a:xfrm>
            <a:off x="10616577" y="6555941"/>
            <a:ext cx="1819017" cy="298408"/>
          </a:xfrm>
          <a:prstGeom prst="rect">
            <a:avLst/>
          </a:prstGeom>
        </p:spPr>
        <p:txBody>
          <a:bodyPr/>
          <a:lstStyle/>
          <a:p>
            <a:fld id="{020CA6EF-EC3C-4589-B0EF-0B87FC6138EE}" type="slidenum">
              <a:rPr lang="en-US"/>
              <a:pPr/>
              <a:t>49</a:t>
            </a:fld>
            <a:endParaRPr lang="en-US" dirty="0"/>
          </a:p>
        </p:txBody>
      </p:sp>
      <p:sp>
        <p:nvSpPr>
          <p:cNvPr id="4" name="Rectangle 3"/>
          <p:cNvSpPr/>
          <p:nvPr/>
        </p:nvSpPr>
        <p:spPr>
          <a:xfrm>
            <a:off x="589857" y="1230857"/>
            <a:ext cx="5938003" cy="504754"/>
          </a:xfrm>
          <a:prstGeom prst="rect">
            <a:avLst/>
          </a:prstGeom>
        </p:spPr>
        <p:txBody>
          <a:bodyPr wrap="square">
            <a:spAutoFit/>
          </a:bodyPr>
          <a:lstStyle/>
          <a:p>
            <a:pPr marL="291380" indent="-291380" defTabSz="931932" fontAlgn="base">
              <a:lnSpc>
                <a:spcPct val="150000"/>
              </a:lnSpc>
              <a:spcBef>
                <a:spcPct val="0"/>
              </a:spcBef>
              <a:spcAft>
                <a:spcPct val="0"/>
              </a:spcAft>
              <a:buFont typeface="Arial" panose="020B0604020202020204" pitchFamily="34" charset="0"/>
              <a:buChar char="•"/>
            </a:pPr>
            <a:r>
              <a:rPr lang="en-US" sz="2040" b="1" spc="-51" dirty="0">
                <a:latin typeface="Segoe UI Light" panose="020B0502040204020203" pitchFamily="34" charset="0"/>
                <a:cs typeface="Segoe UI Light" panose="020B0502040204020203" pitchFamily="34" charset="0"/>
              </a:rPr>
              <a:t>20% increase in RDS CAL </a:t>
            </a:r>
            <a:r>
              <a:rPr lang="en-US" sz="2040" spc="-51" dirty="0">
                <a:latin typeface="Segoe UI Light" panose="020B0502040204020203" pitchFamily="34" charset="0"/>
                <a:cs typeface="Segoe UI Light" panose="020B0502040204020203" pitchFamily="34" charset="0"/>
              </a:rPr>
              <a:t>prices effective Nov 1, 2013</a:t>
            </a:r>
          </a:p>
        </p:txBody>
      </p:sp>
      <p:graphicFrame>
        <p:nvGraphicFramePr>
          <p:cNvPr id="5" name="Table 4"/>
          <p:cNvGraphicFramePr>
            <a:graphicFrameLocks noGrp="1"/>
          </p:cNvGraphicFramePr>
          <p:nvPr>
            <p:extLst>
              <p:ext uri="{D42A27DB-BD31-4B8C-83A1-F6EECF244321}">
                <p14:modId xmlns:p14="http://schemas.microsoft.com/office/powerpoint/2010/main" val="1085516272"/>
              </p:ext>
            </p:extLst>
          </p:nvPr>
        </p:nvGraphicFramePr>
        <p:xfrm>
          <a:off x="977315" y="1836273"/>
          <a:ext cx="6612330" cy="2480380"/>
        </p:xfrm>
        <a:graphic>
          <a:graphicData uri="http://schemas.openxmlformats.org/drawingml/2006/table">
            <a:tbl>
              <a:tblPr firstRow="1" bandRow="1">
                <a:tableStyleId>{3B4B98B0-60AC-42C2-AFA5-B58CD77FA1E5}</a:tableStyleId>
              </a:tblPr>
              <a:tblGrid>
                <a:gridCol w="3834580"/>
                <a:gridCol w="1374125"/>
                <a:gridCol w="1403625"/>
              </a:tblGrid>
              <a:tr h="459810">
                <a:tc>
                  <a:txBody>
                    <a:bodyPr/>
                    <a:lstStyle/>
                    <a:p>
                      <a:r>
                        <a:rPr lang="en-US" sz="2000" dirty="0" smtClean="0">
                          <a:solidFill>
                            <a:schemeClr val="tx1"/>
                          </a:solidFill>
                          <a:latin typeface="Segoe UI Light" panose="020B0502040204020203" pitchFamily="34" charset="0"/>
                          <a:cs typeface="Segoe UI Light" panose="020B0502040204020203" pitchFamily="34" charset="0"/>
                        </a:rPr>
                        <a:t>Open NL ERP Price</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c>
                  <a:txBody>
                    <a:bodyPr/>
                    <a:lstStyle/>
                    <a:p>
                      <a:r>
                        <a:rPr lang="en-US" sz="2000" dirty="0" smtClean="0">
                          <a:solidFill>
                            <a:schemeClr val="tx1"/>
                          </a:solidFill>
                          <a:latin typeface="Segoe UI Light" panose="020B0502040204020203" pitchFamily="34" charset="0"/>
                          <a:cs typeface="Segoe UI Light" panose="020B0502040204020203" pitchFamily="34" charset="0"/>
                        </a:rPr>
                        <a:t>Old</a:t>
                      </a:r>
                      <a:r>
                        <a:rPr lang="en-US" sz="2000" baseline="0" dirty="0" smtClean="0">
                          <a:solidFill>
                            <a:schemeClr val="tx1"/>
                          </a:solidFill>
                          <a:latin typeface="Segoe UI Light" panose="020B0502040204020203" pitchFamily="34" charset="0"/>
                          <a:cs typeface="Segoe UI Light" panose="020B0502040204020203" pitchFamily="34" charset="0"/>
                        </a:rPr>
                        <a:t> Price</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c>
                  <a:txBody>
                    <a:bodyPr/>
                    <a:lstStyle/>
                    <a:p>
                      <a:r>
                        <a:rPr lang="en-US" sz="2000" dirty="0" smtClean="0">
                          <a:solidFill>
                            <a:schemeClr val="tx1"/>
                          </a:solidFill>
                          <a:latin typeface="Segoe UI Light" panose="020B0502040204020203" pitchFamily="34" charset="0"/>
                          <a:cs typeface="Segoe UI Light" panose="020B0502040204020203" pitchFamily="34" charset="0"/>
                        </a:rPr>
                        <a:t>New</a:t>
                      </a:r>
                      <a:r>
                        <a:rPr lang="en-US" sz="2000" baseline="0" dirty="0" smtClean="0">
                          <a:solidFill>
                            <a:schemeClr val="tx1"/>
                          </a:solidFill>
                          <a:latin typeface="Segoe UI Light" panose="020B0502040204020203" pitchFamily="34" charset="0"/>
                          <a:cs typeface="Segoe UI Light" panose="020B0502040204020203" pitchFamily="34" charset="0"/>
                        </a:rPr>
                        <a:t> Price</a:t>
                      </a:r>
                      <a:endParaRPr lang="en-US" sz="2000" i="0" u="sng"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r>
              <a:tr h="404114">
                <a:tc>
                  <a:txBody>
                    <a:bodyPr/>
                    <a:lstStyle/>
                    <a:p>
                      <a:r>
                        <a:rPr lang="en-US" sz="2000" dirty="0" smtClean="0">
                          <a:solidFill>
                            <a:schemeClr val="tx1"/>
                          </a:solidFill>
                          <a:latin typeface="Segoe UI Light" panose="020B0502040204020203" pitchFamily="34" charset="0"/>
                          <a:cs typeface="Segoe UI Light" panose="020B0502040204020203" pitchFamily="34" charset="0"/>
                        </a:rPr>
                        <a:t>Device CAL (L)</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c>
                  <a:txBody>
                    <a:bodyPr/>
                    <a:lstStyle/>
                    <a:p>
                      <a:r>
                        <a:rPr lang="en-US" sz="2000" dirty="0" smtClean="0">
                          <a:solidFill>
                            <a:schemeClr val="tx1"/>
                          </a:solidFill>
                          <a:latin typeface="Segoe UI Light" panose="020B0502040204020203" pitchFamily="34" charset="0"/>
                          <a:cs typeface="Segoe UI Light" panose="020B0502040204020203" pitchFamily="34" charset="0"/>
                        </a:rPr>
                        <a:t>$85</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c>
                  <a:txBody>
                    <a:bodyPr/>
                    <a:lstStyle/>
                    <a:p>
                      <a:r>
                        <a:rPr lang="en-US" sz="2000" dirty="0" smtClean="0">
                          <a:solidFill>
                            <a:schemeClr val="tx1"/>
                          </a:solidFill>
                          <a:latin typeface="Segoe UI Light" panose="020B0502040204020203" pitchFamily="34" charset="0"/>
                          <a:cs typeface="Segoe UI Light" panose="020B0502040204020203" pitchFamily="34" charset="0"/>
                        </a:rPr>
                        <a:t>$102</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r>
              <a:tr h="404114">
                <a:tc>
                  <a:txBody>
                    <a:bodyPr/>
                    <a:lstStyle/>
                    <a:p>
                      <a:r>
                        <a:rPr lang="en-US" sz="2000" dirty="0" smtClean="0">
                          <a:solidFill>
                            <a:schemeClr val="tx1"/>
                          </a:solidFill>
                          <a:latin typeface="Segoe UI Light" panose="020B0502040204020203" pitchFamily="34" charset="0"/>
                          <a:cs typeface="Segoe UI Light" panose="020B0502040204020203" pitchFamily="34" charset="0"/>
                        </a:rPr>
                        <a:t>User CAL (L)</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c>
                  <a:txBody>
                    <a:bodyPr/>
                    <a:lstStyle/>
                    <a:p>
                      <a:r>
                        <a:rPr lang="en-US" sz="2000" dirty="0" smtClean="0">
                          <a:solidFill>
                            <a:schemeClr val="tx1"/>
                          </a:solidFill>
                          <a:latin typeface="Segoe UI Light" panose="020B0502040204020203" pitchFamily="34" charset="0"/>
                          <a:cs typeface="Segoe UI Light" panose="020B0502040204020203" pitchFamily="34" charset="0"/>
                        </a:rPr>
                        <a:t>$98</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c>
                  <a:txBody>
                    <a:bodyPr/>
                    <a:lstStyle/>
                    <a:p>
                      <a:r>
                        <a:rPr lang="en-US" sz="2000" dirty="0" smtClean="0">
                          <a:solidFill>
                            <a:schemeClr val="tx1"/>
                          </a:solidFill>
                          <a:latin typeface="Segoe UI Light" panose="020B0502040204020203" pitchFamily="34" charset="0"/>
                          <a:cs typeface="Segoe UI Light" panose="020B0502040204020203" pitchFamily="34" charset="0"/>
                        </a:rPr>
                        <a:t>$118</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r>
              <a:tr h="404114">
                <a:tc>
                  <a:txBody>
                    <a:bodyPr/>
                    <a:lstStyle/>
                    <a:p>
                      <a:r>
                        <a:rPr lang="en-US" sz="2000" dirty="0" smtClean="0">
                          <a:solidFill>
                            <a:schemeClr val="tx1"/>
                          </a:solidFill>
                          <a:latin typeface="Segoe UI Light" panose="020B0502040204020203" pitchFamily="34" charset="0"/>
                          <a:cs typeface="Segoe UI Light" panose="020B0502040204020203" pitchFamily="34" charset="0"/>
                        </a:rPr>
                        <a:t>User SAL</a:t>
                      </a:r>
                      <a:r>
                        <a:rPr lang="en-US" sz="2000" baseline="0" dirty="0" smtClean="0">
                          <a:solidFill>
                            <a:schemeClr val="tx1"/>
                          </a:solidFill>
                          <a:latin typeface="Segoe UI Light" panose="020B0502040204020203" pitchFamily="34" charset="0"/>
                          <a:cs typeface="Segoe UI Light" panose="020B0502040204020203" pitchFamily="34" charset="0"/>
                        </a:rPr>
                        <a:t> (per month)*</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c>
                  <a:txBody>
                    <a:bodyPr/>
                    <a:lstStyle/>
                    <a:p>
                      <a:r>
                        <a:rPr lang="en-US" sz="2000" dirty="0" smtClean="0">
                          <a:solidFill>
                            <a:schemeClr val="tx1"/>
                          </a:solidFill>
                          <a:latin typeface="Segoe UI Light" panose="020B0502040204020203" pitchFamily="34" charset="0"/>
                          <a:cs typeface="Segoe UI Light" panose="020B0502040204020203" pitchFamily="34" charset="0"/>
                        </a:rPr>
                        <a:t>$3.45</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c>
                  <a:txBody>
                    <a:bodyPr/>
                    <a:lstStyle/>
                    <a:p>
                      <a:r>
                        <a:rPr lang="en-US" sz="2000" dirty="0" smtClean="0">
                          <a:solidFill>
                            <a:schemeClr val="tx1"/>
                          </a:solidFill>
                          <a:latin typeface="Segoe UI Light" panose="020B0502040204020203" pitchFamily="34" charset="0"/>
                          <a:cs typeface="Segoe UI Light" panose="020B0502040204020203" pitchFamily="34" charset="0"/>
                        </a:rPr>
                        <a:t>$4.19</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r>
              <a:tr h="404114">
                <a:tc>
                  <a:txBody>
                    <a:bodyPr/>
                    <a:lstStyle/>
                    <a:p>
                      <a:r>
                        <a:rPr lang="en-US" sz="2000" dirty="0" smtClean="0">
                          <a:solidFill>
                            <a:schemeClr val="tx1"/>
                          </a:solidFill>
                          <a:latin typeface="Segoe UI Light" panose="020B0502040204020203" pitchFamily="34" charset="0"/>
                          <a:cs typeface="Segoe UI Light" panose="020B0502040204020203" pitchFamily="34" charset="0"/>
                        </a:rPr>
                        <a:t>VDI Suite w/o MDOP (per month)</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c>
                  <a:txBody>
                    <a:bodyPr/>
                    <a:lstStyle/>
                    <a:p>
                      <a:r>
                        <a:rPr lang="en-US" sz="2000" dirty="0" smtClean="0">
                          <a:solidFill>
                            <a:schemeClr val="tx1"/>
                          </a:solidFill>
                          <a:latin typeface="Segoe UI Light" panose="020B0502040204020203" pitchFamily="34" charset="0"/>
                          <a:cs typeface="Segoe UI Light" panose="020B0502040204020203" pitchFamily="34" charset="0"/>
                        </a:rPr>
                        <a:t>$0.93</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c>
                  <a:txBody>
                    <a:bodyPr/>
                    <a:lstStyle/>
                    <a:p>
                      <a:r>
                        <a:rPr lang="en-US" sz="2000" dirty="0" smtClean="0">
                          <a:solidFill>
                            <a:schemeClr val="tx1"/>
                          </a:solidFill>
                          <a:latin typeface="Segoe UI Light" panose="020B0502040204020203" pitchFamily="34" charset="0"/>
                          <a:cs typeface="Segoe UI Light" panose="020B0502040204020203" pitchFamily="34" charset="0"/>
                        </a:rPr>
                        <a:t>$1.07</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r>
              <a:tr h="404114">
                <a:tc>
                  <a:txBody>
                    <a:bodyPr/>
                    <a:lstStyle/>
                    <a:p>
                      <a:r>
                        <a:rPr lang="en-US" sz="2000" dirty="0" smtClean="0">
                          <a:solidFill>
                            <a:schemeClr val="tx1"/>
                          </a:solidFill>
                          <a:latin typeface="Segoe UI Light" panose="020B0502040204020203" pitchFamily="34" charset="0"/>
                          <a:cs typeface="Segoe UI Light" panose="020B0502040204020203" pitchFamily="34" charset="0"/>
                        </a:rPr>
                        <a:t>RDS External Connector (L)</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c>
                  <a:txBody>
                    <a:bodyPr/>
                    <a:lstStyle/>
                    <a:p>
                      <a:r>
                        <a:rPr lang="en-US" sz="2000" dirty="0" smtClean="0">
                          <a:solidFill>
                            <a:schemeClr val="tx1"/>
                          </a:solidFill>
                          <a:latin typeface="Segoe UI Light" panose="020B0502040204020203" pitchFamily="34" charset="0"/>
                          <a:cs typeface="Segoe UI Light" panose="020B0502040204020203" pitchFamily="34" charset="0"/>
                        </a:rPr>
                        <a:t>$8484</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c>
                  <a:txBody>
                    <a:bodyPr/>
                    <a:lstStyle/>
                    <a:p>
                      <a:r>
                        <a:rPr lang="en-US" sz="2000" dirty="0" smtClean="0">
                          <a:solidFill>
                            <a:schemeClr val="tx1"/>
                          </a:solidFill>
                          <a:latin typeface="Segoe UI Light" panose="020B0502040204020203" pitchFamily="34" charset="0"/>
                          <a:cs typeface="Segoe UI Light" panose="020B0502040204020203" pitchFamily="34" charset="0"/>
                        </a:rPr>
                        <a:t>$10180</a:t>
                      </a:r>
                      <a:endParaRPr lang="en-US" sz="2000" dirty="0">
                        <a:solidFill>
                          <a:schemeClr val="tx1"/>
                        </a:solidFill>
                        <a:latin typeface="Segoe UI Light" panose="020B0502040204020203" pitchFamily="34" charset="0"/>
                        <a:cs typeface="Segoe UI Light" panose="020B0502040204020203" pitchFamily="34" charset="0"/>
                      </a:endParaRPr>
                    </a:p>
                  </a:txBody>
                  <a:tcPr marL="93247" marR="93247" marT="46623" marB="46623"/>
                </a:tc>
              </a:tr>
            </a:tbl>
          </a:graphicData>
        </a:graphic>
      </p:graphicFrame>
      <p:sp>
        <p:nvSpPr>
          <p:cNvPr id="6" name="Rectangle 5"/>
          <p:cNvSpPr/>
          <p:nvPr/>
        </p:nvSpPr>
        <p:spPr>
          <a:xfrm>
            <a:off x="589857" y="4335344"/>
            <a:ext cx="7529187" cy="2400657"/>
          </a:xfrm>
          <a:prstGeom prst="rect">
            <a:avLst/>
          </a:prstGeom>
        </p:spPr>
        <p:txBody>
          <a:bodyPr wrap="square">
            <a:spAutoFit/>
          </a:bodyPr>
          <a:lstStyle/>
          <a:p>
            <a:pPr marL="291380" indent="-291380" defTabSz="931932" fontAlgn="base">
              <a:lnSpc>
                <a:spcPct val="150000"/>
              </a:lnSpc>
              <a:spcBef>
                <a:spcPct val="0"/>
              </a:spcBef>
              <a:spcAft>
                <a:spcPct val="0"/>
              </a:spcAft>
              <a:buFont typeface="Arial" panose="020B0604020202020204" pitchFamily="34" charset="0"/>
              <a:buChar char="•"/>
            </a:pPr>
            <a:r>
              <a:rPr lang="en-US" sz="2000" b="1" spc="-51" dirty="0">
                <a:latin typeface="Segoe UI Light" panose="020B0502040204020203" pitchFamily="34" charset="0"/>
                <a:cs typeface="Segoe UI Light" panose="020B0502040204020203" pitchFamily="34" charset="0"/>
              </a:rPr>
              <a:t>WS 2012 CALs provide entitlement to R2 functionality</a:t>
            </a:r>
          </a:p>
          <a:p>
            <a:pPr marL="291380" indent="-291380" defTabSz="931932" fontAlgn="base">
              <a:lnSpc>
                <a:spcPct val="150000"/>
              </a:lnSpc>
              <a:spcBef>
                <a:spcPct val="0"/>
              </a:spcBef>
              <a:spcAft>
                <a:spcPct val="0"/>
              </a:spcAft>
              <a:buFont typeface="Arial" panose="020B0604020202020204" pitchFamily="34" charset="0"/>
              <a:buChar char="•"/>
            </a:pPr>
            <a:r>
              <a:rPr lang="en-US" sz="2000" b="1" spc="-51" dirty="0">
                <a:latin typeface="Segoe UI Light" panose="020B0502040204020203" pitchFamily="34" charset="0"/>
                <a:cs typeface="Segoe UI Light" panose="020B0502040204020203" pitchFamily="34" charset="0"/>
              </a:rPr>
              <a:t>RDS User CALs Extended Rights through Software Assurance*</a:t>
            </a:r>
            <a:br>
              <a:rPr lang="en-US" sz="2000" b="1" spc="-51" dirty="0">
                <a:latin typeface="Segoe UI Light" panose="020B0502040204020203" pitchFamily="34" charset="0"/>
                <a:cs typeface="Segoe UI Light" panose="020B0502040204020203" pitchFamily="34" charset="0"/>
              </a:rPr>
            </a:br>
            <a:r>
              <a:rPr lang="en-US" sz="2000" spc="-51" dirty="0">
                <a:latin typeface="Segoe UI Light" panose="020B0502040204020203" pitchFamily="34" charset="0"/>
                <a:cs typeface="Segoe UI Light" panose="020B0502040204020203" pitchFamily="34" charset="0"/>
              </a:rPr>
              <a:t>Customers will be able to access the Windows Server GUI running on  Windows Azure or on a 3</a:t>
            </a:r>
            <a:r>
              <a:rPr lang="en-US" sz="2000" spc="-51" baseline="30000" dirty="0">
                <a:latin typeface="Segoe UI Light" panose="020B0502040204020203" pitchFamily="34" charset="0"/>
                <a:cs typeface="Segoe UI Light" panose="020B0502040204020203" pitchFamily="34" charset="0"/>
              </a:rPr>
              <a:t>rd</a:t>
            </a:r>
            <a:r>
              <a:rPr lang="en-US" sz="2000" spc="-51" dirty="0">
                <a:latin typeface="Segoe UI Light" panose="020B0502040204020203" pitchFamily="34" charset="0"/>
                <a:cs typeface="Segoe UI Light" panose="020B0502040204020203" pitchFamily="34" charset="0"/>
              </a:rPr>
              <a:t> party’s shared server, without acquiring a separate RDS SAL. (*effective Jan. 1, 2014) </a:t>
            </a:r>
            <a:r>
              <a:rPr lang="en-US" sz="2000" spc="-50" dirty="0">
                <a:latin typeface="Segoe UI Light" panose="020B0502040204020203" pitchFamily="34" charset="0"/>
                <a:cs typeface="Segoe UI Light" panose="020B0502040204020203" pitchFamily="34" charset="0"/>
              </a:rPr>
              <a:t>See details </a:t>
            </a:r>
            <a:r>
              <a:rPr lang="en-US" sz="2000" spc="-50" dirty="0">
                <a:latin typeface="Segoe UI Light" panose="020B0502040204020203" pitchFamily="34" charset="0"/>
                <a:cs typeface="Segoe UI Light" panose="020B0502040204020203" pitchFamily="34" charset="0"/>
                <a:hlinkClick r:id="rId3"/>
              </a:rPr>
              <a:t>here</a:t>
            </a:r>
            <a:r>
              <a:rPr lang="en-US" sz="2000" spc="-50" dirty="0">
                <a:latin typeface="Segoe UI Light" panose="020B0502040204020203" pitchFamily="34" charset="0"/>
                <a:cs typeface="Segoe UI Light" panose="020B0502040204020203" pitchFamily="34" charset="0"/>
              </a:rPr>
              <a:t>.</a:t>
            </a:r>
            <a:endParaRPr lang="en-US" sz="2000" spc="-51" dirty="0">
              <a:latin typeface="Segoe UI Light" panose="020B0502040204020203" pitchFamily="34" charset="0"/>
              <a:cs typeface="Segoe UI Light" panose="020B0502040204020203"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2480" y="1487981"/>
            <a:ext cx="3120192" cy="4683890"/>
          </a:xfrm>
          <a:prstGeom prst="rect">
            <a:avLst/>
          </a:prstGeom>
        </p:spPr>
      </p:pic>
    </p:spTree>
    <p:extLst>
      <p:ext uri="{BB962C8B-B14F-4D97-AF65-F5344CB8AC3E}">
        <p14:creationId xmlns:p14="http://schemas.microsoft.com/office/powerpoint/2010/main" val="1333770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All problems in Computer Science can be solved by another layer of indirection.”</a:t>
            </a:r>
            <a:endParaRPr lang="en-US" dirty="0"/>
          </a:p>
        </p:txBody>
      </p:sp>
      <p:sp>
        <p:nvSpPr>
          <p:cNvPr id="6" name="Text Placeholder 5"/>
          <p:cNvSpPr>
            <a:spLocks noGrp="1"/>
          </p:cNvSpPr>
          <p:nvPr>
            <p:ph type="body" sz="quarter" idx="10"/>
          </p:nvPr>
        </p:nvSpPr>
        <p:spPr>
          <a:xfrm>
            <a:off x="5761038" y="4868847"/>
            <a:ext cx="5486400" cy="1514261"/>
          </a:xfrm>
        </p:spPr>
        <p:txBody>
          <a:bodyPr/>
          <a:lstStyle/>
          <a:p>
            <a:r>
              <a:rPr lang="en-US" dirty="0" smtClean="0"/>
              <a:t>David Wheeler (1927-2004)</a:t>
            </a:r>
          </a:p>
          <a:p>
            <a:r>
              <a:rPr lang="en-US" dirty="0" smtClean="0"/>
              <a:t>Computer Scientist </a:t>
            </a:r>
          </a:p>
          <a:p>
            <a:r>
              <a:rPr lang="en-US" dirty="0" smtClean="0"/>
              <a:t>Cambridge University</a:t>
            </a:r>
          </a:p>
        </p:txBody>
      </p:sp>
    </p:spTree>
    <p:extLst>
      <p:ext uri="{BB962C8B-B14F-4D97-AF65-F5344CB8AC3E}">
        <p14:creationId xmlns:p14="http://schemas.microsoft.com/office/powerpoint/2010/main" val="34864804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416" y="0"/>
            <a:ext cx="11887878" cy="917444"/>
          </a:xfrm>
        </p:spPr>
        <p:txBody>
          <a:bodyPr>
            <a:noAutofit/>
          </a:bodyPr>
          <a:lstStyle/>
          <a:p>
            <a:r>
              <a:rPr lang="en-US" sz="4400" dirty="0"/>
              <a:t>Remote Desktop Licensing</a:t>
            </a:r>
          </a:p>
        </p:txBody>
      </p:sp>
      <p:sp>
        <p:nvSpPr>
          <p:cNvPr id="7" name="Slide Number Placeholder 6"/>
          <p:cNvSpPr>
            <a:spLocks noGrp="1"/>
          </p:cNvSpPr>
          <p:nvPr>
            <p:ph type="sldNum" sz="quarter" idx="4294967295"/>
          </p:nvPr>
        </p:nvSpPr>
        <p:spPr>
          <a:xfrm>
            <a:off x="10616577" y="6555941"/>
            <a:ext cx="1819017" cy="298408"/>
          </a:xfrm>
          <a:prstGeom prst="rect">
            <a:avLst/>
          </a:prstGeom>
        </p:spPr>
        <p:txBody>
          <a:bodyPr/>
          <a:lstStyle/>
          <a:p>
            <a:fld id="{F909F415-9CB5-4039-9189-C295CD91A721}" type="slidenum">
              <a:rPr lang="en-US" sz="1122">
                <a:solidFill>
                  <a:schemeClr val="bg1"/>
                </a:solidFill>
              </a:rPr>
              <a:t>50</a:t>
            </a:fld>
            <a:endParaRPr lang="en-US" sz="1122" dirty="0">
              <a:solidFill>
                <a:schemeClr val="bg1"/>
              </a:solidFill>
            </a:endParaRPr>
          </a:p>
        </p:txBody>
      </p:sp>
      <p:graphicFrame>
        <p:nvGraphicFramePr>
          <p:cNvPr id="2" name="Table 1"/>
          <p:cNvGraphicFramePr>
            <a:graphicFrameLocks noGrp="1"/>
          </p:cNvGraphicFramePr>
          <p:nvPr>
            <p:extLst/>
          </p:nvPr>
        </p:nvGraphicFramePr>
        <p:xfrm>
          <a:off x="133372" y="1668723"/>
          <a:ext cx="4876107" cy="3508195"/>
        </p:xfrm>
        <a:graphic>
          <a:graphicData uri="http://schemas.openxmlformats.org/drawingml/2006/table">
            <a:tbl>
              <a:tblPr firstRow="1" bandRow="1">
                <a:tableStyleId>{5C22544A-7EE6-4342-B048-85BDC9FD1C3A}</a:tableStyleId>
              </a:tblPr>
              <a:tblGrid>
                <a:gridCol w="1219026"/>
                <a:gridCol w="3657081"/>
              </a:tblGrid>
              <a:tr h="375137">
                <a:tc>
                  <a:txBody>
                    <a:bodyPr/>
                    <a:lstStyle/>
                    <a:p>
                      <a:endParaRPr lang="en-US" sz="1800" dirty="0"/>
                    </a:p>
                  </a:txBody>
                  <a:tcPr marL="91427" marR="91427" marT="45713" marB="45713"/>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dirty="0" smtClean="0"/>
                        <a:t>Enterprise Private Cloud</a:t>
                      </a:r>
                    </a:p>
                  </a:txBody>
                  <a:tcPr marL="91427" marR="91427" marT="45713" marB="45713"/>
                </a:tc>
              </a:tr>
              <a:tr h="375137">
                <a:tc>
                  <a:txBody>
                    <a:bodyPr/>
                    <a:lstStyle/>
                    <a:p>
                      <a:r>
                        <a:rPr lang="en-US" sz="1800" dirty="0" smtClean="0"/>
                        <a:t>Type</a:t>
                      </a:r>
                      <a:endParaRPr lang="en-US" sz="1800" dirty="0"/>
                    </a:p>
                  </a:txBody>
                  <a:tcPr marL="91427" marR="91427" marT="45713" marB="45713"/>
                </a:tc>
                <a:tc>
                  <a:txBody>
                    <a:bodyPr/>
                    <a:lstStyle/>
                    <a:p>
                      <a:r>
                        <a:rPr lang="en-US" sz="1800" dirty="0" smtClean="0"/>
                        <a:t>CAL</a:t>
                      </a:r>
                      <a:endParaRPr lang="en-US" sz="1800" dirty="0"/>
                    </a:p>
                  </a:txBody>
                  <a:tcPr marL="91427" marR="91427" marT="45713" marB="45713"/>
                </a:tc>
              </a:tr>
              <a:tr h="375137">
                <a:tc>
                  <a:txBody>
                    <a:bodyPr/>
                    <a:lstStyle/>
                    <a:p>
                      <a:r>
                        <a:rPr lang="en-US" sz="1800" dirty="0" smtClean="0"/>
                        <a:t>Mode</a:t>
                      </a:r>
                      <a:endParaRPr lang="en-US" sz="1800" dirty="0"/>
                    </a:p>
                  </a:txBody>
                  <a:tcPr marL="91427" marR="91427" marT="45713" marB="45713"/>
                </a:tc>
                <a:tc>
                  <a:txBody>
                    <a:bodyPr/>
                    <a:lstStyle/>
                    <a:p>
                      <a:r>
                        <a:rPr lang="en-US" sz="1800" dirty="0" smtClean="0"/>
                        <a:t>Per user or per device</a:t>
                      </a:r>
                      <a:endParaRPr lang="en-US" sz="1800" dirty="0"/>
                    </a:p>
                  </a:txBody>
                  <a:tcPr marL="91427" marR="91427" marT="45713" marB="45713"/>
                </a:tc>
              </a:tr>
              <a:tr h="647496">
                <a:tc>
                  <a:txBody>
                    <a:bodyPr/>
                    <a:lstStyle/>
                    <a:p>
                      <a:r>
                        <a:rPr lang="en-US" sz="1800" dirty="0" smtClean="0"/>
                        <a:t>Technical</a:t>
                      </a:r>
                      <a:endParaRPr lang="en-US" sz="1800" dirty="0"/>
                    </a:p>
                  </a:txBody>
                  <a:tcPr marL="91427" marR="91427" marT="45713" marB="45713"/>
                </a:tc>
                <a:tc>
                  <a:txBody>
                    <a:bodyPr/>
                    <a:lstStyle/>
                    <a:p>
                      <a:r>
                        <a:rPr lang="en-US" sz="1800" dirty="0" smtClean="0"/>
                        <a:t>CALs</a:t>
                      </a:r>
                      <a:r>
                        <a:rPr lang="en-US" sz="1800" baseline="0" dirty="0" smtClean="0"/>
                        <a:t> added to RD License Server</a:t>
                      </a:r>
                      <a:endParaRPr lang="en-US" sz="1800" dirty="0"/>
                    </a:p>
                  </a:txBody>
                  <a:tcPr marL="91427" marR="91427" marT="45713" marB="45713"/>
                </a:tc>
              </a:tr>
              <a:tr h="709162">
                <a:tc>
                  <a:txBody>
                    <a:bodyPr/>
                    <a:lstStyle/>
                    <a:p>
                      <a:r>
                        <a:rPr lang="en-US" sz="1800" dirty="0" smtClean="0"/>
                        <a:t>Basis</a:t>
                      </a:r>
                      <a:endParaRPr lang="en-US" sz="1800" dirty="0"/>
                    </a:p>
                  </a:txBody>
                  <a:tcPr marL="91427" marR="91427" marT="45713" marB="45713"/>
                </a:tc>
                <a:tc>
                  <a:txBody>
                    <a:bodyPr/>
                    <a:lstStyle/>
                    <a:p>
                      <a:r>
                        <a:rPr lang="en-US" sz="1800" dirty="0" smtClean="0"/>
                        <a:t>Unique users or devices accessing</a:t>
                      </a:r>
                      <a:endParaRPr lang="en-US" sz="1800" dirty="0"/>
                    </a:p>
                  </a:txBody>
                  <a:tcPr marL="91427" marR="91427" marT="45713" marB="45713"/>
                </a:tc>
              </a:tr>
              <a:tr h="375137">
                <a:tc>
                  <a:txBody>
                    <a:bodyPr/>
                    <a:lstStyle/>
                    <a:p>
                      <a:r>
                        <a:rPr lang="en-US" sz="1800" dirty="0" smtClean="0"/>
                        <a:t>Source</a:t>
                      </a:r>
                      <a:endParaRPr lang="en-US" sz="1800" dirty="0"/>
                    </a:p>
                  </a:txBody>
                  <a:tcPr marL="91427" marR="91427" marT="45713" marB="45713"/>
                </a:tc>
                <a:tc>
                  <a:txBody>
                    <a:bodyPr/>
                    <a:lstStyle/>
                    <a:p>
                      <a:r>
                        <a:rPr lang="en-US" sz="1800" dirty="0" smtClean="0"/>
                        <a:t>Microsoft or CAL reseller</a:t>
                      </a:r>
                      <a:endParaRPr lang="en-US" sz="1800" dirty="0"/>
                    </a:p>
                  </a:txBody>
                  <a:tcPr marL="91427" marR="91427" marT="45713" marB="45713"/>
                </a:tc>
              </a:tr>
              <a:tr h="650989">
                <a:tc>
                  <a:txBody>
                    <a:bodyPr/>
                    <a:lstStyle/>
                    <a:p>
                      <a:r>
                        <a:rPr lang="en-US" sz="1800" dirty="0" smtClean="0"/>
                        <a:t>Who pays MSFT?</a:t>
                      </a:r>
                      <a:endParaRPr lang="en-US" sz="1800" dirty="0"/>
                    </a:p>
                  </a:txBody>
                  <a:tcPr marL="91427" marR="91427" marT="45713" marB="45713"/>
                </a:tc>
                <a:tc>
                  <a:txBody>
                    <a:bodyPr/>
                    <a:lstStyle/>
                    <a:p>
                      <a:r>
                        <a:rPr lang="en-US" sz="1800" dirty="0" smtClean="0"/>
                        <a:t>End customer</a:t>
                      </a:r>
                      <a:endParaRPr lang="en-US" sz="1800" dirty="0"/>
                    </a:p>
                  </a:txBody>
                  <a:tcPr marL="91427" marR="91427" marT="45713" marB="45713"/>
                </a:tc>
              </a:tr>
            </a:tbl>
          </a:graphicData>
        </a:graphic>
      </p:graphicFrame>
      <p:sp>
        <p:nvSpPr>
          <p:cNvPr id="9" name="TextBox 8"/>
          <p:cNvSpPr txBox="1"/>
          <p:nvPr/>
        </p:nvSpPr>
        <p:spPr>
          <a:xfrm>
            <a:off x="5227778" y="5173425"/>
            <a:ext cx="3199946" cy="690680"/>
          </a:xfrm>
          <a:prstGeom prst="rect">
            <a:avLst/>
          </a:prstGeom>
          <a:noFill/>
        </p:spPr>
        <p:txBody>
          <a:bodyPr wrap="square" lIns="182854" tIns="146283" rIns="182854" bIns="146283" rtlCol="0">
            <a:spAutoFit/>
          </a:bodyPr>
          <a:lstStyle/>
          <a:p>
            <a:pPr marL="0" lvl="1">
              <a:lnSpc>
                <a:spcPct val="90000"/>
              </a:lnSpc>
              <a:spcAft>
                <a:spcPts val="600"/>
              </a:spcAft>
            </a:pPr>
            <a:r>
              <a:rPr lang="en-US" sz="1399" dirty="0"/>
              <a:t>*Special case: SA customers may bring their own per user CALs. </a:t>
            </a:r>
            <a:endParaRPr lang="en-US" sz="1199" dirty="0"/>
          </a:p>
        </p:txBody>
      </p:sp>
      <p:graphicFrame>
        <p:nvGraphicFramePr>
          <p:cNvPr id="11" name="Table 10"/>
          <p:cNvGraphicFramePr>
            <a:graphicFrameLocks noGrp="1"/>
          </p:cNvGraphicFramePr>
          <p:nvPr>
            <p:extLst/>
          </p:nvPr>
        </p:nvGraphicFramePr>
        <p:xfrm>
          <a:off x="5241156" y="1660783"/>
          <a:ext cx="3186568" cy="3492905"/>
        </p:xfrm>
        <a:graphic>
          <a:graphicData uri="http://schemas.openxmlformats.org/drawingml/2006/table">
            <a:tbl>
              <a:tblPr firstRow="1" bandRow="1">
                <a:tableStyleId>{5C22544A-7EE6-4342-B048-85BDC9FD1C3A}</a:tableStyleId>
              </a:tblPr>
              <a:tblGrid>
                <a:gridCol w="3186568"/>
              </a:tblGrid>
              <a:tr h="371208">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dirty="0" smtClean="0"/>
                        <a:t>Service Provider</a:t>
                      </a:r>
                    </a:p>
                  </a:txBody>
                  <a:tcPr marL="91427" marR="91427" marT="45713" marB="45713"/>
                </a:tc>
              </a:tr>
              <a:tr h="391328">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SAL</a:t>
                      </a:r>
                    </a:p>
                  </a:txBody>
                  <a:tcPr marL="91427" marR="91427" marT="45713" marB="45713"/>
                </a:tc>
              </a:tr>
              <a:tr h="38965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Per user</a:t>
                      </a:r>
                    </a:p>
                  </a:txBody>
                  <a:tcPr marL="91427" marR="91427" marT="45713" marB="45713"/>
                </a:tc>
              </a:tr>
              <a:tr h="650989">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SPLA agreement number only</a:t>
                      </a:r>
                    </a:p>
                  </a:txBody>
                  <a:tcPr marL="91427" marR="91427" marT="45713" marB="45713"/>
                </a:tc>
              </a:tr>
              <a:tr h="741216">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2000" dirty="0" smtClean="0"/>
                        <a:t>unique users authorized to access</a:t>
                      </a:r>
                    </a:p>
                  </a:txBody>
                  <a:tcPr marL="91427" marR="91427" marT="45713" marB="45713"/>
                </a:tc>
              </a:tr>
              <a:tr h="37179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From SPLA reseller*</a:t>
                      </a:r>
                    </a:p>
                  </a:txBody>
                  <a:tcPr marL="91427" marR="91427" marT="45713" marB="45713"/>
                </a:tc>
              </a:tr>
              <a:tr h="576719">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Service</a:t>
                      </a:r>
                      <a:r>
                        <a:rPr lang="en-US" sz="1800" baseline="0" dirty="0" smtClean="0"/>
                        <a:t> provider*</a:t>
                      </a:r>
                      <a:endParaRPr lang="en-US" sz="1800" dirty="0" smtClean="0"/>
                    </a:p>
                  </a:txBody>
                  <a:tcPr marL="91427" marR="91427" marT="45713" marB="45713"/>
                </a:tc>
              </a:tr>
            </a:tbl>
          </a:graphicData>
        </a:graphic>
      </p:graphicFrame>
      <p:graphicFrame>
        <p:nvGraphicFramePr>
          <p:cNvPr id="12" name="Table 11"/>
          <p:cNvGraphicFramePr>
            <a:graphicFrameLocks noGrp="1"/>
          </p:cNvGraphicFramePr>
          <p:nvPr>
            <p:extLst/>
          </p:nvPr>
        </p:nvGraphicFramePr>
        <p:xfrm>
          <a:off x="8665006" y="1668723"/>
          <a:ext cx="3572178" cy="3472051"/>
        </p:xfrm>
        <a:graphic>
          <a:graphicData uri="http://schemas.openxmlformats.org/drawingml/2006/table">
            <a:tbl>
              <a:tblPr firstRow="1" bandRow="1">
                <a:tableStyleId>{5C22544A-7EE6-4342-B048-85BDC9FD1C3A}</a:tableStyleId>
              </a:tblPr>
              <a:tblGrid>
                <a:gridCol w="3572178"/>
              </a:tblGrid>
              <a:tr h="380946">
                <a:tc>
                  <a:txBody>
                    <a:bodyPr/>
                    <a:lstStyle/>
                    <a:p>
                      <a:r>
                        <a:rPr lang="en-US" sz="1800" dirty="0" smtClean="0"/>
                        <a:t>Self-Hosted SA Customers</a:t>
                      </a:r>
                      <a:endParaRPr lang="en-US" sz="1800" dirty="0"/>
                    </a:p>
                  </a:txBody>
                  <a:tcPr marL="91427" marR="91427" marT="45713" marB="45713"/>
                </a:tc>
              </a:tr>
              <a:tr h="380946">
                <a:tc>
                  <a:txBody>
                    <a:bodyPr/>
                    <a:lstStyle/>
                    <a:p>
                      <a:r>
                        <a:rPr lang="en-US" sz="1800" dirty="0" smtClean="0"/>
                        <a:t>CAL</a:t>
                      </a:r>
                      <a:endParaRPr lang="en-US" sz="1800" dirty="0"/>
                    </a:p>
                  </a:txBody>
                  <a:tcPr marL="91427" marR="91427" marT="45713" marB="45713"/>
                </a:tc>
              </a:tr>
              <a:tr h="380946">
                <a:tc>
                  <a:txBody>
                    <a:bodyPr/>
                    <a:lstStyle/>
                    <a:p>
                      <a:r>
                        <a:rPr lang="en-US" sz="1800" dirty="0" smtClean="0"/>
                        <a:t>Per user</a:t>
                      </a:r>
                      <a:endParaRPr lang="en-US" sz="1800" dirty="0"/>
                    </a:p>
                  </a:txBody>
                  <a:tcPr marL="91427" marR="91427" marT="45713" marB="45713"/>
                </a:tc>
              </a:tr>
              <a:tr h="685703">
                <a:tc>
                  <a:txBody>
                    <a:bodyPr/>
                    <a:lstStyle/>
                    <a:p>
                      <a:r>
                        <a:rPr lang="en-US" sz="1800" dirty="0" smtClean="0"/>
                        <a:t>CALs</a:t>
                      </a:r>
                      <a:r>
                        <a:rPr lang="en-US" sz="1800" baseline="0" dirty="0" smtClean="0"/>
                        <a:t> added to RD License Server</a:t>
                      </a:r>
                      <a:endParaRPr lang="en-US" sz="1800" dirty="0"/>
                    </a:p>
                  </a:txBody>
                  <a:tcPr marL="91427" marR="91427" marT="45713" marB="45713"/>
                </a:tc>
              </a:tr>
              <a:tr h="761892">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2000" dirty="0" smtClean="0"/>
                        <a:t>Unique users accessing</a:t>
                      </a:r>
                    </a:p>
                  </a:txBody>
                  <a:tcPr marL="91427" marR="91427" marT="45713" marB="45713"/>
                </a:tc>
              </a:tr>
              <a:tr h="380946">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Microsoft or CAL reseller</a:t>
                      </a:r>
                    </a:p>
                  </a:txBody>
                  <a:tcPr marL="91427" marR="91427" marT="45713" marB="45713"/>
                </a:tc>
              </a:tr>
              <a:tr h="500672">
                <a:tc>
                  <a:txBody>
                    <a:bodyPr/>
                    <a:lstStyle/>
                    <a:p>
                      <a:r>
                        <a:rPr lang="en-US" sz="1800" dirty="0" smtClean="0"/>
                        <a:t>End customer</a:t>
                      </a:r>
                      <a:endParaRPr lang="en-US" sz="1800" dirty="0"/>
                    </a:p>
                  </a:txBody>
                  <a:tcPr marL="91427" marR="91427" marT="45713" marB="45713"/>
                </a:tc>
              </a:tr>
            </a:tbl>
          </a:graphicData>
        </a:graphic>
      </p:graphicFrame>
    </p:spTree>
    <p:extLst>
      <p:ext uri="{BB962C8B-B14F-4D97-AF65-F5344CB8AC3E}">
        <p14:creationId xmlns:p14="http://schemas.microsoft.com/office/powerpoint/2010/main" val="4100025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213193949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Takeaways</a:t>
            </a:r>
            <a:endParaRPr lang="en-US" dirty="0"/>
          </a:p>
        </p:txBody>
      </p:sp>
      <p:sp>
        <p:nvSpPr>
          <p:cNvPr id="4" name="Text Placeholder 3"/>
          <p:cNvSpPr>
            <a:spLocks noGrp="1"/>
          </p:cNvSpPr>
          <p:nvPr>
            <p:ph type="body" sz="quarter" idx="11"/>
          </p:nvPr>
        </p:nvSpPr>
        <p:spPr>
          <a:xfrm>
            <a:off x="274639" y="1212849"/>
            <a:ext cx="11889564" cy="5343001"/>
          </a:xfrm>
        </p:spPr>
        <p:txBody>
          <a:bodyPr/>
          <a:lstStyle/>
          <a:p>
            <a:r>
              <a:rPr lang="en-US" dirty="0" smtClean="0"/>
              <a:t>Cloud computing solutions abstract the datacenter</a:t>
            </a:r>
          </a:p>
          <a:p>
            <a:pPr lvl="1"/>
            <a:r>
              <a:rPr lang="en-US" sz="2800" dirty="0" smtClean="0"/>
              <a:t>Public cloud: Microsoft Azure</a:t>
            </a:r>
          </a:p>
          <a:p>
            <a:pPr lvl="1"/>
            <a:r>
              <a:rPr lang="en-US" sz="2800" dirty="0" smtClean="0"/>
              <a:t>On-premises cloud: Windows Server 2012 R2 and SCVMM 2012 R2</a:t>
            </a:r>
          </a:p>
          <a:p>
            <a:r>
              <a:rPr lang="en-US" dirty="0" smtClean="0"/>
              <a:t>RDS </a:t>
            </a:r>
            <a:r>
              <a:rPr lang="en-US" dirty="0"/>
              <a:t>in </a:t>
            </a:r>
            <a:r>
              <a:rPr lang="en-US" dirty="0" smtClean="0"/>
              <a:t>a cloud provides many benefits</a:t>
            </a:r>
          </a:p>
          <a:p>
            <a:pPr lvl="1"/>
            <a:r>
              <a:rPr lang="en-US" sz="2800" dirty="0" smtClean="0"/>
              <a:t>Isolation, portability, lower cost</a:t>
            </a:r>
            <a:endParaRPr lang="en-US" sz="2800" dirty="0"/>
          </a:p>
          <a:p>
            <a:r>
              <a:rPr lang="en-US" dirty="0" smtClean="0"/>
              <a:t>Dell and Microsoft provide resources to help</a:t>
            </a:r>
          </a:p>
          <a:p>
            <a:pPr lvl="1"/>
            <a:r>
              <a:rPr lang="en-US" sz="2800" dirty="0" smtClean="0"/>
              <a:t>Software and hardware architectures, deployment guides, sizing guidance</a:t>
            </a:r>
          </a:p>
          <a:p>
            <a:endParaRPr lang="en-US" dirty="0"/>
          </a:p>
          <a:p>
            <a:endParaRPr lang="en-US" dirty="0"/>
          </a:p>
        </p:txBody>
      </p:sp>
    </p:spTree>
    <p:extLst>
      <p:ext uri="{BB962C8B-B14F-4D97-AF65-F5344CB8AC3E}">
        <p14:creationId xmlns:p14="http://schemas.microsoft.com/office/powerpoint/2010/main" val="1680506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2659190"/>
          </a:xfrm>
        </p:spPr>
        <p:txBody>
          <a:bodyPr/>
          <a:lstStyle/>
          <a:p>
            <a:pPr lvl="0">
              <a:spcBef>
                <a:spcPts val="2400"/>
              </a:spcBef>
            </a:pPr>
            <a:r>
              <a:rPr lang="en-US" sz="2800" b="1" dirty="0"/>
              <a:t>PCIT-B318 Microsoft Desktop Virtualization Overview Session </a:t>
            </a:r>
            <a:endParaRPr lang="en-US" sz="2800" b="1" dirty="0" smtClean="0"/>
          </a:p>
          <a:p>
            <a:pPr>
              <a:spcBef>
                <a:spcPts val="2400"/>
              </a:spcBef>
            </a:pPr>
            <a:r>
              <a:rPr lang="en-US" sz="2800" b="1" dirty="0" smtClean="0"/>
              <a:t>PCIT-H325 </a:t>
            </a:r>
            <a:r>
              <a:rPr lang="en-US" sz="2800" b="1" dirty="0"/>
              <a:t>Remote Desktop Services (RDS) on Microsoft </a:t>
            </a:r>
            <a:r>
              <a:rPr lang="en-US" sz="2800" b="1" dirty="0" smtClean="0"/>
              <a:t>Azure</a:t>
            </a:r>
          </a:p>
          <a:p>
            <a:pPr>
              <a:spcBef>
                <a:spcPts val="2400"/>
              </a:spcBef>
            </a:pPr>
            <a:r>
              <a:rPr lang="en-US" sz="2800" b="1" dirty="0"/>
              <a:t>OFC-B343 Software-Defined Networking: An Overview …</a:t>
            </a:r>
          </a:p>
          <a:p>
            <a:pPr>
              <a:spcBef>
                <a:spcPts val="2400"/>
              </a:spcBef>
            </a:pPr>
            <a:r>
              <a:rPr lang="en-US" sz="2800" b="1" dirty="0"/>
              <a:t>DCIM-B397 </a:t>
            </a:r>
            <a:r>
              <a:rPr lang="en-US" sz="2800" b="1" dirty="0" smtClean="0"/>
              <a:t>Maximize </a:t>
            </a:r>
            <a:r>
              <a:rPr lang="en-US" sz="2800" b="1" dirty="0"/>
              <a:t>Storage Efficiency </a:t>
            </a:r>
            <a:r>
              <a:rPr lang="en-US" sz="2800" b="1" dirty="0" smtClean="0"/>
              <a:t>w/ Dell &amp; Storage Spaces </a:t>
            </a:r>
            <a:endParaRPr lang="en-US" sz="2800" b="1" dirty="0"/>
          </a:p>
        </p:txBody>
      </p:sp>
      <p:sp>
        <p:nvSpPr>
          <p:cNvPr id="2" name="Title 1"/>
          <p:cNvSpPr>
            <a:spLocks noGrp="1"/>
          </p:cNvSpPr>
          <p:nvPr>
            <p:ph type="title"/>
          </p:nvPr>
        </p:nvSpPr>
        <p:spPr/>
        <p:txBody>
          <a:bodyPr/>
          <a:lstStyle/>
          <a:p>
            <a:r>
              <a:rPr lang="en-US" dirty="0" smtClean="0"/>
              <a:t>Related content</a:t>
            </a:r>
            <a:endParaRPr lang="en-US" dirty="0"/>
          </a:p>
        </p:txBody>
      </p:sp>
      <p:sp>
        <p:nvSpPr>
          <p:cNvPr id="12" name="Text Placeholder 7"/>
          <p:cNvSpPr txBox="1">
            <a:spLocks/>
          </p:cNvSpPr>
          <p:nvPr/>
        </p:nvSpPr>
        <p:spPr>
          <a:xfrm>
            <a:off x="267028" y="3872040"/>
            <a:ext cx="12070012" cy="2326791"/>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2800" b="1" dirty="0" smtClean="0">
                <a:gradFill>
                  <a:gsLst>
                    <a:gs pos="13869">
                      <a:srgbClr val="00BCF2"/>
                    </a:gs>
                    <a:gs pos="42000">
                      <a:srgbClr val="00BCF2"/>
                    </a:gs>
                  </a:gsLst>
                  <a:lin ang="5400000" scaled="0"/>
                </a:gradFill>
              </a:rPr>
              <a:t>Web: Desktop </a:t>
            </a:r>
            <a:r>
              <a:rPr lang="en-US" sz="2800" b="1" dirty="0">
                <a:gradFill>
                  <a:gsLst>
                    <a:gs pos="13869">
                      <a:srgbClr val="00BCF2"/>
                    </a:gs>
                    <a:gs pos="42000">
                      <a:srgbClr val="00BCF2"/>
                    </a:gs>
                  </a:gsLst>
                  <a:lin ang="5400000" scaled="0"/>
                </a:gradFill>
              </a:rPr>
              <a:t>hosting: architecture and deployment guides</a:t>
            </a:r>
          </a:p>
          <a:p>
            <a:pPr lvl="1">
              <a:spcBef>
                <a:spcPts val="2400"/>
              </a:spcBef>
              <a:buClr>
                <a:srgbClr val="FFFFFF"/>
              </a:buClr>
            </a:pPr>
            <a:r>
              <a:rPr lang="en-US" sz="2000" dirty="0">
                <a:solidFill>
                  <a:srgbClr val="FFFFFF"/>
                </a:solidFill>
                <a:hlinkClick r:id="rId4"/>
              </a:rPr>
              <a:t>http://</a:t>
            </a:r>
            <a:r>
              <a:rPr lang="en-US" sz="2000" dirty="0" smtClean="0">
                <a:solidFill>
                  <a:srgbClr val="FFFFFF"/>
                </a:solidFill>
                <a:hlinkClick r:id="rId4"/>
              </a:rPr>
              <a:t>msdn.microsoft.com/library/azure/dn451351.aspx</a:t>
            </a:r>
            <a:endParaRPr lang="en-US" sz="2000" dirty="0" smtClean="0">
              <a:solidFill>
                <a:srgbClr val="FFFFFF"/>
              </a:solidFill>
            </a:endParaRPr>
          </a:p>
          <a:p>
            <a:pPr lvl="1">
              <a:spcBef>
                <a:spcPts val="2400"/>
              </a:spcBef>
              <a:buClr>
                <a:srgbClr val="FFFFFF"/>
              </a:buClr>
            </a:pPr>
            <a:r>
              <a:rPr lang="en-US" sz="2000" dirty="0">
                <a:solidFill>
                  <a:srgbClr val="FFFFFF"/>
                </a:solidFill>
                <a:hlinkClick r:id="rId5"/>
              </a:rPr>
              <a:t>http://</a:t>
            </a:r>
            <a:r>
              <a:rPr lang="en-US" sz="2000" dirty="0" smtClean="0">
                <a:solidFill>
                  <a:srgbClr val="FFFFFF"/>
                </a:solidFill>
                <a:hlinkClick r:id="rId5"/>
              </a:rPr>
              <a:t>www.microsoft.com/en-us/download/details.aspx?id=39285</a:t>
            </a:r>
            <a:r>
              <a:rPr lang="en-US" sz="2000" dirty="0" smtClean="0">
                <a:solidFill>
                  <a:srgbClr val="FFFFFF"/>
                </a:solidFill>
              </a:rPr>
              <a:t> </a:t>
            </a:r>
          </a:p>
          <a:p>
            <a:pPr lvl="1">
              <a:spcBef>
                <a:spcPts val="2400"/>
              </a:spcBef>
              <a:buClr>
                <a:srgbClr val="FFFFFF"/>
              </a:buClr>
            </a:pPr>
            <a:r>
              <a:rPr lang="en-US" sz="2000" dirty="0">
                <a:solidFill>
                  <a:srgbClr val="FFFFFF"/>
                </a:solidFill>
                <a:hlinkClick r:id="rId6"/>
              </a:rPr>
              <a:t>http://</a:t>
            </a:r>
            <a:r>
              <a:rPr lang="en-US" sz="2000" dirty="0" smtClean="0">
                <a:solidFill>
                  <a:srgbClr val="FFFFFF"/>
                </a:solidFill>
                <a:hlinkClick r:id="rId6"/>
              </a:rPr>
              <a:t>en.community.dell.com/techcenter/extras/m/mediagallery/20439163.aspx</a:t>
            </a:r>
            <a:r>
              <a:rPr lang="en-US" sz="2000" dirty="0" smtClean="0">
                <a:solidFill>
                  <a:srgbClr val="FFFFFF"/>
                </a:solidFill>
              </a:rPr>
              <a:t> </a:t>
            </a:r>
            <a:endParaRPr lang="en-US" sz="2000" dirty="0">
              <a:solidFill>
                <a:srgbClr val="FFFFFF"/>
              </a:solidFill>
            </a:endParaRPr>
          </a:p>
        </p:txBody>
      </p:sp>
      <p:sp>
        <p:nvSpPr>
          <p:cNvPr id="13" name="Text Placeholder 7"/>
          <p:cNvSpPr txBox="1">
            <a:spLocks/>
          </p:cNvSpPr>
          <p:nvPr/>
        </p:nvSpPr>
        <p:spPr>
          <a:xfrm>
            <a:off x="300747" y="6175748"/>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a:gradFill>
                  <a:gsLst>
                    <a:gs pos="1250">
                      <a:srgbClr val="FFFFFF"/>
                    </a:gs>
                    <a:gs pos="100000">
                      <a:srgbClr val="FFFFFF"/>
                    </a:gs>
                  </a:gsLst>
                  <a:lin ang="5400000" scaled="0"/>
                </a:gradFill>
              </a:rPr>
              <a:t>Find </a:t>
            </a:r>
            <a:r>
              <a:rPr lang="en-US" sz="3800" dirty="0" smtClean="0">
                <a:gradFill>
                  <a:gsLst>
                    <a:gs pos="1250">
                      <a:srgbClr val="FFFFFF"/>
                    </a:gs>
                    <a:gs pos="100000">
                      <a:srgbClr val="FFFFFF"/>
                    </a:gs>
                  </a:gsLst>
                  <a:lin ang="5400000" scaled="0"/>
                </a:gradFill>
              </a:rPr>
              <a:t>us later @ Microsoft and Dell booths </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3914792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4.4394E-6 L 2.26704E-6 4.4394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7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63" presetClass="path" presetSubtype="0" decel="100000" fill="hold" grpId="1" nodeType="withEffect">
                                  <p:stCondLst>
                                    <p:cond delay="750"/>
                                  </p:stCondLst>
                                  <p:childTnLst>
                                    <p:animMotion origin="layout" path="M -0.02413 -3.4453E-6 L 0 -3.4453E-6 " pathEditMode="relative" rAng="0" ptsTypes="AA">
                                      <p:cBhvr>
                                        <p:cTn id="14" dur="500" fill="hold"/>
                                        <p:tgtEl>
                                          <p:spTgt spid="12"/>
                                        </p:tgtEl>
                                        <p:attrNameLst>
                                          <p:attrName>ppt_x</p:attrName>
                                          <p:attrName>ppt_y</p:attrName>
                                        </p:attrNameLst>
                                      </p:cBhvr>
                                      <p:rCtr x="1200" y="0"/>
                                    </p:animMotion>
                                  </p:childTnLst>
                                </p:cTn>
                              </p:par>
                              <p:par>
                                <p:cTn id="15" presetID="10"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1000"/>
                                  </p:stCondLst>
                                  <p:childTnLst>
                                    <p:animMotion origin="layout" path="M -0.02412 -2.40581E-6 L -1.86878E-6 -2.40581E-6 " pathEditMode="relative" rAng="0" ptsTypes="AA">
                                      <p:cBhvr>
                                        <p:cTn id="1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3" grpId="0"/>
      <p:bldP spid="13"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021153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947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1509683706"/>
      </p:ext>
    </p:extLst>
  </p:cSld>
  <p:clrMapOvr>
    <a:masterClrMapping/>
  </p:clrMapOvr>
  <p:transition spd="slow">
    <p:pu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6294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4800" dirty="0" smtClean="0"/>
              <a:t>Cloud Computing: Grand Abstraction Layer</a:t>
            </a:r>
            <a:endParaRPr lang="en-US" sz="4800" dirty="0"/>
          </a:p>
        </p:txBody>
      </p:sp>
      <p:sp>
        <p:nvSpPr>
          <p:cNvPr id="6" name="Text Placeholder 5"/>
          <p:cNvSpPr>
            <a:spLocks noGrp="1"/>
          </p:cNvSpPr>
          <p:nvPr>
            <p:ph type="body" sz="quarter" idx="11"/>
          </p:nvPr>
        </p:nvSpPr>
        <p:spPr>
          <a:xfrm>
            <a:off x="274639" y="1212849"/>
            <a:ext cx="11889564" cy="5478423"/>
          </a:xfrm>
        </p:spPr>
        <p:txBody>
          <a:bodyPr/>
          <a:lstStyle/>
          <a:p>
            <a:r>
              <a:rPr lang="en-US" dirty="0" smtClean="0"/>
              <a:t>Datacenter Abstracted</a:t>
            </a:r>
          </a:p>
          <a:p>
            <a:pPr lvl="1"/>
            <a:r>
              <a:rPr lang="en-US" dirty="0" smtClean="0"/>
              <a:t>Microsoft solutions abstract compute</a:t>
            </a:r>
            <a:r>
              <a:rPr lang="en-US" dirty="0"/>
              <a:t>, s</a:t>
            </a:r>
            <a:r>
              <a:rPr lang="en-US" dirty="0" smtClean="0"/>
              <a:t>torage, and network resources</a:t>
            </a:r>
          </a:p>
          <a:p>
            <a:r>
              <a:rPr lang="en-US" dirty="0" smtClean="0"/>
              <a:t>Benefits</a:t>
            </a:r>
          </a:p>
          <a:p>
            <a:pPr lvl="1"/>
            <a:r>
              <a:rPr lang="en-US" dirty="0" smtClean="0"/>
              <a:t>Flexibility/elasticity </a:t>
            </a:r>
            <a:r>
              <a:rPr lang="en-US" dirty="0"/>
              <a:t>to </a:t>
            </a:r>
            <a:r>
              <a:rPr lang="en-US" dirty="0" smtClean="0"/>
              <a:t>optimization of </a:t>
            </a:r>
            <a:r>
              <a:rPr lang="en-US" dirty="0"/>
              <a:t>hardware resources </a:t>
            </a:r>
            <a:r>
              <a:rPr lang="en-US" dirty="0" smtClean="0"/>
              <a:t>w/o </a:t>
            </a:r>
            <a:r>
              <a:rPr lang="en-US" dirty="0"/>
              <a:t>impacting </a:t>
            </a:r>
            <a:r>
              <a:rPr lang="en-US" dirty="0" smtClean="0"/>
              <a:t>services</a:t>
            </a:r>
          </a:p>
          <a:p>
            <a:pPr lvl="1"/>
            <a:r>
              <a:rPr lang="en-US" dirty="0" smtClean="0"/>
              <a:t>Reduces cost by sharing fabric resources across multiple tenants and increasing utilization</a:t>
            </a:r>
          </a:p>
          <a:p>
            <a:pPr lvl="1"/>
            <a:r>
              <a:rPr lang="en-US" dirty="0" smtClean="0"/>
              <a:t>Simplifies movement of services from one cloud to another</a:t>
            </a:r>
          </a:p>
          <a:p>
            <a:r>
              <a:rPr lang="en-US" dirty="0" smtClean="0"/>
              <a:t>Critical Design Considerations</a:t>
            </a:r>
          </a:p>
          <a:p>
            <a:pPr lvl="1"/>
            <a:r>
              <a:rPr lang="en-US" dirty="0" smtClean="0"/>
              <a:t>Security</a:t>
            </a:r>
          </a:p>
          <a:p>
            <a:pPr lvl="1"/>
            <a:r>
              <a:rPr lang="en-US" dirty="0"/>
              <a:t>Performance</a:t>
            </a:r>
            <a:endParaRPr lang="en-US" dirty="0" smtClean="0"/>
          </a:p>
          <a:p>
            <a:pPr lvl="1"/>
            <a:r>
              <a:rPr lang="en-US" dirty="0" smtClean="0"/>
              <a:t>Scalability</a:t>
            </a:r>
          </a:p>
          <a:p>
            <a:pPr lvl="1"/>
            <a:r>
              <a:rPr lang="en-US" dirty="0" smtClean="0"/>
              <a:t>Flexibility</a:t>
            </a:r>
          </a:p>
          <a:p>
            <a:pPr lvl="1"/>
            <a:r>
              <a:rPr lang="en-US" dirty="0" smtClean="0"/>
              <a:t>Reliability</a:t>
            </a:r>
          </a:p>
          <a:p>
            <a:pPr lvl="1"/>
            <a:endParaRPr lang="en-US" dirty="0" smtClean="0"/>
          </a:p>
        </p:txBody>
      </p:sp>
    </p:spTree>
    <p:extLst>
      <p:ext uri="{BB962C8B-B14F-4D97-AF65-F5344CB8AC3E}">
        <p14:creationId xmlns:p14="http://schemas.microsoft.com/office/powerpoint/2010/main" val="1765075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Microsoft’s Cloud Computing Solutions</a:t>
            </a:r>
            <a:endParaRPr lang="en-US" dirty="0"/>
          </a:p>
        </p:txBody>
      </p:sp>
      <p:sp>
        <p:nvSpPr>
          <p:cNvPr id="6" name="Text Placeholder 5"/>
          <p:cNvSpPr>
            <a:spLocks noGrp="1"/>
          </p:cNvSpPr>
          <p:nvPr>
            <p:ph type="body" sz="quarter" idx="11"/>
          </p:nvPr>
        </p:nvSpPr>
        <p:spPr>
          <a:xfrm>
            <a:off x="274639" y="1212849"/>
            <a:ext cx="11889564" cy="5072158"/>
          </a:xfrm>
        </p:spPr>
        <p:txBody>
          <a:bodyPr/>
          <a:lstStyle/>
          <a:p>
            <a:r>
              <a:rPr lang="en-US" dirty="0" smtClean="0"/>
              <a:t>Microsoft Azure</a:t>
            </a:r>
          </a:p>
          <a:p>
            <a:pPr lvl="1"/>
            <a:r>
              <a:rPr lang="en-US" sz="2400" dirty="0" smtClean="0"/>
              <a:t>Abstracts the </a:t>
            </a:r>
            <a:r>
              <a:rPr lang="en-US" sz="2400" u="sng" dirty="0" smtClean="0"/>
              <a:t>Azure</a:t>
            </a:r>
            <a:r>
              <a:rPr lang="en-US" sz="2400" dirty="0" smtClean="0"/>
              <a:t> datacenters</a:t>
            </a:r>
          </a:p>
          <a:p>
            <a:pPr lvl="1"/>
            <a:r>
              <a:rPr lang="en-US" sz="2400" dirty="0" smtClean="0"/>
              <a:t>Infrastructure and Platform Services</a:t>
            </a:r>
          </a:p>
          <a:p>
            <a:pPr lvl="1"/>
            <a:r>
              <a:rPr lang="en-US" sz="2400" dirty="0" smtClean="0"/>
              <a:t>Azure Management Portal </a:t>
            </a:r>
            <a:r>
              <a:rPr lang="en-US" sz="2400" dirty="0"/>
              <a:t>GUI and PowerShell </a:t>
            </a:r>
            <a:r>
              <a:rPr lang="en-US" sz="2400" dirty="0" smtClean="0"/>
              <a:t>APIs</a:t>
            </a:r>
          </a:p>
          <a:p>
            <a:r>
              <a:rPr lang="en-US" dirty="0" smtClean="0"/>
              <a:t>Microsoft Cloud OS</a:t>
            </a:r>
          </a:p>
          <a:p>
            <a:pPr lvl="1"/>
            <a:r>
              <a:rPr lang="en-US" sz="2400" dirty="0" smtClean="0"/>
              <a:t>Abstracts </a:t>
            </a:r>
            <a:r>
              <a:rPr lang="en-US" sz="2400" u="sng" dirty="0" smtClean="0"/>
              <a:t>your</a:t>
            </a:r>
            <a:r>
              <a:rPr lang="en-US" sz="2400" dirty="0" smtClean="0"/>
              <a:t> datacenters</a:t>
            </a:r>
          </a:p>
          <a:p>
            <a:pPr lvl="1"/>
            <a:r>
              <a:rPr lang="en-US" sz="2400" dirty="0" smtClean="0"/>
              <a:t>Windows Server and System Center 2012 R2</a:t>
            </a:r>
          </a:p>
          <a:p>
            <a:pPr lvl="2"/>
            <a:r>
              <a:rPr lang="en-US" sz="2400" dirty="0" smtClean="0"/>
              <a:t>Hyper-V  (machine virtualization)</a:t>
            </a:r>
          </a:p>
          <a:p>
            <a:pPr lvl="2"/>
            <a:r>
              <a:rPr lang="en-US" sz="2400" dirty="0" smtClean="0"/>
              <a:t>Software Defined Networking (network virtualization)</a:t>
            </a:r>
          </a:p>
          <a:p>
            <a:pPr lvl="2"/>
            <a:r>
              <a:rPr lang="en-US" sz="2400" dirty="0" smtClean="0"/>
              <a:t>Scale-Out File Server (storage virtualization)</a:t>
            </a:r>
          </a:p>
          <a:p>
            <a:pPr lvl="1"/>
            <a:r>
              <a:rPr lang="en-US" sz="2400" dirty="0" smtClean="0"/>
              <a:t>VMM console &amp; Windows Azure Pack GUIs &amp; PowerShell APIs</a:t>
            </a:r>
          </a:p>
        </p:txBody>
      </p:sp>
    </p:spTree>
    <p:extLst>
      <p:ext uri="{BB962C8B-B14F-4D97-AF65-F5344CB8AC3E}">
        <p14:creationId xmlns:p14="http://schemas.microsoft.com/office/powerpoint/2010/main" val="32402319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RDS Overview</a:t>
            </a:r>
            <a:endParaRPr lang="en-US" dirty="0"/>
          </a:p>
        </p:txBody>
      </p:sp>
    </p:spTree>
    <p:extLst>
      <p:ext uri="{BB962C8B-B14F-4D97-AF65-F5344CB8AC3E}">
        <p14:creationId xmlns:p14="http://schemas.microsoft.com/office/powerpoint/2010/main" val="333455434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837" y="-24931"/>
            <a:ext cx="10723417" cy="1115702"/>
          </a:xfrm>
        </p:spPr>
        <p:txBody>
          <a:bodyPr>
            <a:noAutofit/>
          </a:bodyPr>
          <a:lstStyle/>
          <a:p>
            <a:r>
              <a:rPr lang="en-US" sz="4800" dirty="0"/>
              <a:t>Remote Desktop Services Components</a:t>
            </a:r>
          </a:p>
        </p:txBody>
      </p:sp>
      <p:sp>
        <p:nvSpPr>
          <p:cNvPr id="5" name="Text Placeholder 4"/>
          <p:cNvSpPr>
            <a:spLocks noGrp="1"/>
          </p:cNvSpPr>
          <p:nvPr>
            <p:ph idx="4294967295"/>
          </p:nvPr>
        </p:nvSpPr>
        <p:spPr>
          <a:xfrm>
            <a:off x="373683" y="675495"/>
            <a:ext cx="9350786" cy="6022167"/>
          </a:xfrm>
          <a:prstGeom prst="rect">
            <a:avLst/>
          </a:prstGeom>
        </p:spPr>
        <p:txBody>
          <a:bodyPr>
            <a:noAutofit/>
          </a:bodyPr>
          <a:lstStyle/>
          <a:p>
            <a:pPr marL="0" indent="0">
              <a:buNone/>
            </a:pPr>
            <a:r>
              <a:rPr lang="en-US" sz="3600" dirty="0">
                <a:gradFill>
                  <a:gsLst>
                    <a:gs pos="2920">
                      <a:schemeClr val="tx2"/>
                    </a:gs>
                    <a:gs pos="39000">
                      <a:schemeClr val="tx2"/>
                    </a:gs>
                  </a:gsLst>
                  <a:lin ang="5400000" scaled="0"/>
                </a:gradFill>
              </a:rPr>
              <a:t>Session Host (RDSH)</a:t>
            </a:r>
          </a:p>
          <a:p>
            <a:pPr marL="28575" lvl="1" indent="0">
              <a:buNone/>
            </a:pPr>
            <a:r>
              <a:rPr lang="en-US" sz="2000" dirty="0"/>
              <a:t>User’s desktop and applications execute on the RDSH servers</a:t>
            </a:r>
          </a:p>
          <a:p>
            <a:pPr marL="0" indent="0">
              <a:spcBef>
                <a:spcPts val="0"/>
              </a:spcBef>
              <a:buClr>
                <a:schemeClr val="accent2"/>
              </a:buClr>
              <a:buNone/>
            </a:pPr>
            <a:endParaRPr lang="en-US" sz="2400" b="1" dirty="0">
              <a:solidFill>
                <a:schemeClr val="bg1"/>
              </a:solidFill>
            </a:endParaRPr>
          </a:p>
          <a:p>
            <a:pPr marL="0" indent="0">
              <a:lnSpc>
                <a:spcPct val="100000"/>
              </a:lnSpc>
              <a:spcBef>
                <a:spcPts val="0"/>
              </a:spcBef>
              <a:buClr>
                <a:schemeClr val="accent2"/>
              </a:buClr>
              <a:buNone/>
            </a:pPr>
            <a:r>
              <a:rPr lang="en-US" sz="3600" dirty="0">
                <a:gradFill>
                  <a:gsLst>
                    <a:gs pos="2920">
                      <a:schemeClr val="tx2"/>
                    </a:gs>
                    <a:gs pos="39000">
                      <a:schemeClr val="tx2"/>
                    </a:gs>
                  </a:gsLst>
                  <a:lin ang="5400000" scaled="0"/>
                </a:gradFill>
              </a:rPr>
              <a:t>Connection Broker (RDCB)</a:t>
            </a:r>
          </a:p>
          <a:p>
            <a:pPr marL="28575" lvl="1" indent="0">
              <a:buNone/>
            </a:pPr>
            <a:r>
              <a:rPr lang="en-US" sz="2000" dirty="0"/>
              <a:t>Distributes connections to RDSH servers</a:t>
            </a:r>
          </a:p>
          <a:p>
            <a:pPr marL="0" indent="0">
              <a:spcBef>
                <a:spcPts val="0"/>
              </a:spcBef>
              <a:buClr>
                <a:schemeClr val="accent2"/>
              </a:buClr>
              <a:buNone/>
            </a:pPr>
            <a:endParaRPr lang="en-US" sz="2400" b="1" dirty="0">
              <a:solidFill>
                <a:schemeClr val="bg1"/>
              </a:solidFill>
            </a:endParaRPr>
          </a:p>
          <a:p>
            <a:pPr marL="0" indent="0">
              <a:spcBef>
                <a:spcPts val="0"/>
              </a:spcBef>
              <a:buClr>
                <a:schemeClr val="accent2"/>
              </a:buClr>
              <a:buNone/>
            </a:pPr>
            <a:r>
              <a:rPr lang="en-US" sz="3600" dirty="0">
                <a:gradFill>
                  <a:gsLst>
                    <a:gs pos="2920">
                      <a:schemeClr val="tx2"/>
                    </a:gs>
                    <a:gs pos="39000">
                      <a:schemeClr val="tx2"/>
                    </a:gs>
                  </a:gsLst>
                  <a:lin ang="5400000" scaled="0"/>
                </a:gradFill>
              </a:rPr>
              <a:t>Web Access (</a:t>
            </a:r>
            <a:r>
              <a:rPr lang="en-US" sz="3600" dirty="0" err="1">
                <a:gradFill>
                  <a:gsLst>
                    <a:gs pos="2920">
                      <a:schemeClr val="tx2"/>
                    </a:gs>
                    <a:gs pos="39000">
                      <a:schemeClr val="tx2"/>
                    </a:gs>
                  </a:gsLst>
                  <a:lin ang="5400000" scaled="0"/>
                </a:gradFill>
              </a:rPr>
              <a:t>RDWeb</a:t>
            </a:r>
            <a:r>
              <a:rPr lang="en-US" sz="3600" dirty="0">
                <a:gradFill>
                  <a:gsLst>
                    <a:gs pos="2920">
                      <a:schemeClr val="tx2"/>
                    </a:gs>
                    <a:gs pos="39000">
                      <a:schemeClr val="tx2"/>
                    </a:gs>
                  </a:gsLst>
                  <a:lin ang="5400000" scaled="0"/>
                </a:gradFill>
              </a:rPr>
              <a:t>)</a:t>
            </a:r>
          </a:p>
          <a:p>
            <a:pPr marL="28575" lvl="1" indent="0">
              <a:buNone/>
            </a:pPr>
            <a:r>
              <a:rPr lang="en-US" sz="2000" dirty="0"/>
              <a:t>Provides user logon and selection </a:t>
            </a:r>
            <a:br>
              <a:rPr lang="en-US" sz="2000" dirty="0"/>
            </a:br>
            <a:r>
              <a:rPr lang="en-US" sz="2000" dirty="0"/>
              <a:t>of desktops and applications</a:t>
            </a:r>
          </a:p>
          <a:p>
            <a:pPr marL="0" indent="0">
              <a:lnSpc>
                <a:spcPct val="100000"/>
              </a:lnSpc>
              <a:spcBef>
                <a:spcPts val="612"/>
              </a:spcBef>
              <a:buClr>
                <a:schemeClr val="accent2"/>
              </a:buClr>
              <a:buNone/>
            </a:pPr>
            <a:endParaRPr lang="en-US" sz="2040" b="1" dirty="0">
              <a:solidFill>
                <a:schemeClr val="bg1"/>
              </a:solidFill>
            </a:endParaRPr>
          </a:p>
          <a:p>
            <a:pPr marL="0" indent="0">
              <a:spcBef>
                <a:spcPts val="0"/>
              </a:spcBef>
              <a:buClr>
                <a:schemeClr val="accent2"/>
              </a:buClr>
              <a:buNone/>
            </a:pPr>
            <a:r>
              <a:rPr lang="en-US" sz="3600" dirty="0">
                <a:gradFill>
                  <a:gsLst>
                    <a:gs pos="2920">
                      <a:schemeClr val="tx2"/>
                    </a:gs>
                    <a:gs pos="39000">
                      <a:schemeClr val="tx2"/>
                    </a:gs>
                  </a:gsLst>
                  <a:lin ang="5400000" scaled="0"/>
                </a:gradFill>
              </a:rPr>
              <a:t>Gateway (RDGW)</a:t>
            </a:r>
          </a:p>
          <a:p>
            <a:pPr marL="28575" lvl="1" indent="0">
              <a:buNone/>
            </a:pPr>
            <a:r>
              <a:rPr lang="en-US" sz="2000" dirty="0"/>
              <a:t>Routes RDP traffic between the </a:t>
            </a:r>
            <a:br>
              <a:rPr lang="en-US" sz="2000" dirty="0"/>
            </a:br>
            <a:r>
              <a:rPr lang="en-US" sz="2000" dirty="0"/>
              <a:t>Internet and a tenant’s network  </a:t>
            </a:r>
          </a:p>
          <a:p>
            <a:pPr marL="0" indent="0">
              <a:lnSpc>
                <a:spcPct val="100000"/>
              </a:lnSpc>
              <a:spcBef>
                <a:spcPts val="0"/>
              </a:spcBef>
              <a:buClr>
                <a:schemeClr val="accent2"/>
              </a:buClr>
              <a:buNone/>
            </a:pPr>
            <a:endParaRPr lang="en-US" sz="2040" b="1" dirty="0">
              <a:solidFill>
                <a:schemeClr val="bg1"/>
              </a:solidFill>
            </a:endParaRPr>
          </a:p>
          <a:p>
            <a:pPr marL="0" indent="0">
              <a:spcBef>
                <a:spcPts val="0"/>
              </a:spcBef>
              <a:buClr>
                <a:schemeClr val="accent2"/>
              </a:buClr>
              <a:buNone/>
            </a:pPr>
            <a:r>
              <a:rPr lang="en-US" sz="3600" dirty="0">
                <a:gradFill>
                  <a:gsLst>
                    <a:gs pos="2920">
                      <a:schemeClr val="tx2"/>
                    </a:gs>
                    <a:gs pos="39000">
                      <a:schemeClr val="tx2"/>
                    </a:gs>
                  </a:gsLst>
                  <a:lin ang="5400000" scaled="0"/>
                </a:gradFill>
              </a:rPr>
              <a:t>License Server (</a:t>
            </a:r>
            <a:r>
              <a:rPr lang="en-US" sz="3600" dirty="0" err="1">
                <a:gradFill>
                  <a:gsLst>
                    <a:gs pos="2920">
                      <a:schemeClr val="tx2"/>
                    </a:gs>
                    <a:gs pos="39000">
                      <a:schemeClr val="tx2"/>
                    </a:gs>
                  </a:gsLst>
                  <a:lin ang="5400000" scaled="0"/>
                </a:gradFill>
              </a:rPr>
              <a:t>RDLic</a:t>
            </a:r>
            <a:r>
              <a:rPr lang="en-US" sz="3600" dirty="0">
                <a:gradFill>
                  <a:gsLst>
                    <a:gs pos="2920">
                      <a:schemeClr val="tx2"/>
                    </a:gs>
                    <a:gs pos="39000">
                      <a:schemeClr val="tx2"/>
                    </a:gs>
                  </a:gsLst>
                  <a:lin ang="5400000" scaled="0"/>
                </a:gradFill>
              </a:rPr>
              <a:t>)</a:t>
            </a:r>
          </a:p>
          <a:p>
            <a:pPr marL="0" indent="0">
              <a:lnSpc>
                <a:spcPct val="100000"/>
              </a:lnSpc>
              <a:spcBef>
                <a:spcPts val="0"/>
              </a:spcBef>
              <a:buClr>
                <a:schemeClr val="accent2"/>
              </a:buClr>
              <a:buNone/>
            </a:pPr>
            <a:r>
              <a:rPr lang="en-US" sz="2000" dirty="0">
                <a:latin typeface="+mn-lt"/>
              </a:rPr>
              <a:t>Tracks usage of the system</a:t>
            </a:r>
          </a:p>
        </p:txBody>
      </p:sp>
      <p:sp>
        <p:nvSpPr>
          <p:cNvPr id="7" name="Rectangle 6"/>
          <p:cNvSpPr/>
          <p:nvPr/>
        </p:nvSpPr>
        <p:spPr>
          <a:xfrm>
            <a:off x="5654306" y="2811559"/>
            <a:ext cx="6194462" cy="3762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bg1"/>
              </a:solidFill>
            </a:endParaRPr>
          </a:p>
        </p:txBody>
      </p:sp>
      <p:sp>
        <p:nvSpPr>
          <p:cNvPr id="9" name="Freeform 6"/>
          <p:cNvSpPr>
            <a:spLocks noEditPoints="1"/>
          </p:cNvSpPr>
          <p:nvPr/>
        </p:nvSpPr>
        <p:spPr bwMode="auto">
          <a:xfrm>
            <a:off x="8192324" y="4204200"/>
            <a:ext cx="761026" cy="422793"/>
          </a:xfrm>
          <a:custGeom>
            <a:avLst/>
            <a:gdLst>
              <a:gd name="T0" fmla="*/ 2214 w 3169"/>
              <a:gd name="T1" fmla="*/ 1274 h 1760"/>
              <a:gd name="T2" fmla="*/ 290 w 3169"/>
              <a:gd name="T3" fmla="*/ 1050 h 1760"/>
              <a:gd name="T4" fmla="*/ 2982 w 3169"/>
              <a:gd name="T5" fmla="*/ 1601 h 1760"/>
              <a:gd name="T6" fmla="*/ 180 w 3169"/>
              <a:gd name="T7" fmla="*/ 945 h 1760"/>
              <a:gd name="T8" fmla="*/ 61 w 3169"/>
              <a:gd name="T9" fmla="*/ 1012 h 1760"/>
              <a:gd name="T10" fmla="*/ 55 w 3169"/>
              <a:gd name="T11" fmla="*/ 1589 h 1760"/>
              <a:gd name="T12" fmla="*/ 149 w 3169"/>
              <a:gd name="T13" fmla="*/ 1689 h 1760"/>
              <a:gd name="T14" fmla="*/ 340 w 3169"/>
              <a:gd name="T15" fmla="*/ 1712 h 1760"/>
              <a:gd name="T16" fmla="*/ 2933 w 3169"/>
              <a:gd name="T17" fmla="*/ 1708 h 1760"/>
              <a:gd name="T18" fmla="*/ 3079 w 3169"/>
              <a:gd name="T19" fmla="*/ 1653 h 1760"/>
              <a:gd name="T20" fmla="*/ 3120 w 3169"/>
              <a:gd name="T21" fmla="*/ 1093 h 1760"/>
              <a:gd name="T22" fmla="*/ 3063 w 3169"/>
              <a:gd name="T23" fmla="*/ 966 h 1760"/>
              <a:gd name="T24" fmla="*/ 2879 w 3169"/>
              <a:gd name="T25" fmla="*/ 938 h 1760"/>
              <a:gd name="T26" fmla="*/ 288 w 3169"/>
              <a:gd name="T27" fmla="*/ 891 h 1760"/>
              <a:gd name="T28" fmla="*/ 2901 w 3169"/>
              <a:gd name="T29" fmla="*/ 891 h 1760"/>
              <a:gd name="T30" fmla="*/ 3038 w 3169"/>
              <a:gd name="T31" fmla="*/ 905 h 1760"/>
              <a:gd name="T32" fmla="*/ 3144 w 3169"/>
              <a:gd name="T33" fmla="*/ 981 h 1760"/>
              <a:gd name="T34" fmla="*/ 3166 w 3169"/>
              <a:gd name="T35" fmla="*/ 1566 h 1760"/>
              <a:gd name="T36" fmla="*/ 3088 w 3169"/>
              <a:gd name="T37" fmla="*/ 1708 h 1760"/>
              <a:gd name="T38" fmla="*/ 2934 w 3169"/>
              <a:gd name="T39" fmla="*/ 1756 h 1760"/>
              <a:gd name="T40" fmla="*/ 379 w 3169"/>
              <a:gd name="T41" fmla="*/ 1760 h 1760"/>
              <a:gd name="T42" fmla="*/ 205 w 3169"/>
              <a:gd name="T43" fmla="*/ 1752 h 1760"/>
              <a:gd name="T44" fmla="*/ 60 w 3169"/>
              <a:gd name="T45" fmla="*/ 1693 h 1760"/>
              <a:gd name="T46" fmla="*/ 0 w 3169"/>
              <a:gd name="T47" fmla="*/ 1529 h 1760"/>
              <a:gd name="T48" fmla="*/ 37 w 3169"/>
              <a:gd name="T49" fmla="*/ 962 h 1760"/>
              <a:gd name="T50" fmla="*/ 152 w 3169"/>
              <a:gd name="T51" fmla="*/ 900 h 1760"/>
              <a:gd name="T52" fmla="*/ 288 w 3169"/>
              <a:gd name="T53" fmla="*/ 891 h 1760"/>
              <a:gd name="T54" fmla="*/ 2165 w 3169"/>
              <a:gd name="T55" fmla="*/ 303 h 1760"/>
              <a:gd name="T56" fmla="*/ 289 w 3169"/>
              <a:gd name="T57" fmla="*/ 149 h 1760"/>
              <a:gd name="T58" fmla="*/ 2980 w 3169"/>
              <a:gd name="T59" fmla="*/ 700 h 1760"/>
              <a:gd name="T60" fmla="*/ 180 w 3169"/>
              <a:gd name="T61" fmla="*/ 54 h 1760"/>
              <a:gd name="T62" fmla="*/ 61 w 3169"/>
              <a:gd name="T63" fmla="*/ 123 h 1760"/>
              <a:gd name="T64" fmla="*/ 55 w 3169"/>
              <a:gd name="T65" fmla="*/ 699 h 1760"/>
              <a:gd name="T66" fmla="*/ 149 w 3169"/>
              <a:gd name="T67" fmla="*/ 799 h 1760"/>
              <a:gd name="T68" fmla="*/ 340 w 3169"/>
              <a:gd name="T69" fmla="*/ 822 h 1760"/>
              <a:gd name="T70" fmla="*/ 2933 w 3169"/>
              <a:gd name="T71" fmla="*/ 817 h 1760"/>
              <a:gd name="T72" fmla="*/ 3079 w 3169"/>
              <a:gd name="T73" fmla="*/ 762 h 1760"/>
              <a:gd name="T74" fmla="*/ 3120 w 3169"/>
              <a:gd name="T75" fmla="*/ 202 h 1760"/>
              <a:gd name="T76" fmla="*/ 3063 w 3169"/>
              <a:gd name="T77" fmla="*/ 76 h 1760"/>
              <a:gd name="T78" fmla="*/ 2879 w 3169"/>
              <a:gd name="T79" fmla="*/ 49 h 1760"/>
              <a:gd name="T80" fmla="*/ 288 w 3169"/>
              <a:gd name="T81" fmla="*/ 0 h 1760"/>
              <a:gd name="T82" fmla="*/ 2901 w 3169"/>
              <a:gd name="T83" fmla="*/ 0 h 1760"/>
              <a:gd name="T84" fmla="*/ 3038 w 3169"/>
              <a:gd name="T85" fmla="*/ 14 h 1760"/>
              <a:gd name="T86" fmla="*/ 3144 w 3169"/>
              <a:gd name="T87" fmla="*/ 91 h 1760"/>
              <a:gd name="T88" fmla="*/ 3166 w 3169"/>
              <a:gd name="T89" fmla="*/ 675 h 1760"/>
              <a:gd name="T90" fmla="*/ 3088 w 3169"/>
              <a:gd name="T91" fmla="*/ 817 h 1760"/>
              <a:gd name="T92" fmla="*/ 2934 w 3169"/>
              <a:gd name="T93" fmla="*/ 865 h 1760"/>
              <a:gd name="T94" fmla="*/ 379 w 3169"/>
              <a:gd name="T95" fmla="*/ 870 h 1760"/>
              <a:gd name="T96" fmla="*/ 205 w 3169"/>
              <a:gd name="T97" fmla="*/ 861 h 1760"/>
              <a:gd name="T98" fmla="*/ 60 w 3169"/>
              <a:gd name="T99" fmla="*/ 802 h 1760"/>
              <a:gd name="T100" fmla="*/ 0 w 3169"/>
              <a:gd name="T101" fmla="*/ 639 h 1760"/>
              <a:gd name="T102" fmla="*/ 37 w 3169"/>
              <a:gd name="T103" fmla="*/ 71 h 1760"/>
              <a:gd name="T104" fmla="*/ 152 w 3169"/>
              <a:gd name="T105" fmla="*/ 9 h 1760"/>
              <a:gd name="T106" fmla="*/ 288 w 3169"/>
              <a:gd name="T107"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69" h="1760">
                <a:moveTo>
                  <a:pt x="2214" y="1484"/>
                </a:moveTo>
                <a:lnTo>
                  <a:pt x="2795" y="1484"/>
                </a:lnTo>
                <a:lnTo>
                  <a:pt x="2795" y="1569"/>
                </a:lnTo>
                <a:lnTo>
                  <a:pt x="2214" y="1569"/>
                </a:lnTo>
                <a:lnTo>
                  <a:pt x="2214" y="1484"/>
                </a:lnTo>
                <a:close/>
                <a:moveTo>
                  <a:pt x="2214" y="1274"/>
                </a:moveTo>
                <a:lnTo>
                  <a:pt x="2795" y="1274"/>
                </a:lnTo>
                <a:lnTo>
                  <a:pt x="2795" y="1366"/>
                </a:lnTo>
                <a:lnTo>
                  <a:pt x="2214" y="1366"/>
                </a:lnTo>
                <a:lnTo>
                  <a:pt x="2214" y="1274"/>
                </a:lnTo>
                <a:close/>
                <a:moveTo>
                  <a:pt x="198" y="1050"/>
                </a:moveTo>
                <a:lnTo>
                  <a:pt x="290" y="1050"/>
                </a:lnTo>
                <a:lnTo>
                  <a:pt x="290" y="1631"/>
                </a:lnTo>
                <a:lnTo>
                  <a:pt x="198" y="1631"/>
                </a:lnTo>
                <a:lnTo>
                  <a:pt x="198" y="1050"/>
                </a:lnTo>
                <a:close/>
                <a:moveTo>
                  <a:pt x="2889" y="1020"/>
                </a:moveTo>
                <a:lnTo>
                  <a:pt x="2982" y="1020"/>
                </a:lnTo>
                <a:lnTo>
                  <a:pt x="2982" y="1601"/>
                </a:lnTo>
                <a:lnTo>
                  <a:pt x="2889" y="1601"/>
                </a:lnTo>
                <a:lnTo>
                  <a:pt x="2889" y="1020"/>
                </a:lnTo>
                <a:close/>
                <a:moveTo>
                  <a:pt x="288" y="938"/>
                </a:moveTo>
                <a:lnTo>
                  <a:pt x="248" y="939"/>
                </a:lnTo>
                <a:lnTo>
                  <a:pt x="212" y="942"/>
                </a:lnTo>
                <a:lnTo>
                  <a:pt x="180" y="945"/>
                </a:lnTo>
                <a:lnTo>
                  <a:pt x="150" y="949"/>
                </a:lnTo>
                <a:lnTo>
                  <a:pt x="126" y="957"/>
                </a:lnTo>
                <a:lnTo>
                  <a:pt x="104" y="966"/>
                </a:lnTo>
                <a:lnTo>
                  <a:pt x="86" y="978"/>
                </a:lnTo>
                <a:lnTo>
                  <a:pt x="72" y="994"/>
                </a:lnTo>
                <a:lnTo>
                  <a:pt x="61" y="1012"/>
                </a:lnTo>
                <a:lnTo>
                  <a:pt x="54" y="1035"/>
                </a:lnTo>
                <a:lnTo>
                  <a:pt x="49" y="1062"/>
                </a:lnTo>
                <a:lnTo>
                  <a:pt x="47" y="1093"/>
                </a:lnTo>
                <a:lnTo>
                  <a:pt x="47" y="1529"/>
                </a:lnTo>
                <a:lnTo>
                  <a:pt x="49" y="1561"/>
                </a:lnTo>
                <a:lnTo>
                  <a:pt x="55" y="1589"/>
                </a:lnTo>
                <a:lnTo>
                  <a:pt x="62" y="1614"/>
                </a:lnTo>
                <a:lnTo>
                  <a:pt x="74" y="1634"/>
                </a:lnTo>
                <a:lnTo>
                  <a:pt x="89" y="1653"/>
                </a:lnTo>
                <a:lnTo>
                  <a:pt x="106" y="1668"/>
                </a:lnTo>
                <a:lnTo>
                  <a:pt x="127" y="1680"/>
                </a:lnTo>
                <a:lnTo>
                  <a:pt x="149" y="1689"/>
                </a:lnTo>
                <a:lnTo>
                  <a:pt x="175" y="1697"/>
                </a:lnTo>
                <a:lnTo>
                  <a:pt x="204" y="1703"/>
                </a:lnTo>
                <a:lnTo>
                  <a:pt x="234" y="1708"/>
                </a:lnTo>
                <a:lnTo>
                  <a:pt x="268" y="1710"/>
                </a:lnTo>
                <a:lnTo>
                  <a:pt x="302" y="1712"/>
                </a:lnTo>
                <a:lnTo>
                  <a:pt x="340" y="1712"/>
                </a:lnTo>
                <a:lnTo>
                  <a:pt x="379" y="1713"/>
                </a:lnTo>
                <a:lnTo>
                  <a:pt x="2789" y="1713"/>
                </a:lnTo>
                <a:lnTo>
                  <a:pt x="2827" y="1712"/>
                </a:lnTo>
                <a:lnTo>
                  <a:pt x="2865" y="1712"/>
                </a:lnTo>
                <a:lnTo>
                  <a:pt x="2901" y="1710"/>
                </a:lnTo>
                <a:lnTo>
                  <a:pt x="2933" y="1708"/>
                </a:lnTo>
                <a:lnTo>
                  <a:pt x="2964" y="1703"/>
                </a:lnTo>
                <a:lnTo>
                  <a:pt x="2992" y="1697"/>
                </a:lnTo>
                <a:lnTo>
                  <a:pt x="3018" y="1689"/>
                </a:lnTo>
                <a:lnTo>
                  <a:pt x="3040" y="1680"/>
                </a:lnTo>
                <a:lnTo>
                  <a:pt x="3061" y="1668"/>
                </a:lnTo>
                <a:lnTo>
                  <a:pt x="3079" y="1653"/>
                </a:lnTo>
                <a:lnTo>
                  <a:pt x="3093" y="1634"/>
                </a:lnTo>
                <a:lnTo>
                  <a:pt x="3105" y="1614"/>
                </a:lnTo>
                <a:lnTo>
                  <a:pt x="3114" y="1589"/>
                </a:lnTo>
                <a:lnTo>
                  <a:pt x="3119" y="1561"/>
                </a:lnTo>
                <a:lnTo>
                  <a:pt x="3120" y="1529"/>
                </a:lnTo>
                <a:lnTo>
                  <a:pt x="3120" y="1093"/>
                </a:lnTo>
                <a:lnTo>
                  <a:pt x="3119" y="1062"/>
                </a:lnTo>
                <a:lnTo>
                  <a:pt x="3115" y="1035"/>
                </a:lnTo>
                <a:lnTo>
                  <a:pt x="3106" y="1012"/>
                </a:lnTo>
                <a:lnTo>
                  <a:pt x="3095" y="994"/>
                </a:lnTo>
                <a:lnTo>
                  <a:pt x="3081" y="978"/>
                </a:lnTo>
                <a:lnTo>
                  <a:pt x="3063" y="966"/>
                </a:lnTo>
                <a:lnTo>
                  <a:pt x="3043" y="957"/>
                </a:lnTo>
                <a:lnTo>
                  <a:pt x="3017" y="949"/>
                </a:lnTo>
                <a:lnTo>
                  <a:pt x="2989" y="945"/>
                </a:lnTo>
                <a:lnTo>
                  <a:pt x="2957" y="942"/>
                </a:lnTo>
                <a:lnTo>
                  <a:pt x="2920" y="939"/>
                </a:lnTo>
                <a:lnTo>
                  <a:pt x="2879" y="938"/>
                </a:lnTo>
                <a:lnTo>
                  <a:pt x="2836" y="939"/>
                </a:lnTo>
                <a:lnTo>
                  <a:pt x="2789" y="939"/>
                </a:lnTo>
                <a:lnTo>
                  <a:pt x="379" y="939"/>
                </a:lnTo>
                <a:lnTo>
                  <a:pt x="331" y="939"/>
                </a:lnTo>
                <a:lnTo>
                  <a:pt x="288" y="938"/>
                </a:lnTo>
                <a:close/>
                <a:moveTo>
                  <a:pt x="288" y="891"/>
                </a:moveTo>
                <a:lnTo>
                  <a:pt x="332" y="891"/>
                </a:lnTo>
                <a:lnTo>
                  <a:pt x="379" y="891"/>
                </a:lnTo>
                <a:lnTo>
                  <a:pt x="2789" y="891"/>
                </a:lnTo>
                <a:lnTo>
                  <a:pt x="2836" y="891"/>
                </a:lnTo>
                <a:lnTo>
                  <a:pt x="2879" y="891"/>
                </a:lnTo>
                <a:lnTo>
                  <a:pt x="2901" y="891"/>
                </a:lnTo>
                <a:lnTo>
                  <a:pt x="2923" y="891"/>
                </a:lnTo>
                <a:lnTo>
                  <a:pt x="2947" y="892"/>
                </a:lnTo>
                <a:lnTo>
                  <a:pt x="2969" y="893"/>
                </a:lnTo>
                <a:lnTo>
                  <a:pt x="2993" y="896"/>
                </a:lnTo>
                <a:lnTo>
                  <a:pt x="3016" y="900"/>
                </a:lnTo>
                <a:lnTo>
                  <a:pt x="3038" y="905"/>
                </a:lnTo>
                <a:lnTo>
                  <a:pt x="3059" y="911"/>
                </a:lnTo>
                <a:lnTo>
                  <a:pt x="3079" y="921"/>
                </a:lnTo>
                <a:lnTo>
                  <a:pt x="3099" y="932"/>
                </a:lnTo>
                <a:lnTo>
                  <a:pt x="3115" y="946"/>
                </a:lnTo>
                <a:lnTo>
                  <a:pt x="3131" y="962"/>
                </a:lnTo>
                <a:lnTo>
                  <a:pt x="3144" y="981"/>
                </a:lnTo>
                <a:lnTo>
                  <a:pt x="3154" y="1004"/>
                </a:lnTo>
                <a:lnTo>
                  <a:pt x="3162" y="1030"/>
                </a:lnTo>
                <a:lnTo>
                  <a:pt x="3166" y="1060"/>
                </a:lnTo>
                <a:lnTo>
                  <a:pt x="3169" y="1093"/>
                </a:lnTo>
                <a:lnTo>
                  <a:pt x="3169" y="1529"/>
                </a:lnTo>
                <a:lnTo>
                  <a:pt x="3166" y="1566"/>
                </a:lnTo>
                <a:lnTo>
                  <a:pt x="3161" y="1598"/>
                </a:lnTo>
                <a:lnTo>
                  <a:pt x="3152" y="1627"/>
                </a:lnTo>
                <a:lnTo>
                  <a:pt x="3140" y="1652"/>
                </a:lnTo>
                <a:lnTo>
                  <a:pt x="3126" y="1673"/>
                </a:lnTo>
                <a:lnTo>
                  <a:pt x="3107" y="1693"/>
                </a:lnTo>
                <a:lnTo>
                  <a:pt x="3088" y="1708"/>
                </a:lnTo>
                <a:lnTo>
                  <a:pt x="3065" y="1720"/>
                </a:lnTo>
                <a:lnTo>
                  <a:pt x="3042" y="1731"/>
                </a:lnTo>
                <a:lnTo>
                  <a:pt x="3017" y="1740"/>
                </a:lnTo>
                <a:lnTo>
                  <a:pt x="2990" y="1747"/>
                </a:lnTo>
                <a:lnTo>
                  <a:pt x="2962" y="1752"/>
                </a:lnTo>
                <a:lnTo>
                  <a:pt x="2934" y="1756"/>
                </a:lnTo>
                <a:lnTo>
                  <a:pt x="2905" y="1758"/>
                </a:lnTo>
                <a:lnTo>
                  <a:pt x="2876" y="1759"/>
                </a:lnTo>
                <a:lnTo>
                  <a:pt x="2847" y="1760"/>
                </a:lnTo>
                <a:lnTo>
                  <a:pt x="2818" y="1760"/>
                </a:lnTo>
                <a:lnTo>
                  <a:pt x="2789" y="1760"/>
                </a:lnTo>
                <a:lnTo>
                  <a:pt x="379" y="1760"/>
                </a:lnTo>
                <a:lnTo>
                  <a:pt x="351" y="1760"/>
                </a:lnTo>
                <a:lnTo>
                  <a:pt x="322" y="1760"/>
                </a:lnTo>
                <a:lnTo>
                  <a:pt x="293" y="1759"/>
                </a:lnTo>
                <a:lnTo>
                  <a:pt x="262" y="1758"/>
                </a:lnTo>
                <a:lnTo>
                  <a:pt x="233" y="1756"/>
                </a:lnTo>
                <a:lnTo>
                  <a:pt x="205" y="1752"/>
                </a:lnTo>
                <a:lnTo>
                  <a:pt x="177" y="1747"/>
                </a:lnTo>
                <a:lnTo>
                  <a:pt x="152" y="1740"/>
                </a:lnTo>
                <a:lnTo>
                  <a:pt x="126" y="1731"/>
                </a:lnTo>
                <a:lnTo>
                  <a:pt x="102" y="1720"/>
                </a:lnTo>
                <a:lnTo>
                  <a:pt x="80" y="1708"/>
                </a:lnTo>
                <a:lnTo>
                  <a:pt x="60" y="1693"/>
                </a:lnTo>
                <a:lnTo>
                  <a:pt x="43" y="1673"/>
                </a:lnTo>
                <a:lnTo>
                  <a:pt x="28" y="1652"/>
                </a:lnTo>
                <a:lnTo>
                  <a:pt x="16" y="1627"/>
                </a:lnTo>
                <a:lnTo>
                  <a:pt x="6" y="1598"/>
                </a:lnTo>
                <a:lnTo>
                  <a:pt x="1" y="1566"/>
                </a:lnTo>
                <a:lnTo>
                  <a:pt x="0" y="1529"/>
                </a:lnTo>
                <a:lnTo>
                  <a:pt x="0" y="1093"/>
                </a:lnTo>
                <a:lnTo>
                  <a:pt x="1" y="1060"/>
                </a:lnTo>
                <a:lnTo>
                  <a:pt x="6" y="1030"/>
                </a:lnTo>
                <a:lnTo>
                  <a:pt x="14" y="1004"/>
                </a:lnTo>
                <a:lnTo>
                  <a:pt x="25" y="981"/>
                </a:lnTo>
                <a:lnTo>
                  <a:pt x="37" y="962"/>
                </a:lnTo>
                <a:lnTo>
                  <a:pt x="53" y="946"/>
                </a:lnTo>
                <a:lnTo>
                  <a:pt x="70" y="932"/>
                </a:lnTo>
                <a:lnTo>
                  <a:pt x="88" y="921"/>
                </a:lnTo>
                <a:lnTo>
                  <a:pt x="108" y="911"/>
                </a:lnTo>
                <a:lnTo>
                  <a:pt x="130" y="905"/>
                </a:lnTo>
                <a:lnTo>
                  <a:pt x="152" y="900"/>
                </a:lnTo>
                <a:lnTo>
                  <a:pt x="174" y="896"/>
                </a:lnTo>
                <a:lnTo>
                  <a:pt x="198" y="893"/>
                </a:lnTo>
                <a:lnTo>
                  <a:pt x="220" y="892"/>
                </a:lnTo>
                <a:lnTo>
                  <a:pt x="244" y="891"/>
                </a:lnTo>
                <a:lnTo>
                  <a:pt x="267" y="891"/>
                </a:lnTo>
                <a:lnTo>
                  <a:pt x="288" y="891"/>
                </a:lnTo>
                <a:close/>
                <a:moveTo>
                  <a:pt x="2165" y="515"/>
                </a:moveTo>
                <a:lnTo>
                  <a:pt x="2748" y="515"/>
                </a:lnTo>
                <a:lnTo>
                  <a:pt x="2748" y="600"/>
                </a:lnTo>
                <a:lnTo>
                  <a:pt x="2165" y="600"/>
                </a:lnTo>
                <a:lnTo>
                  <a:pt x="2165" y="515"/>
                </a:lnTo>
                <a:close/>
                <a:moveTo>
                  <a:pt x="2165" y="303"/>
                </a:moveTo>
                <a:lnTo>
                  <a:pt x="2748" y="303"/>
                </a:lnTo>
                <a:lnTo>
                  <a:pt x="2748" y="397"/>
                </a:lnTo>
                <a:lnTo>
                  <a:pt x="2165" y="397"/>
                </a:lnTo>
                <a:lnTo>
                  <a:pt x="2165" y="303"/>
                </a:lnTo>
                <a:close/>
                <a:moveTo>
                  <a:pt x="197" y="149"/>
                </a:moveTo>
                <a:lnTo>
                  <a:pt x="289" y="149"/>
                </a:lnTo>
                <a:lnTo>
                  <a:pt x="289" y="730"/>
                </a:lnTo>
                <a:lnTo>
                  <a:pt x="197" y="730"/>
                </a:lnTo>
                <a:lnTo>
                  <a:pt x="197" y="149"/>
                </a:lnTo>
                <a:close/>
                <a:moveTo>
                  <a:pt x="2888" y="119"/>
                </a:moveTo>
                <a:lnTo>
                  <a:pt x="2980" y="119"/>
                </a:lnTo>
                <a:lnTo>
                  <a:pt x="2980" y="700"/>
                </a:lnTo>
                <a:lnTo>
                  <a:pt x="2888" y="700"/>
                </a:lnTo>
                <a:lnTo>
                  <a:pt x="2888" y="119"/>
                </a:lnTo>
                <a:close/>
                <a:moveTo>
                  <a:pt x="288" y="49"/>
                </a:moveTo>
                <a:lnTo>
                  <a:pt x="248" y="49"/>
                </a:lnTo>
                <a:lnTo>
                  <a:pt x="212" y="51"/>
                </a:lnTo>
                <a:lnTo>
                  <a:pt x="180" y="54"/>
                </a:lnTo>
                <a:lnTo>
                  <a:pt x="150" y="58"/>
                </a:lnTo>
                <a:lnTo>
                  <a:pt x="126" y="66"/>
                </a:lnTo>
                <a:lnTo>
                  <a:pt x="104" y="76"/>
                </a:lnTo>
                <a:lnTo>
                  <a:pt x="86" y="89"/>
                </a:lnTo>
                <a:lnTo>
                  <a:pt x="72" y="104"/>
                </a:lnTo>
                <a:lnTo>
                  <a:pt x="61" y="123"/>
                </a:lnTo>
                <a:lnTo>
                  <a:pt x="54" y="145"/>
                </a:lnTo>
                <a:lnTo>
                  <a:pt x="49" y="171"/>
                </a:lnTo>
                <a:lnTo>
                  <a:pt x="47" y="202"/>
                </a:lnTo>
                <a:lnTo>
                  <a:pt x="47" y="639"/>
                </a:lnTo>
                <a:lnTo>
                  <a:pt x="49" y="671"/>
                </a:lnTo>
                <a:lnTo>
                  <a:pt x="55" y="699"/>
                </a:lnTo>
                <a:lnTo>
                  <a:pt x="62" y="723"/>
                </a:lnTo>
                <a:lnTo>
                  <a:pt x="74" y="745"/>
                </a:lnTo>
                <a:lnTo>
                  <a:pt x="89" y="762"/>
                </a:lnTo>
                <a:lnTo>
                  <a:pt x="106" y="777"/>
                </a:lnTo>
                <a:lnTo>
                  <a:pt x="127" y="789"/>
                </a:lnTo>
                <a:lnTo>
                  <a:pt x="149" y="799"/>
                </a:lnTo>
                <a:lnTo>
                  <a:pt x="175" y="807"/>
                </a:lnTo>
                <a:lnTo>
                  <a:pt x="204" y="813"/>
                </a:lnTo>
                <a:lnTo>
                  <a:pt x="234" y="817"/>
                </a:lnTo>
                <a:lnTo>
                  <a:pt x="268" y="819"/>
                </a:lnTo>
                <a:lnTo>
                  <a:pt x="302" y="821"/>
                </a:lnTo>
                <a:lnTo>
                  <a:pt x="340" y="822"/>
                </a:lnTo>
                <a:lnTo>
                  <a:pt x="379" y="822"/>
                </a:lnTo>
                <a:lnTo>
                  <a:pt x="2789" y="822"/>
                </a:lnTo>
                <a:lnTo>
                  <a:pt x="2827" y="822"/>
                </a:lnTo>
                <a:lnTo>
                  <a:pt x="2865" y="821"/>
                </a:lnTo>
                <a:lnTo>
                  <a:pt x="2901" y="819"/>
                </a:lnTo>
                <a:lnTo>
                  <a:pt x="2933" y="817"/>
                </a:lnTo>
                <a:lnTo>
                  <a:pt x="2964" y="813"/>
                </a:lnTo>
                <a:lnTo>
                  <a:pt x="2992" y="807"/>
                </a:lnTo>
                <a:lnTo>
                  <a:pt x="3018" y="799"/>
                </a:lnTo>
                <a:lnTo>
                  <a:pt x="3040" y="789"/>
                </a:lnTo>
                <a:lnTo>
                  <a:pt x="3061" y="777"/>
                </a:lnTo>
                <a:lnTo>
                  <a:pt x="3079" y="762"/>
                </a:lnTo>
                <a:lnTo>
                  <a:pt x="3093" y="745"/>
                </a:lnTo>
                <a:lnTo>
                  <a:pt x="3105" y="723"/>
                </a:lnTo>
                <a:lnTo>
                  <a:pt x="3114" y="699"/>
                </a:lnTo>
                <a:lnTo>
                  <a:pt x="3119" y="671"/>
                </a:lnTo>
                <a:lnTo>
                  <a:pt x="3120" y="639"/>
                </a:lnTo>
                <a:lnTo>
                  <a:pt x="3120" y="202"/>
                </a:lnTo>
                <a:lnTo>
                  <a:pt x="3119" y="171"/>
                </a:lnTo>
                <a:lnTo>
                  <a:pt x="3115" y="145"/>
                </a:lnTo>
                <a:lnTo>
                  <a:pt x="3106" y="123"/>
                </a:lnTo>
                <a:lnTo>
                  <a:pt x="3095" y="104"/>
                </a:lnTo>
                <a:lnTo>
                  <a:pt x="3081" y="89"/>
                </a:lnTo>
                <a:lnTo>
                  <a:pt x="3063" y="76"/>
                </a:lnTo>
                <a:lnTo>
                  <a:pt x="3043" y="66"/>
                </a:lnTo>
                <a:lnTo>
                  <a:pt x="3017" y="58"/>
                </a:lnTo>
                <a:lnTo>
                  <a:pt x="2989" y="54"/>
                </a:lnTo>
                <a:lnTo>
                  <a:pt x="2957" y="51"/>
                </a:lnTo>
                <a:lnTo>
                  <a:pt x="2920" y="49"/>
                </a:lnTo>
                <a:lnTo>
                  <a:pt x="2879" y="49"/>
                </a:lnTo>
                <a:lnTo>
                  <a:pt x="2836" y="49"/>
                </a:lnTo>
                <a:lnTo>
                  <a:pt x="2789" y="49"/>
                </a:lnTo>
                <a:lnTo>
                  <a:pt x="379" y="49"/>
                </a:lnTo>
                <a:lnTo>
                  <a:pt x="331" y="49"/>
                </a:lnTo>
                <a:lnTo>
                  <a:pt x="288" y="49"/>
                </a:lnTo>
                <a:close/>
                <a:moveTo>
                  <a:pt x="288" y="0"/>
                </a:moveTo>
                <a:lnTo>
                  <a:pt x="332" y="0"/>
                </a:lnTo>
                <a:lnTo>
                  <a:pt x="379" y="2"/>
                </a:lnTo>
                <a:lnTo>
                  <a:pt x="2789" y="2"/>
                </a:lnTo>
                <a:lnTo>
                  <a:pt x="2836" y="0"/>
                </a:lnTo>
                <a:lnTo>
                  <a:pt x="2879" y="0"/>
                </a:lnTo>
                <a:lnTo>
                  <a:pt x="2901" y="0"/>
                </a:lnTo>
                <a:lnTo>
                  <a:pt x="2924" y="0"/>
                </a:lnTo>
                <a:lnTo>
                  <a:pt x="2947" y="2"/>
                </a:lnTo>
                <a:lnTo>
                  <a:pt x="2971" y="4"/>
                </a:lnTo>
                <a:lnTo>
                  <a:pt x="2993" y="6"/>
                </a:lnTo>
                <a:lnTo>
                  <a:pt x="3016" y="9"/>
                </a:lnTo>
                <a:lnTo>
                  <a:pt x="3038" y="14"/>
                </a:lnTo>
                <a:lnTo>
                  <a:pt x="3059" y="22"/>
                </a:lnTo>
                <a:lnTo>
                  <a:pt x="3079" y="31"/>
                </a:lnTo>
                <a:lnTo>
                  <a:pt x="3099" y="41"/>
                </a:lnTo>
                <a:lnTo>
                  <a:pt x="3115" y="55"/>
                </a:lnTo>
                <a:lnTo>
                  <a:pt x="3131" y="71"/>
                </a:lnTo>
                <a:lnTo>
                  <a:pt x="3144" y="91"/>
                </a:lnTo>
                <a:lnTo>
                  <a:pt x="3154" y="113"/>
                </a:lnTo>
                <a:lnTo>
                  <a:pt x="3162" y="139"/>
                </a:lnTo>
                <a:lnTo>
                  <a:pt x="3166" y="169"/>
                </a:lnTo>
                <a:lnTo>
                  <a:pt x="3169" y="202"/>
                </a:lnTo>
                <a:lnTo>
                  <a:pt x="3169" y="639"/>
                </a:lnTo>
                <a:lnTo>
                  <a:pt x="3166" y="675"/>
                </a:lnTo>
                <a:lnTo>
                  <a:pt x="3161" y="707"/>
                </a:lnTo>
                <a:lnTo>
                  <a:pt x="3152" y="736"/>
                </a:lnTo>
                <a:lnTo>
                  <a:pt x="3140" y="761"/>
                </a:lnTo>
                <a:lnTo>
                  <a:pt x="3126" y="783"/>
                </a:lnTo>
                <a:lnTo>
                  <a:pt x="3107" y="802"/>
                </a:lnTo>
                <a:lnTo>
                  <a:pt x="3088" y="817"/>
                </a:lnTo>
                <a:lnTo>
                  <a:pt x="3065" y="831"/>
                </a:lnTo>
                <a:lnTo>
                  <a:pt x="3042" y="842"/>
                </a:lnTo>
                <a:lnTo>
                  <a:pt x="3017" y="850"/>
                </a:lnTo>
                <a:lnTo>
                  <a:pt x="2990" y="857"/>
                </a:lnTo>
                <a:lnTo>
                  <a:pt x="2962" y="861"/>
                </a:lnTo>
                <a:lnTo>
                  <a:pt x="2934" y="865"/>
                </a:lnTo>
                <a:lnTo>
                  <a:pt x="2905" y="867"/>
                </a:lnTo>
                <a:lnTo>
                  <a:pt x="2876" y="868"/>
                </a:lnTo>
                <a:lnTo>
                  <a:pt x="2847" y="870"/>
                </a:lnTo>
                <a:lnTo>
                  <a:pt x="2818" y="870"/>
                </a:lnTo>
                <a:lnTo>
                  <a:pt x="2789" y="870"/>
                </a:lnTo>
                <a:lnTo>
                  <a:pt x="379" y="870"/>
                </a:lnTo>
                <a:lnTo>
                  <a:pt x="351" y="870"/>
                </a:lnTo>
                <a:lnTo>
                  <a:pt x="322" y="870"/>
                </a:lnTo>
                <a:lnTo>
                  <a:pt x="293" y="868"/>
                </a:lnTo>
                <a:lnTo>
                  <a:pt x="262" y="867"/>
                </a:lnTo>
                <a:lnTo>
                  <a:pt x="233" y="865"/>
                </a:lnTo>
                <a:lnTo>
                  <a:pt x="205" y="861"/>
                </a:lnTo>
                <a:lnTo>
                  <a:pt x="177" y="857"/>
                </a:lnTo>
                <a:lnTo>
                  <a:pt x="152" y="850"/>
                </a:lnTo>
                <a:lnTo>
                  <a:pt x="126" y="842"/>
                </a:lnTo>
                <a:lnTo>
                  <a:pt x="102" y="831"/>
                </a:lnTo>
                <a:lnTo>
                  <a:pt x="80" y="817"/>
                </a:lnTo>
                <a:lnTo>
                  <a:pt x="60" y="802"/>
                </a:lnTo>
                <a:lnTo>
                  <a:pt x="43" y="783"/>
                </a:lnTo>
                <a:lnTo>
                  <a:pt x="28" y="761"/>
                </a:lnTo>
                <a:lnTo>
                  <a:pt x="16" y="736"/>
                </a:lnTo>
                <a:lnTo>
                  <a:pt x="6" y="707"/>
                </a:lnTo>
                <a:lnTo>
                  <a:pt x="1" y="675"/>
                </a:lnTo>
                <a:lnTo>
                  <a:pt x="0" y="639"/>
                </a:lnTo>
                <a:lnTo>
                  <a:pt x="0" y="202"/>
                </a:lnTo>
                <a:lnTo>
                  <a:pt x="1" y="169"/>
                </a:lnTo>
                <a:lnTo>
                  <a:pt x="6" y="139"/>
                </a:lnTo>
                <a:lnTo>
                  <a:pt x="14" y="113"/>
                </a:lnTo>
                <a:lnTo>
                  <a:pt x="25" y="91"/>
                </a:lnTo>
                <a:lnTo>
                  <a:pt x="37" y="71"/>
                </a:lnTo>
                <a:lnTo>
                  <a:pt x="53" y="55"/>
                </a:lnTo>
                <a:lnTo>
                  <a:pt x="70" y="41"/>
                </a:lnTo>
                <a:lnTo>
                  <a:pt x="88" y="31"/>
                </a:lnTo>
                <a:lnTo>
                  <a:pt x="108" y="22"/>
                </a:lnTo>
                <a:lnTo>
                  <a:pt x="130" y="14"/>
                </a:lnTo>
                <a:lnTo>
                  <a:pt x="152" y="9"/>
                </a:lnTo>
                <a:lnTo>
                  <a:pt x="174" y="6"/>
                </a:lnTo>
                <a:lnTo>
                  <a:pt x="198" y="4"/>
                </a:lnTo>
                <a:lnTo>
                  <a:pt x="220" y="2"/>
                </a:lnTo>
                <a:lnTo>
                  <a:pt x="244" y="0"/>
                </a:lnTo>
                <a:lnTo>
                  <a:pt x="267" y="0"/>
                </a:lnTo>
                <a:lnTo>
                  <a:pt x="288" y="0"/>
                </a:lnTo>
                <a:close/>
              </a:path>
            </a:pathLst>
          </a:custGeom>
          <a:solidFill>
            <a:schemeClr val="bg2"/>
          </a:solidFill>
          <a:ln w="0">
            <a:solidFill>
              <a:schemeClr val="bg2">
                <a:lumMod val="90000"/>
                <a:lumOff val="10000"/>
              </a:schemeClr>
            </a:solidFill>
            <a:prstDash val="solid"/>
            <a:round/>
            <a:headEnd/>
            <a:tailEnd/>
          </a:ln>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1" name="TextBox 10"/>
          <p:cNvSpPr txBox="1"/>
          <p:nvPr/>
        </p:nvSpPr>
        <p:spPr>
          <a:xfrm>
            <a:off x="7909361" y="3917703"/>
            <a:ext cx="1661203" cy="250992"/>
          </a:xfrm>
          <a:prstGeom prst="rect">
            <a:avLst/>
          </a:prstGeom>
          <a:noFill/>
          <a:ln>
            <a:noFill/>
          </a:ln>
        </p:spPr>
        <p:txBody>
          <a:bodyPr wrap="square" lIns="0" tIns="0" rIns="0" bIns="0" rtlCol="0">
            <a:spAutoFit/>
          </a:bodyPr>
          <a:lstStyle/>
          <a:p>
            <a:pPr algn="ctr"/>
            <a:r>
              <a:rPr lang="en-US" sz="1599" b="1" dirty="0">
                <a:solidFill>
                  <a:schemeClr val="bg1"/>
                </a:solidFill>
                <a:latin typeface="Segoe UI Light" pitchFamily="34" charset="0"/>
              </a:rPr>
              <a:t>Connection Broker</a:t>
            </a:r>
          </a:p>
        </p:txBody>
      </p:sp>
      <p:pic>
        <p:nvPicPr>
          <p:cNvPr id="12" name="Picture 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92194" y="4691364"/>
            <a:ext cx="297148" cy="438129"/>
          </a:xfrm>
          <a:prstGeom prst="rect">
            <a:avLst/>
          </a:prstGeom>
          <a:noFill/>
          <a:ln w="9525">
            <a:noFill/>
            <a:miter lim="800000"/>
            <a:headEnd/>
            <a:tailEnd/>
          </a:ln>
          <a:effectLst/>
          <a:extLst/>
        </p:spPr>
      </p:pic>
      <p:cxnSp>
        <p:nvCxnSpPr>
          <p:cNvPr id="14" name="Straight Arrow Connector 13"/>
          <p:cNvCxnSpPr>
            <a:cxnSpLocks noChangeAspect="1"/>
          </p:cNvCxnSpPr>
          <p:nvPr/>
        </p:nvCxnSpPr>
        <p:spPr>
          <a:xfrm>
            <a:off x="6846079" y="3981511"/>
            <a:ext cx="900911" cy="0"/>
          </a:xfrm>
          <a:prstGeom prst="straightConnector1">
            <a:avLst/>
          </a:prstGeom>
          <a:ln w="1905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noChangeAspect="1"/>
          </p:cNvCxnSpPr>
          <p:nvPr/>
        </p:nvCxnSpPr>
        <p:spPr>
          <a:xfrm>
            <a:off x="6846079" y="4738158"/>
            <a:ext cx="900911" cy="0"/>
          </a:xfrm>
          <a:prstGeom prst="straightConnector1">
            <a:avLst/>
          </a:prstGeom>
          <a:ln w="1905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94934" y="5913451"/>
            <a:ext cx="1496173" cy="250992"/>
          </a:xfrm>
          <a:prstGeom prst="rect">
            <a:avLst/>
          </a:prstGeom>
          <a:noFill/>
          <a:ln>
            <a:noFill/>
          </a:ln>
        </p:spPr>
        <p:txBody>
          <a:bodyPr wrap="square" lIns="0" tIns="0" rIns="0" bIns="0" rtlCol="0">
            <a:spAutoFit/>
          </a:bodyPr>
          <a:lstStyle/>
          <a:p>
            <a:pPr algn="ctr"/>
            <a:r>
              <a:rPr lang="en-US" sz="1599" b="1" dirty="0">
                <a:solidFill>
                  <a:schemeClr val="bg1"/>
                </a:solidFill>
                <a:latin typeface="Segoe UI Light" pitchFamily="34" charset="0"/>
              </a:rPr>
              <a:t>Licensing Server</a:t>
            </a:r>
          </a:p>
        </p:txBody>
      </p:sp>
      <p:sp>
        <p:nvSpPr>
          <p:cNvPr id="19" name="AutoShape 28"/>
          <p:cNvSpPr>
            <a:spLocks noChangeAspect="1" noChangeArrowheads="1" noTextEdit="1"/>
          </p:cNvSpPr>
          <p:nvPr/>
        </p:nvSpPr>
        <p:spPr bwMode="auto">
          <a:xfrm>
            <a:off x="8080008" y="5539122"/>
            <a:ext cx="705031" cy="9184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20" name="Freeform 30"/>
          <p:cNvSpPr>
            <a:spLocks noEditPoints="1"/>
          </p:cNvSpPr>
          <p:nvPr/>
        </p:nvSpPr>
        <p:spPr bwMode="auto">
          <a:xfrm>
            <a:off x="8305426" y="5547116"/>
            <a:ext cx="471619" cy="902471"/>
          </a:xfrm>
          <a:custGeom>
            <a:avLst/>
            <a:gdLst>
              <a:gd name="T0" fmla="*/ 46 w 407"/>
              <a:gd name="T1" fmla="*/ 674 h 781"/>
              <a:gd name="T2" fmla="*/ 46 w 407"/>
              <a:gd name="T3" fmla="*/ 702 h 781"/>
              <a:gd name="T4" fmla="*/ 361 w 407"/>
              <a:gd name="T5" fmla="*/ 702 h 781"/>
              <a:gd name="T6" fmla="*/ 361 w 407"/>
              <a:gd name="T7" fmla="*/ 674 h 781"/>
              <a:gd name="T8" fmla="*/ 46 w 407"/>
              <a:gd name="T9" fmla="*/ 674 h 781"/>
              <a:gd name="T10" fmla="*/ 46 w 407"/>
              <a:gd name="T11" fmla="*/ 614 h 781"/>
              <a:gd name="T12" fmla="*/ 46 w 407"/>
              <a:gd name="T13" fmla="*/ 641 h 781"/>
              <a:gd name="T14" fmla="*/ 109 w 407"/>
              <a:gd name="T15" fmla="*/ 641 h 781"/>
              <a:gd name="T16" fmla="*/ 109 w 407"/>
              <a:gd name="T17" fmla="*/ 614 h 781"/>
              <a:gd name="T18" fmla="*/ 46 w 407"/>
              <a:gd name="T19" fmla="*/ 614 h 781"/>
              <a:gd name="T20" fmla="*/ 46 w 407"/>
              <a:gd name="T21" fmla="*/ 554 h 781"/>
              <a:gd name="T22" fmla="*/ 46 w 407"/>
              <a:gd name="T23" fmla="*/ 581 h 781"/>
              <a:gd name="T24" fmla="*/ 109 w 407"/>
              <a:gd name="T25" fmla="*/ 581 h 781"/>
              <a:gd name="T26" fmla="*/ 109 w 407"/>
              <a:gd name="T27" fmla="*/ 554 h 781"/>
              <a:gd name="T28" fmla="*/ 46 w 407"/>
              <a:gd name="T29" fmla="*/ 554 h 781"/>
              <a:gd name="T30" fmla="*/ 46 w 407"/>
              <a:gd name="T31" fmla="*/ 145 h 781"/>
              <a:gd name="T32" fmla="*/ 46 w 407"/>
              <a:gd name="T33" fmla="*/ 186 h 781"/>
              <a:gd name="T34" fmla="*/ 361 w 407"/>
              <a:gd name="T35" fmla="*/ 186 h 781"/>
              <a:gd name="T36" fmla="*/ 361 w 407"/>
              <a:gd name="T37" fmla="*/ 145 h 781"/>
              <a:gd name="T38" fmla="*/ 46 w 407"/>
              <a:gd name="T39" fmla="*/ 145 h 781"/>
              <a:gd name="T40" fmla="*/ 46 w 407"/>
              <a:gd name="T41" fmla="*/ 80 h 781"/>
              <a:gd name="T42" fmla="*/ 46 w 407"/>
              <a:gd name="T43" fmla="*/ 122 h 781"/>
              <a:gd name="T44" fmla="*/ 361 w 407"/>
              <a:gd name="T45" fmla="*/ 122 h 781"/>
              <a:gd name="T46" fmla="*/ 361 w 407"/>
              <a:gd name="T47" fmla="*/ 80 h 781"/>
              <a:gd name="T48" fmla="*/ 46 w 407"/>
              <a:gd name="T49" fmla="*/ 80 h 781"/>
              <a:gd name="T50" fmla="*/ 54 w 407"/>
              <a:gd name="T51" fmla="*/ 0 h 781"/>
              <a:gd name="T52" fmla="*/ 353 w 407"/>
              <a:gd name="T53" fmla="*/ 0 h 781"/>
              <a:gd name="T54" fmla="*/ 407 w 407"/>
              <a:gd name="T55" fmla="*/ 47 h 781"/>
              <a:gd name="T56" fmla="*/ 407 w 407"/>
              <a:gd name="T57" fmla="*/ 734 h 781"/>
              <a:gd name="T58" fmla="*/ 353 w 407"/>
              <a:gd name="T59" fmla="*/ 781 h 781"/>
              <a:gd name="T60" fmla="*/ 54 w 407"/>
              <a:gd name="T61" fmla="*/ 781 h 781"/>
              <a:gd name="T62" fmla="*/ 0 w 407"/>
              <a:gd name="T63" fmla="*/ 739 h 781"/>
              <a:gd name="T64" fmla="*/ 0 w 407"/>
              <a:gd name="T65" fmla="*/ 52 h 781"/>
              <a:gd name="T66" fmla="*/ 54 w 407"/>
              <a:gd name="T6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781">
                <a:moveTo>
                  <a:pt x="46" y="674"/>
                </a:moveTo>
                <a:cubicBezTo>
                  <a:pt x="46" y="702"/>
                  <a:pt x="46" y="702"/>
                  <a:pt x="46" y="702"/>
                </a:cubicBezTo>
                <a:cubicBezTo>
                  <a:pt x="361" y="702"/>
                  <a:pt x="361" y="702"/>
                  <a:pt x="361" y="702"/>
                </a:cubicBezTo>
                <a:cubicBezTo>
                  <a:pt x="361" y="674"/>
                  <a:pt x="361" y="674"/>
                  <a:pt x="361" y="674"/>
                </a:cubicBezTo>
                <a:cubicBezTo>
                  <a:pt x="46" y="674"/>
                  <a:pt x="46" y="674"/>
                  <a:pt x="46" y="674"/>
                </a:cubicBezTo>
                <a:close/>
                <a:moveTo>
                  <a:pt x="46" y="614"/>
                </a:moveTo>
                <a:cubicBezTo>
                  <a:pt x="46" y="641"/>
                  <a:pt x="46" y="641"/>
                  <a:pt x="46" y="641"/>
                </a:cubicBezTo>
                <a:cubicBezTo>
                  <a:pt x="109" y="641"/>
                  <a:pt x="109" y="641"/>
                  <a:pt x="109" y="641"/>
                </a:cubicBezTo>
                <a:cubicBezTo>
                  <a:pt x="109" y="614"/>
                  <a:pt x="109" y="614"/>
                  <a:pt x="109" y="614"/>
                </a:cubicBezTo>
                <a:cubicBezTo>
                  <a:pt x="46" y="614"/>
                  <a:pt x="46" y="614"/>
                  <a:pt x="46" y="614"/>
                </a:cubicBezTo>
                <a:close/>
                <a:moveTo>
                  <a:pt x="46" y="554"/>
                </a:moveTo>
                <a:cubicBezTo>
                  <a:pt x="46" y="581"/>
                  <a:pt x="46" y="581"/>
                  <a:pt x="46" y="581"/>
                </a:cubicBezTo>
                <a:cubicBezTo>
                  <a:pt x="109" y="581"/>
                  <a:pt x="109" y="581"/>
                  <a:pt x="109" y="581"/>
                </a:cubicBezTo>
                <a:cubicBezTo>
                  <a:pt x="109" y="554"/>
                  <a:pt x="109" y="554"/>
                  <a:pt x="109" y="554"/>
                </a:cubicBezTo>
                <a:cubicBezTo>
                  <a:pt x="46" y="554"/>
                  <a:pt x="46" y="554"/>
                  <a:pt x="46" y="554"/>
                </a:cubicBezTo>
                <a:close/>
                <a:moveTo>
                  <a:pt x="46" y="145"/>
                </a:moveTo>
                <a:cubicBezTo>
                  <a:pt x="46" y="186"/>
                  <a:pt x="46" y="186"/>
                  <a:pt x="46" y="186"/>
                </a:cubicBezTo>
                <a:cubicBezTo>
                  <a:pt x="361" y="186"/>
                  <a:pt x="361" y="186"/>
                  <a:pt x="361" y="186"/>
                </a:cubicBezTo>
                <a:cubicBezTo>
                  <a:pt x="361" y="145"/>
                  <a:pt x="361" y="145"/>
                  <a:pt x="361" y="145"/>
                </a:cubicBezTo>
                <a:cubicBezTo>
                  <a:pt x="46" y="145"/>
                  <a:pt x="46" y="145"/>
                  <a:pt x="46" y="145"/>
                </a:cubicBezTo>
                <a:close/>
                <a:moveTo>
                  <a:pt x="46" y="80"/>
                </a:moveTo>
                <a:cubicBezTo>
                  <a:pt x="46" y="122"/>
                  <a:pt x="46" y="122"/>
                  <a:pt x="46" y="122"/>
                </a:cubicBezTo>
                <a:cubicBezTo>
                  <a:pt x="361" y="122"/>
                  <a:pt x="361" y="122"/>
                  <a:pt x="361" y="122"/>
                </a:cubicBezTo>
                <a:cubicBezTo>
                  <a:pt x="361" y="80"/>
                  <a:pt x="361" y="80"/>
                  <a:pt x="361" y="80"/>
                </a:cubicBezTo>
                <a:cubicBezTo>
                  <a:pt x="46" y="80"/>
                  <a:pt x="46" y="80"/>
                  <a:pt x="46" y="80"/>
                </a:cubicBezTo>
                <a:close/>
                <a:moveTo>
                  <a:pt x="54" y="0"/>
                </a:moveTo>
                <a:cubicBezTo>
                  <a:pt x="353" y="0"/>
                  <a:pt x="353" y="0"/>
                  <a:pt x="353" y="0"/>
                </a:cubicBezTo>
                <a:cubicBezTo>
                  <a:pt x="383" y="0"/>
                  <a:pt x="407" y="21"/>
                  <a:pt x="407" y="47"/>
                </a:cubicBezTo>
                <a:cubicBezTo>
                  <a:pt x="407" y="734"/>
                  <a:pt x="407" y="734"/>
                  <a:pt x="407" y="734"/>
                </a:cubicBezTo>
                <a:cubicBezTo>
                  <a:pt x="407" y="760"/>
                  <a:pt x="383" y="781"/>
                  <a:pt x="353" y="781"/>
                </a:cubicBezTo>
                <a:cubicBezTo>
                  <a:pt x="54" y="781"/>
                  <a:pt x="54" y="781"/>
                  <a:pt x="54" y="781"/>
                </a:cubicBezTo>
                <a:cubicBezTo>
                  <a:pt x="25" y="781"/>
                  <a:pt x="0" y="760"/>
                  <a:pt x="0" y="739"/>
                </a:cubicBezTo>
                <a:cubicBezTo>
                  <a:pt x="0" y="52"/>
                  <a:pt x="0" y="52"/>
                  <a:pt x="0" y="52"/>
                </a:cubicBezTo>
                <a:cubicBezTo>
                  <a:pt x="0" y="21"/>
                  <a:pt x="25" y="0"/>
                  <a:pt x="54" y="0"/>
                </a:cubicBezTo>
                <a:close/>
              </a:path>
            </a:pathLst>
          </a:custGeom>
          <a:solidFill>
            <a:schemeClr val="bg2"/>
          </a:solidFill>
          <a:ln w="22225" cap="flat">
            <a:noFill/>
            <a:prstDash val="solid"/>
            <a:miter lim="800000"/>
            <a:headEnd/>
            <a:tailEnd/>
          </a:ln>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21" name="Freeform 31"/>
          <p:cNvSpPr>
            <a:spLocks/>
          </p:cNvSpPr>
          <p:nvPr/>
        </p:nvSpPr>
        <p:spPr bwMode="auto">
          <a:xfrm>
            <a:off x="8106387" y="5774931"/>
            <a:ext cx="515584" cy="378894"/>
          </a:xfrm>
          <a:custGeom>
            <a:avLst/>
            <a:gdLst>
              <a:gd name="T0" fmla="*/ 445 w 445"/>
              <a:gd name="T1" fmla="*/ 297 h 328"/>
              <a:gd name="T2" fmla="*/ 412 w 445"/>
              <a:gd name="T3" fmla="*/ 325 h 328"/>
              <a:gd name="T4" fmla="*/ 9 w 445"/>
              <a:gd name="T5" fmla="*/ 325 h 328"/>
              <a:gd name="T6" fmla="*/ 0 w 445"/>
              <a:gd name="T7" fmla="*/ 297 h 328"/>
              <a:gd name="T8" fmla="*/ 0 w 445"/>
              <a:gd name="T9" fmla="*/ 31 h 328"/>
              <a:gd name="T10" fmla="*/ 9 w 445"/>
              <a:gd name="T11" fmla="*/ 3 h 328"/>
              <a:gd name="T12" fmla="*/ 412 w 445"/>
              <a:gd name="T13" fmla="*/ 3 h 328"/>
              <a:gd name="T14" fmla="*/ 445 w 445"/>
              <a:gd name="T15" fmla="*/ 31 h 328"/>
              <a:gd name="T16" fmla="*/ 445 w 445"/>
              <a:gd name="T17" fmla="*/ 29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328">
                <a:moveTo>
                  <a:pt x="445" y="297"/>
                </a:moveTo>
                <a:cubicBezTo>
                  <a:pt x="445" y="328"/>
                  <a:pt x="443" y="325"/>
                  <a:pt x="412" y="325"/>
                </a:cubicBezTo>
                <a:cubicBezTo>
                  <a:pt x="9" y="325"/>
                  <a:pt x="9" y="325"/>
                  <a:pt x="9" y="325"/>
                </a:cubicBezTo>
                <a:cubicBezTo>
                  <a:pt x="9" y="325"/>
                  <a:pt x="0" y="328"/>
                  <a:pt x="0" y="297"/>
                </a:cubicBezTo>
                <a:cubicBezTo>
                  <a:pt x="0" y="31"/>
                  <a:pt x="0" y="31"/>
                  <a:pt x="0" y="31"/>
                </a:cubicBezTo>
                <a:cubicBezTo>
                  <a:pt x="0" y="0"/>
                  <a:pt x="9" y="3"/>
                  <a:pt x="9" y="3"/>
                </a:cubicBezTo>
                <a:cubicBezTo>
                  <a:pt x="412" y="3"/>
                  <a:pt x="412" y="3"/>
                  <a:pt x="412" y="3"/>
                </a:cubicBezTo>
                <a:cubicBezTo>
                  <a:pt x="443" y="3"/>
                  <a:pt x="445" y="0"/>
                  <a:pt x="445" y="31"/>
                </a:cubicBezTo>
                <a:lnTo>
                  <a:pt x="445" y="297"/>
                </a:lnTo>
                <a:close/>
              </a:path>
            </a:pathLst>
          </a:custGeom>
          <a:solidFill>
            <a:srgbClr val="FFFFFF"/>
          </a:solid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22" name="Freeform 32"/>
          <p:cNvSpPr>
            <a:spLocks noEditPoints="1"/>
          </p:cNvSpPr>
          <p:nvPr/>
        </p:nvSpPr>
        <p:spPr bwMode="auto">
          <a:xfrm>
            <a:off x="8091199" y="5756546"/>
            <a:ext cx="557150" cy="475616"/>
          </a:xfrm>
          <a:custGeom>
            <a:avLst/>
            <a:gdLst>
              <a:gd name="T0" fmla="*/ 466 w 481"/>
              <a:gd name="T1" fmla="*/ 0 h 412"/>
              <a:gd name="T2" fmla="*/ 16 w 481"/>
              <a:gd name="T3" fmla="*/ 0 h 412"/>
              <a:gd name="T4" fmla="*/ 0 w 481"/>
              <a:gd name="T5" fmla="*/ 15 h 412"/>
              <a:gd name="T6" fmla="*/ 0 w 481"/>
              <a:gd name="T7" fmla="*/ 337 h 412"/>
              <a:gd name="T8" fmla="*/ 16 w 481"/>
              <a:gd name="T9" fmla="*/ 352 h 412"/>
              <a:gd name="T10" fmla="*/ 164 w 481"/>
              <a:gd name="T11" fmla="*/ 352 h 412"/>
              <a:gd name="T12" fmla="*/ 159 w 481"/>
              <a:gd name="T13" fmla="*/ 375 h 412"/>
              <a:gd name="T14" fmla="*/ 134 w 481"/>
              <a:gd name="T15" fmla="*/ 384 h 412"/>
              <a:gd name="T16" fmla="*/ 132 w 481"/>
              <a:gd name="T17" fmla="*/ 384 h 412"/>
              <a:gd name="T18" fmla="*/ 121 w 481"/>
              <a:gd name="T19" fmla="*/ 395 h 412"/>
              <a:gd name="T20" fmla="*/ 121 w 481"/>
              <a:gd name="T21" fmla="*/ 401 h 412"/>
              <a:gd name="T22" fmla="*/ 132 w 481"/>
              <a:gd name="T23" fmla="*/ 412 h 412"/>
              <a:gd name="T24" fmla="*/ 355 w 481"/>
              <a:gd name="T25" fmla="*/ 412 h 412"/>
              <a:gd name="T26" fmla="*/ 365 w 481"/>
              <a:gd name="T27" fmla="*/ 401 h 412"/>
              <a:gd name="T28" fmla="*/ 365 w 481"/>
              <a:gd name="T29" fmla="*/ 395 h 412"/>
              <a:gd name="T30" fmla="*/ 355 w 481"/>
              <a:gd name="T31" fmla="*/ 384 h 412"/>
              <a:gd name="T32" fmla="*/ 354 w 481"/>
              <a:gd name="T33" fmla="*/ 384 h 412"/>
              <a:gd name="T34" fmla="*/ 330 w 481"/>
              <a:gd name="T35" fmla="*/ 375 h 412"/>
              <a:gd name="T36" fmla="*/ 326 w 481"/>
              <a:gd name="T37" fmla="*/ 352 h 412"/>
              <a:gd name="T38" fmla="*/ 466 w 481"/>
              <a:gd name="T39" fmla="*/ 352 h 412"/>
              <a:gd name="T40" fmla="*/ 481 w 481"/>
              <a:gd name="T41" fmla="*/ 337 h 412"/>
              <a:gd name="T42" fmla="*/ 481 w 481"/>
              <a:gd name="T43" fmla="*/ 15 h 412"/>
              <a:gd name="T44" fmla="*/ 466 w 481"/>
              <a:gd name="T45" fmla="*/ 0 h 412"/>
              <a:gd name="T46" fmla="*/ 453 w 481"/>
              <a:gd name="T47" fmla="*/ 313 h 412"/>
              <a:gd name="T48" fmla="*/ 440 w 481"/>
              <a:gd name="T49" fmla="*/ 325 h 412"/>
              <a:gd name="T50" fmla="*/ 41 w 481"/>
              <a:gd name="T51" fmla="*/ 325 h 412"/>
              <a:gd name="T52" fmla="*/ 28 w 481"/>
              <a:gd name="T53" fmla="*/ 313 h 412"/>
              <a:gd name="T54" fmla="*/ 28 w 481"/>
              <a:gd name="T55" fmla="*/ 39 h 412"/>
              <a:gd name="T56" fmla="*/ 41 w 481"/>
              <a:gd name="T57" fmla="*/ 26 h 412"/>
              <a:gd name="T58" fmla="*/ 440 w 481"/>
              <a:gd name="T59" fmla="*/ 26 h 412"/>
              <a:gd name="T60" fmla="*/ 453 w 481"/>
              <a:gd name="T61" fmla="*/ 39 h 412"/>
              <a:gd name="T62" fmla="*/ 453 w 481"/>
              <a:gd name="T63" fmla="*/ 31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1" h="412">
                <a:moveTo>
                  <a:pt x="466" y="0"/>
                </a:moveTo>
                <a:cubicBezTo>
                  <a:pt x="16" y="0"/>
                  <a:pt x="16" y="0"/>
                  <a:pt x="16" y="0"/>
                </a:cubicBezTo>
                <a:cubicBezTo>
                  <a:pt x="7" y="0"/>
                  <a:pt x="0" y="7"/>
                  <a:pt x="0" y="15"/>
                </a:cubicBezTo>
                <a:cubicBezTo>
                  <a:pt x="0" y="342"/>
                  <a:pt x="0" y="20"/>
                  <a:pt x="0" y="337"/>
                </a:cubicBezTo>
                <a:cubicBezTo>
                  <a:pt x="0" y="345"/>
                  <a:pt x="7" y="352"/>
                  <a:pt x="16" y="352"/>
                </a:cubicBezTo>
                <a:cubicBezTo>
                  <a:pt x="164" y="352"/>
                  <a:pt x="164" y="352"/>
                  <a:pt x="164" y="352"/>
                </a:cubicBezTo>
                <a:cubicBezTo>
                  <a:pt x="164" y="352"/>
                  <a:pt x="163" y="370"/>
                  <a:pt x="159" y="375"/>
                </a:cubicBezTo>
                <a:cubicBezTo>
                  <a:pt x="153" y="384"/>
                  <a:pt x="142" y="382"/>
                  <a:pt x="134" y="384"/>
                </a:cubicBezTo>
                <a:cubicBezTo>
                  <a:pt x="132" y="384"/>
                  <a:pt x="132" y="384"/>
                  <a:pt x="132" y="384"/>
                </a:cubicBezTo>
                <a:cubicBezTo>
                  <a:pt x="126" y="384"/>
                  <a:pt x="121" y="389"/>
                  <a:pt x="121" y="395"/>
                </a:cubicBezTo>
                <a:cubicBezTo>
                  <a:pt x="121" y="401"/>
                  <a:pt x="121" y="401"/>
                  <a:pt x="121" y="401"/>
                </a:cubicBezTo>
                <a:cubicBezTo>
                  <a:pt x="121" y="407"/>
                  <a:pt x="126" y="412"/>
                  <a:pt x="132" y="412"/>
                </a:cubicBezTo>
                <a:cubicBezTo>
                  <a:pt x="355" y="412"/>
                  <a:pt x="355" y="412"/>
                  <a:pt x="355" y="412"/>
                </a:cubicBezTo>
                <a:cubicBezTo>
                  <a:pt x="360" y="412"/>
                  <a:pt x="365" y="407"/>
                  <a:pt x="365" y="401"/>
                </a:cubicBezTo>
                <a:cubicBezTo>
                  <a:pt x="365" y="395"/>
                  <a:pt x="365" y="395"/>
                  <a:pt x="365" y="395"/>
                </a:cubicBezTo>
                <a:cubicBezTo>
                  <a:pt x="365" y="389"/>
                  <a:pt x="360" y="384"/>
                  <a:pt x="355" y="384"/>
                </a:cubicBezTo>
                <a:cubicBezTo>
                  <a:pt x="354" y="384"/>
                  <a:pt x="354" y="384"/>
                  <a:pt x="354" y="384"/>
                </a:cubicBezTo>
                <a:cubicBezTo>
                  <a:pt x="349" y="384"/>
                  <a:pt x="336" y="385"/>
                  <a:pt x="330" y="375"/>
                </a:cubicBezTo>
                <a:cubicBezTo>
                  <a:pt x="327" y="370"/>
                  <a:pt x="326" y="352"/>
                  <a:pt x="326" y="352"/>
                </a:cubicBezTo>
                <a:cubicBezTo>
                  <a:pt x="466" y="352"/>
                  <a:pt x="466" y="352"/>
                  <a:pt x="466" y="352"/>
                </a:cubicBezTo>
                <a:cubicBezTo>
                  <a:pt x="474" y="352"/>
                  <a:pt x="481" y="345"/>
                  <a:pt x="481" y="337"/>
                </a:cubicBezTo>
                <a:cubicBezTo>
                  <a:pt x="481" y="20"/>
                  <a:pt x="481" y="342"/>
                  <a:pt x="481" y="15"/>
                </a:cubicBezTo>
                <a:cubicBezTo>
                  <a:pt x="481" y="7"/>
                  <a:pt x="474" y="0"/>
                  <a:pt x="466" y="0"/>
                </a:cubicBezTo>
                <a:close/>
                <a:moveTo>
                  <a:pt x="453" y="313"/>
                </a:moveTo>
                <a:cubicBezTo>
                  <a:pt x="453" y="320"/>
                  <a:pt x="447" y="325"/>
                  <a:pt x="440" y="325"/>
                </a:cubicBezTo>
                <a:cubicBezTo>
                  <a:pt x="41" y="325"/>
                  <a:pt x="41" y="325"/>
                  <a:pt x="41" y="325"/>
                </a:cubicBezTo>
                <a:cubicBezTo>
                  <a:pt x="34" y="325"/>
                  <a:pt x="28" y="320"/>
                  <a:pt x="28" y="313"/>
                </a:cubicBezTo>
                <a:cubicBezTo>
                  <a:pt x="28" y="44"/>
                  <a:pt x="28" y="317"/>
                  <a:pt x="28" y="39"/>
                </a:cubicBezTo>
                <a:cubicBezTo>
                  <a:pt x="28" y="32"/>
                  <a:pt x="34" y="26"/>
                  <a:pt x="41" y="26"/>
                </a:cubicBezTo>
                <a:cubicBezTo>
                  <a:pt x="440" y="26"/>
                  <a:pt x="440" y="26"/>
                  <a:pt x="440" y="26"/>
                </a:cubicBezTo>
                <a:cubicBezTo>
                  <a:pt x="447" y="26"/>
                  <a:pt x="453" y="32"/>
                  <a:pt x="453" y="39"/>
                </a:cubicBezTo>
                <a:cubicBezTo>
                  <a:pt x="453" y="317"/>
                  <a:pt x="453" y="44"/>
                  <a:pt x="453" y="313"/>
                </a:cubicBezTo>
                <a:close/>
              </a:path>
            </a:pathLst>
          </a:custGeom>
          <a:solidFill>
            <a:schemeClr val="accent3"/>
          </a:solid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24" name="TextBox 23"/>
          <p:cNvSpPr txBox="1"/>
          <p:nvPr/>
        </p:nvSpPr>
        <p:spPr>
          <a:xfrm>
            <a:off x="10375352" y="3960916"/>
            <a:ext cx="1430324" cy="250992"/>
          </a:xfrm>
          <a:prstGeom prst="rect">
            <a:avLst/>
          </a:prstGeom>
          <a:noFill/>
          <a:ln>
            <a:noFill/>
          </a:ln>
        </p:spPr>
        <p:txBody>
          <a:bodyPr wrap="square" lIns="0" tIns="0" rIns="0" bIns="0" rtlCol="0">
            <a:spAutoFit/>
          </a:bodyPr>
          <a:lstStyle/>
          <a:p>
            <a:pPr algn="ctr"/>
            <a:r>
              <a:rPr lang="en-US" sz="1599" b="1" dirty="0">
                <a:solidFill>
                  <a:schemeClr val="bg1"/>
                </a:solidFill>
                <a:latin typeface="Segoe UI Light" pitchFamily="34" charset="0"/>
              </a:rPr>
              <a:t>Session Host</a:t>
            </a:r>
          </a:p>
        </p:txBody>
      </p:sp>
      <p:sp>
        <p:nvSpPr>
          <p:cNvPr id="30" name="Freeform 24"/>
          <p:cNvSpPr>
            <a:spLocks noEditPoints="1"/>
          </p:cNvSpPr>
          <p:nvPr/>
        </p:nvSpPr>
        <p:spPr bwMode="auto">
          <a:xfrm>
            <a:off x="10633456" y="4265829"/>
            <a:ext cx="502540" cy="990251"/>
          </a:xfrm>
          <a:custGeom>
            <a:avLst/>
            <a:gdLst>
              <a:gd name="T0" fmla="*/ 112 w 991"/>
              <a:gd name="T1" fmla="*/ 1688 h 1955"/>
              <a:gd name="T2" fmla="*/ 112 w 991"/>
              <a:gd name="T3" fmla="*/ 1756 h 1955"/>
              <a:gd name="T4" fmla="*/ 880 w 991"/>
              <a:gd name="T5" fmla="*/ 1756 h 1955"/>
              <a:gd name="T6" fmla="*/ 880 w 991"/>
              <a:gd name="T7" fmla="*/ 1688 h 1955"/>
              <a:gd name="T8" fmla="*/ 112 w 991"/>
              <a:gd name="T9" fmla="*/ 1688 h 1955"/>
              <a:gd name="T10" fmla="*/ 112 w 991"/>
              <a:gd name="T11" fmla="*/ 1537 h 1955"/>
              <a:gd name="T12" fmla="*/ 112 w 991"/>
              <a:gd name="T13" fmla="*/ 1606 h 1955"/>
              <a:gd name="T14" fmla="*/ 265 w 991"/>
              <a:gd name="T15" fmla="*/ 1606 h 1955"/>
              <a:gd name="T16" fmla="*/ 265 w 991"/>
              <a:gd name="T17" fmla="*/ 1537 h 1955"/>
              <a:gd name="T18" fmla="*/ 112 w 991"/>
              <a:gd name="T19" fmla="*/ 1537 h 1955"/>
              <a:gd name="T20" fmla="*/ 112 w 991"/>
              <a:gd name="T21" fmla="*/ 1387 h 1955"/>
              <a:gd name="T22" fmla="*/ 112 w 991"/>
              <a:gd name="T23" fmla="*/ 1455 h 1955"/>
              <a:gd name="T24" fmla="*/ 265 w 991"/>
              <a:gd name="T25" fmla="*/ 1455 h 1955"/>
              <a:gd name="T26" fmla="*/ 265 w 991"/>
              <a:gd name="T27" fmla="*/ 1387 h 1955"/>
              <a:gd name="T28" fmla="*/ 112 w 991"/>
              <a:gd name="T29" fmla="*/ 1387 h 1955"/>
              <a:gd name="T30" fmla="*/ 112 w 991"/>
              <a:gd name="T31" fmla="*/ 364 h 1955"/>
              <a:gd name="T32" fmla="*/ 112 w 991"/>
              <a:gd name="T33" fmla="*/ 466 h 1955"/>
              <a:gd name="T34" fmla="*/ 880 w 991"/>
              <a:gd name="T35" fmla="*/ 466 h 1955"/>
              <a:gd name="T36" fmla="*/ 880 w 991"/>
              <a:gd name="T37" fmla="*/ 364 h 1955"/>
              <a:gd name="T38" fmla="*/ 112 w 991"/>
              <a:gd name="T39" fmla="*/ 364 h 1955"/>
              <a:gd name="T40" fmla="*/ 112 w 991"/>
              <a:gd name="T41" fmla="*/ 201 h 1955"/>
              <a:gd name="T42" fmla="*/ 112 w 991"/>
              <a:gd name="T43" fmla="*/ 269 h 1955"/>
              <a:gd name="T44" fmla="*/ 880 w 991"/>
              <a:gd name="T45" fmla="*/ 269 h 1955"/>
              <a:gd name="T46" fmla="*/ 880 w 991"/>
              <a:gd name="T47" fmla="*/ 201 h 1955"/>
              <a:gd name="T48" fmla="*/ 112 w 991"/>
              <a:gd name="T49" fmla="*/ 201 h 1955"/>
              <a:gd name="T50" fmla="*/ 132 w 991"/>
              <a:gd name="T51" fmla="*/ 0 h 1955"/>
              <a:gd name="T52" fmla="*/ 859 w 991"/>
              <a:gd name="T53" fmla="*/ 0 h 1955"/>
              <a:gd name="T54" fmla="*/ 991 w 991"/>
              <a:gd name="T55" fmla="*/ 117 h 1955"/>
              <a:gd name="T56" fmla="*/ 991 w 991"/>
              <a:gd name="T57" fmla="*/ 1838 h 1955"/>
              <a:gd name="T58" fmla="*/ 859 w 991"/>
              <a:gd name="T59" fmla="*/ 1955 h 1955"/>
              <a:gd name="T60" fmla="*/ 132 w 991"/>
              <a:gd name="T61" fmla="*/ 1955 h 1955"/>
              <a:gd name="T62" fmla="*/ 0 w 991"/>
              <a:gd name="T63" fmla="*/ 1838 h 1955"/>
              <a:gd name="T64" fmla="*/ 0 w 991"/>
              <a:gd name="T65" fmla="*/ 117 h 1955"/>
              <a:gd name="T66" fmla="*/ 132 w 991"/>
              <a:gd name="T67" fmla="*/ 0 h 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1" h="1955">
                <a:moveTo>
                  <a:pt x="112" y="1688"/>
                </a:moveTo>
                <a:cubicBezTo>
                  <a:pt x="112" y="1756"/>
                  <a:pt x="112" y="1756"/>
                  <a:pt x="112" y="1756"/>
                </a:cubicBezTo>
                <a:cubicBezTo>
                  <a:pt x="880" y="1756"/>
                  <a:pt x="880" y="1756"/>
                  <a:pt x="880" y="1756"/>
                </a:cubicBezTo>
                <a:cubicBezTo>
                  <a:pt x="880" y="1688"/>
                  <a:pt x="880" y="1688"/>
                  <a:pt x="880" y="1688"/>
                </a:cubicBezTo>
                <a:cubicBezTo>
                  <a:pt x="112" y="1688"/>
                  <a:pt x="112" y="1688"/>
                  <a:pt x="112" y="1688"/>
                </a:cubicBezTo>
                <a:close/>
                <a:moveTo>
                  <a:pt x="112" y="1537"/>
                </a:moveTo>
                <a:cubicBezTo>
                  <a:pt x="112" y="1606"/>
                  <a:pt x="112" y="1606"/>
                  <a:pt x="112" y="1606"/>
                </a:cubicBezTo>
                <a:cubicBezTo>
                  <a:pt x="265" y="1606"/>
                  <a:pt x="265" y="1606"/>
                  <a:pt x="265" y="1606"/>
                </a:cubicBezTo>
                <a:cubicBezTo>
                  <a:pt x="265" y="1537"/>
                  <a:pt x="265" y="1537"/>
                  <a:pt x="265" y="1537"/>
                </a:cubicBezTo>
                <a:cubicBezTo>
                  <a:pt x="112" y="1537"/>
                  <a:pt x="112" y="1537"/>
                  <a:pt x="112" y="1537"/>
                </a:cubicBezTo>
                <a:close/>
                <a:moveTo>
                  <a:pt x="112" y="1387"/>
                </a:moveTo>
                <a:cubicBezTo>
                  <a:pt x="112" y="1455"/>
                  <a:pt x="112" y="1455"/>
                  <a:pt x="112" y="1455"/>
                </a:cubicBezTo>
                <a:cubicBezTo>
                  <a:pt x="265" y="1455"/>
                  <a:pt x="265" y="1455"/>
                  <a:pt x="265" y="1455"/>
                </a:cubicBezTo>
                <a:cubicBezTo>
                  <a:pt x="265" y="1387"/>
                  <a:pt x="265" y="1387"/>
                  <a:pt x="265" y="1387"/>
                </a:cubicBezTo>
                <a:cubicBezTo>
                  <a:pt x="112" y="1387"/>
                  <a:pt x="112" y="1387"/>
                  <a:pt x="112" y="1387"/>
                </a:cubicBezTo>
                <a:close/>
                <a:moveTo>
                  <a:pt x="112" y="364"/>
                </a:moveTo>
                <a:cubicBezTo>
                  <a:pt x="112" y="466"/>
                  <a:pt x="112" y="466"/>
                  <a:pt x="112" y="466"/>
                </a:cubicBezTo>
                <a:cubicBezTo>
                  <a:pt x="880" y="466"/>
                  <a:pt x="880" y="466"/>
                  <a:pt x="880" y="466"/>
                </a:cubicBezTo>
                <a:cubicBezTo>
                  <a:pt x="880" y="364"/>
                  <a:pt x="880" y="364"/>
                  <a:pt x="880" y="364"/>
                </a:cubicBezTo>
                <a:cubicBezTo>
                  <a:pt x="112" y="364"/>
                  <a:pt x="112" y="364"/>
                  <a:pt x="112" y="364"/>
                </a:cubicBezTo>
                <a:close/>
                <a:moveTo>
                  <a:pt x="112" y="201"/>
                </a:moveTo>
                <a:cubicBezTo>
                  <a:pt x="112" y="269"/>
                  <a:pt x="112" y="269"/>
                  <a:pt x="112" y="269"/>
                </a:cubicBezTo>
                <a:cubicBezTo>
                  <a:pt x="880" y="269"/>
                  <a:pt x="880" y="269"/>
                  <a:pt x="880" y="269"/>
                </a:cubicBezTo>
                <a:cubicBezTo>
                  <a:pt x="880" y="201"/>
                  <a:pt x="880" y="201"/>
                  <a:pt x="880" y="201"/>
                </a:cubicBezTo>
                <a:cubicBezTo>
                  <a:pt x="112" y="201"/>
                  <a:pt x="112" y="201"/>
                  <a:pt x="112" y="201"/>
                </a:cubicBezTo>
                <a:close/>
                <a:moveTo>
                  <a:pt x="132" y="0"/>
                </a:moveTo>
                <a:cubicBezTo>
                  <a:pt x="859" y="0"/>
                  <a:pt x="859" y="0"/>
                  <a:pt x="859" y="0"/>
                </a:cubicBezTo>
                <a:cubicBezTo>
                  <a:pt x="932" y="0"/>
                  <a:pt x="991" y="53"/>
                  <a:pt x="991" y="117"/>
                </a:cubicBezTo>
                <a:cubicBezTo>
                  <a:pt x="991" y="1838"/>
                  <a:pt x="991" y="1838"/>
                  <a:pt x="991" y="1838"/>
                </a:cubicBezTo>
                <a:cubicBezTo>
                  <a:pt x="991" y="1903"/>
                  <a:pt x="932" y="1955"/>
                  <a:pt x="859" y="1955"/>
                </a:cubicBezTo>
                <a:cubicBezTo>
                  <a:pt x="132" y="1955"/>
                  <a:pt x="132" y="1955"/>
                  <a:pt x="132" y="1955"/>
                </a:cubicBezTo>
                <a:cubicBezTo>
                  <a:pt x="59" y="1955"/>
                  <a:pt x="0" y="1903"/>
                  <a:pt x="0" y="1838"/>
                </a:cubicBezTo>
                <a:cubicBezTo>
                  <a:pt x="0" y="117"/>
                  <a:pt x="0" y="117"/>
                  <a:pt x="0" y="117"/>
                </a:cubicBezTo>
                <a:cubicBezTo>
                  <a:pt x="0" y="53"/>
                  <a:pt x="59" y="0"/>
                  <a:pt x="132" y="0"/>
                </a:cubicBezTo>
                <a:close/>
              </a:path>
            </a:pathLst>
          </a:custGeom>
          <a:solidFill>
            <a:schemeClr val="bg2">
              <a:lumMod val="90000"/>
              <a:lumOff val="10000"/>
            </a:schemeClr>
          </a:solidFill>
          <a:ln w="22225" cap="flat">
            <a:noFill/>
            <a:prstDash val="solid"/>
            <a:miter lim="800000"/>
            <a:headEnd/>
            <a:tailEnd/>
          </a:ln>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31" name="Freeform 25"/>
          <p:cNvSpPr>
            <a:spLocks noEditPoints="1"/>
          </p:cNvSpPr>
          <p:nvPr/>
        </p:nvSpPr>
        <p:spPr bwMode="auto">
          <a:xfrm>
            <a:off x="10391108" y="4374151"/>
            <a:ext cx="622069" cy="531333"/>
          </a:xfrm>
          <a:custGeom>
            <a:avLst/>
            <a:gdLst>
              <a:gd name="T0" fmla="*/ 1227 w 1227"/>
              <a:gd name="T1" fmla="*/ 402 h 1049"/>
              <a:gd name="T2" fmla="*/ 1179 w 1227"/>
              <a:gd name="T3" fmla="*/ 450 h 1049"/>
              <a:gd name="T4" fmla="*/ 423 w 1227"/>
              <a:gd name="T5" fmla="*/ 438 h 1049"/>
              <a:gd name="T6" fmla="*/ 375 w 1227"/>
              <a:gd name="T7" fmla="*/ 390 h 1049"/>
              <a:gd name="T8" fmla="*/ 375 w 1227"/>
              <a:gd name="T9" fmla="*/ 48 h 1049"/>
              <a:gd name="T10" fmla="*/ 423 w 1227"/>
              <a:gd name="T11" fmla="*/ 0 h 1049"/>
              <a:gd name="T12" fmla="*/ 1179 w 1227"/>
              <a:gd name="T13" fmla="*/ 0 h 1049"/>
              <a:gd name="T14" fmla="*/ 1227 w 1227"/>
              <a:gd name="T15" fmla="*/ 48 h 1049"/>
              <a:gd name="T16" fmla="*/ 1227 w 1227"/>
              <a:gd name="T17" fmla="*/ 402 h 1049"/>
              <a:gd name="T18" fmla="*/ 922 w 1227"/>
              <a:gd name="T19" fmla="*/ 472 h 1049"/>
              <a:gd name="T20" fmla="*/ 874 w 1227"/>
              <a:gd name="T21" fmla="*/ 424 h 1049"/>
              <a:gd name="T22" fmla="*/ 68 w 1227"/>
              <a:gd name="T23" fmla="*/ 404 h 1049"/>
              <a:gd name="T24" fmla="*/ 20 w 1227"/>
              <a:gd name="T25" fmla="*/ 452 h 1049"/>
              <a:gd name="T26" fmla="*/ 0 w 1227"/>
              <a:gd name="T27" fmla="*/ 961 h 1049"/>
              <a:gd name="T28" fmla="*/ 48 w 1227"/>
              <a:gd name="T29" fmla="*/ 1009 h 1049"/>
              <a:gd name="T30" fmla="*/ 856 w 1227"/>
              <a:gd name="T31" fmla="*/ 1049 h 1049"/>
              <a:gd name="T32" fmla="*/ 904 w 1227"/>
              <a:gd name="T33" fmla="*/ 1001 h 1049"/>
              <a:gd name="T34" fmla="*/ 922 w 1227"/>
              <a:gd name="T35" fmla="*/ 472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7" h="1049">
                <a:moveTo>
                  <a:pt x="1227" y="402"/>
                </a:moveTo>
                <a:cubicBezTo>
                  <a:pt x="1227" y="428"/>
                  <a:pt x="1205" y="450"/>
                  <a:pt x="1179" y="450"/>
                </a:cubicBezTo>
                <a:cubicBezTo>
                  <a:pt x="423" y="438"/>
                  <a:pt x="423" y="438"/>
                  <a:pt x="423" y="438"/>
                </a:cubicBezTo>
                <a:cubicBezTo>
                  <a:pt x="397" y="438"/>
                  <a:pt x="375" y="416"/>
                  <a:pt x="375" y="390"/>
                </a:cubicBezTo>
                <a:cubicBezTo>
                  <a:pt x="375" y="48"/>
                  <a:pt x="375" y="48"/>
                  <a:pt x="375" y="48"/>
                </a:cubicBezTo>
                <a:cubicBezTo>
                  <a:pt x="375" y="22"/>
                  <a:pt x="397" y="0"/>
                  <a:pt x="423" y="0"/>
                </a:cubicBezTo>
                <a:cubicBezTo>
                  <a:pt x="1179" y="0"/>
                  <a:pt x="1179" y="0"/>
                  <a:pt x="1179" y="0"/>
                </a:cubicBezTo>
                <a:cubicBezTo>
                  <a:pt x="1205" y="0"/>
                  <a:pt x="1227" y="22"/>
                  <a:pt x="1227" y="48"/>
                </a:cubicBezTo>
                <a:lnTo>
                  <a:pt x="1227" y="402"/>
                </a:lnTo>
                <a:close/>
                <a:moveTo>
                  <a:pt x="922" y="472"/>
                </a:moveTo>
                <a:cubicBezTo>
                  <a:pt x="922" y="445"/>
                  <a:pt x="900" y="424"/>
                  <a:pt x="874" y="424"/>
                </a:cubicBezTo>
                <a:cubicBezTo>
                  <a:pt x="68" y="404"/>
                  <a:pt x="68" y="404"/>
                  <a:pt x="68" y="404"/>
                </a:cubicBezTo>
                <a:cubicBezTo>
                  <a:pt x="41" y="404"/>
                  <a:pt x="20" y="425"/>
                  <a:pt x="20" y="452"/>
                </a:cubicBezTo>
                <a:cubicBezTo>
                  <a:pt x="0" y="961"/>
                  <a:pt x="0" y="961"/>
                  <a:pt x="0" y="961"/>
                </a:cubicBezTo>
                <a:cubicBezTo>
                  <a:pt x="0" y="987"/>
                  <a:pt x="21" y="1009"/>
                  <a:pt x="48" y="1009"/>
                </a:cubicBezTo>
                <a:cubicBezTo>
                  <a:pt x="856" y="1049"/>
                  <a:pt x="856" y="1049"/>
                  <a:pt x="856" y="1049"/>
                </a:cubicBezTo>
                <a:cubicBezTo>
                  <a:pt x="883" y="1049"/>
                  <a:pt x="904" y="1027"/>
                  <a:pt x="904" y="1001"/>
                </a:cubicBezTo>
                <a:lnTo>
                  <a:pt x="922" y="472"/>
                </a:lnTo>
                <a:close/>
              </a:path>
            </a:pathLst>
          </a:custGeom>
          <a:solidFill>
            <a:srgbClr val="FFFFFF"/>
          </a:solid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32" name="Freeform 26"/>
          <p:cNvSpPr>
            <a:spLocks noEditPoints="1"/>
          </p:cNvSpPr>
          <p:nvPr/>
        </p:nvSpPr>
        <p:spPr bwMode="auto">
          <a:xfrm>
            <a:off x="10375352" y="4354084"/>
            <a:ext cx="635156" cy="551399"/>
          </a:xfrm>
          <a:custGeom>
            <a:avLst/>
            <a:gdLst>
              <a:gd name="T0" fmla="*/ 968 w 1251"/>
              <a:gd name="T1" fmla="*/ 471 h 1089"/>
              <a:gd name="T2" fmla="*/ 900 w 1251"/>
              <a:gd name="T3" fmla="*/ 1089 h 1089"/>
              <a:gd name="T4" fmla="*/ 0 w 1251"/>
              <a:gd name="T5" fmla="*/ 997 h 1089"/>
              <a:gd name="T6" fmla="*/ 65 w 1251"/>
              <a:gd name="T7" fmla="*/ 403 h 1089"/>
              <a:gd name="T8" fmla="*/ 65 w 1251"/>
              <a:gd name="T9" fmla="*/ 451 h 1089"/>
              <a:gd name="T10" fmla="*/ 939 w 1251"/>
              <a:gd name="T11" fmla="*/ 1076 h 1089"/>
              <a:gd name="T12" fmla="*/ 949 w 1251"/>
              <a:gd name="T13" fmla="*/ 1060 h 1089"/>
              <a:gd name="T14" fmla="*/ 56 w 1251"/>
              <a:gd name="T15" fmla="*/ 265 h 1089"/>
              <a:gd name="T16" fmla="*/ 21 w 1251"/>
              <a:gd name="T17" fmla="*/ 312 h 1089"/>
              <a:gd name="T18" fmla="*/ 284 w 1251"/>
              <a:gd name="T19" fmla="*/ 728 h 1089"/>
              <a:gd name="T20" fmla="*/ 408 w 1251"/>
              <a:gd name="T21" fmla="*/ 542 h 1089"/>
              <a:gd name="T22" fmla="*/ 335 w 1251"/>
              <a:gd name="T23" fmla="*/ 878 h 1089"/>
              <a:gd name="T24" fmla="*/ 426 w 1251"/>
              <a:gd name="T25" fmla="*/ 839 h 1089"/>
              <a:gd name="T26" fmla="*/ 625 w 1251"/>
              <a:gd name="T27" fmla="*/ 593 h 1089"/>
              <a:gd name="T28" fmla="*/ 549 w 1251"/>
              <a:gd name="T29" fmla="*/ 932 h 1089"/>
              <a:gd name="T30" fmla="*/ 284 w 1251"/>
              <a:gd name="T31" fmla="*/ 729 h 1089"/>
              <a:gd name="T32" fmla="*/ 473 w 1251"/>
              <a:gd name="T33" fmla="*/ 911 h 1089"/>
              <a:gd name="T34" fmla="*/ 635 w 1251"/>
              <a:gd name="T35" fmla="*/ 673 h 1089"/>
              <a:gd name="T36" fmla="*/ 369 w 1251"/>
              <a:gd name="T37" fmla="*/ 610 h 1089"/>
              <a:gd name="T38" fmla="*/ 411 w 1251"/>
              <a:gd name="T39" fmla="*/ 894 h 1089"/>
              <a:gd name="T40" fmla="*/ 970 w 1251"/>
              <a:gd name="T41" fmla="*/ 308 h 1089"/>
              <a:gd name="T42" fmla="*/ 946 w 1251"/>
              <a:gd name="T43" fmla="*/ 378 h 1089"/>
              <a:gd name="T44" fmla="*/ 29 w 1251"/>
              <a:gd name="T45" fmla="*/ 367 h 1089"/>
              <a:gd name="T46" fmla="*/ 56 w 1251"/>
              <a:gd name="T47" fmla="*/ 265 h 1089"/>
              <a:gd name="T48" fmla="*/ 897 w 1251"/>
              <a:gd name="T49" fmla="*/ 326 h 1089"/>
              <a:gd name="T50" fmla="*/ 868 w 1251"/>
              <a:gd name="T51" fmla="*/ 305 h 1089"/>
              <a:gd name="T52" fmla="*/ 892 w 1251"/>
              <a:gd name="T53" fmla="*/ 333 h 1089"/>
              <a:gd name="T54" fmla="*/ 837 w 1251"/>
              <a:gd name="T55" fmla="*/ 306 h 1089"/>
              <a:gd name="T56" fmla="*/ 778 w 1251"/>
              <a:gd name="T57" fmla="*/ 335 h 1089"/>
              <a:gd name="T58" fmla="*/ 946 w 1251"/>
              <a:gd name="T59" fmla="*/ 279 h 1089"/>
              <a:gd name="T60" fmla="*/ 963 w 1251"/>
              <a:gd name="T61" fmla="*/ 292 h 1089"/>
              <a:gd name="T62" fmla="*/ 956 w 1251"/>
              <a:gd name="T63" fmla="*/ 383 h 1089"/>
              <a:gd name="T64" fmla="*/ 966 w 1251"/>
              <a:gd name="T65" fmla="*/ 388 h 1089"/>
              <a:gd name="T66" fmla="*/ 1248 w 1251"/>
              <a:gd name="T67" fmla="*/ 34 h 1089"/>
              <a:gd name="T68" fmla="*/ 1221 w 1251"/>
              <a:gd name="T69" fmla="*/ 106 h 1089"/>
              <a:gd name="T70" fmla="*/ 303 w 1251"/>
              <a:gd name="T71" fmla="*/ 100 h 1089"/>
              <a:gd name="T72" fmla="*/ 295 w 1251"/>
              <a:gd name="T73" fmla="*/ 17 h 1089"/>
              <a:gd name="T74" fmla="*/ 1190 w 1251"/>
              <a:gd name="T75" fmla="*/ 74 h 1089"/>
              <a:gd name="T76" fmla="*/ 1155 w 1251"/>
              <a:gd name="T77" fmla="*/ 36 h 1089"/>
              <a:gd name="T78" fmla="*/ 1153 w 1251"/>
              <a:gd name="T79" fmla="*/ 73 h 1089"/>
              <a:gd name="T80" fmla="*/ 1111 w 1251"/>
              <a:gd name="T81" fmla="*/ 72 h 1089"/>
              <a:gd name="T82" fmla="*/ 1051 w 1251"/>
              <a:gd name="T83" fmla="*/ 73 h 1089"/>
              <a:gd name="T84" fmla="*/ 1062 w 1251"/>
              <a:gd name="T85" fmla="*/ 138 h 1089"/>
              <a:gd name="T86" fmla="*/ 1108 w 1251"/>
              <a:gd name="T87" fmla="*/ 263 h 1089"/>
              <a:gd name="T88" fmla="*/ 183 w 1251"/>
              <a:gd name="T89" fmla="*/ 232 h 1089"/>
              <a:gd name="T90" fmla="*/ 153 w 1251"/>
              <a:gd name="T91" fmla="*/ 233 h 1089"/>
              <a:gd name="T92" fmla="*/ 201 w 1251"/>
              <a:gd name="T93" fmla="*/ 133 h 1089"/>
              <a:gd name="T94" fmla="*/ 1051 w 1251"/>
              <a:gd name="T95" fmla="*/ 173 h 1089"/>
              <a:gd name="T96" fmla="*/ 1021 w 1251"/>
              <a:gd name="T97" fmla="*/ 192 h 1089"/>
              <a:gd name="T98" fmla="*/ 1031 w 1251"/>
              <a:gd name="T99" fmla="*/ 203 h 1089"/>
              <a:gd name="T100" fmla="*/ 937 w 1251"/>
              <a:gd name="T101" fmla="*/ 172 h 1089"/>
              <a:gd name="T102" fmla="*/ 869 w 1251"/>
              <a:gd name="T103" fmla="*/ 202 h 1089"/>
              <a:gd name="T104" fmla="*/ 999 w 1251"/>
              <a:gd name="T105" fmla="*/ 287 h 1089"/>
              <a:gd name="T106" fmla="*/ 1008 w 1251"/>
              <a:gd name="T107" fmla="*/ 337 h 1089"/>
              <a:gd name="T108" fmla="*/ 1037 w 1251"/>
              <a:gd name="T109" fmla="*/ 961 h 1089"/>
              <a:gd name="T110" fmla="*/ 1109 w 1251"/>
              <a:gd name="T111" fmla="*/ 339 h 1089"/>
              <a:gd name="T112" fmla="*/ 1196 w 1251"/>
              <a:gd name="T113" fmla="*/ 150 h 1089"/>
              <a:gd name="T114" fmla="*/ 1145 w 1251"/>
              <a:gd name="T115" fmla="*/ 180 h 1089"/>
              <a:gd name="T116" fmla="*/ 1130 w 1251"/>
              <a:gd name="T117" fmla="*/ 768 h 1089"/>
              <a:gd name="T118" fmla="*/ 1221 w 1251"/>
              <a:gd name="T119" fmla="*/ 793 h 1089"/>
              <a:gd name="T120" fmla="*/ 1214 w 1251"/>
              <a:gd name="T121" fmla="*/ 15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1" h="1089">
                <a:moveTo>
                  <a:pt x="920" y="420"/>
                </a:moveTo>
                <a:cubicBezTo>
                  <a:pt x="929" y="419"/>
                  <a:pt x="935" y="421"/>
                  <a:pt x="941" y="423"/>
                </a:cubicBezTo>
                <a:cubicBezTo>
                  <a:pt x="944" y="426"/>
                  <a:pt x="951" y="431"/>
                  <a:pt x="954" y="434"/>
                </a:cubicBezTo>
                <a:cubicBezTo>
                  <a:pt x="958" y="439"/>
                  <a:pt x="962" y="445"/>
                  <a:pt x="966" y="450"/>
                </a:cubicBezTo>
                <a:cubicBezTo>
                  <a:pt x="966" y="456"/>
                  <a:pt x="967" y="465"/>
                  <a:pt x="968" y="471"/>
                </a:cubicBezTo>
                <a:cubicBezTo>
                  <a:pt x="949" y="1041"/>
                  <a:pt x="949" y="1041"/>
                  <a:pt x="949" y="1041"/>
                </a:cubicBezTo>
                <a:cubicBezTo>
                  <a:pt x="949" y="1047"/>
                  <a:pt x="947" y="1053"/>
                  <a:pt x="945" y="1060"/>
                </a:cubicBezTo>
                <a:cubicBezTo>
                  <a:pt x="943" y="1066"/>
                  <a:pt x="938" y="1073"/>
                  <a:pt x="935" y="1076"/>
                </a:cubicBezTo>
                <a:cubicBezTo>
                  <a:pt x="929" y="1080"/>
                  <a:pt x="924" y="1083"/>
                  <a:pt x="918" y="1087"/>
                </a:cubicBezTo>
                <a:cubicBezTo>
                  <a:pt x="912" y="1088"/>
                  <a:pt x="906" y="1089"/>
                  <a:pt x="900" y="1089"/>
                </a:cubicBezTo>
                <a:cubicBezTo>
                  <a:pt x="43" y="1049"/>
                  <a:pt x="43" y="1049"/>
                  <a:pt x="43" y="1049"/>
                </a:cubicBezTo>
                <a:cubicBezTo>
                  <a:pt x="37" y="1049"/>
                  <a:pt x="30" y="1047"/>
                  <a:pt x="27" y="1045"/>
                </a:cubicBezTo>
                <a:cubicBezTo>
                  <a:pt x="21" y="1042"/>
                  <a:pt x="17" y="1037"/>
                  <a:pt x="10" y="1032"/>
                </a:cubicBezTo>
                <a:cubicBezTo>
                  <a:pt x="7" y="1029"/>
                  <a:pt x="6" y="1023"/>
                  <a:pt x="3" y="1018"/>
                </a:cubicBezTo>
                <a:cubicBezTo>
                  <a:pt x="2" y="1012"/>
                  <a:pt x="1" y="1003"/>
                  <a:pt x="0" y="997"/>
                </a:cubicBezTo>
                <a:cubicBezTo>
                  <a:pt x="20" y="451"/>
                  <a:pt x="20" y="451"/>
                  <a:pt x="20" y="451"/>
                </a:cubicBezTo>
                <a:cubicBezTo>
                  <a:pt x="19" y="445"/>
                  <a:pt x="21" y="438"/>
                  <a:pt x="23" y="432"/>
                </a:cubicBezTo>
                <a:cubicBezTo>
                  <a:pt x="26" y="426"/>
                  <a:pt x="28" y="423"/>
                  <a:pt x="33" y="416"/>
                </a:cubicBezTo>
                <a:cubicBezTo>
                  <a:pt x="39" y="412"/>
                  <a:pt x="41" y="409"/>
                  <a:pt x="47" y="408"/>
                </a:cubicBezTo>
                <a:cubicBezTo>
                  <a:pt x="53" y="404"/>
                  <a:pt x="59" y="404"/>
                  <a:pt x="65" y="403"/>
                </a:cubicBezTo>
                <a:cubicBezTo>
                  <a:pt x="920" y="420"/>
                  <a:pt x="920" y="420"/>
                  <a:pt x="920" y="420"/>
                </a:cubicBezTo>
                <a:cubicBezTo>
                  <a:pt x="920" y="420"/>
                  <a:pt x="920" y="420"/>
                  <a:pt x="920" y="420"/>
                </a:cubicBezTo>
                <a:close/>
                <a:moveTo>
                  <a:pt x="900" y="1038"/>
                </a:moveTo>
                <a:cubicBezTo>
                  <a:pt x="920" y="471"/>
                  <a:pt x="920" y="471"/>
                  <a:pt x="920" y="471"/>
                </a:cubicBezTo>
                <a:cubicBezTo>
                  <a:pt x="65" y="451"/>
                  <a:pt x="65" y="451"/>
                  <a:pt x="65" y="451"/>
                </a:cubicBezTo>
                <a:cubicBezTo>
                  <a:pt x="46" y="1000"/>
                  <a:pt x="46" y="1000"/>
                  <a:pt x="46" y="1000"/>
                </a:cubicBezTo>
                <a:cubicBezTo>
                  <a:pt x="900" y="1038"/>
                  <a:pt x="900" y="1038"/>
                  <a:pt x="900" y="1038"/>
                </a:cubicBezTo>
                <a:moveTo>
                  <a:pt x="953" y="1042"/>
                </a:moveTo>
                <a:cubicBezTo>
                  <a:pt x="954" y="1048"/>
                  <a:pt x="951" y="1054"/>
                  <a:pt x="949" y="1060"/>
                </a:cubicBezTo>
                <a:cubicBezTo>
                  <a:pt x="947" y="1066"/>
                  <a:pt x="941" y="1073"/>
                  <a:pt x="939" y="1076"/>
                </a:cubicBezTo>
                <a:cubicBezTo>
                  <a:pt x="933" y="1079"/>
                  <a:pt x="927" y="1083"/>
                  <a:pt x="921" y="1087"/>
                </a:cubicBezTo>
                <a:cubicBezTo>
                  <a:pt x="915" y="1087"/>
                  <a:pt x="909" y="1088"/>
                  <a:pt x="903" y="1089"/>
                </a:cubicBezTo>
                <a:cubicBezTo>
                  <a:pt x="909" y="1088"/>
                  <a:pt x="915" y="1087"/>
                  <a:pt x="921" y="1087"/>
                </a:cubicBezTo>
                <a:cubicBezTo>
                  <a:pt x="927" y="1083"/>
                  <a:pt x="933" y="1079"/>
                  <a:pt x="939" y="1076"/>
                </a:cubicBezTo>
                <a:cubicBezTo>
                  <a:pt x="941" y="1073"/>
                  <a:pt x="947" y="1066"/>
                  <a:pt x="949" y="1060"/>
                </a:cubicBezTo>
                <a:cubicBezTo>
                  <a:pt x="951" y="1054"/>
                  <a:pt x="954" y="1048"/>
                  <a:pt x="953" y="1042"/>
                </a:cubicBezTo>
                <a:close/>
                <a:moveTo>
                  <a:pt x="21" y="312"/>
                </a:moveTo>
                <a:cubicBezTo>
                  <a:pt x="24" y="305"/>
                  <a:pt x="23" y="299"/>
                  <a:pt x="26" y="292"/>
                </a:cubicBezTo>
                <a:cubicBezTo>
                  <a:pt x="28" y="285"/>
                  <a:pt x="34" y="281"/>
                  <a:pt x="37" y="277"/>
                </a:cubicBezTo>
                <a:cubicBezTo>
                  <a:pt x="43" y="270"/>
                  <a:pt x="49" y="266"/>
                  <a:pt x="56" y="265"/>
                </a:cubicBezTo>
                <a:cubicBezTo>
                  <a:pt x="62" y="261"/>
                  <a:pt x="69" y="261"/>
                  <a:pt x="76" y="260"/>
                </a:cubicBezTo>
                <a:cubicBezTo>
                  <a:pt x="69" y="261"/>
                  <a:pt x="62" y="261"/>
                  <a:pt x="56" y="265"/>
                </a:cubicBezTo>
                <a:cubicBezTo>
                  <a:pt x="49" y="266"/>
                  <a:pt x="43" y="270"/>
                  <a:pt x="37" y="277"/>
                </a:cubicBezTo>
                <a:cubicBezTo>
                  <a:pt x="34" y="281"/>
                  <a:pt x="28" y="285"/>
                  <a:pt x="26" y="292"/>
                </a:cubicBezTo>
                <a:cubicBezTo>
                  <a:pt x="23" y="299"/>
                  <a:pt x="24" y="305"/>
                  <a:pt x="21" y="312"/>
                </a:cubicBezTo>
                <a:close/>
                <a:moveTo>
                  <a:pt x="470" y="945"/>
                </a:moveTo>
                <a:cubicBezTo>
                  <a:pt x="442" y="943"/>
                  <a:pt x="418" y="937"/>
                  <a:pt x="395" y="925"/>
                </a:cubicBezTo>
                <a:cubicBezTo>
                  <a:pt x="373" y="912"/>
                  <a:pt x="353" y="897"/>
                  <a:pt x="335" y="878"/>
                </a:cubicBezTo>
                <a:cubicBezTo>
                  <a:pt x="321" y="859"/>
                  <a:pt x="306" y="837"/>
                  <a:pt x="297" y="811"/>
                </a:cubicBezTo>
                <a:cubicBezTo>
                  <a:pt x="288" y="785"/>
                  <a:pt x="285" y="758"/>
                  <a:pt x="284" y="728"/>
                </a:cubicBezTo>
                <a:cubicBezTo>
                  <a:pt x="286" y="701"/>
                  <a:pt x="292" y="673"/>
                  <a:pt x="304" y="651"/>
                </a:cubicBezTo>
                <a:cubicBezTo>
                  <a:pt x="313" y="625"/>
                  <a:pt x="328" y="602"/>
                  <a:pt x="347" y="585"/>
                </a:cubicBezTo>
                <a:cubicBezTo>
                  <a:pt x="362" y="565"/>
                  <a:pt x="385" y="553"/>
                  <a:pt x="408" y="542"/>
                </a:cubicBezTo>
                <a:cubicBezTo>
                  <a:pt x="433" y="532"/>
                  <a:pt x="457" y="526"/>
                  <a:pt x="484" y="529"/>
                </a:cubicBezTo>
                <a:cubicBezTo>
                  <a:pt x="457" y="526"/>
                  <a:pt x="433" y="532"/>
                  <a:pt x="408" y="542"/>
                </a:cubicBezTo>
                <a:cubicBezTo>
                  <a:pt x="385" y="553"/>
                  <a:pt x="362" y="565"/>
                  <a:pt x="347" y="585"/>
                </a:cubicBezTo>
                <a:cubicBezTo>
                  <a:pt x="328" y="602"/>
                  <a:pt x="313" y="625"/>
                  <a:pt x="304" y="651"/>
                </a:cubicBezTo>
                <a:cubicBezTo>
                  <a:pt x="292" y="673"/>
                  <a:pt x="286" y="701"/>
                  <a:pt x="284" y="728"/>
                </a:cubicBezTo>
                <a:cubicBezTo>
                  <a:pt x="285" y="758"/>
                  <a:pt x="288" y="785"/>
                  <a:pt x="297" y="811"/>
                </a:cubicBezTo>
                <a:cubicBezTo>
                  <a:pt x="306" y="837"/>
                  <a:pt x="321" y="859"/>
                  <a:pt x="335" y="878"/>
                </a:cubicBezTo>
                <a:cubicBezTo>
                  <a:pt x="353" y="897"/>
                  <a:pt x="373" y="912"/>
                  <a:pt x="395" y="925"/>
                </a:cubicBezTo>
                <a:cubicBezTo>
                  <a:pt x="418" y="937"/>
                  <a:pt x="442" y="943"/>
                  <a:pt x="470" y="945"/>
                </a:cubicBezTo>
                <a:close/>
                <a:moveTo>
                  <a:pt x="431" y="631"/>
                </a:moveTo>
                <a:cubicBezTo>
                  <a:pt x="431" y="631"/>
                  <a:pt x="431" y="631"/>
                  <a:pt x="431" y="631"/>
                </a:cubicBezTo>
                <a:cubicBezTo>
                  <a:pt x="426" y="839"/>
                  <a:pt x="426" y="839"/>
                  <a:pt x="426" y="839"/>
                </a:cubicBezTo>
                <a:cubicBezTo>
                  <a:pt x="581" y="739"/>
                  <a:pt x="581" y="739"/>
                  <a:pt x="581" y="739"/>
                </a:cubicBezTo>
                <a:cubicBezTo>
                  <a:pt x="431" y="631"/>
                  <a:pt x="431" y="631"/>
                  <a:pt x="431" y="631"/>
                </a:cubicBezTo>
                <a:close/>
                <a:moveTo>
                  <a:pt x="486" y="529"/>
                </a:moveTo>
                <a:cubicBezTo>
                  <a:pt x="514" y="528"/>
                  <a:pt x="539" y="534"/>
                  <a:pt x="564" y="546"/>
                </a:cubicBezTo>
                <a:cubicBezTo>
                  <a:pt x="587" y="556"/>
                  <a:pt x="607" y="571"/>
                  <a:pt x="625" y="593"/>
                </a:cubicBezTo>
                <a:cubicBezTo>
                  <a:pt x="642" y="612"/>
                  <a:pt x="657" y="634"/>
                  <a:pt x="667" y="660"/>
                </a:cubicBezTo>
                <a:cubicBezTo>
                  <a:pt x="676" y="686"/>
                  <a:pt x="679" y="713"/>
                  <a:pt x="677" y="744"/>
                </a:cubicBezTo>
                <a:cubicBezTo>
                  <a:pt x="677" y="771"/>
                  <a:pt x="672" y="799"/>
                  <a:pt x="660" y="824"/>
                </a:cubicBezTo>
                <a:cubicBezTo>
                  <a:pt x="648" y="850"/>
                  <a:pt x="632" y="873"/>
                  <a:pt x="613" y="890"/>
                </a:cubicBezTo>
                <a:cubicBezTo>
                  <a:pt x="597" y="907"/>
                  <a:pt x="575" y="922"/>
                  <a:pt x="549" y="932"/>
                </a:cubicBezTo>
                <a:cubicBezTo>
                  <a:pt x="526" y="943"/>
                  <a:pt x="499" y="947"/>
                  <a:pt x="472" y="947"/>
                </a:cubicBezTo>
                <a:cubicBezTo>
                  <a:pt x="447" y="944"/>
                  <a:pt x="419" y="939"/>
                  <a:pt x="396" y="926"/>
                </a:cubicBezTo>
                <a:cubicBezTo>
                  <a:pt x="374" y="914"/>
                  <a:pt x="353" y="898"/>
                  <a:pt x="336" y="879"/>
                </a:cubicBezTo>
                <a:cubicBezTo>
                  <a:pt x="321" y="860"/>
                  <a:pt x="307" y="838"/>
                  <a:pt x="297" y="812"/>
                </a:cubicBezTo>
                <a:cubicBezTo>
                  <a:pt x="288" y="786"/>
                  <a:pt x="285" y="759"/>
                  <a:pt x="284" y="729"/>
                </a:cubicBezTo>
                <a:cubicBezTo>
                  <a:pt x="287" y="702"/>
                  <a:pt x="292" y="674"/>
                  <a:pt x="305" y="651"/>
                </a:cubicBezTo>
                <a:cubicBezTo>
                  <a:pt x="313" y="626"/>
                  <a:pt x="329" y="603"/>
                  <a:pt x="348" y="585"/>
                </a:cubicBezTo>
                <a:cubicBezTo>
                  <a:pt x="364" y="565"/>
                  <a:pt x="386" y="553"/>
                  <a:pt x="409" y="541"/>
                </a:cubicBezTo>
                <a:cubicBezTo>
                  <a:pt x="435" y="532"/>
                  <a:pt x="459" y="526"/>
                  <a:pt x="486" y="529"/>
                </a:cubicBezTo>
                <a:close/>
                <a:moveTo>
                  <a:pt x="473" y="911"/>
                </a:moveTo>
                <a:cubicBezTo>
                  <a:pt x="498" y="911"/>
                  <a:pt x="518" y="908"/>
                  <a:pt x="539" y="900"/>
                </a:cubicBezTo>
                <a:cubicBezTo>
                  <a:pt x="559" y="891"/>
                  <a:pt x="576" y="880"/>
                  <a:pt x="592" y="863"/>
                </a:cubicBezTo>
                <a:cubicBezTo>
                  <a:pt x="608" y="849"/>
                  <a:pt x="621" y="829"/>
                  <a:pt x="627" y="810"/>
                </a:cubicBezTo>
                <a:cubicBezTo>
                  <a:pt x="637" y="788"/>
                  <a:pt x="643" y="766"/>
                  <a:pt x="643" y="742"/>
                </a:cubicBezTo>
                <a:cubicBezTo>
                  <a:pt x="646" y="717"/>
                  <a:pt x="640" y="694"/>
                  <a:pt x="635" y="673"/>
                </a:cubicBezTo>
                <a:cubicBezTo>
                  <a:pt x="626" y="653"/>
                  <a:pt x="615" y="634"/>
                  <a:pt x="600" y="617"/>
                </a:cubicBezTo>
                <a:cubicBezTo>
                  <a:pt x="586" y="601"/>
                  <a:pt x="570" y="588"/>
                  <a:pt x="550" y="578"/>
                </a:cubicBezTo>
                <a:cubicBezTo>
                  <a:pt x="531" y="569"/>
                  <a:pt x="509" y="562"/>
                  <a:pt x="485" y="562"/>
                </a:cubicBezTo>
                <a:cubicBezTo>
                  <a:pt x="463" y="562"/>
                  <a:pt x="443" y="567"/>
                  <a:pt x="423" y="576"/>
                </a:cubicBezTo>
                <a:cubicBezTo>
                  <a:pt x="402" y="582"/>
                  <a:pt x="386" y="596"/>
                  <a:pt x="369" y="610"/>
                </a:cubicBezTo>
                <a:cubicBezTo>
                  <a:pt x="353" y="627"/>
                  <a:pt x="343" y="643"/>
                  <a:pt x="334" y="666"/>
                </a:cubicBezTo>
                <a:cubicBezTo>
                  <a:pt x="324" y="685"/>
                  <a:pt x="318" y="707"/>
                  <a:pt x="317" y="731"/>
                </a:cubicBezTo>
                <a:cubicBezTo>
                  <a:pt x="317" y="755"/>
                  <a:pt x="320" y="779"/>
                  <a:pt x="329" y="799"/>
                </a:cubicBezTo>
                <a:cubicBezTo>
                  <a:pt x="335" y="819"/>
                  <a:pt x="346" y="839"/>
                  <a:pt x="360" y="855"/>
                </a:cubicBezTo>
                <a:cubicBezTo>
                  <a:pt x="374" y="872"/>
                  <a:pt x="391" y="885"/>
                  <a:pt x="411" y="894"/>
                </a:cubicBezTo>
                <a:cubicBezTo>
                  <a:pt x="430" y="904"/>
                  <a:pt x="452" y="910"/>
                  <a:pt x="473" y="911"/>
                </a:cubicBezTo>
                <a:moveTo>
                  <a:pt x="927" y="273"/>
                </a:moveTo>
                <a:cubicBezTo>
                  <a:pt x="933" y="273"/>
                  <a:pt x="939" y="275"/>
                  <a:pt x="945" y="277"/>
                </a:cubicBezTo>
                <a:cubicBezTo>
                  <a:pt x="952" y="279"/>
                  <a:pt x="955" y="285"/>
                  <a:pt x="962" y="290"/>
                </a:cubicBezTo>
                <a:cubicBezTo>
                  <a:pt x="965" y="293"/>
                  <a:pt x="969" y="299"/>
                  <a:pt x="970" y="308"/>
                </a:cubicBezTo>
                <a:cubicBezTo>
                  <a:pt x="974" y="313"/>
                  <a:pt x="975" y="320"/>
                  <a:pt x="972" y="326"/>
                </a:cubicBezTo>
                <a:cubicBezTo>
                  <a:pt x="972" y="397"/>
                  <a:pt x="972" y="397"/>
                  <a:pt x="972" y="397"/>
                </a:cubicBezTo>
                <a:cubicBezTo>
                  <a:pt x="969" y="394"/>
                  <a:pt x="968" y="391"/>
                  <a:pt x="965" y="388"/>
                </a:cubicBezTo>
                <a:cubicBezTo>
                  <a:pt x="962" y="385"/>
                  <a:pt x="959" y="386"/>
                  <a:pt x="956" y="383"/>
                </a:cubicBezTo>
                <a:cubicBezTo>
                  <a:pt x="952" y="381"/>
                  <a:pt x="949" y="381"/>
                  <a:pt x="946" y="378"/>
                </a:cubicBezTo>
                <a:cubicBezTo>
                  <a:pt x="943" y="379"/>
                  <a:pt x="937" y="379"/>
                  <a:pt x="934" y="377"/>
                </a:cubicBezTo>
                <a:cubicBezTo>
                  <a:pt x="55" y="360"/>
                  <a:pt x="55" y="360"/>
                  <a:pt x="55" y="360"/>
                </a:cubicBezTo>
                <a:cubicBezTo>
                  <a:pt x="52" y="361"/>
                  <a:pt x="49" y="361"/>
                  <a:pt x="47" y="361"/>
                </a:cubicBezTo>
                <a:cubicBezTo>
                  <a:pt x="44" y="362"/>
                  <a:pt x="41" y="362"/>
                  <a:pt x="38" y="363"/>
                </a:cubicBezTo>
                <a:cubicBezTo>
                  <a:pt x="35" y="366"/>
                  <a:pt x="32" y="366"/>
                  <a:pt x="29" y="367"/>
                </a:cubicBezTo>
                <a:cubicBezTo>
                  <a:pt x="29" y="370"/>
                  <a:pt x="27" y="370"/>
                  <a:pt x="24" y="373"/>
                </a:cubicBezTo>
                <a:cubicBezTo>
                  <a:pt x="25" y="309"/>
                  <a:pt x="25" y="309"/>
                  <a:pt x="25" y="309"/>
                </a:cubicBezTo>
                <a:cubicBezTo>
                  <a:pt x="27" y="303"/>
                  <a:pt x="26" y="297"/>
                  <a:pt x="29" y="290"/>
                </a:cubicBezTo>
                <a:cubicBezTo>
                  <a:pt x="31" y="284"/>
                  <a:pt x="36" y="280"/>
                  <a:pt x="39" y="277"/>
                </a:cubicBezTo>
                <a:cubicBezTo>
                  <a:pt x="44" y="270"/>
                  <a:pt x="50" y="266"/>
                  <a:pt x="56" y="265"/>
                </a:cubicBezTo>
                <a:cubicBezTo>
                  <a:pt x="61" y="261"/>
                  <a:pt x="67" y="261"/>
                  <a:pt x="73" y="260"/>
                </a:cubicBezTo>
                <a:cubicBezTo>
                  <a:pt x="927" y="273"/>
                  <a:pt x="927" y="273"/>
                  <a:pt x="927" y="273"/>
                </a:cubicBezTo>
                <a:cubicBezTo>
                  <a:pt x="927" y="273"/>
                  <a:pt x="927" y="273"/>
                  <a:pt x="927" y="273"/>
                </a:cubicBezTo>
                <a:close/>
                <a:moveTo>
                  <a:pt x="915" y="345"/>
                </a:moveTo>
                <a:cubicBezTo>
                  <a:pt x="897" y="326"/>
                  <a:pt x="897" y="326"/>
                  <a:pt x="897" y="326"/>
                </a:cubicBezTo>
                <a:cubicBezTo>
                  <a:pt x="916" y="308"/>
                  <a:pt x="916" y="308"/>
                  <a:pt x="916" y="308"/>
                </a:cubicBezTo>
                <a:cubicBezTo>
                  <a:pt x="904" y="307"/>
                  <a:pt x="904" y="307"/>
                  <a:pt x="904" y="307"/>
                </a:cubicBezTo>
                <a:cubicBezTo>
                  <a:pt x="891" y="321"/>
                  <a:pt x="891" y="321"/>
                  <a:pt x="891" y="321"/>
                </a:cubicBezTo>
                <a:cubicBezTo>
                  <a:pt x="880" y="307"/>
                  <a:pt x="880" y="307"/>
                  <a:pt x="880" y="307"/>
                </a:cubicBezTo>
                <a:cubicBezTo>
                  <a:pt x="868" y="305"/>
                  <a:pt x="868" y="305"/>
                  <a:pt x="868" y="305"/>
                </a:cubicBezTo>
                <a:cubicBezTo>
                  <a:pt x="885" y="328"/>
                  <a:pt x="885" y="328"/>
                  <a:pt x="885" y="328"/>
                </a:cubicBezTo>
                <a:cubicBezTo>
                  <a:pt x="866" y="345"/>
                  <a:pt x="866" y="345"/>
                  <a:pt x="866" y="345"/>
                </a:cubicBezTo>
                <a:cubicBezTo>
                  <a:pt x="878" y="344"/>
                  <a:pt x="878" y="344"/>
                  <a:pt x="878" y="344"/>
                </a:cubicBezTo>
                <a:cubicBezTo>
                  <a:pt x="878" y="344"/>
                  <a:pt x="878" y="344"/>
                  <a:pt x="878" y="344"/>
                </a:cubicBezTo>
                <a:cubicBezTo>
                  <a:pt x="892" y="333"/>
                  <a:pt x="892" y="333"/>
                  <a:pt x="892" y="333"/>
                </a:cubicBezTo>
                <a:cubicBezTo>
                  <a:pt x="896" y="339"/>
                  <a:pt x="896" y="339"/>
                  <a:pt x="896" y="339"/>
                </a:cubicBezTo>
                <a:cubicBezTo>
                  <a:pt x="903" y="347"/>
                  <a:pt x="903" y="347"/>
                  <a:pt x="903" y="347"/>
                </a:cubicBezTo>
                <a:cubicBezTo>
                  <a:pt x="915" y="345"/>
                  <a:pt x="915" y="345"/>
                  <a:pt x="915" y="345"/>
                </a:cubicBezTo>
                <a:moveTo>
                  <a:pt x="836" y="346"/>
                </a:moveTo>
                <a:cubicBezTo>
                  <a:pt x="837" y="306"/>
                  <a:pt x="837" y="306"/>
                  <a:pt x="837" y="306"/>
                </a:cubicBezTo>
                <a:cubicBezTo>
                  <a:pt x="805" y="307"/>
                  <a:pt x="805" y="307"/>
                  <a:pt x="805" y="307"/>
                </a:cubicBezTo>
                <a:cubicBezTo>
                  <a:pt x="803" y="344"/>
                  <a:pt x="803" y="344"/>
                  <a:pt x="803" y="344"/>
                </a:cubicBezTo>
                <a:cubicBezTo>
                  <a:pt x="836" y="346"/>
                  <a:pt x="836" y="346"/>
                  <a:pt x="836" y="346"/>
                </a:cubicBezTo>
                <a:moveTo>
                  <a:pt x="779" y="344"/>
                </a:moveTo>
                <a:cubicBezTo>
                  <a:pt x="778" y="335"/>
                  <a:pt x="778" y="335"/>
                  <a:pt x="778" y="335"/>
                </a:cubicBezTo>
                <a:cubicBezTo>
                  <a:pt x="736" y="334"/>
                  <a:pt x="736" y="334"/>
                  <a:pt x="736" y="334"/>
                </a:cubicBezTo>
                <a:cubicBezTo>
                  <a:pt x="734" y="343"/>
                  <a:pt x="734" y="343"/>
                  <a:pt x="734" y="343"/>
                </a:cubicBezTo>
                <a:cubicBezTo>
                  <a:pt x="779" y="344"/>
                  <a:pt x="779" y="344"/>
                  <a:pt x="779" y="344"/>
                </a:cubicBezTo>
                <a:moveTo>
                  <a:pt x="929" y="275"/>
                </a:moveTo>
                <a:cubicBezTo>
                  <a:pt x="934" y="275"/>
                  <a:pt x="940" y="277"/>
                  <a:pt x="946" y="279"/>
                </a:cubicBezTo>
                <a:cubicBezTo>
                  <a:pt x="953" y="281"/>
                  <a:pt x="956" y="287"/>
                  <a:pt x="963" y="292"/>
                </a:cubicBezTo>
                <a:cubicBezTo>
                  <a:pt x="966" y="294"/>
                  <a:pt x="969" y="299"/>
                  <a:pt x="970" y="308"/>
                </a:cubicBezTo>
                <a:cubicBezTo>
                  <a:pt x="974" y="314"/>
                  <a:pt x="975" y="319"/>
                  <a:pt x="973" y="326"/>
                </a:cubicBezTo>
                <a:cubicBezTo>
                  <a:pt x="975" y="319"/>
                  <a:pt x="974" y="314"/>
                  <a:pt x="970" y="308"/>
                </a:cubicBezTo>
                <a:cubicBezTo>
                  <a:pt x="969" y="299"/>
                  <a:pt x="966" y="294"/>
                  <a:pt x="963" y="292"/>
                </a:cubicBezTo>
                <a:cubicBezTo>
                  <a:pt x="956" y="287"/>
                  <a:pt x="953" y="281"/>
                  <a:pt x="946" y="279"/>
                </a:cubicBezTo>
                <a:cubicBezTo>
                  <a:pt x="940" y="277"/>
                  <a:pt x="934" y="275"/>
                  <a:pt x="929" y="275"/>
                </a:cubicBezTo>
                <a:close/>
                <a:moveTo>
                  <a:pt x="974" y="396"/>
                </a:moveTo>
                <a:cubicBezTo>
                  <a:pt x="970" y="394"/>
                  <a:pt x="970" y="390"/>
                  <a:pt x="966" y="388"/>
                </a:cubicBezTo>
                <a:cubicBezTo>
                  <a:pt x="963" y="385"/>
                  <a:pt x="959" y="385"/>
                  <a:pt x="956" y="383"/>
                </a:cubicBezTo>
                <a:cubicBezTo>
                  <a:pt x="952" y="380"/>
                  <a:pt x="949" y="380"/>
                  <a:pt x="945" y="378"/>
                </a:cubicBezTo>
                <a:cubicBezTo>
                  <a:pt x="941" y="378"/>
                  <a:pt x="935" y="379"/>
                  <a:pt x="931" y="376"/>
                </a:cubicBezTo>
                <a:cubicBezTo>
                  <a:pt x="935" y="379"/>
                  <a:pt x="941" y="378"/>
                  <a:pt x="945" y="378"/>
                </a:cubicBezTo>
                <a:cubicBezTo>
                  <a:pt x="949" y="380"/>
                  <a:pt x="952" y="380"/>
                  <a:pt x="956" y="383"/>
                </a:cubicBezTo>
                <a:cubicBezTo>
                  <a:pt x="959" y="385"/>
                  <a:pt x="963" y="385"/>
                  <a:pt x="966" y="388"/>
                </a:cubicBezTo>
                <a:cubicBezTo>
                  <a:pt x="970" y="390"/>
                  <a:pt x="970" y="394"/>
                  <a:pt x="974" y="396"/>
                </a:cubicBezTo>
                <a:close/>
                <a:moveTo>
                  <a:pt x="1202" y="0"/>
                </a:moveTo>
                <a:cubicBezTo>
                  <a:pt x="1208" y="2"/>
                  <a:pt x="1217" y="1"/>
                  <a:pt x="1220" y="4"/>
                </a:cubicBezTo>
                <a:cubicBezTo>
                  <a:pt x="1227" y="9"/>
                  <a:pt x="1233" y="11"/>
                  <a:pt x="1237" y="17"/>
                </a:cubicBezTo>
                <a:cubicBezTo>
                  <a:pt x="1241" y="23"/>
                  <a:pt x="1244" y="28"/>
                  <a:pt x="1248" y="34"/>
                </a:cubicBezTo>
                <a:cubicBezTo>
                  <a:pt x="1249" y="40"/>
                  <a:pt x="1250" y="46"/>
                  <a:pt x="1251" y="54"/>
                </a:cubicBezTo>
                <a:cubicBezTo>
                  <a:pt x="1247" y="124"/>
                  <a:pt x="1247" y="124"/>
                  <a:pt x="1247" y="124"/>
                </a:cubicBezTo>
                <a:cubicBezTo>
                  <a:pt x="1247" y="121"/>
                  <a:pt x="1244" y="119"/>
                  <a:pt x="1240" y="116"/>
                </a:cubicBezTo>
                <a:cubicBezTo>
                  <a:pt x="1237" y="113"/>
                  <a:pt x="1234" y="111"/>
                  <a:pt x="1230" y="108"/>
                </a:cubicBezTo>
                <a:cubicBezTo>
                  <a:pt x="1227" y="109"/>
                  <a:pt x="1224" y="106"/>
                  <a:pt x="1221" y="106"/>
                </a:cubicBezTo>
                <a:cubicBezTo>
                  <a:pt x="1218" y="104"/>
                  <a:pt x="1215" y="104"/>
                  <a:pt x="1209" y="105"/>
                </a:cubicBezTo>
                <a:cubicBezTo>
                  <a:pt x="309" y="99"/>
                  <a:pt x="309" y="99"/>
                  <a:pt x="309" y="99"/>
                </a:cubicBezTo>
                <a:cubicBezTo>
                  <a:pt x="309" y="99"/>
                  <a:pt x="309" y="99"/>
                  <a:pt x="309" y="99"/>
                </a:cubicBezTo>
                <a:cubicBezTo>
                  <a:pt x="306" y="100"/>
                  <a:pt x="306" y="100"/>
                  <a:pt x="306" y="100"/>
                </a:cubicBezTo>
                <a:cubicBezTo>
                  <a:pt x="303" y="100"/>
                  <a:pt x="303" y="100"/>
                  <a:pt x="303" y="100"/>
                </a:cubicBezTo>
                <a:cubicBezTo>
                  <a:pt x="300" y="100"/>
                  <a:pt x="300" y="100"/>
                  <a:pt x="300" y="100"/>
                </a:cubicBezTo>
                <a:cubicBezTo>
                  <a:pt x="279" y="100"/>
                  <a:pt x="279" y="100"/>
                  <a:pt x="279" y="100"/>
                </a:cubicBezTo>
                <a:cubicBezTo>
                  <a:pt x="279" y="52"/>
                  <a:pt x="279" y="52"/>
                  <a:pt x="279" y="52"/>
                </a:cubicBezTo>
                <a:cubicBezTo>
                  <a:pt x="281" y="42"/>
                  <a:pt x="280" y="37"/>
                  <a:pt x="285" y="30"/>
                </a:cubicBezTo>
                <a:cubicBezTo>
                  <a:pt x="287" y="24"/>
                  <a:pt x="290" y="20"/>
                  <a:pt x="295" y="17"/>
                </a:cubicBezTo>
                <a:cubicBezTo>
                  <a:pt x="298" y="10"/>
                  <a:pt x="303" y="6"/>
                  <a:pt x="309" y="6"/>
                </a:cubicBezTo>
                <a:cubicBezTo>
                  <a:pt x="315" y="2"/>
                  <a:pt x="321" y="1"/>
                  <a:pt x="327" y="1"/>
                </a:cubicBezTo>
                <a:cubicBezTo>
                  <a:pt x="1202" y="0"/>
                  <a:pt x="1202" y="0"/>
                  <a:pt x="1202" y="0"/>
                </a:cubicBezTo>
                <a:cubicBezTo>
                  <a:pt x="1202" y="0"/>
                  <a:pt x="1202" y="0"/>
                  <a:pt x="1202" y="0"/>
                </a:cubicBezTo>
                <a:close/>
                <a:moveTo>
                  <a:pt x="1190" y="74"/>
                </a:moveTo>
                <a:cubicBezTo>
                  <a:pt x="1172" y="55"/>
                  <a:pt x="1172" y="55"/>
                  <a:pt x="1172" y="55"/>
                </a:cubicBezTo>
                <a:cubicBezTo>
                  <a:pt x="1191" y="35"/>
                  <a:pt x="1191" y="35"/>
                  <a:pt x="1191" y="35"/>
                </a:cubicBezTo>
                <a:cubicBezTo>
                  <a:pt x="1179" y="36"/>
                  <a:pt x="1179" y="36"/>
                  <a:pt x="1179" y="36"/>
                </a:cubicBezTo>
                <a:cubicBezTo>
                  <a:pt x="1165" y="47"/>
                  <a:pt x="1165" y="47"/>
                  <a:pt x="1165" y="47"/>
                </a:cubicBezTo>
                <a:cubicBezTo>
                  <a:pt x="1155" y="36"/>
                  <a:pt x="1155" y="36"/>
                  <a:pt x="1155" y="36"/>
                </a:cubicBezTo>
                <a:cubicBezTo>
                  <a:pt x="1143" y="35"/>
                  <a:pt x="1143" y="35"/>
                  <a:pt x="1143" y="35"/>
                </a:cubicBezTo>
                <a:cubicBezTo>
                  <a:pt x="1160" y="54"/>
                  <a:pt x="1160" y="54"/>
                  <a:pt x="1160" y="54"/>
                </a:cubicBezTo>
                <a:cubicBezTo>
                  <a:pt x="1142" y="74"/>
                  <a:pt x="1142" y="74"/>
                  <a:pt x="1142" y="74"/>
                </a:cubicBezTo>
                <a:cubicBezTo>
                  <a:pt x="1153" y="73"/>
                  <a:pt x="1153" y="73"/>
                  <a:pt x="1153" y="73"/>
                </a:cubicBezTo>
                <a:cubicBezTo>
                  <a:pt x="1153" y="73"/>
                  <a:pt x="1153" y="73"/>
                  <a:pt x="1153" y="73"/>
                </a:cubicBezTo>
                <a:cubicBezTo>
                  <a:pt x="1167" y="59"/>
                  <a:pt x="1167" y="59"/>
                  <a:pt x="1167" y="59"/>
                </a:cubicBezTo>
                <a:cubicBezTo>
                  <a:pt x="1170" y="64"/>
                  <a:pt x="1170" y="64"/>
                  <a:pt x="1170" y="64"/>
                </a:cubicBezTo>
                <a:cubicBezTo>
                  <a:pt x="1178" y="73"/>
                  <a:pt x="1178" y="73"/>
                  <a:pt x="1178" y="73"/>
                </a:cubicBezTo>
                <a:cubicBezTo>
                  <a:pt x="1190" y="74"/>
                  <a:pt x="1190" y="74"/>
                  <a:pt x="1190" y="74"/>
                </a:cubicBezTo>
                <a:moveTo>
                  <a:pt x="1111" y="72"/>
                </a:moveTo>
                <a:cubicBezTo>
                  <a:pt x="1113" y="35"/>
                  <a:pt x="1113" y="35"/>
                  <a:pt x="1113" y="35"/>
                </a:cubicBezTo>
                <a:cubicBezTo>
                  <a:pt x="1076" y="34"/>
                  <a:pt x="1076" y="34"/>
                  <a:pt x="1076" y="34"/>
                </a:cubicBezTo>
                <a:cubicBezTo>
                  <a:pt x="1075" y="73"/>
                  <a:pt x="1075" y="73"/>
                  <a:pt x="1075" y="73"/>
                </a:cubicBezTo>
                <a:cubicBezTo>
                  <a:pt x="1111" y="72"/>
                  <a:pt x="1111" y="72"/>
                  <a:pt x="1111" y="72"/>
                </a:cubicBezTo>
                <a:moveTo>
                  <a:pt x="1051" y="73"/>
                </a:moveTo>
                <a:cubicBezTo>
                  <a:pt x="1050" y="64"/>
                  <a:pt x="1050" y="64"/>
                  <a:pt x="1050" y="64"/>
                </a:cubicBezTo>
                <a:cubicBezTo>
                  <a:pt x="1004" y="64"/>
                  <a:pt x="1004" y="64"/>
                  <a:pt x="1004" y="64"/>
                </a:cubicBezTo>
                <a:cubicBezTo>
                  <a:pt x="1006" y="73"/>
                  <a:pt x="1006" y="73"/>
                  <a:pt x="1006" y="73"/>
                </a:cubicBezTo>
                <a:cubicBezTo>
                  <a:pt x="1051" y="73"/>
                  <a:pt x="1051" y="73"/>
                  <a:pt x="1051" y="73"/>
                </a:cubicBezTo>
                <a:moveTo>
                  <a:pt x="1062" y="138"/>
                </a:moveTo>
                <a:cubicBezTo>
                  <a:pt x="1068" y="140"/>
                  <a:pt x="1075" y="143"/>
                  <a:pt x="1081" y="145"/>
                </a:cubicBezTo>
                <a:cubicBezTo>
                  <a:pt x="1087" y="147"/>
                  <a:pt x="1091" y="150"/>
                  <a:pt x="1097" y="155"/>
                </a:cubicBezTo>
                <a:cubicBezTo>
                  <a:pt x="1101" y="161"/>
                  <a:pt x="1105" y="166"/>
                  <a:pt x="1105" y="172"/>
                </a:cubicBezTo>
                <a:cubicBezTo>
                  <a:pt x="1109" y="178"/>
                  <a:pt x="1110" y="184"/>
                  <a:pt x="1108" y="193"/>
                </a:cubicBezTo>
                <a:cubicBezTo>
                  <a:pt x="1108" y="263"/>
                  <a:pt x="1108" y="263"/>
                  <a:pt x="1108" y="263"/>
                </a:cubicBezTo>
                <a:cubicBezTo>
                  <a:pt x="1104" y="260"/>
                  <a:pt x="1104" y="257"/>
                  <a:pt x="1101" y="255"/>
                </a:cubicBezTo>
                <a:cubicBezTo>
                  <a:pt x="1097" y="252"/>
                  <a:pt x="1094" y="250"/>
                  <a:pt x="1091" y="247"/>
                </a:cubicBezTo>
                <a:cubicBezTo>
                  <a:pt x="1088" y="247"/>
                  <a:pt x="1084" y="245"/>
                  <a:pt x="1081" y="245"/>
                </a:cubicBezTo>
                <a:cubicBezTo>
                  <a:pt x="1078" y="242"/>
                  <a:pt x="1072" y="243"/>
                  <a:pt x="1069" y="244"/>
                </a:cubicBezTo>
                <a:cubicBezTo>
                  <a:pt x="183" y="232"/>
                  <a:pt x="183" y="232"/>
                  <a:pt x="183" y="232"/>
                </a:cubicBezTo>
                <a:cubicBezTo>
                  <a:pt x="183" y="232"/>
                  <a:pt x="183" y="232"/>
                  <a:pt x="183" y="232"/>
                </a:cubicBezTo>
                <a:cubicBezTo>
                  <a:pt x="180" y="233"/>
                  <a:pt x="180" y="233"/>
                  <a:pt x="180" y="233"/>
                </a:cubicBezTo>
                <a:cubicBezTo>
                  <a:pt x="177" y="233"/>
                  <a:pt x="177" y="233"/>
                  <a:pt x="177" y="233"/>
                </a:cubicBezTo>
                <a:cubicBezTo>
                  <a:pt x="177" y="233"/>
                  <a:pt x="177" y="233"/>
                  <a:pt x="174" y="233"/>
                </a:cubicBezTo>
                <a:cubicBezTo>
                  <a:pt x="153" y="233"/>
                  <a:pt x="153" y="233"/>
                  <a:pt x="153" y="233"/>
                </a:cubicBezTo>
                <a:cubicBezTo>
                  <a:pt x="156" y="181"/>
                  <a:pt x="156" y="181"/>
                  <a:pt x="156" y="181"/>
                </a:cubicBezTo>
                <a:cubicBezTo>
                  <a:pt x="155" y="175"/>
                  <a:pt x="157" y="168"/>
                  <a:pt x="160" y="162"/>
                </a:cubicBezTo>
                <a:cubicBezTo>
                  <a:pt x="162" y="156"/>
                  <a:pt x="164" y="152"/>
                  <a:pt x="169" y="146"/>
                </a:cubicBezTo>
                <a:cubicBezTo>
                  <a:pt x="172" y="142"/>
                  <a:pt x="178" y="139"/>
                  <a:pt x="183" y="135"/>
                </a:cubicBezTo>
                <a:cubicBezTo>
                  <a:pt x="189" y="134"/>
                  <a:pt x="195" y="133"/>
                  <a:pt x="201" y="133"/>
                </a:cubicBezTo>
                <a:cubicBezTo>
                  <a:pt x="1062" y="138"/>
                  <a:pt x="1062" y="138"/>
                  <a:pt x="1062" y="138"/>
                </a:cubicBezTo>
                <a:cubicBezTo>
                  <a:pt x="1062" y="138"/>
                  <a:pt x="1062" y="138"/>
                  <a:pt x="1062" y="138"/>
                </a:cubicBezTo>
                <a:close/>
                <a:moveTo>
                  <a:pt x="1050" y="212"/>
                </a:moveTo>
                <a:cubicBezTo>
                  <a:pt x="1033" y="193"/>
                  <a:pt x="1033" y="193"/>
                  <a:pt x="1033" y="193"/>
                </a:cubicBezTo>
                <a:cubicBezTo>
                  <a:pt x="1051" y="173"/>
                  <a:pt x="1051" y="173"/>
                  <a:pt x="1051" y="173"/>
                </a:cubicBezTo>
                <a:cubicBezTo>
                  <a:pt x="1040" y="174"/>
                  <a:pt x="1040" y="174"/>
                  <a:pt x="1040" y="174"/>
                </a:cubicBezTo>
                <a:cubicBezTo>
                  <a:pt x="1026" y="185"/>
                  <a:pt x="1026" y="185"/>
                  <a:pt x="1026" y="185"/>
                </a:cubicBezTo>
                <a:cubicBezTo>
                  <a:pt x="1016" y="174"/>
                  <a:pt x="1016" y="174"/>
                  <a:pt x="1016" y="174"/>
                </a:cubicBezTo>
                <a:cubicBezTo>
                  <a:pt x="1003" y="173"/>
                  <a:pt x="1003" y="173"/>
                  <a:pt x="1003" y="173"/>
                </a:cubicBezTo>
                <a:cubicBezTo>
                  <a:pt x="1021" y="192"/>
                  <a:pt x="1021" y="192"/>
                  <a:pt x="1021" y="192"/>
                </a:cubicBezTo>
                <a:cubicBezTo>
                  <a:pt x="1002" y="209"/>
                  <a:pt x="1002" y="209"/>
                  <a:pt x="1002" y="209"/>
                </a:cubicBezTo>
                <a:cubicBezTo>
                  <a:pt x="1014" y="211"/>
                  <a:pt x="1014" y="211"/>
                  <a:pt x="1014" y="211"/>
                </a:cubicBezTo>
                <a:cubicBezTo>
                  <a:pt x="1014" y="211"/>
                  <a:pt x="1014" y="211"/>
                  <a:pt x="1014" y="211"/>
                </a:cubicBezTo>
                <a:cubicBezTo>
                  <a:pt x="1027" y="197"/>
                  <a:pt x="1027" y="197"/>
                  <a:pt x="1027" y="197"/>
                </a:cubicBezTo>
                <a:cubicBezTo>
                  <a:pt x="1031" y="203"/>
                  <a:pt x="1031" y="203"/>
                  <a:pt x="1031" y="203"/>
                </a:cubicBezTo>
                <a:cubicBezTo>
                  <a:pt x="1038" y="211"/>
                  <a:pt x="1038" y="211"/>
                  <a:pt x="1038" y="211"/>
                </a:cubicBezTo>
                <a:cubicBezTo>
                  <a:pt x="1050" y="212"/>
                  <a:pt x="1050" y="212"/>
                  <a:pt x="1050" y="212"/>
                </a:cubicBezTo>
                <a:moveTo>
                  <a:pt x="972" y="210"/>
                </a:moveTo>
                <a:cubicBezTo>
                  <a:pt x="974" y="173"/>
                  <a:pt x="974" y="173"/>
                  <a:pt x="974" y="173"/>
                </a:cubicBezTo>
                <a:cubicBezTo>
                  <a:pt x="937" y="172"/>
                  <a:pt x="937" y="172"/>
                  <a:pt x="937" y="172"/>
                </a:cubicBezTo>
                <a:cubicBezTo>
                  <a:pt x="936" y="208"/>
                  <a:pt x="936" y="208"/>
                  <a:pt x="936" y="208"/>
                </a:cubicBezTo>
                <a:cubicBezTo>
                  <a:pt x="972" y="210"/>
                  <a:pt x="972" y="210"/>
                  <a:pt x="972" y="210"/>
                </a:cubicBezTo>
                <a:moveTo>
                  <a:pt x="912" y="211"/>
                </a:moveTo>
                <a:cubicBezTo>
                  <a:pt x="911" y="202"/>
                  <a:pt x="911" y="202"/>
                  <a:pt x="911" y="202"/>
                </a:cubicBezTo>
                <a:cubicBezTo>
                  <a:pt x="869" y="202"/>
                  <a:pt x="869" y="202"/>
                  <a:pt x="869" y="202"/>
                </a:cubicBezTo>
                <a:cubicBezTo>
                  <a:pt x="867" y="211"/>
                  <a:pt x="867" y="211"/>
                  <a:pt x="867" y="211"/>
                </a:cubicBezTo>
                <a:cubicBezTo>
                  <a:pt x="912" y="211"/>
                  <a:pt x="912" y="211"/>
                  <a:pt x="912" y="211"/>
                </a:cubicBezTo>
                <a:moveTo>
                  <a:pt x="1060" y="285"/>
                </a:moveTo>
                <a:cubicBezTo>
                  <a:pt x="1060" y="285"/>
                  <a:pt x="1060" y="285"/>
                  <a:pt x="1060" y="285"/>
                </a:cubicBezTo>
                <a:cubicBezTo>
                  <a:pt x="999" y="287"/>
                  <a:pt x="999" y="287"/>
                  <a:pt x="999" y="287"/>
                </a:cubicBezTo>
                <a:cubicBezTo>
                  <a:pt x="999" y="290"/>
                  <a:pt x="1003" y="292"/>
                  <a:pt x="1003" y="295"/>
                </a:cubicBezTo>
                <a:cubicBezTo>
                  <a:pt x="1003" y="298"/>
                  <a:pt x="1004" y="304"/>
                  <a:pt x="1008" y="307"/>
                </a:cubicBezTo>
                <a:cubicBezTo>
                  <a:pt x="1008" y="310"/>
                  <a:pt x="1008" y="313"/>
                  <a:pt x="1009" y="319"/>
                </a:cubicBezTo>
                <a:cubicBezTo>
                  <a:pt x="1009" y="322"/>
                  <a:pt x="1010" y="324"/>
                  <a:pt x="1007" y="331"/>
                </a:cubicBezTo>
                <a:cubicBezTo>
                  <a:pt x="1007" y="331"/>
                  <a:pt x="1007" y="331"/>
                  <a:pt x="1008" y="337"/>
                </a:cubicBezTo>
                <a:cubicBezTo>
                  <a:pt x="1008" y="337"/>
                  <a:pt x="1008" y="337"/>
                  <a:pt x="1060" y="336"/>
                </a:cubicBezTo>
                <a:cubicBezTo>
                  <a:pt x="1060" y="336"/>
                  <a:pt x="1060" y="336"/>
                  <a:pt x="1040" y="909"/>
                </a:cubicBezTo>
                <a:cubicBezTo>
                  <a:pt x="1040" y="909"/>
                  <a:pt x="1040" y="909"/>
                  <a:pt x="988" y="907"/>
                </a:cubicBezTo>
                <a:cubicBezTo>
                  <a:pt x="988" y="907"/>
                  <a:pt x="988" y="907"/>
                  <a:pt x="988" y="958"/>
                </a:cubicBezTo>
                <a:cubicBezTo>
                  <a:pt x="988" y="958"/>
                  <a:pt x="988" y="958"/>
                  <a:pt x="1037" y="961"/>
                </a:cubicBezTo>
                <a:cubicBezTo>
                  <a:pt x="1043" y="960"/>
                  <a:pt x="1052" y="959"/>
                  <a:pt x="1058" y="955"/>
                </a:cubicBezTo>
                <a:cubicBezTo>
                  <a:pt x="1064" y="955"/>
                  <a:pt x="1069" y="951"/>
                  <a:pt x="1075" y="944"/>
                </a:cubicBezTo>
                <a:cubicBezTo>
                  <a:pt x="1077" y="941"/>
                  <a:pt x="1083" y="937"/>
                  <a:pt x="1085" y="931"/>
                </a:cubicBezTo>
                <a:cubicBezTo>
                  <a:pt x="1087" y="925"/>
                  <a:pt x="1090" y="918"/>
                  <a:pt x="1089" y="909"/>
                </a:cubicBezTo>
                <a:cubicBezTo>
                  <a:pt x="1089" y="909"/>
                  <a:pt x="1089" y="909"/>
                  <a:pt x="1109" y="339"/>
                </a:cubicBezTo>
                <a:cubicBezTo>
                  <a:pt x="1108" y="330"/>
                  <a:pt x="1107" y="324"/>
                  <a:pt x="1106" y="318"/>
                </a:cubicBezTo>
                <a:cubicBezTo>
                  <a:pt x="1103" y="313"/>
                  <a:pt x="1099" y="307"/>
                  <a:pt x="1095" y="302"/>
                </a:cubicBezTo>
                <a:cubicBezTo>
                  <a:pt x="1091" y="296"/>
                  <a:pt x="1085" y="294"/>
                  <a:pt x="1079" y="292"/>
                </a:cubicBezTo>
                <a:cubicBezTo>
                  <a:pt x="1075" y="286"/>
                  <a:pt x="1066" y="287"/>
                  <a:pt x="1060" y="285"/>
                </a:cubicBezTo>
                <a:close/>
                <a:moveTo>
                  <a:pt x="1196" y="150"/>
                </a:moveTo>
                <a:cubicBezTo>
                  <a:pt x="1196" y="150"/>
                  <a:pt x="1196" y="150"/>
                  <a:pt x="1196" y="150"/>
                </a:cubicBezTo>
                <a:cubicBezTo>
                  <a:pt x="1135" y="148"/>
                  <a:pt x="1135" y="148"/>
                  <a:pt x="1135" y="148"/>
                </a:cubicBezTo>
                <a:cubicBezTo>
                  <a:pt x="1135" y="151"/>
                  <a:pt x="1139" y="154"/>
                  <a:pt x="1139" y="157"/>
                </a:cubicBezTo>
                <a:cubicBezTo>
                  <a:pt x="1140" y="163"/>
                  <a:pt x="1143" y="165"/>
                  <a:pt x="1143" y="168"/>
                </a:cubicBezTo>
                <a:cubicBezTo>
                  <a:pt x="1144" y="171"/>
                  <a:pt x="1144" y="177"/>
                  <a:pt x="1145" y="180"/>
                </a:cubicBezTo>
                <a:cubicBezTo>
                  <a:pt x="1145" y="183"/>
                  <a:pt x="1146" y="189"/>
                  <a:pt x="1146" y="192"/>
                </a:cubicBezTo>
                <a:cubicBezTo>
                  <a:pt x="1146" y="192"/>
                  <a:pt x="1146" y="192"/>
                  <a:pt x="1144" y="198"/>
                </a:cubicBezTo>
                <a:cubicBezTo>
                  <a:pt x="1144" y="198"/>
                  <a:pt x="1144" y="198"/>
                  <a:pt x="1194" y="201"/>
                </a:cubicBezTo>
                <a:cubicBezTo>
                  <a:pt x="1194" y="201"/>
                  <a:pt x="1194" y="201"/>
                  <a:pt x="1177" y="771"/>
                </a:cubicBezTo>
                <a:cubicBezTo>
                  <a:pt x="1177" y="771"/>
                  <a:pt x="1177" y="771"/>
                  <a:pt x="1130" y="768"/>
                </a:cubicBezTo>
                <a:cubicBezTo>
                  <a:pt x="1130" y="768"/>
                  <a:pt x="1130" y="768"/>
                  <a:pt x="1128" y="819"/>
                </a:cubicBezTo>
                <a:cubicBezTo>
                  <a:pt x="1128" y="819"/>
                  <a:pt x="1128" y="819"/>
                  <a:pt x="1178" y="822"/>
                </a:cubicBezTo>
                <a:cubicBezTo>
                  <a:pt x="1184" y="821"/>
                  <a:pt x="1189" y="820"/>
                  <a:pt x="1195" y="820"/>
                </a:cubicBezTo>
                <a:cubicBezTo>
                  <a:pt x="1201" y="816"/>
                  <a:pt x="1206" y="812"/>
                  <a:pt x="1211" y="809"/>
                </a:cubicBezTo>
                <a:cubicBezTo>
                  <a:pt x="1216" y="802"/>
                  <a:pt x="1219" y="799"/>
                  <a:pt x="1221" y="793"/>
                </a:cubicBezTo>
                <a:cubicBezTo>
                  <a:pt x="1226" y="786"/>
                  <a:pt x="1225" y="780"/>
                  <a:pt x="1227" y="771"/>
                </a:cubicBezTo>
                <a:cubicBezTo>
                  <a:pt x="1227" y="771"/>
                  <a:pt x="1227" y="771"/>
                  <a:pt x="1244" y="201"/>
                </a:cubicBezTo>
                <a:cubicBezTo>
                  <a:pt x="1242" y="192"/>
                  <a:pt x="1242" y="186"/>
                  <a:pt x="1238" y="180"/>
                </a:cubicBezTo>
                <a:cubicBezTo>
                  <a:pt x="1237" y="174"/>
                  <a:pt x="1234" y="169"/>
                  <a:pt x="1230" y="163"/>
                </a:cubicBezTo>
                <a:cubicBezTo>
                  <a:pt x="1224" y="158"/>
                  <a:pt x="1220" y="156"/>
                  <a:pt x="1214" y="153"/>
                </a:cubicBezTo>
                <a:cubicBezTo>
                  <a:pt x="1208" y="151"/>
                  <a:pt x="1202" y="149"/>
                  <a:pt x="1196" y="150"/>
                </a:cubicBezTo>
                <a:close/>
              </a:path>
            </a:pathLst>
          </a:custGeom>
          <a:solidFill>
            <a:srgbClr val="FF8C00"/>
          </a:solid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27" name="Freeform 24"/>
          <p:cNvSpPr>
            <a:spLocks noEditPoints="1"/>
          </p:cNvSpPr>
          <p:nvPr/>
        </p:nvSpPr>
        <p:spPr bwMode="auto">
          <a:xfrm>
            <a:off x="11207184" y="4260043"/>
            <a:ext cx="502540" cy="990251"/>
          </a:xfrm>
          <a:custGeom>
            <a:avLst/>
            <a:gdLst>
              <a:gd name="T0" fmla="*/ 112 w 991"/>
              <a:gd name="T1" fmla="*/ 1688 h 1955"/>
              <a:gd name="T2" fmla="*/ 112 w 991"/>
              <a:gd name="T3" fmla="*/ 1756 h 1955"/>
              <a:gd name="T4" fmla="*/ 880 w 991"/>
              <a:gd name="T5" fmla="*/ 1756 h 1955"/>
              <a:gd name="T6" fmla="*/ 880 w 991"/>
              <a:gd name="T7" fmla="*/ 1688 h 1955"/>
              <a:gd name="T8" fmla="*/ 112 w 991"/>
              <a:gd name="T9" fmla="*/ 1688 h 1955"/>
              <a:gd name="T10" fmla="*/ 112 w 991"/>
              <a:gd name="T11" fmla="*/ 1537 h 1955"/>
              <a:gd name="T12" fmla="*/ 112 w 991"/>
              <a:gd name="T13" fmla="*/ 1606 h 1955"/>
              <a:gd name="T14" fmla="*/ 265 w 991"/>
              <a:gd name="T15" fmla="*/ 1606 h 1955"/>
              <a:gd name="T16" fmla="*/ 265 w 991"/>
              <a:gd name="T17" fmla="*/ 1537 h 1955"/>
              <a:gd name="T18" fmla="*/ 112 w 991"/>
              <a:gd name="T19" fmla="*/ 1537 h 1955"/>
              <a:gd name="T20" fmla="*/ 112 w 991"/>
              <a:gd name="T21" fmla="*/ 1387 h 1955"/>
              <a:gd name="T22" fmla="*/ 112 w 991"/>
              <a:gd name="T23" fmla="*/ 1455 h 1955"/>
              <a:gd name="T24" fmla="*/ 265 w 991"/>
              <a:gd name="T25" fmla="*/ 1455 h 1955"/>
              <a:gd name="T26" fmla="*/ 265 w 991"/>
              <a:gd name="T27" fmla="*/ 1387 h 1955"/>
              <a:gd name="T28" fmla="*/ 112 w 991"/>
              <a:gd name="T29" fmla="*/ 1387 h 1955"/>
              <a:gd name="T30" fmla="*/ 112 w 991"/>
              <a:gd name="T31" fmla="*/ 364 h 1955"/>
              <a:gd name="T32" fmla="*/ 112 w 991"/>
              <a:gd name="T33" fmla="*/ 466 h 1955"/>
              <a:gd name="T34" fmla="*/ 880 w 991"/>
              <a:gd name="T35" fmla="*/ 466 h 1955"/>
              <a:gd name="T36" fmla="*/ 880 w 991"/>
              <a:gd name="T37" fmla="*/ 364 h 1955"/>
              <a:gd name="T38" fmla="*/ 112 w 991"/>
              <a:gd name="T39" fmla="*/ 364 h 1955"/>
              <a:gd name="T40" fmla="*/ 112 w 991"/>
              <a:gd name="T41" fmla="*/ 201 h 1955"/>
              <a:gd name="T42" fmla="*/ 112 w 991"/>
              <a:gd name="T43" fmla="*/ 269 h 1955"/>
              <a:gd name="T44" fmla="*/ 880 w 991"/>
              <a:gd name="T45" fmla="*/ 269 h 1955"/>
              <a:gd name="T46" fmla="*/ 880 w 991"/>
              <a:gd name="T47" fmla="*/ 201 h 1955"/>
              <a:gd name="T48" fmla="*/ 112 w 991"/>
              <a:gd name="T49" fmla="*/ 201 h 1955"/>
              <a:gd name="T50" fmla="*/ 132 w 991"/>
              <a:gd name="T51" fmla="*/ 0 h 1955"/>
              <a:gd name="T52" fmla="*/ 859 w 991"/>
              <a:gd name="T53" fmla="*/ 0 h 1955"/>
              <a:gd name="T54" fmla="*/ 991 w 991"/>
              <a:gd name="T55" fmla="*/ 117 h 1955"/>
              <a:gd name="T56" fmla="*/ 991 w 991"/>
              <a:gd name="T57" fmla="*/ 1838 h 1955"/>
              <a:gd name="T58" fmla="*/ 859 w 991"/>
              <a:gd name="T59" fmla="*/ 1955 h 1955"/>
              <a:gd name="T60" fmla="*/ 132 w 991"/>
              <a:gd name="T61" fmla="*/ 1955 h 1955"/>
              <a:gd name="T62" fmla="*/ 0 w 991"/>
              <a:gd name="T63" fmla="*/ 1838 h 1955"/>
              <a:gd name="T64" fmla="*/ 0 w 991"/>
              <a:gd name="T65" fmla="*/ 117 h 1955"/>
              <a:gd name="T66" fmla="*/ 132 w 991"/>
              <a:gd name="T67" fmla="*/ 0 h 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1" h="1955">
                <a:moveTo>
                  <a:pt x="112" y="1688"/>
                </a:moveTo>
                <a:cubicBezTo>
                  <a:pt x="112" y="1756"/>
                  <a:pt x="112" y="1756"/>
                  <a:pt x="112" y="1756"/>
                </a:cubicBezTo>
                <a:cubicBezTo>
                  <a:pt x="880" y="1756"/>
                  <a:pt x="880" y="1756"/>
                  <a:pt x="880" y="1756"/>
                </a:cubicBezTo>
                <a:cubicBezTo>
                  <a:pt x="880" y="1688"/>
                  <a:pt x="880" y="1688"/>
                  <a:pt x="880" y="1688"/>
                </a:cubicBezTo>
                <a:cubicBezTo>
                  <a:pt x="112" y="1688"/>
                  <a:pt x="112" y="1688"/>
                  <a:pt x="112" y="1688"/>
                </a:cubicBezTo>
                <a:close/>
                <a:moveTo>
                  <a:pt x="112" y="1537"/>
                </a:moveTo>
                <a:cubicBezTo>
                  <a:pt x="112" y="1606"/>
                  <a:pt x="112" y="1606"/>
                  <a:pt x="112" y="1606"/>
                </a:cubicBezTo>
                <a:cubicBezTo>
                  <a:pt x="265" y="1606"/>
                  <a:pt x="265" y="1606"/>
                  <a:pt x="265" y="1606"/>
                </a:cubicBezTo>
                <a:cubicBezTo>
                  <a:pt x="265" y="1537"/>
                  <a:pt x="265" y="1537"/>
                  <a:pt x="265" y="1537"/>
                </a:cubicBezTo>
                <a:cubicBezTo>
                  <a:pt x="112" y="1537"/>
                  <a:pt x="112" y="1537"/>
                  <a:pt x="112" y="1537"/>
                </a:cubicBezTo>
                <a:close/>
                <a:moveTo>
                  <a:pt x="112" y="1387"/>
                </a:moveTo>
                <a:cubicBezTo>
                  <a:pt x="112" y="1455"/>
                  <a:pt x="112" y="1455"/>
                  <a:pt x="112" y="1455"/>
                </a:cubicBezTo>
                <a:cubicBezTo>
                  <a:pt x="265" y="1455"/>
                  <a:pt x="265" y="1455"/>
                  <a:pt x="265" y="1455"/>
                </a:cubicBezTo>
                <a:cubicBezTo>
                  <a:pt x="265" y="1387"/>
                  <a:pt x="265" y="1387"/>
                  <a:pt x="265" y="1387"/>
                </a:cubicBezTo>
                <a:cubicBezTo>
                  <a:pt x="112" y="1387"/>
                  <a:pt x="112" y="1387"/>
                  <a:pt x="112" y="1387"/>
                </a:cubicBezTo>
                <a:close/>
                <a:moveTo>
                  <a:pt x="112" y="364"/>
                </a:moveTo>
                <a:cubicBezTo>
                  <a:pt x="112" y="466"/>
                  <a:pt x="112" y="466"/>
                  <a:pt x="112" y="466"/>
                </a:cubicBezTo>
                <a:cubicBezTo>
                  <a:pt x="880" y="466"/>
                  <a:pt x="880" y="466"/>
                  <a:pt x="880" y="466"/>
                </a:cubicBezTo>
                <a:cubicBezTo>
                  <a:pt x="880" y="364"/>
                  <a:pt x="880" y="364"/>
                  <a:pt x="880" y="364"/>
                </a:cubicBezTo>
                <a:cubicBezTo>
                  <a:pt x="112" y="364"/>
                  <a:pt x="112" y="364"/>
                  <a:pt x="112" y="364"/>
                </a:cubicBezTo>
                <a:close/>
                <a:moveTo>
                  <a:pt x="112" y="201"/>
                </a:moveTo>
                <a:cubicBezTo>
                  <a:pt x="112" y="269"/>
                  <a:pt x="112" y="269"/>
                  <a:pt x="112" y="269"/>
                </a:cubicBezTo>
                <a:cubicBezTo>
                  <a:pt x="880" y="269"/>
                  <a:pt x="880" y="269"/>
                  <a:pt x="880" y="269"/>
                </a:cubicBezTo>
                <a:cubicBezTo>
                  <a:pt x="880" y="201"/>
                  <a:pt x="880" y="201"/>
                  <a:pt x="880" y="201"/>
                </a:cubicBezTo>
                <a:cubicBezTo>
                  <a:pt x="112" y="201"/>
                  <a:pt x="112" y="201"/>
                  <a:pt x="112" y="201"/>
                </a:cubicBezTo>
                <a:close/>
                <a:moveTo>
                  <a:pt x="132" y="0"/>
                </a:moveTo>
                <a:cubicBezTo>
                  <a:pt x="859" y="0"/>
                  <a:pt x="859" y="0"/>
                  <a:pt x="859" y="0"/>
                </a:cubicBezTo>
                <a:cubicBezTo>
                  <a:pt x="932" y="0"/>
                  <a:pt x="991" y="53"/>
                  <a:pt x="991" y="117"/>
                </a:cubicBezTo>
                <a:cubicBezTo>
                  <a:pt x="991" y="1838"/>
                  <a:pt x="991" y="1838"/>
                  <a:pt x="991" y="1838"/>
                </a:cubicBezTo>
                <a:cubicBezTo>
                  <a:pt x="991" y="1903"/>
                  <a:pt x="932" y="1955"/>
                  <a:pt x="859" y="1955"/>
                </a:cubicBezTo>
                <a:cubicBezTo>
                  <a:pt x="132" y="1955"/>
                  <a:pt x="132" y="1955"/>
                  <a:pt x="132" y="1955"/>
                </a:cubicBezTo>
                <a:cubicBezTo>
                  <a:pt x="59" y="1955"/>
                  <a:pt x="0" y="1903"/>
                  <a:pt x="0" y="1838"/>
                </a:cubicBezTo>
                <a:cubicBezTo>
                  <a:pt x="0" y="117"/>
                  <a:pt x="0" y="117"/>
                  <a:pt x="0" y="117"/>
                </a:cubicBezTo>
                <a:cubicBezTo>
                  <a:pt x="0" y="53"/>
                  <a:pt x="59" y="0"/>
                  <a:pt x="132" y="0"/>
                </a:cubicBezTo>
                <a:close/>
              </a:path>
            </a:pathLst>
          </a:custGeom>
          <a:solidFill>
            <a:schemeClr val="bg2">
              <a:lumMod val="90000"/>
              <a:lumOff val="10000"/>
            </a:schemeClr>
          </a:solidFill>
          <a:ln w="22225" cap="flat">
            <a:noFill/>
            <a:prstDash val="solid"/>
            <a:miter lim="800000"/>
            <a:headEnd/>
            <a:tailEnd/>
          </a:ln>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28" name="Freeform 25"/>
          <p:cNvSpPr>
            <a:spLocks noEditPoints="1"/>
          </p:cNvSpPr>
          <p:nvPr/>
        </p:nvSpPr>
        <p:spPr bwMode="auto">
          <a:xfrm>
            <a:off x="10964836" y="4368365"/>
            <a:ext cx="622069" cy="531333"/>
          </a:xfrm>
          <a:custGeom>
            <a:avLst/>
            <a:gdLst>
              <a:gd name="T0" fmla="*/ 1227 w 1227"/>
              <a:gd name="T1" fmla="*/ 402 h 1049"/>
              <a:gd name="T2" fmla="*/ 1179 w 1227"/>
              <a:gd name="T3" fmla="*/ 450 h 1049"/>
              <a:gd name="T4" fmla="*/ 423 w 1227"/>
              <a:gd name="T5" fmla="*/ 438 h 1049"/>
              <a:gd name="T6" fmla="*/ 375 w 1227"/>
              <a:gd name="T7" fmla="*/ 390 h 1049"/>
              <a:gd name="T8" fmla="*/ 375 w 1227"/>
              <a:gd name="T9" fmla="*/ 48 h 1049"/>
              <a:gd name="T10" fmla="*/ 423 w 1227"/>
              <a:gd name="T11" fmla="*/ 0 h 1049"/>
              <a:gd name="T12" fmla="*/ 1179 w 1227"/>
              <a:gd name="T13" fmla="*/ 0 h 1049"/>
              <a:gd name="T14" fmla="*/ 1227 w 1227"/>
              <a:gd name="T15" fmla="*/ 48 h 1049"/>
              <a:gd name="T16" fmla="*/ 1227 w 1227"/>
              <a:gd name="T17" fmla="*/ 402 h 1049"/>
              <a:gd name="T18" fmla="*/ 922 w 1227"/>
              <a:gd name="T19" fmla="*/ 472 h 1049"/>
              <a:gd name="T20" fmla="*/ 874 w 1227"/>
              <a:gd name="T21" fmla="*/ 424 h 1049"/>
              <a:gd name="T22" fmla="*/ 68 w 1227"/>
              <a:gd name="T23" fmla="*/ 404 h 1049"/>
              <a:gd name="T24" fmla="*/ 20 w 1227"/>
              <a:gd name="T25" fmla="*/ 452 h 1049"/>
              <a:gd name="T26" fmla="*/ 0 w 1227"/>
              <a:gd name="T27" fmla="*/ 961 h 1049"/>
              <a:gd name="T28" fmla="*/ 48 w 1227"/>
              <a:gd name="T29" fmla="*/ 1009 h 1049"/>
              <a:gd name="T30" fmla="*/ 856 w 1227"/>
              <a:gd name="T31" fmla="*/ 1049 h 1049"/>
              <a:gd name="T32" fmla="*/ 904 w 1227"/>
              <a:gd name="T33" fmla="*/ 1001 h 1049"/>
              <a:gd name="T34" fmla="*/ 922 w 1227"/>
              <a:gd name="T35" fmla="*/ 472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7" h="1049">
                <a:moveTo>
                  <a:pt x="1227" y="402"/>
                </a:moveTo>
                <a:cubicBezTo>
                  <a:pt x="1227" y="428"/>
                  <a:pt x="1205" y="450"/>
                  <a:pt x="1179" y="450"/>
                </a:cubicBezTo>
                <a:cubicBezTo>
                  <a:pt x="423" y="438"/>
                  <a:pt x="423" y="438"/>
                  <a:pt x="423" y="438"/>
                </a:cubicBezTo>
                <a:cubicBezTo>
                  <a:pt x="397" y="438"/>
                  <a:pt x="375" y="416"/>
                  <a:pt x="375" y="390"/>
                </a:cubicBezTo>
                <a:cubicBezTo>
                  <a:pt x="375" y="48"/>
                  <a:pt x="375" y="48"/>
                  <a:pt x="375" y="48"/>
                </a:cubicBezTo>
                <a:cubicBezTo>
                  <a:pt x="375" y="22"/>
                  <a:pt x="397" y="0"/>
                  <a:pt x="423" y="0"/>
                </a:cubicBezTo>
                <a:cubicBezTo>
                  <a:pt x="1179" y="0"/>
                  <a:pt x="1179" y="0"/>
                  <a:pt x="1179" y="0"/>
                </a:cubicBezTo>
                <a:cubicBezTo>
                  <a:pt x="1205" y="0"/>
                  <a:pt x="1227" y="22"/>
                  <a:pt x="1227" y="48"/>
                </a:cubicBezTo>
                <a:lnTo>
                  <a:pt x="1227" y="402"/>
                </a:lnTo>
                <a:close/>
                <a:moveTo>
                  <a:pt x="922" y="472"/>
                </a:moveTo>
                <a:cubicBezTo>
                  <a:pt x="922" y="445"/>
                  <a:pt x="900" y="424"/>
                  <a:pt x="874" y="424"/>
                </a:cubicBezTo>
                <a:cubicBezTo>
                  <a:pt x="68" y="404"/>
                  <a:pt x="68" y="404"/>
                  <a:pt x="68" y="404"/>
                </a:cubicBezTo>
                <a:cubicBezTo>
                  <a:pt x="41" y="404"/>
                  <a:pt x="20" y="425"/>
                  <a:pt x="20" y="452"/>
                </a:cubicBezTo>
                <a:cubicBezTo>
                  <a:pt x="0" y="961"/>
                  <a:pt x="0" y="961"/>
                  <a:pt x="0" y="961"/>
                </a:cubicBezTo>
                <a:cubicBezTo>
                  <a:pt x="0" y="987"/>
                  <a:pt x="21" y="1009"/>
                  <a:pt x="48" y="1009"/>
                </a:cubicBezTo>
                <a:cubicBezTo>
                  <a:pt x="856" y="1049"/>
                  <a:pt x="856" y="1049"/>
                  <a:pt x="856" y="1049"/>
                </a:cubicBezTo>
                <a:cubicBezTo>
                  <a:pt x="883" y="1049"/>
                  <a:pt x="904" y="1027"/>
                  <a:pt x="904" y="1001"/>
                </a:cubicBezTo>
                <a:lnTo>
                  <a:pt x="922" y="472"/>
                </a:lnTo>
                <a:close/>
              </a:path>
            </a:pathLst>
          </a:custGeom>
          <a:solidFill>
            <a:srgbClr val="FFFFFF"/>
          </a:solid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29" name="Freeform 26"/>
          <p:cNvSpPr>
            <a:spLocks noEditPoints="1"/>
          </p:cNvSpPr>
          <p:nvPr/>
        </p:nvSpPr>
        <p:spPr bwMode="auto">
          <a:xfrm>
            <a:off x="10949080" y="4348298"/>
            <a:ext cx="635156" cy="551399"/>
          </a:xfrm>
          <a:custGeom>
            <a:avLst/>
            <a:gdLst>
              <a:gd name="T0" fmla="*/ 968 w 1251"/>
              <a:gd name="T1" fmla="*/ 471 h 1089"/>
              <a:gd name="T2" fmla="*/ 900 w 1251"/>
              <a:gd name="T3" fmla="*/ 1089 h 1089"/>
              <a:gd name="T4" fmla="*/ 0 w 1251"/>
              <a:gd name="T5" fmla="*/ 997 h 1089"/>
              <a:gd name="T6" fmla="*/ 65 w 1251"/>
              <a:gd name="T7" fmla="*/ 403 h 1089"/>
              <a:gd name="T8" fmla="*/ 65 w 1251"/>
              <a:gd name="T9" fmla="*/ 451 h 1089"/>
              <a:gd name="T10" fmla="*/ 939 w 1251"/>
              <a:gd name="T11" fmla="*/ 1076 h 1089"/>
              <a:gd name="T12" fmla="*/ 949 w 1251"/>
              <a:gd name="T13" fmla="*/ 1060 h 1089"/>
              <a:gd name="T14" fmla="*/ 56 w 1251"/>
              <a:gd name="T15" fmla="*/ 265 h 1089"/>
              <a:gd name="T16" fmla="*/ 21 w 1251"/>
              <a:gd name="T17" fmla="*/ 312 h 1089"/>
              <a:gd name="T18" fmla="*/ 284 w 1251"/>
              <a:gd name="T19" fmla="*/ 728 h 1089"/>
              <a:gd name="T20" fmla="*/ 408 w 1251"/>
              <a:gd name="T21" fmla="*/ 542 h 1089"/>
              <a:gd name="T22" fmla="*/ 335 w 1251"/>
              <a:gd name="T23" fmla="*/ 878 h 1089"/>
              <a:gd name="T24" fmla="*/ 426 w 1251"/>
              <a:gd name="T25" fmla="*/ 839 h 1089"/>
              <a:gd name="T26" fmla="*/ 625 w 1251"/>
              <a:gd name="T27" fmla="*/ 593 h 1089"/>
              <a:gd name="T28" fmla="*/ 549 w 1251"/>
              <a:gd name="T29" fmla="*/ 932 h 1089"/>
              <a:gd name="T30" fmla="*/ 284 w 1251"/>
              <a:gd name="T31" fmla="*/ 729 h 1089"/>
              <a:gd name="T32" fmla="*/ 473 w 1251"/>
              <a:gd name="T33" fmla="*/ 911 h 1089"/>
              <a:gd name="T34" fmla="*/ 635 w 1251"/>
              <a:gd name="T35" fmla="*/ 673 h 1089"/>
              <a:gd name="T36" fmla="*/ 369 w 1251"/>
              <a:gd name="T37" fmla="*/ 610 h 1089"/>
              <a:gd name="T38" fmla="*/ 411 w 1251"/>
              <a:gd name="T39" fmla="*/ 894 h 1089"/>
              <a:gd name="T40" fmla="*/ 970 w 1251"/>
              <a:gd name="T41" fmla="*/ 308 h 1089"/>
              <a:gd name="T42" fmla="*/ 946 w 1251"/>
              <a:gd name="T43" fmla="*/ 378 h 1089"/>
              <a:gd name="T44" fmla="*/ 29 w 1251"/>
              <a:gd name="T45" fmla="*/ 367 h 1089"/>
              <a:gd name="T46" fmla="*/ 56 w 1251"/>
              <a:gd name="T47" fmla="*/ 265 h 1089"/>
              <a:gd name="T48" fmla="*/ 897 w 1251"/>
              <a:gd name="T49" fmla="*/ 326 h 1089"/>
              <a:gd name="T50" fmla="*/ 868 w 1251"/>
              <a:gd name="T51" fmla="*/ 305 h 1089"/>
              <a:gd name="T52" fmla="*/ 892 w 1251"/>
              <a:gd name="T53" fmla="*/ 333 h 1089"/>
              <a:gd name="T54" fmla="*/ 837 w 1251"/>
              <a:gd name="T55" fmla="*/ 306 h 1089"/>
              <a:gd name="T56" fmla="*/ 778 w 1251"/>
              <a:gd name="T57" fmla="*/ 335 h 1089"/>
              <a:gd name="T58" fmla="*/ 946 w 1251"/>
              <a:gd name="T59" fmla="*/ 279 h 1089"/>
              <a:gd name="T60" fmla="*/ 963 w 1251"/>
              <a:gd name="T61" fmla="*/ 292 h 1089"/>
              <a:gd name="T62" fmla="*/ 956 w 1251"/>
              <a:gd name="T63" fmla="*/ 383 h 1089"/>
              <a:gd name="T64" fmla="*/ 966 w 1251"/>
              <a:gd name="T65" fmla="*/ 388 h 1089"/>
              <a:gd name="T66" fmla="*/ 1248 w 1251"/>
              <a:gd name="T67" fmla="*/ 34 h 1089"/>
              <a:gd name="T68" fmla="*/ 1221 w 1251"/>
              <a:gd name="T69" fmla="*/ 106 h 1089"/>
              <a:gd name="T70" fmla="*/ 303 w 1251"/>
              <a:gd name="T71" fmla="*/ 100 h 1089"/>
              <a:gd name="T72" fmla="*/ 295 w 1251"/>
              <a:gd name="T73" fmla="*/ 17 h 1089"/>
              <a:gd name="T74" fmla="*/ 1190 w 1251"/>
              <a:gd name="T75" fmla="*/ 74 h 1089"/>
              <a:gd name="T76" fmla="*/ 1155 w 1251"/>
              <a:gd name="T77" fmla="*/ 36 h 1089"/>
              <a:gd name="T78" fmla="*/ 1153 w 1251"/>
              <a:gd name="T79" fmla="*/ 73 h 1089"/>
              <a:gd name="T80" fmla="*/ 1111 w 1251"/>
              <a:gd name="T81" fmla="*/ 72 h 1089"/>
              <a:gd name="T82" fmla="*/ 1051 w 1251"/>
              <a:gd name="T83" fmla="*/ 73 h 1089"/>
              <a:gd name="T84" fmla="*/ 1062 w 1251"/>
              <a:gd name="T85" fmla="*/ 138 h 1089"/>
              <a:gd name="T86" fmla="*/ 1108 w 1251"/>
              <a:gd name="T87" fmla="*/ 263 h 1089"/>
              <a:gd name="T88" fmla="*/ 183 w 1251"/>
              <a:gd name="T89" fmla="*/ 232 h 1089"/>
              <a:gd name="T90" fmla="*/ 153 w 1251"/>
              <a:gd name="T91" fmla="*/ 233 h 1089"/>
              <a:gd name="T92" fmla="*/ 201 w 1251"/>
              <a:gd name="T93" fmla="*/ 133 h 1089"/>
              <a:gd name="T94" fmla="*/ 1051 w 1251"/>
              <a:gd name="T95" fmla="*/ 173 h 1089"/>
              <a:gd name="T96" fmla="*/ 1021 w 1251"/>
              <a:gd name="T97" fmla="*/ 192 h 1089"/>
              <a:gd name="T98" fmla="*/ 1031 w 1251"/>
              <a:gd name="T99" fmla="*/ 203 h 1089"/>
              <a:gd name="T100" fmla="*/ 937 w 1251"/>
              <a:gd name="T101" fmla="*/ 172 h 1089"/>
              <a:gd name="T102" fmla="*/ 869 w 1251"/>
              <a:gd name="T103" fmla="*/ 202 h 1089"/>
              <a:gd name="T104" fmla="*/ 999 w 1251"/>
              <a:gd name="T105" fmla="*/ 287 h 1089"/>
              <a:gd name="T106" fmla="*/ 1008 w 1251"/>
              <a:gd name="T107" fmla="*/ 337 h 1089"/>
              <a:gd name="T108" fmla="*/ 1037 w 1251"/>
              <a:gd name="T109" fmla="*/ 961 h 1089"/>
              <a:gd name="T110" fmla="*/ 1109 w 1251"/>
              <a:gd name="T111" fmla="*/ 339 h 1089"/>
              <a:gd name="T112" fmla="*/ 1196 w 1251"/>
              <a:gd name="T113" fmla="*/ 150 h 1089"/>
              <a:gd name="T114" fmla="*/ 1145 w 1251"/>
              <a:gd name="T115" fmla="*/ 180 h 1089"/>
              <a:gd name="T116" fmla="*/ 1130 w 1251"/>
              <a:gd name="T117" fmla="*/ 768 h 1089"/>
              <a:gd name="T118" fmla="*/ 1221 w 1251"/>
              <a:gd name="T119" fmla="*/ 793 h 1089"/>
              <a:gd name="T120" fmla="*/ 1214 w 1251"/>
              <a:gd name="T121" fmla="*/ 15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1" h="1089">
                <a:moveTo>
                  <a:pt x="920" y="420"/>
                </a:moveTo>
                <a:cubicBezTo>
                  <a:pt x="929" y="419"/>
                  <a:pt x="935" y="421"/>
                  <a:pt x="941" y="423"/>
                </a:cubicBezTo>
                <a:cubicBezTo>
                  <a:pt x="944" y="426"/>
                  <a:pt x="951" y="431"/>
                  <a:pt x="954" y="434"/>
                </a:cubicBezTo>
                <a:cubicBezTo>
                  <a:pt x="958" y="439"/>
                  <a:pt x="962" y="445"/>
                  <a:pt x="966" y="450"/>
                </a:cubicBezTo>
                <a:cubicBezTo>
                  <a:pt x="966" y="456"/>
                  <a:pt x="967" y="465"/>
                  <a:pt x="968" y="471"/>
                </a:cubicBezTo>
                <a:cubicBezTo>
                  <a:pt x="949" y="1041"/>
                  <a:pt x="949" y="1041"/>
                  <a:pt x="949" y="1041"/>
                </a:cubicBezTo>
                <a:cubicBezTo>
                  <a:pt x="949" y="1047"/>
                  <a:pt x="947" y="1053"/>
                  <a:pt x="945" y="1060"/>
                </a:cubicBezTo>
                <a:cubicBezTo>
                  <a:pt x="943" y="1066"/>
                  <a:pt x="938" y="1073"/>
                  <a:pt x="935" y="1076"/>
                </a:cubicBezTo>
                <a:cubicBezTo>
                  <a:pt x="929" y="1080"/>
                  <a:pt x="924" y="1083"/>
                  <a:pt x="918" y="1087"/>
                </a:cubicBezTo>
                <a:cubicBezTo>
                  <a:pt x="912" y="1088"/>
                  <a:pt x="906" y="1089"/>
                  <a:pt x="900" y="1089"/>
                </a:cubicBezTo>
                <a:cubicBezTo>
                  <a:pt x="43" y="1049"/>
                  <a:pt x="43" y="1049"/>
                  <a:pt x="43" y="1049"/>
                </a:cubicBezTo>
                <a:cubicBezTo>
                  <a:pt x="37" y="1049"/>
                  <a:pt x="30" y="1047"/>
                  <a:pt x="27" y="1045"/>
                </a:cubicBezTo>
                <a:cubicBezTo>
                  <a:pt x="21" y="1042"/>
                  <a:pt x="17" y="1037"/>
                  <a:pt x="10" y="1032"/>
                </a:cubicBezTo>
                <a:cubicBezTo>
                  <a:pt x="7" y="1029"/>
                  <a:pt x="6" y="1023"/>
                  <a:pt x="3" y="1018"/>
                </a:cubicBezTo>
                <a:cubicBezTo>
                  <a:pt x="2" y="1012"/>
                  <a:pt x="1" y="1003"/>
                  <a:pt x="0" y="997"/>
                </a:cubicBezTo>
                <a:cubicBezTo>
                  <a:pt x="20" y="451"/>
                  <a:pt x="20" y="451"/>
                  <a:pt x="20" y="451"/>
                </a:cubicBezTo>
                <a:cubicBezTo>
                  <a:pt x="19" y="445"/>
                  <a:pt x="21" y="438"/>
                  <a:pt x="23" y="432"/>
                </a:cubicBezTo>
                <a:cubicBezTo>
                  <a:pt x="26" y="426"/>
                  <a:pt x="28" y="423"/>
                  <a:pt x="33" y="416"/>
                </a:cubicBezTo>
                <a:cubicBezTo>
                  <a:pt x="39" y="412"/>
                  <a:pt x="41" y="409"/>
                  <a:pt x="47" y="408"/>
                </a:cubicBezTo>
                <a:cubicBezTo>
                  <a:pt x="53" y="404"/>
                  <a:pt x="59" y="404"/>
                  <a:pt x="65" y="403"/>
                </a:cubicBezTo>
                <a:cubicBezTo>
                  <a:pt x="920" y="420"/>
                  <a:pt x="920" y="420"/>
                  <a:pt x="920" y="420"/>
                </a:cubicBezTo>
                <a:cubicBezTo>
                  <a:pt x="920" y="420"/>
                  <a:pt x="920" y="420"/>
                  <a:pt x="920" y="420"/>
                </a:cubicBezTo>
                <a:close/>
                <a:moveTo>
                  <a:pt x="900" y="1038"/>
                </a:moveTo>
                <a:cubicBezTo>
                  <a:pt x="920" y="471"/>
                  <a:pt x="920" y="471"/>
                  <a:pt x="920" y="471"/>
                </a:cubicBezTo>
                <a:cubicBezTo>
                  <a:pt x="65" y="451"/>
                  <a:pt x="65" y="451"/>
                  <a:pt x="65" y="451"/>
                </a:cubicBezTo>
                <a:cubicBezTo>
                  <a:pt x="46" y="1000"/>
                  <a:pt x="46" y="1000"/>
                  <a:pt x="46" y="1000"/>
                </a:cubicBezTo>
                <a:cubicBezTo>
                  <a:pt x="900" y="1038"/>
                  <a:pt x="900" y="1038"/>
                  <a:pt x="900" y="1038"/>
                </a:cubicBezTo>
                <a:moveTo>
                  <a:pt x="953" y="1042"/>
                </a:moveTo>
                <a:cubicBezTo>
                  <a:pt x="954" y="1048"/>
                  <a:pt x="951" y="1054"/>
                  <a:pt x="949" y="1060"/>
                </a:cubicBezTo>
                <a:cubicBezTo>
                  <a:pt x="947" y="1066"/>
                  <a:pt x="941" y="1073"/>
                  <a:pt x="939" y="1076"/>
                </a:cubicBezTo>
                <a:cubicBezTo>
                  <a:pt x="933" y="1079"/>
                  <a:pt x="927" y="1083"/>
                  <a:pt x="921" y="1087"/>
                </a:cubicBezTo>
                <a:cubicBezTo>
                  <a:pt x="915" y="1087"/>
                  <a:pt x="909" y="1088"/>
                  <a:pt x="903" y="1089"/>
                </a:cubicBezTo>
                <a:cubicBezTo>
                  <a:pt x="909" y="1088"/>
                  <a:pt x="915" y="1087"/>
                  <a:pt x="921" y="1087"/>
                </a:cubicBezTo>
                <a:cubicBezTo>
                  <a:pt x="927" y="1083"/>
                  <a:pt x="933" y="1079"/>
                  <a:pt x="939" y="1076"/>
                </a:cubicBezTo>
                <a:cubicBezTo>
                  <a:pt x="941" y="1073"/>
                  <a:pt x="947" y="1066"/>
                  <a:pt x="949" y="1060"/>
                </a:cubicBezTo>
                <a:cubicBezTo>
                  <a:pt x="951" y="1054"/>
                  <a:pt x="954" y="1048"/>
                  <a:pt x="953" y="1042"/>
                </a:cubicBezTo>
                <a:close/>
                <a:moveTo>
                  <a:pt x="21" y="312"/>
                </a:moveTo>
                <a:cubicBezTo>
                  <a:pt x="24" y="305"/>
                  <a:pt x="23" y="299"/>
                  <a:pt x="26" y="292"/>
                </a:cubicBezTo>
                <a:cubicBezTo>
                  <a:pt x="28" y="285"/>
                  <a:pt x="34" y="281"/>
                  <a:pt x="37" y="277"/>
                </a:cubicBezTo>
                <a:cubicBezTo>
                  <a:pt x="43" y="270"/>
                  <a:pt x="49" y="266"/>
                  <a:pt x="56" y="265"/>
                </a:cubicBezTo>
                <a:cubicBezTo>
                  <a:pt x="62" y="261"/>
                  <a:pt x="69" y="261"/>
                  <a:pt x="76" y="260"/>
                </a:cubicBezTo>
                <a:cubicBezTo>
                  <a:pt x="69" y="261"/>
                  <a:pt x="62" y="261"/>
                  <a:pt x="56" y="265"/>
                </a:cubicBezTo>
                <a:cubicBezTo>
                  <a:pt x="49" y="266"/>
                  <a:pt x="43" y="270"/>
                  <a:pt x="37" y="277"/>
                </a:cubicBezTo>
                <a:cubicBezTo>
                  <a:pt x="34" y="281"/>
                  <a:pt x="28" y="285"/>
                  <a:pt x="26" y="292"/>
                </a:cubicBezTo>
                <a:cubicBezTo>
                  <a:pt x="23" y="299"/>
                  <a:pt x="24" y="305"/>
                  <a:pt x="21" y="312"/>
                </a:cubicBezTo>
                <a:close/>
                <a:moveTo>
                  <a:pt x="470" y="945"/>
                </a:moveTo>
                <a:cubicBezTo>
                  <a:pt x="442" y="943"/>
                  <a:pt x="418" y="937"/>
                  <a:pt x="395" y="925"/>
                </a:cubicBezTo>
                <a:cubicBezTo>
                  <a:pt x="373" y="912"/>
                  <a:pt x="353" y="897"/>
                  <a:pt x="335" y="878"/>
                </a:cubicBezTo>
                <a:cubicBezTo>
                  <a:pt x="321" y="859"/>
                  <a:pt x="306" y="837"/>
                  <a:pt x="297" y="811"/>
                </a:cubicBezTo>
                <a:cubicBezTo>
                  <a:pt x="288" y="785"/>
                  <a:pt x="285" y="758"/>
                  <a:pt x="284" y="728"/>
                </a:cubicBezTo>
                <a:cubicBezTo>
                  <a:pt x="286" y="701"/>
                  <a:pt x="292" y="673"/>
                  <a:pt x="304" y="651"/>
                </a:cubicBezTo>
                <a:cubicBezTo>
                  <a:pt x="313" y="625"/>
                  <a:pt x="328" y="602"/>
                  <a:pt x="347" y="585"/>
                </a:cubicBezTo>
                <a:cubicBezTo>
                  <a:pt x="362" y="565"/>
                  <a:pt x="385" y="553"/>
                  <a:pt x="408" y="542"/>
                </a:cubicBezTo>
                <a:cubicBezTo>
                  <a:pt x="433" y="532"/>
                  <a:pt x="457" y="526"/>
                  <a:pt x="484" y="529"/>
                </a:cubicBezTo>
                <a:cubicBezTo>
                  <a:pt x="457" y="526"/>
                  <a:pt x="433" y="532"/>
                  <a:pt x="408" y="542"/>
                </a:cubicBezTo>
                <a:cubicBezTo>
                  <a:pt x="385" y="553"/>
                  <a:pt x="362" y="565"/>
                  <a:pt x="347" y="585"/>
                </a:cubicBezTo>
                <a:cubicBezTo>
                  <a:pt x="328" y="602"/>
                  <a:pt x="313" y="625"/>
                  <a:pt x="304" y="651"/>
                </a:cubicBezTo>
                <a:cubicBezTo>
                  <a:pt x="292" y="673"/>
                  <a:pt x="286" y="701"/>
                  <a:pt x="284" y="728"/>
                </a:cubicBezTo>
                <a:cubicBezTo>
                  <a:pt x="285" y="758"/>
                  <a:pt x="288" y="785"/>
                  <a:pt x="297" y="811"/>
                </a:cubicBezTo>
                <a:cubicBezTo>
                  <a:pt x="306" y="837"/>
                  <a:pt x="321" y="859"/>
                  <a:pt x="335" y="878"/>
                </a:cubicBezTo>
                <a:cubicBezTo>
                  <a:pt x="353" y="897"/>
                  <a:pt x="373" y="912"/>
                  <a:pt x="395" y="925"/>
                </a:cubicBezTo>
                <a:cubicBezTo>
                  <a:pt x="418" y="937"/>
                  <a:pt x="442" y="943"/>
                  <a:pt x="470" y="945"/>
                </a:cubicBezTo>
                <a:close/>
                <a:moveTo>
                  <a:pt x="431" y="631"/>
                </a:moveTo>
                <a:cubicBezTo>
                  <a:pt x="431" y="631"/>
                  <a:pt x="431" y="631"/>
                  <a:pt x="431" y="631"/>
                </a:cubicBezTo>
                <a:cubicBezTo>
                  <a:pt x="426" y="839"/>
                  <a:pt x="426" y="839"/>
                  <a:pt x="426" y="839"/>
                </a:cubicBezTo>
                <a:cubicBezTo>
                  <a:pt x="581" y="739"/>
                  <a:pt x="581" y="739"/>
                  <a:pt x="581" y="739"/>
                </a:cubicBezTo>
                <a:cubicBezTo>
                  <a:pt x="431" y="631"/>
                  <a:pt x="431" y="631"/>
                  <a:pt x="431" y="631"/>
                </a:cubicBezTo>
                <a:close/>
                <a:moveTo>
                  <a:pt x="486" y="529"/>
                </a:moveTo>
                <a:cubicBezTo>
                  <a:pt x="514" y="528"/>
                  <a:pt x="539" y="534"/>
                  <a:pt x="564" y="546"/>
                </a:cubicBezTo>
                <a:cubicBezTo>
                  <a:pt x="587" y="556"/>
                  <a:pt x="607" y="571"/>
                  <a:pt x="625" y="593"/>
                </a:cubicBezTo>
                <a:cubicBezTo>
                  <a:pt x="642" y="612"/>
                  <a:pt x="657" y="634"/>
                  <a:pt x="667" y="660"/>
                </a:cubicBezTo>
                <a:cubicBezTo>
                  <a:pt x="676" y="686"/>
                  <a:pt x="679" y="713"/>
                  <a:pt x="677" y="744"/>
                </a:cubicBezTo>
                <a:cubicBezTo>
                  <a:pt x="677" y="771"/>
                  <a:pt x="672" y="799"/>
                  <a:pt x="660" y="824"/>
                </a:cubicBezTo>
                <a:cubicBezTo>
                  <a:pt x="648" y="850"/>
                  <a:pt x="632" y="873"/>
                  <a:pt x="613" y="890"/>
                </a:cubicBezTo>
                <a:cubicBezTo>
                  <a:pt x="597" y="907"/>
                  <a:pt x="575" y="922"/>
                  <a:pt x="549" y="932"/>
                </a:cubicBezTo>
                <a:cubicBezTo>
                  <a:pt x="526" y="943"/>
                  <a:pt x="499" y="947"/>
                  <a:pt x="472" y="947"/>
                </a:cubicBezTo>
                <a:cubicBezTo>
                  <a:pt x="447" y="944"/>
                  <a:pt x="419" y="939"/>
                  <a:pt x="396" y="926"/>
                </a:cubicBezTo>
                <a:cubicBezTo>
                  <a:pt x="374" y="914"/>
                  <a:pt x="353" y="898"/>
                  <a:pt x="336" y="879"/>
                </a:cubicBezTo>
                <a:cubicBezTo>
                  <a:pt x="321" y="860"/>
                  <a:pt x="307" y="838"/>
                  <a:pt x="297" y="812"/>
                </a:cubicBezTo>
                <a:cubicBezTo>
                  <a:pt x="288" y="786"/>
                  <a:pt x="285" y="759"/>
                  <a:pt x="284" y="729"/>
                </a:cubicBezTo>
                <a:cubicBezTo>
                  <a:pt x="287" y="702"/>
                  <a:pt x="292" y="674"/>
                  <a:pt x="305" y="651"/>
                </a:cubicBezTo>
                <a:cubicBezTo>
                  <a:pt x="313" y="626"/>
                  <a:pt x="329" y="603"/>
                  <a:pt x="348" y="585"/>
                </a:cubicBezTo>
                <a:cubicBezTo>
                  <a:pt x="364" y="565"/>
                  <a:pt x="386" y="553"/>
                  <a:pt x="409" y="541"/>
                </a:cubicBezTo>
                <a:cubicBezTo>
                  <a:pt x="435" y="532"/>
                  <a:pt x="459" y="526"/>
                  <a:pt x="486" y="529"/>
                </a:cubicBezTo>
                <a:close/>
                <a:moveTo>
                  <a:pt x="473" y="911"/>
                </a:moveTo>
                <a:cubicBezTo>
                  <a:pt x="498" y="911"/>
                  <a:pt x="518" y="908"/>
                  <a:pt x="539" y="900"/>
                </a:cubicBezTo>
                <a:cubicBezTo>
                  <a:pt x="559" y="891"/>
                  <a:pt x="576" y="880"/>
                  <a:pt x="592" y="863"/>
                </a:cubicBezTo>
                <a:cubicBezTo>
                  <a:pt x="608" y="849"/>
                  <a:pt x="621" y="829"/>
                  <a:pt x="627" y="810"/>
                </a:cubicBezTo>
                <a:cubicBezTo>
                  <a:pt x="637" y="788"/>
                  <a:pt x="643" y="766"/>
                  <a:pt x="643" y="742"/>
                </a:cubicBezTo>
                <a:cubicBezTo>
                  <a:pt x="646" y="717"/>
                  <a:pt x="640" y="694"/>
                  <a:pt x="635" y="673"/>
                </a:cubicBezTo>
                <a:cubicBezTo>
                  <a:pt x="626" y="653"/>
                  <a:pt x="615" y="634"/>
                  <a:pt x="600" y="617"/>
                </a:cubicBezTo>
                <a:cubicBezTo>
                  <a:pt x="586" y="601"/>
                  <a:pt x="570" y="588"/>
                  <a:pt x="550" y="578"/>
                </a:cubicBezTo>
                <a:cubicBezTo>
                  <a:pt x="531" y="569"/>
                  <a:pt x="509" y="562"/>
                  <a:pt x="485" y="562"/>
                </a:cubicBezTo>
                <a:cubicBezTo>
                  <a:pt x="463" y="562"/>
                  <a:pt x="443" y="567"/>
                  <a:pt x="423" y="576"/>
                </a:cubicBezTo>
                <a:cubicBezTo>
                  <a:pt x="402" y="582"/>
                  <a:pt x="386" y="596"/>
                  <a:pt x="369" y="610"/>
                </a:cubicBezTo>
                <a:cubicBezTo>
                  <a:pt x="353" y="627"/>
                  <a:pt x="343" y="643"/>
                  <a:pt x="334" y="666"/>
                </a:cubicBezTo>
                <a:cubicBezTo>
                  <a:pt x="324" y="685"/>
                  <a:pt x="318" y="707"/>
                  <a:pt x="317" y="731"/>
                </a:cubicBezTo>
                <a:cubicBezTo>
                  <a:pt x="317" y="755"/>
                  <a:pt x="320" y="779"/>
                  <a:pt x="329" y="799"/>
                </a:cubicBezTo>
                <a:cubicBezTo>
                  <a:pt x="335" y="819"/>
                  <a:pt x="346" y="839"/>
                  <a:pt x="360" y="855"/>
                </a:cubicBezTo>
                <a:cubicBezTo>
                  <a:pt x="374" y="872"/>
                  <a:pt x="391" y="885"/>
                  <a:pt x="411" y="894"/>
                </a:cubicBezTo>
                <a:cubicBezTo>
                  <a:pt x="430" y="904"/>
                  <a:pt x="452" y="910"/>
                  <a:pt x="473" y="911"/>
                </a:cubicBezTo>
                <a:moveTo>
                  <a:pt x="927" y="273"/>
                </a:moveTo>
                <a:cubicBezTo>
                  <a:pt x="933" y="273"/>
                  <a:pt x="939" y="275"/>
                  <a:pt x="945" y="277"/>
                </a:cubicBezTo>
                <a:cubicBezTo>
                  <a:pt x="952" y="279"/>
                  <a:pt x="955" y="285"/>
                  <a:pt x="962" y="290"/>
                </a:cubicBezTo>
                <a:cubicBezTo>
                  <a:pt x="965" y="293"/>
                  <a:pt x="969" y="299"/>
                  <a:pt x="970" y="308"/>
                </a:cubicBezTo>
                <a:cubicBezTo>
                  <a:pt x="974" y="313"/>
                  <a:pt x="975" y="320"/>
                  <a:pt x="972" y="326"/>
                </a:cubicBezTo>
                <a:cubicBezTo>
                  <a:pt x="972" y="397"/>
                  <a:pt x="972" y="397"/>
                  <a:pt x="972" y="397"/>
                </a:cubicBezTo>
                <a:cubicBezTo>
                  <a:pt x="969" y="394"/>
                  <a:pt x="968" y="391"/>
                  <a:pt x="965" y="388"/>
                </a:cubicBezTo>
                <a:cubicBezTo>
                  <a:pt x="962" y="385"/>
                  <a:pt x="959" y="386"/>
                  <a:pt x="956" y="383"/>
                </a:cubicBezTo>
                <a:cubicBezTo>
                  <a:pt x="952" y="381"/>
                  <a:pt x="949" y="381"/>
                  <a:pt x="946" y="378"/>
                </a:cubicBezTo>
                <a:cubicBezTo>
                  <a:pt x="943" y="379"/>
                  <a:pt x="937" y="379"/>
                  <a:pt x="934" y="377"/>
                </a:cubicBezTo>
                <a:cubicBezTo>
                  <a:pt x="55" y="360"/>
                  <a:pt x="55" y="360"/>
                  <a:pt x="55" y="360"/>
                </a:cubicBezTo>
                <a:cubicBezTo>
                  <a:pt x="52" y="361"/>
                  <a:pt x="49" y="361"/>
                  <a:pt x="47" y="361"/>
                </a:cubicBezTo>
                <a:cubicBezTo>
                  <a:pt x="44" y="362"/>
                  <a:pt x="41" y="362"/>
                  <a:pt x="38" y="363"/>
                </a:cubicBezTo>
                <a:cubicBezTo>
                  <a:pt x="35" y="366"/>
                  <a:pt x="32" y="366"/>
                  <a:pt x="29" y="367"/>
                </a:cubicBezTo>
                <a:cubicBezTo>
                  <a:pt x="29" y="370"/>
                  <a:pt x="27" y="370"/>
                  <a:pt x="24" y="373"/>
                </a:cubicBezTo>
                <a:cubicBezTo>
                  <a:pt x="25" y="309"/>
                  <a:pt x="25" y="309"/>
                  <a:pt x="25" y="309"/>
                </a:cubicBezTo>
                <a:cubicBezTo>
                  <a:pt x="27" y="303"/>
                  <a:pt x="26" y="297"/>
                  <a:pt x="29" y="290"/>
                </a:cubicBezTo>
                <a:cubicBezTo>
                  <a:pt x="31" y="284"/>
                  <a:pt x="36" y="280"/>
                  <a:pt x="39" y="277"/>
                </a:cubicBezTo>
                <a:cubicBezTo>
                  <a:pt x="44" y="270"/>
                  <a:pt x="50" y="266"/>
                  <a:pt x="56" y="265"/>
                </a:cubicBezTo>
                <a:cubicBezTo>
                  <a:pt x="61" y="261"/>
                  <a:pt x="67" y="261"/>
                  <a:pt x="73" y="260"/>
                </a:cubicBezTo>
                <a:cubicBezTo>
                  <a:pt x="927" y="273"/>
                  <a:pt x="927" y="273"/>
                  <a:pt x="927" y="273"/>
                </a:cubicBezTo>
                <a:cubicBezTo>
                  <a:pt x="927" y="273"/>
                  <a:pt x="927" y="273"/>
                  <a:pt x="927" y="273"/>
                </a:cubicBezTo>
                <a:close/>
                <a:moveTo>
                  <a:pt x="915" y="345"/>
                </a:moveTo>
                <a:cubicBezTo>
                  <a:pt x="897" y="326"/>
                  <a:pt x="897" y="326"/>
                  <a:pt x="897" y="326"/>
                </a:cubicBezTo>
                <a:cubicBezTo>
                  <a:pt x="916" y="308"/>
                  <a:pt x="916" y="308"/>
                  <a:pt x="916" y="308"/>
                </a:cubicBezTo>
                <a:cubicBezTo>
                  <a:pt x="904" y="307"/>
                  <a:pt x="904" y="307"/>
                  <a:pt x="904" y="307"/>
                </a:cubicBezTo>
                <a:cubicBezTo>
                  <a:pt x="891" y="321"/>
                  <a:pt x="891" y="321"/>
                  <a:pt x="891" y="321"/>
                </a:cubicBezTo>
                <a:cubicBezTo>
                  <a:pt x="880" y="307"/>
                  <a:pt x="880" y="307"/>
                  <a:pt x="880" y="307"/>
                </a:cubicBezTo>
                <a:cubicBezTo>
                  <a:pt x="868" y="305"/>
                  <a:pt x="868" y="305"/>
                  <a:pt x="868" y="305"/>
                </a:cubicBezTo>
                <a:cubicBezTo>
                  <a:pt x="885" y="328"/>
                  <a:pt x="885" y="328"/>
                  <a:pt x="885" y="328"/>
                </a:cubicBezTo>
                <a:cubicBezTo>
                  <a:pt x="866" y="345"/>
                  <a:pt x="866" y="345"/>
                  <a:pt x="866" y="345"/>
                </a:cubicBezTo>
                <a:cubicBezTo>
                  <a:pt x="878" y="344"/>
                  <a:pt x="878" y="344"/>
                  <a:pt x="878" y="344"/>
                </a:cubicBezTo>
                <a:cubicBezTo>
                  <a:pt x="878" y="344"/>
                  <a:pt x="878" y="344"/>
                  <a:pt x="878" y="344"/>
                </a:cubicBezTo>
                <a:cubicBezTo>
                  <a:pt x="892" y="333"/>
                  <a:pt x="892" y="333"/>
                  <a:pt x="892" y="333"/>
                </a:cubicBezTo>
                <a:cubicBezTo>
                  <a:pt x="896" y="339"/>
                  <a:pt x="896" y="339"/>
                  <a:pt x="896" y="339"/>
                </a:cubicBezTo>
                <a:cubicBezTo>
                  <a:pt x="903" y="347"/>
                  <a:pt x="903" y="347"/>
                  <a:pt x="903" y="347"/>
                </a:cubicBezTo>
                <a:cubicBezTo>
                  <a:pt x="915" y="345"/>
                  <a:pt x="915" y="345"/>
                  <a:pt x="915" y="345"/>
                </a:cubicBezTo>
                <a:moveTo>
                  <a:pt x="836" y="346"/>
                </a:moveTo>
                <a:cubicBezTo>
                  <a:pt x="837" y="306"/>
                  <a:pt x="837" y="306"/>
                  <a:pt x="837" y="306"/>
                </a:cubicBezTo>
                <a:cubicBezTo>
                  <a:pt x="805" y="307"/>
                  <a:pt x="805" y="307"/>
                  <a:pt x="805" y="307"/>
                </a:cubicBezTo>
                <a:cubicBezTo>
                  <a:pt x="803" y="344"/>
                  <a:pt x="803" y="344"/>
                  <a:pt x="803" y="344"/>
                </a:cubicBezTo>
                <a:cubicBezTo>
                  <a:pt x="836" y="346"/>
                  <a:pt x="836" y="346"/>
                  <a:pt x="836" y="346"/>
                </a:cubicBezTo>
                <a:moveTo>
                  <a:pt x="779" y="344"/>
                </a:moveTo>
                <a:cubicBezTo>
                  <a:pt x="778" y="335"/>
                  <a:pt x="778" y="335"/>
                  <a:pt x="778" y="335"/>
                </a:cubicBezTo>
                <a:cubicBezTo>
                  <a:pt x="736" y="334"/>
                  <a:pt x="736" y="334"/>
                  <a:pt x="736" y="334"/>
                </a:cubicBezTo>
                <a:cubicBezTo>
                  <a:pt x="734" y="343"/>
                  <a:pt x="734" y="343"/>
                  <a:pt x="734" y="343"/>
                </a:cubicBezTo>
                <a:cubicBezTo>
                  <a:pt x="779" y="344"/>
                  <a:pt x="779" y="344"/>
                  <a:pt x="779" y="344"/>
                </a:cubicBezTo>
                <a:moveTo>
                  <a:pt x="929" y="275"/>
                </a:moveTo>
                <a:cubicBezTo>
                  <a:pt x="934" y="275"/>
                  <a:pt x="940" y="277"/>
                  <a:pt x="946" y="279"/>
                </a:cubicBezTo>
                <a:cubicBezTo>
                  <a:pt x="953" y="281"/>
                  <a:pt x="956" y="287"/>
                  <a:pt x="963" y="292"/>
                </a:cubicBezTo>
                <a:cubicBezTo>
                  <a:pt x="966" y="294"/>
                  <a:pt x="969" y="299"/>
                  <a:pt x="970" y="308"/>
                </a:cubicBezTo>
                <a:cubicBezTo>
                  <a:pt x="974" y="314"/>
                  <a:pt x="975" y="319"/>
                  <a:pt x="973" y="326"/>
                </a:cubicBezTo>
                <a:cubicBezTo>
                  <a:pt x="975" y="319"/>
                  <a:pt x="974" y="314"/>
                  <a:pt x="970" y="308"/>
                </a:cubicBezTo>
                <a:cubicBezTo>
                  <a:pt x="969" y="299"/>
                  <a:pt x="966" y="294"/>
                  <a:pt x="963" y="292"/>
                </a:cubicBezTo>
                <a:cubicBezTo>
                  <a:pt x="956" y="287"/>
                  <a:pt x="953" y="281"/>
                  <a:pt x="946" y="279"/>
                </a:cubicBezTo>
                <a:cubicBezTo>
                  <a:pt x="940" y="277"/>
                  <a:pt x="934" y="275"/>
                  <a:pt x="929" y="275"/>
                </a:cubicBezTo>
                <a:close/>
                <a:moveTo>
                  <a:pt x="974" y="396"/>
                </a:moveTo>
                <a:cubicBezTo>
                  <a:pt x="970" y="394"/>
                  <a:pt x="970" y="390"/>
                  <a:pt x="966" y="388"/>
                </a:cubicBezTo>
                <a:cubicBezTo>
                  <a:pt x="963" y="385"/>
                  <a:pt x="959" y="385"/>
                  <a:pt x="956" y="383"/>
                </a:cubicBezTo>
                <a:cubicBezTo>
                  <a:pt x="952" y="380"/>
                  <a:pt x="949" y="380"/>
                  <a:pt x="945" y="378"/>
                </a:cubicBezTo>
                <a:cubicBezTo>
                  <a:pt x="941" y="378"/>
                  <a:pt x="935" y="379"/>
                  <a:pt x="931" y="376"/>
                </a:cubicBezTo>
                <a:cubicBezTo>
                  <a:pt x="935" y="379"/>
                  <a:pt x="941" y="378"/>
                  <a:pt x="945" y="378"/>
                </a:cubicBezTo>
                <a:cubicBezTo>
                  <a:pt x="949" y="380"/>
                  <a:pt x="952" y="380"/>
                  <a:pt x="956" y="383"/>
                </a:cubicBezTo>
                <a:cubicBezTo>
                  <a:pt x="959" y="385"/>
                  <a:pt x="963" y="385"/>
                  <a:pt x="966" y="388"/>
                </a:cubicBezTo>
                <a:cubicBezTo>
                  <a:pt x="970" y="390"/>
                  <a:pt x="970" y="394"/>
                  <a:pt x="974" y="396"/>
                </a:cubicBezTo>
                <a:close/>
                <a:moveTo>
                  <a:pt x="1202" y="0"/>
                </a:moveTo>
                <a:cubicBezTo>
                  <a:pt x="1208" y="2"/>
                  <a:pt x="1217" y="1"/>
                  <a:pt x="1220" y="4"/>
                </a:cubicBezTo>
                <a:cubicBezTo>
                  <a:pt x="1227" y="9"/>
                  <a:pt x="1233" y="11"/>
                  <a:pt x="1237" y="17"/>
                </a:cubicBezTo>
                <a:cubicBezTo>
                  <a:pt x="1241" y="23"/>
                  <a:pt x="1244" y="28"/>
                  <a:pt x="1248" y="34"/>
                </a:cubicBezTo>
                <a:cubicBezTo>
                  <a:pt x="1249" y="40"/>
                  <a:pt x="1250" y="46"/>
                  <a:pt x="1251" y="54"/>
                </a:cubicBezTo>
                <a:cubicBezTo>
                  <a:pt x="1247" y="124"/>
                  <a:pt x="1247" y="124"/>
                  <a:pt x="1247" y="124"/>
                </a:cubicBezTo>
                <a:cubicBezTo>
                  <a:pt x="1247" y="121"/>
                  <a:pt x="1244" y="119"/>
                  <a:pt x="1240" y="116"/>
                </a:cubicBezTo>
                <a:cubicBezTo>
                  <a:pt x="1237" y="113"/>
                  <a:pt x="1234" y="111"/>
                  <a:pt x="1230" y="108"/>
                </a:cubicBezTo>
                <a:cubicBezTo>
                  <a:pt x="1227" y="109"/>
                  <a:pt x="1224" y="106"/>
                  <a:pt x="1221" y="106"/>
                </a:cubicBezTo>
                <a:cubicBezTo>
                  <a:pt x="1218" y="104"/>
                  <a:pt x="1215" y="104"/>
                  <a:pt x="1209" y="105"/>
                </a:cubicBezTo>
                <a:cubicBezTo>
                  <a:pt x="309" y="99"/>
                  <a:pt x="309" y="99"/>
                  <a:pt x="309" y="99"/>
                </a:cubicBezTo>
                <a:cubicBezTo>
                  <a:pt x="309" y="99"/>
                  <a:pt x="309" y="99"/>
                  <a:pt x="309" y="99"/>
                </a:cubicBezTo>
                <a:cubicBezTo>
                  <a:pt x="306" y="100"/>
                  <a:pt x="306" y="100"/>
                  <a:pt x="306" y="100"/>
                </a:cubicBezTo>
                <a:cubicBezTo>
                  <a:pt x="303" y="100"/>
                  <a:pt x="303" y="100"/>
                  <a:pt x="303" y="100"/>
                </a:cubicBezTo>
                <a:cubicBezTo>
                  <a:pt x="300" y="100"/>
                  <a:pt x="300" y="100"/>
                  <a:pt x="300" y="100"/>
                </a:cubicBezTo>
                <a:cubicBezTo>
                  <a:pt x="279" y="100"/>
                  <a:pt x="279" y="100"/>
                  <a:pt x="279" y="100"/>
                </a:cubicBezTo>
                <a:cubicBezTo>
                  <a:pt x="279" y="52"/>
                  <a:pt x="279" y="52"/>
                  <a:pt x="279" y="52"/>
                </a:cubicBezTo>
                <a:cubicBezTo>
                  <a:pt x="281" y="42"/>
                  <a:pt x="280" y="37"/>
                  <a:pt x="285" y="30"/>
                </a:cubicBezTo>
                <a:cubicBezTo>
                  <a:pt x="287" y="24"/>
                  <a:pt x="290" y="20"/>
                  <a:pt x="295" y="17"/>
                </a:cubicBezTo>
                <a:cubicBezTo>
                  <a:pt x="298" y="10"/>
                  <a:pt x="303" y="6"/>
                  <a:pt x="309" y="6"/>
                </a:cubicBezTo>
                <a:cubicBezTo>
                  <a:pt x="315" y="2"/>
                  <a:pt x="321" y="1"/>
                  <a:pt x="327" y="1"/>
                </a:cubicBezTo>
                <a:cubicBezTo>
                  <a:pt x="1202" y="0"/>
                  <a:pt x="1202" y="0"/>
                  <a:pt x="1202" y="0"/>
                </a:cubicBezTo>
                <a:cubicBezTo>
                  <a:pt x="1202" y="0"/>
                  <a:pt x="1202" y="0"/>
                  <a:pt x="1202" y="0"/>
                </a:cubicBezTo>
                <a:close/>
                <a:moveTo>
                  <a:pt x="1190" y="74"/>
                </a:moveTo>
                <a:cubicBezTo>
                  <a:pt x="1172" y="55"/>
                  <a:pt x="1172" y="55"/>
                  <a:pt x="1172" y="55"/>
                </a:cubicBezTo>
                <a:cubicBezTo>
                  <a:pt x="1191" y="35"/>
                  <a:pt x="1191" y="35"/>
                  <a:pt x="1191" y="35"/>
                </a:cubicBezTo>
                <a:cubicBezTo>
                  <a:pt x="1179" y="36"/>
                  <a:pt x="1179" y="36"/>
                  <a:pt x="1179" y="36"/>
                </a:cubicBezTo>
                <a:cubicBezTo>
                  <a:pt x="1165" y="47"/>
                  <a:pt x="1165" y="47"/>
                  <a:pt x="1165" y="47"/>
                </a:cubicBezTo>
                <a:cubicBezTo>
                  <a:pt x="1155" y="36"/>
                  <a:pt x="1155" y="36"/>
                  <a:pt x="1155" y="36"/>
                </a:cubicBezTo>
                <a:cubicBezTo>
                  <a:pt x="1143" y="35"/>
                  <a:pt x="1143" y="35"/>
                  <a:pt x="1143" y="35"/>
                </a:cubicBezTo>
                <a:cubicBezTo>
                  <a:pt x="1160" y="54"/>
                  <a:pt x="1160" y="54"/>
                  <a:pt x="1160" y="54"/>
                </a:cubicBezTo>
                <a:cubicBezTo>
                  <a:pt x="1142" y="74"/>
                  <a:pt x="1142" y="74"/>
                  <a:pt x="1142" y="74"/>
                </a:cubicBezTo>
                <a:cubicBezTo>
                  <a:pt x="1153" y="73"/>
                  <a:pt x="1153" y="73"/>
                  <a:pt x="1153" y="73"/>
                </a:cubicBezTo>
                <a:cubicBezTo>
                  <a:pt x="1153" y="73"/>
                  <a:pt x="1153" y="73"/>
                  <a:pt x="1153" y="73"/>
                </a:cubicBezTo>
                <a:cubicBezTo>
                  <a:pt x="1167" y="59"/>
                  <a:pt x="1167" y="59"/>
                  <a:pt x="1167" y="59"/>
                </a:cubicBezTo>
                <a:cubicBezTo>
                  <a:pt x="1170" y="64"/>
                  <a:pt x="1170" y="64"/>
                  <a:pt x="1170" y="64"/>
                </a:cubicBezTo>
                <a:cubicBezTo>
                  <a:pt x="1178" y="73"/>
                  <a:pt x="1178" y="73"/>
                  <a:pt x="1178" y="73"/>
                </a:cubicBezTo>
                <a:cubicBezTo>
                  <a:pt x="1190" y="74"/>
                  <a:pt x="1190" y="74"/>
                  <a:pt x="1190" y="74"/>
                </a:cubicBezTo>
                <a:moveTo>
                  <a:pt x="1111" y="72"/>
                </a:moveTo>
                <a:cubicBezTo>
                  <a:pt x="1113" y="35"/>
                  <a:pt x="1113" y="35"/>
                  <a:pt x="1113" y="35"/>
                </a:cubicBezTo>
                <a:cubicBezTo>
                  <a:pt x="1076" y="34"/>
                  <a:pt x="1076" y="34"/>
                  <a:pt x="1076" y="34"/>
                </a:cubicBezTo>
                <a:cubicBezTo>
                  <a:pt x="1075" y="73"/>
                  <a:pt x="1075" y="73"/>
                  <a:pt x="1075" y="73"/>
                </a:cubicBezTo>
                <a:cubicBezTo>
                  <a:pt x="1111" y="72"/>
                  <a:pt x="1111" y="72"/>
                  <a:pt x="1111" y="72"/>
                </a:cubicBezTo>
                <a:moveTo>
                  <a:pt x="1051" y="73"/>
                </a:moveTo>
                <a:cubicBezTo>
                  <a:pt x="1050" y="64"/>
                  <a:pt x="1050" y="64"/>
                  <a:pt x="1050" y="64"/>
                </a:cubicBezTo>
                <a:cubicBezTo>
                  <a:pt x="1004" y="64"/>
                  <a:pt x="1004" y="64"/>
                  <a:pt x="1004" y="64"/>
                </a:cubicBezTo>
                <a:cubicBezTo>
                  <a:pt x="1006" y="73"/>
                  <a:pt x="1006" y="73"/>
                  <a:pt x="1006" y="73"/>
                </a:cubicBezTo>
                <a:cubicBezTo>
                  <a:pt x="1051" y="73"/>
                  <a:pt x="1051" y="73"/>
                  <a:pt x="1051" y="73"/>
                </a:cubicBezTo>
                <a:moveTo>
                  <a:pt x="1062" y="138"/>
                </a:moveTo>
                <a:cubicBezTo>
                  <a:pt x="1068" y="140"/>
                  <a:pt x="1075" y="143"/>
                  <a:pt x="1081" y="145"/>
                </a:cubicBezTo>
                <a:cubicBezTo>
                  <a:pt x="1087" y="147"/>
                  <a:pt x="1091" y="150"/>
                  <a:pt x="1097" y="155"/>
                </a:cubicBezTo>
                <a:cubicBezTo>
                  <a:pt x="1101" y="161"/>
                  <a:pt x="1105" y="166"/>
                  <a:pt x="1105" y="172"/>
                </a:cubicBezTo>
                <a:cubicBezTo>
                  <a:pt x="1109" y="178"/>
                  <a:pt x="1110" y="184"/>
                  <a:pt x="1108" y="193"/>
                </a:cubicBezTo>
                <a:cubicBezTo>
                  <a:pt x="1108" y="263"/>
                  <a:pt x="1108" y="263"/>
                  <a:pt x="1108" y="263"/>
                </a:cubicBezTo>
                <a:cubicBezTo>
                  <a:pt x="1104" y="260"/>
                  <a:pt x="1104" y="257"/>
                  <a:pt x="1101" y="255"/>
                </a:cubicBezTo>
                <a:cubicBezTo>
                  <a:pt x="1097" y="252"/>
                  <a:pt x="1094" y="250"/>
                  <a:pt x="1091" y="247"/>
                </a:cubicBezTo>
                <a:cubicBezTo>
                  <a:pt x="1088" y="247"/>
                  <a:pt x="1084" y="245"/>
                  <a:pt x="1081" y="245"/>
                </a:cubicBezTo>
                <a:cubicBezTo>
                  <a:pt x="1078" y="242"/>
                  <a:pt x="1072" y="243"/>
                  <a:pt x="1069" y="244"/>
                </a:cubicBezTo>
                <a:cubicBezTo>
                  <a:pt x="183" y="232"/>
                  <a:pt x="183" y="232"/>
                  <a:pt x="183" y="232"/>
                </a:cubicBezTo>
                <a:cubicBezTo>
                  <a:pt x="183" y="232"/>
                  <a:pt x="183" y="232"/>
                  <a:pt x="183" y="232"/>
                </a:cubicBezTo>
                <a:cubicBezTo>
                  <a:pt x="180" y="233"/>
                  <a:pt x="180" y="233"/>
                  <a:pt x="180" y="233"/>
                </a:cubicBezTo>
                <a:cubicBezTo>
                  <a:pt x="177" y="233"/>
                  <a:pt x="177" y="233"/>
                  <a:pt x="177" y="233"/>
                </a:cubicBezTo>
                <a:cubicBezTo>
                  <a:pt x="177" y="233"/>
                  <a:pt x="177" y="233"/>
                  <a:pt x="174" y="233"/>
                </a:cubicBezTo>
                <a:cubicBezTo>
                  <a:pt x="153" y="233"/>
                  <a:pt x="153" y="233"/>
                  <a:pt x="153" y="233"/>
                </a:cubicBezTo>
                <a:cubicBezTo>
                  <a:pt x="156" y="181"/>
                  <a:pt x="156" y="181"/>
                  <a:pt x="156" y="181"/>
                </a:cubicBezTo>
                <a:cubicBezTo>
                  <a:pt x="155" y="175"/>
                  <a:pt x="157" y="168"/>
                  <a:pt x="160" y="162"/>
                </a:cubicBezTo>
                <a:cubicBezTo>
                  <a:pt x="162" y="156"/>
                  <a:pt x="164" y="152"/>
                  <a:pt x="169" y="146"/>
                </a:cubicBezTo>
                <a:cubicBezTo>
                  <a:pt x="172" y="142"/>
                  <a:pt x="178" y="139"/>
                  <a:pt x="183" y="135"/>
                </a:cubicBezTo>
                <a:cubicBezTo>
                  <a:pt x="189" y="134"/>
                  <a:pt x="195" y="133"/>
                  <a:pt x="201" y="133"/>
                </a:cubicBezTo>
                <a:cubicBezTo>
                  <a:pt x="1062" y="138"/>
                  <a:pt x="1062" y="138"/>
                  <a:pt x="1062" y="138"/>
                </a:cubicBezTo>
                <a:cubicBezTo>
                  <a:pt x="1062" y="138"/>
                  <a:pt x="1062" y="138"/>
                  <a:pt x="1062" y="138"/>
                </a:cubicBezTo>
                <a:close/>
                <a:moveTo>
                  <a:pt x="1050" y="212"/>
                </a:moveTo>
                <a:cubicBezTo>
                  <a:pt x="1033" y="193"/>
                  <a:pt x="1033" y="193"/>
                  <a:pt x="1033" y="193"/>
                </a:cubicBezTo>
                <a:cubicBezTo>
                  <a:pt x="1051" y="173"/>
                  <a:pt x="1051" y="173"/>
                  <a:pt x="1051" y="173"/>
                </a:cubicBezTo>
                <a:cubicBezTo>
                  <a:pt x="1040" y="174"/>
                  <a:pt x="1040" y="174"/>
                  <a:pt x="1040" y="174"/>
                </a:cubicBezTo>
                <a:cubicBezTo>
                  <a:pt x="1026" y="185"/>
                  <a:pt x="1026" y="185"/>
                  <a:pt x="1026" y="185"/>
                </a:cubicBezTo>
                <a:cubicBezTo>
                  <a:pt x="1016" y="174"/>
                  <a:pt x="1016" y="174"/>
                  <a:pt x="1016" y="174"/>
                </a:cubicBezTo>
                <a:cubicBezTo>
                  <a:pt x="1003" y="173"/>
                  <a:pt x="1003" y="173"/>
                  <a:pt x="1003" y="173"/>
                </a:cubicBezTo>
                <a:cubicBezTo>
                  <a:pt x="1021" y="192"/>
                  <a:pt x="1021" y="192"/>
                  <a:pt x="1021" y="192"/>
                </a:cubicBezTo>
                <a:cubicBezTo>
                  <a:pt x="1002" y="209"/>
                  <a:pt x="1002" y="209"/>
                  <a:pt x="1002" y="209"/>
                </a:cubicBezTo>
                <a:cubicBezTo>
                  <a:pt x="1014" y="211"/>
                  <a:pt x="1014" y="211"/>
                  <a:pt x="1014" y="211"/>
                </a:cubicBezTo>
                <a:cubicBezTo>
                  <a:pt x="1014" y="211"/>
                  <a:pt x="1014" y="211"/>
                  <a:pt x="1014" y="211"/>
                </a:cubicBezTo>
                <a:cubicBezTo>
                  <a:pt x="1027" y="197"/>
                  <a:pt x="1027" y="197"/>
                  <a:pt x="1027" y="197"/>
                </a:cubicBezTo>
                <a:cubicBezTo>
                  <a:pt x="1031" y="203"/>
                  <a:pt x="1031" y="203"/>
                  <a:pt x="1031" y="203"/>
                </a:cubicBezTo>
                <a:cubicBezTo>
                  <a:pt x="1038" y="211"/>
                  <a:pt x="1038" y="211"/>
                  <a:pt x="1038" y="211"/>
                </a:cubicBezTo>
                <a:cubicBezTo>
                  <a:pt x="1050" y="212"/>
                  <a:pt x="1050" y="212"/>
                  <a:pt x="1050" y="212"/>
                </a:cubicBezTo>
                <a:moveTo>
                  <a:pt x="972" y="210"/>
                </a:moveTo>
                <a:cubicBezTo>
                  <a:pt x="974" y="173"/>
                  <a:pt x="974" y="173"/>
                  <a:pt x="974" y="173"/>
                </a:cubicBezTo>
                <a:cubicBezTo>
                  <a:pt x="937" y="172"/>
                  <a:pt x="937" y="172"/>
                  <a:pt x="937" y="172"/>
                </a:cubicBezTo>
                <a:cubicBezTo>
                  <a:pt x="936" y="208"/>
                  <a:pt x="936" y="208"/>
                  <a:pt x="936" y="208"/>
                </a:cubicBezTo>
                <a:cubicBezTo>
                  <a:pt x="972" y="210"/>
                  <a:pt x="972" y="210"/>
                  <a:pt x="972" y="210"/>
                </a:cubicBezTo>
                <a:moveTo>
                  <a:pt x="912" y="211"/>
                </a:moveTo>
                <a:cubicBezTo>
                  <a:pt x="911" y="202"/>
                  <a:pt x="911" y="202"/>
                  <a:pt x="911" y="202"/>
                </a:cubicBezTo>
                <a:cubicBezTo>
                  <a:pt x="869" y="202"/>
                  <a:pt x="869" y="202"/>
                  <a:pt x="869" y="202"/>
                </a:cubicBezTo>
                <a:cubicBezTo>
                  <a:pt x="867" y="211"/>
                  <a:pt x="867" y="211"/>
                  <a:pt x="867" y="211"/>
                </a:cubicBezTo>
                <a:cubicBezTo>
                  <a:pt x="912" y="211"/>
                  <a:pt x="912" y="211"/>
                  <a:pt x="912" y="211"/>
                </a:cubicBezTo>
                <a:moveTo>
                  <a:pt x="1060" y="285"/>
                </a:moveTo>
                <a:cubicBezTo>
                  <a:pt x="1060" y="285"/>
                  <a:pt x="1060" y="285"/>
                  <a:pt x="1060" y="285"/>
                </a:cubicBezTo>
                <a:cubicBezTo>
                  <a:pt x="999" y="287"/>
                  <a:pt x="999" y="287"/>
                  <a:pt x="999" y="287"/>
                </a:cubicBezTo>
                <a:cubicBezTo>
                  <a:pt x="999" y="290"/>
                  <a:pt x="1003" y="292"/>
                  <a:pt x="1003" y="295"/>
                </a:cubicBezTo>
                <a:cubicBezTo>
                  <a:pt x="1003" y="298"/>
                  <a:pt x="1004" y="304"/>
                  <a:pt x="1008" y="307"/>
                </a:cubicBezTo>
                <a:cubicBezTo>
                  <a:pt x="1008" y="310"/>
                  <a:pt x="1008" y="313"/>
                  <a:pt x="1009" y="319"/>
                </a:cubicBezTo>
                <a:cubicBezTo>
                  <a:pt x="1009" y="322"/>
                  <a:pt x="1010" y="324"/>
                  <a:pt x="1007" y="331"/>
                </a:cubicBezTo>
                <a:cubicBezTo>
                  <a:pt x="1007" y="331"/>
                  <a:pt x="1007" y="331"/>
                  <a:pt x="1008" y="337"/>
                </a:cubicBezTo>
                <a:cubicBezTo>
                  <a:pt x="1008" y="337"/>
                  <a:pt x="1008" y="337"/>
                  <a:pt x="1060" y="336"/>
                </a:cubicBezTo>
                <a:cubicBezTo>
                  <a:pt x="1060" y="336"/>
                  <a:pt x="1060" y="336"/>
                  <a:pt x="1040" y="909"/>
                </a:cubicBezTo>
                <a:cubicBezTo>
                  <a:pt x="1040" y="909"/>
                  <a:pt x="1040" y="909"/>
                  <a:pt x="988" y="907"/>
                </a:cubicBezTo>
                <a:cubicBezTo>
                  <a:pt x="988" y="907"/>
                  <a:pt x="988" y="907"/>
                  <a:pt x="988" y="958"/>
                </a:cubicBezTo>
                <a:cubicBezTo>
                  <a:pt x="988" y="958"/>
                  <a:pt x="988" y="958"/>
                  <a:pt x="1037" y="961"/>
                </a:cubicBezTo>
                <a:cubicBezTo>
                  <a:pt x="1043" y="960"/>
                  <a:pt x="1052" y="959"/>
                  <a:pt x="1058" y="955"/>
                </a:cubicBezTo>
                <a:cubicBezTo>
                  <a:pt x="1064" y="955"/>
                  <a:pt x="1069" y="951"/>
                  <a:pt x="1075" y="944"/>
                </a:cubicBezTo>
                <a:cubicBezTo>
                  <a:pt x="1077" y="941"/>
                  <a:pt x="1083" y="937"/>
                  <a:pt x="1085" y="931"/>
                </a:cubicBezTo>
                <a:cubicBezTo>
                  <a:pt x="1087" y="925"/>
                  <a:pt x="1090" y="918"/>
                  <a:pt x="1089" y="909"/>
                </a:cubicBezTo>
                <a:cubicBezTo>
                  <a:pt x="1089" y="909"/>
                  <a:pt x="1089" y="909"/>
                  <a:pt x="1109" y="339"/>
                </a:cubicBezTo>
                <a:cubicBezTo>
                  <a:pt x="1108" y="330"/>
                  <a:pt x="1107" y="324"/>
                  <a:pt x="1106" y="318"/>
                </a:cubicBezTo>
                <a:cubicBezTo>
                  <a:pt x="1103" y="313"/>
                  <a:pt x="1099" y="307"/>
                  <a:pt x="1095" y="302"/>
                </a:cubicBezTo>
                <a:cubicBezTo>
                  <a:pt x="1091" y="296"/>
                  <a:pt x="1085" y="294"/>
                  <a:pt x="1079" y="292"/>
                </a:cubicBezTo>
                <a:cubicBezTo>
                  <a:pt x="1075" y="286"/>
                  <a:pt x="1066" y="287"/>
                  <a:pt x="1060" y="285"/>
                </a:cubicBezTo>
                <a:close/>
                <a:moveTo>
                  <a:pt x="1196" y="150"/>
                </a:moveTo>
                <a:cubicBezTo>
                  <a:pt x="1196" y="150"/>
                  <a:pt x="1196" y="150"/>
                  <a:pt x="1196" y="150"/>
                </a:cubicBezTo>
                <a:cubicBezTo>
                  <a:pt x="1135" y="148"/>
                  <a:pt x="1135" y="148"/>
                  <a:pt x="1135" y="148"/>
                </a:cubicBezTo>
                <a:cubicBezTo>
                  <a:pt x="1135" y="151"/>
                  <a:pt x="1139" y="154"/>
                  <a:pt x="1139" y="157"/>
                </a:cubicBezTo>
                <a:cubicBezTo>
                  <a:pt x="1140" y="163"/>
                  <a:pt x="1143" y="165"/>
                  <a:pt x="1143" y="168"/>
                </a:cubicBezTo>
                <a:cubicBezTo>
                  <a:pt x="1144" y="171"/>
                  <a:pt x="1144" y="177"/>
                  <a:pt x="1145" y="180"/>
                </a:cubicBezTo>
                <a:cubicBezTo>
                  <a:pt x="1145" y="183"/>
                  <a:pt x="1146" y="189"/>
                  <a:pt x="1146" y="192"/>
                </a:cubicBezTo>
                <a:cubicBezTo>
                  <a:pt x="1146" y="192"/>
                  <a:pt x="1146" y="192"/>
                  <a:pt x="1144" y="198"/>
                </a:cubicBezTo>
                <a:cubicBezTo>
                  <a:pt x="1144" y="198"/>
                  <a:pt x="1144" y="198"/>
                  <a:pt x="1194" y="201"/>
                </a:cubicBezTo>
                <a:cubicBezTo>
                  <a:pt x="1194" y="201"/>
                  <a:pt x="1194" y="201"/>
                  <a:pt x="1177" y="771"/>
                </a:cubicBezTo>
                <a:cubicBezTo>
                  <a:pt x="1177" y="771"/>
                  <a:pt x="1177" y="771"/>
                  <a:pt x="1130" y="768"/>
                </a:cubicBezTo>
                <a:cubicBezTo>
                  <a:pt x="1130" y="768"/>
                  <a:pt x="1130" y="768"/>
                  <a:pt x="1128" y="819"/>
                </a:cubicBezTo>
                <a:cubicBezTo>
                  <a:pt x="1128" y="819"/>
                  <a:pt x="1128" y="819"/>
                  <a:pt x="1178" y="822"/>
                </a:cubicBezTo>
                <a:cubicBezTo>
                  <a:pt x="1184" y="821"/>
                  <a:pt x="1189" y="820"/>
                  <a:pt x="1195" y="820"/>
                </a:cubicBezTo>
                <a:cubicBezTo>
                  <a:pt x="1201" y="816"/>
                  <a:pt x="1206" y="812"/>
                  <a:pt x="1211" y="809"/>
                </a:cubicBezTo>
                <a:cubicBezTo>
                  <a:pt x="1216" y="802"/>
                  <a:pt x="1219" y="799"/>
                  <a:pt x="1221" y="793"/>
                </a:cubicBezTo>
                <a:cubicBezTo>
                  <a:pt x="1226" y="786"/>
                  <a:pt x="1225" y="780"/>
                  <a:pt x="1227" y="771"/>
                </a:cubicBezTo>
                <a:cubicBezTo>
                  <a:pt x="1227" y="771"/>
                  <a:pt x="1227" y="771"/>
                  <a:pt x="1244" y="201"/>
                </a:cubicBezTo>
                <a:cubicBezTo>
                  <a:pt x="1242" y="192"/>
                  <a:pt x="1242" y="186"/>
                  <a:pt x="1238" y="180"/>
                </a:cubicBezTo>
                <a:cubicBezTo>
                  <a:pt x="1237" y="174"/>
                  <a:pt x="1234" y="169"/>
                  <a:pt x="1230" y="163"/>
                </a:cubicBezTo>
                <a:cubicBezTo>
                  <a:pt x="1224" y="158"/>
                  <a:pt x="1220" y="156"/>
                  <a:pt x="1214" y="153"/>
                </a:cubicBezTo>
                <a:cubicBezTo>
                  <a:pt x="1208" y="151"/>
                  <a:pt x="1202" y="149"/>
                  <a:pt x="1196" y="150"/>
                </a:cubicBezTo>
                <a:close/>
              </a:path>
            </a:pathLst>
          </a:custGeom>
          <a:solidFill>
            <a:srgbClr val="FF8C00"/>
          </a:solid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grpSp>
        <p:nvGrpSpPr>
          <p:cNvPr id="33" name="Group 32"/>
          <p:cNvGrpSpPr/>
          <p:nvPr/>
        </p:nvGrpSpPr>
        <p:grpSpPr>
          <a:xfrm>
            <a:off x="5743298" y="4563887"/>
            <a:ext cx="1026886" cy="1216712"/>
            <a:chOff x="5732047" y="3488249"/>
            <a:chExt cx="1027177" cy="1217056"/>
          </a:xfrm>
        </p:grpSpPr>
        <p:grpSp>
          <p:nvGrpSpPr>
            <p:cNvPr id="34" name="Group 33"/>
            <p:cNvGrpSpPr>
              <a:grpSpLocks noChangeAspect="1"/>
            </p:cNvGrpSpPr>
            <p:nvPr/>
          </p:nvGrpSpPr>
          <p:grpSpPr>
            <a:xfrm>
              <a:off x="5732047" y="3623831"/>
              <a:ext cx="1027177" cy="1081474"/>
              <a:chOff x="2685622" y="4029243"/>
              <a:chExt cx="1259090" cy="1325648"/>
            </a:xfrm>
          </p:grpSpPr>
          <p:pic>
            <p:nvPicPr>
              <p:cNvPr id="40"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29118" y="4029243"/>
                <a:ext cx="697940" cy="9596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685622" y="5047143"/>
                <a:ext cx="1259090" cy="307748"/>
              </a:xfrm>
              <a:prstGeom prst="rect">
                <a:avLst/>
              </a:prstGeom>
              <a:noFill/>
              <a:ln>
                <a:noFill/>
              </a:ln>
            </p:spPr>
            <p:txBody>
              <a:bodyPr wrap="square" lIns="0" tIns="0" rIns="0" bIns="0" rtlCol="0">
                <a:spAutoFit/>
              </a:bodyPr>
              <a:lstStyle/>
              <a:p>
                <a:pPr algn="ctr"/>
                <a:r>
                  <a:rPr lang="en-US" sz="1599" b="1" dirty="0">
                    <a:solidFill>
                      <a:schemeClr val="bg1"/>
                    </a:solidFill>
                    <a:latin typeface="Segoe UI Light" pitchFamily="34" charset="0"/>
                  </a:rPr>
                  <a:t>Gateway</a:t>
                </a:r>
              </a:p>
            </p:txBody>
          </p:sp>
        </p:grpSp>
        <p:grpSp>
          <p:nvGrpSpPr>
            <p:cNvPr id="35" name="Group 34"/>
            <p:cNvGrpSpPr/>
            <p:nvPr/>
          </p:nvGrpSpPr>
          <p:grpSpPr>
            <a:xfrm>
              <a:off x="5838825" y="3488249"/>
              <a:ext cx="656572" cy="902727"/>
              <a:chOff x="5838825" y="3488249"/>
              <a:chExt cx="656572" cy="902727"/>
            </a:xfrm>
          </p:grpSpPr>
          <p:sp>
            <p:nvSpPr>
              <p:cNvPr id="36" name="Freeform 30"/>
              <p:cNvSpPr>
                <a:spLocks noEditPoints="1"/>
              </p:cNvSpPr>
              <p:nvPr/>
            </p:nvSpPr>
            <p:spPr bwMode="auto">
              <a:xfrm>
                <a:off x="6023644" y="3488249"/>
                <a:ext cx="471753" cy="902727"/>
              </a:xfrm>
              <a:custGeom>
                <a:avLst/>
                <a:gdLst>
                  <a:gd name="T0" fmla="*/ 46 w 407"/>
                  <a:gd name="T1" fmla="*/ 674 h 781"/>
                  <a:gd name="T2" fmla="*/ 46 w 407"/>
                  <a:gd name="T3" fmla="*/ 702 h 781"/>
                  <a:gd name="T4" fmla="*/ 361 w 407"/>
                  <a:gd name="T5" fmla="*/ 702 h 781"/>
                  <a:gd name="T6" fmla="*/ 361 w 407"/>
                  <a:gd name="T7" fmla="*/ 674 h 781"/>
                  <a:gd name="T8" fmla="*/ 46 w 407"/>
                  <a:gd name="T9" fmla="*/ 674 h 781"/>
                  <a:gd name="T10" fmla="*/ 46 w 407"/>
                  <a:gd name="T11" fmla="*/ 614 h 781"/>
                  <a:gd name="T12" fmla="*/ 46 w 407"/>
                  <a:gd name="T13" fmla="*/ 641 h 781"/>
                  <a:gd name="T14" fmla="*/ 109 w 407"/>
                  <a:gd name="T15" fmla="*/ 641 h 781"/>
                  <a:gd name="T16" fmla="*/ 109 w 407"/>
                  <a:gd name="T17" fmla="*/ 614 h 781"/>
                  <a:gd name="T18" fmla="*/ 46 w 407"/>
                  <a:gd name="T19" fmla="*/ 614 h 781"/>
                  <a:gd name="T20" fmla="*/ 46 w 407"/>
                  <a:gd name="T21" fmla="*/ 554 h 781"/>
                  <a:gd name="T22" fmla="*/ 46 w 407"/>
                  <a:gd name="T23" fmla="*/ 581 h 781"/>
                  <a:gd name="T24" fmla="*/ 109 w 407"/>
                  <a:gd name="T25" fmla="*/ 581 h 781"/>
                  <a:gd name="T26" fmla="*/ 109 w 407"/>
                  <a:gd name="T27" fmla="*/ 554 h 781"/>
                  <a:gd name="T28" fmla="*/ 46 w 407"/>
                  <a:gd name="T29" fmla="*/ 554 h 781"/>
                  <a:gd name="T30" fmla="*/ 46 w 407"/>
                  <a:gd name="T31" fmla="*/ 145 h 781"/>
                  <a:gd name="T32" fmla="*/ 46 w 407"/>
                  <a:gd name="T33" fmla="*/ 186 h 781"/>
                  <a:gd name="T34" fmla="*/ 361 w 407"/>
                  <a:gd name="T35" fmla="*/ 186 h 781"/>
                  <a:gd name="T36" fmla="*/ 361 w 407"/>
                  <a:gd name="T37" fmla="*/ 145 h 781"/>
                  <a:gd name="T38" fmla="*/ 46 w 407"/>
                  <a:gd name="T39" fmla="*/ 145 h 781"/>
                  <a:gd name="T40" fmla="*/ 46 w 407"/>
                  <a:gd name="T41" fmla="*/ 80 h 781"/>
                  <a:gd name="T42" fmla="*/ 46 w 407"/>
                  <a:gd name="T43" fmla="*/ 122 h 781"/>
                  <a:gd name="T44" fmla="*/ 361 w 407"/>
                  <a:gd name="T45" fmla="*/ 122 h 781"/>
                  <a:gd name="T46" fmla="*/ 361 w 407"/>
                  <a:gd name="T47" fmla="*/ 80 h 781"/>
                  <a:gd name="T48" fmla="*/ 46 w 407"/>
                  <a:gd name="T49" fmla="*/ 80 h 781"/>
                  <a:gd name="T50" fmla="*/ 54 w 407"/>
                  <a:gd name="T51" fmla="*/ 0 h 781"/>
                  <a:gd name="T52" fmla="*/ 353 w 407"/>
                  <a:gd name="T53" fmla="*/ 0 h 781"/>
                  <a:gd name="T54" fmla="*/ 407 w 407"/>
                  <a:gd name="T55" fmla="*/ 47 h 781"/>
                  <a:gd name="T56" fmla="*/ 407 w 407"/>
                  <a:gd name="T57" fmla="*/ 734 h 781"/>
                  <a:gd name="T58" fmla="*/ 353 w 407"/>
                  <a:gd name="T59" fmla="*/ 781 h 781"/>
                  <a:gd name="T60" fmla="*/ 54 w 407"/>
                  <a:gd name="T61" fmla="*/ 781 h 781"/>
                  <a:gd name="T62" fmla="*/ 0 w 407"/>
                  <a:gd name="T63" fmla="*/ 739 h 781"/>
                  <a:gd name="T64" fmla="*/ 0 w 407"/>
                  <a:gd name="T65" fmla="*/ 52 h 781"/>
                  <a:gd name="T66" fmla="*/ 54 w 407"/>
                  <a:gd name="T6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781">
                    <a:moveTo>
                      <a:pt x="46" y="674"/>
                    </a:moveTo>
                    <a:cubicBezTo>
                      <a:pt x="46" y="702"/>
                      <a:pt x="46" y="702"/>
                      <a:pt x="46" y="702"/>
                    </a:cubicBezTo>
                    <a:cubicBezTo>
                      <a:pt x="361" y="702"/>
                      <a:pt x="361" y="702"/>
                      <a:pt x="361" y="702"/>
                    </a:cubicBezTo>
                    <a:cubicBezTo>
                      <a:pt x="361" y="674"/>
                      <a:pt x="361" y="674"/>
                      <a:pt x="361" y="674"/>
                    </a:cubicBezTo>
                    <a:cubicBezTo>
                      <a:pt x="46" y="674"/>
                      <a:pt x="46" y="674"/>
                      <a:pt x="46" y="674"/>
                    </a:cubicBezTo>
                    <a:close/>
                    <a:moveTo>
                      <a:pt x="46" y="614"/>
                    </a:moveTo>
                    <a:cubicBezTo>
                      <a:pt x="46" y="641"/>
                      <a:pt x="46" y="641"/>
                      <a:pt x="46" y="641"/>
                    </a:cubicBezTo>
                    <a:cubicBezTo>
                      <a:pt x="109" y="641"/>
                      <a:pt x="109" y="641"/>
                      <a:pt x="109" y="641"/>
                    </a:cubicBezTo>
                    <a:cubicBezTo>
                      <a:pt x="109" y="614"/>
                      <a:pt x="109" y="614"/>
                      <a:pt x="109" y="614"/>
                    </a:cubicBezTo>
                    <a:cubicBezTo>
                      <a:pt x="46" y="614"/>
                      <a:pt x="46" y="614"/>
                      <a:pt x="46" y="614"/>
                    </a:cubicBezTo>
                    <a:close/>
                    <a:moveTo>
                      <a:pt x="46" y="554"/>
                    </a:moveTo>
                    <a:cubicBezTo>
                      <a:pt x="46" y="581"/>
                      <a:pt x="46" y="581"/>
                      <a:pt x="46" y="581"/>
                    </a:cubicBezTo>
                    <a:cubicBezTo>
                      <a:pt x="109" y="581"/>
                      <a:pt x="109" y="581"/>
                      <a:pt x="109" y="581"/>
                    </a:cubicBezTo>
                    <a:cubicBezTo>
                      <a:pt x="109" y="554"/>
                      <a:pt x="109" y="554"/>
                      <a:pt x="109" y="554"/>
                    </a:cubicBezTo>
                    <a:cubicBezTo>
                      <a:pt x="46" y="554"/>
                      <a:pt x="46" y="554"/>
                      <a:pt x="46" y="554"/>
                    </a:cubicBezTo>
                    <a:close/>
                    <a:moveTo>
                      <a:pt x="46" y="145"/>
                    </a:moveTo>
                    <a:cubicBezTo>
                      <a:pt x="46" y="186"/>
                      <a:pt x="46" y="186"/>
                      <a:pt x="46" y="186"/>
                    </a:cubicBezTo>
                    <a:cubicBezTo>
                      <a:pt x="361" y="186"/>
                      <a:pt x="361" y="186"/>
                      <a:pt x="361" y="186"/>
                    </a:cubicBezTo>
                    <a:cubicBezTo>
                      <a:pt x="361" y="145"/>
                      <a:pt x="361" y="145"/>
                      <a:pt x="361" y="145"/>
                    </a:cubicBezTo>
                    <a:cubicBezTo>
                      <a:pt x="46" y="145"/>
                      <a:pt x="46" y="145"/>
                      <a:pt x="46" y="145"/>
                    </a:cubicBezTo>
                    <a:close/>
                    <a:moveTo>
                      <a:pt x="46" y="80"/>
                    </a:moveTo>
                    <a:cubicBezTo>
                      <a:pt x="46" y="122"/>
                      <a:pt x="46" y="122"/>
                      <a:pt x="46" y="122"/>
                    </a:cubicBezTo>
                    <a:cubicBezTo>
                      <a:pt x="361" y="122"/>
                      <a:pt x="361" y="122"/>
                      <a:pt x="361" y="122"/>
                    </a:cubicBezTo>
                    <a:cubicBezTo>
                      <a:pt x="361" y="80"/>
                      <a:pt x="361" y="80"/>
                      <a:pt x="361" y="80"/>
                    </a:cubicBezTo>
                    <a:cubicBezTo>
                      <a:pt x="46" y="80"/>
                      <a:pt x="46" y="80"/>
                      <a:pt x="46" y="80"/>
                    </a:cubicBezTo>
                    <a:close/>
                    <a:moveTo>
                      <a:pt x="54" y="0"/>
                    </a:moveTo>
                    <a:cubicBezTo>
                      <a:pt x="353" y="0"/>
                      <a:pt x="353" y="0"/>
                      <a:pt x="353" y="0"/>
                    </a:cubicBezTo>
                    <a:cubicBezTo>
                      <a:pt x="383" y="0"/>
                      <a:pt x="407" y="21"/>
                      <a:pt x="407" y="47"/>
                    </a:cubicBezTo>
                    <a:cubicBezTo>
                      <a:pt x="407" y="734"/>
                      <a:pt x="407" y="734"/>
                      <a:pt x="407" y="734"/>
                    </a:cubicBezTo>
                    <a:cubicBezTo>
                      <a:pt x="407" y="760"/>
                      <a:pt x="383" y="781"/>
                      <a:pt x="353" y="781"/>
                    </a:cubicBezTo>
                    <a:cubicBezTo>
                      <a:pt x="54" y="781"/>
                      <a:pt x="54" y="781"/>
                      <a:pt x="54" y="781"/>
                    </a:cubicBezTo>
                    <a:cubicBezTo>
                      <a:pt x="25" y="781"/>
                      <a:pt x="0" y="760"/>
                      <a:pt x="0" y="739"/>
                    </a:cubicBezTo>
                    <a:cubicBezTo>
                      <a:pt x="0" y="52"/>
                      <a:pt x="0" y="52"/>
                      <a:pt x="0" y="52"/>
                    </a:cubicBezTo>
                    <a:cubicBezTo>
                      <a:pt x="0" y="21"/>
                      <a:pt x="25" y="0"/>
                      <a:pt x="54" y="0"/>
                    </a:cubicBezTo>
                    <a:close/>
                  </a:path>
                </a:pathLst>
              </a:custGeom>
              <a:solidFill>
                <a:schemeClr val="bg2">
                  <a:lumMod val="90000"/>
                  <a:lumOff val="10000"/>
                </a:schemeClr>
              </a:solidFill>
              <a:ln w="22225" cap="flat">
                <a:noFill/>
                <a:prstDash val="solid"/>
                <a:miter lim="800000"/>
                <a:headEnd/>
                <a:tailEnd/>
              </a:ln>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grpSp>
            <p:nvGrpSpPr>
              <p:cNvPr id="37" name="Group 19"/>
              <p:cNvGrpSpPr>
                <a:grpSpLocks noChangeAspect="1"/>
              </p:cNvGrpSpPr>
              <p:nvPr/>
            </p:nvGrpSpPr>
            <p:grpSpPr bwMode="auto">
              <a:xfrm rot="1819723">
                <a:off x="5838825" y="3720876"/>
                <a:ext cx="268288" cy="366713"/>
                <a:chOff x="3714" y="2362"/>
                <a:chExt cx="169" cy="231"/>
              </a:xfrm>
              <a:solidFill>
                <a:schemeClr val="accent3"/>
              </a:solidFill>
            </p:grpSpPr>
            <p:sp>
              <p:nvSpPr>
                <p:cNvPr id="38" name="Freeform 20"/>
                <p:cNvSpPr>
                  <a:spLocks noEditPoints="1"/>
                </p:cNvSpPr>
                <p:nvPr/>
              </p:nvSpPr>
              <p:spPr bwMode="auto">
                <a:xfrm>
                  <a:off x="3714" y="2461"/>
                  <a:ext cx="169" cy="132"/>
                </a:xfrm>
                <a:custGeom>
                  <a:avLst/>
                  <a:gdLst>
                    <a:gd name="T0" fmla="*/ 587 w 663"/>
                    <a:gd name="T1" fmla="*/ 1 h 517"/>
                    <a:gd name="T2" fmla="*/ 575 w 663"/>
                    <a:gd name="T3" fmla="*/ 1 h 517"/>
                    <a:gd name="T4" fmla="*/ 575 w 663"/>
                    <a:gd name="T5" fmla="*/ 0 h 517"/>
                    <a:gd name="T6" fmla="*/ 481 w 663"/>
                    <a:gd name="T7" fmla="*/ 0 h 517"/>
                    <a:gd name="T8" fmla="*/ 481 w 663"/>
                    <a:gd name="T9" fmla="*/ 1 h 517"/>
                    <a:gd name="T10" fmla="*/ 177 w 663"/>
                    <a:gd name="T11" fmla="*/ 1 h 517"/>
                    <a:gd name="T12" fmla="*/ 177 w 663"/>
                    <a:gd name="T13" fmla="*/ 0 h 517"/>
                    <a:gd name="T14" fmla="*/ 83 w 663"/>
                    <a:gd name="T15" fmla="*/ 0 h 517"/>
                    <a:gd name="T16" fmla="*/ 83 w 663"/>
                    <a:gd name="T17" fmla="*/ 1 h 517"/>
                    <a:gd name="T18" fmla="*/ 77 w 663"/>
                    <a:gd name="T19" fmla="*/ 1 h 517"/>
                    <a:gd name="T20" fmla="*/ 0 w 663"/>
                    <a:gd name="T21" fmla="*/ 77 h 517"/>
                    <a:gd name="T22" fmla="*/ 0 w 663"/>
                    <a:gd name="T23" fmla="*/ 440 h 517"/>
                    <a:gd name="T24" fmla="*/ 77 w 663"/>
                    <a:gd name="T25" fmla="*/ 517 h 517"/>
                    <a:gd name="T26" fmla="*/ 587 w 663"/>
                    <a:gd name="T27" fmla="*/ 517 h 517"/>
                    <a:gd name="T28" fmla="*/ 663 w 663"/>
                    <a:gd name="T29" fmla="*/ 440 h 517"/>
                    <a:gd name="T30" fmla="*/ 663 w 663"/>
                    <a:gd name="T31" fmla="*/ 77 h 517"/>
                    <a:gd name="T32" fmla="*/ 587 w 663"/>
                    <a:gd name="T33" fmla="*/ 1 h 517"/>
                    <a:gd name="T34" fmla="*/ 357 w 663"/>
                    <a:gd name="T35" fmla="*/ 279 h 517"/>
                    <a:gd name="T36" fmla="*/ 357 w 663"/>
                    <a:gd name="T37" fmla="*/ 374 h 517"/>
                    <a:gd name="T38" fmla="*/ 295 w 663"/>
                    <a:gd name="T39" fmla="*/ 374 h 517"/>
                    <a:gd name="T40" fmla="*/ 295 w 663"/>
                    <a:gd name="T41" fmla="*/ 279 h 517"/>
                    <a:gd name="T42" fmla="*/ 257 w 663"/>
                    <a:gd name="T43" fmla="*/ 217 h 517"/>
                    <a:gd name="T44" fmla="*/ 326 w 663"/>
                    <a:gd name="T45" fmla="*/ 147 h 517"/>
                    <a:gd name="T46" fmla="*/ 396 w 663"/>
                    <a:gd name="T47" fmla="*/ 217 h 517"/>
                    <a:gd name="T48" fmla="*/ 357 w 663"/>
                    <a:gd name="T49" fmla="*/ 27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3" h="517">
                      <a:moveTo>
                        <a:pt x="587" y="1"/>
                      </a:moveTo>
                      <a:cubicBezTo>
                        <a:pt x="575" y="1"/>
                        <a:pt x="575" y="1"/>
                        <a:pt x="575" y="1"/>
                      </a:cubicBezTo>
                      <a:cubicBezTo>
                        <a:pt x="575" y="0"/>
                        <a:pt x="575" y="0"/>
                        <a:pt x="575" y="0"/>
                      </a:cubicBezTo>
                      <a:cubicBezTo>
                        <a:pt x="481" y="0"/>
                        <a:pt x="481" y="0"/>
                        <a:pt x="481" y="0"/>
                      </a:cubicBezTo>
                      <a:cubicBezTo>
                        <a:pt x="481" y="1"/>
                        <a:pt x="481" y="1"/>
                        <a:pt x="481" y="1"/>
                      </a:cubicBezTo>
                      <a:cubicBezTo>
                        <a:pt x="177" y="1"/>
                        <a:pt x="177" y="1"/>
                        <a:pt x="177" y="1"/>
                      </a:cubicBezTo>
                      <a:cubicBezTo>
                        <a:pt x="177" y="0"/>
                        <a:pt x="177" y="0"/>
                        <a:pt x="177" y="0"/>
                      </a:cubicBezTo>
                      <a:cubicBezTo>
                        <a:pt x="83" y="0"/>
                        <a:pt x="83" y="0"/>
                        <a:pt x="83" y="0"/>
                      </a:cubicBezTo>
                      <a:cubicBezTo>
                        <a:pt x="83" y="1"/>
                        <a:pt x="83" y="1"/>
                        <a:pt x="83" y="1"/>
                      </a:cubicBezTo>
                      <a:cubicBezTo>
                        <a:pt x="77" y="1"/>
                        <a:pt x="77" y="1"/>
                        <a:pt x="77" y="1"/>
                      </a:cubicBezTo>
                      <a:cubicBezTo>
                        <a:pt x="35" y="1"/>
                        <a:pt x="0" y="35"/>
                        <a:pt x="0" y="77"/>
                      </a:cubicBezTo>
                      <a:cubicBezTo>
                        <a:pt x="0" y="440"/>
                        <a:pt x="0" y="440"/>
                        <a:pt x="0" y="440"/>
                      </a:cubicBezTo>
                      <a:cubicBezTo>
                        <a:pt x="0" y="483"/>
                        <a:pt x="35" y="517"/>
                        <a:pt x="77" y="517"/>
                      </a:cubicBezTo>
                      <a:cubicBezTo>
                        <a:pt x="587" y="517"/>
                        <a:pt x="587" y="517"/>
                        <a:pt x="587" y="517"/>
                      </a:cubicBezTo>
                      <a:cubicBezTo>
                        <a:pt x="629" y="517"/>
                        <a:pt x="663" y="483"/>
                        <a:pt x="663" y="440"/>
                      </a:cubicBezTo>
                      <a:cubicBezTo>
                        <a:pt x="663" y="77"/>
                        <a:pt x="663" y="77"/>
                        <a:pt x="663" y="77"/>
                      </a:cubicBezTo>
                      <a:cubicBezTo>
                        <a:pt x="663" y="35"/>
                        <a:pt x="629" y="1"/>
                        <a:pt x="587" y="1"/>
                      </a:cubicBezTo>
                      <a:close/>
                      <a:moveTo>
                        <a:pt x="357" y="279"/>
                      </a:moveTo>
                      <a:cubicBezTo>
                        <a:pt x="357" y="374"/>
                        <a:pt x="357" y="374"/>
                        <a:pt x="357" y="374"/>
                      </a:cubicBezTo>
                      <a:cubicBezTo>
                        <a:pt x="295" y="374"/>
                        <a:pt x="295" y="374"/>
                        <a:pt x="295" y="374"/>
                      </a:cubicBezTo>
                      <a:cubicBezTo>
                        <a:pt x="295" y="279"/>
                        <a:pt x="295" y="279"/>
                        <a:pt x="295" y="279"/>
                      </a:cubicBezTo>
                      <a:cubicBezTo>
                        <a:pt x="272" y="268"/>
                        <a:pt x="257" y="244"/>
                        <a:pt x="257" y="217"/>
                      </a:cubicBezTo>
                      <a:cubicBezTo>
                        <a:pt x="257" y="178"/>
                        <a:pt x="288" y="147"/>
                        <a:pt x="326" y="147"/>
                      </a:cubicBezTo>
                      <a:cubicBezTo>
                        <a:pt x="365" y="147"/>
                        <a:pt x="396" y="178"/>
                        <a:pt x="396" y="217"/>
                      </a:cubicBezTo>
                      <a:cubicBezTo>
                        <a:pt x="396" y="244"/>
                        <a:pt x="380" y="268"/>
                        <a:pt x="357" y="279"/>
                      </a:cubicBezTo>
                      <a:close/>
                    </a:path>
                  </a:pathLst>
                </a:custGeom>
                <a:grp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39" name="Freeform 21"/>
                <p:cNvSpPr>
                  <a:spLocks/>
                </p:cNvSpPr>
                <p:nvPr/>
              </p:nvSpPr>
              <p:spPr bwMode="auto">
                <a:xfrm>
                  <a:off x="3735" y="2362"/>
                  <a:ext cx="125" cy="95"/>
                </a:xfrm>
                <a:custGeom>
                  <a:avLst/>
                  <a:gdLst>
                    <a:gd name="T0" fmla="*/ 0 w 492"/>
                    <a:gd name="T1" fmla="*/ 370 h 370"/>
                    <a:gd name="T2" fmla="*/ 94 w 492"/>
                    <a:gd name="T3" fmla="*/ 370 h 370"/>
                    <a:gd name="T4" fmla="*/ 94 w 492"/>
                    <a:gd name="T5" fmla="*/ 238 h 370"/>
                    <a:gd name="T6" fmla="*/ 94 w 492"/>
                    <a:gd name="T7" fmla="*/ 238 h 370"/>
                    <a:gd name="T8" fmla="*/ 94 w 492"/>
                    <a:gd name="T9" fmla="*/ 237 h 370"/>
                    <a:gd name="T10" fmla="*/ 133 w 492"/>
                    <a:gd name="T11" fmla="*/ 134 h 370"/>
                    <a:gd name="T12" fmla="*/ 253 w 492"/>
                    <a:gd name="T13" fmla="*/ 93 h 370"/>
                    <a:gd name="T14" fmla="*/ 328 w 492"/>
                    <a:gd name="T15" fmla="*/ 113 h 370"/>
                    <a:gd name="T16" fmla="*/ 398 w 492"/>
                    <a:gd name="T17" fmla="*/ 239 h 370"/>
                    <a:gd name="T18" fmla="*/ 398 w 492"/>
                    <a:gd name="T19" fmla="*/ 370 h 370"/>
                    <a:gd name="T20" fmla="*/ 492 w 492"/>
                    <a:gd name="T21" fmla="*/ 370 h 370"/>
                    <a:gd name="T22" fmla="*/ 492 w 492"/>
                    <a:gd name="T23" fmla="*/ 239 h 370"/>
                    <a:gd name="T24" fmla="*/ 370 w 492"/>
                    <a:gd name="T25" fmla="*/ 29 h 370"/>
                    <a:gd name="T26" fmla="*/ 253 w 492"/>
                    <a:gd name="T27" fmla="*/ 0 h 370"/>
                    <a:gd name="T28" fmla="*/ 65 w 492"/>
                    <a:gd name="T29" fmla="*/ 70 h 370"/>
                    <a:gd name="T30" fmla="*/ 0 w 492"/>
                    <a:gd name="T31" fmla="*/ 239 h 370"/>
                    <a:gd name="T32" fmla="*/ 0 w 492"/>
                    <a:gd name="T33"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2" h="370">
                      <a:moveTo>
                        <a:pt x="0" y="370"/>
                      </a:moveTo>
                      <a:cubicBezTo>
                        <a:pt x="94" y="370"/>
                        <a:pt x="94" y="370"/>
                        <a:pt x="94" y="370"/>
                      </a:cubicBezTo>
                      <a:cubicBezTo>
                        <a:pt x="94" y="238"/>
                        <a:pt x="94" y="238"/>
                        <a:pt x="94" y="238"/>
                      </a:cubicBezTo>
                      <a:cubicBezTo>
                        <a:pt x="94" y="238"/>
                        <a:pt x="94" y="238"/>
                        <a:pt x="94" y="238"/>
                      </a:cubicBezTo>
                      <a:cubicBezTo>
                        <a:pt x="94" y="237"/>
                        <a:pt x="94" y="237"/>
                        <a:pt x="94" y="237"/>
                      </a:cubicBezTo>
                      <a:cubicBezTo>
                        <a:pt x="94" y="236"/>
                        <a:pt x="93" y="175"/>
                        <a:pt x="133" y="134"/>
                      </a:cubicBezTo>
                      <a:cubicBezTo>
                        <a:pt x="160" y="107"/>
                        <a:pt x="200" y="93"/>
                        <a:pt x="253" y="93"/>
                      </a:cubicBezTo>
                      <a:cubicBezTo>
                        <a:pt x="253" y="93"/>
                        <a:pt x="291" y="94"/>
                        <a:pt x="328" y="113"/>
                      </a:cubicBezTo>
                      <a:cubicBezTo>
                        <a:pt x="375" y="137"/>
                        <a:pt x="398" y="178"/>
                        <a:pt x="398" y="239"/>
                      </a:cubicBezTo>
                      <a:cubicBezTo>
                        <a:pt x="398" y="370"/>
                        <a:pt x="398" y="370"/>
                        <a:pt x="398" y="370"/>
                      </a:cubicBezTo>
                      <a:cubicBezTo>
                        <a:pt x="492" y="370"/>
                        <a:pt x="492" y="370"/>
                        <a:pt x="492" y="370"/>
                      </a:cubicBezTo>
                      <a:cubicBezTo>
                        <a:pt x="492" y="239"/>
                        <a:pt x="492" y="239"/>
                        <a:pt x="492" y="239"/>
                      </a:cubicBezTo>
                      <a:cubicBezTo>
                        <a:pt x="492" y="116"/>
                        <a:pt x="426" y="57"/>
                        <a:pt x="370" y="29"/>
                      </a:cubicBezTo>
                      <a:cubicBezTo>
                        <a:pt x="314" y="1"/>
                        <a:pt x="259" y="0"/>
                        <a:pt x="253" y="0"/>
                      </a:cubicBezTo>
                      <a:cubicBezTo>
                        <a:pt x="173" y="0"/>
                        <a:pt x="110" y="23"/>
                        <a:pt x="65" y="70"/>
                      </a:cubicBezTo>
                      <a:cubicBezTo>
                        <a:pt x="1" y="137"/>
                        <a:pt x="0" y="227"/>
                        <a:pt x="0" y="239"/>
                      </a:cubicBezTo>
                      <a:lnTo>
                        <a:pt x="0" y="370"/>
                      </a:lnTo>
                      <a:close/>
                    </a:path>
                  </a:pathLst>
                </a:custGeom>
                <a:grp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grpSp>
        </p:grpSp>
      </p:grpSp>
      <p:grpSp>
        <p:nvGrpSpPr>
          <p:cNvPr id="42" name="Group 41"/>
          <p:cNvGrpSpPr/>
          <p:nvPr/>
        </p:nvGrpSpPr>
        <p:grpSpPr>
          <a:xfrm>
            <a:off x="5654306" y="2918743"/>
            <a:ext cx="1126166" cy="1220554"/>
            <a:chOff x="5604522" y="1754691"/>
            <a:chExt cx="1126485" cy="1220898"/>
          </a:xfrm>
        </p:grpSpPr>
        <p:sp>
          <p:nvSpPr>
            <p:cNvPr id="43" name="TextBox 42"/>
            <p:cNvSpPr txBox="1"/>
            <p:nvPr/>
          </p:nvSpPr>
          <p:spPr>
            <a:xfrm>
              <a:off x="5604522" y="2724526"/>
              <a:ext cx="1126485" cy="251063"/>
            </a:xfrm>
            <a:prstGeom prst="rect">
              <a:avLst/>
            </a:prstGeom>
            <a:noFill/>
            <a:ln>
              <a:noFill/>
            </a:ln>
          </p:spPr>
          <p:txBody>
            <a:bodyPr wrap="square" lIns="0" tIns="0" rIns="0" bIns="0" rtlCol="0">
              <a:spAutoFit/>
            </a:bodyPr>
            <a:lstStyle/>
            <a:p>
              <a:pPr algn="ctr"/>
              <a:r>
                <a:rPr lang="en-US" sz="1599" b="1" dirty="0">
                  <a:solidFill>
                    <a:schemeClr val="bg1"/>
                  </a:solidFill>
                  <a:latin typeface="Segoe UI Light" pitchFamily="34" charset="0"/>
                </a:rPr>
                <a:t>Web Access</a:t>
              </a:r>
            </a:p>
          </p:txBody>
        </p:sp>
        <p:grpSp>
          <p:nvGrpSpPr>
            <p:cNvPr id="44" name="Group 43"/>
            <p:cNvGrpSpPr/>
            <p:nvPr/>
          </p:nvGrpSpPr>
          <p:grpSpPr>
            <a:xfrm>
              <a:off x="5752334" y="1754691"/>
              <a:ext cx="686041" cy="902727"/>
              <a:chOff x="5752334" y="1754691"/>
              <a:chExt cx="686041" cy="902727"/>
            </a:xfrm>
          </p:grpSpPr>
          <p:sp>
            <p:nvSpPr>
              <p:cNvPr id="45" name="Freeform 30"/>
              <p:cNvSpPr>
                <a:spLocks noEditPoints="1"/>
              </p:cNvSpPr>
              <p:nvPr/>
            </p:nvSpPr>
            <p:spPr bwMode="auto">
              <a:xfrm>
                <a:off x="5966622" y="1754691"/>
                <a:ext cx="471753" cy="902727"/>
              </a:xfrm>
              <a:custGeom>
                <a:avLst/>
                <a:gdLst>
                  <a:gd name="T0" fmla="*/ 46 w 407"/>
                  <a:gd name="T1" fmla="*/ 674 h 781"/>
                  <a:gd name="T2" fmla="*/ 46 w 407"/>
                  <a:gd name="T3" fmla="*/ 702 h 781"/>
                  <a:gd name="T4" fmla="*/ 361 w 407"/>
                  <a:gd name="T5" fmla="*/ 702 h 781"/>
                  <a:gd name="T6" fmla="*/ 361 w 407"/>
                  <a:gd name="T7" fmla="*/ 674 h 781"/>
                  <a:gd name="T8" fmla="*/ 46 w 407"/>
                  <a:gd name="T9" fmla="*/ 674 h 781"/>
                  <a:gd name="T10" fmla="*/ 46 w 407"/>
                  <a:gd name="T11" fmla="*/ 614 h 781"/>
                  <a:gd name="T12" fmla="*/ 46 w 407"/>
                  <a:gd name="T13" fmla="*/ 641 h 781"/>
                  <a:gd name="T14" fmla="*/ 109 w 407"/>
                  <a:gd name="T15" fmla="*/ 641 h 781"/>
                  <a:gd name="T16" fmla="*/ 109 w 407"/>
                  <a:gd name="T17" fmla="*/ 614 h 781"/>
                  <a:gd name="T18" fmla="*/ 46 w 407"/>
                  <a:gd name="T19" fmla="*/ 614 h 781"/>
                  <a:gd name="T20" fmla="*/ 46 w 407"/>
                  <a:gd name="T21" fmla="*/ 554 h 781"/>
                  <a:gd name="T22" fmla="*/ 46 w 407"/>
                  <a:gd name="T23" fmla="*/ 581 h 781"/>
                  <a:gd name="T24" fmla="*/ 109 w 407"/>
                  <a:gd name="T25" fmla="*/ 581 h 781"/>
                  <a:gd name="T26" fmla="*/ 109 w 407"/>
                  <a:gd name="T27" fmla="*/ 554 h 781"/>
                  <a:gd name="T28" fmla="*/ 46 w 407"/>
                  <a:gd name="T29" fmla="*/ 554 h 781"/>
                  <a:gd name="T30" fmla="*/ 46 w 407"/>
                  <a:gd name="T31" fmla="*/ 145 h 781"/>
                  <a:gd name="T32" fmla="*/ 46 w 407"/>
                  <a:gd name="T33" fmla="*/ 186 h 781"/>
                  <a:gd name="T34" fmla="*/ 361 w 407"/>
                  <a:gd name="T35" fmla="*/ 186 h 781"/>
                  <a:gd name="T36" fmla="*/ 361 w 407"/>
                  <a:gd name="T37" fmla="*/ 145 h 781"/>
                  <a:gd name="T38" fmla="*/ 46 w 407"/>
                  <a:gd name="T39" fmla="*/ 145 h 781"/>
                  <a:gd name="T40" fmla="*/ 46 w 407"/>
                  <a:gd name="T41" fmla="*/ 80 h 781"/>
                  <a:gd name="T42" fmla="*/ 46 w 407"/>
                  <a:gd name="T43" fmla="*/ 122 h 781"/>
                  <a:gd name="T44" fmla="*/ 361 w 407"/>
                  <a:gd name="T45" fmla="*/ 122 h 781"/>
                  <a:gd name="T46" fmla="*/ 361 w 407"/>
                  <a:gd name="T47" fmla="*/ 80 h 781"/>
                  <a:gd name="T48" fmla="*/ 46 w 407"/>
                  <a:gd name="T49" fmla="*/ 80 h 781"/>
                  <a:gd name="T50" fmla="*/ 54 w 407"/>
                  <a:gd name="T51" fmla="*/ 0 h 781"/>
                  <a:gd name="T52" fmla="*/ 353 w 407"/>
                  <a:gd name="T53" fmla="*/ 0 h 781"/>
                  <a:gd name="T54" fmla="*/ 407 w 407"/>
                  <a:gd name="T55" fmla="*/ 47 h 781"/>
                  <a:gd name="T56" fmla="*/ 407 w 407"/>
                  <a:gd name="T57" fmla="*/ 734 h 781"/>
                  <a:gd name="T58" fmla="*/ 353 w 407"/>
                  <a:gd name="T59" fmla="*/ 781 h 781"/>
                  <a:gd name="T60" fmla="*/ 54 w 407"/>
                  <a:gd name="T61" fmla="*/ 781 h 781"/>
                  <a:gd name="T62" fmla="*/ 0 w 407"/>
                  <a:gd name="T63" fmla="*/ 739 h 781"/>
                  <a:gd name="T64" fmla="*/ 0 w 407"/>
                  <a:gd name="T65" fmla="*/ 52 h 781"/>
                  <a:gd name="T66" fmla="*/ 54 w 407"/>
                  <a:gd name="T6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781">
                    <a:moveTo>
                      <a:pt x="46" y="674"/>
                    </a:moveTo>
                    <a:cubicBezTo>
                      <a:pt x="46" y="702"/>
                      <a:pt x="46" y="702"/>
                      <a:pt x="46" y="702"/>
                    </a:cubicBezTo>
                    <a:cubicBezTo>
                      <a:pt x="361" y="702"/>
                      <a:pt x="361" y="702"/>
                      <a:pt x="361" y="702"/>
                    </a:cubicBezTo>
                    <a:cubicBezTo>
                      <a:pt x="361" y="674"/>
                      <a:pt x="361" y="674"/>
                      <a:pt x="361" y="674"/>
                    </a:cubicBezTo>
                    <a:cubicBezTo>
                      <a:pt x="46" y="674"/>
                      <a:pt x="46" y="674"/>
                      <a:pt x="46" y="674"/>
                    </a:cubicBezTo>
                    <a:close/>
                    <a:moveTo>
                      <a:pt x="46" y="614"/>
                    </a:moveTo>
                    <a:cubicBezTo>
                      <a:pt x="46" y="641"/>
                      <a:pt x="46" y="641"/>
                      <a:pt x="46" y="641"/>
                    </a:cubicBezTo>
                    <a:cubicBezTo>
                      <a:pt x="109" y="641"/>
                      <a:pt x="109" y="641"/>
                      <a:pt x="109" y="641"/>
                    </a:cubicBezTo>
                    <a:cubicBezTo>
                      <a:pt x="109" y="614"/>
                      <a:pt x="109" y="614"/>
                      <a:pt x="109" y="614"/>
                    </a:cubicBezTo>
                    <a:cubicBezTo>
                      <a:pt x="46" y="614"/>
                      <a:pt x="46" y="614"/>
                      <a:pt x="46" y="614"/>
                    </a:cubicBezTo>
                    <a:close/>
                    <a:moveTo>
                      <a:pt x="46" y="554"/>
                    </a:moveTo>
                    <a:cubicBezTo>
                      <a:pt x="46" y="581"/>
                      <a:pt x="46" y="581"/>
                      <a:pt x="46" y="581"/>
                    </a:cubicBezTo>
                    <a:cubicBezTo>
                      <a:pt x="109" y="581"/>
                      <a:pt x="109" y="581"/>
                      <a:pt x="109" y="581"/>
                    </a:cubicBezTo>
                    <a:cubicBezTo>
                      <a:pt x="109" y="554"/>
                      <a:pt x="109" y="554"/>
                      <a:pt x="109" y="554"/>
                    </a:cubicBezTo>
                    <a:cubicBezTo>
                      <a:pt x="46" y="554"/>
                      <a:pt x="46" y="554"/>
                      <a:pt x="46" y="554"/>
                    </a:cubicBezTo>
                    <a:close/>
                    <a:moveTo>
                      <a:pt x="46" y="145"/>
                    </a:moveTo>
                    <a:cubicBezTo>
                      <a:pt x="46" y="186"/>
                      <a:pt x="46" y="186"/>
                      <a:pt x="46" y="186"/>
                    </a:cubicBezTo>
                    <a:cubicBezTo>
                      <a:pt x="361" y="186"/>
                      <a:pt x="361" y="186"/>
                      <a:pt x="361" y="186"/>
                    </a:cubicBezTo>
                    <a:cubicBezTo>
                      <a:pt x="361" y="145"/>
                      <a:pt x="361" y="145"/>
                      <a:pt x="361" y="145"/>
                    </a:cubicBezTo>
                    <a:cubicBezTo>
                      <a:pt x="46" y="145"/>
                      <a:pt x="46" y="145"/>
                      <a:pt x="46" y="145"/>
                    </a:cubicBezTo>
                    <a:close/>
                    <a:moveTo>
                      <a:pt x="46" y="80"/>
                    </a:moveTo>
                    <a:cubicBezTo>
                      <a:pt x="46" y="122"/>
                      <a:pt x="46" y="122"/>
                      <a:pt x="46" y="122"/>
                    </a:cubicBezTo>
                    <a:cubicBezTo>
                      <a:pt x="361" y="122"/>
                      <a:pt x="361" y="122"/>
                      <a:pt x="361" y="122"/>
                    </a:cubicBezTo>
                    <a:cubicBezTo>
                      <a:pt x="361" y="80"/>
                      <a:pt x="361" y="80"/>
                      <a:pt x="361" y="80"/>
                    </a:cubicBezTo>
                    <a:cubicBezTo>
                      <a:pt x="46" y="80"/>
                      <a:pt x="46" y="80"/>
                      <a:pt x="46" y="80"/>
                    </a:cubicBezTo>
                    <a:close/>
                    <a:moveTo>
                      <a:pt x="54" y="0"/>
                    </a:moveTo>
                    <a:cubicBezTo>
                      <a:pt x="353" y="0"/>
                      <a:pt x="353" y="0"/>
                      <a:pt x="353" y="0"/>
                    </a:cubicBezTo>
                    <a:cubicBezTo>
                      <a:pt x="383" y="0"/>
                      <a:pt x="407" y="21"/>
                      <a:pt x="407" y="47"/>
                    </a:cubicBezTo>
                    <a:cubicBezTo>
                      <a:pt x="407" y="734"/>
                      <a:pt x="407" y="734"/>
                      <a:pt x="407" y="734"/>
                    </a:cubicBezTo>
                    <a:cubicBezTo>
                      <a:pt x="407" y="760"/>
                      <a:pt x="383" y="781"/>
                      <a:pt x="353" y="781"/>
                    </a:cubicBezTo>
                    <a:cubicBezTo>
                      <a:pt x="54" y="781"/>
                      <a:pt x="54" y="781"/>
                      <a:pt x="54" y="781"/>
                    </a:cubicBezTo>
                    <a:cubicBezTo>
                      <a:pt x="25" y="781"/>
                      <a:pt x="0" y="760"/>
                      <a:pt x="0" y="739"/>
                    </a:cubicBezTo>
                    <a:cubicBezTo>
                      <a:pt x="0" y="52"/>
                      <a:pt x="0" y="52"/>
                      <a:pt x="0" y="52"/>
                    </a:cubicBezTo>
                    <a:cubicBezTo>
                      <a:pt x="0" y="21"/>
                      <a:pt x="25" y="0"/>
                      <a:pt x="54" y="0"/>
                    </a:cubicBezTo>
                    <a:close/>
                  </a:path>
                </a:pathLst>
              </a:custGeom>
              <a:solidFill>
                <a:schemeClr val="bg2">
                  <a:lumMod val="90000"/>
                  <a:lumOff val="10000"/>
                </a:schemeClr>
              </a:solidFill>
              <a:ln w="22225" cap="flat">
                <a:solidFill>
                  <a:schemeClr val="bg2">
                    <a:lumMod val="90000"/>
                    <a:lumOff val="10000"/>
                  </a:schemeClr>
                </a:solidFill>
                <a:prstDash val="solid"/>
                <a:miter lim="800000"/>
                <a:headEnd/>
                <a:tailEnd/>
              </a:ln>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46" name="Freeform 31"/>
              <p:cNvSpPr>
                <a:spLocks/>
              </p:cNvSpPr>
              <p:nvPr/>
            </p:nvSpPr>
            <p:spPr bwMode="auto">
              <a:xfrm>
                <a:off x="5767526" y="1982572"/>
                <a:ext cx="515730" cy="379002"/>
              </a:xfrm>
              <a:custGeom>
                <a:avLst/>
                <a:gdLst>
                  <a:gd name="T0" fmla="*/ 445 w 445"/>
                  <a:gd name="T1" fmla="*/ 297 h 328"/>
                  <a:gd name="T2" fmla="*/ 412 w 445"/>
                  <a:gd name="T3" fmla="*/ 325 h 328"/>
                  <a:gd name="T4" fmla="*/ 9 w 445"/>
                  <a:gd name="T5" fmla="*/ 325 h 328"/>
                  <a:gd name="T6" fmla="*/ 0 w 445"/>
                  <a:gd name="T7" fmla="*/ 297 h 328"/>
                  <a:gd name="T8" fmla="*/ 0 w 445"/>
                  <a:gd name="T9" fmla="*/ 31 h 328"/>
                  <a:gd name="T10" fmla="*/ 9 w 445"/>
                  <a:gd name="T11" fmla="*/ 3 h 328"/>
                  <a:gd name="T12" fmla="*/ 412 w 445"/>
                  <a:gd name="T13" fmla="*/ 3 h 328"/>
                  <a:gd name="T14" fmla="*/ 445 w 445"/>
                  <a:gd name="T15" fmla="*/ 31 h 328"/>
                  <a:gd name="T16" fmla="*/ 445 w 445"/>
                  <a:gd name="T17" fmla="*/ 29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328">
                    <a:moveTo>
                      <a:pt x="445" y="297"/>
                    </a:moveTo>
                    <a:cubicBezTo>
                      <a:pt x="445" y="328"/>
                      <a:pt x="443" y="325"/>
                      <a:pt x="412" y="325"/>
                    </a:cubicBezTo>
                    <a:cubicBezTo>
                      <a:pt x="9" y="325"/>
                      <a:pt x="9" y="325"/>
                      <a:pt x="9" y="325"/>
                    </a:cubicBezTo>
                    <a:cubicBezTo>
                      <a:pt x="9" y="325"/>
                      <a:pt x="0" y="328"/>
                      <a:pt x="0" y="297"/>
                    </a:cubicBezTo>
                    <a:cubicBezTo>
                      <a:pt x="0" y="31"/>
                      <a:pt x="0" y="31"/>
                      <a:pt x="0" y="31"/>
                    </a:cubicBezTo>
                    <a:cubicBezTo>
                      <a:pt x="0" y="0"/>
                      <a:pt x="9" y="3"/>
                      <a:pt x="9" y="3"/>
                    </a:cubicBezTo>
                    <a:cubicBezTo>
                      <a:pt x="412" y="3"/>
                      <a:pt x="412" y="3"/>
                      <a:pt x="412" y="3"/>
                    </a:cubicBezTo>
                    <a:cubicBezTo>
                      <a:pt x="443" y="3"/>
                      <a:pt x="445" y="0"/>
                      <a:pt x="445" y="31"/>
                    </a:cubicBezTo>
                    <a:lnTo>
                      <a:pt x="445" y="297"/>
                    </a:lnTo>
                    <a:close/>
                  </a:path>
                </a:pathLst>
              </a:custGeom>
              <a:solidFill>
                <a:srgbClr val="FFFFFF"/>
              </a:solidFill>
              <a:ln w="9525">
                <a:solidFill>
                  <a:srgbClr val="000000"/>
                </a:solidFill>
                <a:round/>
                <a:headEnd/>
                <a:tailEnd/>
              </a:ln>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47" name="Freeform 32"/>
              <p:cNvSpPr>
                <a:spLocks noEditPoints="1"/>
              </p:cNvSpPr>
              <p:nvPr/>
            </p:nvSpPr>
            <p:spPr bwMode="auto">
              <a:xfrm>
                <a:off x="5752334" y="1964181"/>
                <a:ext cx="557308" cy="475751"/>
              </a:xfrm>
              <a:custGeom>
                <a:avLst/>
                <a:gdLst>
                  <a:gd name="T0" fmla="*/ 466 w 481"/>
                  <a:gd name="T1" fmla="*/ 0 h 412"/>
                  <a:gd name="T2" fmla="*/ 16 w 481"/>
                  <a:gd name="T3" fmla="*/ 0 h 412"/>
                  <a:gd name="T4" fmla="*/ 0 w 481"/>
                  <a:gd name="T5" fmla="*/ 15 h 412"/>
                  <a:gd name="T6" fmla="*/ 0 w 481"/>
                  <a:gd name="T7" fmla="*/ 337 h 412"/>
                  <a:gd name="T8" fmla="*/ 16 w 481"/>
                  <a:gd name="T9" fmla="*/ 352 h 412"/>
                  <a:gd name="T10" fmla="*/ 164 w 481"/>
                  <a:gd name="T11" fmla="*/ 352 h 412"/>
                  <a:gd name="T12" fmla="*/ 159 w 481"/>
                  <a:gd name="T13" fmla="*/ 375 h 412"/>
                  <a:gd name="T14" fmla="*/ 134 w 481"/>
                  <a:gd name="T15" fmla="*/ 384 h 412"/>
                  <a:gd name="T16" fmla="*/ 132 w 481"/>
                  <a:gd name="T17" fmla="*/ 384 h 412"/>
                  <a:gd name="T18" fmla="*/ 121 w 481"/>
                  <a:gd name="T19" fmla="*/ 395 h 412"/>
                  <a:gd name="T20" fmla="*/ 121 w 481"/>
                  <a:gd name="T21" fmla="*/ 401 h 412"/>
                  <a:gd name="T22" fmla="*/ 132 w 481"/>
                  <a:gd name="T23" fmla="*/ 412 h 412"/>
                  <a:gd name="T24" fmla="*/ 355 w 481"/>
                  <a:gd name="T25" fmla="*/ 412 h 412"/>
                  <a:gd name="T26" fmla="*/ 365 w 481"/>
                  <a:gd name="T27" fmla="*/ 401 h 412"/>
                  <a:gd name="T28" fmla="*/ 365 w 481"/>
                  <a:gd name="T29" fmla="*/ 395 h 412"/>
                  <a:gd name="T30" fmla="*/ 355 w 481"/>
                  <a:gd name="T31" fmla="*/ 384 h 412"/>
                  <a:gd name="T32" fmla="*/ 354 w 481"/>
                  <a:gd name="T33" fmla="*/ 384 h 412"/>
                  <a:gd name="T34" fmla="*/ 330 w 481"/>
                  <a:gd name="T35" fmla="*/ 375 h 412"/>
                  <a:gd name="T36" fmla="*/ 326 w 481"/>
                  <a:gd name="T37" fmla="*/ 352 h 412"/>
                  <a:gd name="T38" fmla="*/ 466 w 481"/>
                  <a:gd name="T39" fmla="*/ 352 h 412"/>
                  <a:gd name="T40" fmla="*/ 481 w 481"/>
                  <a:gd name="T41" fmla="*/ 337 h 412"/>
                  <a:gd name="T42" fmla="*/ 481 w 481"/>
                  <a:gd name="T43" fmla="*/ 15 h 412"/>
                  <a:gd name="T44" fmla="*/ 466 w 481"/>
                  <a:gd name="T45" fmla="*/ 0 h 412"/>
                  <a:gd name="T46" fmla="*/ 453 w 481"/>
                  <a:gd name="T47" fmla="*/ 313 h 412"/>
                  <a:gd name="T48" fmla="*/ 440 w 481"/>
                  <a:gd name="T49" fmla="*/ 325 h 412"/>
                  <a:gd name="T50" fmla="*/ 41 w 481"/>
                  <a:gd name="T51" fmla="*/ 325 h 412"/>
                  <a:gd name="T52" fmla="*/ 28 w 481"/>
                  <a:gd name="T53" fmla="*/ 313 h 412"/>
                  <a:gd name="T54" fmla="*/ 28 w 481"/>
                  <a:gd name="T55" fmla="*/ 39 h 412"/>
                  <a:gd name="T56" fmla="*/ 41 w 481"/>
                  <a:gd name="T57" fmla="*/ 26 h 412"/>
                  <a:gd name="T58" fmla="*/ 440 w 481"/>
                  <a:gd name="T59" fmla="*/ 26 h 412"/>
                  <a:gd name="T60" fmla="*/ 453 w 481"/>
                  <a:gd name="T61" fmla="*/ 39 h 412"/>
                  <a:gd name="T62" fmla="*/ 453 w 481"/>
                  <a:gd name="T63" fmla="*/ 31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1" h="412">
                    <a:moveTo>
                      <a:pt x="466" y="0"/>
                    </a:moveTo>
                    <a:cubicBezTo>
                      <a:pt x="16" y="0"/>
                      <a:pt x="16" y="0"/>
                      <a:pt x="16" y="0"/>
                    </a:cubicBezTo>
                    <a:cubicBezTo>
                      <a:pt x="7" y="0"/>
                      <a:pt x="0" y="7"/>
                      <a:pt x="0" y="15"/>
                    </a:cubicBezTo>
                    <a:cubicBezTo>
                      <a:pt x="0" y="342"/>
                      <a:pt x="0" y="20"/>
                      <a:pt x="0" y="337"/>
                    </a:cubicBezTo>
                    <a:cubicBezTo>
                      <a:pt x="0" y="345"/>
                      <a:pt x="7" y="352"/>
                      <a:pt x="16" y="352"/>
                    </a:cubicBezTo>
                    <a:cubicBezTo>
                      <a:pt x="164" y="352"/>
                      <a:pt x="164" y="352"/>
                      <a:pt x="164" y="352"/>
                    </a:cubicBezTo>
                    <a:cubicBezTo>
                      <a:pt x="164" y="352"/>
                      <a:pt x="163" y="370"/>
                      <a:pt x="159" y="375"/>
                    </a:cubicBezTo>
                    <a:cubicBezTo>
                      <a:pt x="153" y="384"/>
                      <a:pt x="142" y="382"/>
                      <a:pt x="134" y="384"/>
                    </a:cubicBezTo>
                    <a:cubicBezTo>
                      <a:pt x="132" y="384"/>
                      <a:pt x="132" y="384"/>
                      <a:pt x="132" y="384"/>
                    </a:cubicBezTo>
                    <a:cubicBezTo>
                      <a:pt x="126" y="384"/>
                      <a:pt x="121" y="389"/>
                      <a:pt x="121" y="395"/>
                    </a:cubicBezTo>
                    <a:cubicBezTo>
                      <a:pt x="121" y="401"/>
                      <a:pt x="121" y="401"/>
                      <a:pt x="121" y="401"/>
                    </a:cubicBezTo>
                    <a:cubicBezTo>
                      <a:pt x="121" y="407"/>
                      <a:pt x="126" y="412"/>
                      <a:pt x="132" y="412"/>
                    </a:cubicBezTo>
                    <a:cubicBezTo>
                      <a:pt x="355" y="412"/>
                      <a:pt x="355" y="412"/>
                      <a:pt x="355" y="412"/>
                    </a:cubicBezTo>
                    <a:cubicBezTo>
                      <a:pt x="360" y="412"/>
                      <a:pt x="365" y="407"/>
                      <a:pt x="365" y="401"/>
                    </a:cubicBezTo>
                    <a:cubicBezTo>
                      <a:pt x="365" y="395"/>
                      <a:pt x="365" y="395"/>
                      <a:pt x="365" y="395"/>
                    </a:cubicBezTo>
                    <a:cubicBezTo>
                      <a:pt x="365" y="389"/>
                      <a:pt x="360" y="384"/>
                      <a:pt x="355" y="384"/>
                    </a:cubicBezTo>
                    <a:cubicBezTo>
                      <a:pt x="354" y="384"/>
                      <a:pt x="354" y="384"/>
                      <a:pt x="354" y="384"/>
                    </a:cubicBezTo>
                    <a:cubicBezTo>
                      <a:pt x="349" y="384"/>
                      <a:pt x="336" y="385"/>
                      <a:pt x="330" y="375"/>
                    </a:cubicBezTo>
                    <a:cubicBezTo>
                      <a:pt x="327" y="370"/>
                      <a:pt x="326" y="352"/>
                      <a:pt x="326" y="352"/>
                    </a:cubicBezTo>
                    <a:cubicBezTo>
                      <a:pt x="466" y="352"/>
                      <a:pt x="466" y="352"/>
                      <a:pt x="466" y="352"/>
                    </a:cubicBezTo>
                    <a:cubicBezTo>
                      <a:pt x="474" y="352"/>
                      <a:pt x="481" y="345"/>
                      <a:pt x="481" y="337"/>
                    </a:cubicBezTo>
                    <a:cubicBezTo>
                      <a:pt x="481" y="20"/>
                      <a:pt x="481" y="342"/>
                      <a:pt x="481" y="15"/>
                    </a:cubicBezTo>
                    <a:cubicBezTo>
                      <a:pt x="481" y="7"/>
                      <a:pt x="474" y="0"/>
                      <a:pt x="466" y="0"/>
                    </a:cubicBezTo>
                    <a:close/>
                    <a:moveTo>
                      <a:pt x="453" y="313"/>
                    </a:moveTo>
                    <a:cubicBezTo>
                      <a:pt x="453" y="320"/>
                      <a:pt x="447" y="325"/>
                      <a:pt x="440" y="325"/>
                    </a:cubicBezTo>
                    <a:cubicBezTo>
                      <a:pt x="41" y="325"/>
                      <a:pt x="41" y="325"/>
                      <a:pt x="41" y="325"/>
                    </a:cubicBezTo>
                    <a:cubicBezTo>
                      <a:pt x="34" y="325"/>
                      <a:pt x="28" y="320"/>
                      <a:pt x="28" y="313"/>
                    </a:cubicBezTo>
                    <a:cubicBezTo>
                      <a:pt x="28" y="44"/>
                      <a:pt x="28" y="317"/>
                      <a:pt x="28" y="39"/>
                    </a:cubicBezTo>
                    <a:cubicBezTo>
                      <a:pt x="28" y="32"/>
                      <a:pt x="34" y="26"/>
                      <a:pt x="41" y="26"/>
                    </a:cubicBezTo>
                    <a:cubicBezTo>
                      <a:pt x="440" y="26"/>
                      <a:pt x="440" y="26"/>
                      <a:pt x="440" y="26"/>
                    </a:cubicBezTo>
                    <a:cubicBezTo>
                      <a:pt x="447" y="26"/>
                      <a:pt x="453" y="32"/>
                      <a:pt x="453" y="39"/>
                    </a:cubicBezTo>
                    <a:cubicBezTo>
                      <a:pt x="453" y="317"/>
                      <a:pt x="453" y="44"/>
                      <a:pt x="453" y="313"/>
                    </a:cubicBezTo>
                    <a:close/>
                  </a:path>
                </a:pathLst>
              </a:custGeom>
              <a:solidFill>
                <a:schemeClr val="accent3"/>
              </a:solidFill>
              <a:ln w="9525">
                <a:solidFill>
                  <a:srgbClr val="000000"/>
                </a:solidFill>
                <a:round/>
                <a:headEnd/>
                <a:tailEnd/>
              </a:ln>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grpSp>
            <p:nvGrpSpPr>
              <p:cNvPr id="48" name="Group 589"/>
              <p:cNvGrpSpPr>
                <a:grpSpLocks noChangeAspect="1"/>
              </p:cNvGrpSpPr>
              <p:nvPr/>
            </p:nvGrpSpPr>
            <p:grpSpPr bwMode="auto">
              <a:xfrm>
                <a:off x="5897146" y="2015089"/>
                <a:ext cx="277404" cy="275679"/>
                <a:chOff x="3325" y="1774"/>
                <a:chExt cx="804" cy="799"/>
              </a:xfrm>
            </p:grpSpPr>
            <p:sp>
              <p:nvSpPr>
                <p:cNvPr id="49" name="Freeform 593"/>
                <p:cNvSpPr>
                  <a:spLocks/>
                </p:cNvSpPr>
                <p:nvPr/>
              </p:nvSpPr>
              <p:spPr bwMode="auto">
                <a:xfrm>
                  <a:off x="3325" y="1784"/>
                  <a:ext cx="779" cy="780"/>
                </a:xfrm>
                <a:custGeom>
                  <a:avLst/>
                  <a:gdLst>
                    <a:gd name="T0" fmla="*/ 1269 w 2335"/>
                    <a:gd name="T1" fmla="*/ 5 h 2338"/>
                    <a:gd name="T2" fmla="*/ 1462 w 2335"/>
                    <a:gd name="T3" fmla="*/ 39 h 2338"/>
                    <a:gd name="T4" fmla="*/ 1644 w 2335"/>
                    <a:gd name="T5" fmla="*/ 102 h 2338"/>
                    <a:gd name="T6" fmla="*/ 1811 w 2335"/>
                    <a:gd name="T7" fmla="*/ 194 h 2338"/>
                    <a:gd name="T8" fmla="*/ 1959 w 2335"/>
                    <a:gd name="T9" fmla="*/ 310 h 2338"/>
                    <a:gd name="T10" fmla="*/ 2086 w 2335"/>
                    <a:gd name="T11" fmla="*/ 448 h 2338"/>
                    <a:gd name="T12" fmla="*/ 2191 w 2335"/>
                    <a:gd name="T13" fmla="*/ 607 h 2338"/>
                    <a:gd name="T14" fmla="*/ 2270 w 2335"/>
                    <a:gd name="T15" fmla="*/ 782 h 2338"/>
                    <a:gd name="T16" fmla="*/ 2318 w 2335"/>
                    <a:gd name="T17" fmla="*/ 970 h 2338"/>
                    <a:gd name="T18" fmla="*/ 2335 w 2335"/>
                    <a:gd name="T19" fmla="*/ 1169 h 2338"/>
                    <a:gd name="T20" fmla="*/ 2318 w 2335"/>
                    <a:gd name="T21" fmla="*/ 1368 h 2338"/>
                    <a:gd name="T22" fmla="*/ 2270 w 2335"/>
                    <a:gd name="T23" fmla="*/ 1556 h 2338"/>
                    <a:gd name="T24" fmla="*/ 2191 w 2335"/>
                    <a:gd name="T25" fmla="*/ 1732 h 2338"/>
                    <a:gd name="T26" fmla="*/ 2086 w 2335"/>
                    <a:gd name="T27" fmla="*/ 1890 h 2338"/>
                    <a:gd name="T28" fmla="*/ 1959 w 2335"/>
                    <a:gd name="T29" fmla="*/ 2028 h 2338"/>
                    <a:gd name="T30" fmla="*/ 1811 w 2335"/>
                    <a:gd name="T31" fmla="*/ 2144 h 2338"/>
                    <a:gd name="T32" fmla="*/ 1644 w 2335"/>
                    <a:gd name="T33" fmla="*/ 2236 h 2338"/>
                    <a:gd name="T34" fmla="*/ 1462 w 2335"/>
                    <a:gd name="T35" fmla="*/ 2300 h 2338"/>
                    <a:gd name="T36" fmla="*/ 1269 w 2335"/>
                    <a:gd name="T37" fmla="*/ 2334 h 2338"/>
                    <a:gd name="T38" fmla="*/ 1067 w 2335"/>
                    <a:gd name="T39" fmla="*/ 2334 h 2338"/>
                    <a:gd name="T40" fmla="*/ 873 w 2335"/>
                    <a:gd name="T41" fmla="*/ 2300 h 2338"/>
                    <a:gd name="T42" fmla="*/ 692 w 2335"/>
                    <a:gd name="T43" fmla="*/ 2236 h 2338"/>
                    <a:gd name="T44" fmla="*/ 525 w 2335"/>
                    <a:gd name="T45" fmla="*/ 2144 h 2338"/>
                    <a:gd name="T46" fmla="*/ 377 w 2335"/>
                    <a:gd name="T47" fmla="*/ 2028 h 2338"/>
                    <a:gd name="T48" fmla="*/ 249 w 2335"/>
                    <a:gd name="T49" fmla="*/ 1890 h 2338"/>
                    <a:gd name="T50" fmla="*/ 144 w 2335"/>
                    <a:gd name="T51" fmla="*/ 1732 h 2338"/>
                    <a:gd name="T52" fmla="*/ 67 w 2335"/>
                    <a:gd name="T53" fmla="*/ 1556 h 2338"/>
                    <a:gd name="T54" fmla="*/ 17 w 2335"/>
                    <a:gd name="T55" fmla="*/ 1368 h 2338"/>
                    <a:gd name="T56" fmla="*/ 0 w 2335"/>
                    <a:gd name="T57" fmla="*/ 1169 h 2338"/>
                    <a:gd name="T58" fmla="*/ 17 w 2335"/>
                    <a:gd name="T59" fmla="*/ 970 h 2338"/>
                    <a:gd name="T60" fmla="*/ 67 w 2335"/>
                    <a:gd name="T61" fmla="*/ 782 h 2338"/>
                    <a:gd name="T62" fmla="*/ 144 w 2335"/>
                    <a:gd name="T63" fmla="*/ 607 h 2338"/>
                    <a:gd name="T64" fmla="*/ 249 w 2335"/>
                    <a:gd name="T65" fmla="*/ 448 h 2338"/>
                    <a:gd name="T66" fmla="*/ 377 w 2335"/>
                    <a:gd name="T67" fmla="*/ 310 h 2338"/>
                    <a:gd name="T68" fmla="*/ 525 w 2335"/>
                    <a:gd name="T69" fmla="*/ 194 h 2338"/>
                    <a:gd name="T70" fmla="*/ 692 w 2335"/>
                    <a:gd name="T71" fmla="*/ 102 h 2338"/>
                    <a:gd name="T72" fmla="*/ 873 w 2335"/>
                    <a:gd name="T73" fmla="*/ 39 h 2338"/>
                    <a:gd name="T74" fmla="*/ 1067 w 2335"/>
                    <a:gd name="T75" fmla="*/ 5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5" h="2338">
                      <a:moveTo>
                        <a:pt x="1167" y="0"/>
                      </a:moveTo>
                      <a:lnTo>
                        <a:pt x="1269" y="5"/>
                      </a:lnTo>
                      <a:lnTo>
                        <a:pt x="1366" y="17"/>
                      </a:lnTo>
                      <a:lnTo>
                        <a:pt x="1462" y="39"/>
                      </a:lnTo>
                      <a:lnTo>
                        <a:pt x="1554" y="67"/>
                      </a:lnTo>
                      <a:lnTo>
                        <a:pt x="1644" y="102"/>
                      </a:lnTo>
                      <a:lnTo>
                        <a:pt x="1729" y="145"/>
                      </a:lnTo>
                      <a:lnTo>
                        <a:pt x="1811" y="194"/>
                      </a:lnTo>
                      <a:lnTo>
                        <a:pt x="1887" y="249"/>
                      </a:lnTo>
                      <a:lnTo>
                        <a:pt x="1959" y="310"/>
                      </a:lnTo>
                      <a:lnTo>
                        <a:pt x="2025" y="376"/>
                      </a:lnTo>
                      <a:lnTo>
                        <a:pt x="2086" y="448"/>
                      </a:lnTo>
                      <a:lnTo>
                        <a:pt x="2143" y="526"/>
                      </a:lnTo>
                      <a:lnTo>
                        <a:pt x="2191" y="607"/>
                      </a:lnTo>
                      <a:lnTo>
                        <a:pt x="2233" y="691"/>
                      </a:lnTo>
                      <a:lnTo>
                        <a:pt x="2270" y="782"/>
                      </a:lnTo>
                      <a:lnTo>
                        <a:pt x="2298" y="874"/>
                      </a:lnTo>
                      <a:lnTo>
                        <a:pt x="2318" y="970"/>
                      </a:lnTo>
                      <a:lnTo>
                        <a:pt x="2330" y="1069"/>
                      </a:lnTo>
                      <a:lnTo>
                        <a:pt x="2335" y="1169"/>
                      </a:lnTo>
                      <a:lnTo>
                        <a:pt x="2330" y="1269"/>
                      </a:lnTo>
                      <a:lnTo>
                        <a:pt x="2318" y="1368"/>
                      </a:lnTo>
                      <a:lnTo>
                        <a:pt x="2298" y="1464"/>
                      </a:lnTo>
                      <a:lnTo>
                        <a:pt x="2270" y="1556"/>
                      </a:lnTo>
                      <a:lnTo>
                        <a:pt x="2233" y="1645"/>
                      </a:lnTo>
                      <a:lnTo>
                        <a:pt x="2191" y="1732"/>
                      </a:lnTo>
                      <a:lnTo>
                        <a:pt x="2143" y="1812"/>
                      </a:lnTo>
                      <a:lnTo>
                        <a:pt x="2086" y="1890"/>
                      </a:lnTo>
                      <a:lnTo>
                        <a:pt x="2025" y="1960"/>
                      </a:lnTo>
                      <a:lnTo>
                        <a:pt x="1959" y="2028"/>
                      </a:lnTo>
                      <a:lnTo>
                        <a:pt x="1887" y="2089"/>
                      </a:lnTo>
                      <a:lnTo>
                        <a:pt x="1811" y="2144"/>
                      </a:lnTo>
                      <a:lnTo>
                        <a:pt x="1729" y="2194"/>
                      </a:lnTo>
                      <a:lnTo>
                        <a:pt x="1644" y="2236"/>
                      </a:lnTo>
                      <a:lnTo>
                        <a:pt x="1554" y="2271"/>
                      </a:lnTo>
                      <a:lnTo>
                        <a:pt x="1462" y="2300"/>
                      </a:lnTo>
                      <a:lnTo>
                        <a:pt x="1366" y="2321"/>
                      </a:lnTo>
                      <a:lnTo>
                        <a:pt x="1269" y="2334"/>
                      </a:lnTo>
                      <a:lnTo>
                        <a:pt x="1167" y="2338"/>
                      </a:lnTo>
                      <a:lnTo>
                        <a:pt x="1067" y="2334"/>
                      </a:lnTo>
                      <a:lnTo>
                        <a:pt x="968" y="2321"/>
                      </a:lnTo>
                      <a:lnTo>
                        <a:pt x="873" y="2300"/>
                      </a:lnTo>
                      <a:lnTo>
                        <a:pt x="781" y="2271"/>
                      </a:lnTo>
                      <a:lnTo>
                        <a:pt x="692" y="2236"/>
                      </a:lnTo>
                      <a:lnTo>
                        <a:pt x="606" y="2194"/>
                      </a:lnTo>
                      <a:lnTo>
                        <a:pt x="525" y="2144"/>
                      </a:lnTo>
                      <a:lnTo>
                        <a:pt x="449" y="2089"/>
                      </a:lnTo>
                      <a:lnTo>
                        <a:pt x="377" y="2028"/>
                      </a:lnTo>
                      <a:lnTo>
                        <a:pt x="309" y="1960"/>
                      </a:lnTo>
                      <a:lnTo>
                        <a:pt x="249" y="1890"/>
                      </a:lnTo>
                      <a:lnTo>
                        <a:pt x="194" y="1812"/>
                      </a:lnTo>
                      <a:lnTo>
                        <a:pt x="144" y="1732"/>
                      </a:lnTo>
                      <a:lnTo>
                        <a:pt x="102" y="1645"/>
                      </a:lnTo>
                      <a:lnTo>
                        <a:pt x="67" y="1556"/>
                      </a:lnTo>
                      <a:lnTo>
                        <a:pt x="39" y="1464"/>
                      </a:lnTo>
                      <a:lnTo>
                        <a:pt x="17" y="1368"/>
                      </a:lnTo>
                      <a:lnTo>
                        <a:pt x="5" y="1269"/>
                      </a:lnTo>
                      <a:lnTo>
                        <a:pt x="0" y="1169"/>
                      </a:lnTo>
                      <a:lnTo>
                        <a:pt x="5" y="1069"/>
                      </a:lnTo>
                      <a:lnTo>
                        <a:pt x="17" y="970"/>
                      </a:lnTo>
                      <a:lnTo>
                        <a:pt x="39" y="874"/>
                      </a:lnTo>
                      <a:lnTo>
                        <a:pt x="67" y="782"/>
                      </a:lnTo>
                      <a:lnTo>
                        <a:pt x="102" y="691"/>
                      </a:lnTo>
                      <a:lnTo>
                        <a:pt x="144" y="607"/>
                      </a:lnTo>
                      <a:lnTo>
                        <a:pt x="194" y="526"/>
                      </a:lnTo>
                      <a:lnTo>
                        <a:pt x="249" y="448"/>
                      </a:lnTo>
                      <a:lnTo>
                        <a:pt x="309" y="376"/>
                      </a:lnTo>
                      <a:lnTo>
                        <a:pt x="377" y="310"/>
                      </a:lnTo>
                      <a:lnTo>
                        <a:pt x="449" y="249"/>
                      </a:lnTo>
                      <a:lnTo>
                        <a:pt x="525" y="194"/>
                      </a:lnTo>
                      <a:lnTo>
                        <a:pt x="606" y="145"/>
                      </a:lnTo>
                      <a:lnTo>
                        <a:pt x="692" y="102"/>
                      </a:lnTo>
                      <a:lnTo>
                        <a:pt x="781" y="67"/>
                      </a:lnTo>
                      <a:lnTo>
                        <a:pt x="873" y="39"/>
                      </a:lnTo>
                      <a:lnTo>
                        <a:pt x="968" y="17"/>
                      </a:lnTo>
                      <a:lnTo>
                        <a:pt x="1067" y="5"/>
                      </a:lnTo>
                      <a:lnTo>
                        <a:pt x="1167" y="0"/>
                      </a:lnTo>
                      <a:close/>
                    </a:path>
                  </a:pathLst>
                </a:custGeom>
                <a:solidFill>
                  <a:srgbClr val="FFFFFF"/>
                </a:solidFill>
                <a:ln w="0">
                  <a:solidFill>
                    <a:schemeClr val="tx1"/>
                  </a:solidFill>
                  <a:prstDash val="solid"/>
                  <a:round/>
                  <a:headEnd/>
                  <a:tailEnd/>
                </a:ln>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50" name="Line 594"/>
                <p:cNvSpPr>
                  <a:spLocks noChangeShapeType="1"/>
                </p:cNvSpPr>
                <p:nvPr/>
              </p:nvSpPr>
              <p:spPr bwMode="auto">
                <a:xfrm flipH="1">
                  <a:off x="4102" y="2174"/>
                  <a:ext cx="2"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51" name="Line 595"/>
                <p:cNvSpPr>
                  <a:spLocks noChangeShapeType="1"/>
                </p:cNvSpPr>
                <p:nvPr/>
              </p:nvSpPr>
              <p:spPr bwMode="auto">
                <a:xfrm flipH="1">
                  <a:off x="4098" y="2207"/>
                  <a:ext cx="4"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52" name="Line 596"/>
                <p:cNvSpPr>
                  <a:spLocks noChangeShapeType="1"/>
                </p:cNvSpPr>
                <p:nvPr/>
              </p:nvSpPr>
              <p:spPr bwMode="auto">
                <a:xfrm flipH="1">
                  <a:off x="4091" y="2240"/>
                  <a:ext cx="7" cy="3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53" name="Line 597"/>
                <p:cNvSpPr>
                  <a:spLocks noChangeShapeType="1"/>
                </p:cNvSpPr>
                <p:nvPr/>
              </p:nvSpPr>
              <p:spPr bwMode="auto">
                <a:xfrm flipH="1">
                  <a:off x="4082" y="2272"/>
                  <a:ext cx="9" cy="3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54" name="Line 598"/>
                <p:cNvSpPr>
                  <a:spLocks noChangeShapeType="1"/>
                </p:cNvSpPr>
                <p:nvPr/>
              </p:nvSpPr>
              <p:spPr bwMode="auto">
                <a:xfrm flipH="1">
                  <a:off x="4070" y="2303"/>
                  <a:ext cx="12" cy="3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55" name="Line 599"/>
                <p:cNvSpPr>
                  <a:spLocks noChangeShapeType="1"/>
                </p:cNvSpPr>
                <p:nvPr/>
              </p:nvSpPr>
              <p:spPr bwMode="auto">
                <a:xfrm flipH="1">
                  <a:off x="4056" y="2333"/>
                  <a:ext cx="14" cy="29"/>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56" name="Line 600"/>
                <p:cNvSpPr>
                  <a:spLocks noChangeShapeType="1"/>
                </p:cNvSpPr>
                <p:nvPr/>
              </p:nvSpPr>
              <p:spPr bwMode="auto">
                <a:xfrm flipH="1">
                  <a:off x="4040" y="2362"/>
                  <a:ext cx="16" cy="2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57" name="Line 601"/>
                <p:cNvSpPr>
                  <a:spLocks noChangeShapeType="1"/>
                </p:cNvSpPr>
                <p:nvPr/>
              </p:nvSpPr>
              <p:spPr bwMode="auto">
                <a:xfrm flipH="1">
                  <a:off x="4021" y="2388"/>
                  <a:ext cx="19" cy="2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58" name="Line 602"/>
                <p:cNvSpPr>
                  <a:spLocks noChangeShapeType="1"/>
                </p:cNvSpPr>
                <p:nvPr/>
              </p:nvSpPr>
              <p:spPr bwMode="auto">
                <a:xfrm flipH="1">
                  <a:off x="4000" y="2414"/>
                  <a:ext cx="21" cy="2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59" name="Line 603"/>
                <p:cNvSpPr>
                  <a:spLocks noChangeShapeType="1"/>
                </p:cNvSpPr>
                <p:nvPr/>
              </p:nvSpPr>
              <p:spPr bwMode="auto">
                <a:xfrm flipH="1">
                  <a:off x="3978" y="2438"/>
                  <a:ext cx="22" cy="2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60" name="Line 604"/>
                <p:cNvSpPr>
                  <a:spLocks noChangeShapeType="1"/>
                </p:cNvSpPr>
                <p:nvPr/>
              </p:nvSpPr>
              <p:spPr bwMode="auto">
                <a:xfrm flipH="1">
                  <a:off x="3954" y="2460"/>
                  <a:ext cx="24" cy="2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61" name="Line 605"/>
                <p:cNvSpPr>
                  <a:spLocks noChangeShapeType="1"/>
                </p:cNvSpPr>
                <p:nvPr/>
              </p:nvSpPr>
              <p:spPr bwMode="auto">
                <a:xfrm flipH="1">
                  <a:off x="3929" y="2481"/>
                  <a:ext cx="25" cy="18"/>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62" name="Line 606"/>
                <p:cNvSpPr>
                  <a:spLocks noChangeShapeType="1"/>
                </p:cNvSpPr>
                <p:nvPr/>
              </p:nvSpPr>
              <p:spPr bwMode="auto">
                <a:xfrm flipH="1">
                  <a:off x="3902" y="2499"/>
                  <a:ext cx="27" cy="1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63" name="Line 607"/>
                <p:cNvSpPr>
                  <a:spLocks noChangeShapeType="1"/>
                </p:cNvSpPr>
                <p:nvPr/>
              </p:nvSpPr>
              <p:spPr bwMode="auto">
                <a:xfrm flipH="1">
                  <a:off x="3873" y="2516"/>
                  <a:ext cx="29" cy="1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64" name="Line 608"/>
                <p:cNvSpPr>
                  <a:spLocks noChangeShapeType="1"/>
                </p:cNvSpPr>
                <p:nvPr/>
              </p:nvSpPr>
              <p:spPr bwMode="auto">
                <a:xfrm flipH="1">
                  <a:off x="3843" y="2530"/>
                  <a:ext cx="30" cy="1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65" name="Line 609"/>
                <p:cNvSpPr>
                  <a:spLocks noChangeShapeType="1"/>
                </p:cNvSpPr>
                <p:nvPr/>
              </p:nvSpPr>
              <p:spPr bwMode="auto">
                <a:xfrm flipH="1">
                  <a:off x="3813" y="2541"/>
                  <a:ext cx="30" cy="1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66" name="Line 610"/>
                <p:cNvSpPr>
                  <a:spLocks noChangeShapeType="1"/>
                </p:cNvSpPr>
                <p:nvPr/>
              </p:nvSpPr>
              <p:spPr bwMode="auto">
                <a:xfrm flipH="1">
                  <a:off x="3781" y="2551"/>
                  <a:ext cx="32" cy="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67" name="Line 611"/>
                <p:cNvSpPr>
                  <a:spLocks noChangeShapeType="1"/>
                </p:cNvSpPr>
                <p:nvPr/>
              </p:nvSpPr>
              <p:spPr bwMode="auto">
                <a:xfrm flipH="1">
                  <a:off x="3748" y="2558"/>
                  <a:ext cx="33" cy="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68" name="Line 612"/>
                <p:cNvSpPr>
                  <a:spLocks noChangeShapeType="1"/>
                </p:cNvSpPr>
                <p:nvPr/>
              </p:nvSpPr>
              <p:spPr bwMode="auto">
                <a:xfrm flipH="1">
                  <a:off x="3714" y="2562"/>
                  <a:ext cx="34" cy="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69" name="Line 613"/>
                <p:cNvSpPr>
                  <a:spLocks noChangeShapeType="1"/>
                </p:cNvSpPr>
                <p:nvPr/>
              </p:nvSpPr>
              <p:spPr bwMode="auto">
                <a:xfrm flipH="1" flipV="1">
                  <a:off x="3681" y="2562"/>
                  <a:ext cx="33" cy="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70" name="Line 614"/>
                <p:cNvSpPr>
                  <a:spLocks noChangeShapeType="1"/>
                </p:cNvSpPr>
                <p:nvPr/>
              </p:nvSpPr>
              <p:spPr bwMode="auto">
                <a:xfrm flipH="1" flipV="1">
                  <a:off x="3648" y="2558"/>
                  <a:ext cx="33" cy="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71" name="Line 615"/>
                <p:cNvSpPr>
                  <a:spLocks noChangeShapeType="1"/>
                </p:cNvSpPr>
                <p:nvPr/>
              </p:nvSpPr>
              <p:spPr bwMode="auto">
                <a:xfrm flipH="1" flipV="1">
                  <a:off x="3616" y="2551"/>
                  <a:ext cx="32" cy="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72" name="Line 616"/>
                <p:cNvSpPr>
                  <a:spLocks noChangeShapeType="1"/>
                </p:cNvSpPr>
                <p:nvPr/>
              </p:nvSpPr>
              <p:spPr bwMode="auto">
                <a:xfrm flipH="1" flipV="1">
                  <a:off x="3586" y="2541"/>
                  <a:ext cx="30" cy="1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73" name="Line 617"/>
                <p:cNvSpPr>
                  <a:spLocks noChangeShapeType="1"/>
                </p:cNvSpPr>
                <p:nvPr/>
              </p:nvSpPr>
              <p:spPr bwMode="auto">
                <a:xfrm flipH="1" flipV="1">
                  <a:off x="3556" y="2530"/>
                  <a:ext cx="30" cy="1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74" name="Line 618"/>
                <p:cNvSpPr>
                  <a:spLocks noChangeShapeType="1"/>
                </p:cNvSpPr>
                <p:nvPr/>
              </p:nvSpPr>
              <p:spPr bwMode="auto">
                <a:xfrm flipH="1" flipV="1">
                  <a:off x="3527" y="2516"/>
                  <a:ext cx="29" cy="1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75" name="Line 619"/>
                <p:cNvSpPr>
                  <a:spLocks noChangeShapeType="1"/>
                </p:cNvSpPr>
                <p:nvPr/>
              </p:nvSpPr>
              <p:spPr bwMode="auto">
                <a:xfrm flipH="1" flipV="1">
                  <a:off x="3500" y="2499"/>
                  <a:ext cx="27" cy="1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76" name="Line 620"/>
                <p:cNvSpPr>
                  <a:spLocks noChangeShapeType="1"/>
                </p:cNvSpPr>
                <p:nvPr/>
              </p:nvSpPr>
              <p:spPr bwMode="auto">
                <a:xfrm flipH="1" flipV="1">
                  <a:off x="3475" y="2481"/>
                  <a:ext cx="25" cy="18"/>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77" name="Line 621"/>
                <p:cNvSpPr>
                  <a:spLocks noChangeShapeType="1"/>
                </p:cNvSpPr>
                <p:nvPr/>
              </p:nvSpPr>
              <p:spPr bwMode="auto">
                <a:xfrm flipH="1" flipV="1">
                  <a:off x="3451" y="2460"/>
                  <a:ext cx="24" cy="2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78" name="Line 622"/>
                <p:cNvSpPr>
                  <a:spLocks noChangeShapeType="1"/>
                </p:cNvSpPr>
                <p:nvPr/>
              </p:nvSpPr>
              <p:spPr bwMode="auto">
                <a:xfrm flipH="1" flipV="1">
                  <a:off x="3428" y="2438"/>
                  <a:ext cx="23" cy="2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79" name="Line 623"/>
                <p:cNvSpPr>
                  <a:spLocks noChangeShapeType="1"/>
                </p:cNvSpPr>
                <p:nvPr/>
              </p:nvSpPr>
              <p:spPr bwMode="auto">
                <a:xfrm flipH="1" flipV="1">
                  <a:off x="3408" y="2414"/>
                  <a:ext cx="20" cy="2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80" name="Line 624"/>
                <p:cNvSpPr>
                  <a:spLocks noChangeShapeType="1"/>
                </p:cNvSpPr>
                <p:nvPr/>
              </p:nvSpPr>
              <p:spPr bwMode="auto">
                <a:xfrm flipH="1" flipV="1">
                  <a:off x="3390" y="2388"/>
                  <a:ext cx="18" cy="2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81" name="Line 625"/>
                <p:cNvSpPr>
                  <a:spLocks noChangeShapeType="1"/>
                </p:cNvSpPr>
                <p:nvPr/>
              </p:nvSpPr>
              <p:spPr bwMode="auto">
                <a:xfrm flipH="1" flipV="1">
                  <a:off x="3373" y="2362"/>
                  <a:ext cx="17" cy="2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82" name="Line 626"/>
                <p:cNvSpPr>
                  <a:spLocks noChangeShapeType="1"/>
                </p:cNvSpPr>
                <p:nvPr/>
              </p:nvSpPr>
              <p:spPr bwMode="auto">
                <a:xfrm flipH="1" flipV="1">
                  <a:off x="3359" y="2333"/>
                  <a:ext cx="14" cy="29"/>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83" name="Line 627"/>
                <p:cNvSpPr>
                  <a:spLocks noChangeShapeType="1"/>
                </p:cNvSpPr>
                <p:nvPr/>
              </p:nvSpPr>
              <p:spPr bwMode="auto">
                <a:xfrm flipH="1" flipV="1">
                  <a:off x="3348" y="2303"/>
                  <a:ext cx="11" cy="3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84" name="Line 628"/>
                <p:cNvSpPr>
                  <a:spLocks noChangeShapeType="1"/>
                </p:cNvSpPr>
                <p:nvPr/>
              </p:nvSpPr>
              <p:spPr bwMode="auto">
                <a:xfrm flipH="1" flipV="1">
                  <a:off x="3338" y="2272"/>
                  <a:ext cx="10" cy="3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85" name="Line 629"/>
                <p:cNvSpPr>
                  <a:spLocks noChangeShapeType="1"/>
                </p:cNvSpPr>
                <p:nvPr/>
              </p:nvSpPr>
              <p:spPr bwMode="auto">
                <a:xfrm flipH="1" flipV="1">
                  <a:off x="3331" y="2240"/>
                  <a:ext cx="7" cy="3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86" name="Line 630"/>
                <p:cNvSpPr>
                  <a:spLocks noChangeShapeType="1"/>
                </p:cNvSpPr>
                <p:nvPr/>
              </p:nvSpPr>
              <p:spPr bwMode="auto">
                <a:xfrm flipH="1" flipV="1">
                  <a:off x="3327" y="2207"/>
                  <a:ext cx="4"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87" name="Line 631"/>
                <p:cNvSpPr>
                  <a:spLocks noChangeShapeType="1"/>
                </p:cNvSpPr>
                <p:nvPr/>
              </p:nvSpPr>
              <p:spPr bwMode="auto">
                <a:xfrm flipH="1" flipV="1">
                  <a:off x="3325" y="2174"/>
                  <a:ext cx="2"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88" name="Line 632"/>
                <p:cNvSpPr>
                  <a:spLocks noChangeShapeType="1"/>
                </p:cNvSpPr>
                <p:nvPr/>
              </p:nvSpPr>
              <p:spPr bwMode="auto">
                <a:xfrm flipV="1">
                  <a:off x="3325" y="2141"/>
                  <a:ext cx="2"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89" name="Line 633"/>
                <p:cNvSpPr>
                  <a:spLocks noChangeShapeType="1"/>
                </p:cNvSpPr>
                <p:nvPr/>
              </p:nvSpPr>
              <p:spPr bwMode="auto">
                <a:xfrm flipV="1">
                  <a:off x="3327" y="2108"/>
                  <a:ext cx="4"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90" name="Line 634"/>
                <p:cNvSpPr>
                  <a:spLocks noChangeShapeType="1"/>
                </p:cNvSpPr>
                <p:nvPr/>
              </p:nvSpPr>
              <p:spPr bwMode="auto">
                <a:xfrm flipV="1">
                  <a:off x="3331" y="2076"/>
                  <a:ext cx="7" cy="3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91" name="Line 635"/>
                <p:cNvSpPr>
                  <a:spLocks noChangeShapeType="1"/>
                </p:cNvSpPr>
                <p:nvPr/>
              </p:nvSpPr>
              <p:spPr bwMode="auto">
                <a:xfrm flipV="1">
                  <a:off x="3338" y="2045"/>
                  <a:ext cx="10" cy="3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92" name="Line 636"/>
                <p:cNvSpPr>
                  <a:spLocks noChangeShapeType="1"/>
                </p:cNvSpPr>
                <p:nvPr/>
              </p:nvSpPr>
              <p:spPr bwMode="auto">
                <a:xfrm flipV="1">
                  <a:off x="3348" y="2015"/>
                  <a:ext cx="11" cy="3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93" name="Line 637"/>
                <p:cNvSpPr>
                  <a:spLocks noChangeShapeType="1"/>
                </p:cNvSpPr>
                <p:nvPr/>
              </p:nvSpPr>
              <p:spPr bwMode="auto">
                <a:xfrm flipV="1">
                  <a:off x="3359" y="1987"/>
                  <a:ext cx="14" cy="28"/>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94" name="Line 638"/>
                <p:cNvSpPr>
                  <a:spLocks noChangeShapeType="1"/>
                </p:cNvSpPr>
                <p:nvPr/>
              </p:nvSpPr>
              <p:spPr bwMode="auto">
                <a:xfrm flipV="1">
                  <a:off x="3373" y="1960"/>
                  <a:ext cx="17" cy="2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95" name="Line 639"/>
                <p:cNvSpPr>
                  <a:spLocks noChangeShapeType="1"/>
                </p:cNvSpPr>
                <p:nvPr/>
              </p:nvSpPr>
              <p:spPr bwMode="auto">
                <a:xfrm flipV="1">
                  <a:off x="3390" y="1934"/>
                  <a:ext cx="18" cy="2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96" name="Line 640"/>
                <p:cNvSpPr>
                  <a:spLocks noChangeShapeType="1"/>
                </p:cNvSpPr>
                <p:nvPr/>
              </p:nvSpPr>
              <p:spPr bwMode="auto">
                <a:xfrm flipV="1">
                  <a:off x="3408" y="1910"/>
                  <a:ext cx="20" cy="2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97" name="Line 641"/>
                <p:cNvSpPr>
                  <a:spLocks noChangeShapeType="1"/>
                </p:cNvSpPr>
                <p:nvPr/>
              </p:nvSpPr>
              <p:spPr bwMode="auto">
                <a:xfrm flipV="1">
                  <a:off x="3428" y="1888"/>
                  <a:ext cx="23" cy="2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98" name="Line 642"/>
                <p:cNvSpPr>
                  <a:spLocks noChangeShapeType="1"/>
                </p:cNvSpPr>
                <p:nvPr/>
              </p:nvSpPr>
              <p:spPr bwMode="auto">
                <a:xfrm flipV="1">
                  <a:off x="3451" y="1867"/>
                  <a:ext cx="24" cy="2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99" name="Line 643"/>
                <p:cNvSpPr>
                  <a:spLocks noChangeShapeType="1"/>
                </p:cNvSpPr>
                <p:nvPr/>
              </p:nvSpPr>
              <p:spPr bwMode="auto">
                <a:xfrm flipV="1">
                  <a:off x="3475" y="1849"/>
                  <a:ext cx="25" cy="18"/>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00" name="Line 644"/>
                <p:cNvSpPr>
                  <a:spLocks noChangeShapeType="1"/>
                </p:cNvSpPr>
                <p:nvPr/>
              </p:nvSpPr>
              <p:spPr bwMode="auto">
                <a:xfrm flipV="1">
                  <a:off x="3500" y="1833"/>
                  <a:ext cx="27" cy="1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01" name="Line 645"/>
                <p:cNvSpPr>
                  <a:spLocks noChangeShapeType="1"/>
                </p:cNvSpPr>
                <p:nvPr/>
              </p:nvSpPr>
              <p:spPr bwMode="auto">
                <a:xfrm flipV="1">
                  <a:off x="3527" y="1818"/>
                  <a:ext cx="29" cy="15"/>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02" name="Line 646"/>
                <p:cNvSpPr>
                  <a:spLocks noChangeShapeType="1"/>
                </p:cNvSpPr>
                <p:nvPr/>
              </p:nvSpPr>
              <p:spPr bwMode="auto">
                <a:xfrm flipV="1">
                  <a:off x="3556" y="1807"/>
                  <a:ext cx="30" cy="1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03" name="Line 647"/>
                <p:cNvSpPr>
                  <a:spLocks noChangeShapeType="1"/>
                </p:cNvSpPr>
                <p:nvPr/>
              </p:nvSpPr>
              <p:spPr bwMode="auto">
                <a:xfrm flipV="1">
                  <a:off x="3586" y="1797"/>
                  <a:ext cx="30" cy="1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04" name="Line 648"/>
                <p:cNvSpPr>
                  <a:spLocks noChangeShapeType="1"/>
                </p:cNvSpPr>
                <p:nvPr/>
              </p:nvSpPr>
              <p:spPr bwMode="auto">
                <a:xfrm flipV="1">
                  <a:off x="3616" y="1790"/>
                  <a:ext cx="32" cy="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05" name="Line 649"/>
                <p:cNvSpPr>
                  <a:spLocks noChangeShapeType="1"/>
                </p:cNvSpPr>
                <p:nvPr/>
              </p:nvSpPr>
              <p:spPr bwMode="auto">
                <a:xfrm flipV="1">
                  <a:off x="3648" y="1786"/>
                  <a:ext cx="33" cy="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06" name="Line 650"/>
                <p:cNvSpPr>
                  <a:spLocks noChangeShapeType="1"/>
                </p:cNvSpPr>
                <p:nvPr/>
              </p:nvSpPr>
              <p:spPr bwMode="auto">
                <a:xfrm flipV="1">
                  <a:off x="3681" y="1784"/>
                  <a:ext cx="33" cy="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07" name="Line 651"/>
                <p:cNvSpPr>
                  <a:spLocks noChangeShapeType="1"/>
                </p:cNvSpPr>
                <p:nvPr/>
              </p:nvSpPr>
              <p:spPr bwMode="auto">
                <a:xfrm>
                  <a:off x="3714" y="1784"/>
                  <a:ext cx="34" cy="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08" name="Line 652"/>
                <p:cNvSpPr>
                  <a:spLocks noChangeShapeType="1"/>
                </p:cNvSpPr>
                <p:nvPr/>
              </p:nvSpPr>
              <p:spPr bwMode="auto">
                <a:xfrm>
                  <a:off x="3748" y="1786"/>
                  <a:ext cx="33" cy="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09" name="Line 653"/>
                <p:cNvSpPr>
                  <a:spLocks noChangeShapeType="1"/>
                </p:cNvSpPr>
                <p:nvPr/>
              </p:nvSpPr>
              <p:spPr bwMode="auto">
                <a:xfrm>
                  <a:off x="3781" y="1790"/>
                  <a:ext cx="32" cy="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10" name="Line 654"/>
                <p:cNvSpPr>
                  <a:spLocks noChangeShapeType="1"/>
                </p:cNvSpPr>
                <p:nvPr/>
              </p:nvSpPr>
              <p:spPr bwMode="auto">
                <a:xfrm>
                  <a:off x="3813" y="1797"/>
                  <a:ext cx="30" cy="1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11" name="Line 655"/>
                <p:cNvSpPr>
                  <a:spLocks noChangeShapeType="1"/>
                </p:cNvSpPr>
                <p:nvPr/>
              </p:nvSpPr>
              <p:spPr bwMode="auto">
                <a:xfrm>
                  <a:off x="3843" y="1807"/>
                  <a:ext cx="30" cy="1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12" name="Line 656"/>
                <p:cNvSpPr>
                  <a:spLocks noChangeShapeType="1"/>
                </p:cNvSpPr>
                <p:nvPr/>
              </p:nvSpPr>
              <p:spPr bwMode="auto">
                <a:xfrm>
                  <a:off x="3873" y="1818"/>
                  <a:ext cx="29" cy="15"/>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13" name="Line 657"/>
                <p:cNvSpPr>
                  <a:spLocks noChangeShapeType="1"/>
                </p:cNvSpPr>
                <p:nvPr/>
              </p:nvSpPr>
              <p:spPr bwMode="auto">
                <a:xfrm>
                  <a:off x="3902" y="1833"/>
                  <a:ext cx="27" cy="1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14" name="Line 658"/>
                <p:cNvSpPr>
                  <a:spLocks noChangeShapeType="1"/>
                </p:cNvSpPr>
                <p:nvPr/>
              </p:nvSpPr>
              <p:spPr bwMode="auto">
                <a:xfrm>
                  <a:off x="3929" y="1849"/>
                  <a:ext cx="25" cy="18"/>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15" name="Line 659"/>
                <p:cNvSpPr>
                  <a:spLocks noChangeShapeType="1"/>
                </p:cNvSpPr>
                <p:nvPr/>
              </p:nvSpPr>
              <p:spPr bwMode="auto">
                <a:xfrm>
                  <a:off x="3954" y="1867"/>
                  <a:ext cx="24" cy="2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16" name="Line 660"/>
                <p:cNvSpPr>
                  <a:spLocks noChangeShapeType="1"/>
                </p:cNvSpPr>
                <p:nvPr/>
              </p:nvSpPr>
              <p:spPr bwMode="auto">
                <a:xfrm>
                  <a:off x="3978" y="1888"/>
                  <a:ext cx="22" cy="2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17" name="Line 661"/>
                <p:cNvSpPr>
                  <a:spLocks noChangeShapeType="1"/>
                </p:cNvSpPr>
                <p:nvPr/>
              </p:nvSpPr>
              <p:spPr bwMode="auto">
                <a:xfrm>
                  <a:off x="4000" y="1910"/>
                  <a:ext cx="21" cy="2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18" name="Line 662"/>
                <p:cNvSpPr>
                  <a:spLocks noChangeShapeType="1"/>
                </p:cNvSpPr>
                <p:nvPr/>
              </p:nvSpPr>
              <p:spPr bwMode="auto">
                <a:xfrm>
                  <a:off x="4021" y="1934"/>
                  <a:ext cx="19" cy="2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19" name="Line 663"/>
                <p:cNvSpPr>
                  <a:spLocks noChangeShapeType="1"/>
                </p:cNvSpPr>
                <p:nvPr/>
              </p:nvSpPr>
              <p:spPr bwMode="auto">
                <a:xfrm>
                  <a:off x="4040" y="1960"/>
                  <a:ext cx="16" cy="2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20" name="Line 664"/>
                <p:cNvSpPr>
                  <a:spLocks noChangeShapeType="1"/>
                </p:cNvSpPr>
                <p:nvPr/>
              </p:nvSpPr>
              <p:spPr bwMode="auto">
                <a:xfrm>
                  <a:off x="4056" y="1987"/>
                  <a:ext cx="14" cy="28"/>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21" name="Line 665"/>
                <p:cNvSpPr>
                  <a:spLocks noChangeShapeType="1"/>
                </p:cNvSpPr>
                <p:nvPr/>
              </p:nvSpPr>
              <p:spPr bwMode="auto">
                <a:xfrm>
                  <a:off x="4070" y="2015"/>
                  <a:ext cx="12" cy="3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22" name="Line 666"/>
                <p:cNvSpPr>
                  <a:spLocks noChangeShapeType="1"/>
                </p:cNvSpPr>
                <p:nvPr/>
              </p:nvSpPr>
              <p:spPr bwMode="auto">
                <a:xfrm>
                  <a:off x="4082" y="2045"/>
                  <a:ext cx="9" cy="3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23" name="Line 667"/>
                <p:cNvSpPr>
                  <a:spLocks noChangeShapeType="1"/>
                </p:cNvSpPr>
                <p:nvPr/>
              </p:nvSpPr>
              <p:spPr bwMode="auto">
                <a:xfrm>
                  <a:off x="4091" y="2076"/>
                  <a:ext cx="7" cy="3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24" name="Line 668"/>
                <p:cNvSpPr>
                  <a:spLocks noChangeShapeType="1"/>
                </p:cNvSpPr>
                <p:nvPr/>
              </p:nvSpPr>
              <p:spPr bwMode="auto">
                <a:xfrm>
                  <a:off x="4098" y="2108"/>
                  <a:ext cx="4"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25" name="Line 669"/>
                <p:cNvSpPr>
                  <a:spLocks noChangeShapeType="1"/>
                </p:cNvSpPr>
                <p:nvPr/>
              </p:nvSpPr>
              <p:spPr bwMode="auto">
                <a:xfrm>
                  <a:off x="4102" y="2141"/>
                  <a:ext cx="2"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sp>
              <p:nvSpPr>
                <p:cNvPr id="126" name="Freeform 670"/>
                <p:cNvSpPr>
                  <a:spLocks noEditPoints="1"/>
                </p:cNvSpPr>
                <p:nvPr/>
              </p:nvSpPr>
              <p:spPr bwMode="auto">
                <a:xfrm>
                  <a:off x="3327" y="1774"/>
                  <a:ext cx="802" cy="799"/>
                </a:xfrm>
                <a:custGeom>
                  <a:avLst/>
                  <a:gdLst>
                    <a:gd name="T0" fmla="*/ 1400 w 2406"/>
                    <a:gd name="T1" fmla="*/ 1574 h 2398"/>
                    <a:gd name="T2" fmla="*/ 1366 w 2406"/>
                    <a:gd name="T3" fmla="*/ 1683 h 2398"/>
                    <a:gd name="T4" fmla="*/ 968 w 2406"/>
                    <a:gd name="T5" fmla="*/ 1607 h 2398"/>
                    <a:gd name="T6" fmla="*/ 1744 w 2406"/>
                    <a:gd name="T7" fmla="*/ 1472 h 2398"/>
                    <a:gd name="T8" fmla="*/ 1788 w 2406"/>
                    <a:gd name="T9" fmla="*/ 1655 h 2398"/>
                    <a:gd name="T10" fmla="*/ 1622 w 2406"/>
                    <a:gd name="T11" fmla="*/ 1737 h 2398"/>
                    <a:gd name="T12" fmla="*/ 1508 w 2406"/>
                    <a:gd name="T13" fmla="*/ 1622 h 2398"/>
                    <a:gd name="T14" fmla="*/ 1587 w 2406"/>
                    <a:gd name="T15" fmla="*/ 1461 h 2398"/>
                    <a:gd name="T16" fmla="*/ 804 w 2406"/>
                    <a:gd name="T17" fmla="*/ 1457 h 2398"/>
                    <a:gd name="T18" fmla="*/ 849 w 2406"/>
                    <a:gd name="T19" fmla="*/ 1638 h 2398"/>
                    <a:gd name="T20" fmla="*/ 692 w 2406"/>
                    <a:gd name="T21" fmla="*/ 1721 h 2398"/>
                    <a:gd name="T22" fmla="*/ 573 w 2406"/>
                    <a:gd name="T23" fmla="*/ 1612 h 2398"/>
                    <a:gd name="T24" fmla="*/ 649 w 2406"/>
                    <a:gd name="T25" fmla="*/ 1444 h 2398"/>
                    <a:gd name="T26" fmla="*/ 1615 w 2406"/>
                    <a:gd name="T27" fmla="*/ 1164 h 2398"/>
                    <a:gd name="T28" fmla="*/ 1587 w 2406"/>
                    <a:gd name="T29" fmla="*/ 1347 h 2398"/>
                    <a:gd name="T30" fmla="*/ 1388 w 2406"/>
                    <a:gd name="T31" fmla="*/ 902 h 2398"/>
                    <a:gd name="T32" fmla="*/ 1134 w 2406"/>
                    <a:gd name="T33" fmla="*/ 842 h 2398"/>
                    <a:gd name="T34" fmla="*/ 1076 w 2406"/>
                    <a:gd name="T35" fmla="*/ 985 h 2398"/>
                    <a:gd name="T36" fmla="*/ 790 w 2406"/>
                    <a:gd name="T37" fmla="*/ 1333 h 2398"/>
                    <a:gd name="T38" fmla="*/ 1042 w 2406"/>
                    <a:gd name="T39" fmla="*/ 856 h 2398"/>
                    <a:gd name="T40" fmla="*/ 1424 w 2406"/>
                    <a:gd name="T41" fmla="*/ 564 h 2398"/>
                    <a:gd name="T42" fmla="*/ 1428 w 2406"/>
                    <a:gd name="T43" fmla="*/ 749 h 2398"/>
                    <a:gd name="T44" fmla="*/ 1250 w 2406"/>
                    <a:gd name="T45" fmla="*/ 793 h 2398"/>
                    <a:gd name="T46" fmla="*/ 1162 w 2406"/>
                    <a:gd name="T47" fmla="*/ 660 h 2398"/>
                    <a:gd name="T48" fmla="*/ 1275 w 2406"/>
                    <a:gd name="T49" fmla="*/ 514 h 2398"/>
                    <a:gd name="T50" fmla="*/ 904 w 2406"/>
                    <a:gd name="T51" fmla="*/ 216 h 2398"/>
                    <a:gd name="T52" fmla="*/ 1196 w 2406"/>
                    <a:gd name="T53" fmla="*/ 431 h 2398"/>
                    <a:gd name="T54" fmla="*/ 938 w 2406"/>
                    <a:gd name="T55" fmla="*/ 356 h 2398"/>
                    <a:gd name="T56" fmla="*/ 547 w 2406"/>
                    <a:gd name="T57" fmla="*/ 410 h 2398"/>
                    <a:gd name="T58" fmla="*/ 255 w 2406"/>
                    <a:gd name="T59" fmla="*/ 798 h 2398"/>
                    <a:gd name="T60" fmla="*/ 175 w 2406"/>
                    <a:gd name="T61" fmla="*/ 1228 h 2398"/>
                    <a:gd name="T62" fmla="*/ 431 w 2406"/>
                    <a:gd name="T63" fmla="*/ 1420 h 2398"/>
                    <a:gd name="T64" fmla="*/ 324 w 2406"/>
                    <a:gd name="T65" fmla="*/ 1485 h 2398"/>
                    <a:gd name="T66" fmla="*/ 214 w 2406"/>
                    <a:gd name="T67" fmla="*/ 1484 h 2398"/>
                    <a:gd name="T68" fmla="*/ 458 w 2406"/>
                    <a:gd name="T69" fmla="*/ 1906 h 2398"/>
                    <a:gd name="T70" fmla="*/ 674 w 2406"/>
                    <a:gd name="T71" fmla="*/ 1826 h 2398"/>
                    <a:gd name="T72" fmla="*/ 849 w 2406"/>
                    <a:gd name="T73" fmla="*/ 2162 h 2398"/>
                    <a:gd name="T74" fmla="*/ 1368 w 2406"/>
                    <a:gd name="T75" fmla="*/ 2211 h 2398"/>
                    <a:gd name="T76" fmla="*/ 1590 w 2406"/>
                    <a:gd name="T77" fmla="*/ 1971 h 2398"/>
                    <a:gd name="T78" fmla="*/ 1717 w 2406"/>
                    <a:gd name="T79" fmla="*/ 1840 h 2398"/>
                    <a:gd name="T80" fmla="*/ 1799 w 2406"/>
                    <a:gd name="T81" fmla="*/ 2035 h 2398"/>
                    <a:gd name="T82" fmla="*/ 2107 w 2406"/>
                    <a:gd name="T83" fmla="*/ 1687 h 2398"/>
                    <a:gd name="T84" fmla="*/ 2099 w 2406"/>
                    <a:gd name="T85" fmla="*/ 1482 h 2398"/>
                    <a:gd name="T86" fmla="*/ 1878 w 2406"/>
                    <a:gd name="T87" fmla="*/ 1471 h 2398"/>
                    <a:gd name="T88" fmla="*/ 2231 w 2406"/>
                    <a:gd name="T89" fmla="*/ 1236 h 2398"/>
                    <a:gd name="T90" fmla="*/ 2164 w 2406"/>
                    <a:gd name="T91" fmla="*/ 832 h 2398"/>
                    <a:gd name="T92" fmla="*/ 1865 w 2406"/>
                    <a:gd name="T93" fmla="*/ 413 h 2398"/>
                    <a:gd name="T94" fmla="*/ 1505 w 2406"/>
                    <a:gd name="T95" fmla="*/ 495 h 2398"/>
                    <a:gd name="T96" fmla="*/ 1608 w 2406"/>
                    <a:gd name="T97" fmla="*/ 257 h 2398"/>
                    <a:gd name="T98" fmla="*/ 1185 w 2406"/>
                    <a:gd name="T99" fmla="*/ 0 h 2398"/>
                    <a:gd name="T100" fmla="*/ 1761 w 2406"/>
                    <a:gd name="T101" fmla="*/ 136 h 2398"/>
                    <a:gd name="T102" fmla="*/ 2177 w 2406"/>
                    <a:gd name="T103" fmla="*/ 492 h 2398"/>
                    <a:gd name="T104" fmla="*/ 2389 w 2406"/>
                    <a:gd name="T105" fmla="*/ 992 h 2398"/>
                    <a:gd name="T106" fmla="*/ 2346 w 2406"/>
                    <a:gd name="T107" fmla="*/ 1577 h 2398"/>
                    <a:gd name="T108" fmla="*/ 2049 w 2406"/>
                    <a:gd name="T109" fmla="*/ 2053 h 2398"/>
                    <a:gd name="T110" fmla="*/ 1590 w 2406"/>
                    <a:gd name="T111" fmla="*/ 2336 h 2398"/>
                    <a:gd name="T112" fmla="*/ 1017 w 2406"/>
                    <a:gd name="T113" fmla="*/ 2384 h 2398"/>
                    <a:gd name="T114" fmla="*/ 481 w 2406"/>
                    <a:gd name="T115" fmla="*/ 2159 h 2398"/>
                    <a:gd name="T116" fmla="*/ 134 w 2406"/>
                    <a:gd name="T117" fmla="*/ 1752 h 2398"/>
                    <a:gd name="T118" fmla="*/ 0 w 2406"/>
                    <a:gd name="T119" fmla="*/ 1217 h 2398"/>
                    <a:gd name="T120" fmla="*/ 136 w 2406"/>
                    <a:gd name="T121" fmla="*/ 643 h 2398"/>
                    <a:gd name="T122" fmla="*/ 494 w 2406"/>
                    <a:gd name="T123" fmla="*/ 229 h 2398"/>
                    <a:gd name="T124" fmla="*/ 996 w 2406"/>
                    <a:gd name="T125" fmla="*/ 17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6" h="2398">
                      <a:moveTo>
                        <a:pt x="971" y="1566"/>
                      </a:moveTo>
                      <a:lnTo>
                        <a:pt x="1083" y="1576"/>
                      </a:lnTo>
                      <a:lnTo>
                        <a:pt x="1199" y="1580"/>
                      </a:lnTo>
                      <a:lnTo>
                        <a:pt x="1313" y="1578"/>
                      </a:lnTo>
                      <a:lnTo>
                        <a:pt x="1357" y="1577"/>
                      </a:lnTo>
                      <a:lnTo>
                        <a:pt x="1400" y="1574"/>
                      </a:lnTo>
                      <a:lnTo>
                        <a:pt x="1398" y="1581"/>
                      </a:lnTo>
                      <a:lnTo>
                        <a:pt x="1398" y="1588"/>
                      </a:lnTo>
                      <a:lnTo>
                        <a:pt x="1398" y="1597"/>
                      </a:lnTo>
                      <a:lnTo>
                        <a:pt x="1402" y="1639"/>
                      </a:lnTo>
                      <a:lnTo>
                        <a:pt x="1414" y="1680"/>
                      </a:lnTo>
                      <a:lnTo>
                        <a:pt x="1366" y="1683"/>
                      </a:lnTo>
                      <a:lnTo>
                        <a:pt x="1316" y="1687"/>
                      </a:lnTo>
                      <a:lnTo>
                        <a:pt x="1193" y="1687"/>
                      </a:lnTo>
                      <a:lnTo>
                        <a:pt x="1074" y="1683"/>
                      </a:lnTo>
                      <a:lnTo>
                        <a:pt x="952" y="1672"/>
                      </a:lnTo>
                      <a:lnTo>
                        <a:pt x="962" y="1639"/>
                      </a:lnTo>
                      <a:lnTo>
                        <a:pt x="968" y="1607"/>
                      </a:lnTo>
                      <a:lnTo>
                        <a:pt x="971" y="1573"/>
                      </a:lnTo>
                      <a:lnTo>
                        <a:pt x="971" y="1566"/>
                      </a:lnTo>
                      <a:close/>
                      <a:moveTo>
                        <a:pt x="1652" y="1444"/>
                      </a:moveTo>
                      <a:lnTo>
                        <a:pt x="1685" y="1447"/>
                      </a:lnTo>
                      <a:lnTo>
                        <a:pt x="1716" y="1457"/>
                      </a:lnTo>
                      <a:lnTo>
                        <a:pt x="1744" y="1472"/>
                      </a:lnTo>
                      <a:lnTo>
                        <a:pt x="1768" y="1495"/>
                      </a:lnTo>
                      <a:lnTo>
                        <a:pt x="1785" y="1523"/>
                      </a:lnTo>
                      <a:lnTo>
                        <a:pt x="1797" y="1554"/>
                      </a:lnTo>
                      <a:lnTo>
                        <a:pt x="1800" y="1590"/>
                      </a:lnTo>
                      <a:lnTo>
                        <a:pt x="1797" y="1624"/>
                      </a:lnTo>
                      <a:lnTo>
                        <a:pt x="1788" y="1655"/>
                      </a:lnTo>
                      <a:lnTo>
                        <a:pt x="1771" y="1683"/>
                      </a:lnTo>
                      <a:lnTo>
                        <a:pt x="1748" y="1706"/>
                      </a:lnTo>
                      <a:lnTo>
                        <a:pt x="1721" y="1724"/>
                      </a:lnTo>
                      <a:lnTo>
                        <a:pt x="1690" y="1735"/>
                      </a:lnTo>
                      <a:lnTo>
                        <a:pt x="1656" y="1740"/>
                      </a:lnTo>
                      <a:lnTo>
                        <a:pt x="1622" y="1737"/>
                      </a:lnTo>
                      <a:lnTo>
                        <a:pt x="1591" y="1725"/>
                      </a:lnTo>
                      <a:lnTo>
                        <a:pt x="1563" y="1708"/>
                      </a:lnTo>
                      <a:lnTo>
                        <a:pt x="1545" y="1691"/>
                      </a:lnTo>
                      <a:lnTo>
                        <a:pt x="1528" y="1672"/>
                      </a:lnTo>
                      <a:lnTo>
                        <a:pt x="1517" y="1648"/>
                      </a:lnTo>
                      <a:lnTo>
                        <a:pt x="1508" y="1622"/>
                      </a:lnTo>
                      <a:lnTo>
                        <a:pt x="1507" y="1594"/>
                      </a:lnTo>
                      <a:lnTo>
                        <a:pt x="1510" y="1560"/>
                      </a:lnTo>
                      <a:lnTo>
                        <a:pt x="1519" y="1529"/>
                      </a:lnTo>
                      <a:lnTo>
                        <a:pt x="1538" y="1502"/>
                      </a:lnTo>
                      <a:lnTo>
                        <a:pt x="1560" y="1478"/>
                      </a:lnTo>
                      <a:lnTo>
                        <a:pt x="1587" y="1461"/>
                      </a:lnTo>
                      <a:lnTo>
                        <a:pt x="1618" y="1448"/>
                      </a:lnTo>
                      <a:lnTo>
                        <a:pt x="1652" y="1444"/>
                      </a:lnTo>
                      <a:close/>
                      <a:moveTo>
                        <a:pt x="714" y="1429"/>
                      </a:moveTo>
                      <a:lnTo>
                        <a:pt x="746" y="1431"/>
                      </a:lnTo>
                      <a:lnTo>
                        <a:pt x="777" y="1441"/>
                      </a:lnTo>
                      <a:lnTo>
                        <a:pt x="804" y="1457"/>
                      </a:lnTo>
                      <a:lnTo>
                        <a:pt x="828" y="1479"/>
                      </a:lnTo>
                      <a:lnTo>
                        <a:pt x="846" y="1508"/>
                      </a:lnTo>
                      <a:lnTo>
                        <a:pt x="859" y="1539"/>
                      </a:lnTo>
                      <a:lnTo>
                        <a:pt x="863" y="1574"/>
                      </a:lnTo>
                      <a:lnTo>
                        <a:pt x="860" y="1608"/>
                      </a:lnTo>
                      <a:lnTo>
                        <a:pt x="849" y="1638"/>
                      </a:lnTo>
                      <a:lnTo>
                        <a:pt x="832" y="1666"/>
                      </a:lnTo>
                      <a:lnTo>
                        <a:pt x="810" y="1689"/>
                      </a:lnTo>
                      <a:lnTo>
                        <a:pt x="783" y="1707"/>
                      </a:lnTo>
                      <a:lnTo>
                        <a:pt x="752" y="1718"/>
                      </a:lnTo>
                      <a:lnTo>
                        <a:pt x="718" y="1723"/>
                      </a:lnTo>
                      <a:lnTo>
                        <a:pt x="692" y="1721"/>
                      </a:lnTo>
                      <a:lnTo>
                        <a:pt x="669" y="1717"/>
                      </a:lnTo>
                      <a:lnTo>
                        <a:pt x="647" y="1707"/>
                      </a:lnTo>
                      <a:lnTo>
                        <a:pt x="628" y="1694"/>
                      </a:lnTo>
                      <a:lnTo>
                        <a:pt x="604" y="1672"/>
                      </a:lnTo>
                      <a:lnTo>
                        <a:pt x="585" y="1643"/>
                      </a:lnTo>
                      <a:lnTo>
                        <a:pt x="573" y="1612"/>
                      </a:lnTo>
                      <a:lnTo>
                        <a:pt x="567" y="1578"/>
                      </a:lnTo>
                      <a:lnTo>
                        <a:pt x="571" y="1544"/>
                      </a:lnTo>
                      <a:lnTo>
                        <a:pt x="582" y="1513"/>
                      </a:lnTo>
                      <a:lnTo>
                        <a:pt x="599" y="1485"/>
                      </a:lnTo>
                      <a:lnTo>
                        <a:pt x="622" y="1463"/>
                      </a:lnTo>
                      <a:lnTo>
                        <a:pt x="649" y="1444"/>
                      </a:lnTo>
                      <a:lnTo>
                        <a:pt x="680" y="1433"/>
                      </a:lnTo>
                      <a:lnTo>
                        <a:pt x="714" y="1429"/>
                      </a:lnTo>
                      <a:close/>
                      <a:moveTo>
                        <a:pt x="1481" y="846"/>
                      </a:moveTo>
                      <a:lnTo>
                        <a:pt x="1531" y="950"/>
                      </a:lnTo>
                      <a:lnTo>
                        <a:pt x="1576" y="1057"/>
                      </a:lnTo>
                      <a:lnTo>
                        <a:pt x="1615" y="1164"/>
                      </a:lnTo>
                      <a:lnTo>
                        <a:pt x="1648" y="1275"/>
                      </a:lnTo>
                      <a:lnTo>
                        <a:pt x="1656" y="1306"/>
                      </a:lnTo>
                      <a:lnTo>
                        <a:pt x="1663" y="1338"/>
                      </a:lnTo>
                      <a:lnTo>
                        <a:pt x="1651" y="1338"/>
                      </a:lnTo>
                      <a:lnTo>
                        <a:pt x="1618" y="1340"/>
                      </a:lnTo>
                      <a:lnTo>
                        <a:pt x="1587" y="1347"/>
                      </a:lnTo>
                      <a:lnTo>
                        <a:pt x="1558" y="1355"/>
                      </a:lnTo>
                      <a:lnTo>
                        <a:pt x="1543" y="1303"/>
                      </a:lnTo>
                      <a:lnTo>
                        <a:pt x="1512" y="1200"/>
                      </a:lnTo>
                      <a:lnTo>
                        <a:pt x="1476" y="1098"/>
                      </a:lnTo>
                      <a:lnTo>
                        <a:pt x="1435" y="998"/>
                      </a:lnTo>
                      <a:lnTo>
                        <a:pt x="1388" y="902"/>
                      </a:lnTo>
                      <a:lnTo>
                        <a:pt x="1424" y="886"/>
                      </a:lnTo>
                      <a:lnTo>
                        <a:pt x="1453" y="868"/>
                      </a:lnTo>
                      <a:lnTo>
                        <a:pt x="1481" y="846"/>
                      </a:lnTo>
                      <a:close/>
                      <a:moveTo>
                        <a:pt x="1096" y="796"/>
                      </a:moveTo>
                      <a:lnTo>
                        <a:pt x="1113" y="820"/>
                      </a:lnTo>
                      <a:lnTo>
                        <a:pt x="1134" y="842"/>
                      </a:lnTo>
                      <a:lnTo>
                        <a:pt x="1158" y="861"/>
                      </a:lnTo>
                      <a:lnTo>
                        <a:pt x="1162" y="865"/>
                      </a:lnTo>
                      <a:lnTo>
                        <a:pt x="1168" y="868"/>
                      </a:lnTo>
                      <a:lnTo>
                        <a:pt x="1172" y="870"/>
                      </a:lnTo>
                      <a:lnTo>
                        <a:pt x="1123" y="927"/>
                      </a:lnTo>
                      <a:lnTo>
                        <a:pt x="1076" y="985"/>
                      </a:lnTo>
                      <a:lnTo>
                        <a:pt x="1014" y="1074"/>
                      </a:lnTo>
                      <a:lnTo>
                        <a:pt x="956" y="1167"/>
                      </a:lnTo>
                      <a:lnTo>
                        <a:pt x="903" y="1263"/>
                      </a:lnTo>
                      <a:lnTo>
                        <a:pt x="855" y="1362"/>
                      </a:lnTo>
                      <a:lnTo>
                        <a:pt x="824" y="1345"/>
                      </a:lnTo>
                      <a:lnTo>
                        <a:pt x="790" y="1333"/>
                      </a:lnTo>
                      <a:lnTo>
                        <a:pt x="753" y="1325"/>
                      </a:lnTo>
                      <a:lnTo>
                        <a:pt x="804" y="1218"/>
                      </a:lnTo>
                      <a:lnTo>
                        <a:pt x="862" y="1115"/>
                      </a:lnTo>
                      <a:lnTo>
                        <a:pt x="924" y="1016"/>
                      </a:lnTo>
                      <a:lnTo>
                        <a:pt x="993" y="921"/>
                      </a:lnTo>
                      <a:lnTo>
                        <a:pt x="1042" y="856"/>
                      </a:lnTo>
                      <a:lnTo>
                        <a:pt x="1096" y="796"/>
                      </a:lnTo>
                      <a:close/>
                      <a:moveTo>
                        <a:pt x="1309" y="510"/>
                      </a:moveTo>
                      <a:lnTo>
                        <a:pt x="1342" y="514"/>
                      </a:lnTo>
                      <a:lnTo>
                        <a:pt x="1373" y="524"/>
                      </a:lnTo>
                      <a:lnTo>
                        <a:pt x="1400" y="541"/>
                      </a:lnTo>
                      <a:lnTo>
                        <a:pt x="1424" y="564"/>
                      </a:lnTo>
                      <a:lnTo>
                        <a:pt x="1442" y="591"/>
                      </a:lnTo>
                      <a:lnTo>
                        <a:pt x="1455" y="622"/>
                      </a:lnTo>
                      <a:lnTo>
                        <a:pt x="1460" y="656"/>
                      </a:lnTo>
                      <a:lnTo>
                        <a:pt x="1456" y="690"/>
                      </a:lnTo>
                      <a:lnTo>
                        <a:pt x="1445" y="721"/>
                      </a:lnTo>
                      <a:lnTo>
                        <a:pt x="1428" y="749"/>
                      </a:lnTo>
                      <a:lnTo>
                        <a:pt x="1405" y="771"/>
                      </a:lnTo>
                      <a:lnTo>
                        <a:pt x="1378" y="790"/>
                      </a:lnTo>
                      <a:lnTo>
                        <a:pt x="1347" y="801"/>
                      </a:lnTo>
                      <a:lnTo>
                        <a:pt x="1313" y="805"/>
                      </a:lnTo>
                      <a:lnTo>
                        <a:pt x="1280" y="803"/>
                      </a:lnTo>
                      <a:lnTo>
                        <a:pt x="1250" y="793"/>
                      </a:lnTo>
                      <a:lnTo>
                        <a:pt x="1223" y="777"/>
                      </a:lnTo>
                      <a:lnTo>
                        <a:pt x="1203" y="760"/>
                      </a:lnTo>
                      <a:lnTo>
                        <a:pt x="1186" y="739"/>
                      </a:lnTo>
                      <a:lnTo>
                        <a:pt x="1174" y="715"/>
                      </a:lnTo>
                      <a:lnTo>
                        <a:pt x="1165" y="688"/>
                      </a:lnTo>
                      <a:lnTo>
                        <a:pt x="1162" y="660"/>
                      </a:lnTo>
                      <a:lnTo>
                        <a:pt x="1167" y="626"/>
                      </a:lnTo>
                      <a:lnTo>
                        <a:pt x="1177" y="595"/>
                      </a:lnTo>
                      <a:lnTo>
                        <a:pt x="1193" y="568"/>
                      </a:lnTo>
                      <a:lnTo>
                        <a:pt x="1216" y="544"/>
                      </a:lnTo>
                      <a:lnTo>
                        <a:pt x="1244" y="527"/>
                      </a:lnTo>
                      <a:lnTo>
                        <a:pt x="1275" y="514"/>
                      </a:lnTo>
                      <a:lnTo>
                        <a:pt x="1309" y="510"/>
                      </a:lnTo>
                      <a:close/>
                      <a:moveTo>
                        <a:pt x="1188" y="175"/>
                      </a:moveTo>
                      <a:lnTo>
                        <a:pt x="1114" y="178"/>
                      </a:lnTo>
                      <a:lnTo>
                        <a:pt x="1042" y="185"/>
                      </a:lnTo>
                      <a:lnTo>
                        <a:pt x="973" y="199"/>
                      </a:lnTo>
                      <a:lnTo>
                        <a:pt x="904" y="216"/>
                      </a:lnTo>
                      <a:lnTo>
                        <a:pt x="958" y="244"/>
                      </a:lnTo>
                      <a:lnTo>
                        <a:pt x="1010" y="275"/>
                      </a:lnTo>
                      <a:lnTo>
                        <a:pt x="1061" y="311"/>
                      </a:lnTo>
                      <a:lnTo>
                        <a:pt x="1107" y="348"/>
                      </a:lnTo>
                      <a:lnTo>
                        <a:pt x="1153" y="389"/>
                      </a:lnTo>
                      <a:lnTo>
                        <a:pt x="1196" y="431"/>
                      </a:lnTo>
                      <a:lnTo>
                        <a:pt x="1164" y="449"/>
                      </a:lnTo>
                      <a:lnTo>
                        <a:pt x="1137" y="472"/>
                      </a:lnTo>
                      <a:lnTo>
                        <a:pt x="1112" y="499"/>
                      </a:lnTo>
                      <a:lnTo>
                        <a:pt x="1055" y="445"/>
                      </a:lnTo>
                      <a:lnTo>
                        <a:pt x="997" y="396"/>
                      </a:lnTo>
                      <a:lnTo>
                        <a:pt x="938" y="356"/>
                      </a:lnTo>
                      <a:lnTo>
                        <a:pt x="877" y="322"/>
                      </a:lnTo>
                      <a:lnTo>
                        <a:pt x="815" y="295"/>
                      </a:lnTo>
                      <a:lnTo>
                        <a:pt x="753" y="275"/>
                      </a:lnTo>
                      <a:lnTo>
                        <a:pt x="681" y="315"/>
                      </a:lnTo>
                      <a:lnTo>
                        <a:pt x="612" y="360"/>
                      </a:lnTo>
                      <a:lnTo>
                        <a:pt x="547" y="410"/>
                      </a:lnTo>
                      <a:lnTo>
                        <a:pt x="486" y="463"/>
                      </a:lnTo>
                      <a:lnTo>
                        <a:pt x="430" y="523"/>
                      </a:lnTo>
                      <a:lnTo>
                        <a:pt x="379" y="585"/>
                      </a:lnTo>
                      <a:lnTo>
                        <a:pt x="331" y="653"/>
                      </a:lnTo>
                      <a:lnTo>
                        <a:pt x="290" y="723"/>
                      </a:lnTo>
                      <a:lnTo>
                        <a:pt x="255" y="798"/>
                      </a:lnTo>
                      <a:lnTo>
                        <a:pt x="225" y="876"/>
                      </a:lnTo>
                      <a:lnTo>
                        <a:pt x="201" y="958"/>
                      </a:lnTo>
                      <a:lnTo>
                        <a:pt x="186" y="1041"/>
                      </a:lnTo>
                      <a:lnTo>
                        <a:pt x="176" y="1126"/>
                      </a:lnTo>
                      <a:lnTo>
                        <a:pt x="173" y="1214"/>
                      </a:lnTo>
                      <a:lnTo>
                        <a:pt x="175" y="1228"/>
                      </a:lnTo>
                      <a:lnTo>
                        <a:pt x="175" y="1241"/>
                      </a:lnTo>
                      <a:lnTo>
                        <a:pt x="217" y="1283"/>
                      </a:lnTo>
                      <a:lnTo>
                        <a:pt x="266" y="1323"/>
                      </a:lnTo>
                      <a:lnTo>
                        <a:pt x="317" y="1358"/>
                      </a:lnTo>
                      <a:lnTo>
                        <a:pt x="372" y="1390"/>
                      </a:lnTo>
                      <a:lnTo>
                        <a:pt x="431" y="1420"/>
                      </a:lnTo>
                      <a:lnTo>
                        <a:pt x="496" y="1448"/>
                      </a:lnTo>
                      <a:lnTo>
                        <a:pt x="479" y="1481"/>
                      </a:lnTo>
                      <a:lnTo>
                        <a:pt x="468" y="1515"/>
                      </a:lnTo>
                      <a:lnTo>
                        <a:pt x="462" y="1550"/>
                      </a:lnTo>
                      <a:lnTo>
                        <a:pt x="392" y="1520"/>
                      </a:lnTo>
                      <a:lnTo>
                        <a:pt x="324" y="1485"/>
                      </a:lnTo>
                      <a:lnTo>
                        <a:pt x="261" y="1448"/>
                      </a:lnTo>
                      <a:lnTo>
                        <a:pt x="201" y="1406"/>
                      </a:lnTo>
                      <a:lnTo>
                        <a:pt x="200" y="1406"/>
                      </a:lnTo>
                      <a:lnTo>
                        <a:pt x="197" y="1405"/>
                      </a:lnTo>
                      <a:lnTo>
                        <a:pt x="194" y="1402"/>
                      </a:lnTo>
                      <a:lnTo>
                        <a:pt x="214" y="1484"/>
                      </a:lnTo>
                      <a:lnTo>
                        <a:pt x="241" y="1563"/>
                      </a:lnTo>
                      <a:lnTo>
                        <a:pt x="273" y="1639"/>
                      </a:lnTo>
                      <a:lnTo>
                        <a:pt x="311" y="1711"/>
                      </a:lnTo>
                      <a:lnTo>
                        <a:pt x="355" y="1780"/>
                      </a:lnTo>
                      <a:lnTo>
                        <a:pt x="405" y="1845"/>
                      </a:lnTo>
                      <a:lnTo>
                        <a:pt x="458" y="1906"/>
                      </a:lnTo>
                      <a:lnTo>
                        <a:pt x="516" y="1961"/>
                      </a:lnTo>
                      <a:lnTo>
                        <a:pt x="578" y="2014"/>
                      </a:lnTo>
                      <a:lnTo>
                        <a:pt x="588" y="1909"/>
                      </a:lnTo>
                      <a:lnTo>
                        <a:pt x="605" y="1805"/>
                      </a:lnTo>
                      <a:lnTo>
                        <a:pt x="639" y="1817"/>
                      </a:lnTo>
                      <a:lnTo>
                        <a:pt x="674" y="1826"/>
                      </a:lnTo>
                      <a:lnTo>
                        <a:pt x="709" y="1830"/>
                      </a:lnTo>
                      <a:lnTo>
                        <a:pt x="697" y="1915"/>
                      </a:lnTo>
                      <a:lnTo>
                        <a:pt x="688" y="2000"/>
                      </a:lnTo>
                      <a:lnTo>
                        <a:pt x="684" y="2084"/>
                      </a:lnTo>
                      <a:lnTo>
                        <a:pt x="766" y="2127"/>
                      </a:lnTo>
                      <a:lnTo>
                        <a:pt x="849" y="2162"/>
                      </a:lnTo>
                      <a:lnTo>
                        <a:pt x="937" y="2190"/>
                      </a:lnTo>
                      <a:lnTo>
                        <a:pt x="1028" y="2210"/>
                      </a:lnTo>
                      <a:lnTo>
                        <a:pt x="1122" y="2223"/>
                      </a:lnTo>
                      <a:lnTo>
                        <a:pt x="1219" y="2226"/>
                      </a:lnTo>
                      <a:lnTo>
                        <a:pt x="1294" y="2221"/>
                      </a:lnTo>
                      <a:lnTo>
                        <a:pt x="1368" y="2211"/>
                      </a:lnTo>
                      <a:lnTo>
                        <a:pt x="1440" y="2196"/>
                      </a:lnTo>
                      <a:lnTo>
                        <a:pt x="1511" y="2178"/>
                      </a:lnTo>
                      <a:lnTo>
                        <a:pt x="1536" y="2134"/>
                      </a:lnTo>
                      <a:lnTo>
                        <a:pt x="1559" y="2086"/>
                      </a:lnTo>
                      <a:lnTo>
                        <a:pt x="1577" y="2031"/>
                      </a:lnTo>
                      <a:lnTo>
                        <a:pt x="1590" y="1971"/>
                      </a:lnTo>
                      <a:lnTo>
                        <a:pt x="1600" y="1909"/>
                      </a:lnTo>
                      <a:lnTo>
                        <a:pt x="1606" y="1841"/>
                      </a:lnTo>
                      <a:lnTo>
                        <a:pt x="1632" y="1845"/>
                      </a:lnTo>
                      <a:lnTo>
                        <a:pt x="1656" y="1845"/>
                      </a:lnTo>
                      <a:lnTo>
                        <a:pt x="1687" y="1844"/>
                      </a:lnTo>
                      <a:lnTo>
                        <a:pt x="1717" y="1840"/>
                      </a:lnTo>
                      <a:lnTo>
                        <a:pt x="1710" y="1913"/>
                      </a:lnTo>
                      <a:lnTo>
                        <a:pt x="1699" y="1984"/>
                      </a:lnTo>
                      <a:lnTo>
                        <a:pt x="1682" y="2053"/>
                      </a:lnTo>
                      <a:lnTo>
                        <a:pt x="1662" y="2117"/>
                      </a:lnTo>
                      <a:lnTo>
                        <a:pt x="1731" y="2079"/>
                      </a:lnTo>
                      <a:lnTo>
                        <a:pt x="1799" y="2035"/>
                      </a:lnTo>
                      <a:lnTo>
                        <a:pt x="1862" y="1985"/>
                      </a:lnTo>
                      <a:lnTo>
                        <a:pt x="1922" y="1933"/>
                      </a:lnTo>
                      <a:lnTo>
                        <a:pt x="1977" y="1875"/>
                      </a:lnTo>
                      <a:lnTo>
                        <a:pt x="2027" y="1813"/>
                      </a:lnTo>
                      <a:lnTo>
                        <a:pt x="2068" y="1752"/>
                      </a:lnTo>
                      <a:lnTo>
                        <a:pt x="2107" y="1687"/>
                      </a:lnTo>
                      <a:lnTo>
                        <a:pt x="2140" y="1621"/>
                      </a:lnTo>
                      <a:lnTo>
                        <a:pt x="2169" y="1552"/>
                      </a:lnTo>
                      <a:lnTo>
                        <a:pt x="2193" y="1479"/>
                      </a:lnTo>
                      <a:lnTo>
                        <a:pt x="2211" y="1405"/>
                      </a:lnTo>
                      <a:lnTo>
                        <a:pt x="2157" y="1446"/>
                      </a:lnTo>
                      <a:lnTo>
                        <a:pt x="2099" y="1482"/>
                      </a:lnTo>
                      <a:lnTo>
                        <a:pt x="2039" y="1516"/>
                      </a:lnTo>
                      <a:lnTo>
                        <a:pt x="1975" y="1546"/>
                      </a:lnTo>
                      <a:lnTo>
                        <a:pt x="1908" y="1574"/>
                      </a:lnTo>
                      <a:lnTo>
                        <a:pt x="1902" y="1537"/>
                      </a:lnTo>
                      <a:lnTo>
                        <a:pt x="1892" y="1504"/>
                      </a:lnTo>
                      <a:lnTo>
                        <a:pt x="1878" y="1471"/>
                      </a:lnTo>
                      <a:lnTo>
                        <a:pt x="1950" y="1440"/>
                      </a:lnTo>
                      <a:lnTo>
                        <a:pt x="2016" y="1406"/>
                      </a:lnTo>
                      <a:lnTo>
                        <a:pt x="2078" y="1369"/>
                      </a:lnTo>
                      <a:lnTo>
                        <a:pt x="2135" y="1328"/>
                      </a:lnTo>
                      <a:lnTo>
                        <a:pt x="2186" y="1284"/>
                      </a:lnTo>
                      <a:lnTo>
                        <a:pt x="2231" y="1236"/>
                      </a:lnTo>
                      <a:lnTo>
                        <a:pt x="2232" y="1210"/>
                      </a:lnTo>
                      <a:lnTo>
                        <a:pt x="2234" y="1184"/>
                      </a:lnTo>
                      <a:lnTo>
                        <a:pt x="2226" y="1092"/>
                      </a:lnTo>
                      <a:lnTo>
                        <a:pt x="2214" y="1002"/>
                      </a:lnTo>
                      <a:lnTo>
                        <a:pt x="2193" y="916"/>
                      </a:lnTo>
                      <a:lnTo>
                        <a:pt x="2164" y="832"/>
                      </a:lnTo>
                      <a:lnTo>
                        <a:pt x="2129" y="752"/>
                      </a:lnTo>
                      <a:lnTo>
                        <a:pt x="2087" y="675"/>
                      </a:lnTo>
                      <a:lnTo>
                        <a:pt x="2040" y="603"/>
                      </a:lnTo>
                      <a:lnTo>
                        <a:pt x="1987" y="534"/>
                      </a:lnTo>
                      <a:lnTo>
                        <a:pt x="1929" y="472"/>
                      </a:lnTo>
                      <a:lnTo>
                        <a:pt x="1865" y="413"/>
                      </a:lnTo>
                      <a:lnTo>
                        <a:pt x="1782" y="439"/>
                      </a:lnTo>
                      <a:lnTo>
                        <a:pt x="1700" y="472"/>
                      </a:lnTo>
                      <a:lnTo>
                        <a:pt x="1621" y="510"/>
                      </a:lnTo>
                      <a:lnTo>
                        <a:pt x="1543" y="554"/>
                      </a:lnTo>
                      <a:lnTo>
                        <a:pt x="1527" y="524"/>
                      </a:lnTo>
                      <a:lnTo>
                        <a:pt x="1505" y="495"/>
                      </a:lnTo>
                      <a:lnTo>
                        <a:pt x="1480" y="468"/>
                      </a:lnTo>
                      <a:lnTo>
                        <a:pt x="1570" y="417"/>
                      </a:lnTo>
                      <a:lnTo>
                        <a:pt x="1662" y="373"/>
                      </a:lnTo>
                      <a:lnTo>
                        <a:pt x="1757" y="336"/>
                      </a:lnTo>
                      <a:lnTo>
                        <a:pt x="1685" y="294"/>
                      </a:lnTo>
                      <a:lnTo>
                        <a:pt x="1608" y="257"/>
                      </a:lnTo>
                      <a:lnTo>
                        <a:pt x="1529" y="226"/>
                      </a:lnTo>
                      <a:lnTo>
                        <a:pt x="1447" y="202"/>
                      </a:lnTo>
                      <a:lnTo>
                        <a:pt x="1364" y="186"/>
                      </a:lnTo>
                      <a:lnTo>
                        <a:pt x="1277" y="177"/>
                      </a:lnTo>
                      <a:lnTo>
                        <a:pt x="1188" y="175"/>
                      </a:lnTo>
                      <a:close/>
                      <a:moveTo>
                        <a:pt x="1185" y="0"/>
                      </a:moveTo>
                      <a:lnTo>
                        <a:pt x="1288" y="3"/>
                      </a:lnTo>
                      <a:lnTo>
                        <a:pt x="1388" y="14"/>
                      </a:lnTo>
                      <a:lnTo>
                        <a:pt x="1487" y="32"/>
                      </a:lnTo>
                      <a:lnTo>
                        <a:pt x="1582" y="59"/>
                      </a:lnTo>
                      <a:lnTo>
                        <a:pt x="1673" y="95"/>
                      </a:lnTo>
                      <a:lnTo>
                        <a:pt x="1761" y="136"/>
                      </a:lnTo>
                      <a:lnTo>
                        <a:pt x="1845" y="184"/>
                      </a:lnTo>
                      <a:lnTo>
                        <a:pt x="1924" y="239"/>
                      </a:lnTo>
                      <a:lnTo>
                        <a:pt x="1995" y="295"/>
                      </a:lnTo>
                      <a:lnTo>
                        <a:pt x="2060" y="356"/>
                      </a:lnTo>
                      <a:lnTo>
                        <a:pt x="2121" y="422"/>
                      </a:lnTo>
                      <a:lnTo>
                        <a:pt x="2177" y="492"/>
                      </a:lnTo>
                      <a:lnTo>
                        <a:pt x="2226" y="567"/>
                      </a:lnTo>
                      <a:lnTo>
                        <a:pt x="2272" y="646"/>
                      </a:lnTo>
                      <a:lnTo>
                        <a:pt x="2310" y="728"/>
                      </a:lnTo>
                      <a:lnTo>
                        <a:pt x="2344" y="812"/>
                      </a:lnTo>
                      <a:lnTo>
                        <a:pt x="2369" y="902"/>
                      </a:lnTo>
                      <a:lnTo>
                        <a:pt x="2389" y="992"/>
                      </a:lnTo>
                      <a:lnTo>
                        <a:pt x="2400" y="1085"/>
                      </a:lnTo>
                      <a:lnTo>
                        <a:pt x="2406" y="1181"/>
                      </a:lnTo>
                      <a:lnTo>
                        <a:pt x="2403" y="1284"/>
                      </a:lnTo>
                      <a:lnTo>
                        <a:pt x="2392" y="1385"/>
                      </a:lnTo>
                      <a:lnTo>
                        <a:pt x="2373" y="1482"/>
                      </a:lnTo>
                      <a:lnTo>
                        <a:pt x="2346" y="1577"/>
                      </a:lnTo>
                      <a:lnTo>
                        <a:pt x="2311" y="1667"/>
                      </a:lnTo>
                      <a:lnTo>
                        <a:pt x="2270" y="1755"/>
                      </a:lnTo>
                      <a:lnTo>
                        <a:pt x="2221" y="1840"/>
                      </a:lnTo>
                      <a:lnTo>
                        <a:pt x="2166" y="1919"/>
                      </a:lnTo>
                      <a:lnTo>
                        <a:pt x="2111" y="1988"/>
                      </a:lnTo>
                      <a:lnTo>
                        <a:pt x="2049" y="2053"/>
                      </a:lnTo>
                      <a:lnTo>
                        <a:pt x="1982" y="2114"/>
                      </a:lnTo>
                      <a:lnTo>
                        <a:pt x="1912" y="2169"/>
                      </a:lnTo>
                      <a:lnTo>
                        <a:pt x="1837" y="2220"/>
                      </a:lnTo>
                      <a:lnTo>
                        <a:pt x="1758" y="2264"/>
                      </a:lnTo>
                      <a:lnTo>
                        <a:pt x="1676" y="2303"/>
                      </a:lnTo>
                      <a:lnTo>
                        <a:pt x="1590" y="2336"/>
                      </a:lnTo>
                      <a:lnTo>
                        <a:pt x="1501" y="2361"/>
                      </a:lnTo>
                      <a:lnTo>
                        <a:pt x="1411" y="2381"/>
                      </a:lnTo>
                      <a:lnTo>
                        <a:pt x="1316" y="2392"/>
                      </a:lnTo>
                      <a:lnTo>
                        <a:pt x="1220" y="2398"/>
                      </a:lnTo>
                      <a:lnTo>
                        <a:pt x="1117" y="2395"/>
                      </a:lnTo>
                      <a:lnTo>
                        <a:pt x="1017" y="2384"/>
                      </a:lnTo>
                      <a:lnTo>
                        <a:pt x="920" y="2366"/>
                      </a:lnTo>
                      <a:lnTo>
                        <a:pt x="824" y="2339"/>
                      </a:lnTo>
                      <a:lnTo>
                        <a:pt x="732" y="2303"/>
                      </a:lnTo>
                      <a:lnTo>
                        <a:pt x="645" y="2262"/>
                      </a:lnTo>
                      <a:lnTo>
                        <a:pt x="560" y="2214"/>
                      </a:lnTo>
                      <a:lnTo>
                        <a:pt x="481" y="2159"/>
                      </a:lnTo>
                      <a:lnTo>
                        <a:pt x="410" y="2103"/>
                      </a:lnTo>
                      <a:lnTo>
                        <a:pt x="345" y="2042"/>
                      </a:lnTo>
                      <a:lnTo>
                        <a:pt x="285" y="1976"/>
                      </a:lnTo>
                      <a:lnTo>
                        <a:pt x="230" y="1906"/>
                      </a:lnTo>
                      <a:lnTo>
                        <a:pt x="179" y="1831"/>
                      </a:lnTo>
                      <a:lnTo>
                        <a:pt x="134" y="1752"/>
                      </a:lnTo>
                      <a:lnTo>
                        <a:pt x="96" y="1670"/>
                      </a:lnTo>
                      <a:lnTo>
                        <a:pt x="63" y="1585"/>
                      </a:lnTo>
                      <a:lnTo>
                        <a:pt x="36" y="1496"/>
                      </a:lnTo>
                      <a:lnTo>
                        <a:pt x="18" y="1406"/>
                      </a:lnTo>
                      <a:lnTo>
                        <a:pt x="5" y="1313"/>
                      </a:lnTo>
                      <a:lnTo>
                        <a:pt x="0" y="1217"/>
                      </a:lnTo>
                      <a:lnTo>
                        <a:pt x="2" y="1113"/>
                      </a:lnTo>
                      <a:lnTo>
                        <a:pt x="14" y="1013"/>
                      </a:lnTo>
                      <a:lnTo>
                        <a:pt x="33" y="916"/>
                      </a:lnTo>
                      <a:lnTo>
                        <a:pt x="60" y="821"/>
                      </a:lnTo>
                      <a:lnTo>
                        <a:pt x="94" y="731"/>
                      </a:lnTo>
                      <a:lnTo>
                        <a:pt x="136" y="643"/>
                      </a:lnTo>
                      <a:lnTo>
                        <a:pt x="184" y="558"/>
                      </a:lnTo>
                      <a:lnTo>
                        <a:pt x="239" y="479"/>
                      </a:lnTo>
                      <a:lnTo>
                        <a:pt x="296" y="410"/>
                      </a:lnTo>
                      <a:lnTo>
                        <a:pt x="357" y="345"/>
                      </a:lnTo>
                      <a:lnTo>
                        <a:pt x="423" y="284"/>
                      </a:lnTo>
                      <a:lnTo>
                        <a:pt x="494" y="229"/>
                      </a:lnTo>
                      <a:lnTo>
                        <a:pt x="568" y="178"/>
                      </a:lnTo>
                      <a:lnTo>
                        <a:pt x="647" y="134"/>
                      </a:lnTo>
                      <a:lnTo>
                        <a:pt x="729" y="95"/>
                      </a:lnTo>
                      <a:lnTo>
                        <a:pt x="815" y="62"/>
                      </a:lnTo>
                      <a:lnTo>
                        <a:pt x="904" y="37"/>
                      </a:lnTo>
                      <a:lnTo>
                        <a:pt x="996" y="17"/>
                      </a:lnTo>
                      <a:lnTo>
                        <a:pt x="1089" y="6"/>
                      </a:lnTo>
                      <a:lnTo>
                        <a:pt x="1185" y="0"/>
                      </a:lnTo>
                      <a:close/>
                    </a:path>
                  </a:pathLst>
                </a:custGeom>
                <a:solidFill>
                  <a:srgbClr val="C00000"/>
                </a:solidFill>
                <a:ln w="0">
                  <a:solidFill>
                    <a:schemeClr val="bg1"/>
                  </a:solidFill>
                  <a:prstDash val="solid"/>
                  <a:round/>
                  <a:headEnd/>
                  <a:tailEnd/>
                </a:ln>
              </p:spPr>
              <p:txBody>
                <a:bodyPr vert="horz" wrap="square" lIns="91414" tIns="45706" rIns="91414" bIns="45706" numCol="1" anchor="t" anchorCtr="0" compatLnSpc="1">
                  <a:prstTxWarp prst="textNoShape">
                    <a:avLst/>
                  </a:prstTxWarp>
                </a:bodyPr>
                <a:lstStyle/>
                <a:p>
                  <a:endParaRPr lang="en-GB">
                    <a:solidFill>
                      <a:schemeClr val="bg1"/>
                    </a:solidFill>
                  </a:endParaRPr>
                </a:p>
              </p:txBody>
            </p:sp>
          </p:grpSp>
        </p:grpSp>
      </p:grpSp>
      <p:cxnSp>
        <p:nvCxnSpPr>
          <p:cNvPr id="127" name="Straight Arrow Connector 126"/>
          <p:cNvCxnSpPr>
            <a:cxnSpLocks noChangeAspect="1"/>
          </p:cNvCxnSpPr>
          <p:nvPr/>
        </p:nvCxnSpPr>
        <p:spPr>
          <a:xfrm>
            <a:off x="9336247" y="4713519"/>
            <a:ext cx="900911" cy="0"/>
          </a:xfrm>
          <a:prstGeom prst="straightConnector1">
            <a:avLst/>
          </a:prstGeom>
          <a:ln w="19050" cap="rnd">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852493" y="4685600"/>
            <a:ext cx="1090759"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chemeClr val="bg1"/>
                </a:solidFill>
              </a:rPr>
              <a:t>database</a:t>
            </a:r>
          </a:p>
        </p:txBody>
      </p:sp>
    </p:spTree>
    <p:extLst>
      <p:ext uri="{BB962C8B-B14F-4D97-AF65-F5344CB8AC3E}">
        <p14:creationId xmlns:p14="http://schemas.microsoft.com/office/powerpoint/2010/main" val="2476591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Senthil Baladhandayutham; Clark Nicholson </External_x0020_Speaker>
    <Session_x0020_Code xmlns="e36bfbf9-5e42-489c-a259-4c54eb22cb57">PCIT-B338</Session_x0020_Code>
    <Presentation_x0020_Date xmlns="e36bfbf9-5e42-489c-a259-4c54eb22cb57">2014-05-14T00:00:00-07:00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No Restrictions</TermName>
          <TermId xmlns="http://schemas.microsoft.com/office/infopath/2007/PartnerControls">11111111-1111-1111-1111-111111111111</TermId>
        </TermInfo>
      </Term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infopath/2007/PartnerControls"/>
    <ds:schemaRef ds:uri="http://purl.org/dc/terms/"/>
    <ds:schemaRef ds:uri="http://schemas.microsoft.com/sharepoint/v3"/>
    <ds:schemaRef ds:uri="http://purl.org/dc/elements/1.1/"/>
    <ds:schemaRef ds:uri="230e9df3-be65-4c73-a93b-d1236ebd677e"/>
    <ds:schemaRef ds:uri="http://schemas.microsoft.com/office/2006/documentManagement/types"/>
    <ds:schemaRef ds:uri="http://purl.org/dc/dcmitype/"/>
    <ds:schemaRef ds:uri="http://schemas.openxmlformats.org/package/2006/metadata/core-properties"/>
    <ds:schemaRef ds:uri="http://schemas.microsoft.com/office/2006/metadata/properties"/>
    <ds:schemaRef ds:uri="e36bfbf9-5e42-489c-a259-4c54eb22cb57"/>
    <ds:schemaRef ds:uri="http://www.w3.org/XML/1998/namespace"/>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9393</TotalTime>
  <Words>6099</Words>
  <Application>Microsoft Office PowerPoint</Application>
  <PresentationFormat>Custom</PresentationFormat>
  <Paragraphs>736</Paragraphs>
  <Slides>57</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Museo Sans For Dell</vt:lpstr>
      <vt:lpstr>Segoe UI</vt:lpstr>
      <vt:lpstr>Segoe UI Light</vt:lpstr>
      <vt:lpstr>Wingdings</vt:lpstr>
      <vt:lpstr>TechEd 2014 Dk Blue</vt:lpstr>
      <vt:lpstr>PowerPoint Presentation</vt:lpstr>
      <vt:lpstr>Deploying Remote Desktop Services in Microsoft Azure, Hosted, and Private Clouds</vt:lpstr>
      <vt:lpstr>Session Outline</vt:lpstr>
      <vt:lpstr>Cloud Computing</vt:lpstr>
      <vt:lpstr>“ All problems in Computer Science can be solved by another layer of indirection.”</vt:lpstr>
      <vt:lpstr>Cloud Computing: Grand Abstraction Layer</vt:lpstr>
      <vt:lpstr>Microsoft’s Cloud Computing Solutions</vt:lpstr>
      <vt:lpstr>RDS Overview</vt:lpstr>
      <vt:lpstr>Remote Desktop Services Components</vt:lpstr>
      <vt:lpstr>Windows Server 2012 R2 RDS: Optimized for Cloud</vt:lpstr>
      <vt:lpstr>Microsoft Remote Desktop App</vt:lpstr>
      <vt:lpstr>RDS In Cloud Computing Environments</vt:lpstr>
      <vt:lpstr>Desktop Hosting Key Design Goals</vt:lpstr>
      <vt:lpstr>Reference Architecture Concepts</vt:lpstr>
      <vt:lpstr>PowerPoint Presentation</vt:lpstr>
      <vt:lpstr>PowerPoint Presentation</vt:lpstr>
      <vt:lpstr>PowerPoint Presentation</vt:lpstr>
      <vt:lpstr>PowerPoint Presentation</vt:lpstr>
      <vt:lpstr>PowerPoint Presentation</vt:lpstr>
      <vt:lpstr>PowerPoint Presentation</vt:lpstr>
      <vt:lpstr>Tenant Basic Deployment Steps</vt:lpstr>
      <vt:lpstr>Extending Basic Deployment</vt:lpstr>
      <vt:lpstr>PowerPoint Presentation</vt:lpstr>
      <vt:lpstr>PowerPoint Presentation</vt:lpstr>
      <vt:lpstr>PowerPoint Presentation</vt:lpstr>
      <vt:lpstr>PowerPoint Presentation</vt:lpstr>
      <vt:lpstr>Demo: RDS in Azure Cloud</vt:lpstr>
      <vt:lpstr>On-Premises Deployment</vt:lpstr>
      <vt:lpstr>On-Premises Cloud</vt:lpstr>
      <vt:lpstr>Building the On-Premises Cloud</vt:lpstr>
      <vt:lpstr>Steps to Create  the On-Premises Fabric</vt:lpstr>
      <vt:lpstr>Building the Multi-Tenant Storage Fabric</vt:lpstr>
      <vt:lpstr>Multi-Tenant Storage Configurations </vt:lpstr>
      <vt:lpstr>Basic On-Premises Deployment</vt:lpstr>
      <vt:lpstr>Building the Host Group Fabric</vt:lpstr>
      <vt:lpstr>Complete On-Premises Cloud Fabric</vt:lpstr>
      <vt:lpstr>Build Tenant Network and RDS Tenants</vt:lpstr>
      <vt:lpstr>Summary : Steps to Create  the On-Premises Fabric</vt:lpstr>
      <vt:lpstr>Demo: RDS On-Premises Cloud Management</vt:lpstr>
      <vt:lpstr>RDS Scale Guidance</vt:lpstr>
      <vt:lpstr>Workload Configuration </vt:lpstr>
      <vt:lpstr>Test Configuration </vt:lpstr>
      <vt:lpstr>Light User Profile Scaling </vt:lpstr>
      <vt:lpstr>Medium  User Profile Scaling </vt:lpstr>
      <vt:lpstr>Heavy  User Profile  Scaling</vt:lpstr>
      <vt:lpstr>On-Premises Tenant Sizing </vt:lpstr>
      <vt:lpstr>Example: On-Premises to Azure Migration</vt:lpstr>
      <vt:lpstr>Licensing</vt:lpstr>
      <vt:lpstr>Changes in RDS CAL Licensing in WS2012 R2</vt:lpstr>
      <vt:lpstr>Remote Desktop Licensing</vt:lpstr>
      <vt:lpstr>Summary</vt:lpstr>
      <vt:lpstr>Key Takeaways</vt:lpstr>
      <vt:lpstr>Related content</vt:lpstr>
      <vt:lpstr>Resources</vt:lpstr>
      <vt:lpstr>Complete an evaluation and enter to win!</vt:lpstr>
      <vt:lpstr>Evaluate this session</vt:lpstr>
      <vt:lpstr>PowerPoint Presentation</vt:lpstr>
    </vt:vector>
  </TitlesOfParts>
  <Manager>&lt;Speech writer name goes here&gt;</Manager>
  <Company>Microsoft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Deploying Remote Desktop Services (RDS) Roles in Microsoft Azure and Private Cloud</dc:title>
  <dc:subject>TechEd 2014</dc:subject>
  <dc:creator>Clark Nicholson;Senthil Baladhandayutham</dc:creator>
  <cp:keywords>No Restrictions</cp:keywords>
  <dc:description>Template: Jordan Cayabyab, Artitudes Design
Formatting: 
Audience Type:</dc:description>
  <cp:lastModifiedBy>testadmin</cp:lastModifiedBy>
  <cp:revision>179</cp:revision>
  <dcterms:created xsi:type="dcterms:W3CDTF">2014-04-14T02:30:14Z</dcterms:created>
  <dcterms:modified xsi:type="dcterms:W3CDTF">2014-05-14T23:52:05Z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y fmtid="{D5CDD505-2E9C-101B-9397-08002B2CF9AE}" pid="13" name="TitusGUID">
    <vt:lpwstr>2986669f-f305-4788-be56-7271059cd24b</vt:lpwstr>
  </property>
  <property fmtid="{D5CDD505-2E9C-101B-9397-08002B2CF9AE}" pid="14" name="DellClassification">
    <vt:lpwstr>No Restrictions</vt:lpwstr>
  </property>
  <property fmtid="{D5CDD505-2E9C-101B-9397-08002B2CF9AE}" pid="15" name="DellSubLabels">
    <vt:lpwstr/>
  </property>
</Properties>
</file>