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43"/>
  </p:notesMasterIdLst>
  <p:handoutMasterIdLst>
    <p:handoutMasterId r:id="rId44"/>
  </p:handoutMasterIdLst>
  <p:sldIdLst>
    <p:sldId id="1381" r:id="rId5"/>
    <p:sldId id="1412" r:id="rId6"/>
    <p:sldId id="1418" r:id="rId7"/>
    <p:sldId id="1419" r:id="rId8"/>
    <p:sldId id="1465" r:id="rId9"/>
    <p:sldId id="1462" r:id="rId10"/>
    <p:sldId id="1463" r:id="rId11"/>
    <p:sldId id="1464" r:id="rId12"/>
    <p:sldId id="1466" r:id="rId13"/>
    <p:sldId id="1420" r:id="rId14"/>
    <p:sldId id="1447" r:id="rId15"/>
    <p:sldId id="1451" r:id="rId16"/>
    <p:sldId id="1444" r:id="rId17"/>
    <p:sldId id="1443" r:id="rId18"/>
    <p:sldId id="1467" r:id="rId19"/>
    <p:sldId id="1446" r:id="rId20"/>
    <p:sldId id="1468" r:id="rId21"/>
    <p:sldId id="1469" r:id="rId22"/>
    <p:sldId id="1458" r:id="rId23"/>
    <p:sldId id="1459" r:id="rId24"/>
    <p:sldId id="1452" r:id="rId25"/>
    <p:sldId id="1423" r:id="rId26"/>
    <p:sldId id="1453" r:id="rId27"/>
    <p:sldId id="1448" r:id="rId28"/>
    <p:sldId id="1454" r:id="rId29"/>
    <p:sldId id="1449" r:id="rId30"/>
    <p:sldId id="1455" r:id="rId31"/>
    <p:sldId id="1450" r:id="rId32"/>
    <p:sldId id="1460" r:id="rId33"/>
    <p:sldId id="1461" r:id="rId34"/>
    <p:sldId id="1440" r:id="rId35"/>
    <p:sldId id="1441" r:id="rId36"/>
    <p:sldId id="1470" r:id="rId37"/>
    <p:sldId id="1442" r:id="rId38"/>
    <p:sldId id="1416" r:id="rId39"/>
    <p:sldId id="1417" r:id="rId40"/>
    <p:sldId id="1414" r:id="rId41"/>
    <p:sldId id="1132" r:id="rId4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Lst>
        </p14:section>
        <p14:section name="Template Layouts" id="{FF377351-AA58-4A42-A64C-48719B975E8A}">
          <p14:sldIdLst>
            <p14:sldId id="1412"/>
            <p14:sldId id="1418"/>
            <p14:sldId id="1419"/>
            <p14:sldId id="1465"/>
            <p14:sldId id="1462"/>
            <p14:sldId id="1463"/>
            <p14:sldId id="1464"/>
            <p14:sldId id="1466"/>
            <p14:sldId id="1420"/>
            <p14:sldId id="1447"/>
            <p14:sldId id="1451"/>
            <p14:sldId id="1444"/>
            <p14:sldId id="1443"/>
            <p14:sldId id="1467"/>
            <p14:sldId id="1446"/>
            <p14:sldId id="1468"/>
            <p14:sldId id="1469"/>
            <p14:sldId id="1458"/>
            <p14:sldId id="1459"/>
            <p14:sldId id="1452"/>
            <p14:sldId id="1423"/>
            <p14:sldId id="1453"/>
            <p14:sldId id="1448"/>
            <p14:sldId id="1454"/>
            <p14:sldId id="1449"/>
            <p14:sldId id="1455"/>
            <p14:sldId id="1450"/>
            <p14:sldId id="1460"/>
            <p14:sldId id="1461"/>
            <p14:sldId id="1440"/>
            <p14:sldId id="1441"/>
            <p14:sldId id="1470"/>
            <p14:sldId id="1442"/>
          </p14:sldIdLst>
        </p14:section>
        <p14:section name="Required TechEd Slides" id="{26AC01F7-B32B-44E9-BE5B-D21B17F99D23}">
          <p14:sldIdLst>
            <p14:sldId id="1416"/>
            <p14:sldId id="1417"/>
            <p14:sldId id="1414"/>
            <p14:sldId id="11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505050"/>
    <a:srgbClr val="009E49"/>
    <a:srgbClr val="FFFFFF"/>
    <a:srgbClr val="00BCF2"/>
    <a:srgbClr val="7FBA00"/>
    <a:srgbClr val="002050"/>
    <a:srgbClr val="0000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8" autoAdjust="0"/>
    <p:restoredTop sz="94075" autoAdjust="0"/>
  </p:normalViewPr>
  <p:slideViewPr>
    <p:cSldViewPr snapToObjects="1">
      <p:cViewPr varScale="1">
        <p:scale>
          <a:sx n="119" d="100"/>
          <a:sy n="119" d="100"/>
        </p:scale>
        <p:origin x="84" y="126"/>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5/15/2014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5/15/2014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1318902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769062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E12B12-1B03-4C49-959E-1FC8A3BE1E92}" type="slidenum">
              <a:rPr lang="en-US" smtClean="0"/>
              <a:t>11</a:t>
            </a:fld>
            <a:endParaRPr lang="en-US"/>
          </a:p>
        </p:txBody>
      </p:sp>
    </p:spTree>
    <p:extLst>
      <p:ext uri="{BB962C8B-B14F-4D97-AF65-F5344CB8AC3E}">
        <p14:creationId xmlns:p14="http://schemas.microsoft.com/office/powerpoint/2010/main" val="3643583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846297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E12B12-1B03-4C49-959E-1FC8A3BE1E92}" type="slidenum">
              <a:rPr lang="en-US" smtClean="0"/>
              <a:t>14</a:t>
            </a:fld>
            <a:endParaRPr lang="en-US"/>
          </a:p>
        </p:txBody>
      </p:sp>
    </p:spTree>
    <p:extLst>
      <p:ext uri="{BB962C8B-B14F-4D97-AF65-F5344CB8AC3E}">
        <p14:creationId xmlns:p14="http://schemas.microsoft.com/office/powerpoint/2010/main" val="2812570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E12B12-1B03-4C49-959E-1FC8A3BE1E92}" type="slidenum">
              <a:rPr lang="en-US" smtClean="0"/>
              <a:t>16</a:t>
            </a:fld>
            <a:endParaRPr lang="en-US"/>
          </a:p>
        </p:txBody>
      </p:sp>
    </p:spTree>
    <p:extLst>
      <p:ext uri="{BB962C8B-B14F-4D97-AF65-F5344CB8AC3E}">
        <p14:creationId xmlns:p14="http://schemas.microsoft.com/office/powerpoint/2010/main" val="914600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3171150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1811893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1761844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aka.ms/Iiusmk" TargetMode="External"/><Relationship Id="rId2" Type="http://schemas.openxmlformats.org/officeDocument/2006/relationships/hyperlink" Target="http://1drv.ms/1gfFw1U" TargetMode="External"/><Relationship Id="rId1" Type="http://schemas.openxmlformats.org/officeDocument/2006/relationships/slideLayout" Target="../slideLayouts/slideLayout13.xml"/><Relationship Id="rId4" Type="http://schemas.openxmlformats.org/officeDocument/2006/relationships/hyperlink" Target="http://aka.ms/Tjepxf"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hyperlink" Target="http://technet.microsoft.com/en-us/library/dn482435.aspx" TargetMode="Externa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31.pn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2294" y="114242"/>
            <a:ext cx="10668853" cy="594302"/>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000" dirty="0" smtClean="0"/>
              <a:t>SOLUTION OVERVIEW</a:t>
            </a:r>
            <a:endParaRPr lang="en-US" sz="4000" dirty="0"/>
          </a:p>
        </p:txBody>
      </p:sp>
      <p:sp>
        <p:nvSpPr>
          <p:cNvPr id="5" name="Rectangle 4"/>
          <p:cNvSpPr/>
          <p:nvPr/>
        </p:nvSpPr>
        <p:spPr bwMode="auto">
          <a:xfrm>
            <a:off x="351670" y="1315067"/>
            <a:ext cx="3794221" cy="472373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w="12700">
            <a:solidFill>
              <a:srgbClr val="FFFFFF"/>
            </a:solidFill>
            <a:prstDash val="sysDot"/>
          </a:ln>
          <a:effectLst>
            <a:reflection blurRad="6350" stA="50000" endPos="15000" dir="5400000" sy="-100000" algn="bl" rotWithShape="0"/>
          </a:effectLst>
        </p:spPr>
        <p:txBody>
          <a:bodyPr vert="horz" wrap="square" lIns="137141" tIns="137141" rIns="45714" bIns="137141" numCol="1" rtlCol="0" anchor="t" anchorCtr="0" compatLnSpc="1">
            <a:prstTxWarp prst="textNoShape">
              <a:avLst/>
            </a:prstTxWarp>
          </a:bodyPr>
          <a:lstStyle/>
          <a:p>
            <a:pPr algn="ctr" defTabSz="914195" fontAlgn="base">
              <a:spcBef>
                <a:spcPct val="0"/>
              </a:spcBef>
              <a:spcAft>
                <a:spcPct val="0"/>
              </a:spcAft>
              <a:defRPr/>
            </a:pPr>
            <a:endParaRPr lang="en-US" sz="1000" kern="0" dirty="0">
              <a:solidFill>
                <a:srgbClr val="FFFFFF"/>
              </a:solidFill>
              <a:latin typeface="Segoe Light"/>
              <a:ea typeface="Segoe UI" pitchFamily="34" charset="0"/>
              <a:cs typeface="Segoe UI" pitchFamily="34" charset="0"/>
            </a:endParaRPr>
          </a:p>
        </p:txBody>
      </p:sp>
      <p:sp>
        <p:nvSpPr>
          <p:cNvPr id="6" name="Rectangle 5"/>
          <p:cNvSpPr/>
          <p:nvPr/>
        </p:nvSpPr>
        <p:spPr>
          <a:xfrm>
            <a:off x="459945" y="2756340"/>
            <a:ext cx="3548807" cy="3085332"/>
          </a:xfrm>
          <a:prstGeom prst="rect">
            <a:avLst/>
          </a:prstGeom>
        </p:spPr>
        <p:txBody>
          <a:bodyPr wrap="square">
            <a:spAutoFit/>
          </a:bodyPr>
          <a:lstStyle/>
          <a:p>
            <a:pPr marL="0" lvl="1" defTabSz="827774">
              <a:lnSpc>
                <a:spcPct val="90000"/>
              </a:lnSpc>
              <a:spcBef>
                <a:spcPct val="0"/>
              </a:spcBef>
              <a:spcAft>
                <a:spcPct val="15000"/>
              </a:spcAft>
            </a:pPr>
            <a:r>
              <a:rPr lang="en-US" sz="1801" b="1" dirty="0" smtClean="0">
                <a:latin typeface="+mj-lt"/>
              </a:rPr>
              <a:t>Self service </a:t>
            </a:r>
            <a:r>
              <a:rPr lang="en-US" sz="1801" dirty="0" smtClean="0">
                <a:latin typeface="+mj-lt"/>
              </a:rPr>
              <a:t>of Modern Application </a:t>
            </a:r>
            <a:r>
              <a:rPr lang="en-US" sz="1801" b="1" dirty="0" smtClean="0">
                <a:latin typeface="+mj-lt"/>
              </a:rPr>
              <a:t>publishing</a:t>
            </a:r>
          </a:p>
          <a:p>
            <a:pPr marL="0" lvl="1" defTabSz="827774">
              <a:lnSpc>
                <a:spcPct val="90000"/>
              </a:lnSpc>
              <a:spcBef>
                <a:spcPct val="0"/>
              </a:spcBef>
              <a:spcAft>
                <a:spcPct val="15000"/>
              </a:spcAft>
            </a:pPr>
            <a:endParaRPr lang="en-US" sz="1801" dirty="0">
              <a:latin typeface="+mj-lt"/>
            </a:endParaRPr>
          </a:p>
          <a:p>
            <a:pPr marL="0" lvl="1" defTabSz="827774">
              <a:lnSpc>
                <a:spcPct val="90000"/>
              </a:lnSpc>
              <a:spcBef>
                <a:spcPct val="0"/>
              </a:spcBef>
              <a:spcAft>
                <a:spcPct val="15000"/>
              </a:spcAft>
            </a:pPr>
            <a:r>
              <a:rPr lang="en-US" sz="1801" b="1" dirty="0" smtClean="0">
                <a:latin typeface="+mj-lt"/>
              </a:rPr>
              <a:t>Rapid turnaround time </a:t>
            </a:r>
            <a:r>
              <a:rPr lang="en-US" sz="1801" dirty="0" smtClean="0">
                <a:latin typeface="+mj-lt"/>
              </a:rPr>
              <a:t>from request time to deployment</a:t>
            </a:r>
            <a:endParaRPr lang="en-US" sz="1801" dirty="0">
              <a:latin typeface="+mj-lt"/>
            </a:endParaRPr>
          </a:p>
          <a:p>
            <a:pPr marL="0" lvl="1" defTabSz="827774">
              <a:lnSpc>
                <a:spcPct val="90000"/>
              </a:lnSpc>
              <a:spcBef>
                <a:spcPct val="0"/>
              </a:spcBef>
              <a:spcAft>
                <a:spcPct val="15000"/>
              </a:spcAft>
            </a:pPr>
            <a:endParaRPr lang="en-US" sz="1801" dirty="0" smtClean="0">
              <a:latin typeface="+mj-lt"/>
            </a:endParaRPr>
          </a:p>
          <a:p>
            <a:pPr marL="0" lvl="1" defTabSz="827774">
              <a:lnSpc>
                <a:spcPct val="90000"/>
              </a:lnSpc>
              <a:spcBef>
                <a:spcPct val="0"/>
              </a:spcBef>
              <a:spcAft>
                <a:spcPct val="15000"/>
              </a:spcAft>
            </a:pPr>
            <a:r>
              <a:rPr lang="en-US" sz="1801" b="1" dirty="0" smtClean="0">
                <a:latin typeface="+mj-lt"/>
              </a:rPr>
              <a:t>Reduction</a:t>
            </a:r>
            <a:r>
              <a:rPr lang="en-US" sz="1801" dirty="0" smtClean="0">
                <a:latin typeface="+mj-lt"/>
              </a:rPr>
              <a:t> of Configuration Manager </a:t>
            </a:r>
            <a:r>
              <a:rPr lang="en-US" sz="1801" b="1" dirty="0" smtClean="0">
                <a:latin typeface="+mj-lt"/>
              </a:rPr>
              <a:t>Administrative Overhead</a:t>
            </a:r>
            <a:endParaRPr lang="en-US" sz="1801" b="1" dirty="0">
              <a:latin typeface="+mj-lt"/>
            </a:endParaRPr>
          </a:p>
          <a:p>
            <a:pPr marL="0" lvl="1" defTabSz="827774">
              <a:lnSpc>
                <a:spcPct val="90000"/>
              </a:lnSpc>
              <a:spcBef>
                <a:spcPct val="0"/>
              </a:spcBef>
              <a:spcAft>
                <a:spcPct val="15000"/>
              </a:spcAft>
            </a:pPr>
            <a:endParaRPr lang="en-US" sz="1801" dirty="0" smtClean="0">
              <a:latin typeface="+mj-lt"/>
            </a:endParaRPr>
          </a:p>
          <a:p>
            <a:pPr marL="0" lvl="1" defTabSz="827774">
              <a:lnSpc>
                <a:spcPct val="90000"/>
              </a:lnSpc>
              <a:spcBef>
                <a:spcPct val="0"/>
              </a:spcBef>
              <a:spcAft>
                <a:spcPct val="15000"/>
              </a:spcAft>
            </a:pPr>
            <a:r>
              <a:rPr lang="en-US" sz="1801" b="1" dirty="0" smtClean="0">
                <a:latin typeface="+mj-lt"/>
              </a:rPr>
              <a:t>Remove</a:t>
            </a:r>
            <a:r>
              <a:rPr lang="en-US" sz="1801" dirty="0" smtClean="0">
                <a:latin typeface="+mj-lt"/>
              </a:rPr>
              <a:t> manual provisioning and deployment </a:t>
            </a:r>
            <a:r>
              <a:rPr lang="en-US" sz="1801" b="1" dirty="0" smtClean="0">
                <a:latin typeface="+mj-lt"/>
              </a:rPr>
              <a:t>errors</a:t>
            </a:r>
            <a:endParaRPr lang="en-US" sz="1801" b="1" dirty="0">
              <a:latin typeface="+mj-lt"/>
            </a:endParaRPr>
          </a:p>
        </p:txBody>
      </p:sp>
      <p:sp>
        <p:nvSpPr>
          <p:cNvPr id="7" name="Rectangle 6"/>
          <p:cNvSpPr/>
          <p:nvPr/>
        </p:nvSpPr>
        <p:spPr bwMode="auto">
          <a:xfrm>
            <a:off x="4328746" y="1306680"/>
            <a:ext cx="3794221" cy="4723731"/>
          </a:xfrm>
          <a:prstGeom prst="rect">
            <a:avLst/>
          </a:prstGeom>
          <a:solidFill>
            <a:srgbClr val="008272"/>
          </a:solidFill>
          <a:ln w="12700">
            <a:solidFill>
              <a:srgbClr val="FFFFFF"/>
            </a:solidFill>
            <a:prstDash val="sysDot"/>
          </a:ln>
          <a:effectLst>
            <a:reflection blurRad="6350" stA="50000" endPos="15000" dir="5400000" sy="-100000" algn="bl" rotWithShape="0"/>
          </a:effectLst>
        </p:spPr>
        <p:txBody>
          <a:bodyPr vert="horz" wrap="square" lIns="137141" tIns="137141" rIns="45714" bIns="137141" numCol="1" rtlCol="0" anchor="t" anchorCtr="0" compatLnSpc="1">
            <a:prstTxWarp prst="textNoShape">
              <a:avLst/>
            </a:prstTxWarp>
          </a:bodyPr>
          <a:lstStyle/>
          <a:p>
            <a:pPr algn="ctr" defTabSz="914195" fontAlgn="base">
              <a:spcBef>
                <a:spcPct val="0"/>
              </a:spcBef>
              <a:spcAft>
                <a:spcPct val="0"/>
              </a:spcAft>
              <a:defRPr/>
            </a:pPr>
            <a:endParaRPr lang="en-US" sz="1801" kern="0" dirty="0">
              <a:solidFill>
                <a:srgbClr val="FFFFFF"/>
              </a:solidFill>
              <a:latin typeface="Segoe Light"/>
              <a:ea typeface="Segoe UI" pitchFamily="34" charset="0"/>
              <a:cs typeface="Segoe UI" pitchFamily="34" charset="0"/>
            </a:endParaRPr>
          </a:p>
        </p:txBody>
      </p:sp>
      <p:sp>
        <p:nvSpPr>
          <p:cNvPr id="8" name="Rectangle 7"/>
          <p:cNvSpPr/>
          <p:nvPr/>
        </p:nvSpPr>
        <p:spPr>
          <a:xfrm>
            <a:off x="4313507" y="2756340"/>
            <a:ext cx="3809460" cy="3258200"/>
          </a:xfrm>
          <a:prstGeom prst="rect">
            <a:avLst/>
          </a:prstGeom>
        </p:spPr>
        <p:txBody>
          <a:bodyPr wrap="square">
            <a:spAutoFit/>
          </a:bodyPr>
          <a:lstStyle/>
          <a:p>
            <a:pPr marL="0" lvl="1" defTabSz="827774">
              <a:lnSpc>
                <a:spcPct val="90000"/>
              </a:lnSpc>
              <a:spcBef>
                <a:spcPct val="0"/>
              </a:spcBef>
              <a:spcAft>
                <a:spcPct val="15000"/>
              </a:spcAft>
            </a:pPr>
            <a:r>
              <a:rPr lang="en-US" sz="1801" dirty="0" smtClean="0">
                <a:latin typeface="+mj-lt"/>
              </a:rPr>
              <a:t>IT DevCenter</a:t>
            </a:r>
            <a:r>
              <a:rPr lang="en-US" sz="1801" dirty="0">
                <a:latin typeface="+mj-lt"/>
              </a:rPr>
              <a:t> </a:t>
            </a:r>
            <a:r>
              <a:rPr lang="en-US" sz="1801" dirty="0" smtClean="0">
                <a:latin typeface="+mj-lt"/>
              </a:rPr>
              <a:t>– application developer’s request portal</a:t>
            </a:r>
            <a:endParaRPr lang="en-US" sz="1801" dirty="0">
              <a:latin typeface="+mj-lt"/>
            </a:endParaRPr>
          </a:p>
          <a:p>
            <a:pPr marL="0" lvl="1" defTabSz="827774">
              <a:lnSpc>
                <a:spcPct val="90000"/>
              </a:lnSpc>
              <a:spcBef>
                <a:spcPct val="0"/>
              </a:spcBef>
              <a:spcAft>
                <a:spcPct val="15000"/>
              </a:spcAft>
            </a:pPr>
            <a:endParaRPr lang="en-US" sz="600" dirty="0" smtClean="0">
              <a:latin typeface="+mj-lt"/>
            </a:endParaRPr>
          </a:p>
          <a:p>
            <a:pPr marL="0" lvl="1" defTabSz="827774">
              <a:lnSpc>
                <a:spcPct val="90000"/>
              </a:lnSpc>
              <a:spcBef>
                <a:spcPct val="0"/>
              </a:spcBef>
              <a:spcAft>
                <a:spcPct val="15000"/>
              </a:spcAft>
            </a:pPr>
            <a:r>
              <a:rPr lang="en-US" sz="1801" dirty="0" smtClean="0">
                <a:latin typeface="+mj-lt"/>
              </a:rPr>
              <a:t>Visual Studio 2012 Team Foundation Server</a:t>
            </a:r>
          </a:p>
          <a:p>
            <a:pPr marL="0" lvl="1" defTabSz="827774">
              <a:lnSpc>
                <a:spcPct val="90000"/>
              </a:lnSpc>
              <a:spcBef>
                <a:spcPct val="0"/>
              </a:spcBef>
              <a:spcAft>
                <a:spcPct val="15000"/>
              </a:spcAft>
            </a:pPr>
            <a:endParaRPr lang="en-US" sz="600" dirty="0">
              <a:latin typeface="+mj-lt"/>
            </a:endParaRPr>
          </a:p>
          <a:p>
            <a:pPr marL="0" lvl="1" defTabSz="827774">
              <a:lnSpc>
                <a:spcPct val="90000"/>
              </a:lnSpc>
              <a:spcBef>
                <a:spcPct val="0"/>
              </a:spcBef>
              <a:spcAft>
                <a:spcPct val="15000"/>
              </a:spcAft>
            </a:pPr>
            <a:r>
              <a:rPr lang="en-US" sz="1801" dirty="0" smtClean="0">
                <a:latin typeface="+mj-lt"/>
              </a:rPr>
              <a:t>System Center 2012 Orchestrator</a:t>
            </a:r>
          </a:p>
          <a:p>
            <a:pPr marL="0" lvl="1" defTabSz="827774">
              <a:lnSpc>
                <a:spcPct val="90000"/>
              </a:lnSpc>
              <a:spcBef>
                <a:spcPct val="0"/>
              </a:spcBef>
              <a:spcAft>
                <a:spcPct val="15000"/>
              </a:spcAft>
            </a:pPr>
            <a:endParaRPr lang="en-US" sz="900" dirty="0">
              <a:latin typeface="+mj-lt"/>
            </a:endParaRPr>
          </a:p>
          <a:p>
            <a:pPr marL="0" lvl="1" defTabSz="827774">
              <a:lnSpc>
                <a:spcPct val="90000"/>
              </a:lnSpc>
              <a:spcBef>
                <a:spcPct val="0"/>
              </a:spcBef>
              <a:spcAft>
                <a:spcPct val="15000"/>
              </a:spcAft>
            </a:pPr>
            <a:r>
              <a:rPr lang="en-US" sz="1801" dirty="0" smtClean="0">
                <a:latin typeface="+mj-lt"/>
              </a:rPr>
              <a:t>System Center 2012 R2 Configuration Manager  cmdlets</a:t>
            </a:r>
            <a:endParaRPr lang="en-US" sz="1801" dirty="0">
              <a:latin typeface="+mj-lt"/>
            </a:endParaRPr>
          </a:p>
          <a:p>
            <a:pPr marL="0" lvl="1" defTabSz="827774">
              <a:lnSpc>
                <a:spcPct val="90000"/>
              </a:lnSpc>
              <a:spcBef>
                <a:spcPct val="0"/>
              </a:spcBef>
              <a:spcAft>
                <a:spcPct val="15000"/>
              </a:spcAft>
            </a:pPr>
            <a:endParaRPr lang="en-US" sz="600" dirty="0" smtClean="0">
              <a:latin typeface="+mj-lt"/>
            </a:endParaRPr>
          </a:p>
          <a:p>
            <a:pPr marL="0" lvl="1" defTabSz="827774">
              <a:lnSpc>
                <a:spcPct val="90000"/>
              </a:lnSpc>
              <a:spcBef>
                <a:spcPct val="0"/>
              </a:spcBef>
              <a:spcAft>
                <a:spcPct val="15000"/>
              </a:spcAft>
            </a:pPr>
            <a:r>
              <a:rPr lang="en-US" sz="1801" dirty="0" smtClean="0">
                <a:latin typeface="+mj-lt"/>
              </a:rPr>
              <a:t>Custom PowerShell modules</a:t>
            </a:r>
          </a:p>
          <a:p>
            <a:pPr marL="0" lvl="1" defTabSz="827774">
              <a:lnSpc>
                <a:spcPct val="90000"/>
              </a:lnSpc>
              <a:spcBef>
                <a:spcPct val="0"/>
              </a:spcBef>
              <a:spcAft>
                <a:spcPct val="15000"/>
              </a:spcAft>
            </a:pPr>
            <a:endParaRPr lang="en-US" sz="600" dirty="0">
              <a:latin typeface="+mj-lt"/>
            </a:endParaRPr>
          </a:p>
          <a:p>
            <a:pPr marL="0" lvl="1" defTabSz="827774">
              <a:lnSpc>
                <a:spcPct val="90000"/>
              </a:lnSpc>
              <a:spcBef>
                <a:spcPct val="0"/>
              </a:spcBef>
              <a:spcAft>
                <a:spcPct val="15000"/>
              </a:spcAft>
            </a:pPr>
            <a:r>
              <a:rPr lang="en-US" sz="1801" dirty="0" smtClean="0">
                <a:latin typeface="+mj-lt"/>
              </a:rPr>
              <a:t>Active Directory cmdlets</a:t>
            </a:r>
          </a:p>
          <a:p>
            <a:pPr marL="0" lvl="1" defTabSz="827774">
              <a:lnSpc>
                <a:spcPct val="90000"/>
              </a:lnSpc>
              <a:spcBef>
                <a:spcPct val="0"/>
              </a:spcBef>
              <a:spcAft>
                <a:spcPct val="15000"/>
              </a:spcAft>
            </a:pPr>
            <a:endParaRPr lang="en-US" sz="1000" dirty="0">
              <a:latin typeface="+mj-lt"/>
            </a:endParaRPr>
          </a:p>
        </p:txBody>
      </p:sp>
      <p:sp>
        <p:nvSpPr>
          <p:cNvPr id="9" name="Rectangle 8"/>
          <p:cNvSpPr/>
          <p:nvPr/>
        </p:nvSpPr>
        <p:spPr bwMode="auto">
          <a:xfrm>
            <a:off x="8290583" y="1306679"/>
            <a:ext cx="3794221" cy="4723730"/>
          </a:xfrm>
          <a:prstGeom prst="rect">
            <a:avLst/>
          </a:prstGeom>
          <a:solidFill>
            <a:schemeClr val="accent3"/>
          </a:solidFill>
          <a:ln w="12700">
            <a:solidFill>
              <a:srgbClr val="FFFFFF"/>
            </a:solidFill>
            <a:prstDash val="sysDot"/>
          </a:ln>
          <a:effectLst>
            <a:reflection blurRad="6350" stA="50000" endPos="15000" dir="5400000" sy="-100000" algn="bl" rotWithShape="0"/>
          </a:effectLst>
        </p:spPr>
        <p:txBody>
          <a:bodyPr vert="horz" wrap="square" lIns="137141" tIns="137141" rIns="45714" bIns="137141" numCol="1" rtlCol="0" anchor="t" anchorCtr="0" compatLnSpc="1">
            <a:prstTxWarp prst="textNoShape">
              <a:avLst/>
            </a:prstTxWarp>
          </a:bodyPr>
          <a:lstStyle/>
          <a:p>
            <a:pPr algn="ctr" defTabSz="914195" fontAlgn="base">
              <a:spcBef>
                <a:spcPct val="0"/>
              </a:spcBef>
              <a:spcAft>
                <a:spcPct val="0"/>
              </a:spcAft>
              <a:defRPr/>
            </a:pPr>
            <a:endParaRPr lang="en-US" sz="1801" kern="0" dirty="0">
              <a:solidFill>
                <a:srgbClr val="FFFFFF"/>
              </a:solidFill>
              <a:latin typeface="Segoe Light"/>
              <a:ea typeface="Segoe UI" pitchFamily="34" charset="0"/>
              <a:cs typeface="Segoe UI" pitchFamily="34" charset="0"/>
            </a:endParaRPr>
          </a:p>
        </p:txBody>
      </p:sp>
      <p:sp>
        <p:nvSpPr>
          <p:cNvPr id="10" name="Rectangle 9"/>
          <p:cNvSpPr/>
          <p:nvPr/>
        </p:nvSpPr>
        <p:spPr>
          <a:xfrm>
            <a:off x="8395687" y="2756340"/>
            <a:ext cx="3567216" cy="3431580"/>
          </a:xfrm>
          <a:prstGeom prst="rect">
            <a:avLst/>
          </a:prstGeom>
        </p:spPr>
        <p:txBody>
          <a:bodyPr wrap="square">
            <a:spAutoFit/>
          </a:bodyPr>
          <a:lstStyle/>
          <a:p>
            <a:pPr marL="0" lvl="1" defTabSz="827774">
              <a:lnSpc>
                <a:spcPct val="90000"/>
              </a:lnSpc>
              <a:spcBef>
                <a:spcPct val="0"/>
              </a:spcBef>
              <a:spcAft>
                <a:spcPct val="15000"/>
              </a:spcAft>
            </a:pPr>
            <a:r>
              <a:rPr lang="en-US" sz="1801" dirty="0" smtClean="0">
                <a:latin typeface="+mj-lt"/>
              </a:rPr>
              <a:t>Publishing process that </a:t>
            </a:r>
            <a:r>
              <a:rPr lang="en-US" sz="1801" b="1" dirty="0" smtClean="0">
                <a:latin typeface="+mj-lt"/>
              </a:rPr>
              <a:t>mimics </a:t>
            </a:r>
            <a:r>
              <a:rPr lang="en-US" sz="1801" dirty="0" smtClean="0">
                <a:latin typeface="+mj-lt"/>
              </a:rPr>
              <a:t>the</a:t>
            </a:r>
            <a:r>
              <a:rPr lang="en-US" sz="1801" b="1" dirty="0" smtClean="0">
                <a:latin typeface="+mj-lt"/>
              </a:rPr>
              <a:t> Windows Store process</a:t>
            </a:r>
            <a:endParaRPr lang="en-US" sz="1801" dirty="0">
              <a:latin typeface="+mj-lt"/>
            </a:endParaRPr>
          </a:p>
          <a:p>
            <a:pPr marL="0" lvl="1" defTabSz="827774">
              <a:lnSpc>
                <a:spcPct val="90000"/>
              </a:lnSpc>
              <a:spcBef>
                <a:spcPct val="0"/>
              </a:spcBef>
              <a:spcAft>
                <a:spcPct val="15000"/>
              </a:spcAft>
            </a:pPr>
            <a:endParaRPr lang="en-US" sz="600" dirty="0" smtClean="0">
              <a:latin typeface="+mj-lt"/>
            </a:endParaRPr>
          </a:p>
          <a:p>
            <a:pPr marL="0" lvl="1" defTabSz="827774">
              <a:lnSpc>
                <a:spcPct val="90000"/>
              </a:lnSpc>
              <a:spcBef>
                <a:spcPct val="0"/>
              </a:spcBef>
              <a:spcAft>
                <a:spcPct val="15000"/>
              </a:spcAft>
            </a:pPr>
            <a:r>
              <a:rPr lang="en-US" sz="1801" dirty="0" smtClean="0">
                <a:latin typeface="+mj-lt"/>
              </a:rPr>
              <a:t>Use </a:t>
            </a:r>
            <a:r>
              <a:rPr lang="en-US" sz="1801" dirty="0">
                <a:latin typeface="+mj-lt"/>
              </a:rPr>
              <a:t>of </a:t>
            </a:r>
            <a:r>
              <a:rPr lang="en-US" sz="1801" b="1" dirty="0">
                <a:latin typeface="+mj-lt"/>
              </a:rPr>
              <a:t>scripts &amp; templates </a:t>
            </a:r>
            <a:r>
              <a:rPr lang="en-US" sz="1801" dirty="0">
                <a:latin typeface="+mj-lt"/>
              </a:rPr>
              <a:t>to </a:t>
            </a:r>
            <a:r>
              <a:rPr lang="en-US" sz="1801" dirty="0" smtClean="0">
                <a:latin typeface="+mj-lt"/>
              </a:rPr>
              <a:t>enforce standardization</a:t>
            </a:r>
            <a:endParaRPr lang="en-US" sz="1801" dirty="0">
              <a:latin typeface="+mj-lt"/>
            </a:endParaRPr>
          </a:p>
          <a:p>
            <a:pPr marL="0" lvl="1" defTabSz="827774">
              <a:lnSpc>
                <a:spcPct val="90000"/>
              </a:lnSpc>
              <a:spcBef>
                <a:spcPct val="0"/>
              </a:spcBef>
              <a:spcAft>
                <a:spcPct val="15000"/>
              </a:spcAft>
            </a:pPr>
            <a:endParaRPr lang="en-US" sz="600" dirty="0" smtClean="0">
              <a:latin typeface="+mj-lt"/>
            </a:endParaRPr>
          </a:p>
          <a:p>
            <a:pPr marL="0" lvl="1" defTabSz="827774">
              <a:lnSpc>
                <a:spcPct val="90000"/>
              </a:lnSpc>
              <a:spcBef>
                <a:spcPct val="0"/>
              </a:spcBef>
              <a:spcAft>
                <a:spcPct val="15000"/>
              </a:spcAft>
            </a:pPr>
            <a:r>
              <a:rPr lang="en-US" sz="1801" b="1" dirty="0" smtClean="0">
                <a:latin typeface="+mj-lt"/>
              </a:rPr>
              <a:t>Reduce publishing time </a:t>
            </a:r>
            <a:r>
              <a:rPr lang="en-US" sz="1801" dirty="0" smtClean="0">
                <a:latin typeface="+mj-lt"/>
              </a:rPr>
              <a:t>from 3 days to 6 hours</a:t>
            </a:r>
          </a:p>
          <a:p>
            <a:pPr marL="0" lvl="1" defTabSz="827774">
              <a:lnSpc>
                <a:spcPct val="90000"/>
              </a:lnSpc>
              <a:spcBef>
                <a:spcPct val="0"/>
              </a:spcBef>
              <a:spcAft>
                <a:spcPct val="15000"/>
              </a:spcAft>
            </a:pPr>
            <a:endParaRPr lang="en-US" sz="600" b="1" dirty="0">
              <a:latin typeface="+mj-lt"/>
            </a:endParaRPr>
          </a:p>
          <a:p>
            <a:pPr marL="0" lvl="1" defTabSz="827774">
              <a:lnSpc>
                <a:spcPct val="90000"/>
              </a:lnSpc>
              <a:spcBef>
                <a:spcPct val="0"/>
              </a:spcBef>
              <a:spcAft>
                <a:spcPct val="15000"/>
              </a:spcAft>
            </a:pPr>
            <a:r>
              <a:rPr lang="en-US" sz="1801" dirty="0" smtClean="0">
                <a:latin typeface="+mj-lt"/>
              </a:rPr>
              <a:t>Admins can </a:t>
            </a:r>
            <a:r>
              <a:rPr lang="en-US" sz="1801" b="1" dirty="0" smtClean="0">
                <a:latin typeface="+mj-lt"/>
              </a:rPr>
              <a:t>focus on deployment </a:t>
            </a:r>
            <a:r>
              <a:rPr lang="en-US" sz="1801" dirty="0" smtClean="0">
                <a:latin typeface="+mj-lt"/>
              </a:rPr>
              <a:t>errors rather than publishing</a:t>
            </a:r>
            <a:endParaRPr lang="en-US" sz="1801" dirty="0">
              <a:latin typeface="+mj-lt"/>
            </a:endParaRPr>
          </a:p>
          <a:p>
            <a:pPr marL="0" lvl="1" defTabSz="827774">
              <a:lnSpc>
                <a:spcPct val="90000"/>
              </a:lnSpc>
              <a:spcBef>
                <a:spcPct val="0"/>
              </a:spcBef>
              <a:spcAft>
                <a:spcPct val="15000"/>
              </a:spcAft>
            </a:pPr>
            <a:endParaRPr lang="en-US" sz="600" dirty="0" smtClean="0">
              <a:latin typeface="+mj-lt"/>
            </a:endParaRPr>
          </a:p>
          <a:p>
            <a:pPr marL="0" lvl="1" defTabSz="827774">
              <a:lnSpc>
                <a:spcPct val="90000"/>
              </a:lnSpc>
              <a:spcBef>
                <a:spcPct val="0"/>
              </a:spcBef>
              <a:spcAft>
                <a:spcPct val="15000"/>
              </a:spcAft>
            </a:pPr>
            <a:r>
              <a:rPr lang="en-US" sz="1801" b="1" dirty="0" smtClean="0">
                <a:latin typeface="+mj-lt"/>
              </a:rPr>
              <a:t>95%</a:t>
            </a:r>
            <a:r>
              <a:rPr lang="en-US" sz="1801" dirty="0" smtClean="0">
                <a:latin typeface="+mj-lt"/>
              </a:rPr>
              <a:t> of app publishing work completed </a:t>
            </a:r>
            <a:r>
              <a:rPr lang="en-US" sz="1801" b="1" dirty="0" smtClean="0">
                <a:latin typeface="+mj-lt"/>
              </a:rPr>
              <a:t>zero touch</a:t>
            </a:r>
            <a:endParaRPr lang="en-US" sz="1801" b="1" dirty="0">
              <a:latin typeface="+mj-lt"/>
            </a:endParaRPr>
          </a:p>
          <a:p>
            <a:pPr marL="0" lvl="1" defTabSz="827774">
              <a:lnSpc>
                <a:spcPct val="90000"/>
              </a:lnSpc>
              <a:spcBef>
                <a:spcPct val="0"/>
              </a:spcBef>
              <a:spcAft>
                <a:spcPct val="15000"/>
              </a:spcAft>
            </a:pPr>
            <a:endParaRPr lang="en-US" sz="1801" dirty="0" smtClean="0">
              <a:latin typeface="+mj-lt"/>
            </a:endParaRPr>
          </a:p>
        </p:txBody>
      </p:sp>
      <p:sp>
        <p:nvSpPr>
          <p:cNvPr id="11" name="TextBox 10"/>
          <p:cNvSpPr txBox="1"/>
          <p:nvPr/>
        </p:nvSpPr>
        <p:spPr>
          <a:xfrm>
            <a:off x="351670" y="1232554"/>
            <a:ext cx="3794221" cy="461665"/>
          </a:xfrm>
          <a:prstGeom prst="rect">
            <a:avLst/>
          </a:prstGeom>
          <a:noFill/>
        </p:spPr>
        <p:txBody>
          <a:bodyPr wrap="square" rtlCol="0">
            <a:spAutoFit/>
          </a:bodyPr>
          <a:lstStyle/>
          <a:p>
            <a:pPr algn="ctr"/>
            <a:r>
              <a:rPr lang="en-US" sz="2400" b="1" dirty="0" smtClean="0">
                <a:solidFill>
                  <a:srgbClr val="FFFFFF"/>
                </a:solidFill>
                <a:latin typeface="+mj-lt"/>
                <a:cs typeface="Arial" pitchFamily="34" charset="0"/>
              </a:rPr>
              <a:t>Requirements</a:t>
            </a:r>
            <a:endParaRPr lang="en-US" sz="2400" b="1" dirty="0">
              <a:solidFill>
                <a:srgbClr val="FFFFFF"/>
              </a:solidFill>
              <a:latin typeface="+mj-lt"/>
              <a:cs typeface="Arial" pitchFamily="34" charset="0"/>
            </a:endParaRPr>
          </a:p>
        </p:txBody>
      </p:sp>
      <p:sp>
        <p:nvSpPr>
          <p:cNvPr id="12" name="TextBox 11"/>
          <p:cNvSpPr txBox="1"/>
          <p:nvPr/>
        </p:nvSpPr>
        <p:spPr>
          <a:xfrm>
            <a:off x="4328746" y="1232554"/>
            <a:ext cx="3794221" cy="461665"/>
          </a:xfrm>
          <a:prstGeom prst="rect">
            <a:avLst/>
          </a:prstGeom>
          <a:noFill/>
        </p:spPr>
        <p:txBody>
          <a:bodyPr wrap="square" rtlCol="0">
            <a:spAutoFit/>
          </a:bodyPr>
          <a:lstStyle/>
          <a:p>
            <a:pPr algn="ctr"/>
            <a:r>
              <a:rPr lang="en-US" sz="2400" b="1" dirty="0" smtClean="0">
                <a:solidFill>
                  <a:srgbClr val="FFFFFF"/>
                </a:solidFill>
                <a:latin typeface="+mj-lt"/>
                <a:cs typeface="Arial" pitchFamily="34" charset="0"/>
              </a:rPr>
              <a:t>Technology</a:t>
            </a:r>
            <a:endParaRPr lang="en-US" sz="2400" b="1" dirty="0">
              <a:solidFill>
                <a:srgbClr val="FFFFFF"/>
              </a:solidFill>
              <a:latin typeface="+mj-lt"/>
              <a:cs typeface="Arial" pitchFamily="34" charset="0"/>
            </a:endParaRPr>
          </a:p>
        </p:txBody>
      </p:sp>
      <p:sp>
        <p:nvSpPr>
          <p:cNvPr id="13" name="TextBox 12"/>
          <p:cNvSpPr txBox="1"/>
          <p:nvPr/>
        </p:nvSpPr>
        <p:spPr>
          <a:xfrm>
            <a:off x="8290583" y="1232554"/>
            <a:ext cx="3794221" cy="461665"/>
          </a:xfrm>
          <a:prstGeom prst="rect">
            <a:avLst/>
          </a:prstGeom>
          <a:noFill/>
        </p:spPr>
        <p:txBody>
          <a:bodyPr wrap="square" rtlCol="0">
            <a:spAutoFit/>
          </a:bodyPr>
          <a:lstStyle/>
          <a:p>
            <a:pPr algn="ctr"/>
            <a:r>
              <a:rPr lang="en-US" sz="2400" b="1" dirty="0">
                <a:solidFill>
                  <a:srgbClr val="FFFFFF"/>
                </a:solidFill>
                <a:latin typeface="+mj-lt"/>
                <a:cs typeface="Arial" pitchFamily="34" charset="0"/>
              </a:rPr>
              <a:t>Benefits</a:t>
            </a:r>
          </a:p>
        </p:txBody>
      </p:sp>
      <p:grpSp>
        <p:nvGrpSpPr>
          <p:cNvPr id="14" name="Group 13"/>
          <p:cNvGrpSpPr/>
          <p:nvPr/>
        </p:nvGrpSpPr>
        <p:grpSpPr>
          <a:xfrm>
            <a:off x="5719969" y="1822822"/>
            <a:ext cx="1183971" cy="704950"/>
            <a:chOff x="7666037" y="5766045"/>
            <a:chExt cx="1530654" cy="784914"/>
          </a:xfrm>
        </p:grpSpPr>
        <p:grpSp>
          <p:nvGrpSpPr>
            <p:cNvPr id="15" name="Group 14"/>
            <p:cNvGrpSpPr/>
            <p:nvPr/>
          </p:nvGrpSpPr>
          <p:grpSpPr>
            <a:xfrm>
              <a:off x="7666037" y="5766045"/>
              <a:ext cx="989623" cy="719895"/>
              <a:chOff x="7054613" y="4879568"/>
              <a:chExt cx="1071526" cy="764004"/>
            </a:xfrm>
          </p:grpSpPr>
          <p:grpSp>
            <p:nvGrpSpPr>
              <p:cNvPr id="17" name="Group 16"/>
              <p:cNvGrpSpPr>
                <a:grpSpLocks noChangeAspect="1"/>
              </p:cNvGrpSpPr>
              <p:nvPr/>
            </p:nvGrpSpPr>
            <p:grpSpPr>
              <a:xfrm>
                <a:off x="7054613" y="4879568"/>
                <a:ext cx="1071526" cy="764004"/>
                <a:chOff x="1919150" y="3044497"/>
                <a:chExt cx="666391" cy="475140"/>
              </a:xfrm>
            </p:grpSpPr>
            <p:sp>
              <p:nvSpPr>
                <p:cNvPr id="19" name="Round Same Side Corner Rectangle 11"/>
                <p:cNvSpPr/>
                <p:nvPr/>
              </p:nvSpPr>
              <p:spPr>
                <a:xfrm>
                  <a:off x="1970085" y="3044497"/>
                  <a:ext cx="564520" cy="36177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solidFill>
                  <a:srgbClr val="FFFFFF"/>
                </a:solidFill>
                <a:ln w="25400" cap="flat" cmpd="sng" algn="ctr">
                  <a:noFill/>
                  <a:prstDash val="solid"/>
                </a:ln>
                <a:effectLst/>
              </p:spPr>
              <p:txBody>
                <a:bodyPr rtlCol="0" anchor="ctr"/>
                <a:lstStyle/>
                <a:p>
                  <a:pPr algn="ctr" defTabSz="685847">
                    <a:defRPr/>
                  </a:pPr>
                  <a:endParaRPr lang="en-US" sz="1399" kern="0" dirty="0">
                    <a:solidFill>
                      <a:srgbClr val="FFFFFF"/>
                    </a:solidFill>
                    <a:latin typeface="Segoe"/>
                  </a:endParaRPr>
                </a:p>
              </p:txBody>
            </p:sp>
            <p:sp>
              <p:nvSpPr>
                <p:cNvPr id="20" name="Trapezoid 12"/>
                <p:cNvSpPr/>
                <p:nvPr/>
              </p:nvSpPr>
              <p:spPr>
                <a:xfrm>
                  <a:off x="1919150" y="3408078"/>
                  <a:ext cx="666391" cy="84127"/>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solidFill>
                  <a:srgbClr val="FFFFFF"/>
                </a:solidFill>
                <a:ln w="25400" cap="flat" cmpd="sng" algn="ctr">
                  <a:noFill/>
                  <a:prstDash val="solid"/>
                </a:ln>
                <a:effectLst/>
              </p:spPr>
              <p:txBody>
                <a:bodyPr rtlCol="0" anchor="ctr"/>
                <a:lstStyle/>
                <a:p>
                  <a:pPr algn="ctr" defTabSz="685847">
                    <a:defRPr/>
                  </a:pPr>
                  <a:endParaRPr lang="en-US" sz="1399" kern="0" dirty="0">
                    <a:solidFill>
                      <a:srgbClr val="FFFFFF"/>
                    </a:solidFill>
                    <a:latin typeface="Segoe"/>
                  </a:endParaRPr>
                </a:p>
              </p:txBody>
            </p:sp>
            <p:sp>
              <p:nvSpPr>
                <p:cNvPr id="21" name="Rectangle 20"/>
                <p:cNvSpPr/>
                <p:nvPr/>
              </p:nvSpPr>
              <p:spPr>
                <a:xfrm>
                  <a:off x="1919446" y="3492205"/>
                  <a:ext cx="665798" cy="27432"/>
                </a:xfrm>
                <a:prstGeom prst="rect">
                  <a:avLst/>
                </a:prstGeom>
                <a:solidFill>
                  <a:srgbClr val="FFFFFF"/>
                </a:solidFill>
                <a:ln w="25400" cap="flat" cmpd="sng" algn="ctr">
                  <a:noFill/>
                  <a:prstDash val="solid"/>
                </a:ln>
                <a:effectLst/>
              </p:spPr>
              <p:txBody>
                <a:bodyPr rtlCol="0" anchor="ctr"/>
                <a:lstStyle/>
                <a:p>
                  <a:pPr algn="ctr" defTabSz="685847">
                    <a:defRPr/>
                  </a:pPr>
                  <a:endParaRPr lang="en-US" sz="1399" kern="0" dirty="0">
                    <a:solidFill>
                      <a:srgbClr val="FFFFFF"/>
                    </a:solidFill>
                    <a:latin typeface="Segoe"/>
                  </a:endParaRPr>
                </a:p>
              </p:txBody>
            </p:sp>
          </p:gr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l="-11712" t="-1" r="-11019" b="-19481"/>
              <a:stretch/>
            </p:blipFill>
            <p:spPr>
              <a:xfrm>
                <a:off x="7345245" y="4990703"/>
                <a:ext cx="502834" cy="408791"/>
              </a:xfrm>
              <a:prstGeom prst="rect">
                <a:avLst/>
              </a:prstGeom>
            </p:spPr>
          </p:pic>
        </p:grpSp>
        <p:pic>
          <p:nvPicPr>
            <p:cNvPr id="16" name="Picture 15"/>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8643643" y="6003122"/>
              <a:ext cx="553048" cy="547837"/>
            </a:xfrm>
            <a:prstGeom prst="rect">
              <a:avLst/>
            </a:prstGeom>
          </p:spPr>
        </p:pic>
      </p:grpSp>
      <p:sp>
        <p:nvSpPr>
          <p:cNvPr id="22" name="Freeform 78"/>
          <p:cNvSpPr>
            <a:spLocks noEditPoints="1"/>
          </p:cNvSpPr>
          <p:nvPr/>
        </p:nvSpPr>
        <p:spPr bwMode="black">
          <a:xfrm>
            <a:off x="1799264" y="1822822"/>
            <a:ext cx="761893" cy="655009"/>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FFFFFF"/>
          </a:solidFill>
          <a:ln>
            <a:noFill/>
          </a:ln>
        </p:spPr>
        <p:txBody>
          <a:bodyPr vert="horz" wrap="square" lIns="82293" tIns="41147" rIns="82293" bIns="41147" numCol="1" anchor="t" anchorCtr="0" compatLnSpc="1">
            <a:prstTxWarp prst="textNoShape">
              <a:avLst/>
            </a:prstTxWarp>
          </a:bodyPr>
          <a:lstStyle/>
          <a:p>
            <a:endParaRPr lang="en-US" sz="1050" dirty="0"/>
          </a:p>
        </p:txBody>
      </p:sp>
      <p:sp>
        <p:nvSpPr>
          <p:cNvPr id="23" name="Freeform 18"/>
          <p:cNvSpPr>
            <a:spLocks noChangeAspect="1" noEditPoints="1"/>
          </p:cNvSpPr>
          <p:nvPr/>
        </p:nvSpPr>
        <p:spPr bwMode="black">
          <a:xfrm>
            <a:off x="9866061" y="1822822"/>
            <a:ext cx="626467" cy="662991"/>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p:spPr>
        <p:txBody>
          <a:bodyPr vert="horz" wrap="square" lIns="82293" tIns="41147" rIns="82293" bIns="41147" numCol="1" anchor="t" anchorCtr="0" compatLnSpc="1">
            <a:prstTxWarp prst="textNoShape">
              <a:avLst/>
            </a:prstTxWarp>
          </a:bodyPr>
          <a:lstStyle/>
          <a:p>
            <a:pPr defTabSz="914340">
              <a:defRPr/>
            </a:pPr>
            <a:endParaRPr lang="en-US" sz="1000" kern="0" dirty="0">
              <a:solidFill>
                <a:prstClr val="black"/>
              </a:solidFill>
              <a:latin typeface="Segoe UI" pitchFamily="34" charset="0"/>
              <a:ea typeface="Segoe UI" pitchFamily="34" charset="0"/>
              <a:cs typeface="Segoe UI" pitchFamily="34" charset="0"/>
            </a:endParaRPr>
          </a:p>
        </p:txBody>
      </p:sp>
      <p:grpSp>
        <p:nvGrpSpPr>
          <p:cNvPr id="24" name="Group 23"/>
          <p:cNvGrpSpPr/>
          <p:nvPr/>
        </p:nvGrpSpPr>
        <p:grpSpPr>
          <a:xfrm>
            <a:off x="844176" y="5634734"/>
            <a:ext cx="11240628" cy="670923"/>
            <a:chOff x="520272" y="5827448"/>
            <a:chExt cx="11242223" cy="671018"/>
          </a:xfrm>
        </p:grpSpPr>
        <p:sp>
          <p:nvSpPr>
            <p:cNvPr id="25" name="Rectangle 24"/>
            <p:cNvSpPr/>
            <p:nvPr/>
          </p:nvSpPr>
          <p:spPr>
            <a:xfrm>
              <a:off x="578836" y="6190645"/>
              <a:ext cx="11183659" cy="307821"/>
            </a:xfrm>
            <a:prstGeom prst="rect">
              <a:avLst/>
            </a:prstGeom>
          </p:spPr>
          <p:txBody>
            <a:bodyPr wrap="square">
              <a:spAutoFit/>
            </a:bodyPr>
            <a:lstStyle/>
            <a:p>
              <a:pPr>
                <a:buClr>
                  <a:schemeClr val="tx1"/>
                </a:buClr>
                <a:buSzPct val="100000"/>
              </a:pPr>
              <a:endParaRPr lang="en-US" sz="1400" i="1" dirty="0">
                <a:gradFill>
                  <a:gsLst>
                    <a:gs pos="2917">
                      <a:schemeClr val="tx1"/>
                    </a:gs>
                    <a:gs pos="30000">
                      <a:schemeClr val="tx1"/>
                    </a:gs>
                  </a:gsLst>
                  <a:lin ang="5400000" scaled="0"/>
                </a:gradFill>
              </a:endParaRPr>
            </a:p>
          </p:txBody>
        </p:sp>
        <p:sp>
          <p:nvSpPr>
            <p:cNvPr id="27" name="Rectangle 26"/>
            <p:cNvSpPr/>
            <p:nvPr/>
          </p:nvSpPr>
          <p:spPr>
            <a:xfrm>
              <a:off x="520272" y="5827448"/>
              <a:ext cx="184757" cy="307692"/>
            </a:xfrm>
            <a:prstGeom prst="rect">
              <a:avLst/>
            </a:prstGeom>
          </p:spPr>
          <p:txBody>
            <a:bodyPr wrap="none">
              <a:spAutoFit/>
            </a:bodyPr>
            <a:lstStyle/>
            <a:p>
              <a:endParaRPr lang="en-US" sz="1399" b="1" dirty="0"/>
            </a:p>
          </p:txBody>
        </p:sp>
      </p:grpSp>
    </p:spTree>
    <p:extLst>
      <p:ext uri="{BB962C8B-B14F-4D97-AF65-F5344CB8AC3E}">
        <p14:creationId xmlns:p14="http://schemas.microsoft.com/office/powerpoint/2010/main" val="16298961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 presetClass="entr" presetSubtype="12" fill="hold" nodeType="afterEffect">
                                  <p:stCondLst>
                                    <p:cond delay="50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1750" fill="hold"/>
                                        <p:tgtEl>
                                          <p:spTgt spid="24"/>
                                        </p:tgtEl>
                                        <p:attrNameLst>
                                          <p:attrName>ppt_x</p:attrName>
                                        </p:attrNameLst>
                                      </p:cBhvr>
                                      <p:tavLst>
                                        <p:tav tm="0">
                                          <p:val>
                                            <p:strVal val="0-#ppt_w/2"/>
                                          </p:val>
                                        </p:tav>
                                        <p:tav tm="100000">
                                          <p:val>
                                            <p:strVal val="#ppt_x"/>
                                          </p:val>
                                        </p:tav>
                                      </p:tavLst>
                                    </p:anim>
                                    <p:anim calcmode="lin" valueType="num">
                                      <p:cBhvr additive="base">
                                        <p:cTn id="29" dur="175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2" grpId="0"/>
      <p:bldP spid="13" grpId="0"/>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984656" y="1947731"/>
            <a:ext cx="1092776" cy="1174615"/>
          </a:xfrm>
          <a:prstGeom prst="rect">
            <a:avLst/>
          </a:prstGeom>
        </p:spPr>
      </p:pic>
      <p:sp>
        <p:nvSpPr>
          <p:cNvPr id="9" name="Rounded Rectangle 8"/>
          <p:cNvSpPr/>
          <p:nvPr/>
        </p:nvSpPr>
        <p:spPr>
          <a:xfrm>
            <a:off x="2639057" y="2989110"/>
            <a:ext cx="1750380" cy="609779"/>
          </a:xfrm>
          <a:prstGeom prst="roundRect">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b="1" dirty="0"/>
              <a:t>Dev Center Assigns Task</a:t>
            </a:r>
          </a:p>
        </p:txBody>
      </p:sp>
      <p:sp>
        <p:nvSpPr>
          <p:cNvPr id="11" name="Right Arrow 10"/>
          <p:cNvSpPr/>
          <p:nvPr/>
        </p:nvSpPr>
        <p:spPr>
          <a:xfrm>
            <a:off x="4313237" y="2421452"/>
            <a:ext cx="681518" cy="22092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b="1"/>
          </a:p>
        </p:txBody>
      </p:sp>
      <p:pic>
        <p:nvPicPr>
          <p:cNvPr id="12" name="Picture 11"/>
          <p:cNvPicPr>
            <a:picLocks noChangeAspect="1"/>
          </p:cNvPicPr>
          <p:nvPr/>
        </p:nvPicPr>
        <p:blipFill>
          <a:blip r:embed="rId4">
            <a:lum bright="70000" contrast="-70000"/>
          </a:blip>
          <a:stretch>
            <a:fillRect/>
          </a:stretch>
        </p:blipFill>
        <p:spPr>
          <a:xfrm>
            <a:off x="5468993" y="2196147"/>
            <a:ext cx="625538" cy="626331"/>
          </a:xfrm>
          <a:prstGeom prst="rect">
            <a:avLst/>
          </a:prstGeom>
        </p:spPr>
      </p:pic>
      <p:sp>
        <p:nvSpPr>
          <p:cNvPr id="13" name="Rounded Rectangle 12"/>
          <p:cNvSpPr/>
          <p:nvPr/>
        </p:nvSpPr>
        <p:spPr>
          <a:xfrm>
            <a:off x="4866435" y="2989110"/>
            <a:ext cx="1874401" cy="609779"/>
          </a:xfrm>
          <a:prstGeom prst="roundRect">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Orch. Runbooks wake on schedule</a:t>
            </a:r>
          </a:p>
        </p:txBody>
      </p:sp>
      <p:sp>
        <p:nvSpPr>
          <p:cNvPr id="14" name="Right Arrow 13"/>
          <p:cNvSpPr/>
          <p:nvPr/>
        </p:nvSpPr>
        <p:spPr>
          <a:xfrm>
            <a:off x="6784201" y="2421452"/>
            <a:ext cx="681518" cy="22092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b="1"/>
          </a:p>
        </p:txBody>
      </p:sp>
      <p:sp>
        <p:nvSpPr>
          <p:cNvPr id="15" name="Right Arrow 14"/>
          <p:cNvSpPr/>
          <p:nvPr/>
        </p:nvSpPr>
        <p:spPr>
          <a:xfrm>
            <a:off x="9549948" y="2398852"/>
            <a:ext cx="681518" cy="22092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b="1"/>
          </a:p>
        </p:txBody>
      </p:sp>
      <p:pic>
        <p:nvPicPr>
          <p:cNvPr id="17" name="Picture 16"/>
          <p:cNvPicPr>
            <a:picLocks noChangeAspect="1"/>
          </p:cNvPicPr>
          <p:nvPr/>
        </p:nvPicPr>
        <p:blipFill>
          <a:blip r:embed="rId5">
            <a:duotone>
              <a:schemeClr val="accent1">
                <a:shade val="45000"/>
                <a:satMod val="135000"/>
              </a:schemeClr>
              <a:prstClr val="white"/>
            </a:duotone>
          </a:blip>
          <a:stretch>
            <a:fillRect/>
          </a:stretch>
        </p:blipFill>
        <p:spPr>
          <a:xfrm>
            <a:off x="7991803" y="2166684"/>
            <a:ext cx="775317" cy="776300"/>
          </a:xfrm>
          <a:prstGeom prst="rect">
            <a:avLst/>
          </a:prstGeom>
        </p:spPr>
      </p:pic>
      <p:sp>
        <p:nvSpPr>
          <p:cNvPr id="18" name="Rounded Rectangle 17"/>
          <p:cNvSpPr/>
          <p:nvPr/>
        </p:nvSpPr>
        <p:spPr>
          <a:xfrm>
            <a:off x="7324603" y="2989110"/>
            <a:ext cx="2348329" cy="609779"/>
          </a:xfrm>
          <a:prstGeom prst="roundRect">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Check TFS tasks waiting for Automation</a:t>
            </a:r>
          </a:p>
        </p:txBody>
      </p:sp>
      <p:pic>
        <p:nvPicPr>
          <p:cNvPr id="19" name="Picture 18"/>
          <p:cNvPicPr>
            <a:picLocks noChangeAspect="1"/>
          </p:cNvPicPr>
          <p:nvPr/>
        </p:nvPicPr>
        <p:blipFill>
          <a:blip r:embed="rId6"/>
          <a:stretch>
            <a:fillRect/>
          </a:stretch>
        </p:blipFill>
        <p:spPr>
          <a:xfrm>
            <a:off x="10841620" y="2241997"/>
            <a:ext cx="545182" cy="545874"/>
          </a:xfrm>
          <a:prstGeom prst="rect">
            <a:avLst/>
          </a:prstGeom>
        </p:spPr>
      </p:pic>
      <p:sp>
        <p:nvSpPr>
          <p:cNvPr id="20" name="Rounded Rectangle 19"/>
          <p:cNvSpPr/>
          <p:nvPr/>
        </p:nvSpPr>
        <p:spPr>
          <a:xfrm>
            <a:off x="10188301" y="3017926"/>
            <a:ext cx="1973536" cy="580963"/>
          </a:xfrm>
          <a:prstGeom prst="roundRect">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Update task Status </a:t>
            </a:r>
          </a:p>
          <a:p>
            <a:pPr algn="ctr"/>
            <a:r>
              <a:rPr lang="en-US" sz="1400" b="1" dirty="0"/>
              <a:t>“In Process”</a:t>
            </a:r>
          </a:p>
        </p:txBody>
      </p:sp>
      <p:sp>
        <p:nvSpPr>
          <p:cNvPr id="21" name="Rounded Rectangle 20"/>
          <p:cNvSpPr/>
          <p:nvPr/>
        </p:nvSpPr>
        <p:spPr>
          <a:xfrm>
            <a:off x="235373" y="5433138"/>
            <a:ext cx="1750380" cy="609779"/>
          </a:xfrm>
          <a:prstGeom prst="roundRect">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Create XML files from TFS Task</a:t>
            </a:r>
          </a:p>
        </p:txBody>
      </p:sp>
      <p:sp>
        <p:nvSpPr>
          <p:cNvPr id="22" name="Right Arrow 21"/>
          <p:cNvSpPr/>
          <p:nvPr/>
        </p:nvSpPr>
        <p:spPr>
          <a:xfrm>
            <a:off x="1790503" y="4905552"/>
            <a:ext cx="681518" cy="22092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b="1"/>
          </a:p>
        </p:txBody>
      </p:sp>
      <p:sp>
        <p:nvSpPr>
          <p:cNvPr id="23" name="Rounded Rectangle 22"/>
          <p:cNvSpPr/>
          <p:nvPr/>
        </p:nvSpPr>
        <p:spPr>
          <a:xfrm>
            <a:off x="2562857" y="5433137"/>
            <a:ext cx="1750380" cy="609779"/>
          </a:xfrm>
          <a:prstGeom prst="roundRect">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b="1" dirty="0" smtClean="0"/>
              <a:t>Identify “Activity Type</a:t>
            </a:r>
            <a:r>
              <a:rPr lang="en-US" sz="1632" b="1" dirty="0"/>
              <a:t>”</a:t>
            </a:r>
          </a:p>
        </p:txBody>
      </p:sp>
      <p:sp>
        <p:nvSpPr>
          <p:cNvPr id="24" name="Right Arrow 23"/>
          <p:cNvSpPr/>
          <p:nvPr/>
        </p:nvSpPr>
        <p:spPr>
          <a:xfrm>
            <a:off x="4118169" y="4920358"/>
            <a:ext cx="681518" cy="22092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b="1"/>
          </a:p>
        </p:txBody>
      </p:sp>
      <p:sp>
        <p:nvSpPr>
          <p:cNvPr id="25" name="Right Arrow 24"/>
          <p:cNvSpPr/>
          <p:nvPr/>
        </p:nvSpPr>
        <p:spPr>
          <a:xfrm>
            <a:off x="7437437" y="4952742"/>
            <a:ext cx="681518" cy="22092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b="1"/>
          </a:p>
        </p:txBody>
      </p:sp>
      <p:pic>
        <p:nvPicPr>
          <p:cNvPr id="26" name="Picture 25"/>
          <p:cNvPicPr>
            <a:picLocks noChangeAspect="1"/>
          </p:cNvPicPr>
          <p:nvPr/>
        </p:nvPicPr>
        <p:blipFill>
          <a:blip r:embed="rId5">
            <a:duotone>
              <a:schemeClr val="accent1">
                <a:shade val="45000"/>
                <a:satMod val="135000"/>
              </a:schemeClr>
              <a:prstClr val="white"/>
            </a:duotone>
          </a:blip>
          <a:stretch>
            <a:fillRect/>
          </a:stretch>
        </p:blipFill>
        <p:spPr>
          <a:xfrm>
            <a:off x="2915405" y="4518230"/>
            <a:ext cx="775317" cy="776300"/>
          </a:xfrm>
          <a:prstGeom prst="rect">
            <a:avLst/>
          </a:prstGeom>
        </p:spPr>
      </p:pic>
      <p:sp>
        <p:nvSpPr>
          <p:cNvPr id="27" name="Rounded Rectangle 26"/>
          <p:cNvSpPr/>
          <p:nvPr/>
        </p:nvSpPr>
        <p:spPr>
          <a:xfrm>
            <a:off x="5054545" y="5433138"/>
            <a:ext cx="2225344" cy="609779"/>
          </a:xfrm>
          <a:prstGeom prst="roundRect">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b="1" dirty="0"/>
              <a:t>Call Power Shell Modules</a:t>
            </a:r>
          </a:p>
        </p:txBody>
      </p:sp>
      <p:pic>
        <p:nvPicPr>
          <p:cNvPr id="28" name="Picture 27"/>
          <p:cNvPicPr>
            <a:picLocks noChangeAspect="1"/>
          </p:cNvPicPr>
          <p:nvPr/>
        </p:nvPicPr>
        <p:blipFill>
          <a:blip r:embed="rId6"/>
          <a:stretch>
            <a:fillRect/>
          </a:stretch>
        </p:blipFill>
        <p:spPr>
          <a:xfrm>
            <a:off x="8523098" y="4693082"/>
            <a:ext cx="600687" cy="601449"/>
          </a:xfrm>
          <a:prstGeom prst="rect">
            <a:avLst/>
          </a:prstGeom>
        </p:spPr>
      </p:pic>
      <p:pic>
        <p:nvPicPr>
          <p:cNvPr id="29" name="Picture 28"/>
          <p:cNvPicPr>
            <a:picLocks noChangeAspect="1"/>
          </p:cNvPicPr>
          <p:nvPr/>
        </p:nvPicPr>
        <p:blipFill>
          <a:blip r:embed="rId7"/>
          <a:stretch>
            <a:fillRect/>
          </a:stretch>
        </p:blipFill>
        <p:spPr>
          <a:xfrm>
            <a:off x="846122" y="4593366"/>
            <a:ext cx="594198" cy="707511"/>
          </a:xfrm>
          <a:prstGeom prst="rect">
            <a:avLst/>
          </a:prstGeom>
        </p:spPr>
      </p:pic>
      <p:sp>
        <p:nvSpPr>
          <p:cNvPr id="30" name="Flowchart: Multidocument 29"/>
          <p:cNvSpPr/>
          <p:nvPr/>
        </p:nvSpPr>
        <p:spPr>
          <a:xfrm>
            <a:off x="5093095" y="4262231"/>
            <a:ext cx="2091144" cy="996872"/>
          </a:xfrm>
          <a:prstGeom prst="flowChartMultidocument">
            <a:avLst/>
          </a:prstGeom>
          <a:solidFill>
            <a:schemeClr val="tx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1">
                    <a:lumMod val="75000"/>
                  </a:schemeClr>
                </a:solidFill>
              </a:rPr>
              <a:t>Create, Deploy, Create &amp; Deploy, Delete, Pause, Supersede</a:t>
            </a:r>
          </a:p>
        </p:txBody>
      </p:sp>
      <p:sp>
        <p:nvSpPr>
          <p:cNvPr id="31" name="Rounded Rectangle 30"/>
          <p:cNvSpPr/>
          <p:nvPr/>
        </p:nvSpPr>
        <p:spPr>
          <a:xfrm>
            <a:off x="8047037" y="5433137"/>
            <a:ext cx="1750380" cy="609779"/>
          </a:xfrm>
          <a:prstGeom prst="roundRect">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b="1" dirty="0"/>
              <a:t>Update Task Status</a:t>
            </a:r>
          </a:p>
        </p:txBody>
      </p:sp>
      <p:pic>
        <p:nvPicPr>
          <p:cNvPr id="32" name="Picture 31"/>
          <p:cNvPicPr>
            <a:picLocks noChangeAspect="1"/>
          </p:cNvPicPr>
          <p:nvPr/>
        </p:nvPicPr>
        <p:blipFill>
          <a:blip r:embed="rId3"/>
          <a:stretch>
            <a:fillRect/>
          </a:stretch>
        </p:blipFill>
        <p:spPr>
          <a:xfrm>
            <a:off x="10662436" y="4489712"/>
            <a:ext cx="1092776" cy="1174615"/>
          </a:xfrm>
          <a:prstGeom prst="rect">
            <a:avLst/>
          </a:prstGeom>
        </p:spPr>
      </p:pic>
      <p:sp>
        <p:nvSpPr>
          <p:cNvPr id="33" name="Rounded Rectangle 32"/>
          <p:cNvSpPr/>
          <p:nvPr/>
        </p:nvSpPr>
        <p:spPr>
          <a:xfrm>
            <a:off x="10355059" y="5430658"/>
            <a:ext cx="1750380" cy="609779"/>
          </a:xfrm>
          <a:prstGeom prst="roundRect">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b="1" dirty="0"/>
              <a:t>Assigns Task to Dev Center </a:t>
            </a:r>
          </a:p>
        </p:txBody>
      </p:sp>
      <p:sp>
        <p:nvSpPr>
          <p:cNvPr id="34" name="Right Arrow 33"/>
          <p:cNvSpPr/>
          <p:nvPr/>
        </p:nvSpPr>
        <p:spPr>
          <a:xfrm>
            <a:off x="9727719" y="4900467"/>
            <a:ext cx="681518" cy="22092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b="1"/>
          </a:p>
        </p:txBody>
      </p:sp>
      <p:cxnSp>
        <p:nvCxnSpPr>
          <p:cNvPr id="36" name="Straight Connector 35"/>
          <p:cNvCxnSpPr/>
          <p:nvPr/>
        </p:nvCxnSpPr>
        <p:spPr>
          <a:xfrm flipV="1">
            <a:off x="646530" y="1768645"/>
            <a:ext cx="10748851" cy="1286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46530" y="4123624"/>
            <a:ext cx="10748851" cy="1286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36533" y="6629156"/>
            <a:ext cx="10748851" cy="1286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62835" y="1445305"/>
            <a:ext cx="2432520" cy="382308"/>
          </a:xfrm>
          <a:prstGeom prst="rect">
            <a:avLst/>
          </a:prstGeom>
          <a:noFill/>
        </p:spPr>
        <p:txBody>
          <a:bodyPr wrap="square" rtlCol="0">
            <a:spAutoFit/>
          </a:bodyPr>
          <a:lstStyle/>
          <a:p>
            <a:r>
              <a:rPr lang="en-US" sz="1836" b="1" dirty="0">
                <a:solidFill>
                  <a:schemeClr val="accent6">
                    <a:lumMod val="60000"/>
                    <a:lumOff val="40000"/>
                  </a:schemeClr>
                </a:solidFill>
              </a:rPr>
              <a:t>Pre-Process</a:t>
            </a:r>
          </a:p>
        </p:txBody>
      </p:sp>
      <p:sp>
        <p:nvSpPr>
          <p:cNvPr id="42" name="TextBox 41"/>
          <p:cNvSpPr txBox="1"/>
          <p:nvPr/>
        </p:nvSpPr>
        <p:spPr>
          <a:xfrm>
            <a:off x="574243" y="3810224"/>
            <a:ext cx="2432520" cy="382308"/>
          </a:xfrm>
          <a:prstGeom prst="rect">
            <a:avLst/>
          </a:prstGeom>
          <a:noFill/>
        </p:spPr>
        <p:txBody>
          <a:bodyPr wrap="square" rtlCol="0">
            <a:spAutoFit/>
          </a:bodyPr>
          <a:lstStyle>
            <a:defPPr>
              <a:defRPr lang="en-US"/>
            </a:defPPr>
            <a:lvl1pPr>
              <a:defRPr b="1">
                <a:solidFill>
                  <a:schemeClr val="accent6">
                    <a:lumMod val="60000"/>
                    <a:lumOff val="40000"/>
                  </a:schemeClr>
                </a:solidFill>
              </a:defRPr>
            </a:lvl1pPr>
          </a:lstStyle>
          <a:p>
            <a:r>
              <a:rPr lang="en-US" sz="1836" dirty="0"/>
              <a:t>Process</a:t>
            </a:r>
          </a:p>
        </p:txBody>
      </p:sp>
      <p:sp>
        <p:nvSpPr>
          <p:cNvPr id="3" name="Title 2"/>
          <p:cNvSpPr>
            <a:spLocks noGrp="1"/>
          </p:cNvSpPr>
          <p:nvPr>
            <p:ph type="title"/>
          </p:nvPr>
        </p:nvSpPr>
        <p:spPr/>
        <p:txBody>
          <a:bodyPr>
            <a:normAutofit fontScale="90000"/>
          </a:bodyPr>
          <a:lstStyle/>
          <a:p>
            <a:r>
              <a:rPr lang="en-US" dirty="0" smtClean="0"/>
              <a:t>End to End Workflow</a:t>
            </a:r>
            <a:endParaRPr lang="en-US" dirty="0"/>
          </a:p>
        </p:txBody>
      </p:sp>
      <p:sp>
        <p:nvSpPr>
          <p:cNvPr id="37" name="Right Arrow 36"/>
          <p:cNvSpPr/>
          <p:nvPr/>
        </p:nvSpPr>
        <p:spPr>
          <a:xfrm>
            <a:off x="2031519" y="2344349"/>
            <a:ext cx="681518" cy="22092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b="1"/>
          </a:p>
        </p:txBody>
      </p:sp>
      <p:grpSp>
        <p:nvGrpSpPr>
          <p:cNvPr id="2" name="Group 1"/>
          <p:cNvGrpSpPr/>
          <p:nvPr/>
        </p:nvGrpSpPr>
        <p:grpSpPr>
          <a:xfrm>
            <a:off x="350837" y="1973262"/>
            <a:ext cx="1750380" cy="1636545"/>
            <a:chOff x="350837" y="1973262"/>
            <a:chExt cx="1750380" cy="1636545"/>
          </a:xfrm>
        </p:grpSpPr>
        <p:sp>
          <p:nvSpPr>
            <p:cNvPr id="35" name="Rounded Rectangle 34"/>
            <p:cNvSpPr/>
            <p:nvPr/>
          </p:nvSpPr>
          <p:spPr>
            <a:xfrm>
              <a:off x="350837" y="3000028"/>
              <a:ext cx="1750380" cy="609779"/>
            </a:xfrm>
            <a:prstGeom prst="roundRect">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App owner submits application to Dev Center</a:t>
              </a:r>
              <a:endParaRPr lang="en-US" sz="1200" b="1" dirty="0"/>
            </a:p>
          </p:txBody>
        </p:sp>
        <p:pic>
          <p:nvPicPr>
            <p:cNvPr id="41" name="Picture 12" descr="C:\Users\davidra\Documents\ClipArtforPowerpoint\DVD_ART36\Artwork_Imagery\Icons - Illustrations\_ WINDOWS VISTA ICONS\Female User woman people person.png"/>
            <p:cNvPicPr>
              <a:picLocks noChangeAspect="1" noChangeArrowheads="1"/>
            </p:cNvPicPr>
            <p:nvPr/>
          </p:nvPicPr>
          <p:blipFill>
            <a:blip r:embed="rId8" cstate="print"/>
            <a:srcRect/>
            <a:stretch>
              <a:fillRect/>
            </a:stretch>
          </p:blipFill>
          <p:spPr bwMode="auto">
            <a:xfrm>
              <a:off x="908262" y="1973262"/>
              <a:ext cx="661775" cy="921759"/>
            </a:xfrm>
            <a:prstGeom prst="rect">
              <a:avLst/>
            </a:prstGeom>
            <a:noFill/>
          </p:spPr>
        </p:pic>
      </p:grpSp>
    </p:spTree>
    <p:extLst>
      <p:ext uri="{BB962C8B-B14F-4D97-AF65-F5344CB8AC3E}">
        <p14:creationId xmlns:p14="http://schemas.microsoft.com/office/powerpoint/2010/main" val="18778198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4" grpId="0" animBg="1"/>
      <p:bldP spid="15" grpId="0" animBg="1"/>
      <p:bldP spid="18" grpId="0" animBg="1"/>
      <p:bldP spid="20" grpId="0" animBg="1"/>
      <p:bldP spid="21" grpId="0" animBg="1"/>
      <p:bldP spid="22" grpId="0" animBg="1"/>
      <p:bldP spid="23" grpId="0" animBg="1"/>
      <p:bldP spid="24" grpId="0" animBg="1"/>
      <p:bldP spid="25" grpId="0" animBg="1"/>
      <p:bldP spid="27" grpId="0" animBg="1"/>
      <p:bldP spid="30" grpId="0" animBg="1"/>
      <p:bldP spid="31" grpId="0" animBg="1"/>
      <p:bldP spid="33" grpId="0" animBg="1"/>
      <p:bldP spid="34" grpId="0" animBg="1"/>
      <p:bldP spid="40" grpId="0"/>
      <p:bldP spid="42" grpId="0"/>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smtClean="0"/>
              <a:t>Application </a:t>
            </a:r>
            <a:r>
              <a:rPr lang="en-US" sz="7200" dirty="0"/>
              <a:t>S</a:t>
            </a:r>
            <a:r>
              <a:rPr lang="en-US" sz="7200" dirty="0" smtClean="0"/>
              <a:t>ubmission </a:t>
            </a:r>
            <a:r>
              <a:rPr lang="en-US" sz="7200" dirty="0"/>
              <a:t>P</a:t>
            </a:r>
            <a:r>
              <a:rPr lang="en-US" sz="7200" dirty="0" smtClean="0"/>
              <a:t>rocess</a:t>
            </a:r>
            <a:endParaRPr lang="en-US" sz="7200" dirty="0"/>
          </a:p>
        </p:txBody>
      </p:sp>
    </p:spTree>
    <p:extLst>
      <p:ext uri="{BB962C8B-B14F-4D97-AF65-F5344CB8AC3E}">
        <p14:creationId xmlns:p14="http://schemas.microsoft.com/office/powerpoint/2010/main" val="268728133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a:t>
            </a:r>
            <a:r>
              <a:rPr lang="en-US" dirty="0" err="1" smtClean="0"/>
              <a:t>Dev</a:t>
            </a:r>
            <a:r>
              <a:rPr lang="en-US" dirty="0" smtClean="0"/>
              <a:t> Center</a:t>
            </a:r>
            <a:endParaRPr lang="en-US" dirty="0"/>
          </a:p>
        </p:txBody>
      </p:sp>
      <p:grpSp>
        <p:nvGrpSpPr>
          <p:cNvPr id="20" name="Group 19"/>
          <p:cNvGrpSpPr/>
          <p:nvPr/>
        </p:nvGrpSpPr>
        <p:grpSpPr>
          <a:xfrm>
            <a:off x="556893" y="1764827"/>
            <a:ext cx="11341673" cy="4511994"/>
            <a:chOff x="545158" y="1730380"/>
            <a:chExt cx="11120297" cy="4423925"/>
          </a:xfrm>
        </p:grpSpPr>
        <p:sp>
          <p:nvSpPr>
            <p:cNvPr id="4" name="Rectangle 3"/>
            <p:cNvSpPr/>
            <p:nvPr/>
          </p:nvSpPr>
          <p:spPr bwMode="auto">
            <a:xfrm>
              <a:off x="546309" y="1730380"/>
              <a:ext cx="2650317" cy="1370853"/>
            </a:xfrm>
            <a:prstGeom prst="rect">
              <a:avLst/>
            </a:prstGeom>
            <a:solidFill>
              <a:srgbClr val="632C6E"/>
            </a:solidFill>
            <a:ln w="9525" cap="flat" cmpd="sng" algn="ctr">
              <a:noFill/>
              <a:prstDash val="solid"/>
              <a:headEnd type="none" w="med" len="med"/>
              <a:tailEnd type="none" w="med" len="med"/>
            </a:ln>
            <a:effectLst/>
          </p:spPr>
          <p:txBody>
            <a:bodyPr rot="0" spcFirstLastPara="0" vertOverflow="overflow" horzOverflow="overflow" vert="horz" wrap="square" lIns="93209" tIns="93209" rIns="93209" bIns="93209" numCol="1" spcCol="0" rtlCol="0" fromWordArt="0" anchor="b" anchorCtr="0" forceAA="0" compatLnSpc="1">
              <a:prstTxWarp prst="textNoShape">
                <a:avLst/>
              </a:prstTxWarp>
              <a:noAutofit/>
            </a:bodyPr>
            <a:lstStyle/>
            <a:p>
              <a:pPr defTabSz="931794" fontAlgn="base">
                <a:spcBef>
                  <a:spcPct val="0"/>
                </a:spcBef>
                <a:spcAft>
                  <a:spcPct val="0"/>
                </a:spcAft>
                <a:defRPr/>
              </a:pPr>
              <a:r>
                <a:rPr lang="en-US" sz="2856" kern="0" spc="-51">
                  <a:gradFill>
                    <a:gsLst>
                      <a:gs pos="0">
                        <a:srgbClr val="FFFFFF"/>
                      </a:gs>
                      <a:gs pos="100000">
                        <a:srgbClr val="FFFFFF"/>
                      </a:gs>
                    </a:gsLst>
                    <a:lin ang="5400000" scaled="0"/>
                  </a:gradFill>
                  <a:ea typeface="Segoe UI" panose="020B0502040204020203" pitchFamily="34" charset="0"/>
                  <a:cs typeface="Segoe UI" panose="020B0502040204020203" pitchFamily="34" charset="0"/>
                </a:rPr>
                <a:t>platform</a:t>
              </a:r>
              <a:endParaRPr lang="en-US" sz="3262" kern="0"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sp>
          <p:nvSpPr>
            <p:cNvPr id="5" name="Rectangle 4"/>
            <p:cNvSpPr/>
            <p:nvPr/>
          </p:nvSpPr>
          <p:spPr bwMode="auto">
            <a:xfrm>
              <a:off x="3369251" y="1730380"/>
              <a:ext cx="2650317" cy="1370853"/>
            </a:xfrm>
            <a:prstGeom prst="rect">
              <a:avLst/>
            </a:prstGeom>
            <a:solidFill>
              <a:schemeClr val="accent1">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93209" tIns="93209" rIns="93209" bIns="93209" numCol="1" spcCol="0" rtlCol="0" fromWordArt="0" anchor="b" anchorCtr="0" forceAA="0" compatLnSpc="1">
              <a:prstTxWarp prst="textNoShape">
                <a:avLst/>
              </a:prstTxWarp>
              <a:noAutofit/>
            </a:bodyPr>
            <a:lstStyle/>
            <a:p>
              <a:pPr defTabSz="931794" fontAlgn="base">
                <a:spcBef>
                  <a:spcPct val="0"/>
                </a:spcBef>
                <a:spcAft>
                  <a:spcPct val="0"/>
                </a:spcAft>
                <a:defRPr/>
              </a:pPr>
              <a:r>
                <a:rPr lang="en-US" sz="2856" kern="0"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rPr>
                <a:t>publish</a:t>
              </a:r>
              <a:endParaRPr lang="en-US" sz="3262" kern="0"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sp>
          <p:nvSpPr>
            <p:cNvPr id="6" name="Rectangle 5"/>
            <p:cNvSpPr/>
            <p:nvPr/>
          </p:nvSpPr>
          <p:spPr bwMode="auto">
            <a:xfrm>
              <a:off x="6192196" y="1730380"/>
              <a:ext cx="2650317" cy="1370853"/>
            </a:xfrm>
            <a:prstGeom prst="rect">
              <a:avLst/>
            </a:prstGeom>
            <a:solidFill>
              <a:srgbClr val="00B0F0"/>
            </a:solidFill>
            <a:ln w="9525" cap="flat" cmpd="sng" algn="ctr">
              <a:noFill/>
              <a:prstDash val="solid"/>
              <a:headEnd type="none" w="med" len="med"/>
              <a:tailEnd type="none" w="med" len="med"/>
            </a:ln>
            <a:effectLst/>
          </p:spPr>
          <p:txBody>
            <a:bodyPr rot="0" spcFirstLastPara="0" vertOverflow="overflow" horzOverflow="overflow" vert="horz" wrap="square" lIns="93209" tIns="93209" rIns="93209" bIns="93209" numCol="1" spcCol="0" rtlCol="0" fromWordArt="0" anchor="b" anchorCtr="0" forceAA="0" compatLnSpc="1">
              <a:prstTxWarp prst="textNoShape">
                <a:avLst/>
              </a:prstTxWarp>
              <a:noAutofit/>
            </a:bodyPr>
            <a:lstStyle/>
            <a:p>
              <a:pPr defTabSz="931794" fontAlgn="base">
                <a:spcBef>
                  <a:spcPct val="0"/>
                </a:spcBef>
                <a:spcAft>
                  <a:spcPct val="0"/>
                </a:spcAft>
                <a:defRPr/>
              </a:pPr>
              <a:r>
                <a:rPr lang="en-US" sz="2856" kern="0"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rPr>
                <a:t>marketplace</a:t>
              </a:r>
              <a:endParaRPr lang="en-US" sz="3262" kern="0"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sp>
          <p:nvSpPr>
            <p:cNvPr id="7" name="Rectangle 6"/>
            <p:cNvSpPr/>
            <p:nvPr/>
          </p:nvSpPr>
          <p:spPr bwMode="auto">
            <a:xfrm>
              <a:off x="9015138" y="1730380"/>
              <a:ext cx="2650317" cy="1370853"/>
            </a:xfrm>
            <a:prstGeom prst="rect">
              <a:avLst/>
            </a:prstGeom>
            <a:solidFill>
              <a:schemeClr val="accent1">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93209" tIns="93209" rIns="93209" bIns="93209" numCol="1" spcCol="0" rtlCol="0" fromWordArt="0" anchor="b" anchorCtr="0" forceAA="0" compatLnSpc="1">
              <a:prstTxWarp prst="textNoShape">
                <a:avLst/>
              </a:prstTxWarp>
              <a:noAutofit/>
            </a:bodyPr>
            <a:lstStyle/>
            <a:p>
              <a:pPr defTabSz="931794" fontAlgn="base">
                <a:spcBef>
                  <a:spcPct val="0"/>
                </a:spcBef>
                <a:spcAft>
                  <a:spcPct val="0"/>
                </a:spcAft>
                <a:defRPr/>
              </a:pPr>
              <a:r>
                <a:rPr lang="en-US" sz="2856" kern="0"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rPr>
                <a:t>dashboard</a:t>
              </a:r>
              <a:endParaRPr lang="en-US" sz="3262" kern="0"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pic>
          <p:nvPicPr>
            <p:cNvPr id="8" name="Picture 7"/>
            <p:cNvPicPr>
              <a:picLocks noChangeAspect="1"/>
            </p:cNvPicPr>
            <p:nvPr/>
          </p:nvPicPr>
          <p:blipFill>
            <a:blip r:embed="rId3"/>
            <a:stretch>
              <a:fillRect/>
            </a:stretch>
          </p:blipFill>
          <p:spPr>
            <a:xfrm>
              <a:off x="2358247" y="1838270"/>
              <a:ext cx="685428" cy="682484"/>
            </a:xfrm>
            <a:prstGeom prst="rect">
              <a:avLst/>
            </a:prstGeom>
          </p:spPr>
        </p:pic>
        <p:pic>
          <p:nvPicPr>
            <p:cNvPr id="9" name="Picture 8"/>
            <p:cNvPicPr>
              <a:picLocks noChangeAspect="1"/>
            </p:cNvPicPr>
            <p:nvPr/>
          </p:nvPicPr>
          <p:blipFill>
            <a:blip r:embed="rId4"/>
            <a:stretch>
              <a:fillRect/>
            </a:stretch>
          </p:blipFill>
          <p:spPr>
            <a:xfrm>
              <a:off x="5285469" y="1838270"/>
              <a:ext cx="562699" cy="685428"/>
            </a:xfrm>
            <a:prstGeom prst="rect">
              <a:avLst/>
            </a:prstGeom>
          </p:spPr>
        </p:pic>
        <p:grpSp>
          <p:nvGrpSpPr>
            <p:cNvPr id="10" name="Group 2"/>
            <p:cNvGrpSpPr>
              <a:grpSpLocks noChangeAspect="1"/>
            </p:cNvGrpSpPr>
            <p:nvPr/>
          </p:nvGrpSpPr>
          <p:grpSpPr>
            <a:xfrm>
              <a:off x="10835302" y="1838270"/>
              <a:ext cx="711456" cy="685428"/>
              <a:chOff x="10577800" y="1371794"/>
              <a:chExt cx="934744" cy="900546"/>
            </a:xfrm>
          </p:grpSpPr>
          <p:pic>
            <p:nvPicPr>
              <p:cNvPr id="11" name="Picture 3"/>
              <p:cNvPicPr>
                <a:picLocks noChangeAspect="1"/>
              </p:cNvPicPr>
              <p:nvPr/>
            </p:nvPicPr>
            <p:blipFill>
              <a:blip r:embed="rId5"/>
              <a:stretch>
                <a:fillRect/>
              </a:stretch>
            </p:blipFill>
            <p:spPr>
              <a:xfrm>
                <a:off x="10577800" y="1371794"/>
                <a:ext cx="934744" cy="900546"/>
              </a:xfrm>
              <a:prstGeom prst="rect">
                <a:avLst/>
              </a:prstGeom>
            </p:spPr>
          </p:pic>
          <p:pic>
            <p:nvPicPr>
              <p:cNvPr id="12" name="Picture 24"/>
              <p:cNvPicPr>
                <a:picLocks noChangeAspect="1"/>
              </p:cNvPicPr>
              <p:nvPr/>
            </p:nvPicPr>
            <p:blipFill>
              <a:blip r:embed="rId4"/>
              <a:stretch>
                <a:fillRect/>
              </a:stretch>
            </p:blipFill>
            <p:spPr>
              <a:xfrm>
                <a:off x="10857503" y="1593467"/>
                <a:ext cx="375338" cy="457200"/>
              </a:xfrm>
              <a:prstGeom prst="rect">
                <a:avLst/>
              </a:prstGeom>
            </p:spPr>
          </p:pic>
        </p:grpSp>
        <p:sp>
          <p:nvSpPr>
            <p:cNvPr id="13" name="Rectangle 12"/>
            <p:cNvSpPr/>
            <p:nvPr/>
          </p:nvSpPr>
          <p:spPr bwMode="auto">
            <a:xfrm>
              <a:off x="3369250" y="5697353"/>
              <a:ext cx="8294185" cy="456950"/>
            </a:xfrm>
            <a:prstGeom prst="rect">
              <a:avLst/>
            </a:prstGeom>
            <a:solidFill>
              <a:srgbClr val="595959"/>
            </a:solid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1794" fontAlgn="base">
                <a:spcBef>
                  <a:spcPct val="0"/>
                </a:spcBef>
                <a:spcAft>
                  <a:spcPct val="0"/>
                </a:spcAft>
                <a:defRPr/>
              </a:pPr>
              <a:r>
                <a:rPr lang="en-US" sz="1324" kern="0"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rPr>
                <a:t>“IT D</a:t>
              </a:r>
              <a:r>
                <a:rPr lang="en-US" sz="1324" kern="0" spc="-51" dirty="0" err="1">
                  <a:gradFill>
                    <a:gsLst>
                      <a:gs pos="0">
                        <a:srgbClr val="FFFFFF"/>
                      </a:gs>
                      <a:gs pos="100000">
                        <a:srgbClr val="FFFFFF"/>
                      </a:gs>
                    </a:gsLst>
                    <a:lin ang="5400000" scaled="0"/>
                  </a:gradFill>
                  <a:ea typeface="Segoe UI" panose="020B0502040204020203" pitchFamily="34" charset="0"/>
                  <a:cs typeface="Segoe UI" panose="020B0502040204020203" pitchFamily="34" charset="0"/>
                </a:rPr>
                <a:t>ev</a:t>
              </a:r>
              <a:r>
                <a:rPr lang="en-US" sz="1324" kern="0"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rPr>
                <a:t> Center” portal</a:t>
              </a:r>
              <a:endParaRPr lang="en-US" sz="2448" kern="0" spc="-51" dirty="0">
                <a:gradFill>
                  <a:gsLst>
                    <a:gs pos="0">
                      <a:srgbClr val="FFFFFF"/>
                    </a:gs>
                    <a:gs pos="100000">
                      <a:srgbClr val="FFFFFF"/>
                    </a:gs>
                  </a:gsLst>
                  <a:lin ang="5400000" scaled="0"/>
                </a:gradFill>
                <a:ea typeface="Segoe UI" panose="020B0502040204020203" pitchFamily="34" charset="0"/>
                <a:cs typeface="Segoe UI" panose="020B0502040204020203" pitchFamily="34" charset="0"/>
              </a:endParaRPr>
            </a:p>
          </p:txBody>
        </p:sp>
        <p:pic>
          <p:nvPicPr>
            <p:cNvPr id="14" name="Picture 13"/>
            <p:cNvPicPr>
              <a:picLocks noChangeAspect="1"/>
            </p:cNvPicPr>
            <p:nvPr/>
          </p:nvPicPr>
          <p:blipFill>
            <a:blip r:embed="rId6"/>
            <a:stretch>
              <a:fillRect/>
            </a:stretch>
          </p:blipFill>
          <p:spPr>
            <a:xfrm>
              <a:off x="7980003" y="1842557"/>
              <a:ext cx="720826" cy="685428"/>
            </a:xfrm>
            <a:prstGeom prst="rect">
              <a:avLst/>
            </a:prstGeom>
          </p:spPr>
        </p:pic>
        <p:sp>
          <p:nvSpPr>
            <p:cNvPr id="15" name="Rectangle 14"/>
            <p:cNvSpPr/>
            <p:nvPr/>
          </p:nvSpPr>
          <p:spPr bwMode="auto">
            <a:xfrm>
              <a:off x="545158" y="3101234"/>
              <a:ext cx="2650317" cy="3053071"/>
            </a:xfrm>
            <a:prstGeom prst="rect">
              <a:avLst/>
            </a:prstGeom>
            <a:solidFill>
              <a:srgbClr val="595959"/>
            </a:solidFill>
            <a:ln w="25400" cap="flat" cmpd="sng" algn="ctr">
              <a:noFill/>
              <a:prstDash val="solid"/>
            </a:ln>
            <a:effectLst/>
          </p:spPr>
          <p:txBody>
            <a:bodyPr tIns="93209" bIns="93209" rtlCol="0" anchor="t"/>
            <a:lstStyle/>
            <a:p>
              <a:pPr defTabSz="951121">
                <a:defRPr/>
              </a:pPr>
              <a:r>
                <a:rPr lang="en-US" sz="1630" kern="0" dirty="0">
                  <a:solidFill>
                    <a:srgbClr val="FFFFFF"/>
                  </a:solidFill>
                  <a:latin typeface="Segoe UI Light" panose="020B0502040204020203" pitchFamily="34" charset="0"/>
                  <a:cs typeface="Segoe UI Light" panose="020B0502040204020203" pitchFamily="34" charset="0"/>
                </a:rPr>
                <a:t>A straight forward, cost effective way for developing authenticated line-of-business applications which deliver compelling, contextual experiences across the full spectrum of Microsoft devices.</a:t>
              </a:r>
              <a:endParaRPr lang="en-US" sz="1324" kern="0" dirty="0">
                <a:solidFill>
                  <a:srgbClr val="FFFFFF"/>
                </a:solidFill>
                <a:latin typeface="Segoe UI Light" panose="020B0502040204020203" pitchFamily="34" charset="0"/>
                <a:cs typeface="Segoe UI Light" panose="020B0502040204020203" pitchFamily="34" charset="0"/>
              </a:endParaRPr>
            </a:p>
          </p:txBody>
        </p:sp>
        <p:sp>
          <p:nvSpPr>
            <p:cNvPr id="16" name="Rectangle 15"/>
            <p:cNvSpPr/>
            <p:nvPr/>
          </p:nvSpPr>
          <p:spPr bwMode="auto">
            <a:xfrm>
              <a:off x="3369251" y="3101232"/>
              <a:ext cx="2650317" cy="3053071"/>
            </a:xfrm>
            <a:prstGeom prst="rect">
              <a:avLst/>
            </a:prstGeom>
            <a:solidFill>
              <a:srgbClr val="595959"/>
            </a:solidFill>
            <a:ln w="25400" cap="flat" cmpd="sng" algn="ctr">
              <a:noFill/>
              <a:prstDash val="solid"/>
            </a:ln>
            <a:effectLst/>
          </p:spPr>
          <p:txBody>
            <a:bodyPr tIns="93209" bIns="93209" rtlCol="0" anchor="t"/>
            <a:lstStyle/>
            <a:p>
              <a:pPr defTabSz="951121">
                <a:defRPr/>
              </a:pPr>
              <a:r>
                <a:rPr lang="en-US" sz="1630" kern="0" dirty="0">
                  <a:solidFill>
                    <a:srgbClr val="FFFFFF"/>
                  </a:solidFill>
                  <a:latin typeface="Segoe UI Light" panose="020B0502040204020203" pitchFamily="34" charset="0"/>
                  <a:cs typeface="Segoe UI Light" panose="020B0502040204020203" pitchFamily="34" charset="0"/>
                </a:rPr>
                <a:t>A single, efficient app publishing/certification process for all modern app models supporting an enterprise’s need for governance and management of their app portfolio.</a:t>
              </a:r>
              <a:endParaRPr lang="en-US" sz="1324" kern="0" dirty="0">
                <a:solidFill>
                  <a:srgbClr val="FFFFFF"/>
                </a:solidFill>
                <a:latin typeface="Segoe UI Light" panose="020B0502040204020203" pitchFamily="34" charset="0"/>
                <a:cs typeface="Segoe UI Light" panose="020B0502040204020203" pitchFamily="34" charset="0"/>
              </a:endParaRPr>
            </a:p>
          </p:txBody>
        </p:sp>
        <p:sp>
          <p:nvSpPr>
            <p:cNvPr id="17" name="Rectangle 16"/>
            <p:cNvSpPr/>
            <p:nvPr/>
          </p:nvSpPr>
          <p:spPr bwMode="auto">
            <a:xfrm>
              <a:off x="6192193" y="3101231"/>
              <a:ext cx="2650317" cy="2436742"/>
            </a:xfrm>
            <a:prstGeom prst="rect">
              <a:avLst/>
            </a:prstGeom>
            <a:solidFill>
              <a:srgbClr val="595959"/>
            </a:solidFill>
            <a:ln w="25400" cap="flat" cmpd="sng" algn="ctr">
              <a:noFill/>
              <a:prstDash val="solid"/>
            </a:ln>
            <a:effectLst/>
          </p:spPr>
          <p:txBody>
            <a:bodyPr tIns="93209" bIns="93209" rtlCol="0" anchor="t"/>
            <a:lstStyle/>
            <a:p>
              <a:pPr defTabSz="951121">
                <a:defRPr/>
              </a:pPr>
              <a:r>
                <a:rPr lang="en-US" sz="1630" kern="0" dirty="0">
                  <a:solidFill>
                    <a:srgbClr val="FFFFFF"/>
                  </a:solidFill>
                  <a:latin typeface="Segoe UI Light" panose="020B0502040204020203" pitchFamily="34" charset="0"/>
                  <a:cs typeface="Segoe UI Light" panose="020B0502040204020203" pitchFamily="34" charset="0"/>
                </a:rPr>
                <a:t>A familiar and consistent cross-device experience for the discovery, install and updates of corporate apps building upon the capabilities of the public store.</a:t>
              </a:r>
              <a:endParaRPr lang="en-US" sz="1324" kern="0" dirty="0">
                <a:solidFill>
                  <a:srgbClr val="FFFFFF"/>
                </a:solidFill>
                <a:latin typeface="Segoe UI Light" panose="020B0502040204020203" pitchFamily="34" charset="0"/>
                <a:cs typeface="Segoe UI Light" panose="020B0502040204020203" pitchFamily="34" charset="0"/>
              </a:endParaRPr>
            </a:p>
          </p:txBody>
        </p:sp>
        <p:sp>
          <p:nvSpPr>
            <p:cNvPr id="18" name="Rectangle 17"/>
            <p:cNvSpPr/>
            <p:nvPr/>
          </p:nvSpPr>
          <p:spPr bwMode="auto">
            <a:xfrm>
              <a:off x="9015136" y="3101234"/>
              <a:ext cx="2650317" cy="3053071"/>
            </a:xfrm>
            <a:prstGeom prst="rect">
              <a:avLst/>
            </a:prstGeom>
            <a:solidFill>
              <a:srgbClr val="595959"/>
            </a:solidFill>
            <a:ln w="25400" cap="flat" cmpd="sng" algn="ctr">
              <a:noFill/>
              <a:prstDash val="solid"/>
            </a:ln>
            <a:effectLst/>
          </p:spPr>
          <p:txBody>
            <a:bodyPr tIns="93209" bIns="93209" rtlCol="0" anchor="t"/>
            <a:lstStyle/>
            <a:p>
              <a:pPr defTabSz="951121">
                <a:defRPr/>
              </a:pPr>
              <a:r>
                <a:rPr lang="en-US" sz="1630" kern="0" dirty="0">
                  <a:solidFill>
                    <a:srgbClr val="FFFFFF"/>
                  </a:solidFill>
                  <a:latin typeface="Segoe UI Light" panose="020B0502040204020203" pitchFamily="34" charset="0"/>
                  <a:cs typeface="Segoe UI Light" panose="020B0502040204020203" pitchFamily="34" charset="0"/>
                </a:rPr>
                <a:t>Tools and services which enable corporate app developers to monitor, support, improve and manage their app portfolio over its full lifecycle.</a:t>
              </a:r>
              <a:endParaRPr lang="en-US" sz="1324" kern="0" dirty="0">
                <a:solidFill>
                  <a:srgbClr val="FFFFFF"/>
                </a:solidFill>
                <a:latin typeface="Segoe UI Light" panose="020B0502040204020203" pitchFamily="34" charset="0"/>
                <a:cs typeface="Segoe UI Light" panose="020B0502040204020203" pitchFamily="34" charset="0"/>
              </a:endParaRPr>
            </a:p>
          </p:txBody>
        </p:sp>
        <p:pic>
          <p:nvPicPr>
            <p:cNvPr id="19" name="Picture 18"/>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6191046" y="4917823"/>
              <a:ext cx="2651466" cy="620152"/>
            </a:xfrm>
            <a:prstGeom prst="rect">
              <a:avLst/>
            </a:prstGeom>
          </p:spPr>
        </p:pic>
      </p:grpSp>
    </p:spTree>
    <p:extLst>
      <p:ext uri="{BB962C8B-B14F-4D97-AF65-F5344CB8AC3E}">
        <p14:creationId xmlns:p14="http://schemas.microsoft.com/office/powerpoint/2010/main" val="338629003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Dev Center Portal</a:t>
            </a:r>
            <a:endParaRPr lang="en-US" dirty="0"/>
          </a:p>
        </p:txBody>
      </p:sp>
      <p:sp>
        <p:nvSpPr>
          <p:cNvPr id="3" name="Content Placeholder 2"/>
          <p:cNvSpPr>
            <a:spLocks noGrp="1"/>
          </p:cNvSpPr>
          <p:nvPr>
            <p:ph idx="4294967295"/>
          </p:nvPr>
        </p:nvSpPr>
        <p:spPr>
          <a:xfrm>
            <a:off x="350837" y="1269100"/>
            <a:ext cx="11229869" cy="4965205"/>
          </a:xfrm>
          <a:prstGeom prst="rect">
            <a:avLst/>
          </a:prstGeom>
        </p:spPr>
        <p:txBody>
          <a:bodyPr/>
          <a:lstStyle/>
          <a:p>
            <a:pPr marL="0" indent="0">
              <a:buNone/>
            </a:pPr>
            <a:r>
              <a:rPr lang="en-US" sz="3672" dirty="0" smtClean="0"/>
              <a:t>“One Stop Shop” for app developers:</a:t>
            </a:r>
            <a:endParaRPr lang="en-US" sz="3200" dirty="0" smtClean="0"/>
          </a:p>
          <a:p>
            <a:r>
              <a:rPr lang="en-US" sz="3200" dirty="0" smtClean="0"/>
              <a:t>Self-Service Publishing to Company Portal for internal developers</a:t>
            </a:r>
          </a:p>
          <a:p>
            <a:r>
              <a:rPr lang="en-US" sz="3200" dirty="0"/>
              <a:t>Education on app modernization via the learning </a:t>
            </a:r>
            <a:r>
              <a:rPr lang="en-US" sz="3200" dirty="0" smtClean="0"/>
              <a:t>center</a:t>
            </a:r>
            <a:endParaRPr lang="en-US" sz="3200" dirty="0"/>
          </a:p>
          <a:p>
            <a:r>
              <a:rPr lang="en-US" sz="3200" dirty="0" smtClean="0"/>
              <a:t>App </a:t>
            </a:r>
            <a:r>
              <a:rPr lang="en-US" sz="3200" dirty="0"/>
              <a:t>certification, code signing and publishing to Company </a:t>
            </a:r>
            <a:r>
              <a:rPr lang="en-US" sz="3200" dirty="0" smtClean="0"/>
              <a:t>Portal</a:t>
            </a:r>
          </a:p>
          <a:p>
            <a:r>
              <a:rPr lang="en-US" sz="3200" dirty="0" smtClean="0"/>
              <a:t>Analytics </a:t>
            </a:r>
            <a:r>
              <a:rPr lang="en-US" sz="3200" dirty="0"/>
              <a:t>using dashboard and </a:t>
            </a:r>
            <a:endParaRPr lang="en-US" sz="3200" dirty="0" smtClean="0"/>
          </a:p>
          <a:p>
            <a:pPr marL="0" indent="0">
              <a:buNone/>
            </a:pPr>
            <a:r>
              <a:rPr lang="en-US" sz="3200" dirty="0"/>
              <a:t> </a:t>
            </a:r>
            <a:r>
              <a:rPr lang="en-US" sz="3200" dirty="0" smtClean="0"/>
              <a:t>   reporting</a:t>
            </a:r>
            <a:endParaRPr lang="en-US" sz="3200" dirty="0"/>
          </a:p>
          <a:p>
            <a:pPr marL="0" indent="0">
              <a:buNone/>
            </a:pPr>
            <a:endParaRPr lang="en-US" dirty="0"/>
          </a:p>
        </p:txBody>
      </p:sp>
      <p:grpSp>
        <p:nvGrpSpPr>
          <p:cNvPr id="7" name="Group 6"/>
          <p:cNvGrpSpPr/>
          <p:nvPr/>
        </p:nvGrpSpPr>
        <p:grpSpPr>
          <a:xfrm>
            <a:off x="6446837" y="4176441"/>
            <a:ext cx="4630577" cy="2716714"/>
            <a:chOff x="7531260" y="4176441"/>
            <a:chExt cx="4630577" cy="2716714"/>
          </a:xfrm>
        </p:grpSpPr>
        <p:grpSp>
          <p:nvGrpSpPr>
            <p:cNvPr id="6" name="Group 5"/>
            <p:cNvGrpSpPr/>
            <p:nvPr/>
          </p:nvGrpSpPr>
          <p:grpSpPr>
            <a:xfrm>
              <a:off x="7531260" y="4176441"/>
              <a:ext cx="4630577" cy="2716714"/>
              <a:chOff x="7542803" y="4176441"/>
              <a:chExt cx="4630577" cy="2716714"/>
            </a:xfrm>
          </p:grpSpPr>
          <p:sp>
            <p:nvSpPr>
              <p:cNvPr id="74" name="Rectangle 73"/>
              <p:cNvSpPr/>
              <p:nvPr/>
            </p:nvSpPr>
            <p:spPr bwMode="auto">
              <a:xfrm>
                <a:off x="7542803" y="4176441"/>
                <a:ext cx="4630577" cy="2716714"/>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46630" tIns="46630" rIns="46630" bIns="46630" numCol="1" spcCol="0" rtlCol="0" fromWordArt="0" anchor="t" anchorCtr="0" forceAA="0" compatLnSpc="1">
                <a:prstTxWarp prst="textNoShape">
                  <a:avLst/>
                </a:prstTxWarp>
                <a:noAutofit/>
              </a:bodyPr>
              <a:lstStyle/>
              <a:p>
                <a:pPr algn="ctr" defTabSz="932290" fontAlgn="base">
                  <a:spcBef>
                    <a:spcPct val="0"/>
                  </a:spcBef>
                  <a:spcAft>
                    <a:spcPct val="0"/>
                  </a:spcAft>
                  <a:tabLst>
                    <a:tab pos="702686" algn="l"/>
                  </a:tabLst>
                </a:pPr>
                <a:endParaRPr lang="en-US" sz="306" dirty="0">
                  <a:gradFill>
                    <a:gsLst>
                      <a:gs pos="0">
                        <a:srgbClr val="FFFFFF"/>
                      </a:gs>
                      <a:gs pos="100000">
                        <a:srgbClr val="FFFFFF"/>
                      </a:gs>
                    </a:gsLst>
                    <a:lin ang="5400000" scaled="0"/>
                  </a:gradFill>
                </a:endParaRPr>
              </a:p>
              <a:p>
                <a:pPr algn="ctr" defTabSz="932290" fontAlgn="base">
                  <a:spcBef>
                    <a:spcPct val="0"/>
                  </a:spcBef>
                  <a:spcAft>
                    <a:spcPct val="0"/>
                  </a:spcAft>
                  <a:tabLst>
                    <a:tab pos="702686" algn="l"/>
                  </a:tabLst>
                </a:pPr>
                <a:r>
                  <a:rPr lang="en-US" sz="1836" dirty="0">
                    <a:gradFill>
                      <a:gsLst>
                        <a:gs pos="0">
                          <a:srgbClr val="FFFFFF"/>
                        </a:gs>
                        <a:gs pos="100000">
                          <a:srgbClr val="FFFFFF"/>
                        </a:gs>
                      </a:gsLst>
                      <a:lin ang="5400000" scaled="0"/>
                    </a:gradFill>
                  </a:rPr>
                  <a:t>IT Dev Center</a:t>
                </a:r>
              </a:p>
            </p:txBody>
          </p:sp>
          <p:sp>
            <p:nvSpPr>
              <p:cNvPr id="75" name="Rectangle 74"/>
              <p:cNvSpPr/>
              <p:nvPr/>
            </p:nvSpPr>
            <p:spPr>
              <a:xfrm>
                <a:off x="7639921" y="6176647"/>
                <a:ext cx="4438539" cy="606488"/>
              </a:xfrm>
              <a:prstGeom prst="rect">
                <a:avLst/>
              </a:prstGeom>
            </p:spPr>
            <p:txBody>
              <a:bodyPr wrap="square">
                <a:spAutoFit/>
              </a:bodyPr>
              <a:lstStyle/>
              <a:p>
                <a:pPr defTabSz="524661" fontAlgn="base">
                  <a:spcBef>
                    <a:spcPct val="0"/>
                  </a:spcBef>
                  <a:spcAft>
                    <a:spcPct val="0"/>
                  </a:spcAft>
                </a:pPr>
                <a:endParaRPr lang="en-US" sz="1632" b="1" kern="0" dirty="0">
                  <a:solidFill>
                    <a:srgbClr val="FFFFFF"/>
                  </a:solidFill>
                  <a:latin typeface="Segoe UI Light" panose="020B0502040204020203" pitchFamily="34" charset="0"/>
                  <a:cs typeface="Segoe UI Light" panose="020B0502040204020203" pitchFamily="34" charset="0"/>
                </a:endParaRPr>
              </a:p>
              <a:p>
                <a:pPr defTabSz="524661" fontAlgn="base">
                  <a:spcBef>
                    <a:spcPct val="0"/>
                  </a:spcBef>
                  <a:spcAft>
                    <a:spcPct val="0"/>
                  </a:spcAft>
                </a:pPr>
                <a:endParaRPr lang="en-US" sz="1632" b="1" kern="0" dirty="0">
                  <a:solidFill>
                    <a:srgbClr val="FFFFFF"/>
                  </a:solidFill>
                  <a:latin typeface="Segoe UI Light" panose="020B0502040204020203" pitchFamily="34" charset="0"/>
                  <a:cs typeface="Segoe UI Light" panose="020B0502040204020203" pitchFamily="34" charset="0"/>
                </a:endParaRPr>
              </a:p>
            </p:txBody>
          </p:sp>
          <p:pic>
            <p:nvPicPr>
              <p:cNvPr id="77" name="Picture 76"/>
              <p:cNvPicPr>
                <a:picLocks noChangeAspect="1"/>
              </p:cNvPicPr>
              <p:nvPr/>
            </p:nvPicPr>
            <p:blipFill>
              <a:blip r:embed="rId3"/>
              <a:stretch>
                <a:fillRect/>
              </a:stretch>
            </p:blipFill>
            <p:spPr>
              <a:xfrm>
                <a:off x="7917288" y="6274865"/>
                <a:ext cx="3909656" cy="434747"/>
              </a:xfrm>
              <a:prstGeom prst="rect">
                <a:avLst/>
              </a:prstGeom>
            </p:spPr>
          </p:pic>
          <p:pic>
            <p:nvPicPr>
              <p:cNvPr id="78" name="Picture 7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0314" y="4243069"/>
                <a:ext cx="506942" cy="492970"/>
              </a:xfrm>
              <a:prstGeom prst="rect">
                <a:avLst/>
              </a:prstGeom>
            </p:spPr>
          </p:pic>
        </p:grpSp>
        <p:grpSp>
          <p:nvGrpSpPr>
            <p:cNvPr id="5" name="Group 4"/>
            <p:cNvGrpSpPr/>
            <p:nvPr/>
          </p:nvGrpSpPr>
          <p:grpSpPr>
            <a:xfrm>
              <a:off x="7928956" y="4992335"/>
              <a:ext cx="3876205" cy="1164690"/>
              <a:chOff x="7928956" y="4992335"/>
              <a:chExt cx="3876205" cy="1164690"/>
            </a:xfrm>
          </p:grpSpPr>
          <p:pic>
            <p:nvPicPr>
              <p:cNvPr id="76" name="Picture 75"/>
              <p:cNvPicPr>
                <a:picLocks noChangeAspect="1"/>
              </p:cNvPicPr>
              <p:nvPr/>
            </p:nvPicPr>
            <p:blipFill>
              <a:blip r:embed="rId5"/>
              <a:stretch>
                <a:fillRect/>
              </a:stretch>
            </p:blipFill>
            <p:spPr>
              <a:xfrm>
                <a:off x="7928956" y="4992335"/>
                <a:ext cx="3876205" cy="1164690"/>
              </a:xfrm>
              <a:prstGeom prst="rect">
                <a:avLst/>
              </a:prstGeom>
            </p:spPr>
          </p:pic>
          <p:sp>
            <p:nvSpPr>
              <p:cNvPr id="4" name="TextBox 3"/>
              <p:cNvSpPr txBox="1"/>
              <p:nvPr/>
            </p:nvSpPr>
            <p:spPr>
              <a:xfrm>
                <a:off x="9456137" y="5573714"/>
                <a:ext cx="822960" cy="274320"/>
              </a:xfrm>
              <a:prstGeom prst="rect">
                <a:avLst/>
              </a:prstGeom>
              <a:solidFill>
                <a:srgbClr val="505050"/>
              </a:solidFill>
            </p:spPr>
            <p:txBody>
              <a:bodyPr wrap="square" lIns="182880" tIns="146304" rIns="182880" bIns="146304" rtlCol="0" anchor="ctr">
                <a:spAutoFit/>
              </a:bodyPr>
              <a:lstStyle/>
              <a:p>
                <a:pPr algn="ctr">
                  <a:spcAft>
                    <a:spcPts val="600"/>
                  </a:spcAft>
                </a:pPr>
                <a:r>
                  <a:rPr lang="en-US" sz="800" b="1" dirty="0" smtClean="0">
                    <a:gradFill>
                      <a:gsLst>
                        <a:gs pos="2917">
                          <a:schemeClr val="tx1"/>
                        </a:gs>
                        <a:gs pos="30000">
                          <a:schemeClr val="tx1"/>
                        </a:gs>
                      </a:gsLst>
                      <a:lin ang="5400000" scaled="0"/>
                    </a:gradFill>
                  </a:rPr>
                  <a:t>Company Portal</a:t>
                </a:r>
              </a:p>
            </p:txBody>
          </p:sp>
        </p:grpSp>
      </p:grpSp>
    </p:spTree>
    <p:extLst>
      <p:ext uri="{BB962C8B-B14F-4D97-AF65-F5344CB8AC3E}">
        <p14:creationId xmlns:p14="http://schemas.microsoft.com/office/powerpoint/2010/main" val="109868994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smtClean="0"/>
              <a:t>Request Management</a:t>
            </a:r>
            <a:endParaRPr lang="en-US" sz="7200" dirty="0"/>
          </a:p>
        </p:txBody>
      </p:sp>
    </p:spTree>
    <p:extLst>
      <p:ext uri="{BB962C8B-B14F-4D97-AF65-F5344CB8AC3E}">
        <p14:creationId xmlns:p14="http://schemas.microsoft.com/office/powerpoint/2010/main" val="126885236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5749266"/>
          </a:xfrm>
        </p:spPr>
        <p:txBody>
          <a:bodyPr/>
          <a:lstStyle/>
          <a:p>
            <a:r>
              <a:rPr lang="en-US" dirty="0" smtClean="0"/>
              <a:t>Used for our Request Management/Ticket System</a:t>
            </a:r>
          </a:p>
          <a:p>
            <a:pPr lvl="1"/>
            <a:r>
              <a:rPr lang="en-US" dirty="0" smtClean="0"/>
              <a:t>Project work – User Story &amp; Tasks</a:t>
            </a:r>
          </a:p>
          <a:p>
            <a:pPr lvl="1"/>
            <a:r>
              <a:rPr lang="en-US" dirty="0" smtClean="0"/>
              <a:t>BUG tracking</a:t>
            </a:r>
          </a:p>
          <a:p>
            <a:pPr lvl="1"/>
            <a:r>
              <a:rPr lang="en-US" dirty="0" smtClean="0"/>
              <a:t>All team workloads tracked in this system</a:t>
            </a:r>
          </a:p>
          <a:p>
            <a:r>
              <a:rPr lang="en-US" dirty="0" smtClean="0"/>
              <a:t>Task work item used for engagement</a:t>
            </a:r>
          </a:p>
          <a:p>
            <a:pPr lvl="1"/>
            <a:r>
              <a:rPr lang="en-US" dirty="0" smtClean="0"/>
              <a:t>Shared Fields</a:t>
            </a:r>
          </a:p>
          <a:p>
            <a:pPr lvl="2"/>
            <a:r>
              <a:rPr lang="en-US" dirty="0" smtClean="0"/>
              <a:t>Status, Classification, Planning, Scheduling, Details, History</a:t>
            </a:r>
          </a:p>
          <a:p>
            <a:pPr lvl="1"/>
            <a:r>
              <a:rPr lang="en-US" dirty="0" smtClean="0"/>
              <a:t>Custom Tabs per Service Area</a:t>
            </a:r>
          </a:p>
          <a:p>
            <a:pPr lvl="2"/>
            <a:r>
              <a:rPr lang="en-US" dirty="0" smtClean="0"/>
              <a:t>Application Management, Patch Management, Test Pass, Remediation</a:t>
            </a:r>
          </a:p>
          <a:p>
            <a:r>
              <a:rPr lang="en-US" dirty="0" smtClean="0"/>
              <a:t>Application Management tab</a:t>
            </a:r>
          </a:p>
          <a:p>
            <a:pPr lvl="1"/>
            <a:r>
              <a:rPr lang="en-US" dirty="0" smtClean="0"/>
              <a:t>Sections for each type of Metadata required to complete request</a:t>
            </a:r>
          </a:p>
          <a:p>
            <a:pPr lvl="1"/>
            <a:r>
              <a:rPr lang="en-US" dirty="0" smtClean="0"/>
              <a:t>Application, Deployment Type, Deployment, Results, (Packaging)</a:t>
            </a:r>
            <a:endParaRPr lang="en-US" dirty="0"/>
          </a:p>
        </p:txBody>
      </p:sp>
      <p:sp>
        <p:nvSpPr>
          <p:cNvPr id="2" name="Title 1"/>
          <p:cNvSpPr>
            <a:spLocks noGrp="1"/>
          </p:cNvSpPr>
          <p:nvPr>
            <p:ph type="title"/>
          </p:nvPr>
        </p:nvSpPr>
        <p:spPr/>
        <p:txBody>
          <a:bodyPr/>
          <a:lstStyle/>
          <a:p>
            <a:r>
              <a:rPr lang="en-US" dirty="0" smtClean="0"/>
              <a:t>Team Foundation Server</a:t>
            </a:r>
            <a:endParaRPr lang="en-US" dirty="0"/>
          </a:p>
        </p:txBody>
      </p:sp>
    </p:spTree>
    <p:extLst>
      <p:ext uri="{BB962C8B-B14F-4D97-AF65-F5344CB8AC3E}">
        <p14:creationId xmlns:p14="http://schemas.microsoft.com/office/powerpoint/2010/main" val="205304326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br>
              <a:rPr lang="en-US" dirty="0" smtClean="0"/>
            </a:br>
            <a:r>
              <a:rPr lang="en-US" sz="6000" dirty="0" smtClean="0"/>
              <a:t>Ticket Request System using TFS</a:t>
            </a:r>
            <a:endParaRPr lang="en-US" sz="6000" dirty="0"/>
          </a:p>
        </p:txBody>
      </p:sp>
      <p:sp>
        <p:nvSpPr>
          <p:cNvPr id="5" name="Text Placeholder 4"/>
          <p:cNvSpPr>
            <a:spLocks noGrp="1"/>
          </p:cNvSpPr>
          <p:nvPr>
            <p:ph type="body" sz="quarter" idx="12"/>
          </p:nvPr>
        </p:nvSpPr>
        <p:spPr/>
        <p:txBody>
          <a:bodyPr/>
          <a:lstStyle/>
          <a:p>
            <a:endParaRPr lang="en-US" dirty="0" smtClean="0"/>
          </a:p>
          <a:p>
            <a:r>
              <a:rPr lang="en-US" dirty="0" smtClean="0"/>
              <a:t>Marc Hurley</a:t>
            </a:r>
            <a:endParaRPr lang="en-US" dirty="0"/>
          </a:p>
        </p:txBody>
      </p:sp>
    </p:spTree>
    <p:extLst>
      <p:ext uri="{BB962C8B-B14F-4D97-AF65-F5344CB8AC3E}">
        <p14:creationId xmlns:p14="http://schemas.microsoft.com/office/powerpoint/2010/main" val="5003026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Ticket Request System using TFS</a:t>
            </a:r>
            <a:endParaRPr lang="en-US" dirty="0"/>
          </a:p>
        </p:txBody>
      </p:sp>
      <p:pic>
        <p:nvPicPr>
          <p:cNvPr id="5" name="Picture 4"/>
          <p:cNvPicPr>
            <a:picLocks noChangeAspect="1"/>
          </p:cNvPicPr>
          <p:nvPr/>
        </p:nvPicPr>
        <p:blipFill>
          <a:blip r:embed="rId2"/>
          <a:stretch>
            <a:fillRect/>
          </a:stretch>
        </p:blipFill>
        <p:spPr>
          <a:xfrm>
            <a:off x="122237" y="1135062"/>
            <a:ext cx="9767887" cy="5423897"/>
          </a:xfrm>
          <a:prstGeom prst="rect">
            <a:avLst/>
          </a:prstGeom>
        </p:spPr>
      </p:pic>
      <p:pic>
        <p:nvPicPr>
          <p:cNvPr id="6" name="Picture 5"/>
          <p:cNvPicPr>
            <a:picLocks noChangeAspect="1"/>
          </p:cNvPicPr>
          <p:nvPr/>
        </p:nvPicPr>
        <p:blipFill>
          <a:blip r:embed="rId3"/>
          <a:stretch>
            <a:fillRect/>
          </a:stretch>
        </p:blipFill>
        <p:spPr>
          <a:xfrm>
            <a:off x="203718" y="2135079"/>
            <a:ext cx="5629275" cy="4067175"/>
          </a:xfrm>
          <a:prstGeom prst="rect">
            <a:avLst/>
          </a:prstGeom>
        </p:spPr>
      </p:pic>
      <p:pic>
        <p:nvPicPr>
          <p:cNvPr id="7" name="Picture 6"/>
          <p:cNvPicPr>
            <a:picLocks noChangeAspect="1"/>
          </p:cNvPicPr>
          <p:nvPr/>
        </p:nvPicPr>
        <p:blipFill>
          <a:blip r:embed="rId4"/>
          <a:stretch>
            <a:fillRect/>
          </a:stretch>
        </p:blipFill>
        <p:spPr>
          <a:xfrm>
            <a:off x="856220" y="1058862"/>
            <a:ext cx="11458575" cy="5848350"/>
          </a:xfrm>
          <a:prstGeom prst="rect">
            <a:avLst/>
          </a:prstGeom>
        </p:spPr>
      </p:pic>
      <p:pic>
        <p:nvPicPr>
          <p:cNvPr id="8" name="Picture 7"/>
          <p:cNvPicPr>
            <a:picLocks noChangeAspect="1"/>
          </p:cNvPicPr>
          <p:nvPr/>
        </p:nvPicPr>
        <p:blipFill>
          <a:blip r:embed="rId5"/>
          <a:stretch>
            <a:fillRect/>
          </a:stretch>
        </p:blipFill>
        <p:spPr>
          <a:xfrm>
            <a:off x="274639" y="3920091"/>
            <a:ext cx="11439525" cy="3009900"/>
          </a:xfrm>
          <a:prstGeom prst="rect">
            <a:avLst/>
          </a:prstGeom>
        </p:spPr>
      </p:pic>
    </p:spTree>
    <p:extLst>
      <p:ext uri="{BB962C8B-B14F-4D97-AF65-F5344CB8AC3E}">
        <p14:creationId xmlns:p14="http://schemas.microsoft.com/office/powerpoint/2010/main" val="10497846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1822037"/>
          </a:xfrm>
        </p:spPr>
        <p:txBody>
          <a:bodyPr/>
          <a:lstStyle/>
          <a:p>
            <a:r>
              <a:rPr lang="en-US" dirty="0" smtClean="0"/>
              <a:t>Used to manage the application metadata</a:t>
            </a:r>
          </a:p>
          <a:p>
            <a:r>
              <a:rPr lang="en-US" dirty="0" smtClean="0"/>
              <a:t>Use TFS com based object model</a:t>
            </a:r>
            <a:r>
              <a:rPr lang="en-US" dirty="0"/>
              <a:t> </a:t>
            </a:r>
            <a:r>
              <a:rPr lang="en-US" dirty="0" smtClean="0"/>
              <a:t>(DLL files &amp; API)</a:t>
            </a:r>
          </a:p>
          <a:p>
            <a:pPr lvl="1"/>
            <a:r>
              <a:rPr lang="en-US" dirty="0" smtClean="0"/>
              <a:t>PowerShell cmdlets call the APIs</a:t>
            </a:r>
          </a:p>
        </p:txBody>
      </p:sp>
      <p:sp>
        <p:nvSpPr>
          <p:cNvPr id="3" name="Title 2"/>
          <p:cNvSpPr>
            <a:spLocks noGrp="1"/>
          </p:cNvSpPr>
          <p:nvPr>
            <p:ph type="title"/>
          </p:nvPr>
        </p:nvSpPr>
        <p:spPr/>
        <p:txBody>
          <a:bodyPr/>
          <a:lstStyle/>
          <a:p>
            <a:r>
              <a:rPr lang="en-US" dirty="0" smtClean="0"/>
              <a:t>How We Read &amp; Write to TFS</a:t>
            </a:r>
            <a:endParaRPr lang="en-US" dirty="0"/>
          </a:p>
        </p:txBody>
      </p:sp>
      <p:sp>
        <p:nvSpPr>
          <p:cNvPr id="5" name="Oval 4"/>
          <p:cNvSpPr/>
          <p:nvPr/>
        </p:nvSpPr>
        <p:spPr bwMode="auto">
          <a:xfrm>
            <a:off x="655637" y="3649662"/>
            <a:ext cx="2667000" cy="846384"/>
          </a:xfrm>
          <a:prstGeom prst="ellipse">
            <a:avLst/>
          </a:prstGeom>
          <a:solidFill>
            <a:schemeClr val="accent6">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IT Dev Center</a:t>
            </a:r>
          </a:p>
        </p:txBody>
      </p:sp>
      <p:grpSp>
        <p:nvGrpSpPr>
          <p:cNvPr id="12" name="Group 11"/>
          <p:cNvGrpSpPr/>
          <p:nvPr/>
        </p:nvGrpSpPr>
        <p:grpSpPr>
          <a:xfrm>
            <a:off x="4237037" y="4257039"/>
            <a:ext cx="3657600" cy="1478618"/>
            <a:chOff x="3932237" y="4183062"/>
            <a:chExt cx="3657600" cy="1478618"/>
          </a:xfrm>
        </p:grpSpPr>
        <p:sp>
          <p:nvSpPr>
            <p:cNvPr id="6" name="Rounded Rectangle 5"/>
            <p:cNvSpPr/>
            <p:nvPr/>
          </p:nvSpPr>
          <p:spPr bwMode="auto">
            <a:xfrm>
              <a:off x="4084637" y="4335462"/>
              <a:ext cx="3352800" cy="1066800"/>
            </a:xfrm>
            <a:prstGeom prst="round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6000" b="1" dirty="0" smtClean="0">
                  <a:gradFill>
                    <a:gsLst>
                      <a:gs pos="0">
                        <a:srgbClr val="FFFFFF"/>
                      </a:gs>
                      <a:gs pos="100000">
                        <a:srgbClr val="FFFFFF"/>
                      </a:gs>
                    </a:gsLst>
                    <a:lin ang="5400000" scaled="0"/>
                  </a:gradFill>
                  <a:ea typeface="Segoe UI" pitchFamily="34" charset="0"/>
                  <a:cs typeface="Segoe UI" pitchFamily="34" charset="0"/>
                </a:rPr>
                <a:t>TFS</a:t>
              </a:r>
            </a:p>
          </p:txBody>
        </p:sp>
        <p:sp>
          <p:nvSpPr>
            <p:cNvPr id="8" name="Flowchart: Punched Tape 7"/>
            <p:cNvSpPr/>
            <p:nvPr/>
          </p:nvSpPr>
          <p:spPr bwMode="auto">
            <a:xfrm>
              <a:off x="6446837" y="4183062"/>
              <a:ext cx="1143000" cy="813286"/>
            </a:xfrm>
            <a:prstGeom prst="flowChartPunchedTape">
              <a:avLst/>
            </a:prstGeom>
            <a:solidFill>
              <a:schemeClr val="accent4">
                <a:lumMod val="75000"/>
              </a:schemeClr>
            </a:solidFill>
            <a:ln>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INPUT</a:t>
              </a:r>
            </a:p>
          </p:txBody>
        </p:sp>
        <p:sp>
          <p:nvSpPr>
            <p:cNvPr id="9" name="Flowchart: Punched Tape 8"/>
            <p:cNvSpPr/>
            <p:nvPr/>
          </p:nvSpPr>
          <p:spPr bwMode="auto">
            <a:xfrm>
              <a:off x="3932237" y="4848394"/>
              <a:ext cx="1143000" cy="813286"/>
            </a:xfrm>
            <a:prstGeom prst="flowChartPunchedTape">
              <a:avLst/>
            </a:prstGeom>
            <a:solidFill>
              <a:schemeClr val="accent4">
                <a:lumMod val="75000"/>
              </a:schemeClr>
            </a:solidFill>
            <a:ln>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OUTPUT</a:t>
              </a:r>
            </a:p>
          </p:txBody>
        </p:sp>
      </p:grpSp>
      <p:sp>
        <p:nvSpPr>
          <p:cNvPr id="11" name="Round Diagonal Corner Rectangle 10"/>
          <p:cNvSpPr/>
          <p:nvPr/>
        </p:nvSpPr>
        <p:spPr bwMode="auto">
          <a:xfrm>
            <a:off x="8885237" y="5598807"/>
            <a:ext cx="2247900" cy="914400"/>
          </a:xfrm>
          <a:prstGeom prst="round2Diag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Orchestrator</a:t>
            </a:r>
          </a:p>
        </p:txBody>
      </p:sp>
      <p:cxnSp>
        <p:nvCxnSpPr>
          <p:cNvPr id="17" name="Elbow Connector 16"/>
          <p:cNvCxnSpPr>
            <a:stCxn id="5" idx="0"/>
            <a:endCxn id="8" idx="0"/>
          </p:cNvCxnSpPr>
          <p:nvPr/>
        </p:nvCxnSpPr>
        <p:spPr>
          <a:xfrm rot="16200000" flipH="1">
            <a:off x="4311784" y="1327015"/>
            <a:ext cx="688706" cy="5334000"/>
          </a:xfrm>
          <a:prstGeom prst="bentConnector3">
            <a:avLst>
              <a:gd name="adj1" fmla="val -33193"/>
            </a:avLst>
          </a:prstGeom>
          <a:ln w="73025" cmpd="sng">
            <a:solidFill>
              <a:srgbClr val="FF0000">
                <a:alpha val="50000"/>
              </a:srgbClr>
            </a:solidFill>
            <a:headEnd type="none"/>
            <a:tailEnd type="triangle" w="lg" len="med"/>
          </a:ln>
        </p:spPr>
        <p:style>
          <a:lnRef idx="3">
            <a:schemeClr val="accent3"/>
          </a:lnRef>
          <a:fillRef idx="0">
            <a:schemeClr val="accent3"/>
          </a:fillRef>
          <a:effectRef idx="2">
            <a:schemeClr val="accent3"/>
          </a:effectRef>
          <a:fontRef idx="minor">
            <a:schemeClr val="tx1"/>
          </a:fontRef>
        </p:style>
      </p:cxnSp>
      <p:cxnSp>
        <p:nvCxnSpPr>
          <p:cNvPr id="19" name="Elbow Connector 18"/>
          <p:cNvCxnSpPr>
            <a:stCxn id="11" idx="2"/>
            <a:endCxn id="9" idx="2"/>
          </p:cNvCxnSpPr>
          <p:nvPr/>
        </p:nvCxnSpPr>
        <p:spPr>
          <a:xfrm rot="10800000">
            <a:off x="4808537" y="5654329"/>
            <a:ext cx="4076700" cy="401679"/>
          </a:xfrm>
          <a:prstGeom prst="bentConnector2">
            <a:avLst/>
          </a:prstGeom>
          <a:ln w="73025" cmpd="sng">
            <a:solidFill>
              <a:srgbClr val="FF0000">
                <a:alpha val="50000"/>
              </a:srgbClr>
            </a:solidFill>
            <a:headEnd type="none"/>
            <a:tailEnd type="triangle" w="lg" len="med"/>
          </a:ln>
        </p:spPr>
        <p:style>
          <a:lnRef idx="3">
            <a:schemeClr val="accent3"/>
          </a:lnRef>
          <a:fillRef idx="0">
            <a:schemeClr val="accent3"/>
          </a:fillRef>
          <a:effectRef idx="2">
            <a:schemeClr val="accent3"/>
          </a:effectRef>
          <a:fontRef idx="minor">
            <a:schemeClr val="tx1"/>
          </a:fontRef>
        </p:style>
      </p:cxnSp>
      <p:cxnSp>
        <p:nvCxnSpPr>
          <p:cNvPr id="22" name="Elbow Connector 21"/>
          <p:cNvCxnSpPr>
            <a:stCxn id="11" idx="3"/>
            <a:endCxn id="8" idx="3"/>
          </p:cNvCxnSpPr>
          <p:nvPr/>
        </p:nvCxnSpPr>
        <p:spPr>
          <a:xfrm rot="16200000" flipV="1">
            <a:off x="8484350" y="4073970"/>
            <a:ext cx="935125" cy="2114550"/>
          </a:xfrm>
          <a:prstGeom prst="bentConnector2">
            <a:avLst/>
          </a:prstGeom>
          <a:ln w="73025" cmpd="sng">
            <a:solidFill>
              <a:srgbClr val="FFFF00">
                <a:alpha val="50000"/>
              </a:srgbClr>
            </a:solidFill>
            <a:headEnd type="none"/>
            <a:tailEnd type="triangle" w="lg" len="med"/>
          </a:ln>
        </p:spPr>
        <p:style>
          <a:lnRef idx="3">
            <a:schemeClr val="accent3"/>
          </a:lnRef>
          <a:fillRef idx="0">
            <a:schemeClr val="accent3"/>
          </a:fillRef>
          <a:effectRef idx="2">
            <a:schemeClr val="accent3"/>
          </a:effectRef>
          <a:fontRef idx="minor">
            <a:schemeClr val="tx1"/>
          </a:fontRef>
        </p:style>
      </p:cxnSp>
      <p:cxnSp>
        <p:nvCxnSpPr>
          <p:cNvPr id="25" name="Elbow Connector 24"/>
          <p:cNvCxnSpPr>
            <a:stCxn id="5" idx="4"/>
            <a:endCxn id="9" idx="1"/>
          </p:cNvCxnSpPr>
          <p:nvPr/>
        </p:nvCxnSpPr>
        <p:spPr>
          <a:xfrm rot="16200000" flipH="1">
            <a:off x="2696603" y="3788580"/>
            <a:ext cx="832968" cy="2247900"/>
          </a:xfrm>
          <a:prstGeom prst="bentConnector2">
            <a:avLst/>
          </a:prstGeom>
          <a:ln w="73025" cmpd="sng">
            <a:solidFill>
              <a:srgbClr val="FFFF00">
                <a:alpha val="50000"/>
              </a:srgbClr>
            </a:solidFill>
            <a:headEnd type="none"/>
            <a:tailEnd type="triangle" w="lg" len="med"/>
          </a:ln>
        </p:spPr>
        <p:style>
          <a:lnRef idx="3">
            <a:schemeClr val="accent3"/>
          </a:lnRef>
          <a:fillRef idx="0">
            <a:schemeClr val="accent3"/>
          </a:fillRef>
          <a:effectRef idx="2">
            <a:schemeClr val="accent3"/>
          </a:effectRef>
          <a:fontRef idx="minor">
            <a:schemeClr val="tx1"/>
          </a:fontRef>
        </p:style>
      </p:cxnSp>
      <p:sp>
        <p:nvSpPr>
          <p:cNvPr id="28" name="TextBox 27"/>
          <p:cNvSpPr txBox="1"/>
          <p:nvPr/>
        </p:nvSpPr>
        <p:spPr>
          <a:xfrm>
            <a:off x="3189287" y="3021798"/>
            <a:ext cx="32385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TFS APIs - Metadata</a:t>
            </a:r>
          </a:p>
        </p:txBody>
      </p:sp>
      <p:sp>
        <p:nvSpPr>
          <p:cNvPr id="29" name="TextBox 28"/>
          <p:cNvSpPr txBox="1"/>
          <p:nvPr/>
        </p:nvSpPr>
        <p:spPr>
          <a:xfrm>
            <a:off x="5355190" y="5868879"/>
            <a:ext cx="32385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TFS APIs - Results</a:t>
            </a:r>
          </a:p>
        </p:txBody>
      </p:sp>
      <p:sp>
        <p:nvSpPr>
          <p:cNvPr id="30" name="TextBox 29"/>
          <p:cNvSpPr txBox="1"/>
          <p:nvPr/>
        </p:nvSpPr>
        <p:spPr>
          <a:xfrm>
            <a:off x="8656637" y="4274666"/>
            <a:ext cx="12954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Polling</a:t>
            </a:r>
          </a:p>
        </p:txBody>
      </p:sp>
      <p:sp>
        <p:nvSpPr>
          <p:cNvPr id="31" name="TextBox 30"/>
          <p:cNvSpPr txBox="1"/>
          <p:nvPr/>
        </p:nvSpPr>
        <p:spPr>
          <a:xfrm>
            <a:off x="2300564" y="5162307"/>
            <a:ext cx="12954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Polling</a:t>
            </a:r>
          </a:p>
        </p:txBody>
      </p:sp>
    </p:spTree>
    <p:extLst>
      <p:ext uri="{BB962C8B-B14F-4D97-AF65-F5344CB8AC3E}">
        <p14:creationId xmlns:p14="http://schemas.microsoft.com/office/powerpoint/2010/main" val="1061946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28" grpId="0"/>
      <p:bldP spid="29" grpId="0"/>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How </a:t>
            </a:r>
            <a:r>
              <a:rPr lang="en-US" sz="3200" dirty="0"/>
              <a:t>Microsoft IT Manages Their Microsoft System Center Configuration Manager Application Lifecycle with Zero Touch</a:t>
            </a:r>
          </a:p>
        </p:txBody>
      </p:sp>
      <p:sp>
        <p:nvSpPr>
          <p:cNvPr id="3" name="Text Placeholder 2"/>
          <p:cNvSpPr>
            <a:spLocks noGrp="1"/>
          </p:cNvSpPr>
          <p:nvPr>
            <p:ph type="body" sz="quarter" idx="14"/>
          </p:nvPr>
        </p:nvSpPr>
        <p:spPr/>
        <p:txBody>
          <a:bodyPr/>
          <a:lstStyle/>
          <a:p>
            <a:r>
              <a:rPr lang="en-US" dirty="0" smtClean="0"/>
              <a:t>Marc Hurley</a:t>
            </a:r>
          </a:p>
          <a:p>
            <a:r>
              <a:rPr lang="en-US" dirty="0" smtClean="0"/>
              <a:t>Dharmendra Thotakura</a:t>
            </a:r>
            <a:endParaRPr lang="en-US" dirty="0"/>
          </a:p>
        </p:txBody>
      </p:sp>
      <p:sp>
        <p:nvSpPr>
          <p:cNvPr id="4" name="Text Placeholder 7"/>
          <p:cNvSpPr txBox="1">
            <a:spLocks/>
          </p:cNvSpPr>
          <p:nvPr/>
        </p:nvSpPr>
        <p:spPr>
          <a:xfrm>
            <a:off x="10333038" y="296863"/>
            <a:ext cx="1828800" cy="37856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400" dirty="0" smtClean="0"/>
              <a:t>PCIT-B339</a:t>
            </a:r>
            <a:endParaRPr lang="en-US" sz="1400" dirty="0"/>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259628"/>
          </a:xfrm>
        </p:spPr>
        <p:txBody>
          <a:bodyPr/>
          <a:lstStyle/>
          <a:p>
            <a:r>
              <a:rPr lang="en-US" dirty="0" smtClean="0"/>
              <a:t>Use native Configuration Manager cmdlets</a:t>
            </a:r>
          </a:p>
          <a:p>
            <a:pPr lvl="1"/>
            <a:r>
              <a:rPr lang="en-US" dirty="0" smtClean="0"/>
              <a:t>Create Application and Deployment Type</a:t>
            </a:r>
          </a:p>
          <a:p>
            <a:pPr lvl="1"/>
            <a:r>
              <a:rPr lang="en-US" dirty="0" smtClean="0"/>
              <a:t>Deploy Application</a:t>
            </a:r>
          </a:p>
          <a:p>
            <a:pPr lvl="1"/>
            <a:r>
              <a:rPr lang="en-US" dirty="0" smtClean="0"/>
              <a:t>Application metadata updates</a:t>
            </a:r>
          </a:p>
          <a:p>
            <a:r>
              <a:rPr lang="en-US" dirty="0" smtClean="0"/>
              <a:t>Created some custom modules</a:t>
            </a:r>
          </a:p>
          <a:p>
            <a:pPr lvl="1"/>
            <a:r>
              <a:rPr lang="en-US" dirty="0" smtClean="0"/>
              <a:t>Supersedence</a:t>
            </a:r>
          </a:p>
          <a:p>
            <a:pPr lvl="1"/>
            <a:r>
              <a:rPr lang="en-US" dirty="0" smtClean="0"/>
              <a:t>Icon</a:t>
            </a:r>
          </a:p>
          <a:p>
            <a:pPr lvl="1"/>
            <a:r>
              <a:rPr lang="en-US" dirty="0" smtClean="0"/>
              <a:t>Delete</a:t>
            </a:r>
          </a:p>
          <a:p>
            <a:pPr lvl="1"/>
            <a:r>
              <a:rPr lang="en-US" dirty="0" smtClean="0"/>
              <a:t>Pause and Resume (Deployment)</a:t>
            </a:r>
            <a:endParaRPr lang="en-US" dirty="0"/>
          </a:p>
        </p:txBody>
      </p:sp>
      <p:sp>
        <p:nvSpPr>
          <p:cNvPr id="3" name="Title 2"/>
          <p:cNvSpPr>
            <a:spLocks noGrp="1"/>
          </p:cNvSpPr>
          <p:nvPr>
            <p:ph type="title"/>
          </p:nvPr>
        </p:nvSpPr>
        <p:spPr/>
        <p:txBody>
          <a:bodyPr/>
          <a:lstStyle/>
          <a:p>
            <a:r>
              <a:rPr lang="en-US" dirty="0" smtClean="0"/>
              <a:t>Create Objects in Configuration Manager</a:t>
            </a:r>
            <a:endParaRPr lang="en-US" dirty="0"/>
          </a:p>
        </p:txBody>
      </p:sp>
      <p:sp>
        <p:nvSpPr>
          <p:cNvPr id="7" name="Flowchart: Multidocument 6"/>
          <p:cNvSpPr/>
          <p:nvPr/>
        </p:nvSpPr>
        <p:spPr bwMode="auto">
          <a:xfrm>
            <a:off x="8428037" y="3257767"/>
            <a:ext cx="1752600" cy="1143000"/>
          </a:xfrm>
          <a:prstGeom prst="flowChartMultidocumen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250" dirty="0" smtClean="0">
                <a:gradFill>
                  <a:gsLst>
                    <a:gs pos="0">
                      <a:srgbClr val="FFFFFF"/>
                    </a:gs>
                    <a:gs pos="100000">
                      <a:srgbClr val="FFFFFF"/>
                    </a:gs>
                  </a:gsLst>
                  <a:lin ang="5400000" scaled="0"/>
                </a:gradFill>
                <a:ea typeface="Segoe UI" pitchFamily="34" charset="0"/>
                <a:cs typeface="Segoe UI" pitchFamily="34" charset="0"/>
              </a:rPr>
              <a:t>Configuration Manager &amp; Custom cmdlets</a:t>
            </a:r>
          </a:p>
        </p:txBody>
      </p:sp>
      <p:sp>
        <p:nvSpPr>
          <p:cNvPr id="8" name="Flowchart: Punched Tape 7"/>
          <p:cNvSpPr/>
          <p:nvPr/>
        </p:nvSpPr>
        <p:spPr bwMode="auto">
          <a:xfrm>
            <a:off x="8809037" y="1853239"/>
            <a:ext cx="1066800" cy="1066800"/>
          </a:xfrm>
          <a:prstGeom prst="flowChartPunchedTape">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Input XML</a:t>
            </a:r>
          </a:p>
        </p:txBody>
      </p:sp>
      <p:sp>
        <p:nvSpPr>
          <p:cNvPr id="9" name="Rounded Rectangle 8"/>
          <p:cNvSpPr/>
          <p:nvPr/>
        </p:nvSpPr>
        <p:spPr bwMode="auto">
          <a:xfrm>
            <a:off x="7318669" y="4792662"/>
            <a:ext cx="1143000" cy="457200"/>
          </a:xfrm>
          <a:prstGeom prst="round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CREATE</a:t>
            </a:r>
          </a:p>
        </p:txBody>
      </p:sp>
      <p:sp>
        <p:nvSpPr>
          <p:cNvPr id="10" name="Rounded Rectangle 9"/>
          <p:cNvSpPr/>
          <p:nvPr/>
        </p:nvSpPr>
        <p:spPr bwMode="auto">
          <a:xfrm>
            <a:off x="8710649" y="4792662"/>
            <a:ext cx="1143000" cy="457200"/>
          </a:xfrm>
          <a:prstGeom prst="round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DEPLOY</a:t>
            </a:r>
          </a:p>
        </p:txBody>
      </p:sp>
      <p:sp>
        <p:nvSpPr>
          <p:cNvPr id="11" name="Rounded Rectangle 10"/>
          <p:cNvSpPr/>
          <p:nvPr/>
        </p:nvSpPr>
        <p:spPr bwMode="auto">
          <a:xfrm>
            <a:off x="10107870" y="4792662"/>
            <a:ext cx="1066800" cy="457200"/>
          </a:xfrm>
          <a:prstGeom prst="round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DELETE</a:t>
            </a:r>
          </a:p>
        </p:txBody>
      </p:sp>
      <p:cxnSp>
        <p:nvCxnSpPr>
          <p:cNvPr id="15" name="Straight Arrow Connector 14"/>
          <p:cNvCxnSpPr>
            <a:stCxn id="8" idx="2"/>
          </p:cNvCxnSpPr>
          <p:nvPr/>
        </p:nvCxnSpPr>
        <p:spPr>
          <a:xfrm>
            <a:off x="9342437" y="2813359"/>
            <a:ext cx="0" cy="444408"/>
          </a:xfrm>
          <a:prstGeom prst="straightConnector1">
            <a:avLst/>
          </a:prstGeom>
          <a:ln w="508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970837" y="4348254"/>
            <a:ext cx="609600" cy="444408"/>
          </a:xfrm>
          <a:prstGeom prst="straightConnector1">
            <a:avLst/>
          </a:prstGeom>
          <a:ln w="508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258999" y="4348254"/>
            <a:ext cx="0" cy="444408"/>
          </a:xfrm>
          <a:prstGeom prst="straightConnector1">
            <a:avLst/>
          </a:prstGeom>
          <a:ln w="508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952037" y="4259262"/>
            <a:ext cx="609600" cy="533400"/>
          </a:xfrm>
          <a:prstGeom prst="straightConnector1">
            <a:avLst/>
          </a:prstGeom>
          <a:ln w="508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970837" y="5249862"/>
            <a:ext cx="562768" cy="520608"/>
          </a:xfrm>
          <a:prstGeom prst="straightConnector1">
            <a:avLst/>
          </a:prstGeom>
          <a:ln w="508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2"/>
          </p:cNvCxnSpPr>
          <p:nvPr/>
        </p:nvCxnSpPr>
        <p:spPr>
          <a:xfrm>
            <a:off x="9282149" y="5249862"/>
            <a:ext cx="0" cy="463504"/>
          </a:xfrm>
          <a:prstGeom prst="straightConnector1">
            <a:avLst/>
          </a:prstGeom>
          <a:ln w="508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 idx="2"/>
          </p:cNvCxnSpPr>
          <p:nvPr/>
        </p:nvCxnSpPr>
        <p:spPr>
          <a:xfrm flipH="1">
            <a:off x="9986889" y="5249862"/>
            <a:ext cx="654381" cy="520608"/>
          </a:xfrm>
          <a:prstGeom prst="straightConnector1">
            <a:avLst/>
          </a:prstGeom>
          <a:ln w="508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166616" y="5635954"/>
            <a:ext cx="1931470" cy="1217807"/>
            <a:chOff x="8166616" y="5635954"/>
            <a:chExt cx="1931470" cy="1217807"/>
          </a:xfrm>
        </p:grpSpPr>
        <p:sp>
          <p:nvSpPr>
            <p:cNvPr id="12" name="Flowchart: Punched Tape 11"/>
            <p:cNvSpPr/>
            <p:nvPr/>
          </p:nvSpPr>
          <p:spPr bwMode="auto">
            <a:xfrm>
              <a:off x="8166616" y="5635954"/>
              <a:ext cx="1066800" cy="1066800"/>
            </a:xfrm>
            <a:prstGeom prst="flowChartPunchedTape">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Output XML</a:t>
              </a:r>
            </a:p>
          </p:txBody>
        </p:sp>
        <p:sp>
          <p:nvSpPr>
            <p:cNvPr id="13" name="Vertical Scroll 12"/>
            <p:cNvSpPr/>
            <p:nvPr/>
          </p:nvSpPr>
          <p:spPr bwMode="auto">
            <a:xfrm>
              <a:off x="8993186" y="5864373"/>
              <a:ext cx="1104900" cy="989388"/>
            </a:xfrm>
            <a:prstGeom prst="verticalScroll">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LOGS</a:t>
              </a:r>
            </a:p>
          </p:txBody>
        </p:sp>
        <p:sp>
          <p:nvSpPr>
            <p:cNvPr id="30" name="TextBox 29"/>
            <p:cNvSpPr txBox="1"/>
            <p:nvPr/>
          </p:nvSpPr>
          <p:spPr>
            <a:xfrm>
              <a:off x="8830228" y="6030468"/>
              <a:ext cx="609600"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&amp;</a:t>
              </a:r>
            </a:p>
          </p:txBody>
        </p:sp>
      </p:grpSp>
    </p:spTree>
    <p:extLst>
      <p:ext uri="{BB962C8B-B14F-4D97-AF65-F5344CB8AC3E}">
        <p14:creationId xmlns:p14="http://schemas.microsoft.com/office/powerpoint/2010/main" val="2626052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949047"/>
          </a:xfrm>
        </p:spPr>
        <p:txBody>
          <a:bodyPr/>
          <a:lstStyle/>
          <a:p>
            <a:r>
              <a:rPr lang="en-US" sz="3600" dirty="0" smtClean="0"/>
              <a:t>New </a:t>
            </a:r>
            <a:r>
              <a:rPr lang="en-US" sz="3600" dirty="0"/>
              <a:t>Application object </a:t>
            </a:r>
            <a:r>
              <a:rPr lang="en-US" sz="3600" dirty="0" smtClean="0"/>
              <a:t>creation</a:t>
            </a:r>
          </a:p>
          <a:p>
            <a:r>
              <a:rPr lang="en-US" sz="3600" dirty="0"/>
              <a:t>Deploy an </a:t>
            </a:r>
            <a:r>
              <a:rPr lang="en-US" sz="3600" dirty="0" smtClean="0"/>
              <a:t>Application</a:t>
            </a:r>
          </a:p>
          <a:p>
            <a:r>
              <a:rPr lang="en-US" sz="3600" dirty="0" smtClean="0"/>
              <a:t>New </a:t>
            </a:r>
            <a:r>
              <a:rPr lang="en-US" sz="3600" dirty="0"/>
              <a:t>Application object creation and </a:t>
            </a:r>
            <a:r>
              <a:rPr lang="en-US" sz="3600" dirty="0" smtClean="0"/>
              <a:t>deployment</a:t>
            </a:r>
          </a:p>
          <a:p>
            <a:r>
              <a:rPr lang="en-US" sz="3600" dirty="0"/>
              <a:t>Pause an Application </a:t>
            </a:r>
            <a:r>
              <a:rPr lang="en-US" sz="3600" dirty="0" smtClean="0"/>
              <a:t>deployment</a:t>
            </a:r>
          </a:p>
          <a:p>
            <a:r>
              <a:rPr lang="en-US" sz="3600" dirty="0"/>
              <a:t>Resume an Application </a:t>
            </a:r>
            <a:r>
              <a:rPr lang="en-US" sz="3600" dirty="0" smtClean="0"/>
              <a:t>deployment</a:t>
            </a:r>
          </a:p>
          <a:p>
            <a:r>
              <a:rPr lang="en-US" sz="3600" dirty="0"/>
              <a:t>Superseding the old </a:t>
            </a:r>
            <a:r>
              <a:rPr lang="en-US" sz="3600" dirty="0" smtClean="0"/>
              <a:t>Application</a:t>
            </a:r>
          </a:p>
          <a:p>
            <a:r>
              <a:rPr lang="en-US" sz="3600" dirty="0"/>
              <a:t>Update </a:t>
            </a:r>
            <a:r>
              <a:rPr lang="en-US" sz="3600" dirty="0" smtClean="0"/>
              <a:t>Application Metadata</a:t>
            </a:r>
          </a:p>
          <a:p>
            <a:r>
              <a:rPr lang="en-US" sz="3600" dirty="0"/>
              <a:t>Delete an </a:t>
            </a:r>
            <a:r>
              <a:rPr lang="en-US" sz="3600" dirty="0" smtClean="0"/>
              <a:t>Application</a:t>
            </a:r>
            <a:endParaRPr lang="en-US" sz="3600" dirty="0"/>
          </a:p>
        </p:txBody>
      </p:sp>
      <p:sp>
        <p:nvSpPr>
          <p:cNvPr id="3" name="Title 2"/>
          <p:cNvSpPr>
            <a:spLocks noGrp="1"/>
          </p:cNvSpPr>
          <p:nvPr>
            <p:ph type="title"/>
          </p:nvPr>
        </p:nvSpPr>
        <p:spPr/>
        <p:txBody>
          <a:bodyPr/>
          <a:lstStyle/>
          <a:p>
            <a:r>
              <a:rPr lang="en-US" dirty="0" smtClean="0"/>
              <a:t>Deployment Options Offered Today</a:t>
            </a:r>
            <a:endParaRPr lang="en-US" dirty="0"/>
          </a:p>
        </p:txBody>
      </p:sp>
    </p:spTree>
    <p:extLst>
      <p:ext uri="{BB962C8B-B14F-4D97-AF65-F5344CB8AC3E}">
        <p14:creationId xmlns:p14="http://schemas.microsoft.com/office/powerpoint/2010/main" val="32040800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4832" y="258380"/>
            <a:ext cx="10816814" cy="748169"/>
          </a:xfrm>
        </p:spPr>
        <p:txBody>
          <a:bodyPr/>
          <a:lstStyle/>
          <a:p>
            <a:r>
              <a:rPr lang="en-US" sz="4000" dirty="0" smtClean="0"/>
              <a:t>Publishing Scenarios and Demos</a:t>
            </a:r>
            <a:endParaRPr lang="en-US" sz="4000" dirty="0"/>
          </a:p>
        </p:txBody>
      </p:sp>
      <p:sp>
        <p:nvSpPr>
          <p:cNvPr id="5" name="Freeform 4"/>
          <p:cNvSpPr/>
          <p:nvPr/>
        </p:nvSpPr>
        <p:spPr>
          <a:xfrm>
            <a:off x="2021441" y="2116221"/>
            <a:ext cx="2746586" cy="2630676"/>
          </a:xfrm>
          <a:custGeom>
            <a:avLst/>
            <a:gdLst>
              <a:gd name="connsiteX0" fmla="*/ 0 w 3577902"/>
              <a:gd name="connsiteY0" fmla="*/ 1788951 h 3577902"/>
              <a:gd name="connsiteX1" fmla="*/ 1788951 w 3577902"/>
              <a:gd name="connsiteY1" fmla="*/ 0 h 3577902"/>
              <a:gd name="connsiteX2" fmla="*/ 3577902 w 3577902"/>
              <a:gd name="connsiteY2" fmla="*/ 1788951 h 3577902"/>
              <a:gd name="connsiteX3" fmla="*/ 1788951 w 3577902"/>
              <a:gd name="connsiteY3" fmla="*/ 3577902 h 3577902"/>
              <a:gd name="connsiteX4" fmla="*/ 0 w 3577902"/>
              <a:gd name="connsiteY4" fmla="*/ 1788951 h 357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7902" h="3577902">
                <a:moveTo>
                  <a:pt x="0" y="1788951"/>
                </a:moveTo>
                <a:cubicBezTo>
                  <a:pt x="0" y="800941"/>
                  <a:pt x="800941" y="0"/>
                  <a:pt x="1788951" y="0"/>
                </a:cubicBezTo>
                <a:cubicBezTo>
                  <a:pt x="2776961" y="0"/>
                  <a:pt x="3577902" y="800941"/>
                  <a:pt x="3577902" y="1788951"/>
                </a:cubicBezTo>
                <a:cubicBezTo>
                  <a:pt x="3577902" y="2776961"/>
                  <a:pt x="2776961" y="3577902"/>
                  <a:pt x="1788951" y="3577902"/>
                </a:cubicBezTo>
                <a:cubicBezTo>
                  <a:pt x="800941" y="3577902"/>
                  <a:pt x="0" y="2776961"/>
                  <a:pt x="0" y="1788951"/>
                </a:cubicBezTo>
                <a:close/>
              </a:path>
            </a:pathLst>
          </a:custGeom>
          <a:gradFill flip="none" rotWithShape="1">
            <a:gsLst>
              <a:gs pos="0">
                <a:schemeClr val="tx1">
                  <a:lumMod val="50000"/>
                  <a:shade val="30000"/>
                  <a:satMod val="115000"/>
                </a:schemeClr>
              </a:gs>
              <a:gs pos="50000">
                <a:schemeClr val="tx1">
                  <a:lumMod val="50000"/>
                  <a:shade val="67500"/>
                  <a:satMod val="115000"/>
                </a:schemeClr>
              </a:gs>
              <a:gs pos="100000">
                <a:schemeClr val="tx1">
                  <a:lumMod val="50000"/>
                  <a:shade val="100000"/>
                  <a:satMod val="115000"/>
                </a:schemeClr>
              </a:gs>
            </a:gsLst>
            <a:lin ang="13500000" scaled="1"/>
            <a:tileRect/>
          </a:gradFill>
          <a:ln>
            <a:solidFill>
              <a:schemeClr val="tx2">
                <a:lumMod val="25000"/>
              </a:schemeClr>
            </a:solidFill>
          </a:ln>
          <a:effectLst>
            <a:outerShdw blurRad="76200" dist="12700" dir="2700000" sy="-23000" kx="-800400" algn="bl" rotWithShape="0">
              <a:prstClr val="black">
                <a:alpha val="20000"/>
              </a:prstClr>
            </a:outerShdw>
          </a:effectLst>
          <a:scene3d>
            <a:camera prst="isometricOffAxis2Left" zoom="95000"/>
            <a:lightRig rig="flat" dir="t"/>
          </a:scene3d>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85254" tIns="385254" rIns="385254" bIns="385254" numCol="1" spcCol="1270" anchor="ctr" anchorCtr="0">
            <a:noAutofit/>
          </a:bodyPr>
          <a:lstStyle/>
          <a:p>
            <a:pPr algn="ctr" defTabSz="1078575">
              <a:lnSpc>
                <a:spcPct val="90000"/>
              </a:lnSpc>
              <a:spcBef>
                <a:spcPct val="0"/>
              </a:spcBef>
              <a:spcAft>
                <a:spcPct val="35000"/>
              </a:spcAft>
            </a:pPr>
            <a:r>
              <a:rPr lang="en-US" sz="2426" dirty="0"/>
              <a:t>Scenario 1: </a:t>
            </a:r>
            <a:r>
              <a:rPr lang="en-US" sz="2426" dirty="0" smtClean="0"/>
              <a:t>New Application and Deployment</a:t>
            </a:r>
            <a:endParaRPr lang="en-US" sz="2426" dirty="0"/>
          </a:p>
        </p:txBody>
      </p:sp>
      <p:sp>
        <p:nvSpPr>
          <p:cNvPr id="6" name="Freeform 5"/>
          <p:cNvSpPr/>
          <p:nvPr/>
        </p:nvSpPr>
        <p:spPr>
          <a:xfrm>
            <a:off x="4709430" y="2116221"/>
            <a:ext cx="2746586" cy="2630676"/>
          </a:xfrm>
          <a:custGeom>
            <a:avLst/>
            <a:gdLst>
              <a:gd name="connsiteX0" fmla="*/ 0 w 3577902"/>
              <a:gd name="connsiteY0" fmla="*/ 1788951 h 3577902"/>
              <a:gd name="connsiteX1" fmla="*/ 1788951 w 3577902"/>
              <a:gd name="connsiteY1" fmla="*/ 0 h 3577902"/>
              <a:gd name="connsiteX2" fmla="*/ 3577902 w 3577902"/>
              <a:gd name="connsiteY2" fmla="*/ 1788951 h 3577902"/>
              <a:gd name="connsiteX3" fmla="*/ 1788951 w 3577902"/>
              <a:gd name="connsiteY3" fmla="*/ 3577902 h 3577902"/>
              <a:gd name="connsiteX4" fmla="*/ 0 w 3577902"/>
              <a:gd name="connsiteY4" fmla="*/ 1788951 h 357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7902" h="3577902">
                <a:moveTo>
                  <a:pt x="0" y="1788951"/>
                </a:moveTo>
                <a:cubicBezTo>
                  <a:pt x="0" y="800941"/>
                  <a:pt x="800941" y="0"/>
                  <a:pt x="1788951" y="0"/>
                </a:cubicBezTo>
                <a:cubicBezTo>
                  <a:pt x="2776961" y="0"/>
                  <a:pt x="3577902" y="800941"/>
                  <a:pt x="3577902" y="1788951"/>
                </a:cubicBezTo>
                <a:cubicBezTo>
                  <a:pt x="3577902" y="2776961"/>
                  <a:pt x="2776961" y="3577902"/>
                  <a:pt x="1788951" y="3577902"/>
                </a:cubicBezTo>
                <a:cubicBezTo>
                  <a:pt x="800941" y="3577902"/>
                  <a:pt x="0" y="2776961"/>
                  <a:pt x="0" y="1788951"/>
                </a:cubicBez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a:solidFill>
              <a:schemeClr val="tx1">
                <a:lumMod val="50000"/>
              </a:schemeClr>
            </a:solidFill>
          </a:ln>
          <a:effectLst>
            <a:outerShdw blurRad="76200" dist="12700" dir="2700000" sy="-23000" kx="-800400" algn="bl" rotWithShape="0">
              <a:prstClr val="black">
                <a:alpha val="20000"/>
              </a:prstClr>
            </a:outerShdw>
          </a:effectLst>
          <a:scene3d>
            <a:camera prst="isometricOffAxis2Left" zoom="95000"/>
            <a:lightRig rig="flat" dir="t"/>
          </a:scene3d>
          <a:sp3d extrusionH="381000" contourW="38100" prstMaterial="matte">
            <a:contourClr>
              <a:schemeClr val="lt1"/>
            </a:contourClr>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85254" tIns="385254" rIns="385254" bIns="385254" numCol="1" spcCol="1270" anchor="ctr" anchorCtr="0">
            <a:noAutofit/>
          </a:bodyPr>
          <a:lstStyle/>
          <a:p>
            <a:pPr algn="ctr" defTabSz="1078575">
              <a:lnSpc>
                <a:spcPct val="90000"/>
              </a:lnSpc>
              <a:spcBef>
                <a:spcPct val="0"/>
              </a:spcBef>
              <a:spcAft>
                <a:spcPct val="35000"/>
              </a:spcAft>
            </a:pPr>
            <a:r>
              <a:rPr lang="en-US" sz="2426" dirty="0"/>
              <a:t>Scenario 2: </a:t>
            </a:r>
            <a:r>
              <a:rPr lang="en-US" sz="2426" dirty="0" smtClean="0"/>
              <a:t>Application Supersedence</a:t>
            </a:r>
            <a:endParaRPr lang="en-US" sz="2426" dirty="0"/>
          </a:p>
        </p:txBody>
      </p:sp>
      <p:sp>
        <p:nvSpPr>
          <p:cNvPr id="7" name="Freeform 6"/>
          <p:cNvSpPr/>
          <p:nvPr/>
        </p:nvSpPr>
        <p:spPr>
          <a:xfrm>
            <a:off x="7398704" y="2116221"/>
            <a:ext cx="2746586" cy="2630676"/>
          </a:xfrm>
          <a:custGeom>
            <a:avLst/>
            <a:gdLst>
              <a:gd name="connsiteX0" fmla="*/ 0 w 3577902"/>
              <a:gd name="connsiteY0" fmla="*/ 1788951 h 3577902"/>
              <a:gd name="connsiteX1" fmla="*/ 1788951 w 3577902"/>
              <a:gd name="connsiteY1" fmla="*/ 0 h 3577902"/>
              <a:gd name="connsiteX2" fmla="*/ 3577902 w 3577902"/>
              <a:gd name="connsiteY2" fmla="*/ 1788951 h 3577902"/>
              <a:gd name="connsiteX3" fmla="*/ 1788951 w 3577902"/>
              <a:gd name="connsiteY3" fmla="*/ 3577902 h 3577902"/>
              <a:gd name="connsiteX4" fmla="*/ 0 w 3577902"/>
              <a:gd name="connsiteY4" fmla="*/ 1788951 h 357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7902" h="3577902">
                <a:moveTo>
                  <a:pt x="0" y="1788951"/>
                </a:moveTo>
                <a:cubicBezTo>
                  <a:pt x="0" y="800941"/>
                  <a:pt x="800941" y="0"/>
                  <a:pt x="1788951" y="0"/>
                </a:cubicBezTo>
                <a:cubicBezTo>
                  <a:pt x="2776961" y="0"/>
                  <a:pt x="3577902" y="800941"/>
                  <a:pt x="3577902" y="1788951"/>
                </a:cubicBezTo>
                <a:cubicBezTo>
                  <a:pt x="3577902" y="2776961"/>
                  <a:pt x="2776961" y="3577902"/>
                  <a:pt x="1788951" y="3577902"/>
                </a:cubicBezTo>
                <a:cubicBezTo>
                  <a:pt x="800941" y="3577902"/>
                  <a:pt x="0" y="2776961"/>
                  <a:pt x="0" y="1788951"/>
                </a:cubicBezTo>
                <a:close/>
              </a:path>
            </a:pathLst>
          </a:cu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3500000" scaled="1"/>
            <a:tileRect/>
          </a:gradFill>
          <a:ln>
            <a:solidFill>
              <a:srgbClr val="0070C0"/>
            </a:solidFill>
          </a:ln>
          <a:effectLst>
            <a:outerShdw blurRad="76200" dist="12700" dir="2700000" sy="-23000" kx="-800400" algn="bl" rotWithShape="0">
              <a:prstClr val="black">
                <a:alpha val="20000"/>
              </a:prstClr>
            </a:outerShdw>
          </a:effectLst>
          <a:scene3d>
            <a:camera prst="isometricOffAxis2Left" zoom="95000"/>
            <a:lightRig rig="flat" dir="t"/>
          </a:scene3d>
          <a:sp3d extrusionH="381000" contourW="38100" prstMaterial="matte">
            <a:contourClr>
              <a:schemeClr val="lt1"/>
            </a:contourClr>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85254" tIns="385254" rIns="385254" bIns="385254" numCol="1" spcCol="1270" anchor="ctr" anchorCtr="0">
            <a:noAutofit/>
          </a:bodyPr>
          <a:lstStyle/>
          <a:p>
            <a:pPr algn="ctr" defTabSz="1078575">
              <a:lnSpc>
                <a:spcPct val="90000"/>
              </a:lnSpc>
              <a:spcBef>
                <a:spcPct val="0"/>
              </a:spcBef>
              <a:spcAft>
                <a:spcPct val="35000"/>
              </a:spcAft>
            </a:pPr>
            <a:r>
              <a:rPr lang="en-US" sz="2426" dirty="0"/>
              <a:t>Scenario 3: </a:t>
            </a:r>
            <a:r>
              <a:rPr lang="en-US" sz="2426" dirty="0" smtClean="0"/>
              <a:t>Delete an Application</a:t>
            </a:r>
            <a:endParaRPr lang="en-US" sz="2426" dirty="0"/>
          </a:p>
        </p:txBody>
      </p:sp>
    </p:spTree>
    <p:extLst>
      <p:ext uri="{BB962C8B-B14F-4D97-AF65-F5344CB8AC3E}">
        <p14:creationId xmlns:p14="http://schemas.microsoft.com/office/powerpoint/2010/main" val="2737924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6426375"/>
          </a:xfrm>
        </p:spPr>
        <p:txBody>
          <a:bodyPr/>
          <a:lstStyle/>
          <a:p>
            <a:r>
              <a:rPr lang="en-US" dirty="0"/>
              <a:t>Application Platforms</a:t>
            </a:r>
          </a:p>
          <a:p>
            <a:pPr lvl="1"/>
            <a:r>
              <a:rPr lang="en-US" dirty="0" smtClean="0"/>
              <a:t>WP8.x </a:t>
            </a:r>
            <a:r>
              <a:rPr lang="en-US" dirty="0"/>
              <a:t>Applications</a:t>
            </a:r>
          </a:p>
          <a:p>
            <a:pPr lvl="1"/>
            <a:r>
              <a:rPr lang="en-US" dirty="0"/>
              <a:t>Windows </a:t>
            </a:r>
            <a:r>
              <a:rPr lang="en-US" dirty="0" smtClean="0"/>
              <a:t>8.x </a:t>
            </a:r>
            <a:r>
              <a:rPr lang="en-US" dirty="0"/>
              <a:t>Applications (RT/x86/x64</a:t>
            </a:r>
            <a:r>
              <a:rPr lang="en-US" dirty="0" smtClean="0"/>
              <a:t>)</a:t>
            </a:r>
          </a:p>
          <a:p>
            <a:pPr lvl="1"/>
            <a:r>
              <a:rPr lang="en-US" dirty="0" err="1" smtClean="0"/>
              <a:t>iOS</a:t>
            </a:r>
            <a:r>
              <a:rPr lang="en-US" dirty="0" smtClean="0"/>
              <a:t> Applications</a:t>
            </a:r>
            <a:endParaRPr lang="en-US" dirty="0"/>
          </a:p>
          <a:p>
            <a:r>
              <a:rPr lang="en-US" dirty="0"/>
              <a:t>Methods of Deployment</a:t>
            </a:r>
          </a:p>
          <a:p>
            <a:pPr lvl="1"/>
            <a:r>
              <a:rPr lang="en-US" dirty="0"/>
              <a:t>Side Load</a:t>
            </a:r>
          </a:p>
          <a:p>
            <a:pPr lvl="1"/>
            <a:r>
              <a:rPr lang="en-US" dirty="0"/>
              <a:t>Deep </a:t>
            </a:r>
            <a:r>
              <a:rPr lang="en-US" dirty="0" smtClean="0"/>
              <a:t>Link</a:t>
            </a:r>
          </a:p>
          <a:p>
            <a:r>
              <a:rPr lang="en-US" dirty="0" smtClean="0"/>
              <a:t>Targeting</a:t>
            </a:r>
          </a:p>
          <a:p>
            <a:pPr lvl="1"/>
            <a:r>
              <a:rPr lang="en-US" dirty="0" smtClean="0"/>
              <a:t>All Users and User Groups</a:t>
            </a:r>
          </a:p>
          <a:p>
            <a:pPr lvl="1"/>
            <a:r>
              <a:rPr lang="en-US" dirty="0" smtClean="0"/>
              <a:t>Active Directory Security Groups</a:t>
            </a:r>
          </a:p>
          <a:p>
            <a:pPr lvl="1"/>
            <a:r>
              <a:rPr lang="en-US" dirty="0" smtClean="0"/>
              <a:t>Active Directory Distribution Lists</a:t>
            </a:r>
          </a:p>
          <a:p>
            <a:pPr lvl="1"/>
            <a:endParaRPr lang="en-US" dirty="0"/>
          </a:p>
          <a:p>
            <a:endParaRPr lang="en-US" dirty="0"/>
          </a:p>
        </p:txBody>
      </p:sp>
      <p:sp>
        <p:nvSpPr>
          <p:cNvPr id="4" name="Title 3"/>
          <p:cNvSpPr>
            <a:spLocks noGrp="1"/>
          </p:cNvSpPr>
          <p:nvPr>
            <p:ph type="title"/>
          </p:nvPr>
        </p:nvSpPr>
        <p:spPr/>
        <p:txBody>
          <a:bodyPr/>
          <a:lstStyle/>
          <a:p>
            <a:r>
              <a:rPr lang="en-US" dirty="0" smtClean="0"/>
              <a:t>New Application and Deployment</a:t>
            </a:r>
            <a:endParaRPr lang="en-US" dirty="0"/>
          </a:p>
        </p:txBody>
      </p:sp>
    </p:spTree>
    <p:extLst>
      <p:ext uri="{BB962C8B-B14F-4D97-AF65-F5344CB8AC3E}">
        <p14:creationId xmlns:p14="http://schemas.microsoft.com/office/powerpoint/2010/main" val="260306101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Demo: New Application and Deployment</a:t>
            </a:r>
            <a:endParaRPr lang="en-US" sz="6600" dirty="0"/>
          </a:p>
        </p:txBody>
      </p:sp>
      <p:sp>
        <p:nvSpPr>
          <p:cNvPr id="4" name="Text Placeholder 3"/>
          <p:cNvSpPr>
            <a:spLocks noGrp="1"/>
          </p:cNvSpPr>
          <p:nvPr>
            <p:ph type="body" sz="quarter" idx="12"/>
          </p:nvPr>
        </p:nvSpPr>
        <p:spPr/>
        <p:txBody>
          <a:bodyPr/>
          <a:lstStyle/>
          <a:p>
            <a:endParaRPr lang="en-US" dirty="0" smtClean="0"/>
          </a:p>
          <a:p>
            <a:r>
              <a:rPr lang="en-US" dirty="0" smtClean="0"/>
              <a:t>Dharmendra Thotakura</a:t>
            </a:r>
            <a:endParaRPr lang="en-US" dirty="0"/>
          </a:p>
        </p:txBody>
      </p:sp>
    </p:spTree>
    <p:extLst>
      <p:ext uri="{BB962C8B-B14F-4D97-AF65-F5344CB8AC3E}">
        <p14:creationId xmlns:p14="http://schemas.microsoft.com/office/powerpoint/2010/main" val="32908398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6183231"/>
          </a:xfrm>
        </p:spPr>
        <p:txBody>
          <a:bodyPr/>
          <a:lstStyle/>
          <a:p>
            <a:r>
              <a:rPr lang="en-US" sz="3800" dirty="0"/>
              <a:t>Must retain single TFS WI for entire app lifecycle</a:t>
            </a:r>
          </a:p>
          <a:p>
            <a:r>
              <a:rPr lang="en-US" sz="3800" dirty="0" smtClean="0"/>
              <a:t>Deep link does not require </a:t>
            </a:r>
            <a:r>
              <a:rPr lang="en-US" sz="3800" dirty="0" err="1" smtClean="0"/>
              <a:t>supersedence</a:t>
            </a:r>
            <a:endParaRPr lang="en-US" sz="3800" dirty="0" smtClean="0"/>
          </a:p>
          <a:p>
            <a:r>
              <a:rPr lang="en-US" sz="3800" dirty="0" smtClean="0"/>
              <a:t>Count of Deployment Types between v1 and v2 must match</a:t>
            </a:r>
          </a:p>
          <a:p>
            <a:r>
              <a:rPr lang="en-US" sz="3800" dirty="0" smtClean="0"/>
              <a:t>Always supersede with “Automatically upgrade” enabled</a:t>
            </a:r>
          </a:p>
          <a:p>
            <a:r>
              <a:rPr lang="en-US" sz="3800" dirty="0" smtClean="0"/>
              <a:t>Option to set different time for Availability and </a:t>
            </a:r>
            <a:r>
              <a:rPr lang="en-US" sz="3800" dirty="0" err="1" smtClean="0"/>
              <a:t>AutoUpgrade</a:t>
            </a:r>
            <a:endParaRPr lang="en-US" sz="3800" dirty="0" smtClean="0"/>
          </a:p>
          <a:p>
            <a:r>
              <a:rPr lang="en-US" sz="3800" dirty="0" smtClean="0"/>
              <a:t>Can change the targeting to different users between releases</a:t>
            </a:r>
          </a:p>
          <a:p>
            <a:endParaRPr lang="en-US" dirty="0"/>
          </a:p>
        </p:txBody>
      </p:sp>
      <p:sp>
        <p:nvSpPr>
          <p:cNvPr id="4" name="Title 3"/>
          <p:cNvSpPr>
            <a:spLocks noGrp="1"/>
          </p:cNvSpPr>
          <p:nvPr>
            <p:ph type="title"/>
          </p:nvPr>
        </p:nvSpPr>
        <p:spPr/>
        <p:txBody>
          <a:bodyPr/>
          <a:lstStyle/>
          <a:p>
            <a:r>
              <a:rPr lang="en-US" dirty="0" smtClean="0"/>
              <a:t>Application Supersedence</a:t>
            </a:r>
            <a:endParaRPr lang="en-US" dirty="0"/>
          </a:p>
        </p:txBody>
      </p:sp>
    </p:spTree>
    <p:extLst>
      <p:ext uri="{BB962C8B-B14F-4D97-AF65-F5344CB8AC3E}">
        <p14:creationId xmlns:p14="http://schemas.microsoft.com/office/powerpoint/2010/main" val="48365432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Demo: Application Supersedence</a:t>
            </a:r>
            <a:endParaRPr lang="en-US" sz="6600" dirty="0"/>
          </a:p>
        </p:txBody>
      </p:sp>
      <p:sp>
        <p:nvSpPr>
          <p:cNvPr id="4" name="Text Placeholder 3"/>
          <p:cNvSpPr>
            <a:spLocks noGrp="1"/>
          </p:cNvSpPr>
          <p:nvPr>
            <p:ph type="body" sz="quarter" idx="12"/>
          </p:nvPr>
        </p:nvSpPr>
        <p:spPr/>
        <p:txBody>
          <a:bodyPr/>
          <a:lstStyle/>
          <a:p>
            <a:endParaRPr lang="en-US" dirty="0" smtClean="0"/>
          </a:p>
          <a:p>
            <a:r>
              <a:rPr lang="en-US" dirty="0" smtClean="0"/>
              <a:t>Dharmendra </a:t>
            </a:r>
            <a:r>
              <a:rPr lang="en-US" dirty="0"/>
              <a:t>Thotakura</a:t>
            </a:r>
          </a:p>
          <a:p>
            <a:endParaRPr lang="en-US" dirty="0"/>
          </a:p>
        </p:txBody>
      </p:sp>
    </p:spTree>
    <p:extLst>
      <p:ext uri="{BB962C8B-B14F-4D97-AF65-F5344CB8AC3E}">
        <p14:creationId xmlns:p14="http://schemas.microsoft.com/office/powerpoint/2010/main" val="23873772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5478423"/>
          </a:xfrm>
        </p:spPr>
        <p:txBody>
          <a:bodyPr/>
          <a:lstStyle/>
          <a:p>
            <a:r>
              <a:rPr lang="en-US" dirty="0" smtClean="0"/>
              <a:t>Only used to terminate Application Lifecycle</a:t>
            </a:r>
          </a:p>
          <a:p>
            <a:pPr lvl="1"/>
            <a:r>
              <a:rPr lang="en-US" dirty="0" smtClean="0"/>
              <a:t>Devices will remain on the last version of the application they installed</a:t>
            </a:r>
          </a:p>
          <a:p>
            <a:r>
              <a:rPr lang="en-US" dirty="0" smtClean="0"/>
              <a:t>Entire application object chain is removed</a:t>
            </a:r>
          </a:p>
          <a:p>
            <a:pPr lvl="1"/>
            <a:r>
              <a:rPr lang="en-US" dirty="0" smtClean="0"/>
              <a:t>Remove the oldest application in the chain first sequence</a:t>
            </a:r>
          </a:p>
          <a:p>
            <a:pPr lvl="1"/>
            <a:r>
              <a:rPr lang="en-US" dirty="0" smtClean="0"/>
              <a:t>Delete any dependency applications only if they are not shared by another app</a:t>
            </a:r>
          </a:p>
          <a:p>
            <a:r>
              <a:rPr lang="en-US" dirty="0" smtClean="0"/>
              <a:t>Target collection is removed</a:t>
            </a:r>
          </a:p>
          <a:p>
            <a:pPr lvl="1"/>
            <a:r>
              <a:rPr lang="en-US" dirty="0" smtClean="0"/>
              <a:t>Only if nothing else is targeted to the same collection</a:t>
            </a:r>
          </a:p>
          <a:p>
            <a:pPr lvl="1"/>
            <a:r>
              <a:rPr lang="en-US" dirty="0" smtClean="0"/>
              <a:t>Will not remove Out of Box (default) Configuration Manager collections</a:t>
            </a:r>
          </a:p>
          <a:p>
            <a:r>
              <a:rPr lang="en-US" dirty="0" smtClean="0"/>
              <a:t>Hosted content is removed</a:t>
            </a:r>
          </a:p>
          <a:p>
            <a:r>
              <a:rPr lang="en-US" dirty="0" smtClean="0"/>
              <a:t>Reporting will no longer be available</a:t>
            </a:r>
            <a:endParaRPr lang="en-US" dirty="0"/>
          </a:p>
        </p:txBody>
      </p:sp>
      <p:sp>
        <p:nvSpPr>
          <p:cNvPr id="4" name="Title 3"/>
          <p:cNvSpPr>
            <a:spLocks noGrp="1"/>
          </p:cNvSpPr>
          <p:nvPr>
            <p:ph type="title"/>
          </p:nvPr>
        </p:nvSpPr>
        <p:spPr/>
        <p:txBody>
          <a:bodyPr/>
          <a:lstStyle/>
          <a:p>
            <a:r>
              <a:rPr lang="en-US" dirty="0" smtClean="0"/>
              <a:t>Delete an Application</a:t>
            </a:r>
            <a:endParaRPr lang="en-US" dirty="0"/>
          </a:p>
        </p:txBody>
      </p:sp>
    </p:spTree>
    <p:extLst>
      <p:ext uri="{BB962C8B-B14F-4D97-AF65-F5344CB8AC3E}">
        <p14:creationId xmlns:p14="http://schemas.microsoft.com/office/powerpoint/2010/main" val="160099850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Demo: Delete an Application</a:t>
            </a:r>
            <a:endParaRPr lang="en-US" sz="6600" dirty="0"/>
          </a:p>
        </p:txBody>
      </p:sp>
      <p:sp>
        <p:nvSpPr>
          <p:cNvPr id="4" name="Text Placeholder 3"/>
          <p:cNvSpPr>
            <a:spLocks noGrp="1"/>
          </p:cNvSpPr>
          <p:nvPr>
            <p:ph type="body" sz="quarter" idx="12"/>
          </p:nvPr>
        </p:nvSpPr>
        <p:spPr/>
        <p:txBody>
          <a:bodyPr/>
          <a:lstStyle/>
          <a:p>
            <a:endParaRPr lang="en-US" dirty="0" smtClean="0"/>
          </a:p>
          <a:p>
            <a:r>
              <a:rPr lang="en-US" dirty="0" smtClean="0"/>
              <a:t>Dharmendra </a:t>
            </a:r>
            <a:r>
              <a:rPr lang="en-US" dirty="0"/>
              <a:t>Thotakura</a:t>
            </a:r>
          </a:p>
          <a:p>
            <a:endParaRPr lang="en-US" dirty="0"/>
          </a:p>
        </p:txBody>
      </p:sp>
    </p:spTree>
    <p:extLst>
      <p:ext uri="{BB962C8B-B14F-4D97-AF65-F5344CB8AC3E}">
        <p14:creationId xmlns:p14="http://schemas.microsoft.com/office/powerpoint/2010/main" val="30114383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395049"/>
          </a:xfrm>
        </p:spPr>
        <p:txBody>
          <a:bodyPr/>
          <a:lstStyle/>
          <a:p>
            <a:r>
              <a:rPr lang="en-US" dirty="0" smtClean="0"/>
              <a:t>Scalability issues with using AD and Security Groups</a:t>
            </a:r>
          </a:p>
          <a:p>
            <a:pPr marL="342900" lvl="1" indent="0">
              <a:buNone/>
            </a:pPr>
            <a:r>
              <a:rPr lang="en-US" dirty="0" smtClean="0"/>
              <a:t>Issue</a:t>
            </a:r>
          </a:p>
          <a:p>
            <a:pPr lvl="1"/>
            <a:r>
              <a:rPr lang="en-US" dirty="0"/>
              <a:t>SLA required &lt; 6 hours from </a:t>
            </a:r>
            <a:r>
              <a:rPr lang="en-US" dirty="0" smtClean="0"/>
              <a:t>publishing</a:t>
            </a:r>
          </a:p>
          <a:p>
            <a:pPr lvl="1"/>
            <a:r>
              <a:rPr lang="en-US" dirty="0" smtClean="0"/>
              <a:t>Nested Security Group bloated the overall total discovered</a:t>
            </a:r>
          </a:p>
          <a:p>
            <a:pPr lvl="1"/>
            <a:r>
              <a:rPr lang="en-US" dirty="0" smtClean="0"/>
              <a:t>1500 Security Groups took 25 hours for delta discovery on single Primary site</a:t>
            </a:r>
          </a:p>
          <a:p>
            <a:pPr marL="342900" lvl="1" indent="0">
              <a:buNone/>
            </a:pPr>
            <a:endParaRPr lang="en-US" dirty="0" smtClean="0"/>
          </a:p>
          <a:p>
            <a:pPr marL="342900" lvl="1" indent="0">
              <a:buNone/>
            </a:pPr>
            <a:r>
              <a:rPr lang="en-US" dirty="0" smtClean="0"/>
              <a:t>Solution</a:t>
            </a:r>
          </a:p>
          <a:p>
            <a:pPr lvl="1"/>
            <a:r>
              <a:rPr lang="en-US" dirty="0" smtClean="0"/>
              <a:t>Needed to clean up unused security groups from AD</a:t>
            </a:r>
          </a:p>
          <a:p>
            <a:pPr lvl="1"/>
            <a:r>
              <a:rPr lang="en-US" dirty="0" smtClean="0"/>
              <a:t>Load balanced the security groups across multiple Primary sites</a:t>
            </a:r>
          </a:p>
          <a:p>
            <a:pPr lvl="1"/>
            <a:endParaRPr lang="en-US" dirty="0" smtClean="0"/>
          </a:p>
        </p:txBody>
      </p:sp>
      <p:sp>
        <p:nvSpPr>
          <p:cNvPr id="3" name="Title 2"/>
          <p:cNvSpPr>
            <a:spLocks noGrp="1"/>
          </p:cNvSpPr>
          <p:nvPr>
            <p:ph type="title"/>
          </p:nvPr>
        </p:nvSpPr>
        <p:spPr/>
        <p:txBody>
          <a:bodyPr/>
          <a:lstStyle/>
          <a:p>
            <a:r>
              <a:rPr lang="en-US" dirty="0" smtClean="0"/>
              <a:t>Lessons Learned</a:t>
            </a:r>
            <a:endParaRPr lang="en-US" dirty="0"/>
          </a:p>
        </p:txBody>
      </p:sp>
    </p:spTree>
    <p:extLst>
      <p:ext uri="{BB962C8B-B14F-4D97-AF65-F5344CB8AC3E}">
        <p14:creationId xmlns:p14="http://schemas.microsoft.com/office/powerpoint/2010/main" val="83387170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Session Objectives and Takeaways</a:t>
            </a:r>
            <a:endParaRPr lang="en-US" sz="4000" dirty="0"/>
          </a:p>
        </p:txBody>
      </p:sp>
      <p:sp>
        <p:nvSpPr>
          <p:cNvPr id="6" name="Text Placeholder 5"/>
          <p:cNvSpPr>
            <a:spLocks noGrp="1"/>
          </p:cNvSpPr>
          <p:nvPr>
            <p:ph type="body" sz="quarter" idx="4294967295"/>
          </p:nvPr>
        </p:nvSpPr>
        <p:spPr>
          <a:xfrm>
            <a:off x="274638" y="1212850"/>
            <a:ext cx="11887200" cy="5207579"/>
          </a:xfrm>
          <a:prstGeom prst="rect">
            <a:avLst/>
          </a:prstGeom>
        </p:spPr>
        <p:txBody>
          <a:bodyPr/>
          <a:lstStyle/>
          <a:p>
            <a:r>
              <a:rPr lang="en-US" sz="3600" dirty="0"/>
              <a:t>Session Objectives </a:t>
            </a:r>
          </a:p>
          <a:p>
            <a:pPr marL="685800" lvl="1" indent="-342900">
              <a:buFont typeface="Arial" panose="020B0604020202020204" pitchFamily="34" charset="0"/>
              <a:buChar char="•"/>
            </a:pPr>
            <a:r>
              <a:rPr lang="en-US" dirty="0" smtClean="0">
                <a:latin typeface="+mj-lt"/>
              </a:rPr>
              <a:t>Provide a framework which can accelerate onboarding modern application service</a:t>
            </a:r>
            <a:endParaRPr lang="en-US" sz="2400" dirty="0" smtClean="0">
              <a:latin typeface="+mj-lt"/>
            </a:endParaRPr>
          </a:p>
          <a:p>
            <a:pPr marL="685800" lvl="1" indent="-342900">
              <a:buFont typeface="Arial" panose="020B0604020202020204" pitchFamily="34" charset="0"/>
              <a:buChar char="•"/>
            </a:pPr>
            <a:r>
              <a:rPr lang="en-US" sz="2400" dirty="0" smtClean="0">
                <a:latin typeface="+mj-lt"/>
              </a:rPr>
              <a:t>Explain </a:t>
            </a:r>
            <a:r>
              <a:rPr lang="en-US" sz="2400" dirty="0">
                <a:latin typeface="+mj-lt"/>
              </a:rPr>
              <a:t>the business benefits of </a:t>
            </a:r>
            <a:r>
              <a:rPr lang="en-US" sz="2400" dirty="0" smtClean="0">
                <a:latin typeface="+mj-lt"/>
              </a:rPr>
              <a:t>automating the publishing of Modern Applications</a:t>
            </a:r>
            <a:endParaRPr lang="en-US" sz="2400" dirty="0">
              <a:latin typeface="+mj-lt"/>
            </a:endParaRPr>
          </a:p>
          <a:p>
            <a:pPr marL="685800" lvl="1" indent="-342900">
              <a:buFont typeface="Arial" panose="020B0604020202020204" pitchFamily="34" charset="0"/>
              <a:buChar char="•"/>
            </a:pPr>
            <a:r>
              <a:rPr lang="en-US" sz="2400" dirty="0">
                <a:latin typeface="+mj-lt"/>
              </a:rPr>
              <a:t>Demonstrate Orchestrator Runbooks to </a:t>
            </a:r>
            <a:r>
              <a:rPr lang="en-US" sz="2400" dirty="0" smtClean="0">
                <a:latin typeface="+mj-lt"/>
              </a:rPr>
              <a:t>automate the application publishin</a:t>
            </a:r>
            <a:r>
              <a:rPr lang="en-US" dirty="0" smtClean="0">
                <a:latin typeface="+mj-lt"/>
              </a:rPr>
              <a:t>g process</a:t>
            </a:r>
            <a:endParaRPr lang="en-US" sz="2400" dirty="0">
              <a:latin typeface="+mj-lt"/>
            </a:endParaRPr>
          </a:p>
          <a:p>
            <a:pPr marL="342900" lvl="1"/>
            <a:endParaRPr lang="en-US" sz="2400" dirty="0"/>
          </a:p>
          <a:p>
            <a:pPr marL="342900" lvl="1"/>
            <a:endParaRPr lang="en-US" sz="2400" dirty="0"/>
          </a:p>
          <a:p>
            <a:r>
              <a:rPr lang="en-US" sz="3600" dirty="0"/>
              <a:t>Key Takeaways </a:t>
            </a:r>
          </a:p>
          <a:p>
            <a:pPr marL="685800" lvl="1" indent="-342900">
              <a:buFont typeface="Arial" panose="020B0604020202020204" pitchFamily="34" charset="0"/>
              <a:buChar char="•"/>
            </a:pPr>
            <a:r>
              <a:rPr lang="en-US" sz="2400" dirty="0">
                <a:latin typeface="+mj-lt"/>
              </a:rPr>
              <a:t>How </a:t>
            </a:r>
            <a:r>
              <a:rPr lang="en-US" sz="2400" dirty="0" smtClean="0">
                <a:latin typeface="+mj-lt"/>
              </a:rPr>
              <a:t>automating Application publishing can </a:t>
            </a:r>
            <a:r>
              <a:rPr lang="en-US" sz="2400" dirty="0">
                <a:latin typeface="+mj-lt"/>
              </a:rPr>
              <a:t>help you to save time and cost</a:t>
            </a:r>
          </a:p>
          <a:p>
            <a:pPr marL="685800" lvl="1" indent="-342900">
              <a:buFont typeface="Arial" panose="020B0604020202020204" pitchFamily="34" charset="0"/>
              <a:buChar char="•"/>
            </a:pPr>
            <a:r>
              <a:rPr lang="en-US" sz="2400" dirty="0">
                <a:latin typeface="+mj-lt"/>
              </a:rPr>
              <a:t>Share examples of how Microsoft IT uses System Center Orchestrator </a:t>
            </a:r>
            <a:r>
              <a:rPr lang="en-US" sz="2400" dirty="0" smtClean="0">
                <a:latin typeface="+mj-lt"/>
              </a:rPr>
              <a:t>to automate our application lifecycle</a:t>
            </a:r>
            <a:endParaRPr lang="en-US" sz="2400" dirty="0">
              <a:latin typeface="+mj-lt"/>
            </a:endParaRPr>
          </a:p>
          <a:p>
            <a:pPr marL="685800" lvl="1" indent="-342900">
              <a:buFont typeface="Arial" panose="020B0604020202020204" pitchFamily="34" charset="0"/>
              <a:buChar char="•"/>
            </a:pPr>
            <a:r>
              <a:rPr lang="en-US" dirty="0" smtClean="0">
                <a:latin typeface="+mj-lt"/>
              </a:rPr>
              <a:t>Give away the Orchestrator R</a:t>
            </a:r>
            <a:r>
              <a:rPr lang="en-US" sz="2400" dirty="0" smtClean="0">
                <a:latin typeface="+mj-lt"/>
              </a:rPr>
              <a:t>unbooks and source binaries </a:t>
            </a:r>
            <a:r>
              <a:rPr lang="en-US" sz="2400" dirty="0">
                <a:latin typeface="+mj-lt"/>
              </a:rPr>
              <a:t>to </a:t>
            </a:r>
            <a:r>
              <a:rPr lang="en-US" sz="2400" dirty="0" smtClean="0">
                <a:latin typeface="+mj-lt"/>
              </a:rPr>
              <a:t>start testing the automation process in your test environment</a:t>
            </a:r>
            <a:endParaRPr lang="en-US" dirty="0"/>
          </a:p>
        </p:txBody>
      </p:sp>
    </p:spTree>
    <p:extLst>
      <p:ext uri="{BB962C8B-B14F-4D97-AF65-F5344CB8AC3E}">
        <p14:creationId xmlns:p14="http://schemas.microsoft.com/office/powerpoint/2010/main" val="135335434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7300460"/>
          </a:xfrm>
        </p:spPr>
        <p:txBody>
          <a:bodyPr/>
          <a:lstStyle/>
          <a:p>
            <a:r>
              <a:rPr lang="en-US" dirty="0"/>
              <a:t>Expanding services for new </a:t>
            </a:r>
            <a:r>
              <a:rPr lang="en-US" dirty="0" smtClean="0"/>
              <a:t>devices </a:t>
            </a:r>
            <a:r>
              <a:rPr lang="en-US" dirty="0"/>
              <a:t>and </a:t>
            </a:r>
            <a:r>
              <a:rPr lang="en-US" dirty="0" smtClean="0"/>
              <a:t>OS</a:t>
            </a:r>
          </a:p>
          <a:p>
            <a:pPr marL="342900" lvl="1" indent="0">
              <a:buNone/>
            </a:pPr>
            <a:r>
              <a:rPr lang="en-US" dirty="0" smtClean="0"/>
              <a:t>Issues</a:t>
            </a:r>
          </a:p>
          <a:p>
            <a:pPr lvl="1"/>
            <a:r>
              <a:rPr lang="en-US" dirty="0" smtClean="0"/>
              <a:t>Expanding the UI in TFS to accommodate new platforms, new OS, and OS updates</a:t>
            </a:r>
            <a:endParaRPr lang="en-US" dirty="0"/>
          </a:p>
          <a:p>
            <a:pPr lvl="1"/>
            <a:r>
              <a:rPr lang="en-US" dirty="0" smtClean="0"/>
              <a:t>Understanding the matrix for long term supportability</a:t>
            </a:r>
          </a:p>
          <a:p>
            <a:pPr marL="342900" lvl="1" indent="0">
              <a:buNone/>
            </a:pPr>
            <a:endParaRPr lang="en-US" dirty="0" smtClean="0"/>
          </a:p>
          <a:p>
            <a:pPr marL="342900" lvl="1" indent="0">
              <a:buNone/>
            </a:pPr>
            <a:r>
              <a:rPr lang="en-US" dirty="0" smtClean="0"/>
              <a:t>Future Planning</a:t>
            </a:r>
          </a:p>
          <a:p>
            <a:pPr lvl="1"/>
            <a:r>
              <a:rPr lang="en-US" dirty="0" smtClean="0"/>
              <a:t>Working on a UI redesign in TFS and updated backend code</a:t>
            </a:r>
          </a:p>
          <a:p>
            <a:pPr marL="342900" lvl="1" indent="0">
              <a:buNone/>
            </a:pPr>
            <a:endParaRPr lang="en-US" dirty="0"/>
          </a:p>
          <a:p>
            <a:r>
              <a:rPr lang="en-US" dirty="0"/>
              <a:t>Managing N-? Application chains</a:t>
            </a:r>
          </a:p>
          <a:p>
            <a:pPr lvl="1"/>
            <a:r>
              <a:rPr lang="en-US" dirty="0" smtClean="0"/>
              <a:t>Did not pre define criteria to retire old app versions in the </a:t>
            </a:r>
            <a:r>
              <a:rPr lang="en-US" dirty="0" err="1" smtClean="0"/>
              <a:t>supersedence</a:t>
            </a:r>
            <a:r>
              <a:rPr lang="en-US" dirty="0" smtClean="0"/>
              <a:t> chain</a:t>
            </a:r>
          </a:p>
          <a:p>
            <a:pPr lvl="1"/>
            <a:r>
              <a:rPr lang="en-US" dirty="0" smtClean="0"/>
              <a:t>Bloated database with old compliance data for superseded apps</a:t>
            </a:r>
          </a:p>
          <a:p>
            <a:pPr lvl="1"/>
            <a:r>
              <a:rPr lang="en-US" dirty="0" smtClean="0"/>
              <a:t>Excessive number of policies effected the performance on the MDM clients</a:t>
            </a:r>
          </a:p>
          <a:p>
            <a:pPr lvl="1"/>
            <a:endParaRPr lang="en-US" dirty="0" smtClean="0"/>
          </a:p>
          <a:p>
            <a:pPr lvl="1"/>
            <a:endParaRPr lang="en-US" dirty="0"/>
          </a:p>
          <a:p>
            <a:endParaRPr lang="en-US" dirty="0"/>
          </a:p>
        </p:txBody>
      </p:sp>
      <p:sp>
        <p:nvSpPr>
          <p:cNvPr id="3" name="Title 2"/>
          <p:cNvSpPr>
            <a:spLocks noGrp="1"/>
          </p:cNvSpPr>
          <p:nvPr>
            <p:ph type="title"/>
          </p:nvPr>
        </p:nvSpPr>
        <p:spPr/>
        <p:txBody>
          <a:bodyPr/>
          <a:lstStyle/>
          <a:p>
            <a:r>
              <a:rPr lang="en-US" dirty="0"/>
              <a:t>Lessons Learned</a:t>
            </a:r>
          </a:p>
        </p:txBody>
      </p:sp>
    </p:spTree>
    <p:extLst>
      <p:ext uri="{BB962C8B-B14F-4D97-AF65-F5344CB8AC3E}">
        <p14:creationId xmlns:p14="http://schemas.microsoft.com/office/powerpoint/2010/main" val="357681594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431983"/>
          </a:xfrm>
        </p:spPr>
        <p:txBody>
          <a:bodyPr/>
          <a:lstStyle/>
          <a:p>
            <a:r>
              <a:rPr lang="en-US" sz="3200" dirty="0"/>
              <a:t>Link for </a:t>
            </a:r>
            <a:r>
              <a:rPr lang="en-US" sz="3200" dirty="0" smtClean="0"/>
              <a:t>Orchestrator Runbook and binaries: </a:t>
            </a:r>
            <a:r>
              <a:rPr lang="en-US" sz="3200" u="sng" dirty="0">
                <a:hlinkClick r:id="rId2"/>
              </a:rPr>
              <a:t>http://</a:t>
            </a:r>
            <a:r>
              <a:rPr lang="en-US" sz="3200" u="sng" dirty="0" smtClean="0">
                <a:hlinkClick r:id="rId2"/>
              </a:rPr>
              <a:t>1drv.ms/1gfFw1U</a:t>
            </a:r>
            <a:endParaRPr lang="en-US" sz="3200" dirty="0"/>
          </a:p>
          <a:p>
            <a:pPr lvl="1"/>
            <a:r>
              <a:rPr lang="en-US" sz="1600" dirty="0" smtClean="0"/>
              <a:t>Runbook password: teched2014</a:t>
            </a:r>
          </a:p>
          <a:p>
            <a:r>
              <a:rPr lang="en-US" sz="3200" dirty="0" smtClean="0"/>
              <a:t>If you love automation, then don’t forget to check out 400+ Configuration Manager R2 PowerShell </a:t>
            </a:r>
            <a:r>
              <a:rPr lang="en-US" sz="3200" dirty="0" err="1" smtClean="0"/>
              <a:t>Cmdlets</a:t>
            </a:r>
            <a:r>
              <a:rPr lang="en-US" sz="3200" dirty="0" smtClean="0"/>
              <a:t> available here</a:t>
            </a:r>
            <a:r>
              <a:rPr lang="en-US" sz="3200" dirty="0"/>
              <a:t>: </a:t>
            </a:r>
            <a:r>
              <a:rPr lang="en-US" sz="3200" dirty="0">
                <a:hlinkClick r:id="rId3"/>
              </a:rPr>
              <a:t>http://</a:t>
            </a:r>
            <a:r>
              <a:rPr lang="en-US" sz="3200" dirty="0" smtClean="0">
                <a:hlinkClick r:id="rId3"/>
              </a:rPr>
              <a:t>aka.ms/Iiusmk</a:t>
            </a:r>
            <a:endParaRPr lang="en-US" sz="3200" dirty="0" smtClean="0"/>
          </a:p>
          <a:p>
            <a:r>
              <a:rPr lang="en-US" sz="3200" dirty="0" smtClean="0"/>
              <a:t>New updated toolkit for Configuration Manager R2 for additional add </a:t>
            </a:r>
            <a:r>
              <a:rPr lang="en-US" sz="3200" dirty="0" err="1" smtClean="0"/>
              <a:t>ons</a:t>
            </a:r>
            <a:r>
              <a:rPr lang="en-US" sz="3200" dirty="0" smtClean="0"/>
              <a:t> download from </a:t>
            </a:r>
            <a:r>
              <a:rPr lang="en-US" sz="3200" dirty="0"/>
              <a:t>here: </a:t>
            </a:r>
            <a:r>
              <a:rPr lang="en-US" sz="3200" dirty="0">
                <a:hlinkClick r:id="rId4"/>
              </a:rPr>
              <a:t>http://</a:t>
            </a:r>
            <a:r>
              <a:rPr lang="en-US" sz="3200" dirty="0" smtClean="0">
                <a:hlinkClick r:id="rId4"/>
              </a:rPr>
              <a:t>aka.ms/Tjepxf</a:t>
            </a:r>
            <a:endParaRPr lang="en-US" dirty="0" smtClean="0"/>
          </a:p>
          <a:p>
            <a:endParaRPr lang="en-US" dirty="0"/>
          </a:p>
        </p:txBody>
      </p:sp>
      <p:sp>
        <p:nvSpPr>
          <p:cNvPr id="4" name="Title 1"/>
          <p:cNvSpPr>
            <a:spLocks noGrp="1"/>
          </p:cNvSpPr>
          <p:nvPr>
            <p:ph type="title"/>
          </p:nvPr>
        </p:nvSpPr>
        <p:spPr/>
        <p:txBody>
          <a:bodyPr/>
          <a:lstStyle/>
          <a:p>
            <a:r>
              <a:rPr lang="en-US" sz="4000" dirty="0" smtClean="0"/>
              <a:t>RESOURCES</a:t>
            </a:r>
            <a:endParaRPr lang="en-US" sz="4000" dirty="0"/>
          </a:p>
        </p:txBody>
      </p:sp>
    </p:spTree>
    <p:extLst>
      <p:ext uri="{BB962C8B-B14F-4D97-AF65-F5344CB8AC3E}">
        <p14:creationId xmlns:p14="http://schemas.microsoft.com/office/powerpoint/2010/main" val="109176638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7572" y="190373"/>
            <a:ext cx="10870602" cy="748169"/>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000" dirty="0" smtClean="0"/>
              <a:t>IN REVIEW</a:t>
            </a:r>
            <a:endParaRPr lang="en-US" sz="4000" dirty="0"/>
          </a:p>
        </p:txBody>
      </p:sp>
      <p:sp>
        <p:nvSpPr>
          <p:cNvPr id="5" name="Content Placeholder 2"/>
          <p:cNvSpPr>
            <a:spLocks noGrp="1"/>
          </p:cNvSpPr>
          <p:nvPr>
            <p:ph type="body" sz="quarter" idx="4294967295"/>
          </p:nvPr>
        </p:nvSpPr>
        <p:spPr>
          <a:xfrm>
            <a:off x="274639" y="1212849"/>
            <a:ext cx="5486399" cy="5324535"/>
          </a:xfrm>
          <a:prstGeom prst="rect">
            <a:avLst/>
          </a:prstGeom>
        </p:spPr>
        <p:txBody>
          <a:bodyPr/>
          <a:lstStyle/>
          <a:p>
            <a:pPr marL="0" indent="0">
              <a:buNone/>
            </a:pPr>
            <a:r>
              <a:rPr lang="en-US" sz="4800" dirty="0"/>
              <a:t>Session Objectives </a:t>
            </a:r>
          </a:p>
          <a:p>
            <a:pPr marL="342900" lvl="1"/>
            <a:r>
              <a:rPr lang="en-US" sz="2800" dirty="0" smtClean="0"/>
              <a:t>Provided </a:t>
            </a:r>
            <a:r>
              <a:rPr lang="en-US" sz="2800" dirty="0"/>
              <a:t>an example of our modern application publishing process to help you accelerate onboarding modern application </a:t>
            </a:r>
            <a:r>
              <a:rPr lang="en-US" sz="2800" dirty="0" smtClean="0"/>
              <a:t>service</a:t>
            </a:r>
          </a:p>
          <a:p>
            <a:pPr marL="342900" lvl="1"/>
            <a:r>
              <a:rPr lang="en-US" sz="2800" dirty="0" smtClean="0"/>
              <a:t>Explained </a:t>
            </a:r>
            <a:r>
              <a:rPr lang="en-US" sz="2800" dirty="0"/>
              <a:t>the business benefits of automating the publishing of Modern </a:t>
            </a:r>
            <a:r>
              <a:rPr lang="en-US" sz="2800" dirty="0" smtClean="0"/>
              <a:t>Applications</a:t>
            </a:r>
            <a:endParaRPr lang="en-US" sz="2800" dirty="0"/>
          </a:p>
          <a:p>
            <a:pPr marL="342900" lvl="1"/>
            <a:endParaRPr lang="en-US" dirty="0"/>
          </a:p>
          <a:p>
            <a:pPr marL="342900" lvl="1"/>
            <a:endParaRPr lang="en-US" dirty="0"/>
          </a:p>
        </p:txBody>
      </p:sp>
      <p:sp>
        <p:nvSpPr>
          <p:cNvPr id="6" name="Text Placeholder 5"/>
          <p:cNvSpPr txBox="1">
            <a:spLocks/>
          </p:cNvSpPr>
          <p:nvPr/>
        </p:nvSpPr>
        <p:spPr>
          <a:xfrm>
            <a:off x="6142037" y="1191236"/>
            <a:ext cx="5994104" cy="4592026"/>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1"/>
              </a:buClr>
              <a:buSzPct val="100000"/>
              <a:buNone/>
            </a:pPr>
            <a:r>
              <a:rPr lang="en-US" sz="4800" dirty="0"/>
              <a:t>Key Takeaways </a:t>
            </a:r>
          </a:p>
          <a:p>
            <a:pPr marL="342900" lvl="1">
              <a:buClr>
                <a:schemeClr val="tx1"/>
              </a:buClr>
              <a:buSzPct val="100000"/>
              <a:buBlip>
                <a:blip r:embed="rId2"/>
              </a:buBlip>
            </a:pPr>
            <a:r>
              <a:rPr lang="en-US" sz="2800" dirty="0"/>
              <a:t>Example our ticketing request system used to support publishing </a:t>
            </a:r>
            <a:r>
              <a:rPr lang="en-US" sz="2800" dirty="0" smtClean="0"/>
              <a:t>requests</a:t>
            </a:r>
          </a:p>
          <a:p>
            <a:pPr marL="342900" lvl="1">
              <a:buClr>
                <a:schemeClr val="tx1"/>
              </a:buClr>
              <a:buSzPct val="100000"/>
              <a:buBlip>
                <a:blip r:embed="rId2"/>
              </a:buBlip>
            </a:pPr>
            <a:r>
              <a:rPr lang="en-US" sz="2800" dirty="0" smtClean="0"/>
              <a:t>The </a:t>
            </a:r>
            <a:r>
              <a:rPr lang="en-US" sz="2800" dirty="0"/>
              <a:t>actual Microsoft IT Orchestrator Runbooks and binaries used to automate our application lifecycle</a:t>
            </a:r>
          </a:p>
          <a:p>
            <a:pPr marL="0" indent="0">
              <a:buNone/>
            </a:pPr>
            <a:endParaRPr lang="en-US" sz="3200" dirty="0"/>
          </a:p>
        </p:txBody>
      </p:sp>
      <p:cxnSp>
        <p:nvCxnSpPr>
          <p:cNvPr id="7" name="Straight Connector 6"/>
          <p:cNvCxnSpPr/>
          <p:nvPr/>
        </p:nvCxnSpPr>
        <p:spPr>
          <a:xfrm>
            <a:off x="5845851" y="1274211"/>
            <a:ext cx="0" cy="4114800"/>
          </a:xfrm>
          <a:prstGeom prst="line">
            <a:avLst/>
          </a:prstGeom>
          <a:ln>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53089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Sessions</a:t>
            </a:r>
            <a:endParaRPr lang="en-US" dirty="0"/>
          </a:p>
        </p:txBody>
      </p:sp>
      <p:sp>
        <p:nvSpPr>
          <p:cNvPr id="3" name="Text Placeholder 2"/>
          <p:cNvSpPr>
            <a:spLocks noGrp="1"/>
          </p:cNvSpPr>
          <p:nvPr>
            <p:ph type="body" sz="quarter" idx="11"/>
          </p:nvPr>
        </p:nvSpPr>
        <p:spPr>
          <a:xfrm>
            <a:off x="274639" y="1212849"/>
            <a:ext cx="11889564" cy="1846659"/>
          </a:xfrm>
        </p:spPr>
        <p:txBody>
          <a:bodyPr/>
          <a:lstStyle/>
          <a:p>
            <a:r>
              <a:rPr lang="en-US" b="1" dirty="0">
                <a:gradFill>
                  <a:gsLst>
                    <a:gs pos="2920">
                      <a:schemeClr val="tx2"/>
                    </a:gs>
                    <a:gs pos="39000">
                      <a:schemeClr val="tx2"/>
                    </a:gs>
                  </a:gsLst>
                  <a:lin ang="5400000" scaled="0"/>
                </a:gradFill>
              </a:rPr>
              <a:t>PCIT-B333 How Microsoft IT Solves BYOD Using Microsoft System Center 2012 R2 Configuration Manager and Windows Intune </a:t>
            </a:r>
          </a:p>
        </p:txBody>
      </p:sp>
    </p:spTree>
    <p:extLst>
      <p:ext uri="{BB962C8B-B14F-4D97-AF65-F5344CB8AC3E}">
        <p14:creationId xmlns:p14="http://schemas.microsoft.com/office/powerpoint/2010/main" val="7343736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6097" y="130789"/>
            <a:ext cx="10816814" cy="748169"/>
          </a:xfrm>
        </p:spPr>
        <p:txBody>
          <a:bodyPr/>
          <a:lstStyle/>
          <a:p>
            <a:r>
              <a:rPr lang="en-US" sz="4000" b="1" dirty="0"/>
              <a:t>FOR MORE INFORMATION</a:t>
            </a:r>
            <a:endParaRPr lang="en-US" sz="4000" dirty="0"/>
          </a:p>
        </p:txBody>
      </p:sp>
      <p:sp>
        <p:nvSpPr>
          <p:cNvPr id="5" name="Text Placeholder 2"/>
          <p:cNvSpPr>
            <a:spLocks noGrp="1"/>
          </p:cNvSpPr>
          <p:nvPr>
            <p:ph type="body" sz="quarter" idx="4294967295"/>
          </p:nvPr>
        </p:nvSpPr>
        <p:spPr>
          <a:xfrm>
            <a:off x="274638" y="1212850"/>
            <a:ext cx="11702873" cy="4351961"/>
          </a:xfrm>
          <a:prstGeom prst="rect">
            <a:avLst/>
          </a:prstGeom>
        </p:spPr>
        <p:txBody>
          <a:bodyPr/>
          <a:lstStyle/>
          <a:p>
            <a:pPr marL="342900" indent="-342900">
              <a:buFont typeface="Arial" panose="020B0604020202020204" pitchFamily="34" charset="0"/>
              <a:buChar char="•"/>
            </a:pPr>
            <a:r>
              <a:rPr lang="en-US" dirty="0"/>
              <a:t>System Center in Action Site</a:t>
            </a:r>
          </a:p>
          <a:p>
            <a:pPr marL="631825" lvl="3" indent="-285750">
              <a:buFont typeface="Arial" panose="020B0604020202020204" pitchFamily="34" charset="0"/>
              <a:buChar char="•"/>
            </a:pPr>
            <a:r>
              <a:rPr lang="en-US" dirty="0"/>
              <a:t>http://blogs.technet.com/b/system_center_in_action/</a:t>
            </a:r>
          </a:p>
          <a:p>
            <a:pPr marL="342900" indent="-342900">
              <a:buFont typeface="Arial" panose="020B0604020202020204" pitchFamily="34" charset="0"/>
              <a:buChar char="•"/>
            </a:pPr>
            <a:r>
              <a:rPr lang="en-US" dirty="0"/>
              <a:t>Technical Case Study: How Microsoft IT Deployed System Center 2012 Configuration Manager</a:t>
            </a:r>
          </a:p>
          <a:p>
            <a:pPr marL="631825" lvl="1" indent="-285750">
              <a:buFont typeface="Arial" panose="020B0604020202020204" pitchFamily="34" charset="0"/>
              <a:buChar char="•"/>
            </a:pPr>
            <a:r>
              <a:rPr lang="en-US" dirty="0"/>
              <a:t>http://technet.microsoft.com/en-us/library/hh913620.aspx</a:t>
            </a:r>
          </a:p>
          <a:p>
            <a:pPr>
              <a:buFont typeface="Arial" panose="020B0604020202020204" pitchFamily="34" charset="0"/>
              <a:buChar char="•"/>
            </a:pPr>
            <a:r>
              <a:rPr lang="en-US" b="1" dirty="0"/>
              <a:t>Microsoft Solves BYOD Using Microsoft System Center Configuration Manager and Windows Intune</a:t>
            </a:r>
          </a:p>
          <a:p>
            <a:pPr lvl="1">
              <a:buFont typeface="Arial" panose="020B0604020202020204" pitchFamily="34" charset="0"/>
              <a:buChar char="•"/>
            </a:pPr>
            <a:r>
              <a:rPr lang="en-US" dirty="0">
                <a:hlinkClick r:id="rId2"/>
              </a:rPr>
              <a:t>http://</a:t>
            </a:r>
            <a:r>
              <a:rPr lang="en-US" dirty="0" smtClean="0">
                <a:hlinkClick r:id="rId2"/>
              </a:rPr>
              <a:t>technet.microsoft.com/en-us/library/dn482435.aspx</a:t>
            </a:r>
            <a:endParaRPr lang="en-US" dirty="0"/>
          </a:p>
        </p:txBody>
      </p:sp>
    </p:spTree>
    <p:extLst>
      <p:ext uri="{BB962C8B-B14F-4D97-AF65-F5344CB8AC3E}">
        <p14:creationId xmlns:p14="http://schemas.microsoft.com/office/powerpoint/2010/main" val="145926361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97647" y="3946350"/>
            <a:ext cx="5481389" cy="2734059"/>
            <a:chOff x="5997647" y="3946350"/>
            <a:chExt cx="5481389"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97647" y="5766010"/>
              <a:ext cx="5481389"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7216799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THIS SESSION IS DESIGNED FOR</a:t>
            </a:r>
          </a:p>
        </p:txBody>
      </p:sp>
      <p:sp>
        <p:nvSpPr>
          <p:cNvPr id="3" name="Text Placeholder 2"/>
          <p:cNvSpPr>
            <a:spLocks noGrp="1"/>
          </p:cNvSpPr>
          <p:nvPr>
            <p:ph type="body" sz="quarter" idx="4294967295"/>
          </p:nvPr>
        </p:nvSpPr>
        <p:spPr>
          <a:xfrm>
            <a:off x="274638" y="1212850"/>
            <a:ext cx="11887200" cy="5182957"/>
          </a:xfrm>
          <a:prstGeom prst="rect">
            <a:avLst/>
          </a:prstGeom>
        </p:spPr>
        <p:txBody>
          <a:bodyPr/>
          <a:lstStyle/>
          <a:p>
            <a:pPr marL="420224" indent="-420224">
              <a:buFont typeface="Arial" panose="020B0604020202020204" pitchFamily="34" charset="0"/>
              <a:buChar char="•"/>
            </a:pPr>
            <a:r>
              <a:rPr lang="en-US" sz="3600" dirty="0"/>
              <a:t>Someone familiar with System Center 2012 Orchestrator and is familiar with </a:t>
            </a:r>
            <a:r>
              <a:rPr lang="en-US" sz="3600" dirty="0" smtClean="0"/>
              <a:t>Runbook design</a:t>
            </a:r>
            <a:endParaRPr lang="en-US" sz="3600" dirty="0"/>
          </a:p>
          <a:p>
            <a:pPr marL="420224" indent="-420224">
              <a:buFont typeface="Arial" panose="020B0604020202020204" pitchFamily="34" charset="0"/>
              <a:buChar char="•"/>
            </a:pPr>
            <a:r>
              <a:rPr lang="en-US" sz="3600" dirty="0"/>
              <a:t>Someone who has </a:t>
            </a:r>
            <a:r>
              <a:rPr lang="en-US" sz="3600" dirty="0" smtClean="0"/>
              <a:t>an understanding of Application model in System </a:t>
            </a:r>
            <a:r>
              <a:rPr lang="en-US" sz="3600" dirty="0"/>
              <a:t>Center 2012 </a:t>
            </a:r>
            <a:r>
              <a:rPr lang="en-US" sz="3600" dirty="0" smtClean="0"/>
              <a:t>Configuration Manager R2</a:t>
            </a:r>
          </a:p>
          <a:p>
            <a:pPr marL="420224" indent="-420224">
              <a:buFont typeface="Arial" panose="020B0604020202020204" pitchFamily="34" charset="0"/>
              <a:buChar char="•"/>
            </a:pPr>
            <a:r>
              <a:rPr lang="en-US" sz="3600" dirty="0" smtClean="0"/>
              <a:t>Someone who is familiar with ticketing request systems such as Visual Studio Team Foundation Server</a:t>
            </a:r>
            <a:endParaRPr lang="en-US" sz="3600" dirty="0"/>
          </a:p>
          <a:p>
            <a:pPr marL="420224" indent="-420224">
              <a:buFont typeface="Arial" panose="020B0604020202020204" pitchFamily="34" charset="0"/>
              <a:buChar char="•"/>
            </a:pPr>
            <a:r>
              <a:rPr lang="en-US" sz="3600" dirty="0"/>
              <a:t>Someone who loves automation </a:t>
            </a:r>
            <a:r>
              <a:rPr lang="en-US" sz="3600" dirty="0" smtClean="0"/>
              <a:t>and looking </a:t>
            </a:r>
            <a:r>
              <a:rPr lang="en-US" sz="3600" dirty="0"/>
              <a:t>to </a:t>
            </a:r>
            <a:r>
              <a:rPr lang="en-US" sz="3600" dirty="0" smtClean="0"/>
              <a:t>reduce administrative overhead and avoid </a:t>
            </a:r>
            <a:r>
              <a:rPr lang="en-US" sz="3600" dirty="0"/>
              <a:t>manual errors</a:t>
            </a:r>
          </a:p>
          <a:p>
            <a:endParaRPr lang="en-US" dirty="0"/>
          </a:p>
        </p:txBody>
      </p:sp>
    </p:spTree>
    <p:extLst>
      <p:ext uri="{BB962C8B-B14F-4D97-AF65-F5344CB8AC3E}">
        <p14:creationId xmlns:p14="http://schemas.microsoft.com/office/powerpoint/2010/main" val="22134866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smtClean="0"/>
              <a:t>Why Automate Application Publishing?</a:t>
            </a:r>
            <a:br>
              <a:rPr lang="en-US" sz="7200" dirty="0" smtClean="0"/>
            </a:br>
            <a:r>
              <a:rPr lang="en-US" sz="4000" dirty="0" smtClean="0"/>
              <a:t/>
            </a:r>
            <a:br>
              <a:rPr lang="en-US" sz="4000" dirty="0" smtClean="0"/>
            </a:br>
            <a:r>
              <a:rPr lang="en-US" sz="4000" dirty="0" smtClean="0"/>
              <a:t>Marc Hurley</a:t>
            </a:r>
            <a:endParaRPr lang="en-US" sz="4000" dirty="0"/>
          </a:p>
        </p:txBody>
      </p:sp>
    </p:spTree>
    <p:extLst>
      <p:ext uri="{BB962C8B-B14F-4D97-AF65-F5344CB8AC3E}">
        <p14:creationId xmlns:p14="http://schemas.microsoft.com/office/powerpoint/2010/main" val="269425195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4419671"/>
          </a:xfrm>
        </p:spPr>
        <p:txBody>
          <a:bodyPr/>
          <a:lstStyle/>
          <a:p>
            <a:pPr marL="342900" indent="-342900">
              <a:buBlip>
                <a:blip r:embed="rId2"/>
              </a:buBlip>
            </a:pPr>
            <a:r>
              <a:rPr lang="en-US" sz="3200" dirty="0"/>
              <a:t>Only publishing 4-6 applications per </a:t>
            </a:r>
            <a:r>
              <a:rPr lang="en-US" sz="3200" dirty="0" smtClean="0"/>
              <a:t>month</a:t>
            </a:r>
          </a:p>
          <a:p>
            <a:pPr lvl="1" indent="-342900"/>
            <a:r>
              <a:rPr lang="en-US" sz="1600" dirty="0" smtClean="0"/>
              <a:t>Prior to Windows 8 internal testing – everything was MSI / SCRIPT based</a:t>
            </a:r>
          </a:p>
          <a:p>
            <a:pPr lvl="1" indent="-342900"/>
            <a:r>
              <a:rPr lang="en-US" sz="1600" dirty="0" smtClean="0"/>
              <a:t>Windows 8 dogfooding started internal Dev teams producing Line of Business (LOB) modern apps</a:t>
            </a:r>
            <a:endParaRPr lang="en-US" sz="1600" dirty="0"/>
          </a:p>
          <a:p>
            <a:pPr marL="342900" indent="-342900">
              <a:buBlip>
                <a:blip r:embed="rId2"/>
              </a:buBlip>
            </a:pPr>
            <a:r>
              <a:rPr lang="en-US" sz="3200" dirty="0"/>
              <a:t>Packaging/Test team </a:t>
            </a:r>
            <a:r>
              <a:rPr lang="en-US" sz="3200" dirty="0" smtClean="0"/>
              <a:t>supporting </a:t>
            </a:r>
            <a:r>
              <a:rPr lang="en-US" sz="3200" dirty="0"/>
              <a:t>multiple customers</a:t>
            </a:r>
          </a:p>
          <a:p>
            <a:pPr lvl="1" indent="-342900"/>
            <a:r>
              <a:rPr lang="en-US" sz="1600" dirty="0"/>
              <a:t>Redmond – 4 </a:t>
            </a:r>
            <a:r>
              <a:rPr lang="en-US" sz="1600" dirty="0" smtClean="0"/>
              <a:t>resources support during Redmond business hours </a:t>
            </a:r>
            <a:endParaRPr lang="en-US" sz="1600" dirty="0"/>
          </a:p>
          <a:p>
            <a:pPr lvl="1" indent="-342900"/>
            <a:r>
              <a:rPr lang="en-US" sz="1600" dirty="0"/>
              <a:t>India – 3 </a:t>
            </a:r>
            <a:r>
              <a:rPr lang="en-US" sz="1600" dirty="0" smtClean="0"/>
              <a:t>resources support after Redmond business hours</a:t>
            </a:r>
          </a:p>
          <a:p>
            <a:r>
              <a:rPr lang="en-US" sz="3200" dirty="0" smtClean="0"/>
              <a:t>Microsoft IT SLA for Application provisioning/deployment</a:t>
            </a:r>
          </a:p>
          <a:p>
            <a:pPr lvl="1"/>
            <a:r>
              <a:rPr lang="en-US" sz="1600" dirty="0" smtClean="0"/>
              <a:t>Maximum of 1 PRI1 request active at any time</a:t>
            </a:r>
          </a:p>
          <a:p>
            <a:pPr lvl="1"/>
            <a:r>
              <a:rPr lang="en-US" sz="1600" dirty="0" smtClean="0"/>
              <a:t>Priority level is modified between Package request and then Deployment request</a:t>
            </a:r>
          </a:p>
          <a:p>
            <a:pPr lvl="1"/>
            <a:r>
              <a:rPr lang="en-US" sz="1600" dirty="0"/>
              <a:t>1 package = 12 work hours to complete for </a:t>
            </a:r>
            <a:r>
              <a:rPr lang="en-US" sz="1600" dirty="0" smtClean="0"/>
              <a:t>UAT</a:t>
            </a:r>
          </a:p>
          <a:p>
            <a:pPr lvl="1"/>
            <a:r>
              <a:rPr lang="en-US" sz="1600" dirty="0" smtClean="0"/>
              <a:t>1 deployment = 2 work hours to release</a:t>
            </a:r>
          </a:p>
          <a:p>
            <a:pPr lvl="1"/>
            <a:r>
              <a:rPr lang="en-US" sz="1600" dirty="0" smtClean="0"/>
              <a:t>84 hours / month to support existing requests but may</a:t>
            </a:r>
            <a:endParaRPr lang="en-US" sz="1600" dirty="0"/>
          </a:p>
          <a:p>
            <a:pPr marL="342900" lvl="1" indent="0">
              <a:buNone/>
            </a:pPr>
            <a:r>
              <a:rPr lang="en-US" sz="1600" dirty="0"/>
              <a:t> </a:t>
            </a:r>
            <a:r>
              <a:rPr lang="en-US" sz="1600" dirty="0" smtClean="0"/>
              <a:t>   stretch across multiple days/weeks depending on queue</a:t>
            </a:r>
          </a:p>
        </p:txBody>
      </p:sp>
      <p:sp>
        <p:nvSpPr>
          <p:cNvPr id="2" name="Title 1"/>
          <p:cNvSpPr>
            <a:spLocks noGrp="1"/>
          </p:cNvSpPr>
          <p:nvPr>
            <p:ph type="title"/>
          </p:nvPr>
        </p:nvSpPr>
        <p:spPr/>
        <p:txBody>
          <a:bodyPr/>
          <a:lstStyle/>
          <a:p>
            <a:r>
              <a:rPr lang="en-US" dirty="0" smtClean="0"/>
              <a:t>Our Manual Publishing Process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33376358"/>
              </p:ext>
            </p:extLst>
          </p:nvPr>
        </p:nvGraphicFramePr>
        <p:xfrm>
          <a:off x="6294438" y="4701436"/>
          <a:ext cx="5867400" cy="2123440"/>
        </p:xfrm>
        <a:graphic>
          <a:graphicData uri="http://schemas.openxmlformats.org/drawingml/2006/table">
            <a:tbl>
              <a:tblPr firstRow="1" bandRow="1">
                <a:tableStyleId>{5C22544A-7EE6-4342-B048-85BDC9FD1C3A}</a:tableStyleId>
              </a:tblPr>
              <a:tblGrid>
                <a:gridCol w="1027749"/>
                <a:gridCol w="2706051"/>
                <a:gridCol w="2133600"/>
              </a:tblGrid>
              <a:tr h="370840">
                <a:tc>
                  <a:txBody>
                    <a:bodyPr/>
                    <a:lstStyle/>
                    <a:p>
                      <a:r>
                        <a:rPr lang="en-US" dirty="0" smtClean="0"/>
                        <a:t>TFS WI</a:t>
                      </a:r>
                      <a:r>
                        <a:rPr lang="en-US" baseline="0" dirty="0" smtClean="0"/>
                        <a:t> Priority</a:t>
                      </a:r>
                      <a:endParaRPr lang="en-US" dirty="0"/>
                    </a:p>
                  </a:txBody>
                  <a:tcPr/>
                </a:tc>
                <a:tc>
                  <a:txBody>
                    <a:bodyPr/>
                    <a:lstStyle/>
                    <a:p>
                      <a:r>
                        <a:rPr lang="en-US" dirty="0" smtClean="0"/>
                        <a:t>Packaging/Test SLA</a:t>
                      </a:r>
                      <a:endParaRPr lang="en-US" dirty="0"/>
                    </a:p>
                  </a:txBody>
                  <a:tcPr anchor="b"/>
                </a:tc>
                <a:tc>
                  <a:txBody>
                    <a:bodyPr/>
                    <a:lstStyle/>
                    <a:p>
                      <a:r>
                        <a:rPr lang="en-US" dirty="0" smtClean="0"/>
                        <a:t>Deployment SLA</a:t>
                      </a:r>
                      <a:endParaRPr lang="en-US" dirty="0"/>
                    </a:p>
                  </a:txBody>
                  <a:tcPr anchor="b"/>
                </a:tc>
              </a:tr>
              <a:tr h="370840">
                <a:tc>
                  <a:txBody>
                    <a:bodyPr/>
                    <a:lstStyle/>
                    <a:p>
                      <a:r>
                        <a:rPr lang="en-US" dirty="0" smtClean="0"/>
                        <a:t>PRI1</a:t>
                      </a:r>
                      <a:endParaRPr lang="en-US" dirty="0"/>
                    </a:p>
                  </a:txBody>
                  <a:tcPr/>
                </a:tc>
                <a:tc>
                  <a:txBody>
                    <a:bodyPr/>
                    <a:lstStyle/>
                    <a:p>
                      <a:r>
                        <a:rPr lang="en-US" dirty="0" smtClean="0"/>
                        <a:t>3 business</a:t>
                      </a:r>
                      <a:r>
                        <a:rPr lang="en-US" baseline="0" dirty="0" smtClean="0"/>
                        <a:t> days to UAT</a:t>
                      </a:r>
                      <a:endParaRPr lang="en-US" dirty="0"/>
                    </a:p>
                  </a:txBody>
                  <a:tcPr/>
                </a:tc>
                <a:tc>
                  <a:txBody>
                    <a:bodyPr/>
                    <a:lstStyle/>
                    <a:p>
                      <a:r>
                        <a:rPr lang="en-US" dirty="0" smtClean="0"/>
                        <a:t>4 business hours</a:t>
                      </a:r>
                      <a:endParaRPr lang="en-US" dirty="0"/>
                    </a:p>
                  </a:txBody>
                  <a:tcPr/>
                </a:tc>
              </a:tr>
              <a:tr h="370840">
                <a:tc>
                  <a:txBody>
                    <a:bodyPr/>
                    <a:lstStyle/>
                    <a:p>
                      <a:r>
                        <a:rPr lang="en-US" dirty="0" smtClean="0"/>
                        <a:t>PRI2</a:t>
                      </a:r>
                      <a:endParaRPr lang="en-US" dirty="0"/>
                    </a:p>
                  </a:txBody>
                  <a:tcPr/>
                </a:tc>
                <a:tc>
                  <a:txBody>
                    <a:bodyPr/>
                    <a:lstStyle/>
                    <a:p>
                      <a:r>
                        <a:rPr lang="en-US" dirty="0" smtClean="0"/>
                        <a:t>8 business days to UAT</a:t>
                      </a:r>
                      <a:endParaRPr lang="en-US" dirty="0"/>
                    </a:p>
                  </a:txBody>
                  <a:tcPr/>
                </a:tc>
                <a:tc>
                  <a:txBody>
                    <a:bodyPr/>
                    <a:lstStyle/>
                    <a:p>
                      <a:r>
                        <a:rPr lang="en-US" dirty="0" smtClean="0"/>
                        <a:t>8 business hours</a:t>
                      </a:r>
                      <a:endParaRPr lang="en-US" dirty="0"/>
                    </a:p>
                  </a:txBody>
                  <a:tcPr/>
                </a:tc>
              </a:tr>
              <a:tr h="370840">
                <a:tc>
                  <a:txBody>
                    <a:bodyPr/>
                    <a:lstStyle/>
                    <a:p>
                      <a:r>
                        <a:rPr lang="en-US" dirty="0" smtClean="0"/>
                        <a:t>PRI3</a:t>
                      </a:r>
                      <a:endParaRPr lang="en-US" dirty="0"/>
                    </a:p>
                  </a:txBody>
                  <a:tcPr/>
                </a:tc>
                <a:tc>
                  <a:txBody>
                    <a:bodyPr/>
                    <a:lstStyle/>
                    <a:p>
                      <a:r>
                        <a:rPr lang="en-US" dirty="0" smtClean="0"/>
                        <a:t>14 business days to UAT</a:t>
                      </a:r>
                      <a:endParaRPr lang="en-US" dirty="0"/>
                    </a:p>
                  </a:txBody>
                  <a:tcPr/>
                </a:tc>
                <a:tc>
                  <a:txBody>
                    <a:bodyPr/>
                    <a:lstStyle/>
                    <a:p>
                      <a:r>
                        <a:rPr lang="en-US" dirty="0" smtClean="0"/>
                        <a:t>24 business hours</a:t>
                      </a:r>
                      <a:endParaRPr lang="en-US" dirty="0"/>
                    </a:p>
                  </a:txBody>
                  <a:tcPr/>
                </a:tc>
              </a:tr>
              <a:tr h="370840">
                <a:tc>
                  <a:txBody>
                    <a:bodyPr/>
                    <a:lstStyle/>
                    <a:p>
                      <a:r>
                        <a:rPr lang="en-US" dirty="0" smtClean="0"/>
                        <a:t>PRI4</a:t>
                      </a:r>
                      <a:endParaRPr lang="en-US" dirty="0"/>
                    </a:p>
                  </a:txBody>
                  <a:tcPr/>
                </a:tc>
                <a:tc>
                  <a:txBody>
                    <a:bodyPr/>
                    <a:lstStyle/>
                    <a:p>
                      <a:r>
                        <a:rPr lang="en-US" dirty="0" smtClean="0"/>
                        <a:t>As</a:t>
                      </a:r>
                      <a:r>
                        <a:rPr lang="en-US" baseline="0" dirty="0" smtClean="0"/>
                        <a:t> time permits</a:t>
                      </a:r>
                      <a:endParaRPr lang="en-US" dirty="0"/>
                    </a:p>
                  </a:txBody>
                  <a:tcPr/>
                </a:tc>
                <a:tc>
                  <a:txBody>
                    <a:bodyPr/>
                    <a:lstStyle/>
                    <a:p>
                      <a:r>
                        <a:rPr lang="en-US" dirty="0" smtClean="0"/>
                        <a:t>As time</a:t>
                      </a:r>
                      <a:r>
                        <a:rPr lang="en-US" baseline="0" dirty="0" smtClean="0"/>
                        <a:t> permits</a:t>
                      </a:r>
                      <a:endParaRPr lang="en-US" dirty="0"/>
                    </a:p>
                  </a:txBody>
                  <a:tcPr/>
                </a:tc>
              </a:tr>
            </a:tbl>
          </a:graphicData>
        </a:graphic>
      </p:graphicFrame>
    </p:spTree>
    <p:extLst>
      <p:ext uri="{BB962C8B-B14F-4D97-AF65-F5344CB8AC3E}">
        <p14:creationId xmlns:p14="http://schemas.microsoft.com/office/powerpoint/2010/main" val="12707957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5503045"/>
          </a:xfrm>
        </p:spPr>
        <p:txBody>
          <a:bodyPr/>
          <a:lstStyle/>
          <a:p>
            <a:pPr marL="342900" indent="-342900">
              <a:buBlip>
                <a:blip r:embed="rId2"/>
              </a:buBlip>
            </a:pPr>
            <a:r>
              <a:rPr lang="en-US" sz="3200" dirty="0" smtClean="0"/>
              <a:t>Provide Self Service publishing model</a:t>
            </a:r>
          </a:p>
          <a:p>
            <a:pPr lvl="1" indent="-342900"/>
            <a:r>
              <a:rPr lang="en-US" sz="1600" dirty="0" smtClean="0"/>
              <a:t>Similar to Windows Store – for publishing and monitoring LOB applications</a:t>
            </a:r>
          </a:p>
          <a:p>
            <a:pPr marL="342900" indent="-342900">
              <a:buBlip>
                <a:blip r:embed="rId2"/>
              </a:buBlip>
            </a:pPr>
            <a:r>
              <a:rPr lang="en-US" sz="3200" dirty="0" smtClean="0"/>
              <a:t>Requests for Modern Application publishing increasing</a:t>
            </a:r>
          </a:p>
          <a:p>
            <a:pPr lvl="1" indent="-342900"/>
            <a:r>
              <a:rPr lang="en-US" sz="1600" dirty="0" smtClean="0"/>
              <a:t>Multiple internal development teams releasing LOB modern applications</a:t>
            </a:r>
          </a:p>
          <a:p>
            <a:pPr lvl="1" indent="-342900"/>
            <a:r>
              <a:rPr lang="en-US" sz="1600" dirty="0" smtClean="0"/>
              <a:t>Publishing requests estimated to increase to  10 – 30 per month (averaging 40 – 70 per month)</a:t>
            </a:r>
          </a:p>
          <a:p>
            <a:r>
              <a:rPr lang="en-US" sz="3200" dirty="0"/>
              <a:t>IT DevCenter requires requests to be completed faster than PRI1</a:t>
            </a:r>
          </a:p>
          <a:p>
            <a:pPr lvl="1" indent="-342900"/>
            <a:r>
              <a:rPr lang="en-US" sz="1600" dirty="0"/>
              <a:t>Current Microsoft IT Packaging SLA did not fit IT DevCenter business requirements</a:t>
            </a:r>
          </a:p>
          <a:p>
            <a:pPr lvl="2" indent="-342900"/>
            <a:r>
              <a:rPr lang="en-US" sz="1600" dirty="0"/>
              <a:t>Multiple requests at same time all &gt; PRI1</a:t>
            </a:r>
          </a:p>
          <a:p>
            <a:pPr lvl="2" indent="-342900"/>
            <a:r>
              <a:rPr lang="en-US" sz="1600" dirty="0"/>
              <a:t>Total application certification to </a:t>
            </a:r>
            <a:r>
              <a:rPr lang="en-US" sz="1600" dirty="0" smtClean="0"/>
              <a:t>release = 10 </a:t>
            </a:r>
            <a:r>
              <a:rPr lang="en-US" sz="1600" dirty="0"/>
              <a:t>days – publishing request </a:t>
            </a:r>
            <a:r>
              <a:rPr lang="en-US" sz="1600" dirty="0" smtClean="0"/>
              <a:t>provided </a:t>
            </a:r>
            <a:r>
              <a:rPr lang="en-US" sz="1600" dirty="0"/>
              <a:t>24 </a:t>
            </a:r>
            <a:r>
              <a:rPr lang="en-US" sz="1600" dirty="0" smtClean="0"/>
              <a:t>hours</a:t>
            </a:r>
            <a:endParaRPr lang="en-US" sz="1600" dirty="0"/>
          </a:p>
          <a:p>
            <a:pPr marL="342900" indent="-342900">
              <a:buBlip>
                <a:blip r:embed="rId2"/>
              </a:buBlip>
            </a:pPr>
            <a:r>
              <a:rPr lang="en-US" sz="3200" dirty="0" smtClean="0"/>
              <a:t>Reduction in team size but Increase in workload</a:t>
            </a:r>
          </a:p>
          <a:p>
            <a:pPr lvl="1" indent="-342900"/>
            <a:r>
              <a:rPr lang="en-US" sz="1600" dirty="0" smtClean="0"/>
              <a:t>Current requests covered in 84 work hours - Future requests will require 980 or more</a:t>
            </a:r>
          </a:p>
          <a:p>
            <a:pPr lvl="1" indent="-342900"/>
            <a:r>
              <a:rPr lang="en-US" sz="1600" dirty="0" smtClean="0"/>
              <a:t>Team unable to handle expected load</a:t>
            </a:r>
          </a:p>
          <a:p>
            <a:r>
              <a:rPr lang="en-US" sz="3200" dirty="0" smtClean="0"/>
              <a:t>Risk of more errors in manual workload</a:t>
            </a:r>
          </a:p>
          <a:p>
            <a:pPr lvl="1"/>
            <a:r>
              <a:rPr lang="en-US" sz="1600" dirty="0" smtClean="0"/>
              <a:t>Increase in volume</a:t>
            </a:r>
          </a:p>
          <a:p>
            <a:pPr lvl="1"/>
            <a:r>
              <a:rPr lang="en-US" sz="1600" dirty="0" smtClean="0"/>
              <a:t>Reduction in time to complete</a:t>
            </a:r>
          </a:p>
        </p:txBody>
      </p:sp>
      <p:sp>
        <p:nvSpPr>
          <p:cNvPr id="2" name="Title 1"/>
          <p:cNvSpPr>
            <a:spLocks noGrp="1"/>
          </p:cNvSpPr>
          <p:nvPr>
            <p:ph type="title"/>
          </p:nvPr>
        </p:nvSpPr>
        <p:spPr/>
        <p:txBody>
          <a:bodyPr/>
          <a:lstStyle/>
          <a:p>
            <a:r>
              <a:rPr lang="en-US" dirty="0" smtClean="0"/>
              <a:t>Need for Publishing Automation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16968842"/>
              </p:ext>
            </p:extLst>
          </p:nvPr>
        </p:nvGraphicFramePr>
        <p:xfrm>
          <a:off x="9342437" y="4335462"/>
          <a:ext cx="2895600" cy="1767840"/>
        </p:xfrm>
        <a:graphic>
          <a:graphicData uri="http://schemas.openxmlformats.org/drawingml/2006/table">
            <a:tbl>
              <a:tblPr firstRow="1" firstCol="1">
                <a:tableStyleId>{5C22544A-7EE6-4342-B048-85BDC9FD1C3A}</a:tableStyleId>
              </a:tblPr>
              <a:tblGrid>
                <a:gridCol w="990600"/>
                <a:gridCol w="914400"/>
                <a:gridCol w="990600"/>
              </a:tblGrid>
              <a:tr h="640080">
                <a:tc>
                  <a:txBody>
                    <a:bodyPr/>
                    <a:lstStyle/>
                    <a:p>
                      <a:endParaRPr lang="en-US" sz="1400" dirty="0"/>
                    </a:p>
                  </a:txBody>
                  <a:tcPr/>
                </a:tc>
                <a:tc>
                  <a:txBody>
                    <a:bodyPr/>
                    <a:lstStyle/>
                    <a:p>
                      <a:pPr algn="ctr"/>
                      <a:r>
                        <a:rPr lang="en-US" sz="1400" dirty="0" smtClean="0"/>
                        <a:t>Total Per Month</a:t>
                      </a:r>
                      <a:endParaRPr lang="en-US" sz="1400" dirty="0"/>
                    </a:p>
                  </a:txBody>
                  <a:tcPr/>
                </a:tc>
                <a:tc>
                  <a:txBody>
                    <a:bodyPr/>
                    <a:lstStyle/>
                    <a:p>
                      <a:pPr algn="ctr"/>
                      <a:r>
                        <a:rPr lang="en-US" sz="1400" dirty="0" smtClean="0"/>
                        <a:t>Work</a:t>
                      </a:r>
                      <a:r>
                        <a:rPr lang="en-US" sz="1400" baseline="0" dirty="0" smtClean="0"/>
                        <a:t> Hours</a:t>
                      </a:r>
                    </a:p>
                    <a:p>
                      <a:pPr algn="ctr"/>
                      <a:r>
                        <a:rPr lang="en-US" sz="1400" baseline="0" dirty="0" smtClean="0"/>
                        <a:t>Required</a:t>
                      </a:r>
                      <a:endParaRPr lang="en-US" sz="1400" dirty="0"/>
                    </a:p>
                  </a:txBody>
                  <a:tcPr/>
                </a:tc>
              </a:tr>
              <a:tr h="370840">
                <a:tc>
                  <a:txBody>
                    <a:bodyPr/>
                    <a:lstStyle/>
                    <a:p>
                      <a:r>
                        <a:rPr lang="en-US" sz="1400" dirty="0" smtClean="0"/>
                        <a:t>Previous Requests</a:t>
                      </a:r>
                      <a:endParaRPr lang="en-US" sz="1400" dirty="0"/>
                    </a:p>
                  </a:txBody>
                  <a:tcPr/>
                </a:tc>
                <a:tc>
                  <a:txBody>
                    <a:bodyPr/>
                    <a:lstStyle/>
                    <a:p>
                      <a:pPr algn="ctr"/>
                      <a:r>
                        <a:rPr lang="en-US" sz="1400" b="1" dirty="0" smtClean="0"/>
                        <a:t>6</a:t>
                      </a:r>
                      <a:endParaRPr lang="en-US" sz="1400" b="1" dirty="0"/>
                    </a:p>
                  </a:txBody>
                  <a:tcPr anchor="ctr"/>
                </a:tc>
                <a:tc>
                  <a:txBody>
                    <a:bodyPr/>
                    <a:lstStyle/>
                    <a:p>
                      <a:pPr algn="ctr"/>
                      <a:r>
                        <a:rPr lang="en-US" sz="1400" b="1" dirty="0" smtClean="0"/>
                        <a:t>84</a:t>
                      </a:r>
                      <a:endParaRPr lang="en-US" sz="1400" b="1" dirty="0"/>
                    </a:p>
                  </a:txBody>
                  <a:tcPr anchor="ctr"/>
                </a:tc>
              </a:tr>
              <a:tr h="370840">
                <a:tc>
                  <a:txBody>
                    <a:bodyPr/>
                    <a:lstStyle/>
                    <a:p>
                      <a:r>
                        <a:rPr lang="en-US" sz="1400" dirty="0" smtClean="0"/>
                        <a:t>Future</a:t>
                      </a:r>
                      <a:r>
                        <a:rPr lang="en-US" sz="1400" baseline="0" dirty="0" smtClean="0"/>
                        <a:t> Requests</a:t>
                      </a:r>
                      <a:endParaRPr lang="en-US" sz="1400" dirty="0"/>
                    </a:p>
                  </a:txBody>
                  <a:tcPr/>
                </a:tc>
                <a:tc>
                  <a:txBody>
                    <a:bodyPr/>
                    <a:lstStyle/>
                    <a:p>
                      <a:pPr algn="ctr"/>
                      <a:r>
                        <a:rPr lang="en-US" sz="1400" b="1" dirty="0" smtClean="0"/>
                        <a:t>70</a:t>
                      </a:r>
                      <a:endParaRPr lang="en-US" sz="1400" b="1" dirty="0"/>
                    </a:p>
                  </a:txBody>
                  <a:tcPr anchor="ctr"/>
                </a:tc>
                <a:tc>
                  <a:txBody>
                    <a:bodyPr/>
                    <a:lstStyle/>
                    <a:p>
                      <a:pPr algn="ctr"/>
                      <a:r>
                        <a:rPr lang="en-US" sz="1400" b="1" dirty="0" smtClean="0"/>
                        <a:t>980</a:t>
                      </a:r>
                      <a:endParaRPr lang="en-US" sz="1400" b="1" dirty="0"/>
                    </a:p>
                  </a:txBody>
                  <a:tcPr anchor="ctr"/>
                </a:tc>
              </a:tr>
            </a:tbl>
          </a:graphicData>
        </a:graphic>
      </p:graphicFrame>
      <p:grpSp>
        <p:nvGrpSpPr>
          <p:cNvPr id="8" name="Group 7"/>
          <p:cNvGrpSpPr/>
          <p:nvPr/>
        </p:nvGrpSpPr>
        <p:grpSpPr>
          <a:xfrm>
            <a:off x="10104437" y="5859462"/>
            <a:ext cx="2057400" cy="1040457"/>
            <a:chOff x="3017837" y="5514826"/>
            <a:chExt cx="2057400" cy="1040457"/>
          </a:xfrm>
        </p:grpSpPr>
        <p:sp>
          <p:nvSpPr>
            <p:cNvPr id="6" name="Explosion 2 5"/>
            <p:cNvSpPr/>
            <p:nvPr/>
          </p:nvSpPr>
          <p:spPr bwMode="auto">
            <a:xfrm>
              <a:off x="3017837" y="5514826"/>
              <a:ext cx="2057400" cy="1040457"/>
            </a:xfrm>
            <a:prstGeom prst="irregularSeal2">
              <a:avLst/>
            </a:prstGeom>
            <a:solidFill>
              <a:srgbClr val="FFF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b="1" dirty="0" smtClean="0">
                <a:solidFill>
                  <a:schemeClr val="bg1"/>
                </a:solidFill>
                <a:ea typeface="Segoe UI" pitchFamily="34" charset="0"/>
                <a:cs typeface="Segoe UI" pitchFamily="34" charset="0"/>
              </a:endParaRPr>
            </a:p>
          </p:txBody>
        </p:sp>
        <p:sp>
          <p:nvSpPr>
            <p:cNvPr id="7" name="TextBox 6"/>
            <p:cNvSpPr txBox="1"/>
            <p:nvPr/>
          </p:nvSpPr>
          <p:spPr>
            <a:xfrm rot="20465804">
              <a:off x="3170237" y="5828758"/>
              <a:ext cx="1676400" cy="517065"/>
            </a:xfrm>
            <a:prstGeom prst="rect">
              <a:avLst/>
            </a:prstGeom>
            <a:noFill/>
          </p:spPr>
          <p:txBody>
            <a:bodyPr wrap="square" lIns="182880" tIns="146304" rIns="182880" bIns="146304" rtlCol="0">
              <a:spAutoFit/>
            </a:bodyPr>
            <a:lstStyle/>
            <a:p>
              <a:pPr>
                <a:lnSpc>
                  <a:spcPct val="90000"/>
                </a:lnSpc>
                <a:spcAft>
                  <a:spcPts val="600"/>
                </a:spcAft>
              </a:pPr>
              <a:r>
                <a:rPr lang="en-US" sz="1600" b="1" dirty="0" smtClean="0">
                  <a:solidFill>
                    <a:schemeClr val="bg1"/>
                  </a:solidFill>
                </a:rPr>
                <a:t>11x Increase!</a:t>
              </a:r>
            </a:p>
          </p:txBody>
        </p:sp>
      </p:grpSp>
    </p:spTree>
    <p:extLst>
      <p:ext uri="{BB962C8B-B14F-4D97-AF65-F5344CB8AC3E}">
        <p14:creationId xmlns:p14="http://schemas.microsoft.com/office/powerpoint/2010/main" val="52116127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1711238"/>
          </a:xfrm>
        </p:spPr>
        <p:txBody>
          <a:bodyPr/>
          <a:lstStyle/>
          <a:p>
            <a:pPr marL="342900" indent="-342900">
              <a:buBlip>
                <a:blip r:embed="rId2"/>
              </a:buBlip>
            </a:pPr>
            <a:r>
              <a:rPr lang="en-US" sz="3200" dirty="0" smtClean="0"/>
              <a:t>Windows Modern App focused</a:t>
            </a:r>
          </a:p>
          <a:p>
            <a:pPr lvl="1" indent="-342900"/>
            <a:r>
              <a:rPr lang="en-US" sz="1600" dirty="0" smtClean="0"/>
              <a:t>Windows 8 and Windows Phone 8 LOB modern applications comprise 72% of total published applications</a:t>
            </a:r>
          </a:p>
          <a:p>
            <a:r>
              <a:rPr lang="en-US" sz="3200" dirty="0" smtClean="0"/>
              <a:t>Next 6 months</a:t>
            </a:r>
          </a:p>
          <a:p>
            <a:pPr lvl="1"/>
            <a:r>
              <a:rPr lang="en-US" sz="1600" dirty="0" smtClean="0"/>
              <a:t>Expected to reach 1000+ offered applications</a:t>
            </a:r>
          </a:p>
        </p:txBody>
      </p:sp>
      <p:sp>
        <p:nvSpPr>
          <p:cNvPr id="2" name="Title 1"/>
          <p:cNvSpPr>
            <a:spLocks noGrp="1"/>
          </p:cNvSpPr>
          <p:nvPr>
            <p:ph type="title"/>
          </p:nvPr>
        </p:nvSpPr>
        <p:spPr/>
        <p:txBody>
          <a:bodyPr/>
          <a:lstStyle/>
          <a:p>
            <a:r>
              <a:rPr lang="en-US" dirty="0" smtClean="0"/>
              <a:t>Current Application Metrics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68246782"/>
              </p:ext>
            </p:extLst>
          </p:nvPr>
        </p:nvGraphicFramePr>
        <p:xfrm>
          <a:off x="5456237" y="2659392"/>
          <a:ext cx="5486400" cy="4114469"/>
        </p:xfrm>
        <a:graphic>
          <a:graphicData uri="http://schemas.openxmlformats.org/drawingml/2006/table">
            <a:tbl>
              <a:tblPr firstRow="1" bandRow="1">
                <a:tableStyleId>{5C22544A-7EE6-4342-B048-85BDC9FD1C3A}</a:tableStyleId>
              </a:tblPr>
              <a:tblGrid>
                <a:gridCol w="3944754"/>
                <a:gridCol w="1541646"/>
              </a:tblGrid>
              <a:tr h="611773">
                <a:tc>
                  <a:txBody>
                    <a:bodyPr/>
                    <a:lstStyle/>
                    <a:p>
                      <a:pPr algn="ctr" rtl="0" fontAlgn="ctr"/>
                      <a:r>
                        <a:rPr lang="en-US" sz="1800" b="1" i="0" u="none" strike="noStrike" dirty="0">
                          <a:solidFill>
                            <a:srgbClr val="FFFFFF"/>
                          </a:solidFill>
                          <a:effectLst/>
                          <a:latin typeface="Segoe UI" panose="020B0502040204020203" pitchFamily="34" charset="0"/>
                        </a:rPr>
                        <a:t>Deployment Type</a:t>
                      </a:r>
                    </a:p>
                  </a:txBody>
                  <a:tcPr marL="9525" marR="9525" marT="9525" marB="0" anchor="ctr"/>
                </a:tc>
                <a:tc>
                  <a:txBody>
                    <a:bodyPr/>
                    <a:lstStyle/>
                    <a:p>
                      <a:pPr algn="ctr" rtl="0" fontAlgn="ctr"/>
                      <a:r>
                        <a:rPr lang="en-US" sz="1400" b="1" i="0" u="none" strike="noStrike">
                          <a:solidFill>
                            <a:srgbClr val="FFFFFF"/>
                          </a:solidFill>
                          <a:effectLst/>
                          <a:latin typeface="Segoe UI" panose="020B0502040204020203" pitchFamily="34" charset="0"/>
                        </a:rPr>
                        <a:t>Currently Offered</a:t>
                      </a:r>
                    </a:p>
                  </a:txBody>
                  <a:tcPr marL="9525" marR="9525" marT="9525" marB="0" anchor="ctr"/>
                </a:tc>
              </a:tr>
              <a:tr h="437837">
                <a:tc>
                  <a:txBody>
                    <a:bodyPr/>
                    <a:lstStyle/>
                    <a:p>
                      <a:pPr algn="l" rtl="0" fontAlgn="ctr"/>
                      <a:r>
                        <a:rPr lang="en-US" sz="1800" b="1" i="0" u="none" strike="noStrike" dirty="0">
                          <a:solidFill>
                            <a:srgbClr val="000000"/>
                          </a:solidFill>
                          <a:effectLst/>
                          <a:latin typeface="Segoe UI" panose="020B0502040204020203" pitchFamily="34" charset="0"/>
                        </a:rPr>
                        <a:t>Windows 8</a:t>
                      </a:r>
                    </a:p>
                  </a:txBody>
                  <a:tcPr marL="9525" marR="9525" marT="9525" marB="0" anchor="ctr"/>
                </a:tc>
                <a:tc>
                  <a:txBody>
                    <a:bodyPr/>
                    <a:lstStyle/>
                    <a:p>
                      <a:pPr algn="r" rtl="0" fontAlgn="ctr"/>
                      <a:r>
                        <a:rPr lang="en-US" sz="1800" b="1" i="0" u="none" strike="noStrike">
                          <a:solidFill>
                            <a:srgbClr val="000000"/>
                          </a:solidFill>
                          <a:effectLst/>
                          <a:latin typeface="Segoe UI" panose="020B0502040204020203" pitchFamily="34" charset="0"/>
                        </a:rPr>
                        <a:t>249</a:t>
                      </a:r>
                    </a:p>
                  </a:txBody>
                  <a:tcPr marL="9525" marR="85725" marT="9525" marB="0" anchor="ctr"/>
                </a:tc>
              </a:tr>
              <a:tr h="437837">
                <a:tc>
                  <a:txBody>
                    <a:bodyPr/>
                    <a:lstStyle/>
                    <a:p>
                      <a:pPr algn="l" rtl="0" fontAlgn="ctr"/>
                      <a:r>
                        <a:rPr lang="en-US" sz="1800" b="1" i="0" u="none" strike="noStrike">
                          <a:solidFill>
                            <a:srgbClr val="000000"/>
                          </a:solidFill>
                          <a:effectLst/>
                          <a:latin typeface="Segoe UI" panose="020B0502040204020203" pitchFamily="34" charset="0"/>
                        </a:rPr>
                        <a:t>Windows Phone 8</a:t>
                      </a:r>
                    </a:p>
                  </a:txBody>
                  <a:tcPr marL="9525" marR="9525" marT="9525" marB="0" anchor="ctr"/>
                </a:tc>
                <a:tc>
                  <a:txBody>
                    <a:bodyPr/>
                    <a:lstStyle/>
                    <a:p>
                      <a:pPr algn="r" rtl="0" fontAlgn="ctr"/>
                      <a:r>
                        <a:rPr lang="en-US" sz="1800" b="1" i="0" u="none" strike="noStrike">
                          <a:solidFill>
                            <a:srgbClr val="000000"/>
                          </a:solidFill>
                          <a:effectLst/>
                          <a:latin typeface="Segoe UI" panose="020B0502040204020203" pitchFamily="34" charset="0"/>
                        </a:rPr>
                        <a:t>121</a:t>
                      </a:r>
                    </a:p>
                  </a:txBody>
                  <a:tcPr marL="9525" marR="85725" marT="9525" marB="0" anchor="ctr"/>
                </a:tc>
              </a:tr>
              <a:tr h="437837">
                <a:tc>
                  <a:txBody>
                    <a:bodyPr/>
                    <a:lstStyle/>
                    <a:p>
                      <a:pPr algn="l" rtl="0" fontAlgn="ctr"/>
                      <a:r>
                        <a:rPr lang="en-US" sz="1800" b="1" i="0" u="none" strike="noStrike">
                          <a:solidFill>
                            <a:srgbClr val="000000"/>
                          </a:solidFill>
                          <a:effectLst/>
                          <a:latin typeface="Segoe UI" panose="020B0502040204020203" pitchFamily="34" charset="0"/>
                        </a:rPr>
                        <a:t>Script</a:t>
                      </a:r>
                    </a:p>
                  </a:txBody>
                  <a:tcPr marL="9525" marR="9525" marT="9525" marB="0" anchor="ctr"/>
                </a:tc>
                <a:tc>
                  <a:txBody>
                    <a:bodyPr/>
                    <a:lstStyle/>
                    <a:p>
                      <a:pPr algn="r" rtl="0" fontAlgn="ctr"/>
                      <a:r>
                        <a:rPr lang="en-US" sz="1800" b="1" i="0" u="none" strike="noStrike">
                          <a:solidFill>
                            <a:srgbClr val="000000"/>
                          </a:solidFill>
                          <a:effectLst/>
                          <a:latin typeface="Segoe UI" panose="020B0502040204020203" pitchFamily="34" charset="0"/>
                        </a:rPr>
                        <a:t>107</a:t>
                      </a:r>
                    </a:p>
                  </a:txBody>
                  <a:tcPr marL="9525" marR="85725" marT="9525" marB="0" anchor="ctr"/>
                </a:tc>
              </a:tr>
              <a:tr h="437837">
                <a:tc>
                  <a:txBody>
                    <a:bodyPr/>
                    <a:lstStyle/>
                    <a:p>
                      <a:pPr algn="l" rtl="0" fontAlgn="ctr"/>
                      <a:r>
                        <a:rPr lang="en-US" sz="1800" b="1" i="0" u="none" strike="noStrike">
                          <a:solidFill>
                            <a:srgbClr val="000000"/>
                          </a:solidFill>
                          <a:effectLst/>
                          <a:latin typeface="Segoe UI" panose="020B0502040204020203" pitchFamily="34" charset="0"/>
                        </a:rPr>
                        <a:t>Windows Phone 8 Deep Link</a:t>
                      </a:r>
                    </a:p>
                  </a:txBody>
                  <a:tcPr marL="9525" marR="9525" marT="9525" marB="0" anchor="ctr"/>
                </a:tc>
                <a:tc>
                  <a:txBody>
                    <a:bodyPr/>
                    <a:lstStyle/>
                    <a:p>
                      <a:pPr algn="r" rtl="0" fontAlgn="ctr"/>
                      <a:r>
                        <a:rPr lang="en-US" sz="1800" b="1" i="0" u="none" strike="noStrike">
                          <a:solidFill>
                            <a:srgbClr val="000000"/>
                          </a:solidFill>
                          <a:effectLst/>
                          <a:latin typeface="Segoe UI" panose="020B0502040204020203" pitchFamily="34" charset="0"/>
                        </a:rPr>
                        <a:t>34</a:t>
                      </a:r>
                    </a:p>
                  </a:txBody>
                  <a:tcPr marL="9525" marR="85725" marT="9525" marB="0" anchor="ctr"/>
                </a:tc>
              </a:tr>
              <a:tr h="437837">
                <a:tc>
                  <a:txBody>
                    <a:bodyPr/>
                    <a:lstStyle/>
                    <a:p>
                      <a:pPr algn="l" rtl="0" fontAlgn="ctr"/>
                      <a:r>
                        <a:rPr lang="en-US" sz="1800" b="1" i="0" u="none" strike="noStrike">
                          <a:solidFill>
                            <a:srgbClr val="000000"/>
                          </a:solidFill>
                          <a:effectLst/>
                          <a:latin typeface="Segoe UI" panose="020B0502040204020203" pitchFamily="34" charset="0"/>
                        </a:rPr>
                        <a:t>iOS Deep Link</a:t>
                      </a:r>
                    </a:p>
                  </a:txBody>
                  <a:tcPr marL="9525" marR="9525" marT="9525" marB="0" anchor="ctr"/>
                </a:tc>
                <a:tc>
                  <a:txBody>
                    <a:bodyPr/>
                    <a:lstStyle/>
                    <a:p>
                      <a:pPr algn="r" rtl="0" fontAlgn="ctr"/>
                      <a:r>
                        <a:rPr lang="en-US" sz="1800" b="1" i="0" u="none" strike="noStrike">
                          <a:solidFill>
                            <a:srgbClr val="000000"/>
                          </a:solidFill>
                          <a:effectLst/>
                          <a:latin typeface="Segoe UI" panose="020B0502040204020203" pitchFamily="34" charset="0"/>
                        </a:rPr>
                        <a:t>16</a:t>
                      </a:r>
                    </a:p>
                  </a:txBody>
                  <a:tcPr marL="9525" marR="85725" marT="9525" marB="0" anchor="ctr"/>
                </a:tc>
              </a:tr>
              <a:tr h="437837">
                <a:tc>
                  <a:txBody>
                    <a:bodyPr/>
                    <a:lstStyle/>
                    <a:p>
                      <a:pPr algn="l" rtl="0" fontAlgn="ctr"/>
                      <a:r>
                        <a:rPr lang="en-US" sz="1800" b="1" i="0" u="none" strike="noStrike">
                          <a:solidFill>
                            <a:srgbClr val="000000"/>
                          </a:solidFill>
                          <a:effectLst/>
                          <a:latin typeface="Segoe UI" panose="020B0502040204020203" pitchFamily="34" charset="0"/>
                        </a:rPr>
                        <a:t>MSI</a:t>
                      </a:r>
                    </a:p>
                  </a:txBody>
                  <a:tcPr marL="9525" marR="9525" marT="9525" marB="0" anchor="ctr"/>
                </a:tc>
                <a:tc>
                  <a:txBody>
                    <a:bodyPr/>
                    <a:lstStyle/>
                    <a:p>
                      <a:pPr algn="r" rtl="0" fontAlgn="ctr"/>
                      <a:r>
                        <a:rPr lang="en-US" sz="1800" b="1" i="0" u="none" strike="noStrike">
                          <a:solidFill>
                            <a:srgbClr val="000000"/>
                          </a:solidFill>
                          <a:effectLst/>
                          <a:latin typeface="Segoe UI" panose="020B0502040204020203" pitchFamily="34" charset="0"/>
                        </a:rPr>
                        <a:t>12</a:t>
                      </a:r>
                    </a:p>
                  </a:txBody>
                  <a:tcPr marL="9525" marR="85725" marT="9525" marB="0" anchor="ctr"/>
                </a:tc>
              </a:tr>
              <a:tr h="437837">
                <a:tc>
                  <a:txBody>
                    <a:bodyPr/>
                    <a:lstStyle/>
                    <a:p>
                      <a:pPr algn="l" rtl="0" fontAlgn="ctr"/>
                      <a:r>
                        <a:rPr lang="en-US" sz="1800" b="1" i="0" u="none" strike="noStrike">
                          <a:solidFill>
                            <a:srgbClr val="000000"/>
                          </a:solidFill>
                          <a:effectLst/>
                          <a:latin typeface="Segoe UI" panose="020B0502040204020203" pitchFamily="34" charset="0"/>
                        </a:rPr>
                        <a:t>MAC</a:t>
                      </a:r>
                    </a:p>
                  </a:txBody>
                  <a:tcPr marL="9525" marR="9525" marT="9525" marB="0" anchor="ctr"/>
                </a:tc>
                <a:tc>
                  <a:txBody>
                    <a:bodyPr/>
                    <a:lstStyle/>
                    <a:p>
                      <a:pPr algn="r" rtl="0" fontAlgn="ctr"/>
                      <a:r>
                        <a:rPr lang="en-US" sz="1800" b="1" i="0" u="none" strike="noStrike">
                          <a:solidFill>
                            <a:srgbClr val="000000"/>
                          </a:solidFill>
                          <a:effectLst/>
                          <a:latin typeface="Segoe UI" panose="020B0502040204020203" pitchFamily="34" charset="0"/>
                        </a:rPr>
                        <a:t>5</a:t>
                      </a:r>
                    </a:p>
                  </a:txBody>
                  <a:tcPr marL="9525" marR="85725" marT="9525" marB="0" anchor="ctr"/>
                </a:tc>
              </a:tr>
              <a:tr h="437837">
                <a:tc>
                  <a:txBody>
                    <a:bodyPr/>
                    <a:lstStyle/>
                    <a:p>
                      <a:pPr algn="l" rtl="0" fontAlgn="ctr"/>
                      <a:r>
                        <a:rPr lang="en-US" sz="1800" b="1" i="0" u="none" strike="noStrike">
                          <a:solidFill>
                            <a:srgbClr val="000000"/>
                          </a:solidFill>
                          <a:effectLst/>
                          <a:latin typeface="Segoe UI" panose="020B0502040204020203" pitchFamily="34" charset="0"/>
                        </a:rPr>
                        <a:t>iOS</a:t>
                      </a:r>
                    </a:p>
                  </a:txBody>
                  <a:tcPr marL="9525" marR="9525" marT="9525" marB="0" anchor="ctr"/>
                </a:tc>
                <a:tc>
                  <a:txBody>
                    <a:bodyPr/>
                    <a:lstStyle/>
                    <a:p>
                      <a:pPr algn="r" rtl="0" fontAlgn="ctr"/>
                      <a:r>
                        <a:rPr lang="en-US" sz="1800" b="1" i="0" u="none" strike="noStrike" dirty="0">
                          <a:solidFill>
                            <a:srgbClr val="000000"/>
                          </a:solidFill>
                          <a:effectLst/>
                          <a:latin typeface="Segoe UI" panose="020B0502040204020203" pitchFamily="34" charset="0"/>
                        </a:rPr>
                        <a:t>3</a:t>
                      </a:r>
                    </a:p>
                  </a:txBody>
                  <a:tcPr marL="9525" marR="85725" marT="9525" marB="0" anchor="ctr"/>
                </a:tc>
              </a:tr>
            </a:tbl>
          </a:graphicData>
        </a:graphic>
      </p:graphicFrame>
    </p:spTree>
    <p:extLst>
      <p:ext uri="{BB962C8B-B14F-4D97-AF65-F5344CB8AC3E}">
        <p14:creationId xmlns:p14="http://schemas.microsoft.com/office/powerpoint/2010/main" val="116089597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smtClean="0"/>
              <a:t>Automation Solution</a:t>
            </a:r>
            <a:endParaRPr lang="en-US" sz="7200" dirty="0"/>
          </a:p>
        </p:txBody>
      </p:sp>
    </p:spTree>
    <p:extLst>
      <p:ext uri="{BB962C8B-B14F-4D97-AF65-F5344CB8AC3E}">
        <p14:creationId xmlns:p14="http://schemas.microsoft.com/office/powerpoint/2010/main" val="64828149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NA14Speaker_PPT_Template.potx [Read-Only]" id="{AE302BFE-5993-4F25-B054-61EF5FA5F3F4}" vid="{ED6614E4-5CE3-4177-94C6-BD69307676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Dharmendra Thotakura; Marc Hurley</External_x0020_Speaker>
    <Session_x0020_Code xmlns="e36bfbf9-5e42-489c-a259-4c54eb22cb57"> PCIT-B339</Session_x0020_Code>
    <Presentation_x0020_Date xmlns="e36bfbf9-5e42-489c-a259-4c54eb22cb57">2014-05-15T00:00:00-05:00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purl.org/dc/elements/1.1/"/>
    <ds:schemaRef ds:uri="e36bfbf9-5e42-489c-a259-4c54eb22cb57"/>
    <ds:schemaRef ds:uri="http://schemas.microsoft.com/office/2006/metadata/properties"/>
    <ds:schemaRef ds:uri="http://purl.org/dc/dcmitype/"/>
    <ds:schemaRef ds:uri="http://schemas.openxmlformats.org/package/2006/metadata/core-properties"/>
    <ds:schemaRef ds:uri="http://www.w3.org/XML/1998/namespace"/>
    <ds:schemaRef ds:uri="http://schemas.microsoft.com/sharepoint/v3"/>
    <ds:schemaRef ds:uri="http://schemas.microsoft.com/office/2006/documentManagement/types"/>
    <ds:schemaRef ds:uri="http://purl.org/dc/terms/"/>
    <ds:schemaRef ds:uri="http://schemas.microsoft.com/office/infopath/2007/PartnerControls"/>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2214</TotalTime>
  <Words>3250</Words>
  <Application>Microsoft Office PowerPoint</Application>
  <PresentationFormat>Custom</PresentationFormat>
  <Paragraphs>369</Paragraphs>
  <Slides>38</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Segoe</vt:lpstr>
      <vt:lpstr>Segoe Light</vt:lpstr>
      <vt:lpstr>Segoe UI</vt:lpstr>
      <vt:lpstr>Segoe UI Light</vt:lpstr>
      <vt:lpstr>Wingdings</vt:lpstr>
      <vt:lpstr>TechEd 2014 Dk Blue</vt:lpstr>
      <vt:lpstr>PowerPoint Presentation</vt:lpstr>
      <vt:lpstr>How Microsoft IT Manages Their Microsoft System Center Configuration Manager Application Lifecycle with Zero Touch</vt:lpstr>
      <vt:lpstr>Session Objectives and Takeaways</vt:lpstr>
      <vt:lpstr>THIS SESSION IS DESIGNED FOR</vt:lpstr>
      <vt:lpstr>Why Automate Application Publishing?  Marc Hurley</vt:lpstr>
      <vt:lpstr>Our Manual Publishing Process</vt:lpstr>
      <vt:lpstr>Need for Publishing Automation</vt:lpstr>
      <vt:lpstr>Current Application Metrics</vt:lpstr>
      <vt:lpstr>Automation Solution</vt:lpstr>
      <vt:lpstr>PowerPoint Presentation</vt:lpstr>
      <vt:lpstr>End to End Workflow</vt:lpstr>
      <vt:lpstr>Application Submission Process</vt:lpstr>
      <vt:lpstr>IT Dev Center</vt:lpstr>
      <vt:lpstr>IT Dev Center Portal</vt:lpstr>
      <vt:lpstr>Request Management</vt:lpstr>
      <vt:lpstr>Team Foundation Server</vt:lpstr>
      <vt:lpstr>Demo Ticket Request System using TFS</vt:lpstr>
      <vt:lpstr>Ticket Request System using TFS</vt:lpstr>
      <vt:lpstr>How We Read &amp; Write to TFS</vt:lpstr>
      <vt:lpstr>Create Objects in Configuration Manager</vt:lpstr>
      <vt:lpstr>Deployment Options Offered Today</vt:lpstr>
      <vt:lpstr>Publishing Scenarios and Demos</vt:lpstr>
      <vt:lpstr>New Application and Deployment</vt:lpstr>
      <vt:lpstr>Demo: New Application and Deployment</vt:lpstr>
      <vt:lpstr>Application Supersedence</vt:lpstr>
      <vt:lpstr>Demo: Application Supersedence</vt:lpstr>
      <vt:lpstr>Delete an Application</vt:lpstr>
      <vt:lpstr>Demo: Delete an Application</vt:lpstr>
      <vt:lpstr>Lessons Learned</vt:lpstr>
      <vt:lpstr>Lessons Learned</vt:lpstr>
      <vt:lpstr>RESOURCES</vt:lpstr>
      <vt:lpstr>PowerPoint Presentation</vt:lpstr>
      <vt:lpstr>Related Sessions</vt:lpstr>
      <vt:lpstr>FOR MORE INFORMATION</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Microsoft IT Manages Their Microsoft System Center Configuration Manager Application Lifecycle with Zero Touch</dc:title>
  <dc:subject>TechEd 2014</dc:subject>
  <dc:creator>Marc Hurley</dc:creator>
  <cp:keywords/>
  <dc:description>Template: Jordan Cayabyab, Artitudes Design
Formatting: 
Audience Type:</dc:description>
  <cp:lastModifiedBy>testadmin</cp:lastModifiedBy>
  <cp:revision>182</cp:revision>
  <dcterms:created xsi:type="dcterms:W3CDTF">2014-04-02T23:21:37Z</dcterms:created>
  <dcterms:modified xsi:type="dcterms:W3CDTF">2014-05-15T18:02:36Z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