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3"/>
  </p:notesMasterIdLst>
  <p:handoutMasterIdLst>
    <p:handoutMasterId r:id="rId44"/>
  </p:handoutMasterIdLst>
  <p:sldIdLst>
    <p:sldId id="1381" r:id="rId5"/>
    <p:sldId id="1412" r:id="rId6"/>
    <p:sldId id="1451" r:id="rId7"/>
    <p:sldId id="1492" r:id="rId8"/>
    <p:sldId id="1493" r:id="rId9"/>
    <p:sldId id="1494" r:id="rId10"/>
    <p:sldId id="1452" r:id="rId11"/>
    <p:sldId id="1453" r:id="rId12"/>
    <p:sldId id="1520" r:id="rId13"/>
    <p:sldId id="1497" r:id="rId14"/>
    <p:sldId id="1502" r:id="rId15"/>
    <p:sldId id="1504" r:id="rId16"/>
    <p:sldId id="1503" r:id="rId17"/>
    <p:sldId id="1505" r:id="rId18"/>
    <p:sldId id="1459" r:id="rId19"/>
    <p:sldId id="1506" r:id="rId20"/>
    <p:sldId id="1507" r:id="rId21"/>
    <p:sldId id="1509" r:id="rId22"/>
    <p:sldId id="1510" r:id="rId23"/>
    <p:sldId id="1511" r:id="rId24"/>
    <p:sldId id="1512" r:id="rId25"/>
    <p:sldId id="1513" r:id="rId26"/>
    <p:sldId id="1514" r:id="rId27"/>
    <p:sldId id="1498" r:id="rId28"/>
    <p:sldId id="1500" r:id="rId29"/>
    <p:sldId id="1508" r:id="rId30"/>
    <p:sldId id="1515" r:id="rId31"/>
    <p:sldId id="1516" r:id="rId32"/>
    <p:sldId id="1518" r:id="rId33"/>
    <p:sldId id="1517" r:id="rId34"/>
    <p:sldId id="1523" r:id="rId35"/>
    <p:sldId id="1521" r:id="rId36"/>
    <p:sldId id="1522" r:id="rId37"/>
    <p:sldId id="1413" r:id="rId38"/>
    <p:sldId id="1416" r:id="rId39"/>
    <p:sldId id="1417" r:id="rId40"/>
    <p:sldId id="1414" r:id="rId41"/>
    <p:sldId id="1132"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51"/>
            <p14:sldId id="1492"/>
            <p14:sldId id="1493"/>
            <p14:sldId id="1494"/>
            <p14:sldId id="1452"/>
            <p14:sldId id="1453"/>
            <p14:sldId id="1520"/>
            <p14:sldId id="1497"/>
            <p14:sldId id="1502"/>
            <p14:sldId id="1504"/>
            <p14:sldId id="1503"/>
            <p14:sldId id="1505"/>
            <p14:sldId id="1459"/>
            <p14:sldId id="1506"/>
            <p14:sldId id="1507"/>
            <p14:sldId id="1509"/>
            <p14:sldId id="1510"/>
            <p14:sldId id="1511"/>
            <p14:sldId id="1512"/>
            <p14:sldId id="1513"/>
            <p14:sldId id="1514"/>
            <p14:sldId id="1498"/>
            <p14:sldId id="1500"/>
            <p14:sldId id="1508"/>
            <p14:sldId id="1515"/>
            <p14:sldId id="1516"/>
            <p14:sldId id="1518"/>
            <p14:sldId id="1517"/>
            <p14:sldId id="1523"/>
            <p14:sldId id="1521"/>
            <p14:sldId id="1522"/>
          </p14:sldIdLst>
        </p14:section>
        <p14:section name="Guidelines: Font and Colors" id="{25721397-5FAB-4C6D-A6C0-0EC58D7FA1A0}">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ldId id="1413"/>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E49"/>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5730" autoAdjust="0"/>
  </p:normalViewPr>
  <p:slideViewPr>
    <p:cSldViewPr snapToObjects="1">
      <p:cViewPr varScale="1">
        <p:scale>
          <a:sx n="113" d="100"/>
          <a:sy n="113" d="100"/>
        </p:scale>
        <p:origin x="84" y="43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8370"/>
    </p:cViewPr>
  </p:sorterViewPr>
  <p:notesViewPr>
    <p:cSldViewPr snapToObjects="1" showGuides="1">
      <p:cViewPr varScale="1">
        <p:scale>
          <a:sx n="81" d="100"/>
          <a:sy n="81" d="100"/>
        </p:scale>
        <p:origin x="222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39416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761FB-B82E-439A-866C-94F0C79DA675}" type="slidenum">
              <a:rPr lang="en-US"/>
              <a:pPr/>
              <a:t>4</a:t>
            </a:fld>
            <a:endParaRPr lang="en-US"/>
          </a:p>
        </p:txBody>
      </p:sp>
      <p:sp>
        <p:nvSpPr>
          <p:cNvPr id="395266" name="Rectangle 2"/>
          <p:cNvSpPr>
            <a:spLocks noGrp="1" noRot="1" noChangeAspect="1" noChangeArrowheads="1" noTextEdit="1"/>
          </p:cNvSpPr>
          <p:nvPr>
            <p:ph type="sldImg"/>
          </p:nvPr>
        </p:nvSpPr>
        <p:spPr>
          <a:xfrm>
            <a:off x="-222250" y="808038"/>
            <a:ext cx="7186613" cy="4043362"/>
          </a:xfrm>
          <a:ln/>
        </p:spPr>
      </p:sp>
      <p:sp>
        <p:nvSpPr>
          <p:cNvPr id="395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592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9607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93834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63316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30895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965889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94781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8.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11.emf"/><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8.e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7.bin"/><Relationship Id="rId7" Type="http://schemas.openxmlformats.org/officeDocument/2006/relationships/oleObject" Target="../embeddings/oleObject18.bin"/><Relationship Id="rId12" Type="http://schemas.openxmlformats.org/officeDocument/2006/relationships/image" Target="../media/image10.png"/><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11.emf"/><Relationship Id="rId10" Type="http://schemas.openxmlformats.org/officeDocument/2006/relationships/oleObject" Target="../embeddings/oleObject21.bin"/><Relationship Id="rId4" Type="http://schemas.openxmlformats.org/officeDocument/2006/relationships/image" Target="../media/image8.emf"/><Relationship Id="rId9"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png"/><Relationship Id="rId7"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22.bin"/><Relationship Id="rId4" Type="http://schemas.openxmlformats.org/officeDocument/2006/relationships/image" Target="../media/image10.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9.png"/><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0.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9.png"/><Relationship Id="rId2" Type="http://schemas.openxmlformats.org/officeDocument/2006/relationships/slideLayout" Target="../slideLayouts/slideLayout3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image" Target="../media/image11.emf"/><Relationship Id="rId10" Type="http://schemas.openxmlformats.org/officeDocument/2006/relationships/oleObject" Target="../embeddings/oleObject11.bin"/><Relationship Id="rId4" Type="http://schemas.openxmlformats.org/officeDocument/2006/relationships/image" Target="../media/image8.emf"/><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federation experience</a:t>
            </a:r>
            <a:endParaRPr lang="en-GB" dirty="0"/>
          </a:p>
        </p:txBody>
      </p:sp>
      <p:sp>
        <p:nvSpPr>
          <p:cNvPr id="5" name="Text Placeholder 4"/>
          <p:cNvSpPr>
            <a:spLocks noGrp="1"/>
          </p:cNvSpPr>
          <p:nvPr>
            <p:ph type="body" sz="quarter" idx="12"/>
          </p:nvPr>
        </p:nvSpPr>
        <p:spPr/>
        <p:txBody>
          <a:bodyPr/>
          <a:lstStyle/>
          <a:p>
            <a:r>
              <a:rPr lang="en-GB" b="1" dirty="0" smtClean="0">
                <a:latin typeface="+mn-lt"/>
              </a:rPr>
              <a:t>Demo…</a:t>
            </a:r>
            <a:endParaRPr lang="en-GB" b="1" dirty="0">
              <a:latin typeface="+mn-lt"/>
            </a:endParaRPr>
          </a:p>
        </p:txBody>
      </p:sp>
    </p:spTree>
    <p:extLst>
      <p:ext uri="{BB962C8B-B14F-4D97-AF65-F5344CB8AC3E}">
        <p14:creationId xmlns:p14="http://schemas.microsoft.com/office/powerpoint/2010/main" val="22187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023" y="1330028"/>
            <a:ext cx="3581400" cy="1323975"/>
          </a:xfrm>
          <a:prstGeom prst="rect">
            <a:avLst/>
          </a:prstGeom>
          <a:ln w="28575">
            <a:solidFill>
              <a:srgbClr val="FFFFFF">
                <a:alpha val="50000"/>
              </a:srgbClr>
            </a:solidFill>
            <a:tailEnd type="arrow"/>
          </a:ln>
        </p:spPr>
      </p:pic>
      <p:sp>
        <p:nvSpPr>
          <p:cNvPr id="2" name="Title 1"/>
          <p:cNvSpPr>
            <a:spLocks noGrp="1"/>
          </p:cNvSpPr>
          <p:nvPr>
            <p:ph type="title"/>
          </p:nvPr>
        </p:nvSpPr>
        <p:spPr>
          <a:xfrm>
            <a:off x="531948" y="233150"/>
            <a:ext cx="11370961" cy="621530"/>
          </a:xfrm>
        </p:spPr>
        <p:txBody>
          <a:bodyPr/>
          <a:lstStyle/>
          <a:p>
            <a:r>
              <a:rPr lang="en-GB" dirty="0" smtClean="0"/>
              <a:t>How to troubleshoot? </a:t>
            </a:r>
            <a:endParaRPr lang="en-GB" dirty="0"/>
          </a:p>
        </p:txBody>
      </p:sp>
      <p:sp>
        <p:nvSpPr>
          <p:cNvPr id="6" name="TextBox 5"/>
          <p:cNvSpPr txBox="1"/>
          <p:nvPr/>
        </p:nvSpPr>
        <p:spPr>
          <a:xfrm>
            <a:off x="214242" y="2921093"/>
            <a:ext cx="2604419" cy="288137"/>
          </a:xfrm>
          <a:prstGeom prst="rect">
            <a:avLst/>
          </a:prstGeom>
          <a:noFill/>
        </p:spPr>
        <p:txBody>
          <a:bodyPr wrap="none" lIns="0" tIns="0" rIns="0" bIns="0" rtlCol="0">
            <a:spAutoFit/>
          </a:bodyPr>
          <a:lstStyle/>
          <a:p>
            <a:r>
              <a:rPr lang="en-GB" sz="1836" dirty="0">
                <a:gradFill>
                  <a:gsLst>
                    <a:gs pos="0">
                      <a:schemeClr val="tx1"/>
                    </a:gs>
                    <a:gs pos="86000">
                      <a:schemeClr val="tx1"/>
                    </a:gs>
                  </a:gsLst>
                  <a:lin ang="5400000" scaled="0"/>
                </a:gradFill>
              </a:rPr>
              <a:t>Shown as the </a:t>
            </a:r>
            <a:r>
              <a:rPr lang="en-GB" sz="1836" dirty="0" err="1">
                <a:gradFill>
                  <a:gsLst>
                    <a:gs pos="0">
                      <a:schemeClr val="tx1"/>
                    </a:gs>
                    <a:gs pos="86000">
                      <a:schemeClr val="tx1"/>
                    </a:gs>
                  </a:gsLst>
                  <a:lin ang="5400000" scaled="0"/>
                </a:gradFill>
              </a:rPr>
              <a:t>ActivityID</a:t>
            </a:r>
            <a:r>
              <a:rPr lang="en-GB" sz="1836" dirty="0">
                <a:gradFill>
                  <a:gsLst>
                    <a:gs pos="0">
                      <a:schemeClr val="tx1"/>
                    </a:gs>
                    <a:gs pos="86000">
                      <a:schemeClr val="tx1"/>
                    </a:gs>
                  </a:gsLst>
                  <a:lin ang="5400000" scaled="0"/>
                </a:gradFill>
              </a:rPr>
              <a:t>: </a:t>
            </a:r>
          </a:p>
        </p:txBody>
      </p:sp>
      <p:sp>
        <p:nvSpPr>
          <p:cNvPr id="5" name="Oval 4"/>
          <p:cNvSpPr/>
          <p:nvPr/>
        </p:nvSpPr>
        <p:spPr bwMode="auto">
          <a:xfrm>
            <a:off x="961653" y="1625725"/>
            <a:ext cx="2592288" cy="339209"/>
          </a:xfrm>
          <a:prstGeom prst="ellipse">
            <a:avLst/>
          </a:prstGeom>
          <a:noFill/>
          <a:ln w="285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14" name="TextBox 13"/>
          <p:cNvSpPr txBox="1"/>
          <p:nvPr/>
        </p:nvSpPr>
        <p:spPr>
          <a:xfrm>
            <a:off x="6082292" y="4000176"/>
            <a:ext cx="2929440" cy="288137"/>
          </a:xfrm>
          <a:prstGeom prst="rect">
            <a:avLst/>
          </a:prstGeom>
          <a:noFill/>
        </p:spPr>
        <p:txBody>
          <a:bodyPr wrap="none" lIns="0" tIns="0" rIns="0" bIns="0" rtlCol="0">
            <a:spAutoFit/>
          </a:bodyPr>
          <a:lstStyle/>
          <a:p>
            <a:r>
              <a:rPr lang="en-GB" sz="1836" dirty="0">
                <a:gradFill>
                  <a:gsLst>
                    <a:gs pos="0">
                      <a:schemeClr val="tx1"/>
                    </a:gs>
                    <a:gs pos="86000">
                      <a:schemeClr val="tx1"/>
                    </a:gs>
                  </a:gsLst>
                  <a:lin ang="5400000" scaled="0"/>
                </a:gradFill>
              </a:rPr>
              <a:t>Create an </a:t>
            </a:r>
            <a:r>
              <a:rPr lang="en-GB" sz="1836" dirty="0" err="1">
                <a:gradFill>
                  <a:gsLst>
                    <a:gs pos="0">
                      <a:schemeClr val="tx1"/>
                    </a:gs>
                    <a:gs pos="86000">
                      <a:schemeClr val="tx1"/>
                    </a:gs>
                  </a:gsLst>
                  <a:lin ang="5400000" scaled="0"/>
                </a:gradFill>
              </a:rPr>
              <a:t>XPath</a:t>
            </a:r>
            <a:r>
              <a:rPr lang="en-GB" sz="1836" dirty="0">
                <a:gradFill>
                  <a:gsLst>
                    <a:gs pos="0">
                      <a:schemeClr val="tx1"/>
                    </a:gs>
                    <a:gs pos="86000">
                      <a:schemeClr val="tx1"/>
                    </a:gs>
                  </a:gsLst>
                  <a:lin ang="5400000" scaled="0"/>
                </a:gradFill>
              </a:rPr>
              <a:t> form query</a:t>
            </a:r>
          </a:p>
        </p:txBody>
      </p:sp>
      <p:sp>
        <p:nvSpPr>
          <p:cNvPr id="12" name="TextBox 11"/>
          <p:cNvSpPr txBox="1"/>
          <p:nvPr/>
        </p:nvSpPr>
        <p:spPr>
          <a:xfrm>
            <a:off x="5518462" y="1023685"/>
            <a:ext cx="1087218" cy="288137"/>
          </a:xfrm>
          <a:prstGeom prst="rect">
            <a:avLst/>
          </a:prstGeom>
          <a:noFill/>
        </p:spPr>
        <p:txBody>
          <a:bodyPr wrap="none" lIns="0" tIns="0" rIns="0" bIns="0" rtlCol="0">
            <a:spAutoFit/>
          </a:bodyPr>
          <a:lstStyle/>
          <a:p>
            <a:r>
              <a:rPr lang="en-GB" sz="1836" dirty="0">
                <a:gradFill>
                  <a:gsLst>
                    <a:gs pos="0">
                      <a:schemeClr val="tx1"/>
                    </a:gs>
                    <a:gs pos="86000">
                      <a:schemeClr val="tx1"/>
                    </a:gs>
                  </a:gsLst>
                  <a:lin ang="5400000" scaled="0"/>
                </a:gradFill>
              </a:rPr>
              <a:t>Use Find…</a:t>
            </a:r>
          </a:p>
        </p:txBody>
      </p:sp>
      <p:pic>
        <p:nvPicPr>
          <p:cNvPr id="4" name="Picture 3"/>
          <p:cNvPicPr>
            <a:picLocks noChangeAspect="1"/>
          </p:cNvPicPr>
          <p:nvPr/>
        </p:nvPicPr>
        <p:blipFill>
          <a:blip r:embed="rId3"/>
          <a:stretch>
            <a:fillRect/>
          </a:stretch>
        </p:blipFill>
        <p:spPr>
          <a:xfrm>
            <a:off x="214242" y="3394744"/>
            <a:ext cx="5419725" cy="3305175"/>
          </a:xfrm>
          <a:prstGeom prst="rect">
            <a:avLst/>
          </a:prstGeom>
        </p:spPr>
      </p:pic>
      <p:pic>
        <p:nvPicPr>
          <p:cNvPr id="7" name="Picture 6"/>
          <p:cNvPicPr>
            <a:picLocks noChangeAspect="1"/>
          </p:cNvPicPr>
          <p:nvPr/>
        </p:nvPicPr>
        <p:blipFill>
          <a:blip r:embed="rId4"/>
          <a:stretch>
            <a:fillRect/>
          </a:stretch>
        </p:blipFill>
        <p:spPr>
          <a:xfrm>
            <a:off x="5912735" y="1384974"/>
            <a:ext cx="3324225" cy="2247900"/>
          </a:xfrm>
          <a:prstGeom prst="rect">
            <a:avLst/>
          </a:prstGeom>
        </p:spPr>
      </p:pic>
      <p:pic>
        <p:nvPicPr>
          <p:cNvPr id="8" name="Picture 7"/>
          <p:cNvPicPr>
            <a:picLocks noChangeAspect="1"/>
          </p:cNvPicPr>
          <p:nvPr/>
        </p:nvPicPr>
        <p:blipFill>
          <a:blip r:embed="rId5"/>
          <a:stretch>
            <a:fillRect/>
          </a:stretch>
        </p:blipFill>
        <p:spPr>
          <a:xfrm>
            <a:off x="8234461" y="2057102"/>
            <a:ext cx="3841786" cy="1224136"/>
          </a:xfrm>
          <a:prstGeom prst="rect">
            <a:avLst/>
          </a:prstGeom>
        </p:spPr>
      </p:pic>
      <p:pic>
        <p:nvPicPr>
          <p:cNvPr id="11" name="Picture 10"/>
          <p:cNvPicPr>
            <a:picLocks noChangeAspect="1"/>
          </p:cNvPicPr>
          <p:nvPr/>
        </p:nvPicPr>
        <p:blipFill>
          <a:blip r:embed="rId6"/>
          <a:stretch>
            <a:fillRect/>
          </a:stretch>
        </p:blipFill>
        <p:spPr>
          <a:xfrm>
            <a:off x="5912735" y="4360184"/>
            <a:ext cx="5257800" cy="2085975"/>
          </a:xfrm>
          <a:prstGeom prst="rect">
            <a:avLst/>
          </a:prstGeom>
        </p:spPr>
      </p:pic>
    </p:spTree>
    <p:extLst>
      <p:ext uri="{BB962C8B-B14F-4D97-AF65-F5344CB8AC3E}">
        <p14:creationId xmlns:p14="http://schemas.microsoft.com/office/powerpoint/2010/main" val="635562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the logging details</a:t>
            </a:r>
            <a:endParaRPr lang="en-GB" dirty="0"/>
          </a:p>
        </p:txBody>
      </p:sp>
      <p:sp>
        <p:nvSpPr>
          <p:cNvPr id="3" name="Text Placeholder 2"/>
          <p:cNvSpPr>
            <a:spLocks noGrp="1"/>
          </p:cNvSpPr>
          <p:nvPr>
            <p:ph type="body" sz="quarter" idx="10"/>
          </p:nvPr>
        </p:nvSpPr>
        <p:spPr>
          <a:xfrm>
            <a:off x="529660" y="3929310"/>
            <a:ext cx="11521226" cy="2708434"/>
          </a:xfrm>
        </p:spPr>
        <p:txBody>
          <a:bodyPr/>
          <a:lstStyle/>
          <a:p>
            <a:r>
              <a:rPr lang="en-GB" dirty="0" smtClean="0"/>
              <a:t>For security auditing the AD FS service must have the right </a:t>
            </a:r>
            <a:r>
              <a:rPr lang="en-GB" dirty="0"/>
              <a:t>to “Generate security </a:t>
            </a:r>
            <a:r>
              <a:rPr lang="en-GB" dirty="0" smtClean="0"/>
              <a:t>audits”</a:t>
            </a:r>
          </a:p>
          <a:p>
            <a:r>
              <a:rPr lang="en-GB" dirty="0" smtClean="0"/>
              <a:t>To enable auditing run:</a:t>
            </a:r>
          </a:p>
          <a:p>
            <a:pPr lvl="1"/>
            <a:r>
              <a:rPr lang="en-GB" dirty="0"/>
              <a:t>auditpol.exe /set /</a:t>
            </a:r>
            <a:r>
              <a:rPr lang="en-GB" dirty="0" err="1"/>
              <a:t>subcategory:"Application</a:t>
            </a:r>
            <a:r>
              <a:rPr lang="en-GB" dirty="0"/>
              <a:t> Generated" /</a:t>
            </a:r>
            <a:r>
              <a:rPr lang="en-GB" dirty="0" err="1"/>
              <a:t>failure:enable</a:t>
            </a:r>
            <a:r>
              <a:rPr lang="en-GB" dirty="0"/>
              <a:t> /</a:t>
            </a:r>
            <a:r>
              <a:rPr lang="en-GB" dirty="0" err="1"/>
              <a:t>success:enable</a:t>
            </a:r>
            <a:endParaRPr lang="en-GB" dirty="0"/>
          </a:p>
        </p:txBody>
      </p:sp>
      <p:pic>
        <p:nvPicPr>
          <p:cNvPr id="5" name="Picture 4"/>
          <p:cNvPicPr>
            <a:picLocks noChangeAspect="1"/>
          </p:cNvPicPr>
          <p:nvPr/>
        </p:nvPicPr>
        <p:blipFill>
          <a:blip r:embed="rId2"/>
          <a:stretch>
            <a:fillRect/>
          </a:stretch>
        </p:blipFill>
        <p:spPr>
          <a:xfrm>
            <a:off x="295030" y="1271161"/>
            <a:ext cx="3905250" cy="2505075"/>
          </a:xfrm>
          <a:prstGeom prst="rect">
            <a:avLst/>
          </a:prstGeom>
        </p:spPr>
      </p:pic>
      <p:sp>
        <p:nvSpPr>
          <p:cNvPr id="6" name="Rectangle 5"/>
          <p:cNvSpPr/>
          <p:nvPr/>
        </p:nvSpPr>
        <p:spPr bwMode="auto">
          <a:xfrm>
            <a:off x="4418037" y="1271161"/>
            <a:ext cx="7730406" cy="101169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GB" sz="2400" dirty="0" smtClean="0">
                <a:solidFill>
                  <a:schemeClr val="bg1"/>
                </a:solidFill>
                <a:ea typeface="Segoe UI" pitchFamily="34" charset="0"/>
                <a:cs typeface="Segoe UI" pitchFamily="34" charset="0"/>
              </a:rPr>
              <a:t>PS C:\&gt;Set-AdfsProperties </a:t>
            </a:r>
            <a:r>
              <a:rPr lang="en-GB" sz="2400" dirty="0">
                <a:solidFill>
                  <a:schemeClr val="bg1"/>
                </a:solidFill>
                <a:ea typeface="Segoe UI" pitchFamily="34" charset="0"/>
                <a:cs typeface="Segoe UI" pitchFamily="34" charset="0"/>
              </a:rPr>
              <a:t>-</a:t>
            </a:r>
            <a:r>
              <a:rPr lang="en-GB" sz="2400" dirty="0" err="1">
                <a:solidFill>
                  <a:schemeClr val="bg1"/>
                </a:solidFill>
                <a:ea typeface="Segoe UI" pitchFamily="34" charset="0"/>
                <a:cs typeface="Segoe UI" pitchFamily="34" charset="0"/>
              </a:rPr>
              <a:t>LogLevel</a:t>
            </a:r>
            <a:r>
              <a:rPr lang="en-GB" sz="2400" dirty="0">
                <a:solidFill>
                  <a:schemeClr val="bg1"/>
                </a:solidFill>
                <a:ea typeface="Segoe UI" pitchFamily="34" charset="0"/>
                <a:cs typeface="Segoe UI" pitchFamily="34" charset="0"/>
              </a:rPr>
              <a:t> </a:t>
            </a:r>
            <a:r>
              <a:rPr lang="en-GB" sz="2400" dirty="0" smtClean="0">
                <a:solidFill>
                  <a:schemeClr val="bg1"/>
                </a:solidFill>
                <a:ea typeface="Segoe UI" pitchFamily="34" charset="0"/>
                <a:cs typeface="Segoe UI" pitchFamily="34" charset="0"/>
              </a:rPr>
              <a:t>Errors, Warnings, Information, Verbose</a:t>
            </a:r>
          </a:p>
        </p:txBody>
      </p:sp>
      <p:sp>
        <p:nvSpPr>
          <p:cNvPr id="7" name="TextBox 6"/>
          <p:cNvSpPr txBox="1"/>
          <p:nvPr/>
        </p:nvSpPr>
        <p:spPr>
          <a:xfrm>
            <a:off x="5858197" y="2385406"/>
            <a:ext cx="4753417" cy="627864"/>
          </a:xfrm>
          <a:prstGeom prst="rect">
            <a:avLst/>
          </a:prstGeom>
          <a:noFill/>
        </p:spPr>
        <p:txBody>
          <a:bodyPr wrap="non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Verbose cannot be set via the UI</a:t>
            </a:r>
          </a:p>
        </p:txBody>
      </p:sp>
    </p:spTree>
    <p:extLst>
      <p:ext uri="{BB962C8B-B14F-4D97-AF65-F5344CB8AC3E}">
        <p14:creationId xmlns:p14="http://schemas.microsoft.com/office/powerpoint/2010/main" val="1890574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Debug tracing</a:t>
            </a:r>
            <a:endParaRPr lang="en-GB" dirty="0"/>
          </a:p>
        </p:txBody>
      </p:sp>
      <p:sp>
        <p:nvSpPr>
          <p:cNvPr id="4" name="Text Placeholder 2"/>
          <p:cNvSpPr txBox="1">
            <a:spLocks/>
          </p:cNvSpPr>
          <p:nvPr/>
        </p:nvSpPr>
        <p:spPr>
          <a:xfrm>
            <a:off x="529660" y="5225454"/>
            <a:ext cx="11375536" cy="155119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Useful as a debugging aid</a:t>
            </a:r>
          </a:p>
          <a:p>
            <a:pPr lvl="1"/>
            <a:r>
              <a:rPr lang="en-GB" dirty="0" smtClean="0"/>
              <a:t>Can have a performance impact</a:t>
            </a:r>
          </a:p>
          <a:p>
            <a:pPr lvl="1"/>
            <a:r>
              <a:rPr lang="en-GB" dirty="0" smtClean="0"/>
              <a:t>Stop tracing when troubleshooting is complete</a:t>
            </a:r>
            <a:endParaRPr lang="en-GB" dirty="0"/>
          </a:p>
        </p:txBody>
      </p:sp>
      <p:pic>
        <p:nvPicPr>
          <p:cNvPr id="6" name="Picture 5"/>
          <p:cNvPicPr>
            <a:picLocks noChangeAspect="1"/>
          </p:cNvPicPr>
          <p:nvPr/>
        </p:nvPicPr>
        <p:blipFill>
          <a:blip r:embed="rId3"/>
          <a:stretch>
            <a:fillRect/>
          </a:stretch>
        </p:blipFill>
        <p:spPr>
          <a:xfrm>
            <a:off x="673621" y="1337022"/>
            <a:ext cx="3257550" cy="1809750"/>
          </a:xfrm>
          <a:prstGeom prst="rect">
            <a:avLst/>
          </a:prstGeom>
        </p:spPr>
      </p:pic>
      <p:sp>
        <p:nvSpPr>
          <p:cNvPr id="7" name="TextBox 6"/>
          <p:cNvSpPr txBox="1"/>
          <p:nvPr/>
        </p:nvSpPr>
        <p:spPr>
          <a:xfrm>
            <a:off x="709625" y="3200849"/>
            <a:ext cx="3185542" cy="565026"/>
          </a:xfrm>
          <a:prstGeom prst="rect">
            <a:avLst/>
          </a:prstGeom>
          <a:noFill/>
        </p:spPr>
        <p:txBody>
          <a:bodyPr wrap="square" lIns="0" tIns="0" rIns="0" bIns="0" rtlCol="0">
            <a:spAutoFit/>
          </a:bodyPr>
          <a:lstStyle/>
          <a:p>
            <a:pPr algn="ctr"/>
            <a:r>
              <a:rPr lang="en-GB" sz="1836" dirty="0">
                <a:gradFill>
                  <a:gsLst>
                    <a:gs pos="0">
                      <a:schemeClr val="tx1"/>
                    </a:gs>
                    <a:gs pos="86000">
                      <a:schemeClr val="tx1"/>
                    </a:gs>
                  </a:gsLst>
                  <a:lin ang="5400000" scaled="0"/>
                </a:gradFill>
              </a:rPr>
              <a:t>Shown </a:t>
            </a:r>
            <a:r>
              <a:rPr lang="en-GB" sz="1836" dirty="0" smtClean="0">
                <a:gradFill>
                  <a:gsLst>
                    <a:gs pos="0">
                      <a:schemeClr val="tx1"/>
                    </a:gs>
                    <a:gs pos="86000">
                      <a:schemeClr val="tx1"/>
                    </a:gs>
                  </a:gsLst>
                  <a:lin ang="5400000" scaled="0"/>
                </a:gradFill>
              </a:rPr>
              <a:t>the AD FS tracing node in Event Viewer</a:t>
            </a:r>
            <a:endParaRPr lang="en-GB" sz="1836" dirty="0">
              <a:gradFill>
                <a:gsLst>
                  <a:gs pos="0">
                    <a:schemeClr val="tx1"/>
                  </a:gs>
                  <a:gs pos="86000">
                    <a:schemeClr val="tx1"/>
                  </a:gs>
                </a:gsLst>
                <a:lin ang="5400000" scaled="0"/>
              </a:gradFill>
            </a:endParaRPr>
          </a:p>
        </p:txBody>
      </p:sp>
      <p:pic>
        <p:nvPicPr>
          <p:cNvPr id="8" name="Picture 7"/>
          <p:cNvPicPr>
            <a:picLocks noChangeAspect="1"/>
          </p:cNvPicPr>
          <p:nvPr/>
        </p:nvPicPr>
        <p:blipFill>
          <a:blip r:embed="rId4"/>
          <a:stretch>
            <a:fillRect/>
          </a:stretch>
        </p:blipFill>
        <p:spPr>
          <a:xfrm>
            <a:off x="6218236" y="760958"/>
            <a:ext cx="3190875" cy="3171825"/>
          </a:xfrm>
          <a:prstGeom prst="rect">
            <a:avLst/>
          </a:prstGeom>
        </p:spPr>
      </p:pic>
      <p:sp>
        <p:nvSpPr>
          <p:cNvPr id="9" name="Oval 8"/>
          <p:cNvSpPr/>
          <p:nvPr/>
        </p:nvSpPr>
        <p:spPr bwMode="auto">
          <a:xfrm>
            <a:off x="6938317" y="2177265"/>
            <a:ext cx="1572916" cy="339209"/>
          </a:xfrm>
          <a:prstGeom prst="ellipse">
            <a:avLst/>
          </a:prstGeom>
          <a:noFill/>
          <a:ln w="285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10" name="Right Arrow 9"/>
          <p:cNvSpPr/>
          <p:nvPr/>
        </p:nvSpPr>
        <p:spPr bwMode="auto">
          <a:xfrm>
            <a:off x="4057997" y="2057102"/>
            <a:ext cx="2016224" cy="562639"/>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2617837" y="4151595"/>
            <a:ext cx="6408657" cy="923330"/>
          </a:xfrm>
          <a:prstGeom prst="rect">
            <a:avLst/>
          </a:prstGeom>
          <a:noFill/>
          <a:ln>
            <a:solidFill>
              <a:schemeClr val="tx1"/>
            </a:solidFill>
          </a:ln>
        </p:spPr>
        <p:txBody>
          <a:bodyPr wrap="square" lIns="0" tIns="0" rIns="0" bIns="0" rtlCol="0">
            <a:spAutoFit/>
          </a:bodyPr>
          <a:lstStyle/>
          <a:p>
            <a:r>
              <a:rPr lang="en-GB" sz="2000" dirty="0" smtClean="0">
                <a:gradFill>
                  <a:gsLst>
                    <a:gs pos="0">
                      <a:schemeClr val="tx1"/>
                    </a:gs>
                    <a:gs pos="86000">
                      <a:schemeClr val="tx1"/>
                    </a:gs>
                  </a:gsLst>
                  <a:lin ang="5400000" scaled="0"/>
                </a:gradFill>
              </a:rPr>
              <a:t>For verbose logging run:</a:t>
            </a:r>
            <a:br>
              <a:rPr lang="en-GB" sz="2000" dirty="0" smtClean="0">
                <a:gradFill>
                  <a:gsLst>
                    <a:gs pos="0">
                      <a:schemeClr val="tx1"/>
                    </a:gs>
                    <a:gs pos="86000">
                      <a:schemeClr val="tx1"/>
                    </a:gs>
                  </a:gsLst>
                  <a:lin ang="5400000" scaled="0"/>
                </a:gradFill>
              </a:rPr>
            </a:br>
            <a:r>
              <a:rPr lang="en-GB" sz="2000" dirty="0" smtClean="0">
                <a:gradFill>
                  <a:gsLst>
                    <a:gs pos="0">
                      <a:schemeClr val="tx1"/>
                    </a:gs>
                    <a:gs pos="86000">
                      <a:schemeClr val="tx1"/>
                    </a:gs>
                  </a:gsLst>
                  <a:lin ang="5400000" scaled="0"/>
                </a:gradFill>
              </a:rPr>
              <a:t>        </a:t>
            </a:r>
            <a:r>
              <a:rPr lang="en-GB" sz="2000" dirty="0" err="1" smtClean="0">
                <a:latin typeface="Courier New" panose="02070309020205020404" pitchFamily="49" charset="0"/>
                <a:cs typeface="Courier New" panose="02070309020205020404" pitchFamily="49" charset="0"/>
              </a:rPr>
              <a:t>wevtutil</a:t>
            </a:r>
            <a:r>
              <a:rPr lang="en-GB" sz="2000" dirty="0" smtClean="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sl</a:t>
            </a:r>
            <a:r>
              <a:rPr lang="en-GB" sz="2000" dirty="0">
                <a:latin typeface="Courier New" panose="02070309020205020404" pitchFamily="49" charset="0"/>
                <a:cs typeface="Courier New" panose="02070309020205020404" pitchFamily="49" charset="0"/>
              </a:rPr>
              <a:t> "AD FS Tracing/Debug" /</a:t>
            </a:r>
            <a:r>
              <a:rPr lang="en-GB" sz="2000" dirty="0" smtClean="0">
                <a:latin typeface="Courier New" panose="02070309020205020404" pitchFamily="49" charset="0"/>
                <a:cs typeface="Courier New" panose="02070309020205020404" pitchFamily="49" charset="0"/>
              </a:rPr>
              <a:t>l:5 </a:t>
            </a:r>
            <a:br>
              <a:rPr lang="en-GB" sz="2000" dirty="0" smtClean="0">
                <a:latin typeface="Courier New" panose="02070309020205020404" pitchFamily="49" charset="0"/>
                <a:cs typeface="Courier New" panose="02070309020205020404" pitchFamily="49" charset="0"/>
              </a:rPr>
            </a:br>
            <a:r>
              <a:rPr lang="en-GB" sz="2000" dirty="0" smtClean="0"/>
              <a:t>Restart the AD FS service</a:t>
            </a:r>
            <a:r>
              <a:rPr lang="en-GB" sz="2000" dirty="0" smtClean="0">
                <a:gradFill>
                  <a:gsLst>
                    <a:gs pos="0">
                      <a:schemeClr val="tx1"/>
                    </a:gs>
                    <a:gs pos="86000">
                      <a:schemeClr val="tx1"/>
                    </a:gs>
                  </a:gsLst>
                  <a:lin ang="5400000" scaled="0"/>
                </a:gradFill>
              </a:rPr>
              <a:t>  </a:t>
            </a:r>
            <a:endParaRPr lang="en-GB" sz="2000" dirty="0">
              <a:gradFill>
                <a:gsLst>
                  <a:gs pos="0">
                    <a:schemeClr val="tx1"/>
                  </a:gs>
                  <a:gs pos="86000">
                    <a:schemeClr val="tx1"/>
                  </a:gs>
                </a:gsLst>
                <a:lin ang="5400000" scaled="0"/>
              </a:gradFill>
            </a:endParaRPr>
          </a:p>
        </p:txBody>
      </p:sp>
      <p:sp>
        <p:nvSpPr>
          <p:cNvPr id="12" name="Oval 11"/>
          <p:cNvSpPr/>
          <p:nvPr/>
        </p:nvSpPr>
        <p:spPr bwMode="auto">
          <a:xfrm>
            <a:off x="1347501" y="1741270"/>
            <a:ext cx="2592288" cy="339209"/>
          </a:xfrm>
          <a:prstGeom prst="ellipse">
            <a:avLst/>
          </a:prstGeom>
          <a:noFill/>
          <a:ln w="2857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Tree>
    <p:extLst>
      <p:ext uri="{BB962C8B-B14F-4D97-AF65-F5344CB8AC3E}">
        <p14:creationId xmlns:p14="http://schemas.microsoft.com/office/powerpoint/2010/main" val="2234330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5225454"/>
            <a:ext cx="11887200" cy="1683367"/>
          </a:xfrm>
        </p:spPr>
        <p:txBody>
          <a:bodyPr/>
          <a:lstStyle/>
          <a:p>
            <a:r>
              <a:rPr lang="en-GB" dirty="0" err="1" smtClean="0"/>
              <a:t>Config</a:t>
            </a:r>
            <a:r>
              <a:rPr lang="en-GB" dirty="0" smtClean="0"/>
              <a:t> files in c:\windows\adfs</a:t>
            </a:r>
          </a:p>
          <a:p>
            <a:pPr lvl="1"/>
            <a:r>
              <a:rPr lang="en-GB" dirty="0" err="1" smtClean="0"/>
              <a:t>Microsoft.IdentityServer.Servicehost.exe.config</a:t>
            </a:r>
            <a:r>
              <a:rPr lang="en-GB" dirty="0" smtClean="0"/>
              <a:t> (AD FS)</a:t>
            </a:r>
          </a:p>
          <a:p>
            <a:pPr lvl="1"/>
            <a:r>
              <a:rPr lang="en-GB" dirty="0" err="1" smtClean="0"/>
              <a:t>Microsoft.DeviceRegistration.ServiceHost.exe.config</a:t>
            </a:r>
            <a:r>
              <a:rPr lang="en-GB" dirty="0" smtClean="0"/>
              <a:t> (Workplace Join)</a:t>
            </a:r>
            <a:endParaRPr lang="en-GB" dirty="0"/>
          </a:p>
        </p:txBody>
      </p:sp>
      <p:sp>
        <p:nvSpPr>
          <p:cNvPr id="2" name="Title 1"/>
          <p:cNvSpPr>
            <a:spLocks noGrp="1"/>
          </p:cNvSpPr>
          <p:nvPr>
            <p:ph type="title"/>
          </p:nvPr>
        </p:nvSpPr>
        <p:spPr/>
        <p:txBody>
          <a:bodyPr/>
          <a:lstStyle/>
          <a:p>
            <a:r>
              <a:rPr lang="en-GB" dirty="0" smtClean="0"/>
              <a:t>WCF and WIF tracing</a:t>
            </a:r>
            <a:endParaRPr lang="en-GB" dirty="0"/>
          </a:p>
        </p:txBody>
      </p:sp>
      <p:sp>
        <p:nvSpPr>
          <p:cNvPr id="4" name="TextBox 3"/>
          <p:cNvSpPr txBox="1"/>
          <p:nvPr/>
        </p:nvSpPr>
        <p:spPr>
          <a:xfrm>
            <a:off x="97558" y="1275805"/>
            <a:ext cx="12097344" cy="3791807"/>
          </a:xfrm>
          <a:prstGeom prst="rect">
            <a:avLst/>
          </a:prstGeom>
          <a:noFill/>
          <a:ln>
            <a:solidFill>
              <a:schemeClr val="tx1"/>
            </a:solidFill>
          </a:ln>
        </p:spPr>
        <p:txBody>
          <a:bodyPr wrap="square" lIns="182880" tIns="146304" rIns="182880" bIns="146304" rtlCol="0">
            <a:spAutoFit/>
          </a:bodyPr>
          <a:lstStyle/>
          <a:p>
            <a:pPr>
              <a:lnSpc>
                <a:spcPct val="90000"/>
              </a:lnSpc>
              <a:spcAft>
                <a:spcPts val="600"/>
              </a:spcAft>
            </a:pPr>
            <a:r>
              <a:rPr lang="en-GB" sz="1600" dirty="0">
                <a:gradFill>
                  <a:gsLst>
                    <a:gs pos="2917">
                      <a:schemeClr val="tx1"/>
                    </a:gs>
                    <a:gs pos="30000">
                      <a:schemeClr val="tx1"/>
                    </a:gs>
                  </a:gsLst>
                  <a:lin ang="5400000" scaled="0"/>
                </a:gradFill>
              </a:rPr>
              <a:t>&lt;sources&gt;</a:t>
            </a:r>
          </a:p>
          <a:p>
            <a:pPr>
              <a:lnSpc>
                <a:spcPct val="90000"/>
              </a:lnSpc>
              <a:spcAft>
                <a:spcPts val="600"/>
              </a:spcAft>
            </a:pPr>
            <a:r>
              <a:rPr lang="en-GB" sz="1600" dirty="0">
                <a:gradFill>
                  <a:gsLst>
                    <a:gs pos="2917">
                      <a:schemeClr val="tx1"/>
                    </a:gs>
                    <a:gs pos="30000">
                      <a:schemeClr val="tx1"/>
                    </a:gs>
                  </a:gsLst>
                  <a:lin ang="5400000" scaled="0"/>
                </a:gradFill>
              </a:rPr>
              <a:t>      &lt;!-- To enable WIF tracing, change the </a:t>
            </a:r>
            <a:r>
              <a:rPr lang="en-GB" sz="1600" dirty="0" err="1">
                <a:gradFill>
                  <a:gsLst>
                    <a:gs pos="2917">
                      <a:schemeClr val="tx1"/>
                    </a:gs>
                    <a:gs pos="30000">
                      <a:schemeClr val="tx1"/>
                    </a:gs>
                  </a:gsLst>
                  <a:lin ang="5400000" scaled="0"/>
                </a:gradFill>
              </a:rPr>
              <a:t>switchValue</a:t>
            </a:r>
            <a:r>
              <a:rPr lang="en-GB" sz="1600" dirty="0">
                <a:gradFill>
                  <a:gsLst>
                    <a:gs pos="2917">
                      <a:schemeClr val="tx1"/>
                    </a:gs>
                    <a:gs pos="30000">
                      <a:schemeClr val="tx1"/>
                    </a:gs>
                  </a:gsLst>
                  <a:lin ang="5400000" scaled="0"/>
                </a:gradFill>
              </a:rPr>
              <a:t> below to desired trace level - Verbose, Information, Warning, Error, </a:t>
            </a:r>
            <a:r>
              <a:rPr lang="en-GB" sz="1600" dirty="0" smtClean="0">
                <a:gradFill>
                  <a:gsLst>
                    <a:gs pos="2917">
                      <a:schemeClr val="tx1"/>
                    </a:gs>
                    <a:gs pos="30000">
                      <a:schemeClr val="tx1"/>
                    </a:gs>
                  </a:gsLst>
                  <a:lin ang="5400000" scaled="0"/>
                </a:gradFill>
              </a:rPr>
              <a:t/>
            </a:r>
            <a:br>
              <a:rPr lang="en-GB" sz="1600" dirty="0" smtClean="0">
                <a:gradFill>
                  <a:gsLst>
                    <a:gs pos="2917">
                      <a:schemeClr val="tx1"/>
                    </a:gs>
                    <a:gs pos="30000">
                      <a:schemeClr val="tx1"/>
                    </a:gs>
                  </a:gsLst>
                  <a:lin ang="5400000" scaled="0"/>
                </a:gradFill>
              </a:rPr>
            </a:br>
            <a:r>
              <a:rPr lang="en-GB" sz="1600" dirty="0" smtClean="0">
                <a:gradFill>
                  <a:gsLst>
                    <a:gs pos="2917">
                      <a:schemeClr val="tx1"/>
                    </a:gs>
                    <a:gs pos="30000">
                      <a:schemeClr val="tx1"/>
                    </a:gs>
                  </a:gsLst>
                  <a:lin ang="5400000" scaled="0"/>
                </a:gradFill>
              </a:rPr>
              <a:t>         Critical </a:t>
            </a:r>
            <a:r>
              <a:rPr lang="en-GB" sz="1600" dirty="0">
                <a:gradFill>
                  <a:gsLst>
                    <a:gs pos="2917">
                      <a:schemeClr val="tx1"/>
                    </a:gs>
                    <a:gs pos="30000">
                      <a:schemeClr val="tx1"/>
                    </a:gs>
                  </a:gsLst>
                  <a:lin ang="5400000" scaled="0"/>
                </a:gradFill>
              </a:rPr>
              <a:t>--&gt;</a:t>
            </a:r>
          </a:p>
          <a:p>
            <a:pPr>
              <a:lnSpc>
                <a:spcPct val="90000"/>
              </a:lnSpc>
              <a:spcAft>
                <a:spcPts val="600"/>
              </a:spcAft>
            </a:pPr>
            <a:r>
              <a:rPr lang="en-GB" sz="1600" dirty="0">
                <a:gradFill>
                  <a:gsLst>
                    <a:gs pos="2917">
                      <a:schemeClr val="tx1"/>
                    </a:gs>
                    <a:gs pos="30000">
                      <a:schemeClr val="tx1"/>
                    </a:gs>
                  </a:gsLst>
                  <a:lin ang="5400000" scaled="0"/>
                </a:gradFill>
              </a:rPr>
              <a:t>      &lt;!-- Set </a:t>
            </a:r>
            <a:r>
              <a:rPr lang="en-GB" sz="1600" dirty="0" err="1">
                <a:gradFill>
                  <a:gsLst>
                    <a:gs pos="2917">
                      <a:schemeClr val="tx1"/>
                    </a:gs>
                    <a:gs pos="30000">
                      <a:schemeClr val="tx1"/>
                    </a:gs>
                  </a:gsLst>
                  <a:lin ang="5400000" scaled="0"/>
                </a:gradFill>
              </a:rPr>
              <a:t>TraceOutputOptions</a:t>
            </a:r>
            <a:r>
              <a:rPr lang="en-GB" sz="1600" dirty="0">
                <a:gradFill>
                  <a:gsLst>
                    <a:gs pos="2917">
                      <a:schemeClr val="tx1"/>
                    </a:gs>
                    <a:gs pos="30000">
                      <a:schemeClr val="tx1"/>
                    </a:gs>
                  </a:gsLst>
                  <a:lin ang="5400000" scaled="0"/>
                </a:gradFill>
              </a:rPr>
              <a:t> as comma separated value of the following; </a:t>
            </a:r>
            <a:r>
              <a:rPr lang="en-GB" sz="1600" dirty="0" err="1">
                <a:gradFill>
                  <a:gsLst>
                    <a:gs pos="2917">
                      <a:schemeClr val="tx1"/>
                    </a:gs>
                    <a:gs pos="30000">
                      <a:schemeClr val="tx1"/>
                    </a:gs>
                  </a:gsLst>
                  <a:lin ang="5400000" scaled="0"/>
                </a:gradFill>
              </a:rPr>
              <a:t>ProcessId</a:t>
            </a:r>
            <a:r>
              <a:rPr lang="en-GB" sz="1600" dirty="0">
                <a:gradFill>
                  <a:gsLst>
                    <a:gs pos="2917">
                      <a:schemeClr val="tx1"/>
                    </a:gs>
                    <a:gs pos="30000">
                      <a:schemeClr val="tx1"/>
                    </a:gs>
                  </a:gsLst>
                  <a:lin ang="5400000" scaled="0"/>
                </a:gradFill>
              </a:rPr>
              <a:t> </a:t>
            </a:r>
            <a:r>
              <a:rPr lang="en-GB" sz="1600" dirty="0" err="1">
                <a:gradFill>
                  <a:gsLst>
                    <a:gs pos="2917">
                      <a:schemeClr val="tx1"/>
                    </a:gs>
                    <a:gs pos="30000">
                      <a:schemeClr val="tx1"/>
                    </a:gs>
                  </a:gsLst>
                  <a:lin ang="5400000" scaled="0"/>
                </a:gradFill>
              </a:rPr>
              <a:t>ThreadId</a:t>
            </a:r>
            <a:r>
              <a:rPr lang="en-GB" sz="1600" dirty="0">
                <a:gradFill>
                  <a:gsLst>
                    <a:gs pos="2917">
                      <a:schemeClr val="tx1"/>
                    </a:gs>
                    <a:gs pos="30000">
                      <a:schemeClr val="tx1"/>
                    </a:gs>
                  </a:gsLst>
                  <a:lin ang="5400000" scaled="0"/>
                </a:gradFill>
              </a:rPr>
              <a:t> </a:t>
            </a:r>
            <a:r>
              <a:rPr lang="en-GB" sz="1600" dirty="0" err="1">
                <a:gradFill>
                  <a:gsLst>
                    <a:gs pos="2917">
                      <a:schemeClr val="tx1"/>
                    </a:gs>
                    <a:gs pos="30000">
                      <a:schemeClr val="tx1"/>
                    </a:gs>
                  </a:gsLst>
                  <a:lin ang="5400000" scaled="0"/>
                </a:gradFill>
              </a:rPr>
              <a:t>CallStack</a:t>
            </a:r>
            <a:r>
              <a:rPr lang="en-GB" sz="1600" dirty="0">
                <a:gradFill>
                  <a:gsLst>
                    <a:gs pos="2917">
                      <a:schemeClr val="tx1"/>
                    </a:gs>
                    <a:gs pos="30000">
                      <a:schemeClr val="tx1"/>
                    </a:gs>
                  </a:gsLst>
                  <a:lin ang="5400000" scaled="0"/>
                </a:gradFill>
              </a:rPr>
              <a:t>. Specify None to not </a:t>
            </a:r>
            <a:r>
              <a:rPr lang="en-GB" sz="1600" dirty="0" smtClean="0">
                <a:gradFill>
                  <a:gsLst>
                    <a:gs pos="2917">
                      <a:schemeClr val="tx1"/>
                    </a:gs>
                    <a:gs pos="30000">
                      <a:schemeClr val="tx1"/>
                    </a:gs>
                  </a:gsLst>
                  <a:lin ang="5400000" scaled="0"/>
                </a:gradFill>
              </a:rPr>
              <a:t/>
            </a:r>
            <a:br>
              <a:rPr lang="en-GB" sz="1600" dirty="0" smtClean="0">
                <a:gradFill>
                  <a:gsLst>
                    <a:gs pos="2917">
                      <a:schemeClr val="tx1"/>
                    </a:gs>
                    <a:gs pos="30000">
                      <a:schemeClr val="tx1"/>
                    </a:gs>
                  </a:gsLst>
                  <a:lin ang="5400000" scaled="0"/>
                </a:gradFill>
              </a:rPr>
            </a:br>
            <a:r>
              <a:rPr lang="en-GB" sz="1600" dirty="0" smtClean="0">
                <a:gradFill>
                  <a:gsLst>
                    <a:gs pos="2917">
                      <a:schemeClr val="tx1"/>
                    </a:gs>
                    <a:gs pos="30000">
                      <a:schemeClr val="tx1"/>
                    </a:gs>
                  </a:gsLst>
                  <a:lin ang="5400000" scaled="0"/>
                </a:gradFill>
              </a:rPr>
              <a:t>         include </a:t>
            </a:r>
            <a:r>
              <a:rPr lang="en-GB" sz="1600" dirty="0">
                <a:gradFill>
                  <a:gsLst>
                    <a:gs pos="2917">
                      <a:schemeClr val="tx1"/>
                    </a:gs>
                    <a:gs pos="30000">
                      <a:schemeClr val="tx1"/>
                    </a:gs>
                  </a:gsLst>
                  <a:lin ang="5400000" scaled="0"/>
                </a:gradFill>
              </a:rPr>
              <a:t>any of the optional data--&gt;</a:t>
            </a:r>
          </a:p>
          <a:p>
            <a:pPr>
              <a:lnSpc>
                <a:spcPct val="90000"/>
              </a:lnSpc>
              <a:spcAft>
                <a:spcPts val="600"/>
              </a:spcAft>
            </a:pPr>
            <a:r>
              <a:rPr lang="en-GB" sz="1600" dirty="0">
                <a:gradFill>
                  <a:gsLst>
                    <a:gs pos="2917">
                      <a:schemeClr val="tx1"/>
                    </a:gs>
                    <a:gs pos="30000">
                      <a:schemeClr val="tx1"/>
                    </a:gs>
                  </a:gsLst>
                  <a:lin ang="5400000" scaled="0"/>
                </a:gradFill>
              </a:rPr>
              <a:t>      &lt;!-- NOTE THAT THE CHANGES TO THIS SECTION REQUIRES SERVICE RESTART TO TAKE EFFECT --&gt;</a:t>
            </a:r>
          </a:p>
          <a:p>
            <a:pPr>
              <a:lnSpc>
                <a:spcPct val="90000"/>
              </a:lnSpc>
              <a:spcAft>
                <a:spcPts val="600"/>
              </a:spcAft>
            </a:pPr>
            <a:r>
              <a:rPr lang="en-GB" sz="1600" dirty="0">
                <a:gradFill>
                  <a:gsLst>
                    <a:gs pos="2917">
                      <a:schemeClr val="tx1"/>
                    </a:gs>
                    <a:gs pos="30000">
                      <a:schemeClr val="tx1"/>
                    </a:gs>
                  </a:gsLst>
                  <a:lin ang="5400000" scaled="0"/>
                </a:gradFill>
              </a:rPr>
              <a:t>      &lt;source name="</a:t>
            </a:r>
            <a:r>
              <a:rPr lang="en-GB" sz="1600" dirty="0" err="1">
                <a:gradFill>
                  <a:gsLst>
                    <a:gs pos="2917">
                      <a:schemeClr val="tx1"/>
                    </a:gs>
                    <a:gs pos="30000">
                      <a:schemeClr val="tx1"/>
                    </a:gs>
                  </a:gsLst>
                  <a:lin ang="5400000" scaled="0"/>
                </a:gradFill>
              </a:rPr>
              <a:t>Microsoft.IdentityModel</a:t>
            </a:r>
            <a:r>
              <a:rPr lang="en-GB" sz="1600" dirty="0">
                <a:gradFill>
                  <a:gsLst>
                    <a:gs pos="2917">
                      <a:schemeClr val="tx1"/>
                    </a:gs>
                    <a:gs pos="30000">
                      <a:schemeClr val="tx1"/>
                    </a:gs>
                  </a:gsLst>
                  <a:lin ang="5400000" scaled="0"/>
                </a:gradFill>
              </a:rPr>
              <a:t>" </a:t>
            </a:r>
            <a:r>
              <a:rPr lang="en-GB" sz="1600" dirty="0" err="1">
                <a:gradFill>
                  <a:gsLst>
                    <a:gs pos="2917">
                      <a:schemeClr val="tx1"/>
                    </a:gs>
                    <a:gs pos="30000">
                      <a:schemeClr val="tx1"/>
                    </a:gs>
                  </a:gsLst>
                  <a:lin ang="5400000" scaled="0"/>
                </a:gradFill>
              </a:rPr>
              <a:t>switchValue</a:t>
            </a:r>
            <a:r>
              <a:rPr lang="en-GB" sz="1600" dirty="0">
                <a:gradFill>
                  <a:gsLst>
                    <a:gs pos="2917">
                      <a:schemeClr val="tx1"/>
                    </a:gs>
                    <a:gs pos="30000">
                      <a:schemeClr val="tx1"/>
                    </a:gs>
                  </a:gsLst>
                  <a:lin ang="5400000" scaled="0"/>
                </a:gradFill>
              </a:rPr>
              <a:t>="Off"&gt;</a:t>
            </a:r>
          </a:p>
          <a:p>
            <a:pPr>
              <a:lnSpc>
                <a:spcPct val="90000"/>
              </a:lnSpc>
              <a:spcAft>
                <a:spcPts val="600"/>
              </a:spcAft>
            </a:pPr>
            <a:r>
              <a:rPr lang="en-GB" sz="1600" dirty="0">
                <a:gradFill>
                  <a:gsLst>
                    <a:gs pos="2917">
                      <a:schemeClr val="tx1"/>
                    </a:gs>
                    <a:gs pos="30000">
                      <a:schemeClr val="tx1"/>
                    </a:gs>
                  </a:gsLst>
                  <a:lin ang="5400000" scaled="0"/>
                </a:gradFill>
              </a:rPr>
              <a:t>        &lt;listeners&gt;</a:t>
            </a:r>
          </a:p>
          <a:p>
            <a:pPr>
              <a:lnSpc>
                <a:spcPct val="90000"/>
              </a:lnSpc>
              <a:spcAft>
                <a:spcPts val="600"/>
              </a:spcAft>
            </a:pPr>
            <a:r>
              <a:rPr lang="en-GB" sz="1600" dirty="0">
                <a:gradFill>
                  <a:gsLst>
                    <a:gs pos="2917">
                      <a:schemeClr val="tx1"/>
                    </a:gs>
                    <a:gs pos="30000">
                      <a:schemeClr val="tx1"/>
                    </a:gs>
                  </a:gsLst>
                  <a:lin ang="5400000" scaled="0"/>
                </a:gradFill>
              </a:rPr>
              <a:t>          &lt;add name="</a:t>
            </a:r>
            <a:r>
              <a:rPr lang="en-GB" sz="1600" dirty="0" err="1">
                <a:gradFill>
                  <a:gsLst>
                    <a:gs pos="2917">
                      <a:schemeClr val="tx1"/>
                    </a:gs>
                    <a:gs pos="30000">
                      <a:schemeClr val="tx1"/>
                    </a:gs>
                  </a:gsLst>
                  <a:lin ang="5400000" scaled="0"/>
                </a:gradFill>
              </a:rPr>
              <a:t>ADFSWifListener</a:t>
            </a:r>
            <a:r>
              <a:rPr lang="en-GB" sz="1600" dirty="0">
                <a:gradFill>
                  <a:gsLst>
                    <a:gs pos="2917">
                      <a:schemeClr val="tx1"/>
                    </a:gs>
                    <a:gs pos="30000">
                      <a:schemeClr val="tx1"/>
                    </a:gs>
                  </a:gsLst>
                  <a:lin ang="5400000" scaled="0"/>
                </a:gradFill>
              </a:rPr>
              <a:t>" </a:t>
            </a:r>
            <a:r>
              <a:rPr lang="en-GB" sz="1600" dirty="0" err="1">
                <a:gradFill>
                  <a:gsLst>
                    <a:gs pos="2917">
                      <a:schemeClr val="tx1"/>
                    </a:gs>
                    <a:gs pos="30000">
                      <a:schemeClr val="tx1"/>
                    </a:gs>
                  </a:gsLst>
                  <a:lin ang="5400000" scaled="0"/>
                </a:gradFill>
              </a:rPr>
              <a:t>traceOutputOptions</a:t>
            </a:r>
            <a:r>
              <a:rPr lang="en-GB" sz="1600" dirty="0">
                <a:gradFill>
                  <a:gsLst>
                    <a:gs pos="2917">
                      <a:schemeClr val="tx1"/>
                    </a:gs>
                    <a:gs pos="30000">
                      <a:schemeClr val="tx1"/>
                    </a:gs>
                  </a:gsLst>
                  <a:lin ang="5400000" scaled="0"/>
                </a:gradFill>
              </a:rPr>
              <a:t>="</a:t>
            </a:r>
            <a:r>
              <a:rPr lang="en-GB" sz="1600" dirty="0" err="1">
                <a:gradFill>
                  <a:gsLst>
                    <a:gs pos="2917">
                      <a:schemeClr val="tx1"/>
                    </a:gs>
                    <a:gs pos="30000">
                      <a:schemeClr val="tx1"/>
                    </a:gs>
                  </a:gsLst>
                  <a:lin ang="5400000" scaled="0"/>
                </a:gradFill>
              </a:rPr>
              <a:t>ProcessId,ThreadId</a:t>
            </a:r>
            <a:r>
              <a:rPr lang="en-GB" sz="1600" dirty="0">
                <a:gradFill>
                  <a:gsLst>
                    <a:gs pos="2917">
                      <a:schemeClr val="tx1"/>
                    </a:gs>
                    <a:gs pos="30000">
                      <a:schemeClr val="tx1"/>
                    </a:gs>
                  </a:gsLst>
                  <a:lin ang="5400000" scaled="0"/>
                </a:gradFill>
              </a:rPr>
              <a:t>" </a:t>
            </a:r>
            <a:r>
              <a:rPr lang="en-GB" sz="1600" dirty="0" err="1">
                <a:gradFill>
                  <a:gsLst>
                    <a:gs pos="2917">
                      <a:schemeClr val="tx1"/>
                    </a:gs>
                    <a:gs pos="30000">
                      <a:schemeClr val="tx1"/>
                    </a:gs>
                  </a:gsLst>
                  <a:lin ang="5400000" scaled="0"/>
                </a:gradFill>
              </a:rPr>
              <a:t>initializeData</a:t>
            </a:r>
            <a:r>
              <a:rPr lang="en-GB" sz="1600" dirty="0">
                <a:gradFill>
                  <a:gsLst>
                    <a:gs pos="2917">
                      <a:schemeClr val="tx1"/>
                    </a:gs>
                    <a:gs pos="30000">
                      <a:schemeClr val="tx1"/>
                    </a:gs>
                  </a:gsLst>
                  <a:lin ang="5400000" scaled="0"/>
                </a:gradFill>
              </a:rPr>
              <a:t>="</a:t>
            </a:r>
            <a:r>
              <a:rPr lang="en-GB" sz="1600" dirty="0" err="1">
                <a:gradFill>
                  <a:gsLst>
                    <a:gs pos="2917">
                      <a:schemeClr val="tx1"/>
                    </a:gs>
                    <a:gs pos="30000">
                      <a:schemeClr val="tx1"/>
                    </a:gs>
                  </a:gsLst>
                  <a:lin ang="5400000" scaled="0"/>
                </a:gradFill>
              </a:rPr>
              <a:t>Wif</a:t>
            </a:r>
            <a:r>
              <a:rPr lang="en-GB" sz="1600" dirty="0">
                <a:gradFill>
                  <a:gsLst>
                    <a:gs pos="2917">
                      <a:schemeClr val="tx1"/>
                    </a:gs>
                    <a:gs pos="30000">
                      <a:schemeClr val="tx1"/>
                    </a:gs>
                  </a:gsLst>
                  <a:lin ang="5400000" scaled="0"/>
                </a:gradFill>
              </a:rPr>
              <a:t>" </a:t>
            </a:r>
            <a:r>
              <a:rPr lang="en-GB" sz="1600" dirty="0" smtClean="0">
                <a:gradFill>
                  <a:gsLst>
                    <a:gs pos="2917">
                      <a:schemeClr val="tx1"/>
                    </a:gs>
                    <a:gs pos="30000">
                      <a:schemeClr val="tx1"/>
                    </a:gs>
                  </a:gsLst>
                  <a:lin ang="5400000" scaled="0"/>
                </a:gradFill>
              </a:rPr>
              <a:t/>
            </a:r>
            <a:br>
              <a:rPr lang="en-GB" sz="1600" dirty="0" smtClean="0">
                <a:gradFill>
                  <a:gsLst>
                    <a:gs pos="2917">
                      <a:schemeClr val="tx1"/>
                    </a:gs>
                    <a:gs pos="30000">
                      <a:schemeClr val="tx1"/>
                    </a:gs>
                  </a:gsLst>
                  <a:lin ang="5400000" scaled="0"/>
                </a:gradFill>
              </a:rPr>
            </a:br>
            <a:r>
              <a:rPr lang="en-GB" sz="1600" dirty="0" smtClean="0">
                <a:gradFill>
                  <a:gsLst>
                    <a:gs pos="2917">
                      <a:schemeClr val="tx1"/>
                    </a:gs>
                    <a:gs pos="30000">
                      <a:schemeClr val="tx1"/>
                    </a:gs>
                  </a:gsLst>
                  <a:lin ang="5400000" scaled="0"/>
                </a:gradFill>
              </a:rPr>
              <a:t>             type</a:t>
            </a:r>
            <a:r>
              <a:rPr lang="en-GB" sz="1600" dirty="0">
                <a:gradFill>
                  <a:gsLst>
                    <a:gs pos="2917">
                      <a:schemeClr val="tx1"/>
                    </a:gs>
                    <a:gs pos="30000">
                      <a:schemeClr val="tx1"/>
                    </a:gs>
                  </a:gsLst>
                  <a:lin ang="5400000" scaled="0"/>
                </a:gradFill>
              </a:rPr>
              <a:t>="</a:t>
            </a:r>
            <a:r>
              <a:rPr lang="en-GB" sz="1600" dirty="0" smtClean="0">
                <a:gradFill>
                  <a:gsLst>
                    <a:gs pos="2917">
                      <a:schemeClr val="tx1"/>
                    </a:gs>
                    <a:gs pos="30000">
                      <a:schemeClr val="tx1"/>
                    </a:gs>
                  </a:gsLst>
                  <a:lin ang="5400000" scaled="0"/>
                </a:gradFill>
              </a:rPr>
              <a:t>Microsoft.IdentityServer.Diagnostics.ADFSTraceListener,Microsoft.IdentityServer.Diagnostics,Version=6.3.0.0,</a:t>
            </a:r>
            <a:br>
              <a:rPr lang="en-GB" sz="1600" dirty="0" smtClean="0">
                <a:gradFill>
                  <a:gsLst>
                    <a:gs pos="2917">
                      <a:schemeClr val="tx1"/>
                    </a:gs>
                    <a:gs pos="30000">
                      <a:schemeClr val="tx1"/>
                    </a:gs>
                  </a:gsLst>
                  <a:lin ang="5400000" scaled="0"/>
                </a:gradFill>
              </a:rPr>
            </a:br>
            <a:r>
              <a:rPr lang="en-GB" sz="1600" dirty="0" smtClean="0">
                <a:gradFill>
                  <a:gsLst>
                    <a:gs pos="2917">
                      <a:schemeClr val="tx1"/>
                    </a:gs>
                    <a:gs pos="30000">
                      <a:schemeClr val="tx1"/>
                    </a:gs>
                  </a:gsLst>
                  <a:lin ang="5400000" scaled="0"/>
                </a:gradFill>
              </a:rPr>
              <a:t>            Culture=neutral</a:t>
            </a:r>
            <a:r>
              <a:rPr lang="en-GB" sz="1600" dirty="0">
                <a:gradFill>
                  <a:gsLst>
                    <a:gs pos="2917">
                      <a:schemeClr val="tx1"/>
                    </a:gs>
                    <a:gs pos="30000">
                      <a:schemeClr val="tx1"/>
                    </a:gs>
                  </a:gsLst>
                  <a:lin ang="5400000" scaled="0"/>
                </a:gradFill>
              </a:rPr>
              <a:t>, </a:t>
            </a:r>
            <a:r>
              <a:rPr lang="en-GB" sz="1600" dirty="0" err="1">
                <a:gradFill>
                  <a:gsLst>
                    <a:gs pos="2917">
                      <a:schemeClr val="tx1"/>
                    </a:gs>
                    <a:gs pos="30000">
                      <a:schemeClr val="tx1"/>
                    </a:gs>
                  </a:gsLst>
                  <a:lin ang="5400000" scaled="0"/>
                </a:gradFill>
              </a:rPr>
              <a:t>PublicKeyToken</a:t>
            </a:r>
            <a:r>
              <a:rPr lang="en-GB" sz="1600" dirty="0">
                <a:gradFill>
                  <a:gsLst>
                    <a:gs pos="2917">
                      <a:schemeClr val="tx1"/>
                    </a:gs>
                    <a:gs pos="30000">
                      <a:schemeClr val="tx1"/>
                    </a:gs>
                  </a:gsLst>
                  <a:lin ang="5400000" scaled="0"/>
                </a:gradFill>
              </a:rPr>
              <a:t>=31bf3856ad364e35, </a:t>
            </a:r>
            <a:r>
              <a:rPr lang="en-GB" sz="1600" dirty="0" err="1">
                <a:gradFill>
                  <a:gsLst>
                    <a:gs pos="2917">
                      <a:schemeClr val="tx1"/>
                    </a:gs>
                    <a:gs pos="30000">
                      <a:schemeClr val="tx1"/>
                    </a:gs>
                  </a:gsLst>
                  <a:lin ang="5400000" scaled="0"/>
                </a:gradFill>
              </a:rPr>
              <a:t>processorArchitecture</a:t>
            </a:r>
            <a:r>
              <a:rPr lang="en-GB" sz="1600" dirty="0">
                <a:gradFill>
                  <a:gsLst>
                    <a:gs pos="2917">
                      <a:schemeClr val="tx1"/>
                    </a:gs>
                    <a:gs pos="30000">
                      <a:schemeClr val="tx1"/>
                    </a:gs>
                  </a:gsLst>
                  <a:lin ang="5400000" scaled="0"/>
                </a:gradFill>
              </a:rPr>
              <a:t>=MSIL" /&gt;</a:t>
            </a:r>
          </a:p>
          <a:p>
            <a:pPr>
              <a:lnSpc>
                <a:spcPct val="90000"/>
              </a:lnSpc>
              <a:spcAft>
                <a:spcPts val="600"/>
              </a:spcAft>
            </a:pPr>
            <a:r>
              <a:rPr lang="en-GB" sz="1600" dirty="0">
                <a:gradFill>
                  <a:gsLst>
                    <a:gs pos="2917">
                      <a:schemeClr val="tx1"/>
                    </a:gs>
                    <a:gs pos="30000">
                      <a:schemeClr val="tx1"/>
                    </a:gs>
                  </a:gsLst>
                  <a:lin ang="5400000" scaled="0"/>
                </a:gradFill>
              </a:rPr>
              <a:t>        &lt;/listeners&gt;</a:t>
            </a:r>
          </a:p>
          <a:p>
            <a:pPr>
              <a:lnSpc>
                <a:spcPct val="90000"/>
              </a:lnSpc>
              <a:spcAft>
                <a:spcPts val="600"/>
              </a:spcAft>
            </a:pPr>
            <a:r>
              <a:rPr lang="en-GB" sz="1600" dirty="0">
                <a:gradFill>
                  <a:gsLst>
                    <a:gs pos="2917">
                      <a:schemeClr val="tx1"/>
                    </a:gs>
                    <a:gs pos="30000">
                      <a:schemeClr val="tx1"/>
                    </a:gs>
                  </a:gsLst>
                  <a:lin ang="5400000" scaled="0"/>
                </a:gradFill>
              </a:rPr>
              <a:t>      &lt;/source&gt;</a:t>
            </a:r>
            <a:endParaRPr lang="en-GB" sz="1600" dirty="0" smtClean="0">
              <a:gradFill>
                <a:gsLst>
                  <a:gs pos="2917">
                    <a:schemeClr val="tx1"/>
                  </a:gs>
                  <a:gs pos="30000">
                    <a:schemeClr val="tx1"/>
                  </a:gs>
                </a:gsLst>
                <a:lin ang="5400000" scaled="0"/>
              </a:gradFill>
            </a:endParaRPr>
          </a:p>
        </p:txBody>
      </p:sp>
      <p:sp>
        <p:nvSpPr>
          <p:cNvPr id="6" name="Rectangle 5"/>
          <p:cNvSpPr/>
          <p:nvPr/>
        </p:nvSpPr>
        <p:spPr bwMode="auto">
          <a:xfrm>
            <a:off x="2185789" y="4377401"/>
            <a:ext cx="7020187" cy="5543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dirty="0" smtClean="0">
                <a:gradFill>
                  <a:gsLst>
                    <a:gs pos="0">
                      <a:srgbClr val="FFFFFF"/>
                    </a:gs>
                    <a:gs pos="100000">
                      <a:srgbClr val="FFFFFF"/>
                    </a:gs>
                  </a:gsLst>
                  <a:lin ang="5400000" scaled="0"/>
                </a:gradFill>
                <a:ea typeface="Segoe UI" pitchFamily="34" charset="0"/>
                <a:cs typeface="Segoe UI" pitchFamily="34" charset="0"/>
              </a:rPr>
              <a:t>Review the files to locate the appropriate debug configurations</a:t>
            </a:r>
          </a:p>
        </p:txBody>
      </p:sp>
    </p:spTree>
    <p:extLst>
      <p:ext uri="{BB962C8B-B14F-4D97-AF65-F5344CB8AC3E}">
        <p14:creationId xmlns:p14="http://schemas.microsoft.com/office/powerpoint/2010/main" val="173392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0136" y="5507307"/>
            <a:ext cx="11887200" cy="1292662"/>
          </a:xfrm>
        </p:spPr>
        <p:txBody>
          <a:bodyPr/>
          <a:lstStyle/>
          <a:p>
            <a:r>
              <a:rPr lang="en-GB" dirty="0" smtClean="0"/>
              <a:t>Many performance counters to monitoring, troubleshooting and tuning</a:t>
            </a:r>
            <a:endParaRPr lang="en-GB" dirty="0"/>
          </a:p>
        </p:txBody>
      </p:sp>
      <p:sp>
        <p:nvSpPr>
          <p:cNvPr id="4" name="Title 1"/>
          <p:cNvSpPr>
            <a:spLocks noGrp="1"/>
          </p:cNvSpPr>
          <p:nvPr>
            <p:ph type="title"/>
          </p:nvPr>
        </p:nvSpPr>
        <p:spPr/>
        <p:txBody>
          <a:bodyPr/>
          <a:lstStyle/>
          <a:p>
            <a:r>
              <a:rPr lang="en-US" dirty="0" smtClean="0"/>
              <a:t>AD FS performance counters</a:t>
            </a:r>
            <a:endParaRPr lang="en-US" sz="3672" dirty="0"/>
          </a:p>
        </p:txBody>
      </p:sp>
      <p:pic>
        <p:nvPicPr>
          <p:cNvPr id="5" name="Picture 4"/>
          <p:cNvPicPr>
            <a:picLocks noChangeAspect="1"/>
          </p:cNvPicPr>
          <p:nvPr/>
        </p:nvPicPr>
        <p:blipFill>
          <a:blip r:embed="rId3"/>
          <a:stretch>
            <a:fillRect/>
          </a:stretch>
        </p:blipFill>
        <p:spPr>
          <a:xfrm>
            <a:off x="2905869" y="1409030"/>
            <a:ext cx="5221031" cy="3881377"/>
          </a:xfrm>
          <a:prstGeom prst="rect">
            <a:avLst/>
          </a:prstGeom>
        </p:spPr>
      </p:pic>
    </p:spTree>
    <p:extLst>
      <p:ext uri="{BB962C8B-B14F-4D97-AF65-F5344CB8AC3E}">
        <p14:creationId xmlns:p14="http://schemas.microsoft.com/office/powerpoint/2010/main" val="220450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essential tool</a:t>
            </a:r>
            <a:endParaRPr lang="en-GB" dirty="0"/>
          </a:p>
        </p:txBody>
      </p:sp>
      <p:pic>
        <p:nvPicPr>
          <p:cNvPr id="3" name="Picture 2"/>
          <p:cNvPicPr>
            <a:picLocks noChangeAspect="1"/>
          </p:cNvPicPr>
          <p:nvPr/>
        </p:nvPicPr>
        <p:blipFill>
          <a:blip r:embed="rId2"/>
          <a:stretch>
            <a:fillRect/>
          </a:stretch>
        </p:blipFill>
        <p:spPr>
          <a:xfrm>
            <a:off x="1393701" y="1225853"/>
            <a:ext cx="9081467" cy="5374110"/>
          </a:xfrm>
          <a:prstGeom prst="rect">
            <a:avLst/>
          </a:prstGeom>
        </p:spPr>
      </p:pic>
    </p:spTree>
    <p:extLst>
      <p:ext uri="{BB962C8B-B14F-4D97-AF65-F5344CB8AC3E}">
        <p14:creationId xmlns:p14="http://schemas.microsoft.com/office/powerpoint/2010/main" val="29325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Fiddler as a man in the middle</a:t>
            </a:r>
            <a:endParaRPr lang="en-GB" dirty="0"/>
          </a:p>
        </p:txBody>
      </p:sp>
      <p:sp>
        <p:nvSpPr>
          <p:cNvPr id="3" name="Text Placeholder 2"/>
          <p:cNvSpPr>
            <a:spLocks noGrp="1"/>
          </p:cNvSpPr>
          <p:nvPr>
            <p:ph type="body" sz="quarter" idx="10"/>
          </p:nvPr>
        </p:nvSpPr>
        <p:spPr>
          <a:xfrm>
            <a:off x="531948" y="3842804"/>
            <a:ext cx="11370961" cy="2782300"/>
          </a:xfrm>
        </p:spPr>
        <p:txBody>
          <a:bodyPr/>
          <a:lstStyle/>
          <a:p>
            <a:r>
              <a:rPr lang="en-GB" dirty="0" smtClean="0"/>
              <a:t>Fiddler can intercept HTTPS traffic</a:t>
            </a:r>
          </a:p>
          <a:p>
            <a:pPr lvl="1"/>
            <a:r>
              <a:rPr lang="en-GB" dirty="0" smtClean="0"/>
              <a:t>Creates a certificate that represents the destination website</a:t>
            </a:r>
          </a:p>
          <a:p>
            <a:r>
              <a:rPr lang="en-GB" dirty="0" smtClean="0"/>
              <a:t>Browser will display certificate as invalid unless added to certificate store</a:t>
            </a:r>
          </a:p>
          <a:p>
            <a:pPr lvl="1"/>
            <a:r>
              <a:rPr lang="en-GB" dirty="0" smtClean="0"/>
              <a:t>If you add it to the store make sure you remove it after testing</a:t>
            </a:r>
          </a:p>
        </p:txBody>
      </p:sp>
      <p:sp>
        <p:nvSpPr>
          <p:cNvPr id="4" name="Rounded Rectangle 3"/>
          <p:cNvSpPr/>
          <p:nvPr/>
        </p:nvSpPr>
        <p:spPr bwMode="auto">
          <a:xfrm>
            <a:off x="472660" y="1502955"/>
            <a:ext cx="2104137" cy="1140705"/>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Browser</a:t>
            </a:r>
          </a:p>
        </p:txBody>
      </p:sp>
      <p:sp>
        <p:nvSpPr>
          <p:cNvPr id="5" name="Rounded Rectangle 4"/>
          <p:cNvSpPr/>
          <p:nvPr/>
        </p:nvSpPr>
        <p:spPr bwMode="auto">
          <a:xfrm>
            <a:off x="3432325" y="1502955"/>
            <a:ext cx="2104137" cy="1140705"/>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err="1">
                <a:solidFill>
                  <a:schemeClr val="tx1">
                    <a:alpha val="99000"/>
                  </a:schemeClr>
                </a:solidFill>
              </a:rPr>
              <a:t>WinINET</a:t>
            </a:r>
            <a:endParaRPr lang="en-GB" sz="2244" dirty="0">
              <a:solidFill>
                <a:schemeClr val="tx1">
                  <a:alpha val="99000"/>
                </a:schemeClr>
              </a:solidFill>
            </a:endParaRPr>
          </a:p>
        </p:txBody>
      </p:sp>
      <p:sp>
        <p:nvSpPr>
          <p:cNvPr id="6" name="Rounded Rectangle 5"/>
          <p:cNvSpPr/>
          <p:nvPr/>
        </p:nvSpPr>
        <p:spPr bwMode="auto">
          <a:xfrm>
            <a:off x="6376576" y="1502955"/>
            <a:ext cx="2104137" cy="1140705"/>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Fiddler</a:t>
            </a:r>
          </a:p>
        </p:txBody>
      </p:sp>
      <p:sp>
        <p:nvSpPr>
          <p:cNvPr id="8" name="Rounded Rectangle 7"/>
          <p:cNvSpPr/>
          <p:nvPr/>
        </p:nvSpPr>
        <p:spPr bwMode="auto">
          <a:xfrm>
            <a:off x="9351658" y="1502955"/>
            <a:ext cx="2104137" cy="114070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Webserver</a:t>
            </a:r>
          </a:p>
        </p:txBody>
      </p:sp>
      <p:sp>
        <p:nvSpPr>
          <p:cNvPr id="9" name="Left-Right Arrow 8"/>
          <p:cNvSpPr/>
          <p:nvPr/>
        </p:nvSpPr>
        <p:spPr bwMode="auto">
          <a:xfrm>
            <a:off x="5536462" y="1896036"/>
            <a:ext cx="840114" cy="316006"/>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10" name="Left-Right Arrow 9"/>
          <p:cNvSpPr/>
          <p:nvPr/>
        </p:nvSpPr>
        <p:spPr bwMode="auto">
          <a:xfrm>
            <a:off x="8488421" y="1896036"/>
            <a:ext cx="863237" cy="316006"/>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11" name="Left-Right Arrow 10"/>
          <p:cNvSpPr/>
          <p:nvPr/>
        </p:nvSpPr>
        <p:spPr bwMode="auto">
          <a:xfrm>
            <a:off x="2576796" y="1896036"/>
            <a:ext cx="840114" cy="316006"/>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pic>
        <p:nvPicPr>
          <p:cNvPr id="12" name="Picture 2"/>
          <p:cNvPicPr>
            <a:picLocks noChangeAspect="1" noChangeArrowheads="1"/>
          </p:cNvPicPr>
          <p:nvPr/>
        </p:nvPicPr>
        <p:blipFill>
          <a:blip r:embed="rId2" cstate="print"/>
          <a:srcRect/>
          <a:stretch>
            <a:fillRect/>
          </a:stretch>
        </p:blipFill>
        <p:spPr bwMode="auto">
          <a:xfrm>
            <a:off x="6135708" y="2258287"/>
            <a:ext cx="607527" cy="364611"/>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9141620" y="2258287"/>
            <a:ext cx="607527" cy="364611"/>
          </a:xfrm>
          <a:prstGeom prst="rect">
            <a:avLst/>
          </a:prstGeom>
          <a:noFill/>
          <a:ln w="9525">
            <a:noFill/>
            <a:miter lim="800000"/>
            <a:headEnd/>
            <a:tailEnd/>
          </a:ln>
        </p:spPr>
      </p:pic>
      <p:sp>
        <p:nvSpPr>
          <p:cNvPr id="14" name="Line Callout 1 13"/>
          <p:cNvSpPr/>
          <p:nvPr/>
        </p:nvSpPr>
        <p:spPr bwMode="auto">
          <a:xfrm>
            <a:off x="6507601" y="2867176"/>
            <a:ext cx="2844056" cy="447034"/>
          </a:xfrm>
          <a:prstGeom prst="borderCallout1">
            <a:avLst>
              <a:gd name="adj1" fmla="val 30819"/>
              <a:gd name="adj2" fmla="val 1694"/>
              <a:gd name="adj3" fmla="val -56465"/>
              <a:gd name="adj4" fmla="val -879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Spoof certificate</a:t>
            </a:r>
          </a:p>
        </p:txBody>
      </p:sp>
    </p:spTree>
    <p:extLst>
      <p:ext uri="{BB962C8B-B14F-4D97-AF65-F5344CB8AC3E}">
        <p14:creationId xmlns:p14="http://schemas.microsoft.com/office/powerpoint/2010/main" val="161769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664838" y="3361446"/>
            <a:ext cx="5439798" cy="12299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Connector 14"/>
          <p:cNvCxnSpPr/>
          <p:nvPr/>
        </p:nvCxnSpPr>
        <p:spPr>
          <a:xfrm>
            <a:off x="3983264" y="2506834"/>
            <a:ext cx="0" cy="3892399"/>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lstStyle/>
          <a:p>
            <a:r>
              <a:rPr lang="en-GB" dirty="0"/>
              <a:t>Recognising WS-Federation on-the-wire</a:t>
            </a:r>
          </a:p>
        </p:txBody>
      </p:sp>
      <p:pic>
        <p:nvPicPr>
          <p:cNvPr id="5" name="Picture 4" descr="laptop"/>
          <p:cNvPicPr>
            <a:picLocks noChangeAspect="1" noChangeArrowheads="1"/>
          </p:cNvPicPr>
          <p:nvPr/>
        </p:nvPicPr>
        <p:blipFill>
          <a:blip r:embed="rId3" cstate="print"/>
          <a:srcRect/>
          <a:stretch>
            <a:fillRect/>
          </a:stretch>
        </p:blipFill>
        <p:spPr bwMode="auto">
          <a:xfrm>
            <a:off x="850576" y="1652103"/>
            <a:ext cx="1206081" cy="664762"/>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3674214629"/>
              </p:ext>
            </p:extLst>
          </p:nvPr>
        </p:nvGraphicFramePr>
        <p:xfrm>
          <a:off x="3591678" y="1514134"/>
          <a:ext cx="893512" cy="940698"/>
        </p:xfrm>
        <a:graphic>
          <a:graphicData uri="http://schemas.openxmlformats.org/presentationml/2006/ole">
            <mc:AlternateContent xmlns:mc="http://schemas.openxmlformats.org/markup-compatibility/2006">
              <mc:Choice xmlns:v="urn:schemas-microsoft-com:vml" Requires="v">
                <p:oleObj spid="_x0000_s9234"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678" y="1514134"/>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Isosceles Triangle 6"/>
          <p:cNvSpPr/>
          <p:nvPr/>
        </p:nvSpPr>
        <p:spPr>
          <a:xfrm>
            <a:off x="10303589" y="1619169"/>
            <a:ext cx="1027673" cy="69769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836">
              <a:solidFill>
                <a:schemeClr val="bg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904786424"/>
              </p:ext>
            </p:extLst>
          </p:nvPr>
        </p:nvGraphicFramePr>
        <p:xfrm>
          <a:off x="6871211" y="1514134"/>
          <a:ext cx="893512" cy="940698"/>
        </p:xfrm>
        <a:graphic>
          <a:graphicData uri="http://schemas.openxmlformats.org/presentationml/2006/ole">
            <mc:AlternateContent xmlns:mc="http://schemas.openxmlformats.org/markup-compatibility/2006">
              <mc:Choice xmlns:v="urn:schemas-microsoft-com:vml" Requires="v">
                <p:oleObj spid="_x0000_s9235"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1211" y="1514134"/>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6725429" y="1232368"/>
            <a:ext cx="1265883" cy="382308"/>
          </a:xfrm>
          <a:prstGeom prst="rect">
            <a:avLst/>
          </a:prstGeom>
        </p:spPr>
        <p:txBody>
          <a:bodyPr wrap="none" rtlCol="0">
            <a:spAutoFit/>
          </a:bodyPr>
          <a:lstStyle/>
          <a:p>
            <a:r>
              <a:rPr lang="en-GB" sz="1836" dirty="0"/>
              <a:t>AD FS STS</a:t>
            </a:r>
          </a:p>
        </p:txBody>
      </p:sp>
      <p:sp>
        <p:nvSpPr>
          <p:cNvPr id="10" name="TextBox 9"/>
          <p:cNvSpPr txBox="1"/>
          <p:nvPr/>
        </p:nvSpPr>
        <p:spPr>
          <a:xfrm>
            <a:off x="2857455" y="1229711"/>
            <a:ext cx="2076800" cy="382308"/>
          </a:xfrm>
          <a:prstGeom prst="rect">
            <a:avLst/>
          </a:prstGeom>
        </p:spPr>
        <p:txBody>
          <a:bodyPr wrap="none" rtlCol="0">
            <a:spAutoFit/>
          </a:bodyPr>
          <a:lstStyle/>
          <a:p>
            <a:r>
              <a:rPr lang="en-GB" sz="1836" dirty="0"/>
              <a:t>Claims-aware app</a:t>
            </a:r>
          </a:p>
        </p:txBody>
      </p:sp>
      <p:sp>
        <p:nvSpPr>
          <p:cNvPr id="11" name="TextBox 10"/>
          <p:cNvSpPr txBox="1"/>
          <p:nvPr/>
        </p:nvSpPr>
        <p:spPr>
          <a:xfrm>
            <a:off x="9673020" y="1232368"/>
            <a:ext cx="1873809" cy="382308"/>
          </a:xfrm>
          <a:prstGeom prst="rect">
            <a:avLst/>
          </a:prstGeom>
        </p:spPr>
        <p:txBody>
          <a:bodyPr wrap="none" rtlCol="0">
            <a:spAutoFit/>
          </a:bodyPr>
          <a:lstStyle/>
          <a:p>
            <a:r>
              <a:rPr lang="en-GB" sz="1836" dirty="0"/>
              <a:t>Active Directory</a:t>
            </a:r>
          </a:p>
        </p:txBody>
      </p:sp>
      <p:cxnSp>
        <p:nvCxnSpPr>
          <p:cNvPr id="18" name="Straight Arrow Connector 17"/>
          <p:cNvCxnSpPr/>
          <p:nvPr/>
        </p:nvCxnSpPr>
        <p:spPr>
          <a:xfrm>
            <a:off x="1453617" y="2800600"/>
            <a:ext cx="2529647"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1854376" y="2385379"/>
            <a:ext cx="1416294" cy="382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defPPr>
              <a:defRPr lang="en-US"/>
            </a:def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36" dirty="0"/>
              <a:t>Browse app</a:t>
            </a:r>
          </a:p>
        </p:txBody>
      </p:sp>
      <p:cxnSp>
        <p:nvCxnSpPr>
          <p:cNvPr id="20" name="Straight Arrow Connector 19"/>
          <p:cNvCxnSpPr/>
          <p:nvPr/>
        </p:nvCxnSpPr>
        <p:spPr>
          <a:xfrm flipH="1">
            <a:off x="1453617" y="3308800"/>
            <a:ext cx="2529647"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1674183" y="2901286"/>
            <a:ext cx="2114010" cy="382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defPPr>
              <a:defRPr lang="en-US"/>
            </a:def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36" dirty="0"/>
              <a:t>Not authenticated</a:t>
            </a:r>
          </a:p>
        </p:txBody>
      </p:sp>
      <p:cxnSp>
        <p:nvCxnSpPr>
          <p:cNvPr id="23" name="Straight Arrow Connector 22"/>
          <p:cNvCxnSpPr/>
          <p:nvPr/>
        </p:nvCxnSpPr>
        <p:spPr>
          <a:xfrm>
            <a:off x="1453617" y="3828781"/>
            <a:ext cx="5809179"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3048305" y="3388132"/>
            <a:ext cx="2112114" cy="382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836" dirty="0">
                <a:solidFill>
                  <a:schemeClr val="tx1"/>
                </a:solidFill>
              </a:rPr>
              <a:t>Redirected to STS </a:t>
            </a:r>
          </a:p>
        </p:txBody>
      </p:sp>
      <p:sp>
        <p:nvSpPr>
          <p:cNvPr id="26" name="TextBox 25"/>
          <p:cNvSpPr txBox="1"/>
          <p:nvPr/>
        </p:nvSpPr>
        <p:spPr>
          <a:xfrm>
            <a:off x="7289860" y="3635701"/>
            <a:ext cx="1538520" cy="382308"/>
          </a:xfrm>
          <a:prstGeom prst="rect">
            <a:avLst/>
          </a:prstGeom>
        </p:spPr>
        <p:txBody>
          <a:bodyPr wrap="none" rtlCol="0">
            <a:spAutoFit/>
          </a:bodyPr>
          <a:lstStyle/>
          <a:p>
            <a:r>
              <a:rPr lang="en-GB" sz="1836" dirty="0"/>
              <a:t>Authenticate</a:t>
            </a:r>
          </a:p>
        </p:txBody>
      </p:sp>
      <p:cxnSp>
        <p:nvCxnSpPr>
          <p:cNvPr id="27" name="Straight Connector 26"/>
          <p:cNvCxnSpPr/>
          <p:nvPr/>
        </p:nvCxnSpPr>
        <p:spPr>
          <a:xfrm>
            <a:off x="10817423" y="2506834"/>
            <a:ext cx="0" cy="3892399"/>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7237331" y="4122547"/>
            <a:ext cx="3580093"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30" name="TextBox 29"/>
          <p:cNvSpPr txBox="1"/>
          <p:nvPr/>
        </p:nvSpPr>
        <p:spPr>
          <a:xfrm>
            <a:off x="312836" y="2353585"/>
            <a:ext cx="1100625" cy="382308"/>
          </a:xfrm>
          <a:prstGeom prst="rect">
            <a:avLst/>
          </a:prstGeom>
        </p:spPr>
        <p:txBody>
          <a:bodyPr wrap="none" rtlCol="0">
            <a:spAutoFit/>
          </a:bodyPr>
          <a:lstStyle/>
          <a:p>
            <a:r>
              <a:rPr lang="en-GB" sz="1836" dirty="0"/>
              <a:t>Our user</a:t>
            </a:r>
          </a:p>
        </p:txBody>
      </p:sp>
      <p:sp>
        <p:nvSpPr>
          <p:cNvPr id="31" name="TextBox 30"/>
          <p:cNvSpPr txBox="1"/>
          <p:nvPr/>
        </p:nvSpPr>
        <p:spPr>
          <a:xfrm>
            <a:off x="7315325" y="4156478"/>
            <a:ext cx="2793938" cy="382308"/>
          </a:xfrm>
          <a:prstGeom prst="rect">
            <a:avLst/>
          </a:prstGeom>
        </p:spPr>
        <p:txBody>
          <a:bodyPr wrap="none" rtlCol="0">
            <a:spAutoFit/>
          </a:bodyPr>
          <a:lstStyle/>
          <a:p>
            <a:r>
              <a:rPr lang="en-GB" sz="1836" dirty="0"/>
              <a:t>Query for user attributes</a:t>
            </a:r>
          </a:p>
        </p:txBody>
      </p:sp>
      <p:cxnSp>
        <p:nvCxnSpPr>
          <p:cNvPr id="34" name="Straight Arrow Connector 33"/>
          <p:cNvCxnSpPr/>
          <p:nvPr/>
        </p:nvCxnSpPr>
        <p:spPr>
          <a:xfrm>
            <a:off x="1452518" y="4445457"/>
            <a:ext cx="5809179" cy="0"/>
          </a:xfrm>
          <a:prstGeom prst="straightConnector1">
            <a:avLst/>
          </a:prstGeom>
          <a:ln w="38100">
            <a:solidFill>
              <a:srgbClr val="FFFFFF"/>
            </a:solidFill>
            <a:headEnd type="arrow" w="med" len="med"/>
            <a:tailEnd type="none" w="med" len="med"/>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3048306" y="4012385"/>
            <a:ext cx="2429026" cy="382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836" dirty="0">
                <a:solidFill>
                  <a:schemeClr val="tx1"/>
                </a:solidFill>
              </a:rPr>
              <a:t>Return security token</a:t>
            </a:r>
          </a:p>
        </p:txBody>
      </p:sp>
      <p:cxnSp>
        <p:nvCxnSpPr>
          <p:cNvPr id="36" name="Straight Arrow Connector 35"/>
          <p:cNvCxnSpPr/>
          <p:nvPr/>
        </p:nvCxnSpPr>
        <p:spPr>
          <a:xfrm>
            <a:off x="1444952" y="5077287"/>
            <a:ext cx="2529647"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a:xfrm flipH="1">
            <a:off x="1453617" y="5774539"/>
            <a:ext cx="2529647"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38" name="TextBox 37"/>
          <p:cNvSpPr txBox="1"/>
          <p:nvPr/>
        </p:nvSpPr>
        <p:spPr>
          <a:xfrm>
            <a:off x="1750059" y="5851153"/>
            <a:ext cx="1750731" cy="6704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defPPr>
              <a:defRPr lang="en-US"/>
            </a:def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sz="1836" dirty="0"/>
              <a:t>Return cookies</a:t>
            </a:r>
            <a:br>
              <a:rPr lang="en-GB" sz="1836" dirty="0"/>
            </a:br>
            <a:r>
              <a:rPr lang="en-GB" sz="1836" dirty="0"/>
              <a:t>and page</a:t>
            </a:r>
          </a:p>
        </p:txBody>
      </p:sp>
      <p:sp>
        <p:nvSpPr>
          <p:cNvPr id="39" name="TextBox 38"/>
          <p:cNvSpPr txBox="1"/>
          <p:nvPr/>
        </p:nvSpPr>
        <p:spPr>
          <a:xfrm>
            <a:off x="2193503" y="4696780"/>
            <a:ext cx="1401318" cy="382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defPPr>
              <a:defRPr lang="en-US"/>
            </a:def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36" dirty="0"/>
              <a:t>Send Token</a:t>
            </a:r>
          </a:p>
        </p:txBody>
      </p:sp>
      <p:sp>
        <p:nvSpPr>
          <p:cNvPr id="48" name="Right Arrow 47"/>
          <p:cNvSpPr/>
          <p:nvPr/>
        </p:nvSpPr>
        <p:spPr>
          <a:xfrm>
            <a:off x="4599413" y="1898517"/>
            <a:ext cx="2217103" cy="266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6">
              <a:solidFill>
                <a:schemeClr val="tx1"/>
              </a:solidFill>
            </a:endParaRPr>
          </a:p>
        </p:txBody>
      </p:sp>
      <p:sp>
        <p:nvSpPr>
          <p:cNvPr id="49" name="TextBox 48"/>
          <p:cNvSpPr txBox="1"/>
          <p:nvPr/>
        </p:nvSpPr>
        <p:spPr>
          <a:xfrm>
            <a:off x="4619709" y="2165243"/>
            <a:ext cx="1721892" cy="382308"/>
          </a:xfrm>
          <a:prstGeom prst="rect">
            <a:avLst/>
          </a:prstGeom>
        </p:spPr>
        <p:txBody>
          <a:bodyPr wrap="none" rtlCol="0">
            <a:spAutoFit/>
          </a:bodyPr>
          <a:lstStyle/>
          <a:p>
            <a:r>
              <a:rPr lang="en-GB" sz="1836" dirty="0"/>
              <a:t>App trusts STS</a:t>
            </a:r>
          </a:p>
        </p:txBody>
      </p:sp>
      <p:grpSp>
        <p:nvGrpSpPr>
          <p:cNvPr id="50" name="Group 49"/>
          <p:cNvGrpSpPr/>
          <p:nvPr/>
        </p:nvGrpSpPr>
        <p:grpSpPr>
          <a:xfrm>
            <a:off x="6335561" y="3959552"/>
            <a:ext cx="689450" cy="637036"/>
            <a:chOff x="589448" y="4012780"/>
            <a:chExt cx="675993" cy="624602"/>
          </a:xfrm>
        </p:grpSpPr>
        <p:sp>
          <p:nvSpPr>
            <p:cNvPr id="51" name="Regular Pentagon 50"/>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bg1">
                      <a:alpha val="99000"/>
                    </a:schemeClr>
                  </a:solidFill>
                </a:rPr>
                <a:t>ST</a:t>
              </a:r>
            </a:p>
          </p:txBody>
        </p:sp>
        <p:sp>
          <p:nvSpPr>
            <p:cNvPr id="52" name="Rounded Rectangle 51"/>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bg1"/>
                </a:solidFill>
              </a:endParaRPr>
            </a:p>
          </p:txBody>
        </p:sp>
      </p:grpSp>
      <p:grpSp>
        <p:nvGrpSpPr>
          <p:cNvPr id="53" name="Group 52"/>
          <p:cNvGrpSpPr/>
          <p:nvPr/>
        </p:nvGrpSpPr>
        <p:grpSpPr>
          <a:xfrm>
            <a:off x="1504053" y="4567636"/>
            <a:ext cx="689450" cy="637036"/>
            <a:chOff x="589448" y="4012780"/>
            <a:chExt cx="675993" cy="624602"/>
          </a:xfrm>
        </p:grpSpPr>
        <p:sp>
          <p:nvSpPr>
            <p:cNvPr id="54" name="Regular Pentagon 53"/>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bg1">
                      <a:alpha val="99000"/>
                    </a:schemeClr>
                  </a:solidFill>
                </a:rPr>
                <a:t>ST</a:t>
              </a:r>
            </a:p>
          </p:txBody>
        </p:sp>
        <p:sp>
          <p:nvSpPr>
            <p:cNvPr id="55" name="Rounded Rectangle 54"/>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bg1"/>
                </a:solidFill>
              </a:endParaRPr>
            </a:p>
          </p:txBody>
        </p:sp>
      </p:grpSp>
      <p:cxnSp>
        <p:nvCxnSpPr>
          <p:cNvPr id="14" name="Straight Connector 13"/>
          <p:cNvCxnSpPr/>
          <p:nvPr/>
        </p:nvCxnSpPr>
        <p:spPr>
          <a:xfrm>
            <a:off x="1452517" y="2506834"/>
            <a:ext cx="0" cy="3892399"/>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7262796" y="2506834"/>
            <a:ext cx="0" cy="3892399"/>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40" name="Picture 68" descr="YellowUser"/>
          <p:cNvPicPr>
            <a:picLocks noChangeAspect="1" noChangeArrowheads="1"/>
          </p:cNvPicPr>
          <p:nvPr/>
        </p:nvPicPr>
        <p:blipFill>
          <a:blip r:embed="rId7">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493995" y="1783115"/>
            <a:ext cx="673567" cy="533454"/>
          </a:xfrm>
          <a:prstGeom prst="rect">
            <a:avLst/>
          </a:prstGeom>
          <a:noFill/>
        </p:spPr>
      </p:pic>
      <p:pic>
        <p:nvPicPr>
          <p:cNvPr id="4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6103" y="1729496"/>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02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 presetClass="entr" presetSubtype="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25" grpId="0" animBg="1"/>
      <p:bldP spid="26" grpId="0"/>
      <p:bldP spid="31" grpId="0"/>
      <p:bldP spid="35"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redirect to STS</a:t>
            </a:r>
            <a:endParaRPr lang="en-GB" dirty="0"/>
          </a:p>
        </p:txBody>
      </p:sp>
      <p:sp>
        <p:nvSpPr>
          <p:cNvPr id="3" name="TextBox 2"/>
          <p:cNvSpPr txBox="1"/>
          <p:nvPr/>
        </p:nvSpPr>
        <p:spPr>
          <a:xfrm>
            <a:off x="4218474" y="2560805"/>
            <a:ext cx="6992595" cy="2305229"/>
          </a:xfrm>
          <a:prstGeom prst="rect">
            <a:avLst/>
          </a:prstGeom>
          <a:noFill/>
        </p:spPr>
        <p:txBody>
          <a:bodyPr wrap="none" lIns="0" tIns="0" rIns="0" bIns="0" rtlCol="0">
            <a:spAutoFit/>
          </a:bodyPr>
          <a:lstStyle/>
          <a:p>
            <a:r>
              <a:rPr lang="en-GB" sz="2448" dirty="0"/>
              <a:t>Decoded redirect URL:</a:t>
            </a:r>
          </a:p>
          <a:p>
            <a:r>
              <a:rPr lang="en-GB" sz="2448" dirty="0"/>
              <a:t>https://adfs.example.com/adfs/ls/?</a:t>
            </a:r>
          </a:p>
          <a:p>
            <a:r>
              <a:rPr lang="en-GB" sz="2448" dirty="0" err="1"/>
              <a:t>wa</a:t>
            </a:r>
            <a:r>
              <a:rPr lang="en-GB" sz="2448" dirty="0"/>
              <a:t>=wsignin1.0&amp;</a:t>
            </a:r>
          </a:p>
          <a:p>
            <a:r>
              <a:rPr lang="en-GB" sz="2448" dirty="0" err="1"/>
              <a:t>wtrealm</a:t>
            </a:r>
            <a:r>
              <a:rPr lang="en-GB" sz="2448" dirty="0"/>
              <a:t>=https://site1.example.com/Federation/&amp;</a:t>
            </a:r>
            <a:br>
              <a:rPr lang="en-GB" sz="2448" dirty="0"/>
            </a:br>
            <a:r>
              <a:rPr lang="en-GB" sz="2448" dirty="0" err="1"/>
              <a:t>wctx</a:t>
            </a:r>
            <a:r>
              <a:rPr lang="en-GB" sz="2448" dirty="0"/>
              <a:t>=</a:t>
            </a:r>
            <a:r>
              <a:rPr lang="en-GB" sz="2448" dirty="0" err="1"/>
              <a:t>rm</a:t>
            </a:r>
            <a:r>
              <a:rPr lang="en-GB" sz="2448" dirty="0"/>
              <a:t>=0&amp;id=</a:t>
            </a:r>
            <a:r>
              <a:rPr lang="en-GB" sz="2448" dirty="0" err="1"/>
              <a:t>passive&amp;ru</a:t>
            </a:r>
            <a:r>
              <a:rPr lang="en-GB" sz="2448" dirty="0"/>
              <a:t>=%2fFederation%2f&amp;</a:t>
            </a:r>
          </a:p>
          <a:p>
            <a:r>
              <a:rPr lang="en-GB" sz="2448" dirty="0" err="1"/>
              <a:t>wct</a:t>
            </a:r>
            <a:r>
              <a:rPr lang="en-GB" sz="2448" dirty="0"/>
              <a:t>=2011-04-15T15:12:28Z</a:t>
            </a:r>
          </a:p>
        </p:txBody>
      </p:sp>
      <p:sp>
        <p:nvSpPr>
          <p:cNvPr id="4" name="Line Callout 1 3"/>
          <p:cNvSpPr/>
          <p:nvPr/>
        </p:nvSpPr>
        <p:spPr bwMode="auto">
          <a:xfrm>
            <a:off x="668798" y="1616780"/>
            <a:ext cx="2424396" cy="389227"/>
          </a:xfrm>
          <a:prstGeom prst="borderCallout1">
            <a:avLst>
              <a:gd name="adj1" fmla="val 67265"/>
              <a:gd name="adj2" fmla="val 100198"/>
              <a:gd name="adj3" fmla="val 394678"/>
              <a:gd name="adj4" fmla="val 144503"/>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632" dirty="0">
                <a:solidFill>
                  <a:schemeClr val="tx1">
                    <a:alpha val="99000"/>
                  </a:schemeClr>
                </a:solidFill>
              </a:rPr>
              <a:t>AD FS logon endpoint</a:t>
            </a:r>
          </a:p>
        </p:txBody>
      </p:sp>
      <p:sp>
        <p:nvSpPr>
          <p:cNvPr id="5" name="Line Callout 1 4"/>
          <p:cNvSpPr/>
          <p:nvPr/>
        </p:nvSpPr>
        <p:spPr bwMode="auto">
          <a:xfrm>
            <a:off x="668799" y="2294898"/>
            <a:ext cx="2424395" cy="389226"/>
          </a:xfrm>
          <a:prstGeom prst="borderCallout1">
            <a:avLst>
              <a:gd name="adj1" fmla="val 67265"/>
              <a:gd name="adj2" fmla="val 100198"/>
              <a:gd name="adj3" fmla="val 311510"/>
              <a:gd name="adj4" fmla="val 144664"/>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632" dirty="0">
                <a:solidFill>
                  <a:schemeClr val="tx1">
                    <a:alpha val="99000"/>
                  </a:schemeClr>
                </a:solidFill>
              </a:rPr>
              <a:t>Action to perform</a:t>
            </a:r>
          </a:p>
        </p:txBody>
      </p:sp>
      <p:sp>
        <p:nvSpPr>
          <p:cNvPr id="6" name="Line Callout 1 5"/>
          <p:cNvSpPr/>
          <p:nvPr/>
        </p:nvSpPr>
        <p:spPr bwMode="auto">
          <a:xfrm>
            <a:off x="668799" y="2950033"/>
            <a:ext cx="2424395" cy="389226"/>
          </a:xfrm>
          <a:prstGeom prst="borderCallout1">
            <a:avLst>
              <a:gd name="adj1" fmla="val 67265"/>
              <a:gd name="adj2" fmla="val 100198"/>
              <a:gd name="adj3" fmla="val 229332"/>
              <a:gd name="adj4" fmla="val 145456"/>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632" dirty="0">
                <a:solidFill>
                  <a:schemeClr val="tx1">
                    <a:alpha val="99000"/>
                  </a:schemeClr>
                </a:solidFill>
              </a:rPr>
              <a:t>Security realm of RP</a:t>
            </a:r>
          </a:p>
        </p:txBody>
      </p:sp>
      <p:sp>
        <p:nvSpPr>
          <p:cNvPr id="7" name="Line Callout 1 6"/>
          <p:cNvSpPr/>
          <p:nvPr/>
        </p:nvSpPr>
        <p:spPr bwMode="auto">
          <a:xfrm>
            <a:off x="668799" y="3562916"/>
            <a:ext cx="2424395" cy="763039"/>
          </a:xfrm>
          <a:prstGeom prst="borderCallout1">
            <a:avLst>
              <a:gd name="adj1" fmla="val 25681"/>
              <a:gd name="adj2" fmla="val 100672"/>
              <a:gd name="adj3" fmla="val 91407"/>
              <a:gd name="adj4" fmla="val 144803"/>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632" dirty="0">
                <a:solidFill>
                  <a:schemeClr val="tx1">
                    <a:alpha val="99000"/>
                  </a:schemeClr>
                </a:solidFill>
              </a:rPr>
              <a:t>Consumed by RP passed through unchanged by all actors</a:t>
            </a:r>
          </a:p>
        </p:txBody>
      </p:sp>
      <p:sp>
        <p:nvSpPr>
          <p:cNvPr id="8" name="Line Callout 1 7"/>
          <p:cNvSpPr/>
          <p:nvPr/>
        </p:nvSpPr>
        <p:spPr bwMode="auto">
          <a:xfrm>
            <a:off x="668799" y="4506941"/>
            <a:ext cx="2424395" cy="389226"/>
          </a:xfrm>
          <a:prstGeom prst="borderCallout1">
            <a:avLst>
              <a:gd name="adj1" fmla="val 67265"/>
              <a:gd name="adj2" fmla="val 100198"/>
              <a:gd name="adj3" fmla="val 39233"/>
              <a:gd name="adj4" fmla="val 144184"/>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632" dirty="0">
                <a:solidFill>
                  <a:schemeClr val="tx1">
                    <a:alpha val="99000"/>
                  </a:schemeClr>
                </a:solidFill>
              </a:rPr>
              <a:t>Time Stamp</a:t>
            </a:r>
          </a:p>
        </p:txBody>
      </p:sp>
      <p:sp>
        <p:nvSpPr>
          <p:cNvPr id="9" name="TextBox 8"/>
          <p:cNvSpPr txBox="1"/>
          <p:nvPr/>
        </p:nvSpPr>
        <p:spPr>
          <a:xfrm>
            <a:off x="9817959" y="2542867"/>
            <a:ext cx="1796510" cy="288137"/>
          </a:xfrm>
          <a:prstGeom prst="rect">
            <a:avLst/>
          </a:prstGeom>
          <a:noFill/>
        </p:spPr>
        <p:txBody>
          <a:bodyPr wrap="none" lIns="0" tIns="0" rIns="0" bIns="0" rtlCol="0">
            <a:spAutoFit/>
          </a:bodyPr>
          <a:lstStyle/>
          <a:p>
            <a:r>
              <a:rPr lang="en-GB" sz="1836" dirty="0"/>
              <a:t>%2f decodes to /</a:t>
            </a:r>
          </a:p>
        </p:txBody>
      </p:sp>
    </p:spTree>
    <p:extLst>
      <p:ext uri="{BB962C8B-B14F-4D97-AF65-F5344CB8AC3E}">
        <p14:creationId xmlns:p14="http://schemas.microsoft.com/office/powerpoint/2010/main" val="89809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Troubleshooting </a:t>
            </a:r>
            <a:r>
              <a:rPr lang="en-GB" sz="3600" dirty="0"/>
              <a:t>Active Directory Federation Services (AD FS) and </a:t>
            </a:r>
            <a:r>
              <a:rPr lang="en-GB" sz="3600" dirty="0" smtClean="0"/>
              <a:t/>
            </a:r>
            <a:br>
              <a:rPr lang="en-GB" sz="3600" dirty="0" smtClean="0"/>
            </a:br>
            <a:r>
              <a:rPr lang="en-GB" sz="3600" dirty="0" smtClean="0"/>
              <a:t>the </a:t>
            </a:r>
            <a:r>
              <a:rPr lang="en-GB" sz="3600" dirty="0"/>
              <a:t>Web Application Proxy</a:t>
            </a:r>
            <a:endParaRPr lang="en-US" sz="3600" dirty="0"/>
          </a:p>
        </p:txBody>
      </p:sp>
      <p:sp>
        <p:nvSpPr>
          <p:cNvPr id="3" name="Text Placeholder 2"/>
          <p:cNvSpPr>
            <a:spLocks noGrp="1"/>
          </p:cNvSpPr>
          <p:nvPr>
            <p:ph type="body" sz="quarter" idx="14"/>
          </p:nvPr>
        </p:nvSpPr>
        <p:spPr/>
        <p:txBody>
          <a:bodyPr/>
          <a:lstStyle/>
          <a:p>
            <a:r>
              <a:rPr lang="en-US" dirty="0"/>
              <a:t>John Craddock</a:t>
            </a:r>
          </a:p>
          <a:p>
            <a:r>
              <a:rPr lang="en-US" dirty="0"/>
              <a:t>Infrastructure and Identity Architect</a:t>
            </a:r>
          </a:p>
          <a:p>
            <a:r>
              <a:rPr lang="en-US" dirty="0"/>
              <a:t>XTSeminars Ltd</a:t>
            </a:r>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PCIT-B411</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page returned after authentication</a:t>
            </a:r>
            <a:endParaRPr lang="en-GB" dirty="0"/>
          </a:p>
        </p:txBody>
      </p:sp>
      <p:sp>
        <p:nvSpPr>
          <p:cNvPr id="12" name="Text Placeholder 11"/>
          <p:cNvSpPr>
            <a:spLocks noGrp="1"/>
          </p:cNvSpPr>
          <p:nvPr>
            <p:ph idx="4294967295"/>
          </p:nvPr>
        </p:nvSpPr>
        <p:spPr>
          <a:xfrm>
            <a:off x="531948" y="5657502"/>
            <a:ext cx="11370961" cy="904043"/>
          </a:xfrm>
          <a:prstGeom prst="rect">
            <a:avLst/>
          </a:prstGeom>
        </p:spPr>
        <p:txBody>
          <a:bodyPr/>
          <a:lstStyle/>
          <a:p>
            <a:r>
              <a:rPr lang="en-GB" dirty="0" smtClean="0"/>
              <a:t>The SAML data is always signed, it can be encrypted if required</a:t>
            </a:r>
            <a:endParaRPr lang="en-GB" dirty="0"/>
          </a:p>
        </p:txBody>
      </p:sp>
      <p:sp>
        <p:nvSpPr>
          <p:cNvPr id="3" name="Rectangle 2"/>
          <p:cNvSpPr/>
          <p:nvPr/>
        </p:nvSpPr>
        <p:spPr bwMode="auto">
          <a:xfrm>
            <a:off x="2628450" y="1218002"/>
            <a:ext cx="7229602"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Hidden form with POST method</a:t>
            </a:r>
          </a:p>
        </p:txBody>
      </p:sp>
      <p:sp>
        <p:nvSpPr>
          <p:cNvPr id="4" name="Rectangle 3"/>
          <p:cNvSpPr/>
          <p:nvPr/>
        </p:nvSpPr>
        <p:spPr bwMode="auto">
          <a:xfrm>
            <a:off x="2628450" y="1757525"/>
            <a:ext cx="7229601"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POST back URL defined via RP configuration in AD FS</a:t>
            </a:r>
          </a:p>
        </p:txBody>
      </p:sp>
      <p:sp>
        <p:nvSpPr>
          <p:cNvPr id="5" name="Rectangle 4"/>
          <p:cNvSpPr/>
          <p:nvPr/>
        </p:nvSpPr>
        <p:spPr bwMode="auto">
          <a:xfrm>
            <a:off x="2628450" y="2312463"/>
            <a:ext cx="7229601"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SAML claims</a:t>
            </a:r>
          </a:p>
        </p:txBody>
      </p:sp>
      <p:sp>
        <p:nvSpPr>
          <p:cNvPr id="6" name="Rectangle 5"/>
          <p:cNvSpPr/>
          <p:nvPr/>
        </p:nvSpPr>
        <p:spPr bwMode="auto">
          <a:xfrm>
            <a:off x="2628450" y="2867400"/>
            <a:ext cx="7229601"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Signature</a:t>
            </a:r>
          </a:p>
        </p:txBody>
      </p:sp>
      <p:sp>
        <p:nvSpPr>
          <p:cNvPr id="7" name="Rectangle 6"/>
          <p:cNvSpPr/>
          <p:nvPr/>
        </p:nvSpPr>
        <p:spPr bwMode="auto">
          <a:xfrm>
            <a:off x="2628450" y="3437752"/>
            <a:ext cx="7229601"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X.509 Certificate of signing party (includes public key)</a:t>
            </a:r>
          </a:p>
        </p:txBody>
      </p:sp>
      <p:sp>
        <p:nvSpPr>
          <p:cNvPr id="8" name="Rectangle 7"/>
          <p:cNvSpPr/>
          <p:nvPr/>
        </p:nvSpPr>
        <p:spPr bwMode="auto">
          <a:xfrm>
            <a:off x="2628450" y="4031227"/>
            <a:ext cx="7229601"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040" dirty="0" err="1">
                <a:gradFill>
                  <a:gsLst>
                    <a:gs pos="0">
                      <a:schemeClr val="tx1"/>
                    </a:gs>
                    <a:gs pos="86000">
                      <a:schemeClr val="tx1"/>
                    </a:gs>
                  </a:gsLst>
                  <a:lin ang="5400000" scaled="0"/>
                </a:gradFill>
              </a:rPr>
              <a:t>wctx</a:t>
            </a:r>
            <a:r>
              <a:rPr lang="en-GB" sz="2040" dirty="0">
                <a:gradFill>
                  <a:gsLst>
                    <a:gs pos="0">
                      <a:schemeClr val="tx1"/>
                    </a:gs>
                    <a:gs pos="86000">
                      <a:schemeClr val="tx1"/>
                    </a:gs>
                  </a:gsLst>
                  <a:lin ang="5400000" scaled="0"/>
                </a:gradFill>
              </a:rPr>
              <a:t>=</a:t>
            </a:r>
            <a:r>
              <a:rPr lang="en-GB" sz="2040" dirty="0" err="1">
                <a:gradFill>
                  <a:gsLst>
                    <a:gs pos="0">
                      <a:schemeClr val="tx1"/>
                    </a:gs>
                    <a:gs pos="86000">
                      <a:schemeClr val="tx1"/>
                    </a:gs>
                  </a:gsLst>
                  <a:lin ang="5400000" scaled="0"/>
                </a:gradFill>
              </a:rPr>
              <a:t>rm</a:t>
            </a:r>
            <a:r>
              <a:rPr lang="en-GB" sz="2040" dirty="0">
                <a:gradFill>
                  <a:gsLst>
                    <a:gs pos="0">
                      <a:schemeClr val="tx1"/>
                    </a:gs>
                    <a:gs pos="86000">
                      <a:schemeClr val="tx1"/>
                    </a:gs>
                  </a:gsLst>
                  <a:lin ang="5400000" scaled="0"/>
                </a:gradFill>
              </a:rPr>
              <a:t>=0&amp;id=</a:t>
            </a:r>
            <a:r>
              <a:rPr lang="en-GB" sz="2040" dirty="0" err="1">
                <a:gradFill>
                  <a:gsLst>
                    <a:gs pos="0">
                      <a:schemeClr val="tx1"/>
                    </a:gs>
                    <a:gs pos="86000">
                      <a:schemeClr val="tx1"/>
                    </a:gs>
                  </a:gsLst>
                  <a:lin ang="5400000" scaled="0"/>
                </a:gradFill>
              </a:rPr>
              <a:t>passive&amp;ru</a:t>
            </a:r>
            <a:r>
              <a:rPr lang="en-GB" sz="2040" dirty="0">
                <a:gradFill>
                  <a:gsLst>
                    <a:gs pos="0">
                      <a:schemeClr val="tx1"/>
                    </a:gs>
                    <a:gs pos="86000">
                      <a:schemeClr val="tx1"/>
                    </a:gs>
                  </a:gsLst>
                  <a:lin ang="5400000" scaled="0"/>
                </a:gradFill>
              </a:rPr>
              <a:t>=%2fFederation%2f&amp;</a:t>
            </a:r>
            <a:endParaRPr lang="en-GB" sz="2244" dirty="0">
              <a:solidFill>
                <a:schemeClr val="tx1">
                  <a:alpha val="99000"/>
                </a:schemeClr>
              </a:solidFill>
            </a:endParaRPr>
          </a:p>
        </p:txBody>
      </p:sp>
      <p:sp>
        <p:nvSpPr>
          <p:cNvPr id="9" name="Line Callout 2 8"/>
          <p:cNvSpPr/>
          <p:nvPr/>
        </p:nvSpPr>
        <p:spPr bwMode="auto">
          <a:xfrm>
            <a:off x="10389080" y="3782257"/>
            <a:ext cx="1888326" cy="1225487"/>
          </a:xfrm>
          <a:prstGeom prst="borderCallout2">
            <a:avLst>
              <a:gd name="adj1" fmla="val 18750"/>
              <a:gd name="adj2" fmla="val -8333"/>
              <a:gd name="adj3" fmla="val 18750"/>
              <a:gd name="adj4" fmla="val -16667"/>
              <a:gd name="adj5" fmla="val 32370"/>
              <a:gd name="adj6" fmla="val -27164"/>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tx1">
                    <a:alpha val="99000"/>
                  </a:schemeClr>
                </a:solidFill>
              </a:rPr>
              <a:t>Unchanged since initial request</a:t>
            </a:r>
          </a:p>
        </p:txBody>
      </p:sp>
      <p:sp>
        <p:nvSpPr>
          <p:cNvPr id="10" name="Rectangle 9"/>
          <p:cNvSpPr/>
          <p:nvPr/>
        </p:nvSpPr>
        <p:spPr bwMode="auto">
          <a:xfrm>
            <a:off x="2628450" y="4593871"/>
            <a:ext cx="7229601"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040" dirty="0">
                <a:gradFill>
                  <a:gsLst>
                    <a:gs pos="0">
                      <a:schemeClr val="tx1"/>
                    </a:gs>
                    <a:gs pos="86000">
                      <a:schemeClr val="tx1"/>
                    </a:gs>
                  </a:gsLst>
                  <a:lin ang="5400000" scaled="0"/>
                </a:gradFill>
              </a:rPr>
              <a:t>Submit button</a:t>
            </a:r>
            <a:endParaRPr lang="en-GB" sz="2244" dirty="0">
              <a:solidFill>
                <a:schemeClr val="tx1">
                  <a:alpha val="99000"/>
                </a:schemeClr>
              </a:solidFill>
            </a:endParaRPr>
          </a:p>
        </p:txBody>
      </p:sp>
      <p:sp>
        <p:nvSpPr>
          <p:cNvPr id="11" name="Rectangle 10"/>
          <p:cNvSpPr/>
          <p:nvPr/>
        </p:nvSpPr>
        <p:spPr bwMode="auto">
          <a:xfrm>
            <a:off x="2628450" y="5179639"/>
            <a:ext cx="7229601" cy="477863"/>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040" dirty="0">
                <a:gradFill>
                  <a:gsLst>
                    <a:gs pos="0">
                      <a:schemeClr val="tx1"/>
                    </a:gs>
                    <a:gs pos="86000">
                      <a:schemeClr val="tx1"/>
                    </a:gs>
                  </a:gsLst>
                  <a:lin ang="5400000" scaled="0"/>
                </a:gradFill>
              </a:rPr>
              <a:t>Java Script to automatically POST page</a:t>
            </a:r>
            <a:endParaRPr lang="en-GB" sz="2244" dirty="0">
              <a:solidFill>
                <a:schemeClr val="tx1">
                  <a:alpha val="99000"/>
                </a:schemeClr>
              </a:solidFill>
            </a:endParaRPr>
          </a:p>
        </p:txBody>
      </p:sp>
      <p:sp>
        <p:nvSpPr>
          <p:cNvPr id="13" name="Left Brace 12"/>
          <p:cNvSpPr/>
          <p:nvPr/>
        </p:nvSpPr>
        <p:spPr>
          <a:xfrm>
            <a:off x="2150583" y="2312463"/>
            <a:ext cx="477867" cy="160315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36"/>
          </a:p>
        </p:txBody>
      </p:sp>
      <p:sp>
        <p:nvSpPr>
          <p:cNvPr id="15" name="TextBox 14"/>
          <p:cNvSpPr txBox="1"/>
          <p:nvPr/>
        </p:nvSpPr>
        <p:spPr>
          <a:xfrm>
            <a:off x="1445933" y="2831525"/>
            <a:ext cx="617867" cy="576274"/>
          </a:xfrm>
          <a:prstGeom prst="rect">
            <a:avLst/>
          </a:prstGeom>
          <a:noFill/>
        </p:spPr>
        <p:txBody>
          <a:bodyPr wrap="none" lIns="0" tIns="0" rIns="0" bIns="0" rtlCol="0">
            <a:spAutoFit/>
          </a:bodyPr>
          <a:lstStyle/>
          <a:p>
            <a:r>
              <a:rPr lang="en-GB" sz="1836" dirty="0">
                <a:gradFill>
                  <a:gsLst>
                    <a:gs pos="0">
                      <a:schemeClr val="tx1"/>
                    </a:gs>
                    <a:gs pos="86000">
                      <a:schemeClr val="tx1"/>
                    </a:gs>
                  </a:gsLst>
                  <a:lin ang="5400000" scaled="0"/>
                </a:gradFill>
              </a:rPr>
              <a:t>SAML</a:t>
            </a:r>
            <a:br>
              <a:rPr lang="en-GB" sz="1836" dirty="0">
                <a:gradFill>
                  <a:gsLst>
                    <a:gs pos="0">
                      <a:schemeClr val="tx1"/>
                    </a:gs>
                    <a:gs pos="86000">
                      <a:schemeClr val="tx1"/>
                    </a:gs>
                  </a:gsLst>
                  <a:lin ang="5400000" scaled="0"/>
                </a:gradFill>
              </a:rPr>
            </a:br>
            <a:r>
              <a:rPr lang="en-GB" sz="1836" dirty="0">
                <a:gradFill>
                  <a:gsLst>
                    <a:gs pos="0">
                      <a:schemeClr val="tx1"/>
                    </a:gs>
                    <a:gs pos="86000">
                      <a:schemeClr val="tx1"/>
                    </a:gs>
                  </a:gsLst>
                  <a:lin ang="5400000" scaled="0"/>
                </a:gradFill>
              </a:rPr>
              <a:t>Token</a:t>
            </a:r>
          </a:p>
        </p:txBody>
      </p:sp>
      <p:sp>
        <p:nvSpPr>
          <p:cNvPr id="16" name="Line Callout 2 15"/>
          <p:cNvSpPr/>
          <p:nvPr/>
        </p:nvSpPr>
        <p:spPr bwMode="auto">
          <a:xfrm>
            <a:off x="81406" y="3683604"/>
            <a:ext cx="2077760" cy="1225487"/>
          </a:xfrm>
          <a:prstGeom prst="borderCallout2">
            <a:avLst>
              <a:gd name="adj1" fmla="val 845"/>
              <a:gd name="adj2" fmla="val 64405"/>
              <a:gd name="adj3" fmla="val -19404"/>
              <a:gd name="adj4" fmla="val 89577"/>
              <a:gd name="adj5" fmla="val -41422"/>
              <a:gd name="adj6" fmla="val 107491"/>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040" dirty="0">
                <a:solidFill>
                  <a:schemeClr val="tx1">
                    <a:alpha val="99000"/>
                  </a:schemeClr>
                </a:solidFill>
              </a:rPr>
              <a:t>Begins / ends with</a:t>
            </a:r>
          </a:p>
          <a:p>
            <a:pPr algn="ctr" defTabSz="932290"/>
            <a:r>
              <a:rPr lang="en-GB" sz="2040" dirty="0" err="1">
                <a:solidFill>
                  <a:schemeClr val="tx1">
                    <a:alpha val="99000"/>
                  </a:schemeClr>
                </a:solidFill>
              </a:rPr>
              <a:t>saml:Assertion</a:t>
            </a:r>
            <a:endParaRPr lang="en-GB" sz="2040" dirty="0">
              <a:solidFill>
                <a:schemeClr val="tx1">
                  <a:alpha val="99000"/>
                </a:schemeClr>
              </a:solidFill>
            </a:endParaRPr>
          </a:p>
        </p:txBody>
      </p:sp>
    </p:spTree>
    <p:extLst>
      <p:ext uri="{BB962C8B-B14F-4D97-AF65-F5344CB8AC3E}">
        <p14:creationId xmlns:p14="http://schemas.microsoft.com/office/powerpoint/2010/main" val="165346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235" y="5664701"/>
            <a:ext cx="11887200" cy="1144929"/>
          </a:xfrm>
        </p:spPr>
        <p:txBody>
          <a:bodyPr/>
          <a:lstStyle/>
          <a:p>
            <a:r>
              <a:rPr lang="en-GB" dirty="0" smtClean="0"/>
              <a:t>Download the Fiddler inspector from</a:t>
            </a:r>
          </a:p>
          <a:p>
            <a:pPr lvl="1"/>
            <a:r>
              <a:rPr lang="en-GB" dirty="0"/>
              <a:t>http://identitymodel.codeplex.com/releases/view/52187</a:t>
            </a:r>
          </a:p>
        </p:txBody>
      </p:sp>
      <p:sp>
        <p:nvSpPr>
          <p:cNvPr id="3" name="Title 2"/>
          <p:cNvSpPr>
            <a:spLocks noGrp="1"/>
          </p:cNvSpPr>
          <p:nvPr>
            <p:ph type="title"/>
          </p:nvPr>
        </p:nvSpPr>
        <p:spPr/>
        <p:txBody>
          <a:bodyPr/>
          <a:lstStyle/>
          <a:p>
            <a:r>
              <a:rPr lang="en-GB" smtClean="0"/>
              <a:t>Federation inspector</a:t>
            </a:r>
            <a:endParaRPr lang="en-GB" dirty="0"/>
          </a:p>
        </p:txBody>
      </p:sp>
      <p:pic>
        <p:nvPicPr>
          <p:cNvPr id="4" name="Picture 3"/>
          <p:cNvPicPr>
            <a:picLocks noChangeAspect="1"/>
          </p:cNvPicPr>
          <p:nvPr/>
        </p:nvPicPr>
        <p:blipFill>
          <a:blip r:embed="rId2"/>
          <a:stretch>
            <a:fillRect/>
          </a:stretch>
        </p:blipFill>
        <p:spPr>
          <a:xfrm>
            <a:off x="1257500" y="1180752"/>
            <a:ext cx="4286250" cy="4476750"/>
          </a:xfrm>
          <a:prstGeom prst="rect">
            <a:avLst/>
          </a:prstGeom>
        </p:spPr>
      </p:pic>
      <p:sp>
        <p:nvSpPr>
          <p:cNvPr id="5" name="Right Arrow 4"/>
          <p:cNvSpPr/>
          <p:nvPr/>
        </p:nvSpPr>
        <p:spPr bwMode="auto">
          <a:xfrm>
            <a:off x="681436" y="2258725"/>
            <a:ext cx="648072" cy="31683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6226052" y="1180752"/>
            <a:ext cx="5464793" cy="2857974"/>
          </a:xfrm>
          <a:prstGeom prst="rect">
            <a:avLst/>
          </a:prstGeom>
        </p:spPr>
      </p:pic>
      <p:sp>
        <p:nvSpPr>
          <p:cNvPr id="7" name="TextBox 6"/>
          <p:cNvSpPr txBox="1"/>
          <p:nvPr/>
        </p:nvSpPr>
        <p:spPr>
          <a:xfrm>
            <a:off x="6485815" y="4117009"/>
            <a:ext cx="4945265" cy="572464"/>
          </a:xfrm>
          <a:prstGeom prst="rect">
            <a:avLst/>
          </a:prstGeom>
          <a:noFill/>
        </p:spPr>
        <p:txBody>
          <a:bodyPr wrap="none" lIns="182880" tIns="146304" rIns="182880" bIns="146304" rtlCol="0">
            <a:spAutoFit/>
          </a:bodyPr>
          <a:lstStyle/>
          <a:p>
            <a:pPr>
              <a:lnSpc>
                <a:spcPct val="90000"/>
              </a:lnSpc>
              <a:spcAft>
                <a:spcPts val="600"/>
              </a:spcAft>
            </a:pPr>
            <a:r>
              <a:rPr lang="en-GB" sz="2000" dirty="0" smtClean="0">
                <a:gradFill>
                  <a:gsLst>
                    <a:gs pos="2917">
                      <a:schemeClr val="tx1"/>
                    </a:gs>
                    <a:gs pos="30000">
                      <a:schemeClr val="tx1"/>
                    </a:gs>
                  </a:gsLst>
                  <a:lin ang="5400000" scaled="0"/>
                </a:gradFill>
              </a:rPr>
              <a:t>Add the binaries to the Inspectors folder</a:t>
            </a:r>
          </a:p>
        </p:txBody>
      </p:sp>
    </p:spTree>
    <p:extLst>
      <p:ext uri="{BB962C8B-B14F-4D97-AF65-F5344CB8AC3E}">
        <p14:creationId xmlns:p14="http://schemas.microsoft.com/office/powerpoint/2010/main" val="2516648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74638" y="2528645"/>
            <a:ext cx="11887200" cy="2228302"/>
          </a:xfrm>
        </p:spPr>
        <p:txBody>
          <a:bodyPr/>
          <a:lstStyle/>
          <a:p>
            <a:r>
              <a:rPr lang="en-GB" dirty="0" smtClean="0"/>
              <a:t>After Authentication with AD FS</a:t>
            </a:r>
          </a:p>
          <a:p>
            <a:pPr lvl="1"/>
            <a:r>
              <a:rPr lang="en-GB" dirty="0" err="1" smtClean="0"/>
              <a:t>MSISSelectionPersistent</a:t>
            </a:r>
            <a:r>
              <a:rPr lang="en-GB" dirty="0" smtClean="0"/>
              <a:t>: identifies authenticating IP-STS</a:t>
            </a:r>
          </a:p>
          <a:p>
            <a:pPr lvl="2"/>
            <a:r>
              <a:rPr lang="en-GB" dirty="0" smtClean="0"/>
              <a:t>Located through Home Realm Discovery (HRD)</a:t>
            </a:r>
          </a:p>
          <a:p>
            <a:pPr lvl="1"/>
            <a:r>
              <a:rPr lang="en-GB" dirty="0" err="1" smtClean="0"/>
              <a:t>MSISAuth</a:t>
            </a:r>
            <a:r>
              <a:rPr lang="en-GB" dirty="0" smtClean="0"/>
              <a:t>…: authenticated session cookies</a:t>
            </a:r>
          </a:p>
          <a:p>
            <a:pPr lvl="1"/>
            <a:r>
              <a:rPr lang="en-GB" dirty="0" err="1" smtClean="0"/>
              <a:t>MSISAuthenticated</a:t>
            </a:r>
            <a:r>
              <a:rPr lang="en-GB" dirty="0" smtClean="0"/>
              <a:t>: time when the authentication took place	</a:t>
            </a:r>
          </a:p>
          <a:p>
            <a:pPr lvl="1"/>
            <a:r>
              <a:rPr lang="en-GB" dirty="0" err="1" smtClean="0"/>
              <a:t>MSISSignOut</a:t>
            </a:r>
            <a:r>
              <a:rPr lang="en-GB" dirty="0" smtClean="0"/>
              <a:t>: Keeps track of all RPs to which the session has authenticated</a:t>
            </a:r>
          </a:p>
          <a:p>
            <a:pPr lvl="1"/>
            <a:r>
              <a:rPr lang="en-GB" dirty="0" err="1" smtClean="0"/>
              <a:t>MSISLoopDetectionCookie</a:t>
            </a:r>
            <a:r>
              <a:rPr lang="en-GB" dirty="0" smtClean="0"/>
              <a:t>: Prevents multiple authentication request due to configuration error</a:t>
            </a:r>
          </a:p>
          <a:p>
            <a:pPr lvl="2"/>
            <a:r>
              <a:rPr lang="en-GB" dirty="0" smtClean="0"/>
              <a:t>Time-out default: 6 request for authentication to same RP within a short space of time </a:t>
            </a:r>
            <a:endParaRPr lang="en-GB" dirty="0"/>
          </a:p>
        </p:txBody>
      </p:sp>
      <p:sp>
        <p:nvSpPr>
          <p:cNvPr id="2" name="Title 1"/>
          <p:cNvSpPr>
            <a:spLocks noGrp="1"/>
          </p:cNvSpPr>
          <p:nvPr>
            <p:ph type="title"/>
          </p:nvPr>
        </p:nvSpPr>
        <p:spPr/>
        <p:txBody>
          <a:bodyPr/>
          <a:lstStyle/>
          <a:p>
            <a:r>
              <a:rPr lang="en-GB" dirty="0" smtClean="0"/>
              <a:t>AD FS cookies</a:t>
            </a:r>
            <a:endParaRPr lang="en-GB" dirty="0"/>
          </a:p>
        </p:txBody>
      </p:sp>
      <p:pic>
        <p:nvPicPr>
          <p:cNvPr id="4" name="Picture 3" descr="laptop"/>
          <p:cNvPicPr>
            <a:picLocks noChangeAspect="1" noChangeArrowheads="1"/>
          </p:cNvPicPr>
          <p:nvPr/>
        </p:nvPicPr>
        <p:blipFill>
          <a:blip r:embed="rId2" cstate="print"/>
          <a:srcRect/>
          <a:stretch>
            <a:fillRect/>
          </a:stretch>
        </p:blipFill>
        <p:spPr bwMode="auto">
          <a:xfrm>
            <a:off x="1065771" y="1639311"/>
            <a:ext cx="710869" cy="391814"/>
          </a:xfrm>
          <a:prstGeom prst="rect">
            <a:avLst/>
          </a:prstGeom>
          <a:noFill/>
          <a:ln w="9525">
            <a:noFill/>
            <a:miter lim="800000"/>
            <a:headEnd/>
            <a:tailEnd/>
          </a:ln>
        </p:spPr>
      </p:pic>
      <p:cxnSp>
        <p:nvCxnSpPr>
          <p:cNvPr id="5" name="Straight Arrow Connector 4"/>
          <p:cNvCxnSpPr/>
          <p:nvPr/>
        </p:nvCxnSpPr>
        <p:spPr>
          <a:xfrm>
            <a:off x="1782925" y="1840301"/>
            <a:ext cx="4740091" cy="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auto">
          <a:xfrm>
            <a:off x="5368042" y="1501768"/>
            <a:ext cx="246639" cy="24663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7" name="Oval 6"/>
          <p:cNvSpPr/>
          <p:nvPr/>
        </p:nvSpPr>
        <p:spPr bwMode="auto">
          <a:xfrm>
            <a:off x="5507919" y="1501768"/>
            <a:ext cx="246639" cy="24663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8" name="Oval 7"/>
          <p:cNvSpPr/>
          <p:nvPr/>
        </p:nvSpPr>
        <p:spPr bwMode="auto">
          <a:xfrm>
            <a:off x="5669776" y="1501768"/>
            <a:ext cx="246639" cy="24663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9" name="Rounded Rectangle 8"/>
          <p:cNvSpPr/>
          <p:nvPr/>
        </p:nvSpPr>
        <p:spPr bwMode="auto">
          <a:xfrm>
            <a:off x="6561553" y="1379636"/>
            <a:ext cx="2312240" cy="948019"/>
          </a:xfrm>
          <a:prstGeom prst="roundRect">
            <a:avLst/>
          </a:prstGeom>
          <a:solidFill>
            <a:srgbClr val="ACE58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chemeClr val="bg1">
                    <a:alpha val="99000"/>
                  </a:schemeClr>
                </a:solidFill>
              </a:rPr>
              <a:t>AD FS</a:t>
            </a:r>
          </a:p>
        </p:txBody>
      </p:sp>
    </p:spTree>
    <p:extLst>
      <p:ext uri="{BB962C8B-B14F-4D97-AF65-F5344CB8AC3E}">
        <p14:creationId xmlns:p14="http://schemas.microsoft.com/office/powerpoint/2010/main" val="2349799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3450353"/>
            <a:ext cx="11887200" cy="2228302"/>
          </a:xfrm>
        </p:spPr>
        <p:txBody>
          <a:bodyPr/>
          <a:lstStyle/>
          <a:p>
            <a:r>
              <a:rPr lang="en-GB" dirty="0" err="1" smtClean="0"/>
              <a:t>FedAuth</a:t>
            </a:r>
            <a:r>
              <a:rPr lang="en-GB" dirty="0" smtClean="0"/>
              <a:t> cookies</a:t>
            </a:r>
          </a:p>
          <a:p>
            <a:pPr lvl="1"/>
            <a:r>
              <a:rPr lang="en-GB" dirty="0" smtClean="0"/>
              <a:t>Allows browser session to remain authenticated to web application</a:t>
            </a:r>
          </a:p>
          <a:p>
            <a:endParaRPr lang="en-GB" dirty="0" smtClean="0"/>
          </a:p>
        </p:txBody>
      </p:sp>
      <p:sp>
        <p:nvSpPr>
          <p:cNvPr id="2" name="Title 1"/>
          <p:cNvSpPr>
            <a:spLocks noGrp="1"/>
          </p:cNvSpPr>
          <p:nvPr>
            <p:ph type="title"/>
          </p:nvPr>
        </p:nvSpPr>
        <p:spPr/>
        <p:txBody>
          <a:bodyPr/>
          <a:lstStyle/>
          <a:p>
            <a:r>
              <a:rPr lang="en-GB" dirty="0" smtClean="0"/>
              <a:t>Web app cookies</a:t>
            </a:r>
            <a:endParaRPr lang="en-GB" dirty="0"/>
          </a:p>
        </p:txBody>
      </p:sp>
      <p:pic>
        <p:nvPicPr>
          <p:cNvPr id="4" name="Picture 3" descr="laptop"/>
          <p:cNvPicPr>
            <a:picLocks noChangeAspect="1" noChangeArrowheads="1"/>
          </p:cNvPicPr>
          <p:nvPr/>
        </p:nvPicPr>
        <p:blipFill>
          <a:blip r:embed="rId2" cstate="print"/>
          <a:srcRect/>
          <a:stretch>
            <a:fillRect/>
          </a:stretch>
        </p:blipFill>
        <p:spPr bwMode="auto">
          <a:xfrm>
            <a:off x="1065771" y="1639311"/>
            <a:ext cx="710869" cy="391814"/>
          </a:xfrm>
          <a:prstGeom prst="rect">
            <a:avLst/>
          </a:prstGeom>
          <a:noFill/>
          <a:ln w="9525">
            <a:noFill/>
            <a:miter lim="800000"/>
            <a:headEnd/>
            <a:tailEnd/>
          </a:ln>
        </p:spPr>
      </p:pic>
      <p:cxnSp>
        <p:nvCxnSpPr>
          <p:cNvPr id="5" name="Straight Arrow Connector 4"/>
          <p:cNvCxnSpPr/>
          <p:nvPr/>
        </p:nvCxnSpPr>
        <p:spPr>
          <a:xfrm>
            <a:off x="1782925" y="1840301"/>
            <a:ext cx="4740091" cy="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auto">
          <a:xfrm>
            <a:off x="5368042" y="1501768"/>
            <a:ext cx="246639" cy="24663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7" name="Oval 6"/>
          <p:cNvSpPr/>
          <p:nvPr/>
        </p:nvSpPr>
        <p:spPr bwMode="auto">
          <a:xfrm>
            <a:off x="5507919" y="1501768"/>
            <a:ext cx="246639" cy="24663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8" name="Oval 7"/>
          <p:cNvSpPr/>
          <p:nvPr/>
        </p:nvSpPr>
        <p:spPr bwMode="auto">
          <a:xfrm>
            <a:off x="5669776" y="1501768"/>
            <a:ext cx="246639" cy="24663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9" name="Rounded Rectangle 8"/>
          <p:cNvSpPr/>
          <p:nvPr/>
        </p:nvSpPr>
        <p:spPr bwMode="auto">
          <a:xfrm>
            <a:off x="6561553" y="1379636"/>
            <a:ext cx="2312240" cy="94801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smtClean="0">
                <a:solidFill>
                  <a:schemeClr val="bg1">
                    <a:alpha val="99000"/>
                  </a:schemeClr>
                </a:solidFill>
              </a:rPr>
              <a:t>APP</a:t>
            </a:r>
            <a:endParaRPr lang="en-GB" sz="2244" dirty="0">
              <a:solidFill>
                <a:schemeClr val="bg1">
                  <a:alpha val="99000"/>
                </a:schemeClr>
              </a:solidFill>
            </a:endParaRPr>
          </a:p>
        </p:txBody>
      </p:sp>
    </p:spTree>
    <p:extLst>
      <p:ext uri="{BB962C8B-B14F-4D97-AF65-F5344CB8AC3E}">
        <p14:creationId xmlns:p14="http://schemas.microsoft.com/office/powerpoint/2010/main" val="411795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Winning the augment</a:t>
            </a:r>
            <a:endParaRPr lang="en-GB" dirty="0"/>
          </a:p>
        </p:txBody>
      </p:sp>
      <p:sp>
        <p:nvSpPr>
          <p:cNvPr id="5" name="Text Placeholder 4"/>
          <p:cNvSpPr>
            <a:spLocks noGrp="1"/>
          </p:cNvSpPr>
          <p:nvPr>
            <p:ph type="body" sz="quarter" idx="12"/>
          </p:nvPr>
        </p:nvSpPr>
        <p:spPr/>
        <p:txBody>
          <a:bodyPr/>
          <a:lstStyle/>
          <a:p>
            <a:r>
              <a:rPr lang="en-GB" b="1" dirty="0" smtClean="0">
                <a:latin typeface="+mn-lt"/>
              </a:rPr>
              <a:t>Demo…</a:t>
            </a:r>
            <a:endParaRPr lang="en-GB" b="1" dirty="0">
              <a:latin typeface="+mn-lt"/>
            </a:endParaRPr>
          </a:p>
        </p:txBody>
      </p:sp>
    </p:spTree>
    <p:extLst>
      <p:ext uri="{BB962C8B-B14F-4D97-AF65-F5344CB8AC3E}">
        <p14:creationId xmlns:p14="http://schemas.microsoft.com/office/powerpoint/2010/main" val="3468267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862864" y="1212848"/>
            <a:ext cx="9107902" cy="559678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GB" dirty="0" smtClean="0"/>
              <a:t>AD FS </a:t>
            </a:r>
            <a:r>
              <a:rPr lang="en-GB" dirty="0"/>
              <a:t>s</a:t>
            </a:r>
            <a:r>
              <a:rPr lang="en-GB" dirty="0" smtClean="0"/>
              <a:t>ecurity event log (simplified)</a:t>
            </a:r>
            <a:endParaRPr lang="en-GB" dirty="0"/>
          </a:p>
        </p:txBody>
      </p:sp>
      <p:sp>
        <p:nvSpPr>
          <p:cNvPr id="4" name="Rounded Rectangle 3"/>
          <p:cNvSpPr/>
          <p:nvPr/>
        </p:nvSpPr>
        <p:spPr bwMode="auto">
          <a:xfrm>
            <a:off x="6688114" y="1411480"/>
            <a:ext cx="588257" cy="489409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040" dirty="0">
              <a:solidFill>
                <a:schemeClr val="bg1">
                  <a:alpha val="99000"/>
                </a:schemeClr>
              </a:solidFill>
            </a:endParaRPr>
          </a:p>
        </p:txBody>
      </p:sp>
      <p:sp>
        <p:nvSpPr>
          <p:cNvPr id="15" name="TextBox 14"/>
          <p:cNvSpPr txBox="1"/>
          <p:nvPr/>
        </p:nvSpPr>
        <p:spPr>
          <a:xfrm>
            <a:off x="6828821" y="1421777"/>
            <a:ext cx="324704" cy="4870564"/>
          </a:xfrm>
          <a:prstGeom prst="rect">
            <a:avLst/>
          </a:prstGeom>
          <a:noFill/>
        </p:spPr>
        <p:txBody>
          <a:bodyPr vert="wordArtVert" wrap="none" lIns="0" tIns="0" rIns="0" bIns="0" rtlCol="0">
            <a:spAutoFit/>
          </a:bodyPr>
          <a:lstStyle/>
          <a:p>
            <a:r>
              <a:rPr lang="en-GB" sz="1632" dirty="0"/>
              <a:t>Claims Pipeline</a:t>
            </a:r>
          </a:p>
        </p:txBody>
      </p:sp>
      <p:sp>
        <p:nvSpPr>
          <p:cNvPr id="31" name="Rectangle 30"/>
          <p:cNvSpPr/>
          <p:nvPr/>
        </p:nvSpPr>
        <p:spPr bwMode="auto">
          <a:xfrm>
            <a:off x="7276371" y="3098626"/>
            <a:ext cx="1822186" cy="554283"/>
          </a:xfrm>
          <a:prstGeom prst="rect">
            <a:avLst/>
          </a:prstGeom>
          <a:solidFill>
            <a:srgbClr val="92D050"/>
          </a:solidFill>
          <a:ln>
            <a:solidFill>
              <a:srgbClr val="92D05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tx1">
                    <a:alpha val="99000"/>
                  </a:schemeClr>
                </a:solidFill>
              </a:rPr>
              <a:t>Issuance </a:t>
            </a:r>
            <a:br>
              <a:rPr lang="en-GB" sz="1428" dirty="0">
                <a:solidFill>
                  <a:schemeClr val="tx1">
                    <a:alpha val="99000"/>
                  </a:schemeClr>
                </a:solidFill>
              </a:rPr>
            </a:br>
            <a:r>
              <a:rPr lang="en-GB" sz="1428" dirty="0">
                <a:solidFill>
                  <a:schemeClr val="tx1">
                    <a:alpha val="99000"/>
                  </a:schemeClr>
                </a:solidFill>
              </a:rPr>
              <a:t>Transform rules</a:t>
            </a:r>
          </a:p>
        </p:txBody>
      </p:sp>
      <p:sp>
        <p:nvSpPr>
          <p:cNvPr id="32" name="Rectangle 31"/>
          <p:cNvSpPr/>
          <p:nvPr/>
        </p:nvSpPr>
        <p:spPr bwMode="auto">
          <a:xfrm>
            <a:off x="7276371" y="1971127"/>
            <a:ext cx="1822186" cy="554283"/>
          </a:xfrm>
          <a:prstGeom prst="rect">
            <a:avLst/>
          </a:prstGeom>
          <a:solidFill>
            <a:srgbClr val="92D050"/>
          </a:solidFill>
          <a:ln>
            <a:solidFill>
              <a:srgbClr val="92D05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tx1">
                    <a:alpha val="99000"/>
                  </a:schemeClr>
                </a:solidFill>
              </a:rPr>
              <a:t>Issuance Authorization rules</a:t>
            </a:r>
          </a:p>
        </p:txBody>
      </p:sp>
      <p:sp>
        <p:nvSpPr>
          <p:cNvPr id="35" name="TextBox 34"/>
          <p:cNvSpPr txBox="1"/>
          <p:nvPr/>
        </p:nvSpPr>
        <p:spPr>
          <a:xfrm>
            <a:off x="11618548" y="3666773"/>
            <a:ext cx="238848" cy="246221"/>
          </a:xfrm>
          <a:prstGeom prst="rect">
            <a:avLst/>
          </a:prstGeom>
          <a:noFill/>
        </p:spPr>
        <p:txBody>
          <a:bodyPr wrap="none" lIns="0" tIns="0" rIns="0" bIns="0" rtlCol="0">
            <a:spAutoFit/>
          </a:bodyPr>
          <a:lstStyle/>
          <a:p>
            <a:r>
              <a:rPr lang="en-GB" sz="1600" dirty="0">
                <a:gradFill>
                  <a:gsLst>
                    <a:gs pos="0">
                      <a:schemeClr val="tx1"/>
                    </a:gs>
                    <a:gs pos="86000">
                      <a:schemeClr val="tx1"/>
                    </a:gs>
                  </a:gsLst>
                  <a:lin ang="5400000" scaled="0"/>
                </a:gradFill>
              </a:rPr>
              <a:t>RP</a:t>
            </a:r>
          </a:p>
        </p:txBody>
      </p:sp>
      <p:sp>
        <p:nvSpPr>
          <p:cNvPr id="13" name="Rectangle 12"/>
          <p:cNvSpPr/>
          <p:nvPr/>
        </p:nvSpPr>
        <p:spPr bwMode="auto">
          <a:xfrm>
            <a:off x="3794736" y="2251774"/>
            <a:ext cx="1812667" cy="554283"/>
          </a:xfrm>
          <a:prstGeom prst="rect">
            <a:avLst/>
          </a:prstGeom>
          <a:solidFill>
            <a:schemeClr val="accent1">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tx1">
                    <a:alpha val="99000"/>
                  </a:schemeClr>
                </a:solidFill>
              </a:rPr>
              <a:t>Acceptance Transform rules</a:t>
            </a:r>
          </a:p>
        </p:txBody>
      </p:sp>
      <p:sp>
        <p:nvSpPr>
          <p:cNvPr id="141" name="Left Arrow 140"/>
          <p:cNvSpPr/>
          <p:nvPr/>
        </p:nvSpPr>
        <p:spPr bwMode="auto">
          <a:xfrm flipH="1">
            <a:off x="7287477" y="1396101"/>
            <a:ext cx="3683288" cy="590405"/>
          </a:xfrm>
          <a:prstGeom prst="lef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600" dirty="0">
                <a:solidFill>
                  <a:schemeClr val="tx1">
                    <a:alpha val="99000"/>
                  </a:schemeClr>
                </a:solidFill>
              </a:rPr>
              <a:t>Relying Party Trusts</a:t>
            </a:r>
          </a:p>
        </p:txBody>
      </p:sp>
      <p:graphicFrame>
        <p:nvGraphicFramePr>
          <p:cNvPr id="3" name="Object 2"/>
          <p:cNvGraphicFramePr>
            <a:graphicFrameLocks noChangeAspect="1"/>
          </p:cNvGraphicFramePr>
          <p:nvPr>
            <p:extLst>
              <p:ext uri="{D42A27DB-BD31-4B8C-83A1-F6EECF244321}">
                <p14:modId xmlns:p14="http://schemas.microsoft.com/office/powerpoint/2010/main" val="3623621806"/>
              </p:ext>
            </p:extLst>
          </p:nvPr>
        </p:nvGraphicFramePr>
        <p:xfrm>
          <a:off x="11318261" y="2921198"/>
          <a:ext cx="754765" cy="794311"/>
        </p:xfrm>
        <a:graphic>
          <a:graphicData uri="http://schemas.openxmlformats.org/presentationml/2006/ole">
            <mc:AlternateContent xmlns:mc="http://schemas.openxmlformats.org/markup-compatibility/2006">
              <mc:Choice xmlns:v="urn:schemas-microsoft-com:vml" Requires="v">
                <p:oleObj spid="_x0000_s8224"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261" y="2921198"/>
                        <a:ext cx="754765" cy="794311"/>
                      </a:xfrm>
                      <a:prstGeom prst="rect">
                        <a:avLst/>
                      </a:prstGeom>
                      <a:noFill/>
                      <a:ln>
                        <a:noFill/>
                      </a:ln>
                      <a:extLst/>
                    </p:spPr>
                  </p:pic>
                </p:oleObj>
              </mc:Fallback>
            </mc:AlternateContent>
          </a:graphicData>
        </a:graphic>
      </p:graphicFrame>
      <p:sp>
        <p:nvSpPr>
          <p:cNvPr id="22" name="Left Arrow 21"/>
          <p:cNvSpPr/>
          <p:nvPr/>
        </p:nvSpPr>
        <p:spPr bwMode="auto">
          <a:xfrm>
            <a:off x="1882646" y="1388023"/>
            <a:ext cx="4789588" cy="604740"/>
          </a:xfrm>
          <a:prstGeom prst="lef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600" dirty="0">
                <a:solidFill>
                  <a:schemeClr val="tx1">
                    <a:alpha val="99000"/>
                  </a:schemeClr>
                </a:solidFill>
              </a:rPr>
              <a:t>Claims Provider Trusts</a:t>
            </a:r>
          </a:p>
        </p:txBody>
      </p:sp>
      <p:graphicFrame>
        <p:nvGraphicFramePr>
          <p:cNvPr id="25" name="Object 24"/>
          <p:cNvGraphicFramePr>
            <a:graphicFrameLocks noChangeAspect="1"/>
          </p:cNvGraphicFramePr>
          <p:nvPr>
            <p:extLst>
              <p:ext uri="{D42A27DB-BD31-4B8C-83A1-F6EECF244321}">
                <p14:modId xmlns:p14="http://schemas.microsoft.com/office/powerpoint/2010/main" val="3282223132"/>
              </p:ext>
            </p:extLst>
          </p:nvPr>
        </p:nvGraphicFramePr>
        <p:xfrm>
          <a:off x="254234" y="4511231"/>
          <a:ext cx="693112" cy="729525"/>
        </p:xfrm>
        <a:graphic>
          <a:graphicData uri="http://schemas.openxmlformats.org/presentationml/2006/ole">
            <mc:AlternateContent xmlns:mc="http://schemas.openxmlformats.org/markup-compatibility/2006">
              <mc:Choice xmlns:v="urn:schemas-microsoft-com:vml" Requires="v">
                <p:oleObj spid="_x0000_s8225"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234" y="4511231"/>
                        <a:ext cx="693112" cy="729525"/>
                      </a:xfrm>
                      <a:prstGeom prst="rect">
                        <a:avLst/>
                      </a:prstGeom>
                      <a:noFill/>
                      <a:ln>
                        <a:noFill/>
                      </a:ln>
                      <a:effectLst/>
                      <a:extLst/>
                    </p:spPr>
                  </p:pic>
                </p:oleObj>
              </mc:Fallback>
            </mc:AlternateContent>
          </a:graphicData>
        </a:graphic>
      </p:graphicFrame>
      <p:pic>
        <p:nvPicPr>
          <p:cNvPr id="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818" y="4624009"/>
            <a:ext cx="389822" cy="4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54234" y="5255461"/>
            <a:ext cx="641086" cy="371759"/>
          </a:xfrm>
          <a:prstGeom prst="rect">
            <a:avLst/>
          </a:prstGeom>
        </p:spPr>
        <p:txBody>
          <a:bodyPr wrap="square" lIns="124326" tIns="62162" rIns="124326" bIns="62162" rtlCol="0">
            <a:spAutoFit/>
          </a:bodyPr>
          <a:lstStyle/>
          <a:p>
            <a:r>
              <a:rPr lang="en-GB" sz="1600" dirty="0"/>
              <a:t>STS</a:t>
            </a:r>
          </a:p>
        </p:txBody>
      </p:sp>
      <p:sp>
        <p:nvSpPr>
          <p:cNvPr id="28" name="Isosceles Triangle 27"/>
          <p:cNvSpPr/>
          <p:nvPr/>
        </p:nvSpPr>
        <p:spPr>
          <a:xfrm>
            <a:off x="166805" y="2271497"/>
            <a:ext cx="913482" cy="5211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28" dirty="0">
                <a:solidFill>
                  <a:schemeClr val="bg1"/>
                </a:solidFill>
              </a:rPr>
              <a:t>AD</a:t>
            </a:r>
          </a:p>
        </p:txBody>
      </p:sp>
      <p:pic>
        <p:nvPicPr>
          <p:cNvPr id="29" name="Picture 68" descr="YellowUser"/>
          <p:cNvPicPr>
            <a:picLocks noChangeAspect="1" noChangeArrowheads="1"/>
          </p:cNvPicPr>
          <p:nvPr/>
        </p:nvPicPr>
        <p:blipFill>
          <a:blip r:embed="rId8">
            <a:clrChange>
              <a:clrFrom>
                <a:srgbClr val="08369A"/>
              </a:clrFrom>
              <a:clrTo>
                <a:srgbClr val="08369A">
                  <a:alpha val="0"/>
                </a:srgbClr>
              </a:clrTo>
            </a:clrChange>
            <a:duotone>
              <a:prstClr val="black"/>
              <a:srgbClr val="FF0000">
                <a:tint val="45000"/>
                <a:satMod val="400000"/>
              </a:srgbClr>
            </a:duotone>
          </a:blip>
          <a:srcRect/>
          <a:stretch>
            <a:fillRect/>
          </a:stretch>
        </p:blipFill>
        <p:spPr bwMode="auto">
          <a:xfrm>
            <a:off x="1141625" y="2259210"/>
            <a:ext cx="673567" cy="533454"/>
          </a:xfrm>
          <a:prstGeom prst="rect">
            <a:avLst/>
          </a:prstGeom>
          <a:noFill/>
        </p:spPr>
      </p:pic>
      <p:sp>
        <p:nvSpPr>
          <p:cNvPr id="6" name="Rectangle 5"/>
          <p:cNvSpPr/>
          <p:nvPr/>
        </p:nvSpPr>
        <p:spPr bwMode="auto">
          <a:xfrm>
            <a:off x="1882645" y="2296490"/>
            <a:ext cx="840814"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4624</a:t>
            </a:r>
          </a:p>
        </p:txBody>
      </p:sp>
      <p:sp>
        <p:nvSpPr>
          <p:cNvPr id="10" name="Right Arrow 9"/>
          <p:cNvSpPr/>
          <p:nvPr/>
        </p:nvSpPr>
        <p:spPr bwMode="auto">
          <a:xfrm>
            <a:off x="1681733" y="2470253"/>
            <a:ext cx="200912" cy="19393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2886756" y="2296490"/>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412</a:t>
            </a:r>
          </a:p>
        </p:txBody>
      </p:sp>
      <p:sp>
        <p:nvSpPr>
          <p:cNvPr id="40" name="Rectangle 39"/>
          <p:cNvSpPr/>
          <p:nvPr/>
        </p:nvSpPr>
        <p:spPr bwMode="auto">
          <a:xfrm>
            <a:off x="2886756" y="2889108"/>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501</a:t>
            </a:r>
          </a:p>
        </p:txBody>
      </p:sp>
      <p:cxnSp>
        <p:nvCxnSpPr>
          <p:cNvPr id="14" name="Straight Arrow Connector 13"/>
          <p:cNvCxnSpPr>
            <a:stCxn id="39" idx="2"/>
            <a:endCxn id="40" idx="0"/>
          </p:cNvCxnSpPr>
          <p:nvPr/>
        </p:nvCxnSpPr>
        <p:spPr>
          <a:xfrm>
            <a:off x="3259701" y="2754329"/>
            <a:ext cx="0" cy="1347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bwMode="auto">
          <a:xfrm>
            <a:off x="2977877" y="2967415"/>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501</a:t>
            </a:r>
          </a:p>
        </p:txBody>
      </p:sp>
      <p:sp>
        <p:nvSpPr>
          <p:cNvPr id="46" name="TextBox 45"/>
          <p:cNvSpPr txBox="1"/>
          <p:nvPr/>
        </p:nvSpPr>
        <p:spPr>
          <a:xfrm>
            <a:off x="2454708" y="3375767"/>
            <a:ext cx="1836460" cy="584775"/>
          </a:xfrm>
          <a:prstGeom prst="rect">
            <a:avLst/>
          </a:prstGeom>
        </p:spPr>
        <p:txBody>
          <a:bodyPr wrap="square" rtlCol="0">
            <a:spAutoFit/>
          </a:bodyPr>
          <a:lstStyle/>
          <a:p>
            <a:pPr algn="ctr"/>
            <a:r>
              <a:rPr lang="en-GB" sz="1600" dirty="0" smtClean="0"/>
              <a:t>Username,</a:t>
            </a:r>
            <a:br>
              <a:rPr lang="en-GB" sz="1600" dirty="0" smtClean="0"/>
            </a:br>
            <a:r>
              <a:rPr lang="en-GB" sz="1600" dirty="0" smtClean="0"/>
              <a:t>user &amp; group SIDs</a:t>
            </a:r>
            <a:endParaRPr lang="en-GB" sz="1600" dirty="0"/>
          </a:p>
        </p:txBody>
      </p:sp>
      <p:sp>
        <p:nvSpPr>
          <p:cNvPr id="47" name="TextBox 46"/>
          <p:cNvSpPr txBox="1"/>
          <p:nvPr/>
        </p:nvSpPr>
        <p:spPr>
          <a:xfrm>
            <a:off x="1862863" y="2731076"/>
            <a:ext cx="909577" cy="338554"/>
          </a:xfrm>
          <a:prstGeom prst="rect">
            <a:avLst/>
          </a:prstGeom>
        </p:spPr>
        <p:txBody>
          <a:bodyPr wrap="square" rtlCol="0">
            <a:spAutoFit/>
          </a:bodyPr>
          <a:lstStyle/>
          <a:p>
            <a:pPr algn="ctr"/>
            <a:r>
              <a:rPr lang="en-GB" sz="1600" dirty="0" smtClean="0"/>
              <a:t>Logon</a:t>
            </a:r>
            <a:endParaRPr lang="en-GB" sz="1600" dirty="0"/>
          </a:p>
        </p:txBody>
      </p:sp>
      <p:cxnSp>
        <p:nvCxnSpPr>
          <p:cNvPr id="17" name="Straight Arrow Connector 16"/>
          <p:cNvCxnSpPr>
            <a:stCxn id="39" idx="3"/>
            <a:endCxn id="13" idx="1"/>
          </p:cNvCxnSpPr>
          <p:nvPr/>
        </p:nvCxnSpPr>
        <p:spPr>
          <a:xfrm>
            <a:off x="3632646" y="2525410"/>
            <a:ext cx="162090" cy="350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39" idx="1"/>
          </p:cNvCxnSpPr>
          <p:nvPr/>
        </p:nvCxnSpPr>
        <p:spPr>
          <a:xfrm>
            <a:off x="2723459" y="2525410"/>
            <a:ext cx="16329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5764253" y="2296490"/>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299</a:t>
            </a:r>
          </a:p>
        </p:txBody>
      </p:sp>
      <p:sp>
        <p:nvSpPr>
          <p:cNvPr id="51" name="Rectangle 50"/>
          <p:cNvSpPr/>
          <p:nvPr/>
        </p:nvSpPr>
        <p:spPr bwMode="auto">
          <a:xfrm>
            <a:off x="5764253" y="2889108"/>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501</a:t>
            </a:r>
          </a:p>
        </p:txBody>
      </p:sp>
      <p:cxnSp>
        <p:nvCxnSpPr>
          <p:cNvPr id="52" name="Straight Arrow Connector 51"/>
          <p:cNvCxnSpPr>
            <a:stCxn id="50" idx="2"/>
            <a:endCxn id="51" idx="0"/>
          </p:cNvCxnSpPr>
          <p:nvPr/>
        </p:nvCxnSpPr>
        <p:spPr>
          <a:xfrm>
            <a:off x="6137198" y="2754329"/>
            <a:ext cx="0" cy="1347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5858197" y="2993206"/>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500</a:t>
            </a:r>
          </a:p>
        </p:txBody>
      </p:sp>
      <p:sp>
        <p:nvSpPr>
          <p:cNvPr id="54" name="TextBox 53"/>
          <p:cNvSpPr txBox="1"/>
          <p:nvPr/>
        </p:nvSpPr>
        <p:spPr>
          <a:xfrm>
            <a:off x="5719742" y="3446740"/>
            <a:ext cx="942801" cy="584775"/>
          </a:xfrm>
          <a:prstGeom prst="rect">
            <a:avLst/>
          </a:prstGeom>
        </p:spPr>
        <p:txBody>
          <a:bodyPr wrap="square" rtlCol="0">
            <a:spAutoFit/>
          </a:bodyPr>
          <a:lstStyle/>
          <a:p>
            <a:pPr algn="ctr"/>
            <a:r>
              <a:rPr lang="en-GB" sz="1600" dirty="0" smtClean="0"/>
              <a:t>Issued</a:t>
            </a:r>
            <a:br>
              <a:rPr lang="en-GB" sz="1600" dirty="0" smtClean="0"/>
            </a:br>
            <a:r>
              <a:rPr lang="en-GB" sz="1600" dirty="0" smtClean="0"/>
              <a:t>claims</a:t>
            </a:r>
            <a:endParaRPr lang="en-GB" sz="1600" dirty="0"/>
          </a:p>
        </p:txBody>
      </p:sp>
      <p:cxnSp>
        <p:nvCxnSpPr>
          <p:cNvPr id="55" name="Straight Arrow Connector 54"/>
          <p:cNvCxnSpPr>
            <a:stCxn id="50" idx="3"/>
          </p:cNvCxnSpPr>
          <p:nvPr/>
        </p:nvCxnSpPr>
        <p:spPr>
          <a:xfrm>
            <a:off x="6510143" y="2525410"/>
            <a:ext cx="162090" cy="350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0" idx="1"/>
          </p:cNvCxnSpPr>
          <p:nvPr/>
        </p:nvCxnSpPr>
        <p:spPr>
          <a:xfrm>
            <a:off x="5600956" y="2525410"/>
            <a:ext cx="16329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bwMode="auto">
          <a:xfrm>
            <a:off x="3794736" y="4628038"/>
            <a:ext cx="1812667" cy="554283"/>
          </a:xfrm>
          <a:prstGeom prst="rect">
            <a:avLst/>
          </a:prstGeom>
          <a:solidFill>
            <a:schemeClr val="accent1">
              <a:lumMod val="60000"/>
              <a:lumOff val="4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tx1">
                    <a:alpha val="99000"/>
                  </a:schemeClr>
                </a:solidFill>
              </a:rPr>
              <a:t>Acceptance Transform rules</a:t>
            </a:r>
          </a:p>
        </p:txBody>
      </p:sp>
      <p:sp>
        <p:nvSpPr>
          <p:cNvPr id="59" name="Right Arrow 58"/>
          <p:cNvSpPr/>
          <p:nvPr/>
        </p:nvSpPr>
        <p:spPr bwMode="auto">
          <a:xfrm>
            <a:off x="1681733" y="4846517"/>
            <a:ext cx="200912" cy="19393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2454708" y="4672754"/>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412</a:t>
            </a:r>
          </a:p>
        </p:txBody>
      </p:sp>
      <p:sp>
        <p:nvSpPr>
          <p:cNvPr id="61" name="Rectangle 60"/>
          <p:cNvSpPr/>
          <p:nvPr/>
        </p:nvSpPr>
        <p:spPr bwMode="auto">
          <a:xfrm>
            <a:off x="2454708" y="5265372"/>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501</a:t>
            </a:r>
          </a:p>
        </p:txBody>
      </p:sp>
      <p:cxnSp>
        <p:nvCxnSpPr>
          <p:cNvPr id="62" name="Straight Arrow Connector 61"/>
          <p:cNvCxnSpPr>
            <a:stCxn id="60" idx="2"/>
            <a:endCxn id="61" idx="0"/>
          </p:cNvCxnSpPr>
          <p:nvPr/>
        </p:nvCxnSpPr>
        <p:spPr>
          <a:xfrm>
            <a:off x="2827653" y="5130593"/>
            <a:ext cx="0" cy="1347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bwMode="auto">
          <a:xfrm>
            <a:off x="2545829" y="5343679"/>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501</a:t>
            </a:r>
          </a:p>
        </p:txBody>
      </p:sp>
      <p:sp>
        <p:nvSpPr>
          <p:cNvPr id="66" name="TextBox 65"/>
          <p:cNvSpPr txBox="1"/>
          <p:nvPr/>
        </p:nvSpPr>
        <p:spPr>
          <a:xfrm>
            <a:off x="2257797" y="5762609"/>
            <a:ext cx="1327015" cy="830997"/>
          </a:xfrm>
          <a:prstGeom prst="rect">
            <a:avLst/>
          </a:prstGeom>
        </p:spPr>
        <p:txBody>
          <a:bodyPr wrap="square" rtlCol="0">
            <a:spAutoFit/>
          </a:bodyPr>
          <a:lstStyle/>
          <a:p>
            <a:pPr algn="ctr"/>
            <a:r>
              <a:rPr lang="en-GB" sz="1600" dirty="0" smtClean="0"/>
              <a:t>Username</a:t>
            </a:r>
            <a:br>
              <a:rPr lang="en-GB" sz="1600" dirty="0" smtClean="0"/>
            </a:br>
            <a:r>
              <a:rPr lang="en-GB" sz="1600" dirty="0" smtClean="0"/>
              <a:t>user &amp; group SIDs</a:t>
            </a:r>
            <a:endParaRPr lang="en-GB" sz="1600" dirty="0"/>
          </a:p>
        </p:txBody>
      </p:sp>
      <p:sp>
        <p:nvSpPr>
          <p:cNvPr id="67" name="TextBox 66"/>
          <p:cNvSpPr txBox="1"/>
          <p:nvPr/>
        </p:nvSpPr>
        <p:spPr>
          <a:xfrm>
            <a:off x="2087033" y="4076506"/>
            <a:ext cx="1598284" cy="584775"/>
          </a:xfrm>
          <a:prstGeom prst="rect">
            <a:avLst/>
          </a:prstGeom>
        </p:spPr>
        <p:txBody>
          <a:bodyPr wrap="square" rtlCol="0">
            <a:spAutoFit/>
          </a:bodyPr>
          <a:lstStyle/>
          <a:p>
            <a:pPr algn="ctr"/>
            <a:r>
              <a:rPr lang="en-GB" sz="1600" dirty="0" smtClean="0"/>
              <a:t>Token</a:t>
            </a:r>
            <a:br>
              <a:rPr lang="en-GB" sz="1600" dirty="0" smtClean="0"/>
            </a:br>
            <a:r>
              <a:rPr lang="en-GB" sz="1600" dirty="0" smtClean="0"/>
              <a:t>authentication</a:t>
            </a:r>
            <a:endParaRPr lang="en-GB" sz="1600" dirty="0"/>
          </a:p>
        </p:txBody>
      </p:sp>
      <p:cxnSp>
        <p:nvCxnSpPr>
          <p:cNvPr id="68" name="Straight Arrow Connector 67"/>
          <p:cNvCxnSpPr>
            <a:stCxn id="60" idx="3"/>
            <a:endCxn id="57" idx="1"/>
          </p:cNvCxnSpPr>
          <p:nvPr/>
        </p:nvCxnSpPr>
        <p:spPr>
          <a:xfrm>
            <a:off x="3200598" y="4901674"/>
            <a:ext cx="594138" cy="350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1042221" y="4509196"/>
            <a:ext cx="610779" cy="484288"/>
            <a:chOff x="589448" y="4012780"/>
            <a:chExt cx="675993" cy="624602"/>
          </a:xfrm>
        </p:grpSpPr>
        <p:sp>
          <p:nvSpPr>
            <p:cNvPr id="78" name="Regular Pentagon 77"/>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bg1">
                      <a:alpha val="99000"/>
                    </a:schemeClr>
                  </a:solidFill>
                </a:rPr>
                <a:t>ST</a:t>
              </a:r>
            </a:p>
          </p:txBody>
        </p:sp>
        <p:sp>
          <p:nvSpPr>
            <p:cNvPr id="79" name="Rounded Rectangle 78"/>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bg1"/>
                </a:solidFill>
              </a:endParaRPr>
            </a:p>
          </p:txBody>
        </p:sp>
      </p:grpSp>
      <p:sp>
        <p:nvSpPr>
          <p:cNvPr id="80" name="Rectangle 79"/>
          <p:cNvSpPr/>
          <p:nvPr/>
        </p:nvSpPr>
        <p:spPr bwMode="auto">
          <a:xfrm>
            <a:off x="9266849" y="3160586"/>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299</a:t>
            </a:r>
          </a:p>
        </p:txBody>
      </p:sp>
      <p:sp>
        <p:nvSpPr>
          <p:cNvPr id="81" name="Rectangle 80"/>
          <p:cNvSpPr/>
          <p:nvPr/>
        </p:nvSpPr>
        <p:spPr bwMode="auto">
          <a:xfrm>
            <a:off x="9266849" y="3753204"/>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501</a:t>
            </a:r>
          </a:p>
        </p:txBody>
      </p:sp>
      <p:cxnSp>
        <p:nvCxnSpPr>
          <p:cNvPr id="82" name="Straight Arrow Connector 81"/>
          <p:cNvCxnSpPr>
            <a:stCxn id="80" idx="2"/>
            <a:endCxn id="81" idx="0"/>
          </p:cNvCxnSpPr>
          <p:nvPr/>
        </p:nvCxnSpPr>
        <p:spPr>
          <a:xfrm>
            <a:off x="9639794" y="3618425"/>
            <a:ext cx="0" cy="13477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bwMode="auto">
          <a:xfrm>
            <a:off x="9360793" y="3857302"/>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500</a:t>
            </a:r>
          </a:p>
        </p:txBody>
      </p:sp>
      <p:sp>
        <p:nvSpPr>
          <p:cNvPr id="84" name="TextBox 83"/>
          <p:cNvSpPr txBox="1"/>
          <p:nvPr/>
        </p:nvSpPr>
        <p:spPr>
          <a:xfrm>
            <a:off x="9222338" y="4310836"/>
            <a:ext cx="942801" cy="338554"/>
          </a:xfrm>
          <a:prstGeom prst="rect">
            <a:avLst/>
          </a:prstGeom>
        </p:spPr>
        <p:txBody>
          <a:bodyPr wrap="square" rtlCol="0">
            <a:spAutoFit/>
          </a:bodyPr>
          <a:lstStyle/>
          <a:p>
            <a:pPr algn="ctr"/>
            <a:r>
              <a:rPr lang="en-GB" sz="1600" dirty="0" smtClean="0"/>
              <a:t>Claims</a:t>
            </a:r>
            <a:endParaRPr lang="en-GB" sz="1600" dirty="0"/>
          </a:p>
        </p:txBody>
      </p:sp>
      <p:cxnSp>
        <p:nvCxnSpPr>
          <p:cNvPr id="85" name="Straight Arrow Connector 84"/>
          <p:cNvCxnSpPr>
            <a:stCxn id="80" idx="3"/>
          </p:cNvCxnSpPr>
          <p:nvPr/>
        </p:nvCxnSpPr>
        <p:spPr>
          <a:xfrm>
            <a:off x="10012739" y="3389506"/>
            <a:ext cx="129161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80" idx="1"/>
          </p:cNvCxnSpPr>
          <p:nvPr/>
        </p:nvCxnSpPr>
        <p:spPr>
          <a:xfrm>
            <a:off x="9103552" y="3389506"/>
            <a:ext cx="16329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bwMode="auto">
          <a:xfrm>
            <a:off x="9890645" y="2016310"/>
            <a:ext cx="745890" cy="457839"/>
          </a:xfrm>
          <a:prstGeom prst="rect">
            <a:avLst/>
          </a:prstGeom>
          <a:solidFill>
            <a:srgbClr val="92D05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600" dirty="0" smtClean="0">
                <a:gradFill>
                  <a:gsLst>
                    <a:gs pos="0">
                      <a:srgbClr val="FFFFFF"/>
                    </a:gs>
                    <a:gs pos="100000">
                      <a:srgbClr val="FFFFFF"/>
                    </a:gs>
                  </a:gsLst>
                  <a:lin ang="5400000" scaled="0"/>
                </a:gradFill>
                <a:ea typeface="Segoe UI" pitchFamily="34" charset="0"/>
                <a:cs typeface="Segoe UI" pitchFamily="34" charset="0"/>
              </a:rPr>
              <a:t>324</a:t>
            </a:r>
          </a:p>
        </p:txBody>
      </p:sp>
      <p:cxnSp>
        <p:nvCxnSpPr>
          <p:cNvPr id="88" name="Straight Arrow Connector 87"/>
          <p:cNvCxnSpPr>
            <a:stCxn id="32" idx="3"/>
            <a:endCxn id="87" idx="1"/>
          </p:cNvCxnSpPr>
          <p:nvPr/>
        </p:nvCxnSpPr>
        <p:spPr>
          <a:xfrm flipV="1">
            <a:off x="9098557" y="2245230"/>
            <a:ext cx="792088" cy="303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9038123" y="1935377"/>
            <a:ext cx="942801" cy="338554"/>
          </a:xfrm>
          <a:prstGeom prst="rect">
            <a:avLst/>
          </a:prstGeom>
        </p:spPr>
        <p:txBody>
          <a:bodyPr wrap="square" rtlCol="0">
            <a:spAutoFit/>
          </a:bodyPr>
          <a:lstStyle/>
          <a:p>
            <a:pPr algn="ctr"/>
            <a:r>
              <a:rPr lang="en-GB" sz="1600" dirty="0" smtClean="0"/>
              <a:t>Deny</a:t>
            </a:r>
            <a:endParaRPr lang="en-GB" sz="1600" dirty="0"/>
          </a:p>
        </p:txBody>
      </p:sp>
      <p:grpSp>
        <p:nvGrpSpPr>
          <p:cNvPr id="92" name="Group 91"/>
          <p:cNvGrpSpPr/>
          <p:nvPr/>
        </p:nvGrpSpPr>
        <p:grpSpPr>
          <a:xfrm>
            <a:off x="10279168" y="2843675"/>
            <a:ext cx="610779" cy="484288"/>
            <a:chOff x="589448" y="4012780"/>
            <a:chExt cx="675993" cy="624602"/>
          </a:xfrm>
        </p:grpSpPr>
        <p:sp>
          <p:nvSpPr>
            <p:cNvPr id="93" name="Regular Pentagon 92"/>
            <p:cNvSpPr/>
            <p:nvPr/>
          </p:nvSpPr>
          <p:spPr bwMode="auto">
            <a:xfrm>
              <a:off x="589448" y="4012780"/>
              <a:ext cx="675993" cy="607075"/>
            </a:xfrm>
            <a:prstGeom prst="pentagon">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bg1">
                      <a:alpha val="99000"/>
                    </a:schemeClr>
                  </a:solidFill>
                </a:rPr>
                <a:t>ST</a:t>
              </a:r>
            </a:p>
          </p:txBody>
        </p:sp>
        <p:sp>
          <p:nvSpPr>
            <p:cNvPr id="94" name="Rounded Rectangle 93"/>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bg1"/>
                </a:solidFill>
              </a:endParaRPr>
            </a:p>
          </p:txBody>
        </p:sp>
      </p:grpSp>
      <p:cxnSp>
        <p:nvCxnSpPr>
          <p:cNvPr id="96" name="Straight Arrow Connector 95"/>
          <p:cNvCxnSpPr/>
          <p:nvPr/>
        </p:nvCxnSpPr>
        <p:spPr>
          <a:xfrm>
            <a:off x="5617938" y="4901674"/>
            <a:ext cx="105429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33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 alternative approach</a:t>
            </a:r>
            <a:endParaRPr lang="en-GB" dirty="0"/>
          </a:p>
        </p:txBody>
      </p:sp>
      <p:sp>
        <p:nvSpPr>
          <p:cNvPr id="5" name="Text Placeholder 4"/>
          <p:cNvSpPr>
            <a:spLocks noGrp="1"/>
          </p:cNvSpPr>
          <p:nvPr>
            <p:ph type="body" sz="quarter" idx="12"/>
          </p:nvPr>
        </p:nvSpPr>
        <p:spPr/>
        <p:txBody>
          <a:bodyPr/>
          <a:lstStyle/>
          <a:p>
            <a:r>
              <a:rPr lang="en-GB" b="1" dirty="0" smtClean="0">
                <a:latin typeface="+mn-lt"/>
              </a:rPr>
              <a:t>Demo…</a:t>
            </a:r>
            <a:endParaRPr lang="en-GB" b="1" dirty="0">
              <a:latin typeface="+mn-lt"/>
            </a:endParaRPr>
          </a:p>
        </p:txBody>
      </p:sp>
    </p:spTree>
    <p:extLst>
      <p:ext uri="{BB962C8B-B14F-4D97-AF65-F5344CB8AC3E}">
        <p14:creationId xmlns:p14="http://schemas.microsoft.com/office/powerpoint/2010/main" val="1784681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6012484" y="1375318"/>
            <a:ext cx="0" cy="46134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Web Application Proxy</a:t>
            </a:r>
            <a:endParaRPr lang="en-GB" dirty="0"/>
          </a:p>
        </p:txBody>
      </p:sp>
      <p:graphicFrame>
        <p:nvGraphicFramePr>
          <p:cNvPr id="4" name="Object 3"/>
          <p:cNvGraphicFramePr>
            <a:graphicFrameLocks noChangeAspect="1"/>
          </p:cNvGraphicFramePr>
          <p:nvPr>
            <p:extLst/>
          </p:nvPr>
        </p:nvGraphicFramePr>
        <p:xfrm>
          <a:off x="5520849" y="1026506"/>
          <a:ext cx="956100" cy="1096133"/>
        </p:xfrm>
        <a:graphic>
          <a:graphicData uri="http://schemas.openxmlformats.org/presentationml/2006/ole">
            <mc:AlternateContent xmlns:mc="http://schemas.openxmlformats.org/markup-compatibility/2006">
              <mc:Choice xmlns:v="urn:schemas-microsoft-com:vml" Requires="v">
                <p:oleObj spid="_x0000_s10287"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849" y="1026506"/>
                        <a:ext cx="956100" cy="10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832" y="1306990"/>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5285634" y="1834194"/>
            <a:ext cx="394453" cy="236734"/>
          </a:xfrm>
          <a:prstGeom prst="rect">
            <a:avLst/>
          </a:prstGeom>
          <a:noFill/>
          <a:ln w="9525">
            <a:noFill/>
            <a:miter lim="800000"/>
            <a:headEnd/>
            <a:tailEnd/>
          </a:ln>
        </p:spPr>
      </p:pic>
      <p:graphicFrame>
        <p:nvGraphicFramePr>
          <p:cNvPr id="7" name="Object 6"/>
          <p:cNvGraphicFramePr>
            <a:graphicFrameLocks noChangeAspect="1"/>
          </p:cNvGraphicFramePr>
          <p:nvPr>
            <p:extLst/>
          </p:nvPr>
        </p:nvGraphicFramePr>
        <p:xfrm>
          <a:off x="9039976" y="1651108"/>
          <a:ext cx="956100" cy="1096133"/>
        </p:xfrm>
        <a:graphic>
          <a:graphicData uri="http://schemas.openxmlformats.org/presentationml/2006/ole">
            <mc:AlternateContent xmlns:mc="http://schemas.openxmlformats.org/markup-compatibility/2006">
              <mc:Choice xmlns:v="urn:schemas-microsoft-com:vml" Requires="v">
                <p:oleObj spid="_x0000_s10288"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9976" y="1651108"/>
                        <a:ext cx="956100" cy="10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959" y="1931591"/>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8804761" y="2458796"/>
            <a:ext cx="394453" cy="236734"/>
          </a:xfrm>
          <a:prstGeom prst="rect">
            <a:avLst/>
          </a:prstGeom>
          <a:noFill/>
          <a:ln w="9525">
            <a:noFill/>
            <a:miter lim="800000"/>
            <a:headEnd/>
            <a:tailEnd/>
          </a:ln>
        </p:spPr>
      </p:pic>
      <p:sp>
        <p:nvSpPr>
          <p:cNvPr id="12" name="TextBox 11"/>
          <p:cNvSpPr txBox="1"/>
          <p:nvPr/>
        </p:nvSpPr>
        <p:spPr>
          <a:xfrm>
            <a:off x="9950823" y="2840003"/>
            <a:ext cx="1632056" cy="734534"/>
          </a:xfrm>
          <a:prstGeom prst="rect">
            <a:avLst/>
          </a:prstGeom>
          <a:noFill/>
        </p:spPr>
        <p:txBody>
          <a:bodyPr wrap="square" rtlCol="0">
            <a:spAutoFit/>
          </a:bodyPr>
          <a:lstStyle/>
          <a:p>
            <a:pPr algn="ctr"/>
            <a:r>
              <a:rPr lang="en-US" sz="2040" dirty="0"/>
              <a:t>Web application</a:t>
            </a:r>
          </a:p>
        </p:txBody>
      </p:sp>
      <p:graphicFrame>
        <p:nvGraphicFramePr>
          <p:cNvPr id="13" name="Object 12"/>
          <p:cNvGraphicFramePr>
            <a:graphicFrameLocks noChangeAspect="1"/>
          </p:cNvGraphicFramePr>
          <p:nvPr>
            <p:extLst/>
          </p:nvPr>
        </p:nvGraphicFramePr>
        <p:xfrm>
          <a:off x="9039976" y="2725110"/>
          <a:ext cx="956100" cy="1096133"/>
        </p:xfrm>
        <a:graphic>
          <a:graphicData uri="http://schemas.openxmlformats.org/presentationml/2006/ole">
            <mc:AlternateContent xmlns:mc="http://schemas.openxmlformats.org/markup-compatibility/2006">
              <mc:Choice xmlns:v="urn:schemas-microsoft-com:vml" Requires="v">
                <p:oleObj spid="_x0000_s10289"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9976" y="2725110"/>
                        <a:ext cx="956100" cy="10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959" y="3005593"/>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8804761" y="3532798"/>
            <a:ext cx="394453" cy="236734"/>
          </a:xfrm>
          <a:prstGeom prst="rect">
            <a:avLst/>
          </a:prstGeom>
          <a:noFill/>
          <a:ln w="9525">
            <a:noFill/>
            <a:miter lim="800000"/>
            <a:headEnd/>
            <a:tailEnd/>
          </a:ln>
        </p:spPr>
      </p:pic>
      <p:sp>
        <p:nvSpPr>
          <p:cNvPr id="16" name="TextBox 15"/>
          <p:cNvSpPr txBox="1"/>
          <p:nvPr/>
        </p:nvSpPr>
        <p:spPr>
          <a:xfrm>
            <a:off x="9937184" y="1993226"/>
            <a:ext cx="1632056" cy="414353"/>
          </a:xfrm>
          <a:prstGeom prst="rect">
            <a:avLst/>
          </a:prstGeom>
          <a:noFill/>
        </p:spPr>
        <p:txBody>
          <a:bodyPr wrap="square" rtlCol="0">
            <a:spAutoFit/>
          </a:bodyPr>
          <a:lstStyle/>
          <a:p>
            <a:pPr algn="ctr"/>
            <a:r>
              <a:rPr lang="en-US" sz="2040" dirty="0"/>
              <a:t>ADFS</a:t>
            </a:r>
          </a:p>
        </p:txBody>
      </p:sp>
      <p:graphicFrame>
        <p:nvGraphicFramePr>
          <p:cNvPr id="24" name="Object 23"/>
          <p:cNvGraphicFramePr>
            <a:graphicFrameLocks noChangeAspect="1"/>
          </p:cNvGraphicFramePr>
          <p:nvPr>
            <p:extLst/>
          </p:nvPr>
        </p:nvGraphicFramePr>
        <p:xfrm>
          <a:off x="9039976" y="3855275"/>
          <a:ext cx="956100" cy="1096133"/>
        </p:xfrm>
        <a:graphic>
          <a:graphicData uri="http://schemas.openxmlformats.org/presentationml/2006/ole">
            <mc:AlternateContent xmlns:mc="http://schemas.openxmlformats.org/markup-compatibility/2006">
              <mc:Choice xmlns:v="urn:schemas-microsoft-com:vml" Requires="v">
                <p:oleObj spid="_x0000_s10290" name="Visio" r:id="rId9" imgW="681228" imgH="955548" progId="Visio.Drawing.11">
                  <p:embed/>
                </p:oleObj>
              </mc:Choice>
              <mc:Fallback>
                <p:oleObj name="Visio" r:id="rId9"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9976" y="3855275"/>
                        <a:ext cx="956100" cy="10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959" y="4135759"/>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8804761" y="4662964"/>
            <a:ext cx="394453" cy="236734"/>
          </a:xfrm>
          <a:prstGeom prst="rect">
            <a:avLst/>
          </a:prstGeom>
          <a:noFill/>
          <a:ln w="9525">
            <a:noFill/>
            <a:miter lim="800000"/>
            <a:headEnd/>
            <a:tailEnd/>
          </a:ln>
        </p:spPr>
      </p:pic>
      <p:sp>
        <p:nvSpPr>
          <p:cNvPr id="27" name="TextBox 26"/>
          <p:cNvSpPr txBox="1"/>
          <p:nvPr/>
        </p:nvSpPr>
        <p:spPr>
          <a:xfrm>
            <a:off x="9950823" y="4003847"/>
            <a:ext cx="2197831" cy="734534"/>
          </a:xfrm>
          <a:prstGeom prst="rect">
            <a:avLst/>
          </a:prstGeom>
          <a:noFill/>
        </p:spPr>
        <p:txBody>
          <a:bodyPr wrap="square" rtlCol="0">
            <a:spAutoFit/>
          </a:bodyPr>
          <a:lstStyle/>
          <a:p>
            <a:pPr algn="ctr"/>
            <a:r>
              <a:rPr lang="en-US" sz="2040" dirty="0"/>
              <a:t>Claims-aware</a:t>
            </a:r>
          </a:p>
          <a:p>
            <a:pPr algn="ctr"/>
            <a:r>
              <a:rPr lang="en-US" sz="2040" dirty="0"/>
              <a:t>web application</a:t>
            </a:r>
          </a:p>
        </p:txBody>
      </p:sp>
      <p:graphicFrame>
        <p:nvGraphicFramePr>
          <p:cNvPr id="28" name="Object 27"/>
          <p:cNvGraphicFramePr>
            <a:graphicFrameLocks noChangeAspect="1"/>
          </p:cNvGraphicFramePr>
          <p:nvPr>
            <p:extLst/>
          </p:nvPr>
        </p:nvGraphicFramePr>
        <p:xfrm>
          <a:off x="9039976" y="4929278"/>
          <a:ext cx="956100" cy="1096133"/>
        </p:xfrm>
        <a:graphic>
          <a:graphicData uri="http://schemas.openxmlformats.org/presentationml/2006/ole">
            <mc:AlternateContent xmlns:mc="http://schemas.openxmlformats.org/markup-compatibility/2006">
              <mc:Choice xmlns:v="urn:schemas-microsoft-com:vml" Requires="v">
                <p:oleObj spid="_x0000_s10291" name="Visio" r:id="rId10" imgW="681228" imgH="955548" progId="Visio.Drawing.11">
                  <p:embed/>
                </p:oleObj>
              </mc:Choice>
              <mc:Fallback>
                <p:oleObj name="Visio" r:id="rId10"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9976" y="4929278"/>
                        <a:ext cx="956100" cy="10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959" y="5209761"/>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8804761" y="5736966"/>
            <a:ext cx="394453" cy="236734"/>
          </a:xfrm>
          <a:prstGeom prst="rect">
            <a:avLst/>
          </a:prstGeom>
          <a:noFill/>
          <a:ln w="9525">
            <a:noFill/>
            <a:miter lim="800000"/>
            <a:headEnd/>
            <a:tailEnd/>
          </a:ln>
        </p:spPr>
      </p:pic>
      <p:sp>
        <p:nvSpPr>
          <p:cNvPr id="34" name="Right Arrow 33"/>
          <p:cNvSpPr/>
          <p:nvPr/>
        </p:nvSpPr>
        <p:spPr bwMode="auto">
          <a:xfrm>
            <a:off x="5385215" y="2200356"/>
            <a:ext cx="3343893" cy="388585"/>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35" name="Right Arrow 34"/>
          <p:cNvSpPr/>
          <p:nvPr/>
        </p:nvSpPr>
        <p:spPr bwMode="auto">
          <a:xfrm>
            <a:off x="5385215" y="3144213"/>
            <a:ext cx="3343893" cy="388585"/>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37" name="Rectangle 36"/>
          <p:cNvSpPr/>
          <p:nvPr/>
        </p:nvSpPr>
        <p:spPr bwMode="auto">
          <a:xfrm>
            <a:off x="5834352" y="4305857"/>
            <a:ext cx="388585" cy="1935780"/>
          </a:xfrm>
          <a:prstGeom prst="rect">
            <a:avLst/>
          </a:prstGeom>
          <a:no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38" name="TextBox 37"/>
          <p:cNvSpPr txBox="1"/>
          <p:nvPr/>
        </p:nvSpPr>
        <p:spPr>
          <a:xfrm>
            <a:off x="10028107" y="5000746"/>
            <a:ext cx="2174334" cy="1054716"/>
          </a:xfrm>
          <a:prstGeom prst="rect">
            <a:avLst/>
          </a:prstGeom>
          <a:noFill/>
        </p:spPr>
        <p:txBody>
          <a:bodyPr wrap="square" rtlCol="0">
            <a:spAutoFit/>
          </a:bodyPr>
          <a:lstStyle/>
          <a:p>
            <a:pPr algn="ctr"/>
            <a:r>
              <a:rPr lang="en-US" sz="2040" dirty="0"/>
              <a:t>Web application with Windows Authentication</a:t>
            </a:r>
          </a:p>
        </p:txBody>
      </p:sp>
      <p:sp>
        <p:nvSpPr>
          <p:cNvPr id="39" name="Right Arrow 38"/>
          <p:cNvSpPr/>
          <p:nvPr/>
        </p:nvSpPr>
        <p:spPr bwMode="auto">
          <a:xfrm>
            <a:off x="5385215" y="5324394"/>
            <a:ext cx="3343893" cy="388585"/>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6301" y="5788436"/>
            <a:ext cx="415865" cy="415865"/>
          </a:xfrm>
          <a:prstGeom prst="rect">
            <a:avLst/>
          </a:prstGeom>
        </p:spPr>
      </p:pic>
      <p:sp>
        <p:nvSpPr>
          <p:cNvPr id="42" name="TextBox 41"/>
          <p:cNvSpPr txBox="1"/>
          <p:nvPr/>
        </p:nvSpPr>
        <p:spPr>
          <a:xfrm>
            <a:off x="4761244" y="6219112"/>
            <a:ext cx="2486942" cy="734534"/>
          </a:xfrm>
          <a:prstGeom prst="rect">
            <a:avLst/>
          </a:prstGeom>
          <a:noFill/>
        </p:spPr>
        <p:txBody>
          <a:bodyPr wrap="square" rtlCol="0">
            <a:spAutoFit/>
          </a:bodyPr>
          <a:lstStyle/>
          <a:p>
            <a:pPr algn="ctr"/>
            <a:r>
              <a:rPr lang="en-US" sz="2040" dirty="0"/>
              <a:t>AD FS</a:t>
            </a:r>
          </a:p>
          <a:p>
            <a:pPr algn="ctr"/>
            <a:r>
              <a:rPr lang="en-US" sz="2040" dirty="0" err="1"/>
              <a:t>preauthentication</a:t>
            </a:r>
            <a:endParaRPr lang="en-US" sz="2040" dirty="0"/>
          </a:p>
        </p:txBody>
      </p:sp>
      <p:sp>
        <p:nvSpPr>
          <p:cNvPr id="36" name="Right Arrow 35"/>
          <p:cNvSpPr/>
          <p:nvPr/>
        </p:nvSpPr>
        <p:spPr bwMode="auto">
          <a:xfrm>
            <a:off x="5385215" y="4305857"/>
            <a:ext cx="3343893" cy="388585"/>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cxnSp>
        <p:nvCxnSpPr>
          <p:cNvPr id="46" name="Straight Connector 45"/>
          <p:cNvCxnSpPr/>
          <p:nvPr/>
        </p:nvCxnSpPr>
        <p:spPr>
          <a:xfrm>
            <a:off x="5834352" y="4305857"/>
            <a:ext cx="0" cy="19357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632348" y="5133482"/>
            <a:ext cx="1196286" cy="766513"/>
          </a:xfrm>
          <a:prstGeom prst="rect">
            <a:avLst/>
          </a:prstGeom>
          <a:solidFill>
            <a:schemeClr val="accent1">
              <a:lumMod val="75000"/>
            </a:schemeClr>
          </a:solidFill>
        </p:spPr>
        <p:txBody>
          <a:bodyPr wrap="square" rtlCol="0">
            <a:spAutoFit/>
          </a:bodyPr>
          <a:lstStyle/>
          <a:p>
            <a:pPr algn="ctr"/>
            <a:r>
              <a:rPr lang="en-US" sz="1428" dirty="0"/>
              <a:t>Kerberos constrained delegation</a:t>
            </a:r>
          </a:p>
        </p:txBody>
      </p:sp>
      <p:sp>
        <p:nvSpPr>
          <p:cNvPr id="48" name="Cloud 47"/>
          <p:cNvSpPr/>
          <p:nvPr/>
        </p:nvSpPr>
        <p:spPr>
          <a:xfrm>
            <a:off x="707191" y="1444616"/>
            <a:ext cx="3909155" cy="3100491"/>
          </a:xfrm>
          <a:prstGeom prst="cloud">
            <a:avLst/>
          </a:prstGeom>
          <a:solidFill>
            <a:schemeClr val="tx1">
              <a:lumMod val="85000"/>
            </a:schemeClr>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4326" tIns="62162" rIns="124326" bIns="62162" rtlCol="0" anchor="ctr"/>
          <a:lstStyle/>
          <a:p>
            <a:pPr algn="ctr"/>
            <a:r>
              <a:rPr lang="en-GB" sz="2448" dirty="0" smtClean="0">
                <a:solidFill>
                  <a:schemeClr val="bg1"/>
                </a:solidFill>
              </a:rPr>
              <a:t>Publish </a:t>
            </a:r>
            <a:r>
              <a:rPr lang="en-GB" sz="2448" dirty="0">
                <a:solidFill>
                  <a:schemeClr val="bg1"/>
                </a:solidFill>
              </a:rPr>
              <a:t>applications and services to the Internet</a:t>
            </a:r>
          </a:p>
        </p:txBody>
      </p:sp>
      <p:sp>
        <p:nvSpPr>
          <p:cNvPr id="49" name="TextBox 48"/>
          <p:cNvSpPr txBox="1"/>
          <p:nvPr/>
        </p:nvSpPr>
        <p:spPr>
          <a:xfrm>
            <a:off x="6012484" y="1249706"/>
            <a:ext cx="1632056" cy="414353"/>
          </a:xfrm>
          <a:prstGeom prst="rect">
            <a:avLst/>
          </a:prstGeom>
          <a:noFill/>
        </p:spPr>
        <p:txBody>
          <a:bodyPr wrap="square" rtlCol="0">
            <a:spAutoFit/>
          </a:bodyPr>
          <a:lstStyle/>
          <a:p>
            <a:pPr algn="ctr"/>
            <a:r>
              <a:rPr lang="en-US" sz="2040" dirty="0"/>
              <a:t>WAP</a:t>
            </a:r>
          </a:p>
        </p:txBody>
      </p:sp>
      <p:pic>
        <p:nvPicPr>
          <p:cNvPr id="50" name="Picture 68" descr="YellowUser"/>
          <p:cNvPicPr>
            <a:picLocks noChangeAspect="1" noChangeArrowheads="1"/>
          </p:cNvPicPr>
          <p:nvPr/>
        </p:nvPicPr>
        <p:blipFill>
          <a:blip r:embed="rId12">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3354436" y="5726711"/>
            <a:ext cx="673567" cy="533454"/>
          </a:xfrm>
          <a:prstGeom prst="rect">
            <a:avLst/>
          </a:prstGeom>
          <a:noFill/>
        </p:spPr>
      </p:pic>
      <p:sp>
        <p:nvSpPr>
          <p:cNvPr id="51" name="Right Arrow 50"/>
          <p:cNvSpPr/>
          <p:nvPr/>
        </p:nvSpPr>
        <p:spPr bwMode="auto">
          <a:xfrm>
            <a:off x="4121298" y="5794415"/>
            <a:ext cx="1628704" cy="424697"/>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52" name="TextBox 51"/>
          <p:cNvSpPr txBox="1"/>
          <p:nvPr/>
        </p:nvSpPr>
        <p:spPr>
          <a:xfrm>
            <a:off x="484629" y="5273748"/>
            <a:ext cx="2935798" cy="1374897"/>
          </a:xfrm>
          <a:prstGeom prst="rect">
            <a:avLst/>
          </a:prstGeom>
          <a:noFill/>
        </p:spPr>
        <p:txBody>
          <a:bodyPr wrap="square" rtlCol="0">
            <a:spAutoFit/>
          </a:bodyPr>
          <a:lstStyle/>
          <a:p>
            <a:pPr algn="ctr"/>
            <a:r>
              <a:rPr lang="en-US" sz="2040" dirty="0"/>
              <a:t>Users are authenticated and authorized before gaining access to the corporate network</a:t>
            </a:r>
          </a:p>
        </p:txBody>
      </p:sp>
      <p:sp>
        <p:nvSpPr>
          <p:cNvPr id="53" name="Rectangle 52"/>
          <p:cNvSpPr/>
          <p:nvPr/>
        </p:nvSpPr>
        <p:spPr bwMode="auto">
          <a:xfrm>
            <a:off x="484628" y="5133481"/>
            <a:ext cx="3543375" cy="1644079"/>
          </a:xfrm>
          <a:prstGeom prst="rect">
            <a:avLst/>
          </a:prstGeom>
          <a:no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41" name="TextBox 40"/>
          <p:cNvSpPr txBox="1"/>
          <p:nvPr/>
        </p:nvSpPr>
        <p:spPr>
          <a:xfrm>
            <a:off x="4769013" y="3355431"/>
            <a:ext cx="2486942" cy="414353"/>
          </a:xfrm>
          <a:prstGeom prst="rect">
            <a:avLst/>
          </a:prstGeom>
          <a:noFill/>
        </p:spPr>
        <p:txBody>
          <a:bodyPr wrap="square" rtlCol="0">
            <a:spAutoFit/>
          </a:bodyPr>
          <a:lstStyle/>
          <a:p>
            <a:pPr algn="ctr"/>
            <a:r>
              <a:rPr lang="en-US" sz="2040" dirty="0"/>
              <a:t>Pass-through</a:t>
            </a:r>
          </a:p>
        </p:txBody>
      </p:sp>
      <p:sp>
        <p:nvSpPr>
          <p:cNvPr id="43" name="TextBox 42"/>
          <p:cNvSpPr txBox="1"/>
          <p:nvPr/>
        </p:nvSpPr>
        <p:spPr>
          <a:xfrm>
            <a:off x="6390340" y="4892863"/>
            <a:ext cx="1632056" cy="414353"/>
          </a:xfrm>
          <a:prstGeom prst="rect">
            <a:avLst/>
          </a:prstGeom>
          <a:noFill/>
        </p:spPr>
        <p:txBody>
          <a:bodyPr wrap="square" rtlCol="0">
            <a:spAutoFit/>
          </a:bodyPr>
          <a:lstStyle/>
          <a:p>
            <a:pPr algn="ctr"/>
            <a:r>
              <a:rPr lang="en-US" sz="2040" dirty="0"/>
              <a:t>KCD</a:t>
            </a:r>
          </a:p>
        </p:txBody>
      </p:sp>
    </p:spTree>
    <p:extLst>
      <p:ext uri="{BB962C8B-B14F-4D97-AF65-F5344CB8AC3E}">
        <p14:creationId xmlns:p14="http://schemas.microsoft.com/office/powerpoint/2010/main" val="3769132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5153446"/>
            <a:ext cx="11887200" cy="1551194"/>
          </a:xfrm>
        </p:spPr>
        <p:txBody>
          <a:bodyPr/>
          <a:lstStyle/>
          <a:p>
            <a:r>
              <a:rPr lang="en-GB" dirty="0" smtClean="0"/>
              <a:t>JWT token mandated for Open ID Connect</a:t>
            </a:r>
          </a:p>
          <a:p>
            <a:pPr lvl="1"/>
            <a:r>
              <a:rPr lang="en-GB" dirty="0" smtClean="0"/>
              <a:t>Used in most OAuth 2.0 implementations</a:t>
            </a:r>
          </a:p>
          <a:p>
            <a:pPr lvl="1"/>
            <a:r>
              <a:rPr lang="en-GB" dirty="0"/>
              <a:t>Decoder: http://</a:t>
            </a:r>
            <a:r>
              <a:rPr lang="en-GB" dirty="0" smtClean="0"/>
              <a:t>openidtest.uninett.no/jwt</a:t>
            </a:r>
            <a:endParaRPr lang="en-GB" dirty="0"/>
          </a:p>
        </p:txBody>
      </p:sp>
      <p:sp>
        <p:nvSpPr>
          <p:cNvPr id="2" name="Title 1"/>
          <p:cNvSpPr>
            <a:spLocks noGrp="1"/>
          </p:cNvSpPr>
          <p:nvPr>
            <p:ph type="title"/>
          </p:nvPr>
        </p:nvSpPr>
        <p:spPr/>
        <p:txBody>
          <a:bodyPr/>
          <a:lstStyle/>
          <a:p>
            <a:r>
              <a:rPr lang="en-GB" dirty="0" smtClean="0"/>
              <a:t>Main token types</a:t>
            </a:r>
            <a:endParaRPr lang="en-GB" dirty="0"/>
          </a:p>
        </p:txBody>
      </p:sp>
      <p:sp>
        <p:nvSpPr>
          <p:cNvPr id="4" name="Rectangle 3"/>
          <p:cNvSpPr/>
          <p:nvPr/>
        </p:nvSpPr>
        <p:spPr bwMode="auto">
          <a:xfrm>
            <a:off x="1386736" y="1713124"/>
            <a:ext cx="1632056" cy="108803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rgbClr val="FFFFFF">
                    <a:alpha val="98824"/>
                  </a:srgbClr>
                </a:solidFill>
                <a:latin typeface="Segoe UI" pitchFamily="34" charset="0"/>
                <a:ea typeface="Segoe UI" pitchFamily="34" charset="0"/>
                <a:cs typeface="Segoe UI" pitchFamily="34" charset="0"/>
              </a:rPr>
              <a:t>SAML</a:t>
            </a:r>
          </a:p>
        </p:txBody>
      </p:sp>
      <p:sp>
        <p:nvSpPr>
          <p:cNvPr id="5" name="Rectangle 4"/>
          <p:cNvSpPr/>
          <p:nvPr/>
        </p:nvSpPr>
        <p:spPr bwMode="auto">
          <a:xfrm>
            <a:off x="5661167" y="1713124"/>
            <a:ext cx="1632056" cy="108803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rgbClr val="FFFFFF">
                    <a:alpha val="98824"/>
                  </a:srgbClr>
                </a:solidFill>
                <a:latin typeface="Segoe UI" pitchFamily="34" charset="0"/>
                <a:ea typeface="Segoe UI" pitchFamily="34" charset="0"/>
                <a:cs typeface="Segoe UI" pitchFamily="34" charset="0"/>
              </a:rPr>
              <a:t>SWT</a:t>
            </a:r>
          </a:p>
        </p:txBody>
      </p:sp>
      <p:sp>
        <p:nvSpPr>
          <p:cNvPr id="6" name="Rectangle 5"/>
          <p:cNvSpPr/>
          <p:nvPr/>
        </p:nvSpPr>
        <p:spPr bwMode="auto">
          <a:xfrm>
            <a:off x="9935599" y="1713124"/>
            <a:ext cx="1632056" cy="108803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rgbClr val="FFFFFF">
                    <a:alpha val="98824"/>
                  </a:srgbClr>
                </a:solidFill>
                <a:latin typeface="Segoe UI" pitchFamily="34" charset="0"/>
                <a:ea typeface="Segoe UI" pitchFamily="34" charset="0"/>
                <a:cs typeface="Segoe UI" pitchFamily="34" charset="0"/>
              </a:rPr>
              <a:t>JWT</a:t>
            </a:r>
          </a:p>
        </p:txBody>
      </p:sp>
      <p:sp>
        <p:nvSpPr>
          <p:cNvPr id="8" name="TextBox 7"/>
          <p:cNvSpPr txBox="1"/>
          <p:nvPr/>
        </p:nvSpPr>
        <p:spPr>
          <a:xfrm>
            <a:off x="9624732" y="2801160"/>
            <a:ext cx="2464666" cy="418866"/>
          </a:xfrm>
          <a:prstGeom prst="rect">
            <a:avLst/>
          </a:prstGeom>
          <a:noFill/>
        </p:spPr>
        <p:txBody>
          <a:bodyPr wrap="none" lIns="93260" tIns="93260" rIns="93260" bIns="93260" rtlCol="0">
            <a:spAutoFit/>
          </a:bodyPr>
          <a:lstStyle/>
          <a:p>
            <a:pPr>
              <a:lnSpc>
                <a:spcPct val="90000"/>
              </a:lnSpc>
              <a:spcBef>
                <a:spcPct val="20000"/>
              </a:spcBef>
              <a:buSzPct val="90000"/>
            </a:pPr>
            <a:r>
              <a:rPr lang="en-GB" sz="1632" dirty="0"/>
              <a:t>JSON Web Tokens (JWT)</a:t>
            </a:r>
            <a:endParaRPr lang="en-GB" sz="1632" dirty="0">
              <a:solidFill>
                <a:schemeClr val="tx1">
                  <a:alpha val="99000"/>
                </a:schemeClr>
              </a:solidFill>
            </a:endParaRPr>
          </a:p>
        </p:txBody>
      </p:sp>
      <p:sp>
        <p:nvSpPr>
          <p:cNvPr id="9" name="TextBox 8"/>
          <p:cNvSpPr txBox="1"/>
          <p:nvPr/>
        </p:nvSpPr>
        <p:spPr>
          <a:xfrm>
            <a:off x="5176071" y="2801160"/>
            <a:ext cx="2586242" cy="916618"/>
          </a:xfrm>
          <a:prstGeom prst="rect">
            <a:avLst/>
          </a:prstGeom>
          <a:noFill/>
        </p:spPr>
        <p:txBody>
          <a:bodyPr wrap="none" lIns="93260" tIns="93260" rIns="93260" bIns="93260" rtlCol="0">
            <a:spAutoFit/>
          </a:bodyPr>
          <a:lstStyle/>
          <a:p>
            <a:pPr algn="ctr">
              <a:lnSpc>
                <a:spcPct val="90000"/>
              </a:lnSpc>
              <a:spcBef>
                <a:spcPct val="20000"/>
              </a:spcBef>
              <a:buSzPct val="90000"/>
            </a:pPr>
            <a:r>
              <a:rPr lang="en-GB" sz="1632" dirty="0"/>
              <a:t>Simple </a:t>
            </a:r>
            <a:r>
              <a:rPr lang="en-GB" sz="1632" dirty="0" smtClean="0"/>
              <a:t>Web Token</a:t>
            </a:r>
            <a:br>
              <a:rPr lang="en-GB" sz="1632" dirty="0" smtClean="0"/>
            </a:br>
            <a:r>
              <a:rPr lang="en-GB" sz="1632" dirty="0" smtClean="0"/>
              <a:t>(</a:t>
            </a:r>
            <a:r>
              <a:rPr lang="en-GB" sz="1600" dirty="0"/>
              <a:t>Microsoft, </a:t>
            </a:r>
            <a:r>
              <a:rPr lang="en-GB" sz="1600" dirty="0" smtClean="0"/>
              <a:t>Google, </a:t>
            </a:r>
            <a:r>
              <a:rPr lang="en-GB" sz="1600" dirty="0"/>
              <a:t>Y</a:t>
            </a:r>
            <a:r>
              <a:rPr lang="en-GB" sz="1600" dirty="0" smtClean="0"/>
              <a:t>ahoo)</a:t>
            </a:r>
            <a:endParaRPr lang="en-GB" sz="1600" dirty="0"/>
          </a:p>
          <a:p>
            <a:pPr algn="ctr">
              <a:lnSpc>
                <a:spcPct val="90000"/>
              </a:lnSpc>
              <a:spcBef>
                <a:spcPct val="20000"/>
              </a:spcBef>
              <a:buSzPct val="90000"/>
            </a:pPr>
            <a:endParaRPr lang="en-GB" sz="1632" dirty="0"/>
          </a:p>
        </p:txBody>
      </p:sp>
      <p:sp>
        <p:nvSpPr>
          <p:cNvPr id="10" name="Rectangle 9"/>
          <p:cNvSpPr/>
          <p:nvPr/>
        </p:nvSpPr>
        <p:spPr>
          <a:xfrm>
            <a:off x="385589" y="2801161"/>
            <a:ext cx="3634350" cy="700594"/>
          </a:xfrm>
          <a:prstGeom prst="rect">
            <a:avLst/>
          </a:prstGeom>
          <a:noFill/>
        </p:spPr>
        <p:txBody>
          <a:bodyPr wrap="none" lIns="93260" tIns="93260" rIns="93260" bIns="93260" rtlCol="0">
            <a:spAutoFit/>
          </a:bodyPr>
          <a:lstStyle/>
          <a:p>
            <a:pPr algn="ctr">
              <a:lnSpc>
                <a:spcPct val="90000"/>
              </a:lnSpc>
              <a:spcBef>
                <a:spcPct val="20000"/>
              </a:spcBef>
              <a:buSzPct val="90000"/>
            </a:pPr>
            <a:r>
              <a:rPr lang="en-GB" sz="1632" dirty="0">
                <a:solidFill>
                  <a:schemeClr val="tx1">
                    <a:alpha val="99000"/>
                  </a:schemeClr>
                </a:solidFill>
              </a:rPr>
              <a:t>Security Assertion </a:t>
            </a:r>
            <a:r>
              <a:rPr lang="en-GB" sz="1632" dirty="0" err="1">
                <a:solidFill>
                  <a:schemeClr val="tx1">
                    <a:alpha val="99000"/>
                  </a:schemeClr>
                </a:solidFill>
              </a:rPr>
              <a:t>Markup</a:t>
            </a:r>
            <a:r>
              <a:rPr lang="en-GB" sz="1632" dirty="0">
                <a:solidFill>
                  <a:schemeClr val="tx1">
                    <a:alpha val="99000"/>
                  </a:schemeClr>
                </a:solidFill>
              </a:rPr>
              <a:t> Language</a:t>
            </a:r>
          </a:p>
          <a:p>
            <a:pPr algn="ctr">
              <a:lnSpc>
                <a:spcPct val="90000"/>
              </a:lnSpc>
              <a:spcBef>
                <a:spcPct val="20000"/>
              </a:spcBef>
              <a:buSzPct val="90000"/>
            </a:pPr>
            <a:r>
              <a:rPr lang="en-GB" sz="1632" dirty="0">
                <a:solidFill>
                  <a:schemeClr val="tx1">
                    <a:alpha val="99000"/>
                  </a:schemeClr>
                </a:solidFill>
              </a:rPr>
              <a:t>SAML 1.1/2.0</a:t>
            </a:r>
          </a:p>
        </p:txBody>
      </p:sp>
      <p:sp>
        <p:nvSpPr>
          <p:cNvPr id="11" name="Rectangle 10"/>
          <p:cNvSpPr/>
          <p:nvPr/>
        </p:nvSpPr>
        <p:spPr>
          <a:xfrm>
            <a:off x="1591987" y="3535658"/>
            <a:ext cx="1318004" cy="1545780"/>
          </a:xfrm>
          <a:prstGeom prst="rect">
            <a:avLst/>
          </a:prstGeom>
          <a:noFill/>
        </p:spPr>
        <p:txBody>
          <a:bodyPr wrap="none" lIns="93260" tIns="93260" rIns="93260" bIns="93260" rtlCol="0">
            <a:spAutoFit/>
          </a:bodyPr>
          <a:lstStyle/>
          <a:p>
            <a:pPr algn="ctr">
              <a:lnSpc>
                <a:spcPct val="90000"/>
              </a:lnSpc>
              <a:spcBef>
                <a:spcPct val="20000"/>
              </a:spcBef>
              <a:buSzPct val="90000"/>
            </a:pPr>
            <a:r>
              <a:rPr lang="en-GB" sz="1632" dirty="0">
                <a:solidFill>
                  <a:schemeClr val="tx1">
                    <a:alpha val="99000"/>
                  </a:schemeClr>
                </a:solidFill>
              </a:rPr>
              <a:t>Complex to:</a:t>
            </a:r>
          </a:p>
          <a:p>
            <a:pPr algn="ctr">
              <a:lnSpc>
                <a:spcPct val="90000"/>
              </a:lnSpc>
              <a:spcBef>
                <a:spcPct val="20000"/>
              </a:spcBef>
              <a:buSzPct val="90000"/>
            </a:pPr>
            <a:r>
              <a:rPr lang="en-GB" sz="1632" dirty="0">
                <a:solidFill>
                  <a:schemeClr val="tx1">
                    <a:alpha val="99000"/>
                  </a:schemeClr>
                </a:solidFill>
              </a:rPr>
              <a:t>Create</a:t>
            </a:r>
          </a:p>
          <a:p>
            <a:pPr algn="ctr">
              <a:lnSpc>
                <a:spcPct val="90000"/>
              </a:lnSpc>
              <a:spcBef>
                <a:spcPct val="20000"/>
              </a:spcBef>
              <a:buSzPct val="90000"/>
            </a:pPr>
            <a:r>
              <a:rPr lang="en-GB" sz="1632" dirty="0">
                <a:solidFill>
                  <a:schemeClr val="tx1">
                    <a:alpha val="99000"/>
                  </a:schemeClr>
                </a:solidFill>
              </a:rPr>
              <a:t>Parse</a:t>
            </a:r>
          </a:p>
          <a:p>
            <a:pPr algn="ctr">
              <a:lnSpc>
                <a:spcPct val="90000"/>
              </a:lnSpc>
              <a:spcBef>
                <a:spcPct val="20000"/>
              </a:spcBef>
              <a:buSzPct val="90000"/>
            </a:pPr>
            <a:r>
              <a:rPr lang="en-GB" sz="1632" dirty="0">
                <a:solidFill>
                  <a:schemeClr val="tx1">
                    <a:alpha val="99000"/>
                  </a:schemeClr>
                </a:solidFill>
              </a:rPr>
              <a:t>Validate</a:t>
            </a:r>
          </a:p>
          <a:p>
            <a:pPr algn="ctr">
              <a:lnSpc>
                <a:spcPct val="90000"/>
              </a:lnSpc>
              <a:spcBef>
                <a:spcPct val="20000"/>
              </a:spcBef>
              <a:buSzPct val="90000"/>
            </a:pPr>
            <a:r>
              <a:rPr lang="en-GB" sz="1632" dirty="0">
                <a:solidFill>
                  <a:schemeClr val="tx1">
                    <a:alpha val="99000"/>
                  </a:schemeClr>
                </a:solidFill>
              </a:rPr>
              <a:t>Transmit</a:t>
            </a:r>
          </a:p>
        </p:txBody>
      </p:sp>
      <p:sp>
        <p:nvSpPr>
          <p:cNvPr id="12" name="Rectangle 11"/>
          <p:cNvSpPr/>
          <p:nvPr/>
        </p:nvSpPr>
        <p:spPr>
          <a:xfrm>
            <a:off x="10394739" y="3535658"/>
            <a:ext cx="980688" cy="1545780"/>
          </a:xfrm>
          <a:prstGeom prst="rect">
            <a:avLst/>
          </a:prstGeom>
          <a:noFill/>
        </p:spPr>
        <p:txBody>
          <a:bodyPr wrap="none" lIns="93260" tIns="93260" rIns="93260" bIns="93260" rtlCol="0">
            <a:spAutoFit/>
          </a:bodyPr>
          <a:lstStyle/>
          <a:p>
            <a:pPr algn="ctr">
              <a:lnSpc>
                <a:spcPct val="90000"/>
              </a:lnSpc>
              <a:spcBef>
                <a:spcPct val="20000"/>
              </a:spcBef>
              <a:buSzPct val="90000"/>
            </a:pPr>
            <a:r>
              <a:rPr lang="en-GB" sz="1632" dirty="0">
                <a:solidFill>
                  <a:schemeClr val="tx1">
                    <a:alpha val="99000"/>
                  </a:schemeClr>
                </a:solidFill>
              </a:rPr>
              <a:t>Easy to:</a:t>
            </a:r>
          </a:p>
          <a:p>
            <a:pPr algn="ctr">
              <a:lnSpc>
                <a:spcPct val="90000"/>
              </a:lnSpc>
              <a:spcBef>
                <a:spcPct val="20000"/>
              </a:spcBef>
              <a:buSzPct val="90000"/>
            </a:pPr>
            <a:r>
              <a:rPr lang="en-GB" sz="1632" dirty="0">
                <a:solidFill>
                  <a:schemeClr val="tx1">
                    <a:alpha val="99000"/>
                  </a:schemeClr>
                </a:solidFill>
              </a:rPr>
              <a:t>Create</a:t>
            </a:r>
          </a:p>
          <a:p>
            <a:pPr algn="ctr">
              <a:lnSpc>
                <a:spcPct val="90000"/>
              </a:lnSpc>
              <a:spcBef>
                <a:spcPct val="20000"/>
              </a:spcBef>
              <a:buSzPct val="90000"/>
            </a:pPr>
            <a:r>
              <a:rPr lang="en-GB" sz="1632" dirty="0">
                <a:solidFill>
                  <a:schemeClr val="tx1">
                    <a:alpha val="99000"/>
                  </a:schemeClr>
                </a:solidFill>
              </a:rPr>
              <a:t>Parse</a:t>
            </a:r>
          </a:p>
          <a:p>
            <a:pPr algn="ctr">
              <a:lnSpc>
                <a:spcPct val="90000"/>
              </a:lnSpc>
              <a:spcBef>
                <a:spcPct val="20000"/>
              </a:spcBef>
              <a:buSzPct val="90000"/>
            </a:pPr>
            <a:r>
              <a:rPr lang="en-GB" sz="1632" dirty="0">
                <a:solidFill>
                  <a:schemeClr val="tx1">
                    <a:alpha val="99000"/>
                  </a:schemeClr>
                </a:solidFill>
              </a:rPr>
              <a:t>Validate</a:t>
            </a:r>
          </a:p>
          <a:p>
            <a:pPr algn="ctr">
              <a:lnSpc>
                <a:spcPct val="90000"/>
              </a:lnSpc>
              <a:spcBef>
                <a:spcPct val="20000"/>
              </a:spcBef>
              <a:buSzPct val="90000"/>
            </a:pPr>
            <a:r>
              <a:rPr lang="en-GB" sz="1632" dirty="0">
                <a:solidFill>
                  <a:schemeClr val="tx1">
                    <a:alpha val="99000"/>
                  </a:schemeClr>
                </a:solidFill>
              </a:rPr>
              <a:t>Transmit</a:t>
            </a:r>
          </a:p>
        </p:txBody>
      </p:sp>
      <p:sp>
        <p:nvSpPr>
          <p:cNvPr id="13" name="TextBox 12"/>
          <p:cNvSpPr txBox="1"/>
          <p:nvPr/>
        </p:nvSpPr>
        <p:spPr>
          <a:xfrm>
            <a:off x="5866122" y="3535658"/>
            <a:ext cx="1263397" cy="418866"/>
          </a:xfrm>
          <a:prstGeom prst="rect">
            <a:avLst/>
          </a:prstGeom>
          <a:noFill/>
        </p:spPr>
        <p:txBody>
          <a:bodyPr wrap="none" lIns="93260" tIns="93260" rIns="93260" bIns="93260" rtlCol="0">
            <a:spAutoFit/>
          </a:bodyPr>
          <a:lstStyle/>
          <a:p>
            <a:pPr>
              <a:lnSpc>
                <a:spcPct val="90000"/>
              </a:lnSpc>
              <a:spcBef>
                <a:spcPct val="20000"/>
              </a:spcBef>
              <a:buSzPct val="90000"/>
            </a:pPr>
            <a:r>
              <a:rPr lang="en-GB" sz="1632" dirty="0">
                <a:solidFill>
                  <a:schemeClr val="tx1">
                    <a:alpha val="99000"/>
                  </a:schemeClr>
                </a:solidFill>
              </a:rPr>
              <a:t>Too simple!</a:t>
            </a:r>
          </a:p>
        </p:txBody>
      </p:sp>
      <p:sp>
        <p:nvSpPr>
          <p:cNvPr id="15" name="Right Arrow 14"/>
          <p:cNvSpPr/>
          <p:nvPr/>
        </p:nvSpPr>
        <p:spPr bwMode="auto">
          <a:xfrm>
            <a:off x="2941074" y="1195286"/>
            <a:ext cx="7072242" cy="517838"/>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2244" dirty="0">
                <a:solidFill>
                  <a:srgbClr val="FFFFFF">
                    <a:alpha val="98824"/>
                  </a:srgbClr>
                </a:solidFill>
                <a:latin typeface="Segoe UI" pitchFamily="34" charset="0"/>
                <a:ea typeface="Segoe UI" pitchFamily="34" charset="0"/>
                <a:cs typeface="Segoe UI" pitchFamily="34" charset="0"/>
              </a:rPr>
              <a:t>Time</a:t>
            </a:r>
          </a:p>
        </p:txBody>
      </p:sp>
    </p:spTree>
    <p:extLst>
      <p:ext uri="{BB962C8B-B14F-4D97-AF65-F5344CB8AC3E}">
        <p14:creationId xmlns:p14="http://schemas.microsoft.com/office/powerpoint/2010/main" val="56548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4042163" y="3752506"/>
            <a:ext cx="8160279" cy="1590701"/>
          </a:xfrm>
          <a:prstGeom prst="roundRect">
            <a:avLst/>
          </a:prstGeom>
          <a:solidFill>
            <a:schemeClr val="bg2">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41" name="Rounded Rectangle 40"/>
          <p:cNvSpPr/>
          <p:nvPr/>
        </p:nvSpPr>
        <p:spPr bwMode="auto">
          <a:xfrm>
            <a:off x="4042163" y="1088037"/>
            <a:ext cx="8160279" cy="1590701"/>
          </a:xfrm>
          <a:prstGeom prst="roundRect">
            <a:avLst/>
          </a:prstGeom>
          <a:solidFill>
            <a:schemeClr val="bg2">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GB" dirty="0" smtClean="0"/>
              <a:t>Communications and trust</a:t>
            </a:r>
            <a:endParaRPr lang="en-GB" dirty="0"/>
          </a:p>
        </p:txBody>
      </p:sp>
      <p:pic>
        <p:nvPicPr>
          <p:cNvPr id="5" name="Picture 4" descr="laptop"/>
          <p:cNvPicPr>
            <a:picLocks noChangeAspect="1" noChangeArrowheads="1"/>
          </p:cNvPicPr>
          <p:nvPr/>
        </p:nvPicPr>
        <p:blipFill>
          <a:blip r:embed="rId3" cstate="print"/>
          <a:srcRect/>
          <a:stretch>
            <a:fillRect/>
          </a:stretch>
        </p:blipFill>
        <p:spPr bwMode="auto">
          <a:xfrm>
            <a:off x="540241" y="2775296"/>
            <a:ext cx="1206081" cy="664762"/>
          </a:xfrm>
          <a:prstGeom prst="rect">
            <a:avLst/>
          </a:prstGeom>
          <a:noFill/>
          <a:ln w="9525">
            <a:noFill/>
            <a:miter lim="800000"/>
            <a:headEnd/>
            <a:tailEnd/>
          </a:ln>
        </p:spPr>
      </p:pic>
      <p:sp>
        <p:nvSpPr>
          <p:cNvPr id="6" name="TextBox 5"/>
          <p:cNvSpPr txBox="1"/>
          <p:nvPr/>
        </p:nvSpPr>
        <p:spPr>
          <a:xfrm>
            <a:off x="154468" y="3425768"/>
            <a:ext cx="808586" cy="461743"/>
          </a:xfrm>
          <a:prstGeom prst="rect">
            <a:avLst/>
          </a:prstGeom>
        </p:spPr>
        <p:txBody>
          <a:bodyPr wrap="none" lIns="124326" tIns="62162" rIns="124326" bIns="62162" rtlCol="0">
            <a:spAutoFit/>
          </a:bodyPr>
          <a:lstStyle/>
          <a:p>
            <a:r>
              <a:rPr lang="en-GB" sz="2142" dirty="0"/>
              <a:t>User</a:t>
            </a:r>
          </a:p>
        </p:txBody>
      </p:sp>
      <p:pic>
        <p:nvPicPr>
          <p:cNvPr id="7" name="Picture 68" descr="YellowUser"/>
          <p:cNvPicPr>
            <a:picLocks noChangeAspect="1" noChangeArrowheads="1"/>
          </p:cNvPicPr>
          <p:nvPr/>
        </p:nvPicPr>
        <p:blipFill>
          <a:blip r:embed="rId4">
            <a:clrChange>
              <a:clrFrom>
                <a:srgbClr val="08369A"/>
              </a:clrFrom>
              <a:clrTo>
                <a:srgbClr val="08369A">
                  <a:alpha val="0"/>
                </a:srgbClr>
              </a:clrTo>
            </a:clrChange>
            <a:duotone>
              <a:prstClr val="black"/>
              <a:srgbClr val="FF0000">
                <a:tint val="45000"/>
                <a:satMod val="400000"/>
              </a:srgbClr>
            </a:duotone>
          </a:blip>
          <a:srcRect/>
          <a:stretch>
            <a:fillRect/>
          </a:stretch>
        </p:blipFill>
        <p:spPr bwMode="auto">
          <a:xfrm>
            <a:off x="183660" y="2906307"/>
            <a:ext cx="673567" cy="533455"/>
          </a:xfrm>
          <a:prstGeom prst="rect">
            <a:avLst/>
          </a:prstGeom>
          <a:noFill/>
        </p:spPr>
      </p:pic>
      <p:graphicFrame>
        <p:nvGraphicFramePr>
          <p:cNvPr id="8" name="Object 7"/>
          <p:cNvGraphicFramePr>
            <a:graphicFrameLocks noChangeAspect="1"/>
          </p:cNvGraphicFramePr>
          <p:nvPr>
            <p:extLst/>
          </p:nvPr>
        </p:nvGraphicFramePr>
        <p:xfrm>
          <a:off x="4236455" y="1455886"/>
          <a:ext cx="893745" cy="940699"/>
        </p:xfrm>
        <a:graphic>
          <a:graphicData uri="http://schemas.openxmlformats.org/presentationml/2006/ole">
            <mc:AlternateContent xmlns:mc="http://schemas.openxmlformats.org/markup-compatibility/2006">
              <mc:Choice xmlns:v="urn:schemas-microsoft-com:vml" Requires="v">
                <p:oleObj spid="_x0000_s11284" name="Visio" r:id="rId5" imgW="681228" imgH="955548" progId="Visio.Drawing.11">
                  <p:embed/>
                </p:oleObj>
              </mc:Choice>
              <mc:Fallback>
                <p:oleObj name="Visio" r:id="rId5" imgW="681228" imgH="9555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6455" y="1455886"/>
                        <a:ext cx="893745" cy="94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nvPr>
        </p:nvGraphicFramePr>
        <p:xfrm>
          <a:off x="4178167" y="4072378"/>
          <a:ext cx="893745" cy="940699"/>
        </p:xfrm>
        <a:graphic>
          <a:graphicData uri="http://schemas.openxmlformats.org/presentationml/2006/ole">
            <mc:AlternateContent xmlns:mc="http://schemas.openxmlformats.org/markup-compatibility/2006">
              <mc:Choice xmlns:v="urn:schemas-microsoft-com:vml" Requires="v">
                <p:oleObj spid="_x0000_s11285"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167" y="4072378"/>
                        <a:ext cx="893745" cy="94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040" y="1649934"/>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9" cstate="print"/>
          <a:srcRect/>
          <a:stretch>
            <a:fillRect/>
          </a:stretch>
        </p:blipFill>
        <p:spPr bwMode="auto">
          <a:xfrm>
            <a:off x="4210556" y="4920141"/>
            <a:ext cx="607527" cy="364611"/>
          </a:xfrm>
          <a:prstGeom prst="rect">
            <a:avLst/>
          </a:prstGeom>
          <a:noFill/>
          <a:ln w="9525">
            <a:noFill/>
            <a:miter lim="800000"/>
            <a:headEnd/>
            <a:tailEnd/>
          </a:ln>
        </p:spPr>
      </p:pic>
      <p:pic>
        <p:nvPicPr>
          <p:cNvPr id="16" name="Picture 2"/>
          <p:cNvPicPr>
            <a:picLocks noChangeAspect="1" noChangeArrowheads="1"/>
          </p:cNvPicPr>
          <p:nvPr/>
        </p:nvPicPr>
        <p:blipFill>
          <a:blip r:embed="rId9" cstate="print">
            <a:duotone>
              <a:prstClr val="black"/>
              <a:schemeClr val="accent2">
                <a:tint val="45000"/>
                <a:satMod val="400000"/>
              </a:schemeClr>
            </a:duotone>
          </a:blip>
          <a:srcRect/>
          <a:stretch>
            <a:fillRect/>
          </a:stretch>
        </p:blipFill>
        <p:spPr bwMode="auto">
          <a:xfrm>
            <a:off x="4298573" y="2277765"/>
            <a:ext cx="607527" cy="364611"/>
          </a:xfrm>
          <a:prstGeom prst="rect">
            <a:avLst/>
          </a:prstGeom>
          <a:noFill/>
          <a:ln w="9525">
            <a:noFill/>
            <a:miter lim="800000"/>
            <a:headEnd/>
            <a:tailEnd/>
          </a:ln>
        </p:spPr>
      </p:pic>
      <p:sp>
        <p:nvSpPr>
          <p:cNvPr id="18" name="TextBox 17"/>
          <p:cNvSpPr txBox="1"/>
          <p:nvPr/>
        </p:nvSpPr>
        <p:spPr>
          <a:xfrm>
            <a:off x="183660" y="4540271"/>
            <a:ext cx="3421394" cy="1470355"/>
          </a:xfrm>
          <a:prstGeom prst="rect">
            <a:avLst/>
          </a:prstGeom>
        </p:spPr>
        <p:txBody>
          <a:bodyPr wrap="square" lIns="124326" tIns="62162" rIns="124326" bIns="62162" rtlCol="0">
            <a:spAutoFit/>
          </a:bodyPr>
          <a:lstStyle/>
          <a:p>
            <a:pPr algn="ctr"/>
            <a:r>
              <a:rPr lang="en-GB" sz="2142" dirty="0"/>
              <a:t>User trusts website and STS via SSL certificates</a:t>
            </a:r>
          </a:p>
          <a:p>
            <a:pPr algn="ctr"/>
            <a:r>
              <a:rPr lang="en-GB" sz="2142" dirty="0"/>
              <a:t>Certificate path validated and CRL checked</a:t>
            </a:r>
          </a:p>
        </p:txBody>
      </p:sp>
      <p:sp>
        <p:nvSpPr>
          <p:cNvPr id="10" name="Right Arrow 9"/>
          <p:cNvSpPr/>
          <p:nvPr/>
        </p:nvSpPr>
        <p:spPr bwMode="auto">
          <a:xfrm rot="20402817">
            <a:off x="1820756" y="2201515"/>
            <a:ext cx="2402060" cy="267024"/>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sp>
        <p:nvSpPr>
          <p:cNvPr id="20" name="Right Arrow 19"/>
          <p:cNvSpPr/>
          <p:nvPr/>
        </p:nvSpPr>
        <p:spPr bwMode="auto">
          <a:xfrm rot="1478439">
            <a:off x="1834161" y="3638966"/>
            <a:ext cx="2386111" cy="267024"/>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rgbClr val="FFFFFF">
                  <a:alpha val="98824"/>
                </a:srgbClr>
              </a:solidFill>
              <a:latin typeface="Segoe UI" pitchFamily="34" charset="0"/>
              <a:ea typeface="Segoe UI" pitchFamily="34" charset="0"/>
              <a:cs typeface="Segoe UI" pitchFamily="34" charset="0"/>
            </a:endParaRPr>
          </a:p>
        </p:txBody>
      </p:sp>
      <p:grpSp>
        <p:nvGrpSpPr>
          <p:cNvPr id="22" name="Group 21"/>
          <p:cNvGrpSpPr/>
          <p:nvPr/>
        </p:nvGrpSpPr>
        <p:grpSpPr>
          <a:xfrm>
            <a:off x="6772258" y="2930730"/>
            <a:ext cx="689450" cy="637037"/>
            <a:chOff x="589448" y="4012780"/>
            <a:chExt cx="675993" cy="624602"/>
          </a:xfrm>
        </p:grpSpPr>
        <p:sp>
          <p:nvSpPr>
            <p:cNvPr id="23" name="Regular Pentagon 22"/>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1242835"/>
              <a:r>
                <a:rPr lang="en-GB" sz="1632" dirty="0">
                  <a:solidFill>
                    <a:schemeClr val="tx1"/>
                  </a:solidFill>
                </a:rPr>
                <a:t>ST</a:t>
              </a:r>
            </a:p>
          </p:txBody>
        </p:sp>
        <p:sp>
          <p:nvSpPr>
            <p:cNvPr id="24" name="Rounded Rectangle 23"/>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2142">
                <a:solidFill>
                  <a:schemeClr val="tx1"/>
                </a:solidFill>
              </a:endParaRPr>
            </a:p>
          </p:txBody>
        </p:sp>
      </p:grpSp>
      <p:sp>
        <p:nvSpPr>
          <p:cNvPr id="11" name="Rectangle 10"/>
          <p:cNvSpPr/>
          <p:nvPr/>
        </p:nvSpPr>
        <p:spPr bwMode="auto">
          <a:xfrm>
            <a:off x="5674218" y="1503147"/>
            <a:ext cx="2875527" cy="87225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836" dirty="0">
                <a:solidFill>
                  <a:srgbClr val="FFFFFF">
                    <a:alpha val="98824"/>
                  </a:srgbClr>
                </a:solidFill>
                <a:latin typeface="Segoe UI" pitchFamily="34" charset="0"/>
                <a:ea typeface="Segoe UI" pitchFamily="34" charset="0"/>
                <a:cs typeface="Segoe UI" pitchFamily="34" charset="0"/>
              </a:rPr>
              <a:t>Sign with STS</a:t>
            </a:r>
            <a:br>
              <a:rPr lang="en-GB" sz="1836" dirty="0">
                <a:solidFill>
                  <a:srgbClr val="FFFFFF">
                    <a:alpha val="98824"/>
                  </a:srgbClr>
                </a:solidFill>
                <a:latin typeface="Segoe UI" pitchFamily="34" charset="0"/>
                <a:ea typeface="Segoe UI" pitchFamily="34" charset="0"/>
                <a:cs typeface="Segoe UI" pitchFamily="34" charset="0"/>
              </a:rPr>
            </a:br>
            <a:r>
              <a:rPr lang="en-GB" sz="1836" dirty="0">
                <a:solidFill>
                  <a:srgbClr val="FFFFFF">
                    <a:alpha val="98824"/>
                  </a:srgbClr>
                </a:solidFill>
                <a:latin typeface="Segoe UI" pitchFamily="34" charset="0"/>
                <a:ea typeface="Segoe UI" pitchFamily="34" charset="0"/>
                <a:cs typeface="Segoe UI" pitchFamily="34" charset="0"/>
              </a:rPr>
              <a:t>token signing certificate private key</a:t>
            </a:r>
          </a:p>
        </p:txBody>
      </p:sp>
      <p:sp>
        <p:nvSpPr>
          <p:cNvPr id="26" name="Rectangle 25"/>
          <p:cNvSpPr/>
          <p:nvPr/>
        </p:nvSpPr>
        <p:spPr bwMode="auto">
          <a:xfrm>
            <a:off x="5713077" y="4179351"/>
            <a:ext cx="2797810" cy="87225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836" dirty="0">
                <a:solidFill>
                  <a:srgbClr val="FFFFFF">
                    <a:alpha val="98824"/>
                  </a:srgbClr>
                </a:solidFill>
                <a:latin typeface="Segoe UI" pitchFamily="34" charset="0"/>
                <a:ea typeface="Segoe UI" pitchFamily="34" charset="0"/>
                <a:cs typeface="Segoe UI" pitchFamily="34" charset="0"/>
              </a:rPr>
              <a:t>Validate with STS</a:t>
            </a:r>
            <a:br>
              <a:rPr lang="en-GB" sz="1836" dirty="0">
                <a:solidFill>
                  <a:srgbClr val="FFFFFF">
                    <a:alpha val="98824"/>
                  </a:srgbClr>
                </a:solidFill>
                <a:latin typeface="Segoe UI" pitchFamily="34" charset="0"/>
                <a:ea typeface="Segoe UI" pitchFamily="34" charset="0"/>
                <a:cs typeface="Segoe UI" pitchFamily="34" charset="0"/>
              </a:rPr>
            </a:br>
            <a:r>
              <a:rPr lang="en-GB" sz="1836" dirty="0">
                <a:solidFill>
                  <a:srgbClr val="FFFFFF">
                    <a:alpha val="98824"/>
                  </a:srgbClr>
                </a:solidFill>
                <a:latin typeface="Segoe UI" pitchFamily="34" charset="0"/>
                <a:ea typeface="Segoe UI" pitchFamily="34" charset="0"/>
                <a:cs typeface="Segoe UI" pitchFamily="34" charset="0"/>
              </a:rPr>
              <a:t>token signing certificate public key</a:t>
            </a:r>
          </a:p>
        </p:txBody>
      </p:sp>
      <p:sp>
        <p:nvSpPr>
          <p:cNvPr id="27" name="Rectangle 26"/>
          <p:cNvSpPr/>
          <p:nvPr/>
        </p:nvSpPr>
        <p:spPr bwMode="auto">
          <a:xfrm>
            <a:off x="9093764" y="1503147"/>
            <a:ext cx="2875527" cy="87225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836" dirty="0" smtClean="0">
                <a:solidFill>
                  <a:srgbClr val="FFFFFF">
                    <a:alpha val="98824"/>
                  </a:srgbClr>
                </a:solidFill>
                <a:latin typeface="Segoe UI" pitchFamily="34" charset="0"/>
                <a:ea typeface="Segoe UI" pitchFamily="34" charset="0"/>
                <a:cs typeface="Segoe UI" pitchFamily="34" charset="0"/>
              </a:rPr>
              <a:t>encrypt </a:t>
            </a:r>
            <a:r>
              <a:rPr lang="en-GB" sz="1836" dirty="0">
                <a:solidFill>
                  <a:srgbClr val="FFFFFF">
                    <a:alpha val="98824"/>
                  </a:srgbClr>
                </a:solidFill>
                <a:latin typeface="Segoe UI" pitchFamily="34" charset="0"/>
                <a:ea typeface="Segoe UI" pitchFamily="34" charset="0"/>
                <a:cs typeface="Segoe UI" pitchFamily="34" charset="0"/>
              </a:rPr>
              <a:t>with RP</a:t>
            </a:r>
            <a:br>
              <a:rPr lang="en-GB" sz="1836" dirty="0">
                <a:solidFill>
                  <a:srgbClr val="FFFFFF">
                    <a:alpha val="98824"/>
                  </a:srgbClr>
                </a:solidFill>
                <a:latin typeface="Segoe UI" pitchFamily="34" charset="0"/>
                <a:ea typeface="Segoe UI" pitchFamily="34" charset="0"/>
                <a:cs typeface="Segoe UI" pitchFamily="34" charset="0"/>
              </a:rPr>
            </a:br>
            <a:r>
              <a:rPr lang="en-GB" sz="1836" dirty="0">
                <a:solidFill>
                  <a:srgbClr val="FFFFFF">
                    <a:alpha val="98824"/>
                  </a:srgbClr>
                </a:solidFill>
                <a:latin typeface="Segoe UI" pitchFamily="34" charset="0"/>
                <a:ea typeface="Segoe UI" pitchFamily="34" charset="0"/>
                <a:cs typeface="Segoe UI" pitchFamily="34" charset="0"/>
              </a:rPr>
              <a:t>encryption certificate public key</a:t>
            </a:r>
          </a:p>
        </p:txBody>
      </p:sp>
      <p:sp>
        <p:nvSpPr>
          <p:cNvPr id="28" name="Rectangle 27"/>
          <p:cNvSpPr/>
          <p:nvPr/>
        </p:nvSpPr>
        <p:spPr bwMode="auto">
          <a:xfrm>
            <a:off x="9093764" y="4171985"/>
            <a:ext cx="2875527" cy="87225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836" dirty="0">
                <a:solidFill>
                  <a:srgbClr val="FFFFFF">
                    <a:alpha val="98824"/>
                  </a:srgbClr>
                </a:solidFill>
                <a:latin typeface="Segoe UI" pitchFamily="34" charset="0"/>
                <a:ea typeface="Segoe UI" pitchFamily="34" charset="0"/>
                <a:cs typeface="Segoe UI" pitchFamily="34" charset="0"/>
              </a:rPr>
              <a:t>Decrypt with RP</a:t>
            </a:r>
            <a:br>
              <a:rPr lang="en-GB" sz="1836" dirty="0">
                <a:solidFill>
                  <a:srgbClr val="FFFFFF">
                    <a:alpha val="98824"/>
                  </a:srgbClr>
                </a:solidFill>
                <a:latin typeface="Segoe UI" pitchFamily="34" charset="0"/>
                <a:ea typeface="Segoe UI" pitchFamily="34" charset="0"/>
                <a:cs typeface="Segoe UI" pitchFamily="34" charset="0"/>
              </a:rPr>
            </a:br>
            <a:r>
              <a:rPr lang="en-GB" sz="1836" dirty="0">
                <a:solidFill>
                  <a:srgbClr val="FFFFFF">
                    <a:alpha val="98824"/>
                  </a:srgbClr>
                </a:solidFill>
                <a:latin typeface="Segoe UI" pitchFamily="34" charset="0"/>
                <a:ea typeface="Segoe UI" pitchFamily="34" charset="0"/>
                <a:cs typeface="Segoe UI" pitchFamily="34" charset="0"/>
              </a:rPr>
              <a:t>encryption certificate private key</a:t>
            </a:r>
          </a:p>
        </p:txBody>
      </p:sp>
      <p:sp>
        <p:nvSpPr>
          <p:cNvPr id="29" name="TextBox 28"/>
          <p:cNvSpPr txBox="1"/>
          <p:nvPr/>
        </p:nvSpPr>
        <p:spPr>
          <a:xfrm>
            <a:off x="4366515" y="1088037"/>
            <a:ext cx="695777" cy="461743"/>
          </a:xfrm>
          <a:prstGeom prst="rect">
            <a:avLst/>
          </a:prstGeom>
        </p:spPr>
        <p:txBody>
          <a:bodyPr wrap="none" lIns="124326" tIns="62162" rIns="124326" bIns="62162" rtlCol="0">
            <a:spAutoFit/>
          </a:bodyPr>
          <a:lstStyle/>
          <a:p>
            <a:r>
              <a:rPr lang="en-GB" sz="2142" dirty="0"/>
              <a:t>STS</a:t>
            </a:r>
          </a:p>
        </p:txBody>
      </p:sp>
      <p:sp>
        <p:nvSpPr>
          <p:cNvPr id="30" name="TextBox 29"/>
          <p:cNvSpPr txBox="1"/>
          <p:nvPr/>
        </p:nvSpPr>
        <p:spPr>
          <a:xfrm>
            <a:off x="4425373" y="3730413"/>
            <a:ext cx="574792" cy="461743"/>
          </a:xfrm>
          <a:prstGeom prst="rect">
            <a:avLst/>
          </a:prstGeom>
        </p:spPr>
        <p:txBody>
          <a:bodyPr wrap="none" lIns="124326" tIns="62162" rIns="124326" bIns="62162" rtlCol="0">
            <a:spAutoFit/>
          </a:bodyPr>
          <a:lstStyle/>
          <a:p>
            <a:r>
              <a:rPr lang="en-GB" sz="2142" dirty="0"/>
              <a:t>RP</a:t>
            </a:r>
          </a:p>
        </p:txBody>
      </p:sp>
      <p:cxnSp>
        <p:nvCxnSpPr>
          <p:cNvPr id="13" name="Straight Arrow Connector 12"/>
          <p:cNvCxnSpPr>
            <a:stCxn id="11" idx="2"/>
            <a:endCxn id="23" idx="0"/>
          </p:cNvCxnSpPr>
          <p:nvPr/>
        </p:nvCxnSpPr>
        <p:spPr>
          <a:xfrm>
            <a:off x="7111982" y="2375397"/>
            <a:ext cx="5002" cy="555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3" idx="3"/>
            <a:endCxn id="26" idx="0"/>
          </p:cNvCxnSpPr>
          <p:nvPr/>
        </p:nvCxnSpPr>
        <p:spPr>
          <a:xfrm flipH="1">
            <a:off x="7111982" y="3549890"/>
            <a:ext cx="5002" cy="629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7" idx="2"/>
          </p:cNvCxnSpPr>
          <p:nvPr/>
        </p:nvCxnSpPr>
        <p:spPr>
          <a:xfrm flipH="1">
            <a:off x="7461708" y="2375397"/>
            <a:ext cx="3069819" cy="732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8" idx="0"/>
          </p:cNvCxnSpPr>
          <p:nvPr/>
        </p:nvCxnSpPr>
        <p:spPr>
          <a:xfrm>
            <a:off x="7461708" y="3341828"/>
            <a:ext cx="3069819" cy="8301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2"/>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8019936" y="4920141"/>
            <a:ext cx="607527" cy="364611"/>
          </a:xfrm>
          <a:prstGeom prst="rect">
            <a:avLst/>
          </a:prstGeom>
          <a:noFill/>
          <a:ln w="9525">
            <a:noFill/>
            <a:miter lim="800000"/>
            <a:headEnd/>
            <a:tailEnd/>
          </a:ln>
        </p:spPr>
      </p:pic>
      <p:grpSp>
        <p:nvGrpSpPr>
          <p:cNvPr id="4" name="Group 3"/>
          <p:cNvGrpSpPr/>
          <p:nvPr/>
        </p:nvGrpSpPr>
        <p:grpSpPr>
          <a:xfrm>
            <a:off x="7955589" y="2084608"/>
            <a:ext cx="898579" cy="672116"/>
            <a:chOff x="7797853" y="2043919"/>
            <a:chExt cx="881040" cy="658997"/>
          </a:xfrm>
        </p:grpSpPr>
        <p:pic>
          <p:nvPicPr>
            <p:cNvPr id="49" name="Picture 2"/>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7819273" y="2185110"/>
              <a:ext cx="595669" cy="357494"/>
            </a:xfrm>
            <a:prstGeom prst="rect">
              <a:avLst/>
            </a:prstGeom>
            <a:noFill/>
            <a:ln w="9525">
              <a:noFill/>
              <a:miter lim="800000"/>
              <a:headEnd/>
              <a:tailEnd/>
            </a:ln>
          </p:spPr>
        </p:pic>
        <p:grpSp>
          <p:nvGrpSpPr>
            <p:cNvPr id="50" name="Group 6"/>
            <p:cNvGrpSpPr>
              <a:grpSpLocks noChangeAspect="1"/>
            </p:cNvGrpSpPr>
            <p:nvPr/>
          </p:nvGrpSpPr>
          <p:grpSpPr bwMode="auto">
            <a:xfrm rot="21300008">
              <a:off x="7797853" y="2043919"/>
              <a:ext cx="881040" cy="658997"/>
              <a:chOff x="3478" y="1539"/>
              <a:chExt cx="676" cy="674"/>
            </a:xfrm>
          </p:grpSpPr>
          <p:sp>
            <p:nvSpPr>
              <p:cNvPr id="51" name="AutoShape 5"/>
              <p:cNvSpPr>
                <a:spLocks noChangeAspect="1" noChangeArrowheads="1" noTextEdit="1"/>
              </p:cNvSpPr>
              <p:nvPr/>
            </p:nvSpPr>
            <p:spPr bwMode="auto">
              <a:xfrm>
                <a:off x="3478" y="1539"/>
                <a:ext cx="676" cy="674"/>
              </a:xfrm>
              <a:prstGeom prst="rect">
                <a:avLst/>
              </a:prstGeom>
              <a:noFill/>
              <a:ln w="9525">
                <a:noFill/>
                <a:miter lim="800000"/>
                <a:headEnd/>
                <a:tailEnd/>
              </a:ln>
            </p:spPr>
            <p:txBody>
              <a:bodyPr vert="horz" wrap="square" lIns="93260" tIns="46630" rIns="93260" bIns="46630" numCol="1" anchor="t" anchorCtr="0" compatLnSpc="1">
                <a:prstTxWarp prst="textNoShape">
                  <a:avLst/>
                </a:prstTxWarp>
              </a:bodyPr>
              <a:lstStyle/>
              <a:p>
                <a:endParaRPr lang="en-GB" sz="1836" dirty="0"/>
              </a:p>
            </p:txBody>
          </p:sp>
          <p:sp>
            <p:nvSpPr>
              <p:cNvPr id="52" name="Freeform 11"/>
              <p:cNvSpPr>
                <a:spLocks/>
              </p:cNvSpPr>
              <p:nvPr/>
            </p:nvSpPr>
            <p:spPr bwMode="auto">
              <a:xfrm>
                <a:off x="3648" y="1697"/>
                <a:ext cx="362" cy="358"/>
              </a:xfrm>
              <a:custGeom>
                <a:avLst/>
                <a:gdLst/>
                <a:ahLst/>
                <a:cxnLst>
                  <a:cxn ang="0">
                    <a:pos x="332" y="86"/>
                  </a:cxn>
                  <a:cxn ang="0">
                    <a:pos x="344" y="64"/>
                  </a:cxn>
                  <a:cxn ang="0">
                    <a:pos x="344" y="46"/>
                  </a:cxn>
                  <a:cxn ang="0">
                    <a:pos x="330" y="22"/>
                  </a:cxn>
                  <a:cxn ang="0">
                    <a:pos x="308" y="10"/>
                  </a:cxn>
                  <a:cxn ang="0">
                    <a:pos x="288" y="10"/>
                  </a:cxn>
                  <a:cxn ang="0">
                    <a:pos x="264" y="24"/>
                  </a:cxn>
                  <a:cxn ang="0">
                    <a:pos x="206" y="0"/>
                  </a:cxn>
                  <a:cxn ang="0">
                    <a:pos x="202" y="4"/>
                  </a:cxn>
                  <a:cxn ang="0">
                    <a:pos x="148" y="60"/>
                  </a:cxn>
                  <a:cxn ang="0">
                    <a:pos x="156" y="100"/>
                  </a:cxn>
                  <a:cxn ang="0">
                    <a:pos x="154" y="112"/>
                  </a:cxn>
                  <a:cxn ang="0">
                    <a:pos x="152" y="114"/>
                  </a:cxn>
                  <a:cxn ang="0">
                    <a:pos x="150" y="116"/>
                  </a:cxn>
                  <a:cxn ang="0">
                    <a:pos x="148" y="122"/>
                  </a:cxn>
                  <a:cxn ang="0">
                    <a:pos x="148" y="126"/>
                  </a:cxn>
                  <a:cxn ang="0">
                    <a:pos x="148" y="140"/>
                  </a:cxn>
                  <a:cxn ang="0">
                    <a:pos x="4" y="300"/>
                  </a:cxn>
                  <a:cxn ang="0">
                    <a:pos x="4" y="302"/>
                  </a:cxn>
                  <a:cxn ang="0">
                    <a:pos x="2" y="312"/>
                  </a:cxn>
                  <a:cxn ang="0">
                    <a:pos x="14" y="348"/>
                  </a:cxn>
                  <a:cxn ang="0">
                    <a:pos x="16" y="352"/>
                  </a:cxn>
                  <a:cxn ang="0">
                    <a:pos x="82" y="356"/>
                  </a:cxn>
                  <a:cxn ang="0">
                    <a:pos x="88" y="354"/>
                  </a:cxn>
                  <a:cxn ang="0">
                    <a:pos x="104" y="336"/>
                  </a:cxn>
                  <a:cxn ang="0">
                    <a:pos x="104" y="314"/>
                  </a:cxn>
                  <a:cxn ang="0">
                    <a:pos x="122" y="314"/>
                  </a:cxn>
                  <a:cxn ang="0">
                    <a:pos x="142" y="296"/>
                  </a:cxn>
                  <a:cxn ang="0">
                    <a:pos x="144" y="290"/>
                  </a:cxn>
                  <a:cxn ang="0">
                    <a:pos x="142" y="284"/>
                  </a:cxn>
                  <a:cxn ang="0">
                    <a:pos x="138" y="274"/>
                  </a:cxn>
                  <a:cxn ang="0">
                    <a:pos x="144" y="266"/>
                  </a:cxn>
                  <a:cxn ang="0">
                    <a:pos x="154" y="268"/>
                  </a:cxn>
                  <a:cxn ang="0">
                    <a:pos x="162" y="272"/>
                  </a:cxn>
                  <a:cxn ang="0">
                    <a:pos x="182" y="254"/>
                  </a:cxn>
                  <a:cxn ang="0">
                    <a:pos x="184" y="246"/>
                  </a:cxn>
                  <a:cxn ang="0">
                    <a:pos x="184" y="228"/>
                  </a:cxn>
                  <a:cxn ang="0">
                    <a:pos x="206" y="228"/>
                  </a:cxn>
                  <a:cxn ang="0">
                    <a:pos x="220" y="214"/>
                  </a:cxn>
                  <a:cxn ang="0">
                    <a:pos x="240" y="212"/>
                  </a:cxn>
                  <a:cxn ang="0">
                    <a:pos x="252" y="208"/>
                  </a:cxn>
                  <a:cxn ang="0">
                    <a:pos x="260" y="202"/>
                  </a:cxn>
                  <a:cxn ang="0">
                    <a:pos x="294" y="210"/>
                  </a:cxn>
                  <a:cxn ang="0">
                    <a:pos x="360" y="150"/>
                  </a:cxn>
                  <a:cxn ang="0">
                    <a:pos x="360" y="140"/>
                  </a:cxn>
                </a:cxnLst>
                <a:rect l="0" t="0" r="r" b="b"/>
                <a:pathLst>
                  <a:path w="362" h="358">
                    <a:moveTo>
                      <a:pt x="360" y="140"/>
                    </a:moveTo>
                    <a:lnTo>
                      <a:pt x="332" y="86"/>
                    </a:lnTo>
                    <a:lnTo>
                      <a:pt x="332" y="86"/>
                    </a:lnTo>
                    <a:lnTo>
                      <a:pt x="338" y="80"/>
                    </a:lnTo>
                    <a:lnTo>
                      <a:pt x="342" y="72"/>
                    </a:lnTo>
                    <a:lnTo>
                      <a:pt x="344" y="64"/>
                    </a:lnTo>
                    <a:lnTo>
                      <a:pt x="344" y="56"/>
                    </a:lnTo>
                    <a:lnTo>
                      <a:pt x="344" y="56"/>
                    </a:lnTo>
                    <a:lnTo>
                      <a:pt x="344" y="46"/>
                    </a:lnTo>
                    <a:lnTo>
                      <a:pt x="340" y="38"/>
                    </a:lnTo>
                    <a:lnTo>
                      <a:pt x="336" y="30"/>
                    </a:lnTo>
                    <a:lnTo>
                      <a:pt x="330" y="22"/>
                    </a:lnTo>
                    <a:lnTo>
                      <a:pt x="324" y="16"/>
                    </a:lnTo>
                    <a:lnTo>
                      <a:pt x="316" y="12"/>
                    </a:lnTo>
                    <a:lnTo>
                      <a:pt x="308" y="10"/>
                    </a:lnTo>
                    <a:lnTo>
                      <a:pt x="298" y="8"/>
                    </a:lnTo>
                    <a:lnTo>
                      <a:pt x="298" y="8"/>
                    </a:lnTo>
                    <a:lnTo>
                      <a:pt x="288" y="10"/>
                    </a:lnTo>
                    <a:lnTo>
                      <a:pt x="278" y="12"/>
                    </a:lnTo>
                    <a:lnTo>
                      <a:pt x="270" y="18"/>
                    </a:lnTo>
                    <a:lnTo>
                      <a:pt x="264" y="24"/>
                    </a:lnTo>
                    <a:lnTo>
                      <a:pt x="212" y="2"/>
                    </a:lnTo>
                    <a:lnTo>
                      <a:pt x="212" y="2"/>
                    </a:lnTo>
                    <a:lnTo>
                      <a:pt x="206" y="0"/>
                    </a:lnTo>
                    <a:lnTo>
                      <a:pt x="202" y="4"/>
                    </a:lnTo>
                    <a:lnTo>
                      <a:pt x="202" y="4"/>
                    </a:lnTo>
                    <a:lnTo>
                      <a:pt x="202" y="4"/>
                    </a:lnTo>
                    <a:lnTo>
                      <a:pt x="192" y="14"/>
                    </a:lnTo>
                    <a:lnTo>
                      <a:pt x="148" y="60"/>
                    </a:lnTo>
                    <a:lnTo>
                      <a:pt x="148" y="60"/>
                    </a:lnTo>
                    <a:lnTo>
                      <a:pt x="146" y="66"/>
                    </a:lnTo>
                    <a:lnTo>
                      <a:pt x="146" y="72"/>
                    </a:lnTo>
                    <a:lnTo>
                      <a:pt x="156" y="100"/>
                    </a:lnTo>
                    <a:lnTo>
                      <a:pt x="156" y="100"/>
                    </a:lnTo>
                    <a:lnTo>
                      <a:pt x="158" y="106"/>
                    </a:lnTo>
                    <a:lnTo>
                      <a:pt x="154" y="112"/>
                    </a:lnTo>
                    <a:lnTo>
                      <a:pt x="154" y="112"/>
                    </a:lnTo>
                    <a:lnTo>
                      <a:pt x="152" y="114"/>
                    </a:lnTo>
                    <a:lnTo>
                      <a:pt x="152" y="114"/>
                    </a:lnTo>
                    <a:lnTo>
                      <a:pt x="152" y="114"/>
                    </a:lnTo>
                    <a:lnTo>
                      <a:pt x="152" y="114"/>
                    </a:lnTo>
                    <a:lnTo>
                      <a:pt x="150" y="116"/>
                    </a:lnTo>
                    <a:lnTo>
                      <a:pt x="150" y="116"/>
                    </a:lnTo>
                    <a:lnTo>
                      <a:pt x="148" y="120"/>
                    </a:lnTo>
                    <a:lnTo>
                      <a:pt x="148" y="122"/>
                    </a:lnTo>
                    <a:lnTo>
                      <a:pt x="148" y="122"/>
                    </a:lnTo>
                    <a:lnTo>
                      <a:pt x="148" y="126"/>
                    </a:lnTo>
                    <a:lnTo>
                      <a:pt x="148" y="126"/>
                    </a:lnTo>
                    <a:lnTo>
                      <a:pt x="148" y="126"/>
                    </a:lnTo>
                    <a:lnTo>
                      <a:pt x="148" y="140"/>
                    </a:lnTo>
                    <a:lnTo>
                      <a:pt x="148" y="140"/>
                    </a:lnTo>
                    <a:lnTo>
                      <a:pt x="146" y="146"/>
                    </a:lnTo>
                    <a:lnTo>
                      <a:pt x="144" y="152"/>
                    </a:lnTo>
                    <a:lnTo>
                      <a:pt x="4" y="300"/>
                    </a:lnTo>
                    <a:lnTo>
                      <a:pt x="4" y="300"/>
                    </a:lnTo>
                    <a:lnTo>
                      <a:pt x="4" y="300"/>
                    </a:lnTo>
                    <a:lnTo>
                      <a:pt x="4" y="302"/>
                    </a:lnTo>
                    <a:lnTo>
                      <a:pt x="4" y="302"/>
                    </a:lnTo>
                    <a:lnTo>
                      <a:pt x="0" y="306"/>
                    </a:lnTo>
                    <a:lnTo>
                      <a:pt x="2" y="312"/>
                    </a:lnTo>
                    <a:lnTo>
                      <a:pt x="2" y="314"/>
                    </a:lnTo>
                    <a:lnTo>
                      <a:pt x="14" y="348"/>
                    </a:lnTo>
                    <a:lnTo>
                      <a:pt x="14" y="348"/>
                    </a:lnTo>
                    <a:lnTo>
                      <a:pt x="14" y="348"/>
                    </a:lnTo>
                    <a:lnTo>
                      <a:pt x="16" y="352"/>
                    </a:lnTo>
                    <a:lnTo>
                      <a:pt x="16" y="352"/>
                    </a:lnTo>
                    <a:lnTo>
                      <a:pt x="20" y="358"/>
                    </a:lnTo>
                    <a:lnTo>
                      <a:pt x="26" y="358"/>
                    </a:lnTo>
                    <a:lnTo>
                      <a:pt x="82" y="356"/>
                    </a:lnTo>
                    <a:lnTo>
                      <a:pt x="82" y="356"/>
                    </a:lnTo>
                    <a:lnTo>
                      <a:pt x="84" y="356"/>
                    </a:lnTo>
                    <a:lnTo>
                      <a:pt x="88" y="354"/>
                    </a:lnTo>
                    <a:lnTo>
                      <a:pt x="102" y="340"/>
                    </a:lnTo>
                    <a:lnTo>
                      <a:pt x="102" y="340"/>
                    </a:lnTo>
                    <a:lnTo>
                      <a:pt x="104" y="336"/>
                    </a:lnTo>
                    <a:lnTo>
                      <a:pt x="104" y="332"/>
                    </a:lnTo>
                    <a:lnTo>
                      <a:pt x="104" y="332"/>
                    </a:lnTo>
                    <a:lnTo>
                      <a:pt x="104" y="314"/>
                    </a:lnTo>
                    <a:lnTo>
                      <a:pt x="104" y="314"/>
                    </a:lnTo>
                    <a:lnTo>
                      <a:pt x="122" y="314"/>
                    </a:lnTo>
                    <a:lnTo>
                      <a:pt x="122" y="314"/>
                    </a:lnTo>
                    <a:lnTo>
                      <a:pt x="126" y="314"/>
                    </a:lnTo>
                    <a:lnTo>
                      <a:pt x="128" y="310"/>
                    </a:lnTo>
                    <a:lnTo>
                      <a:pt x="142" y="296"/>
                    </a:lnTo>
                    <a:lnTo>
                      <a:pt x="142" y="296"/>
                    </a:lnTo>
                    <a:lnTo>
                      <a:pt x="144" y="294"/>
                    </a:lnTo>
                    <a:lnTo>
                      <a:pt x="144" y="290"/>
                    </a:lnTo>
                    <a:lnTo>
                      <a:pt x="144" y="286"/>
                    </a:lnTo>
                    <a:lnTo>
                      <a:pt x="142" y="284"/>
                    </a:lnTo>
                    <a:lnTo>
                      <a:pt x="142" y="284"/>
                    </a:lnTo>
                    <a:lnTo>
                      <a:pt x="138" y="280"/>
                    </a:lnTo>
                    <a:lnTo>
                      <a:pt x="138" y="278"/>
                    </a:lnTo>
                    <a:lnTo>
                      <a:pt x="138" y="274"/>
                    </a:lnTo>
                    <a:lnTo>
                      <a:pt x="140" y="268"/>
                    </a:lnTo>
                    <a:lnTo>
                      <a:pt x="140" y="268"/>
                    </a:lnTo>
                    <a:lnTo>
                      <a:pt x="144" y="266"/>
                    </a:lnTo>
                    <a:lnTo>
                      <a:pt x="146" y="266"/>
                    </a:lnTo>
                    <a:lnTo>
                      <a:pt x="150" y="266"/>
                    </a:lnTo>
                    <a:lnTo>
                      <a:pt x="154" y="268"/>
                    </a:lnTo>
                    <a:lnTo>
                      <a:pt x="154" y="268"/>
                    </a:lnTo>
                    <a:lnTo>
                      <a:pt x="158" y="270"/>
                    </a:lnTo>
                    <a:lnTo>
                      <a:pt x="162" y="272"/>
                    </a:lnTo>
                    <a:lnTo>
                      <a:pt x="166" y="270"/>
                    </a:lnTo>
                    <a:lnTo>
                      <a:pt x="168" y="268"/>
                    </a:lnTo>
                    <a:lnTo>
                      <a:pt x="182" y="254"/>
                    </a:lnTo>
                    <a:lnTo>
                      <a:pt x="182" y="254"/>
                    </a:lnTo>
                    <a:lnTo>
                      <a:pt x="184" y="250"/>
                    </a:lnTo>
                    <a:lnTo>
                      <a:pt x="184" y="246"/>
                    </a:lnTo>
                    <a:lnTo>
                      <a:pt x="184" y="246"/>
                    </a:lnTo>
                    <a:lnTo>
                      <a:pt x="184" y="228"/>
                    </a:lnTo>
                    <a:lnTo>
                      <a:pt x="184" y="228"/>
                    </a:lnTo>
                    <a:lnTo>
                      <a:pt x="202" y="228"/>
                    </a:lnTo>
                    <a:lnTo>
                      <a:pt x="202" y="228"/>
                    </a:lnTo>
                    <a:lnTo>
                      <a:pt x="206" y="228"/>
                    </a:lnTo>
                    <a:lnTo>
                      <a:pt x="208" y="226"/>
                    </a:lnTo>
                    <a:lnTo>
                      <a:pt x="208" y="226"/>
                    </a:lnTo>
                    <a:lnTo>
                      <a:pt x="220" y="214"/>
                    </a:lnTo>
                    <a:lnTo>
                      <a:pt x="220" y="214"/>
                    </a:lnTo>
                    <a:lnTo>
                      <a:pt x="222" y="214"/>
                    </a:lnTo>
                    <a:lnTo>
                      <a:pt x="240" y="212"/>
                    </a:lnTo>
                    <a:lnTo>
                      <a:pt x="240" y="212"/>
                    </a:lnTo>
                    <a:lnTo>
                      <a:pt x="246" y="212"/>
                    </a:lnTo>
                    <a:lnTo>
                      <a:pt x="252" y="208"/>
                    </a:lnTo>
                    <a:lnTo>
                      <a:pt x="254" y="204"/>
                    </a:lnTo>
                    <a:lnTo>
                      <a:pt x="254" y="204"/>
                    </a:lnTo>
                    <a:lnTo>
                      <a:pt x="260" y="202"/>
                    </a:lnTo>
                    <a:lnTo>
                      <a:pt x="266" y="202"/>
                    </a:lnTo>
                    <a:lnTo>
                      <a:pt x="294" y="210"/>
                    </a:lnTo>
                    <a:lnTo>
                      <a:pt x="294" y="210"/>
                    </a:lnTo>
                    <a:lnTo>
                      <a:pt x="300" y="210"/>
                    </a:lnTo>
                    <a:lnTo>
                      <a:pt x="306" y="208"/>
                    </a:lnTo>
                    <a:lnTo>
                      <a:pt x="360" y="150"/>
                    </a:lnTo>
                    <a:lnTo>
                      <a:pt x="360" y="150"/>
                    </a:lnTo>
                    <a:lnTo>
                      <a:pt x="362" y="146"/>
                    </a:lnTo>
                    <a:lnTo>
                      <a:pt x="360" y="140"/>
                    </a:lnTo>
                    <a:lnTo>
                      <a:pt x="360" y="140"/>
                    </a:lnTo>
                    <a:close/>
                  </a:path>
                </a:pathLst>
              </a:custGeom>
              <a:solidFill>
                <a:srgbClr val="FFFFFF"/>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53" name="Freeform 12"/>
              <p:cNvSpPr>
                <a:spLocks noEditPoints="1"/>
              </p:cNvSpPr>
              <p:nvPr/>
            </p:nvSpPr>
            <p:spPr bwMode="auto">
              <a:xfrm>
                <a:off x="3636" y="1685"/>
                <a:ext cx="386" cy="382"/>
              </a:xfrm>
              <a:custGeom>
                <a:avLst/>
                <a:gdLst/>
                <a:ahLst/>
                <a:cxnLst>
                  <a:cxn ang="0">
                    <a:pos x="384" y="146"/>
                  </a:cxn>
                  <a:cxn ang="0">
                    <a:pos x="384" y="146"/>
                  </a:cxn>
                  <a:cxn ang="0">
                    <a:pos x="358" y="100"/>
                  </a:cxn>
                  <a:cxn ang="0">
                    <a:pos x="366" y="84"/>
                  </a:cxn>
                  <a:cxn ang="0">
                    <a:pos x="368" y="68"/>
                  </a:cxn>
                  <a:cxn ang="0">
                    <a:pos x="358" y="34"/>
                  </a:cxn>
                  <a:cxn ang="0">
                    <a:pos x="332" y="14"/>
                  </a:cxn>
                  <a:cxn ang="0">
                    <a:pos x="310" y="8"/>
                  </a:cxn>
                  <a:cxn ang="0">
                    <a:pos x="282" y="16"/>
                  </a:cxn>
                  <a:cxn ang="0">
                    <a:pos x="230" y="2"/>
                  </a:cxn>
                  <a:cxn ang="0">
                    <a:pos x="216" y="0"/>
                  </a:cxn>
                  <a:cxn ang="0">
                    <a:pos x="206" y="8"/>
                  </a:cxn>
                  <a:cxn ang="0">
                    <a:pos x="148" y="72"/>
                  </a:cxn>
                  <a:cxn ang="0">
                    <a:pos x="148" y="88"/>
                  </a:cxn>
                  <a:cxn ang="0">
                    <a:pos x="158" y="116"/>
                  </a:cxn>
                  <a:cxn ang="0">
                    <a:pos x="148" y="126"/>
                  </a:cxn>
                  <a:cxn ang="0">
                    <a:pos x="148" y="152"/>
                  </a:cxn>
                  <a:cxn ang="0">
                    <a:pos x="6" y="306"/>
                  </a:cxn>
                  <a:cxn ang="0">
                    <a:pos x="0" y="316"/>
                  </a:cxn>
                  <a:cxn ang="0">
                    <a:pos x="2" y="328"/>
                  </a:cxn>
                  <a:cxn ang="0">
                    <a:pos x="20" y="374"/>
                  </a:cxn>
                  <a:cxn ang="0">
                    <a:pos x="38" y="382"/>
                  </a:cxn>
                  <a:cxn ang="0">
                    <a:pos x="102" y="380"/>
                  </a:cxn>
                  <a:cxn ang="0">
                    <a:pos x="122" y="360"/>
                  </a:cxn>
                  <a:cxn ang="0">
                    <a:pos x="128" y="346"/>
                  </a:cxn>
                  <a:cxn ang="0">
                    <a:pos x="128" y="338"/>
                  </a:cxn>
                  <a:cxn ang="0">
                    <a:pos x="142" y="336"/>
                  </a:cxn>
                  <a:cxn ang="0">
                    <a:pos x="162" y="316"/>
                  </a:cxn>
                  <a:cxn ang="0">
                    <a:pos x="168" y="302"/>
                  </a:cxn>
                  <a:cxn ang="0">
                    <a:pos x="166" y="294"/>
                  </a:cxn>
                  <a:cxn ang="0">
                    <a:pos x="184" y="292"/>
                  </a:cxn>
                  <a:cxn ang="0">
                    <a:pos x="202" y="274"/>
                  </a:cxn>
                  <a:cxn ang="0">
                    <a:pos x="208" y="260"/>
                  </a:cxn>
                  <a:cxn ang="0">
                    <a:pos x="214" y="252"/>
                  </a:cxn>
                  <a:cxn ang="0">
                    <a:pos x="230" y="246"/>
                  </a:cxn>
                  <a:cxn ang="0">
                    <a:pos x="236" y="238"/>
                  </a:cxn>
                  <a:cxn ang="0">
                    <a:pos x="262" y="234"/>
                  </a:cxn>
                  <a:cxn ang="0">
                    <a:pos x="276" y="226"/>
                  </a:cxn>
                  <a:cxn ang="0">
                    <a:pos x="304" y="234"/>
                  </a:cxn>
                  <a:cxn ang="0">
                    <a:pos x="322" y="232"/>
                  </a:cxn>
                  <a:cxn ang="0">
                    <a:pos x="380" y="170"/>
                  </a:cxn>
                  <a:cxn ang="0">
                    <a:pos x="386" y="152"/>
                  </a:cxn>
                </a:cxnLst>
                <a:rect l="0" t="0" r="r" b="b"/>
                <a:pathLst>
                  <a:path w="386" h="382">
                    <a:moveTo>
                      <a:pt x="384" y="146"/>
                    </a:moveTo>
                    <a:lnTo>
                      <a:pt x="384" y="146"/>
                    </a:lnTo>
                    <a:lnTo>
                      <a:pt x="384" y="146"/>
                    </a:lnTo>
                    <a:lnTo>
                      <a:pt x="384" y="146"/>
                    </a:lnTo>
                    <a:lnTo>
                      <a:pt x="384" y="146"/>
                    </a:lnTo>
                    <a:lnTo>
                      <a:pt x="384" y="146"/>
                    </a:lnTo>
                    <a:close/>
                    <a:moveTo>
                      <a:pt x="384" y="146"/>
                    </a:moveTo>
                    <a:lnTo>
                      <a:pt x="384" y="146"/>
                    </a:lnTo>
                    <a:lnTo>
                      <a:pt x="358" y="100"/>
                    </a:lnTo>
                    <a:lnTo>
                      <a:pt x="358" y="100"/>
                    </a:lnTo>
                    <a:lnTo>
                      <a:pt x="362" y="92"/>
                    </a:lnTo>
                    <a:lnTo>
                      <a:pt x="366" y="84"/>
                    </a:lnTo>
                    <a:lnTo>
                      <a:pt x="368" y="76"/>
                    </a:lnTo>
                    <a:lnTo>
                      <a:pt x="368" y="68"/>
                    </a:lnTo>
                    <a:lnTo>
                      <a:pt x="368" y="68"/>
                    </a:lnTo>
                    <a:lnTo>
                      <a:pt x="368" y="56"/>
                    </a:lnTo>
                    <a:lnTo>
                      <a:pt x="364" y="44"/>
                    </a:lnTo>
                    <a:lnTo>
                      <a:pt x="358" y="34"/>
                    </a:lnTo>
                    <a:lnTo>
                      <a:pt x="352" y="26"/>
                    </a:lnTo>
                    <a:lnTo>
                      <a:pt x="342" y="18"/>
                    </a:lnTo>
                    <a:lnTo>
                      <a:pt x="332" y="14"/>
                    </a:lnTo>
                    <a:lnTo>
                      <a:pt x="322" y="10"/>
                    </a:lnTo>
                    <a:lnTo>
                      <a:pt x="310" y="8"/>
                    </a:lnTo>
                    <a:lnTo>
                      <a:pt x="310" y="8"/>
                    </a:lnTo>
                    <a:lnTo>
                      <a:pt x="300" y="10"/>
                    </a:lnTo>
                    <a:lnTo>
                      <a:pt x="290" y="12"/>
                    </a:lnTo>
                    <a:lnTo>
                      <a:pt x="282" y="16"/>
                    </a:lnTo>
                    <a:lnTo>
                      <a:pt x="274" y="22"/>
                    </a:lnTo>
                    <a:lnTo>
                      <a:pt x="274" y="22"/>
                    </a:lnTo>
                    <a:lnTo>
                      <a:pt x="230" y="2"/>
                    </a:lnTo>
                    <a:lnTo>
                      <a:pt x="230" y="2"/>
                    </a:lnTo>
                    <a:lnTo>
                      <a:pt x="224" y="0"/>
                    </a:lnTo>
                    <a:lnTo>
                      <a:pt x="216" y="0"/>
                    </a:lnTo>
                    <a:lnTo>
                      <a:pt x="210" y="2"/>
                    </a:lnTo>
                    <a:lnTo>
                      <a:pt x="206" y="8"/>
                    </a:lnTo>
                    <a:lnTo>
                      <a:pt x="206" y="8"/>
                    </a:lnTo>
                    <a:lnTo>
                      <a:pt x="152" y="64"/>
                    </a:lnTo>
                    <a:lnTo>
                      <a:pt x="152" y="64"/>
                    </a:lnTo>
                    <a:lnTo>
                      <a:pt x="148" y="72"/>
                    </a:lnTo>
                    <a:lnTo>
                      <a:pt x="146" y="80"/>
                    </a:lnTo>
                    <a:lnTo>
                      <a:pt x="146" y="80"/>
                    </a:lnTo>
                    <a:lnTo>
                      <a:pt x="148" y="88"/>
                    </a:lnTo>
                    <a:lnTo>
                      <a:pt x="148" y="88"/>
                    </a:lnTo>
                    <a:lnTo>
                      <a:pt x="158" y="116"/>
                    </a:lnTo>
                    <a:lnTo>
                      <a:pt x="158" y="116"/>
                    </a:lnTo>
                    <a:lnTo>
                      <a:pt x="154" y="120"/>
                    </a:lnTo>
                    <a:lnTo>
                      <a:pt x="154" y="120"/>
                    </a:lnTo>
                    <a:lnTo>
                      <a:pt x="148" y="126"/>
                    </a:lnTo>
                    <a:lnTo>
                      <a:pt x="148" y="134"/>
                    </a:lnTo>
                    <a:lnTo>
                      <a:pt x="148" y="134"/>
                    </a:lnTo>
                    <a:lnTo>
                      <a:pt x="148" y="152"/>
                    </a:lnTo>
                    <a:lnTo>
                      <a:pt x="148" y="152"/>
                    </a:lnTo>
                    <a:lnTo>
                      <a:pt x="146" y="156"/>
                    </a:lnTo>
                    <a:lnTo>
                      <a:pt x="6" y="306"/>
                    </a:lnTo>
                    <a:lnTo>
                      <a:pt x="6" y="306"/>
                    </a:lnTo>
                    <a:lnTo>
                      <a:pt x="2" y="310"/>
                    </a:lnTo>
                    <a:lnTo>
                      <a:pt x="0" y="316"/>
                    </a:lnTo>
                    <a:lnTo>
                      <a:pt x="0" y="322"/>
                    </a:lnTo>
                    <a:lnTo>
                      <a:pt x="2" y="328"/>
                    </a:lnTo>
                    <a:lnTo>
                      <a:pt x="2" y="328"/>
                    </a:lnTo>
                    <a:lnTo>
                      <a:pt x="18" y="368"/>
                    </a:lnTo>
                    <a:lnTo>
                      <a:pt x="18" y="368"/>
                    </a:lnTo>
                    <a:lnTo>
                      <a:pt x="20" y="374"/>
                    </a:lnTo>
                    <a:lnTo>
                      <a:pt x="26" y="380"/>
                    </a:lnTo>
                    <a:lnTo>
                      <a:pt x="32" y="382"/>
                    </a:lnTo>
                    <a:lnTo>
                      <a:pt x="38" y="382"/>
                    </a:lnTo>
                    <a:lnTo>
                      <a:pt x="94" y="380"/>
                    </a:lnTo>
                    <a:lnTo>
                      <a:pt x="94" y="380"/>
                    </a:lnTo>
                    <a:lnTo>
                      <a:pt x="102" y="380"/>
                    </a:lnTo>
                    <a:lnTo>
                      <a:pt x="108" y="374"/>
                    </a:lnTo>
                    <a:lnTo>
                      <a:pt x="108" y="374"/>
                    </a:lnTo>
                    <a:lnTo>
                      <a:pt x="122" y="360"/>
                    </a:lnTo>
                    <a:lnTo>
                      <a:pt x="122" y="360"/>
                    </a:lnTo>
                    <a:lnTo>
                      <a:pt x="126" y="354"/>
                    </a:lnTo>
                    <a:lnTo>
                      <a:pt x="128" y="346"/>
                    </a:lnTo>
                    <a:lnTo>
                      <a:pt x="128" y="346"/>
                    </a:lnTo>
                    <a:lnTo>
                      <a:pt x="128" y="338"/>
                    </a:lnTo>
                    <a:lnTo>
                      <a:pt x="128" y="338"/>
                    </a:lnTo>
                    <a:lnTo>
                      <a:pt x="134" y="338"/>
                    </a:lnTo>
                    <a:lnTo>
                      <a:pt x="134" y="338"/>
                    </a:lnTo>
                    <a:lnTo>
                      <a:pt x="142" y="336"/>
                    </a:lnTo>
                    <a:lnTo>
                      <a:pt x="148" y="332"/>
                    </a:lnTo>
                    <a:lnTo>
                      <a:pt x="148" y="332"/>
                    </a:lnTo>
                    <a:lnTo>
                      <a:pt x="162" y="316"/>
                    </a:lnTo>
                    <a:lnTo>
                      <a:pt x="162" y="316"/>
                    </a:lnTo>
                    <a:lnTo>
                      <a:pt x="166" y="310"/>
                    </a:lnTo>
                    <a:lnTo>
                      <a:pt x="168" y="302"/>
                    </a:lnTo>
                    <a:lnTo>
                      <a:pt x="168" y="302"/>
                    </a:lnTo>
                    <a:lnTo>
                      <a:pt x="166" y="294"/>
                    </a:lnTo>
                    <a:lnTo>
                      <a:pt x="166" y="294"/>
                    </a:lnTo>
                    <a:lnTo>
                      <a:pt x="172" y="294"/>
                    </a:lnTo>
                    <a:lnTo>
                      <a:pt x="178" y="294"/>
                    </a:lnTo>
                    <a:lnTo>
                      <a:pt x="184" y="292"/>
                    </a:lnTo>
                    <a:lnTo>
                      <a:pt x="190" y="288"/>
                    </a:lnTo>
                    <a:lnTo>
                      <a:pt x="202" y="274"/>
                    </a:lnTo>
                    <a:lnTo>
                      <a:pt x="202" y="274"/>
                    </a:lnTo>
                    <a:lnTo>
                      <a:pt x="206" y="268"/>
                    </a:lnTo>
                    <a:lnTo>
                      <a:pt x="208" y="260"/>
                    </a:lnTo>
                    <a:lnTo>
                      <a:pt x="208" y="260"/>
                    </a:lnTo>
                    <a:lnTo>
                      <a:pt x="208" y="252"/>
                    </a:lnTo>
                    <a:lnTo>
                      <a:pt x="208" y="252"/>
                    </a:lnTo>
                    <a:lnTo>
                      <a:pt x="214" y="252"/>
                    </a:lnTo>
                    <a:lnTo>
                      <a:pt x="214" y="252"/>
                    </a:lnTo>
                    <a:lnTo>
                      <a:pt x="222" y="250"/>
                    </a:lnTo>
                    <a:lnTo>
                      <a:pt x="230" y="246"/>
                    </a:lnTo>
                    <a:lnTo>
                      <a:pt x="230" y="246"/>
                    </a:lnTo>
                    <a:lnTo>
                      <a:pt x="236" y="238"/>
                    </a:lnTo>
                    <a:lnTo>
                      <a:pt x="236" y="238"/>
                    </a:lnTo>
                    <a:lnTo>
                      <a:pt x="252" y="236"/>
                    </a:lnTo>
                    <a:lnTo>
                      <a:pt x="252" y="236"/>
                    </a:lnTo>
                    <a:lnTo>
                      <a:pt x="262" y="234"/>
                    </a:lnTo>
                    <a:lnTo>
                      <a:pt x="272" y="230"/>
                    </a:lnTo>
                    <a:lnTo>
                      <a:pt x="272" y="230"/>
                    </a:lnTo>
                    <a:lnTo>
                      <a:pt x="276" y="226"/>
                    </a:lnTo>
                    <a:lnTo>
                      <a:pt x="276" y="226"/>
                    </a:lnTo>
                    <a:lnTo>
                      <a:pt x="304" y="234"/>
                    </a:lnTo>
                    <a:lnTo>
                      <a:pt x="304" y="234"/>
                    </a:lnTo>
                    <a:lnTo>
                      <a:pt x="310" y="234"/>
                    </a:lnTo>
                    <a:lnTo>
                      <a:pt x="316" y="234"/>
                    </a:lnTo>
                    <a:lnTo>
                      <a:pt x="322" y="232"/>
                    </a:lnTo>
                    <a:lnTo>
                      <a:pt x="326" y="228"/>
                    </a:lnTo>
                    <a:lnTo>
                      <a:pt x="380" y="170"/>
                    </a:lnTo>
                    <a:lnTo>
                      <a:pt x="380" y="170"/>
                    </a:lnTo>
                    <a:lnTo>
                      <a:pt x="384" y="166"/>
                    </a:lnTo>
                    <a:lnTo>
                      <a:pt x="386" y="158"/>
                    </a:lnTo>
                    <a:lnTo>
                      <a:pt x="386" y="152"/>
                    </a:lnTo>
                    <a:lnTo>
                      <a:pt x="384" y="146"/>
                    </a:lnTo>
                    <a:lnTo>
                      <a:pt x="384" y="146"/>
                    </a:lnTo>
                    <a:close/>
                  </a:path>
                </a:pathLst>
              </a:custGeom>
              <a:solidFill>
                <a:srgbClr val="FFFFFF"/>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54" name="Freeform 13"/>
              <p:cNvSpPr>
                <a:spLocks/>
              </p:cNvSpPr>
              <p:nvPr/>
            </p:nvSpPr>
            <p:spPr bwMode="auto">
              <a:xfrm>
                <a:off x="3648" y="1697"/>
                <a:ext cx="362" cy="358"/>
              </a:xfrm>
              <a:custGeom>
                <a:avLst/>
                <a:gdLst/>
                <a:ahLst/>
                <a:cxnLst>
                  <a:cxn ang="0">
                    <a:pos x="332" y="86"/>
                  </a:cxn>
                  <a:cxn ang="0">
                    <a:pos x="344" y="64"/>
                  </a:cxn>
                  <a:cxn ang="0">
                    <a:pos x="344" y="46"/>
                  </a:cxn>
                  <a:cxn ang="0">
                    <a:pos x="330" y="22"/>
                  </a:cxn>
                  <a:cxn ang="0">
                    <a:pos x="308" y="10"/>
                  </a:cxn>
                  <a:cxn ang="0">
                    <a:pos x="288" y="10"/>
                  </a:cxn>
                  <a:cxn ang="0">
                    <a:pos x="264" y="24"/>
                  </a:cxn>
                  <a:cxn ang="0">
                    <a:pos x="206" y="0"/>
                  </a:cxn>
                  <a:cxn ang="0">
                    <a:pos x="202" y="4"/>
                  </a:cxn>
                  <a:cxn ang="0">
                    <a:pos x="148" y="60"/>
                  </a:cxn>
                  <a:cxn ang="0">
                    <a:pos x="156" y="100"/>
                  </a:cxn>
                  <a:cxn ang="0">
                    <a:pos x="154" y="112"/>
                  </a:cxn>
                  <a:cxn ang="0">
                    <a:pos x="152" y="114"/>
                  </a:cxn>
                  <a:cxn ang="0">
                    <a:pos x="150" y="116"/>
                  </a:cxn>
                  <a:cxn ang="0">
                    <a:pos x="148" y="122"/>
                  </a:cxn>
                  <a:cxn ang="0">
                    <a:pos x="148" y="126"/>
                  </a:cxn>
                  <a:cxn ang="0">
                    <a:pos x="148" y="140"/>
                  </a:cxn>
                  <a:cxn ang="0">
                    <a:pos x="4" y="300"/>
                  </a:cxn>
                  <a:cxn ang="0">
                    <a:pos x="4" y="302"/>
                  </a:cxn>
                  <a:cxn ang="0">
                    <a:pos x="2" y="312"/>
                  </a:cxn>
                  <a:cxn ang="0">
                    <a:pos x="14" y="348"/>
                  </a:cxn>
                  <a:cxn ang="0">
                    <a:pos x="16" y="352"/>
                  </a:cxn>
                  <a:cxn ang="0">
                    <a:pos x="82" y="356"/>
                  </a:cxn>
                  <a:cxn ang="0">
                    <a:pos x="88" y="354"/>
                  </a:cxn>
                  <a:cxn ang="0">
                    <a:pos x="104" y="336"/>
                  </a:cxn>
                  <a:cxn ang="0">
                    <a:pos x="104" y="314"/>
                  </a:cxn>
                  <a:cxn ang="0">
                    <a:pos x="122" y="314"/>
                  </a:cxn>
                  <a:cxn ang="0">
                    <a:pos x="142" y="296"/>
                  </a:cxn>
                  <a:cxn ang="0">
                    <a:pos x="144" y="290"/>
                  </a:cxn>
                  <a:cxn ang="0">
                    <a:pos x="142" y="284"/>
                  </a:cxn>
                  <a:cxn ang="0">
                    <a:pos x="138" y="274"/>
                  </a:cxn>
                  <a:cxn ang="0">
                    <a:pos x="144" y="266"/>
                  </a:cxn>
                  <a:cxn ang="0">
                    <a:pos x="154" y="268"/>
                  </a:cxn>
                  <a:cxn ang="0">
                    <a:pos x="162" y="272"/>
                  </a:cxn>
                  <a:cxn ang="0">
                    <a:pos x="182" y="254"/>
                  </a:cxn>
                  <a:cxn ang="0">
                    <a:pos x="184" y="246"/>
                  </a:cxn>
                  <a:cxn ang="0">
                    <a:pos x="184" y="228"/>
                  </a:cxn>
                  <a:cxn ang="0">
                    <a:pos x="206" y="228"/>
                  </a:cxn>
                  <a:cxn ang="0">
                    <a:pos x="220" y="214"/>
                  </a:cxn>
                  <a:cxn ang="0">
                    <a:pos x="240" y="212"/>
                  </a:cxn>
                  <a:cxn ang="0">
                    <a:pos x="252" y="208"/>
                  </a:cxn>
                  <a:cxn ang="0">
                    <a:pos x="260" y="202"/>
                  </a:cxn>
                  <a:cxn ang="0">
                    <a:pos x="294" y="210"/>
                  </a:cxn>
                  <a:cxn ang="0">
                    <a:pos x="360" y="150"/>
                  </a:cxn>
                  <a:cxn ang="0">
                    <a:pos x="360" y="140"/>
                  </a:cxn>
                </a:cxnLst>
                <a:rect l="0" t="0" r="r" b="b"/>
                <a:pathLst>
                  <a:path w="362" h="358">
                    <a:moveTo>
                      <a:pt x="360" y="140"/>
                    </a:moveTo>
                    <a:lnTo>
                      <a:pt x="332" y="86"/>
                    </a:lnTo>
                    <a:lnTo>
                      <a:pt x="332" y="86"/>
                    </a:lnTo>
                    <a:lnTo>
                      <a:pt x="338" y="80"/>
                    </a:lnTo>
                    <a:lnTo>
                      <a:pt x="342" y="72"/>
                    </a:lnTo>
                    <a:lnTo>
                      <a:pt x="344" y="64"/>
                    </a:lnTo>
                    <a:lnTo>
                      <a:pt x="344" y="56"/>
                    </a:lnTo>
                    <a:lnTo>
                      <a:pt x="344" y="56"/>
                    </a:lnTo>
                    <a:lnTo>
                      <a:pt x="344" y="46"/>
                    </a:lnTo>
                    <a:lnTo>
                      <a:pt x="340" y="38"/>
                    </a:lnTo>
                    <a:lnTo>
                      <a:pt x="336" y="30"/>
                    </a:lnTo>
                    <a:lnTo>
                      <a:pt x="330" y="22"/>
                    </a:lnTo>
                    <a:lnTo>
                      <a:pt x="324" y="16"/>
                    </a:lnTo>
                    <a:lnTo>
                      <a:pt x="316" y="12"/>
                    </a:lnTo>
                    <a:lnTo>
                      <a:pt x="308" y="10"/>
                    </a:lnTo>
                    <a:lnTo>
                      <a:pt x="298" y="8"/>
                    </a:lnTo>
                    <a:lnTo>
                      <a:pt x="298" y="8"/>
                    </a:lnTo>
                    <a:lnTo>
                      <a:pt x="288" y="10"/>
                    </a:lnTo>
                    <a:lnTo>
                      <a:pt x="278" y="12"/>
                    </a:lnTo>
                    <a:lnTo>
                      <a:pt x="270" y="18"/>
                    </a:lnTo>
                    <a:lnTo>
                      <a:pt x="264" y="24"/>
                    </a:lnTo>
                    <a:lnTo>
                      <a:pt x="212" y="2"/>
                    </a:lnTo>
                    <a:lnTo>
                      <a:pt x="212" y="2"/>
                    </a:lnTo>
                    <a:lnTo>
                      <a:pt x="206" y="0"/>
                    </a:lnTo>
                    <a:lnTo>
                      <a:pt x="202" y="4"/>
                    </a:lnTo>
                    <a:lnTo>
                      <a:pt x="202" y="4"/>
                    </a:lnTo>
                    <a:lnTo>
                      <a:pt x="202" y="4"/>
                    </a:lnTo>
                    <a:lnTo>
                      <a:pt x="192" y="14"/>
                    </a:lnTo>
                    <a:lnTo>
                      <a:pt x="148" y="60"/>
                    </a:lnTo>
                    <a:lnTo>
                      <a:pt x="148" y="60"/>
                    </a:lnTo>
                    <a:lnTo>
                      <a:pt x="146" y="66"/>
                    </a:lnTo>
                    <a:lnTo>
                      <a:pt x="146" y="72"/>
                    </a:lnTo>
                    <a:lnTo>
                      <a:pt x="156" y="100"/>
                    </a:lnTo>
                    <a:lnTo>
                      <a:pt x="156" y="100"/>
                    </a:lnTo>
                    <a:lnTo>
                      <a:pt x="158" y="106"/>
                    </a:lnTo>
                    <a:lnTo>
                      <a:pt x="154" y="112"/>
                    </a:lnTo>
                    <a:lnTo>
                      <a:pt x="154" y="112"/>
                    </a:lnTo>
                    <a:lnTo>
                      <a:pt x="152" y="114"/>
                    </a:lnTo>
                    <a:lnTo>
                      <a:pt x="152" y="114"/>
                    </a:lnTo>
                    <a:lnTo>
                      <a:pt x="152" y="114"/>
                    </a:lnTo>
                    <a:lnTo>
                      <a:pt x="152" y="114"/>
                    </a:lnTo>
                    <a:lnTo>
                      <a:pt x="150" y="116"/>
                    </a:lnTo>
                    <a:lnTo>
                      <a:pt x="150" y="116"/>
                    </a:lnTo>
                    <a:lnTo>
                      <a:pt x="148" y="120"/>
                    </a:lnTo>
                    <a:lnTo>
                      <a:pt x="148" y="122"/>
                    </a:lnTo>
                    <a:lnTo>
                      <a:pt x="148" y="122"/>
                    </a:lnTo>
                    <a:lnTo>
                      <a:pt x="148" y="126"/>
                    </a:lnTo>
                    <a:lnTo>
                      <a:pt x="148" y="126"/>
                    </a:lnTo>
                    <a:lnTo>
                      <a:pt x="148" y="126"/>
                    </a:lnTo>
                    <a:lnTo>
                      <a:pt x="148" y="140"/>
                    </a:lnTo>
                    <a:lnTo>
                      <a:pt x="148" y="140"/>
                    </a:lnTo>
                    <a:lnTo>
                      <a:pt x="146" y="146"/>
                    </a:lnTo>
                    <a:lnTo>
                      <a:pt x="144" y="152"/>
                    </a:lnTo>
                    <a:lnTo>
                      <a:pt x="4" y="300"/>
                    </a:lnTo>
                    <a:lnTo>
                      <a:pt x="4" y="300"/>
                    </a:lnTo>
                    <a:lnTo>
                      <a:pt x="4" y="300"/>
                    </a:lnTo>
                    <a:lnTo>
                      <a:pt x="4" y="302"/>
                    </a:lnTo>
                    <a:lnTo>
                      <a:pt x="4" y="302"/>
                    </a:lnTo>
                    <a:lnTo>
                      <a:pt x="0" y="306"/>
                    </a:lnTo>
                    <a:lnTo>
                      <a:pt x="2" y="312"/>
                    </a:lnTo>
                    <a:lnTo>
                      <a:pt x="2" y="314"/>
                    </a:lnTo>
                    <a:lnTo>
                      <a:pt x="14" y="348"/>
                    </a:lnTo>
                    <a:lnTo>
                      <a:pt x="14" y="348"/>
                    </a:lnTo>
                    <a:lnTo>
                      <a:pt x="14" y="348"/>
                    </a:lnTo>
                    <a:lnTo>
                      <a:pt x="16" y="352"/>
                    </a:lnTo>
                    <a:lnTo>
                      <a:pt x="16" y="352"/>
                    </a:lnTo>
                    <a:lnTo>
                      <a:pt x="20" y="358"/>
                    </a:lnTo>
                    <a:lnTo>
                      <a:pt x="26" y="358"/>
                    </a:lnTo>
                    <a:lnTo>
                      <a:pt x="82" y="356"/>
                    </a:lnTo>
                    <a:lnTo>
                      <a:pt x="82" y="356"/>
                    </a:lnTo>
                    <a:lnTo>
                      <a:pt x="84" y="356"/>
                    </a:lnTo>
                    <a:lnTo>
                      <a:pt x="88" y="354"/>
                    </a:lnTo>
                    <a:lnTo>
                      <a:pt x="102" y="340"/>
                    </a:lnTo>
                    <a:lnTo>
                      <a:pt x="102" y="340"/>
                    </a:lnTo>
                    <a:lnTo>
                      <a:pt x="104" y="336"/>
                    </a:lnTo>
                    <a:lnTo>
                      <a:pt x="104" y="332"/>
                    </a:lnTo>
                    <a:lnTo>
                      <a:pt x="104" y="332"/>
                    </a:lnTo>
                    <a:lnTo>
                      <a:pt x="104" y="314"/>
                    </a:lnTo>
                    <a:lnTo>
                      <a:pt x="104" y="314"/>
                    </a:lnTo>
                    <a:lnTo>
                      <a:pt x="122" y="314"/>
                    </a:lnTo>
                    <a:lnTo>
                      <a:pt x="122" y="314"/>
                    </a:lnTo>
                    <a:lnTo>
                      <a:pt x="126" y="314"/>
                    </a:lnTo>
                    <a:lnTo>
                      <a:pt x="128" y="310"/>
                    </a:lnTo>
                    <a:lnTo>
                      <a:pt x="142" y="296"/>
                    </a:lnTo>
                    <a:lnTo>
                      <a:pt x="142" y="296"/>
                    </a:lnTo>
                    <a:lnTo>
                      <a:pt x="144" y="294"/>
                    </a:lnTo>
                    <a:lnTo>
                      <a:pt x="144" y="290"/>
                    </a:lnTo>
                    <a:lnTo>
                      <a:pt x="144" y="286"/>
                    </a:lnTo>
                    <a:lnTo>
                      <a:pt x="142" y="284"/>
                    </a:lnTo>
                    <a:lnTo>
                      <a:pt x="142" y="284"/>
                    </a:lnTo>
                    <a:lnTo>
                      <a:pt x="138" y="280"/>
                    </a:lnTo>
                    <a:lnTo>
                      <a:pt x="138" y="278"/>
                    </a:lnTo>
                    <a:lnTo>
                      <a:pt x="138" y="274"/>
                    </a:lnTo>
                    <a:lnTo>
                      <a:pt x="140" y="268"/>
                    </a:lnTo>
                    <a:lnTo>
                      <a:pt x="140" y="268"/>
                    </a:lnTo>
                    <a:lnTo>
                      <a:pt x="144" y="266"/>
                    </a:lnTo>
                    <a:lnTo>
                      <a:pt x="146" y="266"/>
                    </a:lnTo>
                    <a:lnTo>
                      <a:pt x="150" y="266"/>
                    </a:lnTo>
                    <a:lnTo>
                      <a:pt x="154" y="268"/>
                    </a:lnTo>
                    <a:lnTo>
                      <a:pt x="154" y="268"/>
                    </a:lnTo>
                    <a:lnTo>
                      <a:pt x="158" y="270"/>
                    </a:lnTo>
                    <a:lnTo>
                      <a:pt x="162" y="272"/>
                    </a:lnTo>
                    <a:lnTo>
                      <a:pt x="166" y="270"/>
                    </a:lnTo>
                    <a:lnTo>
                      <a:pt x="168" y="268"/>
                    </a:lnTo>
                    <a:lnTo>
                      <a:pt x="182" y="254"/>
                    </a:lnTo>
                    <a:lnTo>
                      <a:pt x="182" y="254"/>
                    </a:lnTo>
                    <a:lnTo>
                      <a:pt x="184" y="250"/>
                    </a:lnTo>
                    <a:lnTo>
                      <a:pt x="184" y="246"/>
                    </a:lnTo>
                    <a:lnTo>
                      <a:pt x="184" y="246"/>
                    </a:lnTo>
                    <a:lnTo>
                      <a:pt x="184" y="228"/>
                    </a:lnTo>
                    <a:lnTo>
                      <a:pt x="184" y="228"/>
                    </a:lnTo>
                    <a:lnTo>
                      <a:pt x="202" y="228"/>
                    </a:lnTo>
                    <a:lnTo>
                      <a:pt x="202" y="228"/>
                    </a:lnTo>
                    <a:lnTo>
                      <a:pt x="206" y="228"/>
                    </a:lnTo>
                    <a:lnTo>
                      <a:pt x="208" y="226"/>
                    </a:lnTo>
                    <a:lnTo>
                      <a:pt x="208" y="226"/>
                    </a:lnTo>
                    <a:lnTo>
                      <a:pt x="220" y="214"/>
                    </a:lnTo>
                    <a:lnTo>
                      <a:pt x="220" y="214"/>
                    </a:lnTo>
                    <a:lnTo>
                      <a:pt x="222" y="214"/>
                    </a:lnTo>
                    <a:lnTo>
                      <a:pt x="240" y="212"/>
                    </a:lnTo>
                    <a:lnTo>
                      <a:pt x="240" y="212"/>
                    </a:lnTo>
                    <a:lnTo>
                      <a:pt x="246" y="212"/>
                    </a:lnTo>
                    <a:lnTo>
                      <a:pt x="252" y="208"/>
                    </a:lnTo>
                    <a:lnTo>
                      <a:pt x="254" y="204"/>
                    </a:lnTo>
                    <a:lnTo>
                      <a:pt x="254" y="204"/>
                    </a:lnTo>
                    <a:lnTo>
                      <a:pt x="260" y="202"/>
                    </a:lnTo>
                    <a:lnTo>
                      <a:pt x="266" y="202"/>
                    </a:lnTo>
                    <a:lnTo>
                      <a:pt x="294" y="210"/>
                    </a:lnTo>
                    <a:lnTo>
                      <a:pt x="294" y="210"/>
                    </a:lnTo>
                    <a:lnTo>
                      <a:pt x="300" y="210"/>
                    </a:lnTo>
                    <a:lnTo>
                      <a:pt x="306" y="208"/>
                    </a:lnTo>
                    <a:lnTo>
                      <a:pt x="360" y="150"/>
                    </a:lnTo>
                    <a:lnTo>
                      <a:pt x="360" y="150"/>
                    </a:lnTo>
                    <a:lnTo>
                      <a:pt x="362" y="146"/>
                    </a:lnTo>
                    <a:lnTo>
                      <a:pt x="360" y="140"/>
                    </a:lnTo>
                    <a:lnTo>
                      <a:pt x="360" y="140"/>
                    </a:lnTo>
                    <a:close/>
                  </a:path>
                </a:pathLst>
              </a:custGeom>
              <a:solidFill>
                <a:srgbClr val="000000"/>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55" name="Freeform 14"/>
              <p:cNvSpPr>
                <a:spLocks/>
              </p:cNvSpPr>
              <p:nvPr/>
            </p:nvSpPr>
            <p:spPr bwMode="auto">
              <a:xfrm>
                <a:off x="3676" y="1869"/>
                <a:ext cx="152" cy="164"/>
              </a:xfrm>
              <a:custGeom>
                <a:avLst/>
                <a:gdLst/>
                <a:ahLst/>
                <a:cxnLst>
                  <a:cxn ang="0">
                    <a:pos x="0" y="158"/>
                  </a:cxn>
                  <a:cxn ang="0">
                    <a:pos x="0" y="158"/>
                  </a:cxn>
                  <a:cxn ang="0">
                    <a:pos x="146" y="0"/>
                  </a:cxn>
                  <a:cxn ang="0">
                    <a:pos x="146" y="0"/>
                  </a:cxn>
                  <a:cxn ang="0">
                    <a:pos x="152" y="6"/>
                  </a:cxn>
                  <a:cxn ang="0">
                    <a:pos x="152" y="6"/>
                  </a:cxn>
                  <a:cxn ang="0">
                    <a:pos x="2" y="164"/>
                  </a:cxn>
                  <a:cxn ang="0">
                    <a:pos x="2" y="164"/>
                  </a:cxn>
                  <a:cxn ang="0">
                    <a:pos x="0" y="158"/>
                  </a:cxn>
                  <a:cxn ang="0">
                    <a:pos x="0" y="158"/>
                  </a:cxn>
                </a:cxnLst>
                <a:rect l="0" t="0" r="r" b="b"/>
                <a:pathLst>
                  <a:path w="152" h="164">
                    <a:moveTo>
                      <a:pt x="0" y="158"/>
                    </a:moveTo>
                    <a:lnTo>
                      <a:pt x="0" y="158"/>
                    </a:lnTo>
                    <a:lnTo>
                      <a:pt x="146" y="0"/>
                    </a:lnTo>
                    <a:lnTo>
                      <a:pt x="146" y="0"/>
                    </a:lnTo>
                    <a:lnTo>
                      <a:pt x="152" y="6"/>
                    </a:lnTo>
                    <a:lnTo>
                      <a:pt x="152" y="6"/>
                    </a:lnTo>
                    <a:lnTo>
                      <a:pt x="2" y="164"/>
                    </a:lnTo>
                    <a:lnTo>
                      <a:pt x="2" y="164"/>
                    </a:lnTo>
                    <a:lnTo>
                      <a:pt x="0" y="158"/>
                    </a:lnTo>
                    <a:lnTo>
                      <a:pt x="0" y="158"/>
                    </a:lnTo>
                    <a:close/>
                  </a:path>
                </a:pathLst>
              </a:custGeom>
              <a:solidFill>
                <a:srgbClr val="000000"/>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56" name="Freeform 15"/>
              <p:cNvSpPr>
                <a:spLocks/>
              </p:cNvSpPr>
              <p:nvPr/>
            </p:nvSpPr>
            <p:spPr bwMode="auto">
              <a:xfrm>
                <a:off x="3690" y="1881"/>
                <a:ext cx="162" cy="156"/>
              </a:xfrm>
              <a:custGeom>
                <a:avLst/>
                <a:gdLst/>
                <a:ahLst/>
                <a:cxnLst>
                  <a:cxn ang="0">
                    <a:pos x="156" y="24"/>
                  </a:cxn>
                  <a:cxn ang="0">
                    <a:pos x="156" y="24"/>
                  </a:cxn>
                  <a:cxn ang="0">
                    <a:pos x="132" y="26"/>
                  </a:cxn>
                  <a:cxn ang="0">
                    <a:pos x="132" y="26"/>
                  </a:cxn>
                  <a:cxn ang="0">
                    <a:pos x="128" y="26"/>
                  </a:cxn>
                  <a:cxn ang="0">
                    <a:pos x="124" y="28"/>
                  </a:cxn>
                  <a:cxn ang="0">
                    <a:pos x="124" y="28"/>
                  </a:cxn>
                  <a:cxn ang="0">
                    <a:pos x="122" y="32"/>
                  </a:cxn>
                  <a:cxn ang="0">
                    <a:pos x="122" y="36"/>
                  </a:cxn>
                  <a:cxn ang="0">
                    <a:pos x="122" y="36"/>
                  </a:cxn>
                  <a:cxn ang="0">
                    <a:pos x="124" y="60"/>
                  </a:cxn>
                  <a:cxn ang="0">
                    <a:pos x="124" y="60"/>
                  </a:cxn>
                  <a:cxn ang="0">
                    <a:pos x="118" y="64"/>
                  </a:cxn>
                  <a:cxn ang="0">
                    <a:pos x="118" y="64"/>
                  </a:cxn>
                  <a:cxn ang="0">
                    <a:pos x="108" y="62"/>
                  </a:cxn>
                  <a:cxn ang="0">
                    <a:pos x="98" y="64"/>
                  </a:cxn>
                  <a:cxn ang="0">
                    <a:pos x="90" y="66"/>
                  </a:cxn>
                  <a:cxn ang="0">
                    <a:pos x="84" y="72"/>
                  </a:cxn>
                  <a:cxn ang="0">
                    <a:pos x="84" y="72"/>
                  </a:cxn>
                  <a:cxn ang="0">
                    <a:pos x="78" y="80"/>
                  </a:cxn>
                  <a:cxn ang="0">
                    <a:pos x="76" y="90"/>
                  </a:cxn>
                  <a:cxn ang="0">
                    <a:pos x="78" y="98"/>
                  </a:cxn>
                  <a:cxn ang="0">
                    <a:pos x="80" y="106"/>
                  </a:cxn>
                  <a:cxn ang="0">
                    <a:pos x="80" y="106"/>
                  </a:cxn>
                  <a:cxn ang="0">
                    <a:pos x="74" y="110"/>
                  </a:cxn>
                  <a:cxn ang="0">
                    <a:pos x="74" y="110"/>
                  </a:cxn>
                  <a:cxn ang="0">
                    <a:pos x="52" y="112"/>
                  </a:cxn>
                  <a:cxn ang="0">
                    <a:pos x="52" y="112"/>
                  </a:cxn>
                  <a:cxn ang="0">
                    <a:pos x="48" y="112"/>
                  </a:cxn>
                  <a:cxn ang="0">
                    <a:pos x="44" y="114"/>
                  </a:cxn>
                  <a:cxn ang="0">
                    <a:pos x="44" y="114"/>
                  </a:cxn>
                  <a:cxn ang="0">
                    <a:pos x="42" y="118"/>
                  </a:cxn>
                  <a:cxn ang="0">
                    <a:pos x="42" y="122"/>
                  </a:cxn>
                  <a:cxn ang="0">
                    <a:pos x="42" y="122"/>
                  </a:cxn>
                  <a:cxn ang="0">
                    <a:pos x="42" y="146"/>
                  </a:cxn>
                  <a:cxn ang="0">
                    <a:pos x="42" y="146"/>
                  </a:cxn>
                  <a:cxn ang="0">
                    <a:pos x="34" y="154"/>
                  </a:cxn>
                  <a:cxn ang="0">
                    <a:pos x="34" y="154"/>
                  </a:cxn>
                  <a:cxn ang="0">
                    <a:pos x="0" y="156"/>
                  </a:cxn>
                  <a:cxn ang="0">
                    <a:pos x="144" y="0"/>
                  </a:cxn>
                  <a:cxn ang="0">
                    <a:pos x="162" y="18"/>
                  </a:cxn>
                  <a:cxn ang="0">
                    <a:pos x="162" y="18"/>
                  </a:cxn>
                  <a:cxn ang="0">
                    <a:pos x="156" y="24"/>
                  </a:cxn>
                  <a:cxn ang="0">
                    <a:pos x="156" y="24"/>
                  </a:cxn>
                </a:cxnLst>
                <a:rect l="0" t="0" r="r" b="b"/>
                <a:pathLst>
                  <a:path w="162" h="156">
                    <a:moveTo>
                      <a:pt x="156" y="24"/>
                    </a:moveTo>
                    <a:lnTo>
                      <a:pt x="156" y="24"/>
                    </a:lnTo>
                    <a:lnTo>
                      <a:pt x="132" y="26"/>
                    </a:lnTo>
                    <a:lnTo>
                      <a:pt x="132" y="26"/>
                    </a:lnTo>
                    <a:lnTo>
                      <a:pt x="128" y="26"/>
                    </a:lnTo>
                    <a:lnTo>
                      <a:pt x="124" y="28"/>
                    </a:lnTo>
                    <a:lnTo>
                      <a:pt x="124" y="28"/>
                    </a:lnTo>
                    <a:lnTo>
                      <a:pt x="122" y="32"/>
                    </a:lnTo>
                    <a:lnTo>
                      <a:pt x="122" y="36"/>
                    </a:lnTo>
                    <a:lnTo>
                      <a:pt x="122" y="36"/>
                    </a:lnTo>
                    <a:lnTo>
                      <a:pt x="124" y="60"/>
                    </a:lnTo>
                    <a:lnTo>
                      <a:pt x="124" y="60"/>
                    </a:lnTo>
                    <a:lnTo>
                      <a:pt x="118" y="64"/>
                    </a:lnTo>
                    <a:lnTo>
                      <a:pt x="118" y="64"/>
                    </a:lnTo>
                    <a:lnTo>
                      <a:pt x="108" y="62"/>
                    </a:lnTo>
                    <a:lnTo>
                      <a:pt x="98" y="64"/>
                    </a:lnTo>
                    <a:lnTo>
                      <a:pt x="90" y="66"/>
                    </a:lnTo>
                    <a:lnTo>
                      <a:pt x="84" y="72"/>
                    </a:lnTo>
                    <a:lnTo>
                      <a:pt x="84" y="72"/>
                    </a:lnTo>
                    <a:lnTo>
                      <a:pt x="78" y="80"/>
                    </a:lnTo>
                    <a:lnTo>
                      <a:pt x="76" y="90"/>
                    </a:lnTo>
                    <a:lnTo>
                      <a:pt x="78" y="98"/>
                    </a:lnTo>
                    <a:lnTo>
                      <a:pt x="80" y="106"/>
                    </a:lnTo>
                    <a:lnTo>
                      <a:pt x="80" y="106"/>
                    </a:lnTo>
                    <a:lnTo>
                      <a:pt x="74" y="110"/>
                    </a:lnTo>
                    <a:lnTo>
                      <a:pt x="74" y="110"/>
                    </a:lnTo>
                    <a:lnTo>
                      <a:pt x="52" y="112"/>
                    </a:lnTo>
                    <a:lnTo>
                      <a:pt x="52" y="112"/>
                    </a:lnTo>
                    <a:lnTo>
                      <a:pt x="48" y="112"/>
                    </a:lnTo>
                    <a:lnTo>
                      <a:pt x="44" y="114"/>
                    </a:lnTo>
                    <a:lnTo>
                      <a:pt x="44" y="114"/>
                    </a:lnTo>
                    <a:lnTo>
                      <a:pt x="42" y="118"/>
                    </a:lnTo>
                    <a:lnTo>
                      <a:pt x="42" y="122"/>
                    </a:lnTo>
                    <a:lnTo>
                      <a:pt x="42" y="122"/>
                    </a:lnTo>
                    <a:lnTo>
                      <a:pt x="42" y="146"/>
                    </a:lnTo>
                    <a:lnTo>
                      <a:pt x="42" y="146"/>
                    </a:lnTo>
                    <a:lnTo>
                      <a:pt x="34" y="154"/>
                    </a:lnTo>
                    <a:lnTo>
                      <a:pt x="34" y="154"/>
                    </a:lnTo>
                    <a:lnTo>
                      <a:pt x="0" y="156"/>
                    </a:lnTo>
                    <a:lnTo>
                      <a:pt x="144" y="0"/>
                    </a:lnTo>
                    <a:lnTo>
                      <a:pt x="162" y="18"/>
                    </a:lnTo>
                    <a:lnTo>
                      <a:pt x="162" y="18"/>
                    </a:lnTo>
                    <a:lnTo>
                      <a:pt x="156" y="24"/>
                    </a:lnTo>
                    <a:lnTo>
                      <a:pt x="156" y="24"/>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57" name="Freeform 16"/>
              <p:cNvSpPr>
                <a:spLocks/>
              </p:cNvSpPr>
              <p:nvPr/>
            </p:nvSpPr>
            <p:spPr bwMode="auto">
              <a:xfrm>
                <a:off x="3676" y="1869"/>
                <a:ext cx="152" cy="164"/>
              </a:xfrm>
              <a:custGeom>
                <a:avLst/>
                <a:gdLst/>
                <a:ahLst/>
                <a:cxnLst>
                  <a:cxn ang="0">
                    <a:pos x="146" y="0"/>
                  </a:cxn>
                  <a:cxn ang="0">
                    <a:pos x="146" y="0"/>
                  </a:cxn>
                  <a:cxn ang="0">
                    <a:pos x="0" y="158"/>
                  </a:cxn>
                  <a:cxn ang="0">
                    <a:pos x="0" y="158"/>
                  </a:cxn>
                  <a:cxn ang="0">
                    <a:pos x="2" y="164"/>
                  </a:cxn>
                  <a:cxn ang="0">
                    <a:pos x="2" y="164"/>
                  </a:cxn>
                  <a:cxn ang="0">
                    <a:pos x="152" y="6"/>
                  </a:cxn>
                  <a:cxn ang="0">
                    <a:pos x="152" y="6"/>
                  </a:cxn>
                  <a:cxn ang="0">
                    <a:pos x="146" y="0"/>
                  </a:cxn>
                  <a:cxn ang="0">
                    <a:pos x="146" y="0"/>
                  </a:cxn>
                </a:cxnLst>
                <a:rect l="0" t="0" r="r" b="b"/>
                <a:pathLst>
                  <a:path w="152" h="164">
                    <a:moveTo>
                      <a:pt x="146" y="0"/>
                    </a:moveTo>
                    <a:lnTo>
                      <a:pt x="146" y="0"/>
                    </a:lnTo>
                    <a:lnTo>
                      <a:pt x="0" y="158"/>
                    </a:lnTo>
                    <a:lnTo>
                      <a:pt x="0" y="158"/>
                    </a:lnTo>
                    <a:lnTo>
                      <a:pt x="2" y="164"/>
                    </a:lnTo>
                    <a:lnTo>
                      <a:pt x="2" y="164"/>
                    </a:lnTo>
                    <a:lnTo>
                      <a:pt x="152" y="6"/>
                    </a:lnTo>
                    <a:lnTo>
                      <a:pt x="152" y="6"/>
                    </a:lnTo>
                    <a:lnTo>
                      <a:pt x="146" y="0"/>
                    </a:lnTo>
                    <a:lnTo>
                      <a:pt x="146" y="0"/>
                    </a:lnTo>
                    <a:close/>
                  </a:path>
                </a:pathLst>
              </a:custGeom>
              <a:solidFill>
                <a:srgbClr val="FDC008"/>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58" name="Freeform 17"/>
              <p:cNvSpPr>
                <a:spLocks/>
              </p:cNvSpPr>
              <p:nvPr/>
            </p:nvSpPr>
            <p:spPr bwMode="auto">
              <a:xfrm>
                <a:off x="3670" y="1719"/>
                <a:ext cx="318" cy="302"/>
              </a:xfrm>
              <a:custGeom>
                <a:avLst/>
                <a:gdLst/>
                <a:ahLst/>
                <a:cxnLst>
                  <a:cxn ang="0">
                    <a:pos x="288" y="62"/>
                  </a:cxn>
                  <a:cxn ang="0">
                    <a:pos x="296" y="58"/>
                  </a:cxn>
                  <a:cxn ang="0">
                    <a:pos x="306" y="44"/>
                  </a:cxn>
                  <a:cxn ang="0">
                    <a:pos x="306" y="36"/>
                  </a:cxn>
                  <a:cxn ang="0">
                    <a:pos x="304" y="24"/>
                  </a:cxn>
                  <a:cxn ang="0">
                    <a:pos x="288" y="8"/>
                  </a:cxn>
                  <a:cxn ang="0">
                    <a:pos x="276" y="6"/>
                  </a:cxn>
                  <a:cxn ang="0">
                    <a:pos x="266" y="6"/>
                  </a:cxn>
                  <a:cxn ang="0">
                    <a:pos x="252" y="16"/>
                  </a:cxn>
                  <a:cxn ang="0">
                    <a:pos x="246" y="24"/>
                  </a:cxn>
                  <a:cxn ang="0">
                    <a:pos x="198" y="4"/>
                  </a:cxn>
                  <a:cxn ang="0">
                    <a:pos x="198" y="4"/>
                  </a:cxn>
                  <a:cxn ang="0">
                    <a:pos x="190" y="0"/>
                  </a:cxn>
                  <a:cxn ang="0">
                    <a:pos x="144" y="48"/>
                  </a:cxn>
                  <a:cxn ang="0">
                    <a:pos x="158" y="82"/>
                  </a:cxn>
                  <a:cxn ang="0">
                    <a:pos x="156" y="92"/>
                  </a:cxn>
                  <a:cxn ang="0">
                    <a:pos x="144" y="104"/>
                  </a:cxn>
                  <a:cxn ang="0">
                    <a:pos x="146" y="128"/>
                  </a:cxn>
                  <a:cxn ang="0">
                    <a:pos x="144" y="132"/>
                  </a:cxn>
                  <a:cxn ang="0">
                    <a:pos x="142" y="134"/>
                  </a:cxn>
                  <a:cxn ang="0">
                    <a:pos x="0" y="288"/>
                  </a:cxn>
                  <a:cxn ang="0">
                    <a:pos x="152" y="142"/>
                  </a:cxn>
                  <a:cxn ang="0">
                    <a:pos x="156" y="142"/>
                  </a:cxn>
                  <a:cxn ang="0">
                    <a:pos x="166" y="148"/>
                  </a:cxn>
                  <a:cxn ang="0">
                    <a:pos x="172" y="154"/>
                  </a:cxn>
                  <a:cxn ang="0">
                    <a:pos x="178" y="162"/>
                  </a:cxn>
                  <a:cxn ang="0">
                    <a:pos x="188" y="170"/>
                  </a:cxn>
                  <a:cxn ang="0">
                    <a:pos x="194" y="174"/>
                  </a:cxn>
                  <a:cxn ang="0">
                    <a:pos x="202" y="174"/>
                  </a:cxn>
                  <a:cxn ang="0">
                    <a:pos x="208" y="174"/>
                  </a:cxn>
                  <a:cxn ang="0">
                    <a:pos x="212" y="174"/>
                  </a:cxn>
                  <a:cxn ang="0">
                    <a:pos x="224" y="168"/>
                  </a:cxn>
                  <a:cxn ang="0">
                    <a:pos x="228" y="164"/>
                  </a:cxn>
                  <a:cxn ang="0">
                    <a:pos x="228" y="162"/>
                  </a:cxn>
                  <a:cxn ang="0">
                    <a:pos x="232" y="160"/>
                  </a:cxn>
                  <a:cxn ang="0">
                    <a:pos x="236" y="158"/>
                  </a:cxn>
                  <a:cxn ang="0">
                    <a:pos x="270" y="168"/>
                  </a:cxn>
                  <a:cxn ang="0">
                    <a:pos x="276" y="168"/>
                  </a:cxn>
                  <a:cxn ang="0">
                    <a:pos x="316" y="126"/>
                  </a:cxn>
                  <a:cxn ang="0">
                    <a:pos x="318" y="122"/>
                  </a:cxn>
                  <a:cxn ang="0">
                    <a:pos x="318" y="116"/>
                  </a:cxn>
                </a:cxnLst>
                <a:rect l="0" t="0" r="r" b="b"/>
                <a:pathLst>
                  <a:path w="318" h="302">
                    <a:moveTo>
                      <a:pt x="318" y="116"/>
                    </a:moveTo>
                    <a:lnTo>
                      <a:pt x="288" y="62"/>
                    </a:lnTo>
                    <a:lnTo>
                      <a:pt x="288" y="62"/>
                    </a:lnTo>
                    <a:lnTo>
                      <a:pt x="296" y="58"/>
                    </a:lnTo>
                    <a:lnTo>
                      <a:pt x="302" y="52"/>
                    </a:lnTo>
                    <a:lnTo>
                      <a:pt x="306" y="44"/>
                    </a:lnTo>
                    <a:lnTo>
                      <a:pt x="306" y="36"/>
                    </a:lnTo>
                    <a:lnTo>
                      <a:pt x="306" y="36"/>
                    </a:lnTo>
                    <a:lnTo>
                      <a:pt x="306" y="30"/>
                    </a:lnTo>
                    <a:lnTo>
                      <a:pt x="304" y="24"/>
                    </a:lnTo>
                    <a:lnTo>
                      <a:pt x="298" y="14"/>
                    </a:lnTo>
                    <a:lnTo>
                      <a:pt x="288" y="8"/>
                    </a:lnTo>
                    <a:lnTo>
                      <a:pt x="282" y="6"/>
                    </a:lnTo>
                    <a:lnTo>
                      <a:pt x="276" y="6"/>
                    </a:lnTo>
                    <a:lnTo>
                      <a:pt x="276" y="6"/>
                    </a:lnTo>
                    <a:lnTo>
                      <a:pt x="266" y="6"/>
                    </a:lnTo>
                    <a:lnTo>
                      <a:pt x="258" y="10"/>
                    </a:lnTo>
                    <a:lnTo>
                      <a:pt x="252" y="16"/>
                    </a:lnTo>
                    <a:lnTo>
                      <a:pt x="246" y="24"/>
                    </a:lnTo>
                    <a:lnTo>
                      <a:pt x="246" y="24"/>
                    </a:lnTo>
                    <a:lnTo>
                      <a:pt x="198" y="4"/>
                    </a:lnTo>
                    <a:lnTo>
                      <a:pt x="198" y="4"/>
                    </a:lnTo>
                    <a:lnTo>
                      <a:pt x="198" y="4"/>
                    </a:lnTo>
                    <a:lnTo>
                      <a:pt x="198" y="4"/>
                    </a:lnTo>
                    <a:lnTo>
                      <a:pt x="190" y="0"/>
                    </a:lnTo>
                    <a:lnTo>
                      <a:pt x="190" y="0"/>
                    </a:lnTo>
                    <a:lnTo>
                      <a:pt x="144" y="48"/>
                    </a:lnTo>
                    <a:lnTo>
                      <a:pt x="144" y="48"/>
                    </a:lnTo>
                    <a:lnTo>
                      <a:pt x="158" y="82"/>
                    </a:lnTo>
                    <a:lnTo>
                      <a:pt x="158" y="82"/>
                    </a:lnTo>
                    <a:lnTo>
                      <a:pt x="158" y="88"/>
                    </a:lnTo>
                    <a:lnTo>
                      <a:pt x="156" y="92"/>
                    </a:lnTo>
                    <a:lnTo>
                      <a:pt x="156" y="92"/>
                    </a:lnTo>
                    <a:lnTo>
                      <a:pt x="144" y="104"/>
                    </a:lnTo>
                    <a:lnTo>
                      <a:pt x="144" y="104"/>
                    </a:lnTo>
                    <a:lnTo>
                      <a:pt x="146" y="128"/>
                    </a:lnTo>
                    <a:lnTo>
                      <a:pt x="146" y="128"/>
                    </a:lnTo>
                    <a:lnTo>
                      <a:pt x="144" y="132"/>
                    </a:lnTo>
                    <a:lnTo>
                      <a:pt x="142" y="134"/>
                    </a:lnTo>
                    <a:lnTo>
                      <a:pt x="142" y="134"/>
                    </a:lnTo>
                    <a:lnTo>
                      <a:pt x="0" y="288"/>
                    </a:lnTo>
                    <a:lnTo>
                      <a:pt x="0" y="288"/>
                    </a:lnTo>
                    <a:lnTo>
                      <a:pt x="4" y="302"/>
                    </a:lnTo>
                    <a:lnTo>
                      <a:pt x="152" y="142"/>
                    </a:lnTo>
                    <a:lnTo>
                      <a:pt x="152" y="142"/>
                    </a:lnTo>
                    <a:lnTo>
                      <a:pt x="156" y="142"/>
                    </a:lnTo>
                    <a:lnTo>
                      <a:pt x="160" y="144"/>
                    </a:lnTo>
                    <a:lnTo>
                      <a:pt x="166" y="148"/>
                    </a:lnTo>
                    <a:lnTo>
                      <a:pt x="166" y="148"/>
                    </a:lnTo>
                    <a:lnTo>
                      <a:pt x="172" y="154"/>
                    </a:lnTo>
                    <a:lnTo>
                      <a:pt x="172" y="154"/>
                    </a:lnTo>
                    <a:lnTo>
                      <a:pt x="178" y="162"/>
                    </a:lnTo>
                    <a:lnTo>
                      <a:pt x="188" y="170"/>
                    </a:lnTo>
                    <a:lnTo>
                      <a:pt x="188" y="170"/>
                    </a:lnTo>
                    <a:lnTo>
                      <a:pt x="194" y="174"/>
                    </a:lnTo>
                    <a:lnTo>
                      <a:pt x="194" y="174"/>
                    </a:lnTo>
                    <a:lnTo>
                      <a:pt x="202" y="174"/>
                    </a:lnTo>
                    <a:lnTo>
                      <a:pt x="202" y="174"/>
                    </a:lnTo>
                    <a:lnTo>
                      <a:pt x="208" y="174"/>
                    </a:lnTo>
                    <a:lnTo>
                      <a:pt x="208" y="174"/>
                    </a:lnTo>
                    <a:lnTo>
                      <a:pt x="212" y="174"/>
                    </a:lnTo>
                    <a:lnTo>
                      <a:pt x="212" y="174"/>
                    </a:lnTo>
                    <a:lnTo>
                      <a:pt x="218" y="172"/>
                    </a:lnTo>
                    <a:lnTo>
                      <a:pt x="224" y="168"/>
                    </a:lnTo>
                    <a:lnTo>
                      <a:pt x="224" y="168"/>
                    </a:lnTo>
                    <a:lnTo>
                      <a:pt x="228" y="164"/>
                    </a:lnTo>
                    <a:lnTo>
                      <a:pt x="228" y="164"/>
                    </a:lnTo>
                    <a:lnTo>
                      <a:pt x="228" y="162"/>
                    </a:lnTo>
                    <a:lnTo>
                      <a:pt x="228" y="162"/>
                    </a:lnTo>
                    <a:lnTo>
                      <a:pt x="232" y="160"/>
                    </a:lnTo>
                    <a:lnTo>
                      <a:pt x="236" y="158"/>
                    </a:lnTo>
                    <a:lnTo>
                      <a:pt x="236" y="158"/>
                    </a:lnTo>
                    <a:lnTo>
                      <a:pt x="246" y="160"/>
                    </a:lnTo>
                    <a:lnTo>
                      <a:pt x="270" y="168"/>
                    </a:lnTo>
                    <a:lnTo>
                      <a:pt x="270" y="168"/>
                    </a:lnTo>
                    <a:lnTo>
                      <a:pt x="276" y="168"/>
                    </a:lnTo>
                    <a:lnTo>
                      <a:pt x="280" y="164"/>
                    </a:lnTo>
                    <a:lnTo>
                      <a:pt x="316" y="126"/>
                    </a:lnTo>
                    <a:lnTo>
                      <a:pt x="316" y="126"/>
                    </a:lnTo>
                    <a:lnTo>
                      <a:pt x="318" y="122"/>
                    </a:lnTo>
                    <a:lnTo>
                      <a:pt x="318" y="116"/>
                    </a:lnTo>
                    <a:lnTo>
                      <a:pt x="318" y="116"/>
                    </a:lnTo>
                    <a:close/>
                  </a:path>
                </a:pathLst>
              </a:custGeom>
              <a:solidFill>
                <a:srgbClr val="FDC008"/>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59" name="Freeform 18"/>
              <p:cNvSpPr>
                <a:spLocks/>
              </p:cNvSpPr>
              <p:nvPr/>
            </p:nvSpPr>
            <p:spPr bwMode="auto">
              <a:xfrm>
                <a:off x="3848" y="1719"/>
                <a:ext cx="82" cy="166"/>
              </a:xfrm>
              <a:custGeom>
                <a:avLst/>
                <a:gdLst/>
                <a:ahLst/>
                <a:cxnLst>
                  <a:cxn ang="0">
                    <a:pos x="20" y="4"/>
                  </a:cxn>
                  <a:cxn ang="0">
                    <a:pos x="20" y="4"/>
                  </a:cxn>
                  <a:cxn ang="0">
                    <a:pos x="20" y="4"/>
                  </a:cxn>
                  <a:cxn ang="0">
                    <a:pos x="20" y="4"/>
                  </a:cxn>
                  <a:cxn ang="0">
                    <a:pos x="12" y="0"/>
                  </a:cxn>
                  <a:cxn ang="0">
                    <a:pos x="12" y="0"/>
                  </a:cxn>
                  <a:cxn ang="0">
                    <a:pos x="0" y="10"/>
                  </a:cxn>
                  <a:cxn ang="0">
                    <a:pos x="50" y="164"/>
                  </a:cxn>
                  <a:cxn ang="0">
                    <a:pos x="50" y="164"/>
                  </a:cxn>
                  <a:cxn ang="0">
                    <a:pos x="50" y="164"/>
                  </a:cxn>
                  <a:cxn ang="0">
                    <a:pos x="50" y="164"/>
                  </a:cxn>
                  <a:cxn ang="0">
                    <a:pos x="50" y="162"/>
                  </a:cxn>
                  <a:cxn ang="0">
                    <a:pos x="50" y="162"/>
                  </a:cxn>
                  <a:cxn ang="0">
                    <a:pos x="54" y="160"/>
                  </a:cxn>
                  <a:cxn ang="0">
                    <a:pos x="58" y="158"/>
                  </a:cxn>
                  <a:cxn ang="0">
                    <a:pos x="58" y="158"/>
                  </a:cxn>
                  <a:cxn ang="0">
                    <a:pos x="68" y="160"/>
                  </a:cxn>
                  <a:cxn ang="0">
                    <a:pos x="82" y="166"/>
                  </a:cxn>
                  <a:cxn ang="0">
                    <a:pos x="34" y="8"/>
                  </a:cxn>
                  <a:cxn ang="0">
                    <a:pos x="34" y="8"/>
                  </a:cxn>
                  <a:cxn ang="0">
                    <a:pos x="20" y="4"/>
                  </a:cxn>
                  <a:cxn ang="0">
                    <a:pos x="20" y="4"/>
                  </a:cxn>
                </a:cxnLst>
                <a:rect l="0" t="0" r="r" b="b"/>
                <a:pathLst>
                  <a:path w="82" h="166">
                    <a:moveTo>
                      <a:pt x="20" y="4"/>
                    </a:moveTo>
                    <a:lnTo>
                      <a:pt x="20" y="4"/>
                    </a:lnTo>
                    <a:lnTo>
                      <a:pt x="20" y="4"/>
                    </a:lnTo>
                    <a:lnTo>
                      <a:pt x="20" y="4"/>
                    </a:lnTo>
                    <a:lnTo>
                      <a:pt x="12" y="0"/>
                    </a:lnTo>
                    <a:lnTo>
                      <a:pt x="12" y="0"/>
                    </a:lnTo>
                    <a:lnTo>
                      <a:pt x="0" y="10"/>
                    </a:lnTo>
                    <a:lnTo>
                      <a:pt x="50" y="164"/>
                    </a:lnTo>
                    <a:lnTo>
                      <a:pt x="50" y="164"/>
                    </a:lnTo>
                    <a:lnTo>
                      <a:pt x="50" y="164"/>
                    </a:lnTo>
                    <a:lnTo>
                      <a:pt x="50" y="164"/>
                    </a:lnTo>
                    <a:lnTo>
                      <a:pt x="50" y="162"/>
                    </a:lnTo>
                    <a:lnTo>
                      <a:pt x="50" y="162"/>
                    </a:lnTo>
                    <a:lnTo>
                      <a:pt x="54" y="160"/>
                    </a:lnTo>
                    <a:lnTo>
                      <a:pt x="58" y="158"/>
                    </a:lnTo>
                    <a:lnTo>
                      <a:pt x="58" y="158"/>
                    </a:lnTo>
                    <a:lnTo>
                      <a:pt x="68" y="160"/>
                    </a:lnTo>
                    <a:lnTo>
                      <a:pt x="82" y="166"/>
                    </a:lnTo>
                    <a:lnTo>
                      <a:pt x="34" y="8"/>
                    </a:lnTo>
                    <a:lnTo>
                      <a:pt x="34" y="8"/>
                    </a:lnTo>
                    <a:lnTo>
                      <a:pt x="20" y="4"/>
                    </a:lnTo>
                    <a:lnTo>
                      <a:pt x="20" y="4"/>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60" name="Freeform 19"/>
              <p:cNvSpPr>
                <a:spLocks/>
              </p:cNvSpPr>
              <p:nvPr/>
            </p:nvSpPr>
            <p:spPr bwMode="auto">
              <a:xfrm>
                <a:off x="3834" y="1739"/>
                <a:ext cx="52" cy="154"/>
              </a:xfrm>
              <a:custGeom>
                <a:avLst/>
                <a:gdLst/>
                <a:ahLst/>
                <a:cxnLst>
                  <a:cxn ang="0">
                    <a:pos x="0" y="8"/>
                  </a:cxn>
                  <a:cxn ang="0">
                    <a:pos x="46" y="154"/>
                  </a:cxn>
                  <a:cxn ang="0">
                    <a:pos x="46" y="154"/>
                  </a:cxn>
                  <a:cxn ang="0">
                    <a:pos x="48" y="154"/>
                  </a:cxn>
                  <a:cxn ang="0">
                    <a:pos x="48" y="154"/>
                  </a:cxn>
                  <a:cxn ang="0">
                    <a:pos x="52" y="152"/>
                  </a:cxn>
                  <a:cxn ang="0">
                    <a:pos x="4" y="0"/>
                  </a:cxn>
                  <a:cxn ang="0">
                    <a:pos x="4" y="0"/>
                  </a:cxn>
                  <a:cxn ang="0">
                    <a:pos x="0" y="8"/>
                  </a:cxn>
                  <a:cxn ang="0">
                    <a:pos x="0" y="8"/>
                  </a:cxn>
                </a:cxnLst>
                <a:rect l="0" t="0" r="r" b="b"/>
                <a:pathLst>
                  <a:path w="52" h="154">
                    <a:moveTo>
                      <a:pt x="0" y="8"/>
                    </a:moveTo>
                    <a:lnTo>
                      <a:pt x="46" y="154"/>
                    </a:lnTo>
                    <a:lnTo>
                      <a:pt x="46" y="154"/>
                    </a:lnTo>
                    <a:lnTo>
                      <a:pt x="48" y="154"/>
                    </a:lnTo>
                    <a:lnTo>
                      <a:pt x="48" y="154"/>
                    </a:lnTo>
                    <a:lnTo>
                      <a:pt x="52" y="152"/>
                    </a:lnTo>
                    <a:lnTo>
                      <a:pt x="4" y="0"/>
                    </a:lnTo>
                    <a:lnTo>
                      <a:pt x="4" y="0"/>
                    </a:lnTo>
                    <a:lnTo>
                      <a:pt x="0" y="8"/>
                    </a:lnTo>
                    <a:lnTo>
                      <a:pt x="0" y="8"/>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61" name="Freeform 20"/>
              <p:cNvSpPr>
                <a:spLocks/>
              </p:cNvSpPr>
              <p:nvPr/>
            </p:nvSpPr>
            <p:spPr bwMode="auto">
              <a:xfrm>
                <a:off x="3892" y="1733"/>
                <a:ext cx="64" cy="154"/>
              </a:xfrm>
              <a:custGeom>
                <a:avLst/>
                <a:gdLst/>
                <a:ahLst/>
                <a:cxnLst>
                  <a:cxn ang="0">
                    <a:pos x="0" y="0"/>
                  </a:cxn>
                  <a:cxn ang="0">
                    <a:pos x="50" y="154"/>
                  </a:cxn>
                  <a:cxn ang="0">
                    <a:pos x="50" y="154"/>
                  </a:cxn>
                  <a:cxn ang="0">
                    <a:pos x="54" y="154"/>
                  </a:cxn>
                  <a:cxn ang="0">
                    <a:pos x="58" y="150"/>
                  </a:cxn>
                  <a:cxn ang="0">
                    <a:pos x="64" y="146"/>
                  </a:cxn>
                  <a:cxn ang="0">
                    <a:pos x="20" y="8"/>
                  </a:cxn>
                  <a:cxn ang="0">
                    <a:pos x="20" y="8"/>
                  </a:cxn>
                  <a:cxn ang="0">
                    <a:pos x="0" y="0"/>
                  </a:cxn>
                  <a:cxn ang="0">
                    <a:pos x="0" y="0"/>
                  </a:cxn>
                </a:cxnLst>
                <a:rect l="0" t="0" r="r" b="b"/>
                <a:pathLst>
                  <a:path w="64" h="154">
                    <a:moveTo>
                      <a:pt x="0" y="0"/>
                    </a:moveTo>
                    <a:lnTo>
                      <a:pt x="50" y="154"/>
                    </a:lnTo>
                    <a:lnTo>
                      <a:pt x="50" y="154"/>
                    </a:lnTo>
                    <a:lnTo>
                      <a:pt x="54" y="154"/>
                    </a:lnTo>
                    <a:lnTo>
                      <a:pt x="58" y="150"/>
                    </a:lnTo>
                    <a:lnTo>
                      <a:pt x="64" y="146"/>
                    </a:lnTo>
                    <a:lnTo>
                      <a:pt x="20" y="8"/>
                    </a:lnTo>
                    <a:lnTo>
                      <a:pt x="20" y="8"/>
                    </a:lnTo>
                    <a:lnTo>
                      <a:pt x="0" y="0"/>
                    </a:lnTo>
                    <a:lnTo>
                      <a:pt x="0" y="0"/>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62" name="Freeform 21"/>
              <p:cNvSpPr>
                <a:spLocks noEditPoints="1"/>
              </p:cNvSpPr>
              <p:nvPr/>
            </p:nvSpPr>
            <p:spPr bwMode="auto">
              <a:xfrm>
                <a:off x="3670" y="1747"/>
                <a:ext cx="318" cy="274"/>
              </a:xfrm>
              <a:custGeom>
                <a:avLst/>
                <a:gdLst/>
                <a:ahLst/>
                <a:cxnLst>
                  <a:cxn ang="0">
                    <a:pos x="306" y="8"/>
                  </a:cxn>
                  <a:cxn ang="0">
                    <a:pos x="306" y="0"/>
                  </a:cxn>
                  <a:cxn ang="0">
                    <a:pos x="300" y="16"/>
                  </a:cxn>
                  <a:cxn ang="0">
                    <a:pos x="288" y="26"/>
                  </a:cxn>
                  <a:cxn ang="0">
                    <a:pos x="290" y="32"/>
                  </a:cxn>
                  <a:cxn ang="0">
                    <a:pos x="302" y="22"/>
                  </a:cxn>
                  <a:cxn ang="0">
                    <a:pos x="306" y="8"/>
                  </a:cxn>
                  <a:cxn ang="0">
                    <a:pos x="318" y="88"/>
                  </a:cxn>
                  <a:cxn ang="0">
                    <a:pos x="318" y="88"/>
                  </a:cxn>
                  <a:cxn ang="0">
                    <a:pos x="280" y="130"/>
                  </a:cxn>
                  <a:cxn ang="0">
                    <a:pos x="274" y="132"/>
                  </a:cxn>
                  <a:cxn ang="0">
                    <a:pos x="246" y="126"/>
                  </a:cxn>
                  <a:cxn ang="0">
                    <a:pos x="236" y="124"/>
                  </a:cxn>
                  <a:cxn ang="0">
                    <a:pos x="232" y="126"/>
                  </a:cxn>
                  <a:cxn ang="0">
                    <a:pos x="228" y="128"/>
                  </a:cxn>
                  <a:cxn ang="0">
                    <a:pos x="226" y="128"/>
                  </a:cxn>
                  <a:cxn ang="0">
                    <a:pos x="224" y="132"/>
                  </a:cxn>
                  <a:cxn ang="0">
                    <a:pos x="212" y="138"/>
                  </a:cxn>
                  <a:cxn ang="0">
                    <a:pos x="206" y="138"/>
                  </a:cxn>
                  <a:cxn ang="0">
                    <a:pos x="200" y="138"/>
                  </a:cxn>
                  <a:cxn ang="0">
                    <a:pos x="194" y="138"/>
                  </a:cxn>
                  <a:cxn ang="0">
                    <a:pos x="188" y="134"/>
                  </a:cxn>
                  <a:cxn ang="0">
                    <a:pos x="178" y="126"/>
                  </a:cxn>
                  <a:cxn ang="0">
                    <a:pos x="172" y="120"/>
                  </a:cxn>
                  <a:cxn ang="0">
                    <a:pos x="160" y="108"/>
                  </a:cxn>
                  <a:cxn ang="0">
                    <a:pos x="156" y="106"/>
                  </a:cxn>
                  <a:cxn ang="0">
                    <a:pos x="2" y="266"/>
                  </a:cxn>
                  <a:cxn ang="0">
                    <a:pos x="0" y="258"/>
                  </a:cxn>
                  <a:cxn ang="0">
                    <a:pos x="0" y="260"/>
                  </a:cxn>
                  <a:cxn ang="0">
                    <a:pos x="4" y="274"/>
                  </a:cxn>
                  <a:cxn ang="0">
                    <a:pos x="152" y="114"/>
                  </a:cxn>
                  <a:cxn ang="0">
                    <a:pos x="160" y="116"/>
                  </a:cxn>
                  <a:cxn ang="0">
                    <a:pos x="166" y="120"/>
                  </a:cxn>
                  <a:cxn ang="0">
                    <a:pos x="172" y="126"/>
                  </a:cxn>
                  <a:cxn ang="0">
                    <a:pos x="188" y="142"/>
                  </a:cxn>
                  <a:cxn ang="0">
                    <a:pos x="194" y="146"/>
                  </a:cxn>
                  <a:cxn ang="0">
                    <a:pos x="202" y="146"/>
                  </a:cxn>
                  <a:cxn ang="0">
                    <a:pos x="208" y="146"/>
                  </a:cxn>
                  <a:cxn ang="0">
                    <a:pos x="212" y="146"/>
                  </a:cxn>
                  <a:cxn ang="0">
                    <a:pos x="218" y="144"/>
                  </a:cxn>
                  <a:cxn ang="0">
                    <a:pos x="224" y="140"/>
                  </a:cxn>
                  <a:cxn ang="0">
                    <a:pos x="228" y="136"/>
                  </a:cxn>
                  <a:cxn ang="0">
                    <a:pos x="228" y="134"/>
                  </a:cxn>
                  <a:cxn ang="0">
                    <a:pos x="236" y="130"/>
                  </a:cxn>
                  <a:cxn ang="0">
                    <a:pos x="246" y="132"/>
                  </a:cxn>
                  <a:cxn ang="0">
                    <a:pos x="270" y="140"/>
                  </a:cxn>
                  <a:cxn ang="0">
                    <a:pos x="280" y="136"/>
                  </a:cxn>
                  <a:cxn ang="0">
                    <a:pos x="316" y="98"/>
                  </a:cxn>
                  <a:cxn ang="0">
                    <a:pos x="318" y="88"/>
                  </a:cxn>
                </a:cxnLst>
                <a:rect l="0" t="0" r="r" b="b"/>
                <a:pathLst>
                  <a:path w="318" h="274">
                    <a:moveTo>
                      <a:pt x="306" y="8"/>
                    </a:moveTo>
                    <a:lnTo>
                      <a:pt x="306" y="8"/>
                    </a:lnTo>
                    <a:lnTo>
                      <a:pt x="306" y="0"/>
                    </a:lnTo>
                    <a:lnTo>
                      <a:pt x="306" y="0"/>
                    </a:lnTo>
                    <a:lnTo>
                      <a:pt x="304" y="8"/>
                    </a:lnTo>
                    <a:lnTo>
                      <a:pt x="300" y="16"/>
                    </a:lnTo>
                    <a:lnTo>
                      <a:pt x="294" y="22"/>
                    </a:lnTo>
                    <a:lnTo>
                      <a:pt x="288" y="26"/>
                    </a:lnTo>
                    <a:lnTo>
                      <a:pt x="290" y="32"/>
                    </a:lnTo>
                    <a:lnTo>
                      <a:pt x="290" y="32"/>
                    </a:lnTo>
                    <a:lnTo>
                      <a:pt x="298" y="28"/>
                    </a:lnTo>
                    <a:lnTo>
                      <a:pt x="302" y="22"/>
                    </a:lnTo>
                    <a:lnTo>
                      <a:pt x="306" y="14"/>
                    </a:lnTo>
                    <a:lnTo>
                      <a:pt x="306" y="8"/>
                    </a:lnTo>
                    <a:lnTo>
                      <a:pt x="306" y="8"/>
                    </a:lnTo>
                    <a:close/>
                    <a:moveTo>
                      <a:pt x="318" y="88"/>
                    </a:moveTo>
                    <a:lnTo>
                      <a:pt x="318" y="88"/>
                    </a:lnTo>
                    <a:lnTo>
                      <a:pt x="318" y="88"/>
                    </a:lnTo>
                    <a:lnTo>
                      <a:pt x="316" y="92"/>
                    </a:lnTo>
                    <a:lnTo>
                      <a:pt x="280" y="130"/>
                    </a:lnTo>
                    <a:lnTo>
                      <a:pt x="280" y="130"/>
                    </a:lnTo>
                    <a:lnTo>
                      <a:pt x="274" y="132"/>
                    </a:lnTo>
                    <a:lnTo>
                      <a:pt x="268" y="132"/>
                    </a:lnTo>
                    <a:lnTo>
                      <a:pt x="246" y="126"/>
                    </a:lnTo>
                    <a:lnTo>
                      <a:pt x="246" y="126"/>
                    </a:lnTo>
                    <a:lnTo>
                      <a:pt x="236" y="124"/>
                    </a:lnTo>
                    <a:lnTo>
                      <a:pt x="236" y="124"/>
                    </a:lnTo>
                    <a:lnTo>
                      <a:pt x="232" y="126"/>
                    </a:lnTo>
                    <a:lnTo>
                      <a:pt x="228" y="128"/>
                    </a:lnTo>
                    <a:lnTo>
                      <a:pt x="228" y="128"/>
                    </a:lnTo>
                    <a:lnTo>
                      <a:pt x="226" y="128"/>
                    </a:lnTo>
                    <a:lnTo>
                      <a:pt x="226" y="128"/>
                    </a:lnTo>
                    <a:lnTo>
                      <a:pt x="224" y="132"/>
                    </a:lnTo>
                    <a:lnTo>
                      <a:pt x="224" y="132"/>
                    </a:lnTo>
                    <a:lnTo>
                      <a:pt x="218" y="136"/>
                    </a:lnTo>
                    <a:lnTo>
                      <a:pt x="212" y="138"/>
                    </a:lnTo>
                    <a:lnTo>
                      <a:pt x="212" y="138"/>
                    </a:lnTo>
                    <a:lnTo>
                      <a:pt x="206" y="138"/>
                    </a:lnTo>
                    <a:lnTo>
                      <a:pt x="206" y="138"/>
                    </a:lnTo>
                    <a:lnTo>
                      <a:pt x="200" y="138"/>
                    </a:lnTo>
                    <a:lnTo>
                      <a:pt x="200" y="138"/>
                    </a:lnTo>
                    <a:lnTo>
                      <a:pt x="194" y="138"/>
                    </a:lnTo>
                    <a:lnTo>
                      <a:pt x="194" y="138"/>
                    </a:lnTo>
                    <a:lnTo>
                      <a:pt x="188" y="134"/>
                    </a:lnTo>
                    <a:lnTo>
                      <a:pt x="178" y="126"/>
                    </a:lnTo>
                    <a:lnTo>
                      <a:pt x="178" y="126"/>
                    </a:lnTo>
                    <a:lnTo>
                      <a:pt x="172" y="120"/>
                    </a:lnTo>
                    <a:lnTo>
                      <a:pt x="172" y="120"/>
                    </a:lnTo>
                    <a:lnTo>
                      <a:pt x="164" y="112"/>
                    </a:lnTo>
                    <a:lnTo>
                      <a:pt x="160" y="108"/>
                    </a:lnTo>
                    <a:lnTo>
                      <a:pt x="160" y="108"/>
                    </a:lnTo>
                    <a:lnTo>
                      <a:pt x="156" y="106"/>
                    </a:lnTo>
                    <a:lnTo>
                      <a:pt x="152" y="106"/>
                    </a:lnTo>
                    <a:lnTo>
                      <a:pt x="2" y="266"/>
                    </a:lnTo>
                    <a:lnTo>
                      <a:pt x="2" y="266"/>
                    </a:lnTo>
                    <a:lnTo>
                      <a:pt x="0" y="258"/>
                    </a:lnTo>
                    <a:lnTo>
                      <a:pt x="0" y="258"/>
                    </a:lnTo>
                    <a:lnTo>
                      <a:pt x="0" y="260"/>
                    </a:lnTo>
                    <a:lnTo>
                      <a:pt x="0" y="260"/>
                    </a:lnTo>
                    <a:lnTo>
                      <a:pt x="4" y="274"/>
                    </a:lnTo>
                    <a:lnTo>
                      <a:pt x="152" y="114"/>
                    </a:lnTo>
                    <a:lnTo>
                      <a:pt x="152" y="114"/>
                    </a:lnTo>
                    <a:lnTo>
                      <a:pt x="156" y="114"/>
                    </a:lnTo>
                    <a:lnTo>
                      <a:pt x="160" y="116"/>
                    </a:lnTo>
                    <a:lnTo>
                      <a:pt x="166" y="120"/>
                    </a:lnTo>
                    <a:lnTo>
                      <a:pt x="166" y="120"/>
                    </a:lnTo>
                    <a:lnTo>
                      <a:pt x="172" y="126"/>
                    </a:lnTo>
                    <a:lnTo>
                      <a:pt x="172" y="126"/>
                    </a:lnTo>
                    <a:lnTo>
                      <a:pt x="178" y="134"/>
                    </a:lnTo>
                    <a:lnTo>
                      <a:pt x="188" y="142"/>
                    </a:lnTo>
                    <a:lnTo>
                      <a:pt x="188" y="142"/>
                    </a:lnTo>
                    <a:lnTo>
                      <a:pt x="194" y="146"/>
                    </a:lnTo>
                    <a:lnTo>
                      <a:pt x="194" y="146"/>
                    </a:lnTo>
                    <a:lnTo>
                      <a:pt x="202" y="146"/>
                    </a:lnTo>
                    <a:lnTo>
                      <a:pt x="202" y="146"/>
                    </a:lnTo>
                    <a:lnTo>
                      <a:pt x="208" y="146"/>
                    </a:lnTo>
                    <a:lnTo>
                      <a:pt x="208" y="146"/>
                    </a:lnTo>
                    <a:lnTo>
                      <a:pt x="212" y="146"/>
                    </a:lnTo>
                    <a:lnTo>
                      <a:pt x="212" y="146"/>
                    </a:lnTo>
                    <a:lnTo>
                      <a:pt x="218" y="144"/>
                    </a:lnTo>
                    <a:lnTo>
                      <a:pt x="224" y="140"/>
                    </a:lnTo>
                    <a:lnTo>
                      <a:pt x="224" y="140"/>
                    </a:lnTo>
                    <a:lnTo>
                      <a:pt x="228" y="136"/>
                    </a:lnTo>
                    <a:lnTo>
                      <a:pt x="228" y="136"/>
                    </a:lnTo>
                    <a:lnTo>
                      <a:pt x="228" y="134"/>
                    </a:lnTo>
                    <a:lnTo>
                      <a:pt x="228" y="134"/>
                    </a:lnTo>
                    <a:lnTo>
                      <a:pt x="232" y="132"/>
                    </a:lnTo>
                    <a:lnTo>
                      <a:pt x="236" y="130"/>
                    </a:lnTo>
                    <a:lnTo>
                      <a:pt x="236" y="130"/>
                    </a:lnTo>
                    <a:lnTo>
                      <a:pt x="246" y="132"/>
                    </a:lnTo>
                    <a:lnTo>
                      <a:pt x="270" y="140"/>
                    </a:lnTo>
                    <a:lnTo>
                      <a:pt x="270" y="140"/>
                    </a:lnTo>
                    <a:lnTo>
                      <a:pt x="276" y="140"/>
                    </a:lnTo>
                    <a:lnTo>
                      <a:pt x="280" y="136"/>
                    </a:lnTo>
                    <a:lnTo>
                      <a:pt x="316" y="98"/>
                    </a:lnTo>
                    <a:lnTo>
                      <a:pt x="316" y="98"/>
                    </a:lnTo>
                    <a:lnTo>
                      <a:pt x="318" y="94"/>
                    </a:lnTo>
                    <a:lnTo>
                      <a:pt x="318" y="88"/>
                    </a:lnTo>
                    <a:lnTo>
                      <a:pt x="318" y="88"/>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63" name="Freeform 22"/>
              <p:cNvSpPr>
                <a:spLocks noEditPoints="1"/>
              </p:cNvSpPr>
              <p:nvPr/>
            </p:nvSpPr>
            <p:spPr bwMode="auto">
              <a:xfrm>
                <a:off x="3648" y="1688"/>
                <a:ext cx="306" cy="300"/>
              </a:xfrm>
              <a:custGeom>
                <a:avLst/>
                <a:gdLst/>
                <a:ahLst/>
                <a:cxnLst>
                  <a:cxn ang="0">
                    <a:pos x="306" y="30"/>
                  </a:cxn>
                  <a:cxn ang="0">
                    <a:pos x="296" y="12"/>
                  </a:cxn>
                  <a:cxn ang="0">
                    <a:pos x="276" y="6"/>
                  </a:cxn>
                  <a:cxn ang="0">
                    <a:pos x="266" y="6"/>
                  </a:cxn>
                  <a:cxn ang="0">
                    <a:pos x="252" y="16"/>
                  </a:cxn>
                  <a:cxn ang="0">
                    <a:pos x="246" y="24"/>
                  </a:cxn>
                  <a:cxn ang="0">
                    <a:pos x="198" y="4"/>
                  </a:cxn>
                  <a:cxn ang="0">
                    <a:pos x="198" y="4"/>
                  </a:cxn>
                  <a:cxn ang="0">
                    <a:pos x="190" y="0"/>
                  </a:cxn>
                  <a:cxn ang="0">
                    <a:pos x="144" y="48"/>
                  </a:cxn>
                  <a:cxn ang="0">
                    <a:pos x="146" y="54"/>
                  </a:cxn>
                  <a:cxn ang="0">
                    <a:pos x="192" y="6"/>
                  </a:cxn>
                  <a:cxn ang="0">
                    <a:pos x="200" y="10"/>
                  </a:cxn>
                  <a:cxn ang="0">
                    <a:pos x="200" y="10"/>
                  </a:cxn>
                  <a:cxn ang="0">
                    <a:pos x="250" y="30"/>
                  </a:cxn>
                  <a:cxn ang="0">
                    <a:pos x="260" y="18"/>
                  </a:cxn>
                  <a:cxn ang="0">
                    <a:pos x="278" y="12"/>
                  </a:cxn>
                  <a:cxn ang="0">
                    <a:pos x="286" y="14"/>
                  </a:cxn>
                  <a:cxn ang="0">
                    <a:pos x="302" y="24"/>
                  </a:cxn>
                  <a:cxn ang="0">
                    <a:pos x="306" y="30"/>
                  </a:cxn>
                  <a:cxn ang="0">
                    <a:pos x="158" y="84"/>
                  </a:cxn>
                  <a:cxn ang="0">
                    <a:pos x="156" y="92"/>
                  </a:cxn>
                  <a:cxn ang="0">
                    <a:pos x="144" y="104"/>
                  </a:cxn>
                  <a:cxn ang="0">
                    <a:pos x="146" y="128"/>
                  </a:cxn>
                  <a:cxn ang="0">
                    <a:pos x="144" y="132"/>
                  </a:cxn>
                  <a:cxn ang="0">
                    <a:pos x="142" y="134"/>
                  </a:cxn>
                  <a:cxn ang="0">
                    <a:pos x="0" y="288"/>
                  </a:cxn>
                  <a:cxn ang="0">
                    <a:pos x="4" y="300"/>
                  </a:cxn>
                  <a:cxn ang="0">
                    <a:pos x="2" y="296"/>
                  </a:cxn>
                  <a:cxn ang="0">
                    <a:pos x="146" y="142"/>
                  </a:cxn>
                  <a:cxn ang="0">
                    <a:pos x="148" y="136"/>
                  </a:cxn>
                  <a:cxn ang="0">
                    <a:pos x="148" y="112"/>
                  </a:cxn>
                  <a:cxn ang="0">
                    <a:pos x="158" y="100"/>
                  </a:cxn>
                  <a:cxn ang="0">
                    <a:pos x="160" y="96"/>
                  </a:cxn>
                  <a:cxn ang="0">
                    <a:pos x="160" y="90"/>
                  </a:cxn>
                  <a:cxn ang="0">
                    <a:pos x="158" y="84"/>
                  </a:cxn>
                </a:cxnLst>
                <a:rect l="0" t="0" r="r" b="b"/>
                <a:pathLst>
                  <a:path w="306" h="300">
                    <a:moveTo>
                      <a:pt x="306" y="30"/>
                    </a:moveTo>
                    <a:lnTo>
                      <a:pt x="306" y="30"/>
                    </a:lnTo>
                    <a:lnTo>
                      <a:pt x="302" y="20"/>
                    </a:lnTo>
                    <a:lnTo>
                      <a:pt x="296" y="12"/>
                    </a:lnTo>
                    <a:lnTo>
                      <a:pt x="286" y="8"/>
                    </a:lnTo>
                    <a:lnTo>
                      <a:pt x="276" y="6"/>
                    </a:lnTo>
                    <a:lnTo>
                      <a:pt x="276" y="6"/>
                    </a:lnTo>
                    <a:lnTo>
                      <a:pt x="266" y="6"/>
                    </a:lnTo>
                    <a:lnTo>
                      <a:pt x="258" y="10"/>
                    </a:lnTo>
                    <a:lnTo>
                      <a:pt x="252" y="16"/>
                    </a:lnTo>
                    <a:lnTo>
                      <a:pt x="246" y="24"/>
                    </a:lnTo>
                    <a:lnTo>
                      <a:pt x="246" y="24"/>
                    </a:lnTo>
                    <a:lnTo>
                      <a:pt x="198" y="4"/>
                    </a:lnTo>
                    <a:lnTo>
                      <a:pt x="198" y="4"/>
                    </a:lnTo>
                    <a:lnTo>
                      <a:pt x="198" y="4"/>
                    </a:lnTo>
                    <a:lnTo>
                      <a:pt x="198" y="4"/>
                    </a:lnTo>
                    <a:lnTo>
                      <a:pt x="190" y="0"/>
                    </a:lnTo>
                    <a:lnTo>
                      <a:pt x="190" y="0"/>
                    </a:lnTo>
                    <a:lnTo>
                      <a:pt x="144" y="48"/>
                    </a:lnTo>
                    <a:lnTo>
                      <a:pt x="144" y="48"/>
                    </a:lnTo>
                    <a:lnTo>
                      <a:pt x="146" y="54"/>
                    </a:lnTo>
                    <a:lnTo>
                      <a:pt x="146" y="54"/>
                    </a:lnTo>
                    <a:lnTo>
                      <a:pt x="192" y="6"/>
                    </a:lnTo>
                    <a:lnTo>
                      <a:pt x="192" y="6"/>
                    </a:lnTo>
                    <a:lnTo>
                      <a:pt x="200" y="10"/>
                    </a:lnTo>
                    <a:lnTo>
                      <a:pt x="200" y="10"/>
                    </a:lnTo>
                    <a:lnTo>
                      <a:pt x="200" y="10"/>
                    </a:lnTo>
                    <a:lnTo>
                      <a:pt x="200" y="10"/>
                    </a:lnTo>
                    <a:lnTo>
                      <a:pt x="250" y="30"/>
                    </a:lnTo>
                    <a:lnTo>
                      <a:pt x="250" y="30"/>
                    </a:lnTo>
                    <a:lnTo>
                      <a:pt x="254" y="24"/>
                    </a:lnTo>
                    <a:lnTo>
                      <a:pt x="260" y="18"/>
                    </a:lnTo>
                    <a:lnTo>
                      <a:pt x="268" y="14"/>
                    </a:lnTo>
                    <a:lnTo>
                      <a:pt x="278" y="12"/>
                    </a:lnTo>
                    <a:lnTo>
                      <a:pt x="278" y="12"/>
                    </a:lnTo>
                    <a:lnTo>
                      <a:pt x="286" y="14"/>
                    </a:lnTo>
                    <a:lnTo>
                      <a:pt x="294" y="18"/>
                    </a:lnTo>
                    <a:lnTo>
                      <a:pt x="302" y="24"/>
                    </a:lnTo>
                    <a:lnTo>
                      <a:pt x="306" y="30"/>
                    </a:lnTo>
                    <a:lnTo>
                      <a:pt x="306" y="30"/>
                    </a:lnTo>
                    <a:close/>
                    <a:moveTo>
                      <a:pt x="158" y="84"/>
                    </a:moveTo>
                    <a:lnTo>
                      <a:pt x="158" y="84"/>
                    </a:lnTo>
                    <a:lnTo>
                      <a:pt x="158" y="90"/>
                    </a:lnTo>
                    <a:lnTo>
                      <a:pt x="156" y="92"/>
                    </a:lnTo>
                    <a:lnTo>
                      <a:pt x="156" y="92"/>
                    </a:lnTo>
                    <a:lnTo>
                      <a:pt x="144" y="104"/>
                    </a:lnTo>
                    <a:lnTo>
                      <a:pt x="144" y="104"/>
                    </a:lnTo>
                    <a:lnTo>
                      <a:pt x="146" y="128"/>
                    </a:lnTo>
                    <a:lnTo>
                      <a:pt x="146" y="128"/>
                    </a:lnTo>
                    <a:lnTo>
                      <a:pt x="144" y="132"/>
                    </a:lnTo>
                    <a:lnTo>
                      <a:pt x="142" y="134"/>
                    </a:lnTo>
                    <a:lnTo>
                      <a:pt x="142" y="134"/>
                    </a:lnTo>
                    <a:lnTo>
                      <a:pt x="0" y="288"/>
                    </a:lnTo>
                    <a:lnTo>
                      <a:pt x="0" y="288"/>
                    </a:lnTo>
                    <a:lnTo>
                      <a:pt x="4" y="300"/>
                    </a:lnTo>
                    <a:lnTo>
                      <a:pt x="4" y="300"/>
                    </a:lnTo>
                    <a:lnTo>
                      <a:pt x="2" y="296"/>
                    </a:lnTo>
                    <a:lnTo>
                      <a:pt x="2" y="296"/>
                    </a:lnTo>
                    <a:lnTo>
                      <a:pt x="146" y="142"/>
                    </a:lnTo>
                    <a:lnTo>
                      <a:pt x="146" y="142"/>
                    </a:lnTo>
                    <a:lnTo>
                      <a:pt x="148" y="140"/>
                    </a:lnTo>
                    <a:lnTo>
                      <a:pt x="148" y="136"/>
                    </a:lnTo>
                    <a:lnTo>
                      <a:pt x="148" y="136"/>
                    </a:lnTo>
                    <a:lnTo>
                      <a:pt x="148" y="112"/>
                    </a:lnTo>
                    <a:lnTo>
                      <a:pt x="148" y="112"/>
                    </a:lnTo>
                    <a:lnTo>
                      <a:pt x="158" y="100"/>
                    </a:lnTo>
                    <a:lnTo>
                      <a:pt x="158" y="100"/>
                    </a:lnTo>
                    <a:lnTo>
                      <a:pt x="160" y="96"/>
                    </a:lnTo>
                    <a:lnTo>
                      <a:pt x="160" y="90"/>
                    </a:lnTo>
                    <a:lnTo>
                      <a:pt x="160" y="90"/>
                    </a:lnTo>
                    <a:lnTo>
                      <a:pt x="158" y="84"/>
                    </a:lnTo>
                    <a:lnTo>
                      <a:pt x="158" y="84"/>
                    </a:lnTo>
                    <a:close/>
                  </a:path>
                </a:pathLst>
              </a:custGeom>
              <a:solidFill>
                <a:srgbClr val="FFFFFF"/>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64" name="Line 23"/>
              <p:cNvSpPr>
                <a:spLocks noChangeShapeType="1"/>
              </p:cNvSpPr>
              <p:nvPr/>
            </p:nvSpPr>
            <p:spPr bwMode="auto">
              <a:xfrm>
                <a:off x="3870" y="1901"/>
                <a:ext cx="1" cy="1"/>
              </a:xfrm>
              <a:prstGeom prst="line">
                <a:avLst/>
              </a:prstGeom>
              <a:no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65" name="Line 24"/>
              <p:cNvSpPr>
                <a:spLocks noChangeShapeType="1"/>
              </p:cNvSpPr>
              <p:nvPr/>
            </p:nvSpPr>
            <p:spPr bwMode="auto">
              <a:xfrm>
                <a:off x="3870" y="1901"/>
                <a:ext cx="1" cy="1"/>
              </a:xfrm>
              <a:prstGeom prst="line">
                <a:avLst/>
              </a:prstGeom>
              <a:no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66" name="Freeform 25"/>
              <p:cNvSpPr>
                <a:spLocks/>
              </p:cNvSpPr>
              <p:nvPr/>
            </p:nvSpPr>
            <p:spPr bwMode="auto">
              <a:xfrm>
                <a:off x="3930" y="1739"/>
                <a:ext cx="30" cy="30"/>
              </a:xfrm>
              <a:custGeom>
                <a:avLst/>
                <a:gdLst/>
                <a:ahLst/>
                <a:cxnLst>
                  <a:cxn ang="0">
                    <a:pos x="30" y="16"/>
                  </a:cxn>
                  <a:cxn ang="0">
                    <a:pos x="30" y="16"/>
                  </a:cxn>
                  <a:cxn ang="0">
                    <a:pos x="30" y="22"/>
                  </a:cxn>
                  <a:cxn ang="0">
                    <a:pos x="26" y="26"/>
                  </a:cxn>
                  <a:cxn ang="0">
                    <a:pos x="22" y="30"/>
                  </a:cxn>
                  <a:cxn ang="0">
                    <a:pos x="16" y="30"/>
                  </a:cxn>
                  <a:cxn ang="0">
                    <a:pos x="16" y="30"/>
                  </a:cxn>
                  <a:cxn ang="0">
                    <a:pos x="10" y="30"/>
                  </a:cxn>
                  <a:cxn ang="0">
                    <a:pos x="6" y="26"/>
                  </a:cxn>
                  <a:cxn ang="0">
                    <a:pos x="2" y="22"/>
                  </a:cxn>
                  <a:cxn ang="0">
                    <a:pos x="0" y="16"/>
                  </a:cxn>
                  <a:cxn ang="0">
                    <a:pos x="0" y="16"/>
                  </a:cxn>
                  <a:cxn ang="0">
                    <a:pos x="2" y="10"/>
                  </a:cxn>
                  <a:cxn ang="0">
                    <a:pos x="6" y="4"/>
                  </a:cxn>
                  <a:cxn ang="0">
                    <a:pos x="10" y="2"/>
                  </a:cxn>
                  <a:cxn ang="0">
                    <a:pos x="16" y="0"/>
                  </a:cxn>
                  <a:cxn ang="0">
                    <a:pos x="16" y="0"/>
                  </a:cxn>
                  <a:cxn ang="0">
                    <a:pos x="22" y="2"/>
                  </a:cxn>
                  <a:cxn ang="0">
                    <a:pos x="26" y="4"/>
                  </a:cxn>
                  <a:cxn ang="0">
                    <a:pos x="30" y="10"/>
                  </a:cxn>
                  <a:cxn ang="0">
                    <a:pos x="30" y="16"/>
                  </a:cxn>
                  <a:cxn ang="0">
                    <a:pos x="30" y="16"/>
                  </a:cxn>
                </a:cxnLst>
                <a:rect l="0" t="0" r="r" b="b"/>
                <a:pathLst>
                  <a:path w="30" h="30">
                    <a:moveTo>
                      <a:pt x="30" y="16"/>
                    </a:moveTo>
                    <a:lnTo>
                      <a:pt x="30" y="16"/>
                    </a:lnTo>
                    <a:lnTo>
                      <a:pt x="30" y="22"/>
                    </a:lnTo>
                    <a:lnTo>
                      <a:pt x="26" y="26"/>
                    </a:lnTo>
                    <a:lnTo>
                      <a:pt x="22" y="30"/>
                    </a:lnTo>
                    <a:lnTo>
                      <a:pt x="16" y="30"/>
                    </a:lnTo>
                    <a:lnTo>
                      <a:pt x="16" y="30"/>
                    </a:lnTo>
                    <a:lnTo>
                      <a:pt x="10" y="30"/>
                    </a:lnTo>
                    <a:lnTo>
                      <a:pt x="6" y="26"/>
                    </a:lnTo>
                    <a:lnTo>
                      <a:pt x="2" y="22"/>
                    </a:lnTo>
                    <a:lnTo>
                      <a:pt x="0" y="16"/>
                    </a:lnTo>
                    <a:lnTo>
                      <a:pt x="0" y="16"/>
                    </a:lnTo>
                    <a:lnTo>
                      <a:pt x="2" y="10"/>
                    </a:lnTo>
                    <a:lnTo>
                      <a:pt x="6" y="4"/>
                    </a:lnTo>
                    <a:lnTo>
                      <a:pt x="10" y="2"/>
                    </a:lnTo>
                    <a:lnTo>
                      <a:pt x="16" y="0"/>
                    </a:lnTo>
                    <a:lnTo>
                      <a:pt x="16" y="0"/>
                    </a:lnTo>
                    <a:lnTo>
                      <a:pt x="22" y="2"/>
                    </a:lnTo>
                    <a:lnTo>
                      <a:pt x="26" y="4"/>
                    </a:lnTo>
                    <a:lnTo>
                      <a:pt x="30" y="10"/>
                    </a:lnTo>
                    <a:lnTo>
                      <a:pt x="30" y="16"/>
                    </a:lnTo>
                    <a:lnTo>
                      <a:pt x="30" y="16"/>
                    </a:lnTo>
                    <a:close/>
                  </a:path>
                </a:pathLst>
              </a:custGeom>
              <a:solidFill>
                <a:srgbClr val="000000"/>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grpSp>
      </p:grpSp>
      <p:pic>
        <p:nvPicPr>
          <p:cNvPr id="72" name="Picture 2"/>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a:off x="11467865" y="2227006"/>
            <a:ext cx="607527" cy="364611"/>
          </a:xfrm>
          <a:prstGeom prst="rect">
            <a:avLst/>
          </a:prstGeom>
          <a:noFill/>
          <a:ln w="9525">
            <a:noFill/>
            <a:miter lim="800000"/>
            <a:headEnd/>
            <a:tailEnd/>
          </a:ln>
        </p:spPr>
      </p:pic>
      <p:grpSp>
        <p:nvGrpSpPr>
          <p:cNvPr id="3" name="Group 2"/>
          <p:cNvGrpSpPr/>
          <p:nvPr/>
        </p:nvGrpSpPr>
        <p:grpSpPr>
          <a:xfrm>
            <a:off x="11354000" y="4743875"/>
            <a:ext cx="898579" cy="672116"/>
            <a:chOff x="11129931" y="4651280"/>
            <a:chExt cx="881040" cy="658997"/>
          </a:xfrm>
        </p:grpSpPr>
        <p:pic>
          <p:nvPicPr>
            <p:cNvPr id="71" name="Picture 2"/>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a:off x="11214586" y="4802031"/>
              <a:ext cx="595669" cy="357494"/>
            </a:xfrm>
            <a:prstGeom prst="rect">
              <a:avLst/>
            </a:prstGeom>
            <a:noFill/>
            <a:ln w="9525">
              <a:noFill/>
              <a:miter lim="800000"/>
              <a:headEnd/>
              <a:tailEnd/>
            </a:ln>
          </p:spPr>
        </p:pic>
        <p:grpSp>
          <p:nvGrpSpPr>
            <p:cNvPr id="73" name="Group 6"/>
            <p:cNvGrpSpPr>
              <a:grpSpLocks noChangeAspect="1"/>
            </p:cNvGrpSpPr>
            <p:nvPr/>
          </p:nvGrpSpPr>
          <p:grpSpPr bwMode="auto">
            <a:xfrm rot="21300008">
              <a:off x="11129931" y="4651280"/>
              <a:ext cx="881040" cy="658997"/>
              <a:chOff x="3478" y="1539"/>
              <a:chExt cx="676" cy="674"/>
            </a:xfrm>
          </p:grpSpPr>
          <p:sp>
            <p:nvSpPr>
              <p:cNvPr id="74" name="AutoShape 5"/>
              <p:cNvSpPr>
                <a:spLocks noChangeAspect="1" noChangeArrowheads="1" noTextEdit="1"/>
              </p:cNvSpPr>
              <p:nvPr/>
            </p:nvSpPr>
            <p:spPr bwMode="auto">
              <a:xfrm>
                <a:off x="3478" y="1539"/>
                <a:ext cx="676" cy="674"/>
              </a:xfrm>
              <a:prstGeom prst="rect">
                <a:avLst/>
              </a:prstGeom>
              <a:noFill/>
              <a:ln w="9525">
                <a:noFill/>
                <a:miter lim="800000"/>
                <a:headEnd/>
                <a:tailEnd/>
              </a:ln>
            </p:spPr>
            <p:txBody>
              <a:bodyPr vert="horz" wrap="square" lIns="93260" tIns="46630" rIns="93260" bIns="46630" numCol="1" anchor="t" anchorCtr="0" compatLnSpc="1">
                <a:prstTxWarp prst="textNoShape">
                  <a:avLst/>
                </a:prstTxWarp>
              </a:bodyPr>
              <a:lstStyle/>
              <a:p>
                <a:endParaRPr lang="en-GB" sz="1836" dirty="0"/>
              </a:p>
            </p:txBody>
          </p:sp>
          <p:sp>
            <p:nvSpPr>
              <p:cNvPr id="75" name="Freeform 11"/>
              <p:cNvSpPr>
                <a:spLocks/>
              </p:cNvSpPr>
              <p:nvPr/>
            </p:nvSpPr>
            <p:spPr bwMode="auto">
              <a:xfrm>
                <a:off x="3648" y="1697"/>
                <a:ext cx="362" cy="358"/>
              </a:xfrm>
              <a:custGeom>
                <a:avLst/>
                <a:gdLst/>
                <a:ahLst/>
                <a:cxnLst>
                  <a:cxn ang="0">
                    <a:pos x="332" y="86"/>
                  </a:cxn>
                  <a:cxn ang="0">
                    <a:pos x="344" y="64"/>
                  </a:cxn>
                  <a:cxn ang="0">
                    <a:pos x="344" y="46"/>
                  </a:cxn>
                  <a:cxn ang="0">
                    <a:pos x="330" y="22"/>
                  </a:cxn>
                  <a:cxn ang="0">
                    <a:pos x="308" y="10"/>
                  </a:cxn>
                  <a:cxn ang="0">
                    <a:pos x="288" y="10"/>
                  </a:cxn>
                  <a:cxn ang="0">
                    <a:pos x="264" y="24"/>
                  </a:cxn>
                  <a:cxn ang="0">
                    <a:pos x="206" y="0"/>
                  </a:cxn>
                  <a:cxn ang="0">
                    <a:pos x="202" y="4"/>
                  </a:cxn>
                  <a:cxn ang="0">
                    <a:pos x="148" y="60"/>
                  </a:cxn>
                  <a:cxn ang="0">
                    <a:pos x="156" y="100"/>
                  </a:cxn>
                  <a:cxn ang="0">
                    <a:pos x="154" y="112"/>
                  </a:cxn>
                  <a:cxn ang="0">
                    <a:pos x="152" y="114"/>
                  </a:cxn>
                  <a:cxn ang="0">
                    <a:pos x="150" y="116"/>
                  </a:cxn>
                  <a:cxn ang="0">
                    <a:pos x="148" y="122"/>
                  </a:cxn>
                  <a:cxn ang="0">
                    <a:pos x="148" y="126"/>
                  </a:cxn>
                  <a:cxn ang="0">
                    <a:pos x="148" y="140"/>
                  </a:cxn>
                  <a:cxn ang="0">
                    <a:pos x="4" y="300"/>
                  </a:cxn>
                  <a:cxn ang="0">
                    <a:pos x="4" y="302"/>
                  </a:cxn>
                  <a:cxn ang="0">
                    <a:pos x="2" y="312"/>
                  </a:cxn>
                  <a:cxn ang="0">
                    <a:pos x="14" y="348"/>
                  </a:cxn>
                  <a:cxn ang="0">
                    <a:pos x="16" y="352"/>
                  </a:cxn>
                  <a:cxn ang="0">
                    <a:pos x="82" y="356"/>
                  </a:cxn>
                  <a:cxn ang="0">
                    <a:pos x="88" y="354"/>
                  </a:cxn>
                  <a:cxn ang="0">
                    <a:pos x="104" y="336"/>
                  </a:cxn>
                  <a:cxn ang="0">
                    <a:pos x="104" y="314"/>
                  </a:cxn>
                  <a:cxn ang="0">
                    <a:pos x="122" y="314"/>
                  </a:cxn>
                  <a:cxn ang="0">
                    <a:pos x="142" y="296"/>
                  </a:cxn>
                  <a:cxn ang="0">
                    <a:pos x="144" y="290"/>
                  </a:cxn>
                  <a:cxn ang="0">
                    <a:pos x="142" y="284"/>
                  </a:cxn>
                  <a:cxn ang="0">
                    <a:pos x="138" y="274"/>
                  </a:cxn>
                  <a:cxn ang="0">
                    <a:pos x="144" y="266"/>
                  </a:cxn>
                  <a:cxn ang="0">
                    <a:pos x="154" y="268"/>
                  </a:cxn>
                  <a:cxn ang="0">
                    <a:pos x="162" y="272"/>
                  </a:cxn>
                  <a:cxn ang="0">
                    <a:pos x="182" y="254"/>
                  </a:cxn>
                  <a:cxn ang="0">
                    <a:pos x="184" y="246"/>
                  </a:cxn>
                  <a:cxn ang="0">
                    <a:pos x="184" y="228"/>
                  </a:cxn>
                  <a:cxn ang="0">
                    <a:pos x="206" y="228"/>
                  </a:cxn>
                  <a:cxn ang="0">
                    <a:pos x="220" y="214"/>
                  </a:cxn>
                  <a:cxn ang="0">
                    <a:pos x="240" y="212"/>
                  </a:cxn>
                  <a:cxn ang="0">
                    <a:pos x="252" y="208"/>
                  </a:cxn>
                  <a:cxn ang="0">
                    <a:pos x="260" y="202"/>
                  </a:cxn>
                  <a:cxn ang="0">
                    <a:pos x="294" y="210"/>
                  </a:cxn>
                  <a:cxn ang="0">
                    <a:pos x="360" y="150"/>
                  </a:cxn>
                  <a:cxn ang="0">
                    <a:pos x="360" y="140"/>
                  </a:cxn>
                </a:cxnLst>
                <a:rect l="0" t="0" r="r" b="b"/>
                <a:pathLst>
                  <a:path w="362" h="358">
                    <a:moveTo>
                      <a:pt x="360" y="140"/>
                    </a:moveTo>
                    <a:lnTo>
                      <a:pt x="332" y="86"/>
                    </a:lnTo>
                    <a:lnTo>
                      <a:pt x="332" y="86"/>
                    </a:lnTo>
                    <a:lnTo>
                      <a:pt x="338" y="80"/>
                    </a:lnTo>
                    <a:lnTo>
                      <a:pt x="342" y="72"/>
                    </a:lnTo>
                    <a:lnTo>
                      <a:pt x="344" y="64"/>
                    </a:lnTo>
                    <a:lnTo>
                      <a:pt x="344" y="56"/>
                    </a:lnTo>
                    <a:lnTo>
                      <a:pt x="344" y="56"/>
                    </a:lnTo>
                    <a:lnTo>
                      <a:pt x="344" y="46"/>
                    </a:lnTo>
                    <a:lnTo>
                      <a:pt x="340" y="38"/>
                    </a:lnTo>
                    <a:lnTo>
                      <a:pt x="336" y="30"/>
                    </a:lnTo>
                    <a:lnTo>
                      <a:pt x="330" y="22"/>
                    </a:lnTo>
                    <a:lnTo>
                      <a:pt x="324" y="16"/>
                    </a:lnTo>
                    <a:lnTo>
                      <a:pt x="316" y="12"/>
                    </a:lnTo>
                    <a:lnTo>
                      <a:pt x="308" y="10"/>
                    </a:lnTo>
                    <a:lnTo>
                      <a:pt x="298" y="8"/>
                    </a:lnTo>
                    <a:lnTo>
                      <a:pt x="298" y="8"/>
                    </a:lnTo>
                    <a:lnTo>
                      <a:pt x="288" y="10"/>
                    </a:lnTo>
                    <a:lnTo>
                      <a:pt x="278" y="12"/>
                    </a:lnTo>
                    <a:lnTo>
                      <a:pt x="270" y="18"/>
                    </a:lnTo>
                    <a:lnTo>
                      <a:pt x="264" y="24"/>
                    </a:lnTo>
                    <a:lnTo>
                      <a:pt x="212" y="2"/>
                    </a:lnTo>
                    <a:lnTo>
                      <a:pt x="212" y="2"/>
                    </a:lnTo>
                    <a:lnTo>
                      <a:pt x="206" y="0"/>
                    </a:lnTo>
                    <a:lnTo>
                      <a:pt x="202" y="4"/>
                    </a:lnTo>
                    <a:lnTo>
                      <a:pt x="202" y="4"/>
                    </a:lnTo>
                    <a:lnTo>
                      <a:pt x="202" y="4"/>
                    </a:lnTo>
                    <a:lnTo>
                      <a:pt x="192" y="14"/>
                    </a:lnTo>
                    <a:lnTo>
                      <a:pt x="148" y="60"/>
                    </a:lnTo>
                    <a:lnTo>
                      <a:pt x="148" y="60"/>
                    </a:lnTo>
                    <a:lnTo>
                      <a:pt x="146" y="66"/>
                    </a:lnTo>
                    <a:lnTo>
                      <a:pt x="146" y="72"/>
                    </a:lnTo>
                    <a:lnTo>
                      <a:pt x="156" y="100"/>
                    </a:lnTo>
                    <a:lnTo>
                      <a:pt x="156" y="100"/>
                    </a:lnTo>
                    <a:lnTo>
                      <a:pt x="158" y="106"/>
                    </a:lnTo>
                    <a:lnTo>
                      <a:pt x="154" y="112"/>
                    </a:lnTo>
                    <a:lnTo>
                      <a:pt x="154" y="112"/>
                    </a:lnTo>
                    <a:lnTo>
                      <a:pt x="152" y="114"/>
                    </a:lnTo>
                    <a:lnTo>
                      <a:pt x="152" y="114"/>
                    </a:lnTo>
                    <a:lnTo>
                      <a:pt x="152" y="114"/>
                    </a:lnTo>
                    <a:lnTo>
                      <a:pt x="152" y="114"/>
                    </a:lnTo>
                    <a:lnTo>
                      <a:pt x="150" y="116"/>
                    </a:lnTo>
                    <a:lnTo>
                      <a:pt x="150" y="116"/>
                    </a:lnTo>
                    <a:lnTo>
                      <a:pt x="148" y="120"/>
                    </a:lnTo>
                    <a:lnTo>
                      <a:pt x="148" y="122"/>
                    </a:lnTo>
                    <a:lnTo>
                      <a:pt x="148" y="122"/>
                    </a:lnTo>
                    <a:lnTo>
                      <a:pt x="148" y="126"/>
                    </a:lnTo>
                    <a:lnTo>
                      <a:pt x="148" y="126"/>
                    </a:lnTo>
                    <a:lnTo>
                      <a:pt x="148" y="126"/>
                    </a:lnTo>
                    <a:lnTo>
                      <a:pt x="148" y="140"/>
                    </a:lnTo>
                    <a:lnTo>
                      <a:pt x="148" y="140"/>
                    </a:lnTo>
                    <a:lnTo>
                      <a:pt x="146" y="146"/>
                    </a:lnTo>
                    <a:lnTo>
                      <a:pt x="144" y="152"/>
                    </a:lnTo>
                    <a:lnTo>
                      <a:pt x="4" y="300"/>
                    </a:lnTo>
                    <a:lnTo>
                      <a:pt x="4" y="300"/>
                    </a:lnTo>
                    <a:lnTo>
                      <a:pt x="4" y="300"/>
                    </a:lnTo>
                    <a:lnTo>
                      <a:pt x="4" y="302"/>
                    </a:lnTo>
                    <a:lnTo>
                      <a:pt x="4" y="302"/>
                    </a:lnTo>
                    <a:lnTo>
                      <a:pt x="0" y="306"/>
                    </a:lnTo>
                    <a:lnTo>
                      <a:pt x="2" y="312"/>
                    </a:lnTo>
                    <a:lnTo>
                      <a:pt x="2" y="314"/>
                    </a:lnTo>
                    <a:lnTo>
                      <a:pt x="14" y="348"/>
                    </a:lnTo>
                    <a:lnTo>
                      <a:pt x="14" y="348"/>
                    </a:lnTo>
                    <a:lnTo>
                      <a:pt x="14" y="348"/>
                    </a:lnTo>
                    <a:lnTo>
                      <a:pt x="16" y="352"/>
                    </a:lnTo>
                    <a:lnTo>
                      <a:pt x="16" y="352"/>
                    </a:lnTo>
                    <a:lnTo>
                      <a:pt x="20" y="358"/>
                    </a:lnTo>
                    <a:lnTo>
                      <a:pt x="26" y="358"/>
                    </a:lnTo>
                    <a:lnTo>
                      <a:pt x="82" y="356"/>
                    </a:lnTo>
                    <a:lnTo>
                      <a:pt x="82" y="356"/>
                    </a:lnTo>
                    <a:lnTo>
                      <a:pt x="84" y="356"/>
                    </a:lnTo>
                    <a:lnTo>
                      <a:pt x="88" y="354"/>
                    </a:lnTo>
                    <a:lnTo>
                      <a:pt x="102" y="340"/>
                    </a:lnTo>
                    <a:lnTo>
                      <a:pt x="102" y="340"/>
                    </a:lnTo>
                    <a:lnTo>
                      <a:pt x="104" y="336"/>
                    </a:lnTo>
                    <a:lnTo>
                      <a:pt x="104" y="332"/>
                    </a:lnTo>
                    <a:lnTo>
                      <a:pt x="104" y="332"/>
                    </a:lnTo>
                    <a:lnTo>
                      <a:pt x="104" y="314"/>
                    </a:lnTo>
                    <a:lnTo>
                      <a:pt x="104" y="314"/>
                    </a:lnTo>
                    <a:lnTo>
                      <a:pt x="122" y="314"/>
                    </a:lnTo>
                    <a:lnTo>
                      <a:pt x="122" y="314"/>
                    </a:lnTo>
                    <a:lnTo>
                      <a:pt x="126" y="314"/>
                    </a:lnTo>
                    <a:lnTo>
                      <a:pt x="128" y="310"/>
                    </a:lnTo>
                    <a:lnTo>
                      <a:pt x="142" y="296"/>
                    </a:lnTo>
                    <a:lnTo>
                      <a:pt x="142" y="296"/>
                    </a:lnTo>
                    <a:lnTo>
                      <a:pt x="144" y="294"/>
                    </a:lnTo>
                    <a:lnTo>
                      <a:pt x="144" y="290"/>
                    </a:lnTo>
                    <a:lnTo>
                      <a:pt x="144" y="286"/>
                    </a:lnTo>
                    <a:lnTo>
                      <a:pt x="142" y="284"/>
                    </a:lnTo>
                    <a:lnTo>
                      <a:pt x="142" y="284"/>
                    </a:lnTo>
                    <a:lnTo>
                      <a:pt x="138" y="280"/>
                    </a:lnTo>
                    <a:lnTo>
                      <a:pt x="138" y="278"/>
                    </a:lnTo>
                    <a:lnTo>
                      <a:pt x="138" y="274"/>
                    </a:lnTo>
                    <a:lnTo>
                      <a:pt x="140" y="268"/>
                    </a:lnTo>
                    <a:lnTo>
                      <a:pt x="140" y="268"/>
                    </a:lnTo>
                    <a:lnTo>
                      <a:pt x="144" y="266"/>
                    </a:lnTo>
                    <a:lnTo>
                      <a:pt x="146" y="266"/>
                    </a:lnTo>
                    <a:lnTo>
                      <a:pt x="150" y="266"/>
                    </a:lnTo>
                    <a:lnTo>
                      <a:pt x="154" y="268"/>
                    </a:lnTo>
                    <a:lnTo>
                      <a:pt x="154" y="268"/>
                    </a:lnTo>
                    <a:lnTo>
                      <a:pt x="158" y="270"/>
                    </a:lnTo>
                    <a:lnTo>
                      <a:pt x="162" y="272"/>
                    </a:lnTo>
                    <a:lnTo>
                      <a:pt x="166" y="270"/>
                    </a:lnTo>
                    <a:lnTo>
                      <a:pt x="168" y="268"/>
                    </a:lnTo>
                    <a:lnTo>
                      <a:pt x="182" y="254"/>
                    </a:lnTo>
                    <a:lnTo>
                      <a:pt x="182" y="254"/>
                    </a:lnTo>
                    <a:lnTo>
                      <a:pt x="184" y="250"/>
                    </a:lnTo>
                    <a:lnTo>
                      <a:pt x="184" y="246"/>
                    </a:lnTo>
                    <a:lnTo>
                      <a:pt x="184" y="246"/>
                    </a:lnTo>
                    <a:lnTo>
                      <a:pt x="184" y="228"/>
                    </a:lnTo>
                    <a:lnTo>
                      <a:pt x="184" y="228"/>
                    </a:lnTo>
                    <a:lnTo>
                      <a:pt x="202" y="228"/>
                    </a:lnTo>
                    <a:lnTo>
                      <a:pt x="202" y="228"/>
                    </a:lnTo>
                    <a:lnTo>
                      <a:pt x="206" y="228"/>
                    </a:lnTo>
                    <a:lnTo>
                      <a:pt x="208" y="226"/>
                    </a:lnTo>
                    <a:lnTo>
                      <a:pt x="208" y="226"/>
                    </a:lnTo>
                    <a:lnTo>
                      <a:pt x="220" y="214"/>
                    </a:lnTo>
                    <a:lnTo>
                      <a:pt x="220" y="214"/>
                    </a:lnTo>
                    <a:lnTo>
                      <a:pt x="222" y="214"/>
                    </a:lnTo>
                    <a:lnTo>
                      <a:pt x="240" y="212"/>
                    </a:lnTo>
                    <a:lnTo>
                      <a:pt x="240" y="212"/>
                    </a:lnTo>
                    <a:lnTo>
                      <a:pt x="246" y="212"/>
                    </a:lnTo>
                    <a:lnTo>
                      <a:pt x="252" y="208"/>
                    </a:lnTo>
                    <a:lnTo>
                      <a:pt x="254" y="204"/>
                    </a:lnTo>
                    <a:lnTo>
                      <a:pt x="254" y="204"/>
                    </a:lnTo>
                    <a:lnTo>
                      <a:pt x="260" y="202"/>
                    </a:lnTo>
                    <a:lnTo>
                      <a:pt x="266" y="202"/>
                    </a:lnTo>
                    <a:lnTo>
                      <a:pt x="294" y="210"/>
                    </a:lnTo>
                    <a:lnTo>
                      <a:pt x="294" y="210"/>
                    </a:lnTo>
                    <a:lnTo>
                      <a:pt x="300" y="210"/>
                    </a:lnTo>
                    <a:lnTo>
                      <a:pt x="306" y="208"/>
                    </a:lnTo>
                    <a:lnTo>
                      <a:pt x="360" y="150"/>
                    </a:lnTo>
                    <a:lnTo>
                      <a:pt x="360" y="150"/>
                    </a:lnTo>
                    <a:lnTo>
                      <a:pt x="362" y="146"/>
                    </a:lnTo>
                    <a:lnTo>
                      <a:pt x="360" y="140"/>
                    </a:lnTo>
                    <a:lnTo>
                      <a:pt x="360" y="140"/>
                    </a:lnTo>
                    <a:close/>
                  </a:path>
                </a:pathLst>
              </a:custGeom>
              <a:solidFill>
                <a:srgbClr val="FFFFFF"/>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76" name="Freeform 12"/>
              <p:cNvSpPr>
                <a:spLocks noEditPoints="1"/>
              </p:cNvSpPr>
              <p:nvPr/>
            </p:nvSpPr>
            <p:spPr bwMode="auto">
              <a:xfrm>
                <a:off x="3636" y="1685"/>
                <a:ext cx="386" cy="382"/>
              </a:xfrm>
              <a:custGeom>
                <a:avLst/>
                <a:gdLst/>
                <a:ahLst/>
                <a:cxnLst>
                  <a:cxn ang="0">
                    <a:pos x="384" y="146"/>
                  </a:cxn>
                  <a:cxn ang="0">
                    <a:pos x="384" y="146"/>
                  </a:cxn>
                  <a:cxn ang="0">
                    <a:pos x="358" y="100"/>
                  </a:cxn>
                  <a:cxn ang="0">
                    <a:pos x="366" y="84"/>
                  </a:cxn>
                  <a:cxn ang="0">
                    <a:pos x="368" y="68"/>
                  </a:cxn>
                  <a:cxn ang="0">
                    <a:pos x="358" y="34"/>
                  </a:cxn>
                  <a:cxn ang="0">
                    <a:pos x="332" y="14"/>
                  </a:cxn>
                  <a:cxn ang="0">
                    <a:pos x="310" y="8"/>
                  </a:cxn>
                  <a:cxn ang="0">
                    <a:pos x="282" y="16"/>
                  </a:cxn>
                  <a:cxn ang="0">
                    <a:pos x="230" y="2"/>
                  </a:cxn>
                  <a:cxn ang="0">
                    <a:pos x="216" y="0"/>
                  </a:cxn>
                  <a:cxn ang="0">
                    <a:pos x="206" y="8"/>
                  </a:cxn>
                  <a:cxn ang="0">
                    <a:pos x="148" y="72"/>
                  </a:cxn>
                  <a:cxn ang="0">
                    <a:pos x="148" y="88"/>
                  </a:cxn>
                  <a:cxn ang="0">
                    <a:pos x="158" y="116"/>
                  </a:cxn>
                  <a:cxn ang="0">
                    <a:pos x="148" y="126"/>
                  </a:cxn>
                  <a:cxn ang="0">
                    <a:pos x="148" y="152"/>
                  </a:cxn>
                  <a:cxn ang="0">
                    <a:pos x="6" y="306"/>
                  </a:cxn>
                  <a:cxn ang="0">
                    <a:pos x="0" y="316"/>
                  </a:cxn>
                  <a:cxn ang="0">
                    <a:pos x="2" y="328"/>
                  </a:cxn>
                  <a:cxn ang="0">
                    <a:pos x="20" y="374"/>
                  </a:cxn>
                  <a:cxn ang="0">
                    <a:pos x="38" y="382"/>
                  </a:cxn>
                  <a:cxn ang="0">
                    <a:pos x="102" y="380"/>
                  </a:cxn>
                  <a:cxn ang="0">
                    <a:pos x="122" y="360"/>
                  </a:cxn>
                  <a:cxn ang="0">
                    <a:pos x="128" y="346"/>
                  </a:cxn>
                  <a:cxn ang="0">
                    <a:pos x="128" y="338"/>
                  </a:cxn>
                  <a:cxn ang="0">
                    <a:pos x="142" y="336"/>
                  </a:cxn>
                  <a:cxn ang="0">
                    <a:pos x="162" y="316"/>
                  </a:cxn>
                  <a:cxn ang="0">
                    <a:pos x="168" y="302"/>
                  </a:cxn>
                  <a:cxn ang="0">
                    <a:pos x="166" y="294"/>
                  </a:cxn>
                  <a:cxn ang="0">
                    <a:pos x="184" y="292"/>
                  </a:cxn>
                  <a:cxn ang="0">
                    <a:pos x="202" y="274"/>
                  </a:cxn>
                  <a:cxn ang="0">
                    <a:pos x="208" y="260"/>
                  </a:cxn>
                  <a:cxn ang="0">
                    <a:pos x="214" y="252"/>
                  </a:cxn>
                  <a:cxn ang="0">
                    <a:pos x="230" y="246"/>
                  </a:cxn>
                  <a:cxn ang="0">
                    <a:pos x="236" y="238"/>
                  </a:cxn>
                  <a:cxn ang="0">
                    <a:pos x="262" y="234"/>
                  </a:cxn>
                  <a:cxn ang="0">
                    <a:pos x="276" y="226"/>
                  </a:cxn>
                  <a:cxn ang="0">
                    <a:pos x="304" y="234"/>
                  </a:cxn>
                  <a:cxn ang="0">
                    <a:pos x="322" y="232"/>
                  </a:cxn>
                  <a:cxn ang="0">
                    <a:pos x="380" y="170"/>
                  </a:cxn>
                  <a:cxn ang="0">
                    <a:pos x="386" y="152"/>
                  </a:cxn>
                </a:cxnLst>
                <a:rect l="0" t="0" r="r" b="b"/>
                <a:pathLst>
                  <a:path w="386" h="382">
                    <a:moveTo>
                      <a:pt x="384" y="146"/>
                    </a:moveTo>
                    <a:lnTo>
                      <a:pt x="384" y="146"/>
                    </a:lnTo>
                    <a:lnTo>
                      <a:pt x="384" y="146"/>
                    </a:lnTo>
                    <a:lnTo>
                      <a:pt x="384" y="146"/>
                    </a:lnTo>
                    <a:lnTo>
                      <a:pt x="384" y="146"/>
                    </a:lnTo>
                    <a:lnTo>
                      <a:pt x="384" y="146"/>
                    </a:lnTo>
                    <a:close/>
                    <a:moveTo>
                      <a:pt x="384" y="146"/>
                    </a:moveTo>
                    <a:lnTo>
                      <a:pt x="384" y="146"/>
                    </a:lnTo>
                    <a:lnTo>
                      <a:pt x="358" y="100"/>
                    </a:lnTo>
                    <a:lnTo>
                      <a:pt x="358" y="100"/>
                    </a:lnTo>
                    <a:lnTo>
                      <a:pt x="362" y="92"/>
                    </a:lnTo>
                    <a:lnTo>
                      <a:pt x="366" y="84"/>
                    </a:lnTo>
                    <a:lnTo>
                      <a:pt x="368" y="76"/>
                    </a:lnTo>
                    <a:lnTo>
                      <a:pt x="368" y="68"/>
                    </a:lnTo>
                    <a:lnTo>
                      <a:pt x="368" y="68"/>
                    </a:lnTo>
                    <a:lnTo>
                      <a:pt x="368" y="56"/>
                    </a:lnTo>
                    <a:lnTo>
                      <a:pt x="364" y="44"/>
                    </a:lnTo>
                    <a:lnTo>
                      <a:pt x="358" y="34"/>
                    </a:lnTo>
                    <a:lnTo>
                      <a:pt x="352" y="26"/>
                    </a:lnTo>
                    <a:lnTo>
                      <a:pt x="342" y="18"/>
                    </a:lnTo>
                    <a:lnTo>
                      <a:pt x="332" y="14"/>
                    </a:lnTo>
                    <a:lnTo>
                      <a:pt x="322" y="10"/>
                    </a:lnTo>
                    <a:lnTo>
                      <a:pt x="310" y="8"/>
                    </a:lnTo>
                    <a:lnTo>
                      <a:pt x="310" y="8"/>
                    </a:lnTo>
                    <a:lnTo>
                      <a:pt x="300" y="10"/>
                    </a:lnTo>
                    <a:lnTo>
                      <a:pt x="290" y="12"/>
                    </a:lnTo>
                    <a:lnTo>
                      <a:pt x="282" y="16"/>
                    </a:lnTo>
                    <a:lnTo>
                      <a:pt x="274" y="22"/>
                    </a:lnTo>
                    <a:lnTo>
                      <a:pt x="274" y="22"/>
                    </a:lnTo>
                    <a:lnTo>
                      <a:pt x="230" y="2"/>
                    </a:lnTo>
                    <a:lnTo>
                      <a:pt x="230" y="2"/>
                    </a:lnTo>
                    <a:lnTo>
                      <a:pt x="224" y="0"/>
                    </a:lnTo>
                    <a:lnTo>
                      <a:pt x="216" y="0"/>
                    </a:lnTo>
                    <a:lnTo>
                      <a:pt x="210" y="2"/>
                    </a:lnTo>
                    <a:lnTo>
                      <a:pt x="206" y="8"/>
                    </a:lnTo>
                    <a:lnTo>
                      <a:pt x="206" y="8"/>
                    </a:lnTo>
                    <a:lnTo>
                      <a:pt x="152" y="64"/>
                    </a:lnTo>
                    <a:lnTo>
                      <a:pt x="152" y="64"/>
                    </a:lnTo>
                    <a:lnTo>
                      <a:pt x="148" y="72"/>
                    </a:lnTo>
                    <a:lnTo>
                      <a:pt x="146" y="80"/>
                    </a:lnTo>
                    <a:lnTo>
                      <a:pt x="146" y="80"/>
                    </a:lnTo>
                    <a:lnTo>
                      <a:pt x="148" y="88"/>
                    </a:lnTo>
                    <a:lnTo>
                      <a:pt x="148" y="88"/>
                    </a:lnTo>
                    <a:lnTo>
                      <a:pt x="158" y="116"/>
                    </a:lnTo>
                    <a:lnTo>
                      <a:pt x="158" y="116"/>
                    </a:lnTo>
                    <a:lnTo>
                      <a:pt x="154" y="120"/>
                    </a:lnTo>
                    <a:lnTo>
                      <a:pt x="154" y="120"/>
                    </a:lnTo>
                    <a:lnTo>
                      <a:pt x="148" y="126"/>
                    </a:lnTo>
                    <a:lnTo>
                      <a:pt x="148" y="134"/>
                    </a:lnTo>
                    <a:lnTo>
                      <a:pt x="148" y="134"/>
                    </a:lnTo>
                    <a:lnTo>
                      <a:pt x="148" y="152"/>
                    </a:lnTo>
                    <a:lnTo>
                      <a:pt x="148" y="152"/>
                    </a:lnTo>
                    <a:lnTo>
                      <a:pt x="146" y="156"/>
                    </a:lnTo>
                    <a:lnTo>
                      <a:pt x="6" y="306"/>
                    </a:lnTo>
                    <a:lnTo>
                      <a:pt x="6" y="306"/>
                    </a:lnTo>
                    <a:lnTo>
                      <a:pt x="2" y="310"/>
                    </a:lnTo>
                    <a:lnTo>
                      <a:pt x="0" y="316"/>
                    </a:lnTo>
                    <a:lnTo>
                      <a:pt x="0" y="322"/>
                    </a:lnTo>
                    <a:lnTo>
                      <a:pt x="2" y="328"/>
                    </a:lnTo>
                    <a:lnTo>
                      <a:pt x="2" y="328"/>
                    </a:lnTo>
                    <a:lnTo>
                      <a:pt x="18" y="368"/>
                    </a:lnTo>
                    <a:lnTo>
                      <a:pt x="18" y="368"/>
                    </a:lnTo>
                    <a:lnTo>
                      <a:pt x="20" y="374"/>
                    </a:lnTo>
                    <a:lnTo>
                      <a:pt x="26" y="380"/>
                    </a:lnTo>
                    <a:lnTo>
                      <a:pt x="32" y="382"/>
                    </a:lnTo>
                    <a:lnTo>
                      <a:pt x="38" y="382"/>
                    </a:lnTo>
                    <a:lnTo>
                      <a:pt x="94" y="380"/>
                    </a:lnTo>
                    <a:lnTo>
                      <a:pt x="94" y="380"/>
                    </a:lnTo>
                    <a:lnTo>
                      <a:pt x="102" y="380"/>
                    </a:lnTo>
                    <a:lnTo>
                      <a:pt x="108" y="374"/>
                    </a:lnTo>
                    <a:lnTo>
                      <a:pt x="108" y="374"/>
                    </a:lnTo>
                    <a:lnTo>
                      <a:pt x="122" y="360"/>
                    </a:lnTo>
                    <a:lnTo>
                      <a:pt x="122" y="360"/>
                    </a:lnTo>
                    <a:lnTo>
                      <a:pt x="126" y="354"/>
                    </a:lnTo>
                    <a:lnTo>
                      <a:pt x="128" y="346"/>
                    </a:lnTo>
                    <a:lnTo>
                      <a:pt x="128" y="346"/>
                    </a:lnTo>
                    <a:lnTo>
                      <a:pt x="128" y="338"/>
                    </a:lnTo>
                    <a:lnTo>
                      <a:pt x="128" y="338"/>
                    </a:lnTo>
                    <a:lnTo>
                      <a:pt x="134" y="338"/>
                    </a:lnTo>
                    <a:lnTo>
                      <a:pt x="134" y="338"/>
                    </a:lnTo>
                    <a:lnTo>
                      <a:pt x="142" y="336"/>
                    </a:lnTo>
                    <a:lnTo>
                      <a:pt x="148" y="332"/>
                    </a:lnTo>
                    <a:lnTo>
                      <a:pt x="148" y="332"/>
                    </a:lnTo>
                    <a:lnTo>
                      <a:pt x="162" y="316"/>
                    </a:lnTo>
                    <a:lnTo>
                      <a:pt x="162" y="316"/>
                    </a:lnTo>
                    <a:lnTo>
                      <a:pt x="166" y="310"/>
                    </a:lnTo>
                    <a:lnTo>
                      <a:pt x="168" y="302"/>
                    </a:lnTo>
                    <a:lnTo>
                      <a:pt x="168" y="302"/>
                    </a:lnTo>
                    <a:lnTo>
                      <a:pt x="166" y="294"/>
                    </a:lnTo>
                    <a:lnTo>
                      <a:pt x="166" y="294"/>
                    </a:lnTo>
                    <a:lnTo>
                      <a:pt x="172" y="294"/>
                    </a:lnTo>
                    <a:lnTo>
                      <a:pt x="178" y="294"/>
                    </a:lnTo>
                    <a:lnTo>
                      <a:pt x="184" y="292"/>
                    </a:lnTo>
                    <a:lnTo>
                      <a:pt x="190" y="288"/>
                    </a:lnTo>
                    <a:lnTo>
                      <a:pt x="202" y="274"/>
                    </a:lnTo>
                    <a:lnTo>
                      <a:pt x="202" y="274"/>
                    </a:lnTo>
                    <a:lnTo>
                      <a:pt x="206" y="268"/>
                    </a:lnTo>
                    <a:lnTo>
                      <a:pt x="208" y="260"/>
                    </a:lnTo>
                    <a:lnTo>
                      <a:pt x="208" y="260"/>
                    </a:lnTo>
                    <a:lnTo>
                      <a:pt x="208" y="252"/>
                    </a:lnTo>
                    <a:lnTo>
                      <a:pt x="208" y="252"/>
                    </a:lnTo>
                    <a:lnTo>
                      <a:pt x="214" y="252"/>
                    </a:lnTo>
                    <a:lnTo>
                      <a:pt x="214" y="252"/>
                    </a:lnTo>
                    <a:lnTo>
                      <a:pt x="222" y="250"/>
                    </a:lnTo>
                    <a:lnTo>
                      <a:pt x="230" y="246"/>
                    </a:lnTo>
                    <a:lnTo>
                      <a:pt x="230" y="246"/>
                    </a:lnTo>
                    <a:lnTo>
                      <a:pt x="236" y="238"/>
                    </a:lnTo>
                    <a:lnTo>
                      <a:pt x="236" y="238"/>
                    </a:lnTo>
                    <a:lnTo>
                      <a:pt x="252" y="236"/>
                    </a:lnTo>
                    <a:lnTo>
                      <a:pt x="252" y="236"/>
                    </a:lnTo>
                    <a:lnTo>
                      <a:pt x="262" y="234"/>
                    </a:lnTo>
                    <a:lnTo>
                      <a:pt x="272" y="230"/>
                    </a:lnTo>
                    <a:lnTo>
                      <a:pt x="272" y="230"/>
                    </a:lnTo>
                    <a:lnTo>
                      <a:pt x="276" y="226"/>
                    </a:lnTo>
                    <a:lnTo>
                      <a:pt x="276" y="226"/>
                    </a:lnTo>
                    <a:lnTo>
                      <a:pt x="304" y="234"/>
                    </a:lnTo>
                    <a:lnTo>
                      <a:pt x="304" y="234"/>
                    </a:lnTo>
                    <a:lnTo>
                      <a:pt x="310" y="234"/>
                    </a:lnTo>
                    <a:lnTo>
                      <a:pt x="316" y="234"/>
                    </a:lnTo>
                    <a:lnTo>
                      <a:pt x="322" y="232"/>
                    </a:lnTo>
                    <a:lnTo>
                      <a:pt x="326" y="228"/>
                    </a:lnTo>
                    <a:lnTo>
                      <a:pt x="380" y="170"/>
                    </a:lnTo>
                    <a:lnTo>
                      <a:pt x="380" y="170"/>
                    </a:lnTo>
                    <a:lnTo>
                      <a:pt x="384" y="166"/>
                    </a:lnTo>
                    <a:lnTo>
                      <a:pt x="386" y="158"/>
                    </a:lnTo>
                    <a:lnTo>
                      <a:pt x="386" y="152"/>
                    </a:lnTo>
                    <a:lnTo>
                      <a:pt x="384" y="146"/>
                    </a:lnTo>
                    <a:lnTo>
                      <a:pt x="384" y="146"/>
                    </a:lnTo>
                    <a:close/>
                  </a:path>
                </a:pathLst>
              </a:custGeom>
              <a:solidFill>
                <a:srgbClr val="FFFFFF"/>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77" name="Freeform 13"/>
              <p:cNvSpPr>
                <a:spLocks/>
              </p:cNvSpPr>
              <p:nvPr/>
            </p:nvSpPr>
            <p:spPr bwMode="auto">
              <a:xfrm>
                <a:off x="3648" y="1697"/>
                <a:ext cx="362" cy="358"/>
              </a:xfrm>
              <a:custGeom>
                <a:avLst/>
                <a:gdLst/>
                <a:ahLst/>
                <a:cxnLst>
                  <a:cxn ang="0">
                    <a:pos x="332" y="86"/>
                  </a:cxn>
                  <a:cxn ang="0">
                    <a:pos x="344" y="64"/>
                  </a:cxn>
                  <a:cxn ang="0">
                    <a:pos x="344" y="46"/>
                  </a:cxn>
                  <a:cxn ang="0">
                    <a:pos x="330" y="22"/>
                  </a:cxn>
                  <a:cxn ang="0">
                    <a:pos x="308" y="10"/>
                  </a:cxn>
                  <a:cxn ang="0">
                    <a:pos x="288" y="10"/>
                  </a:cxn>
                  <a:cxn ang="0">
                    <a:pos x="264" y="24"/>
                  </a:cxn>
                  <a:cxn ang="0">
                    <a:pos x="206" y="0"/>
                  </a:cxn>
                  <a:cxn ang="0">
                    <a:pos x="202" y="4"/>
                  </a:cxn>
                  <a:cxn ang="0">
                    <a:pos x="148" y="60"/>
                  </a:cxn>
                  <a:cxn ang="0">
                    <a:pos x="156" y="100"/>
                  </a:cxn>
                  <a:cxn ang="0">
                    <a:pos x="154" y="112"/>
                  </a:cxn>
                  <a:cxn ang="0">
                    <a:pos x="152" y="114"/>
                  </a:cxn>
                  <a:cxn ang="0">
                    <a:pos x="150" y="116"/>
                  </a:cxn>
                  <a:cxn ang="0">
                    <a:pos x="148" y="122"/>
                  </a:cxn>
                  <a:cxn ang="0">
                    <a:pos x="148" y="126"/>
                  </a:cxn>
                  <a:cxn ang="0">
                    <a:pos x="148" y="140"/>
                  </a:cxn>
                  <a:cxn ang="0">
                    <a:pos x="4" y="300"/>
                  </a:cxn>
                  <a:cxn ang="0">
                    <a:pos x="4" y="302"/>
                  </a:cxn>
                  <a:cxn ang="0">
                    <a:pos x="2" y="312"/>
                  </a:cxn>
                  <a:cxn ang="0">
                    <a:pos x="14" y="348"/>
                  </a:cxn>
                  <a:cxn ang="0">
                    <a:pos x="16" y="352"/>
                  </a:cxn>
                  <a:cxn ang="0">
                    <a:pos x="82" y="356"/>
                  </a:cxn>
                  <a:cxn ang="0">
                    <a:pos x="88" y="354"/>
                  </a:cxn>
                  <a:cxn ang="0">
                    <a:pos x="104" y="336"/>
                  </a:cxn>
                  <a:cxn ang="0">
                    <a:pos x="104" y="314"/>
                  </a:cxn>
                  <a:cxn ang="0">
                    <a:pos x="122" y="314"/>
                  </a:cxn>
                  <a:cxn ang="0">
                    <a:pos x="142" y="296"/>
                  </a:cxn>
                  <a:cxn ang="0">
                    <a:pos x="144" y="290"/>
                  </a:cxn>
                  <a:cxn ang="0">
                    <a:pos x="142" y="284"/>
                  </a:cxn>
                  <a:cxn ang="0">
                    <a:pos x="138" y="274"/>
                  </a:cxn>
                  <a:cxn ang="0">
                    <a:pos x="144" y="266"/>
                  </a:cxn>
                  <a:cxn ang="0">
                    <a:pos x="154" y="268"/>
                  </a:cxn>
                  <a:cxn ang="0">
                    <a:pos x="162" y="272"/>
                  </a:cxn>
                  <a:cxn ang="0">
                    <a:pos x="182" y="254"/>
                  </a:cxn>
                  <a:cxn ang="0">
                    <a:pos x="184" y="246"/>
                  </a:cxn>
                  <a:cxn ang="0">
                    <a:pos x="184" y="228"/>
                  </a:cxn>
                  <a:cxn ang="0">
                    <a:pos x="206" y="228"/>
                  </a:cxn>
                  <a:cxn ang="0">
                    <a:pos x="220" y="214"/>
                  </a:cxn>
                  <a:cxn ang="0">
                    <a:pos x="240" y="212"/>
                  </a:cxn>
                  <a:cxn ang="0">
                    <a:pos x="252" y="208"/>
                  </a:cxn>
                  <a:cxn ang="0">
                    <a:pos x="260" y="202"/>
                  </a:cxn>
                  <a:cxn ang="0">
                    <a:pos x="294" y="210"/>
                  </a:cxn>
                  <a:cxn ang="0">
                    <a:pos x="360" y="150"/>
                  </a:cxn>
                  <a:cxn ang="0">
                    <a:pos x="360" y="140"/>
                  </a:cxn>
                </a:cxnLst>
                <a:rect l="0" t="0" r="r" b="b"/>
                <a:pathLst>
                  <a:path w="362" h="358">
                    <a:moveTo>
                      <a:pt x="360" y="140"/>
                    </a:moveTo>
                    <a:lnTo>
                      <a:pt x="332" y="86"/>
                    </a:lnTo>
                    <a:lnTo>
                      <a:pt x="332" y="86"/>
                    </a:lnTo>
                    <a:lnTo>
                      <a:pt x="338" y="80"/>
                    </a:lnTo>
                    <a:lnTo>
                      <a:pt x="342" y="72"/>
                    </a:lnTo>
                    <a:lnTo>
                      <a:pt x="344" y="64"/>
                    </a:lnTo>
                    <a:lnTo>
                      <a:pt x="344" y="56"/>
                    </a:lnTo>
                    <a:lnTo>
                      <a:pt x="344" y="56"/>
                    </a:lnTo>
                    <a:lnTo>
                      <a:pt x="344" y="46"/>
                    </a:lnTo>
                    <a:lnTo>
                      <a:pt x="340" y="38"/>
                    </a:lnTo>
                    <a:lnTo>
                      <a:pt x="336" y="30"/>
                    </a:lnTo>
                    <a:lnTo>
                      <a:pt x="330" y="22"/>
                    </a:lnTo>
                    <a:lnTo>
                      <a:pt x="324" y="16"/>
                    </a:lnTo>
                    <a:lnTo>
                      <a:pt x="316" y="12"/>
                    </a:lnTo>
                    <a:lnTo>
                      <a:pt x="308" y="10"/>
                    </a:lnTo>
                    <a:lnTo>
                      <a:pt x="298" y="8"/>
                    </a:lnTo>
                    <a:lnTo>
                      <a:pt x="298" y="8"/>
                    </a:lnTo>
                    <a:lnTo>
                      <a:pt x="288" y="10"/>
                    </a:lnTo>
                    <a:lnTo>
                      <a:pt x="278" y="12"/>
                    </a:lnTo>
                    <a:lnTo>
                      <a:pt x="270" y="18"/>
                    </a:lnTo>
                    <a:lnTo>
                      <a:pt x="264" y="24"/>
                    </a:lnTo>
                    <a:lnTo>
                      <a:pt x="212" y="2"/>
                    </a:lnTo>
                    <a:lnTo>
                      <a:pt x="212" y="2"/>
                    </a:lnTo>
                    <a:lnTo>
                      <a:pt x="206" y="0"/>
                    </a:lnTo>
                    <a:lnTo>
                      <a:pt x="202" y="4"/>
                    </a:lnTo>
                    <a:lnTo>
                      <a:pt x="202" y="4"/>
                    </a:lnTo>
                    <a:lnTo>
                      <a:pt x="202" y="4"/>
                    </a:lnTo>
                    <a:lnTo>
                      <a:pt x="192" y="14"/>
                    </a:lnTo>
                    <a:lnTo>
                      <a:pt x="148" y="60"/>
                    </a:lnTo>
                    <a:lnTo>
                      <a:pt x="148" y="60"/>
                    </a:lnTo>
                    <a:lnTo>
                      <a:pt x="146" y="66"/>
                    </a:lnTo>
                    <a:lnTo>
                      <a:pt x="146" y="72"/>
                    </a:lnTo>
                    <a:lnTo>
                      <a:pt x="156" y="100"/>
                    </a:lnTo>
                    <a:lnTo>
                      <a:pt x="156" y="100"/>
                    </a:lnTo>
                    <a:lnTo>
                      <a:pt x="158" y="106"/>
                    </a:lnTo>
                    <a:lnTo>
                      <a:pt x="154" y="112"/>
                    </a:lnTo>
                    <a:lnTo>
                      <a:pt x="154" y="112"/>
                    </a:lnTo>
                    <a:lnTo>
                      <a:pt x="152" y="114"/>
                    </a:lnTo>
                    <a:lnTo>
                      <a:pt x="152" y="114"/>
                    </a:lnTo>
                    <a:lnTo>
                      <a:pt x="152" y="114"/>
                    </a:lnTo>
                    <a:lnTo>
                      <a:pt x="152" y="114"/>
                    </a:lnTo>
                    <a:lnTo>
                      <a:pt x="150" y="116"/>
                    </a:lnTo>
                    <a:lnTo>
                      <a:pt x="150" y="116"/>
                    </a:lnTo>
                    <a:lnTo>
                      <a:pt x="148" y="120"/>
                    </a:lnTo>
                    <a:lnTo>
                      <a:pt x="148" y="122"/>
                    </a:lnTo>
                    <a:lnTo>
                      <a:pt x="148" y="122"/>
                    </a:lnTo>
                    <a:lnTo>
                      <a:pt x="148" y="126"/>
                    </a:lnTo>
                    <a:lnTo>
                      <a:pt x="148" y="126"/>
                    </a:lnTo>
                    <a:lnTo>
                      <a:pt x="148" y="126"/>
                    </a:lnTo>
                    <a:lnTo>
                      <a:pt x="148" y="140"/>
                    </a:lnTo>
                    <a:lnTo>
                      <a:pt x="148" y="140"/>
                    </a:lnTo>
                    <a:lnTo>
                      <a:pt x="146" y="146"/>
                    </a:lnTo>
                    <a:lnTo>
                      <a:pt x="144" y="152"/>
                    </a:lnTo>
                    <a:lnTo>
                      <a:pt x="4" y="300"/>
                    </a:lnTo>
                    <a:lnTo>
                      <a:pt x="4" y="300"/>
                    </a:lnTo>
                    <a:lnTo>
                      <a:pt x="4" y="300"/>
                    </a:lnTo>
                    <a:lnTo>
                      <a:pt x="4" y="302"/>
                    </a:lnTo>
                    <a:lnTo>
                      <a:pt x="4" y="302"/>
                    </a:lnTo>
                    <a:lnTo>
                      <a:pt x="0" y="306"/>
                    </a:lnTo>
                    <a:lnTo>
                      <a:pt x="2" y="312"/>
                    </a:lnTo>
                    <a:lnTo>
                      <a:pt x="2" y="314"/>
                    </a:lnTo>
                    <a:lnTo>
                      <a:pt x="14" y="348"/>
                    </a:lnTo>
                    <a:lnTo>
                      <a:pt x="14" y="348"/>
                    </a:lnTo>
                    <a:lnTo>
                      <a:pt x="14" y="348"/>
                    </a:lnTo>
                    <a:lnTo>
                      <a:pt x="16" y="352"/>
                    </a:lnTo>
                    <a:lnTo>
                      <a:pt x="16" y="352"/>
                    </a:lnTo>
                    <a:lnTo>
                      <a:pt x="20" y="358"/>
                    </a:lnTo>
                    <a:lnTo>
                      <a:pt x="26" y="358"/>
                    </a:lnTo>
                    <a:lnTo>
                      <a:pt x="82" y="356"/>
                    </a:lnTo>
                    <a:lnTo>
                      <a:pt x="82" y="356"/>
                    </a:lnTo>
                    <a:lnTo>
                      <a:pt x="84" y="356"/>
                    </a:lnTo>
                    <a:lnTo>
                      <a:pt x="88" y="354"/>
                    </a:lnTo>
                    <a:lnTo>
                      <a:pt x="102" y="340"/>
                    </a:lnTo>
                    <a:lnTo>
                      <a:pt x="102" y="340"/>
                    </a:lnTo>
                    <a:lnTo>
                      <a:pt x="104" y="336"/>
                    </a:lnTo>
                    <a:lnTo>
                      <a:pt x="104" y="332"/>
                    </a:lnTo>
                    <a:lnTo>
                      <a:pt x="104" y="332"/>
                    </a:lnTo>
                    <a:lnTo>
                      <a:pt x="104" y="314"/>
                    </a:lnTo>
                    <a:lnTo>
                      <a:pt x="104" y="314"/>
                    </a:lnTo>
                    <a:lnTo>
                      <a:pt x="122" y="314"/>
                    </a:lnTo>
                    <a:lnTo>
                      <a:pt x="122" y="314"/>
                    </a:lnTo>
                    <a:lnTo>
                      <a:pt x="126" y="314"/>
                    </a:lnTo>
                    <a:lnTo>
                      <a:pt x="128" y="310"/>
                    </a:lnTo>
                    <a:lnTo>
                      <a:pt x="142" y="296"/>
                    </a:lnTo>
                    <a:lnTo>
                      <a:pt x="142" y="296"/>
                    </a:lnTo>
                    <a:lnTo>
                      <a:pt x="144" y="294"/>
                    </a:lnTo>
                    <a:lnTo>
                      <a:pt x="144" y="290"/>
                    </a:lnTo>
                    <a:lnTo>
                      <a:pt x="144" y="286"/>
                    </a:lnTo>
                    <a:lnTo>
                      <a:pt x="142" y="284"/>
                    </a:lnTo>
                    <a:lnTo>
                      <a:pt x="142" y="284"/>
                    </a:lnTo>
                    <a:lnTo>
                      <a:pt x="138" y="280"/>
                    </a:lnTo>
                    <a:lnTo>
                      <a:pt x="138" y="278"/>
                    </a:lnTo>
                    <a:lnTo>
                      <a:pt x="138" y="274"/>
                    </a:lnTo>
                    <a:lnTo>
                      <a:pt x="140" y="268"/>
                    </a:lnTo>
                    <a:lnTo>
                      <a:pt x="140" y="268"/>
                    </a:lnTo>
                    <a:lnTo>
                      <a:pt x="144" y="266"/>
                    </a:lnTo>
                    <a:lnTo>
                      <a:pt x="146" y="266"/>
                    </a:lnTo>
                    <a:lnTo>
                      <a:pt x="150" y="266"/>
                    </a:lnTo>
                    <a:lnTo>
                      <a:pt x="154" y="268"/>
                    </a:lnTo>
                    <a:lnTo>
                      <a:pt x="154" y="268"/>
                    </a:lnTo>
                    <a:lnTo>
                      <a:pt x="158" y="270"/>
                    </a:lnTo>
                    <a:lnTo>
                      <a:pt x="162" y="272"/>
                    </a:lnTo>
                    <a:lnTo>
                      <a:pt x="166" y="270"/>
                    </a:lnTo>
                    <a:lnTo>
                      <a:pt x="168" y="268"/>
                    </a:lnTo>
                    <a:lnTo>
                      <a:pt x="182" y="254"/>
                    </a:lnTo>
                    <a:lnTo>
                      <a:pt x="182" y="254"/>
                    </a:lnTo>
                    <a:lnTo>
                      <a:pt x="184" y="250"/>
                    </a:lnTo>
                    <a:lnTo>
                      <a:pt x="184" y="246"/>
                    </a:lnTo>
                    <a:lnTo>
                      <a:pt x="184" y="246"/>
                    </a:lnTo>
                    <a:lnTo>
                      <a:pt x="184" y="228"/>
                    </a:lnTo>
                    <a:lnTo>
                      <a:pt x="184" y="228"/>
                    </a:lnTo>
                    <a:lnTo>
                      <a:pt x="202" y="228"/>
                    </a:lnTo>
                    <a:lnTo>
                      <a:pt x="202" y="228"/>
                    </a:lnTo>
                    <a:lnTo>
                      <a:pt x="206" y="228"/>
                    </a:lnTo>
                    <a:lnTo>
                      <a:pt x="208" y="226"/>
                    </a:lnTo>
                    <a:lnTo>
                      <a:pt x="208" y="226"/>
                    </a:lnTo>
                    <a:lnTo>
                      <a:pt x="220" y="214"/>
                    </a:lnTo>
                    <a:lnTo>
                      <a:pt x="220" y="214"/>
                    </a:lnTo>
                    <a:lnTo>
                      <a:pt x="222" y="214"/>
                    </a:lnTo>
                    <a:lnTo>
                      <a:pt x="240" y="212"/>
                    </a:lnTo>
                    <a:lnTo>
                      <a:pt x="240" y="212"/>
                    </a:lnTo>
                    <a:lnTo>
                      <a:pt x="246" y="212"/>
                    </a:lnTo>
                    <a:lnTo>
                      <a:pt x="252" y="208"/>
                    </a:lnTo>
                    <a:lnTo>
                      <a:pt x="254" y="204"/>
                    </a:lnTo>
                    <a:lnTo>
                      <a:pt x="254" y="204"/>
                    </a:lnTo>
                    <a:lnTo>
                      <a:pt x="260" y="202"/>
                    </a:lnTo>
                    <a:lnTo>
                      <a:pt x="266" y="202"/>
                    </a:lnTo>
                    <a:lnTo>
                      <a:pt x="294" y="210"/>
                    </a:lnTo>
                    <a:lnTo>
                      <a:pt x="294" y="210"/>
                    </a:lnTo>
                    <a:lnTo>
                      <a:pt x="300" y="210"/>
                    </a:lnTo>
                    <a:lnTo>
                      <a:pt x="306" y="208"/>
                    </a:lnTo>
                    <a:lnTo>
                      <a:pt x="360" y="150"/>
                    </a:lnTo>
                    <a:lnTo>
                      <a:pt x="360" y="150"/>
                    </a:lnTo>
                    <a:lnTo>
                      <a:pt x="362" y="146"/>
                    </a:lnTo>
                    <a:lnTo>
                      <a:pt x="360" y="140"/>
                    </a:lnTo>
                    <a:lnTo>
                      <a:pt x="360" y="140"/>
                    </a:lnTo>
                    <a:close/>
                  </a:path>
                </a:pathLst>
              </a:custGeom>
              <a:solidFill>
                <a:srgbClr val="000000"/>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78" name="Freeform 14"/>
              <p:cNvSpPr>
                <a:spLocks/>
              </p:cNvSpPr>
              <p:nvPr/>
            </p:nvSpPr>
            <p:spPr bwMode="auto">
              <a:xfrm>
                <a:off x="3676" y="1869"/>
                <a:ext cx="152" cy="164"/>
              </a:xfrm>
              <a:custGeom>
                <a:avLst/>
                <a:gdLst/>
                <a:ahLst/>
                <a:cxnLst>
                  <a:cxn ang="0">
                    <a:pos x="0" y="158"/>
                  </a:cxn>
                  <a:cxn ang="0">
                    <a:pos x="0" y="158"/>
                  </a:cxn>
                  <a:cxn ang="0">
                    <a:pos x="146" y="0"/>
                  </a:cxn>
                  <a:cxn ang="0">
                    <a:pos x="146" y="0"/>
                  </a:cxn>
                  <a:cxn ang="0">
                    <a:pos x="152" y="6"/>
                  </a:cxn>
                  <a:cxn ang="0">
                    <a:pos x="152" y="6"/>
                  </a:cxn>
                  <a:cxn ang="0">
                    <a:pos x="2" y="164"/>
                  </a:cxn>
                  <a:cxn ang="0">
                    <a:pos x="2" y="164"/>
                  </a:cxn>
                  <a:cxn ang="0">
                    <a:pos x="0" y="158"/>
                  </a:cxn>
                  <a:cxn ang="0">
                    <a:pos x="0" y="158"/>
                  </a:cxn>
                </a:cxnLst>
                <a:rect l="0" t="0" r="r" b="b"/>
                <a:pathLst>
                  <a:path w="152" h="164">
                    <a:moveTo>
                      <a:pt x="0" y="158"/>
                    </a:moveTo>
                    <a:lnTo>
                      <a:pt x="0" y="158"/>
                    </a:lnTo>
                    <a:lnTo>
                      <a:pt x="146" y="0"/>
                    </a:lnTo>
                    <a:lnTo>
                      <a:pt x="146" y="0"/>
                    </a:lnTo>
                    <a:lnTo>
                      <a:pt x="152" y="6"/>
                    </a:lnTo>
                    <a:lnTo>
                      <a:pt x="152" y="6"/>
                    </a:lnTo>
                    <a:lnTo>
                      <a:pt x="2" y="164"/>
                    </a:lnTo>
                    <a:lnTo>
                      <a:pt x="2" y="164"/>
                    </a:lnTo>
                    <a:lnTo>
                      <a:pt x="0" y="158"/>
                    </a:lnTo>
                    <a:lnTo>
                      <a:pt x="0" y="158"/>
                    </a:lnTo>
                    <a:close/>
                  </a:path>
                </a:pathLst>
              </a:custGeom>
              <a:solidFill>
                <a:srgbClr val="000000"/>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79" name="Freeform 15"/>
              <p:cNvSpPr>
                <a:spLocks/>
              </p:cNvSpPr>
              <p:nvPr/>
            </p:nvSpPr>
            <p:spPr bwMode="auto">
              <a:xfrm>
                <a:off x="3690" y="1881"/>
                <a:ext cx="162" cy="156"/>
              </a:xfrm>
              <a:custGeom>
                <a:avLst/>
                <a:gdLst/>
                <a:ahLst/>
                <a:cxnLst>
                  <a:cxn ang="0">
                    <a:pos x="156" y="24"/>
                  </a:cxn>
                  <a:cxn ang="0">
                    <a:pos x="156" y="24"/>
                  </a:cxn>
                  <a:cxn ang="0">
                    <a:pos x="132" y="26"/>
                  </a:cxn>
                  <a:cxn ang="0">
                    <a:pos x="132" y="26"/>
                  </a:cxn>
                  <a:cxn ang="0">
                    <a:pos x="128" y="26"/>
                  </a:cxn>
                  <a:cxn ang="0">
                    <a:pos x="124" y="28"/>
                  </a:cxn>
                  <a:cxn ang="0">
                    <a:pos x="124" y="28"/>
                  </a:cxn>
                  <a:cxn ang="0">
                    <a:pos x="122" y="32"/>
                  </a:cxn>
                  <a:cxn ang="0">
                    <a:pos x="122" y="36"/>
                  </a:cxn>
                  <a:cxn ang="0">
                    <a:pos x="122" y="36"/>
                  </a:cxn>
                  <a:cxn ang="0">
                    <a:pos x="124" y="60"/>
                  </a:cxn>
                  <a:cxn ang="0">
                    <a:pos x="124" y="60"/>
                  </a:cxn>
                  <a:cxn ang="0">
                    <a:pos x="118" y="64"/>
                  </a:cxn>
                  <a:cxn ang="0">
                    <a:pos x="118" y="64"/>
                  </a:cxn>
                  <a:cxn ang="0">
                    <a:pos x="108" y="62"/>
                  </a:cxn>
                  <a:cxn ang="0">
                    <a:pos x="98" y="64"/>
                  </a:cxn>
                  <a:cxn ang="0">
                    <a:pos x="90" y="66"/>
                  </a:cxn>
                  <a:cxn ang="0">
                    <a:pos x="84" y="72"/>
                  </a:cxn>
                  <a:cxn ang="0">
                    <a:pos x="84" y="72"/>
                  </a:cxn>
                  <a:cxn ang="0">
                    <a:pos x="78" y="80"/>
                  </a:cxn>
                  <a:cxn ang="0">
                    <a:pos x="76" y="90"/>
                  </a:cxn>
                  <a:cxn ang="0">
                    <a:pos x="78" y="98"/>
                  </a:cxn>
                  <a:cxn ang="0">
                    <a:pos x="80" y="106"/>
                  </a:cxn>
                  <a:cxn ang="0">
                    <a:pos x="80" y="106"/>
                  </a:cxn>
                  <a:cxn ang="0">
                    <a:pos x="74" y="110"/>
                  </a:cxn>
                  <a:cxn ang="0">
                    <a:pos x="74" y="110"/>
                  </a:cxn>
                  <a:cxn ang="0">
                    <a:pos x="52" y="112"/>
                  </a:cxn>
                  <a:cxn ang="0">
                    <a:pos x="52" y="112"/>
                  </a:cxn>
                  <a:cxn ang="0">
                    <a:pos x="48" y="112"/>
                  </a:cxn>
                  <a:cxn ang="0">
                    <a:pos x="44" y="114"/>
                  </a:cxn>
                  <a:cxn ang="0">
                    <a:pos x="44" y="114"/>
                  </a:cxn>
                  <a:cxn ang="0">
                    <a:pos x="42" y="118"/>
                  </a:cxn>
                  <a:cxn ang="0">
                    <a:pos x="42" y="122"/>
                  </a:cxn>
                  <a:cxn ang="0">
                    <a:pos x="42" y="122"/>
                  </a:cxn>
                  <a:cxn ang="0">
                    <a:pos x="42" y="146"/>
                  </a:cxn>
                  <a:cxn ang="0">
                    <a:pos x="42" y="146"/>
                  </a:cxn>
                  <a:cxn ang="0">
                    <a:pos x="34" y="154"/>
                  </a:cxn>
                  <a:cxn ang="0">
                    <a:pos x="34" y="154"/>
                  </a:cxn>
                  <a:cxn ang="0">
                    <a:pos x="0" y="156"/>
                  </a:cxn>
                  <a:cxn ang="0">
                    <a:pos x="144" y="0"/>
                  </a:cxn>
                  <a:cxn ang="0">
                    <a:pos x="162" y="18"/>
                  </a:cxn>
                  <a:cxn ang="0">
                    <a:pos x="162" y="18"/>
                  </a:cxn>
                  <a:cxn ang="0">
                    <a:pos x="156" y="24"/>
                  </a:cxn>
                  <a:cxn ang="0">
                    <a:pos x="156" y="24"/>
                  </a:cxn>
                </a:cxnLst>
                <a:rect l="0" t="0" r="r" b="b"/>
                <a:pathLst>
                  <a:path w="162" h="156">
                    <a:moveTo>
                      <a:pt x="156" y="24"/>
                    </a:moveTo>
                    <a:lnTo>
                      <a:pt x="156" y="24"/>
                    </a:lnTo>
                    <a:lnTo>
                      <a:pt x="132" y="26"/>
                    </a:lnTo>
                    <a:lnTo>
                      <a:pt x="132" y="26"/>
                    </a:lnTo>
                    <a:lnTo>
                      <a:pt x="128" y="26"/>
                    </a:lnTo>
                    <a:lnTo>
                      <a:pt x="124" y="28"/>
                    </a:lnTo>
                    <a:lnTo>
                      <a:pt x="124" y="28"/>
                    </a:lnTo>
                    <a:lnTo>
                      <a:pt x="122" y="32"/>
                    </a:lnTo>
                    <a:lnTo>
                      <a:pt x="122" y="36"/>
                    </a:lnTo>
                    <a:lnTo>
                      <a:pt x="122" y="36"/>
                    </a:lnTo>
                    <a:lnTo>
                      <a:pt x="124" y="60"/>
                    </a:lnTo>
                    <a:lnTo>
                      <a:pt x="124" y="60"/>
                    </a:lnTo>
                    <a:lnTo>
                      <a:pt x="118" y="64"/>
                    </a:lnTo>
                    <a:lnTo>
                      <a:pt x="118" y="64"/>
                    </a:lnTo>
                    <a:lnTo>
                      <a:pt x="108" y="62"/>
                    </a:lnTo>
                    <a:lnTo>
                      <a:pt x="98" y="64"/>
                    </a:lnTo>
                    <a:lnTo>
                      <a:pt x="90" y="66"/>
                    </a:lnTo>
                    <a:lnTo>
                      <a:pt x="84" y="72"/>
                    </a:lnTo>
                    <a:lnTo>
                      <a:pt x="84" y="72"/>
                    </a:lnTo>
                    <a:lnTo>
                      <a:pt x="78" y="80"/>
                    </a:lnTo>
                    <a:lnTo>
                      <a:pt x="76" y="90"/>
                    </a:lnTo>
                    <a:lnTo>
                      <a:pt x="78" y="98"/>
                    </a:lnTo>
                    <a:lnTo>
                      <a:pt x="80" y="106"/>
                    </a:lnTo>
                    <a:lnTo>
                      <a:pt x="80" y="106"/>
                    </a:lnTo>
                    <a:lnTo>
                      <a:pt x="74" y="110"/>
                    </a:lnTo>
                    <a:lnTo>
                      <a:pt x="74" y="110"/>
                    </a:lnTo>
                    <a:lnTo>
                      <a:pt x="52" y="112"/>
                    </a:lnTo>
                    <a:lnTo>
                      <a:pt x="52" y="112"/>
                    </a:lnTo>
                    <a:lnTo>
                      <a:pt x="48" y="112"/>
                    </a:lnTo>
                    <a:lnTo>
                      <a:pt x="44" y="114"/>
                    </a:lnTo>
                    <a:lnTo>
                      <a:pt x="44" y="114"/>
                    </a:lnTo>
                    <a:lnTo>
                      <a:pt x="42" y="118"/>
                    </a:lnTo>
                    <a:lnTo>
                      <a:pt x="42" y="122"/>
                    </a:lnTo>
                    <a:lnTo>
                      <a:pt x="42" y="122"/>
                    </a:lnTo>
                    <a:lnTo>
                      <a:pt x="42" y="146"/>
                    </a:lnTo>
                    <a:lnTo>
                      <a:pt x="42" y="146"/>
                    </a:lnTo>
                    <a:lnTo>
                      <a:pt x="34" y="154"/>
                    </a:lnTo>
                    <a:lnTo>
                      <a:pt x="34" y="154"/>
                    </a:lnTo>
                    <a:lnTo>
                      <a:pt x="0" y="156"/>
                    </a:lnTo>
                    <a:lnTo>
                      <a:pt x="144" y="0"/>
                    </a:lnTo>
                    <a:lnTo>
                      <a:pt x="162" y="18"/>
                    </a:lnTo>
                    <a:lnTo>
                      <a:pt x="162" y="18"/>
                    </a:lnTo>
                    <a:lnTo>
                      <a:pt x="156" y="24"/>
                    </a:lnTo>
                    <a:lnTo>
                      <a:pt x="156" y="24"/>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0" name="Freeform 16"/>
              <p:cNvSpPr>
                <a:spLocks/>
              </p:cNvSpPr>
              <p:nvPr/>
            </p:nvSpPr>
            <p:spPr bwMode="auto">
              <a:xfrm>
                <a:off x="3676" y="1869"/>
                <a:ext cx="152" cy="164"/>
              </a:xfrm>
              <a:custGeom>
                <a:avLst/>
                <a:gdLst/>
                <a:ahLst/>
                <a:cxnLst>
                  <a:cxn ang="0">
                    <a:pos x="146" y="0"/>
                  </a:cxn>
                  <a:cxn ang="0">
                    <a:pos x="146" y="0"/>
                  </a:cxn>
                  <a:cxn ang="0">
                    <a:pos x="0" y="158"/>
                  </a:cxn>
                  <a:cxn ang="0">
                    <a:pos x="0" y="158"/>
                  </a:cxn>
                  <a:cxn ang="0">
                    <a:pos x="2" y="164"/>
                  </a:cxn>
                  <a:cxn ang="0">
                    <a:pos x="2" y="164"/>
                  </a:cxn>
                  <a:cxn ang="0">
                    <a:pos x="152" y="6"/>
                  </a:cxn>
                  <a:cxn ang="0">
                    <a:pos x="152" y="6"/>
                  </a:cxn>
                  <a:cxn ang="0">
                    <a:pos x="146" y="0"/>
                  </a:cxn>
                  <a:cxn ang="0">
                    <a:pos x="146" y="0"/>
                  </a:cxn>
                </a:cxnLst>
                <a:rect l="0" t="0" r="r" b="b"/>
                <a:pathLst>
                  <a:path w="152" h="164">
                    <a:moveTo>
                      <a:pt x="146" y="0"/>
                    </a:moveTo>
                    <a:lnTo>
                      <a:pt x="146" y="0"/>
                    </a:lnTo>
                    <a:lnTo>
                      <a:pt x="0" y="158"/>
                    </a:lnTo>
                    <a:lnTo>
                      <a:pt x="0" y="158"/>
                    </a:lnTo>
                    <a:lnTo>
                      <a:pt x="2" y="164"/>
                    </a:lnTo>
                    <a:lnTo>
                      <a:pt x="2" y="164"/>
                    </a:lnTo>
                    <a:lnTo>
                      <a:pt x="152" y="6"/>
                    </a:lnTo>
                    <a:lnTo>
                      <a:pt x="152" y="6"/>
                    </a:lnTo>
                    <a:lnTo>
                      <a:pt x="146" y="0"/>
                    </a:lnTo>
                    <a:lnTo>
                      <a:pt x="146" y="0"/>
                    </a:lnTo>
                    <a:close/>
                  </a:path>
                </a:pathLst>
              </a:custGeom>
              <a:solidFill>
                <a:srgbClr val="FDC008"/>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1" name="Freeform 17"/>
              <p:cNvSpPr>
                <a:spLocks/>
              </p:cNvSpPr>
              <p:nvPr/>
            </p:nvSpPr>
            <p:spPr bwMode="auto">
              <a:xfrm>
                <a:off x="3670" y="1719"/>
                <a:ext cx="318" cy="302"/>
              </a:xfrm>
              <a:custGeom>
                <a:avLst/>
                <a:gdLst/>
                <a:ahLst/>
                <a:cxnLst>
                  <a:cxn ang="0">
                    <a:pos x="288" y="62"/>
                  </a:cxn>
                  <a:cxn ang="0">
                    <a:pos x="296" y="58"/>
                  </a:cxn>
                  <a:cxn ang="0">
                    <a:pos x="306" y="44"/>
                  </a:cxn>
                  <a:cxn ang="0">
                    <a:pos x="306" y="36"/>
                  </a:cxn>
                  <a:cxn ang="0">
                    <a:pos x="304" y="24"/>
                  </a:cxn>
                  <a:cxn ang="0">
                    <a:pos x="288" y="8"/>
                  </a:cxn>
                  <a:cxn ang="0">
                    <a:pos x="276" y="6"/>
                  </a:cxn>
                  <a:cxn ang="0">
                    <a:pos x="266" y="6"/>
                  </a:cxn>
                  <a:cxn ang="0">
                    <a:pos x="252" y="16"/>
                  </a:cxn>
                  <a:cxn ang="0">
                    <a:pos x="246" y="24"/>
                  </a:cxn>
                  <a:cxn ang="0">
                    <a:pos x="198" y="4"/>
                  </a:cxn>
                  <a:cxn ang="0">
                    <a:pos x="198" y="4"/>
                  </a:cxn>
                  <a:cxn ang="0">
                    <a:pos x="190" y="0"/>
                  </a:cxn>
                  <a:cxn ang="0">
                    <a:pos x="144" y="48"/>
                  </a:cxn>
                  <a:cxn ang="0">
                    <a:pos x="158" y="82"/>
                  </a:cxn>
                  <a:cxn ang="0">
                    <a:pos x="156" y="92"/>
                  </a:cxn>
                  <a:cxn ang="0">
                    <a:pos x="144" y="104"/>
                  </a:cxn>
                  <a:cxn ang="0">
                    <a:pos x="146" y="128"/>
                  </a:cxn>
                  <a:cxn ang="0">
                    <a:pos x="144" y="132"/>
                  </a:cxn>
                  <a:cxn ang="0">
                    <a:pos x="142" y="134"/>
                  </a:cxn>
                  <a:cxn ang="0">
                    <a:pos x="0" y="288"/>
                  </a:cxn>
                  <a:cxn ang="0">
                    <a:pos x="152" y="142"/>
                  </a:cxn>
                  <a:cxn ang="0">
                    <a:pos x="156" y="142"/>
                  </a:cxn>
                  <a:cxn ang="0">
                    <a:pos x="166" y="148"/>
                  </a:cxn>
                  <a:cxn ang="0">
                    <a:pos x="172" y="154"/>
                  </a:cxn>
                  <a:cxn ang="0">
                    <a:pos x="178" y="162"/>
                  </a:cxn>
                  <a:cxn ang="0">
                    <a:pos x="188" y="170"/>
                  </a:cxn>
                  <a:cxn ang="0">
                    <a:pos x="194" y="174"/>
                  </a:cxn>
                  <a:cxn ang="0">
                    <a:pos x="202" y="174"/>
                  </a:cxn>
                  <a:cxn ang="0">
                    <a:pos x="208" y="174"/>
                  </a:cxn>
                  <a:cxn ang="0">
                    <a:pos x="212" y="174"/>
                  </a:cxn>
                  <a:cxn ang="0">
                    <a:pos x="224" y="168"/>
                  </a:cxn>
                  <a:cxn ang="0">
                    <a:pos x="228" y="164"/>
                  </a:cxn>
                  <a:cxn ang="0">
                    <a:pos x="228" y="162"/>
                  </a:cxn>
                  <a:cxn ang="0">
                    <a:pos x="232" y="160"/>
                  </a:cxn>
                  <a:cxn ang="0">
                    <a:pos x="236" y="158"/>
                  </a:cxn>
                  <a:cxn ang="0">
                    <a:pos x="270" y="168"/>
                  </a:cxn>
                  <a:cxn ang="0">
                    <a:pos x="276" y="168"/>
                  </a:cxn>
                  <a:cxn ang="0">
                    <a:pos x="316" y="126"/>
                  </a:cxn>
                  <a:cxn ang="0">
                    <a:pos x="318" y="122"/>
                  </a:cxn>
                  <a:cxn ang="0">
                    <a:pos x="318" y="116"/>
                  </a:cxn>
                </a:cxnLst>
                <a:rect l="0" t="0" r="r" b="b"/>
                <a:pathLst>
                  <a:path w="318" h="302">
                    <a:moveTo>
                      <a:pt x="318" y="116"/>
                    </a:moveTo>
                    <a:lnTo>
                      <a:pt x="288" y="62"/>
                    </a:lnTo>
                    <a:lnTo>
                      <a:pt x="288" y="62"/>
                    </a:lnTo>
                    <a:lnTo>
                      <a:pt x="296" y="58"/>
                    </a:lnTo>
                    <a:lnTo>
                      <a:pt x="302" y="52"/>
                    </a:lnTo>
                    <a:lnTo>
                      <a:pt x="306" y="44"/>
                    </a:lnTo>
                    <a:lnTo>
                      <a:pt x="306" y="36"/>
                    </a:lnTo>
                    <a:lnTo>
                      <a:pt x="306" y="36"/>
                    </a:lnTo>
                    <a:lnTo>
                      <a:pt x="306" y="30"/>
                    </a:lnTo>
                    <a:lnTo>
                      <a:pt x="304" y="24"/>
                    </a:lnTo>
                    <a:lnTo>
                      <a:pt x="298" y="14"/>
                    </a:lnTo>
                    <a:lnTo>
                      <a:pt x="288" y="8"/>
                    </a:lnTo>
                    <a:lnTo>
                      <a:pt x="282" y="6"/>
                    </a:lnTo>
                    <a:lnTo>
                      <a:pt x="276" y="6"/>
                    </a:lnTo>
                    <a:lnTo>
                      <a:pt x="276" y="6"/>
                    </a:lnTo>
                    <a:lnTo>
                      <a:pt x="266" y="6"/>
                    </a:lnTo>
                    <a:lnTo>
                      <a:pt x="258" y="10"/>
                    </a:lnTo>
                    <a:lnTo>
                      <a:pt x="252" y="16"/>
                    </a:lnTo>
                    <a:lnTo>
                      <a:pt x="246" y="24"/>
                    </a:lnTo>
                    <a:lnTo>
                      <a:pt x="246" y="24"/>
                    </a:lnTo>
                    <a:lnTo>
                      <a:pt x="198" y="4"/>
                    </a:lnTo>
                    <a:lnTo>
                      <a:pt x="198" y="4"/>
                    </a:lnTo>
                    <a:lnTo>
                      <a:pt x="198" y="4"/>
                    </a:lnTo>
                    <a:lnTo>
                      <a:pt x="198" y="4"/>
                    </a:lnTo>
                    <a:lnTo>
                      <a:pt x="190" y="0"/>
                    </a:lnTo>
                    <a:lnTo>
                      <a:pt x="190" y="0"/>
                    </a:lnTo>
                    <a:lnTo>
                      <a:pt x="144" y="48"/>
                    </a:lnTo>
                    <a:lnTo>
                      <a:pt x="144" y="48"/>
                    </a:lnTo>
                    <a:lnTo>
                      <a:pt x="158" y="82"/>
                    </a:lnTo>
                    <a:lnTo>
                      <a:pt x="158" y="82"/>
                    </a:lnTo>
                    <a:lnTo>
                      <a:pt x="158" y="88"/>
                    </a:lnTo>
                    <a:lnTo>
                      <a:pt x="156" y="92"/>
                    </a:lnTo>
                    <a:lnTo>
                      <a:pt x="156" y="92"/>
                    </a:lnTo>
                    <a:lnTo>
                      <a:pt x="144" y="104"/>
                    </a:lnTo>
                    <a:lnTo>
                      <a:pt x="144" y="104"/>
                    </a:lnTo>
                    <a:lnTo>
                      <a:pt x="146" y="128"/>
                    </a:lnTo>
                    <a:lnTo>
                      <a:pt x="146" y="128"/>
                    </a:lnTo>
                    <a:lnTo>
                      <a:pt x="144" y="132"/>
                    </a:lnTo>
                    <a:lnTo>
                      <a:pt x="142" y="134"/>
                    </a:lnTo>
                    <a:lnTo>
                      <a:pt x="142" y="134"/>
                    </a:lnTo>
                    <a:lnTo>
                      <a:pt x="0" y="288"/>
                    </a:lnTo>
                    <a:lnTo>
                      <a:pt x="0" y="288"/>
                    </a:lnTo>
                    <a:lnTo>
                      <a:pt x="4" y="302"/>
                    </a:lnTo>
                    <a:lnTo>
                      <a:pt x="152" y="142"/>
                    </a:lnTo>
                    <a:lnTo>
                      <a:pt x="152" y="142"/>
                    </a:lnTo>
                    <a:lnTo>
                      <a:pt x="156" y="142"/>
                    </a:lnTo>
                    <a:lnTo>
                      <a:pt x="160" y="144"/>
                    </a:lnTo>
                    <a:lnTo>
                      <a:pt x="166" y="148"/>
                    </a:lnTo>
                    <a:lnTo>
                      <a:pt x="166" y="148"/>
                    </a:lnTo>
                    <a:lnTo>
                      <a:pt x="172" y="154"/>
                    </a:lnTo>
                    <a:lnTo>
                      <a:pt x="172" y="154"/>
                    </a:lnTo>
                    <a:lnTo>
                      <a:pt x="178" y="162"/>
                    </a:lnTo>
                    <a:lnTo>
                      <a:pt x="188" y="170"/>
                    </a:lnTo>
                    <a:lnTo>
                      <a:pt x="188" y="170"/>
                    </a:lnTo>
                    <a:lnTo>
                      <a:pt x="194" y="174"/>
                    </a:lnTo>
                    <a:lnTo>
                      <a:pt x="194" y="174"/>
                    </a:lnTo>
                    <a:lnTo>
                      <a:pt x="202" y="174"/>
                    </a:lnTo>
                    <a:lnTo>
                      <a:pt x="202" y="174"/>
                    </a:lnTo>
                    <a:lnTo>
                      <a:pt x="208" y="174"/>
                    </a:lnTo>
                    <a:lnTo>
                      <a:pt x="208" y="174"/>
                    </a:lnTo>
                    <a:lnTo>
                      <a:pt x="212" y="174"/>
                    </a:lnTo>
                    <a:lnTo>
                      <a:pt x="212" y="174"/>
                    </a:lnTo>
                    <a:lnTo>
                      <a:pt x="218" y="172"/>
                    </a:lnTo>
                    <a:lnTo>
                      <a:pt x="224" y="168"/>
                    </a:lnTo>
                    <a:lnTo>
                      <a:pt x="224" y="168"/>
                    </a:lnTo>
                    <a:lnTo>
                      <a:pt x="228" y="164"/>
                    </a:lnTo>
                    <a:lnTo>
                      <a:pt x="228" y="164"/>
                    </a:lnTo>
                    <a:lnTo>
                      <a:pt x="228" y="162"/>
                    </a:lnTo>
                    <a:lnTo>
                      <a:pt x="228" y="162"/>
                    </a:lnTo>
                    <a:lnTo>
                      <a:pt x="232" y="160"/>
                    </a:lnTo>
                    <a:lnTo>
                      <a:pt x="236" y="158"/>
                    </a:lnTo>
                    <a:lnTo>
                      <a:pt x="236" y="158"/>
                    </a:lnTo>
                    <a:lnTo>
                      <a:pt x="246" y="160"/>
                    </a:lnTo>
                    <a:lnTo>
                      <a:pt x="270" y="168"/>
                    </a:lnTo>
                    <a:lnTo>
                      <a:pt x="270" y="168"/>
                    </a:lnTo>
                    <a:lnTo>
                      <a:pt x="276" y="168"/>
                    </a:lnTo>
                    <a:lnTo>
                      <a:pt x="280" y="164"/>
                    </a:lnTo>
                    <a:lnTo>
                      <a:pt x="316" y="126"/>
                    </a:lnTo>
                    <a:lnTo>
                      <a:pt x="316" y="126"/>
                    </a:lnTo>
                    <a:lnTo>
                      <a:pt x="318" y="122"/>
                    </a:lnTo>
                    <a:lnTo>
                      <a:pt x="318" y="116"/>
                    </a:lnTo>
                    <a:lnTo>
                      <a:pt x="318" y="116"/>
                    </a:lnTo>
                    <a:close/>
                  </a:path>
                </a:pathLst>
              </a:custGeom>
              <a:solidFill>
                <a:srgbClr val="FDC008"/>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2" name="Freeform 18"/>
              <p:cNvSpPr>
                <a:spLocks/>
              </p:cNvSpPr>
              <p:nvPr/>
            </p:nvSpPr>
            <p:spPr bwMode="auto">
              <a:xfrm>
                <a:off x="3848" y="1719"/>
                <a:ext cx="82" cy="166"/>
              </a:xfrm>
              <a:custGeom>
                <a:avLst/>
                <a:gdLst/>
                <a:ahLst/>
                <a:cxnLst>
                  <a:cxn ang="0">
                    <a:pos x="20" y="4"/>
                  </a:cxn>
                  <a:cxn ang="0">
                    <a:pos x="20" y="4"/>
                  </a:cxn>
                  <a:cxn ang="0">
                    <a:pos x="20" y="4"/>
                  </a:cxn>
                  <a:cxn ang="0">
                    <a:pos x="20" y="4"/>
                  </a:cxn>
                  <a:cxn ang="0">
                    <a:pos x="12" y="0"/>
                  </a:cxn>
                  <a:cxn ang="0">
                    <a:pos x="12" y="0"/>
                  </a:cxn>
                  <a:cxn ang="0">
                    <a:pos x="0" y="10"/>
                  </a:cxn>
                  <a:cxn ang="0">
                    <a:pos x="50" y="164"/>
                  </a:cxn>
                  <a:cxn ang="0">
                    <a:pos x="50" y="164"/>
                  </a:cxn>
                  <a:cxn ang="0">
                    <a:pos x="50" y="164"/>
                  </a:cxn>
                  <a:cxn ang="0">
                    <a:pos x="50" y="164"/>
                  </a:cxn>
                  <a:cxn ang="0">
                    <a:pos x="50" y="162"/>
                  </a:cxn>
                  <a:cxn ang="0">
                    <a:pos x="50" y="162"/>
                  </a:cxn>
                  <a:cxn ang="0">
                    <a:pos x="54" y="160"/>
                  </a:cxn>
                  <a:cxn ang="0">
                    <a:pos x="58" y="158"/>
                  </a:cxn>
                  <a:cxn ang="0">
                    <a:pos x="58" y="158"/>
                  </a:cxn>
                  <a:cxn ang="0">
                    <a:pos x="68" y="160"/>
                  </a:cxn>
                  <a:cxn ang="0">
                    <a:pos x="82" y="166"/>
                  </a:cxn>
                  <a:cxn ang="0">
                    <a:pos x="34" y="8"/>
                  </a:cxn>
                  <a:cxn ang="0">
                    <a:pos x="34" y="8"/>
                  </a:cxn>
                  <a:cxn ang="0">
                    <a:pos x="20" y="4"/>
                  </a:cxn>
                  <a:cxn ang="0">
                    <a:pos x="20" y="4"/>
                  </a:cxn>
                </a:cxnLst>
                <a:rect l="0" t="0" r="r" b="b"/>
                <a:pathLst>
                  <a:path w="82" h="166">
                    <a:moveTo>
                      <a:pt x="20" y="4"/>
                    </a:moveTo>
                    <a:lnTo>
                      <a:pt x="20" y="4"/>
                    </a:lnTo>
                    <a:lnTo>
                      <a:pt x="20" y="4"/>
                    </a:lnTo>
                    <a:lnTo>
                      <a:pt x="20" y="4"/>
                    </a:lnTo>
                    <a:lnTo>
                      <a:pt x="12" y="0"/>
                    </a:lnTo>
                    <a:lnTo>
                      <a:pt x="12" y="0"/>
                    </a:lnTo>
                    <a:lnTo>
                      <a:pt x="0" y="10"/>
                    </a:lnTo>
                    <a:lnTo>
                      <a:pt x="50" y="164"/>
                    </a:lnTo>
                    <a:lnTo>
                      <a:pt x="50" y="164"/>
                    </a:lnTo>
                    <a:lnTo>
                      <a:pt x="50" y="164"/>
                    </a:lnTo>
                    <a:lnTo>
                      <a:pt x="50" y="164"/>
                    </a:lnTo>
                    <a:lnTo>
                      <a:pt x="50" y="162"/>
                    </a:lnTo>
                    <a:lnTo>
                      <a:pt x="50" y="162"/>
                    </a:lnTo>
                    <a:lnTo>
                      <a:pt x="54" y="160"/>
                    </a:lnTo>
                    <a:lnTo>
                      <a:pt x="58" y="158"/>
                    </a:lnTo>
                    <a:lnTo>
                      <a:pt x="58" y="158"/>
                    </a:lnTo>
                    <a:lnTo>
                      <a:pt x="68" y="160"/>
                    </a:lnTo>
                    <a:lnTo>
                      <a:pt x="82" y="166"/>
                    </a:lnTo>
                    <a:lnTo>
                      <a:pt x="34" y="8"/>
                    </a:lnTo>
                    <a:lnTo>
                      <a:pt x="34" y="8"/>
                    </a:lnTo>
                    <a:lnTo>
                      <a:pt x="20" y="4"/>
                    </a:lnTo>
                    <a:lnTo>
                      <a:pt x="20" y="4"/>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3" name="Freeform 19"/>
              <p:cNvSpPr>
                <a:spLocks/>
              </p:cNvSpPr>
              <p:nvPr/>
            </p:nvSpPr>
            <p:spPr bwMode="auto">
              <a:xfrm>
                <a:off x="3834" y="1739"/>
                <a:ext cx="52" cy="154"/>
              </a:xfrm>
              <a:custGeom>
                <a:avLst/>
                <a:gdLst/>
                <a:ahLst/>
                <a:cxnLst>
                  <a:cxn ang="0">
                    <a:pos x="0" y="8"/>
                  </a:cxn>
                  <a:cxn ang="0">
                    <a:pos x="46" y="154"/>
                  </a:cxn>
                  <a:cxn ang="0">
                    <a:pos x="46" y="154"/>
                  </a:cxn>
                  <a:cxn ang="0">
                    <a:pos x="48" y="154"/>
                  </a:cxn>
                  <a:cxn ang="0">
                    <a:pos x="48" y="154"/>
                  </a:cxn>
                  <a:cxn ang="0">
                    <a:pos x="52" y="152"/>
                  </a:cxn>
                  <a:cxn ang="0">
                    <a:pos x="4" y="0"/>
                  </a:cxn>
                  <a:cxn ang="0">
                    <a:pos x="4" y="0"/>
                  </a:cxn>
                  <a:cxn ang="0">
                    <a:pos x="0" y="8"/>
                  </a:cxn>
                  <a:cxn ang="0">
                    <a:pos x="0" y="8"/>
                  </a:cxn>
                </a:cxnLst>
                <a:rect l="0" t="0" r="r" b="b"/>
                <a:pathLst>
                  <a:path w="52" h="154">
                    <a:moveTo>
                      <a:pt x="0" y="8"/>
                    </a:moveTo>
                    <a:lnTo>
                      <a:pt x="46" y="154"/>
                    </a:lnTo>
                    <a:lnTo>
                      <a:pt x="46" y="154"/>
                    </a:lnTo>
                    <a:lnTo>
                      <a:pt x="48" y="154"/>
                    </a:lnTo>
                    <a:lnTo>
                      <a:pt x="48" y="154"/>
                    </a:lnTo>
                    <a:lnTo>
                      <a:pt x="52" y="152"/>
                    </a:lnTo>
                    <a:lnTo>
                      <a:pt x="4" y="0"/>
                    </a:lnTo>
                    <a:lnTo>
                      <a:pt x="4" y="0"/>
                    </a:lnTo>
                    <a:lnTo>
                      <a:pt x="0" y="8"/>
                    </a:lnTo>
                    <a:lnTo>
                      <a:pt x="0" y="8"/>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4" name="Freeform 20"/>
              <p:cNvSpPr>
                <a:spLocks/>
              </p:cNvSpPr>
              <p:nvPr/>
            </p:nvSpPr>
            <p:spPr bwMode="auto">
              <a:xfrm>
                <a:off x="3892" y="1733"/>
                <a:ext cx="64" cy="154"/>
              </a:xfrm>
              <a:custGeom>
                <a:avLst/>
                <a:gdLst/>
                <a:ahLst/>
                <a:cxnLst>
                  <a:cxn ang="0">
                    <a:pos x="0" y="0"/>
                  </a:cxn>
                  <a:cxn ang="0">
                    <a:pos x="50" y="154"/>
                  </a:cxn>
                  <a:cxn ang="0">
                    <a:pos x="50" y="154"/>
                  </a:cxn>
                  <a:cxn ang="0">
                    <a:pos x="54" y="154"/>
                  </a:cxn>
                  <a:cxn ang="0">
                    <a:pos x="58" y="150"/>
                  </a:cxn>
                  <a:cxn ang="0">
                    <a:pos x="64" y="146"/>
                  </a:cxn>
                  <a:cxn ang="0">
                    <a:pos x="20" y="8"/>
                  </a:cxn>
                  <a:cxn ang="0">
                    <a:pos x="20" y="8"/>
                  </a:cxn>
                  <a:cxn ang="0">
                    <a:pos x="0" y="0"/>
                  </a:cxn>
                  <a:cxn ang="0">
                    <a:pos x="0" y="0"/>
                  </a:cxn>
                </a:cxnLst>
                <a:rect l="0" t="0" r="r" b="b"/>
                <a:pathLst>
                  <a:path w="64" h="154">
                    <a:moveTo>
                      <a:pt x="0" y="0"/>
                    </a:moveTo>
                    <a:lnTo>
                      <a:pt x="50" y="154"/>
                    </a:lnTo>
                    <a:lnTo>
                      <a:pt x="50" y="154"/>
                    </a:lnTo>
                    <a:lnTo>
                      <a:pt x="54" y="154"/>
                    </a:lnTo>
                    <a:lnTo>
                      <a:pt x="58" y="150"/>
                    </a:lnTo>
                    <a:lnTo>
                      <a:pt x="64" y="146"/>
                    </a:lnTo>
                    <a:lnTo>
                      <a:pt x="20" y="8"/>
                    </a:lnTo>
                    <a:lnTo>
                      <a:pt x="20" y="8"/>
                    </a:lnTo>
                    <a:lnTo>
                      <a:pt x="0" y="0"/>
                    </a:lnTo>
                    <a:lnTo>
                      <a:pt x="0" y="0"/>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5" name="Freeform 21"/>
              <p:cNvSpPr>
                <a:spLocks noEditPoints="1"/>
              </p:cNvSpPr>
              <p:nvPr/>
            </p:nvSpPr>
            <p:spPr bwMode="auto">
              <a:xfrm>
                <a:off x="3670" y="1747"/>
                <a:ext cx="318" cy="274"/>
              </a:xfrm>
              <a:custGeom>
                <a:avLst/>
                <a:gdLst/>
                <a:ahLst/>
                <a:cxnLst>
                  <a:cxn ang="0">
                    <a:pos x="306" y="8"/>
                  </a:cxn>
                  <a:cxn ang="0">
                    <a:pos x="306" y="0"/>
                  </a:cxn>
                  <a:cxn ang="0">
                    <a:pos x="300" y="16"/>
                  </a:cxn>
                  <a:cxn ang="0">
                    <a:pos x="288" y="26"/>
                  </a:cxn>
                  <a:cxn ang="0">
                    <a:pos x="290" y="32"/>
                  </a:cxn>
                  <a:cxn ang="0">
                    <a:pos x="302" y="22"/>
                  </a:cxn>
                  <a:cxn ang="0">
                    <a:pos x="306" y="8"/>
                  </a:cxn>
                  <a:cxn ang="0">
                    <a:pos x="318" y="88"/>
                  </a:cxn>
                  <a:cxn ang="0">
                    <a:pos x="318" y="88"/>
                  </a:cxn>
                  <a:cxn ang="0">
                    <a:pos x="280" y="130"/>
                  </a:cxn>
                  <a:cxn ang="0">
                    <a:pos x="274" y="132"/>
                  </a:cxn>
                  <a:cxn ang="0">
                    <a:pos x="246" y="126"/>
                  </a:cxn>
                  <a:cxn ang="0">
                    <a:pos x="236" y="124"/>
                  </a:cxn>
                  <a:cxn ang="0">
                    <a:pos x="232" y="126"/>
                  </a:cxn>
                  <a:cxn ang="0">
                    <a:pos x="228" y="128"/>
                  </a:cxn>
                  <a:cxn ang="0">
                    <a:pos x="226" y="128"/>
                  </a:cxn>
                  <a:cxn ang="0">
                    <a:pos x="224" y="132"/>
                  </a:cxn>
                  <a:cxn ang="0">
                    <a:pos x="212" y="138"/>
                  </a:cxn>
                  <a:cxn ang="0">
                    <a:pos x="206" y="138"/>
                  </a:cxn>
                  <a:cxn ang="0">
                    <a:pos x="200" y="138"/>
                  </a:cxn>
                  <a:cxn ang="0">
                    <a:pos x="194" y="138"/>
                  </a:cxn>
                  <a:cxn ang="0">
                    <a:pos x="188" y="134"/>
                  </a:cxn>
                  <a:cxn ang="0">
                    <a:pos x="178" y="126"/>
                  </a:cxn>
                  <a:cxn ang="0">
                    <a:pos x="172" y="120"/>
                  </a:cxn>
                  <a:cxn ang="0">
                    <a:pos x="160" y="108"/>
                  </a:cxn>
                  <a:cxn ang="0">
                    <a:pos x="156" y="106"/>
                  </a:cxn>
                  <a:cxn ang="0">
                    <a:pos x="2" y="266"/>
                  </a:cxn>
                  <a:cxn ang="0">
                    <a:pos x="0" y="258"/>
                  </a:cxn>
                  <a:cxn ang="0">
                    <a:pos x="0" y="260"/>
                  </a:cxn>
                  <a:cxn ang="0">
                    <a:pos x="4" y="274"/>
                  </a:cxn>
                  <a:cxn ang="0">
                    <a:pos x="152" y="114"/>
                  </a:cxn>
                  <a:cxn ang="0">
                    <a:pos x="160" y="116"/>
                  </a:cxn>
                  <a:cxn ang="0">
                    <a:pos x="166" y="120"/>
                  </a:cxn>
                  <a:cxn ang="0">
                    <a:pos x="172" y="126"/>
                  </a:cxn>
                  <a:cxn ang="0">
                    <a:pos x="188" y="142"/>
                  </a:cxn>
                  <a:cxn ang="0">
                    <a:pos x="194" y="146"/>
                  </a:cxn>
                  <a:cxn ang="0">
                    <a:pos x="202" y="146"/>
                  </a:cxn>
                  <a:cxn ang="0">
                    <a:pos x="208" y="146"/>
                  </a:cxn>
                  <a:cxn ang="0">
                    <a:pos x="212" y="146"/>
                  </a:cxn>
                  <a:cxn ang="0">
                    <a:pos x="218" y="144"/>
                  </a:cxn>
                  <a:cxn ang="0">
                    <a:pos x="224" y="140"/>
                  </a:cxn>
                  <a:cxn ang="0">
                    <a:pos x="228" y="136"/>
                  </a:cxn>
                  <a:cxn ang="0">
                    <a:pos x="228" y="134"/>
                  </a:cxn>
                  <a:cxn ang="0">
                    <a:pos x="236" y="130"/>
                  </a:cxn>
                  <a:cxn ang="0">
                    <a:pos x="246" y="132"/>
                  </a:cxn>
                  <a:cxn ang="0">
                    <a:pos x="270" y="140"/>
                  </a:cxn>
                  <a:cxn ang="0">
                    <a:pos x="280" y="136"/>
                  </a:cxn>
                  <a:cxn ang="0">
                    <a:pos x="316" y="98"/>
                  </a:cxn>
                  <a:cxn ang="0">
                    <a:pos x="318" y="88"/>
                  </a:cxn>
                </a:cxnLst>
                <a:rect l="0" t="0" r="r" b="b"/>
                <a:pathLst>
                  <a:path w="318" h="274">
                    <a:moveTo>
                      <a:pt x="306" y="8"/>
                    </a:moveTo>
                    <a:lnTo>
                      <a:pt x="306" y="8"/>
                    </a:lnTo>
                    <a:lnTo>
                      <a:pt x="306" y="0"/>
                    </a:lnTo>
                    <a:lnTo>
                      <a:pt x="306" y="0"/>
                    </a:lnTo>
                    <a:lnTo>
                      <a:pt x="304" y="8"/>
                    </a:lnTo>
                    <a:lnTo>
                      <a:pt x="300" y="16"/>
                    </a:lnTo>
                    <a:lnTo>
                      <a:pt x="294" y="22"/>
                    </a:lnTo>
                    <a:lnTo>
                      <a:pt x="288" y="26"/>
                    </a:lnTo>
                    <a:lnTo>
                      <a:pt x="290" y="32"/>
                    </a:lnTo>
                    <a:lnTo>
                      <a:pt x="290" y="32"/>
                    </a:lnTo>
                    <a:lnTo>
                      <a:pt x="298" y="28"/>
                    </a:lnTo>
                    <a:lnTo>
                      <a:pt x="302" y="22"/>
                    </a:lnTo>
                    <a:lnTo>
                      <a:pt x="306" y="14"/>
                    </a:lnTo>
                    <a:lnTo>
                      <a:pt x="306" y="8"/>
                    </a:lnTo>
                    <a:lnTo>
                      <a:pt x="306" y="8"/>
                    </a:lnTo>
                    <a:close/>
                    <a:moveTo>
                      <a:pt x="318" y="88"/>
                    </a:moveTo>
                    <a:lnTo>
                      <a:pt x="318" y="88"/>
                    </a:lnTo>
                    <a:lnTo>
                      <a:pt x="318" y="88"/>
                    </a:lnTo>
                    <a:lnTo>
                      <a:pt x="316" y="92"/>
                    </a:lnTo>
                    <a:lnTo>
                      <a:pt x="280" y="130"/>
                    </a:lnTo>
                    <a:lnTo>
                      <a:pt x="280" y="130"/>
                    </a:lnTo>
                    <a:lnTo>
                      <a:pt x="274" y="132"/>
                    </a:lnTo>
                    <a:lnTo>
                      <a:pt x="268" y="132"/>
                    </a:lnTo>
                    <a:lnTo>
                      <a:pt x="246" y="126"/>
                    </a:lnTo>
                    <a:lnTo>
                      <a:pt x="246" y="126"/>
                    </a:lnTo>
                    <a:lnTo>
                      <a:pt x="236" y="124"/>
                    </a:lnTo>
                    <a:lnTo>
                      <a:pt x="236" y="124"/>
                    </a:lnTo>
                    <a:lnTo>
                      <a:pt x="232" y="126"/>
                    </a:lnTo>
                    <a:lnTo>
                      <a:pt x="228" y="128"/>
                    </a:lnTo>
                    <a:lnTo>
                      <a:pt x="228" y="128"/>
                    </a:lnTo>
                    <a:lnTo>
                      <a:pt x="226" y="128"/>
                    </a:lnTo>
                    <a:lnTo>
                      <a:pt x="226" y="128"/>
                    </a:lnTo>
                    <a:lnTo>
                      <a:pt x="224" y="132"/>
                    </a:lnTo>
                    <a:lnTo>
                      <a:pt x="224" y="132"/>
                    </a:lnTo>
                    <a:lnTo>
                      <a:pt x="218" y="136"/>
                    </a:lnTo>
                    <a:lnTo>
                      <a:pt x="212" y="138"/>
                    </a:lnTo>
                    <a:lnTo>
                      <a:pt x="212" y="138"/>
                    </a:lnTo>
                    <a:lnTo>
                      <a:pt x="206" y="138"/>
                    </a:lnTo>
                    <a:lnTo>
                      <a:pt x="206" y="138"/>
                    </a:lnTo>
                    <a:lnTo>
                      <a:pt x="200" y="138"/>
                    </a:lnTo>
                    <a:lnTo>
                      <a:pt x="200" y="138"/>
                    </a:lnTo>
                    <a:lnTo>
                      <a:pt x="194" y="138"/>
                    </a:lnTo>
                    <a:lnTo>
                      <a:pt x="194" y="138"/>
                    </a:lnTo>
                    <a:lnTo>
                      <a:pt x="188" y="134"/>
                    </a:lnTo>
                    <a:lnTo>
                      <a:pt x="178" y="126"/>
                    </a:lnTo>
                    <a:lnTo>
                      <a:pt x="178" y="126"/>
                    </a:lnTo>
                    <a:lnTo>
                      <a:pt x="172" y="120"/>
                    </a:lnTo>
                    <a:lnTo>
                      <a:pt x="172" y="120"/>
                    </a:lnTo>
                    <a:lnTo>
                      <a:pt x="164" y="112"/>
                    </a:lnTo>
                    <a:lnTo>
                      <a:pt x="160" y="108"/>
                    </a:lnTo>
                    <a:lnTo>
                      <a:pt x="160" y="108"/>
                    </a:lnTo>
                    <a:lnTo>
                      <a:pt x="156" y="106"/>
                    </a:lnTo>
                    <a:lnTo>
                      <a:pt x="152" y="106"/>
                    </a:lnTo>
                    <a:lnTo>
                      <a:pt x="2" y="266"/>
                    </a:lnTo>
                    <a:lnTo>
                      <a:pt x="2" y="266"/>
                    </a:lnTo>
                    <a:lnTo>
                      <a:pt x="0" y="258"/>
                    </a:lnTo>
                    <a:lnTo>
                      <a:pt x="0" y="258"/>
                    </a:lnTo>
                    <a:lnTo>
                      <a:pt x="0" y="260"/>
                    </a:lnTo>
                    <a:lnTo>
                      <a:pt x="0" y="260"/>
                    </a:lnTo>
                    <a:lnTo>
                      <a:pt x="4" y="274"/>
                    </a:lnTo>
                    <a:lnTo>
                      <a:pt x="152" y="114"/>
                    </a:lnTo>
                    <a:lnTo>
                      <a:pt x="152" y="114"/>
                    </a:lnTo>
                    <a:lnTo>
                      <a:pt x="156" y="114"/>
                    </a:lnTo>
                    <a:lnTo>
                      <a:pt x="160" y="116"/>
                    </a:lnTo>
                    <a:lnTo>
                      <a:pt x="166" y="120"/>
                    </a:lnTo>
                    <a:lnTo>
                      <a:pt x="166" y="120"/>
                    </a:lnTo>
                    <a:lnTo>
                      <a:pt x="172" y="126"/>
                    </a:lnTo>
                    <a:lnTo>
                      <a:pt x="172" y="126"/>
                    </a:lnTo>
                    <a:lnTo>
                      <a:pt x="178" y="134"/>
                    </a:lnTo>
                    <a:lnTo>
                      <a:pt x="188" y="142"/>
                    </a:lnTo>
                    <a:lnTo>
                      <a:pt x="188" y="142"/>
                    </a:lnTo>
                    <a:lnTo>
                      <a:pt x="194" y="146"/>
                    </a:lnTo>
                    <a:lnTo>
                      <a:pt x="194" y="146"/>
                    </a:lnTo>
                    <a:lnTo>
                      <a:pt x="202" y="146"/>
                    </a:lnTo>
                    <a:lnTo>
                      <a:pt x="202" y="146"/>
                    </a:lnTo>
                    <a:lnTo>
                      <a:pt x="208" y="146"/>
                    </a:lnTo>
                    <a:lnTo>
                      <a:pt x="208" y="146"/>
                    </a:lnTo>
                    <a:lnTo>
                      <a:pt x="212" y="146"/>
                    </a:lnTo>
                    <a:lnTo>
                      <a:pt x="212" y="146"/>
                    </a:lnTo>
                    <a:lnTo>
                      <a:pt x="218" y="144"/>
                    </a:lnTo>
                    <a:lnTo>
                      <a:pt x="224" y="140"/>
                    </a:lnTo>
                    <a:lnTo>
                      <a:pt x="224" y="140"/>
                    </a:lnTo>
                    <a:lnTo>
                      <a:pt x="228" y="136"/>
                    </a:lnTo>
                    <a:lnTo>
                      <a:pt x="228" y="136"/>
                    </a:lnTo>
                    <a:lnTo>
                      <a:pt x="228" y="134"/>
                    </a:lnTo>
                    <a:lnTo>
                      <a:pt x="228" y="134"/>
                    </a:lnTo>
                    <a:lnTo>
                      <a:pt x="232" y="132"/>
                    </a:lnTo>
                    <a:lnTo>
                      <a:pt x="236" y="130"/>
                    </a:lnTo>
                    <a:lnTo>
                      <a:pt x="236" y="130"/>
                    </a:lnTo>
                    <a:lnTo>
                      <a:pt x="246" y="132"/>
                    </a:lnTo>
                    <a:lnTo>
                      <a:pt x="270" y="140"/>
                    </a:lnTo>
                    <a:lnTo>
                      <a:pt x="270" y="140"/>
                    </a:lnTo>
                    <a:lnTo>
                      <a:pt x="276" y="140"/>
                    </a:lnTo>
                    <a:lnTo>
                      <a:pt x="280" y="136"/>
                    </a:lnTo>
                    <a:lnTo>
                      <a:pt x="316" y="98"/>
                    </a:lnTo>
                    <a:lnTo>
                      <a:pt x="316" y="98"/>
                    </a:lnTo>
                    <a:lnTo>
                      <a:pt x="318" y="94"/>
                    </a:lnTo>
                    <a:lnTo>
                      <a:pt x="318" y="88"/>
                    </a:lnTo>
                    <a:lnTo>
                      <a:pt x="318" y="88"/>
                    </a:lnTo>
                    <a:close/>
                  </a:path>
                </a:pathLst>
              </a:custGeom>
              <a:solidFill>
                <a:srgbClr val="FD8606"/>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6" name="Freeform 22"/>
              <p:cNvSpPr>
                <a:spLocks noEditPoints="1"/>
              </p:cNvSpPr>
              <p:nvPr/>
            </p:nvSpPr>
            <p:spPr bwMode="auto">
              <a:xfrm>
                <a:off x="3648" y="1688"/>
                <a:ext cx="306" cy="300"/>
              </a:xfrm>
              <a:custGeom>
                <a:avLst/>
                <a:gdLst/>
                <a:ahLst/>
                <a:cxnLst>
                  <a:cxn ang="0">
                    <a:pos x="306" y="30"/>
                  </a:cxn>
                  <a:cxn ang="0">
                    <a:pos x="296" y="12"/>
                  </a:cxn>
                  <a:cxn ang="0">
                    <a:pos x="276" y="6"/>
                  </a:cxn>
                  <a:cxn ang="0">
                    <a:pos x="266" y="6"/>
                  </a:cxn>
                  <a:cxn ang="0">
                    <a:pos x="252" y="16"/>
                  </a:cxn>
                  <a:cxn ang="0">
                    <a:pos x="246" y="24"/>
                  </a:cxn>
                  <a:cxn ang="0">
                    <a:pos x="198" y="4"/>
                  </a:cxn>
                  <a:cxn ang="0">
                    <a:pos x="198" y="4"/>
                  </a:cxn>
                  <a:cxn ang="0">
                    <a:pos x="190" y="0"/>
                  </a:cxn>
                  <a:cxn ang="0">
                    <a:pos x="144" y="48"/>
                  </a:cxn>
                  <a:cxn ang="0">
                    <a:pos x="146" y="54"/>
                  </a:cxn>
                  <a:cxn ang="0">
                    <a:pos x="192" y="6"/>
                  </a:cxn>
                  <a:cxn ang="0">
                    <a:pos x="200" y="10"/>
                  </a:cxn>
                  <a:cxn ang="0">
                    <a:pos x="200" y="10"/>
                  </a:cxn>
                  <a:cxn ang="0">
                    <a:pos x="250" y="30"/>
                  </a:cxn>
                  <a:cxn ang="0">
                    <a:pos x="260" y="18"/>
                  </a:cxn>
                  <a:cxn ang="0">
                    <a:pos x="278" y="12"/>
                  </a:cxn>
                  <a:cxn ang="0">
                    <a:pos x="286" y="14"/>
                  </a:cxn>
                  <a:cxn ang="0">
                    <a:pos x="302" y="24"/>
                  </a:cxn>
                  <a:cxn ang="0">
                    <a:pos x="306" y="30"/>
                  </a:cxn>
                  <a:cxn ang="0">
                    <a:pos x="158" y="84"/>
                  </a:cxn>
                  <a:cxn ang="0">
                    <a:pos x="156" y="92"/>
                  </a:cxn>
                  <a:cxn ang="0">
                    <a:pos x="144" y="104"/>
                  </a:cxn>
                  <a:cxn ang="0">
                    <a:pos x="146" y="128"/>
                  </a:cxn>
                  <a:cxn ang="0">
                    <a:pos x="144" y="132"/>
                  </a:cxn>
                  <a:cxn ang="0">
                    <a:pos x="142" y="134"/>
                  </a:cxn>
                  <a:cxn ang="0">
                    <a:pos x="0" y="288"/>
                  </a:cxn>
                  <a:cxn ang="0">
                    <a:pos x="4" y="300"/>
                  </a:cxn>
                  <a:cxn ang="0">
                    <a:pos x="2" y="296"/>
                  </a:cxn>
                  <a:cxn ang="0">
                    <a:pos x="146" y="142"/>
                  </a:cxn>
                  <a:cxn ang="0">
                    <a:pos x="148" y="136"/>
                  </a:cxn>
                  <a:cxn ang="0">
                    <a:pos x="148" y="112"/>
                  </a:cxn>
                  <a:cxn ang="0">
                    <a:pos x="158" y="100"/>
                  </a:cxn>
                  <a:cxn ang="0">
                    <a:pos x="160" y="96"/>
                  </a:cxn>
                  <a:cxn ang="0">
                    <a:pos x="160" y="90"/>
                  </a:cxn>
                  <a:cxn ang="0">
                    <a:pos x="158" y="84"/>
                  </a:cxn>
                </a:cxnLst>
                <a:rect l="0" t="0" r="r" b="b"/>
                <a:pathLst>
                  <a:path w="306" h="300">
                    <a:moveTo>
                      <a:pt x="306" y="30"/>
                    </a:moveTo>
                    <a:lnTo>
                      <a:pt x="306" y="30"/>
                    </a:lnTo>
                    <a:lnTo>
                      <a:pt x="302" y="20"/>
                    </a:lnTo>
                    <a:lnTo>
                      <a:pt x="296" y="12"/>
                    </a:lnTo>
                    <a:lnTo>
                      <a:pt x="286" y="8"/>
                    </a:lnTo>
                    <a:lnTo>
                      <a:pt x="276" y="6"/>
                    </a:lnTo>
                    <a:lnTo>
                      <a:pt x="276" y="6"/>
                    </a:lnTo>
                    <a:lnTo>
                      <a:pt x="266" y="6"/>
                    </a:lnTo>
                    <a:lnTo>
                      <a:pt x="258" y="10"/>
                    </a:lnTo>
                    <a:lnTo>
                      <a:pt x="252" y="16"/>
                    </a:lnTo>
                    <a:lnTo>
                      <a:pt x="246" y="24"/>
                    </a:lnTo>
                    <a:lnTo>
                      <a:pt x="246" y="24"/>
                    </a:lnTo>
                    <a:lnTo>
                      <a:pt x="198" y="4"/>
                    </a:lnTo>
                    <a:lnTo>
                      <a:pt x="198" y="4"/>
                    </a:lnTo>
                    <a:lnTo>
                      <a:pt x="198" y="4"/>
                    </a:lnTo>
                    <a:lnTo>
                      <a:pt x="198" y="4"/>
                    </a:lnTo>
                    <a:lnTo>
                      <a:pt x="190" y="0"/>
                    </a:lnTo>
                    <a:lnTo>
                      <a:pt x="190" y="0"/>
                    </a:lnTo>
                    <a:lnTo>
                      <a:pt x="144" y="48"/>
                    </a:lnTo>
                    <a:lnTo>
                      <a:pt x="144" y="48"/>
                    </a:lnTo>
                    <a:lnTo>
                      <a:pt x="146" y="54"/>
                    </a:lnTo>
                    <a:lnTo>
                      <a:pt x="146" y="54"/>
                    </a:lnTo>
                    <a:lnTo>
                      <a:pt x="192" y="6"/>
                    </a:lnTo>
                    <a:lnTo>
                      <a:pt x="192" y="6"/>
                    </a:lnTo>
                    <a:lnTo>
                      <a:pt x="200" y="10"/>
                    </a:lnTo>
                    <a:lnTo>
                      <a:pt x="200" y="10"/>
                    </a:lnTo>
                    <a:lnTo>
                      <a:pt x="200" y="10"/>
                    </a:lnTo>
                    <a:lnTo>
                      <a:pt x="200" y="10"/>
                    </a:lnTo>
                    <a:lnTo>
                      <a:pt x="250" y="30"/>
                    </a:lnTo>
                    <a:lnTo>
                      <a:pt x="250" y="30"/>
                    </a:lnTo>
                    <a:lnTo>
                      <a:pt x="254" y="24"/>
                    </a:lnTo>
                    <a:lnTo>
                      <a:pt x="260" y="18"/>
                    </a:lnTo>
                    <a:lnTo>
                      <a:pt x="268" y="14"/>
                    </a:lnTo>
                    <a:lnTo>
                      <a:pt x="278" y="12"/>
                    </a:lnTo>
                    <a:lnTo>
                      <a:pt x="278" y="12"/>
                    </a:lnTo>
                    <a:lnTo>
                      <a:pt x="286" y="14"/>
                    </a:lnTo>
                    <a:lnTo>
                      <a:pt x="294" y="18"/>
                    </a:lnTo>
                    <a:lnTo>
                      <a:pt x="302" y="24"/>
                    </a:lnTo>
                    <a:lnTo>
                      <a:pt x="306" y="30"/>
                    </a:lnTo>
                    <a:lnTo>
                      <a:pt x="306" y="30"/>
                    </a:lnTo>
                    <a:close/>
                    <a:moveTo>
                      <a:pt x="158" y="84"/>
                    </a:moveTo>
                    <a:lnTo>
                      <a:pt x="158" y="84"/>
                    </a:lnTo>
                    <a:lnTo>
                      <a:pt x="158" y="90"/>
                    </a:lnTo>
                    <a:lnTo>
                      <a:pt x="156" y="92"/>
                    </a:lnTo>
                    <a:lnTo>
                      <a:pt x="156" y="92"/>
                    </a:lnTo>
                    <a:lnTo>
                      <a:pt x="144" y="104"/>
                    </a:lnTo>
                    <a:lnTo>
                      <a:pt x="144" y="104"/>
                    </a:lnTo>
                    <a:lnTo>
                      <a:pt x="146" y="128"/>
                    </a:lnTo>
                    <a:lnTo>
                      <a:pt x="146" y="128"/>
                    </a:lnTo>
                    <a:lnTo>
                      <a:pt x="144" y="132"/>
                    </a:lnTo>
                    <a:lnTo>
                      <a:pt x="142" y="134"/>
                    </a:lnTo>
                    <a:lnTo>
                      <a:pt x="142" y="134"/>
                    </a:lnTo>
                    <a:lnTo>
                      <a:pt x="0" y="288"/>
                    </a:lnTo>
                    <a:lnTo>
                      <a:pt x="0" y="288"/>
                    </a:lnTo>
                    <a:lnTo>
                      <a:pt x="4" y="300"/>
                    </a:lnTo>
                    <a:lnTo>
                      <a:pt x="4" y="300"/>
                    </a:lnTo>
                    <a:lnTo>
                      <a:pt x="2" y="296"/>
                    </a:lnTo>
                    <a:lnTo>
                      <a:pt x="2" y="296"/>
                    </a:lnTo>
                    <a:lnTo>
                      <a:pt x="146" y="142"/>
                    </a:lnTo>
                    <a:lnTo>
                      <a:pt x="146" y="142"/>
                    </a:lnTo>
                    <a:lnTo>
                      <a:pt x="148" y="140"/>
                    </a:lnTo>
                    <a:lnTo>
                      <a:pt x="148" y="136"/>
                    </a:lnTo>
                    <a:lnTo>
                      <a:pt x="148" y="136"/>
                    </a:lnTo>
                    <a:lnTo>
                      <a:pt x="148" y="112"/>
                    </a:lnTo>
                    <a:lnTo>
                      <a:pt x="148" y="112"/>
                    </a:lnTo>
                    <a:lnTo>
                      <a:pt x="158" y="100"/>
                    </a:lnTo>
                    <a:lnTo>
                      <a:pt x="158" y="100"/>
                    </a:lnTo>
                    <a:lnTo>
                      <a:pt x="160" y="96"/>
                    </a:lnTo>
                    <a:lnTo>
                      <a:pt x="160" y="90"/>
                    </a:lnTo>
                    <a:lnTo>
                      <a:pt x="160" y="90"/>
                    </a:lnTo>
                    <a:lnTo>
                      <a:pt x="158" y="84"/>
                    </a:lnTo>
                    <a:lnTo>
                      <a:pt x="158" y="84"/>
                    </a:lnTo>
                    <a:close/>
                  </a:path>
                </a:pathLst>
              </a:custGeom>
              <a:solidFill>
                <a:srgbClr val="FFFFFF"/>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7" name="Line 23"/>
              <p:cNvSpPr>
                <a:spLocks noChangeShapeType="1"/>
              </p:cNvSpPr>
              <p:nvPr/>
            </p:nvSpPr>
            <p:spPr bwMode="auto">
              <a:xfrm>
                <a:off x="3870" y="1901"/>
                <a:ext cx="1" cy="1"/>
              </a:xfrm>
              <a:prstGeom prst="line">
                <a:avLst/>
              </a:prstGeom>
              <a:no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8" name="Line 24"/>
              <p:cNvSpPr>
                <a:spLocks noChangeShapeType="1"/>
              </p:cNvSpPr>
              <p:nvPr/>
            </p:nvSpPr>
            <p:spPr bwMode="auto">
              <a:xfrm>
                <a:off x="3870" y="1901"/>
                <a:ext cx="1" cy="1"/>
              </a:xfrm>
              <a:prstGeom prst="line">
                <a:avLst/>
              </a:prstGeom>
              <a:no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sp>
            <p:nvSpPr>
              <p:cNvPr id="89" name="Freeform 25"/>
              <p:cNvSpPr>
                <a:spLocks/>
              </p:cNvSpPr>
              <p:nvPr/>
            </p:nvSpPr>
            <p:spPr bwMode="auto">
              <a:xfrm>
                <a:off x="3930" y="1739"/>
                <a:ext cx="30" cy="30"/>
              </a:xfrm>
              <a:custGeom>
                <a:avLst/>
                <a:gdLst/>
                <a:ahLst/>
                <a:cxnLst>
                  <a:cxn ang="0">
                    <a:pos x="30" y="16"/>
                  </a:cxn>
                  <a:cxn ang="0">
                    <a:pos x="30" y="16"/>
                  </a:cxn>
                  <a:cxn ang="0">
                    <a:pos x="30" y="22"/>
                  </a:cxn>
                  <a:cxn ang="0">
                    <a:pos x="26" y="26"/>
                  </a:cxn>
                  <a:cxn ang="0">
                    <a:pos x="22" y="30"/>
                  </a:cxn>
                  <a:cxn ang="0">
                    <a:pos x="16" y="30"/>
                  </a:cxn>
                  <a:cxn ang="0">
                    <a:pos x="16" y="30"/>
                  </a:cxn>
                  <a:cxn ang="0">
                    <a:pos x="10" y="30"/>
                  </a:cxn>
                  <a:cxn ang="0">
                    <a:pos x="6" y="26"/>
                  </a:cxn>
                  <a:cxn ang="0">
                    <a:pos x="2" y="22"/>
                  </a:cxn>
                  <a:cxn ang="0">
                    <a:pos x="0" y="16"/>
                  </a:cxn>
                  <a:cxn ang="0">
                    <a:pos x="0" y="16"/>
                  </a:cxn>
                  <a:cxn ang="0">
                    <a:pos x="2" y="10"/>
                  </a:cxn>
                  <a:cxn ang="0">
                    <a:pos x="6" y="4"/>
                  </a:cxn>
                  <a:cxn ang="0">
                    <a:pos x="10" y="2"/>
                  </a:cxn>
                  <a:cxn ang="0">
                    <a:pos x="16" y="0"/>
                  </a:cxn>
                  <a:cxn ang="0">
                    <a:pos x="16" y="0"/>
                  </a:cxn>
                  <a:cxn ang="0">
                    <a:pos x="22" y="2"/>
                  </a:cxn>
                  <a:cxn ang="0">
                    <a:pos x="26" y="4"/>
                  </a:cxn>
                  <a:cxn ang="0">
                    <a:pos x="30" y="10"/>
                  </a:cxn>
                  <a:cxn ang="0">
                    <a:pos x="30" y="16"/>
                  </a:cxn>
                  <a:cxn ang="0">
                    <a:pos x="30" y="16"/>
                  </a:cxn>
                </a:cxnLst>
                <a:rect l="0" t="0" r="r" b="b"/>
                <a:pathLst>
                  <a:path w="30" h="30">
                    <a:moveTo>
                      <a:pt x="30" y="16"/>
                    </a:moveTo>
                    <a:lnTo>
                      <a:pt x="30" y="16"/>
                    </a:lnTo>
                    <a:lnTo>
                      <a:pt x="30" y="22"/>
                    </a:lnTo>
                    <a:lnTo>
                      <a:pt x="26" y="26"/>
                    </a:lnTo>
                    <a:lnTo>
                      <a:pt x="22" y="30"/>
                    </a:lnTo>
                    <a:lnTo>
                      <a:pt x="16" y="30"/>
                    </a:lnTo>
                    <a:lnTo>
                      <a:pt x="16" y="30"/>
                    </a:lnTo>
                    <a:lnTo>
                      <a:pt x="10" y="30"/>
                    </a:lnTo>
                    <a:lnTo>
                      <a:pt x="6" y="26"/>
                    </a:lnTo>
                    <a:lnTo>
                      <a:pt x="2" y="22"/>
                    </a:lnTo>
                    <a:lnTo>
                      <a:pt x="0" y="16"/>
                    </a:lnTo>
                    <a:lnTo>
                      <a:pt x="0" y="16"/>
                    </a:lnTo>
                    <a:lnTo>
                      <a:pt x="2" y="10"/>
                    </a:lnTo>
                    <a:lnTo>
                      <a:pt x="6" y="4"/>
                    </a:lnTo>
                    <a:lnTo>
                      <a:pt x="10" y="2"/>
                    </a:lnTo>
                    <a:lnTo>
                      <a:pt x="16" y="0"/>
                    </a:lnTo>
                    <a:lnTo>
                      <a:pt x="16" y="0"/>
                    </a:lnTo>
                    <a:lnTo>
                      <a:pt x="22" y="2"/>
                    </a:lnTo>
                    <a:lnTo>
                      <a:pt x="26" y="4"/>
                    </a:lnTo>
                    <a:lnTo>
                      <a:pt x="30" y="10"/>
                    </a:lnTo>
                    <a:lnTo>
                      <a:pt x="30" y="16"/>
                    </a:lnTo>
                    <a:lnTo>
                      <a:pt x="30" y="16"/>
                    </a:lnTo>
                    <a:close/>
                  </a:path>
                </a:pathLst>
              </a:custGeom>
              <a:solidFill>
                <a:srgbClr val="000000"/>
              </a:solidFill>
              <a:ln w="9525">
                <a:noFill/>
                <a:round/>
                <a:headEnd/>
                <a:tailEnd/>
              </a:ln>
            </p:spPr>
            <p:txBody>
              <a:bodyPr vert="horz" wrap="square" lIns="93260" tIns="46630" rIns="93260" bIns="46630" numCol="1" anchor="t" anchorCtr="0" compatLnSpc="1">
                <a:prstTxWarp prst="textNoShape">
                  <a:avLst/>
                </a:prstTxWarp>
              </a:bodyPr>
              <a:lstStyle/>
              <a:p>
                <a:endParaRPr lang="en-GB" sz="1836"/>
              </a:p>
            </p:txBody>
          </p:sp>
        </p:grpSp>
      </p:grpSp>
      <p:sp>
        <p:nvSpPr>
          <p:cNvPr id="69" name="TextBox 68"/>
          <p:cNvSpPr txBox="1"/>
          <p:nvPr/>
        </p:nvSpPr>
        <p:spPr>
          <a:xfrm>
            <a:off x="4700907" y="5860840"/>
            <a:ext cx="4829697" cy="455180"/>
          </a:xfrm>
          <a:prstGeom prst="rect">
            <a:avLst/>
          </a:prstGeom>
        </p:spPr>
        <p:txBody>
          <a:bodyPr wrap="square" lIns="124326" tIns="62162" rIns="124326" bIns="62162" rtlCol="0">
            <a:spAutoFit/>
          </a:bodyPr>
          <a:lstStyle/>
          <a:p>
            <a:pPr algn="ctr"/>
            <a:r>
              <a:rPr lang="en-GB" sz="2142" dirty="0" smtClean="0"/>
              <a:t>CNG certificates are not supported</a:t>
            </a:r>
            <a:endParaRPr lang="en-GB" sz="2142" dirty="0"/>
          </a:p>
        </p:txBody>
      </p:sp>
    </p:spTree>
    <p:extLst>
      <p:ext uri="{BB962C8B-B14F-4D97-AF65-F5344CB8AC3E}">
        <p14:creationId xmlns:p14="http://schemas.microsoft.com/office/powerpoint/2010/main" val="82771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27" grpId="0" animBg="1"/>
      <p:bldP spid="28" grpId="0" animBg="1"/>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801314"/>
          </a:xfrm>
        </p:spPr>
        <p:txBody>
          <a:bodyPr/>
          <a:lstStyle/>
          <a:p>
            <a:r>
              <a:rPr lang="en-GB" dirty="0" smtClean="0"/>
              <a:t>Understand AD FS changes and concepts</a:t>
            </a:r>
          </a:p>
          <a:p>
            <a:r>
              <a:rPr lang="en-US" dirty="0" smtClean="0"/>
              <a:t>How to use the troubleshooting logs</a:t>
            </a:r>
          </a:p>
          <a:p>
            <a:r>
              <a:rPr lang="en-US" dirty="0" smtClean="0"/>
              <a:t>Enhance troubleshooting using Fiddler</a:t>
            </a:r>
          </a:p>
          <a:p>
            <a:r>
              <a:rPr lang="en-US" dirty="0" smtClean="0"/>
              <a:t>Using security auditing</a:t>
            </a:r>
          </a:p>
          <a:p>
            <a:r>
              <a:rPr lang="en-US" dirty="0" smtClean="0"/>
              <a:t>Troubleshooting the Web Application Proxy</a:t>
            </a:r>
          </a:p>
          <a:p>
            <a:endParaRPr lang="en-US" dirty="0" smtClean="0"/>
          </a:p>
          <a:p>
            <a:endParaRPr lang="en-GB" dirty="0"/>
          </a:p>
        </p:txBody>
      </p:sp>
      <p:sp>
        <p:nvSpPr>
          <p:cNvPr id="5" name="Title 4"/>
          <p:cNvSpPr>
            <a:spLocks noGrp="1"/>
          </p:cNvSpPr>
          <p:nvPr>
            <p:ph type="title"/>
          </p:nvPr>
        </p:nvSpPr>
        <p:spPr/>
        <p:txBody>
          <a:bodyPr/>
          <a:lstStyle/>
          <a:p>
            <a:r>
              <a:rPr lang="en-GB" smtClean="0"/>
              <a:t>Agenda</a:t>
            </a:r>
            <a:endParaRPr lang="en-GB" dirty="0"/>
          </a:p>
        </p:txBody>
      </p:sp>
    </p:spTree>
    <p:extLst>
      <p:ext uri="{BB962C8B-B14F-4D97-AF65-F5344CB8AC3E}">
        <p14:creationId xmlns:p14="http://schemas.microsoft.com/office/powerpoint/2010/main" val="4140429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Solving proxy problems</a:t>
            </a:r>
            <a:endParaRPr lang="en-GB" dirty="0"/>
          </a:p>
        </p:txBody>
      </p:sp>
      <p:sp>
        <p:nvSpPr>
          <p:cNvPr id="5" name="Text Placeholder 4"/>
          <p:cNvSpPr>
            <a:spLocks noGrp="1"/>
          </p:cNvSpPr>
          <p:nvPr>
            <p:ph type="body" sz="quarter" idx="12"/>
          </p:nvPr>
        </p:nvSpPr>
        <p:spPr/>
        <p:txBody>
          <a:bodyPr/>
          <a:lstStyle/>
          <a:p>
            <a:r>
              <a:rPr lang="en-GB" b="1" dirty="0" smtClean="0">
                <a:latin typeface="+mn-lt"/>
              </a:rPr>
              <a:t>Demo…</a:t>
            </a:r>
            <a:endParaRPr lang="en-GB" b="1" dirty="0">
              <a:latin typeface="+mn-lt"/>
            </a:endParaRPr>
          </a:p>
        </p:txBody>
      </p:sp>
    </p:spTree>
    <p:extLst>
      <p:ext uri="{BB962C8B-B14F-4D97-AF65-F5344CB8AC3E}">
        <p14:creationId xmlns:p14="http://schemas.microsoft.com/office/powerpoint/2010/main" val="292833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74638" y="2705174"/>
            <a:ext cx="11887200" cy="252376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If you make changes to facilitate troubleshooting remember to revert the changes when you have finished</a:t>
            </a:r>
          </a:p>
          <a:p>
            <a:pPr marL="0" indent="0">
              <a:buFontTx/>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380" y="203436"/>
            <a:ext cx="2285714" cy="2285714"/>
          </a:xfrm>
          <a:prstGeom prst="rect">
            <a:avLst/>
          </a:prstGeom>
        </p:spPr>
      </p:pic>
    </p:spTree>
    <p:extLst>
      <p:ext uri="{BB962C8B-B14F-4D97-AF65-F5344CB8AC3E}">
        <p14:creationId xmlns:p14="http://schemas.microsoft.com/office/powerpoint/2010/main" val="265573667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447098"/>
          </a:xfrm>
        </p:spPr>
        <p:txBody>
          <a:bodyPr/>
          <a:lstStyle/>
          <a:p>
            <a:r>
              <a:rPr lang="en-GB" dirty="0" smtClean="0"/>
              <a:t>We have covered</a:t>
            </a:r>
          </a:p>
          <a:p>
            <a:pPr lvl="1"/>
            <a:r>
              <a:rPr lang="en-GB" dirty="0" smtClean="0"/>
              <a:t>AD FS changes and concepts</a:t>
            </a:r>
          </a:p>
          <a:p>
            <a:pPr lvl="1"/>
            <a:r>
              <a:rPr lang="en-US" dirty="0" smtClean="0"/>
              <a:t>How to use the troubleshooting logs</a:t>
            </a:r>
          </a:p>
          <a:p>
            <a:pPr lvl="1"/>
            <a:r>
              <a:rPr lang="en-US" dirty="0" smtClean="0"/>
              <a:t>Enhance troubleshooting using Fiddler</a:t>
            </a:r>
          </a:p>
          <a:p>
            <a:pPr lvl="1"/>
            <a:r>
              <a:rPr lang="en-US" dirty="0" smtClean="0"/>
              <a:t>Using security auditing</a:t>
            </a:r>
          </a:p>
          <a:p>
            <a:pPr lvl="1"/>
            <a:r>
              <a:rPr lang="en-US" dirty="0" smtClean="0"/>
              <a:t>Troubleshooting the Web Application Proxy</a:t>
            </a:r>
          </a:p>
          <a:p>
            <a:endParaRPr lang="en-GB" dirty="0"/>
          </a:p>
        </p:txBody>
      </p:sp>
      <p:sp>
        <p:nvSpPr>
          <p:cNvPr id="5" name="Title 4"/>
          <p:cNvSpPr>
            <a:spLocks noGrp="1"/>
          </p:cNvSpPr>
          <p:nvPr>
            <p:ph type="title"/>
          </p:nvPr>
        </p:nvSpPr>
        <p:spPr/>
        <p:txBody>
          <a:bodyPr/>
          <a:lstStyle/>
          <a:p>
            <a:r>
              <a:rPr lang="en-GB" dirty="0" smtClean="0"/>
              <a:t>Summary</a:t>
            </a:r>
            <a:endParaRPr lang="en-GB" dirty="0"/>
          </a:p>
        </p:txBody>
      </p:sp>
    </p:spTree>
    <p:extLst>
      <p:ext uri="{BB962C8B-B14F-4D97-AF65-F5344CB8AC3E}">
        <p14:creationId xmlns:p14="http://schemas.microsoft.com/office/powerpoint/2010/main" val="31698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Consulting services on request</a:t>
            </a:r>
            <a:endParaRPr lang="en-GB" dirty="0"/>
          </a:p>
        </p:txBody>
      </p:sp>
      <p:sp>
        <p:nvSpPr>
          <p:cNvPr id="5" name="TextBox 4"/>
          <p:cNvSpPr txBox="1"/>
          <p:nvPr/>
        </p:nvSpPr>
        <p:spPr>
          <a:xfrm>
            <a:off x="4839393" y="1852167"/>
            <a:ext cx="4417539" cy="352226"/>
          </a:xfrm>
          <a:prstGeom prst="rect">
            <a:avLst/>
          </a:prstGeom>
          <a:noFill/>
        </p:spPr>
        <p:txBody>
          <a:bodyPr wrap="none" lIns="0" tIns="0" rIns="0" bIns="0" rtlCol="0">
            <a:spAutoFit/>
          </a:bodyPr>
          <a:lstStyle/>
          <a:p>
            <a:r>
              <a:rPr lang="en-GB" sz="2244" dirty="0">
                <a:gradFill>
                  <a:gsLst>
                    <a:gs pos="0">
                      <a:schemeClr val="tx1"/>
                    </a:gs>
                    <a:gs pos="86000">
                      <a:schemeClr val="tx1"/>
                    </a:gs>
                  </a:gsLst>
                  <a:lin ang="5400000" scaled="0"/>
                </a:gradFill>
                <a:latin typeface="Segoe Light" pitchFamily="34" charset="0"/>
              </a:rPr>
              <a:t>John.craddock@xtseminars.co.uk</a:t>
            </a:r>
          </a:p>
        </p:txBody>
      </p:sp>
      <p:sp>
        <p:nvSpPr>
          <p:cNvPr id="6" name="TextBox 5"/>
          <p:cNvSpPr txBox="1"/>
          <p:nvPr/>
        </p:nvSpPr>
        <p:spPr>
          <a:xfrm>
            <a:off x="4839396" y="2671355"/>
            <a:ext cx="6955006" cy="3390159"/>
          </a:xfrm>
          <a:prstGeom prst="rect">
            <a:avLst/>
          </a:prstGeom>
          <a:noFill/>
        </p:spPr>
        <p:txBody>
          <a:bodyPr wrap="square" lIns="0" tIns="0" rIns="0" bIns="0" rtlCol="0">
            <a:spAutoFit/>
          </a:bodyPr>
          <a:lstStyle/>
          <a:p>
            <a:r>
              <a:rPr lang="en-US" sz="1836" dirty="0"/>
              <a:t>John has designed and implemented computing systems ranging from high-speed industrial controllers through to distributed IT systems with a focus on security and high-availability. A key player in many IT projects for industry leaders including Microsoft, the UK Government and multi-nationals that require optimized IT systems. Developed technical training courses that have been published worldwide, co-authored a highly successful book on Microsoft Active Directory Internals, presents regularly at major international conferences including </a:t>
            </a:r>
            <a:r>
              <a:rPr lang="en-US" sz="1836" dirty="0" err="1"/>
              <a:t>TechEd</a:t>
            </a:r>
            <a:r>
              <a:rPr lang="en-US" sz="1836" dirty="0"/>
              <a:t>, IT Forum and European summits. John can be engaged as a consultant or booked for speaking engagements through XTSeminars. www.xtseminars.co.uk</a:t>
            </a:r>
            <a:endParaRPr lang="en-GB" sz="1836" dirty="0"/>
          </a:p>
          <a:p>
            <a:endParaRPr lang="en-GB" sz="1836" dirty="0" err="1">
              <a:gradFill>
                <a:gsLst>
                  <a:gs pos="0">
                    <a:schemeClr val="tx1"/>
                  </a:gs>
                  <a:gs pos="86000">
                    <a:schemeClr val="tx1"/>
                  </a:gs>
                </a:gsLst>
                <a:lin ang="5400000" scaled="0"/>
              </a:gradFill>
              <a:latin typeface="Segoe Light" pitchFamily="34" charset="0"/>
            </a:endParaRPr>
          </a:p>
        </p:txBody>
      </p:sp>
      <p:sp>
        <p:nvSpPr>
          <p:cNvPr id="7" name="Rectangle for Speaker Name"/>
          <p:cNvSpPr/>
          <p:nvPr/>
        </p:nvSpPr>
        <p:spPr bwMode="auto">
          <a:xfrm>
            <a:off x="1753741" y="3755216"/>
            <a:ext cx="2191618" cy="226622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6119" b="1" dirty="0">
              <a:solidFill>
                <a:srgbClr val="FFFFFF"/>
              </a:solidFill>
              <a:latin typeface="Segoe Condensed" pitchFamily="34" charset="0"/>
            </a:endParaRPr>
          </a:p>
        </p:txBody>
      </p:sp>
      <p:sp>
        <p:nvSpPr>
          <p:cNvPr id="8" name="Rectangle for Speaker Name"/>
          <p:cNvSpPr/>
          <p:nvPr/>
        </p:nvSpPr>
        <p:spPr bwMode="auto">
          <a:xfrm>
            <a:off x="1753741" y="1323121"/>
            <a:ext cx="2191618" cy="2266226"/>
          </a:xfrm>
          <a:prstGeom prst="rect">
            <a:avLst/>
          </a:prstGeom>
          <a:solidFill>
            <a:srgbClr val="EE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6119" b="1" dirty="0">
              <a:solidFill>
                <a:srgbClr val="FFFFFF"/>
              </a:solidFill>
              <a:latin typeface="Segoe Condensed"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5633" y="1551625"/>
            <a:ext cx="1967835" cy="1789676"/>
          </a:xfrm>
          <a:prstGeom prst="rect">
            <a:avLst/>
          </a:prstGeom>
          <a:solidFill>
            <a:schemeClr val="accent1">
              <a:lumMod val="75000"/>
            </a:schemeClr>
          </a:solidFill>
          <a:ln>
            <a:noFill/>
          </a:ln>
          <a:effectLst/>
        </p:spPr>
      </p:pic>
      <p:sp>
        <p:nvSpPr>
          <p:cNvPr id="10" name="Presentation Title Rectangle"/>
          <p:cNvSpPr txBox="1">
            <a:spLocks/>
          </p:cNvSpPr>
          <p:nvPr/>
        </p:nvSpPr>
        <p:spPr>
          <a:xfrm>
            <a:off x="1752122" y="3872690"/>
            <a:ext cx="2188232" cy="2031278"/>
          </a:xfrm>
          <a:prstGeom prst="rect">
            <a:avLst/>
          </a:prstGeom>
          <a:noFill/>
        </p:spPr>
        <p:txBody>
          <a:bodyPr lIns="186521" rIns="139891"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3672"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John Craddock</a:t>
            </a:r>
          </a:p>
          <a:p>
            <a:r>
              <a:rPr lang="en-US" sz="1632" b="0" spc="-71" dirty="0">
                <a:gradFill flip="none" rotWithShape="1">
                  <a:gsLst>
                    <a:gs pos="15000">
                      <a:srgbClr val="000000"/>
                    </a:gs>
                    <a:gs pos="40000">
                      <a:srgbClr val="000000"/>
                    </a:gs>
                  </a:gsLst>
                  <a:lin ang="5400000" scaled="0"/>
                  <a:tileRect/>
                </a:gradFill>
                <a:latin typeface="+mn-lt"/>
              </a:rPr>
              <a:t>Infrastructure and security Architect</a:t>
            </a:r>
          </a:p>
          <a:p>
            <a:r>
              <a:rPr lang="en-US" sz="1632" b="0" spc="-71" dirty="0">
                <a:gradFill flip="none" rotWithShape="1">
                  <a:gsLst>
                    <a:gs pos="15000">
                      <a:srgbClr val="000000"/>
                    </a:gs>
                    <a:gs pos="40000">
                      <a:srgbClr val="000000"/>
                    </a:gs>
                  </a:gsLst>
                  <a:lin ang="5400000" scaled="0"/>
                  <a:tileRect/>
                </a:gradFill>
                <a:latin typeface="+mn-lt"/>
              </a:rPr>
              <a:t>XTSeminars Ltd</a:t>
            </a:r>
          </a:p>
        </p:txBody>
      </p:sp>
    </p:spTree>
    <p:extLst>
      <p:ext uri="{BB962C8B-B14F-4D97-AF65-F5344CB8AC3E}">
        <p14:creationId xmlns:p14="http://schemas.microsoft.com/office/powerpoint/2010/main" val="373519894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181862"/>
          </a:xfrm>
        </p:spPr>
        <p:txBody>
          <a:bodyPr/>
          <a:lstStyle/>
          <a:p>
            <a:r>
              <a:rPr lang="en-GB" sz="3600" b="1" dirty="0"/>
              <a:t>PCIT-B324 How to Rapidly Design and Deploy an Active Directory Federation Services Farm: The Do's and the Don'ts </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232555"/>
            <a:ext cx="12070012" cy="12095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GB" sz="3600" b="1" dirty="0"/>
              <a:t>PCIT-B327 Introducing Web Application Proxy in Windows Server 2012 R2: Enable Work from Anywhere </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67028" y="3252260"/>
            <a:ext cx="12070012" cy="11818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b="1" dirty="0"/>
              <a:t>PCIT-H324 Windows Server 2012 R2: New Features in Active Directory Federation </a:t>
            </a:r>
            <a:r>
              <a:rPr lang="en-GB" sz="3600" b="1" dirty="0" smtClean="0"/>
              <a:t>Services</a:t>
            </a:r>
            <a:endParaRPr lang="en-GB" sz="3600" b="1" dirty="0">
              <a:effectLst/>
            </a:endParaRPr>
          </a:p>
        </p:txBody>
      </p:sp>
      <p:sp>
        <p:nvSpPr>
          <p:cNvPr id="9" name="Text Placeholder 7"/>
          <p:cNvSpPr txBox="1">
            <a:spLocks/>
          </p:cNvSpPr>
          <p:nvPr/>
        </p:nvSpPr>
        <p:spPr>
          <a:xfrm>
            <a:off x="267028" y="4285355"/>
            <a:ext cx="12070012" cy="11818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b="1" dirty="0"/>
              <a:t>PCIT-B411 Troubleshooting Active Directory Federation Services (AD FS) and the Web Application Proxy </a:t>
            </a:r>
            <a:endParaRPr lang="en-GB" sz="3600" b="1" dirty="0">
              <a:effectLst/>
            </a:endParaRPr>
          </a:p>
        </p:txBody>
      </p:sp>
    </p:spTree>
    <p:extLst>
      <p:ext uri="{BB962C8B-B14F-4D97-AF65-F5344CB8AC3E}">
        <p14:creationId xmlns:p14="http://schemas.microsoft.com/office/powerpoint/2010/main" val="287727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type="body" sz="quarter" idx="10"/>
          </p:nvPr>
        </p:nvSpPr>
        <p:spPr>
          <a:xfrm>
            <a:off x="274638" y="1212850"/>
            <a:ext cx="11560223" cy="4074962"/>
          </a:xfrm>
          <a:prstGeom prst="rect">
            <a:avLst/>
          </a:prstGeom>
        </p:spPr>
        <p:txBody>
          <a:bodyPr/>
          <a:lstStyle/>
          <a:p>
            <a:r>
              <a:rPr lang="en-GB" sz="3600" dirty="0"/>
              <a:t>Always test, document and approve any changes before </a:t>
            </a:r>
            <a:r>
              <a:rPr lang="en-GB" sz="3600" dirty="0" smtClean="0"/>
              <a:t>implementation in </a:t>
            </a:r>
            <a:r>
              <a:rPr lang="en-GB" sz="3600" dirty="0"/>
              <a:t>a production </a:t>
            </a:r>
            <a:r>
              <a:rPr lang="en-GB" sz="3600" dirty="0" smtClean="0"/>
              <a:t>environment</a:t>
            </a:r>
          </a:p>
          <a:p>
            <a:r>
              <a:rPr lang="en-GB" sz="3600" dirty="0" smtClean="0"/>
              <a:t>Much of this presentation is based on field experience</a:t>
            </a:r>
          </a:p>
          <a:p>
            <a:pPr lvl="1"/>
            <a:r>
              <a:rPr lang="en-GB" sz="2000" dirty="0"/>
              <a:t>N</a:t>
            </a:r>
            <a:r>
              <a:rPr lang="en-GB" sz="2000" dirty="0" smtClean="0"/>
              <a:t>o two fields are the same – test with </a:t>
            </a:r>
            <a:r>
              <a:rPr lang="en-GB" sz="2000" dirty="0"/>
              <a:t>your </a:t>
            </a:r>
            <a:r>
              <a:rPr lang="en-GB" sz="2000" dirty="0" smtClean="0"/>
              <a:t>environment</a:t>
            </a:r>
          </a:p>
          <a:p>
            <a:pPr lvl="1"/>
            <a:r>
              <a:rPr lang="en-GB" sz="2000" dirty="0" smtClean="0"/>
              <a:t>You </a:t>
            </a:r>
            <a:r>
              <a:rPr lang="en-GB" sz="2000" dirty="0"/>
              <a:t>must take ownership and responsibility for </a:t>
            </a:r>
            <a:r>
              <a:rPr lang="en-GB" sz="2000" dirty="0" smtClean="0"/>
              <a:t>any </a:t>
            </a:r>
            <a:r>
              <a:rPr lang="en-GB" sz="2000" dirty="0"/>
              <a:t>changes you </a:t>
            </a:r>
            <a:r>
              <a:rPr lang="en-GB" sz="2000" dirty="0" smtClean="0"/>
              <a:t>implement</a:t>
            </a:r>
          </a:p>
          <a:p>
            <a:r>
              <a:rPr lang="en-GB" sz="3600" dirty="0" smtClean="0"/>
              <a:t>Demos are to provide educational examples and the demo environment should not be treated as fit for production </a:t>
            </a:r>
            <a:endParaRPr lang="en-GB" sz="3600" dirty="0"/>
          </a:p>
        </p:txBody>
      </p:sp>
      <p:sp>
        <p:nvSpPr>
          <p:cNvPr id="394242" name="Rectangle 2"/>
          <p:cNvSpPr>
            <a:spLocks noGrp="1" noChangeArrowheads="1"/>
          </p:cNvSpPr>
          <p:nvPr>
            <p:ph type="title"/>
          </p:nvPr>
        </p:nvSpPr>
        <p:spPr/>
        <p:txBody>
          <a:bodyPr/>
          <a:lstStyle/>
          <a:p>
            <a:r>
              <a:rPr lang="en-GB" dirty="0" smtClean="0"/>
              <a:t>Warning</a:t>
            </a:r>
            <a:endParaRPr lang="en-US" dirty="0"/>
          </a:p>
        </p:txBody>
      </p:sp>
      <p:sp>
        <p:nvSpPr>
          <p:cNvPr id="5" name="Text Box 4"/>
          <p:cNvSpPr txBox="1">
            <a:spLocks noChangeArrowheads="1"/>
          </p:cNvSpPr>
          <p:nvPr/>
        </p:nvSpPr>
        <p:spPr bwMode="auto">
          <a:xfrm>
            <a:off x="639393" y="5441478"/>
            <a:ext cx="11160056" cy="840230"/>
          </a:xfrm>
          <a:prstGeom prst="rect">
            <a:avLst/>
          </a:prstGeom>
          <a:noFill/>
          <a:ln w="9525">
            <a:noFill/>
            <a:miter lim="800000"/>
            <a:headEnd/>
            <a:tailEnd/>
          </a:ln>
          <a:effectLst/>
        </p:spPr>
        <p:txBody>
          <a:bodyPr wrap="square">
            <a:spAutoFit/>
          </a:bodyPr>
          <a:lstStyle/>
          <a:p>
            <a:pPr algn="ctr">
              <a:lnSpc>
                <a:spcPct val="90000"/>
              </a:lnSpc>
              <a:spcBef>
                <a:spcPct val="20000"/>
              </a:spcBef>
              <a:buClr>
                <a:schemeClr val="tx2"/>
              </a:buClr>
            </a:pPr>
            <a:r>
              <a:rPr lang="en-GB" dirty="0"/>
              <a:t>Every effort has been made to make this seminar as complete and as accurate as possible but no warranty or fitness is implied. The </a:t>
            </a:r>
            <a:r>
              <a:rPr lang="en-GB" dirty="0" smtClean="0"/>
              <a:t>presenter, </a:t>
            </a:r>
            <a:r>
              <a:rPr lang="en-GB" dirty="0"/>
              <a:t>authors, publisher and distributor assume </a:t>
            </a:r>
            <a:r>
              <a:rPr lang="en-GB" dirty="0" smtClean="0"/>
              <a:t>will not be liable for </a:t>
            </a:r>
            <a:r>
              <a:rPr lang="en-GB" dirty="0"/>
              <a:t>errors or omissions, or for damages resulting from the use of the information </a:t>
            </a:r>
            <a:r>
              <a:rPr lang="en-GB" dirty="0" smtClean="0"/>
              <a:t>presented and contained herein</a:t>
            </a:r>
            <a:endParaRPr lang="en-US" dirty="0"/>
          </a:p>
        </p:txBody>
      </p:sp>
    </p:spTree>
    <p:extLst>
      <p:ext uri="{BB962C8B-B14F-4D97-AF65-F5344CB8AC3E}">
        <p14:creationId xmlns:p14="http://schemas.microsoft.com/office/powerpoint/2010/main" val="1772205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fade">
                                      <p:cBhvr>
                                        <p:cTn id="7" dur="500"/>
                                        <p:tgtEl>
                                          <p:spTgt spid="394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4243">
                                            <p:txEl>
                                              <p:pRg st="1" end="1"/>
                                            </p:txEl>
                                          </p:spTgt>
                                        </p:tgtEl>
                                        <p:attrNameLst>
                                          <p:attrName>style.visibility</p:attrName>
                                        </p:attrNameLst>
                                      </p:cBhvr>
                                      <p:to>
                                        <p:strVal val="visible"/>
                                      </p:to>
                                    </p:set>
                                    <p:animEffect transition="in" filter="fade">
                                      <p:cBhvr>
                                        <p:cTn id="12" dur="500"/>
                                        <p:tgtEl>
                                          <p:spTgt spid="39424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animEffect transition="in" filter="fade">
                                      <p:cBhvr>
                                        <p:cTn id="15" dur="500"/>
                                        <p:tgtEl>
                                          <p:spTgt spid="39424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4243">
                                            <p:txEl>
                                              <p:pRg st="3" end="3"/>
                                            </p:txEl>
                                          </p:spTgt>
                                        </p:tgtEl>
                                        <p:attrNameLst>
                                          <p:attrName>style.visibility</p:attrName>
                                        </p:attrNameLst>
                                      </p:cBhvr>
                                      <p:to>
                                        <p:strVal val="visible"/>
                                      </p:to>
                                    </p:set>
                                    <p:animEffect transition="in" filter="fade">
                                      <p:cBhvr>
                                        <p:cTn id="18" dur="500"/>
                                        <p:tgtEl>
                                          <p:spTgt spid="39424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4243">
                                            <p:txEl>
                                              <p:pRg st="4" end="4"/>
                                            </p:txEl>
                                          </p:spTgt>
                                        </p:tgtEl>
                                        <p:attrNameLst>
                                          <p:attrName>style.visibility</p:attrName>
                                        </p:attrNameLst>
                                      </p:cBhvr>
                                      <p:to>
                                        <p:strVal val="visible"/>
                                      </p:to>
                                    </p:set>
                                    <p:animEffect transition="in" filter="fade">
                                      <p:cBhvr>
                                        <p:cTn id="23" dur="500"/>
                                        <p:tgtEl>
                                          <p:spTgt spid="3942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274638" y="1212850"/>
            <a:ext cx="11887200" cy="5626156"/>
          </a:xfrm>
        </p:spPr>
        <p:txBody>
          <a:bodyPr/>
          <a:lstStyle/>
          <a:p>
            <a:r>
              <a:rPr lang="en-GB" dirty="0" smtClean="0"/>
              <a:t>Uses HTTP.SYS not IIS</a:t>
            </a:r>
          </a:p>
          <a:p>
            <a:r>
              <a:rPr lang="en-GB" dirty="0" smtClean="0"/>
              <a:t>Installed files now at c:\Windows\ADFS</a:t>
            </a:r>
          </a:p>
          <a:p>
            <a:r>
              <a:rPr lang="en-GB" dirty="0" smtClean="0"/>
              <a:t>Supports additional claims including device claims</a:t>
            </a:r>
          </a:p>
          <a:p>
            <a:r>
              <a:rPr lang="en-GB" dirty="0" smtClean="0"/>
              <a:t>Supports global and per relying party authentication policies based on the client/user</a:t>
            </a:r>
          </a:p>
          <a:p>
            <a:pPr lvl="1"/>
            <a:r>
              <a:rPr lang="en-GB" dirty="0" smtClean="0"/>
              <a:t>Location</a:t>
            </a:r>
          </a:p>
          <a:p>
            <a:pPr lvl="1"/>
            <a:r>
              <a:rPr lang="en-GB" dirty="0" smtClean="0"/>
              <a:t>Device type</a:t>
            </a:r>
          </a:p>
          <a:p>
            <a:pPr lvl="1"/>
            <a:r>
              <a:rPr lang="en-GB" dirty="0" smtClean="0"/>
              <a:t>Group membership</a:t>
            </a:r>
          </a:p>
          <a:p>
            <a:r>
              <a:rPr lang="en-GB" dirty="0" smtClean="0"/>
              <a:t>Adds support for OAuth 2.0</a:t>
            </a:r>
          </a:p>
          <a:p>
            <a:pPr lvl="1"/>
            <a:endParaRPr lang="en-GB" dirty="0" smtClean="0"/>
          </a:p>
        </p:txBody>
      </p:sp>
      <p:sp>
        <p:nvSpPr>
          <p:cNvPr id="3" name="Title 2"/>
          <p:cNvSpPr>
            <a:spLocks noGrp="1"/>
          </p:cNvSpPr>
          <p:nvPr>
            <p:ph type="title"/>
          </p:nvPr>
        </p:nvSpPr>
        <p:spPr/>
        <p:txBody>
          <a:bodyPr/>
          <a:lstStyle/>
          <a:p>
            <a:r>
              <a:rPr lang="en-GB" dirty="0" smtClean="0"/>
              <a:t>Windows Server 2012 R2 AD FS</a:t>
            </a:r>
            <a:endParaRPr lang="en-GB" dirty="0"/>
          </a:p>
        </p:txBody>
      </p:sp>
    </p:spTree>
    <p:extLst>
      <p:ext uri="{BB962C8B-B14F-4D97-AF65-F5344CB8AC3E}">
        <p14:creationId xmlns:p14="http://schemas.microsoft.com/office/powerpoint/2010/main" val="256471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274638" y="1212850"/>
            <a:ext cx="11887200" cy="5355312"/>
          </a:xfrm>
        </p:spPr>
        <p:txBody>
          <a:bodyPr/>
          <a:lstStyle/>
          <a:p>
            <a:r>
              <a:rPr lang="en-GB" dirty="0"/>
              <a:t>Customizable including the addition of </a:t>
            </a:r>
            <a:r>
              <a:rPr lang="en-GB" dirty="0" smtClean="0"/>
              <a:t>multi-factor </a:t>
            </a:r>
            <a:r>
              <a:rPr lang="en-GB" dirty="0"/>
              <a:t>authentication providers</a:t>
            </a:r>
          </a:p>
          <a:p>
            <a:r>
              <a:rPr lang="en-GB" dirty="0" smtClean="0"/>
              <a:t>Includes </a:t>
            </a:r>
            <a:r>
              <a:rPr lang="en-GB" dirty="0"/>
              <a:t>the Device Registration </a:t>
            </a:r>
            <a:r>
              <a:rPr lang="en-GB" dirty="0" smtClean="0"/>
              <a:t>Service</a:t>
            </a:r>
          </a:p>
          <a:p>
            <a:r>
              <a:rPr lang="en-GB" dirty="0" smtClean="0"/>
              <a:t>The Web Application Proxy provides </a:t>
            </a:r>
          </a:p>
          <a:p>
            <a:pPr lvl="1"/>
            <a:r>
              <a:rPr lang="en-GB" dirty="0" smtClean="0"/>
              <a:t>An AD FS proxy</a:t>
            </a:r>
          </a:p>
          <a:p>
            <a:pPr lvl="1"/>
            <a:r>
              <a:rPr lang="en-GB" dirty="0" smtClean="0"/>
              <a:t>Application publishing</a:t>
            </a:r>
          </a:p>
          <a:p>
            <a:pPr lvl="1"/>
            <a:r>
              <a:rPr lang="en-GB" dirty="0" smtClean="0"/>
              <a:t>Preauthentication using AD FS and claims</a:t>
            </a:r>
          </a:p>
          <a:p>
            <a:pPr lvl="1"/>
            <a:r>
              <a:rPr lang="en-GB" dirty="0" smtClean="0"/>
              <a:t>Support for authenticating to Kerberos applications via a claims token</a:t>
            </a:r>
          </a:p>
          <a:p>
            <a:pPr lvl="2"/>
            <a:r>
              <a:rPr lang="en-GB" dirty="0" smtClean="0"/>
              <a:t>Uses Kerberos Constrained Delegation (KCD)</a:t>
            </a:r>
          </a:p>
          <a:p>
            <a:r>
              <a:rPr lang="en-GB" dirty="0" smtClean="0"/>
              <a:t>PowerShell support now even better</a:t>
            </a:r>
          </a:p>
        </p:txBody>
      </p:sp>
      <p:sp>
        <p:nvSpPr>
          <p:cNvPr id="3" name="Title 2"/>
          <p:cNvSpPr>
            <a:spLocks noGrp="1"/>
          </p:cNvSpPr>
          <p:nvPr>
            <p:ph type="title"/>
          </p:nvPr>
        </p:nvSpPr>
        <p:spPr>
          <a:xfrm>
            <a:off x="274639" y="40878"/>
            <a:ext cx="12161836" cy="917575"/>
          </a:xfrm>
        </p:spPr>
        <p:txBody>
          <a:bodyPr/>
          <a:lstStyle/>
          <a:p>
            <a:r>
              <a:rPr lang="en-GB" dirty="0" smtClean="0"/>
              <a:t>Windows Server 2012 R2 AD FS </a:t>
            </a:r>
            <a:r>
              <a:rPr lang="en-GB" sz="4800" dirty="0" smtClean="0"/>
              <a:t>(continued)</a:t>
            </a:r>
            <a:endParaRPr lang="en-GB" sz="4800" dirty="0"/>
          </a:p>
        </p:txBody>
      </p:sp>
    </p:spTree>
    <p:extLst>
      <p:ext uri="{BB962C8B-B14F-4D97-AF65-F5344CB8AC3E}">
        <p14:creationId xmlns:p14="http://schemas.microsoft.com/office/powerpoint/2010/main" val="3859178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lded Corner 27"/>
          <p:cNvSpPr/>
          <p:nvPr/>
        </p:nvSpPr>
        <p:spPr>
          <a:xfrm flipV="1">
            <a:off x="845495" y="2803494"/>
            <a:ext cx="4540623" cy="3048045"/>
          </a:xfrm>
          <a:prstGeom prst="foldedCorner">
            <a:avLst>
              <a:gd name="adj" fmla="val 1246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836">
              <a:solidFill>
                <a:schemeClr val="bg1"/>
              </a:solidFill>
            </a:endParaRPr>
          </a:p>
        </p:txBody>
      </p:sp>
      <p:sp>
        <p:nvSpPr>
          <p:cNvPr id="2" name="Title 1"/>
          <p:cNvSpPr>
            <a:spLocks noGrp="1"/>
          </p:cNvSpPr>
          <p:nvPr>
            <p:ph type="title"/>
          </p:nvPr>
        </p:nvSpPr>
        <p:spPr/>
        <p:txBody>
          <a:bodyPr/>
          <a:lstStyle/>
          <a:p>
            <a:r>
              <a:rPr lang="en-GB" dirty="0" smtClean="0"/>
              <a:t>Key concepts</a:t>
            </a:r>
            <a:endParaRPr lang="en-GB" dirty="0"/>
          </a:p>
        </p:txBody>
      </p:sp>
      <p:sp>
        <p:nvSpPr>
          <p:cNvPr id="6" name="TextBox 5"/>
          <p:cNvSpPr txBox="1"/>
          <p:nvPr/>
        </p:nvSpPr>
        <p:spPr>
          <a:xfrm>
            <a:off x="7546069" y="551014"/>
            <a:ext cx="2343290" cy="382308"/>
          </a:xfrm>
          <a:prstGeom prst="rect">
            <a:avLst/>
          </a:prstGeom>
        </p:spPr>
        <p:txBody>
          <a:bodyPr wrap="none" rtlCol="0">
            <a:spAutoFit/>
          </a:bodyPr>
          <a:lstStyle/>
          <a:p>
            <a:r>
              <a:rPr lang="en-GB" sz="1836" dirty="0"/>
              <a:t>Identity Provider (IP)</a:t>
            </a:r>
          </a:p>
        </p:txBody>
      </p:sp>
      <p:sp>
        <p:nvSpPr>
          <p:cNvPr id="9" name="TextBox 8"/>
          <p:cNvSpPr txBox="1"/>
          <p:nvPr/>
        </p:nvSpPr>
        <p:spPr>
          <a:xfrm>
            <a:off x="10952243" y="1987862"/>
            <a:ext cx="1162425" cy="670445"/>
          </a:xfrm>
          <a:prstGeom prst="rect">
            <a:avLst/>
          </a:prstGeom>
        </p:spPr>
        <p:txBody>
          <a:bodyPr wrap="none" rtlCol="0">
            <a:spAutoFit/>
          </a:bodyPr>
          <a:lstStyle/>
          <a:p>
            <a:pPr algn="ctr"/>
            <a:r>
              <a:rPr lang="en-GB" sz="1836" dirty="0"/>
              <a:t>Active</a:t>
            </a:r>
            <a:br>
              <a:rPr lang="en-GB" sz="1836" dirty="0"/>
            </a:br>
            <a:r>
              <a:rPr lang="en-GB" sz="1836" dirty="0"/>
              <a:t>Directory</a:t>
            </a:r>
          </a:p>
        </p:txBody>
      </p:sp>
      <p:sp>
        <p:nvSpPr>
          <p:cNvPr id="10" name="TextBox 9"/>
          <p:cNvSpPr txBox="1"/>
          <p:nvPr/>
        </p:nvSpPr>
        <p:spPr>
          <a:xfrm>
            <a:off x="7197204" y="880612"/>
            <a:ext cx="3124322" cy="382308"/>
          </a:xfrm>
          <a:prstGeom prst="rect">
            <a:avLst/>
          </a:prstGeom>
        </p:spPr>
        <p:txBody>
          <a:bodyPr wrap="none" rtlCol="0">
            <a:spAutoFit/>
          </a:bodyPr>
          <a:lstStyle/>
          <a:p>
            <a:r>
              <a:rPr lang="en-GB" sz="1836" dirty="0"/>
              <a:t>Security Token Service (STS)</a:t>
            </a:r>
          </a:p>
        </p:txBody>
      </p:sp>
      <p:sp>
        <p:nvSpPr>
          <p:cNvPr id="11" name="Left-Right Arrow 10"/>
          <p:cNvSpPr/>
          <p:nvPr/>
        </p:nvSpPr>
        <p:spPr>
          <a:xfrm>
            <a:off x="9301978" y="1404180"/>
            <a:ext cx="1741993" cy="403928"/>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tx1"/>
              </a:solidFill>
            </a:endParaRPr>
          </a:p>
        </p:txBody>
      </p:sp>
      <p:pic>
        <p:nvPicPr>
          <p:cNvPr id="12" name="Picture 11" descr="laptop"/>
          <p:cNvPicPr>
            <a:picLocks noChangeAspect="1" noChangeArrowheads="1"/>
          </p:cNvPicPr>
          <p:nvPr/>
        </p:nvPicPr>
        <p:blipFill>
          <a:blip r:embed="rId3" cstate="print"/>
          <a:srcRect/>
          <a:stretch>
            <a:fillRect/>
          </a:stretch>
        </p:blipFill>
        <p:spPr bwMode="auto">
          <a:xfrm>
            <a:off x="3704252" y="1404180"/>
            <a:ext cx="1206081" cy="664762"/>
          </a:xfrm>
          <a:prstGeom prst="rect">
            <a:avLst/>
          </a:prstGeom>
          <a:noFill/>
          <a:ln w="9525">
            <a:noFill/>
            <a:miter lim="800000"/>
            <a:headEnd/>
            <a:tailEnd/>
          </a:ln>
        </p:spPr>
      </p:pic>
      <p:pic>
        <p:nvPicPr>
          <p:cNvPr id="13" name="Picture 68" descr="YellowUser"/>
          <p:cNvPicPr>
            <a:picLocks noChangeAspect="1" noChangeArrowheads="1"/>
          </p:cNvPicPr>
          <p:nvPr/>
        </p:nvPicPr>
        <p:blipFill>
          <a:blip r:embed="rId4">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1542288" y="1421536"/>
            <a:ext cx="673567" cy="533454"/>
          </a:xfrm>
          <a:prstGeom prst="rect">
            <a:avLst/>
          </a:prstGeom>
          <a:noFill/>
        </p:spPr>
      </p:pic>
      <p:sp>
        <p:nvSpPr>
          <p:cNvPr id="14" name="TextBox 13"/>
          <p:cNvSpPr txBox="1"/>
          <p:nvPr/>
        </p:nvSpPr>
        <p:spPr>
          <a:xfrm>
            <a:off x="246552" y="1987860"/>
            <a:ext cx="2729130" cy="382308"/>
          </a:xfrm>
          <a:prstGeom prst="rect">
            <a:avLst/>
          </a:prstGeom>
        </p:spPr>
        <p:txBody>
          <a:bodyPr wrap="none" rtlCol="0">
            <a:spAutoFit/>
          </a:bodyPr>
          <a:lstStyle/>
          <a:p>
            <a:r>
              <a:rPr lang="en-GB" sz="1836" dirty="0"/>
              <a:t>User / Subject /Principal</a:t>
            </a:r>
          </a:p>
        </p:txBody>
      </p:sp>
      <p:sp>
        <p:nvSpPr>
          <p:cNvPr id="15" name="Right Arrow 14"/>
          <p:cNvSpPr/>
          <p:nvPr/>
        </p:nvSpPr>
        <p:spPr>
          <a:xfrm>
            <a:off x="5092429" y="1606144"/>
            <a:ext cx="2936972" cy="348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6">
              <a:solidFill>
                <a:schemeClr val="tx1"/>
              </a:solidFill>
            </a:endParaRPr>
          </a:p>
        </p:txBody>
      </p:sp>
      <p:sp>
        <p:nvSpPr>
          <p:cNvPr id="16" name="TextBox 15"/>
          <p:cNvSpPr txBox="1"/>
          <p:nvPr/>
        </p:nvSpPr>
        <p:spPr>
          <a:xfrm>
            <a:off x="5066839" y="1937210"/>
            <a:ext cx="2808783" cy="382308"/>
          </a:xfrm>
          <a:prstGeom prst="rect">
            <a:avLst/>
          </a:prstGeom>
        </p:spPr>
        <p:txBody>
          <a:bodyPr wrap="none" rtlCol="0">
            <a:spAutoFit/>
          </a:bodyPr>
          <a:lstStyle/>
          <a:p>
            <a:r>
              <a:rPr lang="en-GB" sz="1836" dirty="0"/>
              <a:t>Requests token for </a:t>
            </a:r>
            <a:r>
              <a:rPr lang="en-GB" sz="1836" dirty="0" err="1"/>
              <a:t>AppX</a:t>
            </a:r>
            <a:endParaRPr lang="en-GB" sz="1836" dirty="0"/>
          </a:p>
        </p:txBody>
      </p:sp>
      <p:sp>
        <p:nvSpPr>
          <p:cNvPr id="17" name="Folded Corner 16"/>
          <p:cNvSpPr/>
          <p:nvPr/>
        </p:nvSpPr>
        <p:spPr>
          <a:xfrm flipV="1">
            <a:off x="6414031" y="2509728"/>
            <a:ext cx="796382" cy="693768"/>
          </a:xfrm>
          <a:prstGeom prst="foldedCorner">
            <a:avLst>
              <a:gd name="adj"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836" dirty="0">
              <a:solidFill>
                <a:schemeClr val="tx1"/>
              </a:solidFill>
            </a:endParaRPr>
          </a:p>
        </p:txBody>
      </p:sp>
      <p:sp>
        <p:nvSpPr>
          <p:cNvPr id="18" name="TextBox 17"/>
          <p:cNvSpPr txBox="1"/>
          <p:nvPr/>
        </p:nvSpPr>
        <p:spPr>
          <a:xfrm>
            <a:off x="8794943" y="2601950"/>
            <a:ext cx="2406791" cy="670445"/>
          </a:xfrm>
          <a:prstGeom prst="rect">
            <a:avLst/>
          </a:prstGeom>
        </p:spPr>
        <p:txBody>
          <a:bodyPr wrap="none" rtlCol="0">
            <a:spAutoFit/>
          </a:bodyPr>
          <a:lstStyle/>
          <a:p>
            <a:r>
              <a:rPr lang="en-GB" sz="1836" dirty="0"/>
              <a:t>Issues Security Token</a:t>
            </a:r>
          </a:p>
          <a:p>
            <a:r>
              <a:rPr lang="en-GB" sz="1836" dirty="0"/>
              <a:t>crafted for </a:t>
            </a:r>
            <a:r>
              <a:rPr lang="en-GB" sz="1836" dirty="0" err="1"/>
              <a:t>Appx</a:t>
            </a:r>
            <a:endParaRPr lang="en-GB" sz="1836" dirty="0"/>
          </a:p>
        </p:txBody>
      </p:sp>
      <p:sp>
        <p:nvSpPr>
          <p:cNvPr id="20" name="TextBox 19"/>
          <p:cNvSpPr txBox="1"/>
          <p:nvPr/>
        </p:nvSpPr>
        <p:spPr>
          <a:xfrm>
            <a:off x="9301977" y="4747543"/>
            <a:ext cx="2155538" cy="382308"/>
          </a:xfrm>
          <a:prstGeom prst="rect">
            <a:avLst/>
          </a:prstGeom>
        </p:spPr>
        <p:txBody>
          <a:bodyPr wrap="none" rtlCol="0">
            <a:spAutoFit/>
          </a:bodyPr>
          <a:lstStyle/>
          <a:p>
            <a:r>
              <a:rPr lang="en-GB" sz="1836" dirty="0"/>
              <a:t>Relying party (RP)/</a:t>
            </a:r>
          </a:p>
        </p:txBody>
      </p:sp>
      <p:sp>
        <p:nvSpPr>
          <p:cNvPr id="21" name="TextBox 20"/>
          <p:cNvSpPr txBox="1"/>
          <p:nvPr/>
        </p:nvSpPr>
        <p:spPr>
          <a:xfrm>
            <a:off x="9301977" y="5041309"/>
            <a:ext cx="2096419" cy="382308"/>
          </a:xfrm>
          <a:prstGeom prst="rect">
            <a:avLst/>
          </a:prstGeom>
        </p:spPr>
        <p:txBody>
          <a:bodyPr wrap="none" rtlCol="0">
            <a:spAutoFit/>
          </a:bodyPr>
          <a:lstStyle/>
          <a:p>
            <a:r>
              <a:rPr lang="en-GB" sz="1836" dirty="0"/>
              <a:t>Resource provider</a:t>
            </a:r>
          </a:p>
        </p:txBody>
      </p:sp>
      <p:graphicFrame>
        <p:nvGraphicFramePr>
          <p:cNvPr id="22" name="Object 21"/>
          <p:cNvGraphicFramePr>
            <a:graphicFrameLocks noChangeAspect="1"/>
          </p:cNvGraphicFramePr>
          <p:nvPr>
            <p:extLst/>
          </p:nvPr>
        </p:nvGraphicFramePr>
        <p:xfrm>
          <a:off x="8265809" y="1245350"/>
          <a:ext cx="893512" cy="940698"/>
        </p:xfrm>
        <a:graphic>
          <a:graphicData uri="http://schemas.openxmlformats.org/presentationml/2006/ole">
            <mc:AlternateContent xmlns:mc="http://schemas.openxmlformats.org/markup-compatibility/2006">
              <mc:Choice xmlns:v="urn:schemas-microsoft-com:vml" Requires="v">
                <p:oleObj spid="_x0000_s1056" name="Visio" r:id="rId5" imgW="681228" imgH="955548" progId="Visio.Drawing.11">
                  <p:embed/>
                </p:oleObj>
              </mc:Choice>
              <mc:Fallback>
                <p:oleObj name="Visio" r:id="rId5" imgW="681228" imgH="9555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5809" y="1245350"/>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nvPr>
        </p:nvGraphicFramePr>
        <p:xfrm>
          <a:off x="8320584" y="4654194"/>
          <a:ext cx="893512" cy="940698"/>
        </p:xfrm>
        <a:graphic>
          <a:graphicData uri="http://schemas.openxmlformats.org/presentationml/2006/ole">
            <mc:AlternateContent xmlns:mc="http://schemas.openxmlformats.org/markup-compatibility/2006">
              <mc:Choice xmlns:v="urn:schemas-microsoft-com:vml" Requires="v">
                <p:oleObj spid="_x0000_s1057"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0584" y="4654194"/>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TextBox 23"/>
          <p:cNvSpPr txBox="1"/>
          <p:nvPr/>
        </p:nvSpPr>
        <p:spPr>
          <a:xfrm>
            <a:off x="7911805" y="226396"/>
            <a:ext cx="1540417" cy="382308"/>
          </a:xfrm>
          <a:prstGeom prst="rect">
            <a:avLst/>
          </a:prstGeom>
        </p:spPr>
        <p:txBody>
          <a:bodyPr wrap="none" rtlCol="0">
            <a:spAutoFit/>
          </a:bodyPr>
          <a:lstStyle/>
          <a:p>
            <a:r>
              <a:rPr lang="en-GB" sz="1836" dirty="0"/>
              <a:t>Issuer IP-STS</a:t>
            </a:r>
          </a:p>
        </p:txBody>
      </p:sp>
      <p:sp>
        <p:nvSpPr>
          <p:cNvPr id="25" name="TextBox 24"/>
          <p:cNvSpPr txBox="1"/>
          <p:nvPr/>
        </p:nvSpPr>
        <p:spPr>
          <a:xfrm>
            <a:off x="7397614" y="5665563"/>
            <a:ext cx="2794658" cy="670445"/>
          </a:xfrm>
          <a:prstGeom prst="rect">
            <a:avLst/>
          </a:prstGeom>
        </p:spPr>
        <p:txBody>
          <a:bodyPr wrap="none" rtlCol="0">
            <a:spAutoFit/>
          </a:bodyPr>
          <a:lstStyle/>
          <a:p>
            <a:pPr algn="ctr"/>
            <a:r>
              <a:rPr lang="en-GB" sz="1836" dirty="0"/>
              <a:t>Trusts the Security Token</a:t>
            </a:r>
          </a:p>
          <a:p>
            <a:pPr algn="ctr"/>
            <a:r>
              <a:rPr lang="en-GB" sz="1836" dirty="0"/>
              <a:t>from the issuer</a:t>
            </a:r>
          </a:p>
        </p:txBody>
      </p:sp>
      <p:sp>
        <p:nvSpPr>
          <p:cNvPr id="26" name="TextBox 25"/>
          <p:cNvSpPr txBox="1"/>
          <p:nvPr/>
        </p:nvSpPr>
        <p:spPr>
          <a:xfrm>
            <a:off x="1211401" y="2873898"/>
            <a:ext cx="3512124" cy="670445"/>
          </a:xfrm>
          <a:prstGeom prst="rect">
            <a:avLst/>
          </a:prstGeom>
        </p:spPr>
        <p:txBody>
          <a:bodyPr wrap="none" rtlCol="0">
            <a:spAutoFit/>
          </a:bodyPr>
          <a:lstStyle/>
          <a:p>
            <a:pPr algn="ctr"/>
            <a:r>
              <a:rPr lang="en-GB" sz="1836" dirty="0">
                <a:solidFill>
                  <a:schemeClr val="bg1"/>
                </a:solidFill>
              </a:rPr>
              <a:t>The Security Token</a:t>
            </a:r>
          </a:p>
          <a:p>
            <a:pPr algn="ctr"/>
            <a:r>
              <a:rPr lang="en-GB" sz="1836" dirty="0">
                <a:solidFill>
                  <a:schemeClr val="bg1"/>
                </a:solidFill>
              </a:rPr>
              <a:t>Contains claims about the  user</a:t>
            </a:r>
          </a:p>
        </p:txBody>
      </p:sp>
      <p:sp>
        <p:nvSpPr>
          <p:cNvPr id="27" name="TextBox 26"/>
          <p:cNvSpPr txBox="1"/>
          <p:nvPr/>
        </p:nvSpPr>
        <p:spPr>
          <a:xfrm>
            <a:off x="842495" y="3497262"/>
            <a:ext cx="3320316" cy="2399270"/>
          </a:xfrm>
          <a:prstGeom prst="rect">
            <a:avLst/>
          </a:prstGeom>
        </p:spPr>
        <p:txBody>
          <a:bodyPr wrap="none" rtlCol="0">
            <a:spAutoFit/>
          </a:bodyPr>
          <a:lstStyle/>
          <a:p>
            <a:r>
              <a:rPr lang="en-GB" sz="1836" dirty="0">
                <a:solidFill>
                  <a:schemeClr val="bg1"/>
                </a:solidFill>
              </a:rPr>
              <a:t>For example:</a:t>
            </a:r>
          </a:p>
          <a:p>
            <a:pPr marL="291436" indent="-291436">
              <a:buFont typeface="Arial" pitchFamily="34" charset="0"/>
              <a:buChar char="•"/>
            </a:pPr>
            <a:r>
              <a:rPr lang="en-GB" sz="1836" dirty="0">
                <a:solidFill>
                  <a:schemeClr val="bg1"/>
                </a:solidFill>
              </a:rPr>
              <a:t>Name</a:t>
            </a:r>
          </a:p>
          <a:p>
            <a:pPr marL="291436" indent="-291436">
              <a:buFont typeface="Arial" pitchFamily="34" charset="0"/>
              <a:buChar char="•"/>
            </a:pPr>
            <a:r>
              <a:rPr lang="en-GB" sz="1836" dirty="0">
                <a:solidFill>
                  <a:schemeClr val="bg1"/>
                </a:solidFill>
              </a:rPr>
              <a:t>Group membership</a:t>
            </a:r>
          </a:p>
          <a:p>
            <a:pPr marL="291436" indent="-291436">
              <a:buFont typeface="Arial" pitchFamily="34" charset="0"/>
              <a:buChar char="•"/>
            </a:pPr>
            <a:r>
              <a:rPr lang="en-GB" sz="1836" dirty="0">
                <a:solidFill>
                  <a:schemeClr val="bg1"/>
                </a:solidFill>
              </a:rPr>
              <a:t>User Principal Name (UPN)</a:t>
            </a:r>
          </a:p>
          <a:p>
            <a:pPr marL="291436" indent="-291436">
              <a:buFont typeface="Arial" pitchFamily="34" charset="0"/>
              <a:buChar char="•"/>
            </a:pPr>
            <a:r>
              <a:rPr lang="en-GB" sz="1836" dirty="0">
                <a:solidFill>
                  <a:schemeClr val="bg1"/>
                </a:solidFill>
              </a:rPr>
              <a:t>Email address of user</a:t>
            </a:r>
          </a:p>
          <a:p>
            <a:pPr marL="291436" indent="-291436">
              <a:buFont typeface="Arial" pitchFamily="34" charset="0"/>
              <a:buChar char="•"/>
            </a:pPr>
            <a:r>
              <a:rPr lang="en-GB" sz="1836" dirty="0">
                <a:solidFill>
                  <a:schemeClr val="bg1"/>
                </a:solidFill>
              </a:rPr>
              <a:t>Email address of manager</a:t>
            </a:r>
          </a:p>
          <a:p>
            <a:pPr marL="291436" indent="-291436">
              <a:buFont typeface="Arial" pitchFamily="34" charset="0"/>
              <a:buChar char="•"/>
            </a:pPr>
            <a:r>
              <a:rPr lang="en-GB" sz="1836" dirty="0">
                <a:solidFill>
                  <a:schemeClr val="bg1"/>
                </a:solidFill>
              </a:rPr>
              <a:t>Phone number</a:t>
            </a:r>
          </a:p>
          <a:p>
            <a:pPr marL="291436" indent="-291436">
              <a:buFont typeface="Arial" pitchFamily="34" charset="0"/>
              <a:buChar char="•"/>
            </a:pPr>
            <a:r>
              <a:rPr lang="en-GB" sz="1836" dirty="0">
                <a:solidFill>
                  <a:schemeClr val="bg1"/>
                </a:solidFill>
              </a:rPr>
              <a:t>Other attribute values</a:t>
            </a:r>
          </a:p>
        </p:txBody>
      </p:sp>
      <p:sp>
        <p:nvSpPr>
          <p:cNvPr id="29" name="Bent Arrow 28"/>
          <p:cNvSpPr/>
          <p:nvPr/>
        </p:nvSpPr>
        <p:spPr>
          <a:xfrm flipV="1">
            <a:off x="6720704" y="3332019"/>
            <a:ext cx="1566344" cy="2085975"/>
          </a:xfrm>
          <a:prstGeom prst="bentArrow">
            <a:avLst>
              <a:gd name="adj1" fmla="val 13700"/>
              <a:gd name="adj2" fmla="val 1793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6">
              <a:solidFill>
                <a:schemeClr val="tx1"/>
              </a:solidFill>
            </a:endParaRPr>
          </a:p>
        </p:txBody>
      </p:sp>
      <p:sp>
        <p:nvSpPr>
          <p:cNvPr id="30" name="Bent Arrow 29"/>
          <p:cNvSpPr/>
          <p:nvPr/>
        </p:nvSpPr>
        <p:spPr>
          <a:xfrm flipH="1" flipV="1">
            <a:off x="7246230" y="2176203"/>
            <a:ext cx="1566344" cy="812557"/>
          </a:xfrm>
          <a:prstGeom prst="bentArrow">
            <a:avLst>
              <a:gd name="adj1" fmla="val 19636"/>
              <a:gd name="adj2" fmla="val 1793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6">
              <a:solidFill>
                <a:schemeClr val="tx1"/>
              </a:solidFill>
            </a:endParaRPr>
          </a:p>
        </p:txBody>
      </p:sp>
      <p:sp>
        <p:nvSpPr>
          <p:cNvPr id="31" name="TextBox 30"/>
          <p:cNvSpPr txBox="1"/>
          <p:nvPr/>
        </p:nvSpPr>
        <p:spPr>
          <a:xfrm>
            <a:off x="7065352" y="3645066"/>
            <a:ext cx="3448427" cy="670445"/>
          </a:xfrm>
          <a:prstGeom prst="rect">
            <a:avLst/>
          </a:prstGeom>
        </p:spPr>
        <p:txBody>
          <a:bodyPr wrap="none" rtlCol="0">
            <a:spAutoFit/>
          </a:bodyPr>
          <a:lstStyle/>
          <a:p>
            <a:r>
              <a:rPr lang="en-GB" sz="1836" dirty="0"/>
              <a:t>Security Token “Authenticates” </a:t>
            </a:r>
            <a:br>
              <a:rPr lang="en-GB" sz="1836" dirty="0"/>
            </a:br>
            <a:r>
              <a:rPr lang="en-GB" sz="1836" dirty="0"/>
              <a:t>user to the application</a:t>
            </a:r>
          </a:p>
        </p:txBody>
      </p:sp>
      <p:sp>
        <p:nvSpPr>
          <p:cNvPr id="32" name="TextBox 31"/>
          <p:cNvSpPr txBox="1"/>
          <p:nvPr/>
        </p:nvSpPr>
        <p:spPr>
          <a:xfrm>
            <a:off x="6540829" y="2668270"/>
            <a:ext cx="441755" cy="382308"/>
          </a:xfrm>
          <a:prstGeom prst="rect">
            <a:avLst/>
          </a:prstGeom>
        </p:spPr>
        <p:txBody>
          <a:bodyPr wrap="none" rtlCol="0">
            <a:spAutoFit/>
          </a:bodyPr>
          <a:lstStyle/>
          <a:p>
            <a:r>
              <a:rPr lang="en-GB" sz="1836" dirty="0">
                <a:solidFill>
                  <a:schemeClr val="bg1"/>
                </a:solidFill>
              </a:rPr>
              <a:t>ST</a:t>
            </a:r>
          </a:p>
        </p:txBody>
      </p:sp>
      <p:sp>
        <p:nvSpPr>
          <p:cNvPr id="34" name="Rounded Rectangle 33"/>
          <p:cNvSpPr/>
          <p:nvPr/>
        </p:nvSpPr>
        <p:spPr>
          <a:xfrm>
            <a:off x="6952461" y="3044954"/>
            <a:ext cx="244741" cy="15854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836">
              <a:solidFill>
                <a:schemeClr val="tx1"/>
              </a:solidFill>
            </a:endParaRPr>
          </a:p>
        </p:txBody>
      </p:sp>
      <p:sp>
        <p:nvSpPr>
          <p:cNvPr id="35" name="Rounded Rectangle 34"/>
          <p:cNvSpPr/>
          <p:nvPr/>
        </p:nvSpPr>
        <p:spPr>
          <a:xfrm>
            <a:off x="4847687" y="5627229"/>
            <a:ext cx="538431" cy="22016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836">
              <a:solidFill>
                <a:schemeClr val="bg1"/>
              </a:solidFill>
            </a:endParaRPr>
          </a:p>
        </p:txBody>
      </p:sp>
      <p:sp>
        <p:nvSpPr>
          <p:cNvPr id="36" name="Line Callout 1 35"/>
          <p:cNvSpPr/>
          <p:nvPr/>
        </p:nvSpPr>
        <p:spPr>
          <a:xfrm>
            <a:off x="2326853" y="6168548"/>
            <a:ext cx="2790050" cy="312422"/>
          </a:xfrm>
          <a:prstGeom prst="borderCallout1">
            <a:avLst>
              <a:gd name="adj1" fmla="val 3203"/>
              <a:gd name="adj2" fmla="val 62679"/>
              <a:gd name="adj3" fmla="val -98943"/>
              <a:gd name="adj4" fmla="val 98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36" dirty="0">
                <a:solidFill>
                  <a:schemeClr val="bg1"/>
                </a:solidFill>
              </a:rPr>
              <a:t>Signed by issuer</a:t>
            </a:r>
          </a:p>
        </p:txBody>
      </p:sp>
      <p:sp>
        <p:nvSpPr>
          <p:cNvPr id="37" name="Isosceles Triangle 36"/>
          <p:cNvSpPr/>
          <p:nvPr/>
        </p:nvSpPr>
        <p:spPr>
          <a:xfrm>
            <a:off x="11041559" y="1242782"/>
            <a:ext cx="1027673" cy="697694"/>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tx1"/>
              </a:solidFill>
            </a:endParaRPr>
          </a:p>
        </p:txBody>
      </p:sp>
      <p:sp>
        <p:nvSpPr>
          <p:cNvPr id="33" name="TextBox 32"/>
          <p:cNvSpPr txBox="1"/>
          <p:nvPr/>
        </p:nvSpPr>
        <p:spPr>
          <a:xfrm>
            <a:off x="9033991" y="4375006"/>
            <a:ext cx="767102" cy="382308"/>
          </a:xfrm>
          <a:prstGeom prst="rect">
            <a:avLst/>
          </a:prstGeom>
        </p:spPr>
        <p:txBody>
          <a:bodyPr wrap="none" rtlCol="0">
            <a:spAutoFit/>
          </a:bodyPr>
          <a:lstStyle/>
          <a:p>
            <a:pPr algn="ctr"/>
            <a:r>
              <a:rPr lang="en-GB" sz="1836" dirty="0" err="1"/>
              <a:t>AppX</a:t>
            </a:r>
            <a:endParaRPr lang="en-GB" sz="1836" dirty="0"/>
          </a:p>
        </p:txBody>
      </p:sp>
      <p:sp>
        <p:nvSpPr>
          <p:cNvPr id="3" name="Rounded Rectangle 2"/>
          <p:cNvSpPr/>
          <p:nvPr/>
        </p:nvSpPr>
        <p:spPr bwMode="auto">
          <a:xfrm>
            <a:off x="8029401" y="1502793"/>
            <a:ext cx="284454" cy="58089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GB" sz="2244" dirty="0">
              <a:solidFill>
                <a:schemeClr val="tx1">
                  <a:alpha val="99000"/>
                </a:schemeClr>
              </a:solidFill>
            </a:endParaRPr>
          </a:p>
        </p:txBody>
      </p:sp>
      <p:sp>
        <p:nvSpPr>
          <p:cNvPr id="4" name="Line Callout 2 3"/>
          <p:cNvSpPr/>
          <p:nvPr/>
        </p:nvSpPr>
        <p:spPr bwMode="auto">
          <a:xfrm>
            <a:off x="4988244" y="413833"/>
            <a:ext cx="2174450" cy="635936"/>
          </a:xfrm>
          <a:prstGeom prst="borderCallout2">
            <a:avLst>
              <a:gd name="adj1" fmla="val 99953"/>
              <a:gd name="adj2" fmla="val 59723"/>
              <a:gd name="adj3" fmla="val 146009"/>
              <a:gd name="adj4" fmla="val 101367"/>
              <a:gd name="adj5" fmla="val 182795"/>
              <a:gd name="adj6" fmla="val 13977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836" dirty="0">
                <a:solidFill>
                  <a:schemeClr val="tx1">
                    <a:alpha val="99000"/>
                  </a:schemeClr>
                </a:solidFill>
              </a:rPr>
              <a:t>Authenticates user</a:t>
            </a:r>
          </a:p>
        </p:txBody>
      </p:sp>
    </p:spTree>
    <p:extLst>
      <p:ext uri="{BB962C8B-B14F-4D97-AF65-F5344CB8AC3E}">
        <p14:creationId xmlns:p14="http://schemas.microsoft.com/office/powerpoint/2010/main" val="306226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6" grpId="0"/>
      <p:bldP spid="17" grpId="0" animBg="1"/>
      <p:bldP spid="18" grpId="0"/>
      <p:bldP spid="25" grpId="0"/>
      <p:bldP spid="26" grpId="0"/>
      <p:bldP spid="27" grpId="0"/>
      <p:bldP spid="29" grpId="0" animBg="1"/>
      <p:bldP spid="30" grpId="0" animBg="1"/>
      <p:bldP spid="31" grpId="0"/>
      <p:bldP spid="32" grpId="0"/>
      <p:bldP spid="34" grpId="0" animBg="1"/>
      <p:bldP spid="35" grpId="0" animBg="1"/>
      <p:bldP spid="36"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142182" y="2048572"/>
            <a:ext cx="0" cy="4496514"/>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3672929" y="2048572"/>
            <a:ext cx="0" cy="4496514"/>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709702" y="2048570"/>
            <a:ext cx="0" cy="3892399"/>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1143282" y="2268895"/>
            <a:ext cx="2529647"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flipH="1">
            <a:off x="1143282" y="2672823"/>
            <a:ext cx="2529647" cy="0"/>
          </a:xfrm>
          <a:prstGeom prst="straightConnector1">
            <a:avLst/>
          </a:prstGeom>
          <a:ln w="38100">
            <a:solidFill>
              <a:srgbClr val="FFFFFF"/>
            </a:solidFill>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a:xfrm>
            <a:off x="1136149" y="4932927"/>
            <a:ext cx="5553316"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5919038" y="5059673"/>
            <a:ext cx="1323496"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Process token</a:t>
            </a:r>
          </a:p>
        </p:txBody>
      </p:sp>
      <p:cxnSp>
        <p:nvCxnSpPr>
          <p:cNvPr id="27" name="Straight Connector 26"/>
          <p:cNvCxnSpPr/>
          <p:nvPr/>
        </p:nvCxnSpPr>
        <p:spPr>
          <a:xfrm>
            <a:off x="11399418" y="2048570"/>
            <a:ext cx="0" cy="3892399"/>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9276557" y="4268398"/>
            <a:ext cx="2122861"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a:off x="1142182" y="3563128"/>
            <a:ext cx="5554416" cy="7577"/>
          </a:xfrm>
          <a:prstGeom prst="straightConnector1">
            <a:avLst/>
          </a:prstGeom>
          <a:ln w="38100">
            <a:solidFill>
              <a:srgbClr val="FFFFFF"/>
            </a:solidFill>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2737972" y="3232641"/>
            <a:ext cx="2031479"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Home realm discovery</a:t>
            </a:r>
          </a:p>
        </p:txBody>
      </p:sp>
      <p:cxnSp>
        <p:nvCxnSpPr>
          <p:cNvPr id="36" name="Straight Arrow Connector 35"/>
          <p:cNvCxnSpPr/>
          <p:nvPr/>
        </p:nvCxnSpPr>
        <p:spPr>
          <a:xfrm>
            <a:off x="1143282" y="5879716"/>
            <a:ext cx="2529647" cy="0"/>
          </a:xfrm>
          <a:prstGeom prst="straightConnector1">
            <a:avLst/>
          </a:prstGeom>
          <a:ln w="38100">
            <a:solidFill>
              <a:srgbClr val="FFFFFF"/>
            </a:solidFill>
            <a:headEnd type="arrow"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a:xfrm flipH="1">
            <a:off x="1143283" y="4487963"/>
            <a:ext cx="8120170" cy="0"/>
          </a:xfrm>
          <a:prstGeom prst="straightConnector1">
            <a:avLst/>
          </a:prstGeom>
          <a:ln w="38100">
            <a:solidFill>
              <a:srgbClr val="FFFFFF"/>
            </a:solidFill>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50" name="Straight Arrow Connector 49"/>
          <p:cNvCxnSpPr/>
          <p:nvPr/>
        </p:nvCxnSpPr>
        <p:spPr>
          <a:xfrm>
            <a:off x="1143283" y="4011352"/>
            <a:ext cx="8120170"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51" name="TextBox 50"/>
          <p:cNvSpPr txBox="1"/>
          <p:nvPr/>
        </p:nvSpPr>
        <p:spPr>
          <a:xfrm>
            <a:off x="2737972" y="3680867"/>
            <a:ext cx="4811161"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Redirected to partner STS requesting ST for partner user</a:t>
            </a:r>
          </a:p>
        </p:txBody>
      </p:sp>
      <p:cxnSp>
        <p:nvCxnSpPr>
          <p:cNvPr id="54" name="Straight Connector 53"/>
          <p:cNvCxnSpPr/>
          <p:nvPr/>
        </p:nvCxnSpPr>
        <p:spPr>
          <a:xfrm>
            <a:off x="9276557" y="2048570"/>
            <a:ext cx="0" cy="3892399"/>
          </a:xfrm>
          <a:prstGeom prst="line">
            <a:avLst/>
          </a:prstGeom>
        </p:spPr>
        <p:style>
          <a:lnRef idx="3">
            <a:schemeClr val="accent2"/>
          </a:lnRef>
          <a:fillRef idx="0">
            <a:schemeClr val="accent2"/>
          </a:fillRef>
          <a:effectRef idx="2">
            <a:schemeClr val="accent2"/>
          </a:effectRef>
          <a:fontRef idx="minor">
            <a:schemeClr val="tx1"/>
          </a:fontRef>
        </p:style>
      </p:cxnSp>
      <p:sp>
        <p:nvSpPr>
          <p:cNvPr id="55" name="TextBox 54"/>
          <p:cNvSpPr txBox="1"/>
          <p:nvPr/>
        </p:nvSpPr>
        <p:spPr>
          <a:xfrm>
            <a:off x="2737971" y="4148661"/>
            <a:ext cx="3469681"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Return ST for consumption by your STS </a:t>
            </a:r>
          </a:p>
        </p:txBody>
      </p:sp>
      <p:cxnSp>
        <p:nvCxnSpPr>
          <p:cNvPr id="56" name="Straight Arrow Connector 55"/>
          <p:cNvCxnSpPr/>
          <p:nvPr/>
        </p:nvCxnSpPr>
        <p:spPr>
          <a:xfrm>
            <a:off x="1143282" y="5474930"/>
            <a:ext cx="5553316" cy="0"/>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57" name="TextBox 56"/>
          <p:cNvSpPr txBox="1"/>
          <p:nvPr/>
        </p:nvSpPr>
        <p:spPr>
          <a:xfrm>
            <a:off x="2737972" y="5144444"/>
            <a:ext cx="1423684"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Return new ST </a:t>
            </a:r>
          </a:p>
        </p:txBody>
      </p:sp>
      <p:sp>
        <p:nvSpPr>
          <p:cNvPr id="2" name="Title 1"/>
          <p:cNvSpPr>
            <a:spLocks noGrp="1"/>
          </p:cNvSpPr>
          <p:nvPr>
            <p:ph type="title"/>
          </p:nvPr>
        </p:nvSpPr>
        <p:spPr/>
        <p:txBody>
          <a:bodyPr/>
          <a:lstStyle/>
          <a:p>
            <a:r>
              <a:rPr lang="en-GB" dirty="0" smtClean="0"/>
              <a:t>Working with partners</a:t>
            </a:r>
            <a:endParaRPr lang="en-GB" dirty="0"/>
          </a:p>
        </p:txBody>
      </p:sp>
      <p:pic>
        <p:nvPicPr>
          <p:cNvPr id="5" name="Picture 4" descr="laptop"/>
          <p:cNvPicPr>
            <a:picLocks noChangeAspect="1" noChangeArrowheads="1"/>
          </p:cNvPicPr>
          <p:nvPr/>
        </p:nvPicPr>
        <p:blipFill>
          <a:blip r:embed="rId4" cstate="print"/>
          <a:srcRect/>
          <a:stretch>
            <a:fillRect/>
          </a:stretch>
        </p:blipFill>
        <p:spPr bwMode="auto">
          <a:xfrm>
            <a:off x="540241" y="1435188"/>
            <a:ext cx="1206081" cy="664762"/>
          </a:xfrm>
          <a:prstGeom prst="rect">
            <a:avLst/>
          </a:prstGeom>
          <a:noFill/>
          <a:ln w="9525">
            <a:noFill/>
            <a:miter lim="800000"/>
            <a:headEnd/>
            <a:tailEnd/>
          </a:ln>
        </p:spPr>
      </p:pic>
      <p:graphicFrame>
        <p:nvGraphicFramePr>
          <p:cNvPr id="6" name="Object 5"/>
          <p:cNvGraphicFramePr>
            <a:graphicFrameLocks noChangeAspect="1"/>
          </p:cNvGraphicFramePr>
          <p:nvPr>
            <p:extLst/>
          </p:nvPr>
        </p:nvGraphicFramePr>
        <p:xfrm>
          <a:off x="3281343" y="1297220"/>
          <a:ext cx="893512" cy="940698"/>
        </p:xfrm>
        <a:graphic>
          <a:graphicData uri="http://schemas.openxmlformats.org/presentationml/2006/ole">
            <mc:AlternateContent xmlns:mc="http://schemas.openxmlformats.org/markup-compatibility/2006">
              <mc:Choice xmlns:v="urn:schemas-microsoft-com:vml" Requires="v">
                <p:oleObj spid="_x0000_s2098" name="Visio" r:id="rId5" imgW="681228" imgH="955548" progId="Visio.Drawing.11">
                  <p:embed/>
                </p:oleObj>
              </mc:Choice>
              <mc:Fallback>
                <p:oleObj name="Visio" r:id="rId5" imgW="681228" imgH="9555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343" y="1297220"/>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Isosceles Triangle 6"/>
          <p:cNvSpPr/>
          <p:nvPr/>
        </p:nvSpPr>
        <p:spPr>
          <a:xfrm>
            <a:off x="10885582" y="1402256"/>
            <a:ext cx="1027673" cy="6976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8">
              <a:solidFill>
                <a:schemeClr val="bg1"/>
              </a:solidFill>
            </a:endParaRPr>
          </a:p>
        </p:txBody>
      </p:sp>
      <p:graphicFrame>
        <p:nvGraphicFramePr>
          <p:cNvPr id="8" name="Object 7"/>
          <p:cNvGraphicFramePr>
            <a:graphicFrameLocks noChangeAspect="1"/>
          </p:cNvGraphicFramePr>
          <p:nvPr>
            <p:extLst/>
          </p:nvPr>
        </p:nvGraphicFramePr>
        <p:xfrm>
          <a:off x="6318117" y="1297220"/>
          <a:ext cx="893512" cy="940698"/>
        </p:xfrm>
        <a:graphic>
          <a:graphicData uri="http://schemas.openxmlformats.org/presentationml/2006/ole">
            <mc:AlternateContent xmlns:mc="http://schemas.openxmlformats.org/markup-compatibility/2006">
              <mc:Choice xmlns:v="urn:schemas-microsoft-com:vml" Requires="v">
                <p:oleObj spid="_x0000_s2099"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8117" y="1297220"/>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6127568" y="1044089"/>
            <a:ext cx="1467773" cy="312073"/>
          </a:xfrm>
          <a:prstGeom prst="rect">
            <a:avLst/>
          </a:prstGeom>
        </p:spPr>
        <p:txBody>
          <a:bodyPr wrap="none" rtlCol="0">
            <a:spAutoFit/>
          </a:bodyPr>
          <a:lstStyle/>
          <a:p>
            <a:pPr algn="ctr"/>
            <a:r>
              <a:rPr lang="en-GB" sz="1428" dirty="0" smtClean="0"/>
              <a:t>Your AD FS </a:t>
            </a:r>
            <a:r>
              <a:rPr lang="en-GB" sz="1428" dirty="0"/>
              <a:t>STS</a:t>
            </a:r>
          </a:p>
        </p:txBody>
      </p:sp>
      <p:sp>
        <p:nvSpPr>
          <p:cNvPr id="10" name="TextBox 9"/>
          <p:cNvSpPr txBox="1"/>
          <p:nvPr/>
        </p:nvSpPr>
        <p:spPr>
          <a:xfrm>
            <a:off x="2780459" y="1077078"/>
            <a:ext cx="2033635" cy="312073"/>
          </a:xfrm>
          <a:prstGeom prst="rect">
            <a:avLst/>
          </a:prstGeom>
        </p:spPr>
        <p:txBody>
          <a:bodyPr wrap="none" rtlCol="0">
            <a:spAutoFit/>
          </a:bodyPr>
          <a:lstStyle/>
          <a:p>
            <a:pPr algn="ctr"/>
            <a:r>
              <a:rPr lang="en-GB" sz="1428" dirty="0" smtClean="0"/>
              <a:t>Your Claims-aware </a:t>
            </a:r>
            <a:r>
              <a:rPr lang="en-GB" sz="1428" dirty="0"/>
              <a:t>app</a:t>
            </a:r>
          </a:p>
        </p:txBody>
      </p:sp>
      <p:sp>
        <p:nvSpPr>
          <p:cNvPr id="11" name="TextBox 10"/>
          <p:cNvSpPr txBox="1"/>
          <p:nvPr/>
        </p:nvSpPr>
        <p:spPr>
          <a:xfrm>
            <a:off x="10721250" y="706485"/>
            <a:ext cx="947204" cy="542399"/>
          </a:xfrm>
          <a:prstGeom prst="rect">
            <a:avLst/>
          </a:prstGeom>
        </p:spPr>
        <p:txBody>
          <a:bodyPr wrap="none" rtlCol="0">
            <a:spAutoFit/>
          </a:bodyPr>
          <a:lstStyle/>
          <a:p>
            <a:pPr algn="ctr"/>
            <a:r>
              <a:rPr lang="en-GB" sz="1428" dirty="0"/>
              <a:t>Active</a:t>
            </a:r>
            <a:br>
              <a:rPr lang="en-GB" sz="1428" dirty="0"/>
            </a:br>
            <a:r>
              <a:rPr lang="en-GB" sz="1428" dirty="0"/>
              <a:t>Directory</a:t>
            </a:r>
          </a:p>
        </p:txBody>
      </p:sp>
      <p:pic>
        <p:nvPicPr>
          <p:cNvPr id="12" name="Picture 68" descr="YellowUser"/>
          <p:cNvPicPr>
            <a:picLocks noChangeAspect="1" noChangeArrowheads="1"/>
          </p:cNvPicPr>
          <p:nvPr/>
        </p:nvPicPr>
        <p:blipFill>
          <a:blip r:embed="rId8">
            <a:clrChange>
              <a:clrFrom>
                <a:srgbClr val="08369A"/>
              </a:clrFrom>
              <a:clrTo>
                <a:srgbClr val="08369A">
                  <a:alpha val="0"/>
                </a:srgbClr>
              </a:clrTo>
            </a:clrChange>
            <a:duotone>
              <a:prstClr val="black"/>
              <a:srgbClr val="FF0000">
                <a:tint val="45000"/>
                <a:satMod val="400000"/>
              </a:srgbClr>
            </a:duotone>
          </a:blip>
          <a:srcRect/>
          <a:stretch>
            <a:fillRect/>
          </a:stretch>
        </p:blipFill>
        <p:spPr bwMode="auto">
          <a:xfrm>
            <a:off x="183660" y="1414875"/>
            <a:ext cx="673567" cy="533454"/>
          </a:xfrm>
          <a:prstGeom prst="rect">
            <a:avLst/>
          </a:prstGeom>
          <a:noFill/>
        </p:spPr>
      </p:pic>
      <p:sp>
        <p:nvSpPr>
          <p:cNvPr id="30" name="TextBox 29"/>
          <p:cNvSpPr txBox="1"/>
          <p:nvPr/>
        </p:nvSpPr>
        <p:spPr>
          <a:xfrm>
            <a:off x="20664" y="2056544"/>
            <a:ext cx="786067" cy="542399"/>
          </a:xfrm>
          <a:prstGeom prst="rect">
            <a:avLst/>
          </a:prstGeom>
        </p:spPr>
        <p:txBody>
          <a:bodyPr wrap="none" rtlCol="0">
            <a:spAutoFit/>
          </a:bodyPr>
          <a:lstStyle/>
          <a:p>
            <a:pPr algn="ctr"/>
            <a:r>
              <a:rPr lang="en-GB" sz="1428" dirty="0"/>
              <a:t>Partner</a:t>
            </a:r>
            <a:br>
              <a:rPr lang="en-GB" sz="1428" dirty="0"/>
            </a:br>
            <a:r>
              <a:rPr lang="en-GB" sz="1428" dirty="0"/>
              <a:t>user</a:t>
            </a:r>
          </a:p>
        </p:txBody>
      </p:sp>
      <p:graphicFrame>
        <p:nvGraphicFramePr>
          <p:cNvPr id="52" name="Object 51"/>
          <p:cNvGraphicFramePr>
            <a:graphicFrameLocks noChangeAspect="1"/>
          </p:cNvGraphicFramePr>
          <p:nvPr>
            <p:extLst/>
          </p:nvPr>
        </p:nvGraphicFramePr>
        <p:xfrm>
          <a:off x="8884972" y="1297220"/>
          <a:ext cx="893512" cy="940698"/>
        </p:xfrm>
        <a:graphic>
          <a:graphicData uri="http://schemas.openxmlformats.org/presentationml/2006/ole">
            <mc:AlternateContent xmlns:mc="http://schemas.openxmlformats.org/markup-compatibility/2006">
              <mc:Choice xmlns:v="urn:schemas-microsoft-com:vml" Requires="v">
                <p:oleObj spid="_x0000_s2100" name="Visio" r:id="rId9" imgW="681228" imgH="955548" progId="Visio.Drawing.11">
                  <p:embed/>
                </p:oleObj>
              </mc:Choice>
              <mc:Fallback>
                <p:oleObj name="Visio" r:id="rId9" imgW="681228" imgH="95554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4972" y="1297220"/>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TextBox 52"/>
          <p:cNvSpPr txBox="1"/>
          <p:nvPr/>
        </p:nvSpPr>
        <p:spPr>
          <a:xfrm>
            <a:off x="8561593" y="755677"/>
            <a:ext cx="1403718" cy="531812"/>
          </a:xfrm>
          <a:prstGeom prst="rect">
            <a:avLst/>
          </a:prstGeom>
        </p:spPr>
        <p:txBody>
          <a:bodyPr wrap="none" rtlCol="0">
            <a:spAutoFit/>
          </a:bodyPr>
          <a:lstStyle/>
          <a:p>
            <a:pPr algn="ctr"/>
            <a:r>
              <a:rPr lang="en-GB" sz="1428" dirty="0"/>
              <a:t>Partner</a:t>
            </a:r>
          </a:p>
          <a:p>
            <a:pPr algn="ctr"/>
            <a:r>
              <a:rPr lang="en-GB" sz="1428" dirty="0"/>
              <a:t>AD FS </a:t>
            </a:r>
            <a:r>
              <a:rPr lang="en-GB" sz="1428" dirty="0" smtClean="0"/>
              <a:t>STS </a:t>
            </a:r>
            <a:r>
              <a:rPr lang="en-GB" sz="1428" dirty="0"/>
              <a:t>&amp; IP</a:t>
            </a:r>
          </a:p>
        </p:txBody>
      </p:sp>
      <p:sp>
        <p:nvSpPr>
          <p:cNvPr id="62" name="TextBox 61"/>
          <p:cNvSpPr txBox="1"/>
          <p:nvPr/>
        </p:nvSpPr>
        <p:spPr>
          <a:xfrm>
            <a:off x="2780459" y="4598886"/>
            <a:ext cx="2107731"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Redirected to your STS </a:t>
            </a:r>
          </a:p>
        </p:txBody>
      </p:sp>
      <p:cxnSp>
        <p:nvCxnSpPr>
          <p:cNvPr id="63" name="Straight Arrow Connector 62"/>
          <p:cNvCxnSpPr/>
          <p:nvPr/>
        </p:nvCxnSpPr>
        <p:spPr>
          <a:xfrm flipH="1">
            <a:off x="1143282" y="6332025"/>
            <a:ext cx="2529647" cy="0"/>
          </a:xfrm>
          <a:prstGeom prst="straightConnector1">
            <a:avLst/>
          </a:prstGeom>
          <a:ln w="38100">
            <a:solidFill>
              <a:srgbClr val="FFFFFF"/>
            </a:solidFill>
            <a:headEnd type="none" w="med" len="med"/>
            <a:tailEnd type="arrow" w="med" len="med"/>
          </a:ln>
        </p:spPr>
        <p:style>
          <a:lnRef idx="3">
            <a:schemeClr val="accent3"/>
          </a:lnRef>
          <a:fillRef idx="0">
            <a:schemeClr val="accent3"/>
          </a:fillRef>
          <a:effectRef idx="2">
            <a:schemeClr val="accent3"/>
          </a:effectRef>
          <a:fontRef idx="minor">
            <a:schemeClr val="tx1"/>
          </a:fontRef>
        </p:style>
      </p:cxnSp>
      <p:sp>
        <p:nvSpPr>
          <p:cNvPr id="68" name="TextBox 67"/>
          <p:cNvSpPr txBox="1"/>
          <p:nvPr/>
        </p:nvSpPr>
        <p:spPr>
          <a:xfrm>
            <a:off x="9796057" y="3911260"/>
            <a:ext cx="1241424"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Authenticate</a:t>
            </a:r>
          </a:p>
        </p:txBody>
      </p:sp>
      <p:sp>
        <p:nvSpPr>
          <p:cNvPr id="69" name="TextBox 68"/>
          <p:cNvSpPr txBox="1"/>
          <p:nvPr/>
        </p:nvSpPr>
        <p:spPr>
          <a:xfrm>
            <a:off x="1963755" y="5570208"/>
            <a:ext cx="1134893"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Send Token</a:t>
            </a:r>
          </a:p>
        </p:txBody>
      </p:sp>
      <p:sp>
        <p:nvSpPr>
          <p:cNvPr id="70" name="TextBox 69"/>
          <p:cNvSpPr txBox="1"/>
          <p:nvPr/>
        </p:nvSpPr>
        <p:spPr>
          <a:xfrm>
            <a:off x="1785683" y="6332025"/>
            <a:ext cx="1405699" cy="5423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algn="ctr"/>
            <a:r>
              <a:rPr lang="en-GB" sz="1428" dirty="0"/>
              <a:t>Return cookies</a:t>
            </a:r>
            <a:br>
              <a:rPr lang="en-GB" sz="1428" dirty="0"/>
            </a:br>
            <a:r>
              <a:rPr lang="en-GB" sz="1428" dirty="0"/>
              <a:t>and page</a:t>
            </a:r>
          </a:p>
        </p:txBody>
      </p:sp>
      <p:sp>
        <p:nvSpPr>
          <p:cNvPr id="71" name="TextBox 70"/>
          <p:cNvSpPr txBox="1"/>
          <p:nvPr/>
        </p:nvSpPr>
        <p:spPr>
          <a:xfrm>
            <a:off x="1625891" y="1942999"/>
            <a:ext cx="1143917"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solidFill>
                  <a:schemeClr val="tx1"/>
                </a:solidFill>
              </a:rPr>
              <a:t>Browse app</a:t>
            </a:r>
          </a:p>
        </p:txBody>
      </p:sp>
      <p:sp>
        <p:nvSpPr>
          <p:cNvPr id="72" name="TextBox 71"/>
          <p:cNvSpPr txBox="1"/>
          <p:nvPr/>
        </p:nvSpPr>
        <p:spPr>
          <a:xfrm>
            <a:off x="1411142" y="2338782"/>
            <a:ext cx="1687755"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Not authenticated</a:t>
            </a:r>
          </a:p>
        </p:txBody>
      </p:sp>
      <p:cxnSp>
        <p:nvCxnSpPr>
          <p:cNvPr id="73" name="Straight Arrow Connector 72"/>
          <p:cNvCxnSpPr/>
          <p:nvPr/>
        </p:nvCxnSpPr>
        <p:spPr>
          <a:xfrm>
            <a:off x="1142182" y="3130056"/>
            <a:ext cx="5554416" cy="7577"/>
          </a:xfrm>
          <a:prstGeom prst="straightConnector1">
            <a:avLst/>
          </a:prstGeom>
          <a:ln w="38100">
            <a:solidFill>
              <a:srgbClr val="FFFFFF"/>
            </a:solidFill>
            <a:tailEnd type="arrow"/>
          </a:ln>
        </p:spPr>
        <p:style>
          <a:lnRef idx="3">
            <a:schemeClr val="accent3"/>
          </a:lnRef>
          <a:fillRef idx="0">
            <a:schemeClr val="accent3"/>
          </a:fillRef>
          <a:effectRef idx="2">
            <a:schemeClr val="accent3"/>
          </a:effectRef>
          <a:fontRef idx="minor">
            <a:schemeClr val="tx1"/>
          </a:fontRef>
        </p:style>
      </p:cxnSp>
      <p:sp>
        <p:nvSpPr>
          <p:cNvPr id="74" name="TextBox 73"/>
          <p:cNvSpPr txBox="1"/>
          <p:nvPr/>
        </p:nvSpPr>
        <p:spPr>
          <a:xfrm>
            <a:off x="2737970" y="2799569"/>
            <a:ext cx="1850855" cy="318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1428" dirty="0"/>
              <a:t>Redirect to your STS</a:t>
            </a:r>
          </a:p>
        </p:txBody>
      </p:sp>
      <p:grpSp>
        <p:nvGrpSpPr>
          <p:cNvPr id="75" name="Group 74"/>
          <p:cNvGrpSpPr/>
          <p:nvPr/>
        </p:nvGrpSpPr>
        <p:grpSpPr>
          <a:xfrm>
            <a:off x="8090827" y="4070514"/>
            <a:ext cx="689450" cy="637036"/>
            <a:chOff x="589448" y="4012780"/>
            <a:chExt cx="675993" cy="624602"/>
          </a:xfrm>
        </p:grpSpPr>
        <p:sp>
          <p:nvSpPr>
            <p:cNvPr id="76" name="Regular Pentagon 75"/>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bg1">
                      <a:alpha val="99000"/>
                    </a:schemeClr>
                  </a:solidFill>
                </a:rPr>
                <a:t>ST</a:t>
              </a:r>
            </a:p>
          </p:txBody>
        </p:sp>
        <p:sp>
          <p:nvSpPr>
            <p:cNvPr id="77" name="Rounded Rectangle 76"/>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bg1"/>
                </a:solidFill>
              </a:endParaRPr>
            </a:p>
          </p:txBody>
        </p:sp>
      </p:grpSp>
      <p:grpSp>
        <p:nvGrpSpPr>
          <p:cNvPr id="78" name="Group 77"/>
          <p:cNvGrpSpPr/>
          <p:nvPr/>
        </p:nvGrpSpPr>
        <p:grpSpPr>
          <a:xfrm>
            <a:off x="1428587" y="4579588"/>
            <a:ext cx="689450" cy="637036"/>
            <a:chOff x="589448" y="4012780"/>
            <a:chExt cx="675993" cy="624602"/>
          </a:xfrm>
        </p:grpSpPr>
        <p:sp>
          <p:nvSpPr>
            <p:cNvPr id="79" name="Regular Pentagon 78"/>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bg1">
                      <a:alpha val="99000"/>
                    </a:schemeClr>
                  </a:solidFill>
                </a:rPr>
                <a:t>ST</a:t>
              </a:r>
            </a:p>
          </p:txBody>
        </p:sp>
        <p:sp>
          <p:nvSpPr>
            <p:cNvPr id="80" name="Rounded Rectangle 79"/>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bg1"/>
                </a:solidFill>
              </a:endParaRPr>
            </a:p>
          </p:txBody>
        </p:sp>
      </p:grpSp>
      <p:grpSp>
        <p:nvGrpSpPr>
          <p:cNvPr id="81" name="Group 80"/>
          <p:cNvGrpSpPr/>
          <p:nvPr/>
        </p:nvGrpSpPr>
        <p:grpSpPr>
          <a:xfrm>
            <a:off x="5101960" y="5090123"/>
            <a:ext cx="689450" cy="637036"/>
            <a:chOff x="589448" y="4012780"/>
            <a:chExt cx="675993" cy="624602"/>
          </a:xfrm>
        </p:grpSpPr>
        <p:sp>
          <p:nvSpPr>
            <p:cNvPr id="82" name="Regular Pentagon 81"/>
            <p:cNvSpPr/>
            <p:nvPr/>
          </p:nvSpPr>
          <p:spPr bwMode="auto">
            <a:xfrm>
              <a:off x="589448" y="4012780"/>
              <a:ext cx="675993" cy="607075"/>
            </a:xfrm>
            <a:prstGeom prst="pentag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bg1">
                      <a:alpha val="99000"/>
                    </a:schemeClr>
                  </a:solidFill>
                </a:rPr>
                <a:t>ST</a:t>
              </a:r>
            </a:p>
          </p:txBody>
        </p:sp>
        <p:sp>
          <p:nvSpPr>
            <p:cNvPr id="83" name="Rounded Rectangle 82"/>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bg1"/>
                </a:solidFill>
              </a:endParaRPr>
            </a:p>
          </p:txBody>
        </p:sp>
      </p:grpSp>
      <p:grpSp>
        <p:nvGrpSpPr>
          <p:cNvPr id="84" name="Group 83"/>
          <p:cNvGrpSpPr/>
          <p:nvPr/>
        </p:nvGrpSpPr>
        <p:grpSpPr>
          <a:xfrm>
            <a:off x="1211820" y="5538833"/>
            <a:ext cx="689450" cy="637036"/>
            <a:chOff x="589448" y="4012780"/>
            <a:chExt cx="675993" cy="624602"/>
          </a:xfrm>
        </p:grpSpPr>
        <p:sp>
          <p:nvSpPr>
            <p:cNvPr id="85" name="Regular Pentagon 84"/>
            <p:cNvSpPr/>
            <p:nvPr/>
          </p:nvSpPr>
          <p:spPr bwMode="auto">
            <a:xfrm>
              <a:off x="589448" y="4012780"/>
              <a:ext cx="675993" cy="607075"/>
            </a:xfrm>
            <a:prstGeom prst="pentag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GB" sz="1428" dirty="0">
                  <a:solidFill>
                    <a:schemeClr val="bg1">
                      <a:alpha val="99000"/>
                    </a:schemeClr>
                  </a:solidFill>
                </a:rPr>
                <a:t>ST</a:t>
              </a:r>
            </a:p>
          </p:txBody>
        </p:sp>
        <p:sp>
          <p:nvSpPr>
            <p:cNvPr id="86" name="Rounded Rectangle 85"/>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836">
                <a:solidFill>
                  <a:schemeClr val="bg1"/>
                </a:solidFill>
              </a:endParaRPr>
            </a:p>
          </p:txBody>
        </p:sp>
      </p:grpSp>
      <p:sp>
        <p:nvSpPr>
          <p:cNvPr id="87" name="Right Arrow 86"/>
          <p:cNvSpPr/>
          <p:nvPr/>
        </p:nvSpPr>
        <p:spPr>
          <a:xfrm>
            <a:off x="4158052" y="1576522"/>
            <a:ext cx="2133741" cy="266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6">
              <a:solidFill>
                <a:schemeClr val="tx1"/>
              </a:solidFill>
            </a:endParaRPr>
          </a:p>
        </p:txBody>
      </p:sp>
      <p:sp>
        <p:nvSpPr>
          <p:cNvPr id="88" name="TextBox 87"/>
          <p:cNvSpPr txBox="1"/>
          <p:nvPr/>
        </p:nvSpPr>
        <p:spPr>
          <a:xfrm>
            <a:off x="4286252" y="1781588"/>
            <a:ext cx="1721892" cy="382308"/>
          </a:xfrm>
          <a:prstGeom prst="rect">
            <a:avLst/>
          </a:prstGeom>
        </p:spPr>
        <p:txBody>
          <a:bodyPr wrap="none" rtlCol="0">
            <a:spAutoFit/>
          </a:bodyPr>
          <a:lstStyle/>
          <a:p>
            <a:r>
              <a:rPr lang="en-GB" sz="1836" dirty="0"/>
              <a:t>App trusts STS</a:t>
            </a:r>
          </a:p>
        </p:txBody>
      </p:sp>
      <p:sp>
        <p:nvSpPr>
          <p:cNvPr id="89" name="Right Arrow 88"/>
          <p:cNvSpPr/>
          <p:nvPr/>
        </p:nvSpPr>
        <p:spPr>
          <a:xfrm>
            <a:off x="7178668" y="1576522"/>
            <a:ext cx="1702834" cy="266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36">
              <a:solidFill>
                <a:schemeClr val="tx1"/>
              </a:solidFill>
            </a:endParaRPr>
          </a:p>
        </p:txBody>
      </p:sp>
      <p:sp>
        <p:nvSpPr>
          <p:cNvPr id="90" name="TextBox 89"/>
          <p:cNvSpPr txBox="1"/>
          <p:nvPr/>
        </p:nvSpPr>
        <p:spPr>
          <a:xfrm>
            <a:off x="7338061" y="1781589"/>
            <a:ext cx="1569192" cy="958583"/>
          </a:xfrm>
          <a:prstGeom prst="rect">
            <a:avLst/>
          </a:prstGeom>
        </p:spPr>
        <p:txBody>
          <a:bodyPr wrap="none" rtlCol="0">
            <a:spAutoFit/>
          </a:bodyPr>
          <a:lstStyle/>
          <a:p>
            <a:pPr algn="ctr"/>
            <a:r>
              <a:rPr lang="en-GB" sz="1836" dirty="0"/>
              <a:t>Your STS</a:t>
            </a:r>
          </a:p>
          <a:p>
            <a:pPr algn="ctr"/>
            <a:r>
              <a:rPr lang="en-GB" sz="1836" dirty="0"/>
              <a:t>trusts your</a:t>
            </a:r>
            <a:br>
              <a:rPr lang="en-GB" sz="1836" dirty="0"/>
            </a:br>
            <a:r>
              <a:rPr lang="en-GB" sz="1836" dirty="0"/>
              <a:t>partner’s STS</a:t>
            </a:r>
          </a:p>
        </p:txBody>
      </p:sp>
    </p:spTree>
    <p:extLst>
      <p:ext uri="{BB962C8B-B14F-4D97-AF65-F5344CB8AC3E}">
        <p14:creationId xmlns:p14="http://schemas.microsoft.com/office/powerpoint/2010/main" val="2856365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par>
                                <p:cTn id="61" presetID="10"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 presetClass="entr" presetSubtype="0"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par>
                                <p:cTn id="86" presetID="10" presetClass="entr" presetSubtype="0"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childTnLst>
                          </p:cTn>
                        </p:par>
                        <p:par>
                          <p:cTn id="99" fill="hold">
                            <p:stCondLst>
                              <p:cond delay="500"/>
                            </p:stCondLst>
                            <p:childTnLst>
                              <p:par>
                                <p:cTn id="100" presetID="1" presetClass="entr" presetSubtype="0" fill="hold" nodeType="afterEffect">
                                  <p:stCondLst>
                                    <p:cond delay="0"/>
                                  </p:stCondLst>
                                  <p:childTnLst>
                                    <p:set>
                                      <p:cBhvr>
                                        <p:cTn id="101" dur="1" fill="hold">
                                          <p:stCondLst>
                                            <p:cond delay="0"/>
                                          </p:stCondLst>
                                        </p:cTn>
                                        <p:tgtEl>
                                          <p:spTgt spid="8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par>
                                <p:cTn id="107" presetID="10" presetClass="entr" presetSubtype="0" fill="hold" nodeType="with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5" grpId="0" animBg="1"/>
      <p:bldP spid="51" grpId="0" animBg="1"/>
      <p:bldP spid="55" grpId="0" animBg="1"/>
      <p:bldP spid="57" grpId="0" animBg="1"/>
      <p:bldP spid="62" grpId="0" animBg="1"/>
      <p:bldP spid="68" grpId="0" animBg="1"/>
      <p:bldP spid="69" grpId="0" animBg="1"/>
      <p:bldP spid="70" grpId="0" animBg="1"/>
      <p:bldP spid="71" grpId="0" animBg="1"/>
      <p:bldP spid="72" grpId="0" animBg="1"/>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25"/>
          <p:cNvSpPr/>
          <p:nvPr/>
        </p:nvSpPr>
        <p:spPr>
          <a:xfrm>
            <a:off x="961653" y="782793"/>
            <a:ext cx="10636574" cy="6065132"/>
          </a:xfrm>
          <a:prstGeom prst="cloud">
            <a:avLst/>
          </a:prstGeom>
          <a:solidFill>
            <a:schemeClr val="tx1">
              <a:lumMod val="75000"/>
            </a:schemeClr>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4326" tIns="62162" rIns="124326" bIns="62162" rtlCol="0" anchor="ctr"/>
          <a:lstStyle/>
          <a:p>
            <a:pPr algn="r"/>
            <a:endParaRPr lang="en-GB" sz="3264" dirty="0">
              <a:solidFill>
                <a:schemeClr val="bg1"/>
              </a:solidFill>
            </a:endParaRPr>
          </a:p>
        </p:txBody>
      </p:sp>
      <p:sp>
        <p:nvSpPr>
          <p:cNvPr id="2" name="Title 1"/>
          <p:cNvSpPr>
            <a:spLocks noGrp="1"/>
          </p:cNvSpPr>
          <p:nvPr>
            <p:ph type="title"/>
          </p:nvPr>
        </p:nvSpPr>
        <p:spPr/>
        <p:txBody>
          <a:bodyPr/>
          <a:lstStyle/>
          <a:p>
            <a:r>
              <a:rPr lang="en-GB" dirty="0" smtClean="0"/>
              <a:t>Demo environment</a:t>
            </a:r>
            <a:endParaRPr lang="en-GB" dirty="0"/>
          </a:p>
        </p:txBody>
      </p:sp>
      <p:sp>
        <p:nvSpPr>
          <p:cNvPr id="9" name="Cloud 8"/>
          <p:cNvSpPr/>
          <p:nvPr/>
        </p:nvSpPr>
        <p:spPr>
          <a:xfrm>
            <a:off x="4086237" y="4470396"/>
            <a:ext cx="5472608" cy="2088232"/>
          </a:xfrm>
          <a:prstGeom prst="cloud">
            <a:avLst/>
          </a:prstGeom>
          <a:solidFill>
            <a:schemeClr val="tx1"/>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4326" tIns="62162" rIns="124326" bIns="62162" rtlCol="0" anchor="ctr"/>
          <a:lstStyle/>
          <a:p>
            <a:pPr algn="r"/>
            <a:endParaRPr lang="en-GB" sz="3264" dirty="0">
              <a:solidFill>
                <a:schemeClr val="bg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626402124"/>
              </p:ext>
            </p:extLst>
          </p:nvPr>
        </p:nvGraphicFramePr>
        <p:xfrm>
          <a:off x="3711444" y="4974452"/>
          <a:ext cx="893512" cy="940698"/>
        </p:xfrm>
        <a:graphic>
          <a:graphicData uri="http://schemas.openxmlformats.org/presentationml/2006/ole">
            <mc:AlternateContent xmlns:mc="http://schemas.openxmlformats.org/markup-compatibility/2006">
              <mc:Choice xmlns:v="urn:schemas-microsoft-com:vml" Requires="v">
                <p:oleObj spid="_x0000_s12360"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444" y="4974452"/>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926" y="5198507"/>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11"/>
          <p:cNvGraphicFramePr>
            <a:graphicFrameLocks noChangeAspect="1"/>
          </p:cNvGraphicFramePr>
          <p:nvPr>
            <p:extLst>
              <p:ext uri="{D42A27DB-BD31-4B8C-83A1-F6EECF244321}">
                <p14:modId xmlns:p14="http://schemas.microsoft.com/office/powerpoint/2010/main" val="3580980824"/>
              </p:ext>
            </p:extLst>
          </p:nvPr>
        </p:nvGraphicFramePr>
        <p:xfrm>
          <a:off x="5367628" y="4257809"/>
          <a:ext cx="893512" cy="940698"/>
        </p:xfrm>
        <a:graphic>
          <a:graphicData uri="http://schemas.openxmlformats.org/presentationml/2006/ole">
            <mc:AlternateContent xmlns:mc="http://schemas.openxmlformats.org/markup-compatibility/2006">
              <mc:Choice xmlns:v="urn:schemas-microsoft-com:vml" Requires="v">
                <p:oleObj spid="_x0000_s12361"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628" y="4257809"/>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110" y="4481864"/>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2030957195"/>
              </p:ext>
            </p:extLst>
          </p:nvPr>
        </p:nvGraphicFramePr>
        <p:xfrm>
          <a:off x="7023812" y="4011515"/>
          <a:ext cx="893512" cy="940698"/>
        </p:xfrm>
        <a:graphic>
          <a:graphicData uri="http://schemas.openxmlformats.org/presentationml/2006/ole">
            <mc:AlternateContent xmlns:mc="http://schemas.openxmlformats.org/markup-compatibility/2006">
              <mc:Choice xmlns:v="urn:schemas-microsoft-com:vml" Requires="v">
                <p:oleObj spid="_x0000_s12362"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812" y="4011515"/>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157117018"/>
              </p:ext>
            </p:extLst>
          </p:nvPr>
        </p:nvGraphicFramePr>
        <p:xfrm>
          <a:off x="5843145" y="5777182"/>
          <a:ext cx="893512" cy="940698"/>
        </p:xfrm>
        <a:graphic>
          <a:graphicData uri="http://schemas.openxmlformats.org/presentationml/2006/ole">
            <mc:AlternateContent xmlns:mc="http://schemas.openxmlformats.org/markup-compatibility/2006">
              <mc:Choice xmlns:v="urn:schemas-microsoft-com:vml" Requires="v">
                <p:oleObj spid="_x0000_s12363"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145" y="5777182"/>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Cloud 17"/>
          <p:cNvSpPr/>
          <p:nvPr/>
        </p:nvSpPr>
        <p:spPr>
          <a:xfrm>
            <a:off x="3841504" y="1293188"/>
            <a:ext cx="3326324" cy="2088232"/>
          </a:xfrm>
          <a:prstGeom prst="cloud">
            <a:avLst/>
          </a:prstGeom>
          <a:solidFill>
            <a:schemeClr val="tx1"/>
          </a:solidFill>
          <a:ln>
            <a:solidFill>
              <a:schemeClr val="bg2">
                <a:lumMod val="60000"/>
                <a:lumOff val="40000"/>
              </a:schemeClr>
            </a:solidFill>
          </a:ln>
        </p:spPr>
        <p:style>
          <a:lnRef idx="0">
            <a:schemeClr val="accent3"/>
          </a:lnRef>
          <a:fillRef idx="3">
            <a:schemeClr val="accent3"/>
          </a:fillRef>
          <a:effectRef idx="3">
            <a:schemeClr val="accent3"/>
          </a:effectRef>
          <a:fontRef idx="minor">
            <a:schemeClr val="lt1"/>
          </a:fontRef>
        </p:style>
        <p:txBody>
          <a:bodyPr lIns="124326" tIns="62162" rIns="124326" bIns="62162" rtlCol="0" anchor="ctr"/>
          <a:lstStyle/>
          <a:p>
            <a:pPr algn="r"/>
            <a:endParaRPr lang="en-GB" sz="3264" dirty="0">
              <a:solidFill>
                <a:schemeClr val="bg1"/>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765887859"/>
              </p:ext>
            </p:extLst>
          </p:nvPr>
        </p:nvGraphicFramePr>
        <p:xfrm>
          <a:off x="3685643" y="1785929"/>
          <a:ext cx="893512" cy="940698"/>
        </p:xfrm>
        <a:graphic>
          <a:graphicData uri="http://schemas.openxmlformats.org/presentationml/2006/ole">
            <mc:AlternateContent xmlns:mc="http://schemas.openxmlformats.org/markup-compatibility/2006">
              <mc:Choice xmlns:v="urn:schemas-microsoft-com:vml" Requires="v">
                <p:oleObj spid="_x0000_s12364" name="Visio" r:id="rId9" imgW="681228" imgH="955548" progId="Visio.Drawing.11">
                  <p:embed/>
                </p:oleObj>
              </mc:Choice>
              <mc:Fallback>
                <p:oleObj name="Visio" r:id="rId9"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643" y="1785929"/>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125" y="2009984"/>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Object 20"/>
          <p:cNvGraphicFramePr>
            <a:graphicFrameLocks noChangeAspect="1"/>
          </p:cNvGraphicFramePr>
          <p:nvPr>
            <p:extLst>
              <p:ext uri="{D42A27DB-BD31-4B8C-83A1-F6EECF244321}">
                <p14:modId xmlns:p14="http://schemas.microsoft.com/office/powerpoint/2010/main" val="1003268751"/>
              </p:ext>
            </p:extLst>
          </p:nvPr>
        </p:nvGraphicFramePr>
        <p:xfrm>
          <a:off x="5379996" y="1140927"/>
          <a:ext cx="893512" cy="940698"/>
        </p:xfrm>
        <a:graphic>
          <a:graphicData uri="http://schemas.openxmlformats.org/presentationml/2006/ole">
            <mc:AlternateContent xmlns:mc="http://schemas.openxmlformats.org/markup-compatibility/2006">
              <mc:Choice xmlns:v="urn:schemas-microsoft-com:vml" Requires="v">
                <p:oleObj spid="_x0000_s12365" name="Visio" r:id="rId10" imgW="681228" imgH="955548" progId="Visio.Drawing.11">
                  <p:embed/>
                </p:oleObj>
              </mc:Choice>
              <mc:Fallback>
                <p:oleObj name="Visio" r:id="rId10"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996" y="1140927"/>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TextBox 22"/>
          <p:cNvSpPr txBox="1"/>
          <p:nvPr/>
        </p:nvSpPr>
        <p:spPr>
          <a:xfrm>
            <a:off x="4494640" y="2015451"/>
            <a:ext cx="2451312"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partner.xtseminars.com</a:t>
            </a:r>
          </a:p>
        </p:txBody>
      </p:sp>
      <p:sp>
        <p:nvSpPr>
          <p:cNvPr id="24" name="TextBox 23"/>
          <p:cNvSpPr txBox="1"/>
          <p:nvPr/>
        </p:nvSpPr>
        <p:spPr>
          <a:xfrm>
            <a:off x="5367628" y="5198507"/>
            <a:ext cx="1565172"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example.com</a:t>
            </a:r>
          </a:p>
        </p:txBody>
      </p:sp>
      <p:graphicFrame>
        <p:nvGraphicFramePr>
          <p:cNvPr id="27" name="Object 26"/>
          <p:cNvGraphicFramePr>
            <a:graphicFrameLocks noChangeAspect="1"/>
          </p:cNvGraphicFramePr>
          <p:nvPr>
            <p:extLst>
              <p:ext uri="{D42A27DB-BD31-4B8C-83A1-F6EECF244321}">
                <p14:modId xmlns:p14="http://schemas.microsoft.com/office/powerpoint/2010/main" val="615776283"/>
              </p:ext>
            </p:extLst>
          </p:nvPr>
        </p:nvGraphicFramePr>
        <p:xfrm>
          <a:off x="8780258" y="1694278"/>
          <a:ext cx="893512" cy="940698"/>
        </p:xfrm>
        <a:graphic>
          <a:graphicData uri="http://schemas.openxmlformats.org/presentationml/2006/ole">
            <mc:AlternateContent xmlns:mc="http://schemas.openxmlformats.org/markup-compatibility/2006">
              <mc:Choice xmlns:v="urn:schemas-microsoft-com:vml" Requires="v">
                <p:oleObj spid="_x0000_s12366" name="Visio" r:id="rId11" imgW="681228" imgH="955548" progId="Visio.Drawing.11">
                  <p:embed/>
                </p:oleObj>
              </mc:Choice>
              <mc:Fallback>
                <p:oleObj name="Visio" r:id="rId11"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0258" y="1694278"/>
                        <a:ext cx="893512" cy="9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8740" y="1918333"/>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descr="laptop"/>
          <p:cNvPicPr>
            <a:picLocks noChangeAspect="1" noChangeArrowheads="1"/>
          </p:cNvPicPr>
          <p:nvPr/>
        </p:nvPicPr>
        <p:blipFill>
          <a:blip r:embed="rId12" cstate="print"/>
          <a:srcRect/>
          <a:stretch>
            <a:fillRect/>
          </a:stretch>
        </p:blipFill>
        <p:spPr bwMode="auto">
          <a:xfrm>
            <a:off x="1527885" y="2273983"/>
            <a:ext cx="1409599" cy="884946"/>
          </a:xfrm>
          <a:prstGeom prst="rect">
            <a:avLst/>
          </a:prstGeom>
          <a:noFill/>
          <a:ln w="9525">
            <a:noFill/>
            <a:miter lim="800000"/>
            <a:headEnd/>
            <a:tailEnd/>
          </a:ln>
        </p:spPr>
      </p:pic>
      <p:pic>
        <p:nvPicPr>
          <p:cNvPr id="30" name="Picture 29" descr="laptop"/>
          <p:cNvPicPr>
            <a:picLocks noChangeAspect="1" noChangeArrowheads="1"/>
          </p:cNvPicPr>
          <p:nvPr/>
        </p:nvPicPr>
        <p:blipFill>
          <a:blip r:embed="rId12" cstate="print"/>
          <a:srcRect/>
          <a:stretch>
            <a:fillRect/>
          </a:stretch>
        </p:blipFill>
        <p:spPr bwMode="auto">
          <a:xfrm>
            <a:off x="2004978" y="3907860"/>
            <a:ext cx="1409599" cy="884946"/>
          </a:xfrm>
          <a:prstGeom prst="rect">
            <a:avLst/>
          </a:prstGeom>
          <a:noFill/>
          <a:ln w="9525">
            <a:noFill/>
            <a:miter lim="800000"/>
            <a:headEnd/>
            <a:tailEnd/>
          </a:ln>
        </p:spPr>
      </p:pic>
      <p:grpSp>
        <p:nvGrpSpPr>
          <p:cNvPr id="72" name="Group 71"/>
          <p:cNvGrpSpPr/>
          <p:nvPr/>
        </p:nvGrpSpPr>
        <p:grpSpPr>
          <a:xfrm>
            <a:off x="5881134" y="1354590"/>
            <a:ext cx="725549" cy="443082"/>
            <a:chOff x="7877326" y="1139071"/>
            <a:chExt cx="1464913" cy="986584"/>
          </a:xfrm>
          <a:solidFill>
            <a:schemeClr val="accent1">
              <a:lumMod val="40000"/>
              <a:lumOff val="60000"/>
            </a:schemeClr>
          </a:solidFill>
        </p:grpSpPr>
        <p:sp>
          <p:nvSpPr>
            <p:cNvPr id="73" name="Isosceles Triangle 72"/>
            <p:cNvSpPr/>
            <p:nvPr/>
          </p:nvSpPr>
          <p:spPr bwMode="auto">
            <a:xfrm>
              <a:off x="7877326" y="1139071"/>
              <a:ext cx="1464913" cy="986584"/>
            </a:xfrm>
            <a:prstGeom prs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19" tIns="46609" rIns="93219" bIns="46609" numCol="1" rtlCol="0" anchor="ctr" anchorCtr="0" compatLnSpc="1">
              <a:prstTxWarp prst="textNoShape">
                <a:avLst/>
              </a:prstTxWarp>
            </a:bodyPr>
            <a:lstStyle/>
            <a:p>
              <a:pPr algn="ctr" defTabSz="931920"/>
              <a:endParaRPr lang="en-GB" sz="1835" dirty="0">
                <a:solidFill>
                  <a:srgbClr val="FFFFFF">
                    <a:alpha val="98824"/>
                  </a:srgbClr>
                </a:solidFill>
                <a:latin typeface="Segoe UI" pitchFamily="34" charset="0"/>
                <a:ea typeface="Segoe UI" pitchFamily="34" charset="0"/>
                <a:cs typeface="Segoe UI" pitchFamily="34" charset="0"/>
              </a:endParaRPr>
            </a:p>
          </p:txBody>
        </p:sp>
        <p:pic>
          <p:nvPicPr>
            <p:cNvPr id="74"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522010" y="1372128"/>
              <a:ext cx="195804" cy="155074"/>
            </a:xfrm>
            <a:prstGeom prst="rect">
              <a:avLst/>
            </a:prstGeom>
            <a:grpFill/>
          </p:spPr>
        </p:pic>
        <p:pic>
          <p:nvPicPr>
            <p:cNvPr id="75"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677382" y="1527499"/>
              <a:ext cx="195804" cy="155074"/>
            </a:xfrm>
            <a:prstGeom prst="rect">
              <a:avLst/>
            </a:prstGeom>
            <a:grpFill/>
          </p:spPr>
        </p:pic>
        <p:pic>
          <p:nvPicPr>
            <p:cNvPr id="76"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832753" y="1682870"/>
              <a:ext cx="195804" cy="155074"/>
            </a:xfrm>
            <a:prstGeom prst="rect">
              <a:avLst/>
            </a:prstGeom>
            <a:grpFill/>
          </p:spPr>
        </p:pic>
        <p:pic>
          <p:nvPicPr>
            <p:cNvPr id="77"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988125" y="1838241"/>
              <a:ext cx="195804" cy="155074"/>
            </a:xfrm>
            <a:prstGeom prst="rect">
              <a:avLst/>
            </a:prstGeom>
            <a:grpFill/>
          </p:spPr>
        </p:pic>
        <p:pic>
          <p:nvPicPr>
            <p:cNvPr id="78"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338950" y="1527499"/>
              <a:ext cx="195804" cy="155074"/>
            </a:xfrm>
            <a:prstGeom prst="rect">
              <a:avLst/>
            </a:prstGeom>
            <a:grpFill/>
          </p:spPr>
        </p:pic>
        <p:pic>
          <p:nvPicPr>
            <p:cNvPr id="79"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504972" y="1682870"/>
              <a:ext cx="195804" cy="155074"/>
            </a:xfrm>
            <a:prstGeom prst="rect">
              <a:avLst/>
            </a:prstGeom>
            <a:grpFill/>
          </p:spPr>
        </p:pic>
        <p:pic>
          <p:nvPicPr>
            <p:cNvPr id="80"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660344" y="1838241"/>
              <a:ext cx="195804" cy="155074"/>
            </a:xfrm>
            <a:prstGeom prst="rect">
              <a:avLst/>
            </a:prstGeom>
            <a:grpFill/>
          </p:spPr>
        </p:pic>
        <p:pic>
          <p:nvPicPr>
            <p:cNvPr id="81"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241049" y="1682870"/>
              <a:ext cx="195804" cy="155074"/>
            </a:xfrm>
            <a:prstGeom prst="rect">
              <a:avLst/>
            </a:prstGeom>
            <a:grpFill/>
          </p:spPr>
        </p:pic>
        <p:pic>
          <p:nvPicPr>
            <p:cNvPr id="82"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407071" y="1838241"/>
              <a:ext cx="195804" cy="155074"/>
            </a:xfrm>
            <a:prstGeom prst="rect">
              <a:avLst/>
            </a:prstGeom>
            <a:grpFill/>
          </p:spPr>
        </p:pic>
        <p:pic>
          <p:nvPicPr>
            <p:cNvPr id="83"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143147" y="1838241"/>
              <a:ext cx="195804" cy="155074"/>
            </a:xfrm>
            <a:prstGeom prst="rect">
              <a:avLst/>
            </a:prstGeom>
            <a:grpFill/>
          </p:spPr>
        </p:pic>
      </p:grpSp>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8478" y="1364982"/>
            <a:ext cx="502662" cy="5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4" name="Group 83"/>
          <p:cNvGrpSpPr/>
          <p:nvPr/>
        </p:nvGrpSpPr>
        <p:grpSpPr>
          <a:xfrm>
            <a:off x="7282953" y="4478071"/>
            <a:ext cx="725549" cy="443082"/>
            <a:chOff x="7877326" y="1139071"/>
            <a:chExt cx="1464913" cy="986584"/>
          </a:xfrm>
          <a:solidFill>
            <a:schemeClr val="accent1">
              <a:lumMod val="40000"/>
              <a:lumOff val="60000"/>
            </a:schemeClr>
          </a:solidFill>
        </p:grpSpPr>
        <p:sp>
          <p:nvSpPr>
            <p:cNvPr id="85" name="Isosceles Triangle 84"/>
            <p:cNvSpPr/>
            <p:nvPr/>
          </p:nvSpPr>
          <p:spPr bwMode="auto">
            <a:xfrm>
              <a:off x="7877326" y="1139071"/>
              <a:ext cx="1464913" cy="986584"/>
            </a:xfrm>
            <a:prstGeom prst="triangle">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19" tIns="46609" rIns="93219" bIns="46609" numCol="1" rtlCol="0" anchor="ctr" anchorCtr="0" compatLnSpc="1">
              <a:prstTxWarp prst="textNoShape">
                <a:avLst/>
              </a:prstTxWarp>
            </a:bodyPr>
            <a:lstStyle/>
            <a:p>
              <a:pPr algn="ctr" defTabSz="931920"/>
              <a:endParaRPr lang="en-GB" sz="1835" dirty="0">
                <a:solidFill>
                  <a:srgbClr val="FFFFFF">
                    <a:alpha val="98824"/>
                  </a:srgbClr>
                </a:solidFill>
                <a:latin typeface="Segoe UI" pitchFamily="34" charset="0"/>
                <a:ea typeface="Segoe UI" pitchFamily="34" charset="0"/>
                <a:cs typeface="Segoe UI" pitchFamily="34" charset="0"/>
              </a:endParaRPr>
            </a:p>
          </p:txBody>
        </p:sp>
        <p:pic>
          <p:nvPicPr>
            <p:cNvPr id="86"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522010" y="1372128"/>
              <a:ext cx="195804" cy="155074"/>
            </a:xfrm>
            <a:prstGeom prst="rect">
              <a:avLst/>
            </a:prstGeom>
            <a:grpFill/>
          </p:spPr>
        </p:pic>
        <p:pic>
          <p:nvPicPr>
            <p:cNvPr id="87"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677382" y="1527499"/>
              <a:ext cx="195804" cy="155074"/>
            </a:xfrm>
            <a:prstGeom prst="rect">
              <a:avLst/>
            </a:prstGeom>
            <a:grpFill/>
          </p:spPr>
        </p:pic>
        <p:pic>
          <p:nvPicPr>
            <p:cNvPr id="88"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832753" y="1682870"/>
              <a:ext cx="195804" cy="155074"/>
            </a:xfrm>
            <a:prstGeom prst="rect">
              <a:avLst/>
            </a:prstGeom>
            <a:grpFill/>
          </p:spPr>
        </p:pic>
        <p:pic>
          <p:nvPicPr>
            <p:cNvPr id="89"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988125" y="1838241"/>
              <a:ext cx="195804" cy="155074"/>
            </a:xfrm>
            <a:prstGeom prst="rect">
              <a:avLst/>
            </a:prstGeom>
            <a:grpFill/>
          </p:spPr>
        </p:pic>
        <p:pic>
          <p:nvPicPr>
            <p:cNvPr id="90"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338950" y="1527499"/>
              <a:ext cx="195804" cy="155074"/>
            </a:xfrm>
            <a:prstGeom prst="rect">
              <a:avLst/>
            </a:prstGeom>
            <a:grpFill/>
          </p:spPr>
        </p:pic>
        <p:pic>
          <p:nvPicPr>
            <p:cNvPr id="91"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504972" y="1682870"/>
              <a:ext cx="195804" cy="155074"/>
            </a:xfrm>
            <a:prstGeom prst="rect">
              <a:avLst/>
            </a:prstGeom>
            <a:grpFill/>
          </p:spPr>
        </p:pic>
        <p:pic>
          <p:nvPicPr>
            <p:cNvPr id="92"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660344" y="1838241"/>
              <a:ext cx="195804" cy="155074"/>
            </a:xfrm>
            <a:prstGeom prst="rect">
              <a:avLst/>
            </a:prstGeom>
            <a:grpFill/>
          </p:spPr>
        </p:pic>
        <p:pic>
          <p:nvPicPr>
            <p:cNvPr id="93"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241049" y="1682870"/>
              <a:ext cx="195804" cy="155074"/>
            </a:xfrm>
            <a:prstGeom prst="rect">
              <a:avLst/>
            </a:prstGeom>
            <a:grpFill/>
          </p:spPr>
        </p:pic>
        <p:pic>
          <p:nvPicPr>
            <p:cNvPr id="94"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407071" y="1838241"/>
              <a:ext cx="195804" cy="155074"/>
            </a:xfrm>
            <a:prstGeom prst="rect">
              <a:avLst/>
            </a:prstGeom>
            <a:grpFill/>
          </p:spPr>
        </p:pic>
        <p:pic>
          <p:nvPicPr>
            <p:cNvPr id="95" name="Picture 68" descr="YellowUser"/>
            <p:cNvPicPr>
              <a:picLocks noChangeAspect="1" noChangeArrowheads="1"/>
            </p:cNvPicPr>
            <p:nvPr/>
          </p:nvPicPr>
          <p:blipFill>
            <a:blip r:embed="rId13">
              <a:clrChange>
                <a:clrFrom>
                  <a:srgbClr val="08369A"/>
                </a:clrFrom>
                <a:clrTo>
                  <a:srgbClr val="08369A">
                    <a:alpha val="0"/>
                  </a:srgbClr>
                </a:clrTo>
              </a:clrChange>
              <a:duotone>
                <a:prstClr val="black"/>
                <a:schemeClr val="accent1">
                  <a:tint val="45000"/>
                  <a:satMod val="400000"/>
                </a:schemeClr>
              </a:duotone>
            </a:blip>
            <a:srcRect/>
            <a:stretch>
              <a:fillRect/>
            </a:stretch>
          </p:blipFill>
          <p:spPr bwMode="auto">
            <a:xfrm>
              <a:off x="8143147" y="1838241"/>
              <a:ext cx="195804" cy="155074"/>
            </a:xfrm>
            <a:prstGeom prst="rect">
              <a:avLst/>
            </a:prstGeom>
            <a:grpFill/>
          </p:spPr>
        </p:pic>
      </p:grpSp>
      <p:sp>
        <p:nvSpPr>
          <p:cNvPr id="96" name="TextBox 95"/>
          <p:cNvSpPr txBox="1"/>
          <p:nvPr/>
        </p:nvSpPr>
        <p:spPr>
          <a:xfrm>
            <a:off x="6279940" y="3076695"/>
            <a:ext cx="1790362" cy="738664"/>
          </a:xfrm>
          <a:prstGeom prst="rect">
            <a:avLst/>
          </a:prstGeom>
          <a:noFill/>
        </p:spPr>
        <p:txBody>
          <a:bodyPr wrap="none" lIns="182880" tIns="146304" rIns="182880" bIns="146304" rtlCol="0">
            <a:spAutoFit/>
          </a:bodyPr>
          <a:lstStyle/>
          <a:p>
            <a:pPr>
              <a:lnSpc>
                <a:spcPct val="90000"/>
              </a:lnSpc>
              <a:spcAft>
                <a:spcPts val="600"/>
              </a:spcAft>
            </a:pPr>
            <a:r>
              <a:rPr lang="en-GB" sz="3200" dirty="0" smtClean="0">
                <a:solidFill>
                  <a:schemeClr val="bg1"/>
                </a:solidFill>
              </a:rPr>
              <a:t>Internet</a:t>
            </a:r>
          </a:p>
        </p:txBody>
      </p:sp>
      <p:sp>
        <p:nvSpPr>
          <p:cNvPr id="97" name="TextBox 96"/>
          <p:cNvSpPr txBox="1"/>
          <p:nvPr/>
        </p:nvSpPr>
        <p:spPr>
          <a:xfrm>
            <a:off x="8745165" y="2549507"/>
            <a:ext cx="1111523"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ISP DNS</a:t>
            </a:r>
          </a:p>
        </p:txBody>
      </p:sp>
      <p:sp>
        <p:nvSpPr>
          <p:cNvPr id="98" name="TextBox 97"/>
          <p:cNvSpPr txBox="1"/>
          <p:nvPr/>
        </p:nvSpPr>
        <p:spPr>
          <a:xfrm>
            <a:off x="1842997" y="3090310"/>
            <a:ext cx="887102"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Client</a:t>
            </a:r>
          </a:p>
        </p:txBody>
      </p:sp>
      <p:sp>
        <p:nvSpPr>
          <p:cNvPr id="100" name="TextBox 99"/>
          <p:cNvSpPr txBox="1"/>
          <p:nvPr/>
        </p:nvSpPr>
        <p:spPr>
          <a:xfrm>
            <a:off x="2382577" y="4771201"/>
            <a:ext cx="997709"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Client2</a:t>
            </a:r>
          </a:p>
        </p:txBody>
      </p:sp>
      <p:sp>
        <p:nvSpPr>
          <p:cNvPr id="101" name="TextBox 100"/>
          <p:cNvSpPr txBox="1"/>
          <p:nvPr/>
        </p:nvSpPr>
        <p:spPr>
          <a:xfrm>
            <a:off x="3225086" y="1401268"/>
            <a:ext cx="1067856"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Proxy-p</a:t>
            </a:r>
          </a:p>
        </p:txBody>
      </p:sp>
      <p:sp>
        <p:nvSpPr>
          <p:cNvPr id="102" name="TextBox 101"/>
          <p:cNvSpPr txBox="1"/>
          <p:nvPr/>
        </p:nvSpPr>
        <p:spPr>
          <a:xfrm>
            <a:off x="5294588" y="3872595"/>
            <a:ext cx="855042" cy="517065"/>
          </a:xfrm>
          <a:prstGeom prst="rect">
            <a:avLst/>
          </a:prstGeom>
          <a:noFill/>
        </p:spPr>
        <p:txBody>
          <a:bodyPr wrap="none" lIns="182880" tIns="146304" rIns="182880" bIns="146304" rtlCol="0">
            <a:spAutoFit/>
          </a:bodyPr>
          <a:lstStyle/>
          <a:p>
            <a:pPr>
              <a:lnSpc>
                <a:spcPct val="90000"/>
              </a:lnSpc>
              <a:spcAft>
                <a:spcPts val="600"/>
              </a:spcAft>
            </a:pPr>
            <a:r>
              <a:rPr lang="en-GB" sz="1600" dirty="0">
                <a:solidFill>
                  <a:schemeClr val="bg1"/>
                </a:solidFill>
              </a:rPr>
              <a:t>a</a:t>
            </a:r>
            <a:r>
              <a:rPr lang="en-GB" sz="1600" dirty="0" smtClean="0">
                <a:solidFill>
                  <a:schemeClr val="bg1"/>
                </a:solidFill>
              </a:rPr>
              <a:t>dfs1</a:t>
            </a:r>
          </a:p>
        </p:txBody>
      </p:sp>
      <p:sp>
        <p:nvSpPr>
          <p:cNvPr id="103" name="TextBox 102"/>
          <p:cNvSpPr txBox="1"/>
          <p:nvPr/>
        </p:nvSpPr>
        <p:spPr>
          <a:xfrm>
            <a:off x="7035578" y="3652694"/>
            <a:ext cx="694742"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dc1</a:t>
            </a:r>
          </a:p>
        </p:txBody>
      </p:sp>
      <p:sp>
        <p:nvSpPr>
          <p:cNvPr id="104" name="TextBox 103"/>
          <p:cNvSpPr txBox="1"/>
          <p:nvPr/>
        </p:nvSpPr>
        <p:spPr>
          <a:xfrm>
            <a:off x="5449100" y="5530117"/>
            <a:ext cx="744627"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srv1</a:t>
            </a:r>
          </a:p>
        </p:txBody>
      </p:sp>
      <p:sp>
        <p:nvSpPr>
          <p:cNvPr id="107" name="TextBox 106"/>
          <p:cNvSpPr txBox="1"/>
          <p:nvPr/>
        </p:nvSpPr>
        <p:spPr>
          <a:xfrm>
            <a:off x="4724297" y="890292"/>
            <a:ext cx="946413" cy="517065"/>
          </a:xfrm>
          <a:prstGeom prst="rect">
            <a:avLst/>
          </a:prstGeom>
          <a:noFill/>
        </p:spPr>
        <p:txBody>
          <a:bodyPr wrap="none" lIns="182880" tIns="146304" rIns="182880" bIns="146304" rtlCol="0">
            <a:spAutoFit/>
          </a:bodyPr>
          <a:lstStyle/>
          <a:p>
            <a:pPr>
              <a:lnSpc>
                <a:spcPct val="90000"/>
              </a:lnSpc>
              <a:spcAft>
                <a:spcPts val="600"/>
              </a:spcAft>
            </a:pPr>
            <a:r>
              <a:rPr lang="en-GB" sz="1600" dirty="0" err="1" smtClean="0">
                <a:solidFill>
                  <a:schemeClr val="bg1"/>
                </a:solidFill>
              </a:rPr>
              <a:t>adfs</a:t>
            </a:r>
            <a:r>
              <a:rPr lang="en-GB" sz="1600" dirty="0" smtClean="0">
                <a:solidFill>
                  <a:schemeClr val="bg1"/>
                </a:solidFill>
              </a:rPr>
              <a:t>-p</a:t>
            </a:r>
          </a:p>
        </p:txBody>
      </p:sp>
      <p:sp>
        <p:nvSpPr>
          <p:cNvPr id="108" name="TextBox 107"/>
          <p:cNvSpPr txBox="1"/>
          <p:nvPr/>
        </p:nvSpPr>
        <p:spPr>
          <a:xfrm>
            <a:off x="3567038" y="4615681"/>
            <a:ext cx="865878" cy="517065"/>
          </a:xfrm>
          <a:prstGeom prst="rect">
            <a:avLst/>
          </a:prstGeom>
          <a:noFill/>
        </p:spPr>
        <p:txBody>
          <a:bodyPr wrap="none" lIns="182880" tIns="146304" rIns="182880" bIns="146304" rtlCol="0">
            <a:spAutoFit/>
          </a:bodyPr>
          <a:lstStyle/>
          <a:p>
            <a:pPr>
              <a:lnSpc>
                <a:spcPct val="90000"/>
              </a:lnSpc>
              <a:spcAft>
                <a:spcPts val="600"/>
              </a:spcAft>
            </a:pPr>
            <a:r>
              <a:rPr lang="en-GB" sz="1600" dirty="0" smtClean="0">
                <a:solidFill>
                  <a:schemeClr val="bg1"/>
                </a:solidFill>
              </a:rPr>
              <a:t>Proxy</a:t>
            </a:r>
          </a:p>
        </p:txBody>
      </p:sp>
    </p:spTree>
    <p:extLst>
      <p:ext uri="{BB962C8B-B14F-4D97-AF65-F5344CB8AC3E}">
        <p14:creationId xmlns:p14="http://schemas.microsoft.com/office/powerpoint/2010/main" val="336003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John Craddock</External_x0020_Speaker>
    <Session_x0020_Code xmlns="e36bfbf9-5e42-489c-a259-4c54eb22cb57"> PCIT-B411</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e36bfbf9-5e42-489c-a259-4c54eb22cb57"/>
    <ds:schemaRef ds:uri="http://schemas.microsoft.com/office/2006/documentManagement/types"/>
    <ds:schemaRef ds:uri="http://schemas.microsoft.com/office/infopath/2007/PartnerControls"/>
    <ds:schemaRef ds:uri="http://purl.org/dc/elements/1.1/"/>
    <ds:schemaRef ds:uri="230e9df3-be65-4c73-a93b-d1236ebd677e"/>
    <ds:schemaRef ds:uri="http://purl.org/dc/terms/"/>
    <ds:schemaRef ds:uri="http://schemas.microsoft.com/sharepoint/v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2623</TotalTime>
  <Words>2322</Words>
  <Application>Microsoft Office PowerPoint</Application>
  <PresentationFormat>Custom</PresentationFormat>
  <Paragraphs>361</Paragraphs>
  <Slides>38</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Arial</vt:lpstr>
      <vt:lpstr>Calibri</vt:lpstr>
      <vt:lpstr>Courier New</vt:lpstr>
      <vt:lpstr>Segoe</vt:lpstr>
      <vt:lpstr>Segoe Condensed</vt:lpstr>
      <vt:lpstr>Segoe Light</vt:lpstr>
      <vt:lpstr>Segoe UI</vt:lpstr>
      <vt:lpstr>Segoe UI Light</vt:lpstr>
      <vt:lpstr>Wingdings</vt:lpstr>
      <vt:lpstr>TechEd 2014 Dk Blue</vt:lpstr>
      <vt:lpstr>Visio</vt:lpstr>
      <vt:lpstr>PowerPoint Presentation</vt:lpstr>
      <vt:lpstr>Troubleshooting Active Directory Federation Services (AD FS) and  the Web Application Proxy</vt:lpstr>
      <vt:lpstr>Agenda</vt:lpstr>
      <vt:lpstr>Warning</vt:lpstr>
      <vt:lpstr>Windows Server 2012 R2 AD FS</vt:lpstr>
      <vt:lpstr>Windows Server 2012 R2 AD FS (continued)</vt:lpstr>
      <vt:lpstr>Key concepts</vt:lpstr>
      <vt:lpstr>Working with partners</vt:lpstr>
      <vt:lpstr>Demo environment</vt:lpstr>
      <vt:lpstr>The federation experience</vt:lpstr>
      <vt:lpstr>How to troubleshoot? </vt:lpstr>
      <vt:lpstr>Setting the logging details</vt:lpstr>
      <vt:lpstr>Debug tracing</vt:lpstr>
      <vt:lpstr>WCF and WIF tracing</vt:lpstr>
      <vt:lpstr>AD FS performance counters</vt:lpstr>
      <vt:lpstr>An essential tool</vt:lpstr>
      <vt:lpstr>Fiddler as a man in the middle</vt:lpstr>
      <vt:lpstr>Recognising WS-Federation on-the-wire</vt:lpstr>
      <vt:lpstr>First redirect to STS</vt:lpstr>
      <vt:lpstr>Web page returned after authentication</vt:lpstr>
      <vt:lpstr>Federation inspector</vt:lpstr>
      <vt:lpstr>AD FS cookies</vt:lpstr>
      <vt:lpstr>Web app cookies</vt:lpstr>
      <vt:lpstr>Winning the augment</vt:lpstr>
      <vt:lpstr>AD FS security event log (simplified)</vt:lpstr>
      <vt:lpstr>An alternative approach</vt:lpstr>
      <vt:lpstr>Web Application Proxy</vt:lpstr>
      <vt:lpstr>Main token types</vt:lpstr>
      <vt:lpstr>Communications and trust</vt:lpstr>
      <vt:lpstr>Solving proxy problems</vt:lpstr>
      <vt:lpstr>PowerPoint Presentation</vt:lpstr>
      <vt:lpstr>Summary</vt:lpstr>
      <vt:lpstr>Consulting services on request</vt:lpstr>
      <vt:lpstr>Related content</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Troubleshooting Active Directory Federation Services (AD FS) and the Web Application Proxy</dc:title>
  <dc:subject>TechEd 2014</dc:subject>
  <dc:creator>IM-johnc</dc:creator>
  <cp:keywords/>
  <dc:description>Template: Jordan Cayabyab, Artitudes Design
Formatting: 
Audience Type:</dc:description>
  <cp:lastModifiedBy>testadmin</cp:lastModifiedBy>
  <cp:revision>44</cp:revision>
  <dcterms:created xsi:type="dcterms:W3CDTF">2014-04-17T09:34:26Z</dcterms:created>
  <dcterms:modified xsi:type="dcterms:W3CDTF">2014-05-13T20:58:50Z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