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3"/>
  </p:notesMasterIdLst>
  <p:handoutMasterIdLst>
    <p:handoutMasterId r:id="rId64"/>
  </p:handoutMasterIdLst>
  <p:sldIdLst>
    <p:sldId id="1381" r:id="rId5"/>
    <p:sldId id="1412" r:id="rId6"/>
    <p:sldId id="1453" r:id="rId7"/>
    <p:sldId id="1506" r:id="rId8"/>
    <p:sldId id="1454" r:id="rId9"/>
    <p:sldId id="1455" r:id="rId10"/>
    <p:sldId id="1456" r:id="rId11"/>
    <p:sldId id="1457" r:id="rId12"/>
    <p:sldId id="1458" r:id="rId13"/>
    <p:sldId id="1459" r:id="rId14"/>
    <p:sldId id="1460" r:id="rId15"/>
    <p:sldId id="1461" r:id="rId16"/>
    <p:sldId id="1462" r:id="rId17"/>
    <p:sldId id="1463" r:id="rId18"/>
    <p:sldId id="1464" r:id="rId19"/>
    <p:sldId id="1497" r:id="rId20"/>
    <p:sldId id="1492" r:id="rId21"/>
    <p:sldId id="1498" r:id="rId22"/>
    <p:sldId id="1493" r:id="rId23"/>
    <p:sldId id="1499" r:id="rId24"/>
    <p:sldId id="1501" r:id="rId25"/>
    <p:sldId id="1494" r:id="rId26"/>
    <p:sldId id="1495" r:id="rId27"/>
    <p:sldId id="1502" r:id="rId28"/>
    <p:sldId id="1496" r:id="rId29"/>
    <p:sldId id="1503" r:id="rId30"/>
    <p:sldId id="1465" r:id="rId31"/>
    <p:sldId id="1466" r:id="rId32"/>
    <p:sldId id="1468" r:id="rId33"/>
    <p:sldId id="1510" r:id="rId34"/>
    <p:sldId id="1511" r:id="rId35"/>
    <p:sldId id="1512" r:id="rId36"/>
    <p:sldId id="1513" r:id="rId37"/>
    <p:sldId id="1514" r:id="rId38"/>
    <p:sldId id="1475" r:id="rId39"/>
    <p:sldId id="1476" r:id="rId40"/>
    <p:sldId id="1477" r:id="rId41"/>
    <p:sldId id="1478" r:id="rId42"/>
    <p:sldId id="1479" r:id="rId43"/>
    <p:sldId id="1480" r:id="rId44"/>
    <p:sldId id="1481" r:id="rId45"/>
    <p:sldId id="1482" r:id="rId46"/>
    <p:sldId id="1483" r:id="rId47"/>
    <p:sldId id="1469" r:id="rId48"/>
    <p:sldId id="1471" r:id="rId49"/>
    <p:sldId id="1472" r:id="rId50"/>
    <p:sldId id="1490" r:id="rId51"/>
    <p:sldId id="1504" r:id="rId52"/>
    <p:sldId id="1505" r:id="rId53"/>
    <p:sldId id="1470" r:id="rId54"/>
    <p:sldId id="1509" r:id="rId55"/>
    <p:sldId id="1489" r:id="rId56"/>
    <p:sldId id="1488" r:id="rId57"/>
    <p:sldId id="1515" r:id="rId58"/>
    <p:sldId id="1416" r:id="rId59"/>
    <p:sldId id="1417" r:id="rId60"/>
    <p:sldId id="1414" r:id="rId61"/>
    <p:sldId id="1132" r:id="rId6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Intro" id="{FF377351-AA58-4A42-A64C-48719B975E8A}">
          <p14:sldIdLst>
            <p14:sldId id="1412"/>
            <p14:sldId id="1453"/>
            <p14:sldId id="1506"/>
            <p14:sldId id="1454"/>
            <p14:sldId id="1455"/>
            <p14:sldId id="1456"/>
            <p14:sldId id="1457"/>
            <p14:sldId id="1458"/>
            <p14:sldId id="1459"/>
            <p14:sldId id="1460"/>
            <p14:sldId id="1461"/>
            <p14:sldId id="1462"/>
            <p14:sldId id="1463"/>
            <p14:sldId id="1464"/>
            <p14:sldId id="1497"/>
            <p14:sldId id="1492"/>
            <p14:sldId id="1498"/>
            <p14:sldId id="1493"/>
            <p14:sldId id="1499"/>
            <p14:sldId id="1501"/>
            <p14:sldId id="1494"/>
            <p14:sldId id="1495"/>
            <p14:sldId id="1502"/>
            <p14:sldId id="1496"/>
            <p14:sldId id="1503"/>
            <p14:sldId id="1465"/>
            <p14:sldId id="1466"/>
            <p14:sldId id="1468"/>
            <p14:sldId id="1510"/>
            <p14:sldId id="1511"/>
            <p14:sldId id="1512"/>
            <p14:sldId id="1513"/>
            <p14:sldId id="1514"/>
            <p14:sldId id="1475"/>
            <p14:sldId id="1476"/>
            <p14:sldId id="1477"/>
            <p14:sldId id="1478"/>
            <p14:sldId id="1479"/>
            <p14:sldId id="1480"/>
            <p14:sldId id="1481"/>
            <p14:sldId id="1482"/>
            <p14:sldId id="1483"/>
            <p14:sldId id="1469"/>
            <p14:sldId id="1471"/>
            <p14:sldId id="1472"/>
            <p14:sldId id="1490"/>
            <p14:sldId id="1504"/>
            <p14:sldId id="1505"/>
            <p14:sldId id="1470"/>
            <p14:sldId id="1509"/>
            <p14:sldId id="1489"/>
            <p14:sldId id="1488"/>
          </p14:sldIdLst>
        </p14:section>
        <p14:section name="Required TechEd Slides" id="{26AC01F7-B32B-44E9-BE5B-D21B17F99D23}">
          <p14:sldIdLst>
            <p14:sldId id="1515"/>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2"/>
    <a:srgbClr val="008FFA"/>
    <a:srgbClr val="0072C6"/>
    <a:srgbClr val="7FBA00"/>
    <a:srgbClr val="009E49"/>
    <a:srgbClr val="FFFFFF"/>
    <a:srgbClr val="00BCF2"/>
    <a:srgbClr val="002050"/>
    <a:srgbClr val="000000"/>
    <a:srgbClr val="682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1304" autoAdjust="0"/>
  </p:normalViewPr>
  <p:slideViewPr>
    <p:cSldViewPr snapToObjects="1">
      <p:cViewPr varScale="1">
        <p:scale>
          <a:sx n="116" d="100"/>
          <a:sy n="116" d="100"/>
        </p:scale>
        <p:origin x="84" y="11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6927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64882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571802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848442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5/15/2014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80892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4439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5/15/2014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84333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0491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50610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5/15/2014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1296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5/15/2014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62111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23433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5/15/2014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5307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847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0D467-DFB8-4BBE-A70C-C4F7201A2E2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40898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881667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56538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213381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288008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50137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11504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56336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198414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904226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520553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990468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276709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545941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C2702-2DFE-474C-8D85-B7EF48F2CA6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201027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C2702-2DFE-474C-8D85-B7EF48F2CA6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55339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392307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1475439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C2702-2DFE-474C-8D85-B7EF48F2CA6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06889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C2702-2DFE-474C-8D85-B7EF48F2CA6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430260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328165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5/15/2014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53</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3711954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14009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4507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5/15/2014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31428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42580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78306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870105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44241320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941461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0650150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55307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005647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088" indent="-241253">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332" indent="-342834">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en-US" smtClean="0"/>
              <a:t>Click to edit Master text styles</a:t>
            </a:r>
          </a:p>
          <a:p>
            <a:pPr marL="0" lvl="1" indent="0" algn="l" defTabSz="913991" rtl="0" eaLnBrk="1" latinLnBrk="0" hangingPunct="1">
              <a:spcBef>
                <a:spcPct val="20000"/>
              </a:spcBef>
              <a:spcAft>
                <a:spcPts val="816"/>
              </a:spcAft>
              <a:buFont typeface="Arial" pitchFamily="34" charset="0"/>
              <a:buNone/>
            </a:pPr>
            <a:r>
              <a:rPr lang="en-US" smtClean="0"/>
              <a:t>Second level</a:t>
            </a:r>
          </a:p>
          <a:p>
            <a:pPr marL="0" lvl="2" indent="0" algn="l" defTabSz="913991"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0802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9"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1" r:id="rId32"/>
    <p:sldLayoutId id="2147484282" r:id="rId33"/>
    <p:sldLayoutId id="2147484283" r:id="rId34"/>
    <p:sldLayoutId id="2147484284" r:id="rId35"/>
    <p:sldLayoutId id="2147484285" r:id="rId36"/>
    <p:sldLayoutId id="2147484286"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hyperlink" Target="http://shim.notify.live.net/" TargetMode="External"/><Relationship Id="rId2" Type="http://schemas.openxmlformats.org/officeDocument/2006/relationships/hyperlink" Target="http://*.notify.live.net/" TargetMode="External"/><Relationship Id="rId1" Type="http://schemas.openxmlformats.org/officeDocument/2006/relationships/slideLayout" Target="../slideLayouts/slideLayout33.xml"/><Relationship Id="rId5" Type="http://schemas.openxmlformats.org/officeDocument/2006/relationships/image" Target="../media/image27.emf"/><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4.emf"/><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4.emf"/><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hyperlink" Target="http://msdn.microsoft.com/en-us/library/windows/apps/xaml/hh868206.aspx"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4.emf"/><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3.xml"/><Relationship Id="rId4" Type="http://schemas.openxmlformats.org/officeDocument/2006/relationships/image" Target="../media/image44.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26" Type="http://schemas.openxmlformats.org/officeDocument/2006/relationships/image" Target="../media/image68.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2" Type="http://schemas.openxmlformats.org/officeDocument/2006/relationships/notesSlide" Target="../notesSlides/notesSlide37.xml"/><Relationship Id="rId16" Type="http://schemas.openxmlformats.org/officeDocument/2006/relationships/image" Target="../media/image58.png"/><Relationship Id="rId20" Type="http://schemas.openxmlformats.org/officeDocument/2006/relationships/image" Target="../media/image62.png"/><Relationship Id="rId29" Type="http://schemas.openxmlformats.org/officeDocument/2006/relationships/image" Target="../media/image71.png"/><Relationship Id="rId1" Type="http://schemas.openxmlformats.org/officeDocument/2006/relationships/slideLayout" Target="../slideLayouts/slideLayout26.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2.jpg"/></Relationships>
</file>

<file path=ppt/slides/_rels/slide46.xml.rels><?xml version="1.0" encoding="UTF-8" standalone="yes"?>
<Relationships xmlns="http://schemas.openxmlformats.org/package/2006/relationships"><Relationship Id="rId3" Type="http://schemas.openxmlformats.org/officeDocument/2006/relationships/hyperlink" Target="http://bit.ly/TileTemplateCatalog" TargetMode="External"/><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39.xml"/><Relationship Id="rId1" Type="http://schemas.openxmlformats.org/officeDocument/2006/relationships/slideLayout" Target="../slideLayouts/slideLayout3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36.xml"/><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50.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85.png"/><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6.xml"/><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90.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274638" y="1212850"/>
            <a:ext cx="11887200" cy="5232202"/>
          </a:xfrm>
        </p:spPr>
        <p:txBody>
          <a:bodyPr/>
          <a:lstStyle/>
          <a:p>
            <a:pPr marL="0" indent="0">
              <a:buNone/>
            </a:pPr>
            <a:r>
              <a:rPr lang="en-US" dirty="0" smtClean="0">
                <a:solidFill>
                  <a:schemeClr val="tx1"/>
                </a:solidFill>
              </a:rPr>
              <a:t>Lets call these the “.NET/MPN APIs”</a:t>
            </a:r>
            <a:br>
              <a:rPr lang="en-US" dirty="0" smtClean="0">
                <a:solidFill>
                  <a:schemeClr val="tx1"/>
                </a:solidFill>
              </a:rPr>
            </a:br>
            <a:endParaRPr lang="en-US" dirty="0" smtClean="0">
              <a:solidFill>
                <a:schemeClr val="tx1"/>
              </a:solidFill>
            </a:endParaRPr>
          </a:p>
          <a:p>
            <a:pPr marL="0" indent="0">
              <a:buNone/>
            </a:pPr>
            <a:r>
              <a:rPr lang="en-US" dirty="0" smtClean="0">
                <a:solidFill>
                  <a:schemeClr val="tx1"/>
                </a:solidFill>
              </a:rPr>
              <a:t>We’re here for you</a:t>
            </a:r>
          </a:p>
          <a:p>
            <a:pPr marL="342900" lvl="1" indent="0">
              <a:buNone/>
            </a:pPr>
            <a:r>
              <a:rPr lang="en-US" dirty="0" smtClean="0">
                <a:solidFill>
                  <a:schemeClr val="tx1"/>
                </a:solidFill>
                <a:latin typeface="+mj-lt"/>
              </a:rPr>
              <a:t>Microsoft.Phone.Notification, Microsoft.Phone.Shell</a:t>
            </a:r>
          </a:p>
          <a:p>
            <a:pPr marL="342900" lvl="1" indent="0">
              <a:buNone/>
            </a:pPr>
            <a:r>
              <a:rPr lang="en-US" dirty="0" smtClean="0">
                <a:solidFill>
                  <a:schemeClr val="tx1"/>
                </a:solidFill>
                <a:latin typeface="+mj-lt"/>
              </a:rPr>
              <a:t>HttpNotificationChannel, ShellTile, ShellTileSchedule, ShellToast</a:t>
            </a:r>
          </a:p>
          <a:p>
            <a:pPr marL="0" indent="0">
              <a:buNone/>
            </a:pPr>
            <a:r>
              <a:rPr lang="en-US" dirty="0" smtClean="0">
                <a:solidFill>
                  <a:schemeClr val="tx1"/>
                </a:solidFill>
              </a:rPr>
              <a:t/>
            </a:r>
            <a:br>
              <a:rPr lang="en-US" dirty="0" smtClean="0">
                <a:solidFill>
                  <a:schemeClr val="tx1"/>
                </a:solidFill>
              </a:rPr>
            </a:br>
            <a:r>
              <a:rPr lang="en-US" dirty="0" smtClean="0">
                <a:solidFill>
                  <a:schemeClr val="tx1"/>
                </a:solidFill>
              </a:rPr>
              <a:t>There is some magic happening</a:t>
            </a:r>
          </a:p>
          <a:p>
            <a:pPr marL="342900" lvl="1" indent="0">
              <a:buNone/>
            </a:pPr>
            <a:r>
              <a:rPr lang="en-US" dirty="0" smtClean="0">
                <a:solidFill>
                  <a:schemeClr val="tx1"/>
                </a:solidFill>
                <a:latin typeface="+mj-lt"/>
              </a:rPr>
              <a:t>Platform is pure WNS with a .NET notification frosting</a:t>
            </a:r>
          </a:p>
          <a:p>
            <a:pPr marL="342900" lvl="1" indent="0">
              <a:buNone/>
            </a:pPr>
            <a:r>
              <a:rPr lang="en-US" dirty="0" smtClean="0">
                <a:solidFill>
                  <a:schemeClr val="tx1"/>
                </a:solidFill>
                <a:latin typeface="+mj-lt"/>
              </a:rPr>
              <a:t>OS upgrades</a:t>
            </a:r>
          </a:p>
          <a:p>
            <a:pPr marL="342900" lvl="1" indent="0">
              <a:buNone/>
            </a:pPr>
            <a:r>
              <a:rPr lang="en-US" dirty="0" smtClean="0">
                <a:solidFill>
                  <a:schemeClr val="tx1"/>
                </a:solidFill>
                <a:latin typeface="+mj-lt"/>
              </a:rPr>
              <a:t>The Shim</a:t>
            </a:r>
            <a:endParaRPr lang="en-US" dirty="0">
              <a:solidFill>
                <a:schemeClr val="tx1"/>
              </a:solidFill>
              <a:latin typeface="+mj-lt"/>
            </a:endParaRPr>
          </a:p>
        </p:txBody>
      </p:sp>
      <p:sp>
        <p:nvSpPr>
          <p:cNvPr id="10" name="Title 9"/>
          <p:cNvSpPr>
            <a:spLocks noGrp="1"/>
          </p:cNvSpPr>
          <p:nvPr>
            <p:ph type="title"/>
          </p:nvPr>
        </p:nvSpPr>
        <p:spPr/>
        <p:txBody>
          <a:bodyPr>
            <a:normAutofit fontScale="90000"/>
          </a:bodyPr>
          <a:lstStyle/>
          <a:p>
            <a:r>
              <a:rPr lang="en-US" dirty="0" smtClean="0"/>
              <a:t>MPN – Back Compat</a:t>
            </a:r>
            <a:endParaRPr lang="en-US" dirty="0"/>
          </a:p>
        </p:txBody>
      </p:sp>
      <p:pic>
        <p:nvPicPr>
          <p:cNvPr id="4" name="Picture 3"/>
          <p:cNvPicPr>
            <a:picLocks noChangeAspect="1"/>
          </p:cNvPicPr>
          <p:nvPr/>
        </p:nvPicPr>
        <p:blipFill>
          <a:blip r:embed="rId2"/>
          <a:stretch>
            <a:fillRect/>
          </a:stretch>
        </p:blipFill>
        <p:spPr>
          <a:xfrm>
            <a:off x="9853249" y="2778855"/>
            <a:ext cx="1828800" cy="1136341"/>
          </a:xfrm>
          <a:prstGeom prst="rect">
            <a:avLst/>
          </a:prstGeom>
        </p:spPr>
      </p:pic>
      <p:pic>
        <p:nvPicPr>
          <p:cNvPr id="5" name="Picture 4"/>
          <p:cNvPicPr>
            <a:picLocks noChangeAspect="1"/>
          </p:cNvPicPr>
          <p:nvPr/>
        </p:nvPicPr>
        <p:blipFill>
          <a:blip r:embed="rId3"/>
          <a:stretch>
            <a:fillRect/>
          </a:stretch>
        </p:blipFill>
        <p:spPr>
          <a:xfrm>
            <a:off x="9637693" y="4424891"/>
            <a:ext cx="2259913" cy="826613"/>
          </a:xfrm>
          <a:prstGeom prst="rect">
            <a:avLst/>
          </a:prstGeom>
        </p:spPr>
      </p:pic>
      <p:pic>
        <p:nvPicPr>
          <p:cNvPr id="6" name="Picture 5"/>
          <p:cNvPicPr>
            <a:picLocks noChangeAspect="1"/>
          </p:cNvPicPr>
          <p:nvPr/>
        </p:nvPicPr>
        <p:blipFill>
          <a:blip r:embed="rId4"/>
          <a:stretch>
            <a:fillRect/>
          </a:stretch>
        </p:blipFill>
        <p:spPr>
          <a:xfrm>
            <a:off x="10211785" y="5199747"/>
            <a:ext cx="1160291" cy="735610"/>
          </a:xfrm>
          <a:prstGeom prst="rect">
            <a:avLst/>
          </a:prstGeom>
        </p:spPr>
      </p:pic>
    </p:spTree>
    <p:extLst>
      <p:ext uri="{BB962C8B-B14F-4D97-AF65-F5344CB8AC3E}">
        <p14:creationId xmlns:p14="http://schemas.microsoft.com/office/powerpoint/2010/main" val="3619250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500"/>
                                        <p:tgtEl>
                                          <p:spTgt spid="11">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fade">
                                      <p:cBhvr>
                                        <p:cTn id="30" dur="500"/>
                                        <p:tgtEl>
                                          <p:spTgt spid="11">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Box 252"/>
          <p:cNvSpPr txBox="1"/>
          <p:nvPr/>
        </p:nvSpPr>
        <p:spPr>
          <a:xfrm>
            <a:off x="3465669" y="5052332"/>
            <a:ext cx="1565088" cy="1216788"/>
          </a:xfrm>
          <a:prstGeom prst="rect">
            <a:avLst/>
          </a:prstGeom>
          <a:noFill/>
        </p:spPr>
        <p:txBody>
          <a:bodyPr wrap="square" rtlCol="0">
            <a:normAutofit/>
          </a:bodyPr>
          <a:lstStyle/>
          <a:p>
            <a:r>
              <a:rPr lang="en-US" sz="1836" dirty="0" smtClean="0">
                <a:latin typeface="Segoe UI Light"/>
              </a:rPr>
              <a:t>WNS sends notification to device</a:t>
            </a:r>
            <a:endParaRPr lang="en-US" sz="1836" dirty="0">
              <a:latin typeface="Segoe UI Light"/>
            </a:endParaRPr>
          </a:p>
        </p:txBody>
      </p:sp>
      <p:grpSp>
        <p:nvGrpSpPr>
          <p:cNvPr id="248" name="Group 247"/>
          <p:cNvGrpSpPr/>
          <p:nvPr/>
        </p:nvGrpSpPr>
        <p:grpSpPr>
          <a:xfrm>
            <a:off x="393614" y="2143084"/>
            <a:ext cx="2391492" cy="4216583"/>
            <a:chOff x="393614" y="2143084"/>
            <a:chExt cx="2391492" cy="4216583"/>
          </a:xfrm>
        </p:grpSpPr>
        <p:grpSp>
          <p:nvGrpSpPr>
            <p:cNvPr id="126" name="Group 125"/>
            <p:cNvGrpSpPr/>
            <p:nvPr/>
          </p:nvGrpSpPr>
          <p:grpSpPr>
            <a:xfrm>
              <a:off x="393614" y="2143084"/>
              <a:ext cx="2391492" cy="4216583"/>
              <a:chOff x="3750189" y="1734955"/>
              <a:chExt cx="2391492" cy="4216583"/>
            </a:xfrm>
          </p:grpSpPr>
          <p:pic>
            <p:nvPicPr>
              <p:cNvPr id="84" name="Picture 83"/>
              <p:cNvPicPr>
                <a:picLocks noChangeAspect="1"/>
              </p:cNvPicPr>
              <p:nvPr/>
            </p:nvPicPr>
            <p:blipFill>
              <a:blip r:embed="rId3"/>
              <a:stretch>
                <a:fillRect/>
              </a:stretch>
            </p:blipFill>
            <p:spPr>
              <a:xfrm>
                <a:off x="3750189" y="1734955"/>
                <a:ext cx="2391492" cy="4216583"/>
              </a:xfrm>
              <a:prstGeom prst="rect">
                <a:avLst/>
              </a:prstGeom>
            </p:spPr>
          </p:pic>
          <p:sp>
            <p:nvSpPr>
              <p:cNvPr id="122" name="Rectangle 43"/>
              <p:cNvSpPr>
                <a:spLocks noChangeArrowheads="1"/>
              </p:cNvSpPr>
              <p:nvPr/>
            </p:nvSpPr>
            <p:spPr bwMode="auto">
              <a:xfrm>
                <a:off x="4040533" y="2221383"/>
                <a:ext cx="1843776"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WP8.0 APP</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124" name="Rectangle 43"/>
              <p:cNvSpPr>
                <a:spLocks noChangeArrowheads="1"/>
              </p:cNvSpPr>
              <p:nvPr/>
            </p:nvSpPr>
            <p:spPr bwMode="auto">
              <a:xfrm>
                <a:off x="4040533" y="3190081"/>
                <a:ext cx="877824"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.NET APIs</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125" name="Rectangle 43"/>
              <p:cNvSpPr>
                <a:spLocks noChangeArrowheads="1"/>
              </p:cNvSpPr>
              <p:nvPr/>
            </p:nvSpPr>
            <p:spPr bwMode="auto">
              <a:xfrm>
                <a:off x="4998721" y="3190081"/>
                <a:ext cx="877824"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err="1" smtClean="0">
                    <a:solidFill>
                      <a:srgbClr val="FFFFFF"/>
                    </a:solidFill>
                    <a:latin typeface="Segoe UI Semilight" panose="020B0402040204020203" pitchFamily="34" charset="0"/>
                    <a:cs typeface="Segoe UI Semilight" panose="020B0402040204020203" pitchFamily="34" charset="0"/>
                  </a:rPr>
                  <a:t>WinRT</a:t>
                </a:r>
                <a:r>
                  <a:rPr lang="en-US" dirty="0" smtClean="0">
                    <a:solidFill>
                      <a:srgbClr val="FFFFFF"/>
                    </a:solidFill>
                    <a:latin typeface="Segoe UI Semilight" panose="020B0402040204020203" pitchFamily="34" charset="0"/>
                    <a:cs typeface="Segoe UI Semilight" panose="020B0402040204020203" pitchFamily="34" charset="0"/>
                  </a:rPr>
                  <a:t> APIs</a:t>
                </a:r>
                <a:endParaRPr lang="en-US" dirty="0">
                  <a:solidFill>
                    <a:srgbClr val="FFFFFF"/>
                  </a:solidFill>
                  <a:latin typeface="Segoe UI Semilight" panose="020B0402040204020203" pitchFamily="34" charset="0"/>
                  <a:cs typeface="Segoe UI Semilight" panose="020B0402040204020203" pitchFamily="34" charset="0"/>
                </a:endParaRPr>
              </a:p>
            </p:txBody>
          </p:sp>
        </p:grpSp>
        <p:sp>
          <p:nvSpPr>
            <p:cNvPr id="216" name="Rectangle 43"/>
            <p:cNvSpPr>
              <a:spLocks noChangeArrowheads="1"/>
            </p:cNvSpPr>
            <p:nvPr/>
          </p:nvSpPr>
          <p:spPr bwMode="auto">
            <a:xfrm>
              <a:off x="683958" y="4572108"/>
              <a:ext cx="1843776"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Notification Client Platform</a:t>
              </a:r>
              <a:endParaRPr lang="en-US" dirty="0">
                <a:solidFill>
                  <a:srgbClr val="FFFFFF"/>
                </a:solidFill>
                <a:latin typeface="Segoe UI Semilight" panose="020B0402040204020203" pitchFamily="34" charset="0"/>
                <a:cs typeface="Segoe UI Semilight" panose="020B0402040204020203" pitchFamily="34" charset="0"/>
              </a:endParaRPr>
            </a:p>
          </p:txBody>
        </p:sp>
      </p:grpSp>
      <p:sp>
        <p:nvSpPr>
          <p:cNvPr id="3" name="Title 2"/>
          <p:cNvSpPr>
            <a:spLocks noGrp="1"/>
          </p:cNvSpPr>
          <p:nvPr>
            <p:ph type="title"/>
          </p:nvPr>
        </p:nvSpPr>
        <p:spPr/>
        <p:txBody>
          <a:bodyPr/>
          <a:lstStyle/>
          <a:p>
            <a:r>
              <a:rPr lang="en-US" dirty="0" smtClean="0"/>
              <a:t>MPN – Shim Architecture</a:t>
            </a:r>
            <a:endParaRPr lang="en-US" dirty="0"/>
          </a:p>
        </p:txBody>
      </p:sp>
      <p:cxnSp>
        <p:nvCxnSpPr>
          <p:cNvPr id="23" name="Straight Arrow Connector 22"/>
          <p:cNvCxnSpPr/>
          <p:nvPr/>
        </p:nvCxnSpPr>
        <p:spPr>
          <a:xfrm flipH="1">
            <a:off x="8637854" y="3173426"/>
            <a:ext cx="835457" cy="9931"/>
          </a:xfrm>
          <a:prstGeom prst="straightConnector1">
            <a:avLst/>
          </a:prstGeom>
          <a:ln w="38100">
            <a:headEnd type="none"/>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p:cNvCxnSpPr/>
          <p:nvPr/>
        </p:nvCxnSpPr>
        <p:spPr>
          <a:xfrm flipH="1" flipV="1">
            <a:off x="5501374" y="3872053"/>
            <a:ext cx="2262165" cy="8859"/>
          </a:xfrm>
          <a:prstGeom prst="straightConnector1">
            <a:avLst/>
          </a:prstGeom>
          <a:ln w="38100">
            <a:headEnd type="none"/>
            <a:tailEnd type="triangle"/>
          </a:ln>
        </p:spPr>
        <p:style>
          <a:lnRef idx="1">
            <a:schemeClr val="accent5"/>
          </a:lnRef>
          <a:fillRef idx="0">
            <a:schemeClr val="accent5"/>
          </a:fillRef>
          <a:effectRef idx="0">
            <a:schemeClr val="accent5"/>
          </a:effectRef>
          <a:fontRef idx="minor">
            <a:schemeClr val="tx1"/>
          </a:fontRef>
        </p:style>
      </p:cxnSp>
      <p:sp>
        <p:nvSpPr>
          <p:cNvPr id="28" name="TextBox 27"/>
          <p:cNvSpPr txBox="1"/>
          <p:nvPr/>
        </p:nvSpPr>
        <p:spPr>
          <a:xfrm>
            <a:off x="8618425" y="2922303"/>
            <a:ext cx="1088037" cy="254262"/>
          </a:xfrm>
          <a:prstGeom prst="rect">
            <a:avLst/>
          </a:prstGeom>
          <a:noFill/>
        </p:spPr>
        <p:txBody>
          <a:bodyPr wrap="square" rtlCol="0">
            <a:spAutoFit/>
          </a:bodyPr>
          <a:lstStyle/>
          <a:p>
            <a:r>
              <a:rPr lang="en-US" sz="1020" dirty="0"/>
              <a:t>MPN NOTIFY</a:t>
            </a:r>
          </a:p>
        </p:txBody>
      </p:sp>
      <p:sp>
        <p:nvSpPr>
          <p:cNvPr id="29" name="TextBox 28"/>
          <p:cNvSpPr txBox="1"/>
          <p:nvPr/>
        </p:nvSpPr>
        <p:spPr>
          <a:xfrm>
            <a:off x="6020241" y="3631226"/>
            <a:ext cx="1088037" cy="254262"/>
          </a:xfrm>
          <a:prstGeom prst="rect">
            <a:avLst/>
          </a:prstGeom>
          <a:noFill/>
        </p:spPr>
        <p:txBody>
          <a:bodyPr wrap="square" rtlCol="0">
            <a:spAutoFit/>
          </a:bodyPr>
          <a:lstStyle/>
          <a:p>
            <a:r>
              <a:rPr lang="en-US" sz="1020" dirty="0"/>
              <a:t>WNS</a:t>
            </a:r>
            <a:r>
              <a:rPr lang="en-US" sz="1020" dirty="0">
                <a:solidFill>
                  <a:srgbClr val="404040"/>
                </a:solidFill>
              </a:rPr>
              <a:t> </a:t>
            </a:r>
            <a:r>
              <a:rPr lang="en-US" sz="1020" dirty="0"/>
              <a:t>NOTIFY</a:t>
            </a:r>
          </a:p>
        </p:txBody>
      </p:sp>
      <p:sp>
        <p:nvSpPr>
          <p:cNvPr id="31" name="TextBox 30"/>
          <p:cNvSpPr txBox="1"/>
          <p:nvPr/>
        </p:nvSpPr>
        <p:spPr>
          <a:xfrm>
            <a:off x="2905198" y="1151171"/>
            <a:ext cx="3062260" cy="657359"/>
          </a:xfrm>
          <a:prstGeom prst="rect">
            <a:avLst/>
          </a:prstGeom>
          <a:noFill/>
        </p:spPr>
        <p:txBody>
          <a:bodyPr wrap="square" rtlCol="0">
            <a:normAutofit/>
          </a:bodyPr>
          <a:lstStyle>
            <a:defPPr>
              <a:defRPr lang="en-US"/>
            </a:defPPr>
            <a:lvl1pPr>
              <a:defRPr sz="1836">
                <a:latin typeface="+mj-lt"/>
              </a:defRPr>
            </a:lvl1pPr>
          </a:lstStyle>
          <a:p>
            <a:r>
              <a:rPr lang="en-US" dirty="0"/>
              <a:t>Send MPN Shim Push URI</a:t>
            </a:r>
          </a:p>
        </p:txBody>
      </p:sp>
      <p:sp>
        <p:nvSpPr>
          <p:cNvPr id="36" name="TextBox 35"/>
          <p:cNvSpPr txBox="1"/>
          <p:nvPr/>
        </p:nvSpPr>
        <p:spPr>
          <a:xfrm>
            <a:off x="5416096" y="5064136"/>
            <a:ext cx="2102967" cy="1216788"/>
          </a:xfrm>
          <a:prstGeom prst="rect">
            <a:avLst/>
          </a:prstGeom>
          <a:noFill/>
        </p:spPr>
        <p:txBody>
          <a:bodyPr wrap="square" rtlCol="0">
            <a:normAutofit/>
          </a:bodyPr>
          <a:lstStyle/>
          <a:p>
            <a:r>
              <a:rPr lang="en-US" sz="1836" dirty="0" smtClean="0">
                <a:latin typeface="Segoe UI Light"/>
              </a:rPr>
              <a:t>Platform requests MPN Shim channel from WNS</a:t>
            </a:r>
            <a:endParaRPr lang="en-US" sz="1836" dirty="0">
              <a:latin typeface="Segoe UI Light"/>
            </a:endParaRPr>
          </a:p>
        </p:txBody>
      </p:sp>
      <p:sp>
        <p:nvSpPr>
          <p:cNvPr id="38" name="TextBox 37"/>
          <p:cNvSpPr txBox="1"/>
          <p:nvPr/>
        </p:nvSpPr>
        <p:spPr>
          <a:xfrm>
            <a:off x="8509337" y="3544786"/>
            <a:ext cx="2720093" cy="1618454"/>
          </a:xfrm>
          <a:prstGeom prst="rect">
            <a:avLst/>
          </a:prstGeom>
          <a:noFill/>
        </p:spPr>
        <p:txBody>
          <a:bodyPr wrap="square" rtlCol="0">
            <a:normAutofit/>
          </a:bodyPr>
          <a:lstStyle>
            <a:defPPr>
              <a:defRPr lang="en-US"/>
            </a:defPPr>
            <a:lvl1pPr>
              <a:defRPr sz="1836">
                <a:latin typeface="+mj-lt"/>
              </a:defRPr>
            </a:lvl1pPr>
          </a:lstStyle>
          <a:p>
            <a:endParaRPr lang="en-US" dirty="0"/>
          </a:p>
          <a:p>
            <a:r>
              <a:rPr lang="en-US" dirty="0"/>
              <a:t>MPN shim does all the authentication and translation logic to WNS.</a:t>
            </a:r>
          </a:p>
        </p:txBody>
      </p:sp>
      <p:sp>
        <p:nvSpPr>
          <p:cNvPr id="40" name="Oval 39"/>
          <p:cNvSpPr/>
          <p:nvPr/>
        </p:nvSpPr>
        <p:spPr>
          <a:xfrm>
            <a:off x="960437" y="3363358"/>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1</a:t>
            </a:r>
          </a:p>
        </p:txBody>
      </p:sp>
      <p:sp>
        <p:nvSpPr>
          <p:cNvPr id="42" name="TextBox 41"/>
          <p:cNvSpPr txBox="1"/>
          <p:nvPr/>
        </p:nvSpPr>
        <p:spPr>
          <a:xfrm>
            <a:off x="5499546" y="1365446"/>
            <a:ext cx="2720093" cy="2162700"/>
          </a:xfrm>
          <a:prstGeom prst="rect">
            <a:avLst/>
          </a:prstGeom>
          <a:noFill/>
        </p:spPr>
        <p:txBody>
          <a:bodyPr wrap="square" rtlCol="0">
            <a:normAutofit/>
          </a:bodyPr>
          <a:lstStyle>
            <a:defPPr>
              <a:defRPr lang="en-US"/>
            </a:defPPr>
            <a:lvl1pPr>
              <a:defRPr sz="1836">
                <a:latin typeface="+mj-lt"/>
              </a:defRPr>
            </a:lvl1pPr>
          </a:lstStyle>
          <a:p>
            <a:endParaRPr lang="en-US" dirty="0">
              <a:solidFill>
                <a:srgbClr val="404040"/>
              </a:solidFill>
            </a:endParaRPr>
          </a:p>
          <a:p>
            <a:r>
              <a:rPr lang="en-US" dirty="0"/>
              <a:t>WNS will create a channel using the MPN shim domain</a:t>
            </a:r>
          </a:p>
          <a:p>
            <a:r>
              <a:rPr lang="en-US" dirty="0"/>
              <a:t>(both http &amp; https)</a:t>
            </a:r>
          </a:p>
        </p:txBody>
      </p:sp>
      <p:sp>
        <p:nvSpPr>
          <p:cNvPr id="140" name="Oval 139"/>
          <p:cNvSpPr/>
          <p:nvPr/>
        </p:nvSpPr>
        <p:spPr>
          <a:xfrm>
            <a:off x="5227637" y="513543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rgbClr val="FFFFFF"/>
                </a:solidFill>
              </a:rPr>
              <a:t>2</a:t>
            </a:r>
            <a:endParaRPr lang="en-US" sz="1200" dirty="0">
              <a:solidFill>
                <a:srgbClr val="FFFFFF"/>
              </a:solidFill>
            </a:endParaRPr>
          </a:p>
        </p:txBody>
      </p:sp>
      <p:cxnSp>
        <p:nvCxnSpPr>
          <p:cNvPr id="198" name="Elbow Connector 197"/>
          <p:cNvCxnSpPr>
            <a:stCxn id="84" idx="0"/>
            <a:endCxn id="131" idx="0"/>
          </p:cNvCxnSpPr>
          <p:nvPr/>
        </p:nvCxnSpPr>
        <p:spPr>
          <a:xfrm rot="16200000" flipH="1">
            <a:off x="6005892" y="-2273448"/>
            <a:ext cx="161014" cy="8994078"/>
          </a:xfrm>
          <a:prstGeom prst="bentConnector3">
            <a:avLst>
              <a:gd name="adj1" fmla="val -394376"/>
            </a:avLst>
          </a:prstGeom>
          <a:ln w="38100">
            <a:headEnd type="none"/>
            <a:tailEnd type="triangle"/>
          </a:ln>
        </p:spPr>
        <p:style>
          <a:lnRef idx="1">
            <a:schemeClr val="accent5"/>
          </a:lnRef>
          <a:fillRef idx="0">
            <a:schemeClr val="accent5"/>
          </a:fillRef>
          <a:effectRef idx="0">
            <a:schemeClr val="accent5"/>
          </a:effectRef>
          <a:fontRef idx="minor">
            <a:schemeClr val="tx1"/>
          </a:fontRef>
        </p:style>
      </p:cxnSp>
      <p:cxnSp>
        <p:nvCxnSpPr>
          <p:cNvPr id="218" name="Elbow Connector 217"/>
          <p:cNvCxnSpPr>
            <a:stCxn id="216" idx="2"/>
            <a:endCxn id="45" idx="2"/>
          </p:cNvCxnSpPr>
          <p:nvPr/>
        </p:nvCxnSpPr>
        <p:spPr>
          <a:xfrm rot="5400000" flipH="1" flipV="1">
            <a:off x="3114812" y="3455410"/>
            <a:ext cx="487866" cy="3505798"/>
          </a:xfrm>
          <a:prstGeom prst="bentConnector3">
            <a:avLst>
              <a:gd name="adj1" fmla="val -239492"/>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80" name="Straight Arrow Connector 179"/>
          <p:cNvCxnSpPr/>
          <p:nvPr/>
        </p:nvCxnSpPr>
        <p:spPr>
          <a:xfrm>
            <a:off x="1265237" y="3344862"/>
            <a:ext cx="4763" cy="137160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230" name="Oval 229"/>
          <p:cNvSpPr/>
          <p:nvPr/>
        </p:nvSpPr>
        <p:spPr>
          <a:xfrm>
            <a:off x="4956853" y="2344431"/>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3</a:t>
            </a:r>
          </a:p>
        </p:txBody>
      </p:sp>
      <p:sp>
        <p:nvSpPr>
          <p:cNvPr id="231" name="Curved Left Arrow 230"/>
          <p:cNvSpPr/>
          <p:nvPr/>
        </p:nvSpPr>
        <p:spPr bwMode="auto">
          <a:xfrm>
            <a:off x="5222950" y="2345869"/>
            <a:ext cx="184397" cy="285361"/>
          </a:xfrm>
          <a:prstGeom prst="curved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Curved Left Arrow 231"/>
          <p:cNvSpPr/>
          <p:nvPr/>
        </p:nvSpPr>
        <p:spPr bwMode="auto">
          <a:xfrm flipH="1" flipV="1">
            <a:off x="4739892" y="2309163"/>
            <a:ext cx="184397" cy="285361"/>
          </a:xfrm>
          <a:prstGeom prst="curved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TextBox 232"/>
          <p:cNvSpPr txBox="1"/>
          <p:nvPr/>
        </p:nvSpPr>
        <p:spPr>
          <a:xfrm>
            <a:off x="2614135" y="6649387"/>
            <a:ext cx="1906058" cy="249299"/>
          </a:xfrm>
          <a:prstGeom prst="rect">
            <a:avLst/>
          </a:prstGeom>
          <a:noFill/>
        </p:spPr>
        <p:txBody>
          <a:bodyPr wrap="square" rtlCol="0">
            <a:spAutoFit/>
          </a:bodyPr>
          <a:lstStyle/>
          <a:p>
            <a:r>
              <a:rPr lang="en-US" sz="1020" dirty="0" smtClean="0"/>
              <a:t>PERSISTENT CONNECTION </a:t>
            </a:r>
            <a:endParaRPr lang="en-US" sz="1020" dirty="0"/>
          </a:p>
        </p:txBody>
      </p:sp>
      <p:sp>
        <p:nvSpPr>
          <p:cNvPr id="139" name="Oval 138"/>
          <p:cNvSpPr/>
          <p:nvPr/>
        </p:nvSpPr>
        <p:spPr>
          <a:xfrm>
            <a:off x="1309699" y="4411662"/>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4</a:t>
            </a:r>
          </a:p>
        </p:txBody>
      </p:sp>
      <p:sp>
        <p:nvSpPr>
          <p:cNvPr id="240" name="Oval 239"/>
          <p:cNvSpPr/>
          <p:nvPr/>
        </p:nvSpPr>
        <p:spPr>
          <a:xfrm>
            <a:off x="2680451" y="1198424"/>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rgbClr val="FFFFFF"/>
                </a:solidFill>
              </a:rPr>
              <a:t>5</a:t>
            </a:r>
            <a:endParaRPr lang="en-US" sz="1200" dirty="0">
              <a:solidFill>
                <a:srgbClr val="FFFFFF"/>
              </a:solidFill>
            </a:endParaRPr>
          </a:p>
        </p:txBody>
      </p:sp>
      <p:grpSp>
        <p:nvGrpSpPr>
          <p:cNvPr id="247" name="Group 246"/>
          <p:cNvGrpSpPr/>
          <p:nvPr/>
        </p:nvGrpSpPr>
        <p:grpSpPr>
          <a:xfrm>
            <a:off x="9538438" y="2304098"/>
            <a:ext cx="2089999" cy="1319512"/>
            <a:chOff x="9538438" y="2304098"/>
            <a:chExt cx="2089999" cy="1319512"/>
          </a:xfrm>
        </p:grpSpPr>
        <p:pic>
          <p:nvPicPr>
            <p:cNvPr id="131" name="Picture 130"/>
            <p:cNvPicPr>
              <a:picLocks noChangeAspect="1"/>
            </p:cNvPicPr>
            <p:nvPr/>
          </p:nvPicPr>
          <p:blipFill>
            <a:blip r:embed="rId4"/>
            <a:stretch>
              <a:fillRect/>
            </a:stretch>
          </p:blipFill>
          <p:spPr>
            <a:xfrm>
              <a:off x="9538438" y="2304098"/>
              <a:ext cx="2089999" cy="1182499"/>
            </a:xfrm>
            <a:prstGeom prst="rect">
              <a:avLst/>
            </a:prstGeom>
          </p:spPr>
        </p:pic>
        <p:sp>
          <p:nvSpPr>
            <p:cNvPr id="241" name="TextBox 240"/>
            <p:cNvSpPr txBox="1"/>
            <p:nvPr/>
          </p:nvSpPr>
          <p:spPr>
            <a:xfrm>
              <a:off x="9607863" y="2663347"/>
              <a:ext cx="1818447"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App Cloud</a:t>
              </a:r>
              <a:br>
                <a:rPr lang="en-US" sz="2400" dirty="0" smtClean="0">
                  <a:solidFill>
                    <a:srgbClr val="FFFFFF"/>
                  </a:solidFill>
                </a:rPr>
              </a:br>
              <a:r>
                <a:rPr lang="en-US" sz="2400" dirty="0" smtClean="0">
                  <a:solidFill>
                    <a:srgbClr val="FFFFFF"/>
                  </a:solidFill>
                </a:rPr>
                <a:t>Service</a:t>
              </a:r>
            </a:p>
          </p:txBody>
        </p:sp>
      </p:grpSp>
      <p:sp>
        <p:nvSpPr>
          <p:cNvPr id="244" name="Oval 243"/>
          <p:cNvSpPr/>
          <p:nvPr/>
        </p:nvSpPr>
        <p:spPr>
          <a:xfrm>
            <a:off x="8997271" y="3254688"/>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6</a:t>
            </a:r>
          </a:p>
        </p:txBody>
      </p:sp>
      <p:grpSp>
        <p:nvGrpSpPr>
          <p:cNvPr id="249" name="Group 248"/>
          <p:cNvGrpSpPr/>
          <p:nvPr/>
        </p:nvGrpSpPr>
        <p:grpSpPr>
          <a:xfrm>
            <a:off x="3781037" y="2682480"/>
            <a:ext cx="1720337" cy="2281896"/>
            <a:chOff x="3781037" y="2682480"/>
            <a:chExt cx="1720337" cy="2281896"/>
          </a:xfrm>
        </p:grpSpPr>
        <p:pic>
          <p:nvPicPr>
            <p:cNvPr id="45" name="Picture 44"/>
            <p:cNvPicPr>
              <a:picLocks noChangeAspect="1"/>
            </p:cNvPicPr>
            <p:nvPr/>
          </p:nvPicPr>
          <p:blipFill>
            <a:blip r:embed="rId5"/>
            <a:stretch>
              <a:fillRect/>
            </a:stretch>
          </p:blipFill>
          <p:spPr>
            <a:xfrm>
              <a:off x="4721914" y="2682480"/>
              <a:ext cx="779460" cy="2281896"/>
            </a:xfrm>
            <a:prstGeom prst="rect">
              <a:avLst/>
            </a:prstGeom>
          </p:spPr>
        </p:pic>
        <p:sp>
          <p:nvSpPr>
            <p:cNvPr id="245" name="TextBox 244"/>
            <p:cNvSpPr txBox="1"/>
            <p:nvPr/>
          </p:nvSpPr>
          <p:spPr>
            <a:xfrm>
              <a:off x="3781037" y="3519302"/>
              <a:ext cx="10506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WNS</a:t>
              </a:r>
            </a:p>
          </p:txBody>
        </p:sp>
      </p:grpSp>
      <p:grpSp>
        <p:nvGrpSpPr>
          <p:cNvPr id="250" name="Group 249"/>
          <p:cNvGrpSpPr/>
          <p:nvPr/>
        </p:nvGrpSpPr>
        <p:grpSpPr>
          <a:xfrm>
            <a:off x="6870112" y="2948283"/>
            <a:ext cx="1586108" cy="1300353"/>
            <a:chOff x="6870112" y="2948283"/>
            <a:chExt cx="1586108" cy="1300353"/>
          </a:xfrm>
        </p:grpSpPr>
        <p:pic>
          <p:nvPicPr>
            <p:cNvPr id="46" name="Picture 45"/>
            <p:cNvPicPr>
              <a:picLocks noChangeAspect="1"/>
            </p:cNvPicPr>
            <p:nvPr/>
          </p:nvPicPr>
          <p:blipFill>
            <a:blip r:embed="rId6"/>
            <a:stretch>
              <a:fillRect/>
            </a:stretch>
          </p:blipFill>
          <p:spPr>
            <a:xfrm>
              <a:off x="7782968" y="2981339"/>
              <a:ext cx="673252" cy="1267297"/>
            </a:xfrm>
            <a:prstGeom prst="rect">
              <a:avLst/>
            </a:prstGeom>
          </p:spPr>
        </p:pic>
        <p:sp>
          <p:nvSpPr>
            <p:cNvPr id="246" name="TextBox 245"/>
            <p:cNvSpPr txBox="1"/>
            <p:nvPr/>
          </p:nvSpPr>
          <p:spPr>
            <a:xfrm>
              <a:off x="6870112" y="2948283"/>
              <a:ext cx="1049005"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MPN</a:t>
              </a:r>
              <a:r>
                <a:rPr lang="en-US" sz="2400" dirty="0" smtClean="0">
                  <a:gradFill>
                    <a:gsLst>
                      <a:gs pos="2917">
                        <a:srgbClr val="404040"/>
                      </a:gs>
                      <a:gs pos="30000">
                        <a:srgbClr val="404040"/>
                      </a:gs>
                    </a:gsLst>
                    <a:lin ang="5400000" scaled="0"/>
                  </a:gradFill>
                </a:rPr>
                <a:t/>
              </a:r>
              <a:br>
                <a:rPr lang="en-US" sz="2400" dirty="0" smtClean="0">
                  <a:gradFill>
                    <a:gsLst>
                      <a:gs pos="2917">
                        <a:srgbClr val="404040"/>
                      </a:gs>
                      <a:gs pos="30000">
                        <a:srgbClr val="404040"/>
                      </a:gs>
                    </a:gsLst>
                    <a:lin ang="5400000" scaled="0"/>
                  </a:gradFill>
                </a:rPr>
              </a:br>
              <a:r>
                <a:rPr lang="en-US" sz="2400" dirty="0" smtClean="0"/>
                <a:t>Shim</a:t>
              </a:r>
            </a:p>
          </p:txBody>
        </p:sp>
      </p:grpSp>
      <p:sp>
        <p:nvSpPr>
          <p:cNvPr id="252" name="Oval 251"/>
          <p:cNvSpPr/>
          <p:nvPr/>
        </p:nvSpPr>
        <p:spPr>
          <a:xfrm>
            <a:off x="4739892" y="51190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7</a:t>
            </a:r>
          </a:p>
        </p:txBody>
      </p:sp>
      <p:sp>
        <p:nvSpPr>
          <p:cNvPr id="254" name="TextBox 253"/>
          <p:cNvSpPr txBox="1"/>
          <p:nvPr/>
        </p:nvSpPr>
        <p:spPr>
          <a:xfrm>
            <a:off x="2672871" y="2022222"/>
            <a:ext cx="1271823"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WP8.1</a:t>
            </a:r>
            <a:r>
              <a:rPr lang="en-US" sz="2400" dirty="0" smtClean="0">
                <a:gradFill>
                  <a:gsLst>
                    <a:gs pos="2917">
                      <a:srgbClr val="404040"/>
                    </a:gs>
                    <a:gs pos="30000">
                      <a:srgbClr val="404040"/>
                    </a:gs>
                  </a:gsLst>
                  <a:lin ang="5400000" scaled="0"/>
                </a:gradFill>
              </a:rPr>
              <a:t/>
            </a:r>
            <a:br>
              <a:rPr lang="en-US" sz="2400" dirty="0" smtClean="0">
                <a:gradFill>
                  <a:gsLst>
                    <a:gs pos="2917">
                      <a:srgbClr val="404040"/>
                    </a:gs>
                    <a:gs pos="30000">
                      <a:srgbClr val="404040"/>
                    </a:gs>
                  </a:gsLst>
                  <a:lin ang="5400000" scaled="0"/>
                </a:gradFill>
              </a:rPr>
            </a:br>
            <a:r>
              <a:rPr lang="en-US" sz="2400" dirty="0" smtClean="0"/>
              <a:t>Device</a:t>
            </a:r>
          </a:p>
        </p:txBody>
      </p:sp>
    </p:spTree>
    <p:extLst>
      <p:ext uri="{BB962C8B-B14F-4D97-AF65-F5344CB8AC3E}">
        <p14:creationId xmlns:p14="http://schemas.microsoft.com/office/powerpoint/2010/main" val="647284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9"/>
                                        </p:tgtEl>
                                        <p:attrNameLst>
                                          <p:attrName>style.visibility</p:attrName>
                                        </p:attrNameLst>
                                      </p:cBhvr>
                                      <p:to>
                                        <p:strVal val="visible"/>
                                      </p:to>
                                    </p:set>
                                    <p:animEffect transition="in" filter="fade">
                                      <p:cBhvr>
                                        <p:cTn id="14" dur="500"/>
                                        <p:tgtEl>
                                          <p:spTgt spid="24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7"/>
                                        </p:tgtEl>
                                        <p:attrNameLst>
                                          <p:attrName>style.visibility</p:attrName>
                                        </p:attrNameLst>
                                      </p:cBhvr>
                                      <p:to>
                                        <p:strVal val="visible"/>
                                      </p:to>
                                    </p:set>
                                    <p:animEffect transition="in" filter="fade">
                                      <p:cBhvr>
                                        <p:cTn id="19" dur="500"/>
                                        <p:tgtEl>
                                          <p:spTgt spid="24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0"/>
                                        </p:tgtEl>
                                        <p:attrNameLst>
                                          <p:attrName>style.visibility</p:attrName>
                                        </p:attrNameLst>
                                      </p:cBhvr>
                                      <p:to>
                                        <p:strVal val="visible"/>
                                      </p:to>
                                    </p:set>
                                    <p:animEffect transition="in" filter="fade">
                                      <p:cBhvr>
                                        <p:cTn id="24" dur="500"/>
                                        <p:tgtEl>
                                          <p:spTgt spid="2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500"/>
                                        <p:tgtEl>
                                          <p:spTgt spid="1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3"/>
                                        </p:tgtEl>
                                        <p:attrNameLst>
                                          <p:attrName>style.visibility</p:attrName>
                                        </p:attrNameLst>
                                      </p:cBhvr>
                                      <p:to>
                                        <p:strVal val="visible"/>
                                      </p:to>
                                    </p:set>
                                    <p:animEffect transition="in" filter="fade">
                                      <p:cBhvr>
                                        <p:cTn id="37" dur="500"/>
                                        <p:tgtEl>
                                          <p:spTgt spid="233"/>
                                        </p:tgtEl>
                                      </p:cBhvr>
                                    </p:animEffect>
                                  </p:childTnLst>
                                </p:cTn>
                              </p:par>
                              <p:par>
                                <p:cTn id="38" presetID="10" presetClass="entr" presetSubtype="0" fill="hold" nodeType="withEffect">
                                  <p:stCondLst>
                                    <p:cond delay="0"/>
                                  </p:stCondLst>
                                  <p:childTnLst>
                                    <p:set>
                                      <p:cBhvr>
                                        <p:cTn id="39" dur="1" fill="hold">
                                          <p:stCondLst>
                                            <p:cond delay="0"/>
                                          </p:stCondLst>
                                        </p:cTn>
                                        <p:tgtEl>
                                          <p:spTgt spid="218"/>
                                        </p:tgtEl>
                                        <p:attrNameLst>
                                          <p:attrName>style.visibility</p:attrName>
                                        </p:attrNameLst>
                                      </p:cBhvr>
                                      <p:to>
                                        <p:strVal val="visible"/>
                                      </p:to>
                                    </p:set>
                                    <p:animEffect transition="in" filter="fade">
                                      <p:cBhvr>
                                        <p:cTn id="40" dur="500"/>
                                        <p:tgtEl>
                                          <p:spTgt spid="2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500"/>
                                        <p:tgtEl>
                                          <p:spTgt spid="1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2"/>
                                        </p:tgtEl>
                                        <p:attrNameLst>
                                          <p:attrName>style.visibility</p:attrName>
                                        </p:attrNameLst>
                                      </p:cBhvr>
                                      <p:to>
                                        <p:strVal val="visible"/>
                                      </p:to>
                                    </p:set>
                                    <p:animEffect transition="in" filter="fade">
                                      <p:cBhvr>
                                        <p:cTn id="51" dur="500"/>
                                        <p:tgtEl>
                                          <p:spTgt spid="2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0"/>
                                        </p:tgtEl>
                                        <p:attrNameLst>
                                          <p:attrName>style.visibility</p:attrName>
                                        </p:attrNameLst>
                                      </p:cBhvr>
                                      <p:to>
                                        <p:strVal val="visible"/>
                                      </p:to>
                                    </p:set>
                                    <p:animEffect transition="in" filter="fade">
                                      <p:cBhvr>
                                        <p:cTn id="54" dur="500"/>
                                        <p:tgtEl>
                                          <p:spTgt spid="2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1"/>
                                        </p:tgtEl>
                                        <p:attrNameLst>
                                          <p:attrName>style.visibility</p:attrName>
                                        </p:attrNameLst>
                                      </p:cBhvr>
                                      <p:to>
                                        <p:strVal val="visible"/>
                                      </p:to>
                                    </p:set>
                                    <p:animEffect transition="in" filter="fade">
                                      <p:cBhvr>
                                        <p:cTn id="60" dur="500"/>
                                        <p:tgtEl>
                                          <p:spTgt spid="2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fade">
                                      <p:cBhvr>
                                        <p:cTn id="65" dur="500"/>
                                        <p:tgtEl>
                                          <p:spTgt spid="1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98"/>
                                        </p:tgtEl>
                                        <p:attrNameLst>
                                          <p:attrName>style.visibility</p:attrName>
                                        </p:attrNameLst>
                                      </p:cBhvr>
                                      <p:to>
                                        <p:strVal val="visible"/>
                                      </p:to>
                                    </p:set>
                                    <p:animEffect transition="in" filter="fade">
                                      <p:cBhvr>
                                        <p:cTn id="70" dur="500"/>
                                        <p:tgtEl>
                                          <p:spTgt spid="1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Effect transition="in" filter="fade">
                                      <p:cBhvr>
                                        <p:cTn id="73" dur="500"/>
                                        <p:tgtEl>
                                          <p:spTgt spid="2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4"/>
                                        </p:tgtEl>
                                        <p:attrNameLst>
                                          <p:attrName>style.visibility</p:attrName>
                                        </p:attrNameLst>
                                      </p:cBhvr>
                                      <p:to>
                                        <p:strVal val="visible"/>
                                      </p:to>
                                    </p:set>
                                    <p:animEffect transition="in" filter="fade">
                                      <p:cBhvr>
                                        <p:cTn id="90" dur="500"/>
                                        <p:tgtEl>
                                          <p:spTgt spid="24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52"/>
                                        </p:tgtEl>
                                        <p:attrNameLst>
                                          <p:attrName>style.visibility</p:attrName>
                                        </p:attrNameLst>
                                      </p:cBhvr>
                                      <p:to>
                                        <p:strVal val="visible"/>
                                      </p:to>
                                    </p:set>
                                    <p:animEffect transition="in" filter="fade">
                                      <p:cBhvr>
                                        <p:cTn id="103" dur="500"/>
                                        <p:tgtEl>
                                          <p:spTgt spid="25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53"/>
                                        </p:tgtEl>
                                        <p:attrNameLst>
                                          <p:attrName>style.visibility</p:attrName>
                                        </p:attrNameLst>
                                      </p:cBhvr>
                                      <p:to>
                                        <p:strVal val="visible"/>
                                      </p:to>
                                    </p:set>
                                    <p:animEffect transition="in" filter="fade">
                                      <p:cBhvr>
                                        <p:cTn id="106"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8" grpId="0"/>
      <p:bldP spid="29" grpId="0"/>
      <p:bldP spid="31" grpId="0"/>
      <p:bldP spid="36" grpId="0"/>
      <p:bldP spid="38" grpId="0"/>
      <p:bldP spid="40" grpId="0" animBg="1"/>
      <p:bldP spid="42" grpId="0"/>
      <p:bldP spid="140" grpId="0" animBg="1"/>
      <p:bldP spid="230" grpId="0" animBg="1"/>
      <p:bldP spid="231" grpId="0" animBg="1"/>
      <p:bldP spid="232" grpId="0" animBg="1"/>
      <p:bldP spid="233" grpId="0"/>
      <p:bldP spid="139" grpId="0" animBg="1"/>
      <p:bldP spid="240" grpId="0" animBg="1"/>
      <p:bldP spid="244" grpId="0" animBg="1"/>
      <p:bldP spid="252" grpId="0" animBg="1"/>
      <p:bldP spid="2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668462"/>
            <a:ext cx="11887200" cy="4302716"/>
          </a:xfrm>
        </p:spPr>
        <p:txBody>
          <a:bodyPr/>
          <a:lstStyle/>
          <a:p>
            <a:pPr marL="0" indent="0">
              <a:buNone/>
            </a:pPr>
            <a:r>
              <a:rPr lang="en-US" sz="3600" dirty="0">
                <a:solidFill>
                  <a:schemeClr val="tx1"/>
                </a:solidFill>
              </a:rPr>
              <a:t>No</a:t>
            </a:r>
            <a:r>
              <a:rPr lang="en-US" sz="3600" dirty="0" smtClean="0">
                <a:solidFill>
                  <a:schemeClr val="tx1"/>
                </a:solidFill>
              </a:rPr>
              <a:t> need to rewrite or change</a:t>
            </a: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a:p>
            <a:pPr marL="0" indent="0">
              <a:buNone/>
            </a:pPr>
            <a:r>
              <a:rPr lang="en-US" sz="3600" dirty="0">
                <a:solidFill>
                  <a:schemeClr val="tx1"/>
                </a:solidFill>
              </a:rPr>
              <a:t>All .NET APIs are there – nothing is deprecated</a:t>
            </a: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a:p>
            <a:pPr marL="0" indent="0">
              <a:buNone/>
            </a:pPr>
            <a:r>
              <a:rPr lang="en-US" sz="3600" dirty="0" smtClean="0">
                <a:solidFill>
                  <a:schemeClr val="tx1"/>
                </a:solidFill>
              </a:rPr>
              <a:t>Behavioral improvements</a:t>
            </a:r>
            <a:endParaRPr lang="en-US" sz="3600" dirty="0">
              <a:solidFill>
                <a:schemeClr val="tx1"/>
              </a:solidFill>
            </a:endParaRPr>
          </a:p>
          <a:p>
            <a:pPr marL="342900" lvl="1" indent="0">
              <a:buNone/>
            </a:pPr>
            <a:r>
              <a:rPr lang="en-US" dirty="0" smtClean="0">
                <a:solidFill>
                  <a:schemeClr val="tx1"/>
                </a:solidFill>
                <a:latin typeface="+mj-lt"/>
              </a:rPr>
              <a:t>BindToShellTile and BindToShellToast </a:t>
            </a:r>
            <a:r>
              <a:rPr lang="en-US" dirty="0">
                <a:solidFill>
                  <a:schemeClr val="tx1"/>
                </a:solidFill>
                <a:latin typeface="+mj-lt"/>
              </a:rPr>
              <a:t>always </a:t>
            </a:r>
            <a:r>
              <a:rPr lang="en-US" dirty="0" smtClean="0">
                <a:solidFill>
                  <a:schemeClr val="tx1"/>
                </a:solidFill>
                <a:latin typeface="+mj-lt"/>
              </a:rPr>
              <a:t>succeeds</a:t>
            </a:r>
          </a:p>
          <a:p>
            <a:pPr marL="342900" lvl="1" indent="0">
              <a:buNone/>
            </a:pPr>
            <a:r>
              <a:rPr lang="en-US" dirty="0" err="1" smtClean="0">
                <a:solidFill>
                  <a:schemeClr val="tx1"/>
                </a:solidFill>
                <a:latin typeface="+mj-lt"/>
              </a:rPr>
              <a:t>IsShellTileBound</a:t>
            </a:r>
            <a:r>
              <a:rPr lang="en-US" dirty="0" smtClean="0">
                <a:solidFill>
                  <a:schemeClr val="tx1"/>
                </a:solidFill>
                <a:latin typeface="+mj-lt"/>
              </a:rPr>
              <a:t> and IsShellToastBound </a:t>
            </a:r>
            <a:r>
              <a:rPr lang="en-US" dirty="0">
                <a:solidFill>
                  <a:schemeClr val="tx1"/>
                </a:solidFill>
                <a:latin typeface="+mj-lt"/>
              </a:rPr>
              <a:t>always </a:t>
            </a:r>
            <a:r>
              <a:rPr lang="en-US" dirty="0" smtClean="0">
                <a:solidFill>
                  <a:schemeClr val="tx1"/>
                </a:solidFill>
                <a:latin typeface="+mj-lt"/>
              </a:rPr>
              <a:t>true</a:t>
            </a:r>
          </a:p>
          <a:p>
            <a:pPr marL="342900" lvl="1" indent="0">
              <a:buNone/>
            </a:pPr>
            <a:r>
              <a:rPr lang="en-US" dirty="0" err="1" smtClean="0">
                <a:solidFill>
                  <a:schemeClr val="tx1"/>
                </a:solidFill>
                <a:latin typeface="+mj-lt"/>
              </a:rPr>
              <a:t>BindToShellTile</a:t>
            </a:r>
            <a:r>
              <a:rPr lang="en-US" dirty="0" smtClean="0">
                <a:solidFill>
                  <a:schemeClr val="tx1"/>
                </a:solidFill>
                <a:latin typeface="+mj-lt"/>
              </a:rPr>
              <a:t> </a:t>
            </a:r>
            <a:r>
              <a:rPr lang="en-US" dirty="0">
                <a:solidFill>
                  <a:schemeClr val="tx1"/>
                </a:solidFill>
                <a:latin typeface="+mj-lt"/>
              </a:rPr>
              <a:t>doesn’t need the URI list </a:t>
            </a:r>
            <a:r>
              <a:rPr lang="en-US" dirty="0" smtClean="0">
                <a:solidFill>
                  <a:schemeClr val="tx1"/>
                </a:solidFill>
                <a:latin typeface="+mj-lt"/>
              </a:rPr>
              <a:t>anymore, but doesn’t break if you give it</a:t>
            </a:r>
          </a:p>
          <a:p>
            <a:pPr marL="342900" lvl="1" indent="0">
              <a:buNone/>
            </a:pPr>
            <a:r>
              <a:rPr lang="en-US" sz="2000" dirty="0" err="1" smtClean="0">
                <a:solidFill>
                  <a:schemeClr val="tx1"/>
                </a:solidFill>
                <a:latin typeface="Consolas" panose="020B0609020204030204" pitchFamily="49" charset="0"/>
                <a:cs typeface="Consolas" panose="020B0609020204030204" pitchFamily="49" charset="0"/>
              </a:rPr>
              <a:t>Find</a:t>
            </a:r>
            <a:r>
              <a:rPr lang="en-US" sz="2000" dirty="0" err="1" smtClean="0">
                <a:solidFill>
                  <a:schemeClr val="tx1"/>
                </a:solidFill>
                <a:latin typeface="Consolas" panose="020B0609020204030204" pitchFamily="49" charset="0"/>
                <a:cs typeface="Consolas" panose="020B0609020204030204" pitchFamily="49" charset="0"/>
                <a:sym typeface="Wingdings" panose="05000000000000000000" pitchFamily="2" charset="2"/>
              </a:rPr>
              <a:t></a:t>
            </a:r>
            <a:r>
              <a:rPr lang="en-US" sz="2000" dirty="0" err="1" smtClean="0">
                <a:solidFill>
                  <a:schemeClr val="tx1"/>
                </a:solidFill>
                <a:latin typeface="Consolas" panose="020B0609020204030204" pitchFamily="49" charset="0"/>
                <a:cs typeface="Consolas" panose="020B0609020204030204" pitchFamily="49" charset="0"/>
              </a:rPr>
              <a:t>Returns</a:t>
            </a:r>
            <a:r>
              <a:rPr lang="en-US" sz="2000" dirty="0" smtClean="0">
                <a:solidFill>
                  <a:schemeClr val="tx1"/>
                </a:solidFill>
                <a:latin typeface="Consolas" panose="020B0609020204030204" pitchFamily="49" charset="0"/>
                <a:cs typeface="Consolas" panose="020B0609020204030204" pitchFamily="49" charset="0"/>
              </a:rPr>
              <a:t> Null</a:t>
            </a:r>
            <a:r>
              <a:rPr lang="en-US" sz="2000" dirty="0" smtClean="0">
                <a:solidFill>
                  <a:schemeClr val="tx1"/>
                </a:solidFill>
                <a:latin typeface="Consolas" panose="020B0609020204030204" pitchFamily="49" charset="0"/>
                <a:cs typeface="Consolas" panose="020B0609020204030204" pitchFamily="49" charset="0"/>
                <a:sym typeface="Wingdings" panose="05000000000000000000" pitchFamily="2" charset="2"/>
              </a:rPr>
              <a:t></a:t>
            </a:r>
            <a:r>
              <a:rPr lang="en-US" sz="2000" dirty="0" smtClean="0">
                <a:solidFill>
                  <a:schemeClr val="tx1"/>
                </a:solidFill>
                <a:latin typeface="Consolas" panose="020B0609020204030204" pitchFamily="49" charset="0"/>
                <a:cs typeface="Consolas" panose="020B0609020204030204" pitchFamily="49" charset="0"/>
              </a:rPr>
              <a:t>You call </a:t>
            </a:r>
            <a:r>
              <a:rPr lang="en-US" sz="2000" dirty="0" err="1" smtClean="0">
                <a:solidFill>
                  <a:schemeClr val="tx1"/>
                </a:solidFill>
                <a:latin typeface="Consolas" panose="020B0609020204030204" pitchFamily="49" charset="0"/>
                <a:cs typeface="Consolas" panose="020B0609020204030204" pitchFamily="49" charset="0"/>
              </a:rPr>
              <a:t>Open</a:t>
            </a:r>
            <a:r>
              <a:rPr lang="en-US" sz="2000" dirty="0" err="1" smtClean="0">
                <a:solidFill>
                  <a:schemeClr val="tx1"/>
                </a:solidFill>
                <a:latin typeface="Consolas" panose="020B0609020204030204" pitchFamily="49" charset="0"/>
                <a:cs typeface="Consolas" panose="020B0609020204030204" pitchFamily="49" charset="0"/>
                <a:sym typeface="Wingdings" panose="05000000000000000000" pitchFamily="2" charset="2"/>
              </a:rPr>
              <a:t></a:t>
            </a:r>
            <a:r>
              <a:rPr lang="en-US" sz="2000" dirty="0" err="1" smtClean="0">
                <a:solidFill>
                  <a:schemeClr val="tx1"/>
                </a:solidFill>
                <a:latin typeface="Consolas" panose="020B0609020204030204" pitchFamily="49" charset="0"/>
                <a:cs typeface="Consolas" panose="020B0609020204030204" pitchFamily="49" charset="0"/>
              </a:rPr>
              <a:t>ChannelUriUpdated</a:t>
            </a:r>
            <a:r>
              <a:rPr lang="en-US" dirty="0" smtClean="0">
                <a:solidFill>
                  <a:schemeClr val="tx1"/>
                </a:solidFill>
                <a:latin typeface="+mj-lt"/>
                <a:cs typeface="Consolas" panose="020B0609020204030204" pitchFamily="49" charset="0"/>
              </a:rPr>
              <a:t> -</a:t>
            </a:r>
            <a:r>
              <a:rPr lang="en-US" dirty="0" smtClean="0">
                <a:solidFill>
                  <a:schemeClr val="tx1"/>
                </a:solidFill>
                <a:latin typeface="+mj-lt"/>
              </a:rPr>
              <a:t>every launch and resume</a:t>
            </a:r>
          </a:p>
        </p:txBody>
      </p:sp>
      <p:sp>
        <p:nvSpPr>
          <p:cNvPr id="3" name="Title 2"/>
          <p:cNvSpPr>
            <a:spLocks noGrp="1"/>
          </p:cNvSpPr>
          <p:nvPr>
            <p:ph type="title"/>
          </p:nvPr>
        </p:nvSpPr>
        <p:spPr/>
        <p:txBody>
          <a:bodyPr>
            <a:normAutofit fontScale="90000"/>
          </a:bodyPr>
          <a:lstStyle/>
          <a:p>
            <a:r>
              <a:rPr lang="en-US" dirty="0" smtClean="0"/>
              <a:t>Existing MPN Developers – Client Code</a:t>
            </a:r>
            <a:endParaRPr lang="en-US" dirty="0"/>
          </a:p>
        </p:txBody>
      </p:sp>
    </p:spTree>
    <p:extLst>
      <p:ext uri="{BB962C8B-B14F-4D97-AF65-F5344CB8AC3E}">
        <p14:creationId xmlns:p14="http://schemas.microsoft.com/office/powerpoint/2010/main" val="1017711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744662"/>
            <a:ext cx="11887200" cy="4738686"/>
          </a:xfrm>
        </p:spPr>
        <p:txBody>
          <a:bodyPr>
            <a:normAutofit/>
          </a:bodyPr>
          <a:lstStyle/>
          <a:p>
            <a:pPr marL="0" indent="0">
              <a:buNone/>
            </a:pPr>
            <a:r>
              <a:rPr lang="en-US" sz="4400" dirty="0">
                <a:solidFill>
                  <a:schemeClr val="tx1"/>
                </a:solidFill>
              </a:rPr>
              <a:t>No need to rewrite or change</a:t>
            </a:r>
            <a:r>
              <a:rPr lang="en-US" sz="3600" dirty="0">
                <a:solidFill>
                  <a:schemeClr val="tx1"/>
                </a:solidFill>
              </a:rPr>
              <a:t/>
            </a:r>
            <a:br>
              <a:rPr lang="en-US" sz="3600" dirty="0">
                <a:solidFill>
                  <a:schemeClr val="tx1"/>
                </a:solidFill>
              </a:rPr>
            </a:br>
            <a:endParaRPr lang="en-US" sz="3600" dirty="0">
              <a:solidFill>
                <a:schemeClr val="tx1"/>
              </a:solidFill>
            </a:endParaRPr>
          </a:p>
          <a:p>
            <a:pPr marL="0" indent="0">
              <a:buNone/>
            </a:pPr>
            <a:r>
              <a:rPr lang="en-US" sz="4400" dirty="0">
                <a:solidFill>
                  <a:schemeClr val="tx1"/>
                </a:solidFill>
              </a:rPr>
              <a:t>If you domain whitelist</a:t>
            </a:r>
          </a:p>
          <a:p>
            <a:pPr marL="342900" lvl="1" indent="0">
              <a:buNone/>
            </a:pPr>
            <a:r>
              <a:rPr lang="en-US" dirty="0" smtClean="0">
                <a:solidFill>
                  <a:schemeClr val="tx1"/>
                </a:solidFill>
                <a:latin typeface="+mj-lt"/>
              </a:rPr>
              <a:t>We are keeping the existing format </a:t>
            </a:r>
            <a:r>
              <a:rPr lang="en-US" dirty="0" smtClean="0">
                <a:solidFill>
                  <a:schemeClr val="tx1"/>
                </a:solidFill>
                <a:latin typeface="+mj-lt"/>
                <a:hlinkClick r:id="rId2"/>
              </a:rPr>
              <a:t>http://*.notify.live.net</a:t>
            </a:r>
            <a:r>
              <a:rPr lang="en-US" dirty="0" smtClean="0">
                <a:solidFill>
                  <a:schemeClr val="tx1"/>
                </a:solidFill>
                <a:latin typeface="+mj-lt"/>
              </a:rPr>
              <a:t> </a:t>
            </a:r>
          </a:p>
          <a:p>
            <a:pPr marL="342900" lvl="1" indent="0">
              <a:buNone/>
            </a:pPr>
            <a:r>
              <a:rPr lang="en-US" dirty="0" smtClean="0">
                <a:solidFill>
                  <a:schemeClr val="tx1"/>
                </a:solidFill>
                <a:latin typeface="+mj-lt"/>
              </a:rPr>
              <a:t>Very likely to look like </a:t>
            </a:r>
            <a:r>
              <a:rPr lang="en-US" dirty="0" smtClean="0">
                <a:solidFill>
                  <a:schemeClr val="tx1"/>
                </a:solidFill>
                <a:latin typeface="+mj-lt"/>
                <a:hlinkClick r:id="rId3"/>
              </a:rPr>
              <a:t>http://s.notify.live.net</a:t>
            </a:r>
            <a:r>
              <a:rPr lang="en-US" dirty="0" smtClean="0">
                <a:solidFill>
                  <a:schemeClr val="tx1"/>
                </a:solidFill>
                <a:latin typeface="+mj-lt"/>
              </a:rPr>
              <a:t> but don’t depend on it</a:t>
            </a:r>
          </a:p>
          <a:p>
            <a:pPr marL="0" indent="0">
              <a:buNone/>
            </a:pPr>
            <a:r>
              <a:rPr lang="en-US" sz="2400" dirty="0" smtClean="0">
                <a:solidFill>
                  <a:schemeClr val="tx1"/>
                </a:solidFill>
              </a:rPr>
              <a:t/>
            </a:r>
            <a:br>
              <a:rPr lang="en-US" sz="2400" dirty="0" smtClean="0">
                <a:solidFill>
                  <a:schemeClr val="tx1"/>
                </a:solidFill>
              </a:rPr>
            </a:br>
            <a:r>
              <a:rPr lang="en-US" sz="4400" dirty="0" smtClean="0">
                <a:solidFill>
                  <a:schemeClr val="tx1"/>
                </a:solidFill>
              </a:rPr>
              <a:t>Don’t use URI length restrictions</a:t>
            </a:r>
            <a:endParaRPr lang="en-US" sz="4400" dirty="0">
              <a:solidFill>
                <a:schemeClr val="tx1"/>
              </a:solidFill>
            </a:endParaRPr>
          </a:p>
          <a:p>
            <a:pPr marL="342900" lvl="1" indent="0">
              <a:buNone/>
            </a:pPr>
            <a:r>
              <a:rPr lang="en-US" dirty="0" smtClean="0">
                <a:solidFill>
                  <a:schemeClr val="tx1"/>
                </a:solidFill>
                <a:latin typeface="+mj-lt"/>
              </a:rPr>
              <a:t>We used to return URIs around 130 characters</a:t>
            </a:r>
          </a:p>
          <a:p>
            <a:pPr marL="342900" lvl="1" indent="0">
              <a:buNone/>
            </a:pPr>
            <a:r>
              <a:rPr lang="en-US" dirty="0" smtClean="0">
                <a:solidFill>
                  <a:schemeClr val="tx1"/>
                </a:solidFill>
                <a:latin typeface="+mj-lt"/>
              </a:rPr>
              <a:t>Approximately 200 characters currently </a:t>
            </a:r>
          </a:p>
        </p:txBody>
      </p:sp>
      <p:sp>
        <p:nvSpPr>
          <p:cNvPr id="3" name="Title 2"/>
          <p:cNvSpPr>
            <a:spLocks noGrp="1"/>
          </p:cNvSpPr>
          <p:nvPr>
            <p:ph type="title"/>
          </p:nvPr>
        </p:nvSpPr>
        <p:spPr/>
        <p:txBody>
          <a:bodyPr>
            <a:normAutofit fontScale="90000"/>
          </a:bodyPr>
          <a:lstStyle/>
          <a:p>
            <a:r>
              <a:rPr lang="en-US" dirty="0"/>
              <a:t>Existing </a:t>
            </a:r>
            <a:r>
              <a:rPr lang="en-US" dirty="0" smtClean="0"/>
              <a:t>MPN Developers – Server Code</a:t>
            </a:r>
            <a:endParaRPr lang="en-US" dirty="0"/>
          </a:p>
        </p:txBody>
      </p:sp>
      <p:pic>
        <p:nvPicPr>
          <p:cNvPr id="4" name="Picture 3"/>
          <p:cNvPicPr>
            <a:picLocks noChangeAspect="1"/>
          </p:cNvPicPr>
          <p:nvPr/>
        </p:nvPicPr>
        <p:blipFill>
          <a:blip r:embed="rId4"/>
          <a:stretch>
            <a:fillRect/>
          </a:stretch>
        </p:blipFill>
        <p:spPr>
          <a:xfrm>
            <a:off x="9266237" y="2811462"/>
            <a:ext cx="2923548" cy="1950720"/>
          </a:xfrm>
          <a:prstGeom prst="rect">
            <a:avLst/>
          </a:prstGeom>
        </p:spPr>
      </p:pic>
      <p:pic>
        <p:nvPicPr>
          <p:cNvPr id="5" name="Picture 4"/>
          <p:cNvPicPr>
            <a:picLocks noChangeAspect="1"/>
          </p:cNvPicPr>
          <p:nvPr/>
        </p:nvPicPr>
        <p:blipFill>
          <a:blip r:embed="rId5"/>
          <a:stretch>
            <a:fillRect/>
          </a:stretch>
        </p:blipFill>
        <p:spPr>
          <a:xfrm>
            <a:off x="9418637" y="4840051"/>
            <a:ext cx="1691630" cy="1643297"/>
          </a:xfrm>
          <a:prstGeom prst="rect">
            <a:avLst/>
          </a:prstGeom>
        </p:spPr>
      </p:pic>
    </p:spTree>
    <p:extLst>
      <p:ext uri="{BB962C8B-B14F-4D97-AF65-F5344CB8AC3E}">
        <p14:creationId xmlns:p14="http://schemas.microsoft.com/office/powerpoint/2010/main" val="3414036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if I want to use WNS?</a:t>
            </a:r>
            <a:endParaRPr lang="en-US" dirty="0"/>
          </a:p>
        </p:txBody>
      </p:sp>
    </p:spTree>
    <p:extLst>
      <p:ext uri="{BB962C8B-B14F-4D97-AF65-F5344CB8AC3E}">
        <p14:creationId xmlns:p14="http://schemas.microsoft.com/office/powerpoint/2010/main" val="179047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5"/>
          </p:nvPr>
        </p:nvSpPr>
        <p:spPr>
          <a:xfrm>
            <a:off x="4391799" y="906462"/>
            <a:ext cx="7772404" cy="5486400"/>
          </a:xfrm>
        </p:spPr>
        <p:txBody>
          <a:bodyPr>
            <a:normAutofit/>
          </a:bodyPr>
          <a:lstStyle/>
          <a:p>
            <a:pPr marL="0" indent="0">
              <a:buNone/>
            </a:pPr>
            <a:r>
              <a:rPr lang="en-US" sz="3200" dirty="0" smtClean="0">
                <a:solidFill>
                  <a:schemeClr val="tx1"/>
                </a:solidFill>
              </a:rPr>
              <a:t>Let’s call these the “WinRT APIs”</a:t>
            </a:r>
            <a:br>
              <a:rPr lang="en-US" sz="3200" dirty="0" smtClean="0">
                <a:solidFill>
                  <a:schemeClr val="tx1"/>
                </a:solidFill>
              </a:rPr>
            </a:br>
            <a:endParaRPr lang="en-US" sz="3200" dirty="0" smtClean="0">
              <a:solidFill>
                <a:schemeClr val="tx1"/>
              </a:solidFill>
            </a:endParaRPr>
          </a:p>
          <a:p>
            <a:pPr marL="0" indent="0">
              <a:buNone/>
            </a:pPr>
            <a:r>
              <a:rPr lang="en-US" sz="3200" dirty="0" smtClean="0">
                <a:solidFill>
                  <a:schemeClr val="tx1"/>
                </a:solidFill>
              </a:rPr>
              <a:t>All the familiar namespaces are here:</a:t>
            </a:r>
          </a:p>
          <a:p>
            <a:pPr marL="342900" lvl="1" indent="0">
              <a:buNone/>
            </a:pPr>
            <a:r>
              <a:rPr lang="en-US" sz="1800" dirty="0" smtClean="0">
                <a:solidFill>
                  <a:schemeClr val="tx1"/>
                </a:solidFill>
                <a:latin typeface="Segoe UI Semilight" panose="020B0402040204020203" pitchFamily="34" charset="0"/>
                <a:cs typeface="Segoe UI Semilight" panose="020B0402040204020203" pitchFamily="34" charset="0"/>
              </a:rPr>
              <a:t>Windows.UI.Notifications, Windows.UI.StartScreen, Windows.Networking.PushNotifications</a:t>
            </a:r>
          </a:p>
          <a:p>
            <a:pPr marL="0" indent="0">
              <a:buNone/>
            </a:pPr>
            <a:r>
              <a:rPr lang="en-US" sz="3200" dirty="0" smtClean="0">
                <a:solidFill>
                  <a:schemeClr val="tx1"/>
                </a:solidFill>
              </a:rPr>
              <a:t/>
            </a:r>
            <a:br>
              <a:rPr lang="en-US" sz="3200" dirty="0" smtClean="0">
                <a:solidFill>
                  <a:schemeClr val="tx1"/>
                </a:solidFill>
              </a:rPr>
            </a:br>
            <a:r>
              <a:rPr lang="en-US" sz="3200" dirty="0" smtClean="0">
                <a:solidFill>
                  <a:schemeClr val="tx1"/>
                </a:solidFill>
              </a:rPr>
              <a:t>The code just works</a:t>
            </a:r>
          </a:p>
          <a:p>
            <a:pPr marL="0" indent="0">
              <a:buNone/>
            </a:pPr>
            <a:r>
              <a:rPr lang="en-US" sz="1800" dirty="0">
                <a:solidFill>
                  <a:schemeClr val="tx1"/>
                </a:solidFill>
              </a:rPr>
              <a:t>(</a:t>
            </a:r>
            <a:r>
              <a:rPr lang="en-US" sz="1800" dirty="0" smtClean="0">
                <a:solidFill>
                  <a:schemeClr val="tx1"/>
                </a:solidFill>
              </a:rPr>
              <a:t>Go ahead, try the notifications code behind the Windows samples, they’ll work – seriously!)</a:t>
            </a:r>
          </a:p>
        </p:txBody>
      </p:sp>
      <p:pic>
        <p:nvPicPr>
          <p:cNvPr id="4" name="Picture Placeholder 3"/>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6575" r="16575"/>
          <a:stretch>
            <a:fillRect/>
          </a:stretch>
        </p:blipFill>
        <p:spPr/>
      </p:pic>
      <p:sp>
        <p:nvSpPr>
          <p:cNvPr id="10" name="Title 9"/>
          <p:cNvSpPr>
            <a:spLocks noGrp="1"/>
          </p:cNvSpPr>
          <p:nvPr>
            <p:ph type="title"/>
          </p:nvPr>
        </p:nvSpPr>
        <p:spPr/>
        <p:txBody>
          <a:bodyPr>
            <a:normAutofit fontScale="90000"/>
          </a:bodyPr>
          <a:lstStyle/>
          <a:p>
            <a:r>
              <a:rPr lang="en-US" dirty="0" smtClean="0"/>
              <a:t>WNS - Platform</a:t>
            </a:r>
            <a:endParaRPr lang="en-US" dirty="0"/>
          </a:p>
        </p:txBody>
      </p:sp>
    </p:spTree>
    <p:extLst>
      <p:ext uri="{BB962C8B-B14F-4D97-AF65-F5344CB8AC3E}">
        <p14:creationId xmlns:p14="http://schemas.microsoft.com/office/powerpoint/2010/main" val="2041610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247"/>
          <p:cNvGrpSpPr/>
          <p:nvPr/>
        </p:nvGrpSpPr>
        <p:grpSpPr>
          <a:xfrm>
            <a:off x="393614" y="2143084"/>
            <a:ext cx="2391492" cy="4216583"/>
            <a:chOff x="393614" y="2143084"/>
            <a:chExt cx="2391492" cy="4216583"/>
          </a:xfrm>
        </p:grpSpPr>
        <p:grpSp>
          <p:nvGrpSpPr>
            <p:cNvPr id="126" name="Group 125"/>
            <p:cNvGrpSpPr/>
            <p:nvPr/>
          </p:nvGrpSpPr>
          <p:grpSpPr>
            <a:xfrm>
              <a:off x="393614" y="2143084"/>
              <a:ext cx="2391492" cy="4216583"/>
              <a:chOff x="3750189" y="1734955"/>
              <a:chExt cx="2391492" cy="4216583"/>
            </a:xfrm>
          </p:grpSpPr>
          <p:pic>
            <p:nvPicPr>
              <p:cNvPr id="84" name="Picture 83"/>
              <p:cNvPicPr>
                <a:picLocks noChangeAspect="1"/>
              </p:cNvPicPr>
              <p:nvPr/>
            </p:nvPicPr>
            <p:blipFill>
              <a:blip r:embed="rId3"/>
              <a:stretch>
                <a:fillRect/>
              </a:stretch>
            </p:blipFill>
            <p:spPr>
              <a:xfrm>
                <a:off x="3750189" y="1734955"/>
                <a:ext cx="2391492" cy="4216583"/>
              </a:xfrm>
              <a:prstGeom prst="rect">
                <a:avLst/>
              </a:prstGeom>
            </p:spPr>
          </p:pic>
          <p:sp>
            <p:nvSpPr>
              <p:cNvPr id="122" name="Rectangle 43"/>
              <p:cNvSpPr>
                <a:spLocks noChangeArrowheads="1"/>
              </p:cNvSpPr>
              <p:nvPr/>
            </p:nvSpPr>
            <p:spPr bwMode="auto">
              <a:xfrm>
                <a:off x="4040533" y="2221383"/>
                <a:ext cx="1843776" cy="880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WP8.1 APP</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124" name="Rectangle 43"/>
              <p:cNvSpPr>
                <a:spLocks noChangeArrowheads="1"/>
              </p:cNvSpPr>
              <p:nvPr/>
            </p:nvSpPr>
            <p:spPr bwMode="auto">
              <a:xfrm>
                <a:off x="4040533" y="3190081"/>
                <a:ext cx="877824"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.NET APIs</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125" name="Rectangle 43"/>
              <p:cNvSpPr>
                <a:spLocks noChangeArrowheads="1"/>
              </p:cNvSpPr>
              <p:nvPr/>
            </p:nvSpPr>
            <p:spPr bwMode="auto">
              <a:xfrm>
                <a:off x="4998721" y="3190081"/>
                <a:ext cx="877824"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err="1" smtClean="0">
                    <a:solidFill>
                      <a:srgbClr val="FFFFFF"/>
                    </a:solidFill>
                    <a:latin typeface="Segoe UI Semilight" panose="020B0402040204020203" pitchFamily="34" charset="0"/>
                    <a:cs typeface="Segoe UI Semilight" panose="020B0402040204020203" pitchFamily="34" charset="0"/>
                  </a:rPr>
                  <a:t>WinRT</a:t>
                </a:r>
                <a:r>
                  <a:rPr lang="en-US" dirty="0" smtClean="0">
                    <a:solidFill>
                      <a:srgbClr val="FFFFFF"/>
                    </a:solidFill>
                    <a:latin typeface="Segoe UI Semilight" panose="020B0402040204020203" pitchFamily="34" charset="0"/>
                    <a:cs typeface="Segoe UI Semilight" panose="020B0402040204020203" pitchFamily="34" charset="0"/>
                  </a:rPr>
                  <a:t> APIs</a:t>
                </a:r>
                <a:endParaRPr lang="en-US" dirty="0">
                  <a:solidFill>
                    <a:srgbClr val="FFFFFF"/>
                  </a:solidFill>
                  <a:latin typeface="Segoe UI Semilight" panose="020B0402040204020203" pitchFamily="34" charset="0"/>
                  <a:cs typeface="Segoe UI Semilight" panose="020B0402040204020203" pitchFamily="34" charset="0"/>
                </a:endParaRPr>
              </a:p>
            </p:txBody>
          </p:sp>
        </p:grpSp>
        <p:sp>
          <p:nvSpPr>
            <p:cNvPr id="216" name="Rectangle 43"/>
            <p:cNvSpPr>
              <a:spLocks noChangeArrowheads="1"/>
            </p:cNvSpPr>
            <p:nvPr/>
          </p:nvSpPr>
          <p:spPr bwMode="auto">
            <a:xfrm>
              <a:off x="683958" y="4572108"/>
              <a:ext cx="1843776"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Notification Client Platform</a:t>
              </a:r>
              <a:endParaRPr lang="en-US" dirty="0">
                <a:solidFill>
                  <a:srgbClr val="FFFFFF"/>
                </a:solidFill>
                <a:latin typeface="Segoe UI Semilight" panose="020B0402040204020203" pitchFamily="34" charset="0"/>
                <a:cs typeface="Segoe UI Semilight" panose="020B0402040204020203" pitchFamily="34" charset="0"/>
              </a:endParaRPr>
            </a:p>
          </p:txBody>
        </p:sp>
      </p:grpSp>
      <p:sp>
        <p:nvSpPr>
          <p:cNvPr id="3" name="Title 2"/>
          <p:cNvSpPr>
            <a:spLocks noGrp="1"/>
          </p:cNvSpPr>
          <p:nvPr>
            <p:ph type="title"/>
          </p:nvPr>
        </p:nvSpPr>
        <p:spPr/>
        <p:txBody>
          <a:bodyPr/>
          <a:lstStyle/>
          <a:p>
            <a:r>
              <a:rPr lang="en-US" dirty="0" smtClean="0"/>
              <a:t>Step-1: Request Channel</a:t>
            </a:r>
            <a:endParaRPr lang="en-US" dirty="0"/>
          </a:p>
        </p:txBody>
      </p:sp>
      <p:sp>
        <p:nvSpPr>
          <p:cNvPr id="36" name="TextBox 35"/>
          <p:cNvSpPr txBox="1"/>
          <p:nvPr/>
        </p:nvSpPr>
        <p:spPr>
          <a:xfrm>
            <a:off x="5416096" y="5064136"/>
            <a:ext cx="2102967" cy="1216788"/>
          </a:xfrm>
          <a:prstGeom prst="rect">
            <a:avLst/>
          </a:prstGeom>
          <a:noFill/>
        </p:spPr>
        <p:txBody>
          <a:bodyPr wrap="square" rtlCol="0">
            <a:normAutofit/>
          </a:bodyPr>
          <a:lstStyle/>
          <a:p>
            <a:r>
              <a:rPr lang="en-US" sz="1836" dirty="0" smtClean="0">
                <a:latin typeface="Segoe UI Light"/>
              </a:rPr>
              <a:t>Platform requests channel from WNS</a:t>
            </a:r>
            <a:endParaRPr lang="en-US" sz="1836" dirty="0">
              <a:latin typeface="Segoe UI Light"/>
            </a:endParaRPr>
          </a:p>
        </p:txBody>
      </p:sp>
      <p:sp>
        <p:nvSpPr>
          <p:cNvPr id="40" name="Oval 39"/>
          <p:cNvSpPr/>
          <p:nvPr/>
        </p:nvSpPr>
        <p:spPr>
          <a:xfrm>
            <a:off x="1737726" y="3040067"/>
            <a:ext cx="407975" cy="416673"/>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1</a:t>
            </a:r>
          </a:p>
        </p:txBody>
      </p:sp>
      <p:sp>
        <p:nvSpPr>
          <p:cNvPr id="42" name="TextBox 41"/>
          <p:cNvSpPr txBox="1"/>
          <p:nvPr/>
        </p:nvSpPr>
        <p:spPr>
          <a:xfrm>
            <a:off x="4266060" y="1755416"/>
            <a:ext cx="2720093" cy="1165451"/>
          </a:xfrm>
          <a:prstGeom prst="rect">
            <a:avLst/>
          </a:prstGeom>
          <a:noFill/>
        </p:spPr>
        <p:txBody>
          <a:bodyPr wrap="square" rtlCol="0">
            <a:normAutofit/>
          </a:bodyPr>
          <a:lstStyle>
            <a:defPPr>
              <a:defRPr lang="en-US"/>
            </a:defPPr>
            <a:lvl1pPr>
              <a:defRPr sz="1836">
                <a:latin typeface="+mj-lt"/>
              </a:defRPr>
            </a:lvl1pPr>
          </a:lstStyle>
          <a:p>
            <a:r>
              <a:rPr lang="en-US" dirty="0" smtClean="0"/>
              <a:t>Secure WNS channel for your application </a:t>
            </a:r>
            <a:endParaRPr lang="en-US" dirty="0"/>
          </a:p>
        </p:txBody>
      </p:sp>
      <p:cxnSp>
        <p:nvCxnSpPr>
          <p:cNvPr id="218" name="Elbow Connector 217"/>
          <p:cNvCxnSpPr>
            <a:stCxn id="216" idx="2"/>
            <a:endCxn id="45" idx="2"/>
          </p:cNvCxnSpPr>
          <p:nvPr/>
        </p:nvCxnSpPr>
        <p:spPr>
          <a:xfrm rot="5400000" flipH="1" flipV="1">
            <a:off x="3114812" y="3455410"/>
            <a:ext cx="487866" cy="3505798"/>
          </a:xfrm>
          <a:prstGeom prst="bentConnector3">
            <a:avLst>
              <a:gd name="adj1" fmla="val -239492"/>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80" name="Straight Arrow Connector 179"/>
          <p:cNvCxnSpPr/>
          <p:nvPr/>
        </p:nvCxnSpPr>
        <p:spPr>
          <a:xfrm>
            <a:off x="1705531" y="3406135"/>
            <a:ext cx="4763" cy="137160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231" name="Curved Left Arrow 230"/>
          <p:cNvSpPr/>
          <p:nvPr/>
        </p:nvSpPr>
        <p:spPr bwMode="auto">
          <a:xfrm>
            <a:off x="5222950" y="2345869"/>
            <a:ext cx="184397" cy="285361"/>
          </a:xfrm>
          <a:prstGeom prst="curved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Curved Left Arrow 231"/>
          <p:cNvSpPr/>
          <p:nvPr/>
        </p:nvSpPr>
        <p:spPr bwMode="auto">
          <a:xfrm flipH="1" flipV="1">
            <a:off x="4739892" y="2309163"/>
            <a:ext cx="184397" cy="285361"/>
          </a:xfrm>
          <a:prstGeom prst="curved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TextBox 232"/>
          <p:cNvSpPr txBox="1"/>
          <p:nvPr/>
        </p:nvSpPr>
        <p:spPr>
          <a:xfrm>
            <a:off x="2614135" y="6649387"/>
            <a:ext cx="1906058" cy="249299"/>
          </a:xfrm>
          <a:prstGeom prst="rect">
            <a:avLst/>
          </a:prstGeom>
          <a:noFill/>
        </p:spPr>
        <p:txBody>
          <a:bodyPr wrap="square" rtlCol="0">
            <a:spAutoFit/>
          </a:bodyPr>
          <a:lstStyle/>
          <a:p>
            <a:r>
              <a:rPr lang="en-US" sz="1020" dirty="0" smtClean="0"/>
              <a:t>PERSISTENT CONNECTION </a:t>
            </a:r>
            <a:endParaRPr lang="en-US" sz="1020" dirty="0"/>
          </a:p>
        </p:txBody>
      </p:sp>
      <p:grpSp>
        <p:nvGrpSpPr>
          <p:cNvPr id="249" name="Group 248"/>
          <p:cNvGrpSpPr/>
          <p:nvPr/>
        </p:nvGrpSpPr>
        <p:grpSpPr>
          <a:xfrm>
            <a:off x="3781037" y="2682480"/>
            <a:ext cx="1720337" cy="2281896"/>
            <a:chOff x="3781037" y="2682480"/>
            <a:chExt cx="1720337" cy="2281896"/>
          </a:xfrm>
        </p:grpSpPr>
        <p:pic>
          <p:nvPicPr>
            <p:cNvPr id="45" name="Picture 44"/>
            <p:cNvPicPr>
              <a:picLocks noChangeAspect="1"/>
            </p:cNvPicPr>
            <p:nvPr/>
          </p:nvPicPr>
          <p:blipFill>
            <a:blip r:embed="rId4"/>
            <a:stretch>
              <a:fillRect/>
            </a:stretch>
          </p:blipFill>
          <p:spPr>
            <a:xfrm>
              <a:off x="4721914" y="2682480"/>
              <a:ext cx="779460" cy="2281896"/>
            </a:xfrm>
            <a:prstGeom prst="rect">
              <a:avLst/>
            </a:prstGeom>
          </p:spPr>
        </p:pic>
        <p:sp>
          <p:nvSpPr>
            <p:cNvPr id="245" name="TextBox 244"/>
            <p:cNvSpPr txBox="1"/>
            <p:nvPr/>
          </p:nvSpPr>
          <p:spPr>
            <a:xfrm>
              <a:off x="3781037" y="3519302"/>
              <a:ext cx="10506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WNS</a:t>
              </a:r>
            </a:p>
          </p:txBody>
        </p:sp>
      </p:grpSp>
      <p:sp>
        <p:nvSpPr>
          <p:cNvPr id="254" name="TextBox 253"/>
          <p:cNvSpPr txBox="1"/>
          <p:nvPr/>
        </p:nvSpPr>
        <p:spPr>
          <a:xfrm>
            <a:off x="2672871" y="2022222"/>
            <a:ext cx="1271823"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WP8.1</a:t>
            </a:r>
            <a:r>
              <a:rPr lang="en-US" sz="2400" dirty="0" smtClean="0">
                <a:gradFill>
                  <a:gsLst>
                    <a:gs pos="2917">
                      <a:srgbClr val="404040"/>
                    </a:gs>
                    <a:gs pos="30000">
                      <a:srgbClr val="404040"/>
                    </a:gs>
                  </a:gsLst>
                  <a:lin ang="5400000" scaled="0"/>
                </a:gradFill>
              </a:rPr>
              <a:t/>
            </a:r>
            <a:br>
              <a:rPr lang="en-US" sz="2400" dirty="0" smtClean="0">
                <a:gradFill>
                  <a:gsLst>
                    <a:gs pos="2917">
                      <a:srgbClr val="404040"/>
                    </a:gs>
                    <a:gs pos="30000">
                      <a:srgbClr val="404040"/>
                    </a:gs>
                  </a:gsLst>
                  <a:lin ang="5400000" scaled="0"/>
                </a:gradFill>
              </a:rPr>
            </a:br>
            <a:r>
              <a:rPr lang="en-US" sz="2400" dirty="0" smtClean="0"/>
              <a:t>Device</a:t>
            </a:r>
          </a:p>
        </p:txBody>
      </p:sp>
    </p:spTree>
    <p:extLst>
      <p:ext uri="{BB962C8B-B14F-4D97-AF65-F5344CB8AC3E}">
        <p14:creationId xmlns:p14="http://schemas.microsoft.com/office/powerpoint/2010/main" val="1179698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54"/>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nodeType="with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fade">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3"/>
                                        </p:tgtEl>
                                        <p:attrNameLst>
                                          <p:attrName>style.visibility</p:attrName>
                                        </p:attrNameLst>
                                      </p:cBhvr>
                                      <p:to>
                                        <p:strVal val="visible"/>
                                      </p:to>
                                    </p:set>
                                    <p:animEffect transition="in" filter="fade">
                                      <p:cBhvr>
                                        <p:cTn id="25" dur="500"/>
                                        <p:tgtEl>
                                          <p:spTgt spid="233"/>
                                        </p:tgtEl>
                                      </p:cBhvr>
                                    </p:animEffect>
                                  </p:childTnLst>
                                </p:cTn>
                              </p:par>
                              <p:par>
                                <p:cTn id="26" presetID="10" presetClass="entr" presetSubtype="0" fill="hold" nodeType="withEffect">
                                  <p:stCondLst>
                                    <p:cond delay="0"/>
                                  </p:stCondLst>
                                  <p:childTnLst>
                                    <p:set>
                                      <p:cBhvr>
                                        <p:cTn id="27" dur="1" fill="hold">
                                          <p:stCondLst>
                                            <p:cond delay="0"/>
                                          </p:stCondLst>
                                        </p:cTn>
                                        <p:tgtEl>
                                          <p:spTgt spid="218"/>
                                        </p:tgtEl>
                                        <p:attrNameLst>
                                          <p:attrName>style.visibility</p:attrName>
                                        </p:attrNameLst>
                                      </p:cBhvr>
                                      <p:to>
                                        <p:strVal val="visible"/>
                                      </p:to>
                                    </p:set>
                                    <p:animEffect transition="in" filter="fade">
                                      <p:cBhvr>
                                        <p:cTn id="28" dur="500"/>
                                        <p:tgtEl>
                                          <p:spTgt spid="2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2"/>
                                        </p:tgtEl>
                                        <p:attrNameLst>
                                          <p:attrName>style.visibility</p:attrName>
                                        </p:attrNameLst>
                                      </p:cBhvr>
                                      <p:to>
                                        <p:strVal val="visible"/>
                                      </p:to>
                                    </p:set>
                                    <p:animEffect transition="in" filter="fade">
                                      <p:cBhvr>
                                        <p:cTn id="34" dur="500"/>
                                        <p:tgtEl>
                                          <p:spTgt spid="2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1"/>
                                        </p:tgtEl>
                                        <p:attrNameLst>
                                          <p:attrName>style.visibility</p:attrName>
                                        </p:attrNameLst>
                                      </p:cBhvr>
                                      <p:to>
                                        <p:strVal val="visible"/>
                                      </p:to>
                                    </p:set>
                                    <p:animEffect transition="in" filter="fade">
                                      <p:cBhvr>
                                        <p:cTn id="40"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animBg="1"/>
      <p:bldP spid="42" grpId="0"/>
      <p:bldP spid="231" grpId="0" animBg="1"/>
      <p:bldP spid="232" grpId="0" animBg="1"/>
      <p:bldP spid="233" grpId="0"/>
      <p:bldP spid="2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Request Channel URI</a:t>
            </a:r>
          </a:p>
        </p:txBody>
      </p:sp>
      <p:sp>
        <p:nvSpPr>
          <p:cNvPr id="5" name="Text Placeholder 4"/>
          <p:cNvSpPr>
            <a:spLocks noGrp="1"/>
          </p:cNvSpPr>
          <p:nvPr>
            <p:ph type="body" sz="quarter" idx="10"/>
          </p:nvPr>
        </p:nvSpPr>
        <p:spPr>
          <a:xfrm>
            <a:off x="274638" y="1216152"/>
            <a:ext cx="11887199" cy="5298597"/>
          </a:xfrm>
        </p:spPr>
        <p:txBody>
          <a:bodyPr/>
          <a:lstStyle/>
          <a:p>
            <a:r>
              <a:rPr lang="en-US" sz="2000" dirty="0" smtClean="0"/>
              <a:t>using </a:t>
            </a:r>
            <a:r>
              <a:rPr lang="en-US" sz="2000" dirty="0" err="1"/>
              <a:t>Windows.UI.Notifications</a:t>
            </a:r>
            <a:r>
              <a:rPr lang="en-US" sz="2000" dirty="0"/>
              <a:t>;</a:t>
            </a:r>
          </a:p>
          <a:p>
            <a:r>
              <a:rPr lang="en-US" sz="2000" dirty="0"/>
              <a:t>using </a:t>
            </a:r>
            <a:r>
              <a:rPr lang="en-US" sz="2000" dirty="0" err="1"/>
              <a:t>Windows.Data.Xml.Dom</a:t>
            </a:r>
            <a:r>
              <a:rPr lang="en-US" sz="2000" dirty="0"/>
              <a:t>;</a:t>
            </a:r>
          </a:p>
          <a:p>
            <a:r>
              <a:rPr lang="en-US" sz="2000" dirty="0"/>
              <a:t>using </a:t>
            </a:r>
            <a:r>
              <a:rPr lang="en-US" sz="2000" dirty="0" err="1"/>
              <a:t>Windows.Networking.PushNotifications</a:t>
            </a:r>
            <a:r>
              <a:rPr lang="en-US" sz="2000" dirty="0" smtClean="0"/>
              <a:t>;</a:t>
            </a:r>
          </a:p>
          <a:p>
            <a:r>
              <a:rPr lang="en-US" dirty="0" smtClean="0"/>
              <a:t>…</a:t>
            </a:r>
          </a:p>
          <a:p>
            <a:r>
              <a:rPr lang="en-US" sz="1600" dirty="0" err="1"/>
              <a:t>PushNotificationChannel</a:t>
            </a:r>
            <a:r>
              <a:rPr lang="en-US" sz="1600" dirty="0"/>
              <a:t> channel = null;</a:t>
            </a:r>
          </a:p>
          <a:p>
            <a:r>
              <a:rPr lang="en-US" sz="1600" dirty="0"/>
              <a:t>try</a:t>
            </a:r>
          </a:p>
          <a:p>
            <a:r>
              <a:rPr lang="en-US" sz="1600" dirty="0"/>
              <a:t>{</a:t>
            </a:r>
          </a:p>
          <a:p>
            <a:r>
              <a:rPr lang="en-US" sz="1600" dirty="0"/>
              <a:t>   channel = await PushNotificationChannelManager.CreatePushNotificationChannelForApplicationAsync();</a:t>
            </a:r>
          </a:p>
          <a:p>
            <a:r>
              <a:rPr lang="en-US" sz="1600" dirty="0"/>
              <a:t>}</a:t>
            </a:r>
          </a:p>
          <a:p>
            <a:endParaRPr lang="en-US" sz="1600" dirty="0"/>
          </a:p>
          <a:p>
            <a:r>
              <a:rPr lang="en-US" sz="1600" dirty="0"/>
              <a:t>catch (Exception ex)</a:t>
            </a:r>
          </a:p>
          <a:p>
            <a:r>
              <a:rPr lang="en-US" sz="1600" dirty="0"/>
              <a:t>{ </a:t>
            </a:r>
          </a:p>
          <a:p>
            <a:r>
              <a:rPr lang="en-US" sz="1600" dirty="0"/>
              <a:t>    // Could not create a channel. </a:t>
            </a:r>
          </a:p>
          <a:p>
            <a:r>
              <a:rPr lang="en-US" sz="1600" dirty="0"/>
              <a:t>}</a:t>
            </a:r>
          </a:p>
        </p:txBody>
      </p:sp>
    </p:spTree>
    <p:extLst>
      <p:ext uri="{BB962C8B-B14F-4D97-AF65-F5344CB8AC3E}">
        <p14:creationId xmlns:p14="http://schemas.microsoft.com/office/powerpoint/2010/main" val="27484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7" end="7"/>
                                            </p:txEl>
                                          </p:spTgt>
                                        </p:tgtEl>
                                      </p:cBhvr>
                                    </p:animEffect>
                                    <p:animScale>
                                      <p:cBhvr>
                                        <p:cTn id="17" dur="250" autoRev="1" fill="hold"/>
                                        <p:tgtEl>
                                          <p:spTgt spid="5">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247"/>
          <p:cNvGrpSpPr/>
          <p:nvPr/>
        </p:nvGrpSpPr>
        <p:grpSpPr>
          <a:xfrm>
            <a:off x="393614" y="2143084"/>
            <a:ext cx="2391492" cy="4216583"/>
            <a:chOff x="393614" y="2143084"/>
            <a:chExt cx="2391492" cy="4216583"/>
          </a:xfrm>
        </p:grpSpPr>
        <p:grpSp>
          <p:nvGrpSpPr>
            <p:cNvPr id="126" name="Group 125"/>
            <p:cNvGrpSpPr/>
            <p:nvPr/>
          </p:nvGrpSpPr>
          <p:grpSpPr>
            <a:xfrm>
              <a:off x="393614" y="2143084"/>
              <a:ext cx="2391492" cy="4216583"/>
              <a:chOff x="3750189" y="1734955"/>
              <a:chExt cx="2391492" cy="4216583"/>
            </a:xfrm>
          </p:grpSpPr>
          <p:pic>
            <p:nvPicPr>
              <p:cNvPr id="84" name="Picture 83"/>
              <p:cNvPicPr>
                <a:picLocks noChangeAspect="1"/>
              </p:cNvPicPr>
              <p:nvPr/>
            </p:nvPicPr>
            <p:blipFill>
              <a:blip r:embed="rId3"/>
              <a:stretch>
                <a:fillRect/>
              </a:stretch>
            </p:blipFill>
            <p:spPr>
              <a:xfrm>
                <a:off x="3750189" y="1734955"/>
                <a:ext cx="2391492" cy="4216583"/>
              </a:xfrm>
              <a:prstGeom prst="rect">
                <a:avLst/>
              </a:prstGeom>
            </p:spPr>
          </p:pic>
          <p:sp>
            <p:nvSpPr>
              <p:cNvPr id="122" name="Rectangle 43"/>
              <p:cNvSpPr>
                <a:spLocks noChangeArrowheads="1"/>
              </p:cNvSpPr>
              <p:nvPr/>
            </p:nvSpPr>
            <p:spPr bwMode="auto">
              <a:xfrm>
                <a:off x="4040533" y="2221383"/>
                <a:ext cx="1843776" cy="880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WP8.1 APP</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124" name="Rectangle 43"/>
              <p:cNvSpPr>
                <a:spLocks noChangeArrowheads="1"/>
              </p:cNvSpPr>
              <p:nvPr/>
            </p:nvSpPr>
            <p:spPr bwMode="auto">
              <a:xfrm>
                <a:off x="4040533" y="3190081"/>
                <a:ext cx="877824"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.NET APIs</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125" name="Rectangle 43"/>
              <p:cNvSpPr>
                <a:spLocks noChangeArrowheads="1"/>
              </p:cNvSpPr>
              <p:nvPr/>
            </p:nvSpPr>
            <p:spPr bwMode="auto">
              <a:xfrm>
                <a:off x="4998721" y="3190081"/>
                <a:ext cx="877824"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err="1" smtClean="0">
                    <a:solidFill>
                      <a:srgbClr val="FFFFFF"/>
                    </a:solidFill>
                    <a:latin typeface="Segoe UI Semilight" panose="020B0402040204020203" pitchFamily="34" charset="0"/>
                    <a:cs typeface="Segoe UI Semilight" panose="020B0402040204020203" pitchFamily="34" charset="0"/>
                  </a:rPr>
                  <a:t>WinRT</a:t>
                </a:r>
                <a:r>
                  <a:rPr lang="en-US" dirty="0" smtClean="0">
                    <a:solidFill>
                      <a:srgbClr val="FFFFFF"/>
                    </a:solidFill>
                    <a:latin typeface="Segoe UI Semilight" panose="020B0402040204020203" pitchFamily="34" charset="0"/>
                    <a:cs typeface="Segoe UI Semilight" panose="020B0402040204020203" pitchFamily="34" charset="0"/>
                  </a:rPr>
                  <a:t> APIs</a:t>
                </a:r>
                <a:endParaRPr lang="en-US" dirty="0">
                  <a:solidFill>
                    <a:srgbClr val="FFFFFF"/>
                  </a:solidFill>
                  <a:latin typeface="Segoe UI Semilight" panose="020B0402040204020203" pitchFamily="34" charset="0"/>
                  <a:cs typeface="Segoe UI Semilight" panose="020B0402040204020203" pitchFamily="34" charset="0"/>
                </a:endParaRPr>
              </a:p>
            </p:txBody>
          </p:sp>
        </p:grpSp>
        <p:sp>
          <p:nvSpPr>
            <p:cNvPr id="216" name="Rectangle 43"/>
            <p:cNvSpPr>
              <a:spLocks noChangeArrowheads="1"/>
            </p:cNvSpPr>
            <p:nvPr/>
          </p:nvSpPr>
          <p:spPr bwMode="auto">
            <a:xfrm>
              <a:off x="683958" y="4572108"/>
              <a:ext cx="1843776"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Notification Client Platform</a:t>
              </a:r>
              <a:endParaRPr lang="en-US" dirty="0">
                <a:solidFill>
                  <a:srgbClr val="FFFFFF"/>
                </a:solidFill>
                <a:latin typeface="Segoe UI Semilight" panose="020B0402040204020203" pitchFamily="34" charset="0"/>
                <a:cs typeface="Segoe UI Semilight" panose="020B0402040204020203" pitchFamily="34" charset="0"/>
              </a:endParaRPr>
            </a:p>
          </p:txBody>
        </p:sp>
      </p:grpSp>
      <p:sp>
        <p:nvSpPr>
          <p:cNvPr id="3" name="Title 2"/>
          <p:cNvSpPr>
            <a:spLocks noGrp="1"/>
          </p:cNvSpPr>
          <p:nvPr>
            <p:ph type="title"/>
          </p:nvPr>
        </p:nvSpPr>
        <p:spPr/>
        <p:txBody>
          <a:bodyPr/>
          <a:lstStyle/>
          <a:p>
            <a:r>
              <a:rPr lang="en-US" dirty="0" smtClean="0"/>
              <a:t>Step-2: Register with your Cloud Service</a:t>
            </a:r>
            <a:endParaRPr lang="en-US" dirty="0"/>
          </a:p>
        </p:txBody>
      </p:sp>
      <p:sp>
        <p:nvSpPr>
          <p:cNvPr id="31" name="TextBox 30"/>
          <p:cNvSpPr txBox="1"/>
          <p:nvPr/>
        </p:nvSpPr>
        <p:spPr>
          <a:xfrm>
            <a:off x="2905198" y="1151171"/>
            <a:ext cx="3062260" cy="657359"/>
          </a:xfrm>
          <a:prstGeom prst="rect">
            <a:avLst/>
          </a:prstGeom>
          <a:noFill/>
        </p:spPr>
        <p:txBody>
          <a:bodyPr wrap="square" rtlCol="0">
            <a:normAutofit/>
          </a:bodyPr>
          <a:lstStyle>
            <a:defPPr>
              <a:defRPr lang="en-US"/>
            </a:defPPr>
            <a:lvl1pPr>
              <a:defRPr sz="1836">
                <a:latin typeface="+mj-lt"/>
              </a:defRPr>
            </a:lvl1pPr>
          </a:lstStyle>
          <a:p>
            <a:r>
              <a:rPr lang="en-US" dirty="0" smtClean="0"/>
              <a:t>WNS Push </a:t>
            </a:r>
            <a:r>
              <a:rPr lang="en-US" dirty="0"/>
              <a:t>URI</a:t>
            </a:r>
          </a:p>
        </p:txBody>
      </p:sp>
      <p:sp>
        <p:nvSpPr>
          <p:cNvPr id="36" name="TextBox 35"/>
          <p:cNvSpPr txBox="1"/>
          <p:nvPr/>
        </p:nvSpPr>
        <p:spPr>
          <a:xfrm>
            <a:off x="5416096" y="5064136"/>
            <a:ext cx="2102967" cy="1216788"/>
          </a:xfrm>
          <a:prstGeom prst="rect">
            <a:avLst/>
          </a:prstGeom>
          <a:noFill/>
        </p:spPr>
        <p:txBody>
          <a:bodyPr wrap="square" rtlCol="0">
            <a:normAutofit/>
          </a:bodyPr>
          <a:lstStyle/>
          <a:p>
            <a:r>
              <a:rPr lang="en-US" sz="1836" dirty="0" smtClean="0">
                <a:latin typeface="Segoe UI Light"/>
              </a:rPr>
              <a:t>Platform requests channel from WNS</a:t>
            </a:r>
            <a:endParaRPr lang="en-US" sz="1836" dirty="0">
              <a:latin typeface="Segoe UI Light"/>
            </a:endParaRPr>
          </a:p>
        </p:txBody>
      </p:sp>
      <p:sp>
        <p:nvSpPr>
          <p:cNvPr id="40" name="Oval 39"/>
          <p:cNvSpPr/>
          <p:nvPr/>
        </p:nvSpPr>
        <p:spPr>
          <a:xfrm>
            <a:off x="1890903" y="322814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1</a:t>
            </a:r>
          </a:p>
        </p:txBody>
      </p:sp>
      <p:sp>
        <p:nvSpPr>
          <p:cNvPr id="140" name="Oval 139"/>
          <p:cNvSpPr/>
          <p:nvPr/>
        </p:nvSpPr>
        <p:spPr>
          <a:xfrm>
            <a:off x="2553276" y="1080621"/>
            <a:ext cx="373157" cy="35174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rgbClr val="FFFFFF"/>
                </a:solidFill>
              </a:rPr>
              <a:t>2</a:t>
            </a:r>
            <a:endParaRPr lang="en-US" sz="1200" dirty="0">
              <a:solidFill>
                <a:srgbClr val="FFFFFF"/>
              </a:solidFill>
            </a:endParaRPr>
          </a:p>
        </p:txBody>
      </p:sp>
      <p:cxnSp>
        <p:nvCxnSpPr>
          <p:cNvPr id="198" name="Elbow Connector 197"/>
          <p:cNvCxnSpPr>
            <a:stCxn id="84" idx="0"/>
            <a:endCxn id="131" idx="0"/>
          </p:cNvCxnSpPr>
          <p:nvPr/>
        </p:nvCxnSpPr>
        <p:spPr>
          <a:xfrm rot="16200000" flipH="1">
            <a:off x="5407200" y="-1674757"/>
            <a:ext cx="150561" cy="7786243"/>
          </a:xfrm>
          <a:prstGeom prst="bentConnector3">
            <a:avLst>
              <a:gd name="adj1" fmla="val -406910"/>
            </a:avLst>
          </a:prstGeom>
          <a:ln w="38100">
            <a:headEnd type="none"/>
            <a:tailEnd type="triangle"/>
          </a:ln>
        </p:spPr>
        <p:style>
          <a:lnRef idx="1">
            <a:schemeClr val="accent5"/>
          </a:lnRef>
          <a:fillRef idx="0">
            <a:schemeClr val="accent5"/>
          </a:fillRef>
          <a:effectRef idx="0">
            <a:schemeClr val="accent5"/>
          </a:effectRef>
          <a:fontRef idx="minor">
            <a:schemeClr val="tx1"/>
          </a:fontRef>
        </p:style>
      </p:cxnSp>
      <p:cxnSp>
        <p:nvCxnSpPr>
          <p:cNvPr id="218" name="Elbow Connector 217"/>
          <p:cNvCxnSpPr>
            <a:stCxn id="216" idx="2"/>
            <a:endCxn id="45" idx="2"/>
          </p:cNvCxnSpPr>
          <p:nvPr/>
        </p:nvCxnSpPr>
        <p:spPr>
          <a:xfrm rot="5400000" flipH="1" flipV="1">
            <a:off x="3114812" y="3455410"/>
            <a:ext cx="487866" cy="3505798"/>
          </a:xfrm>
          <a:prstGeom prst="bentConnector3">
            <a:avLst>
              <a:gd name="adj1" fmla="val -239492"/>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80" name="Straight Arrow Connector 179"/>
          <p:cNvCxnSpPr/>
          <p:nvPr/>
        </p:nvCxnSpPr>
        <p:spPr>
          <a:xfrm>
            <a:off x="1838261" y="3424423"/>
            <a:ext cx="4763" cy="137160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231" name="Curved Left Arrow 230"/>
          <p:cNvSpPr/>
          <p:nvPr/>
        </p:nvSpPr>
        <p:spPr bwMode="auto">
          <a:xfrm>
            <a:off x="5222950" y="2345869"/>
            <a:ext cx="184397" cy="285361"/>
          </a:xfrm>
          <a:prstGeom prst="curved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Curved Left Arrow 231"/>
          <p:cNvSpPr/>
          <p:nvPr/>
        </p:nvSpPr>
        <p:spPr bwMode="auto">
          <a:xfrm flipH="1" flipV="1">
            <a:off x="4739892" y="2309163"/>
            <a:ext cx="184397" cy="285361"/>
          </a:xfrm>
          <a:prstGeom prst="curved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TextBox 232"/>
          <p:cNvSpPr txBox="1"/>
          <p:nvPr/>
        </p:nvSpPr>
        <p:spPr>
          <a:xfrm>
            <a:off x="2614135" y="6649387"/>
            <a:ext cx="1906058" cy="249299"/>
          </a:xfrm>
          <a:prstGeom prst="rect">
            <a:avLst/>
          </a:prstGeom>
          <a:noFill/>
        </p:spPr>
        <p:txBody>
          <a:bodyPr wrap="square" rtlCol="0">
            <a:spAutoFit/>
          </a:bodyPr>
          <a:lstStyle/>
          <a:p>
            <a:r>
              <a:rPr lang="en-US" sz="1020" dirty="0" smtClean="0"/>
              <a:t>PERSISTENT CONNECTION </a:t>
            </a:r>
            <a:endParaRPr lang="en-US" sz="1020" dirty="0"/>
          </a:p>
        </p:txBody>
      </p:sp>
      <p:grpSp>
        <p:nvGrpSpPr>
          <p:cNvPr id="247" name="Group 246"/>
          <p:cNvGrpSpPr/>
          <p:nvPr/>
        </p:nvGrpSpPr>
        <p:grpSpPr>
          <a:xfrm>
            <a:off x="8321196" y="2293645"/>
            <a:ext cx="2099406" cy="1292557"/>
            <a:chOff x="9607863" y="2331053"/>
            <a:chExt cx="2099406" cy="1292557"/>
          </a:xfrm>
        </p:grpSpPr>
        <p:pic>
          <p:nvPicPr>
            <p:cNvPr id="131" name="Picture 130"/>
            <p:cNvPicPr>
              <a:picLocks noChangeAspect="1"/>
            </p:cNvPicPr>
            <p:nvPr/>
          </p:nvPicPr>
          <p:blipFill>
            <a:blip r:embed="rId4"/>
            <a:stretch>
              <a:fillRect/>
            </a:stretch>
          </p:blipFill>
          <p:spPr>
            <a:xfrm>
              <a:off x="9617270" y="2331053"/>
              <a:ext cx="2089999" cy="1182499"/>
            </a:xfrm>
            <a:prstGeom prst="rect">
              <a:avLst/>
            </a:prstGeom>
          </p:spPr>
        </p:pic>
        <p:sp>
          <p:nvSpPr>
            <p:cNvPr id="241" name="TextBox 240"/>
            <p:cNvSpPr txBox="1"/>
            <p:nvPr/>
          </p:nvSpPr>
          <p:spPr>
            <a:xfrm>
              <a:off x="9607863" y="2663347"/>
              <a:ext cx="1818447"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App Cloud</a:t>
              </a:r>
              <a:br>
                <a:rPr lang="en-US" sz="2400" dirty="0" smtClean="0">
                  <a:solidFill>
                    <a:srgbClr val="FFFFFF"/>
                  </a:solidFill>
                </a:rPr>
              </a:br>
              <a:r>
                <a:rPr lang="en-US" sz="2400" dirty="0" smtClean="0">
                  <a:solidFill>
                    <a:srgbClr val="FFFFFF"/>
                  </a:solidFill>
                </a:rPr>
                <a:t>Service</a:t>
              </a:r>
            </a:p>
          </p:txBody>
        </p:sp>
      </p:grpSp>
      <p:grpSp>
        <p:nvGrpSpPr>
          <p:cNvPr id="249" name="Group 248"/>
          <p:cNvGrpSpPr/>
          <p:nvPr/>
        </p:nvGrpSpPr>
        <p:grpSpPr>
          <a:xfrm>
            <a:off x="3781037" y="2682480"/>
            <a:ext cx="1720337" cy="2281896"/>
            <a:chOff x="3781037" y="2682480"/>
            <a:chExt cx="1720337" cy="2281896"/>
          </a:xfrm>
        </p:grpSpPr>
        <p:pic>
          <p:nvPicPr>
            <p:cNvPr id="45" name="Picture 44"/>
            <p:cNvPicPr>
              <a:picLocks noChangeAspect="1"/>
            </p:cNvPicPr>
            <p:nvPr/>
          </p:nvPicPr>
          <p:blipFill>
            <a:blip r:embed="rId5"/>
            <a:stretch>
              <a:fillRect/>
            </a:stretch>
          </p:blipFill>
          <p:spPr>
            <a:xfrm>
              <a:off x="4721914" y="2682480"/>
              <a:ext cx="779460" cy="2281896"/>
            </a:xfrm>
            <a:prstGeom prst="rect">
              <a:avLst/>
            </a:prstGeom>
          </p:spPr>
        </p:pic>
        <p:sp>
          <p:nvSpPr>
            <p:cNvPr id="245" name="TextBox 244"/>
            <p:cNvSpPr txBox="1"/>
            <p:nvPr/>
          </p:nvSpPr>
          <p:spPr>
            <a:xfrm>
              <a:off x="3781037" y="3519302"/>
              <a:ext cx="10506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WNS</a:t>
              </a:r>
            </a:p>
          </p:txBody>
        </p:sp>
      </p:grpSp>
      <p:sp>
        <p:nvSpPr>
          <p:cNvPr id="254" name="TextBox 253"/>
          <p:cNvSpPr txBox="1"/>
          <p:nvPr/>
        </p:nvSpPr>
        <p:spPr>
          <a:xfrm>
            <a:off x="2672871" y="2022222"/>
            <a:ext cx="1271823"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WP8.1</a:t>
            </a:r>
            <a:r>
              <a:rPr lang="en-US" sz="2400" dirty="0" smtClean="0">
                <a:gradFill>
                  <a:gsLst>
                    <a:gs pos="2917">
                      <a:srgbClr val="404040"/>
                    </a:gs>
                    <a:gs pos="30000">
                      <a:srgbClr val="404040"/>
                    </a:gs>
                  </a:gsLst>
                  <a:lin ang="5400000" scaled="0"/>
                </a:gradFill>
              </a:rPr>
              <a:t/>
            </a:r>
            <a:br>
              <a:rPr lang="en-US" sz="2400" dirty="0" smtClean="0">
                <a:gradFill>
                  <a:gsLst>
                    <a:gs pos="2917">
                      <a:srgbClr val="404040"/>
                    </a:gs>
                    <a:gs pos="30000">
                      <a:srgbClr val="404040"/>
                    </a:gs>
                  </a:gsLst>
                  <a:lin ang="5400000" scaled="0"/>
                </a:gradFill>
              </a:rPr>
            </a:br>
            <a:r>
              <a:rPr lang="en-US" sz="2400" dirty="0" smtClean="0"/>
              <a:t>Device</a:t>
            </a:r>
          </a:p>
        </p:txBody>
      </p:sp>
    </p:spTree>
    <p:extLst>
      <p:ext uri="{BB962C8B-B14F-4D97-AF65-F5344CB8AC3E}">
        <p14:creationId xmlns:p14="http://schemas.microsoft.com/office/powerpoint/2010/main" val="71588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54"/>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par>
                                <p:cTn id="13" presetID="10" presetClass="entr" presetSubtype="0" fill="hold" nodeType="with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fade">
                                      <p:cBhvr>
                                        <p:cTn id="15" dur="500"/>
                                        <p:tgtEl>
                                          <p:spTgt spid="2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180"/>
                                        </p:tgtEl>
                                        <p:attrNameLst>
                                          <p:attrName>style.visibility</p:attrName>
                                        </p:attrNameLst>
                                      </p:cBhvr>
                                      <p:to>
                                        <p:strVal val="visible"/>
                                      </p:to>
                                    </p:set>
                                    <p:animEffect transition="in" filter="fade">
                                      <p:cBhvr>
                                        <p:cTn id="21" dur="500"/>
                                        <p:tgtEl>
                                          <p:spTgt spid="18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3"/>
                                        </p:tgtEl>
                                        <p:attrNameLst>
                                          <p:attrName>style.visibility</p:attrName>
                                        </p:attrNameLst>
                                      </p:cBhvr>
                                      <p:to>
                                        <p:strVal val="visible"/>
                                      </p:to>
                                    </p:set>
                                    <p:animEffect transition="in" filter="fade">
                                      <p:cBhvr>
                                        <p:cTn id="24" dur="500"/>
                                        <p:tgtEl>
                                          <p:spTgt spid="233"/>
                                        </p:tgtEl>
                                      </p:cBhvr>
                                    </p:animEffect>
                                  </p:childTnLst>
                                </p:cTn>
                              </p:par>
                              <p:par>
                                <p:cTn id="25" presetID="10" presetClass="entr" presetSubtype="0" fill="hold" nodeType="withEffect">
                                  <p:stCondLst>
                                    <p:cond delay="0"/>
                                  </p:stCondLst>
                                  <p:childTnLst>
                                    <p:set>
                                      <p:cBhvr>
                                        <p:cTn id="26" dur="1" fill="hold">
                                          <p:stCondLst>
                                            <p:cond delay="0"/>
                                          </p:stCondLst>
                                        </p:cTn>
                                        <p:tgtEl>
                                          <p:spTgt spid="218"/>
                                        </p:tgtEl>
                                        <p:attrNameLst>
                                          <p:attrName>style.visibility</p:attrName>
                                        </p:attrNameLst>
                                      </p:cBhvr>
                                      <p:to>
                                        <p:strVal val="visible"/>
                                      </p:to>
                                    </p:set>
                                    <p:animEffect transition="in" filter="fade">
                                      <p:cBhvr>
                                        <p:cTn id="27" dur="500"/>
                                        <p:tgtEl>
                                          <p:spTgt spid="2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2"/>
                                        </p:tgtEl>
                                        <p:attrNameLst>
                                          <p:attrName>style.visibility</p:attrName>
                                        </p:attrNameLst>
                                      </p:cBhvr>
                                      <p:to>
                                        <p:strVal val="visible"/>
                                      </p:to>
                                    </p:set>
                                    <p:animEffect transition="in" filter="fade">
                                      <p:cBhvr>
                                        <p:cTn id="33" dur="500"/>
                                        <p:tgtEl>
                                          <p:spTgt spid="2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1"/>
                                        </p:tgtEl>
                                        <p:attrNameLst>
                                          <p:attrName>style.visibility</p:attrName>
                                        </p:attrNameLst>
                                      </p:cBhvr>
                                      <p:to>
                                        <p:strVal val="visible"/>
                                      </p:to>
                                    </p:set>
                                    <p:animEffect transition="in" filter="fade">
                                      <p:cBhvr>
                                        <p:cTn id="36" dur="500"/>
                                        <p:tgtEl>
                                          <p:spTgt spid="2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8"/>
                                        </p:tgtEl>
                                        <p:attrNameLst>
                                          <p:attrName>style.visibility</p:attrName>
                                        </p:attrNameLst>
                                      </p:cBhvr>
                                      <p:to>
                                        <p:strVal val="visible"/>
                                      </p:to>
                                    </p:set>
                                    <p:animEffect transition="in" filter="fade">
                                      <p:cBhvr>
                                        <p:cTn id="41" dur="500"/>
                                        <p:tgtEl>
                                          <p:spTgt spid="19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0"/>
                                        </p:tgtEl>
                                        <p:attrNameLst>
                                          <p:attrName>style.visibility</p:attrName>
                                        </p:attrNameLst>
                                      </p:cBhvr>
                                      <p:to>
                                        <p:strVal val="visible"/>
                                      </p:to>
                                    </p:set>
                                    <p:animEffect transition="in" filter="fade">
                                      <p:cBhvr>
                                        <p:cTn id="44" dur="500"/>
                                        <p:tgtEl>
                                          <p:spTgt spid="1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0" grpId="0" animBg="1"/>
      <p:bldP spid="140" grpId="0" animBg="1"/>
      <p:bldP spid="231" grpId="0" animBg="1"/>
      <p:bldP spid="232" grpId="0" animBg="1"/>
      <p:bldP spid="233" grpId="0"/>
      <p:bldP spid="2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a:t>
            </a:r>
            <a:r>
              <a:rPr lang="en-US" dirty="0"/>
              <a:t>Register with your Cloud Service</a:t>
            </a:r>
          </a:p>
        </p:txBody>
      </p:sp>
      <p:sp>
        <p:nvSpPr>
          <p:cNvPr id="5" name="Text Placeholder 4"/>
          <p:cNvSpPr>
            <a:spLocks noGrp="1"/>
          </p:cNvSpPr>
          <p:nvPr>
            <p:ph type="body" sz="quarter" idx="10"/>
          </p:nvPr>
        </p:nvSpPr>
        <p:spPr>
          <a:xfrm>
            <a:off x="274638" y="1216152"/>
            <a:ext cx="11887199" cy="5823133"/>
          </a:xfrm>
        </p:spPr>
        <p:txBody>
          <a:bodyPr/>
          <a:lstStyle/>
          <a:p>
            <a:r>
              <a:rPr lang="en-US" sz="1600" dirty="0" smtClean="0"/>
              <a:t>String </a:t>
            </a:r>
            <a:r>
              <a:rPr lang="en-US" sz="1600" dirty="0" err="1"/>
              <a:t>serverUrl</a:t>
            </a:r>
            <a:r>
              <a:rPr lang="en-US" sz="1600" dirty="0"/>
              <a:t> = "http://www.contoso.com";</a:t>
            </a:r>
          </a:p>
          <a:p>
            <a:r>
              <a:rPr lang="en-US" sz="1600" dirty="0" smtClean="0"/>
              <a:t>// </a:t>
            </a:r>
            <a:r>
              <a:rPr lang="en-US" sz="1600" dirty="0"/>
              <a:t>Create the web request.</a:t>
            </a:r>
          </a:p>
          <a:p>
            <a:r>
              <a:rPr lang="en-US" sz="1600" dirty="0" err="1"/>
              <a:t>HttpWebRequest</a:t>
            </a:r>
            <a:r>
              <a:rPr lang="en-US" sz="1600" dirty="0"/>
              <a:t> </a:t>
            </a:r>
            <a:r>
              <a:rPr lang="en-US" sz="1600" dirty="0" err="1"/>
              <a:t>webRequest</a:t>
            </a:r>
            <a:r>
              <a:rPr lang="en-US" sz="1600" dirty="0"/>
              <a:t> = (</a:t>
            </a:r>
            <a:r>
              <a:rPr lang="en-US" sz="1600" dirty="0" err="1"/>
              <a:t>HttpWebRequest</a:t>
            </a:r>
            <a:r>
              <a:rPr lang="en-US" sz="1600" dirty="0"/>
              <a:t>)</a:t>
            </a:r>
            <a:r>
              <a:rPr lang="en-US" sz="1600" dirty="0" err="1"/>
              <a:t>HttpWebRequest.Create</a:t>
            </a:r>
            <a:r>
              <a:rPr lang="en-US" sz="1600" dirty="0"/>
              <a:t>(</a:t>
            </a:r>
            <a:r>
              <a:rPr lang="en-US" sz="1600" dirty="0" err="1"/>
              <a:t>serverUrl</a:t>
            </a:r>
            <a:r>
              <a:rPr lang="en-US" sz="1600" dirty="0"/>
              <a:t>);</a:t>
            </a:r>
          </a:p>
          <a:p>
            <a:r>
              <a:rPr lang="en-US" sz="1600" dirty="0" err="1"/>
              <a:t>webRequest.Method</a:t>
            </a:r>
            <a:r>
              <a:rPr lang="en-US" sz="1600" dirty="0"/>
              <a:t> = "POST";</a:t>
            </a:r>
          </a:p>
          <a:p>
            <a:r>
              <a:rPr lang="en-US" sz="1600" dirty="0" err="1"/>
              <a:t>webRequest.ContentType</a:t>
            </a:r>
            <a:r>
              <a:rPr lang="en-US" sz="1600" dirty="0"/>
              <a:t> = "application/x-www-form-</a:t>
            </a:r>
            <a:r>
              <a:rPr lang="en-US" sz="1600" dirty="0" err="1"/>
              <a:t>urlencoded</a:t>
            </a:r>
            <a:r>
              <a:rPr lang="en-US" sz="1600" dirty="0"/>
              <a:t>";</a:t>
            </a:r>
          </a:p>
          <a:p>
            <a:r>
              <a:rPr lang="en-US" sz="1600" dirty="0"/>
              <a:t>byte[] </a:t>
            </a:r>
            <a:r>
              <a:rPr lang="en-US" sz="1600" dirty="0" err="1"/>
              <a:t>channelUriInBytes</a:t>
            </a:r>
            <a:r>
              <a:rPr lang="en-US" sz="1600" dirty="0"/>
              <a:t> = System.Text.Encoding.UTF8.GetBytes("</a:t>
            </a:r>
            <a:r>
              <a:rPr lang="en-US" sz="1600" dirty="0" err="1"/>
              <a:t>ChannelUri</a:t>
            </a:r>
            <a:r>
              <a:rPr lang="en-US" sz="1600" dirty="0"/>
              <a:t>=" + </a:t>
            </a:r>
            <a:r>
              <a:rPr lang="en-US" sz="1600" dirty="0" err="1"/>
              <a:t>channel.Uri</a:t>
            </a:r>
            <a:r>
              <a:rPr lang="en-US" sz="1600" dirty="0"/>
              <a:t>);</a:t>
            </a:r>
          </a:p>
          <a:p>
            <a:endParaRPr lang="en-US" sz="1600" dirty="0"/>
          </a:p>
          <a:p>
            <a:r>
              <a:rPr lang="en-US" sz="1600" dirty="0"/>
              <a:t>// Write the channel URI to the request stream.</a:t>
            </a:r>
          </a:p>
          <a:p>
            <a:r>
              <a:rPr lang="en-US" sz="1600" dirty="0"/>
              <a:t>Stream </a:t>
            </a:r>
            <a:r>
              <a:rPr lang="en-US" sz="1600" dirty="0" err="1"/>
              <a:t>requestStream</a:t>
            </a:r>
            <a:r>
              <a:rPr lang="en-US" sz="1600" dirty="0"/>
              <a:t> = await </a:t>
            </a:r>
            <a:r>
              <a:rPr lang="en-US" sz="1600" dirty="0" err="1"/>
              <a:t>webRequest.GetRequestStreamAsync</a:t>
            </a:r>
            <a:r>
              <a:rPr lang="en-US" sz="1600" dirty="0"/>
              <a:t>();</a:t>
            </a:r>
          </a:p>
          <a:p>
            <a:r>
              <a:rPr lang="en-US" sz="1600" dirty="0" err="1"/>
              <a:t>requestStream.Write</a:t>
            </a:r>
            <a:r>
              <a:rPr lang="en-US" sz="1600" dirty="0"/>
              <a:t>(</a:t>
            </a:r>
            <a:r>
              <a:rPr lang="en-US" sz="1600" dirty="0" err="1"/>
              <a:t>channelUriInBytes</a:t>
            </a:r>
            <a:r>
              <a:rPr lang="en-US" sz="1600" dirty="0"/>
              <a:t>, 0, </a:t>
            </a:r>
            <a:r>
              <a:rPr lang="en-US" sz="1600" dirty="0" err="1"/>
              <a:t>channelUriInBytes.Length</a:t>
            </a:r>
            <a:r>
              <a:rPr lang="en-US" sz="1600" dirty="0"/>
              <a:t>);</a:t>
            </a:r>
          </a:p>
          <a:p>
            <a:r>
              <a:rPr lang="en-US" sz="1600" dirty="0" smtClean="0"/>
              <a:t>try</a:t>
            </a:r>
            <a:endParaRPr lang="en-US" sz="1600" dirty="0"/>
          </a:p>
          <a:p>
            <a:r>
              <a:rPr lang="en-US" sz="1600" dirty="0"/>
              <a:t>{</a:t>
            </a:r>
          </a:p>
          <a:p>
            <a:r>
              <a:rPr lang="en-US" sz="1600" dirty="0"/>
              <a:t>    // Get the response from the server.</a:t>
            </a:r>
          </a:p>
          <a:p>
            <a:r>
              <a:rPr lang="en-US" sz="1600" dirty="0"/>
              <a:t>    </a:t>
            </a:r>
            <a:r>
              <a:rPr lang="en-US" sz="1600" dirty="0" err="1"/>
              <a:t>WebResponse</a:t>
            </a:r>
            <a:r>
              <a:rPr lang="en-US" sz="1600" dirty="0"/>
              <a:t> response = await </a:t>
            </a:r>
            <a:r>
              <a:rPr lang="en-US" sz="1600" dirty="0" err="1"/>
              <a:t>webRequest.GetResponseAsync</a:t>
            </a:r>
            <a:r>
              <a:rPr lang="en-US" sz="1600" dirty="0"/>
              <a:t>();</a:t>
            </a:r>
          </a:p>
          <a:p>
            <a:r>
              <a:rPr lang="en-US" sz="1600" dirty="0"/>
              <a:t>    </a:t>
            </a:r>
            <a:r>
              <a:rPr lang="en-US" sz="1600" dirty="0" err="1"/>
              <a:t>StreamReader</a:t>
            </a:r>
            <a:r>
              <a:rPr lang="en-US" sz="1600" dirty="0"/>
              <a:t> </a:t>
            </a:r>
            <a:r>
              <a:rPr lang="en-US" sz="1600" dirty="0" err="1"/>
              <a:t>requestReader</a:t>
            </a:r>
            <a:r>
              <a:rPr lang="en-US" sz="1600" dirty="0"/>
              <a:t> = new </a:t>
            </a:r>
            <a:r>
              <a:rPr lang="en-US" sz="1600" dirty="0" err="1"/>
              <a:t>StreamReader</a:t>
            </a:r>
            <a:r>
              <a:rPr lang="en-US" sz="1600" dirty="0"/>
              <a:t>(</a:t>
            </a:r>
            <a:r>
              <a:rPr lang="en-US" sz="1600" dirty="0" err="1"/>
              <a:t>response.GetResponseStream</a:t>
            </a:r>
            <a:r>
              <a:rPr lang="en-US" sz="1600" dirty="0"/>
              <a:t>());</a:t>
            </a:r>
          </a:p>
          <a:p>
            <a:r>
              <a:rPr lang="en-US" sz="1600" dirty="0"/>
              <a:t>    String </a:t>
            </a:r>
            <a:r>
              <a:rPr lang="en-US" sz="1600" dirty="0" err="1"/>
              <a:t>webResponse</a:t>
            </a:r>
            <a:r>
              <a:rPr lang="en-US" sz="1600" dirty="0"/>
              <a:t> = </a:t>
            </a:r>
            <a:r>
              <a:rPr lang="en-US" sz="1600" dirty="0" err="1"/>
              <a:t>requestReader.ReadToEnd</a:t>
            </a:r>
            <a:r>
              <a:rPr lang="en-US" sz="1600" dirty="0"/>
              <a:t>();</a:t>
            </a:r>
          </a:p>
          <a:p>
            <a:r>
              <a:rPr lang="en-US" sz="1600" dirty="0"/>
              <a:t>}</a:t>
            </a:r>
          </a:p>
          <a:p>
            <a:r>
              <a:rPr lang="en-US" sz="1600" dirty="0" smtClean="0"/>
              <a:t>catch </a:t>
            </a:r>
            <a:r>
              <a:rPr lang="en-US" sz="1600" dirty="0"/>
              <a:t>(Exception ex)</a:t>
            </a:r>
          </a:p>
          <a:p>
            <a:r>
              <a:rPr lang="en-US" sz="1600" dirty="0"/>
              <a:t>{</a:t>
            </a:r>
          </a:p>
          <a:p>
            <a:r>
              <a:rPr lang="en-US" sz="1600" dirty="0"/>
              <a:t>    // Could not send channel URI to server.</a:t>
            </a:r>
          </a:p>
          <a:p>
            <a:r>
              <a:rPr lang="en-US" sz="1600" dirty="0"/>
              <a:t>}</a:t>
            </a:r>
          </a:p>
        </p:txBody>
      </p:sp>
    </p:spTree>
    <p:extLst>
      <p:ext uri="{BB962C8B-B14F-4D97-AF65-F5344CB8AC3E}">
        <p14:creationId xmlns:p14="http://schemas.microsoft.com/office/powerpoint/2010/main" val="142029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
                                            <p:txEl>
                                              <p:pRg st="3" end="3"/>
                                            </p:txEl>
                                          </p:spTgt>
                                        </p:tgtEl>
                                      </p:cBhvr>
                                    </p:animEffect>
                                    <p:animScale>
                                      <p:cBhvr>
                                        <p:cTn id="15" dur="250" autoRev="1" fill="hold"/>
                                        <p:tgtEl>
                                          <p:spTgt spid="5">
                                            <p:txEl>
                                              <p:pRg st="3" end="3"/>
                                            </p:txEl>
                                          </p:spTgt>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5">
                                            <p:txEl>
                                              <p:pRg st="5" end="5"/>
                                            </p:txEl>
                                          </p:spTgt>
                                        </p:tgtEl>
                                      </p:cBhvr>
                                    </p:animEffect>
                                    <p:animScale>
                                      <p:cBhvr>
                                        <p:cTn id="20" dur="250" autoRev="1" fill="hold"/>
                                        <p:tgtEl>
                                          <p:spTgt spid="5">
                                            <p:txEl>
                                              <p:pRg st="5" end="5"/>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5">
                                            <p:txEl>
                                              <p:pRg st="7" end="7"/>
                                            </p:txEl>
                                          </p:spTgt>
                                        </p:tgtEl>
                                      </p:cBhvr>
                                    </p:animEffect>
                                    <p:animScale>
                                      <p:cBhvr>
                                        <p:cTn id="25" dur="250" autoRev="1" fill="hold"/>
                                        <p:tgtEl>
                                          <p:spTgt spid="5">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Live Tiles and Notifications for Windows Phone 8.1</a:t>
            </a:r>
          </a:p>
        </p:txBody>
      </p:sp>
      <p:sp>
        <p:nvSpPr>
          <p:cNvPr id="3" name="Text Placeholder 2"/>
          <p:cNvSpPr>
            <a:spLocks noGrp="1"/>
          </p:cNvSpPr>
          <p:nvPr>
            <p:ph type="body" sz="quarter" idx="14"/>
          </p:nvPr>
        </p:nvSpPr>
        <p:spPr/>
        <p:txBody>
          <a:bodyPr/>
          <a:lstStyle/>
          <a:p>
            <a:r>
              <a:rPr lang="en-US" dirty="0" smtClean="0"/>
              <a:t>Saral Shodhan</a:t>
            </a:r>
          </a:p>
          <a:p>
            <a:r>
              <a:rPr lang="en-US" dirty="0" smtClean="0"/>
              <a:t>Program Manager</a:t>
            </a:r>
          </a:p>
          <a:p>
            <a:r>
              <a:rPr lang="en-US" dirty="0" smtClean="0"/>
              <a:t>Windows Developer Platform</a:t>
            </a:r>
            <a:endParaRPr lang="en-US" dirty="0"/>
          </a:p>
        </p:txBody>
      </p:sp>
      <p:sp>
        <p:nvSpPr>
          <p:cNvPr id="4" name="Text Placeholder 2"/>
          <p:cNvSpPr txBox="1">
            <a:spLocks/>
          </p:cNvSpPr>
          <p:nvPr/>
        </p:nvSpPr>
        <p:spPr bwMode="ltGray">
          <a:xfrm>
            <a:off x="8732837" y="220662"/>
            <a:ext cx="3505200" cy="1143000"/>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dirty="0"/>
              <a:t>WIN-B211</a:t>
            </a:r>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247"/>
          <p:cNvGrpSpPr/>
          <p:nvPr/>
        </p:nvGrpSpPr>
        <p:grpSpPr>
          <a:xfrm>
            <a:off x="393614" y="2143084"/>
            <a:ext cx="2391492" cy="4216583"/>
            <a:chOff x="393614" y="2143084"/>
            <a:chExt cx="2391492" cy="4216583"/>
          </a:xfrm>
        </p:grpSpPr>
        <p:grpSp>
          <p:nvGrpSpPr>
            <p:cNvPr id="126" name="Group 125"/>
            <p:cNvGrpSpPr/>
            <p:nvPr/>
          </p:nvGrpSpPr>
          <p:grpSpPr>
            <a:xfrm>
              <a:off x="393614" y="2143084"/>
              <a:ext cx="2391492" cy="4216583"/>
              <a:chOff x="3750189" y="1734955"/>
              <a:chExt cx="2391492" cy="4216583"/>
            </a:xfrm>
          </p:grpSpPr>
          <p:pic>
            <p:nvPicPr>
              <p:cNvPr id="84" name="Picture 83"/>
              <p:cNvPicPr>
                <a:picLocks noChangeAspect="1"/>
              </p:cNvPicPr>
              <p:nvPr/>
            </p:nvPicPr>
            <p:blipFill>
              <a:blip r:embed="rId3"/>
              <a:stretch>
                <a:fillRect/>
              </a:stretch>
            </p:blipFill>
            <p:spPr>
              <a:xfrm>
                <a:off x="3750189" y="1734955"/>
                <a:ext cx="2391492" cy="4216583"/>
              </a:xfrm>
              <a:prstGeom prst="rect">
                <a:avLst/>
              </a:prstGeom>
            </p:spPr>
          </p:pic>
          <p:sp>
            <p:nvSpPr>
              <p:cNvPr id="122" name="Rectangle 43"/>
              <p:cNvSpPr>
                <a:spLocks noChangeArrowheads="1"/>
              </p:cNvSpPr>
              <p:nvPr/>
            </p:nvSpPr>
            <p:spPr bwMode="auto">
              <a:xfrm>
                <a:off x="4040533" y="2221383"/>
                <a:ext cx="1843776" cy="880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WP8.1 APP</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124" name="Rectangle 43"/>
              <p:cNvSpPr>
                <a:spLocks noChangeArrowheads="1"/>
              </p:cNvSpPr>
              <p:nvPr/>
            </p:nvSpPr>
            <p:spPr bwMode="auto">
              <a:xfrm>
                <a:off x="4040533" y="3190081"/>
                <a:ext cx="877824"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.NET APIs</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125" name="Rectangle 43"/>
              <p:cNvSpPr>
                <a:spLocks noChangeArrowheads="1"/>
              </p:cNvSpPr>
              <p:nvPr/>
            </p:nvSpPr>
            <p:spPr bwMode="auto">
              <a:xfrm>
                <a:off x="4998721" y="3190081"/>
                <a:ext cx="877824"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err="1" smtClean="0">
                    <a:solidFill>
                      <a:srgbClr val="FFFFFF"/>
                    </a:solidFill>
                    <a:latin typeface="Segoe UI Semilight" panose="020B0402040204020203" pitchFamily="34" charset="0"/>
                    <a:cs typeface="Segoe UI Semilight" panose="020B0402040204020203" pitchFamily="34" charset="0"/>
                  </a:rPr>
                  <a:t>WinRT</a:t>
                </a:r>
                <a:r>
                  <a:rPr lang="en-US" dirty="0" smtClean="0">
                    <a:solidFill>
                      <a:srgbClr val="FFFFFF"/>
                    </a:solidFill>
                    <a:latin typeface="Segoe UI Semilight" panose="020B0402040204020203" pitchFamily="34" charset="0"/>
                    <a:cs typeface="Segoe UI Semilight" panose="020B0402040204020203" pitchFamily="34" charset="0"/>
                  </a:rPr>
                  <a:t> APIs</a:t>
                </a:r>
                <a:endParaRPr lang="en-US" dirty="0">
                  <a:solidFill>
                    <a:srgbClr val="FFFFFF"/>
                  </a:solidFill>
                  <a:latin typeface="Segoe UI Semilight" panose="020B0402040204020203" pitchFamily="34" charset="0"/>
                  <a:cs typeface="Segoe UI Semilight" panose="020B0402040204020203" pitchFamily="34" charset="0"/>
                </a:endParaRPr>
              </a:p>
            </p:txBody>
          </p:sp>
        </p:grpSp>
        <p:sp>
          <p:nvSpPr>
            <p:cNvPr id="216" name="Rectangle 43"/>
            <p:cNvSpPr>
              <a:spLocks noChangeArrowheads="1"/>
            </p:cNvSpPr>
            <p:nvPr/>
          </p:nvSpPr>
          <p:spPr bwMode="auto">
            <a:xfrm>
              <a:off x="683958" y="4572108"/>
              <a:ext cx="1843776"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Notification Client Platform</a:t>
              </a:r>
              <a:endParaRPr lang="en-US" dirty="0">
                <a:solidFill>
                  <a:srgbClr val="FFFFFF"/>
                </a:solidFill>
                <a:latin typeface="Segoe UI Semilight" panose="020B0402040204020203" pitchFamily="34" charset="0"/>
                <a:cs typeface="Segoe UI Semilight" panose="020B0402040204020203" pitchFamily="34" charset="0"/>
              </a:endParaRPr>
            </a:p>
          </p:txBody>
        </p:sp>
      </p:grpSp>
      <p:sp>
        <p:nvSpPr>
          <p:cNvPr id="3" name="Title 2"/>
          <p:cNvSpPr>
            <a:spLocks noGrp="1"/>
          </p:cNvSpPr>
          <p:nvPr>
            <p:ph type="title"/>
          </p:nvPr>
        </p:nvSpPr>
        <p:spPr/>
        <p:txBody>
          <a:bodyPr/>
          <a:lstStyle/>
          <a:p>
            <a:r>
              <a:rPr lang="en-US" dirty="0" smtClean="0"/>
              <a:t>Step-3: Authenticate with WNS</a:t>
            </a:r>
            <a:endParaRPr lang="en-US" dirty="0"/>
          </a:p>
        </p:txBody>
      </p:sp>
      <p:sp>
        <p:nvSpPr>
          <p:cNvPr id="31" name="TextBox 30"/>
          <p:cNvSpPr txBox="1"/>
          <p:nvPr/>
        </p:nvSpPr>
        <p:spPr>
          <a:xfrm>
            <a:off x="2905198" y="1151171"/>
            <a:ext cx="3062260" cy="657359"/>
          </a:xfrm>
          <a:prstGeom prst="rect">
            <a:avLst/>
          </a:prstGeom>
          <a:noFill/>
        </p:spPr>
        <p:txBody>
          <a:bodyPr wrap="square" rtlCol="0">
            <a:normAutofit/>
          </a:bodyPr>
          <a:lstStyle>
            <a:defPPr>
              <a:defRPr lang="en-US"/>
            </a:defPPr>
            <a:lvl1pPr>
              <a:defRPr sz="1836">
                <a:latin typeface="+mj-lt"/>
              </a:defRPr>
            </a:lvl1pPr>
          </a:lstStyle>
          <a:p>
            <a:r>
              <a:rPr lang="en-US" dirty="0" smtClean="0"/>
              <a:t>WNS Push </a:t>
            </a:r>
            <a:r>
              <a:rPr lang="en-US" dirty="0"/>
              <a:t>URI</a:t>
            </a:r>
          </a:p>
        </p:txBody>
      </p:sp>
      <p:sp>
        <p:nvSpPr>
          <p:cNvPr id="36" name="TextBox 35"/>
          <p:cNvSpPr txBox="1"/>
          <p:nvPr/>
        </p:nvSpPr>
        <p:spPr>
          <a:xfrm>
            <a:off x="5416096" y="5064136"/>
            <a:ext cx="2102967" cy="1216788"/>
          </a:xfrm>
          <a:prstGeom prst="rect">
            <a:avLst/>
          </a:prstGeom>
          <a:noFill/>
        </p:spPr>
        <p:txBody>
          <a:bodyPr wrap="square" rtlCol="0">
            <a:normAutofit/>
          </a:bodyPr>
          <a:lstStyle/>
          <a:p>
            <a:r>
              <a:rPr lang="en-US" sz="1836" dirty="0" smtClean="0">
                <a:latin typeface="Segoe UI Light"/>
              </a:rPr>
              <a:t>Platform requests channel from WNS</a:t>
            </a:r>
            <a:endParaRPr lang="en-US" sz="1836" dirty="0">
              <a:latin typeface="Segoe UI Light"/>
            </a:endParaRPr>
          </a:p>
        </p:txBody>
      </p:sp>
      <p:sp>
        <p:nvSpPr>
          <p:cNvPr id="40" name="Oval 39"/>
          <p:cNvSpPr/>
          <p:nvPr/>
        </p:nvSpPr>
        <p:spPr>
          <a:xfrm>
            <a:off x="1890903" y="322814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1</a:t>
            </a:r>
          </a:p>
        </p:txBody>
      </p:sp>
      <p:sp>
        <p:nvSpPr>
          <p:cNvPr id="140" name="Oval 139"/>
          <p:cNvSpPr/>
          <p:nvPr/>
        </p:nvSpPr>
        <p:spPr>
          <a:xfrm>
            <a:off x="2339478" y="116778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rgbClr val="FFFFFF"/>
                </a:solidFill>
              </a:rPr>
              <a:t>2</a:t>
            </a:r>
            <a:endParaRPr lang="en-US" sz="1200" dirty="0">
              <a:solidFill>
                <a:srgbClr val="FFFFFF"/>
              </a:solidFill>
            </a:endParaRPr>
          </a:p>
        </p:txBody>
      </p:sp>
      <p:cxnSp>
        <p:nvCxnSpPr>
          <p:cNvPr id="198" name="Elbow Connector 197"/>
          <p:cNvCxnSpPr>
            <a:stCxn id="84" idx="0"/>
            <a:endCxn id="131" idx="0"/>
          </p:cNvCxnSpPr>
          <p:nvPr/>
        </p:nvCxnSpPr>
        <p:spPr>
          <a:xfrm rot="16200000" flipH="1">
            <a:off x="5407200" y="-1674757"/>
            <a:ext cx="150561" cy="7786243"/>
          </a:xfrm>
          <a:prstGeom prst="bentConnector3">
            <a:avLst>
              <a:gd name="adj1" fmla="val -406910"/>
            </a:avLst>
          </a:prstGeom>
          <a:ln w="38100">
            <a:headEnd type="none"/>
            <a:tailEnd type="triangle"/>
          </a:ln>
        </p:spPr>
        <p:style>
          <a:lnRef idx="1">
            <a:schemeClr val="accent5"/>
          </a:lnRef>
          <a:fillRef idx="0">
            <a:schemeClr val="accent5"/>
          </a:fillRef>
          <a:effectRef idx="0">
            <a:schemeClr val="accent5"/>
          </a:effectRef>
          <a:fontRef idx="minor">
            <a:schemeClr val="tx1"/>
          </a:fontRef>
        </p:style>
      </p:cxnSp>
      <p:cxnSp>
        <p:nvCxnSpPr>
          <p:cNvPr id="218" name="Elbow Connector 217"/>
          <p:cNvCxnSpPr>
            <a:stCxn id="216" idx="2"/>
            <a:endCxn id="45" idx="2"/>
          </p:cNvCxnSpPr>
          <p:nvPr/>
        </p:nvCxnSpPr>
        <p:spPr>
          <a:xfrm rot="5400000" flipH="1" flipV="1">
            <a:off x="3114812" y="3455410"/>
            <a:ext cx="487866" cy="3505798"/>
          </a:xfrm>
          <a:prstGeom prst="bentConnector3">
            <a:avLst>
              <a:gd name="adj1" fmla="val -239492"/>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80" name="Straight Arrow Connector 179"/>
          <p:cNvCxnSpPr/>
          <p:nvPr/>
        </p:nvCxnSpPr>
        <p:spPr>
          <a:xfrm>
            <a:off x="1838261" y="3424423"/>
            <a:ext cx="4763" cy="137160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231" name="Curved Left Arrow 230"/>
          <p:cNvSpPr/>
          <p:nvPr/>
        </p:nvSpPr>
        <p:spPr bwMode="auto">
          <a:xfrm>
            <a:off x="5222950" y="2345869"/>
            <a:ext cx="184397" cy="285361"/>
          </a:xfrm>
          <a:prstGeom prst="curved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Curved Left Arrow 231"/>
          <p:cNvSpPr/>
          <p:nvPr/>
        </p:nvSpPr>
        <p:spPr bwMode="auto">
          <a:xfrm flipH="1" flipV="1">
            <a:off x="4739892" y="2309163"/>
            <a:ext cx="184397" cy="285361"/>
          </a:xfrm>
          <a:prstGeom prst="curved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TextBox 232"/>
          <p:cNvSpPr txBox="1"/>
          <p:nvPr/>
        </p:nvSpPr>
        <p:spPr>
          <a:xfrm>
            <a:off x="2614135" y="6649387"/>
            <a:ext cx="1906058" cy="249299"/>
          </a:xfrm>
          <a:prstGeom prst="rect">
            <a:avLst/>
          </a:prstGeom>
          <a:noFill/>
        </p:spPr>
        <p:txBody>
          <a:bodyPr wrap="square" rtlCol="0">
            <a:spAutoFit/>
          </a:bodyPr>
          <a:lstStyle/>
          <a:p>
            <a:r>
              <a:rPr lang="en-US" sz="1020" dirty="0" smtClean="0"/>
              <a:t>PERSISTENT CONNECTION </a:t>
            </a:r>
            <a:endParaRPr lang="en-US" sz="1020" dirty="0"/>
          </a:p>
        </p:txBody>
      </p:sp>
      <p:grpSp>
        <p:nvGrpSpPr>
          <p:cNvPr id="247" name="Group 246"/>
          <p:cNvGrpSpPr/>
          <p:nvPr/>
        </p:nvGrpSpPr>
        <p:grpSpPr>
          <a:xfrm>
            <a:off x="8321196" y="2293645"/>
            <a:ext cx="2099406" cy="1292557"/>
            <a:chOff x="9607863" y="2331053"/>
            <a:chExt cx="2099406" cy="1292557"/>
          </a:xfrm>
        </p:grpSpPr>
        <p:pic>
          <p:nvPicPr>
            <p:cNvPr id="131" name="Picture 130"/>
            <p:cNvPicPr>
              <a:picLocks noChangeAspect="1"/>
            </p:cNvPicPr>
            <p:nvPr/>
          </p:nvPicPr>
          <p:blipFill>
            <a:blip r:embed="rId4"/>
            <a:stretch>
              <a:fillRect/>
            </a:stretch>
          </p:blipFill>
          <p:spPr>
            <a:xfrm>
              <a:off x="9617270" y="2331053"/>
              <a:ext cx="2089999" cy="1182499"/>
            </a:xfrm>
            <a:prstGeom prst="rect">
              <a:avLst/>
            </a:prstGeom>
          </p:spPr>
        </p:pic>
        <p:sp>
          <p:nvSpPr>
            <p:cNvPr id="241" name="TextBox 240"/>
            <p:cNvSpPr txBox="1"/>
            <p:nvPr/>
          </p:nvSpPr>
          <p:spPr>
            <a:xfrm>
              <a:off x="9607863" y="2663347"/>
              <a:ext cx="1818447"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App Cloud</a:t>
              </a:r>
              <a:br>
                <a:rPr lang="en-US" sz="2400" dirty="0" smtClean="0">
                  <a:solidFill>
                    <a:srgbClr val="FFFFFF"/>
                  </a:solidFill>
                </a:rPr>
              </a:br>
              <a:r>
                <a:rPr lang="en-US" sz="2400" dirty="0" smtClean="0">
                  <a:solidFill>
                    <a:srgbClr val="FFFFFF"/>
                  </a:solidFill>
                </a:rPr>
                <a:t>Service</a:t>
              </a:r>
            </a:p>
          </p:txBody>
        </p:sp>
      </p:grpSp>
      <p:grpSp>
        <p:nvGrpSpPr>
          <p:cNvPr id="249" name="Group 248"/>
          <p:cNvGrpSpPr/>
          <p:nvPr/>
        </p:nvGrpSpPr>
        <p:grpSpPr>
          <a:xfrm>
            <a:off x="3781037" y="2682480"/>
            <a:ext cx="1720337" cy="2281896"/>
            <a:chOff x="3781037" y="2682480"/>
            <a:chExt cx="1720337" cy="2281896"/>
          </a:xfrm>
        </p:grpSpPr>
        <p:pic>
          <p:nvPicPr>
            <p:cNvPr id="45" name="Picture 44"/>
            <p:cNvPicPr>
              <a:picLocks noChangeAspect="1"/>
            </p:cNvPicPr>
            <p:nvPr/>
          </p:nvPicPr>
          <p:blipFill>
            <a:blip r:embed="rId5"/>
            <a:stretch>
              <a:fillRect/>
            </a:stretch>
          </p:blipFill>
          <p:spPr>
            <a:xfrm>
              <a:off x="4721914" y="2682480"/>
              <a:ext cx="779460" cy="2281896"/>
            </a:xfrm>
            <a:prstGeom prst="rect">
              <a:avLst/>
            </a:prstGeom>
          </p:spPr>
        </p:pic>
        <p:sp>
          <p:nvSpPr>
            <p:cNvPr id="245" name="TextBox 244"/>
            <p:cNvSpPr txBox="1"/>
            <p:nvPr/>
          </p:nvSpPr>
          <p:spPr>
            <a:xfrm>
              <a:off x="3781037" y="3519302"/>
              <a:ext cx="10506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WNS</a:t>
              </a:r>
            </a:p>
          </p:txBody>
        </p:sp>
      </p:grpSp>
      <p:sp>
        <p:nvSpPr>
          <p:cNvPr id="254" name="TextBox 253"/>
          <p:cNvSpPr txBox="1"/>
          <p:nvPr/>
        </p:nvSpPr>
        <p:spPr>
          <a:xfrm>
            <a:off x="2672871" y="2022222"/>
            <a:ext cx="1271823"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WP8.1</a:t>
            </a:r>
            <a:r>
              <a:rPr lang="en-US" sz="2400" dirty="0" smtClean="0">
                <a:gradFill>
                  <a:gsLst>
                    <a:gs pos="2917">
                      <a:srgbClr val="404040"/>
                    </a:gs>
                    <a:gs pos="30000">
                      <a:srgbClr val="404040"/>
                    </a:gs>
                  </a:gsLst>
                  <a:lin ang="5400000" scaled="0"/>
                </a:gradFill>
              </a:rPr>
              <a:t/>
            </a:r>
            <a:br>
              <a:rPr lang="en-US" sz="2400" dirty="0" smtClean="0">
                <a:gradFill>
                  <a:gsLst>
                    <a:gs pos="2917">
                      <a:srgbClr val="404040"/>
                    </a:gs>
                    <a:gs pos="30000">
                      <a:srgbClr val="404040"/>
                    </a:gs>
                  </a:gsLst>
                  <a:lin ang="5400000" scaled="0"/>
                </a:gradFill>
              </a:rPr>
            </a:br>
            <a:r>
              <a:rPr lang="en-US" sz="2400" dirty="0" smtClean="0"/>
              <a:t>Device</a:t>
            </a:r>
          </a:p>
        </p:txBody>
      </p:sp>
      <p:cxnSp>
        <p:nvCxnSpPr>
          <p:cNvPr id="49" name="Straight Arrow Connector 48"/>
          <p:cNvCxnSpPr/>
          <p:nvPr/>
        </p:nvCxnSpPr>
        <p:spPr>
          <a:xfrm flipH="1">
            <a:off x="5501939" y="2862881"/>
            <a:ext cx="2846845" cy="1"/>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50" name="TextBox 49"/>
          <p:cNvSpPr txBox="1"/>
          <p:nvPr/>
        </p:nvSpPr>
        <p:spPr>
          <a:xfrm>
            <a:off x="6353754" y="2607890"/>
            <a:ext cx="1784702" cy="249299"/>
          </a:xfrm>
          <a:prstGeom prst="rect">
            <a:avLst/>
          </a:prstGeom>
          <a:noFill/>
        </p:spPr>
        <p:txBody>
          <a:bodyPr wrap="square" rtlCol="0">
            <a:spAutoFit/>
          </a:bodyPr>
          <a:lstStyle/>
          <a:p>
            <a:r>
              <a:rPr lang="en-US" sz="1020" dirty="0" smtClean="0"/>
              <a:t>Request access token</a:t>
            </a:r>
            <a:endParaRPr lang="en-US" sz="1020" dirty="0"/>
          </a:p>
        </p:txBody>
      </p:sp>
      <p:sp>
        <p:nvSpPr>
          <p:cNvPr id="51" name="Oval 50"/>
          <p:cNvSpPr/>
          <p:nvPr/>
        </p:nvSpPr>
        <p:spPr>
          <a:xfrm>
            <a:off x="6310860" y="2217116"/>
            <a:ext cx="364572" cy="3687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3</a:t>
            </a:r>
          </a:p>
        </p:txBody>
      </p:sp>
    </p:spTree>
    <p:extLst>
      <p:ext uri="{BB962C8B-B14F-4D97-AF65-F5344CB8AC3E}">
        <p14:creationId xmlns:p14="http://schemas.microsoft.com/office/powerpoint/2010/main" val="206155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54"/>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47"/>
                                        </p:tgtEl>
                                        <p:attrNameLst>
                                          <p:attrName>style.visibility</p:attrName>
                                        </p:attrNameLst>
                                      </p:cBhvr>
                                      <p:to>
                                        <p:strVal val="visible"/>
                                      </p:to>
                                    </p:set>
                                    <p:animEffect transition="in" filter="fade">
                                      <p:cBhvr>
                                        <p:cTn id="16" dur="500"/>
                                        <p:tgtEl>
                                          <p:spTgt spid="2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3"/>
                                        </p:tgtEl>
                                        <p:attrNameLst>
                                          <p:attrName>style.visibility</p:attrName>
                                        </p:attrNameLst>
                                      </p:cBhvr>
                                      <p:to>
                                        <p:strVal val="visible"/>
                                      </p:to>
                                    </p:set>
                                    <p:animEffect transition="in" filter="fade">
                                      <p:cBhvr>
                                        <p:cTn id="25" dur="500"/>
                                        <p:tgtEl>
                                          <p:spTgt spid="233"/>
                                        </p:tgtEl>
                                      </p:cBhvr>
                                    </p:animEffect>
                                  </p:childTnLst>
                                </p:cTn>
                              </p:par>
                              <p:par>
                                <p:cTn id="26" presetID="10" presetClass="entr" presetSubtype="0" fill="hold" nodeType="withEffect">
                                  <p:stCondLst>
                                    <p:cond delay="0"/>
                                  </p:stCondLst>
                                  <p:childTnLst>
                                    <p:set>
                                      <p:cBhvr>
                                        <p:cTn id="27" dur="1" fill="hold">
                                          <p:stCondLst>
                                            <p:cond delay="0"/>
                                          </p:stCondLst>
                                        </p:cTn>
                                        <p:tgtEl>
                                          <p:spTgt spid="218"/>
                                        </p:tgtEl>
                                        <p:attrNameLst>
                                          <p:attrName>style.visibility</p:attrName>
                                        </p:attrNameLst>
                                      </p:cBhvr>
                                      <p:to>
                                        <p:strVal val="visible"/>
                                      </p:to>
                                    </p:set>
                                    <p:animEffect transition="in" filter="fade">
                                      <p:cBhvr>
                                        <p:cTn id="28" dur="500"/>
                                        <p:tgtEl>
                                          <p:spTgt spid="2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fade">
                                      <p:cBhvr>
                                        <p:cTn id="31" dur="500"/>
                                        <p:tgtEl>
                                          <p:spTgt spid="1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2"/>
                                        </p:tgtEl>
                                        <p:attrNameLst>
                                          <p:attrName>style.visibility</p:attrName>
                                        </p:attrNameLst>
                                      </p:cBhvr>
                                      <p:to>
                                        <p:strVal val="visible"/>
                                      </p:to>
                                    </p:set>
                                    <p:animEffect transition="in" filter="fade">
                                      <p:cBhvr>
                                        <p:cTn id="37" dur="500"/>
                                        <p:tgtEl>
                                          <p:spTgt spid="2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1"/>
                                        </p:tgtEl>
                                        <p:attrNameLst>
                                          <p:attrName>style.visibility</p:attrName>
                                        </p:attrNameLst>
                                      </p:cBhvr>
                                      <p:to>
                                        <p:strVal val="visible"/>
                                      </p:to>
                                    </p:set>
                                    <p:animEffect transition="in" filter="fade">
                                      <p:cBhvr>
                                        <p:cTn id="40" dur="500"/>
                                        <p:tgtEl>
                                          <p:spTgt spid="231"/>
                                        </p:tgtEl>
                                      </p:cBhvr>
                                    </p:animEffect>
                                  </p:childTnLst>
                                </p:cTn>
                              </p:par>
                              <p:par>
                                <p:cTn id="41" presetID="10" presetClass="entr" presetSubtype="0" fill="hold" nodeType="withEffect">
                                  <p:stCondLst>
                                    <p:cond delay="0"/>
                                  </p:stCondLst>
                                  <p:childTnLst>
                                    <p:set>
                                      <p:cBhvr>
                                        <p:cTn id="42" dur="1" fill="hold">
                                          <p:stCondLst>
                                            <p:cond delay="0"/>
                                          </p:stCondLst>
                                        </p:cTn>
                                        <p:tgtEl>
                                          <p:spTgt spid="198"/>
                                        </p:tgtEl>
                                        <p:attrNameLst>
                                          <p:attrName>style.visibility</p:attrName>
                                        </p:attrNameLst>
                                      </p:cBhvr>
                                      <p:to>
                                        <p:strVal val="visible"/>
                                      </p:to>
                                    </p:set>
                                    <p:animEffect transition="in" filter="fade">
                                      <p:cBhvr>
                                        <p:cTn id="43" dur="500"/>
                                        <p:tgtEl>
                                          <p:spTgt spid="19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0" grpId="0" animBg="1"/>
      <p:bldP spid="140" grpId="0" animBg="1"/>
      <p:bldP spid="231" grpId="0" animBg="1"/>
      <p:bldP spid="232" grpId="0" animBg="1"/>
      <p:bldP spid="233" grpId="0"/>
      <p:bldP spid="254" grpId="0"/>
      <p:bldP spid="50" grpId="0"/>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1415772"/>
          </a:xfrm>
        </p:spPr>
        <p:txBody>
          <a:bodyPr/>
          <a:lstStyle/>
          <a:p>
            <a:r>
              <a:rPr lang="en-US" dirty="0" smtClean="0"/>
              <a:t> Submit your APP </a:t>
            </a:r>
          </a:p>
          <a:p>
            <a:r>
              <a:rPr lang="en-US" dirty="0" smtClean="0"/>
              <a:t> Get Credentials</a:t>
            </a:r>
            <a:endParaRPr lang="en-US" dirty="0"/>
          </a:p>
        </p:txBody>
      </p:sp>
      <p:sp>
        <p:nvSpPr>
          <p:cNvPr id="2" name="Title 1"/>
          <p:cNvSpPr>
            <a:spLocks noGrp="1"/>
          </p:cNvSpPr>
          <p:nvPr>
            <p:ph type="title"/>
          </p:nvPr>
        </p:nvSpPr>
        <p:spPr/>
        <p:txBody>
          <a:bodyPr/>
          <a:lstStyle/>
          <a:p>
            <a:r>
              <a:rPr lang="en-US" dirty="0" smtClean="0"/>
              <a:t>3. Register APP &amp; Get Credentials</a:t>
            </a:r>
            <a:endParaRPr lang="en-US" dirty="0"/>
          </a:p>
        </p:txBody>
      </p:sp>
      <p:sp>
        <p:nvSpPr>
          <p:cNvPr id="4" name="Rectangle 3"/>
          <p:cNvSpPr/>
          <p:nvPr/>
        </p:nvSpPr>
        <p:spPr>
          <a:xfrm>
            <a:off x="274638" y="6365138"/>
            <a:ext cx="10515485" cy="369332"/>
          </a:xfrm>
          <a:prstGeom prst="rect">
            <a:avLst/>
          </a:prstGeom>
        </p:spPr>
        <p:txBody>
          <a:bodyPr wrap="square">
            <a:spAutoFit/>
          </a:bodyPr>
          <a:lstStyle/>
          <a:p>
            <a:r>
              <a:rPr lang="en-US" dirty="0"/>
              <a:t>MSDN: </a:t>
            </a:r>
            <a:r>
              <a:rPr lang="en-US" dirty="0">
                <a:hlinkClick r:id="rId3"/>
              </a:rPr>
              <a:t>http://msdn.microsoft.com/en-us/library/windows/apps/xaml/hh868206.aspx</a:t>
            </a:r>
            <a:endParaRPr lang="en-US" dirty="0"/>
          </a:p>
        </p:txBody>
      </p:sp>
      <p:grpSp>
        <p:nvGrpSpPr>
          <p:cNvPr id="12" name="Group 11"/>
          <p:cNvGrpSpPr/>
          <p:nvPr/>
        </p:nvGrpSpPr>
        <p:grpSpPr>
          <a:xfrm>
            <a:off x="390586" y="1028409"/>
            <a:ext cx="7077075" cy="3920956"/>
            <a:chOff x="377879" y="1302726"/>
            <a:chExt cx="7077075" cy="3981450"/>
          </a:xfrm>
        </p:grpSpPr>
        <p:pic>
          <p:nvPicPr>
            <p:cNvPr id="10" name="Picture 9"/>
            <p:cNvPicPr>
              <a:picLocks noChangeAspect="1"/>
            </p:cNvPicPr>
            <p:nvPr/>
          </p:nvPicPr>
          <p:blipFill>
            <a:blip r:embed="rId4"/>
            <a:stretch>
              <a:fillRect/>
            </a:stretch>
          </p:blipFill>
          <p:spPr>
            <a:xfrm>
              <a:off x="377879" y="1302726"/>
              <a:ext cx="7077075" cy="3981450"/>
            </a:xfrm>
            <a:prstGeom prst="rect">
              <a:avLst/>
            </a:prstGeom>
          </p:spPr>
        </p:pic>
        <p:sp>
          <p:nvSpPr>
            <p:cNvPr id="11" name="Rectangle 10"/>
            <p:cNvSpPr/>
            <p:nvPr/>
          </p:nvSpPr>
          <p:spPr bwMode="auto">
            <a:xfrm>
              <a:off x="5395286" y="3954457"/>
              <a:ext cx="548634" cy="408259"/>
            </a:xfrm>
            <a:prstGeom prst="rect">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8" name="Group 17"/>
          <p:cNvGrpSpPr/>
          <p:nvPr/>
        </p:nvGrpSpPr>
        <p:grpSpPr>
          <a:xfrm>
            <a:off x="2737674" y="4433236"/>
            <a:ext cx="7077076" cy="2105025"/>
            <a:chOff x="4757237" y="4744207"/>
            <a:chExt cx="7077076" cy="2105025"/>
          </a:xfrm>
        </p:grpSpPr>
        <p:pic>
          <p:nvPicPr>
            <p:cNvPr id="14" name="Picture 13"/>
            <p:cNvPicPr>
              <a:picLocks noChangeAspect="1"/>
            </p:cNvPicPr>
            <p:nvPr/>
          </p:nvPicPr>
          <p:blipFill>
            <a:blip r:embed="rId5"/>
            <a:stretch>
              <a:fillRect/>
            </a:stretch>
          </p:blipFill>
          <p:spPr>
            <a:xfrm>
              <a:off x="4757237" y="4744207"/>
              <a:ext cx="7077076" cy="2105025"/>
            </a:xfrm>
            <a:prstGeom prst="rect">
              <a:avLst/>
            </a:prstGeom>
          </p:spPr>
        </p:pic>
        <p:sp>
          <p:nvSpPr>
            <p:cNvPr id="15" name="Rectangle 14"/>
            <p:cNvSpPr/>
            <p:nvPr/>
          </p:nvSpPr>
          <p:spPr bwMode="auto">
            <a:xfrm>
              <a:off x="4938091" y="5966115"/>
              <a:ext cx="2651731" cy="640073"/>
            </a:xfrm>
            <a:prstGeom prst="rect">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6" name="Right Arrow 15"/>
          <p:cNvSpPr/>
          <p:nvPr/>
        </p:nvSpPr>
        <p:spPr bwMode="auto">
          <a:xfrm rot="10800000">
            <a:off x="4427271" y="5980300"/>
            <a:ext cx="2285975" cy="457196"/>
          </a:xfrm>
          <a:prstGeom prst="rightArrow">
            <a:avLst/>
          </a:prstGeom>
          <a:solidFill>
            <a:srgbClr val="92D050"/>
          </a:solidFill>
          <a:ln>
            <a:solidFill>
              <a:srgbClr val="7FB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p:cNvPicPr>
            <a:picLocks noChangeAspect="1"/>
          </p:cNvPicPr>
          <p:nvPr/>
        </p:nvPicPr>
        <p:blipFill>
          <a:blip r:embed="rId6"/>
          <a:stretch>
            <a:fillRect/>
          </a:stretch>
        </p:blipFill>
        <p:spPr>
          <a:xfrm>
            <a:off x="539359" y="1202166"/>
            <a:ext cx="8797462" cy="4778134"/>
          </a:xfrm>
          <a:prstGeom prst="rect">
            <a:avLst/>
          </a:prstGeom>
        </p:spPr>
      </p:pic>
      <p:sp>
        <p:nvSpPr>
          <p:cNvPr id="20" name="Right Arrow 19"/>
          <p:cNvSpPr/>
          <p:nvPr/>
        </p:nvSpPr>
        <p:spPr bwMode="auto">
          <a:xfrm rot="10800000">
            <a:off x="4938091" y="3701390"/>
            <a:ext cx="2285975" cy="457196"/>
          </a:xfrm>
          <a:prstGeom prst="rightArrow">
            <a:avLst/>
          </a:prstGeom>
          <a:solidFill>
            <a:srgbClr val="92D050"/>
          </a:solidFill>
          <a:ln>
            <a:solidFill>
              <a:srgbClr val="7FB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ight Arrow 20"/>
          <p:cNvSpPr/>
          <p:nvPr/>
        </p:nvSpPr>
        <p:spPr bwMode="auto">
          <a:xfrm rot="10800000">
            <a:off x="4454732" y="5512419"/>
            <a:ext cx="2285975" cy="457196"/>
          </a:xfrm>
          <a:prstGeom prst="rightArrow">
            <a:avLst/>
          </a:prstGeom>
          <a:solidFill>
            <a:srgbClr val="92D050"/>
          </a:solidFill>
          <a:ln>
            <a:solidFill>
              <a:srgbClr val="7FB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3382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Authenticate with WNS</a:t>
            </a:r>
            <a:endParaRPr lang="en-US" dirty="0"/>
          </a:p>
        </p:txBody>
      </p:sp>
      <p:sp>
        <p:nvSpPr>
          <p:cNvPr id="5" name="Text Placeholder 4"/>
          <p:cNvSpPr>
            <a:spLocks noGrp="1"/>
          </p:cNvSpPr>
          <p:nvPr>
            <p:ph type="body" sz="quarter" idx="10"/>
          </p:nvPr>
        </p:nvSpPr>
        <p:spPr>
          <a:xfrm>
            <a:off x="274638" y="1216152"/>
            <a:ext cx="11887199" cy="6266331"/>
          </a:xfrm>
        </p:spPr>
        <p:txBody>
          <a:bodyPr/>
          <a:lstStyle/>
          <a:p>
            <a:endParaRPr lang="en-US" sz="1600" dirty="0"/>
          </a:p>
          <a:p>
            <a:r>
              <a:rPr lang="en-US" sz="1600" dirty="0"/>
              <a:t>POST /</a:t>
            </a:r>
            <a:r>
              <a:rPr lang="en-US" sz="1600" dirty="0" err="1"/>
              <a:t>accesstoken.srf</a:t>
            </a:r>
            <a:r>
              <a:rPr lang="en-US" sz="1600" dirty="0"/>
              <a:t> HTTP/1.1</a:t>
            </a:r>
          </a:p>
          <a:p>
            <a:r>
              <a:rPr lang="en-US" sz="1600" dirty="0"/>
              <a:t>Content-Type: application/x-www-form-</a:t>
            </a:r>
            <a:r>
              <a:rPr lang="en-US" sz="1600" dirty="0" err="1"/>
              <a:t>urlencoded</a:t>
            </a:r>
            <a:endParaRPr lang="en-US" sz="1600" dirty="0"/>
          </a:p>
          <a:p>
            <a:r>
              <a:rPr lang="en-US" sz="1600" dirty="0"/>
              <a:t>Host: https://login.live.com</a:t>
            </a:r>
          </a:p>
          <a:p>
            <a:r>
              <a:rPr lang="en-US" sz="1600" dirty="0"/>
              <a:t>Content-Length: 211</a:t>
            </a:r>
          </a:p>
          <a:p>
            <a:r>
              <a:rPr lang="en-US" sz="1600" dirty="0"/>
              <a:t> </a:t>
            </a:r>
          </a:p>
          <a:p>
            <a:r>
              <a:rPr lang="en-US" sz="1600" dirty="0" smtClean="0"/>
              <a:t>grant_type=client_credentials&amp;client_id=</a:t>
            </a:r>
            <a:r>
              <a:rPr lang="en-US" sz="1600" dirty="0" smtClean="0">
                <a:solidFill>
                  <a:schemeClr val="accent3"/>
                </a:solidFill>
              </a:rPr>
              <a:t>ms-app%3a%2f%2fS-1-15-2-2562476566-779395459-105300960-2371002557-3079696072-3710299894-1751546904</a:t>
            </a:r>
            <a:r>
              <a:rPr lang="en-US" sz="1600" dirty="0" smtClean="0"/>
              <a:t>&amp;client_secret=</a:t>
            </a:r>
            <a:r>
              <a:rPr lang="en-US" sz="1600" dirty="0" smtClean="0">
                <a:solidFill>
                  <a:schemeClr val="bg2">
                    <a:lumMod val="50000"/>
                    <a:lumOff val="50000"/>
                  </a:schemeClr>
                </a:solidFill>
              </a:rPr>
              <a:t>VaGpA8B4WoW4iIIhSvivDI0y57CHk6MN</a:t>
            </a:r>
            <a:r>
              <a:rPr lang="en-US" sz="1600" dirty="0" smtClean="0"/>
              <a:t>&amp;scope=notify.windows.com</a:t>
            </a:r>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p:txBody>
      </p:sp>
    </p:spTree>
    <p:extLst>
      <p:ext uri="{BB962C8B-B14F-4D97-AF65-F5344CB8AC3E}">
        <p14:creationId xmlns:p14="http://schemas.microsoft.com/office/powerpoint/2010/main" val="329596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Authenticate HTTP Response</a:t>
            </a:r>
            <a:endParaRPr lang="en-US" dirty="0"/>
          </a:p>
        </p:txBody>
      </p:sp>
      <p:sp>
        <p:nvSpPr>
          <p:cNvPr id="5" name="Text Placeholder 4"/>
          <p:cNvSpPr>
            <a:spLocks noGrp="1"/>
          </p:cNvSpPr>
          <p:nvPr>
            <p:ph type="body" sz="quarter" idx="10"/>
          </p:nvPr>
        </p:nvSpPr>
        <p:spPr>
          <a:xfrm>
            <a:off x="274638" y="1216152"/>
            <a:ext cx="11887199" cy="4875181"/>
          </a:xfrm>
        </p:spPr>
        <p:txBody>
          <a:bodyPr/>
          <a:lstStyle/>
          <a:p>
            <a:endParaRPr lang="en-US" sz="1600" dirty="0"/>
          </a:p>
          <a:p>
            <a:r>
              <a:rPr lang="en-US" sz="1600" dirty="0"/>
              <a:t>HTTP/1.1 200 OK   </a:t>
            </a:r>
          </a:p>
          <a:p>
            <a:r>
              <a:rPr lang="en-US" sz="1600" dirty="0"/>
              <a:t>Cache-Control: no-store</a:t>
            </a:r>
          </a:p>
          <a:p>
            <a:r>
              <a:rPr lang="en-US" sz="1600" dirty="0"/>
              <a:t>Content-Length: 422</a:t>
            </a:r>
          </a:p>
          <a:p>
            <a:r>
              <a:rPr lang="en-US" sz="1600" dirty="0"/>
              <a:t>Content-Type: application/</a:t>
            </a:r>
            <a:r>
              <a:rPr lang="en-US" sz="1600" dirty="0" err="1"/>
              <a:t>json</a:t>
            </a:r>
            <a:endParaRPr lang="en-US" sz="1600" dirty="0"/>
          </a:p>
          <a:p>
            <a:r>
              <a:rPr lang="en-US" sz="1600" dirty="0"/>
              <a:t> </a:t>
            </a:r>
          </a:p>
          <a:p>
            <a:r>
              <a:rPr lang="en-US" sz="1600" dirty="0"/>
              <a:t>{</a:t>
            </a:r>
          </a:p>
          <a:p>
            <a:r>
              <a:rPr lang="en-US" sz="1600" dirty="0"/>
              <a:t>    "access_token":"</a:t>
            </a:r>
            <a:r>
              <a:rPr lang="en-US" sz="2400" dirty="0" err="1"/>
              <a:t>EgAcAQMAAAAALYAAY</a:t>
            </a:r>
            <a:r>
              <a:rPr lang="en-US" sz="2400" dirty="0"/>
              <a:t>/c+Huwi3Fv4Ck10UrKNmtxRO6Njk2MgA=", </a:t>
            </a:r>
            <a:endParaRPr lang="en-US" sz="1600" dirty="0"/>
          </a:p>
          <a:p>
            <a:r>
              <a:rPr lang="en-US" sz="1600" dirty="0"/>
              <a:t>    "</a:t>
            </a:r>
            <a:r>
              <a:rPr lang="en-US" sz="1600" dirty="0" err="1"/>
              <a:t>token_type":"bearer</a:t>
            </a:r>
            <a:r>
              <a:rPr lang="en-US" sz="1600" dirty="0"/>
              <a:t>"</a:t>
            </a:r>
          </a:p>
          <a:p>
            <a:r>
              <a:rPr lang="en-US" sz="1600" dirty="0"/>
              <a:t>}</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p:txBody>
      </p:sp>
    </p:spTree>
    <p:extLst>
      <p:ext uri="{BB962C8B-B14F-4D97-AF65-F5344CB8AC3E}">
        <p14:creationId xmlns:p14="http://schemas.microsoft.com/office/powerpoint/2010/main" val="33956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247"/>
          <p:cNvGrpSpPr/>
          <p:nvPr/>
        </p:nvGrpSpPr>
        <p:grpSpPr>
          <a:xfrm>
            <a:off x="393614" y="2143084"/>
            <a:ext cx="2391492" cy="4216583"/>
            <a:chOff x="393614" y="2143084"/>
            <a:chExt cx="2391492" cy="4216583"/>
          </a:xfrm>
        </p:grpSpPr>
        <p:grpSp>
          <p:nvGrpSpPr>
            <p:cNvPr id="126" name="Group 125"/>
            <p:cNvGrpSpPr/>
            <p:nvPr/>
          </p:nvGrpSpPr>
          <p:grpSpPr>
            <a:xfrm>
              <a:off x="393614" y="2143084"/>
              <a:ext cx="2391492" cy="4216583"/>
              <a:chOff x="3750189" y="1734955"/>
              <a:chExt cx="2391492" cy="4216583"/>
            </a:xfrm>
          </p:grpSpPr>
          <p:pic>
            <p:nvPicPr>
              <p:cNvPr id="84" name="Picture 83"/>
              <p:cNvPicPr>
                <a:picLocks noChangeAspect="1"/>
              </p:cNvPicPr>
              <p:nvPr/>
            </p:nvPicPr>
            <p:blipFill>
              <a:blip r:embed="rId3"/>
              <a:stretch>
                <a:fillRect/>
              </a:stretch>
            </p:blipFill>
            <p:spPr>
              <a:xfrm>
                <a:off x="3750189" y="1734955"/>
                <a:ext cx="2391492" cy="4216583"/>
              </a:xfrm>
              <a:prstGeom prst="rect">
                <a:avLst/>
              </a:prstGeom>
            </p:spPr>
          </p:pic>
          <p:sp>
            <p:nvSpPr>
              <p:cNvPr id="122" name="Rectangle 43"/>
              <p:cNvSpPr>
                <a:spLocks noChangeArrowheads="1"/>
              </p:cNvSpPr>
              <p:nvPr/>
            </p:nvSpPr>
            <p:spPr bwMode="auto">
              <a:xfrm>
                <a:off x="4040533" y="2221383"/>
                <a:ext cx="1843776" cy="880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WP8.1 APP</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124" name="Rectangle 43"/>
              <p:cNvSpPr>
                <a:spLocks noChangeArrowheads="1"/>
              </p:cNvSpPr>
              <p:nvPr/>
            </p:nvSpPr>
            <p:spPr bwMode="auto">
              <a:xfrm>
                <a:off x="4040533" y="3190081"/>
                <a:ext cx="877824"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.NET APIs</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125" name="Rectangle 43"/>
              <p:cNvSpPr>
                <a:spLocks noChangeArrowheads="1"/>
              </p:cNvSpPr>
              <p:nvPr/>
            </p:nvSpPr>
            <p:spPr bwMode="auto">
              <a:xfrm>
                <a:off x="4998721" y="3190081"/>
                <a:ext cx="877824"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err="1" smtClean="0">
                    <a:solidFill>
                      <a:srgbClr val="FFFFFF"/>
                    </a:solidFill>
                    <a:latin typeface="Segoe UI Semilight" panose="020B0402040204020203" pitchFamily="34" charset="0"/>
                    <a:cs typeface="Segoe UI Semilight" panose="020B0402040204020203" pitchFamily="34" charset="0"/>
                  </a:rPr>
                  <a:t>WinRT</a:t>
                </a:r>
                <a:r>
                  <a:rPr lang="en-US" dirty="0" smtClean="0">
                    <a:solidFill>
                      <a:srgbClr val="FFFFFF"/>
                    </a:solidFill>
                    <a:latin typeface="Segoe UI Semilight" panose="020B0402040204020203" pitchFamily="34" charset="0"/>
                    <a:cs typeface="Segoe UI Semilight" panose="020B0402040204020203" pitchFamily="34" charset="0"/>
                  </a:rPr>
                  <a:t> APIs</a:t>
                </a:r>
                <a:endParaRPr lang="en-US" dirty="0">
                  <a:solidFill>
                    <a:srgbClr val="FFFFFF"/>
                  </a:solidFill>
                  <a:latin typeface="Segoe UI Semilight" panose="020B0402040204020203" pitchFamily="34" charset="0"/>
                  <a:cs typeface="Segoe UI Semilight" panose="020B0402040204020203" pitchFamily="34" charset="0"/>
                </a:endParaRPr>
              </a:p>
            </p:txBody>
          </p:sp>
        </p:grpSp>
        <p:sp>
          <p:nvSpPr>
            <p:cNvPr id="216" name="Rectangle 43"/>
            <p:cNvSpPr>
              <a:spLocks noChangeArrowheads="1"/>
            </p:cNvSpPr>
            <p:nvPr/>
          </p:nvSpPr>
          <p:spPr bwMode="auto">
            <a:xfrm>
              <a:off x="683958" y="4572108"/>
              <a:ext cx="1843776" cy="880134"/>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latin typeface="Segoe UI Semilight" panose="020B0402040204020203" pitchFamily="34" charset="0"/>
                  <a:cs typeface="Segoe UI Semilight" panose="020B0402040204020203" pitchFamily="34" charset="0"/>
                </a:rPr>
                <a:t>Notification Client Platform</a:t>
              </a:r>
              <a:endParaRPr lang="en-US" dirty="0">
                <a:solidFill>
                  <a:srgbClr val="FFFFFF"/>
                </a:solidFill>
                <a:latin typeface="Segoe UI Semilight" panose="020B0402040204020203" pitchFamily="34" charset="0"/>
                <a:cs typeface="Segoe UI Semilight" panose="020B0402040204020203" pitchFamily="34" charset="0"/>
              </a:endParaRPr>
            </a:p>
          </p:txBody>
        </p:sp>
      </p:grpSp>
      <p:sp>
        <p:nvSpPr>
          <p:cNvPr id="3" name="Title 2"/>
          <p:cNvSpPr>
            <a:spLocks noGrp="1"/>
          </p:cNvSpPr>
          <p:nvPr>
            <p:ph type="title"/>
          </p:nvPr>
        </p:nvSpPr>
        <p:spPr/>
        <p:txBody>
          <a:bodyPr/>
          <a:lstStyle/>
          <a:p>
            <a:r>
              <a:rPr lang="en-US" dirty="0" smtClean="0"/>
              <a:t>Step-4: Send Push Notification</a:t>
            </a:r>
            <a:endParaRPr lang="en-US" dirty="0"/>
          </a:p>
        </p:txBody>
      </p:sp>
      <p:sp>
        <p:nvSpPr>
          <p:cNvPr id="31" name="TextBox 30"/>
          <p:cNvSpPr txBox="1"/>
          <p:nvPr/>
        </p:nvSpPr>
        <p:spPr>
          <a:xfrm>
            <a:off x="2905198" y="1151171"/>
            <a:ext cx="3062260" cy="657359"/>
          </a:xfrm>
          <a:prstGeom prst="rect">
            <a:avLst/>
          </a:prstGeom>
          <a:noFill/>
        </p:spPr>
        <p:txBody>
          <a:bodyPr wrap="square" rtlCol="0">
            <a:normAutofit/>
          </a:bodyPr>
          <a:lstStyle>
            <a:defPPr>
              <a:defRPr lang="en-US"/>
            </a:defPPr>
            <a:lvl1pPr>
              <a:defRPr sz="1836">
                <a:latin typeface="+mj-lt"/>
              </a:defRPr>
            </a:lvl1pPr>
          </a:lstStyle>
          <a:p>
            <a:r>
              <a:rPr lang="en-US" dirty="0" smtClean="0"/>
              <a:t>WNS Push </a:t>
            </a:r>
            <a:r>
              <a:rPr lang="en-US" dirty="0"/>
              <a:t>URI</a:t>
            </a:r>
          </a:p>
        </p:txBody>
      </p:sp>
      <p:sp>
        <p:nvSpPr>
          <p:cNvPr id="36" name="TextBox 35"/>
          <p:cNvSpPr txBox="1"/>
          <p:nvPr/>
        </p:nvSpPr>
        <p:spPr>
          <a:xfrm>
            <a:off x="5416096" y="5064136"/>
            <a:ext cx="2102967" cy="1216788"/>
          </a:xfrm>
          <a:prstGeom prst="rect">
            <a:avLst/>
          </a:prstGeom>
          <a:noFill/>
        </p:spPr>
        <p:txBody>
          <a:bodyPr wrap="square" rtlCol="0">
            <a:normAutofit/>
          </a:bodyPr>
          <a:lstStyle/>
          <a:p>
            <a:r>
              <a:rPr lang="en-US" sz="1836" dirty="0" smtClean="0">
                <a:latin typeface="Segoe UI Light"/>
              </a:rPr>
              <a:t>Platform requests channel from WNS</a:t>
            </a:r>
            <a:endParaRPr lang="en-US" sz="1836" dirty="0">
              <a:latin typeface="Segoe UI Light"/>
            </a:endParaRPr>
          </a:p>
        </p:txBody>
      </p:sp>
      <p:sp>
        <p:nvSpPr>
          <p:cNvPr id="40" name="Oval 39"/>
          <p:cNvSpPr/>
          <p:nvPr/>
        </p:nvSpPr>
        <p:spPr>
          <a:xfrm>
            <a:off x="1890903" y="322814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1</a:t>
            </a:r>
          </a:p>
        </p:txBody>
      </p:sp>
      <p:sp>
        <p:nvSpPr>
          <p:cNvPr id="140" name="Oval 139"/>
          <p:cNvSpPr/>
          <p:nvPr/>
        </p:nvSpPr>
        <p:spPr>
          <a:xfrm>
            <a:off x="2339478" y="116778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rgbClr val="FFFFFF"/>
                </a:solidFill>
              </a:rPr>
              <a:t>2</a:t>
            </a:r>
            <a:endParaRPr lang="en-US" sz="1200" dirty="0">
              <a:solidFill>
                <a:srgbClr val="FFFFFF"/>
              </a:solidFill>
            </a:endParaRPr>
          </a:p>
        </p:txBody>
      </p:sp>
      <p:cxnSp>
        <p:nvCxnSpPr>
          <p:cNvPr id="198" name="Elbow Connector 197"/>
          <p:cNvCxnSpPr>
            <a:stCxn id="84" idx="0"/>
            <a:endCxn id="131" idx="0"/>
          </p:cNvCxnSpPr>
          <p:nvPr/>
        </p:nvCxnSpPr>
        <p:spPr>
          <a:xfrm rot="16200000" flipH="1">
            <a:off x="5407200" y="-1674757"/>
            <a:ext cx="150561" cy="7786243"/>
          </a:xfrm>
          <a:prstGeom prst="bentConnector3">
            <a:avLst>
              <a:gd name="adj1" fmla="val -406910"/>
            </a:avLst>
          </a:prstGeom>
          <a:ln w="38100">
            <a:headEnd type="none"/>
            <a:tailEnd type="triangle"/>
          </a:ln>
        </p:spPr>
        <p:style>
          <a:lnRef idx="1">
            <a:schemeClr val="accent5"/>
          </a:lnRef>
          <a:fillRef idx="0">
            <a:schemeClr val="accent5"/>
          </a:fillRef>
          <a:effectRef idx="0">
            <a:schemeClr val="accent5"/>
          </a:effectRef>
          <a:fontRef idx="minor">
            <a:schemeClr val="tx1"/>
          </a:fontRef>
        </p:style>
      </p:cxnSp>
      <p:cxnSp>
        <p:nvCxnSpPr>
          <p:cNvPr id="218" name="Elbow Connector 217"/>
          <p:cNvCxnSpPr>
            <a:stCxn id="216" idx="2"/>
            <a:endCxn id="45" idx="2"/>
          </p:cNvCxnSpPr>
          <p:nvPr/>
        </p:nvCxnSpPr>
        <p:spPr>
          <a:xfrm rot="5400000" flipH="1" flipV="1">
            <a:off x="3114812" y="3455410"/>
            <a:ext cx="487866" cy="3505798"/>
          </a:xfrm>
          <a:prstGeom prst="bentConnector3">
            <a:avLst>
              <a:gd name="adj1" fmla="val -239492"/>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80" name="Straight Arrow Connector 179"/>
          <p:cNvCxnSpPr/>
          <p:nvPr/>
        </p:nvCxnSpPr>
        <p:spPr>
          <a:xfrm>
            <a:off x="1838261" y="3424423"/>
            <a:ext cx="4763" cy="1371600"/>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231" name="Curved Left Arrow 230"/>
          <p:cNvSpPr/>
          <p:nvPr/>
        </p:nvSpPr>
        <p:spPr bwMode="auto">
          <a:xfrm>
            <a:off x="5222950" y="2345869"/>
            <a:ext cx="184397" cy="285361"/>
          </a:xfrm>
          <a:prstGeom prst="curved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Curved Left Arrow 231"/>
          <p:cNvSpPr/>
          <p:nvPr/>
        </p:nvSpPr>
        <p:spPr bwMode="auto">
          <a:xfrm flipH="1" flipV="1">
            <a:off x="4739892" y="2309163"/>
            <a:ext cx="184397" cy="285361"/>
          </a:xfrm>
          <a:prstGeom prst="curved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TextBox 232"/>
          <p:cNvSpPr txBox="1"/>
          <p:nvPr/>
        </p:nvSpPr>
        <p:spPr>
          <a:xfrm>
            <a:off x="2614135" y="6649387"/>
            <a:ext cx="1906058" cy="249299"/>
          </a:xfrm>
          <a:prstGeom prst="rect">
            <a:avLst/>
          </a:prstGeom>
          <a:noFill/>
        </p:spPr>
        <p:txBody>
          <a:bodyPr wrap="square" rtlCol="0">
            <a:spAutoFit/>
          </a:bodyPr>
          <a:lstStyle/>
          <a:p>
            <a:r>
              <a:rPr lang="en-US" sz="1020" dirty="0" smtClean="0"/>
              <a:t>PERSISTENT CONNECTION </a:t>
            </a:r>
            <a:endParaRPr lang="en-US" sz="1020" dirty="0"/>
          </a:p>
        </p:txBody>
      </p:sp>
      <p:grpSp>
        <p:nvGrpSpPr>
          <p:cNvPr id="247" name="Group 246"/>
          <p:cNvGrpSpPr/>
          <p:nvPr/>
        </p:nvGrpSpPr>
        <p:grpSpPr>
          <a:xfrm>
            <a:off x="8321196" y="2293645"/>
            <a:ext cx="2099406" cy="1292557"/>
            <a:chOff x="9607863" y="2331053"/>
            <a:chExt cx="2099406" cy="1292557"/>
          </a:xfrm>
        </p:grpSpPr>
        <p:pic>
          <p:nvPicPr>
            <p:cNvPr id="131" name="Picture 130"/>
            <p:cNvPicPr>
              <a:picLocks noChangeAspect="1"/>
            </p:cNvPicPr>
            <p:nvPr/>
          </p:nvPicPr>
          <p:blipFill>
            <a:blip r:embed="rId4"/>
            <a:stretch>
              <a:fillRect/>
            </a:stretch>
          </p:blipFill>
          <p:spPr>
            <a:xfrm>
              <a:off x="9617270" y="2331053"/>
              <a:ext cx="2089999" cy="1182499"/>
            </a:xfrm>
            <a:prstGeom prst="rect">
              <a:avLst/>
            </a:prstGeom>
          </p:spPr>
        </p:pic>
        <p:sp>
          <p:nvSpPr>
            <p:cNvPr id="241" name="TextBox 240"/>
            <p:cNvSpPr txBox="1"/>
            <p:nvPr/>
          </p:nvSpPr>
          <p:spPr>
            <a:xfrm>
              <a:off x="9607863" y="2663347"/>
              <a:ext cx="1818447"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App Cloud</a:t>
              </a:r>
              <a:br>
                <a:rPr lang="en-US" sz="2400" dirty="0" smtClean="0">
                  <a:solidFill>
                    <a:srgbClr val="FFFFFF"/>
                  </a:solidFill>
                </a:rPr>
              </a:br>
              <a:r>
                <a:rPr lang="en-US" sz="2400" dirty="0" smtClean="0">
                  <a:solidFill>
                    <a:srgbClr val="FFFFFF"/>
                  </a:solidFill>
                </a:rPr>
                <a:t>Service</a:t>
              </a:r>
            </a:p>
          </p:txBody>
        </p:sp>
      </p:grpSp>
      <p:grpSp>
        <p:nvGrpSpPr>
          <p:cNvPr id="249" name="Group 248"/>
          <p:cNvGrpSpPr/>
          <p:nvPr/>
        </p:nvGrpSpPr>
        <p:grpSpPr>
          <a:xfrm>
            <a:off x="3781037" y="2682480"/>
            <a:ext cx="1720337" cy="2281896"/>
            <a:chOff x="3781037" y="2682480"/>
            <a:chExt cx="1720337" cy="2281896"/>
          </a:xfrm>
        </p:grpSpPr>
        <p:pic>
          <p:nvPicPr>
            <p:cNvPr id="45" name="Picture 44"/>
            <p:cNvPicPr>
              <a:picLocks noChangeAspect="1"/>
            </p:cNvPicPr>
            <p:nvPr/>
          </p:nvPicPr>
          <p:blipFill>
            <a:blip r:embed="rId5"/>
            <a:stretch>
              <a:fillRect/>
            </a:stretch>
          </p:blipFill>
          <p:spPr>
            <a:xfrm>
              <a:off x="4721914" y="2682480"/>
              <a:ext cx="779460" cy="2281896"/>
            </a:xfrm>
            <a:prstGeom prst="rect">
              <a:avLst/>
            </a:prstGeom>
          </p:spPr>
        </p:pic>
        <p:sp>
          <p:nvSpPr>
            <p:cNvPr id="245" name="TextBox 244"/>
            <p:cNvSpPr txBox="1"/>
            <p:nvPr/>
          </p:nvSpPr>
          <p:spPr>
            <a:xfrm>
              <a:off x="3781037" y="3519302"/>
              <a:ext cx="10506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WNS</a:t>
              </a:r>
            </a:p>
          </p:txBody>
        </p:sp>
      </p:grpSp>
      <p:sp>
        <p:nvSpPr>
          <p:cNvPr id="254" name="TextBox 253"/>
          <p:cNvSpPr txBox="1"/>
          <p:nvPr/>
        </p:nvSpPr>
        <p:spPr>
          <a:xfrm>
            <a:off x="2672871" y="2022222"/>
            <a:ext cx="1271823"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WP8.1</a:t>
            </a:r>
            <a:r>
              <a:rPr lang="en-US" sz="2400" dirty="0" smtClean="0">
                <a:gradFill>
                  <a:gsLst>
                    <a:gs pos="2917">
                      <a:srgbClr val="404040"/>
                    </a:gs>
                    <a:gs pos="30000">
                      <a:srgbClr val="404040"/>
                    </a:gs>
                  </a:gsLst>
                  <a:lin ang="5400000" scaled="0"/>
                </a:gradFill>
              </a:rPr>
              <a:t/>
            </a:r>
            <a:br>
              <a:rPr lang="en-US" sz="2400" dirty="0" smtClean="0">
                <a:gradFill>
                  <a:gsLst>
                    <a:gs pos="2917">
                      <a:srgbClr val="404040"/>
                    </a:gs>
                    <a:gs pos="30000">
                      <a:srgbClr val="404040"/>
                    </a:gs>
                  </a:gsLst>
                  <a:lin ang="5400000" scaled="0"/>
                </a:gradFill>
              </a:rPr>
            </a:br>
            <a:r>
              <a:rPr lang="en-US" sz="2400" dirty="0" smtClean="0"/>
              <a:t>Device</a:t>
            </a:r>
          </a:p>
        </p:txBody>
      </p:sp>
      <p:cxnSp>
        <p:nvCxnSpPr>
          <p:cNvPr id="49" name="Straight Arrow Connector 48"/>
          <p:cNvCxnSpPr/>
          <p:nvPr/>
        </p:nvCxnSpPr>
        <p:spPr>
          <a:xfrm flipH="1">
            <a:off x="5501939" y="2862881"/>
            <a:ext cx="2846845" cy="1"/>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50" name="TextBox 49"/>
          <p:cNvSpPr txBox="1"/>
          <p:nvPr/>
        </p:nvSpPr>
        <p:spPr>
          <a:xfrm>
            <a:off x="6353754" y="2607890"/>
            <a:ext cx="1784702" cy="249299"/>
          </a:xfrm>
          <a:prstGeom prst="rect">
            <a:avLst/>
          </a:prstGeom>
          <a:noFill/>
        </p:spPr>
        <p:txBody>
          <a:bodyPr wrap="square" rtlCol="0">
            <a:spAutoFit/>
          </a:bodyPr>
          <a:lstStyle/>
          <a:p>
            <a:r>
              <a:rPr lang="en-US" sz="1020" dirty="0" smtClean="0"/>
              <a:t>Request access token</a:t>
            </a:r>
            <a:endParaRPr lang="en-US" sz="1020" dirty="0"/>
          </a:p>
        </p:txBody>
      </p:sp>
      <p:sp>
        <p:nvSpPr>
          <p:cNvPr id="51" name="Oval 50"/>
          <p:cNvSpPr/>
          <p:nvPr/>
        </p:nvSpPr>
        <p:spPr>
          <a:xfrm>
            <a:off x="6219421" y="2485976"/>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3</a:t>
            </a:r>
          </a:p>
        </p:txBody>
      </p:sp>
      <p:cxnSp>
        <p:nvCxnSpPr>
          <p:cNvPr id="30" name="Straight Arrow Connector 29"/>
          <p:cNvCxnSpPr/>
          <p:nvPr/>
        </p:nvCxnSpPr>
        <p:spPr>
          <a:xfrm flipH="1">
            <a:off x="5474351" y="3251716"/>
            <a:ext cx="2846845" cy="1"/>
          </a:xfrm>
          <a:prstGeom prst="straightConnector1">
            <a:avLst/>
          </a:prstGeom>
          <a:ln w="38100">
            <a:headEnd type="none"/>
            <a:tailEnd type="triangle"/>
          </a:ln>
        </p:spPr>
        <p:style>
          <a:lnRef idx="1">
            <a:schemeClr val="accent5"/>
          </a:lnRef>
          <a:fillRef idx="0">
            <a:schemeClr val="accent5"/>
          </a:fillRef>
          <a:effectRef idx="0">
            <a:schemeClr val="accent5"/>
          </a:effectRef>
          <a:fontRef idx="minor">
            <a:schemeClr val="tx1"/>
          </a:fontRef>
        </p:style>
      </p:cxnSp>
      <p:sp>
        <p:nvSpPr>
          <p:cNvPr id="32" name="TextBox 31"/>
          <p:cNvSpPr txBox="1"/>
          <p:nvPr/>
        </p:nvSpPr>
        <p:spPr>
          <a:xfrm>
            <a:off x="6219421" y="3424423"/>
            <a:ext cx="1088037" cy="406265"/>
          </a:xfrm>
          <a:prstGeom prst="rect">
            <a:avLst/>
          </a:prstGeom>
          <a:noFill/>
        </p:spPr>
        <p:txBody>
          <a:bodyPr wrap="square" rtlCol="0">
            <a:spAutoFit/>
          </a:bodyPr>
          <a:lstStyle/>
          <a:p>
            <a:r>
              <a:rPr lang="en-US" sz="1020" dirty="0" smtClean="0"/>
              <a:t>Send Push Notification</a:t>
            </a:r>
            <a:endParaRPr lang="en-US" sz="1020" dirty="0"/>
          </a:p>
        </p:txBody>
      </p:sp>
      <p:sp>
        <p:nvSpPr>
          <p:cNvPr id="33" name="Oval 32"/>
          <p:cNvSpPr/>
          <p:nvPr/>
        </p:nvSpPr>
        <p:spPr>
          <a:xfrm>
            <a:off x="7078857" y="3321828"/>
            <a:ext cx="440205" cy="493431"/>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rgbClr val="FFFFFF"/>
                </a:solidFill>
              </a:rPr>
              <a:t>4</a:t>
            </a:r>
          </a:p>
        </p:txBody>
      </p:sp>
      <p:sp>
        <p:nvSpPr>
          <p:cNvPr id="34" name="TextBox 33"/>
          <p:cNvSpPr txBox="1"/>
          <p:nvPr/>
        </p:nvSpPr>
        <p:spPr>
          <a:xfrm>
            <a:off x="3465669" y="5052332"/>
            <a:ext cx="1565088" cy="1216788"/>
          </a:xfrm>
          <a:prstGeom prst="rect">
            <a:avLst/>
          </a:prstGeom>
          <a:noFill/>
        </p:spPr>
        <p:txBody>
          <a:bodyPr wrap="square" rtlCol="0">
            <a:normAutofit/>
          </a:bodyPr>
          <a:lstStyle/>
          <a:p>
            <a:r>
              <a:rPr lang="en-US" sz="1836" dirty="0" smtClean="0">
                <a:latin typeface="Segoe UI Light"/>
              </a:rPr>
              <a:t>WNS sends notification to device</a:t>
            </a:r>
            <a:endParaRPr lang="en-US" sz="1836" dirty="0">
              <a:latin typeface="Segoe UI Light"/>
            </a:endParaRPr>
          </a:p>
        </p:txBody>
      </p:sp>
    </p:spTree>
    <p:extLst>
      <p:ext uri="{BB962C8B-B14F-4D97-AF65-F5344CB8AC3E}">
        <p14:creationId xmlns:p14="http://schemas.microsoft.com/office/powerpoint/2010/main" val="796357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54"/>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47"/>
                                        </p:tgtEl>
                                        <p:attrNameLst>
                                          <p:attrName>style.visibility</p:attrName>
                                        </p:attrNameLst>
                                      </p:cBhvr>
                                      <p:to>
                                        <p:strVal val="visible"/>
                                      </p:to>
                                    </p:set>
                                    <p:animEffect transition="in" filter="fade">
                                      <p:cBhvr>
                                        <p:cTn id="16" dur="500"/>
                                        <p:tgtEl>
                                          <p:spTgt spid="2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3"/>
                                        </p:tgtEl>
                                        <p:attrNameLst>
                                          <p:attrName>style.visibility</p:attrName>
                                        </p:attrNameLst>
                                      </p:cBhvr>
                                      <p:to>
                                        <p:strVal val="visible"/>
                                      </p:to>
                                    </p:set>
                                    <p:animEffect transition="in" filter="fade">
                                      <p:cBhvr>
                                        <p:cTn id="25" dur="500"/>
                                        <p:tgtEl>
                                          <p:spTgt spid="233"/>
                                        </p:tgtEl>
                                      </p:cBhvr>
                                    </p:animEffect>
                                  </p:childTnLst>
                                </p:cTn>
                              </p:par>
                              <p:par>
                                <p:cTn id="26" presetID="10" presetClass="entr" presetSubtype="0" fill="hold" nodeType="withEffect">
                                  <p:stCondLst>
                                    <p:cond delay="0"/>
                                  </p:stCondLst>
                                  <p:childTnLst>
                                    <p:set>
                                      <p:cBhvr>
                                        <p:cTn id="27" dur="1" fill="hold">
                                          <p:stCondLst>
                                            <p:cond delay="0"/>
                                          </p:stCondLst>
                                        </p:cTn>
                                        <p:tgtEl>
                                          <p:spTgt spid="218"/>
                                        </p:tgtEl>
                                        <p:attrNameLst>
                                          <p:attrName>style.visibility</p:attrName>
                                        </p:attrNameLst>
                                      </p:cBhvr>
                                      <p:to>
                                        <p:strVal val="visible"/>
                                      </p:to>
                                    </p:set>
                                    <p:animEffect transition="in" filter="fade">
                                      <p:cBhvr>
                                        <p:cTn id="28" dur="500"/>
                                        <p:tgtEl>
                                          <p:spTgt spid="2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fade">
                                      <p:cBhvr>
                                        <p:cTn id="31" dur="500"/>
                                        <p:tgtEl>
                                          <p:spTgt spid="1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2"/>
                                        </p:tgtEl>
                                        <p:attrNameLst>
                                          <p:attrName>style.visibility</p:attrName>
                                        </p:attrNameLst>
                                      </p:cBhvr>
                                      <p:to>
                                        <p:strVal val="visible"/>
                                      </p:to>
                                    </p:set>
                                    <p:animEffect transition="in" filter="fade">
                                      <p:cBhvr>
                                        <p:cTn id="37" dur="500"/>
                                        <p:tgtEl>
                                          <p:spTgt spid="2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1"/>
                                        </p:tgtEl>
                                        <p:attrNameLst>
                                          <p:attrName>style.visibility</p:attrName>
                                        </p:attrNameLst>
                                      </p:cBhvr>
                                      <p:to>
                                        <p:strVal val="visible"/>
                                      </p:to>
                                    </p:set>
                                    <p:animEffect transition="in" filter="fade">
                                      <p:cBhvr>
                                        <p:cTn id="40" dur="500"/>
                                        <p:tgtEl>
                                          <p:spTgt spid="231"/>
                                        </p:tgtEl>
                                      </p:cBhvr>
                                    </p:animEffect>
                                  </p:childTnLst>
                                </p:cTn>
                              </p:par>
                              <p:par>
                                <p:cTn id="41" presetID="10" presetClass="entr" presetSubtype="0" fill="hold" nodeType="withEffect">
                                  <p:stCondLst>
                                    <p:cond delay="0"/>
                                  </p:stCondLst>
                                  <p:childTnLst>
                                    <p:set>
                                      <p:cBhvr>
                                        <p:cTn id="42" dur="1" fill="hold">
                                          <p:stCondLst>
                                            <p:cond delay="0"/>
                                          </p:stCondLst>
                                        </p:cTn>
                                        <p:tgtEl>
                                          <p:spTgt spid="198"/>
                                        </p:tgtEl>
                                        <p:attrNameLst>
                                          <p:attrName>style.visibility</p:attrName>
                                        </p:attrNameLst>
                                      </p:cBhvr>
                                      <p:to>
                                        <p:strVal val="visible"/>
                                      </p:to>
                                    </p:set>
                                    <p:animEffect transition="in" filter="fade">
                                      <p:cBhvr>
                                        <p:cTn id="43" dur="500"/>
                                        <p:tgtEl>
                                          <p:spTgt spid="19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0" grpId="0" animBg="1"/>
      <p:bldP spid="140" grpId="0" animBg="1"/>
      <p:bldP spid="231" grpId="0" animBg="1"/>
      <p:bldP spid="232" grpId="0" animBg="1"/>
      <p:bldP spid="233" grpId="0"/>
      <p:bldP spid="254" grpId="0"/>
      <p:bldP spid="50" grpId="0"/>
      <p:bldP spid="51" grpId="0" animBg="1"/>
      <p:bldP spid="32" grpId="0"/>
      <p:bldP spid="33"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a:t>
            </a:r>
            <a:r>
              <a:rPr lang="en-US" dirty="0" smtClean="0"/>
              <a:t>. Push Notification HTTP Request</a:t>
            </a:r>
            <a:endParaRPr lang="en-US" dirty="0"/>
          </a:p>
        </p:txBody>
      </p:sp>
      <p:sp>
        <p:nvSpPr>
          <p:cNvPr id="5" name="Text Placeholder 4"/>
          <p:cNvSpPr>
            <a:spLocks noGrp="1"/>
          </p:cNvSpPr>
          <p:nvPr>
            <p:ph type="body" sz="quarter" idx="10"/>
          </p:nvPr>
        </p:nvSpPr>
        <p:spPr>
          <a:xfrm>
            <a:off x="274638" y="1216152"/>
            <a:ext cx="11887199" cy="5521512"/>
          </a:xfrm>
        </p:spPr>
        <p:txBody>
          <a:bodyPr/>
          <a:lstStyle/>
          <a:p>
            <a:r>
              <a:rPr lang="en-US" sz="1600" dirty="0" smtClean="0"/>
              <a:t>POST </a:t>
            </a:r>
            <a:r>
              <a:rPr lang="en-US" sz="1600" dirty="0"/>
              <a:t>https://db3.notify.windows.com/?token=AgUAAADCQmTg7OMlCg%2fK0K8rBPcBqHuy%2b1rTSNPMuIzF6BtvpRdT7DM4j%2fs%2bNNm8z5l1QKZMtyjByKW5uXqb9V7hIAeA3i8FoKR%2f49ZnGgyUkAhzix%2fuSuasL3jalk7562F4Bpw%3d HTTP/1.1</a:t>
            </a:r>
          </a:p>
          <a:p>
            <a:r>
              <a:rPr lang="en-US" sz="1600" dirty="0"/>
              <a:t>Authorization: Bearer </a:t>
            </a:r>
            <a:r>
              <a:rPr lang="en-US" sz="2000" dirty="0"/>
              <a:t>EgAaAQMAAAAEgAAACoAAPzCGedIbQb9vRfPF2Lxy3K//QZB79mLTgK</a:t>
            </a:r>
          </a:p>
          <a:p>
            <a:r>
              <a:rPr lang="en-US" sz="1600" dirty="0"/>
              <a:t>X-WNS-</a:t>
            </a:r>
            <a:r>
              <a:rPr lang="en-US" sz="1600" dirty="0" err="1"/>
              <a:t>RequestForStatus</a:t>
            </a:r>
            <a:r>
              <a:rPr lang="en-US" sz="1600" dirty="0"/>
              <a:t>: true</a:t>
            </a:r>
          </a:p>
          <a:p>
            <a:r>
              <a:rPr lang="en-US" sz="1600" dirty="0"/>
              <a:t>X-WNS-Type: </a:t>
            </a:r>
            <a:r>
              <a:rPr lang="en-US" sz="1600" dirty="0" err="1"/>
              <a:t>wns</a:t>
            </a:r>
            <a:r>
              <a:rPr lang="en-US" sz="1600" dirty="0"/>
              <a:t>/toast</a:t>
            </a:r>
          </a:p>
          <a:p>
            <a:r>
              <a:rPr lang="en-US" sz="1600" dirty="0"/>
              <a:t>Content-Type: text/xml</a:t>
            </a:r>
          </a:p>
          <a:p>
            <a:r>
              <a:rPr lang="en-US" sz="1600" dirty="0"/>
              <a:t>Host: db3.notify.windows.com</a:t>
            </a:r>
          </a:p>
          <a:p>
            <a:r>
              <a:rPr lang="en-US" sz="1600" dirty="0"/>
              <a:t>Content-Length: 196</a:t>
            </a:r>
          </a:p>
          <a:p>
            <a:endParaRPr lang="en-US" sz="1600" dirty="0"/>
          </a:p>
          <a:p>
            <a:r>
              <a:rPr lang="en-US" sz="1600" dirty="0"/>
              <a:t>&lt;toast launch=""&gt;</a:t>
            </a:r>
          </a:p>
          <a:p>
            <a:r>
              <a:rPr lang="en-US" sz="1600" dirty="0"/>
              <a:t>  &lt;visual </a:t>
            </a:r>
            <a:r>
              <a:rPr lang="en-US" sz="1600" dirty="0" err="1"/>
              <a:t>lang</a:t>
            </a:r>
            <a:r>
              <a:rPr lang="en-US" sz="1600" dirty="0"/>
              <a:t>="en-US"&gt;</a:t>
            </a:r>
          </a:p>
          <a:p>
            <a:r>
              <a:rPr lang="en-US" sz="1600" dirty="0"/>
              <a:t>    &lt;binding template="ToastImageAndText01"&gt;</a:t>
            </a:r>
          </a:p>
          <a:p>
            <a:r>
              <a:rPr lang="en-US" sz="1600" dirty="0"/>
              <a:t>      &lt;image id="1" </a:t>
            </a:r>
            <a:r>
              <a:rPr lang="en-US" sz="1600" dirty="0" err="1"/>
              <a:t>src</a:t>
            </a:r>
            <a:r>
              <a:rPr lang="en-US" sz="1600" dirty="0"/>
              <a:t>="World" /&gt;</a:t>
            </a:r>
          </a:p>
          <a:p>
            <a:r>
              <a:rPr lang="en-US" sz="1600" dirty="0"/>
              <a:t>      &lt;text id="1"&gt;Hello&lt;/text&gt;</a:t>
            </a:r>
          </a:p>
          <a:p>
            <a:r>
              <a:rPr lang="en-US" sz="1600" dirty="0"/>
              <a:t>    &lt;/binding&gt;</a:t>
            </a:r>
          </a:p>
          <a:p>
            <a:r>
              <a:rPr lang="en-US" sz="1600" dirty="0"/>
              <a:t>  &lt;/visual&gt;</a:t>
            </a:r>
          </a:p>
          <a:p>
            <a:r>
              <a:rPr lang="en-US" sz="1600" dirty="0"/>
              <a:t>&lt;/toast&gt;</a:t>
            </a:r>
          </a:p>
          <a:p>
            <a:endParaRPr lang="en-US" sz="1600" dirty="0" smtClean="0"/>
          </a:p>
          <a:p>
            <a:endParaRPr lang="en-US" sz="1600" dirty="0"/>
          </a:p>
        </p:txBody>
      </p:sp>
    </p:spTree>
    <p:extLst>
      <p:ext uri="{BB962C8B-B14F-4D97-AF65-F5344CB8AC3E}">
        <p14:creationId xmlns:p14="http://schemas.microsoft.com/office/powerpoint/2010/main" val="3459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5">
                                            <p:txEl>
                                              <p:pRg st="3" end="3"/>
                                            </p:txEl>
                                          </p:spTgt>
                                        </p:tgtEl>
                                      </p:cBhvr>
                                    </p:animEffect>
                                    <p:animScale>
                                      <p:cBhvr>
                                        <p:cTn id="17" dur="500" autoRev="1" fill="hold"/>
                                        <p:tgtEl>
                                          <p:spTgt spid="5">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8" end="8"/>
                                            </p:txEl>
                                          </p:spTgt>
                                        </p:tgtEl>
                                      </p:cBhvr>
                                    </p:animEffect>
                                    <p:animScale>
                                      <p:cBhvr>
                                        <p:cTn id="22" dur="250" autoRev="1" fill="hold"/>
                                        <p:tgtEl>
                                          <p:spTgt spid="5">
                                            <p:txEl>
                                              <p:pRg st="8" end="8"/>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5">
                                            <p:txEl>
                                              <p:pRg st="9" end="9"/>
                                            </p:txEl>
                                          </p:spTgt>
                                        </p:tgtEl>
                                      </p:cBhvr>
                                    </p:animEffect>
                                    <p:animScale>
                                      <p:cBhvr>
                                        <p:cTn id="25" dur="250" autoRev="1" fill="hold"/>
                                        <p:tgtEl>
                                          <p:spTgt spid="5">
                                            <p:txEl>
                                              <p:pRg st="9" end="9"/>
                                            </p:txEl>
                                          </p:spTgt>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5">
                                            <p:txEl>
                                              <p:pRg st="10" end="10"/>
                                            </p:txEl>
                                          </p:spTgt>
                                        </p:tgtEl>
                                      </p:cBhvr>
                                    </p:animEffect>
                                    <p:animScale>
                                      <p:cBhvr>
                                        <p:cTn id="28" dur="250" autoRev="1" fill="hold"/>
                                        <p:tgtEl>
                                          <p:spTgt spid="5">
                                            <p:txEl>
                                              <p:pRg st="10" end="10"/>
                                            </p:txEl>
                                          </p:spTgt>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5">
                                            <p:txEl>
                                              <p:pRg st="11" end="11"/>
                                            </p:txEl>
                                          </p:spTgt>
                                        </p:tgtEl>
                                      </p:cBhvr>
                                    </p:animEffect>
                                    <p:animScale>
                                      <p:cBhvr>
                                        <p:cTn id="31" dur="250" autoRev="1" fill="hold"/>
                                        <p:tgtEl>
                                          <p:spTgt spid="5">
                                            <p:txEl>
                                              <p:pRg st="11" end="11"/>
                                            </p:txEl>
                                          </p:spTgt>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5">
                                            <p:txEl>
                                              <p:pRg st="12" end="12"/>
                                            </p:txEl>
                                          </p:spTgt>
                                        </p:tgtEl>
                                      </p:cBhvr>
                                    </p:animEffect>
                                    <p:animScale>
                                      <p:cBhvr>
                                        <p:cTn id="34" dur="250" autoRev="1" fill="hold"/>
                                        <p:tgtEl>
                                          <p:spTgt spid="5">
                                            <p:txEl>
                                              <p:pRg st="12" end="12"/>
                                            </p:txEl>
                                          </p:spTgt>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5">
                                            <p:txEl>
                                              <p:pRg st="13" end="13"/>
                                            </p:txEl>
                                          </p:spTgt>
                                        </p:tgtEl>
                                      </p:cBhvr>
                                    </p:animEffect>
                                    <p:animScale>
                                      <p:cBhvr>
                                        <p:cTn id="37" dur="250" autoRev="1" fill="hold"/>
                                        <p:tgtEl>
                                          <p:spTgt spid="5">
                                            <p:txEl>
                                              <p:pRg st="13" end="13"/>
                                            </p:txEl>
                                          </p:spTgt>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5">
                                            <p:txEl>
                                              <p:pRg st="14" end="14"/>
                                            </p:txEl>
                                          </p:spTgt>
                                        </p:tgtEl>
                                      </p:cBhvr>
                                    </p:animEffect>
                                    <p:animScale>
                                      <p:cBhvr>
                                        <p:cTn id="40" dur="250" autoRev="1" fill="hold"/>
                                        <p:tgtEl>
                                          <p:spTgt spid="5">
                                            <p:txEl>
                                              <p:pRg st="14" end="14"/>
                                            </p:txEl>
                                          </p:spTgt>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5">
                                            <p:txEl>
                                              <p:pRg st="15" end="15"/>
                                            </p:txEl>
                                          </p:spTgt>
                                        </p:tgtEl>
                                      </p:cBhvr>
                                    </p:animEffect>
                                    <p:animScale>
                                      <p:cBhvr>
                                        <p:cTn id="43" dur="250" autoRev="1" fill="hold"/>
                                        <p:tgtEl>
                                          <p:spTgt spid="5">
                                            <p:txEl>
                                              <p:pRg st="15" end="1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Push Notification HTTP Response</a:t>
            </a:r>
            <a:endParaRPr lang="en-US" dirty="0"/>
          </a:p>
        </p:txBody>
      </p:sp>
      <p:sp>
        <p:nvSpPr>
          <p:cNvPr id="3" name="Content Placeholder 2"/>
          <p:cNvSpPr>
            <a:spLocks noGrp="1"/>
          </p:cNvSpPr>
          <p:nvPr>
            <p:ph type="body" sz="quarter" idx="10"/>
          </p:nvPr>
        </p:nvSpPr>
        <p:spPr>
          <a:prstGeom prst="rect">
            <a:avLst/>
          </a:prstGeom>
        </p:spPr>
        <p:txBody>
          <a:bodyPr/>
          <a:lstStyle/>
          <a:p>
            <a:r>
              <a:rPr lang="en-US" dirty="0"/>
              <a:t>HTTP/1.1 200 OK</a:t>
            </a:r>
          </a:p>
          <a:p>
            <a:r>
              <a:rPr lang="en-US" dirty="0"/>
              <a:t>Content-Length: 0</a:t>
            </a:r>
          </a:p>
          <a:p>
            <a:r>
              <a:rPr lang="en-US" dirty="0"/>
              <a:t>X-WNS-NOTIFICATIONSTATUS: received</a:t>
            </a:r>
          </a:p>
          <a:p>
            <a:r>
              <a:rPr lang="en-US" dirty="0"/>
              <a:t>X-WNS-MSG-ID: 1ACD59E4683FE4BF</a:t>
            </a:r>
          </a:p>
          <a:p>
            <a:r>
              <a:rPr lang="en-US" dirty="0"/>
              <a:t>X-WNS-DEBUG-TRACE: DB3WNS4011434</a:t>
            </a:r>
          </a:p>
          <a:p>
            <a:endParaRPr lang="en-US" dirty="0"/>
          </a:p>
        </p:txBody>
      </p:sp>
      <p:sp>
        <p:nvSpPr>
          <p:cNvPr id="4" name="Rectangle 3"/>
          <p:cNvSpPr/>
          <p:nvPr/>
        </p:nvSpPr>
        <p:spPr bwMode="auto">
          <a:xfrm>
            <a:off x="531950" y="4685969"/>
            <a:ext cx="11370961" cy="2074239"/>
          </a:xfrm>
          <a:prstGeom prst="rect">
            <a:avLst/>
          </a:prstGeom>
          <a:solidFill>
            <a:schemeClr val="accent5"/>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normAutofit fontScale="85000" lnSpcReduction="20000"/>
          </a:bodyPr>
          <a:lstStyle/>
          <a:p>
            <a:pPr defTabSz="932290" fontAlgn="base">
              <a:spcBef>
                <a:spcPct val="0"/>
              </a:spcBef>
              <a:spcAft>
                <a:spcPct val="0"/>
              </a:spcAft>
            </a:pPr>
            <a:r>
              <a:rPr lang="en-US" sz="2244" b="1" dirty="0">
                <a:solidFill>
                  <a:schemeClr val="accent4"/>
                </a:solidFill>
              </a:rPr>
              <a:t>Important Notes</a:t>
            </a:r>
          </a:p>
          <a:p>
            <a:pPr defTabSz="932290" fontAlgn="base">
              <a:spcBef>
                <a:spcPct val="0"/>
              </a:spcBef>
              <a:spcAft>
                <a:spcPct val="0"/>
              </a:spcAft>
            </a:pPr>
            <a:endParaRPr lang="en-US" sz="2244" dirty="0">
              <a:solidFill>
                <a:schemeClr val="accent4"/>
              </a:solidFill>
            </a:endParaRPr>
          </a:p>
          <a:p>
            <a:pPr marL="349724" indent="-349724" defTabSz="932290" fontAlgn="base">
              <a:spcBef>
                <a:spcPct val="0"/>
              </a:spcBef>
              <a:spcAft>
                <a:spcPct val="0"/>
              </a:spcAft>
              <a:buFont typeface="Arial" pitchFamily="34" charset="0"/>
              <a:buChar char="•"/>
            </a:pPr>
            <a:r>
              <a:rPr lang="en-US" sz="2244" dirty="0">
                <a:solidFill>
                  <a:schemeClr val="accent4"/>
                </a:solidFill>
              </a:rPr>
              <a:t>Device can be offline or disconnected. Success indicates that the request was successfully received by WNS; not necessarily that the user saw it</a:t>
            </a:r>
            <a:r>
              <a:rPr lang="en-US" sz="2244" dirty="0" smtClean="0">
                <a:solidFill>
                  <a:schemeClr val="accent4"/>
                </a:solidFill>
              </a:rPr>
              <a:t>. </a:t>
            </a:r>
          </a:p>
          <a:p>
            <a:pPr marL="349724" indent="-349724" defTabSz="932290" fontAlgn="base">
              <a:spcBef>
                <a:spcPct val="0"/>
              </a:spcBef>
              <a:spcAft>
                <a:spcPct val="0"/>
              </a:spcAft>
              <a:buFont typeface="Arial" pitchFamily="34" charset="0"/>
              <a:buChar char="•"/>
            </a:pPr>
            <a:endParaRPr lang="en-US" sz="2244" dirty="0" smtClean="0">
              <a:solidFill>
                <a:schemeClr val="accent4"/>
              </a:solidFill>
            </a:endParaRPr>
          </a:p>
          <a:p>
            <a:pPr marL="349724" indent="-349724" defTabSz="932290" fontAlgn="base">
              <a:spcBef>
                <a:spcPct val="0"/>
              </a:spcBef>
              <a:spcAft>
                <a:spcPct val="0"/>
              </a:spcAft>
              <a:buFont typeface="Arial" pitchFamily="34" charset="0"/>
              <a:buChar char="•"/>
            </a:pPr>
            <a:r>
              <a:rPr lang="en-US" sz="2244" dirty="0" smtClean="0">
                <a:solidFill>
                  <a:schemeClr val="accent4"/>
                </a:solidFill>
              </a:rPr>
              <a:t>The server will cache and retry if the client reconnects within a certain time.</a:t>
            </a:r>
            <a:endParaRPr lang="en-US" sz="2244" dirty="0">
              <a:solidFill>
                <a:schemeClr val="accent4"/>
              </a:solidFill>
            </a:endParaRPr>
          </a:p>
          <a:p>
            <a:pPr marL="349724" indent="-349724" defTabSz="932290" fontAlgn="base">
              <a:spcBef>
                <a:spcPct val="0"/>
              </a:spcBef>
              <a:spcAft>
                <a:spcPct val="0"/>
              </a:spcAft>
              <a:buFont typeface="Arial" pitchFamily="34" charset="0"/>
              <a:buChar char="•"/>
            </a:pPr>
            <a:endParaRPr lang="en-US" sz="2244" dirty="0">
              <a:solidFill>
                <a:schemeClr val="accent4"/>
              </a:solidFill>
            </a:endParaRPr>
          </a:p>
          <a:p>
            <a:pPr marL="349724" indent="-349724" defTabSz="932290" fontAlgn="base">
              <a:spcBef>
                <a:spcPct val="0"/>
              </a:spcBef>
              <a:spcAft>
                <a:spcPct val="0"/>
              </a:spcAft>
              <a:buFont typeface="Arial" pitchFamily="34" charset="0"/>
              <a:buChar char="•"/>
            </a:pPr>
            <a:r>
              <a:rPr lang="en-US" sz="2244" dirty="0">
                <a:solidFill>
                  <a:schemeClr val="accent4"/>
                </a:solidFill>
              </a:rPr>
              <a:t>Additional headers in the response for notification and device status.</a:t>
            </a:r>
          </a:p>
        </p:txBody>
      </p:sp>
    </p:spTree>
    <p:extLst>
      <p:ext uri="{BB962C8B-B14F-4D97-AF65-F5344CB8AC3E}">
        <p14:creationId xmlns:p14="http://schemas.microsoft.com/office/powerpoint/2010/main" val="560219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363662"/>
            <a:ext cx="11887200" cy="5410200"/>
          </a:xfrm>
        </p:spPr>
        <p:txBody>
          <a:bodyPr>
            <a:normAutofit fontScale="92500" lnSpcReduction="20000"/>
          </a:bodyPr>
          <a:lstStyle/>
          <a:p>
            <a:pPr marL="0" indent="0">
              <a:lnSpc>
                <a:spcPct val="100000"/>
              </a:lnSpc>
              <a:buNone/>
            </a:pPr>
            <a:r>
              <a:rPr lang="en-US" sz="3200" dirty="0" smtClean="0">
                <a:solidFill>
                  <a:schemeClr val="tx1"/>
                </a:solidFill>
                <a:latin typeface="Segoe UI Semilight" panose="020B0402040204020203" pitchFamily="34" charset="0"/>
                <a:cs typeface="Segoe UI Semilight" panose="020B0402040204020203" pitchFamily="34" charset="0"/>
              </a:rPr>
              <a:t>Same APIs</a:t>
            </a:r>
          </a:p>
          <a:p>
            <a:pPr marL="0" indent="0">
              <a:lnSpc>
                <a:spcPct val="100000"/>
              </a:lnSpc>
              <a:buNone/>
            </a:pPr>
            <a:endParaRPr lang="en-US" sz="3200" dirty="0">
              <a:solidFill>
                <a:schemeClr val="tx1"/>
              </a:solidFill>
              <a:latin typeface="Segoe UI Semilight" panose="020B0402040204020203" pitchFamily="34" charset="0"/>
              <a:cs typeface="Segoe UI Semilight" panose="020B0402040204020203" pitchFamily="34" charset="0"/>
            </a:endParaRPr>
          </a:p>
          <a:p>
            <a:pPr marL="0" indent="0">
              <a:lnSpc>
                <a:spcPct val="100000"/>
              </a:lnSpc>
              <a:buNone/>
            </a:pPr>
            <a:r>
              <a:rPr lang="en-US" sz="3200" dirty="0" smtClean="0">
                <a:solidFill>
                  <a:schemeClr val="tx1"/>
                </a:solidFill>
                <a:latin typeface="Segoe UI Semilight" panose="020B0402040204020203" pitchFamily="34" charset="0"/>
                <a:cs typeface="Segoe UI Semilight" panose="020B0402040204020203" pitchFamily="34" charset="0"/>
              </a:rPr>
              <a:t>You </a:t>
            </a:r>
            <a:r>
              <a:rPr lang="en-US" sz="3200" strike="sngStrike" dirty="0">
                <a:solidFill>
                  <a:schemeClr val="tx1"/>
                </a:solidFill>
                <a:latin typeface="Segoe UI Semilight" panose="020B0402040204020203" pitchFamily="34" charset="0"/>
                <a:cs typeface="Segoe UI Semilight" panose="020B0402040204020203" pitchFamily="34" charset="0"/>
              </a:rPr>
              <a:t>screamed</a:t>
            </a:r>
            <a:r>
              <a:rPr lang="en-US" sz="3200" dirty="0">
                <a:solidFill>
                  <a:schemeClr val="tx1"/>
                </a:solidFill>
                <a:latin typeface="Segoe UI Semilight" panose="020B0402040204020203" pitchFamily="34" charset="0"/>
                <a:cs typeface="Segoe UI Semilight" panose="020B0402040204020203" pitchFamily="34" charset="0"/>
              </a:rPr>
              <a:t> </a:t>
            </a:r>
            <a:r>
              <a:rPr lang="en-US" sz="3200" dirty="0" smtClean="0">
                <a:solidFill>
                  <a:schemeClr val="tx1"/>
                </a:solidFill>
                <a:latin typeface="Segoe UI Semilight" panose="020B0402040204020203" pitchFamily="34" charset="0"/>
                <a:cs typeface="Segoe UI Semilight" panose="020B0402040204020203" pitchFamily="34" charset="0"/>
              </a:rPr>
              <a:t>asked</a:t>
            </a:r>
            <a:r>
              <a:rPr lang="en-US" sz="3200" dirty="0">
                <a:solidFill>
                  <a:schemeClr val="tx1"/>
                </a:solidFill>
                <a:latin typeface="Segoe UI Semilight" panose="020B0402040204020203" pitchFamily="34" charset="0"/>
                <a:cs typeface="Segoe UI Semilight" panose="020B0402040204020203" pitchFamily="34" charset="0"/>
              </a:rPr>
              <a:t>, we deliver: Raw to wake a task</a:t>
            </a:r>
            <a:r>
              <a:rPr lang="en-US" sz="3200" dirty="0" smtClean="0">
                <a:solidFill>
                  <a:schemeClr val="tx1"/>
                </a:solidFill>
                <a:latin typeface="Segoe UI Semilight" panose="020B0402040204020203" pitchFamily="34" charset="0"/>
                <a:cs typeface="Segoe UI Semilight" panose="020B0402040204020203" pitchFamily="34" charset="0"/>
              </a:rPr>
              <a:t>! </a:t>
            </a:r>
          </a:p>
          <a:p>
            <a:pPr marL="0" indent="0">
              <a:lnSpc>
                <a:spcPct val="100000"/>
              </a:lnSpc>
              <a:buNone/>
            </a:pPr>
            <a:endParaRPr lang="en-US" sz="3200" dirty="0">
              <a:solidFill>
                <a:schemeClr val="tx1"/>
              </a:solidFill>
              <a:latin typeface="Segoe UI Semilight" panose="020B0402040204020203" pitchFamily="34" charset="0"/>
              <a:cs typeface="Segoe UI Semilight" panose="020B0402040204020203" pitchFamily="34" charset="0"/>
            </a:endParaRPr>
          </a:p>
          <a:p>
            <a:pPr marL="0" indent="0">
              <a:lnSpc>
                <a:spcPct val="100000"/>
              </a:lnSpc>
              <a:buNone/>
            </a:pPr>
            <a:r>
              <a:rPr lang="en-US" sz="3200" dirty="0" smtClean="0">
                <a:solidFill>
                  <a:schemeClr val="tx1"/>
                </a:solidFill>
                <a:latin typeface="Segoe UI Semilight" panose="020B0402040204020203" pitchFamily="34" charset="0"/>
                <a:cs typeface="Segoe UI Semilight" panose="020B0402040204020203" pitchFamily="34" charset="0"/>
              </a:rPr>
              <a:t>Reliable during </a:t>
            </a:r>
            <a:r>
              <a:rPr lang="en-US" sz="3200" dirty="0">
                <a:solidFill>
                  <a:schemeClr val="tx1"/>
                </a:solidFill>
                <a:latin typeface="Segoe UI Semilight" panose="020B0402040204020203" pitchFamily="34" charset="0"/>
                <a:cs typeface="Segoe UI Semilight" panose="020B0402040204020203" pitchFamily="34" charset="0"/>
              </a:rPr>
              <a:t>intermittent client connectivity </a:t>
            </a:r>
            <a:r>
              <a:rPr lang="en-US" sz="3200" dirty="0" smtClean="0">
                <a:solidFill>
                  <a:schemeClr val="tx1"/>
                </a:solidFill>
                <a:latin typeface="Segoe UI Semilight" panose="020B0402040204020203" pitchFamily="34" charset="0"/>
                <a:cs typeface="Segoe UI Semilight" panose="020B0402040204020203" pitchFamily="34" charset="0"/>
              </a:rPr>
              <a:t>issues</a:t>
            </a:r>
          </a:p>
          <a:p>
            <a:pPr marL="0" indent="0">
              <a:lnSpc>
                <a:spcPct val="100000"/>
              </a:lnSpc>
              <a:buNone/>
            </a:pPr>
            <a:endParaRPr lang="en-US" sz="3200" dirty="0">
              <a:solidFill>
                <a:schemeClr val="tx1"/>
              </a:solidFill>
              <a:latin typeface="Segoe UI Semilight" panose="020B0402040204020203" pitchFamily="34" charset="0"/>
              <a:cs typeface="Segoe UI Semilight" panose="020B0402040204020203" pitchFamily="34" charset="0"/>
            </a:endParaRPr>
          </a:p>
          <a:p>
            <a:pPr marL="0" indent="0">
              <a:lnSpc>
                <a:spcPct val="100000"/>
              </a:lnSpc>
              <a:buNone/>
            </a:pPr>
            <a:r>
              <a:rPr lang="en-US" sz="3200" dirty="0" smtClean="0">
                <a:solidFill>
                  <a:schemeClr val="tx1"/>
                </a:solidFill>
                <a:latin typeface="Segoe UI Semilight" panose="020B0402040204020203" pitchFamily="34" charset="0"/>
                <a:cs typeface="Segoe UI Semilight" panose="020B0402040204020203" pitchFamily="34" charset="0"/>
              </a:rPr>
              <a:t>Per </a:t>
            </a:r>
            <a:r>
              <a:rPr lang="en-US" sz="3200" dirty="0">
                <a:solidFill>
                  <a:schemeClr val="tx1"/>
                </a:solidFill>
                <a:latin typeface="Segoe UI Semilight" panose="020B0402040204020203" pitchFamily="34" charset="0"/>
                <a:cs typeface="Segoe UI Semilight" panose="020B0402040204020203" pitchFamily="34" charset="0"/>
              </a:rPr>
              <a:t>type </a:t>
            </a:r>
            <a:r>
              <a:rPr lang="en-US" sz="3200" dirty="0" smtClean="0">
                <a:solidFill>
                  <a:schemeClr val="tx1"/>
                </a:solidFill>
                <a:latin typeface="Segoe UI Semilight" panose="020B0402040204020203" pitchFamily="34" charset="0"/>
                <a:cs typeface="Segoe UI Semilight" panose="020B0402040204020203" pitchFamily="34" charset="0"/>
              </a:rPr>
              <a:t>offline queue </a:t>
            </a:r>
            <a:r>
              <a:rPr lang="en-US" sz="3200" dirty="0">
                <a:solidFill>
                  <a:schemeClr val="tx1"/>
                </a:solidFill>
                <a:latin typeface="Segoe UI Semilight" panose="020B0402040204020203" pitchFamily="34" charset="0"/>
                <a:cs typeface="Segoe UI Semilight" panose="020B0402040204020203" pitchFamily="34" charset="0"/>
              </a:rPr>
              <a:t>depth better suited to app </a:t>
            </a:r>
            <a:r>
              <a:rPr lang="en-US" sz="3200" dirty="0" smtClean="0">
                <a:solidFill>
                  <a:schemeClr val="tx1"/>
                </a:solidFill>
                <a:latin typeface="Segoe UI Semilight" panose="020B0402040204020203" pitchFamily="34" charset="0"/>
                <a:cs typeface="Segoe UI Semilight" panose="020B0402040204020203" pitchFamily="34" charset="0"/>
              </a:rPr>
              <a:t>needs</a:t>
            </a:r>
          </a:p>
          <a:p>
            <a:pPr marL="0" indent="0">
              <a:lnSpc>
                <a:spcPct val="100000"/>
              </a:lnSpc>
              <a:buNone/>
            </a:pPr>
            <a:endParaRPr lang="en-US" sz="3200" dirty="0">
              <a:solidFill>
                <a:schemeClr val="tx1"/>
              </a:solidFill>
              <a:latin typeface="Segoe UI Semilight" panose="020B0402040204020203" pitchFamily="34" charset="0"/>
              <a:cs typeface="Segoe UI Semilight" panose="020B0402040204020203" pitchFamily="34" charset="0"/>
            </a:endParaRPr>
          </a:p>
          <a:p>
            <a:pPr marL="0" indent="0">
              <a:lnSpc>
                <a:spcPct val="100000"/>
              </a:lnSpc>
              <a:buNone/>
            </a:pPr>
            <a:r>
              <a:rPr lang="en-US" sz="3200" dirty="0" smtClean="0">
                <a:solidFill>
                  <a:schemeClr val="tx1"/>
                </a:solidFill>
                <a:latin typeface="Segoe UI Semilight" panose="020B0402040204020203" pitchFamily="34" charset="0"/>
                <a:cs typeface="Segoe UI Semilight" panose="020B0402040204020203" pitchFamily="34" charset="0"/>
              </a:rPr>
              <a:t>End to end delivery significantly faster</a:t>
            </a:r>
            <a:endParaRPr lang="en-US" sz="3200" dirty="0">
              <a:solidFill>
                <a:schemeClr val="tx1"/>
              </a:solidFill>
              <a:latin typeface="Segoe UI Semilight" panose="020B0402040204020203" pitchFamily="34" charset="0"/>
              <a:cs typeface="Segoe UI Semilight" panose="020B0402040204020203" pitchFamily="34" charset="0"/>
            </a:endParaRPr>
          </a:p>
          <a:p>
            <a:pPr marL="0" indent="0">
              <a:lnSpc>
                <a:spcPct val="100000"/>
              </a:lnSpc>
              <a:buNone/>
            </a:pPr>
            <a:endParaRPr lang="en-US" sz="3200" dirty="0">
              <a:solidFill>
                <a:schemeClr val="tx1"/>
              </a:solidFill>
              <a:latin typeface="Segoe UI Semilight" panose="020B0402040204020203" pitchFamily="34" charset="0"/>
              <a:cs typeface="Segoe UI Semilight" panose="020B0402040204020203" pitchFamily="34" charset="0"/>
            </a:endParaRPr>
          </a:p>
          <a:p>
            <a:pPr marL="0" indent="0">
              <a:lnSpc>
                <a:spcPct val="100000"/>
              </a:lnSpc>
              <a:buNone/>
            </a:pPr>
            <a:r>
              <a:rPr lang="en-US" sz="3200" dirty="0" smtClean="0">
                <a:solidFill>
                  <a:schemeClr val="tx1"/>
                </a:solidFill>
                <a:latin typeface="Segoe UI Semilight" panose="020B0402040204020203" pitchFamily="34" charset="0"/>
                <a:cs typeface="Segoe UI Semilight" panose="020B0402040204020203" pitchFamily="34" charset="0"/>
              </a:rPr>
              <a:t>No </a:t>
            </a:r>
            <a:r>
              <a:rPr lang="en-US" sz="3200" dirty="0">
                <a:solidFill>
                  <a:schemeClr val="tx1"/>
                </a:solidFill>
                <a:latin typeface="Segoe UI Semilight" panose="020B0402040204020203" pitchFamily="34" charset="0"/>
                <a:cs typeface="Segoe UI Semilight" panose="020B0402040204020203" pitchFamily="34" charset="0"/>
              </a:rPr>
              <a:t>more certificates to </a:t>
            </a:r>
            <a:r>
              <a:rPr lang="en-US" sz="3200" dirty="0" smtClean="0">
                <a:solidFill>
                  <a:schemeClr val="tx1"/>
                </a:solidFill>
                <a:latin typeface="Segoe UI Semilight" panose="020B0402040204020203" pitchFamily="34" charset="0"/>
                <a:cs typeface="Segoe UI Semilight" panose="020B0402040204020203" pitchFamily="34" charset="0"/>
              </a:rPr>
              <a:t>manage - </a:t>
            </a:r>
            <a:r>
              <a:rPr lang="en-US" sz="3200" dirty="0" err="1" smtClean="0">
                <a:solidFill>
                  <a:schemeClr val="tx1"/>
                </a:solidFill>
                <a:latin typeface="Segoe UI Semilight" panose="020B0402040204020203" pitchFamily="34" charset="0"/>
                <a:cs typeface="Segoe UI Semilight" panose="020B0402040204020203" pitchFamily="34" charset="0"/>
              </a:rPr>
              <a:t>OAuth</a:t>
            </a:r>
            <a:r>
              <a:rPr lang="en-US" sz="3200" dirty="0" smtClean="0">
                <a:solidFill>
                  <a:schemeClr val="tx1"/>
                </a:solidFill>
                <a:latin typeface="Segoe UI Semilight" panose="020B0402040204020203" pitchFamily="34" charset="0"/>
                <a:cs typeface="Segoe UI Semilight" panose="020B0402040204020203" pitchFamily="34" charset="0"/>
              </a:rPr>
              <a:t>!</a:t>
            </a:r>
            <a:endParaRPr lang="en-US" sz="3200" dirty="0">
              <a:solidFill>
                <a:schemeClr val="tx1"/>
              </a:solidFill>
              <a:latin typeface="Segoe UI Semilight" panose="020B0402040204020203" pitchFamily="34" charset="0"/>
              <a:cs typeface="Segoe UI Semilight" panose="020B0402040204020203" pitchFamily="34" charset="0"/>
            </a:endParaRPr>
          </a:p>
        </p:txBody>
      </p:sp>
      <p:sp>
        <p:nvSpPr>
          <p:cNvPr id="3" name="Title 2"/>
          <p:cNvSpPr>
            <a:spLocks noGrp="1"/>
          </p:cNvSpPr>
          <p:nvPr>
            <p:ph type="title"/>
          </p:nvPr>
        </p:nvSpPr>
        <p:spPr/>
        <p:txBody>
          <a:bodyPr/>
          <a:lstStyle/>
          <a:p>
            <a:r>
              <a:rPr lang="en-US" dirty="0" smtClean="0"/>
              <a:t>WNS - Learnings </a:t>
            </a:r>
            <a:r>
              <a:rPr lang="en-US" dirty="0"/>
              <a:t>from WP8</a:t>
            </a:r>
          </a:p>
        </p:txBody>
      </p:sp>
      <p:pic>
        <p:nvPicPr>
          <p:cNvPr id="4" name="Picture 3"/>
          <p:cNvPicPr>
            <a:picLocks noChangeAspect="1"/>
          </p:cNvPicPr>
          <p:nvPr/>
        </p:nvPicPr>
        <p:blipFill>
          <a:blip r:embed="rId3"/>
          <a:stretch>
            <a:fillRect/>
          </a:stretch>
        </p:blipFill>
        <p:spPr>
          <a:xfrm>
            <a:off x="9670302" y="3265336"/>
            <a:ext cx="1805735" cy="2336183"/>
          </a:xfrm>
          <a:prstGeom prst="rect">
            <a:avLst/>
          </a:prstGeom>
        </p:spPr>
      </p:pic>
      <p:pic>
        <p:nvPicPr>
          <p:cNvPr id="5" name="Picture 4"/>
          <p:cNvPicPr>
            <a:picLocks noChangeAspect="1"/>
          </p:cNvPicPr>
          <p:nvPr/>
        </p:nvPicPr>
        <p:blipFill>
          <a:blip r:embed="rId4"/>
          <a:stretch>
            <a:fillRect/>
          </a:stretch>
        </p:blipFill>
        <p:spPr>
          <a:xfrm>
            <a:off x="9670302" y="2205187"/>
            <a:ext cx="843750" cy="843750"/>
          </a:xfrm>
          <a:prstGeom prst="rect">
            <a:avLst/>
          </a:prstGeom>
        </p:spPr>
      </p:pic>
      <p:pic>
        <p:nvPicPr>
          <p:cNvPr id="6" name="Picture 5"/>
          <p:cNvPicPr>
            <a:picLocks noChangeAspect="1"/>
          </p:cNvPicPr>
          <p:nvPr/>
        </p:nvPicPr>
        <p:blipFill>
          <a:blip r:embed="rId5"/>
          <a:stretch>
            <a:fillRect/>
          </a:stretch>
        </p:blipFill>
        <p:spPr>
          <a:xfrm>
            <a:off x="9673667" y="5817917"/>
            <a:ext cx="704782" cy="819071"/>
          </a:xfrm>
          <a:prstGeom prst="rect">
            <a:avLst/>
          </a:prstGeom>
        </p:spPr>
      </p:pic>
      <p:pic>
        <p:nvPicPr>
          <p:cNvPr id="9" name="Picture 8"/>
          <p:cNvPicPr>
            <a:picLocks noChangeAspect="1"/>
          </p:cNvPicPr>
          <p:nvPr/>
        </p:nvPicPr>
        <p:blipFill>
          <a:blip r:embed="rId6"/>
          <a:stretch>
            <a:fillRect/>
          </a:stretch>
        </p:blipFill>
        <p:spPr>
          <a:xfrm>
            <a:off x="9673984" y="838024"/>
            <a:ext cx="889474" cy="1150764"/>
          </a:xfrm>
          <a:prstGeom prst="rect">
            <a:avLst/>
          </a:prstGeom>
        </p:spPr>
      </p:pic>
    </p:spTree>
    <p:extLst>
      <p:ext uri="{BB962C8B-B14F-4D97-AF65-F5344CB8AC3E}">
        <p14:creationId xmlns:p14="http://schemas.microsoft.com/office/powerpoint/2010/main" val="1220187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274638" y="1439862"/>
            <a:ext cx="11887200" cy="5408611"/>
          </a:xfrm>
        </p:spPr>
        <p:txBody>
          <a:bodyPr>
            <a:normAutofit/>
          </a:bodyPr>
          <a:lstStyle/>
          <a:p>
            <a:pPr marL="0" indent="0">
              <a:buNone/>
            </a:pPr>
            <a:r>
              <a:rPr lang="en-US" sz="3600" dirty="0" smtClean="0">
                <a:solidFill>
                  <a:schemeClr val="tx1"/>
                </a:solidFill>
                <a:latin typeface="Segoe UI Semilight" panose="020B0402040204020203" pitchFamily="34" charset="0"/>
                <a:cs typeface="Segoe UI Semilight" panose="020B0402040204020203" pitchFamily="34" charset="0"/>
              </a:rPr>
              <a:t>Request </a:t>
            </a:r>
            <a:r>
              <a:rPr lang="en-US" sz="3600" dirty="0">
                <a:solidFill>
                  <a:schemeClr val="tx1"/>
                </a:solidFill>
                <a:latin typeface="Segoe UI Semilight" panose="020B0402040204020203" pitchFamily="34" charset="0"/>
                <a:cs typeface="Segoe UI Semilight" panose="020B0402040204020203" pitchFamily="34" charset="0"/>
              </a:rPr>
              <a:t>a new URI at every app </a:t>
            </a:r>
            <a:r>
              <a:rPr lang="en-US" sz="3600" dirty="0" smtClean="0">
                <a:solidFill>
                  <a:schemeClr val="tx1"/>
                </a:solidFill>
                <a:latin typeface="Segoe UI Semilight" panose="020B0402040204020203" pitchFamily="34" charset="0"/>
                <a:cs typeface="Segoe UI Semilight" panose="020B0402040204020203" pitchFamily="34" charset="0"/>
              </a:rPr>
              <a:t>launch </a:t>
            </a:r>
          </a:p>
          <a:p>
            <a:pPr marL="0" indent="0">
              <a:buNone/>
            </a:pPr>
            <a:r>
              <a:rPr lang="en-US" sz="3600" dirty="0" smtClean="0">
                <a:solidFill>
                  <a:schemeClr val="tx1"/>
                </a:solidFill>
                <a:latin typeface="Segoe UI Semilight" panose="020B0402040204020203" pitchFamily="34" charset="0"/>
                <a:cs typeface="Segoe UI Semilight" panose="020B0402040204020203" pitchFamily="34" charset="0"/>
              </a:rPr>
              <a:t/>
            </a:r>
            <a:br>
              <a:rPr lang="en-US" sz="3600" dirty="0" smtClean="0">
                <a:solidFill>
                  <a:schemeClr val="tx1"/>
                </a:solidFill>
                <a:latin typeface="Segoe UI Semilight" panose="020B0402040204020203" pitchFamily="34" charset="0"/>
                <a:cs typeface="Segoe UI Semilight" panose="020B0402040204020203" pitchFamily="34" charset="0"/>
              </a:rPr>
            </a:br>
            <a:r>
              <a:rPr lang="en-US" sz="3600" dirty="0" smtClean="0">
                <a:solidFill>
                  <a:schemeClr val="tx1"/>
                </a:solidFill>
                <a:latin typeface="Segoe UI Semilight" panose="020B0402040204020203" pitchFamily="34" charset="0"/>
                <a:cs typeface="Segoe UI Semilight" panose="020B0402040204020203" pitchFamily="34" charset="0"/>
              </a:rPr>
              <a:t>Renew </a:t>
            </a:r>
            <a:r>
              <a:rPr lang="en-US" sz="3600" dirty="0">
                <a:solidFill>
                  <a:schemeClr val="tx1"/>
                </a:solidFill>
                <a:latin typeface="Segoe UI Semilight" panose="020B0402040204020203" pitchFamily="34" charset="0"/>
                <a:cs typeface="Segoe UI Semilight" panose="020B0402040204020203" pitchFamily="34" charset="0"/>
              </a:rPr>
              <a:t>your URI </a:t>
            </a:r>
            <a:r>
              <a:rPr lang="en-US" sz="3600" dirty="0" smtClean="0">
                <a:solidFill>
                  <a:schemeClr val="tx1"/>
                </a:solidFill>
                <a:latin typeface="Segoe UI Semilight" panose="020B0402040204020203" pitchFamily="34" charset="0"/>
                <a:cs typeface="Segoe UI Semilight" panose="020B0402040204020203" pitchFamily="34" charset="0"/>
              </a:rPr>
              <a:t>periodically (expire)</a:t>
            </a:r>
            <a:endParaRPr lang="en-US" sz="3600" dirty="0">
              <a:solidFill>
                <a:schemeClr val="tx1"/>
              </a:solidFill>
              <a:latin typeface="Segoe UI Semilight" panose="020B0402040204020203" pitchFamily="34" charset="0"/>
              <a:cs typeface="Segoe UI Semilight" panose="020B0402040204020203" pitchFamily="34" charset="0"/>
            </a:endParaRPr>
          </a:p>
          <a:p>
            <a:pPr marL="0" indent="0">
              <a:buNone/>
            </a:pPr>
            <a:r>
              <a:rPr lang="en-US" sz="3600" dirty="0" smtClean="0">
                <a:solidFill>
                  <a:schemeClr val="tx1"/>
                </a:solidFill>
                <a:latin typeface="Segoe UI Semilight" panose="020B0402040204020203" pitchFamily="34" charset="0"/>
                <a:cs typeface="Segoe UI Semilight" panose="020B0402040204020203" pitchFamily="34" charset="0"/>
              </a:rPr>
              <a:t/>
            </a:r>
            <a:br>
              <a:rPr lang="en-US" sz="3600" dirty="0" smtClean="0">
                <a:solidFill>
                  <a:schemeClr val="tx1"/>
                </a:solidFill>
                <a:latin typeface="Segoe UI Semilight" panose="020B0402040204020203" pitchFamily="34" charset="0"/>
                <a:cs typeface="Segoe UI Semilight" panose="020B0402040204020203" pitchFamily="34" charset="0"/>
              </a:rPr>
            </a:br>
            <a:r>
              <a:rPr lang="en-US" sz="3600" dirty="0" err="1" smtClean="0">
                <a:solidFill>
                  <a:schemeClr val="tx1"/>
                </a:solidFill>
                <a:latin typeface="Segoe UI Semilight" panose="020B0402040204020203" pitchFamily="34" charset="0"/>
                <a:cs typeface="Segoe UI Semilight" panose="020B0402040204020203" pitchFamily="34" charset="0"/>
              </a:rPr>
              <a:t>OAuth</a:t>
            </a:r>
            <a:r>
              <a:rPr lang="en-US" sz="3600" dirty="0" smtClean="0">
                <a:solidFill>
                  <a:schemeClr val="tx1"/>
                </a:solidFill>
                <a:latin typeface="Segoe UI Semilight" panose="020B0402040204020203" pitchFamily="34" charset="0"/>
                <a:cs typeface="Segoe UI Semilight" panose="020B0402040204020203" pitchFamily="34" charset="0"/>
              </a:rPr>
              <a:t> requires App Identity in Store</a:t>
            </a:r>
            <a:br>
              <a:rPr lang="en-US" sz="3600" dirty="0" smtClean="0">
                <a:solidFill>
                  <a:schemeClr val="tx1"/>
                </a:solidFill>
                <a:latin typeface="Segoe UI Semilight" panose="020B0402040204020203" pitchFamily="34" charset="0"/>
                <a:cs typeface="Segoe UI Semilight" panose="020B0402040204020203" pitchFamily="34" charset="0"/>
              </a:rPr>
            </a:br>
            <a:endParaRPr lang="en-US" sz="3600" dirty="0" smtClean="0">
              <a:solidFill>
                <a:schemeClr val="tx1"/>
              </a:solidFill>
              <a:latin typeface="Segoe UI Semilight" panose="020B0402040204020203" pitchFamily="34" charset="0"/>
              <a:cs typeface="Segoe UI Semilight" panose="020B0402040204020203" pitchFamily="34" charset="0"/>
            </a:endParaRPr>
          </a:p>
          <a:p>
            <a:pPr marL="0" indent="0">
              <a:buNone/>
            </a:pPr>
            <a:r>
              <a:rPr lang="en-US" sz="3600" dirty="0" smtClean="0">
                <a:solidFill>
                  <a:schemeClr val="tx1"/>
                </a:solidFill>
                <a:latin typeface="Segoe UI Semilight" panose="020B0402040204020203" pitchFamily="34" charset="0"/>
                <a:cs typeface="Segoe UI Semilight" panose="020B0402040204020203" pitchFamily="34" charset="0"/>
              </a:rPr>
              <a:t>Can cross-use App Identity and SID/Secret</a:t>
            </a:r>
          </a:p>
        </p:txBody>
      </p:sp>
      <p:sp>
        <p:nvSpPr>
          <p:cNvPr id="10" name="Title 9"/>
          <p:cNvSpPr>
            <a:spLocks noGrp="1"/>
          </p:cNvSpPr>
          <p:nvPr>
            <p:ph type="title"/>
          </p:nvPr>
        </p:nvSpPr>
        <p:spPr/>
        <p:txBody>
          <a:bodyPr>
            <a:normAutofit fontScale="90000"/>
          </a:bodyPr>
          <a:lstStyle/>
          <a:p>
            <a:r>
              <a:rPr lang="en-US" dirty="0" smtClean="0"/>
              <a:t>WNS – Key differences from .NET/MPN</a:t>
            </a:r>
            <a:endParaRPr lang="en-US" dirty="0"/>
          </a:p>
        </p:txBody>
      </p:sp>
      <p:grpSp>
        <p:nvGrpSpPr>
          <p:cNvPr id="34" name="Group 33"/>
          <p:cNvGrpSpPr>
            <a:grpSpLocks noChangeAspect="1"/>
          </p:cNvGrpSpPr>
          <p:nvPr/>
        </p:nvGrpSpPr>
        <p:grpSpPr>
          <a:xfrm>
            <a:off x="8944295" y="1592262"/>
            <a:ext cx="2827889" cy="3657600"/>
            <a:chOff x="10333038" y="4411663"/>
            <a:chExt cx="1828800" cy="2365375"/>
          </a:xfrm>
        </p:grpSpPr>
        <p:grpSp>
          <p:nvGrpSpPr>
            <p:cNvPr id="2" name="Group 4"/>
            <p:cNvGrpSpPr>
              <a:grpSpLocks noChangeAspect="1"/>
            </p:cNvGrpSpPr>
            <p:nvPr/>
          </p:nvGrpSpPr>
          <p:grpSpPr bwMode="auto">
            <a:xfrm>
              <a:off x="10333038" y="4411663"/>
              <a:ext cx="1828800" cy="2365375"/>
              <a:chOff x="6509" y="2779"/>
              <a:chExt cx="1152" cy="1490"/>
            </a:xfrm>
          </p:grpSpPr>
          <p:sp>
            <p:nvSpPr>
              <p:cNvPr id="3" name="AutoShape 3"/>
              <p:cNvSpPr>
                <a:spLocks noChangeAspect="1" noChangeArrowheads="1" noTextEdit="1"/>
              </p:cNvSpPr>
              <p:nvPr/>
            </p:nvSpPr>
            <p:spPr bwMode="auto">
              <a:xfrm>
                <a:off x="6509" y="2779"/>
                <a:ext cx="1152"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 name="Rectangle 5"/>
              <p:cNvSpPr>
                <a:spLocks noChangeArrowheads="1"/>
              </p:cNvSpPr>
              <p:nvPr/>
            </p:nvSpPr>
            <p:spPr bwMode="auto">
              <a:xfrm>
                <a:off x="6509" y="2779"/>
                <a:ext cx="1152" cy="1490"/>
              </a:xfrm>
              <a:prstGeom prst="rect">
                <a:avLst/>
              </a:prstGeom>
              <a:solidFill>
                <a:srgbClr val="E62F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 name="Rectangle 6"/>
              <p:cNvSpPr>
                <a:spLocks noChangeArrowheads="1"/>
              </p:cNvSpPr>
              <p:nvPr/>
            </p:nvSpPr>
            <p:spPr bwMode="auto">
              <a:xfrm>
                <a:off x="6509" y="2779"/>
                <a:ext cx="1152"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Freeform 7"/>
              <p:cNvSpPr>
                <a:spLocks/>
              </p:cNvSpPr>
              <p:nvPr/>
            </p:nvSpPr>
            <p:spPr bwMode="auto">
              <a:xfrm>
                <a:off x="6748" y="3145"/>
                <a:ext cx="430" cy="752"/>
              </a:xfrm>
              <a:custGeom>
                <a:avLst/>
                <a:gdLst>
                  <a:gd name="T0" fmla="*/ 912 w 913"/>
                  <a:gd name="T1" fmla="*/ 429 h 1599"/>
                  <a:gd name="T2" fmla="*/ 456 w 913"/>
                  <a:gd name="T3" fmla="*/ 0 h 1599"/>
                  <a:gd name="T4" fmla="*/ 0 w 913"/>
                  <a:gd name="T5" fmla="*/ 457 h 1599"/>
                  <a:gd name="T6" fmla="*/ 0 w 913"/>
                  <a:gd name="T7" fmla="*/ 1599 h 1599"/>
                  <a:gd name="T8" fmla="*/ 808 w 913"/>
                  <a:gd name="T9" fmla="*/ 1599 h 1599"/>
                  <a:gd name="T10" fmla="*/ 799 w 913"/>
                  <a:gd name="T11" fmla="*/ 999 h 1599"/>
                  <a:gd name="T12" fmla="*/ 913 w 913"/>
                  <a:gd name="T13" fmla="*/ 999 h 1599"/>
                  <a:gd name="T14" fmla="*/ 913 w 913"/>
                  <a:gd name="T15" fmla="*/ 429 h 1599"/>
                  <a:gd name="T16" fmla="*/ 912 w 913"/>
                  <a:gd name="T17" fmla="*/ 429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3" h="1599">
                    <a:moveTo>
                      <a:pt x="912" y="429"/>
                    </a:moveTo>
                    <a:cubicBezTo>
                      <a:pt x="897" y="190"/>
                      <a:pt x="699" y="0"/>
                      <a:pt x="456" y="0"/>
                    </a:cubicBezTo>
                    <a:cubicBezTo>
                      <a:pt x="204" y="0"/>
                      <a:pt x="0" y="205"/>
                      <a:pt x="0" y="457"/>
                    </a:cubicBezTo>
                    <a:cubicBezTo>
                      <a:pt x="0" y="1599"/>
                      <a:pt x="0" y="1599"/>
                      <a:pt x="0" y="1599"/>
                    </a:cubicBezTo>
                    <a:cubicBezTo>
                      <a:pt x="808" y="1599"/>
                      <a:pt x="808" y="1599"/>
                      <a:pt x="808" y="1599"/>
                    </a:cubicBezTo>
                    <a:cubicBezTo>
                      <a:pt x="799" y="999"/>
                      <a:pt x="799" y="999"/>
                      <a:pt x="799" y="999"/>
                    </a:cubicBezTo>
                    <a:cubicBezTo>
                      <a:pt x="913" y="999"/>
                      <a:pt x="913" y="999"/>
                      <a:pt x="913" y="999"/>
                    </a:cubicBezTo>
                    <a:cubicBezTo>
                      <a:pt x="913" y="429"/>
                      <a:pt x="913" y="429"/>
                      <a:pt x="913" y="429"/>
                    </a:cubicBezTo>
                    <a:cubicBezTo>
                      <a:pt x="912" y="429"/>
                      <a:pt x="912" y="429"/>
                      <a:pt x="912" y="429"/>
                    </a:cubicBezTo>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3" name="Freeform 8"/>
              <p:cNvSpPr>
                <a:spLocks/>
              </p:cNvSpPr>
              <p:nvPr/>
            </p:nvSpPr>
            <p:spPr bwMode="auto">
              <a:xfrm>
                <a:off x="6748" y="3145"/>
                <a:ext cx="428" cy="423"/>
              </a:xfrm>
              <a:custGeom>
                <a:avLst/>
                <a:gdLst>
                  <a:gd name="T0" fmla="*/ 456 w 910"/>
                  <a:gd name="T1" fmla="*/ 0 h 900"/>
                  <a:gd name="T2" fmla="*/ 0 w 910"/>
                  <a:gd name="T3" fmla="*/ 457 h 900"/>
                  <a:gd name="T4" fmla="*/ 0 w 910"/>
                  <a:gd name="T5" fmla="*/ 900 h 900"/>
                  <a:gd name="T6" fmla="*/ 342 w 910"/>
                  <a:gd name="T7" fmla="*/ 742 h 900"/>
                  <a:gd name="T8" fmla="*/ 399 w 910"/>
                  <a:gd name="T9" fmla="*/ 628 h 900"/>
                  <a:gd name="T10" fmla="*/ 910 w 910"/>
                  <a:gd name="T11" fmla="*/ 403 h 900"/>
                  <a:gd name="T12" fmla="*/ 456 w 91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910" h="900">
                    <a:moveTo>
                      <a:pt x="456" y="0"/>
                    </a:moveTo>
                    <a:cubicBezTo>
                      <a:pt x="204" y="0"/>
                      <a:pt x="0" y="205"/>
                      <a:pt x="0" y="457"/>
                    </a:cubicBezTo>
                    <a:cubicBezTo>
                      <a:pt x="0" y="900"/>
                      <a:pt x="0" y="900"/>
                      <a:pt x="0" y="900"/>
                    </a:cubicBezTo>
                    <a:cubicBezTo>
                      <a:pt x="342" y="742"/>
                      <a:pt x="342" y="742"/>
                      <a:pt x="342" y="742"/>
                    </a:cubicBezTo>
                    <a:cubicBezTo>
                      <a:pt x="371" y="714"/>
                      <a:pt x="399" y="628"/>
                      <a:pt x="399" y="628"/>
                    </a:cubicBezTo>
                    <a:cubicBezTo>
                      <a:pt x="665" y="628"/>
                      <a:pt x="881" y="430"/>
                      <a:pt x="910" y="403"/>
                    </a:cubicBezTo>
                    <a:cubicBezTo>
                      <a:pt x="883" y="176"/>
                      <a:pt x="690" y="0"/>
                      <a:pt x="456" y="0"/>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 name="Freeform 9"/>
              <p:cNvSpPr>
                <a:spLocks/>
              </p:cNvSpPr>
              <p:nvPr/>
            </p:nvSpPr>
            <p:spPr bwMode="auto">
              <a:xfrm>
                <a:off x="6748" y="3454"/>
                <a:ext cx="161" cy="268"/>
              </a:xfrm>
              <a:custGeom>
                <a:avLst/>
                <a:gdLst>
                  <a:gd name="T0" fmla="*/ 342 w 342"/>
                  <a:gd name="T1" fmla="*/ 0 h 571"/>
                  <a:gd name="T2" fmla="*/ 0 w 342"/>
                  <a:gd name="T3" fmla="*/ 141 h 571"/>
                  <a:gd name="T4" fmla="*/ 0 w 342"/>
                  <a:gd name="T5" fmla="*/ 571 h 571"/>
                  <a:gd name="T6" fmla="*/ 0 w 342"/>
                  <a:gd name="T7" fmla="*/ 571 h 571"/>
                  <a:gd name="T8" fmla="*/ 342 w 342"/>
                  <a:gd name="T9" fmla="*/ 285 h 571"/>
                  <a:gd name="T10" fmla="*/ 342 w 342"/>
                  <a:gd name="T11" fmla="*/ 0 h 571"/>
                </a:gdLst>
                <a:ahLst/>
                <a:cxnLst>
                  <a:cxn ang="0">
                    <a:pos x="T0" y="T1"/>
                  </a:cxn>
                  <a:cxn ang="0">
                    <a:pos x="T2" y="T3"/>
                  </a:cxn>
                  <a:cxn ang="0">
                    <a:pos x="T4" y="T5"/>
                  </a:cxn>
                  <a:cxn ang="0">
                    <a:pos x="T6" y="T7"/>
                  </a:cxn>
                  <a:cxn ang="0">
                    <a:pos x="T8" y="T9"/>
                  </a:cxn>
                  <a:cxn ang="0">
                    <a:pos x="T10" y="T11"/>
                  </a:cxn>
                </a:cxnLst>
                <a:rect l="0" t="0" r="r" b="b"/>
                <a:pathLst>
                  <a:path w="342" h="571">
                    <a:moveTo>
                      <a:pt x="342" y="0"/>
                    </a:moveTo>
                    <a:cubicBezTo>
                      <a:pt x="0" y="141"/>
                      <a:pt x="0" y="141"/>
                      <a:pt x="0" y="141"/>
                    </a:cubicBezTo>
                    <a:cubicBezTo>
                      <a:pt x="0" y="571"/>
                      <a:pt x="0" y="571"/>
                      <a:pt x="0" y="571"/>
                    </a:cubicBezTo>
                    <a:cubicBezTo>
                      <a:pt x="0" y="571"/>
                      <a:pt x="0" y="571"/>
                      <a:pt x="0" y="571"/>
                    </a:cubicBezTo>
                    <a:cubicBezTo>
                      <a:pt x="313" y="513"/>
                      <a:pt x="342" y="285"/>
                      <a:pt x="342" y="285"/>
                    </a:cubicBezTo>
                    <a:cubicBezTo>
                      <a:pt x="342" y="0"/>
                      <a:pt x="342" y="0"/>
                      <a:pt x="342" y="0"/>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 name="Freeform 10"/>
              <p:cNvSpPr>
                <a:spLocks/>
              </p:cNvSpPr>
              <p:nvPr/>
            </p:nvSpPr>
            <p:spPr bwMode="auto">
              <a:xfrm>
                <a:off x="6822" y="3493"/>
                <a:ext cx="88" cy="176"/>
              </a:xfrm>
              <a:custGeom>
                <a:avLst/>
                <a:gdLst>
                  <a:gd name="T0" fmla="*/ 187 w 187"/>
                  <a:gd name="T1" fmla="*/ 0 h 373"/>
                  <a:gd name="T2" fmla="*/ 0 w 187"/>
                  <a:gd name="T3" fmla="*/ 186 h 373"/>
                  <a:gd name="T4" fmla="*/ 187 w 187"/>
                  <a:gd name="T5" fmla="*/ 373 h 373"/>
                  <a:gd name="T6" fmla="*/ 187 w 187"/>
                  <a:gd name="T7" fmla="*/ 0 h 373"/>
                </a:gdLst>
                <a:ahLst/>
                <a:cxnLst>
                  <a:cxn ang="0">
                    <a:pos x="T0" y="T1"/>
                  </a:cxn>
                  <a:cxn ang="0">
                    <a:pos x="T2" y="T3"/>
                  </a:cxn>
                  <a:cxn ang="0">
                    <a:pos x="T4" y="T5"/>
                  </a:cxn>
                  <a:cxn ang="0">
                    <a:pos x="T6" y="T7"/>
                  </a:cxn>
                </a:cxnLst>
                <a:rect l="0" t="0" r="r" b="b"/>
                <a:pathLst>
                  <a:path w="187" h="373">
                    <a:moveTo>
                      <a:pt x="187" y="0"/>
                    </a:moveTo>
                    <a:cubicBezTo>
                      <a:pt x="84" y="0"/>
                      <a:pt x="0" y="83"/>
                      <a:pt x="0" y="186"/>
                    </a:cubicBezTo>
                    <a:cubicBezTo>
                      <a:pt x="0" y="289"/>
                      <a:pt x="84" y="373"/>
                      <a:pt x="187" y="373"/>
                    </a:cubicBezTo>
                    <a:cubicBezTo>
                      <a:pt x="187" y="0"/>
                      <a:pt x="187" y="0"/>
                      <a:pt x="187" y="0"/>
                    </a:cubicBezTo>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 name="Freeform 11"/>
              <p:cNvSpPr>
                <a:spLocks/>
              </p:cNvSpPr>
              <p:nvPr/>
            </p:nvSpPr>
            <p:spPr bwMode="auto">
              <a:xfrm>
                <a:off x="6910" y="3537"/>
                <a:ext cx="0" cy="60"/>
              </a:xfrm>
              <a:custGeom>
                <a:avLst/>
                <a:gdLst>
                  <a:gd name="T0" fmla="*/ 0 h 128"/>
                  <a:gd name="T1" fmla="*/ 0 h 128"/>
                  <a:gd name="T2" fmla="*/ 128 h 128"/>
                  <a:gd name="T3" fmla="*/ 128 h 128"/>
                  <a:gd name="T4" fmla="*/ 0 h 128"/>
                </a:gdLst>
                <a:ahLst/>
                <a:cxnLst>
                  <a:cxn ang="0">
                    <a:pos x="0" y="T0"/>
                  </a:cxn>
                  <a:cxn ang="0">
                    <a:pos x="0" y="T1"/>
                  </a:cxn>
                  <a:cxn ang="0">
                    <a:pos x="0" y="T2"/>
                  </a:cxn>
                  <a:cxn ang="0">
                    <a:pos x="0" y="T3"/>
                  </a:cxn>
                  <a:cxn ang="0">
                    <a:pos x="0" y="T4"/>
                  </a:cxn>
                </a:cxnLst>
                <a:rect l="0" t="0" r="r" b="b"/>
                <a:pathLst>
                  <a:path h="128">
                    <a:moveTo>
                      <a:pt x="0" y="0"/>
                    </a:moveTo>
                    <a:cubicBezTo>
                      <a:pt x="0" y="0"/>
                      <a:pt x="0" y="0"/>
                      <a:pt x="0" y="0"/>
                    </a:cubicBezTo>
                    <a:cubicBezTo>
                      <a:pt x="0" y="128"/>
                      <a:pt x="0" y="128"/>
                      <a:pt x="0" y="128"/>
                    </a:cubicBezTo>
                    <a:cubicBezTo>
                      <a:pt x="0" y="128"/>
                      <a:pt x="0" y="128"/>
                      <a:pt x="0" y="128"/>
                    </a:cubicBezTo>
                    <a:cubicBezTo>
                      <a:pt x="0" y="0"/>
                      <a:pt x="0" y="0"/>
                      <a:pt x="0" y="0"/>
                    </a:cubicBezTo>
                  </a:path>
                </a:pathLst>
              </a:custGeom>
              <a:solidFill>
                <a:srgbClr val="D9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 name="Freeform 12"/>
              <p:cNvSpPr>
                <a:spLocks/>
              </p:cNvSpPr>
              <p:nvPr/>
            </p:nvSpPr>
            <p:spPr bwMode="auto">
              <a:xfrm>
                <a:off x="6877" y="3537"/>
                <a:ext cx="33" cy="60"/>
              </a:xfrm>
              <a:custGeom>
                <a:avLst/>
                <a:gdLst>
                  <a:gd name="T0" fmla="*/ 70 w 70"/>
                  <a:gd name="T1" fmla="*/ 0 h 128"/>
                  <a:gd name="T2" fmla="*/ 0 w 70"/>
                  <a:gd name="T3" fmla="*/ 32 h 128"/>
                  <a:gd name="T4" fmla="*/ 70 w 70"/>
                  <a:gd name="T5" fmla="*/ 128 h 128"/>
                  <a:gd name="T6" fmla="*/ 70 w 70"/>
                  <a:gd name="T7" fmla="*/ 0 h 128"/>
                </a:gdLst>
                <a:ahLst/>
                <a:cxnLst>
                  <a:cxn ang="0">
                    <a:pos x="T0" y="T1"/>
                  </a:cxn>
                  <a:cxn ang="0">
                    <a:pos x="T2" y="T3"/>
                  </a:cxn>
                  <a:cxn ang="0">
                    <a:pos x="T4" y="T5"/>
                  </a:cxn>
                  <a:cxn ang="0">
                    <a:pos x="T6" y="T7"/>
                  </a:cxn>
                </a:cxnLst>
                <a:rect l="0" t="0" r="r" b="b"/>
                <a:pathLst>
                  <a:path w="70" h="128">
                    <a:moveTo>
                      <a:pt x="70" y="0"/>
                    </a:moveTo>
                    <a:cubicBezTo>
                      <a:pt x="42" y="0"/>
                      <a:pt x="17" y="12"/>
                      <a:pt x="0" y="32"/>
                    </a:cubicBezTo>
                    <a:cubicBezTo>
                      <a:pt x="70" y="128"/>
                      <a:pt x="70" y="128"/>
                      <a:pt x="70" y="128"/>
                    </a:cubicBezTo>
                    <a:cubicBezTo>
                      <a:pt x="70" y="0"/>
                      <a:pt x="70" y="0"/>
                      <a:pt x="70" y="0"/>
                    </a:cubicBezTo>
                  </a:path>
                </a:pathLst>
              </a:custGeom>
              <a:solidFill>
                <a:srgbClr val="D9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 name="Oval 13"/>
              <p:cNvSpPr>
                <a:spLocks noChangeArrowheads="1"/>
              </p:cNvSpPr>
              <p:nvPr/>
            </p:nvSpPr>
            <p:spPr bwMode="auto">
              <a:xfrm>
                <a:off x="7070" y="3481"/>
                <a:ext cx="27" cy="27"/>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 name="Oval 14"/>
              <p:cNvSpPr>
                <a:spLocks noChangeArrowheads="1"/>
              </p:cNvSpPr>
              <p:nvPr/>
            </p:nvSpPr>
            <p:spPr bwMode="auto">
              <a:xfrm>
                <a:off x="6680" y="3145"/>
                <a:ext cx="178" cy="178"/>
              </a:xfrm>
              <a:prstGeom prst="ellipse">
                <a:avLst/>
              </a:pr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 name="Freeform 15"/>
              <p:cNvSpPr>
                <a:spLocks noEditPoints="1"/>
              </p:cNvSpPr>
              <p:nvPr/>
            </p:nvSpPr>
            <p:spPr bwMode="auto">
              <a:xfrm>
                <a:off x="6680" y="3232"/>
                <a:ext cx="0" cy="2"/>
              </a:xfrm>
              <a:custGeom>
                <a:avLst/>
                <a:gdLst>
                  <a:gd name="T0" fmla="*/ 3 h 4"/>
                  <a:gd name="T1" fmla="*/ 4 h 4"/>
                  <a:gd name="T2" fmla="*/ 3 h 4"/>
                  <a:gd name="T3" fmla="*/ 3 h 4"/>
                  <a:gd name="T4" fmla="*/ 3 h 4"/>
                  <a:gd name="T5" fmla="*/ 3 h 4"/>
                  <a:gd name="T6" fmla="*/ 3 h 4"/>
                  <a:gd name="T7" fmla="*/ 3 h 4"/>
                  <a:gd name="T8" fmla="*/ 3 h 4"/>
                  <a:gd name="T9" fmla="*/ 2 h 4"/>
                  <a:gd name="T10" fmla="*/ 2 h 4"/>
                  <a:gd name="T11" fmla="*/ 2 h 4"/>
                  <a:gd name="T12" fmla="*/ 2 h 4"/>
                  <a:gd name="T13" fmla="*/ 2 h 4"/>
                  <a:gd name="T14" fmla="*/ 2 h 4"/>
                  <a:gd name="T15" fmla="*/ 1 h 4"/>
                  <a:gd name="T16" fmla="*/ 1 h 4"/>
                  <a:gd name="T17" fmla="*/ 1 h 4"/>
                  <a:gd name="T18" fmla="*/ 1 h 4"/>
                  <a:gd name="T19" fmla="*/ 1 h 4"/>
                  <a:gd name="T20" fmla="*/ 1 h 4"/>
                  <a:gd name="T21" fmla="*/ 0 h 4"/>
                  <a:gd name="T22" fmla="*/ 0 h 4"/>
                  <a:gd name="T23" fmla="*/ 0 h 4"/>
                  <a:gd name="T24" fmla="*/ 0 h 4"/>
                  <a:gd name="T25" fmla="*/ 0 h 4"/>
                  <a:gd name="T26" fmla="*/ 0 h 4"/>
                  <a:gd name="T27" fmla="*/ 0 h 4"/>
                  <a:gd name="T28" fmla="*/ 0 h 4"/>
                  <a:gd name="T29" fmla="*/ 0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4">
                    <a:moveTo>
                      <a:pt x="0" y="3"/>
                    </a:moveTo>
                    <a:cubicBezTo>
                      <a:pt x="0" y="4"/>
                      <a:pt x="0" y="4"/>
                      <a:pt x="0" y="4"/>
                    </a:cubicBezTo>
                    <a:cubicBezTo>
                      <a:pt x="0" y="4"/>
                      <a:pt x="0" y="4"/>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F2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 name="Freeform 16"/>
              <p:cNvSpPr>
                <a:spLocks noEditPoints="1"/>
              </p:cNvSpPr>
              <p:nvPr/>
            </p:nvSpPr>
            <p:spPr bwMode="auto">
              <a:xfrm>
                <a:off x="6769" y="3323"/>
                <a:ext cx="3" cy="0"/>
              </a:xfrm>
              <a:custGeom>
                <a:avLst/>
                <a:gdLst>
                  <a:gd name="T0" fmla="*/ 0 w 6"/>
                  <a:gd name="T1" fmla="*/ 0 w 6"/>
                  <a:gd name="T2" fmla="*/ 0 w 6"/>
                  <a:gd name="T3" fmla="*/ 0 w 6"/>
                  <a:gd name="T4" fmla="*/ 0 w 6"/>
                  <a:gd name="T5" fmla="*/ 0 w 6"/>
                  <a:gd name="T6" fmla="*/ 1 w 6"/>
                  <a:gd name="T7" fmla="*/ 1 w 6"/>
                  <a:gd name="T8" fmla="*/ 1 w 6"/>
                  <a:gd name="T9" fmla="*/ 1 w 6"/>
                  <a:gd name="T10" fmla="*/ 1 w 6"/>
                  <a:gd name="T11" fmla="*/ 1 w 6"/>
                  <a:gd name="T12" fmla="*/ 1 w 6"/>
                  <a:gd name="T13" fmla="*/ 1 w 6"/>
                  <a:gd name="T14" fmla="*/ 1 w 6"/>
                  <a:gd name="T15" fmla="*/ 2 w 6"/>
                  <a:gd name="T16" fmla="*/ 1 w 6"/>
                  <a:gd name="T17" fmla="*/ 2 w 6"/>
                  <a:gd name="T18" fmla="*/ 2 w 6"/>
                  <a:gd name="T19" fmla="*/ 2 w 6"/>
                  <a:gd name="T20" fmla="*/ 2 w 6"/>
                  <a:gd name="T21" fmla="*/ 2 w 6"/>
                  <a:gd name="T22" fmla="*/ 2 w 6"/>
                  <a:gd name="T23" fmla="*/ 2 w 6"/>
                  <a:gd name="T24" fmla="*/ 3 w 6"/>
                  <a:gd name="T25" fmla="*/ 2 w 6"/>
                  <a:gd name="T26" fmla="*/ 3 w 6"/>
                  <a:gd name="T27" fmla="*/ 3 w 6"/>
                  <a:gd name="T28" fmla="*/ 3 w 6"/>
                  <a:gd name="T29" fmla="*/ 3 w 6"/>
                  <a:gd name="T30" fmla="*/ 3 w 6"/>
                  <a:gd name="T31" fmla="*/ 3 w 6"/>
                  <a:gd name="T32" fmla="*/ 3 w 6"/>
                  <a:gd name="T33" fmla="*/ 4 w 6"/>
                  <a:gd name="T34" fmla="*/ 3 w 6"/>
                  <a:gd name="T35" fmla="*/ 4 w 6"/>
                  <a:gd name="T36" fmla="*/ 5 w 6"/>
                  <a:gd name="T37" fmla="*/ 5 w 6"/>
                  <a:gd name="T38" fmla="*/ 5 w 6"/>
                  <a:gd name="T39" fmla="*/ 5 w 6"/>
                  <a:gd name="T40" fmla="*/ 5 w 6"/>
                  <a:gd name="T41" fmla="*/ 5 w 6"/>
                  <a:gd name="T42" fmla="*/ 5 w 6"/>
                  <a:gd name="T43" fmla="*/ 5 w 6"/>
                  <a:gd name="T44" fmla="*/ 5 w 6"/>
                  <a:gd name="T45" fmla="*/ 6 w 6"/>
                  <a:gd name="T46" fmla="*/ 6 w 6"/>
                  <a:gd name="T47" fmla="*/ 6 w 6"/>
                  <a:gd name="T48" fmla="*/ 6 w 6"/>
                  <a:gd name="T49" fmla="*/ 6 w 6"/>
                  <a:gd name="T50" fmla="*/ 6 w 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Lst>
                <a:rect l="0" t="0" r="r" b="b"/>
                <a:pathLst>
                  <a:path w="6">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1"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3" y="0"/>
                    </a:moveTo>
                    <a:cubicBezTo>
                      <a:pt x="3" y="0"/>
                      <a:pt x="2" y="0"/>
                      <a:pt x="2" y="0"/>
                    </a:cubicBezTo>
                    <a:cubicBezTo>
                      <a:pt x="2"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4" y="0"/>
                    </a:moveTo>
                    <a:cubicBezTo>
                      <a:pt x="4" y="0"/>
                      <a:pt x="3" y="0"/>
                      <a:pt x="3" y="0"/>
                    </a:cubicBezTo>
                    <a:cubicBezTo>
                      <a:pt x="3" y="0"/>
                      <a:pt x="4" y="0"/>
                      <a:pt x="4"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 name="Freeform 17"/>
              <p:cNvSpPr>
                <a:spLocks/>
              </p:cNvSpPr>
              <p:nvPr/>
            </p:nvSpPr>
            <p:spPr bwMode="auto">
              <a:xfrm>
                <a:off x="6680" y="3185"/>
                <a:ext cx="156" cy="138"/>
              </a:xfrm>
              <a:custGeom>
                <a:avLst/>
                <a:gdLst>
                  <a:gd name="T0" fmla="*/ 30 w 330"/>
                  <a:gd name="T1" fmla="*/ 0 h 292"/>
                  <a:gd name="T2" fmla="*/ 0 w 330"/>
                  <a:gd name="T3" fmla="*/ 99 h 292"/>
                  <a:gd name="T4" fmla="*/ 0 w 330"/>
                  <a:gd name="T5" fmla="*/ 99 h 292"/>
                  <a:gd name="T6" fmla="*/ 0 w 330"/>
                  <a:gd name="T7" fmla="*/ 99 h 292"/>
                  <a:gd name="T8" fmla="*/ 0 w 330"/>
                  <a:gd name="T9" fmla="*/ 99 h 292"/>
                  <a:gd name="T10" fmla="*/ 0 w 330"/>
                  <a:gd name="T11" fmla="*/ 99 h 292"/>
                  <a:gd name="T12" fmla="*/ 0 w 330"/>
                  <a:gd name="T13" fmla="*/ 99 h 292"/>
                  <a:gd name="T14" fmla="*/ 0 w 330"/>
                  <a:gd name="T15" fmla="*/ 100 h 292"/>
                  <a:gd name="T16" fmla="*/ 0 w 330"/>
                  <a:gd name="T17" fmla="*/ 100 h 292"/>
                  <a:gd name="T18" fmla="*/ 0 w 330"/>
                  <a:gd name="T19" fmla="*/ 100 h 292"/>
                  <a:gd name="T20" fmla="*/ 0 w 330"/>
                  <a:gd name="T21" fmla="*/ 100 h 292"/>
                  <a:gd name="T22" fmla="*/ 0 w 330"/>
                  <a:gd name="T23" fmla="*/ 101 h 292"/>
                  <a:gd name="T24" fmla="*/ 0 w 330"/>
                  <a:gd name="T25" fmla="*/ 101 h 292"/>
                  <a:gd name="T26" fmla="*/ 0 w 330"/>
                  <a:gd name="T27" fmla="*/ 101 h 292"/>
                  <a:gd name="T28" fmla="*/ 0 w 330"/>
                  <a:gd name="T29" fmla="*/ 101 h 292"/>
                  <a:gd name="T30" fmla="*/ 0 w 330"/>
                  <a:gd name="T31" fmla="*/ 102 h 292"/>
                  <a:gd name="T32" fmla="*/ 0 w 330"/>
                  <a:gd name="T33" fmla="*/ 102 h 292"/>
                  <a:gd name="T34" fmla="*/ 0 w 330"/>
                  <a:gd name="T35" fmla="*/ 102 h 292"/>
                  <a:gd name="T36" fmla="*/ 0 w 330"/>
                  <a:gd name="T37" fmla="*/ 102 h 292"/>
                  <a:gd name="T38" fmla="*/ 0 w 330"/>
                  <a:gd name="T39" fmla="*/ 102 h 292"/>
                  <a:gd name="T40" fmla="*/ 0 w 330"/>
                  <a:gd name="T41" fmla="*/ 103 h 292"/>
                  <a:gd name="T42" fmla="*/ 0 w 330"/>
                  <a:gd name="T43" fmla="*/ 103 h 292"/>
                  <a:gd name="T44" fmla="*/ 0 w 330"/>
                  <a:gd name="T45" fmla="*/ 103 h 292"/>
                  <a:gd name="T46" fmla="*/ 189 w 330"/>
                  <a:gd name="T47" fmla="*/ 292 h 292"/>
                  <a:gd name="T48" fmla="*/ 189 w 330"/>
                  <a:gd name="T49" fmla="*/ 292 h 292"/>
                  <a:gd name="T50" fmla="*/ 189 w 330"/>
                  <a:gd name="T51" fmla="*/ 292 h 292"/>
                  <a:gd name="T52" fmla="*/ 189 w 330"/>
                  <a:gd name="T53" fmla="*/ 292 h 292"/>
                  <a:gd name="T54" fmla="*/ 189 w 330"/>
                  <a:gd name="T55" fmla="*/ 292 h 292"/>
                  <a:gd name="T56" fmla="*/ 190 w 330"/>
                  <a:gd name="T57" fmla="*/ 292 h 292"/>
                  <a:gd name="T58" fmla="*/ 190 w 330"/>
                  <a:gd name="T59" fmla="*/ 292 h 292"/>
                  <a:gd name="T60" fmla="*/ 190 w 330"/>
                  <a:gd name="T61" fmla="*/ 292 h 292"/>
                  <a:gd name="T62" fmla="*/ 190 w 330"/>
                  <a:gd name="T63" fmla="*/ 292 h 292"/>
                  <a:gd name="T64" fmla="*/ 190 w 330"/>
                  <a:gd name="T65" fmla="*/ 292 h 292"/>
                  <a:gd name="T66" fmla="*/ 190 w 330"/>
                  <a:gd name="T67" fmla="*/ 292 h 292"/>
                  <a:gd name="T68" fmla="*/ 190 w 330"/>
                  <a:gd name="T69" fmla="*/ 292 h 292"/>
                  <a:gd name="T70" fmla="*/ 191 w 330"/>
                  <a:gd name="T71" fmla="*/ 292 h 292"/>
                  <a:gd name="T72" fmla="*/ 191 w 330"/>
                  <a:gd name="T73" fmla="*/ 292 h 292"/>
                  <a:gd name="T74" fmla="*/ 191 w 330"/>
                  <a:gd name="T75" fmla="*/ 292 h 292"/>
                  <a:gd name="T76" fmla="*/ 191 w 330"/>
                  <a:gd name="T77" fmla="*/ 292 h 292"/>
                  <a:gd name="T78" fmla="*/ 191 w 330"/>
                  <a:gd name="T79" fmla="*/ 292 h 292"/>
                  <a:gd name="T80" fmla="*/ 191 w 330"/>
                  <a:gd name="T81" fmla="*/ 292 h 292"/>
                  <a:gd name="T82" fmla="*/ 192 w 330"/>
                  <a:gd name="T83" fmla="*/ 292 h 292"/>
                  <a:gd name="T84" fmla="*/ 192 w 330"/>
                  <a:gd name="T85" fmla="*/ 292 h 292"/>
                  <a:gd name="T86" fmla="*/ 192 w 330"/>
                  <a:gd name="T87" fmla="*/ 292 h 292"/>
                  <a:gd name="T88" fmla="*/ 192 w 330"/>
                  <a:gd name="T89" fmla="*/ 292 h 292"/>
                  <a:gd name="T90" fmla="*/ 192 w 330"/>
                  <a:gd name="T91" fmla="*/ 292 h 292"/>
                  <a:gd name="T92" fmla="*/ 192 w 330"/>
                  <a:gd name="T93" fmla="*/ 292 h 292"/>
                  <a:gd name="T94" fmla="*/ 193 w 330"/>
                  <a:gd name="T95" fmla="*/ 292 h 292"/>
                  <a:gd name="T96" fmla="*/ 194 w 330"/>
                  <a:gd name="T97" fmla="*/ 292 h 292"/>
                  <a:gd name="T98" fmla="*/ 194 w 330"/>
                  <a:gd name="T99" fmla="*/ 292 h 292"/>
                  <a:gd name="T100" fmla="*/ 194 w 330"/>
                  <a:gd name="T101" fmla="*/ 292 h 292"/>
                  <a:gd name="T102" fmla="*/ 194 w 330"/>
                  <a:gd name="T103" fmla="*/ 292 h 292"/>
                  <a:gd name="T104" fmla="*/ 194 w 330"/>
                  <a:gd name="T105" fmla="*/ 292 h 292"/>
                  <a:gd name="T106" fmla="*/ 194 w 330"/>
                  <a:gd name="T107" fmla="*/ 292 h 292"/>
                  <a:gd name="T108" fmla="*/ 195 w 330"/>
                  <a:gd name="T109" fmla="*/ 292 h 292"/>
                  <a:gd name="T110" fmla="*/ 195 w 330"/>
                  <a:gd name="T111" fmla="*/ 292 h 292"/>
                  <a:gd name="T112" fmla="*/ 195 w 330"/>
                  <a:gd name="T113" fmla="*/ 292 h 292"/>
                  <a:gd name="T114" fmla="*/ 195 w 330"/>
                  <a:gd name="T115" fmla="*/ 292 h 292"/>
                  <a:gd name="T116" fmla="*/ 330 w 330"/>
                  <a:gd name="T117" fmla="*/ 228 h 292"/>
                  <a:gd name="T118" fmla="*/ 30 w 330"/>
                  <a:gd name="T11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0" h="292">
                    <a:moveTo>
                      <a:pt x="30" y="0"/>
                    </a:moveTo>
                    <a:cubicBezTo>
                      <a:pt x="12" y="28"/>
                      <a:pt x="0" y="62"/>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1"/>
                      <a:pt x="0" y="101"/>
                    </a:cubicBezTo>
                    <a:cubicBezTo>
                      <a:pt x="0" y="101"/>
                      <a:pt x="0" y="101"/>
                      <a:pt x="0" y="101"/>
                    </a:cubicBezTo>
                    <a:cubicBezTo>
                      <a:pt x="0" y="101"/>
                      <a:pt x="0" y="101"/>
                      <a:pt x="0" y="101"/>
                    </a:cubicBezTo>
                    <a:cubicBezTo>
                      <a:pt x="0" y="101"/>
                      <a:pt x="0" y="101"/>
                      <a:pt x="0" y="101"/>
                    </a:cubicBezTo>
                    <a:cubicBezTo>
                      <a:pt x="0" y="101"/>
                      <a:pt x="0" y="101"/>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3"/>
                      <a:pt x="0" y="103"/>
                      <a:pt x="0" y="103"/>
                    </a:cubicBezTo>
                    <a:cubicBezTo>
                      <a:pt x="0" y="103"/>
                      <a:pt x="0" y="103"/>
                      <a:pt x="0" y="103"/>
                    </a:cubicBezTo>
                    <a:cubicBezTo>
                      <a:pt x="0" y="103"/>
                      <a:pt x="0" y="103"/>
                      <a:pt x="0" y="103"/>
                    </a:cubicBezTo>
                    <a:cubicBezTo>
                      <a:pt x="0" y="207"/>
                      <a:pt x="84" y="292"/>
                      <a:pt x="189" y="292"/>
                    </a:cubicBezTo>
                    <a:cubicBezTo>
                      <a:pt x="189" y="292"/>
                      <a:pt x="189" y="292"/>
                      <a:pt x="189" y="292"/>
                    </a:cubicBezTo>
                    <a:cubicBezTo>
                      <a:pt x="189" y="292"/>
                      <a:pt x="189" y="292"/>
                      <a:pt x="189" y="292"/>
                    </a:cubicBezTo>
                    <a:cubicBezTo>
                      <a:pt x="189" y="292"/>
                      <a:pt x="189" y="292"/>
                      <a:pt x="189" y="292"/>
                    </a:cubicBezTo>
                    <a:cubicBezTo>
                      <a:pt x="189" y="292"/>
                      <a:pt x="189" y="292"/>
                      <a:pt x="189" y="292"/>
                    </a:cubicBezTo>
                    <a:cubicBezTo>
                      <a:pt x="189" y="292"/>
                      <a:pt x="189" y="292"/>
                      <a:pt x="190" y="292"/>
                    </a:cubicBezTo>
                    <a:cubicBezTo>
                      <a:pt x="190" y="292"/>
                      <a:pt x="190" y="292"/>
                      <a:pt x="190" y="292"/>
                    </a:cubicBezTo>
                    <a:cubicBezTo>
                      <a:pt x="190" y="292"/>
                      <a:pt x="190" y="292"/>
                      <a:pt x="190" y="292"/>
                    </a:cubicBezTo>
                    <a:cubicBezTo>
                      <a:pt x="190" y="292"/>
                      <a:pt x="190" y="292"/>
                      <a:pt x="190" y="292"/>
                    </a:cubicBezTo>
                    <a:cubicBezTo>
                      <a:pt x="190" y="292"/>
                      <a:pt x="190" y="292"/>
                      <a:pt x="190" y="292"/>
                    </a:cubicBezTo>
                    <a:cubicBezTo>
                      <a:pt x="190" y="292"/>
                      <a:pt x="190" y="292"/>
                      <a:pt x="190" y="292"/>
                    </a:cubicBezTo>
                    <a:cubicBezTo>
                      <a:pt x="190" y="292"/>
                      <a:pt x="190" y="292"/>
                      <a:pt x="190" y="292"/>
                    </a:cubicBezTo>
                    <a:cubicBezTo>
                      <a:pt x="191" y="292"/>
                      <a:pt x="191" y="292"/>
                      <a:pt x="191" y="292"/>
                    </a:cubicBezTo>
                    <a:cubicBezTo>
                      <a:pt x="191" y="292"/>
                      <a:pt x="191" y="292"/>
                      <a:pt x="191" y="292"/>
                    </a:cubicBezTo>
                    <a:cubicBezTo>
                      <a:pt x="191" y="292"/>
                      <a:pt x="191" y="292"/>
                      <a:pt x="191" y="292"/>
                    </a:cubicBezTo>
                    <a:cubicBezTo>
                      <a:pt x="191" y="292"/>
                      <a:pt x="191" y="292"/>
                      <a:pt x="191" y="292"/>
                    </a:cubicBezTo>
                    <a:cubicBezTo>
                      <a:pt x="191" y="292"/>
                      <a:pt x="191" y="292"/>
                      <a:pt x="191" y="292"/>
                    </a:cubicBezTo>
                    <a:cubicBezTo>
                      <a:pt x="191" y="292"/>
                      <a:pt x="191" y="292"/>
                      <a:pt x="191" y="292"/>
                    </a:cubicBezTo>
                    <a:cubicBezTo>
                      <a:pt x="191" y="292"/>
                      <a:pt x="192" y="292"/>
                      <a:pt x="192" y="292"/>
                    </a:cubicBezTo>
                    <a:cubicBezTo>
                      <a:pt x="192" y="292"/>
                      <a:pt x="192" y="292"/>
                      <a:pt x="192" y="292"/>
                    </a:cubicBezTo>
                    <a:cubicBezTo>
                      <a:pt x="192" y="292"/>
                      <a:pt x="192" y="292"/>
                      <a:pt x="192" y="292"/>
                    </a:cubicBezTo>
                    <a:cubicBezTo>
                      <a:pt x="192" y="292"/>
                      <a:pt x="192" y="292"/>
                      <a:pt x="192" y="292"/>
                    </a:cubicBezTo>
                    <a:cubicBezTo>
                      <a:pt x="192" y="292"/>
                      <a:pt x="192" y="292"/>
                      <a:pt x="192" y="292"/>
                    </a:cubicBezTo>
                    <a:cubicBezTo>
                      <a:pt x="192" y="292"/>
                      <a:pt x="192" y="292"/>
                      <a:pt x="192" y="292"/>
                    </a:cubicBezTo>
                    <a:cubicBezTo>
                      <a:pt x="192" y="292"/>
                      <a:pt x="193" y="292"/>
                      <a:pt x="193" y="292"/>
                    </a:cubicBezTo>
                    <a:cubicBezTo>
                      <a:pt x="193" y="292"/>
                      <a:pt x="193" y="292"/>
                      <a:pt x="194" y="292"/>
                    </a:cubicBezTo>
                    <a:cubicBezTo>
                      <a:pt x="194" y="292"/>
                      <a:pt x="194" y="292"/>
                      <a:pt x="194" y="292"/>
                    </a:cubicBezTo>
                    <a:cubicBezTo>
                      <a:pt x="194" y="292"/>
                      <a:pt x="194" y="292"/>
                      <a:pt x="194" y="292"/>
                    </a:cubicBezTo>
                    <a:cubicBezTo>
                      <a:pt x="194" y="292"/>
                      <a:pt x="194" y="292"/>
                      <a:pt x="194" y="292"/>
                    </a:cubicBezTo>
                    <a:cubicBezTo>
                      <a:pt x="194" y="292"/>
                      <a:pt x="194" y="292"/>
                      <a:pt x="194" y="292"/>
                    </a:cubicBezTo>
                    <a:cubicBezTo>
                      <a:pt x="194" y="292"/>
                      <a:pt x="194" y="292"/>
                      <a:pt x="194" y="292"/>
                    </a:cubicBezTo>
                    <a:cubicBezTo>
                      <a:pt x="195" y="292"/>
                      <a:pt x="195" y="292"/>
                      <a:pt x="195" y="292"/>
                    </a:cubicBezTo>
                    <a:cubicBezTo>
                      <a:pt x="195" y="292"/>
                      <a:pt x="195" y="292"/>
                      <a:pt x="195" y="292"/>
                    </a:cubicBezTo>
                    <a:cubicBezTo>
                      <a:pt x="195" y="292"/>
                      <a:pt x="195" y="292"/>
                      <a:pt x="195" y="292"/>
                    </a:cubicBezTo>
                    <a:cubicBezTo>
                      <a:pt x="195" y="292"/>
                      <a:pt x="195" y="292"/>
                      <a:pt x="195" y="292"/>
                    </a:cubicBezTo>
                    <a:cubicBezTo>
                      <a:pt x="249" y="290"/>
                      <a:pt x="297" y="266"/>
                      <a:pt x="330" y="228"/>
                    </a:cubicBezTo>
                    <a:cubicBezTo>
                      <a:pt x="30" y="0"/>
                      <a:pt x="30" y="0"/>
                      <a:pt x="30" y="0"/>
                    </a:cubicBezTo>
                  </a:path>
                </a:pathLst>
              </a:custGeom>
              <a:solidFill>
                <a:srgbClr val="00A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 name="Freeform 19"/>
              <p:cNvSpPr>
                <a:spLocks/>
              </p:cNvSpPr>
              <p:nvPr/>
            </p:nvSpPr>
            <p:spPr bwMode="auto">
              <a:xfrm>
                <a:off x="6748" y="3597"/>
                <a:ext cx="380" cy="300"/>
              </a:xfrm>
              <a:custGeom>
                <a:avLst/>
                <a:gdLst>
                  <a:gd name="T0" fmla="*/ 344 w 808"/>
                  <a:gd name="T1" fmla="*/ 0 h 637"/>
                  <a:gd name="T2" fmla="*/ 344 w 808"/>
                  <a:gd name="T3" fmla="*/ 59 h 637"/>
                  <a:gd name="T4" fmla="*/ 344 w 808"/>
                  <a:gd name="T5" fmla="*/ 59 h 637"/>
                  <a:gd name="T6" fmla="*/ 344 w 808"/>
                  <a:gd name="T7" fmla="*/ 152 h 637"/>
                  <a:gd name="T8" fmla="*/ 262 w 808"/>
                  <a:gd name="T9" fmla="*/ 133 h 637"/>
                  <a:gd name="T10" fmla="*/ 0 w 808"/>
                  <a:gd name="T11" fmla="*/ 266 h 637"/>
                  <a:gd name="T12" fmla="*/ 0 w 808"/>
                  <a:gd name="T13" fmla="*/ 266 h 637"/>
                  <a:gd name="T14" fmla="*/ 0 w 808"/>
                  <a:gd name="T15" fmla="*/ 637 h 637"/>
                  <a:gd name="T16" fmla="*/ 808 w 808"/>
                  <a:gd name="T17" fmla="*/ 637 h 637"/>
                  <a:gd name="T18" fmla="*/ 344 w 808"/>
                  <a:gd name="T19"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8" h="637">
                    <a:moveTo>
                      <a:pt x="344" y="0"/>
                    </a:moveTo>
                    <a:cubicBezTo>
                      <a:pt x="344" y="59"/>
                      <a:pt x="344" y="59"/>
                      <a:pt x="344" y="59"/>
                    </a:cubicBezTo>
                    <a:cubicBezTo>
                      <a:pt x="344" y="59"/>
                      <a:pt x="344" y="59"/>
                      <a:pt x="344" y="59"/>
                    </a:cubicBezTo>
                    <a:cubicBezTo>
                      <a:pt x="344" y="152"/>
                      <a:pt x="344" y="152"/>
                      <a:pt x="344" y="152"/>
                    </a:cubicBezTo>
                    <a:cubicBezTo>
                      <a:pt x="315" y="152"/>
                      <a:pt x="287" y="145"/>
                      <a:pt x="262" y="133"/>
                    </a:cubicBezTo>
                    <a:cubicBezTo>
                      <a:pt x="212" y="188"/>
                      <a:pt x="131" y="242"/>
                      <a:pt x="0" y="266"/>
                    </a:cubicBezTo>
                    <a:cubicBezTo>
                      <a:pt x="0" y="266"/>
                      <a:pt x="0" y="266"/>
                      <a:pt x="0" y="266"/>
                    </a:cubicBezTo>
                    <a:cubicBezTo>
                      <a:pt x="0" y="637"/>
                      <a:pt x="0" y="637"/>
                      <a:pt x="0" y="637"/>
                    </a:cubicBezTo>
                    <a:cubicBezTo>
                      <a:pt x="808" y="637"/>
                      <a:pt x="808" y="637"/>
                      <a:pt x="808" y="637"/>
                    </a:cubicBezTo>
                    <a:cubicBezTo>
                      <a:pt x="344" y="0"/>
                      <a:pt x="344" y="0"/>
                      <a:pt x="344" y="0"/>
                    </a:cubicBezTo>
                  </a:path>
                </a:pathLst>
              </a:custGeom>
              <a:solidFill>
                <a:srgbClr val="E5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 name="Freeform 20"/>
              <p:cNvSpPr>
                <a:spLocks/>
              </p:cNvSpPr>
              <p:nvPr/>
            </p:nvSpPr>
            <p:spPr bwMode="auto">
              <a:xfrm>
                <a:off x="6748" y="3375"/>
                <a:ext cx="81" cy="145"/>
              </a:xfrm>
              <a:custGeom>
                <a:avLst/>
                <a:gdLst>
                  <a:gd name="T0" fmla="*/ 0 w 81"/>
                  <a:gd name="T1" fmla="*/ 0 h 145"/>
                  <a:gd name="T2" fmla="*/ 0 w 81"/>
                  <a:gd name="T3" fmla="*/ 145 h 145"/>
                  <a:gd name="T4" fmla="*/ 81 w 81"/>
                  <a:gd name="T5" fmla="*/ 112 h 145"/>
                  <a:gd name="T6" fmla="*/ 0 w 81"/>
                  <a:gd name="T7" fmla="*/ 0 h 145"/>
                </a:gdLst>
                <a:ahLst/>
                <a:cxnLst>
                  <a:cxn ang="0">
                    <a:pos x="T0" y="T1"/>
                  </a:cxn>
                  <a:cxn ang="0">
                    <a:pos x="T2" y="T3"/>
                  </a:cxn>
                  <a:cxn ang="0">
                    <a:pos x="T4" y="T5"/>
                  </a:cxn>
                  <a:cxn ang="0">
                    <a:pos x="T6" y="T7"/>
                  </a:cxn>
                </a:cxnLst>
                <a:rect l="0" t="0" r="r" b="b"/>
                <a:pathLst>
                  <a:path w="81" h="145">
                    <a:moveTo>
                      <a:pt x="0" y="0"/>
                    </a:moveTo>
                    <a:lnTo>
                      <a:pt x="0" y="145"/>
                    </a:lnTo>
                    <a:lnTo>
                      <a:pt x="81" y="112"/>
                    </a:lnTo>
                    <a:lnTo>
                      <a:pt x="0"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 name="Freeform 21"/>
              <p:cNvSpPr>
                <a:spLocks/>
              </p:cNvSpPr>
              <p:nvPr/>
            </p:nvSpPr>
            <p:spPr bwMode="auto">
              <a:xfrm>
                <a:off x="6748" y="3375"/>
                <a:ext cx="81" cy="145"/>
              </a:xfrm>
              <a:custGeom>
                <a:avLst/>
                <a:gdLst>
                  <a:gd name="T0" fmla="*/ 0 w 81"/>
                  <a:gd name="T1" fmla="*/ 0 h 145"/>
                  <a:gd name="T2" fmla="*/ 0 w 81"/>
                  <a:gd name="T3" fmla="*/ 145 h 145"/>
                  <a:gd name="T4" fmla="*/ 81 w 81"/>
                  <a:gd name="T5" fmla="*/ 112 h 145"/>
                  <a:gd name="T6" fmla="*/ 0 w 81"/>
                  <a:gd name="T7" fmla="*/ 0 h 145"/>
                </a:gdLst>
                <a:ahLst/>
                <a:cxnLst>
                  <a:cxn ang="0">
                    <a:pos x="T0" y="T1"/>
                  </a:cxn>
                  <a:cxn ang="0">
                    <a:pos x="T2" y="T3"/>
                  </a:cxn>
                  <a:cxn ang="0">
                    <a:pos x="T4" y="T5"/>
                  </a:cxn>
                  <a:cxn ang="0">
                    <a:pos x="T6" y="T7"/>
                  </a:cxn>
                </a:cxnLst>
                <a:rect l="0" t="0" r="r" b="b"/>
                <a:pathLst>
                  <a:path w="81" h="145">
                    <a:moveTo>
                      <a:pt x="0" y="0"/>
                    </a:moveTo>
                    <a:lnTo>
                      <a:pt x="0" y="145"/>
                    </a:lnTo>
                    <a:lnTo>
                      <a:pt x="81" y="1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 name="Freeform 22"/>
              <p:cNvSpPr>
                <a:spLocks/>
              </p:cNvSpPr>
              <p:nvPr/>
            </p:nvSpPr>
            <p:spPr bwMode="auto">
              <a:xfrm>
                <a:off x="6748" y="3487"/>
                <a:ext cx="123" cy="235"/>
              </a:xfrm>
              <a:custGeom>
                <a:avLst/>
                <a:gdLst>
                  <a:gd name="T0" fmla="*/ 172 w 262"/>
                  <a:gd name="T1" fmla="*/ 0 h 501"/>
                  <a:gd name="T2" fmla="*/ 0 w 262"/>
                  <a:gd name="T3" fmla="*/ 71 h 501"/>
                  <a:gd name="T4" fmla="*/ 0 w 262"/>
                  <a:gd name="T5" fmla="*/ 501 h 501"/>
                  <a:gd name="T6" fmla="*/ 0 w 262"/>
                  <a:gd name="T7" fmla="*/ 501 h 501"/>
                  <a:gd name="T8" fmla="*/ 262 w 262"/>
                  <a:gd name="T9" fmla="*/ 368 h 501"/>
                  <a:gd name="T10" fmla="*/ 157 w 262"/>
                  <a:gd name="T11" fmla="*/ 200 h 501"/>
                  <a:gd name="T12" fmla="*/ 218 w 262"/>
                  <a:gd name="T13" fmla="*/ 62 h 501"/>
                  <a:gd name="T14" fmla="*/ 172 w 262"/>
                  <a:gd name="T15" fmla="*/ 0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501">
                    <a:moveTo>
                      <a:pt x="172" y="0"/>
                    </a:moveTo>
                    <a:cubicBezTo>
                      <a:pt x="0" y="71"/>
                      <a:pt x="0" y="71"/>
                      <a:pt x="0" y="71"/>
                    </a:cubicBezTo>
                    <a:cubicBezTo>
                      <a:pt x="0" y="501"/>
                      <a:pt x="0" y="501"/>
                      <a:pt x="0" y="501"/>
                    </a:cubicBezTo>
                    <a:cubicBezTo>
                      <a:pt x="0" y="501"/>
                      <a:pt x="0" y="501"/>
                      <a:pt x="0" y="501"/>
                    </a:cubicBezTo>
                    <a:cubicBezTo>
                      <a:pt x="131" y="477"/>
                      <a:pt x="212" y="423"/>
                      <a:pt x="262" y="368"/>
                    </a:cubicBezTo>
                    <a:cubicBezTo>
                      <a:pt x="200" y="338"/>
                      <a:pt x="157" y="274"/>
                      <a:pt x="157" y="200"/>
                    </a:cubicBezTo>
                    <a:cubicBezTo>
                      <a:pt x="157" y="146"/>
                      <a:pt x="181" y="96"/>
                      <a:pt x="218" y="62"/>
                    </a:cubicBezTo>
                    <a:cubicBezTo>
                      <a:pt x="172" y="0"/>
                      <a:pt x="172" y="0"/>
                      <a:pt x="172" y="0"/>
                    </a:cubicBezTo>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 name="Freeform 23"/>
              <p:cNvSpPr>
                <a:spLocks/>
              </p:cNvSpPr>
              <p:nvPr/>
            </p:nvSpPr>
            <p:spPr bwMode="auto">
              <a:xfrm>
                <a:off x="6822" y="3516"/>
                <a:ext cx="88" cy="153"/>
              </a:xfrm>
              <a:custGeom>
                <a:avLst/>
                <a:gdLst>
                  <a:gd name="T0" fmla="*/ 61 w 187"/>
                  <a:gd name="T1" fmla="*/ 0 h 325"/>
                  <a:gd name="T2" fmla="*/ 0 w 187"/>
                  <a:gd name="T3" fmla="*/ 138 h 325"/>
                  <a:gd name="T4" fmla="*/ 105 w 187"/>
                  <a:gd name="T5" fmla="*/ 306 h 325"/>
                  <a:gd name="T6" fmla="*/ 187 w 187"/>
                  <a:gd name="T7" fmla="*/ 325 h 325"/>
                  <a:gd name="T8" fmla="*/ 187 w 187"/>
                  <a:gd name="T9" fmla="*/ 232 h 325"/>
                  <a:gd name="T10" fmla="*/ 94 w 187"/>
                  <a:gd name="T11" fmla="*/ 138 h 325"/>
                  <a:gd name="T12" fmla="*/ 117 w 187"/>
                  <a:gd name="T13" fmla="*/ 77 h 325"/>
                  <a:gd name="T14" fmla="*/ 61 w 187"/>
                  <a:gd name="T15" fmla="*/ 0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25">
                    <a:moveTo>
                      <a:pt x="61" y="0"/>
                    </a:moveTo>
                    <a:cubicBezTo>
                      <a:pt x="24" y="34"/>
                      <a:pt x="0" y="84"/>
                      <a:pt x="0" y="138"/>
                    </a:cubicBezTo>
                    <a:cubicBezTo>
                      <a:pt x="0" y="212"/>
                      <a:pt x="43" y="276"/>
                      <a:pt x="105" y="306"/>
                    </a:cubicBezTo>
                    <a:cubicBezTo>
                      <a:pt x="130" y="318"/>
                      <a:pt x="158" y="325"/>
                      <a:pt x="187" y="325"/>
                    </a:cubicBezTo>
                    <a:cubicBezTo>
                      <a:pt x="187" y="232"/>
                      <a:pt x="187" y="232"/>
                      <a:pt x="187" y="232"/>
                    </a:cubicBezTo>
                    <a:cubicBezTo>
                      <a:pt x="135" y="232"/>
                      <a:pt x="94" y="190"/>
                      <a:pt x="94" y="138"/>
                    </a:cubicBezTo>
                    <a:cubicBezTo>
                      <a:pt x="94" y="115"/>
                      <a:pt x="102" y="93"/>
                      <a:pt x="117" y="77"/>
                    </a:cubicBezTo>
                    <a:cubicBezTo>
                      <a:pt x="61" y="0"/>
                      <a:pt x="61" y="0"/>
                      <a:pt x="61" y="0"/>
                    </a:cubicBezTo>
                  </a:path>
                </a:pathLst>
              </a:custGeom>
              <a:solidFill>
                <a:srgbClr val="E5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 name="Freeform 24"/>
              <p:cNvSpPr>
                <a:spLocks/>
              </p:cNvSpPr>
              <p:nvPr/>
            </p:nvSpPr>
            <p:spPr bwMode="auto">
              <a:xfrm>
                <a:off x="6910" y="3597"/>
                <a:ext cx="0" cy="28"/>
              </a:xfrm>
              <a:custGeom>
                <a:avLst/>
                <a:gdLst>
                  <a:gd name="T0" fmla="*/ 0 h 59"/>
                  <a:gd name="T1" fmla="*/ 59 h 59"/>
                  <a:gd name="T2" fmla="*/ 59 h 59"/>
                  <a:gd name="T3" fmla="*/ 0 h 59"/>
                  <a:gd name="T4" fmla="*/ 0 h 59"/>
                </a:gdLst>
                <a:ahLst/>
                <a:cxnLst>
                  <a:cxn ang="0">
                    <a:pos x="0" y="T0"/>
                  </a:cxn>
                  <a:cxn ang="0">
                    <a:pos x="0" y="T1"/>
                  </a:cxn>
                  <a:cxn ang="0">
                    <a:pos x="0" y="T2"/>
                  </a:cxn>
                  <a:cxn ang="0">
                    <a:pos x="0" y="T3"/>
                  </a:cxn>
                  <a:cxn ang="0">
                    <a:pos x="0" y="T4"/>
                  </a:cxn>
                </a:cxnLst>
                <a:rect l="0" t="0" r="r" b="b"/>
                <a:pathLst>
                  <a:path h="59">
                    <a:moveTo>
                      <a:pt x="0" y="0"/>
                    </a:moveTo>
                    <a:cubicBezTo>
                      <a:pt x="0" y="59"/>
                      <a:pt x="0" y="59"/>
                      <a:pt x="0" y="59"/>
                    </a:cubicBezTo>
                    <a:cubicBezTo>
                      <a:pt x="0" y="59"/>
                      <a:pt x="0" y="59"/>
                      <a:pt x="0" y="59"/>
                    </a:cubicBezTo>
                    <a:cubicBezTo>
                      <a:pt x="0" y="0"/>
                      <a:pt x="0" y="0"/>
                      <a:pt x="0" y="0"/>
                    </a:cubicBezTo>
                    <a:cubicBezTo>
                      <a:pt x="0" y="0"/>
                      <a:pt x="0" y="0"/>
                      <a:pt x="0" y="0"/>
                    </a:cubicBezTo>
                  </a:path>
                </a:pathLst>
              </a:custGeom>
              <a:solidFill>
                <a:srgbClr val="C3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 name="Freeform 25"/>
              <p:cNvSpPr>
                <a:spLocks/>
              </p:cNvSpPr>
              <p:nvPr/>
            </p:nvSpPr>
            <p:spPr bwMode="auto">
              <a:xfrm>
                <a:off x="6866" y="3552"/>
                <a:ext cx="44" cy="73"/>
              </a:xfrm>
              <a:custGeom>
                <a:avLst/>
                <a:gdLst>
                  <a:gd name="T0" fmla="*/ 23 w 93"/>
                  <a:gd name="T1" fmla="*/ 0 h 155"/>
                  <a:gd name="T2" fmla="*/ 0 w 93"/>
                  <a:gd name="T3" fmla="*/ 61 h 155"/>
                  <a:gd name="T4" fmla="*/ 93 w 93"/>
                  <a:gd name="T5" fmla="*/ 155 h 155"/>
                  <a:gd name="T6" fmla="*/ 93 w 93"/>
                  <a:gd name="T7" fmla="*/ 96 h 155"/>
                  <a:gd name="T8" fmla="*/ 23 w 93"/>
                  <a:gd name="T9" fmla="*/ 0 h 155"/>
                </a:gdLst>
                <a:ahLst/>
                <a:cxnLst>
                  <a:cxn ang="0">
                    <a:pos x="T0" y="T1"/>
                  </a:cxn>
                  <a:cxn ang="0">
                    <a:pos x="T2" y="T3"/>
                  </a:cxn>
                  <a:cxn ang="0">
                    <a:pos x="T4" y="T5"/>
                  </a:cxn>
                  <a:cxn ang="0">
                    <a:pos x="T6" y="T7"/>
                  </a:cxn>
                  <a:cxn ang="0">
                    <a:pos x="T8" y="T9"/>
                  </a:cxn>
                </a:cxnLst>
                <a:rect l="0" t="0" r="r" b="b"/>
                <a:pathLst>
                  <a:path w="93" h="155">
                    <a:moveTo>
                      <a:pt x="23" y="0"/>
                    </a:moveTo>
                    <a:cubicBezTo>
                      <a:pt x="8" y="16"/>
                      <a:pt x="0" y="38"/>
                      <a:pt x="0" y="61"/>
                    </a:cubicBezTo>
                    <a:cubicBezTo>
                      <a:pt x="0" y="113"/>
                      <a:pt x="41" y="155"/>
                      <a:pt x="93" y="155"/>
                    </a:cubicBezTo>
                    <a:cubicBezTo>
                      <a:pt x="93" y="96"/>
                      <a:pt x="93" y="96"/>
                      <a:pt x="93" y="96"/>
                    </a:cubicBezTo>
                    <a:cubicBezTo>
                      <a:pt x="23" y="0"/>
                      <a:pt x="23" y="0"/>
                      <a:pt x="23" y="0"/>
                    </a:cubicBezTo>
                  </a:path>
                </a:pathLst>
              </a:custGeom>
              <a:solidFill>
                <a:srgbClr val="C3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 name="Freeform 26"/>
              <p:cNvSpPr>
                <a:spLocks/>
              </p:cNvSpPr>
              <p:nvPr/>
            </p:nvSpPr>
            <p:spPr bwMode="auto">
              <a:xfrm>
                <a:off x="7286" y="3550"/>
                <a:ext cx="217" cy="347"/>
              </a:xfrm>
              <a:custGeom>
                <a:avLst/>
                <a:gdLst>
                  <a:gd name="T0" fmla="*/ 122 w 461"/>
                  <a:gd name="T1" fmla="*/ 384 h 737"/>
                  <a:gd name="T2" fmla="*/ 122 w 461"/>
                  <a:gd name="T3" fmla="*/ 57 h 737"/>
                  <a:gd name="T4" fmla="*/ 122 w 461"/>
                  <a:gd name="T5" fmla="*/ 57 h 737"/>
                  <a:gd name="T6" fmla="*/ 61 w 461"/>
                  <a:gd name="T7" fmla="*/ 0 h 737"/>
                  <a:gd name="T8" fmla="*/ 0 w 461"/>
                  <a:gd name="T9" fmla="*/ 57 h 737"/>
                  <a:gd name="T10" fmla="*/ 0 w 461"/>
                  <a:gd name="T11" fmla="*/ 57 h 737"/>
                  <a:gd name="T12" fmla="*/ 0 w 461"/>
                  <a:gd name="T13" fmla="*/ 384 h 737"/>
                  <a:gd name="T14" fmla="*/ 0 w 461"/>
                  <a:gd name="T15" fmla="*/ 590 h 737"/>
                  <a:gd name="T16" fmla="*/ 0 w 461"/>
                  <a:gd name="T17" fmla="*/ 737 h 737"/>
                  <a:gd name="T18" fmla="*/ 461 w 461"/>
                  <a:gd name="T19" fmla="*/ 737 h 737"/>
                  <a:gd name="T20" fmla="*/ 461 w 461"/>
                  <a:gd name="T21" fmla="*/ 384 h 737"/>
                  <a:gd name="T22" fmla="*/ 122 w 461"/>
                  <a:gd name="T23" fmla="*/ 38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737">
                    <a:moveTo>
                      <a:pt x="122" y="384"/>
                    </a:moveTo>
                    <a:cubicBezTo>
                      <a:pt x="122" y="57"/>
                      <a:pt x="122" y="57"/>
                      <a:pt x="122" y="57"/>
                    </a:cubicBezTo>
                    <a:cubicBezTo>
                      <a:pt x="122" y="57"/>
                      <a:pt x="122" y="57"/>
                      <a:pt x="122" y="57"/>
                    </a:cubicBezTo>
                    <a:cubicBezTo>
                      <a:pt x="120" y="25"/>
                      <a:pt x="94" y="0"/>
                      <a:pt x="61" y="0"/>
                    </a:cubicBezTo>
                    <a:cubicBezTo>
                      <a:pt x="29" y="0"/>
                      <a:pt x="2" y="25"/>
                      <a:pt x="0" y="57"/>
                    </a:cubicBezTo>
                    <a:cubicBezTo>
                      <a:pt x="0" y="57"/>
                      <a:pt x="0" y="57"/>
                      <a:pt x="0" y="57"/>
                    </a:cubicBezTo>
                    <a:cubicBezTo>
                      <a:pt x="0" y="384"/>
                      <a:pt x="0" y="384"/>
                      <a:pt x="0" y="384"/>
                    </a:cubicBezTo>
                    <a:cubicBezTo>
                      <a:pt x="0" y="590"/>
                      <a:pt x="0" y="590"/>
                      <a:pt x="0" y="590"/>
                    </a:cubicBezTo>
                    <a:cubicBezTo>
                      <a:pt x="0" y="737"/>
                      <a:pt x="0" y="737"/>
                      <a:pt x="0" y="737"/>
                    </a:cubicBezTo>
                    <a:cubicBezTo>
                      <a:pt x="461" y="737"/>
                      <a:pt x="461" y="737"/>
                      <a:pt x="461" y="737"/>
                    </a:cubicBezTo>
                    <a:cubicBezTo>
                      <a:pt x="461" y="384"/>
                      <a:pt x="461" y="384"/>
                      <a:pt x="461" y="384"/>
                    </a:cubicBezTo>
                    <a:lnTo>
                      <a:pt x="122" y="38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 name="Freeform 27"/>
              <p:cNvSpPr>
                <a:spLocks/>
              </p:cNvSpPr>
              <p:nvPr/>
            </p:nvSpPr>
            <p:spPr bwMode="auto">
              <a:xfrm>
                <a:off x="7286" y="3647"/>
                <a:ext cx="231" cy="250"/>
              </a:xfrm>
              <a:custGeom>
                <a:avLst/>
                <a:gdLst>
                  <a:gd name="T0" fmla="*/ 427 w 489"/>
                  <a:gd name="T1" fmla="*/ 78 h 531"/>
                  <a:gd name="T2" fmla="*/ 366 w 489"/>
                  <a:gd name="T3" fmla="*/ 139 h 531"/>
                  <a:gd name="T4" fmla="*/ 366 w 489"/>
                  <a:gd name="T5" fmla="*/ 85 h 531"/>
                  <a:gd name="T6" fmla="*/ 366 w 489"/>
                  <a:gd name="T7" fmla="*/ 85 h 531"/>
                  <a:gd name="T8" fmla="*/ 366 w 489"/>
                  <a:gd name="T9" fmla="*/ 83 h 531"/>
                  <a:gd name="T10" fmla="*/ 305 w 489"/>
                  <a:gd name="T11" fmla="*/ 22 h 531"/>
                  <a:gd name="T12" fmla="*/ 244 w 489"/>
                  <a:gd name="T13" fmla="*/ 83 h 531"/>
                  <a:gd name="T14" fmla="*/ 244 w 489"/>
                  <a:gd name="T15" fmla="*/ 85 h 531"/>
                  <a:gd name="T16" fmla="*/ 244 w 489"/>
                  <a:gd name="T17" fmla="*/ 85 h 531"/>
                  <a:gd name="T18" fmla="*/ 244 w 489"/>
                  <a:gd name="T19" fmla="*/ 83 h 531"/>
                  <a:gd name="T20" fmla="*/ 244 w 489"/>
                  <a:gd name="T21" fmla="*/ 61 h 531"/>
                  <a:gd name="T22" fmla="*/ 183 w 489"/>
                  <a:gd name="T23" fmla="*/ 0 h 531"/>
                  <a:gd name="T24" fmla="*/ 122 w 489"/>
                  <a:gd name="T25" fmla="*/ 61 h 531"/>
                  <a:gd name="T26" fmla="*/ 122 w 489"/>
                  <a:gd name="T27" fmla="*/ 122 h 531"/>
                  <a:gd name="T28" fmla="*/ 122 w 489"/>
                  <a:gd name="T29" fmla="*/ 126 h 531"/>
                  <a:gd name="T30" fmla="*/ 122 w 489"/>
                  <a:gd name="T31" fmla="*/ 126 h 531"/>
                  <a:gd name="T32" fmla="*/ 122 w 489"/>
                  <a:gd name="T33" fmla="*/ 122 h 531"/>
                  <a:gd name="T34" fmla="*/ 61 w 489"/>
                  <a:gd name="T35" fmla="*/ 61 h 531"/>
                  <a:gd name="T36" fmla="*/ 0 w 489"/>
                  <a:gd name="T37" fmla="*/ 122 h 531"/>
                  <a:gd name="T38" fmla="*/ 0 w 489"/>
                  <a:gd name="T39" fmla="*/ 126 h 531"/>
                  <a:gd name="T40" fmla="*/ 0 w 489"/>
                  <a:gd name="T41" fmla="*/ 126 h 531"/>
                  <a:gd name="T42" fmla="*/ 0 w 489"/>
                  <a:gd name="T43" fmla="*/ 531 h 531"/>
                  <a:gd name="T44" fmla="*/ 67 w 489"/>
                  <a:gd name="T45" fmla="*/ 531 h 531"/>
                  <a:gd name="T46" fmla="*/ 122 w 489"/>
                  <a:gd name="T47" fmla="*/ 531 h 531"/>
                  <a:gd name="T48" fmla="*/ 361 w 489"/>
                  <a:gd name="T49" fmla="*/ 531 h 531"/>
                  <a:gd name="T50" fmla="*/ 384 w 489"/>
                  <a:gd name="T51" fmla="*/ 451 h 531"/>
                  <a:gd name="T52" fmla="*/ 214 w 489"/>
                  <a:gd name="T53" fmla="*/ 292 h 531"/>
                  <a:gd name="T54" fmla="*/ 122 w 489"/>
                  <a:gd name="T55" fmla="*/ 317 h 531"/>
                  <a:gd name="T56" fmla="*/ 122 w 489"/>
                  <a:gd name="T57" fmla="*/ 223 h 531"/>
                  <a:gd name="T58" fmla="*/ 122 w 489"/>
                  <a:gd name="T59" fmla="*/ 221 h 531"/>
                  <a:gd name="T60" fmla="*/ 122 w 489"/>
                  <a:gd name="T61" fmla="*/ 221 h 531"/>
                  <a:gd name="T62" fmla="*/ 122 w 489"/>
                  <a:gd name="T63" fmla="*/ 223 h 531"/>
                  <a:gd name="T64" fmla="*/ 183 w 489"/>
                  <a:gd name="T65" fmla="*/ 284 h 531"/>
                  <a:gd name="T66" fmla="*/ 244 w 489"/>
                  <a:gd name="T67" fmla="*/ 223 h 531"/>
                  <a:gd name="T68" fmla="*/ 244 w 489"/>
                  <a:gd name="T69" fmla="*/ 221 h 531"/>
                  <a:gd name="T70" fmla="*/ 244 w 489"/>
                  <a:gd name="T71" fmla="*/ 221 h 531"/>
                  <a:gd name="T72" fmla="*/ 244 w 489"/>
                  <a:gd name="T73" fmla="*/ 223 h 531"/>
                  <a:gd name="T74" fmla="*/ 244 w 489"/>
                  <a:gd name="T75" fmla="*/ 244 h 531"/>
                  <a:gd name="T76" fmla="*/ 245 w 489"/>
                  <a:gd name="T77" fmla="*/ 244 h 531"/>
                  <a:gd name="T78" fmla="*/ 305 w 489"/>
                  <a:gd name="T79" fmla="*/ 301 h 531"/>
                  <a:gd name="T80" fmla="*/ 366 w 489"/>
                  <a:gd name="T81" fmla="*/ 244 h 531"/>
                  <a:gd name="T82" fmla="*/ 366 w 489"/>
                  <a:gd name="T83" fmla="*/ 244 h 531"/>
                  <a:gd name="T84" fmla="*/ 366 w 489"/>
                  <a:gd name="T85" fmla="*/ 294 h 531"/>
                  <a:gd name="T86" fmla="*/ 367 w 489"/>
                  <a:gd name="T87" fmla="*/ 294 h 531"/>
                  <a:gd name="T88" fmla="*/ 427 w 489"/>
                  <a:gd name="T89" fmla="*/ 353 h 531"/>
                  <a:gd name="T90" fmla="*/ 488 w 489"/>
                  <a:gd name="T91" fmla="*/ 294 h 531"/>
                  <a:gd name="T92" fmla="*/ 489 w 489"/>
                  <a:gd name="T93" fmla="*/ 294 h 531"/>
                  <a:gd name="T94" fmla="*/ 489 w 489"/>
                  <a:gd name="T95" fmla="*/ 139 h 531"/>
                  <a:gd name="T96" fmla="*/ 427 w 489"/>
                  <a:gd name="T97" fmla="*/ 7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9" h="531">
                    <a:moveTo>
                      <a:pt x="427" y="78"/>
                    </a:moveTo>
                    <a:cubicBezTo>
                      <a:pt x="394" y="78"/>
                      <a:pt x="366" y="105"/>
                      <a:pt x="366" y="139"/>
                    </a:cubicBezTo>
                    <a:cubicBezTo>
                      <a:pt x="366" y="85"/>
                      <a:pt x="366" y="85"/>
                      <a:pt x="366" y="85"/>
                    </a:cubicBezTo>
                    <a:cubicBezTo>
                      <a:pt x="366" y="85"/>
                      <a:pt x="366" y="85"/>
                      <a:pt x="366" y="85"/>
                    </a:cubicBezTo>
                    <a:cubicBezTo>
                      <a:pt x="366" y="84"/>
                      <a:pt x="366" y="84"/>
                      <a:pt x="366" y="83"/>
                    </a:cubicBezTo>
                    <a:cubicBezTo>
                      <a:pt x="366" y="49"/>
                      <a:pt x="339" y="22"/>
                      <a:pt x="305" y="22"/>
                    </a:cubicBezTo>
                    <a:cubicBezTo>
                      <a:pt x="272" y="22"/>
                      <a:pt x="244" y="49"/>
                      <a:pt x="244" y="83"/>
                    </a:cubicBezTo>
                    <a:cubicBezTo>
                      <a:pt x="244" y="84"/>
                      <a:pt x="244" y="84"/>
                      <a:pt x="244" y="85"/>
                    </a:cubicBezTo>
                    <a:cubicBezTo>
                      <a:pt x="244" y="85"/>
                      <a:pt x="244" y="85"/>
                      <a:pt x="244" y="85"/>
                    </a:cubicBezTo>
                    <a:cubicBezTo>
                      <a:pt x="244" y="83"/>
                      <a:pt x="244" y="83"/>
                      <a:pt x="244" y="83"/>
                    </a:cubicBezTo>
                    <a:cubicBezTo>
                      <a:pt x="244" y="61"/>
                      <a:pt x="244" y="61"/>
                      <a:pt x="244" y="61"/>
                    </a:cubicBezTo>
                    <a:cubicBezTo>
                      <a:pt x="244" y="28"/>
                      <a:pt x="217" y="0"/>
                      <a:pt x="183" y="0"/>
                    </a:cubicBezTo>
                    <a:cubicBezTo>
                      <a:pt x="150" y="0"/>
                      <a:pt x="122" y="28"/>
                      <a:pt x="122" y="61"/>
                    </a:cubicBezTo>
                    <a:cubicBezTo>
                      <a:pt x="122" y="122"/>
                      <a:pt x="122" y="122"/>
                      <a:pt x="122" y="122"/>
                    </a:cubicBezTo>
                    <a:cubicBezTo>
                      <a:pt x="122" y="126"/>
                      <a:pt x="122" y="126"/>
                      <a:pt x="122" y="126"/>
                    </a:cubicBezTo>
                    <a:cubicBezTo>
                      <a:pt x="122" y="126"/>
                      <a:pt x="122" y="126"/>
                      <a:pt x="122" y="126"/>
                    </a:cubicBezTo>
                    <a:cubicBezTo>
                      <a:pt x="122" y="125"/>
                      <a:pt x="122" y="123"/>
                      <a:pt x="122" y="122"/>
                    </a:cubicBezTo>
                    <a:cubicBezTo>
                      <a:pt x="122" y="88"/>
                      <a:pt x="95" y="61"/>
                      <a:pt x="61" y="61"/>
                    </a:cubicBezTo>
                    <a:cubicBezTo>
                      <a:pt x="28" y="61"/>
                      <a:pt x="0" y="88"/>
                      <a:pt x="0" y="122"/>
                    </a:cubicBezTo>
                    <a:cubicBezTo>
                      <a:pt x="0" y="123"/>
                      <a:pt x="0" y="125"/>
                      <a:pt x="0" y="126"/>
                    </a:cubicBezTo>
                    <a:cubicBezTo>
                      <a:pt x="0" y="126"/>
                      <a:pt x="0" y="126"/>
                      <a:pt x="0" y="126"/>
                    </a:cubicBezTo>
                    <a:cubicBezTo>
                      <a:pt x="0" y="531"/>
                      <a:pt x="0" y="531"/>
                      <a:pt x="0" y="531"/>
                    </a:cubicBezTo>
                    <a:cubicBezTo>
                      <a:pt x="67" y="531"/>
                      <a:pt x="67" y="531"/>
                      <a:pt x="67" y="531"/>
                    </a:cubicBezTo>
                    <a:cubicBezTo>
                      <a:pt x="122" y="531"/>
                      <a:pt x="122" y="531"/>
                      <a:pt x="122" y="531"/>
                    </a:cubicBezTo>
                    <a:cubicBezTo>
                      <a:pt x="361" y="531"/>
                      <a:pt x="361" y="531"/>
                      <a:pt x="361" y="531"/>
                    </a:cubicBezTo>
                    <a:cubicBezTo>
                      <a:pt x="376" y="507"/>
                      <a:pt x="384" y="480"/>
                      <a:pt x="384" y="451"/>
                    </a:cubicBezTo>
                    <a:cubicBezTo>
                      <a:pt x="384" y="363"/>
                      <a:pt x="308" y="292"/>
                      <a:pt x="214" y="292"/>
                    </a:cubicBezTo>
                    <a:cubicBezTo>
                      <a:pt x="180" y="292"/>
                      <a:pt x="149" y="301"/>
                      <a:pt x="122" y="317"/>
                    </a:cubicBezTo>
                    <a:cubicBezTo>
                      <a:pt x="122" y="223"/>
                      <a:pt x="122" y="223"/>
                      <a:pt x="122" y="223"/>
                    </a:cubicBezTo>
                    <a:cubicBezTo>
                      <a:pt x="122" y="221"/>
                      <a:pt x="122" y="221"/>
                      <a:pt x="122" y="221"/>
                    </a:cubicBezTo>
                    <a:cubicBezTo>
                      <a:pt x="122" y="221"/>
                      <a:pt x="122" y="221"/>
                      <a:pt x="122" y="221"/>
                    </a:cubicBezTo>
                    <a:cubicBezTo>
                      <a:pt x="122" y="222"/>
                      <a:pt x="122" y="222"/>
                      <a:pt x="122" y="223"/>
                    </a:cubicBezTo>
                    <a:cubicBezTo>
                      <a:pt x="122" y="256"/>
                      <a:pt x="150" y="284"/>
                      <a:pt x="183" y="284"/>
                    </a:cubicBezTo>
                    <a:cubicBezTo>
                      <a:pt x="217" y="284"/>
                      <a:pt x="244" y="256"/>
                      <a:pt x="244" y="223"/>
                    </a:cubicBezTo>
                    <a:cubicBezTo>
                      <a:pt x="244" y="222"/>
                      <a:pt x="244" y="222"/>
                      <a:pt x="244" y="221"/>
                    </a:cubicBezTo>
                    <a:cubicBezTo>
                      <a:pt x="244" y="221"/>
                      <a:pt x="244" y="221"/>
                      <a:pt x="244" y="221"/>
                    </a:cubicBezTo>
                    <a:cubicBezTo>
                      <a:pt x="244" y="223"/>
                      <a:pt x="244" y="223"/>
                      <a:pt x="244" y="223"/>
                    </a:cubicBezTo>
                    <a:cubicBezTo>
                      <a:pt x="244" y="244"/>
                      <a:pt x="244" y="244"/>
                      <a:pt x="244" y="244"/>
                    </a:cubicBezTo>
                    <a:cubicBezTo>
                      <a:pt x="245" y="244"/>
                      <a:pt x="245" y="244"/>
                      <a:pt x="245" y="244"/>
                    </a:cubicBezTo>
                    <a:cubicBezTo>
                      <a:pt x="247" y="276"/>
                      <a:pt x="273" y="301"/>
                      <a:pt x="305" y="301"/>
                    </a:cubicBezTo>
                    <a:cubicBezTo>
                      <a:pt x="338" y="301"/>
                      <a:pt x="364" y="276"/>
                      <a:pt x="366" y="244"/>
                    </a:cubicBezTo>
                    <a:cubicBezTo>
                      <a:pt x="366" y="244"/>
                      <a:pt x="366" y="244"/>
                      <a:pt x="366" y="244"/>
                    </a:cubicBezTo>
                    <a:cubicBezTo>
                      <a:pt x="366" y="294"/>
                      <a:pt x="366" y="294"/>
                      <a:pt x="366" y="294"/>
                    </a:cubicBezTo>
                    <a:cubicBezTo>
                      <a:pt x="367" y="294"/>
                      <a:pt x="367" y="294"/>
                      <a:pt x="367" y="294"/>
                    </a:cubicBezTo>
                    <a:cubicBezTo>
                      <a:pt x="368" y="327"/>
                      <a:pt x="394" y="353"/>
                      <a:pt x="427" y="353"/>
                    </a:cubicBezTo>
                    <a:cubicBezTo>
                      <a:pt x="461" y="353"/>
                      <a:pt x="487" y="327"/>
                      <a:pt x="488" y="294"/>
                    </a:cubicBezTo>
                    <a:cubicBezTo>
                      <a:pt x="489" y="294"/>
                      <a:pt x="489" y="294"/>
                      <a:pt x="489" y="294"/>
                    </a:cubicBezTo>
                    <a:cubicBezTo>
                      <a:pt x="489" y="139"/>
                      <a:pt x="489" y="139"/>
                      <a:pt x="489" y="139"/>
                    </a:cubicBezTo>
                    <a:cubicBezTo>
                      <a:pt x="489" y="105"/>
                      <a:pt x="461" y="78"/>
                      <a:pt x="427" y="78"/>
                    </a:cubicBez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33" name="TextBox 32"/>
            <p:cNvSpPr txBox="1"/>
            <p:nvPr/>
          </p:nvSpPr>
          <p:spPr>
            <a:xfrm>
              <a:off x="10575665" y="4953865"/>
              <a:ext cx="349771" cy="477695"/>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solidFill>
                    <a:srgbClr val="FFFFFF"/>
                  </a:solidFill>
                </a:rPr>
                <a:t>*</a:t>
              </a:r>
            </a:p>
          </p:txBody>
        </p:sp>
      </p:grpSp>
    </p:spTree>
    <p:extLst>
      <p:ext uri="{BB962C8B-B14F-4D97-AF65-F5344CB8AC3E}">
        <p14:creationId xmlns:p14="http://schemas.microsoft.com/office/powerpoint/2010/main" val="4039096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WNS on Windows Phone Demo</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7635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stretch>
            <a:fillRect/>
          </a:stretch>
        </p:blipFill>
        <p:spPr>
          <a:xfrm>
            <a:off x="4591126" y="2026858"/>
            <a:ext cx="7799117" cy="5203915"/>
          </a:xfrm>
          <a:prstGeom prst="rect">
            <a:avLst/>
          </a:prstGeom>
        </p:spPr>
      </p:pic>
      <p:sp>
        <p:nvSpPr>
          <p:cNvPr id="4" name="TextBox 3"/>
          <p:cNvSpPr txBox="1"/>
          <p:nvPr/>
        </p:nvSpPr>
        <p:spPr>
          <a:xfrm>
            <a:off x="619617" y="649670"/>
            <a:ext cx="11900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Lei Xu</a:t>
            </a:r>
          </a:p>
        </p:txBody>
      </p:sp>
      <p:sp>
        <p:nvSpPr>
          <p:cNvPr id="5" name="TextBox 4"/>
          <p:cNvSpPr txBox="1"/>
          <p:nvPr/>
        </p:nvSpPr>
        <p:spPr>
          <a:xfrm>
            <a:off x="2569340" y="2765459"/>
            <a:ext cx="232178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Saral Shodhan</a:t>
            </a:r>
          </a:p>
        </p:txBody>
      </p:sp>
      <p:sp>
        <p:nvSpPr>
          <p:cNvPr id="6" name="TextBox 5"/>
          <p:cNvSpPr txBox="1"/>
          <p:nvPr/>
        </p:nvSpPr>
        <p:spPr>
          <a:xfrm>
            <a:off x="714938" y="3108102"/>
            <a:ext cx="2360005"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Ashwini Varma</a:t>
            </a:r>
          </a:p>
        </p:txBody>
      </p:sp>
      <p:sp>
        <p:nvSpPr>
          <p:cNvPr id="7" name="TextBox 6"/>
          <p:cNvSpPr txBox="1"/>
          <p:nvPr/>
        </p:nvSpPr>
        <p:spPr>
          <a:xfrm>
            <a:off x="4656049" y="2556427"/>
            <a:ext cx="2562240"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Dustin Bachrach</a:t>
            </a:r>
          </a:p>
        </p:txBody>
      </p:sp>
      <p:sp>
        <p:nvSpPr>
          <p:cNvPr id="8" name="TextBox 7"/>
          <p:cNvSpPr txBox="1"/>
          <p:nvPr/>
        </p:nvSpPr>
        <p:spPr>
          <a:xfrm>
            <a:off x="7845746" y="1182959"/>
            <a:ext cx="2017219"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Sudipta Dey</a:t>
            </a:r>
          </a:p>
        </p:txBody>
      </p:sp>
      <p:sp>
        <p:nvSpPr>
          <p:cNvPr id="9" name="TextBox 8"/>
          <p:cNvSpPr txBox="1"/>
          <p:nvPr/>
        </p:nvSpPr>
        <p:spPr>
          <a:xfrm>
            <a:off x="3248463" y="4285463"/>
            <a:ext cx="1880387"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Joe Bourne</a:t>
            </a:r>
          </a:p>
        </p:txBody>
      </p:sp>
      <p:sp>
        <p:nvSpPr>
          <p:cNvPr id="10" name="TextBox 9"/>
          <p:cNvSpPr txBox="1"/>
          <p:nvPr/>
        </p:nvSpPr>
        <p:spPr>
          <a:xfrm>
            <a:off x="8066567" y="3527416"/>
            <a:ext cx="3094437"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Mustafa Almaasrawi</a:t>
            </a:r>
          </a:p>
        </p:txBody>
      </p:sp>
      <p:sp>
        <p:nvSpPr>
          <p:cNvPr id="11" name="TextBox 10"/>
          <p:cNvSpPr txBox="1"/>
          <p:nvPr/>
        </p:nvSpPr>
        <p:spPr>
          <a:xfrm>
            <a:off x="219874" y="1144914"/>
            <a:ext cx="2632708"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Jorge Raastroem</a:t>
            </a:r>
          </a:p>
        </p:txBody>
      </p:sp>
      <p:sp>
        <p:nvSpPr>
          <p:cNvPr id="12" name="TextBox 11"/>
          <p:cNvSpPr txBox="1"/>
          <p:nvPr/>
        </p:nvSpPr>
        <p:spPr>
          <a:xfrm>
            <a:off x="110481" y="4308917"/>
            <a:ext cx="2577309"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Tobin Valenstein</a:t>
            </a:r>
          </a:p>
        </p:txBody>
      </p:sp>
      <p:sp>
        <p:nvSpPr>
          <p:cNvPr id="13" name="TextBox 12"/>
          <p:cNvSpPr txBox="1"/>
          <p:nvPr/>
        </p:nvSpPr>
        <p:spPr>
          <a:xfrm>
            <a:off x="3597576" y="5783262"/>
            <a:ext cx="1637308"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Ali Rafiee</a:t>
            </a:r>
          </a:p>
        </p:txBody>
      </p:sp>
      <p:sp>
        <p:nvSpPr>
          <p:cNvPr id="14" name="TextBox 13"/>
          <p:cNvSpPr txBox="1"/>
          <p:nvPr/>
        </p:nvSpPr>
        <p:spPr>
          <a:xfrm>
            <a:off x="5034826" y="464079"/>
            <a:ext cx="2550185"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Ezhilan Rasappa</a:t>
            </a:r>
          </a:p>
        </p:txBody>
      </p:sp>
      <p:sp>
        <p:nvSpPr>
          <p:cNvPr id="15" name="TextBox 14"/>
          <p:cNvSpPr txBox="1"/>
          <p:nvPr/>
        </p:nvSpPr>
        <p:spPr>
          <a:xfrm>
            <a:off x="9418637" y="1984885"/>
            <a:ext cx="1966436"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Justin Horst</a:t>
            </a:r>
          </a:p>
        </p:txBody>
      </p:sp>
      <p:sp>
        <p:nvSpPr>
          <p:cNvPr id="16" name="TextBox 15"/>
          <p:cNvSpPr txBox="1"/>
          <p:nvPr/>
        </p:nvSpPr>
        <p:spPr>
          <a:xfrm>
            <a:off x="419853" y="5783262"/>
            <a:ext cx="2911695"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Anousha Shoulami</a:t>
            </a:r>
          </a:p>
        </p:txBody>
      </p:sp>
      <p:sp>
        <p:nvSpPr>
          <p:cNvPr id="17" name="TextBox 16"/>
          <p:cNvSpPr txBox="1"/>
          <p:nvPr/>
        </p:nvSpPr>
        <p:spPr>
          <a:xfrm>
            <a:off x="2928284" y="619875"/>
            <a:ext cx="1664558"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Jon Liperi</a:t>
            </a:r>
          </a:p>
        </p:txBody>
      </p:sp>
      <p:sp>
        <p:nvSpPr>
          <p:cNvPr id="18" name="TextBox 17"/>
          <p:cNvSpPr txBox="1"/>
          <p:nvPr/>
        </p:nvSpPr>
        <p:spPr>
          <a:xfrm>
            <a:off x="1493837" y="135330"/>
            <a:ext cx="3162212"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Suresh Parameshwar</a:t>
            </a:r>
          </a:p>
        </p:txBody>
      </p:sp>
      <p:sp>
        <p:nvSpPr>
          <p:cNvPr id="19" name="TextBox 18"/>
          <p:cNvSpPr txBox="1"/>
          <p:nvPr/>
        </p:nvSpPr>
        <p:spPr>
          <a:xfrm>
            <a:off x="9040625" y="161874"/>
            <a:ext cx="2131609"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Smriti Yamini</a:t>
            </a:r>
          </a:p>
        </p:txBody>
      </p:sp>
      <p:sp>
        <p:nvSpPr>
          <p:cNvPr id="20" name="TextBox 19"/>
          <p:cNvSpPr txBox="1"/>
          <p:nvPr/>
        </p:nvSpPr>
        <p:spPr>
          <a:xfrm>
            <a:off x="0" y="1912901"/>
            <a:ext cx="1492524"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Larry Jin</a:t>
            </a:r>
          </a:p>
        </p:txBody>
      </p:sp>
      <p:sp>
        <p:nvSpPr>
          <p:cNvPr id="21" name="TextBox 20"/>
          <p:cNvSpPr txBox="1"/>
          <p:nvPr/>
        </p:nvSpPr>
        <p:spPr>
          <a:xfrm>
            <a:off x="3687807" y="3297630"/>
            <a:ext cx="2594300"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Austin Laugesen</a:t>
            </a:r>
          </a:p>
        </p:txBody>
      </p:sp>
      <p:sp>
        <p:nvSpPr>
          <p:cNvPr id="22" name="TextBox 21"/>
          <p:cNvSpPr txBox="1"/>
          <p:nvPr/>
        </p:nvSpPr>
        <p:spPr>
          <a:xfrm>
            <a:off x="3840851" y="5002998"/>
            <a:ext cx="2262094"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Vahid Jazayeri</a:t>
            </a:r>
          </a:p>
        </p:txBody>
      </p:sp>
      <p:sp>
        <p:nvSpPr>
          <p:cNvPr id="23" name="TextBox 22"/>
          <p:cNvSpPr txBox="1"/>
          <p:nvPr/>
        </p:nvSpPr>
        <p:spPr>
          <a:xfrm>
            <a:off x="8549081" y="2606462"/>
            <a:ext cx="1953099"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Scott Bragg</a:t>
            </a:r>
          </a:p>
        </p:txBody>
      </p:sp>
      <p:sp>
        <p:nvSpPr>
          <p:cNvPr id="24" name="TextBox 23"/>
          <p:cNvSpPr txBox="1"/>
          <p:nvPr/>
        </p:nvSpPr>
        <p:spPr>
          <a:xfrm>
            <a:off x="2192165" y="3732597"/>
            <a:ext cx="2278765"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Steve DiAcetis</a:t>
            </a:r>
          </a:p>
        </p:txBody>
      </p:sp>
      <p:sp>
        <p:nvSpPr>
          <p:cNvPr id="25" name="TextBox 24"/>
          <p:cNvSpPr txBox="1"/>
          <p:nvPr/>
        </p:nvSpPr>
        <p:spPr>
          <a:xfrm>
            <a:off x="5772984" y="4496994"/>
            <a:ext cx="3084306"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Darya Mazandarany</a:t>
            </a:r>
          </a:p>
        </p:txBody>
      </p:sp>
      <p:sp>
        <p:nvSpPr>
          <p:cNvPr id="26" name="TextBox 25"/>
          <p:cNvSpPr txBox="1"/>
          <p:nvPr/>
        </p:nvSpPr>
        <p:spPr>
          <a:xfrm>
            <a:off x="5672358" y="1797246"/>
            <a:ext cx="2455416"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Douglas Pearce</a:t>
            </a:r>
          </a:p>
        </p:txBody>
      </p:sp>
      <p:sp>
        <p:nvSpPr>
          <p:cNvPr id="27" name="TextBox 26"/>
          <p:cNvSpPr txBox="1"/>
          <p:nvPr/>
        </p:nvSpPr>
        <p:spPr>
          <a:xfrm>
            <a:off x="10400328" y="963800"/>
            <a:ext cx="1636025"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Tony East</a:t>
            </a:r>
          </a:p>
        </p:txBody>
      </p:sp>
      <p:sp>
        <p:nvSpPr>
          <p:cNvPr id="28" name="TextBox 27"/>
          <p:cNvSpPr txBox="1"/>
          <p:nvPr/>
        </p:nvSpPr>
        <p:spPr>
          <a:xfrm>
            <a:off x="1378493" y="1948709"/>
            <a:ext cx="3295902"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Somak Bhattacharyya</a:t>
            </a:r>
          </a:p>
        </p:txBody>
      </p:sp>
      <p:sp>
        <p:nvSpPr>
          <p:cNvPr id="29" name="TextBox 28"/>
          <p:cNvSpPr txBox="1"/>
          <p:nvPr/>
        </p:nvSpPr>
        <p:spPr>
          <a:xfrm>
            <a:off x="5196816" y="1103724"/>
            <a:ext cx="1981633"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Ben Stewart</a:t>
            </a:r>
          </a:p>
        </p:txBody>
      </p:sp>
      <p:sp>
        <p:nvSpPr>
          <p:cNvPr id="30" name="TextBox 29"/>
          <p:cNvSpPr txBox="1"/>
          <p:nvPr/>
        </p:nvSpPr>
        <p:spPr>
          <a:xfrm>
            <a:off x="6665570" y="3862139"/>
            <a:ext cx="1905009"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Max Morris</a:t>
            </a:r>
          </a:p>
        </p:txBody>
      </p:sp>
      <p:sp>
        <p:nvSpPr>
          <p:cNvPr id="31" name="TextBox 30"/>
          <p:cNvSpPr txBox="1"/>
          <p:nvPr/>
        </p:nvSpPr>
        <p:spPr>
          <a:xfrm>
            <a:off x="53250" y="3665008"/>
            <a:ext cx="2340769"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Dmitry Anipko</a:t>
            </a:r>
          </a:p>
        </p:txBody>
      </p:sp>
      <p:sp>
        <p:nvSpPr>
          <p:cNvPr id="32" name="TextBox 31"/>
          <p:cNvSpPr txBox="1"/>
          <p:nvPr/>
        </p:nvSpPr>
        <p:spPr>
          <a:xfrm>
            <a:off x="8015674" y="639008"/>
            <a:ext cx="2581476"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Melanie Roberts</a:t>
            </a:r>
          </a:p>
        </p:txBody>
      </p:sp>
      <p:sp>
        <p:nvSpPr>
          <p:cNvPr id="33" name="TextBox 32"/>
          <p:cNvSpPr txBox="1"/>
          <p:nvPr/>
        </p:nvSpPr>
        <p:spPr>
          <a:xfrm>
            <a:off x="4727447" y="3895134"/>
            <a:ext cx="1999586"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Bill Dinkuhn</a:t>
            </a:r>
          </a:p>
        </p:txBody>
      </p:sp>
      <p:sp>
        <p:nvSpPr>
          <p:cNvPr id="34" name="TextBox 33"/>
          <p:cNvSpPr txBox="1"/>
          <p:nvPr/>
        </p:nvSpPr>
        <p:spPr>
          <a:xfrm>
            <a:off x="1862230" y="6366661"/>
            <a:ext cx="2438616"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Andy Dwersteg</a:t>
            </a:r>
          </a:p>
        </p:txBody>
      </p:sp>
      <p:sp>
        <p:nvSpPr>
          <p:cNvPr id="35" name="TextBox 34"/>
          <p:cNvSpPr txBox="1"/>
          <p:nvPr/>
        </p:nvSpPr>
        <p:spPr>
          <a:xfrm>
            <a:off x="6753300" y="3016108"/>
            <a:ext cx="2726196"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Stephen Speicher</a:t>
            </a:r>
          </a:p>
        </p:txBody>
      </p:sp>
      <p:sp>
        <p:nvSpPr>
          <p:cNvPr id="36" name="TextBox 35"/>
          <p:cNvSpPr txBox="1"/>
          <p:nvPr/>
        </p:nvSpPr>
        <p:spPr>
          <a:xfrm>
            <a:off x="7111907" y="2184115"/>
            <a:ext cx="2005998"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Matus Lipka</a:t>
            </a:r>
          </a:p>
        </p:txBody>
      </p:sp>
      <p:sp>
        <p:nvSpPr>
          <p:cNvPr id="38" name="TextBox 37"/>
          <p:cNvSpPr txBox="1"/>
          <p:nvPr/>
        </p:nvSpPr>
        <p:spPr>
          <a:xfrm>
            <a:off x="879670" y="5013391"/>
            <a:ext cx="2094932"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a:solidFill>
                  <a:schemeClr val="tx1"/>
                </a:solidFill>
              </a:rPr>
              <a:t>James Drage</a:t>
            </a:r>
          </a:p>
        </p:txBody>
      </p:sp>
      <p:sp>
        <p:nvSpPr>
          <p:cNvPr id="39" name="TextBox 38"/>
          <p:cNvSpPr txBox="1"/>
          <p:nvPr/>
        </p:nvSpPr>
        <p:spPr>
          <a:xfrm>
            <a:off x="244048" y="2537396"/>
            <a:ext cx="2268891" cy="627864"/>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gradFill>
                  <a:gsLst>
                    <a:gs pos="2917">
                      <a:schemeClr val="tx1"/>
                    </a:gs>
                    <a:gs pos="30000">
                      <a:schemeClr val="tx1"/>
                    </a:gs>
                  </a:gsLst>
                  <a:lin ang="5400000" scaled="0"/>
                </a:gradFill>
              </a:defRPr>
            </a:lvl1pPr>
          </a:lstStyle>
          <a:p>
            <a:r>
              <a:rPr lang="en-US" dirty="0" smtClean="0">
                <a:solidFill>
                  <a:schemeClr val="tx1"/>
                </a:solidFill>
              </a:rPr>
              <a:t>Matt Hidinger</a:t>
            </a:r>
            <a:endParaRPr lang="en-US" dirty="0">
              <a:solidFill>
                <a:schemeClr val="tx1"/>
              </a:solidFill>
            </a:endParaRPr>
          </a:p>
        </p:txBody>
      </p:sp>
      <p:sp>
        <p:nvSpPr>
          <p:cNvPr id="40" name="TextBox 39"/>
          <p:cNvSpPr txBox="1"/>
          <p:nvPr/>
        </p:nvSpPr>
        <p:spPr>
          <a:xfrm>
            <a:off x="2687790" y="1453540"/>
            <a:ext cx="241957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Thomas Fennel</a:t>
            </a:r>
          </a:p>
        </p:txBody>
      </p:sp>
    </p:spTree>
    <p:extLst>
      <p:ext uri="{BB962C8B-B14F-4D97-AF65-F5344CB8AC3E}">
        <p14:creationId xmlns:p14="http://schemas.microsoft.com/office/powerpoint/2010/main" val="553497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450"/>
                                        <p:tgtEl>
                                          <p:spTgt spid="4"/>
                                        </p:tgtEl>
                                      </p:cBhvr>
                                    </p:animEffect>
                                  </p:childTnLst>
                                </p:cTn>
                              </p:par>
                            </p:childTnLst>
                          </p:cTn>
                        </p:par>
                        <p:par>
                          <p:cTn id="12" fill="hold">
                            <p:stCondLst>
                              <p:cond delay="95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400"/>
                                        <p:tgtEl>
                                          <p:spTgt spid="8"/>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350"/>
                                        <p:tgtEl>
                                          <p:spTgt spid="15"/>
                                        </p:tgtEl>
                                      </p:cBhvr>
                                    </p:animEffect>
                                  </p:childTnLst>
                                </p:cTn>
                              </p:par>
                            </p:childTnLst>
                          </p:cTn>
                        </p:par>
                        <p:par>
                          <p:cTn id="20" fill="hold">
                            <p:stCondLst>
                              <p:cond delay="185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300"/>
                                        <p:tgtEl>
                                          <p:spTgt spid="14"/>
                                        </p:tgtEl>
                                      </p:cBhvr>
                                    </p:animEffect>
                                  </p:childTnLst>
                                </p:cTn>
                              </p:par>
                            </p:childTnLst>
                          </p:cTn>
                        </p:par>
                        <p:par>
                          <p:cTn id="24" fill="hold">
                            <p:stCondLst>
                              <p:cond delay="215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childTnLst>
                          </p:cTn>
                        </p:par>
                        <p:par>
                          <p:cTn id="28" fill="hold">
                            <p:stCondLst>
                              <p:cond delay="24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
                                        <p:tgtEl>
                                          <p:spTgt spid="35"/>
                                        </p:tgtEl>
                                      </p:cBhvr>
                                    </p:animEffect>
                                  </p:childTnLst>
                                </p:cTn>
                              </p:par>
                            </p:childTnLst>
                          </p:cTn>
                        </p:par>
                        <p:par>
                          <p:cTn id="32" fill="hold">
                            <p:stCondLst>
                              <p:cond delay="26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50"/>
                                        <p:tgtEl>
                                          <p:spTgt spid="9"/>
                                        </p:tgtEl>
                                      </p:cBhvr>
                                    </p:animEffect>
                                  </p:childTnLst>
                                </p:cTn>
                              </p:par>
                            </p:childTnLst>
                          </p:cTn>
                        </p:par>
                        <p:par>
                          <p:cTn id="36" fill="hold">
                            <p:stCondLst>
                              <p:cond delay="275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
                                        <p:tgtEl>
                                          <p:spTgt spid="13"/>
                                        </p:tgtEl>
                                      </p:cBhvr>
                                    </p:animEffect>
                                  </p:childTnLst>
                                </p:cTn>
                              </p:par>
                            </p:childTnLst>
                          </p:cTn>
                        </p:par>
                        <p:par>
                          <p:cTn id="40" fill="hold">
                            <p:stCondLst>
                              <p:cond delay="285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
                                        <p:tgtEl>
                                          <p:spTgt spid="11"/>
                                        </p:tgtEl>
                                      </p:cBhvr>
                                    </p:animEffect>
                                  </p:childTnLst>
                                </p:cTn>
                              </p:par>
                            </p:childTnLst>
                          </p:cTn>
                        </p:par>
                        <p:par>
                          <p:cTn id="44" fill="hold">
                            <p:stCondLst>
                              <p:cond delay="29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
                                        <p:tgtEl>
                                          <p:spTgt spid="36"/>
                                        </p:tgtEl>
                                      </p:cBhvr>
                                    </p:animEffect>
                                  </p:childTnLst>
                                </p:cTn>
                              </p:par>
                            </p:childTnLst>
                          </p:cTn>
                        </p:par>
                        <p:par>
                          <p:cTn id="48" fill="hold">
                            <p:stCondLst>
                              <p:cond delay="295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
                                        <p:tgtEl>
                                          <p:spTgt spid="21"/>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
                                        <p:tgtEl>
                                          <p:spTgt spid="28"/>
                                        </p:tgtEl>
                                      </p:cBhvr>
                                    </p:animEffect>
                                  </p:childTnLst>
                                </p:cTn>
                              </p:par>
                            </p:childTnLst>
                          </p:cTn>
                        </p:par>
                        <p:par>
                          <p:cTn id="56" fill="hold">
                            <p:stCondLst>
                              <p:cond delay="3050"/>
                            </p:stCondLst>
                            <p:childTnLst>
                              <p:par>
                                <p:cTn id="57" presetID="10"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par>
                          <p:cTn id="60" fill="hold">
                            <p:stCondLst>
                              <p:cond delay="355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
                                        <p:tgtEl>
                                          <p:spTgt spid="30"/>
                                        </p:tgtEl>
                                      </p:cBhvr>
                                    </p:animEffect>
                                  </p:childTnLst>
                                </p:cTn>
                              </p:par>
                            </p:childTnLst>
                          </p:cTn>
                        </p:par>
                        <p:par>
                          <p:cTn id="64" fill="hold">
                            <p:stCondLst>
                              <p:cond delay="36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
                                        <p:tgtEl>
                                          <p:spTgt spid="18"/>
                                        </p:tgtEl>
                                      </p:cBhvr>
                                    </p:animEffect>
                                  </p:childTnLst>
                                </p:cTn>
                              </p:par>
                            </p:childTnLst>
                          </p:cTn>
                        </p:par>
                        <p:par>
                          <p:cTn id="68" fill="hold">
                            <p:stCondLst>
                              <p:cond delay="365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
                                        <p:tgtEl>
                                          <p:spTgt spid="19"/>
                                        </p:tgtEl>
                                      </p:cBhvr>
                                    </p:animEffect>
                                  </p:childTnLst>
                                </p:cTn>
                              </p:par>
                            </p:childTnLst>
                          </p:cTn>
                        </p:par>
                        <p:par>
                          <p:cTn id="72" fill="hold">
                            <p:stCondLst>
                              <p:cond delay="3700"/>
                            </p:stCondLst>
                            <p:childTnLst>
                              <p:par>
                                <p:cTn id="73" presetID="10"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
                                        <p:tgtEl>
                                          <p:spTgt spid="32"/>
                                        </p:tgtEl>
                                      </p:cBhvr>
                                    </p:animEffect>
                                  </p:childTnLst>
                                </p:cTn>
                              </p:par>
                            </p:childTnLst>
                          </p:cTn>
                        </p:par>
                        <p:par>
                          <p:cTn id="76" fill="hold">
                            <p:stCondLst>
                              <p:cond delay="3750"/>
                            </p:stCondLst>
                            <p:childTnLst>
                              <p:par>
                                <p:cTn id="77" presetID="10"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
                                        <p:tgtEl>
                                          <p:spTgt spid="27"/>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
                                        <p:tgtEl>
                                          <p:spTgt spid="26"/>
                                        </p:tgtEl>
                                      </p:cBhvr>
                                    </p:animEffect>
                                  </p:childTnLst>
                                </p:cTn>
                              </p:par>
                            </p:childTnLst>
                          </p:cTn>
                        </p:par>
                        <p:par>
                          <p:cTn id="84" fill="hold">
                            <p:stCondLst>
                              <p:cond delay="38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
                                        <p:tgtEl>
                                          <p:spTgt spid="38"/>
                                        </p:tgtEl>
                                      </p:cBhvr>
                                    </p:animEffect>
                                  </p:childTnLst>
                                </p:cTn>
                              </p:par>
                            </p:childTnLst>
                          </p:cTn>
                        </p:par>
                        <p:par>
                          <p:cTn id="88" fill="hold">
                            <p:stCondLst>
                              <p:cond delay="3900"/>
                            </p:stCondLst>
                            <p:childTnLst>
                              <p:par>
                                <p:cTn id="89" presetID="10" presetClass="entr" presetSubtype="0"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50"/>
                                        <p:tgtEl>
                                          <p:spTgt spid="12"/>
                                        </p:tgtEl>
                                      </p:cBhvr>
                                    </p:animEffect>
                                  </p:childTnLst>
                                </p:cTn>
                              </p:par>
                            </p:childTnLst>
                          </p:cTn>
                        </p:par>
                        <p:par>
                          <p:cTn id="92" fill="hold">
                            <p:stCondLst>
                              <p:cond delay="3950"/>
                            </p:stCondLst>
                            <p:childTnLst>
                              <p:par>
                                <p:cTn id="93" presetID="10"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
                                        <p:tgtEl>
                                          <p:spTgt spid="22"/>
                                        </p:tgtEl>
                                      </p:cBhvr>
                                    </p:animEffect>
                                  </p:childTnLst>
                                </p:cTn>
                              </p:par>
                            </p:childTnLst>
                          </p:cTn>
                        </p:par>
                        <p:par>
                          <p:cTn id="96" fill="hold">
                            <p:stCondLst>
                              <p:cond delay="4000"/>
                            </p:stCondLst>
                            <p:childTnLst>
                              <p:par>
                                <p:cTn id="97" presetID="10"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
                                        <p:tgtEl>
                                          <p:spTgt spid="34"/>
                                        </p:tgtEl>
                                      </p:cBhvr>
                                    </p:animEffect>
                                  </p:childTnLst>
                                </p:cTn>
                              </p:par>
                            </p:childTnLst>
                          </p:cTn>
                        </p:par>
                        <p:par>
                          <p:cTn id="100" fill="hold">
                            <p:stCondLst>
                              <p:cond delay="4050"/>
                            </p:stCondLst>
                            <p:childTnLst>
                              <p:par>
                                <p:cTn id="101" presetID="10" presetClass="entr" presetSubtype="0" fill="hold" grpId="0" nodeType="after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
                                        <p:tgtEl>
                                          <p:spTgt spid="16"/>
                                        </p:tgtEl>
                                      </p:cBhvr>
                                    </p:animEffect>
                                  </p:childTnLst>
                                </p:cTn>
                              </p:par>
                            </p:childTnLst>
                          </p:cTn>
                        </p:par>
                        <p:par>
                          <p:cTn id="104" fill="hold">
                            <p:stCondLst>
                              <p:cond delay="4100"/>
                            </p:stCondLst>
                            <p:childTnLst>
                              <p:par>
                                <p:cTn id="105" presetID="10" presetClass="entr" presetSubtype="0"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50"/>
                                        <p:tgtEl>
                                          <p:spTgt spid="33"/>
                                        </p:tgtEl>
                                      </p:cBhvr>
                                    </p:animEffect>
                                  </p:childTnLst>
                                </p:cTn>
                              </p:par>
                            </p:childTnLst>
                          </p:cTn>
                        </p:par>
                        <p:par>
                          <p:cTn id="108" fill="hold">
                            <p:stCondLst>
                              <p:cond delay="4150"/>
                            </p:stCondLst>
                            <p:childTnLst>
                              <p:par>
                                <p:cTn id="109" presetID="10" presetClass="entr" presetSubtype="0" fill="hold" grpId="0"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
                                        <p:tgtEl>
                                          <p:spTgt spid="29"/>
                                        </p:tgtEl>
                                      </p:cBhvr>
                                    </p:animEffect>
                                  </p:childTnLst>
                                </p:cTn>
                              </p:par>
                            </p:childTnLst>
                          </p:cTn>
                        </p:par>
                        <p:par>
                          <p:cTn id="112" fill="hold">
                            <p:stCondLst>
                              <p:cond delay="4200"/>
                            </p:stCondLst>
                            <p:childTnLst>
                              <p:par>
                                <p:cTn id="113" presetID="10"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
                                        <p:tgtEl>
                                          <p:spTgt spid="23"/>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50"/>
                                        <p:tgtEl>
                                          <p:spTgt spid="10"/>
                                        </p:tgtEl>
                                      </p:cBhvr>
                                    </p:animEffect>
                                  </p:childTnLst>
                                </p:cTn>
                              </p:par>
                            </p:childTnLst>
                          </p:cTn>
                        </p:par>
                        <p:par>
                          <p:cTn id="120" fill="hold">
                            <p:stCondLst>
                              <p:cond delay="4300"/>
                            </p:stCondLst>
                            <p:childTnLst>
                              <p:par>
                                <p:cTn id="121" presetID="10" presetClass="entr" presetSubtype="0"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
                                        <p:tgtEl>
                                          <p:spTgt spid="24"/>
                                        </p:tgtEl>
                                      </p:cBhvr>
                                    </p:animEffect>
                                  </p:childTnLst>
                                </p:cTn>
                              </p:par>
                            </p:childTnLst>
                          </p:cTn>
                        </p:par>
                        <p:par>
                          <p:cTn id="124" fill="hold">
                            <p:stCondLst>
                              <p:cond delay="4350"/>
                            </p:stCondLst>
                            <p:childTnLst>
                              <p:par>
                                <p:cTn id="125" presetID="10" presetClass="entr" presetSubtype="0" fill="hold" grpId="0" nodeType="after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50"/>
                                        <p:tgtEl>
                                          <p:spTgt spid="7"/>
                                        </p:tgtEl>
                                      </p:cBhvr>
                                    </p:animEffect>
                                  </p:childTnLst>
                                </p:cTn>
                              </p:par>
                            </p:childTnLst>
                          </p:cTn>
                        </p:par>
                        <p:par>
                          <p:cTn id="128" fill="hold">
                            <p:stCondLst>
                              <p:cond delay="4400"/>
                            </p:stCondLst>
                            <p:childTnLst>
                              <p:par>
                                <p:cTn id="129" presetID="10" presetClass="entr" presetSubtype="0" fill="hold" grpId="0" nodeType="after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50"/>
                                        <p:tgtEl>
                                          <p:spTgt spid="25"/>
                                        </p:tgtEl>
                                      </p:cBhvr>
                                    </p:animEffect>
                                  </p:childTnLst>
                                </p:cTn>
                              </p:par>
                            </p:childTnLst>
                          </p:cTn>
                        </p:par>
                        <p:par>
                          <p:cTn id="132" fill="hold">
                            <p:stCondLst>
                              <p:cond delay="4450"/>
                            </p:stCondLst>
                            <p:childTnLst>
                              <p:par>
                                <p:cTn id="133" presetID="10" presetClass="entr" presetSubtype="0" fill="hold" grpId="0"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50"/>
                                        <p:tgtEl>
                                          <p:spTgt spid="17"/>
                                        </p:tgtEl>
                                      </p:cBhvr>
                                    </p:animEffect>
                                  </p:childTnLst>
                                </p:cTn>
                              </p:par>
                            </p:childTnLst>
                          </p:cTn>
                        </p:par>
                        <p:par>
                          <p:cTn id="136" fill="hold">
                            <p:stCondLst>
                              <p:cond delay="4500"/>
                            </p:stCondLst>
                            <p:childTnLst>
                              <p:par>
                                <p:cTn id="137" presetID="10" presetClass="entr" presetSubtype="0" fill="hold" grpId="0" nodeType="after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50"/>
                                        <p:tgtEl>
                                          <p:spTgt spid="31"/>
                                        </p:tgtEl>
                                      </p:cBhvr>
                                    </p:animEffect>
                                  </p:childTnLst>
                                </p:cTn>
                              </p:par>
                            </p:childTnLst>
                          </p:cTn>
                        </p:par>
                        <p:par>
                          <p:cTn id="140" fill="hold">
                            <p:stCondLst>
                              <p:cond delay="4550"/>
                            </p:stCondLst>
                            <p:childTnLst>
                              <p:par>
                                <p:cTn id="141" presetID="10" presetClass="entr" presetSubtype="0" fill="hold" grpId="0" nodeType="afterEffect">
                                  <p:stCondLst>
                                    <p:cond delay="0"/>
                                  </p:stCondLst>
                                  <p:childTnLst>
                                    <p:set>
                                      <p:cBhvr>
                                        <p:cTn id="142" dur="1" fill="hold">
                                          <p:stCondLst>
                                            <p:cond delay="0"/>
                                          </p:stCondLst>
                                        </p:cTn>
                                        <p:tgtEl>
                                          <p:spTgt spid="20"/>
                                        </p:tgtEl>
                                        <p:attrNameLst>
                                          <p:attrName>style.visibility</p:attrName>
                                        </p:attrNameLst>
                                      </p:cBhvr>
                                      <p:to>
                                        <p:strVal val="visible"/>
                                      </p:to>
                                    </p:set>
                                    <p:animEffect transition="in" filter="fade">
                                      <p:cBhvr>
                                        <p:cTn id="143" dur="50"/>
                                        <p:tgtEl>
                                          <p:spTgt spid="20"/>
                                        </p:tgtEl>
                                      </p:cBhvr>
                                    </p:animEffect>
                                  </p:childTnLst>
                                </p:cTn>
                              </p:par>
                            </p:childTnLst>
                          </p:cTn>
                        </p:par>
                        <p:par>
                          <p:cTn id="144" fill="hold">
                            <p:stCondLst>
                              <p:cond delay="4600"/>
                            </p:stCondLst>
                            <p:childTnLst>
                              <p:par>
                                <p:cTn id="145" presetID="10" presetClass="entr" presetSubtype="0"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8" grpId="0"/>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Phone Silverlight 8.1</a:t>
            </a:r>
            <a:endParaRPr lang="en-US" dirty="0"/>
          </a:p>
        </p:txBody>
      </p:sp>
    </p:spTree>
    <p:extLst>
      <p:ext uri="{BB962C8B-B14F-4D97-AF65-F5344CB8AC3E}">
        <p14:creationId xmlns:p14="http://schemas.microsoft.com/office/powerpoint/2010/main" val="15313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363662"/>
            <a:ext cx="11887200" cy="5410200"/>
          </a:xfrm>
        </p:spPr>
        <p:txBody>
          <a:bodyPr>
            <a:normAutofit/>
          </a:bodyPr>
          <a:lstStyle/>
          <a:p>
            <a:pPr marL="0" indent="0">
              <a:buNone/>
            </a:pPr>
            <a:r>
              <a:rPr lang="en-US" sz="4800" dirty="0" smtClean="0"/>
              <a:t>Protect your existing investment</a:t>
            </a:r>
          </a:p>
          <a:p>
            <a:pPr marL="0" indent="0">
              <a:buNone/>
            </a:pPr>
            <a:r>
              <a:rPr lang="en-US" sz="4800" dirty="0" smtClean="0"/>
              <a:t>Access to new features</a:t>
            </a:r>
          </a:p>
          <a:p>
            <a:pPr marL="342900" lvl="1" indent="0">
              <a:buNone/>
            </a:pPr>
            <a:r>
              <a:rPr lang="en-US" sz="3200" dirty="0" smtClean="0">
                <a:latin typeface="+mj-lt"/>
              </a:rPr>
              <a:t>Tile templates</a:t>
            </a:r>
          </a:p>
          <a:p>
            <a:pPr marL="342900" lvl="1" indent="0">
              <a:buNone/>
            </a:pPr>
            <a:r>
              <a:rPr lang="en-US" sz="3200" dirty="0" smtClean="0">
                <a:latin typeface="+mj-lt"/>
              </a:rPr>
              <a:t>Toast behaviors</a:t>
            </a:r>
            <a:endParaRPr lang="en-US" sz="3200" dirty="0">
              <a:latin typeface="+mj-lt"/>
            </a:endParaRPr>
          </a:p>
          <a:p>
            <a:pPr marL="342900" lvl="1" indent="0">
              <a:buNone/>
            </a:pPr>
            <a:r>
              <a:rPr lang="en-US" sz="3200" dirty="0" smtClean="0">
                <a:latin typeface="+mj-lt"/>
              </a:rPr>
              <a:t>Action center management</a:t>
            </a:r>
          </a:p>
          <a:p>
            <a:pPr marL="342900" lvl="1" indent="0">
              <a:buNone/>
            </a:pPr>
            <a:r>
              <a:rPr lang="en-US" sz="3200" dirty="0" smtClean="0">
                <a:latin typeface="+mj-lt"/>
              </a:rPr>
              <a:t>Raw to wake a task</a:t>
            </a:r>
          </a:p>
          <a:p>
            <a:pPr marL="342900" lvl="1" indent="0">
              <a:buNone/>
            </a:pPr>
            <a:r>
              <a:rPr lang="en-US" sz="3200" dirty="0" smtClean="0">
                <a:latin typeface="+mj-lt"/>
              </a:rPr>
              <a:t>WNS for push</a:t>
            </a:r>
            <a:endParaRPr lang="en-US" sz="3200" dirty="0">
              <a:latin typeface="+mj-lt"/>
            </a:endParaRPr>
          </a:p>
          <a:p>
            <a:pPr marL="101600" indent="0">
              <a:buNone/>
            </a:pPr>
            <a:endParaRPr lang="en-US" sz="4800" dirty="0"/>
          </a:p>
          <a:p>
            <a:pPr marL="101600" indent="0">
              <a:buNone/>
            </a:pPr>
            <a:endParaRPr lang="en-US" sz="4800" dirty="0"/>
          </a:p>
        </p:txBody>
      </p:sp>
      <p:sp>
        <p:nvSpPr>
          <p:cNvPr id="6" name="Title 5"/>
          <p:cNvSpPr>
            <a:spLocks noGrp="1"/>
          </p:cNvSpPr>
          <p:nvPr>
            <p:ph type="title"/>
          </p:nvPr>
        </p:nvSpPr>
        <p:spPr/>
        <p:txBody>
          <a:bodyPr/>
          <a:lstStyle/>
          <a:p>
            <a:r>
              <a:rPr lang="en-US" dirty="0" smtClean="0"/>
              <a:t>Silverlight 8.1 – Why?</a:t>
            </a:r>
            <a:endParaRPr lang="en-US" dirty="0"/>
          </a:p>
        </p:txBody>
      </p:sp>
    </p:spTree>
    <p:extLst>
      <p:ext uri="{BB962C8B-B14F-4D97-AF65-F5344CB8AC3E}">
        <p14:creationId xmlns:p14="http://schemas.microsoft.com/office/powerpoint/2010/main" val="123956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0"/>
            <a:ext cx="11887200" cy="5270498"/>
          </a:xfrm>
        </p:spPr>
        <p:txBody>
          <a:bodyPr>
            <a:normAutofit fontScale="92500"/>
          </a:bodyPr>
          <a:lstStyle/>
          <a:p>
            <a:pPr marL="0" indent="0">
              <a:buNone/>
            </a:pPr>
            <a:r>
              <a:rPr lang="en-US" sz="4800" dirty="0" smtClean="0">
                <a:solidFill>
                  <a:schemeClr val="tx1"/>
                </a:solidFill>
              </a:rPr>
              <a:t>You can call 8.1 </a:t>
            </a:r>
            <a:r>
              <a:rPr lang="en-US" sz="4800" dirty="0" err="1" smtClean="0">
                <a:solidFill>
                  <a:schemeClr val="tx1"/>
                </a:solidFill>
              </a:rPr>
              <a:t>WinRT</a:t>
            </a:r>
            <a:r>
              <a:rPr lang="en-US" sz="4800" dirty="0" smtClean="0">
                <a:solidFill>
                  <a:schemeClr val="tx1"/>
                </a:solidFill>
              </a:rPr>
              <a:t> notification APIs!</a:t>
            </a:r>
          </a:p>
          <a:p>
            <a:pPr marL="342900" lvl="1" indent="0">
              <a:buNone/>
            </a:pPr>
            <a:r>
              <a:rPr lang="en-US" sz="3200" dirty="0" smtClean="0">
                <a:latin typeface="+mj-lt"/>
              </a:rPr>
              <a:t>Convert project to Silverlight 8.1</a:t>
            </a:r>
          </a:p>
          <a:p>
            <a:pPr marL="342900" lvl="1" indent="0">
              <a:buNone/>
            </a:pPr>
            <a:r>
              <a:rPr lang="en-US" sz="3200" dirty="0" smtClean="0">
                <a:latin typeface="+mj-lt"/>
              </a:rPr>
              <a:t>Opt in to WNS from the </a:t>
            </a:r>
            <a:r>
              <a:rPr lang="en-US" sz="3200" dirty="0" err="1" smtClean="0">
                <a:latin typeface="+mj-lt"/>
              </a:rPr>
              <a:t>WMAppManifest</a:t>
            </a:r>
            <a:endParaRPr lang="en-US" sz="3200" dirty="0">
              <a:latin typeface="+mj-lt"/>
            </a:endParaRPr>
          </a:p>
          <a:p>
            <a:pPr marL="0" indent="0">
              <a:buNone/>
            </a:pPr>
            <a:r>
              <a:rPr lang="en-US" sz="4800" dirty="0" smtClean="0">
                <a:solidFill>
                  <a:schemeClr val="tx1"/>
                </a:solidFill>
              </a:rPr>
              <a:t>Don’t mix the .NET/WinRT feature sets</a:t>
            </a:r>
          </a:p>
          <a:p>
            <a:pPr marL="342900" lvl="1" indent="0">
              <a:buNone/>
            </a:pPr>
            <a:r>
              <a:rPr lang="en-US" sz="3200" dirty="0" smtClean="0">
                <a:latin typeface="+mj-lt"/>
              </a:rPr>
              <a:t>If you want to use the </a:t>
            </a:r>
            <a:r>
              <a:rPr lang="en-US" sz="3200" dirty="0" err="1" smtClean="0">
                <a:latin typeface="+mj-lt"/>
              </a:rPr>
              <a:t>WinRT</a:t>
            </a:r>
            <a:r>
              <a:rPr lang="en-US" sz="3200" dirty="0" smtClean="0">
                <a:latin typeface="+mj-lt"/>
              </a:rPr>
              <a:t> notification APIs, use them entirely and vice versa for .NET MPN/ShellTile/ShellToast APIs</a:t>
            </a:r>
          </a:p>
          <a:p>
            <a:pPr marL="571500" lvl="2" indent="0">
              <a:buNone/>
            </a:pPr>
            <a:r>
              <a:rPr lang="en-US" sz="2800" dirty="0" smtClean="0">
                <a:latin typeface="+mj-lt"/>
              </a:rPr>
              <a:t>For example, don’t use WNS for raw push but ShellTile for local tile updates</a:t>
            </a:r>
          </a:p>
          <a:p>
            <a:pPr marL="571500" lvl="2" indent="0">
              <a:buNone/>
            </a:pPr>
            <a:r>
              <a:rPr lang="en-US" sz="2800" dirty="0" smtClean="0">
                <a:latin typeface="+mj-lt"/>
              </a:rPr>
              <a:t>Or, don’t use MPN for push toasts and WNS for local toasts</a:t>
            </a:r>
          </a:p>
          <a:p>
            <a:pPr marL="342900" lvl="1" indent="0">
              <a:buNone/>
            </a:pPr>
            <a:r>
              <a:rPr lang="en-US" sz="3200" dirty="0" smtClean="0">
                <a:latin typeface="+mj-lt"/>
              </a:rPr>
              <a:t>Why?  Platform provisioning makes assumptions, but doesn’t enforce them</a:t>
            </a:r>
          </a:p>
          <a:p>
            <a:pPr marL="342900" lvl="1" indent="0">
              <a:buNone/>
            </a:pPr>
            <a:endParaRPr lang="en-US" sz="3200" dirty="0"/>
          </a:p>
        </p:txBody>
      </p:sp>
      <p:sp>
        <p:nvSpPr>
          <p:cNvPr id="6" name="Title 5"/>
          <p:cNvSpPr>
            <a:spLocks noGrp="1"/>
          </p:cNvSpPr>
          <p:nvPr>
            <p:ph type="title"/>
          </p:nvPr>
        </p:nvSpPr>
        <p:spPr/>
        <p:txBody>
          <a:bodyPr/>
          <a:lstStyle/>
          <a:p>
            <a:r>
              <a:rPr lang="en-US" dirty="0" smtClean="0"/>
              <a:t>Silverlight 8.1 – How To</a:t>
            </a:r>
            <a:endParaRPr lang="en-US" dirty="0"/>
          </a:p>
        </p:txBody>
      </p:sp>
    </p:spTree>
    <p:extLst>
      <p:ext uri="{BB962C8B-B14F-4D97-AF65-F5344CB8AC3E}">
        <p14:creationId xmlns:p14="http://schemas.microsoft.com/office/powerpoint/2010/main" val="36801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about Notifications with LOB Apps?</a:t>
            </a:r>
            <a:endParaRPr lang="en-US" dirty="0"/>
          </a:p>
        </p:txBody>
      </p:sp>
    </p:spTree>
    <p:extLst>
      <p:ext uri="{BB962C8B-B14F-4D97-AF65-F5344CB8AC3E}">
        <p14:creationId xmlns:p14="http://schemas.microsoft.com/office/powerpoint/2010/main" val="281805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a:t>
            </a:r>
            <a:r>
              <a:rPr lang="en-US" dirty="0"/>
              <a:t>S</a:t>
            </a:r>
            <a:r>
              <a:rPr lang="en-US" dirty="0" smtClean="0"/>
              <a:t>ervices for LOB apps</a:t>
            </a:r>
            <a:endParaRPr lang="en-US" dirty="0"/>
          </a:p>
        </p:txBody>
      </p:sp>
      <p:graphicFrame>
        <p:nvGraphicFramePr>
          <p:cNvPr id="4" name="Table 3"/>
          <p:cNvGraphicFramePr>
            <a:graphicFrameLocks noGrp="1"/>
          </p:cNvGraphicFramePr>
          <p:nvPr>
            <p:extLst/>
          </p:nvPr>
        </p:nvGraphicFramePr>
        <p:xfrm>
          <a:off x="640458" y="1668482"/>
          <a:ext cx="11101543" cy="3292098"/>
        </p:xfrm>
        <a:graphic>
          <a:graphicData uri="http://schemas.openxmlformats.org/drawingml/2006/table">
            <a:tbl>
              <a:tblPr firstRow="1" bandRow="1">
                <a:tableStyleId>{793D81CF-94F2-401A-BA57-92F5A7B2D0C5}</a:tableStyleId>
              </a:tblPr>
              <a:tblGrid>
                <a:gridCol w="4533780">
                  <a:extLst>
                    <a:ext uri="{9D8B030D-6E8A-4147-A177-3AD203B41FA5}">
                      <a16:colId xmlns="" xmlns:a16="http://schemas.microsoft.com/office/drawing/2014/main" val="774488405"/>
                    </a:ext>
                  </a:extLst>
                </a:gridCol>
                <a:gridCol w="3415292">
                  <a:extLst>
                    <a:ext uri="{9D8B030D-6E8A-4147-A177-3AD203B41FA5}">
                      <a16:colId xmlns="" xmlns:a16="http://schemas.microsoft.com/office/drawing/2014/main" val="349818310"/>
                    </a:ext>
                  </a:extLst>
                </a:gridCol>
                <a:gridCol w="3152471">
                  <a:extLst>
                    <a:ext uri="{9D8B030D-6E8A-4147-A177-3AD203B41FA5}">
                      <a16:colId xmlns="" xmlns:a16="http://schemas.microsoft.com/office/drawing/2014/main" val="1501436555"/>
                    </a:ext>
                  </a:extLst>
                </a:gridCol>
              </a:tblGrid>
              <a:tr h="1133023">
                <a:tc>
                  <a:txBody>
                    <a:bodyPr/>
                    <a:lstStyle/>
                    <a:p>
                      <a:r>
                        <a:rPr lang="en-US" sz="1600" dirty="0" smtClean="0">
                          <a:gradFill>
                            <a:gsLst>
                              <a:gs pos="9934">
                                <a:srgbClr val="1E1E1E"/>
                              </a:gs>
                              <a:gs pos="100000">
                                <a:srgbClr val="1E1E1E"/>
                              </a:gs>
                            </a:gsLst>
                            <a:lin ang="5400000" scaled="0"/>
                          </a:gradFill>
                          <a:latin typeface="+mn-lt"/>
                        </a:rPr>
                        <a:t>App Type/</a:t>
                      </a:r>
                    </a:p>
                    <a:p>
                      <a:r>
                        <a:rPr lang="en-US" sz="1600" dirty="0" smtClean="0">
                          <a:gradFill>
                            <a:gsLst>
                              <a:gs pos="9934">
                                <a:srgbClr val="1E1E1E"/>
                              </a:gs>
                              <a:gs pos="100000">
                                <a:srgbClr val="1E1E1E"/>
                              </a:gs>
                            </a:gsLst>
                            <a:lin ang="5400000" scaled="0"/>
                          </a:gradFill>
                          <a:latin typeface="+mn-lt"/>
                        </a:rPr>
                        <a:t>Service</a:t>
                      </a:r>
                      <a:endParaRPr lang="en-US" sz="1600" b="0" dirty="0">
                        <a:gradFill>
                          <a:gsLst>
                            <a:gs pos="9934">
                              <a:srgbClr val="1E1E1E"/>
                            </a:gs>
                            <a:gs pos="100000">
                              <a:srgbClr val="1E1E1E"/>
                            </a:gs>
                          </a:gsLst>
                          <a:lin ang="5400000" scaled="0"/>
                        </a:gradFill>
                        <a:latin typeface="+mn-lt"/>
                      </a:endParaRPr>
                    </a:p>
                  </a:txBody>
                  <a:tcPr marL="93260" marR="93260"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Windows </a:t>
                      </a:r>
                      <a:r>
                        <a:rPr lang="en-US" sz="1600" b="1" dirty="0" smtClean="0">
                          <a:gradFill>
                            <a:gsLst>
                              <a:gs pos="9934">
                                <a:srgbClr val="1E1E1E"/>
                              </a:gs>
                              <a:gs pos="100000">
                                <a:srgbClr val="1E1E1E"/>
                              </a:gs>
                            </a:gsLst>
                            <a:lin ang="5400000" scaled="0"/>
                          </a:gradFill>
                          <a:latin typeface="+mn-lt"/>
                        </a:rPr>
                        <a:t>Notification Service</a:t>
                      </a:r>
                    </a:p>
                    <a:p>
                      <a:pPr algn="ctr"/>
                      <a:r>
                        <a:rPr lang="en-US" sz="1600" b="1" dirty="0" smtClean="0">
                          <a:gradFill>
                            <a:gsLst>
                              <a:gs pos="9934">
                                <a:srgbClr val="1E1E1E"/>
                              </a:gs>
                              <a:gs pos="100000">
                                <a:srgbClr val="1E1E1E"/>
                              </a:gs>
                            </a:gsLst>
                            <a:lin ang="5400000" scaled="0"/>
                          </a:gradFill>
                          <a:latin typeface="+mn-lt"/>
                        </a:rPr>
                        <a:t>(WNS)</a:t>
                      </a:r>
                      <a:endParaRPr lang="en-US" sz="1600" b="1" dirty="0">
                        <a:gradFill>
                          <a:gsLst>
                            <a:gs pos="9934">
                              <a:srgbClr val="1E1E1E"/>
                            </a:gs>
                            <a:gs pos="100000">
                              <a:srgbClr val="1E1E1E"/>
                            </a:gs>
                          </a:gsLst>
                          <a:lin ang="5400000" scaled="0"/>
                        </a:gradFill>
                        <a:latin typeface="+mn-lt"/>
                      </a:endParaRPr>
                    </a:p>
                  </a:txBody>
                  <a:tcPr marL="93260" marR="93260"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Microsoft Push </a:t>
                      </a:r>
                      <a:r>
                        <a:rPr lang="en-US" sz="1600" b="1" dirty="0" smtClean="0">
                          <a:gradFill>
                            <a:gsLst>
                              <a:gs pos="9934">
                                <a:srgbClr val="1E1E1E"/>
                              </a:gs>
                              <a:gs pos="100000">
                                <a:srgbClr val="1E1E1E"/>
                              </a:gs>
                            </a:gsLst>
                            <a:lin ang="5400000" scaled="0"/>
                          </a:gradFill>
                          <a:latin typeface="+mn-lt"/>
                        </a:rPr>
                        <a:t>Notification</a:t>
                      </a:r>
                    </a:p>
                    <a:p>
                      <a:pPr algn="ctr"/>
                      <a:r>
                        <a:rPr lang="en-US" sz="1600" b="1" dirty="0" smtClean="0">
                          <a:gradFill>
                            <a:gsLst>
                              <a:gs pos="9934">
                                <a:srgbClr val="1E1E1E"/>
                              </a:gs>
                              <a:gs pos="100000">
                                <a:srgbClr val="1E1E1E"/>
                              </a:gs>
                            </a:gsLst>
                            <a:lin ang="5400000" scaled="0"/>
                          </a:gradFill>
                          <a:latin typeface="+mn-lt"/>
                        </a:rPr>
                        <a:t>(MPN)</a:t>
                      </a:r>
                      <a:endParaRPr lang="en-US" sz="1600" b="1" dirty="0">
                        <a:gradFill>
                          <a:gsLst>
                            <a:gs pos="9934">
                              <a:srgbClr val="1E1E1E"/>
                            </a:gs>
                            <a:gs pos="100000">
                              <a:srgbClr val="1E1E1E"/>
                            </a:gs>
                          </a:gsLst>
                          <a:lin ang="5400000" scaled="0"/>
                        </a:gradFill>
                        <a:latin typeface="+mn-lt"/>
                      </a:endParaRPr>
                    </a:p>
                  </a:txBody>
                  <a:tcPr marL="93260" marR="93260"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extLst>
                  <a:ext uri="{0D108BD9-81ED-4DB2-BD59-A6C34878D82A}">
                    <a16:rowId xmlns="" xmlns:a16="http://schemas.microsoft.com/office/drawing/2014/main" val="474954843"/>
                  </a:ext>
                </a:extLst>
              </a:tr>
              <a:tr h="696035">
                <a:tc>
                  <a:txBody>
                    <a:bodyPr/>
                    <a:lstStyle/>
                    <a:p>
                      <a:r>
                        <a:rPr lang="en-US" sz="2400" kern="1200" dirty="0" smtClean="0">
                          <a:gradFill>
                            <a:gsLst>
                              <a:gs pos="66981">
                                <a:schemeClr val="tx1">
                                  <a:lumMod val="75000"/>
                                  <a:lumOff val="25000"/>
                                </a:schemeClr>
                              </a:gs>
                              <a:gs pos="0">
                                <a:schemeClr val="tx1">
                                  <a:lumMod val="75000"/>
                                  <a:lumOff val="25000"/>
                                </a:schemeClr>
                              </a:gs>
                            </a:gsLst>
                            <a:lin ang="5400000" scaled="0"/>
                          </a:gradFill>
                          <a:latin typeface="+mn-lt"/>
                          <a:ea typeface="+mn-ea"/>
                          <a:cs typeface="+mn-cs"/>
                        </a:rPr>
                        <a:t>Windows Runtime App (AppX)*</a:t>
                      </a:r>
                      <a:endParaRPr lang="en-US" sz="2400" kern="1200" dirty="0">
                        <a:gradFill>
                          <a:gsLst>
                            <a:gs pos="66981">
                              <a:schemeClr val="tx1">
                                <a:lumMod val="75000"/>
                                <a:lumOff val="25000"/>
                              </a:schemeClr>
                            </a:gs>
                            <a:gs pos="0">
                              <a:schemeClr val="tx1">
                                <a:lumMod val="75000"/>
                                <a:lumOff val="25000"/>
                              </a:schemeClr>
                            </a:gs>
                          </a:gsLst>
                          <a:lin ang="5400000" scaled="0"/>
                        </a:gradFill>
                        <a:latin typeface="+mn-lt"/>
                        <a:ea typeface="+mn-ea"/>
                        <a:cs typeface="+mn-cs"/>
                      </a:endParaRPr>
                    </a:p>
                  </a:txBody>
                  <a:tcPr marL="93260" marR="93260"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2400" kern="1200" dirty="0" smtClean="0">
                          <a:gradFill>
                            <a:gsLst>
                              <a:gs pos="66981">
                                <a:schemeClr val="tx1">
                                  <a:lumMod val="75000"/>
                                  <a:lumOff val="25000"/>
                                </a:schemeClr>
                              </a:gs>
                              <a:gs pos="0">
                                <a:schemeClr val="tx1">
                                  <a:lumMod val="75000"/>
                                  <a:lumOff val="25000"/>
                                </a:schemeClr>
                              </a:gs>
                            </a:gsLst>
                            <a:lin ang="5400000" scaled="0"/>
                          </a:gradFill>
                          <a:latin typeface="+mn-lt"/>
                          <a:ea typeface="+mn-ea"/>
                          <a:cs typeface="+mn-cs"/>
                        </a:rPr>
                        <a:t>8.1</a:t>
                      </a:r>
                      <a:endParaRPr lang="en-US" sz="2400" kern="1200" dirty="0">
                        <a:gradFill>
                          <a:gsLst>
                            <a:gs pos="66981">
                              <a:schemeClr val="tx1">
                                <a:lumMod val="75000"/>
                                <a:lumOff val="25000"/>
                              </a:schemeClr>
                            </a:gs>
                            <a:gs pos="0">
                              <a:schemeClr val="tx1">
                                <a:lumMod val="75000"/>
                                <a:lumOff val="25000"/>
                              </a:schemeClr>
                            </a:gs>
                          </a:gsLst>
                          <a:lin ang="5400000" scaled="0"/>
                        </a:gradFill>
                        <a:latin typeface="+mn-lt"/>
                        <a:ea typeface="+mn-ea"/>
                        <a:cs typeface="+mn-cs"/>
                      </a:endParaRP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2400" kern="1200" noProof="0" dirty="0" smtClean="0">
                          <a:gradFill>
                            <a:gsLst>
                              <a:gs pos="66981">
                                <a:schemeClr val="tx1">
                                  <a:lumMod val="75000"/>
                                  <a:lumOff val="25000"/>
                                </a:schemeClr>
                              </a:gs>
                              <a:gs pos="0">
                                <a:schemeClr val="tx1">
                                  <a:lumMod val="75000"/>
                                  <a:lumOff val="25000"/>
                                </a:schemeClr>
                              </a:gs>
                            </a:gsLst>
                            <a:lin ang="5400000" scaled="0"/>
                          </a:gradFill>
                          <a:latin typeface="+mn-lt"/>
                          <a:ea typeface="+mn-ea"/>
                          <a:cs typeface="+mn-cs"/>
                        </a:rPr>
                        <a:t>not supported</a:t>
                      </a: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 xmlns:a16="http://schemas.microsoft.com/office/drawing/2014/main" val="2387521178"/>
                  </a:ext>
                </a:extLst>
              </a:tr>
              <a:tr h="696035">
                <a:tc>
                  <a:txBody>
                    <a:bodyPr/>
                    <a:lstStyle/>
                    <a:p>
                      <a:r>
                        <a:rPr lang="en-US" sz="2400" kern="1200" dirty="0" smtClean="0">
                          <a:gradFill>
                            <a:gsLst>
                              <a:gs pos="66981">
                                <a:schemeClr val="tx1">
                                  <a:lumMod val="75000"/>
                                  <a:lumOff val="25000"/>
                                </a:schemeClr>
                              </a:gs>
                              <a:gs pos="0">
                                <a:schemeClr val="tx1">
                                  <a:lumMod val="75000"/>
                                  <a:lumOff val="25000"/>
                                </a:schemeClr>
                              </a:gs>
                            </a:gsLst>
                            <a:lin ang="5400000" scaled="0"/>
                          </a:gradFill>
                          <a:latin typeface="+mn-lt"/>
                          <a:ea typeface="+mn-ea"/>
                          <a:cs typeface="+mn-cs"/>
                        </a:rPr>
                        <a:t>Windows Phone Silverlight App (XAP)</a:t>
                      </a:r>
                      <a:endParaRPr lang="en-US" sz="2400" kern="1200" dirty="0">
                        <a:gradFill>
                          <a:gsLst>
                            <a:gs pos="66981">
                              <a:schemeClr val="tx1">
                                <a:lumMod val="75000"/>
                                <a:lumOff val="25000"/>
                              </a:schemeClr>
                            </a:gs>
                            <a:gs pos="0">
                              <a:schemeClr val="tx1">
                                <a:lumMod val="75000"/>
                                <a:lumOff val="25000"/>
                              </a:schemeClr>
                            </a:gs>
                          </a:gsLst>
                          <a:lin ang="5400000" scaled="0"/>
                        </a:gradFill>
                        <a:latin typeface="+mn-lt"/>
                        <a:ea typeface="+mn-ea"/>
                        <a:cs typeface="+mn-cs"/>
                      </a:endParaRPr>
                    </a:p>
                  </a:txBody>
                  <a:tcPr marL="93260" marR="93260"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2400" kern="1200" dirty="0" smtClean="0">
                          <a:gradFill>
                            <a:gsLst>
                              <a:gs pos="66981">
                                <a:schemeClr val="tx1">
                                  <a:lumMod val="75000"/>
                                  <a:lumOff val="25000"/>
                                </a:schemeClr>
                              </a:gs>
                              <a:gs pos="0">
                                <a:schemeClr val="tx1">
                                  <a:lumMod val="75000"/>
                                  <a:lumOff val="25000"/>
                                </a:schemeClr>
                              </a:gs>
                            </a:gsLst>
                            <a:lin ang="5400000" scaled="0"/>
                          </a:gradFill>
                          <a:latin typeface="+mn-lt"/>
                          <a:ea typeface="+mn-ea"/>
                          <a:cs typeface="+mn-cs"/>
                        </a:rPr>
                        <a:t>8.1</a:t>
                      </a:r>
                      <a:endParaRPr lang="en-US" sz="2400" kern="1200" dirty="0">
                        <a:gradFill>
                          <a:gsLst>
                            <a:gs pos="66981">
                              <a:schemeClr val="tx1">
                                <a:lumMod val="75000"/>
                                <a:lumOff val="25000"/>
                              </a:schemeClr>
                            </a:gs>
                            <a:gs pos="0">
                              <a:schemeClr val="tx1">
                                <a:lumMod val="75000"/>
                                <a:lumOff val="25000"/>
                              </a:schemeClr>
                            </a:gs>
                          </a:gsLst>
                          <a:lin ang="5400000" scaled="0"/>
                        </a:gradFill>
                        <a:latin typeface="+mn-lt"/>
                        <a:ea typeface="+mn-ea"/>
                        <a:cs typeface="+mn-cs"/>
                      </a:endParaRP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2400" kern="1200" dirty="0" smtClean="0">
                          <a:gradFill>
                            <a:gsLst>
                              <a:gs pos="66981">
                                <a:schemeClr val="tx1">
                                  <a:lumMod val="75000"/>
                                  <a:lumOff val="25000"/>
                                </a:schemeClr>
                              </a:gs>
                              <a:gs pos="0">
                                <a:schemeClr val="tx1">
                                  <a:lumMod val="75000"/>
                                  <a:lumOff val="25000"/>
                                </a:schemeClr>
                              </a:gs>
                            </a:gsLst>
                            <a:lin ang="5400000" scaled="0"/>
                          </a:gradFill>
                          <a:latin typeface="+mn-lt"/>
                          <a:ea typeface="+mn-ea"/>
                          <a:cs typeface="+mn-cs"/>
                        </a:rPr>
                        <a:t>8.0/8.1</a:t>
                      </a:r>
                      <a:endParaRPr lang="en-US" sz="2400" kern="1200" dirty="0">
                        <a:gradFill>
                          <a:gsLst>
                            <a:gs pos="66981">
                              <a:schemeClr val="tx1">
                                <a:lumMod val="75000"/>
                                <a:lumOff val="25000"/>
                              </a:schemeClr>
                            </a:gs>
                            <a:gs pos="0">
                              <a:schemeClr val="tx1">
                                <a:lumMod val="75000"/>
                                <a:lumOff val="25000"/>
                              </a:schemeClr>
                            </a:gs>
                          </a:gsLst>
                          <a:lin ang="5400000" scaled="0"/>
                        </a:gradFill>
                        <a:latin typeface="+mn-lt"/>
                        <a:ea typeface="+mn-ea"/>
                        <a:cs typeface="+mn-cs"/>
                      </a:endParaRP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extLst>
                  <a:ext uri="{0D108BD9-81ED-4DB2-BD59-A6C34878D82A}">
                    <a16:rowId xmlns="" xmlns:a16="http://schemas.microsoft.com/office/drawing/2014/main" val="2622793069"/>
                  </a:ext>
                </a:extLst>
              </a:tr>
              <a:tr h="696035">
                <a:tc>
                  <a:txBody>
                    <a:bodyPr/>
                    <a:lstStyle/>
                    <a:p>
                      <a:r>
                        <a:rPr lang="en-US" sz="2400" kern="1200" dirty="0" smtClean="0">
                          <a:gradFill>
                            <a:gsLst>
                              <a:gs pos="66981">
                                <a:schemeClr val="tx1">
                                  <a:lumMod val="75000"/>
                                  <a:lumOff val="25000"/>
                                </a:schemeClr>
                              </a:gs>
                              <a:gs pos="0">
                                <a:schemeClr val="tx1">
                                  <a:lumMod val="75000"/>
                                  <a:lumOff val="25000"/>
                                </a:schemeClr>
                              </a:gs>
                            </a:gsLst>
                            <a:lin ang="5400000" scaled="0"/>
                          </a:gradFill>
                          <a:latin typeface="+mn-lt"/>
                          <a:ea typeface="+mn-ea"/>
                          <a:cs typeface="+mn-cs"/>
                        </a:rPr>
                        <a:t>Windows Runtime Phone App (AppX on WP)*</a:t>
                      </a:r>
                      <a:endParaRPr lang="en-US" sz="2400" kern="1200" dirty="0">
                        <a:gradFill>
                          <a:gsLst>
                            <a:gs pos="66981">
                              <a:schemeClr val="tx1">
                                <a:lumMod val="75000"/>
                                <a:lumOff val="25000"/>
                              </a:schemeClr>
                            </a:gs>
                            <a:gs pos="0">
                              <a:schemeClr val="tx1">
                                <a:lumMod val="75000"/>
                                <a:lumOff val="25000"/>
                              </a:schemeClr>
                            </a:gs>
                          </a:gsLst>
                          <a:lin ang="5400000" scaled="0"/>
                        </a:gradFill>
                        <a:latin typeface="+mn-lt"/>
                        <a:ea typeface="+mn-ea"/>
                        <a:cs typeface="+mn-cs"/>
                      </a:endParaRPr>
                    </a:p>
                  </a:txBody>
                  <a:tcPr marL="93260" marR="93260"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2400" kern="1200" dirty="0" smtClean="0">
                          <a:gradFill>
                            <a:gsLst>
                              <a:gs pos="66981">
                                <a:schemeClr val="tx1">
                                  <a:lumMod val="75000"/>
                                  <a:lumOff val="25000"/>
                                </a:schemeClr>
                              </a:gs>
                              <a:gs pos="0">
                                <a:schemeClr val="tx1">
                                  <a:lumMod val="75000"/>
                                  <a:lumOff val="25000"/>
                                </a:schemeClr>
                              </a:gs>
                            </a:gsLst>
                            <a:lin ang="5400000" scaled="0"/>
                          </a:gradFill>
                          <a:latin typeface="+mn-lt"/>
                          <a:ea typeface="+mn-ea"/>
                          <a:cs typeface="+mn-cs"/>
                        </a:rPr>
                        <a:t>not supported</a:t>
                      </a:r>
                      <a:endParaRPr lang="en-US" sz="2400" kern="1200" dirty="0">
                        <a:gradFill>
                          <a:gsLst>
                            <a:gs pos="66981">
                              <a:schemeClr val="tx1">
                                <a:lumMod val="75000"/>
                                <a:lumOff val="25000"/>
                              </a:schemeClr>
                            </a:gs>
                            <a:gs pos="0">
                              <a:schemeClr val="tx1">
                                <a:lumMod val="75000"/>
                                <a:lumOff val="25000"/>
                              </a:schemeClr>
                            </a:gs>
                          </a:gsLst>
                          <a:lin ang="5400000" scaled="0"/>
                        </a:gradFill>
                        <a:latin typeface="+mn-lt"/>
                        <a:ea typeface="+mn-ea"/>
                        <a:cs typeface="+mn-cs"/>
                      </a:endParaRP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2400" kern="1200" noProof="0" dirty="0" smtClean="0">
                          <a:gradFill>
                            <a:gsLst>
                              <a:gs pos="66981">
                                <a:schemeClr val="tx1">
                                  <a:lumMod val="75000"/>
                                  <a:lumOff val="25000"/>
                                </a:schemeClr>
                              </a:gs>
                              <a:gs pos="0">
                                <a:schemeClr val="tx1">
                                  <a:lumMod val="75000"/>
                                  <a:lumOff val="25000"/>
                                </a:schemeClr>
                              </a:gs>
                            </a:gsLst>
                            <a:lin ang="5400000" scaled="0"/>
                          </a:gradFill>
                          <a:latin typeface="+mn-lt"/>
                          <a:ea typeface="+mn-ea"/>
                          <a:cs typeface="+mn-cs"/>
                        </a:rPr>
                        <a:t>not supported</a:t>
                      </a: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 xmlns:a16="http://schemas.microsoft.com/office/drawing/2014/main" val="1780720135"/>
                  </a:ext>
                </a:extLst>
              </a:tr>
            </a:tbl>
          </a:graphicData>
        </a:graphic>
      </p:graphicFrame>
      <p:sp>
        <p:nvSpPr>
          <p:cNvPr id="5" name="TextBox 4"/>
          <p:cNvSpPr txBox="1"/>
          <p:nvPr/>
        </p:nvSpPr>
        <p:spPr>
          <a:xfrm>
            <a:off x="4882543" y="5804494"/>
            <a:ext cx="7274883" cy="550639"/>
          </a:xfrm>
          <a:prstGeom prst="rect">
            <a:avLst/>
          </a:prstGeom>
          <a:noFill/>
        </p:spPr>
        <p:txBody>
          <a:bodyPr wrap="square" lIns="186521" tIns="149217" rIns="186521" bIns="149217" rtlCol="0">
            <a:spAutoFit/>
          </a:bodyPr>
          <a:lstStyle/>
          <a:p>
            <a:pPr defTabSz="932597">
              <a:lnSpc>
                <a:spcPct val="90000"/>
              </a:lnSpc>
              <a:spcAft>
                <a:spcPts val="612"/>
              </a:spcAft>
            </a:pPr>
            <a:r>
              <a:rPr lang="en-US" dirty="0"/>
              <a:t>*Note: </a:t>
            </a:r>
            <a:r>
              <a:rPr lang="en-US" dirty="0" err="1"/>
              <a:t>Appx</a:t>
            </a:r>
            <a:r>
              <a:rPr lang="en-US" dirty="0"/>
              <a:t> files signed with a Symantec cert cannot use WNS</a:t>
            </a:r>
          </a:p>
        </p:txBody>
      </p:sp>
    </p:spTree>
    <p:extLst>
      <p:ext uri="{BB962C8B-B14F-4D97-AF65-F5344CB8AC3E}">
        <p14:creationId xmlns:p14="http://schemas.microsoft.com/office/powerpoint/2010/main" val="266447134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Toasts</a:t>
            </a:r>
            <a:endParaRPr lang="en-US" dirty="0"/>
          </a:p>
        </p:txBody>
      </p:sp>
    </p:spTree>
    <p:extLst>
      <p:ext uri="{BB962C8B-B14F-4D97-AF65-F5344CB8AC3E}">
        <p14:creationId xmlns:p14="http://schemas.microsoft.com/office/powerpoint/2010/main" val="172744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Converged </a:t>
            </a:r>
            <a:r>
              <a:rPr lang="en-US" dirty="0"/>
              <a:t>T</a:t>
            </a:r>
            <a:r>
              <a:rPr lang="en-US" dirty="0" smtClean="0"/>
              <a:t>oast </a:t>
            </a:r>
            <a:r>
              <a:rPr lang="en-US" dirty="0"/>
              <a:t>N</a:t>
            </a:r>
            <a:r>
              <a:rPr lang="en-US" dirty="0" smtClean="0"/>
              <a:t>otification </a:t>
            </a:r>
            <a:r>
              <a:rPr lang="en-US" dirty="0"/>
              <a:t>W</a:t>
            </a:r>
            <a:r>
              <a:rPr lang="en-US" dirty="0" smtClean="0"/>
              <a:t>orld</a:t>
            </a:r>
            <a:endParaRPr lang="en-US" dirty="0"/>
          </a:p>
        </p:txBody>
      </p:sp>
      <p:grpSp>
        <p:nvGrpSpPr>
          <p:cNvPr id="11" name="Group 10"/>
          <p:cNvGrpSpPr/>
          <p:nvPr/>
        </p:nvGrpSpPr>
        <p:grpSpPr>
          <a:xfrm>
            <a:off x="1418319" y="1516345"/>
            <a:ext cx="3678970" cy="4331994"/>
            <a:chOff x="714707" y="1487126"/>
            <a:chExt cx="3679492" cy="4332609"/>
          </a:xfrm>
        </p:grpSpPr>
        <p:pic>
          <p:nvPicPr>
            <p:cNvPr id="2052" name="Picture 4" descr="ToastText02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4" y="1487126"/>
              <a:ext cx="3667125" cy="8572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astText03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3" y="2477217"/>
              <a:ext cx="3667125" cy="8572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oastImageAndText02 exam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074" y="3998081"/>
              <a:ext cx="3667125" cy="8572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oastImageAndText04 exam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707" y="4962484"/>
              <a:ext cx="3667125" cy="8572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560637" y="3497262"/>
              <a:ext cx="0" cy="381000"/>
            </a:xfrm>
            <a:prstGeom prst="line">
              <a:avLst/>
            </a:prstGeom>
            <a:ln w="76200">
              <a:solidFill>
                <a:schemeClr val="accent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Right Brace 11"/>
          <p:cNvSpPr/>
          <p:nvPr/>
        </p:nvSpPr>
        <p:spPr>
          <a:xfrm>
            <a:off x="6185719" y="1811937"/>
            <a:ext cx="685703" cy="3809459"/>
          </a:xfrm>
          <a:prstGeom prst="rightBrace">
            <a:avLst>
              <a:gd name="adj1" fmla="val 45542"/>
              <a:gd name="adj2" fmla="val 11767"/>
            </a:avLst>
          </a:prstGeom>
          <a:ln w="5715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0"/>
              </a:solidFill>
            </a:endParaRPr>
          </a:p>
        </p:txBody>
      </p:sp>
      <p:pic>
        <p:nvPicPr>
          <p:cNvPr id="15" name="Picture 14"/>
          <p:cNvPicPr>
            <a:picLocks noChangeAspect="1"/>
          </p:cNvPicPr>
          <p:nvPr/>
        </p:nvPicPr>
        <p:blipFill>
          <a:blip r:embed="rId7"/>
          <a:stretch>
            <a:fillRect/>
          </a:stretch>
        </p:blipFill>
        <p:spPr>
          <a:xfrm>
            <a:off x="7513453" y="1401539"/>
            <a:ext cx="4018980" cy="4630258"/>
          </a:xfrm>
          <a:prstGeom prst="rect">
            <a:avLst/>
          </a:prstGeom>
        </p:spPr>
      </p:pic>
    </p:spTree>
    <p:extLst>
      <p:ext uri="{BB962C8B-B14F-4D97-AF65-F5344CB8AC3E}">
        <p14:creationId xmlns:p14="http://schemas.microsoft.com/office/powerpoint/2010/main" val="2829311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 Center User Experience</a:t>
            </a:r>
            <a:endParaRPr lang="en-US" dirty="0"/>
          </a:p>
        </p:txBody>
      </p:sp>
    </p:spTree>
    <p:extLst>
      <p:ext uri="{BB962C8B-B14F-4D97-AF65-F5344CB8AC3E}">
        <p14:creationId xmlns:p14="http://schemas.microsoft.com/office/powerpoint/2010/main" val="265490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592262"/>
            <a:ext cx="11885514" cy="4505849"/>
          </a:xfrm>
        </p:spPr>
        <p:txBody>
          <a:bodyPr/>
          <a:lstStyle/>
          <a:p>
            <a:pPr marL="0" indent="0">
              <a:buNone/>
            </a:pPr>
            <a:r>
              <a:rPr lang="en-US" sz="4800" dirty="0" smtClean="0"/>
              <a:t>A user can:</a:t>
            </a:r>
          </a:p>
          <a:p>
            <a:pPr marL="0" indent="0">
              <a:buNone/>
            </a:pPr>
            <a:endParaRPr lang="en-US" sz="3600" dirty="0"/>
          </a:p>
          <a:p>
            <a:pPr marL="0" indent="0">
              <a:buNone/>
            </a:pPr>
            <a:r>
              <a:rPr lang="en-US" sz="3600" dirty="0" smtClean="0">
                <a:solidFill>
                  <a:schemeClr val="tx1"/>
                </a:solidFill>
              </a:rPr>
              <a:t>Chase individual notifications</a:t>
            </a:r>
          </a:p>
          <a:p>
            <a:pPr marL="0" indent="0">
              <a:buNone/>
            </a:pPr>
            <a:endParaRPr lang="en-US" sz="3600" dirty="0">
              <a:solidFill>
                <a:schemeClr val="tx1"/>
              </a:solidFill>
            </a:endParaRPr>
          </a:p>
          <a:p>
            <a:pPr marL="0" indent="0">
              <a:buNone/>
            </a:pPr>
            <a:r>
              <a:rPr lang="en-US" sz="3600" dirty="0" smtClean="0">
                <a:solidFill>
                  <a:schemeClr val="tx1"/>
                </a:solidFill>
              </a:rPr>
              <a:t>Remove per app group</a:t>
            </a:r>
          </a:p>
          <a:p>
            <a:pPr marL="0" indent="0">
              <a:buNone/>
            </a:pPr>
            <a:endParaRPr lang="en-US" sz="3600" dirty="0">
              <a:solidFill>
                <a:schemeClr val="tx1"/>
              </a:solidFill>
            </a:endParaRPr>
          </a:p>
          <a:p>
            <a:pPr marL="0" indent="0">
              <a:buNone/>
            </a:pPr>
            <a:r>
              <a:rPr lang="en-US" sz="3600" dirty="0" smtClean="0">
                <a:solidFill>
                  <a:schemeClr val="tx1"/>
                </a:solidFill>
              </a:rPr>
              <a:t>Clear all</a:t>
            </a:r>
            <a:endParaRPr lang="en-US" sz="3600" dirty="0">
              <a:solidFill>
                <a:schemeClr val="tx1"/>
              </a:solidFill>
            </a:endParaRPr>
          </a:p>
        </p:txBody>
      </p:sp>
      <p:sp>
        <p:nvSpPr>
          <p:cNvPr id="3" name="Title 2"/>
          <p:cNvSpPr>
            <a:spLocks noGrp="1"/>
          </p:cNvSpPr>
          <p:nvPr>
            <p:ph type="title"/>
          </p:nvPr>
        </p:nvSpPr>
        <p:spPr/>
        <p:txBody>
          <a:bodyPr/>
          <a:lstStyle/>
          <a:p>
            <a:r>
              <a:rPr lang="en-US" dirty="0" smtClean="0"/>
              <a:t>Action Center User Experience</a:t>
            </a:r>
            <a:endParaRPr lang="en-US" dirty="0"/>
          </a:p>
        </p:txBody>
      </p:sp>
      <p:pic>
        <p:nvPicPr>
          <p:cNvPr id="4" name="Picture 3"/>
          <p:cNvPicPr>
            <a:picLocks noChangeAspect="1"/>
          </p:cNvPicPr>
          <p:nvPr/>
        </p:nvPicPr>
        <p:blipFill>
          <a:blip r:embed="rId2"/>
          <a:stretch>
            <a:fillRect/>
          </a:stretch>
        </p:blipFill>
        <p:spPr>
          <a:xfrm>
            <a:off x="9875837" y="1482986"/>
            <a:ext cx="1745319" cy="4724400"/>
          </a:xfrm>
          <a:prstGeom prst="rect">
            <a:avLst/>
          </a:prstGeom>
        </p:spPr>
      </p:pic>
    </p:spTree>
    <p:extLst>
      <p:ext uri="{BB962C8B-B14F-4D97-AF65-F5344CB8AC3E}">
        <p14:creationId xmlns:p14="http://schemas.microsoft.com/office/powerpoint/2010/main" val="3815239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820862"/>
            <a:ext cx="11885514" cy="4414029"/>
          </a:xfrm>
        </p:spPr>
        <p:txBody>
          <a:bodyPr/>
          <a:lstStyle/>
          <a:p>
            <a:pPr marL="0" indent="0">
              <a:buNone/>
            </a:pPr>
            <a:r>
              <a:rPr lang="en-US" dirty="0" smtClean="0">
                <a:solidFill>
                  <a:schemeClr val="tx1"/>
                </a:solidFill>
              </a:rPr>
              <a:t>Persist 7 days or less</a:t>
            </a:r>
          </a:p>
          <a:p>
            <a:endParaRPr lang="en-US" dirty="0" smtClean="0">
              <a:solidFill>
                <a:schemeClr val="tx1"/>
              </a:solidFill>
            </a:endParaRPr>
          </a:p>
          <a:p>
            <a:pPr marL="0" indent="0">
              <a:buNone/>
            </a:pPr>
            <a:r>
              <a:rPr lang="en-US" dirty="0" smtClean="0">
                <a:solidFill>
                  <a:schemeClr val="tx1"/>
                </a:solidFill>
              </a:rPr>
              <a:t>Up to 20 most recent notifications per app</a:t>
            </a:r>
          </a:p>
          <a:p>
            <a:pPr marL="342900" lvl="1" indent="0">
              <a:buNone/>
            </a:pPr>
            <a:r>
              <a:rPr lang="en-US" sz="2856" dirty="0">
                <a:solidFill>
                  <a:schemeClr val="tx1"/>
                </a:solidFill>
                <a:latin typeface="+mj-lt"/>
              </a:rPr>
              <a:t>FIFO</a:t>
            </a:r>
          </a:p>
          <a:p>
            <a:pPr marL="342900" lvl="1" indent="0">
              <a:buNone/>
            </a:pPr>
            <a:r>
              <a:rPr lang="en-US" sz="2856" dirty="0">
                <a:solidFill>
                  <a:schemeClr val="tx1"/>
                </a:solidFill>
                <a:latin typeface="+mj-lt"/>
              </a:rPr>
              <a:t>“More” </a:t>
            </a:r>
            <a:r>
              <a:rPr lang="en-US" sz="2856" dirty="0" smtClean="0">
                <a:solidFill>
                  <a:schemeClr val="tx1"/>
                </a:solidFill>
                <a:latin typeface="+mj-lt"/>
              </a:rPr>
              <a:t>notification</a:t>
            </a:r>
          </a:p>
          <a:p>
            <a:pPr marL="0" lvl="1" indent="0">
              <a:buNone/>
            </a:pPr>
            <a:endParaRPr lang="en-US" sz="4000" dirty="0" smtClean="0">
              <a:solidFill>
                <a:schemeClr val="tx1"/>
              </a:solidFill>
              <a:latin typeface="+mj-lt"/>
            </a:endParaRPr>
          </a:p>
          <a:p>
            <a:pPr marL="0" lvl="1" indent="0">
              <a:buNone/>
            </a:pPr>
            <a:r>
              <a:rPr lang="en-US" sz="4000" dirty="0" smtClean="0">
                <a:solidFill>
                  <a:schemeClr val="tx1"/>
                </a:solidFill>
                <a:latin typeface="+mj-lt"/>
              </a:rPr>
              <a:t>Offline notification grouping</a:t>
            </a:r>
            <a:endParaRPr lang="en-US" sz="4000" dirty="0">
              <a:solidFill>
                <a:schemeClr val="tx1"/>
              </a:solidFill>
              <a:latin typeface="+mj-lt"/>
            </a:endParaRPr>
          </a:p>
        </p:txBody>
      </p:sp>
      <p:sp>
        <p:nvSpPr>
          <p:cNvPr id="3" name="Title 2"/>
          <p:cNvSpPr>
            <a:spLocks noGrp="1"/>
          </p:cNvSpPr>
          <p:nvPr>
            <p:ph type="title"/>
          </p:nvPr>
        </p:nvSpPr>
        <p:spPr/>
        <p:txBody>
          <a:bodyPr/>
          <a:lstStyle/>
          <a:p>
            <a:r>
              <a:rPr lang="en-US" dirty="0" smtClean="0"/>
              <a:t>Action Center User Experience</a:t>
            </a:r>
            <a:endParaRPr lang="en-US" dirty="0"/>
          </a:p>
        </p:txBody>
      </p:sp>
      <p:pic>
        <p:nvPicPr>
          <p:cNvPr id="4" name="Picture 3"/>
          <p:cNvPicPr>
            <a:picLocks noChangeAspect="1"/>
          </p:cNvPicPr>
          <p:nvPr/>
        </p:nvPicPr>
        <p:blipFill>
          <a:blip r:embed="rId2"/>
          <a:stretch>
            <a:fillRect/>
          </a:stretch>
        </p:blipFill>
        <p:spPr>
          <a:xfrm>
            <a:off x="10333037" y="3344862"/>
            <a:ext cx="1066802" cy="1188722"/>
          </a:xfrm>
          <a:prstGeom prst="rect">
            <a:avLst/>
          </a:prstGeom>
        </p:spPr>
      </p:pic>
      <p:pic>
        <p:nvPicPr>
          <p:cNvPr id="5" name="Picture 4"/>
          <p:cNvPicPr>
            <a:picLocks noChangeAspect="1"/>
          </p:cNvPicPr>
          <p:nvPr/>
        </p:nvPicPr>
        <p:blipFill>
          <a:blip r:embed="rId3"/>
          <a:stretch>
            <a:fillRect/>
          </a:stretch>
        </p:blipFill>
        <p:spPr>
          <a:xfrm>
            <a:off x="10198070" y="1596773"/>
            <a:ext cx="1336736" cy="1266993"/>
          </a:xfrm>
          <a:prstGeom prst="rect">
            <a:avLst/>
          </a:prstGeom>
        </p:spPr>
      </p:pic>
      <p:pic>
        <p:nvPicPr>
          <p:cNvPr id="6" name="Picture 5"/>
          <p:cNvPicPr>
            <a:picLocks noChangeAspect="1"/>
          </p:cNvPicPr>
          <p:nvPr/>
        </p:nvPicPr>
        <p:blipFill>
          <a:blip r:embed="rId4"/>
          <a:stretch>
            <a:fillRect/>
          </a:stretch>
        </p:blipFill>
        <p:spPr>
          <a:xfrm>
            <a:off x="10409237" y="5084394"/>
            <a:ext cx="901154" cy="1496253"/>
          </a:xfrm>
          <a:prstGeom prst="rect">
            <a:avLst/>
          </a:prstGeom>
        </p:spPr>
      </p:pic>
    </p:spTree>
    <p:extLst>
      <p:ext uri="{BB962C8B-B14F-4D97-AF65-F5344CB8AC3E}">
        <p14:creationId xmlns:p14="http://schemas.microsoft.com/office/powerpoint/2010/main" val="2377502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261" y="-20909"/>
            <a:ext cx="4196715" cy="6994525"/>
          </a:xfrm>
          <a:prstGeom prst="rect">
            <a:avLst/>
          </a:prstGeom>
        </p:spPr>
      </p:pic>
      <p:sp>
        <p:nvSpPr>
          <p:cNvPr id="2" name="Text Placeholder 1"/>
          <p:cNvSpPr>
            <a:spLocks noGrp="1"/>
          </p:cNvSpPr>
          <p:nvPr>
            <p:ph type="body" sz="quarter" idx="15"/>
          </p:nvPr>
        </p:nvSpPr>
        <p:spPr>
          <a:xfrm>
            <a:off x="560680" y="1942799"/>
            <a:ext cx="7315203" cy="3566121"/>
          </a:xfrm>
        </p:spPr>
        <p:txBody>
          <a:bodyPr/>
          <a:lstStyle/>
          <a:p>
            <a:pPr marL="742950" indent="-742950">
              <a:buAutoNum type="arabicPeriod"/>
            </a:pPr>
            <a:r>
              <a:rPr lang="en-US" dirty="0" smtClean="0"/>
              <a:t>Live Tiles</a:t>
            </a:r>
          </a:p>
          <a:p>
            <a:pPr marL="742950" indent="-742950">
              <a:buAutoNum type="arabicPeriod"/>
            </a:pPr>
            <a:r>
              <a:rPr lang="en-US" dirty="0" smtClean="0"/>
              <a:t>Toast</a:t>
            </a:r>
          </a:p>
          <a:p>
            <a:pPr marL="742950" indent="-742950">
              <a:buAutoNum type="arabicPeriod"/>
            </a:pPr>
            <a:r>
              <a:rPr lang="en-US" dirty="0" smtClean="0"/>
              <a:t>Badge</a:t>
            </a:r>
          </a:p>
          <a:p>
            <a:pPr marL="742950" indent="-742950">
              <a:buAutoNum type="arabicPeriod"/>
            </a:pPr>
            <a:r>
              <a:rPr lang="en-US" dirty="0" smtClean="0"/>
              <a:t>Raw</a:t>
            </a:r>
            <a:endParaRPr lang="en-US" dirty="0"/>
          </a:p>
        </p:txBody>
      </p:sp>
      <p:sp>
        <p:nvSpPr>
          <p:cNvPr id="4" name="Title 3"/>
          <p:cNvSpPr>
            <a:spLocks noGrp="1"/>
          </p:cNvSpPr>
          <p:nvPr>
            <p:ph type="title"/>
          </p:nvPr>
        </p:nvSpPr>
        <p:spPr/>
        <p:txBody>
          <a:bodyPr/>
          <a:lstStyle/>
          <a:p>
            <a:r>
              <a:rPr lang="en-US" dirty="0" smtClean="0"/>
              <a:t>Types of Notifications</a:t>
            </a: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261" y="-10455"/>
            <a:ext cx="4196715" cy="6994525"/>
          </a:xfrm>
          <a:prstGeom prst="rect">
            <a:avLst/>
          </a:prstGeom>
        </p:spPr>
      </p:pic>
      <p:grpSp>
        <p:nvGrpSpPr>
          <p:cNvPr id="18" name="Group 17"/>
          <p:cNvGrpSpPr/>
          <p:nvPr/>
        </p:nvGrpSpPr>
        <p:grpSpPr>
          <a:xfrm>
            <a:off x="8239760" y="-1"/>
            <a:ext cx="4196715" cy="6994525"/>
            <a:chOff x="8239760" y="-1"/>
            <a:chExt cx="4196715" cy="6994525"/>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9760" y="-1"/>
              <a:ext cx="4196715" cy="6994525"/>
            </a:xfrm>
            <a:prstGeom prst="rect">
              <a:avLst/>
            </a:prstGeom>
          </p:spPr>
        </p:pic>
        <p:pic>
          <p:nvPicPr>
            <p:cNvPr id="17" name="Picture 16"/>
            <p:cNvPicPr>
              <a:picLocks noChangeAspect="1"/>
            </p:cNvPicPr>
            <p:nvPr/>
          </p:nvPicPr>
          <p:blipFill>
            <a:blip r:embed="rId6"/>
            <a:stretch>
              <a:fillRect/>
            </a:stretch>
          </p:blipFill>
          <p:spPr>
            <a:xfrm>
              <a:off x="9692919" y="1874206"/>
              <a:ext cx="2638425" cy="1257300"/>
            </a:xfrm>
            <a:prstGeom prst="rect">
              <a:avLst/>
            </a:prstGeom>
          </p:spPr>
        </p:pic>
      </p:grpSp>
    </p:spTree>
    <p:extLst>
      <p:ext uri="{BB962C8B-B14F-4D97-AF65-F5344CB8AC3E}">
        <p14:creationId xmlns:p14="http://schemas.microsoft.com/office/powerpoint/2010/main" val="798547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 Center Developer Experience</a:t>
            </a:r>
            <a:endParaRPr lang="en-US" dirty="0"/>
          </a:p>
        </p:txBody>
      </p:sp>
    </p:spTree>
    <p:extLst>
      <p:ext uri="{BB962C8B-B14F-4D97-AF65-F5344CB8AC3E}">
        <p14:creationId xmlns:p14="http://schemas.microsoft.com/office/powerpoint/2010/main" val="84533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372584"/>
            <a:ext cx="11885514" cy="4184351"/>
          </a:xfrm>
        </p:spPr>
        <p:txBody>
          <a:bodyPr/>
          <a:lstStyle/>
          <a:p>
            <a:pPr marL="0" indent="0">
              <a:buNone/>
            </a:pPr>
            <a:r>
              <a:rPr lang="en-US" dirty="0" smtClean="0">
                <a:solidFill>
                  <a:schemeClr val="tx1"/>
                </a:solidFill>
              </a:rPr>
              <a:t>Windows Phone 8.0 and Windows Phone Silverlight 8.1 apps </a:t>
            </a:r>
            <a:r>
              <a:rPr lang="en-US" dirty="0" smtClean="0">
                <a:solidFill>
                  <a:schemeClr val="tx2"/>
                </a:solidFill>
              </a:rPr>
              <a:t>using MPN</a:t>
            </a:r>
            <a:r>
              <a:rPr lang="en-US" dirty="0" smtClean="0">
                <a:solidFill>
                  <a:schemeClr val="tx1"/>
                </a:solidFill>
              </a:rPr>
              <a:t> </a:t>
            </a:r>
            <a:r>
              <a:rPr lang="en-US" dirty="0">
                <a:solidFill>
                  <a:schemeClr val="tx1"/>
                </a:solidFill>
              </a:rPr>
              <a:t>will be </a:t>
            </a:r>
            <a:r>
              <a:rPr lang="en-US" dirty="0" smtClean="0">
                <a:solidFill>
                  <a:schemeClr val="tx1"/>
                </a:solidFill>
              </a:rPr>
              <a:t>removed </a:t>
            </a:r>
            <a:r>
              <a:rPr lang="en-US" dirty="0" smtClean="0">
                <a:solidFill>
                  <a:schemeClr val="tx2"/>
                </a:solidFill>
              </a:rPr>
              <a:t>when the app is launched </a:t>
            </a:r>
            <a:r>
              <a:rPr lang="en-US" dirty="0" smtClean="0">
                <a:solidFill>
                  <a:schemeClr val="tx1"/>
                </a:solidFill>
              </a:rPr>
              <a:t>from the primary tile</a:t>
            </a:r>
            <a:endParaRPr lang="en-US" sz="2856" dirty="0">
              <a:solidFill>
                <a:schemeClr val="tx1"/>
              </a:solidFill>
            </a:endParaRPr>
          </a:p>
          <a:p>
            <a:pPr marL="0" indent="0">
              <a:buNone/>
            </a:pPr>
            <a:endParaRPr lang="en-US" sz="3264" dirty="0">
              <a:solidFill>
                <a:schemeClr val="tx1"/>
              </a:solidFill>
            </a:endParaRPr>
          </a:p>
          <a:p>
            <a:pPr marL="0" indent="0">
              <a:buNone/>
            </a:pPr>
            <a:r>
              <a:rPr lang="en-US" dirty="0" smtClean="0">
                <a:solidFill>
                  <a:schemeClr val="tx1"/>
                </a:solidFill>
              </a:rPr>
              <a:t>Windows Phone Silverlight 8.1 and Store apps </a:t>
            </a:r>
            <a:r>
              <a:rPr lang="en-US" dirty="0" smtClean="0">
                <a:solidFill>
                  <a:schemeClr val="tx2"/>
                </a:solidFill>
              </a:rPr>
              <a:t>using WNS</a:t>
            </a:r>
            <a:r>
              <a:rPr lang="en-US" dirty="0" smtClean="0">
                <a:solidFill>
                  <a:schemeClr val="tx1"/>
                </a:solidFill>
              </a:rPr>
              <a:t> are </a:t>
            </a:r>
            <a:r>
              <a:rPr lang="en-US" dirty="0">
                <a:solidFill>
                  <a:schemeClr val="tx2"/>
                </a:solidFill>
              </a:rPr>
              <a:t>fully in charge</a:t>
            </a:r>
            <a:r>
              <a:rPr lang="en-US" dirty="0">
                <a:solidFill>
                  <a:schemeClr val="tx1"/>
                </a:solidFill>
              </a:rPr>
              <a:t> of managing their own notifications</a:t>
            </a:r>
          </a:p>
        </p:txBody>
      </p:sp>
      <p:sp>
        <p:nvSpPr>
          <p:cNvPr id="3" name="Title 2"/>
          <p:cNvSpPr>
            <a:spLocks noGrp="1"/>
          </p:cNvSpPr>
          <p:nvPr>
            <p:ph type="title"/>
          </p:nvPr>
        </p:nvSpPr>
        <p:spPr/>
        <p:txBody>
          <a:bodyPr/>
          <a:lstStyle/>
          <a:p>
            <a:r>
              <a:rPr lang="en-US" dirty="0" smtClean="0"/>
              <a:t>Action Center Developer Experience</a:t>
            </a:r>
            <a:endParaRPr lang="en-US" dirty="0"/>
          </a:p>
        </p:txBody>
      </p:sp>
    </p:spTree>
    <p:extLst>
      <p:ext uri="{BB962C8B-B14F-4D97-AF65-F5344CB8AC3E}">
        <p14:creationId xmlns:p14="http://schemas.microsoft.com/office/powerpoint/2010/main" val="3962645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Center </a:t>
            </a:r>
            <a:r>
              <a:rPr lang="en-US" dirty="0"/>
              <a:t>Management</a:t>
            </a:r>
          </a:p>
        </p:txBody>
      </p:sp>
      <p:sp>
        <p:nvSpPr>
          <p:cNvPr id="3" name="Text Placeholder 2"/>
          <p:cNvSpPr>
            <a:spLocks noGrp="1"/>
          </p:cNvSpPr>
          <p:nvPr>
            <p:ph type="body" sz="quarter" idx="4294967295"/>
          </p:nvPr>
        </p:nvSpPr>
        <p:spPr>
          <a:xfrm>
            <a:off x="275481" y="1213174"/>
            <a:ext cx="11885514" cy="5270174"/>
          </a:xfrm>
          <a:prstGeom prst="rect">
            <a:avLst/>
          </a:prstGeom>
        </p:spPr>
        <p:txBody>
          <a:bodyPr>
            <a:normAutofit/>
          </a:bodyPr>
          <a:lstStyle/>
          <a:p>
            <a:pPr marL="0" indent="0">
              <a:buNone/>
            </a:pPr>
            <a:r>
              <a:rPr lang="en-US" sz="3600" dirty="0" smtClean="0">
                <a:solidFill>
                  <a:schemeClr val="tx2"/>
                </a:solidFill>
              </a:rPr>
              <a:t>Removal</a:t>
            </a:r>
            <a:r>
              <a:rPr lang="en-US" sz="3600" dirty="0">
                <a:solidFill>
                  <a:schemeClr val="tx2"/>
                </a:solidFill>
              </a:rPr>
              <a:t>:</a:t>
            </a:r>
            <a:r>
              <a:rPr lang="en-US" sz="3600" dirty="0" smtClean="0"/>
              <a:t> </a:t>
            </a:r>
            <a:r>
              <a:rPr lang="en-US" sz="3600" dirty="0"/>
              <a:t>remove 1 to many notifications</a:t>
            </a:r>
          </a:p>
          <a:p>
            <a:r>
              <a:rPr lang="en-US" sz="2800" dirty="0"/>
              <a:t>Scenarios – A sold-out </a:t>
            </a:r>
            <a:r>
              <a:rPr lang="en-US" sz="2800" dirty="0" smtClean="0"/>
              <a:t>deal</a:t>
            </a:r>
          </a:p>
          <a:p>
            <a:pPr marL="0" indent="0">
              <a:buNone/>
            </a:pPr>
            <a:r>
              <a:rPr lang="en-US" sz="3600" dirty="0" smtClean="0"/>
              <a:t/>
            </a:r>
            <a:br>
              <a:rPr lang="en-US" sz="3600" dirty="0" smtClean="0"/>
            </a:br>
            <a:r>
              <a:rPr lang="en-US" sz="3600" dirty="0" smtClean="0">
                <a:solidFill>
                  <a:schemeClr val="tx2"/>
                </a:solidFill>
              </a:rPr>
              <a:t>Replacement: </a:t>
            </a:r>
            <a:r>
              <a:rPr lang="en-US" sz="3600" dirty="0" smtClean="0"/>
              <a:t>replace a notification with a new one</a:t>
            </a:r>
          </a:p>
          <a:p>
            <a:r>
              <a:rPr lang="en-US" sz="2800" dirty="0" smtClean="0"/>
              <a:t>Scenarios – Hourly stock price</a:t>
            </a:r>
          </a:p>
          <a:p>
            <a:pPr marL="0" indent="0">
              <a:buNone/>
            </a:pPr>
            <a:r>
              <a:rPr lang="en-US" sz="2800" dirty="0" smtClean="0"/>
              <a:t>Matching Tag and Group with automatically trigger replacement</a:t>
            </a:r>
          </a:p>
          <a:p>
            <a:pPr marL="0" indent="0">
              <a:buNone/>
            </a:pPr>
            <a:r>
              <a:rPr lang="en-US" sz="3600" dirty="0" smtClean="0"/>
              <a:t/>
            </a:r>
            <a:br>
              <a:rPr lang="en-US" sz="3600" dirty="0" smtClean="0"/>
            </a:br>
            <a:r>
              <a:rPr lang="en-US" sz="3600" dirty="0" smtClean="0">
                <a:solidFill>
                  <a:schemeClr val="tx2"/>
                </a:solidFill>
              </a:rPr>
              <a:t>Expiration: </a:t>
            </a:r>
            <a:r>
              <a:rPr lang="en-US" sz="3600" dirty="0" smtClean="0"/>
              <a:t>set </a:t>
            </a:r>
            <a:r>
              <a:rPr lang="en-US" sz="3600" dirty="0"/>
              <a:t>expiration time on notifications</a:t>
            </a:r>
          </a:p>
          <a:p>
            <a:r>
              <a:rPr lang="en-US" sz="2800" dirty="0" smtClean="0"/>
              <a:t>Scenarios – A limited time deal is only valid until midnight</a:t>
            </a:r>
          </a:p>
          <a:p>
            <a:endParaRPr lang="en-US" sz="3600" dirty="0"/>
          </a:p>
        </p:txBody>
      </p:sp>
    </p:spTree>
    <p:extLst>
      <p:ext uri="{BB962C8B-B14F-4D97-AF65-F5344CB8AC3E}">
        <p14:creationId xmlns:p14="http://schemas.microsoft.com/office/powerpoint/2010/main" val="732005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Center </a:t>
            </a:r>
            <a:r>
              <a:rPr lang="en-US" dirty="0"/>
              <a:t>Management</a:t>
            </a:r>
          </a:p>
        </p:txBody>
      </p:sp>
      <p:sp>
        <p:nvSpPr>
          <p:cNvPr id="3" name="Text Placeholder 2"/>
          <p:cNvSpPr>
            <a:spLocks noGrp="1"/>
          </p:cNvSpPr>
          <p:nvPr>
            <p:ph type="body" sz="quarter" idx="4294967295"/>
          </p:nvPr>
        </p:nvSpPr>
        <p:spPr>
          <a:xfrm>
            <a:off x="277845" y="1591101"/>
            <a:ext cx="11885514" cy="3241400"/>
          </a:xfrm>
          <a:prstGeom prst="rect">
            <a:avLst/>
          </a:prstGeom>
        </p:spPr>
        <p:txBody>
          <a:bodyPr/>
          <a:lstStyle/>
          <a:p>
            <a:pPr marL="0" indent="0">
              <a:buNone/>
            </a:pPr>
            <a:r>
              <a:rPr lang="en-US" dirty="0" smtClean="0">
                <a:solidFill>
                  <a:schemeClr val="tx2"/>
                </a:solidFill>
              </a:rPr>
              <a:t>Ghost Toast:</a:t>
            </a:r>
            <a:r>
              <a:rPr lang="en-US" dirty="0" smtClean="0"/>
              <a:t> send a notification directly into notification center and suppress the “popup” UI in shell</a:t>
            </a:r>
          </a:p>
          <a:p>
            <a:endParaRPr lang="en-US" sz="1800" dirty="0"/>
          </a:p>
          <a:p>
            <a:pPr marL="0" indent="0">
              <a:buNone/>
            </a:pPr>
            <a:r>
              <a:rPr lang="en-US" dirty="0" smtClean="0"/>
              <a:t>Scenarios</a:t>
            </a:r>
          </a:p>
          <a:p>
            <a:r>
              <a:rPr lang="en-US" sz="2856" dirty="0" smtClean="0"/>
              <a:t>Social </a:t>
            </a:r>
            <a:r>
              <a:rPr lang="en-US" sz="2856" dirty="0"/>
              <a:t>notifications</a:t>
            </a:r>
          </a:p>
          <a:p>
            <a:r>
              <a:rPr lang="en-US" sz="2856" dirty="0" smtClean="0"/>
              <a:t>Missed </a:t>
            </a:r>
            <a:r>
              <a:rPr lang="en-US" sz="2856" dirty="0"/>
              <a:t>VoIP calls</a:t>
            </a:r>
            <a:endParaRPr lang="en-US" sz="3264" dirty="0"/>
          </a:p>
        </p:txBody>
      </p:sp>
    </p:spTree>
    <p:extLst>
      <p:ext uri="{BB962C8B-B14F-4D97-AF65-F5344CB8AC3E}">
        <p14:creationId xmlns:p14="http://schemas.microsoft.com/office/powerpoint/2010/main" val="882206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Tiles + Templates</a:t>
            </a:r>
            <a:endParaRPr lang="en-US" dirty="0"/>
          </a:p>
        </p:txBody>
      </p:sp>
    </p:spTree>
    <p:extLst>
      <p:ext uri="{BB962C8B-B14F-4D97-AF65-F5344CB8AC3E}">
        <p14:creationId xmlns:p14="http://schemas.microsoft.com/office/powerpoint/2010/main" val="413545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35" y="488636"/>
            <a:ext cx="888731" cy="8887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810" y="488636"/>
            <a:ext cx="888731" cy="88873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079" y="1446595"/>
            <a:ext cx="888731" cy="88873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2560" y="490492"/>
            <a:ext cx="888731" cy="88873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2560" y="1450409"/>
            <a:ext cx="888731" cy="88873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7226" y="1436616"/>
            <a:ext cx="888731" cy="888731"/>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0127" y="488636"/>
            <a:ext cx="888731" cy="177746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2420" y="488636"/>
            <a:ext cx="888731" cy="177746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0049" y="1406991"/>
            <a:ext cx="1836710" cy="88873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85679" y="1416971"/>
            <a:ext cx="1836710" cy="88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5917" y="2541689"/>
            <a:ext cx="1836710" cy="888731"/>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79032" y="2541689"/>
            <a:ext cx="1836710" cy="888731"/>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52477" y="2541689"/>
            <a:ext cx="1836710" cy="888731"/>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27369" y="2534868"/>
            <a:ext cx="1850810" cy="895553"/>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10049" y="2534867"/>
            <a:ext cx="1836710" cy="888731"/>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90048" y="2534867"/>
            <a:ext cx="1836710" cy="888731"/>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490048" y="3661355"/>
            <a:ext cx="1836710" cy="88873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12233" y="3661355"/>
            <a:ext cx="1836710" cy="888731"/>
          </a:xfrm>
          <a:prstGeom prst="rect">
            <a:avLst/>
          </a:prstGeom>
        </p:spPr>
      </p:pic>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334419" y="3661356"/>
            <a:ext cx="1836710" cy="888731"/>
          </a:xfrm>
          <a:prstGeom prst="rect">
            <a:avLst/>
          </a:prstGeom>
        </p:spPr>
      </p:pic>
      <p:pic>
        <p:nvPicPr>
          <p:cNvPr id="24" name="Picture 2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60974" y="3661355"/>
            <a:ext cx="1836710" cy="888731"/>
          </a:xfrm>
          <a:prstGeom prst="rect">
            <a:avLst/>
          </a:prstGeom>
        </p:spPr>
      </p:pic>
      <p:pic>
        <p:nvPicPr>
          <p:cNvPr id="25" name="Picture 2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179032" y="3661355"/>
            <a:ext cx="1836710" cy="888731"/>
          </a:xfrm>
          <a:prstGeom prst="rect">
            <a:avLst/>
          </a:prstGeom>
        </p:spPr>
      </p:pic>
      <p:pic>
        <p:nvPicPr>
          <p:cNvPr id="26" name="Picture 2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5586" y="3661355"/>
            <a:ext cx="1836710" cy="888731"/>
          </a:xfrm>
          <a:prstGeom prst="rect">
            <a:avLst/>
          </a:prstGeom>
        </p:spPr>
      </p:pic>
      <p:pic>
        <p:nvPicPr>
          <p:cNvPr id="27" name="Picture 2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485679" y="4781020"/>
            <a:ext cx="1836710" cy="1777462"/>
          </a:xfrm>
          <a:prstGeom prst="rect">
            <a:avLst/>
          </a:prstGeom>
        </p:spPr>
      </p:pic>
      <p:pic>
        <p:nvPicPr>
          <p:cNvPr id="28" name="Picture 2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410049" y="4781020"/>
            <a:ext cx="1836710" cy="1777462"/>
          </a:xfrm>
          <a:prstGeom prst="rect">
            <a:avLst/>
          </a:prstGeom>
        </p:spPr>
      </p:pic>
      <p:pic>
        <p:nvPicPr>
          <p:cNvPr id="29" name="Picture 2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34419" y="4781020"/>
            <a:ext cx="1836710" cy="1777462"/>
          </a:xfrm>
          <a:prstGeom prst="rect">
            <a:avLst/>
          </a:prstGeom>
        </p:spPr>
      </p:pic>
      <p:pic>
        <p:nvPicPr>
          <p:cNvPr id="30" name="Picture 29"/>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258141" y="4781020"/>
            <a:ext cx="1836710" cy="1777462"/>
          </a:xfrm>
          <a:prstGeom prst="rect">
            <a:avLst/>
          </a:prstGeom>
        </p:spPr>
      </p:pic>
      <p:pic>
        <p:nvPicPr>
          <p:cNvPr id="31" name="Picture 3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181864" y="4781020"/>
            <a:ext cx="1836710" cy="1777462"/>
          </a:xfrm>
          <a:prstGeom prst="rect">
            <a:avLst/>
          </a:prstGeom>
        </p:spPr>
      </p:pic>
      <p:pic>
        <p:nvPicPr>
          <p:cNvPr id="32" name="Picture 3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5586" y="4781020"/>
            <a:ext cx="1836710" cy="1777462"/>
          </a:xfrm>
          <a:prstGeom prst="rect">
            <a:avLst/>
          </a:prstGeom>
        </p:spPr>
      </p:pic>
      <p:pic>
        <p:nvPicPr>
          <p:cNvPr id="33" name="Picture 3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343839" y="459012"/>
            <a:ext cx="1836710" cy="1836710"/>
          </a:xfrm>
          <a:prstGeom prst="rect">
            <a:avLst/>
          </a:prstGeom>
        </p:spPr>
      </p:pic>
    </p:spTree>
    <p:extLst>
      <p:ext uri="{BB962C8B-B14F-4D97-AF65-F5344CB8AC3E}">
        <p14:creationId xmlns:p14="http://schemas.microsoft.com/office/powerpoint/2010/main" val="3403349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
                                        <p:tgtEl>
                                          <p:spTgt spid="5"/>
                                        </p:tgtEl>
                                      </p:cBhvr>
                                    </p:animEffect>
                                  </p:childTnLst>
                                </p:cTn>
                              </p:par>
                            </p:childTnLst>
                          </p:cTn>
                        </p:par>
                        <p:par>
                          <p:cTn id="8" fill="hold">
                            <p:stCondLst>
                              <p:cond delay="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
                                        <p:tgtEl>
                                          <p:spTgt spid="6"/>
                                        </p:tgtEl>
                                      </p:cBhvr>
                                    </p:animEffect>
                                  </p:childTnLst>
                                </p:cTn>
                              </p:par>
                            </p:childTnLst>
                          </p:cTn>
                        </p:par>
                        <p:par>
                          <p:cTn id="12" fill="hold">
                            <p:stCondLst>
                              <p:cond delay="1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
                                        <p:tgtEl>
                                          <p:spTgt spid="7"/>
                                        </p:tgtEl>
                                      </p:cBhvr>
                                    </p:animEffect>
                                  </p:childTnLst>
                                </p:cTn>
                              </p:par>
                            </p:childTnLst>
                          </p:cTn>
                        </p:par>
                        <p:par>
                          <p:cTn id="16" fill="hold">
                            <p:stCondLst>
                              <p:cond delay="15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
                                        <p:tgtEl>
                                          <p:spTgt spid="8"/>
                                        </p:tgtEl>
                                      </p:cBhvr>
                                    </p:animEffect>
                                  </p:childTnLst>
                                </p:cTn>
                              </p:par>
                            </p:childTnLst>
                          </p:cTn>
                        </p:par>
                        <p:par>
                          <p:cTn id="20" fill="hold">
                            <p:stCondLst>
                              <p:cond delay="2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
                                        <p:tgtEl>
                                          <p:spTgt spid="9"/>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
                                        <p:tgtEl>
                                          <p:spTgt spid="10"/>
                                        </p:tgtEl>
                                      </p:cBhvr>
                                    </p:animEffect>
                                  </p:childTnLst>
                                </p:cTn>
                              </p:par>
                            </p:childTnLst>
                          </p:cTn>
                        </p:par>
                        <p:par>
                          <p:cTn id="28" fill="hold">
                            <p:stCondLst>
                              <p:cond delay="3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
                                        <p:tgtEl>
                                          <p:spTgt spid="11"/>
                                        </p:tgtEl>
                                      </p:cBhvr>
                                    </p:animEffect>
                                  </p:childTnLst>
                                </p:cTn>
                              </p:par>
                            </p:childTnLst>
                          </p:cTn>
                        </p:par>
                        <p:par>
                          <p:cTn id="32" fill="hold">
                            <p:stCondLst>
                              <p:cond delay="35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
                                        <p:tgtEl>
                                          <p:spTgt spid="12"/>
                                        </p:tgtEl>
                                      </p:cBhvr>
                                    </p:animEffect>
                                  </p:childTnLst>
                                </p:cTn>
                              </p:par>
                            </p:childTnLst>
                          </p:cTn>
                        </p:par>
                        <p:par>
                          <p:cTn id="36" fill="hold">
                            <p:stCondLst>
                              <p:cond delay="4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
                                        <p:tgtEl>
                                          <p:spTgt spid="13"/>
                                        </p:tgtEl>
                                      </p:cBhvr>
                                    </p:animEffect>
                                  </p:childTnLst>
                                </p:cTn>
                              </p:par>
                            </p:childTnLst>
                          </p:cTn>
                        </p:par>
                        <p:par>
                          <p:cTn id="40" fill="hold">
                            <p:stCondLst>
                              <p:cond delay="45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
                                        <p:tgtEl>
                                          <p:spTgt spid="14"/>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
                                        <p:tgtEl>
                                          <p:spTgt spid="15"/>
                                        </p:tgtEl>
                                      </p:cBhvr>
                                    </p:animEffect>
                                  </p:childTnLst>
                                </p:cTn>
                              </p:par>
                            </p:childTnLst>
                          </p:cTn>
                        </p:par>
                        <p:par>
                          <p:cTn id="48" fill="hold">
                            <p:stCondLst>
                              <p:cond delay="55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
                                        <p:tgtEl>
                                          <p:spTgt spid="16"/>
                                        </p:tgtEl>
                                      </p:cBhvr>
                                    </p:animEffect>
                                  </p:childTnLst>
                                </p:cTn>
                              </p:par>
                            </p:childTnLst>
                          </p:cTn>
                        </p:par>
                        <p:par>
                          <p:cTn id="52" fill="hold">
                            <p:stCondLst>
                              <p:cond delay="6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
                                        <p:tgtEl>
                                          <p:spTgt spid="17"/>
                                        </p:tgtEl>
                                      </p:cBhvr>
                                    </p:animEffect>
                                  </p:childTnLst>
                                </p:cTn>
                              </p:par>
                            </p:childTnLst>
                          </p:cTn>
                        </p:par>
                        <p:par>
                          <p:cTn id="56" fill="hold">
                            <p:stCondLst>
                              <p:cond delay="650"/>
                            </p:stCondLst>
                            <p:childTnLst>
                              <p:par>
                                <p:cTn id="57" presetID="10"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
                                        <p:tgtEl>
                                          <p:spTgt spid="18"/>
                                        </p:tgtEl>
                                      </p:cBhvr>
                                    </p:animEffect>
                                  </p:childTnLst>
                                </p:cTn>
                              </p:par>
                            </p:childTnLst>
                          </p:cTn>
                        </p:par>
                        <p:par>
                          <p:cTn id="60" fill="hold">
                            <p:stCondLst>
                              <p:cond delay="700"/>
                            </p:stCondLst>
                            <p:childTnLst>
                              <p:par>
                                <p:cTn id="61" presetID="10"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
                                        <p:tgtEl>
                                          <p:spTgt spid="19"/>
                                        </p:tgtEl>
                                      </p:cBhvr>
                                    </p:animEffect>
                                  </p:childTnLst>
                                </p:cTn>
                              </p:par>
                            </p:childTnLst>
                          </p:cTn>
                        </p:par>
                        <p:par>
                          <p:cTn id="64" fill="hold">
                            <p:stCondLst>
                              <p:cond delay="750"/>
                            </p:stCondLst>
                            <p:childTnLst>
                              <p:par>
                                <p:cTn id="65" presetID="10"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
                                        <p:tgtEl>
                                          <p:spTgt spid="20"/>
                                        </p:tgtEl>
                                      </p:cBhvr>
                                    </p:animEffect>
                                  </p:childTnLst>
                                </p:cTn>
                              </p:par>
                            </p:childTnLst>
                          </p:cTn>
                        </p:par>
                        <p:par>
                          <p:cTn id="68" fill="hold">
                            <p:stCondLst>
                              <p:cond delay="800"/>
                            </p:stCondLst>
                            <p:childTnLst>
                              <p:par>
                                <p:cTn id="69" presetID="10" presetClass="entr" presetSubtype="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
                                        <p:tgtEl>
                                          <p:spTgt spid="21"/>
                                        </p:tgtEl>
                                      </p:cBhvr>
                                    </p:animEffect>
                                  </p:childTnLst>
                                </p:cTn>
                              </p:par>
                            </p:childTnLst>
                          </p:cTn>
                        </p:par>
                        <p:par>
                          <p:cTn id="72" fill="hold">
                            <p:stCondLst>
                              <p:cond delay="850"/>
                            </p:stCondLst>
                            <p:childTnLst>
                              <p:par>
                                <p:cTn id="73" presetID="10"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
                                        <p:tgtEl>
                                          <p:spTgt spid="22"/>
                                        </p:tgtEl>
                                      </p:cBhvr>
                                    </p:animEffect>
                                  </p:childTnLst>
                                </p:cTn>
                              </p:par>
                            </p:childTnLst>
                          </p:cTn>
                        </p:par>
                        <p:par>
                          <p:cTn id="76" fill="hold">
                            <p:stCondLst>
                              <p:cond delay="900"/>
                            </p:stCondLst>
                            <p:childTnLst>
                              <p:par>
                                <p:cTn id="77" presetID="10"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
                                        <p:tgtEl>
                                          <p:spTgt spid="23"/>
                                        </p:tgtEl>
                                      </p:cBhvr>
                                    </p:animEffect>
                                  </p:childTnLst>
                                </p:cTn>
                              </p:par>
                            </p:childTnLst>
                          </p:cTn>
                        </p:par>
                        <p:par>
                          <p:cTn id="80" fill="hold">
                            <p:stCondLst>
                              <p:cond delay="950"/>
                            </p:stCondLst>
                            <p:childTnLst>
                              <p:par>
                                <p:cTn id="81" presetID="10" presetClass="entr" presetSubtype="0"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
                                        <p:tgtEl>
                                          <p:spTgt spid="24"/>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
                                        <p:tgtEl>
                                          <p:spTgt spid="25"/>
                                        </p:tgtEl>
                                      </p:cBhvr>
                                    </p:animEffect>
                                  </p:childTnLst>
                                </p:cTn>
                              </p:par>
                            </p:childTnLst>
                          </p:cTn>
                        </p:par>
                        <p:par>
                          <p:cTn id="88" fill="hold">
                            <p:stCondLst>
                              <p:cond delay="1050"/>
                            </p:stCondLst>
                            <p:childTnLst>
                              <p:par>
                                <p:cTn id="89" presetID="10" presetClass="entr" presetSubtype="0"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
                                        <p:tgtEl>
                                          <p:spTgt spid="26"/>
                                        </p:tgtEl>
                                      </p:cBhvr>
                                    </p:animEffect>
                                  </p:childTnLst>
                                </p:cTn>
                              </p:par>
                            </p:childTnLst>
                          </p:cTn>
                        </p:par>
                        <p:par>
                          <p:cTn id="92" fill="hold">
                            <p:stCondLst>
                              <p:cond delay="1100"/>
                            </p:stCondLst>
                            <p:childTnLst>
                              <p:par>
                                <p:cTn id="93" presetID="10"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
                                        <p:tgtEl>
                                          <p:spTgt spid="27"/>
                                        </p:tgtEl>
                                      </p:cBhvr>
                                    </p:animEffect>
                                  </p:childTnLst>
                                </p:cTn>
                              </p:par>
                            </p:childTnLst>
                          </p:cTn>
                        </p:par>
                        <p:par>
                          <p:cTn id="96" fill="hold">
                            <p:stCondLst>
                              <p:cond delay="1150"/>
                            </p:stCondLst>
                            <p:childTnLst>
                              <p:par>
                                <p:cTn id="97" presetID="10" presetClass="entr" presetSubtype="0"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
                                        <p:tgtEl>
                                          <p:spTgt spid="28"/>
                                        </p:tgtEl>
                                      </p:cBhvr>
                                    </p:animEffect>
                                  </p:childTnLst>
                                </p:cTn>
                              </p:par>
                            </p:childTnLst>
                          </p:cTn>
                        </p:par>
                        <p:par>
                          <p:cTn id="100" fill="hold">
                            <p:stCondLst>
                              <p:cond delay="1200"/>
                            </p:stCondLst>
                            <p:childTnLst>
                              <p:par>
                                <p:cTn id="101" presetID="10" presetClass="entr" presetSubtype="0" fill="hold"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
                                        <p:tgtEl>
                                          <p:spTgt spid="29"/>
                                        </p:tgtEl>
                                      </p:cBhvr>
                                    </p:animEffect>
                                  </p:childTnLst>
                                </p:cTn>
                              </p:par>
                            </p:childTnLst>
                          </p:cTn>
                        </p:par>
                        <p:par>
                          <p:cTn id="104" fill="hold">
                            <p:stCondLst>
                              <p:cond delay="1250"/>
                            </p:stCondLst>
                            <p:childTnLst>
                              <p:par>
                                <p:cTn id="105" presetID="10"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
                                        <p:tgtEl>
                                          <p:spTgt spid="30"/>
                                        </p:tgtEl>
                                      </p:cBhvr>
                                    </p:animEffect>
                                  </p:childTnLst>
                                </p:cTn>
                              </p:par>
                            </p:childTnLst>
                          </p:cTn>
                        </p:par>
                        <p:par>
                          <p:cTn id="108" fill="hold">
                            <p:stCondLst>
                              <p:cond delay="1300"/>
                            </p:stCondLst>
                            <p:childTnLst>
                              <p:par>
                                <p:cTn id="109" presetID="10" presetClass="entr" presetSubtype="0" fill="hold"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
                                        <p:tgtEl>
                                          <p:spTgt spid="31"/>
                                        </p:tgtEl>
                                      </p:cBhvr>
                                    </p:animEffect>
                                  </p:childTnLst>
                                </p:cTn>
                              </p:par>
                            </p:childTnLst>
                          </p:cTn>
                        </p:par>
                        <p:par>
                          <p:cTn id="112" fill="hold">
                            <p:stCondLst>
                              <p:cond delay="1350"/>
                            </p:stCondLst>
                            <p:childTnLst>
                              <p:par>
                                <p:cTn id="113" presetID="10" presetClass="entr" presetSubtype="0" fill="hold"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
                                        <p:tgtEl>
                                          <p:spTgt spid="32"/>
                                        </p:tgtEl>
                                      </p:cBhvr>
                                    </p:animEffect>
                                  </p:childTnLst>
                                </p:cTn>
                              </p:par>
                            </p:childTnLst>
                          </p:cTn>
                        </p:par>
                        <p:par>
                          <p:cTn id="116" fill="hold">
                            <p:stCondLst>
                              <p:cond delay="1400"/>
                            </p:stCondLst>
                            <p:childTnLst>
                              <p:par>
                                <p:cTn id="117" presetID="10" presetClass="entr" presetSubtype="0" fill="hold"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3264" dirty="0"/>
              <a:t>Consistent, harmonious experience</a:t>
            </a:r>
          </a:p>
          <a:p>
            <a:r>
              <a:rPr lang="en-US" sz="3264" dirty="0"/>
              <a:t>Now on </a:t>
            </a:r>
            <a:r>
              <a:rPr lang="en-US" sz="3264" dirty="0">
                <a:solidFill>
                  <a:schemeClr val="accent3"/>
                </a:solidFill>
              </a:rPr>
              <a:t>Windows</a:t>
            </a:r>
            <a:r>
              <a:rPr lang="en-US" sz="3264" dirty="0"/>
              <a:t> and </a:t>
            </a:r>
            <a:r>
              <a:rPr lang="en-US" sz="3264" dirty="0">
                <a:solidFill>
                  <a:schemeClr val="tx2"/>
                </a:solidFill>
              </a:rPr>
              <a:t>Windows Phone</a:t>
            </a:r>
          </a:p>
          <a:p>
            <a:r>
              <a:rPr lang="en-US" sz="3264" dirty="0">
                <a:hlinkClick r:id="rId3"/>
              </a:rPr>
              <a:t/>
            </a:r>
            <a:br>
              <a:rPr lang="en-US" sz="3264" dirty="0">
                <a:hlinkClick r:id="rId3"/>
              </a:rPr>
            </a:br>
            <a:r>
              <a:rPr lang="en-US" sz="3264" dirty="0">
                <a:hlinkClick r:id="rId3"/>
              </a:rPr>
              <a:t>http://bit.ly/TileTemplateCatalog</a:t>
            </a:r>
            <a:endParaRPr lang="en-US" sz="3264" dirty="0"/>
          </a:p>
        </p:txBody>
      </p:sp>
      <p:sp>
        <p:nvSpPr>
          <p:cNvPr id="3" name="Title 2"/>
          <p:cNvSpPr>
            <a:spLocks noGrp="1"/>
          </p:cNvSpPr>
          <p:nvPr>
            <p:ph type="ctrTitle"/>
          </p:nvPr>
        </p:nvSpPr>
        <p:spPr/>
        <p:txBody>
          <a:bodyPr/>
          <a:lstStyle/>
          <a:p>
            <a:r>
              <a:rPr lang="en-US" dirty="0" smtClean="0"/>
              <a:t>Tile template catalog</a:t>
            </a:r>
            <a:endParaRPr lang="en-US" dirty="0"/>
          </a:p>
        </p:txBody>
      </p:sp>
    </p:spTree>
    <p:extLst>
      <p:ext uri="{BB962C8B-B14F-4D97-AF65-F5344CB8AC3E}">
        <p14:creationId xmlns:p14="http://schemas.microsoft.com/office/powerpoint/2010/main" val="95959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Windows </a:t>
            </a:r>
            <a:r>
              <a:rPr lang="en-US" dirty="0"/>
              <a:t>phone will </a:t>
            </a:r>
            <a:r>
              <a:rPr lang="en-US" dirty="0">
                <a:solidFill>
                  <a:schemeClr val="accent2"/>
                </a:solidFill>
              </a:rPr>
              <a:t>accept</a:t>
            </a:r>
            <a:r>
              <a:rPr lang="en-US" dirty="0"/>
              <a:t> all </a:t>
            </a:r>
            <a:r>
              <a:rPr lang="en-US" dirty="0" smtClean="0"/>
              <a:t>templates, </a:t>
            </a:r>
            <a:r>
              <a:rPr lang="en-US" dirty="0"/>
              <a:t>but might not </a:t>
            </a:r>
            <a:r>
              <a:rPr lang="en-US" dirty="0" smtClean="0"/>
              <a:t>support every field due to space constraints. </a:t>
            </a:r>
          </a:p>
          <a:p>
            <a:r>
              <a:rPr lang="en-US" dirty="0" smtClean="0"/>
              <a:t>Phone will ignore any Square310x310 templates.</a:t>
            </a:r>
          </a:p>
          <a:p>
            <a:r>
              <a:rPr lang="en-US" dirty="0" smtClean="0"/>
              <a:t>Phone </a:t>
            </a:r>
            <a:r>
              <a:rPr lang="en-US" dirty="0"/>
              <a:t>has </a:t>
            </a:r>
            <a:r>
              <a:rPr lang="en-US" dirty="0" smtClean="0"/>
              <a:t>its own unique templates.</a:t>
            </a:r>
            <a:endParaRPr lang="en-US" dirty="0"/>
          </a:p>
        </p:txBody>
      </p:sp>
      <p:sp>
        <p:nvSpPr>
          <p:cNvPr id="4" name="Title 3"/>
          <p:cNvSpPr>
            <a:spLocks noGrp="1"/>
          </p:cNvSpPr>
          <p:nvPr>
            <p:ph type="ctrTitle"/>
          </p:nvPr>
        </p:nvSpPr>
        <p:spPr/>
        <p:txBody>
          <a:bodyPr/>
          <a:lstStyle/>
          <a:p>
            <a:r>
              <a:rPr lang="en-US" dirty="0" smtClean="0"/>
              <a:t>A little about the templates</a:t>
            </a:r>
            <a:endParaRPr lang="en-US" dirty="0"/>
          </a:p>
        </p:txBody>
      </p:sp>
      <p:pic>
        <p:nvPicPr>
          <p:cNvPr id="6" name="Picture 5"/>
          <p:cNvPicPr>
            <a:picLocks noChangeAspect="1"/>
          </p:cNvPicPr>
          <p:nvPr/>
        </p:nvPicPr>
        <p:blipFill>
          <a:blip r:embed="rId3"/>
          <a:stretch>
            <a:fillRect/>
          </a:stretch>
        </p:blipFill>
        <p:spPr>
          <a:xfrm>
            <a:off x="273034" y="1384033"/>
            <a:ext cx="4253815" cy="4226459"/>
          </a:xfrm>
          <a:prstGeom prst="rect">
            <a:avLst/>
          </a:prstGeom>
        </p:spPr>
      </p:pic>
      <p:pic>
        <p:nvPicPr>
          <p:cNvPr id="5" name="Picture 4"/>
          <p:cNvPicPr>
            <a:picLocks noChangeAspect="1"/>
          </p:cNvPicPr>
          <p:nvPr/>
        </p:nvPicPr>
        <p:blipFill>
          <a:blip r:embed="rId4"/>
          <a:stretch>
            <a:fillRect/>
          </a:stretch>
        </p:blipFill>
        <p:spPr>
          <a:xfrm>
            <a:off x="692542" y="1217450"/>
            <a:ext cx="2047187" cy="2038286"/>
          </a:xfrm>
          <a:prstGeom prst="rect">
            <a:avLst/>
          </a:prstGeom>
        </p:spPr>
      </p:pic>
      <p:pic>
        <p:nvPicPr>
          <p:cNvPr id="7" name="Picture 6"/>
          <p:cNvPicPr>
            <a:picLocks noChangeAspect="1"/>
          </p:cNvPicPr>
          <p:nvPr/>
        </p:nvPicPr>
        <p:blipFill>
          <a:blip r:embed="rId5"/>
          <a:stretch>
            <a:fillRect/>
          </a:stretch>
        </p:blipFill>
        <p:spPr>
          <a:xfrm>
            <a:off x="3266506" y="1800184"/>
            <a:ext cx="1020035" cy="1029750"/>
          </a:xfrm>
          <a:prstGeom prst="rect">
            <a:avLst/>
          </a:prstGeom>
        </p:spPr>
      </p:pic>
      <p:grpSp>
        <p:nvGrpSpPr>
          <p:cNvPr id="15" name="Group 14"/>
          <p:cNvGrpSpPr/>
          <p:nvPr/>
        </p:nvGrpSpPr>
        <p:grpSpPr>
          <a:xfrm>
            <a:off x="44203" y="3456450"/>
            <a:ext cx="4253815" cy="2038286"/>
            <a:chOff x="44203" y="3456450"/>
            <a:chExt cx="4253815" cy="2038286"/>
          </a:xfrm>
        </p:grpSpPr>
        <p:pic>
          <p:nvPicPr>
            <p:cNvPr id="8" name="Picture 7"/>
            <p:cNvPicPr>
              <a:picLocks noChangeAspect="1"/>
            </p:cNvPicPr>
            <p:nvPr/>
          </p:nvPicPr>
          <p:blipFill>
            <a:blip r:embed="rId6"/>
            <a:stretch>
              <a:fillRect/>
            </a:stretch>
          </p:blipFill>
          <p:spPr>
            <a:xfrm>
              <a:off x="44203" y="3456450"/>
              <a:ext cx="4253815" cy="20382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4" name="Picture 13"/>
            <p:cNvPicPr>
              <a:picLocks noChangeAspect="1"/>
            </p:cNvPicPr>
            <p:nvPr/>
          </p:nvPicPr>
          <p:blipFill>
            <a:blip r:embed="rId7"/>
            <a:stretch>
              <a:fillRect/>
            </a:stretch>
          </p:blipFill>
          <p:spPr>
            <a:xfrm>
              <a:off x="1070219" y="3882934"/>
              <a:ext cx="914390" cy="398318"/>
            </a:xfrm>
            <a:prstGeom prst="rect">
              <a:avLst/>
            </a:prstGeom>
          </p:spPr>
        </p:pic>
      </p:grpSp>
    </p:spTree>
    <p:extLst>
      <p:ext uri="{BB962C8B-B14F-4D97-AF65-F5344CB8AC3E}">
        <p14:creationId xmlns:p14="http://schemas.microsoft.com/office/powerpoint/2010/main" val="2901316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xit" presetSubtype="0" fill="hold"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40630" y="1437764"/>
          <a:ext cx="11441229" cy="5115061"/>
        </p:xfrm>
        <a:graphic>
          <a:graphicData uri="http://schemas.openxmlformats.org/drawingml/2006/table">
            <a:tbl>
              <a:tblPr firstRow="1" firstCol="1" bandRow="1">
                <a:tableStyleId>{69012ECD-51FC-41F1-AA8D-1B2483CD663E}</a:tableStyleId>
              </a:tblPr>
              <a:tblGrid>
                <a:gridCol w="1852901"/>
                <a:gridCol w="4089854"/>
                <a:gridCol w="1911940"/>
                <a:gridCol w="3586534"/>
              </a:tblGrid>
              <a:tr h="668259">
                <a:tc>
                  <a:txBody>
                    <a:bodyPr/>
                    <a:lstStyle/>
                    <a:p>
                      <a:r>
                        <a:rPr lang="en-US" sz="1600" dirty="0" smtClean="0"/>
                        <a:t>Mechanism</a:t>
                      </a:r>
                      <a:endParaRPr lang="en-US" sz="1600" dirty="0"/>
                    </a:p>
                  </a:txBody>
                  <a:tcPr marL="93260" marR="93260" marT="46630" marB="46630" anchor="ctr"/>
                </a:tc>
                <a:tc>
                  <a:txBody>
                    <a:bodyPr/>
                    <a:lstStyle/>
                    <a:p>
                      <a:r>
                        <a:rPr lang="en-US" sz="1600" dirty="0" smtClean="0"/>
                        <a:t>Scenario</a:t>
                      </a:r>
                      <a:endParaRPr lang="en-US" sz="1600" dirty="0"/>
                    </a:p>
                  </a:txBody>
                  <a:tcPr marL="93260" marR="93260" marT="46630" marB="46630" anchor="ctr"/>
                </a:tc>
                <a:tc>
                  <a:txBody>
                    <a:bodyPr/>
                    <a:lstStyle/>
                    <a:p>
                      <a:r>
                        <a:rPr lang="en-US" sz="1600" dirty="0" smtClean="0"/>
                        <a:t>Expires</a:t>
                      </a:r>
                      <a:endParaRPr lang="en-US" sz="1600" dirty="0"/>
                    </a:p>
                  </a:txBody>
                  <a:tcPr marL="93260" marR="93260" marT="46630" marB="46630" anchor="ctr"/>
                </a:tc>
                <a:tc>
                  <a:txBody>
                    <a:bodyPr/>
                    <a:lstStyle/>
                    <a:p>
                      <a:r>
                        <a:rPr lang="en-US" sz="1600" dirty="0" smtClean="0"/>
                        <a:t>WinRT API</a:t>
                      </a:r>
                      <a:endParaRPr lang="en-US" sz="1600" dirty="0"/>
                    </a:p>
                  </a:txBody>
                  <a:tcPr marL="93260" marR="93260" marT="46630" marB="46630" anchor="ctr"/>
                </a:tc>
              </a:tr>
              <a:tr h="841203">
                <a:tc>
                  <a:txBody>
                    <a:bodyPr/>
                    <a:lstStyle/>
                    <a:p>
                      <a:r>
                        <a:rPr lang="en-US" sz="1600" dirty="0" smtClean="0"/>
                        <a:t>Local</a:t>
                      </a:r>
                      <a:endParaRPr lang="en-US" sz="1600" dirty="0"/>
                    </a:p>
                  </a:txBody>
                  <a:tcPr marL="93260" marR="93260" marT="46630" marB="46630" anchor="ctr"/>
                </a:tc>
                <a:tc>
                  <a:txBody>
                    <a:bodyPr/>
                    <a:lstStyle/>
                    <a:p>
                      <a:r>
                        <a:rPr lang="en-US" sz="1600" dirty="0" smtClean="0"/>
                        <a:t>Update a tile immediately, while the app is running or from a background task</a:t>
                      </a:r>
                      <a:endParaRPr lang="en-US" sz="1600" dirty="0"/>
                    </a:p>
                  </a:txBody>
                  <a:tcPr marL="93260" marR="93260" marT="46630" marB="46630" anchor="ctr"/>
                </a:tc>
                <a:tc>
                  <a:txBody>
                    <a:bodyPr/>
                    <a:lstStyle/>
                    <a:p>
                      <a:r>
                        <a:rPr lang="en-US" sz="1600" dirty="0" smtClean="0"/>
                        <a:t>Never</a:t>
                      </a:r>
                      <a:endParaRPr lang="en-US" sz="1600" dirty="0"/>
                    </a:p>
                  </a:txBody>
                  <a:tcPr marL="93260" marR="93260" marT="46630" marB="46630" anchor="ctr"/>
                </a:tc>
                <a:tc>
                  <a:txBody>
                    <a:bodyPr/>
                    <a:lstStyle/>
                    <a:p>
                      <a:r>
                        <a:rPr lang="en-US" sz="1600" dirty="0" err="1" smtClean="0"/>
                        <a:t>TileUpdateManager</a:t>
                      </a:r>
                      <a:endParaRPr lang="en-US" sz="1600" dirty="0" smtClean="0"/>
                    </a:p>
                    <a:p>
                      <a:r>
                        <a:rPr lang="en-US" sz="1600" dirty="0" err="1" smtClean="0"/>
                        <a:t>tileUpdater.Update</a:t>
                      </a:r>
                      <a:r>
                        <a:rPr lang="en-US" sz="1600" dirty="0" smtClean="0"/>
                        <a:t>()</a:t>
                      </a:r>
                      <a:endParaRPr lang="en-US" sz="1600" dirty="0"/>
                    </a:p>
                  </a:txBody>
                  <a:tcPr marL="93260" marR="93260" marT="46630" marB="46630" anchor="ctr"/>
                </a:tc>
              </a:tr>
              <a:tr h="863722">
                <a:tc>
                  <a:txBody>
                    <a:bodyPr/>
                    <a:lstStyle/>
                    <a:p>
                      <a:r>
                        <a:rPr lang="en-US" sz="1600" dirty="0" smtClean="0"/>
                        <a:t>Scheduled</a:t>
                      </a:r>
                      <a:endParaRPr lang="en-US" sz="1600" dirty="0"/>
                    </a:p>
                  </a:txBody>
                  <a:tcPr marL="93260" marR="93260" marT="46630" marB="46630" anchor="ctr"/>
                </a:tc>
                <a:tc>
                  <a:txBody>
                    <a:bodyPr/>
                    <a:lstStyle/>
                    <a:p>
                      <a:r>
                        <a:rPr lang="en-US" sz="1600" dirty="0" smtClean="0"/>
                        <a:t>Update a tile once, at a specific date and time. E.g.,</a:t>
                      </a:r>
                      <a:r>
                        <a:rPr lang="en-US" sz="1600" baseline="0" dirty="0" smtClean="0"/>
                        <a:t> tomorrow at 4pm</a:t>
                      </a:r>
                      <a:endParaRPr lang="en-US" sz="1600" dirty="0"/>
                    </a:p>
                  </a:txBody>
                  <a:tcPr marL="93260" marR="93260" marT="46630" marB="46630" anchor="ctr"/>
                </a:tc>
                <a:tc>
                  <a:txBody>
                    <a:bodyPr/>
                    <a:lstStyle/>
                    <a:p>
                      <a:r>
                        <a:rPr lang="en-US" sz="1600" dirty="0" smtClean="0"/>
                        <a:t>3 days</a:t>
                      </a:r>
                      <a:endParaRPr lang="en-US" sz="1600" dirty="0"/>
                    </a:p>
                  </a:txBody>
                  <a:tcPr marL="93260" marR="93260" marT="46630" marB="46630" anchor="ctr"/>
                </a:tc>
                <a:tc>
                  <a:txBody>
                    <a:bodyPr/>
                    <a:lstStyle/>
                    <a:p>
                      <a:r>
                        <a:rPr lang="en-US" sz="1600" dirty="0" err="1" smtClean="0"/>
                        <a:t>TileUpdateManager</a:t>
                      </a:r>
                      <a:endParaRPr lang="en-US" sz="1600" dirty="0" smtClean="0"/>
                    </a:p>
                    <a:p>
                      <a:r>
                        <a:rPr lang="en-US" sz="1600" dirty="0" err="1" smtClean="0"/>
                        <a:t>tileUpdater.AddToSchedule</a:t>
                      </a:r>
                      <a:r>
                        <a:rPr lang="en-US" sz="1600" dirty="0" smtClean="0"/>
                        <a:t>()</a:t>
                      </a:r>
                      <a:endParaRPr lang="en-US" sz="1600" dirty="0"/>
                    </a:p>
                  </a:txBody>
                  <a:tcPr marL="93260" marR="93260" marT="46630" marB="46630" anchor="ctr"/>
                </a:tc>
              </a:tr>
              <a:tr h="907757">
                <a:tc>
                  <a:txBody>
                    <a:bodyPr/>
                    <a:lstStyle/>
                    <a:p>
                      <a:r>
                        <a:rPr lang="en-US" sz="1600" dirty="0" smtClean="0"/>
                        <a:t>Periodic</a:t>
                      </a:r>
                      <a:endParaRPr lang="en-US" sz="1600" dirty="0"/>
                    </a:p>
                  </a:txBody>
                  <a:tcPr marL="93260" marR="93260" marT="46630" marB="46630" anchor="ctr"/>
                </a:tc>
                <a:tc>
                  <a:txBody>
                    <a:bodyPr/>
                    <a:lstStyle/>
                    <a:p>
                      <a:r>
                        <a:rPr lang="en-US" sz="1600" dirty="0" smtClean="0"/>
                        <a:t>Update a tile by polling a remote URI on an interval. E.g., every 30 minutes</a:t>
                      </a:r>
                      <a:endParaRPr lang="en-US" sz="1600" dirty="0"/>
                    </a:p>
                  </a:txBody>
                  <a:tcPr marL="93260" marR="93260" marT="46630" marB="46630" anchor="ctr"/>
                </a:tc>
                <a:tc>
                  <a:txBody>
                    <a:bodyPr/>
                    <a:lstStyle/>
                    <a:p>
                      <a:r>
                        <a:rPr lang="en-US" sz="1600" dirty="0" smtClean="0"/>
                        <a:t>3 days</a:t>
                      </a:r>
                      <a:endParaRPr lang="en-US" sz="1600" dirty="0"/>
                    </a:p>
                  </a:txBody>
                  <a:tcPr marL="93260" marR="93260" marT="46630" marB="46630" anchor="ctr"/>
                </a:tc>
                <a:tc>
                  <a:txBody>
                    <a:bodyPr/>
                    <a:lstStyle/>
                    <a:p>
                      <a:r>
                        <a:rPr lang="en-US" sz="1600" dirty="0" err="1" smtClean="0"/>
                        <a:t>TileUpdateManager</a:t>
                      </a:r>
                      <a:endParaRPr lang="en-US" sz="1600" dirty="0" smtClean="0"/>
                    </a:p>
                    <a:p>
                      <a:r>
                        <a:rPr lang="en-US" sz="1600" dirty="0" err="1" smtClean="0"/>
                        <a:t>tileUpdater.StartPeriodicUpdate</a:t>
                      </a:r>
                      <a:r>
                        <a:rPr lang="en-US" sz="1600" dirty="0" smtClean="0"/>
                        <a:t>()</a:t>
                      </a:r>
                    </a:p>
                  </a:txBody>
                  <a:tcPr marL="93260" marR="93260" marT="46630" marB="46630" anchor="ctr"/>
                </a:tc>
              </a:tr>
              <a:tr h="1834120">
                <a:tc>
                  <a:txBody>
                    <a:bodyPr/>
                    <a:lstStyle/>
                    <a:p>
                      <a:r>
                        <a:rPr lang="en-US" sz="1600" dirty="0" smtClean="0"/>
                        <a:t>Push</a:t>
                      </a:r>
                      <a:endParaRPr lang="en-US" sz="1600" dirty="0"/>
                    </a:p>
                  </a:txBody>
                  <a:tcPr marL="93260" marR="93260" marT="46630" marB="46630" anchor="ctr"/>
                </a:tc>
                <a:tc>
                  <a:txBody>
                    <a:bodyPr/>
                    <a:lstStyle/>
                    <a:p>
                      <a:r>
                        <a:rPr lang="en-US" sz="1600" dirty="0" smtClean="0"/>
                        <a:t>Update a tile immediately,</a:t>
                      </a:r>
                      <a:r>
                        <a:rPr lang="en-US" sz="1600" baseline="0" dirty="0" smtClean="0"/>
                        <a:t> by sending a push notification from your server</a:t>
                      </a:r>
                    </a:p>
                    <a:p>
                      <a:endParaRPr lang="en-US" sz="1600" baseline="0" dirty="0" smtClean="0"/>
                    </a:p>
                    <a:p>
                      <a:r>
                        <a:rPr lang="en-US" sz="1600" baseline="0" dirty="0" smtClean="0"/>
                        <a:t>-or-</a:t>
                      </a:r>
                    </a:p>
                    <a:p>
                      <a:endParaRPr lang="en-US" sz="1600" baseline="0" dirty="0" smtClean="0"/>
                    </a:p>
                    <a:p>
                      <a:r>
                        <a:rPr lang="en-US" sz="1600" baseline="0" dirty="0" smtClean="0"/>
                        <a:t>Send a Raw notification to wake a background task that triggers a tile update</a:t>
                      </a:r>
                      <a:endParaRPr lang="en-US" sz="1600" dirty="0"/>
                    </a:p>
                  </a:txBody>
                  <a:tcPr marL="93260" marR="93260" marT="46630" marB="46630" anchor="ctr"/>
                </a:tc>
                <a:tc>
                  <a:txBody>
                    <a:bodyPr/>
                    <a:lstStyle/>
                    <a:p>
                      <a:r>
                        <a:rPr lang="en-US" sz="1600" dirty="0" smtClean="0"/>
                        <a:t>3 days</a:t>
                      </a:r>
                      <a:endParaRPr lang="en-US" sz="1600" dirty="0"/>
                    </a:p>
                  </a:txBody>
                  <a:tcPr marL="93260" marR="93260" marT="46630" marB="46630" anchor="ctr"/>
                </a:tc>
                <a:tc>
                  <a:txBody>
                    <a:bodyPr/>
                    <a:lstStyle/>
                    <a:p>
                      <a:r>
                        <a:rPr lang="en-US" sz="1600" dirty="0" err="1" smtClean="0"/>
                        <a:t>PushNotificationChannelManager</a:t>
                      </a:r>
                      <a:endParaRPr lang="en-US" sz="1600" dirty="0"/>
                    </a:p>
                  </a:txBody>
                  <a:tcPr marL="93260" marR="93260" marT="46630" marB="46630" anchor="ctr"/>
                </a:tc>
              </a:tr>
            </a:tbl>
          </a:graphicData>
        </a:graphic>
      </p:graphicFrame>
      <p:sp>
        <p:nvSpPr>
          <p:cNvPr id="7" name="Rectangle 6"/>
          <p:cNvSpPr/>
          <p:nvPr/>
        </p:nvSpPr>
        <p:spPr bwMode="auto">
          <a:xfrm>
            <a:off x="275482" y="3816943"/>
            <a:ext cx="11714641" cy="277858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56617" y="2951641"/>
            <a:ext cx="11595048" cy="364388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smtClean="0"/>
              <a:t>How can I send tile updates?</a:t>
            </a:r>
            <a:endParaRPr lang="en-US" dirty="0"/>
          </a:p>
        </p:txBody>
      </p:sp>
      <p:sp>
        <p:nvSpPr>
          <p:cNvPr id="8" name="Rectangle 7"/>
          <p:cNvSpPr/>
          <p:nvPr/>
        </p:nvSpPr>
        <p:spPr bwMode="auto">
          <a:xfrm>
            <a:off x="202786" y="4720702"/>
            <a:ext cx="11748879" cy="184597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06070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 update mechanisms use the same payload</a:t>
            </a:r>
            <a:endParaRPr lang="en-US" dirty="0"/>
          </a:p>
        </p:txBody>
      </p:sp>
      <p:sp>
        <p:nvSpPr>
          <p:cNvPr id="2" name="Text Placeholder 1"/>
          <p:cNvSpPr>
            <a:spLocks noGrp="1"/>
          </p:cNvSpPr>
          <p:nvPr>
            <p:ph type="body" sz="quarter" idx="10"/>
          </p:nvPr>
        </p:nvSpPr>
        <p:spPr>
          <a:xfrm>
            <a:off x="274638" y="1216152"/>
            <a:ext cx="11887199" cy="5106591"/>
          </a:xfrm>
        </p:spPr>
        <p:txBody>
          <a:bodyPr/>
          <a:lstStyle/>
          <a:p>
            <a:pPr marL="0" indent="0">
              <a:buNone/>
            </a:pPr>
            <a:r>
              <a:rPr lang="en-US" sz="1632" dirty="0">
                <a:solidFill>
                  <a:srgbClr val="0000FF"/>
                </a:solidFill>
                <a:highlight>
                  <a:srgbClr val="FFFFFF"/>
                </a:highlight>
              </a:rPr>
              <a:t>&lt;</a:t>
            </a:r>
            <a:r>
              <a:rPr lang="en-US" sz="1632" dirty="0">
                <a:solidFill>
                  <a:srgbClr val="A31515"/>
                </a:solidFill>
                <a:highlight>
                  <a:srgbClr val="FFFFFF"/>
                </a:highlight>
              </a:rPr>
              <a:t>tile</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visual</a:t>
            </a:r>
            <a:r>
              <a:rPr lang="en-US" sz="1632" dirty="0">
                <a:solidFill>
                  <a:srgbClr val="0000FF"/>
                </a:solidFill>
                <a:highlight>
                  <a:srgbClr val="FFFFFF"/>
                </a:highlight>
              </a:rPr>
              <a:t> </a:t>
            </a:r>
            <a:r>
              <a:rPr lang="en-US" sz="1632" dirty="0">
                <a:solidFill>
                  <a:srgbClr val="FF0000"/>
                </a:solidFill>
                <a:highlight>
                  <a:srgbClr val="FFFFFF"/>
                </a:highlight>
              </a:rPr>
              <a:t>version</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2</a:t>
            </a:r>
            <a:r>
              <a:rPr lang="en-US" sz="1632" dirty="0">
                <a:solidFill>
                  <a:srgbClr val="000000"/>
                </a:solidFill>
                <a:highlight>
                  <a:srgbClr val="FFFFFF"/>
                </a:highlight>
              </a:rPr>
              <a:t>"</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binding</a:t>
            </a:r>
            <a:r>
              <a:rPr lang="en-US" sz="1632" dirty="0">
                <a:solidFill>
                  <a:srgbClr val="0000FF"/>
                </a:solidFill>
                <a:highlight>
                  <a:srgbClr val="FFFFFF"/>
                </a:highlight>
              </a:rPr>
              <a:t> </a:t>
            </a:r>
            <a:r>
              <a:rPr lang="en-US" sz="1632" dirty="0">
                <a:solidFill>
                  <a:srgbClr val="FF0000"/>
                </a:solidFill>
                <a:highlight>
                  <a:srgbClr val="FFFFFF"/>
                </a:highlight>
              </a:rPr>
              <a:t>template</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TileSquare150x150Text01</a:t>
            </a:r>
            <a:r>
              <a:rPr lang="en-US" sz="1632" dirty="0">
                <a:solidFill>
                  <a:srgbClr val="000000"/>
                </a:solidFill>
                <a:highlight>
                  <a:srgbClr val="FFFFFF"/>
                </a:highlight>
              </a:rPr>
              <a:t>"</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text</a:t>
            </a:r>
            <a:r>
              <a:rPr lang="en-US" sz="1632" dirty="0">
                <a:solidFill>
                  <a:srgbClr val="0000FF"/>
                </a:solidFill>
                <a:highlight>
                  <a:srgbClr val="FFFFFF"/>
                </a:highlight>
              </a:rPr>
              <a:t> </a:t>
            </a:r>
            <a:r>
              <a:rPr lang="en-US" sz="1632" dirty="0">
                <a:solidFill>
                  <a:srgbClr val="FF0000"/>
                </a:solidFill>
                <a:highlight>
                  <a:srgbClr val="FFFFFF"/>
                </a:highlight>
              </a:rPr>
              <a:t>id</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1</a:t>
            </a:r>
            <a:r>
              <a:rPr lang="en-US" sz="1632" dirty="0">
                <a:solidFill>
                  <a:srgbClr val="000000"/>
                </a:solidFill>
                <a:highlight>
                  <a:srgbClr val="FFFFFF"/>
                </a:highlight>
              </a:rPr>
              <a:t>"</a:t>
            </a:r>
            <a:r>
              <a:rPr lang="en-US" sz="1632" dirty="0">
                <a:solidFill>
                  <a:srgbClr val="0000FF"/>
                </a:solidFill>
                <a:highlight>
                  <a:srgbClr val="FFFFFF"/>
                </a:highlight>
              </a:rPr>
              <a:t>&gt;</a:t>
            </a:r>
            <a:r>
              <a:rPr lang="en-US" sz="1632" dirty="0">
                <a:solidFill>
                  <a:srgbClr val="000000"/>
                </a:solidFill>
                <a:highlight>
                  <a:srgbClr val="FFFFFF"/>
                </a:highlight>
              </a:rPr>
              <a:t>New Message</a:t>
            </a:r>
            <a:r>
              <a:rPr lang="en-US" sz="1632" dirty="0">
                <a:solidFill>
                  <a:srgbClr val="0000FF"/>
                </a:solidFill>
                <a:highlight>
                  <a:srgbClr val="FFFFFF"/>
                </a:highlight>
              </a:rPr>
              <a:t>&lt;/</a:t>
            </a:r>
            <a:r>
              <a:rPr lang="en-US" sz="1632" dirty="0">
                <a:solidFill>
                  <a:srgbClr val="A31515"/>
                </a:solidFill>
                <a:highlight>
                  <a:srgbClr val="FFFFFF"/>
                </a:highlight>
              </a:rPr>
              <a:t>text</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text</a:t>
            </a:r>
            <a:r>
              <a:rPr lang="en-US" sz="1632" dirty="0">
                <a:solidFill>
                  <a:srgbClr val="0000FF"/>
                </a:solidFill>
                <a:highlight>
                  <a:srgbClr val="FFFFFF"/>
                </a:highlight>
              </a:rPr>
              <a:t> </a:t>
            </a:r>
            <a:r>
              <a:rPr lang="en-US" sz="1632" dirty="0">
                <a:solidFill>
                  <a:srgbClr val="FF0000"/>
                </a:solidFill>
                <a:highlight>
                  <a:srgbClr val="FFFFFF"/>
                </a:highlight>
              </a:rPr>
              <a:t>id</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2</a:t>
            </a:r>
            <a:r>
              <a:rPr lang="en-US" sz="1632" dirty="0">
                <a:solidFill>
                  <a:srgbClr val="000000"/>
                </a:solidFill>
                <a:highlight>
                  <a:srgbClr val="FFFFFF"/>
                </a:highlight>
              </a:rPr>
              <a:t>"</a:t>
            </a:r>
            <a:r>
              <a:rPr lang="en-US" sz="1632" dirty="0">
                <a:solidFill>
                  <a:srgbClr val="0000FF"/>
                </a:solidFill>
                <a:highlight>
                  <a:srgbClr val="FFFFFF"/>
                </a:highlight>
              </a:rPr>
              <a:t>&gt;</a:t>
            </a:r>
            <a:r>
              <a:rPr lang="en-US" sz="1632" dirty="0">
                <a:solidFill>
                  <a:srgbClr val="000000"/>
                </a:solidFill>
                <a:highlight>
                  <a:srgbClr val="FFFFFF"/>
                </a:highlight>
              </a:rPr>
              <a:t>Thomas Fennel</a:t>
            </a:r>
            <a:r>
              <a:rPr lang="en-US" sz="1632" dirty="0">
                <a:solidFill>
                  <a:srgbClr val="0000FF"/>
                </a:solidFill>
                <a:highlight>
                  <a:srgbClr val="FFFFFF"/>
                </a:highlight>
              </a:rPr>
              <a:t>&lt;/</a:t>
            </a:r>
            <a:r>
              <a:rPr lang="en-US" sz="1632" dirty="0">
                <a:solidFill>
                  <a:srgbClr val="A31515"/>
                </a:solidFill>
                <a:highlight>
                  <a:srgbClr val="FFFFFF"/>
                </a:highlight>
              </a:rPr>
              <a:t>text</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text</a:t>
            </a:r>
            <a:r>
              <a:rPr lang="en-US" sz="1632" dirty="0">
                <a:solidFill>
                  <a:srgbClr val="0000FF"/>
                </a:solidFill>
                <a:highlight>
                  <a:srgbClr val="FFFFFF"/>
                </a:highlight>
              </a:rPr>
              <a:t> </a:t>
            </a:r>
            <a:r>
              <a:rPr lang="en-US" sz="1632" dirty="0">
                <a:solidFill>
                  <a:srgbClr val="FF0000"/>
                </a:solidFill>
                <a:highlight>
                  <a:srgbClr val="FFFFFF"/>
                </a:highlight>
              </a:rPr>
              <a:t>id</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3</a:t>
            </a:r>
            <a:r>
              <a:rPr lang="en-US" sz="1632" dirty="0">
                <a:solidFill>
                  <a:srgbClr val="000000"/>
                </a:solidFill>
                <a:highlight>
                  <a:srgbClr val="FFFFFF"/>
                </a:highlight>
              </a:rPr>
              <a:t>"</a:t>
            </a:r>
            <a:r>
              <a:rPr lang="en-US" sz="1632" dirty="0">
                <a:solidFill>
                  <a:srgbClr val="0000FF"/>
                </a:solidFill>
                <a:highlight>
                  <a:srgbClr val="FFFFFF"/>
                </a:highlight>
              </a:rPr>
              <a:t>&gt;</a:t>
            </a:r>
            <a:r>
              <a:rPr lang="en-US" sz="1632" dirty="0">
                <a:solidFill>
                  <a:srgbClr val="000000"/>
                </a:solidFill>
                <a:highlight>
                  <a:srgbClr val="FFFFFF"/>
                </a:highlight>
              </a:rPr>
              <a:t>Looking forward to your </a:t>
            </a:r>
            <a:r>
              <a:rPr lang="en-US" sz="1632" dirty="0" smtClean="0">
                <a:solidFill>
                  <a:srgbClr val="000000"/>
                </a:solidFill>
                <a:highlight>
                  <a:srgbClr val="FFFFFF"/>
                </a:highlight>
              </a:rPr>
              <a:t>TechEd </a:t>
            </a:r>
            <a:r>
              <a:rPr lang="en-US" sz="1632" dirty="0">
                <a:solidFill>
                  <a:srgbClr val="000000"/>
                </a:solidFill>
                <a:highlight>
                  <a:srgbClr val="FFFFFF"/>
                </a:highlight>
              </a:rPr>
              <a:t>talk next week</a:t>
            </a:r>
            <a:r>
              <a:rPr lang="en-US" sz="1632" dirty="0">
                <a:solidFill>
                  <a:srgbClr val="0000FF"/>
                </a:solidFill>
                <a:highlight>
                  <a:srgbClr val="FFFFFF"/>
                </a:highlight>
              </a:rPr>
              <a:t>&lt;/</a:t>
            </a:r>
            <a:r>
              <a:rPr lang="en-US" sz="1632" dirty="0">
                <a:solidFill>
                  <a:srgbClr val="A31515"/>
                </a:solidFill>
                <a:highlight>
                  <a:srgbClr val="FFFFFF"/>
                </a:highlight>
              </a:rPr>
              <a:t>text</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text</a:t>
            </a:r>
            <a:r>
              <a:rPr lang="en-US" sz="1632" dirty="0">
                <a:solidFill>
                  <a:srgbClr val="0000FF"/>
                </a:solidFill>
                <a:highlight>
                  <a:srgbClr val="FFFFFF"/>
                </a:highlight>
              </a:rPr>
              <a:t> </a:t>
            </a:r>
            <a:r>
              <a:rPr lang="en-US" sz="1632" dirty="0">
                <a:solidFill>
                  <a:srgbClr val="FF0000"/>
                </a:solidFill>
                <a:highlight>
                  <a:srgbClr val="FFFFFF"/>
                </a:highlight>
              </a:rPr>
              <a:t>id</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4</a:t>
            </a:r>
            <a:r>
              <a:rPr lang="en-US" sz="1632" dirty="0">
                <a:solidFill>
                  <a:srgbClr val="000000"/>
                </a:solidFill>
                <a:highlight>
                  <a:srgbClr val="FFFFFF"/>
                </a:highlight>
              </a:rPr>
              <a:t>"</a:t>
            </a:r>
            <a:r>
              <a:rPr lang="en-US" sz="1632" dirty="0">
                <a:solidFill>
                  <a:srgbClr val="0000FF"/>
                </a:solidFill>
                <a:highlight>
                  <a:srgbClr val="FFFFFF"/>
                </a:highlight>
              </a:rPr>
              <a:t>&gt;&lt;/</a:t>
            </a:r>
            <a:r>
              <a:rPr lang="en-US" sz="1632" dirty="0">
                <a:solidFill>
                  <a:srgbClr val="A31515"/>
                </a:solidFill>
                <a:highlight>
                  <a:srgbClr val="FFFFFF"/>
                </a:highlight>
              </a:rPr>
              <a:t>text</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binding</a:t>
            </a:r>
            <a:r>
              <a:rPr lang="en-US" sz="1632" dirty="0">
                <a:solidFill>
                  <a:srgbClr val="0000FF"/>
                </a:solidFill>
                <a:highlight>
                  <a:srgbClr val="FFFFFF"/>
                </a:highlight>
              </a:rPr>
              <a:t>&gt;</a:t>
            </a: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binding</a:t>
            </a:r>
            <a:r>
              <a:rPr lang="en-US" sz="1632" dirty="0">
                <a:solidFill>
                  <a:srgbClr val="0000FF"/>
                </a:solidFill>
                <a:highlight>
                  <a:srgbClr val="FFFFFF"/>
                </a:highlight>
              </a:rPr>
              <a:t> </a:t>
            </a:r>
            <a:r>
              <a:rPr lang="en-US" sz="1632" dirty="0">
                <a:solidFill>
                  <a:srgbClr val="FF0000"/>
                </a:solidFill>
                <a:highlight>
                  <a:srgbClr val="FFFFFF"/>
                </a:highlight>
              </a:rPr>
              <a:t>template</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TileWide310x150SmallImageAndText02</a:t>
            </a:r>
            <a:r>
              <a:rPr lang="en-US" sz="1632" dirty="0">
                <a:solidFill>
                  <a:srgbClr val="000000"/>
                </a:solidFill>
                <a:highlight>
                  <a:srgbClr val="FFFFFF"/>
                </a:highlight>
              </a:rPr>
              <a:t>"</a:t>
            </a:r>
            <a:r>
              <a:rPr lang="en-US" sz="1632" dirty="0">
                <a:solidFill>
                  <a:srgbClr val="0000FF"/>
                </a:solidFill>
                <a:highlight>
                  <a:srgbClr val="FFFFFF"/>
                </a:highlight>
              </a:rPr>
              <a:t>&gt;</a:t>
            </a:r>
            <a:endParaRPr lang="en-US" sz="1632" dirty="0">
              <a:solidFill>
                <a:srgbClr val="000000"/>
              </a:solidFill>
              <a:highlight>
                <a:srgbClr val="FFFFFF"/>
              </a:highlight>
            </a:endParaRPr>
          </a:p>
          <a:p>
            <a:pPr marL="228497" lvl="2" indent="0">
              <a:buNone/>
            </a:pPr>
            <a:r>
              <a:rPr lang="en-US" sz="1632" dirty="0">
                <a:solidFill>
                  <a:srgbClr val="0000FF"/>
                </a:solidFill>
                <a:highlight>
                  <a:srgbClr val="FFFFFF"/>
                </a:highlight>
              </a:rPr>
              <a:t>    &lt;</a:t>
            </a:r>
            <a:r>
              <a:rPr lang="en-US" sz="1632" dirty="0">
                <a:solidFill>
                  <a:srgbClr val="A31515"/>
                </a:solidFill>
                <a:highlight>
                  <a:srgbClr val="FFFFFF"/>
                </a:highlight>
              </a:rPr>
              <a:t>image</a:t>
            </a:r>
            <a:r>
              <a:rPr lang="en-US" sz="1632" dirty="0">
                <a:solidFill>
                  <a:srgbClr val="0000FF"/>
                </a:solidFill>
                <a:highlight>
                  <a:srgbClr val="FFFFFF"/>
                </a:highlight>
              </a:rPr>
              <a:t> </a:t>
            </a:r>
            <a:r>
              <a:rPr lang="en-US" sz="1632" dirty="0">
                <a:solidFill>
                  <a:srgbClr val="FF0000"/>
                </a:solidFill>
                <a:highlight>
                  <a:srgbClr val="FFFFFF"/>
                </a:highlight>
              </a:rPr>
              <a:t>id</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1</a:t>
            </a:r>
            <a:r>
              <a:rPr lang="en-US" sz="1632" dirty="0">
                <a:solidFill>
                  <a:srgbClr val="000000"/>
                </a:solidFill>
                <a:highlight>
                  <a:srgbClr val="FFFFFF"/>
                </a:highlight>
              </a:rPr>
              <a:t>"</a:t>
            </a:r>
            <a:r>
              <a:rPr lang="en-US" sz="1632" dirty="0">
                <a:solidFill>
                  <a:srgbClr val="0000FF"/>
                </a:solidFill>
                <a:highlight>
                  <a:srgbClr val="FFFFFF"/>
                </a:highlight>
              </a:rPr>
              <a:t> </a:t>
            </a:r>
            <a:r>
              <a:rPr lang="en-US" sz="1632" dirty="0" err="1">
                <a:solidFill>
                  <a:srgbClr val="FF0000"/>
                </a:solidFill>
                <a:highlight>
                  <a:srgbClr val="FFFFFF"/>
                </a:highlight>
              </a:rPr>
              <a:t>src</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http://favoritesocialmediasite.com/profiles/thomas.png</a:t>
            </a:r>
            <a:r>
              <a:rPr lang="en-US" sz="1632" dirty="0">
                <a:solidFill>
                  <a:srgbClr val="000000"/>
                </a:solidFill>
                <a:highlight>
                  <a:srgbClr val="FFFFFF"/>
                </a:highlight>
              </a:rPr>
              <a:t>"</a:t>
            </a:r>
            <a:r>
              <a:rPr lang="en-US" sz="1632" dirty="0">
                <a:solidFill>
                  <a:srgbClr val="0000FF"/>
                </a:solidFill>
                <a:highlight>
                  <a:srgbClr val="FFFFFF"/>
                </a:highlight>
              </a:rPr>
              <a:t> /&gt;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text</a:t>
            </a:r>
            <a:r>
              <a:rPr lang="en-US" sz="1632" dirty="0">
                <a:solidFill>
                  <a:srgbClr val="0000FF"/>
                </a:solidFill>
                <a:highlight>
                  <a:srgbClr val="FFFFFF"/>
                </a:highlight>
              </a:rPr>
              <a:t> </a:t>
            </a:r>
            <a:r>
              <a:rPr lang="en-US" sz="1632" dirty="0">
                <a:solidFill>
                  <a:srgbClr val="FF0000"/>
                </a:solidFill>
                <a:highlight>
                  <a:srgbClr val="FFFFFF"/>
                </a:highlight>
              </a:rPr>
              <a:t>id</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1</a:t>
            </a:r>
            <a:r>
              <a:rPr lang="en-US" sz="1632" dirty="0">
                <a:solidFill>
                  <a:srgbClr val="000000"/>
                </a:solidFill>
                <a:highlight>
                  <a:srgbClr val="FFFFFF"/>
                </a:highlight>
              </a:rPr>
              <a:t>"</a:t>
            </a:r>
            <a:r>
              <a:rPr lang="en-US" sz="1632" dirty="0">
                <a:solidFill>
                  <a:srgbClr val="0000FF"/>
                </a:solidFill>
                <a:highlight>
                  <a:srgbClr val="FFFFFF"/>
                </a:highlight>
              </a:rPr>
              <a:t>&gt;</a:t>
            </a:r>
            <a:r>
              <a:rPr lang="en-US" sz="1632" dirty="0">
                <a:solidFill>
                  <a:srgbClr val="000000"/>
                </a:solidFill>
                <a:highlight>
                  <a:srgbClr val="FFFFFF"/>
                </a:highlight>
              </a:rPr>
              <a:t>New Message</a:t>
            </a:r>
            <a:r>
              <a:rPr lang="en-US" sz="1632" dirty="0">
                <a:solidFill>
                  <a:srgbClr val="0000FF"/>
                </a:solidFill>
                <a:highlight>
                  <a:srgbClr val="FFFFFF"/>
                </a:highlight>
              </a:rPr>
              <a:t>&lt;/</a:t>
            </a:r>
            <a:r>
              <a:rPr lang="en-US" sz="1632" dirty="0">
                <a:solidFill>
                  <a:srgbClr val="A31515"/>
                </a:solidFill>
                <a:highlight>
                  <a:srgbClr val="FFFFFF"/>
                </a:highlight>
              </a:rPr>
              <a:t>text</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text</a:t>
            </a:r>
            <a:r>
              <a:rPr lang="en-US" sz="1632" dirty="0">
                <a:solidFill>
                  <a:srgbClr val="0000FF"/>
                </a:solidFill>
                <a:highlight>
                  <a:srgbClr val="FFFFFF"/>
                </a:highlight>
              </a:rPr>
              <a:t> </a:t>
            </a:r>
            <a:r>
              <a:rPr lang="en-US" sz="1632" dirty="0">
                <a:solidFill>
                  <a:srgbClr val="FF0000"/>
                </a:solidFill>
                <a:highlight>
                  <a:srgbClr val="FFFFFF"/>
                </a:highlight>
              </a:rPr>
              <a:t>id</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2</a:t>
            </a:r>
            <a:r>
              <a:rPr lang="en-US" sz="1632" dirty="0">
                <a:solidFill>
                  <a:srgbClr val="000000"/>
                </a:solidFill>
                <a:highlight>
                  <a:srgbClr val="FFFFFF"/>
                </a:highlight>
              </a:rPr>
              <a:t>"</a:t>
            </a:r>
            <a:r>
              <a:rPr lang="en-US" sz="1632" dirty="0">
                <a:solidFill>
                  <a:srgbClr val="0000FF"/>
                </a:solidFill>
                <a:highlight>
                  <a:srgbClr val="FFFFFF"/>
                </a:highlight>
              </a:rPr>
              <a:t>&gt;</a:t>
            </a:r>
            <a:r>
              <a:rPr lang="en-US" sz="1632" dirty="0">
                <a:solidFill>
                  <a:srgbClr val="000000"/>
                </a:solidFill>
                <a:highlight>
                  <a:srgbClr val="FFFFFF"/>
                </a:highlight>
              </a:rPr>
              <a:t>Thomas Fennel</a:t>
            </a:r>
            <a:r>
              <a:rPr lang="en-US" sz="1632" dirty="0">
                <a:solidFill>
                  <a:srgbClr val="0000FF"/>
                </a:solidFill>
                <a:highlight>
                  <a:srgbClr val="FFFFFF"/>
                </a:highlight>
              </a:rPr>
              <a:t>&lt;/</a:t>
            </a:r>
            <a:r>
              <a:rPr lang="en-US" sz="1632" dirty="0">
                <a:solidFill>
                  <a:srgbClr val="A31515"/>
                </a:solidFill>
                <a:highlight>
                  <a:srgbClr val="FFFFFF"/>
                </a:highlight>
              </a:rPr>
              <a:t>text</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text</a:t>
            </a:r>
            <a:r>
              <a:rPr lang="en-US" sz="1632" dirty="0">
                <a:solidFill>
                  <a:srgbClr val="0000FF"/>
                </a:solidFill>
                <a:highlight>
                  <a:srgbClr val="FFFFFF"/>
                </a:highlight>
              </a:rPr>
              <a:t> </a:t>
            </a:r>
            <a:r>
              <a:rPr lang="en-US" sz="1632" dirty="0">
                <a:solidFill>
                  <a:srgbClr val="FF0000"/>
                </a:solidFill>
                <a:highlight>
                  <a:srgbClr val="FFFFFF"/>
                </a:highlight>
              </a:rPr>
              <a:t>id</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3</a:t>
            </a:r>
            <a:r>
              <a:rPr lang="en-US" sz="1632" dirty="0">
                <a:solidFill>
                  <a:srgbClr val="000000"/>
                </a:solidFill>
                <a:highlight>
                  <a:srgbClr val="FFFFFF"/>
                </a:highlight>
              </a:rPr>
              <a:t>"</a:t>
            </a:r>
            <a:r>
              <a:rPr lang="en-US" sz="1632" dirty="0">
                <a:solidFill>
                  <a:srgbClr val="0000FF"/>
                </a:solidFill>
                <a:highlight>
                  <a:srgbClr val="FFFFFF"/>
                </a:highlight>
              </a:rPr>
              <a:t>&gt;</a:t>
            </a:r>
            <a:r>
              <a:rPr lang="en-US" sz="1632" dirty="0">
                <a:solidFill>
                  <a:srgbClr val="000000"/>
                </a:solidFill>
                <a:highlight>
                  <a:srgbClr val="FFFFFF"/>
                </a:highlight>
              </a:rPr>
              <a:t>Looking forward to your </a:t>
            </a:r>
            <a:r>
              <a:rPr lang="en-US" sz="1632" dirty="0" smtClean="0">
                <a:solidFill>
                  <a:srgbClr val="000000"/>
                </a:solidFill>
                <a:highlight>
                  <a:srgbClr val="FFFFFF"/>
                </a:highlight>
              </a:rPr>
              <a:t>TechEd </a:t>
            </a:r>
            <a:r>
              <a:rPr lang="en-US" sz="1632" dirty="0">
                <a:solidFill>
                  <a:srgbClr val="000000"/>
                </a:solidFill>
                <a:highlight>
                  <a:srgbClr val="FFFFFF"/>
                </a:highlight>
              </a:rPr>
              <a:t>talk next week</a:t>
            </a:r>
            <a:r>
              <a:rPr lang="en-US" sz="1632" dirty="0">
                <a:solidFill>
                  <a:srgbClr val="0000FF"/>
                </a:solidFill>
                <a:highlight>
                  <a:srgbClr val="FFFFFF"/>
                </a:highlight>
              </a:rPr>
              <a:t>&lt;/</a:t>
            </a:r>
            <a:r>
              <a:rPr lang="en-US" sz="1632" dirty="0">
                <a:solidFill>
                  <a:srgbClr val="A31515"/>
                </a:solidFill>
                <a:highlight>
                  <a:srgbClr val="FFFFFF"/>
                </a:highlight>
              </a:rPr>
              <a:t>text</a:t>
            </a:r>
            <a:r>
              <a:rPr lang="en-US" sz="1632" dirty="0">
                <a:solidFill>
                  <a:srgbClr val="0000FF"/>
                </a:solidFill>
                <a:highlight>
                  <a:srgbClr val="FFFFFF"/>
                </a:highlight>
              </a:rPr>
              <a:t>&gt;    </a:t>
            </a: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text</a:t>
            </a:r>
            <a:r>
              <a:rPr lang="en-US" sz="1632" dirty="0">
                <a:solidFill>
                  <a:srgbClr val="0000FF"/>
                </a:solidFill>
                <a:highlight>
                  <a:srgbClr val="FFFFFF"/>
                </a:highlight>
              </a:rPr>
              <a:t> </a:t>
            </a:r>
            <a:r>
              <a:rPr lang="en-US" sz="1632" dirty="0">
                <a:solidFill>
                  <a:srgbClr val="FF0000"/>
                </a:solidFill>
                <a:highlight>
                  <a:srgbClr val="FFFFFF"/>
                </a:highlight>
              </a:rPr>
              <a:t>id</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4</a:t>
            </a:r>
            <a:r>
              <a:rPr lang="en-US" sz="1632" dirty="0">
                <a:solidFill>
                  <a:srgbClr val="000000"/>
                </a:solidFill>
                <a:highlight>
                  <a:srgbClr val="FFFFFF"/>
                </a:highlight>
              </a:rPr>
              <a:t>"</a:t>
            </a:r>
            <a:r>
              <a:rPr lang="en-US" sz="1632" dirty="0">
                <a:solidFill>
                  <a:srgbClr val="0000FF"/>
                </a:solidFill>
                <a:highlight>
                  <a:srgbClr val="FFFFFF"/>
                </a:highlight>
              </a:rPr>
              <a:t>&gt;&lt;/</a:t>
            </a:r>
            <a:r>
              <a:rPr lang="en-US" sz="1632" dirty="0">
                <a:solidFill>
                  <a:srgbClr val="A31515"/>
                </a:solidFill>
                <a:highlight>
                  <a:srgbClr val="FFFFFF"/>
                </a:highlight>
              </a:rPr>
              <a:t>text</a:t>
            </a:r>
            <a:r>
              <a:rPr lang="en-US" sz="1632" dirty="0">
                <a:solidFill>
                  <a:srgbClr val="0000FF"/>
                </a:solidFill>
                <a:highlight>
                  <a:srgbClr val="FFFFFF"/>
                </a:highlight>
              </a:rPr>
              <a:t>&gt;</a:t>
            </a:r>
            <a:endParaRPr lang="en-US" sz="1632" dirty="0">
              <a:solidFill>
                <a:srgbClr val="000000"/>
              </a:solidFill>
              <a:highlight>
                <a:srgbClr val="FFFFFF"/>
              </a:highlight>
            </a:endParaRPr>
          </a:p>
          <a:p>
            <a:pPr marL="228497" lvl="2" indent="0">
              <a:buNone/>
            </a:pPr>
            <a:r>
              <a:rPr lang="en-US" sz="1632" dirty="0">
                <a:solidFill>
                  <a:srgbClr val="0000FF"/>
                </a:solidFill>
                <a:highlight>
                  <a:srgbClr val="FFFFFF"/>
                </a:highlight>
              </a:rPr>
              <a:t>    &lt;</a:t>
            </a:r>
            <a:r>
              <a:rPr lang="en-US" sz="1632" dirty="0">
                <a:solidFill>
                  <a:srgbClr val="A31515"/>
                </a:solidFill>
                <a:highlight>
                  <a:srgbClr val="FFFFFF"/>
                </a:highlight>
              </a:rPr>
              <a:t>text</a:t>
            </a:r>
            <a:r>
              <a:rPr lang="en-US" sz="1632" dirty="0">
                <a:solidFill>
                  <a:srgbClr val="0000FF"/>
                </a:solidFill>
                <a:highlight>
                  <a:srgbClr val="FFFFFF"/>
                </a:highlight>
              </a:rPr>
              <a:t> </a:t>
            </a:r>
            <a:r>
              <a:rPr lang="en-US" sz="1632" dirty="0">
                <a:solidFill>
                  <a:srgbClr val="FF0000"/>
                </a:solidFill>
                <a:highlight>
                  <a:srgbClr val="FFFFFF"/>
                </a:highlight>
              </a:rPr>
              <a:t>id</a:t>
            </a:r>
            <a:r>
              <a:rPr lang="en-US" sz="1632" dirty="0">
                <a:solidFill>
                  <a:srgbClr val="0000FF"/>
                </a:solidFill>
                <a:highlight>
                  <a:srgbClr val="FFFFFF"/>
                </a:highlight>
              </a:rPr>
              <a:t>=</a:t>
            </a:r>
            <a:r>
              <a:rPr lang="en-US" sz="1632" dirty="0">
                <a:solidFill>
                  <a:srgbClr val="000000"/>
                </a:solidFill>
                <a:highlight>
                  <a:srgbClr val="FFFFFF"/>
                </a:highlight>
              </a:rPr>
              <a:t>"</a:t>
            </a:r>
            <a:r>
              <a:rPr lang="en-US" sz="1632" dirty="0">
                <a:solidFill>
                  <a:srgbClr val="0000FF"/>
                </a:solidFill>
                <a:highlight>
                  <a:srgbClr val="FFFFFF"/>
                </a:highlight>
              </a:rPr>
              <a:t>5</a:t>
            </a:r>
            <a:r>
              <a:rPr lang="en-US" sz="1632" dirty="0">
                <a:solidFill>
                  <a:srgbClr val="000000"/>
                </a:solidFill>
                <a:highlight>
                  <a:srgbClr val="FFFFFF"/>
                </a:highlight>
              </a:rPr>
              <a:t>"</a:t>
            </a:r>
            <a:r>
              <a:rPr lang="en-US" sz="1632" dirty="0">
                <a:solidFill>
                  <a:srgbClr val="0000FF"/>
                </a:solidFill>
                <a:highlight>
                  <a:srgbClr val="FFFFFF"/>
                </a:highlight>
              </a:rPr>
              <a:t>&gt;&lt;/</a:t>
            </a:r>
            <a:r>
              <a:rPr lang="en-US" sz="1632" dirty="0">
                <a:solidFill>
                  <a:srgbClr val="A31515"/>
                </a:solidFill>
                <a:highlight>
                  <a:srgbClr val="FFFFFF"/>
                </a:highlight>
              </a:rPr>
              <a:t>text</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binding</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  &lt;/</a:t>
            </a:r>
            <a:r>
              <a:rPr lang="en-US" sz="1632" dirty="0">
                <a:solidFill>
                  <a:srgbClr val="A31515"/>
                </a:solidFill>
                <a:highlight>
                  <a:srgbClr val="FFFFFF"/>
                </a:highlight>
              </a:rPr>
              <a:t>visual</a:t>
            </a:r>
            <a:r>
              <a:rPr lang="en-US" sz="1632" dirty="0">
                <a:solidFill>
                  <a:srgbClr val="0000FF"/>
                </a:solidFill>
                <a:highlight>
                  <a:srgbClr val="FFFFFF"/>
                </a:highlight>
              </a:rPr>
              <a:t>&gt;</a:t>
            </a:r>
            <a:endParaRPr lang="en-US" sz="1632" dirty="0">
              <a:solidFill>
                <a:srgbClr val="000000"/>
              </a:solidFill>
              <a:highlight>
                <a:srgbClr val="FFFFFF"/>
              </a:highlight>
            </a:endParaRPr>
          </a:p>
          <a:p>
            <a:pPr marL="0" indent="0">
              <a:buNone/>
            </a:pPr>
            <a:r>
              <a:rPr lang="en-US" sz="1632" dirty="0">
                <a:solidFill>
                  <a:srgbClr val="0000FF"/>
                </a:solidFill>
                <a:highlight>
                  <a:srgbClr val="FFFFFF"/>
                </a:highlight>
              </a:rPr>
              <a:t>&lt;/</a:t>
            </a:r>
            <a:r>
              <a:rPr lang="en-US" sz="1632" dirty="0">
                <a:solidFill>
                  <a:srgbClr val="A31515"/>
                </a:solidFill>
                <a:highlight>
                  <a:srgbClr val="FFFFFF"/>
                </a:highlight>
              </a:rPr>
              <a:t>tile</a:t>
            </a:r>
            <a:r>
              <a:rPr lang="en-US" sz="1632" dirty="0">
                <a:solidFill>
                  <a:srgbClr val="0000FF"/>
                </a:solidFill>
                <a:highlight>
                  <a:srgbClr val="FFFFFF"/>
                </a:highlight>
              </a:rPr>
              <a:t>&gt;</a:t>
            </a:r>
            <a:endParaRPr lang="en-US" sz="1632" dirty="0"/>
          </a:p>
        </p:txBody>
      </p:sp>
      <p:sp>
        <p:nvSpPr>
          <p:cNvPr id="4" name="Rectangle 3"/>
          <p:cNvSpPr/>
          <p:nvPr/>
        </p:nvSpPr>
        <p:spPr bwMode="auto">
          <a:xfrm>
            <a:off x="0" y="3497262"/>
            <a:ext cx="11547860" cy="266133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3"/>
          <a:stretch>
            <a:fillRect/>
          </a:stretch>
        </p:blipFill>
        <p:spPr>
          <a:xfrm>
            <a:off x="10134530" y="1411974"/>
            <a:ext cx="1870908" cy="1879860"/>
          </a:xfrm>
          <a:prstGeom prst="rect">
            <a:avLst/>
          </a:prstGeom>
        </p:spPr>
      </p:pic>
      <p:grpSp>
        <p:nvGrpSpPr>
          <p:cNvPr id="11" name="Group 10"/>
          <p:cNvGrpSpPr/>
          <p:nvPr/>
        </p:nvGrpSpPr>
        <p:grpSpPr>
          <a:xfrm>
            <a:off x="8515467" y="5124511"/>
            <a:ext cx="3489972" cy="1696289"/>
            <a:chOff x="8515467" y="5124511"/>
            <a:chExt cx="3489972" cy="1696289"/>
          </a:xfrm>
        </p:grpSpPr>
        <p:pic>
          <p:nvPicPr>
            <p:cNvPr id="10" name="Picture 9"/>
            <p:cNvPicPr>
              <a:picLocks noChangeAspect="1"/>
            </p:cNvPicPr>
            <p:nvPr/>
          </p:nvPicPr>
          <p:blipFill>
            <a:blip r:embed="rId4"/>
            <a:stretch>
              <a:fillRect/>
            </a:stretch>
          </p:blipFill>
          <p:spPr>
            <a:xfrm>
              <a:off x="8515467" y="5124511"/>
              <a:ext cx="3489972" cy="1696289"/>
            </a:xfrm>
            <a:prstGeom prst="rect">
              <a:avLst/>
            </a:prstGeom>
          </p:spPr>
        </p:pic>
        <p:pic>
          <p:nvPicPr>
            <p:cNvPr id="6" name="Picture 5"/>
            <p:cNvPicPr>
              <a:picLocks noChangeAspect="1"/>
            </p:cNvPicPr>
            <p:nvPr/>
          </p:nvPicPr>
          <p:blipFill>
            <a:blip r:embed="rId5"/>
            <a:stretch>
              <a:fillRect/>
            </a:stretch>
          </p:blipFill>
          <p:spPr>
            <a:xfrm>
              <a:off x="10332992" y="5572944"/>
              <a:ext cx="609600" cy="342900"/>
            </a:xfrm>
            <a:prstGeom prst="rect">
              <a:avLst/>
            </a:prstGeom>
          </p:spPr>
        </p:pic>
        <p:sp>
          <p:nvSpPr>
            <p:cNvPr id="8" name="TextBox 7"/>
            <p:cNvSpPr txBox="1"/>
            <p:nvPr/>
          </p:nvSpPr>
          <p:spPr>
            <a:xfrm>
              <a:off x="10196949" y="5495606"/>
              <a:ext cx="155446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TechEd</a:t>
              </a:r>
            </a:p>
          </p:txBody>
        </p:sp>
      </p:grpSp>
    </p:spTree>
    <p:extLst>
      <p:ext uri="{BB962C8B-B14F-4D97-AF65-F5344CB8AC3E}">
        <p14:creationId xmlns:p14="http://schemas.microsoft.com/office/powerpoint/2010/main" val="3855121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516062"/>
            <a:ext cx="11887200" cy="4801314"/>
          </a:xfrm>
        </p:spPr>
        <p:txBody>
          <a:bodyPr/>
          <a:lstStyle/>
          <a:p>
            <a:pPr marL="0" indent="0">
              <a:buNone/>
            </a:pPr>
            <a:r>
              <a:rPr lang="en-US" dirty="0" smtClean="0"/>
              <a:t>Multitasking</a:t>
            </a:r>
          </a:p>
          <a:p>
            <a:pPr marL="0" indent="0">
              <a:buNone/>
            </a:pPr>
            <a:endParaRPr lang="en-US" dirty="0"/>
          </a:p>
          <a:p>
            <a:pPr marL="0" indent="0">
              <a:buNone/>
            </a:pPr>
            <a:r>
              <a:rPr lang="en-US" dirty="0" smtClean="0"/>
              <a:t>Engagement</a:t>
            </a:r>
          </a:p>
          <a:p>
            <a:pPr marL="0" indent="0">
              <a:buNone/>
            </a:pPr>
            <a:endParaRPr lang="en-US" dirty="0"/>
          </a:p>
          <a:p>
            <a:pPr marL="0" indent="0">
              <a:buNone/>
            </a:pPr>
            <a:r>
              <a:rPr lang="en-US" dirty="0" smtClean="0"/>
              <a:t>Relationship</a:t>
            </a:r>
          </a:p>
          <a:p>
            <a:pPr marL="0" indent="0">
              <a:buNone/>
            </a:pPr>
            <a:endParaRPr lang="en-US" dirty="0"/>
          </a:p>
          <a:p>
            <a:pPr marL="0" indent="0">
              <a:buNone/>
            </a:pPr>
            <a:r>
              <a:rPr lang="en-US" dirty="0" smtClean="0"/>
              <a:t>Differentiation</a:t>
            </a:r>
          </a:p>
        </p:txBody>
      </p:sp>
      <p:sp>
        <p:nvSpPr>
          <p:cNvPr id="4" name="Title 3"/>
          <p:cNvSpPr>
            <a:spLocks noGrp="1"/>
          </p:cNvSpPr>
          <p:nvPr>
            <p:ph type="title"/>
          </p:nvPr>
        </p:nvSpPr>
        <p:spPr/>
        <p:txBody>
          <a:bodyPr/>
          <a:lstStyle/>
          <a:p>
            <a:r>
              <a:rPr lang="en-US" dirty="0" smtClean="0"/>
              <a:t>Why use notifications?</a:t>
            </a:r>
            <a:endParaRPr lang="en-US" dirty="0"/>
          </a:p>
        </p:txBody>
      </p:sp>
      <p:pic>
        <p:nvPicPr>
          <p:cNvPr id="7" name="Picture 6"/>
          <p:cNvPicPr>
            <a:picLocks noChangeAspect="1"/>
          </p:cNvPicPr>
          <p:nvPr/>
        </p:nvPicPr>
        <p:blipFill>
          <a:blip r:embed="rId3"/>
          <a:stretch>
            <a:fillRect/>
          </a:stretch>
        </p:blipFill>
        <p:spPr>
          <a:xfrm>
            <a:off x="8123237" y="1318943"/>
            <a:ext cx="942371" cy="1219200"/>
          </a:xfrm>
          <a:prstGeom prst="rect">
            <a:avLst/>
          </a:prstGeom>
        </p:spPr>
      </p:pic>
      <p:grpSp>
        <p:nvGrpSpPr>
          <p:cNvPr id="8" name="Group 7"/>
          <p:cNvGrpSpPr>
            <a:grpSpLocks noChangeAspect="1"/>
          </p:cNvGrpSpPr>
          <p:nvPr/>
        </p:nvGrpSpPr>
        <p:grpSpPr>
          <a:xfrm>
            <a:off x="8123237" y="4337994"/>
            <a:ext cx="2514196" cy="374904"/>
            <a:chOff x="3372176" y="5950631"/>
            <a:chExt cx="5089195" cy="758875"/>
          </a:xfrm>
        </p:grpSpPr>
        <p:pic>
          <p:nvPicPr>
            <p:cNvPr id="9" name="Picture 8"/>
            <p:cNvPicPr>
              <a:picLocks noChangeAspect="1"/>
            </p:cNvPicPr>
            <p:nvPr/>
          </p:nvPicPr>
          <p:blipFill>
            <a:blip r:embed="rId4"/>
            <a:stretch>
              <a:fillRect/>
            </a:stretch>
          </p:blipFill>
          <p:spPr>
            <a:xfrm>
              <a:off x="3372176" y="5950631"/>
              <a:ext cx="2306250" cy="753750"/>
            </a:xfrm>
            <a:prstGeom prst="rect">
              <a:avLst/>
            </a:prstGeom>
          </p:spPr>
        </p:pic>
        <p:pic>
          <p:nvPicPr>
            <p:cNvPr id="10" name="Picture 9"/>
            <p:cNvPicPr>
              <a:picLocks noChangeAspect="1"/>
            </p:cNvPicPr>
            <p:nvPr/>
          </p:nvPicPr>
          <p:blipFill>
            <a:blip r:embed="rId5"/>
            <a:stretch>
              <a:fillRect/>
            </a:stretch>
          </p:blipFill>
          <p:spPr>
            <a:xfrm>
              <a:off x="5862621" y="5955756"/>
              <a:ext cx="2598750" cy="753750"/>
            </a:xfrm>
            <a:prstGeom prst="rect">
              <a:avLst/>
            </a:prstGeom>
          </p:spPr>
        </p:pic>
      </p:grpSp>
      <p:pic>
        <p:nvPicPr>
          <p:cNvPr id="11" name="Picture 10"/>
          <p:cNvPicPr>
            <a:picLocks noChangeAspect="1"/>
          </p:cNvPicPr>
          <p:nvPr/>
        </p:nvPicPr>
        <p:blipFill>
          <a:blip r:embed="rId6"/>
          <a:stretch>
            <a:fillRect/>
          </a:stretch>
        </p:blipFill>
        <p:spPr>
          <a:xfrm>
            <a:off x="8123237" y="2872062"/>
            <a:ext cx="1935041" cy="1091839"/>
          </a:xfrm>
          <a:prstGeom prst="rect">
            <a:avLst/>
          </a:prstGeom>
        </p:spPr>
      </p:pic>
      <p:pic>
        <p:nvPicPr>
          <p:cNvPr id="12" name="Picture 11"/>
          <p:cNvPicPr>
            <a:picLocks noChangeAspect="1"/>
          </p:cNvPicPr>
          <p:nvPr/>
        </p:nvPicPr>
        <p:blipFill>
          <a:blip r:embed="rId7"/>
          <a:stretch>
            <a:fillRect/>
          </a:stretch>
        </p:blipFill>
        <p:spPr>
          <a:xfrm>
            <a:off x="8123237" y="5202217"/>
            <a:ext cx="3740365" cy="1061933"/>
          </a:xfrm>
          <a:prstGeom prst="rect">
            <a:avLst/>
          </a:prstGeom>
        </p:spPr>
      </p:pic>
    </p:spTree>
    <p:extLst>
      <p:ext uri="{BB962C8B-B14F-4D97-AF65-F5344CB8AC3E}">
        <p14:creationId xmlns:p14="http://schemas.microsoft.com/office/powerpoint/2010/main" val="2663602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08612"/>
          </a:xfrm>
        </p:spPr>
        <p:txBody>
          <a:bodyPr>
            <a:normAutofit fontScale="77500" lnSpcReduction="20000"/>
          </a:bodyPr>
          <a:lstStyle/>
          <a:p>
            <a:pPr marL="0" indent="0">
              <a:buNone/>
            </a:pPr>
            <a:r>
              <a:rPr lang="en-US" sz="4047" dirty="0" smtClean="0"/>
              <a:t>Which means brand new stuff for phone!</a:t>
            </a:r>
            <a:endParaRPr lang="en-US" sz="4047" dirty="0"/>
          </a:p>
          <a:p>
            <a:pPr marL="0" indent="0">
              <a:buNone/>
            </a:pPr>
            <a:endParaRPr lang="en-US" sz="4047" dirty="0" smtClean="0"/>
          </a:p>
          <a:p>
            <a:pPr marL="0" indent="0">
              <a:buNone/>
            </a:pPr>
            <a:r>
              <a:rPr lang="en-US" sz="4400" dirty="0" smtClean="0"/>
              <a:t>Periodic </a:t>
            </a:r>
            <a:r>
              <a:rPr lang="en-US" sz="4400" dirty="0"/>
              <a:t>polling!</a:t>
            </a:r>
          </a:p>
          <a:p>
            <a:pPr marL="0" indent="0">
              <a:buNone/>
            </a:pPr>
            <a:endParaRPr lang="en-US" sz="4400" dirty="0"/>
          </a:p>
          <a:p>
            <a:pPr marL="0" indent="0">
              <a:buNone/>
            </a:pPr>
            <a:r>
              <a:rPr lang="en-US" sz="4400" dirty="0"/>
              <a:t>Scheduled updates!</a:t>
            </a:r>
          </a:p>
          <a:p>
            <a:pPr marL="0" indent="0">
              <a:buNone/>
            </a:pPr>
            <a:endParaRPr lang="en-US" sz="4400" dirty="0"/>
          </a:p>
          <a:p>
            <a:pPr marL="0" indent="0">
              <a:buNone/>
            </a:pPr>
            <a:r>
              <a:rPr lang="en-US" sz="4400" dirty="0"/>
              <a:t>Tile notification queue!</a:t>
            </a:r>
          </a:p>
          <a:p>
            <a:pPr marL="0" indent="0">
              <a:buNone/>
            </a:pPr>
            <a:endParaRPr lang="en-US" sz="4400" dirty="0"/>
          </a:p>
          <a:p>
            <a:pPr marL="0" indent="0">
              <a:buNone/>
            </a:pPr>
            <a:r>
              <a:rPr lang="en-US" sz="4400" dirty="0"/>
              <a:t>Expiration support!</a:t>
            </a:r>
          </a:p>
          <a:p>
            <a:pPr marL="0" indent="0">
              <a:buNone/>
            </a:pPr>
            <a:endParaRPr lang="en-US" sz="4400" dirty="0"/>
          </a:p>
          <a:p>
            <a:pPr marL="0" indent="0">
              <a:buNone/>
            </a:pPr>
            <a:r>
              <a:rPr lang="en-US" sz="4400" dirty="0"/>
              <a:t>More templates</a:t>
            </a:r>
            <a:r>
              <a:rPr lang="en-US" sz="4400" dirty="0" smtClean="0"/>
              <a:t>!</a:t>
            </a:r>
            <a:endParaRPr lang="en-US" sz="4400" dirty="0"/>
          </a:p>
        </p:txBody>
      </p:sp>
      <p:sp>
        <p:nvSpPr>
          <p:cNvPr id="3" name="Title 2"/>
          <p:cNvSpPr>
            <a:spLocks noGrp="1"/>
          </p:cNvSpPr>
          <p:nvPr>
            <p:ph type="title"/>
          </p:nvPr>
        </p:nvSpPr>
        <p:spPr/>
        <p:txBody>
          <a:bodyPr/>
          <a:lstStyle/>
          <a:p>
            <a:r>
              <a:rPr lang="en-US" sz="5507" dirty="0"/>
              <a:t>Identical to </a:t>
            </a:r>
            <a:r>
              <a:rPr lang="en-US" sz="5507" dirty="0" smtClean="0"/>
              <a:t>Windows</a:t>
            </a:r>
            <a:r>
              <a:rPr lang="en-US" sz="5507" dirty="0"/>
              <a:t/>
            </a:r>
            <a:br>
              <a:rPr lang="en-US" sz="5507" dirty="0"/>
            </a:br>
            <a:endParaRPr lang="en-US" dirty="0"/>
          </a:p>
        </p:txBody>
      </p:sp>
      <p:pic>
        <p:nvPicPr>
          <p:cNvPr id="4" name="Picture 3"/>
          <p:cNvPicPr>
            <a:picLocks noChangeAspect="1"/>
          </p:cNvPicPr>
          <p:nvPr/>
        </p:nvPicPr>
        <p:blipFill>
          <a:blip r:embed="rId2"/>
          <a:stretch>
            <a:fillRect/>
          </a:stretch>
        </p:blipFill>
        <p:spPr>
          <a:xfrm>
            <a:off x="9342437" y="2512170"/>
            <a:ext cx="2514600" cy="3253283"/>
          </a:xfrm>
          <a:prstGeom prst="rect">
            <a:avLst/>
          </a:prstGeom>
        </p:spPr>
      </p:pic>
    </p:spTree>
    <p:extLst>
      <p:ext uri="{BB962C8B-B14F-4D97-AF65-F5344CB8AC3E}">
        <p14:creationId xmlns:p14="http://schemas.microsoft.com/office/powerpoint/2010/main" val="1385955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9628" y="1222051"/>
            <a:ext cx="11885514" cy="4801314"/>
          </a:xfrm>
        </p:spPr>
        <p:txBody>
          <a:bodyPr/>
          <a:lstStyle/>
          <a:p>
            <a:pPr marL="0" indent="0">
              <a:buNone/>
            </a:pPr>
            <a:r>
              <a:rPr lang="en-US" dirty="0" smtClean="0"/>
              <a:t>Notification testing </a:t>
            </a:r>
            <a:r>
              <a:rPr lang="en-US" dirty="0"/>
              <a:t>can be cumbersome</a:t>
            </a:r>
          </a:p>
          <a:p>
            <a:pPr marL="0" indent="0">
              <a:buNone/>
            </a:pPr>
            <a:endParaRPr lang="en-US" dirty="0" smtClean="0"/>
          </a:p>
          <a:p>
            <a:pPr marL="0" indent="0">
              <a:buNone/>
            </a:pPr>
            <a:r>
              <a:rPr lang="en-US" dirty="0" smtClean="0"/>
              <a:t>Requires store registration</a:t>
            </a:r>
          </a:p>
          <a:p>
            <a:pPr marL="0" indent="0">
              <a:buNone/>
            </a:pPr>
            <a:endParaRPr lang="en-US" dirty="0"/>
          </a:p>
          <a:p>
            <a:pPr marL="0" indent="0">
              <a:buNone/>
            </a:pPr>
            <a:r>
              <a:rPr lang="en-US" dirty="0" smtClean="0"/>
              <a:t>Requires server expertise</a:t>
            </a:r>
          </a:p>
          <a:p>
            <a:pPr marL="0" indent="0">
              <a:buNone/>
            </a:pPr>
            <a:endParaRPr lang="en-US" dirty="0"/>
          </a:p>
          <a:p>
            <a:pPr marL="0" indent="0">
              <a:buNone/>
            </a:pPr>
            <a:r>
              <a:rPr lang="en-US" dirty="0" smtClean="0"/>
              <a:t>Great tools are in our DNA</a:t>
            </a:r>
          </a:p>
        </p:txBody>
      </p:sp>
      <p:sp>
        <p:nvSpPr>
          <p:cNvPr id="3" name="Title 2"/>
          <p:cNvSpPr>
            <a:spLocks noGrp="1"/>
          </p:cNvSpPr>
          <p:nvPr>
            <p:ph type="title"/>
          </p:nvPr>
        </p:nvSpPr>
        <p:spPr>
          <a:xfrm>
            <a:off x="274639" y="68262"/>
            <a:ext cx="11889564" cy="917575"/>
          </a:xfrm>
        </p:spPr>
        <p:txBody>
          <a:bodyPr/>
          <a:lstStyle/>
          <a:p>
            <a:r>
              <a:rPr lang="en-US" dirty="0" smtClean="0"/>
              <a:t>Notifications Simulation Engine (NSE)</a:t>
            </a:r>
            <a:endParaRPr lang="en-US" dirty="0"/>
          </a:p>
        </p:txBody>
      </p:sp>
      <p:pic>
        <p:nvPicPr>
          <p:cNvPr id="6" name="Picture 5"/>
          <p:cNvPicPr>
            <a:picLocks noChangeAspect="1"/>
          </p:cNvPicPr>
          <p:nvPr/>
        </p:nvPicPr>
        <p:blipFill>
          <a:blip r:embed="rId2"/>
          <a:stretch>
            <a:fillRect/>
          </a:stretch>
        </p:blipFill>
        <p:spPr>
          <a:xfrm>
            <a:off x="122237" y="1098142"/>
            <a:ext cx="6126997" cy="5446220"/>
          </a:xfrm>
          <a:prstGeom prst="rect">
            <a:avLst/>
          </a:prstGeom>
        </p:spPr>
      </p:pic>
      <p:pic>
        <p:nvPicPr>
          <p:cNvPr id="7" name="Picture 6"/>
          <p:cNvPicPr>
            <a:picLocks noChangeAspect="1"/>
          </p:cNvPicPr>
          <p:nvPr/>
        </p:nvPicPr>
        <p:blipFill>
          <a:blip r:embed="rId3"/>
          <a:stretch>
            <a:fillRect/>
          </a:stretch>
        </p:blipFill>
        <p:spPr>
          <a:xfrm>
            <a:off x="6249235" y="1098142"/>
            <a:ext cx="6126998" cy="5446220"/>
          </a:xfrm>
          <a:prstGeom prst="rect">
            <a:avLst/>
          </a:prstGeom>
        </p:spPr>
      </p:pic>
    </p:spTree>
    <p:extLst>
      <p:ext uri="{BB962C8B-B14F-4D97-AF65-F5344CB8AC3E}">
        <p14:creationId xmlns:p14="http://schemas.microsoft.com/office/powerpoint/2010/main" val="1392637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2" name="Text Placeholder 1"/>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24923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183263" y="1212849"/>
            <a:ext cx="10606924" cy="6399168"/>
          </a:xfrm>
          <a:prstGeom prst="rect">
            <a:avLst/>
          </a:prstGeom>
        </p:spPr>
        <p:txBody>
          <a:bodyPr>
            <a:normAutofit fontScale="92500" lnSpcReduction="20000"/>
          </a:bodyPr>
          <a:lstStyle/>
          <a:p>
            <a:r>
              <a:rPr lang="en-US" sz="5100" dirty="0" smtClean="0"/>
              <a:t>What we delivered: </a:t>
            </a:r>
          </a:p>
          <a:p>
            <a:r>
              <a:rPr lang="en-US" sz="4500" dirty="0" smtClean="0">
                <a:solidFill>
                  <a:schemeClr val="tx1"/>
                </a:solidFill>
              </a:rPr>
              <a:t>Fully converged platform</a:t>
            </a:r>
          </a:p>
          <a:p>
            <a:pPr marL="0" indent="0">
              <a:buNone/>
            </a:pPr>
            <a:endParaRPr lang="en-US" sz="4500" dirty="0" smtClean="0">
              <a:solidFill>
                <a:schemeClr val="tx1"/>
              </a:solidFill>
            </a:endParaRPr>
          </a:p>
          <a:p>
            <a:r>
              <a:rPr lang="en-US" sz="4500" dirty="0" smtClean="0">
                <a:solidFill>
                  <a:schemeClr val="tx1"/>
                </a:solidFill>
              </a:rPr>
              <a:t>MPN on WNS is uber reliable and scalable</a:t>
            </a:r>
          </a:p>
          <a:p>
            <a:pPr marL="0" indent="0">
              <a:buNone/>
            </a:pPr>
            <a:endParaRPr lang="en-US" sz="4500" dirty="0" smtClean="0">
              <a:solidFill>
                <a:schemeClr val="tx1"/>
              </a:solidFill>
            </a:endParaRPr>
          </a:p>
          <a:p>
            <a:r>
              <a:rPr lang="en-US" sz="4500" dirty="0" smtClean="0">
                <a:solidFill>
                  <a:schemeClr val="tx1"/>
                </a:solidFill>
              </a:rPr>
              <a:t>Notification Simulation Engine</a:t>
            </a:r>
          </a:p>
          <a:p>
            <a:pPr marL="0" indent="0">
              <a:buNone/>
            </a:pPr>
            <a:endParaRPr lang="en-US" sz="4500" dirty="0" smtClean="0">
              <a:solidFill>
                <a:schemeClr val="tx1"/>
              </a:solidFill>
            </a:endParaRPr>
          </a:p>
          <a:p>
            <a:r>
              <a:rPr lang="en-US" sz="4500" dirty="0" smtClean="0">
                <a:solidFill>
                  <a:schemeClr val="tx1"/>
                </a:solidFill>
              </a:rPr>
              <a:t>Action </a:t>
            </a:r>
            <a:r>
              <a:rPr lang="en-US" sz="4500" dirty="0">
                <a:solidFill>
                  <a:schemeClr val="tx1"/>
                </a:solidFill>
              </a:rPr>
              <a:t>Center</a:t>
            </a:r>
          </a:p>
          <a:p>
            <a:pPr marL="0" indent="0">
              <a:buNone/>
            </a:pPr>
            <a:endParaRPr lang="en-US" sz="4500" dirty="0" smtClean="0">
              <a:solidFill>
                <a:schemeClr val="tx1"/>
              </a:solidFill>
            </a:endParaRPr>
          </a:p>
          <a:p>
            <a:r>
              <a:rPr lang="en-US" sz="4500" dirty="0" smtClean="0">
                <a:solidFill>
                  <a:schemeClr val="tx1"/>
                </a:solidFill>
              </a:rPr>
              <a:t>More </a:t>
            </a:r>
            <a:r>
              <a:rPr lang="en-US" sz="4500" dirty="0">
                <a:solidFill>
                  <a:schemeClr val="tx1"/>
                </a:solidFill>
              </a:rPr>
              <a:t>templates, raw to wake a task</a:t>
            </a:r>
          </a:p>
          <a:p>
            <a:endParaRPr lang="en-US" dirty="0" smtClean="0">
              <a:solidFill>
                <a:schemeClr val="tx1"/>
              </a:solidFill>
            </a:endParaRPr>
          </a:p>
          <a:p>
            <a:endParaRPr lang="en-US" dirty="0">
              <a:solidFill>
                <a:schemeClr val="tx1"/>
              </a:solidFill>
            </a:endParaRPr>
          </a:p>
          <a:p>
            <a:endParaRPr lang="en-US" dirty="0">
              <a:solidFill>
                <a:schemeClr val="tx1"/>
              </a:solidFill>
            </a:endParaRPr>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
        <p:nvSpPr>
          <p:cNvPr id="6" name="Text Placeholder 4"/>
          <p:cNvSpPr txBox="1">
            <a:spLocks/>
          </p:cNvSpPr>
          <p:nvPr/>
        </p:nvSpPr>
        <p:spPr>
          <a:xfrm>
            <a:off x="549275" y="1942799"/>
            <a:ext cx="11887200" cy="5410200"/>
          </a:xfrm>
          <a:prstGeom prst="rect">
            <a:avLst/>
          </a:prstGeom>
        </p:spPr>
        <p:txBody>
          <a:bodyPr vert="horz" wrap="square" lIns="146304" tIns="91440" rIns="146304" bIns="91440" rtlCol="0">
            <a:normAutofit fontScale="92500" lnSpcReduction="10000"/>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404040"/>
              </a:buClr>
            </a:pPr>
            <a:r>
              <a:rPr lang="en-US" dirty="0" smtClean="0">
                <a:solidFill>
                  <a:srgbClr val="404040"/>
                </a:solidFill>
              </a:rPr>
              <a:t>One Platform</a:t>
            </a:r>
          </a:p>
          <a:p>
            <a:pPr>
              <a:buClr>
                <a:srgbClr val="404040"/>
              </a:buClr>
            </a:pPr>
            <a:endParaRPr lang="en-US" dirty="0" smtClean="0">
              <a:solidFill>
                <a:srgbClr val="404040"/>
              </a:solidFill>
            </a:endParaRPr>
          </a:p>
          <a:p>
            <a:pPr>
              <a:buClr>
                <a:srgbClr val="404040"/>
              </a:buClr>
            </a:pPr>
            <a:r>
              <a:rPr lang="en-US" dirty="0" smtClean="0">
                <a:solidFill>
                  <a:srgbClr val="404040"/>
                </a:solidFill>
              </a:rPr>
              <a:t>Improve MPN</a:t>
            </a:r>
          </a:p>
          <a:p>
            <a:pPr>
              <a:buClr>
                <a:srgbClr val="404040"/>
              </a:buClr>
            </a:pPr>
            <a:endParaRPr lang="en-US" dirty="0">
              <a:solidFill>
                <a:srgbClr val="404040"/>
              </a:solidFill>
            </a:endParaRPr>
          </a:p>
          <a:p>
            <a:pPr>
              <a:buClr>
                <a:srgbClr val="404040"/>
              </a:buClr>
            </a:pPr>
            <a:r>
              <a:rPr lang="en-US" dirty="0" smtClean="0">
                <a:solidFill>
                  <a:srgbClr val="404040"/>
                </a:solidFill>
              </a:rPr>
              <a:t>Tooling </a:t>
            </a:r>
            <a:r>
              <a:rPr lang="en-US" dirty="0">
                <a:solidFill>
                  <a:srgbClr val="404040"/>
                </a:solidFill>
              </a:rPr>
              <a:t>Gaps</a:t>
            </a:r>
          </a:p>
          <a:p>
            <a:pPr>
              <a:buClr>
                <a:srgbClr val="404040"/>
              </a:buClr>
            </a:pPr>
            <a:endParaRPr lang="en-US" dirty="0" smtClean="0">
              <a:solidFill>
                <a:srgbClr val="404040"/>
              </a:solidFill>
            </a:endParaRPr>
          </a:p>
          <a:p>
            <a:pPr>
              <a:buClr>
                <a:srgbClr val="404040"/>
              </a:buClr>
            </a:pPr>
            <a:r>
              <a:rPr lang="en-US" dirty="0" smtClean="0">
                <a:solidFill>
                  <a:srgbClr val="404040"/>
                </a:solidFill>
              </a:rPr>
              <a:t>Notification Center</a:t>
            </a:r>
          </a:p>
          <a:p>
            <a:pPr>
              <a:buClr>
                <a:srgbClr val="404040"/>
              </a:buClr>
            </a:pPr>
            <a:endParaRPr lang="en-US" dirty="0" smtClean="0">
              <a:solidFill>
                <a:srgbClr val="404040"/>
              </a:solidFill>
            </a:endParaRPr>
          </a:p>
          <a:p>
            <a:pPr>
              <a:buClr>
                <a:srgbClr val="404040"/>
              </a:buClr>
            </a:pPr>
            <a:r>
              <a:rPr lang="en-US" dirty="0" smtClean="0">
                <a:solidFill>
                  <a:srgbClr val="404040"/>
                </a:solidFill>
              </a:rPr>
              <a:t>Flexibility</a:t>
            </a:r>
            <a:endParaRPr lang="en-US" dirty="0">
              <a:solidFill>
                <a:srgbClr val="404040"/>
              </a:solidFill>
            </a:endParaRPr>
          </a:p>
          <a:p>
            <a:pPr>
              <a:buClr>
                <a:srgbClr val="404040"/>
              </a:buClr>
            </a:pPr>
            <a:endParaRPr lang="en-US" dirty="0">
              <a:solidFill>
                <a:srgbClr val="404040"/>
              </a:solidFill>
            </a:endParaRPr>
          </a:p>
        </p:txBody>
      </p:sp>
      <p:pic>
        <p:nvPicPr>
          <p:cNvPr id="7" name="Picture 6"/>
          <p:cNvPicPr>
            <a:picLocks noChangeAspect="1"/>
          </p:cNvPicPr>
          <p:nvPr/>
        </p:nvPicPr>
        <p:blipFill>
          <a:blip r:embed="rId3"/>
          <a:stretch>
            <a:fillRect/>
          </a:stretch>
        </p:blipFill>
        <p:spPr>
          <a:xfrm>
            <a:off x="8885237" y="1668462"/>
            <a:ext cx="2933874" cy="4724401"/>
          </a:xfrm>
          <a:prstGeom prst="rect">
            <a:avLst/>
          </a:prstGeom>
        </p:spPr>
      </p:pic>
    </p:spTree>
    <p:extLst>
      <p:ext uri="{BB962C8B-B14F-4D97-AF65-F5344CB8AC3E}">
        <p14:creationId xmlns:p14="http://schemas.microsoft.com/office/powerpoint/2010/main" val="296366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xEl>
                                              <p:pRg st="0" end="0"/>
                                            </p:txEl>
                                          </p:spTgt>
                                        </p:tgtEl>
                                      </p:cBhvr>
                                    </p:animEffect>
                                    <p:set>
                                      <p:cBhvr>
                                        <p:cTn id="12" dur="1" fill="hold">
                                          <p:stCondLst>
                                            <p:cond delay="499"/>
                                          </p:stCondLst>
                                        </p:cTn>
                                        <p:tgtEl>
                                          <p:spTgt spid="6">
                                            <p:txEl>
                                              <p:pRg st="0" end="0"/>
                                            </p:txEl>
                                          </p:spTgt>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
                                            <p:txEl>
                                              <p:pRg st="2" end="2"/>
                                            </p:txEl>
                                          </p:spTgt>
                                        </p:tgtEl>
                                      </p:cBhvr>
                                    </p:animEffect>
                                    <p:set>
                                      <p:cBhvr>
                                        <p:cTn id="26" dur="1" fill="hold">
                                          <p:stCondLst>
                                            <p:cond delay="499"/>
                                          </p:stCondLst>
                                        </p:cTn>
                                        <p:tgtEl>
                                          <p:spTgt spid="6">
                                            <p:txEl>
                                              <p:pRg st="2" end="2"/>
                                            </p:txEl>
                                          </p:spTgt>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
                                            <p:txEl>
                                              <p:pRg st="4" end="4"/>
                                            </p:txEl>
                                          </p:spTgt>
                                        </p:tgtEl>
                                      </p:cBhvr>
                                    </p:animEffect>
                                    <p:set>
                                      <p:cBhvr>
                                        <p:cTn id="40" dur="1" fill="hold">
                                          <p:stCondLst>
                                            <p:cond delay="499"/>
                                          </p:stCondLst>
                                        </p:cTn>
                                        <p:tgtEl>
                                          <p:spTgt spid="6">
                                            <p:txEl>
                                              <p:pRg st="4" end="4"/>
                                            </p:txEl>
                                          </p:spTgt>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500"/>
                                        <p:tgtEl>
                                          <p:spTgt spid="6">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6">
                                            <p:txEl>
                                              <p:pRg st="6" end="6"/>
                                            </p:txEl>
                                          </p:spTgt>
                                        </p:tgtEl>
                                      </p:cBhvr>
                                    </p:animEffect>
                                    <p:set>
                                      <p:cBhvr>
                                        <p:cTn id="54" dur="1" fill="hold">
                                          <p:stCondLst>
                                            <p:cond delay="499"/>
                                          </p:stCondLst>
                                        </p:cTn>
                                        <p:tgtEl>
                                          <p:spTgt spid="6">
                                            <p:txEl>
                                              <p:pRg st="6" end="6"/>
                                            </p:txEl>
                                          </p:spTgt>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fade">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500"/>
                                        <p:tgtEl>
                                          <p:spTgt spid="6">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6">
                                            <p:txEl>
                                              <p:pRg st="8" end="8"/>
                                            </p:txEl>
                                          </p:spTgt>
                                        </p:tgtEl>
                                      </p:cBhvr>
                                    </p:animEffect>
                                    <p:set>
                                      <p:cBhvr>
                                        <p:cTn id="68" dur="1" fill="hold">
                                          <p:stCondLst>
                                            <p:cond delay="499"/>
                                          </p:stCondLst>
                                        </p:cTn>
                                        <p:tgtEl>
                                          <p:spTgt spid="6">
                                            <p:txEl>
                                              <p:pRg st="8" end="8"/>
                                            </p:txEl>
                                          </p:spTgt>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5">
                                            <p:txEl>
                                              <p:pRg st="9" end="9"/>
                                            </p:txEl>
                                          </p:spTgt>
                                        </p:tgtEl>
                                        <p:attrNameLst>
                                          <p:attrName>style.visibility</p:attrName>
                                        </p:attrNameLst>
                                      </p:cBhvr>
                                      <p:to>
                                        <p:strVal val="visible"/>
                                      </p:to>
                                    </p:set>
                                    <p:animEffect transition="in" filter="fade">
                                      <p:cBhvr>
                                        <p:cTn id="7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Windows Springboard </a:t>
            </a:r>
            <a:r>
              <a:rPr lang="en-US" sz="3800" dirty="0" smtClean="0">
                <a:gradFill>
                  <a:gsLst>
                    <a:gs pos="1250">
                      <a:srgbClr val="FFFFFF"/>
                    </a:gs>
                    <a:gs pos="100000">
                      <a:srgbClr val="FFFFFF"/>
                    </a:gs>
                  </a:gsLst>
                  <a:lin ang="5400000" scaled="0"/>
                </a:gradFill>
                <a:hlinkClick r:id="rId6" action="ppaction://hlinkfile"/>
              </a:rPr>
              <a:t>microsoft.com/springboard</a:t>
            </a:r>
            <a:endParaRPr lang="en-US" sz="3800" dirty="0">
              <a:gradFill>
                <a:gsLst>
                  <a:gs pos="1250">
                    <a:srgbClr val="FFFFFF"/>
                  </a:gs>
                  <a:gs pos="100000">
                    <a:srgbClr val="FFFFFF"/>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00BCF2"/>
              </a:buClr>
            </a:pPr>
            <a:r>
              <a:rPr lang="en-US" sz="3800" dirty="0" smtClean="0">
                <a:gradFill>
                  <a:gsLst>
                    <a:gs pos="1250">
                      <a:srgbClr val="FFFFFF"/>
                    </a:gs>
                    <a:gs pos="100000">
                      <a:srgbClr val="FFFFFF"/>
                    </a:gs>
                  </a:gsLst>
                  <a:lin ang="5400000" scaled="0"/>
                </a:gradFill>
              </a:rPr>
              <a:t>Microsoft Desktop Optimization Package (MDOP)</a:t>
            </a:r>
          </a:p>
          <a:p>
            <a:pPr marL="0" indent="0">
              <a:spcBef>
                <a:spcPts val="0"/>
              </a:spcBef>
              <a:buClr>
                <a:srgbClr val="00BCF2"/>
              </a:buClr>
              <a:buFontTx/>
              <a:buNone/>
            </a:pPr>
            <a:r>
              <a:rPr lang="en-US" sz="3800" dirty="0" smtClean="0">
                <a:gradFill>
                  <a:gsLst>
                    <a:gs pos="1250">
                      <a:srgbClr val="FFFFFF"/>
                    </a:gs>
                    <a:gs pos="100000">
                      <a:srgbClr val="FFFFFF"/>
                    </a:gs>
                  </a:gsLst>
                  <a:lin ang="5400000" scaled="0"/>
                </a:gradFill>
              </a:rPr>
              <a:t>   </a:t>
            </a:r>
            <a:r>
              <a:rPr lang="en-US" sz="3800" dirty="0" smtClean="0">
                <a:gradFill>
                  <a:gsLst>
                    <a:gs pos="1250">
                      <a:srgbClr val="FFFFFF"/>
                    </a:gs>
                    <a:gs pos="100000">
                      <a:srgbClr val="FFFFFF"/>
                    </a:gs>
                  </a:gsLst>
                  <a:lin ang="5400000" scaled="0"/>
                </a:gradFill>
                <a:hlinkClick r:id="rId7" action="ppaction://hlinkfile"/>
              </a:rPr>
              <a:t>microsoft.com/</a:t>
            </a:r>
            <a:r>
              <a:rPr lang="en-US" sz="3800" dirty="0" err="1" smtClean="0">
                <a:gradFill>
                  <a:gsLst>
                    <a:gs pos="1250">
                      <a:srgbClr val="FFFFFF"/>
                    </a:gs>
                    <a:gs pos="100000">
                      <a:srgbClr val="FFFFFF"/>
                    </a:gs>
                  </a:gsLst>
                  <a:lin ang="5400000" scaled="0"/>
                </a:gradFill>
                <a:hlinkClick r:id="rId7" action="ppaction://hlinkfile"/>
              </a:rPr>
              <a:t>mdop</a:t>
            </a:r>
            <a:r>
              <a:rPr lang="en-US" sz="3800" dirty="0" smtClean="0">
                <a:gradFill>
                  <a:gsLst>
                    <a:gs pos="1250">
                      <a:srgbClr val="FFFFFF"/>
                    </a:gs>
                    <a:gs pos="100000">
                      <a:srgbClr val="FFFFFF"/>
                    </a:gs>
                  </a:gsLst>
                  <a:lin ang="5400000" scaled="0"/>
                </a:gradFill>
              </a:rPr>
              <a:t> </a:t>
            </a:r>
            <a:endParaRPr lang="en-US" sz="3800" dirty="0">
              <a:gradFill>
                <a:gsLst>
                  <a:gs pos="1250">
                    <a:srgbClr val="FFFFFF"/>
                  </a:gs>
                  <a:gs pos="100000">
                    <a:srgbClr val="FFFFFF"/>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Windows To Go </a:t>
            </a:r>
            <a:r>
              <a:rPr lang="en-US" sz="3800" dirty="0" smtClean="0">
                <a:gradFill>
                  <a:gsLst>
                    <a:gs pos="1250">
                      <a:srgbClr val="FFFFFF"/>
                    </a:gs>
                    <a:gs pos="100000">
                      <a:srgbClr val="FFFFFF"/>
                    </a:gs>
                  </a:gsLst>
                  <a:lin ang="5400000" scaled="0"/>
                </a:gradFill>
                <a:hlinkClick r:id="rId8" action="ppaction://hlinkfile"/>
              </a:rPr>
              <a:t>microsoft.com/windows/</a:t>
            </a:r>
            <a:r>
              <a:rPr lang="en-US" sz="3800" dirty="0" err="1" smtClean="0">
                <a:gradFill>
                  <a:gsLst>
                    <a:gs pos="1250">
                      <a:srgbClr val="FFFFFF"/>
                    </a:gs>
                    <a:gs pos="100000">
                      <a:srgbClr val="FFFFFF"/>
                    </a:gs>
                  </a:gsLst>
                  <a:lin ang="5400000" scaled="0"/>
                </a:gradFill>
                <a:hlinkClick r:id="rId8" action="ppaction://hlinkfile"/>
              </a:rPr>
              <a:t>wtg</a:t>
            </a:r>
            <a:endParaRPr lang="en-US" sz="38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Windows Phone Developer </a:t>
            </a:r>
            <a:r>
              <a:rPr lang="en-US" sz="3600" u="sng" dirty="0" smtClean="0">
                <a:gradFill>
                  <a:gsLst>
                    <a:gs pos="13869">
                      <a:srgbClr val="00BCF2"/>
                    </a:gs>
                    <a:gs pos="42000">
                      <a:srgbClr val="00BCF2"/>
                    </a:gs>
                  </a:gsLst>
                  <a:lin ang="5400000" scaled="0"/>
                </a:gradFill>
                <a:hlinkClick r:id="rId9"/>
              </a:rPr>
              <a:t>developer.windowsphone.com</a:t>
            </a:r>
            <a:r>
              <a:rPr lang="en-US" sz="3600" dirty="0" smtClean="0">
                <a:gradFill>
                  <a:gsLst>
                    <a:gs pos="13869">
                      <a:srgbClr val="00BCF2"/>
                    </a:gs>
                    <a:gs pos="42000">
                      <a:srgbClr val="00BCF2"/>
                    </a:gs>
                  </a:gsLst>
                  <a:lin ang="5400000" scaled="0"/>
                </a:gradFill>
              </a:rPr>
              <a:t> </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8287980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74638" y="1439862"/>
            <a:ext cx="11887200" cy="5410200"/>
          </a:xfrm>
          <a:prstGeom prst="rect">
            <a:avLst/>
          </a:prstGeom>
        </p:spPr>
        <p:txBody>
          <a:bodyPr>
            <a:normAutofit fontScale="70000" lnSpcReduction="20000"/>
          </a:bodyPr>
          <a:lstStyle/>
          <a:p>
            <a:pPr marL="0" indent="0">
              <a:buNone/>
            </a:pPr>
            <a:r>
              <a:rPr lang="en-US" sz="4700" dirty="0" smtClean="0"/>
              <a:t>What we heard: </a:t>
            </a:r>
          </a:p>
          <a:p>
            <a:endParaRPr lang="en-US" dirty="0"/>
          </a:p>
          <a:p>
            <a:r>
              <a:rPr lang="en-US" dirty="0" smtClean="0">
                <a:solidFill>
                  <a:schemeClr val="tx1"/>
                </a:solidFill>
              </a:rPr>
              <a:t>One Platform</a:t>
            </a:r>
          </a:p>
          <a:p>
            <a:endParaRPr lang="en-US" dirty="0" smtClean="0">
              <a:solidFill>
                <a:schemeClr val="tx1"/>
              </a:solidFill>
            </a:endParaRPr>
          </a:p>
          <a:p>
            <a:r>
              <a:rPr lang="en-US" dirty="0" smtClean="0">
                <a:solidFill>
                  <a:schemeClr val="tx1"/>
                </a:solidFill>
              </a:rPr>
              <a:t>Improved </a:t>
            </a:r>
            <a:r>
              <a:rPr lang="en-US" dirty="0">
                <a:solidFill>
                  <a:schemeClr val="tx1"/>
                </a:solidFill>
              </a:rPr>
              <a:t>MPN</a:t>
            </a:r>
          </a:p>
          <a:p>
            <a:pPr marL="0" indent="0">
              <a:buNone/>
            </a:pPr>
            <a:endParaRPr lang="en-US" dirty="0" smtClean="0">
              <a:solidFill>
                <a:schemeClr val="tx1"/>
              </a:solidFill>
            </a:endParaRPr>
          </a:p>
          <a:p>
            <a:r>
              <a:rPr lang="en-US" dirty="0" smtClean="0">
                <a:solidFill>
                  <a:schemeClr val="tx1"/>
                </a:solidFill>
              </a:rPr>
              <a:t>Notifications &amp; LOB Apps </a:t>
            </a:r>
          </a:p>
          <a:p>
            <a:endParaRPr lang="en-US" dirty="0" smtClean="0">
              <a:solidFill>
                <a:schemeClr val="tx1"/>
              </a:solidFill>
            </a:endParaRPr>
          </a:p>
          <a:p>
            <a:r>
              <a:rPr lang="en-US" dirty="0" smtClean="0">
                <a:solidFill>
                  <a:schemeClr val="tx1"/>
                </a:solidFill>
              </a:rPr>
              <a:t>Tooling</a:t>
            </a:r>
          </a:p>
          <a:p>
            <a:endParaRPr lang="en-US" dirty="0">
              <a:solidFill>
                <a:schemeClr val="tx1"/>
              </a:solidFill>
            </a:endParaRPr>
          </a:p>
          <a:p>
            <a:r>
              <a:rPr lang="en-US" dirty="0">
                <a:solidFill>
                  <a:schemeClr val="tx1"/>
                </a:solidFill>
              </a:rPr>
              <a:t>Notification </a:t>
            </a:r>
            <a:r>
              <a:rPr lang="en-US" dirty="0" smtClean="0">
                <a:solidFill>
                  <a:schemeClr val="tx1"/>
                </a:solidFill>
              </a:rPr>
              <a:t>Center</a:t>
            </a:r>
          </a:p>
          <a:p>
            <a:endParaRPr lang="en-US" dirty="0" smtClean="0">
              <a:solidFill>
                <a:schemeClr val="tx1"/>
              </a:solidFill>
            </a:endParaRPr>
          </a:p>
          <a:p>
            <a:r>
              <a:rPr lang="en-US" dirty="0" smtClean="0">
                <a:solidFill>
                  <a:schemeClr val="tx1"/>
                </a:solidFill>
              </a:rPr>
              <a:t>Flexibility </a:t>
            </a:r>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pic>
        <p:nvPicPr>
          <p:cNvPr id="6" name="Picture 5"/>
          <p:cNvPicPr>
            <a:picLocks noChangeAspect="1"/>
          </p:cNvPicPr>
          <p:nvPr/>
        </p:nvPicPr>
        <p:blipFill>
          <a:blip r:embed="rId3"/>
          <a:stretch>
            <a:fillRect/>
          </a:stretch>
        </p:blipFill>
        <p:spPr>
          <a:xfrm>
            <a:off x="8580437" y="1410409"/>
            <a:ext cx="2743200" cy="5240215"/>
          </a:xfrm>
          <a:prstGeom prst="rect">
            <a:avLst/>
          </a:prstGeom>
        </p:spPr>
      </p:pic>
    </p:spTree>
    <p:extLst>
      <p:ext uri="{BB962C8B-B14F-4D97-AF65-F5344CB8AC3E}">
        <p14:creationId xmlns:p14="http://schemas.microsoft.com/office/powerpoint/2010/main" val="389148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500"/>
                                        <p:tgtEl>
                                          <p:spTgt spid="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2" end="12"/>
                                            </p:txEl>
                                          </p:spTgt>
                                        </p:tgtEl>
                                        <p:attrNameLst>
                                          <p:attrName>style.visibility</p:attrName>
                                        </p:attrNameLst>
                                      </p:cBhvr>
                                      <p:to>
                                        <p:strVal val="visible"/>
                                      </p:to>
                                    </p:set>
                                    <p:animEffect transition="in" filter="fade">
                                      <p:cBhvr>
                                        <p:cTn id="32"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converged platform?</a:t>
            </a:r>
            <a:endParaRPr lang="en-US" dirty="0"/>
          </a:p>
        </p:txBody>
      </p:sp>
    </p:spTree>
    <p:extLst>
      <p:ext uri="{BB962C8B-B14F-4D97-AF65-F5344CB8AC3E}">
        <p14:creationId xmlns:p14="http://schemas.microsoft.com/office/powerpoint/2010/main" val="307486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145476"/>
          </a:xfrm>
        </p:spPr>
        <p:txBody>
          <a:bodyPr/>
          <a:lstStyle/>
          <a:p>
            <a:pPr>
              <a:buClr>
                <a:srgbClr val="404040"/>
              </a:buClr>
            </a:pPr>
            <a:r>
              <a:rPr lang="en-US" sz="2800" dirty="0">
                <a:solidFill>
                  <a:schemeClr val="tx1"/>
                </a:solidFill>
              </a:rPr>
              <a:t>Windows Phone 8 uses Microsoft Push Notifications</a:t>
            </a:r>
          </a:p>
          <a:p>
            <a:pPr marL="0" indent="0">
              <a:buClr>
                <a:srgbClr val="404040"/>
              </a:buClr>
              <a:buNone/>
            </a:pPr>
            <a:endParaRPr lang="en-US" sz="2800" dirty="0">
              <a:solidFill>
                <a:schemeClr val="tx1"/>
              </a:solidFill>
            </a:endParaRPr>
          </a:p>
          <a:p>
            <a:pPr>
              <a:buClr>
                <a:srgbClr val="404040"/>
              </a:buClr>
            </a:pPr>
            <a:r>
              <a:rPr lang="en-US" sz="2800" dirty="0">
                <a:solidFill>
                  <a:schemeClr val="tx1"/>
                </a:solidFill>
              </a:rPr>
              <a:t>Windows 8/8.1 uses Windows Notification </a:t>
            </a:r>
            <a:r>
              <a:rPr lang="en-US" sz="2800" dirty="0" smtClean="0">
                <a:solidFill>
                  <a:schemeClr val="tx1"/>
                </a:solidFill>
              </a:rPr>
              <a:t>Service</a:t>
            </a:r>
          </a:p>
          <a:p>
            <a:pPr>
              <a:buClr>
                <a:srgbClr val="404040"/>
              </a:buClr>
            </a:pPr>
            <a:endParaRPr lang="en-US" sz="2800" dirty="0">
              <a:solidFill>
                <a:schemeClr val="tx1"/>
              </a:solidFill>
            </a:endParaRPr>
          </a:p>
          <a:p>
            <a:pPr>
              <a:buClr>
                <a:srgbClr val="404040"/>
              </a:buClr>
            </a:pPr>
            <a:r>
              <a:rPr lang="en-US" sz="2800" dirty="0">
                <a:solidFill>
                  <a:schemeClr val="tx1"/>
                </a:solidFill>
              </a:rPr>
              <a:t>Windows Phone 8.1 uses Windows Notification Service</a:t>
            </a:r>
          </a:p>
          <a:p>
            <a:endParaRPr lang="en-US" dirty="0"/>
          </a:p>
        </p:txBody>
      </p:sp>
      <p:sp>
        <p:nvSpPr>
          <p:cNvPr id="6" name="Title 5"/>
          <p:cNvSpPr>
            <a:spLocks noGrp="1"/>
          </p:cNvSpPr>
          <p:nvPr>
            <p:ph type="title"/>
          </p:nvPr>
        </p:nvSpPr>
        <p:spPr/>
        <p:txBody>
          <a:bodyPr/>
          <a:lstStyle/>
          <a:p>
            <a:r>
              <a:rPr lang="en-US" dirty="0" smtClean="0"/>
              <a:t>Converged Notification Platform</a:t>
            </a:r>
            <a:endParaRPr lang="en-US" dirty="0"/>
          </a:p>
        </p:txBody>
      </p:sp>
    </p:spTree>
    <p:extLst>
      <p:ext uri="{BB962C8B-B14F-4D97-AF65-F5344CB8AC3E}">
        <p14:creationId xmlns:p14="http://schemas.microsoft.com/office/powerpoint/2010/main" val="33990177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if I already use MPN?</a:t>
            </a:r>
            <a:endParaRPr lang="en-US" dirty="0"/>
          </a:p>
        </p:txBody>
      </p:sp>
    </p:spTree>
    <p:extLst>
      <p:ext uri="{BB962C8B-B14F-4D97-AF65-F5344CB8AC3E}">
        <p14:creationId xmlns:p14="http://schemas.microsoft.com/office/powerpoint/2010/main" val="385013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ushNotifications.potx" id="{05BD4DD9-65AE-4FE4-8835-5781C855259F}" vid="{07D294B7-2193-4822-8590-FD21CF280F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Saral Shodhan</External_x0020_Speaker>
    <Session_x0020_Code xmlns="e36bfbf9-5e42-489c-a259-4c54eb22cb57">WIN-B211</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schemas.microsoft.com/sharepoint/v3"/>
    <ds:schemaRef ds:uri="http://purl.org/dc/elements/1.1/"/>
    <ds:schemaRef ds:uri="http://schemas.openxmlformats.org/package/2006/metadata/core-properties"/>
    <ds:schemaRef ds:uri="http://schemas.microsoft.com/office/2006/documentManagement/types"/>
    <ds:schemaRef ds:uri="http://purl.org/dc/dcmitype/"/>
    <ds:schemaRef ds:uri="230e9df3-be65-4c73-a93b-d1236ebd677e"/>
    <ds:schemaRef ds:uri="http://purl.org/dc/terms/"/>
    <ds:schemaRef ds:uri="http://schemas.microsoft.com/office/infopath/2007/PartnerControls"/>
    <ds:schemaRef ds:uri="e36bfbf9-5e42-489c-a259-4c54eb22cb57"/>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WIN-B211_Shodhan</Template>
  <TotalTime>141</TotalTime>
  <Words>6752</Words>
  <Application>Microsoft Office PowerPoint</Application>
  <PresentationFormat>Custom</PresentationFormat>
  <Paragraphs>672</Paragraphs>
  <Slides>58</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ＭＳ Ｐゴシック</vt:lpstr>
      <vt:lpstr>Arial</vt:lpstr>
      <vt:lpstr>Calibri</vt:lpstr>
      <vt:lpstr>Consolas</vt:lpstr>
      <vt:lpstr>Segoe UI</vt:lpstr>
      <vt:lpstr>Segoe UI Light</vt:lpstr>
      <vt:lpstr>Segoe UI Semilight</vt:lpstr>
      <vt:lpstr>Wingdings</vt:lpstr>
      <vt:lpstr>TechEd 2014 Dk Blue</vt:lpstr>
      <vt:lpstr>PowerPoint Presentation</vt:lpstr>
      <vt:lpstr>Live Tiles and Notifications for Windows Phone 8.1</vt:lpstr>
      <vt:lpstr>PowerPoint Presentation</vt:lpstr>
      <vt:lpstr>Types of Notifications</vt:lpstr>
      <vt:lpstr>Why use notifications?</vt:lpstr>
      <vt:lpstr>Session Objectives And Takeaways</vt:lpstr>
      <vt:lpstr>What is the converged platform?</vt:lpstr>
      <vt:lpstr>Converged Notification Platform</vt:lpstr>
      <vt:lpstr>What if I already use MPN?</vt:lpstr>
      <vt:lpstr>MPN – Back Compat</vt:lpstr>
      <vt:lpstr>MPN – Shim Architecture</vt:lpstr>
      <vt:lpstr>Existing MPN Developers – Client Code</vt:lpstr>
      <vt:lpstr>Existing MPN Developers – Server Code</vt:lpstr>
      <vt:lpstr>What if I want to use WNS?</vt:lpstr>
      <vt:lpstr>WNS - Platform</vt:lpstr>
      <vt:lpstr>Step-1: Request Channel</vt:lpstr>
      <vt:lpstr>1. Request Channel URI</vt:lpstr>
      <vt:lpstr>Step-2: Register with your Cloud Service</vt:lpstr>
      <vt:lpstr>2. Register with your Cloud Service</vt:lpstr>
      <vt:lpstr>Step-3: Authenticate with WNS</vt:lpstr>
      <vt:lpstr>3. Register APP &amp; Get Credentials</vt:lpstr>
      <vt:lpstr>3. Authenticate with WNS</vt:lpstr>
      <vt:lpstr>3. Authenticate HTTP Response</vt:lpstr>
      <vt:lpstr>Step-4: Send Push Notification</vt:lpstr>
      <vt:lpstr>4. Push Notification HTTP Request</vt:lpstr>
      <vt:lpstr>3. Push Notification HTTP Response</vt:lpstr>
      <vt:lpstr>WNS - Learnings from WP8</vt:lpstr>
      <vt:lpstr>WNS – Key differences from .NET/MPN</vt:lpstr>
      <vt:lpstr>WNS on Windows Phone Demo</vt:lpstr>
      <vt:lpstr>Windows Phone Silverlight 8.1</vt:lpstr>
      <vt:lpstr>Silverlight 8.1 – Why?</vt:lpstr>
      <vt:lpstr>Silverlight 8.1 – How To</vt:lpstr>
      <vt:lpstr>What about Notifications with LOB Apps?</vt:lpstr>
      <vt:lpstr>Notification Services for LOB apps</vt:lpstr>
      <vt:lpstr>Toasts</vt:lpstr>
      <vt:lpstr>The Converged Toast Notification World</vt:lpstr>
      <vt:lpstr>Action Center User Experience</vt:lpstr>
      <vt:lpstr>Action Center User Experience</vt:lpstr>
      <vt:lpstr>Action Center User Experience</vt:lpstr>
      <vt:lpstr>Action Center Developer Experience</vt:lpstr>
      <vt:lpstr>Action Center Developer Experience</vt:lpstr>
      <vt:lpstr>Action Center Management</vt:lpstr>
      <vt:lpstr>Action Center Management</vt:lpstr>
      <vt:lpstr>Tiles + Templates</vt:lpstr>
      <vt:lpstr>PowerPoint Presentation</vt:lpstr>
      <vt:lpstr>Tile template catalog</vt:lpstr>
      <vt:lpstr>A little about the templates</vt:lpstr>
      <vt:lpstr>How can I send tile updates?</vt:lpstr>
      <vt:lpstr>All update mechanisms use the same payload</vt:lpstr>
      <vt:lpstr>Identical to Windows </vt:lpstr>
      <vt:lpstr>Notifications Simulation Engine (NSE)</vt:lpstr>
      <vt:lpstr>Demo</vt:lpstr>
      <vt:lpstr>Session Objectives And Takeaways</vt:lpstr>
      <vt:lpstr>Windows Track Resources</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Tiles and Notifications for Windows Phone 8.1</dc:title>
  <dc:subject>TechEd 2014</dc:subject>
  <dc:creator>testadmin</dc:creator>
  <cp:keywords/>
  <dc:description>Template: Jordan Cayabyab, Artitudes Design
Formatting: 
Audience Type:</dc:description>
  <cp:lastModifiedBy>testadmin</cp:lastModifiedBy>
  <cp:revision>21</cp:revision>
  <dcterms:created xsi:type="dcterms:W3CDTF">2014-05-14T21:02:05Z</dcterms:created>
  <dcterms:modified xsi:type="dcterms:W3CDTF">2014-05-15T16:06:10Z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