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3" r:id="rId5"/>
  </p:sldMasterIdLst>
  <p:notesMasterIdLst>
    <p:notesMasterId r:id="rId27"/>
  </p:notesMasterIdLst>
  <p:handoutMasterIdLst>
    <p:handoutMasterId r:id="rId28"/>
  </p:handoutMasterIdLst>
  <p:sldIdLst>
    <p:sldId id="1381" r:id="rId6"/>
    <p:sldId id="1412" r:id="rId7"/>
    <p:sldId id="1493" r:id="rId8"/>
    <p:sldId id="1495" r:id="rId9"/>
    <p:sldId id="1496" r:id="rId10"/>
    <p:sldId id="1459" r:id="rId11"/>
    <p:sldId id="1458" r:id="rId12"/>
    <p:sldId id="1500" r:id="rId13"/>
    <p:sldId id="1501" r:id="rId14"/>
    <p:sldId id="1502" r:id="rId15"/>
    <p:sldId id="1504" r:id="rId16"/>
    <p:sldId id="1485" r:id="rId17"/>
    <p:sldId id="1503" r:id="rId18"/>
    <p:sldId id="1514" r:id="rId19"/>
    <p:sldId id="1457" r:id="rId20"/>
    <p:sldId id="1475" r:id="rId21"/>
    <p:sldId id="1515" r:id="rId22"/>
    <p:sldId id="1416" r:id="rId23"/>
    <p:sldId id="1417" r:id="rId24"/>
    <p:sldId id="1414" r:id="rId25"/>
    <p:sldId id="1132" r:id="rId2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 id="1412"/>
            <p14:sldId id="1493"/>
            <p14:sldId id="1495"/>
            <p14:sldId id="1496"/>
            <p14:sldId id="1459"/>
            <p14:sldId id="1458"/>
            <p14:sldId id="1500"/>
            <p14:sldId id="1501"/>
            <p14:sldId id="1502"/>
            <p14:sldId id="1504"/>
            <p14:sldId id="1485"/>
            <p14:sldId id="1503"/>
            <p14:sldId id="1514"/>
            <p14:sldId id="1457"/>
          </p14:sldIdLst>
        </p14:section>
        <p14:section name="Required TechEd Slides" id="{26AC01F7-B32B-44E9-BE5B-D21B17F99D23}">
          <p14:sldIdLst>
            <p14:sldId id="1475"/>
            <p14:sldId id="1515"/>
            <p14:sldId id="1416"/>
            <p14:sldId id="1417"/>
            <p14:sldId id="1414"/>
            <p14:sldId id="11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Alan Meeus" initials="AM" lastIdx="5" clrIdx="2">
    <p:extLst>
      <p:ext uri="{19B8F6BF-5375-455C-9EA6-DF929625EA0E}">
        <p15:presenceInfo xmlns:p15="http://schemas.microsoft.com/office/powerpoint/2012/main" userId="S-1-5-21-2127521184-1604012920-1887927527-653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012C9F"/>
    <a:srgbClr val="009E49"/>
    <a:srgbClr val="FFFFFF"/>
    <a:srgbClr val="0072C6"/>
    <a:srgbClr val="00BCF2"/>
    <a:srgbClr val="7FBA00"/>
    <a:srgbClr val="0000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9" autoAdjust="0"/>
    <p:restoredTop sz="96086" autoAdjust="0"/>
  </p:normalViewPr>
  <p:slideViewPr>
    <p:cSldViewPr snapToObjects="1">
      <p:cViewPr varScale="1">
        <p:scale>
          <a:sx n="119" d="100"/>
          <a:sy n="119" d="100"/>
        </p:scale>
        <p:origin x="84" y="300"/>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B252FDE-1C21-4916-B842-F5EF00484434}" type="datetime1">
              <a:rPr lang="en-US" smtClean="0"/>
              <a:t>5/12/2014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10</a:t>
            </a:fld>
            <a:endParaRPr lang="en-US" dirty="0"/>
          </a:p>
        </p:txBody>
      </p:sp>
    </p:spTree>
    <p:extLst>
      <p:ext uri="{BB962C8B-B14F-4D97-AF65-F5344CB8AC3E}">
        <p14:creationId xmlns:p14="http://schemas.microsoft.com/office/powerpoint/2010/main" val="34925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1775"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083CA55-1C84-4B86-9B5C-04751B9D6662}" type="datetime1">
              <a:rPr lang="en-US" smtClean="0"/>
              <a:t>5/12/2014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11</a:t>
            </a:fld>
            <a:endParaRPr lang="en-US" dirty="0"/>
          </a:p>
        </p:txBody>
      </p:sp>
    </p:spTree>
    <p:extLst>
      <p:ext uri="{BB962C8B-B14F-4D97-AF65-F5344CB8AC3E}">
        <p14:creationId xmlns:p14="http://schemas.microsoft.com/office/powerpoint/2010/main" val="210068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423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23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4333A3C-A95E-43F8-BCFA-5E61E4CD5DC4}"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7563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1775"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7324485-9FBE-4A73-A1CF-98071E08B34C}" type="datetime1">
              <a:rPr lang="en-US" smtClean="0"/>
              <a:t>5/12/2014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13</a:t>
            </a:fld>
            <a:endParaRPr lang="en-US" dirty="0"/>
          </a:p>
        </p:txBody>
      </p:sp>
    </p:spTree>
    <p:extLst>
      <p:ext uri="{BB962C8B-B14F-4D97-AF65-F5344CB8AC3E}">
        <p14:creationId xmlns:p14="http://schemas.microsoft.com/office/powerpoint/2010/main" val="418054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kern="1200" baseline="0" dirty="0" smtClean="0">
              <a:solidFill>
                <a:schemeClr val="tx1"/>
              </a:solidFill>
              <a:effectLst/>
              <a:latin typeface="Segoe UI Light" pitchFamily="34" charset="0"/>
              <a:ea typeface="+mn-ea"/>
              <a:cs typeface="+mn-cs"/>
            </a:endParaRPr>
          </a:p>
        </p:txBody>
      </p:sp>
    </p:spTree>
    <p:extLst>
      <p:ext uri="{BB962C8B-B14F-4D97-AF65-F5344CB8AC3E}">
        <p14:creationId xmlns:p14="http://schemas.microsoft.com/office/powerpoint/2010/main" val="341911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8086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2400" y="698500"/>
            <a:ext cx="4178300" cy="23510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77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552051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16009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02DCABE-85D7-45E9-B6E6-5BED41C5BF13}" type="datetime1">
              <a:rPr lang="en-US" smtClean="0"/>
              <a:t>5/12/2014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72752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A8CBC22-A8AB-4079-934F-C2B8346FC564}" type="datetime1">
              <a:rPr lang="en-US" smtClean="0"/>
              <a:t>5/12/2014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05577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96" rtl="0" eaLnBrk="1" fontAlgn="auto" latinLnBrk="0" hangingPunct="1">
              <a:lnSpc>
                <a:spcPct val="100000"/>
              </a:lnSpc>
              <a:spcBef>
                <a:spcPts val="0"/>
              </a:spcBef>
              <a:spcAft>
                <a:spcPts val="0"/>
              </a:spcAft>
              <a:buClrTx/>
              <a:buSzTx/>
              <a:buFontTx/>
              <a:buNone/>
              <a:tabLst/>
              <a:defRPr/>
            </a:pPr>
            <a:endParaRPr lang="en-US" dirty="0"/>
          </a:p>
        </p:txBody>
      </p:sp>
      <p:sp>
        <p:nvSpPr>
          <p:cNvPr id="5" name="Date Placeholder 2"/>
          <p:cNvSpPr>
            <a:spLocks noGrp="1"/>
          </p:cNvSpPr>
          <p:nvPr>
            <p:ph type="dt" idx="1"/>
          </p:nvPr>
        </p:nvSpPr>
        <p:spPr>
          <a:xfrm>
            <a:off x="5273003" y="0"/>
            <a:ext cx="4033943" cy="351155"/>
          </a:xfrm>
          <a:prstGeom prst="rect">
            <a:avLst/>
          </a:prstGeom>
        </p:spPr>
        <p:txBody>
          <a:bodyPr vert="horz" lIns="91440" tIns="45720" rIns="91440" bIns="45720" rtlCol="0"/>
          <a:lstStyle>
            <a:lvl1pPr algn="r">
              <a:defRPr sz="1200"/>
            </a:lvl1pPr>
          </a:lstStyle>
          <a:p>
            <a:fld id="{7544F01F-7F76-4F9A-9CC8-4847A2F5E179}" type="datetimeFigureOut">
              <a:rPr lang="en-US" smtClean="0">
                <a:solidFill>
                  <a:prstClr val="black"/>
                </a:solidFill>
              </a:rPr>
              <a:pPr/>
              <a:t>5/12/2014</a:t>
            </a:fld>
            <a:endParaRPr lang="en-US" dirty="0">
              <a:solidFill>
                <a:prstClr val="black"/>
              </a:solidFill>
            </a:endParaRPr>
          </a:p>
        </p:txBody>
      </p:sp>
      <p:sp>
        <p:nvSpPr>
          <p:cNvPr id="6" name="Slide Number Placeholder 6"/>
          <p:cNvSpPr>
            <a:spLocks noGrp="1"/>
          </p:cNvSpPr>
          <p:nvPr>
            <p:ph type="sldNum" sz="quarter" idx="5"/>
          </p:nvPr>
        </p:nvSpPr>
        <p:spPr>
          <a:xfrm>
            <a:off x="4943705" y="6556065"/>
            <a:ext cx="4033943" cy="351155"/>
          </a:xfrm>
          <a:prstGeom prst="rect">
            <a:avLst/>
          </a:prstGeom>
        </p:spPr>
        <p:txBody>
          <a:bodyPr vert="horz" lIns="91440" tIns="45720" rIns="91440" bIns="45720" rtlCol="0" anchor="b"/>
          <a:lstStyle>
            <a:lvl1pPr algn="r">
              <a:defRPr sz="1200"/>
            </a:lvl1pPr>
          </a:lstStyle>
          <a:p>
            <a:fld id="{3E6C1CF0-316C-4904-A0F9-3EEDE72BDC86}" type="slidenum">
              <a:rPr lang="en-US" smtClean="0">
                <a:solidFill>
                  <a:prstClr val="black"/>
                </a:solidFill>
              </a:rPr>
              <a:pPr/>
              <a:t>5</a:t>
            </a:fld>
            <a:endParaRPr lang="en-US" dirty="0">
              <a:solidFill>
                <a:prstClr val="black"/>
              </a:solidFill>
            </a:endParaRPr>
          </a:p>
        </p:txBody>
      </p:sp>
      <p:sp>
        <p:nvSpPr>
          <p:cNvPr id="7" name="Footer Placeholder 4"/>
          <p:cNvSpPr>
            <a:spLocks noGrp="1"/>
          </p:cNvSpPr>
          <p:nvPr>
            <p:ph type="ftr" sz="quarter" idx="4"/>
          </p:nvPr>
        </p:nvSpPr>
        <p:spPr>
          <a:xfrm>
            <a:off x="344729" y="6556065"/>
            <a:ext cx="7998109" cy="351155"/>
          </a:xfrm>
          <a:prstGeom prst="rect">
            <a:avLst/>
          </a:prstGeom>
        </p:spPr>
        <p:txBody>
          <a:bodyPr anchor="b" anchorCtr="0"/>
          <a:lstStyle/>
          <a:p>
            <a:r>
              <a:rPr lang="en-US" sz="700" dirty="0" smtClean="0">
                <a:solidFill>
                  <a:srgbClr val="000000"/>
                </a:solidFill>
              </a:rPr>
              <a:t>Windows Phone 8 for business comprehensive PowerPoint presentation © 2012 Microsoft Corporation.</a:t>
            </a:r>
          </a:p>
        </p:txBody>
      </p:sp>
      <p:sp>
        <p:nvSpPr>
          <p:cNvPr id="8" name="Header Placeholder 5"/>
          <p:cNvSpPr>
            <a:spLocks noGrp="1"/>
          </p:cNvSpPr>
          <p:nvPr>
            <p:ph type="hdr" sz="quarter"/>
          </p:nvPr>
        </p:nvSpPr>
        <p:spPr>
          <a:xfrm>
            <a:off x="-1" y="0"/>
            <a:ext cx="7368723" cy="351155"/>
          </a:xfrm>
          <a:prstGeom prst="rect">
            <a:avLst/>
          </a:prstGeom>
        </p:spPr>
        <p:txBody>
          <a:bodyPr lIns="365760" anchor="b" anchorCtr="0"/>
          <a:lstStyle/>
          <a:p>
            <a:r>
              <a:rPr lang="en-US" sz="1000" dirty="0" smtClean="0">
                <a:solidFill>
                  <a:prstClr val="black"/>
                </a:solidFill>
                <a:ea typeface="Segoe UI" pitchFamily="34" charset="0"/>
                <a:cs typeface="Segoe UI" pitchFamily="34" charset="0"/>
              </a:rPr>
              <a:t>Windows Phone 8 for Business (version 1.0)</a:t>
            </a:r>
            <a:endParaRPr lang="en-US" sz="1000" dirty="0">
              <a:solidFill>
                <a:prstClr val="black"/>
              </a:solidFill>
              <a:ea typeface="Segoe UI" pitchFamily="34" charset="0"/>
              <a:cs typeface="Segoe UI" pitchFamily="34" charset="0"/>
            </a:endParaRPr>
          </a:p>
        </p:txBody>
      </p:sp>
    </p:spTree>
    <p:extLst>
      <p:ext uri="{BB962C8B-B14F-4D97-AF65-F5344CB8AC3E}">
        <p14:creationId xmlns:p14="http://schemas.microsoft.com/office/powerpoint/2010/main" val="397622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6FFBED1-CE24-4119-8CD8-51819AD858D5}" type="datetime1">
              <a:rPr lang="en-US" smtClean="0"/>
              <a:t>5/12/2014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6</a:t>
            </a:fld>
            <a:endParaRPr lang="en-US" dirty="0"/>
          </a:p>
        </p:txBody>
      </p:sp>
    </p:spTree>
    <p:extLst>
      <p:ext uri="{BB962C8B-B14F-4D97-AF65-F5344CB8AC3E}">
        <p14:creationId xmlns:p14="http://schemas.microsoft.com/office/powerpoint/2010/main" val="123166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1785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6ED567-B150-46B6-BB01-87A7C1489C33}" type="datetime1">
              <a:rPr lang="en-US" smtClean="0"/>
              <a:t>5/12/2014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8</a:t>
            </a:fld>
            <a:endParaRPr lang="en-US" dirty="0"/>
          </a:p>
        </p:txBody>
      </p:sp>
    </p:spTree>
    <p:extLst>
      <p:ext uri="{BB962C8B-B14F-4D97-AF65-F5344CB8AC3E}">
        <p14:creationId xmlns:p14="http://schemas.microsoft.com/office/powerpoint/2010/main" val="206861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3">
              <a:buClr>
                <a:srgbClr val="3EB4CD"/>
              </a:buCl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E6C1CF0-316C-4904-A0F9-3EEDE72BDC86}" type="slidenum">
              <a:rPr lang="en-US" smtClean="0">
                <a:solidFill>
                  <a:srgbClr val="979796"/>
                </a:solidFill>
              </a:rPr>
              <a:pPr/>
              <a:t>9</a:t>
            </a:fld>
            <a:endParaRPr lang="en-US">
              <a:solidFill>
                <a:srgbClr val="979796"/>
              </a:solidFill>
            </a:endParaRPr>
          </a:p>
        </p:txBody>
      </p:sp>
    </p:spTree>
    <p:extLst>
      <p:ext uri="{BB962C8B-B14F-4D97-AF65-F5344CB8AC3E}">
        <p14:creationId xmlns:p14="http://schemas.microsoft.com/office/powerpoint/2010/main" val="2832721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_LG Text">
    <p:spTree>
      <p:nvGrpSpPr>
        <p:cNvPr id="1" name=""/>
        <p:cNvGrpSpPr/>
        <p:nvPr/>
      </p:nvGrpSpPr>
      <p:grpSpPr>
        <a:xfrm>
          <a:off x="0" y="0"/>
          <a:ext cx="0" cy="0"/>
          <a:chOff x="0" y="0"/>
          <a:chExt cx="0" cy="0"/>
        </a:xfrm>
      </p:grpSpPr>
      <p:sp>
        <p:nvSpPr>
          <p:cNvPr id="4" name="Title 3"/>
          <p:cNvSpPr>
            <a:spLocks noGrp="1"/>
          </p:cNvSpPr>
          <p:nvPr>
            <p:ph type="title"/>
          </p:nvPr>
        </p:nvSpPr>
        <p:spPr>
          <a:xfrm>
            <a:off x="494447" y="2841686"/>
            <a:ext cx="11443283" cy="973985"/>
          </a:xfrm>
        </p:spPr>
        <p:txBody>
          <a:bodyPr>
            <a:spAutoFit/>
          </a:bodyPr>
          <a:lstStyle>
            <a:lvl1pPr>
              <a:lnSpc>
                <a:spcPct val="95000"/>
              </a:lnSpc>
              <a:defRPr sz="5399">
                <a:latin typeface="Segoe UI Light"/>
                <a:cs typeface="Segoe UI Light"/>
              </a:defRPr>
            </a:lvl1pPr>
          </a:lstStyle>
          <a:p>
            <a:r>
              <a:rPr lang="en-US" dirty="0" smtClean="0"/>
              <a:t>Click to edit Master title style</a:t>
            </a:r>
            <a:endParaRPr lang="en-US" dirty="0"/>
          </a:p>
        </p:txBody>
      </p:sp>
      <p:sp>
        <p:nvSpPr>
          <p:cNvPr id="10" name="Content Placeholder 5"/>
          <p:cNvSpPr>
            <a:spLocks noGrp="1"/>
          </p:cNvSpPr>
          <p:nvPr>
            <p:ph sz="quarter" idx="12"/>
          </p:nvPr>
        </p:nvSpPr>
        <p:spPr>
          <a:xfrm>
            <a:off x="494440" y="5962414"/>
            <a:ext cx="8018627" cy="524795"/>
          </a:xfrm>
        </p:spPr>
        <p:txBody>
          <a:bodyPr anchor="b" anchorCtr="0">
            <a:normAutofit/>
          </a:bodyPr>
          <a:lstStyle>
            <a:lvl1pPr>
              <a:defRPr sz="1900">
                <a:solidFill>
                  <a:srgbClr val="505050"/>
                </a:solidFill>
                <a:latin typeface="+mn-lt"/>
              </a:defRPr>
            </a:lvl1pPr>
          </a:lstStyle>
          <a:p>
            <a:pPr lvl="0"/>
            <a:r>
              <a:rPr lang="en-US"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4050" y="6452861"/>
            <a:ext cx="1026754" cy="373041"/>
          </a:xfrm>
          <a:prstGeom prst="rect">
            <a:avLst/>
          </a:prstGeom>
        </p:spPr>
      </p:pic>
    </p:spTree>
    <p:extLst>
      <p:ext uri="{BB962C8B-B14F-4D97-AF65-F5344CB8AC3E}">
        <p14:creationId xmlns:p14="http://schemas.microsoft.com/office/powerpoint/2010/main" val="322459032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mp; Only_2">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017467" y="296865"/>
            <a:ext cx="11270958" cy="883672"/>
          </a:xfrm>
        </p:spPr>
        <p:txBody>
          <a:bodyPr vert="horz" wrap="square" lIns="149226" tIns="93266" rIns="149226" bIns="93266" rtlCol="0" anchor="t" anchorCtr="0">
            <a:spAutoFit/>
          </a:bodyPr>
          <a:lstStyle>
            <a:lvl1pPr>
              <a:lnSpc>
                <a:spcPct val="80000"/>
              </a:lnSpc>
              <a:spcAft>
                <a:spcPts val="0"/>
              </a:spcAft>
              <a:defRPr lang="en-US" sz="4896" spc="-102" dirty="0" smtClean="0">
                <a:solidFill>
                  <a:schemeClr val="tx1">
                    <a:lumMod val="65000"/>
                    <a:lumOff val="35000"/>
                  </a:schemeClr>
                </a:solidFill>
                <a:latin typeface="Segoe UI Light" pitchFamily="34" charset="0"/>
                <a:ea typeface="+mj-ea"/>
                <a:cs typeface="+mj-cs"/>
              </a:defRPr>
            </a:lvl1pPr>
          </a:lstStyle>
          <a:p>
            <a:pPr lvl="0" defTabSz="1242238">
              <a:lnSpc>
                <a:spcPct val="90000"/>
              </a:lnSpc>
              <a:spcBef>
                <a:spcPct val="0"/>
              </a:spcBef>
            </a:pPr>
            <a:r>
              <a:rPr lang="en-US" dirty="0"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4050" y="6452861"/>
            <a:ext cx="1026754" cy="373041"/>
          </a:xfrm>
          <a:prstGeom prst="rect">
            <a:avLst/>
          </a:prstGeom>
        </p:spPr>
      </p:pic>
    </p:spTree>
    <p:extLst>
      <p:ext uri="{BB962C8B-B14F-4D97-AF65-F5344CB8AC3E}">
        <p14:creationId xmlns:p14="http://schemas.microsoft.com/office/powerpoint/2010/main" val="3249693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84543396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3649723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95578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450119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78087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27545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77354621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86206803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59450053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38471520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276077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7171922"/>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966250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154019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6526246"/>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7267499"/>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841616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755024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972493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89115615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875278596"/>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69870068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20271878"/>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69628442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3890097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61968"/>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874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8091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165860"/>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606691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442811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3" y="513797"/>
            <a:ext cx="11428171" cy="742628"/>
          </a:xfrm>
        </p:spPr>
        <p:txBody>
          <a:bodyPr vert="horz" lIns="0" tIns="0" rIns="0" bIns="0" rtlCol="0">
            <a:noAutofit/>
          </a:bodyPr>
          <a:lstStyle>
            <a:lvl1pPr>
              <a:defRPr lang="en-US" sz="4898" dirty="0" smtClean="0"/>
            </a:lvl1pPr>
          </a:lstStyle>
          <a:p>
            <a:pPr lvl="0"/>
            <a:r>
              <a:rPr lang="en-US" dirty="0" smtClean="0"/>
              <a:t>Click to edit Master text styles</a:t>
            </a:r>
          </a:p>
        </p:txBody>
      </p:sp>
    </p:spTree>
    <p:extLst>
      <p:ext uri="{BB962C8B-B14F-4D97-AF65-F5344CB8AC3E}">
        <p14:creationId xmlns:p14="http://schemas.microsoft.com/office/powerpoint/2010/main" val="11881488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image" Target="../media/image2.png"/><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1"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279" r:id="rId28"/>
    <p:sldLayoutId id="2147484282"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547653053"/>
      </p:ext>
    </p:extLst>
  </p:cSld>
  <p:clrMap bg1="dk1" tx1="lt1" bg2="dk2"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2" r:id="rId29"/>
    <p:sldLayoutId id="2147484313" r:id="rId30"/>
    <p:sldLayoutId id="2147484314" r:id="rId31"/>
    <p:sldLayoutId id="2147484315"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microsoft.com/office/2007/relationships/hdphoto" Target="../media/hdphoto4.wdp"/><Relationship Id="rId2" Type="http://schemas.openxmlformats.org/officeDocument/2006/relationships/notesSlide" Target="../notesSlides/notesSlide14.xml"/><Relationship Id="rId16" Type="http://schemas.openxmlformats.org/officeDocument/2006/relationships/image" Target="../media/image54.png"/><Relationship Id="rId20"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18" Type="http://schemas.openxmlformats.org/officeDocument/2006/relationships/image" Target="../media/image71.emf"/><Relationship Id="rId3" Type="http://schemas.openxmlformats.org/officeDocument/2006/relationships/image" Target="../media/image57.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6.png"/><Relationship Id="rId17" Type="http://schemas.microsoft.com/office/2007/relationships/hdphoto" Target="../media/hdphoto6.wdp"/><Relationship Id="rId2" Type="http://schemas.openxmlformats.org/officeDocument/2006/relationships/notesSlide" Target="../notesSlides/notesSlide15.xml"/><Relationship Id="rId16" Type="http://schemas.openxmlformats.org/officeDocument/2006/relationships/image" Target="../media/image70.png"/><Relationship Id="rId20"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image" Target="../media/image58.emf"/><Relationship Id="rId9" Type="http://schemas.openxmlformats.org/officeDocument/2006/relationships/image" Target="../media/image63.png"/><Relationship Id="rId14" Type="http://schemas.openxmlformats.org/officeDocument/2006/relationships/image" Target="../media/image68.emf"/><Relationship Id="rId22"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hyperlink" Target="aka.ms/wptech"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go.microsoft.com/fwlink/?LinkID=278984" TargetMode="External"/><Relationship Id="rId5" Type="http://schemas.openxmlformats.org/officeDocument/2006/relationships/image" Target="../media/image76.png"/><Relationship Id="rId4" Type="http://schemas.openxmlformats.org/officeDocument/2006/relationships/hyperlink" Target="http://go.microsoft.com/fwlink/?LinkId=266838"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hyperlink" Target="windows.com/enterprise" TargetMode="External"/><Relationship Id="rId7" Type="http://schemas.openxmlformats.org/officeDocument/2006/relationships/hyperlink" Target="microsoft.com/mdop" TargetMode="External"/><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hyperlink" Target="microsoft.com/springboard" TargetMode="External"/><Relationship Id="rId5" Type="http://schemas.openxmlformats.org/officeDocument/2006/relationships/image" Target="../media/image2.png"/><Relationship Id="rId4" Type="http://schemas.openxmlformats.org/officeDocument/2006/relationships/hyperlink" Target="http://www.windowsphone.com/business" TargetMode="External"/><Relationship Id="rId9" Type="http://schemas.openxmlformats.org/officeDocument/2006/relationships/hyperlink" Target="http://www.developer.windowsphone.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844595" y="2152941"/>
            <a:ext cx="4830878" cy="3592095"/>
          </a:xfrm>
          <a:prstGeom prst="rect">
            <a:avLst/>
          </a:prstGeom>
        </p:spPr>
        <p:txBody>
          <a:bodyPr wrap="square" lIns="182854" tIns="146283" rIns="0" bIns="146283">
            <a:spAutoFit/>
          </a:bodyPr>
          <a:lstStyle/>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Shared API set across </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Windows devices</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Unified app model and services </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Familiar developer tools</a:t>
            </a:r>
          </a:p>
          <a:p>
            <a:pPr defTabSz="932365" fontAlgn="base">
              <a:lnSpc>
                <a:spcPct val="90000"/>
              </a:lnSpc>
              <a:spcAft>
                <a:spcPts val="2448"/>
              </a:spcAft>
              <a:tabLst>
                <a:tab pos="4376759" algn="l"/>
              </a:tabLst>
            </a:pPr>
            <a:r>
              <a:rPr lang="en-US" sz="2856" spc="-50" dirty="0">
                <a:solidFill>
                  <a:schemeClr val="tx1">
                    <a:lumMod val="75000"/>
                    <a:lumOff val="25000"/>
                  </a:schemeClr>
                </a:solidFill>
                <a:latin typeface="Segoe UI Light" pitchFamily="34" charset="0"/>
              </a:rPr>
              <a:t>Private app distribution </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and management</a:t>
            </a:r>
          </a:p>
        </p:txBody>
      </p:sp>
      <p:sp>
        <p:nvSpPr>
          <p:cNvPr id="2" name="Title 1"/>
          <p:cNvSpPr>
            <a:spLocks noGrp="1"/>
          </p:cNvSpPr>
          <p:nvPr>
            <p:ph type="title"/>
          </p:nvPr>
        </p:nvSpPr>
        <p:spPr>
          <a:xfrm>
            <a:off x="513613" y="278128"/>
            <a:ext cx="11889564" cy="917575"/>
          </a:xfrm>
        </p:spPr>
        <p:txBody>
          <a:bodyPr/>
          <a:lstStyle/>
          <a:p>
            <a:r>
              <a:rPr lang="en-US" dirty="0"/>
              <a:t>Windows app platform convergence </a:t>
            </a:r>
          </a:p>
        </p:txBody>
      </p:sp>
      <p:grpSp>
        <p:nvGrpSpPr>
          <p:cNvPr id="19" name="Group 18"/>
          <p:cNvGrpSpPr/>
          <p:nvPr/>
        </p:nvGrpSpPr>
        <p:grpSpPr>
          <a:xfrm>
            <a:off x="6049277" y="1912063"/>
            <a:ext cx="6121711" cy="4145994"/>
            <a:chOff x="6044638" y="2115360"/>
            <a:chExt cx="6002222" cy="406506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638" y="2115360"/>
              <a:ext cx="3248371" cy="2974471"/>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891" y="3092320"/>
              <a:ext cx="3226969" cy="2126918"/>
            </a:xfrm>
            <a:prstGeom prst="rect">
              <a:avLst/>
            </a:prstGeom>
            <a:noFill/>
            <a:ln>
              <a:noFill/>
            </a:ln>
          </p:spPr>
        </p:pic>
        <p:grpSp>
          <p:nvGrpSpPr>
            <p:cNvPr id="22" name="Group 21"/>
            <p:cNvGrpSpPr/>
            <p:nvPr/>
          </p:nvGrpSpPr>
          <p:grpSpPr>
            <a:xfrm>
              <a:off x="7759950" y="3314997"/>
              <a:ext cx="1552109" cy="2865432"/>
              <a:chOff x="1846385" y="18179"/>
              <a:chExt cx="3566160" cy="6583680"/>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242" y="886562"/>
                <a:ext cx="2879996" cy="5120640"/>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23056" r="22778"/>
              <a:stretch/>
            </p:blipFill>
            <p:spPr>
              <a:xfrm>
                <a:off x="1846385" y="18179"/>
                <a:ext cx="3566160" cy="6583680"/>
              </a:xfrm>
              <a:prstGeom prst="rect">
                <a:avLst/>
              </a:prstGeom>
            </p:spPr>
          </p:pic>
        </p:grpSp>
      </p:grpSp>
    </p:spTree>
    <p:extLst>
      <p:ext uri="{BB962C8B-B14F-4D97-AF65-F5344CB8AC3E}">
        <p14:creationId xmlns:p14="http://schemas.microsoft.com/office/powerpoint/2010/main" val="135061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60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8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8" dur="800" fill="hold"/>
                                        <p:tgtEl>
                                          <p:spTgt spid="2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28">
                                            <p:txEl>
                                              <p:pRg st="1" end="1"/>
                                            </p:txEl>
                                          </p:spTgt>
                                        </p:tgtEl>
                                        <p:attrNameLst>
                                          <p:attrName>style.visibility</p:attrName>
                                        </p:attrNameLst>
                                      </p:cBhvr>
                                      <p:to>
                                        <p:strVal val="visible"/>
                                      </p:to>
                                    </p:set>
                                    <p:anim calcmode="lin" valueType="num">
                                      <p:cBhvr additive="base">
                                        <p:cTn id="11" dur="8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12" dur="800" fill="hold"/>
                                        <p:tgtEl>
                                          <p:spTgt spid="2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28">
                                            <p:txEl>
                                              <p:pRg st="2" end="2"/>
                                            </p:txEl>
                                          </p:spTgt>
                                        </p:tgtEl>
                                        <p:attrNameLst>
                                          <p:attrName>style.visibility</p:attrName>
                                        </p:attrNameLst>
                                      </p:cBhvr>
                                      <p:to>
                                        <p:strVal val="visible"/>
                                      </p:to>
                                    </p:set>
                                    <p:anim calcmode="lin" valueType="num">
                                      <p:cBhvr additive="base">
                                        <p:cTn id="15" dur="8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2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600"/>
                                  </p:stCondLst>
                                  <p:childTnLst>
                                    <p:set>
                                      <p:cBhvr>
                                        <p:cTn id="18" dur="1" fill="hold">
                                          <p:stCondLst>
                                            <p:cond delay="0"/>
                                          </p:stCondLst>
                                        </p:cTn>
                                        <p:tgtEl>
                                          <p:spTgt spid="28">
                                            <p:txEl>
                                              <p:pRg st="3" end="3"/>
                                            </p:txEl>
                                          </p:spTgt>
                                        </p:tgtEl>
                                        <p:attrNameLst>
                                          <p:attrName>style.visibility</p:attrName>
                                        </p:attrNameLst>
                                      </p:cBhvr>
                                      <p:to>
                                        <p:strVal val="visible"/>
                                      </p:to>
                                    </p:set>
                                    <p:anim calcmode="lin" valueType="num">
                                      <p:cBhvr additive="base">
                                        <p:cTn id="19" dur="8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0" dur="800" fill="hold"/>
                                        <p:tgtEl>
                                          <p:spTgt spid="28">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800" fill="hold"/>
                                        <p:tgtEl>
                                          <p:spTgt spid="19"/>
                                        </p:tgtEl>
                                        <p:attrNameLst>
                                          <p:attrName>ppt_x</p:attrName>
                                        </p:attrNameLst>
                                      </p:cBhvr>
                                      <p:tavLst>
                                        <p:tav tm="0">
                                          <p:val>
                                            <p:strVal val="1+#ppt_w/2"/>
                                          </p:val>
                                        </p:tav>
                                        <p:tav tm="100000">
                                          <p:val>
                                            <p:strVal val="#ppt_x"/>
                                          </p:val>
                                        </p:tav>
                                      </p:tavLst>
                                    </p:anim>
                                    <p:anim calcmode="lin" valueType="num">
                                      <p:cBhvr additive="base">
                                        <p:cTn id="24" dur="8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r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665" r="-19334"/>
          <a:stretch/>
        </p:blipFill>
        <p:spPr bwMode="auto">
          <a:xfrm>
            <a:off x="1134254" y="2214933"/>
            <a:ext cx="2661805" cy="326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23" name="Rectangle 22"/>
          <p:cNvSpPr/>
          <p:nvPr/>
        </p:nvSpPr>
        <p:spPr>
          <a:xfrm>
            <a:off x="3757402" y="1372154"/>
            <a:ext cx="8678190" cy="5072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8" rIns="137141" bIns="91428" numCol="1" spcCol="0" rtlCol="0" fromWordArt="0" anchor="t" anchorCtr="0" forceAA="0" compatLnSpc="1">
            <a:prstTxWarp prst="textNoShape">
              <a:avLst/>
            </a:prstTxWarp>
            <a:noAutofit/>
          </a:bodyPr>
          <a:lstStyle/>
          <a:p>
            <a:pPr algn="ctr">
              <a:lnSpc>
                <a:spcPct val="90000"/>
              </a:lnSpc>
            </a:pPr>
            <a:endParaRPr lang="en-US" sz="1300" dirty="0">
              <a:gradFill>
                <a:gsLst>
                  <a:gs pos="51250">
                    <a:schemeClr val="bg1"/>
                  </a:gs>
                  <a:gs pos="35000">
                    <a:schemeClr val="bg1"/>
                  </a:gs>
                </a:gsLst>
                <a:lin ang="5400000" scaled="0"/>
              </a:gradFill>
            </a:endParaRPr>
          </a:p>
        </p:txBody>
      </p:sp>
      <p:sp>
        <p:nvSpPr>
          <p:cNvPr id="28" name="Rectangle 27"/>
          <p:cNvSpPr/>
          <p:nvPr/>
        </p:nvSpPr>
        <p:spPr>
          <a:xfrm>
            <a:off x="4176446" y="1846653"/>
            <a:ext cx="7426987" cy="4061156"/>
          </a:xfrm>
          <a:prstGeom prst="rect">
            <a:avLst/>
          </a:prstGeom>
        </p:spPr>
        <p:txBody>
          <a:bodyPr wrap="square" lIns="182854" tIns="146283" rIns="0" bIns="146283">
            <a:spAutoFit/>
          </a:bodyPr>
          <a:lstStyle/>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System integrity with secure hardware </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and trusted boot </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Malware protection with application </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sandboxing and certification </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Keep data safe with full device encryption</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Secure Access with Wi-Fi EAP-TLS and auto triggered app specific IPsec or SSL VPN</a:t>
            </a:r>
          </a:p>
        </p:txBody>
      </p:sp>
      <p:sp>
        <p:nvSpPr>
          <p:cNvPr id="2" name="Title 1"/>
          <p:cNvSpPr>
            <a:spLocks noGrp="1"/>
          </p:cNvSpPr>
          <p:nvPr>
            <p:ph type="title"/>
          </p:nvPr>
        </p:nvSpPr>
        <p:spPr/>
        <p:txBody>
          <a:bodyPr/>
          <a:lstStyle/>
          <a:p>
            <a:r>
              <a:rPr lang="en-US" smtClean="0"/>
              <a:t>Uncompromising security and encryption</a:t>
            </a:r>
            <a:endParaRPr lang="en-US" dirty="0"/>
          </a:p>
        </p:txBody>
      </p:sp>
      <p:pic>
        <p:nvPicPr>
          <p:cNvPr id="15"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119865" y="1607754"/>
            <a:ext cx="2685512" cy="483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1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850" fill="hold"/>
                                        <p:tgtEl>
                                          <p:spTgt spid="15"/>
                                        </p:tgtEl>
                                        <p:attrNameLst>
                                          <p:attrName>ppt_x</p:attrName>
                                        </p:attrNameLst>
                                      </p:cBhvr>
                                      <p:tavLst>
                                        <p:tav tm="0">
                                          <p:val>
                                            <p:strVal val="1+#ppt_w/2"/>
                                          </p:val>
                                        </p:tav>
                                        <p:tav tm="100000">
                                          <p:val>
                                            <p:strVal val="#ppt_x"/>
                                          </p:val>
                                        </p:tav>
                                      </p:tavLst>
                                    </p:anim>
                                    <p:anim calcmode="lin" valueType="num">
                                      <p:cBhvr additive="base">
                                        <p:cTn id="8" dur="8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850" fill="hold"/>
                                        <p:tgtEl>
                                          <p:spTgt spid="19"/>
                                        </p:tgtEl>
                                        <p:attrNameLst>
                                          <p:attrName>ppt_x</p:attrName>
                                        </p:attrNameLst>
                                      </p:cBhvr>
                                      <p:tavLst>
                                        <p:tav tm="0">
                                          <p:val>
                                            <p:strVal val="1+#ppt_w/2"/>
                                          </p:val>
                                        </p:tav>
                                        <p:tav tm="100000">
                                          <p:val>
                                            <p:strVal val="#ppt_x"/>
                                          </p:val>
                                        </p:tav>
                                      </p:tavLst>
                                    </p:anim>
                                    <p:anim calcmode="lin" valueType="num">
                                      <p:cBhvr additive="base">
                                        <p:cTn id="12" dur="85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8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2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additive="base">
                                        <p:cTn id="19" dur="8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20" dur="800" fill="hold"/>
                                        <p:tgtEl>
                                          <p:spTgt spid="2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40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8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24" dur="800" fill="hold"/>
                                        <p:tgtEl>
                                          <p:spTgt spid="2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800"/>
                                  </p:stCondLst>
                                  <p:childTnLst>
                                    <p:set>
                                      <p:cBhvr>
                                        <p:cTn id="26" dur="1" fill="hold">
                                          <p:stCondLst>
                                            <p:cond delay="0"/>
                                          </p:stCondLst>
                                        </p:cTn>
                                        <p:tgtEl>
                                          <p:spTgt spid="28">
                                            <p:txEl>
                                              <p:pRg st="3" end="3"/>
                                            </p:txEl>
                                          </p:spTgt>
                                        </p:tgtEl>
                                        <p:attrNameLst>
                                          <p:attrName>style.visibility</p:attrName>
                                        </p:attrNameLst>
                                      </p:cBhvr>
                                      <p:to>
                                        <p:strVal val="visible"/>
                                      </p:to>
                                    </p:set>
                                    <p:anim calcmode="lin" valueType="num">
                                      <p:cBhvr additive="base">
                                        <p:cTn id="27" dur="8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8" dur="800" fill="hold"/>
                                        <p:tgtEl>
                                          <p:spTgt spid="28">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600"/>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385620" y="1184663"/>
            <a:ext cx="6784915" cy="615305"/>
            <a:chOff x="3224505" y="-1560520"/>
            <a:chExt cx="5089564" cy="615392"/>
          </a:xfrm>
        </p:grpSpPr>
        <p:grpSp>
          <p:nvGrpSpPr>
            <p:cNvPr id="198" name="Group 197"/>
            <p:cNvGrpSpPr/>
            <p:nvPr/>
          </p:nvGrpSpPr>
          <p:grpSpPr>
            <a:xfrm>
              <a:off x="3224505" y="-1560520"/>
              <a:ext cx="5089564" cy="615392"/>
              <a:chOff x="4920125" y="1310110"/>
              <a:chExt cx="7260956" cy="615392"/>
            </a:xfrm>
          </p:grpSpPr>
          <p:sp>
            <p:nvSpPr>
              <p:cNvPr id="199" name="TextBox 198"/>
              <p:cNvSpPr txBox="1"/>
              <p:nvPr/>
            </p:nvSpPr>
            <p:spPr>
              <a:xfrm>
                <a:off x="4920125" y="1310110"/>
                <a:ext cx="7260956" cy="615392"/>
              </a:xfrm>
              <a:prstGeom prst="rect">
                <a:avLst/>
              </a:prstGeom>
              <a:solidFill>
                <a:schemeClr val="accent1">
                  <a:lumMod val="75000"/>
                </a:schemeClr>
              </a:solidFill>
            </p:spPr>
            <p:txBody>
              <a:bodyPr wrap="square" lIns="91427" tIns="146283" rIns="0" bIns="146283" rtlCol="0" anchor="ctr">
                <a:noAutofit/>
              </a:bodyPr>
              <a:lstStyle>
                <a:defPPr>
                  <a:defRPr lang="en-US"/>
                </a:defPPr>
                <a:lvl1pPr>
                  <a:lnSpc>
                    <a:spcPct val="90000"/>
                  </a:lnSpc>
                  <a:defRPr sz="1800">
                    <a:gradFill>
                      <a:gsLst>
                        <a:gs pos="14167">
                          <a:schemeClr val="tx2"/>
                        </a:gs>
                        <a:gs pos="42000">
                          <a:schemeClr val="tx2"/>
                        </a:gs>
                      </a:gsLst>
                      <a:lin ang="5400000" scaled="0"/>
                    </a:gradFill>
                  </a:defRPr>
                </a:lvl1pPr>
              </a:lstStyle>
              <a:p>
                <a:pPr>
                  <a:lnSpc>
                    <a:spcPct val="80000"/>
                  </a:lnSpc>
                </a:pPr>
                <a:endParaRPr lang="en-US" dirty="0">
                  <a:solidFill>
                    <a:schemeClr val="tx1"/>
                  </a:solidFill>
                </a:endParaRPr>
              </a:p>
            </p:txBody>
          </p:sp>
          <p:sp>
            <p:nvSpPr>
              <p:cNvPr id="200" name="TextBox 199"/>
              <p:cNvSpPr txBox="1"/>
              <p:nvPr/>
            </p:nvSpPr>
            <p:spPr>
              <a:xfrm>
                <a:off x="5670195" y="1393778"/>
                <a:ext cx="6420482" cy="448056"/>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SSL 3.0 with AES128 and AES256, IPsec and SLL VPN</a:t>
                </a:r>
              </a:p>
            </p:txBody>
          </p:sp>
        </p:grpSp>
        <p:pic>
          <p:nvPicPr>
            <p:cNvPr id="27" name="Picture 2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312170" y="-1370750"/>
              <a:ext cx="320934" cy="183391"/>
            </a:xfrm>
            <a:prstGeom prst="rect">
              <a:avLst/>
            </a:prstGeom>
          </p:spPr>
        </p:pic>
      </p:grpSp>
      <p:grpSp>
        <p:nvGrpSpPr>
          <p:cNvPr id="14" name="Group 13"/>
          <p:cNvGrpSpPr/>
          <p:nvPr/>
        </p:nvGrpSpPr>
        <p:grpSpPr>
          <a:xfrm>
            <a:off x="4385621" y="5472316"/>
            <a:ext cx="6784915" cy="1105887"/>
            <a:chOff x="3224505" y="5594984"/>
            <a:chExt cx="5089565" cy="1106043"/>
          </a:xfrm>
        </p:grpSpPr>
        <p:sp>
          <p:nvSpPr>
            <p:cNvPr id="75" name="TextBox 74"/>
            <p:cNvSpPr txBox="1"/>
            <p:nvPr/>
          </p:nvSpPr>
          <p:spPr>
            <a:xfrm>
              <a:off x="3224505" y="5594984"/>
              <a:ext cx="5089565" cy="1106043"/>
            </a:xfrm>
            <a:prstGeom prst="rect">
              <a:avLst/>
            </a:prstGeom>
            <a:solidFill>
              <a:srgbClr val="6DC2E9"/>
            </a:solidFill>
            <a:ln w="22225" cap="rnd">
              <a:noFill/>
            </a:ln>
          </p:spPr>
          <p:txBody>
            <a:bodyPr wrap="square" lIns="91427" tIns="109712" rIns="127997" bIns="109712" rtlCol="0" anchor="ctr" anchorCtr="0">
              <a:noAutofit/>
            </a:bodyPr>
            <a:lstStyle/>
            <a:p>
              <a:pPr>
                <a:lnSpc>
                  <a:spcPct val="80000"/>
                </a:lnSpc>
              </a:pPr>
              <a:endParaRPr lang="en-US" spc="-20" dirty="0">
                <a:latin typeface="Segoe UI Semibold" panose="020B0702040204020203" pitchFamily="34" charset="0"/>
              </a:endParaRPr>
            </a:p>
          </p:txBody>
        </p:sp>
        <p:sp>
          <p:nvSpPr>
            <p:cNvPr id="76" name="TextBox 75"/>
            <p:cNvSpPr txBox="1"/>
            <p:nvPr/>
          </p:nvSpPr>
          <p:spPr>
            <a:xfrm>
              <a:off x="6008470" y="5642278"/>
              <a:ext cx="2233533" cy="527763"/>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Code-signed chain</a:t>
              </a:r>
              <a:br>
                <a:rPr lang="en-US" dirty="0"/>
              </a:br>
              <a:r>
                <a:rPr lang="en-US" dirty="0"/>
                <a:t>of trust</a:t>
              </a:r>
            </a:p>
          </p:txBody>
        </p:sp>
        <p:sp>
          <p:nvSpPr>
            <p:cNvPr id="77" name="TextBox 76"/>
            <p:cNvSpPr txBox="1"/>
            <p:nvPr/>
          </p:nvSpPr>
          <p:spPr>
            <a:xfrm>
              <a:off x="3747085" y="5642278"/>
              <a:ext cx="2233534" cy="527763"/>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UEFI Secure Boot</a:t>
              </a:r>
            </a:p>
          </p:txBody>
        </p:sp>
        <p:sp>
          <p:nvSpPr>
            <p:cNvPr id="78" name="Freeform 84"/>
            <p:cNvSpPr>
              <a:spLocks noChangeAspect="1" noEditPoints="1"/>
            </p:cNvSpPr>
            <p:nvPr/>
          </p:nvSpPr>
          <p:spPr bwMode="black">
            <a:xfrm>
              <a:off x="3331410" y="5799480"/>
              <a:ext cx="230065" cy="278130"/>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1960" tIns="87972" rIns="131960" bIns="87972" numCol="1" spcCol="0" rtlCol="0" fromWordArt="0" anchor="t" anchorCtr="0" forceAA="0" compatLnSpc="1">
              <a:prstTxWarp prst="textNoShape">
                <a:avLst/>
              </a:prstTxWarp>
              <a:noAutofit/>
            </a:bodyPr>
            <a:lstStyle/>
            <a:p>
              <a:pPr>
                <a:lnSpc>
                  <a:spcPct val="90000"/>
                </a:lnSpc>
              </a:pPr>
              <a:endParaRPr lang="en-US" sz="1599" dirty="0">
                <a:solidFill>
                  <a:schemeClr val="tx1"/>
                </a:solidFill>
              </a:endParaRPr>
            </a:p>
          </p:txBody>
        </p:sp>
        <p:sp>
          <p:nvSpPr>
            <p:cNvPr id="194" name="TextBox 193"/>
            <p:cNvSpPr txBox="1"/>
            <p:nvPr/>
          </p:nvSpPr>
          <p:spPr>
            <a:xfrm>
              <a:off x="6008531" y="6200890"/>
              <a:ext cx="2233533" cy="448056"/>
            </a:xfrm>
            <a:prstGeom prst="rect">
              <a:avLst/>
            </a:prstGeom>
            <a:solidFill>
              <a:schemeClr val="tx1">
                <a:lumMod val="65000"/>
              </a:schemeClr>
            </a:solidFill>
          </p:spPr>
          <p:txBody>
            <a:bodyPr wrap="square" lIns="91427" tIns="118855" rIns="0" bIns="118855" rtlCol="0" anchor="ctr">
              <a:noAutofit/>
            </a:bodyPr>
            <a:lstStyle/>
            <a:p>
              <a:pPr>
                <a:lnSpc>
                  <a:spcPct val="80000"/>
                </a:lnSpc>
              </a:pPr>
              <a:r>
                <a:rPr lang="en-US" spc="-50" dirty="0"/>
                <a:t>TPM 2.0 – all phones</a:t>
              </a:r>
            </a:p>
          </p:txBody>
        </p:sp>
        <p:sp>
          <p:nvSpPr>
            <p:cNvPr id="195" name="TextBox 194"/>
            <p:cNvSpPr txBox="1"/>
            <p:nvPr/>
          </p:nvSpPr>
          <p:spPr>
            <a:xfrm>
              <a:off x="3747085" y="6200887"/>
              <a:ext cx="2233534" cy="448056"/>
            </a:xfrm>
            <a:prstGeom prst="rect">
              <a:avLst/>
            </a:prstGeom>
            <a:solidFill>
              <a:schemeClr val="tx1">
                <a:lumMod val="65000"/>
              </a:schemeClr>
            </a:solidFill>
          </p:spPr>
          <p:txBody>
            <a:bodyPr wrap="square" lIns="91427" tIns="118855" rIns="0" bIns="118855" rtlCol="0" anchor="ctr">
              <a:noAutofit/>
            </a:bodyPr>
            <a:lstStyle/>
            <a:p>
              <a:pPr>
                <a:lnSpc>
                  <a:spcPct val="80000"/>
                </a:lnSpc>
              </a:pPr>
              <a:r>
                <a:rPr lang="en-US" spc="-50" dirty="0"/>
                <a:t>Certified hardware</a:t>
              </a:r>
            </a:p>
          </p:txBody>
        </p:sp>
      </p:grpSp>
      <p:grpSp>
        <p:nvGrpSpPr>
          <p:cNvPr id="22" name="Group 21"/>
          <p:cNvGrpSpPr/>
          <p:nvPr/>
        </p:nvGrpSpPr>
        <p:grpSpPr>
          <a:xfrm>
            <a:off x="4385621" y="2496852"/>
            <a:ext cx="6784915" cy="615305"/>
            <a:chOff x="3224505" y="3283771"/>
            <a:chExt cx="5089565" cy="615392"/>
          </a:xfrm>
        </p:grpSpPr>
        <p:sp>
          <p:nvSpPr>
            <p:cNvPr id="140" name="TextBox 139"/>
            <p:cNvSpPr txBox="1"/>
            <p:nvPr/>
          </p:nvSpPr>
          <p:spPr>
            <a:xfrm>
              <a:off x="3224505" y="3283771"/>
              <a:ext cx="5089565" cy="615392"/>
            </a:xfrm>
            <a:prstGeom prst="rect">
              <a:avLst/>
            </a:prstGeom>
            <a:solidFill>
              <a:schemeClr val="tx1"/>
            </a:solidFill>
          </p:spPr>
          <p:txBody>
            <a:bodyPr wrap="square" lIns="91427" tIns="0" rIns="0" bIns="91427" rtlCol="0" anchor="b">
              <a:noAutofit/>
            </a:bodyPr>
            <a:lstStyle/>
            <a:p>
              <a:pPr algn="ctr">
                <a:lnSpc>
                  <a:spcPct val="80000"/>
                </a:lnSpc>
              </a:pPr>
              <a:endParaRPr lang="en-US" spc="-20" dirty="0">
                <a:latin typeface="Segoe UI Semibold" panose="020B0702040204020203" pitchFamily="34" charset="0"/>
              </a:endParaRPr>
            </a:p>
          </p:txBody>
        </p:sp>
        <p:sp>
          <p:nvSpPr>
            <p:cNvPr id="141" name="TextBox 140"/>
            <p:cNvSpPr txBox="1"/>
            <p:nvPr/>
          </p:nvSpPr>
          <p:spPr>
            <a:xfrm>
              <a:off x="3750267" y="3368938"/>
              <a:ext cx="2233533" cy="448056"/>
            </a:xfrm>
            <a:prstGeom prst="rect">
              <a:avLst/>
            </a:prstGeom>
            <a:solidFill>
              <a:schemeClr val="tx1">
                <a:lumMod val="65000"/>
              </a:schemeClr>
            </a:solidFill>
          </p:spPr>
          <p:txBody>
            <a:bodyPr wrap="square" lIns="91427" tIns="182854" rIns="182854" bIns="118855" rtlCol="0" anchor="ctr">
              <a:noAutofit/>
            </a:bodyPr>
            <a:lstStyle/>
            <a:p>
              <a:pPr>
                <a:lnSpc>
                  <a:spcPct val="80000"/>
                </a:lnSpc>
              </a:pPr>
              <a:r>
                <a:rPr lang="en-US" dirty="0"/>
                <a:t>App Containers</a:t>
              </a:r>
            </a:p>
          </p:txBody>
        </p:sp>
        <p:sp>
          <p:nvSpPr>
            <p:cNvPr id="142" name="TextBox 141"/>
            <p:cNvSpPr txBox="1"/>
            <p:nvPr/>
          </p:nvSpPr>
          <p:spPr>
            <a:xfrm>
              <a:off x="6014575" y="3368938"/>
              <a:ext cx="2236762" cy="448056"/>
            </a:xfrm>
            <a:prstGeom prst="rect">
              <a:avLst/>
            </a:prstGeom>
            <a:solidFill>
              <a:schemeClr val="tx1">
                <a:lumMod val="65000"/>
              </a:schemeClr>
            </a:solidFill>
          </p:spPr>
          <p:txBody>
            <a:bodyPr wrap="square" lIns="91427" tIns="182854" rIns="182854" bIns="118855" rtlCol="0" anchor="ctr">
              <a:noAutofit/>
            </a:bodyPr>
            <a:lstStyle/>
            <a:p>
              <a:pPr>
                <a:lnSpc>
                  <a:spcPct val="80000"/>
                </a:lnSpc>
              </a:pPr>
              <a:r>
                <a:rPr lang="en-US" dirty="0"/>
                <a:t>Secure browser</a:t>
              </a:r>
            </a:p>
          </p:txBody>
        </p:sp>
        <p:pic>
          <p:nvPicPr>
            <p:cNvPr id="4" name="Picture 3"/>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 contrast="-67000"/>
                      </a14:imgEffect>
                    </a14:imgLayer>
                  </a14:imgProps>
                </a:ext>
                <a:ext uri="{28A0092B-C50C-407E-A947-70E740481C1C}">
                  <a14:useLocalDpi xmlns:a14="http://schemas.microsoft.com/office/drawing/2010/main"/>
                </a:ext>
              </a:extLst>
            </a:blip>
            <a:stretch>
              <a:fillRect/>
            </a:stretch>
          </p:blipFill>
          <p:spPr>
            <a:xfrm>
              <a:off x="3282208" y="3434003"/>
              <a:ext cx="366838" cy="317926"/>
            </a:xfrm>
            <a:prstGeom prst="rect">
              <a:avLst/>
            </a:prstGeom>
            <a:solidFill>
              <a:schemeClr val="tx1"/>
            </a:solidFill>
            <a:ln>
              <a:solidFill>
                <a:schemeClr val="tx1"/>
              </a:solidFill>
            </a:ln>
          </p:spPr>
        </p:pic>
      </p:grpSp>
      <p:grpSp>
        <p:nvGrpSpPr>
          <p:cNvPr id="21" name="Group 20"/>
          <p:cNvGrpSpPr/>
          <p:nvPr/>
        </p:nvGrpSpPr>
        <p:grpSpPr>
          <a:xfrm>
            <a:off x="4385621" y="1847006"/>
            <a:ext cx="6784915" cy="615305"/>
            <a:chOff x="3224505" y="1967997"/>
            <a:chExt cx="5089565" cy="615392"/>
          </a:xfrm>
        </p:grpSpPr>
        <p:sp>
          <p:nvSpPr>
            <p:cNvPr id="135" name="TextBox 134"/>
            <p:cNvSpPr txBox="1"/>
            <p:nvPr/>
          </p:nvSpPr>
          <p:spPr>
            <a:xfrm>
              <a:off x="3224505" y="1967997"/>
              <a:ext cx="5089565" cy="615392"/>
            </a:xfrm>
            <a:prstGeom prst="rect">
              <a:avLst/>
            </a:prstGeom>
            <a:solidFill>
              <a:schemeClr val="tx1">
                <a:lumMod val="75000"/>
                <a:lumOff val="25000"/>
              </a:schemeClr>
            </a:solidFill>
          </p:spPr>
          <p:txBody>
            <a:bodyPr wrap="square" lIns="91427" tIns="0" rIns="0" bIns="0" rtlCol="0" anchor="ctr">
              <a:noAutofit/>
            </a:bodyPr>
            <a:lstStyle/>
            <a:p>
              <a:pPr algn="ctr">
                <a:lnSpc>
                  <a:spcPct val="80000"/>
                </a:lnSpc>
              </a:pPr>
              <a:endParaRPr lang="en-US" spc="-50" dirty="0"/>
            </a:p>
          </p:txBody>
        </p:sp>
        <p:sp>
          <p:nvSpPr>
            <p:cNvPr id="136" name="TextBox 135"/>
            <p:cNvSpPr txBox="1"/>
            <p:nvPr/>
          </p:nvSpPr>
          <p:spPr>
            <a:xfrm>
              <a:off x="6014575" y="2053164"/>
              <a:ext cx="2236762" cy="448056"/>
            </a:xfrm>
            <a:prstGeom prst="rect">
              <a:avLst/>
            </a:prstGeom>
            <a:solidFill>
              <a:schemeClr val="tx1">
                <a:lumMod val="65000"/>
              </a:schemeClr>
            </a:solidFill>
          </p:spPr>
          <p:txBody>
            <a:bodyPr wrap="square" lIns="91427" tIns="182854" rIns="182854" bIns="118855" rtlCol="0" anchor="ctr">
              <a:noAutofit/>
            </a:bodyPr>
            <a:lstStyle/>
            <a:p>
              <a:pPr>
                <a:lnSpc>
                  <a:spcPct val="80000"/>
                </a:lnSpc>
              </a:pPr>
              <a:r>
                <a:rPr lang="en-US" dirty="0"/>
                <a:t>IRM &amp; SMIME built-in</a:t>
              </a:r>
            </a:p>
          </p:txBody>
        </p:sp>
        <p:sp>
          <p:nvSpPr>
            <p:cNvPr id="137" name="TextBox 136"/>
            <p:cNvSpPr txBox="1"/>
            <p:nvPr/>
          </p:nvSpPr>
          <p:spPr>
            <a:xfrm>
              <a:off x="3750267" y="2053164"/>
              <a:ext cx="2233533" cy="448056"/>
            </a:xfrm>
            <a:prstGeom prst="rect">
              <a:avLst/>
            </a:prstGeom>
            <a:solidFill>
              <a:schemeClr val="tx1">
                <a:lumMod val="65000"/>
              </a:schemeClr>
            </a:solidFill>
          </p:spPr>
          <p:txBody>
            <a:bodyPr wrap="square" lIns="91427" tIns="182854" rIns="91427" bIns="118855" rtlCol="0" anchor="ctr">
              <a:noAutofit/>
            </a:bodyPr>
            <a:lstStyle>
              <a:defPPr>
                <a:defRPr lang="en-US"/>
              </a:defPPr>
              <a:lvl1pPr>
                <a:lnSpc>
                  <a:spcPct val="90000"/>
                </a:lnSpc>
                <a:defRPr sz="1800" spc="-50">
                  <a:gradFill>
                    <a:gsLst>
                      <a:gs pos="14167">
                        <a:schemeClr val="tx2"/>
                      </a:gs>
                      <a:gs pos="42000">
                        <a:schemeClr val="tx2"/>
                      </a:gs>
                    </a:gsLst>
                    <a:lin ang="5400000" scaled="0"/>
                  </a:gradFill>
                </a:defRPr>
              </a:lvl1pPr>
            </a:lstStyle>
            <a:p>
              <a:pPr>
                <a:lnSpc>
                  <a:spcPct val="80000"/>
                </a:lnSpc>
              </a:pPr>
              <a:r>
                <a:rPr lang="en-US" spc="0" dirty="0">
                  <a:solidFill>
                    <a:schemeClr val="tx1"/>
                  </a:solidFill>
                </a:rPr>
                <a:t>Data protection API</a:t>
              </a:r>
            </a:p>
          </p:txBody>
        </p:sp>
        <p:grpSp>
          <p:nvGrpSpPr>
            <p:cNvPr id="186" name="Group 185"/>
            <p:cNvGrpSpPr/>
            <p:nvPr/>
          </p:nvGrpSpPr>
          <p:grpSpPr>
            <a:xfrm>
              <a:off x="3341931" y="2108950"/>
              <a:ext cx="224074" cy="315982"/>
              <a:chOff x="6624638" y="3833813"/>
              <a:chExt cx="468312" cy="660400"/>
            </a:xfrm>
            <a:solidFill>
              <a:schemeClr val="bg1"/>
            </a:solidFill>
          </p:grpSpPr>
          <p:sp>
            <p:nvSpPr>
              <p:cNvPr id="187" name="Freeform 100"/>
              <p:cNvSpPr>
                <a:spLocks/>
              </p:cNvSpPr>
              <p:nvPr/>
            </p:nvSpPr>
            <p:spPr bwMode="auto">
              <a:xfrm>
                <a:off x="6678613" y="3833813"/>
                <a:ext cx="358775" cy="254000"/>
              </a:xfrm>
              <a:custGeom>
                <a:avLst/>
                <a:gdLst>
                  <a:gd name="T0" fmla="*/ 0 w 196"/>
                  <a:gd name="T1" fmla="*/ 138 h 139"/>
                  <a:gd name="T2" fmla="*/ 29 w 196"/>
                  <a:gd name="T3" fmla="*/ 138 h 139"/>
                  <a:gd name="T4" fmla="*/ 29 w 196"/>
                  <a:gd name="T5" fmla="*/ 97 h 139"/>
                  <a:gd name="T6" fmla="*/ 98 w 196"/>
                  <a:gd name="T7" fmla="*/ 28 h 139"/>
                  <a:gd name="T8" fmla="*/ 168 w 196"/>
                  <a:gd name="T9" fmla="*/ 97 h 139"/>
                  <a:gd name="T10" fmla="*/ 168 w 196"/>
                  <a:gd name="T11" fmla="*/ 139 h 139"/>
                  <a:gd name="T12" fmla="*/ 196 w 196"/>
                  <a:gd name="T13" fmla="*/ 139 h 139"/>
                  <a:gd name="T14" fmla="*/ 196 w 196"/>
                  <a:gd name="T15" fmla="*/ 97 h 139"/>
                  <a:gd name="T16" fmla="*/ 98 w 196"/>
                  <a:gd name="T17" fmla="*/ 0 h 139"/>
                  <a:gd name="T18" fmla="*/ 0 w 196"/>
                  <a:gd name="T19" fmla="*/ 97 h 139"/>
                  <a:gd name="T20" fmla="*/ 0 w 196"/>
                  <a:gd name="T21"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39">
                    <a:moveTo>
                      <a:pt x="0" y="138"/>
                    </a:moveTo>
                    <a:cubicBezTo>
                      <a:pt x="29" y="138"/>
                      <a:pt x="29" y="138"/>
                      <a:pt x="29" y="138"/>
                    </a:cubicBezTo>
                    <a:cubicBezTo>
                      <a:pt x="29" y="97"/>
                      <a:pt x="29" y="97"/>
                      <a:pt x="29" y="97"/>
                    </a:cubicBezTo>
                    <a:cubicBezTo>
                      <a:pt x="29" y="59"/>
                      <a:pt x="60" y="28"/>
                      <a:pt x="98" y="28"/>
                    </a:cubicBezTo>
                    <a:cubicBezTo>
                      <a:pt x="136" y="28"/>
                      <a:pt x="168" y="59"/>
                      <a:pt x="168" y="97"/>
                    </a:cubicBezTo>
                    <a:cubicBezTo>
                      <a:pt x="168" y="139"/>
                      <a:pt x="168" y="139"/>
                      <a:pt x="168" y="139"/>
                    </a:cubicBezTo>
                    <a:cubicBezTo>
                      <a:pt x="196" y="139"/>
                      <a:pt x="196" y="139"/>
                      <a:pt x="196" y="139"/>
                    </a:cubicBezTo>
                    <a:cubicBezTo>
                      <a:pt x="196" y="97"/>
                      <a:pt x="196" y="97"/>
                      <a:pt x="196" y="97"/>
                    </a:cubicBezTo>
                    <a:cubicBezTo>
                      <a:pt x="196" y="44"/>
                      <a:pt x="152" y="0"/>
                      <a:pt x="98" y="0"/>
                    </a:cubicBezTo>
                    <a:cubicBezTo>
                      <a:pt x="44" y="0"/>
                      <a:pt x="0" y="44"/>
                      <a:pt x="0" y="97"/>
                    </a:cubicBez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009">
                  <a:defRPr/>
                </a:pPr>
                <a:endParaRPr lang="en-US" sz="1700" kern="0" dirty="0"/>
              </a:p>
            </p:txBody>
          </p:sp>
          <p:sp>
            <p:nvSpPr>
              <p:cNvPr id="188" name="Freeform 101"/>
              <p:cNvSpPr>
                <a:spLocks noEditPoints="1"/>
              </p:cNvSpPr>
              <p:nvPr/>
            </p:nvSpPr>
            <p:spPr bwMode="auto">
              <a:xfrm>
                <a:off x="6624638" y="4119563"/>
                <a:ext cx="468312" cy="374650"/>
              </a:xfrm>
              <a:custGeom>
                <a:avLst/>
                <a:gdLst>
                  <a:gd name="T0" fmla="*/ 235 w 255"/>
                  <a:gd name="T1" fmla="*/ 0 h 204"/>
                  <a:gd name="T2" fmla="*/ 20 w 255"/>
                  <a:gd name="T3" fmla="*/ 0 h 204"/>
                  <a:gd name="T4" fmla="*/ 0 w 255"/>
                  <a:gd name="T5" fmla="*/ 20 h 204"/>
                  <a:gd name="T6" fmla="*/ 0 w 255"/>
                  <a:gd name="T7" fmla="*/ 184 h 204"/>
                  <a:gd name="T8" fmla="*/ 20 w 255"/>
                  <a:gd name="T9" fmla="*/ 204 h 204"/>
                  <a:gd name="T10" fmla="*/ 235 w 255"/>
                  <a:gd name="T11" fmla="*/ 204 h 204"/>
                  <a:gd name="T12" fmla="*/ 255 w 255"/>
                  <a:gd name="T13" fmla="*/ 184 h 204"/>
                  <a:gd name="T14" fmla="*/ 255 w 255"/>
                  <a:gd name="T15" fmla="*/ 20 h 204"/>
                  <a:gd name="T16" fmla="*/ 235 w 255"/>
                  <a:gd name="T17" fmla="*/ 0 h 204"/>
                  <a:gd name="T18" fmla="*/ 242 w 255"/>
                  <a:gd name="T19" fmla="*/ 184 h 204"/>
                  <a:gd name="T20" fmla="*/ 234 w 255"/>
                  <a:gd name="T21" fmla="*/ 192 h 204"/>
                  <a:gd name="T22" fmla="*/ 226 w 255"/>
                  <a:gd name="T23" fmla="*/ 192 h 204"/>
                  <a:gd name="T24" fmla="*/ 212 w 255"/>
                  <a:gd name="T25" fmla="*/ 184 h 204"/>
                  <a:gd name="T26" fmla="*/ 201 w 255"/>
                  <a:gd name="T27" fmla="*/ 181 h 204"/>
                  <a:gd name="T28" fmla="*/ 53 w 255"/>
                  <a:gd name="T29" fmla="*/ 181 h 204"/>
                  <a:gd name="T30" fmla="*/ 42 w 255"/>
                  <a:gd name="T31" fmla="*/ 184 h 204"/>
                  <a:gd name="T32" fmla="*/ 28 w 255"/>
                  <a:gd name="T33" fmla="*/ 192 h 204"/>
                  <a:gd name="T34" fmla="*/ 20 w 255"/>
                  <a:gd name="T35" fmla="*/ 192 h 204"/>
                  <a:gd name="T36" fmla="*/ 12 w 255"/>
                  <a:gd name="T37" fmla="*/ 184 h 204"/>
                  <a:gd name="T38" fmla="*/ 12 w 255"/>
                  <a:gd name="T39" fmla="*/ 183 h 204"/>
                  <a:gd name="T40" fmla="*/ 35 w 255"/>
                  <a:gd name="T41" fmla="*/ 170 h 204"/>
                  <a:gd name="T42" fmla="*/ 53 w 255"/>
                  <a:gd name="T43" fmla="*/ 166 h 204"/>
                  <a:gd name="T44" fmla="*/ 201 w 255"/>
                  <a:gd name="T45" fmla="*/ 166 h 204"/>
                  <a:gd name="T46" fmla="*/ 220 w 255"/>
                  <a:gd name="T47" fmla="*/ 170 h 204"/>
                  <a:gd name="T48" fmla="*/ 242 w 255"/>
                  <a:gd name="T49" fmla="*/ 183 h 204"/>
                  <a:gd name="T50" fmla="*/ 242 w 255"/>
                  <a:gd name="T51" fmla="*/ 184 h 204"/>
                  <a:gd name="T52" fmla="*/ 107 w 255"/>
                  <a:gd name="T53" fmla="*/ 89 h 204"/>
                  <a:gd name="T54" fmla="*/ 127 w 255"/>
                  <a:gd name="T55" fmla="*/ 69 h 204"/>
                  <a:gd name="T56" fmla="*/ 147 w 255"/>
                  <a:gd name="T57" fmla="*/ 89 h 204"/>
                  <a:gd name="T58" fmla="*/ 136 w 255"/>
                  <a:gd name="T59" fmla="*/ 107 h 204"/>
                  <a:gd name="T60" fmla="*/ 136 w 255"/>
                  <a:gd name="T61" fmla="*/ 135 h 204"/>
                  <a:gd name="T62" fmla="*/ 118 w 255"/>
                  <a:gd name="T63" fmla="*/ 135 h 204"/>
                  <a:gd name="T64" fmla="*/ 118 w 255"/>
                  <a:gd name="T65" fmla="*/ 107 h 204"/>
                  <a:gd name="T66" fmla="*/ 107 w 255"/>
                  <a:gd name="T67" fmla="*/ 89 h 204"/>
                  <a:gd name="T68" fmla="*/ 242 w 255"/>
                  <a:gd name="T69" fmla="*/ 21 h 204"/>
                  <a:gd name="T70" fmla="*/ 220 w 255"/>
                  <a:gd name="T71" fmla="*/ 34 h 204"/>
                  <a:gd name="T72" fmla="*/ 201 w 255"/>
                  <a:gd name="T73" fmla="*/ 39 h 204"/>
                  <a:gd name="T74" fmla="*/ 201 w 255"/>
                  <a:gd name="T75" fmla="*/ 39 h 204"/>
                  <a:gd name="T76" fmla="*/ 53 w 255"/>
                  <a:gd name="T77" fmla="*/ 39 h 204"/>
                  <a:gd name="T78" fmla="*/ 35 w 255"/>
                  <a:gd name="T79" fmla="*/ 34 h 204"/>
                  <a:gd name="T80" fmla="*/ 12 w 255"/>
                  <a:gd name="T81" fmla="*/ 21 h 204"/>
                  <a:gd name="T82" fmla="*/ 12 w 255"/>
                  <a:gd name="T83" fmla="*/ 21 h 204"/>
                  <a:gd name="T84" fmla="*/ 20 w 255"/>
                  <a:gd name="T85" fmla="*/ 13 h 204"/>
                  <a:gd name="T86" fmla="*/ 28 w 255"/>
                  <a:gd name="T87" fmla="*/ 13 h 204"/>
                  <a:gd name="T88" fmla="*/ 42 w 255"/>
                  <a:gd name="T89" fmla="*/ 20 h 204"/>
                  <a:gd name="T90" fmla="*/ 53 w 255"/>
                  <a:gd name="T91" fmla="*/ 23 h 204"/>
                  <a:gd name="T92" fmla="*/ 201 w 255"/>
                  <a:gd name="T93" fmla="*/ 23 h 204"/>
                  <a:gd name="T94" fmla="*/ 212 w 255"/>
                  <a:gd name="T95" fmla="*/ 20 h 204"/>
                  <a:gd name="T96" fmla="*/ 226 w 255"/>
                  <a:gd name="T97" fmla="*/ 13 h 204"/>
                  <a:gd name="T98" fmla="*/ 234 w 255"/>
                  <a:gd name="T99" fmla="*/ 13 h 204"/>
                  <a:gd name="T100" fmla="*/ 242 w 255"/>
                  <a:gd name="T101" fmla="*/ 2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 h="204">
                    <a:moveTo>
                      <a:pt x="235" y="0"/>
                    </a:moveTo>
                    <a:cubicBezTo>
                      <a:pt x="20" y="0"/>
                      <a:pt x="20" y="0"/>
                      <a:pt x="20" y="0"/>
                    </a:cubicBezTo>
                    <a:cubicBezTo>
                      <a:pt x="9" y="0"/>
                      <a:pt x="0" y="9"/>
                      <a:pt x="0" y="20"/>
                    </a:cubicBezTo>
                    <a:cubicBezTo>
                      <a:pt x="0" y="184"/>
                      <a:pt x="0" y="184"/>
                      <a:pt x="0" y="184"/>
                    </a:cubicBezTo>
                    <a:cubicBezTo>
                      <a:pt x="0" y="195"/>
                      <a:pt x="9" y="204"/>
                      <a:pt x="20" y="204"/>
                    </a:cubicBezTo>
                    <a:cubicBezTo>
                      <a:pt x="235" y="204"/>
                      <a:pt x="235" y="204"/>
                      <a:pt x="235" y="204"/>
                    </a:cubicBezTo>
                    <a:cubicBezTo>
                      <a:pt x="246" y="204"/>
                      <a:pt x="255" y="195"/>
                      <a:pt x="255" y="184"/>
                    </a:cubicBezTo>
                    <a:cubicBezTo>
                      <a:pt x="255" y="20"/>
                      <a:pt x="255" y="20"/>
                      <a:pt x="255" y="20"/>
                    </a:cubicBezTo>
                    <a:cubicBezTo>
                      <a:pt x="255" y="9"/>
                      <a:pt x="246" y="0"/>
                      <a:pt x="235" y="0"/>
                    </a:cubicBezTo>
                    <a:close/>
                    <a:moveTo>
                      <a:pt x="242" y="184"/>
                    </a:moveTo>
                    <a:cubicBezTo>
                      <a:pt x="242" y="188"/>
                      <a:pt x="239" y="192"/>
                      <a:pt x="234" y="192"/>
                    </a:cubicBezTo>
                    <a:cubicBezTo>
                      <a:pt x="226" y="192"/>
                      <a:pt x="226" y="192"/>
                      <a:pt x="226" y="192"/>
                    </a:cubicBezTo>
                    <a:cubicBezTo>
                      <a:pt x="212" y="184"/>
                      <a:pt x="212" y="184"/>
                      <a:pt x="212" y="184"/>
                    </a:cubicBezTo>
                    <a:cubicBezTo>
                      <a:pt x="210" y="182"/>
                      <a:pt x="204" y="181"/>
                      <a:pt x="201" y="181"/>
                    </a:cubicBezTo>
                    <a:cubicBezTo>
                      <a:pt x="53" y="181"/>
                      <a:pt x="53" y="181"/>
                      <a:pt x="53" y="181"/>
                    </a:cubicBezTo>
                    <a:cubicBezTo>
                      <a:pt x="50" y="181"/>
                      <a:pt x="44" y="182"/>
                      <a:pt x="42" y="184"/>
                    </a:cubicBezTo>
                    <a:cubicBezTo>
                      <a:pt x="28" y="192"/>
                      <a:pt x="28" y="192"/>
                      <a:pt x="28" y="192"/>
                    </a:cubicBezTo>
                    <a:cubicBezTo>
                      <a:pt x="20" y="192"/>
                      <a:pt x="20" y="192"/>
                      <a:pt x="20" y="192"/>
                    </a:cubicBezTo>
                    <a:cubicBezTo>
                      <a:pt x="15" y="192"/>
                      <a:pt x="12" y="188"/>
                      <a:pt x="12" y="184"/>
                    </a:cubicBezTo>
                    <a:cubicBezTo>
                      <a:pt x="12" y="183"/>
                      <a:pt x="12" y="183"/>
                      <a:pt x="12" y="183"/>
                    </a:cubicBezTo>
                    <a:cubicBezTo>
                      <a:pt x="35" y="170"/>
                      <a:pt x="35" y="170"/>
                      <a:pt x="35" y="170"/>
                    </a:cubicBezTo>
                    <a:cubicBezTo>
                      <a:pt x="40" y="168"/>
                      <a:pt x="47" y="166"/>
                      <a:pt x="53" y="166"/>
                    </a:cubicBezTo>
                    <a:cubicBezTo>
                      <a:pt x="201" y="166"/>
                      <a:pt x="201" y="166"/>
                      <a:pt x="201" y="166"/>
                    </a:cubicBezTo>
                    <a:cubicBezTo>
                      <a:pt x="207" y="166"/>
                      <a:pt x="214" y="167"/>
                      <a:pt x="220" y="170"/>
                    </a:cubicBezTo>
                    <a:cubicBezTo>
                      <a:pt x="242" y="183"/>
                      <a:pt x="242" y="183"/>
                      <a:pt x="242" y="183"/>
                    </a:cubicBezTo>
                    <a:lnTo>
                      <a:pt x="242" y="184"/>
                    </a:lnTo>
                    <a:close/>
                    <a:moveTo>
                      <a:pt x="107" y="89"/>
                    </a:moveTo>
                    <a:cubicBezTo>
                      <a:pt x="107" y="78"/>
                      <a:pt x="116" y="69"/>
                      <a:pt x="127" y="69"/>
                    </a:cubicBezTo>
                    <a:cubicBezTo>
                      <a:pt x="138" y="69"/>
                      <a:pt x="147" y="78"/>
                      <a:pt x="147" y="89"/>
                    </a:cubicBezTo>
                    <a:cubicBezTo>
                      <a:pt x="147" y="97"/>
                      <a:pt x="143" y="104"/>
                      <a:pt x="136" y="107"/>
                    </a:cubicBezTo>
                    <a:cubicBezTo>
                      <a:pt x="136" y="135"/>
                      <a:pt x="136" y="135"/>
                      <a:pt x="136" y="135"/>
                    </a:cubicBezTo>
                    <a:cubicBezTo>
                      <a:pt x="118" y="135"/>
                      <a:pt x="118" y="135"/>
                      <a:pt x="118" y="135"/>
                    </a:cubicBezTo>
                    <a:cubicBezTo>
                      <a:pt x="118" y="107"/>
                      <a:pt x="118" y="107"/>
                      <a:pt x="118" y="107"/>
                    </a:cubicBezTo>
                    <a:cubicBezTo>
                      <a:pt x="111" y="104"/>
                      <a:pt x="107" y="97"/>
                      <a:pt x="107" y="89"/>
                    </a:cubicBezTo>
                    <a:close/>
                    <a:moveTo>
                      <a:pt x="242" y="21"/>
                    </a:moveTo>
                    <a:cubicBezTo>
                      <a:pt x="220" y="34"/>
                      <a:pt x="220" y="34"/>
                      <a:pt x="220" y="34"/>
                    </a:cubicBezTo>
                    <a:cubicBezTo>
                      <a:pt x="214" y="37"/>
                      <a:pt x="207" y="38"/>
                      <a:pt x="201" y="39"/>
                    </a:cubicBezTo>
                    <a:cubicBezTo>
                      <a:pt x="201" y="39"/>
                      <a:pt x="201" y="39"/>
                      <a:pt x="201" y="39"/>
                    </a:cubicBezTo>
                    <a:cubicBezTo>
                      <a:pt x="53" y="39"/>
                      <a:pt x="53" y="39"/>
                      <a:pt x="53" y="39"/>
                    </a:cubicBezTo>
                    <a:cubicBezTo>
                      <a:pt x="47" y="38"/>
                      <a:pt x="40" y="37"/>
                      <a:pt x="35" y="34"/>
                    </a:cubicBezTo>
                    <a:cubicBezTo>
                      <a:pt x="12" y="21"/>
                      <a:pt x="12" y="21"/>
                      <a:pt x="12" y="21"/>
                    </a:cubicBezTo>
                    <a:cubicBezTo>
                      <a:pt x="12" y="21"/>
                      <a:pt x="12" y="21"/>
                      <a:pt x="12" y="21"/>
                    </a:cubicBezTo>
                    <a:cubicBezTo>
                      <a:pt x="12" y="16"/>
                      <a:pt x="15" y="13"/>
                      <a:pt x="20" y="13"/>
                    </a:cubicBezTo>
                    <a:cubicBezTo>
                      <a:pt x="28" y="13"/>
                      <a:pt x="28" y="13"/>
                      <a:pt x="28" y="13"/>
                    </a:cubicBezTo>
                    <a:cubicBezTo>
                      <a:pt x="42" y="20"/>
                      <a:pt x="42" y="20"/>
                      <a:pt x="42" y="20"/>
                    </a:cubicBezTo>
                    <a:cubicBezTo>
                      <a:pt x="44" y="22"/>
                      <a:pt x="50" y="23"/>
                      <a:pt x="53" y="23"/>
                    </a:cubicBezTo>
                    <a:cubicBezTo>
                      <a:pt x="201" y="23"/>
                      <a:pt x="201" y="23"/>
                      <a:pt x="201" y="23"/>
                    </a:cubicBezTo>
                    <a:cubicBezTo>
                      <a:pt x="204" y="23"/>
                      <a:pt x="210" y="22"/>
                      <a:pt x="212" y="20"/>
                    </a:cubicBezTo>
                    <a:cubicBezTo>
                      <a:pt x="226" y="13"/>
                      <a:pt x="226" y="13"/>
                      <a:pt x="226" y="13"/>
                    </a:cubicBezTo>
                    <a:cubicBezTo>
                      <a:pt x="234" y="13"/>
                      <a:pt x="234" y="13"/>
                      <a:pt x="234" y="13"/>
                    </a:cubicBezTo>
                    <a:cubicBezTo>
                      <a:pt x="239" y="13"/>
                      <a:pt x="242" y="16"/>
                      <a:pt x="24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009">
                  <a:defRPr/>
                </a:pPr>
                <a:endParaRPr lang="en-US" sz="1700" kern="0" dirty="0"/>
              </a:p>
            </p:txBody>
          </p:sp>
        </p:grpSp>
      </p:grpSp>
      <p:grpSp>
        <p:nvGrpSpPr>
          <p:cNvPr id="20" name="Group 19"/>
          <p:cNvGrpSpPr/>
          <p:nvPr/>
        </p:nvGrpSpPr>
        <p:grpSpPr>
          <a:xfrm>
            <a:off x="4386933" y="3164034"/>
            <a:ext cx="6783603" cy="615305"/>
            <a:chOff x="3224505" y="2625884"/>
            <a:chExt cx="5089565" cy="615392"/>
          </a:xfrm>
        </p:grpSpPr>
        <p:sp>
          <p:nvSpPr>
            <p:cNvPr id="52" name="TextBox 51"/>
            <p:cNvSpPr txBox="1"/>
            <p:nvPr/>
          </p:nvSpPr>
          <p:spPr>
            <a:xfrm>
              <a:off x="3224505" y="2625884"/>
              <a:ext cx="5089565" cy="615392"/>
            </a:xfrm>
            <a:prstGeom prst="rect">
              <a:avLst/>
            </a:prstGeom>
            <a:solidFill>
              <a:schemeClr val="tx1"/>
            </a:solidFill>
          </p:spPr>
          <p:txBody>
            <a:bodyPr wrap="square" lIns="91427" tIns="0" rIns="0" bIns="91427" rtlCol="0" anchor="b">
              <a:noAutofit/>
            </a:bodyPr>
            <a:lstStyle/>
            <a:p>
              <a:pPr algn="ctr">
                <a:lnSpc>
                  <a:spcPct val="80000"/>
                </a:lnSpc>
              </a:pPr>
              <a:endParaRPr lang="en-US" spc="-20" dirty="0">
                <a:latin typeface="Segoe UI Semibold" panose="020B0702040204020203" pitchFamily="34" charset="0"/>
              </a:endParaRPr>
            </a:p>
          </p:txBody>
        </p:sp>
        <p:sp>
          <p:nvSpPr>
            <p:cNvPr id="53" name="TextBox 52"/>
            <p:cNvSpPr txBox="1"/>
            <p:nvPr/>
          </p:nvSpPr>
          <p:spPr>
            <a:xfrm>
              <a:off x="6014575" y="2668905"/>
              <a:ext cx="2236762" cy="534749"/>
            </a:xfrm>
            <a:prstGeom prst="rect">
              <a:avLst/>
            </a:prstGeom>
            <a:solidFill>
              <a:schemeClr val="tx1">
                <a:lumMod val="65000"/>
              </a:schemeClr>
            </a:solidFill>
          </p:spPr>
          <p:txBody>
            <a:bodyPr wrap="square" lIns="91427" tIns="182854" rIns="182854" bIns="118855" rtlCol="0" anchor="ctr">
              <a:noAutofit/>
            </a:bodyPr>
            <a:lstStyle/>
            <a:p>
              <a:pPr>
                <a:lnSpc>
                  <a:spcPct val="75000"/>
                </a:lnSpc>
              </a:pPr>
              <a:r>
                <a:rPr lang="en-US" dirty="0"/>
                <a:t>Encryption based on BitLocker technology</a:t>
              </a:r>
            </a:p>
          </p:txBody>
        </p:sp>
        <p:sp>
          <p:nvSpPr>
            <p:cNvPr id="61" name="TextBox 60"/>
            <p:cNvSpPr txBox="1"/>
            <p:nvPr/>
          </p:nvSpPr>
          <p:spPr>
            <a:xfrm>
              <a:off x="3750267" y="2668905"/>
              <a:ext cx="2233533" cy="534749"/>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Device-Lock</a:t>
              </a:r>
            </a:p>
          </p:txBody>
        </p:sp>
        <p:sp>
          <p:nvSpPr>
            <p:cNvPr id="5" name="TextBox 4"/>
            <p:cNvSpPr txBox="1"/>
            <p:nvPr/>
          </p:nvSpPr>
          <p:spPr>
            <a:xfrm>
              <a:off x="3295743" y="2747082"/>
              <a:ext cx="423463" cy="395313"/>
            </a:xfrm>
            <a:prstGeom prst="rect">
              <a:avLst/>
            </a:prstGeom>
            <a:noFill/>
          </p:spPr>
          <p:txBody>
            <a:bodyPr wrap="square" lIns="0" tIns="0" rIns="0" bIns="0" rtlCol="0">
              <a:spAutoFit/>
            </a:bodyPr>
            <a:lstStyle/>
            <a:p>
              <a:pPr>
                <a:lnSpc>
                  <a:spcPct val="90000"/>
                </a:lnSpc>
              </a:pPr>
              <a:r>
                <a:rPr lang="en-US" sz="1399" b="1" spc="-50" dirty="0">
                  <a:solidFill>
                    <a:schemeClr val="bg2"/>
                  </a:solidFill>
                </a:rPr>
                <a:t>01011001</a:t>
              </a:r>
            </a:p>
          </p:txBody>
        </p:sp>
      </p:grpSp>
      <p:grpSp>
        <p:nvGrpSpPr>
          <p:cNvPr id="17" name="Group 16"/>
          <p:cNvGrpSpPr/>
          <p:nvPr/>
        </p:nvGrpSpPr>
        <p:grpSpPr>
          <a:xfrm>
            <a:off x="4385621" y="3823880"/>
            <a:ext cx="6784915" cy="1604782"/>
            <a:chOff x="3224505" y="3941658"/>
            <a:chExt cx="5089565" cy="1605010"/>
          </a:xfrm>
        </p:grpSpPr>
        <p:sp>
          <p:nvSpPr>
            <p:cNvPr id="145" name="TextBox 144"/>
            <p:cNvSpPr txBox="1"/>
            <p:nvPr/>
          </p:nvSpPr>
          <p:spPr>
            <a:xfrm>
              <a:off x="3224505" y="3941658"/>
              <a:ext cx="5089565" cy="1605010"/>
            </a:xfrm>
            <a:prstGeom prst="rect">
              <a:avLst/>
            </a:prstGeom>
            <a:solidFill>
              <a:srgbClr val="00BCF2"/>
            </a:solidFill>
          </p:spPr>
          <p:txBody>
            <a:bodyPr wrap="square" lIns="182854" tIns="0" rIns="0" bIns="0" rtlCol="0" anchor="ctr">
              <a:noAutofit/>
            </a:bodyPr>
            <a:lstStyle/>
            <a:p>
              <a:pPr algn="ctr">
                <a:lnSpc>
                  <a:spcPct val="80000"/>
                </a:lnSpc>
              </a:pPr>
              <a:endParaRPr lang="en-US" spc="-20" dirty="0">
                <a:latin typeface="Segoe UI Semibold" panose="020B0702040204020203" pitchFamily="34" charset="0"/>
              </a:endParaRPr>
            </a:p>
          </p:txBody>
        </p:sp>
        <p:sp>
          <p:nvSpPr>
            <p:cNvPr id="146" name="TextBox 145"/>
            <p:cNvSpPr txBox="1"/>
            <p:nvPr/>
          </p:nvSpPr>
          <p:spPr>
            <a:xfrm>
              <a:off x="3750267" y="4022779"/>
              <a:ext cx="2233533" cy="448056"/>
            </a:xfrm>
            <a:prstGeom prst="rect">
              <a:avLst/>
            </a:prstGeom>
            <a:solidFill>
              <a:schemeClr val="tx1">
                <a:lumMod val="65000"/>
              </a:schemeClr>
            </a:solidFill>
          </p:spPr>
          <p:txBody>
            <a:bodyPr wrap="square" lIns="91427" tIns="182854" rIns="0" bIns="118855" rtlCol="0" anchor="ctr">
              <a:noAutofit/>
            </a:bodyPr>
            <a:lstStyle/>
            <a:p>
              <a:pPr>
                <a:lnSpc>
                  <a:spcPct val="75000"/>
                </a:lnSpc>
              </a:pPr>
              <a:r>
                <a:rPr lang="en-US" spc="-70" dirty="0"/>
                <a:t>Single source updates</a:t>
              </a:r>
            </a:p>
          </p:txBody>
        </p:sp>
        <p:sp>
          <p:nvSpPr>
            <p:cNvPr id="147" name="TextBox 146"/>
            <p:cNvSpPr txBox="1"/>
            <p:nvPr/>
          </p:nvSpPr>
          <p:spPr>
            <a:xfrm>
              <a:off x="5445140" y="5052952"/>
              <a:ext cx="2806197" cy="411862"/>
            </a:xfrm>
            <a:prstGeom prst="rect">
              <a:avLst/>
            </a:prstGeom>
            <a:solidFill>
              <a:schemeClr val="tx1">
                <a:lumMod val="65000"/>
              </a:schemeClr>
            </a:solidFill>
          </p:spPr>
          <p:txBody>
            <a:bodyPr wrap="square" lIns="91427" tIns="182854" rIns="182854" bIns="118855" rtlCol="0" anchor="ctr">
              <a:noAutofit/>
            </a:bodyPr>
            <a:lstStyle/>
            <a:p>
              <a:pPr>
                <a:lnSpc>
                  <a:spcPct val="75000"/>
                </a:lnSpc>
              </a:pPr>
              <a:r>
                <a:rPr lang="en-US" dirty="0"/>
                <a:t>Developer platform</a:t>
              </a:r>
            </a:p>
          </p:txBody>
        </p:sp>
        <p:sp>
          <p:nvSpPr>
            <p:cNvPr id="148" name="TextBox 147"/>
            <p:cNvSpPr txBox="1"/>
            <p:nvPr/>
          </p:nvSpPr>
          <p:spPr>
            <a:xfrm>
              <a:off x="3747084" y="5052952"/>
              <a:ext cx="1668085" cy="411862"/>
            </a:xfrm>
            <a:prstGeom prst="rect">
              <a:avLst/>
            </a:prstGeom>
            <a:solidFill>
              <a:schemeClr val="tx1">
                <a:lumMod val="65000"/>
              </a:schemeClr>
            </a:solidFill>
          </p:spPr>
          <p:txBody>
            <a:bodyPr wrap="square" lIns="91427" tIns="182854" rIns="0" bIns="118855" rtlCol="0" anchor="ctr">
              <a:noAutofit/>
            </a:bodyPr>
            <a:lstStyle/>
            <a:p>
              <a:pPr>
                <a:lnSpc>
                  <a:spcPct val="75000"/>
                </a:lnSpc>
              </a:pPr>
              <a:r>
                <a:rPr lang="en-US" dirty="0"/>
                <a:t>Drivers</a:t>
              </a:r>
            </a:p>
          </p:txBody>
        </p:sp>
        <p:sp>
          <p:nvSpPr>
            <p:cNvPr id="149" name="TextBox 148"/>
            <p:cNvSpPr txBox="1"/>
            <p:nvPr/>
          </p:nvSpPr>
          <p:spPr>
            <a:xfrm>
              <a:off x="6014575" y="4022779"/>
              <a:ext cx="2236762" cy="448056"/>
            </a:xfrm>
            <a:prstGeom prst="rect">
              <a:avLst/>
            </a:prstGeom>
            <a:solidFill>
              <a:schemeClr val="tx1">
                <a:lumMod val="65000"/>
              </a:schemeClr>
            </a:solidFill>
          </p:spPr>
          <p:txBody>
            <a:bodyPr wrap="square" lIns="91427" tIns="182854" rIns="182854" bIns="118855" rtlCol="0" anchor="ctr">
              <a:noAutofit/>
            </a:bodyPr>
            <a:lstStyle/>
            <a:p>
              <a:pPr>
                <a:lnSpc>
                  <a:spcPct val="80000"/>
                </a:lnSpc>
              </a:pPr>
              <a:r>
                <a:rPr lang="en-US" dirty="0"/>
                <a:t>Fixes from MSRC</a:t>
              </a:r>
            </a:p>
          </p:txBody>
        </p:sp>
        <p:sp>
          <p:nvSpPr>
            <p:cNvPr id="150" name="TextBox 149"/>
            <p:cNvSpPr txBox="1"/>
            <p:nvPr/>
          </p:nvSpPr>
          <p:spPr>
            <a:xfrm>
              <a:off x="3750267" y="4517880"/>
              <a:ext cx="1477865" cy="498161"/>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Security</a:t>
              </a:r>
            </a:p>
          </p:txBody>
        </p:sp>
        <p:sp>
          <p:nvSpPr>
            <p:cNvPr id="151" name="TextBox 150"/>
            <p:cNvSpPr txBox="1"/>
            <p:nvPr/>
          </p:nvSpPr>
          <p:spPr>
            <a:xfrm>
              <a:off x="5259806" y="4517881"/>
              <a:ext cx="1509539" cy="498160"/>
            </a:xfrm>
            <a:prstGeom prst="rect">
              <a:avLst/>
            </a:prstGeom>
            <a:solidFill>
              <a:schemeClr val="tx1">
                <a:lumMod val="65000"/>
              </a:schemeClr>
            </a:solidFill>
          </p:spPr>
          <p:txBody>
            <a:bodyPr wrap="square" lIns="91427" tIns="118855" rIns="182854" bIns="118855" rtlCol="0" anchor="ctr">
              <a:noAutofit/>
            </a:bodyPr>
            <a:lstStyle/>
            <a:p>
              <a:pPr>
                <a:lnSpc>
                  <a:spcPct val="80000"/>
                </a:lnSpc>
              </a:pPr>
              <a:r>
                <a:rPr lang="en-US" dirty="0"/>
                <a:t>Networking</a:t>
              </a:r>
            </a:p>
          </p:txBody>
        </p:sp>
        <p:sp>
          <p:nvSpPr>
            <p:cNvPr id="152" name="TextBox 151"/>
            <p:cNvSpPr txBox="1"/>
            <p:nvPr/>
          </p:nvSpPr>
          <p:spPr>
            <a:xfrm>
              <a:off x="6801019" y="4517881"/>
              <a:ext cx="1450318" cy="498160"/>
            </a:xfrm>
            <a:prstGeom prst="rect">
              <a:avLst/>
            </a:prstGeom>
            <a:solidFill>
              <a:schemeClr val="tx1">
                <a:lumMod val="65000"/>
              </a:schemeClr>
            </a:solidFill>
          </p:spPr>
          <p:txBody>
            <a:bodyPr wrap="square" lIns="91427" tIns="118855" rIns="91427" bIns="118855" rtlCol="0" anchor="ctr">
              <a:noAutofit/>
            </a:bodyPr>
            <a:lstStyle/>
            <a:p>
              <a:pPr>
                <a:lnSpc>
                  <a:spcPct val="80000"/>
                </a:lnSpc>
              </a:pPr>
              <a:r>
                <a:rPr lang="en-US" dirty="0"/>
                <a:t>Graphics</a:t>
              </a:r>
            </a:p>
          </p:txBody>
        </p:sp>
        <p:sp>
          <p:nvSpPr>
            <p:cNvPr id="190" name="Freeform 11"/>
            <p:cNvSpPr>
              <a:spLocks/>
            </p:cNvSpPr>
            <p:nvPr/>
          </p:nvSpPr>
          <p:spPr bwMode="auto">
            <a:xfrm>
              <a:off x="3610067" y="4374689"/>
              <a:ext cx="11074" cy="14633"/>
            </a:xfrm>
            <a:custGeom>
              <a:avLst/>
              <a:gdLst>
                <a:gd name="T0" fmla="*/ 28 w 28"/>
                <a:gd name="T1" fmla="*/ 2 h 37"/>
                <a:gd name="T2" fmla="*/ 16 w 28"/>
                <a:gd name="T3" fmla="*/ 2 h 37"/>
                <a:gd name="T4" fmla="*/ 16 w 28"/>
                <a:gd name="T5" fmla="*/ 37 h 37"/>
                <a:gd name="T6" fmla="*/ 12 w 28"/>
                <a:gd name="T7" fmla="*/ 37 h 37"/>
                <a:gd name="T8" fmla="*/ 12 w 28"/>
                <a:gd name="T9" fmla="*/ 2 h 37"/>
                <a:gd name="T10" fmla="*/ 0 w 28"/>
                <a:gd name="T11" fmla="*/ 2 h 37"/>
                <a:gd name="T12" fmla="*/ 0 w 28"/>
                <a:gd name="T13" fmla="*/ 0 h 37"/>
                <a:gd name="T14" fmla="*/ 28 w 28"/>
                <a:gd name="T15" fmla="*/ 0 h 37"/>
                <a:gd name="T16" fmla="*/ 28 w 28"/>
                <a:gd name="T17"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7">
                  <a:moveTo>
                    <a:pt x="28" y="2"/>
                  </a:moveTo>
                  <a:lnTo>
                    <a:pt x="16" y="2"/>
                  </a:lnTo>
                  <a:lnTo>
                    <a:pt x="16" y="37"/>
                  </a:lnTo>
                  <a:lnTo>
                    <a:pt x="12" y="37"/>
                  </a:lnTo>
                  <a:lnTo>
                    <a:pt x="12" y="2"/>
                  </a:lnTo>
                  <a:lnTo>
                    <a:pt x="0" y="2"/>
                  </a:lnTo>
                  <a:lnTo>
                    <a:pt x="0" y="0"/>
                  </a:lnTo>
                  <a:lnTo>
                    <a:pt x="28" y="0"/>
                  </a:lnTo>
                  <a:lnTo>
                    <a:pt x="2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dirty="0"/>
            </a:p>
          </p:txBody>
        </p:sp>
        <p:sp>
          <p:nvSpPr>
            <p:cNvPr id="191" name="Freeform 12"/>
            <p:cNvSpPr>
              <a:spLocks/>
            </p:cNvSpPr>
            <p:nvPr/>
          </p:nvSpPr>
          <p:spPr bwMode="auto">
            <a:xfrm>
              <a:off x="3621932" y="4374689"/>
              <a:ext cx="15028" cy="14633"/>
            </a:xfrm>
            <a:custGeom>
              <a:avLst/>
              <a:gdLst>
                <a:gd name="T0" fmla="*/ 16 w 16"/>
                <a:gd name="T1" fmla="*/ 16 h 16"/>
                <a:gd name="T2" fmla="*/ 14 w 16"/>
                <a:gd name="T3" fmla="*/ 16 h 16"/>
                <a:gd name="T4" fmla="*/ 14 w 16"/>
                <a:gd name="T5" fmla="*/ 5 h 16"/>
                <a:gd name="T6" fmla="*/ 15 w 16"/>
                <a:gd name="T7" fmla="*/ 2 h 16"/>
                <a:gd name="T8" fmla="*/ 15 w 16"/>
                <a:gd name="T9" fmla="*/ 2 h 16"/>
                <a:gd name="T10" fmla="*/ 14 w 16"/>
                <a:gd name="T11" fmla="*/ 3 h 16"/>
                <a:gd name="T12" fmla="*/ 9 w 16"/>
                <a:gd name="T13" fmla="*/ 16 h 16"/>
                <a:gd name="T14" fmla="*/ 8 w 16"/>
                <a:gd name="T15" fmla="*/ 16 h 16"/>
                <a:gd name="T16" fmla="*/ 2 w 16"/>
                <a:gd name="T17" fmla="*/ 4 h 16"/>
                <a:gd name="T18" fmla="*/ 2 w 16"/>
                <a:gd name="T19" fmla="*/ 2 h 16"/>
                <a:gd name="T20" fmla="*/ 2 w 16"/>
                <a:gd name="T21" fmla="*/ 2 h 16"/>
                <a:gd name="T22" fmla="*/ 2 w 16"/>
                <a:gd name="T23" fmla="*/ 5 h 16"/>
                <a:gd name="T24" fmla="*/ 2 w 16"/>
                <a:gd name="T25" fmla="*/ 16 h 16"/>
                <a:gd name="T26" fmla="*/ 0 w 16"/>
                <a:gd name="T27" fmla="*/ 16 h 16"/>
                <a:gd name="T28" fmla="*/ 0 w 16"/>
                <a:gd name="T29" fmla="*/ 0 h 16"/>
                <a:gd name="T30" fmla="*/ 2 w 16"/>
                <a:gd name="T31" fmla="*/ 0 h 16"/>
                <a:gd name="T32" fmla="*/ 7 w 16"/>
                <a:gd name="T33" fmla="*/ 11 h 16"/>
                <a:gd name="T34" fmla="*/ 8 w 16"/>
                <a:gd name="T35" fmla="*/ 13 h 16"/>
                <a:gd name="T36" fmla="*/ 8 w 16"/>
                <a:gd name="T37" fmla="*/ 13 h 16"/>
                <a:gd name="T38" fmla="*/ 9 w 16"/>
                <a:gd name="T39" fmla="*/ 11 h 16"/>
                <a:gd name="T40" fmla="*/ 14 w 16"/>
                <a:gd name="T41" fmla="*/ 0 h 16"/>
                <a:gd name="T42" fmla="*/ 16 w 16"/>
                <a:gd name="T43" fmla="*/ 0 h 16"/>
                <a:gd name="T44" fmla="*/ 16 w 16"/>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6">
                  <a:moveTo>
                    <a:pt x="16" y="16"/>
                  </a:moveTo>
                  <a:cubicBezTo>
                    <a:pt x="14" y="16"/>
                    <a:pt x="14" y="16"/>
                    <a:pt x="14" y="16"/>
                  </a:cubicBezTo>
                  <a:cubicBezTo>
                    <a:pt x="14" y="5"/>
                    <a:pt x="14" y="5"/>
                    <a:pt x="14" y="5"/>
                  </a:cubicBezTo>
                  <a:cubicBezTo>
                    <a:pt x="14" y="4"/>
                    <a:pt x="15" y="3"/>
                    <a:pt x="15" y="2"/>
                  </a:cubicBezTo>
                  <a:cubicBezTo>
                    <a:pt x="15" y="2"/>
                    <a:pt x="15" y="2"/>
                    <a:pt x="15" y="2"/>
                  </a:cubicBezTo>
                  <a:cubicBezTo>
                    <a:pt x="14" y="3"/>
                    <a:pt x="14" y="3"/>
                    <a:pt x="14" y="3"/>
                  </a:cubicBezTo>
                  <a:cubicBezTo>
                    <a:pt x="9" y="16"/>
                    <a:pt x="9" y="16"/>
                    <a:pt x="9" y="16"/>
                  </a:cubicBezTo>
                  <a:cubicBezTo>
                    <a:pt x="8" y="16"/>
                    <a:pt x="8" y="16"/>
                    <a:pt x="8" y="16"/>
                  </a:cubicBezTo>
                  <a:cubicBezTo>
                    <a:pt x="2" y="4"/>
                    <a:pt x="2" y="4"/>
                    <a:pt x="2" y="4"/>
                  </a:cubicBezTo>
                  <a:cubicBezTo>
                    <a:pt x="2" y="3"/>
                    <a:pt x="2" y="3"/>
                    <a:pt x="2" y="2"/>
                  </a:cubicBezTo>
                  <a:cubicBezTo>
                    <a:pt x="2" y="2"/>
                    <a:pt x="2" y="2"/>
                    <a:pt x="2" y="2"/>
                  </a:cubicBezTo>
                  <a:cubicBezTo>
                    <a:pt x="2" y="3"/>
                    <a:pt x="2" y="4"/>
                    <a:pt x="2" y="5"/>
                  </a:cubicBezTo>
                  <a:cubicBezTo>
                    <a:pt x="2" y="16"/>
                    <a:pt x="2" y="16"/>
                    <a:pt x="2" y="16"/>
                  </a:cubicBezTo>
                  <a:cubicBezTo>
                    <a:pt x="0" y="16"/>
                    <a:pt x="0" y="16"/>
                    <a:pt x="0" y="16"/>
                  </a:cubicBezTo>
                  <a:cubicBezTo>
                    <a:pt x="0" y="0"/>
                    <a:pt x="0" y="0"/>
                    <a:pt x="0" y="0"/>
                  </a:cubicBezTo>
                  <a:cubicBezTo>
                    <a:pt x="2" y="0"/>
                    <a:pt x="2" y="0"/>
                    <a:pt x="2" y="0"/>
                  </a:cubicBezTo>
                  <a:cubicBezTo>
                    <a:pt x="7" y="11"/>
                    <a:pt x="7" y="11"/>
                    <a:pt x="7" y="11"/>
                  </a:cubicBezTo>
                  <a:cubicBezTo>
                    <a:pt x="8" y="12"/>
                    <a:pt x="8" y="12"/>
                    <a:pt x="8" y="13"/>
                  </a:cubicBezTo>
                  <a:cubicBezTo>
                    <a:pt x="8" y="13"/>
                    <a:pt x="8" y="13"/>
                    <a:pt x="8" y="13"/>
                  </a:cubicBezTo>
                  <a:cubicBezTo>
                    <a:pt x="8" y="12"/>
                    <a:pt x="9" y="11"/>
                    <a:pt x="9" y="11"/>
                  </a:cubicBezTo>
                  <a:cubicBezTo>
                    <a:pt x="14" y="0"/>
                    <a:pt x="14" y="0"/>
                    <a:pt x="14" y="0"/>
                  </a:cubicBezTo>
                  <a:cubicBezTo>
                    <a:pt x="16" y="0"/>
                    <a:pt x="16" y="0"/>
                    <a:pt x="16" y="0"/>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dirty="0"/>
            </a:p>
          </p:txBody>
        </p:sp>
        <p:sp>
          <p:nvSpPr>
            <p:cNvPr id="192" name="Freeform 191"/>
            <p:cNvSpPr>
              <a:spLocks noEditPoints="1"/>
            </p:cNvSpPr>
            <p:nvPr/>
          </p:nvSpPr>
          <p:spPr bwMode="auto">
            <a:xfrm>
              <a:off x="3344698" y="4130676"/>
              <a:ext cx="255878" cy="259832"/>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dirty="0"/>
            </a:p>
          </p:txBody>
        </p:sp>
      </p:grpSp>
      <p:grpSp>
        <p:nvGrpSpPr>
          <p:cNvPr id="104" name="Group 103"/>
          <p:cNvGrpSpPr/>
          <p:nvPr/>
        </p:nvGrpSpPr>
        <p:grpSpPr>
          <a:xfrm>
            <a:off x="1037373" y="1186028"/>
            <a:ext cx="3183645" cy="621588"/>
            <a:chOff x="274636" y="1308088"/>
            <a:chExt cx="2785243" cy="621676"/>
          </a:xfrm>
        </p:grpSpPr>
        <p:sp>
          <p:nvSpPr>
            <p:cNvPr id="106" name="TextBox 105"/>
            <p:cNvSpPr txBox="1"/>
            <p:nvPr/>
          </p:nvSpPr>
          <p:spPr>
            <a:xfrm>
              <a:off x="274636" y="1308088"/>
              <a:ext cx="2785243" cy="621676"/>
            </a:xfrm>
            <a:prstGeom prst="rect">
              <a:avLst/>
            </a:prstGeom>
            <a:solidFill>
              <a:schemeClr val="accent1">
                <a:lumMod val="75000"/>
              </a:schemeClr>
            </a:solidFill>
          </p:spPr>
          <p:txBody>
            <a:bodyPr wrap="square" lIns="548562" tIns="146283" rIns="0" bIns="146283" rtlCol="0" anchor="ctr">
              <a:noAutofit/>
            </a:bodyPr>
            <a:lstStyle/>
            <a:p>
              <a:pPr>
                <a:lnSpc>
                  <a:spcPct val="90000"/>
                </a:lnSpc>
              </a:pPr>
              <a:r>
                <a:rPr lang="en-US" dirty="0">
                  <a:gradFill>
                    <a:gsLst>
                      <a:gs pos="10619">
                        <a:srgbClr val="FFFFFF"/>
                      </a:gs>
                      <a:gs pos="24000">
                        <a:srgbClr val="FFFFFF"/>
                      </a:gs>
                    </a:gsLst>
                    <a:lin ang="5400000" scaled="0"/>
                  </a:gradFill>
                  <a:cs typeface="Segoe UI" panose="020B0502040204020203" pitchFamily="34" charset="0"/>
                </a:rPr>
                <a:t>Servers and </a:t>
              </a:r>
              <a:br>
                <a:rPr lang="en-US" dirty="0">
                  <a:gradFill>
                    <a:gsLst>
                      <a:gs pos="10619">
                        <a:srgbClr val="FFFFFF"/>
                      </a:gs>
                      <a:gs pos="24000">
                        <a:srgbClr val="FFFFFF"/>
                      </a:gs>
                    </a:gsLst>
                    <a:lin ang="5400000" scaled="0"/>
                  </a:gradFill>
                  <a:cs typeface="Segoe UI" panose="020B0502040204020203" pitchFamily="34" charset="0"/>
                </a:rPr>
              </a:br>
              <a:r>
                <a:rPr lang="en-US" dirty="0">
                  <a:gradFill>
                    <a:gsLst>
                      <a:gs pos="10619">
                        <a:srgbClr val="FFFFFF"/>
                      </a:gs>
                      <a:gs pos="24000">
                        <a:srgbClr val="FFFFFF"/>
                      </a:gs>
                    </a:gsLst>
                    <a:lin ang="5400000" scaled="0"/>
                  </a:gradFill>
                  <a:cs typeface="Segoe UI" panose="020B0502040204020203" pitchFamily="34" charset="0"/>
                </a:rPr>
                <a:t>Cloud Services</a:t>
              </a:r>
            </a:p>
          </p:txBody>
        </p:sp>
        <p:sp>
          <p:nvSpPr>
            <p:cNvPr id="107" name="Freeform 6"/>
            <p:cNvSpPr>
              <a:spLocks noChangeAspect="1" noEditPoints="1"/>
            </p:cNvSpPr>
            <p:nvPr/>
          </p:nvSpPr>
          <p:spPr bwMode="auto">
            <a:xfrm>
              <a:off x="418633" y="1470457"/>
              <a:ext cx="317139" cy="254299"/>
            </a:xfrm>
            <a:custGeom>
              <a:avLst/>
              <a:gdLst>
                <a:gd name="T0" fmla="*/ 365 w 365"/>
                <a:gd name="T1" fmla="*/ 187 h 293"/>
                <a:gd name="T2" fmla="*/ 302 w 365"/>
                <a:gd name="T3" fmla="*/ 250 h 293"/>
                <a:gd name="T4" fmla="*/ 112 w 365"/>
                <a:gd name="T5" fmla="*/ 250 h 293"/>
                <a:gd name="T6" fmla="*/ 80 w 365"/>
                <a:gd name="T7" fmla="*/ 218 h 293"/>
                <a:gd name="T8" fmla="*/ 104 w 365"/>
                <a:gd name="T9" fmla="*/ 187 h 293"/>
                <a:gd name="T10" fmla="*/ 142 w 365"/>
                <a:gd name="T11" fmla="*/ 158 h 293"/>
                <a:gd name="T12" fmla="*/ 210 w 365"/>
                <a:gd name="T13" fmla="*/ 93 h 293"/>
                <a:gd name="T14" fmla="*/ 272 w 365"/>
                <a:gd name="T15" fmla="*/ 132 h 293"/>
                <a:gd name="T16" fmla="*/ 302 w 365"/>
                <a:gd name="T17" fmla="*/ 125 h 293"/>
                <a:gd name="T18" fmla="*/ 365 w 365"/>
                <a:gd name="T19" fmla="*/ 187 h 293"/>
                <a:gd name="T20" fmla="*/ 144 w 365"/>
                <a:gd name="T21" fmla="*/ 259 h 293"/>
                <a:gd name="T22" fmla="*/ 144 w 365"/>
                <a:gd name="T23" fmla="*/ 289 h 293"/>
                <a:gd name="T24" fmla="*/ 141 w 365"/>
                <a:gd name="T25" fmla="*/ 293 h 293"/>
                <a:gd name="T26" fmla="*/ 4 w 365"/>
                <a:gd name="T27" fmla="*/ 293 h 293"/>
                <a:gd name="T28" fmla="*/ 0 w 365"/>
                <a:gd name="T29" fmla="*/ 289 h 293"/>
                <a:gd name="T30" fmla="*/ 0 w 365"/>
                <a:gd name="T31" fmla="*/ 65 h 293"/>
                <a:gd name="T32" fmla="*/ 0 w 365"/>
                <a:gd name="T33" fmla="*/ 61 h 293"/>
                <a:gd name="T34" fmla="*/ 0 w 365"/>
                <a:gd name="T35" fmla="*/ 3 h 293"/>
                <a:gd name="T36" fmla="*/ 4 w 365"/>
                <a:gd name="T37" fmla="*/ 0 h 293"/>
                <a:gd name="T38" fmla="*/ 141 w 365"/>
                <a:gd name="T39" fmla="*/ 0 h 293"/>
                <a:gd name="T40" fmla="*/ 144 w 365"/>
                <a:gd name="T41" fmla="*/ 3 h 293"/>
                <a:gd name="T42" fmla="*/ 144 w 365"/>
                <a:gd name="T43" fmla="*/ 61 h 293"/>
                <a:gd name="T44" fmla="*/ 144 w 365"/>
                <a:gd name="T45" fmla="*/ 65 h 293"/>
                <a:gd name="T46" fmla="*/ 144 w 365"/>
                <a:gd name="T47" fmla="*/ 120 h 293"/>
                <a:gd name="T48" fmla="*/ 133 w 365"/>
                <a:gd name="T49" fmla="*/ 151 h 293"/>
                <a:gd name="T50" fmla="*/ 97 w 365"/>
                <a:gd name="T51" fmla="*/ 179 h 293"/>
                <a:gd name="T52" fmla="*/ 71 w 365"/>
                <a:gd name="T53" fmla="*/ 218 h 293"/>
                <a:gd name="T54" fmla="*/ 112 w 365"/>
                <a:gd name="T55" fmla="*/ 259 h 293"/>
                <a:gd name="T56" fmla="*/ 112 w 365"/>
                <a:gd name="T57" fmla="*/ 259 h 293"/>
                <a:gd name="T58" fmla="*/ 115 w 365"/>
                <a:gd name="T59" fmla="*/ 259 h 293"/>
                <a:gd name="T60" fmla="*/ 136 w 365"/>
                <a:gd name="T61" fmla="*/ 259 h 293"/>
                <a:gd name="T62" fmla="*/ 144 w 365"/>
                <a:gd name="T63" fmla="*/ 259 h 293"/>
                <a:gd name="T64" fmla="*/ 126 w 365"/>
                <a:gd name="T65" fmla="*/ 128 h 293"/>
                <a:gd name="T66" fmla="*/ 115 w 365"/>
                <a:gd name="T67" fmla="*/ 118 h 293"/>
                <a:gd name="T68" fmla="*/ 105 w 365"/>
                <a:gd name="T69" fmla="*/ 128 h 293"/>
                <a:gd name="T70" fmla="*/ 115 w 365"/>
                <a:gd name="T71" fmla="*/ 138 h 293"/>
                <a:gd name="T72" fmla="*/ 126 w 365"/>
                <a:gd name="T73" fmla="*/ 128 h 293"/>
                <a:gd name="T74" fmla="*/ 129 w 365"/>
                <a:gd name="T75" fmla="*/ 92 h 293"/>
                <a:gd name="T76" fmla="*/ 115 w 365"/>
                <a:gd name="T77" fmla="*/ 79 h 293"/>
                <a:gd name="T78" fmla="*/ 102 w 365"/>
                <a:gd name="T79" fmla="*/ 92 h 293"/>
                <a:gd name="T80" fmla="*/ 115 w 365"/>
                <a:gd name="T81" fmla="*/ 105 h 293"/>
                <a:gd name="T82" fmla="*/ 129 w 365"/>
                <a:gd name="T83" fmla="*/ 92 h 293"/>
                <a:gd name="T84" fmla="*/ 21 w 365"/>
                <a:gd name="T85" fmla="*/ 48 h 293"/>
                <a:gd name="T86" fmla="*/ 123 w 365"/>
                <a:gd name="T87" fmla="*/ 48 h 293"/>
                <a:gd name="T88" fmla="*/ 127 w 365"/>
                <a:gd name="T89" fmla="*/ 44 h 293"/>
                <a:gd name="T90" fmla="*/ 127 w 365"/>
                <a:gd name="T91" fmla="*/ 31 h 293"/>
                <a:gd name="T92" fmla="*/ 123 w 365"/>
                <a:gd name="T93" fmla="*/ 27 h 293"/>
                <a:gd name="T94" fmla="*/ 21 w 365"/>
                <a:gd name="T95" fmla="*/ 27 h 293"/>
                <a:gd name="T96" fmla="*/ 17 w 365"/>
                <a:gd name="T97" fmla="*/ 31 h 293"/>
                <a:gd name="T98" fmla="*/ 17 w 365"/>
                <a:gd name="T99" fmla="*/ 44 h 293"/>
                <a:gd name="T100" fmla="*/ 21 w 365"/>
                <a:gd name="T101" fmla="*/ 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5" h="293">
                  <a:moveTo>
                    <a:pt x="365" y="187"/>
                  </a:moveTo>
                  <a:cubicBezTo>
                    <a:pt x="365" y="222"/>
                    <a:pt x="337" y="250"/>
                    <a:pt x="302" y="250"/>
                  </a:cubicBezTo>
                  <a:cubicBezTo>
                    <a:pt x="112" y="250"/>
                    <a:pt x="112" y="250"/>
                    <a:pt x="112" y="250"/>
                  </a:cubicBezTo>
                  <a:cubicBezTo>
                    <a:pt x="94" y="250"/>
                    <a:pt x="80" y="236"/>
                    <a:pt x="80" y="218"/>
                  </a:cubicBezTo>
                  <a:cubicBezTo>
                    <a:pt x="80" y="203"/>
                    <a:pt x="90" y="190"/>
                    <a:pt x="104" y="187"/>
                  </a:cubicBezTo>
                  <a:cubicBezTo>
                    <a:pt x="110" y="172"/>
                    <a:pt x="125" y="160"/>
                    <a:pt x="142" y="158"/>
                  </a:cubicBezTo>
                  <a:cubicBezTo>
                    <a:pt x="143" y="122"/>
                    <a:pt x="173" y="93"/>
                    <a:pt x="210" y="93"/>
                  </a:cubicBezTo>
                  <a:cubicBezTo>
                    <a:pt x="237" y="93"/>
                    <a:pt x="261" y="109"/>
                    <a:pt x="272" y="132"/>
                  </a:cubicBezTo>
                  <a:cubicBezTo>
                    <a:pt x="281" y="127"/>
                    <a:pt x="292" y="125"/>
                    <a:pt x="302" y="125"/>
                  </a:cubicBezTo>
                  <a:cubicBezTo>
                    <a:pt x="337" y="125"/>
                    <a:pt x="365" y="153"/>
                    <a:pt x="365" y="187"/>
                  </a:cubicBezTo>
                  <a:close/>
                  <a:moveTo>
                    <a:pt x="144" y="259"/>
                  </a:moveTo>
                  <a:cubicBezTo>
                    <a:pt x="144" y="268"/>
                    <a:pt x="144" y="279"/>
                    <a:pt x="144" y="289"/>
                  </a:cubicBezTo>
                  <a:cubicBezTo>
                    <a:pt x="144" y="291"/>
                    <a:pt x="143" y="293"/>
                    <a:pt x="141" y="293"/>
                  </a:cubicBezTo>
                  <a:cubicBezTo>
                    <a:pt x="141" y="293"/>
                    <a:pt x="141" y="293"/>
                    <a:pt x="4" y="293"/>
                  </a:cubicBezTo>
                  <a:cubicBezTo>
                    <a:pt x="2" y="293"/>
                    <a:pt x="0" y="291"/>
                    <a:pt x="0" y="289"/>
                  </a:cubicBezTo>
                  <a:cubicBezTo>
                    <a:pt x="0" y="289"/>
                    <a:pt x="0" y="289"/>
                    <a:pt x="0" y="65"/>
                  </a:cubicBezTo>
                  <a:cubicBezTo>
                    <a:pt x="0" y="65"/>
                    <a:pt x="0" y="65"/>
                    <a:pt x="0" y="61"/>
                  </a:cubicBezTo>
                  <a:cubicBezTo>
                    <a:pt x="0" y="61"/>
                    <a:pt x="0" y="61"/>
                    <a:pt x="0" y="3"/>
                  </a:cubicBezTo>
                  <a:cubicBezTo>
                    <a:pt x="0" y="1"/>
                    <a:pt x="2" y="0"/>
                    <a:pt x="4" y="0"/>
                  </a:cubicBezTo>
                  <a:cubicBezTo>
                    <a:pt x="4" y="0"/>
                    <a:pt x="4" y="0"/>
                    <a:pt x="141" y="0"/>
                  </a:cubicBezTo>
                  <a:cubicBezTo>
                    <a:pt x="143" y="0"/>
                    <a:pt x="144" y="1"/>
                    <a:pt x="144" y="3"/>
                  </a:cubicBezTo>
                  <a:cubicBezTo>
                    <a:pt x="144" y="3"/>
                    <a:pt x="144" y="3"/>
                    <a:pt x="144" y="61"/>
                  </a:cubicBezTo>
                  <a:cubicBezTo>
                    <a:pt x="144" y="61"/>
                    <a:pt x="144" y="61"/>
                    <a:pt x="144" y="65"/>
                  </a:cubicBezTo>
                  <a:cubicBezTo>
                    <a:pt x="144" y="65"/>
                    <a:pt x="144" y="65"/>
                    <a:pt x="144" y="120"/>
                  </a:cubicBezTo>
                  <a:cubicBezTo>
                    <a:pt x="139" y="129"/>
                    <a:pt x="135" y="140"/>
                    <a:pt x="133" y="151"/>
                  </a:cubicBezTo>
                  <a:cubicBezTo>
                    <a:pt x="118" y="155"/>
                    <a:pt x="105" y="165"/>
                    <a:pt x="97" y="179"/>
                  </a:cubicBezTo>
                  <a:cubicBezTo>
                    <a:pt x="82" y="185"/>
                    <a:pt x="71" y="201"/>
                    <a:pt x="71" y="218"/>
                  </a:cubicBezTo>
                  <a:cubicBezTo>
                    <a:pt x="71" y="240"/>
                    <a:pt x="89" y="259"/>
                    <a:pt x="112" y="259"/>
                  </a:cubicBezTo>
                  <a:cubicBezTo>
                    <a:pt x="112" y="259"/>
                    <a:pt x="112" y="259"/>
                    <a:pt x="112" y="259"/>
                  </a:cubicBezTo>
                  <a:cubicBezTo>
                    <a:pt x="115" y="259"/>
                    <a:pt x="115" y="259"/>
                    <a:pt x="115" y="259"/>
                  </a:cubicBezTo>
                  <a:cubicBezTo>
                    <a:pt x="136" y="259"/>
                    <a:pt x="136" y="259"/>
                    <a:pt x="136" y="259"/>
                  </a:cubicBezTo>
                  <a:lnTo>
                    <a:pt x="144" y="259"/>
                  </a:lnTo>
                  <a:close/>
                  <a:moveTo>
                    <a:pt x="126" y="128"/>
                  </a:moveTo>
                  <a:cubicBezTo>
                    <a:pt x="126" y="123"/>
                    <a:pt x="121" y="118"/>
                    <a:pt x="115" y="118"/>
                  </a:cubicBezTo>
                  <a:cubicBezTo>
                    <a:pt x="110" y="118"/>
                    <a:pt x="105" y="123"/>
                    <a:pt x="105" y="128"/>
                  </a:cubicBezTo>
                  <a:cubicBezTo>
                    <a:pt x="105" y="134"/>
                    <a:pt x="110" y="138"/>
                    <a:pt x="115" y="138"/>
                  </a:cubicBezTo>
                  <a:cubicBezTo>
                    <a:pt x="121" y="138"/>
                    <a:pt x="126" y="134"/>
                    <a:pt x="126" y="128"/>
                  </a:cubicBezTo>
                  <a:close/>
                  <a:moveTo>
                    <a:pt x="129" y="92"/>
                  </a:moveTo>
                  <a:cubicBezTo>
                    <a:pt x="129" y="85"/>
                    <a:pt x="123" y="79"/>
                    <a:pt x="115" y="79"/>
                  </a:cubicBezTo>
                  <a:cubicBezTo>
                    <a:pt x="108" y="79"/>
                    <a:pt x="102" y="85"/>
                    <a:pt x="102" y="92"/>
                  </a:cubicBezTo>
                  <a:cubicBezTo>
                    <a:pt x="102" y="99"/>
                    <a:pt x="108" y="105"/>
                    <a:pt x="115" y="105"/>
                  </a:cubicBezTo>
                  <a:cubicBezTo>
                    <a:pt x="123" y="105"/>
                    <a:pt x="129" y="99"/>
                    <a:pt x="129" y="92"/>
                  </a:cubicBezTo>
                  <a:close/>
                  <a:moveTo>
                    <a:pt x="21" y="48"/>
                  </a:moveTo>
                  <a:cubicBezTo>
                    <a:pt x="21" y="48"/>
                    <a:pt x="21" y="48"/>
                    <a:pt x="123" y="48"/>
                  </a:cubicBezTo>
                  <a:cubicBezTo>
                    <a:pt x="126" y="48"/>
                    <a:pt x="127" y="47"/>
                    <a:pt x="127" y="44"/>
                  </a:cubicBezTo>
                  <a:cubicBezTo>
                    <a:pt x="127" y="44"/>
                    <a:pt x="127" y="44"/>
                    <a:pt x="127" y="31"/>
                  </a:cubicBezTo>
                  <a:cubicBezTo>
                    <a:pt x="127" y="29"/>
                    <a:pt x="126" y="27"/>
                    <a:pt x="123" y="27"/>
                  </a:cubicBezTo>
                  <a:cubicBezTo>
                    <a:pt x="123" y="27"/>
                    <a:pt x="123" y="27"/>
                    <a:pt x="21" y="27"/>
                  </a:cubicBezTo>
                  <a:cubicBezTo>
                    <a:pt x="19" y="27"/>
                    <a:pt x="17" y="29"/>
                    <a:pt x="17" y="31"/>
                  </a:cubicBezTo>
                  <a:cubicBezTo>
                    <a:pt x="17" y="31"/>
                    <a:pt x="17" y="31"/>
                    <a:pt x="17" y="44"/>
                  </a:cubicBezTo>
                  <a:cubicBezTo>
                    <a:pt x="17" y="47"/>
                    <a:pt x="19" y="48"/>
                    <a:pt x="21" y="48"/>
                  </a:cubicBezTo>
                  <a:close/>
                </a:path>
              </a:pathLst>
            </a:custGeom>
            <a:solidFill>
              <a:schemeClr val="tx1"/>
            </a:solidFill>
            <a:ln>
              <a:noFill/>
            </a:ln>
            <a:extLst/>
          </p:spPr>
          <p:txBody>
            <a:bodyPr vert="horz" wrap="square" lIns="91427" tIns="45713" rIns="91427" bIns="45713" numCol="1" anchor="t" anchorCtr="0" compatLnSpc="1">
              <a:prstTxWarp prst="textNoShape">
                <a:avLst/>
              </a:prstTxWarp>
              <a:noAutofit/>
            </a:bodyPr>
            <a:lstStyle/>
            <a:p>
              <a:endParaRPr lang="en-US" dirty="0">
                <a:solidFill>
                  <a:srgbClr val="000000"/>
                </a:solidFill>
              </a:endParaRPr>
            </a:p>
          </p:txBody>
        </p:sp>
      </p:grpSp>
      <p:grpSp>
        <p:nvGrpSpPr>
          <p:cNvPr id="24" name="Group 23"/>
          <p:cNvGrpSpPr/>
          <p:nvPr/>
        </p:nvGrpSpPr>
        <p:grpSpPr>
          <a:xfrm>
            <a:off x="1037373" y="1845844"/>
            <a:ext cx="3183645" cy="3011298"/>
            <a:chOff x="274636" y="1967997"/>
            <a:chExt cx="2785243" cy="3011725"/>
          </a:xfrm>
        </p:grpSpPr>
        <p:grpSp>
          <p:nvGrpSpPr>
            <p:cNvPr id="79" name="Group 78"/>
            <p:cNvGrpSpPr/>
            <p:nvPr/>
          </p:nvGrpSpPr>
          <p:grpSpPr>
            <a:xfrm>
              <a:off x="274636" y="1967997"/>
              <a:ext cx="2785243" cy="3011725"/>
              <a:chOff x="274636" y="1916039"/>
              <a:chExt cx="2785243" cy="3011725"/>
            </a:xfrm>
          </p:grpSpPr>
          <p:sp>
            <p:nvSpPr>
              <p:cNvPr id="80" name="TextBox 79"/>
              <p:cNvSpPr txBox="1"/>
              <p:nvPr/>
            </p:nvSpPr>
            <p:spPr>
              <a:xfrm>
                <a:off x="274636" y="1916039"/>
                <a:ext cx="2785243" cy="3011725"/>
              </a:xfrm>
              <a:prstGeom prst="rect">
                <a:avLst/>
              </a:prstGeom>
              <a:solidFill>
                <a:schemeClr val="bg2"/>
              </a:solidFill>
            </p:spPr>
            <p:txBody>
              <a:bodyPr wrap="square" lIns="639989" tIns="146283" rIns="0" bIns="146283" rtlCol="0" anchor="b">
                <a:noAutofit/>
              </a:bodyPr>
              <a:lstStyle/>
              <a:p>
                <a:pPr>
                  <a:lnSpc>
                    <a:spcPct val="90000"/>
                  </a:lnSpc>
                </a:pPr>
                <a:r>
                  <a:rPr lang="en-US" dirty="0">
                    <a:gradFill>
                      <a:gsLst>
                        <a:gs pos="10619">
                          <a:srgbClr val="FFFFFF"/>
                        </a:gs>
                        <a:gs pos="24000">
                          <a:srgbClr val="FFFFFF"/>
                        </a:gs>
                      </a:gsLst>
                      <a:lin ang="5400000" scaled="0"/>
                    </a:gradFill>
                    <a:cs typeface="Segoe UI" panose="020B0502040204020203" pitchFamily="34" charset="0"/>
                  </a:rPr>
                  <a:t>Internal Storage</a:t>
                </a:r>
              </a:p>
            </p:txBody>
          </p:sp>
          <p:grpSp>
            <p:nvGrpSpPr>
              <p:cNvPr id="81" name="Group 150"/>
              <p:cNvGrpSpPr>
                <a:grpSpLocks noChangeAspect="1"/>
              </p:cNvGrpSpPr>
              <p:nvPr/>
            </p:nvGrpSpPr>
            <p:grpSpPr bwMode="auto">
              <a:xfrm>
                <a:off x="442768" y="4621603"/>
                <a:ext cx="336490" cy="210961"/>
                <a:chOff x="3505" y="1868"/>
                <a:chExt cx="933" cy="586"/>
              </a:xfrm>
              <a:solidFill>
                <a:schemeClr val="bg1"/>
              </a:solidFill>
            </p:grpSpPr>
            <p:sp>
              <p:nvSpPr>
                <p:cNvPr id="82" name="Freeform 151"/>
                <p:cNvSpPr>
                  <a:spLocks/>
                </p:cNvSpPr>
                <p:nvPr/>
              </p:nvSpPr>
              <p:spPr bwMode="auto">
                <a:xfrm>
                  <a:off x="3505" y="1994"/>
                  <a:ext cx="933" cy="335"/>
                </a:xfrm>
                <a:custGeom>
                  <a:avLst/>
                  <a:gdLst>
                    <a:gd name="T0" fmla="*/ 273 w 395"/>
                    <a:gd name="T1" fmla="*/ 1 h 142"/>
                    <a:gd name="T2" fmla="*/ 277 w 395"/>
                    <a:gd name="T3" fmla="*/ 6 h 142"/>
                    <a:gd name="T4" fmla="*/ 290 w 395"/>
                    <a:gd name="T5" fmla="*/ 20 h 142"/>
                    <a:gd name="T6" fmla="*/ 376 w 395"/>
                    <a:gd name="T7" fmla="*/ 68 h 142"/>
                    <a:gd name="T8" fmla="*/ 197 w 395"/>
                    <a:gd name="T9" fmla="*/ 123 h 142"/>
                    <a:gd name="T10" fmla="*/ 18 w 395"/>
                    <a:gd name="T11" fmla="*/ 68 h 142"/>
                    <a:gd name="T12" fmla="*/ 112 w 395"/>
                    <a:gd name="T13" fmla="*/ 19 h 142"/>
                    <a:gd name="T14" fmla="*/ 112 w 395"/>
                    <a:gd name="T15" fmla="*/ 0 h 142"/>
                    <a:gd name="T16" fmla="*/ 0 w 395"/>
                    <a:gd name="T17" fmla="*/ 68 h 142"/>
                    <a:gd name="T18" fmla="*/ 197 w 395"/>
                    <a:gd name="T19" fmla="*/ 142 h 142"/>
                    <a:gd name="T20" fmla="*/ 395 w 395"/>
                    <a:gd name="T21" fmla="*/ 68 h 142"/>
                    <a:gd name="T22" fmla="*/ 273 w 395"/>
                    <a:gd name="T23"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142">
                      <a:moveTo>
                        <a:pt x="273" y="1"/>
                      </a:moveTo>
                      <a:cubicBezTo>
                        <a:pt x="277" y="6"/>
                        <a:pt x="277" y="6"/>
                        <a:pt x="277" y="6"/>
                      </a:cubicBezTo>
                      <a:cubicBezTo>
                        <a:pt x="290" y="20"/>
                        <a:pt x="290" y="20"/>
                        <a:pt x="290" y="20"/>
                      </a:cubicBezTo>
                      <a:cubicBezTo>
                        <a:pt x="343" y="31"/>
                        <a:pt x="376" y="49"/>
                        <a:pt x="376" y="68"/>
                      </a:cubicBezTo>
                      <a:cubicBezTo>
                        <a:pt x="376" y="94"/>
                        <a:pt x="303" y="123"/>
                        <a:pt x="197" y="123"/>
                      </a:cubicBezTo>
                      <a:cubicBezTo>
                        <a:pt x="92" y="123"/>
                        <a:pt x="18" y="94"/>
                        <a:pt x="18" y="68"/>
                      </a:cubicBezTo>
                      <a:cubicBezTo>
                        <a:pt x="18" y="48"/>
                        <a:pt x="56" y="29"/>
                        <a:pt x="112" y="19"/>
                      </a:cubicBezTo>
                      <a:cubicBezTo>
                        <a:pt x="112" y="0"/>
                        <a:pt x="112" y="0"/>
                        <a:pt x="112" y="0"/>
                      </a:cubicBezTo>
                      <a:cubicBezTo>
                        <a:pt x="42" y="12"/>
                        <a:pt x="0" y="37"/>
                        <a:pt x="0" y="68"/>
                      </a:cubicBezTo>
                      <a:cubicBezTo>
                        <a:pt x="0" y="116"/>
                        <a:pt x="102" y="142"/>
                        <a:pt x="197" y="142"/>
                      </a:cubicBezTo>
                      <a:cubicBezTo>
                        <a:pt x="293" y="142"/>
                        <a:pt x="395" y="116"/>
                        <a:pt x="395" y="68"/>
                      </a:cubicBezTo>
                      <a:cubicBezTo>
                        <a:pt x="395" y="34"/>
                        <a:pt x="332" y="12"/>
                        <a:pt x="273" y="1"/>
                      </a:cubicBezTo>
                      <a:close/>
                    </a:path>
                  </a:pathLst>
                </a:custGeom>
                <a:solidFill>
                  <a:schemeClr val="tx1"/>
                </a:solidFill>
                <a:ln>
                  <a:noFill/>
                </a:ln>
                <a:extLst/>
              </p:spPr>
              <p:txBody>
                <a:bodyPr vert="horz" wrap="square" lIns="93079" tIns="46539" rIns="93079" bIns="46539" numCol="1" anchor="t" anchorCtr="0" compatLnSpc="1">
                  <a:prstTxWarp prst="textNoShape">
                    <a:avLst/>
                  </a:prstTxWarp>
                </a:bodyPr>
                <a:lstStyle/>
                <a:p>
                  <a:pPr defTabSz="913391">
                    <a:defRPr/>
                  </a:pPr>
                  <a:endParaRPr lang="en-US" sz="2036" kern="0" dirty="0">
                    <a:gradFill>
                      <a:gsLst>
                        <a:gs pos="10619">
                          <a:srgbClr val="FFFFFF"/>
                        </a:gs>
                        <a:gs pos="24000">
                          <a:srgbClr val="FFFFFF"/>
                        </a:gs>
                      </a:gsLst>
                      <a:lin ang="5400000" scaled="0"/>
                    </a:gradFill>
                  </a:endParaRPr>
                </a:p>
              </p:txBody>
            </p:sp>
            <p:sp>
              <p:nvSpPr>
                <p:cNvPr id="83" name="Freeform 152"/>
                <p:cNvSpPr>
                  <a:spLocks/>
                </p:cNvSpPr>
                <p:nvPr/>
              </p:nvSpPr>
              <p:spPr bwMode="auto">
                <a:xfrm>
                  <a:off x="3760" y="2353"/>
                  <a:ext cx="470" cy="101"/>
                </a:xfrm>
                <a:custGeom>
                  <a:avLst/>
                  <a:gdLst>
                    <a:gd name="T0" fmla="*/ 89 w 199"/>
                    <a:gd name="T1" fmla="*/ 12 h 43"/>
                    <a:gd name="T2" fmla="*/ 0 w 199"/>
                    <a:gd name="T3" fmla="*/ 4 h 43"/>
                    <a:gd name="T4" fmla="*/ 0 w 199"/>
                    <a:gd name="T5" fmla="*/ 19 h 43"/>
                    <a:gd name="T6" fmla="*/ 24 w 199"/>
                    <a:gd name="T7" fmla="*/ 43 h 43"/>
                    <a:gd name="T8" fmla="*/ 175 w 199"/>
                    <a:gd name="T9" fmla="*/ 43 h 43"/>
                    <a:gd name="T10" fmla="*/ 199 w 199"/>
                    <a:gd name="T11" fmla="*/ 19 h 43"/>
                    <a:gd name="T12" fmla="*/ 199 w 199"/>
                    <a:gd name="T13" fmla="*/ 0 h 43"/>
                    <a:gd name="T14" fmla="*/ 89 w 199"/>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
                      <a:moveTo>
                        <a:pt x="89" y="12"/>
                      </a:moveTo>
                      <a:cubicBezTo>
                        <a:pt x="59" y="12"/>
                        <a:pt x="28" y="9"/>
                        <a:pt x="0" y="4"/>
                      </a:cubicBezTo>
                      <a:cubicBezTo>
                        <a:pt x="0" y="19"/>
                        <a:pt x="0" y="19"/>
                        <a:pt x="0" y="19"/>
                      </a:cubicBezTo>
                      <a:cubicBezTo>
                        <a:pt x="0" y="31"/>
                        <a:pt x="12" y="43"/>
                        <a:pt x="24" y="43"/>
                      </a:cubicBezTo>
                      <a:cubicBezTo>
                        <a:pt x="175" y="43"/>
                        <a:pt x="175" y="43"/>
                        <a:pt x="175" y="43"/>
                      </a:cubicBezTo>
                      <a:cubicBezTo>
                        <a:pt x="187" y="43"/>
                        <a:pt x="199" y="31"/>
                        <a:pt x="199" y="19"/>
                      </a:cubicBezTo>
                      <a:cubicBezTo>
                        <a:pt x="199" y="13"/>
                        <a:pt x="199" y="6"/>
                        <a:pt x="199" y="0"/>
                      </a:cubicBezTo>
                      <a:cubicBezTo>
                        <a:pt x="166" y="8"/>
                        <a:pt x="128" y="12"/>
                        <a:pt x="89" y="12"/>
                      </a:cubicBezTo>
                      <a:close/>
                    </a:path>
                  </a:pathLst>
                </a:custGeom>
                <a:grpFill/>
                <a:ln>
                  <a:noFill/>
                </a:ln>
                <a:extLst/>
              </p:spPr>
              <p:txBody>
                <a:bodyPr vert="horz" wrap="square" lIns="93079" tIns="46539" rIns="93079" bIns="46539" numCol="1" anchor="t" anchorCtr="0" compatLnSpc="1">
                  <a:prstTxWarp prst="textNoShape">
                    <a:avLst/>
                  </a:prstTxWarp>
                </a:bodyPr>
                <a:lstStyle/>
                <a:p>
                  <a:pPr defTabSz="913391">
                    <a:defRPr/>
                  </a:pPr>
                  <a:endParaRPr lang="en-US" sz="2036" kern="0" dirty="0">
                    <a:gradFill>
                      <a:gsLst>
                        <a:gs pos="10619">
                          <a:srgbClr val="FFFFFF"/>
                        </a:gs>
                        <a:gs pos="24000">
                          <a:srgbClr val="FFFFFF"/>
                        </a:gs>
                      </a:gsLst>
                      <a:lin ang="5400000" scaled="0"/>
                    </a:gradFill>
                  </a:endParaRPr>
                </a:p>
              </p:txBody>
            </p:sp>
            <p:sp>
              <p:nvSpPr>
                <p:cNvPr id="84" name="Freeform 153"/>
                <p:cNvSpPr>
                  <a:spLocks/>
                </p:cNvSpPr>
                <p:nvPr/>
              </p:nvSpPr>
              <p:spPr bwMode="auto">
                <a:xfrm>
                  <a:off x="3627" y="2272"/>
                  <a:ext cx="470" cy="40"/>
                </a:xfrm>
                <a:custGeom>
                  <a:avLst/>
                  <a:gdLst>
                    <a:gd name="T0" fmla="*/ 89 w 199"/>
                    <a:gd name="T1" fmla="*/ 12 h 17"/>
                    <a:gd name="T2" fmla="*/ 0 w 199"/>
                    <a:gd name="T3" fmla="*/ 4 h 17"/>
                    <a:gd name="T4" fmla="*/ 0 w 199"/>
                    <a:gd name="T5" fmla="*/ 9 h 17"/>
                    <a:gd name="T6" fmla="*/ 89 w 199"/>
                    <a:gd name="T7" fmla="*/ 17 h 17"/>
                    <a:gd name="T8" fmla="*/ 199 w 199"/>
                    <a:gd name="T9" fmla="*/ 5 h 17"/>
                    <a:gd name="T10" fmla="*/ 199 w 199"/>
                    <a:gd name="T11" fmla="*/ 0 h 17"/>
                    <a:gd name="T12" fmla="*/ 89 w 199"/>
                    <a:gd name="T13" fmla="*/ 12 h 17"/>
                  </a:gdLst>
                  <a:ahLst/>
                  <a:cxnLst>
                    <a:cxn ang="0">
                      <a:pos x="T0" y="T1"/>
                    </a:cxn>
                    <a:cxn ang="0">
                      <a:pos x="T2" y="T3"/>
                    </a:cxn>
                    <a:cxn ang="0">
                      <a:pos x="T4" y="T5"/>
                    </a:cxn>
                    <a:cxn ang="0">
                      <a:pos x="T6" y="T7"/>
                    </a:cxn>
                    <a:cxn ang="0">
                      <a:pos x="T8" y="T9"/>
                    </a:cxn>
                    <a:cxn ang="0">
                      <a:pos x="T10" y="T11"/>
                    </a:cxn>
                    <a:cxn ang="0">
                      <a:pos x="T12" y="T13"/>
                    </a:cxn>
                  </a:cxnLst>
                  <a:rect l="0" t="0" r="r" b="b"/>
                  <a:pathLst>
                    <a:path w="199" h="17">
                      <a:moveTo>
                        <a:pt x="89" y="12"/>
                      </a:moveTo>
                      <a:cubicBezTo>
                        <a:pt x="57" y="12"/>
                        <a:pt x="26" y="9"/>
                        <a:pt x="0" y="4"/>
                      </a:cubicBezTo>
                      <a:cubicBezTo>
                        <a:pt x="0" y="6"/>
                        <a:pt x="0" y="8"/>
                        <a:pt x="0" y="9"/>
                      </a:cubicBezTo>
                      <a:cubicBezTo>
                        <a:pt x="28" y="14"/>
                        <a:pt x="59" y="17"/>
                        <a:pt x="89" y="17"/>
                      </a:cubicBezTo>
                      <a:cubicBezTo>
                        <a:pt x="128" y="17"/>
                        <a:pt x="167" y="13"/>
                        <a:pt x="199" y="5"/>
                      </a:cubicBezTo>
                      <a:cubicBezTo>
                        <a:pt x="199" y="3"/>
                        <a:pt x="199" y="2"/>
                        <a:pt x="199" y="0"/>
                      </a:cubicBezTo>
                      <a:cubicBezTo>
                        <a:pt x="168" y="8"/>
                        <a:pt x="131" y="12"/>
                        <a:pt x="89" y="12"/>
                      </a:cubicBezTo>
                      <a:close/>
                    </a:path>
                  </a:pathLst>
                </a:custGeom>
                <a:grpFill/>
                <a:ln>
                  <a:noFill/>
                </a:ln>
                <a:extLst/>
              </p:spPr>
              <p:txBody>
                <a:bodyPr vert="horz" wrap="square" lIns="93079" tIns="46539" rIns="93079" bIns="46539" numCol="1" anchor="t" anchorCtr="0" compatLnSpc="1">
                  <a:prstTxWarp prst="textNoShape">
                    <a:avLst/>
                  </a:prstTxWarp>
                </a:bodyPr>
                <a:lstStyle/>
                <a:p>
                  <a:pPr defTabSz="913391">
                    <a:defRPr/>
                  </a:pPr>
                  <a:endParaRPr lang="en-US" sz="2036" kern="0" dirty="0">
                    <a:gradFill>
                      <a:gsLst>
                        <a:gs pos="10619">
                          <a:srgbClr val="FFFFFF"/>
                        </a:gs>
                        <a:gs pos="24000">
                          <a:srgbClr val="FFFFFF"/>
                        </a:gs>
                      </a:gsLst>
                      <a:lin ang="5400000" scaled="0"/>
                    </a:gradFill>
                  </a:endParaRPr>
                </a:p>
              </p:txBody>
            </p:sp>
            <p:sp>
              <p:nvSpPr>
                <p:cNvPr id="85" name="Freeform 154"/>
                <p:cNvSpPr>
                  <a:spLocks noEditPoints="1"/>
                </p:cNvSpPr>
                <p:nvPr/>
              </p:nvSpPr>
              <p:spPr bwMode="auto">
                <a:xfrm>
                  <a:off x="3760" y="1868"/>
                  <a:ext cx="470" cy="366"/>
                </a:xfrm>
                <a:custGeom>
                  <a:avLst/>
                  <a:gdLst>
                    <a:gd name="T0" fmla="*/ 0 w 199"/>
                    <a:gd name="T1" fmla="*/ 146 h 155"/>
                    <a:gd name="T2" fmla="*/ 89 w 199"/>
                    <a:gd name="T3" fmla="*/ 155 h 155"/>
                    <a:gd name="T4" fmla="*/ 199 w 199"/>
                    <a:gd name="T5" fmla="*/ 142 h 155"/>
                    <a:gd name="T6" fmla="*/ 199 w 199"/>
                    <a:gd name="T7" fmla="*/ 84 h 155"/>
                    <a:gd name="T8" fmla="*/ 191 w 199"/>
                    <a:gd name="T9" fmla="*/ 68 h 155"/>
                    <a:gd name="T10" fmla="*/ 131 w 199"/>
                    <a:gd name="T11" fmla="*/ 8 h 155"/>
                    <a:gd name="T12" fmla="*/ 111 w 199"/>
                    <a:gd name="T13" fmla="*/ 0 h 155"/>
                    <a:gd name="T14" fmla="*/ 24 w 199"/>
                    <a:gd name="T15" fmla="*/ 0 h 155"/>
                    <a:gd name="T16" fmla="*/ 0 w 199"/>
                    <a:gd name="T17" fmla="*/ 20 h 155"/>
                    <a:gd name="T18" fmla="*/ 0 w 199"/>
                    <a:gd name="T19" fmla="*/ 32 h 155"/>
                    <a:gd name="T20" fmla="*/ 0 w 199"/>
                    <a:gd name="T21" fmla="*/ 146 h 155"/>
                    <a:gd name="T22" fmla="*/ 111 w 199"/>
                    <a:gd name="T23" fmla="*/ 20 h 155"/>
                    <a:gd name="T24" fmla="*/ 175 w 199"/>
                    <a:gd name="T25" fmla="*/ 84 h 155"/>
                    <a:gd name="T26" fmla="*/ 111 w 199"/>
                    <a:gd name="T27" fmla="*/ 84 h 155"/>
                    <a:gd name="T28" fmla="*/ 111 w 199"/>
                    <a:gd name="T29"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55">
                      <a:moveTo>
                        <a:pt x="0" y="146"/>
                      </a:moveTo>
                      <a:cubicBezTo>
                        <a:pt x="24" y="151"/>
                        <a:pt x="54" y="155"/>
                        <a:pt x="89" y="155"/>
                      </a:cubicBezTo>
                      <a:cubicBezTo>
                        <a:pt x="136" y="155"/>
                        <a:pt x="173" y="149"/>
                        <a:pt x="199" y="142"/>
                      </a:cubicBezTo>
                      <a:cubicBezTo>
                        <a:pt x="199" y="84"/>
                        <a:pt x="199" y="84"/>
                        <a:pt x="199" y="84"/>
                      </a:cubicBezTo>
                      <a:cubicBezTo>
                        <a:pt x="199" y="84"/>
                        <a:pt x="198" y="73"/>
                        <a:pt x="191" y="68"/>
                      </a:cubicBezTo>
                      <a:cubicBezTo>
                        <a:pt x="131" y="8"/>
                        <a:pt x="131" y="8"/>
                        <a:pt x="131" y="8"/>
                      </a:cubicBezTo>
                      <a:cubicBezTo>
                        <a:pt x="124" y="0"/>
                        <a:pt x="119" y="0"/>
                        <a:pt x="111" y="0"/>
                      </a:cubicBezTo>
                      <a:cubicBezTo>
                        <a:pt x="24" y="0"/>
                        <a:pt x="24" y="0"/>
                        <a:pt x="24" y="0"/>
                      </a:cubicBezTo>
                      <a:cubicBezTo>
                        <a:pt x="12" y="0"/>
                        <a:pt x="0" y="8"/>
                        <a:pt x="0" y="20"/>
                      </a:cubicBezTo>
                      <a:cubicBezTo>
                        <a:pt x="0" y="24"/>
                        <a:pt x="0" y="28"/>
                        <a:pt x="0" y="32"/>
                      </a:cubicBezTo>
                      <a:cubicBezTo>
                        <a:pt x="0" y="32"/>
                        <a:pt x="0" y="132"/>
                        <a:pt x="0" y="146"/>
                      </a:cubicBezTo>
                      <a:close/>
                      <a:moveTo>
                        <a:pt x="111" y="20"/>
                      </a:moveTo>
                      <a:cubicBezTo>
                        <a:pt x="175" y="84"/>
                        <a:pt x="175" y="84"/>
                        <a:pt x="175" y="84"/>
                      </a:cubicBezTo>
                      <a:cubicBezTo>
                        <a:pt x="111" y="84"/>
                        <a:pt x="111" y="84"/>
                        <a:pt x="111" y="84"/>
                      </a:cubicBezTo>
                      <a:lnTo>
                        <a:pt x="111" y="20"/>
                      </a:lnTo>
                      <a:close/>
                    </a:path>
                  </a:pathLst>
                </a:custGeom>
                <a:solidFill>
                  <a:schemeClr val="tx1"/>
                </a:solidFill>
                <a:ln>
                  <a:noFill/>
                </a:ln>
                <a:extLst/>
              </p:spPr>
              <p:txBody>
                <a:bodyPr vert="horz" wrap="square" lIns="93079" tIns="46539" rIns="93079" bIns="46539" numCol="1" anchor="t" anchorCtr="0" compatLnSpc="1">
                  <a:prstTxWarp prst="textNoShape">
                    <a:avLst/>
                  </a:prstTxWarp>
                </a:bodyPr>
                <a:lstStyle/>
                <a:p>
                  <a:pPr defTabSz="913391">
                    <a:defRPr/>
                  </a:pPr>
                  <a:endParaRPr lang="en-US" sz="2036" kern="0" dirty="0">
                    <a:gradFill>
                      <a:gsLst>
                        <a:gs pos="10619">
                          <a:srgbClr val="FFFFFF"/>
                        </a:gs>
                        <a:gs pos="24000">
                          <a:srgbClr val="FFFFFF"/>
                        </a:gs>
                      </a:gsLst>
                      <a:lin ang="5400000" scaled="0"/>
                    </a:gradFill>
                  </a:endParaRPr>
                </a:p>
              </p:txBody>
            </p:sp>
          </p:grpSp>
        </p:grpSp>
        <p:grpSp>
          <p:nvGrpSpPr>
            <p:cNvPr id="86" name="Group 85"/>
            <p:cNvGrpSpPr/>
            <p:nvPr/>
          </p:nvGrpSpPr>
          <p:grpSpPr>
            <a:xfrm>
              <a:off x="366076" y="2064823"/>
              <a:ext cx="2594838" cy="1856232"/>
              <a:chOff x="366076" y="2012865"/>
              <a:chExt cx="2594838" cy="1856232"/>
            </a:xfrm>
          </p:grpSpPr>
          <p:sp>
            <p:nvSpPr>
              <p:cNvPr id="87" name="TextBox 86"/>
              <p:cNvSpPr txBox="1"/>
              <p:nvPr/>
            </p:nvSpPr>
            <p:spPr>
              <a:xfrm>
                <a:off x="366076" y="2012865"/>
                <a:ext cx="2594838" cy="1856232"/>
              </a:xfrm>
              <a:prstGeom prst="rect">
                <a:avLst/>
              </a:prstGeom>
              <a:solidFill>
                <a:schemeClr val="tx1">
                  <a:lumMod val="75000"/>
                  <a:lumOff val="25000"/>
                </a:schemeClr>
              </a:solidFill>
            </p:spPr>
            <p:txBody>
              <a:bodyPr wrap="square" lIns="548562" tIns="146283" rIns="0" bIns="146283" rtlCol="0" anchor="b">
                <a:noAutofit/>
              </a:bodyPr>
              <a:lstStyle/>
              <a:p>
                <a:pPr>
                  <a:lnSpc>
                    <a:spcPct val="90000"/>
                  </a:lnSpc>
                </a:pPr>
                <a:r>
                  <a:rPr lang="en-US" dirty="0">
                    <a:solidFill>
                      <a:schemeClr val="bg2"/>
                    </a:solidFill>
                  </a:rPr>
                  <a:t>User Partition</a:t>
                </a:r>
              </a:p>
            </p:txBody>
          </p:sp>
          <p:sp>
            <p:nvSpPr>
              <p:cNvPr id="88" name="Freeform 237"/>
              <p:cNvSpPr>
                <a:spLocks noChangeAspect="1"/>
              </p:cNvSpPr>
              <p:nvPr/>
            </p:nvSpPr>
            <p:spPr bwMode="auto">
              <a:xfrm>
                <a:off x="498543" y="3470158"/>
                <a:ext cx="243963" cy="217941"/>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endParaRPr lang="en-US" dirty="0">
                  <a:gradFill>
                    <a:gsLst>
                      <a:gs pos="10619">
                        <a:srgbClr val="FFFFFF"/>
                      </a:gs>
                      <a:gs pos="24000">
                        <a:srgbClr val="FFFFFF"/>
                      </a:gs>
                    </a:gsLst>
                    <a:lin ang="5400000" scaled="0"/>
                  </a:gradFill>
                </a:endParaRPr>
              </a:p>
            </p:txBody>
          </p:sp>
        </p:grpSp>
        <p:grpSp>
          <p:nvGrpSpPr>
            <p:cNvPr id="89" name="Group 88"/>
            <p:cNvGrpSpPr/>
            <p:nvPr/>
          </p:nvGrpSpPr>
          <p:grpSpPr>
            <a:xfrm>
              <a:off x="366076" y="3966775"/>
              <a:ext cx="2594838" cy="544765"/>
              <a:chOff x="366076" y="3914817"/>
              <a:chExt cx="2594838" cy="544765"/>
            </a:xfrm>
          </p:grpSpPr>
          <p:sp>
            <p:nvSpPr>
              <p:cNvPr id="90" name="TextBox 89"/>
              <p:cNvSpPr txBox="1"/>
              <p:nvPr/>
            </p:nvSpPr>
            <p:spPr>
              <a:xfrm>
                <a:off x="366076" y="3914817"/>
                <a:ext cx="2594838" cy="544765"/>
              </a:xfrm>
              <a:prstGeom prst="rect">
                <a:avLst/>
              </a:prstGeom>
              <a:solidFill>
                <a:srgbClr val="005695"/>
              </a:solidFill>
            </p:spPr>
            <p:txBody>
              <a:bodyPr wrap="square" lIns="548562" tIns="146283" rIns="0" bIns="146283" rtlCol="0" anchor="ctr">
                <a:spAutoFit/>
              </a:bodyPr>
              <a:lstStyle/>
              <a:p>
                <a:pPr>
                  <a:lnSpc>
                    <a:spcPct val="90000"/>
                  </a:lnSpc>
                </a:pPr>
                <a:r>
                  <a:rPr lang="en-US" dirty="0">
                    <a:gradFill>
                      <a:gsLst>
                        <a:gs pos="10619">
                          <a:srgbClr val="FFFFFF"/>
                        </a:gs>
                        <a:gs pos="24000">
                          <a:srgbClr val="FFFFFF"/>
                        </a:gs>
                      </a:gsLst>
                      <a:lin ang="5400000" scaled="0"/>
                    </a:gradFill>
                  </a:rPr>
                  <a:t>OS Partition</a:t>
                </a:r>
              </a:p>
            </p:txBody>
          </p:sp>
          <p:sp>
            <p:nvSpPr>
              <p:cNvPr id="91" name="Freeform 36"/>
              <p:cNvSpPr>
                <a:spLocks noChangeAspect="1" noEditPoints="1"/>
              </p:cNvSpPr>
              <p:nvPr/>
            </p:nvSpPr>
            <p:spPr bwMode="auto">
              <a:xfrm>
                <a:off x="492047" y="4049874"/>
                <a:ext cx="295055" cy="274649"/>
              </a:xfrm>
              <a:custGeom>
                <a:avLst/>
                <a:gdLst>
                  <a:gd name="T0" fmla="*/ 689 w 881"/>
                  <a:gd name="T1" fmla="*/ 277 h 820"/>
                  <a:gd name="T2" fmla="*/ 597 w 881"/>
                  <a:gd name="T3" fmla="*/ 188 h 820"/>
                  <a:gd name="T4" fmla="*/ 207 w 881"/>
                  <a:gd name="T5" fmla="*/ 566 h 820"/>
                  <a:gd name="T6" fmla="*/ 339 w 881"/>
                  <a:gd name="T7" fmla="*/ 486 h 820"/>
                  <a:gd name="T8" fmla="*/ 841 w 881"/>
                  <a:gd name="T9" fmla="*/ 394 h 820"/>
                  <a:gd name="T10" fmla="*/ 834 w 881"/>
                  <a:gd name="T11" fmla="*/ 400 h 820"/>
                  <a:gd name="T12" fmla="*/ 788 w 881"/>
                  <a:gd name="T13" fmla="*/ 448 h 820"/>
                  <a:gd name="T14" fmla="*/ 694 w 881"/>
                  <a:gd name="T15" fmla="*/ 441 h 820"/>
                  <a:gd name="T16" fmla="*/ 644 w 881"/>
                  <a:gd name="T17" fmla="*/ 501 h 820"/>
                  <a:gd name="T18" fmla="*/ 601 w 881"/>
                  <a:gd name="T19" fmla="*/ 430 h 820"/>
                  <a:gd name="T20" fmla="*/ 541 w 881"/>
                  <a:gd name="T21" fmla="*/ 403 h 820"/>
                  <a:gd name="T22" fmla="*/ 527 w 881"/>
                  <a:gd name="T23" fmla="*/ 403 h 820"/>
                  <a:gd name="T24" fmla="*/ 535 w 881"/>
                  <a:gd name="T25" fmla="*/ 345 h 820"/>
                  <a:gd name="T26" fmla="*/ 489 w 881"/>
                  <a:gd name="T27" fmla="*/ 268 h 820"/>
                  <a:gd name="T28" fmla="*/ 441 w 881"/>
                  <a:gd name="T29" fmla="*/ 260 h 820"/>
                  <a:gd name="T30" fmla="*/ 397 w 881"/>
                  <a:gd name="T31" fmla="*/ 280 h 820"/>
                  <a:gd name="T32" fmla="*/ 384 w 881"/>
                  <a:gd name="T33" fmla="*/ 215 h 820"/>
                  <a:gd name="T34" fmla="*/ 444 w 881"/>
                  <a:gd name="T35" fmla="*/ 164 h 820"/>
                  <a:gd name="T36" fmla="*/ 453 w 881"/>
                  <a:gd name="T37" fmla="*/ 65 h 820"/>
                  <a:gd name="T38" fmla="*/ 476 w 881"/>
                  <a:gd name="T39" fmla="*/ 41 h 820"/>
                  <a:gd name="T40" fmla="*/ 558 w 881"/>
                  <a:gd name="T41" fmla="*/ 44 h 820"/>
                  <a:gd name="T42" fmla="*/ 642 w 881"/>
                  <a:gd name="T43" fmla="*/ 5 h 820"/>
                  <a:gd name="T44" fmla="*/ 776 w 881"/>
                  <a:gd name="T45" fmla="*/ 69 h 820"/>
                  <a:gd name="T46" fmla="*/ 783 w 881"/>
                  <a:gd name="T47" fmla="*/ 150 h 820"/>
                  <a:gd name="T48" fmla="*/ 881 w 881"/>
                  <a:gd name="T49" fmla="*/ 274 h 820"/>
                  <a:gd name="T50" fmla="*/ 806 w 881"/>
                  <a:gd name="T51" fmla="*/ 339 h 820"/>
                  <a:gd name="T52" fmla="*/ 707 w 881"/>
                  <a:gd name="T53" fmla="*/ 168 h 820"/>
                  <a:gd name="T54" fmla="*/ 582 w 881"/>
                  <a:gd name="T55" fmla="*/ 293 h 820"/>
                  <a:gd name="T56" fmla="*/ 707 w 881"/>
                  <a:gd name="T57" fmla="*/ 168 h 820"/>
                  <a:gd name="T58" fmla="*/ 525 w 881"/>
                  <a:gd name="T59" fmla="*/ 522 h 820"/>
                  <a:gd name="T60" fmla="*/ 545 w 881"/>
                  <a:gd name="T61" fmla="*/ 668 h 820"/>
                  <a:gd name="T62" fmla="*/ 449 w 881"/>
                  <a:gd name="T63" fmla="*/ 702 h 820"/>
                  <a:gd name="T64" fmla="*/ 420 w 881"/>
                  <a:gd name="T65" fmla="*/ 793 h 820"/>
                  <a:gd name="T66" fmla="*/ 325 w 881"/>
                  <a:gd name="T67" fmla="*/ 763 h 820"/>
                  <a:gd name="T68" fmla="*/ 268 w 881"/>
                  <a:gd name="T69" fmla="*/ 816 h 820"/>
                  <a:gd name="T70" fmla="*/ 219 w 881"/>
                  <a:gd name="T71" fmla="*/ 811 h 820"/>
                  <a:gd name="T72" fmla="*/ 139 w 881"/>
                  <a:gd name="T73" fmla="*/ 763 h 820"/>
                  <a:gd name="T74" fmla="*/ 96 w 881"/>
                  <a:gd name="T75" fmla="*/ 669 h 820"/>
                  <a:gd name="T76" fmla="*/ 39 w 881"/>
                  <a:gd name="T77" fmla="*/ 620 h 820"/>
                  <a:gd name="T78" fmla="*/ 52 w 881"/>
                  <a:gd name="T79" fmla="*/ 537 h 820"/>
                  <a:gd name="T80" fmla="*/ 32 w 881"/>
                  <a:gd name="T81" fmla="*/ 390 h 820"/>
                  <a:gd name="T82" fmla="*/ 113 w 881"/>
                  <a:gd name="T83" fmla="*/ 296 h 820"/>
                  <a:gd name="T84" fmla="*/ 188 w 881"/>
                  <a:gd name="T85" fmla="*/ 268 h 820"/>
                  <a:gd name="T86" fmla="*/ 274 w 881"/>
                  <a:gd name="T87" fmla="*/ 235 h 820"/>
                  <a:gd name="T88" fmla="*/ 306 w 881"/>
                  <a:gd name="T89" fmla="*/ 237 h 820"/>
                  <a:gd name="T90" fmla="*/ 354 w 881"/>
                  <a:gd name="T91" fmla="*/ 246 h 820"/>
                  <a:gd name="T92" fmla="*/ 439 w 881"/>
                  <a:gd name="T93" fmla="*/ 291 h 820"/>
                  <a:gd name="T94" fmla="*/ 478 w 881"/>
                  <a:gd name="T95" fmla="*/ 385 h 820"/>
                  <a:gd name="T96" fmla="*/ 539 w 881"/>
                  <a:gd name="T97" fmla="*/ 435 h 820"/>
                  <a:gd name="T98" fmla="*/ 376 w 881"/>
                  <a:gd name="T99" fmla="*/ 462 h 820"/>
                  <a:gd name="T100" fmla="*/ 211 w 881"/>
                  <a:gd name="T101" fmla="*/ 420 h 820"/>
                  <a:gd name="T102" fmla="*/ 260 w 881"/>
                  <a:gd name="T103" fmla="*/ 6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1" h="820">
                    <a:moveTo>
                      <a:pt x="635" y="174"/>
                    </a:moveTo>
                    <a:cubicBezTo>
                      <a:pt x="653" y="176"/>
                      <a:pt x="669" y="182"/>
                      <a:pt x="682" y="196"/>
                    </a:cubicBezTo>
                    <a:cubicBezTo>
                      <a:pt x="706" y="219"/>
                      <a:pt x="711" y="258"/>
                      <a:pt x="689" y="277"/>
                    </a:cubicBezTo>
                    <a:cubicBezTo>
                      <a:pt x="682" y="284"/>
                      <a:pt x="667" y="288"/>
                      <a:pt x="653" y="287"/>
                    </a:cubicBezTo>
                    <a:cubicBezTo>
                      <a:pt x="634" y="289"/>
                      <a:pt x="619" y="279"/>
                      <a:pt x="609" y="271"/>
                    </a:cubicBezTo>
                    <a:cubicBezTo>
                      <a:pt x="582" y="242"/>
                      <a:pt x="576" y="208"/>
                      <a:pt x="597" y="188"/>
                    </a:cubicBezTo>
                    <a:cubicBezTo>
                      <a:pt x="606" y="177"/>
                      <a:pt x="621" y="174"/>
                      <a:pt x="635" y="174"/>
                    </a:cubicBezTo>
                    <a:close/>
                    <a:moveTo>
                      <a:pt x="234" y="456"/>
                    </a:moveTo>
                    <a:cubicBezTo>
                      <a:pt x="198" y="480"/>
                      <a:pt x="184" y="530"/>
                      <a:pt x="207" y="566"/>
                    </a:cubicBezTo>
                    <a:cubicBezTo>
                      <a:pt x="218" y="589"/>
                      <a:pt x="237" y="600"/>
                      <a:pt x="258" y="604"/>
                    </a:cubicBezTo>
                    <a:cubicBezTo>
                      <a:pt x="275" y="610"/>
                      <a:pt x="296" y="604"/>
                      <a:pt x="312" y="596"/>
                    </a:cubicBezTo>
                    <a:cubicBezTo>
                      <a:pt x="349" y="573"/>
                      <a:pt x="363" y="522"/>
                      <a:pt x="339" y="486"/>
                    </a:cubicBezTo>
                    <a:cubicBezTo>
                      <a:pt x="327" y="467"/>
                      <a:pt x="310" y="452"/>
                      <a:pt x="288" y="448"/>
                    </a:cubicBezTo>
                    <a:cubicBezTo>
                      <a:pt x="270" y="446"/>
                      <a:pt x="251" y="448"/>
                      <a:pt x="234" y="456"/>
                    </a:cubicBezTo>
                    <a:close/>
                    <a:moveTo>
                      <a:pt x="841" y="394"/>
                    </a:moveTo>
                    <a:cubicBezTo>
                      <a:pt x="839" y="398"/>
                      <a:pt x="835" y="396"/>
                      <a:pt x="834" y="400"/>
                    </a:cubicBezTo>
                    <a:cubicBezTo>
                      <a:pt x="834" y="400"/>
                      <a:pt x="834" y="400"/>
                      <a:pt x="834" y="400"/>
                    </a:cubicBezTo>
                    <a:cubicBezTo>
                      <a:pt x="834" y="400"/>
                      <a:pt x="834" y="400"/>
                      <a:pt x="834" y="400"/>
                    </a:cubicBezTo>
                    <a:cubicBezTo>
                      <a:pt x="834" y="400"/>
                      <a:pt x="834" y="400"/>
                      <a:pt x="834" y="400"/>
                    </a:cubicBezTo>
                    <a:cubicBezTo>
                      <a:pt x="795" y="442"/>
                      <a:pt x="795" y="442"/>
                      <a:pt x="795" y="442"/>
                    </a:cubicBezTo>
                    <a:cubicBezTo>
                      <a:pt x="794" y="446"/>
                      <a:pt x="794" y="446"/>
                      <a:pt x="788" y="448"/>
                    </a:cubicBezTo>
                    <a:cubicBezTo>
                      <a:pt x="785" y="456"/>
                      <a:pt x="780" y="459"/>
                      <a:pt x="774" y="461"/>
                    </a:cubicBezTo>
                    <a:cubicBezTo>
                      <a:pt x="722" y="428"/>
                      <a:pt x="722" y="428"/>
                      <a:pt x="722" y="428"/>
                    </a:cubicBezTo>
                    <a:cubicBezTo>
                      <a:pt x="710" y="433"/>
                      <a:pt x="703" y="440"/>
                      <a:pt x="694" y="441"/>
                    </a:cubicBezTo>
                    <a:cubicBezTo>
                      <a:pt x="690" y="463"/>
                      <a:pt x="690" y="463"/>
                      <a:pt x="690" y="463"/>
                    </a:cubicBezTo>
                    <a:cubicBezTo>
                      <a:pt x="652" y="504"/>
                      <a:pt x="652" y="504"/>
                      <a:pt x="652" y="504"/>
                    </a:cubicBezTo>
                    <a:cubicBezTo>
                      <a:pt x="652" y="504"/>
                      <a:pt x="648" y="503"/>
                      <a:pt x="644" y="501"/>
                    </a:cubicBezTo>
                    <a:cubicBezTo>
                      <a:pt x="634" y="502"/>
                      <a:pt x="624" y="503"/>
                      <a:pt x="612" y="499"/>
                    </a:cubicBezTo>
                    <a:cubicBezTo>
                      <a:pt x="611" y="489"/>
                      <a:pt x="611" y="489"/>
                      <a:pt x="611" y="489"/>
                    </a:cubicBezTo>
                    <a:cubicBezTo>
                      <a:pt x="609" y="470"/>
                      <a:pt x="603" y="449"/>
                      <a:pt x="601" y="430"/>
                    </a:cubicBezTo>
                    <a:cubicBezTo>
                      <a:pt x="594" y="409"/>
                      <a:pt x="594" y="409"/>
                      <a:pt x="594" y="409"/>
                    </a:cubicBezTo>
                    <a:cubicBezTo>
                      <a:pt x="573" y="405"/>
                      <a:pt x="573" y="405"/>
                      <a:pt x="573" y="405"/>
                    </a:cubicBezTo>
                    <a:cubicBezTo>
                      <a:pt x="541" y="403"/>
                      <a:pt x="541" y="403"/>
                      <a:pt x="541" y="403"/>
                    </a:cubicBezTo>
                    <a:cubicBezTo>
                      <a:pt x="541" y="403"/>
                      <a:pt x="541" y="403"/>
                      <a:pt x="541" y="403"/>
                    </a:cubicBezTo>
                    <a:cubicBezTo>
                      <a:pt x="537" y="402"/>
                      <a:pt x="537" y="402"/>
                      <a:pt x="537" y="402"/>
                    </a:cubicBezTo>
                    <a:cubicBezTo>
                      <a:pt x="527" y="403"/>
                      <a:pt x="527" y="403"/>
                      <a:pt x="527" y="403"/>
                    </a:cubicBezTo>
                    <a:cubicBezTo>
                      <a:pt x="529" y="399"/>
                      <a:pt x="525" y="397"/>
                      <a:pt x="526" y="393"/>
                    </a:cubicBezTo>
                    <a:cubicBezTo>
                      <a:pt x="522" y="391"/>
                      <a:pt x="520" y="386"/>
                      <a:pt x="521" y="382"/>
                    </a:cubicBezTo>
                    <a:cubicBezTo>
                      <a:pt x="535" y="345"/>
                      <a:pt x="535" y="345"/>
                      <a:pt x="535" y="345"/>
                    </a:cubicBezTo>
                    <a:cubicBezTo>
                      <a:pt x="546" y="326"/>
                      <a:pt x="546" y="326"/>
                      <a:pt x="546" y="326"/>
                    </a:cubicBezTo>
                    <a:cubicBezTo>
                      <a:pt x="530" y="307"/>
                      <a:pt x="530" y="307"/>
                      <a:pt x="530" y="307"/>
                    </a:cubicBezTo>
                    <a:cubicBezTo>
                      <a:pt x="517" y="292"/>
                      <a:pt x="504" y="278"/>
                      <a:pt x="489" y="268"/>
                    </a:cubicBezTo>
                    <a:cubicBezTo>
                      <a:pt x="482" y="261"/>
                      <a:pt x="482" y="261"/>
                      <a:pt x="482" y="261"/>
                    </a:cubicBezTo>
                    <a:cubicBezTo>
                      <a:pt x="473" y="262"/>
                      <a:pt x="473" y="262"/>
                      <a:pt x="473" y="262"/>
                    </a:cubicBezTo>
                    <a:cubicBezTo>
                      <a:pt x="441" y="260"/>
                      <a:pt x="441" y="260"/>
                      <a:pt x="441" y="260"/>
                    </a:cubicBezTo>
                    <a:cubicBezTo>
                      <a:pt x="429" y="255"/>
                      <a:pt x="429" y="255"/>
                      <a:pt x="429" y="255"/>
                    </a:cubicBezTo>
                    <a:cubicBezTo>
                      <a:pt x="416" y="264"/>
                      <a:pt x="416" y="264"/>
                      <a:pt x="416" y="264"/>
                    </a:cubicBezTo>
                    <a:cubicBezTo>
                      <a:pt x="397" y="280"/>
                      <a:pt x="397" y="280"/>
                      <a:pt x="397" y="280"/>
                    </a:cubicBezTo>
                    <a:cubicBezTo>
                      <a:pt x="388" y="240"/>
                      <a:pt x="388" y="240"/>
                      <a:pt x="388" y="240"/>
                    </a:cubicBezTo>
                    <a:cubicBezTo>
                      <a:pt x="384" y="215"/>
                      <a:pt x="384" y="215"/>
                      <a:pt x="384" y="215"/>
                    </a:cubicBezTo>
                    <a:cubicBezTo>
                      <a:pt x="384" y="215"/>
                      <a:pt x="384" y="215"/>
                      <a:pt x="384" y="215"/>
                    </a:cubicBezTo>
                    <a:cubicBezTo>
                      <a:pt x="408" y="187"/>
                      <a:pt x="408" y="187"/>
                      <a:pt x="408" y="187"/>
                    </a:cubicBezTo>
                    <a:cubicBezTo>
                      <a:pt x="437" y="184"/>
                      <a:pt x="437" y="184"/>
                      <a:pt x="437" y="184"/>
                    </a:cubicBezTo>
                    <a:cubicBezTo>
                      <a:pt x="440" y="176"/>
                      <a:pt x="441" y="172"/>
                      <a:pt x="444" y="164"/>
                    </a:cubicBezTo>
                    <a:cubicBezTo>
                      <a:pt x="413" y="111"/>
                      <a:pt x="413" y="111"/>
                      <a:pt x="413" y="111"/>
                    </a:cubicBezTo>
                    <a:cubicBezTo>
                      <a:pt x="413" y="111"/>
                      <a:pt x="415" y="106"/>
                      <a:pt x="416" y="102"/>
                    </a:cubicBezTo>
                    <a:cubicBezTo>
                      <a:pt x="453" y="65"/>
                      <a:pt x="453" y="65"/>
                      <a:pt x="453" y="65"/>
                    </a:cubicBezTo>
                    <a:cubicBezTo>
                      <a:pt x="453" y="65"/>
                      <a:pt x="453" y="65"/>
                      <a:pt x="453" y="65"/>
                    </a:cubicBezTo>
                    <a:cubicBezTo>
                      <a:pt x="455" y="61"/>
                      <a:pt x="460" y="59"/>
                      <a:pt x="462" y="54"/>
                    </a:cubicBezTo>
                    <a:cubicBezTo>
                      <a:pt x="467" y="52"/>
                      <a:pt x="470" y="44"/>
                      <a:pt x="476" y="41"/>
                    </a:cubicBezTo>
                    <a:cubicBezTo>
                      <a:pt x="532" y="76"/>
                      <a:pt x="532" y="76"/>
                      <a:pt x="532" y="76"/>
                    </a:cubicBezTo>
                    <a:cubicBezTo>
                      <a:pt x="539" y="69"/>
                      <a:pt x="549" y="68"/>
                      <a:pt x="556" y="62"/>
                    </a:cubicBezTo>
                    <a:cubicBezTo>
                      <a:pt x="558" y="44"/>
                      <a:pt x="558" y="44"/>
                      <a:pt x="558" y="44"/>
                    </a:cubicBezTo>
                    <a:cubicBezTo>
                      <a:pt x="597" y="3"/>
                      <a:pt x="597" y="3"/>
                      <a:pt x="597" y="3"/>
                    </a:cubicBezTo>
                    <a:cubicBezTo>
                      <a:pt x="602" y="0"/>
                      <a:pt x="606" y="2"/>
                      <a:pt x="606" y="2"/>
                    </a:cubicBezTo>
                    <a:cubicBezTo>
                      <a:pt x="620" y="2"/>
                      <a:pt x="630" y="1"/>
                      <a:pt x="642" y="5"/>
                    </a:cubicBezTo>
                    <a:cubicBezTo>
                      <a:pt x="662" y="64"/>
                      <a:pt x="662" y="64"/>
                      <a:pt x="662" y="64"/>
                    </a:cubicBezTo>
                    <a:cubicBezTo>
                      <a:pt x="684" y="67"/>
                      <a:pt x="707" y="80"/>
                      <a:pt x="726" y="92"/>
                    </a:cubicBezTo>
                    <a:cubicBezTo>
                      <a:pt x="776" y="69"/>
                      <a:pt x="776" y="69"/>
                      <a:pt x="776" y="69"/>
                    </a:cubicBezTo>
                    <a:cubicBezTo>
                      <a:pt x="778" y="74"/>
                      <a:pt x="787" y="77"/>
                      <a:pt x="793" y="85"/>
                    </a:cubicBezTo>
                    <a:cubicBezTo>
                      <a:pt x="800" y="92"/>
                      <a:pt x="802" y="97"/>
                      <a:pt x="811" y="100"/>
                    </a:cubicBezTo>
                    <a:cubicBezTo>
                      <a:pt x="783" y="150"/>
                      <a:pt x="783" y="150"/>
                      <a:pt x="783" y="150"/>
                    </a:cubicBezTo>
                    <a:cubicBezTo>
                      <a:pt x="799" y="170"/>
                      <a:pt x="810" y="188"/>
                      <a:pt x="817" y="209"/>
                    </a:cubicBezTo>
                    <a:cubicBezTo>
                      <a:pt x="874" y="230"/>
                      <a:pt x="874" y="230"/>
                      <a:pt x="874" y="230"/>
                    </a:cubicBezTo>
                    <a:cubicBezTo>
                      <a:pt x="877" y="245"/>
                      <a:pt x="881" y="260"/>
                      <a:pt x="881" y="274"/>
                    </a:cubicBezTo>
                    <a:cubicBezTo>
                      <a:pt x="842" y="315"/>
                      <a:pt x="842" y="315"/>
                      <a:pt x="842" y="315"/>
                    </a:cubicBezTo>
                    <a:cubicBezTo>
                      <a:pt x="817" y="320"/>
                      <a:pt x="817" y="320"/>
                      <a:pt x="817" y="320"/>
                    </a:cubicBezTo>
                    <a:cubicBezTo>
                      <a:pt x="810" y="327"/>
                      <a:pt x="807" y="335"/>
                      <a:pt x="806" y="339"/>
                    </a:cubicBezTo>
                    <a:cubicBezTo>
                      <a:pt x="841" y="394"/>
                      <a:pt x="841" y="394"/>
                      <a:pt x="841" y="394"/>
                    </a:cubicBezTo>
                    <a:cubicBezTo>
                      <a:pt x="841" y="394"/>
                      <a:pt x="841" y="394"/>
                      <a:pt x="841" y="394"/>
                    </a:cubicBezTo>
                    <a:close/>
                    <a:moveTo>
                      <a:pt x="707" y="168"/>
                    </a:moveTo>
                    <a:cubicBezTo>
                      <a:pt x="683" y="145"/>
                      <a:pt x="654" y="135"/>
                      <a:pt x="627" y="134"/>
                    </a:cubicBezTo>
                    <a:cubicBezTo>
                      <a:pt x="605" y="131"/>
                      <a:pt x="583" y="141"/>
                      <a:pt x="567" y="158"/>
                    </a:cubicBezTo>
                    <a:cubicBezTo>
                      <a:pt x="531" y="191"/>
                      <a:pt x="536" y="253"/>
                      <a:pt x="582" y="293"/>
                    </a:cubicBezTo>
                    <a:cubicBezTo>
                      <a:pt x="606" y="316"/>
                      <a:pt x="633" y="331"/>
                      <a:pt x="660" y="331"/>
                    </a:cubicBezTo>
                    <a:cubicBezTo>
                      <a:pt x="684" y="331"/>
                      <a:pt x="704" y="325"/>
                      <a:pt x="720" y="307"/>
                    </a:cubicBezTo>
                    <a:cubicBezTo>
                      <a:pt x="757" y="270"/>
                      <a:pt x="751" y="212"/>
                      <a:pt x="707" y="168"/>
                    </a:cubicBezTo>
                    <a:close/>
                    <a:moveTo>
                      <a:pt x="565" y="440"/>
                    </a:moveTo>
                    <a:cubicBezTo>
                      <a:pt x="572" y="456"/>
                      <a:pt x="574" y="476"/>
                      <a:pt x="578" y="491"/>
                    </a:cubicBezTo>
                    <a:cubicBezTo>
                      <a:pt x="525" y="522"/>
                      <a:pt x="525" y="522"/>
                      <a:pt x="525" y="522"/>
                    </a:cubicBezTo>
                    <a:cubicBezTo>
                      <a:pt x="527" y="541"/>
                      <a:pt x="525" y="559"/>
                      <a:pt x="522" y="581"/>
                    </a:cubicBezTo>
                    <a:cubicBezTo>
                      <a:pt x="563" y="619"/>
                      <a:pt x="563" y="619"/>
                      <a:pt x="563" y="619"/>
                    </a:cubicBezTo>
                    <a:cubicBezTo>
                      <a:pt x="561" y="637"/>
                      <a:pt x="555" y="653"/>
                      <a:pt x="545" y="668"/>
                    </a:cubicBezTo>
                    <a:cubicBezTo>
                      <a:pt x="515" y="662"/>
                      <a:pt x="515" y="662"/>
                      <a:pt x="515" y="662"/>
                    </a:cubicBezTo>
                    <a:cubicBezTo>
                      <a:pt x="487" y="661"/>
                      <a:pt x="487" y="661"/>
                      <a:pt x="487" y="661"/>
                    </a:cubicBezTo>
                    <a:cubicBezTo>
                      <a:pt x="477" y="676"/>
                      <a:pt x="463" y="689"/>
                      <a:pt x="449" y="702"/>
                    </a:cubicBezTo>
                    <a:cubicBezTo>
                      <a:pt x="464" y="763"/>
                      <a:pt x="464" y="763"/>
                      <a:pt x="464" y="763"/>
                    </a:cubicBezTo>
                    <a:cubicBezTo>
                      <a:pt x="456" y="770"/>
                      <a:pt x="451" y="772"/>
                      <a:pt x="444" y="779"/>
                    </a:cubicBezTo>
                    <a:cubicBezTo>
                      <a:pt x="437" y="785"/>
                      <a:pt x="427" y="787"/>
                      <a:pt x="420" y="793"/>
                    </a:cubicBezTo>
                    <a:cubicBezTo>
                      <a:pt x="390" y="787"/>
                      <a:pt x="390" y="787"/>
                      <a:pt x="390" y="787"/>
                    </a:cubicBezTo>
                    <a:cubicBezTo>
                      <a:pt x="359" y="757"/>
                      <a:pt x="359" y="757"/>
                      <a:pt x="359" y="757"/>
                    </a:cubicBezTo>
                    <a:cubicBezTo>
                      <a:pt x="346" y="756"/>
                      <a:pt x="334" y="762"/>
                      <a:pt x="325" y="763"/>
                    </a:cubicBezTo>
                    <a:cubicBezTo>
                      <a:pt x="304" y="820"/>
                      <a:pt x="304" y="820"/>
                      <a:pt x="304" y="820"/>
                    </a:cubicBezTo>
                    <a:cubicBezTo>
                      <a:pt x="290" y="819"/>
                      <a:pt x="280" y="820"/>
                      <a:pt x="272" y="817"/>
                    </a:cubicBezTo>
                    <a:cubicBezTo>
                      <a:pt x="272" y="817"/>
                      <a:pt x="272" y="817"/>
                      <a:pt x="268" y="816"/>
                    </a:cubicBezTo>
                    <a:cubicBezTo>
                      <a:pt x="241" y="815"/>
                      <a:pt x="241" y="815"/>
                      <a:pt x="241" y="815"/>
                    </a:cubicBezTo>
                    <a:cubicBezTo>
                      <a:pt x="241" y="815"/>
                      <a:pt x="241" y="815"/>
                      <a:pt x="241" y="815"/>
                    </a:cubicBezTo>
                    <a:cubicBezTo>
                      <a:pt x="233" y="812"/>
                      <a:pt x="227" y="814"/>
                      <a:pt x="219" y="811"/>
                    </a:cubicBezTo>
                    <a:cubicBezTo>
                      <a:pt x="208" y="752"/>
                      <a:pt x="208" y="752"/>
                      <a:pt x="208" y="752"/>
                    </a:cubicBezTo>
                    <a:cubicBezTo>
                      <a:pt x="200" y="749"/>
                      <a:pt x="188" y="744"/>
                      <a:pt x="180" y="741"/>
                    </a:cubicBezTo>
                    <a:cubicBezTo>
                      <a:pt x="139" y="763"/>
                      <a:pt x="139" y="763"/>
                      <a:pt x="139" y="763"/>
                    </a:cubicBezTo>
                    <a:cubicBezTo>
                      <a:pt x="108" y="761"/>
                      <a:pt x="108" y="761"/>
                      <a:pt x="108" y="761"/>
                    </a:cubicBezTo>
                    <a:cubicBezTo>
                      <a:pt x="97" y="752"/>
                      <a:pt x="84" y="738"/>
                      <a:pt x="70" y="724"/>
                    </a:cubicBezTo>
                    <a:cubicBezTo>
                      <a:pt x="96" y="669"/>
                      <a:pt x="96" y="669"/>
                      <a:pt x="96" y="669"/>
                    </a:cubicBezTo>
                    <a:cubicBezTo>
                      <a:pt x="93" y="663"/>
                      <a:pt x="86" y="656"/>
                      <a:pt x="81" y="645"/>
                    </a:cubicBezTo>
                    <a:cubicBezTo>
                      <a:pt x="79" y="639"/>
                      <a:pt x="72" y="632"/>
                      <a:pt x="71" y="622"/>
                    </a:cubicBezTo>
                    <a:cubicBezTo>
                      <a:pt x="39" y="620"/>
                      <a:pt x="39" y="620"/>
                      <a:pt x="39" y="620"/>
                    </a:cubicBezTo>
                    <a:cubicBezTo>
                      <a:pt x="8" y="618"/>
                      <a:pt x="8" y="618"/>
                      <a:pt x="8" y="618"/>
                    </a:cubicBezTo>
                    <a:cubicBezTo>
                      <a:pt x="4" y="602"/>
                      <a:pt x="2" y="583"/>
                      <a:pt x="0" y="564"/>
                    </a:cubicBezTo>
                    <a:cubicBezTo>
                      <a:pt x="52" y="537"/>
                      <a:pt x="52" y="537"/>
                      <a:pt x="52" y="537"/>
                    </a:cubicBezTo>
                    <a:cubicBezTo>
                      <a:pt x="50" y="517"/>
                      <a:pt x="53" y="496"/>
                      <a:pt x="55" y="478"/>
                    </a:cubicBezTo>
                    <a:cubicBezTo>
                      <a:pt x="10" y="438"/>
                      <a:pt x="10" y="438"/>
                      <a:pt x="10" y="438"/>
                    </a:cubicBezTo>
                    <a:cubicBezTo>
                      <a:pt x="16" y="422"/>
                      <a:pt x="22" y="405"/>
                      <a:pt x="32" y="390"/>
                    </a:cubicBezTo>
                    <a:cubicBezTo>
                      <a:pt x="89" y="398"/>
                      <a:pt x="89" y="398"/>
                      <a:pt x="89" y="398"/>
                    </a:cubicBezTo>
                    <a:cubicBezTo>
                      <a:pt x="101" y="379"/>
                      <a:pt x="111" y="364"/>
                      <a:pt x="125" y="351"/>
                    </a:cubicBezTo>
                    <a:cubicBezTo>
                      <a:pt x="113" y="296"/>
                      <a:pt x="113" y="296"/>
                      <a:pt x="113" y="296"/>
                    </a:cubicBezTo>
                    <a:cubicBezTo>
                      <a:pt x="120" y="289"/>
                      <a:pt x="127" y="282"/>
                      <a:pt x="133" y="280"/>
                    </a:cubicBezTo>
                    <a:cubicBezTo>
                      <a:pt x="140" y="273"/>
                      <a:pt x="150" y="272"/>
                      <a:pt x="157" y="266"/>
                    </a:cubicBezTo>
                    <a:cubicBezTo>
                      <a:pt x="188" y="268"/>
                      <a:pt x="188" y="268"/>
                      <a:pt x="188" y="268"/>
                    </a:cubicBezTo>
                    <a:cubicBezTo>
                      <a:pt x="217" y="302"/>
                      <a:pt x="217" y="302"/>
                      <a:pt x="217" y="302"/>
                    </a:cubicBezTo>
                    <a:cubicBezTo>
                      <a:pt x="229" y="297"/>
                      <a:pt x="242" y="297"/>
                      <a:pt x="252" y="296"/>
                    </a:cubicBezTo>
                    <a:cubicBezTo>
                      <a:pt x="274" y="235"/>
                      <a:pt x="274" y="235"/>
                      <a:pt x="274" y="235"/>
                    </a:cubicBezTo>
                    <a:cubicBezTo>
                      <a:pt x="283" y="238"/>
                      <a:pt x="296" y="239"/>
                      <a:pt x="306" y="237"/>
                    </a:cubicBezTo>
                    <a:cubicBezTo>
                      <a:pt x="306" y="237"/>
                      <a:pt x="306" y="237"/>
                      <a:pt x="306" y="237"/>
                    </a:cubicBezTo>
                    <a:cubicBezTo>
                      <a:pt x="306" y="237"/>
                      <a:pt x="306" y="237"/>
                      <a:pt x="306" y="237"/>
                    </a:cubicBezTo>
                    <a:cubicBezTo>
                      <a:pt x="306" y="237"/>
                      <a:pt x="306" y="237"/>
                      <a:pt x="306" y="237"/>
                    </a:cubicBezTo>
                    <a:cubicBezTo>
                      <a:pt x="336" y="244"/>
                      <a:pt x="336" y="244"/>
                      <a:pt x="336" y="244"/>
                    </a:cubicBezTo>
                    <a:cubicBezTo>
                      <a:pt x="342" y="241"/>
                      <a:pt x="350" y="244"/>
                      <a:pt x="354" y="246"/>
                    </a:cubicBezTo>
                    <a:cubicBezTo>
                      <a:pt x="368" y="307"/>
                      <a:pt x="368" y="307"/>
                      <a:pt x="368" y="307"/>
                    </a:cubicBezTo>
                    <a:cubicBezTo>
                      <a:pt x="376" y="310"/>
                      <a:pt x="389" y="314"/>
                      <a:pt x="397" y="317"/>
                    </a:cubicBezTo>
                    <a:cubicBezTo>
                      <a:pt x="439" y="291"/>
                      <a:pt x="439" y="291"/>
                      <a:pt x="439" y="291"/>
                    </a:cubicBezTo>
                    <a:cubicBezTo>
                      <a:pt x="465" y="296"/>
                      <a:pt x="465" y="296"/>
                      <a:pt x="465" y="296"/>
                    </a:cubicBezTo>
                    <a:cubicBezTo>
                      <a:pt x="480" y="306"/>
                      <a:pt x="494" y="316"/>
                      <a:pt x="504" y="329"/>
                    </a:cubicBezTo>
                    <a:cubicBezTo>
                      <a:pt x="478" y="385"/>
                      <a:pt x="478" y="385"/>
                      <a:pt x="478" y="385"/>
                    </a:cubicBezTo>
                    <a:cubicBezTo>
                      <a:pt x="485" y="392"/>
                      <a:pt x="490" y="403"/>
                      <a:pt x="497" y="410"/>
                    </a:cubicBezTo>
                    <a:cubicBezTo>
                      <a:pt x="498" y="419"/>
                      <a:pt x="505" y="427"/>
                      <a:pt x="507" y="432"/>
                    </a:cubicBezTo>
                    <a:cubicBezTo>
                      <a:pt x="539" y="435"/>
                      <a:pt x="539" y="435"/>
                      <a:pt x="539" y="435"/>
                    </a:cubicBezTo>
                    <a:cubicBezTo>
                      <a:pt x="565" y="440"/>
                      <a:pt x="565" y="440"/>
                      <a:pt x="565" y="440"/>
                    </a:cubicBezTo>
                    <a:cubicBezTo>
                      <a:pt x="565" y="440"/>
                      <a:pt x="565" y="440"/>
                      <a:pt x="565" y="440"/>
                    </a:cubicBezTo>
                    <a:close/>
                    <a:moveTo>
                      <a:pt x="376" y="462"/>
                    </a:moveTo>
                    <a:cubicBezTo>
                      <a:pt x="360" y="429"/>
                      <a:pt x="331" y="409"/>
                      <a:pt x="295" y="405"/>
                    </a:cubicBezTo>
                    <a:cubicBezTo>
                      <a:pt x="295" y="405"/>
                      <a:pt x="291" y="403"/>
                      <a:pt x="287" y="402"/>
                    </a:cubicBezTo>
                    <a:cubicBezTo>
                      <a:pt x="261" y="397"/>
                      <a:pt x="235" y="405"/>
                      <a:pt x="211" y="420"/>
                    </a:cubicBezTo>
                    <a:cubicBezTo>
                      <a:pt x="156" y="455"/>
                      <a:pt x="137" y="531"/>
                      <a:pt x="171" y="590"/>
                    </a:cubicBezTo>
                    <a:cubicBezTo>
                      <a:pt x="186" y="623"/>
                      <a:pt x="216" y="644"/>
                      <a:pt x="250" y="652"/>
                    </a:cubicBezTo>
                    <a:cubicBezTo>
                      <a:pt x="250" y="652"/>
                      <a:pt x="256" y="649"/>
                      <a:pt x="260" y="651"/>
                    </a:cubicBezTo>
                    <a:cubicBezTo>
                      <a:pt x="286" y="656"/>
                      <a:pt x="311" y="651"/>
                      <a:pt x="334" y="637"/>
                    </a:cubicBezTo>
                    <a:cubicBezTo>
                      <a:pt x="391" y="597"/>
                      <a:pt x="410" y="521"/>
                      <a:pt x="376" y="462"/>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dirty="0">
                  <a:gradFill>
                    <a:gsLst>
                      <a:gs pos="10619">
                        <a:srgbClr val="FFFFFF"/>
                      </a:gs>
                      <a:gs pos="24000">
                        <a:srgbClr val="FFFFFF"/>
                      </a:gs>
                    </a:gsLst>
                    <a:lin ang="5400000" scaled="0"/>
                  </a:gradFill>
                </a:endParaRPr>
              </a:p>
            </p:txBody>
          </p:sp>
        </p:grpSp>
        <p:grpSp>
          <p:nvGrpSpPr>
            <p:cNvPr id="93" name="Group 92"/>
            <p:cNvGrpSpPr/>
            <p:nvPr/>
          </p:nvGrpSpPr>
          <p:grpSpPr>
            <a:xfrm>
              <a:off x="457516" y="2138540"/>
              <a:ext cx="2401798" cy="1188720"/>
              <a:chOff x="457516" y="2138540"/>
              <a:chExt cx="2401798" cy="1188720"/>
            </a:xfrm>
          </p:grpSpPr>
          <p:sp>
            <p:nvSpPr>
              <p:cNvPr id="94" name="TextBox 93"/>
              <p:cNvSpPr txBox="1"/>
              <p:nvPr/>
            </p:nvSpPr>
            <p:spPr>
              <a:xfrm>
                <a:off x="457516" y="2138540"/>
                <a:ext cx="2401798" cy="1188720"/>
              </a:xfrm>
              <a:prstGeom prst="rect">
                <a:avLst/>
              </a:prstGeom>
              <a:solidFill>
                <a:schemeClr val="bg1">
                  <a:lumMod val="85000"/>
                </a:schemeClr>
              </a:solidFill>
            </p:spPr>
            <p:txBody>
              <a:bodyPr wrap="square" lIns="639989" tIns="146283" rIns="0" bIns="146283" rtlCol="0" anchor="b">
                <a:noAutofit/>
              </a:bodyPr>
              <a:lstStyle/>
              <a:p>
                <a:pPr>
                  <a:lnSpc>
                    <a:spcPct val="90000"/>
                  </a:lnSpc>
                </a:pPr>
                <a:r>
                  <a:rPr lang="en-US" dirty="0"/>
                  <a:t>Apps</a:t>
                </a:r>
              </a:p>
            </p:txBody>
          </p:sp>
          <p:sp>
            <p:nvSpPr>
              <p:cNvPr id="96" name="Freeform 6"/>
              <p:cNvSpPr>
                <a:spLocks noChangeAspect="1" noEditPoints="1"/>
              </p:cNvSpPr>
              <p:nvPr/>
            </p:nvSpPr>
            <p:spPr bwMode="auto">
              <a:xfrm>
                <a:off x="722659" y="2870349"/>
                <a:ext cx="189144" cy="289408"/>
              </a:xfrm>
              <a:custGeom>
                <a:avLst/>
                <a:gdLst>
                  <a:gd name="T0" fmla="*/ 1562 w 1562"/>
                  <a:gd name="T1" fmla="*/ 727 h 2390"/>
                  <a:gd name="T2" fmla="*/ 833 w 1562"/>
                  <a:gd name="T3" fmla="*/ 727 h 2390"/>
                  <a:gd name="T4" fmla="*/ 833 w 1562"/>
                  <a:gd name="T5" fmla="*/ 0 h 2390"/>
                  <a:gd name="T6" fmla="*/ 1562 w 1562"/>
                  <a:gd name="T7" fmla="*/ 0 h 2390"/>
                  <a:gd name="T8" fmla="*/ 1562 w 1562"/>
                  <a:gd name="T9" fmla="*/ 727 h 2390"/>
                  <a:gd name="T10" fmla="*/ 653 w 1562"/>
                  <a:gd name="T11" fmla="*/ 76 h 2390"/>
                  <a:gd name="T12" fmla="*/ 76 w 1562"/>
                  <a:gd name="T13" fmla="*/ 76 h 2390"/>
                  <a:gd name="T14" fmla="*/ 76 w 1562"/>
                  <a:gd name="T15" fmla="*/ 651 h 2390"/>
                  <a:gd name="T16" fmla="*/ 653 w 1562"/>
                  <a:gd name="T17" fmla="*/ 651 h 2390"/>
                  <a:gd name="T18" fmla="*/ 653 w 1562"/>
                  <a:gd name="T19" fmla="*/ 76 h 2390"/>
                  <a:gd name="T20" fmla="*/ 729 w 1562"/>
                  <a:gd name="T21" fmla="*/ 0 h 2390"/>
                  <a:gd name="T22" fmla="*/ 729 w 1562"/>
                  <a:gd name="T23" fmla="*/ 727 h 2390"/>
                  <a:gd name="T24" fmla="*/ 0 w 1562"/>
                  <a:gd name="T25" fmla="*/ 727 h 2390"/>
                  <a:gd name="T26" fmla="*/ 0 w 1562"/>
                  <a:gd name="T27" fmla="*/ 0 h 2390"/>
                  <a:gd name="T28" fmla="*/ 729 w 1562"/>
                  <a:gd name="T29" fmla="*/ 0 h 2390"/>
                  <a:gd name="T30" fmla="*/ 729 w 1562"/>
                  <a:gd name="T31" fmla="*/ 0 h 2390"/>
                  <a:gd name="T32" fmla="*/ 653 w 1562"/>
                  <a:gd name="T33" fmla="*/ 1739 h 2390"/>
                  <a:gd name="T34" fmla="*/ 76 w 1562"/>
                  <a:gd name="T35" fmla="*/ 1739 h 2390"/>
                  <a:gd name="T36" fmla="*/ 76 w 1562"/>
                  <a:gd name="T37" fmla="*/ 2314 h 2390"/>
                  <a:gd name="T38" fmla="*/ 653 w 1562"/>
                  <a:gd name="T39" fmla="*/ 2314 h 2390"/>
                  <a:gd name="T40" fmla="*/ 653 w 1562"/>
                  <a:gd name="T41" fmla="*/ 1739 h 2390"/>
                  <a:gd name="T42" fmla="*/ 729 w 1562"/>
                  <a:gd name="T43" fmla="*/ 1663 h 2390"/>
                  <a:gd name="T44" fmla="*/ 729 w 1562"/>
                  <a:gd name="T45" fmla="*/ 2390 h 2390"/>
                  <a:gd name="T46" fmla="*/ 0 w 1562"/>
                  <a:gd name="T47" fmla="*/ 2390 h 2390"/>
                  <a:gd name="T48" fmla="*/ 0 w 1562"/>
                  <a:gd name="T49" fmla="*/ 1663 h 2390"/>
                  <a:gd name="T50" fmla="*/ 729 w 1562"/>
                  <a:gd name="T51" fmla="*/ 1663 h 2390"/>
                  <a:gd name="T52" fmla="*/ 729 w 1562"/>
                  <a:gd name="T53" fmla="*/ 1663 h 2390"/>
                  <a:gd name="T54" fmla="*/ 1486 w 1562"/>
                  <a:gd name="T55" fmla="*/ 907 h 2390"/>
                  <a:gd name="T56" fmla="*/ 76 w 1562"/>
                  <a:gd name="T57" fmla="*/ 907 h 2390"/>
                  <a:gd name="T58" fmla="*/ 76 w 1562"/>
                  <a:gd name="T59" fmla="*/ 1483 h 2390"/>
                  <a:gd name="T60" fmla="*/ 1486 w 1562"/>
                  <a:gd name="T61" fmla="*/ 1483 h 2390"/>
                  <a:gd name="T62" fmla="*/ 1486 w 1562"/>
                  <a:gd name="T63" fmla="*/ 907 h 2390"/>
                  <a:gd name="T64" fmla="*/ 1562 w 1562"/>
                  <a:gd name="T65" fmla="*/ 831 h 2390"/>
                  <a:gd name="T66" fmla="*/ 1562 w 1562"/>
                  <a:gd name="T67" fmla="*/ 1559 h 2390"/>
                  <a:gd name="T68" fmla="*/ 0 w 1562"/>
                  <a:gd name="T69" fmla="*/ 1559 h 2390"/>
                  <a:gd name="T70" fmla="*/ 0 w 1562"/>
                  <a:gd name="T71" fmla="*/ 831 h 2390"/>
                  <a:gd name="T72" fmla="*/ 1562 w 1562"/>
                  <a:gd name="T73" fmla="*/ 831 h 2390"/>
                  <a:gd name="T74" fmla="*/ 1562 w 1562"/>
                  <a:gd name="T75" fmla="*/ 831 h 2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2" h="2390">
                    <a:moveTo>
                      <a:pt x="1562" y="727"/>
                    </a:moveTo>
                    <a:lnTo>
                      <a:pt x="833" y="727"/>
                    </a:lnTo>
                    <a:lnTo>
                      <a:pt x="833" y="0"/>
                    </a:lnTo>
                    <a:lnTo>
                      <a:pt x="1562" y="0"/>
                    </a:lnTo>
                    <a:lnTo>
                      <a:pt x="1562" y="727"/>
                    </a:lnTo>
                    <a:close/>
                    <a:moveTo>
                      <a:pt x="653" y="76"/>
                    </a:moveTo>
                    <a:lnTo>
                      <a:pt x="76" y="76"/>
                    </a:lnTo>
                    <a:lnTo>
                      <a:pt x="76" y="651"/>
                    </a:lnTo>
                    <a:lnTo>
                      <a:pt x="653" y="651"/>
                    </a:lnTo>
                    <a:lnTo>
                      <a:pt x="653" y="76"/>
                    </a:lnTo>
                    <a:close/>
                    <a:moveTo>
                      <a:pt x="729" y="0"/>
                    </a:moveTo>
                    <a:lnTo>
                      <a:pt x="729" y="727"/>
                    </a:lnTo>
                    <a:lnTo>
                      <a:pt x="0" y="727"/>
                    </a:lnTo>
                    <a:lnTo>
                      <a:pt x="0" y="0"/>
                    </a:lnTo>
                    <a:lnTo>
                      <a:pt x="729" y="0"/>
                    </a:lnTo>
                    <a:lnTo>
                      <a:pt x="729" y="0"/>
                    </a:lnTo>
                    <a:close/>
                    <a:moveTo>
                      <a:pt x="653" y="1739"/>
                    </a:moveTo>
                    <a:lnTo>
                      <a:pt x="76" y="1739"/>
                    </a:lnTo>
                    <a:lnTo>
                      <a:pt x="76" y="2314"/>
                    </a:lnTo>
                    <a:lnTo>
                      <a:pt x="653" y="2314"/>
                    </a:lnTo>
                    <a:lnTo>
                      <a:pt x="653" y="1739"/>
                    </a:lnTo>
                    <a:close/>
                    <a:moveTo>
                      <a:pt x="729" y="1663"/>
                    </a:moveTo>
                    <a:lnTo>
                      <a:pt x="729" y="2390"/>
                    </a:lnTo>
                    <a:lnTo>
                      <a:pt x="0" y="2390"/>
                    </a:lnTo>
                    <a:lnTo>
                      <a:pt x="0" y="1663"/>
                    </a:lnTo>
                    <a:lnTo>
                      <a:pt x="729" y="1663"/>
                    </a:lnTo>
                    <a:lnTo>
                      <a:pt x="729" y="1663"/>
                    </a:lnTo>
                    <a:close/>
                    <a:moveTo>
                      <a:pt x="1486" y="907"/>
                    </a:moveTo>
                    <a:lnTo>
                      <a:pt x="76" y="907"/>
                    </a:lnTo>
                    <a:lnTo>
                      <a:pt x="76" y="1483"/>
                    </a:lnTo>
                    <a:lnTo>
                      <a:pt x="1486" y="1483"/>
                    </a:lnTo>
                    <a:lnTo>
                      <a:pt x="1486" y="907"/>
                    </a:lnTo>
                    <a:close/>
                    <a:moveTo>
                      <a:pt x="1562" y="831"/>
                    </a:moveTo>
                    <a:lnTo>
                      <a:pt x="1562" y="1559"/>
                    </a:lnTo>
                    <a:lnTo>
                      <a:pt x="0" y="1559"/>
                    </a:lnTo>
                    <a:lnTo>
                      <a:pt x="0" y="831"/>
                    </a:lnTo>
                    <a:lnTo>
                      <a:pt x="1562" y="831"/>
                    </a:lnTo>
                    <a:lnTo>
                      <a:pt x="1562" y="831"/>
                    </a:ln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endParaRPr lang="en-US" dirty="0">
                  <a:gradFill>
                    <a:gsLst>
                      <a:gs pos="10619">
                        <a:srgbClr val="FFFFFF"/>
                      </a:gs>
                      <a:gs pos="24000">
                        <a:srgbClr val="FFFFFF"/>
                      </a:gs>
                    </a:gsLst>
                    <a:lin ang="5400000" scaled="0"/>
                  </a:gradFill>
                </a:endParaRPr>
              </a:p>
            </p:txBody>
          </p:sp>
        </p:grpSp>
        <p:grpSp>
          <p:nvGrpSpPr>
            <p:cNvPr id="110" name="Group 109"/>
            <p:cNvGrpSpPr/>
            <p:nvPr/>
          </p:nvGrpSpPr>
          <p:grpSpPr>
            <a:xfrm>
              <a:off x="548956" y="2210810"/>
              <a:ext cx="2208758" cy="544765"/>
              <a:chOff x="548956" y="2210810"/>
              <a:chExt cx="2208758" cy="544765"/>
            </a:xfrm>
          </p:grpSpPr>
          <p:sp>
            <p:nvSpPr>
              <p:cNvPr id="111" name="TextBox 110"/>
              <p:cNvSpPr txBox="1"/>
              <p:nvPr/>
            </p:nvSpPr>
            <p:spPr>
              <a:xfrm>
                <a:off x="548956" y="2210810"/>
                <a:ext cx="2208758" cy="544765"/>
              </a:xfrm>
              <a:prstGeom prst="rect">
                <a:avLst/>
              </a:prstGeom>
              <a:solidFill>
                <a:schemeClr val="bg1"/>
              </a:solidFill>
            </p:spPr>
            <p:txBody>
              <a:bodyPr wrap="square" lIns="548562" tIns="146283" rIns="0" bIns="146283" rtlCol="0" anchor="ctr">
                <a:spAutoFit/>
              </a:bodyPr>
              <a:lstStyle/>
              <a:p>
                <a:pPr>
                  <a:lnSpc>
                    <a:spcPct val="90000"/>
                  </a:lnSpc>
                </a:pPr>
                <a:r>
                  <a:rPr lang="en-US" dirty="0"/>
                  <a:t>Files and data</a:t>
                </a:r>
              </a:p>
            </p:txBody>
          </p:sp>
          <p:sp>
            <p:nvSpPr>
              <p:cNvPr id="116" name="Freeform 313"/>
              <p:cNvSpPr>
                <a:spLocks noChangeAspect="1" noEditPoints="1"/>
              </p:cNvSpPr>
              <p:nvPr/>
            </p:nvSpPr>
            <p:spPr bwMode="auto">
              <a:xfrm>
                <a:off x="726649" y="2334849"/>
                <a:ext cx="204669" cy="262396"/>
              </a:xfrm>
              <a:custGeom>
                <a:avLst/>
                <a:gdLst>
                  <a:gd name="T0" fmla="*/ 62 w 156"/>
                  <a:gd name="T1" fmla="*/ 0 h 200"/>
                  <a:gd name="T2" fmla="*/ 24 w 156"/>
                  <a:gd name="T3" fmla="*/ 33 h 200"/>
                  <a:gd name="T4" fmla="*/ 24 w 156"/>
                  <a:gd name="T5" fmla="*/ 47 h 200"/>
                  <a:gd name="T6" fmla="*/ 0 w 156"/>
                  <a:gd name="T7" fmla="*/ 68 h 200"/>
                  <a:gd name="T8" fmla="*/ 0 w 156"/>
                  <a:gd name="T9" fmla="*/ 200 h 200"/>
                  <a:gd name="T10" fmla="*/ 135 w 156"/>
                  <a:gd name="T11" fmla="*/ 200 h 200"/>
                  <a:gd name="T12" fmla="*/ 135 w 156"/>
                  <a:gd name="T13" fmla="*/ 165 h 200"/>
                  <a:gd name="T14" fmla="*/ 156 w 156"/>
                  <a:gd name="T15" fmla="*/ 165 h 200"/>
                  <a:gd name="T16" fmla="*/ 156 w 156"/>
                  <a:gd name="T17" fmla="*/ 0 h 200"/>
                  <a:gd name="T18" fmla="*/ 62 w 156"/>
                  <a:gd name="T19" fmla="*/ 0 h 200"/>
                  <a:gd name="T20" fmla="*/ 121 w 156"/>
                  <a:gd name="T21" fmla="*/ 188 h 200"/>
                  <a:gd name="T22" fmla="*/ 14 w 156"/>
                  <a:gd name="T23" fmla="*/ 188 h 200"/>
                  <a:gd name="T24" fmla="*/ 14 w 156"/>
                  <a:gd name="T25" fmla="*/ 80 h 200"/>
                  <a:gd name="T26" fmla="*/ 24 w 156"/>
                  <a:gd name="T27" fmla="*/ 80 h 200"/>
                  <a:gd name="T28" fmla="*/ 24 w 156"/>
                  <a:gd name="T29" fmla="*/ 165 h 200"/>
                  <a:gd name="T30" fmla="*/ 121 w 156"/>
                  <a:gd name="T31" fmla="*/ 165 h 200"/>
                  <a:gd name="T32" fmla="*/ 121 w 156"/>
                  <a:gd name="T33" fmla="*/ 188 h 200"/>
                  <a:gd name="T34" fmla="*/ 142 w 156"/>
                  <a:gd name="T35" fmla="*/ 153 h 200"/>
                  <a:gd name="T36" fmla="*/ 38 w 156"/>
                  <a:gd name="T37" fmla="*/ 153 h 200"/>
                  <a:gd name="T38" fmla="*/ 38 w 156"/>
                  <a:gd name="T39" fmla="*/ 45 h 200"/>
                  <a:gd name="T40" fmla="*/ 78 w 156"/>
                  <a:gd name="T41" fmla="*/ 45 h 200"/>
                  <a:gd name="T42" fmla="*/ 78 w 156"/>
                  <a:gd name="T43" fmla="*/ 12 h 200"/>
                  <a:gd name="T44" fmla="*/ 142 w 156"/>
                  <a:gd name="T45" fmla="*/ 12 h 200"/>
                  <a:gd name="T46" fmla="*/ 142 w 156"/>
                  <a:gd name="T47" fmla="*/ 15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 h="200">
                    <a:moveTo>
                      <a:pt x="62" y="0"/>
                    </a:moveTo>
                    <a:lnTo>
                      <a:pt x="24" y="33"/>
                    </a:lnTo>
                    <a:lnTo>
                      <a:pt x="24" y="47"/>
                    </a:lnTo>
                    <a:lnTo>
                      <a:pt x="0" y="68"/>
                    </a:lnTo>
                    <a:lnTo>
                      <a:pt x="0" y="200"/>
                    </a:lnTo>
                    <a:lnTo>
                      <a:pt x="135" y="200"/>
                    </a:lnTo>
                    <a:lnTo>
                      <a:pt x="135" y="165"/>
                    </a:lnTo>
                    <a:lnTo>
                      <a:pt x="156" y="165"/>
                    </a:lnTo>
                    <a:lnTo>
                      <a:pt x="156" y="0"/>
                    </a:lnTo>
                    <a:lnTo>
                      <a:pt x="62" y="0"/>
                    </a:lnTo>
                    <a:close/>
                    <a:moveTo>
                      <a:pt x="121" y="188"/>
                    </a:moveTo>
                    <a:lnTo>
                      <a:pt x="14" y="188"/>
                    </a:lnTo>
                    <a:lnTo>
                      <a:pt x="14" y="80"/>
                    </a:lnTo>
                    <a:lnTo>
                      <a:pt x="24" y="80"/>
                    </a:lnTo>
                    <a:lnTo>
                      <a:pt x="24" y="165"/>
                    </a:lnTo>
                    <a:lnTo>
                      <a:pt x="121" y="165"/>
                    </a:lnTo>
                    <a:lnTo>
                      <a:pt x="121" y="188"/>
                    </a:lnTo>
                    <a:close/>
                    <a:moveTo>
                      <a:pt x="142" y="153"/>
                    </a:moveTo>
                    <a:lnTo>
                      <a:pt x="38" y="153"/>
                    </a:lnTo>
                    <a:lnTo>
                      <a:pt x="38" y="45"/>
                    </a:lnTo>
                    <a:lnTo>
                      <a:pt x="78" y="45"/>
                    </a:lnTo>
                    <a:lnTo>
                      <a:pt x="78" y="12"/>
                    </a:lnTo>
                    <a:lnTo>
                      <a:pt x="142" y="12"/>
                    </a:lnTo>
                    <a:lnTo>
                      <a:pt x="142" y="153"/>
                    </a:lnTo>
                    <a:close/>
                  </a:path>
                </a:pathLst>
              </a:custGeom>
              <a:solidFill>
                <a:schemeClr val="tx1"/>
              </a:solidFill>
              <a:ln>
                <a:noFill/>
              </a:ln>
              <a:extLst/>
            </p:spPr>
            <p:txBody>
              <a:bodyPr vert="horz" wrap="square" lIns="91427" tIns="45713" rIns="91427" bIns="45713" numCol="1" anchor="t" anchorCtr="0" compatLnSpc="1">
                <a:prstTxWarp prst="textNoShape">
                  <a:avLst/>
                </a:prstTxWarp>
              </a:bodyPr>
              <a:lstStyle/>
              <a:p>
                <a:endParaRPr lang="en-US" dirty="0">
                  <a:gradFill>
                    <a:gsLst>
                      <a:gs pos="10619">
                        <a:srgbClr val="FFFFFF"/>
                      </a:gs>
                      <a:gs pos="24000">
                        <a:srgbClr val="FFFFFF"/>
                      </a:gs>
                    </a:gsLst>
                    <a:lin ang="5400000" scaled="0"/>
                  </a:gradFill>
                </a:endParaRPr>
              </a:p>
            </p:txBody>
          </p:sp>
        </p:grpSp>
      </p:grpSp>
      <p:grpSp>
        <p:nvGrpSpPr>
          <p:cNvPr id="124" name="Group 123"/>
          <p:cNvGrpSpPr/>
          <p:nvPr/>
        </p:nvGrpSpPr>
        <p:grpSpPr>
          <a:xfrm>
            <a:off x="1037373" y="5472316"/>
            <a:ext cx="3183645" cy="1105887"/>
            <a:chOff x="274637" y="5594984"/>
            <a:chExt cx="2785242" cy="1106043"/>
          </a:xfrm>
        </p:grpSpPr>
        <p:sp>
          <p:nvSpPr>
            <p:cNvPr id="125" name="TextBox 124"/>
            <p:cNvSpPr txBox="1"/>
            <p:nvPr/>
          </p:nvSpPr>
          <p:spPr>
            <a:xfrm>
              <a:off x="274637" y="5594984"/>
              <a:ext cx="2785242" cy="1106043"/>
            </a:xfrm>
            <a:prstGeom prst="rect">
              <a:avLst/>
            </a:prstGeom>
            <a:solidFill>
              <a:srgbClr val="6DC2E9"/>
            </a:solidFill>
          </p:spPr>
          <p:txBody>
            <a:bodyPr wrap="square" lIns="548562" tIns="146283" rIns="0" bIns="146283" rtlCol="0" anchor="ctr">
              <a:noAutofit/>
            </a:bodyPr>
            <a:lstStyle/>
            <a:p>
              <a:pPr>
                <a:lnSpc>
                  <a:spcPct val="90000"/>
                </a:lnSpc>
              </a:pPr>
              <a:r>
                <a:rPr lang="en-US" dirty="0">
                  <a:gradFill>
                    <a:gsLst>
                      <a:gs pos="10619">
                        <a:srgbClr val="FFFFFF"/>
                      </a:gs>
                      <a:gs pos="100000">
                        <a:srgbClr val="FFFFFF"/>
                      </a:gs>
                    </a:gsLst>
                    <a:lin ang="5400000" scaled="0"/>
                  </a:gradFill>
                  <a:cs typeface="Segoe UI" panose="020B0502040204020203" pitchFamily="34" charset="0"/>
                </a:rPr>
                <a:t>UEFI Firmware</a:t>
              </a:r>
            </a:p>
            <a:p>
              <a:pPr>
                <a:lnSpc>
                  <a:spcPct val="90000"/>
                </a:lnSpc>
              </a:pPr>
              <a:r>
                <a:rPr lang="en-US" dirty="0">
                  <a:gradFill>
                    <a:gsLst>
                      <a:gs pos="10619">
                        <a:srgbClr val="FFFFFF"/>
                      </a:gs>
                      <a:gs pos="100000">
                        <a:srgbClr val="FFFFFF"/>
                      </a:gs>
                    </a:gsLst>
                    <a:lin ang="5400000" scaled="0"/>
                  </a:gradFill>
                </a:rPr>
                <a:t>Hardware </a:t>
              </a:r>
            </a:p>
          </p:txBody>
        </p:sp>
        <p:sp>
          <p:nvSpPr>
            <p:cNvPr id="126" name="Freeform 84"/>
            <p:cNvSpPr>
              <a:spLocks noChangeAspect="1" noEditPoints="1"/>
            </p:cNvSpPr>
            <p:nvPr/>
          </p:nvSpPr>
          <p:spPr bwMode="black">
            <a:xfrm>
              <a:off x="434270" y="5799480"/>
              <a:ext cx="232664" cy="278130"/>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1960" tIns="87972" rIns="131960" bIns="87972" numCol="1" spcCol="0" rtlCol="0" fromWordArt="0" anchor="t" anchorCtr="0" forceAA="0" compatLnSpc="1">
              <a:prstTxWarp prst="textNoShape">
                <a:avLst/>
              </a:prstTxWarp>
              <a:noAutofit/>
            </a:bodyPr>
            <a:lstStyle/>
            <a:p>
              <a:pPr>
                <a:lnSpc>
                  <a:spcPct val="90000"/>
                </a:lnSpc>
              </a:pPr>
              <a:endParaRPr lang="en-US" sz="1599" dirty="0">
                <a:gradFill>
                  <a:gsLst>
                    <a:gs pos="79646">
                      <a:srgbClr val="FFFFFF"/>
                    </a:gs>
                    <a:gs pos="61947">
                      <a:srgbClr val="FFFFFF"/>
                    </a:gs>
                  </a:gsLst>
                  <a:lin ang="5400000" scaled="0"/>
                </a:gradFill>
              </a:endParaRPr>
            </a:p>
          </p:txBody>
        </p:sp>
      </p:grpSp>
      <p:grpSp>
        <p:nvGrpSpPr>
          <p:cNvPr id="127" name="Group 126"/>
          <p:cNvGrpSpPr/>
          <p:nvPr/>
        </p:nvGrpSpPr>
        <p:grpSpPr>
          <a:xfrm>
            <a:off x="1037373" y="4901438"/>
            <a:ext cx="3183645" cy="522569"/>
            <a:chOff x="274637" y="5024025"/>
            <a:chExt cx="2785242" cy="522643"/>
          </a:xfrm>
        </p:grpSpPr>
        <p:sp>
          <p:nvSpPr>
            <p:cNvPr id="128" name="TextBox 127"/>
            <p:cNvSpPr txBox="1"/>
            <p:nvPr/>
          </p:nvSpPr>
          <p:spPr>
            <a:xfrm>
              <a:off x="274637" y="5024025"/>
              <a:ext cx="2785242" cy="522643"/>
            </a:xfrm>
            <a:prstGeom prst="rect">
              <a:avLst/>
            </a:prstGeom>
            <a:solidFill>
              <a:srgbClr val="00BCF2"/>
            </a:solidFill>
          </p:spPr>
          <p:txBody>
            <a:bodyPr wrap="square" lIns="548562" tIns="146283" rIns="0" bIns="146283" rtlCol="0" anchor="ctr">
              <a:noAutofit/>
            </a:bodyPr>
            <a:lstStyle>
              <a:defPPr>
                <a:defRPr lang="en-US"/>
              </a:defPPr>
              <a:lvl1pPr>
                <a:lnSpc>
                  <a:spcPct val="90000"/>
                </a:lnSpc>
                <a:defRPr sz="1800">
                  <a:gradFill>
                    <a:gsLst>
                      <a:gs pos="10619">
                        <a:schemeClr val="bg1"/>
                      </a:gs>
                      <a:gs pos="24000">
                        <a:schemeClr val="bg1"/>
                      </a:gs>
                    </a:gsLst>
                    <a:lin ang="5400000" scaled="0"/>
                  </a:gradFill>
                  <a:latin typeface="Segoe UI Semibold" panose="020B0702040204020203" pitchFamily="34" charset="0"/>
                </a:defRPr>
              </a:lvl1pPr>
            </a:lstStyle>
            <a:p>
              <a:r>
                <a:rPr lang="en-US" dirty="0">
                  <a:gradFill>
                    <a:gsLst>
                      <a:gs pos="39000">
                        <a:srgbClr val="FFFFFF"/>
                      </a:gs>
                      <a:gs pos="96000">
                        <a:srgbClr val="FFFFFF"/>
                      </a:gs>
                    </a:gsLst>
                    <a:lin ang="5400000" scaled="0"/>
                  </a:gradFill>
                  <a:latin typeface="Segoe UI" panose="020B0502040204020203" pitchFamily="34" charset="0"/>
                  <a:cs typeface="Segoe UI" panose="020B0502040204020203" pitchFamily="34" charset="0"/>
                </a:rPr>
                <a:t>Windows NT Kernel</a:t>
              </a:r>
            </a:p>
          </p:txBody>
        </p:sp>
        <p:sp>
          <p:nvSpPr>
            <p:cNvPr id="129" name="Freeform 21"/>
            <p:cNvSpPr>
              <a:spLocks noChangeAspect="1"/>
            </p:cNvSpPr>
            <p:nvPr/>
          </p:nvSpPr>
          <p:spPr bwMode="auto">
            <a:xfrm>
              <a:off x="425049" y="5142369"/>
              <a:ext cx="275979" cy="252610"/>
            </a:xfrm>
            <a:custGeom>
              <a:avLst/>
              <a:gdLst>
                <a:gd name="T0" fmla="*/ 496 w 496"/>
                <a:gd name="T1" fmla="*/ 277 h 454"/>
                <a:gd name="T2" fmla="*/ 347 w 496"/>
                <a:gd name="T3" fmla="*/ 277 h 454"/>
                <a:gd name="T4" fmla="*/ 347 w 496"/>
                <a:gd name="T5" fmla="*/ 145 h 454"/>
                <a:gd name="T6" fmla="*/ 267 w 496"/>
                <a:gd name="T7" fmla="*/ 145 h 454"/>
                <a:gd name="T8" fmla="*/ 267 w 496"/>
                <a:gd name="T9" fmla="*/ 0 h 454"/>
                <a:gd name="T10" fmla="*/ 229 w 496"/>
                <a:gd name="T11" fmla="*/ 0 h 454"/>
                <a:gd name="T12" fmla="*/ 229 w 496"/>
                <a:gd name="T13" fmla="*/ 145 h 454"/>
                <a:gd name="T14" fmla="*/ 149 w 496"/>
                <a:gd name="T15" fmla="*/ 145 h 454"/>
                <a:gd name="T16" fmla="*/ 149 w 496"/>
                <a:gd name="T17" fmla="*/ 277 h 454"/>
                <a:gd name="T18" fmla="*/ 0 w 496"/>
                <a:gd name="T19" fmla="*/ 277 h 454"/>
                <a:gd name="T20" fmla="*/ 0 w 496"/>
                <a:gd name="T21" fmla="*/ 315 h 454"/>
                <a:gd name="T22" fmla="*/ 71 w 496"/>
                <a:gd name="T23" fmla="*/ 315 h 454"/>
                <a:gd name="T24" fmla="*/ 71 w 496"/>
                <a:gd name="T25" fmla="*/ 454 h 454"/>
                <a:gd name="T26" fmla="*/ 109 w 496"/>
                <a:gd name="T27" fmla="*/ 454 h 454"/>
                <a:gd name="T28" fmla="*/ 109 w 496"/>
                <a:gd name="T29" fmla="*/ 315 h 454"/>
                <a:gd name="T30" fmla="*/ 229 w 496"/>
                <a:gd name="T31" fmla="*/ 315 h 454"/>
                <a:gd name="T32" fmla="*/ 229 w 496"/>
                <a:gd name="T33" fmla="*/ 454 h 454"/>
                <a:gd name="T34" fmla="*/ 267 w 496"/>
                <a:gd name="T35" fmla="*/ 454 h 454"/>
                <a:gd name="T36" fmla="*/ 267 w 496"/>
                <a:gd name="T37" fmla="*/ 315 h 454"/>
                <a:gd name="T38" fmla="*/ 385 w 496"/>
                <a:gd name="T39" fmla="*/ 315 h 454"/>
                <a:gd name="T40" fmla="*/ 385 w 496"/>
                <a:gd name="T41" fmla="*/ 454 h 454"/>
                <a:gd name="T42" fmla="*/ 423 w 496"/>
                <a:gd name="T43" fmla="*/ 454 h 454"/>
                <a:gd name="T44" fmla="*/ 423 w 496"/>
                <a:gd name="T45" fmla="*/ 315 h 454"/>
                <a:gd name="T46" fmla="*/ 496 w 496"/>
                <a:gd name="T47" fmla="*/ 315 h 454"/>
                <a:gd name="T48" fmla="*/ 496 w 496"/>
                <a:gd name="T49" fmla="*/ 27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6" h="454">
                  <a:moveTo>
                    <a:pt x="496" y="277"/>
                  </a:moveTo>
                  <a:lnTo>
                    <a:pt x="347" y="277"/>
                  </a:lnTo>
                  <a:lnTo>
                    <a:pt x="347" y="145"/>
                  </a:lnTo>
                  <a:lnTo>
                    <a:pt x="267" y="145"/>
                  </a:lnTo>
                  <a:lnTo>
                    <a:pt x="267" y="0"/>
                  </a:lnTo>
                  <a:lnTo>
                    <a:pt x="229" y="0"/>
                  </a:lnTo>
                  <a:lnTo>
                    <a:pt x="229" y="145"/>
                  </a:lnTo>
                  <a:lnTo>
                    <a:pt x="149" y="145"/>
                  </a:lnTo>
                  <a:lnTo>
                    <a:pt x="149" y="277"/>
                  </a:lnTo>
                  <a:lnTo>
                    <a:pt x="0" y="277"/>
                  </a:lnTo>
                  <a:lnTo>
                    <a:pt x="0" y="315"/>
                  </a:lnTo>
                  <a:lnTo>
                    <a:pt x="71" y="315"/>
                  </a:lnTo>
                  <a:lnTo>
                    <a:pt x="71" y="454"/>
                  </a:lnTo>
                  <a:lnTo>
                    <a:pt x="109" y="454"/>
                  </a:lnTo>
                  <a:lnTo>
                    <a:pt x="109" y="315"/>
                  </a:lnTo>
                  <a:lnTo>
                    <a:pt x="229" y="315"/>
                  </a:lnTo>
                  <a:lnTo>
                    <a:pt x="229" y="454"/>
                  </a:lnTo>
                  <a:lnTo>
                    <a:pt x="267" y="454"/>
                  </a:lnTo>
                  <a:lnTo>
                    <a:pt x="267" y="315"/>
                  </a:lnTo>
                  <a:lnTo>
                    <a:pt x="385" y="315"/>
                  </a:lnTo>
                  <a:lnTo>
                    <a:pt x="385" y="454"/>
                  </a:lnTo>
                  <a:lnTo>
                    <a:pt x="423" y="454"/>
                  </a:lnTo>
                  <a:lnTo>
                    <a:pt x="423" y="315"/>
                  </a:lnTo>
                  <a:lnTo>
                    <a:pt x="496" y="315"/>
                  </a:lnTo>
                  <a:lnTo>
                    <a:pt x="496" y="277"/>
                  </a:ln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endParaRPr lang="en-US" dirty="0">
                <a:solidFill>
                  <a:srgbClr val="000000"/>
                </a:solidFill>
              </a:endParaRPr>
            </a:p>
          </p:txBody>
        </p:sp>
      </p:grpSp>
      <p:sp>
        <p:nvSpPr>
          <p:cNvPr id="2" name="Text Placeholder 1"/>
          <p:cNvSpPr>
            <a:spLocks noGrp="1"/>
          </p:cNvSpPr>
          <p:nvPr>
            <p:ph type="body" sz="quarter" idx="4294967295"/>
          </p:nvPr>
        </p:nvSpPr>
        <p:spPr>
          <a:xfrm>
            <a:off x="0" y="107950"/>
            <a:ext cx="11877675" cy="738664"/>
          </a:xfrm>
        </p:spPr>
        <p:txBody>
          <a:bodyPr/>
          <a:lstStyle/>
          <a:p>
            <a:pPr marL="0" indent="0">
              <a:buNone/>
            </a:pPr>
            <a:r>
              <a:rPr lang="en-US" dirty="0" smtClean="0">
                <a:solidFill>
                  <a:schemeClr val="tx1"/>
                </a:solidFill>
                <a:latin typeface="Segoe UI Light"/>
              </a:rPr>
              <a:t>Layered </a:t>
            </a:r>
            <a:r>
              <a:rPr lang="en-US" dirty="0">
                <a:solidFill>
                  <a:schemeClr val="tx1"/>
                </a:solidFill>
                <a:latin typeface="Segoe UI Light"/>
              </a:rPr>
              <a:t>Security Architecture</a:t>
            </a:r>
            <a:endParaRPr lang="en-US" dirty="0">
              <a:solidFill>
                <a:schemeClr val="tx1"/>
              </a:solidFill>
            </a:endParaRPr>
          </a:p>
        </p:txBody>
      </p:sp>
    </p:spTree>
    <p:extLst>
      <p:ext uri="{BB962C8B-B14F-4D97-AF65-F5344CB8AC3E}">
        <p14:creationId xmlns:p14="http://schemas.microsoft.com/office/powerpoint/2010/main" val="464380955"/>
      </p:ext>
    </p:extLst>
  </p:cSld>
  <p:clrMapOvr>
    <a:masterClrMapping/>
  </p:clrMapOvr>
  <mc:AlternateContent xmlns:mc="http://schemas.openxmlformats.org/markup-compatibility/2006" xmlns:p14="http://schemas.microsoft.com/office/powerpoint/2010/main">
    <mc:Choice Requires="p14">
      <p:transition spd="slow" p14:dur="13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GRAPHICS\SCREENSHOTS\Other stuff\ExchangeActiveSync\Settings_exchangeActivesync.png"/>
          <p:cNvPicPr>
            <a:picLocks noChangeAspect="1" noChangeArrowheads="1"/>
          </p:cNvPicPr>
          <p:nvPr/>
        </p:nvPicPr>
        <p:blipFill rotWithShape="1">
          <a:blip r:embed="rId3">
            <a:extLst>
              <a:ext uri="{28A0092B-C50C-407E-A947-70E740481C1C}">
                <a14:useLocalDpi xmlns:a14="http://schemas.microsoft.com/office/drawing/2010/main"/>
              </a:ext>
            </a:extLst>
          </a:blip>
          <a:srcRect l="-18180" t="-11088" r="-17485" b="-7668"/>
          <a:stretch/>
        </p:blipFill>
        <p:spPr bwMode="auto">
          <a:xfrm>
            <a:off x="1121301" y="1819871"/>
            <a:ext cx="2681234" cy="3911753"/>
          </a:xfrm>
          <a:prstGeom prst="rect">
            <a:avLst/>
          </a:prstGeom>
          <a:noFill/>
          <a:extLst>
            <a:ext uri="{909E8E84-426E-40DD-AFC4-6F175D3DCCD1}">
              <a14:hiddenFill xmlns:a14="http://schemas.microsoft.com/office/drawing/2010/main">
                <a:solidFill>
                  <a:srgbClr val="FFFFFF"/>
                </a:solidFill>
              </a14:hiddenFill>
            </a:ext>
          </a:extLst>
        </p:spPr>
      </p:pic>
      <p:pic>
        <p:nvPicPr>
          <p:cNvPr id="10" name="6 account added"/>
          <p:cNvPicPr>
            <a:picLocks noChangeAspect="1"/>
          </p:cNvPicPr>
          <p:nvPr/>
        </p:nvPicPr>
        <p:blipFill>
          <a:blip r:embed="rId4"/>
          <a:stretch>
            <a:fillRect/>
          </a:stretch>
        </p:blipFill>
        <p:spPr>
          <a:xfrm>
            <a:off x="1477504" y="2197419"/>
            <a:ext cx="1956385" cy="3292090"/>
          </a:xfrm>
          <a:prstGeom prst="rect">
            <a:avLst/>
          </a:prstGeom>
        </p:spPr>
      </p:pic>
      <p:sp useBgFill="1">
        <p:nvSpPr>
          <p:cNvPr id="23" name="mask"/>
          <p:cNvSpPr/>
          <p:nvPr/>
        </p:nvSpPr>
        <p:spPr>
          <a:xfrm>
            <a:off x="3598419" y="1480745"/>
            <a:ext cx="8837174" cy="493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8" rIns="137141" bIns="91428" numCol="1" spcCol="0" rtlCol="0" fromWordArt="0" anchor="t" anchorCtr="0" forceAA="0" compatLnSpc="1">
            <a:prstTxWarp prst="textNoShape">
              <a:avLst/>
            </a:prstTxWarp>
            <a:noAutofit/>
          </a:bodyPr>
          <a:lstStyle/>
          <a:p>
            <a:pPr algn="ctr">
              <a:lnSpc>
                <a:spcPct val="90000"/>
              </a:lnSpc>
            </a:pPr>
            <a:endParaRPr lang="en-US" sz="1300" dirty="0">
              <a:gradFill>
                <a:gsLst>
                  <a:gs pos="51250">
                    <a:schemeClr val="bg1"/>
                  </a:gs>
                  <a:gs pos="35000">
                    <a:schemeClr val="bg1"/>
                  </a:gs>
                </a:gsLst>
                <a:lin ang="5400000" scaled="0"/>
              </a:gradFill>
            </a:endParaRPr>
          </a:p>
        </p:txBody>
      </p:sp>
      <p:sp>
        <p:nvSpPr>
          <p:cNvPr id="28" name="Rectangle 27"/>
          <p:cNvSpPr/>
          <p:nvPr/>
        </p:nvSpPr>
        <p:spPr>
          <a:xfrm>
            <a:off x="4009282" y="1809467"/>
            <a:ext cx="7656855" cy="4663392"/>
          </a:xfrm>
          <a:prstGeom prst="rect">
            <a:avLst/>
          </a:prstGeom>
        </p:spPr>
        <p:txBody>
          <a:bodyPr wrap="square" lIns="182854" tIns="146283" rIns="0" bIns="146283">
            <a:spAutoFit/>
          </a:bodyPr>
          <a:lstStyle/>
          <a:p>
            <a:pPr defTabSz="932365" fontAlgn="base">
              <a:lnSpc>
                <a:spcPct val="90000"/>
              </a:lnSpc>
              <a:spcAft>
                <a:spcPts val="2448"/>
              </a:spcAft>
            </a:pP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Easy enrollment to access corporate </a:t>
            </a:r>
            <a:b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b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resources from anywhere</a:t>
            </a:r>
          </a:p>
          <a:p>
            <a:pPr marL="0" lvl="1" indent="-229442" defTabSz="932365" fontAlgn="base">
              <a:lnSpc>
                <a:spcPct val="90000"/>
              </a:lnSpc>
              <a:spcAft>
                <a:spcPts val="2448"/>
              </a:spcAft>
            </a:pP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IT pushes enterprise collection and configures accounts, VPN, Wi-Fi, certificates, apps, and restrictions with an extensive set of policies </a:t>
            </a:r>
          </a:p>
          <a:p>
            <a:pPr marL="0" lvl="1" indent="-229442">
              <a:lnSpc>
                <a:spcPct val="90000"/>
              </a:lnSpc>
              <a:spcAft>
                <a:spcPts val="2448"/>
              </a:spcAft>
            </a:pP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IT monitors assets and assists user </a:t>
            </a:r>
          </a:p>
          <a:p>
            <a:pPr marL="0" lvl="1" indent="-229442">
              <a:lnSpc>
                <a:spcPct val="90000"/>
              </a:lnSpc>
              <a:spcAft>
                <a:spcPts val="2448"/>
              </a:spcAft>
            </a:pP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Enterprise Wipe removes all company data but preserves consumer data</a:t>
            </a:r>
          </a:p>
          <a:p>
            <a:pPr marL="0" lvl="1" indent="-229442">
              <a:lnSpc>
                <a:spcPct val="90000"/>
              </a:lnSpc>
              <a:spcAft>
                <a:spcPts val="2448"/>
              </a:spcAft>
            </a:pPr>
            <a:r>
              <a:rPr lang="en-US" sz="2448" spc="-50" dirty="0">
                <a:solidFill>
                  <a:schemeClr val="tx1">
                    <a:lumMod val="75000"/>
                    <a:lumOff val="25000"/>
                  </a:schemeClr>
                </a:solidFill>
                <a:latin typeface="Segoe UI Light" panose="020B0502040204020203" pitchFamily="34" charset="0"/>
                <a:cs typeface="Segoe UI Light" panose="020B0502040204020203" pitchFamily="34" charset="0"/>
              </a:rPr>
              <a:t>MDM support by Windows Intune and 3</a:t>
            </a:r>
            <a:r>
              <a:rPr lang="en-US" sz="2448" spc="-50" baseline="30000" dirty="0">
                <a:solidFill>
                  <a:schemeClr val="tx1">
                    <a:lumMod val="75000"/>
                    <a:lumOff val="25000"/>
                  </a:schemeClr>
                </a:solidFill>
                <a:latin typeface="Segoe UI Light" pitchFamily="34" charset="0"/>
                <a:cs typeface="Segoe UI Light" panose="020B0502040204020203" pitchFamily="34" charset="0"/>
              </a:rPr>
              <a:t>rd</a:t>
            </a:r>
            <a:r>
              <a:rPr lang="en-US" sz="2448" spc="-50" dirty="0">
                <a:solidFill>
                  <a:schemeClr val="tx1">
                    <a:lumMod val="75000"/>
                    <a:lumOff val="25000"/>
                  </a:schemeClr>
                </a:solidFill>
                <a:latin typeface="Segoe UI Light" pitchFamily="34" charset="0"/>
                <a:cs typeface="Segoe UI Light" panose="020B0502040204020203" pitchFamily="34" charset="0"/>
              </a:rPr>
              <a:t> party vendors</a:t>
            </a:r>
          </a:p>
        </p:txBody>
      </p:sp>
      <p:sp>
        <p:nvSpPr>
          <p:cNvPr id="2" name="Title 1"/>
          <p:cNvSpPr>
            <a:spLocks noGrp="1"/>
          </p:cNvSpPr>
          <p:nvPr>
            <p:ph type="title"/>
          </p:nvPr>
        </p:nvSpPr>
        <p:spPr/>
        <p:txBody>
          <a:bodyPr/>
          <a:lstStyle/>
          <a:p>
            <a:r>
              <a:rPr lang="en-US" smtClean="0"/>
              <a:t>Putting IT in control with MDM</a:t>
            </a:r>
            <a:endParaRPr lang="en-US" dirty="0"/>
          </a:p>
        </p:txBody>
      </p:sp>
      <p:pic>
        <p:nvPicPr>
          <p:cNvPr id="9" name="Picture 4"/>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125857" y="1601069"/>
            <a:ext cx="2685513" cy="483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18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2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0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additive="base">
                                        <p:cTn id="19" dur="75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2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0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75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2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00"/>
                                  </p:stCondLst>
                                  <p:childTnLst>
                                    <p:set>
                                      <p:cBhvr>
                                        <p:cTn id="26" dur="1" fill="hold">
                                          <p:stCondLst>
                                            <p:cond delay="0"/>
                                          </p:stCondLst>
                                        </p:cTn>
                                        <p:tgtEl>
                                          <p:spTgt spid="28">
                                            <p:txEl>
                                              <p:pRg st="3" end="3"/>
                                            </p:txEl>
                                          </p:spTgt>
                                        </p:tgtEl>
                                        <p:attrNameLst>
                                          <p:attrName>style.visibility</p:attrName>
                                        </p:attrNameLst>
                                      </p:cBhvr>
                                      <p:to>
                                        <p:strVal val="visible"/>
                                      </p:to>
                                    </p:set>
                                    <p:anim calcmode="lin" valueType="num">
                                      <p:cBhvr additive="base">
                                        <p:cTn id="27" dur="75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8" dur="750" fill="hold"/>
                                        <p:tgtEl>
                                          <p:spTgt spid="2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00"/>
                                  </p:stCondLst>
                                  <p:childTnLst>
                                    <p:set>
                                      <p:cBhvr>
                                        <p:cTn id="30" dur="1" fill="hold">
                                          <p:stCondLst>
                                            <p:cond delay="0"/>
                                          </p:stCondLst>
                                        </p:cTn>
                                        <p:tgtEl>
                                          <p:spTgt spid="28">
                                            <p:txEl>
                                              <p:pRg st="4" end="4"/>
                                            </p:txEl>
                                          </p:spTgt>
                                        </p:tgtEl>
                                        <p:attrNameLst>
                                          <p:attrName>style.visibility</p:attrName>
                                        </p:attrNameLst>
                                      </p:cBhvr>
                                      <p:to>
                                        <p:strVal val="visible"/>
                                      </p:to>
                                    </p:set>
                                    <p:anim calcmode="lin" valueType="num">
                                      <p:cBhvr additive="base">
                                        <p:cTn id="31" dur="750" fill="hold"/>
                                        <p:tgtEl>
                                          <p:spTgt spid="28">
                                            <p:txEl>
                                              <p:pRg st="4" end="4"/>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950"/>
                            </p:stCondLst>
                            <p:childTnLst>
                              <p:par>
                                <p:cTn id="34" presetID="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2" presetClass="entr" presetSubtype="2" decel="100000" fill="hold" nodeType="withEffect">
                                  <p:stCondLst>
                                    <p:cond delay="10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1+#ppt_w/2"/>
                                          </p:val>
                                        </p:tav>
                                        <p:tav tm="100000">
                                          <p:val>
                                            <p:strVal val="#ppt_x"/>
                                          </p:val>
                                        </p:tav>
                                      </p:tavLst>
                                    </p:anim>
                                    <p:anim calcmode="lin" valueType="num">
                                      <p:cBhvr additive="base">
                                        <p:cTn id="39"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hidden="1"/>
          <p:cNvSpPr txBox="1"/>
          <p:nvPr/>
        </p:nvSpPr>
        <p:spPr>
          <a:xfrm>
            <a:off x="401101" y="4030726"/>
            <a:ext cx="2284878" cy="746083"/>
          </a:xfrm>
          <a:prstGeom prst="rect">
            <a:avLst/>
          </a:prstGeom>
          <a:solidFill>
            <a:schemeClr val="bg2">
              <a:lumMod val="9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1428" dirty="0">
                <a:gradFill>
                  <a:gsLst>
                    <a:gs pos="0">
                      <a:srgbClr val="505151"/>
                    </a:gs>
                    <a:gs pos="100000">
                      <a:srgbClr val="505151"/>
                    </a:gs>
                  </a:gsLst>
                  <a:lin ang="5400000" scaled="0"/>
                </a:gradFill>
                <a:latin typeface="+mn-lt"/>
              </a:rPr>
              <a:t>The right device</a:t>
            </a:r>
            <a:r>
              <a:rPr lang="en-US" sz="1428">
                <a:gradFill>
                  <a:gsLst>
                    <a:gs pos="0">
                      <a:srgbClr val="505151"/>
                    </a:gs>
                    <a:gs pos="100000">
                      <a:srgbClr val="505151"/>
                    </a:gs>
                  </a:gsLst>
                  <a:lin ang="5400000" scaled="0"/>
                </a:gradFill>
                <a:latin typeface="+mn-lt"/>
              </a:rPr>
              <a:t>, at </a:t>
            </a:r>
            <a:r>
              <a:rPr lang="en-US" sz="1428" dirty="0">
                <a:gradFill>
                  <a:gsLst>
                    <a:gs pos="0">
                      <a:srgbClr val="505151"/>
                    </a:gs>
                    <a:gs pos="100000">
                      <a:srgbClr val="505151"/>
                    </a:gs>
                  </a:gsLst>
                  <a:lin ang="5400000" scaled="0"/>
                </a:gradFill>
                <a:latin typeface="+mn-lt"/>
              </a:rPr>
              <a:t>the right price </a:t>
            </a:r>
          </a:p>
        </p:txBody>
      </p:sp>
      <p:sp>
        <p:nvSpPr>
          <p:cNvPr id="6" name="Title 5"/>
          <p:cNvSpPr>
            <a:spLocks noGrp="1"/>
          </p:cNvSpPr>
          <p:nvPr>
            <p:ph type="title"/>
          </p:nvPr>
        </p:nvSpPr>
        <p:spPr/>
        <p:txBody>
          <a:bodyPr/>
          <a:lstStyle/>
          <a:p>
            <a:r>
              <a:rPr lang="en-US" sz="4400" dirty="0"/>
              <a:t>Windows Phone 8.1, the right choice for business</a:t>
            </a:r>
            <a:br>
              <a:rPr lang="en-US" sz="4400" dirty="0"/>
            </a:br>
            <a:endParaRPr lang="en-US" sz="4400" dirty="0"/>
          </a:p>
        </p:txBody>
      </p:sp>
      <p:sp>
        <p:nvSpPr>
          <p:cNvPr id="40" name="TextBox 39" hidden="1"/>
          <p:cNvSpPr txBox="1"/>
          <p:nvPr/>
        </p:nvSpPr>
        <p:spPr>
          <a:xfrm>
            <a:off x="2758770" y="4030726"/>
            <a:ext cx="2284878" cy="746083"/>
          </a:xfrm>
          <a:prstGeom prst="rect">
            <a:avLst/>
          </a:prstGeom>
          <a:solidFill>
            <a:schemeClr val="bg2">
              <a:lumMod val="9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1428" dirty="0">
                <a:gradFill>
                  <a:gsLst>
                    <a:gs pos="0">
                      <a:srgbClr val="505151"/>
                    </a:gs>
                    <a:gs pos="100000">
                      <a:srgbClr val="505151"/>
                    </a:gs>
                  </a:gsLst>
                  <a:lin ang="5400000" scaled="0"/>
                </a:gradFill>
                <a:latin typeface="+mn-lt"/>
              </a:rPr>
              <a:t>Built-in communication and collaboration  </a:t>
            </a:r>
          </a:p>
        </p:txBody>
      </p:sp>
      <p:sp>
        <p:nvSpPr>
          <p:cNvPr id="41" name="TextBox 40" hidden="1"/>
          <p:cNvSpPr txBox="1"/>
          <p:nvPr/>
        </p:nvSpPr>
        <p:spPr>
          <a:xfrm>
            <a:off x="5116439" y="4030726"/>
            <a:ext cx="2284878" cy="746083"/>
          </a:xfrm>
          <a:prstGeom prst="rect">
            <a:avLst/>
          </a:prstGeom>
          <a:solidFill>
            <a:schemeClr val="bg2">
              <a:lumMod val="9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1428" dirty="0">
                <a:gradFill>
                  <a:gsLst>
                    <a:gs pos="0">
                      <a:srgbClr val="505151"/>
                    </a:gs>
                    <a:gs pos="100000">
                      <a:srgbClr val="505151"/>
                    </a:gs>
                  </a:gsLst>
                  <a:lin ang="5400000" scaled="0"/>
                </a:gradFill>
                <a:latin typeface="+mn-lt"/>
              </a:rPr>
              <a:t>One Platform for all your mobile business apps  </a:t>
            </a:r>
          </a:p>
        </p:txBody>
      </p:sp>
      <p:sp>
        <p:nvSpPr>
          <p:cNvPr id="42" name="TextBox 41" hidden="1"/>
          <p:cNvSpPr txBox="1"/>
          <p:nvPr/>
        </p:nvSpPr>
        <p:spPr>
          <a:xfrm>
            <a:off x="7474108" y="4030726"/>
            <a:ext cx="2284878" cy="746083"/>
          </a:xfrm>
          <a:prstGeom prst="rect">
            <a:avLst/>
          </a:prstGeom>
          <a:solidFill>
            <a:schemeClr val="bg2">
              <a:lumMod val="9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46630"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1428" dirty="0">
                <a:gradFill>
                  <a:gsLst>
                    <a:gs pos="0">
                      <a:srgbClr val="505151"/>
                    </a:gs>
                    <a:gs pos="100000">
                      <a:srgbClr val="505151"/>
                    </a:gs>
                  </a:gsLst>
                  <a:lin ang="5400000" scaled="0"/>
                </a:gradFill>
                <a:latin typeface="+mn-lt"/>
              </a:rPr>
              <a:t>Unifed, open device management; </a:t>
            </a:r>
            <a:r>
              <a:rPr lang="en-US" sz="1428" dirty="0" err="1">
                <a:gradFill>
                  <a:gsLst>
                    <a:gs pos="0">
                      <a:srgbClr val="505151"/>
                    </a:gs>
                    <a:gs pos="100000">
                      <a:srgbClr val="505151"/>
                    </a:gs>
                  </a:gsLst>
                  <a:lin ang="5400000" scaled="0"/>
                </a:gradFill>
                <a:latin typeface="+mn-lt"/>
              </a:rPr>
              <a:t>corp</a:t>
            </a:r>
            <a:r>
              <a:rPr lang="en-US" sz="1428" dirty="0">
                <a:gradFill>
                  <a:gsLst>
                    <a:gs pos="0">
                      <a:srgbClr val="505151"/>
                    </a:gs>
                    <a:gs pos="100000">
                      <a:srgbClr val="505151"/>
                    </a:gs>
                  </a:gsLst>
                  <a:lin ang="5400000" scaled="0"/>
                </a:gradFill>
                <a:latin typeface="+mn-lt"/>
              </a:rPr>
              <a:t> &amp; BYOD </a:t>
            </a:r>
          </a:p>
        </p:txBody>
      </p:sp>
      <p:sp>
        <p:nvSpPr>
          <p:cNvPr id="43" name="TextBox 42" hidden="1"/>
          <p:cNvSpPr txBox="1"/>
          <p:nvPr/>
        </p:nvSpPr>
        <p:spPr>
          <a:xfrm>
            <a:off x="9831777" y="4030726"/>
            <a:ext cx="2284878" cy="746083"/>
          </a:xfrm>
          <a:prstGeom prst="rect">
            <a:avLst/>
          </a:prstGeom>
          <a:solidFill>
            <a:schemeClr val="bg2">
              <a:lumMod val="9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1428" dirty="0">
                <a:gradFill>
                  <a:gsLst>
                    <a:gs pos="0">
                      <a:srgbClr val="505151"/>
                    </a:gs>
                    <a:gs pos="100000">
                      <a:srgbClr val="505151"/>
                    </a:gs>
                  </a:gsLst>
                  <a:lin ang="5400000" scaled="0"/>
                </a:gradFill>
                <a:latin typeface="+mn-lt"/>
              </a:rPr>
              <a:t>Enterprise grade security  </a:t>
            </a:r>
          </a:p>
        </p:txBody>
      </p:sp>
      <p:grpSp>
        <p:nvGrpSpPr>
          <p:cNvPr id="31" name="Group 30"/>
          <p:cNvGrpSpPr/>
          <p:nvPr/>
        </p:nvGrpSpPr>
        <p:grpSpPr>
          <a:xfrm>
            <a:off x="2758770" y="1685654"/>
            <a:ext cx="2284878" cy="2284878"/>
            <a:chOff x="2704058" y="1308850"/>
            <a:chExt cx="2240280" cy="2240280"/>
          </a:xfrm>
        </p:grpSpPr>
        <p:sp>
          <p:nvSpPr>
            <p:cNvPr id="39" name="Rectangle 38"/>
            <p:cNvSpPr/>
            <p:nvPr/>
          </p:nvSpPr>
          <p:spPr>
            <a:xfrm>
              <a:off x="2704058" y="1308850"/>
              <a:ext cx="2240280" cy="2240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0" rIns="0" bIns="0" rtlCol="0" anchor="ctr"/>
            <a:lstStyle/>
            <a:p>
              <a:pPr algn="ctr" defTabSz="932563"/>
              <a:endParaRPr lang="en-US" dirty="0">
                <a:solidFill>
                  <a:srgbClr val="FFFFFF"/>
                </a:solidFill>
              </a:endParaRPr>
            </a:p>
          </p:txBody>
        </p:sp>
        <p:sp>
          <p:nvSpPr>
            <p:cNvPr id="55" name="Freeform 26"/>
            <p:cNvSpPr>
              <a:spLocks noChangeAspect="1" noEditPoints="1"/>
            </p:cNvSpPr>
            <p:nvPr/>
          </p:nvSpPr>
          <p:spPr bwMode="auto">
            <a:xfrm>
              <a:off x="3085300" y="1545312"/>
              <a:ext cx="1293535" cy="285317"/>
            </a:xfrm>
            <a:custGeom>
              <a:avLst/>
              <a:gdLst>
                <a:gd name="T0" fmla="*/ 1225 w 3933"/>
                <a:gd name="T1" fmla="*/ 701 h 865"/>
                <a:gd name="T2" fmla="*/ 1013 w 3933"/>
                <a:gd name="T3" fmla="*/ 295 h 865"/>
                <a:gd name="T4" fmla="*/ 1442 w 3933"/>
                <a:gd name="T5" fmla="*/ 291 h 865"/>
                <a:gd name="T6" fmla="*/ 1229 w 3933"/>
                <a:gd name="T7" fmla="*/ 220 h 865"/>
                <a:gd name="T8" fmla="*/ 1068 w 3933"/>
                <a:gd name="T9" fmla="*/ 545 h 865"/>
                <a:gd name="T10" fmla="*/ 1409 w 3933"/>
                <a:gd name="T11" fmla="*/ 435 h 865"/>
                <a:gd name="T12" fmla="*/ 1633 w 3933"/>
                <a:gd name="T13" fmla="*/ 322 h 865"/>
                <a:gd name="T14" fmla="*/ 1633 w 3933"/>
                <a:gd name="T15" fmla="*/ 692 h 865"/>
                <a:gd name="T16" fmla="*/ 1511 w 3933"/>
                <a:gd name="T17" fmla="*/ 322 h 865"/>
                <a:gd name="T18" fmla="*/ 1692 w 3933"/>
                <a:gd name="T19" fmla="*/ 136 h 865"/>
                <a:gd name="T20" fmla="*/ 1899 w 3933"/>
                <a:gd name="T21" fmla="*/ 186 h 865"/>
                <a:gd name="T22" fmla="*/ 1924 w 3933"/>
                <a:gd name="T23" fmla="*/ 372 h 865"/>
                <a:gd name="T24" fmla="*/ 1777 w 3933"/>
                <a:gd name="T25" fmla="*/ 372 h 865"/>
                <a:gd name="T26" fmla="*/ 1777 w 3933"/>
                <a:gd name="T27" fmla="*/ 262 h 865"/>
                <a:gd name="T28" fmla="*/ 1938 w 3933"/>
                <a:gd name="T29" fmla="*/ 196 h 865"/>
                <a:gd name="T30" fmla="*/ 1981 w 3933"/>
                <a:gd name="T31" fmla="*/ 217 h 865"/>
                <a:gd name="T32" fmla="*/ 2037 w 3933"/>
                <a:gd name="T33" fmla="*/ 162 h 865"/>
                <a:gd name="T34" fmla="*/ 1978 w 3933"/>
                <a:gd name="T35" fmla="*/ 322 h 865"/>
                <a:gd name="T36" fmla="*/ 2275 w 3933"/>
                <a:gd name="T37" fmla="*/ 701 h 865"/>
                <a:gd name="T38" fmla="*/ 2151 w 3933"/>
                <a:gd name="T39" fmla="*/ 369 h 865"/>
                <a:gd name="T40" fmla="*/ 2289 w 3933"/>
                <a:gd name="T41" fmla="*/ 364 h 865"/>
                <a:gd name="T42" fmla="*/ 2285 w 3933"/>
                <a:gd name="T43" fmla="*/ 651 h 865"/>
                <a:gd name="T44" fmla="*/ 2480 w 3933"/>
                <a:gd name="T45" fmla="*/ 522 h 865"/>
                <a:gd name="T46" fmla="*/ 2716 w 3933"/>
                <a:gd name="T47" fmla="*/ 666 h 865"/>
                <a:gd name="T48" fmla="*/ 2441 w 3933"/>
                <a:gd name="T49" fmla="*/ 408 h 865"/>
                <a:gd name="T50" fmla="*/ 2742 w 3933"/>
                <a:gd name="T51" fmla="*/ 491 h 865"/>
                <a:gd name="T52" fmla="*/ 2588 w 3933"/>
                <a:gd name="T53" fmla="*/ 364 h 865"/>
                <a:gd name="T54" fmla="*/ 3193 w 3933"/>
                <a:gd name="T55" fmla="*/ 546 h 865"/>
                <a:gd name="T56" fmla="*/ 2892 w 3933"/>
                <a:gd name="T57" fmla="*/ 610 h 865"/>
                <a:gd name="T58" fmla="*/ 2987 w 3933"/>
                <a:gd name="T59" fmla="*/ 449 h 865"/>
                <a:gd name="T60" fmla="*/ 3113 w 3933"/>
                <a:gd name="T61" fmla="*/ 304 h 865"/>
                <a:gd name="T62" fmla="*/ 3030 w 3933"/>
                <a:gd name="T63" fmla="*/ 165 h 865"/>
                <a:gd name="T64" fmla="*/ 3070 w 3933"/>
                <a:gd name="T65" fmla="*/ 422 h 865"/>
                <a:gd name="T66" fmla="*/ 3563 w 3933"/>
                <a:gd name="T67" fmla="*/ 617 h 865"/>
                <a:gd name="T68" fmla="*/ 3254 w 3933"/>
                <a:gd name="T69" fmla="*/ 464 h 865"/>
                <a:gd name="T70" fmla="*/ 3552 w 3933"/>
                <a:gd name="T71" fmla="*/ 180 h 865"/>
                <a:gd name="T72" fmla="*/ 3316 w 3933"/>
                <a:gd name="T73" fmla="*/ 441 h 865"/>
                <a:gd name="T74" fmla="*/ 3584 w 3933"/>
                <a:gd name="T75" fmla="*/ 528 h 865"/>
                <a:gd name="T76" fmla="*/ 3349 w 3933"/>
                <a:gd name="T77" fmla="*/ 449 h 865"/>
                <a:gd name="T78" fmla="*/ 3495 w 3933"/>
                <a:gd name="T79" fmla="*/ 619 h 865"/>
                <a:gd name="T80" fmla="*/ 3749 w 3933"/>
                <a:gd name="T81" fmla="*/ 701 h 865"/>
                <a:gd name="T82" fmla="*/ 3838 w 3933"/>
                <a:gd name="T83" fmla="*/ 620 h 865"/>
                <a:gd name="T84" fmla="*/ 3651 w 3933"/>
                <a:gd name="T85" fmla="*/ 434 h 865"/>
                <a:gd name="T86" fmla="*/ 3721 w 3933"/>
                <a:gd name="T87" fmla="*/ 227 h 865"/>
                <a:gd name="T88" fmla="*/ 3933 w 3933"/>
                <a:gd name="T89" fmla="*/ 534 h 865"/>
                <a:gd name="T90" fmla="*/ 464 w 3933"/>
                <a:gd name="T91" fmla="*/ 0 h 865"/>
                <a:gd name="T92" fmla="*/ 158 w 3933"/>
                <a:gd name="T93" fmla="*/ 632 h 865"/>
                <a:gd name="T94" fmla="*/ 1 w 3933"/>
                <a:gd name="T95" fmla="*/ 694 h 865"/>
                <a:gd name="T96" fmla="*/ 722 w 3933"/>
                <a:gd name="T97" fmla="*/ 79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3" h="865">
                  <a:moveTo>
                    <a:pt x="1472" y="427"/>
                  </a:moveTo>
                  <a:cubicBezTo>
                    <a:pt x="1472" y="482"/>
                    <a:pt x="1462" y="530"/>
                    <a:pt x="1442" y="572"/>
                  </a:cubicBezTo>
                  <a:cubicBezTo>
                    <a:pt x="1422" y="613"/>
                    <a:pt x="1393" y="645"/>
                    <a:pt x="1355" y="668"/>
                  </a:cubicBezTo>
                  <a:cubicBezTo>
                    <a:pt x="1318" y="690"/>
                    <a:pt x="1274" y="701"/>
                    <a:pt x="1225" y="701"/>
                  </a:cubicBezTo>
                  <a:cubicBezTo>
                    <a:pt x="1177" y="701"/>
                    <a:pt x="1135" y="691"/>
                    <a:pt x="1098" y="669"/>
                  </a:cubicBezTo>
                  <a:cubicBezTo>
                    <a:pt x="1061" y="647"/>
                    <a:pt x="1033" y="616"/>
                    <a:pt x="1012" y="576"/>
                  </a:cubicBezTo>
                  <a:cubicBezTo>
                    <a:pt x="992" y="536"/>
                    <a:pt x="982" y="490"/>
                    <a:pt x="982" y="439"/>
                  </a:cubicBezTo>
                  <a:cubicBezTo>
                    <a:pt x="982" y="384"/>
                    <a:pt x="992" y="336"/>
                    <a:pt x="1013" y="295"/>
                  </a:cubicBezTo>
                  <a:cubicBezTo>
                    <a:pt x="1033" y="253"/>
                    <a:pt x="1063" y="221"/>
                    <a:pt x="1101" y="199"/>
                  </a:cubicBezTo>
                  <a:cubicBezTo>
                    <a:pt x="1139" y="176"/>
                    <a:pt x="1184" y="165"/>
                    <a:pt x="1234" y="165"/>
                  </a:cubicBezTo>
                  <a:cubicBezTo>
                    <a:pt x="1280" y="165"/>
                    <a:pt x="1321" y="176"/>
                    <a:pt x="1358" y="198"/>
                  </a:cubicBezTo>
                  <a:cubicBezTo>
                    <a:pt x="1394" y="220"/>
                    <a:pt x="1423" y="251"/>
                    <a:pt x="1442" y="291"/>
                  </a:cubicBezTo>
                  <a:cubicBezTo>
                    <a:pt x="1462" y="330"/>
                    <a:pt x="1472" y="376"/>
                    <a:pt x="1472" y="427"/>
                  </a:cubicBezTo>
                  <a:close/>
                  <a:moveTo>
                    <a:pt x="1409" y="435"/>
                  </a:moveTo>
                  <a:cubicBezTo>
                    <a:pt x="1409" y="367"/>
                    <a:pt x="1393" y="314"/>
                    <a:pt x="1361" y="276"/>
                  </a:cubicBezTo>
                  <a:cubicBezTo>
                    <a:pt x="1330" y="239"/>
                    <a:pt x="1286" y="220"/>
                    <a:pt x="1229" y="220"/>
                  </a:cubicBezTo>
                  <a:cubicBezTo>
                    <a:pt x="1194" y="220"/>
                    <a:pt x="1162" y="229"/>
                    <a:pt x="1134" y="247"/>
                  </a:cubicBezTo>
                  <a:cubicBezTo>
                    <a:pt x="1106" y="265"/>
                    <a:pt x="1084" y="290"/>
                    <a:pt x="1069" y="323"/>
                  </a:cubicBezTo>
                  <a:cubicBezTo>
                    <a:pt x="1053" y="356"/>
                    <a:pt x="1046" y="393"/>
                    <a:pt x="1046" y="434"/>
                  </a:cubicBezTo>
                  <a:cubicBezTo>
                    <a:pt x="1046" y="475"/>
                    <a:pt x="1053" y="512"/>
                    <a:pt x="1068" y="545"/>
                  </a:cubicBezTo>
                  <a:cubicBezTo>
                    <a:pt x="1083" y="577"/>
                    <a:pt x="1104" y="602"/>
                    <a:pt x="1131" y="620"/>
                  </a:cubicBezTo>
                  <a:cubicBezTo>
                    <a:pt x="1159" y="638"/>
                    <a:pt x="1190" y="646"/>
                    <a:pt x="1225" y="646"/>
                  </a:cubicBezTo>
                  <a:cubicBezTo>
                    <a:pt x="1282" y="646"/>
                    <a:pt x="1327" y="628"/>
                    <a:pt x="1360" y="590"/>
                  </a:cubicBezTo>
                  <a:cubicBezTo>
                    <a:pt x="1392" y="552"/>
                    <a:pt x="1409" y="501"/>
                    <a:pt x="1409" y="435"/>
                  </a:cubicBezTo>
                  <a:close/>
                  <a:moveTo>
                    <a:pt x="1735" y="196"/>
                  </a:moveTo>
                  <a:cubicBezTo>
                    <a:pt x="1723" y="190"/>
                    <a:pt x="1710" y="186"/>
                    <a:pt x="1695" y="186"/>
                  </a:cubicBezTo>
                  <a:cubicBezTo>
                    <a:pt x="1654" y="186"/>
                    <a:pt x="1633" y="213"/>
                    <a:pt x="1633" y="265"/>
                  </a:cubicBezTo>
                  <a:cubicBezTo>
                    <a:pt x="1633" y="322"/>
                    <a:pt x="1633" y="322"/>
                    <a:pt x="1633" y="322"/>
                  </a:cubicBezTo>
                  <a:cubicBezTo>
                    <a:pt x="1720" y="322"/>
                    <a:pt x="1720" y="322"/>
                    <a:pt x="1720" y="322"/>
                  </a:cubicBezTo>
                  <a:cubicBezTo>
                    <a:pt x="1720" y="372"/>
                    <a:pt x="1720" y="372"/>
                    <a:pt x="1720" y="372"/>
                  </a:cubicBezTo>
                  <a:cubicBezTo>
                    <a:pt x="1633" y="372"/>
                    <a:pt x="1633" y="372"/>
                    <a:pt x="1633" y="372"/>
                  </a:cubicBezTo>
                  <a:cubicBezTo>
                    <a:pt x="1633" y="692"/>
                    <a:pt x="1633" y="692"/>
                    <a:pt x="1633" y="692"/>
                  </a:cubicBezTo>
                  <a:cubicBezTo>
                    <a:pt x="1574" y="692"/>
                    <a:pt x="1574" y="692"/>
                    <a:pt x="1574" y="692"/>
                  </a:cubicBezTo>
                  <a:cubicBezTo>
                    <a:pt x="1574" y="372"/>
                    <a:pt x="1574" y="372"/>
                    <a:pt x="1574" y="372"/>
                  </a:cubicBezTo>
                  <a:cubicBezTo>
                    <a:pt x="1511" y="372"/>
                    <a:pt x="1511" y="372"/>
                    <a:pt x="1511" y="372"/>
                  </a:cubicBezTo>
                  <a:cubicBezTo>
                    <a:pt x="1511" y="322"/>
                    <a:pt x="1511" y="322"/>
                    <a:pt x="1511" y="322"/>
                  </a:cubicBezTo>
                  <a:cubicBezTo>
                    <a:pt x="1574" y="322"/>
                    <a:pt x="1574" y="322"/>
                    <a:pt x="1574" y="322"/>
                  </a:cubicBezTo>
                  <a:cubicBezTo>
                    <a:pt x="1574" y="262"/>
                    <a:pt x="1574" y="262"/>
                    <a:pt x="1574" y="262"/>
                  </a:cubicBezTo>
                  <a:cubicBezTo>
                    <a:pt x="1574" y="224"/>
                    <a:pt x="1585" y="194"/>
                    <a:pt x="1607" y="171"/>
                  </a:cubicBezTo>
                  <a:cubicBezTo>
                    <a:pt x="1629" y="148"/>
                    <a:pt x="1657" y="136"/>
                    <a:pt x="1692" y="136"/>
                  </a:cubicBezTo>
                  <a:cubicBezTo>
                    <a:pt x="1710" y="136"/>
                    <a:pt x="1724" y="138"/>
                    <a:pt x="1735" y="143"/>
                  </a:cubicBezTo>
                  <a:lnTo>
                    <a:pt x="1735" y="196"/>
                  </a:lnTo>
                  <a:close/>
                  <a:moveTo>
                    <a:pt x="1938" y="196"/>
                  </a:moveTo>
                  <a:cubicBezTo>
                    <a:pt x="1927" y="190"/>
                    <a:pt x="1914" y="186"/>
                    <a:pt x="1899" y="186"/>
                  </a:cubicBezTo>
                  <a:cubicBezTo>
                    <a:pt x="1858" y="186"/>
                    <a:pt x="1837" y="213"/>
                    <a:pt x="1837" y="265"/>
                  </a:cubicBezTo>
                  <a:cubicBezTo>
                    <a:pt x="1837" y="322"/>
                    <a:pt x="1837" y="322"/>
                    <a:pt x="1837" y="322"/>
                  </a:cubicBezTo>
                  <a:cubicBezTo>
                    <a:pt x="1924" y="322"/>
                    <a:pt x="1924" y="322"/>
                    <a:pt x="1924" y="322"/>
                  </a:cubicBezTo>
                  <a:cubicBezTo>
                    <a:pt x="1924" y="372"/>
                    <a:pt x="1924" y="372"/>
                    <a:pt x="1924" y="372"/>
                  </a:cubicBezTo>
                  <a:cubicBezTo>
                    <a:pt x="1837" y="372"/>
                    <a:pt x="1837" y="372"/>
                    <a:pt x="1837" y="372"/>
                  </a:cubicBezTo>
                  <a:cubicBezTo>
                    <a:pt x="1837" y="692"/>
                    <a:pt x="1837" y="692"/>
                    <a:pt x="1837" y="692"/>
                  </a:cubicBezTo>
                  <a:cubicBezTo>
                    <a:pt x="1777" y="692"/>
                    <a:pt x="1777" y="692"/>
                    <a:pt x="1777" y="692"/>
                  </a:cubicBezTo>
                  <a:cubicBezTo>
                    <a:pt x="1777" y="372"/>
                    <a:pt x="1777" y="372"/>
                    <a:pt x="1777" y="372"/>
                  </a:cubicBezTo>
                  <a:cubicBezTo>
                    <a:pt x="1715" y="372"/>
                    <a:pt x="1715" y="372"/>
                    <a:pt x="1715" y="372"/>
                  </a:cubicBezTo>
                  <a:cubicBezTo>
                    <a:pt x="1715" y="322"/>
                    <a:pt x="1715" y="322"/>
                    <a:pt x="1715" y="322"/>
                  </a:cubicBezTo>
                  <a:cubicBezTo>
                    <a:pt x="1777" y="322"/>
                    <a:pt x="1777" y="322"/>
                    <a:pt x="1777" y="322"/>
                  </a:cubicBezTo>
                  <a:cubicBezTo>
                    <a:pt x="1777" y="262"/>
                    <a:pt x="1777" y="262"/>
                    <a:pt x="1777" y="262"/>
                  </a:cubicBezTo>
                  <a:cubicBezTo>
                    <a:pt x="1777" y="224"/>
                    <a:pt x="1789" y="194"/>
                    <a:pt x="1811" y="171"/>
                  </a:cubicBezTo>
                  <a:cubicBezTo>
                    <a:pt x="1833" y="148"/>
                    <a:pt x="1861" y="136"/>
                    <a:pt x="1895" y="136"/>
                  </a:cubicBezTo>
                  <a:cubicBezTo>
                    <a:pt x="1913" y="136"/>
                    <a:pt x="1928" y="138"/>
                    <a:pt x="1938" y="143"/>
                  </a:cubicBezTo>
                  <a:lnTo>
                    <a:pt x="1938" y="196"/>
                  </a:lnTo>
                  <a:close/>
                  <a:moveTo>
                    <a:pt x="2048" y="189"/>
                  </a:moveTo>
                  <a:cubicBezTo>
                    <a:pt x="2048" y="200"/>
                    <a:pt x="2044" y="210"/>
                    <a:pt x="2036" y="217"/>
                  </a:cubicBezTo>
                  <a:cubicBezTo>
                    <a:pt x="2029" y="224"/>
                    <a:pt x="2019" y="228"/>
                    <a:pt x="2009" y="228"/>
                  </a:cubicBezTo>
                  <a:cubicBezTo>
                    <a:pt x="1998" y="228"/>
                    <a:pt x="1989" y="224"/>
                    <a:pt x="1981" y="217"/>
                  </a:cubicBezTo>
                  <a:cubicBezTo>
                    <a:pt x="1974" y="210"/>
                    <a:pt x="1970" y="201"/>
                    <a:pt x="1970" y="189"/>
                  </a:cubicBezTo>
                  <a:cubicBezTo>
                    <a:pt x="1970" y="179"/>
                    <a:pt x="1974" y="170"/>
                    <a:pt x="1981" y="162"/>
                  </a:cubicBezTo>
                  <a:cubicBezTo>
                    <a:pt x="1988" y="155"/>
                    <a:pt x="1998" y="151"/>
                    <a:pt x="2009" y="151"/>
                  </a:cubicBezTo>
                  <a:cubicBezTo>
                    <a:pt x="2020" y="151"/>
                    <a:pt x="2029" y="155"/>
                    <a:pt x="2037" y="162"/>
                  </a:cubicBezTo>
                  <a:cubicBezTo>
                    <a:pt x="2044" y="170"/>
                    <a:pt x="2048" y="179"/>
                    <a:pt x="2048" y="189"/>
                  </a:cubicBezTo>
                  <a:close/>
                  <a:moveTo>
                    <a:pt x="2038" y="692"/>
                  </a:moveTo>
                  <a:cubicBezTo>
                    <a:pt x="1978" y="692"/>
                    <a:pt x="1978" y="692"/>
                    <a:pt x="1978" y="692"/>
                  </a:cubicBezTo>
                  <a:cubicBezTo>
                    <a:pt x="1978" y="322"/>
                    <a:pt x="1978" y="322"/>
                    <a:pt x="1978" y="322"/>
                  </a:cubicBezTo>
                  <a:cubicBezTo>
                    <a:pt x="2038" y="322"/>
                    <a:pt x="2038" y="322"/>
                    <a:pt x="2038" y="322"/>
                  </a:cubicBezTo>
                  <a:lnTo>
                    <a:pt x="2038" y="692"/>
                  </a:lnTo>
                  <a:close/>
                  <a:moveTo>
                    <a:pt x="2376" y="675"/>
                  </a:moveTo>
                  <a:cubicBezTo>
                    <a:pt x="2348" y="693"/>
                    <a:pt x="2314" y="701"/>
                    <a:pt x="2275" y="701"/>
                  </a:cubicBezTo>
                  <a:cubicBezTo>
                    <a:pt x="2241" y="701"/>
                    <a:pt x="2211" y="694"/>
                    <a:pt x="2184" y="678"/>
                  </a:cubicBezTo>
                  <a:cubicBezTo>
                    <a:pt x="2157" y="663"/>
                    <a:pt x="2136" y="641"/>
                    <a:pt x="2121" y="612"/>
                  </a:cubicBezTo>
                  <a:cubicBezTo>
                    <a:pt x="2106" y="584"/>
                    <a:pt x="2099" y="552"/>
                    <a:pt x="2099" y="516"/>
                  </a:cubicBezTo>
                  <a:cubicBezTo>
                    <a:pt x="2099" y="455"/>
                    <a:pt x="2116" y="406"/>
                    <a:pt x="2151" y="369"/>
                  </a:cubicBezTo>
                  <a:cubicBezTo>
                    <a:pt x="2186" y="332"/>
                    <a:pt x="2233" y="313"/>
                    <a:pt x="2291" y="313"/>
                  </a:cubicBezTo>
                  <a:cubicBezTo>
                    <a:pt x="2324" y="313"/>
                    <a:pt x="2352" y="319"/>
                    <a:pt x="2377" y="332"/>
                  </a:cubicBezTo>
                  <a:cubicBezTo>
                    <a:pt x="2377" y="393"/>
                    <a:pt x="2377" y="393"/>
                    <a:pt x="2377" y="393"/>
                  </a:cubicBezTo>
                  <a:cubicBezTo>
                    <a:pt x="2349" y="373"/>
                    <a:pt x="2320" y="364"/>
                    <a:pt x="2289" y="364"/>
                  </a:cubicBezTo>
                  <a:cubicBezTo>
                    <a:pt x="2250" y="364"/>
                    <a:pt x="2219" y="377"/>
                    <a:pt x="2195" y="405"/>
                  </a:cubicBezTo>
                  <a:cubicBezTo>
                    <a:pt x="2171" y="432"/>
                    <a:pt x="2159" y="467"/>
                    <a:pt x="2159" y="511"/>
                  </a:cubicBezTo>
                  <a:cubicBezTo>
                    <a:pt x="2159" y="554"/>
                    <a:pt x="2171" y="588"/>
                    <a:pt x="2193" y="613"/>
                  </a:cubicBezTo>
                  <a:cubicBezTo>
                    <a:pt x="2216" y="638"/>
                    <a:pt x="2247" y="651"/>
                    <a:pt x="2285" y="651"/>
                  </a:cubicBezTo>
                  <a:cubicBezTo>
                    <a:pt x="2317" y="651"/>
                    <a:pt x="2348" y="640"/>
                    <a:pt x="2376" y="619"/>
                  </a:cubicBezTo>
                  <a:lnTo>
                    <a:pt x="2376" y="675"/>
                  </a:lnTo>
                  <a:close/>
                  <a:moveTo>
                    <a:pt x="2742" y="522"/>
                  </a:moveTo>
                  <a:cubicBezTo>
                    <a:pt x="2480" y="522"/>
                    <a:pt x="2480" y="522"/>
                    <a:pt x="2480" y="522"/>
                  </a:cubicBezTo>
                  <a:cubicBezTo>
                    <a:pt x="2481" y="564"/>
                    <a:pt x="2492" y="596"/>
                    <a:pt x="2513" y="618"/>
                  </a:cubicBezTo>
                  <a:cubicBezTo>
                    <a:pt x="2534" y="640"/>
                    <a:pt x="2564" y="651"/>
                    <a:pt x="2601" y="651"/>
                  </a:cubicBezTo>
                  <a:cubicBezTo>
                    <a:pt x="2643" y="651"/>
                    <a:pt x="2681" y="637"/>
                    <a:pt x="2716" y="610"/>
                  </a:cubicBezTo>
                  <a:cubicBezTo>
                    <a:pt x="2716" y="666"/>
                    <a:pt x="2716" y="666"/>
                    <a:pt x="2716" y="666"/>
                  </a:cubicBezTo>
                  <a:cubicBezTo>
                    <a:pt x="2683" y="689"/>
                    <a:pt x="2640" y="701"/>
                    <a:pt x="2587" y="701"/>
                  </a:cubicBezTo>
                  <a:cubicBezTo>
                    <a:pt x="2534" y="701"/>
                    <a:pt x="2493" y="684"/>
                    <a:pt x="2463" y="650"/>
                  </a:cubicBezTo>
                  <a:cubicBezTo>
                    <a:pt x="2433" y="616"/>
                    <a:pt x="2419" y="569"/>
                    <a:pt x="2419" y="509"/>
                  </a:cubicBezTo>
                  <a:cubicBezTo>
                    <a:pt x="2419" y="472"/>
                    <a:pt x="2426" y="439"/>
                    <a:pt x="2441" y="408"/>
                  </a:cubicBezTo>
                  <a:cubicBezTo>
                    <a:pt x="2456" y="378"/>
                    <a:pt x="2476" y="355"/>
                    <a:pt x="2502" y="338"/>
                  </a:cubicBezTo>
                  <a:cubicBezTo>
                    <a:pt x="2528" y="321"/>
                    <a:pt x="2557" y="313"/>
                    <a:pt x="2589" y="313"/>
                  </a:cubicBezTo>
                  <a:cubicBezTo>
                    <a:pt x="2637" y="313"/>
                    <a:pt x="2674" y="329"/>
                    <a:pt x="2701" y="360"/>
                  </a:cubicBezTo>
                  <a:cubicBezTo>
                    <a:pt x="2728" y="391"/>
                    <a:pt x="2742" y="435"/>
                    <a:pt x="2742" y="491"/>
                  </a:cubicBezTo>
                  <a:lnTo>
                    <a:pt x="2742" y="522"/>
                  </a:lnTo>
                  <a:close/>
                  <a:moveTo>
                    <a:pt x="2681" y="472"/>
                  </a:moveTo>
                  <a:cubicBezTo>
                    <a:pt x="2680" y="438"/>
                    <a:pt x="2672" y="411"/>
                    <a:pt x="2656" y="392"/>
                  </a:cubicBezTo>
                  <a:cubicBezTo>
                    <a:pt x="2640" y="373"/>
                    <a:pt x="2617" y="364"/>
                    <a:pt x="2588" y="364"/>
                  </a:cubicBezTo>
                  <a:cubicBezTo>
                    <a:pt x="2561" y="364"/>
                    <a:pt x="2537" y="374"/>
                    <a:pt x="2518" y="393"/>
                  </a:cubicBezTo>
                  <a:cubicBezTo>
                    <a:pt x="2498" y="413"/>
                    <a:pt x="2486" y="439"/>
                    <a:pt x="2481" y="472"/>
                  </a:cubicBezTo>
                  <a:lnTo>
                    <a:pt x="2681" y="472"/>
                  </a:lnTo>
                  <a:close/>
                  <a:moveTo>
                    <a:pt x="3193" y="546"/>
                  </a:moveTo>
                  <a:cubicBezTo>
                    <a:pt x="3193" y="592"/>
                    <a:pt x="3176" y="630"/>
                    <a:pt x="3142" y="659"/>
                  </a:cubicBezTo>
                  <a:cubicBezTo>
                    <a:pt x="3109" y="687"/>
                    <a:pt x="3065" y="701"/>
                    <a:pt x="3010" y="701"/>
                  </a:cubicBezTo>
                  <a:cubicBezTo>
                    <a:pt x="2961" y="701"/>
                    <a:pt x="2922" y="692"/>
                    <a:pt x="2892" y="673"/>
                  </a:cubicBezTo>
                  <a:cubicBezTo>
                    <a:pt x="2892" y="610"/>
                    <a:pt x="2892" y="610"/>
                    <a:pt x="2892" y="610"/>
                  </a:cubicBezTo>
                  <a:cubicBezTo>
                    <a:pt x="2927" y="637"/>
                    <a:pt x="2967" y="651"/>
                    <a:pt x="3013" y="651"/>
                  </a:cubicBezTo>
                  <a:cubicBezTo>
                    <a:pt x="3049" y="651"/>
                    <a:pt x="3078" y="642"/>
                    <a:pt x="3100" y="624"/>
                  </a:cubicBezTo>
                  <a:cubicBezTo>
                    <a:pt x="3121" y="606"/>
                    <a:pt x="3132" y="582"/>
                    <a:pt x="3132" y="551"/>
                  </a:cubicBezTo>
                  <a:cubicBezTo>
                    <a:pt x="3132" y="483"/>
                    <a:pt x="3084" y="449"/>
                    <a:pt x="2987" y="449"/>
                  </a:cubicBezTo>
                  <a:cubicBezTo>
                    <a:pt x="2944" y="449"/>
                    <a:pt x="2944" y="449"/>
                    <a:pt x="2944" y="449"/>
                  </a:cubicBezTo>
                  <a:cubicBezTo>
                    <a:pt x="2944" y="399"/>
                    <a:pt x="2944" y="399"/>
                    <a:pt x="2944" y="399"/>
                  </a:cubicBezTo>
                  <a:cubicBezTo>
                    <a:pt x="2985" y="399"/>
                    <a:pt x="2985" y="399"/>
                    <a:pt x="2985" y="399"/>
                  </a:cubicBezTo>
                  <a:cubicBezTo>
                    <a:pt x="3070" y="399"/>
                    <a:pt x="3113" y="367"/>
                    <a:pt x="3113" y="304"/>
                  </a:cubicBezTo>
                  <a:cubicBezTo>
                    <a:pt x="3113" y="245"/>
                    <a:pt x="3081" y="215"/>
                    <a:pt x="3015" y="215"/>
                  </a:cubicBezTo>
                  <a:cubicBezTo>
                    <a:pt x="2979" y="215"/>
                    <a:pt x="2944" y="228"/>
                    <a:pt x="2912" y="252"/>
                  </a:cubicBezTo>
                  <a:cubicBezTo>
                    <a:pt x="2912" y="195"/>
                    <a:pt x="2912" y="195"/>
                    <a:pt x="2912" y="195"/>
                  </a:cubicBezTo>
                  <a:cubicBezTo>
                    <a:pt x="2945" y="175"/>
                    <a:pt x="2985" y="165"/>
                    <a:pt x="3030" y="165"/>
                  </a:cubicBezTo>
                  <a:cubicBezTo>
                    <a:pt x="3073" y="165"/>
                    <a:pt x="3108" y="176"/>
                    <a:pt x="3134" y="199"/>
                  </a:cubicBezTo>
                  <a:cubicBezTo>
                    <a:pt x="3161" y="222"/>
                    <a:pt x="3174" y="252"/>
                    <a:pt x="3174" y="289"/>
                  </a:cubicBezTo>
                  <a:cubicBezTo>
                    <a:pt x="3174" y="357"/>
                    <a:pt x="3139" y="401"/>
                    <a:pt x="3070" y="420"/>
                  </a:cubicBezTo>
                  <a:cubicBezTo>
                    <a:pt x="3070" y="422"/>
                    <a:pt x="3070" y="422"/>
                    <a:pt x="3070" y="422"/>
                  </a:cubicBezTo>
                  <a:cubicBezTo>
                    <a:pt x="3107" y="426"/>
                    <a:pt x="3137" y="439"/>
                    <a:pt x="3159" y="462"/>
                  </a:cubicBezTo>
                  <a:cubicBezTo>
                    <a:pt x="3181" y="484"/>
                    <a:pt x="3193" y="512"/>
                    <a:pt x="3193" y="546"/>
                  </a:cubicBezTo>
                  <a:close/>
                  <a:moveTo>
                    <a:pt x="3584" y="528"/>
                  </a:moveTo>
                  <a:cubicBezTo>
                    <a:pt x="3584" y="561"/>
                    <a:pt x="3577" y="590"/>
                    <a:pt x="3563" y="617"/>
                  </a:cubicBezTo>
                  <a:cubicBezTo>
                    <a:pt x="3548" y="644"/>
                    <a:pt x="3529" y="665"/>
                    <a:pt x="3504" y="679"/>
                  </a:cubicBezTo>
                  <a:cubicBezTo>
                    <a:pt x="3479" y="694"/>
                    <a:pt x="3451" y="701"/>
                    <a:pt x="3421" y="701"/>
                  </a:cubicBezTo>
                  <a:cubicBezTo>
                    <a:pt x="3369" y="701"/>
                    <a:pt x="3328" y="681"/>
                    <a:pt x="3299" y="639"/>
                  </a:cubicBezTo>
                  <a:cubicBezTo>
                    <a:pt x="3269" y="597"/>
                    <a:pt x="3254" y="539"/>
                    <a:pt x="3254" y="464"/>
                  </a:cubicBezTo>
                  <a:cubicBezTo>
                    <a:pt x="3254" y="405"/>
                    <a:pt x="3263" y="352"/>
                    <a:pt x="3280" y="307"/>
                  </a:cubicBezTo>
                  <a:cubicBezTo>
                    <a:pt x="3298" y="262"/>
                    <a:pt x="3323" y="227"/>
                    <a:pt x="3355" y="202"/>
                  </a:cubicBezTo>
                  <a:cubicBezTo>
                    <a:pt x="3387" y="177"/>
                    <a:pt x="3424" y="165"/>
                    <a:pt x="3466" y="165"/>
                  </a:cubicBezTo>
                  <a:cubicBezTo>
                    <a:pt x="3502" y="165"/>
                    <a:pt x="3530" y="170"/>
                    <a:pt x="3552" y="180"/>
                  </a:cubicBezTo>
                  <a:cubicBezTo>
                    <a:pt x="3552" y="236"/>
                    <a:pt x="3552" y="236"/>
                    <a:pt x="3552" y="236"/>
                  </a:cubicBezTo>
                  <a:cubicBezTo>
                    <a:pt x="3525" y="222"/>
                    <a:pt x="3497" y="215"/>
                    <a:pt x="3467" y="215"/>
                  </a:cubicBezTo>
                  <a:cubicBezTo>
                    <a:pt x="3421" y="215"/>
                    <a:pt x="3385" y="236"/>
                    <a:pt x="3357" y="277"/>
                  </a:cubicBezTo>
                  <a:cubicBezTo>
                    <a:pt x="3330" y="318"/>
                    <a:pt x="3316" y="373"/>
                    <a:pt x="3316" y="441"/>
                  </a:cubicBezTo>
                  <a:cubicBezTo>
                    <a:pt x="3317" y="441"/>
                    <a:pt x="3317" y="441"/>
                    <a:pt x="3317" y="441"/>
                  </a:cubicBezTo>
                  <a:cubicBezTo>
                    <a:pt x="3341" y="392"/>
                    <a:pt x="3380" y="368"/>
                    <a:pt x="3435" y="368"/>
                  </a:cubicBezTo>
                  <a:cubicBezTo>
                    <a:pt x="3480" y="368"/>
                    <a:pt x="3516" y="383"/>
                    <a:pt x="3543" y="412"/>
                  </a:cubicBezTo>
                  <a:cubicBezTo>
                    <a:pt x="3570" y="441"/>
                    <a:pt x="3584" y="480"/>
                    <a:pt x="3584" y="528"/>
                  </a:cubicBezTo>
                  <a:close/>
                  <a:moveTo>
                    <a:pt x="3523" y="535"/>
                  </a:moveTo>
                  <a:cubicBezTo>
                    <a:pt x="3523" y="499"/>
                    <a:pt x="3514" y="471"/>
                    <a:pt x="3496" y="450"/>
                  </a:cubicBezTo>
                  <a:cubicBezTo>
                    <a:pt x="3479" y="429"/>
                    <a:pt x="3454" y="418"/>
                    <a:pt x="3422" y="418"/>
                  </a:cubicBezTo>
                  <a:cubicBezTo>
                    <a:pt x="3393" y="418"/>
                    <a:pt x="3369" y="428"/>
                    <a:pt x="3349" y="449"/>
                  </a:cubicBezTo>
                  <a:cubicBezTo>
                    <a:pt x="3329" y="469"/>
                    <a:pt x="3319" y="494"/>
                    <a:pt x="3319" y="523"/>
                  </a:cubicBezTo>
                  <a:cubicBezTo>
                    <a:pt x="3319" y="559"/>
                    <a:pt x="3329" y="590"/>
                    <a:pt x="3349" y="614"/>
                  </a:cubicBezTo>
                  <a:cubicBezTo>
                    <a:pt x="3368" y="639"/>
                    <a:pt x="3393" y="651"/>
                    <a:pt x="3423" y="651"/>
                  </a:cubicBezTo>
                  <a:cubicBezTo>
                    <a:pt x="3453" y="651"/>
                    <a:pt x="3477" y="640"/>
                    <a:pt x="3495" y="619"/>
                  </a:cubicBezTo>
                  <a:cubicBezTo>
                    <a:pt x="3514" y="597"/>
                    <a:pt x="3523" y="570"/>
                    <a:pt x="3523" y="535"/>
                  </a:cubicBezTo>
                  <a:close/>
                  <a:moveTo>
                    <a:pt x="3933" y="534"/>
                  </a:moveTo>
                  <a:cubicBezTo>
                    <a:pt x="3933" y="584"/>
                    <a:pt x="3916" y="625"/>
                    <a:pt x="3883" y="655"/>
                  </a:cubicBezTo>
                  <a:cubicBezTo>
                    <a:pt x="3849" y="686"/>
                    <a:pt x="3805" y="701"/>
                    <a:pt x="3749" y="701"/>
                  </a:cubicBezTo>
                  <a:cubicBezTo>
                    <a:pt x="3701" y="701"/>
                    <a:pt x="3665" y="694"/>
                    <a:pt x="3642" y="680"/>
                  </a:cubicBezTo>
                  <a:cubicBezTo>
                    <a:pt x="3642" y="617"/>
                    <a:pt x="3642" y="617"/>
                    <a:pt x="3642" y="617"/>
                  </a:cubicBezTo>
                  <a:cubicBezTo>
                    <a:pt x="3677" y="639"/>
                    <a:pt x="3713" y="651"/>
                    <a:pt x="3750" y="651"/>
                  </a:cubicBezTo>
                  <a:cubicBezTo>
                    <a:pt x="3786" y="651"/>
                    <a:pt x="3816" y="641"/>
                    <a:pt x="3838" y="620"/>
                  </a:cubicBezTo>
                  <a:cubicBezTo>
                    <a:pt x="3861" y="600"/>
                    <a:pt x="3872" y="572"/>
                    <a:pt x="3872" y="538"/>
                  </a:cubicBezTo>
                  <a:cubicBezTo>
                    <a:pt x="3872" y="504"/>
                    <a:pt x="3861" y="477"/>
                    <a:pt x="3838" y="458"/>
                  </a:cubicBezTo>
                  <a:cubicBezTo>
                    <a:pt x="3815" y="439"/>
                    <a:pt x="3782" y="429"/>
                    <a:pt x="3739" y="429"/>
                  </a:cubicBezTo>
                  <a:cubicBezTo>
                    <a:pt x="3705" y="429"/>
                    <a:pt x="3676" y="431"/>
                    <a:pt x="3651" y="434"/>
                  </a:cubicBezTo>
                  <a:cubicBezTo>
                    <a:pt x="3669" y="174"/>
                    <a:pt x="3669" y="174"/>
                    <a:pt x="3669" y="174"/>
                  </a:cubicBezTo>
                  <a:cubicBezTo>
                    <a:pt x="3909" y="174"/>
                    <a:pt x="3909" y="174"/>
                    <a:pt x="3909" y="174"/>
                  </a:cubicBezTo>
                  <a:cubicBezTo>
                    <a:pt x="3909" y="227"/>
                    <a:pt x="3909" y="227"/>
                    <a:pt x="3909" y="227"/>
                  </a:cubicBezTo>
                  <a:cubicBezTo>
                    <a:pt x="3721" y="227"/>
                    <a:pt x="3721" y="227"/>
                    <a:pt x="3721" y="227"/>
                  </a:cubicBezTo>
                  <a:cubicBezTo>
                    <a:pt x="3710" y="380"/>
                    <a:pt x="3710" y="380"/>
                    <a:pt x="3710" y="380"/>
                  </a:cubicBezTo>
                  <a:cubicBezTo>
                    <a:pt x="3758" y="378"/>
                    <a:pt x="3758" y="378"/>
                    <a:pt x="3758" y="378"/>
                  </a:cubicBezTo>
                  <a:cubicBezTo>
                    <a:pt x="3812" y="378"/>
                    <a:pt x="3854" y="391"/>
                    <a:pt x="3886" y="419"/>
                  </a:cubicBezTo>
                  <a:cubicBezTo>
                    <a:pt x="3917" y="446"/>
                    <a:pt x="3933" y="484"/>
                    <a:pt x="3933" y="534"/>
                  </a:cubicBezTo>
                  <a:close/>
                  <a:moveTo>
                    <a:pt x="722" y="793"/>
                  </a:moveTo>
                  <a:cubicBezTo>
                    <a:pt x="722" y="793"/>
                    <a:pt x="722" y="793"/>
                    <a:pt x="722" y="793"/>
                  </a:cubicBezTo>
                  <a:cubicBezTo>
                    <a:pt x="722" y="74"/>
                    <a:pt x="722" y="74"/>
                    <a:pt x="722" y="74"/>
                  </a:cubicBezTo>
                  <a:cubicBezTo>
                    <a:pt x="464" y="0"/>
                    <a:pt x="464" y="0"/>
                    <a:pt x="464" y="0"/>
                  </a:cubicBezTo>
                  <a:cubicBezTo>
                    <a:pt x="2" y="174"/>
                    <a:pt x="2" y="174"/>
                    <a:pt x="2" y="174"/>
                  </a:cubicBezTo>
                  <a:cubicBezTo>
                    <a:pt x="0" y="174"/>
                    <a:pt x="0" y="174"/>
                    <a:pt x="0" y="174"/>
                  </a:cubicBezTo>
                  <a:cubicBezTo>
                    <a:pt x="0" y="694"/>
                    <a:pt x="0" y="694"/>
                    <a:pt x="0" y="694"/>
                  </a:cubicBezTo>
                  <a:cubicBezTo>
                    <a:pt x="158" y="632"/>
                    <a:pt x="158" y="632"/>
                    <a:pt x="158" y="632"/>
                  </a:cubicBezTo>
                  <a:cubicBezTo>
                    <a:pt x="158" y="209"/>
                    <a:pt x="158" y="209"/>
                    <a:pt x="158" y="209"/>
                  </a:cubicBezTo>
                  <a:cubicBezTo>
                    <a:pt x="464" y="136"/>
                    <a:pt x="464" y="136"/>
                    <a:pt x="464" y="136"/>
                  </a:cubicBezTo>
                  <a:cubicBezTo>
                    <a:pt x="464" y="758"/>
                    <a:pt x="464" y="758"/>
                    <a:pt x="464" y="758"/>
                  </a:cubicBezTo>
                  <a:cubicBezTo>
                    <a:pt x="1" y="694"/>
                    <a:pt x="1" y="694"/>
                    <a:pt x="1" y="694"/>
                  </a:cubicBezTo>
                  <a:cubicBezTo>
                    <a:pt x="464" y="865"/>
                    <a:pt x="464" y="865"/>
                    <a:pt x="464" y="865"/>
                  </a:cubicBezTo>
                  <a:cubicBezTo>
                    <a:pt x="464" y="865"/>
                    <a:pt x="464" y="865"/>
                    <a:pt x="464" y="865"/>
                  </a:cubicBezTo>
                  <a:cubicBezTo>
                    <a:pt x="722" y="794"/>
                    <a:pt x="722" y="794"/>
                    <a:pt x="722" y="794"/>
                  </a:cubicBezTo>
                  <a:cubicBezTo>
                    <a:pt x="722" y="793"/>
                    <a:pt x="722" y="793"/>
                    <a:pt x="722" y="793"/>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a:defRPr/>
              </a:pPr>
              <a:endParaRPr lang="en-US" kern="0" dirty="0">
                <a:solidFill>
                  <a:srgbClr val="FFFFFF"/>
                </a:solidFill>
                <a:latin typeface="Segoe Light"/>
              </a:endParaRPr>
            </a:p>
          </p:txBody>
        </p:sp>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2997" y="1984079"/>
              <a:ext cx="2009968" cy="1476747"/>
            </a:xfrm>
            <a:prstGeom prst="rect">
              <a:avLst/>
            </a:prstGeom>
          </p:spPr>
        </p:pic>
      </p:grpSp>
      <p:grpSp>
        <p:nvGrpSpPr>
          <p:cNvPr id="29" name="Group 28"/>
          <p:cNvGrpSpPr/>
          <p:nvPr/>
        </p:nvGrpSpPr>
        <p:grpSpPr>
          <a:xfrm>
            <a:off x="5116439" y="1685654"/>
            <a:ext cx="2284880" cy="2284878"/>
            <a:chOff x="5015708" y="1308850"/>
            <a:chExt cx="2240282" cy="2240280"/>
          </a:xfrm>
        </p:grpSpPr>
        <p:sp>
          <p:nvSpPr>
            <p:cNvPr id="44" name="Rectangle 43"/>
            <p:cNvSpPr/>
            <p:nvPr/>
          </p:nvSpPr>
          <p:spPr>
            <a:xfrm>
              <a:off x="5015708" y="1308850"/>
              <a:ext cx="2240280" cy="2240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0" rIns="0" bIns="0" rtlCol="0" anchor="ctr"/>
            <a:lstStyle/>
            <a:p>
              <a:pPr algn="ctr" defTabSz="932563"/>
              <a:endParaRPr lang="en-US" dirty="0">
                <a:solidFill>
                  <a:srgbClr val="FFFFFF"/>
                </a:solidFill>
              </a:endParaRPr>
            </a:p>
          </p:txBody>
        </p:sp>
        <p:grpSp>
          <p:nvGrpSpPr>
            <p:cNvPr id="72" name="Group 71"/>
            <p:cNvGrpSpPr/>
            <p:nvPr/>
          </p:nvGrpSpPr>
          <p:grpSpPr>
            <a:xfrm>
              <a:off x="5234954" y="1805579"/>
              <a:ext cx="2021036" cy="1697100"/>
              <a:chOff x="6390591" y="1584677"/>
              <a:chExt cx="2565478" cy="2154279"/>
            </a:xfrm>
          </p:grpSpPr>
          <p:grpSp>
            <p:nvGrpSpPr>
              <p:cNvPr id="73" name="Group 72"/>
              <p:cNvGrpSpPr/>
              <p:nvPr/>
            </p:nvGrpSpPr>
            <p:grpSpPr>
              <a:xfrm>
                <a:off x="6761516" y="1584677"/>
                <a:ext cx="2194553" cy="1912432"/>
                <a:chOff x="5708717" y="7748041"/>
                <a:chExt cx="4523186" cy="3941706"/>
              </a:xfrm>
            </p:grpSpPr>
            <p:pic>
              <p:nvPicPr>
                <p:cNvPr id="76" name="Picture 7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6527" y="8096469"/>
                  <a:ext cx="4035376" cy="3274981"/>
                </a:xfrm>
                <a:prstGeom prst="rect">
                  <a:avLst/>
                </a:prstGeom>
              </p:spPr>
            </p:pic>
            <p:pic>
              <p:nvPicPr>
                <p:cNvPr id="77" name="Picture 2" descr="C:\Users\alyssaj\Desktop\UPLOAD_EXEC_TIER_ARCHIVE\GoogleTablet_noscreen.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08717" y="7748041"/>
                  <a:ext cx="4523186" cy="3941706"/>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Picture 7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0196" y="2065770"/>
                <a:ext cx="802575" cy="1358767"/>
              </a:xfrm>
              <a:prstGeom prst="rect">
                <a:avLst/>
              </a:prstGeom>
            </p:spPr>
          </p:pic>
          <p:pic>
            <p:nvPicPr>
              <p:cNvPr id="75" name="Picture 4"/>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390591" y="1870183"/>
                <a:ext cx="1081921" cy="186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 name="Group 3"/>
          <p:cNvGrpSpPr/>
          <p:nvPr/>
        </p:nvGrpSpPr>
        <p:grpSpPr>
          <a:xfrm>
            <a:off x="9831777" y="1685654"/>
            <a:ext cx="2284878" cy="2284878"/>
            <a:chOff x="9639008" y="1405102"/>
            <a:chExt cx="2240280" cy="2240280"/>
          </a:xfrm>
        </p:grpSpPr>
        <p:sp>
          <p:nvSpPr>
            <p:cNvPr id="48" name="Rectangle 47"/>
            <p:cNvSpPr/>
            <p:nvPr/>
          </p:nvSpPr>
          <p:spPr>
            <a:xfrm>
              <a:off x="9639008" y="1405102"/>
              <a:ext cx="2240280" cy="22402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0" rIns="0" bIns="0" rtlCol="0" anchor="ctr"/>
            <a:lstStyle/>
            <a:p>
              <a:pPr algn="ctr" defTabSz="932563"/>
              <a:endParaRPr lang="en-US" dirty="0">
                <a:solidFill>
                  <a:srgbClr val="FFFFFF"/>
                </a:solidFill>
              </a:endParaRPr>
            </a:p>
          </p:txBody>
        </p:sp>
        <p:pic>
          <p:nvPicPr>
            <p:cNvPr id="67" name="Picture 66"/>
            <p:cNvPicPr>
              <a:picLocks noChangeAspect="1"/>
            </p:cNvPicPr>
            <p:nvPr/>
          </p:nvPicPr>
          <p:blipFill rotWithShape="1">
            <a:blip r:embed="rId8">
              <a:extLst>
                <a:ext uri="{28A0092B-C50C-407E-A947-70E740481C1C}">
                  <a14:useLocalDpi xmlns:a14="http://schemas.microsoft.com/office/drawing/2010/main" val="0"/>
                </a:ext>
              </a:extLst>
            </a:blip>
            <a:srcRect r="31093"/>
            <a:stretch/>
          </p:blipFill>
          <p:spPr>
            <a:xfrm>
              <a:off x="9834787" y="1733139"/>
              <a:ext cx="2044501" cy="1730786"/>
            </a:xfrm>
            <a:prstGeom prst="rect">
              <a:avLst/>
            </a:prstGeom>
          </p:spPr>
        </p:pic>
        <p:grpSp>
          <p:nvGrpSpPr>
            <p:cNvPr id="35" name="Group 34"/>
            <p:cNvGrpSpPr/>
            <p:nvPr/>
          </p:nvGrpSpPr>
          <p:grpSpPr>
            <a:xfrm>
              <a:off x="9773126" y="2418580"/>
              <a:ext cx="791609" cy="1226802"/>
              <a:chOff x="6474878" y="1766243"/>
              <a:chExt cx="2025730" cy="3139390"/>
            </a:xfrm>
          </p:grpSpPr>
          <p:pic>
            <p:nvPicPr>
              <p:cNvPr id="95" name="Picture 94" descr="device_0002_Bandit_front.png"/>
              <p:cNvPicPr>
                <a:picLocks noChangeAspect="1"/>
              </p:cNvPicPr>
              <p:nvPr/>
            </p:nvPicPr>
            <p:blipFill rotWithShape="1">
              <a:blip r:embed="rId9">
                <a:extLst>
                  <a:ext uri="{28A0092B-C50C-407E-A947-70E740481C1C}">
                    <a14:useLocalDpi xmlns:a14="http://schemas.microsoft.com/office/drawing/2010/main" val="0"/>
                  </a:ext>
                </a:extLst>
              </a:blip>
              <a:srcRect b="21527"/>
              <a:stretch/>
            </p:blipFill>
            <p:spPr>
              <a:xfrm>
                <a:off x="6474878" y="1766243"/>
                <a:ext cx="2025730" cy="3139390"/>
              </a:xfrm>
              <a:prstGeom prst="rect">
                <a:avLst/>
              </a:prstGeom>
            </p:spPr>
          </p:pic>
          <p:sp>
            <p:nvSpPr>
              <p:cNvPr id="96" name="Rectangle 95"/>
              <p:cNvSpPr/>
              <p:nvPr/>
            </p:nvSpPr>
            <p:spPr>
              <a:xfrm flipV="1">
                <a:off x="7301862" y="1969887"/>
                <a:ext cx="365760" cy="82296"/>
              </a:xfrm>
              <a:prstGeom prst="rect">
                <a:avLst/>
              </a:prstGeom>
              <a:gradFill flip="none" rotWithShape="1">
                <a:gsLst>
                  <a:gs pos="0">
                    <a:schemeClr val="tx1">
                      <a:lumMod val="75000"/>
                      <a:lumOff val="25000"/>
                    </a:schemeClr>
                  </a:gs>
                  <a:gs pos="100000">
                    <a:srgbClr val="32323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p>
            </p:txBody>
          </p:sp>
        </p:grpSp>
        <p:sp>
          <p:nvSpPr>
            <p:cNvPr id="45" name="Freeform 26"/>
            <p:cNvSpPr>
              <a:spLocks noEditPoints="1"/>
            </p:cNvSpPr>
            <p:nvPr/>
          </p:nvSpPr>
          <p:spPr bwMode="auto">
            <a:xfrm>
              <a:off x="11011249" y="2806647"/>
              <a:ext cx="553763" cy="706017"/>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chemeClr val="bg1">
                <a:alpha val="60000"/>
              </a:schemeClr>
            </a:solidFill>
            <a:ln>
              <a:noFill/>
            </a:ln>
          </p:spPr>
          <p:txBody>
            <a:bodyPr vert="horz" wrap="square" lIns="93251" tIns="46626" rIns="93251" bIns="46626" numCol="1" anchor="t" anchorCtr="0" compatLnSpc="1">
              <a:prstTxWarp prst="textNoShape">
                <a:avLst/>
              </a:prstTxWarp>
            </a:bodyPr>
            <a:lstStyle/>
            <a:p>
              <a:endParaRPr lang="en-US" sz="1836">
                <a:gradFill>
                  <a:gsLst>
                    <a:gs pos="0">
                      <a:srgbClr val="FFFFFF"/>
                    </a:gs>
                    <a:gs pos="100000">
                      <a:srgbClr val="FFFFFF"/>
                    </a:gs>
                  </a:gsLst>
                  <a:lin ang="5400000" scaled="0"/>
                </a:gradFill>
              </a:endParaRPr>
            </a:p>
          </p:txBody>
        </p:sp>
      </p:grpSp>
      <p:grpSp>
        <p:nvGrpSpPr>
          <p:cNvPr id="7" name="Group 6"/>
          <p:cNvGrpSpPr/>
          <p:nvPr/>
        </p:nvGrpSpPr>
        <p:grpSpPr>
          <a:xfrm>
            <a:off x="401102" y="1685654"/>
            <a:ext cx="2284879" cy="2284878"/>
            <a:chOff x="392408" y="1405102"/>
            <a:chExt cx="2240281" cy="2240280"/>
          </a:xfrm>
        </p:grpSpPr>
        <p:sp>
          <p:nvSpPr>
            <p:cNvPr id="38" name="Rectangle 37"/>
            <p:cNvSpPr/>
            <p:nvPr/>
          </p:nvSpPr>
          <p:spPr>
            <a:xfrm>
              <a:off x="392408" y="1405102"/>
              <a:ext cx="2240280" cy="2240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0" rIns="0" bIns="0" rtlCol="0" anchor="ctr"/>
            <a:lstStyle/>
            <a:p>
              <a:pPr algn="ctr" defTabSz="932563"/>
              <a:endParaRPr lang="en-US" dirty="0">
                <a:solidFill>
                  <a:srgbClr val="FFFFFF"/>
                </a:solidFill>
              </a:endParaRPr>
            </a:p>
          </p:txBody>
        </p:sp>
        <p:pic>
          <p:nvPicPr>
            <p:cNvPr id="59" name="Picture 58"/>
            <p:cNvPicPr>
              <a:picLocks noChangeAspect="1"/>
            </p:cNvPicPr>
            <p:nvPr/>
          </p:nvPicPr>
          <p:blipFill rotWithShape="1">
            <a:blip r:embed="rId10">
              <a:extLst>
                <a:ext uri="{28A0092B-C50C-407E-A947-70E740481C1C}">
                  <a14:useLocalDpi xmlns:a14="http://schemas.microsoft.com/office/drawing/2010/main" val="0"/>
                </a:ext>
              </a:extLst>
            </a:blip>
            <a:srcRect l="-1" t="-1" r="29967" b="819"/>
            <a:stretch/>
          </p:blipFill>
          <p:spPr>
            <a:xfrm>
              <a:off x="826560" y="1590790"/>
              <a:ext cx="1806129" cy="1966511"/>
            </a:xfrm>
            <a:prstGeom prst="rect">
              <a:avLst/>
            </a:prstGeom>
          </p:spPr>
        </p:pic>
        <p:grpSp>
          <p:nvGrpSpPr>
            <p:cNvPr id="64" name="Group 63"/>
            <p:cNvGrpSpPr/>
            <p:nvPr/>
          </p:nvGrpSpPr>
          <p:grpSpPr>
            <a:xfrm>
              <a:off x="392408" y="1717434"/>
              <a:ext cx="1249994" cy="1568302"/>
              <a:chOff x="2334820" y="2579801"/>
              <a:chExt cx="1526308" cy="1914979"/>
            </a:xfrm>
          </p:grpSpPr>
          <p:pic>
            <p:nvPicPr>
              <p:cNvPr id="65" name="Picture 64"/>
              <p:cNvPicPr>
                <a:picLocks noChangeAspect="1"/>
              </p:cNvPicPr>
              <p:nvPr/>
            </p:nvPicPr>
            <p:blipFill rotWithShape="1">
              <a:blip r:embed="rId11">
                <a:extLst>
                  <a:ext uri="{28A0092B-C50C-407E-A947-70E740481C1C}">
                    <a14:useLocalDpi xmlns:a14="http://schemas.microsoft.com/office/drawing/2010/main" val="0"/>
                  </a:ext>
                </a:extLst>
              </a:blip>
              <a:srcRect l="51668"/>
              <a:stretch/>
            </p:blipFill>
            <p:spPr>
              <a:xfrm>
                <a:off x="2334820" y="2771526"/>
                <a:ext cx="1334978" cy="1552936"/>
              </a:xfrm>
              <a:prstGeom prst="rect">
                <a:avLst/>
              </a:prstGeom>
            </p:spPr>
          </p:pic>
          <p:pic>
            <p:nvPicPr>
              <p:cNvPr id="66" name="Windows Tablet"/>
              <p:cNvPicPr>
                <a:picLocks noChangeAspect="1"/>
              </p:cNvPicPr>
              <p:nvPr/>
            </p:nvPicPr>
            <p:blipFill rotWithShape="1">
              <a:blip r:embed="rId12">
                <a:extLst>
                  <a:ext uri="{28A0092B-C50C-407E-A947-70E740481C1C}">
                    <a14:useLocalDpi xmlns:a14="http://schemas.microsoft.com/office/drawing/2010/main" val="0"/>
                  </a:ext>
                </a:extLst>
              </a:blip>
              <a:srcRect l="50828" t="10397" r="7252" b="12188"/>
              <a:stretch/>
            </p:blipFill>
            <p:spPr>
              <a:xfrm>
                <a:off x="2334820" y="2579801"/>
                <a:ext cx="1526308" cy="1914979"/>
              </a:xfrm>
              <a:prstGeom prst="rect">
                <a:avLst/>
              </a:prstGeom>
            </p:spPr>
          </p:pic>
        </p:grpSp>
        <p:grpSp>
          <p:nvGrpSpPr>
            <p:cNvPr id="56" name="Group 55"/>
            <p:cNvGrpSpPr/>
            <p:nvPr/>
          </p:nvGrpSpPr>
          <p:grpSpPr>
            <a:xfrm>
              <a:off x="1310597" y="2452403"/>
              <a:ext cx="888340" cy="1192979"/>
              <a:chOff x="1478478" y="2946381"/>
              <a:chExt cx="1148291" cy="1542075"/>
            </a:xfrm>
          </p:grpSpPr>
          <p:pic>
            <p:nvPicPr>
              <p:cNvPr id="57" name="Picture 5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566528" y="3066957"/>
                <a:ext cx="971509" cy="1421499"/>
              </a:xfrm>
              <a:prstGeom prst="rect">
                <a:avLst/>
              </a:prstGeom>
              <a:noFill/>
              <a:ln>
                <a:noFill/>
              </a:ln>
            </p:spPr>
          </p:pic>
          <p:pic>
            <p:nvPicPr>
              <p:cNvPr id="58" name="Picture 5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478478" y="2946381"/>
                <a:ext cx="1148291" cy="1542075"/>
              </a:xfrm>
              <a:prstGeom prst="rect">
                <a:avLst/>
              </a:prstGeom>
            </p:spPr>
          </p:pic>
        </p:grpSp>
      </p:grpSp>
      <p:grpSp>
        <p:nvGrpSpPr>
          <p:cNvPr id="15" name="Group 14"/>
          <p:cNvGrpSpPr/>
          <p:nvPr/>
        </p:nvGrpSpPr>
        <p:grpSpPr>
          <a:xfrm>
            <a:off x="7474108" y="1685654"/>
            <a:ext cx="2284878" cy="2547032"/>
            <a:chOff x="7327358" y="1405102"/>
            <a:chExt cx="2240280" cy="2497317"/>
          </a:xfrm>
        </p:grpSpPr>
        <p:sp>
          <p:nvSpPr>
            <p:cNvPr id="46" name="Rectangle 45"/>
            <p:cNvSpPr/>
            <p:nvPr/>
          </p:nvSpPr>
          <p:spPr>
            <a:xfrm>
              <a:off x="7327358" y="1405102"/>
              <a:ext cx="2240280" cy="2240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0" rIns="0" bIns="0" rtlCol="0" anchor="ctr"/>
            <a:lstStyle/>
            <a:p>
              <a:pPr algn="ctr" defTabSz="932563"/>
              <a:endParaRPr lang="en-US" dirty="0">
                <a:solidFill>
                  <a:srgbClr val="FFFFFF"/>
                </a:solidFill>
              </a:endParaRPr>
            </a:p>
          </p:txBody>
        </p:sp>
        <p:sp>
          <p:nvSpPr>
            <p:cNvPr id="87" name="Oval 86"/>
            <p:cNvSpPr/>
            <p:nvPr/>
          </p:nvSpPr>
          <p:spPr>
            <a:xfrm>
              <a:off x="7449116" y="2380347"/>
              <a:ext cx="1935811" cy="1522072"/>
            </a:xfrm>
            <a:prstGeom prst="ellipse">
              <a:avLst/>
            </a:prstGeom>
            <a:noFill/>
            <a:ln w="38100">
              <a:solidFill>
                <a:schemeClr val="bg1"/>
              </a:solidFill>
              <a:prstDash val="sysDash"/>
            </a:ln>
            <a:scene3d>
              <a:camera prst="perspectiveRelaxed">
                <a:rot lat="17373601"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42791"/>
              <a:endParaRPr lang="en-US" sz="2754" dirty="0">
                <a:solidFill>
                  <a:srgbClr val="FFFFFF"/>
                </a:solidFill>
              </a:endParaRPr>
            </a:p>
          </p:txBody>
        </p:sp>
        <p:grpSp>
          <p:nvGrpSpPr>
            <p:cNvPr id="86" name="Group 10"/>
            <p:cNvGrpSpPr>
              <a:grpSpLocks noChangeAspect="1"/>
            </p:cNvGrpSpPr>
            <p:nvPr/>
          </p:nvGrpSpPr>
          <p:grpSpPr bwMode="auto">
            <a:xfrm>
              <a:off x="7723420" y="3019203"/>
              <a:ext cx="19668" cy="10706"/>
              <a:chOff x="4141" y="2449"/>
              <a:chExt cx="68" cy="37"/>
            </a:xfrm>
            <a:solidFill>
              <a:srgbClr val="FFFFFF"/>
            </a:solidFill>
          </p:grpSpPr>
          <p:sp>
            <p:nvSpPr>
              <p:cNvPr id="91" name="Freeform 11"/>
              <p:cNvSpPr>
                <a:spLocks/>
              </p:cNvSpPr>
              <p:nvPr/>
            </p:nvSpPr>
            <p:spPr bwMode="auto">
              <a:xfrm>
                <a:off x="4141" y="2449"/>
                <a:ext cx="28" cy="37"/>
              </a:xfrm>
              <a:custGeom>
                <a:avLst/>
                <a:gdLst>
                  <a:gd name="T0" fmla="*/ 28 w 28"/>
                  <a:gd name="T1" fmla="*/ 2 h 37"/>
                  <a:gd name="T2" fmla="*/ 16 w 28"/>
                  <a:gd name="T3" fmla="*/ 2 h 37"/>
                  <a:gd name="T4" fmla="*/ 16 w 28"/>
                  <a:gd name="T5" fmla="*/ 37 h 37"/>
                  <a:gd name="T6" fmla="*/ 12 w 28"/>
                  <a:gd name="T7" fmla="*/ 37 h 37"/>
                  <a:gd name="T8" fmla="*/ 12 w 28"/>
                  <a:gd name="T9" fmla="*/ 2 h 37"/>
                  <a:gd name="T10" fmla="*/ 0 w 28"/>
                  <a:gd name="T11" fmla="*/ 2 h 37"/>
                  <a:gd name="T12" fmla="*/ 0 w 28"/>
                  <a:gd name="T13" fmla="*/ 0 h 37"/>
                  <a:gd name="T14" fmla="*/ 28 w 28"/>
                  <a:gd name="T15" fmla="*/ 0 h 37"/>
                  <a:gd name="T16" fmla="*/ 28 w 28"/>
                  <a:gd name="T17"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7">
                    <a:moveTo>
                      <a:pt x="28" y="2"/>
                    </a:moveTo>
                    <a:lnTo>
                      <a:pt x="16" y="2"/>
                    </a:lnTo>
                    <a:lnTo>
                      <a:pt x="16" y="37"/>
                    </a:lnTo>
                    <a:lnTo>
                      <a:pt x="12" y="37"/>
                    </a:lnTo>
                    <a:lnTo>
                      <a:pt x="12" y="2"/>
                    </a:lnTo>
                    <a:lnTo>
                      <a:pt x="0" y="2"/>
                    </a:lnTo>
                    <a:lnTo>
                      <a:pt x="0" y="0"/>
                    </a:lnTo>
                    <a:lnTo>
                      <a:pt x="28" y="0"/>
                    </a:lnTo>
                    <a:lnTo>
                      <a:pt x="2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14138"/>
                <a:endParaRPr lang="en-US" sz="1836">
                  <a:solidFill>
                    <a:srgbClr val="FFFFFF"/>
                  </a:solidFill>
                  <a:latin typeface="Segoe Light"/>
                </a:endParaRPr>
              </a:p>
            </p:txBody>
          </p:sp>
          <p:sp>
            <p:nvSpPr>
              <p:cNvPr id="92" name="Freeform 12"/>
              <p:cNvSpPr>
                <a:spLocks/>
              </p:cNvSpPr>
              <p:nvPr/>
            </p:nvSpPr>
            <p:spPr bwMode="auto">
              <a:xfrm>
                <a:off x="4171" y="2449"/>
                <a:ext cx="38" cy="37"/>
              </a:xfrm>
              <a:custGeom>
                <a:avLst/>
                <a:gdLst>
                  <a:gd name="T0" fmla="*/ 16 w 16"/>
                  <a:gd name="T1" fmla="*/ 16 h 16"/>
                  <a:gd name="T2" fmla="*/ 14 w 16"/>
                  <a:gd name="T3" fmla="*/ 16 h 16"/>
                  <a:gd name="T4" fmla="*/ 14 w 16"/>
                  <a:gd name="T5" fmla="*/ 5 h 16"/>
                  <a:gd name="T6" fmla="*/ 15 w 16"/>
                  <a:gd name="T7" fmla="*/ 2 h 16"/>
                  <a:gd name="T8" fmla="*/ 15 w 16"/>
                  <a:gd name="T9" fmla="*/ 2 h 16"/>
                  <a:gd name="T10" fmla="*/ 14 w 16"/>
                  <a:gd name="T11" fmla="*/ 3 h 16"/>
                  <a:gd name="T12" fmla="*/ 9 w 16"/>
                  <a:gd name="T13" fmla="*/ 16 h 16"/>
                  <a:gd name="T14" fmla="*/ 8 w 16"/>
                  <a:gd name="T15" fmla="*/ 16 h 16"/>
                  <a:gd name="T16" fmla="*/ 2 w 16"/>
                  <a:gd name="T17" fmla="*/ 4 h 16"/>
                  <a:gd name="T18" fmla="*/ 2 w 16"/>
                  <a:gd name="T19" fmla="*/ 2 h 16"/>
                  <a:gd name="T20" fmla="*/ 2 w 16"/>
                  <a:gd name="T21" fmla="*/ 2 h 16"/>
                  <a:gd name="T22" fmla="*/ 2 w 16"/>
                  <a:gd name="T23" fmla="*/ 5 h 16"/>
                  <a:gd name="T24" fmla="*/ 2 w 16"/>
                  <a:gd name="T25" fmla="*/ 16 h 16"/>
                  <a:gd name="T26" fmla="*/ 0 w 16"/>
                  <a:gd name="T27" fmla="*/ 16 h 16"/>
                  <a:gd name="T28" fmla="*/ 0 w 16"/>
                  <a:gd name="T29" fmla="*/ 0 h 16"/>
                  <a:gd name="T30" fmla="*/ 2 w 16"/>
                  <a:gd name="T31" fmla="*/ 0 h 16"/>
                  <a:gd name="T32" fmla="*/ 7 w 16"/>
                  <a:gd name="T33" fmla="*/ 11 h 16"/>
                  <a:gd name="T34" fmla="*/ 8 w 16"/>
                  <a:gd name="T35" fmla="*/ 13 h 16"/>
                  <a:gd name="T36" fmla="*/ 8 w 16"/>
                  <a:gd name="T37" fmla="*/ 13 h 16"/>
                  <a:gd name="T38" fmla="*/ 9 w 16"/>
                  <a:gd name="T39" fmla="*/ 11 h 16"/>
                  <a:gd name="T40" fmla="*/ 14 w 16"/>
                  <a:gd name="T41" fmla="*/ 0 h 16"/>
                  <a:gd name="T42" fmla="*/ 16 w 16"/>
                  <a:gd name="T43" fmla="*/ 0 h 16"/>
                  <a:gd name="T44" fmla="*/ 16 w 16"/>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6">
                    <a:moveTo>
                      <a:pt x="16" y="16"/>
                    </a:moveTo>
                    <a:cubicBezTo>
                      <a:pt x="14" y="16"/>
                      <a:pt x="14" y="16"/>
                      <a:pt x="14" y="16"/>
                    </a:cubicBezTo>
                    <a:cubicBezTo>
                      <a:pt x="14" y="5"/>
                      <a:pt x="14" y="5"/>
                      <a:pt x="14" y="5"/>
                    </a:cubicBezTo>
                    <a:cubicBezTo>
                      <a:pt x="14" y="4"/>
                      <a:pt x="15" y="3"/>
                      <a:pt x="15" y="2"/>
                    </a:cubicBezTo>
                    <a:cubicBezTo>
                      <a:pt x="15" y="2"/>
                      <a:pt x="15" y="2"/>
                      <a:pt x="15" y="2"/>
                    </a:cubicBezTo>
                    <a:cubicBezTo>
                      <a:pt x="14" y="3"/>
                      <a:pt x="14" y="3"/>
                      <a:pt x="14" y="3"/>
                    </a:cubicBezTo>
                    <a:cubicBezTo>
                      <a:pt x="9" y="16"/>
                      <a:pt x="9" y="16"/>
                      <a:pt x="9" y="16"/>
                    </a:cubicBezTo>
                    <a:cubicBezTo>
                      <a:pt x="8" y="16"/>
                      <a:pt x="8" y="16"/>
                      <a:pt x="8" y="16"/>
                    </a:cubicBezTo>
                    <a:cubicBezTo>
                      <a:pt x="2" y="4"/>
                      <a:pt x="2" y="4"/>
                      <a:pt x="2" y="4"/>
                    </a:cubicBezTo>
                    <a:cubicBezTo>
                      <a:pt x="2" y="3"/>
                      <a:pt x="2" y="3"/>
                      <a:pt x="2" y="2"/>
                    </a:cubicBezTo>
                    <a:cubicBezTo>
                      <a:pt x="2" y="2"/>
                      <a:pt x="2" y="2"/>
                      <a:pt x="2" y="2"/>
                    </a:cubicBezTo>
                    <a:cubicBezTo>
                      <a:pt x="2" y="3"/>
                      <a:pt x="2" y="4"/>
                      <a:pt x="2" y="5"/>
                    </a:cubicBezTo>
                    <a:cubicBezTo>
                      <a:pt x="2" y="16"/>
                      <a:pt x="2" y="16"/>
                      <a:pt x="2" y="16"/>
                    </a:cubicBezTo>
                    <a:cubicBezTo>
                      <a:pt x="0" y="16"/>
                      <a:pt x="0" y="16"/>
                      <a:pt x="0" y="16"/>
                    </a:cubicBezTo>
                    <a:cubicBezTo>
                      <a:pt x="0" y="0"/>
                      <a:pt x="0" y="0"/>
                      <a:pt x="0" y="0"/>
                    </a:cubicBezTo>
                    <a:cubicBezTo>
                      <a:pt x="2" y="0"/>
                      <a:pt x="2" y="0"/>
                      <a:pt x="2" y="0"/>
                    </a:cubicBezTo>
                    <a:cubicBezTo>
                      <a:pt x="7" y="11"/>
                      <a:pt x="7" y="11"/>
                      <a:pt x="7" y="11"/>
                    </a:cubicBezTo>
                    <a:cubicBezTo>
                      <a:pt x="8" y="12"/>
                      <a:pt x="8" y="12"/>
                      <a:pt x="8" y="13"/>
                    </a:cubicBezTo>
                    <a:cubicBezTo>
                      <a:pt x="8" y="13"/>
                      <a:pt x="8" y="13"/>
                      <a:pt x="8" y="13"/>
                    </a:cubicBezTo>
                    <a:cubicBezTo>
                      <a:pt x="8" y="12"/>
                      <a:pt x="9" y="11"/>
                      <a:pt x="9" y="11"/>
                    </a:cubicBezTo>
                    <a:cubicBezTo>
                      <a:pt x="14" y="0"/>
                      <a:pt x="14" y="0"/>
                      <a:pt x="14" y="0"/>
                    </a:cubicBezTo>
                    <a:cubicBezTo>
                      <a:pt x="16" y="0"/>
                      <a:pt x="16" y="0"/>
                      <a:pt x="16" y="0"/>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14138"/>
                <a:endParaRPr lang="en-US" sz="1836">
                  <a:solidFill>
                    <a:srgbClr val="FFFFFF"/>
                  </a:solidFill>
                  <a:latin typeface="Segoe Light"/>
                </a:endParaRPr>
              </a:p>
            </p:txBody>
          </p:sp>
        </p:grpSp>
        <p:grpSp>
          <p:nvGrpSpPr>
            <p:cNvPr id="79" name="Group 78"/>
            <p:cNvGrpSpPr>
              <a:grpSpLocks noChangeAspect="1"/>
            </p:cNvGrpSpPr>
            <p:nvPr/>
          </p:nvGrpSpPr>
          <p:grpSpPr>
            <a:xfrm>
              <a:off x="7700385" y="1530517"/>
              <a:ext cx="1394515" cy="367526"/>
              <a:chOff x="9660456" y="3014151"/>
              <a:chExt cx="1763091" cy="464665"/>
            </a:xfrm>
          </p:grpSpPr>
          <p:sp>
            <p:nvSpPr>
              <p:cNvPr id="80" name="Freeform 6"/>
              <p:cNvSpPr>
                <a:spLocks noChangeAspect="1" noEditPoints="1"/>
              </p:cNvSpPr>
              <p:nvPr/>
            </p:nvSpPr>
            <p:spPr bwMode="auto">
              <a:xfrm>
                <a:off x="9660456" y="3014151"/>
                <a:ext cx="1658261" cy="291938"/>
              </a:xfrm>
              <a:custGeom>
                <a:avLst/>
                <a:gdLst>
                  <a:gd name="T0" fmla="*/ 136 w 2517"/>
                  <a:gd name="T1" fmla="*/ 247 h 443"/>
                  <a:gd name="T2" fmla="*/ 74 w 2517"/>
                  <a:gd name="T3" fmla="*/ 293 h 443"/>
                  <a:gd name="T4" fmla="*/ 200 w 2517"/>
                  <a:gd name="T5" fmla="*/ 430 h 443"/>
                  <a:gd name="T6" fmla="*/ 98 w 2517"/>
                  <a:gd name="T7" fmla="*/ 323 h 443"/>
                  <a:gd name="T8" fmla="*/ 103 w 2517"/>
                  <a:gd name="T9" fmla="*/ 413 h 443"/>
                  <a:gd name="T10" fmla="*/ 108 w 2517"/>
                  <a:gd name="T11" fmla="*/ 414 h 443"/>
                  <a:gd name="T12" fmla="*/ 231 w 2517"/>
                  <a:gd name="T13" fmla="*/ 318 h 443"/>
                  <a:gd name="T14" fmla="*/ 103 w 2517"/>
                  <a:gd name="T15" fmla="*/ 33 h 443"/>
                  <a:gd name="T16" fmla="*/ 175 w 2517"/>
                  <a:gd name="T17" fmla="*/ 42 h 443"/>
                  <a:gd name="T18" fmla="*/ 400 w 2517"/>
                  <a:gd name="T19" fmla="*/ 174 h 443"/>
                  <a:gd name="T20" fmla="*/ 220 w 2517"/>
                  <a:gd name="T21" fmla="*/ 155 h 443"/>
                  <a:gd name="T22" fmla="*/ 151 w 2517"/>
                  <a:gd name="T23" fmla="*/ 196 h 443"/>
                  <a:gd name="T24" fmla="*/ 159 w 2517"/>
                  <a:gd name="T25" fmla="*/ 203 h 443"/>
                  <a:gd name="T26" fmla="*/ 277 w 2517"/>
                  <a:gd name="T27" fmla="*/ 191 h 443"/>
                  <a:gd name="T28" fmla="*/ 173 w 2517"/>
                  <a:gd name="T29" fmla="*/ 81 h 443"/>
                  <a:gd name="T30" fmla="*/ 286 w 2517"/>
                  <a:gd name="T31" fmla="*/ 189 h 443"/>
                  <a:gd name="T32" fmla="*/ 251 w 2517"/>
                  <a:gd name="T33" fmla="*/ 419 h 443"/>
                  <a:gd name="T34" fmla="*/ 234 w 2517"/>
                  <a:gd name="T35" fmla="*/ 413 h 443"/>
                  <a:gd name="T36" fmla="*/ 457 w 2517"/>
                  <a:gd name="T37" fmla="*/ 375 h 443"/>
                  <a:gd name="T38" fmla="*/ 540 w 2517"/>
                  <a:gd name="T39" fmla="*/ 178 h 443"/>
                  <a:gd name="T40" fmla="*/ 561 w 2517"/>
                  <a:gd name="T41" fmla="*/ 441 h 443"/>
                  <a:gd name="T42" fmla="*/ 692 w 2517"/>
                  <a:gd name="T43" fmla="*/ 231 h 443"/>
                  <a:gd name="T44" fmla="*/ 713 w 2517"/>
                  <a:gd name="T45" fmla="*/ 240 h 443"/>
                  <a:gd name="T46" fmla="*/ 857 w 2517"/>
                  <a:gd name="T47" fmla="*/ 379 h 443"/>
                  <a:gd name="T48" fmla="*/ 842 w 2517"/>
                  <a:gd name="T49" fmla="*/ 332 h 443"/>
                  <a:gd name="T50" fmla="*/ 908 w 2517"/>
                  <a:gd name="T51" fmla="*/ 360 h 443"/>
                  <a:gd name="T52" fmla="*/ 992 w 2517"/>
                  <a:gd name="T53" fmla="*/ 290 h 443"/>
                  <a:gd name="T54" fmla="*/ 1074 w 2517"/>
                  <a:gd name="T55" fmla="*/ 260 h 443"/>
                  <a:gd name="T56" fmla="*/ 1245 w 2517"/>
                  <a:gd name="T57" fmla="*/ 287 h 443"/>
                  <a:gd name="T58" fmla="*/ 1343 w 2517"/>
                  <a:gd name="T59" fmla="*/ 277 h 443"/>
                  <a:gd name="T60" fmla="*/ 1506 w 2517"/>
                  <a:gd name="T61" fmla="*/ 360 h 443"/>
                  <a:gd name="T62" fmla="*/ 1589 w 2517"/>
                  <a:gd name="T63" fmla="*/ 290 h 443"/>
                  <a:gd name="T64" fmla="*/ 1661 w 2517"/>
                  <a:gd name="T65" fmla="*/ 255 h 443"/>
                  <a:gd name="T66" fmla="*/ 1799 w 2517"/>
                  <a:gd name="T67" fmla="*/ 196 h 443"/>
                  <a:gd name="T68" fmla="*/ 1894 w 2517"/>
                  <a:gd name="T69" fmla="*/ 309 h 443"/>
                  <a:gd name="T70" fmla="*/ 1996 w 2517"/>
                  <a:gd name="T71" fmla="*/ 309 h 443"/>
                  <a:gd name="T72" fmla="*/ 2021 w 2517"/>
                  <a:gd name="T73" fmla="*/ 375 h 443"/>
                  <a:gd name="T74" fmla="*/ 512 w 2517"/>
                  <a:gd name="T75" fmla="*/ 87 h 443"/>
                  <a:gd name="T76" fmla="*/ 457 w 2517"/>
                  <a:gd name="T77" fmla="*/ 77 h 443"/>
                  <a:gd name="T78" fmla="*/ 537 w 2517"/>
                  <a:gd name="T79" fmla="*/ 79 h 443"/>
                  <a:gd name="T80" fmla="*/ 566 w 2517"/>
                  <a:gd name="T81" fmla="*/ 144 h 443"/>
                  <a:gd name="T82" fmla="*/ 598 w 2517"/>
                  <a:gd name="T83" fmla="*/ 148 h 443"/>
                  <a:gd name="T84" fmla="*/ 633 w 2517"/>
                  <a:gd name="T85" fmla="*/ 97 h 443"/>
                  <a:gd name="T86" fmla="*/ 684 w 2517"/>
                  <a:gd name="T87" fmla="*/ 124 h 443"/>
                  <a:gd name="T88" fmla="*/ 702 w 2517"/>
                  <a:gd name="T89" fmla="*/ 148 h 443"/>
                  <a:gd name="T90" fmla="*/ 720 w 2517"/>
                  <a:gd name="T91" fmla="*/ 104 h 443"/>
                  <a:gd name="T92" fmla="*/ 750 w 2517"/>
                  <a:gd name="T93" fmla="*/ 104 h 443"/>
                  <a:gd name="T94" fmla="*/ 785 w 2517"/>
                  <a:gd name="T95" fmla="*/ 124 h 443"/>
                  <a:gd name="T96" fmla="*/ 799 w 2517"/>
                  <a:gd name="T97" fmla="*/ 98 h 443"/>
                  <a:gd name="T98" fmla="*/ 833 w 2517"/>
                  <a:gd name="T99" fmla="*/ 98 h 443"/>
                  <a:gd name="T100" fmla="*/ 863 w 2517"/>
                  <a:gd name="T101" fmla="*/ 149 h 443"/>
                  <a:gd name="T102" fmla="*/ 884 w 2517"/>
                  <a:gd name="T103" fmla="*/ 89 h 443"/>
                  <a:gd name="T104" fmla="*/ 881 w 2517"/>
                  <a:gd name="T105" fmla="*/ 111 h 443"/>
                  <a:gd name="T106" fmla="*/ 887 w 2517"/>
                  <a:gd name="T107" fmla="*/ 95 h 443"/>
                  <a:gd name="T108" fmla="*/ 2173 w 2517"/>
                  <a:gd name="T109" fmla="*/ 236 h 443"/>
                  <a:gd name="T110" fmla="*/ 2130 w 2517"/>
                  <a:gd name="T111" fmla="*/ 375 h 443"/>
                  <a:gd name="T112" fmla="*/ 2255 w 2517"/>
                  <a:gd name="T113" fmla="*/ 353 h 443"/>
                  <a:gd name="T114" fmla="*/ 2387 w 2517"/>
                  <a:gd name="T115" fmla="*/ 367 h 443"/>
                  <a:gd name="T116" fmla="*/ 2441 w 2517"/>
                  <a:gd name="T117" fmla="*/ 24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7" h="443">
                    <a:moveTo>
                      <a:pt x="241" y="208"/>
                    </a:moveTo>
                    <a:cubicBezTo>
                      <a:pt x="241" y="206"/>
                      <a:pt x="234" y="210"/>
                      <a:pt x="232" y="211"/>
                    </a:cubicBezTo>
                    <a:cubicBezTo>
                      <a:pt x="234" y="225"/>
                      <a:pt x="235" y="239"/>
                      <a:pt x="236" y="252"/>
                    </a:cubicBezTo>
                    <a:cubicBezTo>
                      <a:pt x="223" y="246"/>
                      <a:pt x="198" y="229"/>
                      <a:pt x="191" y="224"/>
                    </a:cubicBezTo>
                    <a:cubicBezTo>
                      <a:pt x="187" y="226"/>
                      <a:pt x="187" y="226"/>
                      <a:pt x="187" y="226"/>
                    </a:cubicBezTo>
                    <a:cubicBezTo>
                      <a:pt x="187" y="225"/>
                      <a:pt x="187" y="225"/>
                      <a:pt x="187" y="224"/>
                    </a:cubicBezTo>
                    <a:cubicBezTo>
                      <a:pt x="180" y="226"/>
                      <a:pt x="180" y="226"/>
                      <a:pt x="180" y="226"/>
                    </a:cubicBezTo>
                    <a:cubicBezTo>
                      <a:pt x="178" y="228"/>
                      <a:pt x="179" y="226"/>
                      <a:pt x="179" y="229"/>
                    </a:cubicBezTo>
                    <a:cubicBezTo>
                      <a:pt x="181" y="246"/>
                      <a:pt x="178" y="265"/>
                      <a:pt x="171" y="285"/>
                    </a:cubicBezTo>
                    <a:cubicBezTo>
                      <a:pt x="158" y="274"/>
                      <a:pt x="146" y="258"/>
                      <a:pt x="143" y="243"/>
                    </a:cubicBezTo>
                    <a:cubicBezTo>
                      <a:pt x="141" y="244"/>
                      <a:pt x="140" y="244"/>
                      <a:pt x="138" y="245"/>
                    </a:cubicBezTo>
                    <a:cubicBezTo>
                      <a:pt x="137" y="245"/>
                      <a:pt x="136" y="245"/>
                      <a:pt x="136" y="247"/>
                    </a:cubicBezTo>
                    <a:cubicBezTo>
                      <a:pt x="142" y="266"/>
                      <a:pt x="157" y="282"/>
                      <a:pt x="167" y="291"/>
                    </a:cubicBezTo>
                    <a:cubicBezTo>
                      <a:pt x="155" y="295"/>
                      <a:pt x="141" y="301"/>
                      <a:pt x="125" y="306"/>
                    </a:cubicBezTo>
                    <a:cubicBezTo>
                      <a:pt x="120" y="308"/>
                      <a:pt x="112" y="310"/>
                      <a:pt x="104" y="313"/>
                    </a:cubicBezTo>
                    <a:cubicBezTo>
                      <a:pt x="112" y="302"/>
                      <a:pt x="130" y="267"/>
                      <a:pt x="136" y="245"/>
                    </a:cubicBezTo>
                    <a:cubicBezTo>
                      <a:pt x="126" y="249"/>
                      <a:pt x="126" y="249"/>
                      <a:pt x="126" y="249"/>
                    </a:cubicBezTo>
                    <a:cubicBezTo>
                      <a:pt x="116" y="274"/>
                      <a:pt x="99" y="301"/>
                      <a:pt x="92" y="312"/>
                    </a:cubicBezTo>
                    <a:cubicBezTo>
                      <a:pt x="92" y="312"/>
                      <a:pt x="92" y="313"/>
                      <a:pt x="91" y="313"/>
                    </a:cubicBezTo>
                    <a:cubicBezTo>
                      <a:pt x="84" y="301"/>
                      <a:pt x="82" y="286"/>
                      <a:pt x="87" y="270"/>
                    </a:cubicBezTo>
                    <a:cubicBezTo>
                      <a:pt x="87" y="270"/>
                      <a:pt x="87" y="270"/>
                      <a:pt x="87" y="270"/>
                    </a:cubicBezTo>
                    <a:cubicBezTo>
                      <a:pt x="88" y="267"/>
                      <a:pt x="79" y="274"/>
                      <a:pt x="78" y="275"/>
                    </a:cubicBezTo>
                    <a:cubicBezTo>
                      <a:pt x="75" y="276"/>
                      <a:pt x="75" y="278"/>
                      <a:pt x="75" y="280"/>
                    </a:cubicBezTo>
                    <a:cubicBezTo>
                      <a:pt x="74" y="284"/>
                      <a:pt x="74" y="289"/>
                      <a:pt x="74" y="293"/>
                    </a:cubicBezTo>
                    <a:cubicBezTo>
                      <a:pt x="74" y="302"/>
                      <a:pt x="77" y="311"/>
                      <a:pt x="82" y="320"/>
                    </a:cubicBezTo>
                    <a:cubicBezTo>
                      <a:pt x="62" y="326"/>
                      <a:pt x="38" y="333"/>
                      <a:pt x="16" y="339"/>
                    </a:cubicBezTo>
                    <a:cubicBezTo>
                      <a:pt x="16" y="338"/>
                      <a:pt x="16" y="337"/>
                      <a:pt x="17" y="336"/>
                    </a:cubicBezTo>
                    <a:cubicBezTo>
                      <a:pt x="20" y="320"/>
                      <a:pt x="36" y="300"/>
                      <a:pt x="54" y="290"/>
                    </a:cubicBezTo>
                    <a:cubicBezTo>
                      <a:pt x="59" y="284"/>
                      <a:pt x="59" y="284"/>
                      <a:pt x="59" y="284"/>
                    </a:cubicBezTo>
                    <a:cubicBezTo>
                      <a:pt x="34" y="302"/>
                      <a:pt x="34" y="302"/>
                      <a:pt x="34" y="302"/>
                    </a:cubicBezTo>
                    <a:cubicBezTo>
                      <a:pt x="22" y="312"/>
                      <a:pt x="8" y="328"/>
                      <a:pt x="5" y="342"/>
                    </a:cubicBezTo>
                    <a:cubicBezTo>
                      <a:pt x="0" y="363"/>
                      <a:pt x="16" y="380"/>
                      <a:pt x="33" y="392"/>
                    </a:cubicBezTo>
                    <a:cubicBezTo>
                      <a:pt x="52" y="405"/>
                      <a:pt x="71" y="412"/>
                      <a:pt x="94" y="418"/>
                    </a:cubicBezTo>
                    <a:cubicBezTo>
                      <a:pt x="119" y="425"/>
                      <a:pt x="169" y="432"/>
                      <a:pt x="194" y="432"/>
                    </a:cubicBezTo>
                    <a:cubicBezTo>
                      <a:pt x="196" y="432"/>
                      <a:pt x="199" y="432"/>
                      <a:pt x="199" y="432"/>
                    </a:cubicBezTo>
                    <a:cubicBezTo>
                      <a:pt x="199" y="432"/>
                      <a:pt x="200" y="430"/>
                      <a:pt x="200" y="430"/>
                    </a:cubicBezTo>
                    <a:cubicBezTo>
                      <a:pt x="202" y="426"/>
                      <a:pt x="232" y="370"/>
                      <a:pt x="240" y="323"/>
                    </a:cubicBezTo>
                    <a:cubicBezTo>
                      <a:pt x="245" y="292"/>
                      <a:pt x="249" y="249"/>
                      <a:pt x="241" y="208"/>
                    </a:cubicBezTo>
                    <a:close/>
                    <a:moveTo>
                      <a:pt x="187" y="228"/>
                    </a:moveTo>
                    <a:cubicBezTo>
                      <a:pt x="198" y="235"/>
                      <a:pt x="226" y="252"/>
                      <a:pt x="235" y="255"/>
                    </a:cubicBezTo>
                    <a:cubicBezTo>
                      <a:pt x="223" y="265"/>
                      <a:pt x="205" y="275"/>
                      <a:pt x="179" y="286"/>
                    </a:cubicBezTo>
                    <a:cubicBezTo>
                      <a:pt x="187" y="260"/>
                      <a:pt x="188" y="240"/>
                      <a:pt x="187" y="228"/>
                    </a:cubicBezTo>
                    <a:close/>
                    <a:moveTo>
                      <a:pt x="133" y="313"/>
                    </a:moveTo>
                    <a:cubicBezTo>
                      <a:pt x="145" y="309"/>
                      <a:pt x="156" y="304"/>
                      <a:pt x="166" y="300"/>
                    </a:cubicBezTo>
                    <a:cubicBezTo>
                      <a:pt x="158" y="320"/>
                      <a:pt x="148" y="339"/>
                      <a:pt x="138" y="356"/>
                    </a:cubicBezTo>
                    <a:cubicBezTo>
                      <a:pt x="138" y="356"/>
                      <a:pt x="137" y="356"/>
                      <a:pt x="137" y="356"/>
                    </a:cubicBezTo>
                    <a:cubicBezTo>
                      <a:pt x="132" y="354"/>
                      <a:pt x="128" y="351"/>
                      <a:pt x="123" y="347"/>
                    </a:cubicBezTo>
                    <a:cubicBezTo>
                      <a:pt x="113" y="340"/>
                      <a:pt x="105" y="332"/>
                      <a:pt x="98" y="323"/>
                    </a:cubicBezTo>
                    <a:cubicBezTo>
                      <a:pt x="110" y="320"/>
                      <a:pt x="121" y="317"/>
                      <a:pt x="133" y="313"/>
                    </a:cubicBezTo>
                    <a:close/>
                    <a:moveTo>
                      <a:pt x="16" y="343"/>
                    </a:moveTo>
                    <a:cubicBezTo>
                      <a:pt x="37" y="338"/>
                      <a:pt x="60" y="333"/>
                      <a:pt x="82" y="327"/>
                    </a:cubicBezTo>
                    <a:cubicBezTo>
                      <a:pt x="66" y="352"/>
                      <a:pt x="51" y="370"/>
                      <a:pt x="43" y="384"/>
                    </a:cubicBezTo>
                    <a:cubicBezTo>
                      <a:pt x="30" y="374"/>
                      <a:pt x="17" y="358"/>
                      <a:pt x="16" y="343"/>
                    </a:cubicBezTo>
                    <a:close/>
                    <a:moveTo>
                      <a:pt x="46" y="386"/>
                    </a:moveTo>
                    <a:cubicBezTo>
                      <a:pt x="59" y="366"/>
                      <a:pt x="75" y="349"/>
                      <a:pt x="90" y="331"/>
                    </a:cubicBezTo>
                    <a:cubicBezTo>
                      <a:pt x="94" y="335"/>
                      <a:pt x="98" y="339"/>
                      <a:pt x="102" y="343"/>
                    </a:cubicBezTo>
                    <a:cubicBezTo>
                      <a:pt x="109" y="350"/>
                      <a:pt x="118" y="356"/>
                      <a:pt x="127" y="360"/>
                    </a:cubicBezTo>
                    <a:cubicBezTo>
                      <a:pt x="101" y="370"/>
                      <a:pt x="74" y="379"/>
                      <a:pt x="49" y="388"/>
                    </a:cubicBezTo>
                    <a:cubicBezTo>
                      <a:pt x="48" y="387"/>
                      <a:pt x="47" y="387"/>
                      <a:pt x="46" y="386"/>
                    </a:cubicBezTo>
                    <a:close/>
                    <a:moveTo>
                      <a:pt x="103" y="413"/>
                    </a:moveTo>
                    <a:cubicBezTo>
                      <a:pt x="101" y="412"/>
                      <a:pt x="100" y="412"/>
                      <a:pt x="99" y="411"/>
                    </a:cubicBezTo>
                    <a:cubicBezTo>
                      <a:pt x="76" y="404"/>
                      <a:pt x="66" y="399"/>
                      <a:pt x="52" y="390"/>
                    </a:cubicBezTo>
                    <a:cubicBezTo>
                      <a:pt x="62" y="387"/>
                      <a:pt x="108" y="375"/>
                      <a:pt x="131" y="368"/>
                    </a:cubicBezTo>
                    <a:cubicBezTo>
                      <a:pt x="118" y="388"/>
                      <a:pt x="107" y="405"/>
                      <a:pt x="103" y="413"/>
                    </a:cubicBezTo>
                    <a:cubicBezTo>
                      <a:pt x="103" y="413"/>
                      <a:pt x="103" y="413"/>
                      <a:pt x="103" y="413"/>
                    </a:cubicBezTo>
                    <a:close/>
                    <a:moveTo>
                      <a:pt x="196" y="429"/>
                    </a:moveTo>
                    <a:cubicBezTo>
                      <a:pt x="178" y="427"/>
                      <a:pt x="142" y="421"/>
                      <a:pt x="118" y="416"/>
                    </a:cubicBezTo>
                    <a:cubicBezTo>
                      <a:pt x="151" y="408"/>
                      <a:pt x="174" y="405"/>
                      <a:pt x="212" y="387"/>
                    </a:cubicBezTo>
                    <a:cubicBezTo>
                      <a:pt x="206" y="405"/>
                      <a:pt x="199" y="422"/>
                      <a:pt x="196" y="429"/>
                    </a:cubicBezTo>
                    <a:close/>
                    <a:moveTo>
                      <a:pt x="111" y="414"/>
                    </a:moveTo>
                    <a:cubicBezTo>
                      <a:pt x="111" y="415"/>
                      <a:pt x="111" y="415"/>
                      <a:pt x="111" y="415"/>
                    </a:cubicBezTo>
                    <a:cubicBezTo>
                      <a:pt x="110" y="414"/>
                      <a:pt x="109" y="414"/>
                      <a:pt x="108" y="414"/>
                    </a:cubicBezTo>
                    <a:cubicBezTo>
                      <a:pt x="121" y="398"/>
                      <a:pt x="132" y="383"/>
                      <a:pt x="142" y="368"/>
                    </a:cubicBezTo>
                    <a:cubicBezTo>
                      <a:pt x="175" y="381"/>
                      <a:pt x="208" y="384"/>
                      <a:pt x="212" y="384"/>
                    </a:cubicBezTo>
                    <a:cubicBezTo>
                      <a:pt x="196" y="390"/>
                      <a:pt x="115" y="413"/>
                      <a:pt x="111" y="414"/>
                    </a:cubicBezTo>
                    <a:close/>
                    <a:moveTo>
                      <a:pt x="229" y="328"/>
                    </a:moveTo>
                    <a:cubicBezTo>
                      <a:pt x="226" y="341"/>
                      <a:pt x="220" y="362"/>
                      <a:pt x="213" y="382"/>
                    </a:cubicBezTo>
                    <a:cubicBezTo>
                      <a:pt x="192" y="378"/>
                      <a:pt x="168" y="372"/>
                      <a:pt x="147" y="362"/>
                    </a:cubicBezTo>
                    <a:cubicBezTo>
                      <a:pt x="170" y="352"/>
                      <a:pt x="217" y="331"/>
                      <a:pt x="230" y="322"/>
                    </a:cubicBezTo>
                    <a:cubicBezTo>
                      <a:pt x="230" y="324"/>
                      <a:pt x="229" y="326"/>
                      <a:pt x="229" y="328"/>
                    </a:cubicBezTo>
                    <a:close/>
                    <a:moveTo>
                      <a:pt x="231" y="318"/>
                    </a:moveTo>
                    <a:cubicBezTo>
                      <a:pt x="217" y="326"/>
                      <a:pt x="173" y="344"/>
                      <a:pt x="152" y="351"/>
                    </a:cubicBezTo>
                    <a:cubicBezTo>
                      <a:pt x="163" y="332"/>
                      <a:pt x="170" y="313"/>
                      <a:pt x="176" y="297"/>
                    </a:cubicBezTo>
                    <a:cubicBezTo>
                      <a:pt x="199" y="311"/>
                      <a:pt x="223" y="317"/>
                      <a:pt x="231" y="318"/>
                    </a:cubicBezTo>
                    <a:cubicBezTo>
                      <a:pt x="231" y="318"/>
                      <a:pt x="231" y="318"/>
                      <a:pt x="231" y="318"/>
                    </a:cubicBezTo>
                    <a:close/>
                    <a:moveTo>
                      <a:pt x="231" y="316"/>
                    </a:moveTo>
                    <a:cubicBezTo>
                      <a:pt x="213" y="311"/>
                      <a:pt x="197" y="302"/>
                      <a:pt x="182" y="292"/>
                    </a:cubicBezTo>
                    <a:cubicBezTo>
                      <a:pt x="213" y="277"/>
                      <a:pt x="233" y="262"/>
                      <a:pt x="236" y="259"/>
                    </a:cubicBezTo>
                    <a:cubicBezTo>
                      <a:pt x="236" y="280"/>
                      <a:pt x="234" y="300"/>
                      <a:pt x="231" y="316"/>
                    </a:cubicBezTo>
                    <a:close/>
                    <a:moveTo>
                      <a:pt x="87" y="60"/>
                    </a:moveTo>
                    <a:cubicBezTo>
                      <a:pt x="79" y="53"/>
                      <a:pt x="88" y="44"/>
                      <a:pt x="93" y="40"/>
                    </a:cubicBezTo>
                    <a:cubicBezTo>
                      <a:pt x="95" y="38"/>
                      <a:pt x="98" y="36"/>
                      <a:pt x="100" y="35"/>
                    </a:cubicBezTo>
                    <a:cubicBezTo>
                      <a:pt x="107" y="43"/>
                      <a:pt x="123" y="64"/>
                      <a:pt x="130" y="71"/>
                    </a:cubicBezTo>
                    <a:cubicBezTo>
                      <a:pt x="141" y="70"/>
                      <a:pt x="141" y="70"/>
                      <a:pt x="141" y="70"/>
                    </a:cubicBezTo>
                    <a:cubicBezTo>
                      <a:pt x="135" y="65"/>
                      <a:pt x="110" y="40"/>
                      <a:pt x="103" y="33"/>
                    </a:cubicBezTo>
                    <a:cubicBezTo>
                      <a:pt x="103" y="33"/>
                      <a:pt x="103" y="33"/>
                      <a:pt x="103" y="33"/>
                    </a:cubicBezTo>
                    <a:cubicBezTo>
                      <a:pt x="115" y="38"/>
                      <a:pt x="155" y="46"/>
                      <a:pt x="177" y="47"/>
                    </a:cubicBezTo>
                    <a:cubicBezTo>
                      <a:pt x="177" y="47"/>
                      <a:pt x="177" y="47"/>
                      <a:pt x="177" y="47"/>
                    </a:cubicBezTo>
                    <a:cubicBezTo>
                      <a:pt x="169" y="51"/>
                      <a:pt x="156" y="58"/>
                      <a:pt x="141" y="67"/>
                    </a:cubicBezTo>
                    <a:cubicBezTo>
                      <a:pt x="150" y="69"/>
                      <a:pt x="150" y="69"/>
                      <a:pt x="150" y="69"/>
                    </a:cubicBezTo>
                    <a:cubicBezTo>
                      <a:pt x="162" y="63"/>
                      <a:pt x="170" y="58"/>
                      <a:pt x="178" y="50"/>
                    </a:cubicBezTo>
                    <a:cubicBezTo>
                      <a:pt x="182" y="59"/>
                      <a:pt x="187" y="68"/>
                      <a:pt x="193" y="78"/>
                    </a:cubicBezTo>
                    <a:cubicBezTo>
                      <a:pt x="202" y="79"/>
                      <a:pt x="202" y="79"/>
                      <a:pt x="202" y="79"/>
                    </a:cubicBezTo>
                    <a:cubicBezTo>
                      <a:pt x="185" y="49"/>
                      <a:pt x="172" y="23"/>
                      <a:pt x="167" y="0"/>
                    </a:cubicBezTo>
                    <a:cubicBezTo>
                      <a:pt x="154" y="4"/>
                      <a:pt x="86" y="28"/>
                      <a:pt x="74" y="45"/>
                    </a:cubicBezTo>
                    <a:cubicBezTo>
                      <a:pt x="69" y="51"/>
                      <a:pt x="83" y="57"/>
                      <a:pt x="87" y="60"/>
                    </a:cubicBezTo>
                    <a:close/>
                    <a:moveTo>
                      <a:pt x="165" y="4"/>
                    </a:moveTo>
                    <a:cubicBezTo>
                      <a:pt x="167" y="16"/>
                      <a:pt x="170" y="29"/>
                      <a:pt x="175" y="42"/>
                    </a:cubicBezTo>
                    <a:cubicBezTo>
                      <a:pt x="159" y="38"/>
                      <a:pt x="120" y="32"/>
                      <a:pt x="107" y="30"/>
                    </a:cubicBezTo>
                    <a:cubicBezTo>
                      <a:pt x="130" y="17"/>
                      <a:pt x="162" y="5"/>
                      <a:pt x="165" y="4"/>
                    </a:cubicBezTo>
                    <a:close/>
                    <a:moveTo>
                      <a:pt x="398" y="172"/>
                    </a:moveTo>
                    <a:cubicBezTo>
                      <a:pt x="374" y="135"/>
                      <a:pt x="338" y="101"/>
                      <a:pt x="231" y="81"/>
                    </a:cubicBezTo>
                    <a:cubicBezTo>
                      <a:pt x="208" y="77"/>
                      <a:pt x="181" y="73"/>
                      <a:pt x="134" y="65"/>
                    </a:cubicBezTo>
                    <a:cubicBezTo>
                      <a:pt x="117" y="62"/>
                      <a:pt x="68" y="55"/>
                      <a:pt x="74" y="44"/>
                    </a:cubicBezTo>
                    <a:cubicBezTo>
                      <a:pt x="71" y="48"/>
                      <a:pt x="73" y="52"/>
                      <a:pt x="76" y="54"/>
                    </a:cubicBezTo>
                    <a:cubicBezTo>
                      <a:pt x="100" y="82"/>
                      <a:pt x="135" y="99"/>
                      <a:pt x="135" y="156"/>
                    </a:cubicBezTo>
                    <a:cubicBezTo>
                      <a:pt x="135" y="208"/>
                      <a:pt x="88" y="257"/>
                      <a:pt x="41" y="296"/>
                    </a:cubicBezTo>
                    <a:cubicBezTo>
                      <a:pt x="39" y="298"/>
                      <a:pt x="36" y="300"/>
                      <a:pt x="33" y="302"/>
                    </a:cubicBezTo>
                    <a:cubicBezTo>
                      <a:pt x="90" y="267"/>
                      <a:pt x="126" y="253"/>
                      <a:pt x="170" y="236"/>
                    </a:cubicBezTo>
                    <a:cubicBezTo>
                      <a:pt x="226" y="214"/>
                      <a:pt x="336" y="183"/>
                      <a:pt x="400" y="174"/>
                    </a:cubicBezTo>
                    <a:lnTo>
                      <a:pt x="398" y="172"/>
                    </a:lnTo>
                    <a:close/>
                    <a:moveTo>
                      <a:pt x="173" y="225"/>
                    </a:moveTo>
                    <a:cubicBezTo>
                      <a:pt x="173" y="212"/>
                      <a:pt x="170" y="203"/>
                      <a:pt x="165" y="195"/>
                    </a:cubicBezTo>
                    <a:cubicBezTo>
                      <a:pt x="181" y="186"/>
                      <a:pt x="199" y="176"/>
                      <a:pt x="219" y="166"/>
                    </a:cubicBezTo>
                    <a:cubicBezTo>
                      <a:pt x="207" y="183"/>
                      <a:pt x="192" y="203"/>
                      <a:pt x="173" y="225"/>
                    </a:cubicBezTo>
                    <a:cubicBezTo>
                      <a:pt x="173" y="225"/>
                      <a:pt x="173" y="225"/>
                      <a:pt x="173" y="225"/>
                    </a:cubicBezTo>
                    <a:close/>
                    <a:moveTo>
                      <a:pt x="178" y="81"/>
                    </a:moveTo>
                    <a:cubicBezTo>
                      <a:pt x="178" y="81"/>
                      <a:pt x="178" y="81"/>
                      <a:pt x="179" y="81"/>
                    </a:cubicBezTo>
                    <a:cubicBezTo>
                      <a:pt x="183" y="95"/>
                      <a:pt x="185" y="110"/>
                      <a:pt x="183" y="125"/>
                    </a:cubicBezTo>
                    <a:cubicBezTo>
                      <a:pt x="169" y="120"/>
                      <a:pt x="155" y="116"/>
                      <a:pt x="142" y="113"/>
                    </a:cubicBezTo>
                    <a:cubicBezTo>
                      <a:pt x="151" y="102"/>
                      <a:pt x="164" y="92"/>
                      <a:pt x="178" y="81"/>
                    </a:cubicBezTo>
                    <a:close/>
                    <a:moveTo>
                      <a:pt x="220" y="155"/>
                    </a:moveTo>
                    <a:cubicBezTo>
                      <a:pt x="203" y="163"/>
                      <a:pt x="188" y="172"/>
                      <a:pt x="174" y="181"/>
                    </a:cubicBezTo>
                    <a:cubicBezTo>
                      <a:pt x="182" y="167"/>
                      <a:pt x="187" y="153"/>
                      <a:pt x="189" y="140"/>
                    </a:cubicBezTo>
                    <a:cubicBezTo>
                      <a:pt x="199" y="144"/>
                      <a:pt x="210" y="149"/>
                      <a:pt x="220" y="155"/>
                    </a:cubicBezTo>
                    <a:close/>
                    <a:moveTo>
                      <a:pt x="197" y="130"/>
                    </a:moveTo>
                    <a:cubicBezTo>
                      <a:pt x="213" y="118"/>
                      <a:pt x="231" y="107"/>
                      <a:pt x="252" y="96"/>
                    </a:cubicBezTo>
                    <a:cubicBezTo>
                      <a:pt x="251" y="108"/>
                      <a:pt x="244" y="125"/>
                      <a:pt x="231" y="146"/>
                    </a:cubicBezTo>
                    <a:cubicBezTo>
                      <a:pt x="220" y="140"/>
                      <a:pt x="209" y="134"/>
                      <a:pt x="197" y="130"/>
                    </a:cubicBezTo>
                    <a:close/>
                    <a:moveTo>
                      <a:pt x="142" y="175"/>
                    </a:moveTo>
                    <a:cubicBezTo>
                      <a:pt x="149" y="168"/>
                      <a:pt x="162" y="156"/>
                      <a:pt x="181" y="141"/>
                    </a:cubicBezTo>
                    <a:cubicBezTo>
                      <a:pt x="177" y="157"/>
                      <a:pt x="170" y="173"/>
                      <a:pt x="161" y="189"/>
                    </a:cubicBezTo>
                    <a:cubicBezTo>
                      <a:pt x="154" y="181"/>
                      <a:pt x="147" y="177"/>
                      <a:pt x="142" y="175"/>
                    </a:cubicBezTo>
                    <a:close/>
                    <a:moveTo>
                      <a:pt x="151" y="196"/>
                    </a:moveTo>
                    <a:cubicBezTo>
                      <a:pt x="140" y="204"/>
                      <a:pt x="130" y="212"/>
                      <a:pt x="121" y="219"/>
                    </a:cubicBezTo>
                    <a:cubicBezTo>
                      <a:pt x="128" y="208"/>
                      <a:pt x="133" y="197"/>
                      <a:pt x="137" y="186"/>
                    </a:cubicBezTo>
                    <a:cubicBezTo>
                      <a:pt x="142" y="189"/>
                      <a:pt x="147" y="192"/>
                      <a:pt x="151" y="196"/>
                    </a:cubicBezTo>
                    <a:close/>
                    <a:moveTo>
                      <a:pt x="176" y="135"/>
                    </a:moveTo>
                    <a:cubicBezTo>
                      <a:pt x="166" y="143"/>
                      <a:pt x="154" y="154"/>
                      <a:pt x="140" y="167"/>
                    </a:cubicBezTo>
                    <a:cubicBezTo>
                      <a:pt x="142" y="152"/>
                      <a:pt x="141" y="137"/>
                      <a:pt x="139" y="124"/>
                    </a:cubicBezTo>
                    <a:cubicBezTo>
                      <a:pt x="149" y="125"/>
                      <a:pt x="162" y="129"/>
                      <a:pt x="176" y="135"/>
                    </a:cubicBezTo>
                    <a:close/>
                    <a:moveTo>
                      <a:pt x="149" y="206"/>
                    </a:moveTo>
                    <a:cubicBezTo>
                      <a:pt x="134" y="224"/>
                      <a:pt x="115" y="241"/>
                      <a:pt x="92" y="255"/>
                    </a:cubicBezTo>
                    <a:cubicBezTo>
                      <a:pt x="100" y="247"/>
                      <a:pt x="107" y="238"/>
                      <a:pt x="113" y="230"/>
                    </a:cubicBezTo>
                    <a:cubicBezTo>
                      <a:pt x="121" y="224"/>
                      <a:pt x="134" y="215"/>
                      <a:pt x="149" y="206"/>
                    </a:cubicBezTo>
                    <a:close/>
                    <a:moveTo>
                      <a:pt x="159" y="203"/>
                    </a:moveTo>
                    <a:cubicBezTo>
                      <a:pt x="165" y="211"/>
                      <a:pt x="168" y="219"/>
                      <a:pt x="168" y="227"/>
                    </a:cubicBezTo>
                    <a:cubicBezTo>
                      <a:pt x="143" y="237"/>
                      <a:pt x="122" y="245"/>
                      <a:pt x="102" y="255"/>
                    </a:cubicBezTo>
                    <a:cubicBezTo>
                      <a:pt x="126" y="238"/>
                      <a:pt x="145" y="221"/>
                      <a:pt x="159" y="203"/>
                    </a:cubicBezTo>
                    <a:close/>
                    <a:moveTo>
                      <a:pt x="232" y="163"/>
                    </a:moveTo>
                    <a:cubicBezTo>
                      <a:pt x="246" y="172"/>
                      <a:pt x="259" y="182"/>
                      <a:pt x="271" y="193"/>
                    </a:cubicBezTo>
                    <a:cubicBezTo>
                      <a:pt x="244" y="200"/>
                      <a:pt x="214" y="210"/>
                      <a:pt x="180" y="222"/>
                    </a:cubicBezTo>
                    <a:cubicBezTo>
                      <a:pt x="204" y="201"/>
                      <a:pt x="221" y="181"/>
                      <a:pt x="232" y="163"/>
                    </a:cubicBezTo>
                    <a:close/>
                    <a:moveTo>
                      <a:pt x="243" y="154"/>
                    </a:moveTo>
                    <a:cubicBezTo>
                      <a:pt x="269" y="143"/>
                      <a:pt x="298" y="132"/>
                      <a:pt x="329" y="124"/>
                    </a:cubicBezTo>
                    <a:cubicBezTo>
                      <a:pt x="319" y="141"/>
                      <a:pt x="302" y="159"/>
                      <a:pt x="278" y="191"/>
                    </a:cubicBezTo>
                    <a:cubicBezTo>
                      <a:pt x="278" y="191"/>
                      <a:pt x="278" y="191"/>
                      <a:pt x="278" y="191"/>
                    </a:cubicBezTo>
                    <a:cubicBezTo>
                      <a:pt x="278" y="191"/>
                      <a:pt x="277" y="191"/>
                      <a:pt x="277" y="191"/>
                    </a:cubicBezTo>
                    <a:cubicBezTo>
                      <a:pt x="278" y="191"/>
                      <a:pt x="278" y="191"/>
                      <a:pt x="278" y="191"/>
                    </a:cubicBezTo>
                    <a:cubicBezTo>
                      <a:pt x="268" y="176"/>
                      <a:pt x="256" y="164"/>
                      <a:pt x="243" y="154"/>
                    </a:cubicBezTo>
                    <a:close/>
                    <a:moveTo>
                      <a:pt x="324" y="120"/>
                    </a:moveTo>
                    <a:cubicBezTo>
                      <a:pt x="294" y="126"/>
                      <a:pt x="267" y="135"/>
                      <a:pt x="242" y="145"/>
                    </a:cubicBezTo>
                    <a:cubicBezTo>
                      <a:pt x="251" y="127"/>
                      <a:pt x="256" y="110"/>
                      <a:pt x="257" y="96"/>
                    </a:cubicBezTo>
                    <a:cubicBezTo>
                      <a:pt x="273" y="101"/>
                      <a:pt x="290" y="106"/>
                      <a:pt x="306" y="112"/>
                    </a:cubicBezTo>
                    <a:cubicBezTo>
                      <a:pt x="312" y="114"/>
                      <a:pt x="318" y="117"/>
                      <a:pt x="324" y="120"/>
                    </a:cubicBezTo>
                    <a:close/>
                    <a:moveTo>
                      <a:pt x="245" y="94"/>
                    </a:moveTo>
                    <a:cubicBezTo>
                      <a:pt x="226" y="102"/>
                      <a:pt x="209" y="111"/>
                      <a:pt x="191" y="124"/>
                    </a:cubicBezTo>
                    <a:cubicBezTo>
                      <a:pt x="191" y="108"/>
                      <a:pt x="188" y="94"/>
                      <a:pt x="183" y="82"/>
                    </a:cubicBezTo>
                    <a:cubicBezTo>
                      <a:pt x="204" y="86"/>
                      <a:pt x="225" y="89"/>
                      <a:pt x="245" y="94"/>
                    </a:cubicBezTo>
                    <a:close/>
                    <a:moveTo>
                      <a:pt x="173" y="81"/>
                    </a:moveTo>
                    <a:cubicBezTo>
                      <a:pt x="165" y="85"/>
                      <a:pt x="145" y="97"/>
                      <a:pt x="136" y="108"/>
                    </a:cubicBezTo>
                    <a:cubicBezTo>
                      <a:pt x="131" y="91"/>
                      <a:pt x="125" y="77"/>
                      <a:pt x="122" y="71"/>
                    </a:cubicBezTo>
                    <a:cubicBezTo>
                      <a:pt x="141" y="75"/>
                      <a:pt x="161" y="79"/>
                      <a:pt x="173" y="81"/>
                    </a:cubicBezTo>
                    <a:close/>
                    <a:moveTo>
                      <a:pt x="90" y="62"/>
                    </a:moveTo>
                    <a:cubicBezTo>
                      <a:pt x="98" y="65"/>
                      <a:pt x="107" y="67"/>
                      <a:pt x="118" y="70"/>
                    </a:cubicBezTo>
                    <a:cubicBezTo>
                      <a:pt x="122" y="83"/>
                      <a:pt x="126" y="94"/>
                      <a:pt x="129" y="105"/>
                    </a:cubicBezTo>
                    <a:cubicBezTo>
                      <a:pt x="120" y="89"/>
                      <a:pt x="106" y="74"/>
                      <a:pt x="90" y="62"/>
                    </a:cubicBezTo>
                    <a:close/>
                    <a:moveTo>
                      <a:pt x="286" y="189"/>
                    </a:moveTo>
                    <a:cubicBezTo>
                      <a:pt x="309" y="167"/>
                      <a:pt x="321" y="153"/>
                      <a:pt x="334" y="125"/>
                    </a:cubicBezTo>
                    <a:cubicBezTo>
                      <a:pt x="361" y="140"/>
                      <a:pt x="381" y="158"/>
                      <a:pt x="390" y="170"/>
                    </a:cubicBezTo>
                    <a:cubicBezTo>
                      <a:pt x="391" y="170"/>
                      <a:pt x="392" y="171"/>
                      <a:pt x="393" y="172"/>
                    </a:cubicBezTo>
                    <a:cubicBezTo>
                      <a:pt x="380" y="172"/>
                      <a:pt x="342" y="175"/>
                      <a:pt x="286" y="189"/>
                    </a:cubicBezTo>
                    <a:close/>
                    <a:moveTo>
                      <a:pt x="230" y="415"/>
                    </a:moveTo>
                    <a:cubicBezTo>
                      <a:pt x="225" y="415"/>
                      <a:pt x="225" y="415"/>
                      <a:pt x="225" y="415"/>
                    </a:cubicBezTo>
                    <a:cubicBezTo>
                      <a:pt x="225" y="432"/>
                      <a:pt x="225" y="432"/>
                      <a:pt x="225" y="432"/>
                    </a:cubicBezTo>
                    <a:cubicBezTo>
                      <a:pt x="222" y="432"/>
                      <a:pt x="222" y="432"/>
                      <a:pt x="222" y="432"/>
                    </a:cubicBezTo>
                    <a:cubicBezTo>
                      <a:pt x="222" y="415"/>
                      <a:pt x="222" y="415"/>
                      <a:pt x="222" y="415"/>
                    </a:cubicBezTo>
                    <a:cubicBezTo>
                      <a:pt x="217" y="415"/>
                      <a:pt x="217" y="415"/>
                      <a:pt x="217" y="415"/>
                    </a:cubicBezTo>
                    <a:cubicBezTo>
                      <a:pt x="217" y="413"/>
                      <a:pt x="217" y="413"/>
                      <a:pt x="217" y="413"/>
                    </a:cubicBezTo>
                    <a:cubicBezTo>
                      <a:pt x="230" y="413"/>
                      <a:pt x="230" y="413"/>
                      <a:pt x="230" y="413"/>
                    </a:cubicBezTo>
                    <a:lnTo>
                      <a:pt x="230" y="415"/>
                    </a:lnTo>
                    <a:close/>
                    <a:moveTo>
                      <a:pt x="254" y="432"/>
                    </a:moveTo>
                    <a:cubicBezTo>
                      <a:pt x="251" y="432"/>
                      <a:pt x="251" y="432"/>
                      <a:pt x="251" y="432"/>
                    </a:cubicBezTo>
                    <a:cubicBezTo>
                      <a:pt x="251" y="419"/>
                      <a:pt x="251" y="419"/>
                      <a:pt x="251" y="419"/>
                    </a:cubicBezTo>
                    <a:cubicBezTo>
                      <a:pt x="251" y="418"/>
                      <a:pt x="251" y="417"/>
                      <a:pt x="251" y="415"/>
                    </a:cubicBezTo>
                    <a:cubicBezTo>
                      <a:pt x="251" y="415"/>
                      <a:pt x="251" y="415"/>
                      <a:pt x="251" y="415"/>
                    </a:cubicBezTo>
                    <a:cubicBezTo>
                      <a:pt x="251" y="416"/>
                      <a:pt x="251" y="417"/>
                      <a:pt x="251" y="417"/>
                    </a:cubicBezTo>
                    <a:cubicBezTo>
                      <a:pt x="244" y="432"/>
                      <a:pt x="244" y="432"/>
                      <a:pt x="244" y="432"/>
                    </a:cubicBezTo>
                    <a:cubicBezTo>
                      <a:pt x="243" y="432"/>
                      <a:pt x="243" y="432"/>
                      <a:pt x="243" y="432"/>
                    </a:cubicBezTo>
                    <a:cubicBezTo>
                      <a:pt x="236" y="417"/>
                      <a:pt x="236" y="417"/>
                      <a:pt x="236" y="417"/>
                    </a:cubicBezTo>
                    <a:cubicBezTo>
                      <a:pt x="236" y="417"/>
                      <a:pt x="236" y="416"/>
                      <a:pt x="236" y="415"/>
                    </a:cubicBezTo>
                    <a:cubicBezTo>
                      <a:pt x="236" y="415"/>
                      <a:pt x="236" y="415"/>
                      <a:pt x="236" y="415"/>
                    </a:cubicBezTo>
                    <a:cubicBezTo>
                      <a:pt x="236" y="416"/>
                      <a:pt x="236" y="417"/>
                      <a:pt x="236" y="419"/>
                    </a:cubicBezTo>
                    <a:cubicBezTo>
                      <a:pt x="236" y="432"/>
                      <a:pt x="236" y="432"/>
                      <a:pt x="236" y="432"/>
                    </a:cubicBezTo>
                    <a:cubicBezTo>
                      <a:pt x="234" y="432"/>
                      <a:pt x="234" y="432"/>
                      <a:pt x="234" y="432"/>
                    </a:cubicBezTo>
                    <a:cubicBezTo>
                      <a:pt x="234" y="413"/>
                      <a:pt x="234" y="413"/>
                      <a:pt x="234" y="413"/>
                    </a:cubicBezTo>
                    <a:cubicBezTo>
                      <a:pt x="237" y="413"/>
                      <a:pt x="237" y="413"/>
                      <a:pt x="237" y="413"/>
                    </a:cubicBezTo>
                    <a:cubicBezTo>
                      <a:pt x="243" y="426"/>
                      <a:pt x="243" y="426"/>
                      <a:pt x="243" y="426"/>
                    </a:cubicBezTo>
                    <a:cubicBezTo>
                      <a:pt x="243" y="427"/>
                      <a:pt x="243" y="428"/>
                      <a:pt x="243" y="429"/>
                    </a:cubicBezTo>
                    <a:cubicBezTo>
                      <a:pt x="244" y="429"/>
                      <a:pt x="244" y="429"/>
                      <a:pt x="244" y="429"/>
                    </a:cubicBezTo>
                    <a:cubicBezTo>
                      <a:pt x="244" y="427"/>
                      <a:pt x="244" y="427"/>
                      <a:pt x="244" y="426"/>
                    </a:cubicBezTo>
                    <a:cubicBezTo>
                      <a:pt x="251" y="413"/>
                      <a:pt x="251" y="413"/>
                      <a:pt x="251" y="413"/>
                    </a:cubicBezTo>
                    <a:cubicBezTo>
                      <a:pt x="254" y="413"/>
                      <a:pt x="254" y="413"/>
                      <a:pt x="254" y="413"/>
                    </a:cubicBezTo>
                    <a:lnTo>
                      <a:pt x="254" y="432"/>
                    </a:lnTo>
                    <a:close/>
                    <a:moveTo>
                      <a:pt x="549" y="325"/>
                    </a:moveTo>
                    <a:cubicBezTo>
                      <a:pt x="549" y="340"/>
                      <a:pt x="544" y="353"/>
                      <a:pt x="533" y="363"/>
                    </a:cubicBezTo>
                    <a:cubicBezTo>
                      <a:pt x="521" y="374"/>
                      <a:pt x="504" y="379"/>
                      <a:pt x="482" y="379"/>
                    </a:cubicBezTo>
                    <a:cubicBezTo>
                      <a:pt x="474" y="379"/>
                      <a:pt x="466" y="378"/>
                      <a:pt x="457" y="375"/>
                    </a:cubicBezTo>
                    <a:cubicBezTo>
                      <a:pt x="448" y="373"/>
                      <a:pt x="441" y="370"/>
                      <a:pt x="436" y="367"/>
                    </a:cubicBezTo>
                    <a:cubicBezTo>
                      <a:pt x="436" y="339"/>
                      <a:pt x="436" y="339"/>
                      <a:pt x="436" y="339"/>
                    </a:cubicBezTo>
                    <a:cubicBezTo>
                      <a:pt x="443" y="345"/>
                      <a:pt x="451" y="350"/>
                      <a:pt x="460" y="353"/>
                    </a:cubicBezTo>
                    <a:cubicBezTo>
                      <a:pt x="469" y="356"/>
                      <a:pt x="477" y="358"/>
                      <a:pt x="485" y="358"/>
                    </a:cubicBezTo>
                    <a:cubicBezTo>
                      <a:pt x="511" y="358"/>
                      <a:pt x="524" y="348"/>
                      <a:pt x="524" y="327"/>
                    </a:cubicBezTo>
                    <a:cubicBezTo>
                      <a:pt x="524" y="319"/>
                      <a:pt x="521" y="311"/>
                      <a:pt x="514" y="304"/>
                    </a:cubicBezTo>
                    <a:cubicBezTo>
                      <a:pt x="508" y="298"/>
                      <a:pt x="497" y="291"/>
                      <a:pt x="482" y="282"/>
                    </a:cubicBezTo>
                    <a:cubicBezTo>
                      <a:pt x="465" y="272"/>
                      <a:pt x="453" y="263"/>
                      <a:pt x="447" y="255"/>
                    </a:cubicBezTo>
                    <a:cubicBezTo>
                      <a:pt x="440" y="246"/>
                      <a:pt x="437" y="236"/>
                      <a:pt x="437" y="224"/>
                    </a:cubicBezTo>
                    <a:cubicBezTo>
                      <a:pt x="437" y="209"/>
                      <a:pt x="442" y="196"/>
                      <a:pt x="454" y="186"/>
                    </a:cubicBezTo>
                    <a:cubicBezTo>
                      <a:pt x="466" y="176"/>
                      <a:pt x="481" y="170"/>
                      <a:pt x="501" y="170"/>
                    </a:cubicBezTo>
                    <a:cubicBezTo>
                      <a:pt x="519" y="170"/>
                      <a:pt x="532" y="173"/>
                      <a:pt x="540" y="178"/>
                    </a:cubicBezTo>
                    <a:cubicBezTo>
                      <a:pt x="540" y="204"/>
                      <a:pt x="540" y="204"/>
                      <a:pt x="540" y="204"/>
                    </a:cubicBezTo>
                    <a:cubicBezTo>
                      <a:pt x="530" y="196"/>
                      <a:pt x="516" y="192"/>
                      <a:pt x="499" y="192"/>
                    </a:cubicBezTo>
                    <a:cubicBezTo>
                      <a:pt x="488" y="192"/>
                      <a:pt x="478" y="195"/>
                      <a:pt x="471" y="201"/>
                    </a:cubicBezTo>
                    <a:cubicBezTo>
                      <a:pt x="465" y="206"/>
                      <a:pt x="461" y="213"/>
                      <a:pt x="461" y="222"/>
                    </a:cubicBezTo>
                    <a:cubicBezTo>
                      <a:pt x="461" y="232"/>
                      <a:pt x="464" y="239"/>
                      <a:pt x="470" y="246"/>
                    </a:cubicBezTo>
                    <a:cubicBezTo>
                      <a:pt x="476" y="251"/>
                      <a:pt x="486" y="258"/>
                      <a:pt x="501" y="266"/>
                    </a:cubicBezTo>
                    <a:cubicBezTo>
                      <a:pt x="517" y="275"/>
                      <a:pt x="529" y="284"/>
                      <a:pt x="536" y="292"/>
                    </a:cubicBezTo>
                    <a:cubicBezTo>
                      <a:pt x="545" y="302"/>
                      <a:pt x="549" y="313"/>
                      <a:pt x="549" y="325"/>
                    </a:cubicBezTo>
                    <a:close/>
                    <a:moveTo>
                      <a:pt x="692" y="231"/>
                    </a:moveTo>
                    <a:cubicBezTo>
                      <a:pt x="626" y="399"/>
                      <a:pt x="626" y="399"/>
                      <a:pt x="626" y="399"/>
                    </a:cubicBezTo>
                    <a:cubicBezTo>
                      <a:pt x="614" y="428"/>
                      <a:pt x="597" y="443"/>
                      <a:pt x="576" y="443"/>
                    </a:cubicBezTo>
                    <a:cubicBezTo>
                      <a:pt x="570" y="443"/>
                      <a:pt x="565" y="443"/>
                      <a:pt x="561" y="441"/>
                    </a:cubicBezTo>
                    <a:cubicBezTo>
                      <a:pt x="561" y="421"/>
                      <a:pt x="561" y="421"/>
                      <a:pt x="561" y="421"/>
                    </a:cubicBezTo>
                    <a:cubicBezTo>
                      <a:pt x="566" y="422"/>
                      <a:pt x="570" y="423"/>
                      <a:pt x="574" y="423"/>
                    </a:cubicBezTo>
                    <a:cubicBezTo>
                      <a:pt x="586" y="423"/>
                      <a:pt x="595" y="416"/>
                      <a:pt x="601" y="403"/>
                    </a:cubicBezTo>
                    <a:cubicBezTo>
                      <a:pt x="612" y="375"/>
                      <a:pt x="612" y="375"/>
                      <a:pt x="612" y="375"/>
                    </a:cubicBezTo>
                    <a:cubicBezTo>
                      <a:pt x="556" y="231"/>
                      <a:pt x="556" y="231"/>
                      <a:pt x="556" y="231"/>
                    </a:cubicBezTo>
                    <a:cubicBezTo>
                      <a:pt x="582" y="231"/>
                      <a:pt x="582" y="231"/>
                      <a:pt x="582" y="231"/>
                    </a:cubicBezTo>
                    <a:cubicBezTo>
                      <a:pt x="620" y="342"/>
                      <a:pt x="620" y="342"/>
                      <a:pt x="620" y="342"/>
                    </a:cubicBezTo>
                    <a:cubicBezTo>
                      <a:pt x="621" y="344"/>
                      <a:pt x="622" y="348"/>
                      <a:pt x="623" y="353"/>
                    </a:cubicBezTo>
                    <a:cubicBezTo>
                      <a:pt x="624" y="353"/>
                      <a:pt x="624" y="353"/>
                      <a:pt x="624" y="353"/>
                    </a:cubicBezTo>
                    <a:cubicBezTo>
                      <a:pt x="625" y="351"/>
                      <a:pt x="626" y="347"/>
                      <a:pt x="627" y="343"/>
                    </a:cubicBezTo>
                    <a:cubicBezTo>
                      <a:pt x="668" y="231"/>
                      <a:pt x="668" y="231"/>
                      <a:pt x="668" y="231"/>
                    </a:cubicBezTo>
                    <a:lnTo>
                      <a:pt x="692" y="231"/>
                    </a:lnTo>
                    <a:close/>
                    <a:moveTo>
                      <a:pt x="787" y="337"/>
                    </a:moveTo>
                    <a:cubicBezTo>
                      <a:pt x="787" y="349"/>
                      <a:pt x="782" y="359"/>
                      <a:pt x="773" y="366"/>
                    </a:cubicBezTo>
                    <a:cubicBezTo>
                      <a:pt x="764" y="375"/>
                      <a:pt x="751" y="379"/>
                      <a:pt x="734" y="379"/>
                    </a:cubicBezTo>
                    <a:cubicBezTo>
                      <a:pt x="720" y="379"/>
                      <a:pt x="708" y="376"/>
                      <a:pt x="698" y="370"/>
                    </a:cubicBezTo>
                    <a:cubicBezTo>
                      <a:pt x="698" y="346"/>
                      <a:pt x="698" y="346"/>
                      <a:pt x="698" y="346"/>
                    </a:cubicBezTo>
                    <a:cubicBezTo>
                      <a:pt x="709" y="355"/>
                      <a:pt x="722" y="359"/>
                      <a:pt x="736" y="359"/>
                    </a:cubicBezTo>
                    <a:cubicBezTo>
                      <a:pt x="754" y="359"/>
                      <a:pt x="763" y="353"/>
                      <a:pt x="763" y="339"/>
                    </a:cubicBezTo>
                    <a:cubicBezTo>
                      <a:pt x="763" y="334"/>
                      <a:pt x="761" y="329"/>
                      <a:pt x="757" y="325"/>
                    </a:cubicBezTo>
                    <a:cubicBezTo>
                      <a:pt x="753" y="322"/>
                      <a:pt x="745" y="317"/>
                      <a:pt x="733" y="312"/>
                    </a:cubicBezTo>
                    <a:cubicBezTo>
                      <a:pt x="721" y="307"/>
                      <a:pt x="713" y="301"/>
                      <a:pt x="708" y="296"/>
                    </a:cubicBezTo>
                    <a:cubicBezTo>
                      <a:pt x="701" y="289"/>
                      <a:pt x="698" y="280"/>
                      <a:pt x="698" y="270"/>
                    </a:cubicBezTo>
                    <a:cubicBezTo>
                      <a:pt x="698" y="258"/>
                      <a:pt x="703" y="248"/>
                      <a:pt x="713" y="240"/>
                    </a:cubicBezTo>
                    <a:cubicBezTo>
                      <a:pt x="722" y="232"/>
                      <a:pt x="734" y="228"/>
                      <a:pt x="749" y="228"/>
                    </a:cubicBezTo>
                    <a:cubicBezTo>
                      <a:pt x="761" y="228"/>
                      <a:pt x="771" y="230"/>
                      <a:pt x="780" y="235"/>
                    </a:cubicBezTo>
                    <a:cubicBezTo>
                      <a:pt x="780" y="258"/>
                      <a:pt x="780" y="258"/>
                      <a:pt x="780" y="258"/>
                    </a:cubicBezTo>
                    <a:cubicBezTo>
                      <a:pt x="771" y="251"/>
                      <a:pt x="760" y="248"/>
                      <a:pt x="747" y="248"/>
                    </a:cubicBezTo>
                    <a:cubicBezTo>
                      <a:pt x="740" y="248"/>
                      <a:pt x="734" y="250"/>
                      <a:pt x="729" y="253"/>
                    </a:cubicBezTo>
                    <a:cubicBezTo>
                      <a:pt x="724" y="257"/>
                      <a:pt x="722" y="262"/>
                      <a:pt x="722" y="268"/>
                    </a:cubicBezTo>
                    <a:cubicBezTo>
                      <a:pt x="722" y="274"/>
                      <a:pt x="724" y="279"/>
                      <a:pt x="728" y="283"/>
                    </a:cubicBezTo>
                    <a:cubicBezTo>
                      <a:pt x="731" y="286"/>
                      <a:pt x="738" y="290"/>
                      <a:pt x="749" y="295"/>
                    </a:cubicBezTo>
                    <a:cubicBezTo>
                      <a:pt x="762" y="300"/>
                      <a:pt x="771" y="305"/>
                      <a:pt x="776" y="311"/>
                    </a:cubicBezTo>
                    <a:cubicBezTo>
                      <a:pt x="783" y="317"/>
                      <a:pt x="787" y="326"/>
                      <a:pt x="787" y="337"/>
                    </a:cubicBezTo>
                    <a:close/>
                    <a:moveTo>
                      <a:pt x="878" y="374"/>
                    </a:moveTo>
                    <a:cubicBezTo>
                      <a:pt x="873" y="377"/>
                      <a:pt x="866" y="379"/>
                      <a:pt x="857" y="379"/>
                    </a:cubicBezTo>
                    <a:cubicBezTo>
                      <a:pt x="832" y="379"/>
                      <a:pt x="819" y="365"/>
                      <a:pt x="819" y="336"/>
                    </a:cubicBezTo>
                    <a:cubicBezTo>
                      <a:pt x="819" y="251"/>
                      <a:pt x="819" y="251"/>
                      <a:pt x="819" y="251"/>
                    </a:cubicBezTo>
                    <a:cubicBezTo>
                      <a:pt x="794" y="251"/>
                      <a:pt x="794" y="251"/>
                      <a:pt x="794" y="251"/>
                    </a:cubicBezTo>
                    <a:cubicBezTo>
                      <a:pt x="794" y="231"/>
                      <a:pt x="794" y="231"/>
                      <a:pt x="794" y="231"/>
                    </a:cubicBezTo>
                    <a:cubicBezTo>
                      <a:pt x="819" y="231"/>
                      <a:pt x="819" y="231"/>
                      <a:pt x="819" y="231"/>
                    </a:cubicBezTo>
                    <a:cubicBezTo>
                      <a:pt x="819" y="196"/>
                      <a:pt x="819" y="196"/>
                      <a:pt x="819" y="196"/>
                    </a:cubicBezTo>
                    <a:cubicBezTo>
                      <a:pt x="826" y="194"/>
                      <a:pt x="834" y="191"/>
                      <a:pt x="842" y="189"/>
                    </a:cubicBezTo>
                    <a:cubicBezTo>
                      <a:pt x="842" y="231"/>
                      <a:pt x="842" y="231"/>
                      <a:pt x="842" y="231"/>
                    </a:cubicBezTo>
                    <a:cubicBezTo>
                      <a:pt x="878" y="231"/>
                      <a:pt x="878" y="231"/>
                      <a:pt x="878" y="231"/>
                    </a:cubicBezTo>
                    <a:cubicBezTo>
                      <a:pt x="878" y="251"/>
                      <a:pt x="878" y="251"/>
                      <a:pt x="878" y="251"/>
                    </a:cubicBezTo>
                    <a:cubicBezTo>
                      <a:pt x="842" y="251"/>
                      <a:pt x="842" y="251"/>
                      <a:pt x="842" y="251"/>
                    </a:cubicBezTo>
                    <a:cubicBezTo>
                      <a:pt x="842" y="332"/>
                      <a:pt x="842" y="332"/>
                      <a:pt x="842" y="332"/>
                    </a:cubicBezTo>
                    <a:cubicBezTo>
                      <a:pt x="842" y="342"/>
                      <a:pt x="844" y="349"/>
                      <a:pt x="847" y="353"/>
                    </a:cubicBezTo>
                    <a:cubicBezTo>
                      <a:pt x="850" y="357"/>
                      <a:pt x="856" y="359"/>
                      <a:pt x="864" y="359"/>
                    </a:cubicBezTo>
                    <a:cubicBezTo>
                      <a:pt x="869" y="359"/>
                      <a:pt x="874" y="357"/>
                      <a:pt x="878" y="354"/>
                    </a:cubicBezTo>
                    <a:lnTo>
                      <a:pt x="878" y="374"/>
                    </a:lnTo>
                    <a:close/>
                    <a:moveTo>
                      <a:pt x="1015" y="309"/>
                    </a:moveTo>
                    <a:cubicBezTo>
                      <a:pt x="914" y="309"/>
                      <a:pt x="914" y="309"/>
                      <a:pt x="914" y="309"/>
                    </a:cubicBezTo>
                    <a:cubicBezTo>
                      <a:pt x="914" y="325"/>
                      <a:pt x="918" y="338"/>
                      <a:pt x="927" y="346"/>
                    </a:cubicBezTo>
                    <a:cubicBezTo>
                      <a:pt x="935" y="355"/>
                      <a:pt x="946" y="359"/>
                      <a:pt x="961" y="359"/>
                    </a:cubicBezTo>
                    <a:cubicBezTo>
                      <a:pt x="977" y="359"/>
                      <a:pt x="992" y="354"/>
                      <a:pt x="1005" y="344"/>
                    </a:cubicBezTo>
                    <a:cubicBezTo>
                      <a:pt x="1005" y="365"/>
                      <a:pt x="1005" y="365"/>
                      <a:pt x="1005" y="365"/>
                    </a:cubicBezTo>
                    <a:cubicBezTo>
                      <a:pt x="993" y="374"/>
                      <a:pt x="976" y="379"/>
                      <a:pt x="955" y="379"/>
                    </a:cubicBezTo>
                    <a:cubicBezTo>
                      <a:pt x="935" y="379"/>
                      <a:pt x="920" y="373"/>
                      <a:pt x="908" y="360"/>
                    </a:cubicBezTo>
                    <a:cubicBezTo>
                      <a:pt x="896" y="347"/>
                      <a:pt x="890" y="329"/>
                      <a:pt x="890" y="304"/>
                    </a:cubicBezTo>
                    <a:cubicBezTo>
                      <a:pt x="890" y="281"/>
                      <a:pt x="896" y="262"/>
                      <a:pt x="910" y="248"/>
                    </a:cubicBezTo>
                    <a:cubicBezTo>
                      <a:pt x="922" y="235"/>
                      <a:pt x="938" y="228"/>
                      <a:pt x="956" y="228"/>
                    </a:cubicBezTo>
                    <a:cubicBezTo>
                      <a:pt x="975" y="228"/>
                      <a:pt x="990" y="234"/>
                      <a:pt x="1001" y="248"/>
                    </a:cubicBezTo>
                    <a:cubicBezTo>
                      <a:pt x="1010" y="260"/>
                      <a:pt x="1015" y="276"/>
                      <a:pt x="1015" y="297"/>
                    </a:cubicBezTo>
                    <a:lnTo>
                      <a:pt x="1015" y="309"/>
                    </a:lnTo>
                    <a:close/>
                    <a:moveTo>
                      <a:pt x="992" y="290"/>
                    </a:moveTo>
                    <a:cubicBezTo>
                      <a:pt x="991" y="277"/>
                      <a:pt x="988" y="266"/>
                      <a:pt x="982" y="259"/>
                    </a:cubicBezTo>
                    <a:cubicBezTo>
                      <a:pt x="976" y="251"/>
                      <a:pt x="967" y="248"/>
                      <a:pt x="956" y="248"/>
                    </a:cubicBezTo>
                    <a:cubicBezTo>
                      <a:pt x="945" y="248"/>
                      <a:pt x="936" y="252"/>
                      <a:pt x="928" y="259"/>
                    </a:cubicBezTo>
                    <a:cubicBezTo>
                      <a:pt x="920" y="267"/>
                      <a:pt x="916" y="277"/>
                      <a:pt x="914" y="290"/>
                    </a:cubicBezTo>
                    <a:lnTo>
                      <a:pt x="992" y="290"/>
                    </a:lnTo>
                    <a:close/>
                    <a:moveTo>
                      <a:pt x="1245" y="375"/>
                    </a:moveTo>
                    <a:cubicBezTo>
                      <a:pt x="1222" y="375"/>
                      <a:pt x="1222" y="375"/>
                      <a:pt x="1222" y="375"/>
                    </a:cubicBezTo>
                    <a:cubicBezTo>
                      <a:pt x="1222" y="293"/>
                      <a:pt x="1222" y="293"/>
                      <a:pt x="1222" y="293"/>
                    </a:cubicBezTo>
                    <a:cubicBezTo>
                      <a:pt x="1222" y="276"/>
                      <a:pt x="1219" y="264"/>
                      <a:pt x="1214" y="257"/>
                    </a:cubicBezTo>
                    <a:cubicBezTo>
                      <a:pt x="1209" y="251"/>
                      <a:pt x="1201" y="248"/>
                      <a:pt x="1190" y="248"/>
                    </a:cubicBezTo>
                    <a:cubicBezTo>
                      <a:pt x="1180" y="248"/>
                      <a:pt x="1171" y="252"/>
                      <a:pt x="1164" y="261"/>
                    </a:cubicBezTo>
                    <a:cubicBezTo>
                      <a:pt x="1158" y="270"/>
                      <a:pt x="1154" y="281"/>
                      <a:pt x="1154" y="293"/>
                    </a:cubicBezTo>
                    <a:cubicBezTo>
                      <a:pt x="1154" y="375"/>
                      <a:pt x="1154" y="375"/>
                      <a:pt x="1154" y="375"/>
                    </a:cubicBezTo>
                    <a:cubicBezTo>
                      <a:pt x="1131" y="375"/>
                      <a:pt x="1131" y="375"/>
                      <a:pt x="1131" y="375"/>
                    </a:cubicBezTo>
                    <a:cubicBezTo>
                      <a:pt x="1131" y="290"/>
                      <a:pt x="1131" y="290"/>
                      <a:pt x="1131" y="290"/>
                    </a:cubicBezTo>
                    <a:cubicBezTo>
                      <a:pt x="1131" y="262"/>
                      <a:pt x="1120" y="248"/>
                      <a:pt x="1098" y="248"/>
                    </a:cubicBezTo>
                    <a:cubicBezTo>
                      <a:pt x="1088" y="248"/>
                      <a:pt x="1080" y="252"/>
                      <a:pt x="1074" y="260"/>
                    </a:cubicBezTo>
                    <a:cubicBezTo>
                      <a:pt x="1067" y="269"/>
                      <a:pt x="1063" y="280"/>
                      <a:pt x="1063" y="293"/>
                    </a:cubicBezTo>
                    <a:cubicBezTo>
                      <a:pt x="1063" y="375"/>
                      <a:pt x="1063" y="375"/>
                      <a:pt x="1063" y="375"/>
                    </a:cubicBezTo>
                    <a:cubicBezTo>
                      <a:pt x="1040" y="375"/>
                      <a:pt x="1040" y="375"/>
                      <a:pt x="1040" y="375"/>
                    </a:cubicBezTo>
                    <a:cubicBezTo>
                      <a:pt x="1040" y="231"/>
                      <a:pt x="1040" y="231"/>
                      <a:pt x="1040" y="231"/>
                    </a:cubicBezTo>
                    <a:cubicBezTo>
                      <a:pt x="1063" y="231"/>
                      <a:pt x="1063" y="231"/>
                      <a:pt x="1063" y="231"/>
                    </a:cubicBezTo>
                    <a:cubicBezTo>
                      <a:pt x="1063" y="254"/>
                      <a:pt x="1063" y="254"/>
                      <a:pt x="1063" y="254"/>
                    </a:cubicBezTo>
                    <a:cubicBezTo>
                      <a:pt x="1064" y="254"/>
                      <a:pt x="1064" y="254"/>
                      <a:pt x="1064" y="254"/>
                    </a:cubicBezTo>
                    <a:cubicBezTo>
                      <a:pt x="1074" y="237"/>
                      <a:pt x="1089" y="228"/>
                      <a:pt x="1109" y="228"/>
                    </a:cubicBezTo>
                    <a:cubicBezTo>
                      <a:pt x="1119" y="228"/>
                      <a:pt x="1127" y="231"/>
                      <a:pt x="1135" y="236"/>
                    </a:cubicBezTo>
                    <a:cubicBezTo>
                      <a:pt x="1142" y="242"/>
                      <a:pt x="1147" y="249"/>
                      <a:pt x="1149" y="258"/>
                    </a:cubicBezTo>
                    <a:cubicBezTo>
                      <a:pt x="1160" y="238"/>
                      <a:pt x="1176" y="228"/>
                      <a:pt x="1197" y="228"/>
                    </a:cubicBezTo>
                    <a:cubicBezTo>
                      <a:pt x="1229" y="228"/>
                      <a:pt x="1245" y="248"/>
                      <a:pt x="1245" y="287"/>
                    </a:cubicBezTo>
                    <a:lnTo>
                      <a:pt x="1245" y="375"/>
                    </a:lnTo>
                    <a:close/>
                    <a:moveTo>
                      <a:pt x="1469" y="367"/>
                    </a:moveTo>
                    <a:cubicBezTo>
                      <a:pt x="1454" y="375"/>
                      <a:pt x="1435" y="379"/>
                      <a:pt x="1413" y="379"/>
                    </a:cubicBezTo>
                    <a:cubicBezTo>
                      <a:pt x="1384" y="379"/>
                      <a:pt x="1361" y="370"/>
                      <a:pt x="1344" y="351"/>
                    </a:cubicBezTo>
                    <a:cubicBezTo>
                      <a:pt x="1327" y="332"/>
                      <a:pt x="1318" y="308"/>
                      <a:pt x="1318" y="278"/>
                    </a:cubicBezTo>
                    <a:cubicBezTo>
                      <a:pt x="1318" y="246"/>
                      <a:pt x="1328" y="219"/>
                      <a:pt x="1349" y="199"/>
                    </a:cubicBezTo>
                    <a:cubicBezTo>
                      <a:pt x="1368" y="180"/>
                      <a:pt x="1392" y="170"/>
                      <a:pt x="1421" y="170"/>
                    </a:cubicBezTo>
                    <a:cubicBezTo>
                      <a:pt x="1440" y="170"/>
                      <a:pt x="1456" y="173"/>
                      <a:pt x="1469" y="179"/>
                    </a:cubicBezTo>
                    <a:cubicBezTo>
                      <a:pt x="1469" y="204"/>
                      <a:pt x="1469" y="204"/>
                      <a:pt x="1469" y="204"/>
                    </a:cubicBezTo>
                    <a:cubicBezTo>
                      <a:pt x="1454" y="196"/>
                      <a:pt x="1438" y="192"/>
                      <a:pt x="1421" y="192"/>
                    </a:cubicBezTo>
                    <a:cubicBezTo>
                      <a:pt x="1398" y="192"/>
                      <a:pt x="1380" y="199"/>
                      <a:pt x="1365" y="214"/>
                    </a:cubicBezTo>
                    <a:cubicBezTo>
                      <a:pt x="1350" y="230"/>
                      <a:pt x="1343" y="251"/>
                      <a:pt x="1343" y="277"/>
                    </a:cubicBezTo>
                    <a:cubicBezTo>
                      <a:pt x="1343" y="302"/>
                      <a:pt x="1350" y="322"/>
                      <a:pt x="1364" y="337"/>
                    </a:cubicBezTo>
                    <a:cubicBezTo>
                      <a:pt x="1377" y="351"/>
                      <a:pt x="1395" y="358"/>
                      <a:pt x="1416" y="358"/>
                    </a:cubicBezTo>
                    <a:cubicBezTo>
                      <a:pt x="1436" y="358"/>
                      <a:pt x="1454" y="353"/>
                      <a:pt x="1469" y="344"/>
                    </a:cubicBezTo>
                    <a:lnTo>
                      <a:pt x="1469" y="367"/>
                    </a:lnTo>
                    <a:close/>
                    <a:moveTo>
                      <a:pt x="1613" y="309"/>
                    </a:moveTo>
                    <a:cubicBezTo>
                      <a:pt x="1511" y="309"/>
                      <a:pt x="1511" y="309"/>
                      <a:pt x="1511" y="309"/>
                    </a:cubicBezTo>
                    <a:cubicBezTo>
                      <a:pt x="1511" y="325"/>
                      <a:pt x="1516" y="338"/>
                      <a:pt x="1524" y="346"/>
                    </a:cubicBezTo>
                    <a:cubicBezTo>
                      <a:pt x="1532" y="355"/>
                      <a:pt x="1543" y="359"/>
                      <a:pt x="1558" y="359"/>
                    </a:cubicBezTo>
                    <a:cubicBezTo>
                      <a:pt x="1574" y="359"/>
                      <a:pt x="1589" y="354"/>
                      <a:pt x="1602" y="344"/>
                    </a:cubicBezTo>
                    <a:cubicBezTo>
                      <a:pt x="1602" y="365"/>
                      <a:pt x="1602" y="365"/>
                      <a:pt x="1602" y="365"/>
                    </a:cubicBezTo>
                    <a:cubicBezTo>
                      <a:pt x="1590" y="374"/>
                      <a:pt x="1573" y="379"/>
                      <a:pt x="1552" y="379"/>
                    </a:cubicBezTo>
                    <a:cubicBezTo>
                      <a:pt x="1533" y="379"/>
                      <a:pt x="1517" y="373"/>
                      <a:pt x="1506" y="360"/>
                    </a:cubicBezTo>
                    <a:cubicBezTo>
                      <a:pt x="1493" y="347"/>
                      <a:pt x="1487" y="329"/>
                      <a:pt x="1487" y="304"/>
                    </a:cubicBezTo>
                    <a:cubicBezTo>
                      <a:pt x="1487" y="281"/>
                      <a:pt x="1494" y="262"/>
                      <a:pt x="1507" y="248"/>
                    </a:cubicBezTo>
                    <a:cubicBezTo>
                      <a:pt x="1520" y="235"/>
                      <a:pt x="1535" y="228"/>
                      <a:pt x="1553" y="228"/>
                    </a:cubicBezTo>
                    <a:cubicBezTo>
                      <a:pt x="1573" y="228"/>
                      <a:pt x="1588" y="234"/>
                      <a:pt x="1598" y="248"/>
                    </a:cubicBezTo>
                    <a:cubicBezTo>
                      <a:pt x="1608" y="260"/>
                      <a:pt x="1613" y="276"/>
                      <a:pt x="1613" y="297"/>
                    </a:cubicBezTo>
                    <a:lnTo>
                      <a:pt x="1613" y="309"/>
                    </a:lnTo>
                    <a:close/>
                    <a:moveTo>
                      <a:pt x="1589" y="290"/>
                    </a:moveTo>
                    <a:cubicBezTo>
                      <a:pt x="1589" y="277"/>
                      <a:pt x="1586" y="266"/>
                      <a:pt x="1580" y="259"/>
                    </a:cubicBezTo>
                    <a:cubicBezTo>
                      <a:pt x="1573" y="251"/>
                      <a:pt x="1564" y="248"/>
                      <a:pt x="1553" y="248"/>
                    </a:cubicBezTo>
                    <a:cubicBezTo>
                      <a:pt x="1542" y="248"/>
                      <a:pt x="1533" y="252"/>
                      <a:pt x="1525" y="259"/>
                    </a:cubicBezTo>
                    <a:cubicBezTo>
                      <a:pt x="1518" y="267"/>
                      <a:pt x="1513" y="277"/>
                      <a:pt x="1511" y="290"/>
                    </a:cubicBezTo>
                    <a:lnTo>
                      <a:pt x="1589" y="290"/>
                    </a:lnTo>
                    <a:close/>
                    <a:moveTo>
                      <a:pt x="1757" y="375"/>
                    </a:moveTo>
                    <a:cubicBezTo>
                      <a:pt x="1734" y="375"/>
                      <a:pt x="1734" y="375"/>
                      <a:pt x="1734" y="375"/>
                    </a:cubicBezTo>
                    <a:cubicBezTo>
                      <a:pt x="1734" y="293"/>
                      <a:pt x="1734" y="293"/>
                      <a:pt x="1734" y="293"/>
                    </a:cubicBezTo>
                    <a:cubicBezTo>
                      <a:pt x="1734" y="263"/>
                      <a:pt x="1723" y="248"/>
                      <a:pt x="1701" y="248"/>
                    </a:cubicBezTo>
                    <a:cubicBezTo>
                      <a:pt x="1689" y="248"/>
                      <a:pt x="1680" y="252"/>
                      <a:pt x="1672" y="261"/>
                    </a:cubicBezTo>
                    <a:cubicBezTo>
                      <a:pt x="1665" y="269"/>
                      <a:pt x="1661" y="280"/>
                      <a:pt x="1661" y="293"/>
                    </a:cubicBezTo>
                    <a:cubicBezTo>
                      <a:pt x="1661" y="375"/>
                      <a:pt x="1661" y="375"/>
                      <a:pt x="1661" y="375"/>
                    </a:cubicBezTo>
                    <a:cubicBezTo>
                      <a:pt x="1638" y="375"/>
                      <a:pt x="1638" y="375"/>
                      <a:pt x="1638" y="375"/>
                    </a:cubicBezTo>
                    <a:cubicBezTo>
                      <a:pt x="1638" y="231"/>
                      <a:pt x="1638" y="231"/>
                      <a:pt x="1638" y="231"/>
                    </a:cubicBezTo>
                    <a:cubicBezTo>
                      <a:pt x="1661" y="231"/>
                      <a:pt x="1661" y="231"/>
                      <a:pt x="1661" y="231"/>
                    </a:cubicBezTo>
                    <a:cubicBezTo>
                      <a:pt x="1661" y="255"/>
                      <a:pt x="1661" y="255"/>
                      <a:pt x="1661" y="255"/>
                    </a:cubicBezTo>
                    <a:cubicBezTo>
                      <a:pt x="1661" y="255"/>
                      <a:pt x="1661" y="255"/>
                      <a:pt x="1661" y="255"/>
                    </a:cubicBezTo>
                    <a:cubicBezTo>
                      <a:pt x="1672" y="237"/>
                      <a:pt x="1688" y="228"/>
                      <a:pt x="1709" y="228"/>
                    </a:cubicBezTo>
                    <a:cubicBezTo>
                      <a:pt x="1724" y="228"/>
                      <a:pt x="1736" y="233"/>
                      <a:pt x="1745" y="243"/>
                    </a:cubicBezTo>
                    <a:cubicBezTo>
                      <a:pt x="1753" y="254"/>
                      <a:pt x="1757" y="268"/>
                      <a:pt x="1757" y="287"/>
                    </a:cubicBezTo>
                    <a:lnTo>
                      <a:pt x="1757" y="375"/>
                    </a:lnTo>
                    <a:close/>
                    <a:moveTo>
                      <a:pt x="1859" y="374"/>
                    </a:moveTo>
                    <a:cubicBezTo>
                      <a:pt x="1853" y="377"/>
                      <a:pt x="1846" y="379"/>
                      <a:pt x="1837" y="379"/>
                    </a:cubicBezTo>
                    <a:cubicBezTo>
                      <a:pt x="1812" y="379"/>
                      <a:pt x="1799" y="365"/>
                      <a:pt x="1799" y="336"/>
                    </a:cubicBezTo>
                    <a:cubicBezTo>
                      <a:pt x="1799" y="251"/>
                      <a:pt x="1799" y="251"/>
                      <a:pt x="1799" y="251"/>
                    </a:cubicBezTo>
                    <a:cubicBezTo>
                      <a:pt x="1775" y="251"/>
                      <a:pt x="1775" y="251"/>
                      <a:pt x="1775" y="251"/>
                    </a:cubicBezTo>
                    <a:cubicBezTo>
                      <a:pt x="1775" y="231"/>
                      <a:pt x="1775" y="231"/>
                      <a:pt x="1775" y="231"/>
                    </a:cubicBezTo>
                    <a:cubicBezTo>
                      <a:pt x="1799" y="231"/>
                      <a:pt x="1799" y="231"/>
                      <a:pt x="1799" y="231"/>
                    </a:cubicBezTo>
                    <a:cubicBezTo>
                      <a:pt x="1799" y="196"/>
                      <a:pt x="1799" y="196"/>
                      <a:pt x="1799" y="196"/>
                    </a:cubicBezTo>
                    <a:cubicBezTo>
                      <a:pt x="1807" y="194"/>
                      <a:pt x="1814" y="191"/>
                      <a:pt x="1823" y="189"/>
                    </a:cubicBezTo>
                    <a:cubicBezTo>
                      <a:pt x="1823" y="231"/>
                      <a:pt x="1823" y="231"/>
                      <a:pt x="1823" y="231"/>
                    </a:cubicBezTo>
                    <a:cubicBezTo>
                      <a:pt x="1859" y="231"/>
                      <a:pt x="1859" y="231"/>
                      <a:pt x="1859" y="231"/>
                    </a:cubicBezTo>
                    <a:cubicBezTo>
                      <a:pt x="1859" y="251"/>
                      <a:pt x="1859" y="251"/>
                      <a:pt x="1859" y="251"/>
                    </a:cubicBezTo>
                    <a:cubicBezTo>
                      <a:pt x="1823" y="251"/>
                      <a:pt x="1823" y="251"/>
                      <a:pt x="1823" y="251"/>
                    </a:cubicBezTo>
                    <a:cubicBezTo>
                      <a:pt x="1823" y="332"/>
                      <a:pt x="1823" y="332"/>
                      <a:pt x="1823" y="332"/>
                    </a:cubicBezTo>
                    <a:cubicBezTo>
                      <a:pt x="1823" y="342"/>
                      <a:pt x="1824" y="349"/>
                      <a:pt x="1827" y="353"/>
                    </a:cubicBezTo>
                    <a:cubicBezTo>
                      <a:pt x="1831" y="357"/>
                      <a:pt x="1836" y="359"/>
                      <a:pt x="1844" y="359"/>
                    </a:cubicBezTo>
                    <a:cubicBezTo>
                      <a:pt x="1850" y="359"/>
                      <a:pt x="1855" y="357"/>
                      <a:pt x="1859" y="354"/>
                    </a:cubicBezTo>
                    <a:lnTo>
                      <a:pt x="1859" y="374"/>
                    </a:lnTo>
                    <a:close/>
                    <a:moveTo>
                      <a:pt x="1996" y="309"/>
                    </a:moveTo>
                    <a:cubicBezTo>
                      <a:pt x="1894" y="309"/>
                      <a:pt x="1894" y="309"/>
                      <a:pt x="1894" y="309"/>
                    </a:cubicBezTo>
                    <a:cubicBezTo>
                      <a:pt x="1894" y="325"/>
                      <a:pt x="1899" y="338"/>
                      <a:pt x="1907" y="346"/>
                    </a:cubicBezTo>
                    <a:cubicBezTo>
                      <a:pt x="1915" y="355"/>
                      <a:pt x="1926" y="359"/>
                      <a:pt x="1941" y="359"/>
                    </a:cubicBezTo>
                    <a:cubicBezTo>
                      <a:pt x="1957" y="359"/>
                      <a:pt x="1972" y="354"/>
                      <a:pt x="1985" y="344"/>
                    </a:cubicBezTo>
                    <a:cubicBezTo>
                      <a:pt x="1985" y="365"/>
                      <a:pt x="1985" y="365"/>
                      <a:pt x="1985" y="365"/>
                    </a:cubicBezTo>
                    <a:cubicBezTo>
                      <a:pt x="1973" y="374"/>
                      <a:pt x="1956" y="379"/>
                      <a:pt x="1935" y="379"/>
                    </a:cubicBezTo>
                    <a:cubicBezTo>
                      <a:pt x="1916" y="379"/>
                      <a:pt x="1900" y="373"/>
                      <a:pt x="1889" y="360"/>
                    </a:cubicBezTo>
                    <a:cubicBezTo>
                      <a:pt x="1876" y="347"/>
                      <a:pt x="1870" y="329"/>
                      <a:pt x="1870" y="304"/>
                    </a:cubicBezTo>
                    <a:cubicBezTo>
                      <a:pt x="1870" y="281"/>
                      <a:pt x="1877" y="262"/>
                      <a:pt x="1890" y="248"/>
                    </a:cubicBezTo>
                    <a:cubicBezTo>
                      <a:pt x="1903" y="235"/>
                      <a:pt x="1918" y="228"/>
                      <a:pt x="1936" y="228"/>
                    </a:cubicBezTo>
                    <a:cubicBezTo>
                      <a:pt x="1956" y="228"/>
                      <a:pt x="1971" y="234"/>
                      <a:pt x="1981" y="248"/>
                    </a:cubicBezTo>
                    <a:cubicBezTo>
                      <a:pt x="1991" y="260"/>
                      <a:pt x="1996" y="276"/>
                      <a:pt x="1996" y="297"/>
                    </a:cubicBezTo>
                    <a:lnTo>
                      <a:pt x="1996" y="309"/>
                    </a:lnTo>
                    <a:close/>
                    <a:moveTo>
                      <a:pt x="1972" y="290"/>
                    </a:moveTo>
                    <a:cubicBezTo>
                      <a:pt x="1972" y="277"/>
                      <a:pt x="1969" y="266"/>
                      <a:pt x="1963" y="259"/>
                    </a:cubicBezTo>
                    <a:cubicBezTo>
                      <a:pt x="1956" y="251"/>
                      <a:pt x="1948" y="248"/>
                      <a:pt x="1936" y="248"/>
                    </a:cubicBezTo>
                    <a:cubicBezTo>
                      <a:pt x="1925" y="248"/>
                      <a:pt x="1916" y="252"/>
                      <a:pt x="1908" y="259"/>
                    </a:cubicBezTo>
                    <a:cubicBezTo>
                      <a:pt x="1901" y="267"/>
                      <a:pt x="1896" y="277"/>
                      <a:pt x="1894" y="290"/>
                    </a:cubicBezTo>
                    <a:lnTo>
                      <a:pt x="1972" y="290"/>
                    </a:lnTo>
                    <a:close/>
                    <a:moveTo>
                      <a:pt x="2096" y="255"/>
                    </a:moveTo>
                    <a:cubicBezTo>
                      <a:pt x="2092" y="252"/>
                      <a:pt x="2086" y="250"/>
                      <a:pt x="2078" y="250"/>
                    </a:cubicBezTo>
                    <a:cubicBezTo>
                      <a:pt x="2069" y="250"/>
                      <a:pt x="2061" y="254"/>
                      <a:pt x="2055" y="263"/>
                    </a:cubicBezTo>
                    <a:cubicBezTo>
                      <a:pt x="2047" y="272"/>
                      <a:pt x="2044" y="285"/>
                      <a:pt x="2044" y="302"/>
                    </a:cubicBezTo>
                    <a:cubicBezTo>
                      <a:pt x="2044" y="375"/>
                      <a:pt x="2044" y="375"/>
                      <a:pt x="2044" y="375"/>
                    </a:cubicBezTo>
                    <a:cubicBezTo>
                      <a:pt x="2021" y="375"/>
                      <a:pt x="2021" y="375"/>
                      <a:pt x="2021" y="375"/>
                    </a:cubicBezTo>
                    <a:cubicBezTo>
                      <a:pt x="2021" y="231"/>
                      <a:pt x="2021" y="231"/>
                      <a:pt x="2021" y="231"/>
                    </a:cubicBezTo>
                    <a:cubicBezTo>
                      <a:pt x="2044" y="231"/>
                      <a:pt x="2044" y="231"/>
                      <a:pt x="2044" y="231"/>
                    </a:cubicBezTo>
                    <a:cubicBezTo>
                      <a:pt x="2044" y="261"/>
                      <a:pt x="2044" y="261"/>
                      <a:pt x="2044" y="261"/>
                    </a:cubicBezTo>
                    <a:cubicBezTo>
                      <a:pt x="2044" y="261"/>
                      <a:pt x="2044" y="261"/>
                      <a:pt x="2044" y="261"/>
                    </a:cubicBezTo>
                    <a:cubicBezTo>
                      <a:pt x="2048" y="251"/>
                      <a:pt x="2053" y="243"/>
                      <a:pt x="2060" y="237"/>
                    </a:cubicBezTo>
                    <a:cubicBezTo>
                      <a:pt x="2067" y="232"/>
                      <a:pt x="2074" y="229"/>
                      <a:pt x="2082" y="229"/>
                    </a:cubicBezTo>
                    <a:cubicBezTo>
                      <a:pt x="2088" y="229"/>
                      <a:pt x="2093" y="230"/>
                      <a:pt x="2096" y="231"/>
                    </a:cubicBezTo>
                    <a:lnTo>
                      <a:pt x="2096" y="255"/>
                    </a:lnTo>
                    <a:close/>
                    <a:moveTo>
                      <a:pt x="520" y="150"/>
                    </a:moveTo>
                    <a:cubicBezTo>
                      <a:pt x="512" y="150"/>
                      <a:pt x="512" y="150"/>
                      <a:pt x="512" y="150"/>
                    </a:cubicBezTo>
                    <a:cubicBezTo>
                      <a:pt x="512" y="101"/>
                      <a:pt x="512" y="101"/>
                      <a:pt x="512" y="101"/>
                    </a:cubicBezTo>
                    <a:cubicBezTo>
                      <a:pt x="512" y="97"/>
                      <a:pt x="512" y="92"/>
                      <a:pt x="512" y="87"/>
                    </a:cubicBezTo>
                    <a:cubicBezTo>
                      <a:pt x="512" y="87"/>
                      <a:pt x="512" y="87"/>
                      <a:pt x="512" y="87"/>
                    </a:cubicBezTo>
                    <a:cubicBezTo>
                      <a:pt x="511" y="90"/>
                      <a:pt x="511" y="93"/>
                      <a:pt x="510" y="94"/>
                    </a:cubicBezTo>
                    <a:cubicBezTo>
                      <a:pt x="485" y="150"/>
                      <a:pt x="485" y="150"/>
                      <a:pt x="485" y="150"/>
                    </a:cubicBezTo>
                    <a:cubicBezTo>
                      <a:pt x="481" y="150"/>
                      <a:pt x="481" y="150"/>
                      <a:pt x="481" y="150"/>
                    </a:cubicBezTo>
                    <a:cubicBezTo>
                      <a:pt x="456" y="94"/>
                      <a:pt x="456" y="94"/>
                      <a:pt x="456" y="94"/>
                    </a:cubicBezTo>
                    <a:cubicBezTo>
                      <a:pt x="455" y="93"/>
                      <a:pt x="455" y="90"/>
                      <a:pt x="454" y="87"/>
                    </a:cubicBezTo>
                    <a:cubicBezTo>
                      <a:pt x="454" y="87"/>
                      <a:pt x="454" y="87"/>
                      <a:pt x="454" y="87"/>
                    </a:cubicBezTo>
                    <a:cubicBezTo>
                      <a:pt x="454" y="90"/>
                      <a:pt x="454" y="95"/>
                      <a:pt x="454" y="101"/>
                    </a:cubicBezTo>
                    <a:cubicBezTo>
                      <a:pt x="454" y="150"/>
                      <a:pt x="454" y="150"/>
                      <a:pt x="454" y="150"/>
                    </a:cubicBezTo>
                    <a:cubicBezTo>
                      <a:pt x="446" y="150"/>
                      <a:pt x="446" y="150"/>
                      <a:pt x="446" y="150"/>
                    </a:cubicBezTo>
                    <a:cubicBezTo>
                      <a:pt x="446" y="77"/>
                      <a:pt x="446" y="77"/>
                      <a:pt x="446" y="77"/>
                    </a:cubicBezTo>
                    <a:cubicBezTo>
                      <a:pt x="457" y="77"/>
                      <a:pt x="457" y="77"/>
                      <a:pt x="457" y="77"/>
                    </a:cubicBezTo>
                    <a:cubicBezTo>
                      <a:pt x="479" y="128"/>
                      <a:pt x="479" y="128"/>
                      <a:pt x="479" y="128"/>
                    </a:cubicBezTo>
                    <a:cubicBezTo>
                      <a:pt x="481" y="132"/>
                      <a:pt x="482" y="135"/>
                      <a:pt x="483" y="137"/>
                    </a:cubicBezTo>
                    <a:cubicBezTo>
                      <a:pt x="483" y="137"/>
                      <a:pt x="483" y="137"/>
                      <a:pt x="483" y="137"/>
                    </a:cubicBezTo>
                    <a:cubicBezTo>
                      <a:pt x="485" y="133"/>
                      <a:pt x="486" y="130"/>
                      <a:pt x="487" y="128"/>
                    </a:cubicBezTo>
                    <a:cubicBezTo>
                      <a:pt x="509" y="77"/>
                      <a:pt x="509" y="77"/>
                      <a:pt x="509" y="77"/>
                    </a:cubicBezTo>
                    <a:cubicBezTo>
                      <a:pt x="520" y="77"/>
                      <a:pt x="520" y="77"/>
                      <a:pt x="520" y="77"/>
                    </a:cubicBezTo>
                    <a:lnTo>
                      <a:pt x="520" y="150"/>
                    </a:lnTo>
                    <a:close/>
                    <a:moveTo>
                      <a:pt x="548" y="79"/>
                    </a:moveTo>
                    <a:cubicBezTo>
                      <a:pt x="548" y="81"/>
                      <a:pt x="547" y="82"/>
                      <a:pt x="546" y="83"/>
                    </a:cubicBezTo>
                    <a:cubicBezTo>
                      <a:pt x="545" y="84"/>
                      <a:pt x="544" y="85"/>
                      <a:pt x="542" y="85"/>
                    </a:cubicBezTo>
                    <a:cubicBezTo>
                      <a:pt x="541" y="85"/>
                      <a:pt x="540" y="84"/>
                      <a:pt x="539" y="83"/>
                    </a:cubicBezTo>
                    <a:cubicBezTo>
                      <a:pt x="537" y="82"/>
                      <a:pt x="537" y="81"/>
                      <a:pt x="537" y="79"/>
                    </a:cubicBezTo>
                    <a:cubicBezTo>
                      <a:pt x="537" y="78"/>
                      <a:pt x="537" y="77"/>
                      <a:pt x="539" y="75"/>
                    </a:cubicBezTo>
                    <a:cubicBezTo>
                      <a:pt x="540" y="74"/>
                      <a:pt x="541" y="74"/>
                      <a:pt x="542" y="74"/>
                    </a:cubicBezTo>
                    <a:cubicBezTo>
                      <a:pt x="544" y="74"/>
                      <a:pt x="545" y="74"/>
                      <a:pt x="546" y="75"/>
                    </a:cubicBezTo>
                    <a:cubicBezTo>
                      <a:pt x="547" y="77"/>
                      <a:pt x="548" y="78"/>
                      <a:pt x="548" y="79"/>
                    </a:cubicBezTo>
                    <a:close/>
                    <a:moveTo>
                      <a:pt x="546" y="150"/>
                    </a:moveTo>
                    <a:cubicBezTo>
                      <a:pt x="538" y="150"/>
                      <a:pt x="538" y="150"/>
                      <a:pt x="538" y="150"/>
                    </a:cubicBezTo>
                    <a:cubicBezTo>
                      <a:pt x="538" y="98"/>
                      <a:pt x="538" y="98"/>
                      <a:pt x="538" y="98"/>
                    </a:cubicBezTo>
                    <a:cubicBezTo>
                      <a:pt x="546" y="98"/>
                      <a:pt x="546" y="98"/>
                      <a:pt x="546" y="98"/>
                    </a:cubicBezTo>
                    <a:lnTo>
                      <a:pt x="546" y="150"/>
                    </a:lnTo>
                    <a:close/>
                    <a:moveTo>
                      <a:pt x="598" y="148"/>
                    </a:moveTo>
                    <a:cubicBezTo>
                      <a:pt x="594" y="150"/>
                      <a:pt x="590" y="151"/>
                      <a:pt x="584" y="151"/>
                    </a:cubicBezTo>
                    <a:cubicBezTo>
                      <a:pt x="577" y="151"/>
                      <a:pt x="571" y="149"/>
                      <a:pt x="566" y="144"/>
                    </a:cubicBezTo>
                    <a:cubicBezTo>
                      <a:pt x="562" y="139"/>
                      <a:pt x="559" y="133"/>
                      <a:pt x="559" y="125"/>
                    </a:cubicBezTo>
                    <a:cubicBezTo>
                      <a:pt x="559" y="117"/>
                      <a:pt x="562" y="110"/>
                      <a:pt x="567" y="105"/>
                    </a:cubicBezTo>
                    <a:cubicBezTo>
                      <a:pt x="572" y="99"/>
                      <a:pt x="578" y="97"/>
                      <a:pt x="586" y="97"/>
                    </a:cubicBezTo>
                    <a:cubicBezTo>
                      <a:pt x="591" y="97"/>
                      <a:pt x="595" y="98"/>
                      <a:pt x="598" y="99"/>
                    </a:cubicBezTo>
                    <a:cubicBezTo>
                      <a:pt x="598" y="108"/>
                      <a:pt x="598" y="108"/>
                      <a:pt x="598" y="108"/>
                    </a:cubicBezTo>
                    <a:cubicBezTo>
                      <a:pt x="595" y="105"/>
                      <a:pt x="590" y="104"/>
                      <a:pt x="586" y="104"/>
                    </a:cubicBezTo>
                    <a:cubicBezTo>
                      <a:pt x="581" y="104"/>
                      <a:pt x="576" y="106"/>
                      <a:pt x="573" y="109"/>
                    </a:cubicBezTo>
                    <a:cubicBezTo>
                      <a:pt x="570" y="113"/>
                      <a:pt x="568" y="118"/>
                      <a:pt x="568" y="124"/>
                    </a:cubicBezTo>
                    <a:cubicBezTo>
                      <a:pt x="568" y="131"/>
                      <a:pt x="569" y="135"/>
                      <a:pt x="573" y="139"/>
                    </a:cubicBezTo>
                    <a:cubicBezTo>
                      <a:pt x="576" y="142"/>
                      <a:pt x="580" y="144"/>
                      <a:pt x="586" y="144"/>
                    </a:cubicBezTo>
                    <a:cubicBezTo>
                      <a:pt x="590" y="144"/>
                      <a:pt x="594" y="143"/>
                      <a:pt x="598" y="140"/>
                    </a:cubicBezTo>
                    <a:lnTo>
                      <a:pt x="598" y="148"/>
                    </a:lnTo>
                    <a:close/>
                    <a:moveTo>
                      <a:pt x="638" y="106"/>
                    </a:moveTo>
                    <a:cubicBezTo>
                      <a:pt x="637" y="105"/>
                      <a:pt x="634" y="105"/>
                      <a:pt x="632" y="105"/>
                    </a:cubicBezTo>
                    <a:cubicBezTo>
                      <a:pt x="628" y="105"/>
                      <a:pt x="625" y="106"/>
                      <a:pt x="623" y="109"/>
                    </a:cubicBezTo>
                    <a:cubicBezTo>
                      <a:pt x="621" y="113"/>
                      <a:pt x="619" y="117"/>
                      <a:pt x="619" y="123"/>
                    </a:cubicBezTo>
                    <a:cubicBezTo>
                      <a:pt x="619" y="150"/>
                      <a:pt x="619" y="150"/>
                      <a:pt x="619" y="150"/>
                    </a:cubicBezTo>
                    <a:cubicBezTo>
                      <a:pt x="611" y="150"/>
                      <a:pt x="611" y="150"/>
                      <a:pt x="611" y="150"/>
                    </a:cubicBezTo>
                    <a:cubicBezTo>
                      <a:pt x="611" y="98"/>
                      <a:pt x="611" y="98"/>
                      <a:pt x="611" y="98"/>
                    </a:cubicBezTo>
                    <a:cubicBezTo>
                      <a:pt x="619" y="98"/>
                      <a:pt x="619" y="98"/>
                      <a:pt x="619" y="98"/>
                    </a:cubicBezTo>
                    <a:cubicBezTo>
                      <a:pt x="619" y="109"/>
                      <a:pt x="619" y="109"/>
                      <a:pt x="619" y="109"/>
                    </a:cubicBezTo>
                    <a:cubicBezTo>
                      <a:pt x="619" y="109"/>
                      <a:pt x="619" y="109"/>
                      <a:pt x="619" y="109"/>
                    </a:cubicBezTo>
                    <a:cubicBezTo>
                      <a:pt x="621" y="105"/>
                      <a:pt x="623" y="102"/>
                      <a:pt x="625" y="100"/>
                    </a:cubicBezTo>
                    <a:cubicBezTo>
                      <a:pt x="627" y="98"/>
                      <a:pt x="630" y="97"/>
                      <a:pt x="633" y="97"/>
                    </a:cubicBezTo>
                    <a:cubicBezTo>
                      <a:pt x="635" y="97"/>
                      <a:pt x="637" y="97"/>
                      <a:pt x="638" y="98"/>
                    </a:cubicBezTo>
                    <a:lnTo>
                      <a:pt x="638" y="106"/>
                    </a:lnTo>
                    <a:close/>
                    <a:moveTo>
                      <a:pt x="693" y="124"/>
                    </a:moveTo>
                    <a:cubicBezTo>
                      <a:pt x="693" y="132"/>
                      <a:pt x="691" y="139"/>
                      <a:pt x="686" y="144"/>
                    </a:cubicBezTo>
                    <a:cubicBezTo>
                      <a:pt x="681" y="149"/>
                      <a:pt x="675" y="151"/>
                      <a:pt x="667" y="151"/>
                    </a:cubicBezTo>
                    <a:cubicBezTo>
                      <a:pt x="659" y="151"/>
                      <a:pt x="653" y="149"/>
                      <a:pt x="648" y="144"/>
                    </a:cubicBezTo>
                    <a:cubicBezTo>
                      <a:pt x="644" y="139"/>
                      <a:pt x="642" y="132"/>
                      <a:pt x="642" y="125"/>
                    </a:cubicBezTo>
                    <a:cubicBezTo>
                      <a:pt x="642" y="116"/>
                      <a:pt x="644" y="109"/>
                      <a:pt x="649" y="104"/>
                    </a:cubicBezTo>
                    <a:cubicBezTo>
                      <a:pt x="654" y="99"/>
                      <a:pt x="660" y="97"/>
                      <a:pt x="668" y="97"/>
                    </a:cubicBezTo>
                    <a:cubicBezTo>
                      <a:pt x="676" y="97"/>
                      <a:pt x="682" y="99"/>
                      <a:pt x="686" y="104"/>
                    </a:cubicBezTo>
                    <a:cubicBezTo>
                      <a:pt x="691" y="109"/>
                      <a:pt x="693" y="115"/>
                      <a:pt x="693" y="124"/>
                    </a:cubicBezTo>
                    <a:close/>
                    <a:moveTo>
                      <a:pt x="684" y="124"/>
                    </a:moveTo>
                    <a:cubicBezTo>
                      <a:pt x="684" y="117"/>
                      <a:pt x="683" y="112"/>
                      <a:pt x="680" y="109"/>
                    </a:cubicBezTo>
                    <a:cubicBezTo>
                      <a:pt x="677" y="105"/>
                      <a:pt x="673" y="104"/>
                      <a:pt x="668" y="104"/>
                    </a:cubicBezTo>
                    <a:cubicBezTo>
                      <a:pt x="662" y="104"/>
                      <a:pt x="658" y="105"/>
                      <a:pt x="655" y="109"/>
                    </a:cubicBezTo>
                    <a:cubicBezTo>
                      <a:pt x="652" y="112"/>
                      <a:pt x="650" y="118"/>
                      <a:pt x="650" y="124"/>
                    </a:cubicBezTo>
                    <a:cubicBezTo>
                      <a:pt x="650" y="130"/>
                      <a:pt x="652" y="135"/>
                      <a:pt x="655" y="139"/>
                    </a:cubicBezTo>
                    <a:cubicBezTo>
                      <a:pt x="658" y="142"/>
                      <a:pt x="662" y="144"/>
                      <a:pt x="668" y="144"/>
                    </a:cubicBezTo>
                    <a:cubicBezTo>
                      <a:pt x="673" y="144"/>
                      <a:pt x="677" y="142"/>
                      <a:pt x="680" y="139"/>
                    </a:cubicBezTo>
                    <a:cubicBezTo>
                      <a:pt x="683" y="135"/>
                      <a:pt x="684" y="130"/>
                      <a:pt x="684" y="124"/>
                    </a:cubicBezTo>
                    <a:close/>
                    <a:moveTo>
                      <a:pt x="734" y="136"/>
                    </a:moveTo>
                    <a:cubicBezTo>
                      <a:pt x="734" y="140"/>
                      <a:pt x="733" y="144"/>
                      <a:pt x="729" y="147"/>
                    </a:cubicBezTo>
                    <a:cubicBezTo>
                      <a:pt x="726" y="150"/>
                      <a:pt x="721" y="151"/>
                      <a:pt x="715" y="151"/>
                    </a:cubicBezTo>
                    <a:cubicBezTo>
                      <a:pt x="710" y="151"/>
                      <a:pt x="706" y="150"/>
                      <a:pt x="702" y="148"/>
                    </a:cubicBezTo>
                    <a:cubicBezTo>
                      <a:pt x="702" y="139"/>
                      <a:pt x="702" y="139"/>
                      <a:pt x="702" y="139"/>
                    </a:cubicBezTo>
                    <a:cubicBezTo>
                      <a:pt x="706" y="142"/>
                      <a:pt x="711" y="144"/>
                      <a:pt x="716" y="144"/>
                    </a:cubicBezTo>
                    <a:cubicBezTo>
                      <a:pt x="722" y="144"/>
                      <a:pt x="726" y="142"/>
                      <a:pt x="726" y="137"/>
                    </a:cubicBezTo>
                    <a:cubicBezTo>
                      <a:pt x="726" y="135"/>
                      <a:pt x="725" y="133"/>
                      <a:pt x="724" y="132"/>
                    </a:cubicBezTo>
                    <a:cubicBezTo>
                      <a:pt x="722" y="130"/>
                      <a:pt x="719" y="129"/>
                      <a:pt x="715" y="127"/>
                    </a:cubicBezTo>
                    <a:cubicBezTo>
                      <a:pt x="711" y="125"/>
                      <a:pt x="708" y="123"/>
                      <a:pt x="706" y="121"/>
                    </a:cubicBezTo>
                    <a:cubicBezTo>
                      <a:pt x="704" y="119"/>
                      <a:pt x="702" y="116"/>
                      <a:pt x="702" y="112"/>
                    </a:cubicBezTo>
                    <a:cubicBezTo>
                      <a:pt x="702" y="107"/>
                      <a:pt x="704" y="104"/>
                      <a:pt x="708" y="101"/>
                    </a:cubicBezTo>
                    <a:cubicBezTo>
                      <a:pt x="711" y="98"/>
                      <a:pt x="715" y="97"/>
                      <a:pt x="721" y="97"/>
                    </a:cubicBezTo>
                    <a:cubicBezTo>
                      <a:pt x="725" y="97"/>
                      <a:pt x="729" y="97"/>
                      <a:pt x="732" y="99"/>
                    </a:cubicBezTo>
                    <a:cubicBezTo>
                      <a:pt x="732" y="107"/>
                      <a:pt x="732" y="107"/>
                      <a:pt x="732" y="107"/>
                    </a:cubicBezTo>
                    <a:cubicBezTo>
                      <a:pt x="728" y="105"/>
                      <a:pt x="725" y="104"/>
                      <a:pt x="720" y="104"/>
                    </a:cubicBezTo>
                    <a:cubicBezTo>
                      <a:pt x="717" y="104"/>
                      <a:pt x="715" y="104"/>
                      <a:pt x="713" y="106"/>
                    </a:cubicBezTo>
                    <a:cubicBezTo>
                      <a:pt x="712" y="107"/>
                      <a:pt x="711" y="109"/>
                      <a:pt x="711" y="111"/>
                    </a:cubicBezTo>
                    <a:cubicBezTo>
                      <a:pt x="711" y="113"/>
                      <a:pt x="712" y="115"/>
                      <a:pt x="713" y="116"/>
                    </a:cubicBezTo>
                    <a:cubicBezTo>
                      <a:pt x="714" y="118"/>
                      <a:pt x="717" y="119"/>
                      <a:pt x="721" y="121"/>
                    </a:cubicBezTo>
                    <a:cubicBezTo>
                      <a:pt x="725" y="123"/>
                      <a:pt x="728" y="125"/>
                      <a:pt x="730" y="126"/>
                    </a:cubicBezTo>
                    <a:cubicBezTo>
                      <a:pt x="733" y="129"/>
                      <a:pt x="734" y="132"/>
                      <a:pt x="734" y="136"/>
                    </a:cubicBezTo>
                    <a:close/>
                    <a:moveTo>
                      <a:pt x="794" y="124"/>
                    </a:moveTo>
                    <a:cubicBezTo>
                      <a:pt x="794" y="132"/>
                      <a:pt x="791" y="139"/>
                      <a:pt x="787" y="144"/>
                    </a:cubicBezTo>
                    <a:cubicBezTo>
                      <a:pt x="782" y="149"/>
                      <a:pt x="776" y="151"/>
                      <a:pt x="768" y="151"/>
                    </a:cubicBezTo>
                    <a:cubicBezTo>
                      <a:pt x="760" y="151"/>
                      <a:pt x="754" y="149"/>
                      <a:pt x="749" y="144"/>
                    </a:cubicBezTo>
                    <a:cubicBezTo>
                      <a:pt x="745" y="139"/>
                      <a:pt x="742" y="132"/>
                      <a:pt x="742" y="125"/>
                    </a:cubicBezTo>
                    <a:cubicBezTo>
                      <a:pt x="742" y="116"/>
                      <a:pt x="745" y="109"/>
                      <a:pt x="750" y="104"/>
                    </a:cubicBezTo>
                    <a:cubicBezTo>
                      <a:pt x="755" y="99"/>
                      <a:pt x="761" y="97"/>
                      <a:pt x="769" y="97"/>
                    </a:cubicBezTo>
                    <a:cubicBezTo>
                      <a:pt x="777" y="97"/>
                      <a:pt x="783" y="99"/>
                      <a:pt x="787" y="104"/>
                    </a:cubicBezTo>
                    <a:cubicBezTo>
                      <a:pt x="791" y="109"/>
                      <a:pt x="794" y="115"/>
                      <a:pt x="794" y="124"/>
                    </a:cubicBezTo>
                    <a:close/>
                    <a:moveTo>
                      <a:pt x="785" y="124"/>
                    </a:moveTo>
                    <a:cubicBezTo>
                      <a:pt x="785" y="117"/>
                      <a:pt x="784" y="112"/>
                      <a:pt x="781" y="109"/>
                    </a:cubicBezTo>
                    <a:cubicBezTo>
                      <a:pt x="778" y="105"/>
                      <a:pt x="774" y="104"/>
                      <a:pt x="768" y="104"/>
                    </a:cubicBezTo>
                    <a:cubicBezTo>
                      <a:pt x="763" y="104"/>
                      <a:pt x="759" y="105"/>
                      <a:pt x="756" y="109"/>
                    </a:cubicBezTo>
                    <a:cubicBezTo>
                      <a:pt x="753" y="112"/>
                      <a:pt x="751" y="118"/>
                      <a:pt x="751" y="124"/>
                    </a:cubicBezTo>
                    <a:cubicBezTo>
                      <a:pt x="751" y="130"/>
                      <a:pt x="753" y="135"/>
                      <a:pt x="756" y="139"/>
                    </a:cubicBezTo>
                    <a:cubicBezTo>
                      <a:pt x="759" y="142"/>
                      <a:pt x="763" y="144"/>
                      <a:pt x="768" y="144"/>
                    </a:cubicBezTo>
                    <a:cubicBezTo>
                      <a:pt x="774" y="144"/>
                      <a:pt x="778" y="142"/>
                      <a:pt x="781" y="139"/>
                    </a:cubicBezTo>
                    <a:cubicBezTo>
                      <a:pt x="784" y="135"/>
                      <a:pt x="785" y="130"/>
                      <a:pt x="785" y="124"/>
                    </a:cubicBezTo>
                    <a:close/>
                    <a:moveTo>
                      <a:pt x="830" y="80"/>
                    </a:moveTo>
                    <a:cubicBezTo>
                      <a:pt x="829" y="79"/>
                      <a:pt x="827" y="79"/>
                      <a:pt x="825" y="79"/>
                    </a:cubicBezTo>
                    <a:cubicBezTo>
                      <a:pt x="819" y="79"/>
                      <a:pt x="816" y="83"/>
                      <a:pt x="816" y="90"/>
                    </a:cubicBezTo>
                    <a:cubicBezTo>
                      <a:pt x="816" y="98"/>
                      <a:pt x="816" y="98"/>
                      <a:pt x="816" y="98"/>
                    </a:cubicBezTo>
                    <a:cubicBezTo>
                      <a:pt x="828" y="98"/>
                      <a:pt x="828" y="98"/>
                      <a:pt x="828" y="98"/>
                    </a:cubicBezTo>
                    <a:cubicBezTo>
                      <a:pt x="828" y="105"/>
                      <a:pt x="828" y="105"/>
                      <a:pt x="828" y="105"/>
                    </a:cubicBezTo>
                    <a:cubicBezTo>
                      <a:pt x="816" y="105"/>
                      <a:pt x="816" y="105"/>
                      <a:pt x="816" y="105"/>
                    </a:cubicBezTo>
                    <a:cubicBezTo>
                      <a:pt x="816" y="150"/>
                      <a:pt x="816" y="150"/>
                      <a:pt x="816" y="150"/>
                    </a:cubicBezTo>
                    <a:cubicBezTo>
                      <a:pt x="808" y="150"/>
                      <a:pt x="808" y="150"/>
                      <a:pt x="808" y="150"/>
                    </a:cubicBezTo>
                    <a:cubicBezTo>
                      <a:pt x="808" y="105"/>
                      <a:pt x="808" y="105"/>
                      <a:pt x="808" y="105"/>
                    </a:cubicBezTo>
                    <a:cubicBezTo>
                      <a:pt x="799" y="105"/>
                      <a:pt x="799" y="105"/>
                      <a:pt x="799" y="105"/>
                    </a:cubicBezTo>
                    <a:cubicBezTo>
                      <a:pt x="799" y="98"/>
                      <a:pt x="799" y="98"/>
                      <a:pt x="799" y="98"/>
                    </a:cubicBezTo>
                    <a:cubicBezTo>
                      <a:pt x="808" y="98"/>
                      <a:pt x="808" y="98"/>
                      <a:pt x="808" y="98"/>
                    </a:cubicBezTo>
                    <a:cubicBezTo>
                      <a:pt x="808" y="90"/>
                      <a:pt x="808" y="90"/>
                      <a:pt x="808" y="90"/>
                    </a:cubicBezTo>
                    <a:cubicBezTo>
                      <a:pt x="808" y="84"/>
                      <a:pt x="810" y="79"/>
                      <a:pt x="813" y="76"/>
                    </a:cubicBezTo>
                    <a:cubicBezTo>
                      <a:pt x="816" y="73"/>
                      <a:pt x="820" y="72"/>
                      <a:pt x="824" y="72"/>
                    </a:cubicBezTo>
                    <a:cubicBezTo>
                      <a:pt x="827" y="72"/>
                      <a:pt x="829" y="72"/>
                      <a:pt x="830" y="73"/>
                    </a:cubicBezTo>
                    <a:lnTo>
                      <a:pt x="830" y="80"/>
                    </a:lnTo>
                    <a:close/>
                    <a:moveTo>
                      <a:pt x="863" y="149"/>
                    </a:moveTo>
                    <a:cubicBezTo>
                      <a:pt x="861" y="151"/>
                      <a:pt x="859" y="151"/>
                      <a:pt x="855" y="151"/>
                    </a:cubicBezTo>
                    <a:cubicBezTo>
                      <a:pt x="846" y="151"/>
                      <a:pt x="842" y="146"/>
                      <a:pt x="842" y="136"/>
                    </a:cubicBezTo>
                    <a:cubicBezTo>
                      <a:pt x="842" y="105"/>
                      <a:pt x="842" y="105"/>
                      <a:pt x="842" y="105"/>
                    </a:cubicBezTo>
                    <a:cubicBezTo>
                      <a:pt x="833" y="105"/>
                      <a:pt x="833" y="105"/>
                      <a:pt x="833" y="105"/>
                    </a:cubicBezTo>
                    <a:cubicBezTo>
                      <a:pt x="833" y="98"/>
                      <a:pt x="833" y="98"/>
                      <a:pt x="833" y="98"/>
                    </a:cubicBezTo>
                    <a:cubicBezTo>
                      <a:pt x="842" y="98"/>
                      <a:pt x="842" y="98"/>
                      <a:pt x="842" y="98"/>
                    </a:cubicBezTo>
                    <a:cubicBezTo>
                      <a:pt x="842" y="85"/>
                      <a:pt x="842" y="85"/>
                      <a:pt x="842" y="85"/>
                    </a:cubicBezTo>
                    <a:cubicBezTo>
                      <a:pt x="844" y="84"/>
                      <a:pt x="847" y="84"/>
                      <a:pt x="850" y="83"/>
                    </a:cubicBezTo>
                    <a:cubicBezTo>
                      <a:pt x="850" y="98"/>
                      <a:pt x="850" y="98"/>
                      <a:pt x="850" y="98"/>
                    </a:cubicBezTo>
                    <a:cubicBezTo>
                      <a:pt x="863" y="98"/>
                      <a:pt x="863" y="98"/>
                      <a:pt x="863" y="98"/>
                    </a:cubicBezTo>
                    <a:cubicBezTo>
                      <a:pt x="863" y="105"/>
                      <a:pt x="863" y="105"/>
                      <a:pt x="863" y="105"/>
                    </a:cubicBezTo>
                    <a:cubicBezTo>
                      <a:pt x="850" y="105"/>
                      <a:pt x="850" y="105"/>
                      <a:pt x="850" y="105"/>
                    </a:cubicBezTo>
                    <a:cubicBezTo>
                      <a:pt x="850" y="134"/>
                      <a:pt x="850" y="134"/>
                      <a:pt x="850" y="134"/>
                    </a:cubicBezTo>
                    <a:cubicBezTo>
                      <a:pt x="850" y="138"/>
                      <a:pt x="851" y="140"/>
                      <a:pt x="852" y="142"/>
                    </a:cubicBezTo>
                    <a:cubicBezTo>
                      <a:pt x="853" y="143"/>
                      <a:pt x="855" y="144"/>
                      <a:pt x="858" y="144"/>
                    </a:cubicBezTo>
                    <a:cubicBezTo>
                      <a:pt x="860" y="144"/>
                      <a:pt x="862" y="143"/>
                      <a:pt x="863" y="142"/>
                    </a:cubicBezTo>
                    <a:lnTo>
                      <a:pt x="863" y="149"/>
                    </a:lnTo>
                    <a:close/>
                    <a:moveTo>
                      <a:pt x="899" y="101"/>
                    </a:moveTo>
                    <a:cubicBezTo>
                      <a:pt x="899" y="106"/>
                      <a:pt x="898" y="109"/>
                      <a:pt x="895" y="112"/>
                    </a:cubicBezTo>
                    <a:cubicBezTo>
                      <a:pt x="892" y="115"/>
                      <a:pt x="888" y="116"/>
                      <a:pt x="884" y="116"/>
                    </a:cubicBezTo>
                    <a:cubicBezTo>
                      <a:pt x="880" y="116"/>
                      <a:pt x="877" y="115"/>
                      <a:pt x="874" y="112"/>
                    </a:cubicBezTo>
                    <a:cubicBezTo>
                      <a:pt x="871" y="109"/>
                      <a:pt x="870" y="106"/>
                      <a:pt x="870" y="102"/>
                    </a:cubicBezTo>
                    <a:cubicBezTo>
                      <a:pt x="870" y="97"/>
                      <a:pt x="871" y="94"/>
                      <a:pt x="874" y="91"/>
                    </a:cubicBezTo>
                    <a:cubicBezTo>
                      <a:pt x="877" y="88"/>
                      <a:pt x="880" y="87"/>
                      <a:pt x="884" y="87"/>
                    </a:cubicBezTo>
                    <a:cubicBezTo>
                      <a:pt x="889" y="87"/>
                      <a:pt x="892" y="88"/>
                      <a:pt x="895" y="91"/>
                    </a:cubicBezTo>
                    <a:cubicBezTo>
                      <a:pt x="898" y="94"/>
                      <a:pt x="899" y="97"/>
                      <a:pt x="899" y="101"/>
                    </a:cubicBezTo>
                    <a:close/>
                    <a:moveTo>
                      <a:pt x="897" y="102"/>
                    </a:moveTo>
                    <a:cubicBezTo>
                      <a:pt x="897" y="98"/>
                      <a:pt x="896" y="95"/>
                      <a:pt x="894" y="92"/>
                    </a:cubicBezTo>
                    <a:cubicBezTo>
                      <a:pt x="891" y="90"/>
                      <a:pt x="888" y="89"/>
                      <a:pt x="884" y="89"/>
                    </a:cubicBezTo>
                    <a:cubicBezTo>
                      <a:pt x="881" y="89"/>
                      <a:pt x="878" y="90"/>
                      <a:pt x="875" y="92"/>
                    </a:cubicBezTo>
                    <a:cubicBezTo>
                      <a:pt x="873" y="95"/>
                      <a:pt x="871" y="98"/>
                      <a:pt x="871" y="102"/>
                    </a:cubicBezTo>
                    <a:cubicBezTo>
                      <a:pt x="871" y="105"/>
                      <a:pt x="873" y="108"/>
                      <a:pt x="875" y="111"/>
                    </a:cubicBezTo>
                    <a:cubicBezTo>
                      <a:pt x="878" y="113"/>
                      <a:pt x="881" y="114"/>
                      <a:pt x="884" y="114"/>
                    </a:cubicBezTo>
                    <a:cubicBezTo>
                      <a:pt x="888" y="114"/>
                      <a:pt x="891" y="113"/>
                      <a:pt x="894" y="111"/>
                    </a:cubicBezTo>
                    <a:cubicBezTo>
                      <a:pt x="896" y="108"/>
                      <a:pt x="897" y="105"/>
                      <a:pt x="897" y="102"/>
                    </a:cubicBezTo>
                    <a:close/>
                    <a:moveTo>
                      <a:pt x="892" y="111"/>
                    </a:moveTo>
                    <a:cubicBezTo>
                      <a:pt x="888" y="111"/>
                      <a:pt x="888" y="111"/>
                      <a:pt x="888" y="111"/>
                    </a:cubicBezTo>
                    <a:cubicBezTo>
                      <a:pt x="886" y="106"/>
                      <a:pt x="886" y="106"/>
                      <a:pt x="886" y="106"/>
                    </a:cubicBezTo>
                    <a:cubicBezTo>
                      <a:pt x="885" y="104"/>
                      <a:pt x="884" y="103"/>
                      <a:pt x="883" y="103"/>
                    </a:cubicBezTo>
                    <a:cubicBezTo>
                      <a:pt x="881" y="103"/>
                      <a:pt x="881" y="103"/>
                      <a:pt x="881" y="103"/>
                    </a:cubicBezTo>
                    <a:cubicBezTo>
                      <a:pt x="881" y="111"/>
                      <a:pt x="881" y="111"/>
                      <a:pt x="881" y="111"/>
                    </a:cubicBezTo>
                    <a:cubicBezTo>
                      <a:pt x="879" y="111"/>
                      <a:pt x="879" y="111"/>
                      <a:pt x="879" y="111"/>
                    </a:cubicBezTo>
                    <a:cubicBezTo>
                      <a:pt x="879" y="92"/>
                      <a:pt x="879" y="92"/>
                      <a:pt x="879" y="92"/>
                    </a:cubicBezTo>
                    <a:cubicBezTo>
                      <a:pt x="884" y="92"/>
                      <a:pt x="884" y="92"/>
                      <a:pt x="884" y="92"/>
                    </a:cubicBezTo>
                    <a:cubicBezTo>
                      <a:pt x="886" y="92"/>
                      <a:pt x="888" y="93"/>
                      <a:pt x="889" y="94"/>
                    </a:cubicBezTo>
                    <a:cubicBezTo>
                      <a:pt x="890" y="94"/>
                      <a:pt x="891" y="96"/>
                      <a:pt x="891" y="97"/>
                    </a:cubicBezTo>
                    <a:cubicBezTo>
                      <a:pt x="891" y="98"/>
                      <a:pt x="890" y="99"/>
                      <a:pt x="889" y="100"/>
                    </a:cubicBezTo>
                    <a:cubicBezTo>
                      <a:pt x="889" y="101"/>
                      <a:pt x="887" y="102"/>
                      <a:pt x="886" y="102"/>
                    </a:cubicBezTo>
                    <a:cubicBezTo>
                      <a:pt x="886" y="102"/>
                      <a:pt x="886" y="102"/>
                      <a:pt x="886" y="102"/>
                    </a:cubicBezTo>
                    <a:cubicBezTo>
                      <a:pt x="887" y="102"/>
                      <a:pt x="888" y="104"/>
                      <a:pt x="889" y="106"/>
                    </a:cubicBezTo>
                    <a:lnTo>
                      <a:pt x="892" y="111"/>
                    </a:lnTo>
                    <a:close/>
                    <a:moveTo>
                      <a:pt x="888" y="97"/>
                    </a:moveTo>
                    <a:cubicBezTo>
                      <a:pt x="888" y="96"/>
                      <a:pt x="888" y="96"/>
                      <a:pt x="887" y="95"/>
                    </a:cubicBezTo>
                    <a:cubicBezTo>
                      <a:pt x="886" y="95"/>
                      <a:pt x="885" y="94"/>
                      <a:pt x="884" y="94"/>
                    </a:cubicBezTo>
                    <a:cubicBezTo>
                      <a:pt x="881" y="94"/>
                      <a:pt x="881" y="94"/>
                      <a:pt x="881" y="94"/>
                    </a:cubicBezTo>
                    <a:cubicBezTo>
                      <a:pt x="881" y="101"/>
                      <a:pt x="881" y="101"/>
                      <a:pt x="881" y="101"/>
                    </a:cubicBezTo>
                    <a:cubicBezTo>
                      <a:pt x="884" y="101"/>
                      <a:pt x="884" y="101"/>
                      <a:pt x="884" y="101"/>
                    </a:cubicBezTo>
                    <a:cubicBezTo>
                      <a:pt x="887" y="101"/>
                      <a:pt x="888" y="100"/>
                      <a:pt x="888" y="97"/>
                    </a:cubicBezTo>
                    <a:close/>
                    <a:moveTo>
                      <a:pt x="2130" y="375"/>
                    </a:moveTo>
                    <a:cubicBezTo>
                      <a:pt x="2130" y="366"/>
                      <a:pt x="2130" y="366"/>
                      <a:pt x="2130" y="366"/>
                    </a:cubicBezTo>
                    <a:cubicBezTo>
                      <a:pt x="2169" y="323"/>
                      <a:pt x="2169" y="323"/>
                      <a:pt x="2169" y="323"/>
                    </a:cubicBezTo>
                    <a:cubicBezTo>
                      <a:pt x="2183" y="308"/>
                      <a:pt x="2193" y="297"/>
                      <a:pt x="2197" y="290"/>
                    </a:cubicBezTo>
                    <a:cubicBezTo>
                      <a:pt x="2202" y="283"/>
                      <a:pt x="2204" y="275"/>
                      <a:pt x="2204" y="266"/>
                    </a:cubicBezTo>
                    <a:cubicBezTo>
                      <a:pt x="2204" y="256"/>
                      <a:pt x="2201" y="249"/>
                      <a:pt x="2196" y="244"/>
                    </a:cubicBezTo>
                    <a:cubicBezTo>
                      <a:pt x="2191" y="239"/>
                      <a:pt x="2183" y="236"/>
                      <a:pt x="2173" y="236"/>
                    </a:cubicBezTo>
                    <a:cubicBezTo>
                      <a:pt x="2161" y="236"/>
                      <a:pt x="2148" y="241"/>
                      <a:pt x="2137" y="251"/>
                    </a:cubicBezTo>
                    <a:cubicBezTo>
                      <a:pt x="2137" y="240"/>
                      <a:pt x="2137" y="240"/>
                      <a:pt x="2137" y="240"/>
                    </a:cubicBezTo>
                    <a:cubicBezTo>
                      <a:pt x="2148" y="232"/>
                      <a:pt x="2161" y="227"/>
                      <a:pt x="2175" y="227"/>
                    </a:cubicBezTo>
                    <a:cubicBezTo>
                      <a:pt x="2187" y="227"/>
                      <a:pt x="2197" y="231"/>
                      <a:pt x="2203" y="237"/>
                    </a:cubicBezTo>
                    <a:cubicBezTo>
                      <a:pt x="2210" y="244"/>
                      <a:pt x="2214" y="253"/>
                      <a:pt x="2214" y="264"/>
                    </a:cubicBezTo>
                    <a:cubicBezTo>
                      <a:pt x="2214" y="274"/>
                      <a:pt x="2211" y="283"/>
                      <a:pt x="2206" y="292"/>
                    </a:cubicBezTo>
                    <a:cubicBezTo>
                      <a:pt x="2202" y="300"/>
                      <a:pt x="2191" y="312"/>
                      <a:pt x="2176" y="329"/>
                    </a:cubicBezTo>
                    <a:cubicBezTo>
                      <a:pt x="2140" y="367"/>
                      <a:pt x="2140" y="367"/>
                      <a:pt x="2140" y="367"/>
                    </a:cubicBezTo>
                    <a:cubicBezTo>
                      <a:pt x="2140" y="367"/>
                      <a:pt x="2140" y="367"/>
                      <a:pt x="2140" y="367"/>
                    </a:cubicBezTo>
                    <a:cubicBezTo>
                      <a:pt x="2213" y="367"/>
                      <a:pt x="2213" y="367"/>
                      <a:pt x="2213" y="367"/>
                    </a:cubicBezTo>
                    <a:cubicBezTo>
                      <a:pt x="2213" y="375"/>
                      <a:pt x="2213" y="375"/>
                      <a:pt x="2213" y="375"/>
                    </a:cubicBezTo>
                    <a:lnTo>
                      <a:pt x="2130" y="375"/>
                    </a:lnTo>
                    <a:close/>
                    <a:moveTo>
                      <a:pt x="2279" y="378"/>
                    </a:moveTo>
                    <a:cubicBezTo>
                      <a:pt x="2265" y="378"/>
                      <a:pt x="2255" y="372"/>
                      <a:pt x="2247" y="360"/>
                    </a:cubicBezTo>
                    <a:cubicBezTo>
                      <a:pt x="2240" y="347"/>
                      <a:pt x="2236" y="329"/>
                      <a:pt x="2236" y="306"/>
                    </a:cubicBezTo>
                    <a:cubicBezTo>
                      <a:pt x="2236" y="280"/>
                      <a:pt x="2240" y="260"/>
                      <a:pt x="2248" y="247"/>
                    </a:cubicBezTo>
                    <a:cubicBezTo>
                      <a:pt x="2256" y="234"/>
                      <a:pt x="2267" y="227"/>
                      <a:pt x="2282" y="227"/>
                    </a:cubicBezTo>
                    <a:cubicBezTo>
                      <a:pt x="2310" y="227"/>
                      <a:pt x="2324" y="252"/>
                      <a:pt x="2324" y="302"/>
                    </a:cubicBezTo>
                    <a:cubicBezTo>
                      <a:pt x="2324" y="327"/>
                      <a:pt x="2320" y="346"/>
                      <a:pt x="2312" y="359"/>
                    </a:cubicBezTo>
                    <a:cubicBezTo>
                      <a:pt x="2304" y="372"/>
                      <a:pt x="2293" y="378"/>
                      <a:pt x="2279" y="378"/>
                    </a:cubicBezTo>
                    <a:close/>
                    <a:moveTo>
                      <a:pt x="2281" y="236"/>
                    </a:moveTo>
                    <a:cubicBezTo>
                      <a:pt x="2270" y="236"/>
                      <a:pt x="2261" y="242"/>
                      <a:pt x="2255" y="253"/>
                    </a:cubicBezTo>
                    <a:cubicBezTo>
                      <a:pt x="2249" y="265"/>
                      <a:pt x="2246" y="282"/>
                      <a:pt x="2246" y="305"/>
                    </a:cubicBezTo>
                    <a:cubicBezTo>
                      <a:pt x="2246" y="325"/>
                      <a:pt x="2249" y="341"/>
                      <a:pt x="2255" y="353"/>
                    </a:cubicBezTo>
                    <a:cubicBezTo>
                      <a:pt x="2260" y="364"/>
                      <a:pt x="2269" y="370"/>
                      <a:pt x="2280" y="370"/>
                    </a:cubicBezTo>
                    <a:cubicBezTo>
                      <a:pt x="2291" y="370"/>
                      <a:pt x="2299" y="364"/>
                      <a:pt x="2305" y="352"/>
                    </a:cubicBezTo>
                    <a:cubicBezTo>
                      <a:pt x="2311" y="341"/>
                      <a:pt x="2314" y="325"/>
                      <a:pt x="2314" y="303"/>
                    </a:cubicBezTo>
                    <a:cubicBezTo>
                      <a:pt x="2314" y="258"/>
                      <a:pt x="2303" y="236"/>
                      <a:pt x="2281" y="236"/>
                    </a:cubicBezTo>
                    <a:close/>
                    <a:moveTo>
                      <a:pt x="2344" y="375"/>
                    </a:moveTo>
                    <a:cubicBezTo>
                      <a:pt x="2344" y="367"/>
                      <a:pt x="2344" y="367"/>
                      <a:pt x="2344" y="367"/>
                    </a:cubicBezTo>
                    <a:cubicBezTo>
                      <a:pt x="2378" y="367"/>
                      <a:pt x="2378" y="367"/>
                      <a:pt x="2378" y="367"/>
                    </a:cubicBezTo>
                    <a:cubicBezTo>
                      <a:pt x="2378" y="237"/>
                      <a:pt x="2378" y="237"/>
                      <a:pt x="2378" y="237"/>
                    </a:cubicBezTo>
                    <a:cubicBezTo>
                      <a:pt x="2342" y="250"/>
                      <a:pt x="2342" y="250"/>
                      <a:pt x="2342" y="250"/>
                    </a:cubicBezTo>
                    <a:cubicBezTo>
                      <a:pt x="2342" y="240"/>
                      <a:pt x="2342" y="240"/>
                      <a:pt x="2342" y="240"/>
                    </a:cubicBezTo>
                    <a:cubicBezTo>
                      <a:pt x="2387" y="225"/>
                      <a:pt x="2387" y="225"/>
                      <a:pt x="2387" y="225"/>
                    </a:cubicBezTo>
                    <a:cubicBezTo>
                      <a:pt x="2387" y="367"/>
                      <a:pt x="2387" y="367"/>
                      <a:pt x="2387" y="367"/>
                    </a:cubicBezTo>
                    <a:cubicBezTo>
                      <a:pt x="2420" y="367"/>
                      <a:pt x="2420" y="367"/>
                      <a:pt x="2420" y="367"/>
                    </a:cubicBezTo>
                    <a:cubicBezTo>
                      <a:pt x="2420" y="375"/>
                      <a:pt x="2420" y="375"/>
                      <a:pt x="2420" y="375"/>
                    </a:cubicBezTo>
                    <a:lnTo>
                      <a:pt x="2344" y="375"/>
                    </a:lnTo>
                    <a:close/>
                    <a:moveTo>
                      <a:pt x="2433" y="375"/>
                    </a:moveTo>
                    <a:cubicBezTo>
                      <a:pt x="2433" y="366"/>
                      <a:pt x="2433" y="366"/>
                      <a:pt x="2433" y="366"/>
                    </a:cubicBezTo>
                    <a:cubicBezTo>
                      <a:pt x="2473" y="323"/>
                      <a:pt x="2473" y="323"/>
                      <a:pt x="2473" y="323"/>
                    </a:cubicBezTo>
                    <a:cubicBezTo>
                      <a:pt x="2487" y="308"/>
                      <a:pt x="2496" y="297"/>
                      <a:pt x="2501" y="290"/>
                    </a:cubicBezTo>
                    <a:cubicBezTo>
                      <a:pt x="2505" y="283"/>
                      <a:pt x="2508" y="275"/>
                      <a:pt x="2508" y="266"/>
                    </a:cubicBezTo>
                    <a:cubicBezTo>
                      <a:pt x="2508" y="256"/>
                      <a:pt x="2505" y="249"/>
                      <a:pt x="2500" y="244"/>
                    </a:cubicBezTo>
                    <a:cubicBezTo>
                      <a:pt x="2494" y="239"/>
                      <a:pt x="2487" y="236"/>
                      <a:pt x="2477" y="236"/>
                    </a:cubicBezTo>
                    <a:cubicBezTo>
                      <a:pt x="2464" y="236"/>
                      <a:pt x="2452" y="241"/>
                      <a:pt x="2441" y="251"/>
                    </a:cubicBezTo>
                    <a:cubicBezTo>
                      <a:pt x="2441" y="240"/>
                      <a:pt x="2441" y="240"/>
                      <a:pt x="2441" y="240"/>
                    </a:cubicBezTo>
                    <a:cubicBezTo>
                      <a:pt x="2452" y="232"/>
                      <a:pt x="2464" y="227"/>
                      <a:pt x="2478" y="227"/>
                    </a:cubicBezTo>
                    <a:cubicBezTo>
                      <a:pt x="2491" y="227"/>
                      <a:pt x="2500" y="231"/>
                      <a:pt x="2507" y="237"/>
                    </a:cubicBezTo>
                    <a:cubicBezTo>
                      <a:pt x="2514" y="244"/>
                      <a:pt x="2517" y="253"/>
                      <a:pt x="2517" y="264"/>
                    </a:cubicBezTo>
                    <a:cubicBezTo>
                      <a:pt x="2517" y="274"/>
                      <a:pt x="2515" y="283"/>
                      <a:pt x="2510" y="292"/>
                    </a:cubicBezTo>
                    <a:cubicBezTo>
                      <a:pt x="2505" y="300"/>
                      <a:pt x="2495" y="312"/>
                      <a:pt x="2479" y="329"/>
                    </a:cubicBezTo>
                    <a:cubicBezTo>
                      <a:pt x="2444" y="367"/>
                      <a:pt x="2444" y="367"/>
                      <a:pt x="2444" y="367"/>
                    </a:cubicBezTo>
                    <a:cubicBezTo>
                      <a:pt x="2444" y="367"/>
                      <a:pt x="2444" y="367"/>
                      <a:pt x="2444" y="367"/>
                    </a:cubicBezTo>
                    <a:cubicBezTo>
                      <a:pt x="2516" y="367"/>
                      <a:pt x="2516" y="367"/>
                      <a:pt x="2516" y="367"/>
                    </a:cubicBezTo>
                    <a:cubicBezTo>
                      <a:pt x="2516" y="375"/>
                      <a:pt x="2516" y="375"/>
                      <a:pt x="2516" y="375"/>
                    </a:cubicBezTo>
                    <a:lnTo>
                      <a:pt x="2433" y="3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dirty="0">
                  <a:solidFill>
                    <a:srgbClr val="FFFFFF"/>
                  </a:solidFill>
                  <a:latin typeface="Segoe Light"/>
                </a:endParaRPr>
              </a:p>
            </p:txBody>
          </p:sp>
          <p:pic>
            <p:nvPicPr>
              <p:cNvPr id="82" name="Picture 8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19999" y="3324499"/>
                <a:ext cx="1503548" cy="154317"/>
              </a:xfrm>
              <a:prstGeom prst="rect">
                <a:avLst/>
              </a:prstGeom>
            </p:spPr>
          </p:pic>
        </p:grpSp>
        <p:pic>
          <p:nvPicPr>
            <p:cNvPr id="2" name="Picture 1"/>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731517" y="1915971"/>
              <a:ext cx="1371600" cy="320803"/>
            </a:xfrm>
            <a:prstGeom prst="rect">
              <a:avLst/>
            </a:prstGeom>
          </p:spPr>
        </p:pic>
        <p:grpSp>
          <p:nvGrpSpPr>
            <p:cNvPr id="9" name="Group 8"/>
            <p:cNvGrpSpPr/>
            <p:nvPr/>
          </p:nvGrpSpPr>
          <p:grpSpPr>
            <a:xfrm>
              <a:off x="7643818" y="2572598"/>
              <a:ext cx="1764651" cy="863662"/>
              <a:chOff x="7791553" y="2560210"/>
              <a:chExt cx="1764651" cy="863662"/>
            </a:xfrm>
          </p:grpSpPr>
          <p:pic>
            <p:nvPicPr>
              <p:cNvPr id="68" name="Picture 6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37335" y="2560210"/>
                <a:ext cx="1218869" cy="721618"/>
              </a:xfrm>
              <a:prstGeom prst="rect">
                <a:avLst/>
              </a:prstGeom>
            </p:spPr>
          </p:pic>
          <p:grpSp>
            <p:nvGrpSpPr>
              <p:cNvPr id="8" name="Group 7"/>
              <p:cNvGrpSpPr/>
              <p:nvPr/>
            </p:nvGrpSpPr>
            <p:grpSpPr>
              <a:xfrm>
                <a:off x="7791553" y="2624032"/>
                <a:ext cx="910858" cy="565021"/>
                <a:chOff x="6604021" y="1705631"/>
                <a:chExt cx="2528227" cy="1568302"/>
              </a:xfrm>
            </p:grpSpPr>
            <p:pic>
              <p:nvPicPr>
                <p:cNvPr id="78" name="Windows Tablet"/>
                <p:cNvPicPr>
                  <a:picLocks noChangeAspect="1"/>
                </p:cNvPicPr>
                <p:nvPr/>
              </p:nvPicPr>
              <p:blipFill rotWithShape="1">
                <a:blip r:embed="rId12">
                  <a:extLst>
                    <a:ext uri="{28A0092B-C50C-407E-A947-70E740481C1C}">
                      <a14:useLocalDpi xmlns:a14="http://schemas.microsoft.com/office/drawing/2010/main" val="0"/>
                    </a:ext>
                  </a:extLst>
                </a:blip>
                <a:srcRect l="7960" t="10397" r="7253" b="12188"/>
                <a:stretch/>
              </p:blipFill>
              <p:spPr>
                <a:xfrm>
                  <a:off x="6604021" y="1705631"/>
                  <a:ext cx="2528227" cy="1568302"/>
                </a:xfrm>
                <a:prstGeom prst="rect">
                  <a:avLst/>
                </a:prstGeom>
              </p:spPr>
            </p:pic>
            <p:pic>
              <p:nvPicPr>
                <p:cNvPr id="71" name="Picture 70"/>
                <p:cNvPicPr>
                  <a:picLocks noChangeAspect="1"/>
                </p:cNvPicPr>
                <p:nvPr/>
              </p:nvPicPr>
              <p:blipFill rotWithShape="1">
                <a:blip r:embed="rId11">
                  <a:extLst>
                    <a:ext uri="{28A0092B-C50C-407E-A947-70E740481C1C}">
                      <a14:useLocalDpi xmlns:a14="http://schemas.microsoft.com/office/drawing/2010/main" val="0"/>
                    </a:ext>
                  </a:extLst>
                </a:blip>
                <a:srcRect l="-207"/>
                <a:stretch/>
              </p:blipFill>
              <p:spPr>
                <a:xfrm>
                  <a:off x="6705600" y="1874450"/>
                  <a:ext cx="2266759" cy="1271801"/>
                </a:xfrm>
                <a:prstGeom prst="rect">
                  <a:avLst/>
                </a:prstGeom>
              </p:spPr>
            </p:pic>
          </p:grpSp>
          <p:pic>
            <p:nvPicPr>
              <p:cNvPr id="81" name="Picture 80" descr="device_0002_Bandit_front.png"/>
              <p:cNvPicPr>
                <a:picLocks noChangeAspect="1"/>
              </p:cNvPicPr>
              <p:nvPr/>
            </p:nvPicPr>
            <p:blipFill rotWithShape="1">
              <a:blip r:embed="rId9">
                <a:extLst>
                  <a:ext uri="{28A0092B-C50C-407E-A947-70E740481C1C}">
                    <a14:useLocalDpi xmlns:a14="http://schemas.microsoft.com/office/drawing/2010/main" val="0"/>
                  </a:ext>
                </a:extLst>
              </a:blip>
              <a:srcRect b="1195"/>
              <a:stretch/>
            </p:blipFill>
            <p:spPr>
              <a:xfrm>
                <a:off x="7862072" y="3000235"/>
                <a:ext cx="217106" cy="423637"/>
              </a:xfrm>
              <a:prstGeom prst="rect">
                <a:avLst/>
              </a:prstGeom>
            </p:spPr>
          </p:pic>
        </p:grpSp>
        <p:pic>
          <p:nvPicPr>
            <p:cNvPr id="90" name="Picture 2" descr="C:\Users\chrisw\Desktop\Cloud Services 3.png"/>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8786368" y="3042973"/>
              <a:ext cx="701957" cy="48414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p:cNvSpPr txBox="1"/>
          <p:nvPr/>
        </p:nvSpPr>
        <p:spPr>
          <a:xfrm>
            <a:off x="401101" y="3991868"/>
            <a:ext cx="2284878" cy="652822"/>
          </a:xfrm>
          <a:prstGeom prst="rect">
            <a:avLst/>
          </a:prstGeom>
          <a:solidFill>
            <a:schemeClr val="bg2">
              <a:lumMod val="90000"/>
              <a:lumOff val="1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gn="ctr">
              <a:lnSpc>
                <a:spcPct val="87000"/>
              </a:lnSpc>
              <a:spcBef>
                <a:spcPts val="0"/>
              </a:spcBef>
              <a:spcAft>
                <a:spcPts val="0"/>
              </a:spcAft>
            </a:pPr>
            <a:r>
              <a:rPr lang="en-US" sz="1632" dirty="0">
                <a:solidFill>
                  <a:schemeClr val="tx2"/>
                </a:solidFill>
                <a:latin typeface="+mn-lt"/>
              </a:rPr>
              <a:t>The right device, at the right price </a:t>
            </a:r>
          </a:p>
        </p:txBody>
      </p:sp>
      <p:sp>
        <p:nvSpPr>
          <p:cNvPr id="63" name="Rectangle 62"/>
          <p:cNvSpPr/>
          <p:nvPr/>
        </p:nvSpPr>
        <p:spPr>
          <a:xfrm>
            <a:off x="401101" y="4733642"/>
            <a:ext cx="11715554" cy="804242"/>
          </a:xfrm>
          <a:prstGeom prst="rect">
            <a:avLst/>
          </a:prstGeom>
          <a:solidFill>
            <a:schemeClr val="bg2">
              <a:lumMod val="90000"/>
              <a:lumOff val="1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91427" rIns="182854" bIns="146283" numCol="1" rtlCol="0" anchor="ctr" anchorCtr="0" compatLnSpc="1">
            <a:prstTxWarp prst="textNoShape">
              <a:avLst/>
            </a:prstTxWarp>
            <a:noAutofit/>
          </a:bodyPr>
          <a:lstStyle/>
          <a:p>
            <a:pPr algn="ctr" defTabSz="932293" fontAlgn="base">
              <a:lnSpc>
                <a:spcPct val="90000"/>
              </a:lnSpc>
              <a:spcBef>
                <a:spcPct val="0"/>
              </a:spcBef>
              <a:spcAft>
                <a:spcPct val="0"/>
              </a:spcAft>
            </a:pPr>
            <a:r>
              <a:rPr lang="en-US" sz="2448" dirty="0">
                <a:solidFill>
                  <a:srgbClr val="FFFFFF"/>
                </a:solidFill>
                <a:latin typeface="Segoe UI Light" pitchFamily="34" charset="0"/>
              </a:rPr>
              <a:t>Rich ecosystem of operators, integrators, and ISV partners</a:t>
            </a:r>
          </a:p>
        </p:txBody>
      </p:sp>
      <p:sp>
        <p:nvSpPr>
          <p:cNvPr id="85" name="TextBox 84"/>
          <p:cNvSpPr txBox="1"/>
          <p:nvPr/>
        </p:nvSpPr>
        <p:spPr>
          <a:xfrm>
            <a:off x="2758770" y="3991868"/>
            <a:ext cx="2284878" cy="652822"/>
          </a:xfrm>
          <a:prstGeom prst="rect">
            <a:avLst/>
          </a:prstGeom>
          <a:solidFill>
            <a:schemeClr val="bg2">
              <a:lumMod val="90000"/>
              <a:lumOff val="1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gn="ctr">
              <a:lnSpc>
                <a:spcPct val="87000"/>
              </a:lnSpc>
              <a:spcBef>
                <a:spcPts val="0"/>
              </a:spcBef>
              <a:spcAft>
                <a:spcPts val="0"/>
              </a:spcAft>
            </a:pPr>
            <a:r>
              <a:rPr lang="en-US" sz="1632" dirty="0">
                <a:solidFill>
                  <a:schemeClr val="tx2"/>
                </a:solidFill>
                <a:latin typeface="+mn-lt"/>
              </a:rPr>
              <a:t>Anywhere productivity</a:t>
            </a:r>
          </a:p>
        </p:txBody>
      </p:sp>
      <p:sp>
        <p:nvSpPr>
          <p:cNvPr id="88" name="TextBox 87"/>
          <p:cNvSpPr txBox="1"/>
          <p:nvPr/>
        </p:nvSpPr>
        <p:spPr>
          <a:xfrm>
            <a:off x="5116439" y="3991868"/>
            <a:ext cx="2284878" cy="652822"/>
          </a:xfrm>
          <a:prstGeom prst="rect">
            <a:avLst/>
          </a:prstGeom>
          <a:solidFill>
            <a:schemeClr val="bg2">
              <a:lumMod val="90000"/>
              <a:lumOff val="1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gn="ctr">
              <a:lnSpc>
                <a:spcPct val="87000"/>
              </a:lnSpc>
              <a:spcBef>
                <a:spcPts val="0"/>
              </a:spcBef>
              <a:spcAft>
                <a:spcPts val="0"/>
              </a:spcAft>
            </a:pPr>
            <a:r>
              <a:rPr lang="en-US" sz="1632" dirty="0">
                <a:solidFill>
                  <a:schemeClr val="tx2"/>
                </a:solidFill>
                <a:latin typeface="+mn-lt"/>
              </a:rPr>
              <a:t>One converged apps platform</a:t>
            </a:r>
          </a:p>
        </p:txBody>
      </p:sp>
      <p:sp>
        <p:nvSpPr>
          <p:cNvPr id="89" name="TextBox 88"/>
          <p:cNvSpPr txBox="1"/>
          <p:nvPr/>
        </p:nvSpPr>
        <p:spPr>
          <a:xfrm>
            <a:off x="7474108" y="3991868"/>
            <a:ext cx="2284878" cy="652822"/>
          </a:xfrm>
          <a:prstGeom prst="rect">
            <a:avLst/>
          </a:prstGeom>
          <a:solidFill>
            <a:schemeClr val="bg2">
              <a:lumMod val="90000"/>
              <a:lumOff val="1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46630"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gn="ctr">
              <a:lnSpc>
                <a:spcPct val="87000"/>
              </a:lnSpc>
              <a:spcBef>
                <a:spcPts val="0"/>
              </a:spcBef>
              <a:spcAft>
                <a:spcPts val="0"/>
              </a:spcAft>
            </a:pPr>
            <a:r>
              <a:rPr lang="en-US" sz="1632" dirty="0">
                <a:solidFill>
                  <a:schemeClr val="tx2"/>
                </a:solidFill>
                <a:latin typeface="+mn-lt"/>
              </a:rPr>
              <a:t>Unified, open device management </a:t>
            </a:r>
          </a:p>
        </p:txBody>
      </p:sp>
      <p:sp>
        <p:nvSpPr>
          <p:cNvPr id="93" name="TextBox 92"/>
          <p:cNvSpPr txBox="1"/>
          <p:nvPr/>
        </p:nvSpPr>
        <p:spPr>
          <a:xfrm>
            <a:off x="9831777" y="3991868"/>
            <a:ext cx="2284878" cy="652822"/>
          </a:xfrm>
          <a:prstGeom prst="rect">
            <a:avLst/>
          </a:prstGeom>
          <a:solidFill>
            <a:schemeClr val="bg2">
              <a:lumMod val="90000"/>
              <a:lumOff val="1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27" tIns="93260" rIns="91427" bIns="91427"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gn="ctr">
              <a:lnSpc>
                <a:spcPct val="87000"/>
              </a:lnSpc>
              <a:spcBef>
                <a:spcPts val="0"/>
              </a:spcBef>
              <a:spcAft>
                <a:spcPts val="0"/>
              </a:spcAft>
            </a:pPr>
            <a:r>
              <a:rPr lang="en-US" sz="1632" dirty="0">
                <a:solidFill>
                  <a:schemeClr val="tx2"/>
                </a:solidFill>
                <a:latin typeface="+mn-lt"/>
              </a:rPr>
              <a:t>Enterprise grade security  </a:t>
            </a:r>
          </a:p>
        </p:txBody>
      </p:sp>
    </p:spTree>
    <p:extLst>
      <p:ext uri="{BB962C8B-B14F-4D97-AF65-F5344CB8AC3E}">
        <p14:creationId xmlns:p14="http://schemas.microsoft.com/office/powerpoint/2010/main" val="11818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childTnLst>
                                </p:cTn>
                              </p:par>
                              <p:par>
                                <p:cTn id="8" presetID="63" presetClass="path" presetSubtype="0" decel="100000" fill="hold" grpId="1" nodeType="withEffect">
                                  <p:stCondLst>
                                    <p:cond delay="1000"/>
                                  </p:stCondLst>
                                  <p:childTnLst>
                                    <p:animMotion origin="layout" path="M -0.02409 4.44444E-6 L 1.66667E-6 4.44444E-6 " pathEditMode="relative" rAng="0" ptsTypes="AA">
                                      <p:cBhvr>
                                        <p:cTn id="9" dur="500" fill="hold"/>
                                        <p:tgtEl>
                                          <p:spTgt spid="70"/>
                                        </p:tgtEl>
                                        <p:attrNameLst>
                                          <p:attrName>ppt_x</p:attrName>
                                          <p:attrName>ppt_y</p:attrName>
                                        </p:attrNameLst>
                                      </p:cBhvr>
                                      <p:rCtr x="1198" y="0"/>
                                    </p:animMotion>
                                  </p:childTnLst>
                                </p:cTn>
                              </p:par>
                              <p:par>
                                <p:cTn id="10" presetID="6" presetClass="emph" presetSubtype="0" accel="100000" autoRev="1" fill="hold" grpId="2" nodeType="withEffect">
                                  <p:stCondLst>
                                    <p:cond delay="500"/>
                                  </p:stCondLst>
                                  <p:childTnLst>
                                    <p:animScale>
                                      <p:cBhvr>
                                        <p:cTn id="11" dur="500" fill="hold"/>
                                        <p:tgtEl>
                                          <p:spTgt spid="70"/>
                                        </p:tgtEl>
                                      </p:cBhvr>
                                      <p:by x="92000" y="92000"/>
                                    </p:animScale>
                                  </p:childTnLst>
                                </p:cTn>
                              </p:par>
                              <p:par>
                                <p:cTn id="12" presetID="10" presetClass="entr" presetSubtype="0" fill="hold" grpId="0" nodeType="withEffect">
                                  <p:stCondLst>
                                    <p:cond delay="10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750"/>
                                        <p:tgtEl>
                                          <p:spTgt spid="40"/>
                                        </p:tgtEl>
                                      </p:cBhvr>
                                    </p:animEffect>
                                  </p:childTnLst>
                                </p:cTn>
                              </p:par>
                              <p:par>
                                <p:cTn id="15" presetID="63" presetClass="path" presetSubtype="0" decel="100000" fill="hold" grpId="1" nodeType="withEffect">
                                  <p:stCondLst>
                                    <p:cond delay="1000"/>
                                  </p:stCondLst>
                                  <p:childTnLst>
                                    <p:animMotion origin="layout" path="M -0.02409 4.44444E-6 L -1.875E-6 4.44444E-6 " pathEditMode="relative" rAng="0" ptsTypes="AA">
                                      <p:cBhvr>
                                        <p:cTn id="16" dur="500" fill="hold"/>
                                        <p:tgtEl>
                                          <p:spTgt spid="40"/>
                                        </p:tgtEl>
                                        <p:attrNameLst>
                                          <p:attrName>ppt_x</p:attrName>
                                          <p:attrName>ppt_y</p:attrName>
                                        </p:attrNameLst>
                                      </p:cBhvr>
                                      <p:rCtr x="1198" y="0"/>
                                    </p:animMotion>
                                  </p:childTnLst>
                                </p:cTn>
                              </p:par>
                              <p:par>
                                <p:cTn id="17" presetID="6" presetClass="emph" presetSubtype="0" accel="100000" autoRev="1" fill="hold" grpId="2" nodeType="withEffect">
                                  <p:stCondLst>
                                    <p:cond delay="500"/>
                                  </p:stCondLst>
                                  <p:childTnLst>
                                    <p:animScale>
                                      <p:cBhvr>
                                        <p:cTn id="18" dur="500" fill="hold"/>
                                        <p:tgtEl>
                                          <p:spTgt spid="40"/>
                                        </p:tgtEl>
                                      </p:cBhvr>
                                      <p:by x="92000" y="92000"/>
                                    </p:animScale>
                                  </p:childTnLst>
                                </p:cTn>
                              </p:par>
                              <p:par>
                                <p:cTn id="19" presetID="10" presetClass="entr" presetSubtype="0" fill="hold" grpId="0" nodeType="withEffect">
                                  <p:stCondLst>
                                    <p:cond delay="10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50"/>
                                        <p:tgtEl>
                                          <p:spTgt spid="41"/>
                                        </p:tgtEl>
                                      </p:cBhvr>
                                    </p:animEffect>
                                  </p:childTnLst>
                                </p:cTn>
                              </p:par>
                              <p:par>
                                <p:cTn id="22" presetID="63" presetClass="path" presetSubtype="0" decel="100000" fill="hold" grpId="1" nodeType="withEffect">
                                  <p:stCondLst>
                                    <p:cond delay="1000"/>
                                  </p:stCondLst>
                                  <p:childTnLst>
                                    <p:animMotion origin="layout" path="M -0.02409 4.44444E-6 L 4.79167E-6 4.44444E-6 " pathEditMode="relative" rAng="0" ptsTypes="AA">
                                      <p:cBhvr>
                                        <p:cTn id="23" dur="500" fill="hold"/>
                                        <p:tgtEl>
                                          <p:spTgt spid="41"/>
                                        </p:tgtEl>
                                        <p:attrNameLst>
                                          <p:attrName>ppt_x</p:attrName>
                                          <p:attrName>ppt_y</p:attrName>
                                        </p:attrNameLst>
                                      </p:cBhvr>
                                      <p:rCtr x="1198" y="0"/>
                                    </p:animMotion>
                                  </p:childTnLst>
                                </p:cTn>
                              </p:par>
                              <p:par>
                                <p:cTn id="24" presetID="6" presetClass="emph" presetSubtype="0" accel="100000" autoRev="1" fill="hold" grpId="2" nodeType="withEffect">
                                  <p:stCondLst>
                                    <p:cond delay="500"/>
                                  </p:stCondLst>
                                  <p:childTnLst>
                                    <p:animScale>
                                      <p:cBhvr>
                                        <p:cTn id="25" dur="500" fill="hold"/>
                                        <p:tgtEl>
                                          <p:spTgt spid="41"/>
                                        </p:tgtEl>
                                      </p:cBhvr>
                                      <p:by x="92000" y="92000"/>
                                    </p:animScale>
                                  </p:childTnLst>
                                </p:cTn>
                              </p:par>
                              <p:par>
                                <p:cTn id="26" presetID="10" presetClass="entr" presetSubtype="0" fill="hold" grpId="0" nodeType="withEffect">
                                  <p:stCondLst>
                                    <p:cond delay="10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63" presetClass="path" presetSubtype="0" decel="100000" fill="hold" grpId="1" nodeType="withEffect">
                                  <p:stCondLst>
                                    <p:cond delay="1000"/>
                                  </p:stCondLst>
                                  <p:childTnLst>
                                    <p:animMotion origin="layout" path="M -0.02409 4.44444E-6 L 1.45833E-6 4.44444E-6 " pathEditMode="relative" rAng="0" ptsTypes="AA">
                                      <p:cBhvr>
                                        <p:cTn id="30" dur="500" fill="hold"/>
                                        <p:tgtEl>
                                          <p:spTgt spid="42"/>
                                        </p:tgtEl>
                                        <p:attrNameLst>
                                          <p:attrName>ppt_x</p:attrName>
                                          <p:attrName>ppt_y</p:attrName>
                                        </p:attrNameLst>
                                      </p:cBhvr>
                                      <p:rCtr x="1198" y="0"/>
                                    </p:animMotion>
                                  </p:childTnLst>
                                </p:cTn>
                              </p:par>
                              <p:par>
                                <p:cTn id="31" presetID="6" presetClass="emph" presetSubtype="0" accel="100000" autoRev="1" fill="hold" grpId="2" nodeType="withEffect">
                                  <p:stCondLst>
                                    <p:cond delay="500"/>
                                  </p:stCondLst>
                                  <p:childTnLst>
                                    <p:animScale>
                                      <p:cBhvr>
                                        <p:cTn id="32" dur="500" fill="hold"/>
                                        <p:tgtEl>
                                          <p:spTgt spid="42"/>
                                        </p:tgtEl>
                                      </p:cBhvr>
                                      <p:by x="92000" y="92000"/>
                                    </p:animScale>
                                  </p:childTnLst>
                                </p:cTn>
                              </p:par>
                              <p:par>
                                <p:cTn id="33" presetID="10" presetClass="entr" presetSubtype="0" fill="hold" grpId="0" nodeType="withEffect">
                                  <p:stCondLst>
                                    <p:cond delay="100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750"/>
                                        <p:tgtEl>
                                          <p:spTgt spid="43"/>
                                        </p:tgtEl>
                                      </p:cBhvr>
                                    </p:animEffect>
                                  </p:childTnLst>
                                </p:cTn>
                              </p:par>
                              <p:par>
                                <p:cTn id="36" presetID="63" presetClass="path" presetSubtype="0" decel="100000" fill="hold" grpId="1" nodeType="withEffect">
                                  <p:stCondLst>
                                    <p:cond delay="1000"/>
                                  </p:stCondLst>
                                  <p:childTnLst>
                                    <p:animMotion origin="layout" path="M -0.02409 4.44444E-6 L -1.875E-6 4.44444E-6 " pathEditMode="relative" rAng="0" ptsTypes="AA">
                                      <p:cBhvr>
                                        <p:cTn id="37" dur="500" fill="hold"/>
                                        <p:tgtEl>
                                          <p:spTgt spid="43"/>
                                        </p:tgtEl>
                                        <p:attrNameLst>
                                          <p:attrName>ppt_x</p:attrName>
                                          <p:attrName>ppt_y</p:attrName>
                                        </p:attrNameLst>
                                      </p:cBhvr>
                                      <p:rCtr x="1198" y="0"/>
                                    </p:animMotion>
                                  </p:childTnLst>
                                </p:cTn>
                              </p:par>
                              <p:par>
                                <p:cTn id="38" presetID="6" presetClass="emph" presetSubtype="0" accel="100000" autoRev="1" fill="hold" grpId="2" nodeType="withEffect">
                                  <p:stCondLst>
                                    <p:cond delay="500"/>
                                  </p:stCondLst>
                                  <p:childTnLst>
                                    <p:animScale>
                                      <p:cBhvr>
                                        <p:cTn id="39" dur="500" fill="hold"/>
                                        <p:tgtEl>
                                          <p:spTgt spid="43"/>
                                        </p:tgtEl>
                                      </p:cBhvr>
                                      <p:by x="92000" y="92000"/>
                                    </p:animScale>
                                  </p:childTnLst>
                                </p:cTn>
                              </p:par>
                              <p:par>
                                <p:cTn id="40" presetID="2" presetClass="entr" presetSubtype="2" decel="100000" fill="hold" nodeType="withEffect">
                                  <p:stCondLst>
                                    <p:cond delay="2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850" fill="hold"/>
                                        <p:tgtEl>
                                          <p:spTgt spid="7"/>
                                        </p:tgtEl>
                                        <p:attrNameLst>
                                          <p:attrName>ppt_x</p:attrName>
                                        </p:attrNameLst>
                                      </p:cBhvr>
                                      <p:tavLst>
                                        <p:tav tm="0">
                                          <p:val>
                                            <p:strVal val="1+#ppt_w/2"/>
                                          </p:val>
                                        </p:tav>
                                        <p:tav tm="100000">
                                          <p:val>
                                            <p:strVal val="#ppt_x"/>
                                          </p:val>
                                        </p:tav>
                                      </p:tavLst>
                                    </p:anim>
                                    <p:anim calcmode="lin" valueType="num">
                                      <p:cBhvr additive="base">
                                        <p:cTn id="43" dur="85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4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850" fill="hold"/>
                                        <p:tgtEl>
                                          <p:spTgt spid="31"/>
                                        </p:tgtEl>
                                        <p:attrNameLst>
                                          <p:attrName>ppt_x</p:attrName>
                                        </p:attrNameLst>
                                      </p:cBhvr>
                                      <p:tavLst>
                                        <p:tav tm="0">
                                          <p:val>
                                            <p:strVal val="1+#ppt_w/2"/>
                                          </p:val>
                                        </p:tav>
                                        <p:tav tm="100000">
                                          <p:val>
                                            <p:strVal val="#ppt_x"/>
                                          </p:val>
                                        </p:tav>
                                      </p:tavLst>
                                    </p:anim>
                                    <p:anim calcmode="lin" valueType="num">
                                      <p:cBhvr additive="base">
                                        <p:cTn id="47" dur="850" fill="hold"/>
                                        <p:tgtEl>
                                          <p:spTgt spid="31"/>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6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850" fill="hold"/>
                                        <p:tgtEl>
                                          <p:spTgt spid="29"/>
                                        </p:tgtEl>
                                        <p:attrNameLst>
                                          <p:attrName>ppt_x</p:attrName>
                                        </p:attrNameLst>
                                      </p:cBhvr>
                                      <p:tavLst>
                                        <p:tav tm="0">
                                          <p:val>
                                            <p:strVal val="1+#ppt_w/2"/>
                                          </p:val>
                                        </p:tav>
                                        <p:tav tm="100000">
                                          <p:val>
                                            <p:strVal val="#ppt_x"/>
                                          </p:val>
                                        </p:tav>
                                      </p:tavLst>
                                    </p:anim>
                                    <p:anim calcmode="lin" valueType="num">
                                      <p:cBhvr additive="base">
                                        <p:cTn id="51" dur="85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100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850" fill="hold"/>
                                        <p:tgtEl>
                                          <p:spTgt spid="4"/>
                                        </p:tgtEl>
                                        <p:attrNameLst>
                                          <p:attrName>ppt_x</p:attrName>
                                        </p:attrNameLst>
                                      </p:cBhvr>
                                      <p:tavLst>
                                        <p:tav tm="0">
                                          <p:val>
                                            <p:strVal val="1+#ppt_w/2"/>
                                          </p:val>
                                        </p:tav>
                                        <p:tav tm="100000">
                                          <p:val>
                                            <p:strVal val="#ppt_x"/>
                                          </p:val>
                                        </p:tav>
                                      </p:tavLst>
                                    </p:anim>
                                    <p:anim calcmode="lin" valueType="num">
                                      <p:cBhvr additive="base">
                                        <p:cTn id="55" dur="850" fill="hold"/>
                                        <p:tgtEl>
                                          <p:spTgt spid="4"/>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80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850" fill="hold"/>
                                        <p:tgtEl>
                                          <p:spTgt spid="15"/>
                                        </p:tgtEl>
                                        <p:attrNameLst>
                                          <p:attrName>ppt_x</p:attrName>
                                        </p:attrNameLst>
                                      </p:cBhvr>
                                      <p:tavLst>
                                        <p:tav tm="0">
                                          <p:val>
                                            <p:strVal val="1+#ppt_w/2"/>
                                          </p:val>
                                        </p:tav>
                                        <p:tav tm="100000">
                                          <p:val>
                                            <p:strVal val="#ppt_x"/>
                                          </p:val>
                                        </p:tav>
                                      </p:tavLst>
                                    </p:anim>
                                    <p:anim calcmode="lin" valueType="num">
                                      <p:cBhvr additive="base">
                                        <p:cTn id="59" dur="850" fill="hold"/>
                                        <p:tgtEl>
                                          <p:spTgt spid="15"/>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100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750"/>
                                        <p:tgtEl>
                                          <p:spTgt spid="60"/>
                                        </p:tgtEl>
                                      </p:cBhvr>
                                    </p:animEffect>
                                  </p:childTnLst>
                                </p:cTn>
                              </p:par>
                              <p:par>
                                <p:cTn id="63" presetID="63" presetClass="path" presetSubtype="0" decel="100000" fill="hold" grpId="1" nodeType="withEffect">
                                  <p:stCondLst>
                                    <p:cond delay="1000"/>
                                  </p:stCondLst>
                                  <p:childTnLst>
                                    <p:animMotion origin="layout" path="M -0.02409 -1.11111E-6 L 1.66667E-6 -1.11111E-6 " pathEditMode="relative" rAng="0" ptsTypes="AA">
                                      <p:cBhvr>
                                        <p:cTn id="64" dur="500" fill="hold"/>
                                        <p:tgtEl>
                                          <p:spTgt spid="60"/>
                                        </p:tgtEl>
                                        <p:attrNameLst>
                                          <p:attrName>ppt_x</p:attrName>
                                          <p:attrName>ppt_y</p:attrName>
                                        </p:attrNameLst>
                                      </p:cBhvr>
                                      <p:rCtr x="1198" y="0"/>
                                    </p:animMotion>
                                  </p:childTnLst>
                                </p:cTn>
                              </p:par>
                              <p:par>
                                <p:cTn id="65" presetID="6" presetClass="emph" presetSubtype="0" accel="100000" autoRev="1" fill="hold" grpId="2" nodeType="withEffect">
                                  <p:stCondLst>
                                    <p:cond delay="500"/>
                                  </p:stCondLst>
                                  <p:childTnLst>
                                    <p:animScale>
                                      <p:cBhvr>
                                        <p:cTn id="66" dur="500" fill="hold"/>
                                        <p:tgtEl>
                                          <p:spTgt spid="60"/>
                                        </p:tgtEl>
                                      </p:cBhvr>
                                      <p:by x="92000" y="92000"/>
                                    </p:animScale>
                                  </p:childTnLst>
                                </p:cTn>
                              </p:par>
                              <p:par>
                                <p:cTn id="67" presetID="10" presetClass="entr" presetSubtype="0" fill="hold" grpId="0" nodeType="withEffect">
                                  <p:stCondLst>
                                    <p:cond delay="1000"/>
                                  </p:stCondLst>
                                  <p:childTnLst>
                                    <p:set>
                                      <p:cBhvr>
                                        <p:cTn id="68" dur="1" fill="hold">
                                          <p:stCondLst>
                                            <p:cond delay="0"/>
                                          </p:stCondLst>
                                        </p:cTn>
                                        <p:tgtEl>
                                          <p:spTgt spid="85"/>
                                        </p:tgtEl>
                                        <p:attrNameLst>
                                          <p:attrName>style.visibility</p:attrName>
                                        </p:attrNameLst>
                                      </p:cBhvr>
                                      <p:to>
                                        <p:strVal val="visible"/>
                                      </p:to>
                                    </p:set>
                                    <p:animEffect transition="in" filter="fade">
                                      <p:cBhvr>
                                        <p:cTn id="69" dur="750"/>
                                        <p:tgtEl>
                                          <p:spTgt spid="85"/>
                                        </p:tgtEl>
                                      </p:cBhvr>
                                    </p:animEffect>
                                  </p:childTnLst>
                                </p:cTn>
                              </p:par>
                              <p:par>
                                <p:cTn id="70" presetID="63" presetClass="path" presetSubtype="0" decel="100000" fill="hold" grpId="1" nodeType="withEffect">
                                  <p:stCondLst>
                                    <p:cond delay="1000"/>
                                  </p:stCondLst>
                                  <p:childTnLst>
                                    <p:animMotion origin="layout" path="M -0.02409 -1.11111E-6 L -1.875E-6 -1.11111E-6 " pathEditMode="relative" rAng="0" ptsTypes="AA">
                                      <p:cBhvr>
                                        <p:cTn id="71" dur="500" fill="hold"/>
                                        <p:tgtEl>
                                          <p:spTgt spid="85"/>
                                        </p:tgtEl>
                                        <p:attrNameLst>
                                          <p:attrName>ppt_x</p:attrName>
                                          <p:attrName>ppt_y</p:attrName>
                                        </p:attrNameLst>
                                      </p:cBhvr>
                                      <p:rCtr x="1198" y="0"/>
                                    </p:animMotion>
                                  </p:childTnLst>
                                </p:cTn>
                              </p:par>
                              <p:par>
                                <p:cTn id="72" presetID="6" presetClass="emph" presetSubtype="0" accel="100000" autoRev="1" fill="hold" grpId="2" nodeType="withEffect">
                                  <p:stCondLst>
                                    <p:cond delay="500"/>
                                  </p:stCondLst>
                                  <p:childTnLst>
                                    <p:animScale>
                                      <p:cBhvr>
                                        <p:cTn id="73" dur="500" fill="hold"/>
                                        <p:tgtEl>
                                          <p:spTgt spid="85"/>
                                        </p:tgtEl>
                                      </p:cBhvr>
                                      <p:by x="92000" y="92000"/>
                                    </p:animScale>
                                  </p:childTnLst>
                                </p:cTn>
                              </p:par>
                              <p:par>
                                <p:cTn id="74" presetID="10" presetClass="entr" presetSubtype="0" fill="hold" grpId="0" nodeType="withEffect">
                                  <p:stCondLst>
                                    <p:cond delay="100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750"/>
                                        <p:tgtEl>
                                          <p:spTgt spid="88"/>
                                        </p:tgtEl>
                                      </p:cBhvr>
                                    </p:animEffect>
                                  </p:childTnLst>
                                </p:cTn>
                              </p:par>
                              <p:par>
                                <p:cTn id="77" presetID="63" presetClass="path" presetSubtype="0" decel="100000" fill="hold" grpId="1" nodeType="withEffect">
                                  <p:stCondLst>
                                    <p:cond delay="1000"/>
                                  </p:stCondLst>
                                  <p:childTnLst>
                                    <p:animMotion origin="layout" path="M -0.02409 -1.11111E-6 L 4.79167E-6 -1.11111E-6 " pathEditMode="relative" rAng="0" ptsTypes="AA">
                                      <p:cBhvr>
                                        <p:cTn id="78" dur="500" fill="hold"/>
                                        <p:tgtEl>
                                          <p:spTgt spid="88"/>
                                        </p:tgtEl>
                                        <p:attrNameLst>
                                          <p:attrName>ppt_x</p:attrName>
                                          <p:attrName>ppt_y</p:attrName>
                                        </p:attrNameLst>
                                      </p:cBhvr>
                                      <p:rCtr x="1198" y="0"/>
                                    </p:animMotion>
                                  </p:childTnLst>
                                </p:cTn>
                              </p:par>
                              <p:par>
                                <p:cTn id="79" presetID="6" presetClass="emph" presetSubtype="0" accel="100000" autoRev="1" fill="hold" grpId="2" nodeType="withEffect">
                                  <p:stCondLst>
                                    <p:cond delay="500"/>
                                  </p:stCondLst>
                                  <p:childTnLst>
                                    <p:animScale>
                                      <p:cBhvr>
                                        <p:cTn id="80" dur="500" fill="hold"/>
                                        <p:tgtEl>
                                          <p:spTgt spid="88"/>
                                        </p:tgtEl>
                                      </p:cBhvr>
                                      <p:by x="92000" y="92000"/>
                                    </p:animScale>
                                  </p:childTnLst>
                                </p:cTn>
                              </p:par>
                              <p:par>
                                <p:cTn id="81" presetID="10" presetClass="entr" presetSubtype="0" fill="hold" grpId="0" nodeType="withEffect">
                                  <p:stCondLst>
                                    <p:cond delay="100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750"/>
                                        <p:tgtEl>
                                          <p:spTgt spid="89"/>
                                        </p:tgtEl>
                                      </p:cBhvr>
                                    </p:animEffect>
                                  </p:childTnLst>
                                </p:cTn>
                              </p:par>
                              <p:par>
                                <p:cTn id="84" presetID="63" presetClass="path" presetSubtype="0" decel="100000" fill="hold" grpId="1" nodeType="withEffect">
                                  <p:stCondLst>
                                    <p:cond delay="1000"/>
                                  </p:stCondLst>
                                  <p:childTnLst>
                                    <p:animMotion origin="layout" path="M -0.02409 -1.11111E-6 L 1.45833E-6 -1.11111E-6 " pathEditMode="relative" rAng="0" ptsTypes="AA">
                                      <p:cBhvr>
                                        <p:cTn id="85" dur="500" fill="hold"/>
                                        <p:tgtEl>
                                          <p:spTgt spid="89"/>
                                        </p:tgtEl>
                                        <p:attrNameLst>
                                          <p:attrName>ppt_x</p:attrName>
                                          <p:attrName>ppt_y</p:attrName>
                                        </p:attrNameLst>
                                      </p:cBhvr>
                                      <p:rCtr x="1198" y="0"/>
                                    </p:animMotion>
                                  </p:childTnLst>
                                </p:cTn>
                              </p:par>
                              <p:par>
                                <p:cTn id="86" presetID="6" presetClass="emph" presetSubtype="0" accel="100000" autoRev="1" fill="hold" grpId="2" nodeType="withEffect">
                                  <p:stCondLst>
                                    <p:cond delay="500"/>
                                  </p:stCondLst>
                                  <p:childTnLst>
                                    <p:animScale>
                                      <p:cBhvr>
                                        <p:cTn id="87" dur="500" fill="hold"/>
                                        <p:tgtEl>
                                          <p:spTgt spid="89"/>
                                        </p:tgtEl>
                                      </p:cBhvr>
                                      <p:by x="92000" y="92000"/>
                                    </p:animScale>
                                  </p:childTnLst>
                                </p:cTn>
                              </p:par>
                              <p:par>
                                <p:cTn id="88" presetID="10" presetClass="entr" presetSubtype="0" fill="hold" grpId="0" nodeType="withEffect">
                                  <p:stCondLst>
                                    <p:cond delay="1000"/>
                                  </p:stCondLst>
                                  <p:childTnLst>
                                    <p:set>
                                      <p:cBhvr>
                                        <p:cTn id="89" dur="1" fill="hold">
                                          <p:stCondLst>
                                            <p:cond delay="0"/>
                                          </p:stCondLst>
                                        </p:cTn>
                                        <p:tgtEl>
                                          <p:spTgt spid="93"/>
                                        </p:tgtEl>
                                        <p:attrNameLst>
                                          <p:attrName>style.visibility</p:attrName>
                                        </p:attrNameLst>
                                      </p:cBhvr>
                                      <p:to>
                                        <p:strVal val="visible"/>
                                      </p:to>
                                    </p:set>
                                    <p:animEffect transition="in" filter="fade">
                                      <p:cBhvr>
                                        <p:cTn id="90" dur="750"/>
                                        <p:tgtEl>
                                          <p:spTgt spid="93"/>
                                        </p:tgtEl>
                                      </p:cBhvr>
                                    </p:animEffect>
                                  </p:childTnLst>
                                </p:cTn>
                              </p:par>
                              <p:par>
                                <p:cTn id="91" presetID="63" presetClass="path" presetSubtype="0" decel="100000" fill="hold" grpId="1" nodeType="withEffect">
                                  <p:stCondLst>
                                    <p:cond delay="1000"/>
                                  </p:stCondLst>
                                  <p:childTnLst>
                                    <p:animMotion origin="layout" path="M -0.02409 -1.11111E-6 L -1.875E-6 -1.11111E-6 " pathEditMode="relative" rAng="0" ptsTypes="AA">
                                      <p:cBhvr>
                                        <p:cTn id="92" dur="500" fill="hold"/>
                                        <p:tgtEl>
                                          <p:spTgt spid="93"/>
                                        </p:tgtEl>
                                        <p:attrNameLst>
                                          <p:attrName>ppt_x</p:attrName>
                                          <p:attrName>ppt_y</p:attrName>
                                        </p:attrNameLst>
                                      </p:cBhvr>
                                      <p:rCtr x="1198" y="0"/>
                                    </p:animMotion>
                                  </p:childTnLst>
                                </p:cTn>
                              </p:par>
                              <p:par>
                                <p:cTn id="93" presetID="6" presetClass="emph" presetSubtype="0" accel="100000" autoRev="1" fill="hold" grpId="2" nodeType="withEffect">
                                  <p:stCondLst>
                                    <p:cond delay="500"/>
                                  </p:stCondLst>
                                  <p:childTnLst>
                                    <p:animScale>
                                      <p:cBhvr>
                                        <p:cTn id="94" dur="500" fill="hold"/>
                                        <p:tgtEl>
                                          <p:spTgt spid="93"/>
                                        </p:tgtEl>
                                      </p:cBhvr>
                                      <p:by x="92000" y="92000"/>
                                    </p:animScale>
                                  </p:childTnLst>
                                </p:cTn>
                              </p:par>
                              <p:par>
                                <p:cTn id="95" presetID="42" presetClass="entr" presetSubtype="0" fill="hold" grpId="0" nodeType="withEffect">
                                  <p:stCondLst>
                                    <p:cond delay="130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750"/>
                                        <p:tgtEl>
                                          <p:spTgt spid="63"/>
                                        </p:tgtEl>
                                      </p:cBhvr>
                                    </p:animEffect>
                                    <p:anim calcmode="lin" valueType="num">
                                      <p:cBhvr>
                                        <p:cTn id="98" dur="750" fill="hold"/>
                                        <p:tgtEl>
                                          <p:spTgt spid="63"/>
                                        </p:tgtEl>
                                        <p:attrNameLst>
                                          <p:attrName>ppt_x</p:attrName>
                                        </p:attrNameLst>
                                      </p:cBhvr>
                                      <p:tavLst>
                                        <p:tav tm="0">
                                          <p:val>
                                            <p:strVal val="#ppt_x"/>
                                          </p:val>
                                        </p:tav>
                                        <p:tav tm="100000">
                                          <p:val>
                                            <p:strVal val="#ppt_x"/>
                                          </p:val>
                                        </p:tav>
                                      </p:tavLst>
                                    </p:anim>
                                    <p:anim calcmode="lin" valueType="num">
                                      <p:cBhvr>
                                        <p:cTn id="99"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0"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60" grpId="0" animBg="1"/>
      <p:bldP spid="60" grpId="1" animBg="1"/>
      <p:bldP spid="60" grpId="2" animBg="1"/>
      <p:bldP spid="63" grpId="0" animBg="1"/>
      <p:bldP spid="85" grpId="0" animBg="1"/>
      <p:bldP spid="85" grpId="1" animBg="1"/>
      <p:bldP spid="85" grpId="2" animBg="1"/>
      <p:bldP spid="88" grpId="0" animBg="1"/>
      <p:bldP spid="88" grpId="1" animBg="1"/>
      <p:bldP spid="88" grpId="2" animBg="1"/>
      <p:bldP spid="89" grpId="0" animBg="1"/>
      <p:bldP spid="89" grpId="1" animBg="1"/>
      <p:bldP spid="89" grpId="2" animBg="1"/>
      <p:bldP spid="93" grpId="0" animBg="1"/>
      <p:bldP spid="93" grpId="1" animBg="1"/>
      <p:bldP spid="93"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hidden="1"/>
          <p:cNvGrpSpPr/>
          <p:nvPr/>
        </p:nvGrpSpPr>
        <p:grpSpPr>
          <a:xfrm>
            <a:off x="-334033" y="1300123"/>
            <a:ext cx="14552136" cy="4876108"/>
            <a:chOff x="-334963" y="1439862"/>
            <a:chExt cx="14554200" cy="4876800"/>
          </a:xfrm>
        </p:grpSpPr>
        <p:cxnSp>
          <p:nvCxnSpPr>
            <p:cNvPr id="23" name="Straight Connector 22"/>
            <p:cNvCxnSpPr/>
            <p:nvPr/>
          </p:nvCxnSpPr>
          <p:spPr>
            <a:xfrm>
              <a:off x="-334963" y="1439862"/>
              <a:ext cx="14554200"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4963" y="3065462"/>
              <a:ext cx="14554200"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4963" y="4691062"/>
              <a:ext cx="14554200"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4963" y="6316662"/>
              <a:ext cx="14554200"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130" y="5351086"/>
            <a:ext cx="2541815" cy="3657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73" y="1317686"/>
            <a:ext cx="1299553" cy="7314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5713" y="4010975"/>
            <a:ext cx="1083239" cy="54856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71" y="1393063"/>
            <a:ext cx="1470014" cy="57869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3284" y="2789860"/>
            <a:ext cx="1519799" cy="77713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767" y="2669676"/>
            <a:ext cx="808819" cy="74579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0099" y="2995265"/>
            <a:ext cx="1449423" cy="483141"/>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306" y="5191617"/>
            <a:ext cx="2083803" cy="548562"/>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3289" y="5329011"/>
            <a:ext cx="1031663" cy="319995"/>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9336" y="4100261"/>
            <a:ext cx="2924318" cy="41142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49123" y="5316838"/>
            <a:ext cx="1631905" cy="34742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06452" y="2388090"/>
            <a:ext cx="889882" cy="1000541"/>
          </a:xfrm>
          <a:prstGeom prst="rect">
            <a:avLst/>
          </a:prstGeom>
        </p:spPr>
      </p:pic>
      <p:pic>
        <p:nvPicPr>
          <p:cNvPr id="21" name="Picture 20" descr="MaaS360byFiberlinkIBM_whit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5588" y="3861519"/>
            <a:ext cx="1648190" cy="731416"/>
          </a:xfrm>
          <a:prstGeom prst="rect">
            <a:avLst/>
          </a:prstGeom>
        </p:spPr>
      </p:pic>
      <p:pic>
        <p:nvPicPr>
          <p:cNvPr id="3" name="Picture 2"/>
          <p:cNvPicPr>
            <a:picLocks noChangeAspect="1"/>
          </p:cNvPicPr>
          <p:nvPr/>
        </p:nvPicPr>
        <p:blipFill>
          <a:blip r:embed="rId16" cstate="print">
            <a:biLevel thresh="25000"/>
            <a:extLst>
              <a:ext uri="{BEBA8EAE-BF5A-486C-A8C5-ECC9F3942E4B}">
                <a14:imgProps xmlns:a14="http://schemas.microsoft.com/office/drawing/2010/main">
                  <a14:imgLayer r:embed="rId17">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554854" y="872907"/>
            <a:ext cx="1760817" cy="1188551"/>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52026" y="1214100"/>
            <a:ext cx="1496027" cy="731416"/>
          </a:xfrm>
          <a:prstGeom prst="rect">
            <a:avLst/>
          </a:prstGeom>
        </p:spPr>
      </p:pic>
      <p:pic>
        <p:nvPicPr>
          <p:cNvPr id="14" name="Picture 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90351" y="2776954"/>
            <a:ext cx="2022335" cy="731416"/>
          </a:xfrm>
          <a:prstGeom prst="rect">
            <a:avLst/>
          </a:prstGeom>
        </p:spPr>
      </p:pic>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99286" y="1168637"/>
            <a:ext cx="2953798" cy="1097125"/>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59211" y="4093601"/>
            <a:ext cx="2010943" cy="457135"/>
          </a:xfrm>
          <a:prstGeom prst="rect">
            <a:avLst/>
          </a:prstGeom>
        </p:spPr>
      </p:pic>
      <p:pic>
        <p:nvPicPr>
          <p:cNvPr id="11" name="Picture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219524" y="4150619"/>
            <a:ext cx="1794441" cy="299797"/>
          </a:xfrm>
          <a:prstGeom prst="rect">
            <a:avLst/>
          </a:prstGeom>
        </p:spPr>
      </p:pic>
    </p:spTree>
    <p:extLst>
      <p:ext uri="{BB962C8B-B14F-4D97-AF65-F5344CB8AC3E}">
        <p14:creationId xmlns:p14="http://schemas.microsoft.com/office/powerpoint/2010/main" val="15335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500"/>
                                  </p:stCondLst>
                                  <p:childTnLst>
                                    <p:animMotion origin="layout" path="M -0.03945 -0.00046 L -3.95833E-6 -3.7037E-6 " pathEditMode="relative" rAng="0" ptsTypes="AA">
                                      <p:cBhvr>
                                        <p:cTn id="9" dur="600" fill="hold"/>
                                        <p:tgtEl>
                                          <p:spTgt spid="8"/>
                                        </p:tgtEl>
                                        <p:attrNameLst>
                                          <p:attrName>ppt_x</p:attrName>
                                          <p:attrName>ppt_y</p:attrName>
                                        </p:attrNameLst>
                                      </p:cBhvr>
                                      <p:rCtr x="1966" y="23"/>
                                    </p:animMotion>
                                  </p:childTnLst>
                                </p:cTn>
                              </p:par>
                              <p:par>
                                <p:cTn id="10" presetID="10" presetClass="entr" presetSubtype="0" fill="hold"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nodeType="withEffect">
                                  <p:stCondLst>
                                    <p:cond delay="500"/>
                                  </p:stCondLst>
                                  <p:childTnLst>
                                    <p:animMotion origin="layout" path="M -0.03945 -0.00046 L -4.79167E-6 1.11111E-6 " pathEditMode="relative" rAng="0" ptsTypes="AA">
                                      <p:cBhvr>
                                        <p:cTn id="14" dur="600" fill="hold"/>
                                        <p:tgtEl>
                                          <p:spTgt spid="30"/>
                                        </p:tgtEl>
                                        <p:attrNameLst>
                                          <p:attrName>ppt_x</p:attrName>
                                          <p:attrName>ppt_y</p:attrName>
                                        </p:attrNameLst>
                                      </p:cBhvr>
                                      <p:rCtr x="1966" y="23"/>
                                    </p:animMotion>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500"/>
                                  </p:stCondLst>
                                  <p:childTnLst>
                                    <p:animMotion origin="layout" path="M -0.03946 -0.00047 L 4.79167E-6 3.33333E-6 " pathEditMode="relative" rAng="0" ptsTypes="AA">
                                      <p:cBhvr>
                                        <p:cTn id="19" dur="600" fill="hold"/>
                                        <p:tgtEl>
                                          <p:spTgt spid="3"/>
                                        </p:tgtEl>
                                        <p:attrNameLst>
                                          <p:attrName>ppt_x</p:attrName>
                                          <p:attrName>ppt_y</p:attrName>
                                        </p:attrNameLst>
                                      </p:cBhvr>
                                      <p:rCtr x="1966" y="23"/>
                                    </p:animMotion>
                                  </p:childTnLst>
                                </p:cTn>
                              </p:par>
                              <p:par>
                                <p:cTn id="20" presetID="10" presetClass="entr" presetSubtype="0" fill="hold"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nodeType="withEffect">
                                  <p:stCondLst>
                                    <p:cond delay="500"/>
                                  </p:stCondLst>
                                  <p:childTnLst>
                                    <p:animMotion origin="layout" path="M -0.03945 -0.00046 L -3.95833E-6 -2.22222E-6 " pathEditMode="relative" rAng="0" ptsTypes="AA">
                                      <p:cBhvr>
                                        <p:cTn id="24" dur="600" fill="hold"/>
                                        <p:tgtEl>
                                          <p:spTgt spid="13"/>
                                        </p:tgtEl>
                                        <p:attrNameLst>
                                          <p:attrName>ppt_x</p:attrName>
                                          <p:attrName>ppt_y</p:attrName>
                                        </p:attrNameLst>
                                      </p:cBhvr>
                                      <p:rCtr x="1966" y="23"/>
                                    </p:animMotion>
                                  </p:childTnLst>
                                </p:cTn>
                              </p:par>
                              <p:par>
                                <p:cTn id="25" presetID="10" presetClass="entr" presetSubtype="0" fill="hold"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nodeType="withEffect">
                                  <p:stCondLst>
                                    <p:cond delay="500"/>
                                  </p:stCondLst>
                                  <p:childTnLst>
                                    <p:animMotion origin="layout" path="M -0.03945 -0.00046 L 4.16667E-7 -4.81481E-6 " pathEditMode="relative" rAng="0" ptsTypes="AA">
                                      <p:cBhvr>
                                        <p:cTn id="29" dur="600" fill="hold"/>
                                        <p:tgtEl>
                                          <p:spTgt spid="15"/>
                                        </p:tgtEl>
                                        <p:attrNameLst>
                                          <p:attrName>ppt_x</p:attrName>
                                          <p:attrName>ppt_y</p:attrName>
                                        </p:attrNameLst>
                                      </p:cBhvr>
                                      <p:rCtr x="1966" y="23"/>
                                    </p:animMotion>
                                  </p:childTnLst>
                                </p:cTn>
                              </p:par>
                              <p:par>
                                <p:cTn id="30" presetID="10" presetClass="entr" presetSubtype="0"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42" presetClass="path" presetSubtype="0" decel="100000" fill="hold" nodeType="withEffect">
                                  <p:stCondLst>
                                    <p:cond delay="500"/>
                                  </p:stCondLst>
                                  <p:childTnLst>
                                    <p:animMotion origin="layout" path="M -0.03946 -0.00047 L 3.54167E-6 3.33333E-6 " pathEditMode="relative" rAng="0" ptsTypes="AA">
                                      <p:cBhvr>
                                        <p:cTn id="34" dur="600" fill="hold"/>
                                        <p:tgtEl>
                                          <p:spTgt spid="18"/>
                                        </p:tgtEl>
                                        <p:attrNameLst>
                                          <p:attrName>ppt_x</p:attrName>
                                          <p:attrName>ppt_y</p:attrName>
                                        </p:attrNameLst>
                                      </p:cBhvr>
                                      <p:rCtr x="1966" y="23"/>
                                    </p:animMotion>
                                  </p:childTnLst>
                                </p:cTn>
                              </p:par>
                              <p:par>
                                <p:cTn id="35" presetID="10" presetClass="entr" presetSubtype="0" fill="hold" nodeType="with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500"/>
                                  </p:stCondLst>
                                  <p:childTnLst>
                                    <p:animMotion origin="layout" path="M -0.03945 -0.00046 L -2.08333E-6 1.48148E-6 " pathEditMode="relative" rAng="0" ptsTypes="AA">
                                      <p:cBhvr>
                                        <p:cTn id="39" dur="600" fill="hold"/>
                                        <p:tgtEl>
                                          <p:spTgt spid="14"/>
                                        </p:tgtEl>
                                        <p:attrNameLst>
                                          <p:attrName>ppt_x</p:attrName>
                                          <p:attrName>ppt_y</p:attrName>
                                        </p:attrNameLst>
                                      </p:cBhvr>
                                      <p:rCtr x="1966" y="23"/>
                                    </p:animMotion>
                                  </p:childTnLst>
                                </p:cTn>
                              </p:par>
                              <p:par>
                                <p:cTn id="40" presetID="10" presetClass="entr" presetSubtype="0" fill="hold" nodeType="withEffect">
                                  <p:stCondLst>
                                    <p:cond delay="5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42" presetClass="path" presetSubtype="0" decel="100000" fill="hold" nodeType="withEffect">
                                  <p:stCondLst>
                                    <p:cond delay="500"/>
                                  </p:stCondLst>
                                  <p:childTnLst>
                                    <p:animMotion origin="layout" path="M -0.03945 -0.00047 L -3.125E-6 4.07407E-6 " pathEditMode="relative" rAng="0" ptsTypes="AA">
                                      <p:cBhvr>
                                        <p:cTn id="44" dur="600" fill="hold"/>
                                        <p:tgtEl>
                                          <p:spTgt spid="26"/>
                                        </p:tgtEl>
                                        <p:attrNameLst>
                                          <p:attrName>ppt_x</p:attrName>
                                          <p:attrName>ppt_y</p:attrName>
                                        </p:attrNameLst>
                                      </p:cBhvr>
                                      <p:rCtr x="1966" y="23"/>
                                    </p:animMotion>
                                  </p:childTnLst>
                                </p:cTn>
                              </p:par>
                              <p:par>
                                <p:cTn id="45" presetID="10" presetClass="entr" presetSubtype="0" fill="hold" nodeType="withEffect">
                                  <p:stCondLst>
                                    <p:cond delay="5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nodeType="withEffect">
                                  <p:stCondLst>
                                    <p:cond delay="500"/>
                                  </p:stCondLst>
                                  <p:childTnLst>
                                    <p:animMotion origin="layout" path="M -0.03946 -0.00046 L 2.91667E-6 -4.44444E-6 " pathEditMode="relative" rAng="0" ptsTypes="AA">
                                      <p:cBhvr>
                                        <p:cTn id="49" dur="600" fill="hold"/>
                                        <p:tgtEl>
                                          <p:spTgt spid="20"/>
                                        </p:tgtEl>
                                        <p:attrNameLst>
                                          <p:attrName>ppt_x</p:attrName>
                                          <p:attrName>ppt_y</p:attrName>
                                        </p:attrNameLst>
                                      </p:cBhvr>
                                      <p:rCtr x="1966" y="23"/>
                                    </p:animMotion>
                                  </p:childTnLst>
                                </p:cTn>
                              </p:par>
                              <p:par>
                                <p:cTn id="50" presetID="10" presetClass="entr" presetSubtype="0" fill="hold" nodeType="withEffect">
                                  <p:stCondLst>
                                    <p:cond delay="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42" presetClass="path" presetSubtype="0" decel="100000" fill="hold" nodeType="withEffect">
                                  <p:stCondLst>
                                    <p:cond delay="500"/>
                                  </p:stCondLst>
                                  <p:childTnLst>
                                    <p:animMotion origin="layout" path="M -0.03945 -0.00046 L -1.875E-6 -1.11111E-6 " pathEditMode="relative" rAng="0" ptsTypes="AA">
                                      <p:cBhvr>
                                        <p:cTn id="54" dur="600" fill="hold"/>
                                        <p:tgtEl>
                                          <p:spTgt spid="16"/>
                                        </p:tgtEl>
                                        <p:attrNameLst>
                                          <p:attrName>ppt_x</p:attrName>
                                          <p:attrName>ppt_y</p:attrName>
                                        </p:attrNameLst>
                                      </p:cBhvr>
                                      <p:rCtr x="1966" y="23"/>
                                    </p:animMotion>
                                  </p:childTnLst>
                                </p:cTn>
                              </p:par>
                              <p:par>
                                <p:cTn id="55" presetID="10" presetClass="entr" presetSubtype="0" fill="hold" nodeType="withEffect">
                                  <p:stCondLst>
                                    <p:cond delay="50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42" presetClass="path" presetSubtype="0" decel="100000" fill="hold" nodeType="withEffect">
                                  <p:stCondLst>
                                    <p:cond delay="500"/>
                                  </p:stCondLst>
                                  <p:childTnLst>
                                    <p:animMotion origin="layout" path="M -0.03945 -0.00046 L -2.5E-6 -1.11111E-6 " pathEditMode="relative" rAng="0" ptsTypes="AA">
                                      <p:cBhvr>
                                        <p:cTn id="59" dur="600" fill="hold"/>
                                        <p:tgtEl>
                                          <p:spTgt spid="21"/>
                                        </p:tgtEl>
                                        <p:attrNameLst>
                                          <p:attrName>ppt_x</p:attrName>
                                          <p:attrName>ppt_y</p:attrName>
                                        </p:attrNameLst>
                                      </p:cBhvr>
                                      <p:rCtr x="1966" y="23"/>
                                    </p:animMotion>
                                  </p:childTnLst>
                                </p:cTn>
                              </p:par>
                              <p:par>
                                <p:cTn id="60" presetID="10" presetClass="entr" presetSubtype="0" fill="hold" nodeType="withEffect">
                                  <p:stCondLst>
                                    <p:cond delay="50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42" presetClass="path" presetSubtype="0" decel="100000" fill="hold" nodeType="withEffect">
                                  <p:stCondLst>
                                    <p:cond delay="500"/>
                                  </p:stCondLst>
                                  <p:childTnLst>
                                    <p:animMotion origin="layout" path="M -0.03945 -0.00046 L -2.08333E-6 -3.7037E-6 " pathEditMode="relative" rAng="0" ptsTypes="AA">
                                      <p:cBhvr>
                                        <p:cTn id="64" dur="600" fill="hold"/>
                                        <p:tgtEl>
                                          <p:spTgt spid="27"/>
                                        </p:tgtEl>
                                        <p:attrNameLst>
                                          <p:attrName>ppt_x</p:attrName>
                                          <p:attrName>ppt_y</p:attrName>
                                        </p:attrNameLst>
                                      </p:cBhvr>
                                      <p:rCtr x="1966" y="23"/>
                                    </p:animMotion>
                                  </p:childTnLst>
                                </p:cTn>
                              </p:par>
                              <p:par>
                                <p:cTn id="65" presetID="10" presetClass="entr" presetSubtype="0" fill="hold" nodeType="withEffect">
                                  <p:stCondLst>
                                    <p:cond delay="5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42" presetClass="path" presetSubtype="0" decel="100000" fill="hold" nodeType="withEffect">
                                  <p:stCondLst>
                                    <p:cond delay="500"/>
                                  </p:stCondLst>
                                  <p:childTnLst>
                                    <p:animMotion origin="layout" path="M -0.03946 -0.00046 L 5E-6 1.48148E-6 " pathEditMode="relative" rAng="0" ptsTypes="AA">
                                      <p:cBhvr>
                                        <p:cTn id="69" dur="600" fill="hold"/>
                                        <p:tgtEl>
                                          <p:spTgt spid="31"/>
                                        </p:tgtEl>
                                        <p:attrNameLst>
                                          <p:attrName>ppt_x</p:attrName>
                                          <p:attrName>ppt_y</p:attrName>
                                        </p:attrNameLst>
                                      </p:cBhvr>
                                      <p:rCtr x="1966" y="23"/>
                                    </p:animMotion>
                                  </p:childTnLst>
                                </p:cTn>
                              </p:par>
                              <p:par>
                                <p:cTn id="70" presetID="10" presetClass="entr" presetSubtype="0"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par>
                                <p:cTn id="73" presetID="42" presetClass="path" presetSubtype="0" decel="100000" fill="hold" nodeType="withEffect">
                                  <p:stCondLst>
                                    <p:cond delay="500"/>
                                  </p:stCondLst>
                                  <p:childTnLst>
                                    <p:animMotion origin="layout" path="M -0.03945 -0.00046 L 8.33333E-7 -4.44444E-6 " pathEditMode="relative" rAng="0" ptsTypes="AA">
                                      <p:cBhvr>
                                        <p:cTn id="74" dur="600" fill="hold"/>
                                        <p:tgtEl>
                                          <p:spTgt spid="9"/>
                                        </p:tgtEl>
                                        <p:attrNameLst>
                                          <p:attrName>ppt_x</p:attrName>
                                          <p:attrName>ppt_y</p:attrName>
                                        </p:attrNameLst>
                                      </p:cBhvr>
                                      <p:rCtr x="1966" y="23"/>
                                    </p:animMotion>
                                  </p:childTnLst>
                                </p:cTn>
                              </p:par>
                              <p:par>
                                <p:cTn id="75" presetID="10" presetClass="entr" presetSubtype="0" fill="hold" nodeType="withEffect">
                                  <p:stCondLst>
                                    <p:cond delay="50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42" presetClass="path" presetSubtype="0" decel="100000" fill="hold" nodeType="withEffect">
                                  <p:stCondLst>
                                    <p:cond delay="500"/>
                                  </p:stCondLst>
                                  <p:childTnLst>
                                    <p:animMotion origin="layout" path="M -0.03946 -0.00047 L 3.75E-6 2.22222E-6 " pathEditMode="relative" rAng="0" ptsTypes="AA">
                                      <p:cBhvr>
                                        <p:cTn id="79" dur="600" fill="hold"/>
                                        <p:tgtEl>
                                          <p:spTgt spid="11"/>
                                        </p:tgtEl>
                                        <p:attrNameLst>
                                          <p:attrName>ppt_x</p:attrName>
                                          <p:attrName>ppt_y</p:attrName>
                                        </p:attrNameLst>
                                      </p:cBhvr>
                                      <p:rCtr x="1966" y="23"/>
                                    </p:animMotion>
                                  </p:childTnLst>
                                </p:cTn>
                              </p:par>
                              <p:par>
                                <p:cTn id="80" presetID="10" presetClass="entr" presetSubtype="0" fill="hold" nodeType="withEffect">
                                  <p:stCondLst>
                                    <p:cond delay="50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42" presetClass="path" presetSubtype="0" decel="100000" fill="hold" nodeType="withEffect">
                                  <p:stCondLst>
                                    <p:cond delay="500"/>
                                  </p:stCondLst>
                                  <p:childTnLst>
                                    <p:animMotion origin="layout" path="M -0.03944 -0.00045 L -2.11386E-6 -2.04267E-7 " pathEditMode="relative" rAng="0" ptsTypes="AA">
                                      <p:cBhvr>
                                        <p:cTn id="84" dur="600" fill="hold"/>
                                        <p:tgtEl>
                                          <p:spTgt spid="22"/>
                                        </p:tgtEl>
                                        <p:attrNameLst>
                                          <p:attrName>ppt_x</p:attrName>
                                          <p:attrName>ppt_y</p:attrName>
                                        </p:attrNameLst>
                                      </p:cBhvr>
                                      <p:rCtr x="1966" y="23"/>
                                    </p:animMotion>
                                  </p:childTnLst>
                                </p:cTn>
                              </p:par>
                              <p:par>
                                <p:cTn id="85" presetID="10" presetClass="entr" presetSubtype="0" fill="hold" nodeType="withEffect">
                                  <p:stCondLst>
                                    <p:cond delay="50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42" presetClass="path" presetSubtype="0" decel="100000" fill="hold" nodeType="withEffect">
                                  <p:stCondLst>
                                    <p:cond delay="500"/>
                                  </p:stCondLst>
                                  <p:childTnLst>
                                    <p:animMotion origin="layout" path="M -0.03944 -0.00045 L -2.11386E-6 -2.04267E-7 " pathEditMode="relative" rAng="0" ptsTypes="AA">
                                      <p:cBhvr>
                                        <p:cTn id="89" dur="600" fill="hold"/>
                                        <p:tgtEl>
                                          <p:spTgt spid="25"/>
                                        </p:tgtEl>
                                        <p:attrNameLst>
                                          <p:attrName>ppt_x</p:attrName>
                                          <p:attrName>ppt_y</p:attrName>
                                        </p:attrNameLst>
                                      </p:cBhvr>
                                      <p:rCtr x="1966" y="23"/>
                                    </p:animMotion>
                                  </p:childTnLst>
                                </p:cTn>
                              </p:par>
                              <p:par>
                                <p:cTn id="90" presetID="10" presetClass="entr" presetSubtype="0" fill="hold" nodeType="withEffect">
                                  <p:stCondLst>
                                    <p:cond delay="50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childTnLst>
                                </p:cTn>
                              </p:par>
                              <p:par>
                                <p:cTn id="93" presetID="42" presetClass="path" presetSubtype="0" decel="100000" fill="hold" nodeType="withEffect">
                                  <p:stCondLst>
                                    <p:cond delay="500"/>
                                  </p:stCondLst>
                                  <p:childTnLst>
                                    <p:animMotion origin="layout" path="M -0.03944 -0.00045 L -2.11386E-6 -2.04267E-7 " pathEditMode="relative" rAng="0" ptsTypes="AA">
                                      <p:cBhvr>
                                        <p:cTn id="94" dur="600" fill="hold"/>
                                        <p:tgtEl>
                                          <p:spTgt spid="5"/>
                                        </p:tgtEl>
                                        <p:attrNameLst>
                                          <p:attrName>ppt_x</p:attrName>
                                          <p:attrName>ppt_y</p:attrName>
                                        </p:attrNameLst>
                                      </p:cBhvr>
                                      <p:rCtr x="1966" y="23"/>
                                    </p:animMotion>
                                  </p:childTnLst>
                                </p:cTn>
                              </p:par>
                              <p:par>
                                <p:cTn id="95" presetID="10" presetClass="entr" presetSubtype="0" fill="hold" nodeType="withEffect">
                                  <p:stCondLst>
                                    <p:cond delay="50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childTnLst>
                                </p:cTn>
                              </p:par>
                              <p:par>
                                <p:cTn id="98" presetID="42" presetClass="path" presetSubtype="0" decel="100000" fill="hold" nodeType="withEffect">
                                  <p:stCondLst>
                                    <p:cond delay="500"/>
                                  </p:stCondLst>
                                  <p:childTnLst>
                                    <p:animMotion origin="layout" path="M -0.03944 -0.00045 L -2.11386E-6 -2.04267E-7 " pathEditMode="relative" rAng="0" ptsTypes="AA">
                                      <p:cBhvr>
                                        <p:cTn id="99" dur="600" fill="hold"/>
                                        <p:tgtEl>
                                          <p:spTgt spid="6"/>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637" y="1820862"/>
            <a:ext cx="10974049" cy="4530429"/>
          </a:xfrm>
          <a:prstGeom prst="rect">
            <a:avLst/>
          </a:prstGeom>
          <a:noFill/>
        </p:spPr>
        <p:txBody>
          <a:bodyPr wrap="square" lIns="182854" tIns="146283" rIns="182854" bIns="146283" rtlCol="0">
            <a:spAutoFit/>
          </a:bodyPr>
          <a:lstStyle/>
          <a:p>
            <a:pPr>
              <a:lnSpc>
                <a:spcPct val="90000"/>
              </a:lnSpc>
            </a:pPr>
            <a:r>
              <a:rPr lang="en-US" sz="3200" dirty="0" smtClean="0">
                <a:gradFill>
                  <a:gsLst>
                    <a:gs pos="2917">
                      <a:schemeClr val="tx1"/>
                    </a:gs>
                    <a:gs pos="30000">
                      <a:schemeClr val="tx1"/>
                    </a:gs>
                  </a:gsLst>
                  <a:lin ang="5400000" scaled="0"/>
                </a:gradFill>
              </a:rPr>
              <a:t>IT </a:t>
            </a:r>
            <a:r>
              <a:rPr lang="en-US" sz="3200" dirty="0">
                <a:gradFill>
                  <a:gsLst>
                    <a:gs pos="2917">
                      <a:schemeClr val="tx1"/>
                    </a:gs>
                    <a:gs pos="30000">
                      <a:schemeClr val="tx1"/>
                    </a:gs>
                  </a:gsLst>
                  <a:lin ang="5400000" scaled="0"/>
                </a:gradFill>
              </a:rPr>
              <a:t>Professionals - Windows Phone 8.1 TechNet Center and White Papers</a:t>
            </a:r>
          </a:p>
          <a:p>
            <a:pPr>
              <a:lnSpc>
                <a:spcPct val="90000"/>
              </a:lnSpc>
            </a:pPr>
            <a:endParaRPr lang="en-US" sz="3200" dirty="0">
              <a:gradFill>
                <a:gsLst>
                  <a:gs pos="2917">
                    <a:schemeClr val="tx1"/>
                  </a:gs>
                  <a:gs pos="30000">
                    <a:schemeClr val="tx1"/>
                  </a:gs>
                </a:gsLst>
                <a:lin ang="5400000" scaled="0"/>
              </a:gradFill>
            </a:endParaRPr>
          </a:p>
          <a:p>
            <a:pPr defTabSz="914294" eaLnBrk="0" fontAlgn="base" hangingPunct="0">
              <a:spcBef>
                <a:spcPct val="0"/>
              </a:spcBef>
              <a:spcAft>
                <a:spcPct val="0"/>
              </a:spcAft>
            </a:pPr>
            <a:r>
              <a:rPr lang="en-US" altLang="en-US" sz="3200" dirty="0">
                <a:latin typeface="Arial" panose="020B0604020202020204" pitchFamily="34" charset="0"/>
                <a:hlinkClick r:id="rId3"/>
              </a:rPr>
              <a:t>TechNet Tech </a:t>
            </a:r>
            <a:r>
              <a:rPr lang="en-US" altLang="en-US" sz="3200" dirty="0" smtClean="0">
                <a:latin typeface="Arial" panose="020B0604020202020204" pitchFamily="34" charset="0"/>
                <a:hlinkClick r:id="rId3"/>
              </a:rPr>
              <a:t>Center</a:t>
            </a:r>
            <a:r>
              <a:rPr lang="en-US" altLang="en-US" sz="3200" dirty="0">
                <a:latin typeface="Arial" panose="020B0604020202020204" pitchFamily="34" charset="0"/>
              </a:rPr>
              <a:t>  aka.ms/</a:t>
            </a:r>
            <a:r>
              <a:rPr lang="en-US" altLang="en-US" sz="3200" dirty="0" err="1">
                <a:latin typeface="Arial" panose="020B0604020202020204" pitchFamily="34" charset="0"/>
              </a:rPr>
              <a:t>wptech</a:t>
            </a:r>
            <a:endParaRPr lang="en-US" altLang="en-US" sz="3200" dirty="0">
              <a:latin typeface="Arial" panose="020B0604020202020204" pitchFamily="34" charset="0"/>
            </a:endParaRPr>
          </a:p>
          <a:p>
            <a:pPr defTabSz="914294" eaLnBrk="0" fontAlgn="base" hangingPunct="0">
              <a:spcBef>
                <a:spcPct val="0"/>
              </a:spcBef>
              <a:spcAft>
                <a:spcPct val="0"/>
              </a:spcAft>
            </a:pPr>
            <a:endParaRPr lang="en-US" altLang="en-US" sz="3200" dirty="0">
              <a:latin typeface="Arial" panose="020B0604020202020204" pitchFamily="34" charset="0"/>
            </a:endParaRPr>
          </a:p>
          <a:p>
            <a:pPr defTabSz="914294" eaLnBrk="0" fontAlgn="base" hangingPunct="0">
              <a:spcBef>
                <a:spcPct val="0"/>
              </a:spcBef>
              <a:spcAft>
                <a:spcPct val="0"/>
              </a:spcAft>
            </a:pPr>
            <a:r>
              <a:rPr lang="en-US" altLang="en-US" sz="3200" dirty="0">
                <a:latin typeface="Arial" panose="020B0604020202020204" pitchFamily="34" charset="0"/>
              </a:rPr>
              <a:t>Windows Phone 8.1 Security Overview</a:t>
            </a:r>
          </a:p>
          <a:p>
            <a:pPr defTabSz="914294" eaLnBrk="0" fontAlgn="base" hangingPunct="0">
              <a:spcBef>
                <a:spcPct val="0"/>
              </a:spcBef>
              <a:spcAft>
                <a:spcPct val="0"/>
              </a:spcAft>
            </a:pPr>
            <a:r>
              <a:rPr lang="en-US" altLang="en-US" sz="3200" dirty="0">
                <a:latin typeface="Arial" panose="020B0604020202020204" pitchFamily="34" charset="0"/>
              </a:rPr>
              <a:t>Windows Phone 8.1 Mobile Device Management</a:t>
            </a:r>
          </a:p>
          <a:p>
            <a:pPr defTabSz="914294" eaLnBrk="0" fontAlgn="base" hangingPunct="0">
              <a:spcBef>
                <a:spcPct val="0"/>
              </a:spcBef>
              <a:spcAft>
                <a:spcPct val="0"/>
              </a:spcAft>
            </a:pPr>
            <a:r>
              <a:rPr lang="en-US" altLang="en-US" sz="3200" dirty="0" smtClean="0">
                <a:latin typeface="Arial" panose="020B0604020202020204" pitchFamily="34" charset="0"/>
              </a:rPr>
              <a:t>Company </a:t>
            </a:r>
            <a:r>
              <a:rPr lang="en-US" altLang="en-US" sz="3200" dirty="0">
                <a:latin typeface="Arial" panose="020B0604020202020204" pitchFamily="34" charset="0"/>
              </a:rPr>
              <a:t>app distribution for Windows Phone</a:t>
            </a:r>
          </a:p>
          <a:p>
            <a:pPr>
              <a:lnSpc>
                <a:spcPct val="90000"/>
              </a:lnSpc>
            </a:pPr>
            <a:endParaRPr lang="en-US" sz="3200" dirty="0">
              <a:gradFill>
                <a:gsLst>
                  <a:gs pos="2917">
                    <a:schemeClr val="tx1"/>
                  </a:gs>
                  <a:gs pos="30000">
                    <a:schemeClr val="tx1"/>
                  </a:gs>
                </a:gsLst>
                <a:lin ang="5400000" scaled="0"/>
              </a:gradFill>
            </a:endParaRPr>
          </a:p>
        </p:txBody>
      </p:sp>
      <p:pic>
        <p:nvPicPr>
          <p:cNvPr id="1026" name="Picture 2" descr="Windows Phone 8 Security Overvie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91" y="-4230088"/>
            <a:ext cx="476183" cy="4761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indows Phone 8 Certificates">
            <a:hlinkClick r:id="rId6"/>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12" y="-3345975"/>
            <a:ext cx="476183" cy="476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Windows Phone resources</a:t>
            </a:r>
            <a:endParaRPr lang="en-US" dirty="0"/>
          </a:p>
        </p:txBody>
      </p:sp>
    </p:spTree>
    <p:extLst>
      <p:ext uri="{BB962C8B-B14F-4D97-AF65-F5344CB8AC3E}">
        <p14:creationId xmlns:p14="http://schemas.microsoft.com/office/powerpoint/2010/main" val="35047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9" y="1212849"/>
            <a:ext cx="12070012" cy="1264962"/>
          </a:xfrm>
        </p:spPr>
        <p:txBody>
          <a:bodyPr/>
          <a:lstStyle/>
          <a:p>
            <a:pPr lvl="0">
              <a:spcBef>
                <a:spcPts val="2400"/>
              </a:spcBef>
            </a:pPr>
            <a:r>
              <a:rPr lang="en-US" sz="3800" dirty="0" smtClean="0">
                <a:gradFill>
                  <a:gsLst>
                    <a:gs pos="1250">
                      <a:schemeClr val="tx1"/>
                    </a:gs>
                    <a:gs pos="100000">
                      <a:schemeClr val="tx1"/>
                    </a:gs>
                  </a:gsLst>
                  <a:lin ang="5400000" scaled="0"/>
                </a:gradFill>
              </a:rPr>
              <a:t>Windows Enterprise </a:t>
            </a:r>
            <a:r>
              <a:rPr lang="en-US" sz="3800" dirty="0" smtClean="0">
                <a:gradFill>
                  <a:gsLst>
                    <a:gs pos="1250">
                      <a:schemeClr val="tx1"/>
                    </a:gs>
                    <a:gs pos="100000">
                      <a:schemeClr val="tx1"/>
                    </a:gs>
                  </a:gsLst>
                  <a:lin ang="5400000" scaled="0"/>
                </a:gradFill>
                <a:hlinkClick r:id="rId3" action="ppaction://hlinkfile"/>
              </a:rPr>
              <a:t>windows.com/enterprise</a:t>
            </a:r>
            <a:r>
              <a:rPr lang="en-US" sz="3800" dirty="0" smtClean="0">
                <a:gradFill>
                  <a:gsLst>
                    <a:gs pos="1250">
                      <a:schemeClr val="tx1"/>
                    </a:gs>
                    <a:gs pos="100000">
                      <a:schemeClr val="tx1"/>
                    </a:gs>
                  </a:gsLst>
                  <a:lin ang="5400000" scaled="0"/>
                </a:gradFill>
              </a:rPr>
              <a:t>  </a:t>
            </a:r>
            <a:r>
              <a:rPr lang="en-US" sz="3600" u="sng" dirty="0" smtClean="0">
                <a:hlinkClick r:id="rId4"/>
              </a:rPr>
              <a:t>windowsphone.com/business</a:t>
            </a:r>
            <a:r>
              <a:rPr lang="en-US" sz="3600" dirty="0" smtClean="0"/>
              <a:t> </a:t>
            </a:r>
            <a:r>
              <a:rPr lang="en-US" sz="3600" dirty="0"/>
              <a:t> </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Windows Track </a:t>
            </a:r>
            <a:r>
              <a:rPr lang="en-US" dirty="0"/>
              <a:t>R</a:t>
            </a:r>
            <a:r>
              <a:rPr lang="en-US" dirty="0" smtClean="0"/>
              <a:t>esources</a:t>
            </a:r>
            <a:endParaRPr lang="en-US" dirty="0"/>
          </a:p>
        </p:txBody>
      </p:sp>
      <p:sp>
        <p:nvSpPr>
          <p:cNvPr id="10" name="Text Placeholder 7"/>
          <p:cNvSpPr txBox="1">
            <a:spLocks/>
          </p:cNvSpPr>
          <p:nvPr/>
        </p:nvSpPr>
        <p:spPr>
          <a:xfrm>
            <a:off x="274639" y="266199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00BCF2"/>
              </a:buClr>
            </a:pPr>
            <a:r>
              <a:rPr lang="en-US" sz="3800" dirty="0" smtClean="0">
                <a:gradFill>
                  <a:gsLst>
                    <a:gs pos="1250">
                      <a:srgbClr val="FFFFFF"/>
                    </a:gs>
                    <a:gs pos="100000">
                      <a:srgbClr val="FFFFFF"/>
                    </a:gs>
                  </a:gsLst>
                  <a:lin ang="5400000" scaled="0"/>
                </a:gradFill>
              </a:rPr>
              <a:t>Windows Springboard </a:t>
            </a:r>
            <a:r>
              <a:rPr lang="en-US" sz="3800" dirty="0" smtClean="0">
                <a:gradFill>
                  <a:gsLst>
                    <a:gs pos="1250">
                      <a:srgbClr val="FFFFFF"/>
                    </a:gs>
                    <a:gs pos="100000">
                      <a:srgbClr val="FFFFFF"/>
                    </a:gs>
                  </a:gsLst>
                  <a:lin ang="5400000" scaled="0"/>
                </a:gradFill>
                <a:hlinkClick r:id="rId6" action="ppaction://hlinkfile"/>
              </a:rPr>
              <a:t>microsoft.com/springboard</a:t>
            </a:r>
            <a:endParaRPr lang="en-US" sz="3800" dirty="0">
              <a:gradFill>
                <a:gsLst>
                  <a:gs pos="1250">
                    <a:srgbClr val="FFFFFF"/>
                  </a:gs>
                  <a:gs pos="100000">
                    <a:srgbClr val="FFFFFF"/>
                  </a:gs>
                </a:gsLst>
                <a:lin ang="5400000" scaled="0"/>
              </a:gradFill>
            </a:endParaRPr>
          </a:p>
        </p:txBody>
      </p:sp>
      <p:sp>
        <p:nvSpPr>
          <p:cNvPr id="11" name="Text Placeholder 7"/>
          <p:cNvSpPr txBox="1">
            <a:spLocks/>
          </p:cNvSpPr>
          <p:nvPr/>
        </p:nvSpPr>
        <p:spPr>
          <a:xfrm>
            <a:off x="274639" y="3517533"/>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00BCF2"/>
              </a:buClr>
            </a:pPr>
            <a:r>
              <a:rPr lang="en-US" sz="3800" dirty="0" smtClean="0">
                <a:gradFill>
                  <a:gsLst>
                    <a:gs pos="1250">
                      <a:srgbClr val="FFFFFF"/>
                    </a:gs>
                    <a:gs pos="100000">
                      <a:srgbClr val="FFFFFF"/>
                    </a:gs>
                  </a:gsLst>
                  <a:lin ang="5400000" scaled="0"/>
                </a:gradFill>
              </a:rPr>
              <a:t>Microsoft Desktop Optimization Package (MDOP)</a:t>
            </a:r>
          </a:p>
          <a:p>
            <a:pPr marL="0" indent="0">
              <a:spcBef>
                <a:spcPts val="0"/>
              </a:spcBef>
              <a:buClr>
                <a:srgbClr val="00BCF2"/>
              </a:buClr>
              <a:buFontTx/>
              <a:buNone/>
            </a:pPr>
            <a:r>
              <a:rPr lang="en-US" sz="3800" dirty="0" smtClean="0">
                <a:gradFill>
                  <a:gsLst>
                    <a:gs pos="1250">
                      <a:srgbClr val="FFFFFF"/>
                    </a:gs>
                    <a:gs pos="100000">
                      <a:srgbClr val="FFFFFF"/>
                    </a:gs>
                  </a:gsLst>
                  <a:lin ang="5400000" scaled="0"/>
                </a:gradFill>
              </a:rPr>
              <a:t>   </a:t>
            </a:r>
            <a:r>
              <a:rPr lang="en-US" sz="3800" dirty="0" smtClean="0">
                <a:gradFill>
                  <a:gsLst>
                    <a:gs pos="1250">
                      <a:srgbClr val="FFFFFF"/>
                    </a:gs>
                    <a:gs pos="100000">
                      <a:srgbClr val="FFFFFF"/>
                    </a:gs>
                  </a:gsLst>
                  <a:lin ang="5400000" scaled="0"/>
                </a:gradFill>
                <a:hlinkClick r:id="rId7" action="ppaction://hlinkfile"/>
              </a:rPr>
              <a:t>microsoft.com/</a:t>
            </a:r>
            <a:r>
              <a:rPr lang="en-US" sz="3800" dirty="0" err="1" smtClean="0">
                <a:gradFill>
                  <a:gsLst>
                    <a:gs pos="1250">
                      <a:srgbClr val="FFFFFF"/>
                    </a:gs>
                    <a:gs pos="100000">
                      <a:srgbClr val="FFFFFF"/>
                    </a:gs>
                  </a:gsLst>
                  <a:lin ang="5400000" scaled="0"/>
                </a:gradFill>
                <a:hlinkClick r:id="rId7" action="ppaction://hlinkfile"/>
              </a:rPr>
              <a:t>mdop</a:t>
            </a:r>
            <a:r>
              <a:rPr lang="en-US" sz="3800" dirty="0" smtClean="0">
                <a:gradFill>
                  <a:gsLst>
                    <a:gs pos="1250">
                      <a:srgbClr val="FFFFFF"/>
                    </a:gs>
                    <a:gs pos="100000">
                      <a:srgbClr val="FFFFFF"/>
                    </a:gs>
                  </a:gsLst>
                  <a:lin ang="5400000" scaled="0"/>
                </a:gradFill>
              </a:rPr>
              <a:t> </a:t>
            </a:r>
            <a:endParaRPr lang="en-US" sz="3800" dirty="0">
              <a:gradFill>
                <a:gsLst>
                  <a:gs pos="1250">
                    <a:srgbClr val="FFFFFF"/>
                  </a:gs>
                  <a:gs pos="100000">
                    <a:srgbClr val="FFFFFF"/>
                  </a:gs>
                </a:gsLst>
                <a:lin ang="5400000" scaled="0"/>
              </a:gradFill>
            </a:endParaRPr>
          </a:p>
        </p:txBody>
      </p:sp>
      <p:sp>
        <p:nvSpPr>
          <p:cNvPr id="12" name="Text Placeholder 7"/>
          <p:cNvSpPr txBox="1">
            <a:spLocks/>
          </p:cNvSpPr>
          <p:nvPr/>
        </p:nvSpPr>
        <p:spPr>
          <a:xfrm>
            <a:off x="274639" y="4915917"/>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00BCF2"/>
              </a:buClr>
            </a:pPr>
            <a:r>
              <a:rPr lang="en-US" sz="3800" dirty="0" smtClean="0">
                <a:gradFill>
                  <a:gsLst>
                    <a:gs pos="1250">
                      <a:srgbClr val="FFFFFF"/>
                    </a:gs>
                    <a:gs pos="100000">
                      <a:srgbClr val="FFFFFF"/>
                    </a:gs>
                  </a:gsLst>
                  <a:lin ang="5400000" scaled="0"/>
                </a:gradFill>
              </a:rPr>
              <a:t>Windows To Go </a:t>
            </a:r>
            <a:r>
              <a:rPr lang="en-US" sz="3800" dirty="0" smtClean="0">
                <a:gradFill>
                  <a:gsLst>
                    <a:gs pos="1250">
                      <a:srgbClr val="FFFFFF"/>
                    </a:gs>
                    <a:gs pos="100000">
                      <a:srgbClr val="FFFFFF"/>
                    </a:gs>
                  </a:gsLst>
                  <a:lin ang="5400000" scaled="0"/>
                </a:gradFill>
                <a:hlinkClick r:id="rId8" action="ppaction://hlinkfile"/>
              </a:rPr>
              <a:t>microsoft.com/windows/</a:t>
            </a:r>
            <a:r>
              <a:rPr lang="en-US" sz="3800" dirty="0" err="1" smtClean="0">
                <a:gradFill>
                  <a:gsLst>
                    <a:gs pos="1250">
                      <a:srgbClr val="FFFFFF"/>
                    </a:gs>
                    <a:gs pos="100000">
                      <a:srgbClr val="FFFFFF"/>
                    </a:gs>
                  </a:gsLst>
                  <a:lin ang="5400000" scaled="0"/>
                </a:gradFill>
                <a:hlinkClick r:id="rId8" action="ppaction://hlinkfile"/>
              </a:rPr>
              <a:t>wtg</a:t>
            </a:r>
            <a:endParaRPr lang="en-US" sz="3800" dirty="0">
              <a:gradFill>
                <a:gsLst>
                  <a:gs pos="1250">
                    <a:srgbClr val="FFFFFF"/>
                  </a:gs>
                  <a:gs pos="100000">
                    <a:srgbClr val="FFFFFF"/>
                  </a:gs>
                </a:gsLst>
                <a:lin ang="5400000" scaled="0"/>
              </a:gradFill>
            </a:endParaRPr>
          </a:p>
        </p:txBody>
      </p:sp>
      <p:sp>
        <p:nvSpPr>
          <p:cNvPr id="13" name="Text Placeholder 7"/>
          <p:cNvSpPr txBox="1">
            <a:spLocks/>
          </p:cNvSpPr>
          <p:nvPr/>
        </p:nvSpPr>
        <p:spPr>
          <a:xfrm>
            <a:off x="274639" y="5788003"/>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00BCF2"/>
              </a:buClr>
            </a:pPr>
            <a:r>
              <a:rPr lang="en-US" sz="3800" dirty="0" smtClean="0">
                <a:gradFill>
                  <a:gsLst>
                    <a:gs pos="1250">
                      <a:srgbClr val="FFFFFF"/>
                    </a:gs>
                    <a:gs pos="100000">
                      <a:srgbClr val="FFFFFF"/>
                    </a:gs>
                  </a:gsLst>
                  <a:lin ang="5400000" scaled="0"/>
                </a:gradFill>
              </a:rPr>
              <a:t>Windows Phone Developer </a:t>
            </a:r>
            <a:r>
              <a:rPr lang="en-US" sz="3600" u="sng" dirty="0" smtClean="0">
                <a:gradFill>
                  <a:gsLst>
                    <a:gs pos="13869">
                      <a:srgbClr val="00BCF2"/>
                    </a:gs>
                    <a:gs pos="42000">
                      <a:srgbClr val="00BCF2"/>
                    </a:gs>
                  </a:gsLst>
                  <a:lin ang="5400000" scaled="0"/>
                </a:gradFill>
                <a:hlinkClick r:id="rId9"/>
              </a:rPr>
              <a:t>developer.windowsphone.com</a:t>
            </a:r>
            <a:r>
              <a:rPr lang="en-US" sz="3600" dirty="0" smtClean="0">
                <a:gradFill>
                  <a:gsLst>
                    <a:gs pos="13869">
                      <a:srgbClr val="00BCF2"/>
                    </a:gs>
                    <a:gs pos="42000">
                      <a:srgbClr val="00BCF2"/>
                    </a:gs>
                  </a:gsLst>
                  <a:lin ang="5400000" scaled="0"/>
                </a:gradFill>
              </a:rPr>
              <a:t> </a:t>
            </a: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756323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par>
                                <p:cTn id="25" presetID="10" presetClass="entr" presetSubtype="0" fill="hold" grpId="0" nodeType="withEffect">
                                  <p:stCondLst>
                                    <p:cond delay="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100000" fill="hold" grpId="1" nodeType="withEffect">
                                  <p:stCondLst>
                                    <p:cond delay="750"/>
                                  </p:stCondLst>
                                  <p:childTnLst>
                                    <p:animMotion origin="layout" path="M -0.02413 2.17885E-6 L 2.26704E-6 2.17885E-6 " pathEditMode="relative" rAng="0" ptsTypes="AA">
                                      <p:cBhvr>
                                        <p:cTn id="2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Windows Phone 8.1</a:t>
            </a:r>
            <a:br>
              <a:rPr lang="en-US" sz="4800" dirty="0"/>
            </a:br>
            <a:r>
              <a:rPr lang="en-US" sz="4800" dirty="0" smtClean="0">
                <a:latin typeface="Segoe UI Light" panose="020B0502040204020203" pitchFamily="34" charset="0"/>
                <a:cs typeface="Segoe UI Light" panose="020B0502040204020203" pitchFamily="34" charset="0"/>
              </a:rPr>
              <a:t>The </a:t>
            </a:r>
            <a:r>
              <a:rPr lang="en-US" sz="4800" dirty="0">
                <a:latin typeface="Segoe UI Light" panose="020B0502040204020203" pitchFamily="34" charset="0"/>
                <a:cs typeface="Segoe UI Light" panose="020B0502040204020203" pitchFamily="34" charset="0"/>
              </a:rPr>
              <a:t>right choice for your business, just got better!</a:t>
            </a:r>
            <a:r>
              <a:rPr lang="en-US" sz="4400" dirty="0">
                <a:latin typeface="Segoe UI Light" panose="020B0502040204020203" pitchFamily="34" charset="0"/>
                <a:cs typeface="Segoe UI Light" panose="020B0502040204020203" pitchFamily="34" charset="0"/>
              </a:rPr>
              <a:t/>
            </a:r>
            <a:br>
              <a:rPr lang="en-US" sz="4400" dirty="0">
                <a:latin typeface="Segoe UI Light" panose="020B0502040204020203" pitchFamily="34" charset="0"/>
                <a:cs typeface="Segoe UI Light" panose="020B0502040204020203" pitchFamily="34" charset="0"/>
              </a:rPr>
            </a:br>
            <a:endParaRPr lang="en-US" sz="5400" dirty="0"/>
          </a:p>
        </p:txBody>
      </p:sp>
      <p:sp>
        <p:nvSpPr>
          <p:cNvPr id="3" name="Text Placeholder 2"/>
          <p:cNvSpPr>
            <a:spLocks noGrp="1"/>
          </p:cNvSpPr>
          <p:nvPr>
            <p:ph type="body" sz="quarter" idx="14"/>
          </p:nvPr>
        </p:nvSpPr>
        <p:spPr/>
        <p:txBody>
          <a:bodyPr/>
          <a:lstStyle/>
          <a:p>
            <a:endParaRPr lang="en-US" dirty="0" smtClean="0"/>
          </a:p>
          <a:p>
            <a:endParaRPr lang="en-US" dirty="0" smtClean="0"/>
          </a:p>
          <a:p>
            <a:r>
              <a:rPr lang="en-US" dirty="0" smtClean="0"/>
              <a:t>Alan Meeus</a:t>
            </a:r>
            <a:endParaRPr lang="en-US" dirty="0"/>
          </a:p>
        </p:txBody>
      </p:sp>
      <p:sp>
        <p:nvSpPr>
          <p:cNvPr id="4" name="Text Placeholder 7"/>
          <p:cNvSpPr txBox="1">
            <a:spLocks/>
          </p:cNvSpPr>
          <p:nvPr/>
        </p:nvSpPr>
        <p:spPr>
          <a:xfrm>
            <a:off x="10333038" y="296863"/>
            <a:ext cx="1828800" cy="3785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00" dirty="0" smtClean="0"/>
              <a:t>WIN-B221</a:t>
            </a:r>
            <a:endParaRPr lang="en-US" sz="1400"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 contrast="-16000"/>
                    </a14:imgEffect>
                  </a14:imgLayer>
                </a14:imgProps>
              </a:ext>
              <a:ext uri="{28A0092B-C50C-407E-A947-70E740481C1C}">
                <a14:useLocalDpi xmlns:a14="http://schemas.microsoft.com/office/drawing/2010/main" val="0"/>
              </a:ext>
            </a:extLst>
          </a:blip>
          <a:srcRect t="10466" b="5029"/>
          <a:stretch/>
        </p:blipFill>
        <p:spPr>
          <a:xfrm>
            <a:off x="1675" y="-7524"/>
            <a:ext cx="12433124" cy="7009574"/>
          </a:xfrm>
          <a:prstGeom prst="rect">
            <a:avLst/>
          </a:prstGeom>
        </p:spPr>
      </p:pic>
      <p:sp>
        <p:nvSpPr>
          <p:cNvPr id="2" name="Rectangle 1"/>
          <p:cNvSpPr/>
          <p:nvPr/>
        </p:nvSpPr>
        <p:spPr>
          <a:xfrm rot="10800000">
            <a:off x="882" y="4107894"/>
            <a:ext cx="12434711" cy="2886629"/>
          </a:xfrm>
          <a:prstGeom prst="rect">
            <a:avLst/>
          </a:prstGeom>
          <a:gradFill>
            <a:gsLst>
              <a:gs pos="0">
                <a:schemeClr val="tx1">
                  <a:alpha val="50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p>
        </p:txBody>
      </p:sp>
      <p:sp>
        <p:nvSpPr>
          <p:cNvPr id="5" name="Title 6"/>
          <p:cNvSpPr txBox="1">
            <a:spLocks/>
          </p:cNvSpPr>
          <p:nvPr/>
        </p:nvSpPr>
        <p:spPr>
          <a:xfrm>
            <a:off x="2379137" y="4502951"/>
            <a:ext cx="9691159" cy="91744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lnSpc>
                <a:spcPct val="80000"/>
              </a:lnSpc>
            </a:pPr>
            <a:r>
              <a:rPr lang="en-US" sz="7198"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Mobility has changed the way we live and work</a:t>
            </a:r>
          </a:p>
        </p:txBody>
      </p:sp>
    </p:spTree>
    <p:extLst>
      <p:ext uri="{BB962C8B-B14F-4D97-AF65-F5344CB8AC3E}">
        <p14:creationId xmlns:p14="http://schemas.microsoft.com/office/powerpoint/2010/main" val="258773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77" y="662169"/>
            <a:ext cx="5273775" cy="3882138"/>
          </a:xfrm>
          <a:prstGeom prst="rect">
            <a:avLst/>
          </a:prstGeom>
        </p:spPr>
      </p:pic>
      <p:sp>
        <p:nvSpPr>
          <p:cNvPr id="4" name="Text Placeholder 8"/>
          <p:cNvSpPr txBox="1">
            <a:spLocks/>
          </p:cNvSpPr>
          <p:nvPr/>
        </p:nvSpPr>
        <p:spPr>
          <a:xfrm>
            <a:off x="272273" y="571630"/>
            <a:ext cx="6016223" cy="1456237"/>
          </a:xfrm>
          <a:prstGeom prst="rect">
            <a:avLst/>
          </a:prstGeom>
        </p:spPr>
        <p:txBody>
          <a:bodyPr vert="horz" wrap="square" lIns="149205" tIns="93253" rIns="149205" bIns="93253" rtlCol="0" anchor="t" anchorCtr="0">
            <a:spAutoFit/>
          </a:bodyPr>
          <a:lstStyle>
            <a:defPPr>
              <a:defRPr lang="en-US"/>
            </a:defPPr>
            <a:lvl1pPr indent="0" defTabSz="914342" fontAlgn="base">
              <a:lnSpc>
                <a:spcPct val="90000"/>
              </a:lnSpc>
              <a:spcBef>
                <a:spcPts val="0"/>
              </a:spcBef>
              <a:spcAft>
                <a:spcPts val="3000"/>
              </a:spcAft>
              <a:buClr>
                <a:schemeClr val="accent1"/>
              </a:buClr>
              <a:buSzPct val="110000"/>
              <a:buFont typeface="Avenir LT Pro 45 Book" charset="0"/>
              <a:buNone/>
              <a:defRPr sz="4800" b="0" cap="none" spc="-102" baseline="0">
                <a:ln w="3175">
                  <a:noFill/>
                </a:ln>
                <a:latin typeface="+mj-lt"/>
                <a:cs typeface="Segoe UI" pitchFamily="34" charset="0"/>
              </a:defRPr>
            </a:lvl1pPr>
            <a:lvl2pPr marL="0" marR="0" indent="0" defTabSz="1243023" fontAlgn="auto">
              <a:lnSpc>
                <a:spcPct val="95000"/>
              </a:lnSpc>
              <a:spcBef>
                <a:spcPts val="0"/>
              </a:spcBef>
              <a:spcAft>
                <a:spcPts val="1632"/>
              </a:spcAft>
              <a:buClrTx/>
              <a:buSzTx/>
              <a:buFont typeface="Arial" pitchFamily="34" charset="0"/>
              <a:buNone/>
              <a:tabLst/>
              <a:defRPr sz="1900" b="0">
                <a:solidFill>
                  <a:srgbClr val="505050"/>
                </a:solidFill>
              </a:defRPr>
            </a:lvl2pPr>
            <a:lvl3pPr marL="621511" indent="-310758" defTabSz="1243023">
              <a:lnSpc>
                <a:spcPct val="95000"/>
              </a:lnSpc>
              <a:spcBef>
                <a:spcPts val="0"/>
              </a:spcBef>
              <a:spcAft>
                <a:spcPts val="1632"/>
              </a:spcAft>
              <a:buFont typeface="Lucida Grande"/>
              <a:buChar char="-"/>
              <a:defRPr sz="1900" b="0">
                <a:solidFill>
                  <a:srgbClr val="505050"/>
                </a:solidFill>
              </a:defRPr>
            </a:lvl3pPr>
            <a:lvl4pPr marL="852421" indent="-230909" defTabSz="1243023">
              <a:lnSpc>
                <a:spcPct val="95000"/>
              </a:lnSpc>
              <a:spcBef>
                <a:spcPts val="0"/>
              </a:spcBef>
              <a:spcAft>
                <a:spcPts val="0"/>
              </a:spcAft>
              <a:buFont typeface="Arial" pitchFamily="34" charset="0"/>
              <a:buChar char="•"/>
              <a:defRPr sz="1900" b="0">
                <a:solidFill>
                  <a:srgbClr val="505050"/>
                </a:solidFill>
              </a:defRPr>
            </a:lvl4pPr>
            <a:lvl5pPr marL="1243023" indent="-310758" defTabSz="1243023">
              <a:lnSpc>
                <a:spcPct val="95000"/>
              </a:lnSpc>
              <a:spcBef>
                <a:spcPts val="0"/>
              </a:spcBef>
              <a:spcAft>
                <a:spcPts val="0"/>
              </a:spcAft>
              <a:buFont typeface="Lucida Grande"/>
              <a:buChar char="-"/>
              <a:defRPr sz="1900" b="0">
                <a:solidFill>
                  <a:srgbClr val="505050"/>
                </a:solidFill>
              </a:defRPr>
            </a:lvl5pPr>
            <a:lvl6pPr marL="3418309" indent="-310758" defTabSz="1243023">
              <a:spcBef>
                <a:spcPct val="20000"/>
              </a:spcBef>
              <a:buFont typeface="Arial" pitchFamily="34" charset="0"/>
              <a:buChar char="•"/>
              <a:defRPr sz="2900"/>
            </a:lvl6pPr>
            <a:lvl7pPr marL="4039821" indent="-310758" defTabSz="1243023">
              <a:spcBef>
                <a:spcPct val="20000"/>
              </a:spcBef>
              <a:buFont typeface="Arial" pitchFamily="34" charset="0"/>
              <a:buChar char="•"/>
              <a:defRPr sz="2900"/>
            </a:lvl7pPr>
            <a:lvl8pPr marL="4661332" indent="-310758" defTabSz="1243023">
              <a:spcBef>
                <a:spcPct val="20000"/>
              </a:spcBef>
              <a:buFont typeface="Arial" pitchFamily="34" charset="0"/>
              <a:buChar char="•"/>
              <a:defRPr sz="2900"/>
            </a:lvl8pPr>
            <a:lvl9pPr marL="5282842" indent="-310758" defTabSz="1243023">
              <a:spcBef>
                <a:spcPct val="20000"/>
              </a:spcBef>
              <a:buFont typeface="Arial" pitchFamily="34" charset="0"/>
              <a:buChar char="•"/>
              <a:defRPr sz="2900"/>
            </a:lvl9pPr>
          </a:lstStyle>
          <a:p>
            <a:r>
              <a:rPr lang="en-US" sz="4488" dirty="0">
                <a:solidFill>
                  <a:schemeClr val="tx1">
                    <a:lumMod val="65000"/>
                    <a:lumOff val="35000"/>
                  </a:schemeClr>
                </a:solidFill>
                <a:latin typeface="Segoe UI Light" pitchFamily="34" charset="0"/>
                <a:ea typeface="+mj-ea"/>
                <a:cs typeface="+mj-cs"/>
              </a:rPr>
              <a:t>Devices &amp; experiences people love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217" y="3666159"/>
            <a:ext cx="3817341" cy="25448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310" y="4094488"/>
            <a:ext cx="2753742" cy="16882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7148" y="5208823"/>
            <a:ext cx="777571" cy="1422387"/>
          </a:xfrm>
          <a:prstGeom prst="rect">
            <a:avLst/>
          </a:prstGeom>
        </p:spPr>
      </p:pic>
      <p:sp>
        <p:nvSpPr>
          <p:cNvPr id="8" name="Text Placeholder 8"/>
          <p:cNvSpPr txBox="1">
            <a:spLocks/>
          </p:cNvSpPr>
          <p:nvPr/>
        </p:nvSpPr>
        <p:spPr>
          <a:xfrm>
            <a:off x="272273" y="2491576"/>
            <a:ext cx="6016223" cy="1456237"/>
          </a:xfrm>
          <a:prstGeom prst="rect">
            <a:avLst/>
          </a:prstGeom>
        </p:spPr>
        <p:txBody>
          <a:bodyPr vert="horz" wrap="square" lIns="149205" tIns="93253" rIns="149205" bIns="93253" rtlCol="0" anchor="t" anchorCtr="0">
            <a:spAutoFit/>
          </a:bodyPr>
          <a:lstStyle>
            <a:lvl1pPr marL="0" indent="0" algn="l" defTabSz="1243023" rtl="0" eaLnBrk="1" fontAlgn="base" latinLnBrk="0" hangingPunct="1">
              <a:lnSpc>
                <a:spcPct val="80000"/>
              </a:lnSpc>
              <a:spcBef>
                <a:spcPts val="0"/>
              </a:spcBef>
              <a:spcAft>
                <a:spcPts val="0"/>
              </a:spcAft>
              <a:buClr>
                <a:schemeClr val="accent1"/>
              </a:buClr>
              <a:buSzPct val="110000"/>
              <a:buFont typeface="Avenir LT Pro 45 Book" charset="0"/>
              <a:buNone/>
              <a:defRPr lang="en-US" sz="4800" b="0" kern="1200" cap="none" spc="-102" baseline="0" dirty="0" smtClean="0">
                <a:solidFill>
                  <a:schemeClr val="tx1">
                    <a:lumMod val="65000"/>
                    <a:lumOff val="35000"/>
                  </a:schemeClr>
                </a:solidFill>
                <a:latin typeface="Segoe UI Light" pitchFamily="34" charset="0"/>
                <a:ea typeface="+mj-ea"/>
                <a:cs typeface="+mj-cs"/>
              </a:defRPr>
            </a:lvl1pPr>
            <a:lvl2pPr marL="0" marR="0" indent="0" algn="l" defTabSz="1243023" rtl="0" eaLnBrk="1" fontAlgn="auto" latinLnBrk="0" hangingPunct="1">
              <a:lnSpc>
                <a:spcPct val="95000"/>
              </a:lnSpc>
              <a:spcBef>
                <a:spcPts val="0"/>
              </a:spcBef>
              <a:spcAft>
                <a:spcPts val="1632"/>
              </a:spcAft>
              <a:buClrTx/>
              <a:buSzTx/>
              <a:buFont typeface="Arial" pitchFamily="34" charset="0"/>
              <a:buNone/>
              <a:tabLst/>
              <a:defRPr lang="en-US" sz="1900" b="0" kern="1200" dirty="0" smtClean="0">
                <a:solidFill>
                  <a:srgbClr val="505050"/>
                </a:solidFill>
                <a:latin typeface="+mn-lt"/>
                <a:ea typeface="+mn-ea"/>
                <a:cs typeface="+mn-cs"/>
              </a:defRPr>
            </a:lvl2pPr>
            <a:lvl3pPr marL="621511" indent="-310758" algn="l" defTabSz="1243023" rtl="0" eaLnBrk="1" latinLnBrk="0" hangingPunct="1">
              <a:lnSpc>
                <a:spcPct val="95000"/>
              </a:lnSpc>
              <a:spcBef>
                <a:spcPts val="0"/>
              </a:spcBef>
              <a:spcAft>
                <a:spcPts val="1632"/>
              </a:spcAft>
              <a:buFont typeface="Lucida Grande"/>
              <a:buChar char="-"/>
              <a:defRPr lang="en-US" sz="1900" b="0" kern="1200" dirty="0" smtClean="0">
                <a:solidFill>
                  <a:srgbClr val="505050"/>
                </a:solidFill>
                <a:latin typeface="+mn-lt"/>
                <a:ea typeface="+mn-ea"/>
                <a:cs typeface="+mn-cs"/>
              </a:defRPr>
            </a:lvl3pPr>
            <a:lvl4pPr marL="852421" indent="-230909" algn="l" defTabSz="1243023" rtl="0" eaLnBrk="1" latinLnBrk="0" hangingPunct="1">
              <a:lnSpc>
                <a:spcPct val="95000"/>
              </a:lnSpc>
              <a:spcBef>
                <a:spcPts val="0"/>
              </a:spcBef>
              <a:spcAft>
                <a:spcPts val="0"/>
              </a:spcAft>
              <a:buFont typeface="Arial" pitchFamily="34" charset="0"/>
              <a:buChar char="•"/>
              <a:defRPr lang="en-US" sz="1900" b="0" kern="1200" dirty="0" smtClean="0">
                <a:solidFill>
                  <a:srgbClr val="505050"/>
                </a:solidFill>
                <a:latin typeface="+mn-lt"/>
                <a:ea typeface="+mn-ea"/>
                <a:cs typeface="+mn-cs"/>
              </a:defRPr>
            </a:lvl4pPr>
            <a:lvl5pPr marL="1243023" indent="-310758" algn="l" defTabSz="1243023" rtl="0" eaLnBrk="1" latinLnBrk="0" hangingPunct="1">
              <a:lnSpc>
                <a:spcPct val="95000"/>
              </a:lnSpc>
              <a:spcBef>
                <a:spcPts val="0"/>
              </a:spcBef>
              <a:spcAft>
                <a:spcPts val="0"/>
              </a:spcAft>
              <a:buFont typeface="Lucida Grande"/>
              <a:buChar char="-"/>
              <a:defRPr lang="en-US" sz="1900" b="0" kern="1200" dirty="0">
                <a:solidFill>
                  <a:srgbClr val="505050"/>
                </a:solidFill>
                <a:latin typeface="+mn-lt"/>
                <a:ea typeface="+mn-ea"/>
                <a:cs typeface="+mn-cs"/>
              </a:defRPr>
            </a:lvl5pPr>
            <a:lvl6pPr marL="3418309" indent="-310758" algn="l" defTabSz="1243023"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039821" indent="-310758" algn="l" defTabSz="1243023"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661332" indent="-310758" algn="l" defTabSz="1243023"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282842" indent="-310758" algn="l" defTabSz="1243023"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defTabSz="914166">
              <a:lnSpc>
                <a:spcPct val="90000"/>
              </a:lnSpc>
              <a:spcAft>
                <a:spcPts val="3000"/>
              </a:spcAft>
            </a:pPr>
            <a:r>
              <a:rPr lang="en-US" sz="4488" dirty="0"/>
              <a:t>Infrastructure support business requires</a:t>
            </a:r>
          </a:p>
        </p:txBody>
      </p:sp>
      <p:pic>
        <p:nvPicPr>
          <p:cNvPr id="9" name="Picture 8" descr="Win_Wht_S_rgb_Wht_S_rgb.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4709" y="6340428"/>
            <a:ext cx="1295861" cy="438324"/>
          </a:xfrm>
          <a:prstGeom prst="rect">
            <a:avLst/>
          </a:prstGeom>
        </p:spPr>
      </p:pic>
    </p:spTree>
    <p:extLst>
      <p:ext uri="{BB962C8B-B14F-4D97-AF65-F5344CB8AC3E}">
        <p14:creationId xmlns:p14="http://schemas.microsoft.com/office/powerpoint/2010/main" val="2675008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3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7126" b="7126"/>
          <a:stretch/>
        </p:blipFill>
        <p:spPr>
          <a:xfrm>
            <a:off x="0" y="0"/>
            <a:ext cx="6929438" cy="6994525"/>
          </a:xfrm>
          <a:prstGeom prst="rect">
            <a:avLst/>
          </a:prstGeom>
          <a:noFill/>
          <a:ln>
            <a:noFill/>
          </a:ln>
        </p:spPr>
      </p:pic>
      <p:sp>
        <p:nvSpPr>
          <p:cNvPr id="3" name="Title 2"/>
          <p:cNvSpPr>
            <a:spLocks noGrp="1"/>
          </p:cNvSpPr>
          <p:nvPr>
            <p:ph type="title" idx="4294967295"/>
          </p:nvPr>
        </p:nvSpPr>
        <p:spPr>
          <a:xfrm>
            <a:off x="7761288" y="546100"/>
            <a:ext cx="4675187" cy="1098550"/>
          </a:xfrm>
        </p:spPr>
        <p:txBody>
          <a:bodyPr/>
          <a:lstStyle/>
          <a:p>
            <a:pPr>
              <a:lnSpc>
                <a:spcPct val="95000"/>
              </a:lnSpc>
            </a:pPr>
            <a:r>
              <a:rPr lang="en-US" sz="6731" dirty="0">
                <a:solidFill>
                  <a:schemeClr val="tx1"/>
                </a:solidFill>
                <a:latin typeface="Segoe UI Light" pitchFamily="34" charset="0"/>
              </a:rPr>
              <a:t>Meet Windows Phone 8.1</a:t>
            </a:r>
          </a:p>
        </p:txBody>
      </p:sp>
    </p:spTree>
    <p:extLst>
      <p:ext uri="{BB962C8B-B14F-4D97-AF65-F5344CB8AC3E}">
        <p14:creationId xmlns:p14="http://schemas.microsoft.com/office/powerpoint/2010/main" val="418974078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3158074" y="3927299"/>
            <a:ext cx="5626016" cy="2546007"/>
          </a:xfrm>
          <a:prstGeom prst="rect">
            <a:avLst/>
          </a:prstGeom>
          <a:solidFill>
            <a:schemeClr val="accent4">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39891" rIns="0" bIns="0" numCol="1" spcCol="0" rtlCol="0" fromWordArt="0" anchor="ctr" anchorCtr="0" forceAA="0" compatLnSpc="1">
            <a:prstTxWarp prst="textNoShape">
              <a:avLst/>
            </a:prstTxWarp>
            <a:noAutofit/>
          </a:bodyPr>
          <a:lstStyle/>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Enhanced Device and App Management</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Windows App Platform Convergence</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Certificate Management</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Enterprise Wipe</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Enhanced Asset Management and User Assistance</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Assigned Access</a:t>
            </a:r>
          </a:p>
        </p:txBody>
      </p:sp>
      <p:sp>
        <p:nvSpPr>
          <p:cNvPr id="20" name="Rectangle 19"/>
          <p:cNvSpPr/>
          <p:nvPr/>
        </p:nvSpPr>
        <p:spPr bwMode="auto">
          <a:xfrm>
            <a:off x="3158074" y="1324065"/>
            <a:ext cx="5626016" cy="2546007"/>
          </a:xfrm>
          <a:prstGeom prst="rect">
            <a:avLst/>
          </a:prstGeom>
          <a:solidFill>
            <a:schemeClr val="accent1">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39891" rIns="0" bIns="0" numCol="1" spcCol="0" rtlCol="0" fromWordArt="0" anchor="ctr" anchorCtr="0" forceAA="0" compatLnSpc="1">
            <a:prstTxWarp prst="textNoShape">
              <a:avLst/>
            </a:prstTxWarp>
            <a:noAutofit/>
          </a:bodyPr>
          <a:lstStyle/>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Built-in Office Collaboration Apps</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Enterprise VPN and Wi-Fi</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S/MIME Support for Secure, Encrypted Email</a:t>
            </a:r>
          </a:p>
          <a:p>
            <a:pPr defTabSz="932202" fontAlgn="base">
              <a:lnSpc>
                <a:spcPct val="90000"/>
              </a:lnSpc>
              <a:spcBef>
                <a:spcPct val="0"/>
              </a:spcBef>
              <a:spcAft>
                <a:spcPts val="816"/>
              </a:spcAft>
            </a:pPr>
            <a:r>
              <a:rPr lang="en-US" sz="1836" dirty="0">
                <a:solidFill>
                  <a:schemeClr val="tx1">
                    <a:lumMod val="75000"/>
                    <a:lumOff val="25000"/>
                  </a:schemeClr>
                </a:solidFill>
                <a:ea typeface="Segoe UI" pitchFamily="34" charset="0"/>
                <a:cs typeface="Segoe UI" pitchFamily="34" charset="0"/>
              </a:rPr>
              <a:t>Cortana, your more personal </a:t>
            </a:r>
            <a:r>
              <a:rPr lang="en-US" sz="1836" dirty="0" err="1">
                <a:solidFill>
                  <a:schemeClr val="tx1">
                    <a:lumMod val="75000"/>
                    <a:lumOff val="25000"/>
                  </a:schemeClr>
                </a:solidFill>
                <a:ea typeface="Segoe UI" pitchFamily="34" charset="0"/>
                <a:cs typeface="Segoe UI" pitchFamily="34" charset="0"/>
              </a:rPr>
              <a:t>personal</a:t>
            </a:r>
            <a:r>
              <a:rPr lang="en-US" sz="1836" dirty="0">
                <a:solidFill>
                  <a:schemeClr val="tx1">
                    <a:lumMod val="75000"/>
                    <a:lumOff val="25000"/>
                  </a:schemeClr>
                </a:solidFill>
                <a:ea typeface="Segoe UI" pitchFamily="34" charset="0"/>
                <a:cs typeface="Segoe UI" pitchFamily="34" charset="0"/>
              </a:rPr>
              <a:t> assistant</a:t>
            </a:r>
          </a:p>
          <a:p>
            <a:pPr defTabSz="932202" fontAlgn="base">
              <a:lnSpc>
                <a:spcPct val="90000"/>
              </a:lnSpc>
              <a:spcBef>
                <a:spcPct val="0"/>
              </a:spcBef>
              <a:spcAft>
                <a:spcPts val="816"/>
              </a:spcAft>
            </a:pPr>
            <a:endParaRPr lang="en-US" sz="1836" dirty="0">
              <a:solidFill>
                <a:schemeClr val="tx1">
                  <a:lumMod val="75000"/>
                  <a:lumOff val="25000"/>
                </a:schemeClr>
              </a:solidFill>
              <a:ea typeface="Segoe UI" pitchFamily="34" charset="0"/>
              <a:cs typeface="Segoe UI" pitchFamily="34" charset="0"/>
            </a:endParaRPr>
          </a:p>
        </p:txBody>
      </p:sp>
      <p:sp>
        <p:nvSpPr>
          <p:cNvPr id="9" name="Rectangle 8"/>
          <p:cNvSpPr/>
          <p:nvPr/>
        </p:nvSpPr>
        <p:spPr>
          <a:xfrm>
            <a:off x="1" y="1172803"/>
            <a:ext cx="3121674" cy="5616401"/>
          </a:xfrm>
          <a:prstGeom prst="rect">
            <a:avLst/>
          </a:prstGeom>
          <a:solidFill>
            <a:srgbClr val="002050"/>
          </a:solidFill>
          <a:ln>
            <a:solidFill>
              <a:srgbClr val="002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21" tIns="91413" rIns="137121" bIns="91413" numCol="1" spcCol="0" rtlCol="0" fromWordArt="0" anchor="t" anchorCtr="0" forceAA="0" compatLnSpc="1">
            <a:prstTxWarp prst="textNoShape">
              <a:avLst/>
            </a:prstTxWarp>
            <a:noAutofit/>
          </a:bodyPr>
          <a:lstStyle/>
          <a:p>
            <a:pPr algn="ctr">
              <a:lnSpc>
                <a:spcPct val="90000"/>
              </a:lnSpc>
            </a:pPr>
            <a:endParaRPr lang="en-US" sz="1300" dirty="0">
              <a:solidFill>
                <a:srgbClr val="162B95"/>
              </a:solidFill>
            </a:endParaRPr>
          </a:p>
        </p:txBody>
      </p:sp>
      <p:grpSp>
        <p:nvGrpSpPr>
          <p:cNvPr id="7" name="Group 6"/>
          <p:cNvGrpSpPr/>
          <p:nvPr/>
        </p:nvGrpSpPr>
        <p:grpSpPr>
          <a:xfrm>
            <a:off x="581668" y="3927299"/>
            <a:ext cx="2548571" cy="2540005"/>
            <a:chOff x="4010742" y="1430316"/>
            <a:chExt cx="2856860" cy="2847258"/>
          </a:xfrm>
        </p:grpSpPr>
        <p:pic>
          <p:nvPicPr>
            <p:cNvPr id="1029"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0952" t="7164" r="14439" b="46749"/>
            <a:stretch/>
          </p:blipFill>
          <p:spPr bwMode="auto">
            <a:xfrm>
              <a:off x="4010742" y="1430316"/>
              <a:ext cx="2847258" cy="28472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4650823" y="3064581"/>
              <a:ext cx="2216779" cy="1212993"/>
            </a:xfrm>
            <a:prstGeom prst="rect">
              <a:avLst/>
            </a:prstGeom>
            <a:gradFill>
              <a:gsLst>
                <a:gs pos="0">
                  <a:schemeClr val="tx1">
                    <a:alpha val="0"/>
                  </a:schemeClr>
                </a:gs>
                <a:gs pos="100000">
                  <a:schemeClr val="tx1">
                    <a:alpha val="9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182829" rIns="137121" bIns="91413" numCol="1" spcCol="0" rtlCol="0" fromWordArt="0" anchor="b" anchorCtr="0" forceAA="0" compatLnSpc="1">
              <a:prstTxWarp prst="textNoShape">
                <a:avLst/>
              </a:prstTxWarp>
              <a:noAutofit/>
            </a:bodyPr>
            <a:lstStyle/>
            <a:p>
              <a:pPr defTabSz="932304" fontAlgn="base">
                <a:lnSpc>
                  <a:spcPct val="90000"/>
                </a:lnSpc>
                <a:spcBef>
                  <a:spcPct val="0"/>
                </a:spcBef>
                <a:spcAft>
                  <a:spcPct val="0"/>
                </a:spcAft>
              </a:pPr>
              <a:r>
                <a:rPr lang="en-US" sz="2448" dirty="0">
                  <a:gradFill>
                    <a:gsLst>
                      <a:gs pos="51250">
                        <a:schemeClr val="bg1"/>
                      </a:gs>
                      <a:gs pos="35000">
                        <a:schemeClr val="bg1"/>
                      </a:gs>
                    </a:gsLst>
                    <a:lin ang="5400000" scaled="0"/>
                  </a:gradFill>
                </a:rPr>
                <a:t>Putting IT </a:t>
              </a:r>
              <a:br>
                <a:rPr lang="en-US" sz="2448" dirty="0">
                  <a:gradFill>
                    <a:gsLst>
                      <a:gs pos="51250">
                        <a:schemeClr val="bg1"/>
                      </a:gs>
                      <a:gs pos="35000">
                        <a:schemeClr val="bg1"/>
                      </a:gs>
                    </a:gsLst>
                    <a:lin ang="5400000" scaled="0"/>
                  </a:gradFill>
                </a:rPr>
              </a:br>
              <a:r>
                <a:rPr lang="en-US" sz="2448" dirty="0">
                  <a:gradFill>
                    <a:gsLst>
                      <a:gs pos="51250">
                        <a:schemeClr val="bg1"/>
                      </a:gs>
                      <a:gs pos="35000">
                        <a:schemeClr val="bg1"/>
                      </a:gs>
                    </a:gsLst>
                    <a:lin ang="5400000" scaled="0"/>
                  </a:gradFill>
                </a:rPr>
                <a:t>in control</a:t>
              </a:r>
            </a:p>
          </p:txBody>
        </p:sp>
        <p:sp>
          <p:nvSpPr>
            <p:cNvPr id="36" name="Rectangle 35"/>
            <p:cNvSpPr/>
            <p:nvPr/>
          </p:nvSpPr>
          <p:spPr bwMode="auto">
            <a:xfrm rot="16200000">
              <a:off x="2907154" y="2533905"/>
              <a:ext cx="2847257" cy="640080"/>
            </a:xfrm>
            <a:prstGeom prst="rect">
              <a:avLst/>
            </a:prstGeom>
            <a:solidFill>
              <a:schemeClr val="accent4">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9" tIns="146263" rIns="182829" bIns="146263" numCol="1" rtlCol="0" anchor="ctr" anchorCtr="0" compatLnSpc="1">
              <a:prstTxWarp prst="textNoShape">
                <a:avLst/>
              </a:prstTxWarp>
              <a:noAutofit/>
            </a:bodyPr>
            <a:lstStyle/>
            <a:p>
              <a:pPr defTabSz="932304" fontAlgn="base">
                <a:lnSpc>
                  <a:spcPct val="90000"/>
                </a:lnSpc>
                <a:spcBef>
                  <a:spcPct val="0"/>
                </a:spcBef>
                <a:spcAft>
                  <a:spcPct val="0"/>
                </a:spcAft>
              </a:pPr>
              <a:r>
                <a:rPr lang="en-US" sz="2856" spc="-119" dirty="0">
                  <a:solidFill>
                    <a:schemeClr val="accent4">
                      <a:lumMod val="20000"/>
                      <a:lumOff val="80000"/>
                    </a:schemeClr>
                  </a:solidFill>
                  <a:latin typeface="Segoe UI Light" pitchFamily="34" charset="0"/>
                </a:rPr>
                <a:t>IT professionals</a:t>
              </a:r>
            </a:p>
          </p:txBody>
        </p:sp>
      </p:grpSp>
      <p:grpSp>
        <p:nvGrpSpPr>
          <p:cNvPr id="8" name="Group 7"/>
          <p:cNvGrpSpPr/>
          <p:nvPr/>
        </p:nvGrpSpPr>
        <p:grpSpPr>
          <a:xfrm>
            <a:off x="581668" y="1324065"/>
            <a:ext cx="2560453" cy="2551848"/>
            <a:chOff x="452049" y="1430316"/>
            <a:chExt cx="2856859" cy="2847258"/>
          </a:xfrm>
        </p:grpSpPr>
        <p:pic>
          <p:nvPicPr>
            <p:cNvPr id="15"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3344" t="3858" r="4787" b="30522"/>
            <a:stretch/>
          </p:blipFill>
          <p:spPr bwMode="auto">
            <a:xfrm>
              <a:off x="458769" y="1440692"/>
              <a:ext cx="2836882" cy="2836882"/>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1092129" y="3064581"/>
              <a:ext cx="2216779" cy="1212993"/>
            </a:xfrm>
            <a:prstGeom prst="rect">
              <a:avLst/>
            </a:prstGeom>
            <a:gradFill>
              <a:gsLst>
                <a:gs pos="0">
                  <a:schemeClr val="tx1">
                    <a:alpha val="0"/>
                  </a:schemeClr>
                </a:gs>
                <a:gs pos="100000">
                  <a:schemeClr val="tx1">
                    <a:alpha val="9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9" tIns="182829" rIns="137121" bIns="91413" numCol="1" spcCol="0" rtlCol="0" fromWordArt="0" anchor="b" anchorCtr="0" forceAA="0" compatLnSpc="1">
              <a:prstTxWarp prst="textNoShape">
                <a:avLst/>
              </a:prstTxWarp>
              <a:noAutofit/>
            </a:bodyPr>
            <a:lstStyle/>
            <a:p>
              <a:pPr defTabSz="932304" fontAlgn="base">
                <a:lnSpc>
                  <a:spcPct val="90000"/>
                </a:lnSpc>
                <a:spcBef>
                  <a:spcPct val="0"/>
                </a:spcBef>
                <a:spcAft>
                  <a:spcPct val="0"/>
                </a:spcAft>
              </a:pPr>
              <a:r>
                <a:rPr lang="en-US" sz="2448" dirty="0">
                  <a:gradFill>
                    <a:gsLst>
                      <a:gs pos="51250">
                        <a:schemeClr val="bg1"/>
                      </a:gs>
                      <a:gs pos="35000">
                        <a:schemeClr val="bg1"/>
                      </a:gs>
                    </a:gsLst>
                    <a:lin ang="5400000" scaled="0"/>
                  </a:gradFill>
                </a:rPr>
                <a:t>Anywhere productivity</a:t>
              </a:r>
            </a:p>
          </p:txBody>
        </p:sp>
        <p:sp>
          <p:nvSpPr>
            <p:cNvPr id="16" name="Rectangle 15"/>
            <p:cNvSpPr/>
            <p:nvPr/>
          </p:nvSpPr>
          <p:spPr bwMode="auto">
            <a:xfrm rot="16200000">
              <a:off x="-651540" y="2533905"/>
              <a:ext cx="2847257" cy="640080"/>
            </a:xfrm>
            <a:prstGeom prst="rect">
              <a:avLst/>
            </a:prstGeom>
            <a:solidFill>
              <a:schemeClr val="accent1">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9" tIns="146263" rIns="182829" bIns="146263" numCol="1" rtlCol="0" anchor="ctr" anchorCtr="0" compatLnSpc="1">
              <a:prstTxWarp prst="textNoShape">
                <a:avLst/>
              </a:prstTxWarp>
              <a:noAutofit/>
            </a:bodyPr>
            <a:lstStyle/>
            <a:p>
              <a:pPr defTabSz="932304" fontAlgn="base">
                <a:lnSpc>
                  <a:spcPct val="90000"/>
                </a:lnSpc>
                <a:spcBef>
                  <a:spcPct val="0"/>
                </a:spcBef>
                <a:spcAft>
                  <a:spcPct val="0"/>
                </a:spcAft>
              </a:pPr>
              <a:r>
                <a:rPr lang="en-US" sz="2856" spc="-119" dirty="0">
                  <a:solidFill>
                    <a:schemeClr val="tx2">
                      <a:lumMod val="20000"/>
                      <a:lumOff val="80000"/>
                    </a:schemeClr>
                  </a:solidFill>
                  <a:latin typeface="Segoe UI Light" pitchFamily="34" charset="0"/>
                </a:rPr>
                <a:t>Business users</a:t>
              </a:r>
            </a:p>
          </p:txBody>
        </p:sp>
      </p:grpSp>
      <p:sp>
        <p:nvSpPr>
          <p:cNvPr id="17" name="Rectangle 16"/>
          <p:cNvSpPr/>
          <p:nvPr/>
        </p:nvSpPr>
        <p:spPr>
          <a:xfrm>
            <a:off x="8925507" y="1324065"/>
            <a:ext cx="3112463" cy="5465138"/>
          </a:xfrm>
          <a:prstGeom prst="rect">
            <a:avLst/>
          </a:prstGeom>
          <a:noFill/>
        </p:spPr>
        <p:txBody>
          <a:bodyPr wrap="square" lIns="182829" tIns="279781" rIns="0" bIns="146263">
            <a:noAutofit/>
          </a:bodyPr>
          <a:lstStyle/>
          <a:p>
            <a:pPr marL="0" lvl="1" indent="-229427">
              <a:lnSpc>
                <a:spcPct val="90000"/>
              </a:lnSpc>
              <a:spcAft>
                <a:spcPts val="2448"/>
              </a:spcAft>
            </a:pPr>
            <a:endParaRPr lang="en-US" sz="2856" spc="-50" dirty="0">
              <a:solidFill>
                <a:schemeClr val="tx1">
                  <a:lumMod val="75000"/>
                  <a:lumOff val="25000"/>
                </a:schemeClr>
              </a:solidFill>
              <a:latin typeface="Segoe UI Light" pitchFamily="34" charset="0"/>
            </a:endParaRPr>
          </a:p>
          <a:p>
            <a:pPr marL="0" lvl="1" indent="-229427">
              <a:lnSpc>
                <a:spcPct val="90000"/>
              </a:lnSpc>
              <a:spcAft>
                <a:spcPts val="2448"/>
              </a:spcAft>
            </a:pPr>
            <a:r>
              <a:rPr lang="en-US" sz="2856" spc="-50" dirty="0">
                <a:solidFill>
                  <a:schemeClr val="tx1">
                    <a:lumMod val="75000"/>
                    <a:lumOff val="25000"/>
                  </a:schemeClr>
                </a:solidFill>
                <a:latin typeface="Segoe UI Light" pitchFamily="34" charset="0"/>
              </a:rPr>
              <a:t>For existing Windows Phone 8 handsets</a:t>
            </a:r>
          </a:p>
          <a:p>
            <a:pPr marL="0" lvl="1">
              <a:lnSpc>
                <a:spcPct val="90000"/>
              </a:lnSpc>
              <a:spcAft>
                <a:spcPts val="2448"/>
              </a:spcAft>
            </a:pPr>
            <a:r>
              <a:rPr lang="en-US" sz="2856" spc="-50" dirty="0">
                <a:solidFill>
                  <a:schemeClr val="tx1">
                    <a:lumMod val="75000"/>
                    <a:lumOff val="25000"/>
                  </a:schemeClr>
                </a:solidFill>
                <a:latin typeface="Segoe UI Light" pitchFamily="34" charset="0"/>
              </a:rPr>
              <a:t>Available     summer            2014</a:t>
            </a:r>
          </a:p>
        </p:txBody>
      </p:sp>
      <p:sp>
        <p:nvSpPr>
          <p:cNvPr id="5" name="Title 4"/>
          <p:cNvSpPr>
            <a:spLocks noGrp="1"/>
          </p:cNvSpPr>
          <p:nvPr>
            <p:ph type="title"/>
          </p:nvPr>
        </p:nvSpPr>
        <p:spPr/>
        <p:txBody>
          <a:bodyPr/>
          <a:lstStyle/>
          <a:p>
            <a:r>
              <a:rPr lang="en-US" dirty="0"/>
              <a:t>Windows Phone 8.1 </a:t>
            </a:r>
            <a:r>
              <a:rPr lang="en-US" dirty="0" smtClean="0"/>
              <a:t>release</a:t>
            </a:r>
            <a:endParaRPr lang="en-US" dirty="0"/>
          </a:p>
        </p:txBody>
      </p:sp>
    </p:spTree>
    <p:extLst>
      <p:ext uri="{BB962C8B-B14F-4D97-AF65-F5344CB8AC3E}">
        <p14:creationId xmlns:p14="http://schemas.microsoft.com/office/powerpoint/2010/main" val="137227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8" decel="100000" fill="hold" grpId="0" nodeType="withEffect">
                                  <p:stCondLst>
                                    <p:cond delay="80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9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0-#ppt_w/2"/>
                                          </p:val>
                                        </p:tav>
                                        <p:tav tm="100000">
                                          <p:val>
                                            <p:strVal val="#ppt_x"/>
                                          </p:val>
                                        </p:tav>
                                      </p:tavLst>
                                    </p:anim>
                                    <p:anim calcmode="lin" valueType="num">
                                      <p:cBhvr additive="base">
                                        <p:cTn id="18" dur="10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900"/>
                            </p:stCondLst>
                            <p:childTnLst>
                              <p:par>
                                <p:cTn id="20" presetID="2" presetClass="entr" presetSubtype="2" fill="hold" grpId="0" nodeType="after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 calcmode="lin" valueType="num">
                                      <p:cBhvr additive="base">
                                        <p:cTn id="22"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7">
                                            <p:txEl>
                                              <p:pRg st="1" end="1"/>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1000"/>
                                  </p:stCondLst>
                                  <p:childTnLst>
                                    <p:set>
                                      <p:cBhvr>
                                        <p:cTn id="25" dur="1" fill="hold">
                                          <p:stCondLst>
                                            <p:cond delay="0"/>
                                          </p:stCondLst>
                                        </p:cTn>
                                        <p:tgtEl>
                                          <p:spTgt spid="17">
                                            <p:txEl>
                                              <p:pRg st="2" end="2"/>
                                            </p:txEl>
                                          </p:spTgt>
                                        </p:tgtEl>
                                        <p:attrNameLst>
                                          <p:attrName>style.visibility</p:attrName>
                                        </p:attrNameLst>
                                      </p:cBhvr>
                                      <p:to>
                                        <p:strVal val="visible"/>
                                      </p:to>
                                    </p:set>
                                    <p:anim calcmode="lin" valueType="num">
                                      <p:cBhvr additive="base">
                                        <p:cTn id="26"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build="p" advAuto="50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2C9F"/>
        </a:solidFill>
        <a:effectLst/>
      </p:bgPr>
    </p:bg>
    <p:spTree>
      <p:nvGrpSpPr>
        <p:cNvPr id="1" name=""/>
        <p:cNvGrpSpPr/>
        <p:nvPr/>
      </p:nvGrpSpPr>
      <p:grpSpPr>
        <a:xfrm>
          <a:off x="0" y="0"/>
          <a:ext cx="0" cy="0"/>
          <a:chOff x="0" y="0"/>
          <a:chExt cx="0" cy="0"/>
        </a:xfrm>
      </p:grpSpPr>
      <p:pic>
        <p:nvPicPr>
          <p:cNvPr id="6" name="Picture 5" descr="Visuals_01.jpg"/>
          <p:cNvPicPr>
            <a:picLocks noChangeAspect="1"/>
          </p:cNvPicPr>
          <p:nvPr/>
        </p:nvPicPr>
        <p:blipFill rotWithShape="1">
          <a:blip r:embed="rId3">
            <a:extLst>
              <a:ext uri="{28A0092B-C50C-407E-A947-70E740481C1C}">
                <a14:useLocalDpi xmlns:a14="http://schemas.microsoft.com/office/drawing/2010/main" val="0"/>
              </a:ext>
            </a:extLst>
          </a:blip>
          <a:srcRect b="7494"/>
          <a:stretch/>
        </p:blipFill>
        <p:spPr>
          <a:xfrm>
            <a:off x="883" y="525086"/>
            <a:ext cx="12432948" cy="6469439"/>
          </a:xfrm>
          <a:prstGeom prst="rect">
            <a:avLst/>
          </a:prstGeom>
        </p:spPr>
      </p:pic>
      <p:sp>
        <p:nvSpPr>
          <p:cNvPr id="7" name="Text Placeholder 1"/>
          <p:cNvSpPr txBox="1">
            <a:spLocks/>
          </p:cNvSpPr>
          <p:nvPr/>
        </p:nvSpPr>
        <p:spPr>
          <a:xfrm>
            <a:off x="272308" y="704878"/>
            <a:ext cx="11877655" cy="1216672"/>
          </a:xfrm>
          <a:prstGeom prst="rect">
            <a:avLst/>
          </a:prstGeom>
        </p:spPr>
        <p:txBody>
          <a:bodyPr vert="horz" wrap="square" lIns="152197" tIns="95123" rIns="152197" bIns="95123" rtlCol="0" anchor="t" anchorCtr="0">
            <a:spAutoFit/>
          </a:bodyPr>
          <a:lstStyle>
            <a:lvl1pPr marL="0" indent="0" algn="l" defTabSz="1218657" rtl="0" eaLnBrk="1" fontAlgn="base" latinLnBrk="0" hangingPunct="1">
              <a:lnSpc>
                <a:spcPct val="80000"/>
              </a:lnSpc>
              <a:spcBef>
                <a:spcPts val="0"/>
              </a:spcBef>
              <a:spcAft>
                <a:spcPts val="0"/>
              </a:spcAft>
              <a:buClr>
                <a:schemeClr val="accent1"/>
              </a:buClr>
              <a:buSzPct val="110000"/>
              <a:buFont typeface="Avenir LT Pro 45 Book" charset="0"/>
              <a:buNone/>
              <a:defRPr lang="en-US" sz="4800" b="0" kern="1200" cap="none" spc="-100" baseline="0" dirty="0" smtClean="0">
                <a:solidFill>
                  <a:schemeClr val="tx1">
                    <a:lumMod val="65000"/>
                    <a:lumOff val="35000"/>
                  </a:schemeClr>
                </a:solidFill>
                <a:latin typeface="Segoe UI Light" pitchFamily="34" charset="0"/>
                <a:ea typeface="+mj-ea"/>
                <a:cs typeface="+mj-cs"/>
              </a:defRPr>
            </a:lvl1pPr>
            <a:lvl2pPr marL="0" marR="0" indent="0" algn="l" defTabSz="1218657" rtl="0" eaLnBrk="1" fontAlgn="auto" latinLnBrk="0" hangingPunct="1">
              <a:lnSpc>
                <a:spcPct val="95000"/>
              </a:lnSpc>
              <a:spcBef>
                <a:spcPts val="0"/>
              </a:spcBef>
              <a:spcAft>
                <a:spcPts val="1600"/>
              </a:spcAft>
              <a:buClrTx/>
              <a:buSzTx/>
              <a:buFont typeface="Arial" pitchFamily="34" charset="0"/>
              <a:buNone/>
              <a:tabLst/>
              <a:defRPr lang="en-US" sz="1863" b="0" kern="1200" dirty="0" smtClean="0">
                <a:solidFill>
                  <a:srgbClr val="505050"/>
                </a:solidFill>
                <a:latin typeface="+mn-lt"/>
                <a:ea typeface="+mn-ea"/>
                <a:cs typeface="+mn-cs"/>
              </a:defRPr>
            </a:lvl2pPr>
            <a:lvl3pPr marL="609328" indent="-304666" algn="l" defTabSz="1218657" rtl="0" eaLnBrk="1" latinLnBrk="0" hangingPunct="1">
              <a:lnSpc>
                <a:spcPct val="95000"/>
              </a:lnSpc>
              <a:spcBef>
                <a:spcPts val="0"/>
              </a:spcBef>
              <a:spcAft>
                <a:spcPts val="1600"/>
              </a:spcAft>
              <a:buFont typeface="Lucida Grande"/>
              <a:buChar char="-"/>
              <a:defRPr lang="en-US" sz="1863" b="0" kern="1200" dirty="0" smtClean="0">
                <a:solidFill>
                  <a:srgbClr val="505050"/>
                </a:solidFill>
                <a:latin typeface="+mn-lt"/>
                <a:ea typeface="+mn-ea"/>
                <a:cs typeface="+mn-cs"/>
              </a:defRPr>
            </a:lvl3pPr>
            <a:lvl4pPr marL="835712" indent="-226383" algn="l" defTabSz="1218657" rtl="0" eaLnBrk="1" latinLnBrk="0" hangingPunct="1">
              <a:lnSpc>
                <a:spcPct val="95000"/>
              </a:lnSpc>
              <a:spcBef>
                <a:spcPts val="0"/>
              </a:spcBef>
              <a:spcAft>
                <a:spcPts val="0"/>
              </a:spcAft>
              <a:buFont typeface="Arial" pitchFamily="34" charset="0"/>
              <a:buChar char="•"/>
              <a:defRPr lang="en-US" sz="1863" b="0" kern="1200" dirty="0" smtClean="0">
                <a:solidFill>
                  <a:srgbClr val="505050"/>
                </a:solidFill>
                <a:latin typeface="+mn-lt"/>
                <a:ea typeface="+mn-ea"/>
                <a:cs typeface="+mn-cs"/>
              </a:defRPr>
            </a:lvl4pPr>
            <a:lvl5pPr marL="1218657" indent="-304666" algn="l" defTabSz="1218657" rtl="0" eaLnBrk="1" latinLnBrk="0" hangingPunct="1">
              <a:lnSpc>
                <a:spcPct val="95000"/>
              </a:lnSpc>
              <a:spcBef>
                <a:spcPts val="0"/>
              </a:spcBef>
              <a:spcAft>
                <a:spcPts val="0"/>
              </a:spcAft>
              <a:buFont typeface="Lucida Grande"/>
              <a:buChar char="-"/>
              <a:defRPr lang="en-US" sz="1863" b="0" kern="1200" dirty="0">
                <a:solidFill>
                  <a:srgbClr val="505050"/>
                </a:solidFill>
                <a:latin typeface="+mn-lt"/>
                <a:ea typeface="+mn-ea"/>
                <a:cs typeface="+mn-cs"/>
              </a:defRPr>
            </a:lvl5pPr>
            <a:lvl6pPr marL="3351304" indent="-304666" algn="l" defTabSz="1218657" rtl="0" eaLnBrk="1" latinLnBrk="0" hangingPunct="1">
              <a:spcBef>
                <a:spcPct val="20000"/>
              </a:spcBef>
              <a:buFont typeface="Arial" pitchFamily="34" charset="0"/>
              <a:buChar char="•"/>
              <a:defRPr sz="2843" kern="1200">
                <a:solidFill>
                  <a:schemeClr val="tx1"/>
                </a:solidFill>
                <a:latin typeface="+mn-lt"/>
                <a:ea typeface="+mn-ea"/>
                <a:cs typeface="+mn-cs"/>
              </a:defRPr>
            </a:lvl6pPr>
            <a:lvl7pPr marL="3960633" indent="-304666" algn="l" defTabSz="1218657" rtl="0" eaLnBrk="1" latinLnBrk="0" hangingPunct="1">
              <a:spcBef>
                <a:spcPct val="20000"/>
              </a:spcBef>
              <a:buFont typeface="Arial" pitchFamily="34" charset="0"/>
              <a:buChar char="•"/>
              <a:defRPr sz="2843" kern="1200">
                <a:solidFill>
                  <a:schemeClr val="tx1"/>
                </a:solidFill>
                <a:latin typeface="+mn-lt"/>
                <a:ea typeface="+mn-ea"/>
                <a:cs typeface="+mn-cs"/>
              </a:defRPr>
            </a:lvl7pPr>
            <a:lvl8pPr marL="4569961" indent="-304666" algn="l" defTabSz="1218657" rtl="0" eaLnBrk="1" latinLnBrk="0" hangingPunct="1">
              <a:spcBef>
                <a:spcPct val="20000"/>
              </a:spcBef>
              <a:buFont typeface="Arial" pitchFamily="34" charset="0"/>
              <a:buChar char="•"/>
              <a:defRPr sz="2843" kern="1200">
                <a:solidFill>
                  <a:schemeClr val="tx1"/>
                </a:solidFill>
                <a:latin typeface="+mn-lt"/>
                <a:ea typeface="+mn-ea"/>
                <a:cs typeface="+mn-cs"/>
              </a:defRPr>
            </a:lvl8pPr>
            <a:lvl9pPr marL="5179288" indent="-304666" algn="l" defTabSz="1218657" rtl="0" eaLnBrk="1" latinLnBrk="0" hangingPunct="1">
              <a:spcBef>
                <a:spcPct val="20000"/>
              </a:spcBef>
              <a:buFont typeface="Arial" pitchFamily="34" charset="0"/>
              <a:buChar char="•"/>
              <a:defRPr sz="2843" kern="1200">
                <a:solidFill>
                  <a:schemeClr val="tx1"/>
                </a:solidFill>
                <a:latin typeface="+mn-lt"/>
                <a:ea typeface="+mn-ea"/>
                <a:cs typeface="+mn-cs"/>
              </a:defRPr>
            </a:lvl9pPr>
          </a:lstStyle>
          <a:p>
            <a:r>
              <a:rPr lang="en-US" sz="4896" dirty="0">
                <a:solidFill>
                  <a:schemeClr val="tx1"/>
                </a:solidFill>
              </a:rPr>
              <a:t>Nokia Lumia for business</a:t>
            </a:r>
          </a:p>
          <a:p>
            <a:r>
              <a:rPr lang="en-US" sz="3264" dirty="0">
                <a:solidFill>
                  <a:schemeClr val="tx1"/>
                </a:solidFill>
              </a:rPr>
              <a:t>Choice, price, consistency.  Why compromise?</a:t>
            </a:r>
          </a:p>
        </p:txBody>
      </p:sp>
      <p:pic>
        <p:nvPicPr>
          <p:cNvPr id="4" name="Picture 3" descr="Win_Wht_S_rgb_Wht_S_rgb.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6512" y="6407042"/>
            <a:ext cx="1295861" cy="438324"/>
          </a:xfrm>
          <a:prstGeom prst="rect">
            <a:avLst/>
          </a:prstGeom>
        </p:spPr>
      </p:pic>
    </p:spTree>
    <p:extLst>
      <p:ext uri="{BB962C8B-B14F-4D97-AF65-F5344CB8AC3E}">
        <p14:creationId xmlns:p14="http://schemas.microsoft.com/office/powerpoint/2010/main" val="320035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a:xfrm>
            <a:off x="2104023" y="497"/>
            <a:ext cx="1828540" cy="6993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8" rIns="137141" bIns="91428" numCol="1" spcCol="0" rtlCol="0" fromWordArt="0" anchor="t" anchorCtr="0" forceAA="0" compatLnSpc="1">
            <a:prstTxWarp prst="textNoShape">
              <a:avLst/>
            </a:prstTxWarp>
            <a:noAutofit/>
          </a:bodyPr>
          <a:lstStyle/>
          <a:p>
            <a:pPr algn="ctr">
              <a:lnSpc>
                <a:spcPct val="90000"/>
              </a:lnSpc>
            </a:pPr>
            <a:endParaRPr lang="en-US" sz="1300" dirty="0">
              <a:gradFill>
                <a:gsLst>
                  <a:gs pos="51250">
                    <a:schemeClr val="bg1"/>
                  </a:gs>
                  <a:gs pos="35000">
                    <a:schemeClr val="bg1"/>
                  </a:gs>
                </a:gsLst>
                <a:lin ang="5400000" scaled="0"/>
              </a:gradFill>
            </a:endParaRPr>
          </a:p>
        </p:txBody>
      </p:sp>
      <p:sp>
        <p:nvSpPr>
          <p:cNvPr id="8" name="Title 7"/>
          <p:cNvSpPr>
            <a:spLocks noGrp="1"/>
          </p:cNvSpPr>
          <p:nvPr>
            <p:ph type="title"/>
          </p:nvPr>
        </p:nvSpPr>
        <p:spPr>
          <a:xfrm>
            <a:off x="350837" y="313939"/>
            <a:ext cx="11889564" cy="917575"/>
          </a:xfrm>
        </p:spPr>
        <p:txBody>
          <a:bodyPr/>
          <a:lstStyle/>
          <a:p>
            <a:r>
              <a:rPr lang="en-US" dirty="0"/>
              <a:t>Anywhere productivity with Office built-in </a:t>
            </a:r>
          </a:p>
        </p:txBody>
      </p:sp>
      <p:grpSp>
        <p:nvGrpSpPr>
          <p:cNvPr id="7" name="Outlook gropu"/>
          <p:cNvGrpSpPr/>
          <p:nvPr/>
        </p:nvGrpSpPr>
        <p:grpSpPr>
          <a:xfrm>
            <a:off x="1127777" y="2187050"/>
            <a:ext cx="2674758" cy="3421523"/>
            <a:chOff x="1104900" y="2144361"/>
            <a:chExt cx="2622550" cy="3354739"/>
          </a:xfrm>
        </p:grpSpPr>
        <p:pic>
          <p:nvPicPr>
            <p:cNvPr id="12" name="Outlook"/>
            <p:cNvPicPr>
              <a:picLocks/>
            </p:cNvPicPr>
            <p:nvPr/>
          </p:nvPicPr>
          <p:blipFill rotWithShape="1">
            <a:blip r:embed="rId3" cstate="screen">
              <a:extLst>
                <a:ext uri="{28A0092B-C50C-407E-A947-70E740481C1C}">
                  <a14:useLocalDpi xmlns:a14="http://schemas.microsoft.com/office/drawing/2010/main"/>
                </a:ext>
              </a:extLst>
            </a:blip>
            <a:srcRect l="-17886" t="1" r="-20960" b="-1181"/>
            <a:stretch/>
          </p:blipFill>
          <p:spPr>
            <a:xfrm>
              <a:off x="1104900" y="2144361"/>
              <a:ext cx="2622550" cy="3354739"/>
            </a:xfrm>
            <a:prstGeom prst="rect">
              <a:avLst/>
            </a:prstGeom>
          </p:spPr>
        </p:pic>
        <p:pic>
          <p:nvPicPr>
            <p:cNvPr id="22" name="buttons, outlook"/>
            <p:cNvPicPr>
              <a:picLocks/>
            </p:cNvPicPr>
            <p:nvPr/>
          </p:nvPicPr>
          <p:blipFill rotWithShape="1">
            <a:blip r:embed="rId3" cstate="screen">
              <a:extLst>
                <a:ext uri="{28A0092B-C50C-407E-A947-70E740481C1C}">
                  <a14:useLocalDpi xmlns:a14="http://schemas.microsoft.com/office/drawing/2010/main"/>
                </a:ext>
              </a:extLst>
            </a:blip>
            <a:srcRect t="85859"/>
            <a:stretch/>
          </p:blipFill>
          <p:spPr>
            <a:xfrm>
              <a:off x="1442742" y="4903236"/>
              <a:ext cx="1888819" cy="468864"/>
            </a:xfrm>
            <a:prstGeom prst="rect">
              <a:avLst/>
            </a:prstGeom>
          </p:spPr>
        </p:pic>
      </p:grpSp>
      <p:pic>
        <p:nvPicPr>
          <p:cNvPr id="14" name="Lync"/>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475305" y="2173884"/>
            <a:ext cx="1940277" cy="34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owerpoint"/>
          <p:cNvPicPr>
            <a:picLocks/>
          </p:cNvPicPr>
          <p:nvPr/>
        </p:nvPicPr>
        <p:blipFill>
          <a:blip r:embed="rId5" cstate="email">
            <a:extLst>
              <a:ext uri="{28A0092B-C50C-407E-A947-70E740481C1C}">
                <a14:useLocalDpi xmlns:a14="http://schemas.microsoft.com/office/drawing/2010/main"/>
              </a:ext>
            </a:extLst>
          </a:blip>
          <a:stretch>
            <a:fillRect/>
          </a:stretch>
        </p:blipFill>
        <p:spPr>
          <a:xfrm>
            <a:off x="1467851" y="2193397"/>
            <a:ext cx="1977119" cy="3440621"/>
          </a:xfrm>
          <a:prstGeom prst="rect">
            <a:avLst/>
          </a:prstGeom>
        </p:spPr>
      </p:pic>
      <p:grpSp>
        <p:nvGrpSpPr>
          <p:cNvPr id="5" name="Office hub"/>
          <p:cNvGrpSpPr/>
          <p:nvPr/>
        </p:nvGrpSpPr>
        <p:grpSpPr>
          <a:xfrm>
            <a:off x="1477504" y="2173436"/>
            <a:ext cx="1934678" cy="3406180"/>
            <a:chOff x="1447800" y="2131013"/>
            <a:chExt cx="1896915" cy="3339695"/>
          </a:xfrm>
        </p:grpSpPr>
        <p:pic>
          <p:nvPicPr>
            <p:cNvPr id="11" name="OfficeHub"/>
            <p:cNvPicPr>
              <a:picLocks/>
            </p:cNvPicPr>
            <p:nvPr/>
          </p:nvPicPr>
          <p:blipFill>
            <a:blip r:embed="rId6" cstate="email">
              <a:extLst>
                <a:ext uri="{28A0092B-C50C-407E-A947-70E740481C1C}">
                  <a14:useLocalDpi xmlns:a14="http://schemas.microsoft.com/office/drawing/2010/main"/>
                </a:ext>
              </a:extLst>
            </a:blip>
            <a:stretch>
              <a:fillRect/>
            </a:stretch>
          </p:blipFill>
          <p:spPr>
            <a:xfrm>
              <a:off x="1448978" y="2131013"/>
              <a:ext cx="1895737" cy="3339695"/>
            </a:xfrm>
            <a:prstGeom prst="rect">
              <a:avLst/>
            </a:prstGeom>
          </p:spPr>
        </p:pic>
        <p:pic>
          <p:nvPicPr>
            <p:cNvPr id="15" name="Buttons, go with Officehub"/>
            <p:cNvPicPr>
              <a:picLocks/>
            </p:cNvPicPr>
            <p:nvPr/>
          </p:nvPicPr>
          <p:blipFill rotWithShape="1">
            <a:blip r:embed="rId6" cstate="email">
              <a:extLst>
                <a:ext uri="{28A0092B-C50C-407E-A947-70E740481C1C}">
                  <a14:useLocalDpi xmlns:a14="http://schemas.microsoft.com/office/drawing/2010/main"/>
                </a:ext>
              </a:extLst>
            </a:blip>
            <a:srcRect t="91343"/>
            <a:stretch/>
          </p:blipFill>
          <p:spPr>
            <a:xfrm>
              <a:off x="1447800" y="5082992"/>
              <a:ext cx="1895737" cy="289108"/>
            </a:xfrm>
            <a:prstGeom prst="rect">
              <a:avLst/>
            </a:prstGeom>
          </p:spPr>
        </p:pic>
      </p:grpSp>
      <p:grpSp>
        <p:nvGrpSpPr>
          <p:cNvPr id="6" name="Excel group"/>
          <p:cNvGrpSpPr/>
          <p:nvPr/>
        </p:nvGrpSpPr>
        <p:grpSpPr>
          <a:xfrm>
            <a:off x="1468316" y="2189760"/>
            <a:ext cx="1958912" cy="3413170"/>
            <a:chOff x="1438792" y="2147018"/>
            <a:chExt cx="1920676" cy="3346549"/>
          </a:xfrm>
        </p:grpSpPr>
        <p:pic>
          <p:nvPicPr>
            <p:cNvPr id="17" name="Excel" descr="C:\Users\marthab\Desktop\WP8_infographics\WP8_Screenshots\Excel_comments+.pn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38792" y="2147018"/>
              <a:ext cx="1920676" cy="3346549"/>
            </a:xfrm>
            <a:prstGeom prst="rect">
              <a:avLst/>
            </a:prstGeom>
            <a:noFill/>
            <a:extLst>
              <a:ext uri="{909E8E84-426E-40DD-AFC4-6F175D3DCCD1}">
                <a14:hiddenFill xmlns:a14="http://schemas.microsoft.com/office/drawing/2010/main">
                  <a:solidFill>
                    <a:srgbClr val="FFFFFF"/>
                  </a:solidFill>
                </a14:hiddenFill>
              </a:ext>
            </a:extLst>
          </p:spPr>
        </p:pic>
        <p:pic>
          <p:nvPicPr>
            <p:cNvPr id="21" name="buttons, go with excel" descr="C:\Users\marthab\Desktop\WP8_infographics\WP8_Screenshots\Excel_comments+.png"/>
            <p:cNvPicPr>
              <a:picLocks noChangeArrowheads="1"/>
            </p:cNvPicPr>
            <p:nvPr/>
          </p:nvPicPr>
          <p:blipFill rotWithShape="1">
            <a:blip r:embed="rId7" cstate="email">
              <a:extLst>
                <a:ext uri="{28A0092B-C50C-407E-A947-70E740481C1C}">
                  <a14:useLocalDpi xmlns:a14="http://schemas.microsoft.com/office/drawing/2010/main"/>
                </a:ext>
              </a:extLst>
            </a:blip>
            <a:srcRect t="62216"/>
            <a:stretch/>
          </p:blipFill>
          <p:spPr bwMode="auto">
            <a:xfrm>
              <a:off x="1438792" y="4107633"/>
              <a:ext cx="1920676" cy="1264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Mail new group"/>
          <p:cNvGrpSpPr/>
          <p:nvPr/>
        </p:nvGrpSpPr>
        <p:grpSpPr>
          <a:xfrm>
            <a:off x="1468317" y="2196751"/>
            <a:ext cx="1943090" cy="3295907"/>
            <a:chOff x="1437200" y="2153873"/>
            <a:chExt cx="1905163" cy="3231575"/>
          </a:xfrm>
        </p:grpSpPr>
        <p:pic>
          <p:nvPicPr>
            <p:cNvPr id="27" name="Mail new" descr="C:\Users\marthab\Desktop\WP8_infographics\WP8_Screenshots\Outlook_email_read card_0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48002" y="2153873"/>
              <a:ext cx="1894361" cy="3157267"/>
            </a:xfrm>
            <a:prstGeom prst="rect">
              <a:avLst/>
            </a:prstGeom>
            <a:noFill/>
            <a:extLst>
              <a:ext uri="{909E8E84-426E-40DD-AFC4-6F175D3DCCD1}">
                <a14:hiddenFill xmlns:a14="http://schemas.microsoft.com/office/drawing/2010/main">
                  <a:solidFill>
                    <a:srgbClr val="FFFFFF"/>
                  </a:solidFill>
                </a14:hiddenFill>
              </a:ext>
            </a:extLst>
          </p:spPr>
        </p:pic>
        <p:pic>
          <p:nvPicPr>
            <p:cNvPr id="29" name="Mail new" descr="C:\Users\marthab\Desktop\WP8_infographics\WP8_Screenshots\Outlook_email_read card_01.png"/>
            <p:cNvPicPr>
              <a:picLocks noChangeAspect="1" noChangeArrowheads="1"/>
            </p:cNvPicPr>
            <p:nvPr/>
          </p:nvPicPr>
          <p:blipFill rotWithShape="1">
            <a:blip r:embed="rId8">
              <a:extLst>
                <a:ext uri="{28A0092B-C50C-407E-A947-70E740481C1C}">
                  <a14:useLocalDpi xmlns:a14="http://schemas.microsoft.com/office/drawing/2010/main"/>
                </a:ext>
              </a:extLst>
            </a:blip>
            <a:srcRect t="87249"/>
            <a:stretch/>
          </p:blipFill>
          <p:spPr bwMode="auto">
            <a:xfrm>
              <a:off x="1437200" y="4982858"/>
              <a:ext cx="1894361" cy="402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DNF group"/>
          <p:cNvGrpSpPr/>
          <p:nvPr/>
        </p:nvGrpSpPr>
        <p:grpSpPr>
          <a:xfrm>
            <a:off x="1477710" y="2227842"/>
            <a:ext cx="1937522" cy="3348588"/>
            <a:chOff x="1448002" y="2176737"/>
            <a:chExt cx="1899704" cy="3283227"/>
          </a:xfrm>
        </p:grpSpPr>
        <p:sp>
          <p:nvSpPr>
            <p:cNvPr id="2" name="White filler goes with DNF"/>
            <p:cNvSpPr/>
            <p:nvPr/>
          </p:nvSpPr>
          <p:spPr>
            <a:xfrm>
              <a:off x="1452437" y="4857750"/>
              <a:ext cx="1888819" cy="6022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p>
          </p:txBody>
        </p:sp>
        <p:pic>
          <p:nvPicPr>
            <p:cNvPr id="19" name="DNF"/>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772"/>
            <a:stretch/>
          </p:blipFill>
          <p:spPr bwMode="auto">
            <a:xfrm>
              <a:off x="1448002" y="2176737"/>
              <a:ext cx="1899704" cy="319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DNF New"/>
          <p:cNvGrpSpPr/>
          <p:nvPr/>
        </p:nvGrpSpPr>
        <p:grpSpPr>
          <a:xfrm>
            <a:off x="1477710" y="2204405"/>
            <a:ext cx="1972365" cy="3264347"/>
            <a:chOff x="5364580" y="1081310"/>
            <a:chExt cx="2263070" cy="3745475"/>
          </a:xfrm>
        </p:grpSpPr>
        <p:pic>
          <p:nvPicPr>
            <p:cNvPr id="25" name="Picture 3" descr="C:\Users\marthab\Desktop\WP8_infographics\WP8_Screenshots\Outlook_email_read card_notification message.png" title="Notify"/>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378225" y="2629487"/>
              <a:ext cx="2249425" cy="21972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marthab\Desktop\WP8_infographics\WP8_Screenshots\Outlook_email_read card_notification message.png" title="Notify"/>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
            <a:stretch/>
          </p:blipFill>
          <p:spPr bwMode="auto">
            <a:xfrm>
              <a:off x="5364580" y="1081310"/>
              <a:ext cx="2249425" cy="1566260"/>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18" name="White animation mask"/>
          <p:cNvSpPr/>
          <p:nvPr/>
        </p:nvSpPr>
        <p:spPr>
          <a:xfrm>
            <a:off x="3451533" y="1379868"/>
            <a:ext cx="9022921" cy="5072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8" rIns="137141" bIns="91428" numCol="1" spcCol="0" rtlCol="0" fromWordArt="0" anchor="t" anchorCtr="0" forceAA="0" compatLnSpc="1">
            <a:prstTxWarp prst="textNoShape">
              <a:avLst/>
            </a:prstTxWarp>
            <a:noAutofit/>
          </a:bodyPr>
          <a:lstStyle/>
          <a:p>
            <a:pPr algn="ctr">
              <a:lnSpc>
                <a:spcPct val="90000"/>
              </a:lnSpc>
            </a:pPr>
            <a:endParaRPr lang="en-US" sz="1300" dirty="0">
              <a:gradFill>
                <a:gsLst>
                  <a:gs pos="51250">
                    <a:schemeClr val="bg1"/>
                  </a:gs>
                  <a:gs pos="35000">
                    <a:schemeClr val="bg1"/>
                  </a:gs>
                </a:gsLst>
                <a:lin ang="5400000" scaled="0"/>
              </a:gradFill>
            </a:endParaRPr>
          </a:p>
        </p:txBody>
      </p:sp>
      <p:sp>
        <p:nvSpPr>
          <p:cNvPr id="28" name="text"/>
          <p:cNvSpPr/>
          <p:nvPr/>
        </p:nvSpPr>
        <p:spPr>
          <a:xfrm>
            <a:off x="4088055" y="1858506"/>
            <a:ext cx="7314164" cy="3657724"/>
          </a:xfrm>
          <a:prstGeom prst="rect">
            <a:avLst/>
          </a:prstGeom>
        </p:spPr>
        <p:txBody>
          <a:bodyPr wrap="square" lIns="182854" tIns="146283" rIns="0" bIns="146283">
            <a:spAutoFit/>
          </a:bodyPr>
          <a:lstStyle/>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Outlook Mobile and Office Mobile built-in</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Read and edit with Word, Excel, </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and PowerPoint, plus OneNote!</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Seamless integration with Office 365,</a:t>
            </a:r>
            <a:br>
              <a:rPr lang="en-US" sz="2856" spc="-50" dirty="0">
                <a:solidFill>
                  <a:schemeClr val="tx1">
                    <a:lumMod val="75000"/>
                    <a:lumOff val="25000"/>
                  </a:schemeClr>
                </a:solidFill>
                <a:latin typeface="Segoe UI Light" pitchFamily="34" charset="0"/>
              </a:rPr>
            </a:br>
            <a:r>
              <a:rPr lang="en-US" sz="2856" spc="-50" dirty="0">
                <a:solidFill>
                  <a:schemeClr val="tx1">
                    <a:lumMod val="75000"/>
                    <a:lumOff val="25000"/>
                  </a:schemeClr>
                </a:solidFill>
                <a:latin typeface="Segoe UI Light" pitchFamily="34" charset="0"/>
              </a:rPr>
              <a:t>Exchange Server, SharePoint and Lync</a:t>
            </a:r>
          </a:p>
          <a:p>
            <a:pPr defTabSz="932365" fontAlgn="base">
              <a:lnSpc>
                <a:spcPct val="90000"/>
              </a:lnSpc>
              <a:spcAft>
                <a:spcPts val="2448"/>
              </a:spcAft>
            </a:pPr>
            <a:r>
              <a:rPr lang="en-US" sz="2856" spc="-50" dirty="0">
                <a:solidFill>
                  <a:schemeClr val="tx1">
                    <a:lumMod val="75000"/>
                    <a:lumOff val="25000"/>
                  </a:schemeClr>
                </a:solidFill>
                <a:latin typeface="Segoe UI Light" pitchFamily="34" charset="0"/>
              </a:rPr>
              <a:t>Integrated IRM rights management and S/MIME</a:t>
            </a:r>
          </a:p>
        </p:txBody>
      </p:sp>
      <p:pic>
        <p:nvPicPr>
          <p:cNvPr id="20" name="Picture 4"/>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126002" y="1597691"/>
            <a:ext cx="2685513" cy="483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57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800" fill="hold"/>
                                        <p:tgtEl>
                                          <p:spTgt spid="20"/>
                                        </p:tgtEl>
                                        <p:attrNameLst>
                                          <p:attrName>ppt_x</p:attrName>
                                        </p:attrNameLst>
                                      </p:cBhvr>
                                      <p:tavLst>
                                        <p:tav tm="0">
                                          <p:val>
                                            <p:strVal val="1+#ppt_w/2"/>
                                          </p:val>
                                        </p:tav>
                                        <p:tav tm="100000">
                                          <p:val>
                                            <p:strVal val="#ppt_x"/>
                                          </p:val>
                                        </p:tav>
                                      </p:tavLst>
                                    </p:anim>
                                    <p:anim calcmode="lin" valueType="num">
                                      <p:cBhvr additive="base">
                                        <p:cTn id="8" dur="8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800" fill="hold"/>
                                        <p:tgtEl>
                                          <p:spTgt spid="7"/>
                                        </p:tgtEl>
                                        <p:attrNameLst>
                                          <p:attrName>ppt_x</p:attrName>
                                        </p:attrNameLst>
                                      </p:cBhvr>
                                      <p:tavLst>
                                        <p:tav tm="0">
                                          <p:val>
                                            <p:strVal val="1+#ppt_w/2"/>
                                          </p:val>
                                        </p:tav>
                                        <p:tav tm="100000">
                                          <p:val>
                                            <p:strVal val="#ppt_x"/>
                                          </p:val>
                                        </p:tav>
                                      </p:tavLst>
                                    </p:anim>
                                    <p:anim calcmode="lin" valueType="num">
                                      <p:cBhvr additive="base">
                                        <p:cTn id="12" dur="8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8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2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40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additive="base">
                                        <p:cTn id="19" dur="8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20" dur="800" fill="hold"/>
                                        <p:tgtEl>
                                          <p:spTgt spid="2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60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8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24" dur="800" fill="hold"/>
                                        <p:tgtEl>
                                          <p:spTgt spid="2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800"/>
                                  </p:stCondLst>
                                  <p:childTnLst>
                                    <p:set>
                                      <p:cBhvr>
                                        <p:cTn id="26" dur="1" fill="hold">
                                          <p:stCondLst>
                                            <p:cond delay="0"/>
                                          </p:stCondLst>
                                        </p:cTn>
                                        <p:tgtEl>
                                          <p:spTgt spid="28">
                                            <p:txEl>
                                              <p:pRg st="3" end="3"/>
                                            </p:txEl>
                                          </p:spTgt>
                                        </p:tgtEl>
                                        <p:attrNameLst>
                                          <p:attrName>style.visibility</p:attrName>
                                        </p:attrNameLst>
                                      </p:cBhvr>
                                      <p:to>
                                        <p:strVal val="visible"/>
                                      </p:to>
                                    </p:set>
                                    <p:anim calcmode="lin" valueType="num">
                                      <p:cBhvr additive="base">
                                        <p:cTn id="27" dur="8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8" dur="800" fill="hold"/>
                                        <p:tgtEl>
                                          <p:spTgt spid="28">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600"/>
                            </p:stCondLst>
                            <p:childTnLst>
                              <p:par>
                                <p:cTn id="30" presetID="1"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2" presetClass="entr" presetSubtype="2" decel="100000" fill="hold" nodeType="withEffect">
                                  <p:stCondLst>
                                    <p:cond delay="6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fill="hold"/>
                                        <p:tgtEl>
                                          <p:spTgt spid="14"/>
                                        </p:tgtEl>
                                        <p:attrNameLst>
                                          <p:attrName>ppt_x</p:attrName>
                                        </p:attrNameLst>
                                      </p:cBhvr>
                                      <p:tavLst>
                                        <p:tav tm="0">
                                          <p:val>
                                            <p:strVal val="1+#ppt_w/2"/>
                                          </p:val>
                                        </p:tav>
                                        <p:tav tm="100000">
                                          <p:val>
                                            <p:strVal val="#ppt_x"/>
                                          </p:val>
                                        </p:tav>
                                      </p:tavLst>
                                    </p:anim>
                                    <p:anim calcmode="lin" valueType="num">
                                      <p:cBhvr additive="base">
                                        <p:cTn id="35" dur="75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29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750" fill="hold"/>
                                        <p:tgtEl>
                                          <p:spTgt spid="16"/>
                                        </p:tgtEl>
                                        <p:attrNameLst>
                                          <p:attrName>ppt_x</p:attrName>
                                        </p:attrNameLst>
                                      </p:cBhvr>
                                      <p:tavLst>
                                        <p:tav tm="0">
                                          <p:val>
                                            <p:strVal val="1+#ppt_w/2"/>
                                          </p:val>
                                        </p:tav>
                                        <p:tav tm="100000">
                                          <p:val>
                                            <p:strVal val="#ppt_x"/>
                                          </p:val>
                                        </p:tav>
                                      </p:tavLst>
                                    </p:anim>
                                    <p:anim calcmode="lin" valueType="num">
                                      <p:cBhvr additive="base">
                                        <p:cTn id="39" dur="75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510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750" fill="hold"/>
                                        <p:tgtEl>
                                          <p:spTgt spid="5"/>
                                        </p:tgtEl>
                                        <p:attrNameLst>
                                          <p:attrName>ppt_x</p:attrName>
                                        </p:attrNameLst>
                                      </p:cBhvr>
                                      <p:tavLst>
                                        <p:tav tm="0">
                                          <p:val>
                                            <p:strVal val="1+#ppt_w/2"/>
                                          </p:val>
                                        </p:tav>
                                        <p:tav tm="100000">
                                          <p:val>
                                            <p:strVal val="#ppt_x"/>
                                          </p:val>
                                        </p:tav>
                                      </p:tavLst>
                                    </p:anim>
                                    <p:anim calcmode="lin" valueType="num">
                                      <p:cBhvr additive="base">
                                        <p:cTn id="43" dur="750" fill="hold"/>
                                        <p:tgtEl>
                                          <p:spTgt spid="5"/>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740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750" fill="hold"/>
                                        <p:tgtEl>
                                          <p:spTgt spid="6"/>
                                        </p:tgtEl>
                                        <p:attrNameLst>
                                          <p:attrName>ppt_x</p:attrName>
                                        </p:attrNameLst>
                                      </p:cBhvr>
                                      <p:tavLst>
                                        <p:tav tm="0">
                                          <p:val>
                                            <p:strVal val="1+#ppt_w/2"/>
                                          </p:val>
                                        </p:tav>
                                        <p:tav tm="100000">
                                          <p:val>
                                            <p:strVal val="#ppt_x"/>
                                          </p:val>
                                        </p:tav>
                                      </p:tavLst>
                                    </p:anim>
                                    <p:anim calcmode="lin" valueType="num">
                                      <p:cBhvr additive="base">
                                        <p:cTn id="47" dur="750" fill="hold"/>
                                        <p:tgtEl>
                                          <p:spTgt spid="6"/>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970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750" fill="hold"/>
                                        <p:tgtEl>
                                          <p:spTgt spid="10"/>
                                        </p:tgtEl>
                                        <p:attrNameLst>
                                          <p:attrName>ppt_x</p:attrName>
                                        </p:attrNameLst>
                                      </p:cBhvr>
                                      <p:tavLst>
                                        <p:tav tm="0">
                                          <p:val>
                                            <p:strVal val="1+#ppt_w/2"/>
                                          </p:val>
                                        </p:tav>
                                        <p:tav tm="100000">
                                          <p:val>
                                            <p:strVal val="#ppt_x"/>
                                          </p:val>
                                        </p:tav>
                                      </p:tavLst>
                                    </p:anim>
                                    <p:anim calcmode="lin" valueType="num">
                                      <p:cBhvr additive="base">
                                        <p:cTn id="51" dur="750" fill="hold"/>
                                        <p:tgtEl>
                                          <p:spTgt spid="10"/>
                                        </p:tgtEl>
                                        <p:attrNameLst>
                                          <p:attrName>ppt_y</p:attrName>
                                        </p:attrNameLst>
                                      </p:cBhvr>
                                      <p:tavLst>
                                        <p:tav tm="0">
                                          <p:val>
                                            <p:strVal val="#ppt_y"/>
                                          </p:val>
                                        </p:tav>
                                        <p:tav tm="100000">
                                          <p:val>
                                            <p:strVal val="#ppt_y"/>
                                          </p:val>
                                        </p:tav>
                                      </p:tavLst>
                                    </p:anim>
                                  </p:childTnLst>
                                </p:cTn>
                              </p:par>
                              <p:par>
                                <p:cTn id="52" presetID="2" presetClass="entr" presetSubtype="2" decel="100000" fill="hold" nodeType="withEffect">
                                  <p:stCondLst>
                                    <p:cond delay="1200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750" fill="hold"/>
                                        <p:tgtEl>
                                          <p:spTgt spid="24"/>
                                        </p:tgtEl>
                                        <p:attrNameLst>
                                          <p:attrName>ppt_x</p:attrName>
                                        </p:attrNameLst>
                                      </p:cBhvr>
                                      <p:tavLst>
                                        <p:tav tm="0">
                                          <p:val>
                                            <p:strVal val="1+#ppt_w/2"/>
                                          </p:val>
                                        </p:tav>
                                        <p:tav tm="100000">
                                          <p:val>
                                            <p:strVal val="#ppt_x"/>
                                          </p:val>
                                        </p:tav>
                                      </p:tavLst>
                                    </p:anim>
                                    <p:anim calcmode="lin" valueType="num">
                                      <p:cBhvr additive="base">
                                        <p:cTn id="55" dur="750" fill="hold"/>
                                        <p:tgtEl>
                                          <p:spTgt spid="24"/>
                                        </p:tgtEl>
                                        <p:attrNameLst>
                                          <p:attrName>ppt_y</p:attrName>
                                        </p:attrNameLst>
                                      </p:cBhvr>
                                      <p:tavLst>
                                        <p:tav tm="0">
                                          <p:val>
                                            <p:strVal val="#ppt_y"/>
                                          </p:val>
                                        </p:tav>
                                        <p:tav tm="100000">
                                          <p:val>
                                            <p:strVal val="#ppt_y"/>
                                          </p:val>
                                        </p:tav>
                                      </p:tavLst>
                                    </p:anim>
                                  </p:childTnLst>
                                </p:cTn>
                              </p:par>
                              <p:par>
                                <p:cTn id="56" presetID="2" presetClass="entr" presetSubtype="2" decel="100000" fill="hold" nodeType="withEffect">
                                  <p:stCondLst>
                                    <p:cond delay="1200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750" fill="hold"/>
                                        <p:tgtEl>
                                          <p:spTgt spid="9"/>
                                        </p:tgtEl>
                                        <p:attrNameLst>
                                          <p:attrName>ppt_x</p:attrName>
                                        </p:attrNameLst>
                                      </p:cBhvr>
                                      <p:tavLst>
                                        <p:tav tm="0">
                                          <p:val>
                                            <p:strVal val="1+#ppt_w/2"/>
                                          </p:val>
                                        </p:tav>
                                        <p:tav tm="100000">
                                          <p:val>
                                            <p:strVal val="#ppt_x"/>
                                          </p:val>
                                        </p:tav>
                                      </p:tavLst>
                                    </p:anim>
                                    <p:anim calcmode="lin" valueType="num">
                                      <p:cBhvr additive="base">
                                        <p:cTn id="59"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12983" y="2186871"/>
            <a:ext cx="5789782" cy="4210370"/>
          </a:xfrm>
          <a:prstGeom prst="rect">
            <a:avLst/>
          </a:prstGeom>
          <a:noFill/>
        </p:spPr>
        <p:txBody>
          <a:bodyPr wrap="square" lIns="0" tIns="91427" rIns="0" bIns="0" rtlCol="0">
            <a:spAutoFit/>
          </a:bodyPr>
          <a:lstStyle>
            <a:defPPr>
              <a:defRPr lang="en-US"/>
            </a:defPPr>
            <a:lvl1pPr>
              <a:lnSpc>
                <a:spcPct val="90000"/>
              </a:lnSpc>
              <a:spcBef>
                <a:spcPts val="816"/>
              </a:spcBef>
              <a:buSzPct val="100000"/>
              <a:defRPr sz="2800">
                <a:solidFill>
                  <a:srgbClr val="505151"/>
                </a:solidFill>
                <a:latin typeface="Segoe UI Light" panose="020B0502040204020203" pitchFamily="34" charset="0"/>
                <a:cs typeface="Segoe UI Light" panose="020B0502040204020203" pitchFamily="34" charset="0"/>
              </a:defRPr>
            </a:lvl1pPr>
          </a:lstStyle>
          <a:p>
            <a:pPr>
              <a:spcBef>
                <a:spcPts val="0"/>
              </a:spcBef>
              <a:spcAft>
                <a:spcPts val="1836"/>
              </a:spcAft>
            </a:pPr>
            <a:r>
              <a:rPr lang="en-US" sz="2400" dirty="0">
                <a:solidFill>
                  <a:schemeClr val="tx1"/>
                </a:solidFill>
              </a:rPr>
              <a:t>Cortana stores this information in her notebook </a:t>
            </a:r>
            <a:br>
              <a:rPr lang="en-US" sz="2400" dirty="0">
                <a:solidFill>
                  <a:schemeClr val="tx1"/>
                </a:solidFill>
              </a:rPr>
            </a:br>
            <a:r>
              <a:rPr lang="en-US" sz="2400" dirty="0">
                <a:solidFill>
                  <a:schemeClr val="tx1"/>
                </a:solidFill>
              </a:rPr>
              <a:t>(with your permission, of course) and uses it to make recommendations and suggestions tailored to you.</a:t>
            </a:r>
          </a:p>
          <a:p>
            <a:pPr>
              <a:spcBef>
                <a:spcPts val="0"/>
              </a:spcBef>
              <a:spcAft>
                <a:spcPts val="1836"/>
              </a:spcAft>
            </a:pPr>
            <a:r>
              <a:rPr lang="en-US" sz="2400" dirty="0">
                <a:solidFill>
                  <a:schemeClr val="tx1"/>
                </a:solidFill>
              </a:rPr>
              <a:t>She also works on your behalf by anticipating your needs, be it a weather update, driving directions or reminders about friends and loved ones.</a:t>
            </a:r>
          </a:p>
          <a:p>
            <a:pPr>
              <a:spcBef>
                <a:spcPts val="0"/>
              </a:spcBef>
              <a:spcAft>
                <a:spcPts val="1836"/>
              </a:spcAft>
            </a:pPr>
            <a:r>
              <a:rPr lang="en-US" sz="2400" dirty="0">
                <a:solidFill>
                  <a:schemeClr val="tx1"/>
                </a:solidFill>
              </a:rPr>
              <a:t>Cortana is powered by Bing, so your interests and alerts go with you to bing.com.</a:t>
            </a:r>
            <a:endParaRPr lang="en-US" sz="1800" dirty="0">
              <a:solidFill>
                <a:schemeClr val="tx1"/>
              </a:solidFill>
            </a:endParaRPr>
          </a:p>
        </p:txBody>
      </p:sp>
      <p:grpSp>
        <p:nvGrpSpPr>
          <p:cNvPr id="7" name="Group 6"/>
          <p:cNvGrpSpPr/>
          <p:nvPr/>
        </p:nvGrpSpPr>
        <p:grpSpPr>
          <a:xfrm>
            <a:off x="984826" y="2811462"/>
            <a:ext cx="2381362" cy="3960936"/>
            <a:chOff x="1014383" y="2330155"/>
            <a:chExt cx="2334881" cy="3883623"/>
          </a:xfrm>
        </p:grpSpPr>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394" r="28983"/>
            <a:stretch/>
          </p:blipFill>
          <p:spPr>
            <a:xfrm>
              <a:off x="1014383" y="2330155"/>
              <a:ext cx="2334881" cy="3883623"/>
            </a:xfrm>
            <a:prstGeom prst="rect">
              <a:avLst/>
            </a:prstGeom>
            <a:noFill/>
            <a:ln>
              <a:noFill/>
            </a:ln>
          </p:spPr>
        </p:pic>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0091" y="2716929"/>
              <a:ext cx="1709928" cy="3040252"/>
            </a:xfrm>
            <a:prstGeom prst="rect">
              <a:avLst/>
            </a:prstGeom>
          </p:spPr>
        </p:pic>
      </p:grpSp>
      <p:grpSp>
        <p:nvGrpSpPr>
          <p:cNvPr id="12" name="Group 11"/>
          <p:cNvGrpSpPr/>
          <p:nvPr/>
        </p:nvGrpSpPr>
        <p:grpSpPr>
          <a:xfrm>
            <a:off x="3170237" y="2811462"/>
            <a:ext cx="2381362" cy="3960936"/>
            <a:chOff x="3147983" y="2330155"/>
            <a:chExt cx="2334881" cy="3883623"/>
          </a:xfrm>
        </p:grpSpPr>
        <p:pic>
          <p:nvPicPr>
            <p:cNvPr id="11" name="Picture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394" r="28983"/>
            <a:stretch/>
          </p:blipFill>
          <p:spPr>
            <a:xfrm>
              <a:off x="3147983" y="2330155"/>
              <a:ext cx="2334881" cy="3883623"/>
            </a:xfrm>
            <a:prstGeom prst="rect">
              <a:avLst/>
            </a:prstGeom>
            <a:noFill/>
            <a:ln>
              <a:no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9168" y="2716929"/>
              <a:ext cx="1709928" cy="3040252"/>
            </a:xfrm>
            <a:prstGeom prst="rect">
              <a:avLst/>
            </a:prstGeom>
          </p:spPr>
        </p:pic>
      </p:grpSp>
      <p:sp>
        <p:nvSpPr>
          <p:cNvPr id="4" name="Title 3"/>
          <p:cNvSpPr>
            <a:spLocks noGrp="1"/>
          </p:cNvSpPr>
          <p:nvPr>
            <p:ph type="title"/>
          </p:nvPr>
        </p:nvSpPr>
        <p:spPr>
          <a:xfrm>
            <a:off x="416752" y="115258"/>
            <a:ext cx="11889564" cy="917575"/>
          </a:xfrm>
        </p:spPr>
        <p:txBody>
          <a:bodyPr/>
          <a:lstStyle/>
          <a:p>
            <a:r>
              <a:rPr lang="en-US" dirty="0"/>
              <a:t>Introducing Cortana</a:t>
            </a:r>
            <a:br>
              <a:rPr lang="en-US" dirty="0"/>
            </a:br>
            <a:r>
              <a:rPr lang="en-US" sz="4800" dirty="0">
                <a:solidFill>
                  <a:schemeClr val="tx2"/>
                </a:solidFill>
              </a:rPr>
              <a:t>A more personal </a:t>
            </a:r>
            <a:r>
              <a:rPr lang="en-US" sz="4800" dirty="0" err="1">
                <a:solidFill>
                  <a:schemeClr val="tx2"/>
                </a:solidFill>
              </a:rPr>
              <a:t>personal</a:t>
            </a:r>
            <a:r>
              <a:rPr lang="en-US" sz="4800" dirty="0">
                <a:solidFill>
                  <a:schemeClr val="tx2"/>
                </a:solidFill>
              </a:rPr>
              <a:t> </a:t>
            </a:r>
            <a:r>
              <a:rPr lang="en-US" sz="4800" dirty="0" smtClean="0">
                <a:solidFill>
                  <a:schemeClr val="tx2"/>
                </a:solidFill>
              </a:rPr>
              <a:t>assistant</a:t>
            </a:r>
            <a:endParaRPr lang="en-US" dirty="0">
              <a:solidFill>
                <a:schemeClr val="tx2"/>
              </a:solidFill>
            </a:endParaRPr>
          </a:p>
        </p:txBody>
      </p:sp>
      <p:sp>
        <p:nvSpPr>
          <p:cNvPr id="13" name="Rectangular Callout 12"/>
          <p:cNvSpPr/>
          <p:nvPr/>
        </p:nvSpPr>
        <p:spPr>
          <a:xfrm>
            <a:off x="1249742" y="1673939"/>
            <a:ext cx="4147288" cy="1025864"/>
          </a:xfrm>
          <a:prstGeom prst="wedgeRectCallout">
            <a:avLst>
              <a:gd name="adj1" fmla="val -18326"/>
              <a:gd name="adj2" fmla="val 776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9891" tIns="139891" rIns="93260" rtlCol="0" anchor="t" anchorCtr="0"/>
          <a:lstStyle/>
          <a:p>
            <a:r>
              <a:rPr lang="en-US" sz="1632" dirty="0">
                <a:solidFill>
                  <a:srgbClr val="FFFFFF"/>
                </a:solidFill>
              </a:rPr>
              <a:t>Cortana learns about you and the topics you care about, people in your life, and even your routines.</a:t>
            </a:r>
          </a:p>
        </p:txBody>
      </p:sp>
    </p:spTree>
    <p:extLst>
      <p:ext uri="{BB962C8B-B14F-4D97-AF65-F5344CB8AC3E}">
        <p14:creationId xmlns:p14="http://schemas.microsoft.com/office/powerpoint/2010/main" val="172516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NA14Speaker_PPT_Template [Read-Only]" id="{DB8696FF-54D6-407A-82FE-DDFBF0B3B1F5}" vid="{D55017A2-9EA8-4621-A1CA-7398F14266A1}"/>
    </a:ext>
  </a:extLst>
</a:theme>
</file>

<file path=ppt/theme/theme2.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Alan Meeus</External_x0020_Speaker>
    <Session_x0020_Code xmlns="e36bfbf9-5e42-489c-a259-4c54eb22cb57"> WIN-B221</Session_x0020_Code>
    <Presentation_x0020_Date xmlns="e36bfbf9-5e42-489c-a259-4c54eb22cb57">2014-05-12T00:00:00-05:00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230e9df3-be65-4c73-a93b-d1236ebd677e"/>
    <ds:schemaRef ds:uri="http://purl.org/dc/elements/1.1/"/>
    <ds:schemaRef ds:uri="http://purl.org/dc/terms/"/>
    <ds:schemaRef ds:uri="e36bfbf9-5e42-489c-a259-4c54eb22cb57"/>
    <ds:schemaRef ds:uri="http://schemas.microsoft.com/sharepoint/v3"/>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TENA14Speaker_PPT_Template</Template>
  <TotalTime>307</TotalTime>
  <Words>2600</Words>
  <Application>Microsoft Office PowerPoint</Application>
  <PresentationFormat>Custom</PresentationFormat>
  <Paragraphs>193</Paragraphs>
  <Slides>21</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Avenir LT Pro 45 Book</vt:lpstr>
      <vt:lpstr>Calibri</vt:lpstr>
      <vt:lpstr>Segoe Light</vt:lpstr>
      <vt:lpstr>Segoe UI</vt:lpstr>
      <vt:lpstr>Segoe UI Light</vt:lpstr>
      <vt:lpstr>Segoe UI Semibold</vt:lpstr>
      <vt:lpstr>Wingdings</vt:lpstr>
      <vt:lpstr>TechEd 2014 Dk Blue</vt:lpstr>
      <vt:lpstr>1_TechEd 2014 Dk Blue</vt:lpstr>
      <vt:lpstr>PowerPoint Presentation</vt:lpstr>
      <vt:lpstr>Windows Phone 8.1 The right choice for your business, just got better! </vt:lpstr>
      <vt:lpstr>PowerPoint Presentation</vt:lpstr>
      <vt:lpstr>PowerPoint Presentation</vt:lpstr>
      <vt:lpstr>Meet Windows Phone 8.1</vt:lpstr>
      <vt:lpstr>Windows Phone 8.1 release</vt:lpstr>
      <vt:lpstr>PowerPoint Presentation</vt:lpstr>
      <vt:lpstr>Anywhere productivity with Office built-in </vt:lpstr>
      <vt:lpstr>Introducing Cortana A more personal personal assistant</vt:lpstr>
      <vt:lpstr>Windows app platform convergence </vt:lpstr>
      <vt:lpstr>Uncompromising security and encryption</vt:lpstr>
      <vt:lpstr>PowerPoint Presentation</vt:lpstr>
      <vt:lpstr>Putting IT in control with MDM</vt:lpstr>
      <vt:lpstr>Windows Phone 8.1, the right choice for business </vt:lpstr>
      <vt:lpstr>PowerPoint Presentation</vt:lpstr>
      <vt:lpstr>Windows Phone resources</vt:lpstr>
      <vt:lpstr>Windows Track Resources</vt:lpstr>
      <vt:lpstr>Resources</vt:lpstr>
      <vt:lpstr>Complete an evaluation and enter to win!</vt:lpstr>
      <vt:lpstr>Evaluate this session</vt:lpstr>
      <vt:lpstr>PowerPoint Presentation</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Phone Enterprise Overview</dc:title>
  <dc:subject>TechEd 2014</dc:subject>
  <dc:creator>Alan Meeus</dc:creator>
  <cp:keywords/>
  <dc:description>Template: Jordan Cayabyab, Artitudes Design
Formatting: 
Audience Type:</dc:description>
  <cp:lastModifiedBy>testadmin</cp:lastModifiedBy>
  <cp:revision>32</cp:revision>
  <dcterms:created xsi:type="dcterms:W3CDTF">2014-05-06T17:21:19Z</dcterms:created>
  <dcterms:modified xsi:type="dcterms:W3CDTF">2014-05-13T00:04:23Z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