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0"/>
  </p:notesMasterIdLst>
  <p:handoutMasterIdLst>
    <p:handoutMasterId r:id="rId51"/>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3EA3F-C2EA-4D06-BA5D-F17D3BD7516A}" type="doc">
      <dgm:prSet loTypeId="urn:microsoft.com/office/officeart/2005/8/layout/hierarchy4" loCatId="relationship" qsTypeId="urn:microsoft.com/office/officeart/2005/8/quickstyle/simple3" qsCatId="simple" csTypeId="urn:microsoft.com/office/officeart/2005/8/colors/accent1_4" csCatId="accent1" phldr="1"/>
      <dgm:spPr/>
      <dgm:t>
        <a:bodyPr/>
        <a:lstStyle/>
        <a:p>
          <a:endParaRPr lang="en-US"/>
        </a:p>
      </dgm:t>
    </dgm:pt>
    <dgm:pt modelId="{E9D48126-2F07-42D8-BA0E-DE083B462A77}">
      <dgm:prSet phldrT="[Text]"/>
      <dgm:spPr>
        <a:solidFill>
          <a:srgbClr val="505050"/>
        </a:solidFill>
      </dgm:spPr>
      <dgm:t>
        <a:bodyPr/>
        <a:lstStyle/>
        <a:p>
          <a:r>
            <a:rPr lang="en-US" dirty="0" smtClean="0">
              <a:solidFill>
                <a:schemeClr val="tx1"/>
              </a:solidFill>
            </a:rPr>
            <a:t>Antimalware Products</a:t>
          </a:r>
          <a:endParaRPr lang="en-US" dirty="0">
            <a:solidFill>
              <a:schemeClr val="tx1"/>
            </a:solidFill>
          </a:endParaRPr>
        </a:p>
      </dgm:t>
    </dgm:pt>
    <dgm:pt modelId="{B7FB0C74-A1F9-4CDD-ACDB-C91CD2F48907}" type="parTrans" cxnId="{64A489CB-ED50-4282-9C15-076068774BEA}">
      <dgm:prSet/>
      <dgm:spPr/>
      <dgm:t>
        <a:bodyPr/>
        <a:lstStyle/>
        <a:p>
          <a:endParaRPr lang="en-US"/>
        </a:p>
      </dgm:t>
    </dgm:pt>
    <dgm:pt modelId="{8F6AB9EF-B6E0-4CC5-B64A-420DEBBD5C5A}" type="sibTrans" cxnId="{64A489CB-ED50-4282-9C15-076068774BEA}">
      <dgm:prSet/>
      <dgm:spPr/>
      <dgm:t>
        <a:bodyPr/>
        <a:lstStyle/>
        <a:p>
          <a:endParaRPr lang="en-US"/>
        </a:p>
      </dgm:t>
    </dgm:pt>
    <dgm:pt modelId="{3381FAC9-179E-46A0-BF03-B720B293C683}">
      <dgm:prSet phldrT="[Text]"/>
      <dgm:spPr>
        <a:solidFill>
          <a:srgbClr val="82CA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bg1">
                  <a:lumMod val="50000"/>
                </a:schemeClr>
              </a:solidFill>
            </a:rPr>
            <a:t>Forefront Client Security</a:t>
          </a:r>
          <a:endParaRPr lang="en-US" dirty="0">
            <a:solidFill>
              <a:schemeClr val="bg1">
                <a:lumMod val="50000"/>
              </a:schemeClr>
            </a:solidFill>
          </a:endParaRPr>
        </a:p>
      </dgm:t>
    </dgm:pt>
    <dgm:pt modelId="{1D0A1C2E-1F8F-4C24-9B31-D0AE5E8DDB34}" type="parTrans" cxnId="{B3F157E2-745C-41B7-B9A6-EB2EAD45DB5C}">
      <dgm:prSet/>
      <dgm:spPr/>
      <dgm:t>
        <a:bodyPr/>
        <a:lstStyle/>
        <a:p>
          <a:endParaRPr lang="en-US"/>
        </a:p>
      </dgm:t>
    </dgm:pt>
    <dgm:pt modelId="{73CECDC5-03A9-4184-81F7-F00A36A473AE}" type="sibTrans" cxnId="{B3F157E2-745C-41B7-B9A6-EB2EAD45DB5C}">
      <dgm:prSet/>
      <dgm:spPr/>
      <dgm:t>
        <a:bodyPr/>
        <a:lstStyle/>
        <a:p>
          <a:endParaRPr lang="en-US"/>
        </a:p>
      </dgm:t>
    </dgm:pt>
    <dgm:pt modelId="{3452FDDF-0570-40BA-8721-3E5A2EE2C415}">
      <dgm:prSet phldrT="[Text]"/>
      <dgm:spPr>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Tools</a:t>
          </a:r>
          <a:endParaRPr lang="en-US" dirty="0">
            <a:solidFill>
              <a:schemeClr val="tx1"/>
            </a:solidFill>
          </a:endParaRPr>
        </a:p>
      </dgm:t>
    </dgm:pt>
    <dgm:pt modelId="{5CE360FF-0796-40EC-ABF3-1576FAFC68D2}" type="parTrans" cxnId="{728EBB1B-1240-43B2-9E50-B4E8596C8B8C}">
      <dgm:prSet/>
      <dgm:spPr/>
      <dgm:t>
        <a:bodyPr/>
        <a:lstStyle/>
        <a:p>
          <a:endParaRPr lang="en-US"/>
        </a:p>
      </dgm:t>
    </dgm:pt>
    <dgm:pt modelId="{8E52E844-961A-4F5E-BA5B-2AAC1859BF77}" type="sibTrans" cxnId="{728EBB1B-1240-43B2-9E50-B4E8596C8B8C}">
      <dgm:prSet/>
      <dgm:spPr/>
      <dgm:t>
        <a:bodyPr/>
        <a:lstStyle/>
        <a:p>
          <a:endParaRPr lang="en-US"/>
        </a:p>
      </dgm:t>
    </dgm:pt>
    <dgm:pt modelId="{E38792C4-157E-4ACC-8CE5-FA9E7F1FDF15}">
      <dgm:prSet phldrT="[Text]"/>
      <dgm:spPr>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Malicious Software Removal Tool</a:t>
          </a:r>
          <a:endParaRPr lang="en-US" dirty="0">
            <a:solidFill>
              <a:schemeClr val="tx1"/>
            </a:solidFill>
          </a:endParaRPr>
        </a:p>
      </dgm:t>
    </dgm:pt>
    <dgm:pt modelId="{BB8B2698-62A8-4251-ADC2-4C7877CFF735}" type="parTrans" cxnId="{94C5BDA7-A9D5-4475-84ED-2F77C0FFB5B2}">
      <dgm:prSet/>
      <dgm:spPr/>
      <dgm:t>
        <a:bodyPr/>
        <a:lstStyle/>
        <a:p>
          <a:endParaRPr lang="en-US"/>
        </a:p>
      </dgm:t>
    </dgm:pt>
    <dgm:pt modelId="{32DD4C2C-D68B-4436-94C2-DD32CE4F4856}" type="sibTrans" cxnId="{94C5BDA7-A9D5-4475-84ED-2F77C0FFB5B2}">
      <dgm:prSet/>
      <dgm:spPr/>
      <dgm:t>
        <a:bodyPr/>
        <a:lstStyle/>
        <a:p>
          <a:endParaRPr lang="en-US"/>
        </a:p>
      </dgm:t>
    </dgm:pt>
    <dgm:pt modelId="{1B7B8505-5495-43EB-8260-E0A2115E6643}">
      <dgm:prSet phldrT="[Text]"/>
      <dgm:spPr>
        <a:solidFill>
          <a:srgbClr val="82CA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bg1">
                  <a:lumMod val="50000"/>
                </a:schemeClr>
              </a:solidFill>
            </a:rPr>
            <a:t>MDOP </a:t>
          </a:r>
          <a:r>
            <a:rPr lang="en-US" dirty="0" err="1" smtClean="0">
              <a:solidFill>
                <a:schemeClr val="bg1">
                  <a:lumMod val="50000"/>
                </a:schemeClr>
              </a:solidFill>
            </a:rPr>
            <a:t>MSDaRT</a:t>
          </a:r>
          <a:endParaRPr lang="en-US" dirty="0" smtClean="0">
            <a:solidFill>
              <a:schemeClr val="bg1">
                <a:lumMod val="50000"/>
              </a:schemeClr>
            </a:solidFill>
          </a:endParaRPr>
        </a:p>
      </dgm:t>
    </dgm:pt>
    <dgm:pt modelId="{E92D4916-A7EA-40FB-865D-499E8044F2F2}" type="parTrans" cxnId="{CDC6EDB1-56B9-4B4C-BD9C-453210B5F281}">
      <dgm:prSet/>
      <dgm:spPr/>
      <dgm:t>
        <a:bodyPr/>
        <a:lstStyle/>
        <a:p>
          <a:endParaRPr lang="en-US"/>
        </a:p>
      </dgm:t>
    </dgm:pt>
    <dgm:pt modelId="{397C268A-2CFF-42F1-92BB-D611BA551688}" type="sibTrans" cxnId="{CDC6EDB1-56B9-4B4C-BD9C-453210B5F281}">
      <dgm:prSet/>
      <dgm:spPr/>
      <dgm:t>
        <a:bodyPr/>
        <a:lstStyle/>
        <a:p>
          <a:endParaRPr lang="en-US"/>
        </a:p>
      </dgm:t>
    </dgm:pt>
    <dgm:pt modelId="{F5CCA070-798E-4593-9CAB-E63D9C1E4EE6}">
      <dgm:prSet phldrT="[Text]"/>
      <dgm:spPr>
        <a:solidFill>
          <a:srgbClr val="82CA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bg1">
                  <a:lumMod val="50000"/>
                </a:schemeClr>
              </a:solidFill>
            </a:rPr>
            <a:t>Windows Intune</a:t>
          </a:r>
          <a:endParaRPr lang="en-US" dirty="0">
            <a:solidFill>
              <a:schemeClr val="bg1">
                <a:lumMod val="50000"/>
              </a:schemeClr>
            </a:solidFill>
          </a:endParaRPr>
        </a:p>
      </dgm:t>
    </dgm:pt>
    <dgm:pt modelId="{99D01B10-EB18-4D0B-86F4-5B86B820F7FE}" type="parTrans" cxnId="{F4D291E8-F3C3-4C8D-98D7-303BA0B0A9EF}">
      <dgm:prSet/>
      <dgm:spPr/>
      <dgm:t>
        <a:bodyPr/>
        <a:lstStyle/>
        <a:p>
          <a:endParaRPr lang="en-US"/>
        </a:p>
      </dgm:t>
    </dgm:pt>
    <dgm:pt modelId="{7671A95E-DD65-411E-B2CE-C2FB58D302A7}" type="sibTrans" cxnId="{F4D291E8-F3C3-4C8D-98D7-303BA0B0A9EF}">
      <dgm:prSet/>
      <dgm:spPr/>
      <dgm:t>
        <a:bodyPr/>
        <a:lstStyle/>
        <a:p>
          <a:endParaRPr lang="en-US"/>
        </a:p>
      </dgm:t>
    </dgm:pt>
    <dgm:pt modelId="{0E8F7DFD-A44D-43F5-B06F-039930441B8E}">
      <dgm:prSet phldrT="[Text]"/>
      <dgm:spPr>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bg1">
                  <a:lumMod val="50000"/>
                </a:schemeClr>
              </a:solidFill>
            </a:rPr>
            <a:t>Enterprise</a:t>
          </a:r>
          <a:endParaRPr lang="en-US" dirty="0">
            <a:solidFill>
              <a:schemeClr val="bg1">
                <a:lumMod val="50000"/>
              </a:schemeClr>
            </a:solidFill>
          </a:endParaRPr>
        </a:p>
      </dgm:t>
    </dgm:pt>
    <dgm:pt modelId="{CA8720DD-8B4E-43E4-A4D4-011B4B8FFE1E}" type="parTrans" cxnId="{CA4A621B-ADCE-4D22-B1D8-8447785B7608}">
      <dgm:prSet/>
      <dgm:spPr/>
      <dgm:t>
        <a:bodyPr/>
        <a:lstStyle/>
        <a:p>
          <a:endParaRPr lang="en-US"/>
        </a:p>
      </dgm:t>
    </dgm:pt>
    <dgm:pt modelId="{174EE1D3-6793-4EE8-84D8-BC4AEF6C9753}" type="sibTrans" cxnId="{CA4A621B-ADCE-4D22-B1D8-8447785B7608}">
      <dgm:prSet/>
      <dgm:spPr/>
      <dgm:t>
        <a:bodyPr/>
        <a:lstStyle/>
        <a:p>
          <a:endParaRPr lang="en-US"/>
        </a:p>
      </dgm:t>
    </dgm:pt>
    <dgm:pt modelId="{80095083-CDB9-4705-B0C5-98CC8F211552}">
      <dgm:prSet phldrT="[Text]"/>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Consumer</a:t>
          </a:r>
          <a:endParaRPr lang="en-US" dirty="0">
            <a:solidFill>
              <a:schemeClr val="tx1"/>
            </a:solidFill>
          </a:endParaRPr>
        </a:p>
      </dgm:t>
    </dgm:pt>
    <dgm:pt modelId="{BE8DA797-2663-459F-B46B-45353E87AD7F}" type="parTrans" cxnId="{01A5B79A-7C7D-4D14-AF1A-74C385171370}">
      <dgm:prSet/>
      <dgm:spPr/>
      <dgm:t>
        <a:bodyPr/>
        <a:lstStyle/>
        <a:p>
          <a:endParaRPr lang="en-US"/>
        </a:p>
      </dgm:t>
    </dgm:pt>
    <dgm:pt modelId="{8C4EAE8F-D890-4318-BD01-5257946D0255}" type="sibTrans" cxnId="{01A5B79A-7C7D-4D14-AF1A-74C385171370}">
      <dgm:prSet/>
      <dgm:spPr/>
      <dgm:t>
        <a:bodyPr/>
        <a:lstStyle/>
        <a:p>
          <a:endParaRPr lang="en-US"/>
        </a:p>
      </dgm:t>
    </dgm:pt>
    <dgm:pt modelId="{8F21353B-134A-4F72-8490-5C7308816C18}">
      <dgm:prSet phldrT="[Text]"/>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Windows Defender (XP, Vista, Windows7)</a:t>
          </a:r>
          <a:endParaRPr lang="en-US" dirty="0">
            <a:solidFill>
              <a:schemeClr val="tx1"/>
            </a:solidFill>
          </a:endParaRPr>
        </a:p>
      </dgm:t>
    </dgm:pt>
    <dgm:pt modelId="{3B8D514C-EE71-4EA5-94EB-B0F84B060F89}" type="parTrans" cxnId="{FF5AC31F-91F6-440D-8175-5C606A7D68BE}">
      <dgm:prSet/>
      <dgm:spPr/>
      <dgm:t>
        <a:bodyPr/>
        <a:lstStyle/>
        <a:p>
          <a:endParaRPr lang="en-US"/>
        </a:p>
      </dgm:t>
    </dgm:pt>
    <dgm:pt modelId="{608EE60A-9903-4D0B-A171-20D592F66A7E}" type="sibTrans" cxnId="{FF5AC31F-91F6-440D-8175-5C606A7D68BE}">
      <dgm:prSet/>
      <dgm:spPr/>
      <dgm:t>
        <a:bodyPr/>
        <a:lstStyle/>
        <a:p>
          <a:endParaRPr lang="en-US"/>
        </a:p>
      </dgm:t>
    </dgm:pt>
    <dgm:pt modelId="{BFF5468A-066B-4DF9-8F13-62374B5D92DF}">
      <dgm:prSet phldrT="[Text]"/>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Window Defender in Windows 8, 8.1</a:t>
          </a:r>
          <a:endParaRPr lang="en-US" dirty="0">
            <a:solidFill>
              <a:schemeClr val="tx1"/>
            </a:solidFill>
          </a:endParaRPr>
        </a:p>
      </dgm:t>
    </dgm:pt>
    <dgm:pt modelId="{E5447B1A-D755-4DE3-B902-637979190B90}" type="parTrans" cxnId="{44AFB473-FF58-4722-A06E-3D8C65975484}">
      <dgm:prSet/>
      <dgm:spPr/>
      <dgm:t>
        <a:bodyPr/>
        <a:lstStyle/>
        <a:p>
          <a:endParaRPr lang="en-US"/>
        </a:p>
      </dgm:t>
    </dgm:pt>
    <dgm:pt modelId="{8821B36B-8665-418F-A7B8-71484A0ACA28}" type="sibTrans" cxnId="{44AFB473-FF58-4722-A06E-3D8C65975484}">
      <dgm:prSet/>
      <dgm:spPr/>
      <dgm:t>
        <a:bodyPr/>
        <a:lstStyle/>
        <a:p>
          <a:endParaRPr lang="en-US"/>
        </a:p>
      </dgm:t>
    </dgm:pt>
    <dgm:pt modelId="{2ECFE20F-ECFA-4D11-BE15-25B97F030C52}">
      <dgm:prSet phldrT="[Text]"/>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Windows Defender Offline</a:t>
          </a:r>
          <a:endParaRPr lang="en-US" dirty="0">
            <a:solidFill>
              <a:schemeClr val="tx1"/>
            </a:solidFill>
          </a:endParaRPr>
        </a:p>
      </dgm:t>
    </dgm:pt>
    <dgm:pt modelId="{DEE7ABE4-4147-4A23-8AC6-DFD1ADB2ED89}" type="parTrans" cxnId="{7B46B2E5-EBD1-4EA2-A215-7EA4DD693678}">
      <dgm:prSet/>
      <dgm:spPr/>
      <dgm:t>
        <a:bodyPr/>
        <a:lstStyle/>
        <a:p>
          <a:endParaRPr lang="en-US"/>
        </a:p>
      </dgm:t>
    </dgm:pt>
    <dgm:pt modelId="{9837812E-6599-43FB-BA1C-0BD9B299E28A}" type="sibTrans" cxnId="{7B46B2E5-EBD1-4EA2-A215-7EA4DD693678}">
      <dgm:prSet/>
      <dgm:spPr/>
      <dgm:t>
        <a:bodyPr/>
        <a:lstStyle/>
        <a:p>
          <a:endParaRPr lang="en-US"/>
        </a:p>
      </dgm:t>
    </dgm:pt>
    <dgm:pt modelId="{0498FE0E-6098-47DF-B09E-40030A7A300F}">
      <dgm:prSet phldrT="[Text]"/>
      <dgm:spPr>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Microsoft Safety Scanner</a:t>
          </a:r>
          <a:endParaRPr lang="en-US" dirty="0">
            <a:solidFill>
              <a:schemeClr val="tx1"/>
            </a:solidFill>
          </a:endParaRPr>
        </a:p>
      </dgm:t>
    </dgm:pt>
    <dgm:pt modelId="{61B2CA76-1842-4C72-B7BE-AC78D1DAC75A}" type="parTrans" cxnId="{5CA5FB4E-E9C2-4487-B217-3A3A2B399035}">
      <dgm:prSet/>
      <dgm:spPr/>
      <dgm:t>
        <a:bodyPr/>
        <a:lstStyle/>
        <a:p>
          <a:endParaRPr lang="en-US"/>
        </a:p>
      </dgm:t>
    </dgm:pt>
    <dgm:pt modelId="{247E703B-D7A0-4F26-A744-41C0AC2229EB}" type="sibTrans" cxnId="{5CA5FB4E-E9C2-4487-B217-3A3A2B399035}">
      <dgm:prSet/>
      <dgm:spPr/>
      <dgm:t>
        <a:bodyPr/>
        <a:lstStyle/>
        <a:p>
          <a:endParaRPr lang="en-US"/>
        </a:p>
      </dgm:t>
    </dgm:pt>
    <dgm:pt modelId="{F5EF0051-45D1-4723-9319-00EAD86CB3ED}">
      <dgm:prSet phldrT="[Text]"/>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Microsoft Security Essentials</a:t>
          </a:r>
          <a:endParaRPr lang="en-US" dirty="0">
            <a:solidFill>
              <a:schemeClr val="tx1"/>
            </a:solidFill>
          </a:endParaRPr>
        </a:p>
      </dgm:t>
    </dgm:pt>
    <dgm:pt modelId="{BBCB151A-3CC1-4B35-B2C4-B345AE70FEA1}" type="parTrans" cxnId="{28F5355A-537F-4117-9A23-94BCE7C17FBB}">
      <dgm:prSet/>
      <dgm:spPr/>
      <dgm:t>
        <a:bodyPr/>
        <a:lstStyle/>
        <a:p>
          <a:endParaRPr lang="en-US"/>
        </a:p>
      </dgm:t>
    </dgm:pt>
    <dgm:pt modelId="{8AFF65A6-355A-41D4-BEF3-98B1FB74FAE5}" type="sibTrans" cxnId="{28F5355A-537F-4117-9A23-94BCE7C17FBB}">
      <dgm:prSet/>
      <dgm:spPr/>
      <dgm:t>
        <a:bodyPr/>
        <a:lstStyle/>
        <a:p>
          <a:endParaRPr lang="en-US"/>
        </a:p>
      </dgm:t>
    </dgm:pt>
    <dgm:pt modelId="{A1B62DA8-51E8-4123-AF6A-1381FAB2C545}">
      <dgm:prSet/>
      <dgm:spPr>
        <a:solidFill>
          <a:srgbClr val="82CA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bg1">
                  <a:lumMod val="50000"/>
                </a:schemeClr>
              </a:solidFill>
            </a:rPr>
            <a:t>System Center 2012 Endpoint Protection, Forefront Endpoint Protection 2010/2012</a:t>
          </a:r>
          <a:endParaRPr lang="en-US" dirty="0">
            <a:solidFill>
              <a:schemeClr val="bg1">
                <a:lumMod val="50000"/>
              </a:schemeClr>
            </a:solidFill>
          </a:endParaRPr>
        </a:p>
      </dgm:t>
    </dgm:pt>
    <dgm:pt modelId="{902A001C-6428-4DA1-B243-ED3E3F1EB5A1}" type="parTrans" cxnId="{3714C593-B697-40D4-83D5-155EEB31FEDC}">
      <dgm:prSet/>
      <dgm:spPr/>
      <dgm:t>
        <a:bodyPr/>
        <a:lstStyle/>
        <a:p>
          <a:endParaRPr lang="en-US"/>
        </a:p>
      </dgm:t>
    </dgm:pt>
    <dgm:pt modelId="{4B0691AD-E876-4FE0-B2BE-7ADC169A9AF4}" type="sibTrans" cxnId="{3714C593-B697-40D4-83D5-155EEB31FEDC}">
      <dgm:prSet/>
      <dgm:spPr/>
      <dgm:t>
        <a:bodyPr/>
        <a:lstStyle/>
        <a:p>
          <a:endParaRPr lang="en-US"/>
        </a:p>
      </dgm:t>
    </dgm:pt>
    <dgm:pt modelId="{312CCA7E-8724-4E6B-9CF2-1A33649D948B}" type="pres">
      <dgm:prSet presAssocID="{3CB3EA3F-C2EA-4D06-BA5D-F17D3BD7516A}" presName="Name0" presStyleCnt="0">
        <dgm:presLayoutVars>
          <dgm:chPref val="1"/>
          <dgm:dir/>
          <dgm:animOne val="branch"/>
          <dgm:animLvl val="lvl"/>
          <dgm:resizeHandles/>
        </dgm:presLayoutVars>
      </dgm:prSet>
      <dgm:spPr/>
      <dgm:t>
        <a:bodyPr/>
        <a:lstStyle/>
        <a:p>
          <a:endParaRPr lang="en-US"/>
        </a:p>
      </dgm:t>
    </dgm:pt>
    <dgm:pt modelId="{5A1ACDFD-2070-461A-8692-0BFD0A07793D}" type="pres">
      <dgm:prSet presAssocID="{E9D48126-2F07-42D8-BA0E-DE083B462A77}" presName="vertOne" presStyleCnt="0"/>
      <dgm:spPr/>
      <dgm:t>
        <a:bodyPr/>
        <a:lstStyle/>
        <a:p>
          <a:endParaRPr lang="en-US"/>
        </a:p>
      </dgm:t>
    </dgm:pt>
    <dgm:pt modelId="{80FCEBE5-0283-49EF-9DBD-DB6585B76A82}" type="pres">
      <dgm:prSet presAssocID="{E9D48126-2F07-42D8-BA0E-DE083B462A77}" presName="txOne" presStyleLbl="node0" presStyleIdx="0" presStyleCnt="1" custScaleY="14159" custLinFactY="6510" custLinFactNeighborX="-177" custLinFactNeighborY="100000">
        <dgm:presLayoutVars>
          <dgm:chPref val="3"/>
        </dgm:presLayoutVars>
      </dgm:prSet>
      <dgm:spPr/>
      <dgm:t>
        <a:bodyPr/>
        <a:lstStyle/>
        <a:p>
          <a:endParaRPr lang="en-US"/>
        </a:p>
      </dgm:t>
    </dgm:pt>
    <dgm:pt modelId="{8EABE977-23A4-4B84-8663-CEEB7EA9AD27}" type="pres">
      <dgm:prSet presAssocID="{E9D48126-2F07-42D8-BA0E-DE083B462A77}" presName="parTransOne" presStyleCnt="0"/>
      <dgm:spPr/>
      <dgm:t>
        <a:bodyPr/>
        <a:lstStyle/>
        <a:p>
          <a:endParaRPr lang="en-US"/>
        </a:p>
      </dgm:t>
    </dgm:pt>
    <dgm:pt modelId="{620C134B-9E57-4FF6-94AB-83CBCC0EC797}" type="pres">
      <dgm:prSet presAssocID="{E9D48126-2F07-42D8-BA0E-DE083B462A77}" presName="horzOne" presStyleCnt="0"/>
      <dgm:spPr/>
      <dgm:t>
        <a:bodyPr/>
        <a:lstStyle/>
        <a:p>
          <a:endParaRPr lang="en-US"/>
        </a:p>
      </dgm:t>
    </dgm:pt>
    <dgm:pt modelId="{0346B890-C6A4-4657-BEB6-69BE0638B048}" type="pres">
      <dgm:prSet presAssocID="{0E8F7DFD-A44D-43F5-B06F-039930441B8E}" presName="vertTwo" presStyleCnt="0"/>
      <dgm:spPr/>
      <dgm:t>
        <a:bodyPr/>
        <a:lstStyle/>
        <a:p>
          <a:endParaRPr lang="en-US"/>
        </a:p>
      </dgm:t>
    </dgm:pt>
    <dgm:pt modelId="{946F25A1-65A8-4F91-8FB3-3D79361F2779}" type="pres">
      <dgm:prSet presAssocID="{0E8F7DFD-A44D-43F5-B06F-039930441B8E}" presName="txTwo" presStyleLbl="node2" presStyleIdx="0" presStyleCnt="3" custScaleX="97276" custScaleY="14138" custLinFactNeighborX="51942" custLinFactNeighborY="67668">
        <dgm:presLayoutVars>
          <dgm:chPref val="3"/>
        </dgm:presLayoutVars>
      </dgm:prSet>
      <dgm:spPr/>
      <dgm:t>
        <a:bodyPr/>
        <a:lstStyle/>
        <a:p>
          <a:endParaRPr lang="en-US"/>
        </a:p>
      </dgm:t>
    </dgm:pt>
    <dgm:pt modelId="{6B488FE3-36F6-4A06-9565-C2CF6D28873F}" type="pres">
      <dgm:prSet presAssocID="{0E8F7DFD-A44D-43F5-B06F-039930441B8E}" presName="parTransTwo" presStyleCnt="0"/>
      <dgm:spPr/>
      <dgm:t>
        <a:bodyPr/>
        <a:lstStyle/>
        <a:p>
          <a:endParaRPr lang="en-US"/>
        </a:p>
      </dgm:t>
    </dgm:pt>
    <dgm:pt modelId="{A613AAC8-887E-4264-B5D6-510E5F1E9D3F}" type="pres">
      <dgm:prSet presAssocID="{0E8F7DFD-A44D-43F5-B06F-039930441B8E}" presName="horzTwo" presStyleCnt="0"/>
      <dgm:spPr/>
      <dgm:t>
        <a:bodyPr/>
        <a:lstStyle/>
        <a:p>
          <a:endParaRPr lang="en-US"/>
        </a:p>
      </dgm:t>
    </dgm:pt>
    <dgm:pt modelId="{3C4144F0-763C-4EB9-A3D4-49A54719B214}" type="pres">
      <dgm:prSet presAssocID="{A1B62DA8-51E8-4123-AF6A-1381FAB2C545}" presName="vertThree" presStyleCnt="0"/>
      <dgm:spPr/>
    </dgm:pt>
    <dgm:pt modelId="{7C5AE724-0917-427E-8848-23B420BA25E1}" type="pres">
      <dgm:prSet presAssocID="{A1B62DA8-51E8-4123-AF6A-1381FAB2C545}" presName="txThree" presStyleLbl="node3" presStyleIdx="0" presStyleCnt="10" custLinFactX="100000" custLinFactNeighborX="114356" custLinFactNeighborY="87">
        <dgm:presLayoutVars>
          <dgm:chPref val="3"/>
        </dgm:presLayoutVars>
      </dgm:prSet>
      <dgm:spPr/>
      <dgm:t>
        <a:bodyPr/>
        <a:lstStyle/>
        <a:p>
          <a:endParaRPr lang="en-US"/>
        </a:p>
      </dgm:t>
    </dgm:pt>
    <dgm:pt modelId="{A84830F6-4883-47A2-934A-FD4AE335475B}" type="pres">
      <dgm:prSet presAssocID="{A1B62DA8-51E8-4123-AF6A-1381FAB2C545}" presName="horzThree" presStyleCnt="0"/>
      <dgm:spPr/>
    </dgm:pt>
    <dgm:pt modelId="{A11B9B24-B385-4DDB-9887-5BAF836FCACD}" type="pres">
      <dgm:prSet presAssocID="{4B0691AD-E876-4FE0-B2BE-7ADC169A9AF4}" presName="sibSpaceThree" presStyleCnt="0"/>
      <dgm:spPr/>
    </dgm:pt>
    <dgm:pt modelId="{05237C70-2857-4DD3-A39F-4C0786C16123}" type="pres">
      <dgm:prSet presAssocID="{3381FAC9-179E-46A0-BF03-B720B293C683}" presName="vertThree" presStyleCnt="0"/>
      <dgm:spPr/>
      <dgm:t>
        <a:bodyPr/>
        <a:lstStyle/>
        <a:p>
          <a:endParaRPr lang="en-US"/>
        </a:p>
      </dgm:t>
    </dgm:pt>
    <dgm:pt modelId="{6E40A1FF-7F82-4680-8B78-64AA8D100758}" type="pres">
      <dgm:prSet presAssocID="{3381FAC9-179E-46A0-BF03-B720B293C683}" presName="txThree" presStyleLbl="node3" presStyleIdx="1" presStyleCnt="10" custLinFactX="100000" custLinFactNeighborX="114356" custLinFactNeighborY="87">
        <dgm:presLayoutVars>
          <dgm:chPref val="3"/>
        </dgm:presLayoutVars>
      </dgm:prSet>
      <dgm:spPr/>
      <dgm:t>
        <a:bodyPr/>
        <a:lstStyle/>
        <a:p>
          <a:endParaRPr lang="en-US"/>
        </a:p>
      </dgm:t>
    </dgm:pt>
    <dgm:pt modelId="{B93841A9-1506-40BF-9874-2D484EFC6FE0}" type="pres">
      <dgm:prSet presAssocID="{3381FAC9-179E-46A0-BF03-B720B293C683}" presName="horzThree" presStyleCnt="0"/>
      <dgm:spPr/>
      <dgm:t>
        <a:bodyPr/>
        <a:lstStyle/>
        <a:p>
          <a:endParaRPr lang="en-US"/>
        </a:p>
      </dgm:t>
    </dgm:pt>
    <dgm:pt modelId="{910190D8-549D-481A-8A6B-5D5678DD4CB0}" type="pres">
      <dgm:prSet presAssocID="{73CECDC5-03A9-4184-81F7-F00A36A473AE}" presName="sibSpaceThree" presStyleCnt="0"/>
      <dgm:spPr/>
      <dgm:t>
        <a:bodyPr/>
        <a:lstStyle/>
        <a:p>
          <a:endParaRPr lang="en-US"/>
        </a:p>
      </dgm:t>
    </dgm:pt>
    <dgm:pt modelId="{938F9E96-0138-47EB-BBC6-6717F54AAE98}" type="pres">
      <dgm:prSet presAssocID="{1B7B8505-5495-43EB-8260-E0A2115E6643}" presName="vertThree" presStyleCnt="0"/>
      <dgm:spPr/>
      <dgm:t>
        <a:bodyPr/>
        <a:lstStyle/>
        <a:p>
          <a:endParaRPr lang="en-US"/>
        </a:p>
      </dgm:t>
    </dgm:pt>
    <dgm:pt modelId="{91AC02DC-2C8A-4E52-A96B-600AD7F7DE01}" type="pres">
      <dgm:prSet presAssocID="{1B7B8505-5495-43EB-8260-E0A2115E6643}" presName="txThree" presStyleLbl="node3" presStyleIdx="2" presStyleCnt="10" custLinFactX="100000" custLinFactNeighborX="114356" custLinFactNeighborY="87">
        <dgm:presLayoutVars>
          <dgm:chPref val="3"/>
        </dgm:presLayoutVars>
      </dgm:prSet>
      <dgm:spPr/>
      <dgm:t>
        <a:bodyPr/>
        <a:lstStyle/>
        <a:p>
          <a:endParaRPr lang="en-US"/>
        </a:p>
      </dgm:t>
    </dgm:pt>
    <dgm:pt modelId="{299F35E3-BE04-4C71-BCC9-51076A5DE1A6}" type="pres">
      <dgm:prSet presAssocID="{1B7B8505-5495-43EB-8260-E0A2115E6643}" presName="horzThree" presStyleCnt="0"/>
      <dgm:spPr/>
      <dgm:t>
        <a:bodyPr/>
        <a:lstStyle/>
        <a:p>
          <a:endParaRPr lang="en-US"/>
        </a:p>
      </dgm:t>
    </dgm:pt>
    <dgm:pt modelId="{12825FCD-2357-4509-9141-78A67F827E5C}" type="pres">
      <dgm:prSet presAssocID="{397C268A-2CFF-42F1-92BB-D611BA551688}" presName="sibSpaceThree" presStyleCnt="0"/>
      <dgm:spPr/>
      <dgm:t>
        <a:bodyPr/>
        <a:lstStyle/>
        <a:p>
          <a:endParaRPr lang="en-US"/>
        </a:p>
      </dgm:t>
    </dgm:pt>
    <dgm:pt modelId="{A2C70DE2-73DD-455A-B0A8-5B9595784E26}" type="pres">
      <dgm:prSet presAssocID="{F5CCA070-798E-4593-9CAB-E63D9C1E4EE6}" presName="vertThree" presStyleCnt="0"/>
      <dgm:spPr/>
      <dgm:t>
        <a:bodyPr/>
        <a:lstStyle/>
        <a:p>
          <a:endParaRPr lang="en-US"/>
        </a:p>
      </dgm:t>
    </dgm:pt>
    <dgm:pt modelId="{0F18135B-4F93-403D-A56D-59FFE315E99F}" type="pres">
      <dgm:prSet presAssocID="{F5CCA070-798E-4593-9CAB-E63D9C1E4EE6}" presName="txThree" presStyleLbl="node3" presStyleIdx="3" presStyleCnt="10" custLinFactX="100000" custLinFactNeighborX="114356" custLinFactNeighborY="87">
        <dgm:presLayoutVars>
          <dgm:chPref val="3"/>
        </dgm:presLayoutVars>
      </dgm:prSet>
      <dgm:spPr/>
      <dgm:t>
        <a:bodyPr/>
        <a:lstStyle/>
        <a:p>
          <a:endParaRPr lang="en-US"/>
        </a:p>
      </dgm:t>
    </dgm:pt>
    <dgm:pt modelId="{0586A917-4FD7-42A9-9705-63C4A9BC903E}" type="pres">
      <dgm:prSet presAssocID="{F5CCA070-798E-4593-9CAB-E63D9C1E4EE6}" presName="horzThree" presStyleCnt="0"/>
      <dgm:spPr/>
      <dgm:t>
        <a:bodyPr/>
        <a:lstStyle/>
        <a:p>
          <a:endParaRPr lang="en-US"/>
        </a:p>
      </dgm:t>
    </dgm:pt>
    <dgm:pt modelId="{D0855C1D-4A5A-41FC-A953-2A48A15148AE}" type="pres">
      <dgm:prSet presAssocID="{174EE1D3-6793-4EE8-84D8-BC4AEF6C9753}" presName="sibSpaceTwo" presStyleCnt="0"/>
      <dgm:spPr/>
      <dgm:t>
        <a:bodyPr/>
        <a:lstStyle/>
        <a:p>
          <a:endParaRPr lang="en-US"/>
        </a:p>
      </dgm:t>
    </dgm:pt>
    <dgm:pt modelId="{E183A57E-8B0E-4DCE-8326-602C3E305557}" type="pres">
      <dgm:prSet presAssocID="{80095083-CDB9-4705-B0C5-98CC8F211552}" presName="vertTwo" presStyleCnt="0"/>
      <dgm:spPr/>
      <dgm:t>
        <a:bodyPr/>
        <a:lstStyle/>
        <a:p>
          <a:endParaRPr lang="en-US"/>
        </a:p>
      </dgm:t>
    </dgm:pt>
    <dgm:pt modelId="{61E04BD6-1CD6-44A1-A98E-C98533DF33F7}" type="pres">
      <dgm:prSet presAssocID="{80095083-CDB9-4705-B0C5-98CC8F211552}" presName="txTwo" presStyleLbl="node2" presStyleIdx="1" presStyleCnt="3" custScaleX="101943" custScaleY="14075" custLinFactNeighborX="51021" custLinFactNeighborY="65963">
        <dgm:presLayoutVars>
          <dgm:chPref val="3"/>
        </dgm:presLayoutVars>
      </dgm:prSet>
      <dgm:spPr/>
      <dgm:t>
        <a:bodyPr/>
        <a:lstStyle/>
        <a:p>
          <a:endParaRPr lang="en-US"/>
        </a:p>
      </dgm:t>
    </dgm:pt>
    <dgm:pt modelId="{5FF5FAB7-7294-4DCE-91E5-FCB96F278F1A}" type="pres">
      <dgm:prSet presAssocID="{80095083-CDB9-4705-B0C5-98CC8F211552}" presName="parTransTwo" presStyleCnt="0"/>
      <dgm:spPr/>
      <dgm:t>
        <a:bodyPr/>
        <a:lstStyle/>
        <a:p>
          <a:endParaRPr lang="en-US"/>
        </a:p>
      </dgm:t>
    </dgm:pt>
    <dgm:pt modelId="{99E60E62-592E-4A3F-9F8C-4E0A729EB061}" type="pres">
      <dgm:prSet presAssocID="{80095083-CDB9-4705-B0C5-98CC8F211552}" presName="horzTwo" presStyleCnt="0"/>
      <dgm:spPr/>
      <dgm:t>
        <a:bodyPr/>
        <a:lstStyle/>
        <a:p>
          <a:endParaRPr lang="en-US"/>
        </a:p>
      </dgm:t>
    </dgm:pt>
    <dgm:pt modelId="{8B35E017-D11C-4556-B61E-7C1BD46DE07A}" type="pres">
      <dgm:prSet presAssocID="{8F21353B-134A-4F72-8490-5C7308816C18}" presName="vertThree" presStyleCnt="0"/>
      <dgm:spPr/>
      <dgm:t>
        <a:bodyPr/>
        <a:lstStyle/>
        <a:p>
          <a:endParaRPr lang="en-US"/>
        </a:p>
      </dgm:t>
    </dgm:pt>
    <dgm:pt modelId="{383670C5-F3FA-41F8-9D14-7A8B517BEC30}" type="pres">
      <dgm:prSet presAssocID="{8F21353B-134A-4F72-8490-5C7308816C18}" presName="txThree" presStyleLbl="node3" presStyleIdx="4" presStyleCnt="10" custLinFactX="100000" custLinFactNeighborX="105424" custLinFactNeighborY="314">
        <dgm:presLayoutVars>
          <dgm:chPref val="3"/>
        </dgm:presLayoutVars>
      </dgm:prSet>
      <dgm:spPr/>
      <dgm:t>
        <a:bodyPr/>
        <a:lstStyle/>
        <a:p>
          <a:endParaRPr lang="en-US"/>
        </a:p>
      </dgm:t>
    </dgm:pt>
    <dgm:pt modelId="{12674609-CEF0-4F0C-AC20-76EF4112A118}" type="pres">
      <dgm:prSet presAssocID="{8F21353B-134A-4F72-8490-5C7308816C18}" presName="horzThree" presStyleCnt="0"/>
      <dgm:spPr/>
      <dgm:t>
        <a:bodyPr/>
        <a:lstStyle/>
        <a:p>
          <a:endParaRPr lang="en-US"/>
        </a:p>
      </dgm:t>
    </dgm:pt>
    <dgm:pt modelId="{4FF8FD60-A4A0-43BD-8FCE-2C195C23BA87}" type="pres">
      <dgm:prSet presAssocID="{608EE60A-9903-4D0B-A171-20D592F66A7E}" presName="sibSpaceThree" presStyleCnt="0"/>
      <dgm:spPr/>
      <dgm:t>
        <a:bodyPr/>
        <a:lstStyle/>
        <a:p>
          <a:endParaRPr lang="en-US"/>
        </a:p>
      </dgm:t>
    </dgm:pt>
    <dgm:pt modelId="{21F06AE7-AED5-4213-A446-BE730E01F193}" type="pres">
      <dgm:prSet presAssocID="{BFF5468A-066B-4DF9-8F13-62374B5D92DF}" presName="vertThree" presStyleCnt="0"/>
      <dgm:spPr/>
      <dgm:t>
        <a:bodyPr/>
        <a:lstStyle/>
        <a:p>
          <a:endParaRPr lang="en-US"/>
        </a:p>
      </dgm:t>
    </dgm:pt>
    <dgm:pt modelId="{1ED39D27-B928-4572-A209-9516BB79FA46}" type="pres">
      <dgm:prSet presAssocID="{BFF5468A-066B-4DF9-8F13-62374B5D92DF}" presName="txThree" presStyleLbl="node3" presStyleIdx="5" presStyleCnt="10" custLinFactX="100000" custLinFactNeighborX="106989" custLinFactNeighborY="103">
        <dgm:presLayoutVars>
          <dgm:chPref val="3"/>
        </dgm:presLayoutVars>
      </dgm:prSet>
      <dgm:spPr/>
      <dgm:t>
        <a:bodyPr/>
        <a:lstStyle/>
        <a:p>
          <a:endParaRPr lang="en-US"/>
        </a:p>
      </dgm:t>
    </dgm:pt>
    <dgm:pt modelId="{F07B9ED0-01AE-47AD-BFC6-7FC71CDFA3F1}" type="pres">
      <dgm:prSet presAssocID="{BFF5468A-066B-4DF9-8F13-62374B5D92DF}" presName="horzThree" presStyleCnt="0"/>
      <dgm:spPr/>
      <dgm:t>
        <a:bodyPr/>
        <a:lstStyle/>
        <a:p>
          <a:endParaRPr lang="en-US"/>
        </a:p>
      </dgm:t>
    </dgm:pt>
    <dgm:pt modelId="{4FAFE0EF-01EA-4D5F-A616-C2F440F216A9}" type="pres">
      <dgm:prSet presAssocID="{8821B36B-8665-418F-A7B8-71484A0ACA28}" presName="sibSpaceThree" presStyleCnt="0"/>
      <dgm:spPr/>
      <dgm:t>
        <a:bodyPr/>
        <a:lstStyle/>
        <a:p>
          <a:endParaRPr lang="en-US"/>
        </a:p>
      </dgm:t>
    </dgm:pt>
    <dgm:pt modelId="{54AC2172-5FFA-4BB2-A660-E186DE3A3256}" type="pres">
      <dgm:prSet presAssocID="{F5EF0051-45D1-4723-9319-00EAD86CB3ED}" presName="vertThree" presStyleCnt="0"/>
      <dgm:spPr/>
      <dgm:t>
        <a:bodyPr/>
        <a:lstStyle/>
        <a:p>
          <a:endParaRPr lang="en-US"/>
        </a:p>
      </dgm:t>
    </dgm:pt>
    <dgm:pt modelId="{3746DE86-D12A-4852-9825-7145CC93B12B}" type="pres">
      <dgm:prSet presAssocID="{F5EF0051-45D1-4723-9319-00EAD86CB3ED}" presName="txThree" presStyleLbl="node3" presStyleIdx="6" presStyleCnt="10" custLinFactX="100000" custLinFactNeighborX="108554" custLinFactNeighborY="103">
        <dgm:presLayoutVars>
          <dgm:chPref val="3"/>
        </dgm:presLayoutVars>
      </dgm:prSet>
      <dgm:spPr/>
      <dgm:t>
        <a:bodyPr/>
        <a:lstStyle/>
        <a:p>
          <a:endParaRPr lang="en-US"/>
        </a:p>
      </dgm:t>
    </dgm:pt>
    <dgm:pt modelId="{95E6548F-20AA-4FB3-BF6A-64E815214E39}" type="pres">
      <dgm:prSet presAssocID="{F5EF0051-45D1-4723-9319-00EAD86CB3ED}" presName="horzThree" presStyleCnt="0"/>
      <dgm:spPr/>
      <dgm:t>
        <a:bodyPr/>
        <a:lstStyle/>
        <a:p>
          <a:endParaRPr lang="en-US"/>
        </a:p>
      </dgm:t>
    </dgm:pt>
    <dgm:pt modelId="{49DB410C-66FE-4146-86AF-7D2C5BBE0ABF}" type="pres">
      <dgm:prSet presAssocID="{8AFF65A6-355A-41D4-BEF3-98B1FB74FAE5}" presName="sibSpaceThree" presStyleCnt="0"/>
      <dgm:spPr/>
      <dgm:t>
        <a:bodyPr/>
        <a:lstStyle/>
        <a:p>
          <a:endParaRPr lang="en-US"/>
        </a:p>
      </dgm:t>
    </dgm:pt>
    <dgm:pt modelId="{B6DE4F96-7197-4816-A120-A1193DAACE16}" type="pres">
      <dgm:prSet presAssocID="{2ECFE20F-ECFA-4D11-BE15-25B97F030C52}" presName="vertThree" presStyleCnt="0"/>
      <dgm:spPr/>
      <dgm:t>
        <a:bodyPr/>
        <a:lstStyle/>
        <a:p>
          <a:endParaRPr lang="en-US"/>
        </a:p>
      </dgm:t>
    </dgm:pt>
    <dgm:pt modelId="{C0AD6DD7-05AA-45BC-952F-43638FBD9B0E}" type="pres">
      <dgm:prSet presAssocID="{2ECFE20F-ECFA-4D11-BE15-25B97F030C52}" presName="txThree" presStyleLbl="node3" presStyleIdx="7" presStyleCnt="10" custLinFactX="100000" custLinFactNeighborX="108554" custLinFactNeighborY="103">
        <dgm:presLayoutVars>
          <dgm:chPref val="3"/>
        </dgm:presLayoutVars>
      </dgm:prSet>
      <dgm:spPr/>
      <dgm:t>
        <a:bodyPr/>
        <a:lstStyle/>
        <a:p>
          <a:endParaRPr lang="en-US"/>
        </a:p>
      </dgm:t>
    </dgm:pt>
    <dgm:pt modelId="{A18FBAF5-D9D4-442F-BE98-2F1BBA8E4527}" type="pres">
      <dgm:prSet presAssocID="{2ECFE20F-ECFA-4D11-BE15-25B97F030C52}" presName="horzThree" presStyleCnt="0"/>
      <dgm:spPr/>
      <dgm:t>
        <a:bodyPr/>
        <a:lstStyle/>
        <a:p>
          <a:endParaRPr lang="en-US"/>
        </a:p>
      </dgm:t>
    </dgm:pt>
    <dgm:pt modelId="{18538EA6-A25A-4155-AA62-3FA2BEA8637E}" type="pres">
      <dgm:prSet presAssocID="{8C4EAE8F-D890-4318-BD01-5257946D0255}" presName="sibSpaceTwo" presStyleCnt="0"/>
      <dgm:spPr/>
      <dgm:t>
        <a:bodyPr/>
        <a:lstStyle/>
        <a:p>
          <a:endParaRPr lang="en-US"/>
        </a:p>
      </dgm:t>
    </dgm:pt>
    <dgm:pt modelId="{9BA342FE-4C20-4963-96E2-017988B99B67}" type="pres">
      <dgm:prSet presAssocID="{3452FDDF-0570-40BA-8721-3E5A2EE2C415}" presName="vertTwo" presStyleCnt="0"/>
      <dgm:spPr/>
      <dgm:t>
        <a:bodyPr/>
        <a:lstStyle/>
        <a:p>
          <a:endParaRPr lang="en-US"/>
        </a:p>
      </dgm:t>
    </dgm:pt>
    <dgm:pt modelId="{1283181E-0079-4067-AA96-54AD4EB7A9DB}" type="pres">
      <dgm:prSet presAssocID="{3452FDDF-0570-40BA-8721-3E5A2EE2C415}" presName="txTwo" presStyleLbl="node2" presStyleIdx="2" presStyleCnt="3" custScaleY="14159" custLinFactX="-200000" custLinFactNeighborX="-215457" custLinFactNeighborY="64933">
        <dgm:presLayoutVars>
          <dgm:chPref val="3"/>
        </dgm:presLayoutVars>
      </dgm:prSet>
      <dgm:spPr/>
      <dgm:t>
        <a:bodyPr/>
        <a:lstStyle/>
        <a:p>
          <a:endParaRPr lang="en-US"/>
        </a:p>
      </dgm:t>
    </dgm:pt>
    <dgm:pt modelId="{03148787-C9B6-45A6-A44F-1EF13643735A}" type="pres">
      <dgm:prSet presAssocID="{3452FDDF-0570-40BA-8721-3E5A2EE2C415}" presName="parTransTwo" presStyleCnt="0"/>
      <dgm:spPr/>
      <dgm:t>
        <a:bodyPr/>
        <a:lstStyle/>
        <a:p>
          <a:endParaRPr lang="en-US"/>
        </a:p>
      </dgm:t>
    </dgm:pt>
    <dgm:pt modelId="{85E8A7A2-BCC1-4B58-A14D-23D234734DA3}" type="pres">
      <dgm:prSet presAssocID="{3452FDDF-0570-40BA-8721-3E5A2EE2C415}" presName="horzTwo" presStyleCnt="0"/>
      <dgm:spPr/>
      <dgm:t>
        <a:bodyPr/>
        <a:lstStyle/>
        <a:p>
          <a:endParaRPr lang="en-US"/>
        </a:p>
      </dgm:t>
    </dgm:pt>
    <dgm:pt modelId="{ACA1A275-EA27-4652-A59E-80419F371B5D}" type="pres">
      <dgm:prSet presAssocID="{E38792C4-157E-4ACC-8CE5-FA9E7F1FDF15}" presName="vertThree" presStyleCnt="0"/>
      <dgm:spPr/>
      <dgm:t>
        <a:bodyPr/>
        <a:lstStyle/>
        <a:p>
          <a:endParaRPr lang="en-US"/>
        </a:p>
      </dgm:t>
    </dgm:pt>
    <dgm:pt modelId="{7F7FDD88-D7FA-4A9A-9CD7-AA4BC948560B}" type="pres">
      <dgm:prSet presAssocID="{E38792C4-157E-4ACC-8CE5-FA9E7F1FDF15}" presName="txThree" presStyleLbl="node3" presStyleIdx="8" presStyleCnt="10" custLinFactX="-447330" custLinFactNeighborX="-500000" custLinFactNeighborY="553">
        <dgm:presLayoutVars>
          <dgm:chPref val="3"/>
        </dgm:presLayoutVars>
      </dgm:prSet>
      <dgm:spPr/>
      <dgm:t>
        <a:bodyPr/>
        <a:lstStyle/>
        <a:p>
          <a:endParaRPr lang="en-US"/>
        </a:p>
      </dgm:t>
    </dgm:pt>
    <dgm:pt modelId="{C28CB7A2-8927-434B-9886-8E5E9DA072DC}" type="pres">
      <dgm:prSet presAssocID="{E38792C4-157E-4ACC-8CE5-FA9E7F1FDF15}" presName="horzThree" presStyleCnt="0"/>
      <dgm:spPr/>
      <dgm:t>
        <a:bodyPr/>
        <a:lstStyle/>
        <a:p>
          <a:endParaRPr lang="en-US"/>
        </a:p>
      </dgm:t>
    </dgm:pt>
    <dgm:pt modelId="{9BD161B3-5D45-419C-BC10-C8F54D64DC5E}" type="pres">
      <dgm:prSet presAssocID="{32DD4C2C-D68B-4436-94C2-DD32CE4F4856}" presName="sibSpaceThree" presStyleCnt="0"/>
      <dgm:spPr/>
      <dgm:t>
        <a:bodyPr/>
        <a:lstStyle/>
        <a:p>
          <a:endParaRPr lang="en-US"/>
        </a:p>
      </dgm:t>
    </dgm:pt>
    <dgm:pt modelId="{40DFACF9-8A8B-470F-92A7-7D2D37F4D742}" type="pres">
      <dgm:prSet presAssocID="{0498FE0E-6098-47DF-B09E-40030A7A300F}" presName="vertThree" presStyleCnt="0"/>
      <dgm:spPr/>
      <dgm:t>
        <a:bodyPr/>
        <a:lstStyle/>
        <a:p>
          <a:endParaRPr lang="en-US"/>
        </a:p>
      </dgm:t>
    </dgm:pt>
    <dgm:pt modelId="{12FB076F-05CA-4EA5-9607-07874BCA55EB}" type="pres">
      <dgm:prSet presAssocID="{0498FE0E-6098-47DF-B09E-40030A7A300F}" presName="txThree" presStyleLbl="node3" presStyleIdx="9" presStyleCnt="10" custLinFactX="-400000" custLinFactNeighborX="-448235" custLinFactNeighborY="287">
        <dgm:presLayoutVars>
          <dgm:chPref val="3"/>
        </dgm:presLayoutVars>
      </dgm:prSet>
      <dgm:spPr/>
      <dgm:t>
        <a:bodyPr/>
        <a:lstStyle/>
        <a:p>
          <a:endParaRPr lang="en-US"/>
        </a:p>
      </dgm:t>
    </dgm:pt>
    <dgm:pt modelId="{B26634AE-8A13-43EF-9426-8F28F84C8B49}" type="pres">
      <dgm:prSet presAssocID="{0498FE0E-6098-47DF-B09E-40030A7A300F}" presName="horzThree" presStyleCnt="0"/>
      <dgm:spPr/>
      <dgm:t>
        <a:bodyPr/>
        <a:lstStyle/>
        <a:p>
          <a:endParaRPr lang="en-US"/>
        </a:p>
      </dgm:t>
    </dgm:pt>
  </dgm:ptLst>
  <dgm:cxnLst>
    <dgm:cxn modelId="{3714C593-B697-40D4-83D5-155EEB31FEDC}" srcId="{0E8F7DFD-A44D-43F5-B06F-039930441B8E}" destId="{A1B62DA8-51E8-4123-AF6A-1381FAB2C545}" srcOrd="0" destOrd="0" parTransId="{902A001C-6428-4DA1-B243-ED3E3F1EB5A1}" sibTransId="{4B0691AD-E876-4FE0-B2BE-7ADC169A9AF4}"/>
    <dgm:cxn modelId="{B0224939-AEE0-41AA-A8EA-DEDFF63DF7CD}" type="presOf" srcId="{8F21353B-134A-4F72-8490-5C7308816C18}" destId="{383670C5-F3FA-41F8-9D14-7A8B517BEC30}" srcOrd="0" destOrd="0" presId="urn:microsoft.com/office/officeart/2005/8/layout/hierarchy4"/>
    <dgm:cxn modelId="{28F5355A-537F-4117-9A23-94BCE7C17FBB}" srcId="{80095083-CDB9-4705-B0C5-98CC8F211552}" destId="{F5EF0051-45D1-4723-9319-00EAD86CB3ED}" srcOrd="2" destOrd="0" parTransId="{BBCB151A-3CC1-4B35-B2C4-B345AE70FEA1}" sibTransId="{8AFF65A6-355A-41D4-BEF3-98B1FB74FAE5}"/>
    <dgm:cxn modelId="{CDC6EDB1-56B9-4B4C-BD9C-453210B5F281}" srcId="{0E8F7DFD-A44D-43F5-B06F-039930441B8E}" destId="{1B7B8505-5495-43EB-8260-E0A2115E6643}" srcOrd="2" destOrd="0" parTransId="{E92D4916-A7EA-40FB-865D-499E8044F2F2}" sibTransId="{397C268A-2CFF-42F1-92BB-D611BA551688}"/>
    <dgm:cxn modelId="{B5837293-766E-4A6C-8D7F-17B86F091151}" type="presOf" srcId="{0E8F7DFD-A44D-43F5-B06F-039930441B8E}" destId="{946F25A1-65A8-4F91-8FB3-3D79361F2779}" srcOrd="0" destOrd="0" presId="urn:microsoft.com/office/officeart/2005/8/layout/hierarchy4"/>
    <dgm:cxn modelId="{5CA5FB4E-E9C2-4487-B217-3A3A2B399035}" srcId="{3452FDDF-0570-40BA-8721-3E5A2EE2C415}" destId="{0498FE0E-6098-47DF-B09E-40030A7A300F}" srcOrd="1" destOrd="0" parTransId="{61B2CA76-1842-4C72-B7BE-AC78D1DAC75A}" sibTransId="{247E703B-D7A0-4F26-A744-41C0AC2229EB}"/>
    <dgm:cxn modelId="{EC2E3C29-179D-4107-9674-BF2580110864}" type="presOf" srcId="{3452FDDF-0570-40BA-8721-3E5A2EE2C415}" destId="{1283181E-0079-4067-AA96-54AD4EB7A9DB}" srcOrd="0" destOrd="0" presId="urn:microsoft.com/office/officeart/2005/8/layout/hierarchy4"/>
    <dgm:cxn modelId="{94C5BDA7-A9D5-4475-84ED-2F77C0FFB5B2}" srcId="{3452FDDF-0570-40BA-8721-3E5A2EE2C415}" destId="{E38792C4-157E-4ACC-8CE5-FA9E7F1FDF15}" srcOrd="0" destOrd="0" parTransId="{BB8B2698-62A8-4251-ADC2-4C7877CFF735}" sibTransId="{32DD4C2C-D68B-4436-94C2-DD32CE4F4856}"/>
    <dgm:cxn modelId="{7B059D4D-B1B4-49C4-AD38-0ED02153D66A}" type="presOf" srcId="{2ECFE20F-ECFA-4D11-BE15-25B97F030C52}" destId="{C0AD6DD7-05AA-45BC-952F-43638FBD9B0E}" srcOrd="0" destOrd="0" presId="urn:microsoft.com/office/officeart/2005/8/layout/hierarchy4"/>
    <dgm:cxn modelId="{FF5AC31F-91F6-440D-8175-5C606A7D68BE}" srcId="{80095083-CDB9-4705-B0C5-98CC8F211552}" destId="{8F21353B-134A-4F72-8490-5C7308816C18}" srcOrd="0" destOrd="0" parTransId="{3B8D514C-EE71-4EA5-94EB-B0F84B060F89}" sibTransId="{608EE60A-9903-4D0B-A171-20D592F66A7E}"/>
    <dgm:cxn modelId="{FD4195FA-5823-4DF1-A1B1-C718C593F92E}" type="presOf" srcId="{E38792C4-157E-4ACC-8CE5-FA9E7F1FDF15}" destId="{7F7FDD88-D7FA-4A9A-9CD7-AA4BC948560B}" srcOrd="0" destOrd="0" presId="urn:microsoft.com/office/officeart/2005/8/layout/hierarchy4"/>
    <dgm:cxn modelId="{F4D291E8-F3C3-4C8D-98D7-303BA0B0A9EF}" srcId="{0E8F7DFD-A44D-43F5-B06F-039930441B8E}" destId="{F5CCA070-798E-4593-9CAB-E63D9C1E4EE6}" srcOrd="3" destOrd="0" parTransId="{99D01B10-EB18-4D0B-86F4-5B86B820F7FE}" sibTransId="{7671A95E-DD65-411E-B2CE-C2FB58D302A7}"/>
    <dgm:cxn modelId="{64A489CB-ED50-4282-9C15-076068774BEA}" srcId="{3CB3EA3F-C2EA-4D06-BA5D-F17D3BD7516A}" destId="{E9D48126-2F07-42D8-BA0E-DE083B462A77}" srcOrd="0" destOrd="0" parTransId="{B7FB0C74-A1F9-4CDD-ACDB-C91CD2F48907}" sibTransId="{8F6AB9EF-B6E0-4CC5-B64A-420DEBBD5C5A}"/>
    <dgm:cxn modelId="{19FAC95B-4261-46B6-8982-D786B62E7D63}" type="presOf" srcId="{3381FAC9-179E-46A0-BF03-B720B293C683}" destId="{6E40A1FF-7F82-4680-8B78-64AA8D100758}" srcOrd="0" destOrd="0" presId="urn:microsoft.com/office/officeart/2005/8/layout/hierarchy4"/>
    <dgm:cxn modelId="{E6343489-BED6-4B1D-A4D0-CF97CBBE9E2D}" type="presOf" srcId="{1B7B8505-5495-43EB-8260-E0A2115E6643}" destId="{91AC02DC-2C8A-4E52-A96B-600AD7F7DE01}" srcOrd="0" destOrd="0" presId="urn:microsoft.com/office/officeart/2005/8/layout/hierarchy4"/>
    <dgm:cxn modelId="{728EBB1B-1240-43B2-9E50-B4E8596C8B8C}" srcId="{E9D48126-2F07-42D8-BA0E-DE083B462A77}" destId="{3452FDDF-0570-40BA-8721-3E5A2EE2C415}" srcOrd="2" destOrd="0" parTransId="{5CE360FF-0796-40EC-ABF3-1576FAFC68D2}" sibTransId="{8E52E844-961A-4F5E-BA5B-2AAC1859BF77}"/>
    <dgm:cxn modelId="{C09460DA-4ECF-447F-998B-EDCA89FF37DF}" type="presOf" srcId="{E9D48126-2F07-42D8-BA0E-DE083B462A77}" destId="{80FCEBE5-0283-49EF-9DBD-DB6585B76A82}" srcOrd="0" destOrd="0" presId="urn:microsoft.com/office/officeart/2005/8/layout/hierarchy4"/>
    <dgm:cxn modelId="{7B46B2E5-EBD1-4EA2-A215-7EA4DD693678}" srcId="{80095083-CDB9-4705-B0C5-98CC8F211552}" destId="{2ECFE20F-ECFA-4D11-BE15-25B97F030C52}" srcOrd="3" destOrd="0" parTransId="{DEE7ABE4-4147-4A23-8AC6-DFD1ADB2ED89}" sibTransId="{9837812E-6599-43FB-BA1C-0BD9B299E28A}"/>
    <dgm:cxn modelId="{FCCB2FD6-1A01-4FFF-A0E6-0E1017D3EAD8}" type="presOf" srcId="{F5EF0051-45D1-4723-9319-00EAD86CB3ED}" destId="{3746DE86-D12A-4852-9825-7145CC93B12B}" srcOrd="0" destOrd="0" presId="urn:microsoft.com/office/officeart/2005/8/layout/hierarchy4"/>
    <dgm:cxn modelId="{44AFB473-FF58-4722-A06E-3D8C65975484}" srcId="{80095083-CDB9-4705-B0C5-98CC8F211552}" destId="{BFF5468A-066B-4DF9-8F13-62374B5D92DF}" srcOrd="1" destOrd="0" parTransId="{E5447B1A-D755-4DE3-B902-637979190B90}" sibTransId="{8821B36B-8665-418F-A7B8-71484A0ACA28}"/>
    <dgm:cxn modelId="{CA4A621B-ADCE-4D22-B1D8-8447785B7608}" srcId="{E9D48126-2F07-42D8-BA0E-DE083B462A77}" destId="{0E8F7DFD-A44D-43F5-B06F-039930441B8E}" srcOrd="0" destOrd="0" parTransId="{CA8720DD-8B4E-43E4-A4D4-011B4B8FFE1E}" sibTransId="{174EE1D3-6793-4EE8-84D8-BC4AEF6C9753}"/>
    <dgm:cxn modelId="{09C026C4-543F-4281-A06F-550947C99429}" type="presOf" srcId="{F5CCA070-798E-4593-9CAB-E63D9C1E4EE6}" destId="{0F18135B-4F93-403D-A56D-59FFE315E99F}" srcOrd="0" destOrd="0" presId="urn:microsoft.com/office/officeart/2005/8/layout/hierarchy4"/>
    <dgm:cxn modelId="{27370FE5-161F-47E9-B6F4-DB7CF3653B16}" type="presOf" srcId="{3CB3EA3F-C2EA-4D06-BA5D-F17D3BD7516A}" destId="{312CCA7E-8724-4E6B-9CF2-1A33649D948B}" srcOrd="0" destOrd="0" presId="urn:microsoft.com/office/officeart/2005/8/layout/hierarchy4"/>
    <dgm:cxn modelId="{01A5B79A-7C7D-4D14-AF1A-74C385171370}" srcId="{E9D48126-2F07-42D8-BA0E-DE083B462A77}" destId="{80095083-CDB9-4705-B0C5-98CC8F211552}" srcOrd="1" destOrd="0" parTransId="{BE8DA797-2663-459F-B46B-45353E87AD7F}" sibTransId="{8C4EAE8F-D890-4318-BD01-5257946D0255}"/>
    <dgm:cxn modelId="{02BA33B0-5E49-4828-B766-8E4F13F16FCD}" type="presOf" srcId="{A1B62DA8-51E8-4123-AF6A-1381FAB2C545}" destId="{7C5AE724-0917-427E-8848-23B420BA25E1}" srcOrd="0" destOrd="0" presId="urn:microsoft.com/office/officeart/2005/8/layout/hierarchy4"/>
    <dgm:cxn modelId="{C96F1284-283F-4AA2-B145-AB687E39B0F3}" type="presOf" srcId="{0498FE0E-6098-47DF-B09E-40030A7A300F}" destId="{12FB076F-05CA-4EA5-9607-07874BCA55EB}" srcOrd="0" destOrd="0" presId="urn:microsoft.com/office/officeart/2005/8/layout/hierarchy4"/>
    <dgm:cxn modelId="{E9906D26-B0BB-4A09-8B0D-8501C46EF919}" type="presOf" srcId="{80095083-CDB9-4705-B0C5-98CC8F211552}" destId="{61E04BD6-1CD6-44A1-A98E-C98533DF33F7}" srcOrd="0" destOrd="0" presId="urn:microsoft.com/office/officeart/2005/8/layout/hierarchy4"/>
    <dgm:cxn modelId="{1BB25C87-4412-431D-84D9-E2FD6D94A96B}" type="presOf" srcId="{BFF5468A-066B-4DF9-8F13-62374B5D92DF}" destId="{1ED39D27-B928-4572-A209-9516BB79FA46}" srcOrd="0" destOrd="0" presId="urn:microsoft.com/office/officeart/2005/8/layout/hierarchy4"/>
    <dgm:cxn modelId="{B3F157E2-745C-41B7-B9A6-EB2EAD45DB5C}" srcId="{0E8F7DFD-A44D-43F5-B06F-039930441B8E}" destId="{3381FAC9-179E-46A0-BF03-B720B293C683}" srcOrd="1" destOrd="0" parTransId="{1D0A1C2E-1F8F-4C24-9B31-D0AE5E8DDB34}" sibTransId="{73CECDC5-03A9-4184-81F7-F00A36A473AE}"/>
    <dgm:cxn modelId="{E2C33E31-3DF4-418D-A28C-3FB06896FABA}" type="presParOf" srcId="{312CCA7E-8724-4E6B-9CF2-1A33649D948B}" destId="{5A1ACDFD-2070-461A-8692-0BFD0A07793D}" srcOrd="0" destOrd="0" presId="urn:microsoft.com/office/officeart/2005/8/layout/hierarchy4"/>
    <dgm:cxn modelId="{0381AA15-E280-4527-A4E7-B6632A45DBDE}" type="presParOf" srcId="{5A1ACDFD-2070-461A-8692-0BFD0A07793D}" destId="{80FCEBE5-0283-49EF-9DBD-DB6585B76A82}" srcOrd="0" destOrd="0" presId="urn:microsoft.com/office/officeart/2005/8/layout/hierarchy4"/>
    <dgm:cxn modelId="{CEEAAF3B-396D-4D51-A123-049630DCEB8C}" type="presParOf" srcId="{5A1ACDFD-2070-461A-8692-0BFD0A07793D}" destId="{8EABE977-23A4-4B84-8663-CEEB7EA9AD27}" srcOrd="1" destOrd="0" presId="urn:microsoft.com/office/officeart/2005/8/layout/hierarchy4"/>
    <dgm:cxn modelId="{ABA548FC-0D7A-455D-82AC-E1D932F6E12A}" type="presParOf" srcId="{5A1ACDFD-2070-461A-8692-0BFD0A07793D}" destId="{620C134B-9E57-4FF6-94AB-83CBCC0EC797}" srcOrd="2" destOrd="0" presId="urn:microsoft.com/office/officeart/2005/8/layout/hierarchy4"/>
    <dgm:cxn modelId="{65B1B4F1-43FF-4CFF-9623-49C7BA7E767F}" type="presParOf" srcId="{620C134B-9E57-4FF6-94AB-83CBCC0EC797}" destId="{0346B890-C6A4-4657-BEB6-69BE0638B048}" srcOrd="0" destOrd="0" presId="urn:microsoft.com/office/officeart/2005/8/layout/hierarchy4"/>
    <dgm:cxn modelId="{CDF79AF0-5348-4F6E-9710-03B610680059}" type="presParOf" srcId="{0346B890-C6A4-4657-BEB6-69BE0638B048}" destId="{946F25A1-65A8-4F91-8FB3-3D79361F2779}" srcOrd="0" destOrd="0" presId="urn:microsoft.com/office/officeart/2005/8/layout/hierarchy4"/>
    <dgm:cxn modelId="{DF383962-12D5-479F-BDD4-295F8C4F242C}" type="presParOf" srcId="{0346B890-C6A4-4657-BEB6-69BE0638B048}" destId="{6B488FE3-36F6-4A06-9565-C2CF6D28873F}" srcOrd="1" destOrd="0" presId="urn:microsoft.com/office/officeart/2005/8/layout/hierarchy4"/>
    <dgm:cxn modelId="{12C82200-C3D1-4EAB-A886-D3556DDD9997}" type="presParOf" srcId="{0346B890-C6A4-4657-BEB6-69BE0638B048}" destId="{A613AAC8-887E-4264-B5D6-510E5F1E9D3F}" srcOrd="2" destOrd="0" presId="urn:microsoft.com/office/officeart/2005/8/layout/hierarchy4"/>
    <dgm:cxn modelId="{8448EAFE-DBCA-4212-ACF3-F7D95CB76405}" type="presParOf" srcId="{A613AAC8-887E-4264-B5D6-510E5F1E9D3F}" destId="{3C4144F0-763C-4EB9-A3D4-49A54719B214}" srcOrd="0" destOrd="0" presId="urn:microsoft.com/office/officeart/2005/8/layout/hierarchy4"/>
    <dgm:cxn modelId="{AC10CEA8-C9CE-4A94-A8D0-33DA2838969E}" type="presParOf" srcId="{3C4144F0-763C-4EB9-A3D4-49A54719B214}" destId="{7C5AE724-0917-427E-8848-23B420BA25E1}" srcOrd="0" destOrd="0" presId="urn:microsoft.com/office/officeart/2005/8/layout/hierarchy4"/>
    <dgm:cxn modelId="{51B36E41-5C21-4785-934C-AA386A7B468F}" type="presParOf" srcId="{3C4144F0-763C-4EB9-A3D4-49A54719B214}" destId="{A84830F6-4883-47A2-934A-FD4AE335475B}" srcOrd="1" destOrd="0" presId="urn:microsoft.com/office/officeart/2005/8/layout/hierarchy4"/>
    <dgm:cxn modelId="{70857045-E11E-4B6E-A609-1363690E5984}" type="presParOf" srcId="{A613AAC8-887E-4264-B5D6-510E5F1E9D3F}" destId="{A11B9B24-B385-4DDB-9887-5BAF836FCACD}" srcOrd="1" destOrd="0" presId="urn:microsoft.com/office/officeart/2005/8/layout/hierarchy4"/>
    <dgm:cxn modelId="{B9D7581B-7D7B-41C4-8D3A-05C74C45BF2E}" type="presParOf" srcId="{A613AAC8-887E-4264-B5D6-510E5F1E9D3F}" destId="{05237C70-2857-4DD3-A39F-4C0786C16123}" srcOrd="2" destOrd="0" presId="urn:microsoft.com/office/officeart/2005/8/layout/hierarchy4"/>
    <dgm:cxn modelId="{7BFD0F8A-9C2E-4336-9A91-9AE296D491CD}" type="presParOf" srcId="{05237C70-2857-4DD3-A39F-4C0786C16123}" destId="{6E40A1FF-7F82-4680-8B78-64AA8D100758}" srcOrd="0" destOrd="0" presId="urn:microsoft.com/office/officeart/2005/8/layout/hierarchy4"/>
    <dgm:cxn modelId="{62B07D14-B277-40D3-B188-A2E32EC6EA8B}" type="presParOf" srcId="{05237C70-2857-4DD3-A39F-4C0786C16123}" destId="{B93841A9-1506-40BF-9874-2D484EFC6FE0}" srcOrd="1" destOrd="0" presId="urn:microsoft.com/office/officeart/2005/8/layout/hierarchy4"/>
    <dgm:cxn modelId="{888A2E91-47C8-406D-8FAA-C45BEC4C5650}" type="presParOf" srcId="{A613AAC8-887E-4264-B5D6-510E5F1E9D3F}" destId="{910190D8-549D-481A-8A6B-5D5678DD4CB0}" srcOrd="3" destOrd="0" presId="urn:microsoft.com/office/officeart/2005/8/layout/hierarchy4"/>
    <dgm:cxn modelId="{D51036DF-12D4-4358-8A9D-B4E32FC5AAB7}" type="presParOf" srcId="{A613AAC8-887E-4264-B5D6-510E5F1E9D3F}" destId="{938F9E96-0138-47EB-BBC6-6717F54AAE98}" srcOrd="4" destOrd="0" presId="urn:microsoft.com/office/officeart/2005/8/layout/hierarchy4"/>
    <dgm:cxn modelId="{1E180FF6-CC4B-4501-BD76-3618A5F53784}" type="presParOf" srcId="{938F9E96-0138-47EB-BBC6-6717F54AAE98}" destId="{91AC02DC-2C8A-4E52-A96B-600AD7F7DE01}" srcOrd="0" destOrd="0" presId="urn:microsoft.com/office/officeart/2005/8/layout/hierarchy4"/>
    <dgm:cxn modelId="{5C5CFA83-73A8-4FEC-8B7E-112A97AE4287}" type="presParOf" srcId="{938F9E96-0138-47EB-BBC6-6717F54AAE98}" destId="{299F35E3-BE04-4C71-BCC9-51076A5DE1A6}" srcOrd="1" destOrd="0" presId="urn:microsoft.com/office/officeart/2005/8/layout/hierarchy4"/>
    <dgm:cxn modelId="{6C0563F1-33A0-48A4-93DA-22AA41C6FD18}" type="presParOf" srcId="{A613AAC8-887E-4264-B5D6-510E5F1E9D3F}" destId="{12825FCD-2357-4509-9141-78A67F827E5C}" srcOrd="5" destOrd="0" presId="urn:microsoft.com/office/officeart/2005/8/layout/hierarchy4"/>
    <dgm:cxn modelId="{7DADA570-66D5-4D91-8123-D648DCEB08E0}" type="presParOf" srcId="{A613AAC8-887E-4264-B5D6-510E5F1E9D3F}" destId="{A2C70DE2-73DD-455A-B0A8-5B9595784E26}" srcOrd="6" destOrd="0" presId="urn:microsoft.com/office/officeart/2005/8/layout/hierarchy4"/>
    <dgm:cxn modelId="{007B1BB1-E524-49A2-AE5A-5F1149E16490}" type="presParOf" srcId="{A2C70DE2-73DD-455A-B0A8-5B9595784E26}" destId="{0F18135B-4F93-403D-A56D-59FFE315E99F}" srcOrd="0" destOrd="0" presId="urn:microsoft.com/office/officeart/2005/8/layout/hierarchy4"/>
    <dgm:cxn modelId="{7100E88C-0122-4395-A23F-38E7AD66A561}" type="presParOf" srcId="{A2C70DE2-73DD-455A-B0A8-5B9595784E26}" destId="{0586A917-4FD7-42A9-9705-63C4A9BC903E}" srcOrd="1" destOrd="0" presId="urn:microsoft.com/office/officeart/2005/8/layout/hierarchy4"/>
    <dgm:cxn modelId="{4DBB2C42-0E51-418E-8BA9-58BE4DB70E9B}" type="presParOf" srcId="{620C134B-9E57-4FF6-94AB-83CBCC0EC797}" destId="{D0855C1D-4A5A-41FC-A953-2A48A15148AE}" srcOrd="1" destOrd="0" presId="urn:microsoft.com/office/officeart/2005/8/layout/hierarchy4"/>
    <dgm:cxn modelId="{A926C218-8649-4AA8-9484-40E7D81F631C}" type="presParOf" srcId="{620C134B-9E57-4FF6-94AB-83CBCC0EC797}" destId="{E183A57E-8B0E-4DCE-8326-602C3E305557}" srcOrd="2" destOrd="0" presId="urn:microsoft.com/office/officeart/2005/8/layout/hierarchy4"/>
    <dgm:cxn modelId="{10F0164E-471E-4FC1-9F36-2C0501F66A11}" type="presParOf" srcId="{E183A57E-8B0E-4DCE-8326-602C3E305557}" destId="{61E04BD6-1CD6-44A1-A98E-C98533DF33F7}" srcOrd="0" destOrd="0" presId="urn:microsoft.com/office/officeart/2005/8/layout/hierarchy4"/>
    <dgm:cxn modelId="{BE66F025-A4AC-42B0-9E73-F34A2D061794}" type="presParOf" srcId="{E183A57E-8B0E-4DCE-8326-602C3E305557}" destId="{5FF5FAB7-7294-4DCE-91E5-FCB96F278F1A}" srcOrd="1" destOrd="0" presId="urn:microsoft.com/office/officeart/2005/8/layout/hierarchy4"/>
    <dgm:cxn modelId="{01A58EAD-1A4A-4892-9F95-F210AE840EDB}" type="presParOf" srcId="{E183A57E-8B0E-4DCE-8326-602C3E305557}" destId="{99E60E62-592E-4A3F-9F8C-4E0A729EB061}" srcOrd="2" destOrd="0" presId="urn:microsoft.com/office/officeart/2005/8/layout/hierarchy4"/>
    <dgm:cxn modelId="{44F7BE51-F351-4CFA-AF43-F0ED36CAF39B}" type="presParOf" srcId="{99E60E62-592E-4A3F-9F8C-4E0A729EB061}" destId="{8B35E017-D11C-4556-B61E-7C1BD46DE07A}" srcOrd="0" destOrd="0" presId="urn:microsoft.com/office/officeart/2005/8/layout/hierarchy4"/>
    <dgm:cxn modelId="{3C2807A7-0830-4E41-9A4E-655E83DD230C}" type="presParOf" srcId="{8B35E017-D11C-4556-B61E-7C1BD46DE07A}" destId="{383670C5-F3FA-41F8-9D14-7A8B517BEC30}" srcOrd="0" destOrd="0" presId="urn:microsoft.com/office/officeart/2005/8/layout/hierarchy4"/>
    <dgm:cxn modelId="{63E3E025-1F0C-4DFA-B46C-A56989E829B7}" type="presParOf" srcId="{8B35E017-D11C-4556-B61E-7C1BD46DE07A}" destId="{12674609-CEF0-4F0C-AC20-76EF4112A118}" srcOrd="1" destOrd="0" presId="urn:microsoft.com/office/officeart/2005/8/layout/hierarchy4"/>
    <dgm:cxn modelId="{8BB922A2-C4CA-4DBD-BDD0-CFF6FEE276E3}" type="presParOf" srcId="{99E60E62-592E-4A3F-9F8C-4E0A729EB061}" destId="{4FF8FD60-A4A0-43BD-8FCE-2C195C23BA87}" srcOrd="1" destOrd="0" presId="urn:microsoft.com/office/officeart/2005/8/layout/hierarchy4"/>
    <dgm:cxn modelId="{9BF6165A-DC4B-450B-B9A7-00E092C81FA1}" type="presParOf" srcId="{99E60E62-592E-4A3F-9F8C-4E0A729EB061}" destId="{21F06AE7-AED5-4213-A446-BE730E01F193}" srcOrd="2" destOrd="0" presId="urn:microsoft.com/office/officeart/2005/8/layout/hierarchy4"/>
    <dgm:cxn modelId="{37BE6BC6-D1A0-4FC9-9B9D-098C2591A21E}" type="presParOf" srcId="{21F06AE7-AED5-4213-A446-BE730E01F193}" destId="{1ED39D27-B928-4572-A209-9516BB79FA46}" srcOrd="0" destOrd="0" presId="urn:microsoft.com/office/officeart/2005/8/layout/hierarchy4"/>
    <dgm:cxn modelId="{B11EB74D-38D8-49C4-923E-5AB3D7FAEB3C}" type="presParOf" srcId="{21F06AE7-AED5-4213-A446-BE730E01F193}" destId="{F07B9ED0-01AE-47AD-BFC6-7FC71CDFA3F1}" srcOrd="1" destOrd="0" presId="urn:microsoft.com/office/officeart/2005/8/layout/hierarchy4"/>
    <dgm:cxn modelId="{EF061DF2-26C6-4D20-BDDF-76A791985975}" type="presParOf" srcId="{99E60E62-592E-4A3F-9F8C-4E0A729EB061}" destId="{4FAFE0EF-01EA-4D5F-A616-C2F440F216A9}" srcOrd="3" destOrd="0" presId="urn:microsoft.com/office/officeart/2005/8/layout/hierarchy4"/>
    <dgm:cxn modelId="{D28DDD30-74E3-4055-A9A1-56CF130E7F0E}" type="presParOf" srcId="{99E60E62-592E-4A3F-9F8C-4E0A729EB061}" destId="{54AC2172-5FFA-4BB2-A660-E186DE3A3256}" srcOrd="4" destOrd="0" presId="urn:microsoft.com/office/officeart/2005/8/layout/hierarchy4"/>
    <dgm:cxn modelId="{57E981AE-8ABF-47FC-965D-3136062EE98F}" type="presParOf" srcId="{54AC2172-5FFA-4BB2-A660-E186DE3A3256}" destId="{3746DE86-D12A-4852-9825-7145CC93B12B}" srcOrd="0" destOrd="0" presId="urn:microsoft.com/office/officeart/2005/8/layout/hierarchy4"/>
    <dgm:cxn modelId="{E20A34B5-0A26-4070-8629-2F09965C4BA3}" type="presParOf" srcId="{54AC2172-5FFA-4BB2-A660-E186DE3A3256}" destId="{95E6548F-20AA-4FB3-BF6A-64E815214E39}" srcOrd="1" destOrd="0" presId="urn:microsoft.com/office/officeart/2005/8/layout/hierarchy4"/>
    <dgm:cxn modelId="{12716B66-33A9-4FBE-A0C8-FE665DD46DF9}" type="presParOf" srcId="{99E60E62-592E-4A3F-9F8C-4E0A729EB061}" destId="{49DB410C-66FE-4146-86AF-7D2C5BBE0ABF}" srcOrd="5" destOrd="0" presId="urn:microsoft.com/office/officeart/2005/8/layout/hierarchy4"/>
    <dgm:cxn modelId="{FFE55AA2-F665-4F7F-B73C-29980F320324}" type="presParOf" srcId="{99E60E62-592E-4A3F-9F8C-4E0A729EB061}" destId="{B6DE4F96-7197-4816-A120-A1193DAACE16}" srcOrd="6" destOrd="0" presId="urn:microsoft.com/office/officeart/2005/8/layout/hierarchy4"/>
    <dgm:cxn modelId="{E459D820-4481-4F7F-81F9-52FF41716678}" type="presParOf" srcId="{B6DE4F96-7197-4816-A120-A1193DAACE16}" destId="{C0AD6DD7-05AA-45BC-952F-43638FBD9B0E}" srcOrd="0" destOrd="0" presId="urn:microsoft.com/office/officeart/2005/8/layout/hierarchy4"/>
    <dgm:cxn modelId="{3812833E-E971-4629-82E1-20BD1BBA92D9}" type="presParOf" srcId="{B6DE4F96-7197-4816-A120-A1193DAACE16}" destId="{A18FBAF5-D9D4-442F-BE98-2F1BBA8E4527}" srcOrd="1" destOrd="0" presId="urn:microsoft.com/office/officeart/2005/8/layout/hierarchy4"/>
    <dgm:cxn modelId="{2BCA989B-0FAC-4BC7-BFB7-8E4C98D94D41}" type="presParOf" srcId="{620C134B-9E57-4FF6-94AB-83CBCC0EC797}" destId="{18538EA6-A25A-4155-AA62-3FA2BEA8637E}" srcOrd="3" destOrd="0" presId="urn:microsoft.com/office/officeart/2005/8/layout/hierarchy4"/>
    <dgm:cxn modelId="{1CFCAE2F-DF0A-4DF6-90F1-377080F49E32}" type="presParOf" srcId="{620C134B-9E57-4FF6-94AB-83CBCC0EC797}" destId="{9BA342FE-4C20-4963-96E2-017988B99B67}" srcOrd="4" destOrd="0" presId="urn:microsoft.com/office/officeart/2005/8/layout/hierarchy4"/>
    <dgm:cxn modelId="{AB241BB0-C19B-4D40-AF8E-7EC8A3E39BEB}" type="presParOf" srcId="{9BA342FE-4C20-4963-96E2-017988B99B67}" destId="{1283181E-0079-4067-AA96-54AD4EB7A9DB}" srcOrd="0" destOrd="0" presId="urn:microsoft.com/office/officeart/2005/8/layout/hierarchy4"/>
    <dgm:cxn modelId="{8A9CE1D8-F61F-4621-8C5B-F9FFED387683}" type="presParOf" srcId="{9BA342FE-4C20-4963-96E2-017988B99B67}" destId="{03148787-C9B6-45A6-A44F-1EF13643735A}" srcOrd="1" destOrd="0" presId="urn:microsoft.com/office/officeart/2005/8/layout/hierarchy4"/>
    <dgm:cxn modelId="{5D7FCC31-573B-4CCD-B1D8-5169987BDD66}" type="presParOf" srcId="{9BA342FE-4C20-4963-96E2-017988B99B67}" destId="{85E8A7A2-BCC1-4B58-A14D-23D234734DA3}" srcOrd="2" destOrd="0" presId="urn:microsoft.com/office/officeart/2005/8/layout/hierarchy4"/>
    <dgm:cxn modelId="{2622E789-E5C7-481C-9F8A-FF8A9D0310E2}" type="presParOf" srcId="{85E8A7A2-BCC1-4B58-A14D-23D234734DA3}" destId="{ACA1A275-EA27-4652-A59E-80419F371B5D}" srcOrd="0" destOrd="0" presId="urn:microsoft.com/office/officeart/2005/8/layout/hierarchy4"/>
    <dgm:cxn modelId="{53074A42-074F-4FE6-9638-6A1FACE58AC8}" type="presParOf" srcId="{ACA1A275-EA27-4652-A59E-80419F371B5D}" destId="{7F7FDD88-D7FA-4A9A-9CD7-AA4BC948560B}" srcOrd="0" destOrd="0" presId="urn:microsoft.com/office/officeart/2005/8/layout/hierarchy4"/>
    <dgm:cxn modelId="{4E8AC39C-5921-450E-83F7-212907EC280F}" type="presParOf" srcId="{ACA1A275-EA27-4652-A59E-80419F371B5D}" destId="{C28CB7A2-8927-434B-9886-8E5E9DA072DC}" srcOrd="1" destOrd="0" presId="urn:microsoft.com/office/officeart/2005/8/layout/hierarchy4"/>
    <dgm:cxn modelId="{D8FEE2EF-C519-4E10-A389-528250BBA01D}" type="presParOf" srcId="{85E8A7A2-BCC1-4B58-A14D-23D234734DA3}" destId="{9BD161B3-5D45-419C-BC10-C8F54D64DC5E}" srcOrd="1" destOrd="0" presId="urn:microsoft.com/office/officeart/2005/8/layout/hierarchy4"/>
    <dgm:cxn modelId="{2307C9F4-58DC-4C10-BD45-77B603EA06F3}" type="presParOf" srcId="{85E8A7A2-BCC1-4B58-A14D-23D234734DA3}" destId="{40DFACF9-8A8B-470F-92A7-7D2D37F4D742}" srcOrd="2" destOrd="0" presId="urn:microsoft.com/office/officeart/2005/8/layout/hierarchy4"/>
    <dgm:cxn modelId="{98A0A2F1-3113-4CC5-8D82-F24C501A558C}" type="presParOf" srcId="{40DFACF9-8A8B-470F-92A7-7D2D37F4D742}" destId="{12FB076F-05CA-4EA5-9607-07874BCA55EB}" srcOrd="0" destOrd="0" presId="urn:microsoft.com/office/officeart/2005/8/layout/hierarchy4"/>
    <dgm:cxn modelId="{873C7C6D-581C-48C2-8EDC-1FEC424E91C5}" type="presParOf" srcId="{40DFACF9-8A8B-470F-92A7-7D2D37F4D742}" destId="{B26634AE-8A13-43EF-9426-8F28F84C8B4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982D2-2DE5-426A-B3B4-699D47A0D4A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896429CA-A83C-4E31-AF26-E8044048C85E}">
      <dgm:prSet phldrT="[Text]" custT="1"/>
      <dgm:spPr>
        <a:solidFill>
          <a:schemeClr val="accent1"/>
        </a:solidFill>
        <a:ln>
          <a:noFill/>
        </a:ln>
      </dgm:spPr>
      <dgm:t>
        <a:bodyPr/>
        <a:lstStyle/>
        <a:p>
          <a:r>
            <a:rPr lang="en-US" sz="2400" dirty="0" smtClean="0"/>
            <a:t>Boot</a:t>
          </a:r>
          <a:endParaRPr lang="en-US" sz="2400" dirty="0"/>
        </a:p>
      </dgm:t>
    </dgm:pt>
    <dgm:pt modelId="{5D20D95C-2466-463A-8B34-DCFB1C1812F5}" type="parTrans" cxnId="{D4843A1B-5E0D-4EF0-B1C1-7973852E00D7}">
      <dgm:prSet/>
      <dgm:spPr/>
      <dgm:t>
        <a:bodyPr/>
        <a:lstStyle/>
        <a:p>
          <a:endParaRPr lang="en-US" sz="2000"/>
        </a:p>
      </dgm:t>
    </dgm:pt>
    <dgm:pt modelId="{8255C45C-BB75-4272-A34B-87A42AC9FB3E}" type="sibTrans" cxnId="{D4843A1B-5E0D-4EF0-B1C1-7973852E00D7}">
      <dgm:prSet/>
      <dgm:spPr>
        <a:ln w="12700">
          <a:solidFill>
            <a:schemeClr val="tx1"/>
          </a:solidFill>
          <a:tailEnd type="triangle"/>
        </a:ln>
      </dgm:spPr>
      <dgm:t>
        <a:bodyPr/>
        <a:lstStyle/>
        <a:p>
          <a:endParaRPr lang="en-US" sz="2000"/>
        </a:p>
      </dgm:t>
    </dgm:pt>
    <dgm:pt modelId="{406AFD30-9868-48E3-8119-510B06ABDB4B}">
      <dgm:prSet phldrT="[Text]" custT="1"/>
      <dgm:spPr>
        <a:solidFill>
          <a:srgbClr val="00B050"/>
        </a:solidFill>
        <a:ln>
          <a:noFill/>
        </a:ln>
      </dgm:spPr>
      <dgm:t>
        <a:bodyPr/>
        <a:lstStyle/>
        <a:p>
          <a:r>
            <a:rPr lang="en-US" sz="2400" dirty="0" smtClean="0"/>
            <a:t>Core</a:t>
          </a:r>
          <a:endParaRPr lang="en-US" sz="2400" dirty="0"/>
        </a:p>
      </dgm:t>
    </dgm:pt>
    <dgm:pt modelId="{D45F1420-9FCA-464F-95AE-B50598BAE88B}" type="parTrans" cxnId="{ED61C5BD-CA74-4178-8F04-73A59B130521}">
      <dgm:prSet/>
      <dgm:spPr/>
      <dgm:t>
        <a:bodyPr/>
        <a:lstStyle/>
        <a:p>
          <a:endParaRPr lang="en-US" sz="2000"/>
        </a:p>
      </dgm:t>
    </dgm:pt>
    <dgm:pt modelId="{92B80287-21B3-4DE4-9A09-49D3122B52A2}" type="sibTrans" cxnId="{ED61C5BD-CA74-4178-8F04-73A59B130521}">
      <dgm:prSet/>
      <dgm:spPr>
        <a:ln w="12700">
          <a:solidFill>
            <a:schemeClr val="tx1"/>
          </a:solidFill>
          <a:tailEnd type="triangle"/>
        </a:ln>
      </dgm:spPr>
      <dgm:t>
        <a:bodyPr/>
        <a:lstStyle/>
        <a:p>
          <a:endParaRPr lang="en-US" sz="2000"/>
        </a:p>
      </dgm:t>
    </dgm:pt>
    <dgm:pt modelId="{D23BC6F5-F950-4C33-AA07-6FD9FB42C661}">
      <dgm:prSet phldrT="[Text]" custT="1"/>
      <dgm:spPr>
        <a:solidFill>
          <a:schemeClr val="accent1"/>
        </a:solidFill>
        <a:ln>
          <a:noFill/>
        </a:ln>
      </dgm:spPr>
      <dgm:t>
        <a:bodyPr/>
        <a:lstStyle/>
        <a:p>
          <a:r>
            <a:rPr lang="en-US" sz="2400" dirty="0" smtClean="0"/>
            <a:t>Post Boot</a:t>
          </a:r>
          <a:endParaRPr lang="en-US" sz="2400" dirty="0"/>
        </a:p>
      </dgm:t>
    </dgm:pt>
    <dgm:pt modelId="{DC4C928E-563D-4F3A-AB58-8161507AB87F}" type="parTrans" cxnId="{61FB9313-244A-47F5-9241-B4476C48BA1B}">
      <dgm:prSet/>
      <dgm:spPr/>
      <dgm:t>
        <a:bodyPr/>
        <a:lstStyle/>
        <a:p>
          <a:endParaRPr lang="en-US" sz="2000"/>
        </a:p>
      </dgm:t>
    </dgm:pt>
    <dgm:pt modelId="{2A645DFA-1368-497F-90B9-A7AFFFD05D3B}" type="sibTrans" cxnId="{61FB9313-244A-47F5-9241-B4476C48BA1B}">
      <dgm:prSet/>
      <dgm:spPr>
        <a:ln w="12700">
          <a:solidFill>
            <a:schemeClr val="tx1"/>
          </a:solidFill>
          <a:tailEnd type="triangle"/>
        </a:ln>
      </dgm:spPr>
      <dgm:t>
        <a:bodyPr/>
        <a:lstStyle/>
        <a:p>
          <a:endParaRPr lang="en-US" sz="2000"/>
        </a:p>
      </dgm:t>
    </dgm:pt>
    <dgm:pt modelId="{C26FC4D9-200D-4C3C-82BD-9E0111757613}" type="pres">
      <dgm:prSet presAssocID="{0B9982D2-2DE5-426A-B3B4-699D47A0D4A3}" presName="Name0" presStyleCnt="0">
        <dgm:presLayoutVars>
          <dgm:dir/>
          <dgm:animLvl val="lvl"/>
          <dgm:resizeHandles val="exact"/>
        </dgm:presLayoutVars>
      </dgm:prSet>
      <dgm:spPr/>
      <dgm:t>
        <a:bodyPr/>
        <a:lstStyle/>
        <a:p>
          <a:endParaRPr lang="en-US"/>
        </a:p>
      </dgm:t>
    </dgm:pt>
    <dgm:pt modelId="{ADB45C1E-20FF-499D-A8DC-7B77E5051A9A}" type="pres">
      <dgm:prSet presAssocID="{896429CA-A83C-4E31-AF26-E8044048C85E}" presName="parTxOnly" presStyleLbl="node1" presStyleIdx="0" presStyleCnt="3">
        <dgm:presLayoutVars>
          <dgm:chMax val="0"/>
          <dgm:chPref val="0"/>
          <dgm:bulletEnabled val="1"/>
        </dgm:presLayoutVars>
      </dgm:prSet>
      <dgm:spPr/>
      <dgm:t>
        <a:bodyPr/>
        <a:lstStyle/>
        <a:p>
          <a:endParaRPr lang="en-US"/>
        </a:p>
      </dgm:t>
    </dgm:pt>
    <dgm:pt modelId="{949B8E27-F7FC-4532-AA87-3C094551EFE1}" type="pres">
      <dgm:prSet presAssocID="{8255C45C-BB75-4272-A34B-87A42AC9FB3E}" presName="parTxOnlySpace" presStyleCnt="0"/>
      <dgm:spPr/>
    </dgm:pt>
    <dgm:pt modelId="{8C628095-BFAB-4178-BBD3-C300799BAF71}" type="pres">
      <dgm:prSet presAssocID="{406AFD30-9868-48E3-8119-510B06ABDB4B}" presName="parTxOnly" presStyleLbl="node1" presStyleIdx="1" presStyleCnt="3">
        <dgm:presLayoutVars>
          <dgm:chMax val="0"/>
          <dgm:chPref val="0"/>
          <dgm:bulletEnabled val="1"/>
        </dgm:presLayoutVars>
      </dgm:prSet>
      <dgm:spPr/>
      <dgm:t>
        <a:bodyPr/>
        <a:lstStyle/>
        <a:p>
          <a:endParaRPr lang="en-US"/>
        </a:p>
      </dgm:t>
    </dgm:pt>
    <dgm:pt modelId="{E3FD0996-C273-4574-A0C9-D60571BD2C12}" type="pres">
      <dgm:prSet presAssocID="{92B80287-21B3-4DE4-9A09-49D3122B52A2}" presName="parTxOnlySpace" presStyleCnt="0"/>
      <dgm:spPr/>
    </dgm:pt>
    <dgm:pt modelId="{CC2A2899-E741-4C64-81E2-BB2C0FD8BD3C}" type="pres">
      <dgm:prSet presAssocID="{D23BC6F5-F950-4C33-AA07-6FD9FB42C661}" presName="parTxOnly" presStyleLbl="node1" presStyleIdx="2" presStyleCnt="3">
        <dgm:presLayoutVars>
          <dgm:chMax val="0"/>
          <dgm:chPref val="0"/>
          <dgm:bulletEnabled val="1"/>
        </dgm:presLayoutVars>
      </dgm:prSet>
      <dgm:spPr/>
      <dgm:t>
        <a:bodyPr/>
        <a:lstStyle/>
        <a:p>
          <a:endParaRPr lang="en-US"/>
        </a:p>
      </dgm:t>
    </dgm:pt>
  </dgm:ptLst>
  <dgm:cxnLst>
    <dgm:cxn modelId="{D4843A1B-5E0D-4EF0-B1C1-7973852E00D7}" srcId="{0B9982D2-2DE5-426A-B3B4-699D47A0D4A3}" destId="{896429CA-A83C-4E31-AF26-E8044048C85E}" srcOrd="0" destOrd="0" parTransId="{5D20D95C-2466-463A-8B34-DCFB1C1812F5}" sibTransId="{8255C45C-BB75-4272-A34B-87A42AC9FB3E}"/>
    <dgm:cxn modelId="{ED61C5BD-CA74-4178-8F04-73A59B130521}" srcId="{0B9982D2-2DE5-426A-B3B4-699D47A0D4A3}" destId="{406AFD30-9868-48E3-8119-510B06ABDB4B}" srcOrd="1" destOrd="0" parTransId="{D45F1420-9FCA-464F-95AE-B50598BAE88B}" sibTransId="{92B80287-21B3-4DE4-9A09-49D3122B52A2}"/>
    <dgm:cxn modelId="{27E9EE5B-4621-4C3A-B3D0-888A7F588837}" type="presOf" srcId="{D23BC6F5-F950-4C33-AA07-6FD9FB42C661}" destId="{CC2A2899-E741-4C64-81E2-BB2C0FD8BD3C}" srcOrd="0" destOrd="0" presId="urn:microsoft.com/office/officeart/2005/8/layout/chevron1"/>
    <dgm:cxn modelId="{61FB9313-244A-47F5-9241-B4476C48BA1B}" srcId="{0B9982D2-2DE5-426A-B3B4-699D47A0D4A3}" destId="{D23BC6F5-F950-4C33-AA07-6FD9FB42C661}" srcOrd="2" destOrd="0" parTransId="{DC4C928E-563D-4F3A-AB58-8161507AB87F}" sibTransId="{2A645DFA-1368-497F-90B9-A7AFFFD05D3B}"/>
    <dgm:cxn modelId="{DFB05AAF-AEB2-43BC-81A5-94D0F280537A}" type="presOf" srcId="{896429CA-A83C-4E31-AF26-E8044048C85E}" destId="{ADB45C1E-20FF-499D-A8DC-7B77E5051A9A}" srcOrd="0" destOrd="0" presId="urn:microsoft.com/office/officeart/2005/8/layout/chevron1"/>
    <dgm:cxn modelId="{B7977153-DF49-46BB-8B33-32B9E7D51DEF}" type="presOf" srcId="{0B9982D2-2DE5-426A-B3B4-699D47A0D4A3}" destId="{C26FC4D9-200D-4C3C-82BD-9E0111757613}" srcOrd="0" destOrd="0" presId="urn:microsoft.com/office/officeart/2005/8/layout/chevron1"/>
    <dgm:cxn modelId="{BBADD848-EC9E-41CF-B81A-23E42E3F5B5A}" type="presOf" srcId="{406AFD30-9868-48E3-8119-510B06ABDB4B}" destId="{8C628095-BFAB-4178-BBD3-C300799BAF71}" srcOrd="0" destOrd="0" presId="urn:microsoft.com/office/officeart/2005/8/layout/chevron1"/>
    <dgm:cxn modelId="{DCE4C8DB-5435-41AB-AF89-0B67E0FFB06E}" type="presParOf" srcId="{C26FC4D9-200D-4C3C-82BD-9E0111757613}" destId="{ADB45C1E-20FF-499D-A8DC-7B77E5051A9A}" srcOrd="0" destOrd="0" presId="urn:microsoft.com/office/officeart/2005/8/layout/chevron1"/>
    <dgm:cxn modelId="{0692D71C-85CA-419B-999D-24A3C5E606D1}" type="presParOf" srcId="{C26FC4D9-200D-4C3C-82BD-9E0111757613}" destId="{949B8E27-F7FC-4532-AA87-3C094551EFE1}" srcOrd="1" destOrd="0" presId="urn:microsoft.com/office/officeart/2005/8/layout/chevron1"/>
    <dgm:cxn modelId="{22620181-508F-473A-A558-927B50714F51}" type="presParOf" srcId="{C26FC4D9-200D-4C3C-82BD-9E0111757613}" destId="{8C628095-BFAB-4178-BBD3-C300799BAF71}" srcOrd="2" destOrd="0" presId="urn:microsoft.com/office/officeart/2005/8/layout/chevron1"/>
    <dgm:cxn modelId="{3E3C79B7-52B9-4B98-9E6A-F6959F635318}" type="presParOf" srcId="{C26FC4D9-200D-4C3C-82BD-9E0111757613}" destId="{E3FD0996-C273-4574-A0C9-D60571BD2C12}" srcOrd="3" destOrd="0" presId="urn:microsoft.com/office/officeart/2005/8/layout/chevron1"/>
    <dgm:cxn modelId="{3FFB1913-2866-4C2F-AB36-B12A7E58EF3F}" type="presParOf" srcId="{C26FC4D9-200D-4C3C-82BD-9E0111757613}" destId="{CC2A2899-E741-4C64-81E2-BB2C0FD8BD3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BB787-C890-4C10-B96F-578F4B30A7CB}" type="doc">
      <dgm:prSet loTypeId="urn:microsoft.com/office/officeart/2005/8/layout/chevron1" loCatId="process" qsTypeId="urn:microsoft.com/office/officeart/2005/8/quickstyle/simple4" qsCatId="simple" csTypeId="urn:microsoft.com/office/officeart/2005/8/colors/accent1_2" csCatId="accent1" phldr="1"/>
      <dgm:spPr/>
    </dgm:pt>
    <dgm:pt modelId="{AB83E719-D6AA-44C5-AF71-25618B9F07CD}">
      <dgm:prSet phldrT="[Text]" custT="1"/>
      <dgm:spPr>
        <a:xfrm>
          <a:off x="2066" y="224826"/>
          <a:ext cx="1839201" cy="735680"/>
        </a:xfrm>
        <a:solidFill>
          <a:srgbClr val="3397D3"/>
        </a:solidFill>
        <a:ln>
          <a:solidFill>
            <a:srgbClr val="363535"/>
          </a:solidFill>
        </a:ln>
        <a:effectLst>
          <a:outerShdw blurRad="40000" dist="23000" dir="5400000" rotWithShape="0">
            <a:srgbClr val="000000">
              <a:alpha val="35000"/>
            </a:srgbClr>
          </a:outerShdw>
        </a:effectLst>
      </dgm:spPr>
      <dgm:t>
        <a:bodyPr/>
        <a:lstStyle/>
        <a:p>
          <a:r>
            <a:rPr lang="en-US" sz="1200" dirty="0" smtClean="0">
              <a:solidFill>
                <a:srgbClr val="FFFFFF"/>
              </a:solidFill>
              <a:latin typeface="Segoe UI" pitchFamily="34" charset="0"/>
              <a:ea typeface="+mn-ea"/>
              <a:cs typeface="Segoe UI" pitchFamily="34" charset="0"/>
            </a:rPr>
            <a:t>BIOS</a:t>
          </a:r>
          <a:endParaRPr lang="en-US" sz="1200" dirty="0">
            <a:solidFill>
              <a:srgbClr val="FFFFFF"/>
            </a:solidFill>
            <a:latin typeface="Segoe UI" pitchFamily="34" charset="0"/>
            <a:ea typeface="+mn-ea"/>
            <a:cs typeface="Segoe UI" pitchFamily="34" charset="0"/>
          </a:endParaRPr>
        </a:p>
      </dgm:t>
    </dgm:pt>
    <dgm:pt modelId="{235BEA95-9EAB-434D-8D76-2DF02174B978}" type="par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8E43A383-C5B1-49C6-909C-7F37E9F6ED12}" type="sib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BACC51E2-4512-4F13-A36E-D06818521DF6}">
      <dgm:prSet phldrT="[Text]" custT="1"/>
      <dgm:spPr>
        <a:xfrm>
          <a:off x="1657348" y="224826"/>
          <a:ext cx="1839201" cy="735680"/>
        </a:xfrm>
        <a:solidFill>
          <a:srgbClr val="ED5326"/>
        </a:solidFill>
        <a:ln>
          <a:solidFill>
            <a:srgbClr val="363535"/>
          </a:solidFill>
        </a:ln>
        <a:effectLst>
          <a:outerShdw blurRad="40000" dist="23000" dir="5400000" rotWithShape="0">
            <a:srgbClr val="000000">
              <a:alpha val="35000"/>
            </a:srgbClr>
          </a:outerShdw>
        </a:effectLst>
      </dgm:spPr>
      <dgm:t>
        <a:bodyPr/>
        <a:lstStyle/>
        <a:p>
          <a:r>
            <a:rPr lang="en-US" sz="1200" dirty="0" smtClean="0">
              <a:solidFill>
                <a:srgbClr val="FFFFFF"/>
              </a:solidFill>
              <a:latin typeface="Segoe UI" pitchFamily="34" charset="0"/>
              <a:ea typeface="+mn-ea"/>
              <a:cs typeface="Segoe UI" pitchFamily="34" charset="0"/>
            </a:rPr>
            <a:t>OS Loader </a:t>
          </a:r>
          <a:br>
            <a:rPr lang="en-US" sz="1200" dirty="0" smtClean="0">
              <a:solidFill>
                <a:srgbClr val="FFFFFF"/>
              </a:solidFill>
              <a:latin typeface="Segoe UI" pitchFamily="34" charset="0"/>
              <a:ea typeface="+mn-ea"/>
              <a:cs typeface="Segoe UI" pitchFamily="34" charset="0"/>
            </a:rPr>
          </a:br>
          <a:r>
            <a:rPr lang="en-US" sz="1200" dirty="0" smtClean="0">
              <a:solidFill>
                <a:srgbClr val="FFFFFF"/>
              </a:solidFill>
              <a:latin typeface="Segoe UI" pitchFamily="34" charset="0"/>
              <a:ea typeface="+mn-ea"/>
              <a:cs typeface="Segoe UI" pitchFamily="34" charset="0"/>
            </a:rPr>
            <a:t>(Malware)</a:t>
          </a:r>
          <a:endParaRPr lang="en-US" sz="1200" dirty="0">
            <a:solidFill>
              <a:srgbClr val="FFFFFF"/>
            </a:solidFill>
            <a:latin typeface="Segoe UI" pitchFamily="34" charset="0"/>
            <a:ea typeface="+mn-ea"/>
            <a:cs typeface="Segoe UI" pitchFamily="34" charset="0"/>
          </a:endParaRPr>
        </a:p>
      </dgm:t>
    </dgm:pt>
    <dgm:pt modelId="{BD24652E-6ABC-492B-9250-BB023A0F64D3}" type="par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39E6703B-D304-4177-9DBD-689EA2DA97B1}" type="sib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645FE696-115E-4FA3-ABCE-4950EEF22CAC}">
      <dgm:prSet phldrT="[Text]" custT="1"/>
      <dgm:spPr>
        <a:xfrm>
          <a:off x="3312630" y="224826"/>
          <a:ext cx="1839201" cy="735680"/>
        </a:xfrm>
        <a:solidFill>
          <a:srgbClr val="ED5326"/>
        </a:solidFill>
        <a:ln>
          <a:solidFill>
            <a:srgbClr val="363535"/>
          </a:solidFill>
        </a:ln>
        <a:effectLst>
          <a:outerShdw blurRad="40000" dist="23000" dir="5400000" rotWithShape="0">
            <a:srgbClr val="000000">
              <a:alpha val="35000"/>
            </a:srgbClr>
          </a:outerShdw>
        </a:effectLst>
      </dgm:spPr>
      <dgm:t>
        <a:bodyPr/>
        <a:lstStyle/>
        <a:p>
          <a:r>
            <a:rPr lang="en-US" sz="1200" dirty="0" smtClean="0">
              <a:solidFill>
                <a:srgbClr val="FFFFFF"/>
              </a:solidFill>
              <a:latin typeface="Segoe UI" pitchFamily="34" charset="0"/>
              <a:ea typeface="+mn-ea"/>
              <a:cs typeface="Segoe UI" pitchFamily="34" charset="0"/>
            </a:rPr>
            <a:t>3</a:t>
          </a:r>
          <a:r>
            <a:rPr lang="en-US" sz="1200" baseline="30000" dirty="0" smtClean="0">
              <a:solidFill>
                <a:srgbClr val="FFFFFF"/>
              </a:solidFill>
              <a:latin typeface="Segoe UI" pitchFamily="34" charset="0"/>
              <a:ea typeface="+mn-ea"/>
              <a:cs typeface="Segoe UI" pitchFamily="34" charset="0"/>
            </a:rPr>
            <a:t>rd</a:t>
          </a:r>
          <a:r>
            <a:rPr lang="en-US" sz="1200" dirty="0" smtClean="0">
              <a:solidFill>
                <a:srgbClr val="FFFFFF"/>
              </a:solidFill>
              <a:latin typeface="Segoe UI" pitchFamily="34" charset="0"/>
              <a:ea typeface="+mn-ea"/>
              <a:cs typeface="Segoe UI" pitchFamily="34" charset="0"/>
            </a:rPr>
            <a:t> Party Drivers (Malware)</a:t>
          </a:r>
          <a:endParaRPr lang="en-US" sz="1200" dirty="0">
            <a:solidFill>
              <a:srgbClr val="FFFFFF"/>
            </a:solidFill>
            <a:latin typeface="Segoe UI" pitchFamily="34" charset="0"/>
            <a:ea typeface="+mn-ea"/>
            <a:cs typeface="Segoe UI" pitchFamily="34" charset="0"/>
          </a:endParaRPr>
        </a:p>
      </dgm:t>
    </dgm:pt>
    <dgm:pt modelId="{19BFB6B1-D8C8-470A-A3F9-4629A0B769E5}" type="parTrans" cxnId="{C7D148F3-4550-497A-8D1B-74F87B031753}">
      <dgm:prSet/>
      <dgm:spPr/>
      <dgm:t>
        <a:bodyPr/>
        <a:lstStyle/>
        <a:p>
          <a:endParaRPr lang="en-US" sz="1000">
            <a:latin typeface="Segoe UI" pitchFamily="34" charset="0"/>
            <a:ea typeface="Segoe UI" pitchFamily="34" charset="0"/>
            <a:cs typeface="Segoe UI" pitchFamily="34" charset="0"/>
          </a:endParaRPr>
        </a:p>
      </dgm:t>
    </dgm:pt>
    <dgm:pt modelId="{41967190-95B9-40A4-9B3C-DE27C7B87505}" type="sibTrans" cxnId="{C7D148F3-4550-497A-8D1B-74F87B031753}">
      <dgm:prSet/>
      <dgm:spPr/>
      <dgm:t>
        <a:bodyPr/>
        <a:lstStyle/>
        <a:p>
          <a:endParaRPr lang="en-US" sz="1000">
            <a:latin typeface="Segoe UI" pitchFamily="34" charset="0"/>
            <a:ea typeface="Segoe UI" pitchFamily="34" charset="0"/>
            <a:cs typeface="Segoe UI" pitchFamily="34" charset="0"/>
          </a:endParaRPr>
        </a:p>
      </dgm:t>
    </dgm:pt>
    <dgm:pt modelId="{122F144F-2962-4E86-89ED-9A10E99ED186}">
      <dgm:prSet phldrT="[Text]" custT="1"/>
      <dgm:spPr>
        <a:xfrm>
          <a:off x="4967911" y="224826"/>
          <a:ext cx="1839201" cy="735680"/>
        </a:xfrm>
        <a:solidFill>
          <a:srgbClr val="3397D3"/>
        </a:solidFill>
        <a:ln>
          <a:solidFill>
            <a:srgbClr val="363535"/>
          </a:solidFill>
        </a:ln>
        <a:effectLst>
          <a:outerShdw blurRad="40000" dist="23000" dir="5400000" rotWithShape="0">
            <a:srgbClr val="000000">
              <a:alpha val="35000"/>
            </a:srgbClr>
          </a:outerShdw>
        </a:effectLst>
      </dgm:spPr>
      <dgm:t>
        <a:bodyPr/>
        <a:lstStyle/>
        <a:p>
          <a:r>
            <a:rPr lang="en-US" sz="1000" dirty="0" smtClean="0">
              <a:solidFill>
                <a:srgbClr val="FFFFFF"/>
              </a:solidFill>
              <a:latin typeface="Segoe UI" pitchFamily="34" charset="0"/>
              <a:ea typeface="+mn-ea"/>
              <a:cs typeface="Segoe UI" pitchFamily="34" charset="0"/>
            </a:rPr>
            <a:t>Anti-Malware Software Start</a:t>
          </a:r>
          <a:endParaRPr lang="en-US" sz="1000" dirty="0">
            <a:solidFill>
              <a:srgbClr val="FFFFFF"/>
            </a:solidFill>
            <a:latin typeface="Segoe UI" pitchFamily="34" charset="0"/>
            <a:ea typeface="+mn-ea"/>
            <a:cs typeface="Segoe UI" pitchFamily="34" charset="0"/>
          </a:endParaRPr>
        </a:p>
      </dgm:t>
    </dgm:pt>
    <dgm:pt modelId="{A5313BB7-31A2-42EF-9A04-93E99F5E116E}" type="parTrans" cxnId="{7AEDA325-8F88-480D-AB51-5BA3D68DB18A}">
      <dgm:prSet/>
      <dgm:spPr/>
      <dgm:t>
        <a:bodyPr/>
        <a:lstStyle/>
        <a:p>
          <a:endParaRPr lang="en-US" sz="1000">
            <a:latin typeface="Segoe UI" pitchFamily="34" charset="0"/>
            <a:ea typeface="Segoe UI" pitchFamily="34" charset="0"/>
            <a:cs typeface="Segoe UI" pitchFamily="34" charset="0"/>
          </a:endParaRPr>
        </a:p>
      </dgm:t>
    </dgm:pt>
    <dgm:pt modelId="{530AB22D-B8C8-4809-9487-99FB76584035}" type="sibTrans" cxnId="{7AEDA325-8F88-480D-AB51-5BA3D68DB18A}">
      <dgm:prSet/>
      <dgm:spPr/>
      <dgm:t>
        <a:bodyPr/>
        <a:lstStyle/>
        <a:p>
          <a:endParaRPr lang="en-US" sz="1000">
            <a:latin typeface="Segoe UI" pitchFamily="34" charset="0"/>
            <a:ea typeface="Segoe UI" pitchFamily="34" charset="0"/>
            <a:cs typeface="Segoe UI" pitchFamily="34" charset="0"/>
          </a:endParaRPr>
        </a:p>
      </dgm:t>
    </dgm:pt>
    <dgm:pt modelId="{5CA196BE-00F3-40B6-9DFB-47C06287C707}">
      <dgm:prSet phldrT="[Text]" custT="1"/>
      <dgm:spPr>
        <a:xfrm>
          <a:off x="6623193" y="224826"/>
          <a:ext cx="1839201" cy="735680"/>
        </a:xfrm>
        <a:solidFill>
          <a:srgbClr val="3397D3"/>
        </a:solidFill>
        <a:ln>
          <a:solidFill>
            <a:srgbClr val="363535"/>
          </a:solidFill>
        </a:ln>
        <a:effectLst>
          <a:outerShdw blurRad="40000" dist="23000" dir="5400000" rotWithShape="0">
            <a:srgbClr val="000000">
              <a:alpha val="35000"/>
            </a:srgbClr>
          </a:outerShdw>
        </a:effectLst>
      </dgm:spPr>
      <dgm:t>
        <a:bodyPr/>
        <a:lstStyle/>
        <a:p>
          <a:r>
            <a:rPr lang="en-US" sz="1200" dirty="0" smtClean="0">
              <a:solidFill>
                <a:srgbClr val="FFFFFF"/>
              </a:solidFill>
              <a:latin typeface="Segoe UI" pitchFamily="34" charset="0"/>
              <a:ea typeface="+mn-ea"/>
              <a:cs typeface="Segoe UI" pitchFamily="34" charset="0"/>
            </a:rPr>
            <a:t>Windows Logon</a:t>
          </a:r>
          <a:endParaRPr lang="en-US" sz="1200" dirty="0">
            <a:solidFill>
              <a:srgbClr val="FFFFFF"/>
            </a:solidFill>
            <a:latin typeface="Segoe UI" pitchFamily="34" charset="0"/>
            <a:ea typeface="+mn-ea"/>
            <a:cs typeface="Segoe UI" pitchFamily="34" charset="0"/>
          </a:endParaRPr>
        </a:p>
      </dgm:t>
    </dgm:pt>
    <dgm:pt modelId="{D0A93DC8-39A9-402E-A489-0BADA9C9D2CA}" type="par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0CD38A6F-9711-4437-836C-6E2B4FDACE37}" type="sib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BCE9FD51-F401-4852-982C-2740B432215E}" type="pres">
      <dgm:prSet presAssocID="{418BB787-C890-4C10-B96F-578F4B30A7CB}" presName="Name0" presStyleCnt="0">
        <dgm:presLayoutVars>
          <dgm:dir/>
          <dgm:animLvl val="lvl"/>
          <dgm:resizeHandles val="exact"/>
        </dgm:presLayoutVars>
      </dgm:prSet>
      <dgm:spPr/>
    </dgm:pt>
    <dgm:pt modelId="{4AFB2D23-CF65-49B4-957A-40D7A1EEA346}" type="pres">
      <dgm:prSet presAssocID="{AB83E719-D6AA-44C5-AF71-25618B9F07CD}" presName="parTxOnly" presStyleLbl="node1" presStyleIdx="0" presStyleCnt="5">
        <dgm:presLayoutVars>
          <dgm:chMax val="0"/>
          <dgm:chPref val="0"/>
          <dgm:bulletEnabled val="1"/>
        </dgm:presLayoutVars>
      </dgm:prSet>
      <dgm:spPr>
        <a:prstGeom prst="chevron">
          <a:avLst/>
        </a:prstGeom>
      </dgm:spPr>
      <dgm:t>
        <a:bodyPr/>
        <a:lstStyle/>
        <a:p>
          <a:endParaRPr lang="en-US"/>
        </a:p>
      </dgm:t>
    </dgm:pt>
    <dgm:pt modelId="{72795B6F-23E1-4329-9427-7AE96789EFD7}" type="pres">
      <dgm:prSet presAssocID="{8E43A383-C5B1-49C6-909C-7F37E9F6ED12}" presName="parTxOnlySpace" presStyleCnt="0"/>
      <dgm:spPr/>
    </dgm:pt>
    <dgm:pt modelId="{5A6E99A4-0B8C-4A27-8EE7-3A48DAE2DFFA}" type="pres">
      <dgm:prSet presAssocID="{BACC51E2-4512-4F13-A36E-D06818521DF6}" presName="parTxOnly" presStyleLbl="node1" presStyleIdx="1" presStyleCnt="5">
        <dgm:presLayoutVars>
          <dgm:chMax val="0"/>
          <dgm:chPref val="0"/>
          <dgm:bulletEnabled val="1"/>
        </dgm:presLayoutVars>
      </dgm:prSet>
      <dgm:spPr>
        <a:prstGeom prst="chevron">
          <a:avLst/>
        </a:prstGeom>
      </dgm:spPr>
      <dgm:t>
        <a:bodyPr/>
        <a:lstStyle/>
        <a:p>
          <a:endParaRPr lang="en-US"/>
        </a:p>
      </dgm:t>
    </dgm:pt>
    <dgm:pt modelId="{2462BD57-B0AC-42BE-BD99-36B050F7A2BE}" type="pres">
      <dgm:prSet presAssocID="{39E6703B-D304-4177-9DBD-689EA2DA97B1}" presName="parTxOnlySpace" presStyleCnt="0"/>
      <dgm:spPr/>
    </dgm:pt>
    <dgm:pt modelId="{C91D7993-F877-46CD-B2D4-98889794E47A}" type="pres">
      <dgm:prSet presAssocID="{645FE696-115E-4FA3-ABCE-4950EEF22CAC}" presName="parTxOnly" presStyleLbl="node1" presStyleIdx="2" presStyleCnt="5">
        <dgm:presLayoutVars>
          <dgm:chMax val="0"/>
          <dgm:chPref val="0"/>
          <dgm:bulletEnabled val="1"/>
        </dgm:presLayoutVars>
      </dgm:prSet>
      <dgm:spPr>
        <a:prstGeom prst="chevron">
          <a:avLst/>
        </a:prstGeom>
      </dgm:spPr>
      <dgm:t>
        <a:bodyPr/>
        <a:lstStyle/>
        <a:p>
          <a:endParaRPr lang="en-US"/>
        </a:p>
      </dgm:t>
    </dgm:pt>
    <dgm:pt modelId="{D5D5296E-374E-4FD5-B9C1-EAA18578CB8A}" type="pres">
      <dgm:prSet presAssocID="{41967190-95B9-40A4-9B3C-DE27C7B87505}" presName="parTxOnlySpace" presStyleCnt="0"/>
      <dgm:spPr/>
    </dgm:pt>
    <dgm:pt modelId="{1060A08F-3807-463F-BDA9-B48C7CE4BD27}" type="pres">
      <dgm:prSet presAssocID="{122F144F-2962-4E86-89ED-9A10E99ED186}" presName="parTxOnly" presStyleLbl="node1" presStyleIdx="3" presStyleCnt="5">
        <dgm:presLayoutVars>
          <dgm:chMax val="0"/>
          <dgm:chPref val="0"/>
          <dgm:bulletEnabled val="1"/>
        </dgm:presLayoutVars>
      </dgm:prSet>
      <dgm:spPr>
        <a:prstGeom prst="chevron">
          <a:avLst/>
        </a:prstGeom>
      </dgm:spPr>
      <dgm:t>
        <a:bodyPr/>
        <a:lstStyle/>
        <a:p>
          <a:endParaRPr lang="en-US"/>
        </a:p>
      </dgm:t>
    </dgm:pt>
    <dgm:pt modelId="{7AB8950B-E484-4BE5-8426-8847A248D01F}" type="pres">
      <dgm:prSet presAssocID="{530AB22D-B8C8-4809-9487-99FB76584035}" presName="parTxOnlySpace" presStyleCnt="0"/>
      <dgm:spPr/>
    </dgm:pt>
    <dgm:pt modelId="{61F0E3E8-0F36-4ED6-B57A-D6A2AC788819}" type="pres">
      <dgm:prSet presAssocID="{5CA196BE-00F3-40B6-9DFB-47C06287C707}" presName="parTxOnly" presStyleLbl="node1" presStyleIdx="4" presStyleCnt="5">
        <dgm:presLayoutVars>
          <dgm:chMax val="0"/>
          <dgm:chPref val="0"/>
          <dgm:bulletEnabled val="1"/>
        </dgm:presLayoutVars>
      </dgm:prSet>
      <dgm:spPr>
        <a:prstGeom prst="chevron">
          <a:avLst/>
        </a:prstGeom>
      </dgm:spPr>
      <dgm:t>
        <a:bodyPr/>
        <a:lstStyle/>
        <a:p>
          <a:endParaRPr lang="en-US"/>
        </a:p>
      </dgm:t>
    </dgm:pt>
  </dgm:ptLst>
  <dgm:cxnLst>
    <dgm:cxn modelId="{4A9629F9-3ADA-4CCD-A6C4-150136289E60}" srcId="{418BB787-C890-4C10-B96F-578F4B30A7CB}" destId="{5CA196BE-00F3-40B6-9DFB-47C06287C707}" srcOrd="4" destOrd="0" parTransId="{D0A93DC8-39A9-402E-A489-0BADA9C9D2CA}" sibTransId="{0CD38A6F-9711-4437-836C-6E2B4FDACE37}"/>
    <dgm:cxn modelId="{E8769BC9-75A3-4B9C-82E5-B5F77F62CC58}" type="presOf" srcId="{AB83E719-D6AA-44C5-AF71-25618B9F07CD}" destId="{4AFB2D23-CF65-49B4-957A-40D7A1EEA346}" srcOrd="0" destOrd="0" presId="urn:microsoft.com/office/officeart/2005/8/layout/chevron1"/>
    <dgm:cxn modelId="{F02F9AF6-C990-4B1C-8860-2B13D83DD57D}" srcId="{418BB787-C890-4C10-B96F-578F4B30A7CB}" destId="{AB83E719-D6AA-44C5-AF71-25618B9F07CD}" srcOrd="0" destOrd="0" parTransId="{235BEA95-9EAB-434D-8D76-2DF02174B978}" sibTransId="{8E43A383-C5B1-49C6-909C-7F37E9F6ED12}"/>
    <dgm:cxn modelId="{ED7B86E3-2EB2-48B6-A1DC-9A46F0B446E9}" type="presOf" srcId="{418BB787-C890-4C10-B96F-578F4B30A7CB}" destId="{BCE9FD51-F401-4852-982C-2740B432215E}" srcOrd="0" destOrd="0" presId="urn:microsoft.com/office/officeart/2005/8/layout/chevron1"/>
    <dgm:cxn modelId="{4CF00597-6A74-4E03-9388-E47CE1DF70DF}" srcId="{418BB787-C890-4C10-B96F-578F4B30A7CB}" destId="{BACC51E2-4512-4F13-A36E-D06818521DF6}" srcOrd="1" destOrd="0" parTransId="{BD24652E-6ABC-492B-9250-BB023A0F64D3}" sibTransId="{39E6703B-D304-4177-9DBD-689EA2DA97B1}"/>
    <dgm:cxn modelId="{56C67F00-D62C-45AA-8D45-660B631407C0}" type="presOf" srcId="{122F144F-2962-4E86-89ED-9A10E99ED186}" destId="{1060A08F-3807-463F-BDA9-B48C7CE4BD27}" srcOrd="0" destOrd="0" presId="urn:microsoft.com/office/officeart/2005/8/layout/chevron1"/>
    <dgm:cxn modelId="{7AEDA325-8F88-480D-AB51-5BA3D68DB18A}" srcId="{418BB787-C890-4C10-B96F-578F4B30A7CB}" destId="{122F144F-2962-4E86-89ED-9A10E99ED186}" srcOrd="3" destOrd="0" parTransId="{A5313BB7-31A2-42EF-9A04-93E99F5E116E}" sibTransId="{530AB22D-B8C8-4809-9487-99FB76584035}"/>
    <dgm:cxn modelId="{74383873-906E-4048-B4A2-31B55DD05CBF}" type="presOf" srcId="{645FE696-115E-4FA3-ABCE-4950EEF22CAC}" destId="{C91D7993-F877-46CD-B2D4-98889794E47A}" srcOrd="0" destOrd="0" presId="urn:microsoft.com/office/officeart/2005/8/layout/chevron1"/>
    <dgm:cxn modelId="{C7D148F3-4550-497A-8D1B-74F87B031753}" srcId="{418BB787-C890-4C10-B96F-578F4B30A7CB}" destId="{645FE696-115E-4FA3-ABCE-4950EEF22CAC}" srcOrd="2" destOrd="0" parTransId="{19BFB6B1-D8C8-470A-A3F9-4629A0B769E5}" sibTransId="{41967190-95B9-40A4-9B3C-DE27C7B87505}"/>
    <dgm:cxn modelId="{4E1B3EF1-663A-4321-91F5-83417180C5FA}" type="presOf" srcId="{BACC51E2-4512-4F13-A36E-D06818521DF6}" destId="{5A6E99A4-0B8C-4A27-8EE7-3A48DAE2DFFA}" srcOrd="0" destOrd="0" presId="urn:microsoft.com/office/officeart/2005/8/layout/chevron1"/>
    <dgm:cxn modelId="{0EF3045D-4EFB-4B45-919C-BEBD5B981690}" type="presOf" srcId="{5CA196BE-00F3-40B6-9DFB-47C06287C707}" destId="{61F0E3E8-0F36-4ED6-B57A-D6A2AC788819}" srcOrd="0" destOrd="0" presId="urn:microsoft.com/office/officeart/2005/8/layout/chevron1"/>
    <dgm:cxn modelId="{63D0F25A-A978-4F7B-957B-9EEC029B410E}" type="presParOf" srcId="{BCE9FD51-F401-4852-982C-2740B432215E}" destId="{4AFB2D23-CF65-49B4-957A-40D7A1EEA346}" srcOrd="0" destOrd="0" presId="urn:microsoft.com/office/officeart/2005/8/layout/chevron1"/>
    <dgm:cxn modelId="{FEFA7CD4-F7E9-46C7-98E3-69332F348EB3}" type="presParOf" srcId="{BCE9FD51-F401-4852-982C-2740B432215E}" destId="{72795B6F-23E1-4329-9427-7AE96789EFD7}" srcOrd="1" destOrd="0" presId="urn:microsoft.com/office/officeart/2005/8/layout/chevron1"/>
    <dgm:cxn modelId="{49987E70-7FC1-4131-A69E-4A6BD4BFAD14}" type="presParOf" srcId="{BCE9FD51-F401-4852-982C-2740B432215E}" destId="{5A6E99A4-0B8C-4A27-8EE7-3A48DAE2DFFA}" srcOrd="2" destOrd="0" presId="urn:microsoft.com/office/officeart/2005/8/layout/chevron1"/>
    <dgm:cxn modelId="{08CA708B-F53E-407E-BF29-FBF568B5F0CA}" type="presParOf" srcId="{BCE9FD51-F401-4852-982C-2740B432215E}" destId="{2462BD57-B0AC-42BE-BD99-36B050F7A2BE}" srcOrd="3" destOrd="0" presId="urn:microsoft.com/office/officeart/2005/8/layout/chevron1"/>
    <dgm:cxn modelId="{E8CAA003-051C-45B1-A400-1ED1F9A90F59}" type="presParOf" srcId="{BCE9FD51-F401-4852-982C-2740B432215E}" destId="{C91D7993-F877-46CD-B2D4-98889794E47A}" srcOrd="4" destOrd="0" presId="urn:microsoft.com/office/officeart/2005/8/layout/chevron1"/>
    <dgm:cxn modelId="{29924B2F-EE4E-4678-BA75-6D93A455AAA8}" type="presParOf" srcId="{BCE9FD51-F401-4852-982C-2740B432215E}" destId="{D5D5296E-374E-4FD5-B9C1-EAA18578CB8A}" srcOrd="5" destOrd="0" presId="urn:microsoft.com/office/officeart/2005/8/layout/chevron1"/>
    <dgm:cxn modelId="{0651625E-05E2-47DD-BE34-71D7C54B5F23}" type="presParOf" srcId="{BCE9FD51-F401-4852-982C-2740B432215E}" destId="{1060A08F-3807-463F-BDA9-B48C7CE4BD27}" srcOrd="6" destOrd="0" presId="urn:microsoft.com/office/officeart/2005/8/layout/chevron1"/>
    <dgm:cxn modelId="{EED93E1E-B3E5-4EE1-8A52-CA85DD41484E}" type="presParOf" srcId="{BCE9FD51-F401-4852-982C-2740B432215E}" destId="{7AB8950B-E484-4BE5-8426-8847A248D01F}" srcOrd="7" destOrd="0" presId="urn:microsoft.com/office/officeart/2005/8/layout/chevron1"/>
    <dgm:cxn modelId="{5B6ECBA4-1E60-4BF3-ABE3-BC3B04B6AD4F}" type="presParOf" srcId="{BCE9FD51-F401-4852-982C-2740B432215E}" destId="{61F0E3E8-0F36-4ED6-B57A-D6A2AC78881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8BB787-C890-4C10-B96F-578F4B30A7CB}" type="doc">
      <dgm:prSet loTypeId="urn:microsoft.com/office/officeart/2005/8/layout/chevron1" loCatId="process" qsTypeId="urn:microsoft.com/office/officeart/2005/8/quickstyle/simple4" qsCatId="simple" csTypeId="urn:microsoft.com/office/officeart/2005/8/colors/accent1_2" csCatId="accent1" phldr="1"/>
      <dgm:spPr/>
    </dgm:pt>
    <dgm:pt modelId="{AB83E719-D6AA-44C5-AF71-25618B9F07CD}">
      <dgm:prSet phldrT="[Text]" custT="1"/>
      <dgm:spPr>
        <a:xfrm>
          <a:off x="2066" y="224826"/>
          <a:ext cx="1839201" cy="735680"/>
        </a:xfrm>
        <a:solidFill>
          <a:srgbClr val="3397D3"/>
        </a:solidFill>
        <a:ln>
          <a:solidFill>
            <a:srgbClr val="363535"/>
          </a:solidFill>
        </a:ln>
        <a:effectLst>
          <a:outerShdw blurRad="40000" dist="23000" dir="5400000" rotWithShape="0">
            <a:srgbClr val="000000">
              <a:alpha val="35000"/>
            </a:srgbClr>
          </a:outerShdw>
        </a:effectLst>
      </dgm:spPr>
      <dgm:t>
        <a:bodyPr/>
        <a:lstStyle/>
        <a:p>
          <a:r>
            <a:rPr lang="en-US" sz="1200" dirty="0" smtClean="0">
              <a:solidFill>
                <a:srgbClr val="FFFFFF"/>
              </a:solidFill>
              <a:latin typeface="Segoe UI" pitchFamily="34" charset="0"/>
              <a:ea typeface="+mn-ea"/>
              <a:cs typeface="Segoe UI" pitchFamily="34" charset="0"/>
            </a:rPr>
            <a:t>Native UEFI</a:t>
          </a:r>
          <a:endParaRPr lang="en-US" sz="1200" dirty="0">
            <a:solidFill>
              <a:srgbClr val="FFFFFF"/>
            </a:solidFill>
            <a:latin typeface="Segoe UI" pitchFamily="34" charset="0"/>
            <a:ea typeface="+mn-ea"/>
            <a:cs typeface="Segoe UI" pitchFamily="34" charset="0"/>
          </a:endParaRPr>
        </a:p>
      </dgm:t>
    </dgm:pt>
    <dgm:pt modelId="{235BEA95-9EAB-434D-8D76-2DF02174B978}" type="par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8E43A383-C5B1-49C6-909C-7F37E9F6ED12}" type="sib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BACC51E2-4512-4F13-A36E-D06818521DF6}">
      <dgm:prSet phldrT="[Text]" custT="1"/>
      <dgm:spPr>
        <a:xfrm>
          <a:off x="1657348" y="224826"/>
          <a:ext cx="1839201" cy="735680"/>
        </a:xfrm>
        <a:solidFill>
          <a:srgbClr val="65BC46"/>
        </a:solidFill>
        <a:ln>
          <a:solidFill>
            <a:srgbClr val="363535"/>
          </a:solidFill>
        </a:ln>
        <a:effectLst>
          <a:outerShdw blurRad="40000" dist="23000" dir="5400000" rotWithShape="0">
            <a:srgbClr val="000000">
              <a:alpha val="35000"/>
            </a:srgbClr>
          </a:outerShdw>
        </a:effectLst>
      </dgm:spPr>
      <dgm:t>
        <a:bodyPr/>
        <a:lstStyle/>
        <a:p>
          <a:r>
            <a:rPr lang="en-US" sz="1200" dirty="0" smtClean="0">
              <a:solidFill>
                <a:srgbClr val="FFFFFF"/>
              </a:solidFill>
              <a:latin typeface="Segoe UI" pitchFamily="34" charset="0"/>
              <a:ea typeface="+mn-ea"/>
              <a:cs typeface="Segoe UI" pitchFamily="34" charset="0"/>
            </a:rPr>
            <a:t>Windows 8</a:t>
          </a:r>
        </a:p>
        <a:p>
          <a:r>
            <a:rPr lang="en-US" sz="1200" dirty="0" smtClean="0">
              <a:solidFill>
                <a:srgbClr val="FFFFFF"/>
              </a:solidFill>
              <a:latin typeface="Segoe UI" pitchFamily="34" charset="0"/>
              <a:ea typeface="+mn-ea"/>
              <a:cs typeface="Segoe UI" pitchFamily="34" charset="0"/>
            </a:rPr>
            <a:t>OS Loader</a:t>
          </a:r>
          <a:endParaRPr lang="en-US" sz="1200" dirty="0">
            <a:solidFill>
              <a:srgbClr val="FFFFFF"/>
            </a:solidFill>
            <a:latin typeface="Segoe UI" pitchFamily="34" charset="0"/>
            <a:ea typeface="+mn-ea"/>
            <a:cs typeface="Segoe UI" pitchFamily="34" charset="0"/>
          </a:endParaRPr>
        </a:p>
      </dgm:t>
    </dgm:pt>
    <dgm:pt modelId="{BD24652E-6ABC-492B-9250-BB023A0F64D3}" type="par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39E6703B-D304-4177-9DBD-689EA2DA97B1}" type="sib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AFAD3037-66BA-4717-BCA8-A680F15A94BB}">
      <dgm:prSet phldrT="[Text]" custT="1"/>
      <dgm:spPr>
        <a:xfrm>
          <a:off x="3312630" y="224826"/>
          <a:ext cx="1839201" cy="735680"/>
        </a:xfrm>
        <a:solidFill>
          <a:srgbClr val="65BC46"/>
        </a:solidFill>
        <a:ln>
          <a:solidFill>
            <a:srgbClr val="363535"/>
          </a:solidFill>
        </a:ln>
        <a:effectLst>
          <a:outerShdw blurRad="40000" dist="23000" dir="5400000" rotWithShape="0">
            <a:srgbClr val="000000">
              <a:alpha val="35000"/>
            </a:srgbClr>
          </a:outerShdw>
        </a:effectLst>
      </dgm:spPr>
      <dgm:t>
        <a:bodyPr/>
        <a:lstStyle/>
        <a:p>
          <a:r>
            <a:rPr lang="en-US" sz="1000" dirty="0" smtClean="0">
              <a:solidFill>
                <a:srgbClr val="FFFFFF"/>
              </a:solidFill>
              <a:latin typeface="Segoe UI" pitchFamily="34" charset="0"/>
              <a:ea typeface="+mn-ea"/>
              <a:cs typeface="Segoe UI" pitchFamily="34" charset="0"/>
            </a:rPr>
            <a:t>Anti-Malware Software Start</a:t>
          </a:r>
          <a:endParaRPr lang="en-US" sz="1000" dirty="0">
            <a:solidFill>
              <a:srgbClr val="FFFFFF"/>
            </a:solidFill>
            <a:latin typeface="Segoe UI" pitchFamily="34" charset="0"/>
            <a:ea typeface="+mn-ea"/>
            <a:cs typeface="Segoe UI" pitchFamily="34" charset="0"/>
          </a:endParaRPr>
        </a:p>
      </dgm:t>
    </dgm:pt>
    <dgm:pt modelId="{F991824D-9F1F-418F-88FF-92B453697EAB}" type="parTrans" cxnId="{639F04B8-5752-4738-B220-05538D26823B}">
      <dgm:prSet/>
      <dgm:spPr/>
      <dgm:t>
        <a:bodyPr/>
        <a:lstStyle/>
        <a:p>
          <a:endParaRPr lang="en-US" sz="1000">
            <a:latin typeface="Segoe UI" pitchFamily="34" charset="0"/>
            <a:ea typeface="Segoe UI" pitchFamily="34" charset="0"/>
            <a:cs typeface="Segoe UI" pitchFamily="34" charset="0"/>
          </a:endParaRPr>
        </a:p>
      </dgm:t>
    </dgm:pt>
    <dgm:pt modelId="{B4067B03-B447-4A0D-9904-8DA4DE13F2D3}" type="sibTrans" cxnId="{639F04B8-5752-4738-B220-05538D26823B}">
      <dgm:prSet/>
      <dgm:spPr/>
      <dgm:t>
        <a:bodyPr/>
        <a:lstStyle/>
        <a:p>
          <a:endParaRPr lang="en-US" sz="1000">
            <a:latin typeface="Segoe UI" pitchFamily="34" charset="0"/>
            <a:ea typeface="Segoe UI" pitchFamily="34" charset="0"/>
            <a:cs typeface="Segoe UI" pitchFamily="34" charset="0"/>
          </a:endParaRPr>
        </a:p>
      </dgm:t>
    </dgm:pt>
    <dgm:pt modelId="{5CA196BE-00F3-40B6-9DFB-47C06287C707}">
      <dgm:prSet phldrT="[Text]" custT="1"/>
      <dgm:spPr>
        <a:xfrm>
          <a:off x="6623193" y="224826"/>
          <a:ext cx="1839201" cy="735680"/>
        </a:xfrm>
        <a:solidFill>
          <a:srgbClr val="3397D3"/>
        </a:solidFill>
        <a:ln>
          <a:solidFill>
            <a:srgbClr val="363535"/>
          </a:solidFill>
        </a:ln>
        <a:effectLst>
          <a:outerShdw blurRad="40000" dist="23000" dir="5400000" rotWithShape="0">
            <a:srgbClr val="000000">
              <a:alpha val="35000"/>
            </a:srgbClr>
          </a:outerShdw>
        </a:effectLst>
      </dgm:spPr>
      <dgm:t>
        <a:bodyPr/>
        <a:lstStyle/>
        <a:p>
          <a:r>
            <a:rPr lang="en-US" sz="1200" dirty="0" smtClean="0">
              <a:solidFill>
                <a:srgbClr val="FFFFFF"/>
              </a:solidFill>
              <a:latin typeface="Segoe UI" pitchFamily="34" charset="0"/>
              <a:ea typeface="+mn-ea"/>
              <a:cs typeface="Segoe UI" pitchFamily="34" charset="0"/>
            </a:rPr>
            <a:t>Windows Logon</a:t>
          </a:r>
          <a:endParaRPr lang="en-US" sz="1200" dirty="0">
            <a:solidFill>
              <a:srgbClr val="FFFFFF"/>
            </a:solidFill>
            <a:latin typeface="Segoe UI" pitchFamily="34" charset="0"/>
            <a:ea typeface="+mn-ea"/>
            <a:cs typeface="Segoe UI" pitchFamily="34" charset="0"/>
          </a:endParaRPr>
        </a:p>
      </dgm:t>
    </dgm:pt>
    <dgm:pt modelId="{D0A93DC8-39A9-402E-A489-0BADA9C9D2CA}" type="par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0CD38A6F-9711-4437-836C-6E2B4FDACE37}" type="sib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1F46A06C-2F77-4433-86CD-1EEAC0656D4C}">
      <dgm:prSet phldrT="[Text]" custT="1"/>
      <dgm:spPr>
        <a:xfrm>
          <a:off x="4967911" y="224826"/>
          <a:ext cx="1839201" cy="735680"/>
        </a:xfrm>
        <a:solidFill>
          <a:srgbClr val="3397D3"/>
        </a:solidFill>
        <a:ln>
          <a:solidFill>
            <a:srgbClr val="363535"/>
          </a:solidFill>
        </a:ln>
        <a:effectLst>
          <a:outerShdw blurRad="40000" dist="23000" dir="5400000" rotWithShape="0">
            <a:srgbClr val="000000">
              <a:alpha val="35000"/>
            </a:srgbClr>
          </a:outerShdw>
        </a:effectLst>
      </dgm:spPr>
      <dgm:t>
        <a:bodyPr/>
        <a:lstStyle/>
        <a:p>
          <a:r>
            <a:rPr lang="en-US" sz="1200" dirty="0" smtClean="0">
              <a:solidFill>
                <a:srgbClr val="FFFFFF"/>
              </a:solidFill>
              <a:latin typeface="Segoe UI" pitchFamily="34" charset="0"/>
              <a:ea typeface="+mn-ea"/>
              <a:cs typeface="Segoe UI" pitchFamily="34" charset="0"/>
            </a:rPr>
            <a:t>3</a:t>
          </a:r>
          <a:r>
            <a:rPr lang="en-US" sz="1200" baseline="30000" dirty="0" smtClean="0">
              <a:solidFill>
                <a:srgbClr val="FFFFFF"/>
              </a:solidFill>
              <a:latin typeface="Segoe UI" pitchFamily="34" charset="0"/>
              <a:ea typeface="+mn-ea"/>
              <a:cs typeface="Segoe UI" pitchFamily="34" charset="0"/>
            </a:rPr>
            <a:t>rd</a:t>
          </a:r>
          <a:r>
            <a:rPr lang="en-US" sz="1200" dirty="0" smtClean="0">
              <a:solidFill>
                <a:srgbClr val="FFFFFF"/>
              </a:solidFill>
              <a:latin typeface="Segoe UI" pitchFamily="34" charset="0"/>
              <a:ea typeface="+mn-ea"/>
              <a:cs typeface="Segoe UI" pitchFamily="34" charset="0"/>
            </a:rPr>
            <a:t> Party Drivers</a:t>
          </a:r>
          <a:endParaRPr lang="en-US" sz="1200" dirty="0">
            <a:solidFill>
              <a:srgbClr val="FFFFFF"/>
            </a:solidFill>
            <a:latin typeface="Segoe UI" pitchFamily="34" charset="0"/>
            <a:ea typeface="+mn-ea"/>
            <a:cs typeface="Segoe UI" pitchFamily="34" charset="0"/>
          </a:endParaRPr>
        </a:p>
      </dgm:t>
    </dgm:pt>
    <dgm:pt modelId="{20B79AB9-A8A8-452B-9EA7-8073785368F5}" type="parTrans" cxnId="{68FAC9F3-E71E-4DC3-B722-8EECD5C5F41C}">
      <dgm:prSet/>
      <dgm:spPr/>
      <dgm:t>
        <a:bodyPr/>
        <a:lstStyle/>
        <a:p>
          <a:endParaRPr lang="en-US" sz="1000">
            <a:latin typeface="Segoe UI" pitchFamily="34" charset="0"/>
            <a:ea typeface="Segoe UI" pitchFamily="34" charset="0"/>
            <a:cs typeface="Segoe UI" pitchFamily="34" charset="0"/>
          </a:endParaRPr>
        </a:p>
      </dgm:t>
    </dgm:pt>
    <dgm:pt modelId="{520DDBB6-B7D9-48BC-9571-0296A1C279F5}" type="sibTrans" cxnId="{68FAC9F3-E71E-4DC3-B722-8EECD5C5F41C}">
      <dgm:prSet/>
      <dgm:spPr/>
      <dgm:t>
        <a:bodyPr/>
        <a:lstStyle/>
        <a:p>
          <a:endParaRPr lang="en-US" sz="1000">
            <a:latin typeface="Segoe UI" pitchFamily="34" charset="0"/>
            <a:ea typeface="Segoe UI" pitchFamily="34" charset="0"/>
            <a:cs typeface="Segoe UI" pitchFamily="34" charset="0"/>
          </a:endParaRPr>
        </a:p>
      </dgm:t>
    </dgm:pt>
    <dgm:pt modelId="{BCE9FD51-F401-4852-982C-2740B432215E}" type="pres">
      <dgm:prSet presAssocID="{418BB787-C890-4C10-B96F-578F4B30A7CB}" presName="Name0" presStyleCnt="0">
        <dgm:presLayoutVars>
          <dgm:dir/>
          <dgm:animLvl val="lvl"/>
          <dgm:resizeHandles val="exact"/>
        </dgm:presLayoutVars>
      </dgm:prSet>
      <dgm:spPr/>
    </dgm:pt>
    <dgm:pt modelId="{4AFB2D23-CF65-49B4-957A-40D7A1EEA346}" type="pres">
      <dgm:prSet presAssocID="{AB83E719-D6AA-44C5-AF71-25618B9F07CD}" presName="parTxOnly" presStyleLbl="node1" presStyleIdx="0" presStyleCnt="5">
        <dgm:presLayoutVars>
          <dgm:chMax val="0"/>
          <dgm:chPref val="0"/>
          <dgm:bulletEnabled val="1"/>
        </dgm:presLayoutVars>
      </dgm:prSet>
      <dgm:spPr>
        <a:prstGeom prst="chevron">
          <a:avLst/>
        </a:prstGeom>
      </dgm:spPr>
      <dgm:t>
        <a:bodyPr/>
        <a:lstStyle/>
        <a:p>
          <a:endParaRPr lang="en-US"/>
        </a:p>
      </dgm:t>
    </dgm:pt>
    <dgm:pt modelId="{72795B6F-23E1-4329-9427-7AE96789EFD7}" type="pres">
      <dgm:prSet presAssocID="{8E43A383-C5B1-49C6-909C-7F37E9F6ED12}" presName="parTxOnlySpace" presStyleCnt="0"/>
      <dgm:spPr/>
    </dgm:pt>
    <dgm:pt modelId="{5A6E99A4-0B8C-4A27-8EE7-3A48DAE2DFFA}" type="pres">
      <dgm:prSet presAssocID="{BACC51E2-4512-4F13-A36E-D06818521DF6}" presName="parTxOnly" presStyleLbl="node1" presStyleIdx="1" presStyleCnt="5">
        <dgm:presLayoutVars>
          <dgm:chMax val="0"/>
          <dgm:chPref val="0"/>
          <dgm:bulletEnabled val="1"/>
        </dgm:presLayoutVars>
      </dgm:prSet>
      <dgm:spPr>
        <a:prstGeom prst="chevron">
          <a:avLst/>
        </a:prstGeom>
      </dgm:spPr>
      <dgm:t>
        <a:bodyPr/>
        <a:lstStyle/>
        <a:p>
          <a:endParaRPr lang="en-US"/>
        </a:p>
      </dgm:t>
    </dgm:pt>
    <dgm:pt modelId="{2462BD57-B0AC-42BE-BD99-36B050F7A2BE}" type="pres">
      <dgm:prSet presAssocID="{39E6703B-D304-4177-9DBD-689EA2DA97B1}" presName="parTxOnlySpace" presStyleCnt="0"/>
      <dgm:spPr/>
    </dgm:pt>
    <dgm:pt modelId="{DBA85627-BE0C-496F-8578-A2FA02B65D46}" type="pres">
      <dgm:prSet presAssocID="{AFAD3037-66BA-4717-BCA8-A680F15A94BB}" presName="parTxOnly" presStyleLbl="node1" presStyleIdx="2" presStyleCnt="5">
        <dgm:presLayoutVars>
          <dgm:chMax val="0"/>
          <dgm:chPref val="0"/>
          <dgm:bulletEnabled val="1"/>
        </dgm:presLayoutVars>
      </dgm:prSet>
      <dgm:spPr>
        <a:prstGeom prst="chevron">
          <a:avLst/>
        </a:prstGeom>
      </dgm:spPr>
      <dgm:t>
        <a:bodyPr/>
        <a:lstStyle/>
        <a:p>
          <a:endParaRPr lang="en-US"/>
        </a:p>
      </dgm:t>
    </dgm:pt>
    <dgm:pt modelId="{B48A517F-A88C-4313-82D7-E8B8C8FAD765}" type="pres">
      <dgm:prSet presAssocID="{B4067B03-B447-4A0D-9904-8DA4DE13F2D3}" presName="parTxOnlySpace" presStyleCnt="0"/>
      <dgm:spPr/>
    </dgm:pt>
    <dgm:pt modelId="{0168BF73-36B1-4505-82DF-80A4BD9B54F7}" type="pres">
      <dgm:prSet presAssocID="{1F46A06C-2F77-4433-86CD-1EEAC0656D4C}" presName="parTxOnly" presStyleLbl="node1" presStyleIdx="3" presStyleCnt="5">
        <dgm:presLayoutVars>
          <dgm:chMax val="0"/>
          <dgm:chPref val="0"/>
          <dgm:bulletEnabled val="1"/>
        </dgm:presLayoutVars>
      </dgm:prSet>
      <dgm:spPr>
        <a:prstGeom prst="chevron">
          <a:avLst/>
        </a:prstGeom>
      </dgm:spPr>
      <dgm:t>
        <a:bodyPr/>
        <a:lstStyle/>
        <a:p>
          <a:endParaRPr lang="en-US"/>
        </a:p>
      </dgm:t>
    </dgm:pt>
    <dgm:pt modelId="{24FD2F79-592C-41E5-AFD3-8C59A4D9AF3E}" type="pres">
      <dgm:prSet presAssocID="{520DDBB6-B7D9-48BC-9571-0296A1C279F5}" presName="parTxOnlySpace" presStyleCnt="0"/>
      <dgm:spPr/>
    </dgm:pt>
    <dgm:pt modelId="{61F0E3E8-0F36-4ED6-B57A-D6A2AC788819}" type="pres">
      <dgm:prSet presAssocID="{5CA196BE-00F3-40B6-9DFB-47C06287C707}" presName="parTxOnly" presStyleLbl="node1" presStyleIdx="4" presStyleCnt="5">
        <dgm:presLayoutVars>
          <dgm:chMax val="0"/>
          <dgm:chPref val="0"/>
          <dgm:bulletEnabled val="1"/>
        </dgm:presLayoutVars>
      </dgm:prSet>
      <dgm:spPr>
        <a:prstGeom prst="chevron">
          <a:avLst/>
        </a:prstGeom>
      </dgm:spPr>
      <dgm:t>
        <a:bodyPr/>
        <a:lstStyle/>
        <a:p>
          <a:endParaRPr lang="en-US"/>
        </a:p>
      </dgm:t>
    </dgm:pt>
  </dgm:ptLst>
  <dgm:cxnLst>
    <dgm:cxn modelId="{4A9629F9-3ADA-4CCD-A6C4-150136289E60}" srcId="{418BB787-C890-4C10-B96F-578F4B30A7CB}" destId="{5CA196BE-00F3-40B6-9DFB-47C06287C707}" srcOrd="4" destOrd="0" parTransId="{D0A93DC8-39A9-402E-A489-0BADA9C9D2CA}" sibTransId="{0CD38A6F-9711-4437-836C-6E2B4FDACE37}"/>
    <dgm:cxn modelId="{68FAC9F3-E71E-4DC3-B722-8EECD5C5F41C}" srcId="{418BB787-C890-4C10-B96F-578F4B30A7CB}" destId="{1F46A06C-2F77-4433-86CD-1EEAC0656D4C}" srcOrd="3" destOrd="0" parTransId="{20B79AB9-A8A8-452B-9EA7-8073785368F5}" sibTransId="{520DDBB6-B7D9-48BC-9571-0296A1C279F5}"/>
    <dgm:cxn modelId="{F02F9AF6-C990-4B1C-8860-2B13D83DD57D}" srcId="{418BB787-C890-4C10-B96F-578F4B30A7CB}" destId="{AB83E719-D6AA-44C5-AF71-25618B9F07CD}" srcOrd="0" destOrd="0" parTransId="{235BEA95-9EAB-434D-8D76-2DF02174B978}" sibTransId="{8E43A383-C5B1-49C6-909C-7F37E9F6ED12}"/>
    <dgm:cxn modelId="{8F2C41D0-1E3A-4337-9315-743B5D1A5558}" type="presOf" srcId="{1F46A06C-2F77-4433-86CD-1EEAC0656D4C}" destId="{0168BF73-36B1-4505-82DF-80A4BD9B54F7}" srcOrd="0" destOrd="0" presId="urn:microsoft.com/office/officeart/2005/8/layout/chevron1"/>
    <dgm:cxn modelId="{69997F6D-CE40-479E-BE8F-FB4BF67881D2}" type="presOf" srcId="{AB83E719-D6AA-44C5-AF71-25618B9F07CD}" destId="{4AFB2D23-CF65-49B4-957A-40D7A1EEA346}" srcOrd="0" destOrd="0" presId="urn:microsoft.com/office/officeart/2005/8/layout/chevron1"/>
    <dgm:cxn modelId="{639F04B8-5752-4738-B220-05538D26823B}" srcId="{418BB787-C890-4C10-B96F-578F4B30A7CB}" destId="{AFAD3037-66BA-4717-BCA8-A680F15A94BB}" srcOrd="2" destOrd="0" parTransId="{F991824D-9F1F-418F-88FF-92B453697EAB}" sibTransId="{B4067B03-B447-4A0D-9904-8DA4DE13F2D3}"/>
    <dgm:cxn modelId="{4CF00597-6A74-4E03-9388-E47CE1DF70DF}" srcId="{418BB787-C890-4C10-B96F-578F4B30A7CB}" destId="{BACC51E2-4512-4F13-A36E-D06818521DF6}" srcOrd="1" destOrd="0" parTransId="{BD24652E-6ABC-492B-9250-BB023A0F64D3}" sibTransId="{39E6703B-D304-4177-9DBD-689EA2DA97B1}"/>
    <dgm:cxn modelId="{F798C9A0-FED5-4A16-AA9A-8A339C76A12D}" type="presOf" srcId="{418BB787-C890-4C10-B96F-578F4B30A7CB}" destId="{BCE9FD51-F401-4852-982C-2740B432215E}" srcOrd="0" destOrd="0" presId="urn:microsoft.com/office/officeart/2005/8/layout/chevron1"/>
    <dgm:cxn modelId="{8C98F3F8-C6CA-4AD2-8F6D-B80FB20FC80C}" type="presOf" srcId="{5CA196BE-00F3-40B6-9DFB-47C06287C707}" destId="{61F0E3E8-0F36-4ED6-B57A-D6A2AC788819}" srcOrd="0" destOrd="0" presId="urn:microsoft.com/office/officeart/2005/8/layout/chevron1"/>
    <dgm:cxn modelId="{C0B92F37-3D62-4D50-A2CE-4C19128F350E}" type="presOf" srcId="{BACC51E2-4512-4F13-A36E-D06818521DF6}" destId="{5A6E99A4-0B8C-4A27-8EE7-3A48DAE2DFFA}" srcOrd="0" destOrd="0" presId="urn:microsoft.com/office/officeart/2005/8/layout/chevron1"/>
    <dgm:cxn modelId="{3DD68899-3359-456A-A15C-DD28BADB4C2D}" type="presOf" srcId="{AFAD3037-66BA-4717-BCA8-A680F15A94BB}" destId="{DBA85627-BE0C-496F-8578-A2FA02B65D46}" srcOrd="0" destOrd="0" presId="urn:microsoft.com/office/officeart/2005/8/layout/chevron1"/>
    <dgm:cxn modelId="{3A407690-ECFB-49E0-9D09-AE27999645E7}" type="presParOf" srcId="{BCE9FD51-F401-4852-982C-2740B432215E}" destId="{4AFB2D23-CF65-49B4-957A-40D7A1EEA346}" srcOrd="0" destOrd="0" presId="urn:microsoft.com/office/officeart/2005/8/layout/chevron1"/>
    <dgm:cxn modelId="{366637CE-58D0-4558-B410-0C8B28CCF57F}" type="presParOf" srcId="{BCE9FD51-F401-4852-982C-2740B432215E}" destId="{72795B6F-23E1-4329-9427-7AE96789EFD7}" srcOrd="1" destOrd="0" presId="urn:microsoft.com/office/officeart/2005/8/layout/chevron1"/>
    <dgm:cxn modelId="{9FA4201F-A677-4387-A9E0-B596CA1F5841}" type="presParOf" srcId="{BCE9FD51-F401-4852-982C-2740B432215E}" destId="{5A6E99A4-0B8C-4A27-8EE7-3A48DAE2DFFA}" srcOrd="2" destOrd="0" presId="urn:microsoft.com/office/officeart/2005/8/layout/chevron1"/>
    <dgm:cxn modelId="{E6104976-5B1F-4CF8-A167-45D985FAD5FE}" type="presParOf" srcId="{BCE9FD51-F401-4852-982C-2740B432215E}" destId="{2462BD57-B0AC-42BE-BD99-36B050F7A2BE}" srcOrd="3" destOrd="0" presId="urn:microsoft.com/office/officeart/2005/8/layout/chevron1"/>
    <dgm:cxn modelId="{8B20C791-DEA7-471D-B75D-C474597CDEDC}" type="presParOf" srcId="{BCE9FD51-F401-4852-982C-2740B432215E}" destId="{DBA85627-BE0C-496F-8578-A2FA02B65D46}" srcOrd="4" destOrd="0" presId="urn:microsoft.com/office/officeart/2005/8/layout/chevron1"/>
    <dgm:cxn modelId="{744E45B9-83D6-4A3A-BACB-EA385695C0A6}" type="presParOf" srcId="{BCE9FD51-F401-4852-982C-2740B432215E}" destId="{B48A517F-A88C-4313-82D7-E8B8C8FAD765}" srcOrd="5" destOrd="0" presId="urn:microsoft.com/office/officeart/2005/8/layout/chevron1"/>
    <dgm:cxn modelId="{28E5BB95-CF82-49DA-B6E5-D8AB6BF20AB2}" type="presParOf" srcId="{BCE9FD51-F401-4852-982C-2740B432215E}" destId="{0168BF73-36B1-4505-82DF-80A4BD9B54F7}" srcOrd="6" destOrd="0" presId="urn:microsoft.com/office/officeart/2005/8/layout/chevron1"/>
    <dgm:cxn modelId="{44C72D97-974E-471C-9C66-2C90FF4FC5AB}" type="presParOf" srcId="{BCE9FD51-F401-4852-982C-2740B432215E}" destId="{24FD2F79-592C-41E5-AFD3-8C59A4D9AF3E}" srcOrd="7" destOrd="0" presId="urn:microsoft.com/office/officeart/2005/8/layout/chevron1"/>
    <dgm:cxn modelId="{39103C61-41E9-4FF2-8AB9-9006AC6C642E}" type="presParOf" srcId="{BCE9FD51-F401-4852-982C-2740B432215E}" destId="{61F0E3E8-0F36-4ED6-B57A-D6A2AC788819}"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9982D2-2DE5-426A-B3B4-699D47A0D4A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896429CA-A83C-4E31-AF26-E8044048C85E}">
      <dgm:prSet phldrT="[Text]" custT="1"/>
      <dgm:spPr>
        <a:solidFill>
          <a:schemeClr val="accent1"/>
        </a:solidFill>
        <a:ln>
          <a:noFill/>
        </a:ln>
      </dgm:spPr>
      <dgm:t>
        <a:bodyPr/>
        <a:lstStyle/>
        <a:p>
          <a:r>
            <a:rPr lang="en-US" sz="1000" dirty="0" smtClean="0"/>
            <a:t>Training</a:t>
          </a:r>
          <a:endParaRPr lang="en-US" sz="1000" dirty="0"/>
        </a:p>
      </dgm:t>
    </dgm:pt>
    <dgm:pt modelId="{5D20D95C-2466-463A-8B34-DCFB1C1812F5}" type="parTrans" cxnId="{D4843A1B-5E0D-4EF0-B1C1-7973852E00D7}">
      <dgm:prSet/>
      <dgm:spPr/>
      <dgm:t>
        <a:bodyPr/>
        <a:lstStyle/>
        <a:p>
          <a:endParaRPr lang="en-US" sz="2000"/>
        </a:p>
      </dgm:t>
    </dgm:pt>
    <dgm:pt modelId="{8255C45C-BB75-4272-A34B-87A42AC9FB3E}" type="sibTrans" cxnId="{D4843A1B-5E0D-4EF0-B1C1-7973852E00D7}">
      <dgm:prSet/>
      <dgm:spPr>
        <a:ln w="12700">
          <a:solidFill>
            <a:schemeClr val="tx1"/>
          </a:solidFill>
          <a:tailEnd type="triangle"/>
        </a:ln>
      </dgm:spPr>
      <dgm:t>
        <a:bodyPr/>
        <a:lstStyle/>
        <a:p>
          <a:endParaRPr lang="en-US" sz="2000"/>
        </a:p>
      </dgm:t>
    </dgm:pt>
    <dgm:pt modelId="{406AFD30-9868-48E3-8119-510B06ABDB4B}">
      <dgm:prSet phldrT="[Text]" custT="1"/>
      <dgm:spPr>
        <a:solidFill>
          <a:srgbClr val="92D050"/>
        </a:solidFill>
        <a:ln>
          <a:noFill/>
        </a:ln>
      </dgm:spPr>
      <dgm:t>
        <a:bodyPr/>
        <a:lstStyle/>
        <a:p>
          <a:r>
            <a:rPr lang="en-US" sz="1000" dirty="0" smtClean="0"/>
            <a:t>Requirements</a:t>
          </a:r>
          <a:endParaRPr lang="en-US" sz="1000" dirty="0"/>
        </a:p>
      </dgm:t>
    </dgm:pt>
    <dgm:pt modelId="{D45F1420-9FCA-464F-95AE-B50598BAE88B}" type="parTrans" cxnId="{ED61C5BD-CA74-4178-8F04-73A59B130521}">
      <dgm:prSet/>
      <dgm:spPr/>
      <dgm:t>
        <a:bodyPr/>
        <a:lstStyle/>
        <a:p>
          <a:endParaRPr lang="en-US" sz="2000"/>
        </a:p>
      </dgm:t>
    </dgm:pt>
    <dgm:pt modelId="{92B80287-21B3-4DE4-9A09-49D3122B52A2}" type="sibTrans" cxnId="{ED61C5BD-CA74-4178-8F04-73A59B130521}">
      <dgm:prSet/>
      <dgm:spPr>
        <a:ln w="12700">
          <a:solidFill>
            <a:schemeClr val="tx1"/>
          </a:solidFill>
          <a:tailEnd type="triangle"/>
        </a:ln>
      </dgm:spPr>
      <dgm:t>
        <a:bodyPr/>
        <a:lstStyle/>
        <a:p>
          <a:endParaRPr lang="en-US" sz="2000"/>
        </a:p>
      </dgm:t>
    </dgm:pt>
    <dgm:pt modelId="{D23BC6F5-F950-4C33-AA07-6FD9FB42C661}">
      <dgm:prSet phldrT="[Text]" custT="1"/>
      <dgm:spPr>
        <a:solidFill>
          <a:schemeClr val="accent1"/>
        </a:solidFill>
        <a:ln>
          <a:noFill/>
        </a:ln>
      </dgm:spPr>
      <dgm:t>
        <a:bodyPr/>
        <a:lstStyle/>
        <a:p>
          <a:r>
            <a:rPr lang="en-US" sz="1000" dirty="0" smtClean="0"/>
            <a:t>Design</a:t>
          </a:r>
          <a:endParaRPr lang="en-US" sz="1000" dirty="0"/>
        </a:p>
      </dgm:t>
    </dgm:pt>
    <dgm:pt modelId="{DC4C928E-563D-4F3A-AB58-8161507AB87F}" type="parTrans" cxnId="{61FB9313-244A-47F5-9241-B4476C48BA1B}">
      <dgm:prSet/>
      <dgm:spPr/>
      <dgm:t>
        <a:bodyPr/>
        <a:lstStyle/>
        <a:p>
          <a:endParaRPr lang="en-US" sz="2000"/>
        </a:p>
      </dgm:t>
    </dgm:pt>
    <dgm:pt modelId="{2A645DFA-1368-497F-90B9-A7AFFFD05D3B}" type="sibTrans" cxnId="{61FB9313-244A-47F5-9241-B4476C48BA1B}">
      <dgm:prSet/>
      <dgm:spPr>
        <a:ln w="12700">
          <a:solidFill>
            <a:schemeClr val="tx1"/>
          </a:solidFill>
          <a:tailEnd type="triangle"/>
        </a:ln>
      </dgm:spPr>
      <dgm:t>
        <a:bodyPr/>
        <a:lstStyle/>
        <a:p>
          <a:endParaRPr lang="en-US" sz="2000"/>
        </a:p>
      </dgm:t>
    </dgm:pt>
    <dgm:pt modelId="{463B74D3-2E8C-41BF-B609-66C0D0E48B38}">
      <dgm:prSet phldrT="[Text]" custT="1"/>
      <dgm:spPr>
        <a:solidFill>
          <a:srgbClr val="92D050"/>
        </a:solidFill>
        <a:ln>
          <a:noFill/>
        </a:ln>
      </dgm:spPr>
      <dgm:t>
        <a:bodyPr/>
        <a:lstStyle/>
        <a:p>
          <a:r>
            <a:rPr lang="en-US" sz="1000" dirty="0" smtClean="0"/>
            <a:t>Implementation</a:t>
          </a:r>
          <a:endParaRPr lang="en-US" sz="1000" dirty="0"/>
        </a:p>
      </dgm:t>
    </dgm:pt>
    <dgm:pt modelId="{2FDA938E-1866-4744-97F1-5B63FF213ADC}" type="parTrans" cxnId="{64596F7E-BB34-4AFE-9387-F578EC6FF3AB}">
      <dgm:prSet/>
      <dgm:spPr/>
      <dgm:t>
        <a:bodyPr/>
        <a:lstStyle/>
        <a:p>
          <a:endParaRPr lang="en-US" sz="2000"/>
        </a:p>
      </dgm:t>
    </dgm:pt>
    <dgm:pt modelId="{3A5FEF6E-1972-4089-B361-0AAE2717B6F2}" type="sibTrans" cxnId="{64596F7E-BB34-4AFE-9387-F578EC6FF3AB}">
      <dgm:prSet/>
      <dgm:spPr>
        <a:solidFill>
          <a:schemeClr val="accent1"/>
        </a:solidFill>
        <a:ln w="12700">
          <a:solidFill>
            <a:schemeClr val="tx1"/>
          </a:solidFill>
          <a:tailEnd type="triangle"/>
        </a:ln>
      </dgm:spPr>
      <dgm:t>
        <a:bodyPr/>
        <a:lstStyle/>
        <a:p>
          <a:endParaRPr lang="en-US" sz="2000"/>
        </a:p>
      </dgm:t>
    </dgm:pt>
    <dgm:pt modelId="{C3FF0805-F93B-4291-A1A0-AC5528D2E2A6}">
      <dgm:prSet phldrT="[Text]" custT="1"/>
      <dgm:spPr>
        <a:solidFill>
          <a:schemeClr val="accent1"/>
        </a:solidFill>
        <a:ln>
          <a:noFill/>
        </a:ln>
      </dgm:spPr>
      <dgm:t>
        <a:bodyPr/>
        <a:lstStyle/>
        <a:p>
          <a:r>
            <a:rPr lang="en-US" sz="1000" dirty="0" smtClean="0"/>
            <a:t>Verification</a:t>
          </a:r>
          <a:endParaRPr lang="en-US" sz="1000" dirty="0"/>
        </a:p>
      </dgm:t>
    </dgm:pt>
    <dgm:pt modelId="{CB650F85-BDDF-4276-AC0E-378386117AE3}" type="parTrans" cxnId="{AAEB4BC3-46BA-4FD8-ADA8-F026ADF95436}">
      <dgm:prSet/>
      <dgm:spPr/>
      <dgm:t>
        <a:bodyPr/>
        <a:lstStyle/>
        <a:p>
          <a:endParaRPr lang="en-US" sz="2000"/>
        </a:p>
      </dgm:t>
    </dgm:pt>
    <dgm:pt modelId="{3940EC60-7940-4785-A70B-FB7778560DF0}" type="sibTrans" cxnId="{AAEB4BC3-46BA-4FD8-ADA8-F026ADF95436}">
      <dgm:prSet/>
      <dgm:spPr>
        <a:ln w="12700">
          <a:solidFill>
            <a:schemeClr val="tx1">
              <a:lumMod val="95000"/>
            </a:schemeClr>
          </a:solidFill>
          <a:tailEnd type="triangle"/>
        </a:ln>
      </dgm:spPr>
      <dgm:t>
        <a:bodyPr/>
        <a:lstStyle/>
        <a:p>
          <a:endParaRPr lang="en-US" sz="2000"/>
        </a:p>
      </dgm:t>
    </dgm:pt>
    <dgm:pt modelId="{10E4123C-7266-42ED-B099-86EA1AC5F926}">
      <dgm:prSet phldrT="[Text]" custT="1"/>
      <dgm:spPr>
        <a:solidFill>
          <a:srgbClr val="92D050"/>
        </a:solidFill>
        <a:ln>
          <a:noFill/>
        </a:ln>
      </dgm:spPr>
      <dgm:t>
        <a:bodyPr/>
        <a:lstStyle/>
        <a:p>
          <a:r>
            <a:rPr lang="en-US" sz="1000" dirty="0" smtClean="0"/>
            <a:t>Release</a:t>
          </a:r>
          <a:endParaRPr lang="en-US" sz="1000" dirty="0"/>
        </a:p>
      </dgm:t>
    </dgm:pt>
    <dgm:pt modelId="{75198E48-7173-4329-AD91-E5FDFC4750F8}" type="parTrans" cxnId="{E411FD8F-F7FC-4757-BE81-A6F2EA854503}">
      <dgm:prSet/>
      <dgm:spPr/>
      <dgm:t>
        <a:bodyPr/>
        <a:lstStyle/>
        <a:p>
          <a:endParaRPr lang="en-US" sz="2000"/>
        </a:p>
      </dgm:t>
    </dgm:pt>
    <dgm:pt modelId="{59B2792C-A896-4278-93F5-27C7706140FD}" type="sibTrans" cxnId="{E411FD8F-F7FC-4757-BE81-A6F2EA854503}">
      <dgm:prSet/>
      <dgm:spPr>
        <a:ln w="12700">
          <a:solidFill>
            <a:schemeClr val="tx1"/>
          </a:solidFill>
          <a:tailEnd type="triangle"/>
        </a:ln>
      </dgm:spPr>
      <dgm:t>
        <a:bodyPr/>
        <a:lstStyle/>
        <a:p>
          <a:endParaRPr lang="en-US" sz="2000"/>
        </a:p>
      </dgm:t>
    </dgm:pt>
    <dgm:pt modelId="{8E83A76D-D29F-47D1-ADE3-C9D1FA0D5593}">
      <dgm:prSet phldrT="[Text]" custT="1"/>
      <dgm:spPr>
        <a:solidFill>
          <a:schemeClr val="accent1"/>
        </a:solidFill>
        <a:ln>
          <a:noFill/>
        </a:ln>
      </dgm:spPr>
      <dgm:t>
        <a:bodyPr/>
        <a:lstStyle/>
        <a:p>
          <a:r>
            <a:rPr lang="en-US" sz="1000" dirty="0" smtClean="0"/>
            <a:t>Response</a:t>
          </a:r>
          <a:endParaRPr lang="en-US" sz="1000" dirty="0"/>
        </a:p>
      </dgm:t>
    </dgm:pt>
    <dgm:pt modelId="{6F1E05E0-EC21-4A98-878D-A1A0E524D803}" type="parTrans" cxnId="{26D83359-0349-43B4-959B-C2C83447DD61}">
      <dgm:prSet/>
      <dgm:spPr/>
      <dgm:t>
        <a:bodyPr/>
        <a:lstStyle/>
        <a:p>
          <a:endParaRPr lang="en-US" sz="2000"/>
        </a:p>
      </dgm:t>
    </dgm:pt>
    <dgm:pt modelId="{4395F65E-811F-4B00-8412-E888F150488F}" type="sibTrans" cxnId="{26D83359-0349-43B4-959B-C2C83447DD61}">
      <dgm:prSet/>
      <dgm:spPr>
        <a:ln w="12700">
          <a:solidFill>
            <a:schemeClr val="tx1"/>
          </a:solidFill>
          <a:tailEnd type="triangle"/>
        </a:ln>
      </dgm:spPr>
      <dgm:t>
        <a:bodyPr/>
        <a:lstStyle/>
        <a:p>
          <a:endParaRPr lang="en-US" sz="2000"/>
        </a:p>
      </dgm:t>
    </dgm:pt>
    <dgm:pt modelId="{C26FC4D9-200D-4C3C-82BD-9E0111757613}" type="pres">
      <dgm:prSet presAssocID="{0B9982D2-2DE5-426A-B3B4-699D47A0D4A3}" presName="Name0" presStyleCnt="0">
        <dgm:presLayoutVars>
          <dgm:dir/>
          <dgm:animLvl val="lvl"/>
          <dgm:resizeHandles val="exact"/>
        </dgm:presLayoutVars>
      </dgm:prSet>
      <dgm:spPr/>
      <dgm:t>
        <a:bodyPr/>
        <a:lstStyle/>
        <a:p>
          <a:endParaRPr lang="en-US"/>
        </a:p>
      </dgm:t>
    </dgm:pt>
    <dgm:pt modelId="{ADB45C1E-20FF-499D-A8DC-7B77E5051A9A}" type="pres">
      <dgm:prSet presAssocID="{896429CA-A83C-4E31-AF26-E8044048C85E}" presName="parTxOnly" presStyleLbl="node1" presStyleIdx="0" presStyleCnt="7">
        <dgm:presLayoutVars>
          <dgm:chMax val="0"/>
          <dgm:chPref val="0"/>
          <dgm:bulletEnabled val="1"/>
        </dgm:presLayoutVars>
      </dgm:prSet>
      <dgm:spPr/>
      <dgm:t>
        <a:bodyPr/>
        <a:lstStyle/>
        <a:p>
          <a:endParaRPr lang="en-US"/>
        </a:p>
      </dgm:t>
    </dgm:pt>
    <dgm:pt modelId="{949B8E27-F7FC-4532-AA87-3C094551EFE1}" type="pres">
      <dgm:prSet presAssocID="{8255C45C-BB75-4272-A34B-87A42AC9FB3E}" presName="parTxOnlySpace" presStyleCnt="0"/>
      <dgm:spPr/>
    </dgm:pt>
    <dgm:pt modelId="{8C628095-BFAB-4178-BBD3-C300799BAF71}" type="pres">
      <dgm:prSet presAssocID="{406AFD30-9868-48E3-8119-510B06ABDB4B}" presName="parTxOnly" presStyleLbl="node1" presStyleIdx="1" presStyleCnt="7">
        <dgm:presLayoutVars>
          <dgm:chMax val="0"/>
          <dgm:chPref val="0"/>
          <dgm:bulletEnabled val="1"/>
        </dgm:presLayoutVars>
      </dgm:prSet>
      <dgm:spPr/>
      <dgm:t>
        <a:bodyPr/>
        <a:lstStyle/>
        <a:p>
          <a:endParaRPr lang="en-US"/>
        </a:p>
      </dgm:t>
    </dgm:pt>
    <dgm:pt modelId="{E3FD0996-C273-4574-A0C9-D60571BD2C12}" type="pres">
      <dgm:prSet presAssocID="{92B80287-21B3-4DE4-9A09-49D3122B52A2}" presName="parTxOnlySpace" presStyleCnt="0"/>
      <dgm:spPr/>
    </dgm:pt>
    <dgm:pt modelId="{CC2A2899-E741-4C64-81E2-BB2C0FD8BD3C}" type="pres">
      <dgm:prSet presAssocID="{D23BC6F5-F950-4C33-AA07-6FD9FB42C661}" presName="parTxOnly" presStyleLbl="node1" presStyleIdx="2" presStyleCnt="7">
        <dgm:presLayoutVars>
          <dgm:chMax val="0"/>
          <dgm:chPref val="0"/>
          <dgm:bulletEnabled val="1"/>
        </dgm:presLayoutVars>
      </dgm:prSet>
      <dgm:spPr/>
      <dgm:t>
        <a:bodyPr/>
        <a:lstStyle/>
        <a:p>
          <a:endParaRPr lang="en-US"/>
        </a:p>
      </dgm:t>
    </dgm:pt>
    <dgm:pt modelId="{4A463F9B-A32C-4D06-A384-9856374B374F}" type="pres">
      <dgm:prSet presAssocID="{2A645DFA-1368-497F-90B9-A7AFFFD05D3B}" presName="parTxOnlySpace" presStyleCnt="0"/>
      <dgm:spPr/>
    </dgm:pt>
    <dgm:pt modelId="{1C7F8823-13C2-4792-ADA2-AB76C29F686E}" type="pres">
      <dgm:prSet presAssocID="{463B74D3-2E8C-41BF-B609-66C0D0E48B38}" presName="parTxOnly" presStyleLbl="node1" presStyleIdx="3" presStyleCnt="7" custScaleX="123361">
        <dgm:presLayoutVars>
          <dgm:chMax val="0"/>
          <dgm:chPref val="0"/>
          <dgm:bulletEnabled val="1"/>
        </dgm:presLayoutVars>
      </dgm:prSet>
      <dgm:spPr/>
      <dgm:t>
        <a:bodyPr/>
        <a:lstStyle/>
        <a:p>
          <a:endParaRPr lang="en-US"/>
        </a:p>
      </dgm:t>
    </dgm:pt>
    <dgm:pt modelId="{CB0811AA-C3F2-4A79-8122-F391EFD82A34}" type="pres">
      <dgm:prSet presAssocID="{3A5FEF6E-1972-4089-B361-0AAE2717B6F2}" presName="parTxOnlySpace" presStyleCnt="0"/>
      <dgm:spPr/>
    </dgm:pt>
    <dgm:pt modelId="{B48C7087-0D8B-43DD-8387-E47A1B834BBF}" type="pres">
      <dgm:prSet presAssocID="{C3FF0805-F93B-4291-A1A0-AC5528D2E2A6}" presName="parTxOnly" presStyleLbl="node1" presStyleIdx="4" presStyleCnt="7">
        <dgm:presLayoutVars>
          <dgm:chMax val="0"/>
          <dgm:chPref val="0"/>
          <dgm:bulletEnabled val="1"/>
        </dgm:presLayoutVars>
      </dgm:prSet>
      <dgm:spPr/>
      <dgm:t>
        <a:bodyPr/>
        <a:lstStyle/>
        <a:p>
          <a:endParaRPr lang="en-US"/>
        </a:p>
      </dgm:t>
    </dgm:pt>
    <dgm:pt modelId="{8EAA8450-C5C9-42DA-8F38-B835ECE8D75C}" type="pres">
      <dgm:prSet presAssocID="{3940EC60-7940-4785-A70B-FB7778560DF0}" presName="parTxOnlySpace" presStyleCnt="0"/>
      <dgm:spPr/>
    </dgm:pt>
    <dgm:pt modelId="{ACBC963E-5E9C-4AA5-AD6C-AA1D085B3FA6}" type="pres">
      <dgm:prSet presAssocID="{10E4123C-7266-42ED-B099-86EA1AC5F926}" presName="parTxOnly" presStyleLbl="node1" presStyleIdx="5" presStyleCnt="7">
        <dgm:presLayoutVars>
          <dgm:chMax val="0"/>
          <dgm:chPref val="0"/>
          <dgm:bulletEnabled val="1"/>
        </dgm:presLayoutVars>
      </dgm:prSet>
      <dgm:spPr/>
      <dgm:t>
        <a:bodyPr/>
        <a:lstStyle/>
        <a:p>
          <a:endParaRPr lang="en-US"/>
        </a:p>
      </dgm:t>
    </dgm:pt>
    <dgm:pt modelId="{2361D975-EC73-4815-8E6D-4741A7F3A556}" type="pres">
      <dgm:prSet presAssocID="{59B2792C-A896-4278-93F5-27C7706140FD}" presName="parTxOnlySpace" presStyleCnt="0"/>
      <dgm:spPr/>
    </dgm:pt>
    <dgm:pt modelId="{7785D0D7-3BDF-4273-8A2D-51A2B61B8FCD}" type="pres">
      <dgm:prSet presAssocID="{8E83A76D-D29F-47D1-ADE3-C9D1FA0D5593}" presName="parTxOnly" presStyleLbl="node1" presStyleIdx="6" presStyleCnt="7">
        <dgm:presLayoutVars>
          <dgm:chMax val="0"/>
          <dgm:chPref val="0"/>
          <dgm:bulletEnabled val="1"/>
        </dgm:presLayoutVars>
      </dgm:prSet>
      <dgm:spPr/>
      <dgm:t>
        <a:bodyPr/>
        <a:lstStyle/>
        <a:p>
          <a:endParaRPr lang="en-US"/>
        </a:p>
      </dgm:t>
    </dgm:pt>
  </dgm:ptLst>
  <dgm:cxnLst>
    <dgm:cxn modelId="{64596F7E-BB34-4AFE-9387-F578EC6FF3AB}" srcId="{0B9982D2-2DE5-426A-B3B4-699D47A0D4A3}" destId="{463B74D3-2E8C-41BF-B609-66C0D0E48B38}" srcOrd="3" destOrd="0" parTransId="{2FDA938E-1866-4744-97F1-5B63FF213ADC}" sibTransId="{3A5FEF6E-1972-4089-B361-0AAE2717B6F2}"/>
    <dgm:cxn modelId="{B09D809A-C472-411E-99CE-41FAEA21E274}" type="presOf" srcId="{896429CA-A83C-4E31-AF26-E8044048C85E}" destId="{ADB45C1E-20FF-499D-A8DC-7B77E5051A9A}" srcOrd="0" destOrd="0" presId="urn:microsoft.com/office/officeart/2005/8/layout/chevron1"/>
    <dgm:cxn modelId="{01C245E4-5593-41C7-8E45-30442BF7986F}" type="presOf" srcId="{8E83A76D-D29F-47D1-ADE3-C9D1FA0D5593}" destId="{7785D0D7-3BDF-4273-8A2D-51A2B61B8FCD}" srcOrd="0" destOrd="0" presId="urn:microsoft.com/office/officeart/2005/8/layout/chevron1"/>
    <dgm:cxn modelId="{D4843A1B-5E0D-4EF0-B1C1-7973852E00D7}" srcId="{0B9982D2-2DE5-426A-B3B4-699D47A0D4A3}" destId="{896429CA-A83C-4E31-AF26-E8044048C85E}" srcOrd="0" destOrd="0" parTransId="{5D20D95C-2466-463A-8B34-DCFB1C1812F5}" sibTransId="{8255C45C-BB75-4272-A34B-87A42AC9FB3E}"/>
    <dgm:cxn modelId="{135F3C93-0E4C-432C-A98D-4DB78A71E449}" type="presOf" srcId="{D23BC6F5-F950-4C33-AA07-6FD9FB42C661}" destId="{CC2A2899-E741-4C64-81E2-BB2C0FD8BD3C}" srcOrd="0" destOrd="0" presId="urn:microsoft.com/office/officeart/2005/8/layout/chevron1"/>
    <dgm:cxn modelId="{84D207AF-53AE-478F-955E-C15FEA986406}" type="presOf" srcId="{10E4123C-7266-42ED-B099-86EA1AC5F926}" destId="{ACBC963E-5E9C-4AA5-AD6C-AA1D085B3FA6}" srcOrd="0" destOrd="0" presId="urn:microsoft.com/office/officeart/2005/8/layout/chevron1"/>
    <dgm:cxn modelId="{26D83359-0349-43B4-959B-C2C83447DD61}" srcId="{0B9982D2-2DE5-426A-B3B4-699D47A0D4A3}" destId="{8E83A76D-D29F-47D1-ADE3-C9D1FA0D5593}" srcOrd="6" destOrd="0" parTransId="{6F1E05E0-EC21-4A98-878D-A1A0E524D803}" sibTransId="{4395F65E-811F-4B00-8412-E888F150488F}"/>
    <dgm:cxn modelId="{ED61C5BD-CA74-4178-8F04-73A59B130521}" srcId="{0B9982D2-2DE5-426A-B3B4-699D47A0D4A3}" destId="{406AFD30-9868-48E3-8119-510B06ABDB4B}" srcOrd="1" destOrd="0" parTransId="{D45F1420-9FCA-464F-95AE-B50598BAE88B}" sibTransId="{92B80287-21B3-4DE4-9A09-49D3122B52A2}"/>
    <dgm:cxn modelId="{E411FD8F-F7FC-4757-BE81-A6F2EA854503}" srcId="{0B9982D2-2DE5-426A-B3B4-699D47A0D4A3}" destId="{10E4123C-7266-42ED-B099-86EA1AC5F926}" srcOrd="5" destOrd="0" parTransId="{75198E48-7173-4329-AD91-E5FDFC4750F8}" sibTransId="{59B2792C-A896-4278-93F5-27C7706140FD}"/>
    <dgm:cxn modelId="{F0F875F6-F306-4232-B45C-5148994BD306}" type="presOf" srcId="{406AFD30-9868-48E3-8119-510B06ABDB4B}" destId="{8C628095-BFAB-4178-BBD3-C300799BAF71}" srcOrd="0" destOrd="0" presId="urn:microsoft.com/office/officeart/2005/8/layout/chevron1"/>
    <dgm:cxn modelId="{61FB9313-244A-47F5-9241-B4476C48BA1B}" srcId="{0B9982D2-2DE5-426A-B3B4-699D47A0D4A3}" destId="{D23BC6F5-F950-4C33-AA07-6FD9FB42C661}" srcOrd="2" destOrd="0" parTransId="{DC4C928E-563D-4F3A-AB58-8161507AB87F}" sibTransId="{2A645DFA-1368-497F-90B9-A7AFFFD05D3B}"/>
    <dgm:cxn modelId="{AAEB4BC3-46BA-4FD8-ADA8-F026ADF95436}" srcId="{0B9982D2-2DE5-426A-B3B4-699D47A0D4A3}" destId="{C3FF0805-F93B-4291-A1A0-AC5528D2E2A6}" srcOrd="4" destOrd="0" parTransId="{CB650F85-BDDF-4276-AC0E-378386117AE3}" sibTransId="{3940EC60-7940-4785-A70B-FB7778560DF0}"/>
    <dgm:cxn modelId="{9304A873-81FC-4BF2-8F86-6F3284CB8B3E}" type="presOf" srcId="{C3FF0805-F93B-4291-A1A0-AC5528D2E2A6}" destId="{B48C7087-0D8B-43DD-8387-E47A1B834BBF}" srcOrd="0" destOrd="0" presId="urn:microsoft.com/office/officeart/2005/8/layout/chevron1"/>
    <dgm:cxn modelId="{7FC7BBB4-9DED-4B11-A059-F868E53F0A9E}" type="presOf" srcId="{463B74D3-2E8C-41BF-B609-66C0D0E48B38}" destId="{1C7F8823-13C2-4792-ADA2-AB76C29F686E}" srcOrd="0" destOrd="0" presId="urn:microsoft.com/office/officeart/2005/8/layout/chevron1"/>
    <dgm:cxn modelId="{AFC9C6B8-B52B-42D4-A9A4-D0018623BED2}" type="presOf" srcId="{0B9982D2-2DE5-426A-B3B4-699D47A0D4A3}" destId="{C26FC4D9-200D-4C3C-82BD-9E0111757613}" srcOrd="0" destOrd="0" presId="urn:microsoft.com/office/officeart/2005/8/layout/chevron1"/>
    <dgm:cxn modelId="{80D680DE-58B3-4415-8163-E1E4712F6498}" type="presParOf" srcId="{C26FC4D9-200D-4C3C-82BD-9E0111757613}" destId="{ADB45C1E-20FF-499D-A8DC-7B77E5051A9A}" srcOrd="0" destOrd="0" presId="urn:microsoft.com/office/officeart/2005/8/layout/chevron1"/>
    <dgm:cxn modelId="{641DA21A-06F4-496C-B4EB-6B3D6F71EE0D}" type="presParOf" srcId="{C26FC4D9-200D-4C3C-82BD-9E0111757613}" destId="{949B8E27-F7FC-4532-AA87-3C094551EFE1}" srcOrd="1" destOrd="0" presId="urn:microsoft.com/office/officeart/2005/8/layout/chevron1"/>
    <dgm:cxn modelId="{C256F84A-4B4E-4D47-8D68-BC8A3410FCAF}" type="presParOf" srcId="{C26FC4D9-200D-4C3C-82BD-9E0111757613}" destId="{8C628095-BFAB-4178-BBD3-C300799BAF71}" srcOrd="2" destOrd="0" presId="urn:microsoft.com/office/officeart/2005/8/layout/chevron1"/>
    <dgm:cxn modelId="{2F0188AA-0BDA-47BF-BE2B-430837135A1A}" type="presParOf" srcId="{C26FC4D9-200D-4C3C-82BD-9E0111757613}" destId="{E3FD0996-C273-4574-A0C9-D60571BD2C12}" srcOrd="3" destOrd="0" presId="urn:microsoft.com/office/officeart/2005/8/layout/chevron1"/>
    <dgm:cxn modelId="{E3899D84-BC21-4007-9A4B-0F622D1300B8}" type="presParOf" srcId="{C26FC4D9-200D-4C3C-82BD-9E0111757613}" destId="{CC2A2899-E741-4C64-81E2-BB2C0FD8BD3C}" srcOrd="4" destOrd="0" presId="urn:microsoft.com/office/officeart/2005/8/layout/chevron1"/>
    <dgm:cxn modelId="{95F299A5-851B-4537-B7D0-7508769785FE}" type="presParOf" srcId="{C26FC4D9-200D-4C3C-82BD-9E0111757613}" destId="{4A463F9B-A32C-4D06-A384-9856374B374F}" srcOrd="5" destOrd="0" presId="urn:microsoft.com/office/officeart/2005/8/layout/chevron1"/>
    <dgm:cxn modelId="{90B5A3DB-8269-41B6-A8E9-ED2AA543EDBF}" type="presParOf" srcId="{C26FC4D9-200D-4C3C-82BD-9E0111757613}" destId="{1C7F8823-13C2-4792-ADA2-AB76C29F686E}" srcOrd="6" destOrd="0" presId="urn:microsoft.com/office/officeart/2005/8/layout/chevron1"/>
    <dgm:cxn modelId="{25F2AB95-B68D-493E-B35B-43A3FD10D348}" type="presParOf" srcId="{C26FC4D9-200D-4C3C-82BD-9E0111757613}" destId="{CB0811AA-C3F2-4A79-8122-F391EFD82A34}" srcOrd="7" destOrd="0" presId="urn:microsoft.com/office/officeart/2005/8/layout/chevron1"/>
    <dgm:cxn modelId="{4F855E38-BF96-4150-B876-78F3AE524A0B}" type="presParOf" srcId="{C26FC4D9-200D-4C3C-82BD-9E0111757613}" destId="{B48C7087-0D8B-43DD-8387-E47A1B834BBF}" srcOrd="8" destOrd="0" presId="urn:microsoft.com/office/officeart/2005/8/layout/chevron1"/>
    <dgm:cxn modelId="{3BD818BB-4582-4C6F-9577-E8C8B27E4977}" type="presParOf" srcId="{C26FC4D9-200D-4C3C-82BD-9E0111757613}" destId="{8EAA8450-C5C9-42DA-8F38-B835ECE8D75C}" srcOrd="9" destOrd="0" presId="urn:microsoft.com/office/officeart/2005/8/layout/chevron1"/>
    <dgm:cxn modelId="{FFD20EC5-5217-4BD0-B3D4-2408DD64947D}" type="presParOf" srcId="{C26FC4D9-200D-4C3C-82BD-9E0111757613}" destId="{ACBC963E-5E9C-4AA5-AD6C-AA1D085B3FA6}" srcOrd="10" destOrd="0" presId="urn:microsoft.com/office/officeart/2005/8/layout/chevron1"/>
    <dgm:cxn modelId="{7CC1E752-6060-4F0E-8540-9A7C87A8DAD7}" type="presParOf" srcId="{C26FC4D9-200D-4C3C-82BD-9E0111757613}" destId="{2361D975-EC73-4815-8E6D-4741A7F3A556}" srcOrd="11" destOrd="0" presId="urn:microsoft.com/office/officeart/2005/8/layout/chevron1"/>
    <dgm:cxn modelId="{ECD2FB07-7E14-4DD3-9F19-F7079526483C}" type="presParOf" srcId="{C26FC4D9-200D-4C3C-82BD-9E0111757613}" destId="{7785D0D7-3BDF-4273-8A2D-51A2B61B8FCD}"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8BB787-C890-4C10-B96F-578F4B30A7CB}" type="doc">
      <dgm:prSet loTypeId="urn:microsoft.com/office/officeart/2005/8/layout/chevron1" loCatId="process" qsTypeId="urn:microsoft.com/office/officeart/2005/8/quickstyle/simple4" qsCatId="simple" csTypeId="urn:microsoft.com/office/officeart/2005/8/colors/accent1_2" csCatId="accent1" phldr="1"/>
      <dgm:spPr/>
    </dgm:pt>
    <dgm:pt modelId="{AB83E719-D6AA-44C5-AF71-25618B9F07CD}">
      <dgm:prSet phldrT="[Text]" custT="1"/>
      <dgm:spPr>
        <a:solidFill>
          <a:schemeClr val="accent1"/>
        </a:solidFill>
        <a:ln>
          <a:solidFill>
            <a:schemeClr val="bg1"/>
          </a:solidFill>
        </a:ln>
      </dgm:spPr>
      <dgm:t>
        <a:bodyPr/>
        <a:lstStyle/>
        <a:p>
          <a:r>
            <a:rPr lang="en-US" sz="1200" dirty="0" smtClean="0">
              <a:latin typeface="Segoe UI" pitchFamily="34" charset="0"/>
              <a:ea typeface="Segoe UI" pitchFamily="34" charset="0"/>
              <a:cs typeface="Segoe UI" pitchFamily="34" charset="0"/>
            </a:rPr>
            <a:t>BIOS/UEFI</a:t>
          </a:r>
          <a:endParaRPr lang="en-US" sz="1200" dirty="0">
            <a:latin typeface="Segoe UI" pitchFamily="34" charset="0"/>
            <a:ea typeface="Segoe UI" pitchFamily="34" charset="0"/>
            <a:cs typeface="Segoe UI" pitchFamily="34" charset="0"/>
          </a:endParaRPr>
        </a:p>
      </dgm:t>
    </dgm:pt>
    <dgm:pt modelId="{235BEA95-9EAB-434D-8D76-2DF02174B978}" type="par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8E43A383-C5B1-49C6-909C-7F37E9F6ED12}" type="sib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BACC51E2-4512-4F13-A36E-D06818521DF6}">
      <dgm:prSet phldrT="[Text]" custT="1"/>
      <dgm:spPr>
        <a:solidFill>
          <a:schemeClr val="accent1"/>
        </a:solidFill>
        <a:ln>
          <a:solidFill>
            <a:schemeClr val="bg1"/>
          </a:solidFill>
        </a:ln>
      </dgm:spPr>
      <dgm:t>
        <a:bodyPr/>
        <a:lstStyle/>
        <a:p>
          <a:r>
            <a:rPr lang="en-US" sz="1200" dirty="0" smtClean="0">
              <a:latin typeface="Segoe UI" pitchFamily="34" charset="0"/>
              <a:ea typeface="Segoe UI" pitchFamily="34" charset="0"/>
              <a:cs typeface="Segoe UI" pitchFamily="34" charset="0"/>
            </a:rPr>
            <a:t>Windows 8</a:t>
          </a:r>
        </a:p>
        <a:p>
          <a:r>
            <a:rPr lang="en-US" sz="1200" dirty="0" smtClean="0">
              <a:latin typeface="Segoe UI" pitchFamily="34" charset="0"/>
              <a:ea typeface="Segoe UI" pitchFamily="34" charset="0"/>
              <a:cs typeface="Segoe UI" pitchFamily="34" charset="0"/>
            </a:rPr>
            <a:t>OS Loader</a:t>
          </a:r>
          <a:endParaRPr lang="en-US" sz="1200" dirty="0">
            <a:latin typeface="Segoe UI" pitchFamily="34" charset="0"/>
            <a:ea typeface="Segoe UI" pitchFamily="34" charset="0"/>
            <a:cs typeface="Segoe UI" pitchFamily="34" charset="0"/>
          </a:endParaRPr>
        </a:p>
      </dgm:t>
    </dgm:pt>
    <dgm:pt modelId="{BD24652E-6ABC-492B-9250-BB023A0F64D3}" type="par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39E6703B-D304-4177-9DBD-689EA2DA97B1}" type="sib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AFAD3037-66BA-4717-BCA8-A680F15A94BB}">
      <dgm:prSet phldrT="[Text]" custT="1"/>
      <dgm:spPr>
        <a:solidFill>
          <a:schemeClr val="accent1"/>
        </a:solidFill>
        <a:ln>
          <a:solidFill>
            <a:schemeClr val="bg1"/>
          </a:solidFill>
        </a:ln>
      </dgm:spPr>
      <dgm:t>
        <a:bodyPr/>
        <a:lstStyle/>
        <a:p>
          <a:r>
            <a:rPr lang="en-US" sz="1200" dirty="0" smtClean="0">
              <a:latin typeface="Segoe UI" pitchFamily="34" charset="0"/>
              <a:ea typeface="Segoe UI" pitchFamily="34" charset="0"/>
              <a:cs typeface="Segoe UI" pitchFamily="34" charset="0"/>
            </a:rPr>
            <a:t>Windows Kernel  &amp; Drivers</a:t>
          </a:r>
          <a:endParaRPr lang="en-US" sz="1200" dirty="0">
            <a:latin typeface="Segoe UI" pitchFamily="34" charset="0"/>
            <a:ea typeface="Segoe UI" pitchFamily="34" charset="0"/>
            <a:cs typeface="Segoe UI" pitchFamily="34" charset="0"/>
          </a:endParaRPr>
        </a:p>
      </dgm:t>
    </dgm:pt>
    <dgm:pt modelId="{F991824D-9F1F-418F-88FF-92B453697EAB}" type="parTrans" cxnId="{639F04B8-5752-4738-B220-05538D26823B}">
      <dgm:prSet/>
      <dgm:spPr/>
      <dgm:t>
        <a:bodyPr/>
        <a:lstStyle/>
        <a:p>
          <a:endParaRPr lang="en-US" sz="1000">
            <a:latin typeface="Segoe UI" pitchFamily="34" charset="0"/>
            <a:ea typeface="Segoe UI" pitchFamily="34" charset="0"/>
            <a:cs typeface="Segoe UI" pitchFamily="34" charset="0"/>
          </a:endParaRPr>
        </a:p>
      </dgm:t>
    </dgm:pt>
    <dgm:pt modelId="{B4067B03-B447-4A0D-9904-8DA4DE13F2D3}" type="sibTrans" cxnId="{639F04B8-5752-4738-B220-05538D26823B}">
      <dgm:prSet/>
      <dgm:spPr/>
      <dgm:t>
        <a:bodyPr/>
        <a:lstStyle/>
        <a:p>
          <a:endParaRPr lang="en-US" sz="1000">
            <a:latin typeface="Segoe UI" pitchFamily="34" charset="0"/>
            <a:ea typeface="Segoe UI" pitchFamily="34" charset="0"/>
            <a:cs typeface="Segoe UI" pitchFamily="34" charset="0"/>
          </a:endParaRPr>
        </a:p>
      </dgm:t>
    </dgm:pt>
    <dgm:pt modelId="{5CA196BE-00F3-40B6-9DFB-47C06287C707}">
      <dgm:prSet phldrT="[Text]" custT="1"/>
      <dgm:spPr>
        <a:solidFill>
          <a:schemeClr val="accent1"/>
        </a:solidFill>
        <a:ln>
          <a:solidFill>
            <a:schemeClr val="bg1"/>
          </a:solidFill>
        </a:ln>
      </dgm:spPr>
      <dgm:t>
        <a:bodyPr/>
        <a:lstStyle/>
        <a:p>
          <a:r>
            <a:rPr lang="en-US" sz="1200" dirty="0" smtClean="0">
              <a:latin typeface="Segoe UI" pitchFamily="34" charset="0"/>
              <a:ea typeface="Segoe UI" pitchFamily="34" charset="0"/>
              <a:cs typeface="Segoe UI" pitchFamily="34" charset="0"/>
            </a:rPr>
            <a:t>3</a:t>
          </a:r>
          <a:r>
            <a:rPr lang="en-US" sz="1200" baseline="30000" dirty="0" smtClean="0">
              <a:latin typeface="Segoe UI" pitchFamily="34" charset="0"/>
              <a:ea typeface="Segoe UI" pitchFamily="34" charset="0"/>
              <a:cs typeface="Segoe UI" pitchFamily="34" charset="0"/>
            </a:rPr>
            <a:t>rd</a:t>
          </a:r>
          <a:r>
            <a:rPr lang="en-US" sz="1200" dirty="0" smtClean="0">
              <a:latin typeface="Segoe UI" pitchFamily="34" charset="0"/>
              <a:ea typeface="Segoe UI" pitchFamily="34" charset="0"/>
              <a:cs typeface="Segoe UI" pitchFamily="34" charset="0"/>
            </a:rPr>
            <a:t> Party Drivers</a:t>
          </a:r>
          <a:endParaRPr lang="en-US" sz="1200" dirty="0">
            <a:latin typeface="Segoe UI" pitchFamily="34" charset="0"/>
            <a:ea typeface="Segoe UI" pitchFamily="34" charset="0"/>
            <a:cs typeface="Segoe UI" pitchFamily="34" charset="0"/>
          </a:endParaRPr>
        </a:p>
      </dgm:t>
    </dgm:pt>
    <dgm:pt modelId="{D0A93DC8-39A9-402E-A489-0BADA9C9D2CA}" type="par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0CD38A6F-9711-4437-836C-6E2B4FDACE37}" type="sib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1F46A06C-2F77-4433-86CD-1EEAC0656D4C}">
      <dgm:prSet phldrT="[Text]" custT="1"/>
      <dgm:spPr>
        <a:solidFill>
          <a:schemeClr val="accent1"/>
        </a:solidFill>
        <a:ln>
          <a:solidFill>
            <a:schemeClr val="bg1"/>
          </a:solidFill>
        </a:ln>
      </dgm:spPr>
      <dgm:t>
        <a:bodyPr/>
        <a:lstStyle/>
        <a:p>
          <a:pPr marL="0" indent="0"/>
          <a:r>
            <a:rPr lang="en-US" sz="1200" dirty="0" smtClean="0">
              <a:latin typeface="Segoe UI" pitchFamily="34" charset="0"/>
              <a:ea typeface="Segoe UI" pitchFamily="34" charset="0"/>
              <a:cs typeface="Segoe UI" pitchFamily="34" charset="0"/>
            </a:rPr>
            <a:t>Anti-Malware Software</a:t>
          </a:r>
          <a:endParaRPr lang="en-US" sz="1200" dirty="0">
            <a:latin typeface="Segoe UI" pitchFamily="34" charset="0"/>
            <a:ea typeface="Segoe UI" pitchFamily="34" charset="0"/>
            <a:cs typeface="Segoe UI" pitchFamily="34" charset="0"/>
          </a:endParaRPr>
        </a:p>
      </dgm:t>
    </dgm:pt>
    <dgm:pt modelId="{20B79AB9-A8A8-452B-9EA7-8073785368F5}" type="parTrans" cxnId="{68FAC9F3-E71E-4DC3-B722-8EECD5C5F41C}">
      <dgm:prSet/>
      <dgm:spPr/>
      <dgm:t>
        <a:bodyPr/>
        <a:lstStyle/>
        <a:p>
          <a:endParaRPr lang="en-US" sz="1000">
            <a:latin typeface="Segoe UI" pitchFamily="34" charset="0"/>
            <a:ea typeface="Segoe UI" pitchFamily="34" charset="0"/>
            <a:cs typeface="Segoe UI" pitchFamily="34" charset="0"/>
          </a:endParaRPr>
        </a:p>
      </dgm:t>
    </dgm:pt>
    <dgm:pt modelId="{520DDBB6-B7D9-48BC-9571-0296A1C279F5}" type="sibTrans" cxnId="{68FAC9F3-E71E-4DC3-B722-8EECD5C5F41C}">
      <dgm:prSet/>
      <dgm:spPr/>
      <dgm:t>
        <a:bodyPr/>
        <a:lstStyle/>
        <a:p>
          <a:endParaRPr lang="en-US" sz="1000">
            <a:latin typeface="Segoe UI" pitchFamily="34" charset="0"/>
            <a:ea typeface="Segoe UI" pitchFamily="34" charset="0"/>
            <a:cs typeface="Segoe UI" pitchFamily="34" charset="0"/>
          </a:endParaRPr>
        </a:p>
      </dgm:t>
    </dgm:pt>
    <dgm:pt modelId="{B50768D8-1550-42E2-B2E5-35D51631E1FC}">
      <dgm:prSet custT="1"/>
      <dgm:spPr>
        <a:solidFill>
          <a:schemeClr val="accent1"/>
        </a:solidFill>
      </dgm:spPr>
      <dgm:t>
        <a:bodyPr/>
        <a:lstStyle/>
        <a:p>
          <a:r>
            <a:rPr lang="en-US" sz="1200" dirty="0" smtClean="0"/>
            <a:t> Remote Attestation</a:t>
          </a:r>
          <a:endParaRPr lang="en-US" sz="1200" dirty="0"/>
        </a:p>
      </dgm:t>
    </dgm:pt>
    <dgm:pt modelId="{27A9FB65-A4CB-46B3-9EC1-854C658455A2}" type="parTrans" cxnId="{CE171EF1-D344-44C4-810B-34046E387445}">
      <dgm:prSet/>
      <dgm:spPr/>
      <dgm:t>
        <a:bodyPr/>
        <a:lstStyle/>
        <a:p>
          <a:endParaRPr lang="en-US"/>
        </a:p>
      </dgm:t>
    </dgm:pt>
    <dgm:pt modelId="{D241BEE1-6D2A-4D26-AD95-1CC4926B7E40}" type="sibTrans" cxnId="{CE171EF1-D344-44C4-810B-34046E387445}">
      <dgm:prSet/>
      <dgm:spPr/>
      <dgm:t>
        <a:bodyPr/>
        <a:lstStyle/>
        <a:p>
          <a:endParaRPr lang="en-US"/>
        </a:p>
      </dgm:t>
    </dgm:pt>
    <dgm:pt modelId="{BCE9FD51-F401-4852-982C-2740B432215E}" type="pres">
      <dgm:prSet presAssocID="{418BB787-C890-4C10-B96F-578F4B30A7CB}" presName="Name0" presStyleCnt="0">
        <dgm:presLayoutVars>
          <dgm:dir/>
          <dgm:animLvl val="lvl"/>
          <dgm:resizeHandles val="exact"/>
        </dgm:presLayoutVars>
      </dgm:prSet>
      <dgm:spPr/>
    </dgm:pt>
    <dgm:pt modelId="{4AFB2D23-CF65-49B4-957A-40D7A1EEA346}" type="pres">
      <dgm:prSet presAssocID="{AB83E719-D6AA-44C5-AF71-25618B9F07CD}" presName="parTxOnly" presStyleLbl="node1" presStyleIdx="0" presStyleCnt="6" custLinFactNeighborX="-57742">
        <dgm:presLayoutVars>
          <dgm:chMax val="0"/>
          <dgm:chPref val="0"/>
          <dgm:bulletEnabled val="1"/>
        </dgm:presLayoutVars>
      </dgm:prSet>
      <dgm:spPr/>
      <dgm:t>
        <a:bodyPr/>
        <a:lstStyle/>
        <a:p>
          <a:endParaRPr lang="en-US"/>
        </a:p>
      </dgm:t>
    </dgm:pt>
    <dgm:pt modelId="{72795B6F-23E1-4329-9427-7AE96789EFD7}" type="pres">
      <dgm:prSet presAssocID="{8E43A383-C5B1-49C6-909C-7F37E9F6ED12}" presName="parTxOnlySpace" presStyleCnt="0"/>
      <dgm:spPr/>
    </dgm:pt>
    <dgm:pt modelId="{5A6E99A4-0B8C-4A27-8EE7-3A48DAE2DFFA}" type="pres">
      <dgm:prSet presAssocID="{BACC51E2-4512-4F13-A36E-D06818521DF6}" presName="parTxOnly" presStyleLbl="node1" presStyleIdx="1" presStyleCnt="6">
        <dgm:presLayoutVars>
          <dgm:chMax val="0"/>
          <dgm:chPref val="0"/>
          <dgm:bulletEnabled val="1"/>
        </dgm:presLayoutVars>
      </dgm:prSet>
      <dgm:spPr/>
      <dgm:t>
        <a:bodyPr/>
        <a:lstStyle/>
        <a:p>
          <a:endParaRPr lang="en-US"/>
        </a:p>
      </dgm:t>
    </dgm:pt>
    <dgm:pt modelId="{2462BD57-B0AC-42BE-BD99-36B050F7A2BE}" type="pres">
      <dgm:prSet presAssocID="{39E6703B-D304-4177-9DBD-689EA2DA97B1}" presName="parTxOnlySpace" presStyleCnt="0"/>
      <dgm:spPr/>
    </dgm:pt>
    <dgm:pt modelId="{DBA85627-BE0C-496F-8578-A2FA02B65D46}" type="pres">
      <dgm:prSet presAssocID="{AFAD3037-66BA-4717-BCA8-A680F15A94BB}" presName="parTxOnly" presStyleLbl="node1" presStyleIdx="2" presStyleCnt="6">
        <dgm:presLayoutVars>
          <dgm:chMax val="0"/>
          <dgm:chPref val="0"/>
          <dgm:bulletEnabled val="1"/>
        </dgm:presLayoutVars>
      </dgm:prSet>
      <dgm:spPr/>
      <dgm:t>
        <a:bodyPr/>
        <a:lstStyle/>
        <a:p>
          <a:endParaRPr lang="en-US"/>
        </a:p>
      </dgm:t>
    </dgm:pt>
    <dgm:pt modelId="{B48A517F-A88C-4313-82D7-E8B8C8FAD765}" type="pres">
      <dgm:prSet presAssocID="{B4067B03-B447-4A0D-9904-8DA4DE13F2D3}" presName="parTxOnlySpace" presStyleCnt="0"/>
      <dgm:spPr/>
    </dgm:pt>
    <dgm:pt modelId="{0168BF73-36B1-4505-82DF-80A4BD9B54F7}" type="pres">
      <dgm:prSet presAssocID="{1F46A06C-2F77-4433-86CD-1EEAC0656D4C}" presName="parTxOnly" presStyleLbl="node1" presStyleIdx="3" presStyleCnt="6">
        <dgm:presLayoutVars>
          <dgm:chMax val="0"/>
          <dgm:chPref val="0"/>
          <dgm:bulletEnabled val="1"/>
        </dgm:presLayoutVars>
      </dgm:prSet>
      <dgm:spPr/>
      <dgm:t>
        <a:bodyPr/>
        <a:lstStyle/>
        <a:p>
          <a:endParaRPr lang="en-US"/>
        </a:p>
      </dgm:t>
    </dgm:pt>
    <dgm:pt modelId="{24FD2F79-592C-41E5-AFD3-8C59A4D9AF3E}" type="pres">
      <dgm:prSet presAssocID="{520DDBB6-B7D9-48BC-9571-0296A1C279F5}" presName="parTxOnlySpace" presStyleCnt="0"/>
      <dgm:spPr/>
    </dgm:pt>
    <dgm:pt modelId="{61F0E3E8-0F36-4ED6-B57A-D6A2AC788819}" type="pres">
      <dgm:prSet presAssocID="{5CA196BE-00F3-40B6-9DFB-47C06287C707}" presName="parTxOnly" presStyleLbl="node1" presStyleIdx="4" presStyleCnt="6">
        <dgm:presLayoutVars>
          <dgm:chMax val="0"/>
          <dgm:chPref val="0"/>
          <dgm:bulletEnabled val="1"/>
        </dgm:presLayoutVars>
      </dgm:prSet>
      <dgm:spPr/>
      <dgm:t>
        <a:bodyPr/>
        <a:lstStyle/>
        <a:p>
          <a:endParaRPr lang="en-US"/>
        </a:p>
      </dgm:t>
    </dgm:pt>
    <dgm:pt modelId="{0320B90B-B830-4BC3-92E7-8AE1C305C651}" type="pres">
      <dgm:prSet presAssocID="{0CD38A6F-9711-4437-836C-6E2B4FDACE37}" presName="parTxOnlySpace" presStyleCnt="0"/>
      <dgm:spPr/>
    </dgm:pt>
    <dgm:pt modelId="{DEE04F97-C86A-42CD-962C-4BFE49468292}" type="pres">
      <dgm:prSet presAssocID="{B50768D8-1550-42E2-B2E5-35D51631E1FC}" presName="parTxOnly" presStyleLbl="node1" presStyleIdx="5" presStyleCnt="6">
        <dgm:presLayoutVars>
          <dgm:chMax val="0"/>
          <dgm:chPref val="0"/>
          <dgm:bulletEnabled val="1"/>
        </dgm:presLayoutVars>
      </dgm:prSet>
      <dgm:spPr/>
      <dgm:t>
        <a:bodyPr/>
        <a:lstStyle/>
        <a:p>
          <a:endParaRPr lang="en-US"/>
        </a:p>
      </dgm:t>
    </dgm:pt>
  </dgm:ptLst>
  <dgm:cxnLst>
    <dgm:cxn modelId="{A121AF01-E7A8-4807-9824-E8F0FC5E01B9}" type="presOf" srcId="{BACC51E2-4512-4F13-A36E-D06818521DF6}" destId="{5A6E99A4-0B8C-4A27-8EE7-3A48DAE2DFFA}" srcOrd="0" destOrd="0" presId="urn:microsoft.com/office/officeart/2005/8/layout/chevron1"/>
    <dgm:cxn modelId="{CE171EF1-D344-44C4-810B-34046E387445}" srcId="{418BB787-C890-4C10-B96F-578F4B30A7CB}" destId="{B50768D8-1550-42E2-B2E5-35D51631E1FC}" srcOrd="5" destOrd="0" parTransId="{27A9FB65-A4CB-46B3-9EC1-854C658455A2}" sibTransId="{D241BEE1-6D2A-4D26-AD95-1CC4926B7E40}"/>
    <dgm:cxn modelId="{4A9629F9-3ADA-4CCD-A6C4-150136289E60}" srcId="{418BB787-C890-4C10-B96F-578F4B30A7CB}" destId="{5CA196BE-00F3-40B6-9DFB-47C06287C707}" srcOrd="4" destOrd="0" parTransId="{D0A93DC8-39A9-402E-A489-0BADA9C9D2CA}" sibTransId="{0CD38A6F-9711-4437-836C-6E2B4FDACE37}"/>
    <dgm:cxn modelId="{82CB520C-1731-446D-931A-C660623877E2}" type="presOf" srcId="{5CA196BE-00F3-40B6-9DFB-47C06287C707}" destId="{61F0E3E8-0F36-4ED6-B57A-D6A2AC788819}" srcOrd="0" destOrd="0" presId="urn:microsoft.com/office/officeart/2005/8/layout/chevron1"/>
    <dgm:cxn modelId="{AE3641C5-EC89-47F3-BD0E-C7C1785667BB}" type="presOf" srcId="{AFAD3037-66BA-4717-BCA8-A680F15A94BB}" destId="{DBA85627-BE0C-496F-8578-A2FA02B65D46}" srcOrd="0" destOrd="0" presId="urn:microsoft.com/office/officeart/2005/8/layout/chevron1"/>
    <dgm:cxn modelId="{68FAC9F3-E71E-4DC3-B722-8EECD5C5F41C}" srcId="{418BB787-C890-4C10-B96F-578F4B30A7CB}" destId="{1F46A06C-2F77-4433-86CD-1EEAC0656D4C}" srcOrd="3" destOrd="0" parTransId="{20B79AB9-A8A8-452B-9EA7-8073785368F5}" sibTransId="{520DDBB6-B7D9-48BC-9571-0296A1C279F5}"/>
    <dgm:cxn modelId="{F02F9AF6-C990-4B1C-8860-2B13D83DD57D}" srcId="{418BB787-C890-4C10-B96F-578F4B30A7CB}" destId="{AB83E719-D6AA-44C5-AF71-25618B9F07CD}" srcOrd="0" destOrd="0" parTransId="{235BEA95-9EAB-434D-8D76-2DF02174B978}" sibTransId="{8E43A383-C5B1-49C6-909C-7F37E9F6ED12}"/>
    <dgm:cxn modelId="{FDEBFEBE-2FED-4D14-9351-9F995E82FADF}" type="presOf" srcId="{B50768D8-1550-42E2-B2E5-35D51631E1FC}" destId="{DEE04F97-C86A-42CD-962C-4BFE49468292}" srcOrd="0" destOrd="0" presId="urn:microsoft.com/office/officeart/2005/8/layout/chevron1"/>
    <dgm:cxn modelId="{639F04B8-5752-4738-B220-05538D26823B}" srcId="{418BB787-C890-4C10-B96F-578F4B30A7CB}" destId="{AFAD3037-66BA-4717-BCA8-A680F15A94BB}" srcOrd="2" destOrd="0" parTransId="{F991824D-9F1F-418F-88FF-92B453697EAB}" sibTransId="{B4067B03-B447-4A0D-9904-8DA4DE13F2D3}"/>
    <dgm:cxn modelId="{4CF00597-6A74-4E03-9388-E47CE1DF70DF}" srcId="{418BB787-C890-4C10-B96F-578F4B30A7CB}" destId="{BACC51E2-4512-4F13-A36E-D06818521DF6}" srcOrd="1" destOrd="0" parTransId="{BD24652E-6ABC-492B-9250-BB023A0F64D3}" sibTransId="{39E6703B-D304-4177-9DBD-689EA2DA97B1}"/>
    <dgm:cxn modelId="{F6EED3E3-B181-46D1-B179-1A0B188DE115}" type="presOf" srcId="{AB83E719-D6AA-44C5-AF71-25618B9F07CD}" destId="{4AFB2D23-CF65-49B4-957A-40D7A1EEA346}" srcOrd="0" destOrd="0" presId="urn:microsoft.com/office/officeart/2005/8/layout/chevron1"/>
    <dgm:cxn modelId="{E7979827-8BAE-4639-BAE6-3A947AEC030C}" type="presOf" srcId="{418BB787-C890-4C10-B96F-578F4B30A7CB}" destId="{BCE9FD51-F401-4852-982C-2740B432215E}" srcOrd="0" destOrd="0" presId="urn:microsoft.com/office/officeart/2005/8/layout/chevron1"/>
    <dgm:cxn modelId="{9DA6BBBE-26DB-4242-9A79-838F01564B1C}" type="presOf" srcId="{1F46A06C-2F77-4433-86CD-1EEAC0656D4C}" destId="{0168BF73-36B1-4505-82DF-80A4BD9B54F7}" srcOrd="0" destOrd="0" presId="urn:microsoft.com/office/officeart/2005/8/layout/chevron1"/>
    <dgm:cxn modelId="{FC9D33CD-2FC5-4766-90B6-324EC748C21B}" type="presParOf" srcId="{BCE9FD51-F401-4852-982C-2740B432215E}" destId="{4AFB2D23-CF65-49B4-957A-40D7A1EEA346}" srcOrd="0" destOrd="0" presId="urn:microsoft.com/office/officeart/2005/8/layout/chevron1"/>
    <dgm:cxn modelId="{EF2989EA-4E34-494B-B516-7635EAA9314F}" type="presParOf" srcId="{BCE9FD51-F401-4852-982C-2740B432215E}" destId="{72795B6F-23E1-4329-9427-7AE96789EFD7}" srcOrd="1" destOrd="0" presId="urn:microsoft.com/office/officeart/2005/8/layout/chevron1"/>
    <dgm:cxn modelId="{E9165F41-AC2D-4DC5-89AF-220A9700212D}" type="presParOf" srcId="{BCE9FD51-F401-4852-982C-2740B432215E}" destId="{5A6E99A4-0B8C-4A27-8EE7-3A48DAE2DFFA}" srcOrd="2" destOrd="0" presId="urn:microsoft.com/office/officeart/2005/8/layout/chevron1"/>
    <dgm:cxn modelId="{079DFA90-6016-4783-B336-3EDD91BB85E9}" type="presParOf" srcId="{BCE9FD51-F401-4852-982C-2740B432215E}" destId="{2462BD57-B0AC-42BE-BD99-36B050F7A2BE}" srcOrd="3" destOrd="0" presId="urn:microsoft.com/office/officeart/2005/8/layout/chevron1"/>
    <dgm:cxn modelId="{E0E7625E-7AD3-45CF-B48D-4CB493E3689A}" type="presParOf" srcId="{BCE9FD51-F401-4852-982C-2740B432215E}" destId="{DBA85627-BE0C-496F-8578-A2FA02B65D46}" srcOrd="4" destOrd="0" presId="urn:microsoft.com/office/officeart/2005/8/layout/chevron1"/>
    <dgm:cxn modelId="{A6B418D7-9239-41B2-B9D7-E368DCD5AFA5}" type="presParOf" srcId="{BCE9FD51-F401-4852-982C-2740B432215E}" destId="{B48A517F-A88C-4313-82D7-E8B8C8FAD765}" srcOrd="5" destOrd="0" presId="urn:microsoft.com/office/officeart/2005/8/layout/chevron1"/>
    <dgm:cxn modelId="{E3A52418-B63C-4C4D-9F12-B08B642E56CD}" type="presParOf" srcId="{BCE9FD51-F401-4852-982C-2740B432215E}" destId="{0168BF73-36B1-4505-82DF-80A4BD9B54F7}" srcOrd="6" destOrd="0" presId="urn:microsoft.com/office/officeart/2005/8/layout/chevron1"/>
    <dgm:cxn modelId="{4104F6B0-C224-4CFA-9633-01FDD5F07CF7}" type="presParOf" srcId="{BCE9FD51-F401-4852-982C-2740B432215E}" destId="{24FD2F79-592C-41E5-AFD3-8C59A4D9AF3E}" srcOrd="7" destOrd="0" presId="urn:microsoft.com/office/officeart/2005/8/layout/chevron1"/>
    <dgm:cxn modelId="{28503922-8E95-4D60-8750-13D9575036A7}" type="presParOf" srcId="{BCE9FD51-F401-4852-982C-2740B432215E}" destId="{61F0E3E8-0F36-4ED6-B57A-D6A2AC788819}" srcOrd="8" destOrd="0" presId="urn:microsoft.com/office/officeart/2005/8/layout/chevron1"/>
    <dgm:cxn modelId="{C0DECA76-1A84-402B-868A-D10BDD225AAB}" type="presParOf" srcId="{BCE9FD51-F401-4852-982C-2740B432215E}" destId="{0320B90B-B830-4BC3-92E7-8AE1C305C651}" srcOrd="9" destOrd="0" presId="urn:microsoft.com/office/officeart/2005/8/layout/chevron1"/>
    <dgm:cxn modelId="{F5C07891-CE58-44E1-97FB-E65865AC056F}" type="presParOf" srcId="{BCE9FD51-F401-4852-982C-2740B432215E}" destId="{DEE04F97-C86A-42CD-962C-4BFE4946829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CEBE5-0283-49EF-9DBD-DB6585B76A82}">
      <dsp:nvSpPr>
        <dsp:cNvPr id="0" name=""/>
        <dsp:cNvSpPr/>
      </dsp:nvSpPr>
      <dsp:spPr>
        <a:xfrm>
          <a:off x="0" y="383731"/>
          <a:ext cx="7134573" cy="272660"/>
        </a:xfrm>
        <a:prstGeom prst="roundRect">
          <a:avLst>
            <a:gd name="adj" fmla="val 10000"/>
          </a:avLst>
        </a:prstGeom>
        <a:solidFill>
          <a:srgbClr val="505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Antimalware Products</a:t>
          </a:r>
          <a:endParaRPr lang="en-US" sz="1100" kern="1200" dirty="0">
            <a:solidFill>
              <a:schemeClr val="tx1"/>
            </a:solidFill>
          </a:endParaRPr>
        </a:p>
      </dsp:txBody>
      <dsp:txXfrm>
        <a:off x="7986" y="391717"/>
        <a:ext cx="7118601" cy="256688"/>
      </dsp:txXfrm>
    </dsp:sp>
    <dsp:sp modelId="{946F25A1-65A8-4F91-8FB3-3D79361F2779}">
      <dsp:nvSpPr>
        <dsp:cNvPr id="0" name=""/>
        <dsp:cNvSpPr/>
      </dsp:nvSpPr>
      <dsp:spPr>
        <a:xfrm>
          <a:off x="1492804" y="705298"/>
          <a:ext cx="2710967" cy="272256"/>
        </a:xfrm>
        <a:prstGeom prst="roundRect">
          <a:avLst>
            <a:gd name="adj" fmla="val 10000"/>
          </a:avLst>
        </a:prstGeom>
        <a:solidFill>
          <a:schemeClr val="bg2">
            <a:lumMod val="40000"/>
            <a:lumOff val="6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lumMod val="50000"/>
                </a:schemeClr>
              </a:solidFill>
            </a:rPr>
            <a:t>Enterprise</a:t>
          </a:r>
          <a:endParaRPr lang="en-US" sz="1100" kern="1200" dirty="0">
            <a:solidFill>
              <a:schemeClr val="bg1">
                <a:lumMod val="50000"/>
              </a:schemeClr>
            </a:solidFill>
          </a:endParaRPr>
        </a:p>
      </dsp:txBody>
      <dsp:txXfrm>
        <a:off x="1500778" y="713272"/>
        <a:ext cx="2695019" cy="256308"/>
      </dsp:txXfrm>
    </dsp:sp>
    <dsp:sp modelId="{7C5AE724-0917-427E-8848-23B420BA25E1}">
      <dsp:nvSpPr>
        <dsp:cNvPr id="0" name=""/>
        <dsp:cNvSpPr/>
      </dsp:nvSpPr>
      <dsp:spPr>
        <a:xfrm>
          <a:off x="1455139" y="1062056"/>
          <a:ext cx="675444" cy="1925707"/>
        </a:xfrm>
        <a:prstGeom prst="roundRect">
          <a:avLst>
            <a:gd name="adj" fmla="val 10000"/>
          </a:avLst>
        </a:prstGeom>
        <a:solidFill>
          <a:srgbClr val="82CAFF"/>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lumMod val="50000"/>
                </a:schemeClr>
              </a:solidFill>
            </a:rPr>
            <a:t>System Center 2012 Endpoint Protection, Forefront Endpoint Protection 2010/2012</a:t>
          </a:r>
          <a:endParaRPr lang="en-US" sz="900" kern="1200" dirty="0">
            <a:solidFill>
              <a:schemeClr val="bg1">
                <a:lumMod val="50000"/>
              </a:schemeClr>
            </a:solidFill>
          </a:endParaRPr>
        </a:p>
      </dsp:txBody>
      <dsp:txXfrm>
        <a:off x="1474922" y="1081839"/>
        <a:ext cx="635878" cy="1886141"/>
      </dsp:txXfrm>
    </dsp:sp>
    <dsp:sp modelId="{6E40A1FF-7F82-4680-8B78-64AA8D100758}">
      <dsp:nvSpPr>
        <dsp:cNvPr id="0" name=""/>
        <dsp:cNvSpPr/>
      </dsp:nvSpPr>
      <dsp:spPr>
        <a:xfrm>
          <a:off x="2158951" y="1062056"/>
          <a:ext cx="675444" cy="1925707"/>
        </a:xfrm>
        <a:prstGeom prst="roundRect">
          <a:avLst>
            <a:gd name="adj" fmla="val 10000"/>
          </a:avLst>
        </a:prstGeom>
        <a:solidFill>
          <a:srgbClr val="82CAFF"/>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lumMod val="50000"/>
                </a:schemeClr>
              </a:solidFill>
            </a:rPr>
            <a:t>Forefront Client Security</a:t>
          </a:r>
          <a:endParaRPr lang="en-US" sz="900" kern="1200" dirty="0">
            <a:solidFill>
              <a:schemeClr val="bg1">
                <a:lumMod val="50000"/>
              </a:schemeClr>
            </a:solidFill>
          </a:endParaRPr>
        </a:p>
      </dsp:txBody>
      <dsp:txXfrm>
        <a:off x="2178734" y="1081839"/>
        <a:ext cx="635878" cy="1886141"/>
      </dsp:txXfrm>
    </dsp:sp>
    <dsp:sp modelId="{91AC02DC-2C8A-4E52-A96B-600AD7F7DE01}">
      <dsp:nvSpPr>
        <dsp:cNvPr id="0" name=""/>
        <dsp:cNvSpPr/>
      </dsp:nvSpPr>
      <dsp:spPr>
        <a:xfrm>
          <a:off x="2862764" y="1062056"/>
          <a:ext cx="675444" cy="1925707"/>
        </a:xfrm>
        <a:prstGeom prst="roundRect">
          <a:avLst>
            <a:gd name="adj" fmla="val 10000"/>
          </a:avLst>
        </a:prstGeom>
        <a:solidFill>
          <a:srgbClr val="82CAFF"/>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lumMod val="50000"/>
                </a:schemeClr>
              </a:solidFill>
            </a:rPr>
            <a:t>MDOP </a:t>
          </a:r>
          <a:r>
            <a:rPr lang="en-US" sz="900" kern="1200" dirty="0" err="1" smtClean="0">
              <a:solidFill>
                <a:schemeClr val="bg1">
                  <a:lumMod val="50000"/>
                </a:schemeClr>
              </a:solidFill>
            </a:rPr>
            <a:t>MSDaRT</a:t>
          </a:r>
          <a:endParaRPr lang="en-US" sz="900" kern="1200" dirty="0" smtClean="0">
            <a:solidFill>
              <a:schemeClr val="bg1">
                <a:lumMod val="50000"/>
              </a:schemeClr>
            </a:solidFill>
          </a:endParaRPr>
        </a:p>
      </dsp:txBody>
      <dsp:txXfrm>
        <a:off x="2882547" y="1081839"/>
        <a:ext cx="635878" cy="1886141"/>
      </dsp:txXfrm>
    </dsp:sp>
    <dsp:sp modelId="{0F18135B-4F93-403D-A56D-59FFE315E99F}">
      <dsp:nvSpPr>
        <dsp:cNvPr id="0" name=""/>
        <dsp:cNvSpPr/>
      </dsp:nvSpPr>
      <dsp:spPr>
        <a:xfrm>
          <a:off x="3566577" y="1062056"/>
          <a:ext cx="675444" cy="1925707"/>
        </a:xfrm>
        <a:prstGeom prst="roundRect">
          <a:avLst>
            <a:gd name="adj" fmla="val 10000"/>
          </a:avLst>
        </a:prstGeom>
        <a:solidFill>
          <a:srgbClr val="82CAFF"/>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lumMod val="50000"/>
                </a:schemeClr>
              </a:solidFill>
            </a:rPr>
            <a:t>Windows Intune</a:t>
          </a:r>
          <a:endParaRPr lang="en-US" sz="900" kern="1200" dirty="0">
            <a:solidFill>
              <a:schemeClr val="bg1">
                <a:lumMod val="50000"/>
              </a:schemeClr>
            </a:solidFill>
          </a:endParaRPr>
        </a:p>
      </dsp:txBody>
      <dsp:txXfrm>
        <a:off x="3586360" y="1081839"/>
        <a:ext cx="635878" cy="1886141"/>
      </dsp:txXfrm>
    </dsp:sp>
    <dsp:sp modelId="{61E04BD6-1CD6-44A1-A98E-C98533DF33F7}">
      <dsp:nvSpPr>
        <dsp:cNvPr id="0" name=""/>
        <dsp:cNvSpPr/>
      </dsp:nvSpPr>
      <dsp:spPr>
        <a:xfrm>
          <a:off x="4272799" y="700907"/>
          <a:ext cx="2841031" cy="271043"/>
        </a:xfrm>
        <a:prstGeom prst="roundRect">
          <a:avLst>
            <a:gd name="adj" fmla="val 10000"/>
          </a:avLst>
        </a:prstGeom>
        <a:solidFill>
          <a:schemeClr val="bg2">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Consumer</a:t>
          </a:r>
          <a:endParaRPr lang="en-US" sz="1100" kern="1200" dirty="0">
            <a:solidFill>
              <a:schemeClr val="tx1"/>
            </a:solidFill>
          </a:endParaRPr>
        </a:p>
      </dsp:txBody>
      <dsp:txXfrm>
        <a:off x="4280738" y="708846"/>
        <a:ext cx="2825153" cy="255165"/>
      </dsp:txXfrm>
    </dsp:sp>
    <dsp:sp modelId="{383670C5-F3FA-41F8-9D14-7A8B517BEC30}">
      <dsp:nvSpPr>
        <dsp:cNvPr id="0" name=""/>
        <dsp:cNvSpPr/>
      </dsp:nvSpPr>
      <dsp:spPr>
        <a:xfrm>
          <a:off x="4265502" y="1062056"/>
          <a:ext cx="675444" cy="1925707"/>
        </a:xfrm>
        <a:prstGeom prst="roundRect">
          <a:avLst>
            <a:gd name="adj" fmla="val 10000"/>
          </a:avLst>
        </a:prstGeom>
        <a:solidFill>
          <a:schemeClr val="bg2">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Windows Defender (XP, Vista, Windows7)</a:t>
          </a:r>
          <a:endParaRPr lang="en-US" sz="900" kern="1200" dirty="0">
            <a:solidFill>
              <a:schemeClr val="tx1"/>
            </a:solidFill>
          </a:endParaRPr>
        </a:p>
      </dsp:txBody>
      <dsp:txXfrm>
        <a:off x="4285285" y="1081839"/>
        <a:ext cx="635878" cy="1886141"/>
      </dsp:txXfrm>
    </dsp:sp>
    <dsp:sp modelId="{1ED39D27-B928-4572-A209-9516BB79FA46}">
      <dsp:nvSpPr>
        <dsp:cNvPr id="0" name=""/>
        <dsp:cNvSpPr/>
      </dsp:nvSpPr>
      <dsp:spPr>
        <a:xfrm>
          <a:off x="4979886" y="1061591"/>
          <a:ext cx="675444" cy="1925707"/>
        </a:xfrm>
        <a:prstGeom prst="roundRect">
          <a:avLst>
            <a:gd name="adj" fmla="val 10000"/>
          </a:avLst>
        </a:prstGeom>
        <a:solidFill>
          <a:schemeClr val="bg2">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Window Defender in Windows 8, 8.1</a:t>
          </a:r>
          <a:endParaRPr lang="en-US" sz="900" kern="1200" dirty="0">
            <a:solidFill>
              <a:schemeClr val="tx1"/>
            </a:solidFill>
          </a:endParaRPr>
        </a:p>
      </dsp:txBody>
      <dsp:txXfrm>
        <a:off x="4999669" y="1081374"/>
        <a:ext cx="635878" cy="1886141"/>
      </dsp:txXfrm>
    </dsp:sp>
    <dsp:sp modelId="{3746DE86-D12A-4852-9825-7145CC93B12B}">
      <dsp:nvSpPr>
        <dsp:cNvPr id="0" name=""/>
        <dsp:cNvSpPr/>
      </dsp:nvSpPr>
      <dsp:spPr>
        <a:xfrm>
          <a:off x="5694269" y="1061591"/>
          <a:ext cx="675444" cy="1925707"/>
        </a:xfrm>
        <a:prstGeom prst="roundRect">
          <a:avLst>
            <a:gd name="adj" fmla="val 10000"/>
          </a:avLst>
        </a:prstGeom>
        <a:solidFill>
          <a:schemeClr val="bg2">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Microsoft Security Essentials</a:t>
          </a:r>
          <a:endParaRPr lang="en-US" sz="900" kern="1200" dirty="0">
            <a:solidFill>
              <a:schemeClr val="tx1"/>
            </a:solidFill>
          </a:endParaRPr>
        </a:p>
      </dsp:txBody>
      <dsp:txXfrm>
        <a:off x="5714052" y="1081374"/>
        <a:ext cx="635878" cy="1886141"/>
      </dsp:txXfrm>
    </dsp:sp>
    <dsp:sp modelId="{C0AD6DD7-05AA-45BC-952F-43638FBD9B0E}">
      <dsp:nvSpPr>
        <dsp:cNvPr id="0" name=""/>
        <dsp:cNvSpPr/>
      </dsp:nvSpPr>
      <dsp:spPr>
        <a:xfrm>
          <a:off x="6398082" y="1061591"/>
          <a:ext cx="675444" cy="1925707"/>
        </a:xfrm>
        <a:prstGeom prst="roundRect">
          <a:avLst>
            <a:gd name="adj" fmla="val 10000"/>
          </a:avLst>
        </a:prstGeom>
        <a:solidFill>
          <a:schemeClr val="bg2">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Windows Defender Offline</a:t>
          </a:r>
          <a:endParaRPr lang="en-US" sz="900" kern="1200" dirty="0">
            <a:solidFill>
              <a:schemeClr val="tx1"/>
            </a:solidFill>
          </a:endParaRPr>
        </a:p>
      </dsp:txBody>
      <dsp:txXfrm>
        <a:off x="6417865" y="1081374"/>
        <a:ext cx="635878" cy="1886141"/>
      </dsp:txXfrm>
    </dsp:sp>
    <dsp:sp modelId="{1283181E-0079-4067-AA96-54AD4EB7A9DB}">
      <dsp:nvSpPr>
        <dsp:cNvPr id="0" name=""/>
        <dsp:cNvSpPr/>
      </dsp:nvSpPr>
      <dsp:spPr>
        <a:xfrm>
          <a:off x="18453" y="698254"/>
          <a:ext cx="1379256" cy="272660"/>
        </a:xfrm>
        <a:prstGeom prst="roundRect">
          <a:avLst>
            <a:gd name="adj" fmla="val 10000"/>
          </a:avLst>
        </a:prstGeom>
        <a:solidFill>
          <a:srgbClr val="00B0F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Tools</a:t>
          </a:r>
          <a:endParaRPr lang="en-US" sz="1100" kern="1200" dirty="0">
            <a:solidFill>
              <a:schemeClr val="tx1"/>
            </a:solidFill>
          </a:endParaRPr>
        </a:p>
      </dsp:txBody>
      <dsp:txXfrm>
        <a:off x="26439" y="706240"/>
        <a:ext cx="1363284" cy="256688"/>
      </dsp:txXfrm>
    </dsp:sp>
    <dsp:sp modelId="{7F7FDD88-D7FA-4A9A-9CD7-AA4BC948560B}">
      <dsp:nvSpPr>
        <dsp:cNvPr id="0" name=""/>
        <dsp:cNvSpPr/>
      </dsp:nvSpPr>
      <dsp:spPr>
        <a:xfrm>
          <a:off x="0" y="1062056"/>
          <a:ext cx="675444" cy="1925707"/>
        </a:xfrm>
        <a:prstGeom prst="roundRect">
          <a:avLst>
            <a:gd name="adj" fmla="val 10000"/>
          </a:avLst>
        </a:prstGeom>
        <a:solidFill>
          <a:srgbClr val="00B0F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Malicious Software Removal Tool</a:t>
          </a:r>
          <a:endParaRPr lang="en-US" sz="900" kern="1200" dirty="0">
            <a:solidFill>
              <a:schemeClr val="tx1"/>
            </a:solidFill>
          </a:endParaRPr>
        </a:p>
      </dsp:txBody>
      <dsp:txXfrm>
        <a:off x="19783" y="1081839"/>
        <a:ext cx="635878" cy="1886141"/>
      </dsp:txXfrm>
    </dsp:sp>
    <dsp:sp modelId="{12FB076F-05CA-4EA5-9607-07874BCA55EB}">
      <dsp:nvSpPr>
        <dsp:cNvPr id="0" name=""/>
        <dsp:cNvSpPr/>
      </dsp:nvSpPr>
      <dsp:spPr>
        <a:xfrm>
          <a:off x="723132" y="1062056"/>
          <a:ext cx="675444" cy="1925707"/>
        </a:xfrm>
        <a:prstGeom prst="roundRect">
          <a:avLst>
            <a:gd name="adj" fmla="val 10000"/>
          </a:avLst>
        </a:prstGeom>
        <a:solidFill>
          <a:srgbClr val="00B0F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Microsoft Safety Scanner</a:t>
          </a:r>
          <a:endParaRPr lang="en-US" sz="900" kern="1200" dirty="0">
            <a:solidFill>
              <a:schemeClr val="tx1"/>
            </a:solidFill>
          </a:endParaRPr>
        </a:p>
      </dsp:txBody>
      <dsp:txXfrm>
        <a:off x="742915" y="1081839"/>
        <a:ext cx="635878" cy="1886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45C1E-20FF-499D-A8DC-7B77E5051A9A}">
      <dsp:nvSpPr>
        <dsp:cNvPr id="0" name=""/>
        <dsp:cNvSpPr/>
      </dsp:nvSpPr>
      <dsp:spPr>
        <a:xfrm>
          <a:off x="3363" y="389359"/>
          <a:ext cx="4097332" cy="1638933"/>
        </a:xfrm>
        <a:prstGeom prst="chevron">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Boot</a:t>
          </a:r>
          <a:endParaRPr lang="en-US" sz="2400" kern="1200" dirty="0"/>
        </a:p>
      </dsp:txBody>
      <dsp:txXfrm>
        <a:off x="822830" y="389359"/>
        <a:ext cx="2458399" cy="1638933"/>
      </dsp:txXfrm>
    </dsp:sp>
    <dsp:sp modelId="{8C628095-BFAB-4178-BBD3-C300799BAF71}">
      <dsp:nvSpPr>
        <dsp:cNvPr id="0" name=""/>
        <dsp:cNvSpPr/>
      </dsp:nvSpPr>
      <dsp:spPr>
        <a:xfrm>
          <a:off x="3690962" y="389359"/>
          <a:ext cx="4097332" cy="1638933"/>
        </a:xfrm>
        <a:prstGeom prst="chevron">
          <a:avLst/>
        </a:prstGeom>
        <a:solidFill>
          <a:srgbClr val="00B050"/>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Core</a:t>
          </a:r>
          <a:endParaRPr lang="en-US" sz="2400" kern="1200" dirty="0"/>
        </a:p>
      </dsp:txBody>
      <dsp:txXfrm>
        <a:off x="4510429" y="389359"/>
        <a:ext cx="2458399" cy="1638933"/>
      </dsp:txXfrm>
    </dsp:sp>
    <dsp:sp modelId="{CC2A2899-E741-4C64-81E2-BB2C0FD8BD3C}">
      <dsp:nvSpPr>
        <dsp:cNvPr id="0" name=""/>
        <dsp:cNvSpPr/>
      </dsp:nvSpPr>
      <dsp:spPr>
        <a:xfrm>
          <a:off x="7378562" y="389359"/>
          <a:ext cx="4097332" cy="1638933"/>
        </a:xfrm>
        <a:prstGeom prst="chevron">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Post Boot</a:t>
          </a:r>
          <a:endParaRPr lang="en-US" sz="2400" kern="1200" dirty="0"/>
        </a:p>
      </dsp:txBody>
      <dsp:txXfrm>
        <a:off x="8198029" y="389359"/>
        <a:ext cx="2458399" cy="1638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2D23-CF65-49B4-957A-40D7A1EEA346}">
      <dsp:nvSpPr>
        <dsp:cNvPr id="0" name=""/>
        <dsp:cNvSpPr/>
      </dsp:nvSpPr>
      <dsp:spPr>
        <a:xfrm>
          <a:off x="2107" y="229301"/>
          <a:ext cx="1875815" cy="750326"/>
        </a:xfrm>
        <a:prstGeom prst="chevron">
          <a:avLst/>
        </a:prstGeom>
        <a:solidFill>
          <a:srgbClr val="3397D3"/>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BIOS</a:t>
          </a:r>
          <a:endParaRPr lang="en-US" sz="1200" kern="1200" dirty="0">
            <a:solidFill>
              <a:srgbClr val="FFFFFF"/>
            </a:solidFill>
            <a:latin typeface="Segoe UI" pitchFamily="34" charset="0"/>
            <a:ea typeface="+mn-ea"/>
            <a:cs typeface="Segoe UI" pitchFamily="34" charset="0"/>
          </a:endParaRPr>
        </a:p>
      </dsp:txBody>
      <dsp:txXfrm>
        <a:off x="377270" y="229301"/>
        <a:ext cx="1125489" cy="750326"/>
      </dsp:txXfrm>
    </dsp:sp>
    <dsp:sp modelId="{5A6E99A4-0B8C-4A27-8EE7-3A48DAE2DFFA}">
      <dsp:nvSpPr>
        <dsp:cNvPr id="0" name=""/>
        <dsp:cNvSpPr/>
      </dsp:nvSpPr>
      <dsp:spPr>
        <a:xfrm>
          <a:off x="1690341" y="229301"/>
          <a:ext cx="1875815" cy="750326"/>
        </a:xfrm>
        <a:prstGeom prst="chevron">
          <a:avLst/>
        </a:prstGeom>
        <a:solidFill>
          <a:srgbClr val="ED5326"/>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OS Loader </a:t>
          </a:r>
          <a:br>
            <a:rPr lang="en-US" sz="1200" kern="1200" dirty="0" smtClean="0">
              <a:solidFill>
                <a:srgbClr val="FFFFFF"/>
              </a:solidFill>
              <a:latin typeface="Segoe UI" pitchFamily="34" charset="0"/>
              <a:ea typeface="+mn-ea"/>
              <a:cs typeface="Segoe UI" pitchFamily="34" charset="0"/>
            </a:rPr>
          </a:br>
          <a:r>
            <a:rPr lang="en-US" sz="1200" kern="1200" dirty="0" smtClean="0">
              <a:solidFill>
                <a:srgbClr val="FFFFFF"/>
              </a:solidFill>
              <a:latin typeface="Segoe UI" pitchFamily="34" charset="0"/>
              <a:ea typeface="+mn-ea"/>
              <a:cs typeface="Segoe UI" pitchFamily="34" charset="0"/>
            </a:rPr>
            <a:t>(Malware)</a:t>
          </a:r>
          <a:endParaRPr lang="en-US" sz="1200" kern="1200" dirty="0">
            <a:solidFill>
              <a:srgbClr val="FFFFFF"/>
            </a:solidFill>
            <a:latin typeface="Segoe UI" pitchFamily="34" charset="0"/>
            <a:ea typeface="+mn-ea"/>
            <a:cs typeface="Segoe UI" pitchFamily="34" charset="0"/>
          </a:endParaRPr>
        </a:p>
      </dsp:txBody>
      <dsp:txXfrm>
        <a:off x="2065504" y="229301"/>
        <a:ext cx="1125489" cy="750326"/>
      </dsp:txXfrm>
    </dsp:sp>
    <dsp:sp modelId="{C91D7993-F877-46CD-B2D4-98889794E47A}">
      <dsp:nvSpPr>
        <dsp:cNvPr id="0" name=""/>
        <dsp:cNvSpPr/>
      </dsp:nvSpPr>
      <dsp:spPr>
        <a:xfrm>
          <a:off x="3378576" y="229301"/>
          <a:ext cx="1875815" cy="750326"/>
        </a:xfrm>
        <a:prstGeom prst="chevron">
          <a:avLst/>
        </a:prstGeom>
        <a:solidFill>
          <a:srgbClr val="ED5326"/>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3</a:t>
          </a:r>
          <a:r>
            <a:rPr lang="en-US" sz="1200" kern="1200" baseline="30000" dirty="0" smtClean="0">
              <a:solidFill>
                <a:srgbClr val="FFFFFF"/>
              </a:solidFill>
              <a:latin typeface="Segoe UI" pitchFamily="34" charset="0"/>
              <a:ea typeface="+mn-ea"/>
              <a:cs typeface="Segoe UI" pitchFamily="34" charset="0"/>
            </a:rPr>
            <a:t>rd</a:t>
          </a:r>
          <a:r>
            <a:rPr lang="en-US" sz="1200" kern="1200" dirty="0" smtClean="0">
              <a:solidFill>
                <a:srgbClr val="FFFFFF"/>
              </a:solidFill>
              <a:latin typeface="Segoe UI" pitchFamily="34" charset="0"/>
              <a:ea typeface="+mn-ea"/>
              <a:cs typeface="Segoe UI" pitchFamily="34" charset="0"/>
            </a:rPr>
            <a:t> Party Drivers (Malware)</a:t>
          </a:r>
          <a:endParaRPr lang="en-US" sz="1200" kern="1200" dirty="0">
            <a:solidFill>
              <a:srgbClr val="FFFFFF"/>
            </a:solidFill>
            <a:latin typeface="Segoe UI" pitchFamily="34" charset="0"/>
            <a:ea typeface="+mn-ea"/>
            <a:cs typeface="Segoe UI" pitchFamily="34" charset="0"/>
          </a:endParaRPr>
        </a:p>
      </dsp:txBody>
      <dsp:txXfrm>
        <a:off x="3753739" y="229301"/>
        <a:ext cx="1125489" cy="750326"/>
      </dsp:txXfrm>
    </dsp:sp>
    <dsp:sp modelId="{1060A08F-3807-463F-BDA9-B48C7CE4BD27}">
      <dsp:nvSpPr>
        <dsp:cNvPr id="0" name=""/>
        <dsp:cNvSpPr/>
      </dsp:nvSpPr>
      <dsp:spPr>
        <a:xfrm>
          <a:off x="5066810" y="229301"/>
          <a:ext cx="1875815" cy="750326"/>
        </a:xfrm>
        <a:prstGeom prst="chevron">
          <a:avLst/>
        </a:prstGeom>
        <a:solidFill>
          <a:srgbClr val="3397D3"/>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Segoe UI" pitchFamily="34" charset="0"/>
              <a:ea typeface="+mn-ea"/>
              <a:cs typeface="Segoe UI" pitchFamily="34" charset="0"/>
            </a:rPr>
            <a:t>Anti-Malware Software Start</a:t>
          </a:r>
          <a:endParaRPr lang="en-US" sz="1000" kern="1200" dirty="0">
            <a:solidFill>
              <a:srgbClr val="FFFFFF"/>
            </a:solidFill>
            <a:latin typeface="Segoe UI" pitchFamily="34" charset="0"/>
            <a:ea typeface="+mn-ea"/>
            <a:cs typeface="Segoe UI" pitchFamily="34" charset="0"/>
          </a:endParaRPr>
        </a:p>
      </dsp:txBody>
      <dsp:txXfrm>
        <a:off x="5441973" y="229301"/>
        <a:ext cx="1125489" cy="750326"/>
      </dsp:txXfrm>
    </dsp:sp>
    <dsp:sp modelId="{61F0E3E8-0F36-4ED6-B57A-D6A2AC788819}">
      <dsp:nvSpPr>
        <dsp:cNvPr id="0" name=""/>
        <dsp:cNvSpPr/>
      </dsp:nvSpPr>
      <dsp:spPr>
        <a:xfrm>
          <a:off x="6755044" y="229301"/>
          <a:ext cx="1875815" cy="750326"/>
        </a:xfrm>
        <a:prstGeom prst="chevron">
          <a:avLst/>
        </a:prstGeom>
        <a:solidFill>
          <a:srgbClr val="3397D3"/>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Windows Logon</a:t>
          </a:r>
          <a:endParaRPr lang="en-US" sz="1200" kern="1200" dirty="0">
            <a:solidFill>
              <a:srgbClr val="FFFFFF"/>
            </a:solidFill>
            <a:latin typeface="Segoe UI" pitchFamily="34" charset="0"/>
            <a:ea typeface="+mn-ea"/>
            <a:cs typeface="Segoe UI" pitchFamily="34" charset="0"/>
          </a:endParaRPr>
        </a:p>
      </dsp:txBody>
      <dsp:txXfrm>
        <a:off x="7130207" y="229301"/>
        <a:ext cx="1125489" cy="750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2D23-CF65-49B4-957A-40D7A1EEA346}">
      <dsp:nvSpPr>
        <dsp:cNvPr id="0" name=""/>
        <dsp:cNvSpPr/>
      </dsp:nvSpPr>
      <dsp:spPr>
        <a:xfrm>
          <a:off x="2107" y="229302"/>
          <a:ext cx="1875815" cy="750326"/>
        </a:xfrm>
        <a:prstGeom prst="chevron">
          <a:avLst/>
        </a:prstGeom>
        <a:solidFill>
          <a:srgbClr val="3397D3"/>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Native UEFI</a:t>
          </a:r>
          <a:endParaRPr lang="en-US" sz="1200" kern="1200" dirty="0">
            <a:solidFill>
              <a:srgbClr val="FFFFFF"/>
            </a:solidFill>
            <a:latin typeface="Segoe UI" pitchFamily="34" charset="0"/>
            <a:ea typeface="+mn-ea"/>
            <a:cs typeface="Segoe UI" pitchFamily="34" charset="0"/>
          </a:endParaRPr>
        </a:p>
      </dsp:txBody>
      <dsp:txXfrm>
        <a:off x="377270" y="229302"/>
        <a:ext cx="1125489" cy="750326"/>
      </dsp:txXfrm>
    </dsp:sp>
    <dsp:sp modelId="{5A6E99A4-0B8C-4A27-8EE7-3A48DAE2DFFA}">
      <dsp:nvSpPr>
        <dsp:cNvPr id="0" name=""/>
        <dsp:cNvSpPr/>
      </dsp:nvSpPr>
      <dsp:spPr>
        <a:xfrm>
          <a:off x="1690341" y="229302"/>
          <a:ext cx="1875815" cy="750326"/>
        </a:xfrm>
        <a:prstGeom prst="chevron">
          <a:avLst/>
        </a:prstGeom>
        <a:solidFill>
          <a:srgbClr val="65BC46"/>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Windows 8</a:t>
          </a:r>
        </a:p>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OS Loader</a:t>
          </a:r>
          <a:endParaRPr lang="en-US" sz="1200" kern="1200" dirty="0">
            <a:solidFill>
              <a:srgbClr val="FFFFFF"/>
            </a:solidFill>
            <a:latin typeface="Segoe UI" pitchFamily="34" charset="0"/>
            <a:ea typeface="+mn-ea"/>
            <a:cs typeface="Segoe UI" pitchFamily="34" charset="0"/>
          </a:endParaRPr>
        </a:p>
      </dsp:txBody>
      <dsp:txXfrm>
        <a:off x="2065504" y="229302"/>
        <a:ext cx="1125489" cy="750326"/>
      </dsp:txXfrm>
    </dsp:sp>
    <dsp:sp modelId="{DBA85627-BE0C-496F-8578-A2FA02B65D46}">
      <dsp:nvSpPr>
        <dsp:cNvPr id="0" name=""/>
        <dsp:cNvSpPr/>
      </dsp:nvSpPr>
      <dsp:spPr>
        <a:xfrm>
          <a:off x="3378576" y="229302"/>
          <a:ext cx="1875815" cy="750326"/>
        </a:xfrm>
        <a:prstGeom prst="chevron">
          <a:avLst/>
        </a:prstGeom>
        <a:solidFill>
          <a:srgbClr val="65BC46"/>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Segoe UI" pitchFamily="34" charset="0"/>
              <a:ea typeface="+mn-ea"/>
              <a:cs typeface="Segoe UI" pitchFamily="34" charset="0"/>
            </a:rPr>
            <a:t>Anti-Malware Software Start</a:t>
          </a:r>
          <a:endParaRPr lang="en-US" sz="1000" kern="1200" dirty="0">
            <a:solidFill>
              <a:srgbClr val="FFFFFF"/>
            </a:solidFill>
            <a:latin typeface="Segoe UI" pitchFamily="34" charset="0"/>
            <a:ea typeface="+mn-ea"/>
            <a:cs typeface="Segoe UI" pitchFamily="34" charset="0"/>
          </a:endParaRPr>
        </a:p>
      </dsp:txBody>
      <dsp:txXfrm>
        <a:off x="3753739" y="229302"/>
        <a:ext cx="1125489" cy="750326"/>
      </dsp:txXfrm>
    </dsp:sp>
    <dsp:sp modelId="{0168BF73-36B1-4505-82DF-80A4BD9B54F7}">
      <dsp:nvSpPr>
        <dsp:cNvPr id="0" name=""/>
        <dsp:cNvSpPr/>
      </dsp:nvSpPr>
      <dsp:spPr>
        <a:xfrm>
          <a:off x="5066810" y="229302"/>
          <a:ext cx="1875815" cy="750326"/>
        </a:xfrm>
        <a:prstGeom prst="chevron">
          <a:avLst/>
        </a:prstGeom>
        <a:solidFill>
          <a:srgbClr val="3397D3"/>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3</a:t>
          </a:r>
          <a:r>
            <a:rPr lang="en-US" sz="1200" kern="1200" baseline="30000" dirty="0" smtClean="0">
              <a:solidFill>
                <a:srgbClr val="FFFFFF"/>
              </a:solidFill>
              <a:latin typeface="Segoe UI" pitchFamily="34" charset="0"/>
              <a:ea typeface="+mn-ea"/>
              <a:cs typeface="Segoe UI" pitchFamily="34" charset="0"/>
            </a:rPr>
            <a:t>rd</a:t>
          </a:r>
          <a:r>
            <a:rPr lang="en-US" sz="1200" kern="1200" dirty="0" smtClean="0">
              <a:solidFill>
                <a:srgbClr val="FFFFFF"/>
              </a:solidFill>
              <a:latin typeface="Segoe UI" pitchFamily="34" charset="0"/>
              <a:ea typeface="+mn-ea"/>
              <a:cs typeface="Segoe UI" pitchFamily="34" charset="0"/>
            </a:rPr>
            <a:t> Party Drivers</a:t>
          </a:r>
          <a:endParaRPr lang="en-US" sz="1200" kern="1200" dirty="0">
            <a:solidFill>
              <a:srgbClr val="FFFFFF"/>
            </a:solidFill>
            <a:latin typeface="Segoe UI" pitchFamily="34" charset="0"/>
            <a:ea typeface="+mn-ea"/>
            <a:cs typeface="Segoe UI" pitchFamily="34" charset="0"/>
          </a:endParaRPr>
        </a:p>
      </dsp:txBody>
      <dsp:txXfrm>
        <a:off x="5441973" y="229302"/>
        <a:ext cx="1125489" cy="750326"/>
      </dsp:txXfrm>
    </dsp:sp>
    <dsp:sp modelId="{61F0E3E8-0F36-4ED6-B57A-D6A2AC788819}">
      <dsp:nvSpPr>
        <dsp:cNvPr id="0" name=""/>
        <dsp:cNvSpPr/>
      </dsp:nvSpPr>
      <dsp:spPr>
        <a:xfrm>
          <a:off x="6755044" y="229302"/>
          <a:ext cx="1875815" cy="750326"/>
        </a:xfrm>
        <a:prstGeom prst="chevron">
          <a:avLst/>
        </a:prstGeom>
        <a:solidFill>
          <a:srgbClr val="3397D3"/>
        </a:solidFill>
        <a:ln>
          <a:solidFill>
            <a:srgbClr val="36353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FF"/>
              </a:solidFill>
              <a:latin typeface="Segoe UI" pitchFamily="34" charset="0"/>
              <a:ea typeface="+mn-ea"/>
              <a:cs typeface="Segoe UI" pitchFamily="34" charset="0"/>
            </a:rPr>
            <a:t>Windows Logon</a:t>
          </a:r>
          <a:endParaRPr lang="en-US" sz="1200" kern="1200" dirty="0">
            <a:solidFill>
              <a:srgbClr val="FFFFFF"/>
            </a:solidFill>
            <a:latin typeface="Segoe UI" pitchFamily="34" charset="0"/>
            <a:ea typeface="+mn-ea"/>
            <a:cs typeface="Segoe UI" pitchFamily="34" charset="0"/>
          </a:endParaRPr>
        </a:p>
      </dsp:txBody>
      <dsp:txXfrm>
        <a:off x="7130207" y="229302"/>
        <a:ext cx="1125489" cy="750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45C1E-20FF-499D-A8DC-7B77E5051A9A}">
      <dsp:nvSpPr>
        <dsp:cNvPr id="0" name=""/>
        <dsp:cNvSpPr/>
      </dsp:nvSpPr>
      <dsp:spPr>
        <a:xfrm>
          <a:off x="3682" y="378681"/>
          <a:ext cx="1483722" cy="593488"/>
        </a:xfrm>
        <a:prstGeom prst="chevron">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Training</a:t>
          </a:r>
          <a:endParaRPr lang="en-US" sz="1000" kern="1200" dirty="0"/>
        </a:p>
      </dsp:txBody>
      <dsp:txXfrm>
        <a:off x="300426" y="378681"/>
        <a:ext cx="890234" cy="593488"/>
      </dsp:txXfrm>
    </dsp:sp>
    <dsp:sp modelId="{8C628095-BFAB-4178-BBD3-C300799BAF71}">
      <dsp:nvSpPr>
        <dsp:cNvPr id="0" name=""/>
        <dsp:cNvSpPr/>
      </dsp:nvSpPr>
      <dsp:spPr>
        <a:xfrm>
          <a:off x="1339032" y="378681"/>
          <a:ext cx="1483722" cy="593488"/>
        </a:xfrm>
        <a:prstGeom prst="chevron">
          <a:avLst/>
        </a:prstGeom>
        <a:solidFill>
          <a:srgbClr val="92D050"/>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Requirements</a:t>
          </a:r>
          <a:endParaRPr lang="en-US" sz="1000" kern="1200" dirty="0"/>
        </a:p>
      </dsp:txBody>
      <dsp:txXfrm>
        <a:off x="1635776" y="378681"/>
        <a:ext cx="890234" cy="593488"/>
      </dsp:txXfrm>
    </dsp:sp>
    <dsp:sp modelId="{CC2A2899-E741-4C64-81E2-BB2C0FD8BD3C}">
      <dsp:nvSpPr>
        <dsp:cNvPr id="0" name=""/>
        <dsp:cNvSpPr/>
      </dsp:nvSpPr>
      <dsp:spPr>
        <a:xfrm>
          <a:off x="2674382" y="378681"/>
          <a:ext cx="1483722" cy="593488"/>
        </a:xfrm>
        <a:prstGeom prst="chevron">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Design</a:t>
          </a:r>
          <a:endParaRPr lang="en-US" sz="1000" kern="1200" dirty="0"/>
        </a:p>
      </dsp:txBody>
      <dsp:txXfrm>
        <a:off x="2971126" y="378681"/>
        <a:ext cx="890234" cy="593488"/>
      </dsp:txXfrm>
    </dsp:sp>
    <dsp:sp modelId="{1C7F8823-13C2-4792-ADA2-AB76C29F686E}">
      <dsp:nvSpPr>
        <dsp:cNvPr id="0" name=""/>
        <dsp:cNvSpPr/>
      </dsp:nvSpPr>
      <dsp:spPr>
        <a:xfrm>
          <a:off x="4009732" y="378681"/>
          <a:ext cx="1830334" cy="593488"/>
        </a:xfrm>
        <a:prstGeom prst="chevron">
          <a:avLst/>
        </a:prstGeom>
        <a:solidFill>
          <a:srgbClr val="92D050"/>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Implementation</a:t>
          </a:r>
          <a:endParaRPr lang="en-US" sz="1000" kern="1200" dirty="0"/>
        </a:p>
      </dsp:txBody>
      <dsp:txXfrm>
        <a:off x="4306476" y="378681"/>
        <a:ext cx="1236846" cy="593488"/>
      </dsp:txXfrm>
    </dsp:sp>
    <dsp:sp modelId="{B48C7087-0D8B-43DD-8387-E47A1B834BBF}">
      <dsp:nvSpPr>
        <dsp:cNvPr id="0" name=""/>
        <dsp:cNvSpPr/>
      </dsp:nvSpPr>
      <dsp:spPr>
        <a:xfrm>
          <a:off x="5691695" y="378681"/>
          <a:ext cx="1483722" cy="593488"/>
        </a:xfrm>
        <a:prstGeom prst="chevron">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Verification</a:t>
          </a:r>
          <a:endParaRPr lang="en-US" sz="1000" kern="1200" dirty="0"/>
        </a:p>
      </dsp:txBody>
      <dsp:txXfrm>
        <a:off x="5988439" y="378681"/>
        <a:ext cx="890234" cy="593488"/>
      </dsp:txXfrm>
    </dsp:sp>
    <dsp:sp modelId="{ACBC963E-5E9C-4AA5-AD6C-AA1D085B3FA6}">
      <dsp:nvSpPr>
        <dsp:cNvPr id="0" name=""/>
        <dsp:cNvSpPr/>
      </dsp:nvSpPr>
      <dsp:spPr>
        <a:xfrm>
          <a:off x="7027045" y="378681"/>
          <a:ext cx="1483722" cy="593488"/>
        </a:xfrm>
        <a:prstGeom prst="chevron">
          <a:avLst/>
        </a:prstGeom>
        <a:solidFill>
          <a:srgbClr val="92D050"/>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Release</a:t>
          </a:r>
          <a:endParaRPr lang="en-US" sz="1000" kern="1200" dirty="0"/>
        </a:p>
      </dsp:txBody>
      <dsp:txXfrm>
        <a:off x="7323789" y="378681"/>
        <a:ext cx="890234" cy="593488"/>
      </dsp:txXfrm>
    </dsp:sp>
    <dsp:sp modelId="{7785D0D7-3BDF-4273-8A2D-51A2B61B8FCD}">
      <dsp:nvSpPr>
        <dsp:cNvPr id="0" name=""/>
        <dsp:cNvSpPr/>
      </dsp:nvSpPr>
      <dsp:spPr>
        <a:xfrm>
          <a:off x="8362395" y="378681"/>
          <a:ext cx="1483722" cy="593488"/>
        </a:xfrm>
        <a:prstGeom prst="chevron">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Response</a:t>
          </a:r>
          <a:endParaRPr lang="en-US" sz="1000" kern="1200" dirty="0"/>
        </a:p>
      </dsp:txBody>
      <dsp:txXfrm>
        <a:off x="8659139" y="378681"/>
        <a:ext cx="890234" cy="5934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2D23-CF65-49B4-957A-40D7A1EEA346}">
      <dsp:nvSpPr>
        <dsp:cNvPr id="0" name=""/>
        <dsp:cNvSpPr/>
      </dsp:nvSpPr>
      <dsp:spPr>
        <a:xfrm>
          <a:off x="0" y="0"/>
          <a:ext cx="1881716" cy="52949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latin typeface="Segoe UI" pitchFamily="34" charset="0"/>
              <a:ea typeface="Segoe UI" pitchFamily="34" charset="0"/>
              <a:cs typeface="Segoe UI" pitchFamily="34" charset="0"/>
            </a:rPr>
            <a:t>BIOS/UEFI</a:t>
          </a:r>
          <a:endParaRPr lang="en-US" sz="1200" kern="1200" dirty="0">
            <a:latin typeface="Segoe UI" pitchFamily="34" charset="0"/>
            <a:ea typeface="Segoe UI" pitchFamily="34" charset="0"/>
            <a:cs typeface="Segoe UI" pitchFamily="34" charset="0"/>
          </a:endParaRPr>
        </a:p>
      </dsp:txBody>
      <dsp:txXfrm>
        <a:off x="264749" y="0"/>
        <a:ext cx="1352219" cy="529497"/>
      </dsp:txXfrm>
    </dsp:sp>
    <dsp:sp modelId="{5A6E99A4-0B8C-4A27-8EE7-3A48DAE2DFFA}">
      <dsp:nvSpPr>
        <dsp:cNvPr id="0" name=""/>
        <dsp:cNvSpPr/>
      </dsp:nvSpPr>
      <dsp:spPr>
        <a:xfrm>
          <a:off x="1698603" y="0"/>
          <a:ext cx="1881716" cy="52949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latin typeface="Segoe UI" pitchFamily="34" charset="0"/>
              <a:ea typeface="Segoe UI" pitchFamily="34" charset="0"/>
              <a:cs typeface="Segoe UI" pitchFamily="34" charset="0"/>
            </a:rPr>
            <a:t>Windows 8</a:t>
          </a:r>
        </a:p>
        <a:p>
          <a:pPr lvl="0" algn="ctr" defTabSz="533400">
            <a:lnSpc>
              <a:spcPct val="90000"/>
            </a:lnSpc>
            <a:spcBef>
              <a:spcPct val="0"/>
            </a:spcBef>
            <a:spcAft>
              <a:spcPct val="35000"/>
            </a:spcAft>
          </a:pPr>
          <a:r>
            <a:rPr lang="en-US" sz="1200" kern="1200" dirty="0" smtClean="0">
              <a:latin typeface="Segoe UI" pitchFamily="34" charset="0"/>
              <a:ea typeface="Segoe UI" pitchFamily="34" charset="0"/>
              <a:cs typeface="Segoe UI" pitchFamily="34" charset="0"/>
            </a:rPr>
            <a:t>OS Loader</a:t>
          </a:r>
          <a:endParaRPr lang="en-US" sz="1200" kern="1200" dirty="0">
            <a:latin typeface="Segoe UI" pitchFamily="34" charset="0"/>
            <a:ea typeface="Segoe UI" pitchFamily="34" charset="0"/>
            <a:cs typeface="Segoe UI" pitchFamily="34" charset="0"/>
          </a:endParaRPr>
        </a:p>
      </dsp:txBody>
      <dsp:txXfrm>
        <a:off x="1963352" y="0"/>
        <a:ext cx="1352219" cy="529497"/>
      </dsp:txXfrm>
    </dsp:sp>
    <dsp:sp modelId="{DBA85627-BE0C-496F-8578-A2FA02B65D46}">
      <dsp:nvSpPr>
        <dsp:cNvPr id="0" name=""/>
        <dsp:cNvSpPr/>
      </dsp:nvSpPr>
      <dsp:spPr>
        <a:xfrm>
          <a:off x="3392148" y="0"/>
          <a:ext cx="1881716" cy="52949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latin typeface="Segoe UI" pitchFamily="34" charset="0"/>
              <a:ea typeface="Segoe UI" pitchFamily="34" charset="0"/>
              <a:cs typeface="Segoe UI" pitchFamily="34" charset="0"/>
            </a:rPr>
            <a:t>Windows Kernel  &amp; Drivers</a:t>
          </a:r>
          <a:endParaRPr lang="en-US" sz="1200" kern="1200" dirty="0">
            <a:latin typeface="Segoe UI" pitchFamily="34" charset="0"/>
            <a:ea typeface="Segoe UI" pitchFamily="34" charset="0"/>
            <a:cs typeface="Segoe UI" pitchFamily="34" charset="0"/>
          </a:endParaRPr>
        </a:p>
      </dsp:txBody>
      <dsp:txXfrm>
        <a:off x="3656897" y="0"/>
        <a:ext cx="1352219" cy="529497"/>
      </dsp:txXfrm>
    </dsp:sp>
    <dsp:sp modelId="{0168BF73-36B1-4505-82DF-80A4BD9B54F7}">
      <dsp:nvSpPr>
        <dsp:cNvPr id="0" name=""/>
        <dsp:cNvSpPr/>
      </dsp:nvSpPr>
      <dsp:spPr>
        <a:xfrm>
          <a:off x="5085693" y="0"/>
          <a:ext cx="1881716" cy="52949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pPr>
          <a:r>
            <a:rPr lang="en-US" sz="1200" kern="1200" dirty="0" smtClean="0">
              <a:latin typeface="Segoe UI" pitchFamily="34" charset="0"/>
              <a:ea typeface="Segoe UI" pitchFamily="34" charset="0"/>
              <a:cs typeface="Segoe UI" pitchFamily="34" charset="0"/>
            </a:rPr>
            <a:t>Anti-Malware Software</a:t>
          </a:r>
          <a:endParaRPr lang="en-US" sz="1200" kern="1200" dirty="0">
            <a:latin typeface="Segoe UI" pitchFamily="34" charset="0"/>
            <a:ea typeface="Segoe UI" pitchFamily="34" charset="0"/>
            <a:cs typeface="Segoe UI" pitchFamily="34" charset="0"/>
          </a:endParaRPr>
        </a:p>
      </dsp:txBody>
      <dsp:txXfrm>
        <a:off x="5350442" y="0"/>
        <a:ext cx="1352219" cy="529497"/>
      </dsp:txXfrm>
    </dsp:sp>
    <dsp:sp modelId="{61F0E3E8-0F36-4ED6-B57A-D6A2AC788819}">
      <dsp:nvSpPr>
        <dsp:cNvPr id="0" name=""/>
        <dsp:cNvSpPr/>
      </dsp:nvSpPr>
      <dsp:spPr>
        <a:xfrm>
          <a:off x="6779238" y="0"/>
          <a:ext cx="1881716" cy="52949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latin typeface="Segoe UI" pitchFamily="34" charset="0"/>
              <a:ea typeface="Segoe UI" pitchFamily="34" charset="0"/>
              <a:cs typeface="Segoe UI" pitchFamily="34" charset="0"/>
            </a:rPr>
            <a:t>3</a:t>
          </a:r>
          <a:r>
            <a:rPr lang="en-US" sz="1200" kern="1200" baseline="30000" dirty="0" smtClean="0">
              <a:latin typeface="Segoe UI" pitchFamily="34" charset="0"/>
              <a:ea typeface="Segoe UI" pitchFamily="34" charset="0"/>
              <a:cs typeface="Segoe UI" pitchFamily="34" charset="0"/>
            </a:rPr>
            <a:t>rd</a:t>
          </a:r>
          <a:r>
            <a:rPr lang="en-US" sz="1200" kern="1200" dirty="0" smtClean="0">
              <a:latin typeface="Segoe UI" pitchFamily="34" charset="0"/>
              <a:ea typeface="Segoe UI" pitchFamily="34" charset="0"/>
              <a:cs typeface="Segoe UI" pitchFamily="34" charset="0"/>
            </a:rPr>
            <a:t> Party Drivers</a:t>
          </a:r>
          <a:endParaRPr lang="en-US" sz="1200" kern="1200" dirty="0">
            <a:latin typeface="Segoe UI" pitchFamily="34" charset="0"/>
            <a:ea typeface="Segoe UI" pitchFamily="34" charset="0"/>
            <a:cs typeface="Segoe UI" pitchFamily="34" charset="0"/>
          </a:endParaRPr>
        </a:p>
      </dsp:txBody>
      <dsp:txXfrm>
        <a:off x="7043987" y="0"/>
        <a:ext cx="1352219" cy="529497"/>
      </dsp:txXfrm>
    </dsp:sp>
    <dsp:sp modelId="{DEE04F97-C86A-42CD-962C-4BFE49468292}">
      <dsp:nvSpPr>
        <dsp:cNvPr id="0" name=""/>
        <dsp:cNvSpPr/>
      </dsp:nvSpPr>
      <dsp:spPr>
        <a:xfrm>
          <a:off x="8472783" y="0"/>
          <a:ext cx="1881716" cy="52949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 Remote Attestation</a:t>
          </a:r>
          <a:endParaRPr lang="en-US" sz="1200" kern="1200" dirty="0"/>
        </a:p>
      </dsp:txBody>
      <dsp:txXfrm>
        <a:off x="8737532" y="0"/>
        <a:ext cx="1352219" cy="5294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79026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0893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18</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B32EED6-A045-4212-921F-6620A9711AF4}"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10505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77214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07631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18</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7390B07-8EAE-4B8F-9E41-E1E952B5F13D}"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389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8730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5/12/2014 7:04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70773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5717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410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18</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6DBAA6-3283-4273-B666-5FE6A08C3069}"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22513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538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376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8950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5626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86350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6E28B-F86B-47CB-9683-491F3AEA461E}"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758976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18725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18</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C23A643-5F96-44BB-AAF1-E107ECE1EAAF}"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612961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474149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052703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24908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337077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18</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AE60A6-372D-45AB-8A89-F9EFA0C875AC}"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214513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853433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768929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353065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35461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674688"/>
            <a:ext cx="5997575" cy="3373437"/>
          </a:xfrm>
        </p:spPr>
      </p:sp>
      <p:sp>
        <p:nvSpPr>
          <p:cNvPr id="3" name="Notes Placeholder 2"/>
          <p:cNvSpPr>
            <a:spLocks noGrp="1"/>
          </p:cNvSpPr>
          <p:nvPr>
            <p:ph type="body" idx="1"/>
          </p:nvPr>
        </p:nvSpPr>
        <p:spPr/>
        <p:txBody>
          <a:bodyPr>
            <a:normAutofit/>
          </a:bodyPr>
          <a:lstStyle/>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229001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62983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28710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968054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409208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5498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83095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013315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484587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1182735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5570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86886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93510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2672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73029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441"/>
              </a:spcAft>
              <a:buClr>
                <a:srgbClr val="000000">
                  <a:lumMod val="75000"/>
                  <a:lumOff val="25000"/>
                </a:srgbClr>
              </a:buClr>
              <a:buFont typeface="Arial" panose="020B0604020202020204" pitchFamily="34" charset="0"/>
              <a:buNone/>
              <a:tabLst>
                <a:tab pos="472576" algn="l"/>
              </a:tabLst>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9</a:t>
            </a:fld>
            <a:endParaRPr lang="en-US"/>
          </a:p>
        </p:txBody>
      </p:sp>
    </p:spTree>
    <p:extLst>
      <p:ext uri="{BB962C8B-B14F-4D97-AF65-F5344CB8AC3E}">
        <p14:creationId xmlns:p14="http://schemas.microsoft.com/office/powerpoint/2010/main" val="920277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emet"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3.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wave.com/" TargetMode="External"/><Relationship Id="rId7" Type="http://schemas.openxmlformats.org/officeDocument/2006/relationships/hyperlink" Target="http://www.dminc.com/"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www.iddataweb.com/" TargetMode="External"/><Relationship Id="rId5" Type="http://schemas.openxmlformats.org/officeDocument/2006/relationships/hyperlink" Target="http://www.gdc4s.com/" TargetMode="External"/><Relationship Id="rId4" Type="http://schemas.openxmlformats.org/officeDocument/2006/relationships/hyperlink" Target="http://www.jwsecure.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hyperlink" Target="http://www.microsoft.com/security/sir/default.aspx" TargetMode="Externa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9273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pPr algn="ctr"/>
            <a:r>
              <a:rPr lang="en-US" sz="7200" dirty="0"/>
              <a:t>Platform Security</a:t>
            </a:r>
          </a:p>
        </p:txBody>
      </p:sp>
    </p:spTree>
    <p:extLst>
      <p:ext uri="{BB962C8B-B14F-4D97-AF65-F5344CB8AC3E}">
        <p14:creationId xmlns:p14="http://schemas.microsoft.com/office/powerpoint/2010/main" val="327164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620898" y="2049462"/>
          <a:ext cx="11479258" cy="241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200" dirty="0" smtClean="0"/>
              <a:t>End to end protection from power on to power down</a:t>
            </a:r>
            <a:endParaRPr lang="en-US" sz="4200" dirty="0"/>
          </a:p>
        </p:txBody>
      </p:sp>
    </p:spTree>
    <p:extLst>
      <p:ext uri="{BB962C8B-B14F-4D97-AF65-F5344CB8AC3E}">
        <p14:creationId xmlns:p14="http://schemas.microsoft.com/office/powerpoint/2010/main" val="263535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Threat </a:t>
            </a:r>
            <a:r>
              <a:rPr lang="en-US" dirty="0" smtClean="0"/>
              <a:t>– </a:t>
            </a:r>
            <a:r>
              <a:rPr lang="en-US" dirty="0" err="1" smtClean="0"/>
              <a:t>Alureon</a:t>
            </a:r>
            <a:r>
              <a:rPr lang="en-US" dirty="0" smtClean="0"/>
              <a:t> </a:t>
            </a:r>
            <a:r>
              <a:rPr lang="en-US" dirty="0" err="1"/>
              <a:t>R</a:t>
            </a:r>
            <a:r>
              <a:rPr lang="en-US" dirty="0" err="1" smtClean="0"/>
              <a:t>ootKit</a:t>
            </a:r>
            <a:endParaRPr lang="en-US" dirty="0"/>
          </a:p>
        </p:txBody>
      </p:sp>
      <p:sp>
        <p:nvSpPr>
          <p:cNvPr id="3" name="Text Placeholder 2"/>
          <p:cNvSpPr>
            <a:spLocks noGrp="1"/>
          </p:cNvSpPr>
          <p:nvPr>
            <p:ph type="body" sz="quarter" idx="11"/>
          </p:nvPr>
        </p:nvSpPr>
        <p:spPr>
          <a:prstGeom prst="rect">
            <a:avLst/>
          </a:prstGeom>
        </p:spPr>
        <p:txBody>
          <a:bodyPr/>
          <a:lstStyle/>
          <a:p>
            <a:pPr marL="0" indent="0">
              <a:buNone/>
            </a:pPr>
            <a:r>
              <a:rPr lang="en-US" sz="3200" dirty="0">
                <a:gradFill>
                  <a:gsLst>
                    <a:gs pos="1250">
                      <a:schemeClr val="tx2"/>
                    </a:gs>
                    <a:gs pos="99000">
                      <a:schemeClr val="tx2"/>
                    </a:gs>
                  </a:gsLst>
                  <a:lin ang="5400000" scaled="0"/>
                </a:gradFill>
              </a:rPr>
              <a:t>Malware</a:t>
            </a:r>
          </a:p>
          <a:p>
            <a:pPr marL="0" indent="0">
              <a:buNone/>
            </a:pPr>
            <a:r>
              <a:rPr lang="en-US" sz="2200" dirty="0" err="1" smtClean="0">
                <a:solidFill>
                  <a:schemeClr val="tx1"/>
                </a:solidFill>
              </a:rPr>
              <a:t>Alureon</a:t>
            </a:r>
            <a:r>
              <a:rPr lang="en-US" sz="2200" dirty="0" smtClean="0">
                <a:solidFill>
                  <a:schemeClr val="tx1"/>
                </a:solidFill>
              </a:rPr>
              <a:t> </a:t>
            </a:r>
            <a:r>
              <a:rPr lang="en-US" sz="2200" dirty="0">
                <a:solidFill>
                  <a:schemeClr val="tx1"/>
                </a:solidFill>
              </a:rPr>
              <a:t>(also known as TDSS) is a </a:t>
            </a:r>
            <a:r>
              <a:rPr lang="en-US" sz="2200" dirty="0" smtClean="0">
                <a:solidFill>
                  <a:schemeClr val="tx1"/>
                </a:solidFill>
              </a:rPr>
              <a:t>rootkit based </a:t>
            </a:r>
            <a:r>
              <a:rPr lang="en-US" sz="2200" dirty="0" err="1" smtClean="0">
                <a:solidFill>
                  <a:schemeClr val="tx1"/>
                </a:solidFill>
              </a:rPr>
              <a:t>trojan</a:t>
            </a:r>
            <a:endParaRPr lang="en-US" sz="2200" dirty="0">
              <a:solidFill>
                <a:schemeClr val="tx1"/>
              </a:solidFill>
            </a:endParaRPr>
          </a:p>
          <a:p>
            <a:pPr marL="0" indent="0">
              <a:buNone/>
            </a:pPr>
            <a:r>
              <a:rPr lang="en-US" sz="2200" dirty="0" smtClean="0">
                <a:solidFill>
                  <a:schemeClr val="tx1"/>
                </a:solidFill>
              </a:rPr>
              <a:t>Second </a:t>
            </a:r>
            <a:r>
              <a:rPr lang="en-US" sz="2200" dirty="0">
                <a:solidFill>
                  <a:schemeClr val="tx1"/>
                </a:solidFill>
              </a:rPr>
              <a:t>most active botnet in the second quarter of </a:t>
            </a:r>
            <a:r>
              <a:rPr lang="en-US" sz="2200" dirty="0" smtClean="0">
                <a:solidFill>
                  <a:schemeClr val="tx1"/>
                </a:solidFill>
              </a:rPr>
              <a:t>2010, and infected million's of computers</a:t>
            </a:r>
          </a:p>
          <a:p>
            <a:pPr marL="0" indent="0">
              <a:buNone/>
            </a:pPr>
            <a:r>
              <a:rPr lang="en-US" sz="2200" dirty="0" smtClean="0">
                <a:solidFill>
                  <a:schemeClr val="tx1"/>
                </a:solidFill>
              </a:rPr>
              <a:t>Became </a:t>
            </a:r>
            <a:r>
              <a:rPr lang="en-US" sz="2200" dirty="0">
                <a:solidFill>
                  <a:schemeClr val="tx1"/>
                </a:solidFill>
              </a:rPr>
              <a:t>known when update MS10-015 caused </a:t>
            </a:r>
            <a:r>
              <a:rPr lang="en-US" sz="2200" dirty="0" err="1">
                <a:solidFill>
                  <a:schemeClr val="tx1"/>
                </a:solidFill>
              </a:rPr>
              <a:t>Alureon</a:t>
            </a:r>
            <a:r>
              <a:rPr lang="en-US" sz="2200" dirty="0">
                <a:solidFill>
                  <a:schemeClr val="tx1"/>
                </a:solidFill>
              </a:rPr>
              <a:t> infected systems to crash</a:t>
            </a:r>
          </a:p>
          <a:p>
            <a:pPr marL="0" indent="0">
              <a:buNone/>
            </a:pPr>
            <a:endParaRPr lang="en-US" sz="1100" dirty="0">
              <a:solidFill>
                <a:schemeClr val="tx1"/>
              </a:solidFill>
            </a:endParaRPr>
          </a:p>
          <a:p>
            <a:pPr marL="0" indent="0">
              <a:buNone/>
            </a:pPr>
            <a:r>
              <a:rPr lang="en-US" sz="3200" dirty="0">
                <a:gradFill>
                  <a:gsLst>
                    <a:gs pos="1250">
                      <a:schemeClr val="tx2"/>
                    </a:gs>
                    <a:gs pos="99000">
                      <a:schemeClr val="tx2"/>
                    </a:gs>
                  </a:gsLst>
                  <a:lin ang="5400000" scaled="0"/>
                </a:gradFill>
              </a:rPr>
              <a:t>Activity</a:t>
            </a:r>
            <a:r>
              <a:rPr lang="en-US" sz="2000" dirty="0" smtClean="0"/>
              <a:t> </a:t>
            </a:r>
            <a:endParaRPr lang="en-US" sz="2000" dirty="0"/>
          </a:p>
          <a:p>
            <a:pPr marL="0" indent="0">
              <a:buNone/>
            </a:pPr>
            <a:r>
              <a:rPr lang="en-US" sz="2200" dirty="0">
                <a:solidFill>
                  <a:schemeClr val="tx1"/>
                </a:solidFill>
              </a:rPr>
              <a:t>Steals data by intercepting </a:t>
            </a:r>
            <a:r>
              <a:rPr lang="en-US" sz="2200" dirty="0" smtClean="0">
                <a:solidFill>
                  <a:schemeClr val="tx1"/>
                </a:solidFill>
              </a:rPr>
              <a:t>and redirecting system's </a:t>
            </a:r>
            <a:r>
              <a:rPr lang="en-US" sz="2200" dirty="0">
                <a:solidFill>
                  <a:schemeClr val="tx1"/>
                </a:solidFill>
              </a:rPr>
              <a:t>network traffic </a:t>
            </a:r>
            <a:endParaRPr lang="en-US" sz="2200" dirty="0" smtClean="0">
              <a:solidFill>
                <a:schemeClr val="tx1"/>
              </a:solidFill>
            </a:endParaRPr>
          </a:p>
          <a:p>
            <a:pPr marL="0" indent="0">
              <a:buNone/>
            </a:pPr>
            <a:r>
              <a:rPr lang="en-US" sz="2200" dirty="0" smtClean="0">
                <a:solidFill>
                  <a:schemeClr val="tx1"/>
                </a:solidFill>
              </a:rPr>
              <a:t>Searches for </a:t>
            </a:r>
            <a:r>
              <a:rPr lang="en-US" sz="2200" dirty="0">
                <a:solidFill>
                  <a:schemeClr val="tx1"/>
                </a:solidFill>
              </a:rPr>
              <a:t>usernames, passwords, credit card data, click fraud</a:t>
            </a:r>
          </a:p>
          <a:p>
            <a:pPr marL="0" indent="0">
              <a:buNone/>
            </a:pPr>
            <a:endParaRPr lang="en-US" sz="1600" dirty="0" smtClean="0"/>
          </a:p>
          <a:p>
            <a:pPr marL="0" indent="0">
              <a:buNone/>
            </a:pPr>
            <a:r>
              <a:rPr lang="en-US" sz="3200" dirty="0">
                <a:gradFill>
                  <a:gsLst>
                    <a:gs pos="1250">
                      <a:schemeClr val="tx2"/>
                    </a:gs>
                    <a:gs pos="99000">
                      <a:schemeClr val="tx2"/>
                    </a:gs>
                  </a:gsLst>
                  <a:lin ang="5400000" scaled="0"/>
                </a:gradFill>
              </a:rPr>
              <a:t>How it stays hidden</a:t>
            </a:r>
          </a:p>
          <a:p>
            <a:pPr marL="0" indent="0">
              <a:buNone/>
            </a:pPr>
            <a:r>
              <a:rPr lang="en-US" sz="2200" dirty="0" smtClean="0">
                <a:solidFill>
                  <a:schemeClr val="tx1"/>
                </a:solidFill>
              </a:rPr>
              <a:t>Used privileges of the print spooler to update MBR to point to itself and </a:t>
            </a:r>
            <a:r>
              <a:rPr lang="en-US" sz="2200" dirty="0" err="1" smtClean="0">
                <a:solidFill>
                  <a:schemeClr val="tx1"/>
                </a:solidFill>
              </a:rPr>
              <a:t>bootstap</a:t>
            </a:r>
            <a:r>
              <a:rPr lang="en-US" sz="2200" dirty="0" smtClean="0">
                <a:solidFill>
                  <a:schemeClr val="tx1"/>
                </a:solidFill>
              </a:rPr>
              <a:t> further infection </a:t>
            </a:r>
          </a:p>
          <a:p>
            <a:pPr marL="0" indent="0">
              <a:buNone/>
            </a:pPr>
            <a:r>
              <a:rPr lang="en-US" sz="2200" dirty="0" smtClean="0">
                <a:solidFill>
                  <a:schemeClr val="tx1"/>
                </a:solidFill>
              </a:rPr>
              <a:t>Infects low level system drivers  (e.g.: atapi.sys) to implement its rootkit. </a:t>
            </a:r>
          </a:p>
          <a:p>
            <a:pPr marL="0" indent="0">
              <a:buNone/>
            </a:pPr>
            <a:r>
              <a:rPr lang="en-US" sz="2200" dirty="0" smtClean="0">
                <a:solidFill>
                  <a:schemeClr val="tx1"/>
                </a:solidFill>
              </a:rPr>
              <a:t>Disables mandatory kernel-mode driver signing</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0064020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8322" y="1338700"/>
            <a:ext cx="11009966" cy="183466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81">
              <a:buNone/>
              <a:defRPr/>
            </a:pPr>
            <a:r>
              <a:rPr lang="en-US" dirty="0">
                <a:gradFill>
                  <a:gsLst>
                    <a:gs pos="1250">
                      <a:schemeClr val="tx2"/>
                    </a:gs>
                    <a:gs pos="99000">
                      <a:schemeClr val="tx2"/>
                    </a:gs>
                  </a:gsLst>
                  <a:lin ang="5400000" scaled="0"/>
                </a:gradFill>
                <a:latin typeface="+mj-lt"/>
              </a:rPr>
              <a:t>Trusted </a:t>
            </a:r>
            <a:r>
              <a:rPr lang="en-US" dirty="0" smtClean="0">
                <a:gradFill>
                  <a:gsLst>
                    <a:gs pos="1250">
                      <a:schemeClr val="tx2"/>
                    </a:gs>
                    <a:gs pos="99000">
                      <a:schemeClr val="tx2"/>
                    </a:gs>
                  </a:gsLst>
                  <a:lin ang="5400000" scaled="0"/>
                </a:gradFill>
                <a:latin typeface="+mj-lt"/>
              </a:rPr>
              <a:t>Boot</a:t>
            </a:r>
          </a:p>
          <a:p>
            <a:pPr marL="0" indent="0" defTabSz="932581">
              <a:buNone/>
              <a:defRPr/>
            </a:pPr>
            <a:r>
              <a:rPr lang="en-US" sz="2400" dirty="0" smtClean="0">
                <a:solidFill>
                  <a:schemeClr val="tx1"/>
                </a:solidFill>
                <a:latin typeface="+mj-lt"/>
              </a:rPr>
              <a:t>End </a:t>
            </a:r>
            <a:r>
              <a:rPr lang="en-US" sz="2400" dirty="0">
                <a:solidFill>
                  <a:schemeClr val="tx1"/>
                </a:solidFill>
                <a:latin typeface="+mj-lt"/>
              </a:rPr>
              <a:t>to end boot process </a:t>
            </a:r>
            <a:r>
              <a:rPr lang="en-US" sz="2400" dirty="0" smtClean="0">
                <a:solidFill>
                  <a:schemeClr val="tx1"/>
                </a:solidFill>
                <a:latin typeface="+mj-lt"/>
              </a:rPr>
              <a:t>protection (</a:t>
            </a:r>
            <a:r>
              <a:rPr lang="en-US" sz="2400" dirty="0" err="1" smtClean="0">
                <a:solidFill>
                  <a:schemeClr val="tx1"/>
                </a:solidFill>
                <a:latin typeface="+mj-lt"/>
              </a:rPr>
              <a:t>Bootloader</a:t>
            </a:r>
            <a:r>
              <a:rPr lang="en-US" sz="2400" dirty="0" smtClean="0">
                <a:solidFill>
                  <a:schemeClr val="tx1"/>
                </a:solidFill>
                <a:latin typeface="+mj-lt"/>
              </a:rPr>
              <a:t> to Windows Sign-In)</a:t>
            </a:r>
          </a:p>
          <a:p>
            <a:pPr marL="0" indent="0" defTabSz="932581">
              <a:buNone/>
              <a:defRPr/>
            </a:pPr>
            <a:r>
              <a:rPr lang="en-US" sz="2400" dirty="0" smtClean="0">
                <a:solidFill>
                  <a:schemeClr val="tx1"/>
                </a:solidFill>
                <a:latin typeface="+mj-lt"/>
              </a:rPr>
              <a:t>Protects Antimalware solution with ELAM </a:t>
            </a:r>
            <a:endParaRPr lang="en-US" sz="2400" dirty="0">
              <a:solidFill>
                <a:schemeClr val="tx1"/>
              </a:solidFill>
              <a:latin typeface="+mj-lt"/>
            </a:endParaRPr>
          </a:p>
          <a:p>
            <a:pPr marL="0" indent="0" defTabSz="932581">
              <a:buNone/>
              <a:defRPr/>
            </a:pPr>
            <a:r>
              <a:rPr lang="en-US" sz="2400" dirty="0" smtClean="0">
                <a:solidFill>
                  <a:schemeClr val="tx1"/>
                </a:solidFill>
                <a:latin typeface="+mj-lt"/>
              </a:rPr>
              <a:t>Automatic </a:t>
            </a:r>
            <a:r>
              <a:rPr lang="en-US" sz="2400" dirty="0">
                <a:solidFill>
                  <a:schemeClr val="tx1"/>
                </a:solidFill>
                <a:latin typeface="+mj-lt"/>
              </a:rPr>
              <a:t>remediation/self healing if compromised</a:t>
            </a:r>
          </a:p>
          <a:p>
            <a:pPr defTabSz="932581">
              <a:buFont typeface="Arial" panose="020B0604020202020204" pitchFamily="34" charset="0"/>
              <a:buChar char="•"/>
              <a:defRPr/>
            </a:pPr>
            <a:endParaRPr lang="en-US" sz="1050" dirty="0">
              <a:solidFill>
                <a:schemeClr val="tx1"/>
              </a:solidFill>
              <a:latin typeface="+mj-lt"/>
            </a:endParaRPr>
          </a:p>
        </p:txBody>
      </p:sp>
      <p:sp>
        <p:nvSpPr>
          <p:cNvPr id="4" name="Content Placeholder 2"/>
          <p:cNvSpPr txBox="1">
            <a:spLocks/>
          </p:cNvSpPr>
          <p:nvPr/>
        </p:nvSpPr>
        <p:spPr>
          <a:xfrm>
            <a:off x="431562" y="4716462"/>
            <a:ext cx="11009966" cy="192610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81">
              <a:buFont typeface="Arial" panose="020B0604020202020204" pitchFamily="34" charset="0"/>
              <a:buChar char="•"/>
              <a:defRPr/>
            </a:pPr>
            <a:endParaRPr lang="en-US" sz="1020" dirty="0">
              <a:solidFill>
                <a:schemeClr val="tx1"/>
              </a:solidFill>
              <a:latin typeface="+mj-lt"/>
            </a:endParaRPr>
          </a:p>
          <a:p>
            <a:pPr marL="0" indent="0" defTabSz="932581">
              <a:buNone/>
              <a:defRPr/>
            </a:pPr>
            <a:r>
              <a:rPr lang="en-US" dirty="0">
                <a:gradFill>
                  <a:gsLst>
                    <a:gs pos="1250">
                      <a:schemeClr val="tx2"/>
                    </a:gs>
                    <a:gs pos="99000">
                      <a:schemeClr val="tx2"/>
                    </a:gs>
                  </a:gsLst>
                  <a:lin ang="5400000" scaled="0"/>
                </a:gradFill>
                <a:latin typeface="+mj-lt"/>
              </a:rPr>
              <a:t>Measured Boot and Remote </a:t>
            </a:r>
            <a:r>
              <a:rPr lang="en-US" dirty="0" smtClean="0">
                <a:gradFill>
                  <a:gsLst>
                    <a:gs pos="1250">
                      <a:schemeClr val="tx2"/>
                    </a:gs>
                    <a:gs pos="99000">
                      <a:schemeClr val="tx2"/>
                    </a:gs>
                  </a:gsLst>
                  <a:lin ang="5400000" scaled="0"/>
                </a:gradFill>
                <a:latin typeface="+mj-lt"/>
              </a:rPr>
              <a:t>Attestation</a:t>
            </a:r>
            <a:endParaRPr lang="en-US" dirty="0">
              <a:gradFill>
                <a:gsLst>
                  <a:gs pos="1250">
                    <a:schemeClr val="tx2"/>
                  </a:gs>
                  <a:gs pos="99000">
                    <a:schemeClr val="tx2"/>
                  </a:gs>
                </a:gsLst>
                <a:lin ang="5400000" scaled="0"/>
              </a:gradFill>
              <a:latin typeface="+mj-lt"/>
            </a:endParaRPr>
          </a:p>
          <a:p>
            <a:pPr marL="0" indent="0" defTabSz="932581">
              <a:buNone/>
              <a:defRPr/>
            </a:pPr>
            <a:r>
              <a:rPr lang="en-US" sz="2244" dirty="0" smtClean="0">
                <a:solidFill>
                  <a:schemeClr val="tx1"/>
                </a:solidFill>
                <a:latin typeface="+mj-lt"/>
              </a:rPr>
              <a:t>Creates </a:t>
            </a:r>
            <a:r>
              <a:rPr lang="en-US" sz="2244" dirty="0">
                <a:solidFill>
                  <a:schemeClr val="tx1"/>
                </a:solidFill>
                <a:latin typeface="+mj-lt"/>
              </a:rPr>
              <a:t>comprehensive set of measurements based on Trusted Boot </a:t>
            </a:r>
            <a:r>
              <a:rPr lang="en-US" sz="2244" dirty="0" smtClean="0">
                <a:solidFill>
                  <a:schemeClr val="tx1"/>
                </a:solidFill>
                <a:latin typeface="+mj-lt"/>
              </a:rPr>
              <a:t>execution</a:t>
            </a:r>
          </a:p>
          <a:p>
            <a:pPr marL="0" indent="0" defTabSz="932581">
              <a:buNone/>
              <a:defRPr/>
            </a:pPr>
            <a:r>
              <a:rPr lang="en-US" sz="2244" dirty="0" smtClean="0">
                <a:solidFill>
                  <a:schemeClr val="tx1"/>
                </a:solidFill>
                <a:latin typeface="+mj-lt"/>
              </a:rPr>
              <a:t>Can </a:t>
            </a:r>
            <a:r>
              <a:rPr lang="en-US" sz="2244" dirty="0">
                <a:solidFill>
                  <a:schemeClr val="tx1"/>
                </a:solidFill>
                <a:latin typeface="+mj-lt"/>
              </a:rPr>
              <a:t>offer measurements to a Remote Attestation Service for analysis</a:t>
            </a:r>
          </a:p>
          <a:p>
            <a:pPr defTabSz="932581">
              <a:buFont typeface="Arial" panose="020B0604020202020204" pitchFamily="34" charset="0"/>
              <a:buChar char="•"/>
              <a:defRPr/>
            </a:pPr>
            <a:endParaRPr lang="en-US" sz="2856" dirty="0">
              <a:solidFill>
                <a:schemeClr val="tx1"/>
              </a:solidFill>
              <a:latin typeface="+mj-lt"/>
            </a:endParaRPr>
          </a:p>
        </p:txBody>
      </p:sp>
      <p:grpSp>
        <p:nvGrpSpPr>
          <p:cNvPr id="5" name="Group 4"/>
          <p:cNvGrpSpPr/>
          <p:nvPr/>
        </p:nvGrpSpPr>
        <p:grpSpPr>
          <a:xfrm>
            <a:off x="431562" y="3377881"/>
            <a:ext cx="10359561" cy="1208930"/>
            <a:chOff x="381000" y="2038350"/>
            <a:chExt cx="7315200" cy="889000"/>
          </a:xfrm>
        </p:grpSpPr>
        <p:sp>
          <p:nvSpPr>
            <p:cNvPr id="6" name="TextBox 5"/>
            <p:cNvSpPr txBox="1"/>
            <p:nvPr/>
          </p:nvSpPr>
          <p:spPr>
            <a:xfrm>
              <a:off x="381000" y="2343150"/>
              <a:ext cx="892186" cy="275647"/>
            </a:xfrm>
            <a:prstGeom prst="rect">
              <a:avLst/>
            </a:prstGeom>
            <a:noFill/>
          </p:spPr>
          <p:txBody>
            <a:bodyPr wrap="none" rtlCol="0">
              <a:spAutoFit/>
            </a:bodyPr>
            <a:lstStyle/>
            <a:p>
              <a:pPr defTabSz="932581">
                <a:defRPr/>
              </a:pPr>
              <a:r>
                <a:rPr lang="en-US" sz="1836" kern="0" dirty="0">
                  <a:latin typeface="+mj-lt"/>
                </a:rPr>
                <a:t>Windows 7</a:t>
              </a:r>
            </a:p>
          </p:txBody>
        </p:sp>
        <p:graphicFrame>
          <p:nvGraphicFramePr>
            <p:cNvPr id="7" name="Diagram 6"/>
            <p:cNvGraphicFramePr/>
            <p:nvPr>
              <p:extLst/>
            </p:nvPr>
          </p:nvGraphicFramePr>
          <p:xfrm>
            <a:off x="1600200" y="2038350"/>
            <a:ext cx="6096000" cy="88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8" name="Group 7"/>
          <p:cNvGrpSpPr/>
          <p:nvPr/>
        </p:nvGrpSpPr>
        <p:grpSpPr>
          <a:xfrm>
            <a:off x="466764" y="3391281"/>
            <a:ext cx="10359561" cy="1325181"/>
            <a:chOff x="594360" y="3688175"/>
            <a:chExt cx="9906000" cy="1299314"/>
          </a:xfrm>
        </p:grpSpPr>
        <p:grpSp>
          <p:nvGrpSpPr>
            <p:cNvPr id="9" name="Group 8"/>
            <p:cNvGrpSpPr/>
            <p:nvPr/>
          </p:nvGrpSpPr>
          <p:grpSpPr>
            <a:xfrm>
              <a:off x="594360" y="3688175"/>
              <a:ext cx="9906000" cy="1185333"/>
              <a:chOff x="381000" y="3181350"/>
              <a:chExt cx="7315200" cy="889000"/>
            </a:xfrm>
          </p:grpSpPr>
          <p:sp>
            <p:nvSpPr>
              <p:cNvPr id="12" name="TextBox 11"/>
              <p:cNvSpPr txBox="1"/>
              <p:nvPr/>
            </p:nvSpPr>
            <p:spPr>
              <a:xfrm>
                <a:off x="381000" y="3455193"/>
                <a:ext cx="1280201" cy="275647"/>
              </a:xfrm>
              <a:prstGeom prst="rect">
                <a:avLst/>
              </a:prstGeom>
              <a:noFill/>
            </p:spPr>
            <p:txBody>
              <a:bodyPr wrap="square" rtlCol="0">
                <a:spAutoFit/>
              </a:bodyPr>
              <a:lstStyle/>
              <a:p>
                <a:pPr defTabSz="932581">
                  <a:defRPr/>
                </a:pPr>
                <a:r>
                  <a:rPr lang="en-US" sz="1836" kern="0" dirty="0">
                    <a:latin typeface="+mj-lt"/>
                  </a:rPr>
                  <a:t>Windows 8</a:t>
                </a:r>
              </a:p>
            </p:txBody>
          </p:sp>
          <p:graphicFrame>
            <p:nvGraphicFramePr>
              <p:cNvPr id="13" name="Diagram 12"/>
              <p:cNvGraphicFramePr/>
              <p:nvPr>
                <p:extLst/>
              </p:nvPr>
            </p:nvGraphicFramePr>
            <p:xfrm>
              <a:off x="1600200" y="3181350"/>
              <a:ext cx="6096000" cy="889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pic>
          <p:nvPicPr>
            <p:cNvPr id="10" name="Picture 3" descr="C:\Users\rspiger\AppData\Local\Microsoft\Windows\Temporary Internet Files\Content.IE5\USVEMA3X\MC900030061[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8900" y="4483722"/>
              <a:ext cx="475433" cy="5037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rspiger\AppData\Local\Microsoft\Windows\Temporary Internet Files\Content.IE5\USVEMA3X\MC900030061[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71927" y="4479489"/>
              <a:ext cx="475433" cy="50376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Trusted and Measured Boot</a:t>
            </a:r>
            <a:endParaRPr lang="en-US" dirty="0"/>
          </a:p>
        </p:txBody>
      </p:sp>
    </p:spTree>
    <p:extLst>
      <p:ext uri="{BB962C8B-B14F-4D97-AF65-F5344CB8AC3E}">
        <p14:creationId xmlns:p14="http://schemas.microsoft.com/office/powerpoint/2010/main" val="2951331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Securing the Code and Core</a:t>
            </a:r>
          </a:p>
        </p:txBody>
      </p:sp>
      <p:sp>
        <p:nvSpPr>
          <p:cNvPr id="6" name="Text Placeholder 5"/>
          <p:cNvSpPr>
            <a:spLocks noGrp="1"/>
          </p:cNvSpPr>
          <p:nvPr>
            <p:ph type="body" sz="quarter" idx="11"/>
          </p:nvPr>
        </p:nvSpPr>
        <p:spPr>
          <a:prstGeom prst="rect">
            <a:avLst/>
          </a:prstGeom>
        </p:spPr>
        <p:txBody>
          <a:bodyPr/>
          <a:lstStyle/>
          <a:p>
            <a:pPr marL="0" indent="0">
              <a:buNone/>
            </a:pPr>
            <a:r>
              <a:rPr lang="en-US" sz="3200" dirty="0">
                <a:gradFill>
                  <a:gsLst>
                    <a:gs pos="1250">
                      <a:schemeClr val="tx2"/>
                    </a:gs>
                    <a:gs pos="99000">
                      <a:schemeClr val="tx2"/>
                    </a:gs>
                  </a:gsLst>
                  <a:lin ang="5400000" scaled="0"/>
                </a:gradFill>
              </a:rPr>
              <a:t>Preventing vulnerabilities before they’re written</a:t>
            </a:r>
          </a:p>
          <a:p>
            <a:pPr marL="0" lvl="1" indent="0">
              <a:buNone/>
            </a:pPr>
            <a:r>
              <a:rPr lang="en-US" sz="2200" dirty="0">
                <a:latin typeface="+mj-lt"/>
              </a:rPr>
              <a:t>Security Development Lifecycle (SDL)</a:t>
            </a:r>
          </a:p>
          <a:p>
            <a:pPr marL="0" lvl="1" indent="0">
              <a:buNone/>
            </a:pPr>
            <a:r>
              <a:rPr lang="en-US" sz="2200" dirty="0">
                <a:latin typeface="+mj-lt"/>
              </a:rPr>
              <a:t>Tools - Threat Models, Code Analyzers, </a:t>
            </a:r>
            <a:r>
              <a:rPr lang="en-US" sz="2200" dirty="0" err="1">
                <a:latin typeface="+mj-lt"/>
              </a:rPr>
              <a:t>Fuzzers</a:t>
            </a:r>
            <a:r>
              <a:rPr lang="en-US" sz="2200" dirty="0">
                <a:latin typeface="+mj-lt"/>
              </a:rPr>
              <a:t>, Visual Studio, …</a:t>
            </a:r>
          </a:p>
          <a:p>
            <a:pPr marL="0" lvl="1" indent="0">
              <a:buNone/>
            </a:pPr>
            <a:r>
              <a:rPr lang="en-US" sz="2200" dirty="0">
                <a:latin typeface="+mj-lt"/>
              </a:rPr>
              <a:t>Impact - Microsoft products not in Top 10 vulnerabilities list – Kaspersky (Q3 2012 Report)</a:t>
            </a:r>
          </a:p>
          <a:p>
            <a:pPr marL="342900" lvl="1" indent="0">
              <a:buNone/>
            </a:pPr>
            <a:endParaRPr lang="en-US" dirty="0">
              <a:latin typeface="+mj-lt"/>
            </a:endParaRPr>
          </a:p>
          <a:p>
            <a:pPr marL="0" indent="0">
              <a:buNone/>
            </a:pPr>
            <a:endParaRPr lang="en-US" dirty="0" smtClean="0"/>
          </a:p>
          <a:p>
            <a:pPr marL="0" indent="0">
              <a:buNone/>
            </a:pPr>
            <a:r>
              <a:rPr lang="en-US" sz="3200" dirty="0">
                <a:gradFill>
                  <a:gsLst>
                    <a:gs pos="1250">
                      <a:schemeClr val="tx2"/>
                    </a:gs>
                    <a:gs pos="99000">
                      <a:schemeClr val="tx2"/>
                    </a:gs>
                  </a:gsLst>
                  <a:lin ang="5400000" scaled="0"/>
                </a:gradFill>
              </a:rPr>
              <a:t>Reduce the ability to exploit vulnerabilities</a:t>
            </a:r>
          </a:p>
          <a:p>
            <a:pPr marL="0" lvl="1" indent="0">
              <a:buNone/>
            </a:pPr>
            <a:r>
              <a:rPr lang="en-US" sz="2200" dirty="0">
                <a:latin typeface="+mj-lt"/>
              </a:rPr>
              <a:t>Many exploit mitigation features vastly improved - ASLR, DEP, Windows Heap</a:t>
            </a:r>
          </a:p>
          <a:p>
            <a:pPr marL="0" lvl="1" indent="0">
              <a:buNone/>
            </a:pPr>
            <a:r>
              <a:rPr lang="en-US" sz="2200" dirty="0">
                <a:latin typeface="+mj-lt"/>
              </a:rPr>
              <a:t>Chris Valasek from a senior security researcher at </a:t>
            </a:r>
            <a:r>
              <a:rPr lang="en-US" sz="2200" dirty="0" err="1">
                <a:latin typeface="+mj-lt"/>
              </a:rPr>
              <a:t>IOActive</a:t>
            </a:r>
            <a:r>
              <a:rPr lang="en-US" sz="2200" dirty="0">
                <a:latin typeface="+mj-lt"/>
              </a:rPr>
              <a:t>, </a:t>
            </a:r>
            <a:r>
              <a:rPr lang="en-US" sz="2200" dirty="0" smtClean="0">
                <a:latin typeface="+mj-lt"/>
              </a:rPr>
              <a:t>Inc said:</a:t>
            </a:r>
          </a:p>
          <a:p>
            <a:pPr marL="342900" lvl="1" indent="0">
              <a:buNone/>
            </a:pPr>
            <a:endParaRPr lang="en-US" sz="1100" dirty="0">
              <a:latin typeface="+mj-lt"/>
            </a:endParaRPr>
          </a:p>
          <a:p>
            <a:pPr marL="571500" lvl="2" indent="0">
              <a:buNone/>
            </a:pPr>
            <a:r>
              <a:rPr lang="en-US" sz="2200" dirty="0">
                <a:latin typeface="+mj-lt"/>
              </a:rPr>
              <a:t>“the security advancements from Windows XP to Windows 7 are leaps and bounds.. the advancements from version 7 to 8 are just as great.” </a:t>
            </a:r>
          </a:p>
          <a:p>
            <a:pPr marL="571500" lvl="2" indent="0">
              <a:buNone/>
            </a:pPr>
            <a:r>
              <a:rPr lang="en-US" sz="2200" dirty="0">
                <a:latin typeface="+mj-lt"/>
              </a:rPr>
              <a:t>“I wouldn’t want to be tasked with creating a heap exploit for Windows 8.”</a:t>
            </a:r>
          </a:p>
          <a:p>
            <a:pPr marL="342900" lvl="1" indent="0">
              <a:buNone/>
            </a:pPr>
            <a:endParaRPr lang="en-US" sz="2200" dirty="0" smtClean="0">
              <a:latin typeface="+mj-lt"/>
            </a:endParaRPr>
          </a:p>
        </p:txBody>
      </p:sp>
      <p:graphicFrame>
        <p:nvGraphicFramePr>
          <p:cNvPr id="4" name="Diagram 3"/>
          <p:cNvGraphicFramePr/>
          <p:nvPr>
            <p:extLst/>
          </p:nvPr>
        </p:nvGraphicFramePr>
        <p:xfrm>
          <a:off x="1213431" y="2755635"/>
          <a:ext cx="9849800" cy="1350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5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Enhanced Mitigation Experience Toolkit (EMET)</a:t>
            </a:r>
            <a:endParaRPr lang="en-US" sz="4800" dirty="0"/>
          </a:p>
        </p:txBody>
      </p:sp>
      <p:sp>
        <p:nvSpPr>
          <p:cNvPr id="51" name="Rectangle 50"/>
          <p:cNvSpPr/>
          <p:nvPr/>
        </p:nvSpPr>
        <p:spPr bwMode="auto">
          <a:xfrm>
            <a:off x="8196397" y="1230018"/>
            <a:ext cx="3941803" cy="4149042"/>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b="1"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Helps protect in a wide range of scenarios</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ts val="60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Provides mitigation protection for legacy software </a:t>
            </a:r>
            <a:endPar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ts val="60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Works for a range of client and server operating systems </a:t>
            </a:r>
            <a:endPar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ts val="600"/>
              </a:spcAft>
            </a:pP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Certificate pinning to validate SSL certificates during logon for O365, Skype, Twitter, Facebook</a:t>
            </a: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48" name="Rectangle 47"/>
          <p:cNvSpPr/>
          <p:nvPr/>
        </p:nvSpPr>
        <p:spPr bwMode="auto">
          <a:xfrm>
            <a:off x="4201464" y="1230018"/>
            <a:ext cx="3946781" cy="4149042"/>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b="1"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Works well for the enterprise</a:t>
            </a:r>
            <a:endParaRPr lang="en-US" sz="3808" b="1"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ts val="600"/>
              </a:spcAft>
            </a:pP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Deploy EMET via SCCM, Group Policies in Active Directory</a:t>
            </a:r>
          </a:p>
          <a:p>
            <a:pPr defTabSz="932109" fontAlgn="base">
              <a:spcBef>
                <a:spcPct val="0"/>
              </a:spcBef>
              <a:spcAft>
                <a:spcPts val="600"/>
              </a:spcAft>
            </a:pPr>
            <a:r>
              <a:rPr lang="en-US" sz="218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Optional command line tool</a:t>
            </a:r>
          </a:p>
          <a:p>
            <a:pPr defTabSz="932109" fontAlgn="base">
              <a:spcBef>
                <a:spcPct val="0"/>
              </a:spcBef>
              <a:spcAft>
                <a:spcPts val="600"/>
              </a:spcAft>
            </a:pPr>
            <a:r>
              <a:rPr lang="en-US" sz="218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Supports shared Remote Desktop </a:t>
            </a:r>
          </a:p>
          <a:p>
            <a:pPr defTabSz="932109" fontAlgn="base">
              <a:spcBef>
                <a:spcPct val="0"/>
              </a:spcBef>
              <a:spcAft>
                <a:spcPct val="0"/>
              </a:spcAft>
            </a:pPr>
            <a:r>
              <a:rPr lang="en-US" sz="218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endParaRPr lang="en-US" sz="218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45" name="Rectangle 44"/>
          <p:cNvSpPr/>
          <p:nvPr/>
        </p:nvSpPr>
        <p:spPr bwMode="auto">
          <a:xfrm>
            <a:off x="209121" y="1230018"/>
            <a:ext cx="3941803" cy="4149042"/>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b="1"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Helps raise the bar against attackers</a:t>
            </a:r>
          </a:p>
          <a:p>
            <a:pPr defTabSz="932109" fontAlgn="base">
              <a:spcBef>
                <a:spcPct val="0"/>
              </a:spcBef>
              <a:spcAft>
                <a:spcPct val="0"/>
              </a:spcAft>
            </a:pPr>
            <a:endPar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ts val="600"/>
              </a:spcAft>
            </a:pP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Protects </a:t>
            </a: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against zero day </a:t>
            </a: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attacks</a:t>
            </a:r>
          </a:p>
          <a:p>
            <a:pPr defTabSz="932109" fontAlgn="base">
              <a:spcBef>
                <a:spcPct val="0"/>
              </a:spcBef>
              <a:spcAft>
                <a:spcPts val="60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12 </a:t>
            </a: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security mitigations</a:t>
            </a:r>
          </a:p>
          <a:p>
            <a:pPr defTabSz="932109" fontAlgn="base">
              <a:spcBef>
                <a:spcPct val="0"/>
              </a:spcBef>
              <a:spcAft>
                <a:spcPts val="600"/>
              </a:spcAft>
            </a:pP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a:t>
            </a: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the Code and Core</a:t>
            </a:r>
          </a:p>
          <a:p>
            <a:pPr defTabSz="932109" fontAlgn="base">
              <a:spcBef>
                <a:spcPct val="0"/>
              </a:spcBef>
              <a:spcAft>
                <a:spcPts val="60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Compliments </a:t>
            </a: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Windows </a:t>
            </a: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Defender </a:t>
            </a: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other AV </a:t>
            </a: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products</a:t>
            </a:r>
            <a:endPar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2" name="Rectangle 1"/>
          <p:cNvSpPr/>
          <p:nvPr/>
        </p:nvSpPr>
        <p:spPr>
          <a:xfrm>
            <a:off x="218492" y="5426655"/>
            <a:ext cx="11931471" cy="1334852"/>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09" fontAlgn="base">
              <a:spcBef>
                <a:spcPct val="0"/>
              </a:spcBef>
              <a:spcAft>
                <a:spcPct val="0"/>
              </a:spcAft>
            </a:pPr>
            <a:endParaRPr lang="en-US" sz="3200" b="1"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hlinkClick r:id="rId3"/>
            </a:endParaRPr>
          </a:p>
          <a:p>
            <a:pPr algn="ctr" defTabSz="932109" fontAlgn="base">
              <a:spcBef>
                <a:spcPct val="0"/>
              </a:spcBef>
              <a:spcAft>
                <a:spcPct val="0"/>
              </a:spcAft>
            </a:pPr>
            <a:endParaRPr lang="en-US" sz="3200" b="1"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3200" b="1"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             	www.microsoft.com/emet  </a:t>
            </a:r>
          </a:p>
          <a:p>
            <a:pPr defTabSz="932109" fontAlgn="base">
              <a:spcBef>
                <a:spcPct val="0"/>
              </a:spcBef>
              <a:spcAft>
                <a:spcPct val="0"/>
              </a:spcAft>
            </a:pPr>
            <a:r>
              <a:rPr lang="en-US" sz="3200" b="1" dirty="0">
                <a:gradFill>
                  <a:gsLst>
                    <a:gs pos="0">
                      <a:srgbClr val="FFFFFF"/>
                    </a:gs>
                    <a:gs pos="100000">
                      <a:srgbClr val="FFFFFF"/>
                    </a:gs>
                  </a:gsLst>
                  <a:lin ang="5400000" scaled="0"/>
                </a:gradFill>
                <a:latin typeface="Segoe UI Light" pitchFamily="34" charset="0"/>
                <a:cs typeface="Segoe UI" pitchFamily="34" charset="0"/>
              </a:rPr>
              <a:t> </a:t>
            </a:r>
            <a:r>
              <a:rPr lang="en-US" sz="3200" b="1" dirty="0" smtClean="0">
                <a:gradFill>
                  <a:gsLst>
                    <a:gs pos="0">
                      <a:srgbClr val="FFFFFF"/>
                    </a:gs>
                    <a:gs pos="100000">
                      <a:srgbClr val="FFFFFF"/>
                    </a:gs>
                  </a:gsLst>
                  <a:lin ang="5400000" scaled="0"/>
                </a:gradFill>
                <a:latin typeface="Segoe UI Light" pitchFamily="34" charset="0"/>
                <a:cs typeface="Segoe UI" pitchFamily="34" charset="0"/>
              </a:rPr>
              <a:t>            	</a:t>
            </a:r>
            <a:r>
              <a:rPr lang="en-US" sz="3200" b="1" dirty="0" smtClean="0">
                <a:solidFill>
                  <a:schemeClr val="tx1"/>
                </a:solidFill>
                <a:latin typeface="Segoe UI Light" pitchFamily="34" charset="0"/>
              </a:rPr>
              <a:t>Protect </a:t>
            </a:r>
            <a:r>
              <a:rPr lang="en-US" sz="3200" b="1" dirty="0">
                <a:solidFill>
                  <a:schemeClr val="tx1"/>
                </a:solidFill>
                <a:latin typeface="Segoe UI Light" pitchFamily="34" charset="0"/>
              </a:rPr>
              <a:t>your </a:t>
            </a:r>
            <a:r>
              <a:rPr lang="en-US" sz="3200" b="1" dirty="0" smtClean="0">
                <a:solidFill>
                  <a:schemeClr val="tx1"/>
                </a:solidFill>
                <a:latin typeface="Segoe UI Light" pitchFamily="34" charset="0"/>
              </a:rPr>
              <a:t>Enterprise. Deploy </a:t>
            </a:r>
            <a:r>
              <a:rPr lang="en-US" sz="3200" b="1" dirty="0">
                <a:solidFill>
                  <a:schemeClr val="tx1"/>
                </a:solidFill>
                <a:latin typeface="Segoe UI Light" pitchFamily="34" charset="0"/>
              </a:rPr>
              <a:t>EMET </a:t>
            </a:r>
            <a:r>
              <a:rPr lang="en-US" sz="3200" b="1" dirty="0" smtClean="0">
                <a:solidFill>
                  <a:schemeClr val="tx1"/>
                </a:solidFill>
                <a:latin typeface="Segoe UI Light" pitchFamily="34" charset="0"/>
              </a:rPr>
              <a:t>today.</a:t>
            </a:r>
            <a:endParaRPr lang="en-US" sz="4400" b="1" dirty="0"/>
          </a:p>
          <a:p>
            <a:pPr algn="ctr" defTabSz="932109" fontAlgn="base">
              <a:spcBef>
                <a:spcPct val="0"/>
              </a:spcBef>
              <a:spcAft>
                <a:spcPct val="0"/>
              </a:spcAft>
            </a:pPr>
            <a:endParaRPr lang="en-US" sz="3200" b="1"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200" b="1"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pic>
        <p:nvPicPr>
          <p:cNvPr id="4" name="Picture 3"/>
          <p:cNvPicPr>
            <a:picLocks noChangeAspect="1"/>
          </p:cNvPicPr>
          <p:nvPr/>
        </p:nvPicPr>
        <p:blipFill>
          <a:blip r:embed="rId4"/>
          <a:stretch>
            <a:fillRect/>
          </a:stretch>
        </p:blipFill>
        <p:spPr>
          <a:xfrm>
            <a:off x="379303" y="5548497"/>
            <a:ext cx="1106537" cy="1091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5110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 in EMET 5.0 Technical Preview </a:t>
            </a:r>
            <a:endParaRPr lang="en-US" dirty="0"/>
          </a:p>
        </p:txBody>
      </p:sp>
      <p:sp>
        <p:nvSpPr>
          <p:cNvPr id="17" name="Text Placeholder 16"/>
          <p:cNvSpPr>
            <a:spLocks noGrp="1"/>
          </p:cNvSpPr>
          <p:nvPr>
            <p:ph type="body" sz="quarter" idx="11"/>
          </p:nvPr>
        </p:nvSpPr>
        <p:spPr>
          <a:xfrm>
            <a:off x="3932237" y="1212849"/>
            <a:ext cx="8231965" cy="5946243"/>
          </a:xfrm>
          <a:prstGeom prst="rect">
            <a:avLst/>
          </a:prstGeom>
        </p:spPr>
        <p:txBody>
          <a:bodyPr/>
          <a:lstStyle/>
          <a:p>
            <a:r>
              <a:rPr lang="en-US" sz="3600" dirty="0" smtClean="0">
                <a:solidFill>
                  <a:schemeClr val="tx2"/>
                </a:solidFill>
              </a:rPr>
              <a:t>Attack Surface Reduction (ASR)</a:t>
            </a:r>
          </a:p>
          <a:p>
            <a:pPr marL="349724" lvl="1" indent="-349724">
              <a:buFont typeface="Arial" panose="020B0604020202020204" pitchFamily="34" charset="0"/>
              <a:buChar char="•"/>
            </a:pPr>
            <a:r>
              <a:rPr lang="en-US" sz="1800" dirty="0" smtClean="0"/>
              <a:t>Generic plugin blocker to reduce attack surface of programs</a:t>
            </a:r>
            <a:endParaRPr lang="en-US" sz="1800" dirty="0"/>
          </a:p>
          <a:p>
            <a:pPr marL="349724" lvl="1" indent="-349724">
              <a:buFont typeface="Arial" panose="020B0604020202020204" pitchFamily="34" charset="0"/>
              <a:buChar char="•"/>
            </a:pPr>
            <a:r>
              <a:rPr lang="en-US" sz="1800" dirty="0" smtClean="0"/>
              <a:t>Configurable per process with support of Security Zone on </a:t>
            </a:r>
            <a:br>
              <a:rPr lang="en-US" sz="1800" dirty="0" smtClean="0"/>
            </a:br>
            <a:r>
              <a:rPr lang="en-US" sz="1800" dirty="0" smtClean="0"/>
              <a:t>Internet Explorer</a:t>
            </a:r>
          </a:p>
          <a:p>
            <a:pPr marL="349724" lvl="1" indent="-349724">
              <a:buFont typeface="Arial" panose="020B0604020202020204" pitchFamily="34" charset="0"/>
              <a:buChar char="•"/>
            </a:pPr>
            <a:r>
              <a:rPr lang="en-US" sz="1800" dirty="0" smtClean="0"/>
              <a:t>Can limit exposure to external attacks using Java, Flash, Silverlight, </a:t>
            </a:r>
            <a:br>
              <a:rPr lang="en-US" sz="1800" dirty="0" smtClean="0"/>
            </a:br>
            <a:r>
              <a:rPr lang="en-US" sz="1800" dirty="0" smtClean="0"/>
              <a:t>VML, etc. </a:t>
            </a:r>
          </a:p>
          <a:p>
            <a:r>
              <a:rPr lang="en-US" sz="3600" dirty="0" smtClean="0">
                <a:solidFill>
                  <a:schemeClr val="tx2"/>
                </a:solidFill>
              </a:rPr>
              <a:t>Export Address Filtering+ (EAF+)</a:t>
            </a:r>
          </a:p>
          <a:p>
            <a:pPr marL="349724" lvl="1" indent="-349724">
              <a:buFont typeface="Arial" panose="020B0604020202020204" pitchFamily="34" charset="0"/>
              <a:buChar char="•"/>
            </a:pPr>
            <a:r>
              <a:rPr lang="en-US" sz="1800" dirty="0" smtClean="0"/>
              <a:t>Additional protection on top of existing EAF mitigation</a:t>
            </a:r>
          </a:p>
          <a:p>
            <a:pPr marL="349724" lvl="1" indent="-349724">
              <a:buFont typeface="Arial" panose="020B0604020202020204" pitchFamily="34" charset="0"/>
              <a:buChar char="•"/>
            </a:pPr>
            <a:r>
              <a:rPr lang="en-US" sz="1800" dirty="0" smtClean="0"/>
              <a:t>Protect KERNELBASE exports in addition to KERNEL32 and NTDLL</a:t>
            </a:r>
          </a:p>
          <a:p>
            <a:pPr marL="349724" lvl="1" indent="-349724">
              <a:buFont typeface="Arial" panose="020B0604020202020204" pitchFamily="34" charset="0"/>
              <a:buChar char="•"/>
            </a:pPr>
            <a:r>
              <a:rPr lang="en-US" sz="1800" dirty="0" smtClean="0"/>
              <a:t>Perform additional </a:t>
            </a:r>
            <a:r>
              <a:rPr lang="en-US" sz="1800" dirty="0"/>
              <a:t>integrity checks on stack </a:t>
            </a:r>
            <a:r>
              <a:rPr lang="en-US" sz="1800" dirty="0" smtClean="0"/>
              <a:t>registers/limits </a:t>
            </a:r>
            <a:r>
              <a:rPr lang="en-US" sz="1800" dirty="0"/>
              <a:t>when export tables are </a:t>
            </a:r>
            <a:r>
              <a:rPr lang="en-US" sz="1800" dirty="0" smtClean="0"/>
              <a:t>read</a:t>
            </a:r>
          </a:p>
          <a:p>
            <a:pPr marL="349724" lvl="1" indent="-349724">
              <a:buFont typeface="Arial" panose="020B0604020202020204" pitchFamily="34" charset="0"/>
              <a:buChar char="•"/>
            </a:pPr>
            <a:r>
              <a:rPr lang="en-US" sz="1800" dirty="0" smtClean="0"/>
              <a:t>Prevent read operations on export </a:t>
            </a:r>
            <a:r>
              <a:rPr lang="en-US" sz="1800" dirty="0"/>
              <a:t>tables </a:t>
            </a:r>
            <a:r>
              <a:rPr lang="en-US" sz="1800" dirty="0" smtClean="0"/>
              <a:t>from modules prone to memory corruption bugs</a:t>
            </a:r>
          </a:p>
          <a:p>
            <a:r>
              <a:rPr lang="en-US" sz="3600" dirty="0" smtClean="0">
                <a:solidFill>
                  <a:schemeClr val="tx2"/>
                </a:solidFill>
              </a:rPr>
              <a:t>Fixes &amp; Hardening</a:t>
            </a:r>
            <a:endParaRPr lang="en-US" sz="3600" dirty="0">
              <a:solidFill>
                <a:schemeClr val="tx2"/>
              </a:solidFill>
            </a:endParaRPr>
          </a:p>
          <a:p>
            <a:pPr marL="349724" lvl="1" indent="-349724">
              <a:buFont typeface="Arial" panose="020B0604020202020204" pitchFamily="34" charset="0"/>
              <a:buChar char="•"/>
            </a:pPr>
            <a:r>
              <a:rPr lang="en-US" sz="1800" dirty="0" smtClean="0"/>
              <a:t>Experimenting “Deep Hooks” enabled by default</a:t>
            </a:r>
            <a:endParaRPr lang="en-US" sz="1800" dirty="0"/>
          </a:p>
          <a:p>
            <a:pPr marL="349724" lvl="1" indent="-349724">
              <a:buFont typeface="Arial" panose="020B0604020202020204" pitchFamily="34" charset="0"/>
              <a:buChar char="•"/>
            </a:pPr>
            <a:r>
              <a:rPr lang="en-US" sz="1800" dirty="0" smtClean="0"/>
              <a:t>Hardening to protect EMET runtime configuration</a:t>
            </a:r>
            <a:endParaRPr lang="en-US" sz="1800" dirty="0"/>
          </a:p>
          <a:p>
            <a:pPr lvl="1"/>
            <a:endParaRPr lang="en-US" sz="1800" dirty="0"/>
          </a:p>
        </p:txBody>
      </p:sp>
      <p:pic>
        <p:nvPicPr>
          <p:cNvPr id="2" name="Picture 1"/>
          <p:cNvPicPr>
            <a:picLocks noChangeAspect="1"/>
          </p:cNvPicPr>
          <p:nvPr/>
        </p:nvPicPr>
        <p:blipFill>
          <a:blip r:embed="rId3"/>
          <a:stretch>
            <a:fillRect/>
          </a:stretch>
        </p:blipFill>
        <p:spPr>
          <a:xfrm>
            <a:off x="829810" y="2167845"/>
            <a:ext cx="2644079" cy="26073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145123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Windows Defender in </a:t>
            </a:r>
            <a:r>
              <a:rPr lang="en-US" dirty="0" smtClean="0"/>
              <a:t>8.1</a:t>
            </a:r>
            <a:endParaRPr lang="en-US" dirty="0"/>
          </a:p>
        </p:txBody>
      </p:sp>
      <p:sp>
        <p:nvSpPr>
          <p:cNvPr id="6" name="Text Placeholder 5"/>
          <p:cNvSpPr>
            <a:spLocks noGrp="1"/>
          </p:cNvSpPr>
          <p:nvPr>
            <p:ph type="body" sz="quarter" idx="11"/>
          </p:nvPr>
        </p:nvSpPr>
        <p:spPr/>
        <p:txBody>
          <a:bodyPr/>
          <a:lstStyle/>
          <a:p>
            <a:r>
              <a:rPr lang="en-US" sz="4400" dirty="0"/>
              <a:t>Windows </a:t>
            </a:r>
            <a:r>
              <a:rPr lang="en-US" sz="4400" dirty="0" smtClean="0"/>
              <a:t>Defender</a:t>
            </a:r>
          </a:p>
          <a:p>
            <a:r>
              <a:rPr lang="en-US" sz="2400" dirty="0" smtClean="0">
                <a:gradFill>
                  <a:gsLst>
                    <a:gs pos="1250">
                      <a:schemeClr val="tx1"/>
                    </a:gs>
                    <a:gs pos="100000">
                      <a:schemeClr val="tx1"/>
                    </a:gs>
                  </a:gsLst>
                  <a:lin ang="5400000" scaled="0"/>
                </a:gradFill>
              </a:rPr>
              <a:t>Windows </a:t>
            </a:r>
            <a:r>
              <a:rPr lang="en-US" sz="2400" dirty="0">
                <a:gradFill>
                  <a:gsLst>
                    <a:gs pos="1250">
                      <a:schemeClr val="tx1"/>
                    </a:gs>
                    <a:gs pos="100000">
                      <a:schemeClr val="tx1"/>
                    </a:gs>
                  </a:gsLst>
                  <a:lin ang="5400000" scaled="0"/>
                </a:gradFill>
              </a:rPr>
              <a:t>Defender, is a comprehensive </a:t>
            </a:r>
            <a:r>
              <a:rPr lang="en-US" sz="2400" dirty="0" smtClean="0">
                <a:gradFill>
                  <a:gsLst>
                    <a:gs pos="1250">
                      <a:schemeClr val="tx1"/>
                    </a:gs>
                    <a:gs pos="100000">
                      <a:schemeClr val="tx1"/>
                    </a:gs>
                  </a:gsLst>
                  <a:lin ang="5400000" scaled="0"/>
                </a:gradFill>
              </a:rPr>
              <a:t>anti-malware solution. Included in all editions</a:t>
            </a:r>
          </a:p>
          <a:p>
            <a:r>
              <a:rPr lang="en-US" sz="2400" dirty="0" smtClean="0">
                <a:gradFill>
                  <a:gsLst>
                    <a:gs pos="1250">
                      <a:schemeClr val="tx1"/>
                    </a:gs>
                    <a:gs pos="100000">
                      <a:schemeClr val="tx1"/>
                    </a:gs>
                  </a:gsLst>
                  <a:lin ang="5400000" scaled="0"/>
                </a:gradFill>
              </a:rPr>
              <a:t>Based on Security Essentials but improved (e.g.: takes advantage of ELAM)</a:t>
            </a:r>
          </a:p>
          <a:p>
            <a:r>
              <a:rPr lang="en-US" sz="2400" dirty="0" smtClean="0">
                <a:gradFill>
                  <a:gsLst>
                    <a:gs pos="1250">
                      <a:schemeClr val="tx1"/>
                    </a:gs>
                    <a:gs pos="100000">
                      <a:schemeClr val="tx1"/>
                    </a:gs>
                  </a:gsLst>
                  <a:lin ang="5400000" scaled="0"/>
                </a:gradFill>
              </a:rPr>
              <a:t>System </a:t>
            </a:r>
            <a:r>
              <a:rPr lang="en-US" sz="2400" dirty="0">
                <a:gradFill>
                  <a:gsLst>
                    <a:gs pos="1250">
                      <a:schemeClr val="tx1"/>
                    </a:gs>
                    <a:gs pos="100000">
                      <a:schemeClr val="tx1"/>
                    </a:gs>
                  </a:gsLst>
                  <a:lin ang="5400000" scaled="0"/>
                </a:gradFill>
              </a:rPr>
              <a:t>Center Endpoint Protection (SCEP) provides a </a:t>
            </a:r>
            <a:r>
              <a:rPr lang="en-US" sz="2400" dirty="0" smtClean="0">
                <a:gradFill>
                  <a:gsLst>
                    <a:gs pos="1250">
                      <a:schemeClr val="tx1"/>
                    </a:gs>
                    <a:gs pos="100000">
                      <a:schemeClr val="tx1"/>
                    </a:gs>
                  </a:gsLst>
                  <a:lin ang="5400000" scaled="0"/>
                </a:gradFill>
              </a:rPr>
              <a:t>managed Windows Defender Engine</a:t>
            </a:r>
            <a:endParaRPr lang="en-US" sz="2400" dirty="0">
              <a:gradFill>
                <a:gsLst>
                  <a:gs pos="1250">
                    <a:schemeClr val="tx1"/>
                  </a:gs>
                  <a:gs pos="100000">
                    <a:schemeClr val="tx1"/>
                  </a:gs>
                </a:gsLst>
                <a:lin ang="5400000" scaled="0"/>
              </a:gradFill>
            </a:endParaRPr>
          </a:p>
          <a:p>
            <a:endParaRPr lang="en-US" sz="2400" dirty="0" smtClean="0">
              <a:gradFill>
                <a:gsLst>
                  <a:gs pos="1250">
                    <a:schemeClr val="tx1"/>
                  </a:gs>
                  <a:gs pos="100000">
                    <a:schemeClr val="tx1"/>
                  </a:gs>
                </a:gsLst>
                <a:lin ang="5400000" scaled="0"/>
              </a:gradFill>
            </a:endParaRPr>
          </a:p>
          <a:p>
            <a:r>
              <a:rPr lang="en-US" sz="4400" dirty="0" smtClean="0"/>
              <a:t>Windows Defender improvements in 8.1</a:t>
            </a:r>
          </a:p>
          <a:p>
            <a:pPr lvl="1"/>
            <a:r>
              <a:rPr lang="en-US" sz="2400" dirty="0" smtClean="0">
                <a:latin typeface="+mj-lt"/>
              </a:rPr>
              <a:t>Able to </a:t>
            </a:r>
            <a:r>
              <a:rPr lang="en-US" sz="2400" dirty="0">
                <a:latin typeface="+mj-lt"/>
              </a:rPr>
              <a:t>scan </a:t>
            </a:r>
            <a:r>
              <a:rPr lang="en-US" sz="2400" dirty="0" err="1" smtClean="0">
                <a:latin typeface="+mj-lt"/>
              </a:rPr>
              <a:t>javascript</a:t>
            </a:r>
            <a:r>
              <a:rPr lang="en-US" sz="2400" dirty="0" smtClean="0">
                <a:latin typeface="+mj-lt"/>
              </a:rPr>
              <a:t> and code sent to binary extensions when using IE</a:t>
            </a:r>
            <a:endParaRPr lang="en-US" sz="2400" dirty="0">
              <a:latin typeface="+mj-lt"/>
            </a:endParaRPr>
          </a:p>
          <a:p>
            <a:pPr lvl="1"/>
            <a:r>
              <a:rPr lang="en-US" sz="2400" dirty="0">
                <a:latin typeface="+mj-lt"/>
              </a:rPr>
              <a:t>Hardened </a:t>
            </a:r>
            <a:r>
              <a:rPr lang="en-US" sz="2400" dirty="0" smtClean="0">
                <a:latin typeface="+mj-lt"/>
              </a:rPr>
              <a:t>to prevent against </a:t>
            </a:r>
            <a:r>
              <a:rPr lang="en-US" sz="2400" dirty="0">
                <a:latin typeface="+mj-lt"/>
              </a:rPr>
              <a:t>malicious </a:t>
            </a:r>
            <a:r>
              <a:rPr lang="en-US" sz="2400" dirty="0" smtClean="0">
                <a:latin typeface="+mj-lt"/>
              </a:rPr>
              <a:t>shut-down</a:t>
            </a:r>
            <a:endParaRPr lang="en-US" sz="2400" dirty="0">
              <a:latin typeface="+mj-lt"/>
            </a:endParaRPr>
          </a:p>
          <a:p>
            <a:pPr lvl="1"/>
            <a:r>
              <a:rPr lang="en-US" sz="2400" dirty="0" smtClean="0">
                <a:latin typeface="+mj-lt"/>
              </a:rPr>
              <a:t>Enhanced </a:t>
            </a:r>
            <a:r>
              <a:rPr lang="en-US" sz="2400" dirty="0">
                <a:latin typeface="+mj-lt"/>
              </a:rPr>
              <a:t>behavior monitoring to signal connections to known malicious </a:t>
            </a:r>
            <a:r>
              <a:rPr lang="en-US" sz="2400" dirty="0" smtClean="0">
                <a:latin typeface="+mj-lt"/>
              </a:rPr>
              <a:t>locations</a:t>
            </a:r>
          </a:p>
          <a:p>
            <a:pPr lvl="1"/>
            <a:r>
              <a:rPr lang="en-US" sz="2400" dirty="0" smtClean="0">
                <a:latin typeface="+mj-lt"/>
              </a:rPr>
              <a:t>Improved </a:t>
            </a:r>
            <a:r>
              <a:rPr lang="en-US" sz="2400" dirty="0" err="1" smtClean="0">
                <a:latin typeface="+mj-lt"/>
              </a:rPr>
              <a:t>Ux</a:t>
            </a:r>
            <a:r>
              <a:rPr lang="en-US" sz="2400" dirty="0" smtClean="0">
                <a:latin typeface="+mj-lt"/>
              </a:rPr>
              <a:t> to prevent users from ignoring warnings when protection is disabled  </a:t>
            </a:r>
            <a:endParaRPr lang="en-US" sz="2400" dirty="0">
              <a:latin typeface="+mj-lt"/>
            </a:endParaRPr>
          </a:p>
          <a:p>
            <a:pPr lvl="1"/>
            <a:r>
              <a:rPr lang="en-US" sz="2400" dirty="0" smtClean="0">
                <a:latin typeface="+mj-lt"/>
              </a:rPr>
              <a:t>Integrated with Provable </a:t>
            </a:r>
            <a:r>
              <a:rPr lang="en-US" sz="2400" dirty="0">
                <a:latin typeface="+mj-lt"/>
              </a:rPr>
              <a:t>PC Health </a:t>
            </a:r>
            <a:r>
              <a:rPr lang="en-US" sz="2400" dirty="0" smtClean="0">
                <a:latin typeface="+mj-lt"/>
              </a:rPr>
              <a:t>to provide cloud based protection</a:t>
            </a:r>
            <a:endParaRPr lang="en-US" sz="2400" dirty="0">
              <a:latin typeface="+mj-lt"/>
            </a:endParaRPr>
          </a:p>
          <a:p>
            <a:pPr lvl="1"/>
            <a:endParaRPr lang="en-US" sz="2400" dirty="0">
              <a:latin typeface="+mj-lt"/>
            </a:endParaRPr>
          </a:p>
        </p:txBody>
      </p:sp>
    </p:spTree>
    <p:extLst>
      <p:ext uri="{BB962C8B-B14F-4D97-AF65-F5344CB8AC3E}">
        <p14:creationId xmlns:p14="http://schemas.microsoft.com/office/powerpoint/2010/main" val="2465132271"/>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So how good is Windows Defender?</a:t>
            </a:r>
            <a:endParaRPr lang="en-US" dirty="0"/>
          </a:p>
        </p:txBody>
      </p:sp>
      <p:pic>
        <p:nvPicPr>
          <p:cNvPr id="5" name="Picture 4"/>
          <p:cNvPicPr>
            <a:picLocks noChangeAspect="1"/>
          </p:cNvPicPr>
          <p:nvPr/>
        </p:nvPicPr>
        <p:blipFill>
          <a:blip r:embed="rId3"/>
          <a:stretch>
            <a:fillRect/>
          </a:stretch>
        </p:blipFill>
        <p:spPr>
          <a:xfrm>
            <a:off x="3812766" y="1438096"/>
            <a:ext cx="4813310" cy="5411355"/>
          </a:xfrm>
          <a:prstGeom prst="rect">
            <a:avLst/>
          </a:prstGeom>
        </p:spPr>
      </p:pic>
    </p:spTree>
    <p:extLst>
      <p:ext uri="{BB962C8B-B14F-4D97-AF65-F5344CB8AC3E}">
        <p14:creationId xmlns:p14="http://schemas.microsoft.com/office/powerpoint/2010/main" val="9207991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Nov-Dec 2013 AV Comparatives</a:t>
            </a:r>
            <a:br>
              <a:rPr lang="en-US" dirty="0" smtClean="0"/>
            </a:br>
            <a:r>
              <a:rPr lang="en-US" sz="1600" dirty="0" smtClean="0">
                <a:latin typeface="+mn-lt"/>
              </a:rPr>
              <a:t>Why we “failed”?</a:t>
            </a:r>
            <a:endParaRPr lang="en-US" sz="1600" dirty="0">
              <a:latin typeface="+mn-lt"/>
            </a:endParaRPr>
          </a:p>
        </p:txBody>
      </p:sp>
      <p:sp>
        <p:nvSpPr>
          <p:cNvPr id="4" name="Content Placeholder 3"/>
          <p:cNvSpPr>
            <a:spLocks noGrp="1"/>
          </p:cNvSpPr>
          <p:nvPr>
            <p:ph sz="quarter" idx="4294967295"/>
          </p:nvPr>
        </p:nvSpPr>
        <p:spPr>
          <a:xfrm>
            <a:off x="5981700" y="1365250"/>
            <a:ext cx="6454775" cy="4446588"/>
          </a:xfrm>
          <a:prstGeom prst="rect">
            <a:avLst/>
          </a:prstGeom>
        </p:spPr>
        <p:txBody>
          <a:bodyPr/>
          <a:lstStyle/>
          <a:p>
            <a:pPr marL="524586" indent="-524586">
              <a:buFont typeface="+mj-lt"/>
              <a:buAutoNum type="arabicPeriod"/>
            </a:pPr>
            <a:r>
              <a:rPr lang="en-US" sz="2448" dirty="0"/>
              <a:t>Microsoft protects based on prevalence of threats to our customers</a:t>
            </a:r>
          </a:p>
          <a:p>
            <a:pPr marL="524586" indent="-524586">
              <a:buFont typeface="+mj-lt"/>
              <a:buAutoNum type="arabicPeriod"/>
            </a:pPr>
            <a:r>
              <a:rPr lang="en-US" sz="2448" dirty="0"/>
              <a:t>Microsoft does not focus on comparative tests, as the sample sets conflict with rule 1</a:t>
            </a:r>
          </a:p>
          <a:p>
            <a:pPr marL="524586" indent="-524586">
              <a:buFont typeface="+mj-lt"/>
              <a:buAutoNum type="arabicPeriod"/>
            </a:pPr>
            <a:r>
              <a:rPr lang="en-US" sz="2448" dirty="0"/>
              <a:t>The test is an instant in time, and we get to them in accordance to rule 1</a:t>
            </a:r>
          </a:p>
          <a:p>
            <a:pPr marL="524586" indent="-524586">
              <a:buFont typeface="+mj-lt"/>
              <a:buAutoNum type="arabicPeriod"/>
            </a:pPr>
            <a:r>
              <a:rPr lang="en-US" sz="2448" dirty="0"/>
              <a:t>Why was the #1 prevalent family not in the comparative sample set?</a:t>
            </a:r>
          </a:p>
          <a:p>
            <a:pPr marL="524586" indent="-524586">
              <a:buFont typeface="+mj-lt"/>
              <a:buAutoNum type="arabicPeriod"/>
            </a:pPr>
            <a:r>
              <a:rPr lang="en-US" sz="2448" dirty="0"/>
              <a:t>How do other vendors $core better than Microsoft products on comparative tests?</a:t>
            </a:r>
          </a:p>
          <a:p>
            <a:endParaRPr lang="en-US" sz="2856" dirty="0"/>
          </a:p>
        </p:txBody>
      </p:sp>
      <p:pic>
        <p:nvPicPr>
          <p:cNvPr id="5" name="Picture 4"/>
          <p:cNvPicPr>
            <a:picLocks noChangeAspect="1"/>
          </p:cNvPicPr>
          <p:nvPr/>
        </p:nvPicPr>
        <p:blipFill>
          <a:blip r:embed="rId3"/>
          <a:stretch>
            <a:fillRect/>
          </a:stretch>
        </p:blipFill>
        <p:spPr>
          <a:xfrm>
            <a:off x="622618" y="1340488"/>
            <a:ext cx="4596316" cy="5591214"/>
          </a:xfrm>
          <a:prstGeom prst="rect">
            <a:avLst/>
          </a:prstGeom>
        </p:spPr>
      </p:pic>
      <p:sp>
        <p:nvSpPr>
          <p:cNvPr id="6" name="Oval 5"/>
          <p:cNvSpPr/>
          <p:nvPr/>
        </p:nvSpPr>
        <p:spPr bwMode="auto">
          <a:xfrm>
            <a:off x="1069491" y="4078390"/>
            <a:ext cx="349726" cy="306010"/>
          </a:xfrm>
          <a:prstGeom prst="ellipse">
            <a:avLst/>
          </a:prstGeom>
          <a:no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65" rIns="0" bIns="47565"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2040" b="1" dirty="0">
                <a:solidFill>
                  <a:srgbClr val="FF0000"/>
                </a:solidFill>
              </a:rPr>
              <a:t>1</a:t>
            </a:r>
          </a:p>
        </p:txBody>
      </p:sp>
      <p:sp>
        <p:nvSpPr>
          <p:cNvPr id="8" name="Oval 7"/>
          <p:cNvSpPr/>
          <p:nvPr/>
        </p:nvSpPr>
        <p:spPr bwMode="auto">
          <a:xfrm>
            <a:off x="3538781" y="5158462"/>
            <a:ext cx="349726" cy="306010"/>
          </a:xfrm>
          <a:prstGeom prst="ellipse">
            <a:avLst/>
          </a:prstGeom>
          <a:no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65" rIns="0" bIns="47565"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2040" b="1" dirty="0">
                <a:solidFill>
                  <a:srgbClr val="FF0000"/>
                </a:solidFill>
              </a:rPr>
              <a:t>3</a:t>
            </a:r>
          </a:p>
        </p:txBody>
      </p:sp>
      <p:sp>
        <p:nvSpPr>
          <p:cNvPr id="9" name="Oval 8"/>
          <p:cNvSpPr/>
          <p:nvPr/>
        </p:nvSpPr>
        <p:spPr bwMode="auto">
          <a:xfrm>
            <a:off x="4229820" y="6646515"/>
            <a:ext cx="349726" cy="306010"/>
          </a:xfrm>
          <a:prstGeom prst="ellipse">
            <a:avLst/>
          </a:prstGeom>
          <a:no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65" rIns="0" bIns="47565"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2040" b="1" dirty="0">
                <a:solidFill>
                  <a:srgbClr val="FF0000"/>
                </a:solidFill>
              </a:rPr>
              <a:t>2</a:t>
            </a:r>
          </a:p>
        </p:txBody>
      </p:sp>
      <p:sp>
        <p:nvSpPr>
          <p:cNvPr id="10" name="Oval 9"/>
          <p:cNvSpPr/>
          <p:nvPr/>
        </p:nvSpPr>
        <p:spPr bwMode="auto">
          <a:xfrm>
            <a:off x="1090700" y="2106617"/>
            <a:ext cx="349726" cy="306010"/>
          </a:xfrm>
          <a:prstGeom prst="ellipse">
            <a:avLst/>
          </a:prstGeom>
          <a:no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65" rIns="0" bIns="47565"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2040" b="1" dirty="0">
                <a:solidFill>
                  <a:srgbClr val="FF0000"/>
                </a:solidFill>
              </a:rPr>
              <a:t>4</a:t>
            </a:r>
          </a:p>
        </p:txBody>
      </p:sp>
      <p:sp>
        <p:nvSpPr>
          <p:cNvPr id="13" name="Oval 12"/>
          <p:cNvSpPr/>
          <p:nvPr/>
        </p:nvSpPr>
        <p:spPr bwMode="auto">
          <a:xfrm>
            <a:off x="1079206" y="6667339"/>
            <a:ext cx="349726" cy="306010"/>
          </a:xfrm>
          <a:prstGeom prst="ellipse">
            <a:avLst/>
          </a:prstGeom>
          <a:no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65" rIns="0" bIns="47565"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2040" b="1" dirty="0">
                <a:solidFill>
                  <a:srgbClr val="FF0000"/>
                </a:solidFill>
              </a:rPr>
              <a:t>1</a:t>
            </a:r>
          </a:p>
        </p:txBody>
      </p:sp>
      <p:sp>
        <p:nvSpPr>
          <p:cNvPr id="14" name="TextBox 13"/>
          <p:cNvSpPr txBox="1"/>
          <p:nvPr/>
        </p:nvSpPr>
        <p:spPr>
          <a:xfrm>
            <a:off x="6472494" y="6255659"/>
            <a:ext cx="4355330" cy="704713"/>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1428" dirty="0">
                <a:solidFill>
                  <a:srgbClr val="FFFF00"/>
                </a:solidFill>
              </a:rPr>
              <a:t>The samples encountered by our customers in this test impacted .004% of our customer </a:t>
            </a:r>
            <a:r>
              <a:rPr lang="en-US" sz="1428" dirty="0" smtClean="0">
                <a:solidFill>
                  <a:srgbClr val="FFFF00"/>
                </a:solidFill>
              </a:rPr>
              <a:t>base</a:t>
            </a:r>
            <a:endParaRPr lang="en-US" sz="1428" dirty="0">
              <a:solidFill>
                <a:srgbClr val="FFFF00"/>
              </a:solidFill>
            </a:endParaRPr>
          </a:p>
        </p:txBody>
      </p:sp>
    </p:spTree>
    <p:extLst>
      <p:ext uri="{BB962C8B-B14F-4D97-AF65-F5344CB8AC3E}">
        <p14:creationId xmlns:p14="http://schemas.microsoft.com/office/powerpoint/2010/main" val="46652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8" grpId="0" animBg="1"/>
      <p:bldP spid="9" grpId="0" animBg="1"/>
      <p:bldP spid="10"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The </a:t>
            </a:r>
            <a:r>
              <a:rPr lang="en-US" sz="3600" dirty="0"/>
              <a:t>state of Windows 8.1 Security: Malware Resistance</a:t>
            </a:r>
          </a:p>
        </p:txBody>
      </p:sp>
      <p:sp>
        <p:nvSpPr>
          <p:cNvPr id="3" name="Text Placeholder 2"/>
          <p:cNvSpPr>
            <a:spLocks noGrp="1"/>
          </p:cNvSpPr>
          <p:nvPr>
            <p:ph type="body" sz="quarter" idx="14"/>
          </p:nvPr>
        </p:nvSpPr>
        <p:spPr/>
        <p:txBody>
          <a:bodyPr/>
          <a:lstStyle/>
          <a:p>
            <a:r>
              <a:rPr lang="en-US" sz="1800" dirty="0" smtClean="0"/>
              <a:t>Chris Hallum		     Christopher </a:t>
            </a:r>
            <a:r>
              <a:rPr lang="en-US" sz="1800" dirty="0"/>
              <a:t>Walstad </a:t>
            </a:r>
            <a:endParaRPr lang="en-US" sz="1800" dirty="0" smtClean="0"/>
          </a:p>
          <a:p>
            <a:r>
              <a:rPr lang="en-US" sz="1800" dirty="0" smtClean="0"/>
              <a:t>Senior Product Manager	</a:t>
            </a:r>
            <a:r>
              <a:rPr lang="en-US" sz="1800" dirty="0"/>
              <a:t> </a:t>
            </a:r>
            <a:r>
              <a:rPr lang="en-US" sz="1800" dirty="0" smtClean="0"/>
              <a:t>    Senior Program Manager</a:t>
            </a:r>
          </a:p>
          <a:p>
            <a:r>
              <a:rPr lang="en-US" sz="1800" dirty="0"/>
              <a:t>Windows Security		</a:t>
            </a:r>
            <a:r>
              <a:rPr lang="en-US" sz="1800" dirty="0" smtClean="0"/>
              <a:t>     Windows Security</a:t>
            </a:r>
          </a:p>
          <a:p>
            <a:r>
              <a:rPr lang="en-US" sz="1800" dirty="0" smtClean="0"/>
              <a:t>Microsoft Corporation	     Microsoft Corporation</a:t>
            </a:r>
            <a:endParaRPr lang="en-US" sz="1800" dirty="0"/>
          </a:p>
        </p:txBody>
      </p:sp>
      <p:sp>
        <p:nvSpPr>
          <p:cNvPr id="6" name="Text Placeholder 5"/>
          <p:cNvSpPr>
            <a:spLocks noGrp="1"/>
          </p:cNvSpPr>
          <p:nvPr>
            <p:ph type="body" sz="quarter" idx="15"/>
          </p:nvPr>
        </p:nvSpPr>
        <p:spPr/>
        <p:txBody>
          <a:bodyPr/>
          <a:lstStyle/>
          <a:p>
            <a:r>
              <a:rPr lang="en-US" dirty="0" smtClean="0"/>
              <a:t>WIN-B315</a:t>
            </a:r>
            <a:endParaRPr lang="en-US" dirty="0"/>
          </a:p>
        </p:txBody>
      </p:sp>
    </p:spTree>
    <p:extLst>
      <p:ext uri="{BB962C8B-B14F-4D97-AF65-F5344CB8AC3E}">
        <p14:creationId xmlns:p14="http://schemas.microsoft.com/office/powerpoint/2010/main" val="11724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have changed the narrative…</a:t>
            </a:r>
            <a:endParaRPr lang="en-US" dirty="0"/>
          </a:p>
        </p:txBody>
      </p:sp>
      <p:pic>
        <p:nvPicPr>
          <p:cNvPr id="3" name="Picture 2"/>
          <p:cNvPicPr>
            <a:picLocks noChangeAspect="1"/>
          </p:cNvPicPr>
          <p:nvPr/>
        </p:nvPicPr>
        <p:blipFill>
          <a:blip r:embed="rId3"/>
          <a:stretch>
            <a:fillRect/>
          </a:stretch>
        </p:blipFill>
        <p:spPr>
          <a:xfrm>
            <a:off x="6054608" y="1204651"/>
            <a:ext cx="6106386" cy="1480336"/>
          </a:xfrm>
          <a:prstGeom prst="rect">
            <a:avLst/>
          </a:prstGeom>
        </p:spPr>
      </p:pic>
      <p:pic>
        <p:nvPicPr>
          <p:cNvPr id="4" name="Picture 3"/>
          <p:cNvPicPr>
            <a:picLocks noChangeAspect="1"/>
          </p:cNvPicPr>
          <p:nvPr/>
        </p:nvPicPr>
        <p:blipFill>
          <a:blip r:embed="rId4"/>
          <a:stretch>
            <a:fillRect/>
          </a:stretch>
        </p:blipFill>
        <p:spPr>
          <a:xfrm>
            <a:off x="6065859" y="2744345"/>
            <a:ext cx="6323703" cy="2669176"/>
          </a:xfrm>
          <a:prstGeom prst="rect">
            <a:avLst/>
          </a:prstGeom>
        </p:spPr>
      </p:pic>
      <p:pic>
        <p:nvPicPr>
          <p:cNvPr id="5" name="Picture 4"/>
          <p:cNvPicPr>
            <a:picLocks noChangeAspect="1"/>
          </p:cNvPicPr>
          <p:nvPr/>
        </p:nvPicPr>
        <p:blipFill>
          <a:blip r:embed="rId5"/>
          <a:stretch>
            <a:fillRect/>
          </a:stretch>
        </p:blipFill>
        <p:spPr>
          <a:xfrm>
            <a:off x="3519544" y="1192655"/>
            <a:ext cx="5073883" cy="5704304"/>
          </a:xfrm>
          <a:prstGeom prst="rect">
            <a:avLst/>
          </a:prstGeom>
        </p:spPr>
      </p:pic>
      <p:sp>
        <p:nvSpPr>
          <p:cNvPr id="6" name="Rectangular Callout 5"/>
          <p:cNvSpPr/>
          <p:nvPr/>
        </p:nvSpPr>
        <p:spPr bwMode="auto">
          <a:xfrm>
            <a:off x="5425846" y="5935317"/>
            <a:ext cx="3535561" cy="685703"/>
          </a:xfrm>
          <a:prstGeom prst="wedgeRectCallout">
            <a:avLst>
              <a:gd name="adj1" fmla="val -56212"/>
              <a:gd name="adj2" fmla="val -128696"/>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From </a:t>
            </a:r>
            <a:r>
              <a:rPr lang="en-US" sz="2400" dirty="0" smtClean="0">
                <a:gradFill>
                  <a:gsLst>
                    <a:gs pos="0">
                      <a:srgbClr val="FFFFFF"/>
                    </a:gs>
                    <a:gs pos="100000">
                      <a:srgbClr val="FFFFFF"/>
                    </a:gs>
                  </a:gsLst>
                  <a:lin ang="5400000" scaled="0"/>
                </a:gradFill>
                <a:ea typeface="Segoe UI" pitchFamily="34" charset="0"/>
                <a:cs typeface="Segoe UI" pitchFamily="34" charset="0"/>
              </a:rPr>
              <a:t>February 2013…</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ular Callout 8"/>
          <p:cNvSpPr/>
          <p:nvPr/>
        </p:nvSpPr>
        <p:spPr bwMode="auto">
          <a:xfrm>
            <a:off x="9266161" y="5935317"/>
            <a:ext cx="2895611" cy="685703"/>
          </a:xfrm>
          <a:prstGeom prst="wedgeRectCallout">
            <a:avLst>
              <a:gd name="adj1" fmla="val -63414"/>
              <a:gd name="adj2" fmla="val -121944"/>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…to </a:t>
            </a:r>
            <a:r>
              <a:rPr lang="en-US" sz="2400" dirty="0" smtClean="0">
                <a:gradFill>
                  <a:gsLst>
                    <a:gs pos="0">
                      <a:srgbClr val="FFFFFF"/>
                    </a:gs>
                    <a:gs pos="100000">
                      <a:srgbClr val="FFFFFF"/>
                    </a:gs>
                  </a:gsLst>
                  <a:lin ang="5400000" scaled="0"/>
                </a:gradFill>
                <a:ea typeface="Segoe UI" pitchFamily="34" charset="0"/>
                <a:cs typeface="Segoe UI" pitchFamily="34" charset="0"/>
              </a:rPr>
              <a:t>October 2013 </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17126" y="2073860"/>
            <a:ext cx="1316674" cy="274317"/>
          </a:xfrm>
          <a:prstGeom prst="rect">
            <a:avLst/>
          </a:prstGeom>
          <a:solidFill>
            <a:srgbClr val="00B050">
              <a:alpha val="61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6203950" y="2439259"/>
            <a:ext cx="1684275" cy="267004"/>
          </a:xfrm>
          <a:prstGeom prst="rect">
            <a:avLst/>
          </a:prstGeom>
          <a:solidFill>
            <a:srgbClr val="00B050">
              <a:alpha val="61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45426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27623E-6 -3.81298E-7 L -0.25721 -0.00022 " pathEditMode="relative" rAng="0" ptsTypes="AA">
                                      <p:cBhvr>
                                        <p:cTn id="6" dur="2000" fill="hold"/>
                                        <p:tgtEl>
                                          <p:spTgt spid="5"/>
                                        </p:tgtEl>
                                        <p:attrNameLst>
                                          <p:attrName>ppt_x</p:attrName>
                                          <p:attrName>ppt_y</p:attrName>
                                        </p:attrNameLst>
                                      </p:cBhvr>
                                      <p:rCtr x="-12905" y="318"/>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chor="b"/>
          <a:lstStyle/>
          <a:p>
            <a:pPr algn="ctr"/>
            <a:r>
              <a:rPr lang="en-US" sz="7200" dirty="0"/>
              <a:t>Application Security</a:t>
            </a:r>
          </a:p>
        </p:txBody>
      </p:sp>
    </p:spTree>
    <p:extLst>
      <p:ext uri="{BB962C8B-B14F-4D97-AF65-F5344CB8AC3E}">
        <p14:creationId xmlns:p14="http://schemas.microsoft.com/office/powerpoint/2010/main" val="20217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0" indent="0">
              <a:buNone/>
            </a:pPr>
            <a:r>
              <a:rPr lang="en-US" sz="3200" dirty="0" smtClean="0">
                <a:gradFill>
                  <a:gsLst>
                    <a:gs pos="1250">
                      <a:schemeClr val="tx2"/>
                    </a:gs>
                    <a:gs pos="99000">
                      <a:schemeClr val="tx2"/>
                    </a:gs>
                  </a:gsLst>
                  <a:lin ang="5400000" scaled="0"/>
                </a:gradFill>
              </a:rPr>
              <a:t>Powerful apps that are inherently more secure</a:t>
            </a:r>
            <a:endParaRPr lang="en-US" sz="3200" dirty="0">
              <a:gradFill>
                <a:gsLst>
                  <a:gs pos="1250">
                    <a:schemeClr val="tx2"/>
                  </a:gs>
                  <a:gs pos="99000">
                    <a:schemeClr val="tx2"/>
                  </a:gs>
                </a:gsLst>
                <a:lin ang="5400000" scaled="0"/>
              </a:gradFill>
            </a:endParaRPr>
          </a:p>
          <a:p>
            <a:pPr marL="0" lvl="1" indent="0">
              <a:buNone/>
            </a:pPr>
            <a:r>
              <a:rPr lang="en-US" sz="2000" dirty="0" smtClean="0">
                <a:latin typeface="+mj-lt"/>
              </a:rPr>
              <a:t>Sandboxed apps (AppContainer) run with least </a:t>
            </a:r>
            <a:r>
              <a:rPr lang="en-US" sz="2000" dirty="0" err="1" smtClean="0">
                <a:latin typeface="+mj-lt"/>
              </a:rPr>
              <a:t>priv</a:t>
            </a:r>
            <a:r>
              <a:rPr lang="en-US" sz="2000" dirty="0" smtClean="0">
                <a:latin typeface="+mj-lt"/>
              </a:rPr>
              <a:t>;  Secures system, apps, and data from malicious apps</a:t>
            </a:r>
          </a:p>
          <a:p>
            <a:pPr marL="0" lvl="1" indent="0">
              <a:buNone/>
            </a:pPr>
            <a:r>
              <a:rPr lang="en-US" sz="2000" dirty="0" smtClean="0">
                <a:latin typeface="+mj-lt"/>
              </a:rPr>
              <a:t>Access to user data and sensitive Windows capabilities require declaration and user approval</a:t>
            </a:r>
          </a:p>
          <a:p>
            <a:pPr marL="0" lvl="1" indent="0">
              <a:buNone/>
            </a:pPr>
            <a:endParaRPr lang="en-US" sz="800" dirty="0" smtClean="0">
              <a:latin typeface="+mj-lt"/>
            </a:endParaRPr>
          </a:p>
          <a:p>
            <a:pPr marL="0" lvl="1" indent="0">
              <a:buNone/>
            </a:pPr>
            <a:r>
              <a:rPr lang="en-US" sz="3200" dirty="0" smtClean="0">
                <a:gradFill>
                  <a:gsLst>
                    <a:gs pos="1250">
                      <a:schemeClr val="tx2"/>
                    </a:gs>
                    <a:gs pos="99000">
                      <a:schemeClr val="tx2"/>
                    </a:gs>
                  </a:gsLst>
                  <a:lin ang="5400000" scaled="0"/>
                </a:gradFill>
                <a:latin typeface="+mj-lt"/>
              </a:rPr>
              <a:t>App Capability Declarations </a:t>
            </a:r>
          </a:p>
          <a:p>
            <a:pPr marL="0" lvl="1" indent="0">
              <a:buNone/>
            </a:pPr>
            <a:r>
              <a:rPr lang="en-US" sz="2000" dirty="0" smtClean="0">
                <a:latin typeface="+mj-lt"/>
              </a:rPr>
              <a:t>Apps declare which user and system resources they will access (</a:t>
            </a:r>
            <a:r>
              <a:rPr lang="en-US" sz="2000" dirty="0" err="1" smtClean="0">
                <a:latin typeface="+mj-lt"/>
              </a:rPr>
              <a:t>e.g.:Pictures</a:t>
            </a:r>
            <a:r>
              <a:rPr lang="en-US" sz="2000" dirty="0" smtClean="0">
                <a:latin typeface="+mj-lt"/>
              </a:rPr>
              <a:t>, Webcam) </a:t>
            </a:r>
          </a:p>
          <a:p>
            <a:pPr marL="0" lvl="1" indent="0">
              <a:buNone/>
            </a:pPr>
            <a:r>
              <a:rPr lang="en-US" sz="2000" dirty="0" smtClean="0">
                <a:latin typeface="+mj-lt"/>
              </a:rPr>
              <a:t>Access is declared in </a:t>
            </a:r>
            <a:r>
              <a:rPr lang="en-US" sz="2000" dirty="0">
                <a:latin typeface="+mj-lt"/>
              </a:rPr>
              <a:t>its package </a:t>
            </a:r>
            <a:r>
              <a:rPr lang="en-US" sz="2000" dirty="0" smtClean="0">
                <a:latin typeface="+mj-lt"/>
              </a:rPr>
              <a:t>manifest so unlike Desktop apps there is full disclosure</a:t>
            </a:r>
          </a:p>
        </p:txBody>
      </p:sp>
      <p:sp>
        <p:nvSpPr>
          <p:cNvPr id="6" name="Title 1"/>
          <p:cNvSpPr>
            <a:spLocks noGrp="1"/>
          </p:cNvSpPr>
          <p:nvPr>
            <p:ph type="title"/>
          </p:nvPr>
        </p:nvSpPr>
        <p:spPr/>
        <p:txBody>
          <a:bodyPr/>
          <a:lstStyle/>
          <a:p>
            <a:r>
              <a:rPr lang="en-US" sz="4800" dirty="0"/>
              <a:t>Securing</a:t>
            </a:r>
            <a:r>
              <a:rPr lang="en-US" sz="4800" dirty="0" smtClean="0"/>
              <a:t> the System Post Boot - AppContainer</a:t>
            </a:r>
            <a:endParaRPr lang="en-US" sz="4800" dirty="0"/>
          </a:p>
        </p:txBody>
      </p:sp>
      <p:sp>
        <p:nvSpPr>
          <p:cNvPr id="4" name="Content Placeholder 2"/>
          <p:cNvSpPr txBox="1">
            <a:spLocks/>
          </p:cNvSpPr>
          <p:nvPr/>
        </p:nvSpPr>
        <p:spPr>
          <a:xfrm>
            <a:off x="274637" y="3699918"/>
            <a:ext cx="11628270" cy="299774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US" sz="3200" dirty="0" smtClean="0">
                <a:gradFill>
                  <a:gsLst>
                    <a:gs pos="1250">
                      <a:schemeClr val="tx2"/>
                    </a:gs>
                    <a:gs pos="99000">
                      <a:schemeClr val="tx2"/>
                    </a:gs>
                  </a:gsLst>
                  <a:lin ang="5400000" scaled="0"/>
                </a:gradFill>
                <a:latin typeface="+mj-lt"/>
              </a:rPr>
              <a:t>App Contracts</a:t>
            </a:r>
          </a:p>
          <a:p>
            <a:pPr marL="0" lvl="1" indent="0">
              <a:buFont typeface="Arial" pitchFamily="34" charset="0"/>
              <a:buNone/>
            </a:pPr>
            <a:r>
              <a:rPr lang="en-US" sz="2000" dirty="0" smtClean="0">
                <a:latin typeface="+mj-lt"/>
              </a:rPr>
              <a:t>Enable app to app interaction using Source and Target contracts</a:t>
            </a:r>
          </a:p>
          <a:p>
            <a:pPr marL="0" lvl="1" indent="0">
              <a:buFont typeface="Arial" pitchFamily="34" charset="0"/>
              <a:buNone/>
            </a:pPr>
            <a:r>
              <a:rPr lang="en-US" sz="2000" dirty="0" smtClean="0">
                <a:latin typeface="+mj-lt"/>
              </a:rPr>
              <a:t>Source Contract Example - IE has a Source contract to share site info (URL, Image(s), </a:t>
            </a:r>
            <a:r>
              <a:rPr lang="en-US" sz="2000" dirty="0" err="1" smtClean="0">
                <a:latin typeface="+mj-lt"/>
              </a:rPr>
              <a:t>etc</a:t>
            </a:r>
            <a:r>
              <a:rPr lang="en-US" sz="2000" dirty="0" smtClean="0">
                <a:latin typeface="+mj-lt"/>
              </a:rPr>
              <a:t>). </a:t>
            </a:r>
          </a:p>
          <a:p>
            <a:pPr marL="0" lvl="1" indent="0">
              <a:buFont typeface="Arial" pitchFamily="34" charset="0"/>
              <a:buNone/>
            </a:pPr>
            <a:r>
              <a:rPr lang="en-US" sz="2000" dirty="0" smtClean="0">
                <a:latin typeface="+mj-lt"/>
              </a:rPr>
              <a:t>Target Contract Example - Mail declares ability to receive data and formats it</a:t>
            </a:r>
          </a:p>
          <a:p>
            <a:pPr marL="0" lvl="1" indent="0">
              <a:buFont typeface="Arial" pitchFamily="34" charset="0"/>
              <a:buNone/>
            </a:pPr>
            <a:endParaRPr lang="en-US" sz="800" dirty="0" smtClean="0">
              <a:latin typeface="+mj-lt"/>
            </a:endParaRPr>
          </a:p>
          <a:p>
            <a:pPr marL="0" lvl="1" indent="0">
              <a:buFont typeface="Arial" pitchFamily="34" charset="0"/>
              <a:buNone/>
            </a:pPr>
            <a:r>
              <a:rPr lang="en-US" sz="3200" dirty="0" smtClean="0">
                <a:gradFill>
                  <a:gsLst>
                    <a:gs pos="1250">
                      <a:schemeClr val="tx2"/>
                    </a:gs>
                    <a:gs pos="99000">
                      <a:schemeClr val="tx2"/>
                    </a:gs>
                  </a:gsLst>
                  <a:lin ang="5400000" scaled="0"/>
                </a:gradFill>
                <a:latin typeface="+mj-lt"/>
              </a:rPr>
              <a:t>App Extensions</a:t>
            </a:r>
          </a:p>
          <a:p>
            <a:pPr marL="0" lvl="1" indent="0">
              <a:buFont typeface="Arial" pitchFamily="34" charset="0"/>
              <a:buNone/>
            </a:pPr>
            <a:r>
              <a:rPr lang="en-US" sz="2000" dirty="0" smtClean="0">
                <a:latin typeface="+mj-lt"/>
              </a:rPr>
              <a:t>Extensions lets app developers extend or customize standard Windows features</a:t>
            </a:r>
          </a:p>
          <a:p>
            <a:pPr marL="0" lvl="1" indent="0">
              <a:buFont typeface="Arial" pitchFamily="34" charset="0"/>
              <a:buNone/>
            </a:pPr>
            <a:r>
              <a:rPr lang="en-US" sz="2000" dirty="0" smtClean="0">
                <a:latin typeface="+mj-lt"/>
              </a:rPr>
              <a:t>Example - HP could can use a Windows Store device app to customize the Device -&gt; Print </a:t>
            </a:r>
            <a:r>
              <a:rPr lang="en-US" sz="2000" dirty="0" err="1" smtClean="0">
                <a:latin typeface="+mj-lt"/>
              </a:rPr>
              <a:t>flyout</a:t>
            </a:r>
            <a:r>
              <a:rPr lang="en-US" sz="2000" dirty="0" smtClean="0">
                <a:latin typeface="+mj-lt"/>
              </a:rPr>
              <a:t>.</a:t>
            </a:r>
          </a:p>
        </p:txBody>
      </p:sp>
    </p:spTree>
    <p:extLst>
      <p:ext uri="{BB962C8B-B14F-4D97-AF65-F5344CB8AC3E}">
        <p14:creationId xmlns:p14="http://schemas.microsoft.com/office/powerpoint/2010/main" val="442132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4800" dirty="0"/>
              <a:t>Securing</a:t>
            </a:r>
            <a:r>
              <a:rPr lang="en-US" sz="4800" dirty="0" smtClean="0"/>
              <a:t> the System Post Boot – Desktop Apps</a:t>
            </a:r>
            <a:endParaRPr lang="en-US" sz="4800" dirty="0"/>
          </a:p>
        </p:txBody>
      </p:sp>
      <p:pic>
        <p:nvPicPr>
          <p:cNvPr id="4" name="Picture 3"/>
          <p:cNvPicPr>
            <a:picLocks noChangeAspect="1"/>
          </p:cNvPicPr>
          <p:nvPr/>
        </p:nvPicPr>
        <p:blipFill>
          <a:blip r:embed="rId4"/>
          <a:stretch>
            <a:fillRect/>
          </a:stretch>
        </p:blipFill>
        <p:spPr>
          <a:xfrm>
            <a:off x="4985836" y="2151218"/>
            <a:ext cx="7178367" cy="4340971"/>
          </a:xfrm>
          <a:prstGeom prst="rect">
            <a:avLst/>
          </a:prstGeom>
        </p:spPr>
      </p:pic>
      <p:sp>
        <p:nvSpPr>
          <p:cNvPr id="5" name="Rectangle 4"/>
          <p:cNvSpPr/>
          <p:nvPr/>
        </p:nvSpPr>
        <p:spPr bwMode="auto">
          <a:xfrm>
            <a:off x="711520" y="3800350"/>
            <a:ext cx="3133970" cy="1040285"/>
          </a:xfrm>
          <a:prstGeom prst="rect">
            <a:avLst/>
          </a:prstGeom>
          <a:ln>
            <a:noFill/>
          </a:ln>
        </p:spPr>
        <p:txBody>
          <a:bodyPr vert="horz" wrap="square" lIns="0" tIns="0" rIns="0" bIns="0" rtlCol="0">
            <a:spAutoFit/>
          </a:bodyPr>
          <a:lstStyle/>
          <a:p>
            <a:pPr>
              <a:lnSpc>
                <a:spcPct val="90000"/>
              </a:lnSpc>
              <a:spcBef>
                <a:spcPts val="1200"/>
              </a:spcBef>
            </a:pPr>
            <a:r>
              <a:rPr lang="en-US" sz="1600" dirty="0" smtClean="0"/>
              <a:t>Users </a:t>
            </a:r>
            <a:r>
              <a:rPr lang="en-US" sz="1600" dirty="0"/>
              <a:t>with </a:t>
            </a:r>
            <a:r>
              <a:rPr lang="en-US" sz="1600" dirty="0" smtClean="0"/>
              <a:t>even the </a:t>
            </a:r>
            <a:r>
              <a:rPr lang="en-US" sz="1600" dirty="0"/>
              <a:t>best intentions will use applications that </a:t>
            </a:r>
            <a:r>
              <a:rPr lang="en-US" sz="1600" dirty="0" smtClean="0"/>
              <a:t>put your organization’s data </a:t>
            </a:r>
            <a:r>
              <a:rPr lang="en-US" sz="1600" dirty="0"/>
              <a:t>at risk </a:t>
            </a:r>
          </a:p>
          <a:p>
            <a:pPr>
              <a:lnSpc>
                <a:spcPct val="90000"/>
              </a:lnSpc>
              <a:spcBef>
                <a:spcPts val="1200"/>
              </a:spcBef>
            </a:pPr>
            <a:endParaRPr lang="en-US" sz="1600" b="1" spc="-30" dirty="0">
              <a:solidFill>
                <a:schemeClr val="bg2">
                  <a:lumMod val="50000"/>
                </a:schemeClr>
              </a:solidFill>
            </a:endParaRPr>
          </a:p>
        </p:txBody>
      </p:sp>
      <p:grpSp>
        <p:nvGrpSpPr>
          <p:cNvPr id="7" name="Group 6"/>
          <p:cNvGrpSpPr/>
          <p:nvPr/>
        </p:nvGrpSpPr>
        <p:grpSpPr>
          <a:xfrm>
            <a:off x="2713037" y="1768034"/>
            <a:ext cx="2120863" cy="1589865"/>
            <a:chOff x="3321442" y="5042873"/>
            <a:chExt cx="2120863" cy="1589865"/>
          </a:xfrm>
        </p:grpSpPr>
        <p:sp>
          <p:nvSpPr>
            <p:cNvPr id="8" name="Oval 7"/>
            <p:cNvSpPr/>
            <p:nvPr>
              <p:custDataLst>
                <p:tags r:id="rId1"/>
              </p:custDataLst>
            </p:nvPr>
          </p:nvSpPr>
          <p:spPr bwMode="auto">
            <a:xfrm>
              <a:off x="3321442" y="5042873"/>
              <a:ext cx="2120863" cy="1589865"/>
            </a:xfrm>
            <a:prstGeom prst="ellipse">
              <a:avLst/>
            </a:prstGeom>
            <a:solidFill>
              <a:schemeClr val="bg2">
                <a:lumMod val="75000"/>
              </a:schemeClr>
            </a:solidFill>
            <a:ln w="19050" cap="flat" cmpd="sng" algn="ctr">
              <a:solidFill>
                <a:srgbClr val="0070C0"/>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solidFill>
                  <a:schemeClr val="accent1">
                    <a:lumMod val="60000"/>
                    <a:lumOff val="40000"/>
                  </a:schemeClr>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6338" y="5795665"/>
              <a:ext cx="1740759" cy="446655"/>
            </a:xfrm>
            <a:prstGeom prst="rect">
              <a:avLst/>
            </a:prstGeom>
          </p:spPr>
        </p:pic>
        <p:sp>
          <p:nvSpPr>
            <p:cNvPr id="10" name="Rectangle 9"/>
            <p:cNvSpPr/>
            <p:nvPr/>
          </p:nvSpPr>
          <p:spPr>
            <a:xfrm>
              <a:off x="3937499" y="6076294"/>
              <a:ext cx="1029997" cy="196284"/>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solidFill>
                    <a:srgbClr val="FFFFFF"/>
                  </a:solidFill>
                  <a:latin typeface="Segoe"/>
                </a:rPr>
                <a:t>Active Directory</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0288" y="5203147"/>
              <a:ext cx="967012" cy="646270"/>
            </a:xfrm>
            <a:prstGeom prst="rect">
              <a:avLst/>
            </a:prstGeom>
          </p:spPr>
        </p:pic>
      </p:grpSp>
      <p:cxnSp>
        <p:nvCxnSpPr>
          <p:cNvPr id="12" name="Straight Connector 11"/>
          <p:cNvCxnSpPr/>
          <p:nvPr/>
        </p:nvCxnSpPr>
        <p:spPr>
          <a:xfrm>
            <a:off x="1846357" y="2251443"/>
            <a:ext cx="817279" cy="255157"/>
          </a:xfrm>
          <a:prstGeom prst="line">
            <a:avLst/>
          </a:prstGeom>
          <a:ln w="25400"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5757" y="2730216"/>
            <a:ext cx="939958" cy="627683"/>
          </a:xfrm>
          <a:prstGeom prst="rect">
            <a:avLst/>
          </a:prstGeom>
        </p:spPr>
      </p:pic>
      <p:pic>
        <p:nvPicPr>
          <p:cNvPr id="14" name="Picture 13"/>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1520" y="1838692"/>
            <a:ext cx="905999" cy="780641"/>
          </a:xfrm>
          <a:prstGeom prst="rect">
            <a:avLst/>
          </a:prstGeom>
        </p:spPr>
      </p:pic>
      <p:cxnSp>
        <p:nvCxnSpPr>
          <p:cNvPr id="15" name="Straight Connector 14"/>
          <p:cNvCxnSpPr/>
          <p:nvPr/>
        </p:nvCxnSpPr>
        <p:spPr>
          <a:xfrm flipV="1">
            <a:off x="1867033" y="2617482"/>
            <a:ext cx="793868" cy="349999"/>
          </a:xfrm>
          <a:prstGeom prst="line">
            <a:avLst/>
          </a:prstGeom>
          <a:ln w="25400"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711520" y="4722618"/>
            <a:ext cx="3133970" cy="664797"/>
          </a:xfrm>
          <a:prstGeom prst="rect">
            <a:avLst/>
          </a:prstGeom>
          <a:ln>
            <a:noFill/>
          </a:ln>
        </p:spPr>
        <p:txBody>
          <a:bodyPr vert="horz" wrap="square" lIns="0" tIns="0" rIns="0" bIns="0" rtlCol="0">
            <a:spAutoFit/>
          </a:bodyPr>
          <a:lstStyle/>
          <a:p>
            <a:pPr>
              <a:lnSpc>
                <a:spcPct val="90000"/>
              </a:lnSpc>
              <a:spcBef>
                <a:spcPts val="1200"/>
              </a:spcBef>
            </a:pPr>
            <a:r>
              <a:rPr lang="en-US" sz="1600" dirty="0" smtClean="0"/>
              <a:t>Well intentioned apps may be used to leak corporate data and malicious apps will harm or steal it</a:t>
            </a:r>
            <a:endParaRPr lang="en-US" sz="1600" b="1" spc="-30" dirty="0">
              <a:solidFill>
                <a:schemeClr val="bg2">
                  <a:lumMod val="50000"/>
                </a:schemeClr>
              </a:solidFill>
            </a:endParaRPr>
          </a:p>
        </p:txBody>
      </p:sp>
      <p:sp>
        <p:nvSpPr>
          <p:cNvPr id="17" name="Rectangle 16"/>
          <p:cNvSpPr/>
          <p:nvPr/>
        </p:nvSpPr>
        <p:spPr bwMode="auto">
          <a:xfrm>
            <a:off x="711520" y="5623951"/>
            <a:ext cx="3021236" cy="886397"/>
          </a:xfrm>
          <a:prstGeom prst="rect">
            <a:avLst/>
          </a:prstGeom>
          <a:ln>
            <a:noFill/>
          </a:ln>
        </p:spPr>
        <p:txBody>
          <a:bodyPr vert="horz" wrap="square" lIns="0" tIns="0" rIns="0" bIns="0" rtlCol="0">
            <a:spAutoFit/>
          </a:bodyPr>
          <a:lstStyle/>
          <a:p>
            <a:pPr>
              <a:lnSpc>
                <a:spcPct val="90000"/>
              </a:lnSpc>
              <a:spcBef>
                <a:spcPts val="1200"/>
              </a:spcBef>
            </a:pPr>
            <a:r>
              <a:rPr lang="en-US" sz="1600" b="1" dirty="0" smtClean="0">
                <a:solidFill>
                  <a:schemeClr val="accent3"/>
                </a:solidFill>
              </a:rPr>
              <a:t>AppLocker</a:t>
            </a:r>
            <a:r>
              <a:rPr lang="en-US" sz="1600" b="1" dirty="0" smtClean="0">
                <a:solidFill>
                  <a:srgbClr val="06796F"/>
                </a:solidFill>
              </a:rPr>
              <a:t> </a:t>
            </a:r>
            <a:r>
              <a:rPr lang="en-US" sz="1600" dirty="0" smtClean="0"/>
              <a:t>can put IT back in control of which application can and can not be used using policy based white and black lists</a:t>
            </a:r>
            <a:endParaRPr lang="en-US" sz="1600" b="1" spc="-30" dirty="0">
              <a:solidFill>
                <a:schemeClr val="bg2">
                  <a:lumMod val="50000"/>
                </a:schemeClr>
              </a:solidFill>
            </a:endParaRPr>
          </a:p>
        </p:txBody>
      </p:sp>
    </p:spTree>
    <p:extLst>
      <p:ext uri="{BB962C8B-B14F-4D97-AF65-F5344CB8AC3E}">
        <p14:creationId xmlns:p14="http://schemas.microsoft.com/office/powerpoint/2010/main" val="2253840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Securing the </a:t>
            </a:r>
            <a:r>
              <a:rPr lang="en-US" sz="4400" dirty="0" smtClean="0"/>
              <a:t>Browser - Internet Explorer</a:t>
            </a:r>
            <a:endParaRPr lang="en-US" sz="4400" dirty="0"/>
          </a:p>
        </p:txBody>
      </p:sp>
      <p:sp>
        <p:nvSpPr>
          <p:cNvPr id="3" name="Text Placeholder 2"/>
          <p:cNvSpPr>
            <a:spLocks noGrp="1"/>
          </p:cNvSpPr>
          <p:nvPr>
            <p:ph type="body" sz="quarter" idx="11"/>
          </p:nvPr>
        </p:nvSpPr>
        <p:spPr>
          <a:prstGeom prst="rect">
            <a:avLst/>
          </a:prstGeom>
        </p:spPr>
        <p:txBody>
          <a:bodyPr/>
          <a:lstStyle/>
          <a:p>
            <a:pPr marL="0" indent="0">
              <a:lnSpc>
                <a:spcPct val="150000"/>
              </a:lnSpc>
              <a:spcBef>
                <a:spcPts val="0"/>
              </a:spcBef>
              <a:buNone/>
            </a:pPr>
            <a:r>
              <a:rPr lang="en-US" sz="3200" dirty="0">
                <a:gradFill>
                  <a:gsLst>
                    <a:gs pos="1250">
                      <a:schemeClr val="tx2"/>
                    </a:gs>
                    <a:gs pos="99000">
                      <a:schemeClr val="tx2"/>
                    </a:gs>
                  </a:gsLst>
                  <a:lin ang="5400000" scaled="0"/>
                </a:gradFill>
              </a:rPr>
              <a:t>Two Experiences, Single Browser</a:t>
            </a:r>
          </a:p>
          <a:p>
            <a:pPr marL="0" indent="0">
              <a:lnSpc>
                <a:spcPct val="150000"/>
              </a:lnSpc>
              <a:spcBef>
                <a:spcPts val="0"/>
              </a:spcBef>
              <a:buNone/>
            </a:pPr>
            <a:r>
              <a:rPr lang="en-US" sz="3200" dirty="0">
                <a:gradFill>
                  <a:gsLst>
                    <a:gs pos="1250">
                      <a:schemeClr val="tx2"/>
                    </a:gs>
                    <a:gs pos="99000">
                      <a:schemeClr val="tx2"/>
                    </a:gs>
                  </a:gsLst>
                  <a:lin ang="5400000" scaled="0"/>
                </a:gradFill>
              </a:rPr>
              <a:t>Flash Support w/ Site Whitelisting</a:t>
            </a:r>
          </a:p>
          <a:p>
            <a:pPr marL="0" indent="0">
              <a:lnSpc>
                <a:spcPct val="150000"/>
              </a:lnSpc>
              <a:spcBef>
                <a:spcPts val="0"/>
              </a:spcBef>
              <a:buNone/>
            </a:pPr>
            <a:r>
              <a:rPr lang="en-US" sz="3200" dirty="0">
                <a:gradFill>
                  <a:gsLst>
                    <a:gs pos="1250">
                      <a:schemeClr val="tx2"/>
                    </a:gs>
                    <a:gs pos="99000">
                      <a:schemeClr val="tx2"/>
                    </a:gs>
                  </a:gsLst>
                  <a:lin ang="5400000" scaled="0"/>
                </a:gradFill>
              </a:rPr>
              <a:t>Enhanced Protected Mode</a:t>
            </a:r>
          </a:p>
          <a:p>
            <a:pPr marL="0" indent="0">
              <a:lnSpc>
                <a:spcPct val="150000"/>
              </a:lnSpc>
              <a:spcBef>
                <a:spcPts val="0"/>
              </a:spcBef>
              <a:buNone/>
            </a:pPr>
            <a:r>
              <a:rPr lang="en-US" sz="2000" dirty="0" smtClean="0">
                <a:solidFill>
                  <a:schemeClr val="tx1"/>
                </a:solidFill>
              </a:rPr>
              <a:t>AppContainer Support</a:t>
            </a:r>
            <a:endParaRPr lang="en-US" sz="2000" dirty="0">
              <a:solidFill>
                <a:schemeClr val="tx1"/>
              </a:solidFill>
            </a:endParaRPr>
          </a:p>
          <a:p>
            <a:pPr marL="0" indent="0">
              <a:lnSpc>
                <a:spcPct val="150000"/>
              </a:lnSpc>
              <a:spcBef>
                <a:spcPts val="0"/>
              </a:spcBef>
              <a:buNone/>
            </a:pPr>
            <a:r>
              <a:rPr lang="en-US" sz="2000" dirty="0">
                <a:solidFill>
                  <a:schemeClr val="tx1"/>
                </a:solidFill>
              </a:rPr>
              <a:t>Process Isolation for Tabs</a:t>
            </a:r>
          </a:p>
          <a:p>
            <a:pPr marL="0" indent="0">
              <a:lnSpc>
                <a:spcPct val="150000"/>
              </a:lnSpc>
              <a:spcBef>
                <a:spcPts val="0"/>
              </a:spcBef>
              <a:buNone/>
            </a:pPr>
            <a:r>
              <a:rPr lang="en-US" sz="2000" dirty="0">
                <a:solidFill>
                  <a:schemeClr val="tx1"/>
                </a:solidFill>
              </a:rPr>
              <a:t>Prevents unauthorized access to data</a:t>
            </a:r>
          </a:p>
          <a:p>
            <a:pPr marL="0" indent="0">
              <a:lnSpc>
                <a:spcPct val="150000"/>
              </a:lnSpc>
              <a:spcBef>
                <a:spcPts val="0"/>
              </a:spcBef>
              <a:buNone/>
            </a:pPr>
            <a:r>
              <a:rPr lang="en-US" sz="2000" dirty="0" smtClean="0">
                <a:solidFill>
                  <a:schemeClr val="tx1"/>
                </a:solidFill>
              </a:rPr>
              <a:t>Leverages </a:t>
            </a:r>
            <a:r>
              <a:rPr lang="en-US" sz="2000" dirty="0">
                <a:solidFill>
                  <a:schemeClr val="tx1"/>
                </a:solidFill>
              </a:rPr>
              <a:t>Kernel Mitigations (ASLR/DEP</a:t>
            </a:r>
            <a:r>
              <a:rPr lang="en-US" sz="2000" dirty="0" smtClean="0">
                <a:solidFill>
                  <a:schemeClr val="tx1"/>
                </a:solidFill>
              </a:rPr>
              <a:t>)</a:t>
            </a:r>
          </a:p>
          <a:p>
            <a:pPr marL="0" indent="0">
              <a:lnSpc>
                <a:spcPct val="150000"/>
              </a:lnSpc>
              <a:spcBef>
                <a:spcPts val="0"/>
              </a:spcBef>
              <a:buNone/>
            </a:pPr>
            <a:r>
              <a:rPr lang="en-US" sz="2000" dirty="0" smtClean="0">
                <a:solidFill>
                  <a:schemeClr val="tx1"/>
                </a:solidFill>
              </a:rPr>
              <a:t>ActiveX Filtering</a:t>
            </a:r>
          </a:p>
          <a:p>
            <a:pPr marL="0" indent="0">
              <a:lnSpc>
                <a:spcPct val="150000"/>
              </a:lnSpc>
              <a:spcBef>
                <a:spcPts val="0"/>
              </a:spcBef>
              <a:buNone/>
            </a:pPr>
            <a:r>
              <a:rPr lang="en-US" sz="2000" dirty="0" smtClean="0">
                <a:solidFill>
                  <a:schemeClr val="tx1"/>
                </a:solidFill>
              </a:rPr>
              <a:t>Tracking Protection</a:t>
            </a:r>
            <a:endParaRPr lang="en-US" sz="2000" dirty="0">
              <a:solidFill>
                <a:schemeClr val="tx1"/>
              </a:solidFill>
            </a:endParaRPr>
          </a:p>
          <a:p>
            <a:pPr marL="0" indent="0">
              <a:lnSpc>
                <a:spcPct val="150000"/>
              </a:lnSpc>
              <a:spcBef>
                <a:spcPts val="0"/>
              </a:spcBef>
              <a:buNone/>
            </a:pPr>
            <a:r>
              <a:rPr lang="en-US" sz="2000" dirty="0" smtClean="0">
                <a:solidFill>
                  <a:schemeClr val="tx1"/>
                </a:solidFill>
              </a:rPr>
              <a:t>Plug-In-less in Immersive</a:t>
            </a:r>
            <a:endParaRPr lang="en-US" sz="2000" dirty="0">
              <a:solidFill>
                <a:schemeClr val="tx1"/>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7608"/>
          <a:stretch/>
        </p:blipFill>
        <p:spPr bwMode="auto">
          <a:xfrm>
            <a:off x="6219421" y="1434028"/>
            <a:ext cx="6026739" cy="411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3850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pPr algn="ctr"/>
            <a:r>
              <a:rPr lang="en-US" sz="7200" dirty="0" smtClean="0"/>
              <a:t>Protecting </a:t>
            </a:r>
            <a:r>
              <a:rPr lang="en-US" sz="7200" dirty="0"/>
              <a:t>from the Cloud</a:t>
            </a:r>
          </a:p>
        </p:txBody>
      </p:sp>
    </p:spTree>
    <p:extLst>
      <p:ext uri="{BB962C8B-B14F-4D97-AF65-F5344CB8AC3E}">
        <p14:creationId xmlns:p14="http://schemas.microsoft.com/office/powerpoint/2010/main" val="19505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3300" dirty="0" smtClean="0">
                <a:gradFill>
                  <a:gsLst>
                    <a:gs pos="1250">
                      <a:schemeClr val="tx2"/>
                    </a:gs>
                    <a:gs pos="99000">
                      <a:schemeClr val="tx2"/>
                    </a:gs>
                  </a:gsLst>
                  <a:lin ang="5400000" scaled="0"/>
                </a:gradFill>
              </a:rPr>
              <a:t>Safe app ecosystem with the Windows </a:t>
            </a:r>
            <a:r>
              <a:rPr lang="en-US" sz="3300" dirty="0">
                <a:gradFill>
                  <a:gsLst>
                    <a:gs pos="1250">
                      <a:schemeClr val="tx2"/>
                    </a:gs>
                    <a:gs pos="99000">
                      <a:schemeClr val="tx2"/>
                    </a:gs>
                  </a:gsLst>
                  <a:lin ang="5400000" scaled="0"/>
                </a:gradFill>
              </a:rPr>
              <a:t>Store</a:t>
            </a:r>
          </a:p>
          <a:p>
            <a:pPr marL="0" lvl="1" indent="0">
              <a:buNone/>
            </a:pPr>
            <a:r>
              <a:rPr lang="en-US" dirty="0">
                <a:latin typeface="+mj-lt"/>
              </a:rPr>
              <a:t>ISV onboarding and app screening process</a:t>
            </a:r>
          </a:p>
          <a:p>
            <a:pPr marL="0" lvl="1" indent="0">
              <a:buNone/>
            </a:pPr>
            <a:r>
              <a:rPr lang="en-US" dirty="0">
                <a:latin typeface="+mj-lt"/>
              </a:rPr>
              <a:t>Community based ratings and reviews</a:t>
            </a:r>
          </a:p>
          <a:p>
            <a:pPr marL="0" lvl="1" indent="0">
              <a:buNone/>
            </a:pPr>
            <a:r>
              <a:rPr lang="en-US" dirty="0" smtClean="0">
                <a:latin typeface="+mj-lt"/>
              </a:rPr>
              <a:t>Hugely successful for mobile platforms, at least for some. Window will enjoy similar results.</a:t>
            </a:r>
            <a:endParaRPr lang="en-US" dirty="0">
              <a:latin typeface="+mj-lt"/>
            </a:endParaRPr>
          </a:p>
          <a:p>
            <a:pPr marL="0" indent="0">
              <a:buNone/>
            </a:pPr>
            <a:endParaRPr lang="en-US" dirty="0"/>
          </a:p>
        </p:txBody>
      </p:sp>
      <p:sp>
        <p:nvSpPr>
          <p:cNvPr id="3" name="Title 2"/>
          <p:cNvSpPr>
            <a:spLocks noGrp="1"/>
          </p:cNvSpPr>
          <p:nvPr>
            <p:ph type="title"/>
          </p:nvPr>
        </p:nvSpPr>
        <p:spPr/>
        <p:txBody>
          <a:bodyPr/>
          <a:lstStyle/>
          <a:p>
            <a:r>
              <a:rPr lang="en-US" dirty="0" smtClean="0"/>
              <a:t>Public Cloud – App Store Strategy</a:t>
            </a:r>
            <a:endParaRPr lang="en-US" dirty="0"/>
          </a:p>
        </p:txBody>
      </p:sp>
      <p:pic>
        <p:nvPicPr>
          <p:cNvPr id="4" name="Picture 3"/>
          <p:cNvPicPr>
            <a:picLocks noChangeAspect="1"/>
          </p:cNvPicPr>
          <p:nvPr/>
        </p:nvPicPr>
        <p:blipFill>
          <a:blip r:embed="rId3"/>
          <a:stretch>
            <a:fillRect/>
          </a:stretch>
        </p:blipFill>
        <p:spPr>
          <a:xfrm>
            <a:off x="1417637" y="3421062"/>
            <a:ext cx="5486400" cy="3230688"/>
          </a:xfrm>
          <a:prstGeom prst="rect">
            <a:avLst/>
          </a:prstGeom>
        </p:spPr>
      </p:pic>
      <p:pic>
        <p:nvPicPr>
          <p:cNvPr id="5" name="Picture 4"/>
          <p:cNvPicPr>
            <a:picLocks noChangeAspect="1"/>
          </p:cNvPicPr>
          <p:nvPr/>
        </p:nvPicPr>
        <p:blipFill>
          <a:blip r:embed="rId4"/>
          <a:stretch>
            <a:fillRect/>
          </a:stretch>
        </p:blipFill>
        <p:spPr>
          <a:xfrm>
            <a:off x="12619037" y="1211262"/>
            <a:ext cx="5336323" cy="3355373"/>
          </a:xfrm>
          <a:prstGeom prst="rect">
            <a:avLst/>
          </a:prstGeom>
        </p:spPr>
      </p:pic>
      <p:sp>
        <p:nvSpPr>
          <p:cNvPr id="6" name="TextBox 5"/>
          <p:cNvSpPr txBox="1"/>
          <p:nvPr/>
        </p:nvSpPr>
        <p:spPr>
          <a:xfrm>
            <a:off x="7666036" y="3421062"/>
            <a:ext cx="4495801" cy="163429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latin typeface="+mj-lt"/>
              </a:rPr>
              <a:t>Android 		71% of encounters</a:t>
            </a:r>
          </a:p>
          <a:p>
            <a:pPr>
              <a:lnSpc>
                <a:spcPct val="90000"/>
              </a:lnSpc>
              <a:spcAft>
                <a:spcPts val="600"/>
              </a:spcAft>
            </a:pPr>
            <a:r>
              <a:rPr lang="en-US" sz="2000" dirty="0" err="1" smtClean="0">
                <a:gradFill>
                  <a:gsLst>
                    <a:gs pos="2917">
                      <a:schemeClr val="tx1"/>
                    </a:gs>
                    <a:gs pos="30000">
                      <a:schemeClr val="tx1"/>
                    </a:gs>
                  </a:gsLst>
                  <a:lin ang="5400000" scaled="0"/>
                </a:gradFill>
                <a:latin typeface="+mj-lt"/>
              </a:rPr>
              <a:t>iOS</a:t>
            </a:r>
            <a:r>
              <a:rPr lang="en-US" sz="2000" dirty="0" smtClean="0">
                <a:gradFill>
                  <a:gsLst>
                    <a:gs pos="2917">
                      <a:schemeClr val="tx1"/>
                    </a:gs>
                    <a:gs pos="30000">
                      <a:schemeClr val="tx1"/>
                    </a:gs>
                  </a:gsLst>
                  <a:lin ang="5400000" scaled="0"/>
                </a:gradFill>
                <a:latin typeface="+mj-lt"/>
              </a:rPr>
              <a:t> (Phone) 	14% of encounters</a:t>
            </a:r>
          </a:p>
          <a:p>
            <a:pPr>
              <a:lnSpc>
                <a:spcPct val="90000"/>
              </a:lnSpc>
              <a:spcAft>
                <a:spcPts val="600"/>
              </a:spcAft>
            </a:pPr>
            <a:r>
              <a:rPr lang="en-US" sz="2000" dirty="0" err="1" smtClean="0">
                <a:gradFill>
                  <a:gsLst>
                    <a:gs pos="2917">
                      <a:schemeClr val="tx1"/>
                    </a:gs>
                    <a:gs pos="30000">
                      <a:schemeClr val="tx1"/>
                    </a:gs>
                  </a:gsLst>
                  <a:lin ang="5400000" scaled="0"/>
                </a:gradFill>
                <a:latin typeface="+mj-lt"/>
              </a:rPr>
              <a:t>iOS</a:t>
            </a:r>
            <a:r>
              <a:rPr lang="en-US" sz="2000" dirty="0" smtClean="0">
                <a:gradFill>
                  <a:gsLst>
                    <a:gs pos="2917">
                      <a:schemeClr val="tx1"/>
                    </a:gs>
                    <a:gs pos="30000">
                      <a:schemeClr val="tx1"/>
                    </a:gs>
                  </a:gsLst>
                  <a:lin ang="5400000" scaled="0"/>
                </a:gradFill>
                <a:latin typeface="+mj-lt"/>
              </a:rPr>
              <a:t> (iPad)	10% of encounters</a:t>
            </a:r>
          </a:p>
          <a:p>
            <a:pPr>
              <a:lnSpc>
                <a:spcPct val="90000"/>
              </a:lnSpc>
              <a:spcAft>
                <a:spcPts val="600"/>
              </a:spcAft>
            </a:pPr>
            <a:r>
              <a:rPr lang="en-US" sz="2000" dirty="0" smtClean="0">
                <a:gradFill>
                  <a:gsLst>
                    <a:gs pos="2917">
                      <a:schemeClr val="tx1"/>
                    </a:gs>
                    <a:gs pos="30000">
                      <a:schemeClr val="tx1"/>
                    </a:gs>
                  </a:gsLst>
                  <a:lin ang="5400000" scaled="0"/>
                </a:gradFill>
                <a:latin typeface="+mj-lt"/>
              </a:rPr>
              <a:t>Windows Phone	&lt;5% of encounters</a:t>
            </a:r>
          </a:p>
        </p:txBody>
      </p:sp>
      <p:pic>
        <p:nvPicPr>
          <p:cNvPr id="7" name="Picture 6"/>
          <p:cNvPicPr>
            <a:picLocks noChangeAspect="1"/>
          </p:cNvPicPr>
          <p:nvPr/>
        </p:nvPicPr>
        <p:blipFill>
          <a:blip r:embed="rId5"/>
          <a:stretch>
            <a:fillRect/>
          </a:stretch>
        </p:blipFill>
        <p:spPr>
          <a:xfrm>
            <a:off x="1417636" y="3421062"/>
            <a:ext cx="5181601" cy="3258087"/>
          </a:xfrm>
          <a:prstGeom prst="rect">
            <a:avLst/>
          </a:prstGeom>
        </p:spPr>
      </p:pic>
      <p:sp>
        <p:nvSpPr>
          <p:cNvPr id="8" name="TextBox 7"/>
          <p:cNvSpPr txBox="1"/>
          <p:nvPr/>
        </p:nvSpPr>
        <p:spPr>
          <a:xfrm>
            <a:off x="7639884" y="3421062"/>
            <a:ext cx="4495801" cy="2665345"/>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latin typeface="+mj-lt"/>
              </a:rPr>
              <a:t>Think mobile malware isn’t bad. Think again!</a:t>
            </a:r>
          </a:p>
          <a:p>
            <a:pPr>
              <a:lnSpc>
                <a:spcPct val="90000"/>
              </a:lnSpc>
              <a:spcAft>
                <a:spcPts val="600"/>
              </a:spcAft>
            </a:pPr>
            <a:endParaRPr lang="en-US" sz="2000" dirty="0">
              <a:gradFill>
                <a:gsLst>
                  <a:gs pos="2917">
                    <a:schemeClr val="tx1"/>
                  </a:gs>
                  <a:gs pos="30000">
                    <a:schemeClr val="tx1"/>
                  </a:gs>
                </a:gsLst>
                <a:lin ang="5400000" scaled="0"/>
              </a:gradFill>
              <a:latin typeface="+mj-lt"/>
            </a:endParaRPr>
          </a:p>
          <a:p>
            <a:pPr>
              <a:lnSpc>
                <a:spcPct val="90000"/>
              </a:lnSpc>
              <a:spcAft>
                <a:spcPts val="600"/>
              </a:spcAft>
            </a:pPr>
            <a:r>
              <a:rPr lang="en-US" sz="2000" dirty="0">
                <a:gradFill>
                  <a:gsLst>
                    <a:gs pos="2917">
                      <a:schemeClr val="tx1"/>
                    </a:gs>
                    <a:gs pos="30000">
                      <a:schemeClr val="tx1"/>
                    </a:gs>
                  </a:gsLst>
                  <a:lin ang="5400000" scaled="0"/>
                </a:gradFill>
                <a:latin typeface="+mj-lt"/>
              </a:rPr>
              <a:t>The #1 encountered malware </a:t>
            </a:r>
            <a:r>
              <a:rPr lang="en-US" sz="2000" dirty="0" smtClean="0">
                <a:gradFill>
                  <a:gsLst>
                    <a:gs pos="2917">
                      <a:schemeClr val="tx1"/>
                    </a:gs>
                    <a:gs pos="30000">
                      <a:schemeClr val="tx1"/>
                    </a:gs>
                  </a:gsLst>
                  <a:lin ang="5400000" scaled="0"/>
                </a:gradFill>
                <a:latin typeface="+mj-lt"/>
              </a:rPr>
              <a:t>on </a:t>
            </a:r>
            <a:r>
              <a:rPr lang="en-US" sz="2000" dirty="0">
                <a:gradFill>
                  <a:gsLst>
                    <a:gs pos="2917">
                      <a:schemeClr val="tx1"/>
                    </a:gs>
                    <a:gs pos="30000">
                      <a:schemeClr val="tx1"/>
                    </a:gs>
                  </a:gsLst>
                  <a:lin ang="5400000" scaled="0"/>
                </a:gradFill>
                <a:latin typeface="+mj-lt"/>
              </a:rPr>
              <a:t>mobile </a:t>
            </a:r>
            <a:r>
              <a:rPr lang="en-US" sz="2000" dirty="0" smtClean="0">
                <a:gradFill>
                  <a:gsLst>
                    <a:gs pos="2917">
                      <a:schemeClr val="tx1"/>
                    </a:gs>
                    <a:gs pos="30000">
                      <a:schemeClr val="tx1"/>
                    </a:gs>
                  </a:gsLst>
                  <a:lin ang="5400000" scaled="0"/>
                </a:gradFill>
                <a:latin typeface="+mj-lt"/>
              </a:rPr>
              <a:t>(</a:t>
            </a:r>
            <a:r>
              <a:rPr lang="en-US" sz="2000" dirty="0" err="1" smtClean="0">
                <a:gradFill>
                  <a:gsLst>
                    <a:gs pos="2917">
                      <a:schemeClr val="tx1"/>
                    </a:gs>
                    <a:gs pos="30000">
                      <a:schemeClr val="tx1"/>
                    </a:gs>
                  </a:gsLst>
                  <a:lin ang="5400000" scaled="0"/>
                </a:gradFill>
                <a:latin typeface="+mj-lt"/>
              </a:rPr>
              <a:t>Android.Qdplugin</a:t>
            </a:r>
            <a:r>
              <a:rPr lang="en-US" sz="2000" dirty="0" smtClean="0">
                <a:gradFill>
                  <a:gsLst>
                    <a:gs pos="2917">
                      <a:schemeClr val="tx1"/>
                    </a:gs>
                    <a:gs pos="30000">
                      <a:schemeClr val="tx1"/>
                    </a:gs>
                  </a:gsLst>
                  <a:lin ang="5400000" scaled="0"/>
                </a:gradFill>
                <a:latin typeface="+mj-lt"/>
              </a:rPr>
              <a:t>) is </a:t>
            </a:r>
            <a:r>
              <a:rPr lang="en-US" sz="2000" dirty="0">
                <a:gradFill>
                  <a:gsLst>
                    <a:gs pos="2917">
                      <a:schemeClr val="tx1"/>
                    </a:gs>
                    <a:gs pos="30000">
                      <a:schemeClr val="tx1"/>
                    </a:gs>
                  </a:gsLst>
                  <a:lin ang="5400000" scaled="0"/>
                </a:gradFill>
                <a:latin typeface="+mj-lt"/>
              </a:rPr>
              <a:t>a Trojan </a:t>
            </a:r>
            <a:r>
              <a:rPr lang="en-US" sz="2000" dirty="0" smtClean="0">
                <a:gradFill>
                  <a:gsLst>
                    <a:gs pos="2917">
                      <a:schemeClr val="tx1"/>
                    </a:gs>
                    <a:gs pos="30000">
                      <a:schemeClr val="tx1"/>
                    </a:gs>
                  </a:gsLst>
                  <a:lin ang="5400000" scaled="0"/>
                </a:gradFill>
                <a:latin typeface="+mj-lt"/>
              </a:rPr>
              <a:t>that steals </a:t>
            </a:r>
            <a:r>
              <a:rPr lang="en-US" sz="2000" dirty="0">
                <a:gradFill>
                  <a:gsLst>
                    <a:gs pos="2917">
                      <a:schemeClr val="tx1"/>
                    </a:gs>
                    <a:gs pos="30000">
                      <a:schemeClr val="tx1"/>
                    </a:gs>
                  </a:gsLst>
                  <a:lin ang="5400000" scaled="0"/>
                </a:gradFill>
                <a:latin typeface="+mj-lt"/>
              </a:rPr>
              <a:t>the device and </a:t>
            </a:r>
            <a:r>
              <a:rPr lang="en-US" sz="2000" dirty="0" smtClean="0">
                <a:gradFill>
                  <a:gsLst>
                    <a:gs pos="2917">
                      <a:schemeClr val="tx1"/>
                    </a:gs>
                    <a:gs pos="30000">
                      <a:schemeClr val="tx1"/>
                    </a:gs>
                  </a:gsLst>
                  <a:lin ang="5400000" scaled="0"/>
                </a:gradFill>
                <a:latin typeface="+mj-lt"/>
              </a:rPr>
              <a:t>user’s </a:t>
            </a:r>
            <a:r>
              <a:rPr lang="en-US" sz="2000" dirty="0">
                <a:gradFill>
                  <a:gsLst>
                    <a:gs pos="2917">
                      <a:schemeClr val="tx1"/>
                    </a:gs>
                    <a:gs pos="30000">
                      <a:schemeClr val="tx1"/>
                    </a:gs>
                  </a:gsLst>
                  <a:lin ang="5400000" scaled="0"/>
                </a:gradFill>
                <a:latin typeface="+mj-lt"/>
              </a:rPr>
              <a:t>identity, enables tracking, and can install and remove packages.</a:t>
            </a:r>
            <a:endParaRPr lang="en-US" sz="2000" dirty="0" smtClean="0">
              <a:gradFill>
                <a:gsLst>
                  <a:gs pos="2917">
                    <a:schemeClr val="tx1"/>
                  </a:gs>
                  <a:gs pos="30000">
                    <a:schemeClr val="tx1"/>
                  </a:gs>
                </a:gsLst>
                <a:lin ang="5400000" scaled="0"/>
              </a:gradFill>
              <a:latin typeface="+mj-lt"/>
            </a:endParaRPr>
          </a:p>
        </p:txBody>
      </p:sp>
      <p:sp>
        <p:nvSpPr>
          <p:cNvPr id="10" name="TextBox 9"/>
          <p:cNvSpPr txBox="1"/>
          <p:nvPr/>
        </p:nvSpPr>
        <p:spPr>
          <a:xfrm>
            <a:off x="7639884" y="3426770"/>
            <a:ext cx="4495801" cy="2388346"/>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latin typeface="+mj-lt"/>
              </a:rPr>
              <a:t>It gets worse with another </a:t>
            </a:r>
            <a:r>
              <a:rPr lang="en-US" sz="2000" dirty="0" smtClean="0">
                <a:gradFill>
                  <a:gsLst>
                    <a:gs pos="2917">
                      <a:schemeClr val="tx1"/>
                    </a:gs>
                    <a:gs pos="30000">
                      <a:schemeClr val="tx1"/>
                    </a:gs>
                  </a:gsLst>
                  <a:lin ang="5400000" scaled="0"/>
                </a:gradFill>
                <a:latin typeface="+mj-lt"/>
              </a:rPr>
              <a:t>example from Android</a:t>
            </a:r>
            <a:endParaRPr lang="en-US" sz="2000" dirty="0">
              <a:gradFill>
                <a:gsLst>
                  <a:gs pos="2917">
                    <a:schemeClr val="tx1"/>
                  </a:gs>
                  <a:gs pos="30000">
                    <a:schemeClr val="tx1"/>
                  </a:gs>
                </a:gsLst>
                <a:lin ang="5400000" scaled="0"/>
              </a:gradFill>
              <a:latin typeface="+mj-lt"/>
            </a:endParaRPr>
          </a:p>
          <a:p>
            <a:pPr>
              <a:lnSpc>
                <a:spcPct val="90000"/>
              </a:lnSpc>
              <a:spcAft>
                <a:spcPts val="600"/>
              </a:spcAft>
            </a:pPr>
            <a:endParaRPr lang="en-US" sz="2000" dirty="0">
              <a:gradFill>
                <a:gsLst>
                  <a:gs pos="2917">
                    <a:schemeClr val="tx1"/>
                  </a:gs>
                  <a:gs pos="30000">
                    <a:schemeClr val="tx1"/>
                  </a:gs>
                </a:gsLst>
                <a:lin ang="5400000" scaled="0"/>
              </a:gradFill>
              <a:latin typeface="+mj-lt"/>
            </a:endParaRPr>
          </a:p>
          <a:p>
            <a:pPr>
              <a:lnSpc>
                <a:spcPct val="90000"/>
              </a:lnSpc>
              <a:spcAft>
                <a:spcPts val="600"/>
              </a:spcAft>
            </a:pPr>
            <a:r>
              <a:rPr lang="en-US" sz="2000" dirty="0" err="1">
                <a:gradFill>
                  <a:gsLst>
                    <a:gs pos="2917">
                      <a:schemeClr val="tx1"/>
                    </a:gs>
                    <a:gs pos="30000">
                      <a:schemeClr val="tx1"/>
                    </a:gs>
                  </a:gsLst>
                  <a:lin ang="5400000" scaled="0"/>
                </a:gradFill>
                <a:latin typeface="+mj-lt"/>
              </a:rPr>
              <a:t>Backdoor.AndroidOS.Obad.a</a:t>
            </a:r>
            <a:r>
              <a:rPr lang="en-US" sz="2000" dirty="0">
                <a:gradFill>
                  <a:gsLst>
                    <a:gs pos="2917">
                      <a:schemeClr val="tx1"/>
                    </a:gs>
                    <a:gs pos="30000">
                      <a:schemeClr val="tx1"/>
                    </a:gs>
                  </a:gsLst>
                  <a:lin ang="5400000" scaled="0"/>
                </a:gradFill>
                <a:latin typeface="+mj-lt"/>
              </a:rPr>
              <a:t> is a vicious Trojan that racks up charges on premium rate SMS numbers, installs and proliferates </a:t>
            </a:r>
            <a:r>
              <a:rPr lang="en-US" sz="2000" dirty="0" smtClean="0">
                <a:gradFill>
                  <a:gsLst>
                    <a:gs pos="2917">
                      <a:schemeClr val="tx1"/>
                    </a:gs>
                    <a:gs pos="30000">
                      <a:schemeClr val="tx1"/>
                    </a:gs>
                  </a:gsLst>
                  <a:lin ang="5400000" scaled="0"/>
                </a:gradFill>
                <a:latin typeface="+mj-lt"/>
              </a:rPr>
              <a:t>additional </a:t>
            </a:r>
            <a:r>
              <a:rPr lang="en-US" sz="2000" dirty="0">
                <a:gradFill>
                  <a:gsLst>
                    <a:gs pos="2917">
                      <a:schemeClr val="tx1"/>
                    </a:gs>
                    <a:gs pos="30000">
                      <a:schemeClr val="tx1"/>
                    </a:gs>
                  </a:gsLst>
                  <a:lin ang="5400000" scaled="0"/>
                </a:gradFill>
                <a:latin typeface="+mj-lt"/>
              </a:rPr>
              <a:t>malware</a:t>
            </a:r>
          </a:p>
        </p:txBody>
      </p:sp>
    </p:spTree>
    <p:extLst>
      <p:ext uri="{BB962C8B-B14F-4D97-AF65-F5344CB8AC3E}">
        <p14:creationId xmlns:p14="http://schemas.microsoft.com/office/powerpoint/2010/main" val="1121092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9471" y="1282501"/>
            <a:ext cx="11567566" cy="2602565"/>
          </a:xfrm>
          <a:prstGeom prst="rect">
            <a:avLst/>
          </a:prstGeom>
        </p:spPr>
        <p:txBody>
          <a:bodyPr vert="horz" wrap="square" lIns="124325" tIns="62163" rIns="124325" bIns="62163"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chemeClr val="bg1"/>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a:gradFill>
                  <a:gsLst>
                    <a:gs pos="2920">
                      <a:schemeClr val="tx2"/>
                    </a:gs>
                    <a:gs pos="39000">
                      <a:schemeClr val="tx2"/>
                    </a:gs>
                  </a:gsLst>
                  <a:lin ang="5400000" scaled="0"/>
                </a:gradFill>
              </a:rPr>
              <a:t>SmartScreen URL Reputation</a:t>
            </a:r>
          </a:p>
          <a:p>
            <a:pPr marL="0" indent="0">
              <a:buFont typeface="Arial" pitchFamily="34" charset="0"/>
              <a:buNone/>
            </a:pPr>
            <a:r>
              <a:rPr lang="en-US" sz="2000" dirty="0" smtClean="0">
                <a:solidFill>
                  <a:srgbClr val="FFFFFF"/>
                </a:solidFill>
              </a:rPr>
              <a:t>Allows or blocks URL access based on cloud based URL reputation service</a:t>
            </a:r>
          </a:p>
          <a:p>
            <a:pPr marL="0" indent="0">
              <a:buFont typeface="Arial" pitchFamily="34" charset="0"/>
              <a:buNone/>
            </a:pPr>
            <a:r>
              <a:rPr lang="en-US" sz="2000" dirty="0" smtClean="0">
                <a:solidFill>
                  <a:srgbClr val="FFFFFF"/>
                </a:solidFill>
              </a:rPr>
              <a:t>Support for Internet Explorer and Windows Store Apps</a:t>
            </a:r>
            <a:endParaRPr lang="en-US" sz="2000" dirty="0">
              <a:solidFill>
                <a:srgbClr val="FFFFFF"/>
              </a:solidFill>
            </a:endParaRPr>
          </a:p>
          <a:p>
            <a:pPr marL="0" indent="0">
              <a:buNone/>
            </a:pPr>
            <a:r>
              <a:rPr lang="en-US" sz="2000" dirty="0">
                <a:solidFill>
                  <a:srgbClr val="FFFFFF"/>
                </a:solidFill>
              </a:rPr>
              <a:t>Over 3 Billion malware warnings delivered</a:t>
            </a:r>
          </a:p>
          <a:p>
            <a:pPr marL="0" indent="0">
              <a:buNone/>
            </a:pPr>
            <a:r>
              <a:rPr lang="en-US" sz="2000" dirty="0">
                <a:solidFill>
                  <a:srgbClr val="FFFFFF"/>
                </a:solidFill>
              </a:rPr>
              <a:t>Over 230 Million phishing warnings</a:t>
            </a:r>
          </a:p>
          <a:p>
            <a:pPr marL="0" indent="0">
              <a:buNone/>
            </a:pPr>
            <a:r>
              <a:rPr lang="en-US" sz="2000" dirty="0">
                <a:solidFill>
                  <a:srgbClr val="FFFFFF"/>
                </a:solidFill>
              </a:rPr>
              <a:t>Over 17 Trillion reputation </a:t>
            </a:r>
            <a:r>
              <a:rPr lang="en-US" sz="2000" dirty="0" smtClean="0">
                <a:solidFill>
                  <a:srgbClr val="FFFFFF"/>
                </a:solidFill>
              </a:rPr>
              <a:t>lookups</a:t>
            </a:r>
            <a:endParaRPr lang="en-US" sz="2000" dirty="0">
              <a:solidFill>
                <a:srgbClr val="FFFFFF"/>
              </a:solidFill>
            </a:endParaRPr>
          </a:p>
          <a:p>
            <a:pPr marL="0" indent="0">
              <a:buFont typeface="Arial" pitchFamily="34" charset="0"/>
              <a:buNone/>
            </a:pPr>
            <a:endParaRPr lang="en-US" sz="1360" dirty="0">
              <a:solidFill>
                <a:srgbClr val="FFFFFF"/>
              </a:solidFill>
            </a:endParaRPr>
          </a:p>
        </p:txBody>
      </p:sp>
      <p:sp>
        <p:nvSpPr>
          <p:cNvPr id="7" name="Content Placeholder 2"/>
          <p:cNvSpPr txBox="1">
            <a:spLocks/>
          </p:cNvSpPr>
          <p:nvPr/>
        </p:nvSpPr>
        <p:spPr>
          <a:xfrm>
            <a:off x="282916" y="3751196"/>
            <a:ext cx="11567566" cy="2550050"/>
          </a:xfrm>
          <a:prstGeom prst="rect">
            <a:avLst/>
          </a:prstGeom>
        </p:spPr>
        <p:txBody>
          <a:bodyPr vert="horz" wrap="square" lIns="124325" tIns="62163" rIns="124325" bIns="62163"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chemeClr val="bg1"/>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gradFill>
                  <a:gsLst>
                    <a:gs pos="2920">
                      <a:schemeClr val="tx2"/>
                    </a:gs>
                    <a:gs pos="39000">
                      <a:schemeClr val="tx2"/>
                    </a:gs>
                  </a:gsLst>
                  <a:lin ang="5400000" scaled="0"/>
                </a:gradFill>
              </a:rPr>
              <a:t>SmartScreen Application </a:t>
            </a:r>
            <a:r>
              <a:rPr lang="en-US" sz="4000" dirty="0" smtClean="0">
                <a:gradFill>
                  <a:gsLst>
                    <a:gs pos="2920">
                      <a:schemeClr val="tx2"/>
                    </a:gs>
                    <a:gs pos="39000">
                      <a:schemeClr val="tx2"/>
                    </a:gs>
                  </a:gsLst>
                  <a:lin ang="5400000" scaled="0"/>
                </a:gradFill>
              </a:rPr>
              <a:t>Reputation</a:t>
            </a:r>
            <a:endParaRPr lang="en-US" sz="4000" dirty="0">
              <a:gradFill>
                <a:gsLst>
                  <a:gs pos="2920">
                    <a:schemeClr val="tx2"/>
                  </a:gs>
                  <a:gs pos="39000">
                    <a:schemeClr val="tx2"/>
                  </a:gs>
                </a:gsLst>
                <a:lin ang="5400000" scaled="0"/>
              </a:gradFill>
            </a:endParaRPr>
          </a:p>
          <a:p>
            <a:pPr marL="0" indent="0">
              <a:buNone/>
            </a:pPr>
            <a:r>
              <a:rPr lang="en-US" sz="2000" dirty="0">
                <a:solidFill>
                  <a:srgbClr val="FFFFFF"/>
                </a:solidFill>
              </a:rPr>
              <a:t>Integrated in Internet Explorer download manager and at the OS level (@</a:t>
            </a:r>
            <a:r>
              <a:rPr lang="en-US" sz="2000" dirty="0" err="1">
                <a:solidFill>
                  <a:srgbClr val="FFFFFF"/>
                </a:solidFill>
              </a:rPr>
              <a:t>shellExecute</a:t>
            </a:r>
            <a:r>
              <a:rPr lang="en-US" sz="2000" dirty="0">
                <a:solidFill>
                  <a:srgbClr val="FFFFFF"/>
                </a:solidFill>
              </a:rPr>
              <a:t>)</a:t>
            </a:r>
          </a:p>
          <a:p>
            <a:pPr marL="0" indent="0">
              <a:buNone/>
            </a:pPr>
            <a:r>
              <a:rPr lang="en-US" sz="2000" dirty="0">
                <a:solidFill>
                  <a:srgbClr val="FFFFFF"/>
                </a:solidFill>
              </a:rPr>
              <a:t>Application Reputation checks the cloud on program launch in Windows (all browsers)</a:t>
            </a:r>
          </a:p>
          <a:p>
            <a:pPr marL="0" indent="0">
              <a:buNone/>
            </a:pPr>
            <a:r>
              <a:rPr lang="en-US" sz="2000" dirty="0">
                <a:solidFill>
                  <a:srgbClr val="FFFFFF"/>
                </a:solidFill>
              </a:rPr>
              <a:t>Targeted warnings on unknown higher risk applications</a:t>
            </a:r>
          </a:p>
          <a:p>
            <a:pPr marL="0" indent="0">
              <a:buNone/>
            </a:pPr>
            <a:r>
              <a:rPr lang="en-US" sz="2000" dirty="0">
                <a:solidFill>
                  <a:srgbClr val="FFFFFF"/>
                </a:solidFill>
              </a:rPr>
              <a:t>Alerts are highly effective – under 5% of IE users bypass alert on later known malware</a:t>
            </a:r>
          </a:p>
          <a:p>
            <a:pPr marL="0" indent="0">
              <a:buNone/>
            </a:pPr>
            <a:r>
              <a:rPr lang="en-US" sz="2000" dirty="0">
                <a:solidFill>
                  <a:srgbClr val="FFFFFF"/>
                </a:solidFill>
              </a:rPr>
              <a:t>No warnings for known apps/publishers</a:t>
            </a:r>
          </a:p>
          <a:p>
            <a:endParaRPr lang="en-US" sz="1050" dirty="0">
              <a:solidFill>
                <a:srgbClr val="FFFFFF"/>
              </a:solidFill>
            </a:endParaRPr>
          </a:p>
        </p:txBody>
      </p:sp>
      <p:sp>
        <p:nvSpPr>
          <p:cNvPr id="4" name="Title 3"/>
          <p:cNvSpPr>
            <a:spLocks noGrp="1"/>
          </p:cNvSpPr>
          <p:nvPr>
            <p:ph type="title"/>
          </p:nvPr>
        </p:nvSpPr>
        <p:spPr/>
        <p:txBody>
          <a:bodyPr/>
          <a:lstStyle/>
          <a:p>
            <a:r>
              <a:rPr lang="en-US" dirty="0" smtClean="0"/>
              <a:t>Public Cloud – </a:t>
            </a:r>
            <a:r>
              <a:rPr lang="en-US" dirty="0" err="1" smtClean="0"/>
              <a:t>SmartScreen</a:t>
            </a:r>
            <a:endParaRPr lang="en-US" dirty="0"/>
          </a:p>
        </p:txBody>
      </p:sp>
    </p:spTree>
    <p:extLst>
      <p:ext uri="{BB962C8B-B14F-4D97-AF65-F5344CB8AC3E}">
        <p14:creationId xmlns:p14="http://schemas.microsoft.com/office/powerpoint/2010/main" val="539273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0483" y="323850"/>
            <a:ext cx="11398954" cy="6411911"/>
          </a:xfrm>
          <a:prstGeom prst="rect">
            <a:avLst/>
          </a:prstGeom>
        </p:spPr>
      </p:pic>
    </p:spTree>
    <p:extLst>
      <p:ext uri="{BB962C8B-B14F-4D97-AF65-F5344CB8AC3E}">
        <p14:creationId xmlns:p14="http://schemas.microsoft.com/office/powerpoint/2010/main" val="39343980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0482" y="342900"/>
            <a:ext cx="11398002" cy="6411376"/>
          </a:xfrm>
          <a:prstGeom prst="rect">
            <a:avLst/>
          </a:prstGeom>
        </p:spPr>
      </p:pic>
      <p:pic>
        <p:nvPicPr>
          <p:cNvPr id="4" name="Picture 3"/>
          <p:cNvPicPr>
            <a:picLocks noChangeAspect="1"/>
          </p:cNvPicPr>
          <p:nvPr/>
        </p:nvPicPr>
        <p:blipFill rotWithShape="1">
          <a:blip r:embed="rId4"/>
          <a:srcRect t="36805" b="37141"/>
          <a:stretch/>
        </p:blipFill>
        <p:spPr>
          <a:xfrm>
            <a:off x="610483" y="2719914"/>
            <a:ext cx="11398002" cy="1785982"/>
          </a:xfrm>
          <a:prstGeom prst="rect">
            <a:avLst/>
          </a:prstGeom>
        </p:spPr>
      </p:pic>
    </p:spTree>
    <p:extLst>
      <p:ext uri="{BB962C8B-B14F-4D97-AF65-F5344CB8AC3E}">
        <p14:creationId xmlns:p14="http://schemas.microsoft.com/office/powerpoint/2010/main" val="3935479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1"/>
          </p:nvPr>
        </p:nvSpPr>
        <p:spPr>
          <a:xfrm>
            <a:off x="274639" y="1895438"/>
            <a:ext cx="11889564" cy="2059025"/>
          </a:xfrm>
        </p:spPr>
        <p:txBody>
          <a:bodyPr/>
          <a:lstStyle/>
          <a:p>
            <a:r>
              <a:rPr lang="en-US" dirty="0" smtClean="0"/>
              <a:t>Client Malware Resistance Strategy</a:t>
            </a:r>
          </a:p>
          <a:p>
            <a:r>
              <a:rPr lang="en-US" dirty="0" smtClean="0"/>
              <a:t>Hardware Rooted Trust</a:t>
            </a:r>
          </a:p>
          <a:p>
            <a:r>
              <a:rPr lang="en-US" dirty="0" smtClean="0"/>
              <a:t>Platform Security</a:t>
            </a:r>
          </a:p>
          <a:p>
            <a:r>
              <a:rPr lang="en-US" dirty="0" smtClean="0"/>
              <a:t>Application Security</a:t>
            </a:r>
          </a:p>
          <a:p>
            <a:r>
              <a:rPr lang="en-US" dirty="0" smtClean="0"/>
              <a:t>Protection from the Cloud</a:t>
            </a:r>
          </a:p>
          <a:p>
            <a:r>
              <a:rPr lang="en-US" dirty="0" smtClean="0"/>
              <a:t>How does it all stack up - Measuring Success</a:t>
            </a:r>
          </a:p>
          <a:p>
            <a:endParaRPr lang="en-US" dirty="0"/>
          </a:p>
        </p:txBody>
      </p:sp>
    </p:spTree>
    <p:extLst>
      <p:ext uri="{BB962C8B-B14F-4D97-AF65-F5344CB8AC3E}">
        <p14:creationId xmlns:p14="http://schemas.microsoft.com/office/powerpoint/2010/main" val="365779954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940347" y="1212849"/>
            <a:ext cx="6081802" cy="5057025"/>
          </a:xfrm>
          <a:prstGeom prst="rect">
            <a:avLst/>
          </a:prstGeom>
          <a:noFill/>
        </p:spPr>
        <p:txBody>
          <a:bodyPr wrap="square" lIns="0" tIns="0" rIns="0" bIns="0" rtlCol="0">
            <a:spAutoFit/>
          </a:bodyPr>
          <a:lstStyle/>
          <a:p>
            <a:pPr>
              <a:lnSpc>
                <a:spcPct val="90000"/>
              </a:lnSpc>
              <a:spcBef>
                <a:spcPct val="20000"/>
              </a:spcBef>
              <a:buClr>
                <a:schemeClr val="tx1"/>
              </a:buClr>
              <a:buSzPct val="100000"/>
            </a:pPr>
            <a:r>
              <a:rPr lang="en-US" sz="3300" dirty="0">
                <a:gradFill>
                  <a:gsLst>
                    <a:gs pos="1250">
                      <a:schemeClr val="tx2"/>
                    </a:gs>
                    <a:gs pos="99000">
                      <a:schemeClr val="tx2"/>
                    </a:gs>
                  </a:gsLst>
                  <a:lin ang="5400000" scaled="0"/>
                </a:gradFill>
                <a:latin typeface="+mj-lt"/>
              </a:rPr>
              <a:t>The Challenge </a:t>
            </a:r>
          </a:p>
          <a:p>
            <a:pPr>
              <a:spcAft>
                <a:spcPts val="408"/>
              </a:spcAft>
            </a:pPr>
            <a:r>
              <a:rPr lang="en-US" sz="2040" dirty="0">
                <a:solidFill>
                  <a:srgbClr val="FFFFFF">
                    <a:lumMod val="75000"/>
                    <a:lumOff val="25000"/>
                  </a:srgbClr>
                </a:solidFill>
                <a:latin typeface="Segoe UI Light" pitchFamily="34" charset="0"/>
              </a:rPr>
              <a:t>UEFI and Trusted Boot very effective, no promises </a:t>
            </a:r>
          </a:p>
          <a:p>
            <a:pPr>
              <a:spcAft>
                <a:spcPts val="408"/>
              </a:spcAft>
            </a:pPr>
            <a:r>
              <a:rPr lang="en-US" sz="2040" dirty="0">
                <a:solidFill>
                  <a:srgbClr val="FFFFFF">
                    <a:lumMod val="75000"/>
                    <a:lumOff val="25000"/>
                  </a:srgbClr>
                </a:solidFill>
                <a:latin typeface="Segoe UI Light" pitchFamily="34" charset="0"/>
              </a:rPr>
              <a:t>Malware still able to hide by turn off defenses</a:t>
            </a:r>
          </a:p>
          <a:p>
            <a:pPr>
              <a:spcAft>
                <a:spcPts val="408"/>
              </a:spcAft>
            </a:pPr>
            <a:r>
              <a:rPr lang="en-US" sz="2040" dirty="0">
                <a:solidFill>
                  <a:srgbClr val="FFFFFF">
                    <a:lumMod val="75000"/>
                    <a:lumOff val="25000"/>
                  </a:srgbClr>
                </a:solidFill>
                <a:latin typeface="Segoe UI Light" pitchFamily="34" charset="0"/>
              </a:rPr>
              <a:t>No great way for devices to vet themselves</a:t>
            </a:r>
          </a:p>
          <a:p>
            <a:pPr>
              <a:spcAft>
                <a:spcPts val="408"/>
              </a:spcAft>
            </a:pPr>
            <a:endParaRPr lang="en-US" sz="136" dirty="0">
              <a:solidFill>
                <a:srgbClr val="FFFFFF">
                  <a:lumMod val="75000"/>
                  <a:lumOff val="25000"/>
                </a:srgbClr>
              </a:solidFill>
              <a:latin typeface="Segoe UI Light" pitchFamily="34" charset="0"/>
            </a:endParaRPr>
          </a:p>
          <a:p>
            <a:pPr>
              <a:lnSpc>
                <a:spcPct val="90000"/>
              </a:lnSpc>
              <a:spcBef>
                <a:spcPct val="20000"/>
              </a:spcBef>
              <a:spcAft>
                <a:spcPts val="408"/>
              </a:spcAft>
              <a:buClr>
                <a:schemeClr val="tx1"/>
              </a:buClr>
              <a:buSzPct val="100000"/>
            </a:pPr>
            <a:r>
              <a:rPr lang="en-US" sz="3300" dirty="0">
                <a:gradFill>
                  <a:gsLst>
                    <a:gs pos="1250">
                      <a:schemeClr val="tx2"/>
                    </a:gs>
                    <a:gs pos="99000">
                      <a:schemeClr val="tx2"/>
                    </a:gs>
                  </a:gsLst>
                  <a:lin ang="5400000" scaled="0"/>
                </a:gradFill>
                <a:latin typeface="+mj-lt"/>
              </a:rPr>
              <a:t>Opportunities</a:t>
            </a:r>
          </a:p>
          <a:p>
            <a:pPr>
              <a:spcAft>
                <a:spcPts val="408"/>
              </a:spcAft>
            </a:pPr>
            <a:r>
              <a:rPr lang="en-US" sz="2040" dirty="0" smtClean="0">
                <a:solidFill>
                  <a:srgbClr val="FFFFFF">
                    <a:lumMod val="75000"/>
                    <a:lumOff val="25000"/>
                  </a:srgbClr>
                </a:solidFill>
                <a:latin typeface="Segoe UI Light" pitchFamily="34" charset="0"/>
              </a:rPr>
              <a:t>Leverage the boot integrity &amp; security status data</a:t>
            </a:r>
          </a:p>
          <a:p>
            <a:pPr>
              <a:spcAft>
                <a:spcPts val="408"/>
              </a:spcAft>
            </a:pPr>
            <a:r>
              <a:rPr lang="en-US" sz="2040" dirty="0" smtClean="0">
                <a:solidFill>
                  <a:srgbClr val="FFFFFF">
                    <a:lumMod val="75000"/>
                    <a:lumOff val="25000"/>
                  </a:srgbClr>
                </a:solidFill>
                <a:latin typeface="Segoe UI Light" pitchFamily="34" charset="0"/>
              </a:rPr>
              <a:t>Remote health analysis</a:t>
            </a:r>
          </a:p>
          <a:p>
            <a:pPr>
              <a:spcAft>
                <a:spcPts val="408"/>
              </a:spcAft>
            </a:pPr>
            <a:r>
              <a:rPr lang="en-US" sz="2040" dirty="0" smtClean="0">
                <a:solidFill>
                  <a:srgbClr val="FFFFFF">
                    <a:lumMod val="75000"/>
                    <a:lumOff val="25000"/>
                  </a:srgbClr>
                </a:solidFill>
                <a:latin typeface="Segoe UI Light" pitchFamily="34" charset="0"/>
              </a:rPr>
              <a:t>Remote attestation</a:t>
            </a:r>
          </a:p>
          <a:p>
            <a:pPr>
              <a:spcAft>
                <a:spcPts val="408"/>
              </a:spcAft>
            </a:pPr>
            <a:endParaRPr lang="en-US" sz="136" dirty="0">
              <a:solidFill>
                <a:srgbClr val="FFFFFF">
                  <a:lumMod val="75000"/>
                  <a:lumOff val="25000"/>
                </a:srgbClr>
              </a:solidFill>
              <a:latin typeface="Segoe UI Light" pitchFamily="34" charset="0"/>
            </a:endParaRPr>
          </a:p>
          <a:p>
            <a:pPr>
              <a:lnSpc>
                <a:spcPct val="90000"/>
              </a:lnSpc>
              <a:spcBef>
                <a:spcPct val="20000"/>
              </a:spcBef>
              <a:spcAft>
                <a:spcPts val="408"/>
              </a:spcAft>
              <a:buClr>
                <a:schemeClr val="tx1"/>
              </a:buClr>
              <a:buSzPct val="100000"/>
            </a:pPr>
            <a:r>
              <a:rPr lang="en-US" sz="3300" dirty="0">
                <a:gradFill>
                  <a:gsLst>
                    <a:gs pos="1250">
                      <a:schemeClr val="tx2"/>
                    </a:gs>
                    <a:gs pos="99000">
                      <a:schemeClr val="tx2"/>
                    </a:gs>
                  </a:gsLst>
                  <a:lin ang="5400000" scaled="0"/>
                </a:gradFill>
                <a:latin typeface="+mj-lt"/>
              </a:rPr>
              <a:t>Our Goal in Windows 8.1</a:t>
            </a:r>
          </a:p>
          <a:p>
            <a:pPr>
              <a:spcAft>
                <a:spcPts val="408"/>
              </a:spcAft>
            </a:pPr>
            <a:r>
              <a:rPr lang="en-US" sz="2040" dirty="0">
                <a:solidFill>
                  <a:srgbClr val="FFFFFF">
                    <a:lumMod val="75000"/>
                    <a:lumOff val="25000"/>
                  </a:srgbClr>
                </a:solidFill>
                <a:latin typeface="Segoe UI Light" pitchFamily="34" charset="0"/>
              </a:rPr>
              <a:t>Deliver Remote Health Analysis service for Windows</a:t>
            </a:r>
          </a:p>
          <a:p>
            <a:pPr>
              <a:spcAft>
                <a:spcPts val="408"/>
              </a:spcAft>
            </a:pPr>
            <a:r>
              <a:rPr lang="en-US" sz="2040" dirty="0">
                <a:solidFill>
                  <a:srgbClr val="FFFFFF">
                    <a:lumMod val="75000"/>
                    <a:lumOff val="25000"/>
                  </a:srgbClr>
                </a:solidFill>
                <a:latin typeface="Segoe UI Light" pitchFamily="34" charset="0"/>
              </a:rPr>
              <a:t>Provide remediation and notification </a:t>
            </a:r>
            <a:r>
              <a:rPr lang="en-US" sz="2040" dirty="0" smtClean="0">
                <a:solidFill>
                  <a:srgbClr val="FFFFFF">
                    <a:lumMod val="75000"/>
                    <a:lumOff val="25000"/>
                  </a:srgbClr>
                </a:solidFill>
                <a:latin typeface="Segoe UI Light" pitchFamily="34" charset="0"/>
              </a:rPr>
              <a:t>services </a:t>
            </a:r>
          </a:p>
          <a:p>
            <a:pPr>
              <a:spcAft>
                <a:spcPts val="408"/>
              </a:spcAft>
            </a:pPr>
            <a:r>
              <a:rPr lang="en-US" sz="2040" dirty="0" smtClean="0">
                <a:solidFill>
                  <a:srgbClr val="FFFFFF">
                    <a:lumMod val="75000"/>
                    <a:lumOff val="25000"/>
                  </a:srgbClr>
                </a:solidFill>
                <a:latin typeface="Segoe UI Light" pitchFamily="34" charset="0"/>
              </a:rPr>
              <a:t>Optimize solution for consumers and BYOD</a:t>
            </a:r>
            <a:endParaRPr lang="en-US" sz="2040" dirty="0">
              <a:solidFill>
                <a:srgbClr val="FFFFFF">
                  <a:lumMod val="75000"/>
                  <a:lumOff val="25000"/>
                </a:srgbClr>
              </a:solidFill>
              <a:latin typeface="Segoe UI Light" pitchFamily="34" charset="0"/>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5059" t="252" r="9206" b="-2"/>
          <a:stretch/>
        </p:blipFill>
        <p:spPr>
          <a:xfrm>
            <a:off x="531948" y="1204996"/>
            <a:ext cx="4981085" cy="5510652"/>
          </a:xfrm>
          <a:prstGeom prst="rect">
            <a:avLst/>
          </a:prstGeom>
        </p:spPr>
      </p:pic>
      <p:sp>
        <p:nvSpPr>
          <p:cNvPr id="3" name="Title 2"/>
          <p:cNvSpPr>
            <a:spLocks noGrp="1"/>
          </p:cNvSpPr>
          <p:nvPr>
            <p:ph type="title"/>
          </p:nvPr>
        </p:nvSpPr>
        <p:spPr/>
        <p:txBody>
          <a:bodyPr/>
          <a:lstStyle/>
          <a:p>
            <a:r>
              <a:rPr lang="en-US" dirty="0" smtClean="0"/>
              <a:t>Public Cloud – Provable PC Health</a:t>
            </a:r>
            <a:endParaRPr lang="en-US" dirty="0"/>
          </a:p>
        </p:txBody>
      </p:sp>
    </p:spTree>
    <p:extLst>
      <p:ext uri="{BB962C8B-B14F-4D97-AF65-F5344CB8AC3E}">
        <p14:creationId xmlns:p14="http://schemas.microsoft.com/office/powerpoint/2010/main" val="37538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6588087" y="1047801"/>
            <a:ext cx="5848388" cy="2216556"/>
          </a:xfrm>
          <a:prstGeom prst="cloud">
            <a:avLst/>
          </a:prstGeom>
          <a:solidFill>
            <a:schemeClr val="tx1">
              <a:alpha val="53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Content Placeholder 2"/>
          <p:cNvSpPr txBox="1">
            <a:spLocks/>
          </p:cNvSpPr>
          <p:nvPr/>
        </p:nvSpPr>
        <p:spPr>
          <a:xfrm>
            <a:off x="296821" y="1176470"/>
            <a:ext cx="6821776" cy="5937324"/>
          </a:xfrm>
          <a:prstGeom prst="rect">
            <a:avLst/>
          </a:prstGeom>
        </p:spPr>
        <p:txBody>
          <a:bodyPr vert="horz" wrap="square" lIns="124325" tIns="62163" rIns="124325" bIns="62163"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chemeClr val="bg1"/>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300" dirty="0">
                <a:gradFill>
                  <a:gsLst>
                    <a:gs pos="1250">
                      <a:schemeClr val="tx2"/>
                    </a:gs>
                    <a:gs pos="99000">
                      <a:schemeClr val="tx2"/>
                    </a:gs>
                  </a:gsLst>
                  <a:lin ang="5400000" scaled="0"/>
                </a:gradFill>
              </a:rPr>
              <a:t>Protecting from the </a:t>
            </a:r>
            <a:r>
              <a:rPr lang="en-US" sz="3300" dirty="0" smtClean="0">
                <a:gradFill>
                  <a:gsLst>
                    <a:gs pos="1250">
                      <a:schemeClr val="tx2"/>
                    </a:gs>
                    <a:gs pos="99000">
                      <a:schemeClr val="tx2"/>
                    </a:gs>
                  </a:gsLst>
                  <a:lin ang="5400000" scaled="0"/>
                </a:gradFill>
              </a:rPr>
              <a:t>Cloud</a:t>
            </a:r>
          </a:p>
          <a:p>
            <a:pPr marL="0" indent="0">
              <a:buFont typeface="Arial" pitchFamily="34" charset="0"/>
              <a:buNone/>
            </a:pPr>
            <a:endParaRPr lang="en-US" sz="1000" dirty="0">
              <a:gradFill>
                <a:gsLst>
                  <a:gs pos="1250">
                    <a:schemeClr val="tx2"/>
                  </a:gs>
                  <a:gs pos="99000">
                    <a:schemeClr val="tx2"/>
                  </a:gs>
                </a:gsLst>
                <a:lin ang="5400000" scaled="0"/>
              </a:gradFill>
            </a:endParaRPr>
          </a:p>
          <a:p>
            <a:pPr marL="621746">
              <a:buFont typeface="+mj-lt"/>
              <a:buAutoNum type="arabicPeriod"/>
            </a:pPr>
            <a:r>
              <a:rPr lang="en-US" sz="2000" dirty="0" smtClean="0">
                <a:solidFill>
                  <a:srgbClr val="FFFFFF"/>
                </a:solidFill>
              </a:rPr>
              <a:t>Client sends heartbeat </a:t>
            </a:r>
            <a:r>
              <a:rPr lang="en-US" sz="2000" dirty="0">
                <a:solidFill>
                  <a:srgbClr val="FFFFFF"/>
                </a:solidFill>
              </a:rPr>
              <a:t>with </a:t>
            </a:r>
            <a:r>
              <a:rPr lang="en-US" sz="2000" dirty="0" smtClean="0">
                <a:solidFill>
                  <a:srgbClr val="FFFFFF"/>
                </a:solidFill>
              </a:rPr>
              <a:t>health state data</a:t>
            </a:r>
            <a:endParaRPr lang="en-US" sz="2000" dirty="0">
              <a:solidFill>
                <a:srgbClr val="FFFFFF"/>
              </a:solidFill>
            </a:endParaRPr>
          </a:p>
          <a:p>
            <a:pPr marL="1008180" lvl="1"/>
            <a:r>
              <a:rPr lang="en-US" dirty="0">
                <a:solidFill>
                  <a:srgbClr val="FFFFFF"/>
                </a:solidFill>
                <a:latin typeface="Segoe UI Light"/>
              </a:rPr>
              <a:t>Measured Boot</a:t>
            </a:r>
          </a:p>
          <a:p>
            <a:pPr marL="1008180" lvl="1"/>
            <a:r>
              <a:rPr lang="en-US" dirty="0">
                <a:solidFill>
                  <a:srgbClr val="FFFFFF"/>
                </a:solidFill>
                <a:latin typeface="Segoe UI Light"/>
              </a:rPr>
              <a:t>Action Center </a:t>
            </a:r>
            <a:r>
              <a:rPr lang="en-US" dirty="0" smtClean="0">
                <a:solidFill>
                  <a:srgbClr val="FFFFFF"/>
                </a:solidFill>
                <a:latin typeface="Segoe UI Light"/>
              </a:rPr>
              <a:t>Status</a:t>
            </a:r>
          </a:p>
          <a:p>
            <a:pPr marL="1008180" lvl="1"/>
            <a:r>
              <a:rPr lang="en-US" dirty="0" smtClean="0">
                <a:solidFill>
                  <a:srgbClr val="FFFFFF"/>
                </a:solidFill>
                <a:latin typeface="Segoe UI Light"/>
              </a:rPr>
              <a:t>Malware encounters</a:t>
            </a:r>
            <a:endParaRPr lang="en-US" dirty="0">
              <a:solidFill>
                <a:srgbClr val="FFFFFF"/>
              </a:solidFill>
              <a:latin typeface="Segoe UI Light"/>
            </a:endParaRPr>
          </a:p>
          <a:p>
            <a:pPr marL="621746">
              <a:buFont typeface="+mj-lt"/>
              <a:buAutoNum type="arabicPeriod"/>
            </a:pPr>
            <a:r>
              <a:rPr lang="en-US" sz="2000" dirty="0" smtClean="0">
                <a:solidFill>
                  <a:srgbClr val="FFFFFF"/>
                </a:solidFill>
              </a:rPr>
              <a:t>Cloud </a:t>
            </a:r>
            <a:r>
              <a:rPr lang="en-US" sz="2000" dirty="0">
                <a:solidFill>
                  <a:srgbClr val="FFFFFF"/>
                </a:solidFill>
              </a:rPr>
              <a:t>service consumes data and analyzes </a:t>
            </a:r>
            <a:r>
              <a:rPr lang="en-US" sz="2000" dirty="0" smtClean="0">
                <a:solidFill>
                  <a:srgbClr val="FFFFFF"/>
                </a:solidFill>
              </a:rPr>
              <a:t>it</a:t>
            </a:r>
          </a:p>
          <a:p>
            <a:pPr marL="1008180" lvl="1"/>
            <a:r>
              <a:rPr lang="en-US" dirty="0" smtClean="0">
                <a:solidFill>
                  <a:srgbClr val="FFFFFF"/>
                </a:solidFill>
                <a:latin typeface="Segoe UI Light"/>
              </a:rPr>
              <a:t>Heuristics; Correlation</a:t>
            </a:r>
            <a:endParaRPr lang="en-US" dirty="0">
              <a:solidFill>
                <a:srgbClr val="FFFFFF"/>
              </a:solidFill>
              <a:latin typeface="Segoe UI Light"/>
            </a:endParaRPr>
          </a:p>
          <a:p>
            <a:pPr marL="621746">
              <a:buFont typeface="+mj-lt"/>
              <a:buAutoNum type="arabicPeriod"/>
            </a:pPr>
            <a:r>
              <a:rPr lang="en-US" sz="2000" dirty="0">
                <a:solidFill>
                  <a:srgbClr val="FFFFFF"/>
                </a:solidFill>
              </a:rPr>
              <a:t>If issue is detected cloud sends message to Client with remediation recommendation</a:t>
            </a:r>
          </a:p>
          <a:p>
            <a:pPr marL="621746">
              <a:buFont typeface="+mj-lt"/>
              <a:buAutoNum type="arabicPeriod"/>
            </a:pPr>
            <a:r>
              <a:rPr lang="en-US" sz="2000" dirty="0">
                <a:solidFill>
                  <a:srgbClr val="FFFFFF"/>
                </a:solidFill>
              </a:rPr>
              <a:t>Client responds to recommendation</a:t>
            </a:r>
          </a:p>
          <a:p>
            <a:pPr marL="1008180" lvl="1">
              <a:buFont typeface="+mj-lt"/>
              <a:buAutoNum type="alphaLcParenR"/>
            </a:pPr>
            <a:r>
              <a:rPr lang="en-US" dirty="0">
                <a:solidFill>
                  <a:srgbClr val="FFFFFF"/>
                </a:solidFill>
                <a:latin typeface="Segoe UI Light"/>
              </a:rPr>
              <a:t>Machine Remediation</a:t>
            </a:r>
          </a:p>
          <a:p>
            <a:pPr marL="1008180" lvl="1">
              <a:buFont typeface="+mj-lt"/>
              <a:buAutoNum type="alphaLcParenR"/>
            </a:pPr>
            <a:r>
              <a:rPr lang="en-US" dirty="0">
                <a:solidFill>
                  <a:srgbClr val="FFFFFF"/>
                </a:solidFill>
                <a:latin typeface="Segoe UI Light"/>
              </a:rPr>
              <a:t>Account </a:t>
            </a:r>
            <a:r>
              <a:rPr lang="en-US" dirty="0" smtClean="0">
                <a:solidFill>
                  <a:srgbClr val="FFFFFF"/>
                </a:solidFill>
                <a:latin typeface="Segoe UI Light"/>
              </a:rPr>
              <a:t>Remediation</a:t>
            </a:r>
          </a:p>
          <a:p>
            <a:pPr marL="625475">
              <a:buFont typeface="+mj-lt"/>
              <a:buAutoNum type="arabicPeriod"/>
            </a:pPr>
            <a:r>
              <a:rPr lang="en-US" sz="2000" dirty="0" smtClean="0">
                <a:solidFill>
                  <a:srgbClr val="FFFFFF"/>
                </a:solidFill>
              </a:rPr>
              <a:t>Improved forensics with data correlation yield better and immediate protection</a:t>
            </a:r>
          </a:p>
          <a:p>
            <a:pPr marL="1008180" lvl="1">
              <a:buFont typeface="+mj-lt"/>
              <a:buAutoNum type="alphaLcParenR"/>
            </a:pPr>
            <a:r>
              <a:rPr lang="en-US" dirty="0">
                <a:solidFill>
                  <a:srgbClr val="FFFFFF"/>
                </a:solidFill>
                <a:latin typeface="Segoe UI Light"/>
              </a:rPr>
              <a:t>Platform hardening</a:t>
            </a:r>
          </a:p>
          <a:p>
            <a:pPr marL="1008180" lvl="1">
              <a:buFont typeface="+mj-lt"/>
              <a:buAutoNum type="alphaLcParenR"/>
            </a:pPr>
            <a:r>
              <a:rPr lang="en-US" dirty="0">
                <a:solidFill>
                  <a:srgbClr val="FFFFFF"/>
                </a:solidFill>
                <a:latin typeface="Segoe UI Light"/>
              </a:rPr>
              <a:t>Family </a:t>
            </a:r>
            <a:r>
              <a:rPr lang="en-US" dirty="0" smtClean="0">
                <a:solidFill>
                  <a:srgbClr val="FFFFFF"/>
                </a:solidFill>
                <a:latin typeface="Segoe UI Light"/>
              </a:rPr>
              <a:t>Targeted </a:t>
            </a:r>
            <a:r>
              <a:rPr lang="en-US" dirty="0">
                <a:solidFill>
                  <a:srgbClr val="FFFFFF"/>
                </a:solidFill>
                <a:latin typeface="Segoe UI Light"/>
              </a:rPr>
              <a:t>Research</a:t>
            </a:r>
          </a:p>
          <a:p>
            <a:pPr>
              <a:buFont typeface="+mj-lt"/>
              <a:buAutoNum type="arabicPeriod"/>
            </a:pPr>
            <a:endParaRPr lang="en-US" sz="1360" dirty="0">
              <a:solidFill>
                <a:srgbClr val="FFFFFF"/>
              </a:solidFill>
            </a:endParaRPr>
          </a:p>
        </p:txBody>
      </p:sp>
      <p:sp>
        <p:nvSpPr>
          <p:cNvPr id="11" name="Rectangle 10"/>
          <p:cNvSpPr/>
          <p:nvPr/>
        </p:nvSpPr>
        <p:spPr bwMode="auto">
          <a:xfrm>
            <a:off x="10031630" y="1540738"/>
            <a:ext cx="1865207" cy="870430"/>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r>
              <a:rPr lang="en-US" sz="2176" spc="-68" dirty="0">
                <a:gradFill>
                  <a:gsLst>
                    <a:gs pos="0">
                      <a:srgbClr val="FFFFFF"/>
                    </a:gs>
                    <a:gs pos="100000">
                      <a:srgbClr val="FFFFFF"/>
                    </a:gs>
                  </a:gsLst>
                  <a:lin ang="5400000" scaled="0"/>
                </a:gradFill>
                <a:ea typeface="Segoe UI" pitchFamily="34" charset="0"/>
                <a:cs typeface="Segoe UI" pitchFamily="34" charset="0"/>
              </a:rPr>
              <a:t>Analysis and Response</a:t>
            </a:r>
          </a:p>
        </p:txBody>
      </p:sp>
      <p:grpSp>
        <p:nvGrpSpPr>
          <p:cNvPr id="26" name="Group 25"/>
          <p:cNvGrpSpPr/>
          <p:nvPr/>
        </p:nvGrpSpPr>
        <p:grpSpPr>
          <a:xfrm>
            <a:off x="7137301" y="1721085"/>
            <a:ext cx="1865207" cy="2739372"/>
            <a:chOff x="7137301" y="1444349"/>
            <a:chExt cx="1865207" cy="2739372"/>
          </a:xfrm>
        </p:grpSpPr>
        <p:sp>
          <p:nvSpPr>
            <p:cNvPr id="4" name="Rectangle 3"/>
            <p:cNvSpPr/>
            <p:nvPr/>
          </p:nvSpPr>
          <p:spPr bwMode="auto">
            <a:xfrm>
              <a:off x="7137301" y="1444349"/>
              <a:ext cx="1865207" cy="870430"/>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r>
                <a:rPr lang="en-US" sz="2176" spc="-68" dirty="0">
                  <a:gradFill>
                    <a:gsLst>
                      <a:gs pos="0">
                        <a:srgbClr val="FFFFFF"/>
                      </a:gs>
                      <a:gs pos="100000">
                        <a:srgbClr val="FFFFFF"/>
                      </a:gs>
                    </a:gsLst>
                    <a:lin ang="5400000" scaled="0"/>
                  </a:gradFill>
                  <a:ea typeface="Segoe UI" pitchFamily="34" charset="0"/>
                  <a:cs typeface="Segoe UI" pitchFamily="34" charset="0"/>
                </a:rPr>
                <a:t>Windows Cloud Service</a:t>
              </a:r>
            </a:p>
          </p:txBody>
        </p:sp>
        <p:sp>
          <p:nvSpPr>
            <p:cNvPr id="7" name="Rectangle 6"/>
            <p:cNvSpPr/>
            <p:nvPr/>
          </p:nvSpPr>
          <p:spPr bwMode="auto">
            <a:xfrm>
              <a:off x="7137301" y="3313291"/>
              <a:ext cx="1865207" cy="870430"/>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r>
                <a:rPr lang="en-US" sz="2448" spc="-68" dirty="0">
                  <a:gradFill>
                    <a:gsLst>
                      <a:gs pos="0">
                        <a:srgbClr val="FFFFFF"/>
                      </a:gs>
                      <a:gs pos="100000">
                        <a:srgbClr val="FFFFFF"/>
                      </a:gs>
                    </a:gsLst>
                    <a:lin ang="5400000" scaled="0"/>
                  </a:gradFill>
                  <a:ea typeface="Segoe UI" pitchFamily="34" charset="0"/>
                  <a:cs typeface="Segoe UI" pitchFamily="34" charset="0"/>
                </a:rPr>
                <a:t>Windows Client</a:t>
              </a:r>
            </a:p>
          </p:txBody>
        </p:sp>
        <p:grpSp>
          <p:nvGrpSpPr>
            <p:cNvPr id="75" name="Group 74"/>
            <p:cNvGrpSpPr/>
            <p:nvPr/>
          </p:nvGrpSpPr>
          <p:grpSpPr>
            <a:xfrm>
              <a:off x="7907994" y="2314780"/>
              <a:ext cx="323822" cy="998512"/>
              <a:chOff x="5814581" y="1702198"/>
              <a:chExt cx="238126" cy="734267"/>
            </a:xfrm>
          </p:grpSpPr>
          <p:cxnSp>
            <p:nvCxnSpPr>
              <p:cNvPr id="16" name="Straight Arrow Connector 15"/>
              <p:cNvCxnSpPr>
                <a:stCxn id="7" idx="0"/>
                <a:endCxn id="4" idx="2"/>
              </p:cNvCxnSpPr>
              <p:nvPr/>
            </p:nvCxnSpPr>
            <p:spPr>
              <a:xfrm flipV="1">
                <a:off x="5933644" y="1702198"/>
                <a:ext cx="0" cy="734267"/>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41" name="Group 40"/>
              <p:cNvGrpSpPr/>
              <p:nvPr/>
            </p:nvGrpSpPr>
            <p:grpSpPr>
              <a:xfrm>
                <a:off x="5814581" y="2022238"/>
                <a:ext cx="238126" cy="271777"/>
                <a:chOff x="5519830" y="1643063"/>
                <a:chExt cx="238126" cy="271777"/>
              </a:xfrm>
            </p:grpSpPr>
            <p:sp>
              <p:nvSpPr>
                <p:cNvPr id="39" name="Oval 38"/>
                <p:cNvSpPr/>
                <p:nvPr/>
              </p:nvSpPr>
              <p:spPr bwMode="auto">
                <a:xfrm>
                  <a:off x="5519830" y="1643063"/>
                  <a:ext cx="238126" cy="271777"/>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5611384" y="1695375"/>
                  <a:ext cx="82005" cy="153902"/>
                </a:xfrm>
                <a:prstGeom prst="rect">
                  <a:avLst/>
                </a:prstGeom>
                <a:noFill/>
              </p:spPr>
              <p:txBody>
                <a:bodyPr wrap="square" lIns="0" tIns="0" rIns="0" bIns="0" rtlCol="0">
                  <a:spAutoFit/>
                </a:bodyPr>
                <a:lstStyle/>
                <a:p>
                  <a:r>
                    <a:rPr lang="en-US" sz="1360" dirty="0">
                      <a:solidFill>
                        <a:srgbClr val="000000"/>
                      </a:solidFill>
                      <a:latin typeface="Segoe UI Light" pitchFamily="34" charset="0"/>
                    </a:rPr>
                    <a:t>1</a:t>
                  </a:r>
                </a:p>
              </p:txBody>
            </p:sp>
          </p:grpSp>
        </p:grpSp>
      </p:grpSp>
      <p:grpSp>
        <p:nvGrpSpPr>
          <p:cNvPr id="71" name="Group 70"/>
          <p:cNvGrpSpPr/>
          <p:nvPr/>
        </p:nvGrpSpPr>
        <p:grpSpPr>
          <a:xfrm>
            <a:off x="9002508" y="1987983"/>
            <a:ext cx="1029122" cy="403322"/>
            <a:chOff x="6619441" y="1258383"/>
            <a:chExt cx="756776" cy="296587"/>
          </a:xfrm>
        </p:grpSpPr>
        <p:cxnSp>
          <p:nvCxnSpPr>
            <p:cNvPr id="22" name="Straight Arrow Connector 21"/>
            <p:cNvCxnSpPr>
              <a:stCxn id="4" idx="3"/>
              <a:endCxn id="11" idx="1"/>
            </p:cNvCxnSpPr>
            <p:nvPr/>
          </p:nvCxnSpPr>
          <p:spPr>
            <a:xfrm flipV="1">
              <a:off x="6619441" y="1258383"/>
              <a:ext cx="756776" cy="132620"/>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42" name="Group 41"/>
            <p:cNvGrpSpPr/>
            <p:nvPr/>
          </p:nvGrpSpPr>
          <p:grpSpPr>
            <a:xfrm>
              <a:off x="6876886" y="1283193"/>
              <a:ext cx="261939" cy="271777"/>
              <a:chOff x="5507924" y="1643063"/>
              <a:chExt cx="261939" cy="271777"/>
            </a:xfrm>
          </p:grpSpPr>
          <p:sp>
            <p:nvSpPr>
              <p:cNvPr id="43" name="Oval 42"/>
              <p:cNvSpPr/>
              <p:nvPr/>
            </p:nvSpPr>
            <p:spPr bwMode="auto">
              <a:xfrm>
                <a:off x="5507924" y="1643063"/>
                <a:ext cx="261939" cy="271777"/>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5611384" y="1695375"/>
                <a:ext cx="82005" cy="153902"/>
              </a:xfrm>
              <a:prstGeom prst="rect">
                <a:avLst/>
              </a:prstGeom>
              <a:noFill/>
              <a:ln>
                <a:solidFill>
                  <a:schemeClr val="tx1"/>
                </a:solidFill>
              </a:ln>
            </p:spPr>
            <p:txBody>
              <a:bodyPr wrap="square" lIns="0" tIns="0" rIns="0" bIns="0" rtlCol="0">
                <a:spAutoFit/>
              </a:bodyPr>
              <a:lstStyle/>
              <a:p>
                <a:r>
                  <a:rPr lang="en-US" sz="1360" dirty="0">
                    <a:solidFill>
                      <a:srgbClr val="000000"/>
                    </a:solidFill>
                    <a:latin typeface="Segoe UI Light" pitchFamily="34" charset="0"/>
                  </a:rPr>
                  <a:t>2</a:t>
                </a:r>
              </a:p>
            </p:txBody>
          </p:sp>
        </p:grpSp>
      </p:grpSp>
      <p:grpSp>
        <p:nvGrpSpPr>
          <p:cNvPr id="72" name="Group 71"/>
          <p:cNvGrpSpPr/>
          <p:nvPr/>
        </p:nvGrpSpPr>
        <p:grpSpPr>
          <a:xfrm>
            <a:off x="9002508" y="2423201"/>
            <a:ext cx="1961726" cy="1614075"/>
            <a:chOff x="6619442" y="1578426"/>
            <a:chExt cx="1442576" cy="1186927"/>
          </a:xfrm>
        </p:grpSpPr>
        <p:cxnSp>
          <p:nvCxnSpPr>
            <p:cNvPr id="18" name="Straight Arrow Connector 17"/>
            <p:cNvCxnSpPr>
              <a:stCxn id="11" idx="2"/>
              <a:endCxn id="7" idx="3"/>
            </p:cNvCxnSpPr>
            <p:nvPr/>
          </p:nvCxnSpPr>
          <p:spPr>
            <a:xfrm flipH="1">
              <a:off x="6619442" y="1578426"/>
              <a:ext cx="1442576" cy="1186927"/>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45" name="Group 44"/>
            <p:cNvGrpSpPr/>
            <p:nvPr/>
          </p:nvGrpSpPr>
          <p:grpSpPr>
            <a:xfrm>
              <a:off x="7240678" y="2082999"/>
              <a:ext cx="261939" cy="271777"/>
              <a:chOff x="5507924" y="1643063"/>
              <a:chExt cx="261939" cy="271777"/>
            </a:xfrm>
          </p:grpSpPr>
          <p:sp>
            <p:nvSpPr>
              <p:cNvPr id="46" name="Oval 45"/>
              <p:cNvSpPr/>
              <p:nvPr/>
            </p:nvSpPr>
            <p:spPr bwMode="auto">
              <a:xfrm>
                <a:off x="5507924" y="1643063"/>
                <a:ext cx="261939" cy="271777"/>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5611384" y="1695375"/>
                <a:ext cx="82005" cy="153902"/>
              </a:xfrm>
              <a:prstGeom prst="rect">
                <a:avLst/>
              </a:prstGeom>
              <a:noFill/>
              <a:ln>
                <a:solidFill>
                  <a:schemeClr val="tx1"/>
                </a:solidFill>
              </a:ln>
            </p:spPr>
            <p:txBody>
              <a:bodyPr wrap="square" lIns="0" tIns="0" rIns="0" bIns="0" rtlCol="0">
                <a:spAutoFit/>
              </a:bodyPr>
              <a:lstStyle/>
              <a:p>
                <a:r>
                  <a:rPr lang="en-US" sz="1360" dirty="0">
                    <a:solidFill>
                      <a:srgbClr val="000000"/>
                    </a:solidFill>
                    <a:latin typeface="Segoe UI Light" pitchFamily="34" charset="0"/>
                  </a:rPr>
                  <a:t>3</a:t>
                </a:r>
              </a:p>
            </p:txBody>
          </p:sp>
        </p:grpSp>
      </p:grpSp>
      <p:grpSp>
        <p:nvGrpSpPr>
          <p:cNvPr id="73" name="Group 72"/>
          <p:cNvGrpSpPr/>
          <p:nvPr/>
        </p:nvGrpSpPr>
        <p:grpSpPr>
          <a:xfrm>
            <a:off x="8069905" y="4737193"/>
            <a:ext cx="967435" cy="1752994"/>
            <a:chOff x="5933644" y="3280049"/>
            <a:chExt cx="711414" cy="1289083"/>
          </a:xfrm>
        </p:grpSpPr>
        <p:cxnSp>
          <p:nvCxnSpPr>
            <p:cNvPr id="54" name="Straight Arrow Connector 53"/>
            <p:cNvCxnSpPr>
              <a:stCxn id="7" idx="2"/>
            </p:cNvCxnSpPr>
            <p:nvPr/>
          </p:nvCxnSpPr>
          <p:spPr>
            <a:xfrm>
              <a:off x="5933644" y="3280049"/>
              <a:ext cx="711414" cy="1289083"/>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48" name="Group 47"/>
            <p:cNvGrpSpPr/>
            <p:nvPr/>
          </p:nvGrpSpPr>
          <p:grpSpPr>
            <a:xfrm>
              <a:off x="6129881" y="3557137"/>
              <a:ext cx="261939" cy="271777"/>
              <a:chOff x="5507924" y="1643063"/>
              <a:chExt cx="261939" cy="271777"/>
            </a:xfrm>
          </p:grpSpPr>
          <p:sp>
            <p:nvSpPr>
              <p:cNvPr id="49" name="Oval 48"/>
              <p:cNvSpPr/>
              <p:nvPr/>
            </p:nvSpPr>
            <p:spPr bwMode="auto">
              <a:xfrm>
                <a:off x="5507924" y="1643063"/>
                <a:ext cx="261939" cy="271777"/>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nvSpPr>
            <p:spPr>
              <a:xfrm>
                <a:off x="5573518" y="1695375"/>
                <a:ext cx="132572" cy="153902"/>
              </a:xfrm>
              <a:prstGeom prst="rect">
                <a:avLst/>
              </a:prstGeom>
              <a:noFill/>
              <a:ln>
                <a:solidFill>
                  <a:schemeClr val="tx1"/>
                </a:solidFill>
              </a:ln>
            </p:spPr>
            <p:txBody>
              <a:bodyPr wrap="square" lIns="0" tIns="0" rIns="0" bIns="0" rtlCol="0">
                <a:spAutoFit/>
              </a:bodyPr>
              <a:lstStyle/>
              <a:p>
                <a:r>
                  <a:rPr lang="en-US" sz="1360" dirty="0">
                    <a:solidFill>
                      <a:srgbClr val="000000"/>
                    </a:solidFill>
                    <a:latin typeface="Segoe UI Light" pitchFamily="34" charset="0"/>
                  </a:rPr>
                  <a:t>4a</a:t>
                </a:r>
              </a:p>
            </p:txBody>
          </p:sp>
        </p:grpSp>
      </p:grpSp>
      <p:grpSp>
        <p:nvGrpSpPr>
          <p:cNvPr id="74" name="Group 73"/>
          <p:cNvGrpSpPr/>
          <p:nvPr/>
        </p:nvGrpSpPr>
        <p:grpSpPr>
          <a:xfrm>
            <a:off x="8069905" y="4460456"/>
            <a:ext cx="2966196" cy="1427324"/>
            <a:chOff x="5933645" y="3076544"/>
            <a:chExt cx="2181225" cy="1049598"/>
          </a:xfrm>
        </p:grpSpPr>
        <p:cxnSp>
          <p:nvCxnSpPr>
            <p:cNvPr id="24" name="Straight Arrow Connector 23"/>
            <p:cNvCxnSpPr>
              <a:stCxn id="7" idx="2"/>
              <a:endCxn id="68" idx="0"/>
            </p:cNvCxnSpPr>
            <p:nvPr/>
          </p:nvCxnSpPr>
          <p:spPr>
            <a:xfrm>
              <a:off x="5933645" y="3076544"/>
              <a:ext cx="2181225" cy="1049598"/>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61" name="Group 60"/>
            <p:cNvGrpSpPr/>
            <p:nvPr/>
          </p:nvGrpSpPr>
          <p:grpSpPr>
            <a:xfrm>
              <a:off x="6978739" y="3543772"/>
              <a:ext cx="261939" cy="271777"/>
              <a:chOff x="5507924" y="1643063"/>
              <a:chExt cx="261939" cy="271777"/>
            </a:xfrm>
          </p:grpSpPr>
          <p:sp>
            <p:nvSpPr>
              <p:cNvPr id="62" name="Oval 61"/>
              <p:cNvSpPr/>
              <p:nvPr/>
            </p:nvSpPr>
            <p:spPr bwMode="auto">
              <a:xfrm>
                <a:off x="5507924" y="1643063"/>
                <a:ext cx="261939" cy="271777"/>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ea typeface="Segoe UI" pitchFamily="34" charset="0"/>
                  <a:cs typeface="Segoe UI" pitchFamily="34" charset="0"/>
                </a:endParaRPr>
              </a:p>
            </p:txBody>
          </p:sp>
          <p:sp>
            <p:nvSpPr>
              <p:cNvPr id="63" name="TextBox 62"/>
              <p:cNvSpPr txBox="1"/>
              <p:nvPr/>
            </p:nvSpPr>
            <p:spPr>
              <a:xfrm>
                <a:off x="5560818" y="1695375"/>
                <a:ext cx="173420" cy="153902"/>
              </a:xfrm>
              <a:prstGeom prst="rect">
                <a:avLst/>
              </a:prstGeom>
              <a:noFill/>
              <a:ln>
                <a:solidFill>
                  <a:schemeClr val="tx1"/>
                </a:solidFill>
              </a:ln>
            </p:spPr>
            <p:txBody>
              <a:bodyPr wrap="square" lIns="0" tIns="0" rIns="0" bIns="0" rtlCol="0">
                <a:spAutoFit/>
              </a:bodyPr>
              <a:lstStyle/>
              <a:p>
                <a:r>
                  <a:rPr lang="en-US" sz="1360" dirty="0">
                    <a:solidFill>
                      <a:srgbClr val="000000"/>
                    </a:solidFill>
                    <a:latin typeface="Segoe UI Light" pitchFamily="34" charset="0"/>
                  </a:rPr>
                  <a:t>4b</a:t>
                </a:r>
              </a:p>
            </p:txBody>
          </p:sp>
        </p:grpSp>
      </p:grpSp>
      <p:sp>
        <p:nvSpPr>
          <p:cNvPr id="67" name="Rounded Rectangle 66"/>
          <p:cNvSpPr/>
          <p:nvPr/>
        </p:nvSpPr>
        <p:spPr bwMode="auto">
          <a:xfrm>
            <a:off x="7998078" y="5887781"/>
            <a:ext cx="1883667" cy="920366"/>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r>
              <a:rPr lang="en-US" sz="2176" spc="-68" dirty="0">
                <a:gradFill>
                  <a:gsLst>
                    <a:gs pos="0">
                      <a:srgbClr val="FFFFFF"/>
                    </a:gs>
                    <a:gs pos="100000">
                      <a:srgbClr val="FFFFFF"/>
                    </a:gs>
                  </a:gsLst>
                  <a:lin ang="5400000" scaled="0"/>
                </a:gradFill>
                <a:ea typeface="Segoe UI" pitchFamily="34" charset="0"/>
                <a:cs typeface="Segoe UI" pitchFamily="34" charset="0"/>
              </a:rPr>
              <a:t>Machine</a:t>
            </a:r>
          </a:p>
          <a:p>
            <a:pPr algn="ctr" defTabSz="1243083" fontAlgn="base">
              <a:spcBef>
                <a:spcPct val="0"/>
              </a:spcBef>
              <a:spcAft>
                <a:spcPct val="0"/>
              </a:spcAft>
            </a:pPr>
            <a:r>
              <a:rPr lang="en-US" sz="2176" spc="-68" dirty="0">
                <a:gradFill>
                  <a:gsLst>
                    <a:gs pos="0">
                      <a:srgbClr val="FFFFFF"/>
                    </a:gs>
                    <a:gs pos="100000">
                      <a:srgbClr val="FFFFFF"/>
                    </a:gs>
                  </a:gsLst>
                  <a:lin ang="5400000" scaled="0"/>
                </a:gradFill>
                <a:ea typeface="Segoe UI" pitchFamily="34" charset="0"/>
                <a:cs typeface="Segoe UI" pitchFamily="34" charset="0"/>
              </a:rPr>
              <a:t>Remediation </a:t>
            </a:r>
          </a:p>
        </p:txBody>
      </p:sp>
      <p:sp>
        <p:nvSpPr>
          <p:cNvPr id="68" name="Rounded Rectangle 67"/>
          <p:cNvSpPr/>
          <p:nvPr/>
        </p:nvSpPr>
        <p:spPr bwMode="auto">
          <a:xfrm>
            <a:off x="10094267" y="5887781"/>
            <a:ext cx="1883667" cy="920366"/>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r>
              <a:rPr lang="en-US" sz="2176" spc="-68" dirty="0">
                <a:gradFill>
                  <a:gsLst>
                    <a:gs pos="0">
                      <a:srgbClr val="FFFFFF"/>
                    </a:gs>
                    <a:gs pos="100000">
                      <a:srgbClr val="FFFFFF"/>
                    </a:gs>
                  </a:gsLst>
                  <a:lin ang="5400000" scaled="0"/>
                </a:gradFill>
                <a:ea typeface="Segoe UI" pitchFamily="34" charset="0"/>
                <a:cs typeface="Segoe UI" pitchFamily="34" charset="0"/>
              </a:rPr>
              <a:t>Account</a:t>
            </a:r>
          </a:p>
          <a:p>
            <a:pPr algn="ctr" defTabSz="1243083" fontAlgn="base">
              <a:spcBef>
                <a:spcPct val="0"/>
              </a:spcBef>
              <a:spcAft>
                <a:spcPct val="0"/>
              </a:spcAft>
            </a:pPr>
            <a:r>
              <a:rPr lang="en-US" sz="2176" spc="-68" dirty="0">
                <a:gradFill>
                  <a:gsLst>
                    <a:gs pos="0">
                      <a:srgbClr val="FFFFFF"/>
                    </a:gs>
                    <a:gs pos="100000">
                      <a:srgbClr val="FFFFFF"/>
                    </a:gs>
                  </a:gsLst>
                  <a:lin ang="5400000" scaled="0"/>
                </a:gradFill>
                <a:ea typeface="Segoe UI" pitchFamily="34" charset="0"/>
                <a:cs typeface="Segoe UI" pitchFamily="34" charset="0"/>
              </a:rPr>
              <a:t>Remediation </a:t>
            </a:r>
          </a:p>
        </p:txBody>
      </p:sp>
      <p:grpSp>
        <p:nvGrpSpPr>
          <p:cNvPr id="25" name="Group 24"/>
          <p:cNvGrpSpPr/>
          <p:nvPr/>
        </p:nvGrpSpPr>
        <p:grpSpPr>
          <a:xfrm>
            <a:off x="9002508" y="2967513"/>
            <a:ext cx="3758840" cy="1250235"/>
            <a:chOff x="9002508" y="2775006"/>
            <a:chExt cx="3758840" cy="1250235"/>
          </a:xfrm>
        </p:grpSpPr>
        <p:cxnSp>
          <p:nvCxnSpPr>
            <p:cNvPr id="14" name="Curved Connector 13"/>
            <p:cNvCxnSpPr>
              <a:endCxn id="7" idx="3"/>
            </p:cNvCxnSpPr>
            <p:nvPr/>
          </p:nvCxnSpPr>
          <p:spPr>
            <a:xfrm rot="10800000" flipV="1">
              <a:off x="9002508" y="2775006"/>
              <a:ext cx="2541792" cy="1250235"/>
            </a:xfrm>
            <a:prstGeom prst="curvedConnector3">
              <a:avLst>
                <a:gd name="adj1" fmla="val -21307"/>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847310" y="3255633"/>
              <a:ext cx="2914038"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gradFill>
                    <a:gsLst>
                      <a:gs pos="2917">
                        <a:schemeClr val="tx1"/>
                      </a:gs>
                      <a:gs pos="30000">
                        <a:schemeClr val="tx1"/>
                      </a:gs>
                    </a:gsLst>
                    <a:lin ang="5400000" scaled="0"/>
                  </a:gradFill>
                </a:rPr>
                <a:t>Signature Update</a:t>
              </a:r>
            </a:p>
          </p:txBody>
        </p:sp>
      </p:grpSp>
      <p:sp>
        <p:nvSpPr>
          <p:cNvPr id="6" name="Title 5"/>
          <p:cNvSpPr>
            <a:spLocks noGrp="1"/>
          </p:cNvSpPr>
          <p:nvPr>
            <p:ph type="title"/>
          </p:nvPr>
        </p:nvSpPr>
        <p:spPr/>
        <p:txBody>
          <a:bodyPr/>
          <a:lstStyle/>
          <a:p>
            <a:r>
              <a:rPr lang="en-US" dirty="0" smtClean="0"/>
              <a:t>Public Cloud – Provable PC Health</a:t>
            </a:r>
            <a:endParaRPr lang="en-US" dirty="0"/>
          </a:p>
        </p:txBody>
      </p:sp>
    </p:spTree>
    <p:extLst>
      <p:ext uri="{BB962C8B-B14F-4D97-AF65-F5344CB8AC3E}">
        <p14:creationId xmlns:p14="http://schemas.microsoft.com/office/powerpoint/2010/main" val="31676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11" grpId="0" animBg="1"/>
      <p:bldP spid="67" grpId="0" animBg="1"/>
      <p:bldP spid="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0" indent="0">
              <a:buNone/>
            </a:pPr>
            <a:r>
              <a:rPr lang="en-US" sz="3600" dirty="0" smtClean="0">
                <a:gradFill>
                  <a:gsLst>
                    <a:gs pos="1250">
                      <a:srgbClr val="9DD7FC"/>
                    </a:gs>
                    <a:gs pos="99000">
                      <a:srgbClr val="9DD7FC"/>
                    </a:gs>
                  </a:gsLst>
                  <a:lin ang="5400000" scaled="0"/>
                </a:gradFill>
              </a:rPr>
              <a:t>Traditional Access Control </a:t>
            </a:r>
            <a:endParaRPr lang="en-US" sz="3600" dirty="0">
              <a:gradFill>
                <a:gsLst>
                  <a:gs pos="1250">
                    <a:srgbClr val="9DD7FC"/>
                  </a:gs>
                  <a:gs pos="99000">
                    <a:srgbClr val="9DD7FC"/>
                  </a:gs>
                </a:gsLst>
                <a:lin ang="5400000" scaled="0"/>
              </a:gradFill>
            </a:endParaRPr>
          </a:p>
          <a:p>
            <a:pPr marL="0" indent="0">
              <a:buNone/>
            </a:pPr>
            <a:r>
              <a:rPr lang="en-US" sz="2400" dirty="0">
                <a:solidFill>
                  <a:srgbClr val="FFFFFF"/>
                </a:solidFill>
              </a:rPr>
              <a:t>Access based on an Access Control List that defines rights and auditing policy</a:t>
            </a:r>
          </a:p>
          <a:p>
            <a:pPr marL="0" lvl="0" indent="0">
              <a:buNone/>
            </a:pPr>
            <a:r>
              <a:rPr lang="en-US" sz="2400" dirty="0" smtClean="0">
                <a:solidFill>
                  <a:srgbClr val="FFFFFF"/>
                </a:solidFill>
              </a:rPr>
              <a:t>Access is granted based entirely on successful authentication of the user</a:t>
            </a:r>
          </a:p>
          <a:p>
            <a:pPr marL="0" lvl="0" indent="0">
              <a:buNone/>
            </a:pPr>
            <a:endParaRPr lang="en-US" sz="2000" dirty="0">
              <a:gradFill>
                <a:gsLst>
                  <a:gs pos="1250">
                    <a:srgbClr val="9DD7FC"/>
                  </a:gs>
                  <a:gs pos="99000">
                    <a:srgbClr val="9DD7FC"/>
                  </a:gs>
                </a:gsLst>
                <a:lin ang="5400000" scaled="0"/>
              </a:gradFill>
            </a:endParaRPr>
          </a:p>
          <a:p>
            <a:pPr marL="0" lvl="0" indent="0">
              <a:buNone/>
            </a:pPr>
            <a:r>
              <a:rPr lang="en-US" sz="3200" dirty="0" smtClean="0">
                <a:gradFill>
                  <a:gsLst>
                    <a:gs pos="1250">
                      <a:srgbClr val="9DD7FC"/>
                    </a:gs>
                    <a:gs pos="99000">
                      <a:srgbClr val="9DD7FC"/>
                    </a:gs>
                  </a:gsLst>
                  <a:lin ang="5400000" scaled="0"/>
                </a:gradFill>
              </a:rPr>
              <a:t>The Challenge </a:t>
            </a:r>
            <a:endParaRPr lang="en-US" sz="3200" dirty="0">
              <a:gradFill>
                <a:gsLst>
                  <a:gs pos="1250">
                    <a:srgbClr val="9DD7FC"/>
                  </a:gs>
                  <a:gs pos="99000">
                    <a:srgbClr val="9DD7FC"/>
                  </a:gs>
                </a:gsLst>
                <a:lin ang="5400000" scaled="0"/>
              </a:gradFill>
            </a:endParaRPr>
          </a:p>
          <a:p>
            <a:pPr marL="0" indent="0">
              <a:buNone/>
            </a:pPr>
            <a:r>
              <a:rPr lang="en-US" sz="2400" dirty="0" smtClean="0">
                <a:solidFill>
                  <a:srgbClr val="FFFFFF"/>
                </a:solidFill>
              </a:rPr>
              <a:t>Good at making sure the right users get access</a:t>
            </a:r>
          </a:p>
          <a:p>
            <a:pPr marL="0" indent="0">
              <a:buNone/>
            </a:pPr>
            <a:r>
              <a:rPr lang="en-US" sz="2400" dirty="0" smtClean="0">
                <a:solidFill>
                  <a:srgbClr val="FFFFFF"/>
                </a:solidFill>
              </a:rPr>
              <a:t>Unable to prevent compromised devices from getting access to resources</a:t>
            </a:r>
          </a:p>
          <a:p>
            <a:pPr marL="0" lvl="0" indent="0">
              <a:buNone/>
            </a:pPr>
            <a:endParaRPr lang="en-US" sz="2000" dirty="0">
              <a:solidFill>
                <a:srgbClr val="FFFFFF"/>
              </a:solidFill>
            </a:endParaRPr>
          </a:p>
          <a:p>
            <a:pPr marL="0" lvl="0" indent="0">
              <a:buNone/>
            </a:pPr>
            <a:r>
              <a:rPr lang="en-US" sz="3200" dirty="0">
                <a:gradFill>
                  <a:gsLst>
                    <a:gs pos="1250">
                      <a:srgbClr val="9DD7FC"/>
                    </a:gs>
                    <a:gs pos="99000">
                      <a:srgbClr val="9DD7FC"/>
                    </a:gs>
                  </a:gsLst>
                  <a:lin ang="5400000" scaled="0"/>
                </a:gradFill>
              </a:rPr>
              <a:t>Modern Access Control</a:t>
            </a:r>
          </a:p>
          <a:p>
            <a:pPr marL="0" lvl="0" indent="0">
              <a:buNone/>
            </a:pPr>
            <a:r>
              <a:rPr lang="en-US" sz="2400" dirty="0" smtClean="0">
                <a:solidFill>
                  <a:srgbClr val="FFFFFF"/>
                </a:solidFill>
              </a:rPr>
              <a:t>Adds vetting of a devices security state to the access control decision making process</a:t>
            </a:r>
          </a:p>
          <a:p>
            <a:pPr marL="0" lvl="0" indent="0">
              <a:buNone/>
            </a:pPr>
            <a:r>
              <a:rPr lang="en-US" sz="2400" dirty="0" smtClean="0">
                <a:solidFill>
                  <a:srgbClr val="FFFFFF"/>
                </a:solidFill>
              </a:rPr>
              <a:t>Leverages Windows 8.1 Measured Boot, Action Center,  Remote Attestation, Kerberos, … </a:t>
            </a:r>
            <a:endParaRPr lang="en-US" sz="2400" dirty="0">
              <a:solidFill>
                <a:srgbClr val="FFFFFF"/>
              </a:solidFill>
            </a:endParaRPr>
          </a:p>
          <a:p>
            <a:pPr marL="0" lvl="0" indent="0">
              <a:buNone/>
            </a:pPr>
            <a:endParaRPr lang="en-US" sz="2400" dirty="0">
              <a:solidFill>
                <a:srgbClr val="FFFFFF"/>
              </a:solidFill>
            </a:endParaRPr>
          </a:p>
        </p:txBody>
      </p:sp>
      <p:sp>
        <p:nvSpPr>
          <p:cNvPr id="3" name="Title 2"/>
          <p:cNvSpPr>
            <a:spLocks noGrp="1"/>
          </p:cNvSpPr>
          <p:nvPr>
            <p:ph type="title"/>
          </p:nvPr>
        </p:nvSpPr>
        <p:spPr/>
        <p:txBody>
          <a:bodyPr/>
          <a:lstStyle/>
          <a:p>
            <a:r>
              <a:rPr lang="en-US" dirty="0" smtClean="0">
                <a:solidFill>
                  <a:srgbClr val="FFFFFF"/>
                </a:solidFill>
              </a:rPr>
              <a:t>Private Cloud - Remote Attestation</a:t>
            </a:r>
            <a:endParaRPr lang="en-US" dirty="0"/>
          </a:p>
        </p:txBody>
      </p:sp>
    </p:spTree>
    <p:extLst>
      <p:ext uri="{BB962C8B-B14F-4D97-AF65-F5344CB8AC3E}">
        <p14:creationId xmlns:p14="http://schemas.microsoft.com/office/powerpoint/2010/main" val="54993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lstStyle/>
          <a:p>
            <a:pPr marL="0" indent="0">
              <a:buNone/>
            </a:pPr>
            <a:r>
              <a:rPr lang="en-US" sz="3600" dirty="0">
                <a:gradFill>
                  <a:gsLst>
                    <a:gs pos="1250">
                      <a:srgbClr val="9DD7FC"/>
                    </a:gs>
                    <a:gs pos="99000">
                      <a:srgbClr val="9DD7FC"/>
                    </a:gs>
                  </a:gsLst>
                  <a:lin ang="5400000" scaled="0"/>
                </a:gradFill>
              </a:rPr>
              <a:t>Scenarios</a:t>
            </a:r>
            <a:r>
              <a:rPr lang="en-US" dirty="0" smtClean="0"/>
              <a:t> </a:t>
            </a:r>
          </a:p>
          <a:p>
            <a:pPr marL="0" indent="0">
              <a:buNone/>
              <a:tabLst>
                <a:tab pos="5721350" algn="l"/>
              </a:tabLst>
            </a:pPr>
            <a:r>
              <a:rPr lang="en-US" sz="2400" dirty="0" smtClean="0">
                <a:solidFill>
                  <a:srgbClr val="FFFFFF"/>
                </a:solidFill>
              </a:rPr>
              <a:t>Secure Access to Corporate Resources	Secure Transactions and Banking</a:t>
            </a:r>
          </a:p>
          <a:p>
            <a:pPr marL="0" indent="0">
              <a:buNone/>
              <a:tabLst>
                <a:tab pos="5721350" algn="l"/>
              </a:tabLst>
            </a:pPr>
            <a:r>
              <a:rPr lang="en-US" sz="2400" dirty="0">
                <a:solidFill>
                  <a:srgbClr val="FFFFFF"/>
                </a:solidFill>
              </a:rPr>
              <a:t>Protection of Digital </a:t>
            </a:r>
            <a:r>
              <a:rPr lang="en-US" sz="2400" dirty="0" smtClean="0">
                <a:solidFill>
                  <a:srgbClr val="FFFFFF"/>
                </a:solidFill>
              </a:rPr>
              <a:t>Content	More</a:t>
            </a:r>
            <a:r>
              <a:rPr lang="en-US" sz="2400" dirty="0">
                <a:solidFill>
                  <a:srgbClr val="FFFFFF"/>
                </a:solidFill>
              </a:rPr>
              <a:t>…</a:t>
            </a:r>
          </a:p>
          <a:p>
            <a:pPr marL="0" indent="0">
              <a:buNone/>
            </a:pPr>
            <a:endParaRPr lang="en-US" sz="1400" dirty="0">
              <a:solidFill>
                <a:srgbClr val="FFFFFF"/>
              </a:solidFill>
            </a:endParaRPr>
          </a:p>
          <a:p>
            <a:pPr marL="0" indent="0">
              <a:buNone/>
            </a:pPr>
            <a:r>
              <a:rPr lang="en-US" sz="3600" dirty="0">
                <a:gradFill>
                  <a:gsLst>
                    <a:gs pos="1250">
                      <a:srgbClr val="9DD7FC"/>
                    </a:gs>
                    <a:gs pos="99000">
                      <a:srgbClr val="9DD7FC"/>
                    </a:gs>
                  </a:gsLst>
                  <a:lin ang="5400000" scaled="0"/>
                </a:gradFill>
              </a:rPr>
              <a:t>Challenges</a:t>
            </a:r>
          </a:p>
          <a:p>
            <a:pPr marL="0" indent="0">
              <a:buNone/>
            </a:pPr>
            <a:r>
              <a:rPr lang="en-US" sz="2400" dirty="0" smtClean="0">
                <a:solidFill>
                  <a:srgbClr val="FFFFFF"/>
                </a:solidFill>
              </a:rPr>
              <a:t>Mixed </a:t>
            </a:r>
            <a:r>
              <a:rPr lang="en-US" sz="2400" dirty="0">
                <a:solidFill>
                  <a:srgbClr val="FFFFFF"/>
                </a:solidFill>
              </a:rPr>
              <a:t>Windows environments (Windows XP, 7, and 8</a:t>
            </a:r>
            <a:r>
              <a:rPr lang="en-US" sz="2400" dirty="0" smtClean="0">
                <a:solidFill>
                  <a:srgbClr val="FFFFFF"/>
                </a:solidFill>
              </a:rPr>
              <a:t>)</a:t>
            </a:r>
          </a:p>
          <a:p>
            <a:pPr marL="0" indent="0">
              <a:buNone/>
            </a:pPr>
            <a:r>
              <a:rPr lang="en-US" sz="2400" dirty="0">
                <a:solidFill>
                  <a:srgbClr val="FFFFFF"/>
                </a:solidFill>
              </a:rPr>
              <a:t>Remote Attestation components will be delivered by 3</a:t>
            </a:r>
            <a:r>
              <a:rPr lang="en-US" sz="2400" baseline="30000" dirty="0">
                <a:solidFill>
                  <a:srgbClr val="FFFFFF"/>
                </a:solidFill>
              </a:rPr>
              <a:t>rd</a:t>
            </a:r>
            <a:r>
              <a:rPr lang="en-US" sz="2400" dirty="0">
                <a:solidFill>
                  <a:srgbClr val="FFFFFF"/>
                </a:solidFill>
              </a:rPr>
              <a:t> party ISV’s</a:t>
            </a:r>
            <a:endParaRPr lang="en-US" sz="2400" dirty="0" smtClean="0">
              <a:solidFill>
                <a:srgbClr val="FFFFFF"/>
              </a:solidFill>
            </a:endParaRPr>
          </a:p>
          <a:p>
            <a:pPr marL="0" indent="0">
              <a:buNone/>
            </a:pPr>
            <a:r>
              <a:rPr lang="en-US" sz="2400" dirty="0" smtClean="0">
                <a:solidFill>
                  <a:srgbClr val="FFFFFF"/>
                </a:solidFill>
              </a:rPr>
              <a:t>Current </a:t>
            </a:r>
            <a:r>
              <a:rPr lang="en-US" sz="2400" dirty="0">
                <a:solidFill>
                  <a:srgbClr val="FFFFFF"/>
                </a:solidFill>
              </a:rPr>
              <a:t>Windows 8.1 deployments not pervasive enough</a:t>
            </a:r>
            <a:endParaRPr lang="en-US" sz="2400" dirty="0"/>
          </a:p>
          <a:p>
            <a:pPr marL="0" indent="0">
              <a:buNone/>
            </a:pPr>
            <a:endParaRPr lang="en-US" sz="1050" dirty="0">
              <a:solidFill>
                <a:srgbClr val="FFFFFF"/>
              </a:solidFill>
            </a:endParaRPr>
          </a:p>
          <a:p>
            <a:pPr marL="0" indent="0">
              <a:buNone/>
            </a:pPr>
            <a:r>
              <a:rPr lang="en-US" sz="3600" dirty="0">
                <a:gradFill>
                  <a:gsLst>
                    <a:gs pos="1250">
                      <a:srgbClr val="9DD7FC"/>
                    </a:gs>
                    <a:gs pos="99000">
                      <a:srgbClr val="9DD7FC"/>
                    </a:gs>
                  </a:gsLst>
                  <a:lin ang="5400000" scaled="0"/>
                </a:gradFill>
              </a:rPr>
              <a:t>Current State</a:t>
            </a:r>
          </a:p>
          <a:p>
            <a:pPr marL="0" indent="0">
              <a:buNone/>
            </a:pPr>
            <a:r>
              <a:rPr lang="en-US" sz="2400" dirty="0" smtClean="0">
                <a:solidFill>
                  <a:srgbClr val="FFFFFF"/>
                </a:solidFill>
              </a:rPr>
              <a:t>Tier 1 ISV’s interested but not yet committed to delivering solutions, waiting…</a:t>
            </a:r>
          </a:p>
          <a:p>
            <a:pPr marL="0" indent="0">
              <a:buNone/>
            </a:pPr>
            <a:r>
              <a:rPr lang="en-US" sz="2400" dirty="0" smtClean="0">
                <a:solidFill>
                  <a:srgbClr val="FFFFFF"/>
                </a:solidFill>
              </a:rPr>
              <a:t>Near terms solutions will need to come from Microsoft Services and Solution Integrators</a:t>
            </a:r>
            <a:endParaRPr lang="en-US" sz="2400" dirty="0"/>
          </a:p>
        </p:txBody>
      </p:sp>
      <p:sp>
        <p:nvSpPr>
          <p:cNvPr id="2" name="Title 1"/>
          <p:cNvSpPr>
            <a:spLocks noGrp="1"/>
          </p:cNvSpPr>
          <p:nvPr>
            <p:ph type="title"/>
          </p:nvPr>
        </p:nvSpPr>
        <p:spPr/>
        <p:txBody>
          <a:bodyPr/>
          <a:lstStyle/>
          <a:p>
            <a:r>
              <a:rPr lang="en-US" dirty="0">
                <a:solidFill>
                  <a:srgbClr val="FFFFFF"/>
                </a:solidFill>
              </a:rPr>
              <a:t>Private Cloud </a:t>
            </a:r>
            <a:r>
              <a:rPr lang="en-US" dirty="0" smtClean="0">
                <a:solidFill>
                  <a:srgbClr val="FFFFFF"/>
                </a:solidFill>
              </a:rPr>
              <a:t>– Scenarios/Challenge/State</a:t>
            </a:r>
            <a:endParaRPr lang="en-US" dirty="0"/>
          </a:p>
        </p:txBody>
      </p:sp>
    </p:spTree>
    <p:extLst>
      <p:ext uri="{BB962C8B-B14F-4D97-AF65-F5344CB8AC3E}">
        <p14:creationId xmlns:p14="http://schemas.microsoft.com/office/powerpoint/2010/main" val="422089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7677" y="2212139"/>
            <a:ext cx="10359558" cy="684075"/>
            <a:chOff x="1749727" y="3173228"/>
            <a:chExt cx="10359558" cy="684075"/>
          </a:xfrm>
        </p:grpSpPr>
        <p:grpSp>
          <p:nvGrpSpPr>
            <p:cNvPr id="2" name="Group 1"/>
            <p:cNvGrpSpPr/>
            <p:nvPr/>
          </p:nvGrpSpPr>
          <p:grpSpPr>
            <a:xfrm>
              <a:off x="1749727" y="3173228"/>
              <a:ext cx="10359558" cy="684075"/>
              <a:chOff x="1749727" y="3173228"/>
              <a:chExt cx="10359558" cy="684075"/>
            </a:xfrm>
          </p:grpSpPr>
          <p:graphicFrame>
            <p:nvGraphicFramePr>
              <p:cNvPr id="25" name="Diagram 24"/>
              <p:cNvGraphicFramePr/>
              <p:nvPr>
                <p:extLst/>
              </p:nvPr>
            </p:nvGraphicFramePr>
            <p:xfrm>
              <a:off x="1749727" y="3173228"/>
              <a:ext cx="10359558" cy="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 descr="C:\Users\rspiger\AppData\Local\Microsoft\Windows\Temporary Internet Files\Content.IE5\USVEMA3X\MC90039130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848230" y="3435761"/>
                <a:ext cx="494968" cy="4049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rspiger\AppData\Local\Microsoft\Windows\Temporary Internet Files\Content.IE5\USVEMA3X\MC90039130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533418" y="3452378"/>
                <a:ext cx="494968" cy="4049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rspiger\AppData\Local\Microsoft\Windows\Temporary Internet Files\Content.IE5\USVEMA3X\MC90039130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294814" y="3452378"/>
                <a:ext cx="494968" cy="404925"/>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2" descr="C:\Users\rspiger\AppData\Local\Microsoft\Windows\Temporary Internet Files\Content.IE5\USVEMA3X\MC90039130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941910" y="3452378"/>
              <a:ext cx="494968" cy="40492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69565" y="936039"/>
            <a:ext cx="11845316" cy="117878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1250">
                      <a:srgbClr val="9DD7FC"/>
                    </a:gs>
                    <a:gs pos="99000">
                      <a:srgbClr val="9DD7FC"/>
                    </a:gs>
                  </a:gsLst>
                  <a:lin ang="5400000" scaled="0"/>
                </a:gradFill>
                <a:latin typeface="Segoe UI Light"/>
              </a:rPr>
              <a:t>Windows 8’s Measured Boot (MB)</a:t>
            </a:r>
          </a:p>
          <a:p>
            <a:r>
              <a:rPr lang="en-US" sz="2000" dirty="0">
                <a:solidFill>
                  <a:srgbClr val="FFFFFF"/>
                </a:solidFill>
                <a:latin typeface="Segoe UI Light"/>
              </a:rPr>
              <a:t>Measurements are secured and protected by the system’s Trusted Platform Module (TPM</a:t>
            </a:r>
            <a:r>
              <a:rPr lang="en-US" sz="2000" dirty="0" smtClean="0">
                <a:solidFill>
                  <a:srgbClr val="FFFFFF"/>
                </a:solidFill>
                <a:latin typeface="Segoe UI Light"/>
              </a:rPr>
              <a:t>)</a:t>
            </a:r>
            <a:endParaRPr lang="en-US" sz="2000" dirty="0">
              <a:solidFill>
                <a:srgbClr val="FFFFFF"/>
              </a:solidFill>
              <a:latin typeface="Segoe UI Light"/>
            </a:endParaRPr>
          </a:p>
        </p:txBody>
      </p:sp>
      <p:sp>
        <p:nvSpPr>
          <p:cNvPr id="39" name="TextBox 38"/>
          <p:cNvSpPr txBox="1"/>
          <p:nvPr/>
        </p:nvSpPr>
        <p:spPr>
          <a:xfrm>
            <a:off x="169565" y="3281238"/>
            <a:ext cx="11845316" cy="33824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1250">
                      <a:srgbClr val="9DD7FC"/>
                    </a:gs>
                    <a:gs pos="99000">
                      <a:srgbClr val="9DD7FC"/>
                    </a:gs>
                  </a:gsLst>
                  <a:lin ang="5400000" scaled="0"/>
                </a:gradFill>
                <a:latin typeface="Segoe UI Light"/>
              </a:rPr>
              <a:t>3rd Party Remote Attestation Service and Client</a:t>
            </a:r>
          </a:p>
          <a:p>
            <a:pPr>
              <a:lnSpc>
                <a:spcPct val="90000"/>
              </a:lnSpc>
              <a:spcAft>
                <a:spcPts val="600"/>
              </a:spcAft>
            </a:pPr>
            <a:r>
              <a:rPr lang="en-US" sz="2000" dirty="0" smtClean="0">
                <a:solidFill>
                  <a:srgbClr val="FFFFFF"/>
                </a:solidFill>
                <a:latin typeface="Segoe UI Light"/>
              </a:rPr>
              <a:t>Remote Attestation Client communicates with Remote </a:t>
            </a:r>
            <a:r>
              <a:rPr lang="en-US" sz="2000" dirty="0">
                <a:solidFill>
                  <a:srgbClr val="FFFFFF"/>
                </a:solidFill>
                <a:latin typeface="Segoe UI Light"/>
              </a:rPr>
              <a:t>Attestation </a:t>
            </a:r>
            <a:r>
              <a:rPr lang="en-US" sz="2000" dirty="0" smtClean="0">
                <a:solidFill>
                  <a:srgbClr val="FFFFFF"/>
                </a:solidFill>
                <a:latin typeface="Segoe UI Light"/>
              </a:rPr>
              <a:t>service</a:t>
            </a:r>
          </a:p>
          <a:p>
            <a:pPr>
              <a:lnSpc>
                <a:spcPct val="90000"/>
              </a:lnSpc>
              <a:spcAft>
                <a:spcPts val="600"/>
              </a:spcAft>
            </a:pPr>
            <a:r>
              <a:rPr lang="en-US" sz="2000" dirty="0" smtClean="0">
                <a:solidFill>
                  <a:srgbClr val="FFFFFF"/>
                </a:solidFill>
                <a:latin typeface="Segoe UI Light"/>
              </a:rPr>
              <a:t>Service analyzes data on request. Compares data vs. known good MB values and other policy requirements</a:t>
            </a:r>
            <a:endParaRPr lang="en-US" sz="2000" dirty="0">
              <a:solidFill>
                <a:srgbClr val="FFFFFF"/>
              </a:solidFill>
              <a:latin typeface="Segoe UI Light"/>
            </a:endParaRPr>
          </a:p>
          <a:p>
            <a:pPr>
              <a:lnSpc>
                <a:spcPct val="90000"/>
              </a:lnSpc>
              <a:spcAft>
                <a:spcPts val="600"/>
              </a:spcAft>
            </a:pPr>
            <a:r>
              <a:rPr lang="en-US" sz="2000" dirty="0" smtClean="0">
                <a:solidFill>
                  <a:srgbClr val="FFFFFF"/>
                </a:solidFill>
                <a:latin typeface="Segoe UI Light"/>
              </a:rPr>
              <a:t>Service issues security health determination via Health Claim; Becomes part of the users Kerberos ticket</a:t>
            </a:r>
          </a:p>
          <a:p>
            <a:pPr>
              <a:lnSpc>
                <a:spcPct val="90000"/>
              </a:lnSpc>
              <a:spcAft>
                <a:spcPts val="600"/>
              </a:spcAft>
            </a:pPr>
            <a:endParaRPr lang="en-US" sz="1200" dirty="0" smtClean="0">
              <a:solidFill>
                <a:srgbClr val="FFFFFF"/>
              </a:solidFill>
              <a:latin typeface="Segoe UI Light"/>
            </a:endParaRPr>
          </a:p>
          <a:p>
            <a:pPr>
              <a:lnSpc>
                <a:spcPct val="90000"/>
              </a:lnSpc>
              <a:spcAft>
                <a:spcPts val="600"/>
              </a:spcAft>
            </a:pPr>
            <a:r>
              <a:rPr lang="en-US" sz="3600" dirty="0" smtClean="0">
                <a:gradFill>
                  <a:gsLst>
                    <a:gs pos="1250">
                      <a:srgbClr val="9DD7FC"/>
                    </a:gs>
                    <a:gs pos="99000">
                      <a:srgbClr val="9DD7FC"/>
                    </a:gs>
                  </a:gsLst>
                  <a:lin ang="5400000" scaled="0"/>
                </a:gradFill>
                <a:latin typeface="Segoe UI Light"/>
              </a:rPr>
              <a:t>Access Control Policy</a:t>
            </a:r>
            <a:endParaRPr lang="en-US" sz="3600" dirty="0">
              <a:gradFill>
                <a:gsLst>
                  <a:gs pos="1250">
                    <a:srgbClr val="9DD7FC"/>
                  </a:gs>
                  <a:gs pos="99000">
                    <a:srgbClr val="9DD7FC"/>
                  </a:gs>
                </a:gsLst>
                <a:lin ang="5400000" scaled="0"/>
              </a:gradFill>
              <a:latin typeface="Segoe UI Light"/>
            </a:endParaRPr>
          </a:p>
          <a:p>
            <a:pPr>
              <a:lnSpc>
                <a:spcPct val="90000"/>
              </a:lnSpc>
              <a:spcAft>
                <a:spcPts val="600"/>
              </a:spcAft>
            </a:pPr>
            <a:r>
              <a:rPr lang="en-US" sz="2000" dirty="0" smtClean="0">
                <a:solidFill>
                  <a:srgbClr val="FFFFFF"/>
                </a:solidFill>
                <a:latin typeface="Segoe UI Light"/>
              </a:rPr>
              <a:t>Windows Access Control policy doesn’t natively support claims, However…</a:t>
            </a:r>
          </a:p>
          <a:p>
            <a:pPr>
              <a:lnSpc>
                <a:spcPct val="90000"/>
              </a:lnSpc>
              <a:spcAft>
                <a:spcPts val="600"/>
              </a:spcAft>
            </a:pPr>
            <a:r>
              <a:rPr lang="en-US" sz="2000" dirty="0" smtClean="0">
                <a:solidFill>
                  <a:srgbClr val="FFFFFF"/>
                </a:solidFill>
                <a:latin typeface="Segoe UI Light"/>
              </a:rPr>
              <a:t>Dynamic Access Control and SharePoint do. Claim support can be added through extensibility</a:t>
            </a:r>
            <a:endParaRPr lang="en-US" sz="2000" dirty="0">
              <a:solidFill>
                <a:srgbClr val="FFFFFF"/>
              </a:solidFill>
              <a:latin typeface="Segoe UI Light"/>
            </a:endParaRPr>
          </a:p>
        </p:txBody>
      </p:sp>
      <p:sp>
        <p:nvSpPr>
          <p:cNvPr id="3" name="Title 2"/>
          <p:cNvSpPr>
            <a:spLocks noGrp="1"/>
          </p:cNvSpPr>
          <p:nvPr>
            <p:ph type="title"/>
          </p:nvPr>
        </p:nvSpPr>
        <p:spPr/>
        <p:txBody>
          <a:bodyPr/>
          <a:lstStyle/>
          <a:p>
            <a:r>
              <a:rPr lang="en-US" sz="4400" dirty="0" smtClean="0"/>
              <a:t>Private Cloud – Remote Attestation Components</a:t>
            </a:r>
            <a:endParaRPr lang="en-US" sz="4400" dirty="0"/>
          </a:p>
        </p:txBody>
      </p:sp>
    </p:spTree>
    <p:extLst>
      <p:ext uri="{BB962C8B-B14F-4D97-AF65-F5344CB8AC3E}">
        <p14:creationId xmlns:p14="http://schemas.microsoft.com/office/powerpoint/2010/main" val="237560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TextBox 38"/>
          <p:cNvSpPr txBox="1"/>
          <p:nvPr/>
        </p:nvSpPr>
        <p:spPr>
          <a:xfrm rot="20222824">
            <a:off x="2806726" y="3740846"/>
            <a:ext cx="871855"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7</a:t>
            </a:r>
            <a:endParaRPr lang="en-US" dirty="0">
              <a:gradFill>
                <a:gsLst>
                  <a:gs pos="0">
                    <a:schemeClr val="bg1"/>
                  </a:gs>
                  <a:gs pos="100000">
                    <a:schemeClr val="bg1"/>
                  </a:gs>
                </a:gsLst>
                <a:lin ang="5400000" scaled="1"/>
              </a:gradFill>
            </a:endParaRPr>
          </a:p>
        </p:txBody>
      </p:sp>
      <p:pic>
        <p:nvPicPr>
          <p:cNvPr id="42" name="Picture 41"/>
          <p:cNvPicPr>
            <a:picLocks noChangeAspect="1"/>
          </p:cNvPicPr>
          <p:nvPr/>
        </p:nvPicPr>
        <p:blipFill>
          <a:blip r:embed="rId3"/>
          <a:stretch>
            <a:fillRect/>
          </a:stretch>
        </p:blipFill>
        <p:spPr>
          <a:xfrm>
            <a:off x="917414" y="4099864"/>
            <a:ext cx="1133336" cy="1619605"/>
          </a:xfrm>
          <a:prstGeom prst="rect">
            <a:avLst/>
          </a:prstGeom>
        </p:spPr>
      </p:pic>
      <p:pic>
        <p:nvPicPr>
          <p:cNvPr id="46" name="Picture 45"/>
          <p:cNvPicPr>
            <a:picLocks noChangeAspect="1"/>
          </p:cNvPicPr>
          <p:nvPr/>
        </p:nvPicPr>
        <p:blipFill>
          <a:blip r:embed="rId4"/>
          <a:stretch>
            <a:fillRect/>
          </a:stretch>
        </p:blipFill>
        <p:spPr>
          <a:xfrm>
            <a:off x="105910" y="629480"/>
            <a:ext cx="2196929" cy="1411741"/>
          </a:xfrm>
          <a:prstGeom prst="rect">
            <a:avLst/>
          </a:prstGeom>
        </p:spPr>
      </p:pic>
      <p:sp>
        <p:nvSpPr>
          <p:cNvPr id="47" name="Up Arrow 46"/>
          <p:cNvSpPr/>
          <p:nvPr/>
        </p:nvSpPr>
        <p:spPr>
          <a:xfrm>
            <a:off x="1201961" y="1976673"/>
            <a:ext cx="87839" cy="21231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8" name="TextBox 47"/>
          <p:cNvSpPr txBox="1"/>
          <p:nvPr/>
        </p:nvSpPr>
        <p:spPr>
          <a:xfrm>
            <a:off x="438191" y="2880314"/>
            <a:ext cx="1118210"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1</a:t>
            </a:r>
            <a:endParaRPr lang="en-US" dirty="0">
              <a:gradFill>
                <a:gsLst>
                  <a:gs pos="0">
                    <a:schemeClr val="bg1"/>
                  </a:gs>
                  <a:gs pos="100000">
                    <a:schemeClr val="bg1"/>
                  </a:gs>
                </a:gsLst>
                <a:lin ang="5400000" scaled="1"/>
              </a:gradFill>
            </a:endParaRPr>
          </a:p>
        </p:txBody>
      </p:sp>
      <p:sp>
        <p:nvSpPr>
          <p:cNvPr id="49" name="Down Arrow 48"/>
          <p:cNvSpPr/>
          <p:nvPr/>
        </p:nvSpPr>
        <p:spPr>
          <a:xfrm>
            <a:off x="1397380" y="1976673"/>
            <a:ext cx="84283" cy="2123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0" name="TextBox 49"/>
          <p:cNvSpPr txBox="1"/>
          <p:nvPr/>
        </p:nvSpPr>
        <p:spPr>
          <a:xfrm>
            <a:off x="1395605" y="2891439"/>
            <a:ext cx="1118210"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2</a:t>
            </a:r>
            <a:endParaRPr lang="en-US" dirty="0">
              <a:gradFill>
                <a:gsLst>
                  <a:gs pos="0">
                    <a:schemeClr val="bg1"/>
                  </a:gs>
                  <a:gs pos="100000">
                    <a:schemeClr val="bg1"/>
                  </a:gs>
                </a:gsLst>
                <a:lin ang="5400000" scaled="1"/>
              </a:gradFill>
            </a:endParaRPr>
          </a:p>
        </p:txBody>
      </p:sp>
      <p:pic>
        <p:nvPicPr>
          <p:cNvPr id="51" name="Picture 50"/>
          <p:cNvPicPr>
            <a:picLocks noChangeAspect="1"/>
          </p:cNvPicPr>
          <p:nvPr/>
        </p:nvPicPr>
        <p:blipFill>
          <a:blip r:embed="rId5"/>
          <a:stretch>
            <a:fillRect/>
          </a:stretch>
        </p:blipFill>
        <p:spPr>
          <a:xfrm rot="18813445">
            <a:off x="839083" y="2661701"/>
            <a:ext cx="3885028" cy="278667"/>
          </a:xfrm>
          <a:prstGeom prst="rect">
            <a:avLst/>
          </a:prstGeom>
        </p:spPr>
      </p:pic>
      <p:sp>
        <p:nvSpPr>
          <p:cNvPr id="52" name="TextBox 51"/>
          <p:cNvSpPr txBox="1"/>
          <p:nvPr/>
        </p:nvSpPr>
        <p:spPr>
          <a:xfrm>
            <a:off x="2121919" y="2306526"/>
            <a:ext cx="1133524"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6</a:t>
            </a:r>
            <a:endParaRPr lang="en-US" dirty="0">
              <a:gradFill>
                <a:gsLst>
                  <a:gs pos="0">
                    <a:schemeClr val="bg1"/>
                  </a:gs>
                  <a:gs pos="100000">
                    <a:schemeClr val="bg1"/>
                  </a:gs>
                </a:gsLst>
                <a:lin ang="5400000" scaled="1"/>
              </a:gradFill>
            </a:endParaRPr>
          </a:p>
        </p:txBody>
      </p:sp>
      <p:sp>
        <p:nvSpPr>
          <p:cNvPr id="53" name="TextBox 52"/>
          <p:cNvSpPr txBox="1"/>
          <p:nvPr/>
        </p:nvSpPr>
        <p:spPr>
          <a:xfrm>
            <a:off x="4761438" y="1889952"/>
            <a:ext cx="954591" cy="369332"/>
          </a:xfrm>
          <a:prstGeom prst="rect">
            <a:avLst/>
          </a:prstGeom>
          <a:noFill/>
        </p:spPr>
        <p:txBody>
          <a:bodyPr wrap="square" rtlCol="0">
            <a:spAutoFit/>
          </a:bodyPr>
          <a:lstStyle/>
          <a:p>
            <a:r>
              <a:rPr lang="en-US" dirty="0">
                <a:gradFill>
                  <a:gsLst>
                    <a:gs pos="0">
                      <a:schemeClr val="bg1"/>
                    </a:gs>
                    <a:gs pos="100000">
                      <a:schemeClr val="bg1"/>
                    </a:gs>
                  </a:gsLst>
                  <a:lin ang="5400000" scaled="1"/>
                </a:gradFill>
              </a:rPr>
              <a:t>Step 4</a:t>
            </a:r>
          </a:p>
        </p:txBody>
      </p:sp>
      <p:sp>
        <p:nvSpPr>
          <p:cNvPr id="54" name="TextBox 53"/>
          <p:cNvSpPr txBox="1"/>
          <p:nvPr/>
        </p:nvSpPr>
        <p:spPr>
          <a:xfrm rot="20186656">
            <a:off x="2559590" y="3133860"/>
            <a:ext cx="1133524"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3</a:t>
            </a:r>
            <a:endParaRPr lang="en-US" dirty="0">
              <a:gradFill>
                <a:gsLst>
                  <a:gs pos="0">
                    <a:schemeClr val="bg1"/>
                  </a:gs>
                  <a:gs pos="100000">
                    <a:schemeClr val="bg1"/>
                  </a:gs>
                </a:gsLst>
                <a:lin ang="5400000" scaled="1"/>
              </a:gradFill>
            </a:endParaRPr>
          </a:p>
        </p:txBody>
      </p:sp>
      <p:pic>
        <p:nvPicPr>
          <p:cNvPr id="55" name="Picture 54"/>
          <p:cNvPicPr>
            <a:picLocks noChangeAspect="1"/>
          </p:cNvPicPr>
          <p:nvPr/>
        </p:nvPicPr>
        <p:blipFill>
          <a:blip r:embed="rId5"/>
          <a:stretch>
            <a:fillRect/>
          </a:stretch>
        </p:blipFill>
        <p:spPr>
          <a:xfrm rot="20344347">
            <a:off x="1551967" y="3666022"/>
            <a:ext cx="3264831" cy="278667"/>
          </a:xfrm>
          <a:prstGeom prst="rect">
            <a:avLst/>
          </a:prstGeom>
        </p:spPr>
      </p:pic>
      <p:sp>
        <p:nvSpPr>
          <p:cNvPr id="58" name="TextBox 57"/>
          <p:cNvSpPr txBox="1"/>
          <p:nvPr/>
        </p:nvSpPr>
        <p:spPr>
          <a:xfrm rot="20214998">
            <a:off x="2677959" y="3404976"/>
            <a:ext cx="1133524"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5</a:t>
            </a:r>
            <a:endParaRPr lang="en-US" dirty="0">
              <a:gradFill>
                <a:gsLst>
                  <a:gs pos="0">
                    <a:schemeClr val="bg1"/>
                  </a:gs>
                  <a:gs pos="100000">
                    <a:schemeClr val="bg1"/>
                  </a:gs>
                </a:gsLst>
                <a:lin ang="5400000" scaled="1"/>
              </a:gradFill>
            </a:endParaRPr>
          </a:p>
        </p:txBody>
      </p:sp>
      <p:pic>
        <p:nvPicPr>
          <p:cNvPr id="59" name="Picture 58"/>
          <p:cNvPicPr>
            <a:picLocks noChangeAspect="1"/>
          </p:cNvPicPr>
          <p:nvPr/>
        </p:nvPicPr>
        <p:blipFill>
          <a:blip r:embed="rId5"/>
          <a:stretch>
            <a:fillRect/>
          </a:stretch>
        </p:blipFill>
        <p:spPr>
          <a:xfrm rot="20337962">
            <a:off x="1347837" y="3440697"/>
            <a:ext cx="3326380" cy="278667"/>
          </a:xfrm>
          <a:prstGeom prst="rect">
            <a:avLst/>
          </a:prstGeom>
        </p:spPr>
      </p:pic>
      <p:pic>
        <p:nvPicPr>
          <p:cNvPr id="60" name="Picture 59"/>
          <p:cNvPicPr>
            <a:picLocks noChangeAspect="1"/>
          </p:cNvPicPr>
          <p:nvPr/>
        </p:nvPicPr>
        <p:blipFill>
          <a:blip r:embed="rId5"/>
          <a:stretch>
            <a:fillRect/>
          </a:stretch>
        </p:blipFill>
        <p:spPr>
          <a:xfrm rot="20301358">
            <a:off x="1618438" y="3975194"/>
            <a:ext cx="3286331" cy="278667"/>
          </a:xfrm>
          <a:prstGeom prst="rect">
            <a:avLst/>
          </a:prstGeom>
        </p:spPr>
      </p:pic>
      <p:sp>
        <p:nvSpPr>
          <p:cNvPr id="61" name="Up-Down Arrow 60"/>
          <p:cNvSpPr/>
          <p:nvPr/>
        </p:nvSpPr>
        <p:spPr>
          <a:xfrm>
            <a:off x="4767072" y="1798739"/>
            <a:ext cx="9144" cy="640080"/>
          </a:xfrm>
          <a:prstGeom prst="upDown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bg1"/>
                  </a:gs>
                  <a:gs pos="100000">
                    <a:schemeClr val="bg1"/>
                  </a:gs>
                </a:gsLst>
                <a:lin ang="5400000" scaled="1"/>
              </a:gradFill>
            </a:endParaRPr>
          </a:p>
        </p:txBody>
      </p:sp>
      <p:cxnSp>
        <p:nvCxnSpPr>
          <p:cNvPr id="68" name="Elbow Connector 67"/>
          <p:cNvCxnSpPr/>
          <p:nvPr/>
        </p:nvCxnSpPr>
        <p:spPr>
          <a:xfrm>
            <a:off x="1813519" y="4893928"/>
            <a:ext cx="3284459" cy="678129"/>
          </a:xfrm>
          <a:prstGeom prst="bentConnector3">
            <a:avLst>
              <a:gd name="adj1" fmla="val 13002"/>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521116" y="425861"/>
            <a:ext cx="5591295"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Device Registration &amp; Periodic Refresh of Health Data</a:t>
            </a:r>
            <a:endParaRPr lang="en-US" dirty="0">
              <a:gradFill>
                <a:gsLst>
                  <a:gs pos="0">
                    <a:schemeClr val="bg1"/>
                  </a:gs>
                  <a:gs pos="100000">
                    <a:schemeClr val="bg1"/>
                  </a:gs>
                </a:gsLst>
                <a:lin ang="5400000" scaled="1"/>
              </a:gradFill>
            </a:endParaRPr>
          </a:p>
        </p:txBody>
      </p:sp>
      <p:sp>
        <p:nvSpPr>
          <p:cNvPr id="71" name="TextBox 70"/>
          <p:cNvSpPr txBox="1"/>
          <p:nvPr/>
        </p:nvSpPr>
        <p:spPr>
          <a:xfrm>
            <a:off x="6521116" y="3570143"/>
            <a:ext cx="5507611"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Attestation &amp; Verified Access to Secure Resources</a:t>
            </a:r>
            <a:endParaRPr lang="en-US" dirty="0">
              <a:gradFill>
                <a:gsLst>
                  <a:gs pos="0">
                    <a:schemeClr val="bg1"/>
                  </a:gs>
                  <a:gs pos="100000">
                    <a:schemeClr val="bg1"/>
                  </a:gs>
                </a:gsLst>
                <a:lin ang="5400000" scaled="1"/>
              </a:gradFill>
            </a:endParaRPr>
          </a:p>
        </p:txBody>
      </p:sp>
      <p:sp>
        <p:nvSpPr>
          <p:cNvPr id="75" name="TextBox 74"/>
          <p:cNvSpPr txBox="1"/>
          <p:nvPr/>
        </p:nvSpPr>
        <p:spPr>
          <a:xfrm>
            <a:off x="105910" y="6421898"/>
            <a:ext cx="4507495" cy="461665"/>
          </a:xfrm>
          <a:prstGeom prst="rect">
            <a:avLst/>
          </a:prstGeom>
          <a:noFill/>
        </p:spPr>
        <p:txBody>
          <a:bodyPr wrap="square" rtlCol="0">
            <a:spAutoFit/>
          </a:bodyPr>
          <a:lstStyle/>
          <a:p>
            <a:r>
              <a:rPr lang="en-US" sz="2400" dirty="0" smtClean="0">
                <a:gradFill>
                  <a:gsLst>
                    <a:gs pos="0">
                      <a:schemeClr val="bg1"/>
                    </a:gs>
                    <a:gs pos="100000">
                      <a:schemeClr val="bg1"/>
                    </a:gs>
                  </a:gsLst>
                  <a:lin ang="5400000" scaled="1"/>
                </a:gradFill>
              </a:rPr>
              <a:t>BYOD – Proof of Concept Flow</a:t>
            </a:r>
            <a:endParaRPr lang="en-US" sz="2400" dirty="0">
              <a:gradFill>
                <a:gsLst>
                  <a:gs pos="0">
                    <a:schemeClr val="bg1"/>
                  </a:gs>
                  <a:gs pos="100000">
                    <a:schemeClr val="bg1"/>
                  </a:gs>
                </a:gsLst>
                <a:lin ang="5400000" scaled="1"/>
              </a:gradFill>
            </a:endParaRPr>
          </a:p>
        </p:txBody>
      </p:sp>
      <p:sp>
        <p:nvSpPr>
          <p:cNvPr id="78" name="TextBox 16"/>
          <p:cNvSpPr txBox="1"/>
          <p:nvPr/>
        </p:nvSpPr>
        <p:spPr>
          <a:xfrm>
            <a:off x="7247900" y="863457"/>
            <a:ext cx="3173095" cy="370205"/>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1: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User registers personal device</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0" name="TextBox 27"/>
          <p:cNvSpPr txBox="1"/>
          <p:nvPr/>
        </p:nvSpPr>
        <p:spPr>
          <a:xfrm>
            <a:off x="7259330" y="1201277"/>
            <a:ext cx="3457418" cy="369332"/>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2: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Portal redirects new device to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ADFS</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2" name="TextBox 29"/>
          <p:cNvSpPr txBox="1"/>
          <p:nvPr/>
        </p:nvSpPr>
        <p:spPr>
          <a:xfrm>
            <a:off x="7261755" y="1522927"/>
            <a:ext cx="3048000" cy="370205"/>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3: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User </a:t>
            </a:r>
            <a:r>
              <a:rPr lang="en-US" sz="1400" dirty="0" err="1">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auths</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 with domain </a:t>
            </a:r>
            <a:r>
              <a:rPr lang="en-US" sz="1400" dirty="0" err="1">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creds</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 </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3" name="TextBox 30"/>
          <p:cNvSpPr txBox="1"/>
          <p:nvPr/>
        </p:nvSpPr>
        <p:spPr>
          <a:xfrm>
            <a:off x="7261755" y="1858842"/>
            <a:ext cx="4950298" cy="369332"/>
          </a:xfrm>
          <a:prstGeom prst="rect">
            <a:avLst/>
          </a:prstGeom>
          <a:noFill/>
        </p:spPr>
        <p:txBody>
          <a:bodyPr wrap="square" rtlCol="0">
            <a:spAutoFit/>
          </a:bodyPr>
          <a:lstStyle/>
          <a:p>
            <a:pPr marL="692150" indent="-692150"/>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4: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ADFS extension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doesn’t find user/device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info</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4" name="TextBox 39"/>
          <p:cNvSpPr txBox="1"/>
          <p:nvPr/>
        </p:nvSpPr>
        <p:spPr>
          <a:xfrm>
            <a:off x="7273185" y="2157352"/>
            <a:ext cx="3172460" cy="370205"/>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5: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Client agent installed on device</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5" name="TextBox 40"/>
          <p:cNvSpPr txBox="1"/>
          <p:nvPr/>
        </p:nvSpPr>
        <p:spPr>
          <a:xfrm>
            <a:off x="7261755" y="2463422"/>
            <a:ext cx="3156585" cy="370205"/>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6: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Agent sends device health data</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6" name="TextBox 41"/>
          <p:cNvSpPr txBox="1"/>
          <p:nvPr/>
        </p:nvSpPr>
        <p:spPr>
          <a:xfrm>
            <a:off x="7259330" y="2793797"/>
            <a:ext cx="3195955" cy="370205"/>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7: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Agent enroll </a:t>
            </a:r>
            <a:r>
              <a:rPr lang="en-US" sz="1400" dirty="0" err="1">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vSC</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 for logon cert</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7" name="TextBox 51"/>
          <p:cNvSpPr txBox="1"/>
          <p:nvPr/>
        </p:nvSpPr>
        <p:spPr>
          <a:xfrm>
            <a:off x="7271957" y="3887891"/>
            <a:ext cx="3143885" cy="370205"/>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1: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User tries to access project site</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8" name="TextBox 56"/>
          <p:cNvSpPr txBox="1"/>
          <p:nvPr/>
        </p:nvSpPr>
        <p:spPr>
          <a:xfrm>
            <a:off x="7264972" y="4191421"/>
            <a:ext cx="3190875" cy="369332"/>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2: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Project site needs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device claims</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89" name="TextBox 57"/>
          <p:cNvSpPr txBox="1"/>
          <p:nvPr/>
        </p:nvSpPr>
        <p:spPr>
          <a:xfrm>
            <a:off x="7264653" y="4527702"/>
            <a:ext cx="5058096" cy="369332"/>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3: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Device requests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claim from ADFS server</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90" name="TextBox 58"/>
          <p:cNvSpPr txBox="1"/>
          <p:nvPr/>
        </p:nvSpPr>
        <p:spPr>
          <a:xfrm>
            <a:off x="7260843" y="4878854"/>
            <a:ext cx="4951210" cy="369332"/>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4: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ADFS extension verifies health using Attestation Server</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91" name="TextBox 59"/>
          <p:cNvSpPr txBox="1"/>
          <p:nvPr/>
        </p:nvSpPr>
        <p:spPr>
          <a:xfrm>
            <a:off x="7247508" y="5187095"/>
            <a:ext cx="3435350" cy="370205"/>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5: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ADFS issues claims token</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92" name="TextBox 60"/>
          <p:cNvSpPr txBox="1"/>
          <p:nvPr/>
        </p:nvSpPr>
        <p:spPr>
          <a:xfrm>
            <a:off x="7246238" y="5533170"/>
            <a:ext cx="4965815" cy="369332"/>
          </a:xfrm>
          <a:prstGeom prst="rect">
            <a:avLst/>
          </a:prstGeom>
          <a:noFill/>
        </p:spPr>
        <p:txBody>
          <a:bodyPr wrap="square" rtlCol="0">
            <a:spAutoFit/>
          </a:bodyPr>
          <a:lstStyle/>
          <a:p>
            <a:r>
              <a:rPr lang="en-US"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Step 6: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Device uses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claim to </a:t>
            </a:r>
            <a:r>
              <a:rPr lang="en-US" sz="1400" dirty="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gain access to </a:t>
            </a:r>
            <a:r>
              <a:rPr lang="en-US" sz="1400" dirty="0" smtClean="0">
                <a:gradFill>
                  <a:gsLst>
                    <a:gs pos="0">
                      <a:schemeClr val="bg1"/>
                    </a:gs>
                    <a:gs pos="100000">
                      <a:schemeClr val="bg1"/>
                    </a:gs>
                  </a:gsLst>
                  <a:lin ang="5400000" scaled="1"/>
                </a:gradFill>
                <a:latin typeface="Calibri" panose="020F0502020204030204" pitchFamily="34" charset="0"/>
                <a:ea typeface="Times New Roman" panose="02020603050405020304" pitchFamily="18" charset="0"/>
                <a:cs typeface="Mangal" panose="02040503050203030202" pitchFamily="18" charset="0"/>
              </a:rPr>
              <a:t>documents</a:t>
            </a:r>
            <a:endParaRPr lang="en-US" sz="1200" dirty="0">
              <a:gradFill>
                <a:gsLst>
                  <a:gs pos="0">
                    <a:schemeClr val="bg1"/>
                  </a:gs>
                  <a:gs pos="100000">
                    <a:schemeClr val="bg1"/>
                  </a:gs>
                </a:gsLst>
                <a:lin ang="5400000" scaled="1"/>
              </a:gradFill>
              <a:latin typeface="Times New Roman" panose="02020603050405020304" pitchFamily="18" charset="0"/>
              <a:ea typeface="Times New Roman" panose="02020603050405020304" pitchFamily="18" charset="0"/>
            </a:endParaRPr>
          </a:p>
        </p:txBody>
      </p:sp>
      <p:sp>
        <p:nvSpPr>
          <p:cNvPr id="93" name="TextBox 92"/>
          <p:cNvSpPr txBox="1"/>
          <p:nvPr/>
        </p:nvSpPr>
        <p:spPr>
          <a:xfrm>
            <a:off x="2452862" y="5534803"/>
            <a:ext cx="1011362"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1</a:t>
            </a:r>
            <a:endParaRPr lang="en-US" dirty="0">
              <a:gradFill>
                <a:gsLst>
                  <a:gs pos="0">
                    <a:schemeClr val="bg1"/>
                  </a:gs>
                  <a:gs pos="100000">
                    <a:schemeClr val="bg1"/>
                  </a:gs>
                </a:gsLst>
                <a:lin ang="5400000" scaled="1"/>
              </a:gradFill>
            </a:endParaRPr>
          </a:p>
        </p:txBody>
      </p:sp>
      <p:sp>
        <p:nvSpPr>
          <p:cNvPr id="94" name="TextBox 93"/>
          <p:cNvSpPr txBox="1"/>
          <p:nvPr/>
        </p:nvSpPr>
        <p:spPr>
          <a:xfrm>
            <a:off x="3229003" y="5532240"/>
            <a:ext cx="1011362"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2</a:t>
            </a:r>
            <a:endParaRPr lang="en-US" dirty="0">
              <a:gradFill>
                <a:gsLst>
                  <a:gs pos="0">
                    <a:schemeClr val="bg1"/>
                  </a:gs>
                  <a:gs pos="100000">
                    <a:schemeClr val="bg1"/>
                  </a:gs>
                </a:gsLst>
                <a:lin ang="5400000" scaled="1"/>
              </a:gradFill>
            </a:endParaRPr>
          </a:p>
        </p:txBody>
      </p:sp>
      <p:sp>
        <p:nvSpPr>
          <p:cNvPr id="95" name="TextBox 94"/>
          <p:cNvSpPr txBox="1"/>
          <p:nvPr/>
        </p:nvSpPr>
        <p:spPr>
          <a:xfrm rot="20222824">
            <a:off x="2662240" y="4090038"/>
            <a:ext cx="1133525"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3</a:t>
            </a:r>
            <a:endParaRPr lang="en-US" dirty="0">
              <a:gradFill>
                <a:gsLst>
                  <a:gs pos="0">
                    <a:schemeClr val="bg1"/>
                  </a:gs>
                  <a:gs pos="100000">
                    <a:schemeClr val="bg1"/>
                  </a:gs>
                </a:gsLst>
                <a:lin ang="5400000" scaled="1"/>
              </a:gradFill>
            </a:endParaRPr>
          </a:p>
        </p:txBody>
      </p:sp>
      <p:sp>
        <p:nvSpPr>
          <p:cNvPr id="96" name="TextBox 95"/>
          <p:cNvSpPr txBox="1"/>
          <p:nvPr/>
        </p:nvSpPr>
        <p:spPr>
          <a:xfrm rot="20222824">
            <a:off x="3481676" y="3720815"/>
            <a:ext cx="1133525"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5</a:t>
            </a:r>
            <a:endParaRPr lang="en-US" dirty="0">
              <a:gradFill>
                <a:gsLst>
                  <a:gs pos="0">
                    <a:schemeClr val="bg1"/>
                  </a:gs>
                  <a:gs pos="100000">
                    <a:schemeClr val="bg1"/>
                  </a:gs>
                </a:gsLst>
                <a:lin ang="5400000" scaled="1"/>
              </a:gradFill>
            </a:endParaRPr>
          </a:p>
        </p:txBody>
      </p:sp>
      <p:sp>
        <p:nvSpPr>
          <p:cNvPr id="97" name="TextBox 96"/>
          <p:cNvSpPr txBox="1"/>
          <p:nvPr/>
        </p:nvSpPr>
        <p:spPr>
          <a:xfrm>
            <a:off x="3975902" y="5528376"/>
            <a:ext cx="1011362" cy="369332"/>
          </a:xfrm>
          <a:prstGeom prst="rect">
            <a:avLst/>
          </a:prstGeom>
          <a:noFill/>
        </p:spPr>
        <p:txBody>
          <a:bodyPr wrap="square" rtlCol="0">
            <a:spAutoFit/>
          </a:bodyPr>
          <a:lstStyle/>
          <a:p>
            <a:r>
              <a:rPr lang="en-US" dirty="0" smtClean="0">
                <a:gradFill>
                  <a:gsLst>
                    <a:gs pos="0">
                      <a:schemeClr val="bg1"/>
                    </a:gs>
                    <a:gs pos="100000">
                      <a:schemeClr val="bg1"/>
                    </a:gs>
                  </a:gsLst>
                  <a:lin ang="5400000" scaled="1"/>
                </a:gradFill>
              </a:rPr>
              <a:t>Step 6</a:t>
            </a:r>
            <a:endParaRPr lang="en-US" dirty="0">
              <a:gradFill>
                <a:gsLst>
                  <a:gs pos="0">
                    <a:schemeClr val="bg1"/>
                  </a:gs>
                  <a:gs pos="100000">
                    <a:schemeClr val="bg1"/>
                  </a:gs>
                </a:gsLst>
                <a:lin ang="5400000" scaled="1"/>
              </a:gradFill>
            </a:endParaRPr>
          </a:p>
        </p:txBody>
      </p:sp>
      <p:pic>
        <p:nvPicPr>
          <p:cNvPr id="98" name="Picture 97"/>
          <p:cNvPicPr>
            <a:picLocks noChangeAspect="1"/>
          </p:cNvPicPr>
          <p:nvPr/>
        </p:nvPicPr>
        <p:blipFill>
          <a:blip r:embed="rId6"/>
          <a:stretch>
            <a:fillRect/>
          </a:stretch>
        </p:blipFill>
        <p:spPr>
          <a:xfrm>
            <a:off x="5089325" y="4802432"/>
            <a:ext cx="972000" cy="1602000"/>
          </a:xfrm>
          <a:prstGeom prst="rect">
            <a:avLst/>
          </a:prstGeom>
        </p:spPr>
      </p:pic>
      <p:pic>
        <p:nvPicPr>
          <p:cNvPr id="99" name="Picture 98"/>
          <p:cNvPicPr>
            <a:picLocks noChangeAspect="1"/>
          </p:cNvPicPr>
          <p:nvPr/>
        </p:nvPicPr>
        <p:blipFill>
          <a:blip r:embed="rId7"/>
          <a:stretch>
            <a:fillRect/>
          </a:stretch>
        </p:blipFill>
        <p:spPr>
          <a:xfrm>
            <a:off x="3784520" y="194112"/>
            <a:ext cx="1431000" cy="1638000"/>
          </a:xfrm>
          <a:prstGeom prst="rect">
            <a:avLst/>
          </a:prstGeom>
        </p:spPr>
      </p:pic>
      <p:pic>
        <p:nvPicPr>
          <p:cNvPr id="103" name="Picture 102"/>
          <p:cNvPicPr>
            <a:picLocks noChangeAspect="1"/>
          </p:cNvPicPr>
          <p:nvPr/>
        </p:nvPicPr>
        <p:blipFill>
          <a:blip r:embed="rId8"/>
          <a:stretch>
            <a:fillRect/>
          </a:stretch>
        </p:blipFill>
        <p:spPr>
          <a:xfrm>
            <a:off x="4239250" y="2257545"/>
            <a:ext cx="1593000" cy="1647000"/>
          </a:xfrm>
          <a:prstGeom prst="rect">
            <a:avLst/>
          </a:prstGeom>
        </p:spPr>
      </p:pic>
    </p:spTree>
    <p:extLst>
      <p:ext uri="{BB962C8B-B14F-4D97-AF65-F5344CB8AC3E}">
        <p14:creationId xmlns:p14="http://schemas.microsoft.com/office/powerpoint/2010/main" val="283870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1000"/>
                                  </p:stCondLst>
                                  <p:childTnLst>
                                    <p:set>
                                      <p:cBhvr>
                                        <p:cTn id="31" dur="1" fill="hold">
                                          <p:stCondLst>
                                            <p:cond delay="0"/>
                                          </p:stCondLst>
                                        </p:cTn>
                                        <p:tgtEl>
                                          <p:spTgt spid="5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5"/>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6"/>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4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48"/>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78"/>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80"/>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82"/>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8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84"/>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8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8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47"/>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9"/>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59"/>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58"/>
                                        </p:tgtEl>
                                        <p:attrNameLst>
                                          <p:attrName>style.visibility</p:attrName>
                                        </p:attrNameLst>
                                      </p:cBhvr>
                                      <p:to>
                                        <p:strVal val="hidden"/>
                                      </p:to>
                                    </p:set>
                                  </p:childTnLst>
                                </p:cTn>
                              </p:par>
                              <p:par>
                                <p:cTn id="104" presetID="1" presetClass="exit"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51"/>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53"/>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55"/>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60"/>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61"/>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7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71"/>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98"/>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93"/>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87"/>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94"/>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88"/>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95"/>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60"/>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89"/>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2" nodeType="clickEffect">
                                  <p:stCondLst>
                                    <p:cond delay="0"/>
                                  </p:stCondLst>
                                  <p:childTnLst>
                                    <p:set>
                                      <p:cBhvr>
                                        <p:cTn id="151" dur="1" fill="hold">
                                          <p:stCondLst>
                                            <p:cond delay="0"/>
                                          </p:stCondLst>
                                        </p:cTn>
                                        <p:tgtEl>
                                          <p:spTgt spid="53"/>
                                        </p:tgtEl>
                                        <p:attrNameLst>
                                          <p:attrName>style.visibility</p:attrName>
                                        </p:attrNameLst>
                                      </p:cBhvr>
                                      <p:to>
                                        <p:strVal val="visible"/>
                                      </p:to>
                                    </p:set>
                                  </p:childTnLst>
                                </p:cTn>
                              </p:par>
                              <p:par>
                                <p:cTn id="152" presetID="1" presetClass="entr" presetSubtype="0" fill="hold" grpId="2" nodeType="withEffect">
                                  <p:stCondLst>
                                    <p:cond delay="0"/>
                                  </p:stCondLst>
                                  <p:childTnLst>
                                    <p:set>
                                      <p:cBhvr>
                                        <p:cTn id="153" dur="1" fill="hold">
                                          <p:stCondLst>
                                            <p:cond delay="0"/>
                                          </p:stCondLst>
                                        </p:cTn>
                                        <p:tgtEl>
                                          <p:spTgt spid="6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90"/>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96"/>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97"/>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7" grpId="0" animBg="1"/>
      <p:bldP spid="47" grpId="1" animBg="1"/>
      <p:bldP spid="48" grpId="0"/>
      <p:bldP spid="48" grpId="1"/>
      <p:bldP spid="49" grpId="0" animBg="1"/>
      <p:bldP spid="49" grpId="1" animBg="1"/>
      <p:bldP spid="50" grpId="0"/>
      <p:bldP spid="50" grpId="1"/>
      <p:bldP spid="52" grpId="0"/>
      <p:bldP spid="52" grpId="1"/>
      <p:bldP spid="53" grpId="0"/>
      <p:bldP spid="53" grpId="1"/>
      <p:bldP spid="53" grpId="2"/>
      <p:bldP spid="54" grpId="0"/>
      <p:bldP spid="54" grpId="1"/>
      <p:bldP spid="58" grpId="0"/>
      <p:bldP spid="58" grpId="1"/>
      <p:bldP spid="61" grpId="0" animBg="1"/>
      <p:bldP spid="61" grpId="1" animBg="1"/>
      <p:bldP spid="61" grpId="2" animBg="1"/>
      <p:bldP spid="70" grpId="0"/>
      <p:bldP spid="70" grpId="1"/>
      <p:bldP spid="71" grpId="0"/>
      <p:bldP spid="78" grpId="0"/>
      <p:bldP spid="78" grpId="1"/>
      <p:bldP spid="80" grpId="0"/>
      <p:bldP spid="80" grpId="1"/>
      <p:bldP spid="82" grpId="0"/>
      <p:bldP spid="82" grpId="1"/>
      <p:bldP spid="83" grpId="0"/>
      <p:bldP spid="83" grpId="1"/>
      <p:bldP spid="84" grpId="0"/>
      <p:bldP spid="84" grpId="1"/>
      <p:bldP spid="85" grpId="0"/>
      <p:bldP spid="85" grpId="1"/>
      <p:bldP spid="86" grpId="0"/>
      <p:bldP spid="86" grpId="1"/>
      <p:bldP spid="87" grpId="0"/>
      <p:bldP spid="88" grpId="0"/>
      <p:bldP spid="89" grpId="0"/>
      <p:bldP spid="90" grpId="0"/>
      <p:bldP spid="91" grpId="0"/>
      <p:bldP spid="92" grpId="0"/>
      <p:bldP spid="93" grpId="0"/>
      <p:bldP spid="94" grpId="0"/>
      <p:bldP spid="95" grpId="0"/>
      <p:bldP spid="96" grpId="0"/>
      <p:bldP spid="9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gradFill>
                  <a:gsLst>
                    <a:gs pos="1250">
                      <a:srgbClr val="9DD7FC"/>
                    </a:gs>
                    <a:gs pos="99000">
                      <a:srgbClr val="9DD7FC"/>
                    </a:gs>
                  </a:gsLst>
                  <a:lin ang="5400000" scaled="0"/>
                </a:gradFill>
              </a:rPr>
              <a:t>Existing Software Options </a:t>
            </a:r>
          </a:p>
          <a:p>
            <a:pPr marL="0" indent="0">
              <a:buNone/>
            </a:pPr>
            <a:endParaRPr lang="en-US" sz="800" dirty="0" smtClean="0">
              <a:gradFill>
                <a:gsLst>
                  <a:gs pos="1250">
                    <a:srgbClr val="9DD7FC"/>
                  </a:gs>
                  <a:gs pos="99000">
                    <a:srgbClr val="9DD7FC"/>
                  </a:gs>
                </a:gsLst>
                <a:lin ang="5400000" scaled="0"/>
              </a:gradFill>
            </a:endParaRPr>
          </a:p>
          <a:p>
            <a:pPr marL="0" indent="0">
              <a:buNone/>
            </a:pPr>
            <a:r>
              <a:rPr lang="en-US" sz="2400" dirty="0" smtClean="0">
                <a:solidFill>
                  <a:schemeClr val="tx1"/>
                </a:solidFill>
              </a:rPr>
              <a:t>	</a:t>
            </a:r>
            <a:r>
              <a:rPr lang="en-US" sz="2400" dirty="0">
                <a:solidFill>
                  <a:schemeClr val="tx1"/>
                </a:solidFill>
              </a:rPr>
              <a:t> </a:t>
            </a:r>
            <a:r>
              <a:rPr lang="en-US" sz="2400" dirty="0" smtClean="0">
                <a:solidFill>
                  <a:schemeClr val="tx1"/>
                </a:solidFill>
              </a:rPr>
              <a:t>       (</a:t>
            </a:r>
            <a:r>
              <a:rPr lang="en-US" sz="2400" dirty="0">
                <a:solidFill>
                  <a:schemeClr val="tx1"/>
                </a:solidFill>
                <a:hlinkClick r:id="rId3"/>
              </a:rPr>
              <a:t>http://</a:t>
            </a:r>
            <a:r>
              <a:rPr lang="en-US" sz="2400" dirty="0" smtClean="0">
                <a:solidFill>
                  <a:schemeClr val="tx1"/>
                </a:solidFill>
                <a:hlinkClick r:id="rId3"/>
              </a:rPr>
              <a:t>www.wave.com</a:t>
            </a:r>
            <a:r>
              <a:rPr lang="en-US" sz="2400" dirty="0" smtClean="0">
                <a:solidFill>
                  <a:schemeClr val="tx1"/>
                </a:solidFill>
              </a:rPr>
              <a:t>)</a:t>
            </a:r>
            <a:endParaRPr lang="en-US" sz="2400" dirty="0">
              <a:solidFill>
                <a:schemeClr val="tx1"/>
              </a:solidFill>
            </a:endParaRPr>
          </a:p>
          <a:p>
            <a:pPr marL="0" indent="0">
              <a:buNone/>
            </a:pPr>
            <a:endParaRPr lang="en-US" sz="3600" dirty="0" smtClean="0">
              <a:gradFill>
                <a:gsLst>
                  <a:gs pos="1250">
                    <a:srgbClr val="9DD7FC"/>
                  </a:gs>
                  <a:gs pos="99000">
                    <a:srgbClr val="9DD7FC"/>
                  </a:gs>
                </a:gsLst>
                <a:lin ang="5400000" scaled="0"/>
              </a:gradFill>
            </a:endParaRPr>
          </a:p>
          <a:p>
            <a:pPr marL="0" indent="0">
              <a:buNone/>
            </a:pPr>
            <a:r>
              <a:rPr lang="en-US" dirty="0" smtClean="0">
                <a:gradFill>
                  <a:gsLst>
                    <a:gs pos="1250">
                      <a:srgbClr val="9DD7FC"/>
                    </a:gs>
                    <a:gs pos="99000">
                      <a:srgbClr val="9DD7FC"/>
                    </a:gs>
                  </a:gsLst>
                  <a:lin ang="5400000" scaled="0"/>
                </a:gradFill>
              </a:rPr>
              <a:t>Custom Solution Options - Solution Integrators (SI)</a:t>
            </a:r>
            <a:endParaRPr lang="en-US" dirty="0">
              <a:gradFill>
                <a:gsLst>
                  <a:gs pos="1250">
                    <a:srgbClr val="9DD7FC"/>
                  </a:gs>
                  <a:gs pos="99000">
                    <a:srgbClr val="9DD7FC"/>
                  </a:gs>
                </a:gsLst>
                <a:lin ang="5400000" scaled="0"/>
              </a:gradFill>
            </a:endParaRPr>
          </a:p>
          <a:p>
            <a:pPr marL="0" indent="0">
              <a:buNone/>
            </a:pPr>
            <a:r>
              <a:rPr lang="en-US" sz="2400" dirty="0" smtClean="0">
                <a:solidFill>
                  <a:schemeClr val="tx1"/>
                </a:solidFill>
              </a:rPr>
              <a:t>JW Secure Inc. </a:t>
            </a:r>
            <a:r>
              <a:rPr lang="en-US" sz="2400" dirty="0" smtClean="0">
                <a:gradFill>
                  <a:gsLst>
                    <a:gs pos="1250">
                      <a:srgbClr val="9DD7FC"/>
                    </a:gs>
                    <a:gs pos="99000">
                      <a:srgbClr val="9DD7FC"/>
                    </a:gs>
                  </a:gsLst>
                  <a:lin ang="5400000" scaled="0"/>
                </a:gradFill>
              </a:rPr>
              <a:t>(</a:t>
            </a:r>
            <a:r>
              <a:rPr lang="en-US" sz="2400" dirty="0" smtClean="0">
                <a:gradFill>
                  <a:gsLst>
                    <a:gs pos="1250">
                      <a:srgbClr val="9DD7FC"/>
                    </a:gs>
                    <a:gs pos="99000">
                      <a:srgbClr val="9DD7FC"/>
                    </a:gs>
                  </a:gsLst>
                  <a:lin ang="5400000" scaled="0"/>
                </a:gradFill>
                <a:hlinkClick r:id="rId4"/>
              </a:rPr>
              <a:t>http</a:t>
            </a:r>
            <a:r>
              <a:rPr lang="en-US" sz="2400" dirty="0">
                <a:gradFill>
                  <a:gsLst>
                    <a:gs pos="1250">
                      <a:srgbClr val="9DD7FC"/>
                    </a:gs>
                    <a:gs pos="99000">
                      <a:srgbClr val="9DD7FC"/>
                    </a:gs>
                  </a:gsLst>
                  <a:lin ang="5400000" scaled="0"/>
                </a:gradFill>
                <a:hlinkClick r:id="rId4"/>
              </a:rPr>
              <a:t>://</a:t>
            </a:r>
            <a:r>
              <a:rPr lang="en-US" sz="2400" dirty="0" smtClean="0">
                <a:gradFill>
                  <a:gsLst>
                    <a:gs pos="1250">
                      <a:srgbClr val="9DD7FC"/>
                    </a:gs>
                    <a:gs pos="99000">
                      <a:srgbClr val="9DD7FC"/>
                    </a:gs>
                  </a:gsLst>
                  <a:lin ang="5400000" scaled="0"/>
                </a:gradFill>
                <a:hlinkClick r:id="rId4"/>
              </a:rPr>
              <a:t>www.jwsecure.com</a:t>
            </a:r>
            <a:r>
              <a:rPr lang="en-US" sz="2400" dirty="0" smtClean="0">
                <a:gradFill>
                  <a:gsLst>
                    <a:gs pos="1250">
                      <a:srgbClr val="9DD7FC"/>
                    </a:gs>
                    <a:gs pos="99000">
                      <a:srgbClr val="9DD7FC"/>
                    </a:gs>
                  </a:gsLst>
                  <a:lin ang="5400000" scaled="0"/>
                </a:gradFill>
              </a:rPr>
              <a:t>)  </a:t>
            </a:r>
          </a:p>
          <a:p>
            <a:pPr marL="0" indent="0">
              <a:buNone/>
            </a:pPr>
            <a:r>
              <a:rPr lang="en-US" sz="2400" dirty="0" smtClean="0">
                <a:solidFill>
                  <a:schemeClr val="tx1"/>
                </a:solidFill>
              </a:rPr>
              <a:t>General </a:t>
            </a:r>
            <a:r>
              <a:rPr lang="en-US" sz="2400" dirty="0">
                <a:solidFill>
                  <a:schemeClr val="tx1"/>
                </a:solidFill>
              </a:rPr>
              <a:t>Dynamics C4 Systems </a:t>
            </a:r>
            <a:r>
              <a:rPr lang="en-US" sz="2800" dirty="0" smtClean="0"/>
              <a:t>(</a:t>
            </a:r>
            <a:r>
              <a:rPr lang="en-US" sz="2400" dirty="0" smtClean="0">
                <a:hlinkClick r:id="rId5"/>
              </a:rPr>
              <a:t>http</a:t>
            </a:r>
            <a:r>
              <a:rPr lang="en-US" sz="2400" dirty="0">
                <a:hlinkClick r:id="rId5"/>
              </a:rPr>
              <a:t>://</a:t>
            </a:r>
            <a:r>
              <a:rPr lang="en-US" sz="2400" dirty="0" smtClean="0">
                <a:hlinkClick r:id="rId5"/>
              </a:rPr>
              <a:t>www.gdc4s.com</a:t>
            </a:r>
            <a:r>
              <a:rPr lang="en-US" sz="2800" dirty="0" smtClean="0"/>
              <a:t>) </a:t>
            </a:r>
            <a:endParaRPr lang="en-US" sz="2800" dirty="0"/>
          </a:p>
          <a:p>
            <a:pPr marL="0" indent="0">
              <a:buNone/>
            </a:pPr>
            <a:r>
              <a:rPr lang="en-US" sz="2400" dirty="0">
                <a:solidFill>
                  <a:schemeClr val="tx1"/>
                </a:solidFill>
              </a:rPr>
              <a:t>ID Data/Web </a:t>
            </a:r>
            <a:r>
              <a:rPr lang="en-US" sz="2800" dirty="0" smtClean="0"/>
              <a:t>(</a:t>
            </a:r>
            <a:r>
              <a:rPr lang="en-US" sz="2400" dirty="0" smtClean="0">
                <a:hlinkClick r:id="rId6"/>
              </a:rPr>
              <a:t>http</a:t>
            </a:r>
            <a:r>
              <a:rPr lang="en-US" sz="2400" dirty="0">
                <a:hlinkClick r:id="rId6"/>
              </a:rPr>
              <a:t>://</a:t>
            </a:r>
            <a:r>
              <a:rPr lang="en-US" sz="2400" dirty="0" smtClean="0">
                <a:hlinkClick r:id="rId6"/>
              </a:rPr>
              <a:t>www.iddataweb.com</a:t>
            </a:r>
            <a:r>
              <a:rPr lang="en-US" sz="2800" dirty="0" smtClean="0"/>
              <a:t>)</a:t>
            </a:r>
            <a:endParaRPr lang="en-US" sz="2800" dirty="0"/>
          </a:p>
          <a:p>
            <a:pPr marL="0" indent="0">
              <a:buNone/>
            </a:pPr>
            <a:r>
              <a:rPr lang="en-US" sz="2400" dirty="0">
                <a:solidFill>
                  <a:schemeClr val="tx1"/>
                </a:solidFill>
              </a:rPr>
              <a:t>DMI</a:t>
            </a:r>
            <a:r>
              <a:rPr lang="en-US" sz="2800" dirty="0" smtClean="0">
                <a:solidFill>
                  <a:schemeClr val="tx1"/>
                </a:solidFill>
              </a:rPr>
              <a:t> </a:t>
            </a:r>
            <a:r>
              <a:rPr lang="en-US" sz="2800" dirty="0" smtClean="0"/>
              <a:t>(</a:t>
            </a:r>
            <a:r>
              <a:rPr lang="en-US" sz="2400" dirty="0" smtClean="0">
                <a:hlinkClick r:id="rId7"/>
              </a:rPr>
              <a:t>http://www.dminc.com</a:t>
            </a:r>
            <a:r>
              <a:rPr lang="en-US" sz="2800" dirty="0" smtClean="0"/>
              <a:t>)</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a:gradFill flip="none" rotWithShape="1">
                  <a:gsLst>
                    <a:gs pos="0">
                      <a:srgbClr val="FFFFFF"/>
                    </a:gs>
                    <a:gs pos="86000">
                      <a:srgbClr val="FFFFFF"/>
                    </a:gs>
                  </a:gsLst>
                  <a:lin ang="5400000" scaled="0"/>
                  <a:tileRect/>
                </a:gradFill>
                <a:cs typeface="Arial" charset="0"/>
              </a:rPr>
              <a:t>Remote </a:t>
            </a:r>
            <a:r>
              <a:rPr lang="en-US" dirty="0" smtClean="0">
                <a:gradFill flip="none" rotWithShape="1">
                  <a:gsLst>
                    <a:gs pos="0">
                      <a:srgbClr val="FFFFFF"/>
                    </a:gs>
                    <a:gs pos="86000">
                      <a:srgbClr val="FFFFFF"/>
                    </a:gs>
                  </a:gsLst>
                  <a:lin ang="5400000" scaled="0"/>
                  <a:tileRect/>
                </a:gradFill>
                <a:cs typeface="Arial" charset="0"/>
              </a:rPr>
              <a:t>Attestation - </a:t>
            </a:r>
            <a:r>
              <a:rPr lang="en-US" dirty="0" smtClean="0"/>
              <a:t>Vendor's</a:t>
            </a:r>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934" y="1994283"/>
            <a:ext cx="1413243" cy="465016"/>
          </a:xfrm>
          <a:prstGeom prst="rect">
            <a:avLst/>
          </a:prstGeom>
        </p:spPr>
      </p:pic>
    </p:spTree>
    <p:extLst>
      <p:ext uri="{BB962C8B-B14F-4D97-AF65-F5344CB8AC3E}">
        <p14:creationId xmlns:p14="http://schemas.microsoft.com/office/powerpoint/2010/main" val="418596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chor="b"/>
          <a:lstStyle/>
          <a:p>
            <a:pPr algn="ctr"/>
            <a:r>
              <a:rPr lang="en-US" sz="7200" dirty="0"/>
              <a:t>Measuring Success</a:t>
            </a:r>
          </a:p>
        </p:txBody>
      </p:sp>
    </p:spTree>
    <p:extLst>
      <p:ext uri="{BB962C8B-B14F-4D97-AF65-F5344CB8AC3E}">
        <p14:creationId xmlns:p14="http://schemas.microsoft.com/office/powerpoint/2010/main" val="8090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Measuring Windows </a:t>
            </a:r>
            <a:r>
              <a:rPr lang="en-US" sz="4800" dirty="0" smtClean="0"/>
              <a:t>8’s vs it’s predecessors </a:t>
            </a:r>
            <a:endParaRPr lang="en-US" sz="4800" dirty="0"/>
          </a:p>
        </p:txBody>
      </p:sp>
      <p:sp>
        <p:nvSpPr>
          <p:cNvPr id="4" name="Content Placeholder 2"/>
          <p:cNvSpPr txBox="1">
            <a:spLocks/>
          </p:cNvSpPr>
          <p:nvPr/>
        </p:nvSpPr>
        <p:spPr>
          <a:xfrm>
            <a:off x="289324" y="978376"/>
            <a:ext cx="11373923" cy="56137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720" dirty="0" smtClean="0"/>
              <a:t>Our investments have already produced great results!</a:t>
            </a:r>
            <a:endParaRPr lang="en-US" sz="2720" dirty="0"/>
          </a:p>
        </p:txBody>
      </p:sp>
      <p:pic>
        <p:nvPicPr>
          <p:cNvPr id="5" name="Picture 4"/>
          <p:cNvPicPr>
            <a:picLocks noChangeAspect="1"/>
          </p:cNvPicPr>
          <p:nvPr/>
        </p:nvPicPr>
        <p:blipFill>
          <a:blip r:embed="rId4"/>
          <a:stretch>
            <a:fillRect/>
          </a:stretch>
        </p:blipFill>
        <p:spPr>
          <a:xfrm>
            <a:off x="2027237" y="1714149"/>
            <a:ext cx="7776314" cy="4800600"/>
          </a:xfrm>
          <a:prstGeom prst="rect">
            <a:avLst/>
          </a:prstGeom>
        </p:spPr>
      </p:pic>
      <p:sp>
        <p:nvSpPr>
          <p:cNvPr id="6" name="Rectangle 5"/>
          <p:cNvSpPr/>
          <p:nvPr/>
        </p:nvSpPr>
        <p:spPr bwMode="auto">
          <a:xfrm>
            <a:off x="6502668" y="3675765"/>
            <a:ext cx="433587" cy="2253055"/>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1" tIns="62166" rIns="62166" bIns="124331" numCol="1" spcCol="0" rtlCol="0" fromWordArt="0" anchor="b" anchorCtr="0" forceAA="0" compatLnSpc="1">
            <a:prstTxWarp prst="textNoShape">
              <a:avLst/>
            </a:prstTxWarp>
            <a:noAutofit/>
          </a:bodyPr>
          <a:lstStyle/>
          <a:p>
            <a:pPr algn="ctr" defTabSz="1242959"/>
            <a:endParaRPr lang="en-US" sz="2448" spc="-68" dirty="0" err="1">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7" name="Rectangle 6"/>
          <p:cNvSpPr/>
          <p:nvPr/>
        </p:nvSpPr>
        <p:spPr bwMode="auto">
          <a:xfrm>
            <a:off x="7593222" y="5040202"/>
            <a:ext cx="421412" cy="920380"/>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1" tIns="62166" rIns="62166" bIns="124331" numCol="1" spcCol="0" rtlCol="0" fromWordArt="0" anchor="b" anchorCtr="0" forceAA="0" compatLnSpc="1">
            <a:prstTxWarp prst="textNoShape">
              <a:avLst/>
            </a:prstTxWarp>
            <a:noAutofit/>
          </a:bodyPr>
          <a:lstStyle/>
          <a:p>
            <a:pPr algn="ctr" defTabSz="1242959"/>
            <a:endParaRPr lang="en-US" sz="2448" spc="-68" dirty="0" err="1">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8" name="Rectangle 7"/>
          <p:cNvSpPr/>
          <p:nvPr/>
        </p:nvSpPr>
        <p:spPr bwMode="auto">
          <a:xfrm>
            <a:off x="2918500" y="2125677"/>
            <a:ext cx="445167" cy="3789133"/>
          </a:xfrm>
          <a:prstGeom prst="rect">
            <a:avLst/>
          </a:prstGeom>
          <a:noFill/>
          <a:ln w="158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1" tIns="62166" rIns="62166" bIns="124331" numCol="1" spcCol="0" rtlCol="0" fromWordArt="0" anchor="b" anchorCtr="0" forceAA="0" compatLnSpc="1">
            <a:prstTxWarp prst="textNoShape">
              <a:avLst/>
            </a:prstTxWarp>
            <a:noAutofit/>
          </a:bodyPr>
          <a:lstStyle/>
          <a:p>
            <a:pPr algn="ctr" defTabSz="1242959"/>
            <a:endParaRPr lang="en-US" sz="2448" spc="-68" dirty="0" err="1">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9" name="Rectangle 8"/>
          <p:cNvSpPr/>
          <p:nvPr/>
        </p:nvSpPr>
        <p:spPr>
          <a:xfrm>
            <a:off x="3583249" y="6560521"/>
            <a:ext cx="4664290" cy="307777"/>
          </a:xfrm>
          <a:prstGeom prst="rect">
            <a:avLst/>
          </a:prstGeom>
        </p:spPr>
        <p:txBody>
          <a:bodyPr wrap="none">
            <a:spAutoFit/>
          </a:bodyPr>
          <a:lstStyle/>
          <a:p>
            <a:r>
              <a:rPr lang="en-US" sz="1400" dirty="0" smtClean="0">
                <a:hlinkClick r:id="rId5"/>
              </a:rPr>
              <a:t>Chart from the Microsoft Security Intelligence Report v15</a:t>
            </a:r>
            <a:endParaRPr lang="en-US" sz="1400" dirty="0"/>
          </a:p>
        </p:txBody>
      </p:sp>
    </p:spTree>
    <p:extLst>
      <p:ext uri="{BB962C8B-B14F-4D97-AF65-F5344CB8AC3E}">
        <p14:creationId xmlns:p14="http://schemas.microsoft.com/office/powerpoint/2010/main" val="90306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What’s the Conclusion?</a:t>
            </a:r>
            <a:endParaRPr lang="en-US" sz="3600" dirty="0"/>
          </a:p>
        </p:txBody>
      </p:sp>
      <p:sp>
        <p:nvSpPr>
          <p:cNvPr id="11" name="Rectangle 10"/>
          <p:cNvSpPr/>
          <p:nvPr/>
        </p:nvSpPr>
        <p:spPr>
          <a:xfrm>
            <a:off x="3069103" y="2173079"/>
            <a:ext cx="9095099" cy="1098158"/>
          </a:xfrm>
          <a:prstGeom prst="rect">
            <a:avLst/>
          </a:prstGeom>
          <a:solidFill>
            <a:srgbClr val="FFFFFF">
              <a:lumMod val="95000"/>
            </a:srgbClr>
          </a:solidFill>
          <a:ln w="25400" cap="flat" cmpd="sng" algn="ctr">
            <a:noFill/>
            <a:prstDash val="solid"/>
          </a:ln>
          <a:effectLst/>
        </p:spPr>
        <p:txBody>
          <a:bodyPr lIns="274320" tIns="91440" rtlCol="0" anchor="t" anchorCtr="0"/>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8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Security and integrity rooted in standards based hardware </a:t>
            </a:r>
          </a:p>
          <a:p>
            <a:pPr marL="177800" marR="0" lvl="0" indent="-1778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Secure device </a:t>
            </a:r>
            <a:r>
              <a:rPr lang="en-US" sz="1600" kern="0" dirty="0" smtClean="0">
                <a:solidFill>
                  <a:srgbClr val="000000">
                    <a:lumMod val="75000"/>
                    <a:lumOff val="25000"/>
                  </a:srgbClr>
                </a:solidFill>
                <a:latin typeface="Segoe UI"/>
              </a:rPr>
              <a:t>firmware and operating system start-up with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UEFI</a:t>
            </a:r>
          </a:p>
          <a:p>
            <a:pPr marL="177800" marR="0" lvl="0" indent="-1778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TPM</a:t>
            </a: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 provides a Hardware</a:t>
            </a:r>
            <a:r>
              <a:rPr kumimoji="0" lang="en-US" sz="1600" b="0" i="0" u="none" strike="noStrike" kern="0" cap="none" spc="0" normalizeH="0" noProof="0" dirty="0" smtClean="0">
                <a:ln>
                  <a:noFill/>
                </a:ln>
                <a:solidFill>
                  <a:srgbClr val="000000">
                    <a:lumMod val="75000"/>
                    <a:lumOff val="25000"/>
                  </a:srgbClr>
                </a:solidFill>
                <a:effectLst/>
                <a:uLnTx/>
                <a:uFillTx/>
                <a:latin typeface="Segoe UI"/>
                <a:ea typeface="+mn-ea"/>
                <a:cs typeface="+mn-cs"/>
              </a:rPr>
              <a:t> </a:t>
            </a: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based crypto</a:t>
            </a:r>
            <a:r>
              <a:rPr kumimoji="0" lang="en-US" sz="1600" b="0" i="0" u="none" strike="noStrike" kern="0" cap="none" spc="0" normalizeH="0" noProof="0" dirty="0" smtClean="0">
                <a:ln>
                  <a:noFill/>
                </a:ln>
                <a:solidFill>
                  <a:srgbClr val="000000">
                    <a:lumMod val="75000"/>
                    <a:lumOff val="25000"/>
                  </a:srgbClr>
                </a:solidFill>
                <a:effectLst/>
                <a:uLnTx/>
                <a:uFillTx/>
                <a:latin typeface="Segoe UI"/>
                <a:ea typeface="+mn-ea"/>
                <a:cs typeface="+mn-cs"/>
              </a:rPr>
              <a:t> processer </a:t>
            </a: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for verifying device integrity</a:t>
            </a:r>
            <a:endPar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endParaRPr>
          </a:p>
        </p:txBody>
      </p:sp>
      <p:sp>
        <p:nvSpPr>
          <p:cNvPr id="12" name="Rectangle 11"/>
          <p:cNvSpPr/>
          <p:nvPr/>
        </p:nvSpPr>
        <p:spPr>
          <a:xfrm>
            <a:off x="325905" y="4490858"/>
            <a:ext cx="2743200" cy="1097280"/>
          </a:xfrm>
          <a:prstGeom prst="rect">
            <a:avLst/>
          </a:prstGeom>
          <a:solidFill>
            <a:srgbClr val="9B4F96"/>
          </a:solidFill>
          <a:ln w="25400" cap="flat" cmpd="sng" algn="ctr">
            <a:noFill/>
            <a:prstDash val="solid"/>
          </a:ln>
          <a:effectLst/>
        </p:spPr>
        <p:txBody>
          <a:bodyPr lIns="182880" tIns="91440" rtlCol="0" anchor="t" anchorCtr="0"/>
          <a:lstStyle/>
          <a:p>
            <a:pPr marL="0" marR="0" lvl="0" indent="0" defTabSz="68545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Segoe UI Light"/>
                <a:ea typeface="Segoe UI" pitchFamily="34" charset="0"/>
                <a:cs typeface="Segoe UI" pitchFamily="34" charset="0"/>
              </a:rPr>
              <a:t>Apps</a:t>
            </a:r>
            <a:endParaRPr kumimoji="0" lang="en-US" sz="2800" b="0"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uLnTx/>
              <a:uFillTx/>
              <a:latin typeface="Segoe UI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uLnTx/>
              <a:uFillTx/>
              <a:latin typeface="Segoe UI Light"/>
              <a:ea typeface="+mn-ea"/>
              <a:cs typeface="+mn-cs"/>
            </a:endParaRPr>
          </a:p>
        </p:txBody>
      </p:sp>
      <p:sp>
        <p:nvSpPr>
          <p:cNvPr id="13" name="Rectangle 12"/>
          <p:cNvSpPr/>
          <p:nvPr/>
        </p:nvSpPr>
        <p:spPr>
          <a:xfrm>
            <a:off x="325905" y="2173079"/>
            <a:ext cx="2743200" cy="1098158"/>
          </a:xfrm>
          <a:prstGeom prst="rect">
            <a:avLst/>
          </a:prstGeom>
          <a:solidFill>
            <a:srgbClr val="7FBA00"/>
          </a:solidFill>
          <a:ln w="25400" cap="flat" cmpd="sng" algn="ctr">
            <a:noFill/>
            <a:prstDash val="solid"/>
          </a:ln>
          <a:effectLst/>
        </p:spPr>
        <p:txBody>
          <a:bodyPr lIns="182880" t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Segoe UI Light"/>
                <a:ea typeface="+mn-ea"/>
                <a:cs typeface="+mn-cs"/>
              </a:rPr>
              <a:t>Hardware</a:t>
            </a:r>
          </a:p>
        </p:txBody>
      </p:sp>
      <p:sp>
        <p:nvSpPr>
          <p:cNvPr id="14" name="Rectangle 13"/>
          <p:cNvSpPr/>
          <p:nvPr/>
        </p:nvSpPr>
        <p:spPr>
          <a:xfrm>
            <a:off x="325905" y="3327011"/>
            <a:ext cx="2743200" cy="1097280"/>
          </a:xfrm>
          <a:prstGeom prst="rect">
            <a:avLst/>
          </a:prstGeom>
          <a:solidFill>
            <a:srgbClr val="00188F">
              <a:lumMod val="60000"/>
              <a:lumOff val="40000"/>
            </a:srgbClr>
          </a:solidFill>
          <a:ln w="25400" cap="flat" cmpd="sng" algn="ctr">
            <a:noFill/>
            <a:prstDash val="solid"/>
          </a:ln>
          <a:effectLst/>
        </p:spPr>
        <p:txBody>
          <a:bodyPr lIns="182880" t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Segoe UI Light"/>
                <a:ea typeface="+mn-ea"/>
                <a:cs typeface="+mn-cs"/>
              </a:rPr>
              <a:t>Platform</a:t>
            </a:r>
          </a:p>
        </p:txBody>
      </p:sp>
      <p:sp>
        <p:nvSpPr>
          <p:cNvPr id="16" name="Rectangle 15"/>
          <p:cNvSpPr/>
          <p:nvPr/>
        </p:nvSpPr>
        <p:spPr>
          <a:xfrm>
            <a:off x="3069103" y="3327011"/>
            <a:ext cx="9095099" cy="1097280"/>
          </a:xfrm>
          <a:prstGeom prst="rect">
            <a:avLst/>
          </a:prstGeom>
          <a:solidFill>
            <a:srgbClr val="FFFFFF">
              <a:lumMod val="95000"/>
            </a:srgbClr>
          </a:solidFill>
          <a:ln w="25400" cap="flat" cmpd="sng" algn="ctr">
            <a:noFill/>
            <a:prstDash val="solid"/>
          </a:ln>
          <a:effectLst/>
        </p:spPr>
        <p:txBody>
          <a:bodyPr lIns="274320" tIns="91440" rtlCol="0" anchor="t" anchorCtr="0"/>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8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Platform inherently resistant to malware from power on to the desktop </a:t>
            </a:r>
          </a:p>
          <a:p>
            <a:pPr marL="177800" marR="0" lvl="0" indent="-1778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Secure code with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SDL </a:t>
            </a:r>
            <a:r>
              <a:rPr kumimoji="0" lang="en-US" sz="160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and vulnerabilities are less exploitable using improved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ASLR</a:t>
            </a:r>
            <a:r>
              <a:rPr lang="en-US" sz="1600" kern="0" dirty="0">
                <a:solidFill>
                  <a:srgbClr val="000000">
                    <a:lumMod val="75000"/>
                    <a:lumOff val="25000"/>
                  </a:srgbClr>
                </a:solidFill>
                <a:latin typeface="Segoe UI"/>
              </a:rPr>
              <a:t>/</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DEP</a:t>
            </a:r>
          </a:p>
          <a:p>
            <a:pPr marL="177800" marR="0" lvl="0" indent="-1778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Trusted Boot </a:t>
            </a: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prevents boot infections and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Windows Defender</a:t>
            </a:r>
            <a:r>
              <a:rPr kumimoji="0" lang="en-US" sz="1600" i="0" strike="noStrike" kern="0" cap="none" spc="0" normalizeH="0" baseline="0" noProof="0" dirty="0" smtClean="0">
                <a:ln>
                  <a:noFill/>
                </a:ln>
                <a:solidFill>
                  <a:srgbClr val="000000">
                    <a:lumMod val="75000"/>
                    <a:lumOff val="25000"/>
                  </a:srgbClr>
                </a:solidFill>
                <a:effectLst/>
                <a:uLnTx/>
                <a:uFillTx/>
                <a:latin typeface="Segoe UI"/>
                <a:ea typeface="+mn-ea"/>
                <a:cs typeface="+mn-cs"/>
              </a:rPr>
              <a:t> protects the desktop</a:t>
            </a:r>
          </a:p>
        </p:txBody>
      </p:sp>
      <p:sp>
        <p:nvSpPr>
          <p:cNvPr id="17" name="Rectangle 16"/>
          <p:cNvSpPr/>
          <p:nvPr/>
        </p:nvSpPr>
        <p:spPr>
          <a:xfrm>
            <a:off x="3069103" y="4490858"/>
            <a:ext cx="9095099" cy="1097280"/>
          </a:xfrm>
          <a:prstGeom prst="rect">
            <a:avLst/>
          </a:prstGeom>
          <a:solidFill>
            <a:srgbClr val="FFFFFF">
              <a:lumMod val="95000"/>
            </a:srgbClr>
          </a:solidFill>
          <a:ln w="25400" cap="flat" cmpd="sng" algn="ctr">
            <a:noFill/>
            <a:prstDash val="solid"/>
          </a:ln>
          <a:effectLst/>
        </p:spPr>
        <p:txBody>
          <a:bodyPr lIns="274320" tIns="91440" rtlCol="0" anchor="t" anchorCtr="0"/>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8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Apps are inherently more secure </a:t>
            </a:r>
          </a:p>
          <a:p>
            <a:pPr marL="177800" marR="0" lvl="0" indent="-1778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App sandboxing with</a:t>
            </a:r>
            <a:r>
              <a:rPr kumimoji="0" lang="en-US" sz="1600" b="0" i="0" u="none" strike="noStrike" kern="0" cap="none" spc="0" normalizeH="0" noProof="0" dirty="0" smtClean="0">
                <a:ln>
                  <a:noFill/>
                </a:ln>
                <a:solidFill>
                  <a:srgbClr val="000000">
                    <a:lumMod val="75000"/>
                    <a:lumOff val="25000"/>
                  </a:srgbClr>
                </a:solidFill>
                <a:effectLst/>
                <a:uLnTx/>
                <a:uFillTx/>
                <a:latin typeface="Segoe UI"/>
                <a:ea typeface="+mn-ea"/>
                <a:cs typeface="+mn-cs"/>
              </a:rPr>
              <a:t> </a:t>
            </a:r>
            <a:r>
              <a:rPr kumimoji="0" lang="en-US" sz="1600" b="1" i="0" u="none" strike="noStrike" kern="0" cap="none" spc="0" normalizeH="0" noProof="0" dirty="0" err="1" smtClean="0">
                <a:ln>
                  <a:noFill/>
                </a:ln>
                <a:solidFill>
                  <a:srgbClr val="000000">
                    <a:lumMod val="75000"/>
                    <a:lumOff val="25000"/>
                  </a:srgbClr>
                </a:solidFill>
                <a:effectLst/>
                <a:uLnTx/>
                <a:uFillTx/>
                <a:latin typeface="Segoe UI"/>
                <a:ea typeface="+mn-ea"/>
                <a:cs typeface="+mn-cs"/>
              </a:rPr>
              <a:t>AppContainers</a:t>
            </a:r>
            <a:r>
              <a:rPr kumimoji="0" lang="en-US" sz="1600" b="1" i="0" u="none" strike="noStrike" kern="0" cap="none" spc="0" normalizeH="0" noProof="0" dirty="0" smtClean="0">
                <a:ln>
                  <a:noFill/>
                </a:ln>
                <a:solidFill>
                  <a:srgbClr val="000000">
                    <a:lumMod val="75000"/>
                    <a:lumOff val="25000"/>
                  </a:srgbClr>
                </a:solidFill>
                <a:effectLst/>
                <a:uLnTx/>
                <a:uFillTx/>
                <a:latin typeface="Segoe UI"/>
                <a:ea typeface="+mn-ea"/>
                <a:cs typeface="+mn-cs"/>
              </a:rPr>
              <a:t> </a:t>
            </a:r>
            <a:r>
              <a:rPr kumimoji="0" lang="en-US" sz="1600" b="0" i="0" u="none" strike="noStrike" kern="0" cap="none" spc="0" normalizeH="0" noProof="0" dirty="0" smtClean="0">
                <a:ln>
                  <a:noFill/>
                </a:ln>
                <a:solidFill>
                  <a:srgbClr val="000000">
                    <a:lumMod val="75000"/>
                    <a:lumOff val="25000"/>
                  </a:srgbClr>
                </a:solidFill>
                <a:effectLst/>
                <a:uLnTx/>
                <a:uFillTx/>
                <a:latin typeface="Segoe UI"/>
                <a:ea typeface="+mn-ea"/>
                <a:cs typeface="+mn-cs"/>
              </a:rPr>
              <a:t>prevent malicious apps from tampering</a:t>
            </a:r>
            <a:endPar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endParaRPr>
          </a:p>
          <a:p>
            <a:pPr marL="177800" marR="0" lvl="0" indent="-1778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0" dirty="0" smtClean="0">
                <a:solidFill>
                  <a:srgbClr val="000000">
                    <a:lumMod val="75000"/>
                    <a:lumOff val="25000"/>
                  </a:srgbClr>
                </a:solidFill>
                <a:latin typeface="Segoe UI"/>
              </a:rPr>
              <a:t>Safer browsing online with </a:t>
            </a:r>
            <a:r>
              <a:rPr lang="en-US" sz="1600" b="1" kern="0" dirty="0" smtClean="0">
                <a:solidFill>
                  <a:srgbClr val="000000">
                    <a:lumMod val="75000"/>
                    <a:lumOff val="25000"/>
                  </a:srgbClr>
                </a:solidFill>
                <a:latin typeface="Segoe UI"/>
              </a:rPr>
              <a:t>Internet Explorer 11</a:t>
            </a:r>
            <a:endPar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endParaRPr>
          </a:p>
        </p:txBody>
      </p:sp>
      <p:sp>
        <p:nvSpPr>
          <p:cNvPr id="18" name="Rectangle 17"/>
          <p:cNvSpPr/>
          <p:nvPr/>
        </p:nvSpPr>
        <p:spPr>
          <a:xfrm>
            <a:off x="325906" y="5662561"/>
            <a:ext cx="2743200" cy="1097280"/>
          </a:xfrm>
          <a:prstGeom prst="rect">
            <a:avLst/>
          </a:prstGeom>
          <a:solidFill>
            <a:schemeClr val="accent3"/>
          </a:solidFill>
          <a:ln w="25400" cap="flat" cmpd="sng" algn="ctr">
            <a:noFill/>
            <a:prstDash val="solid"/>
          </a:ln>
          <a:effectLst/>
        </p:spPr>
        <p:txBody>
          <a:bodyPr lIns="182880" tIns="91440" rtlCol="0" anchor="t" anchorCtr="0"/>
          <a:lstStyle/>
          <a:p>
            <a:pPr marL="0" marR="0" lvl="0" indent="0" defTabSz="68545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Segoe UI Light"/>
                <a:ea typeface="Segoe UI" pitchFamily="34" charset="0"/>
                <a:cs typeface="Segoe UI" pitchFamily="34" charset="0"/>
              </a:rPr>
              <a:t>Cloud</a:t>
            </a:r>
            <a:endParaRPr kumimoji="0" lang="en-US" sz="2800" b="0"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uLnTx/>
              <a:uFillTx/>
              <a:latin typeface="Segoe UI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uLnTx/>
              <a:uFillTx/>
              <a:latin typeface="Segoe UI Light"/>
              <a:ea typeface="+mn-ea"/>
              <a:cs typeface="+mn-cs"/>
            </a:endParaRPr>
          </a:p>
        </p:txBody>
      </p:sp>
      <p:sp>
        <p:nvSpPr>
          <p:cNvPr id="19" name="Rectangle 18"/>
          <p:cNvSpPr/>
          <p:nvPr/>
        </p:nvSpPr>
        <p:spPr>
          <a:xfrm>
            <a:off x="3069104" y="5662561"/>
            <a:ext cx="9095099" cy="1097280"/>
          </a:xfrm>
          <a:prstGeom prst="rect">
            <a:avLst/>
          </a:prstGeom>
          <a:solidFill>
            <a:srgbClr val="FFFFFF">
              <a:lumMod val="95000"/>
            </a:srgbClr>
          </a:solidFill>
          <a:ln w="25400" cap="flat" cmpd="sng" algn="ctr">
            <a:noFill/>
            <a:prstDash val="solid"/>
          </a:ln>
          <a:effectLst/>
        </p:spPr>
        <p:txBody>
          <a:bodyPr lIns="274320" tIns="91440" rtlCol="0" anchor="t" anchorCtr="0"/>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8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A cloud based operating system</a:t>
            </a:r>
            <a:r>
              <a:rPr kumimoji="0" lang="en-US" sz="1800" b="0" i="0" u="none" strike="noStrike" kern="0" cap="none" spc="0" normalizeH="0" noProof="0" dirty="0" smtClean="0">
                <a:ln>
                  <a:noFill/>
                </a:ln>
                <a:solidFill>
                  <a:srgbClr val="000000">
                    <a:lumMod val="75000"/>
                    <a:lumOff val="25000"/>
                  </a:srgbClr>
                </a:solidFill>
                <a:effectLst/>
                <a:uLnTx/>
                <a:uFillTx/>
                <a:latin typeface="Segoe UI"/>
                <a:ea typeface="+mn-ea"/>
                <a:cs typeface="+mn-cs"/>
              </a:rPr>
              <a:t> who’s security is powered by the cloud</a:t>
            </a:r>
            <a:endParaRPr kumimoji="0" lang="en-US" sz="18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endParaRPr>
          </a:p>
          <a:p>
            <a:pPr marL="177800" marR="0" lvl="0" indent="-1778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Maintain device integrity and eliminate boot and root kits with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UEFI</a:t>
            </a: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 and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Trusted Boot</a:t>
            </a:r>
          </a:p>
          <a:p>
            <a:pPr marL="177800" marR="0" lvl="0" indent="-1778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Block Windows malware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SmartScreen</a:t>
            </a: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Windows Defender</a:t>
            </a:r>
            <a:r>
              <a:rPr kumimoji="0" lang="en-US" sz="16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 and </a:t>
            </a:r>
            <a:r>
              <a:rPr kumimoji="0" lang="en-US" sz="1600" b="1" i="0" u="none" strike="noStrike" kern="0" cap="none" spc="0" normalizeH="0" baseline="0" noProof="0" dirty="0" smtClean="0">
                <a:ln>
                  <a:noFill/>
                </a:ln>
                <a:solidFill>
                  <a:srgbClr val="000000">
                    <a:lumMod val="75000"/>
                    <a:lumOff val="25000"/>
                  </a:srgbClr>
                </a:solidFill>
                <a:effectLst/>
                <a:uLnTx/>
                <a:uFillTx/>
                <a:latin typeface="Segoe UI"/>
                <a:ea typeface="+mn-ea"/>
                <a:cs typeface="+mn-cs"/>
              </a:rPr>
              <a:t>sandboxed apps</a:t>
            </a:r>
          </a:p>
        </p:txBody>
      </p:sp>
      <p:sp>
        <p:nvSpPr>
          <p:cNvPr id="21" name="Rectangle 20"/>
          <p:cNvSpPr/>
          <p:nvPr/>
        </p:nvSpPr>
        <p:spPr>
          <a:xfrm>
            <a:off x="325906" y="2868267"/>
            <a:ext cx="11838298" cy="1754326"/>
          </a:xfrm>
          <a:prstGeom prst="rect">
            <a:avLst/>
          </a:prstGeom>
        </p:spPr>
        <p:txBody>
          <a:bodyPr wrap="square">
            <a:spAutoFit/>
          </a:bodyPr>
          <a:lstStyle/>
          <a:p>
            <a:pPr algn="ctr"/>
            <a:r>
              <a:rPr lang="en-US" sz="5400" spc="-102" dirty="0">
                <a:ln w="3175">
                  <a:noFill/>
                </a:ln>
                <a:gradFill>
                  <a:gsLst>
                    <a:gs pos="1250">
                      <a:schemeClr val="tx1"/>
                    </a:gs>
                    <a:gs pos="100000">
                      <a:schemeClr val="tx1"/>
                    </a:gs>
                  </a:gsLst>
                  <a:lin ang="5400000" scaled="0"/>
                </a:gradFill>
                <a:latin typeface="+mj-lt"/>
                <a:cs typeface="Segoe UI" pitchFamily="34" charset="0"/>
              </a:rPr>
              <a:t>Windows 8.1 </a:t>
            </a:r>
            <a:r>
              <a:rPr lang="en-US" sz="5400" spc="-102" dirty="0" smtClean="0">
                <a:ln w="3175">
                  <a:noFill/>
                </a:ln>
                <a:gradFill>
                  <a:gsLst>
                    <a:gs pos="1250">
                      <a:schemeClr val="tx1"/>
                    </a:gs>
                    <a:gs pos="100000">
                      <a:schemeClr val="tx1"/>
                    </a:gs>
                  </a:gsLst>
                  <a:lin ang="5400000" scaled="0"/>
                </a:gradFill>
                <a:latin typeface="+mj-lt"/>
                <a:cs typeface="Segoe UI" pitchFamily="34" charset="0"/>
              </a:rPr>
              <a:t>is a game changer when it comes to </a:t>
            </a:r>
            <a:r>
              <a:rPr lang="en-US" sz="5400" spc="-102" smtClean="0">
                <a:ln w="3175">
                  <a:noFill/>
                </a:ln>
                <a:gradFill>
                  <a:gsLst>
                    <a:gs pos="1250">
                      <a:schemeClr val="tx1"/>
                    </a:gs>
                    <a:gs pos="100000">
                      <a:schemeClr val="tx1"/>
                    </a:gs>
                  </a:gsLst>
                  <a:lin ang="5400000" scaled="0"/>
                </a:gradFill>
                <a:latin typeface="+mj-lt"/>
                <a:cs typeface="Segoe UI" pitchFamily="34" charset="0"/>
              </a:rPr>
              <a:t>malware resistance!</a:t>
            </a:r>
            <a:endParaRPr lang="en-US" sz="5400" spc="-102" dirty="0">
              <a:ln w="3175">
                <a:noFill/>
              </a:ln>
              <a:gradFill>
                <a:gsLst>
                  <a:gs pos="1250">
                    <a:schemeClr val="tx1"/>
                  </a:gs>
                  <a:gs pos="100000">
                    <a:schemeClr val="tx1"/>
                  </a:gs>
                </a:gsLst>
                <a:lin ang="5400000" scaled="0"/>
              </a:gradFill>
              <a:latin typeface="+mj-lt"/>
              <a:cs typeface="Segoe UI" pitchFamily="34" charset="0"/>
            </a:endParaRPr>
          </a:p>
        </p:txBody>
      </p:sp>
    </p:spTree>
    <p:extLst>
      <p:ext uri="{BB962C8B-B14F-4D97-AF65-F5344CB8AC3E}">
        <p14:creationId xmlns:p14="http://schemas.microsoft.com/office/powerpoint/2010/main" val="3063792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0307 3.73581E-6 L 0.00102 -0.3636 " pathEditMode="relative" rAng="0" ptsTypes="AA">
                                      <p:cBhvr>
                                        <p:cTn id="11" dur="2000" fill="hold"/>
                                        <p:tgtEl>
                                          <p:spTgt spid="21"/>
                                        </p:tgtEl>
                                        <p:attrNameLst>
                                          <p:attrName>ppt_x</p:attrName>
                                          <p:attrName>ppt_y</p:attrName>
                                        </p:attrNameLst>
                                      </p:cBhvr>
                                      <p:rCtr x="-102" y="-18180"/>
                                    </p:animMotion>
                                  </p:childTnLst>
                                </p:cTn>
                              </p:par>
                              <p:par>
                                <p:cTn id="12" presetID="42" presetClass="path" presetSubtype="0" accel="50000" decel="50000" fill="hold" grpId="0" nodeType="withEffect">
                                  <p:stCondLst>
                                    <p:cond delay="0"/>
                                  </p:stCondLst>
                                  <p:childTnLst>
                                    <p:animMotion origin="layout" path="M -0.00344 0.00862 L -0.0037 -0.25715 " pathEditMode="relative" rAng="0" ptsTypes="AA">
                                      <p:cBhvr>
                                        <p:cTn id="13" dur="2000" fill="hold"/>
                                        <p:tgtEl>
                                          <p:spTgt spid="2"/>
                                        </p:tgtEl>
                                        <p:attrNameLst>
                                          <p:attrName>ppt_x</p:attrName>
                                          <p:attrName>ppt_y</p:attrName>
                                        </p:attrNameLst>
                                      </p:cBhvr>
                                      <p:rCtr x="-13" y="-13277"/>
                                    </p:animMotion>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6" grpId="0" animBg="1"/>
      <p:bldP spid="17" grpId="0" animBg="1"/>
      <p:bldP spid="18" grpId="0" animBg="1"/>
      <p:bldP spid="19" grpId="0" animBg="1"/>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7200" dirty="0" smtClean="0"/>
              <a:t>Client Malware Resistance Strategy</a:t>
            </a:r>
            <a:endParaRPr lang="en-US" sz="7200" dirty="0"/>
          </a:p>
        </p:txBody>
      </p:sp>
    </p:spTree>
    <p:extLst>
      <p:ext uri="{BB962C8B-B14F-4D97-AF65-F5344CB8AC3E}">
        <p14:creationId xmlns:p14="http://schemas.microsoft.com/office/powerpoint/2010/main" val="122728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marL="0" lvl="0" indent="0">
              <a:spcBef>
                <a:spcPts val="2400"/>
              </a:spcBef>
              <a:buNone/>
            </a:pPr>
            <a:r>
              <a:rPr lang="en-US" sz="3600" dirty="0"/>
              <a:t>Breakout Sessions</a:t>
            </a:r>
          </a:p>
          <a:p>
            <a:pPr marL="0" indent="0">
              <a:spcBef>
                <a:spcPts val="2400"/>
              </a:spcBef>
              <a:buNone/>
            </a:pPr>
            <a:r>
              <a:rPr lang="en-US" sz="2000" dirty="0" smtClean="0">
                <a:solidFill>
                  <a:schemeClr val="tx1"/>
                </a:solidFill>
              </a:rPr>
              <a:t>The State of Windows 8.1 Security: Malware Resistance - May 12</a:t>
            </a:r>
            <a:r>
              <a:rPr lang="en-US" sz="2000" baseline="30000" dirty="0" smtClean="0">
                <a:solidFill>
                  <a:schemeClr val="tx1"/>
                </a:solidFill>
              </a:rPr>
              <a:t>th</a:t>
            </a:r>
            <a:r>
              <a:rPr lang="en-US" sz="2000" dirty="0" smtClean="0">
                <a:solidFill>
                  <a:schemeClr val="tx1"/>
                </a:solidFill>
              </a:rPr>
              <a:t> 4:45PM; Room: 371A</a:t>
            </a:r>
          </a:p>
          <a:p>
            <a:pPr marL="0" indent="0">
              <a:spcBef>
                <a:spcPts val="2400"/>
              </a:spcBef>
              <a:buNone/>
            </a:pPr>
            <a:r>
              <a:rPr lang="en-US" sz="2000" dirty="0" smtClean="0">
                <a:solidFill>
                  <a:schemeClr val="tx1"/>
                </a:solidFill>
              </a:rPr>
              <a:t>Malware </a:t>
            </a:r>
            <a:r>
              <a:rPr lang="en-US" sz="2000" dirty="0">
                <a:solidFill>
                  <a:schemeClr val="tx1"/>
                </a:solidFill>
              </a:rPr>
              <a:t>Hunting with Mark Russinovich </a:t>
            </a:r>
            <a:r>
              <a:rPr lang="en-US" sz="2000" dirty="0" smtClean="0">
                <a:solidFill>
                  <a:schemeClr val="tx1"/>
                </a:solidFill>
              </a:rPr>
              <a:t>- </a:t>
            </a:r>
            <a:r>
              <a:rPr lang="en-US" sz="2000" dirty="0">
                <a:solidFill>
                  <a:schemeClr val="tx1"/>
                </a:solidFill>
              </a:rPr>
              <a:t>May </a:t>
            </a:r>
            <a:r>
              <a:rPr lang="en-US" sz="2000" dirty="0" smtClean="0">
                <a:solidFill>
                  <a:schemeClr val="tx1"/>
                </a:solidFill>
              </a:rPr>
              <a:t>15</a:t>
            </a:r>
            <a:r>
              <a:rPr lang="en-US" sz="2000" baseline="30000" dirty="0" smtClean="0">
                <a:solidFill>
                  <a:schemeClr val="tx1"/>
                </a:solidFill>
              </a:rPr>
              <a:t>th</a:t>
            </a:r>
            <a:r>
              <a:rPr lang="en-US" sz="2000" dirty="0" smtClean="0">
                <a:solidFill>
                  <a:schemeClr val="tx1"/>
                </a:solidFill>
              </a:rPr>
              <a:t> 10:15AM; Room</a:t>
            </a:r>
            <a:r>
              <a:rPr lang="en-US" sz="2000" dirty="0">
                <a:solidFill>
                  <a:schemeClr val="tx1"/>
                </a:solidFill>
              </a:rPr>
              <a:t>: Grand </a:t>
            </a:r>
            <a:r>
              <a:rPr lang="en-US" sz="2000" dirty="0" err="1">
                <a:solidFill>
                  <a:schemeClr val="tx1"/>
                </a:solidFill>
              </a:rPr>
              <a:t>Ballrm</a:t>
            </a:r>
            <a:r>
              <a:rPr lang="en-US" sz="2000" dirty="0">
                <a:solidFill>
                  <a:schemeClr val="tx1"/>
                </a:solidFill>
              </a:rPr>
              <a:t> </a:t>
            </a:r>
            <a:r>
              <a:rPr lang="en-US" sz="2000" dirty="0" smtClean="0">
                <a:solidFill>
                  <a:schemeClr val="tx1"/>
                </a:solidFill>
              </a:rPr>
              <a:t>C</a:t>
            </a:r>
          </a:p>
          <a:p>
            <a:pPr marL="0" indent="0">
              <a:spcBef>
                <a:spcPts val="2400"/>
              </a:spcBef>
              <a:buNone/>
            </a:pPr>
            <a:r>
              <a:rPr lang="en-US" sz="2000" dirty="0">
                <a:solidFill>
                  <a:schemeClr val="tx1"/>
                </a:solidFill>
              </a:rPr>
              <a:t>Bulletproofing Your Network Security - May </a:t>
            </a:r>
            <a:r>
              <a:rPr lang="en-US" sz="2000" dirty="0" smtClean="0">
                <a:solidFill>
                  <a:schemeClr val="tx1"/>
                </a:solidFill>
              </a:rPr>
              <a:t>12</a:t>
            </a:r>
            <a:r>
              <a:rPr lang="en-US" sz="2000" baseline="30000" dirty="0" smtClean="0">
                <a:solidFill>
                  <a:schemeClr val="tx1"/>
                </a:solidFill>
              </a:rPr>
              <a:t>th</a:t>
            </a:r>
            <a:r>
              <a:rPr lang="en-US" sz="2000" dirty="0" smtClean="0">
                <a:solidFill>
                  <a:schemeClr val="tx1"/>
                </a:solidFill>
              </a:rPr>
              <a:t> 1:15 PM; </a:t>
            </a:r>
            <a:r>
              <a:rPr lang="en-US" sz="2000" dirty="0">
                <a:solidFill>
                  <a:schemeClr val="tx1"/>
                </a:solidFill>
              </a:rPr>
              <a:t>Grand </a:t>
            </a:r>
            <a:r>
              <a:rPr lang="en-US" sz="2000" dirty="0" err="1">
                <a:solidFill>
                  <a:schemeClr val="tx1"/>
                </a:solidFill>
              </a:rPr>
              <a:t>Ballrm</a:t>
            </a:r>
            <a:r>
              <a:rPr lang="en-US" sz="2000" dirty="0">
                <a:solidFill>
                  <a:schemeClr val="tx1"/>
                </a:solidFill>
              </a:rPr>
              <a:t> </a:t>
            </a:r>
            <a:r>
              <a:rPr lang="en-US" sz="2000" dirty="0" smtClean="0">
                <a:solidFill>
                  <a:schemeClr val="tx1"/>
                </a:solidFill>
              </a:rPr>
              <a:t>A</a:t>
            </a:r>
          </a:p>
          <a:p>
            <a:pPr marL="0" indent="0">
              <a:spcBef>
                <a:spcPts val="2400"/>
              </a:spcBef>
              <a:buNone/>
            </a:pPr>
            <a:r>
              <a:rPr lang="en-US" sz="2000" dirty="0">
                <a:solidFill>
                  <a:schemeClr val="tx1"/>
                </a:solidFill>
              </a:rPr>
              <a:t>Social Engineering</a:t>
            </a:r>
            <a:r>
              <a:rPr lang="en-US" sz="2000" dirty="0" smtClean="0">
                <a:solidFill>
                  <a:schemeClr val="tx1"/>
                </a:solidFill>
              </a:rPr>
              <a:t>: </a:t>
            </a:r>
            <a:r>
              <a:rPr lang="en-US" sz="2000" dirty="0">
                <a:solidFill>
                  <a:schemeClr val="tx1"/>
                </a:solidFill>
              </a:rPr>
              <a:t>Targeted Attacks, and IT Security - May 13 5:00 PM - 6:15 PM Room: Grand </a:t>
            </a:r>
            <a:r>
              <a:rPr lang="en-US" sz="2000" dirty="0" err="1">
                <a:solidFill>
                  <a:schemeClr val="tx1"/>
                </a:solidFill>
              </a:rPr>
              <a:t>Ballrm</a:t>
            </a:r>
            <a:r>
              <a:rPr lang="en-US" sz="2000" dirty="0">
                <a:solidFill>
                  <a:schemeClr val="tx1"/>
                </a:solidFill>
              </a:rPr>
              <a:t> </a:t>
            </a:r>
            <a:r>
              <a:rPr lang="en-US" sz="2000" dirty="0" smtClean="0">
                <a:solidFill>
                  <a:schemeClr val="tx1"/>
                </a:solidFill>
              </a:rPr>
              <a:t>A</a:t>
            </a:r>
          </a:p>
          <a:p>
            <a:pPr marL="0" indent="0">
              <a:spcBef>
                <a:spcPts val="2400"/>
              </a:spcBef>
              <a:buNone/>
            </a:pPr>
            <a:r>
              <a:rPr lang="en-US" sz="3600" dirty="0" smtClean="0"/>
              <a:t>Instructor Led labs</a:t>
            </a:r>
          </a:p>
          <a:p>
            <a:pPr marL="0" indent="0">
              <a:spcBef>
                <a:spcPts val="2400"/>
              </a:spcBef>
              <a:buNone/>
            </a:pPr>
            <a:r>
              <a:rPr lang="en-US" sz="2000" dirty="0" smtClean="0">
                <a:solidFill>
                  <a:schemeClr val="tx1"/>
                </a:solidFill>
              </a:rPr>
              <a:t>Implementing Endpoint Protection in SCCM - May 13</a:t>
            </a:r>
            <a:r>
              <a:rPr lang="en-US" sz="2000" baseline="30000" dirty="0" smtClean="0">
                <a:solidFill>
                  <a:schemeClr val="tx1"/>
                </a:solidFill>
              </a:rPr>
              <a:t>th</a:t>
            </a:r>
            <a:r>
              <a:rPr lang="en-US" sz="2000" dirty="0" smtClean="0">
                <a:solidFill>
                  <a:schemeClr val="tx1"/>
                </a:solidFill>
              </a:rPr>
              <a:t> 10:15; AM Room: Hall E ILL Room 3 </a:t>
            </a:r>
          </a:p>
          <a:p>
            <a:pPr marL="0" indent="0">
              <a:spcBef>
                <a:spcPts val="2400"/>
              </a:spcBef>
              <a:buNone/>
            </a:pPr>
            <a:r>
              <a:rPr lang="en-US" sz="2000" dirty="0">
                <a:solidFill>
                  <a:schemeClr val="tx1"/>
                </a:solidFill>
              </a:rPr>
              <a:t>Implementing Endpoint Protection in SCCM - May </a:t>
            </a:r>
            <a:r>
              <a:rPr lang="en-US" sz="2000" dirty="0" smtClean="0">
                <a:solidFill>
                  <a:schemeClr val="tx1"/>
                </a:solidFill>
              </a:rPr>
              <a:t>15th 8:30; </a:t>
            </a:r>
            <a:r>
              <a:rPr lang="en-US" sz="2000" dirty="0">
                <a:solidFill>
                  <a:schemeClr val="tx1"/>
                </a:solidFill>
              </a:rPr>
              <a:t>AM Room: Hall E ILL Room 3 </a:t>
            </a:r>
          </a:p>
          <a:p>
            <a:pPr marL="0" indent="0">
              <a:spcBef>
                <a:spcPts val="2400"/>
              </a:spcBef>
              <a:buNone/>
            </a:pPr>
            <a:endParaRPr lang="en-US" sz="3200" dirty="0" smtClean="0">
              <a:solidFill>
                <a:schemeClr val="tx1"/>
              </a:solidFill>
            </a:endParaRPr>
          </a:p>
          <a:p>
            <a:pPr marL="342900" lvl="1" indent="0">
              <a:spcBef>
                <a:spcPts val="2400"/>
              </a:spcBef>
              <a:buNone/>
            </a:pP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4890658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1.11212E-6 L 2.26704E-6 1.11212E-6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Springboard </a:t>
            </a:r>
            <a:r>
              <a:rPr lang="en-US" sz="3800" dirty="0" smtClean="0">
                <a:gradFill>
                  <a:gsLst>
                    <a:gs pos="1250">
                      <a:schemeClr val="tx1"/>
                    </a:gs>
                    <a:gs pos="100000">
                      <a:schemeClr val="tx1"/>
                    </a:gs>
                  </a:gsLst>
                  <a:lin ang="5400000" scaled="0"/>
                </a:gradFill>
                <a:hlinkClick r:id="rId6" action="ppaction://hlinkfile"/>
              </a:rPr>
              <a:t>microsoft.com/springboard</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800" dirty="0" smtClean="0">
                <a:gradFill>
                  <a:gsLst>
                    <a:gs pos="1250">
                      <a:schemeClr val="tx1"/>
                    </a:gs>
                    <a:gs pos="100000">
                      <a:schemeClr val="tx1"/>
                    </a:gs>
                  </a:gsLst>
                  <a:lin ang="5400000" scaled="0"/>
                </a:gradFill>
              </a:rPr>
              <a:t>Microsoft Desktop Optimization Package (MDOP)</a:t>
            </a:r>
          </a:p>
          <a:p>
            <a:pPr marL="0" indent="0">
              <a:spcBef>
                <a:spcPts val="0"/>
              </a:spcBef>
              <a:buNone/>
            </a:pPr>
            <a:r>
              <a:rPr lang="en-US" sz="3800" dirty="0" smtClean="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hlinkClick r:id="rId7" action="ppaction://hlinkfile"/>
              </a:rPr>
              <a:t>microsoft.com/</a:t>
            </a:r>
            <a:r>
              <a:rPr lang="en-US" sz="3800" dirty="0" err="1" smtClean="0">
                <a:gradFill>
                  <a:gsLst>
                    <a:gs pos="1250">
                      <a:schemeClr val="tx1"/>
                    </a:gs>
                    <a:gs pos="100000">
                      <a:schemeClr val="tx1"/>
                    </a:gs>
                  </a:gsLst>
                  <a:lin ang="5400000" scaled="0"/>
                </a:gradFill>
                <a:hlinkClick r:id="rId7" action="ppaction://hlinkfile"/>
              </a:rPr>
              <a:t>mdop</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To Go </a:t>
            </a:r>
            <a:r>
              <a:rPr lang="en-US" sz="3800" dirty="0" smtClean="0">
                <a:gradFill>
                  <a:gsLst>
                    <a:gs pos="1250">
                      <a:schemeClr val="tx1"/>
                    </a:gs>
                    <a:gs pos="100000">
                      <a:schemeClr val="tx1"/>
                    </a:gs>
                  </a:gsLst>
                  <a:lin ang="5400000" scaled="0"/>
                </a:gradFill>
                <a:hlinkClick r:id="rId8" action="ppaction://hlinkfile"/>
              </a:rPr>
              <a:t>microsoft.com/windows/</a:t>
            </a:r>
            <a:r>
              <a:rPr lang="en-US" sz="3800" dirty="0" err="1" smtClean="0">
                <a:gradFill>
                  <a:gsLst>
                    <a:gs pos="1250">
                      <a:schemeClr val="tx1"/>
                    </a:gs>
                    <a:gs pos="100000">
                      <a:schemeClr val="tx1"/>
                    </a:gs>
                  </a:gsLst>
                  <a:lin ang="5400000" scaled="0"/>
                </a:gradFill>
                <a:hlinkClick r:id="rId8" action="ppaction://hlinkfile"/>
              </a:rPr>
              <a:t>wtg</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Phone Developer </a:t>
            </a:r>
            <a:r>
              <a:rPr lang="en-US" sz="3600" u="sng" dirty="0" smtClean="0">
                <a:hlinkClick r:id="rId9"/>
              </a:rPr>
              <a:t>developer.windowsphone.com</a:t>
            </a:r>
            <a:r>
              <a:rPr lang="en-US" sz="3600" dirty="0" smtClean="0"/>
              <a:t>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38701075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8471382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500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4117279652"/>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19171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Client Malware Resistance Strategy</a:t>
            </a:r>
            <a:endParaRPr lang="en-US" dirty="0"/>
          </a:p>
        </p:txBody>
      </p:sp>
      <p:sp>
        <p:nvSpPr>
          <p:cNvPr id="3" name="Text Placeholder 2"/>
          <p:cNvSpPr>
            <a:spLocks noGrp="1"/>
          </p:cNvSpPr>
          <p:nvPr>
            <p:ph type="body" sz="quarter" idx="11"/>
          </p:nvPr>
        </p:nvSpPr>
        <p:spPr>
          <a:prstGeom prst="rect">
            <a:avLst/>
          </a:prstGeom>
        </p:spPr>
        <p:txBody>
          <a:bodyPr/>
          <a:lstStyle/>
          <a:p>
            <a:pPr marL="0" indent="0">
              <a:lnSpc>
                <a:spcPct val="150000"/>
              </a:lnSpc>
              <a:buNone/>
            </a:pPr>
            <a:r>
              <a:rPr lang="en-US" sz="3100" dirty="0" smtClean="0">
                <a:gradFill>
                  <a:gsLst>
                    <a:gs pos="1250">
                      <a:schemeClr val="tx2"/>
                    </a:gs>
                    <a:gs pos="99000">
                      <a:schemeClr val="tx2"/>
                    </a:gs>
                  </a:gsLst>
                  <a:lin ang="5400000" scaled="0"/>
                </a:gradFill>
              </a:rPr>
              <a:t>Security to be rooted in standards based hardware</a:t>
            </a:r>
            <a:endParaRPr lang="en-US" sz="3100" dirty="0">
              <a:gradFill>
                <a:gsLst>
                  <a:gs pos="1250">
                    <a:schemeClr val="tx2"/>
                  </a:gs>
                  <a:gs pos="99000">
                    <a:schemeClr val="tx2"/>
                  </a:gs>
                </a:gsLst>
                <a:lin ang="5400000" scaled="0"/>
              </a:gradFill>
            </a:endParaRPr>
          </a:p>
          <a:p>
            <a:pPr marL="0" indent="0">
              <a:lnSpc>
                <a:spcPct val="150000"/>
              </a:lnSpc>
              <a:buNone/>
            </a:pPr>
            <a:r>
              <a:rPr lang="en-US" sz="3100" dirty="0" smtClean="0">
                <a:gradFill>
                  <a:gsLst>
                    <a:gs pos="1250">
                      <a:schemeClr val="tx2"/>
                    </a:gs>
                    <a:gs pos="99000">
                      <a:schemeClr val="tx2"/>
                    </a:gs>
                  </a:gsLst>
                  <a:lin ang="5400000" scaled="0"/>
                </a:gradFill>
              </a:rPr>
              <a:t>Deliver platform that can maintain integrity, prevent tampering </a:t>
            </a:r>
          </a:p>
          <a:p>
            <a:pPr marL="0" indent="0">
              <a:lnSpc>
                <a:spcPct val="150000"/>
              </a:lnSpc>
              <a:buNone/>
            </a:pPr>
            <a:r>
              <a:rPr lang="en-US" sz="3100" dirty="0" smtClean="0">
                <a:gradFill>
                  <a:gsLst>
                    <a:gs pos="1250">
                      <a:schemeClr val="tx2"/>
                    </a:gs>
                    <a:gs pos="99000">
                      <a:schemeClr val="tx2"/>
                    </a:gs>
                  </a:gsLst>
                  <a:lin ang="5400000" scaled="0"/>
                </a:gradFill>
              </a:rPr>
              <a:t>Provide trustworthy and safe app ecosystem</a:t>
            </a:r>
          </a:p>
          <a:p>
            <a:pPr marL="0" indent="0">
              <a:lnSpc>
                <a:spcPct val="150000"/>
              </a:lnSpc>
              <a:buNone/>
            </a:pPr>
            <a:r>
              <a:rPr lang="en-US" sz="3100" dirty="0" smtClean="0">
                <a:gradFill>
                  <a:gsLst>
                    <a:gs pos="1250">
                      <a:schemeClr val="tx2"/>
                    </a:gs>
                    <a:gs pos="99000">
                      <a:schemeClr val="tx2"/>
                    </a:gs>
                  </a:gsLst>
                  <a:lin ang="5400000" scaled="0"/>
                </a:gradFill>
              </a:rPr>
              <a:t>Provide app platform that inherently prevents malicious app activity</a:t>
            </a:r>
          </a:p>
          <a:p>
            <a:pPr marL="0" indent="0">
              <a:lnSpc>
                <a:spcPct val="150000"/>
              </a:lnSpc>
              <a:buNone/>
            </a:pPr>
            <a:r>
              <a:rPr lang="en-US" sz="3100" dirty="0" smtClean="0">
                <a:gradFill>
                  <a:gsLst>
                    <a:gs pos="1250">
                      <a:schemeClr val="tx2"/>
                    </a:gs>
                    <a:gs pos="99000">
                      <a:schemeClr val="tx2"/>
                    </a:gs>
                  </a:gsLst>
                  <a:lin ang="5400000" scaled="0"/>
                </a:gradFill>
              </a:rPr>
              <a:t>Deliver a safe browsing experience</a:t>
            </a:r>
          </a:p>
          <a:p>
            <a:pPr marL="0" indent="0">
              <a:lnSpc>
                <a:spcPct val="150000"/>
              </a:lnSpc>
              <a:buNone/>
            </a:pPr>
            <a:r>
              <a:rPr lang="en-US" sz="3100" dirty="0" smtClean="0">
                <a:gradFill>
                  <a:gsLst>
                    <a:gs pos="1250">
                      <a:schemeClr val="tx2"/>
                    </a:gs>
                    <a:gs pos="99000">
                      <a:schemeClr val="tx2"/>
                    </a:gs>
                  </a:gsLst>
                  <a:lin ang="5400000" scaled="0"/>
                </a:gradFill>
              </a:rPr>
              <a:t>Enable resource access to be gated based on ability to prove health</a:t>
            </a:r>
            <a:endParaRPr lang="en-US" sz="3100" dirty="0">
              <a:gradFill>
                <a:gsLst>
                  <a:gs pos="1250">
                    <a:schemeClr val="tx2"/>
                  </a:gs>
                  <a:gs pos="99000">
                    <a:schemeClr val="tx2"/>
                  </a:gs>
                </a:gsLst>
                <a:lin ang="5400000" scaled="0"/>
              </a:gradFill>
            </a:endParaRPr>
          </a:p>
          <a:p>
            <a:pPr marL="0" indent="0">
              <a:lnSpc>
                <a:spcPct val="150000"/>
              </a:lnSpc>
              <a:buNone/>
            </a:pPr>
            <a:r>
              <a:rPr lang="en-US" sz="3100" dirty="0">
                <a:gradFill>
                  <a:gsLst>
                    <a:gs pos="1250">
                      <a:schemeClr val="tx2"/>
                    </a:gs>
                    <a:gs pos="99000">
                      <a:schemeClr val="tx2"/>
                    </a:gs>
                  </a:gsLst>
                  <a:lin ang="5400000" scaled="0"/>
                </a:gradFill>
              </a:rPr>
              <a:t>Everything needed is right in the box, pay extra </a:t>
            </a:r>
            <a:r>
              <a:rPr lang="en-US" sz="3100" dirty="0" smtClean="0">
                <a:gradFill>
                  <a:gsLst>
                    <a:gs pos="1250">
                      <a:schemeClr val="tx2"/>
                    </a:gs>
                    <a:gs pos="99000">
                      <a:schemeClr val="tx2"/>
                    </a:gs>
                  </a:gsLst>
                  <a:lin ang="5400000" scaled="0"/>
                </a:gradFill>
              </a:rPr>
              <a:t>only for management</a:t>
            </a:r>
            <a:endParaRPr lang="en-US" sz="31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818492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t>
            </a:r>
            <a:r>
              <a:rPr lang="en-US" dirty="0" smtClean="0"/>
              <a:t>Stack - </a:t>
            </a:r>
            <a:r>
              <a:rPr lang="en-US" dirty="0"/>
              <a:t>Defense in Depth</a:t>
            </a:r>
          </a:p>
        </p:txBody>
      </p:sp>
      <p:sp>
        <p:nvSpPr>
          <p:cNvPr id="4" name="Slide Number Placeholder 4"/>
          <p:cNvSpPr txBox="1">
            <a:spLocks/>
          </p:cNvSpPr>
          <p:nvPr/>
        </p:nvSpPr>
        <p:spPr>
          <a:xfrm>
            <a:off x="1184160" y="5732515"/>
            <a:ext cx="575548" cy="133209"/>
          </a:xfrm>
          <a:prstGeom prst="rect">
            <a:avLst/>
          </a:prstGeom>
        </p:spPr>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094E8FDC-8EC6-4A5A-8885-F110372DA6A0}" type="slidenum">
              <a:rPr lang="en-US" smtClean="0">
                <a:solidFill>
                  <a:srgbClr val="FFFFFF"/>
                </a:solidFill>
              </a:rPr>
              <a:pPr/>
              <a:t>6</a:t>
            </a:fld>
            <a:endParaRPr lang="en-US">
              <a:solidFill>
                <a:srgbClr val="FFFFFF"/>
              </a:solidFill>
            </a:endParaRPr>
          </a:p>
        </p:txBody>
      </p:sp>
      <p:graphicFrame>
        <p:nvGraphicFramePr>
          <p:cNvPr id="5" name="Content Placeholder 6"/>
          <p:cNvGraphicFramePr>
            <a:graphicFrameLocks/>
          </p:cNvGraphicFramePr>
          <p:nvPr>
            <p:extLst/>
          </p:nvPr>
        </p:nvGraphicFramePr>
        <p:xfrm>
          <a:off x="683223" y="1641166"/>
          <a:ext cx="7135214" cy="2987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68651" y="5141485"/>
            <a:ext cx="9302746" cy="375107"/>
          </a:xfrm>
          <a:prstGeom prst="rect">
            <a:avLst/>
          </a:prstGeom>
          <a:solidFill>
            <a:srgbClr val="0072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Common Antimalware Engine</a:t>
            </a:r>
          </a:p>
        </p:txBody>
      </p:sp>
      <p:sp>
        <p:nvSpPr>
          <p:cNvPr id="7" name="Rectangle 6"/>
          <p:cNvSpPr/>
          <p:nvPr/>
        </p:nvSpPr>
        <p:spPr>
          <a:xfrm>
            <a:off x="668651" y="5561619"/>
            <a:ext cx="9302748" cy="352101"/>
          </a:xfrm>
          <a:prstGeom prst="rect">
            <a:avLst/>
          </a:prstGeom>
          <a:solidFill>
            <a:srgbClr val="0072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Early Load Antimalware (ELAM)</a:t>
            </a:r>
          </a:p>
        </p:txBody>
      </p:sp>
      <p:sp>
        <p:nvSpPr>
          <p:cNvPr id="8" name="Rectangle 7"/>
          <p:cNvSpPr/>
          <p:nvPr/>
        </p:nvSpPr>
        <p:spPr>
          <a:xfrm>
            <a:off x="9006446" y="1666116"/>
            <a:ext cx="964951" cy="2964511"/>
          </a:xfrm>
          <a:prstGeom prst="rect">
            <a:avLst/>
          </a:prstGeom>
          <a:solidFill>
            <a:srgbClr val="0072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563"/>
            <a:r>
              <a:rPr lang="en-US" sz="1734" dirty="0">
                <a:solidFill>
                  <a:srgbClr val="FFFFFF"/>
                </a:solidFill>
              </a:rPr>
              <a:t>Smart Screen</a:t>
            </a:r>
          </a:p>
        </p:txBody>
      </p:sp>
      <p:sp>
        <p:nvSpPr>
          <p:cNvPr id="9" name="Rectangle 8"/>
          <p:cNvSpPr/>
          <p:nvPr/>
        </p:nvSpPr>
        <p:spPr>
          <a:xfrm>
            <a:off x="668651" y="5939482"/>
            <a:ext cx="3080536" cy="346549"/>
          </a:xfrm>
          <a:prstGeom prst="rect">
            <a:avLst/>
          </a:prstGeom>
          <a:solidFill>
            <a:srgbClr val="0072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Trusted Boot</a:t>
            </a:r>
          </a:p>
        </p:txBody>
      </p:sp>
      <p:sp>
        <p:nvSpPr>
          <p:cNvPr id="10" name="Rectangle 9"/>
          <p:cNvSpPr/>
          <p:nvPr/>
        </p:nvSpPr>
        <p:spPr>
          <a:xfrm>
            <a:off x="3749188" y="5939481"/>
            <a:ext cx="2943529" cy="340135"/>
          </a:xfrm>
          <a:prstGeom prst="rect">
            <a:avLst/>
          </a:prstGeom>
          <a:solidFill>
            <a:srgbClr val="0072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Measured Boot</a:t>
            </a:r>
          </a:p>
        </p:txBody>
      </p:sp>
      <p:sp>
        <p:nvSpPr>
          <p:cNvPr id="11" name="Rectangle 10"/>
          <p:cNvSpPr/>
          <p:nvPr/>
        </p:nvSpPr>
        <p:spPr>
          <a:xfrm>
            <a:off x="6692717" y="5939482"/>
            <a:ext cx="3278682" cy="354059"/>
          </a:xfrm>
          <a:prstGeom prst="rect">
            <a:avLst/>
          </a:prstGeom>
          <a:solidFill>
            <a:srgbClr val="0072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ASLR/DEP</a:t>
            </a:r>
          </a:p>
        </p:txBody>
      </p:sp>
      <p:sp>
        <p:nvSpPr>
          <p:cNvPr id="12" name="Rectangle 11"/>
          <p:cNvSpPr/>
          <p:nvPr/>
        </p:nvSpPr>
        <p:spPr>
          <a:xfrm>
            <a:off x="668651" y="6315132"/>
            <a:ext cx="4701480" cy="3513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UEFI</a:t>
            </a:r>
          </a:p>
        </p:txBody>
      </p:sp>
      <p:sp>
        <p:nvSpPr>
          <p:cNvPr id="13" name="Rectangle 12"/>
          <p:cNvSpPr/>
          <p:nvPr/>
        </p:nvSpPr>
        <p:spPr>
          <a:xfrm>
            <a:off x="5384430" y="6307464"/>
            <a:ext cx="4586968" cy="3513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TPM</a:t>
            </a:r>
          </a:p>
        </p:txBody>
      </p:sp>
      <p:sp>
        <p:nvSpPr>
          <p:cNvPr id="14" name="Rectangle 13"/>
          <p:cNvSpPr/>
          <p:nvPr/>
        </p:nvSpPr>
        <p:spPr>
          <a:xfrm>
            <a:off x="668652" y="1633206"/>
            <a:ext cx="8251518" cy="361982"/>
          </a:xfrm>
          <a:prstGeom prst="rect">
            <a:avLst/>
          </a:prstGeom>
          <a:solidFill>
            <a:srgbClr val="50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Internet Explorer</a:t>
            </a:r>
          </a:p>
        </p:txBody>
      </p:sp>
      <p:sp>
        <p:nvSpPr>
          <p:cNvPr id="15" name="Rectangle 14"/>
          <p:cNvSpPr/>
          <p:nvPr/>
        </p:nvSpPr>
        <p:spPr>
          <a:xfrm>
            <a:off x="668652" y="1211262"/>
            <a:ext cx="9302746" cy="363026"/>
          </a:xfrm>
          <a:prstGeom prst="rect">
            <a:avLst/>
          </a:prstGeom>
          <a:solidFill>
            <a:srgbClr val="DC3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a:solidFill>
                  <a:srgbClr val="FFFFFF"/>
                </a:solidFill>
              </a:rPr>
              <a:t>Cloud</a:t>
            </a:r>
          </a:p>
        </p:txBody>
      </p:sp>
      <p:sp>
        <p:nvSpPr>
          <p:cNvPr id="16" name="TextBox 15"/>
          <p:cNvSpPr txBox="1"/>
          <p:nvPr/>
        </p:nvSpPr>
        <p:spPr>
          <a:xfrm>
            <a:off x="10057673" y="1175289"/>
            <a:ext cx="2323328" cy="5663394"/>
          </a:xfrm>
          <a:prstGeom prst="rect">
            <a:avLst/>
          </a:prstGeom>
          <a:noFill/>
        </p:spPr>
        <p:txBody>
          <a:bodyPr wrap="square" lIns="186521" tIns="149217" rIns="186521" bIns="149217" rtlCol="0">
            <a:spAutoFit/>
          </a:bodyPr>
          <a:lstStyle/>
          <a:p>
            <a:pPr defTabSz="932597">
              <a:lnSpc>
                <a:spcPct val="90000"/>
              </a:lnSpc>
              <a:spcAft>
                <a:spcPts val="612"/>
              </a:spcAft>
            </a:pPr>
            <a:r>
              <a:rPr lang="en-US" sz="1632" dirty="0" smtClean="0">
                <a:gradFill>
                  <a:gsLst>
                    <a:gs pos="2917">
                      <a:srgbClr val="FFFFFF"/>
                    </a:gs>
                    <a:gs pos="30000">
                      <a:srgbClr val="FFFFFF"/>
                    </a:gs>
                  </a:gsLst>
                  <a:lin ang="5400000" scaled="0"/>
                </a:gradFill>
              </a:rPr>
              <a:t>Leveraged </a:t>
            </a:r>
            <a:r>
              <a:rPr lang="en-US" sz="1632" dirty="0">
                <a:gradFill>
                  <a:gsLst>
                    <a:gs pos="2917">
                      <a:srgbClr val="FFFFFF"/>
                    </a:gs>
                    <a:gs pos="30000">
                      <a:srgbClr val="FFFFFF"/>
                    </a:gs>
                  </a:gsLst>
                  <a:lin ang="5400000" scaled="0"/>
                </a:gradFill>
              </a:rPr>
              <a:t>for </a:t>
            </a:r>
            <a:r>
              <a:rPr lang="en-US" sz="1632" dirty="0" smtClean="0">
                <a:gradFill>
                  <a:gsLst>
                    <a:gs pos="2917">
                      <a:srgbClr val="FFFFFF"/>
                    </a:gs>
                    <a:gs pos="30000">
                      <a:srgbClr val="FFFFFF"/>
                    </a:gs>
                  </a:gsLst>
                  <a:lin ang="5400000" scaled="0"/>
                </a:gradFill>
              </a:rPr>
              <a:t>services data </a:t>
            </a:r>
            <a:r>
              <a:rPr lang="en-US" sz="1632" dirty="0">
                <a:gradFill>
                  <a:gsLst>
                    <a:gs pos="2917">
                      <a:srgbClr val="FFFFFF"/>
                    </a:gs>
                    <a:gs pos="30000">
                      <a:srgbClr val="FFFFFF"/>
                    </a:gs>
                  </a:gsLst>
                  <a:lin ang="5400000" scaled="0"/>
                </a:gradFill>
              </a:rPr>
              <a:t>correlation &amp; </a:t>
            </a:r>
            <a:r>
              <a:rPr lang="en-US" sz="1632" dirty="0" smtClean="0">
                <a:gradFill>
                  <a:gsLst>
                    <a:gs pos="2917">
                      <a:srgbClr val="FFFFFF"/>
                    </a:gs>
                    <a:gs pos="30000">
                      <a:srgbClr val="FFFFFF"/>
                    </a:gs>
                  </a:gsLst>
                  <a:lin ang="5400000" scaled="0"/>
                </a:gradFill>
              </a:rPr>
              <a:t>threat analysis</a:t>
            </a:r>
          </a:p>
          <a:p>
            <a:pPr defTabSz="932597">
              <a:lnSpc>
                <a:spcPct val="90000"/>
              </a:lnSpc>
              <a:spcAft>
                <a:spcPts val="612"/>
              </a:spcAft>
            </a:pPr>
            <a:endParaRPr lang="en-US" sz="1632" dirty="0" smtClean="0">
              <a:gradFill>
                <a:gsLst>
                  <a:gs pos="2917">
                    <a:srgbClr val="FFFFFF"/>
                  </a:gs>
                  <a:gs pos="30000">
                    <a:srgbClr val="FFFFFF"/>
                  </a:gs>
                </a:gsLst>
                <a:lin ang="5400000" scaled="0"/>
              </a:gradFill>
            </a:endParaRPr>
          </a:p>
          <a:p>
            <a:pPr defTabSz="932597">
              <a:lnSpc>
                <a:spcPct val="90000"/>
              </a:lnSpc>
              <a:spcAft>
                <a:spcPts val="612"/>
              </a:spcAft>
            </a:pPr>
            <a:r>
              <a:rPr lang="en-US" sz="1632" dirty="0" smtClean="0">
                <a:gradFill>
                  <a:gsLst>
                    <a:gs pos="2917">
                      <a:srgbClr val="FFFFFF"/>
                    </a:gs>
                    <a:gs pos="30000">
                      <a:srgbClr val="FFFFFF"/>
                    </a:gs>
                  </a:gsLst>
                  <a:lin ang="5400000" scaled="0"/>
                </a:gradFill>
              </a:rPr>
              <a:t>Applications leverage protection features of Operating System &amp; Services</a:t>
            </a:r>
          </a:p>
          <a:p>
            <a:pPr defTabSz="932597">
              <a:lnSpc>
                <a:spcPct val="90000"/>
              </a:lnSpc>
              <a:spcAft>
                <a:spcPts val="612"/>
              </a:spcAft>
            </a:pPr>
            <a:endParaRPr lang="en-US" sz="1632" dirty="0" smtClean="0">
              <a:gradFill>
                <a:gsLst>
                  <a:gs pos="2917">
                    <a:srgbClr val="FFFFFF"/>
                  </a:gs>
                  <a:gs pos="30000">
                    <a:srgbClr val="FFFFFF"/>
                  </a:gs>
                </a:gsLst>
                <a:lin ang="5400000" scaled="0"/>
              </a:gradFill>
            </a:endParaRPr>
          </a:p>
          <a:p>
            <a:pPr defTabSz="932597">
              <a:lnSpc>
                <a:spcPct val="90000"/>
              </a:lnSpc>
              <a:spcAft>
                <a:spcPts val="612"/>
              </a:spcAft>
            </a:pPr>
            <a:r>
              <a:rPr lang="en-US" sz="1632" dirty="0" smtClean="0">
                <a:gradFill>
                  <a:gsLst>
                    <a:gs pos="2917">
                      <a:srgbClr val="FFFFFF"/>
                    </a:gs>
                    <a:gs pos="30000">
                      <a:srgbClr val="FFFFFF"/>
                    </a:gs>
                  </a:gsLst>
                  <a:lin ang="5400000" scaled="0"/>
                </a:gradFill>
              </a:rPr>
              <a:t>Consumer &amp; Enterprise antimalware </a:t>
            </a:r>
            <a:r>
              <a:rPr lang="en-US" sz="1632" dirty="0">
                <a:gradFill>
                  <a:gsLst>
                    <a:gs pos="2917">
                      <a:srgbClr val="FFFFFF"/>
                    </a:gs>
                    <a:gs pos="30000">
                      <a:srgbClr val="FFFFFF"/>
                    </a:gs>
                  </a:gsLst>
                  <a:lin ang="5400000" scaled="0"/>
                </a:gradFill>
              </a:rPr>
              <a:t>products share common core</a:t>
            </a:r>
          </a:p>
          <a:p>
            <a:pPr defTabSz="932597">
              <a:lnSpc>
                <a:spcPct val="90000"/>
              </a:lnSpc>
              <a:spcAft>
                <a:spcPts val="612"/>
              </a:spcAft>
            </a:pPr>
            <a:endParaRPr lang="en-US" sz="1632" dirty="0" smtClean="0">
              <a:gradFill>
                <a:gsLst>
                  <a:gs pos="2917">
                    <a:srgbClr val="FFFFFF"/>
                  </a:gs>
                  <a:gs pos="30000">
                    <a:srgbClr val="FFFFFF"/>
                  </a:gs>
                </a:gsLst>
                <a:lin ang="5400000" scaled="0"/>
              </a:gradFill>
            </a:endParaRPr>
          </a:p>
          <a:p>
            <a:pPr defTabSz="932597">
              <a:lnSpc>
                <a:spcPct val="90000"/>
              </a:lnSpc>
              <a:spcAft>
                <a:spcPts val="612"/>
              </a:spcAft>
            </a:pPr>
            <a:r>
              <a:rPr lang="en-US" sz="1632" dirty="0" smtClean="0">
                <a:gradFill>
                  <a:gsLst>
                    <a:gs pos="2917">
                      <a:srgbClr val="FFFFFF"/>
                    </a:gs>
                    <a:gs pos="30000">
                      <a:srgbClr val="FFFFFF"/>
                    </a:gs>
                  </a:gsLst>
                  <a:lin ang="5400000" scaled="0"/>
                </a:gradFill>
              </a:rPr>
              <a:t>Windows Security at the Core</a:t>
            </a:r>
          </a:p>
          <a:p>
            <a:pPr defTabSz="932597">
              <a:lnSpc>
                <a:spcPct val="90000"/>
              </a:lnSpc>
              <a:spcAft>
                <a:spcPts val="612"/>
              </a:spcAft>
            </a:pPr>
            <a:endParaRPr lang="en-US" sz="1632" dirty="0" smtClean="0">
              <a:gradFill>
                <a:gsLst>
                  <a:gs pos="2917">
                    <a:srgbClr val="FFFFFF"/>
                  </a:gs>
                  <a:gs pos="30000">
                    <a:srgbClr val="FFFFFF"/>
                  </a:gs>
                </a:gsLst>
                <a:lin ang="5400000" scaled="0"/>
              </a:gradFill>
            </a:endParaRPr>
          </a:p>
          <a:p>
            <a:pPr defTabSz="932597">
              <a:lnSpc>
                <a:spcPct val="90000"/>
              </a:lnSpc>
              <a:spcAft>
                <a:spcPts val="612"/>
              </a:spcAft>
            </a:pPr>
            <a:r>
              <a:rPr lang="en-US" sz="1632" dirty="0" smtClean="0">
                <a:gradFill>
                  <a:gsLst>
                    <a:gs pos="2917">
                      <a:srgbClr val="FFFFFF"/>
                    </a:gs>
                    <a:gs pos="30000">
                      <a:srgbClr val="FFFFFF"/>
                    </a:gs>
                  </a:gsLst>
                  <a:lin ang="5400000" scaled="0"/>
                </a:gradFill>
              </a:rPr>
              <a:t>Built on Trusted </a:t>
            </a:r>
            <a:r>
              <a:rPr lang="en-US" sz="1632" dirty="0">
                <a:gradFill>
                  <a:gsLst>
                    <a:gs pos="2917">
                      <a:srgbClr val="FFFFFF"/>
                    </a:gs>
                    <a:gs pos="30000">
                      <a:srgbClr val="FFFFFF"/>
                    </a:gs>
                  </a:gsLst>
                  <a:lin ang="5400000" scaled="0"/>
                </a:gradFill>
              </a:rPr>
              <a:t>Hardware</a:t>
            </a:r>
          </a:p>
        </p:txBody>
      </p:sp>
      <p:sp>
        <p:nvSpPr>
          <p:cNvPr id="17" name="Rectangle 16"/>
          <p:cNvSpPr/>
          <p:nvPr/>
        </p:nvSpPr>
        <p:spPr>
          <a:xfrm>
            <a:off x="7894637" y="2049462"/>
            <a:ext cx="1025533" cy="2581165"/>
          </a:xfrm>
          <a:prstGeom prst="rect">
            <a:avLst/>
          </a:prstGeom>
          <a:solidFill>
            <a:srgbClr val="50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smtClean="0">
                <a:solidFill>
                  <a:srgbClr val="FFFFFF"/>
                </a:solidFill>
              </a:rPr>
              <a:t>Apps</a:t>
            </a:r>
            <a:endParaRPr lang="en-US" sz="1836" dirty="0">
              <a:solidFill>
                <a:srgbClr val="FFFFFF"/>
              </a:solidFill>
            </a:endParaRPr>
          </a:p>
        </p:txBody>
      </p:sp>
      <p:sp>
        <p:nvSpPr>
          <p:cNvPr id="18" name="Rectangle 17"/>
          <p:cNvSpPr/>
          <p:nvPr/>
        </p:nvSpPr>
        <p:spPr>
          <a:xfrm>
            <a:off x="668651" y="4722455"/>
            <a:ext cx="9302746" cy="375107"/>
          </a:xfrm>
          <a:prstGeom prst="rect">
            <a:avLst/>
          </a:prstGeom>
          <a:solidFill>
            <a:srgbClr val="0072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7" tIns="46623" rIns="93247" bIns="46623" numCol="1" spcCol="0" rtlCol="0" fromWordArt="0" anchor="ctr" anchorCtr="0" forceAA="0" compatLnSpc="1">
            <a:prstTxWarp prst="textNoShape">
              <a:avLst/>
            </a:prstTxWarp>
            <a:noAutofit/>
          </a:bodyPr>
          <a:lstStyle/>
          <a:p>
            <a:pPr algn="ctr" defTabSz="932563"/>
            <a:r>
              <a:rPr lang="en-US" sz="1836" dirty="0" smtClean="0">
                <a:solidFill>
                  <a:srgbClr val="FFFFFF"/>
                </a:solidFill>
              </a:rPr>
              <a:t>Windows Firewall</a:t>
            </a:r>
            <a:endParaRPr lang="en-US" sz="1836" dirty="0">
              <a:solidFill>
                <a:srgbClr val="FFFFFF"/>
              </a:solidFill>
            </a:endParaRPr>
          </a:p>
        </p:txBody>
      </p:sp>
    </p:spTree>
    <p:extLst>
      <p:ext uri="{BB962C8B-B14F-4D97-AF65-F5344CB8AC3E}">
        <p14:creationId xmlns:p14="http://schemas.microsoft.com/office/powerpoint/2010/main" val="20696630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chor="b"/>
          <a:lstStyle/>
          <a:p>
            <a:pPr algn="ctr"/>
            <a:r>
              <a:rPr lang="en-US" sz="7200" dirty="0"/>
              <a:t>Hardware Rooted Trust</a:t>
            </a:r>
          </a:p>
        </p:txBody>
      </p:sp>
    </p:spTree>
    <p:extLst>
      <p:ext uri="{BB962C8B-B14F-4D97-AF65-F5344CB8AC3E}">
        <p14:creationId xmlns:p14="http://schemas.microsoft.com/office/powerpoint/2010/main" val="212594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Threat – </a:t>
            </a:r>
            <a:r>
              <a:rPr lang="en-US" dirty="0" err="1"/>
              <a:t>Mebromi</a:t>
            </a:r>
            <a:endParaRPr lang="en-US" dirty="0"/>
          </a:p>
        </p:txBody>
      </p:sp>
      <p:sp>
        <p:nvSpPr>
          <p:cNvPr id="3" name="Text Placeholder 2"/>
          <p:cNvSpPr>
            <a:spLocks noGrp="1"/>
          </p:cNvSpPr>
          <p:nvPr>
            <p:ph type="body" sz="quarter" idx="11"/>
          </p:nvPr>
        </p:nvSpPr>
        <p:spPr>
          <a:prstGeom prst="rect">
            <a:avLst/>
          </a:prstGeom>
        </p:spPr>
        <p:txBody>
          <a:bodyPr/>
          <a:lstStyle/>
          <a:p>
            <a:pPr marL="0" indent="0">
              <a:buNone/>
            </a:pPr>
            <a:r>
              <a:rPr lang="en-US" sz="3200" dirty="0">
                <a:gradFill>
                  <a:gsLst>
                    <a:gs pos="1250">
                      <a:schemeClr val="tx2"/>
                    </a:gs>
                    <a:gs pos="99000">
                      <a:schemeClr val="tx2"/>
                    </a:gs>
                  </a:gsLst>
                  <a:lin ang="5400000" scaled="0"/>
                </a:gradFill>
              </a:rPr>
              <a:t>Malware</a:t>
            </a:r>
          </a:p>
          <a:p>
            <a:pPr marL="0" indent="0">
              <a:buNone/>
            </a:pPr>
            <a:r>
              <a:rPr lang="en-US" sz="2400" dirty="0" err="1" smtClean="0">
                <a:solidFill>
                  <a:schemeClr val="tx1"/>
                </a:solidFill>
              </a:rPr>
              <a:t>Mebromi</a:t>
            </a:r>
            <a:r>
              <a:rPr lang="en-US" sz="2400" dirty="0" smtClean="0">
                <a:solidFill>
                  <a:schemeClr val="tx1"/>
                </a:solidFill>
              </a:rPr>
              <a:t>, similar it </a:t>
            </a:r>
            <a:r>
              <a:rPr lang="en-US" sz="2400" dirty="0" err="1" smtClean="0">
                <a:solidFill>
                  <a:schemeClr val="tx1"/>
                </a:solidFill>
              </a:rPr>
              <a:t>MyBIOS</a:t>
            </a:r>
            <a:r>
              <a:rPr lang="en-US" sz="2400" dirty="0" smtClean="0">
                <a:solidFill>
                  <a:schemeClr val="tx1"/>
                </a:solidFill>
              </a:rPr>
              <a:t> is a </a:t>
            </a:r>
            <a:r>
              <a:rPr lang="en-US" sz="2400" dirty="0" err="1" smtClean="0">
                <a:solidFill>
                  <a:schemeClr val="tx1"/>
                </a:solidFill>
              </a:rPr>
              <a:t>trojan</a:t>
            </a:r>
            <a:r>
              <a:rPr lang="en-US" sz="2400" dirty="0" smtClean="0">
                <a:solidFill>
                  <a:schemeClr val="tx1"/>
                </a:solidFill>
              </a:rPr>
              <a:t> and </a:t>
            </a:r>
            <a:r>
              <a:rPr lang="en-US" sz="2400" dirty="0" err="1" smtClean="0">
                <a:solidFill>
                  <a:schemeClr val="tx1"/>
                </a:solidFill>
              </a:rPr>
              <a:t>bootkit</a:t>
            </a:r>
            <a:endParaRPr lang="en-US" sz="2400" dirty="0">
              <a:solidFill>
                <a:schemeClr val="tx1"/>
              </a:solidFill>
            </a:endParaRPr>
          </a:p>
          <a:p>
            <a:pPr marL="0" indent="0">
              <a:buNone/>
            </a:pPr>
            <a:r>
              <a:rPr lang="en-US" sz="2400" dirty="0" smtClean="0">
                <a:solidFill>
                  <a:schemeClr val="tx1"/>
                </a:solidFill>
              </a:rPr>
              <a:t>Infects Award </a:t>
            </a:r>
            <a:r>
              <a:rPr lang="en-US" sz="2400" dirty="0">
                <a:solidFill>
                  <a:schemeClr val="tx1"/>
                </a:solidFill>
              </a:rPr>
              <a:t>BIOS </a:t>
            </a:r>
            <a:r>
              <a:rPr lang="en-US" sz="2400" dirty="0" smtClean="0">
                <a:solidFill>
                  <a:schemeClr val="tx1"/>
                </a:solidFill>
              </a:rPr>
              <a:t>and controls the boot up process</a:t>
            </a:r>
          </a:p>
          <a:p>
            <a:pPr marL="0" indent="0">
              <a:buNone/>
            </a:pPr>
            <a:r>
              <a:rPr lang="en-US" sz="2400" dirty="0">
                <a:solidFill>
                  <a:schemeClr val="tx1"/>
                </a:solidFill>
              </a:rPr>
              <a:t>Used in combination with another malware </a:t>
            </a:r>
            <a:r>
              <a:rPr lang="en-US" sz="2400" dirty="0" smtClean="0">
                <a:solidFill>
                  <a:schemeClr val="tx1"/>
                </a:solidFill>
              </a:rPr>
              <a:t>package</a:t>
            </a:r>
            <a:endParaRPr lang="en-US" sz="2400" dirty="0">
              <a:solidFill>
                <a:schemeClr val="tx1"/>
              </a:solidFill>
            </a:endParaRPr>
          </a:p>
          <a:p>
            <a:pPr marL="0" indent="0">
              <a:buNone/>
            </a:pPr>
            <a:endParaRPr lang="en-US" sz="2000" dirty="0">
              <a:solidFill>
                <a:schemeClr val="tx1"/>
              </a:solidFill>
            </a:endParaRPr>
          </a:p>
          <a:p>
            <a:pPr marL="0" indent="0">
              <a:buNone/>
            </a:pPr>
            <a:r>
              <a:rPr lang="en-US" sz="3200" dirty="0">
                <a:gradFill>
                  <a:gsLst>
                    <a:gs pos="1250">
                      <a:schemeClr val="tx2"/>
                    </a:gs>
                    <a:gs pos="99000">
                      <a:schemeClr val="tx2"/>
                    </a:gs>
                  </a:gsLst>
                  <a:lin ang="5400000" scaled="0"/>
                </a:gradFill>
              </a:rPr>
              <a:t>Activity</a:t>
            </a:r>
            <a:r>
              <a:rPr lang="en-US" sz="2400" dirty="0" smtClean="0"/>
              <a:t> </a:t>
            </a:r>
            <a:endParaRPr lang="en-US" sz="2400" dirty="0"/>
          </a:p>
          <a:p>
            <a:pPr marL="0" indent="0">
              <a:buNone/>
            </a:pPr>
            <a:r>
              <a:rPr lang="en-US" sz="2400" dirty="0" err="1" smtClean="0">
                <a:solidFill>
                  <a:schemeClr val="tx1"/>
                </a:solidFill>
              </a:rPr>
              <a:t>Mebromi</a:t>
            </a:r>
            <a:r>
              <a:rPr lang="en-US" sz="2400" dirty="0" smtClean="0">
                <a:solidFill>
                  <a:schemeClr val="tx1"/>
                </a:solidFill>
              </a:rPr>
              <a:t> is to provide persistence to malware that uses the MBR to boot</a:t>
            </a:r>
          </a:p>
          <a:p>
            <a:pPr marL="0" indent="0">
              <a:buNone/>
            </a:pPr>
            <a:r>
              <a:rPr lang="en-US" sz="2400" dirty="0" smtClean="0">
                <a:solidFill>
                  <a:schemeClr val="tx1"/>
                </a:solidFill>
              </a:rPr>
              <a:t>If an antimalware solution is able to clean the </a:t>
            </a:r>
            <a:r>
              <a:rPr lang="en-US" sz="2400" dirty="0">
                <a:solidFill>
                  <a:schemeClr val="tx1"/>
                </a:solidFill>
              </a:rPr>
              <a:t>system </a:t>
            </a:r>
            <a:r>
              <a:rPr lang="en-US" sz="2400" dirty="0" smtClean="0">
                <a:solidFill>
                  <a:schemeClr val="tx1"/>
                </a:solidFill>
              </a:rPr>
              <a:t>of malware infected BIOS redeploys it</a:t>
            </a:r>
          </a:p>
          <a:p>
            <a:pPr marL="0" indent="0">
              <a:buNone/>
            </a:pPr>
            <a:endParaRPr lang="en-US" sz="2000" dirty="0">
              <a:solidFill>
                <a:schemeClr val="tx1"/>
              </a:solidFill>
            </a:endParaRPr>
          </a:p>
          <a:p>
            <a:pPr marL="0" indent="0">
              <a:buNone/>
            </a:pPr>
            <a:r>
              <a:rPr lang="en-US" sz="3200" dirty="0">
                <a:gradFill>
                  <a:gsLst>
                    <a:gs pos="1250">
                      <a:schemeClr val="tx2"/>
                    </a:gs>
                    <a:gs pos="99000">
                      <a:schemeClr val="tx2"/>
                    </a:gs>
                  </a:gsLst>
                  <a:lin ang="5400000" scaled="0"/>
                </a:gradFill>
              </a:rPr>
              <a:t>How it stays hidden</a:t>
            </a:r>
          </a:p>
          <a:p>
            <a:pPr marL="0" indent="0">
              <a:buNone/>
            </a:pPr>
            <a:r>
              <a:rPr lang="en-US" sz="2400" dirty="0" smtClean="0">
                <a:solidFill>
                  <a:schemeClr val="tx1"/>
                </a:solidFill>
              </a:rPr>
              <a:t>By living in the firmware </a:t>
            </a:r>
            <a:r>
              <a:rPr lang="en-US" sz="2400" dirty="0" err="1">
                <a:solidFill>
                  <a:schemeClr val="tx1"/>
                </a:solidFill>
              </a:rPr>
              <a:t>Mebromi</a:t>
            </a:r>
            <a:r>
              <a:rPr lang="en-US" sz="2400" dirty="0">
                <a:solidFill>
                  <a:schemeClr val="tx1"/>
                </a:solidFill>
              </a:rPr>
              <a:t> </a:t>
            </a:r>
            <a:r>
              <a:rPr lang="en-US" sz="2400" dirty="0" smtClean="0">
                <a:solidFill>
                  <a:schemeClr val="tx1"/>
                </a:solidFill>
              </a:rPr>
              <a:t>can remain hidden from most antimalware solutions</a:t>
            </a:r>
          </a:p>
          <a:p>
            <a:pPr marL="0" indent="0">
              <a:buNone/>
            </a:pPr>
            <a:r>
              <a:rPr lang="en-US" sz="2400" dirty="0" smtClean="0">
                <a:solidFill>
                  <a:schemeClr val="tx1"/>
                </a:solidFill>
              </a:rPr>
              <a:t>Additional malware that </a:t>
            </a:r>
            <a:r>
              <a:rPr lang="en-US" sz="2400" dirty="0" err="1">
                <a:solidFill>
                  <a:schemeClr val="tx1"/>
                </a:solidFill>
              </a:rPr>
              <a:t>Mebromi</a:t>
            </a:r>
            <a:r>
              <a:rPr lang="en-US" sz="2400" dirty="0">
                <a:solidFill>
                  <a:schemeClr val="tx1"/>
                </a:solidFill>
              </a:rPr>
              <a:t> </a:t>
            </a:r>
            <a:r>
              <a:rPr lang="en-US" sz="2400" dirty="0" smtClean="0">
                <a:solidFill>
                  <a:schemeClr val="tx1"/>
                </a:solidFill>
              </a:rPr>
              <a:t>deploys helps with persistence and tampers with AV</a:t>
            </a:r>
          </a:p>
          <a:p>
            <a:pPr marL="0" indent="0">
              <a:buNone/>
            </a:pPr>
            <a:endParaRPr lang="en-US" sz="2000" dirty="0"/>
          </a:p>
        </p:txBody>
      </p:sp>
    </p:spTree>
    <p:extLst>
      <p:ext uri="{BB962C8B-B14F-4D97-AF65-F5344CB8AC3E}">
        <p14:creationId xmlns:p14="http://schemas.microsoft.com/office/powerpoint/2010/main" val="34995636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Unified Extensible Firmware Interface</a:t>
            </a:r>
            <a:endParaRPr lang="en-US" dirty="0">
              <a:solidFill>
                <a:schemeClr val="tx1"/>
              </a:solidFill>
            </a:endParaRPr>
          </a:p>
        </p:txBody>
      </p:sp>
      <p:sp>
        <p:nvSpPr>
          <p:cNvPr id="5" name="TextBox 4"/>
          <p:cNvSpPr txBox="1"/>
          <p:nvPr/>
        </p:nvSpPr>
        <p:spPr>
          <a:xfrm>
            <a:off x="5285634" y="1406011"/>
            <a:ext cx="6788326" cy="4955203"/>
          </a:xfrm>
          <a:prstGeom prst="rect">
            <a:avLst/>
          </a:prstGeom>
          <a:noFill/>
        </p:spPr>
        <p:txBody>
          <a:bodyPr wrap="square" lIns="0" tIns="0" rIns="0" bIns="0" rtlCol="0">
            <a:spAutoFit/>
          </a:bodyPr>
          <a:lstStyle/>
          <a:p>
            <a:pPr>
              <a:spcAft>
                <a:spcPts val="408"/>
              </a:spcAft>
            </a:pPr>
            <a:r>
              <a:rPr lang="en-US" sz="3200" dirty="0">
                <a:gradFill>
                  <a:gsLst>
                    <a:gs pos="1250">
                      <a:schemeClr val="tx2"/>
                    </a:gs>
                    <a:gs pos="99000">
                      <a:schemeClr val="tx2"/>
                    </a:gs>
                  </a:gsLst>
                  <a:lin ang="5400000" scaled="0"/>
                </a:gradFill>
                <a:latin typeface="+mj-lt"/>
              </a:rPr>
              <a:t>What is UEFI?</a:t>
            </a:r>
          </a:p>
          <a:p>
            <a:pPr>
              <a:spcAft>
                <a:spcPts val="408"/>
              </a:spcAft>
            </a:pPr>
            <a:r>
              <a:rPr lang="en-US" sz="2000" dirty="0">
                <a:solidFill>
                  <a:schemeClr val="tx1">
                    <a:lumMod val="75000"/>
                    <a:lumOff val="25000"/>
                  </a:schemeClr>
                </a:solidFill>
                <a:latin typeface="Segoe UI Light" pitchFamily="34" charset="0"/>
              </a:rPr>
              <a:t>A modern replacement for traditional BIOS</a:t>
            </a:r>
          </a:p>
          <a:p>
            <a:pPr>
              <a:spcAft>
                <a:spcPts val="408"/>
              </a:spcAft>
            </a:pPr>
            <a:r>
              <a:rPr lang="en-US" sz="2000" dirty="0">
                <a:solidFill>
                  <a:schemeClr val="tx1">
                    <a:lumMod val="75000"/>
                    <a:lumOff val="25000"/>
                  </a:schemeClr>
                </a:solidFill>
                <a:latin typeface="Segoe UI Light" pitchFamily="34" charset="0"/>
              </a:rPr>
              <a:t>A Windows Certification Requirement (UEFI 2.3.1)</a:t>
            </a:r>
          </a:p>
          <a:p>
            <a:pPr>
              <a:spcAft>
                <a:spcPts val="408"/>
              </a:spcAft>
            </a:pPr>
            <a:endParaRPr lang="en-US" sz="1400" dirty="0">
              <a:solidFill>
                <a:schemeClr val="tx1">
                  <a:lumMod val="75000"/>
                  <a:lumOff val="25000"/>
                </a:schemeClr>
              </a:solidFill>
              <a:latin typeface="Segoe UI Light" pitchFamily="34" charset="0"/>
            </a:endParaRPr>
          </a:p>
          <a:p>
            <a:pPr>
              <a:spcAft>
                <a:spcPts val="408"/>
              </a:spcAft>
            </a:pPr>
            <a:r>
              <a:rPr lang="en-US" sz="3200" dirty="0" smtClean="0">
                <a:gradFill>
                  <a:gsLst>
                    <a:gs pos="1250">
                      <a:schemeClr val="tx2"/>
                    </a:gs>
                    <a:gs pos="99000">
                      <a:schemeClr val="tx2"/>
                    </a:gs>
                  </a:gsLst>
                  <a:lin ang="5400000" scaled="0"/>
                </a:gradFill>
                <a:latin typeface="+mj-lt"/>
              </a:rPr>
              <a:t>Key </a:t>
            </a:r>
            <a:r>
              <a:rPr lang="en-US" sz="3200" dirty="0">
                <a:gradFill>
                  <a:gsLst>
                    <a:gs pos="1250">
                      <a:schemeClr val="tx2"/>
                    </a:gs>
                    <a:gs pos="99000">
                      <a:schemeClr val="tx2"/>
                    </a:gs>
                  </a:gsLst>
                  <a:lin ang="5400000" scaled="0"/>
                </a:gradFill>
                <a:latin typeface="+mj-lt"/>
              </a:rPr>
              <a:t>Benefits </a:t>
            </a:r>
          </a:p>
          <a:p>
            <a:pPr>
              <a:spcAft>
                <a:spcPts val="408"/>
              </a:spcAft>
            </a:pPr>
            <a:r>
              <a:rPr lang="en-US" sz="2000" dirty="0" smtClean="0">
                <a:solidFill>
                  <a:schemeClr val="tx1">
                    <a:lumMod val="75000"/>
                    <a:lumOff val="25000"/>
                  </a:schemeClr>
                </a:solidFill>
                <a:latin typeface="Segoe UI Light" pitchFamily="34" charset="0"/>
              </a:rPr>
              <a:t>architecture-independent solution</a:t>
            </a:r>
            <a:endParaRPr lang="en-US" sz="2000" dirty="0">
              <a:solidFill>
                <a:schemeClr val="tx1">
                  <a:lumMod val="75000"/>
                  <a:lumOff val="25000"/>
                </a:schemeClr>
              </a:solidFill>
              <a:latin typeface="Segoe UI Light" pitchFamily="34" charset="0"/>
            </a:endParaRPr>
          </a:p>
          <a:p>
            <a:pPr>
              <a:spcAft>
                <a:spcPts val="408"/>
              </a:spcAft>
            </a:pPr>
            <a:r>
              <a:rPr lang="en-US" sz="2000" dirty="0">
                <a:solidFill>
                  <a:schemeClr val="tx1">
                    <a:lumMod val="75000"/>
                    <a:lumOff val="25000"/>
                  </a:schemeClr>
                </a:solidFill>
                <a:latin typeface="Segoe UI Light" pitchFamily="34" charset="0"/>
              </a:rPr>
              <a:t>initializes device and enables operation (e.g.; mouse, apps)</a:t>
            </a:r>
          </a:p>
          <a:p>
            <a:pPr>
              <a:spcAft>
                <a:spcPts val="408"/>
              </a:spcAft>
            </a:pPr>
            <a:endParaRPr lang="en-US" sz="1200" dirty="0">
              <a:solidFill>
                <a:schemeClr val="tx1">
                  <a:lumMod val="75000"/>
                  <a:lumOff val="25000"/>
                </a:schemeClr>
              </a:solidFill>
              <a:latin typeface="Segoe UI Light" pitchFamily="34" charset="0"/>
            </a:endParaRPr>
          </a:p>
          <a:p>
            <a:pPr>
              <a:spcAft>
                <a:spcPts val="408"/>
              </a:spcAft>
            </a:pPr>
            <a:r>
              <a:rPr lang="en-US" sz="3200" dirty="0">
                <a:gradFill>
                  <a:gsLst>
                    <a:gs pos="1250">
                      <a:schemeClr val="tx2"/>
                    </a:gs>
                    <a:gs pos="99000">
                      <a:schemeClr val="tx2"/>
                    </a:gs>
                  </a:gsLst>
                  <a:lin ang="5400000" scaled="0"/>
                </a:gradFill>
                <a:latin typeface="+mj-lt"/>
              </a:rPr>
              <a:t>Key Security Benefits: </a:t>
            </a:r>
          </a:p>
          <a:p>
            <a:pPr>
              <a:spcAft>
                <a:spcPts val="408"/>
              </a:spcAft>
            </a:pPr>
            <a:r>
              <a:rPr lang="en-US" sz="2000" dirty="0">
                <a:solidFill>
                  <a:schemeClr val="tx1">
                    <a:lumMod val="75000"/>
                    <a:lumOff val="25000"/>
                  </a:schemeClr>
                </a:solidFill>
                <a:latin typeface="Segoe UI Light" pitchFamily="34" charset="0"/>
              </a:rPr>
              <a:t>Secure Boot - Supported by Windows 8, Linux, </a:t>
            </a:r>
            <a:r>
              <a:rPr lang="en-US" sz="2000" dirty="0" smtClean="0">
                <a:solidFill>
                  <a:schemeClr val="tx1">
                    <a:lumMod val="75000"/>
                    <a:lumOff val="25000"/>
                  </a:schemeClr>
                </a:solidFill>
                <a:latin typeface="Segoe UI Light" pitchFamily="34" charset="0"/>
              </a:rPr>
              <a:t>…</a:t>
            </a:r>
          </a:p>
          <a:p>
            <a:pPr>
              <a:spcAft>
                <a:spcPts val="408"/>
              </a:spcAft>
            </a:pPr>
            <a:r>
              <a:rPr lang="en-US" sz="2000" dirty="0" smtClean="0">
                <a:solidFill>
                  <a:schemeClr val="tx1">
                    <a:lumMod val="75000"/>
                    <a:lumOff val="25000"/>
                  </a:schemeClr>
                </a:solidFill>
                <a:latin typeface="Segoe UI Light" pitchFamily="34" charset="0"/>
              </a:rPr>
              <a:t>Eliminates </a:t>
            </a:r>
            <a:r>
              <a:rPr lang="en-US" sz="2000" dirty="0" err="1" smtClean="0">
                <a:solidFill>
                  <a:schemeClr val="tx1">
                    <a:lumMod val="75000"/>
                    <a:lumOff val="25000"/>
                  </a:schemeClr>
                </a:solidFill>
                <a:latin typeface="Segoe UI Light" pitchFamily="34" charset="0"/>
              </a:rPr>
              <a:t>Bootkit</a:t>
            </a:r>
            <a:r>
              <a:rPr lang="en-US" sz="2000" dirty="0" smtClean="0">
                <a:solidFill>
                  <a:schemeClr val="tx1">
                    <a:lumMod val="75000"/>
                    <a:lumOff val="25000"/>
                  </a:schemeClr>
                </a:solidFill>
                <a:latin typeface="Segoe UI Light" pitchFamily="34" charset="0"/>
              </a:rPr>
              <a:t> threat by securing the boot process</a:t>
            </a:r>
            <a:endParaRPr lang="en-US" sz="2000" dirty="0">
              <a:solidFill>
                <a:schemeClr val="tx1">
                  <a:lumMod val="75000"/>
                  <a:lumOff val="25000"/>
                </a:schemeClr>
              </a:solidFill>
              <a:latin typeface="Segoe UI Light" pitchFamily="34" charset="0"/>
            </a:endParaRPr>
          </a:p>
          <a:p>
            <a:pPr>
              <a:spcAft>
                <a:spcPts val="408"/>
              </a:spcAft>
            </a:pPr>
            <a:r>
              <a:rPr lang="en-US" sz="2000" dirty="0">
                <a:solidFill>
                  <a:schemeClr val="tx1">
                    <a:lumMod val="75000"/>
                    <a:lumOff val="25000"/>
                  </a:schemeClr>
                </a:solidFill>
                <a:latin typeface="Segoe UI Light" pitchFamily="34" charset="0"/>
              </a:rPr>
              <a:t>Encrypted Drive support for BitLocker</a:t>
            </a:r>
          </a:p>
          <a:p>
            <a:pPr>
              <a:spcAft>
                <a:spcPts val="408"/>
              </a:spcAft>
            </a:pPr>
            <a:r>
              <a:rPr lang="en-US" sz="2000" dirty="0">
                <a:solidFill>
                  <a:schemeClr val="tx1">
                    <a:lumMod val="75000"/>
                    <a:lumOff val="25000"/>
                  </a:schemeClr>
                </a:solidFill>
                <a:latin typeface="Segoe UI Light" pitchFamily="34" charset="0"/>
              </a:rPr>
              <a:t>Network unlock support for BitLocker</a:t>
            </a:r>
          </a:p>
        </p:txBody>
      </p:sp>
      <p:pic>
        <p:nvPicPr>
          <p:cNvPr id="7" name="Picture 6"/>
          <p:cNvPicPr>
            <a:picLocks noChangeAspect="1"/>
          </p:cNvPicPr>
          <p:nvPr/>
        </p:nvPicPr>
        <p:blipFill>
          <a:blip r:embed="rId3">
            <a:clrChange>
              <a:clrFrom>
                <a:srgbClr val="0072C5"/>
              </a:clrFrom>
              <a:clrTo>
                <a:srgbClr val="0072C5">
                  <a:alpha val="0"/>
                </a:srgbClr>
              </a:clrTo>
            </a:clrChange>
          </a:blip>
          <a:stretch>
            <a:fillRect/>
          </a:stretch>
        </p:blipFill>
        <p:spPr>
          <a:xfrm>
            <a:off x="500303" y="1820862"/>
            <a:ext cx="4533333" cy="3047619"/>
          </a:xfrm>
          <a:prstGeom prst="rect">
            <a:avLst/>
          </a:prstGeom>
        </p:spPr>
      </p:pic>
    </p:spTree>
    <p:extLst>
      <p:ext uri="{BB962C8B-B14F-4D97-AF65-F5344CB8AC3E}">
        <p14:creationId xmlns:p14="http://schemas.microsoft.com/office/powerpoint/2010/main" val="33037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WIN-B315</Session_x0020_Cod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purl.org/dc/elements/1.1/"/>
    <ds:schemaRef ds:uri="http://schemas.microsoft.com/sharepoint/v3"/>
    <ds:schemaRef ds:uri="http://www.w3.org/XML/1998/namespace"/>
    <ds:schemaRef ds:uri="http://schemas.microsoft.com/office/2006/metadata/properties"/>
    <ds:schemaRef ds:uri="e36bfbf9-5e42-489c-a259-4c54eb22cb57"/>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17</TotalTime>
  <Words>6859</Words>
  <Application>Microsoft Office PowerPoint</Application>
  <PresentationFormat>Custom</PresentationFormat>
  <Paragraphs>582</Paragraphs>
  <Slides>45</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Mangal</vt:lpstr>
      <vt:lpstr>Segoe</vt:lpstr>
      <vt:lpstr>Segoe UI</vt:lpstr>
      <vt:lpstr>Segoe UI Light</vt:lpstr>
      <vt:lpstr>Times New Roman</vt:lpstr>
      <vt:lpstr>Wingdings</vt:lpstr>
      <vt:lpstr>TechEd 2014 Dk Blue</vt:lpstr>
      <vt:lpstr>PowerPoint Presentation</vt:lpstr>
      <vt:lpstr> The state of Windows 8.1 Security: Malware Resistance</vt:lpstr>
      <vt:lpstr>Agenda</vt:lpstr>
      <vt:lpstr>Client Malware Resistance Strategy</vt:lpstr>
      <vt:lpstr>Client Malware Resistance Strategy</vt:lpstr>
      <vt:lpstr>Microsoft Stack - Defense in Depth</vt:lpstr>
      <vt:lpstr>Hardware Rooted Trust</vt:lpstr>
      <vt:lpstr>The Threat – Mebromi</vt:lpstr>
      <vt:lpstr>Unified Extensible Firmware Interface</vt:lpstr>
      <vt:lpstr>Platform Security</vt:lpstr>
      <vt:lpstr>End to end protection from power on to power down</vt:lpstr>
      <vt:lpstr>The Threat – Alureon RootKit</vt:lpstr>
      <vt:lpstr>Trusted and Measured Boot</vt:lpstr>
      <vt:lpstr>Securing the Code and Core</vt:lpstr>
      <vt:lpstr>Enhanced Mitigation Experience Toolkit (EMET)</vt:lpstr>
      <vt:lpstr>What’s New in EMET 5.0 Technical Preview </vt:lpstr>
      <vt:lpstr>Windows Defender in 8.1</vt:lpstr>
      <vt:lpstr>So how good is Windows Defender?</vt:lpstr>
      <vt:lpstr>Nov-Dec 2013 AV Comparatives Why we “failed”?</vt:lpstr>
      <vt:lpstr>The facts have changed the narrative…</vt:lpstr>
      <vt:lpstr>Application Security</vt:lpstr>
      <vt:lpstr>Securing the System Post Boot - AppContainer</vt:lpstr>
      <vt:lpstr>Securing the System Post Boot – Desktop Apps</vt:lpstr>
      <vt:lpstr>Securing the Browser - Internet Explorer</vt:lpstr>
      <vt:lpstr>Protecting from the Cloud</vt:lpstr>
      <vt:lpstr>Public Cloud – App Store Strategy</vt:lpstr>
      <vt:lpstr>Public Cloud – SmartScreen</vt:lpstr>
      <vt:lpstr>PowerPoint Presentation</vt:lpstr>
      <vt:lpstr>PowerPoint Presentation</vt:lpstr>
      <vt:lpstr>Public Cloud – Provable PC Health</vt:lpstr>
      <vt:lpstr>Public Cloud – Provable PC Health</vt:lpstr>
      <vt:lpstr>Private Cloud - Remote Attestation</vt:lpstr>
      <vt:lpstr>Private Cloud – Scenarios/Challenge/State</vt:lpstr>
      <vt:lpstr>Private Cloud – Remote Attestation Components</vt:lpstr>
      <vt:lpstr>PowerPoint Presentation</vt:lpstr>
      <vt:lpstr>Remote Attestation - Vendor's</vt:lpstr>
      <vt:lpstr>Measuring Success</vt:lpstr>
      <vt:lpstr>Measuring Windows 8’s vs it’s predecessors </vt:lpstr>
      <vt:lpstr>So What’s the Conclusion?</vt:lpstr>
      <vt:lpstr>Related content</vt:lpstr>
      <vt:lpstr>Windows Track Resources</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Windows 8.1 Security: Malware Resistance</dc:title>
  <dc:subject>TechEd 2014</dc:subject>
  <dc:creator>testadmin</dc:creator>
  <cp:keywords/>
  <dc:description>Template: Jordan Cayabyab, Artitudes Design
Formatting: 
Audience Type:</dc:description>
  <cp:lastModifiedBy>testadmin</cp:lastModifiedBy>
  <cp:revision>2</cp:revision>
  <dcterms:created xsi:type="dcterms:W3CDTF">2014-05-09T20:04:33Z</dcterms:created>
  <dcterms:modified xsi:type="dcterms:W3CDTF">2014-05-13T00:04:44Z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