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Lst>
  <p:notesMasterIdLst>
    <p:notesMasterId r:id="rId55"/>
  </p:notesMasterIdLst>
  <p:handoutMasterIdLst>
    <p:handoutMasterId r:id="rId56"/>
  </p:handout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E49"/>
    <a:srgbClr val="FFFFFF"/>
    <a:srgbClr val="0072C6"/>
    <a:srgbClr val="00BCF2"/>
    <a:srgbClr val="7FBA00"/>
    <a:srgbClr val="002050"/>
    <a:srgbClr val="000000"/>
    <a:srgbClr val="68217A"/>
    <a:srgbClr val="B4009E"/>
    <a:srgbClr val="DC3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68" autoAdjust="0"/>
    <p:restoredTop sz="95730" autoAdjust="0"/>
  </p:normalViewPr>
  <p:slideViewPr>
    <p:cSldViewPr snapToObjects="1">
      <p:cViewPr varScale="1">
        <p:scale>
          <a:sx n="119" d="100"/>
          <a:sy n="119" d="100"/>
        </p:scale>
        <p:origin x="84" y="174"/>
      </p:cViewPr>
      <p:guideLst/>
    </p:cSldViewPr>
  </p:slideViewPr>
  <p:outlineViewPr>
    <p:cViewPr>
      <p:scale>
        <a:sx n="33" d="100"/>
        <a:sy n="33" d="100"/>
      </p:scale>
      <p:origin x="0" y="-2862"/>
    </p:cViewPr>
  </p:outlineViewPr>
  <p:notesTextViewPr>
    <p:cViewPr>
      <p:scale>
        <a:sx n="3" d="2"/>
        <a:sy n="3" d="2"/>
      </p:scale>
      <p:origin x="0" y="0"/>
    </p:cViewPr>
  </p:notesTextViewPr>
  <p:sorterViewPr>
    <p:cViewPr>
      <p:scale>
        <a:sx n="125" d="100"/>
        <a:sy n="125" d="100"/>
      </p:scale>
      <p:origin x="0" y="-13536"/>
    </p:cViewPr>
  </p:sorterViewPr>
  <p:notesViewPr>
    <p:cSldViewPr snapToObjects="1" showGuides="1">
      <p:cViewPr varScale="1">
        <p:scale>
          <a:sx n="81" d="100"/>
          <a:sy n="81" d="100"/>
        </p:scale>
        <p:origin x="2226" y="96"/>
      </p:cViewPr>
      <p:guideLst>
        <p:guide orient="horz" pos="2880"/>
        <p:guide pos="2160"/>
      </p:guideLst>
    </p:cSldViewPr>
  </p:notesViewPr>
  <p:gridSpacing cx="91439" cy="91439"/>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commentAuthors" Target="commen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829816-DF7A-4AFE-92E9-501940050117}" type="doc">
      <dgm:prSet loTypeId="urn:microsoft.com/office/officeart/2005/8/layout/chevron1" loCatId="process" qsTypeId="urn:microsoft.com/office/officeart/2005/8/quickstyle/simple1" qsCatId="simple" csTypeId="urn:microsoft.com/office/officeart/2005/8/colors/accent1_2" csCatId="accent1" phldr="1"/>
      <dgm:spPr/>
    </dgm:pt>
    <dgm:pt modelId="{A32CBB73-FF0C-45BD-A42F-3628BD06F500}">
      <dgm:prSet phldrT="[Text]"/>
      <dgm:spPr/>
      <dgm:t>
        <a:bodyPr/>
        <a:lstStyle/>
        <a:p>
          <a:r>
            <a:rPr lang="en-US" dirty="0" smtClean="0"/>
            <a:t>1.0</a:t>
          </a:r>
          <a:endParaRPr lang="en-US" dirty="0"/>
        </a:p>
      </dgm:t>
    </dgm:pt>
    <dgm:pt modelId="{2B5AABD9-D0FB-4923-A0CF-43908FD634E1}" type="parTrans" cxnId="{0B332BF6-5678-48D2-B2C1-074FD90B4883}">
      <dgm:prSet/>
      <dgm:spPr/>
      <dgm:t>
        <a:bodyPr/>
        <a:lstStyle/>
        <a:p>
          <a:endParaRPr lang="en-US"/>
        </a:p>
      </dgm:t>
    </dgm:pt>
    <dgm:pt modelId="{6DA746EE-B03A-4330-93AD-F2CC355D8C6E}" type="sibTrans" cxnId="{0B332BF6-5678-48D2-B2C1-074FD90B4883}">
      <dgm:prSet/>
      <dgm:spPr/>
      <dgm:t>
        <a:bodyPr/>
        <a:lstStyle/>
        <a:p>
          <a:endParaRPr lang="en-US"/>
        </a:p>
      </dgm:t>
    </dgm:pt>
    <dgm:pt modelId="{662C8756-44EE-4105-87DD-70D4115B557C}">
      <dgm:prSet phldrT="[Text]"/>
      <dgm:spPr/>
      <dgm:t>
        <a:bodyPr/>
        <a:lstStyle/>
        <a:p>
          <a:r>
            <a:rPr lang="en-US" dirty="0" smtClean="0"/>
            <a:t>2.0 SP1</a:t>
          </a:r>
          <a:endParaRPr lang="en-US" dirty="0"/>
        </a:p>
      </dgm:t>
    </dgm:pt>
    <dgm:pt modelId="{019CD975-6FC8-4CFD-A184-45D1DDA5C4BF}" type="parTrans" cxnId="{2A5F3B73-3CD8-48C3-B7A7-4C2838EEFFA6}">
      <dgm:prSet/>
      <dgm:spPr/>
      <dgm:t>
        <a:bodyPr/>
        <a:lstStyle/>
        <a:p>
          <a:endParaRPr lang="en-US"/>
        </a:p>
      </dgm:t>
    </dgm:pt>
    <dgm:pt modelId="{F780BF92-9452-4035-9828-43B6C7E543D0}" type="sibTrans" cxnId="{2A5F3B73-3CD8-48C3-B7A7-4C2838EEFFA6}">
      <dgm:prSet/>
      <dgm:spPr/>
      <dgm:t>
        <a:bodyPr/>
        <a:lstStyle/>
        <a:p>
          <a:endParaRPr lang="en-US"/>
        </a:p>
      </dgm:t>
    </dgm:pt>
    <dgm:pt modelId="{6C927324-CC12-471C-909F-03C5E35F692E}">
      <dgm:prSet phldrT="[Text]"/>
      <dgm:spPr/>
      <dgm:t>
        <a:bodyPr/>
        <a:lstStyle/>
        <a:p>
          <a:r>
            <a:rPr lang="en-US" dirty="0" smtClean="0"/>
            <a:t>2.5</a:t>
          </a:r>
          <a:endParaRPr lang="en-US" dirty="0"/>
        </a:p>
      </dgm:t>
    </dgm:pt>
    <dgm:pt modelId="{2B2360C8-00C8-4831-B2CE-136DA415807B}" type="parTrans" cxnId="{0B376128-2AFB-46A8-B6ED-A615D454257A}">
      <dgm:prSet/>
      <dgm:spPr/>
      <dgm:t>
        <a:bodyPr/>
        <a:lstStyle/>
        <a:p>
          <a:endParaRPr lang="en-US"/>
        </a:p>
      </dgm:t>
    </dgm:pt>
    <dgm:pt modelId="{6FFF2679-58E6-445F-9F10-B3DE37CDF2B3}" type="sibTrans" cxnId="{0B376128-2AFB-46A8-B6ED-A615D454257A}">
      <dgm:prSet/>
      <dgm:spPr/>
      <dgm:t>
        <a:bodyPr/>
        <a:lstStyle/>
        <a:p>
          <a:endParaRPr lang="en-US"/>
        </a:p>
      </dgm:t>
    </dgm:pt>
    <dgm:pt modelId="{D107CDFA-FD2B-4054-A8FA-74EE3EF12234}" type="pres">
      <dgm:prSet presAssocID="{47829816-DF7A-4AFE-92E9-501940050117}" presName="Name0" presStyleCnt="0">
        <dgm:presLayoutVars>
          <dgm:dir/>
          <dgm:animLvl val="lvl"/>
          <dgm:resizeHandles val="exact"/>
        </dgm:presLayoutVars>
      </dgm:prSet>
      <dgm:spPr/>
    </dgm:pt>
    <dgm:pt modelId="{1A5D1AEE-A9F7-4B14-8D2D-9C25B197B77D}" type="pres">
      <dgm:prSet presAssocID="{A32CBB73-FF0C-45BD-A42F-3628BD06F500}" presName="parTxOnly" presStyleLbl="node1" presStyleIdx="0" presStyleCnt="3" custLinFactNeighborX="-4324">
        <dgm:presLayoutVars>
          <dgm:chMax val="0"/>
          <dgm:chPref val="0"/>
          <dgm:bulletEnabled val="1"/>
        </dgm:presLayoutVars>
      </dgm:prSet>
      <dgm:spPr/>
      <dgm:t>
        <a:bodyPr/>
        <a:lstStyle/>
        <a:p>
          <a:endParaRPr lang="en-US"/>
        </a:p>
      </dgm:t>
    </dgm:pt>
    <dgm:pt modelId="{737E2C68-1A44-4CF8-A3FE-BBEE58E295D5}" type="pres">
      <dgm:prSet presAssocID="{6DA746EE-B03A-4330-93AD-F2CC355D8C6E}" presName="parTxOnlySpace" presStyleCnt="0"/>
      <dgm:spPr/>
    </dgm:pt>
    <dgm:pt modelId="{044075A0-8163-410E-B586-591B9C8AE31C}" type="pres">
      <dgm:prSet presAssocID="{662C8756-44EE-4105-87DD-70D4115B557C}" presName="parTxOnly" presStyleLbl="node1" presStyleIdx="1" presStyleCnt="3">
        <dgm:presLayoutVars>
          <dgm:chMax val="0"/>
          <dgm:chPref val="0"/>
          <dgm:bulletEnabled val="1"/>
        </dgm:presLayoutVars>
      </dgm:prSet>
      <dgm:spPr/>
      <dgm:t>
        <a:bodyPr/>
        <a:lstStyle/>
        <a:p>
          <a:endParaRPr lang="en-US"/>
        </a:p>
      </dgm:t>
    </dgm:pt>
    <dgm:pt modelId="{C2EF451E-1AEB-422B-AFA6-EAC4C247E8F2}" type="pres">
      <dgm:prSet presAssocID="{F780BF92-9452-4035-9828-43B6C7E543D0}" presName="parTxOnlySpace" presStyleCnt="0"/>
      <dgm:spPr/>
    </dgm:pt>
    <dgm:pt modelId="{DF99E5DC-5437-4851-845B-C9284A4F225D}" type="pres">
      <dgm:prSet presAssocID="{6C927324-CC12-471C-909F-03C5E35F692E}" presName="parTxOnly" presStyleLbl="node1" presStyleIdx="2" presStyleCnt="3">
        <dgm:presLayoutVars>
          <dgm:chMax val="0"/>
          <dgm:chPref val="0"/>
          <dgm:bulletEnabled val="1"/>
        </dgm:presLayoutVars>
      </dgm:prSet>
      <dgm:spPr/>
      <dgm:t>
        <a:bodyPr/>
        <a:lstStyle/>
        <a:p>
          <a:endParaRPr lang="en-US"/>
        </a:p>
      </dgm:t>
    </dgm:pt>
  </dgm:ptLst>
  <dgm:cxnLst>
    <dgm:cxn modelId="{53831ED6-A544-478B-9D38-1966E8AA9C23}" type="presOf" srcId="{6C927324-CC12-471C-909F-03C5E35F692E}" destId="{DF99E5DC-5437-4851-845B-C9284A4F225D}" srcOrd="0" destOrd="0" presId="urn:microsoft.com/office/officeart/2005/8/layout/chevron1"/>
    <dgm:cxn modelId="{0B332BF6-5678-48D2-B2C1-074FD90B4883}" srcId="{47829816-DF7A-4AFE-92E9-501940050117}" destId="{A32CBB73-FF0C-45BD-A42F-3628BD06F500}" srcOrd="0" destOrd="0" parTransId="{2B5AABD9-D0FB-4923-A0CF-43908FD634E1}" sibTransId="{6DA746EE-B03A-4330-93AD-F2CC355D8C6E}"/>
    <dgm:cxn modelId="{2A5F3B73-3CD8-48C3-B7A7-4C2838EEFFA6}" srcId="{47829816-DF7A-4AFE-92E9-501940050117}" destId="{662C8756-44EE-4105-87DD-70D4115B557C}" srcOrd="1" destOrd="0" parTransId="{019CD975-6FC8-4CFD-A184-45D1DDA5C4BF}" sibTransId="{F780BF92-9452-4035-9828-43B6C7E543D0}"/>
    <dgm:cxn modelId="{0B376128-2AFB-46A8-B6ED-A615D454257A}" srcId="{47829816-DF7A-4AFE-92E9-501940050117}" destId="{6C927324-CC12-471C-909F-03C5E35F692E}" srcOrd="2" destOrd="0" parTransId="{2B2360C8-00C8-4831-B2CE-136DA415807B}" sibTransId="{6FFF2679-58E6-445F-9F10-B3DE37CDF2B3}"/>
    <dgm:cxn modelId="{762567B3-A599-4968-951E-D4DA4E02815D}" type="presOf" srcId="{A32CBB73-FF0C-45BD-A42F-3628BD06F500}" destId="{1A5D1AEE-A9F7-4B14-8D2D-9C25B197B77D}" srcOrd="0" destOrd="0" presId="urn:microsoft.com/office/officeart/2005/8/layout/chevron1"/>
    <dgm:cxn modelId="{B80D0A0C-8F46-411C-B1FD-E769CADBA0F9}" type="presOf" srcId="{662C8756-44EE-4105-87DD-70D4115B557C}" destId="{044075A0-8163-410E-B586-591B9C8AE31C}" srcOrd="0" destOrd="0" presId="urn:microsoft.com/office/officeart/2005/8/layout/chevron1"/>
    <dgm:cxn modelId="{0721840A-E110-4E68-938A-3085D4F4E93C}" type="presOf" srcId="{47829816-DF7A-4AFE-92E9-501940050117}" destId="{D107CDFA-FD2B-4054-A8FA-74EE3EF12234}" srcOrd="0" destOrd="0" presId="urn:microsoft.com/office/officeart/2005/8/layout/chevron1"/>
    <dgm:cxn modelId="{7855916A-BA42-428F-98C3-D8BD68DF93FC}" type="presParOf" srcId="{D107CDFA-FD2B-4054-A8FA-74EE3EF12234}" destId="{1A5D1AEE-A9F7-4B14-8D2D-9C25B197B77D}" srcOrd="0" destOrd="0" presId="urn:microsoft.com/office/officeart/2005/8/layout/chevron1"/>
    <dgm:cxn modelId="{5C143BE4-4B70-4306-B785-5B33F05ED816}" type="presParOf" srcId="{D107CDFA-FD2B-4054-A8FA-74EE3EF12234}" destId="{737E2C68-1A44-4CF8-A3FE-BBEE58E295D5}" srcOrd="1" destOrd="0" presId="urn:microsoft.com/office/officeart/2005/8/layout/chevron1"/>
    <dgm:cxn modelId="{0130872F-2A8D-46F5-8AC6-266154DC0BB3}" type="presParOf" srcId="{D107CDFA-FD2B-4054-A8FA-74EE3EF12234}" destId="{044075A0-8163-410E-B586-591B9C8AE31C}" srcOrd="2" destOrd="0" presId="urn:microsoft.com/office/officeart/2005/8/layout/chevron1"/>
    <dgm:cxn modelId="{D4924F7D-8531-46E0-BFD4-16E06AF471B0}" type="presParOf" srcId="{D107CDFA-FD2B-4054-A8FA-74EE3EF12234}" destId="{C2EF451E-1AEB-422B-AFA6-EAC4C247E8F2}" srcOrd="3" destOrd="0" presId="urn:microsoft.com/office/officeart/2005/8/layout/chevron1"/>
    <dgm:cxn modelId="{945D9CB8-AE97-4C3A-9812-D6164A3988B6}" type="presParOf" srcId="{D107CDFA-FD2B-4054-A8FA-74EE3EF12234}" destId="{DF99E5DC-5437-4851-845B-C9284A4F225D}"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E71BAE-D5AE-40BC-8AF1-4B86AA8E0560}" type="doc">
      <dgm:prSet loTypeId="urn:microsoft.com/office/officeart/2005/8/layout/chevron1" loCatId="process" qsTypeId="urn:microsoft.com/office/officeart/2005/8/quickstyle/simple1" qsCatId="simple" csTypeId="urn:microsoft.com/office/officeart/2005/8/colors/accent1_2" csCatId="accent1" phldr="1"/>
      <dgm:spPr/>
    </dgm:pt>
    <dgm:pt modelId="{770C2329-5CDE-4818-A5EB-9003E7E1CF12}">
      <dgm:prSet phldrT="[Text]"/>
      <dgm:spPr/>
      <dgm:t>
        <a:bodyPr/>
        <a:lstStyle/>
        <a:p>
          <a:r>
            <a:rPr lang="en-US" dirty="0" smtClean="0"/>
            <a:t>2.0</a:t>
          </a:r>
          <a:endParaRPr lang="en-US" dirty="0"/>
        </a:p>
      </dgm:t>
    </dgm:pt>
    <dgm:pt modelId="{49470483-0D47-406F-9686-1B62369DD932}" type="parTrans" cxnId="{7312FC23-1B8E-4A2D-9F84-2D203A4F826A}">
      <dgm:prSet/>
      <dgm:spPr/>
      <dgm:t>
        <a:bodyPr/>
        <a:lstStyle/>
        <a:p>
          <a:endParaRPr lang="en-US"/>
        </a:p>
      </dgm:t>
    </dgm:pt>
    <dgm:pt modelId="{115F5790-81DF-43E8-A796-C466ED8453FF}" type="sibTrans" cxnId="{7312FC23-1B8E-4A2D-9F84-2D203A4F826A}">
      <dgm:prSet/>
      <dgm:spPr/>
      <dgm:t>
        <a:bodyPr/>
        <a:lstStyle/>
        <a:p>
          <a:endParaRPr lang="en-US"/>
        </a:p>
      </dgm:t>
    </dgm:pt>
    <dgm:pt modelId="{FFCB080D-F2CE-419B-8B45-29AFA180939E}">
      <dgm:prSet phldrT="[Text]"/>
      <dgm:spPr/>
      <dgm:t>
        <a:bodyPr/>
        <a:lstStyle/>
        <a:p>
          <a:r>
            <a:rPr lang="en-US" dirty="0" smtClean="0"/>
            <a:t>2.0 SP1</a:t>
          </a:r>
          <a:endParaRPr lang="en-US" dirty="0"/>
        </a:p>
      </dgm:t>
    </dgm:pt>
    <dgm:pt modelId="{06699F70-EC57-43A0-A866-420C41D7047F}" type="parTrans" cxnId="{8597B50C-7204-40C9-BE76-89CF9D2D54D4}">
      <dgm:prSet/>
      <dgm:spPr/>
      <dgm:t>
        <a:bodyPr/>
        <a:lstStyle/>
        <a:p>
          <a:endParaRPr lang="en-US"/>
        </a:p>
      </dgm:t>
    </dgm:pt>
    <dgm:pt modelId="{B5ED3C95-A24D-47F9-B028-EE57ED547E9C}" type="sibTrans" cxnId="{8597B50C-7204-40C9-BE76-89CF9D2D54D4}">
      <dgm:prSet/>
      <dgm:spPr/>
      <dgm:t>
        <a:bodyPr/>
        <a:lstStyle/>
        <a:p>
          <a:endParaRPr lang="en-US"/>
        </a:p>
      </dgm:t>
    </dgm:pt>
    <dgm:pt modelId="{5DAEC50B-EF4F-4DC7-B1D2-B95778F4132E}">
      <dgm:prSet phldrT="[Text]"/>
      <dgm:spPr/>
      <dgm:t>
        <a:bodyPr/>
        <a:lstStyle/>
        <a:p>
          <a:r>
            <a:rPr lang="en-US" dirty="0" smtClean="0"/>
            <a:t>2.5</a:t>
          </a:r>
          <a:endParaRPr lang="en-US" dirty="0"/>
        </a:p>
      </dgm:t>
    </dgm:pt>
    <dgm:pt modelId="{BBC39B6C-DD50-493B-9DCF-489AF3CA08D5}" type="parTrans" cxnId="{EBC587E6-1D99-4997-9085-D2355215168A}">
      <dgm:prSet/>
      <dgm:spPr/>
      <dgm:t>
        <a:bodyPr/>
        <a:lstStyle/>
        <a:p>
          <a:endParaRPr lang="en-US"/>
        </a:p>
      </dgm:t>
    </dgm:pt>
    <dgm:pt modelId="{B1158F5A-F056-4C1D-89D1-D52151D0474E}" type="sibTrans" cxnId="{EBC587E6-1D99-4997-9085-D2355215168A}">
      <dgm:prSet/>
      <dgm:spPr/>
      <dgm:t>
        <a:bodyPr/>
        <a:lstStyle/>
        <a:p>
          <a:endParaRPr lang="en-US"/>
        </a:p>
      </dgm:t>
    </dgm:pt>
    <dgm:pt modelId="{25385CB4-CB16-43D9-9D6C-39901EF90E25}" type="pres">
      <dgm:prSet presAssocID="{17E71BAE-D5AE-40BC-8AF1-4B86AA8E0560}" presName="Name0" presStyleCnt="0">
        <dgm:presLayoutVars>
          <dgm:dir/>
          <dgm:animLvl val="lvl"/>
          <dgm:resizeHandles val="exact"/>
        </dgm:presLayoutVars>
      </dgm:prSet>
      <dgm:spPr/>
    </dgm:pt>
    <dgm:pt modelId="{EFC42D0C-E586-44E0-9A72-084B3ADE0CB3}" type="pres">
      <dgm:prSet presAssocID="{770C2329-5CDE-4818-A5EB-9003E7E1CF12}" presName="parTxOnly" presStyleLbl="node1" presStyleIdx="0" presStyleCnt="3">
        <dgm:presLayoutVars>
          <dgm:chMax val="0"/>
          <dgm:chPref val="0"/>
          <dgm:bulletEnabled val="1"/>
        </dgm:presLayoutVars>
      </dgm:prSet>
      <dgm:spPr/>
      <dgm:t>
        <a:bodyPr/>
        <a:lstStyle/>
        <a:p>
          <a:endParaRPr lang="en-US"/>
        </a:p>
      </dgm:t>
    </dgm:pt>
    <dgm:pt modelId="{CD1AA7EA-3218-4FC9-9E52-F84758D37202}" type="pres">
      <dgm:prSet presAssocID="{115F5790-81DF-43E8-A796-C466ED8453FF}" presName="parTxOnlySpace" presStyleCnt="0"/>
      <dgm:spPr/>
    </dgm:pt>
    <dgm:pt modelId="{1E74E866-5234-438D-BF23-6904D8E85C89}" type="pres">
      <dgm:prSet presAssocID="{FFCB080D-F2CE-419B-8B45-29AFA180939E}" presName="parTxOnly" presStyleLbl="node1" presStyleIdx="1" presStyleCnt="3">
        <dgm:presLayoutVars>
          <dgm:chMax val="0"/>
          <dgm:chPref val="0"/>
          <dgm:bulletEnabled val="1"/>
        </dgm:presLayoutVars>
      </dgm:prSet>
      <dgm:spPr/>
      <dgm:t>
        <a:bodyPr/>
        <a:lstStyle/>
        <a:p>
          <a:endParaRPr lang="en-US"/>
        </a:p>
      </dgm:t>
    </dgm:pt>
    <dgm:pt modelId="{849E976D-6A57-4E44-B0E8-5BE21BD5698A}" type="pres">
      <dgm:prSet presAssocID="{B5ED3C95-A24D-47F9-B028-EE57ED547E9C}" presName="parTxOnlySpace" presStyleCnt="0"/>
      <dgm:spPr/>
    </dgm:pt>
    <dgm:pt modelId="{5743EED5-FF2B-45B7-B7CD-DB10A002B01F}" type="pres">
      <dgm:prSet presAssocID="{5DAEC50B-EF4F-4DC7-B1D2-B95778F4132E}" presName="parTxOnly" presStyleLbl="node1" presStyleIdx="2" presStyleCnt="3">
        <dgm:presLayoutVars>
          <dgm:chMax val="0"/>
          <dgm:chPref val="0"/>
          <dgm:bulletEnabled val="1"/>
        </dgm:presLayoutVars>
      </dgm:prSet>
      <dgm:spPr/>
      <dgm:t>
        <a:bodyPr/>
        <a:lstStyle/>
        <a:p>
          <a:endParaRPr lang="en-US"/>
        </a:p>
      </dgm:t>
    </dgm:pt>
  </dgm:ptLst>
  <dgm:cxnLst>
    <dgm:cxn modelId="{4A7482D7-0EFF-4D55-8D67-1C066B452FF3}" type="presOf" srcId="{770C2329-5CDE-4818-A5EB-9003E7E1CF12}" destId="{EFC42D0C-E586-44E0-9A72-084B3ADE0CB3}" srcOrd="0" destOrd="0" presId="urn:microsoft.com/office/officeart/2005/8/layout/chevron1"/>
    <dgm:cxn modelId="{8597B50C-7204-40C9-BE76-89CF9D2D54D4}" srcId="{17E71BAE-D5AE-40BC-8AF1-4B86AA8E0560}" destId="{FFCB080D-F2CE-419B-8B45-29AFA180939E}" srcOrd="1" destOrd="0" parTransId="{06699F70-EC57-43A0-A866-420C41D7047F}" sibTransId="{B5ED3C95-A24D-47F9-B028-EE57ED547E9C}"/>
    <dgm:cxn modelId="{F5288721-0E1D-45EA-87D8-E22F7F1CBA62}" type="presOf" srcId="{17E71BAE-D5AE-40BC-8AF1-4B86AA8E0560}" destId="{25385CB4-CB16-43D9-9D6C-39901EF90E25}" srcOrd="0" destOrd="0" presId="urn:microsoft.com/office/officeart/2005/8/layout/chevron1"/>
    <dgm:cxn modelId="{762CD4A8-A060-4D26-A4EF-A1A3B9F98D0D}" type="presOf" srcId="{5DAEC50B-EF4F-4DC7-B1D2-B95778F4132E}" destId="{5743EED5-FF2B-45B7-B7CD-DB10A002B01F}" srcOrd="0" destOrd="0" presId="urn:microsoft.com/office/officeart/2005/8/layout/chevron1"/>
    <dgm:cxn modelId="{EBC587E6-1D99-4997-9085-D2355215168A}" srcId="{17E71BAE-D5AE-40BC-8AF1-4B86AA8E0560}" destId="{5DAEC50B-EF4F-4DC7-B1D2-B95778F4132E}" srcOrd="2" destOrd="0" parTransId="{BBC39B6C-DD50-493B-9DCF-489AF3CA08D5}" sibTransId="{B1158F5A-F056-4C1D-89D1-D52151D0474E}"/>
    <dgm:cxn modelId="{7312FC23-1B8E-4A2D-9F84-2D203A4F826A}" srcId="{17E71BAE-D5AE-40BC-8AF1-4B86AA8E0560}" destId="{770C2329-5CDE-4818-A5EB-9003E7E1CF12}" srcOrd="0" destOrd="0" parTransId="{49470483-0D47-406F-9686-1B62369DD932}" sibTransId="{115F5790-81DF-43E8-A796-C466ED8453FF}"/>
    <dgm:cxn modelId="{10E455DF-5EEB-458F-BC41-14432D0D22E8}" type="presOf" srcId="{FFCB080D-F2CE-419B-8B45-29AFA180939E}" destId="{1E74E866-5234-438D-BF23-6904D8E85C89}" srcOrd="0" destOrd="0" presId="urn:microsoft.com/office/officeart/2005/8/layout/chevron1"/>
    <dgm:cxn modelId="{D7EBB19B-65B1-4A29-8DFE-7BC976C6A5AD}" type="presParOf" srcId="{25385CB4-CB16-43D9-9D6C-39901EF90E25}" destId="{EFC42D0C-E586-44E0-9A72-084B3ADE0CB3}" srcOrd="0" destOrd="0" presId="urn:microsoft.com/office/officeart/2005/8/layout/chevron1"/>
    <dgm:cxn modelId="{0F180F7C-B082-48CD-9297-B9C485C9D460}" type="presParOf" srcId="{25385CB4-CB16-43D9-9D6C-39901EF90E25}" destId="{CD1AA7EA-3218-4FC9-9E52-F84758D37202}" srcOrd="1" destOrd="0" presId="urn:microsoft.com/office/officeart/2005/8/layout/chevron1"/>
    <dgm:cxn modelId="{A42A7DE6-82F6-45F1-81D0-6F381D494E55}" type="presParOf" srcId="{25385CB4-CB16-43D9-9D6C-39901EF90E25}" destId="{1E74E866-5234-438D-BF23-6904D8E85C89}" srcOrd="2" destOrd="0" presId="urn:microsoft.com/office/officeart/2005/8/layout/chevron1"/>
    <dgm:cxn modelId="{0BC01532-4CD3-43A0-A73C-E69C0965366A}" type="presParOf" srcId="{25385CB4-CB16-43D9-9D6C-39901EF90E25}" destId="{849E976D-6A57-4E44-B0E8-5BE21BD5698A}" srcOrd="3" destOrd="0" presId="urn:microsoft.com/office/officeart/2005/8/layout/chevron1"/>
    <dgm:cxn modelId="{675DFC96-BA26-42BA-9F64-05B805E4D54D}" type="presParOf" srcId="{25385CB4-CB16-43D9-9D6C-39901EF90E25}" destId="{5743EED5-FF2B-45B7-B7CD-DB10A002B01F}" srcOrd="4"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5D1AEE-A9F7-4B14-8D2D-9C25B197B77D}">
      <dsp:nvSpPr>
        <dsp:cNvPr id="0" name=""/>
        <dsp:cNvSpPr/>
      </dsp:nvSpPr>
      <dsp:spPr>
        <a:xfrm>
          <a:off x="0" y="302920"/>
          <a:ext cx="2958139" cy="1183255"/>
        </a:xfrm>
        <a:prstGeom prst="chevron">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019" tIns="50673" rIns="50673" bIns="50673" numCol="1" spcCol="1270" anchor="ctr" anchorCtr="0">
          <a:noAutofit/>
        </a:bodyPr>
        <a:lstStyle/>
        <a:p>
          <a:pPr lvl="0" algn="ctr" defTabSz="1689100">
            <a:lnSpc>
              <a:spcPct val="90000"/>
            </a:lnSpc>
            <a:spcBef>
              <a:spcPct val="0"/>
            </a:spcBef>
            <a:spcAft>
              <a:spcPct val="35000"/>
            </a:spcAft>
          </a:pPr>
          <a:r>
            <a:rPr lang="en-US" sz="3800" kern="1200" dirty="0" smtClean="0"/>
            <a:t>1.0</a:t>
          </a:r>
          <a:endParaRPr lang="en-US" sz="3800" kern="1200" dirty="0"/>
        </a:p>
      </dsp:txBody>
      <dsp:txXfrm>
        <a:off x="591628" y="302920"/>
        <a:ext cx="1774884" cy="1183255"/>
      </dsp:txXfrm>
    </dsp:sp>
    <dsp:sp modelId="{044075A0-8163-410E-B586-591B9C8AE31C}">
      <dsp:nvSpPr>
        <dsp:cNvPr id="0" name=""/>
        <dsp:cNvSpPr/>
      </dsp:nvSpPr>
      <dsp:spPr>
        <a:xfrm>
          <a:off x="2664754" y="302920"/>
          <a:ext cx="2958139" cy="1183255"/>
        </a:xfrm>
        <a:prstGeom prst="chevron">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019" tIns="50673" rIns="50673" bIns="50673" numCol="1" spcCol="1270" anchor="ctr" anchorCtr="0">
          <a:noAutofit/>
        </a:bodyPr>
        <a:lstStyle/>
        <a:p>
          <a:pPr lvl="0" algn="ctr" defTabSz="1689100">
            <a:lnSpc>
              <a:spcPct val="90000"/>
            </a:lnSpc>
            <a:spcBef>
              <a:spcPct val="0"/>
            </a:spcBef>
            <a:spcAft>
              <a:spcPct val="35000"/>
            </a:spcAft>
          </a:pPr>
          <a:r>
            <a:rPr lang="en-US" sz="3800" kern="1200" dirty="0" smtClean="0"/>
            <a:t>2.0 SP1</a:t>
          </a:r>
          <a:endParaRPr lang="en-US" sz="3800" kern="1200" dirty="0"/>
        </a:p>
      </dsp:txBody>
      <dsp:txXfrm>
        <a:off x="3256382" y="302920"/>
        <a:ext cx="1774884" cy="1183255"/>
      </dsp:txXfrm>
    </dsp:sp>
    <dsp:sp modelId="{DF99E5DC-5437-4851-845B-C9284A4F225D}">
      <dsp:nvSpPr>
        <dsp:cNvPr id="0" name=""/>
        <dsp:cNvSpPr/>
      </dsp:nvSpPr>
      <dsp:spPr>
        <a:xfrm>
          <a:off x="5327079" y="302920"/>
          <a:ext cx="2958139" cy="1183255"/>
        </a:xfrm>
        <a:prstGeom prst="chevron">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019" tIns="50673" rIns="50673" bIns="50673" numCol="1" spcCol="1270" anchor="ctr" anchorCtr="0">
          <a:noAutofit/>
        </a:bodyPr>
        <a:lstStyle/>
        <a:p>
          <a:pPr lvl="0" algn="ctr" defTabSz="1689100">
            <a:lnSpc>
              <a:spcPct val="90000"/>
            </a:lnSpc>
            <a:spcBef>
              <a:spcPct val="0"/>
            </a:spcBef>
            <a:spcAft>
              <a:spcPct val="35000"/>
            </a:spcAft>
          </a:pPr>
          <a:r>
            <a:rPr lang="en-US" sz="3800" kern="1200" dirty="0" smtClean="0"/>
            <a:t>2.5</a:t>
          </a:r>
          <a:endParaRPr lang="en-US" sz="3800" kern="1200" dirty="0"/>
        </a:p>
      </dsp:txBody>
      <dsp:txXfrm>
        <a:off x="5918707" y="302920"/>
        <a:ext cx="1774884" cy="11832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C42D0C-E586-44E0-9A72-084B3ADE0CB3}">
      <dsp:nvSpPr>
        <dsp:cNvPr id="0" name=""/>
        <dsp:cNvSpPr/>
      </dsp:nvSpPr>
      <dsp:spPr>
        <a:xfrm>
          <a:off x="2428" y="408563"/>
          <a:ext cx="2958139" cy="1183255"/>
        </a:xfrm>
        <a:prstGeom prst="chevron">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019" tIns="50673" rIns="50673" bIns="50673" numCol="1" spcCol="1270" anchor="ctr" anchorCtr="0">
          <a:noAutofit/>
        </a:bodyPr>
        <a:lstStyle/>
        <a:p>
          <a:pPr lvl="0" algn="ctr" defTabSz="1689100">
            <a:lnSpc>
              <a:spcPct val="90000"/>
            </a:lnSpc>
            <a:spcBef>
              <a:spcPct val="0"/>
            </a:spcBef>
            <a:spcAft>
              <a:spcPct val="35000"/>
            </a:spcAft>
          </a:pPr>
          <a:r>
            <a:rPr lang="en-US" sz="3800" kern="1200" dirty="0" smtClean="0"/>
            <a:t>2.0</a:t>
          </a:r>
          <a:endParaRPr lang="en-US" sz="3800" kern="1200" dirty="0"/>
        </a:p>
      </dsp:txBody>
      <dsp:txXfrm>
        <a:off x="594056" y="408563"/>
        <a:ext cx="1774884" cy="1183255"/>
      </dsp:txXfrm>
    </dsp:sp>
    <dsp:sp modelId="{1E74E866-5234-438D-BF23-6904D8E85C89}">
      <dsp:nvSpPr>
        <dsp:cNvPr id="0" name=""/>
        <dsp:cNvSpPr/>
      </dsp:nvSpPr>
      <dsp:spPr>
        <a:xfrm>
          <a:off x="2664754" y="408563"/>
          <a:ext cx="2958139" cy="1183255"/>
        </a:xfrm>
        <a:prstGeom prst="chevron">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019" tIns="50673" rIns="50673" bIns="50673" numCol="1" spcCol="1270" anchor="ctr" anchorCtr="0">
          <a:noAutofit/>
        </a:bodyPr>
        <a:lstStyle/>
        <a:p>
          <a:pPr lvl="0" algn="ctr" defTabSz="1689100">
            <a:lnSpc>
              <a:spcPct val="90000"/>
            </a:lnSpc>
            <a:spcBef>
              <a:spcPct val="0"/>
            </a:spcBef>
            <a:spcAft>
              <a:spcPct val="35000"/>
            </a:spcAft>
          </a:pPr>
          <a:r>
            <a:rPr lang="en-US" sz="3800" kern="1200" dirty="0" smtClean="0"/>
            <a:t>2.0 SP1</a:t>
          </a:r>
          <a:endParaRPr lang="en-US" sz="3800" kern="1200" dirty="0"/>
        </a:p>
      </dsp:txBody>
      <dsp:txXfrm>
        <a:off x="3256382" y="408563"/>
        <a:ext cx="1774884" cy="1183255"/>
      </dsp:txXfrm>
    </dsp:sp>
    <dsp:sp modelId="{5743EED5-FF2B-45B7-B7CD-DB10A002B01F}">
      <dsp:nvSpPr>
        <dsp:cNvPr id="0" name=""/>
        <dsp:cNvSpPr/>
      </dsp:nvSpPr>
      <dsp:spPr>
        <a:xfrm>
          <a:off x="5327079" y="408563"/>
          <a:ext cx="2958139" cy="1183255"/>
        </a:xfrm>
        <a:prstGeom prst="chevron">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019" tIns="50673" rIns="50673" bIns="50673" numCol="1" spcCol="1270" anchor="ctr" anchorCtr="0">
          <a:noAutofit/>
        </a:bodyPr>
        <a:lstStyle/>
        <a:p>
          <a:pPr lvl="0" algn="ctr" defTabSz="1689100">
            <a:lnSpc>
              <a:spcPct val="90000"/>
            </a:lnSpc>
            <a:spcBef>
              <a:spcPct val="0"/>
            </a:spcBef>
            <a:spcAft>
              <a:spcPct val="35000"/>
            </a:spcAft>
          </a:pPr>
          <a:r>
            <a:rPr lang="en-US" sz="3800" kern="1200" dirty="0" smtClean="0"/>
            <a:t>2.5</a:t>
          </a:r>
          <a:endParaRPr lang="en-US" sz="3800" kern="1200" dirty="0"/>
        </a:p>
      </dsp:txBody>
      <dsp:txXfrm>
        <a:off x="5918707" y="408563"/>
        <a:ext cx="1774884" cy="1183255"/>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7AAADD-8F94-4863-AB67-1D448E3F1BC3}" type="datetime1">
              <a:rPr lang="en-US" smtClean="0">
                <a:latin typeface="Segoe UI" pitchFamily="34" charset="0"/>
              </a:rPr>
              <a:t>5/12/2014</a:t>
            </a:fld>
            <a:endParaRPr lang="en-US" dirty="0">
              <a:latin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
        <p:nvSpPr>
          <p:cNvPr id="3" name="Footer Placeholder 2"/>
          <p:cNvSpPr>
            <a:spLocks noGrp="1"/>
          </p:cNvSpPr>
          <p:nvPr>
            <p:ph type="ftr" sz="quarter" idx="2"/>
          </p:nvPr>
        </p:nvSpPr>
        <p:spPr>
          <a:xfrm>
            <a:off x="320074" y="8685213"/>
            <a:ext cx="5463504" cy="458787"/>
          </a:xfrm>
          <a:prstGeom prst="rect">
            <a:avLst/>
          </a:prstGeom>
        </p:spPr>
        <p:txBody>
          <a:bodyPr vert="horz" lIns="91440" tIns="45720" rIns="91440" bIns="45720" rtlCol="0" anchor="b"/>
          <a:lstStyle>
            <a:lvl1pPr algn="l">
              <a:defRPr sz="1200"/>
            </a:lvl1pPr>
          </a:lstStyle>
          <a:p>
            <a:r>
              <a:rPr lang="en-US" sz="500" dirty="0" smtClean="0"/>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E74353ED-ACB2-44BF-A903-985B0AF962B7}" type="datetime1">
              <a:rPr lang="en-US" smtClean="0"/>
              <a:t>5/12/2014</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hdr="0"/>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5/12/2014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247411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63" rtl="0" eaLnBrk="1" fontAlgn="auto" latinLnBrk="0" hangingPunct="1">
              <a:lnSpc>
                <a:spcPct val="90000"/>
              </a:lnSpc>
              <a:spcBef>
                <a:spcPts val="0"/>
              </a:spcBef>
              <a:spcAft>
                <a:spcPts val="333"/>
              </a:spcAft>
              <a:buClrTx/>
              <a:buSzTx/>
              <a:buFont typeface="Arial" panose="020B0604020202020204" pitchFamily="34" charset="0"/>
              <a:buNone/>
              <a:tabLst/>
              <a:defRPr/>
            </a:pPr>
            <a:endParaRPr lang="en-US"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14</a:t>
            </a:fld>
            <a:endParaRPr lang="en-US" dirty="0"/>
          </a:p>
        </p:txBody>
      </p:sp>
    </p:spTree>
    <p:extLst>
      <p:ext uri="{BB962C8B-B14F-4D97-AF65-F5344CB8AC3E}">
        <p14:creationId xmlns:p14="http://schemas.microsoft.com/office/powerpoint/2010/main" val="1869121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15</a:t>
            </a:fld>
            <a:endParaRPr lang="en-US" dirty="0"/>
          </a:p>
        </p:txBody>
      </p:sp>
    </p:spTree>
    <p:extLst>
      <p:ext uri="{BB962C8B-B14F-4D97-AF65-F5344CB8AC3E}">
        <p14:creationId xmlns:p14="http://schemas.microsoft.com/office/powerpoint/2010/main" val="170368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16</a:t>
            </a:fld>
            <a:endParaRPr lang="en-US" dirty="0"/>
          </a:p>
        </p:txBody>
      </p:sp>
    </p:spTree>
    <p:extLst>
      <p:ext uri="{BB962C8B-B14F-4D97-AF65-F5344CB8AC3E}">
        <p14:creationId xmlns:p14="http://schemas.microsoft.com/office/powerpoint/2010/main" val="1478194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17</a:t>
            </a:fld>
            <a:endParaRPr lang="en-US" dirty="0"/>
          </a:p>
        </p:txBody>
      </p:sp>
    </p:spTree>
    <p:extLst>
      <p:ext uri="{BB962C8B-B14F-4D97-AF65-F5344CB8AC3E}">
        <p14:creationId xmlns:p14="http://schemas.microsoft.com/office/powerpoint/2010/main" val="4098159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18</a:t>
            </a:fld>
            <a:endParaRPr lang="en-US" dirty="0"/>
          </a:p>
        </p:txBody>
      </p:sp>
    </p:spTree>
    <p:extLst>
      <p:ext uri="{BB962C8B-B14F-4D97-AF65-F5344CB8AC3E}">
        <p14:creationId xmlns:p14="http://schemas.microsoft.com/office/powerpoint/2010/main" val="3793842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19</a:t>
            </a:fld>
            <a:endParaRPr lang="en-US" dirty="0"/>
          </a:p>
        </p:txBody>
      </p:sp>
    </p:spTree>
    <p:extLst>
      <p:ext uri="{BB962C8B-B14F-4D97-AF65-F5344CB8AC3E}">
        <p14:creationId xmlns:p14="http://schemas.microsoft.com/office/powerpoint/2010/main" val="24817164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21</a:t>
            </a:fld>
            <a:endParaRPr lang="en-US" dirty="0"/>
          </a:p>
        </p:txBody>
      </p:sp>
    </p:spTree>
    <p:extLst>
      <p:ext uri="{BB962C8B-B14F-4D97-AF65-F5344CB8AC3E}">
        <p14:creationId xmlns:p14="http://schemas.microsoft.com/office/powerpoint/2010/main" val="18956100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23</a:t>
            </a:fld>
            <a:endParaRPr lang="en-US" dirty="0"/>
          </a:p>
        </p:txBody>
      </p:sp>
    </p:spTree>
    <p:extLst>
      <p:ext uri="{BB962C8B-B14F-4D97-AF65-F5344CB8AC3E}">
        <p14:creationId xmlns:p14="http://schemas.microsoft.com/office/powerpoint/2010/main" val="24431199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24</a:t>
            </a:fld>
            <a:endParaRPr lang="en-US" dirty="0"/>
          </a:p>
        </p:txBody>
      </p:sp>
    </p:spTree>
    <p:extLst>
      <p:ext uri="{BB962C8B-B14F-4D97-AF65-F5344CB8AC3E}">
        <p14:creationId xmlns:p14="http://schemas.microsoft.com/office/powerpoint/2010/main" val="35764446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25</a:t>
            </a:fld>
            <a:endParaRPr lang="en-US" dirty="0"/>
          </a:p>
        </p:txBody>
      </p:sp>
    </p:spTree>
    <p:extLst>
      <p:ext uri="{BB962C8B-B14F-4D97-AF65-F5344CB8AC3E}">
        <p14:creationId xmlns:p14="http://schemas.microsoft.com/office/powerpoint/2010/main" val="4097379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5/12/2014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2</a:t>
            </a:fld>
            <a:endParaRPr lang="en-US" dirty="0"/>
          </a:p>
        </p:txBody>
      </p:sp>
    </p:spTree>
    <p:extLst>
      <p:ext uri="{BB962C8B-B14F-4D97-AF65-F5344CB8AC3E}">
        <p14:creationId xmlns:p14="http://schemas.microsoft.com/office/powerpoint/2010/main" val="1086975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26</a:t>
            </a:fld>
            <a:endParaRPr lang="en-US" dirty="0"/>
          </a:p>
        </p:txBody>
      </p:sp>
    </p:spTree>
    <p:extLst>
      <p:ext uri="{BB962C8B-B14F-4D97-AF65-F5344CB8AC3E}">
        <p14:creationId xmlns:p14="http://schemas.microsoft.com/office/powerpoint/2010/main" val="10612890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27</a:t>
            </a:fld>
            <a:endParaRPr lang="en-US" dirty="0"/>
          </a:p>
        </p:txBody>
      </p:sp>
    </p:spTree>
    <p:extLst>
      <p:ext uri="{BB962C8B-B14F-4D97-AF65-F5344CB8AC3E}">
        <p14:creationId xmlns:p14="http://schemas.microsoft.com/office/powerpoint/2010/main" val="976612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28</a:t>
            </a:fld>
            <a:endParaRPr lang="en-US" dirty="0"/>
          </a:p>
        </p:txBody>
      </p:sp>
    </p:spTree>
    <p:extLst>
      <p:ext uri="{BB962C8B-B14F-4D97-AF65-F5344CB8AC3E}">
        <p14:creationId xmlns:p14="http://schemas.microsoft.com/office/powerpoint/2010/main" val="4128352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29</a:t>
            </a:fld>
            <a:endParaRPr lang="en-US" dirty="0"/>
          </a:p>
        </p:txBody>
      </p:sp>
    </p:spTree>
    <p:extLst>
      <p:ext uri="{BB962C8B-B14F-4D97-AF65-F5344CB8AC3E}">
        <p14:creationId xmlns:p14="http://schemas.microsoft.com/office/powerpoint/2010/main" val="3041269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30</a:t>
            </a:fld>
            <a:endParaRPr lang="en-US" dirty="0"/>
          </a:p>
        </p:txBody>
      </p:sp>
    </p:spTree>
    <p:extLst>
      <p:ext uri="{BB962C8B-B14F-4D97-AF65-F5344CB8AC3E}">
        <p14:creationId xmlns:p14="http://schemas.microsoft.com/office/powerpoint/2010/main" val="22580758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38</a:t>
            </a:fld>
            <a:endParaRPr lang="en-US" dirty="0"/>
          </a:p>
        </p:txBody>
      </p:sp>
    </p:spTree>
    <p:extLst>
      <p:ext uri="{BB962C8B-B14F-4D97-AF65-F5344CB8AC3E}">
        <p14:creationId xmlns:p14="http://schemas.microsoft.com/office/powerpoint/2010/main" val="42004829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8" name="Date Placeholder 7"/>
          <p:cNvSpPr>
            <a:spLocks noGrp="1"/>
          </p:cNvSpPr>
          <p:nvPr>
            <p:ph type="dt" idx="10"/>
          </p:nvPr>
        </p:nvSpPr>
        <p:spPr/>
        <p:txBody>
          <a:bodyPr/>
          <a:lstStyle/>
          <a:p>
            <a:fld id="{2EC64DE5-4A80-4049-BDC7-E36CCA811281}" type="datetime1">
              <a:rPr lang="en-US" smtClean="0">
                <a:solidFill>
                  <a:prstClr val="black"/>
                </a:solidFill>
              </a:rPr>
              <a:pPr/>
              <a:t>5/12/2014</a:t>
            </a:fld>
            <a:endParaRPr lang="en-US" dirty="0">
              <a:solidFill>
                <a:prstClr val="black"/>
              </a:solidFill>
            </a:endParaRPr>
          </a:p>
        </p:txBody>
      </p:sp>
      <p:sp>
        <p:nvSpPr>
          <p:cNvPr id="9" name="Footer Placeholder 8"/>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br>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10" name="Slide Number Placeholder 9"/>
          <p:cNvSpPr>
            <a:spLocks noGrp="1"/>
          </p:cNvSpPr>
          <p:nvPr>
            <p:ph type="sldNum" sz="quarter" idx="12"/>
          </p:nvPr>
        </p:nvSpPr>
        <p:spPr/>
        <p:txBody>
          <a:bodyPr/>
          <a:lstStyle/>
          <a:p>
            <a:fld id="{8B263312-38AA-4E1E-B2B5-0F8F122B24FE}" type="slidenum">
              <a:rPr lang="en-US" smtClean="0">
                <a:solidFill>
                  <a:prstClr val="black"/>
                </a:solidFill>
              </a:rPr>
              <a:pPr/>
              <a:t>41</a:t>
            </a:fld>
            <a:endParaRPr lang="en-US" dirty="0">
              <a:solidFill>
                <a:prstClr val="black"/>
              </a:solidFill>
            </a:endParaRPr>
          </a:p>
        </p:txBody>
      </p:sp>
      <p:sp>
        <p:nvSpPr>
          <p:cNvPr id="11" name="Header Placeholder 10"/>
          <p:cNvSpPr>
            <a:spLocks noGrp="1"/>
          </p:cNvSpPr>
          <p:nvPr>
            <p:ph type="hdr" sz="quarter" idx="13"/>
          </p:nvPr>
        </p:nvSpPr>
        <p:spPr/>
        <p:txBody>
          <a:bodyPr/>
          <a:lstStyle/>
          <a:p>
            <a:r>
              <a:rPr lang="en-US" dirty="0">
                <a:solidFill>
                  <a:prstClr val="black"/>
                </a:solidFill>
              </a:rPr>
              <a:t>Tech Ready 15</a:t>
            </a:r>
          </a:p>
        </p:txBody>
      </p:sp>
    </p:spTree>
    <p:extLst>
      <p:ext uri="{BB962C8B-B14F-4D97-AF65-F5344CB8AC3E}">
        <p14:creationId xmlns:p14="http://schemas.microsoft.com/office/powerpoint/2010/main" val="32959344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14300" indent="-114300" eaLnBrk="1" hangingPunct="1">
              <a:spcBef>
                <a:spcPct val="0"/>
              </a:spcBef>
              <a:buFont typeface="Wingdings" pitchFamily="2" charset="2"/>
              <a:buNone/>
            </a:pPr>
            <a:endParaRPr lang="en-US" dirty="0"/>
          </a:p>
        </p:txBody>
      </p:sp>
      <p:sp>
        <p:nvSpPr>
          <p:cNvPr id="8" name="Date Placeholder 7"/>
          <p:cNvSpPr>
            <a:spLocks noGrp="1"/>
          </p:cNvSpPr>
          <p:nvPr>
            <p:ph type="dt" idx="10"/>
          </p:nvPr>
        </p:nvSpPr>
        <p:spPr/>
        <p:txBody>
          <a:bodyPr/>
          <a:lstStyle/>
          <a:p>
            <a:fld id="{4E52F265-F367-4F41-8133-621F21EFA5ED}" type="datetime1">
              <a:rPr lang="en-US">
                <a:solidFill>
                  <a:prstClr val="black"/>
                </a:solidFill>
              </a:rPr>
              <a:pPr/>
              <a:t>5/12/2014</a:t>
            </a:fld>
            <a:endParaRPr lang="en-US" dirty="0">
              <a:solidFill>
                <a:prstClr val="black"/>
              </a:solidFill>
            </a:endParaRPr>
          </a:p>
        </p:txBody>
      </p:sp>
      <p:sp>
        <p:nvSpPr>
          <p:cNvPr id="9" name="Footer Placeholder 8"/>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br>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10" name="Slide Number Placeholder 9"/>
          <p:cNvSpPr>
            <a:spLocks noGrp="1"/>
          </p:cNvSpPr>
          <p:nvPr>
            <p:ph type="sldNum" sz="quarter" idx="12"/>
          </p:nvPr>
        </p:nvSpPr>
        <p:spPr/>
        <p:txBody>
          <a:bodyPr/>
          <a:lstStyle/>
          <a:p>
            <a:fld id="{8B263312-38AA-4E1E-B2B5-0F8F122B24FE}" type="slidenum">
              <a:rPr lang="en-US">
                <a:solidFill>
                  <a:prstClr val="black"/>
                </a:solidFill>
              </a:rPr>
              <a:pPr/>
              <a:t>42</a:t>
            </a:fld>
            <a:endParaRPr lang="en-US" dirty="0">
              <a:solidFill>
                <a:prstClr val="black"/>
              </a:solidFill>
            </a:endParaRPr>
          </a:p>
        </p:txBody>
      </p:sp>
      <p:sp>
        <p:nvSpPr>
          <p:cNvPr id="11" name="Header Placeholder 10"/>
          <p:cNvSpPr>
            <a:spLocks noGrp="1"/>
          </p:cNvSpPr>
          <p:nvPr>
            <p:ph type="hdr" sz="quarter" idx="13"/>
          </p:nvPr>
        </p:nvSpPr>
        <p:spPr/>
        <p:txBody>
          <a:bodyPr/>
          <a:lstStyle/>
          <a:p>
            <a:r>
              <a:rPr lang="en-US" dirty="0">
                <a:solidFill>
                  <a:prstClr val="black"/>
                </a:solidFill>
              </a:rPr>
              <a:t>Tech Ready 15</a:t>
            </a:r>
          </a:p>
        </p:txBody>
      </p:sp>
    </p:spTree>
    <p:extLst>
      <p:ext uri="{BB962C8B-B14F-4D97-AF65-F5344CB8AC3E}">
        <p14:creationId xmlns:p14="http://schemas.microsoft.com/office/powerpoint/2010/main" val="3935987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5/12/2014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43</a:t>
            </a:fld>
            <a:endParaRPr lang="en-US" dirty="0"/>
          </a:p>
        </p:txBody>
      </p:sp>
    </p:spTree>
    <p:extLst>
      <p:ext uri="{BB962C8B-B14F-4D97-AF65-F5344CB8AC3E}">
        <p14:creationId xmlns:p14="http://schemas.microsoft.com/office/powerpoint/2010/main" val="2589142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433712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dirty="0"/>
          </a:p>
        </p:txBody>
      </p:sp>
      <p:sp>
        <p:nvSpPr>
          <p:cNvPr id="5" name="Date Placeholder 4"/>
          <p:cNvSpPr>
            <a:spLocks noGrp="1"/>
          </p:cNvSpPr>
          <p:nvPr>
            <p:ph type="dt" idx="10"/>
          </p:nvPr>
        </p:nvSpPr>
        <p:spPr/>
        <p:txBody>
          <a:bodyPr/>
          <a:lstStyle/>
          <a:p>
            <a:fld id="{F22B3E36-5CE0-4CB7-82DE-38A88C71BFA8}" type="datetime1">
              <a:rPr lang="en-US" smtClean="0"/>
              <a:pPr/>
              <a:t>5/12/2014</a:t>
            </a:fld>
            <a:endParaRPr lang="en-US" dirty="0"/>
          </a:p>
        </p:txBody>
      </p:sp>
      <p:sp>
        <p:nvSpPr>
          <p:cNvPr id="6" name="Footer Placeholder 5"/>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br>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fld id="{8B263312-38AA-4E1E-B2B5-0F8F122B24FE}" type="slidenum">
              <a:rPr lang="en-US" smtClean="0"/>
              <a:pPr/>
              <a:t>3</a:t>
            </a:fld>
            <a:endParaRPr lang="en-US" dirty="0"/>
          </a:p>
        </p:txBody>
      </p:sp>
      <p:sp>
        <p:nvSpPr>
          <p:cNvPr id="8" name="Header Placeholder 7"/>
          <p:cNvSpPr>
            <a:spLocks noGrp="1"/>
          </p:cNvSpPr>
          <p:nvPr>
            <p:ph type="hdr" sz="quarter" idx="13"/>
          </p:nvPr>
        </p:nvSpPr>
        <p:spPr/>
        <p:txBody>
          <a:bodyPr/>
          <a:lstStyle/>
          <a:p>
            <a:r>
              <a:rPr lang="en-US" dirty="0"/>
              <a:t>Tech Ready 15</a:t>
            </a:r>
          </a:p>
        </p:txBody>
      </p:sp>
    </p:spTree>
    <p:extLst>
      <p:ext uri="{BB962C8B-B14F-4D97-AF65-F5344CB8AC3E}">
        <p14:creationId xmlns:p14="http://schemas.microsoft.com/office/powerpoint/2010/main" val="35978662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5/12/2014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47</a:t>
            </a:fld>
            <a:endParaRPr lang="en-US" dirty="0"/>
          </a:p>
        </p:txBody>
      </p:sp>
    </p:spTree>
    <p:extLst>
      <p:ext uri="{BB962C8B-B14F-4D97-AF65-F5344CB8AC3E}">
        <p14:creationId xmlns:p14="http://schemas.microsoft.com/office/powerpoint/2010/main" val="12691296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5/12/2014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48</a:t>
            </a:fld>
            <a:endParaRPr lang="en-US" dirty="0"/>
          </a:p>
        </p:txBody>
      </p:sp>
    </p:spTree>
    <p:extLst>
      <p:ext uri="{BB962C8B-B14F-4D97-AF65-F5344CB8AC3E}">
        <p14:creationId xmlns:p14="http://schemas.microsoft.com/office/powerpoint/2010/main" val="2280642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5/12/2014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49</a:t>
            </a:fld>
            <a:endParaRPr lang="en-US" dirty="0"/>
          </a:p>
        </p:txBody>
      </p:sp>
    </p:spTree>
    <p:extLst>
      <p:ext uri="{BB962C8B-B14F-4D97-AF65-F5344CB8AC3E}">
        <p14:creationId xmlns:p14="http://schemas.microsoft.com/office/powerpoint/2010/main" val="3872202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5/12/2014 4:53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50</a:t>
            </a:fld>
            <a:endParaRPr lang="en-US" dirty="0">
              <a:solidFill>
                <a:prstClr val="black"/>
              </a:solidFill>
            </a:endParaRPr>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pPr marL="0"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marL="0"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1866522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defTabSz="933237">
              <a:buNone/>
              <a:defRPr/>
            </a:pPr>
            <a:endParaRPr lang="en-US" dirty="0"/>
          </a:p>
        </p:txBody>
      </p:sp>
      <p:sp>
        <p:nvSpPr>
          <p:cNvPr id="4" name="Slide Number Placeholder 3"/>
          <p:cNvSpPr>
            <a:spLocks noGrp="1"/>
          </p:cNvSpPr>
          <p:nvPr>
            <p:ph type="sldNum" sz="quarter" idx="10"/>
          </p:nvPr>
        </p:nvSpPr>
        <p:spPr/>
        <p:txBody>
          <a:bodyPr/>
          <a:lstStyle/>
          <a:p>
            <a:fld id="{1A611E25-2A99-423D-93D2-7CA445D18E05}" type="slidenum">
              <a:rPr lang="en-US" smtClean="0"/>
              <a:pPr/>
              <a:t>6</a:t>
            </a:fld>
            <a:endParaRPr lang="en-US"/>
          </a:p>
        </p:txBody>
      </p:sp>
    </p:spTree>
    <p:extLst>
      <p:ext uri="{BB962C8B-B14F-4D97-AF65-F5344CB8AC3E}">
        <p14:creationId xmlns:p14="http://schemas.microsoft.com/office/powerpoint/2010/main" val="1370991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1" indent="0">
              <a:buNone/>
              <a:defRPr/>
            </a:pPr>
            <a:endParaRPr lang="en-US" dirty="0"/>
          </a:p>
        </p:txBody>
      </p:sp>
      <p:sp>
        <p:nvSpPr>
          <p:cNvPr id="4" name="Header Placeholder 3"/>
          <p:cNvSpPr>
            <a:spLocks noGrp="1"/>
          </p:cNvSpPr>
          <p:nvPr>
            <p:ph type="hdr" sz="quarter" idx="10"/>
          </p:nvPr>
        </p:nvSpPr>
        <p:spPr/>
        <p:txBody>
          <a:bodyPr/>
          <a:lstStyle/>
          <a:p>
            <a:r>
              <a:rPr lang="en-US" smtClean="0"/>
              <a:t>TechReady 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53467D9-C81D-4146-AE26-9828BC95AF7E}" type="datetime1">
              <a:rPr lang="en-US" smtClean="0"/>
              <a:t>5/12/2014</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a:t>
            </a:fld>
            <a:endParaRPr lang="en-US" dirty="0"/>
          </a:p>
        </p:txBody>
      </p:sp>
    </p:spTree>
    <p:extLst>
      <p:ext uri="{BB962C8B-B14F-4D97-AF65-F5344CB8AC3E}">
        <p14:creationId xmlns:p14="http://schemas.microsoft.com/office/powerpoint/2010/main" val="1790972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smtClean="0"/>
              <a:t>TechReady 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53467D9-C81D-4146-AE26-9828BC95AF7E}" type="datetime1">
              <a:rPr lang="en-US" smtClean="0"/>
              <a:t>5/12/2014</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8</a:t>
            </a:fld>
            <a:endParaRPr lang="en-US" dirty="0"/>
          </a:p>
        </p:txBody>
      </p:sp>
    </p:spTree>
    <p:extLst>
      <p:ext uri="{BB962C8B-B14F-4D97-AF65-F5344CB8AC3E}">
        <p14:creationId xmlns:p14="http://schemas.microsoft.com/office/powerpoint/2010/main" val="2778382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smtClean="0"/>
              <a:t>TechReady 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53467D9-C81D-4146-AE26-9828BC95AF7E}" type="datetime1">
              <a:rPr lang="en-US" smtClean="0"/>
              <a:t>5/12/2014</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9</a:t>
            </a:fld>
            <a:endParaRPr lang="en-US" dirty="0"/>
          </a:p>
        </p:txBody>
      </p:sp>
    </p:spTree>
    <p:extLst>
      <p:ext uri="{BB962C8B-B14F-4D97-AF65-F5344CB8AC3E}">
        <p14:creationId xmlns:p14="http://schemas.microsoft.com/office/powerpoint/2010/main" val="733005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12</a:t>
            </a:fld>
            <a:endParaRPr lang="en-US" dirty="0"/>
          </a:p>
        </p:txBody>
      </p:sp>
    </p:spTree>
    <p:extLst>
      <p:ext uri="{BB962C8B-B14F-4D97-AF65-F5344CB8AC3E}">
        <p14:creationId xmlns:p14="http://schemas.microsoft.com/office/powerpoint/2010/main" val="1770756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13</a:t>
            </a:fld>
            <a:endParaRPr lang="en-US" dirty="0"/>
          </a:p>
        </p:txBody>
      </p:sp>
    </p:spTree>
    <p:extLst>
      <p:ext uri="{BB962C8B-B14F-4D97-AF65-F5344CB8AC3E}">
        <p14:creationId xmlns:p14="http://schemas.microsoft.com/office/powerpoint/2010/main" val="8507490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8" y="483677"/>
            <a:ext cx="1811112" cy="387966"/>
          </a:xfrm>
          <a:prstGeom prst="rect">
            <a:avLst/>
          </a:prstGeom>
        </p:spPr>
      </p:pic>
      <p:pic>
        <p:nvPicPr>
          <p:cNvPr id="6" name="TechEd 2014 logo white"/>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58190" y="448802"/>
            <a:ext cx="2965328" cy="1283012"/>
          </a:xfrm>
          <a:prstGeom prst="rect">
            <a:avLst/>
          </a:prstGeom>
        </p:spPr>
      </p:pic>
    </p:spTree>
    <p:extLst>
      <p:ext uri="{BB962C8B-B14F-4D97-AF65-F5344CB8AC3E}">
        <p14:creationId xmlns:p14="http://schemas.microsoft.com/office/powerpoint/2010/main" val="122759578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2"/>
                    </a:gs>
                    <a:gs pos="39000">
                      <a:schemeClr val="tx2"/>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4264873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13869">
                      <a:schemeClr val="tx2"/>
                    </a:gs>
                    <a:gs pos="42000">
                      <a:schemeClr val="tx2"/>
                    </a:gs>
                  </a:gsLst>
                  <a:lin ang="5400000" scaled="0"/>
                </a:gradFill>
              </a:defRPr>
            </a:lvl1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25470771"/>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5109">
                      <a:schemeClr val="tx2"/>
                    </a:gs>
                    <a:gs pos="25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100000">
                      <a:schemeClr val="tx2"/>
                    </a:gs>
                    <a:gs pos="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22516827"/>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2-color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Tx/>
              <a:buBlip>
                <a:blip r:embed="rId2"/>
              </a:buBlip>
              <a:defRPr sz="3600">
                <a:gradFill>
                  <a:gsLst>
                    <a:gs pos="5109">
                      <a:schemeClr val="tx2"/>
                    </a:gs>
                    <a:gs pos="100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Tx/>
              <a:buBlip>
                <a:blip r:embed="rId2"/>
              </a:buBlip>
              <a:defRPr sz="3600">
                <a:gradFill>
                  <a:gsLst>
                    <a:gs pos="5109">
                      <a:schemeClr val="tx2"/>
                    </a:gs>
                    <a:gs pos="100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6529240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0" y="1028"/>
            <a:ext cx="12436474" cy="6992469"/>
          </a:xfrm>
          <a:prstGeom prst="rect">
            <a:avLst/>
          </a:prstGeom>
        </p:spPr>
      </p:pic>
      <p:sp>
        <p:nvSpPr>
          <p:cNvPr id="14" name="Dark gradation bottom"/>
          <p:cNvSpPr/>
          <p:nvPr userDrawn="1"/>
        </p:nvSpPr>
        <p:spPr bwMode="gray">
          <a:xfrm flipV="1">
            <a:off x="0" y="-4"/>
            <a:ext cx="12446758" cy="6994525"/>
          </a:xfrm>
          <a:prstGeom prst="rect">
            <a:avLst/>
          </a:prstGeom>
          <a:gradFill flip="none" rotWithShape="1">
            <a:gsLst>
              <a:gs pos="0">
                <a:srgbClr val="000000">
                  <a:alpha val="73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9" name="Dark gradation top"/>
          <p:cNvSpPr/>
          <p:nvPr userDrawn="1"/>
        </p:nvSpPr>
        <p:spPr bwMode="gray">
          <a:xfrm>
            <a:off x="0" y="-1028"/>
            <a:ext cx="12446757" cy="6994525"/>
          </a:xfrm>
          <a:prstGeom prst="rect">
            <a:avLst/>
          </a:prstGeom>
          <a:gradFill flip="none" rotWithShape="1">
            <a:gsLst>
              <a:gs pos="0">
                <a:srgbClr val="000000">
                  <a:alpha val="5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p:cNvSpPr/>
          <p:nvPr userDrawn="1"/>
        </p:nvSpPr>
        <p:spPr bwMode="gray">
          <a:xfrm>
            <a:off x="274638" y="2125663"/>
            <a:ext cx="6400800"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402388"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400800"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pic>
        <p:nvPicPr>
          <p:cNvPr id="12" name="TechEd 2014 logo white"/>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4108" y="448802"/>
            <a:ext cx="2965328" cy="1283012"/>
          </a:xfrm>
          <a:prstGeom prst="rect">
            <a:avLst/>
          </a:prstGeom>
        </p:spPr>
      </p:pic>
      <p:sp>
        <p:nvSpPr>
          <p:cNvPr id="6" name="Text Placeholder 5"/>
          <p:cNvSpPr>
            <a:spLocks noGrp="1"/>
          </p:cNvSpPr>
          <p:nvPr>
            <p:ph type="body" sz="quarter" idx="15" hasCustomPrompt="1"/>
          </p:nvPr>
        </p:nvSpPr>
        <p:spPr>
          <a:xfrm>
            <a:off x="10333038" y="296863"/>
            <a:ext cx="1828800" cy="378565"/>
          </a:xfrm>
        </p:spPr>
        <p:txBody>
          <a:bodyPr/>
          <a:lstStyle>
            <a:lvl1pPr marL="0" indent="0" algn="r">
              <a:buNone/>
              <a:defRPr sz="1400" baseline="0"/>
            </a:lvl1pPr>
          </a:lstStyle>
          <a:p>
            <a:pPr lvl="0"/>
            <a:r>
              <a:rPr lang="en-US" dirty="0" smtClean="0"/>
              <a:t>Session Code</a:t>
            </a:r>
            <a:endParaRPr lang="en-US" dirty="0"/>
          </a:p>
        </p:txBody>
      </p:sp>
    </p:spTree>
    <p:extLst>
      <p:ext uri="{BB962C8B-B14F-4D97-AF65-F5344CB8AC3E}">
        <p14:creationId xmlns:p14="http://schemas.microsoft.com/office/powerpoint/2010/main" val="14650036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291529329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2390161380"/>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2538603404"/>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3183363366"/>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1243333861"/>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80330917"/>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00205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rgbClr val="002050"/>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11"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74108" y="448802"/>
            <a:ext cx="2965328" cy="1283012"/>
          </a:xfrm>
          <a:prstGeom prst="rect">
            <a:avLst/>
          </a:prstGeom>
        </p:spPr>
      </p:pic>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
        <p:nvSpPr>
          <p:cNvPr id="7" name="Text Placeholder 5"/>
          <p:cNvSpPr>
            <a:spLocks noGrp="1"/>
          </p:cNvSpPr>
          <p:nvPr>
            <p:ph type="body" sz="quarter" idx="15" hasCustomPrompt="1"/>
          </p:nvPr>
        </p:nvSpPr>
        <p:spPr>
          <a:xfrm>
            <a:off x="10333038" y="296863"/>
            <a:ext cx="1828800" cy="378565"/>
          </a:xfrm>
        </p:spPr>
        <p:txBody>
          <a:bodyPr/>
          <a:lstStyle>
            <a:lvl1pPr marL="0" indent="0" algn="r">
              <a:buNone/>
              <a:defRPr sz="1400" baseline="0"/>
            </a:lvl1pPr>
          </a:lstStyle>
          <a:p>
            <a:pPr lvl="0"/>
            <a:r>
              <a:rPr lang="en-US" dirty="0" smtClean="0"/>
              <a:t>Session Code</a:t>
            </a:r>
            <a:endParaRPr lang="en-US" dirty="0"/>
          </a:p>
        </p:txBody>
      </p:sp>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4" orient="horz" pos="4406"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7896568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93523202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1_Title Slide Photo Layout">
    <p:bg bwMode="gray">
      <p:bgPr>
        <a:solidFill>
          <a:srgbClr val="002050"/>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0" y="1028"/>
            <a:ext cx="12436474" cy="6992469"/>
          </a:xfrm>
          <a:prstGeom prst="rect">
            <a:avLst/>
          </a:prstGeom>
        </p:spPr>
      </p:pic>
      <p:sp>
        <p:nvSpPr>
          <p:cNvPr id="14" name="Dark gradation bottom"/>
          <p:cNvSpPr/>
          <p:nvPr/>
        </p:nvSpPr>
        <p:spPr bwMode="gray">
          <a:xfrm flipV="1">
            <a:off x="0" y="-4"/>
            <a:ext cx="12446758" cy="6994525"/>
          </a:xfrm>
          <a:prstGeom prst="rect">
            <a:avLst/>
          </a:prstGeom>
          <a:gradFill flip="none" rotWithShape="1">
            <a:gsLst>
              <a:gs pos="0">
                <a:srgbClr val="000000">
                  <a:alpha val="73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9" name="Dark gradation top"/>
          <p:cNvSpPr/>
          <p:nvPr/>
        </p:nvSpPr>
        <p:spPr bwMode="gray">
          <a:xfrm>
            <a:off x="0" y="-1028"/>
            <a:ext cx="12446757" cy="6994525"/>
          </a:xfrm>
          <a:prstGeom prst="rect">
            <a:avLst/>
          </a:prstGeom>
          <a:gradFill flip="none" rotWithShape="1">
            <a:gsLst>
              <a:gs pos="0">
                <a:srgbClr val="000000">
                  <a:alpha val="5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p:cNvSpPr/>
          <p:nvPr/>
        </p:nvSpPr>
        <p:spPr bwMode="gray">
          <a:xfrm>
            <a:off x="274638" y="2125663"/>
            <a:ext cx="6400800"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402388"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400800"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pic>
        <p:nvPicPr>
          <p:cNvPr id="12" name="TechEd 2014 logo whit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108" y="448802"/>
            <a:ext cx="2965328" cy="1283012"/>
          </a:xfrm>
          <a:prstGeom prst="rect">
            <a:avLst/>
          </a:prstGeom>
        </p:spPr>
      </p:pic>
    </p:spTree>
    <p:extLst>
      <p:ext uri="{BB962C8B-B14F-4D97-AF65-F5344CB8AC3E}">
        <p14:creationId xmlns:p14="http://schemas.microsoft.com/office/powerpoint/2010/main" val="33379114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auto">
          <a:xfrm>
            <a:off x="274638" y="2125663"/>
            <a:ext cx="8229600" cy="3657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82295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bwMode="invGray">
          <a:xfrm>
            <a:off x="458332" y="6182440"/>
            <a:ext cx="1552931" cy="332660"/>
          </a:xfrm>
          <a:prstGeom prst="rect">
            <a:avLst/>
          </a:prstGeom>
        </p:spPr>
      </p:pic>
      <p:pic>
        <p:nvPicPr>
          <p:cNvPr id="10" name="TechEd 2014 logo white"/>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74108" y="448802"/>
            <a:ext cx="2965328" cy="1283012"/>
          </a:xfrm>
          <a:prstGeom prst="rect">
            <a:avLst/>
          </a:prstGeom>
        </p:spPr>
      </p:pic>
      <p:sp>
        <p:nvSpPr>
          <p:cNvPr id="11" name="Text Placeholder 5"/>
          <p:cNvSpPr>
            <a:spLocks noGrp="1"/>
          </p:cNvSpPr>
          <p:nvPr>
            <p:ph type="body" sz="quarter" idx="15" hasCustomPrompt="1"/>
          </p:nvPr>
        </p:nvSpPr>
        <p:spPr>
          <a:xfrm>
            <a:off x="10333038" y="296863"/>
            <a:ext cx="1828800" cy="378565"/>
          </a:xfrm>
        </p:spPr>
        <p:txBody>
          <a:bodyPr/>
          <a:lstStyle>
            <a:lvl1pPr marL="0" indent="0" algn="r">
              <a:buNone/>
              <a:defRPr sz="1400" baseline="0"/>
            </a:lvl1pPr>
          </a:lstStyle>
          <a:p>
            <a:pPr lvl="0"/>
            <a:r>
              <a:rPr lang="en-US" dirty="0" smtClean="0"/>
              <a:t>Session Code</a:t>
            </a:r>
            <a:endParaRPr lang="en-US" dirty="0"/>
          </a:p>
        </p:txBody>
      </p:sp>
    </p:spTree>
    <p:extLst>
      <p:ext uri="{BB962C8B-B14F-4D97-AF65-F5344CB8AC3E}">
        <p14:creationId xmlns:p14="http://schemas.microsoft.com/office/powerpoint/2010/main" val="13412447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pic>
        <p:nvPicPr>
          <p:cNvPr id="6"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pic>
        <p:nvPicPr>
          <p:cNvPr id="5"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715399378"/>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2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p:cNvPicPr>
            <a:picLocks noChangeAspect="1"/>
          </p:cNvPicPr>
          <p:nvPr userDrawn="1"/>
        </p:nvPicPr>
        <p:blipFill>
          <a:blip r:embed="rId34" cstate="email">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205" r:id="rId1"/>
    <p:sldLayoutId id="2147484276" r:id="rId2"/>
    <p:sldLayoutId id="2147484167" r:id="rId3"/>
    <p:sldLayoutId id="2147484166" r:id="rId4"/>
    <p:sldLayoutId id="2147484105" r:id="rId5"/>
    <p:sldLayoutId id="2147484182" r:id="rId6"/>
    <p:sldLayoutId id="2147484277" r:id="rId7"/>
    <p:sldLayoutId id="2147484130" r:id="rId8"/>
    <p:sldLayoutId id="2147484101" r:id="rId9"/>
    <p:sldLayoutId id="2147484102" r:id="rId10"/>
    <p:sldLayoutId id="2147484098" r:id="rId11"/>
    <p:sldLayoutId id="2147484212" r:id="rId12"/>
    <p:sldLayoutId id="2147484086" r:id="rId13"/>
    <p:sldLayoutId id="2147484211" r:id="rId14"/>
    <p:sldLayoutId id="2147484100" r:id="rId15"/>
    <p:sldLayoutId id="2147484213" r:id="rId16"/>
    <p:sldLayoutId id="2147484089" r:id="rId17"/>
    <p:sldLayoutId id="2147484214" r:id="rId18"/>
    <p:sldLayoutId id="2147484092" r:id="rId19"/>
    <p:sldLayoutId id="2147484190" r:id="rId20"/>
    <p:sldLayoutId id="2147484195" r:id="rId21"/>
    <p:sldLayoutId id="2147484209" r:id="rId22"/>
    <p:sldLayoutId id="2147484196" r:id="rId23"/>
    <p:sldLayoutId id="2147484208" r:id="rId24"/>
    <p:sldLayoutId id="2147484192" r:id="rId25"/>
    <p:sldLayoutId id="2147484093" r:id="rId26"/>
    <p:sldLayoutId id="2147484127" r:id="rId27"/>
    <p:sldLayoutId id="2147484128" r:id="rId28"/>
    <p:sldLayoutId id="2147484129" r:id="rId29"/>
    <p:sldLayoutId id="2147484203" r:id="rId30"/>
    <p:sldLayoutId id="2147484272" r:id="rId31"/>
    <p:sldLayoutId id="2147484278" r:id="rId32"/>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5"/>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5"/>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5"/>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5"/>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5"/>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661" userDrawn="1">
          <p15:clr>
            <a:srgbClr val="5ACBF0"/>
          </p15:clr>
        </p15:guide>
        <p15:guide id="4" orient="horz" pos="4219" userDrawn="1">
          <p15:clr>
            <a:srgbClr val="5ACBF0"/>
          </p15:clr>
        </p15:guide>
        <p15:guide id="5" pos="749" userDrawn="1">
          <p15:clr>
            <a:srgbClr val="5ACBF0"/>
          </p15:clr>
        </p15:guide>
        <p15:guide id="6" pos="1325" userDrawn="1">
          <p15:clr>
            <a:srgbClr val="5ACBF0"/>
          </p15:clr>
        </p15:guide>
        <p15:guide id="7" pos="1901" userDrawn="1">
          <p15:clr>
            <a:srgbClr val="5ACBF0"/>
          </p15:clr>
        </p15:guide>
        <p15:guide id="8" pos="2477" userDrawn="1">
          <p15:clr>
            <a:srgbClr val="5ACBF0"/>
          </p15:clr>
        </p15:guide>
        <p15:guide id="9" pos="3053" userDrawn="1">
          <p15:clr>
            <a:srgbClr val="5ACBF0"/>
          </p15:clr>
        </p15:guide>
        <p15:guide id="10" pos="3629" userDrawn="1">
          <p15:clr>
            <a:srgbClr val="5ACBF0"/>
          </p15:clr>
        </p15:guide>
        <p15:guide id="11" pos="4205" userDrawn="1">
          <p15:clr>
            <a:srgbClr val="5ACBF0"/>
          </p15:clr>
        </p15:guide>
        <p15:guide id="12" pos="4781" userDrawn="1">
          <p15:clr>
            <a:srgbClr val="5ACBF0"/>
          </p15:clr>
        </p15:guide>
        <p15:guide id="13" pos="5357" userDrawn="1">
          <p15:clr>
            <a:srgbClr val="5ACBF0"/>
          </p15:clr>
        </p15:guide>
        <p15:guide id="14" pos="5933" userDrawn="1">
          <p15:clr>
            <a:srgbClr val="5ACBF0"/>
          </p15:clr>
        </p15:guide>
        <p15:guide id="15" pos="6509" userDrawn="1">
          <p15:clr>
            <a:srgbClr val="5ACBF0"/>
          </p15:clr>
        </p15:guide>
        <p15:guide id="16" pos="7085" userDrawn="1">
          <p15:clr>
            <a:srgbClr val="5ACBF0"/>
          </p15:clr>
        </p15:guide>
        <p15:guide id="17" orient="horz" pos="763" userDrawn="1">
          <p15:clr>
            <a:srgbClr val="5ACBF0"/>
          </p15:clr>
        </p15:guide>
        <p15:guide id="18" orient="horz" pos="1339" userDrawn="1">
          <p15:clr>
            <a:srgbClr val="5ACBF0"/>
          </p15:clr>
        </p15:guide>
        <p15:guide id="19" orient="horz" pos="1915" userDrawn="1">
          <p15:clr>
            <a:srgbClr val="5ACBF0"/>
          </p15:clr>
        </p15:guide>
        <p15:guide id="20" orient="horz" pos="2491" userDrawn="1">
          <p15:clr>
            <a:srgbClr val="5ACBF0"/>
          </p15:clr>
        </p15:guide>
        <p15:guide id="21" orient="horz" pos="3067" userDrawn="1">
          <p15:clr>
            <a:srgbClr val="5ACBF0"/>
          </p15:clr>
        </p15:guide>
        <p15:guide id="22" orient="horz" pos="3643" userDrawn="1">
          <p15:clr>
            <a:srgbClr val="5ACBF0"/>
          </p15:clr>
        </p15:guide>
        <p15:guide id="23" pos="288" userDrawn="1">
          <p15:clr>
            <a:srgbClr val="C35EA4"/>
          </p15:clr>
        </p15:guide>
        <p15:guide id="24" pos="7546" userDrawn="1">
          <p15:clr>
            <a:srgbClr val="C35EA4"/>
          </p15:clr>
        </p15:guide>
        <p15:guide id="25" orient="horz" pos="302" userDrawn="1">
          <p15:clr>
            <a:srgbClr val="C35EA4"/>
          </p15:clr>
        </p15:guide>
        <p15:guide id="26" orient="horz" pos="4104" userDrawn="1">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8" Type="http://schemas.openxmlformats.org/officeDocument/2006/relationships/hyperlink" Target="microsoft.com/windows/wtg" TargetMode="External"/><Relationship Id="rId3" Type="http://schemas.openxmlformats.org/officeDocument/2006/relationships/hyperlink" Target="windows.com/enterprise" TargetMode="External"/><Relationship Id="rId7" Type="http://schemas.openxmlformats.org/officeDocument/2006/relationships/hyperlink" Target="microsoft.com/mdop" TargetMode="External"/><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hyperlink" Target="microsoft.com/springboard" TargetMode="External"/><Relationship Id="rId5" Type="http://schemas.openxmlformats.org/officeDocument/2006/relationships/image" Target="../media/image2.png"/><Relationship Id="rId4" Type="http://schemas.openxmlformats.org/officeDocument/2006/relationships/hyperlink" Target="http://www.windowsphone.com/business" TargetMode="External"/><Relationship Id="rId9" Type="http://schemas.openxmlformats.org/officeDocument/2006/relationships/hyperlink" Target="http://www.developer.windowsphone.com/"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hyperlink" Target="http://www.microsoft.com/learning" TargetMode="External"/><Relationship Id="rId7"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19.xml"/><Relationship Id="rId6" Type="http://schemas.openxmlformats.org/officeDocument/2006/relationships/hyperlink" Target="http://channel9.msdn.com/Events/TechEd" TargetMode="External"/><Relationship Id="rId5" Type="http://schemas.openxmlformats.org/officeDocument/2006/relationships/hyperlink" Target="http://microsoft.com/technet" TargetMode="External"/><Relationship Id="rId4" Type="http://schemas.openxmlformats.org/officeDocument/2006/relationships/hyperlink" Target="http://microsoft.com/msdn"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19.xml"/><Relationship Id="rId5" Type="http://schemas.openxmlformats.org/officeDocument/2006/relationships/image" Target="../media/image17.png"/><Relationship Id="rId4" Type="http://schemas.openxmlformats.org/officeDocument/2006/relationships/image" Target="../media/image16.png"/></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1.xml"/><Relationship Id="rId1" Type="http://schemas.openxmlformats.org/officeDocument/2006/relationships/tags" Target="../tags/tag1.xml"/><Relationship Id="rId6" Type="http://schemas.openxmlformats.org/officeDocument/2006/relationships/image" Target="../media/image10.emf"/><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8000823"/>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7029" y="1212850"/>
            <a:ext cx="11882419" cy="4260915"/>
          </a:xfrm>
        </p:spPr>
        <p:txBody>
          <a:bodyPr/>
          <a:lstStyle/>
          <a:p>
            <a:pPr marL="0" indent="0">
              <a:buNone/>
            </a:pPr>
            <a:r>
              <a:rPr lang="en-US" sz="4896" dirty="0"/>
              <a:t>We take your feedback very seriously</a:t>
            </a:r>
          </a:p>
          <a:p>
            <a:pPr marL="0" indent="0">
              <a:buNone/>
            </a:pPr>
            <a:endParaRPr lang="en-US" sz="4896" dirty="0"/>
          </a:p>
          <a:p>
            <a:pPr marL="0" indent="0">
              <a:buNone/>
            </a:pPr>
            <a:r>
              <a:rPr lang="en-US" sz="4896" dirty="0"/>
              <a:t>We’ve felt your pain</a:t>
            </a:r>
          </a:p>
          <a:p>
            <a:pPr marL="0" indent="0">
              <a:buNone/>
            </a:pPr>
            <a:endParaRPr lang="en-US" sz="4896" dirty="0"/>
          </a:p>
          <a:p>
            <a:pPr marL="0" indent="0">
              <a:buNone/>
            </a:pPr>
            <a:r>
              <a:rPr lang="en-US" sz="4896" dirty="0"/>
              <a:t>We’ve made it WAY BETTER!!!</a:t>
            </a: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2017421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New in MBAM 2.5</a:t>
            </a:r>
            <a:endParaRPr lang="en-US" dirty="0"/>
          </a:p>
        </p:txBody>
      </p:sp>
    </p:spTree>
    <p:extLst>
      <p:ext uri="{BB962C8B-B14F-4D97-AF65-F5344CB8AC3E}">
        <p14:creationId xmlns:p14="http://schemas.microsoft.com/office/powerpoint/2010/main" val="1962895588"/>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2501" y="-1"/>
            <a:ext cx="4366952"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4" name="Rectangle 3"/>
          <p:cNvSpPr/>
          <p:nvPr/>
        </p:nvSpPr>
        <p:spPr>
          <a:xfrm>
            <a:off x="2501" y="222714"/>
            <a:ext cx="4366952" cy="32081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73041" rtlCol="0" anchor="t"/>
          <a:lstStyle/>
          <a:p>
            <a:r>
              <a:rPr lang="en-US" sz="3672" dirty="0">
                <a:latin typeface="+mj-lt"/>
              </a:rPr>
              <a:t>Improved Compliance &amp;  Enforcement</a:t>
            </a:r>
          </a:p>
        </p:txBody>
      </p:sp>
      <p:sp>
        <p:nvSpPr>
          <p:cNvPr id="8" name="Rectangle 7"/>
          <p:cNvSpPr/>
          <p:nvPr/>
        </p:nvSpPr>
        <p:spPr>
          <a:xfrm>
            <a:off x="4760926" y="238347"/>
            <a:ext cx="7365418" cy="6196120"/>
          </a:xfrm>
          <a:prstGeom prst="rect">
            <a:avLst/>
          </a:prstGeom>
        </p:spPr>
        <p:txBody>
          <a:bodyPr wrap="square">
            <a:spAutoFit/>
          </a:bodyPr>
          <a:lstStyle/>
          <a:p>
            <a:pPr>
              <a:spcAft>
                <a:spcPts val="2448"/>
              </a:spcAft>
            </a:pPr>
            <a:r>
              <a:rPr lang="en-US" sz="3264" dirty="0">
                <a:solidFill>
                  <a:srgbClr val="00BCF2"/>
                </a:solidFill>
              </a:rPr>
              <a:t>Challenges</a:t>
            </a:r>
          </a:p>
          <a:p>
            <a:pPr marL="474394">
              <a:spcAft>
                <a:spcPts val="2448"/>
              </a:spcAft>
            </a:pPr>
            <a:r>
              <a:rPr lang="en-US" sz="2448" dirty="0">
                <a:solidFill>
                  <a:schemeClr val="tx1">
                    <a:lumMod val="65000"/>
                    <a:lumOff val="35000"/>
                  </a:schemeClr>
                </a:solidFill>
                <a:latin typeface="+mj-lt"/>
              </a:rPr>
              <a:t>Driving maximum compliance </a:t>
            </a:r>
          </a:p>
          <a:p>
            <a:pPr marL="474394">
              <a:spcAft>
                <a:spcPts val="2448"/>
              </a:spcAft>
            </a:pPr>
            <a:r>
              <a:rPr lang="en-US" sz="2448" dirty="0">
                <a:solidFill>
                  <a:schemeClr val="tx1">
                    <a:lumMod val="65000"/>
                    <a:lumOff val="35000"/>
                  </a:schemeClr>
                </a:solidFill>
                <a:latin typeface="+mj-lt"/>
              </a:rPr>
              <a:t>Users able to perpetually postpone encryption</a:t>
            </a:r>
          </a:p>
          <a:p>
            <a:pPr marL="474394">
              <a:spcAft>
                <a:spcPts val="2448"/>
              </a:spcAft>
            </a:pPr>
            <a:r>
              <a:rPr lang="en-US" sz="2448" dirty="0">
                <a:solidFill>
                  <a:schemeClr val="tx1">
                    <a:lumMod val="65000"/>
                    <a:lumOff val="35000"/>
                  </a:schemeClr>
                </a:solidFill>
                <a:latin typeface="+mj-lt"/>
              </a:rPr>
              <a:t>Lack of PIN complexity</a:t>
            </a:r>
            <a:endParaRPr lang="en-US" sz="102" dirty="0">
              <a:solidFill>
                <a:srgbClr val="00BCF2"/>
              </a:solidFill>
              <a:latin typeface="+mj-lt"/>
            </a:endParaRPr>
          </a:p>
          <a:p>
            <a:pPr>
              <a:spcAft>
                <a:spcPts val="2448"/>
              </a:spcAft>
            </a:pPr>
            <a:r>
              <a:rPr lang="en-US" sz="3264" dirty="0">
                <a:solidFill>
                  <a:srgbClr val="00BCF2"/>
                </a:solidFill>
              </a:rPr>
              <a:t>Solutions for MBAM 2.5</a:t>
            </a:r>
          </a:p>
          <a:p>
            <a:pPr marL="474394">
              <a:spcAft>
                <a:spcPts val="2448"/>
              </a:spcAft>
            </a:pPr>
            <a:r>
              <a:rPr lang="en-US" sz="2448" dirty="0">
                <a:solidFill>
                  <a:schemeClr val="tx1">
                    <a:lumMod val="65000"/>
                    <a:lumOff val="35000"/>
                  </a:schemeClr>
                </a:solidFill>
                <a:latin typeface="+mj-lt"/>
              </a:rPr>
              <a:t>Added grace period for encryption postponement </a:t>
            </a:r>
          </a:p>
          <a:p>
            <a:pPr marL="474394">
              <a:spcAft>
                <a:spcPts val="2448"/>
              </a:spcAft>
            </a:pPr>
            <a:r>
              <a:rPr lang="en-US" sz="2448" dirty="0">
                <a:solidFill>
                  <a:schemeClr val="tx1">
                    <a:lumMod val="65000"/>
                    <a:lumOff val="35000"/>
                  </a:schemeClr>
                </a:solidFill>
                <a:latin typeface="+mj-lt"/>
              </a:rPr>
              <a:t>Automatic encryption enforcement</a:t>
            </a:r>
          </a:p>
          <a:p>
            <a:pPr marL="474394">
              <a:spcAft>
                <a:spcPts val="2448"/>
              </a:spcAft>
            </a:pPr>
            <a:r>
              <a:rPr lang="en-US" sz="2448" dirty="0">
                <a:solidFill>
                  <a:schemeClr val="tx1">
                    <a:lumMod val="65000"/>
                    <a:lumOff val="35000"/>
                  </a:schemeClr>
                </a:solidFill>
                <a:latin typeface="+mj-lt"/>
              </a:rPr>
              <a:t>Prevent use of simple PINs (1234, 1111, </a:t>
            </a:r>
            <a:r>
              <a:rPr lang="en-US" sz="2448" dirty="0" err="1">
                <a:solidFill>
                  <a:schemeClr val="tx1">
                    <a:lumMod val="65000"/>
                    <a:lumOff val="35000"/>
                  </a:schemeClr>
                </a:solidFill>
                <a:latin typeface="+mj-lt"/>
              </a:rPr>
              <a:t>etc</a:t>
            </a:r>
            <a:r>
              <a:rPr lang="en-US" sz="2448" dirty="0">
                <a:solidFill>
                  <a:schemeClr val="tx1">
                    <a:lumMod val="65000"/>
                    <a:lumOff val="35000"/>
                  </a:schemeClr>
                </a:solidFill>
                <a:latin typeface="+mj-lt"/>
              </a:rPr>
              <a:t>)</a:t>
            </a:r>
          </a:p>
          <a:p>
            <a:pPr marL="474394">
              <a:spcAft>
                <a:spcPts val="2448"/>
              </a:spcAft>
            </a:pPr>
            <a:r>
              <a:rPr lang="en-US" sz="2448" dirty="0">
                <a:solidFill>
                  <a:schemeClr val="tx1">
                    <a:lumMod val="65000"/>
                    <a:lumOff val="35000"/>
                  </a:schemeClr>
                </a:solidFill>
                <a:latin typeface="+mj-lt"/>
              </a:rPr>
              <a:t>Support use of Enhanced PINs (Unicode/ASCII, </a:t>
            </a:r>
            <a:r>
              <a:rPr lang="en-US" sz="2448" dirty="0" err="1">
                <a:solidFill>
                  <a:schemeClr val="tx1">
                    <a:lumMod val="65000"/>
                    <a:lumOff val="35000"/>
                  </a:schemeClr>
                </a:solidFill>
                <a:latin typeface="+mj-lt"/>
              </a:rPr>
              <a:t>etc</a:t>
            </a:r>
            <a:r>
              <a:rPr lang="en-US" sz="2448" dirty="0">
                <a:solidFill>
                  <a:schemeClr val="tx1">
                    <a:lumMod val="65000"/>
                    <a:lumOff val="35000"/>
                  </a:schemeClr>
                </a:solidFill>
                <a:latin typeface="+mj-lt"/>
              </a:rPr>
              <a:t>)</a:t>
            </a:r>
          </a:p>
        </p:txBody>
      </p:sp>
      <p:pic>
        <p:nvPicPr>
          <p:cNvPr id="10" name="Picture 9" descr="\\MAGNUM\Projects\Microsoft\Cloud Power FY12\Design\ICONS_PNG\Application.png"/>
          <p:cNvPicPr>
            <a:picLocks noChangeAspect="1" noChangeArrowheads="1"/>
          </p:cNvPicPr>
          <p:nvPr/>
        </p:nvPicPr>
        <p:blipFill>
          <a:blip r:embed="rId3" cstate="print">
            <a:biLevel thresh="25000"/>
          </a:blip>
          <a:srcRect/>
          <a:stretch>
            <a:fillRect/>
          </a:stretch>
        </p:blipFill>
        <p:spPr bwMode="auto">
          <a:xfrm>
            <a:off x="2340870" y="2471915"/>
            <a:ext cx="1865207" cy="1865207"/>
          </a:xfrm>
          <a:prstGeom prst="rect">
            <a:avLst/>
          </a:prstGeom>
          <a:noFill/>
        </p:spPr>
      </p:pic>
    </p:spTree>
    <p:extLst>
      <p:ext uri="{BB962C8B-B14F-4D97-AF65-F5344CB8AC3E}">
        <p14:creationId xmlns:p14="http://schemas.microsoft.com/office/powerpoint/2010/main" val="31800449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Effect transition="in" filter="fade">
                                      <p:cBhvr>
                                        <p:cTn id="7" dur="1000"/>
                                        <p:tgtEl>
                                          <p:spTgt spid="8">
                                            <p:txEl>
                                              <p:pRg st="4" end="4"/>
                                            </p:txEl>
                                          </p:spTgt>
                                        </p:tgtEl>
                                      </p:cBhvr>
                                    </p:animEffect>
                                    <p:anim calcmode="lin" valueType="num">
                                      <p:cBhvr>
                                        <p:cTn id="8"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5" end="5"/>
                                            </p:txEl>
                                          </p:spTgt>
                                        </p:tgtEl>
                                        <p:attrNameLst>
                                          <p:attrName>style.visibility</p:attrName>
                                        </p:attrNameLst>
                                      </p:cBhvr>
                                      <p:to>
                                        <p:strVal val="visible"/>
                                      </p:to>
                                    </p:set>
                                    <p:animEffect transition="in" filter="fade">
                                      <p:cBhvr>
                                        <p:cTn id="12" dur="1000"/>
                                        <p:tgtEl>
                                          <p:spTgt spid="8">
                                            <p:txEl>
                                              <p:pRg st="5" end="5"/>
                                            </p:txEl>
                                          </p:spTgt>
                                        </p:tgtEl>
                                      </p:cBhvr>
                                    </p:animEffect>
                                    <p:anim calcmode="lin" valueType="num">
                                      <p:cBhvr>
                                        <p:cTn id="13"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5" end="5"/>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animEffect transition="in" filter="fade">
                                      <p:cBhvr>
                                        <p:cTn id="17" dur="1000"/>
                                        <p:tgtEl>
                                          <p:spTgt spid="8">
                                            <p:txEl>
                                              <p:pRg st="6" end="6"/>
                                            </p:txEl>
                                          </p:spTgt>
                                        </p:tgtEl>
                                      </p:cBhvr>
                                    </p:animEffect>
                                    <p:anim calcmode="lin" valueType="num">
                                      <p:cBhvr>
                                        <p:cTn id="18"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6" end="6"/>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xEl>
                                              <p:pRg st="7" end="7"/>
                                            </p:txEl>
                                          </p:spTgt>
                                        </p:tgtEl>
                                        <p:attrNameLst>
                                          <p:attrName>style.visibility</p:attrName>
                                        </p:attrNameLst>
                                      </p:cBhvr>
                                      <p:to>
                                        <p:strVal val="visible"/>
                                      </p:to>
                                    </p:set>
                                    <p:animEffect transition="in" filter="fade">
                                      <p:cBhvr>
                                        <p:cTn id="22" dur="1000"/>
                                        <p:tgtEl>
                                          <p:spTgt spid="8">
                                            <p:txEl>
                                              <p:pRg st="7" end="7"/>
                                            </p:txEl>
                                          </p:spTgt>
                                        </p:tgtEl>
                                      </p:cBhvr>
                                    </p:animEffect>
                                    <p:anim calcmode="lin" valueType="num">
                                      <p:cBhvr>
                                        <p:cTn id="23"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24" dur="1000" fill="hold"/>
                                        <p:tgtEl>
                                          <p:spTgt spid="8">
                                            <p:txEl>
                                              <p:pRg st="7" end="7"/>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xEl>
                                              <p:pRg st="8" end="8"/>
                                            </p:txEl>
                                          </p:spTgt>
                                        </p:tgtEl>
                                        <p:attrNameLst>
                                          <p:attrName>style.visibility</p:attrName>
                                        </p:attrNameLst>
                                      </p:cBhvr>
                                      <p:to>
                                        <p:strVal val="visible"/>
                                      </p:to>
                                    </p:set>
                                    <p:animEffect transition="in" filter="fade">
                                      <p:cBhvr>
                                        <p:cTn id="27" dur="1000"/>
                                        <p:tgtEl>
                                          <p:spTgt spid="8">
                                            <p:txEl>
                                              <p:pRg st="8" end="8"/>
                                            </p:txEl>
                                          </p:spTgt>
                                        </p:tgtEl>
                                      </p:cBhvr>
                                    </p:animEffect>
                                    <p:anim calcmode="lin" valueType="num">
                                      <p:cBhvr>
                                        <p:cTn id="28"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2501" y="-1"/>
            <a:ext cx="4366952"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4" name="Rectangle 3"/>
          <p:cNvSpPr/>
          <p:nvPr/>
        </p:nvSpPr>
        <p:spPr>
          <a:xfrm>
            <a:off x="2501" y="-1"/>
            <a:ext cx="4366952" cy="32081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73041" rtlCol="0" anchor="ctr"/>
          <a:lstStyle/>
          <a:p>
            <a:r>
              <a:rPr lang="en-US" sz="3672" dirty="0">
                <a:latin typeface="+mj-lt"/>
              </a:rPr>
              <a:t>FIPS 140-2</a:t>
            </a:r>
          </a:p>
          <a:p>
            <a:r>
              <a:rPr lang="en-US" sz="3672" dirty="0">
                <a:latin typeface="+mj-lt"/>
              </a:rPr>
              <a:t>Support</a:t>
            </a:r>
          </a:p>
        </p:txBody>
      </p:sp>
      <p:pic>
        <p:nvPicPr>
          <p:cNvPr id="10" name="Picture 9" descr="\\MAGNUM\Projects\Microsoft\Cloud Power FY12\Design\ICONS_PNG\Application.png"/>
          <p:cNvPicPr>
            <a:picLocks noChangeAspect="1" noChangeArrowheads="1"/>
          </p:cNvPicPr>
          <p:nvPr/>
        </p:nvPicPr>
        <p:blipFill>
          <a:blip r:embed="rId3" cstate="print">
            <a:biLevel thresh="25000"/>
          </a:blip>
          <a:srcRect/>
          <a:stretch>
            <a:fillRect/>
          </a:stretch>
        </p:blipFill>
        <p:spPr bwMode="auto">
          <a:xfrm>
            <a:off x="2340870" y="2471915"/>
            <a:ext cx="1865207" cy="1865207"/>
          </a:xfrm>
          <a:prstGeom prst="rect">
            <a:avLst/>
          </a:prstGeom>
          <a:noFill/>
        </p:spPr>
      </p:pic>
      <p:sp>
        <p:nvSpPr>
          <p:cNvPr id="7" name="Rectangle 6"/>
          <p:cNvSpPr/>
          <p:nvPr/>
        </p:nvSpPr>
        <p:spPr>
          <a:xfrm>
            <a:off x="4760926" y="896074"/>
            <a:ext cx="7256109" cy="4939273"/>
          </a:xfrm>
          <a:prstGeom prst="rect">
            <a:avLst/>
          </a:prstGeom>
        </p:spPr>
        <p:txBody>
          <a:bodyPr wrap="square">
            <a:spAutoFit/>
          </a:bodyPr>
          <a:lstStyle/>
          <a:p>
            <a:pPr>
              <a:spcAft>
                <a:spcPts val="2448"/>
              </a:spcAft>
            </a:pPr>
            <a:r>
              <a:rPr lang="en-US" sz="3264" dirty="0">
                <a:solidFill>
                  <a:srgbClr val="00BCF2"/>
                </a:solidFill>
              </a:rPr>
              <a:t>Challenges</a:t>
            </a:r>
          </a:p>
          <a:p>
            <a:pPr marL="474394">
              <a:spcAft>
                <a:spcPts val="2448"/>
              </a:spcAft>
            </a:pPr>
            <a:r>
              <a:rPr lang="en-US" sz="2448" dirty="0">
                <a:solidFill>
                  <a:schemeClr val="tx1">
                    <a:lumMod val="65000"/>
                    <a:lumOff val="35000"/>
                  </a:schemeClr>
                </a:solidFill>
                <a:latin typeface="+mj-lt"/>
              </a:rPr>
              <a:t>FIPS required for Federal and other customers</a:t>
            </a:r>
          </a:p>
          <a:p>
            <a:pPr marL="474394">
              <a:spcAft>
                <a:spcPts val="2448"/>
              </a:spcAft>
            </a:pPr>
            <a:r>
              <a:rPr lang="en-US" sz="2448" dirty="0">
                <a:solidFill>
                  <a:schemeClr val="tx1">
                    <a:lumMod val="65000"/>
                    <a:lumOff val="35000"/>
                  </a:schemeClr>
                </a:solidFill>
                <a:latin typeface="+mj-lt"/>
              </a:rPr>
              <a:t>BL recovery options for FIPS increase TCO</a:t>
            </a:r>
          </a:p>
          <a:p>
            <a:pPr>
              <a:spcAft>
                <a:spcPts val="2448"/>
              </a:spcAft>
            </a:pPr>
            <a:endParaRPr lang="en-US" sz="102" dirty="0">
              <a:solidFill>
                <a:srgbClr val="00BCF2"/>
              </a:solidFill>
              <a:latin typeface="+mj-lt"/>
            </a:endParaRPr>
          </a:p>
          <a:p>
            <a:pPr>
              <a:spcAft>
                <a:spcPts val="2448"/>
              </a:spcAft>
            </a:pPr>
            <a:r>
              <a:rPr lang="en-US" sz="3264" dirty="0">
                <a:solidFill>
                  <a:srgbClr val="00BCF2"/>
                </a:solidFill>
              </a:rPr>
              <a:t>Solutions for MBAM 2.5</a:t>
            </a:r>
          </a:p>
          <a:p>
            <a:pPr marL="474394">
              <a:spcAft>
                <a:spcPts val="2448"/>
              </a:spcAft>
            </a:pPr>
            <a:r>
              <a:rPr lang="en-US" sz="2448" dirty="0">
                <a:solidFill>
                  <a:schemeClr val="tx1">
                    <a:lumMod val="65000"/>
                    <a:lumOff val="35000"/>
                  </a:schemeClr>
                </a:solidFill>
                <a:latin typeface="+mj-lt"/>
              </a:rPr>
              <a:t>Added support for FIPS with DRA for Win7/Win8</a:t>
            </a:r>
          </a:p>
          <a:p>
            <a:pPr marL="474394">
              <a:spcAft>
                <a:spcPts val="2448"/>
              </a:spcAft>
            </a:pPr>
            <a:r>
              <a:rPr lang="en-US" sz="2448" dirty="0">
                <a:solidFill>
                  <a:schemeClr val="tx1">
                    <a:lumMod val="65000"/>
                    <a:lumOff val="35000"/>
                  </a:schemeClr>
                </a:solidFill>
                <a:latin typeface="+mj-lt"/>
              </a:rPr>
              <a:t>Added support for </a:t>
            </a:r>
            <a:r>
              <a:rPr lang="en-US" sz="2448" u="sng" dirty="0">
                <a:solidFill>
                  <a:schemeClr val="tx1">
                    <a:lumMod val="65000"/>
                    <a:lumOff val="35000"/>
                  </a:schemeClr>
                </a:solidFill>
                <a:latin typeface="+mj-lt"/>
              </a:rPr>
              <a:t>new</a:t>
            </a:r>
            <a:r>
              <a:rPr lang="en-US" sz="2448" dirty="0">
                <a:solidFill>
                  <a:schemeClr val="tx1">
                    <a:lumMod val="65000"/>
                    <a:lumOff val="35000"/>
                  </a:schemeClr>
                </a:solidFill>
                <a:latin typeface="+mj-lt"/>
              </a:rPr>
              <a:t> Windows 8.1 FIPS compliant recovery password</a:t>
            </a:r>
          </a:p>
        </p:txBody>
      </p:sp>
    </p:spTree>
    <p:extLst>
      <p:ext uri="{BB962C8B-B14F-4D97-AF65-F5344CB8AC3E}">
        <p14:creationId xmlns:p14="http://schemas.microsoft.com/office/powerpoint/2010/main" val="24481647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animEffect transition="in" filter="fade">
                                      <p:cBhvr>
                                        <p:cTn id="7" dur="1000"/>
                                        <p:tgtEl>
                                          <p:spTgt spid="7">
                                            <p:txEl>
                                              <p:pRg st="4" end="4"/>
                                            </p:txEl>
                                          </p:spTgt>
                                        </p:tgtEl>
                                      </p:cBhvr>
                                    </p:animEffect>
                                    <p:anim calcmode="lin" valueType="num">
                                      <p:cBhvr>
                                        <p:cTn id="8"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5" end="5"/>
                                            </p:txEl>
                                          </p:spTgt>
                                        </p:tgtEl>
                                        <p:attrNameLst>
                                          <p:attrName>style.visibility</p:attrName>
                                        </p:attrNameLst>
                                      </p:cBhvr>
                                      <p:to>
                                        <p:strVal val="visible"/>
                                      </p:to>
                                    </p:set>
                                    <p:animEffect transition="in" filter="fade">
                                      <p:cBhvr>
                                        <p:cTn id="12" dur="1000"/>
                                        <p:tgtEl>
                                          <p:spTgt spid="7">
                                            <p:txEl>
                                              <p:pRg st="5" end="5"/>
                                            </p:txEl>
                                          </p:spTgt>
                                        </p:tgtEl>
                                      </p:cBhvr>
                                    </p:animEffect>
                                    <p:anim calcmode="lin" valueType="num">
                                      <p:cBhvr>
                                        <p:cTn id="13"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5" end="5"/>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animEffect transition="in" filter="fade">
                                      <p:cBhvr>
                                        <p:cTn id="17" dur="1000"/>
                                        <p:tgtEl>
                                          <p:spTgt spid="7">
                                            <p:txEl>
                                              <p:pRg st="6" end="6"/>
                                            </p:txEl>
                                          </p:spTgt>
                                        </p:tgtEl>
                                      </p:cBhvr>
                                    </p:animEffect>
                                    <p:anim calcmode="lin" valueType="num">
                                      <p:cBhvr>
                                        <p:cTn id="18"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2501" y="-1"/>
            <a:ext cx="4366952"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4" name="Rectangle 3"/>
          <p:cNvSpPr/>
          <p:nvPr/>
        </p:nvSpPr>
        <p:spPr>
          <a:xfrm>
            <a:off x="2501" y="-1"/>
            <a:ext cx="4366952" cy="32081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73041" rtlCol="0" anchor="ctr"/>
          <a:lstStyle/>
          <a:p>
            <a:r>
              <a:rPr lang="en-US" sz="3672" dirty="0">
                <a:latin typeface="+mj-lt"/>
              </a:rPr>
              <a:t>Localization</a:t>
            </a:r>
          </a:p>
          <a:p>
            <a:r>
              <a:rPr lang="en-US" sz="3672" dirty="0">
                <a:latin typeface="+mj-lt"/>
              </a:rPr>
              <a:t>Support</a:t>
            </a:r>
          </a:p>
        </p:txBody>
      </p:sp>
      <p:pic>
        <p:nvPicPr>
          <p:cNvPr id="10" name="Picture 9" descr="\\MAGNUM\Projects\Microsoft\Cloud Power FY12\Design\ICONS_PNG\Application.png"/>
          <p:cNvPicPr>
            <a:picLocks noChangeAspect="1" noChangeArrowheads="1"/>
          </p:cNvPicPr>
          <p:nvPr/>
        </p:nvPicPr>
        <p:blipFill>
          <a:blip r:embed="rId3" cstate="print">
            <a:biLevel thresh="25000"/>
          </a:blip>
          <a:srcRect/>
          <a:stretch>
            <a:fillRect/>
          </a:stretch>
        </p:blipFill>
        <p:spPr bwMode="auto">
          <a:xfrm>
            <a:off x="2340870" y="2471915"/>
            <a:ext cx="1865207" cy="1865207"/>
          </a:xfrm>
          <a:prstGeom prst="rect">
            <a:avLst/>
          </a:prstGeom>
          <a:noFill/>
        </p:spPr>
      </p:pic>
      <p:sp>
        <p:nvSpPr>
          <p:cNvPr id="7" name="Rectangle 6"/>
          <p:cNvSpPr/>
          <p:nvPr/>
        </p:nvSpPr>
        <p:spPr>
          <a:xfrm>
            <a:off x="4760926" y="896074"/>
            <a:ext cx="7256109" cy="6405726"/>
          </a:xfrm>
          <a:prstGeom prst="rect">
            <a:avLst/>
          </a:prstGeom>
        </p:spPr>
        <p:txBody>
          <a:bodyPr wrap="square">
            <a:spAutoFit/>
          </a:bodyPr>
          <a:lstStyle/>
          <a:p>
            <a:pPr>
              <a:spcAft>
                <a:spcPts val="2448"/>
              </a:spcAft>
            </a:pPr>
            <a:r>
              <a:rPr lang="en-US" sz="3264" dirty="0">
                <a:solidFill>
                  <a:srgbClr val="00BCF2"/>
                </a:solidFill>
              </a:rPr>
              <a:t>Challenges</a:t>
            </a:r>
          </a:p>
          <a:p>
            <a:pPr marL="474394">
              <a:spcAft>
                <a:spcPts val="2448"/>
              </a:spcAft>
            </a:pPr>
            <a:r>
              <a:rPr lang="en-US" sz="2448" dirty="0">
                <a:solidFill>
                  <a:schemeClr val="tx1">
                    <a:lumMod val="65000"/>
                    <a:lumOff val="35000"/>
                  </a:schemeClr>
                </a:solidFill>
                <a:latin typeface="+mj-lt"/>
              </a:rPr>
              <a:t>Generally localization support comes 6 months after a major release</a:t>
            </a:r>
          </a:p>
          <a:p>
            <a:pPr marL="474394">
              <a:spcAft>
                <a:spcPts val="2448"/>
              </a:spcAft>
            </a:pPr>
            <a:r>
              <a:rPr lang="en-US" sz="2448" dirty="0">
                <a:solidFill>
                  <a:schemeClr val="tx1">
                    <a:lumMod val="65000"/>
                    <a:lumOff val="35000"/>
                  </a:schemeClr>
                </a:solidFill>
                <a:latin typeface="+mj-lt"/>
              </a:rPr>
              <a:t>Customers want localization sooner</a:t>
            </a:r>
          </a:p>
          <a:p>
            <a:pPr>
              <a:spcAft>
                <a:spcPts val="2448"/>
              </a:spcAft>
            </a:pPr>
            <a:endParaRPr lang="en-US" sz="102" dirty="0">
              <a:solidFill>
                <a:srgbClr val="00BCF2"/>
              </a:solidFill>
              <a:latin typeface="+mj-lt"/>
            </a:endParaRPr>
          </a:p>
          <a:p>
            <a:pPr>
              <a:spcAft>
                <a:spcPts val="2448"/>
              </a:spcAft>
            </a:pPr>
            <a:r>
              <a:rPr lang="en-US" sz="3264" dirty="0">
                <a:solidFill>
                  <a:srgbClr val="00BCF2"/>
                </a:solidFill>
              </a:rPr>
              <a:t>Solutions for MBAM 2.5</a:t>
            </a:r>
          </a:p>
          <a:p>
            <a:pPr marL="474394">
              <a:spcAft>
                <a:spcPts val="2448"/>
              </a:spcAft>
            </a:pPr>
            <a:r>
              <a:rPr lang="en-US" sz="2448" dirty="0" err="1">
                <a:solidFill>
                  <a:schemeClr val="tx1">
                    <a:lumMod val="65000"/>
                    <a:lumOff val="35000"/>
                  </a:schemeClr>
                </a:solidFill>
                <a:latin typeface="+mj-lt"/>
              </a:rPr>
              <a:t>Sim</a:t>
            </a:r>
            <a:r>
              <a:rPr lang="en-US" sz="2448" dirty="0">
                <a:solidFill>
                  <a:schemeClr val="tx1">
                    <a:lumMod val="65000"/>
                    <a:lumOff val="35000"/>
                  </a:schemeClr>
                </a:solidFill>
                <a:latin typeface="+mj-lt"/>
              </a:rPr>
              <a:t>-shipping 11 languages on client and server</a:t>
            </a:r>
          </a:p>
          <a:p>
            <a:pPr marL="474394">
              <a:spcAft>
                <a:spcPts val="2448"/>
              </a:spcAft>
            </a:pPr>
            <a:r>
              <a:rPr lang="en-US" sz="1836" dirty="0">
                <a:solidFill>
                  <a:schemeClr val="tx1">
                    <a:lumMod val="65000"/>
                    <a:lumOff val="35000"/>
                  </a:schemeClr>
                </a:solidFill>
                <a:latin typeface="+mj-lt"/>
              </a:rPr>
              <a:t>English (en-US), Simplified Chinese (</a:t>
            </a:r>
            <a:r>
              <a:rPr lang="en-US" sz="1836" dirty="0" err="1">
                <a:solidFill>
                  <a:schemeClr val="tx1">
                    <a:lumMod val="65000"/>
                    <a:lumOff val="35000"/>
                  </a:schemeClr>
                </a:solidFill>
                <a:latin typeface="+mj-lt"/>
              </a:rPr>
              <a:t>zh</a:t>
            </a:r>
            <a:r>
              <a:rPr lang="en-US" sz="1836" dirty="0">
                <a:solidFill>
                  <a:schemeClr val="tx1">
                    <a:lumMod val="65000"/>
                    <a:lumOff val="35000"/>
                  </a:schemeClr>
                </a:solidFill>
                <a:latin typeface="+mj-lt"/>
              </a:rPr>
              <a:t>-CN), Korean (</a:t>
            </a:r>
            <a:r>
              <a:rPr lang="en-US" sz="1836" dirty="0" err="1">
                <a:solidFill>
                  <a:schemeClr val="tx1">
                    <a:lumMod val="65000"/>
                    <a:lumOff val="35000"/>
                  </a:schemeClr>
                </a:solidFill>
                <a:latin typeface="+mj-lt"/>
              </a:rPr>
              <a:t>ko</a:t>
            </a:r>
            <a:r>
              <a:rPr lang="en-US" sz="1836" dirty="0">
                <a:solidFill>
                  <a:schemeClr val="tx1">
                    <a:lumMod val="65000"/>
                    <a:lumOff val="35000"/>
                  </a:schemeClr>
                </a:solidFill>
                <a:latin typeface="+mj-lt"/>
              </a:rPr>
              <a:t>-KR), German (de-DE), Portuguese (</a:t>
            </a:r>
            <a:r>
              <a:rPr lang="en-US" sz="1836" dirty="0" err="1">
                <a:solidFill>
                  <a:schemeClr val="tx1">
                    <a:lumMod val="65000"/>
                    <a:lumOff val="35000"/>
                  </a:schemeClr>
                </a:solidFill>
                <a:latin typeface="+mj-lt"/>
              </a:rPr>
              <a:t>pt</a:t>
            </a:r>
            <a:r>
              <a:rPr lang="en-US" sz="1836" dirty="0">
                <a:solidFill>
                  <a:schemeClr val="tx1">
                    <a:lumMod val="65000"/>
                    <a:lumOff val="35000"/>
                  </a:schemeClr>
                </a:solidFill>
                <a:latin typeface="+mj-lt"/>
              </a:rPr>
              <a:t>-BR), Spanish, </a:t>
            </a:r>
            <a:r>
              <a:rPr lang="en-US" sz="1836" dirty="0" err="1">
                <a:solidFill>
                  <a:schemeClr val="tx1">
                    <a:lumMod val="65000"/>
                    <a:lumOff val="35000"/>
                  </a:schemeClr>
                </a:solidFill>
                <a:latin typeface="+mj-lt"/>
              </a:rPr>
              <a:t>es</a:t>
            </a:r>
            <a:r>
              <a:rPr lang="en-US" sz="1836" dirty="0">
                <a:solidFill>
                  <a:schemeClr val="tx1">
                    <a:lumMod val="65000"/>
                    <a:lumOff val="35000"/>
                  </a:schemeClr>
                </a:solidFill>
                <a:latin typeface="+mj-lt"/>
              </a:rPr>
              <a:t>-ES, </a:t>
            </a:r>
            <a:r>
              <a:rPr lang="en-US" sz="1836" dirty="0">
                <a:latin typeface="+mj-lt"/>
              </a:rPr>
              <a:t>Traditional Chinese (</a:t>
            </a:r>
            <a:r>
              <a:rPr lang="en-US" sz="1836" dirty="0" err="1">
                <a:latin typeface="+mj-lt"/>
              </a:rPr>
              <a:t>zh</a:t>
            </a:r>
            <a:r>
              <a:rPr lang="en-US" sz="1836" dirty="0">
                <a:latin typeface="+mj-lt"/>
              </a:rPr>
              <a:t>-TW), French (</a:t>
            </a:r>
            <a:r>
              <a:rPr lang="en-US" sz="1836" dirty="0" err="1">
                <a:latin typeface="+mj-lt"/>
              </a:rPr>
              <a:t>fr</a:t>
            </a:r>
            <a:r>
              <a:rPr lang="en-US" sz="1836" dirty="0">
                <a:latin typeface="+mj-lt"/>
              </a:rPr>
              <a:t>-FR), Italian (it-IT), Japanese (</a:t>
            </a:r>
            <a:r>
              <a:rPr lang="en-US" sz="1836" dirty="0" err="1">
                <a:latin typeface="+mj-lt"/>
              </a:rPr>
              <a:t>ja</a:t>
            </a:r>
            <a:r>
              <a:rPr lang="en-US" sz="1836" dirty="0">
                <a:latin typeface="+mj-lt"/>
              </a:rPr>
              <a:t>-JP), Russian (</a:t>
            </a:r>
            <a:r>
              <a:rPr lang="en-US" sz="1836" dirty="0" err="1">
                <a:latin typeface="+mj-lt"/>
              </a:rPr>
              <a:t>ru</a:t>
            </a:r>
            <a:r>
              <a:rPr lang="en-US" sz="1836" dirty="0">
                <a:latin typeface="+mj-lt"/>
              </a:rPr>
              <a:t>-RU)</a:t>
            </a:r>
          </a:p>
          <a:p>
            <a:pPr marL="474394">
              <a:spcAft>
                <a:spcPts val="2448"/>
              </a:spcAft>
            </a:pPr>
            <a:endParaRPr lang="en-US" sz="2448" dirty="0">
              <a:solidFill>
                <a:schemeClr val="tx1">
                  <a:lumMod val="65000"/>
                  <a:lumOff val="35000"/>
                </a:schemeClr>
              </a:solidFill>
              <a:latin typeface="+mj-lt"/>
            </a:endParaRPr>
          </a:p>
        </p:txBody>
      </p:sp>
    </p:spTree>
    <p:extLst>
      <p:ext uri="{BB962C8B-B14F-4D97-AF65-F5344CB8AC3E}">
        <p14:creationId xmlns:p14="http://schemas.microsoft.com/office/powerpoint/2010/main" val="40502941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animEffect transition="in" filter="fade">
                                      <p:cBhvr>
                                        <p:cTn id="7" dur="1000"/>
                                        <p:tgtEl>
                                          <p:spTgt spid="7">
                                            <p:txEl>
                                              <p:pRg st="4" end="4"/>
                                            </p:txEl>
                                          </p:spTgt>
                                        </p:tgtEl>
                                      </p:cBhvr>
                                    </p:animEffect>
                                    <p:anim calcmode="lin" valueType="num">
                                      <p:cBhvr>
                                        <p:cTn id="8"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5" end="5"/>
                                            </p:txEl>
                                          </p:spTgt>
                                        </p:tgtEl>
                                        <p:attrNameLst>
                                          <p:attrName>style.visibility</p:attrName>
                                        </p:attrNameLst>
                                      </p:cBhvr>
                                      <p:to>
                                        <p:strVal val="visible"/>
                                      </p:to>
                                    </p:set>
                                    <p:animEffect transition="in" filter="fade">
                                      <p:cBhvr>
                                        <p:cTn id="12" dur="1000"/>
                                        <p:tgtEl>
                                          <p:spTgt spid="7">
                                            <p:txEl>
                                              <p:pRg st="5" end="5"/>
                                            </p:txEl>
                                          </p:spTgt>
                                        </p:tgtEl>
                                      </p:cBhvr>
                                    </p:animEffect>
                                    <p:anim calcmode="lin" valueType="num">
                                      <p:cBhvr>
                                        <p:cTn id="13"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5" end="5"/>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animEffect transition="in" filter="fade">
                                      <p:cBhvr>
                                        <p:cTn id="17" dur="1000"/>
                                        <p:tgtEl>
                                          <p:spTgt spid="7">
                                            <p:txEl>
                                              <p:pRg st="6" end="6"/>
                                            </p:txEl>
                                          </p:spTgt>
                                        </p:tgtEl>
                                      </p:cBhvr>
                                    </p:animEffect>
                                    <p:anim calcmode="lin" valueType="num">
                                      <p:cBhvr>
                                        <p:cTn id="18"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2501" y="-1"/>
            <a:ext cx="4366952"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4" name="Rectangle 3"/>
          <p:cNvSpPr/>
          <p:nvPr/>
        </p:nvSpPr>
        <p:spPr>
          <a:xfrm>
            <a:off x="2501" y="-1"/>
            <a:ext cx="4366952" cy="32081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73041" rtlCol="0" anchor="ctr"/>
          <a:lstStyle/>
          <a:p>
            <a:r>
              <a:rPr lang="en-US" sz="3672" dirty="0">
                <a:latin typeface="+mj-lt"/>
              </a:rPr>
              <a:t>Performance</a:t>
            </a:r>
          </a:p>
        </p:txBody>
      </p:sp>
      <p:pic>
        <p:nvPicPr>
          <p:cNvPr id="10" name="Picture 9" descr="\\MAGNUM\Projects\Microsoft\Cloud Power FY12\Design\ICONS_PNG\Application.png"/>
          <p:cNvPicPr>
            <a:picLocks noChangeAspect="1" noChangeArrowheads="1"/>
          </p:cNvPicPr>
          <p:nvPr/>
        </p:nvPicPr>
        <p:blipFill>
          <a:blip r:embed="rId3" cstate="print">
            <a:biLevel thresh="25000"/>
          </a:blip>
          <a:srcRect/>
          <a:stretch>
            <a:fillRect/>
          </a:stretch>
        </p:blipFill>
        <p:spPr bwMode="auto">
          <a:xfrm>
            <a:off x="2340870" y="2471915"/>
            <a:ext cx="1865207" cy="1865207"/>
          </a:xfrm>
          <a:prstGeom prst="rect">
            <a:avLst/>
          </a:prstGeom>
          <a:noFill/>
        </p:spPr>
      </p:pic>
      <p:sp>
        <p:nvSpPr>
          <p:cNvPr id="7" name="Rectangle 6"/>
          <p:cNvSpPr/>
          <p:nvPr/>
        </p:nvSpPr>
        <p:spPr>
          <a:xfrm>
            <a:off x="4760926" y="346330"/>
            <a:ext cx="7530737" cy="5691662"/>
          </a:xfrm>
          <a:prstGeom prst="rect">
            <a:avLst/>
          </a:prstGeom>
        </p:spPr>
        <p:txBody>
          <a:bodyPr wrap="square">
            <a:spAutoFit/>
          </a:bodyPr>
          <a:lstStyle/>
          <a:p>
            <a:pPr>
              <a:spcAft>
                <a:spcPts val="2448"/>
              </a:spcAft>
            </a:pPr>
            <a:r>
              <a:rPr lang="en-US" sz="3264" dirty="0">
                <a:solidFill>
                  <a:srgbClr val="00BCF2"/>
                </a:solidFill>
              </a:rPr>
              <a:t>Challenges</a:t>
            </a:r>
          </a:p>
          <a:p>
            <a:pPr marL="474394">
              <a:spcAft>
                <a:spcPts val="2448"/>
              </a:spcAft>
            </a:pPr>
            <a:r>
              <a:rPr lang="en-US" sz="2448" dirty="0">
                <a:solidFill>
                  <a:schemeClr val="tx1">
                    <a:lumMod val="65000"/>
                    <a:lumOff val="35000"/>
                  </a:schemeClr>
                </a:solidFill>
                <a:latin typeface="+mj-lt"/>
              </a:rPr>
              <a:t>Improved scalability on less hardware</a:t>
            </a:r>
          </a:p>
          <a:p>
            <a:pPr marL="474394">
              <a:spcAft>
                <a:spcPts val="2448"/>
              </a:spcAft>
            </a:pPr>
            <a:r>
              <a:rPr lang="en-US" sz="2448" dirty="0">
                <a:solidFill>
                  <a:schemeClr val="tx1">
                    <a:lumMod val="65000"/>
                    <a:lumOff val="35000"/>
                  </a:schemeClr>
                </a:solidFill>
                <a:latin typeface="+mj-lt"/>
              </a:rPr>
              <a:t>More real-time reports</a:t>
            </a:r>
            <a:endParaRPr lang="en-US" sz="102" dirty="0">
              <a:solidFill>
                <a:srgbClr val="00BCF2"/>
              </a:solidFill>
              <a:latin typeface="+mj-lt"/>
            </a:endParaRPr>
          </a:p>
          <a:p>
            <a:pPr>
              <a:spcAft>
                <a:spcPts val="2448"/>
              </a:spcAft>
            </a:pPr>
            <a:r>
              <a:rPr lang="en-US" sz="3264" dirty="0">
                <a:solidFill>
                  <a:srgbClr val="00BCF2"/>
                </a:solidFill>
              </a:rPr>
              <a:t>Solutions for MBAM 2.5</a:t>
            </a:r>
          </a:p>
          <a:p>
            <a:pPr marL="474394">
              <a:spcAft>
                <a:spcPts val="2448"/>
              </a:spcAft>
            </a:pPr>
            <a:r>
              <a:rPr lang="en-US" sz="2448" dirty="0">
                <a:solidFill>
                  <a:schemeClr val="tx1">
                    <a:lumMod val="65000"/>
                    <a:lumOff val="35000"/>
                  </a:schemeClr>
                </a:solidFill>
                <a:latin typeface="+mj-lt"/>
              </a:rPr>
              <a:t>500k clients on minimal hardware</a:t>
            </a:r>
          </a:p>
          <a:p>
            <a:pPr marL="474394">
              <a:spcAft>
                <a:spcPts val="2448"/>
              </a:spcAft>
            </a:pPr>
            <a:r>
              <a:rPr lang="en-US" sz="2448" dirty="0">
                <a:solidFill>
                  <a:schemeClr val="tx1">
                    <a:lumMod val="65000"/>
                    <a:lumOff val="35000"/>
                  </a:schemeClr>
                </a:solidFill>
                <a:latin typeface="+mj-lt"/>
              </a:rPr>
              <a:t>Major database and other performance improvements</a:t>
            </a:r>
          </a:p>
          <a:p>
            <a:pPr marL="474394">
              <a:spcAft>
                <a:spcPts val="2448"/>
              </a:spcAft>
            </a:pPr>
            <a:r>
              <a:rPr lang="en-US" sz="2448" dirty="0">
                <a:solidFill>
                  <a:schemeClr val="tx1">
                    <a:lumMod val="65000"/>
                    <a:lumOff val="35000"/>
                  </a:schemeClr>
                </a:solidFill>
                <a:latin typeface="+mj-lt"/>
              </a:rPr>
              <a:t>No more </a:t>
            </a:r>
            <a:r>
              <a:rPr lang="en-US" sz="2448" dirty="0" err="1">
                <a:solidFill>
                  <a:schemeClr val="tx1">
                    <a:lumMod val="65000"/>
                    <a:lumOff val="35000"/>
                  </a:schemeClr>
                </a:solidFill>
                <a:latin typeface="+mj-lt"/>
              </a:rPr>
              <a:t>CreateCache</a:t>
            </a:r>
            <a:r>
              <a:rPr lang="en-US" sz="2448" dirty="0">
                <a:solidFill>
                  <a:schemeClr val="tx1">
                    <a:lumMod val="65000"/>
                    <a:lumOff val="35000"/>
                  </a:schemeClr>
                </a:solidFill>
                <a:latin typeface="+mj-lt"/>
              </a:rPr>
              <a:t> job for Enterprise Compliance Report</a:t>
            </a:r>
          </a:p>
        </p:txBody>
      </p:sp>
    </p:spTree>
    <p:extLst>
      <p:ext uri="{BB962C8B-B14F-4D97-AF65-F5344CB8AC3E}">
        <p14:creationId xmlns:p14="http://schemas.microsoft.com/office/powerpoint/2010/main" val="37389207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fade">
                                      <p:cBhvr>
                                        <p:cTn id="7" dur="1000"/>
                                        <p:tgtEl>
                                          <p:spTgt spid="7">
                                            <p:txEl>
                                              <p:pRg st="3" end="3"/>
                                            </p:txEl>
                                          </p:spTgt>
                                        </p:tgtEl>
                                      </p:cBhvr>
                                    </p:animEffect>
                                    <p:anim calcmode="lin" valueType="num">
                                      <p:cBhvr>
                                        <p:cTn id="8"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4" end="4"/>
                                            </p:txEl>
                                          </p:spTgt>
                                        </p:tgtEl>
                                        <p:attrNameLst>
                                          <p:attrName>style.visibility</p:attrName>
                                        </p:attrNameLst>
                                      </p:cBhvr>
                                      <p:to>
                                        <p:strVal val="visible"/>
                                      </p:to>
                                    </p:set>
                                    <p:animEffect transition="in" filter="fade">
                                      <p:cBhvr>
                                        <p:cTn id="12" dur="1000"/>
                                        <p:tgtEl>
                                          <p:spTgt spid="7">
                                            <p:txEl>
                                              <p:pRg st="4" end="4"/>
                                            </p:txEl>
                                          </p:spTgt>
                                        </p:tgtEl>
                                      </p:cBhvr>
                                    </p:animEffect>
                                    <p:anim calcmode="lin" valueType="num">
                                      <p:cBhvr>
                                        <p:cTn id="13"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4" end="4"/>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animEffect transition="in" filter="fade">
                                      <p:cBhvr>
                                        <p:cTn id="17" dur="1000"/>
                                        <p:tgtEl>
                                          <p:spTgt spid="7">
                                            <p:txEl>
                                              <p:pRg st="5" end="5"/>
                                            </p:txEl>
                                          </p:spTgt>
                                        </p:tgtEl>
                                      </p:cBhvr>
                                    </p:animEffect>
                                    <p:anim calcmode="lin" valueType="num">
                                      <p:cBhvr>
                                        <p:cTn id="18"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5" end="5"/>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fade">
                                      <p:cBhvr>
                                        <p:cTn id="22" dur="1000"/>
                                        <p:tgtEl>
                                          <p:spTgt spid="7">
                                            <p:txEl>
                                              <p:pRg st="6" end="6"/>
                                            </p:txEl>
                                          </p:spTgt>
                                        </p:tgtEl>
                                      </p:cBhvr>
                                    </p:animEffect>
                                    <p:anim calcmode="lin" valueType="num">
                                      <p:cBhvr>
                                        <p:cTn id="23"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2501" y="-1"/>
            <a:ext cx="4366952"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4" name="Rectangle 3"/>
          <p:cNvSpPr/>
          <p:nvPr/>
        </p:nvSpPr>
        <p:spPr>
          <a:xfrm>
            <a:off x="2501" y="-1"/>
            <a:ext cx="4366952" cy="32081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73041" rtlCol="0" anchor="ctr"/>
          <a:lstStyle/>
          <a:p>
            <a:r>
              <a:rPr lang="en-US" sz="3672" dirty="0">
                <a:latin typeface="+mj-lt"/>
              </a:rPr>
              <a:t>AD Integration</a:t>
            </a:r>
          </a:p>
        </p:txBody>
      </p:sp>
      <p:pic>
        <p:nvPicPr>
          <p:cNvPr id="10" name="Picture 9" descr="\\MAGNUM\Projects\Microsoft\Cloud Power FY12\Design\ICONS_PNG\Application.png"/>
          <p:cNvPicPr>
            <a:picLocks noChangeAspect="1" noChangeArrowheads="1"/>
          </p:cNvPicPr>
          <p:nvPr/>
        </p:nvPicPr>
        <p:blipFill>
          <a:blip r:embed="rId3" cstate="print">
            <a:biLevel thresh="25000"/>
          </a:blip>
          <a:srcRect/>
          <a:stretch>
            <a:fillRect/>
          </a:stretch>
        </p:blipFill>
        <p:spPr bwMode="auto">
          <a:xfrm>
            <a:off x="2340870" y="2471915"/>
            <a:ext cx="1865207" cy="1865207"/>
          </a:xfrm>
          <a:prstGeom prst="rect">
            <a:avLst/>
          </a:prstGeom>
          <a:noFill/>
        </p:spPr>
      </p:pic>
      <p:sp>
        <p:nvSpPr>
          <p:cNvPr id="7" name="Rectangle 6"/>
          <p:cNvSpPr/>
          <p:nvPr/>
        </p:nvSpPr>
        <p:spPr>
          <a:xfrm>
            <a:off x="4760926" y="346330"/>
            <a:ext cx="7530737" cy="4923251"/>
          </a:xfrm>
          <a:prstGeom prst="rect">
            <a:avLst/>
          </a:prstGeom>
        </p:spPr>
        <p:txBody>
          <a:bodyPr wrap="square">
            <a:spAutoFit/>
          </a:bodyPr>
          <a:lstStyle/>
          <a:p>
            <a:pPr>
              <a:spcAft>
                <a:spcPts val="2448"/>
              </a:spcAft>
            </a:pPr>
            <a:r>
              <a:rPr lang="en-US" sz="3264" dirty="0">
                <a:solidFill>
                  <a:srgbClr val="00BCF2"/>
                </a:solidFill>
              </a:rPr>
              <a:t>Challenges</a:t>
            </a:r>
          </a:p>
          <a:p>
            <a:pPr marL="474394">
              <a:spcAft>
                <a:spcPts val="2448"/>
              </a:spcAft>
            </a:pPr>
            <a:r>
              <a:rPr lang="en-US" sz="2448" dirty="0">
                <a:solidFill>
                  <a:schemeClr val="tx1">
                    <a:lumMod val="65000"/>
                    <a:lumOff val="35000"/>
                  </a:schemeClr>
                </a:solidFill>
                <a:latin typeface="+mj-lt"/>
              </a:rPr>
              <a:t>Used local groups for administration</a:t>
            </a:r>
          </a:p>
          <a:p>
            <a:pPr marL="474394">
              <a:spcAft>
                <a:spcPts val="2448"/>
              </a:spcAft>
            </a:pPr>
            <a:r>
              <a:rPr lang="en-US" sz="2448" dirty="0">
                <a:solidFill>
                  <a:schemeClr val="tx1">
                    <a:lumMod val="65000"/>
                    <a:lumOff val="35000"/>
                  </a:schemeClr>
                </a:solidFill>
                <a:latin typeface="+mj-lt"/>
              </a:rPr>
              <a:t>Network service and machine accounts</a:t>
            </a:r>
            <a:endParaRPr lang="en-US" sz="102" dirty="0">
              <a:solidFill>
                <a:srgbClr val="00BCF2"/>
              </a:solidFill>
              <a:latin typeface="+mj-lt"/>
            </a:endParaRPr>
          </a:p>
          <a:p>
            <a:pPr>
              <a:spcAft>
                <a:spcPts val="2448"/>
              </a:spcAft>
            </a:pPr>
            <a:r>
              <a:rPr lang="en-US" sz="3264" dirty="0">
                <a:solidFill>
                  <a:srgbClr val="00BCF2"/>
                </a:solidFill>
              </a:rPr>
              <a:t>Solutions for MBAM 2.5</a:t>
            </a:r>
          </a:p>
          <a:p>
            <a:pPr marL="474394">
              <a:spcAft>
                <a:spcPts val="2448"/>
              </a:spcAft>
            </a:pPr>
            <a:r>
              <a:rPr lang="en-US" sz="2448" dirty="0">
                <a:solidFill>
                  <a:schemeClr val="tx1">
                    <a:lumMod val="65000"/>
                    <a:lumOff val="35000"/>
                  </a:schemeClr>
                </a:solidFill>
                <a:latin typeface="+mj-lt"/>
              </a:rPr>
              <a:t>AD groups for administrative roles</a:t>
            </a:r>
          </a:p>
          <a:p>
            <a:pPr marL="474394">
              <a:spcAft>
                <a:spcPts val="2448"/>
              </a:spcAft>
            </a:pPr>
            <a:r>
              <a:rPr lang="en-US" sz="2448" dirty="0">
                <a:solidFill>
                  <a:schemeClr val="tx1">
                    <a:lumMod val="65000"/>
                    <a:lumOff val="35000"/>
                  </a:schemeClr>
                </a:solidFill>
                <a:latin typeface="+mj-lt"/>
              </a:rPr>
              <a:t>Removed System Admin role</a:t>
            </a:r>
          </a:p>
          <a:p>
            <a:pPr marL="474394">
              <a:spcAft>
                <a:spcPts val="2448"/>
              </a:spcAft>
            </a:pPr>
            <a:r>
              <a:rPr lang="en-US" sz="2448" dirty="0">
                <a:solidFill>
                  <a:schemeClr val="tx1">
                    <a:lumMod val="65000"/>
                    <a:lumOff val="35000"/>
                  </a:schemeClr>
                </a:solidFill>
                <a:latin typeface="+mj-lt"/>
              </a:rPr>
              <a:t>Using AD accounts and groups across the board</a:t>
            </a:r>
          </a:p>
        </p:txBody>
      </p:sp>
    </p:spTree>
    <p:extLst>
      <p:ext uri="{BB962C8B-B14F-4D97-AF65-F5344CB8AC3E}">
        <p14:creationId xmlns:p14="http://schemas.microsoft.com/office/powerpoint/2010/main" val="4163134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fade">
                                      <p:cBhvr>
                                        <p:cTn id="7" dur="1000"/>
                                        <p:tgtEl>
                                          <p:spTgt spid="7">
                                            <p:txEl>
                                              <p:pRg st="3" end="3"/>
                                            </p:txEl>
                                          </p:spTgt>
                                        </p:tgtEl>
                                      </p:cBhvr>
                                    </p:animEffect>
                                    <p:anim calcmode="lin" valueType="num">
                                      <p:cBhvr>
                                        <p:cTn id="8"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4" end="4"/>
                                            </p:txEl>
                                          </p:spTgt>
                                        </p:tgtEl>
                                        <p:attrNameLst>
                                          <p:attrName>style.visibility</p:attrName>
                                        </p:attrNameLst>
                                      </p:cBhvr>
                                      <p:to>
                                        <p:strVal val="visible"/>
                                      </p:to>
                                    </p:set>
                                    <p:animEffect transition="in" filter="fade">
                                      <p:cBhvr>
                                        <p:cTn id="12" dur="1000"/>
                                        <p:tgtEl>
                                          <p:spTgt spid="7">
                                            <p:txEl>
                                              <p:pRg st="4" end="4"/>
                                            </p:txEl>
                                          </p:spTgt>
                                        </p:tgtEl>
                                      </p:cBhvr>
                                    </p:animEffect>
                                    <p:anim calcmode="lin" valueType="num">
                                      <p:cBhvr>
                                        <p:cTn id="13"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4" end="4"/>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animEffect transition="in" filter="fade">
                                      <p:cBhvr>
                                        <p:cTn id="17" dur="1000"/>
                                        <p:tgtEl>
                                          <p:spTgt spid="7">
                                            <p:txEl>
                                              <p:pRg st="5" end="5"/>
                                            </p:txEl>
                                          </p:spTgt>
                                        </p:tgtEl>
                                      </p:cBhvr>
                                    </p:animEffect>
                                    <p:anim calcmode="lin" valueType="num">
                                      <p:cBhvr>
                                        <p:cTn id="18"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5" end="5"/>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fade">
                                      <p:cBhvr>
                                        <p:cTn id="22" dur="1000"/>
                                        <p:tgtEl>
                                          <p:spTgt spid="7">
                                            <p:txEl>
                                              <p:pRg st="6" end="6"/>
                                            </p:txEl>
                                          </p:spTgt>
                                        </p:tgtEl>
                                      </p:cBhvr>
                                    </p:animEffect>
                                    <p:anim calcmode="lin" valueType="num">
                                      <p:cBhvr>
                                        <p:cTn id="23"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2501" y="-1"/>
            <a:ext cx="4366952"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4" name="Rectangle 3"/>
          <p:cNvSpPr/>
          <p:nvPr/>
        </p:nvSpPr>
        <p:spPr>
          <a:xfrm>
            <a:off x="2501" y="-1"/>
            <a:ext cx="4366952" cy="32081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73041" rtlCol="0" anchor="ctr"/>
          <a:lstStyle/>
          <a:p>
            <a:r>
              <a:rPr lang="en-US" sz="3672" dirty="0">
                <a:latin typeface="+mj-lt"/>
              </a:rPr>
              <a:t>Support for Enterprise Scenarios and Topologies</a:t>
            </a:r>
          </a:p>
        </p:txBody>
      </p:sp>
      <p:pic>
        <p:nvPicPr>
          <p:cNvPr id="10" name="Picture 9" descr="\\MAGNUM\Projects\Microsoft\Cloud Power FY12\Design\ICONS_PNG\Application.png"/>
          <p:cNvPicPr>
            <a:picLocks noChangeAspect="1" noChangeArrowheads="1"/>
          </p:cNvPicPr>
          <p:nvPr/>
        </p:nvPicPr>
        <p:blipFill>
          <a:blip r:embed="rId3" cstate="print">
            <a:biLevel thresh="25000"/>
          </a:blip>
          <a:srcRect/>
          <a:stretch>
            <a:fillRect/>
          </a:stretch>
        </p:blipFill>
        <p:spPr bwMode="auto">
          <a:xfrm>
            <a:off x="2340870" y="2471915"/>
            <a:ext cx="1865207" cy="1865207"/>
          </a:xfrm>
          <a:prstGeom prst="rect">
            <a:avLst/>
          </a:prstGeom>
          <a:noFill/>
        </p:spPr>
      </p:pic>
      <p:sp>
        <p:nvSpPr>
          <p:cNvPr id="7" name="Rectangle 6"/>
          <p:cNvSpPr/>
          <p:nvPr/>
        </p:nvSpPr>
        <p:spPr>
          <a:xfrm>
            <a:off x="4760926" y="346329"/>
            <a:ext cx="7530737" cy="6319469"/>
          </a:xfrm>
          <a:prstGeom prst="rect">
            <a:avLst/>
          </a:prstGeom>
        </p:spPr>
        <p:txBody>
          <a:bodyPr wrap="square">
            <a:spAutoFit/>
          </a:bodyPr>
          <a:lstStyle/>
          <a:p>
            <a:pPr>
              <a:spcAft>
                <a:spcPts val="2448"/>
              </a:spcAft>
            </a:pPr>
            <a:r>
              <a:rPr lang="en-US" sz="3264" dirty="0">
                <a:solidFill>
                  <a:srgbClr val="00BCF2"/>
                </a:solidFill>
              </a:rPr>
              <a:t>Challenges</a:t>
            </a:r>
          </a:p>
          <a:p>
            <a:pPr marL="474394">
              <a:spcAft>
                <a:spcPts val="2448"/>
              </a:spcAft>
            </a:pPr>
            <a:r>
              <a:rPr lang="en-US" sz="2448" dirty="0">
                <a:solidFill>
                  <a:schemeClr val="tx1">
                    <a:lumMod val="65000"/>
                    <a:lumOff val="35000"/>
                  </a:schemeClr>
                </a:solidFill>
                <a:latin typeface="+mj-lt"/>
              </a:rPr>
              <a:t>Enterprises want high availability and DR</a:t>
            </a:r>
          </a:p>
          <a:p>
            <a:pPr marL="474394">
              <a:spcAft>
                <a:spcPts val="2448"/>
              </a:spcAft>
            </a:pPr>
            <a:r>
              <a:rPr lang="en-US" sz="2448" dirty="0">
                <a:solidFill>
                  <a:schemeClr val="tx1">
                    <a:lumMod val="65000"/>
                    <a:lumOff val="35000"/>
                  </a:schemeClr>
                </a:solidFill>
                <a:latin typeface="+mj-lt"/>
              </a:rPr>
              <a:t>Limitations in complex multi-forest environments</a:t>
            </a:r>
          </a:p>
          <a:p>
            <a:pPr marL="474394">
              <a:spcAft>
                <a:spcPts val="2448"/>
              </a:spcAft>
            </a:pPr>
            <a:r>
              <a:rPr lang="en-US" sz="2448" dirty="0">
                <a:solidFill>
                  <a:schemeClr val="tx1">
                    <a:lumMod val="65000"/>
                    <a:lumOff val="35000"/>
                  </a:schemeClr>
                </a:solidFill>
                <a:latin typeface="+mj-lt"/>
              </a:rPr>
              <a:t>Lack of deployment agility </a:t>
            </a:r>
            <a:endParaRPr lang="en-US" sz="102" dirty="0">
              <a:solidFill>
                <a:srgbClr val="00BCF2"/>
              </a:solidFill>
              <a:latin typeface="+mj-lt"/>
            </a:endParaRPr>
          </a:p>
          <a:p>
            <a:pPr>
              <a:spcAft>
                <a:spcPts val="2448"/>
              </a:spcAft>
            </a:pPr>
            <a:r>
              <a:rPr lang="en-US" sz="3264" dirty="0">
                <a:solidFill>
                  <a:srgbClr val="00BCF2"/>
                </a:solidFill>
              </a:rPr>
              <a:t>Solutions for MBAM 2.5</a:t>
            </a:r>
          </a:p>
          <a:p>
            <a:pPr marL="474394">
              <a:spcAft>
                <a:spcPts val="2448"/>
              </a:spcAft>
            </a:pPr>
            <a:r>
              <a:rPr lang="en-US" sz="2448" dirty="0">
                <a:solidFill>
                  <a:schemeClr val="tx1">
                    <a:lumMod val="65000"/>
                    <a:lumOff val="35000"/>
                  </a:schemeClr>
                </a:solidFill>
                <a:latin typeface="+mj-lt"/>
              </a:rPr>
              <a:t>Support for load balancing of web components</a:t>
            </a:r>
          </a:p>
          <a:p>
            <a:pPr marL="474394">
              <a:spcAft>
                <a:spcPts val="2448"/>
              </a:spcAft>
            </a:pPr>
            <a:r>
              <a:rPr lang="en-US" sz="2448" dirty="0">
                <a:solidFill>
                  <a:schemeClr val="tx1">
                    <a:lumMod val="65000"/>
                    <a:lumOff val="35000"/>
                  </a:schemeClr>
                </a:solidFill>
                <a:latin typeface="+mj-lt"/>
              </a:rPr>
              <a:t>Support for highly available SQL configurations </a:t>
            </a:r>
          </a:p>
          <a:p>
            <a:pPr marL="474394">
              <a:spcAft>
                <a:spcPts val="2448"/>
              </a:spcAft>
            </a:pPr>
            <a:r>
              <a:rPr lang="en-US" sz="2448" dirty="0">
                <a:solidFill>
                  <a:schemeClr val="tx1">
                    <a:lumMod val="65000"/>
                    <a:lumOff val="35000"/>
                  </a:schemeClr>
                </a:solidFill>
                <a:latin typeface="+mj-lt"/>
              </a:rPr>
              <a:t>Support for both multi-forest and FQDN’s</a:t>
            </a:r>
          </a:p>
          <a:p>
            <a:pPr marL="474394">
              <a:spcAft>
                <a:spcPts val="2448"/>
              </a:spcAft>
            </a:pPr>
            <a:r>
              <a:rPr lang="en-US" sz="2448" dirty="0">
                <a:solidFill>
                  <a:schemeClr val="tx1">
                    <a:lumMod val="65000"/>
                    <a:lumOff val="35000"/>
                  </a:schemeClr>
                </a:solidFill>
                <a:latin typeface="+mj-lt"/>
              </a:rPr>
              <a:t>PowerShell/UI support for feature configuration</a:t>
            </a:r>
          </a:p>
        </p:txBody>
      </p:sp>
    </p:spTree>
    <p:extLst>
      <p:ext uri="{BB962C8B-B14F-4D97-AF65-F5344CB8AC3E}">
        <p14:creationId xmlns:p14="http://schemas.microsoft.com/office/powerpoint/2010/main" val="2885945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animEffect transition="in" filter="fade">
                                      <p:cBhvr>
                                        <p:cTn id="7" dur="1000"/>
                                        <p:tgtEl>
                                          <p:spTgt spid="7">
                                            <p:txEl>
                                              <p:pRg st="4" end="4"/>
                                            </p:txEl>
                                          </p:spTgt>
                                        </p:tgtEl>
                                      </p:cBhvr>
                                    </p:animEffect>
                                    <p:anim calcmode="lin" valueType="num">
                                      <p:cBhvr>
                                        <p:cTn id="8"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5" end="5"/>
                                            </p:txEl>
                                          </p:spTgt>
                                        </p:tgtEl>
                                        <p:attrNameLst>
                                          <p:attrName>style.visibility</p:attrName>
                                        </p:attrNameLst>
                                      </p:cBhvr>
                                      <p:to>
                                        <p:strVal val="visible"/>
                                      </p:to>
                                    </p:set>
                                    <p:animEffect transition="in" filter="fade">
                                      <p:cBhvr>
                                        <p:cTn id="12" dur="1000"/>
                                        <p:tgtEl>
                                          <p:spTgt spid="7">
                                            <p:txEl>
                                              <p:pRg st="5" end="5"/>
                                            </p:txEl>
                                          </p:spTgt>
                                        </p:tgtEl>
                                      </p:cBhvr>
                                    </p:animEffect>
                                    <p:anim calcmode="lin" valueType="num">
                                      <p:cBhvr>
                                        <p:cTn id="13"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5" end="5"/>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animEffect transition="in" filter="fade">
                                      <p:cBhvr>
                                        <p:cTn id="17" dur="1000"/>
                                        <p:tgtEl>
                                          <p:spTgt spid="7">
                                            <p:txEl>
                                              <p:pRg st="6" end="6"/>
                                            </p:txEl>
                                          </p:spTgt>
                                        </p:tgtEl>
                                      </p:cBhvr>
                                    </p:animEffect>
                                    <p:anim calcmode="lin" valueType="num">
                                      <p:cBhvr>
                                        <p:cTn id="18"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6" end="6"/>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xEl>
                                              <p:pRg st="7" end="7"/>
                                            </p:txEl>
                                          </p:spTgt>
                                        </p:tgtEl>
                                        <p:attrNameLst>
                                          <p:attrName>style.visibility</p:attrName>
                                        </p:attrNameLst>
                                      </p:cBhvr>
                                      <p:to>
                                        <p:strVal val="visible"/>
                                      </p:to>
                                    </p:set>
                                    <p:animEffect transition="in" filter="fade">
                                      <p:cBhvr>
                                        <p:cTn id="22" dur="1000"/>
                                        <p:tgtEl>
                                          <p:spTgt spid="7">
                                            <p:txEl>
                                              <p:pRg st="7" end="7"/>
                                            </p:txEl>
                                          </p:spTgt>
                                        </p:tgtEl>
                                      </p:cBhvr>
                                    </p:animEffect>
                                    <p:anim calcmode="lin" valueType="num">
                                      <p:cBhvr>
                                        <p:cTn id="23"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7" end="7"/>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animEffect transition="in" filter="fade">
                                      <p:cBhvr>
                                        <p:cTn id="27" dur="1000"/>
                                        <p:tgtEl>
                                          <p:spTgt spid="7">
                                            <p:txEl>
                                              <p:pRg st="8" end="8"/>
                                            </p:txEl>
                                          </p:spTgt>
                                        </p:tgtEl>
                                      </p:cBhvr>
                                    </p:animEffect>
                                    <p:anim calcmode="lin" valueType="num">
                                      <p:cBhvr>
                                        <p:cTn id="28"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29" dur="1000" fill="hold"/>
                                        <p:tgtEl>
                                          <p:spTgt spid="7">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MBAM 2.5 Deployment</a:t>
            </a:r>
            <a:endParaRPr lang="en-US" dirty="0"/>
          </a:p>
        </p:txBody>
      </p:sp>
    </p:spTree>
    <p:extLst>
      <p:ext uri="{BB962C8B-B14F-4D97-AF65-F5344CB8AC3E}">
        <p14:creationId xmlns:p14="http://schemas.microsoft.com/office/powerpoint/2010/main" val="3178970955"/>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446778" y="1381931"/>
            <a:ext cx="4279765" cy="2208911"/>
          </a:xfrm>
          <a:prstGeom prst="rect">
            <a:avLst/>
          </a:prstGeom>
          <a:solidFill>
            <a:schemeClr val="bg2">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18" rIns="0" bIns="46618" numCol="1" rtlCol="0" anchor="t" anchorCtr="0" compatLnSpc="1">
            <a:prstTxWarp prst="textNoShape">
              <a:avLst/>
            </a:prstTxWarp>
          </a:bodyPr>
          <a:lstStyle/>
          <a:p>
            <a:pPr algn="ctr" defTabSz="932103" fontAlgn="base">
              <a:spcBef>
                <a:spcPct val="0"/>
              </a:spcBef>
              <a:spcAft>
                <a:spcPct val="0"/>
              </a:spcAft>
            </a:pPr>
            <a:r>
              <a:rPr lang="en-US" sz="1999" dirty="0">
                <a:gradFill>
                  <a:gsLst>
                    <a:gs pos="0">
                      <a:srgbClr val="FFFFFF"/>
                    </a:gs>
                    <a:gs pos="100000">
                      <a:srgbClr val="FFFFFF"/>
                    </a:gs>
                  </a:gsLst>
                  <a:lin ang="5400000" scaled="0"/>
                </a:gradFill>
              </a:rPr>
              <a:t>Database Components</a:t>
            </a:r>
          </a:p>
        </p:txBody>
      </p:sp>
      <p:sp>
        <p:nvSpPr>
          <p:cNvPr id="2" name="Title 1"/>
          <p:cNvSpPr>
            <a:spLocks noGrp="1"/>
          </p:cNvSpPr>
          <p:nvPr>
            <p:ph type="title"/>
          </p:nvPr>
        </p:nvSpPr>
        <p:spPr/>
        <p:txBody>
          <a:bodyPr/>
          <a:lstStyle/>
          <a:p>
            <a:r>
              <a:rPr lang="en-US" dirty="0" smtClean="0"/>
              <a:t>Stand Alone Server Components</a:t>
            </a:r>
            <a:endParaRPr lang="en-US" dirty="0"/>
          </a:p>
        </p:txBody>
      </p:sp>
      <p:sp>
        <p:nvSpPr>
          <p:cNvPr id="3" name="Rectangle 2"/>
          <p:cNvSpPr/>
          <p:nvPr/>
        </p:nvSpPr>
        <p:spPr bwMode="auto">
          <a:xfrm>
            <a:off x="862534" y="2067456"/>
            <a:ext cx="1488477" cy="1294879"/>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18" rIns="0" bIns="46618" numCol="1" rtlCol="0" anchor="ctr" anchorCtr="0" compatLnSpc="1">
            <a:prstTxWarp prst="textNoShape">
              <a:avLst/>
            </a:prstTxWarp>
          </a:bodyPr>
          <a:lstStyle/>
          <a:p>
            <a:pPr algn="ctr" defTabSz="932103" fontAlgn="base">
              <a:spcBef>
                <a:spcPct val="0"/>
              </a:spcBef>
              <a:spcAft>
                <a:spcPct val="0"/>
              </a:spcAft>
            </a:pPr>
            <a:r>
              <a:rPr lang="en-US" sz="1999" dirty="0">
                <a:gradFill>
                  <a:gsLst>
                    <a:gs pos="0">
                      <a:srgbClr val="FFFFFF"/>
                    </a:gs>
                    <a:gs pos="100000">
                      <a:srgbClr val="FFFFFF"/>
                    </a:gs>
                  </a:gsLst>
                  <a:lin ang="5400000" scaled="0"/>
                </a:gradFill>
              </a:rPr>
              <a:t>Recovery</a:t>
            </a:r>
          </a:p>
          <a:p>
            <a:pPr algn="ctr" defTabSz="932103" fontAlgn="base">
              <a:spcBef>
                <a:spcPct val="0"/>
              </a:spcBef>
              <a:spcAft>
                <a:spcPct val="0"/>
              </a:spcAft>
            </a:pPr>
            <a:r>
              <a:rPr lang="en-US" sz="1999" dirty="0">
                <a:gradFill>
                  <a:gsLst>
                    <a:gs pos="0">
                      <a:srgbClr val="FFFFFF"/>
                    </a:gs>
                    <a:gs pos="100000">
                      <a:srgbClr val="FFFFFF"/>
                    </a:gs>
                  </a:gsLst>
                  <a:lin ang="5400000" scaled="0"/>
                </a:gradFill>
              </a:rPr>
              <a:t>Database</a:t>
            </a:r>
          </a:p>
        </p:txBody>
      </p:sp>
      <p:sp>
        <p:nvSpPr>
          <p:cNvPr id="4" name="Rectangle 3"/>
          <p:cNvSpPr/>
          <p:nvPr/>
        </p:nvSpPr>
        <p:spPr bwMode="auto">
          <a:xfrm>
            <a:off x="2808027" y="2067456"/>
            <a:ext cx="1488477" cy="1294879"/>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18" rIns="0" bIns="46618" numCol="1" rtlCol="0" anchor="ctr" anchorCtr="0" compatLnSpc="1">
            <a:prstTxWarp prst="textNoShape">
              <a:avLst/>
            </a:prstTxWarp>
          </a:bodyPr>
          <a:lstStyle/>
          <a:p>
            <a:pPr algn="ctr" defTabSz="932103" fontAlgn="base">
              <a:spcBef>
                <a:spcPct val="0"/>
              </a:spcBef>
              <a:spcAft>
                <a:spcPct val="0"/>
              </a:spcAft>
            </a:pPr>
            <a:r>
              <a:rPr lang="en-US" sz="1999" dirty="0">
                <a:gradFill>
                  <a:gsLst>
                    <a:gs pos="0">
                      <a:srgbClr val="FFFFFF"/>
                    </a:gs>
                    <a:gs pos="100000">
                      <a:srgbClr val="FFFFFF"/>
                    </a:gs>
                  </a:gsLst>
                  <a:lin ang="5400000" scaled="0"/>
                </a:gradFill>
              </a:rPr>
              <a:t>Compliance /Audit</a:t>
            </a:r>
          </a:p>
          <a:p>
            <a:pPr algn="ctr" defTabSz="932103" fontAlgn="base">
              <a:spcBef>
                <a:spcPct val="0"/>
              </a:spcBef>
              <a:spcAft>
                <a:spcPct val="0"/>
              </a:spcAft>
            </a:pPr>
            <a:r>
              <a:rPr lang="en-US" sz="1999" dirty="0">
                <a:gradFill>
                  <a:gsLst>
                    <a:gs pos="0">
                      <a:srgbClr val="FFFFFF"/>
                    </a:gs>
                    <a:gs pos="100000">
                      <a:srgbClr val="FFFFFF"/>
                    </a:gs>
                  </a:gsLst>
                  <a:lin ang="5400000" scaled="0"/>
                </a:gradFill>
              </a:rPr>
              <a:t>Database</a:t>
            </a:r>
          </a:p>
        </p:txBody>
      </p:sp>
      <p:sp>
        <p:nvSpPr>
          <p:cNvPr id="6" name="Rectangle 5"/>
          <p:cNvSpPr/>
          <p:nvPr/>
        </p:nvSpPr>
        <p:spPr bwMode="auto">
          <a:xfrm>
            <a:off x="446778" y="3922497"/>
            <a:ext cx="4279765" cy="2208911"/>
          </a:xfrm>
          <a:prstGeom prst="rect">
            <a:avLst/>
          </a:prstGeom>
          <a:solidFill>
            <a:schemeClr val="bg2">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18" rIns="0" bIns="46618" numCol="1" rtlCol="0" anchor="t" anchorCtr="0" compatLnSpc="1">
            <a:prstTxWarp prst="textNoShape">
              <a:avLst/>
            </a:prstTxWarp>
          </a:bodyPr>
          <a:lstStyle/>
          <a:p>
            <a:pPr algn="ctr" defTabSz="932103" fontAlgn="base">
              <a:spcBef>
                <a:spcPct val="0"/>
              </a:spcBef>
              <a:spcAft>
                <a:spcPct val="0"/>
              </a:spcAft>
            </a:pPr>
            <a:r>
              <a:rPr lang="en-US" sz="1999" dirty="0">
                <a:gradFill>
                  <a:gsLst>
                    <a:gs pos="0">
                      <a:srgbClr val="FFFFFF"/>
                    </a:gs>
                    <a:gs pos="100000">
                      <a:srgbClr val="FFFFFF"/>
                    </a:gs>
                  </a:gsLst>
                  <a:lin ang="5400000" scaled="0"/>
                </a:gradFill>
              </a:rPr>
              <a:t>Self-Service Server</a:t>
            </a:r>
          </a:p>
        </p:txBody>
      </p:sp>
      <p:sp>
        <p:nvSpPr>
          <p:cNvPr id="7" name="Rectangle 6"/>
          <p:cNvSpPr/>
          <p:nvPr/>
        </p:nvSpPr>
        <p:spPr bwMode="auto">
          <a:xfrm>
            <a:off x="862534" y="4608022"/>
            <a:ext cx="1488477" cy="1294879"/>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18" rIns="0" bIns="46618" numCol="1" rtlCol="0" anchor="ctr" anchorCtr="0" compatLnSpc="1">
            <a:prstTxWarp prst="textNoShape">
              <a:avLst/>
            </a:prstTxWarp>
          </a:bodyPr>
          <a:lstStyle/>
          <a:p>
            <a:pPr algn="ctr" defTabSz="932103" fontAlgn="base">
              <a:spcBef>
                <a:spcPct val="0"/>
              </a:spcBef>
              <a:spcAft>
                <a:spcPct val="0"/>
              </a:spcAft>
            </a:pPr>
            <a:r>
              <a:rPr lang="en-US" sz="1999" dirty="0">
                <a:gradFill>
                  <a:gsLst>
                    <a:gs pos="0">
                      <a:srgbClr val="FFFFFF"/>
                    </a:gs>
                    <a:gs pos="100000">
                      <a:srgbClr val="FFFFFF"/>
                    </a:gs>
                  </a:gsLst>
                  <a:lin ang="5400000" scaled="0"/>
                </a:gradFill>
              </a:rPr>
              <a:t>Self-Service </a:t>
            </a:r>
          </a:p>
          <a:p>
            <a:pPr algn="ctr" defTabSz="932103" fontAlgn="base">
              <a:spcBef>
                <a:spcPct val="0"/>
              </a:spcBef>
              <a:spcAft>
                <a:spcPct val="0"/>
              </a:spcAft>
            </a:pPr>
            <a:r>
              <a:rPr lang="en-US" sz="1999" dirty="0">
                <a:gradFill>
                  <a:gsLst>
                    <a:gs pos="0">
                      <a:srgbClr val="FFFFFF"/>
                    </a:gs>
                    <a:gs pos="100000">
                      <a:srgbClr val="FFFFFF"/>
                    </a:gs>
                  </a:gsLst>
                  <a:lin ang="5400000" scaled="0"/>
                </a:gradFill>
              </a:rPr>
              <a:t>Web Service</a:t>
            </a:r>
          </a:p>
        </p:txBody>
      </p:sp>
      <p:sp>
        <p:nvSpPr>
          <p:cNvPr id="8" name="Rectangle 7"/>
          <p:cNvSpPr/>
          <p:nvPr/>
        </p:nvSpPr>
        <p:spPr bwMode="auto">
          <a:xfrm>
            <a:off x="2808027" y="4608022"/>
            <a:ext cx="1488477" cy="1294879"/>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18" rIns="0" bIns="46618" numCol="1" rtlCol="0" anchor="ctr" anchorCtr="0" compatLnSpc="1">
            <a:prstTxWarp prst="textNoShape">
              <a:avLst/>
            </a:prstTxWarp>
          </a:bodyPr>
          <a:lstStyle/>
          <a:p>
            <a:pPr algn="ctr" defTabSz="932103" fontAlgn="base">
              <a:spcBef>
                <a:spcPct val="0"/>
              </a:spcBef>
              <a:spcAft>
                <a:spcPct val="0"/>
              </a:spcAft>
            </a:pPr>
            <a:r>
              <a:rPr lang="en-US" sz="1999" dirty="0">
                <a:gradFill>
                  <a:gsLst>
                    <a:gs pos="0">
                      <a:srgbClr val="FFFFFF"/>
                    </a:gs>
                    <a:gs pos="100000">
                      <a:srgbClr val="FFFFFF"/>
                    </a:gs>
                  </a:gsLst>
                  <a:lin ang="5400000" scaled="0"/>
                </a:gradFill>
              </a:rPr>
              <a:t>Self-Service </a:t>
            </a:r>
          </a:p>
          <a:p>
            <a:pPr algn="ctr" defTabSz="932103" fontAlgn="base">
              <a:spcBef>
                <a:spcPct val="0"/>
              </a:spcBef>
              <a:spcAft>
                <a:spcPct val="0"/>
              </a:spcAft>
            </a:pPr>
            <a:r>
              <a:rPr lang="en-US" sz="1999" dirty="0">
                <a:gradFill>
                  <a:gsLst>
                    <a:gs pos="0">
                      <a:srgbClr val="FFFFFF"/>
                    </a:gs>
                    <a:gs pos="100000">
                      <a:srgbClr val="FFFFFF"/>
                    </a:gs>
                  </a:gsLst>
                  <a:lin ang="5400000" scaled="0"/>
                </a:gradFill>
              </a:rPr>
              <a:t>Web Site</a:t>
            </a:r>
          </a:p>
        </p:txBody>
      </p:sp>
      <p:sp>
        <p:nvSpPr>
          <p:cNvPr id="9" name="Rectangle 8"/>
          <p:cNvSpPr/>
          <p:nvPr/>
        </p:nvSpPr>
        <p:spPr bwMode="auto">
          <a:xfrm>
            <a:off x="4879692" y="3922497"/>
            <a:ext cx="5054155" cy="2208911"/>
          </a:xfrm>
          <a:prstGeom prst="rect">
            <a:avLst/>
          </a:prstGeom>
          <a:solidFill>
            <a:schemeClr val="bg2">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18" rIns="0" bIns="46618" numCol="1" rtlCol="0" anchor="t" anchorCtr="0" compatLnSpc="1">
            <a:prstTxWarp prst="textNoShape">
              <a:avLst/>
            </a:prstTxWarp>
          </a:bodyPr>
          <a:lstStyle/>
          <a:p>
            <a:pPr algn="ctr" defTabSz="932103" fontAlgn="base">
              <a:spcBef>
                <a:spcPct val="0"/>
              </a:spcBef>
              <a:spcAft>
                <a:spcPct val="0"/>
              </a:spcAft>
            </a:pPr>
            <a:r>
              <a:rPr lang="en-US" sz="1999" dirty="0">
                <a:gradFill>
                  <a:gsLst>
                    <a:gs pos="0">
                      <a:srgbClr val="FFFFFF"/>
                    </a:gs>
                    <a:gs pos="100000">
                      <a:srgbClr val="FFFFFF"/>
                    </a:gs>
                  </a:gsLst>
                  <a:lin ang="5400000" scaled="0"/>
                </a:gradFill>
              </a:rPr>
              <a:t>Administration and Monitoring Server</a:t>
            </a:r>
          </a:p>
        </p:txBody>
      </p:sp>
      <p:sp>
        <p:nvSpPr>
          <p:cNvPr id="10" name="Rectangle 9"/>
          <p:cNvSpPr/>
          <p:nvPr/>
        </p:nvSpPr>
        <p:spPr bwMode="auto">
          <a:xfrm>
            <a:off x="5662014" y="4608022"/>
            <a:ext cx="1488477" cy="1294879"/>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18" rIns="0" bIns="46618" numCol="1" rtlCol="0" anchor="ctr" anchorCtr="0" compatLnSpc="1">
            <a:prstTxWarp prst="textNoShape">
              <a:avLst/>
            </a:prstTxWarp>
          </a:bodyPr>
          <a:lstStyle/>
          <a:p>
            <a:pPr algn="ctr" defTabSz="932103" fontAlgn="base">
              <a:spcBef>
                <a:spcPct val="0"/>
              </a:spcBef>
              <a:spcAft>
                <a:spcPct val="0"/>
              </a:spcAft>
            </a:pPr>
            <a:r>
              <a:rPr lang="en-US" sz="1999" dirty="0">
                <a:gradFill>
                  <a:gsLst>
                    <a:gs pos="0">
                      <a:srgbClr val="FFFFFF"/>
                    </a:gs>
                    <a:gs pos="100000">
                      <a:srgbClr val="FFFFFF"/>
                    </a:gs>
                  </a:gsLst>
                  <a:lin ang="5400000" scaled="0"/>
                </a:gradFill>
              </a:rPr>
              <a:t>Admin </a:t>
            </a:r>
          </a:p>
          <a:p>
            <a:pPr algn="ctr" defTabSz="932103" fontAlgn="base">
              <a:spcBef>
                <a:spcPct val="0"/>
              </a:spcBef>
              <a:spcAft>
                <a:spcPct val="0"/>
              </a:spcAft>
            </a:pPr>
            <a:r>
              <a:rPr lang="en-US" sz="1999" dirty="0">
                <a:gradFill>
                  <a:gsLst>
                    <a:gs pos="0">
                      <a:srgbClr val="FFFFFF"/>
                    </a:gs>
                    <a:gs pos="100000">
                      <a:srgbClr val="FFFFFF"/>
                    </a:gs>
                  </a:gsLst>
                  <a:lin ang="5400000" scaled="0"/>
                </a:gradFill>
              </a:rPr>
              <a:t>Web Service</a:t>
            </a:r>
          </a:p>
        </p:txBody>
      </p:sp>
      <p:sp>
        <p:nvSpPr>
          <p:cNvPr id="11" name="Rectangle 10"/>
          <p:cNvSpPr/>
          <p:nvPr/>
        </p:nvSpPr>
        <p:spPr bwMode="auto">
          <a:xfrm>
            <a:off x="7683677" y="4608022"/>
            <a:ext cx="1488477" cy="1294879"/>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18" rIns="0" bIns="46618" numCol="1" rtlCol="0" anchor="ctr" anchorCtr="0" compatLnSpc="1">
            <a:prstTxWarp prst="textNoShape">
              <a:avLst/>
            </a:prstTxWarp>
          </a:bodyPr>
          <a:lstStyle/>
          <a:p>
            <a:pPr algn="ctr" defTabSz="932103" fontAlgn="base">
              <a:spcBef>
                <a:spcPct val="0"/>
              </a:spcBef>
              <a:spcAft>
                <a:spcPct val="0"/>
              </a:spcAft>
            </a:pPr>
            <a:r>
              <a:rPr lang="en-US" sz="1999" dirty="0">
                <a:gradFill>
                  <a:gsLst>
                    <a:gs pos="0">
                      <a:srgbClr val="FFFFFF"/>
                    </a:gs>
                    <a:gs pos="100000">
                      <a:srgbClr val="FFFFFF"/>
                    </a:gs>
                  </a:gsLst>
                  <a:lin ang="5400000" scaled="0"/>
                </a:gradFill>
              </a:rPr>
              <a:t>Admin </a:t>
            </a:r>
          </a:p>
          <a:p>
            <a:pPr algn="ctr" defTabSz="932103" fontAlgn="base">
              <a:spcBef>
                <a:spcPct val="0"/>
              </a:spcBef>
              <a:spcAft>
                <a:spcPct val="0"/>
              </a:spcAft>
            </a:pPr>
            <a:r>
              <a:rPr lang="en-US" sz="1999" dirty="0">
                <a:gradFill>
                  <a:gsLst>
                    <a:gs pos="0">
                      <a:srgbClr val="FFFFFF"/>
                    </a:gs>
                    <a:gs pos="100000">
                      <a:srgbClr val="FFFFFF"/>
                    </a:gs>
                  </a:gsLst>
                  <a:lin ang="5400000" scaled="0"/>
                </a:gradFill>
              </a:rPr>
              <a:t>Web Site</a:t>
            </a:r>
          </a:p>
        </p:txBody>
      </p:sp>
      <p:sp>
        <p:nvSpPr>
          <p:cNvPr id="12" name="Rectangle 11"/>
          <p:cNvSpPr/>
          <p:nvPr/>
        </p:nvSpPr>
        <p:spPr bwMode="auto">
          <a:xfrm>
            <a:off x="4879693" y="1381931"/>
            <a:ext cx="6535472" cy="2208911"/>
          </a:xfrm>
          <a:prstGeom prst="rect">
            <a:avLst/>
          </a:prstGeom>
          <a:solidFill>
            <a:schemeClr val="bg2">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18" rIns="0" bIns="46618" numCol="1" rtlCol="0" anchor="t" anchorCtr="0" compatLnSpc="1">
            <a:prstTxWarp prst="textNoShape">
              <a:avLst/>
            </a:prstTxWarp>
          </a:bodyPr>
          <a:lstStyle/>
          <a:p>
            <a:pPr algn="ctr" defTabSz="932103" fontAlgn="base">
              <a:spcBef>
                <a:spcPct val="0"/>
              </a:spcBef>
              <a:spcAft>
                <a:spcPct val="0"/>
              </a:spcAft>
            </a:pPr>
            <a:r>
              <a:rPr lang="en-US" sz="1999" dirty="0">
                <a:gradFill>
                  <a:gsLst>
                    <a:gs pos="0">
                      <a:srgbClr val="FFFFFF"/>
                    </a:gs>
                    <a:gs pos="100000">
                      <a:srgbClr val="FFFFFF"/>
                    </a:gs>
                  </a:gsLst>
                  <a:lin ang="5400000" scaled="0"/>
                </a:gradFill>
              </a:rPr>
              <a:t>Compliance and Audit Reports</a:t>
            </a:r>
          </a:p>
        </p:txBody>
      </p:sp>
      <p:sp>
        <p:nvSpPr>
          <p:cNvPr id="17" name="Rectangle 16"/>
          <p:cNvSpPr/>
          <p:nvPr/>
        </p:nvSpPr>
        <p:spPr bwMode="auto">
          <a:xfrm>
            <a:off x="5321616" y="2067456"/>
            <a:ext cx="1488477" cy="1294879"/>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18" rIns="0" bIns="46618" numCol="1" rtlCol="0" anchor="ctr" anchorCtr="0" compatLnSpc="1">
            <a:prstTxWarp prst="textNoShape">
              <a:avLst/>
            </a:prstTxWarp>
          </a:bodyPr>
          <a:lstStyle/>
          <a:p>
            <a:pPr algn="ctr" defTabSz="932103" fontAlgn="base">
              <a:spcBef>
                <a:spcPct val="0"/>
              </a:spcBef>
              <a:spcAft>
                <a:spcPct val="0"/>
              </a:spcAft>
            </a:pPr>
            <a:r>
              <a:rPr lang="en-US" sz="1999" dirty="0">
                <a:gradFill>
                  <a:gsLst>
                    <a:gs pos="0">
                      <a:srgbClr val="FFFFFF"/>
                    </a:gs>
                    <a:gs pos="100000">
                      <a:srgbClr val="FFFFFF"/>
                    </a:gs>
                  </a:gsLst>
                  <a:lin ang="5400000" scaled="0"/>
                </a:gradFill>
              </a:rPr>
              <a:t>Reporting</a:t>
            </a:r>
          </a:p>
          <a:p>
            <a:pPr algn="ctr" defTabSz="932103" fontAlgn="base">
              <a:spcBef>
                <a:spcPct val="0"/>
              </a:spcBef>
              <a:spcAft>
                <a:spcPct val="0"/>
              </a:spcAft>
            </a:pPr>
            <a:r>
              <a:rPr lang="en-US" sz="1999" dirty="0">
                <a:gradFill>
                  <a:gsLst>
                    <a:gs pos="0">
                      <a:srgbClr val="FFFFFF"/>
                    </a:gs>
                    <a:gs pos="100000">
                      <a:srgbClr val="FFFFFF"/>
                    </a:gs>
                  </a:gsLst>
                  <a:lin ang="5400000" scaled="0"/>
                </a:gradFill>
              </a:rPr>
              <a:t>Web Service</a:t>
            </a:r>
          </a:p>
        </p:txBody>
      </p:sp>
      <p:sp>
        <p:nvSpPr>
          <p:cNvPr id="18" name="Rectangle 17"/>
          <p:cNvSpPr/>
          <p:nvPr/>
        </p:nvSpPr>
        <p:spPr bwMode="auto">
          <a:xfrm>
            <a:off x="7454358" y="2067456"/>
            <a:ext cx="1488477" cy="1294879"/>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18" rIns="0" bIns="46618" numCol="1" rtlCol="0" anchor="ctr" anchorCtr="0" compatLnSpc="1">
            <a:prstTxWarp prst="textNoShape">
              <a:avLst/>
            </a:prstTxWarp>
          </a:bodyPr>
          <a:lstStyle/>
          <a:p>
            <a:pPr algn="ctr" defTabSz="932103" fontAlgn="base">
              <a:spcBef>
                <a:spcPct val="0"/>
              </a:spcBef>
              <a:spcAft>
                <a:spcPct val="0"/>
              </a:spcAft>
            </a:pPr>
            <a:r>
              <a:rPr lang="en-US" sz="1999" dirty="0">
                <a:gradFill>
                  <a:gsLst>
                    <a:gs pos="0">
                      <a:srgbClr val="FFFFFF"/>
                    </a:gs>
                    <a:gs pos="100000">
                      <a:srgbClr val="FFFFFF"/>
                    </a:gs>
                  </a:gsLst>
                  <a:lin ang="5400000" scaled="0"/>
                </a:gradFill>
              </a:rPr>
              <a:t>Reporting</a:t>
            </a:r>
          </a:p>
          <a:p>
            <a:pPr algn="ctr" defTabSz="932103" fontAlgn="base">
              <a:spcBef>
                <a:spcPct val="0"/>
              </a:spcBef>
              <a:spcAft>
                <a:spcPct val="0"/>
              </a:spcAft>
            </a:pPr>
            <a:r>
              <a:rPr lang="en-US" sz="1999" dirty="0">
                <a:gradFill>
                  <a:gsLst>
                    <a:gs pos="0">
                      <a:srgbClr val="FFFFFF"/>
                    </a:gs>
                    <a:gs pos="100000">
                      <a:srgbClr val="FFFFFF"/>
                    </a:gs>
                  </a:gsLst>
                  <a:lin ang="5400000" scaled="0"/>
                </a:gradFill>
              </a:rPr>
              <a:t>Web Site</a:t>
            </a:r>
          </a:p>
        </p:txBody>
      </p:sp>
      <p:sp>
        <p:nvSpPr>
          <p:cNvPr id="19" name="Rectangle 18"/>
          <p:cNvSpPr/>
          <p:nvPr/>
        </p:nvSpPr>
        <p:spPr bwMode="auto">
          <a:xfrm>
            <a:off x="9587099" y="2067456"/>
            <a:ext cx="1488477" cy="1294879"/>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18" rIns="0" bIns="46618" numCol="1" rtlCol="0" anchor="ctr" anchorCtr="0" compatLnSpc="1">
            <a:prstTxWarp prst="textNoShape">
              <a:avLst/>
            </a:prstTxWarp>
          </a:bodyPr>
          <a:lstStyle/>
          <a:p>
            <a:pPr algn="ctr" defTabSz="932103" fontAlgn="base">
              <a:spcBef>
                <a:spcPct val="0"/>
              </a:spcBef>
              <a:spcAft>
                <a:spcPct val="0"/>
              </a:spcAft>
            </a:pPr>
            <a:r>
              <a:rPr lang="en-US" sz="1999" dirty="0">
                <a:gradFill>
                  <a:gsLst>
                    <a:gs pos="0">
                      <a:srgbClr val="FFFFFF"/>
                    </a:gs>
                    <a:gs pos="100000">
                      <a:srgbClr val="FFFFFF"/>
                    </a:gs>
                  </a:gsLst>
                  <a:lin ang="5400000" scaled="0"/>
                </a:gradFill>
              </a:rPr>
              <a:t>SSRS</a:t>
            </a:r>
          </a:p>
        </p:txBody>
      </p:sp>
    </p:spTree>
    <p:extLst>
      <p:ext uri="{BB962C8B-B14F-4D97-AF65-F5344CB8AC3E}">
        <p14:creationId xmlns:p14="http://schemas.microsoft.com/office/powerpoint/2010/main" val="2424599636"/>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gradFill>
                  <a:gsLst>
                    <a:gs pos="3333">
                      <a:srgbClr val="FFFFFF"/>
                    </a:gs>
                    <a:gs pos="39000">
                      <a:srgbClr val="FFFFFF"/>
                    </a:gs>
                  </a:gsLst>
                  <a:lin ang="5400000" scaled="0"/>
                </a:gradFill>
              </a:rPr>
              <a:t>Deploying Microsoft BitLocker Administration and Monitoring (MBAM) 2.5 in Complex Environments</a:t>
            </a:r>
            <a:endParaRPr lang="en-US" sz="3200" dirty="0"/>
          </a:p>
        </p:txBody>
      </p:sp>
      <p:sp>
        <p:nvSpPr>
          <p:cNvPr id="3" name="Text Placeholder 2"/>
          <p:cNvSpPr>
            <a:spLocks noGrp="1"/>
          </p:cNvSpPr>
          <p:nvPr>
            <p:ph type="body" sz="quarter" idx="14"/>
          </p:nvPr>
        </p:nvSpPr>
        <p:spPr/>
        <p:txBody>
          <a:bodyPr/>
          <a:lstStyle/>
          <a:p>
            <a:r>
              <a:rPr lang="en-US" dirty="0" smtClean="0"/>
              <a:t>Lance Crandall</a:t>
            </a:r>
          </a:p>
          <a:p>
            <a:r>
              <a:rPr lang="en-US" dirty="0" smtClean="0"/>
              <a:t>Program Manager</a:t>
            </a:r>
            <a:endParaRPr lang="en-US" dirty="0"/>
          </a:p>
        </p:txBody>
      </p:sp>
      <p:sp>
        <p:nvSpPr>
          <p:cNvPr id="4" name="Text Placeholder 3"/>
          <p:cNvSpPr txBox="1">
            <a:spLocks/>
          </p:cNvSpPr>
          <p:nvPr/>
        </p:nvSpPr>
        <p:spPr>
          <a:xfrm>
            <a:off x="10333038" y="296863"/>
            <a:ext cx="1828800" cy="378565"/>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sz="1400" dirty="0" smtClean="0"/>
              <a:t>WIN-B318</a:t>
            </a:r>
            <a:endParaRPr lang="en-US" sz="1400" dirty="0"/>
          </a:p>
        </p:txBody>
      </p:sp>
    </p:spTree>
    <p:extLst>
      <p:ext uri="{BB962C8B-B14F-4D97-AF65-F5344CB8AC3E}">
        <p14:creationId xmlns:p14="http://schemas.microsoft.com/office/powerpoint/2010/main" val="556520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505536" y="4106617"/>
            <a:ext cx="4279765" cy="2208911"/>
          </a:xfrm>
          <a:prstGeom prst="rect">
            <a:avLst/>
          </a:prstGeom>
          <a:solidFill>
            <a:schemeClr val="bg2">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18" rIns="0" bIns="46618" numCol="1" rtlCol="0" anchor="t" anchorCtr="0" compatLnSpc="1">
            <a:prstTxWarp prst="textNoShape">
              <a:avLst/>
            </a:prstTxWarp>
          </a:bodyPr>
          <a:lstStyle/>
          <a:p>
            <a:pPr algn="ctr" defTabSz="932103" fontAlgn="base">
              <a:spcBef>
                <a:spcPct val="0"/>
              </a:spcBef>
              <a:spcAft>
                <a:spcPct val="0"/>
              </a:spcAft>
            </a:pPr>
            <a:r>
              <a:rPr lang="en-US" sz="1999" dirty="0">
                <a:gradFill>
                  <a:gsLst>
                    <a:gs pos="0">
                      <a:srgbClr val="FFFFFF"/>
                    </a:gs>
                    <a:gs pos="100000">
                      <a:srgbClr val="FFFFFF"/>
                    </a:gs>
                  </a:gsLst>
                  <a:lin ang="5400000" scaled="0"/>
                </a:gradFill>
              </a:rPr>
              <a:t>Database Components</a:t>
            </a:r>
          </a:p>
        </p:txBody>
      </p:sp>
      <p:sp>
        <p:nvSpPr>
          <p:cNvPr id="2" name="Title 1"/>
          <p:cNvSpPr>
            <a:spLocks noGrp="1"/>
          </p:cNvSpPr>
          <p:nvPr>
            <p:ph type="title"/>
          </p:nvPr>
        </p:nvSpPr>
        <p:spPr/>
        <p:txBody>
          <a:bodyPr/>
          <a:lstStyle/>
          <a:p>
            <a:r>
              <a:rPr lang="en-US" dirty="0" smtClean="0"/>
              <a:t>CM Server Components</a:t>
            </a:r>
            <a:endParaRPr lang="en-US" dirty="0"/>
          </a:p>
        </p:txBody>
      </p:sp>
      <p:sp>
        <p:nvSpPr>
          <p:cNvPr id="3" name="Rectangle 2"/>
          <p:cNvSpPr/>
          <p:nvPr/>
        </p:nvSpPr>
        <p:spPr bwMode="auto">
          <a:xfrm>
            <a:off x="921292" y="4792141"/>
            <a:ext cx="1488477" cy="1294879"/>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18" rIns="0" bIns="46618" numCol="1" rtlCol="0" anchor="ctr" anchorCtr="0" compatLnSpc="1">
            <a:prstTxWarp prst="textNoShape">
              <a:avLst/>
            </a:prstTxWarp>
          </a:bodyPr>
          <a:lstStyle/>
          <a:p>
            <a:pPr algn="ctr" defTabSz="932103" fontAlgn="base">
              <a:spcBef>
                <a:spcPct val="0"/>
              </a:spcBef>
              <a:spcAft>
                <a:spcPct val="0"/>
              </a:spcAft>
            </a:pPr>
            <a:r>
              <a:rPr lang="en-US" sz="1999" dirty="0">
                <a:gradFill>
                  <a:gsLst>
                    <a:gs pos="0">
                      <a:srgbClr val="FFFFFF"/>
                    </a:gs>
                    <a:gs pos="100000">
                      <a:srgbClr val="FFFFFF"/>
                    </a:gs>
                  </a:gsLst>
                  <a:lin ang="5400000" scaled="0"/>
                </a:gradFill>
              </a:rPr>
              <a:t>Recovery</a:t>
            </a:r>
          </a:p>
          <a:p>
            <a:pPr algn="ctr" defTabSz="932103" fontAlgn="base">
              <a:spcBef>
                <a:spcPct val="0"/>
              </a:spcBef>
              <a:spcAft>
                <a:spcPct val="0"/>
              </a:spcAft>
            </a:pPr>
            <a:r>
              <a:rPr lang="en-US" sz="1999" dirty="0">
                <a:gradFill>
                  <a:gsLst>
                    <a:gs pos="0">
                      <a:srgbClr val="FFFFFF"/>
                    </a:gs>
                    <a:gs pos="100000">
                      <a:srgbClr val="FFFFFF"/>
                    </a:gs>
                  </a:gsLst>
                  <a:lin ang="5400000" scaled="0"/>
                </a:gradFill>
              </a:rPr>
              <a:t>Database</a:t>
            </a:r>
          </a:p>
        </p:txBody>
      </p:sp>
      <p:sp>
        <p:nvSpPr>
          <p:cNvPr id="6" name="Rectangle 5"/>
          <p:cNvSpPr/>
          <p:nvPr/>
        </p:nvSpPr>
        <p:spPr bwMode="auto">
          <a:xfrm>
            <a:off x="505536" y="1528759"/>
            <a:ext cx="4279765" cy="2208911"/>
          </a:xfrm>
          <a:prstGeom prst="rect">
            <a:avLst/>
          </a:prstGeom>
          <a:solidFill>
            <a:schemeClr val="bg2">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18" rIns="0" bIns="46618" numCol="1" rtlCol="0" anchor="t" anchorCtr="0" compatLnSpc="1">
            <a:prstTxWarp prst="textNoShape">
              <a:avLst/>
            </a:prstTxWarp>
          </a:bodyPr>
          <a:lstStyle/>
          <a:p>
            <a:pPr algn="ctr" defTabSz="932103" fontAlgn="base">
              <a:spcBef>
                <a:spcPct val="0"/>
              </a:spcBef>
              <a:spcAft>
                <a:spcPct val="0"/>
              </a:spcAft>
            </a:pPr>
            <a:r>
              <a:rPr lang="en-US" sz="1999" dirty="0">
                <a:gradFill>
                  <a:gsLst>
                    <a:gs pos="0">
                      <a:srgbClr val="FFFFFF"/>
                    </a:gs>
                    <a:gs pos="100000">
                      <a:srgbClr val="FFFFFF"/>
                    </a:gs>
                  </a:gsLst>
                  <a:lin ang="5400000" scaled="0"/>
                </a:gradFill>
              </a:rPr>
              <a:t>Self-Service Server</a:t>
            </a:r>
          </a:p>
        </p:txBody>
      </p:sp>
      <p:sp>
        <p:nvSpPr>
          <p:cNvPr id="7" name="Rectangle 6"/>
          <p:cNvSpPr/>
          <p:nvPr/>
        </p:nvSpPr>
        <p:spPr bwMode="auto">
          <a:xfrm>
            <a:off x="921292" y="2214284"/>
            <a:ext cx="1488477" cy="1294879"/>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18" rIns="0" bIns="46618" numCol="1" rtlCol="0" anchor="ctr" anchorCtr="0" compatLnSpc="1">
            <a:prstTxWarp prst="textNoShape">
              <a:avLst/>
            </a:prstTxWarp>
          </a:bodyPr>
          <a:lstStyle/>
          <a:p>
            <a:pPr algn="ctr" defTabSz="932103" fontAlgn="base">
              <a:spcBef>
                <a:spcPct val="0"/>
              </a:spcBef>
              <a:spcAft>
                <a:spcPct val="0"/>
              </a:spcAft>
            </a:pPr>
            <a:r>
              <a:rPr lang="en-US" sz="1999" dirty="0">
                <a:gradFill>
                  <a:gsLst>
                    <a:gs pos="0">
                      <a:srgbClr val="FFFFFF"/>
                    </a:gs>
                    <a:gs pos="100000">
                      <a:srgbClr val="FFFFFF"/>
                    </a:gs>
                  </a:gsLst>
                  <a:lin ang="5400000" scaled="0"/>
                </a:gradFill>
              </a:rPr>
              <a:t>Self-Service </a:t>
            </a:r>
          </a:p>
          <a:p>
            <a:pPr algn="ctr" defTabSz="932103" fontAlgn="base">
              <a:spcBef>
                <a:spcPct val="0"/>
              </a:spcBef>
              <a:spcAft>
                <a:spcPct val="0"/>
              </a:spcAft>
            </a:pPr>
            <a:r>
              <a:rPr lang="en-US" sz="1999" dirty="0">
                <a:gradFill>
                  <a:gsLst>
                    <a:gs pos="0">
                      <a:srgbClr val="FFFFFF"/>
                    </a:gs>
                    <a:gs pos="100000">
                      <a:srgbClr val="FFFFFF"/>
                    </a:gs>
                  </a:gsLst>
                  <a:lin ang="5400000" scaled="0"/>
                </a:gradFill>
              </a:rPr>
              <a:t>Web Service</a:t>
            </a:r>
          </a:p>
        </p:txBody>
      </p:sp>
      <p:sp>
        <p:nvSpPr>
          <p:cNvPr id="8" name="Rectangle 7"/>
          <p:cNvSpPr/>
          <p:nvPr/>
        </p:nvSpPr>
        <p:spPr bwMode="auto">
          <a:xfrm>
            <a:off x="2866786" y="2214284"/>
            <a:ext cx="1488477" cy="1294879"/>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18" rIns="0" bIns="46618" numCol="1" rtlCol="0" anchor="ctr" anchorCtr="0" compatLnSpc="1">
            <a:prstTxWarp prst="textNoShape">
              <a:avLst/>
            </a:prstTxWarp>
          </a:bodyPr>
          <a:lstStyle/>
          <a:p>
            <a:pPr algn="ctr" defTabSz="932103" fontAlgn="base">
              <a:spcBef>
                <a:spcPct val="0"/>
              </a:spcBef>
              <a:spcAft>
                <a:spcPct val="0"/>
              </a:spcAft>
            </a:pPr>
            <a:r>
              <a:rPr lang="en-US" sz="1999" dirty="0">
                <a:gradFill>
                  <a:gsLst>
                    <a:gs pos="0">
                      <a:srgbClr val="FFFFFF"/>
                    </a:gs>
                    <a:gs pos="100000">
                      <a:srgbClr val="FFFFFF"/>
                    </a:gs>
                  </a:gsLst>
                  <a:lin ang="5400000" scaled="0"/>
                </a:gradFill>
              </a:rPr>
              <a:t>Self-Service </a:t>
            </a:r>
          </a:p>
          <a:p>
            <a:pPr algn="ctr" defTabSz="932103" fontAlgn="base">
              <a:spcBef>
                <a:spcPct val="0"/>
              </a:spcBef>
              <a:spcAft>
                <a:spcPct val="0"/>
              </a:spcAft>
            </a:pPr>
            <a:r>
              <a:rPr lang="en-US" sz="1999" dirty="0">
                <a:gradFill>
                  <a:gsLst>
                    <a:gs pos="0">
                      <a:srgbClr val="FFFFFF"/>
                    </a:gs>
                    <a:gs pos="100000">
                      <a:srgbClr val="FFFFFF"/>
                    </a:gs>
                  </a:gsLst>
                  <a:lin ang="5400000" scaled="0"/>
                </a:gradFill>
              </a:rPr>
              <a:t>Web Site</a:t>
            </a:r>
          </a:p>
        </p:txBody>
      </p:sp>
      <p:sp>
        <p:nvSpPr>
          <p:cNvPr id="9" name="Rectangle 8"/>
          <p:cNvSpPr/>
          <p:nvPr/>
        </p:nvSpPr>
        <p:spPr bwMode="auto">
          <a:xfrm>
            <a:off x="4896381" y="1511304"/>
            <a:ext cx="5054155" cy="2208911"/>
          </a:xfrm>
          <a:prstGeom prst="rect">
            <a:avLst/>
          </a:prstGeom>
          <a:solidFill>
            <a:schemeClr val="bg2">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18" rIns="0" bIns="46618" numCol="1" rtlCol="0" anchor="t" anchorCtr="0" compatLnSpc="1">
            <a:prstTxWarp prst="textNoShape">
              <a:avLst/>
            </a:prstTxWarp>
          </a:bodyPr>
          <a:lstStyle/>
          <a:p>
            <a:pPr algn="ctr" defTabSz="932103" fontAlgn="base">
              <a:spcBef>
                <a:spcPct val="0"/>
              </a:spcBef>
              <a:spcAft>
                <a:spcPct val="0"/>
              </a:spcAft>
            </a:pPr>
            <a:r>
              <a:rPr lang="en-US" sz="1999" dirty="0">
                <a:gradFill>
                  <a:gsLst>
                    <a:gs pos="0">
                      <a:srgbClr val="FFFFFF"/>
                    </a:gs>
                    <a:gs pos="100000">
                      <a:srgbClr val="FFFFFF"/>
                    </a:gs>
                  </a:gsLst>
                  <a:lin ang="5400000" scaled="0"/>
                </a:gradFill>
              </a:rPr>
              <a:t>Administration and Monitoring Server / Audit Report</a:t>
            </a:r>
          </a:p>
        </p:txBody>
      </p:sp>
      <p:sp>
        <p:nvSpPr>
          <p:cNvPr id="10" name="Rectangle 9"/>
          <p:cNvSpPr/>
          <p:nvPr/>
        </p:nvSpPr>
        <p:spPr bwMode="auto">
          <a:xfrm>
            <a:off x="5678702" y="2196827"/>
            <a:ext cx="1488477" cy="1294879"/>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18" rIns="0" bIns="46618" numCol="1" rtlCol="0" anchor="ctr" anchorCtr="0" compatLnSpc="1">
            <a:prstTxWarp prst="textNoShape">
              <a:avLst/>
            </a:prstTxWarp>
          </a:bodyPr>
          <a:lstStyle/>
          <a:p>
            <a:pPr algn="ctr" defTabSz="932103" fontAlgn="base">
              <a:spcBef>
                <a:spcPct val="0"/>
              </a:spcBef>
              <a:spcAft>
                <a:spcPct val="0"/>
              </a:spcAft>
            </a:pPr>
            <a:r>
              <a:rPr lang="en-US" sz="1999" dirty="0">
                <a:gradFill>
                  <a:gsLst>
                    <a:gs pos="0">
                      <a:srgbClr val="FFFFFF"/>
                    </a:gs>
                    <a:gs pos="100000">
                      <a:srgbClr val="FFFFFF"/>
                    </a:gs>
                  </a:gsLst>
                  <a:lin ang="5400000" scaled="0"/>
                </a:gradFill>
              </a:rPr>
              <a:t>Admin </a:t>
            </a:r>
          </a:p>
          <a:p>
            <a:pPr algn="ctr" defTabSz="932103" fontAlgn="base">
              <a:spcBef>
                <a:spcPct val="0"/>
              </a:spcBef>
              <a:spcAft>
                <a:spcPct val="0"/>
              </a:spcAft>
            </a:pPr>
            <a:r>
              <a:rPr lang="en-US" sz="1999" dirty="0">
                <a:gradFill>
                  <a:gsLst>
                    <a:gs pos="0">
                      <a:srgbClr val="FFFFFF"/>
                    </a:gs>
                    <a:gs pos="100000">
                      <a:srgbClr val="FFFFFF"/>
                    </a:gs>
                  </a:gsLst>
                  <a:lin ang="5400000" scaled="0"/>
                </a:gradFill>
              </a:rPr>
              <a:t>Web Service</a:t>
            </a:r>
          </a:p>
        </p:txBody>
      </p:sp>
      <p:sp>
        <p:nvSpPr>
          <p:cNvPr id="11" name="Rectangle 10"/>
          <p:cNvSpPr/>
          <p:nvPr/>
        </p:nvSpPr>
        <p:spPr bwMode="auto">
          <a:xfrm>
            <a:off x="7700365" y="2196827"/>
            <a:ext cx="1488477" cy="1294879"/>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18" rIns="0" bIns="46618" numCol="1" rtlCol="0" anchor="ctr" anchorCtr="0" compatLnSpc="1">
            <a:prstTxWarp prst="textNoShape">
              <a:avLst/>
            </a:prstTxWarp>
          </a:bodyPr>
          <a:lstStyle/>
          <a:p>
            <a:pPr algn="ctr" defTabSz="932103" fontAlgn="base">
              <a:spcBef>
                <a:spcPct val="0"/>
              </a:spcBef>
              <a:spcAft>
                <a:spcPct val="0"/>
              </a:spcAft>
            </a:pPr>
            <a:r>
              <a:rPr lang="en-US" sz="1999" dirty="0">
                <a:gradFill>
                  <a:gsLst>
                    <a:gs pos="0">
                      <a:srgbClr val="FFFFFF"/>
                    </a:gs>
                    <a:gs pos="100000">
                      <a:srgbClr val="FFFFFF"/>
                    </a:gs>
                  </a:gsLst>
                  <a:lin ang="5400000" scaled="0"/>
                </a:gradFill>
              </a:rPr>
              <a:t>Admin </a:t>
            </a:r>
          </a:p>
          <a:p>
            <a:pPr algn="ctr" defTabSz="932103" fontAlgn="base">
              <a:spcBef>
                <a:spcPct val="0"/>
              </a:spcBef>
              <a:spcAft>
                <a:spcPct val="0"/>
              </a:spcAft>
            </a:pPr>
            <a:r>
              <a:rPr lang="en-US" sz="1999" dirty="0">
                <a:gradFill>
                  <a:gsLst>
                    <a:gs pos="0">
                      <a:srgbClr val="FFFFFF"/>
                    </a:gs>
                    <a:gs pos="100000">
                      <a:srgbClr val="FFFFFF"/>
                    </a:gs>
                  </a:gsLst>
                  <a:lin ang="5400000" scaled="0"/>
                </a:gradFill>
              </a:rPr>
              <a:t>Web Site</a:t>
            </a:r>
          </a:p>
        </p:txBody>
      </p:sp>
      <p:sp>
        <p:nvSpPr>
          <p:cNvPr id="12" name="Rectangle 11"/>
          <p:cNvSpPr/>
          <p:nvPr/>
        </p:nvSpPr>
        <p:spPr bwMode="auto">
          <a:xfrm>
            <a:off x="4938450" y="4106617"/>
            <a:ext cx="6535472" cy="2208911"/>
          </a:xfrm>
          <a:prstGeom prst="rect">
            <a:avLst/>
          </a:prstGeom>
          <a:solidFill>
            <a:schemeClr val="bg2">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18" rIns="0" bIns="46618" numCol="1" rtlCol="0" anchor="t" anchorCtr="0" compatLnSpc="1">
            <a:prstTxWarp prst="textNoShape">
              <a:avLst/>
            </a:prstTxWarp>
          </a:bodyPr>
          <a:lstStyle/>
          <a:p>
            <a:pPr algn="ctr" defTabSz="932103" fontAlgn="base">
              <a:spcBef>
                <a:spcPct val="0"/>
              </a:spcBef>
              <a:spcAft>
                <a:spcPct val="0"/>
              </a:spcAft>
            </a:pPr>
            <a:r>
              <a:rPr lang="en-US" sz="1999" dirty="0">
                <a:gradFill>
                  <a:gsLst>
                    <a:gs pos="0">
                      <a:srgbClr val="FFFFFF"/>
                    </a:gs>
                    <a:gs pos="100000">
                      <a:srgbClr val="FFFFFF"/>
                    </a:gs>
                  </a:gsLst>
                  <a:lin ang="5400000" scaled="0"/>
                </a:gradFill>
              </a:rPr>
              <a:t>Configuration Manager Components</a:t>
            </a:r>
          </a:p>
        </p:txBody>
      </p:sp>
      <p:sp>
        <p:nvSpPr>
          <p:cNvPr id="17" name="Rectangle 16"/>
          <p:cNvSpPr/>
          <p:nvPr/>
        </p:nvSpPr>
        <p:spPr bwMode="auto">
          <a:xfrm>
            <a:off x="5380375" y="4792141"/>
            <a:ext cx="1599556" cy="1294879"/>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18" rIns="0" bIns="46618" numCol="1" rtlCol="0" anchor="ctr" anchorCtr="0" compatLnSpc="1">
            <a:prstTxWarp prst="textNoShape">
              <a:avLst/>
            </a:prstTxWarp>
          </a:bodyPr>
          <a:lstStyle/>
          <a:p>
            <a:pPr algn="ctr" defTabSz="932103" fontAlgn="base">
              <a:spcBef>
                <a:spcPct val="0"/>
              </a:spcBef>
              <a:spcAft>
                <a:spcPct val="0"/>
              </a:spcAft>
            </a:pPr>
            <a:r>
              <a:rPr lang="en-US" sz="1999" dirty="0">
                <a:gradFill>
                  <a:gsLst>
                    <a:gs pos="0">
                      <a:srgbClr val="FFFFFF"/>
                    </a:gs>
                    <a:gs pos="100000">
                      <a:srgbClr val="FFFFFF"/>
                    </a:gs>
                  </a:gsLst>
                  <a:lin ang="5400000" scaled="0"/>
                </a:gradFill>
              </a:rPr>
              <a:t>Management Console</a:t>
            </a:r>
          </a:p>
        </p:txBody>
      </p:sp>
      <p:sp>
        <p:nvSpPr>
          <p:cNvPr id="18" name="Rectangle 17"/>
          <p:cNvSpPr/>
          <p:nvPr/>
        </p:nvSpPr>
        <p:spPr bwMode="auto">
          <a:xfrm>
            <a:off x="7624195" y="4792141"/>
            <a:ext cx="1488477" cy="1294879"/>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18" rIns="0" bIns="46618" numCol="1" rtlCol="0" anchor="ctr" anchorCtr="0" compatLnSpc="1">
            <a:prstTxWarp prst="textNoShape">
              <a:avLst/>
            </a:prstTxWarp>
          </a:bodyPr>
          <a:lstStyle/>
          <a:p>
            <a:pPr algn="ctr" defTabSz="932103" fontAlgn="base">
              <a:spcBef>
                <a:spcPct val="0"/>
              </a:spcBef>
              <a:spcAft>
                <a:spcPct val="0"/>
              </a:spcAft>
            </a:pPr>
            <a:r>
              <a:rPr lang="en-US" sz="1999" dirty="0">
                <a:gradFill>
                  <a:gsLst>
                    <a:gs pos="0">
                      <a:srgbClr val="FFFFFF"/>
                    </a:gs>
                    <a:gs pos="100000">
                      <a:srgbClr val="FFFFFF"/>
                    </a:gs>
                  </a:gsLst>
                  <a:lin ang="5400000" scaled="0"/>
                </a:gradFill>
              </a:rPr>
              <a:t>CM Reports</a:t>
            </a:r>
          </a:p>
        </p:txBody>
      </p:sp>
      <p:sp>
        <p:nvSpPr>
          <p:cNvPr id="19" name="Rectangle 18"/>
          <p:cNvSpPr/>
          <p:nvPr/>
        </p:nvSpPr>
        <p:spPr bwMode="auto">
          <a:xfrm>
            <a:off x="9645858" y="4792141"/>
            <a:ext cx="1488477" cy="1294879"/>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18" rIns="0" bIns="46618" numCol="1" rtlCol="0" anchor="ctr" anchorCtr="0" compatLnSpc="1">
            <a:prstTxWarp prst="textNoShape">
              <a:avLst/>
            </a:prstTxWarp>
          </a:bodyPr>
          <a:lstStyle/>
          <a:p>
            <a:pPr algn="ctr" defTabSz="932103" fontAlgn="base">
              <a:spcBef>
                <a:spcPct val="0"/>
              </a:spcBef>
              <a:spcAft>
                <a:spcPct val="0"/>
              </a:spcAft>
            </a:pPr>
            <a:r>
              <a:rPr lang="en-US" sz="1999" dirty="0">
                <a:gradFill>
                  <a:gsLst>
                    <a:gs pos="0">
                      <a:srgbClr val="FFFFFF"/>
                    </a:gs>
                    <a:gs pos="100000">
                      <a:srgbClr val="FFFFFF"/>
                    </a:gs>
                  </a:gsLst>
                  <a:lin ang="5400000" scaled="0"/>
                </a:gradFill>
              </a:rPr>
              <a:t>SSRS</a:t>
            </a:r>
          </a:p>
        </p:txBody>
      </p:sp>
      <p:sp>
        <p:nvSpPr>
          <p:cNvPr id="15" name="Rectangle 14"/>
          <p:cNvSpPr/>
          <p:nvPr/>
        </p:nvSpPr>
        <p:spPr bwMode="auto">
          <a:xfrm>
            <a:off x="2824530" y="4792141"/>
            <a:ext cx="1488477" cy="1294879"/>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18" rIns="0" bIns="46618" numCol="1" rtlCol="0" anchor="ctr" anchorCtr="0" compatLnSpc="1">
            <a:prstTxWarp prst="textNoShape">
              <a:avLst/>
            </a:prstTxWarp>
          </a:bodyPr>
          <a:lstStyle/>
          <a:p>
            <a:pPr algn="ctr" defTabSz="932103" fontAlgn="base">
              <a:spcBef>
                <a:spcPct val="0"/>
              </a:spcBef>
              <a:spcAft>
                <a:spcPct val="0"/>
              </a:spcAft>
            </a:pPr>
            <a:r>
              <a:rPr lang="en-US" sz="1999" dirty="0">
                <a:gradFill>
                  <a:gsLst>
                    <a:gs pos="0">
                      <a:srgbClr val="FFFFFF"/>
                    </a:gs>
                    <a:gs pos="100000">
                      <a:srgbClr val="FFFFFF"/>
                    </a:gs>
                  </a:gsLst>
                  <a:lin ang="5400000" scaled="0"/>
                </a:gradFill>
              </a:rPr>
              <a:t>Audit</a:t>
            </a:r>
          </a:p>
          <a:p>
            <a:pPr algn="ctr" defTabSz="932103" fontAlgn="base">
              <a:spcBef>
                <a:spcPct val="0"/>
              </a:spcBef>
              <a:spcAft>
                <a:spcPct val="0"/>
              </a:spcAft>
            </a:pPr>
            <a:r>
              <a:rPr lang="en-US" sz="1999" dirty="0">
                <a:gradFill>
                  <a:gsLst>
                    <a:gs pos="0">
                      <a:srgbClr val="FFFFFF"/>
                    </a:gs>
                    <a:gs pos="100000">
                      <a:srgbClr val="FFFFFF"/>
                    </a:gs>
                  </a:gsLst>
                  <a:lin ang="5400000" scaled="0"/>
                </a:gradFill>
              </a:rPr>
              <a:t>Database</a:t>
            </a:r>
          </a:p>
        </p:txBody>
      </p:sp>
    </p:spTree>
    <p:extLst>
      <p:ext uri="{BB962C8B-B14F-4D97-AF65-F5344CB8AC3E}">
        <p14:creationId xmlns:p14="http://schemas.microsoft.com/office/powerpoint/2010/main" val="3881180196"/>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Sizing Guidance</a:t>
            </a:r>
            <a:endParaRPr lang="en-US" dirty="0"/>
          </a:p>
        </p:txBody>
      </p:sp>
      <p:sp>
        <p:nvSpPr>
          <p:cNvPr id="3" name="Text Placeholder 2"/>
          <p:cNvSpPr>
            <a:spLocks noGrp="1"/>
          </p:cNvSpPr>
          <p:nvPr>
            <p:ph type="body" sz="quarter" idx="11"/>
          </p:nvPr>
        </p:nvSpPr>
        <p:spPr>
          <a:xfrm>
            <a:off x="277029" y="1212850"/>
            <a:ext cx="11882419" cy="1225793"/>
          </a:xfrm>
        </p:spPr>
        <p:txBody>
          <a:bodyPr/>
          <a:lstStyle/>
          <a:p>
            <a:r>
              <a:rPr lang="en-US" sz="3672" dirty="0">
                <a:solidFill>
                  <a:schemeClr val="tx1"/>
                </a:solidFill>
              </a:rPr>
              <a:t>Two server topology (web/SQL) recommended to support 500k clients</a:t>
            </a:r>
          </a:p>
        </p:txBody>
      </p:sp>
      <p:graphicFrame>
        <p:nvGraphicFramePr>
          <p:cNvPr id="4" name="Table 3"/>
          <p:cNvGraphicFramePr>
            <a:graphicFrameLocks noGrp="1"/>
          </p:cNvGraphicFramePr>
          <p:nvPr>
            <p:extLst/>
          </p:nvPr>
        </p:nvGraphicFramePr>
        <p:xfrm>
          <a:off x="467006" y="2971236"/>
          <a:ext cx="11357107" cy="1512888"/>
        </p:xfrm>
        <a:graphic>
          <a:graphicData uri="http://schemas.openxmlformats.org/drawingml/2006/table">
            <a:tbl>
              <a:tblPr firstRow="1" bandRow="1">
                <a:tableStyleId>{5C22544A-7EE6-4342-B048-85BDC9FD1C3A}</a:tableStyleId>
              </a:tblPr>
              <a:tblGrid>
                <a:gridCol w="2762550"/>
                <a:gridCol w="2762550"/>
                <a:gridCol w="5832007"/>
              </a:tblGrid>
              <a:tr h="378222">
                <a:tc>
                  <a:txBody>
                    <a:bodyPr/>
                    <a:lstStyle/>
                    <a:p>
                      <a:r>
                        <a:rPr lang="en-US" sz="1800" dirty="0" smtClean="0"/>
                        <a:t>Hardware</a:t>
                      </a:r>
                      <a:r>
                        <a:rPr lang="en-US" sz="1800" baseline="0" dirty="0" smtClean="0"/>
                        <a:t> Component</a:t>
                      </a:r>
                      <a:endParaRPr lang="en-US" sz="1800" dirty="0"/>
                    </a:p>
                  </a:txBody>
                  <a:tcPr marL="93260" marR="93260" marT="46630" marB="46630"/>
                </a:tc>
                <a:tc>
                  <a:txBody>
                    <a:bodyPr/>
                    <a:lstStyle/>
                    <a:p>
                      <a:r>
                        <a:rPr lang="en-US" sz="1800" dirty="0" smtClean="0"/>
                        <a:t>Minimum Requirement</a:t>
                      </a:r>
                      <a:endParaRPr lang="en-US" sz="1800" dirty="0"/>
                    </a:p>
                  </a:txBody>
                  <a:tcPr marL="93260" marR="93260" marT="46630" marB="46630"/>
                </a:tc>
                <a:tc>
                  <a:txBody>
                    <a:bodyPr/>
                    <a:lstStyle/>
                    <a:p>
                      <a:r>
                        <a:rPr lang="en-US" sz="1800" dirty="0" smtClean="0"/>
                        <a:t>Recommended Requirement</a:t>
                      </a:r>
                      <a:endParaRPr lang="en-US" sz="1800" dirty="0"/>
                    </a:p>
                  </a:txBody>
                  <a:tcPr marL="93260" marR="93260" marT="46630" marB="46630"/>
                </a:tc>
              </a:tr>
              <a:tr h="378222">
                <a:tc>
                  <a:txBody>
                    <a:bodyPr/>
                    <a:lstStyle/>
                    <a:p>
                      <a:r>
                        <a:rPr lang="en-US" sz="1800" dirty="0" smtClean="0"/>
                        <a:t>Processor</a:t>
                      </a:r>
                      <a:endParaRPr lang="en-US" sz="1800" dirty="0"/>
                    </a:p>
                  </a:txBody>
                  <a:tcPr marL="93260" marR="93260" marT="46630" marB="46630"/>
                </a:tc>
                <a:tc>
                  <a:txBody>
                    <a:bodyPr/>
                    <a:lstStyle/>
                    <a:p>
                      <a:r>
                        <a:rPr lang="en-US" sz="1800" dirty="0" smtClean="0">
                          <a:effectLst/>
                        </a:rPr>
                        <a:t>2.33 GHz (quad-core)</a:t>
                      </a:r>
                      <a:endParaRPr lang="en-US" sz="1800" dirty="0"/>
                    </a:p>
                  </a:txBody>
                  <a:tcPr marL="93260" marR="93260" marT="46630" marB="46630"/>
                </a:tc>
                <a:tc>
                  <a:txBody>
                    <a:bodyPr/>
                    <a:lstStyle/>
                    <a:p>
                      <a:r>
                        <a:rPr lang="en-US" sz="1800" dirty="0" smtClean="0">
                          <a:effectLst/>
                        </a:rPr>
                        <a:t>2.33 GHz</a:t>
                      </a:r>
                      <a:r>
                        <a:rPr lang="en-US" sz="1800" baseline="0" dirty="0" smtClean="0">
                          <a:effectLst/>
                        </a:rPr>
                        <a:t> or greater (quad-core)</a:t>
                      </a:r>
                      <a:endParaRPr lang="en-US" sz="1800" dirty="0"/>
                    </a:p>
                  </a:txBody>
                  <a:tcPr marL="93260" marR="93260" marT="46630" marB="46630"/>
                </a:tc>
              </a:tr>
              <a:tr h="378222">
                <a:tc>
                  <a:txBody>
                    <a:bodyPr/>
                    <a:lstStyle/>
                    <a:p>
                      <a:r>
                        <a:rPr lang="en-US" sz="1800" dirty="0" smtClean="0"/>
                        <a:t>RAM</a:t>
                      </a:r>
                      <a:endParaRPr lang="en-US" sz="1800" dirty="0"/>
                    </a:p>
                  </a:txBody>
                  <a:tcPr marL="93260" marR="93260" marT="46630" marB="46630"/>
                </a:tc>
                <a:tc>
                  <a:txBody>
                    <a:bodyPr/>
                    <a:lstStyle/>
                    <a:p>
                      <a:r>
                        <a:rPr lang="en-US" sz="1800" dirty="0" smtClean="0"/>
                        <a:t>4 GB</a:t>
                      </a:r>
                      <a:endParaRPr lang="en-US" sz="1800" dirty="0"/>
                    </a:p>
                  </a:txBody>
                  <a:tcPr marL="93260" marR="93260" marT="46630" marB="46630"/>
                </a:tc>
                <a:tc>
                  <a:txBody>
                    <a:bodyPr/>
                    <a:lstStyle/>
                    <a:p>
                      <a:r>
                        <a:rPr lang="en-US" sz="1800" dirty="0" smtClean="0"/>
                        <a:t>8 GB</a:t>
                      </a:r>
                      <a:endParaRPr lang="en-US" sz="1800" dirty="0"/>
                    </a:p>
                  </a:txBody>
                  <a:tcPr marL="93260" marR="93260" marT="46630" marB="46630"/>
                </a:tc>
              </a:tr>
              <a:tr h="378222">
                <a:tc>
                  <a:txBody>
                    <a:bodyPr/>
                    <a:lstStyle/>
                    <a:p>
                      <a:r>
                        <a:rPr lang="en-US" sz="1800" dirty="0" smtClean="0"/>
                        <a:t>Disk Space</a:t>
                      </a:r>
                      <a:endParaRPr lang="en-US" sz="1800" dirty="0"/>
                    </a:p>
                  </a:txBody>
                  <a:tcPr marL="93260" marR="93260" marT="46630" marB="46630"/>
                </a:tc>
                <a:tc>
                  <a:txBody>
                    <a:bodyPr/>
                    <a:lstStyle/>
                    <a:p>
                      <a:r>
                        <a:rPr lang="en-US" sz="1800" dirty="0" smtClean="0"/>
                        <a:t>1 GB</a:t>
                      </a:r>
                      <a:endParaRPr lang="en-US" sz="1800" dirty="0"/>
                    </a:p>
                  </a:txBody>
                  <a:tcPr marL="93260" marR="93260" marT="46630" marB="46630"/>
                </a:tc>
                <a:tc>
                  <a:txBody>
                    <a:bodyPr/>
                    <a:lstStyle/>
                    <a:p>
                      <a:r>
                        <a:rPr lang="en-US" sz="1800" dirty="0" smtClean="0"/>
                        <a:t>2 GB</a:t>
                      </a:r>
                      <a:endParaRPr lang="en-US" sz="1800" dirty="0"/>
                    </a:p>
                  </a:txBody>
                  <a:tcPr marL="93260" marR="93260" marT="46630" marB="46630"/>
                </a:tc>
              </a:tr>
            </a:tbl>
          </a:graphicData>
        </a:graphic>
      </p:graphicFrame>
      <p:sp>
        <p:nvSpPr>
          <p:cNvPr id="5" name="TextBox 4"/>
          <p:cNvSpPr txBox="1"/>
          <p:nvPr/>
        </p:nvSpPr>
        <p:spPr>
          <a:xfrm>
            <a:off x="277030" y="2435510"/>
            <a:ext cx="1022999" cy="647165"/>
          </a:xfrm>
          <a:prstGeom prst="rect">
            <a:avLst/>
          </a:prstGeom>
          <a:noFill/>
        </p:spPr>
        <p:txBody>
          <a:bodyPr wrap="none" lIns="186521" tIns="149217" rIns="186521" bIns="149217" rtlCol="0">
            <a:spAutoFit/>
          </a:bodyPr>
          <a:lstStyle/>
          <a:p>
            <a:pPr>
              <a:lnSpc>
                <a:spcPct val="90000"/>
              </a:lnSpc>
              <a:spcAft>
                <a:spcPts val="612"/>
              </a:spcAft>
            </a:pPr>
            <a:r>
              <a:rPr lang="en-US" sz="2448" dirty="0">
                <a:gradFill>
                  <a:gsLst>
                    <a:gs pos="2917">
                      <a:schemeClr val="tx1"/>
                    </a:gs>
                    <a:gs pos="30000">
                      <a:schemeClr val="tx1"/>
                    </a:gs>
                  </a:gsLst>
                  <a:lin ang="5400000" scaled="0"/>
                </a:gradFill>
              </a:rPr>
              <a:t>Web</a:t>
            </a:r>
          </a:p>
        </p:txBody>
      </p:sp>
      <p:graphicFrame>
        <p:nvGraphicFramePr>
          <p:cNvPr id="6" name="Table 5"/>
          <p:cNvGraphicFramePr>
            <a:graphicFrameLocks noGrp="1"/>
          </p:cNvGraphicFramePr>
          <p:nvPr>
            <p:extLst/>
          </p:nvPr>
        </p:nvGraphicFramePr>
        <p:xfrm>
          <a:off x="449734" y="5017787"/>
          <a:ext cx="11357107" cy="1512888"/>
        </p:xfrm>
        <a:graphic>
          <a:graphicData uri="http://schemas.openxmlformats.org/drawingml/2006/table">
            <a:tbl>
              <a:tblPr firstRow="1" bandRow="1">
                <a:tableStyleId>{5C22544A-7EE6-4342-B048-85BDC9FD1C3A}</a:tableStyleId>
              </a:tblPr>
              <a:tblGrid>
                <a:gridCol w="2762550"/>
                <a:gridCol w="2762550"/>
                <a:gridCol w="5832007"/>
              </a:tblGrid>
              <a:tr h="378222">
                <a:tc>
                  <a:txBody>
                    <a:bodyPr/>
                    <a:lstStyle/>
                    <a:p>
                      <a:r>
                        <a:rPr lang="en-US" sz="1800" dirty="0" smtClean="0"/>
                        <a:t>Hardware</a:t>
                      </a:r>
                      <a:r>
                        <a:rPr lang="en-US" sz="1800" baseline="0" dirty="0" smtClean="0"/>
                        <a:t> Component</a:t>
                      </a:r>
                      <a:endParaRPr lang="en-US" sz="1800" dirty="0"/>
                    </a:p>
                  </a:txBody>
                  <a:tcPr marL="93260" marR="93260" marT="46630" marB="46630"/>
                </a:tc>
                <a:tc>
                  <a:txBody>
                    <a:bodyPr/>
                    <a:lstStyle/>
                    <a:p>
                      <a:r>
                        <a:rPr lang="en-US" sz="1800" dirty="0" smtClean="0"/>
                        <a:t>Minimum Requirement</a:t>
                      </a:r>
                      <a:endParaRPr lang="en-US" sz="1800" dirty="0"/>
                    </a:p>
                  </a:txBody>
                  <a:tcPr marL="93260" marR="93260" marT="46630" marB="46630"/>
                </a:tc>
                <a:tc>
                  <a:txBody>
                    <a:bodyPr/>
                    <a:lstStyle/>
                    <a:p>
                      <a:r>
                        <a:rPr lang="en-US" sz="1800" dirty="0" smtClean="0"/>
                        <a:t>Recommended Requirement</a:t>
                      </a:r>
                      <a:endParaRPr lang="en-US" sz="1800" dirty="0"/>
                    </a:p>
                  </a:txBody>
                  <a:tcPr marL="93260" marR="93260" marT="46630" marB="46630"/>
                </a:tc>
              </a:tr>
              <a:tr h="378222">
                <a:tc>
                  <a:txBody>
                    <a:bodyPr/>
                    <a:lstStyle/>
                    <a:p>
                      <a:r>
                        <a:rPr lang="en-US" sz="1800" dirty="0" smtClean="0"/>
                        <a:t>Processor</a:t>
                      </a:r>
                      <a:endParaRPr lang="en-US" sz="1800" dirty="0"/>
                    </a:p>
                  </a:txBody>
                  <a:tcPr marL="93260" marR="93260" marT="46630" marB="46630"/>
                </a:tc>
                <a:tc>
                  <a:txBody>
                    <a:bodyPr/>
                    <a:lstStyle/>
                    <a:p>
                      <a:r>
                        <a:rPr lang="en-US" sz="1800" dirty="0" smtClean="0">
                          <a:effectLst/>
                        </a:rPr>
                        <a:t>2.33 GHz (quad-core)</a:t>
                      </a:r>
                      <a:endParaRPr lang="en-US" sz="1800" dirty="0"/>
                    </a:p>
                  </a:txBody>
                  <a:tcPr marL="93260" marR="93260" marT="46630" marB="46630"/>
                </a:tc>
                <a:tc>
                  <a:txBody>
                    <a:bodyPr/>
                    <a:lstStyle/>
                    <a:p>
                      <a:r>
                        <a:rPr lang="en-US" sz="1800" dirty="0" smtClean="0">
                          <a:effectLst/>
                        </a:rPr>
                        <a:t>2.33 GHz</a:t>
                      </a:r>
                      <a:r>
                        <a:rPr lang="en-US" sz="1800" baseline="0" dirty="0" smtClean="0">
                          <a:effectLst/>
                        </a:rPr>
                        <a:t> or greater (quad-core)</a:t>
                      </a:r>
                      <a:endParaRPr lang="en-US" sz="1800" dirty="0"/>
                    </a:p>
                  </a:txBody>
                  <a:tcPr marL="93260" marR="93260" marT="46630" marB="46630"/>
                </a:tc>
              </a:tr>
              <a:tr h="378222">
                <a:tc>
                  <a:txBody>
                    <a:bodyPr/>
                    <a:lstStyle/>
                    <a:p>
                      <a:r>
                        <a:rPr lang="en-US" sz="1800" dirty="0" smtClean="0"/>
                        <a:t>RAM</a:t>
                      </a:r>
                      <a:endParaRPr lang="en-US" sz="1800" dirty="0"/>
                    </a:p>
                  </a:txBody>
                  <a:tcPr marL="93260" marR="93260" marT="46630" marB="46630"/>
                </a:tc>
                <a:tc>
                  <a:txBody>
                    <a:bodyPr/>
                    <a:lstStyle/>
                    <a:p>
                      <a:r>
                        <a:rPr lang="en-US" sz="1800" dirty="0" smtClean="0"/>
                        <a:t>8 GB</a:t>
                      </a:r>
                      <a:endParaRPr lang="en-US" sz="1800" dirty="0"/>
                    </a:p>
                  </a:txBody>
                  <a:tcPr marL="93260" marR="93260" marT="46630" marB="46630"/>
                </a:tc>
                <a:tc>
                  <a:txBody>
                    <a:bodyPr/>
                    <a:lstStyle/>
                    <a:p>
                      <a:r>
                        <a:rPr lang="en-US" sz="1800" dirty="0" smtClean="0"/>
                        <a:t>12 GB</a:t>
                      </a:r>
                      <a:endParaRPr lang="en-US" sz="1800" dirty="0"/>
                    </a:p>
                  </a:txBody>
                  <a:tcPr marL="93260" marR="93260" marT="46630" marB="46630"/>
                </a:tc>
              </a:tr>
              <a:tr h="378222">
                <a:tc>
                  <a:txBody>
                    <a:bodyPr/>
                    <a:lstStyle/>
                    <a:p>
                      <a:r>
                        <a:rPr lang="en-US" sz="1800" dirty="0" smtClean="0"/>
                        <a:t>Disk Space</a:t>
                      </a:r>
                      <a:endParaRPr lang="en-US" sz="1800" dirty="0"/>
                    </a:p>
                  </a:txBody>
                  <a:tcPr marL="93260" marR="93260" marT="46630" marB="46630"/>
                </a:tc>
                <a:tc>
                  <a:txBody>
                    <a:bodyPr/>
                    <a:lstStyle/>
                    <a:p>
                      <a:r>
                        <a:rPr lang="en-US" sz="1800" dirty="0" smtClean="0"/>
                        <a:t>5 GB</a:t>
                      </a:r>
                      <a:endParaRPr lang="en-US" sz="1800" dirty="0"/>
                    </a:p>
                  </a:txBody>
                  <a:tcPr marL="93260" marR="93260" marT="46630" marB="46630"/>
                </a:tc>
                <a:tc>
                  <a:txBody>
                    <a:bodyPr/>
                    <a:lstStyle/>
                    <a:p>
                      <a:r>
                        <a:rPr lang="en-US" sz="1800" dirty="0" smtClean="0"/>
                        <a:t>5 GB or greater</a:t>
                      </a:r>
                      <a:endParaRPr lang="en-US" sz="1800" dirty="0"/>
                    </a:p>
                  </a:txBody>
                  <a:tcPr marL="93260" marR="93260" marT="46630" marB="46630"/>
                </a:tc>
              </a:tr>
            </a:tbl>
          </a:graphicData>
        </a:graphic>
      </p:graphicFrame>
      <p:sp>
        <p:nvSpPr>
          <p:cNvPr id="7" name="TextBox 6"/>
          <p:cNvSpPr txBox="1"/>
          <p:nvPr/>
        </p:nvSpPr>
        <p:spPr>
          <a:xfrm>
            <a:off x="259758" y="4482062"/>
            <a:ext cx="939095" cy="647165"/>
          </a:xfrm>
          <a:prstGeom prst="rect">
            <a:avLst/>
          </a:prstGeom>
          <a:noFill/>
        </p:spPr>
        <p:txBody>
          <a:bodyPr wrap="none" lIns="186521" tIns="149217" rIns="186521" bIns="149217" rtlCol="0">
            <a:spAutoFit/>
          </a:bodyPr>
          <a:lstStyle/>
          <a:p>
            <a:pPr>
              <a:lnSpc>
                <a:spcPct val="90000"/>
              </a:lnSpc>
              <a:spcAft>
                <a:spcPts val="612"/>
              </a:spcAft>
            </a:pPr>
            <a:r>
              <a:rPr lang="en-US" sz="2448" dirty="0">
                <a:gradFill>
                  <a:gsLst>
                    <a:gs pos="2917">
                      <a:schemeClr val="tx1"/>
                    </a:gs>
                    <a:gs pos="30000">
                      <a:schemeClr val="tx1"/>
                    </a:gs>
                  </a:gsLst>
                  <a:lin ang="5400000" scaled="0"/>
                </a:gradFill>
              </a:rPr>
              <a:t>SQL</a:t>
            </a:r>
          </a:p>
        </p:txBody>
      </p:sp>
    </p:spTree>
    <p:extLst>
      <p:ext uri="{BB962C8B-B14F-4D97-AF65-F5344CB8AC3E}">
        <p14:creationId xmlns:p14="http://schemas.microsoft.com/office/powerpoint/2010/main" val="1269795501"/>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7029" y="1212850"/>
            <a:ext cx="11882419" cy="5638467"/>
          </a:xfrm>
        </p:spPr>
        <p:txBody>
          <a:bodyPr/>
          <a:lstStyle/>
          <a:p>
            <a:r>
              <a:rPr lang="en-US" dirty="0" smtClean="0"/>
              <a:t>.NET 4.5 Framework</a:t>
            </a:r>
          </a:p>
          <a:p>
            <a:pPr lvl="1"/>
            <a:r>
              <a:rPr lang="en-US" dirty="0" smtClean="0"/>
              <a:t>May need to run </a:t>
            </a:r>
            <a:r>
              <a:rPr lang="en-US" dirty="0" err="1" smtClean="0"/>
              <a:t>aspnet_regiis</a:t>
            </a:r>
            <a:r>
              <a:rPr lang="en-US" dirty="0" smtClean="0"/>
              <a:t> –I if .NET 4.5 installed after IIS</a:t>
            </a:r>
          </a:p>
          <a:p>
            <a:r>
              <a:rPr lang="en-US" dirty="0" smtClean="0"/>
              <a:t>ASP.NET MVC 4 for SSP</a:t>
            </a:r>
          </a:p>
          <a:p>
            <a:r>
              <a:rPr lang="en-US" dirty="0" smtClean="0"/>
              <a:t>PowerShell 3.0+</a:t>
            </a:r>
          </a:p>
          <a:p>
            <a:r>
              <a:rPr lang="en-US" dirty="0" smtClean="0"/>
              <a:t>If using a custom hostname for the web components, create an A record</a:t>
            </a:r>
          </a:p>
          <a:p>
            <a:r>
              <a:rPr lang="en-US" dirty="0" smtClean="0"/>
              <a:t>Set up constrained delegation on the app pool </a:t>
            </a:r>
            <a:r>
              <a:rPr lang="en-US" dirty="0" err="1" smtClean="0"/>
              <a:t>creds</a:t>
            </a:r>
            <a:r>
              <a:rPr lang="en-US" dirty="0" smtClean="0"/>
              <a:t> after the SPN </a:t>
            </a:r>
            <a:r>
              <a:rPr lang="en-US" smtClean="0"/>
              <a:t>is created</a:t>
            </a:r>
            <a:endParaRPr lang="en-US" dirty="0" smtClean="0"/>
          </a:p>
          <a:p>
            <a:r>
              <a:rPr lang="en-US" dirty="0" smtClean="0"/>
              <a:t>No </a:t>
            </a:r>
            <a:r>
              <a:rPr lang="en-US" dirty="0" err="1" smtClean="0"/>
              <a:t>prereqs</a:t>
            </a:r>
            <a:r>
              <a:rPr lang="en-US" dirty="0" smtClean="0"/>
              <a:t> for clients</a:t>
            </a:r>
          </a:p>
        </p:txBody>
      </p:sp>
      <p:sp>
        <p:nvSpPr>
          <p:cNvPr id="3" name="Title 2"/>
          <p:cNvSpPr>
            <a:spLocks noGrp="1"/>
          </p:cNvSpPr>
          <p:nvPr>
            <p:ph type="title"/>
          </p:nvPr>
        </p:nvSpPr>
        <p:spPr/>
        <p:txBody>
          <a:bodyPr/>
          <a:lstStyle/>
          <a:p>
            <a:r>
              <a:rPr lang="en-US" dirty="0" smtClean="0"/>
              <a:t>New </a:t>
            </a:r>
            <a:r>
              <a:rPr lang="en-US" dirty="0" err="1" smtClean="0"/>
              <a:t>Prereqs</a:t>
            </a:r>
            <a:r>
              <a:rPr lang="en-US" dirty="0" smtClean="0"/>
              <a:t> for Server</a:t>
            </a:r>
            <a:endParaRPr lang="en-US" dirty="0"/>
          </a:p>
        </p:txBody>
      </p:sp>
    </p:spTree>
    <p:extLst>
      <p:ext uri="{BB962C8B-B14F-4D97-AF65-F5344CB8AC3E}">
        <p14:creationId xmlns:p14="http://schemas.microsoft.com/office/powerpoint/2010/main" val="3151923947"/>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7029" y="1212850"/>
            <a:ext cx="11882419" cy="5196871"/>
          </a:xfrm>
        </p:spPr>
        <p:txBody>
          <a:bodyPr/>
          <a:lstStyle/>
          <a:p>
            <a:r>
              <a:rPr lang="en-US" dirty="0" smtClean="0"/>
              <a:t>What the heck is an SPN?</a:t>
            </a:r>
          </a:p>
          <a:p>
            <a:pPr lvl="1"/>
            <a:r>
              <a:rPr lang="en-US" dirty="0" smtClean="0"/>
              <a:t>Required for Kerberos authentication</a:t>
            </a:r>
          </a:p>
          <a:p>
            <a:pPr lvl="1"/>
            <a:r>
              <a:rPr lang="en-US" dirty="0" smtClean="0"/>
              <a:t>Like a DNS CNAME for services that Kerberos uses to authenticate the client to the service</a:t>
            </a:r>
          </a:p>
          <a:p>
            <a:r>
              <a:rPr lang="en-US" dirty="0" smtClean="0"/>
              <a:t>Can’t MBAM create it for me?</a:t>
            </a:r>
          </a:p>
          <a:p>
            <a:pPr lvl="1"/>
            <a:r>
              <a:rPr lang="en-US" dirty="0" smtClean="0"/>
              <a:t>We’ll sure try, but you need rights in AD.</a:t>
            </a:r>
          </a:p>
          <a:p>
            <a:pPr lvl="1"/>
            <a:r>
              <a:rPr lang="en-US" dirty="0" smtClean="0"/>
              <a:t>Install will give a warning with instructions if you don’t have rights.</a:t>
            </a:r>
          </a:p>
          <a:p>
            <a:r>
              <a:rPr lang="en-US" dirty="0" smtClean="0"/>
              <a:t>Fine, how do I set one up manually</a:t>
            </a:r>
          </a:p>
          <a:p>
            <a:pPr lvl="1"/>
            <a:r>
              <a:rPr lang="en-US" dirty="0" err="1" smtClean="0"/>
              <a:t>Setspn</a:t>
            </a:r>
            <a:r>
              <a:rPr lang="en-US" dirty="0" smtClean="0"/>
              <a:t> –s http/&lt;your host name (or virtual host name)&gt; &lt;</a:t>
            </a:r>
            <a:r>
              <a:rPr lang="en-US" dirty="0" err="1" smtClean="0"/>
              <a:t>mbam</a:t>
            </a:r>
            <a:r>
              <a:rPr lang="en-US" dirty="0" smtClean="0"/>
              <a:t> app pool credential&gt;</a:t>
            </a:r>
          </a:p>
          <a:p>
            <a:pPr lvl="1"/>
            <a:r>
              <a:rPr lang="en-US" dirty="0" smtClean="0"/>
              <a:t>Example:  </a:t>
            </a:r>
            <a:r>
              <a:rPr lang="en-US" dirty="0" err="1" smtClean="0"/>
              <a:t>Setspn</a:t>
            </a:r>
            <a:r>
              <a:rPr lang="en-US" dirty="0" smtClean="0"/>
              <a:t> –s http/nlb.corp.contoso.com </a:t>
            </a:r>
            <a:r>
              <a:rPr lang="en-US" dirty="0" err="1" smtClean="0"/>
              <a:t>corp</a:t>
            </a:r>
            <a:r>
              <a:rPr lang="en-US" dirty="0" smtClean="0"/>
              <a:t>\</a:t>
            </a:r>
            <a:r>
              <a:rPr lang="en-US" dirty="0" err="1" smtClean="0"/>
              <a:t>mbampoolaccount</a:t>
            </a:r>
            <a:r>
              <a:rPr lang="en-US" dirty="0" smtClean="0"/>
              <a:t> </a:t>
            </a:r>
          </a:p>
        </p:txBody>
      </p:sp>
      <p:sp>
        <p:nvSpPr>
          <p:cNvPr id="3" name="Title 2"/>
          <p:cNvSpPr>
            <a:spLocks noGrp="1"/>
          </p:cNvSpPr>
          <p:nvPr>
            <p:ph type="title"/>
          </p:nvPr>
        </p:nvSpPr>
        <p:spPr/>
        <p:txBody>
          <a:bodyPr/>
          <a:lstStyle/>
          <a:p>
            <a:r>
              <a:rPr lang="en-US" dirty="0" smtClean="0"/>
              <a:t>SPN for Web Components</a:t>
            </a:r>
            <a:endParaRPr lang="en-US" dirty="0"/>
          </a:p>
        </p:txBody>
      </p:sp>
    </p:spTree>
    <p:extLst>
      <p:ext uri="{BB962C8B-B14F-4D97-AF65-F5344CB8AC3E}">
        <p14:creationId xmlns:p14="http://schemas.microsoft.com/office/powerpoint/2010/main" val="1112964811"/>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7029" y="1212850"/>
            <a:ext cx="11882419" cy="5860066"/>
          </a:xfrm>
        </p:spPr>
        <p:txBody>
          <a:bodyPr/>
          <a:lstStyle/>
          <a:p>
            <a:r>
              <a:rPr lang="en-US" dirty="0" smtClean="0"/>
              <a:t>MBAM 2.0 set up the SPN on the machine account</a:t>
            </a:r>
          </a:p>
          <a:p>
            <a:r>
              <a:rPr lang="en-US" dirty="0" smtClean="0"/>
              <a:t>Load balancing requires SPNs on the app pool </a:t>
            </a:r>
            <a:r>
              <a:rPr lang="en-US" dirty="0" err="1" smtClean="0"/>
              <a:t>creds</a:t>
            </a:r>
            <a:endParaRPr lang="en-US" dirty="0" smtClean="0"/>
          </a:p>
          <a:p>
            <a:r>
              <a:rPr lang="en-US" dirty="0" smtClean="0"/>
              <a:t>MBAM 2.5 behavior and mitigation</a:t>
            </a:r>
          </a:p>
          <a:p>
            <a:pPr lvl="1"/>
            <a:r>
              <a:rPr lang="en-US" dirty="0" smtClean="0"/>
              <a:t>If a custom hostname was used, installer detects existing SPNs on the hostname specified and does nothing.  </a:t>
            </a:r>
          </a:p>
          <a:p>
            <a:pPr lvl="1"/>
            <a:r>
              <a:rPr lang="en-US" dirty="0" smtClean="0"/>
              <a:t>Assuming same hostname will be used for NLB, do the following</a:t>
            </a:r>
          </a:p>
          <a:p>
            <a:pPr lvl="2"/>
            <a:r>
              <a:rPr lang="en-US" dirty="0" smtClean="0"/>
              <a:t>Delete the existing SPN on the machine account by running </a:t>
            </a:r>
            <a:r>
              <a:rPr lang="en-US" dirty="0" err="1" smtClean="0"/>
              <a:t>setspn</a:t>
            </a:r>
            <a:r>
              <a:rPr lang="en-US" dirty="0" smtClean="0"/>
              <a:t> –d http/&lt;your custom hostname&gt; &lt;your machine account&gt;</a:t>
            </a:r>
          </a:p>
          <a:p>
            <a:pPr lvl="2"/>
            <a:r>
              <a:rPr lang="en-US" dirty="0" smtClean="0"/>
              <a:t>Either remove the web sites and rerun the installer if you have rights to create SPNs, or get someone with rights to create SPNs and run </a:t>
            </a:r>
            <a:r>
              <a:rPr lang="en-US" dirty="0" err="1" smtClean="0"/>
              <a:t>setspn</a:t>
            </a:r>
            <a:r>
              <a:rPr lang="en-US" dirty="0" smtClean="0"/>
              <a:t> –s http/&lt;your custom hostname&gt; &lt;MBAM app pool </a:t>
            </a:r>
            <a:r>
              <a:rPr lang="en-US" dirty="0" err="1" smtClean="0"/>
              <a:t>creds</a:t>
            </a:r>
            <a:r>
              <a:rPr lang="en-US" dirty="0" smtClean="0"/>
              <a:t>&gt;</a:t>
            </a:r>
          </a:p>
          <a:p>
            <a:pPr lvl="2"/>
            <a:r>
              <a:rPr lang="en-US" dirty="0"/>
              <a:t>Set up constrained delegation for the SPN on the app pool account</a:t>
            </a:r>
          </a:p>
          <a:p>
            <a:pPr lvl="2"/>
            <a:endParaRPr lang="en-US" dirty="0" smtClean="0"/>
          </a:p>
        </p:txBody>
      </p:sp>
      <p:sp>
        <p:nvSpPr>
          <p:cNvPr id="3" name="Title 2"/>
          <p:cNvSpPr>
            <a:spLocks noGrp="1"/>
          </p:cNvSpPr>
          <p:nvPr>
            <p:ph type="title"/>
          </p:nvPr>
        </p:nvSpPr>
        <p:spPr/>
        <p:txBody>
          <a:bodyPr/>
          <a:lstStyle/>
          <a:p>
            <a:r>
              <a:rPr lang="en-US" dirty="0" smtClean="0"/>
              <a:t>Migrating to Load Balancing</a:t>
            </a:r>
            <a:endParaRPr lang="en-US" dirty="0"/>
          </a:p>
        </p:txBody>
      </p:sp>
    </p:spTree>
    <p:extLst>
      <p:ext uri="{BB962C8B-B14F-4D97-AF65-F5344CB8AC3E}">
        <p14:creationId xmlns:p14="http://schemas.microsoft.com/office/powerpoint/2010/main" val="1407422410"/>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7029" y="1212850"/>
            <a:ext cx="11882419" cy="3434786"/>
          </a:xfrm>
        </p:spPr>
        <p:txBody>
          <a:bodyPr/>
          <a:lstStyle/>
          <a:p>
            <a:r>
              <a:rPr lang="en-US" dirty="0" smtClean="0"/>
              <a:t>MBAM 2.5 behavior and mitigation</a:t>
            </a:r>
          </a:p>
          <a:p>
            <a:pPr lvl="1"/>
            <a:r>
              <a:rPr lang="en-US" dirty="0" smtClean="0"/>
              <a:t>If a non-custom hostname was used, and a custom hostname is used during configuration, installer will create a new SPN on the app pool </a:t>
            </a:r>
            <a:r>
              <a:rPr lang="en-US" dirty="0" err="1" smtClean="0"/>
              <a:t>creds</a:t>
            </a:r>
            <a:r>
              <a:rPr lang="en-US" dirty="0" smtClean="0"/>
              <a:t> if you have rights.  </a:t>
            </a:r>
          </a:p>
          <a:p>
            <a:pPr lvl="1"/>
            <a:r>
              <a:rPr lang="en-US" dirty="0" smtClean="0"/>
              <a:t>If no rights, have someone with rights to create SPNS run the </a:t>
            </a:r>
          </a:p>
          <a:p>
            <a:pPr lvl="2"/>
            <a:r>
              <a:rPr lang="en-US" dirty="0" err="1" smtClean="0"/>
              <a:t>setspn</a:t>
            </a:r>
            <a:r>
              <a:rPr lang="en-US" dirty="0" smtClean="0"/>
              <a:t> –s http/&lt;your custom hostname&gt; &lt;MBAM app pool </a:t>
            </a:r>
            <a:r>
              <a:rPr lang="en-US" dirty="0" err="1" smtClean="0"/>
              <a:t>creds</a:t>
            </a:r>
            <a:r>
              <a:rPr lang="en-US" dirty="0" smtClean="0"/>
              <a:t>&gt;</a:t>
            </a:r>
            <a:endParaRPr lang="en-US" dirty="0"/>
          </a:p>
          <a:p>
            <a:pPr lvl="1"/>
            <a:r>
              <a:rPr lang="en-US" dirty="0" smtClean="0"/>
              <a:t>The old SPN does not need to be removed</a:t>
            </a:r>
          </a:p>
          <a:p>
            <a:pPr lvl="1"/>
            <a:r>
              <a:rPr lang="en-US" dirty="0" smtClean="0"/>
              <a:t>Set up constrained delegation for the SPN on the app pool account</a:t>
            </a:r>
          </a:p>
        </p:txBody>
      </p:sp>
      <p:sp>
        <p:nvSpPr>
          <p:cNvPr id="3" name="Title 2"/>
          <p:cNvSpPr>
            <a:spLocks noGrp="1"/>
          </p:cNvSpPr>
          <p:nvPr>
            <p:ph type="title"/>
          </p:nvPr>
        </p:nvSpPr>
        <p:spPr/>
        <p:txBody>
          <a:bodyPr/>
          <a:lstStyle/>
          <a:p>
            <a:r>
              <a:rPr lang="en-US" dirty="0" smtClean="0"/>
              <a:t>Migrating to Load Balancing</a:t>
            </a:r>
            <a:endParaRPr lang="en-US" dirty="0"/>
          </a:p>
        </p:txBody>
      </p:sp>
    </p:spTree>
    <p:extLst>
      <p:ext uri="{BB962C8B-B14F-4D97-AF65-F5344CB8AC3E}">
        <p14:creationId xmlns:p14="http://schemas.microsoft.com/office/powerpoint/2010/main" val="882120071"/>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77029" y="1212850"/>
            <a:ext cx="11882419" cy="753369"/>
          </a:xfrm>
        </p:spPr>
        <p:txBody>
          <a:bodyPr/>
          <a:lstStyle/>
          <a:p>
            <a:pPr marL="0" indent="0">
              <a:buNone/>
            </a:pPr>
            <a:endParaRPr lang="en-US" dirty="0"/>
          </a:p>
        </p:txBody>
      </p:sp>
      <p:sp>
        <p:nvSpPr>
          <p:cNvPr id="3" name="Title 2"/>
          <p:cNvSpPr>
            <a:spLocks noGrp="1"/>
          </p:cNvSpPr>
          <p:nvPr>
            <p:ph type="title"/>
          </p:nvPr>
        </p:nvSpPr>
        <p:spPr>
          <a:xfrm>
            <a:off x="277030" y="44849"/>
            <a:ext cx="11884782" cy="917575"/>
          </a:xfrm>
        </p:spPr>
        <p:txBody>
          <a:bodyPr/>
          <a:lstStyle/>
          <a:p>
            <a:r>
              <a:rPr lang="en-US" sz="4080" dirty="0"/>
              <a:t>Accounts</a:t>
            </a:r>
          </a:p>
        </p:txBody>
      </p:sp>
      <p:graphicFrame>
        <p:nvGraphicFramePr>
          <p:cNvPr id="7" name="Table 6"/>
          <p:cNvGraphicFramePr>
            <a:graphicFrameLocks noGrp="1"/>
          </p:cNvGraphicFramePr>
          <p:nvPr>
            <p:extLst/>
          </p:nvPr>
        </p:nvGraphicFramePr>
        <p:xfrm>
          <a:off x="277030" y="651552"/>
          <a:ext cx="11884782" cy="5816323"/>
        </p:xfrm>
        <a:graphic>
          <a:graphicData uri="http://schemas.openxmlformats.org/drawingml/2006/table">
            <a:tbl>
              <a:tblPr firstRow="1" bandRow="1">
                <a:tableStyleId>{5C22544A-7EE6-4342-B048-85BDC9FD1C3A}</a:tableStyleId>
              </a:tblPr>
              <a:tblGrid>
                <a:gridCol w="2582681"/>
                <a:gridCol w="6438547"/>
                <a:gridCol w="2863554"/>
              </a:tblGrid>
              <a:tr h="512973">
                <a:tc>
                  <a:txBody>
                    <a:bodyPr/>
                    <a:lstStyle/>
                    <a:p>
                      <a:r>
                        <a:rPr lang="en-US" sz="1800" dirty="0" smtClean="0"/>
                        <a:t>Feature</a:t>
                      </a:r>
                      <a:endParaRPr lang="en-US" sz="1800" dirty="0"/>
                    </a:p>
                  </a:txBody>
                  <a:tcPr marL="93260" marR="93260" marT="46630" marB="46630"/>
                </a:tc>
                <a:tc>
                  <a:txBody>
                    <a:bodyPr/>
                    <a:lstStyle/>
                    <a:p>
                      <a:r>
                        <a:rPr lang="en-US" sz="1800" dirty="0" smtClean="0"/>
                        <a:t>Account</a:t>
                      </a:r>
                      <a:endParaRPr lang="en-US" sz="1800" dirty="0"/>
                    </a:p>
                  </a:txBody>
                  <a:tcPr marL="93260" marR="93260" marT="46630" marB="46630"/>
                </a:tc>
                <a:tc>
                  <a:txBody>
                    <a:bodyPr/>
                    <a:lstStyle/>
                    <a:p>
                      <a:r>
                        <a:rPr lang="en-US" sz="1800" dirty="0" smtClean="0"/>
                        <a:t>Account Type</a:t>
                      </a:r>
                      <a:endParaRPr lang="en-US" sz="1800" dirty="0"/>
                    </a:p>
                  </a:txBody>
                  <a:tcPr marL="93260" marR="93260" marT="46630" marB="46630"/>
                </a:tc>
              </a:tr>
              <a:tr h="826089">
                <a:tc>
                  <a:txBody>
                    <a:bodyPr/>
                    <a:lstStyle/>
                    <a:p>
                      <a:r>
                        <a:rPr lang="en-US" sz="1600" dirty="0" smtClean="0"/>
                        <a:t>Databases</a:t>
                      </a:r>
                      <a:endParaRPr lang="en-US" sz="1600" dirty="0"/>
                    </a:p>
                  </a:txBody>
                  <a:tcPr marL="93260" marR="93260" marT="46630" marB="46630"/>
                </a:tc>
                <a:tc>
                  <a:txBody>
                    <a:bodyPr/>
                    <a:lstStyle/>
                    <a:p>
                      <a:r>
                        <a:rPr lang="en-US" sz="1600" dirty="0" smtClean="0"/>
                        <a:t>Access Account</a:t>
                      </a:r>
                      <a:endParaRPr lang="en-US" sz="1600" dirty="0"/>
                    </a:p>
                  </a:txBody>
                  <a:tcPr marL="93260" marR="93260" marT="46630" marB="46630"/>
                </a:tc>
                <a:tc>
                  <a:txBody>
                    <a:bodyPr/>
                    <a:lstStyle/>
                    <a:p>
                      <a:r>
                        <a:rPr lang="en-US" sz="1600" dirty="0" smtClean="0"/>
                        <a:t>User or Group</a:t>
                      </a:r>
                      <a:endParaRPr lang="en-US" sz="1600" dirty="0"/>
                    </a:p>
                  </a:txBody>
                  <a:tcPr marL="93260" marR="93260" marT="46630" marB="46630"/>
                </a:tc>
              </a:tr>
              <a:tr h="826089">
                <a:tc>
                  <a:txBody>
                    <a:bodyPr/>
                    <a:lstStyle/>
                    <a:p>
                      <a:r>
                        <a:rPr lang="en-US" sz="1600" dirty="0" smtClean="0"/>
                        <a:t>Databases</a:t>
                      </a:r>
                      <a:endParaRPr lang="en-US" sz="1600" dirty="0"/>
                    </a:p>
                  </a:txBody>
                  <a:tcPr marL="93260" marR="93260" marT="46630" marB="46630"/>
                </a:tc>
                <a:tc>
                  <a:txBody>
                    <a:bodyPr/>
                    <a:lstStyle/>
                    <a:p>
                      <a:r>
                        <a:rPr lang="en-US" sz="1600" dirty="0" smtClean="0"/>
                        <a:t>Report Account</a:t>
                      </a:r>
                      <a:endParaRPr lang="en-US" sz="1600" dirty="0"/>
                    </a:p>
                  </a:txBody>
                  <a:tcPr marL="93260" marR="93260" marT="46630" marB="46630"/>
                </a:tc>
                <a:tc>
                  <a:txBody>
                    <a:bodyPr/>
                    <a:lstStyle/>
                    <a:p>
                      <a:r>
                        <a:rPr lang="en-US" sz="1600" dirty="0" smtClean="0"/>
                        <a:t>User or Group</a:t>
                      </a:r>
                      <a:endParaRPr lang="en-US" sz="1600" dirty="0"/>
                    </a:p>
                  </a:txBody>
                  <a:tcPr marL="93260" marR="93260" marT="46630" marB="46630"/>
                </a:tc>
              </a:tr>
              <a:tr h="826089">
                <a:tc>
                  <a:txBody>
                    <a:bodyPr/>
                    <a:lstStyle/>
                    <a:p>
                      <a:r>
                        <a:rPr lang="en-US" sz="1600" dirty="0" smtClean="0"/>
                        <a:t>Reports</a:t>
                      </a:r>
                      <a:endParaRPr lang="en-US" sz="1600" dirty="0"/>
                    </a:p>
                  </a:txBody>
                  <a:tcPr marL="93260" marR="93260" marT="46630" marB="46630"/>
                </a:tc>
                <a:tc>
                  <a:txBody>
                    <a:bodyPr/>
                    <a:lstStyle/>
                    <a:p>
                      <a:pPr marL="0" marR="0" indent="0" algn="l" defTabSz="914180" rtl="0" eaLnBrk="1" fontAlgn="auto" latinLnBrk="0" hangingPunct="1">
                        <a:lnSpc>
                          <a:spcPct val="100000"/>
                        </a:lnSpc>
                        <a:spcBef>
                          <a:spcPts val="0"/>
                        </a:spcBef>
                        <a:spcAft>
                          <a:spcPts val="0"/>
                        </a:spcAft>
                        <a:buClrTx/>
                        <a:buSzTx/>
                        <a:buFontTx/>
                        <a:buNone/>
                        <a:tabLst/>
                        <a:defRPr/>
                      </a:pPr>
                      <a:r>
                        <a:rPr lang="en-US" sz="1600" kern="1200" dirty="0" smtClean="0">
                          <a:solidFill>
                            <a:schemeClr val="dk1"/>
                          </a:solidFill>
                          <a:effectLst/>
                          <a:latin typeface="+mn-lt"/>
                          <a:ea typeface="+mn-ea"/>
                          <a:cs typeface="+mn-cs"/>
                        </a:rPr>
                        <a:t>Compliance And Audit DB Credential</a:t>
                      </a:r>
                    </a:p>
                    <a:p>
                      <a:endParaRPr lang="en-US" sz="1600" dirty="0"/>
                    </a:p>
                  </a:txBody>
                  <a:tcPr marL="93260" marR="93260" marT="46630" marB="46630"/>
                </a:tc>
                <a:tc>
                  <a:txBody>
                    <a:bodyPr/>
                    <a:lstStyle/>
                    <a:p>
                      <a:r>
                        <a:rPr lang="en-US" sz="1600" dirty="0" smtClean="0"/>
                        <a:t>User</a:t>
                      </a:r>
                      <a:endParaRPr lang="en-US" sz="1600" dirty="0"/>
                    </a:p>
                  </a:txBody>
                  <a:tcPr marL="93260" marR="93260" marT="46630" marB="46630"/>
                </a:tc>
              </a:tr>
              <a:tr h="826089">
                <a:tc>
                  <a:txBody>
                    <a:bodyPr/>
                    <a:lstStyle/>
                    <a:p>
                      <a:r>
                        <a:rPr lang="en-US" sz="1600" dirty="0" smtClean="0"/>
                        <a:t>Reports</a:t>
                      </a:r>
                      <a:endParaRPr lang="en-US" sz="1600" dirty="0"/>
                    </a:p>
                  </a:txBody>
                  <a:tcPr marL="93260" marR="93260" marT="46630" marB="46630"/>
                </a:tc>
                <a:tc>
                  <a:txBody>
                    <a:bodyPr/>
                    <a:lstStyle/>
                    <a:p>
                      <a:pPr marL="0" marR="0" indent="0" algn="l" defTabSz="914180" rtl="0" eaLnBrk="1" fontAlgn="auto" latinLnBrk="0" hangingPunct="1">
                        <a:lnSpc>
                          <a:spcPct val="100000"/>
                        </a:lnSpc>
                        <a:spcBef>
                          <a:spcPts val="0"/>
                        </a:spcBef>
                        <a:spcAft>
                          <a:spcPts val="0"/>
                        </a:spcAft>
                        <a:buClrTx/>
                        <a:buSzTx/>
                        <a:buFontTx/>
                        <a:buNone/>
                        <a:tabLst/>
                        <a:defRPr/>
                      </a:pPr>
                      <a:r>
                        <a:rPr lang="en-US" sz="1600" kern="1200" dirty="0" smtClean="0">
                          <a:solidFill>
                            <a:schemeClr val="dk1"/>
                          </a:solidFill>
                          <a:effectLst/>
                          <a:latin typeface="+mn-lt"/>
                          <a:ea typeface="+mn-ea"/>
                          <a:cs typeface="+mn-cs"/>
                        </a:rPr>
                        <a:t>Reports Read Only Access Group</a:t>
                      </a:r>
                    </a:p>
                    <a:p>
                      <a:endParaRPr lang="en-US" sz="1600" dirty="0"/>
                    </a:p>
                  </a:txBody>
                  <a:tcPr marL="93260" marR="93260" marT="46630" marB="46630"/>
                </a:tc>
                <a:tc>
                  <a:txBody>
                    <a:bodyPr/>
                    <a:lstStyle/>
                    <a:p>
                      <a:r>
                        <a:rPr lang="en-US" sz="1600" dirty="0" smtClean="0"/>
                        <a:t>Group</a:t>
                      </a:r>
                      <a:endParaRPr lang="en-US" sz="1600" dirty="0"/>
                    </a:p>
                  </a:txBody>
                  <a:tcPr marL="93260" marR="93260" marT="46630" marB="46630"/>
                </a:tc>
              </a:tr>
              <a:tr h="590649">
                <a:tc>
                  <a:txBody>
                    <a:bodyPr/>
                    <a:lstStyle/>
                    <a:p>
                      <a:r>
                        <a:rPr lang="en-US" sz="1600" dirty="0" smtClean="0"/>
                        <a:t>Web Apps</a:t>
                      </a:r>
                      <a:endParaRPr lang="en-US" sz="1600" dirty="0"/>
                    </a:p>
                  </a:txBody>
                  <a:tcPr marL="93260" marR="93260" marT="46630" marB="46630"/>
                </a:tc>
                <a:tc>
                  <a:txBody>
                    <a:bodyPr/>
                    <a:lstStyle/>
                    <a:p>
                      <a:pPr marL="0" marR="0" indent="0" algn="l" defTabSz="914180" rtl="0" eaLnBrk="1" fontAlgn="auto" latinLnBrk="0" hangingPunct="1">
                        <a:lnSpc>
                          <a:spcPct val="100000"/>
                        </a:lnSpc>
                        <a:spcBef>
                          <a:spcPts val="0"/>
                        </a:spcBef>
                        <a:spcAft>
                          <a:spcPts val="0"/>
                        </a:spcAft>
                        <a:buClrTx/>
                        <a:buSzTx/>
                        <a:buFontTx/>
                        <a:buNone/>
                        <a:tabLst/>
                        <a:defRPr/>
                      </a:pPr>
                      <a:r>
                        <a:rPr lang="en-US" sz="1600" kern="1200" dirty="0" smtClean="0">
                          <a:solidFill>
                            <a:schemeClr val="dk1"/>
                          </a:solidFill>
                          <a:effectLst/>
                          <a:latin typeface="+mn-lt"/>
                          <a:ea typeface="+mn-ea"/>
                          <a:cs typeface="+mn-cs"/>
                        </a:rPr>
                        <a:t>Advanced Helpdesk Access Group</a:t>
                      </a:r>
                    </a:p>
                    <a:p>
                      <a:endParaRPr lang="en-US" sz="1600" dirty="0"/>
                    </a:p>
                  </a:txBody>
                  <a:tcPr marL="93260" marR="93260" marT="46630" marB="46630"/>
                </a:tc>
                <a:tc>
                  <a:txBody>
                    <a:bodyPr/>
                    <a:lstStyle/>
                    <a:p>
                      <a:r>
                        <a:rPr lang="en-US" sz="1600" dirty="0" smtClean="0"/>
                        <a:t>Group</a:t>
                      </a:r>
                      <a:endParaRPr lang="en-US" sz="1600" dirty="0"/>
                    </a:p>
                  </a:txBody>
                  <a:tcPr marL="93260" marR="93260" marT="46630" marB="46630"/>
                </a:tc>
              </a:tr>
              <a:tr h="590649">
                <a:tc>
                  <a:txBody>
                    <a:bodyPr/>
                    <a:lstStyle/>
                    <a:p>
                      <a:r>
                        <a:rPr lang="en-US" sz="1600" dirty="0" smtClean="0"/>
                        <a:t>Web Apps</a:t>
                      </a:r>
                      <a:endParaRPr lang="en-US" sz="1600" dirty="0"/>
                    </a:p>
                  </a:txBody>
                  <a:tcPr marL="93260" marR="93260" marT="46630" marB="46630"/>
                </a:tc>
                <a:tc>
                  <a:txBody>
                    <a:bodyPr/>
                    <a:lstStyle/>
                    <a:p>
                      <a:pPr marL="0" marR="0" indent="0" algn="l" defTabSz="914180" rtl="0" eaLnBrk="1" fontAlgn="auto" latinLnBrk="0" hangingPunct="1">
                        <a:lnSpc>
                          <a:spcPct val="100000"/>
                        </a:lnSpc>
                        <a:spcBef>
                          <a:spcPts val="0"/>
                        </a:spcBef>
                        <a:spcAft>
                          <a:spcPts val="0"/>
                        </a:spcAft>
                        <a:buClrTx/>
                        <a:buSzTx/>
                        <a:buFontTx/>
                        <a:buNone/>
                        <a:tabLst/>
                        <a:defRPr/>
                      </a:pPr>
                      <a:r>
                        <a:rPr lang="en-US" sz="1600" kern="1200" dirty="0" smtClean="0">
                          <a:solidFill>
                            <a:schemeClr val="dk1"/>
                          </a:solidFill>
                          <a:effectLst/>
                          <a:latin typeface="+mn-lt"/>
                          <a:ea typeface="+mn-ea"/>
                          <a:cs typeface="+mn-cs"/>
                        </a:rPr>
                        <a:t>Helpdesk Access Group</a:t>
                      </a:r>
                    </a:p>
                    <a:p>
                      <a:endParaRPr lang="en-US" sz="1600" dirty="0"/>
                    </a:p>
                  </a:txBody>
                  <a:tcPr marL="93260" marR="93260" marT="46630" marB="46630"/>
                </a:tc>
                <a:tc>
                  <a:txBody>
                    <a:bodyPr/>
                    <a:lstStyle/>
                    <a:p>
                      <a:r>
                        <a:rPr lang="en-US" sz="1600" dirty="0" smtClean="0"/>
                        <a:t>Group</a:t>
                      </a:r>
                      <a:endParaRPr lang="en-US" sz="1600" dirty="0"/>
                    </a:p>
                  </a:txBody>
                  <a:tcPr marL="93260" marR="93260" marT="46630" marB="46630"/>
                </a:tc>
              </a:tr>
              <a:tr h="408848">
                <a:tc>
                  <a:txBody>
                    <a:bodyPr/>
                    <a:lstStyle/>
                    <a:p>
                      <a:r>
                        <a:rPr lang="en-US" sz="1600" dirty="0" smtClean="0"/>
                        <a:t>Web Apps</a:t>
                      </a:r>
                      <a:endParaRPr lang="en-US" sz="1600" dirty="0"/>
                    </a:p>
                  </a:txBody>
                  <a:tcPr marL="93260" marR="93260" marT="46630" marB="46630"/>
                </a:tc>
                <a:tc>
                  <a:txBody>
                    <a:bodyPr/>
                    <a:lstStyle/>
                    <a:p>
                      <a:r>
                        <a:rPr lang="en-US" sz="1600" kern="1200" dirty="0" smtClean="0">
                          <a:solidFill>
                            <a:schemeClr val="dk1"/>
                          </a:solidFill>
                          <a:effectLst/>
                          <a:latin typeface="+mn-lt"/>
                          <a:ea typeface="+mn-ea"/>
                          <a:cs typeface="+mn-cs"/>
                        </a:rPr>
                        <a:t>Reports Read Only Access Group</a:t>
                      </a:r>
                      <a:endParaRPr lang="en-US" sz="1600" dirty="0"/>
                    </a:p>
                  </a:txBody>
                  <a:tcPr marL="93260" marR="93260" marT="46630" marB="46630"/>
                </a:tc>
                <a:tc>
                  <a:txBody>
                    <a:bodyPr/>
                    <a:lstStyle/>
                    <a:p>
                      <a:r>
                        <a:rPr lang="en-US" sz="1600" dirty="0" smtClean="0"/>
                        <a:t>Group</a:t>
                      </a:r>
                      <a:endParaRPr lang="en-US" sz="1600" dirty="0"/>
                    </a:p>
                  </a:txBody>
                  <a:tcPr marL="93260" marR="93260" marT="46630" marB="46630"/>
                </a:tc>
              </a:tr>
              <a:tr h="408848">
                <a:tc>
                  <a:txBody>
                    <a:bodyPr/>
                    <a:lstStyle/>
                    <a:p>
                      <a:r>
                        <a:rPr lang="en-US" sz="1600" dirty="0" smtClean="0"/>
                        <a:t>Web Apps</a:t>
                      </a:r>
                      <a:endParaRPr lang="en-US" sz="1600" dirty="0"/>
                    </a:p>
                  </a:txBody>
                  <a:tcPr marL="93260" marR="93260" marT="46630" marB="46630"/>
                </a:tc>
                <a:tc>
                  <a:txBody>
                    <a:bodyPr/>
                    <a:lstStyle/>
                    <a:p>
                      <a:r>
                        <a:rPr lang="en-US" sz="1600" kern="1200" dirty="0" smtClean="0">
                          <a:solidFill>
                            <a:schemeClr val="dk1"/>
                          </a:solidFill>
                          <a:effectLst/>
                          <a:latin typeface="+mn-lt"/>
                          <a:ea typeface="+mn-ea"/>
                          <a:cs typeface="+mn-cs"/>
                        </a:rPr>
                        <a:t>Web Service Application Pool Credential</a:t>
                      </a:r>
                      <a:endParaRPr lang="en-US" sz="1600" dirty="0"/>
                    </a:p>
                  </a:txBody>
                  <a:tcPr marL="93260" marR="93260" marT="46630" marB="46630"/>
                </a:tc>
                <a:tc>
                  <a:txBody>
                    <a:bodyPr/>
                    <a:lstStyle/>
                    <a:p>
                      <a:r>
                        <a:rPr lang="en-US" sz="1600" dirty="0" smtClean="0"/>
                        <a:t>User</a:t>
                      </a:r>
                      <a:endParaRPr lang="en-US" sz="1600" dirty="0"/>
                    </a:p>
                  </a:txBody>
                  <a:tcPr marL="93260" marR="93260" marT="46630" marB="46630"/>
                </a:tc>
              </a:tr>
            </a:tbl>
          </a:graphicData>
        </a:graphic>
      </p:graphicFrame>
    </p:spTree>
    <p:extLst>
      <p:ext uri="{BB962C8B-B14F-4D97-AF65-F5344CB8AC3E}">
        <p14:creationId xmlns:p14="http://schemas.microsoft.com/office/powerpoint/2010/main" val="1667540829"/>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Old Deployment Experience</a:t>
            </a:r>
            <a:endParaRPr lang="en-US" dirty="0"/>
          </a:p>
        </p:txBody>
      </p:sp>
      <p:sp>
        <p:nvSpPr>
          <p:cNvPr id="3" name="Text Placeholder 2"/>
          <p:cNvSpPr>
            <a:spLocks noGrp="1"/>
          </p:cNvSpPr>
          <p:nvPr>
            <p:ph type="body" sz="quarter" idx="11"/>
          </p:nvPr>
        </p:nvSpPr>
        <p:spPr>
          <a:xfrm>
            <a:off x="277029" y="1212850"/>
            <a:ext cx="11882419" cy="2997552"/>
          </a:xfrm>
        </p:spPr>
        <p:txBody>
          <a:bodyPr/>
          <a:lstStyle/>
          <a:p>
            <a:r>
              <a:rPr lang="en-US" sz="2856" dirty="0">
                <a:solidFill>
                  <a:schemeClr val="tx1"/>
                </a:solidFill>
              </a:rPr>
              <a:t>All or nothing – couldn’t add or remove individual features</a:t>
            </a:r>
          </a:p>
          <a:p>
            <a:r>
              <a:rPr lang="en-US" sz="2856" dirty="0">
                <a:solidFill>
                  <a:schemeClr val="tx1"/>
                </a:solidFill>
              </a:rPr>
              <a:t>Reinstalling or upgrading CM resulted in lost compliance data</a:t>
            </a:r>
          </a:p>
          <a:p>
            <a:r>
              <a:rPr lang="en-US" sz="2856" dirty="0">
                <a:solidFill>
                  <a:schemeClr val="tx1"/>
                </a:solidFill>
              </a:rPr>
              <a:t>Couldn’t install into a remote SQL box</a:t>
            </a:r>
          </a:p>
          <a:p>
            <a:r>
              <a:rPr lang="en-US" sz="2856" dirty="0" smtClean="0">
                <a:solidFill>
                  <a:schemeClr val="tx1"/>
                </a:solidFill>
              </a:rPr>
              <a:t>Challenging to know which certificate to select</a:t>
            </a:r>
            <a:endParaRPr lang="en-US" sz="2856" dirty="0">
              <a:solidFill>
                <a:schemeClr val="tx1"/>
              </a:solidFill>
            </a:endParaRPr>
          </a:p>
          <a:p>
            <a:r>
              <a:rPr lang="en-US" sz="2856" dirty="0" smtClean="0">
                <a:solidFill>
                  <a:schemeClr val="tx1"/>
                </a:solidFill>
              </a:rPr>
              <a:t>No </a:t>
            </a:r>
            <a:r>
              <a:rPr lang="en-US" sz="2856" dirty="0">
                <a:solidFill>
                  <a:schemeClr val="tx1"/>
                </a:solidFill>
              </a:rPr>
              <a:t>PowerShell so couldn’t rerun on multiple machines</a:t>
            </a:r>
          </a:p>
          <a:p>
            <a:r>
              <a:rPr lang="en-US" sz="2856" dirty="0">
                <a:solidFill>
                  <a:schemeClr val="tx1"/>
                </a:solidFill>
              </a:rPr>
              <a:t>Lots of screens depending on the path you took – some with one control</a:t>
            </a:r>
          </a:p>
        </p:txBody>
      </p:sp>
    </p:spTree>
    <p:extLst>
      <p:ext uri="{BB962C8B-B14F-4D97-AF65-F5344CB8AC3E}">
        <p14:creationId xmlns:p14="http://schemas.microsoft.com/office/powerpoint/2010/main" val="1046043492"/>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Experience</a:t>
            </a:r>
            <a:endParaRPr lang="en-US" dirty="0"/>
          </a:p>
        </p:txBody>
      </p:sp>
      <p:sp>
        <p:nvSpPr>
          <p:cNvPr id="3" name="Text Placeholder 2"/>
          <p:cNvSpPr>
            <a:spLocks noGrp="1"/>
          </p:cNvSpPr>
          <p:nvPr>
            <p:ph type="body" sz="quarter" idx="11"/>
          </p:nvPr>
        </p:nvSpPr>
        <p:spPr>
          <a:xfrm>
            <a:off x="277029" y="1212851"/>
            <a:ext cx="11882419" cy="4447949"/>
          </a:xfrm>
        </p:spPr>
        <p:txBody>
          <a:bodyPr/>
          <a:lstStyle/>
          <a:p>
            <a:r>
              <a:rPr lang="en-US" sz="2856" dirty="0">
                <a:solidFill>
                  <a:schemeClr val="tx1"/>
                </a:solidFill>
              </a:rPr>
              <a:t>Installation separated from configuration</a:t>
            </a:r>
          </a:p>
          <a:p>
            <a:r>
              <a:rPr lang="en-US" sz="2856" dirty="0">
                <a:solidFill>
                  <a:schemeClr val="tx1"/>
                </a:solidFill>
              </a:rPr>
              <a:t>Remote SQL Installation</a:t>
            </a:r>
          </a:p>
          <a:p>
            <a:r>
              <a:rPr lang="en-US" sz="2856" dirty="0">
                <a:solidFill>
                  <a:schemeClr val="tx1"/>
                </a:solidFill>
              </a:rPr>
              <a:t>Set you up for success with MBAM load balancing ready</a:t>
            </a:r>
          </a:p>
          <a:p>
            <a:r>
              <a:rPr lang="en-US" sz="2856" dirty="0">
                <a:solidFill>
                  <a:schemeClr val="tx1"/>
                </a:solidFill>
              </a:rPr>
              <a:t>Streamlined UI</a:t>
            </a:r>
          </a:p>
          <a:p>
            <a:r>
              <a:rPr lang="en-US" sz="2856" dirty="0">
                <a:solidFill>
                  <a:schemeClr val="tx1"/>
                </a:solidFill>
              </a:rPr>
              <a:t>Extensive PowerShell to help you set up MBAM in your web farm</a:t>
            </a:r>
          </a:p>
          <a:p>
            <a:r>
              <a:rPr lang="en-US" sz="2856" dirty="0">
                <a:solidFill>
                  <a:schemeClr val="tx1"/>
                </a:solidFill>
              </a:rPr>
              <a:t>In place CM object upgrades</a:t>
            </a:r>
          </a:p>
          <a:p>
            <a:r>
              <a:rPr lang="en-US" sz="2856" dirty="0">
                <a:solidFill>
                  <a:schemeClr val="tx1"/>
                </a:solidFill>
              </a:rPr>
              <a:t>Better </a:t>
            </a:r>
            <a:r>
              <a:rPr lang="en-US" sz="2856" dirty="0" err="1">
                <a:solidFill>
                  <a:schemeClr val="tx1"/>
                </a:solidFill>
              </a:rPr>
              <a:t>prereq</a:t>
            </a:r>
            <a:r>
              <a:rPr lang="en-US" sz="2856" dirty="0">
                <a:solidFill>
                  <a:schemeClr val="tx1"/>
                </a:solidFill>
              </a:rPr>
              <a:t> and validation checking to help you be successful</a:t>
            </a:r>
          </a:p>
          <a:p>
            <a:r>
              <a:rPr lang="en-US" sz="2856" dirty="0">
                <a:solidFill>
                  <a:schemeClr val="tx1"/>
                </a:solidFill>
              </a:rPr>
              <a:t>Improved logging</a:t>
            </a:r>
          </a:p>
          <a:p>
            <a:r>
              <a:rPr lang="en-US" sz="2856" dirty="0">
                <a:solidFill>
                  <a:schemeClr val="tx1"/>
                </a:solidFill>
              </a:rPr>
              <a:t>ADMX templates </a:t>
            </a:r>
            <a:r>
              <a:rPr lang="en-US" sz="2856" dirty="0" smtClean="0">
                <a:solidFill>
                  <a:schemeClr val="tx1"/>
                </a:solidFill>
              </a:rPr>
              <a:t>downloadable from microsoft.com\downloads</a:t>
            </a:r>
            <a:endParaRPr lang="en-US" sz="2856" dirty="0">
              <a:solidFill>
                <a:schemeClr val="tx1"/>
              </a:solidFill>
            </a:endParaRPr>
          </a:p>
        </p:txBody>
      </p:sp>
    </p:spTree>
    <p:extLst>
      <p:ext uri="{BB962C8B-B14F-4D97-AF65-F5344CB8AC3E}">
        <p14:creationId xmlns:p14="http://schemas.microsoft.com/office/powerpoint/2010/main" val="817339478"/>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Deployment</a:t>
            </a:r>
            <a:endParaRPr lang="en-US" dirty="0"/>
          </a:p>
        </p:txBody>
      </p:sp>
      <p:sp>
        <p:nvSpPr>
          <p:cNvPr id="3" name="Text Placeholder 2"/>
          <p:cNvSpPr>
            <a:spLocks noGrp="1"/>
          </p:cNvSpPr>
          <p:nvPr>
            <p:ph type="body" sz="quarter" idx="11"/>
          </p:nvPr>
        </p:nvSpPr>
        <p:spPr>
          <a:xfrm>
            <a:off x="277029" y="1212850"/>
            <a:ext cx="11882419" cy="5586176"/>
          </a:xfrm>
        </p:spPr>
        <p:txBody>
          <a:bodyPr/>
          <a:lstStyle/>
          <a:p>
            <a:r>
              <a:rPr lang="en-US" dirty="0" smtClean="0"/>
              <a:t>Bootstrapper</a:t>
            </a:r>
          </a:p>
          <a:p>
            <a:r>
              <a:rPr lang="en-US" sz="2856" dirty="0">
                <a:solidFill>
                  <a:schemeClr val="tx1"/>
                </a:solidFill>
              </a:rPr>
              <a:t>Lays down bits and PowerShell </a:t>
            </a:r>
            <a:r>
              <a:rPr lang="en-US" sz="2856" dirty="0" err="1">
                <a:solidFill>
                  <a:schemeClr val="tx1"/>
                </a:solidFill>
              </a:rPr>
              <a:t>cmdlets</a:t>
            </a:r>
            <a:endParaRPr lang="en-US" sz="2856" dirty="0">
              <a:solidFill>
                <a:schemeClr val="tx1"/>
              </a:solidFill>
            </a:endParaRPr>
          </a:p>
          <a:p>
            <a:pPr lvl="0"/>
            <a:r>
              <a:rPr lang="en-US" dirty="0">
                <a:gradFill>
                  <a:gsLst>
                    <a:gs pos="1250">
                      <a:srgbClr val="6DC2E9"/>
                    </a:gs>
                    <a:gs pos="99000">
                      <a:srgbClr val="6DC2E9"/>
                    </a:gs>
                  </a:gsLst>
                  <a:lin ang="5400000" scaled="0"/>
                </a:gradFill>
              </a:rPr>
              <a:t>MBAM Server Configuration Utility</a:t>
            </a:r>
          </a:p>
          <a:p>
            <a:pPr lvl="0"/>
            <a:r>
              <a:rPr lang="en-US" sz="2856" dirty="0">
                <a:solidFill>
                  <a:srgbClr val="FFFFFF"/>
                </a:solidFill>
              </a:rPr>
              <a:t>UI for server configuration</a:t>
            </a:r>
          </a:p>
          <a:p>
            <a:pPr lvl="0"/>
            <a:r>
              <a:rPr lang="en-US" sz="2856" dirty="0">
                <a:solidFill>
                  <a:srgbClr val="FFFFFF"/>
                </a:solidFill>
              </a:rPr>
              <a:t>Can export PowerShell</a:t>
            </a:r>
            <a:endParaRPr lang="en-US" sz="2856" dirty="0">
              <a:solidFill>
                <a:schemeClr val="tx1"/>
              </a:solidFill>
            </a:endParaRPr>
          </a:p>
          <a:p>
            <a:r>
              <a:rPr lang="en-US" dirty="0" smtClean="0"/>
              <a:t>PowerShell</a:t>
            </a:r>
          </a:p>
          <a:p>
            <a:r>
              <a:rPr lang="en-US" sz="2856" dirty="0">
                <a:solidFill>
                  <a:schemeClr val="tx1"/>
                </a:solidFill>
              </a:rPr>
              <a:t>Enable-</a:t>
            </a:r>
            <a:r>
              <a:rPr lang="en-US" sz="2856" dirty="0" err="1">
                <a:solidFill>
                  <a:schemeClr val="tx1"/>
                </a:solidFill>
              </a:rPr>
              <a:t>MbamDatabase</a:t>
            </a:r>
            <a:endParaRPr lang="en-US" sz="2856" dirty="0">
              <a:solidFill>
                <a:schemeClr val="tx1"/>
              </a:solidFill>
            </a:endParaRPr>
          </a:p>
          <a:p>
            <a:r>
              <a:rPr lang="en-US" sz="2856" dirty="0">
                <a:solidFill>
                  <a:schemeClr val="tx1"/>
                </a:solidFill>
              </a:rPr>
              <a:t>Enable-</a:t>
            </a:r>
            <a:r>
              <a:rPr lang="en-US" sz="2856" dirty="0" err="1">
                <a:solidFill>
                  <a:schemeClr val="tx1"/>
                </a:solidFill>
              </a:rPr>
              <a:t>MbamReports</a:t>
            </a:r>
            <a:endParaRPr lang="en-US" sz="2856" dirty="0">
              <a:solidFill>
                <a:schemeClr val="tx1"/>
              </a:solidFill>
            </a:endParaRPr>
          </a:p>
          <a:p>
            <a:r>
              <a:rPr lang="en-US" sz="2856" dirty="0">
                <a:solidFill>
                  <a:schemeClr val="tx1"/>
                </a:solidFill>
              </a:rPr>
              <a:t>Enable-</a:t>
            </a:r>
            <a:r>
              <a:rPr lang="en-US" sz="2856" dirty="0" err="1">
                <a:solidFill>
                  <a:schemeClr val="tx1"/>
                </a:solidFill>
              </a:rPr>
              <a:t>MbamWebApplication</a:t>
            </a:r>
            <a:endParaRPr lang="en-US" sz="2856" dirty="0">
              <a:solidFill>
                <a:schemeClr val="tx1"/>
              </a:solidFill>
            </a:endParaRPr>
          </a:p>
          <a:p>
            <a:r>
              <a:rPr lang="en-US" sz="2856" dirty="0">
                <a:solidFill>
                  <a:schemeClr val="tx1"/>
                </a:solidFill>
              </a:rPr>
              <a:t>Enable-</a:t>
            </a:r>
            <a:r>
              <a:rPr lang="en-US" sz="2856" dirty="0" err="1">
                <a:solidFill>
                  <a:schemeClr val="tx1"/>
                </a:solidFill>
              </a:rPr>
              <a:t>MbamCMIntegration</a:t>
            </a:r>
            <a:endParaRPr lang="en-US" dirty="0" smtClean="0"/>
          </a:p>
        </p:txBody>
      </p:sp>
    </p:spTree>
    <p:extLst>
      <p:ext uri="{BB962C8B-B14F-4D97-AF65-F5344CB8AC3E}">
        <p14:creationId xmlns:p14="http://schemas.microsoft.com/office/powerpoint/2010/main" val="1201443256"/>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Session Objectives </a:t>
            </a:r>
            <a:r>
              <a:rPr lang="en-US" dirty="0" smtClean="0"/>
              <a:t>And </a:t>
            </a:r>
            <a:r>
              <a:rPr lang="en-US" dirty="0"/>
              <a:t>Takeaways</a:t>
            </a:r>
          </a:p>
        </p:txBody>
      </p:sp>
      <p:sp>
        <p:nvSpPr>
          <p:cNvPr id="5" name="Text Placeholder 4"/>
          <p:cNvSpPr>
            <a:spLocks noGrp="1"/>
          </p:cNvSpPr>
          <p:nvPr>
            <p:ph type="body" sz="quarter" idx="11"/>
          </p:nvPr>
        </p:nvSpPr>
        <p:spPr>
          <a:xfrm>
            <a:off x="277029" y="1213769"/>
            <a:ext cx="11882419" cy="4384776"/>
          </a:xfrm>
        </p:spPr>
        <p:txBody>
          <a:bodyPr/>
          <a:lstStyle/>
          <a:p>
            <a:r>
              <a:rPr lang="en-US" dirty="0"/>
              <a:t>Session Objective(s</a:t>
            </a:r>
            <a:r>
              <a:rPr lang="en-US" dirty="0" smtClean="0"/>
              <a:t>): </a:t>
            </a:r>
            <a:endParaRPr lang="en-US" dirty="0"/>
          </a:p>
          <a:p>
            <a:pPr lvl="1"/>
            <a:r>
              <a:rPr lang="en-US" sz="2856" dirty="0"/>
              <a:t>Articulate the value proposition of MBAM 2.5</a:t>
            </a:r>
          </a:p>
          <a:p>
            <a:pPr lvl="1"/>
            <a:r>
              <a:rPr lang="en-US" sz="2856" dirty="0"/>
              <a:t>Show customers how MBAM 2.5 can help drive improved compliance (encryption, regulations)</a:t>
            </a:r>
          </a:p>
          <a:p>
            <a:pPr lvl="1"/>
            <a:r>
              <a:rPr lang="en-US" sz="2856" b="1" dirty="0"/>
              <a:t>MBAM can be easily deployed in complex environments</a:t>
            </a:r>
          </a:p>
          <a:p>
            <a:pPr lvl="1"/>
            <a:endParaRPr lang="en-US" sz="2856" b="1" dirty="0"/>
          </a:p>
          <a:p>
            <a:r>
              <a:rPr lang="en-US" dirty="0" smtClean="0"/>
              <a:t>MBAM 2.5 adds significant value and addresses many top customers pain points</a:t>
            </a:r>
            <a:endParaRPr lang="en-US" dirty="0"/>
          </a:p>
        </p:txBody>
      </p:sp>
    </p:spTree>
    <p:extLst>
      <p:ext uri="{BB962C8B-B14F-4D97-AF65-F5344CB8AC3E}">
        <p14:creationId xmlns:p14="http://schemas.microsoft.com/office/powerpoint/2010/main" val="4282134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Demo</a:t>
            </a:r>
            <a:endParaRPr lang="en-US" dirty="0"/>
          </a:p>
        </p:txBody>
      </p:sp>
      <p:sp>
        <p:nvSpPr>
          <p:cNvPr id="3" name="Text Placeholder 2"/>
          <p:cNvSpPr>
            <a:spLocks noGrp="1"/>
          </p:cNvSpPr>
          <p:nvPr>
            <p:ph type="body" sz="quarter" idx="12"/>
          </p:nvPr>
        </p:nvSpPr>
        <p:spPr/>
        <p:txBody>
          <a:bodyPr/>
          <a:lstStyle/>
          <a:p>
            <a:r>
              <a:rPr lang="en-US" smtClean="0"/>
              <a:t>Server Installation</a:t>
            </a:r>
            <a:endParaRPr lang="en-US" dirty="0"/>
          </a:p>
        </p:txBody>
      </p:sp>
    </p:spTree>
    <p:extLst>
      <p:ext uri="{BB962C8B-B14F-4D97-AF65-F5344CB8AC3E}">
        <p14:creationId xmlns:p14="http://schemas.microsoft.com/office/powerpoint/2010/main" val="41974162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Server Upgrade Paths</a:t>
            </a:r>
            <a:endParaRPr lang="en-US" dirty="0"/>
          </a:p>
        </p:txBody>
      </p:sp>
      <p:sp>
        <p:nvSpPr>
          <p:cNvPr id="3" name="Text Placeholder 2"/>
          <p:cNvSpPr>
            <a:spLocks noGrp="1"/>
          </p:cNvSpPr>
          <p:nvPr>
            <p:ph type="body" sz="quarter" idx="11"/>
          </p:nvPr>
        </p:nvSpPr>
        <p:spPr>
          <a:xfrm>
            <a:off x="277029" y="1212850"/>
            <a:ext cx="11882419" cy="591774"/>
          </a:xfrm>
        </p:spPr>
        <p:txBody>
          <a:bodyPr/>
          <a:lstStyle/>
          <a:p>
            <a:r>
              <a:rPr lang="en-US" sz="2856" dirty="0">
                <a:solidFill>
                  <a:schemeClr val="tx1"/>
                </a:solidFill>
              </a:rPr>
              <a:t>MBAM 1.0 to 2.5 Process</a:t>
            </a:r>
          </a:p>
        </p:txBody>
      </p:sp>
      <p:graphicFrame>
        <p:nvGraphicFramePr>
          <p:cNvPr id="4" name="Diagram 3"/>
          <p:cNvGraphicFramePr/>
          <p:nvPr>
            <p:extLst/>
          </p:nvPr>
        </p:nvGraphicFramePr>
        <p:xfrm>
          <a:off x="530437" y="1755261"/>
          <a:ext cx="8287648" cy="17890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Placeholder 2"/>
          <p:cNvSpPr txBox="1">
            <a:spLocks/>
          </p:cNvSpPr>
          <p:nvPr/>
        </p:nvSpPr>
        <p:spPr>
          <a:xfrm>
            <a:off x="277029" y="3544359"/>
            <a:ext cx="11882419" cy="591774"/>
          </a:xfrm>
          <a:prstGeom prst="rect">
            <a:avLst/>
          </a:prstGeom>
        </p:spPr>
        <p:txBody>
          <a:bodyPr vert="horz" wrap="square" lIns="149217" tIns="93260" rIns="149217" bIns="93260" rtlCol="0">
            <a:spAutoFit/>
          </a:bodyPr>
          <a:lstStyle>
            <a:lvl1pPr marL="0" marR="0" indent="0" algn="l" defTabSz="914180" rtl="0" eaLnBrk="1" fontAlgn="auto" latinLnBrk="0" hangingPunct="1">
              <a:lnSpc>
                <a:spcPct val="90000"/>
              </a:lnSpc>
              <a:spcBef>
                <a:spcPct val="20000"/>
              </a:spcBef>
              <a:spcAft>
                <a:spcPts val="0"/>
              </a:spcAft>
              <a:buClrTx/>
              <a:buSzPct val="90000"/>
              <a:buFont typeface="Arial" pitchFamily="34" charset="0"/>
              <a:buNone/>
              <a:tabLst/>
              <a:defRPr sz="3920" kern="1200" spc="0" baseline="0">
                <a:gradFill>
                  <a:gsLst>
                    <a:gs pos="1250">
                      <a:schemeClr val="tx2"/>
                    </a:gs>
                    <a:gs pos="99000">
                      <a:schemeClr val="tx2"/>
                    </a:gs>
                  </a:gsLst>
                  <a:lin ang="5400000" scaled="0"/>
                </a:gradFill>
                <a:latin typeface="+mj-lt"/>
                <a:ea typeface="+mn-ea"/>
                <a:cs typeface="+mn-cs"/>
              </a:defRPr>
            </a:lvl1pPr>
            <a:lvl2pPr marL="0" marR="0" indent="0" algn="l" defTabSz="914180" rtl="0" eaLnBrk="1" fontAlgn="auto" latinLnBrk="0" hangingPunct="1">
              <a:lnSpc>
                <a:spcPct val="90000"/>
              </a:lnSpc>
              <a:spcBef>
                <a:spcPct val="20000"/>
              </a:spcBef>
              <a:spcAft>
                <a:spcPts val="0"/>
              </a:spcAft>
              <a:buClrTx/>
              <a:buSzPct val="90000"/>
              <a:buFontTx/>
              <a:buNone/>
              <a:tabLst/>
              <a:defRPr sz="1960" kern="1200" spc="0" baseline="0">
                <a:gradFill>
                  <a:gsLst>
                    <a:gs pos="1250">
                      <a:schemeClr val="tx1"/>
                    </a:gs>
                    <a:gs pos="100000">
                      <a:schemeClr val="tx1"/>
                    </a:gs>
                  </a:gsLst>
                  <a:lin ang="5400000" scaled="0"/>
                </a:gradFill>
                <a:latin typeface="+mn-lt"/>
                <a:ea typeface="+mn-ea"/>
                <a:cs typeface="+mn-cs"/>
              </a:defRPr>
            </a:lvl2pPr>
            <a:lvl3pPr marL="224051" marR="0" indent="0" algn="l" defTabSz="914180" rtl="0" eaLnBrk="1" fontAlgn="auto" latinLnBrk="0" hangingPunct="1">
              <a:lnSpc>
                <a:spcPct val="90000"/>
              </a:lnSpc>
              <a:spcBef>
                <a:spcPct val="20000"/>
              </a:spcBef>
              <a:spcAft>
                <a:spcPts val="0"/>
              </a:spcAft>
              <a:buClrTx/>
              <a:buSzPct val="90000"/>
              <a:buFont typeface="Arial" pitchFamily="34" charset="0"/>
              <a:buNone/>
              <a:tabLst/>
              <a:defRPr sz="1960" kern="1200" spc="0" baseline="0">
                <a:gradFill>
                  <a:gsLst>
                    <a:gs pos="1250">
                      <a:schemeClr val="tx1"/>
                    </a:gs>
                    <a:gs pos="100000">
                      <a:schemeClr val="tx1"/>
                    </a:gs>
                  </a:gsLst>
                  <a:lin ang="5400000" scaled="0"/>
                </a:gradFill>
                <a:latin typeface="+mn-lt"/>
                <a:ea typeface="+mn-ea"/>
                <a:cs typeface="+mn-cs"/>
              </a:defRPr>
            </a:lvl3pPr>
            <a:lvl4pPr marL="448102" marR="0" indent="0" algn="l" defTabSz="914180" rtl="0" eaLnBrk="1" fontAlgn="auto" latinLnBrk="0" hangingPunct="1">
              <a:lnSpc>
                <a:spcPct val="90000"/>
              </a:lnSpc>
              <a:spcBef>
                <a:spcPct val="20000"/>
              </a:spcBef>
              <a:spcAft>
                <a:spcPts val="0"/>
              </a:spcAft>
              <a:buClrTx/>
              <a:buSzPct val="90000"/>
              <a:buFont typeface="Arial" pitchFamily="34" charset="0"/>
              <a:buNone/>
              <a:tabLst/>
              <a:defRPr sz="1764" kern="1200" spc="0" baseline="0">
                <a:gradFill>
                  <a:gsLst>
                    <a:gs pos="1250">
                      <a:schemeClr val="tx1"/>
                    </a:gs>
                    <a:gs pos="100000">
                      <a:schemeClr val="tx1"/>
                    </a:gs>
                  </a:gsLst>
                  <a:lin ang="5400000" scaled="0"/>
                </a:gradFill>
                <a:latin typeface="+mn-lt"/>
                <a:ea typeface="+mn-ea"/>
                <a:cs typeface="+mn-cs"/>
              </a:defRPr>
            </a:lvl4pPr>
            <a:lvl5pPr marL="672153" marR="0" indent="0" algn="l" defTabSz="914180" rtl="0" eaLnBrk="1" fontAlgn="auto" latinLnBrk="0" hangingPunct="1">
              <a:lnSpc>
                <a:spcPct val="90000"/>
              </a:lnSpc>
              <a:spcBef>
                <a:spcPct val="20000"/>
              </a:spcBef>
              <a:spcAft>
                <a:spcPts val="0"/>
              </a:spcAft>
              <a:buClrTx/>
              <a:buSzPct val="90000"/>
              <a:buFont typeface="Arial" pitchFamily="34" charset="0"/>
              <a:buNone/>
              <a:tabLst/>
              <a:defRPr sz="1764" kern="1200" spc="0" baseline="0">
                <a:gradFill>
                  <a:gsLst>
                    <a:gs pos="1250">
                      <a:schemeClr val="tx1"/>
                    </a:gs>
                    <a:gs pos="100000">
                      <a:schemeClr val="tx1"/>
                    </a:gs>
                  </a:gsLst>
                  <a:lin ang="5400000" scaled="0"/>
                </a:gra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a:lstStyle>
          <a:p>
            <a:r>
              <a:rPr lang="en-US" sz="2856" dirty="0">
                <a:solidFill>
                  <a:schemeClr val="tx1"/>
                </a:solidFill>
              </a:rPr>
              <a:t>MBAM 2.0 to 2.5 Process</a:t>
            </a:r>
          </a:p>
        </p:txBody>
      </p:sp>
      <p:sp>
        <p:nvSpPr>
          <p:cNvPr id="6" name="Text Placeholder 2"/>
          <p:cNvSpPr txBox="1">
            <a:spLocks/>
          </p:cNvSpPr>
          <p:nvPr/>
        </p:nvSpPr>
        <p:spPr>
          <a:xfrm>
            <a:off x="277029" y="6052025"/>
            <a:ext cx="11882419" cy="591774"/>
          </a:xfrm>
          <a:prstGeom prst="rect">
            <a:avLst/>
          </a:prstGeom>
        </p:spPr>
        <p:txBody>
          <a:bodyPr vert="horz" wrap="square" lIns="149217" tIns="93260" rIns="149217" bIns="93260" rtlCol="0">
            <a:spAutoFit/>
          </a:bodyPr>
          <a:lstStyle>
            <a:lvl1pPr marL="0" marR="0" indent="0" algn="l" defTabSz="914180" rtl="0" eaLnBrk="1" fontAlgn="auto" latinLnBrk="0" hangingPunct="1">
              <a:lnSpc>
                <a:spcPct val="90000"/>
              </a:lnSpc>
              <a:spcBef>
                <a:spcPct val="20000"/>
              </a:spcBef>
              <a:spcAft>
                <a:spcPts val="0"/>
              </a:spcAft>
              <a:buClrTx/>
              <a:buSzPct val="90000"/>
              <a:buFont typeface="Arial" pitchFamily="34" charset="0"/>
              <a:buNone/>
              <a:tabLst/>
              <a:defRPr sz="3920" kern="1200" spc="0" baseline="0">
                <a:gradFill>
                  <a:gsLst>
                    <a:gs pos="1250">
                      <a:schemeClr val="tx2"/>
                    </a:gs>
                    <a:gs pos="99000">
                      <a:schemeClr val="tx2"/>
                    </a:gs>
                  </a:gsLst>
                  <a:lin ang="5400000" scaled="0"/>
                </a:gradFill>
                <a:latin typeface="+mj-lt"/>
                <a:ea typeface="+mn-ea"/>
                <a:cs typeface="+mn-cs"/>
              </a:defRPr>
            </a:lvl1pPr>
            <a:lvl2pPr marL="0" marR="0" indent="0" algn="l" defTabSz="914180" rtl="0" eaLnBrk="1" fontAlgn="auto" latinLnBrk="0" hangingPunct="1">
              <a:lnSpc>
                <a:spcPct val="90000"/>
              </a:lnSpc>
              <a:spcBef>
                <a:spcPct val="20000"/>
              </a:spcBef>
              <a:spcAft>
                <a:spcPts val="0"/>
              </a:spcAft>
              <a:buClrTx/>
              <a:buSzPct val="90000"/>
              <a:buFontTx/>
              <a:buNone/>
              <a:tabLst/>
              <a:defRPr sz="1960" kern="1200" spc="0" baseline="0">
                <a:gradFill>
                  <a:gsLst>
                    <a:gs pos="1250">
                      <a:schemeClr val="tx1"/>
                    </a:gs>
                    <a:gs pos="100000">
                      <a:schemeClr val="tx1"/>
                    </a:gs>
                  </a:gsLst>
                  <a:lin ang="5400000" scaled="0"/>
                </a:gradFill>
                <a:latin typeface="+mn-lt"/>
                <a:ea typeface="+mn-ea"/>
                <a:cs typeface="+mn-cs"/>
              </a:defRPr>
            </a:lvl2pPr>
            <a:lvl3pPr marL="224051" marR="0" indent="0" algn="l" defTabSz="914180" rtl="0" eaLnBrk="1" fontAlgn="auto" latinLnBrk="0" hangingPunct="1">
              <a:lnSpc>
                <a:spcPct val="90000"/>
              </a:lnSpc>
              <a:spcBef>
                <a:spcPct val="20000"/>
              </a:spcBef>
              <a:spcAft>
                <a:spcPts val="0"/>
              </a:spcAft>
              <a:buClrTx/>
              <a:buSzPct val="90000"/>
              <a:buFont typeface="Arial" pitchFamily="34" charset="0"/>
              <a:buNone/>
              <a:tabLst/>
              <a:defRPr sz="1960" kern="1200" spc="0" baseline="0">
                <a:gradFill>
                  <a:gsLst>
                    <a:gs pos="1250">
                      <a:schemeClr val="tx1"/>
                    </a:gs>
                    <a:gs pos="100000">
                      <a:schemeClr val="tx1"/>
                    </a:gs>
                  </a:gsLst>
                  <a:lin ang="5400000" scaled="0"/>
                </a:gradFill>
                <a:latin typeface="+mn-lt"/>
                <a:ea typeface="+mn-ea"/>
                <a:cs typeface="+mn-cs"/>
              </a:defRPr>
            </a:lvl3pPr>
            <a:lvl4pPr marL="448102" marR="0" indent="0" algn="l" defTabSz="914180" rtl="0" eaLnBrk="1" fontAlgn="auto" latinLnBrk="0" hangingPunct="1">
              <a:lnSpc>
                <a:spcPct val="90000"/>
              </a:lnSpc>
              <a:spcBef>
                <a:spcPct val="20000"/>
              </a:spcBef>
              <a:spcAft>
                <a:spcPts val="0"/>
              </a:spcAft>
              <a:buClrTx/>
              <a:buSzPct val="90000"/>
              <a:buFont typeface="Arial" pitchFamily="34" charset="0"/>
              <a:buNone/>
              <a:tabLst/>
              <a:defRPr sz="1764" kern="1200" spc="0" baseline="0">
                <a:gradFill>
                  <a:gsLst>
                    <a:gs pos="1250">
                      <a:schemeClr val="tx1"/>
                    </a:gs>
                    <a:gs pos="100000">
                      <a:schemeClr val="tx1"/>
                    </a:gs>
                  </a:gsLst>
                  <a:lin ang="5400000" scaled="0"/>
                </a:gradFill>
                <a:latin typeface="+mn-lt"/>
                <a:ea typeface="+mn-ea"/>
                <a:cs typeface="+mn-cs"/>
              </a:defRPr>
            </a:lvl4pPr>
            <a:lvl5pPr marL="672153" marR="0" indent="0" algn="l" defTabSz="914180" rtl="0" eaLnBrk="1" fontAlgn="auto" latinLnBrk="0" hangingPunct="1">
              <a:lnSpc>
                <a:spcPct val="90000"/>
              </a:lnSpc>
              <a:spcBef>
                <a:spcPct val="20000"/>
              </a:spcBef>
              <a:spcAft>
                <a:spcPts val="0"/>
              </a:spcAft>
              <a:buClrTx/>
              <a:buSzPct val="90000"/>
              <a:buFont typeface="Arial" pitchFamily="34" charset="0"/>
              <a:buNone/>
              <a:tabLst/>
              <a:defRPr sz="1764" kern="1200" spc="0" baseline="0">
                <a:gradFill>
                  <a:gsLst>
                    <a:gs pos="1250">
                      <a:schemeClr val="tx1"/>
                    </a:gs>
                    <a:gs pos="100000">
                      <a:schemeClr val="tx1"/>
                    </a:gs>
                  </a:gsLst>
                  <a:lin ang="5400000" scaled="0"/>
                </a:gra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a:lstStyle>
          <a:p>
            <a:r>
              <a:rPr lang="en-US" sz="2856" dirty="0">
                <a:solidFill>
                  <a:schemeClr val="tx1"/>
                </a:solidFill>
              </a:rPr>
              <a:t>Client can go from any version to the latest</a:t>
            </a:r>
          </a:p>
        </p:txBody>
      </p:sp>
      <p:graphicFrame>
        <p:nvGraphicFramePr>
          <p:cNvPr id="7" name="Diagram 6"/>
          <p:cNvGraphicFramePr/>
          <p:nvPr>
            <p:extLst/>
          </p:nvPr>
        </p:nvGraphicFramePr>
        <p:xfrm>
          <a:off x="457902" y="4051643"/>
          <a:ext cx="8287648" cy="20003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3171962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Graphic spid="7"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7029" y="1212850"/>
            <a:ext cx="11882419" cy="6152511"/>
          </a:xfrm>
        </p:spPr>
        <p:txBody>
          <a:bodyPr/>
          <a:lstStyle/>
          <a:p>
            <a:pPr marL="757735" indent="-757735">
              <a:buFont typeface="+mj-lt"/>
              <a:buAutoNum type="arabicPeriod"/>
            </a:pPr>
            <a:r>
              <a:rPr lang="en-US" dirty="0" smtClean="0"/>
              <a:t>Uninstall web components</a:t>
            </a:r>
          </a:p>
          <a:p>
            <a:pPr marL="757735" indent="-757735">
              <a:buFont typeface="+mj-lt"/>
              <a:buAutoNum type="arabicPeriod"/>
            </a:pPr>
            <a:r>
              <a:rPr lang="en-US" dirty="0" smtClean="0"/>
              <a:t>Back up databases</a:t>
            </a:r>
          </a:p>
          <a:p>
            <a:pPr marL="757735" indent="-757735">
              <a:buFont typeface="+mj-lt"/>
              <a:buAutoNum type="arabicPeriod"/>
            </a:pPr>
            <a:r>
              <a:rPr lang="en-US" dirty="0" smtClean="0"/>
              <a:t>Uninstall other components, databases remain</a:t>
            </a:r>
          </a:p>
          <a:p>
            <a:pPr marL="757735" indent="-757735">
              <a:buFont typeface="+mj-lt"/>
              <a:buAutoNum type="arabicPeriod"/>
            </a:pPr>
            <a:r>
              <a:rPr lang="en-US" dirty="0" smtClean="0"/>
              <a:t>Install new version.  Databases upgraded in place</a:t>
            </a:r>
          </a:p>
          <a:p>
            <a:pPr marL="757735" indent="-757735">
              <a:buFont typeface="+mj-lt"/>
              <a:buAutoNum type="arabicPeriod"/>
            </a:pPr>
            <a:r>
              <a:rPr lang="en-US" dirty="0" smtClean="0"/>
              <a:t>Update group policies if needed for new features</a:t>
            </a:r>
          </a:p>
          <a:p>
            <a:pPr marL="757735" indent="-757735">
              <a:buFont typeface="+mj-lt"/>
              <a:buAutoNum type="arabicPeriod"/>
            </a:pPr>
            <a:r>
              <a:rPr lang="en-US" dirty="0" smtClean="0"/>
              <a:t>Deploy updated MBAM agent (uninstalls old/no reboot)</a:t>
            </a:r>
          </a:p>
          <a:p>
            <a:pPr marL="757735" indent="-757735">
              <a:buFont typeface="+mj-lt"/>
              <a:buAutoNum type="arabicPeriod"/>
            </a:pPr>
            <a:endParaRPr lang="en-US" dirty="0" smtClean="0"/>
          </a:p>
          <a:p>
            <a:endParaRPr lang="en-US" dirty="0"/>
          </a:p>
        </p:txBody>
      </p:sp>
      <p:sp>
        <p:nvSpPr>
          <p:cNvPr id="3" name="Title 2"/>
          <p:cNvSpPr>
            <a:spLocks noGrp="1"/>
          </p:cNvSpPr>
          <p:nvPr>
            <p:ph type="title"/>
          </p:nvPr>
        </p:nvSpPr>
        <p:spPr/>
        <p:txBody>
          <a:bodyPr/>
          <a:lstStyle/>
          <a:p>
            <a:r>
              <a:rPr lang="en-US" dirty="0" smtClean="0"/>
              <a:t>Upgrade Steps (Standalone)</a:t>
            </a:r>
            <a:endParaRPr lang="en-US" dirty="0"/>
          </a:p>
        </p:txBody>
      </p:sp>
    </p:spTree>
    <p:extLst>
      <p:ext uri="{BB962C8B-B14F-4D97-AF65-F5344CB8AC3E}">
        <p14:creationId xmlns:p14="http://schemas.microsoft.com/office/powerpoint/2010/main" val="2110357561"/>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7029" y="1212850"/>
            <a:ext cx="11882419" cy="6311215"/>
          </a:xfrm>
        </p:spPr>
        <p:txBody>
          <a:bodyPr/>
          <a:lstStyle/>
          <a:p>
            <a:pPr marL="757735" indent="-757735">
              <a:buFont typeface="+mj-lt"/>
              <a:buAutoNum type="arabicPeriod"/>
            </a:pPr>
            <a:r>
              <a:rPr lang="en-US" sz="3264" dirty="0"/>
              <a:t>Uninstall web components</a:t>
            </a:r>
          </a:p>
          <a:p>
            <a:pPr marL="757735" indent="-757735">
              <a:buFont typeface="+mj-lt"/>
              <a:buAutoNum type="arabicPeriod"/>
            </a:pPr>
            <a:r>
              <a:rPr lang="en-US" sz="3264" dirty="0"/>
              <a:t>Back up databases</a:t>
            </a:r>
            <a:endParaRPr lang="en-US" sz="3264" i="1" dirty="0"/>
          </a:p>
          <a:p>
            <a:pPr marL="757735" indent="-757735">
              <a:buFont typeface="+mj-lt"/>
              <a:buAutoNum type="arabicPeriod"/>
            </a:pPr>
            <a:r>
              <a:rPr lang="en-US" sz="3264" dirty="0"/>
              <a:t>Uninstall other server components, reports; databases remain</a:t>
            </a:r>
            <a:endParaRPr lang="en-US" sz="3264" i="1" dirty="0"/>
          </a:p>
          <a:p>
            <a:pPr marL="757735" indent="-757735">
              <a:buFont typeface="+mj-lt"/>
              <a:buAutoNum type="arabicPeriod"/>
            </a:pPr>
            <a:r>
              <a:rPr lang="en-US" sz="3264" dirty="0"/>
              <a:t>Update MOF files</a:t>
            </a:r>
          </a:p>
          <a:p>
            <a:pPr marL="757735" indent="-757735">
              <a:buFont typeface="+mj-lt"/>
              <a:buAutoNum type="arabicPeriod"/>
            </a:pPr>
            <a:r>
              <a:rPr lang="en-US" sz="3264" dirty="0"/>
              <a:t>Install new version.  Databases, CM objects, and CM reports upgraded in place, preventing data loss</a:t>
            </a:r>
          </a:p>
          <a:p>
            <a:pPr marL="757735" indent="-757735">
              <a:buFont typeface="+mj-lt"/>
              <a:buAutoNum type="arabicPeriod"/>
            </a:pPr>
            <a:r>
              <a:rPr lang="en-US" sz="3264" dirty="0"/>
              <a:t>Update group policies if needed for new features</a:t>
            </a:r>
          </a:p>
          <a:p>
            <a:pPr marL="757735" indent="-757735">
              <a:buFont typeface="+mj-lt"/>
              <a:buAutoNum type="arabicPeriod"/>
            </a:pPr>
            <a:r>
              <a:rPr lang="en-US" sz="3264" dirty="0"/>
              <a:t>Deploy updated MBAM agent (uninstalls old/no reboot)</a:t>
            </a:r>
          </a:p>
          <a:p>
            <a:pPr marL="0" indent="0">
              <a:buNone/>
            </a:pPr>
            <a:endParaRPr lang="en-US" sz="3264" dirty="0"/>
          </a:p>
          <a:p>
            <a:pPr marL="757735" indent="-757735">
              <a:buFont typeface="+mj-lt"/>
              <a:buAutoNum type="arabicPeriod"/>
            </a:pPr>
            <a:endParaRPr lang="en-US" dirty="0" smtClean="0"/>
          </a:p>
          <a:p>
            <a:endParaRPr lang="en-US" dirty="0"/>
          </a:p>
        </p:txBody>
      </p:sp>
      <p:sp>
        <p:nvSpPr>
          <p:cNvPr id="3" name="Title 2"/>
          <p:cNvSpPr>
            <a:spLocks noGrp="1"/>
          </p:cNvSpPr>
          <p:nvPr>
            <p:ph type="title"/>
          </p:nvPr>
        </p:nvSpPr>
        <p:spPr/>
        <p:txBody>
          <a:bodyPr/>
          <a:lstStyle/>
          <a:p>
            <a:r>
              <a:rPr lang="en-US" dirty="0" smtClean="0"/>
              <a:t>Upgrade Steps (CM Integrated)</a:t>
            </a:r>
            <a:endParaRPr lang="en-US" dirty="0"/>
          </a:p>
        </p:txBody>
      </p:sp>
    </p:spTree>
    <p:extLst>
      <p:ext uri="{BB962C8B-B14F-4D97-AF65-F5344CB8AC3E}">
        <p14:creationId xmlns:p14="http://schemas.microsoft.com/office/powerpoint/2010/main" val="3478118599"/>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159" dirty="0"/>
              <a:t>Enforce Policy Deeper Dive</a:t>
            </a:r>
          </a:p>
        </p:txBody>
      </p:sp>
    </p:spTree>
    <p:extLst>
      <p:ext uri="{BB962C8B-B14F-4D97-AF65-F5344CB8AC3E}">
        <p14:creationId xmlns:p14="http://schemas.microsoft.com/office/powerpoint/2010/main" val="2646313831"/>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Enforce Policy – Grace Period</a:t>
            </a:r>
            <a:endParaRPr lang="en-US" dirty="0"/>
          </a:p>
        </p:txBody>
      </p:sp>
      <p:sp>
        <p:nvSpPr>
          <p:cNvPr id="3" name="Text Placeholder 2"/>
          <p:cNvSpPr>
            <a:spLocks noGrp="1"/>
          </p:cNvSpPr>
          <p:nvPr>
            <p:ph type="body" sz="quarter" idx="11"/>
          </p:nvPr>
        </p:nvSpPr>
        <p:spPr>
          <a:xfrm>
            <a:off x="277029" y="1212851"/>
            <a:ext cx="11882419" cy="6086410"/>
          </a:xfrm>
        </p:spPr>
        <p:txBody>
          <a:bodyPr/>
          <a:lstStyle/>
          <a:p>
            <a:pPr marL="474394">
              <a:spcAft>
                <a:spcPts val="2448"/>
              </a:spcAft>
            </a:pPr>
            <a:r>
              <a:rPr lang="en-US" sz="2856" dirty="0">
                <a:solidFill>
                  <a:schemeClr val="tx1">
                    <a:lumMod val="65000"/>
                    <a:lumOff val="35000"/>
                  </a:schemeClr>
                </a:solidFill>
              </a:rPr>
              <a:t>User can postpone encryption until grace period.</a:t>
            </a:r>
            <a:r>
              <a:rPr lang="en-US" sz="4080" dirty="0">
                <a:solidFill>
                  <a:schemeClr val="tx1">
                    <a:lumMod val="65000"/>
                    <a:lumOff val="35000"/>
                  </a:schemeClr>
                </a:solidFill>
              </a:rPr>
              <a:t>	</a:t>
            </a:r>
          </a:p>
          <a:p>
            <a:pPr marL="474394">
              <a:spcAft>
                <a:spcPts val="2448"/>
              </a:spcAft>
            </a:pPr>
            <a:r>
              <a:rPr lang="en-US" sz="2856" dirty="0">
                <a:solidFill>
                  <a:schemeClr val="tx1">
                    <a:lumMod val="65000"/>
                    <a:lumOff val="35000"/>
                  </a:schemeClr>
                </a:solidFill>
              </a:rPr>
              <a:t>Calculated based on when volume was determined to be non-compliant.</a:t>
            </a:r>
          </a:p>
          <a:p>
            <a:pPr marL="474394">
              <a:spcAft>
                <a:spcPts val="2448"/>
              </a:spcAft>
            </a:pPr>
            <a:r>
              <a:rPr lang="en-US" sz="2856" dirty="0">
                <a:solidFill>
                  <a:schemeClr val="tx1">
                    <a:lumMod val="65000"/>
                    <a:lumOff val="35000"/>
                  </a:schemeClr>
                </a:solidFill>
              </a:rPr>
              <a:t>Value cleared when compliant </a:t>
            </a:r>
          </a:p>
          <a:p>
            <a:pPr marL="474394">
              <a:spcAft>
                <a:spcPts val="2448"/>
              </a:spcAft>
            </a:pPr>
            <a:r>
              <a:rPr lang="en-US" sz="2856" dirty="0">
                <a:solidFill>
                  <a:schemeClr val="tx1">
                    <a:lumMod val="65000"/>
                    <a:lumOff val="35000"/>
                  </a:schemeClr>
                </a:solidFill>
              </a:rPr>
              <a:t>Non-compliance date pushed to MBAM </a:t>
            </a:r>
            <a:r>
              <a:rPr lang="en-US" sz="2856" dirty="0" err="1">
                <a:solidFill>
                  <a:schemeClr val="tx1">
                    <a:lumMod val="65000"/>
                    <a:lumOff val="35000"/>
                  </a:schemeClr>
                </a:solidFill>
              </a:rPr>
              <a:t>db</a:t>
            </a:r>
            <a:r>
              <a:rPr lang="en-US" sz="2856" dirty="0">
                <a:solidFill>
                  <a:schemeClr val="tx1">
                    <a:lumMod val="65000"/>
                    <a:lumOff val="35000"/>
                  </a:schemeClr>
                </a:solidFill>
              </a:rPr>
              <a:t> per volume, but not 	exposed in reports</a:t>
            </a:r>
          </a:p>
          <a:p>
            <a:pPr marL="474394">
              <a:spcAft>
                <a:spcPts val="2448"/>
              </a:spcAft>
            </a:pPr>
            <a:r>
              <a:rPr lang="en-US" sz="2856" dirty="0">
                <a:solidFill>
                  <a:schemeClr val="tx1">
                    <a:lumMod val="65000"/>
                    <a:lumOff val="35000"/>
                  </a:schemeClr>
                </a:solidFill>
              </a:rPr>
              <a:t>Can help determine how long machines have been non-compliant</a:t>
            </a:r>
          </a:p>
          <a:p>
            <a:pPr marL="474394">
              <a:spcAft>
                <a:spcPts val="2448"/>
              </a:spcAft>
            </a:pPr>
            <a:r>
              <a:rPr lang="en-US" sz="2856" dirty="0">
                <a:solidFill>
                  <a:schemeClr val="tx1">
                    <a:lumMod val="65000"/>
                    <a:lumOff val="35000"/>
                  </a:schemeClr>
                </a:solidFill>
              </a:rPr>
              <a:t>Fixed data drives encrypt after OS drive is compliant</a:t>
            </a:r>
          </a:p>
          <a:p>
            <a:endParaRPr lang="en-US" dirty="0"/>
          </a:p>
        </p:txBody>
      </p:sp>
    </p:spTree>
    <p:extLst>
      <p:ext uri="{BB962C8B-B14F-4D97-AF65-F5344CB8AC3E}">
        <p14:creationId xmlns:p14="http://schemas.microsoft.com/office/powerpoint/2010/main" val="2470545709"/>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Enforce Policy - Enforcement</a:t>
            </a:r>
            <a:endParaRPr lang="en-US" dirty="0"/>
          </a:p>
        </p:txBody>
      </p:sp>
      <p:sp>
        <p:nvSpPr>
          <p:cNvPr id="3" name="Text Placeholder 2"/>
          <p:cNvSpPr>
            <a:spLocks noGrp="1"/>
          </p:cNvSpPr>
          <p:nvPr>
            <p:ph type="body" sz="quarter" idx="11"/>
          </p:nvPr>
        </p:nvSpPr>
        <p:spPr/>
        <p:txBody>
          <a:bodyPr/>
          <a:lstStyle/>
          <a:p>
            <a:r>
              <a:rPr lang="en-US" dirty="0" smtClean="0"/>
              <a:t>TPM only</a:t>
            </a:r>
          </a:p>
          <a:p>
            <a:r>
              <a:rPr lang="en-US" dirty="0" smtClean="0"/>
              <a:t>	Encryption begins after grace period expires</a:t>
            </a:r>
          </a:p>
          <a:p>
            <a:r>
              <a:rPr lang="en-US" dirty="0" smtClean="0"/>
              <a:t>	Encryption in the background – no UI!</a:t>
            </a:r>
          </a:p>
          <a:p>
            <a:r>
              <a:rPr lang="en-US" dirty="0" smtClean="0"/>
              <a:t>TPM+PIN or Password</a:t>
            </a:r>
          </a:p>
          <a:p>
            <a:r>
              <a:rPr lang="en-US" dirty="0" smtClean="0"/>
              <a:t>	MBAM wizard appears and can’t be closed</a:t>
            </a:r>
          </a:p>
          <a:p>
            <a:r>
              <a:rPr lang="en-US" dirty="0" smtClean="0"/>
              <a:t>	Topmost window</a:t>
            </a:r>
          </a:p>
          <a:p>
            <a:r>
              <a:rPr lang="en-US" dirty="0" smtClean="0"/>
              <a:t>	Can move the window, however</a:t>
            </a:r>
          </a:p>
          <a:p>
            <a:endParaRPr lang="en-US" dirty="0"/>
          </a:p>
        </p:txBody>
      </p:sp>
    </p:spTree>
    <p:extLst>
      <p:ext uri="{BB962C8B-B14F-4D97-AF65-F5344CB8AC3E}">
        <p14:creationId xmlns:p14="http://schemas.microsoft.com/office/powerpoint/2010/main" val="10431547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fade">
                                      <p:cBhvr>
                                        <p:cTn id="1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a:t>
            </a:r>
            <a:endParaRPr lang="en-US" dirty="0"/>
          </a:p>
        </p:txBody>
      </p:sp>
      <p:sp>
        <p:nvSpPr>
          <p:cNvPr id="3" name="Text Placeholder 2"/>
          <p:cNvSpPr>
            <a:spLocks noGrp="1"/>
          </p:cNvSpPr>
          <p:nvPr>
            <p:ph type="body" sz="quarter" idx="12"/>
          </p:nvPr>
        </p:nvSpPr>
        <p:spPr/>
        <p:txBody>
          <a:bodyPr/>
          <a:lstStyle/>
          <a:p>
            <a:r>
              <a:rPr lang="en-US" dirty="0" smtClean="0"/>
              <a:t>Enforce Policy</a:t>
            </a:r>
            <a:endParaRPr lang="en-US" dirty="0"/>
          </a:p>
        </p:txBody>
      </p:sp>
    </p:spTree>
    <p:extLst>
      <p:ext uri="{BB962C8B-B14F-4D97-AF65-F5344CB8AC3E}">
        <p14:creationId xmlns:p14="http://schemas.microsoft.com/office/powerpoint/2010/main" val="662655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2501" y="-1"/>
            <a:ext cx="4366952"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4" name="Rectangle 3"/>
          <p:cNvSpPr/>
          <p:nvPr/>
        </p:nvSpPr>
        <p:spPr>
          <a:xfrm>
            <a:off x="2501" y="-1"/>
            <a:ext cx="4366952" cy="32081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73041" rtlCol="0" anchor="ctr"/>
          <a:lstStyle/>
          <a:p>
            <a:r>
              <a:rPr lang="en-US" sz="3672" dirty="0">
                <a:latin typeface="+mj-lt"/>
              </a:rPr>
              <a:t>Feature Summary</a:t>
            </a:r>
          </a:p>
        </p:txBody>
      </p:sp>
      <p:sp>
        <p:nvSpPr>
          <p:cNvPr id="7" name="Rectangle 6"/>
          <p:cNvSpPr/>
          <p:nvPr/>
        </p:nvSpPr>
        <p:spPr>
          <a:xfrm>
            <a:off x="4760926" y="896074"/>
            <a:ext cx="7256109" cy="5944897"/>
          </a:xfrm>
          <a:prstGeom prst="rect">
            <a:avLst/>
          </a:prstGeom>
        </p:spPr>
        <p:txBody>
          <a:bodyPr wrap="square">
            <a:spAutoFit/>
          </a:bodyPr>
          <a:lstStyle/>
          <a:p>
            <a:pPr>
              <a:spcAft>
                <a:spcPts val="2448"/>
              </a:spcAft>
            </a:pPr>
            <a:r>
              <a:rPr lang="en-US" sz="2448" dirty="0">
                <a:solidFill>
                  <a:srgbClr val="FFFFFF">
                    <a:lumMod val="65000"/>
                    <a:lumOff val="35000"/>
                  </a:srgbClr>
                </a:solidFill>
                <a:latin typeface="Segoe UI Light"/>
              </a:rPr>
              <a:t>Completely new server setup experience</a:t>
            </a:r>
          </a:p>
          <a:p>
            <a:pPr>
              <a:spcAft>
                <a:spcPts val="2448"/>
              </a:spcAft>
            </a:pPr>
            <a:r>
              <a:rPr lang="en-US" sz="2448" dirty="0" smtClean="0">
                <a:solidFill>
                  <a:srgbClr val="FFFFFF">
                    <a:lumMod val="65000"/>
                    <a:lumOff val="35000"/>
                  </a:srgbClr>
                </a:solidFill>
                <a:latin typeface="Segoe UI Light"/>
              </a:rPr>
              <a:t>Rich </a:t>
            </a:r>
            <a:r>
              <a:rPr lang="en-US" sz="2448" dirty="0">
                <a:solidFill>
                  <a:srgbClr val="FFFFFF">
                    <a:lumMod val="65000"/>
                    <a:lumOff val="35000"/>
                  </a:srgbClr>
                </a:solidFill>
                <a:latin typeface="Segoe UI Light"/>
              </a:rPr>
              <a:t>HA and DR support</a:t>
            </a:r>
          </a:p>
          <a:p>
            <a:pPr>
              <a:spcAft>
                <a:spcPts val="2448"/>
              </a:spcAft>
            </a:pPr>
            <a:r>
              <a:rPr lang="en-US" sz="2448" dirty="0">
                <a:solidFill>
                  <a:srgbClr val="FFFFFF">
                    <a:lumMod val="65000"/>
                    <a:lumOff val="35000"/>
                  </a:srgbClr>
                </a:solidFill>
                <a:latin typeface="Segoe UI Light"/>
              </a:rPr>
              <a:t>Multi-forest/FQDN</a:t>
            </a:r>
          </a:p>
          <a:p>
            <a:pPr>
              <a:spcAft>
                <a:spcPts val="2448"/>
              </a:spcAft>
            </a:pPr>
            <a:r>
              <a:rPr lang="en-US" sz="2448" dirty="0">
                <a:solidFill>
                  <a:srgbClr val="FFFFFF">
                    <a:lumMod val="65000"/>
                    <a:lumOff val="35000"/>
                  </a:srgbClr>
                </a:solidFill>
                <a:latin typeface="Segoe UI Light"/>
              </a:rPr>
              <a:t>Grace periods before policy enforcement</a:t>
            </a:r>
          </a:p>
          <a:p>
            <a:pPr>
              <a:spcAft>
                <a:spcPts val="2448"/>
              </a:spcAft>
            </a:pPr>
            <a:r>
              <a:rPr lang="en-US" sz="2448" dirty="0">
                <a:solidFill>
                  <a:srgbClr val="FFFFFF">
                    <a:lumMod val="65000"/>
                    <a:lumOff val="35000"/>
                  </a:srgbClr>
                </a:solidFill>
                <a:latin typeface="Segoe UI Light"/>
              </a:rPr>
              <a:t>Automatic encryption after grace period expiration</a:t>
            </a:r>
          </a:p>
          <a:p>
            <a:pPr>
              <a:spcAft>
                <a:spcPts val="2448"/>
              </a:spcAft>
            </a:pPr>
            <a:r>
              <a:rPr lang="en-US" sz="2448" dirty="0">
                <a:solidFill>
                  <a:srgbClr val="FFFFFF">
                    <a:lumMod val="65000"/>
                    <a:lumOff val="35000"/>
                  </a:srgbClr>
                </a:solidFill>
                <a:latin typeface="Segoe UI Light"/>
              </a:rPr>
              <a:t>PIN Complexity and Enhanced PIN support</a:t>
            </a:r>
          </a:p>
          <a:p>
            <a:pPr>
              <a:spcAft>
                <a:spcPts val="2448"/>
              </a:spcAft>
            </a:pPr>
            <a:r>
              <a:rPr lang="en-US" sz="2448" dirty="0">
                <a:solidFill>
                  <a:srgbClr val="FFFFFF">
                    <a:lumMod val="65000"/>
                    <a:lumOff val="35000"/>
                  </a:srgbClr>
                </a:solidFill>
                <a:latin typeface="Segoe UI Light"/>
              </a:rPr>
              <a:t>FIPS support on Windows 7, 8, and </a:t>
            </a:r>
            <a:r>
              <a:rPr lang="en-US" sz="2448" dirty="0" smtClean="0">
                <a:solidFill>
                  <a:srgbClr val="FFFFFF">
                    <a:lumMod val="65000"/>
                    <a:lumOff val="35000"/>
                  </a:srgbClr>
                </a:solidFill>
                <a:latin typeface="Segoe UI Light"/>
              </a:rPr>
              <a:t>8.1</a:t>
            </a:r>
          </a:p>
          <a:p>
            <a:pPr>
              <a:spcAft>
                <a:spcPts val="2448"/>
              </a:spcAft>
            </a:pPr>
            <a:r>
              <a:rPr lang="en-US" sz="2448" dirty="0" err="1" smtClean="0">
                <a:solidFill>
                  <a:srgbClr val="FFFFFF">
                    <a:lumMod val="65000"/>
                    <a:lumOff val="35000"/>
                  </a:srgbClr>
                </a:solidFill>
                <a:latin typeface="Segoe UI Light"/>
              </a:rPr>
              <a:t>Perf</a:t>
            </a:r>
            <a:r>
              <a:rPr lang="en-US" sz="2448" dirty="0" smtClean="0">
                <a:solidFill>
                  <a:srgbClr val="FFFFFF">
                    <a:lumMod val="65000"/>
                    <a:lumOff val="35000"/>
                  </a:srgbClr>
                </a:solidFill>
                <a:latin typeface="Segoe UI Light"/>
              </a:rPr>
              <a:t> improvements</a:t>
            </a:r>
          </a:p>
          <a:p>
            <a:pPr>
              <a:spcAft>
                <a:spcPts val="2448"/>
              </a:spcAft>
            </a:pPr>
            <a:r>
              <a:rPr lang="en-US" sz="2448" dirty="0" smtClean="0">
                <a:solidFill>
                  <a:srgbClr val="FFFFFF">
                    <a:lumMod val="65000"/>
                    <a:lumOff val="35000"/>
                  </a:srgbClr>
                </a:solidFill>
                <a:latin typeface="Segoe UI Light"/>
              </a:rPr>
              <a:t>Localization</a:t>
            </a:r>
            <a:endParaRPr lang="en-US" sz="2448" dirty="0">
              <a:solidFill>
                <a:srgbClr val="FFFFFF">
                  <a:lumMod val="65000"/>
                  <a:lumOff val="35000"/>
                </a:srgbClr>
              </a:solidFill>
              <a:latin typeface="Segoe UI Light"/>
            </a:endParaRPr>
          </a:p>
        </p:txBody>
      </p:sp>
      <p:sp>
        <p:nvSpPr>
          <p:cNvPr id="6" name="Freeform 9"/>
          <p:cNvSpPr>
            <a:spLocks noEditPoints="1"/>
          </p:cNvSpPr>
          <p:nvPr/>
        </p:nvSpPr>
        <p:spPr bwMode="black">
          <a:xfrm>
            <a:off x="2860015" y="3020565"/>
            <a:ext cx="949537" cy="953395"/>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Tree>
    <p:extLst>
      <p:ext uri="{BB962C8B-B14F-4D97-AF65-F5344CB8AC3E}">
        <p14:creationId xmlns:p14="http://schemas.microsoft.com/office/powerpoint/2010/main" val="3066443831"/>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Available as of May 1!</a:t>
            </a:r>
            <a:endParaRPr lang="en-US" dirty="0"/>
          </a:p>
        </p:txBody>
      </p:sp>
    </p:spTree>
    <p:extLst>
      <p:ext uri="{BB962C8B-B14F-4D97-AF65-F5344CB8AC3E}">
        <p14:creationId xmlns:p14="http://schemas.microsoft.com/office/powerpoint/2010/main" val="3253639041"/>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7029" y="1212850"/>
            <a:ext cx="11882419" cy="3568430"/>
          </a:xfrm>
        </p:spPr>
        <p:txBody>
          <a:bodyPr/>
          <a:lstStyle/>
          <a:p>
            <a:pPr fontAlgn="ctr"/>
            <a:r>
              <a:rPr lang="en-US" sz="4080" dirty="0"/>
              <a:t>A walk down memory lane…</a:t>
            </a:r>
          </a:p>
          <a:p>
            <a:pPr fontAlgn="ctr"/>
            <a:r>
              <a:rPr lang="en-US" sz="4080" dirty="0"/>
              <a:t>What’s new in MBAM 2.5</a:t>
            </a:r>
          </a:p>
          <a:p>
            <a:pPr fontAlgn="ctr"/>
            <a:r>
              <a:rPr lang="en-US" sz="4080" dirty="0"/>
              <a:t>Deploying MBAM in complex environments</a:t>
            </a:r>
          </a:p>
          <a:p>
            <a:pPr fontAlgn="ctr"/>
            <a:r>
              <a:rPr lang="en-US" sz="4080" dirty="0"/>
              <a:t>Enforce Policy Deeper Dive</a:t>
            </a:r>
          </a:p>
          <a:p>
            <a:endParaRPr lang="en-US" dirty="0"/>
          </a:p>
        </p:txBody>
      </p:sp>
      <p:sp>
        <p:nvSpPr>
          <p:cNvPr id="3" name="Title 2"/>
          <p:cNvSpPr>
            <a:spLocks noGrp="1"/>
          </p:cNvSpPr>
          <p:nvPr>
            <p:ph type="title"/>
          </p:nvPr>
        </p:nvSpPr>
        <p:spPr/>
        <p:txBody>
          <a:bodyPr/>
          <a:lstStyle/>
          <a:p>
            <a:r>
              <a:rPr lang="en-US" dirty="0" smtClean="0"/>
              <a:t>Agenda</a:t>
            </a:r>
            <a:endParaRPr lang="en-US" dirty="0"/>
          </a:p>
        </p:txBody>
      </p:sp>
    </p:spTree>
    <p:extLst>
      <p:ext uri="{BB962C8B-B14F-4D97-AF65-F5344CB8AC3E}">
        <p14:creationId xmlns:p14="http://schemas.microsoft.com/office/powerpoint/2010/main" val="2076528846"/>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Q&amp;A</a:t>
            </a:r>
            <a:endParaRPr lang="en-US" dirty="0"/>
          </a:p>
        </p:txBody>
      </p:sp>
    </p:spTree>
    <p:extLst>
      <p:ext uri="{BB962C8B-B14F-4D97-AF65-F5344CB8AC3E}">
        <p14:creationId xmlns:p14="http://schemas.microsoft.com/office/powerpoint/2010/main" val="1858469299"/>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798"/>
              <a:t>In Review: Session Objectives And Takeaways</a:t>
            </a:r>
            <a:endParaRPr lang="en-US" sz="4798" dirty="0"/>
          </a:p>
        </p:txBody>
      </p:sp>
      <p:sp>
        <p:nvSpPr>
          <p:cNvPr id="6" name="Text Placeholder 5"/>
          <p:cNvSpPr>
            <a:spLocks noGrp="1"/>
          </p:cNvSpPr>
          <p:nvPr>
            <p:ph type="body" sz="quarter" idx="11"/>
          </p:nvPr>
        </p:nvSpPr>
        <p:spPr>
          <a:xfrm>
            <a:off x="277029" y="1212851"/>
            <a:ext cx="11882419" cy="4580741"/>
          </a:xfrm>
        </p:spPr>
        <p:txBody>
          <a:bodyPr/>
          <a:lstStyle/>
          <a:p>
            <a:r>
              <a:rPr lang="en-US" dirty="0" smtClean="0"/>
              <a:t>Session Takeaways: </a:t>
            </a:r>
          </a:p>
          <a:p>
            <a:pPr lvl="1"/>
            <a:r>
              <a:rPr lang="en-US" sz="2856" b="1" dirty="0"/>
              <a:t>MBAM can easily be deployed in complex customer environments</a:t>
            </a:r>
          </a:p>
          <a:p>
            <a:pPr lvl="1"/>
            <a:r>
              <a:rPr lang="en-US" sz="2856" dirty="0"/>
              <a:t>Start selling to Federal and other customers who have FIPS requirements</a:t>
            </a:r>
          </a:p>
          <a:p>
            <a:pPr lvl="1"/>
            <a:r>
              <a:rPr lang="en-US" sz="2856" dirty="0"/>
              <a:t>Compliance is even easier to attain with MBAM 2.5</a:t>
            </a:r>
          </a:p>
          <a:p>
            <a:pPr lvl="1"/>
            <a:endParaRPr lang="en-US" sz="2856" dirty="0"/>
          </a:p>
          <a:p>
            <a:r>
              <a:rPr lang="en-US" dirty="0"/>
              <a:t>MBAM 2.5 adds significant value by addressing many top customers </a:t>
            </a:r>
            <a:r>
              <a:rPr lang="en-US" dirty="0" smtClean="0"/>
              <a:t>pain points</a:t>
            </a:r>
            <a:endParaRPr lang="en-US" dirty="0"/>
          </a:p>
          <a:p>
            <a:endParaRPr lang="en-US" dirty="0"/>
          </a:p>
        </p:txBody>
      </p:sp>
    </p:spTree>
    <p:extLst>
      <p:ext uri="{BB962C8B-B14F-4D97-AF65-F5344CB8AC3E}">
        <p14:creationId xmlns:p14="http://schemas.microsoft.com/office/powerpoint/2010/main" val="1759080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Related Content</a:t>
            </a:r>
            <a:endParaRPr lang="en-US" dirty="0"/>
          </a:p>
        </p:txBody>
      </p:sp>
      <p:sp>
        <p:nvSpPr>
          <p:cNvPr id="6" name="Text Placeholder 5"/>
          <p:cNvSpPr>
            <a:spLocks noGrp="1"/>
          </p:cNvSpPr>
          <p:nvPr>
            <p:ph type="body" sz="quarter" idx="11"/>
          </p:nvPr>
        </p:nvSpPr>
        <p:spPr>
          <a:xfrm>
            <a:off x="275482" y="1213174"/>
            <a:ext cx="11887100" cy="6401753"/>
          </a:xfrm>
        </p:spPr>
        <p:txBody>
          <a:bodyPr/>
          <a:lstStyle/>
          <a:p>
            <a:r>
              <a:rPr lang="en-US" dirty="0" smtClean="0"/>
              <a:t>Breakout Sessions/Hands on Labs</a:t>
            </a:r>
          </a:p>
          <a:p>
            <a:pPr lvl="1">
              <a:spcBef>
                <a:spcPts val="1199"/>
              </a:spcBef>
            </a:pPr>
            <a:r>
              <a:rPr lang="en-US" dirty="0"/>
              <a:t>WIN-B215: Deploying Microsoft App-V 5 and Citrix </a:t>
            </a:r>
            <a:r>
              <a:rPr lang="en-US" dirty="0" err="1"/>
              <a:t>XenDesktop</a:t>
            </a:r>
            <a:r>
              <a:rPr lang="en-US" dirty="0"/>
              <a:t> 7 – Thursday 14:45</a:t>
            </a:r>
          </a:p>
          <a:p>
            <a:pPr lvl="1">
              <a:spcBef>
                <a:spcPts val="1199"/>
              </a:spcBef>
            </a:pPr>
            <a:r>
              <a:rPr lang="en-US" dirty="0"/>
              <a:t>WIN-B318: Deploying Microsoft BitLocker Administration and Monitoring (MBAM) 2.5 – Monday 15:00</a:t>
            </a:r>
          </a:p>
          <a:p>
            <a:pPr lvl="1">
              <a:spcBef>
                <a:spcPts val="1199"/>
              </a:spcBef>
            </a:pPr>
            <a:r>
              <a:rPr lang="en-US" dirty="0"/>
              <a:t>WIN-B330: Everything You Need to Know for a Successful Office 2013 Deployment on App-V Deployment – Tuesday 15:15</a:t>
            </a:r>
          </a:p>
          <a:p>
            <a:pPr lvl="1">
              <a:spcBef>
                <a:spcPts val="1199"/>
              </a:spcBef>
            </a:pPr>
            <a:r>
              <a:rPr lang="en-US" dirty="0"/>
              <a:t>WIN-B331: </a:t>
            </a:r>
            <a:r>
              <a:rPr lang="en-US" dirty="0" smtClean="0"/>
              <a:t>UE-V: Keeping a personalized experience across Virtual &amp; physical environments </a:t>
            </a:r>
            <a:br>
              <a:rPr lang="en-US" dirty="0" smtClean="0"/>
            </a:br>
            <a:r>
              <a:rPr lang="en-US" dirty="0" smtClean="0"/>
              <a:t>– Tuesday 15:15</a:t>
            </a:r>
            <a:endParaRPr lang="en-US" dirty="0"/>
          </a:p>
          <a:p>
            <a:pPr lvl="1">
              <a:spcBef>
                <a:spcPts val="1199"/>
              </a:spcBef>
            </a:pPr>
            <a:r>
              <a:rPr lang="en-US" dirty="0"/>
              <a:t>WIN-B355: The Circle of Life for an App-V 5.0 Package: From Sequence to Termination – Thursday 13:00</a:t>
            </a:r>
          </a:p>
          <a:p>
            <a:pPr lvl="1">
              <a:spcBef>
                <a:spcPts val="1199"/>
              </a:spcBef>
            </a:pPr>
            <a:r>
              <a:rPr lang="en-US" dirty="0"/>
              <a:t>WIN-B360: Sizing App-V 5: Planning and Designing a Highly Available, Scalable, and Resilient Management and Delivery System – Thursday 14:45</a:t>
            </a:r>
          </a:p>
          <a:p>
            <a:pPr lvl="1">
              <a:spcBef>
                <a:spcPts val="1199"/>
              </a:spcBef>
            </a:pPr>
            <a:r>
              <a:rPr lang="en-US" dirty="0"/>
              <a:t>WIN-B362: Project Virtual Reality Check: Microsoft App-V 5 Performance, Tuning, and Optimization (App-V PTO) - Thursday 10:15</a:t>
            </a:r>
          </a:p>
          <a:p>
            <a:pPr lvl="1">
              <a:spcBef>
                <a:spcPts val="1199"/>
              </a:spcBef>
            </a:pPr>
            <a:endParaRPr lang="en-US" dirty="0"/>
          </a:p>
          <a:p>
            <a:pPr lvl="1">
              <a:spcBef>
                <a:spcPts val="1199"/>
              </a:spcBef>
            </a:pPr>
            <a:r>
              <a:rPr lang="en-US" dirty="0"/>
              <a:t>WIN-H309: Implementing App-V 5 in Microsoft System Center 2012 R2 Configuration Manager </a:t>
            </a:r>
          </a:p>
          <a:p>
            <a:pPr lvl="1"/>
            <a:endParaRPr lang="en-US" dirty="0"/>
          </a:p>
          <a:p>
            <a:pPr lvl="1"/>
            <a:endParaRPr lang="en-US" dirty="0" smtClean="0"/>
          </a:p>
        </p:txBody>
      </p:sp>
    </p:spTree>
    <p:extLst>
      <p:ext uri="{BB962C8B-B14F-4D97-AF65-F5344CB8AC3E}">
        <p14:creationId xmlns:p14="http://schemas.microsoft.com/office/powerpoint/2010/main" val="3358214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274639" y="1212849"/>
            <a:ext cx="12070012" cy="1264962"/>
          </a:xfrm>
        </p:spPr>
        <p:txBody>
          <a:bodyPr/>
          <a:lstStyle/>
          <a:p>
            <a:pPr lvl="0">
              <a:spcBef>
                <a:spcPts val="2400"/>
              </a:spcBef>
            </a:pPr>
            <a:r>
              <a:rPr lang="en-US" sz="3800" dirty="0" smtClean="0">
                <a:gradFill>
                  <a:gsLst>
                    <a:gs pos="1250">
                      <a:schemeClr val="tx1"/>
                    </a:gs>
                    <a:gs pos="100000">
                      <a:schemeClr val="tx1"/>
                    </a:gs>
                  </a:gsLst>
                  <a:lin ang="5400000" scaled="0"/>
                </a:gradFill>
              </a:rPr>
              <a:t>Windows Enterprise </a:t>
            </a:r>
            <a:r>
              <a:rPr lang="en-US" sz="3800" dirty="0" smtClean="0">
                <a:gradFill>
                  <a:gsLst>
                    <a:gs pos="1250">
                      <a:schemeClr val="tx1"/>
                    </a:gs>
                    <a:gs pos="100000">
                      <a:schemeClr val="tx1"/>
                    </a:gs>
                  </a:gsLst>
                  <a:lin ang="5400000" scaled="0"/>
                </a:gradFill>
                <a:hlinkClick r:id="rId3" action="ppaction://hlinkfile"/>
              </a:rPr>
              <a:t>windows.com/enterprise</a:t>
            </a:r>
            <a:r>
              <a:rPr lang="en-US" sz="3800" dirty="0" smtClean="0">
                <a:gradFill>
                  <a:gsLst>
                    <a:gs pos="1250">
                      <a:schemeClr val="tx1"/>
                    </a:gs>
                    <a:gs pos="100000">
                      <a:schemeClr val="tx1"/>
                    </a:gs>
                  </a:gsLst>
                  <a:lin ang="5400000" scaled="0"/>
                </a:gradFill>
              </a:rPr>
              <a:t>  </a:t>
            </a:r>
            <a:r>
              <a:rPr lang="en-US" sz="3600" u="sng" dirty="0" smtClean="0">
                <a:hlinkClick r:id="rId4"/>
              </a:rPr>
              <a:t>windowsphone.com/business</a:t>
            </a:r>
            <a:r>
              <a:rPr lang="en-US" sz="3600" dirty="0" smtClean="0"/>
              <a:t> </a:t>
            </a:r>
            <a:r>
              <a:rPr lang="en-US" sz="3600" dirty="0"/>
              <a:t> </a:t>
            </a:r>
            <a:r>
              <a:rPr lang="en-US" sz="3800" dirty="0" smtClean="0">
                <a:gradFill>
                  <a:gsLst>
                    <a:gs pos="1250">
                      <a:schemeClr val="tx1"/>
                    </a:gs>
                    <a:gs pos="100000">
                      <a:schemeClr val="tx1"/>
                    </a:gs>
                  </a:gsLst>
                  <a:lin ang="5400000" scaled="0"/>
                </a:gradFill>
              </a:rPr>
              <a:t> </a:t>
            </a:r>
            <a:endParaRPr lang="en-US" sz="3800" dirty="0">
              <a:gradFill>
                <a:gsLst>
                  <a:gs pos="1250">
                    <a:schemeClr val="tx1"/>
                  </a:gs>
                  <a:gs pos="100000">
                    <a:schemeClr val="tx1"/>
                  </a:gs>
                </a:gsLst>
                <a:lin ang="5400000" scaled="0"/>
              </a:gradFill>
            </a:endParaRPr>
          </a:p>
        </p:txBody>
      </p:sp>
      <p:sp>
        <p:nvSpPr>
          <p:cNvPr id="2" name="Title 1"/>
          <p:cNvSpPr>
            <a:spLocks noGrp="1"/>
          </p:cNvSpPr>
          <p:nvPr>
            <p:ph type="title"/>
          </p:nvPr>
        </p:nvSpPr>
        <p:spPr/>
        <p:txBody>
          <a:bodyPr/>
          <a:lstStyle/>
          <a:p>
            <a:r>
              <a:rPr lang="en-US" dirty="0" smtClean="0"/>
              <a:t>Windows Track </a:t>
            </a:r>
            <a:r>
              <a:rPr lang="en-US" dirty="0"/>
              <a:t>R</a:t>
            </a:r>
            <a:r>
              <a:rPr lang="en-US" dirty="0" smtClean="0"/>
              <a:t>esources</a:t>
            </a:r>
            <a:endParaRPr lang="en-US" dirty="0"/>
          </a:p>
        </p:txBody>
      </p:sp>
      <p:sp>
        <p:nvSpPr>
          <p:cNvPr id="10" name="Text Placeholder 7"/>
          <p:cNvSpPr txBox="1">
            <a:spLocks/>
          </p:cNvSpPr>
          <p:nvPr/>
        </p:nvSpPr>
        <p:spPr>
          <a:xfrm>
            <a:off x="274639" y="2661994"/>
            <a:ext cx="12070012" cy="7109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5"/>
              </a:buBlip>
              <a:tabLst/>
              <a:defRPr sz="4000" kern="1200" spc="0" baseline="0">
                <a:gradFill>
                  <a:gsLst>
                    <a:gs pos="13869">
                      <a:schemeClr val="tx2"/>
                    </a:gs>
                    <a:gs pos="42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2400"/>
              </a:spcBef>
            </a:pPr>
            <a:r>
              <a:rPr lang="en-US" sz="3800" dirty="0" smtClean="0">
                <a:gradFill>
                  <a:gsLst>
                    <a:gs pos="1250">
                      <a:schemeClr val="tx1"/>
                    </a:gs>
                    <a:gs pos="100000">
                      <a:schemeClr val="tx1"/>
                    </a:gs>
                  </a:gsLst>
                  <a:lin ang="5400000" scaled="0"/>
                </a:gradFill>
              </a:rPr>
              <a:t>Windows Springboard </a:t>
            </a:r>
            <a:r>
              <a:rPr lang="en-US" sz="3800" dirty="0" smtClean="0">
                <a:gradFill>
                  <a:gsLst>
                    <a:gs pos="1250">
                      <a:schemeClr val="tx1"/>
                    </a:gs>
                    <a:gs pos="100000">
                      <a:schemeClr val="tx1"/>
                    </a:gs>
                  </a:gsLst>
                  <a:lin ang="5400000" scaled="0"/>
                </a:gradFill>
                <a:hlinkClick r:id="rId6" action="ppaction://hlinkfile"/>
              </a:rPr>
              <a:t>microsoft.com/springboard</a:t>
            </a:r>
            <a:endParaRPr lang="en-US" sz="3800" dirty="0">
              <a:gradFill>
                <a:gsLst>
                  <a:gs pos="1250">
                    <a:schemeClr val="tx1"/>
                  </a:gs>
                  <a:gs pos="100000">
                    <a:schemeClr val="tx1"/>
                  </a:gs>
                </a:gsLst>
                <a:lin ang="5400000" scaled="0"/>
              </a:gradFill>
            </a:endParaRPr>
          </a:p>
        </p:txBody>
      </p:sp>
      <p:sp>
        <p:nvSpPr>
          <p:cNvPr id="11" name="Text Placeholder 7"/>
          <p:cNvSpPr txBox="1">
            <a:spLocks/>
          </p:cNvSpPr>
          <p:nvPr/>
        </p:nvSpPr>
        <p:spPr>
          <a:xfrm>
            <a:off x="274639" y="3517533"/>
            <a:ext cx="12070012" cy="1237262"/>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5"/>
              </a:buBlip>
              <a:tabLst/>
              <a:defRPr sz="4000" kern="1200" spc="0" baseline="0">
                <a:gradFill>
                  <a:gsLst>
                    <a:gs pos="13869">
                      <a:schemeClr val="tx2"/>
                    </a:gs>
                    <a:gs pos="42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3800" dirty="0" smtClean="0">
                <a:gradFill>
                  <a:gsLst>
                    <a:gs pos="1250">
                      <a:schemeClr val="tx1"/>
                    </a:gs>
                    <a:gs pos="100000">
                      <a:schemeClr val="tx1"/>
                    </a:gs>
                  </a:gsLst>
                  <a:lin ang="5400000" scaled="0"/>
                </a:gradFill>
              </a:rPr>
              <a:t>Microsoft Desktop Optimization Package (MDOP)</a:t>
            </a:r>
          </a:p>
          <a:p>
            <a:pPr marL="0" indent="0">
              <a:spcBef>
                <a:spcPts val="0"/>
              </a:spcBef>
              <a:buNone/>
            </a:pPr>
            <a:r>
              <a:rPr lang="en-US" sz="3800" dirty="0" smtClean="0">
                <a:gradFill>
                  <a:gsLst>
                    <a:gs pos="1250">
                      <a:schemeClr val="tx1"/>
                    </a:gs>
                    <a:gs pos="100000">
                      <a:schemeClr val="tx1"/>
                    </a:gs>
                  </a:gsLst>
                  <a:lin ang="5400000" scaled="0"/>
                </a:gradFill>
              </a:rPr>
              <a:t>   </a:t>
            </a:r>
            <a:r>
              <a:rPr lang="en-US" sz="3800" dirty="0" smtClean="0">
                <a:gradFill>
                  <a:gsLst>
                    <a:gs pos="1250">
                      <a:schemeClr val="tx1"/>
                    </a:gs>
                    <a:gs pos="100000">
                      <a:schemeClr val="tx1"/>
                    </a:gs>
                  </a:gsLst>
                  <a:lin ang="5400000" scaled="0"/>
                </a:gradFill>
                <a:hlinkClick r:id="rId7" action="ppaction://hlinkfile"/>
              </a:rPr>
              <a:t>microsoft.com/</a:t>
            </a:r>
            <a:r>
              <a:rPr lang="en-US" sz="3800" dirty="0" err="1" smtClean="0">
                <a:gradFill>
                  <a:gsLst>
                    <a:gs pos="1250">
                      <a:schemeClr val="tx1"/>
                    </a:gs>
                    <a:gs pos="100000">
                      <a:schemeClr val="tx1"/>
                    </a:gs>
                  </a:gsLst>
                  <a:lin ang="5400000" scaled="0"/>
                </a:gradFill>
                <a:hlinkClick r:id="rId7" action="ppaction://hlinkfile"/>
              </a:rPr>
              <a:t>mdop</a:t>
            </a:r>
            <a:r>
              <a:rPr lang="en-US" sz="3800" dirty="0" smtClean="0">
                <a:gradFill>
                  <a:gsLst>
                    <a:gs pos="1250">
                      <a:schemeClr val="tx1"/>
                    </a:gs>
                    <a:gs pos="100000">
                      <a:schemeClr val="tx1"/>
                    </a:gs>
                  </a:gsLst>
                  <a:lin ang="5400000" scaled="0"/>
                </a:gradFill>
              </a:rPr>
              <a:t> </a:t>
            </a:r>
            <a:endParaRPr lang="en-US" sz="3800" dirty="0">
              <a:gradFill>
                <a:gsLst>
                  <a:gs pos="1250">
                    <a:schemeClr val="tx1"/>
                  </a:gs>
                  <a:gs pos="100000">
                    <a:schemeClr val="tx1"/>
                  </a:gs>
                </a:gsLst>
                <a:lin ang="5400000" scaled="0"/>
              </a:gradFill>
            </a:endParaRPr>
          </a:p>
        </p:txBody>
      </p:sp>
      <p:sp>
        <p:nvSpPr>
          <p:cNvPr id="12" name="Text Placeholder 7"/>
          <p:cNvSpPr txBox="1">
            <a:spLocks/>
          </p:cNvSpPr>
          <p:nvPr/>
        </p:nvSpPr>
        <p:spPr>
          <a:xfrm>
            <a:off x="274639" y="4915917"/>
            <a:ext cx="12070012" cy="7109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5"/>
              </a:buBlip>
              <a:tabLst/>
              <a:defRPr sz="4000" kern="1200" spc="0" baseline="0">
                <a:gradFill>
                  <a:gsLst>
                    <a:gs pos="13869">
                      <a:schemeClr val="tx2"/>
                    </a:gs>
                    <a:gs pos="42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2400"/>
              </a:spcBef>
            </a:pPr>
            <a:r>
              <a:rPr lang="en-US" sz="3800" dirty="0" smtClean="0">
                <a:gradFill>
                  <a:gsLst>
                    <a:gs pos="1250">
                      <a:schemeClr val="tx1"/>
                    </a:gs>
                    <a:gs pos="100000">
                      <a:schemeClr val="tx1"/>
                    </a:gs>
                  </a:gsLst>
                  <a:lin ang="5400000" scaled="0"/>
                </a:gradFill>
              </a:rPr>
              <a:t>Windows To Go </a:t>
            </a:r>
            <a:r>
              <a:rPr lang="en-US" sz="3800" dirty="0" smtClean="0">
                <a:gradFill>
                  <a:gsLst>
                    <a:gs pos="1250">
                      <a:schemeClr val="tx1"/>
                    </a:gs>
                    <a:gs pos="100000">
                      <a:schemeClr val="tx1"/>
                    </a:gs>
                  </a:gsLst>
                  <a:lin ang="5400000" scaled="0"/>
                </a:gradFill>
                <a:hlinkClick r:id="rId8" action="ppaction://hlinkfile"/>
              </a:rPr>
              <a:t>microsoft.com/windows/</a:t>
            </a:r>
            <a:r>
              <a:rPr lang="en-US" sz="3800" dirty="0" err="1" smtClean="0">
                <a:gradFill>
                  <a:gsLst>
                    <a:gs pos="1250">
                      <a:schemeClr val="tx1"/>
                    </a:gs>
                    <a:gs pos="100000">
                      <a:schemeClr val="tx1"/>
                    </a:gs>
                  </a:gsLst>
                  <a:lin ang="5400000" scaled="0"/>
                </a:gradFill>
                <a:hlinkClick r:id="rId8" action="ppaction://hlinkfile"/>
              </a:rPr>
              <a:t>wtg</a:t>
            </a:r>
            <a:endParaRPr lang="en-US" sz="3800" dirty="0">
              <a:gradFill>
                <a:gsLst>
                  <a:gs pos="1250">
                    <a:schemeClr val="tx1"/>
                  </a:gs>
                  <a:gs pos="100000">
                    <a:schemeClr val="tx1"/>
                  </a:gs>
                </a:gsLst>
                <a:lin ang="5400000" scaled="0"/>
              </a:gradFill>
            </a:endParaRPr>
          </a:p>
        </p:txBody>
      </p:sp>
      <p:sp>
        <p:nvSpPr>
          <p:cNvPr id="13" name="Text Placeholder 7"/>
          <p:cNvSpPr txBox="1">
            <a:spLocks/>
          </p:cNvSpPr>
          <p:nvPr/>
        </p:nvSpPr>
        <p:spPr>
          <a:xfrm>
            <a:off x="274639" y="5788003"/>
            <a:ext cx="12070012" cy="7109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5"/>
              </a:buBlip>
              <a:tabLst/>
              <a:defRPr sz="4000" kern="1200" spc="0" baseline="0">
                <a:gradFill>
                  <a:gsLst>
                    <a:gs pos="13869">
                      <a:schemeClr val="tx2"/>
                    </a:gs>
                    <a:gs pos="42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2400"/>
              </a:spcBef>
            </a:pPr>
            <a:r>
              <a:rPr lang="en-US" sz="3800" dirty="0" smtClean="0">
                <a:gradFill>
                  <a:gsLst>
                    <a:gs pos="1250">
                      <a:schemeClr val="tx1"/>
                    </a:gs>
                    <a:gs pos="100000">
                      <a:schemeClr val="tx1"/>
                    </a:gs>
                  </a:gsLst>
                  <a:lin ang="5400000" scaled="0"/>
                </a:gradFill>
              </a:rPr>
              <a:t>Windows Phone Developer </a:t>
            </a:r>
            <a:r>
              <a:rPr lang="en-US" sz="3600" u="sng" dirty="0" smtClean="0">
                <a:hlinkClick r:id="rId9"/>
              </a:rPr>
              <a:t>developer.windowsphone.com</a:t>
            </a:r>
            <a:r>
              <a:rPr lang="en-US" sz="3600" dirty="0" smtClean="0"/>
              <a:t> </a:t>
            </a:r>
            <a:endParaRPr lang="en-US" sz="3800" dirty="0">
              <a:gradFill>
                <a:gsLst>
                  <a:gs pos="1250">
                    <a:schemeClr val="tx1"/>
                  </a:gs>
                  <a:gs pos="100000">
                    <a:schemeClr val="tx1"/>
                  </a:gs>
                </a:gsLst>
                <a:lin ang="5400000" scaled="0"/>
              </a:gradFill>
            </a:endParaRPr>
          </a:p>
        </p:txBody>
      </p:sp>
    </p:spTree>
    <p:extLst>
      <p:ext uri="{BB962C8B-B14F-4D97-AF65-F5344CB8AC3E}">
        <p14:creationId xmlns:p14="http://schemas.microsoft.com/office/powerpoint/2010/main" val="269974776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63" presetClass="path" presetSubtype="0" decel="100000" fill="hold" grpId="1" nodeType="withEffect">
                                  <p:stCondLst>
                                    <p:cond delay="0"/>
                                  </p:stCondLst>
                                  <p:childTnLst>
                                    <p:animMotion origin="layout" path="M -0.02413 3.26827E-7 L 2.26704E-6 3.26827E-7 " pathEditMode="relative" rAng="0" ptsTypes="AA">
                                      <p:cBhvr>
                                        <p:cTn id="9" dur="500" fill="hold"/>
                                        <p:tgtEl>
                                          <p:spTgt spid="8"/>
                                        </p:tgtEl>
                                        <p:attrNameLst>
                                          <p:attrName>ppt_x</p:attrName>
                                          <p:attrName>ppt_y</p:attrName>
                                        </p:attrNameLst>
                                      </p:cBhvr>
                                      <p:rCtr x="1200" y="0"/>
                                    </p:animMotion>
                                  </p:childTnLst>
                                </p:cTn>
                              </p:par>
                              <p:par>
                                <p:cTn id="10" presetID="10" presetClass="entr" presetSubtype="0" fill="hold" grpId="0" nodeType="withEffect">
                                  <p:stCondLst>
                                    <p:cond delay="25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63" presetClass="path" presetSubtype="0" decel="100000" fill="hold" grpId="1" nodeType="withEffect">
                                  <p:stCondLst>
                                    <p:cond delay="250"/>
                                  </p:stCondLst>
                                  <p:childTnLst>
                                    <p:animMotion origin="layout" path="M -0.02413 -6.8089E-8 L 2.26704E-6 -6.8089E-8 " pathEditMode="relative" rAng="0" ptsTypes="AA">
                                      <p:cBhvr>
                                        <p:cTn id="14" dur="500" fill="hold"/>
                                        <p:tgtEl>
                                          <p:spTgt spid="10"/>
                                        </p:tgtEl>
                                        <p:attrNameLst>
                                          <p:attrName>ppt_x</p:attrName>
                                          <p:attrName>ppt_y</p:attrName>
                                        </p:attrNameLst>
                                      </p:cBhvr>
                                      <p:rCtr x="1200" y="0"/>
                                    </p:animMotion>
                                  </p:childTnLst>
                                </p:cTn>
                              </p:par>
                              <p:par>
                                <p:cTn id="15" presetID="10" presetClass="entr" presetSubtype="0" fill="hold" grpId="0" nodeType="withEffect">
                                  <p:stCondLst>
                                    <p:cond delay="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63" presetClass="path" presetSubtype="0" decel="100000" fill="hold" grpId="1" nodeType="withEffect">
                                  <p:stCondLst>
                                    <p:cond delay="500"/>
                                  </p:stCondLst>
                                  <p:childTnLst>
                                    <p:animMotion origin="layout" path="M -0.02413 2.57376E-6 L 2.26704E-6 2.57376E-6 " pathEditMode="relative" rAng="0" ptsTypes="AA">
                                      <p:cBhvr>
                                        <p:cTn id="19" dur="500" fill="hold"/>
                                        <p:tgtEl>
                                          <p:spTgt spid="11"/>
                                        </p:tgtEl>
                                        <p:attrNameLst>
                                          <p:attrName>ppt_x</p:attrName>
                                          <p:attrName>ppt_y</p:attrName>
                                        </p:attrNameLst>
                                      </p:cBhvr>
                                      <p:rCtr x="1200" y="0"/>
                                    </p:animMotion>
                                  </p:childTnLst>
                                </p:cTn>
                              </p:par>
                              <p:par>
                                <p:cTn id="20" presetID="10" presetClass="entr" presetSubtype="0" fill="hold" grpId="0" nodeType="withEffect">
                                  <p:stCondLst>
                                    <p:cond delay="75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63" presetClass="path" presetSubtype="0" decel="100000" fill="hold" grpId="1" nodeType="withEffect">
                                  <p:stCondLst>
                                    <p:cond delay="750"/>
                                  </p:stCondLst>
                                  <p:childTnLst>
                                    <p:animMotion origin="layout" path="M -0.02413 2.17885E-6 L 2.26704E-6 2.17885E-6 " pathEditMode="relative" rAng="0" ptsTypes="AA">
                                      <p:cBhvr>
                                        <p:cTn id="24" dur="500" fill="hold"/>
                                        <p:tgtEl>
                                          <p:spTgt spid="12"/>
                                        </p:tgtEl>
                                        <p:attrNameLst>
                                          <p:attrName>ppt_x</p:attrName>
                                          <p:attrName>ppt_y</p:attrName>
                                        </p:attrNameLst>
                                      </p:cBhvr>
                                      <p:rCtr x="1200" y="0"/>
                                    </p:animMotion>
                                  </p:childTnLst>
                                </p:cTn>
                              </p:par>
                              <p:par>
                                <p:cTn id="25" presetID="10" presetClass="entr" presetSubtype="0" fill="hold" grpId="0" nodeType="withEffect">
                                  <p:stCondLst>
                                    <p:cond delay="75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63" presetClass="path" presetSubtype="0" decel="100000" fill="hold" grpId="1" nodeType="withEffect">
                                  <p:stCondLst>
                                    <p:cond delay="750"/>
                                  </p:stCondLst>
                                  <p:childTnLst>
                                    <p:animMotion origin="layout" path="M -0.02413 2.17885E-6 L 2.26704E-6 2.17885E-6 " pathEditMode="relative" rAng="0" ptsTypes="AA">
                                      <p:cBhvr>
                                        <p:cTn id="29" dur="500" fill="hold"/>
                                        <p:tgtEl>
                                          <p:spTgt spid="13"/>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0" grpId="0"/>
      <p:bldP spid="10" grpId="1"/>
      <p:bldP spid="11" grpId="0"/>
      <p:bldP spid="11" grpId="1"/>
      <p:bldP spid="12" grpId="0"/>
      <p:bldP spid="12" grpId="1"/>
      <p:bldP spid="13" grpId="0"/>
      <p:bldP spid="13"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Appendix</a:t>
            </a:r>
            <a:endParaRPr lang="en-US" dirty="0"/>
          </a:p>
        </p:txBody>
      </p:sp>
    </p:spTree>
    <p:extLst>
      <p:ext uri="{BB962C8B-B14F-4D97-AF65-F5344CB8AC3E}">
        <p14:creationId xmlns:p14="http://schemas.microsoft.com/office/powerpoint/2010/main" val="3174210531"/>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77029" y="1212850"/>
            <a:ext cx="11882419" cy="753369"/>
          </a:xfrm>
        </p:spPr>
        <p:txBody>
          <a:bodyPr/>
          <a:lstStyle/>
          <a:p>
            <a:pPr marL="0" indent="0">
              <a:buNone/>
            </a:pPr>
            <a:endParaRPr lang="en-US" dirty="0"/>
          </a:p>
        </p:txBody>
      </p:sp>
      <p:sp>
        <p:nvSpPr>
          <p:cNvPr id="3" name="Title 2"/>
          <p:cNvSpPr>
            <a:spLocks noGrp="1"/>
          </p:cNvSpPr>
          <p:nvPr>
            <p:ph type="title"/>
          </p:nvPr>
        </p:nvSpPr>
        <p:spPr>
          <a:xfrm>
            <a:off x="277030" y="44849"/>
            <a:ext cx="11884782" cy="917575"/>
          </a:xfrm>
        </p:spPr>
        <p:txBody>
          <a:bodyPr/>
          <a:lstStyle/>
          <a:p>
            <a:r>
              <a:rPr lang="en-US" sz="4080" dirty="0"/>
              <a:t>Accounts</a:t>
            </a:r>
          </a:p>
        </p:txBody>
      </p:sp>
      <p:graphicFrame>
        <p:nvGraphicFramePr>
          <p:cNvPr id="7" name="Table 6"/>
          <p:cNvGraphicFramePr>
            <a:graphicFrameLocks noGrp="1"/>
          </p:cNvGraphicFramePr>
          <p:nvPr>
            <p:extLst/>
          </p:nvPr>
        </p:nvGraphicFramePr>
        <p:xfrm>
          <a:off x="277030" y="651552"/>
          <a:ext cx="11884781" cy="6031278"/>
        </p:xfrm>
        <a:graphic>
          <a:graphicData uri="http://schemas.openxmlformats.org/drawingml/2006/table">
            <a:tbl>
              <a:tblPr firstRow="1" bandRow="1">
                <a:tableStyleId>{5C22544A-7EE6-4342-B048-85BDC9FD1C3A}</a:tableStyleId>
              </a:tblPr>
              <a:tblGrid>
                <a:gridCol w="1253905"/>
                <a:gridCol w="3125948"/>
                <a:gridCol w="1390270"/>
                <a:gridCol w="6114658"/>
              </a:tblGrid>
              <a:tr h="410572">
                <a:tc>
                  <a:txBody>
                    <a:bodyPr/>
                    <a:lstStyle/>
                    <a:p>
                      <a:r>
                        <a:rPr lang="en-US" sz="1400" dirty="0" smtClean="0"/>
                        <a:t>Feature</a:t>
                      </a:r>
                      <a:endParaRPr lang="en-US" sz="1400" dirty="0"/>
                    </a:p>
                  </a:txBody>
                  <a:tcPr marL="93260" marR="93260" marT="46630" marB="46630"/>
                </a:tc>
                <a:tc>
                  <a:txBody>
                    <a:bodyPr/>
                    <a:lstStyle/>
                    <a:p>
                      <a:r>
                        <a:rPr lang="en-US" sz="1400" dirty="0" smtClean="0"/>
                        <a:t>Account</a:t>
                      </a:r>
                      <a:endParaRPr lang="en-US" sz="1400" dirty="0"/>
                    </a:p>
                  </a:txBody>
                  <a:tcPr marL="93260" marR="93260" marT="46630" marB="46630"/>
                </a:tc>
                <a:tc>
                  <a:txBody>
                    <a:bodyPr/>
                    <a:lstStyle/>
                    <a:p>
                      <a:r>
                        <a:rPr lang="en-US" sz="1400" dirty="0" smtClean="0"/>
                        <a:t>Account Type</a:t>
                      </a:r>
                      <a:endParaRPr lang="en-US" sz="1400" dirty="0"/>
                    </a:p>
                  </a:txBody>
                  <a:tcPr marL="93260" marR="93260" marT="46630" marB="46630"/>
                </a:tc>
                <a:tc>
                  <a:txBody>
                    <a:bodyPr/>
                    <a:lstStyle/>
                    <a:p>
                      <a:r>
                        <a:rPr lang="en-US" sz="1400" dirty="0" smtClean="0"/>
                        <a:t>Description</a:t>
                      </a:r>
                      <a:endParaRPr lang="en-US" sz="1400" dirty="0"/>
                    </a:p>
                  </a:txBody>
                  <a:tcPr marL="93260" marR="93260" marT="46630" marB="46630"/>
                </a:tc>
              </a:tr>
              <a:tr h="661184">
                <a:tc>
                  <a:txBody>
                    <a:bodyPr/>
                    <a:lstStyle/>
                    <a:p>
                      <a:r>
                        <a:rPr lang="en-US" sz="1200" dirty="0" smtClean="0"/>
                        <a:t>Databases</a:t>
                      </a:r>
                      <a:endParaRPr lang="en-US" sz="1200" dirty="0"/>
                    </a:p>
                  </a:txBody>
                  <a:tcPr marL="93260" marR="93260" marT="46630" marB="46630"/>
                </a:tc>
                <a:tc>
                  <a:txBody>
                    <a:bodyPr/>
                    <a:lstStyle/>
                    <a:p>
                      <a:r>
                        <a:rPr lang="en-US" sz="1200" dirty="0" smtClean="0"/>
                        <a:t>Access Account</a:t>
                      </a:r>
                      <a:endParaRPr lang="en-US" sz="1200" dirty="0"/>
                    </a:p>
                  </a:txBody>
                  <a:tcPr marL="93260" marR="93260" marT="46630" marB="46630"/>
                </a:tc>
                <a:tc>
                  <a:txBody>
                    <a:bodyPr/>
                    <a:lstStyle/>
                    <a:p>
                      <a:r>
                        <a:rPr lang="en-US" sz="1200" dirty="0" smtClean="0"/>
                        <a:t>User or Group</a:t>
                      </a:r>
                      <a:endParaRPr lang="en-US" sz="1200" dirty="0"/>
                    </a:p>
                  </a:txBody>
                  <a:tcPr marL="93260" marR="93260" marT="46630" marB="46630"/>
                </a:tc>
                <a:tc>
                  <a:txBody>
                    <a:bodyPr/>
                    <a:lstStyle/>
                    <a:p>
                      <a:pPr marL="0" marR="0" indent="0" algn="l" defTabSz="914180" rtl="0" eaLnBrk="1" fontAlgn="auto" latinLnBrk="0" hangingPunct="1">
                        <a:lnSpc>
                          <a:spcPct val="100000"/>
                        </a:lnSpc>
                        <a:spcBef>
                          <a:spcPts val="0"/>
                        </a:spcBef>
                        <a:spcAft>
                          <a:spcPts val="0"/>
                        </a:spcAft>
                        <a:buClrTx/>
                        <a:buSzTx/>
                        <a:buFontTx/>
                        <a:buNone/>
                        <a:tabLst/>
                        <a:defRPr/>
                      </a:pPr>
                      <a:r>
                        <a:rPr lang="en-US" sz="1200" kern="1200" dirty="0" smtClean="0">
                          <a:solidFill>
                            <a:schemeClr val="dk1"/>
                          </a:solidFill>
                          <a:effectLst/>
                          <a:latin typeface="+mn-lt"/>
                          <a:ea typeface="+mn-ea"/>
                          <a:cs typeface="+mn-cs"/>
                        </a:rPr>
                        <a:t>User or group with read/write</a:t>
                      </a:r>
                      <a:r>
                        <a:rPr lang="en-US" sz="1200" kern="1200" baseline="0" dirty="0" smtClean="0">
                          <a:solidFill>
                            <a:schemeClr val="dk1"/>
                          </a:solidFill>
                          <a:effectLst/>
                          <a:latin typeface="+mn-lt"/>
                          <a:ea typeface="+mn-ea"/>
                          <a:cs typeface="+mn-cs"/>
                        </a:rPr>
                        <a:t> access to dbs.  Web app pool credential should be the same account, or in the group specified.</a:t>
                      </a:r>
                      <a:endParaRPr lang="en-US" sz="1200" dirty="0"/>
                    </a:p>
                  </a:txBody>
                  <a:tcPr marL="93260" marR="93260" marT="46630" marB="46630"/>
                </a:tc>
              </a:tr>
              <a:tr h="661184">
                <a:tc>
                  <a:txBody>
                    <a:bodyPr/>
                    <a:lstStyle/>
                    <a:p>
                      <a:r>
                        <a:rPr lang="en-US" sz="1200" dirty="0" smtClean="0"/>
                        <a:t>Databases</a:t>
                      </a:r>
                      <a:endParaRPr lang="en-US" sz="1200" dirty="0"/>
                    </a:p>
                  </a:txBody>
                  <a:tcPr marL="93260" marR="93260" marT="46630" marB="46630"/>
                </a:tc>
                <a:tc>
                  <a:txBody>
                    <a:bodyPr/>
                    <a:lstStyle/>
                    <a:p>
                      <a:r>
                        <a:rPr lang="en-US" sz="1200" dirty="0" smtClean="0"/>
                        <a:t>Report Account</a:t>
                      </a:r>
                      <a:endParaRPr lang="en-US" sz="1200" dirty="0"/>
                    </a:p>
                  </a:txBody>
                  <a:tcPr marL="93260" marR="93260" marT="46630" marB="46630"/>
                </a:tc>
                <a:tc>
                  <a:txBody>
                    <a:bodyPr/>
                    <a:lstStyle/>
                    <a:p>
                      <a:r>
                        <a:rPr lang="en-US" sz="1200" dirty="0" smtClean="0"/>
                        <a:t>User or Group</a:t>
                      </a:r>
                      <a:endParaRPr lang="en-US" sz="1200" dirty="0"/>
                    </a:p>
                  </a:txBody>
                  <a:tcPr marL="93260" marR="93260" marT="46630" marB="46630"/>
                </a:tc>
                <a:tc>
                  <a:txBody>
                    <a:bodyPr/>
                    <a:lstStyle/>
                    <a:p>
                      <a:pPr marL="0" marR="0" indent="0" algn="l" defTabSz="914180" rtl="0" eaLnBrk="1" fontAlgn="auto" latinLnBrk="0" hangingPunct="1">
                        <a:lnSpc>
                          <a:spcPct val="100000"/>
                        </a:lnSpc>
                        <a:spcBef>
                          <a:spcPts val="0"/>
                        </a:spcBef>
                        <a:spcAft>
                          <a:spcPts val="0"/>
                        </a:spcAft>
                        <a:buClrTx/>
                        <a:buSzTx/>
                        <a:buFontTx/>
                        <a:buNone/>
                        <a:tabLst/>
                        <a:defRPr/>
                      </a:pPr>
                      <a:r>
                        <a:rPr lang="en-US" sz="1200" kern="1200" dirty="0" smtClean="0">
                          <a:solidFill>
                            <a:schemeClr val="dk1"/>
                          </a:solidFill>
                          <a:effectLst/>
                          <a:latin typeface="+mn-lt"/>
                          <a:ea typeface="+mn-ea"/>
                          <a:cs typeface="+mn-cs"/>
                        </a:rPr>
                        <a:t>User or group</a:t>
                      </a:r>
                      <a:r>
                        <a:rPr lang="en-US" sz="1200" kern="1200" baseline="0" dirty="0" smtClean="0">
                          <a:solidFill>
                            <a:schemeClr val="dk1"/>
                          </a:solidFill>
                          <a:effectLst/>
                          <a:latin typeface="+mn-lt"/>
                          <a:ea typeface="+mn-ea"/>
                          <a:cs typeface="+mn-cs"/>
                        </a:rPr>
                        <a:t> that has read only access to the compliance and audit data.  Compliance and Audit DB credential should be the same account, or in the group specified.</a:t>
                      </a:r>
                      <a:endParaRPr lang="en-US" sz="1200" kern="1200" dirty="0" smtClean="0">
                        <a:solidFill>
                          <a:schemeClr val="dk1"/>
                        </a:solidFill>
                        <a:effectLst/>
                        <a:latin typeface="+mn-lt"/>
                        <a:ea typeface="+mn-ea"/>
                        <a:cs typeface="+mn-cs"/>
                      </a:endParaRPr>
                    </a:p>
                  </a:txBody>
                  <a:tcPr marL="93260" marR="93260" marT="46630" marB="46630"/>
                </a:tc>
              </a:tr>
              <a:tr h="1025864">
                <a:tc>
                  <a:txBody>
                    <a:bodyPr/>
                    <a:lstStyle/>
                    <a:p>
                      <a:r>
                        <a:rPr lang="en-US" sz="1200" dirty="0" smtClean="0"/>
                        <a:t>Reports</a:t>
                      </a:r>
                      <a:endParaRPr lang="en-US" sz="1200" dirty="0"/>
                    </a:p>
                  </a:txBody>
                  <a:tcPr marL="93260" marR="93260" marT="46630" marB="46630"/>
                </a:tc>
                <a:tc>
                  <a:txBody>
                    <a:bodyPr/>
                    <a:lstStyle/>
                    <a:p>
                      <a:pPr marL="0" marR="0" indent="0" algn="l" defTabSz="914180" rtl="0" eaLnBrk="1" fontAlgn="auto" latinLnBrk="0" hangingPunct="1">
                        <a:lnSpc>
                          <a:spcPct val="100000"/>
                        </a:lnSpc>
                        <a:spcBef>
                          <a:spcPts val="0"/>
                        </a:spcBef>
                        <a:spcAft>
                          <a:spcPts val="0"/>
                        </a:spcAft>
                        <a:buClrTx/>
                        <a:buSzTx/>
                        <a:buFontTx/>
                        <a:buNone/>
                        <a:tabLst/>
                        <a:defRPr/>
                      </a:pPr>
                      <a:r>
                        <a:rPr lang="en-US" sz="1200" kern="1200" dirty="0" smtClean="0">
                          <a:solidFill>
                            <a:schemeClr val="dk1"/>
                          </a:solidFill>
                          <a:effectLst/>
                          <a:latin typeface="+mn-lt"/>
                          <a:ea typeface="+mn-ea"/>
                          <a:cs typeface="+mn-cs"/>
                        </a:rPr>
                        <a:t>Compliance And Audit DB Credential</a:t>
                      </a:r>
                    </a:p>
                    <a:p>
                      <a:endParaRPr lang="en-US" sz="1200" dirty="0"/>
                    </a:p>
                  </a:txBody>
                  <a:tcPr marL="93260" marR="93260" marT="46630" marB="46630"/>
                </a:tc>
                <a:tc>
                  <a:txBody>
                    <a:bodyPr/>
                    <a:lstStyle/>
                    <a:p>
                      <a:r>
                        <a:rPr lang="en-US" sz="1200" dirty="0" smtClean="0"/>
                        <a:t>User</a:t>
                      </a:r>
                      <a:endParaRPr lang="en-US" sz="1200" dirty="0"/>
                    </a:p>
                  </a:txBody>
                  <a:tcPr marL="93260" marR="93260" marT="46630" marB="46630"/>
                </a:tc>
                <a:tc>
                  <a:txBody>
                    <a:bodyPr/>
                    <a:lstStyle/>
                    <a:p>
                      <a:pPr marL="0" marR="0" indent="0" algn="l" defTabSz="914180" rtl="0" eaLnBrk="1" fontAlgn="auto" latinLnBrk="0" hangingPunct="1">
                        <a:lnSpc>
                          <a:spcPct val="100000"/>
                        </a:lnSpc>
                        <a:spcBef>
                          <a:spcPts val="0"/>
                        </a:spcBef>
                        <a:spcAft>
                          <a:spcPts val="0"/>
                        </a:spcAft>
                        <a:buClrTx/>
                        <a:buSzTx/>
                        <a:buFontTx/>
                        <a:buNone/>
                        <a:tabLst/>
                        <a:defRPr/>
                      </a:pPr>
                      <a:r>
                        <a:rPr lang="en-US" sz="1200" kern="1200" dirty="0" smtClean="0">
                          <a:solidFill>
                            <a:schemeClr val="dk1"/>
                          </a:solidFill>
                          <a:effectLst/>
                          <a:latin typeface="+mn-lt"/>
                          <a:ea typeface="+mn-ea"/>
                          <a:cs typeface="+mn-cs"/>
                        </a:rPr>
                        <a:t>User that the local SSRS instance will use to connect to the MBAM Compliance and Audit Database. The domain user in the credentials must be the same as the user account you specified for the Report Account parameter when enabling the databases.  If you specified a domain user group for the Report Account parameter, this domain account credential must be a member of that group.</a:t>
                      </a:r>
                      <a:endParaRPr lang="en-US" sz="1200" dirty="0"/>
                    </a:p>
                  </a:txBody>
                  <a:tcPr marL="93260" marR="93260" marT="46630" marB="46630"/>
                </a:tc>
              </a:tr>
              <a:tr h="661184">
                <a:tc>
                  <a:txBody>
                    <a:bodyPr/>
                    <a:lstStyle/>
                    <a:p>
                      <a:r>
                        <a:rPr lang="en-US" sz="1200" dirty="0" smtClean="0"/>
                        <a:t>Reports</a:t>
                      </a:r>
                      <a:endParaRPr lang="en-US" sz="1200" dirty="0"/>
                    </a:p>
                  </a:txBody>
                  <a:tcPr marL="93260" marR="93260" marT="46630" marB="46630"/>
                </a:tc>
                <a:tc>
                  <a:txBody>
                    <a:bodyPr/>
                    <a:lstStyle/>
                    <a:p>
                      <a:pPr marL="0" marR="0" indent="0" algn="l" defTabSz="914180" rtl="0" eaLnBrk="1" fontAlgn="auto" latinLnBrk="0" hangingPunct="1">
                        <a:lnSpc>
                          <a:spcPct val="100000"/>
                        </a:lnSpc>
                        <a:spcBef>
                          <a:spcPts val="0"/>
                        </a:spcBef>
                        <a:spcAft>
                          <a:spcPts val="0"/>
                        </a:spcAft>
                        <a:buClrTx/>
                        <a:buSzTx/>
                        <a:buFontTx/>
                        <a:buNone/>
                        <a:tabLst/>
                        <a:defRPr/>
                      </a:pPr>
                      <a:r>
                        <a:rPr lang="en-US" sz="1200" kern="1200" dirty="0" smtClean="0">
                          <a:solidFill>
                            <a:schemeClr val="dk1"/>
                          </a:solidFill>
                          <a:effectLst/>
                          <a:latin typeface="+mn-lt"/>
                          <a:ea typeface="+mn-ea"/>
                          <a:cs typeface="+mn-cs"/>
                        </a:rPr>
                        <a:t>Reports Read Only Access Group</a:t>
                      </a:r>
                    </a:p>
                    <a:p>
                      <a:endParaRPr lang="en-US" sz="1200" dirty="0"/>
                    </a:p>
                  </a:txBody>
                  <a:tcPr marL="93260" marR="93260" marT="46630" marB="46630"/>
                </a:tc>
                <a:tc>
                  <a:txBody>
                    <a:bodyPr/>
                    <a:lstStyle/>
                    <a:p>
                      <a:r>
                        <a:rPr lang="en-US" sz="1200" dirty="0" smtClean="0"/>
                        <a:t>Group</a:t>
                      </a:r>
                      <a:endParaRPr lang="en-US" sz="1200" dirty="0"/>
                    </a:p>
                  </a:txBody>
                  <a:tcPr marL="93260" marR="93260" marT="46630" marB="46630"/>
                </a:tc>
                <a:tc>
                  <a:txBody>
                    <a:bodyPr/>
                    <a:lstStyle/>
                    <a:p>
                      <a:pPr marL="0" marR="0" indent="0" algn="l" defTabSz="914180" rtl="0" eaLnBrk="1" fontAlgn="auto" latinLnBrk="0" hangingPunct="1">
                        <a:lnSpc>
                          <a:spcPct val="100000"/>
                        </a:lnSpc>
                        <a:spcBef>
                          <a:spcPts val="0"/>
                        </a:spcBef>
                        <a:spcAft>
                          <a:spcPts val="0"/>
                        </a:spcAft>
                        <a:buClrTx/>
                        <a:buSzTx/>
                        <a:buFontTx/>
                        <a:buNone/>
                        <a:tabLst/>
                        <a:defRPr/>
                      </a:pPr>
                      <a:r>
                        <a:rPr lang="en-US" sz="1200" kern="1200" dirty="0" smtClean="0">
                          <a:solidFill>
                            <a:schemeClr val="dk1"/>
                          </a:solidFill>
                          <a:effectLst/>
                          <a:latin typeface="+mn-lt"/>
                          <a:ea typeface="+mn-ea"/>
                          <a:cs typeface="+mn-cs"/>
                        </a:rPr>
                        <a:t>Specifies the domain user group that has read access to the reports.  The group you specify must be the same group you specified for the Reports Read Only Access Group parameter when</a:t>
                      </a:r>
                      <a:r>
                        <a:rPr lang="en-US" sz="1200" kern="1200" baseline="0" dirty="0" smtClean="0">
                          <a:solidFill>
                            <a:schemeClr val="dk1"/>
                          </a:solidFill>
                          <a:effectLst/>
                          <a:latin typeface="+mn-lt"/>
                          <a:ea typeface="+mn-ea"/>
                          <a:cs typeface="+mn-cs"/>
                        </a:rPr>
                        <a:t> the web apps are enabled</a:t>
                      </a:r>
                      <a:r>
                        <a:rPr lang="en-US" sz="1200" kern="1200" dirty="0" smtClean="0">
                          <a:solidFill>
                            <a:schemeClr val="dk1"/>
                          </a:solidFill>
                          <a:effectLst/>
                          <a:latin typeface="+mn-lt"/>
                          <a:ea typeface="+mn-ea"/>
                          <a:cs typeface="+mn-cs"/>
                        </a:rPr>
                        <a:t>.</a:t>
                      </a:r>
                      <a:endParaRPr lang="en-US" sz="1200" dirty="0"/>
                    </a:p>
                  </a:txBody>
                  <a:tcPr marL="93260" marR="93260" marT="46630" marB="46630"/>
                </a:tc>
              </a:tr>
              <a:tr h="466302">
                <a:tc>
                  <a:txBody>
                    <a:bodyPr/>
                    <a:lstStyle/>
                    <a:p>
                      <a:r>
                        <a:rPr lang="en-US" sz="1200" dirty="0" smtClean="0"/>
                        <a:t>Web Apps</a:t>
                      </a:r>
                      <a:endParaRPr lang="en-US" sz="1200" dirty="0"/>
                    </a:p>
                  </a:txBody>
                  <a:tcPr marL="93260" marR="93260" marT="46630" marB="46630"/>
                </a:tc>
                <a:tc>
                  <a:txBody>
                    <a:bodyPr/>
                    <a:lstStyle/>
                    <a:p>
                      <a:pPr marL="0" marR="0" indent="0" algn="l" defTabSz="914180" rtl="0" eaLnBrk="1" fontAlgn="auto" latinLnBrk="0" hangingPunct="1">
                        <a:lnSpc>
                          <a:spcPct val="100000"/>
                        </a:lnSpc>
                        <a:spcBef>
                          <a:spcPts val="0"/>
                        </a:spcBef>
                        <a:spcAft>
                          <a:spcPts val="0"/>
                        </a:spcAft>
                        <a:buClrTx/>
                        <a:buSzTx/>
                        <a:buFontTx/>
                        <a:buNone/>
                        <a:tabLst/>
                        <a:defRPr/>
                      </a:pPr>
                      <a:r>
                        <a:rPr lang="en-US" sz="1200" kern="1200" dirty="0" smtClean="0">
                          <a:solidFill>
                            <a:schemeClr val="dk1"/>
                          </a:solidFill>
                          <a:effectLst/>
                          <a:latin typeface="+mn-lt"/>
                          <a:ea typeface="+mn-ea"/>
                          <a:cs typeface="+mn-cs"/>
                        </a:rPr>
                        <a:t>Advanced Helpdesk Access Group</a:t>
                      </a:r>
                    </a:p>
                    <a:p>
                      <a:endParaRPr lang="en-US" sz="1200" dirty="0"/>
                    </a:p>
                  </a:txBody>
                  <a:tcPr marL="93260" marR="93260" marT="46630" marB="46630"/>
                </a:tc>
                <a:tc>
                  <a:txBody>
                    <a:bodyPr/>
                    <a:lstStyle/>
                    <a:p>
                      <a:r>
                        <a:rPr lang="en-US" sz="1200" dirty="0" smtClean="0"/>
                        <a:t>Group</a:t>
                      </a:r>
                      <a:endParaRPr lang="en-US" sz="1200" dirty="0"/>
                    </a:p>
                  </a:txBody>
                  <a:tcPr marL="93260" marR="93260" marT="46630" marB="46630"/>
                </a:tc>
                <a:tc>
                  <a:txBody>
                    <a:bodyPr/>
                    <a:lstStyle/>
                    <a:p>
                      <a:r>
                        <a:rPr lang="en-US" sz="1200" kern="1200" dirty="0" smtClean="0">
                          <a:solidFill>
                            <a:schemeClr val="dk1"/>
                          </a:solidFill>
                          <a:effectLst/>
                          <a:latin typeface="+mn-lt"/>
                          <a:ea typeface="+mn-ea"/>
                          <a:cs typeface="+mn-cs"/>
                        </a:rPr>
                        <a:t>Specifies the domain user group that has access to all areas of the Administration and Monitoring Website except the reports.</a:t>
                      </a:r>
                      <a:endParaRPr lang="en-US" sz="1200" kern="1200" dirty="0">
                        <a:solidFill>
                          <a:schemeClr val="dk1"/>
                        </a:solidFill>
                        <a:effectLst/>
                        <a:latin typeface="+mn-lt"/>
                        <a:ea typeface="+mn-ea"/>
                        <a:cs typeface="+mn-cs"/>
                      </a:endParaRPr>
                    </a:p>
                  </a:txBody>
                  <a:tcPr marL="93260" marR="93260" marT="46630" marB="46630"/>
                </a:tc>
              </a:tr>
              <a:tr h="466302">
                <a:tc>
                  <a:txBody>
                    <a:bodyPr/>
                    <a:lstStyle/>
                    <a:p>
                      <a:r>
                        <a:rPr lang="en-US" sz="1200" dirty="0" smtClean="0"/>
                        <a:t>Web Apps</a:t>
                      </a:r>
                      <a:endParaRPr lang="en-US" sz="1200" dirty="0"/>
                    </a:p>
                  </a:txBody>
                  <a:tcPr marL="93260" marR="93260" marT="46630" marB="46630"/>
                </a:tc>
                <a:tc>
                  <a:txBody>
                    <a:bodyPr/>
                    <a:lstStyle/>
                    <a:p>
                      <a:pPr marL="0" marR="0" indent="0" algn="l" defTabSz="914180" rtl="0" eaLnBrk="1" fontAlgn="auto" latinLnBrk="0" hangingPunct="1">
                        <a:lnSpc>
                          <a:spcPct val="100000"/>
                        </a:lnSpc>
                        <a:spcBef>
                          <a:spcPts val="0"/>
                        </a:spcBef>
                        <a:spcAft>
                          <a:spcPts val="0"/>
                        </a:spcAft>
                        <a:buClrTx/>
                        <a:buSzTx/>
                        <a:buFontTx/>
                        <a:buNone/>
                        <a:tabLst/>
                        <a:defRPr/>
                      </a:pPr>
                      <a:r>
                        <a:rPr lang="en-US" sz="1200" kern="1200" dirty="0" smtClean="0">
                          <a:solidFill>
                            <a:schemeClr val="dk1"/>
                          </a:solidFill>
                          <a:effectLst/>
                          <a:latin typeface="+mn-lt"/>
                          <a:ea typeface="+mn-ea"/>
                          <a:cs typeface="+mn-cs"/>
                        </a:rPr>
                        <a:t>Helpdesk Access Group</a:t>
                      </a:r>
                    </a:p>
                    <a:p>
                      <a:endParaRPr lang="en-US" sz="1200" dirty="0"/>
                    </a:p>
                  </a:txBody>
                  <a:tcPr marL="93260" marR="93260" marT="46630" marB="46630"/>
                </a:tc>
                <a:tc>
                  <a:txBody>
                    <a:bodyPr/>
                    <a:lstStyle/>
                    <a:p>
                      <a:r>
                        <a:rPr lang="en-US" sz="1200" dirty="0" smtClean="0"/>
                        <a:t>Group</a:t>
                      </a:r>
                      <a:endParaRPr lang="en-US" sz="1200" dirty="0"/>
                    </a:p>
                  </a:txBody>
                  <a:tcPr marL="93260" marR="93260" marT="46630" marB="46630"/>
                </a:tc>
                <a:tc>
                  <a:txBody>
                    <a:bodyPr/>
                    <a:lstStyle/>
                    <a:p>
                      <a:pPr marL="0" marR="0" indent="0" algn="l" defTabSz="914180" rtl="0" eaLnBrk="1" fontAlgn="auto" latinLnBrk="0" hangingPunct="1">
                        <a:lnSpc>
                          <a:spcPct val="100000"/>
                        </a:lnSpc>
                        <a:spcBef>
                          <a:spcPts val="0"/>
                        </a:spcBef>
                        <a:spcAft>
                          <a:spcPts val="0"/>
                        </a:spcAft>
                        <a:buClrTx/>
                        <a:buSzTx/>
                        <a:buFontTx/>
                        <a:buNone/>
                        <a:tabLst/>
                        <a:defRPr/>
                      </a:pPr>
                      <a:r>
                        <a:rPr lang="en-US" sz="1200" kern="1200" dirty="0" smtClean="0">
                          <a:solidFill>
                            <a:schemeClr val="dk1"/>
                          </a:solidFill>
                          <a:effectLst/>
                          <a:latin typeface="+mn-lt"/>
                          <a:ea typeface="+mn-ea"/>
                          <a:cs typeface="+mn-cs"/>
                        </a:rPr>
                        <a:t>Specifies the domain user group that has access to the "Manage TPM" and "Drive Recovery" areas of the Administration and Monitoring Website.</a:t>
                      </a:r>
                    </a:p>
                  </a:txBody>
                  <a:tcPr marL="93260" marR="93260" marT="46630" marB="46630"/>
                </a:tc>
              </a:tr>
              <a:tr h="839343">
                <a:tc>
                  <a:txBody>
                    <a:bodyPr/>
                    <a:lstStyle/>
                    <a:p>
                      <a:r>
                        <a:rPr lang="en-US" sz="1200" dirty="0" smtClean="0"/>
                        <a:t>Web Apps</a:t>
                      </a:r>
                      <a:endParaRPr lang="en-US" sz="1200" dirty="0"/>
                    </a:p>
                  </a:txBody>
                  <a:tcPr marL="93260" marR="93260" marT="46630" marB="46630"/>
                </a:tc>
                <a:tc>
                  <a:txBody>
                    <a:bodyPr/>
                    <a:lstStyle/>
                    <a:p>
                      <a:r>
                        <a:rPr lang="en-US" sz="1200" kern="1200" dirty="0" smtClean="0">
                          <a:solidFill>
                            <a:schemeClr val="dk1"/>
                          </a:solidFill>
                          <a:effectLst/>
                          <a:latin typeface="+mn-lt"/>
                          <a:ea typeface="+mn-ea"/>
                          <a:cs typeface="+mn-cs"/>
                        </a:rPr>
                        <a:t>Reports Read Only Access Group</a:t>
                      </a:r>
                      <a:endParaRPr lang="en-US" sz="1200" dirty="0"/>
                    </a:p>
                  </a:txBody>
                  <a:tcPr marL="93260" marR="93260" marT="46630" marB="46630"/>
                </a:tc>
                <a:tc>
                  <a:txBody>
                    <a:bodyPr/>
                    <a:lstStyle/>
                    <a:p>
                      <a:r>
                        <a:rPr lang="en-US" sz="1200" dirty="0" smtClean="0"/>
                        <a:t>Group</a:t>
                      </a:r>
                      <a:endParaRPr lang="en-US" sz="1200" dirty="0"/>
                    </a:p>
                  </a:txBody>
                  <a:tcPr marL="93260" marR="93260" marT="46630" marB="46630"/>
                </a:tc>
                <a:tc>
                  <a:txBody>
                    <a:bodyPr/>
                    <a:lstStyle/>
                    <a:p>
                      <a:r>
                        <a:rPr lang="en-US" sz="1200" kern="1200" dirty="0" smtClean="0">
                          <a:solidFill>
                            <a:schemeClr val="dk1"/>
                          </a:solidFill>
                          <a:effectLst/>
                          <a:latin typeface="+mn-lt"/>
                          <a:ea typeface="+mn-ea"/>
                          <a:cs typeface="+mn-cs"/>
                        </a:rPr>
                        <a:t>Specifies the domain user group that has read access to the Reports area of the Administration and Monitoring Website.  The group you specify must be the same group you specified for the Reports Read Only Access Group parameter</a:t>
                      </a:r>
                      <a:r>
                        <a:rPr lang="en-US" sz="1200" kern="1200" baseline="0" dirty="0" smtClean="0">
                          <a:solidFill>
                            <a:schemeClr val="dk1"/>
                          </a:solidFill>
                          <a:effectLst/>
                          <a:latin typeface="+mn-lt"/>
                          <a:ea typeface="+mn-ea"/>
                          <a:cs typeface="+mn-cs"/>
                        </a:rPr>
                        <a:t> when enabling reports</a:t>
                      </a:r>
                      <a:r>
                        <a:rPr lang="en-US" sz="1200" kern="1200" dirty="0" smtClean="0">
                          <a:solidFill>
                            <a:schemeClr val="dk1"/>
                          </a:solidFill>
                          <a:effectLst/>
                          <a:latin typeface="+mn-lt"/>
                          <a:ea typeface="+mn-ea"/>
                          <a:cs typeface="+mn-cs"/>
                        </a:rPr>
                        <a:t>.</a:t>
                      </a:r>
                      <a:endParaRPr lang="en-US" sz="1200" kern="1200" dirty="0">
                        <a:solidFill>
                          <a:schemeClr val="dk1"/>
                        </a:solidFill>
                        <a:effectLst/>
                        <a:latin typeface="+mn-lt"/>
                        <a:ea typeface="+mn-ea"/>
                        <a:cs typeface="+mn-cs"/>
                      </a:endParaRPr>
                    </a:p>
                  </a:txBody>
                  <a:tcPr marL="93260" marR="93260" marT="46630" marB="46630"/>
                </a:tc>
              </a:tr>
              <a:tr h="839343">
                <a:tc>
                  <a:txBody>
                    <a:bodyPr/>
                    <a:lstStyle/>
                    <a:p>
                      <a:r>
                        <a:rPr lang="en-US" sz="1200" dirty="0" smtClean="0"/>
                        <a:t>Web Apps</a:t>
                      </a:r>
                      <a:endParaRPr lang="en-US" sz="1200" dirty="0"/>
                    </a:p>
                  </a:txBody>
                  <a:tcPr marL="93260" marR="93260" marT="46630" marB="46630"/>
                </a:tc>
                <a:tc>
                  <a:txBody>
                    <a:bodyPr/>
                    <a:lstStyle/>
                    <a:p>
                      <a:r>
                        <a:rPr lang="en-US" sz="1200" kern="1200" dirty="0" smtClean="0">
                          <a:solidFill>
                            <a:schemeClr val="dk1"/>
                          </a:solidFill>
                          <a:effectLst/>
                          <a:latin typeface="+mn-lt"/>
                          <a:ea typeface="+mn-ea"/>
                          <a:cs typeface="+mn-cs"/>
                        </a:rPr>
                        <a:t>Web Service Application Pool Credential</a:t>
                      </a:r>
                      <a:endParaRPr lang="en-US" sz="1200" dirty="0"/>
                    </a:p>
                  </a:txBody>
                  <a:tcPr marL="93260" marR="93260" marT="46630" marB="46630"/>
                </a:tc>
                <a:tc>
                  <a:txBody>
                    <a:bodyPr/>
                    <a:lstStyle/>
                    <a:p>
                      <a:r>
                        <a:rPr lang="en-US" sz="1200" dirty="0" smtClean="0"/>
                        <a:t>User</a:t>
                      </a:r>
                      <a:endParaRPr lang="en-US" sz="1200" dirty="0"/>
                    </a:p>
                  </a:txBody>
                  <a:tcPr marL="93260" marR="93260" marT="46630" marB="46630"/>
                </a:tc>
                <a:tc>
                  <a:txBody>
                    <a:bodyPr/>
                    <a:lstStyle/>
                    <a:p>
                      <a:r>
                        <a:rPr lang="en-US" sz="1200" kern="1200" dirty="0" smtClean="0">
                          <a:solidFill>
                            <a:schemeClr val="dk1"/>
                          </a:solidFill>
                          <a:effectLst/>
                          <a:latin typeface="+mn-lt"/>
                          <a:ea typeface="+mn-ea"/>
                          <a:cs typeface="+mn-cs"/>
                        </a:rPr>
                        <a:t>Specifies the domain user that the application pool for the MBAM web applications will use. The user you specify must be the same domain user account you specified in the Access Account parameter when</a:t>
                      </a:r>
                      <a:r>
                        <a:rPr lang="en-US" sz="1200" kern="1200" baseline="0" dirty="0" smtClean="0">
                          <a:solidFill>
                            <a:schemeClr val="dk1"/>
                          </a:solidFill>
                          <a:effectLst/>
                          <a:latin typeface="+mn-lt"/>
                          <a:ea typeface="+mn-ea"/>
                          <a:cs typeface="+mn-cs"/>
                        </a:rPr>
                        <a:t> enabling databases, or a member of the group specified</a:t>
                      </a:r>
                      <a:r>
                        <a:rPr lang="en-US" sz="1200" kern="1200" dirty="0" smtClean="0">
                          <a:solidFill>
                            <a:schemeClr val="dk1"/>
                          </a:solidFill>
                          <a:effectLst/>
                          <a:latin typeface="+mn-lt"/>
                          <a:ea typeface="+mn-ea"/>
                          <a:cs typeface="+mn-cs"/>
                        </a:rPr>
                        <a:t>.</a:t>
                      </a:r>
                      <a:endParaRPr lang="en-US" sz="1200" kern="1200" dirty="0">
                        <a:solidFill>
                          <a:schemeClr val="dk1"/>
                        </a:solidFill>
                        <a:effectLst/>
                        <a:latin typeface="+mn-lt"/>
                        <a:ea typeface="+mn-ea"/>
                        <a:cs typeface="+mn-cs"/>
                      </a:endParaRPr>
                    </a:p>
                  </a:txBody>
                  <a:tcPr marL="93260" marR="93260" marT="46630" marB="46630"/>
                </a:tc>
              </a:tr>
            </a:tbl>
          </a:graphicData>
        </a:graphic>
      </p:graphicFrame>
    </p:spTree>
    <p:extLst>
      <p:ext uri="{BB962C8B-B14F-4D97-AF65-F5344CB8AC3E}">
        <p14:creationId xmlns:p14="http://schemas.microsoft.com/office/powerpoint/2010/main" val="891494098"/>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PIN Complexity</a:t>
            </a:r>
            <a:endParaRPr lang="en-US" dirty="0"/>
          </a:p>
        </p:txBody>
      </p:sp>
      <p:sp>
        <p:nvSpPr>
          <p:cNvPr id="3" name="Text Placeholder 2"/>
          <p:cNvSpPr>
            <a:spLocks noGrp="1"/>
          </p:cNvSpPr>
          <p:nvPr>
            <p:ph type="body" sz="quarter" idx="11"/>
          </p:nvPr>
        </p:nvSpPr>
        <p:spPr>
          <a:xfrm>
            <a:off x="277029" y="1212850"/>
            <a:ext cx="11882419" cy="5976725"/>
          </a:xfrm>
        </p:spPr>
        <p:txBody>
          <a:bodyPr/>
          <a:lstStyle/>
          <a:p>
            <a:pPr marL="474394">
              <a:spcAft>
                <a:spcPts val="2448"/>
              </a:spcAft>
            </a:pPr>
            <a:r>
              <a:rPr lang="en-US" sz="4080" dirty="0">
                <a:solidFill>
                  <a:schemeClr val="tx1">
                    <a:lumMod val="65000"/>
                    <a:lumOff val="35000"/>
                  </a:schemeClr>
                </a:solidFill>
              </a:rPr>
              <a:t>Enables Enhanced PIN</a:t>
            </a:r>
          </a:p>
          <a:p>
            <a:pPr marL="474394">
              <a:spcAft>
                <a:spcPts val="2448"/>
              </a:spcAft>
            </a:pPr>
            <a:r>
              <a:rPr lang="en-US" sz="4080" dirty="0">
                <a:solidFill>
                  <a:schemeClr val="tx1">
                    <a:lumMod val="65000"/>
                    <a:lumOff val="35000"/>
                  </a:schemeClr>
                </a:solidFill>
              </a:rPr>
              <a:t>Supports Unicode characters – make sure </a:t>
            </a:r>
            <a:r>
              <a:rPr lang="en-US" sz="4080" dirty="0" err="1">
                <a:solidFill>
                  <a:schemeClr val="tx1">
                    <a:lumMod val="65000"/>
                    <a:lumOff val="35000"/>
                  </a:schemeClr>
                </a:solidFill>
              </a:rPr>
              <a:t>preboot</a:t>
            </a:r>
            <a:r>
              <a:rPr lang="en-US" sz="4080" dirty="0">
                <a:solidFill>
                  <a:schemeClr val="tx1">
                    <a:lumMod val="65000"/>
                    <a:lumOff val="35000"/>
                  </a:schemeClr>
                </a:solidFill>
              </a:rPr>
              <a:t> supports it!  We don’t check!</a:t>
            </a:r>
          </a:p>
          <a:p>
            <a:pPr marL="474394">
              <a:spcAft>
                <a:spcPts val="2448"/>
              </a:spcAft>
            </a:pPr>
            <a:r>
              <a:rPr lang="en-US" sz="4080" dirty="0">
                <a:solidFill>
                  <a:schemeClr val="tx1">
                    <a:lumMod val="65000"/>
                    <a:lumOff val="35000"/>
                  </a:schemeClr>
                </a:solidFill>
              </a:rPr>
              <a:t>Can force to ASCII only – better </a:t>
            </a:r>
            <a:r>
              <a:rPr lang="en-US" sz="4080" dirty="0" err="1">
                <a:solidFill>
                  <a:schemeClr val="tx1">
                    <a:lumMod val="65000"/>
                    <a:lumOff val="35000"/>
                  </a:schemeClr>
                </a:solidFill>
              </a:rPr>
              <a:t>preboot</a:t>
            </a:r>
            <a:r>
              <a:rPr lang="en-US" sz="4080" dirty="0">
                <a:solidFill>
                  <a:schemeClr val="tx1">
                    <a:lumMod val="65000"/>
                    <a:lumOff val="35000"/>
                  </a:schemeClr>
                </a:solidFill>
              </a:rPr>
              <a:t> compatibility</a:t>
            </a:r>
          </a:p>
          <a:p>
            <a:pPr marL="474394">
              <a:spcAft>
                <a:spcPts val="2448"/>
              </a:spcAft>
            </a:pPr>
            <a:r>
              <a:rPr lang="en-US" sz="4080" dirty="0">
                <a:solidFill>
                  <a:schemeClr val="tx1">
                    <a:lumMod val="65000"/>
                    <a:lumOff val="35000"/>
                  </a:schemeClr>
                </a:solidFill>
              </a:rPr>
              <a:t>Prevents use of simple PINs (1234, 1111, </a:t>
            </a:r>
            <a:r>
              <a:rPr lang="en-US" sz="4080" dirty="0" err="1">
                <a:solidFill>
                  <a:schemeClr val="tx1">
                    <a:lumMod val="65000"/>
                    <a:lumOff val="35000"/>
                  </a:schemeClr>
                </a:solidFill>
              </a:rPr>
              <a:t>etc</a:t>
            </a:r>
            <a:r>
              <a:rPr lang="en-US" sz="4080" dirty="0">
                <a:solidFill>
                  <a:schemeClr val="tx1">
                    <a:lumMod val="65000"/>
                    <a:lumOff val="35000"/>
                  </a:schemeClr>
                </a:solidFill>
              </a:rPr>
              <a:t>)</a:t>
            </a:r>
          </a:p>
          <a:p>
            <a:endParaRPr lang="en-US" dirty="0"/>
          </a:p>
        </p:txBody>
      </p:sp>
    </p:spTree>
    <p:extLst>
      <p:ext uri="{BB962C8B-B14F-4D97-AF65-F5344CB8AC3E}">
        <p14:creationId xmlns:p14="http://schemas.microsoft.com/office/powerpoint/2010/main" val="2400929117"/>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grpSp>
        <p:nvGrpSpPr>
          <p:cNvPr id="13" name="Group 12"/>
          <p:cNvGrpSpPr/>
          <p:nvPr/>
        </p:nvGrpSpPr>
        <p:grpSpPr>
          <a:xfrm>
            <a:off x="5997643" y="1214472"/>
            <a:ext cx="5486404" cy="2748820"/>
            <a:chOff x="5997643" y="1214472"/>
            <a:chExt cx="5486404" cy="2748820"/>
          </a:xfrm>
        </p:grpSpPr>
        <p:sp>
          <p:nvSpPr>
            <p:cNvPr id="14" name="Arrow Bar"/>
            <p:cNvSpPr/>
            <p:nvPr/>
          </p:nvSpPr>
          <p:spPr bwMode="gray">
            <a:xfrm>
              <a:off x="5997647" y="1214472"/>
              <a:ext cx="5486400" cy="1841377"/>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Learning</a:t>
              </a:r>
            </a:p>
          </p:txBody>
        </p:sp>
        <p:sp>
          <p:nvSpPr>
            <p:cNvPr id="15" name="Rectangle 14"/>
            <p:cNvSpPr/>
            <p:nvPr/>
          </p:nvSpPr>
          <p:spPr bwMode="auto">
            <a:xfrm>
              <a:off x="5997643" y="3046651"/>
              <a:ext cx="5481391" cy="916641"/>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6" name="Rectangle 15"/>
            <p:cNvSpPr/>
            <p:nvPr/>
          </p:nvSpPr>
          <p:spPr>
            <a:xfrm>
              <a:off x="6570121" y="3108285"/>
              <a:ext cx="4242253" cy="338554"/>
            </a:xfrm>
            <a:prstGeom prst="rect">
              <a:avLst/>
            </a:prstGeom>
          </p:spPr>
          <p:txBody>
            <a:bodyPr wrap="none" lIns="182880">
              <a:spAutoFit/>
            </a:bodyPr>
            <a:lstStyle/>
            <a:p>
              <a:pPr marL="0" lvl="1">
                <a:tabLst>
                  <a:tab pos="1828800" algn="l"/>
                </a:tabLst>
              </a:pPr>
              <a:r>
                <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rPr>
                <a:t>Microsoft Certification &amp; Training Resources</a:t>
              </a:r>
            </a:p>
          </p:txBody>
        </p:sp>
        <p:sp>
          <p:nvSpPr>
            <p:cNvPr id="17" name="Rectangle 16"/>
            <p:cNvSpPr/>
            <p:nvPr/>
          </p:nvSpPr>
          <p:spPr bwMode="white">
            <a:xfrm>
              <a:off x="6591784" y="3459509"/>
              <a:ext cx="4620541" cy="369332"/>
            </a:xfrm>
            <a:prstGeom prst="rect">
              <a:avLst/>
            </a:prstGeom>
          </p:spPr>
          <p:txBody>
            <a:bodyPr wrap="square" lIns="182880">
              <a:spAutoFit/>
            </a:bodyPr>
            <a:lstStyle/>
            <a:p>
              <a:r>
                <a:rPr lang="en-US" dirty="0">
                  <a:solidFill>
                    <a:srgbClr val="FFFFFF"/>
                  </a:solidFill>
                  <a:hlinkClick r:id="rId3"/>
                </a:rPr>
                <a:t>www.microsoft.com/learning </a:t>
              </a:r>
              <a:endParaRPr lang="en-US" sz="1600" dirty="0"/>
            </a:p>
          </p:txBody>
        </p:sp>
        <p:sp>
          <p:nvSpPr>
            <p:cNvPr id="18" name="Freeform 19"/>
            <p:cNvSpPr>
              <a:spLocks noEditPoints="1"/>
            </p:cNvSpPr>
            <p:nvPr/>
          </p:nvSpPr>
          <p:spPr bwMode="black">
            <a:xfrm>
              <a:off x="6168926" y="3307327"/>
              <a:ext cx="393700" cy="395287"/>
            </a:xfrm>
            <a:custGeom>
              <a:avLst/>
              <a:gdLst>
                <a:gd name="T0" fmla="*/ 82 w 150"/>
                <a:gd name="T1" fmla="*/ 43 h 150"/>
                <a:gd name="T2" fmla="*/ 80 w 150"/>
                <a:gd name="T3" fmla="*/ 47 h 150"/>
                <a:gd name="T4" fmla="*/ 75 w 150"/>
                <a:gd name="T5" fmla="*/ 49 h 150"/>
                <a:gd name="T6" fmla="*/ 69 w 150"/>
                <a:gd name="T7" fmla="*/ 47 h 150"/>
                <a:gd name="T8" fmla="*/ 67 w 150"/>
                <a:gd name="T9" fmla="*/ 43 h 150"/>
                <a:gd name="T10" fmla="*/ 69 w 150"/>
                <a:gd name="T11" fmla="*/ 38 h 150"/>
                <a:gd name="T12" fmla="*/ 75 w 150"/>
                <a:gd name="T13" fmla="*/ 36 h 150"/>
                <a:gd name="T14" fmla="*/ 80 w 150"/>
                <a:gd name="T15" fmla="*/ 38 h 150"/>
                <a:gd name="T16" fmla="*/ 82 w 150"/>
                <a:gd name="T17" fmla="*/ 43 h 150"/>
                <a:gd name="T18" fmla="*/ 68 w 150"/>
                <a:gd name="T19" fmla="*/ 114 h 150"/>
                <a:gd name="T20" fmla="*/ 81 w 150"/>
                <a:gd name="T21" fmla="*/ 114 h 150"/>
                <a:gd name="T22" fmla="*/ 81 w 150"/>
                <a:gd name="T23" fmla="*/ 60 h 150"/>
                <a:gd name="T24" fmla="*/ 68 w 150"/>
                <a:gd name="T25" fmla="*/ 60 h 150"/>
                <a:gd name="T26" fmla="*/ 68 w 150"/>
                <a:gd name="T27" fmla="*/ 114 h 150"/>
                <a:gd name="T28" fmla="*/ 150 w 150"/>
                <a:gd name="T29" fmla="*/ 75 h 150"/>
                <a:gd name="T30" fmla="*/ 75 w 150"/>
                <a:gd name="T31" fmla="*/ 0 h 150"/>
                <a:gd name="T32" fmla="*/ 0 w 150"/>
                <a:gd name="T33" fmla="*/ 75 h 150"/>
                <a:gd name="T34" fmla="*/ 75 w 150"/>
                <a:gd name="T35" fmla="*/ 150 h 150"/>
                <a:gd name="T36" fmla="*/ 150 w 150"/>
                <a:gd name="T37" fmla="*/ 75 h 150"/>
                <a:gd name="T38" fmla="*/ 140 w 150"/>
                <a:gd name="T39" fmla="*/ 75 h 150"/>
                <a:gd name="T40" fmla="*/ 75 w 150"/>
                <a:gd name="T41" fmla="*/ 140 h 150"/>
                <a:gd name="T42" fmla="*/ 9 w 150"/>
                <a:gd name="T43" fmla="*/ 75 h 150"/>
                <a:gd name="T44" fmla="*/ 75 w 150"/>
                <a:gd name="T45" fmla="*/ 10 h 150"/>
                <a:gd name="T46" fmla="*/ 140 w 150"/>
                <a:gd name="T4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150">
                  <a:moveTo>
                    <a:pt x="82" y="43"/>
                  </a:moveTo>
                  <a:cubicBezTo>
                    <a:pt x="82" y="44"/>
                    <a:pt x="81" y="46"/>
                    <a:pt x="80" y="47"/>
                  </a:cubicBezTo>
                  <a:cubicBezTo>
                    <a:pt x="79" y="48"/>
                    <a:pt x="77" y="49"/>
                    <a:pt x="75" y="49"/>
                  </a:cubicBezTo>
                  <a:cubicBezTo>
                    <a:pt x="73" y="49"/>
                    <a:pt x="71" y="48"/>
                    <a:pt x="69" y="47"/>
                  </a:cubicBezTo>
                  <a:cubicBezTo>
                    <a:pt x="68" y="46"/>
                    <a:pt x="67" y="44"/>
                    <a:pt x="67" y="43"/>
                  </a:cubicBezTo>
                  <a:cubicBezTo>
                    <a:pt x="67" y="41"/>
                    <a:pt x="68" y="39"/>
                    <a:pt x="69" y="38"/>
                  </a:cubicBezTo>
                  <a:cubicBezTo>
                    <a:pt x="71" y="37"/>
                    <a:pt x="73" y="36"/>
                    <a:pt x="75" y="36"/>
                  </a:cubicBezTo>
                  <a:cubicBezTo>
                    <a:pt x="77" y="36"/>
                    <a:pt x="79" y="37"/>
                    <a:pt x="80" y="38"/>
                  </a:cubicBezTo>
                  <a:cubicBezTo>
                    <a:pt x="81" y="39"/>
                    <a:pt x="82" y="41"/>
                    <a:pt x="82" y="43"/>
                  </a:cubicBezTo>
                  <a:moveTo>
                    <a:pt x="68" y="114"/>
                  </a:moveTo>
                  <a:cubicBezTo>
                    <a:pt x="81" y="114"/>
                    <a:pt x="81" y="114"/>
                    <a:pt x="81" y="114"/>
                  </a:cubicBezTo>
                  <a:cubicBezTo>
                    <a:pt x="81" y="60"/>
                    <a:pt x="81" y="60"/>
                    <a:pt x="81" y="60"/>
                  </a:cubicBezTo>
                  <a:cubicBezTo>
                    <a:pt x="68" y="60"/>
                    <a:pt x="68" y="60"/>
                    <a:pt x="68" y="60"/>
                  </a:cubicBezTo>
                  <a:lnTo>
                    <a:pt x="68" y="114"/>
                  </a:lnTo>
                  <a:close/>
                  <a:moveTo>
                    <a:pt x="150" y="75"/>
                  </a:moveTo>
                  <a:cubicBezTo>
                    <a:pt x="150" y="34"/>
                    <a:pt x="116" y="0"/>
                    <a:pt x="75" y="0"/>
                  </a:cubicBezTo>
                  <a:cubicBezTo>
                    <a:pt x="33" y="0"/>
                    <a:pt x="0" y="34"/>
                    <a:pt x="0" y="75"/>
                  </a:cubicBezTo>
                  <a:cubicBezTo>
                    <a:pt x="0" y="116"/>
                    <a:pt x="33" y="150"/>
                    <a:pt x="75" y="150"/>
                  </a:cubicBezTo>
                  <a:cubicBezTo>
                    <a:pt x="116" y="150"/>
                    <a:pt x="150" y="116"/>
                    <a:pt x="150" y="75"/>
                  </a:cubicBezTo>
                  <a:close/>
                  <a:moveTo>
                    <a:pt x="140" y="75"/>
                  </a:moveTo>
                  <a:cubicBezTo>
                    <a:pt x="140" y="111"/>
                    <a:pt x="111" y="140"/>
                    <a:pt x="75" y="140"/>
                  </a:cubicBezTo>
                  <a:cubicBezTo>
                    <a:pt x="39" y="140"/>
                    <a:pt x="9" y="111"/>
                    <a:pt x="9" y="75"/>
                  </a:cubicBezTo>
                  <a:cubicBezTo>
                    <a:pt x="9" y="39"/>
                    <a:pt x="39" y="10"/>
                    <a:pt x="75" y="10"/>
                  </a:cubicBezTo>
                  <a:cubicBezTo>
                    <a:pt x="111" y="10"/>
                    <a:pt x="140" y="39"/>
                    <a:pt x="140" y="75"/>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19" name="Group 18"/>
          <p:cNvGrpSpPr/>
          <p:nvPr/>
        </p:nvGrpSpPr>
        <p:grpSpPr>
          <a:xfrm>
            <a:off x="5987589" y="3946350"/>
            <a:ext cx="5491447" cy="2734059"/>
            <a:chOff x="5987589" y="3946350"/>
            <a:chExt cx="5491447" cy="2734059"/>
          </a:xfrm>
        </p:grpSpPr>
        <p:sp>
          <p:nvSpPr>
            <p:cNvPr id="20" name="Title Tile"/>
            <p:cNvSpPr/>
            <p:nvPr/>
          </p:nvSpPr>
          <p:spPr bwMode="gray">
            <a:xfrm>
              <a:off x="5997647" y="3946350"/>
              <a:ext cx="5481387" cy="1835295"/>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err="1"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msdn</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1" name="Rectangle 20"/>
            <p:cNvSpPr/>
            <p:nvPr/>
          </p:nvSpPr>
          <p:spPr bwMode="auto">
            <a:xfrm>
              <a:off x="5987589" y="5766010"/>
              <a:ext cx="5491447"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2" name="Rectangle 21"/>
            <p:cNvSpPr/>
            <p:nvPr/>
          </p:nvSpPr>
          <p:spPr>
            <a:xfrm>
              <a:off x="6562627" y="5827493"/>
              <a:ext cx="2564292" cy="338554"/>
            </a:xfrm>
            <a:prstGeom prst="rect">
              <a:avLst/>
            </a:prstGeom>
          </p:spPr>
          <p:txBody>
            <a:bodyPr wrap="none" lIns="182880">
              <a:spAutoFit/>
            </a:bodyPr>
            <a:lstStyle/>
            <a:p>
              <a:pPr marL="0" lvl="1">
                <a:tabLst>
                  <a:tab pos="1828800" algn="l"/>
                </a:tabLst>
              </a:pPr>
              <a:r>
                <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rPr>
                <a:t>Resources for Developers</a:t>
              </a:r>
            </a:p>
          </p:txBody>
        </p:sp>
        <p:sp>
          <p:nvSpPr>
            <p:cNvPr id="23" name="Rectangle 22"/>
            <p:cNvSpPr/>
            <p:nvPr/>
          </p:nvSpPr>
          <p:spPr bwMode="white">
            <a:xfrm>
              <a:off x="6569972" y="6177859"/>
              <a:ext cx="4642353" cy="369332"/>
            </a:xfrm>
            <a:prstGeom prst="rect">
              <a:avLst/>
            </a:prstGeom>
          </p:spPr>
          <p:txBody>
            <a:bodyPr wrap="square" lIns="182880">
              <a:spAutoFit/>
            </a:bodyPr>
            <a:lstStyle/>
            <a:p>
              <a:r>
                <a:rPr lang="en-US" dirty="0">
                  <a:solidFill>
                    <a:srgbClr val="FFFFFF"/>
                  </a:solidFill>
                  <a:hlinkClick r:id="rId4"/>
                </a:rPr>
                <a:t>http://microsoft.com/msdn </a:t>
              </a:r>
              <a:endParaRPr lang="en-US" dirty="0">
                <a:solidFill>
                  <a:srgbClr val="FFFFFF"/>
                </a:solidFill>
              </a:endParaRPr>
            </a:p>
          </p:txBody>
        </p:sp>
        <p:sp>
          <p:nvSpPr>
            <p:cNvPr id="24" name="Freeform 57"/>
            <p:cNvSpPr>
              <a:spLocks noEditPoints="1"/>
            </p:cNvSpPr>
            <p:nvPr/>
          </p:nvSpPr>
          <p:spPr bwMode="black">
            <a:xfrm>
              <a:off x="6168926" y="6020803"/>
              <a:ext cx="404813" cy="404812"/>
            </a:xfrm>
            <a:custGeom>
              <a:avLst/>
              <a:gdLst>
                <a:gd name="T0" fmla="*/ 77 w 154"/>
                <a:gd name="T1" fmla="*/ 154 h 154"/>
                <a:gd name="T2" fmla="*/ 0 w 154"/>
                <a:gd name="T3" fmla="*/ 77 h 154"/>
                <a:gd name="T4" fmla="*/ 77 w 154"/>
                <a:gd name="T5" fmla="*/ 0 h 154"/>
                <a:gd name="T6" fmla="*/ 154 w 154"/>
                <a:gd name="T7" fmla="*/ 77 h 154"/>
                <a:gd name="T8" fmla="*/ 77 w 154"/>
                <a:gd name="T9" fmla="*/ 154 h 154"/>
                <a:gd name="T10" fmla="*/ 77 w 154"/>
                <a:gd name="T11" fmla="*/ 10 h 154"/>
                <a:gd name="T12" fmla="*/ 10 w 154"/>
                <a:gd name="T13" fmla="*/ 77 h 154"/>
                <a:gd name="T14" fmla="*/ 77 w 154"/>
                <a:gd name="T15" fmla="*/ 145 h 154"/>
                <a:gd name="T16" fmla="*/ 144 w 154"/>
                <a:gd name="T17" fmla="*/ 77 h 154"/>
                <a:gd name="T18" fmla="*/ 77 w 154"/>
                <a:gd name="T19" fmla="*/ 10 h 154"/>
                <a:gd name="T20" fmla="*/ 102 w 154"/>
                <a:gd name="T21" fmla="*/ 49 h 154"/>
                <a:gd name="T22" fmla="*/ 52 w 154"/>
                <a:gd name="T23" fmla="*/ 49 h 154"/>
                <a:gd name="T24" fmla="*/ 44 w 154"/>
                <a:gd name="T25" fmla="*/ 58 h 154"/>
                <a:gd name="T26" fmla="*/ 44 w 154"/>
                <a:gd name="T27" fmla="*/ 90 h 154"/>
                <a:gd name="T28" fmla="*/ 52 w 154"/>
                <a:gd name="T29" fmla="*/ 99 h 154"/>
                <a:gd name="T30" fmla="*/ 64 w 154"/>
                <a:gd name="T31" fmla="*/ 99 h 154"/>
                <a:gd name="T32" fmla="*/ 90 w 154"/>
                <a:gd name="T33" fmla="*/ 116 h 154"/>
                <a:gd name="T34" fmla="*/ 85 w 154"/>
                <a:gd name="T35" fmla="*/ 99 h 154"/>
                <a:gd name="T36" fmla="*/ 102 w 154"/>
                <a:gd name="T37" fmla="*/ 99 h 154"/>
                <a:gd name="T38" fmla="*/ 110 w 154"/>
                <a:gd name="T39" fmla="*/ 91 h 154"/>
                <a:gd name="T40" fmla="*/ 110 w 154"/>
                <a:gd name="T41" fmla="*/ 58 h 154"/>
                <a:gd name="T42" fmla="*/ 102 w 154"/>
                <a:gd name="T43" fmla="*/ 4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4" h="154">
                  <a:moveTo>
                    <a:pt x="77" y="154"/>
                  </a:moveTo>
                  <a:cubicBezTo>
                    <a:pt x="34" y="154"/>
                    <a:pt x="0" y="120"/>
                    <a:pt x="0" y="77"/>
                  </a:cubicBezTo>
                  <a:cubicBezTo>
                    <a:pt x="0" y="35"/>
                    <a:pt x="34" y="0"/>
                    <a:pt x="77" y="0"/>
                  </a:cubicBezTo>
                  <a:cubicBezTo>
                    <a:pt x="120" y="0"/>
                    <a:pt x="154" y="35"/>
                    <a:pt x="154" y="77"/>
                  </a:cubicBezTo>
                  <a:cubicBezTo>
                    <a:pt x="154" y="120"/>
                    <a:pt x="120" y="154"/>
                    <a:pt x="77" y="154"/>
                  </a:cubicBezTo>
                  <a:close/>
                  <a:moveTo>
                    <a:pt x="77" y="10"/>
                  </a:moveTo>
                  <a:cubicBezTo>
                    <a:pt x="40" y="10"/>
                    <a:pt x="10" y="40"/>
                    <a:pt x="10" y="77"/>
                  </a:cubicBezTo>
                  <a:cubicBezTo>
                    <a:pt x="10" y="114"/>
                    <a:pt x="40" y="145"/>
                    <a:pt x="77" y="145"/>
                  </a:cubicBezTo>
                  <a:cubicBezTo>
                    <a:pt x="114" y="145"/>
                    <a:pt x="144" y="114"/>
                    <a:pt x="144" y="77"/>
                  </a:cubicBezTo>
                  <a:cubicBezTo>
                    <a:pt x="144" y="40"/>
                    <a:pt x="114" y="10"/>
                    <a:pt x="77" y="10"/>
                  </a:cubicBezTo>
                  <a:close/>
                  <a:moveTo>
                    <a:pt x="102" y="49"/>
                  </a:moveTo>
                  <a:cubicBezTo>
                    <a:pt x="52" y="49"/>
                    <a:pt x="52" y="49"/>
                    <a:pt x="52" y="49"/>
                  </a:cubicBezTo>
                  <a:cubicBezTo>
                    <a:pt x="48" y="49"/>
                    <a:pt x="44" y="53"/>
                    <a:pt x="44" y="58"/>
                  </a:cubicBezTo>
                  <a:cubicBezTo>
                    <a:pt x="44" y="90"/>
                    <a:pt x="44" y="90"/>
                    <a:pt x="44" y="90"/>
                  </a:cubicBezTo>
                  <a:cubicBezTo>
                    <a:pt x="44" y="95"/>
                    <a:pt x="47" y="99"/>
                    <a:pt x="52" y="99"/>
                  </a:cubicBezTo>
                  <a:cubicBezTo>
                    <a:pt x="64" y="99"/>
                    <a:pt x="64" y="99"/>
                    <a:pt x="64" y="99"/>
                  </a:cubicBezTo>
                  <a:cubicBezTo>
                    <a:pt x="90" y="116"/>
                    <a:pt x="90" y="116"/>
                    <a:pt x="90" y="116"/>
                  </a:cubicBezTo>
                  <a:cubicBezTo>
                    <a:pt x="85" y="99"/>
                    <a:pt x="85" y="99"/>
                    <a:pt x="85" y="99"/>
                  </a:cubicBezTo>
                  <a:cubicBezTo>
                    <a:pt x="102" y="99"/>
                    <a:pt x="102" y="99"/>
                    <a:pt x="102" y="99"/>
                  </a:cubicBezTo>
                  <a:cubicBezTo>
                    <a:pt x="107" y="99"/>
                    <a:pt x="110" y="95"/>
                    <a:pt x="110" y="91"/>
                  </a:cubicBezTo>
                  <a:cubicBezTo>
                    <a:pt x="110" y="58"/>
                    <a:pt x="110" y="58"/>
                    <a:pt x="110" y="58"/>
                  </a:cubicBezTo>
                  <a:cubicBezTo>
                    <a:pt x="110" y="53"/>
                    <a:pt x="107" y="49"/>
                    <a:pt x="102" y="49"/>
                  </a:cubicBezTo>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25" name="Group 24"/>
          <p:cNvGrpSpPr/>
          <p:nvPr/>
        </p:nvGrpSpPr>
        <p:grpSpPr>
          <a:xfrm>
            <a:off x="274639" y="3947146"/>
            <a:ext cx="5476342" cy="2733263"/>
            <a:chOff x="274639" y="3947146"/>
            <a:chExt cx="5476342" cy="2733263"/>
          </a:xfrm>
        </p:grpSpPr>
        <p:sp>
          <p:nvSpPr>
            <p:cNvPr id="26" name="TechEd Tile"/>
            <p:cNvSpPr/>
            <p:nvPr/>
          </p:nvSpPr>
          <p:spPr bwMode="gray">
            <a:xfrm>
              <a:off x="274639" y="3947146"/>
              <a:ext cx="5476339" cy="1834500"/>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7" name="Rectangle 26"/>
            <p:cNvSpPr/>
            <p:nvPr/>
          </p:nvSpPr>
          <p:spPr bwMode="auto">
            <a:xfrm>
              <a:off x="274639" y="5766010"/>
              <a:ext cx="5476342"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8" name="Rectangle 27"/>
            <p:cNvSpPr/>
            <p:nvPr/>
          </p:nvSpPr>
          <p:spPr>
            <a:xfrm>
              <a:off x="862109" y="5827493"/>
              <a:ext cx="2940805" cy="338554"/>
            </a:xfrm>
            <a:prstGeom prst="rect">
              <a:avLst/>
            </a:prstGeom>
          </p:spPr>
          <p:txBody>
            <a:bodyPr wrap="none" lIns="182880">
              <a:spAutoFit/>
            </a:bodyPr>
            <a:lstStyle/>
            <a:p>
              <a:pPr marL="0" lvl="1">
                <a:tabLst>
                  <a:tab pos="1828800" algn="l"/>
                </a:tabLst>
              </a:pPr>
              <a:r>
                <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rPr>
                <a:t>Resources for IT Professionals</a:t>
              </a:r>
            </a:p>
          </p:txBody>
        </p:sp>
        <p:sp>
          <p:nvSpPr>
            <p:cNvPr id="29" name="Rectangle 28"/>
            <p:cNvSpPr/>
            <p:nvPr/>
          </p:nvSpPr>
          <p:spPr bwMode="white">
            <a:xfrm>
              <a:off x="860289" y="6177859"/>
              <a:ext cx="4169859" cy="369332"/>
            </a:xfrm>
            <a:prstGeom prst="rect">
              <a:avLst/>
            </a:prstGeom>
          </p:spPr>
          <p:txBody>
            <a:bodyPr wrap="square" lIns="182880">
              <a:spAutoFit/>
            </a:bodyPr>
            <a:lstStyle/>
            <a:p>
              <a:pPr lvl="0">
                <a:spcBef>
                  <a:spcPts val="600"/>
                </a:spcBef>
                <a:buSzPct val="120000"/>
                <a:tabLst>
                  <a:tab pos="1828800" algn="l"/>
                </a:tabLst>
                <a:defRPr/>
              </a:pPr>
              <a:r>
                <a:rPr lang="en-US" dirty="0">
                  <a:solidFill>
                    <a:srgbClr val="FFFFFF"/>
                  </a:solidFill>
                  <a:hlinkClick r:id="rId5"/>
                </a:rPr>
                <a:t>http://microsoft.com/technet  </a:t>
              </a:r>
              <a:endParaRPr lang="en-US" dirty="0">
                <a:solidFill>
                  <a:srgbClr val="FFFFFF"/>
                </a:solidFill>
              </a:endParaRPr>
            </a:p>
          </p:txBody>
        </p:sp>
        <p:sp>
          <p:nvSpPr>
            <p:cNvPr id="30" name="Freeform 54"/>
            <p:cNvSpPr>
              <a:spLocks noEditPoints="1"/>
            </p:cNvSpPr>
            <p:nvPr/>
          </p:nvSpPr>
          <p:spPr bwMode="black">
            <a:xfrm>
              <a:off x="444595" y="6020803"/>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31" name="Group 30"/>
          <p:cNvGrpSpPr/>
          <p:nvPr/>
        </p:nvGrpSpPr>
        <p:grpSpPr>
          <a:xfrm>
            <a:off x="274639" y="1214472"/>
            <a:ext cx="5476342" cy="2742476"/>
            <a:chOff x="274639" y="1214472"/>
            <a:chExt cx="5476342" cy="2742476"/>
          </a:xfrm>
        </p:grpSpPr>
        <p:sp>
          <p:nvSpPr>
            <p:cNvPr id="32" name="Rectangle 31"/>
            <p:cNvSpPr/>
            <p:nvPr/>
          </p:nvSpPr>
          <p:spPr bwMode="auto">
            <a:xfrm>
              <a:off x="274639" y="3040063"/>
              <a:ext cx="5476342" cy="916885"/>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3" name="Rectangle 32"/>
            <p:cNvSpPr/>
            <p:nvPr/>
          </p:nvSpPr>
          <p:spPr>
            <a:xfrm>
              <a:off x="860289" y="3101713"/>
              <a:ext cx="2154116" cy="338554"/>
            </a:xfrm>
            <a:prstGeom prst="rect">
              <a:avLst/>
            </a:prstGeom>
          </p:spPr>
          <p:txBody>
            <a:bodyPr wrap="none" lIns="182880">
              <a:spAutoFit/>
            </a:bodyPr>
            <a:lstStyle/>
            <a:p>
              <a:pPr marL="0" lvl="1">
                <a:tabLst>
                  <a:tab pos="1828800" algn="l"/>
                </a:tabLst>
              </a:pPr>
              <a:r>
                <a:rPr lang="en-US" sz="1600" dirty="0" smtClean="0">
                  <a:gradFill>
                    <a:gsLst>
                      <a:gs pos="1250">
                        <a:schemeClr val="bg1"/>
                      </a:gs>
                      <a:gs pos="100000">
                        <a:schemeClr val="bg1"/>
                      </a:gs>
                    </a:gsLst>
                    <a:lin ang="5400000" scaled="0"/>
                  </a:gradFill>
                  <a:latin typeface="Segoe UI" pitchFamily="34" charset="0"/>
                  <a:ea typeface="Segoe UI" pitchFamily="34" charset="0"/>
                  <a:cs typeface="Segoe UI" pitchFamily="34" charset="0"/>
                </a:rPr>
                <a:t>Sessions on Demand</a:t>
              </a:r>
              <a:endPar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endParaRPr>
            </a:p>
          </p:txBody>
        </p:sp>
        <p:sp>
          <p:nvSpPr>
            <p:cNvPr id="34" name="Rectangle 33"/>
            <p:cNvSpPr/>
            <p:nvPr/>
          </p:nvSpPr>
          <p:spPr bwMode="white">
            <a:xfrm>
              <a:off x="862108" y="3453031"/>
              <a:ext cx="4642203" cy="369332"/>
            </a:xfrm>
            <a:prstGeom prst="rect">
              <a:avLst/>
            </a:prstGeom>
          </p:spPr>
          <p:txBody>
            <a:bodyPr wrap="square" lIns="182880">
              <a:spAutoFit/>
            </a:bodyPr>
            <a:lstStyle/>
            <a:p>
              <a:r>
                <a:rPr lang="en-US" u="sng" dirty="0">
                  <a:hlinkClick r:id="rId6"/>
                </a:rPr>
                <a:t>http://channel9.msdn.com/Events/TechEd</a:t>
              </a:r>
              <a:endParaRPr lang="en-US" dirty="0"/>
            </a:p>
          </p:txBody>
        </p:sp>
        <p:sp>
          <p:nvSpPr>
            <p:cNvPr id="35" name="Freeform 25"/>
            <p:cNvSpPr>
              <a:spLocks noEditPoints="1"/>
            </p:cNvSpPr>
            <p:nvPr/>
          </p:nvSpPr>
          <p:spPr bwMode="black">
            <a:xfrm flipH="1">
              <a:off x="468408" y="3294205"/>
              <a:ext cx="393700" cy="393700"/>
            </a:xfrm>
            <a:custGeom>
              <a:avLst/>
              <a:gdLst>
                <a:gd name="T0" fmla="*/ 50 w 150"/>
                <a:gd name="T1" fmla="*/ 75 h 150"/>
                <a:gd name="T2" fmla="*/ 90 w 150"/>
                <a:gd name="T3" fmla="*/ 45 h 150"/>
                <a:gd name="T4" fmla="*/ 90 w 150"/>
                <a:gd name="T5" fmla="*/ 105 h 150"/>
                <a:gd name="T6" fmla="*/ 50 w 150"/>
                <a:gd name="T7" fmla="*/ 75 h 150"/>
                <a:gd name="T8" fmla="*/ 75 w 150"/>
                <a:gd name="T9" fmla="*/ 140 h 150"/>
                <a:gd name="T10" fmla="*/ 10 w 150"/>
                <a:gd name="T11" fmla="*/ 75 h 150"/>
                <a:gd name="T12" fmla="*/ 75 w 150"/>
                <a:gd name="T13" fmla="*/ 10 h 150"/>
                <a:gd name="T14" fmla="*/ 140 w 150"/>
                <a:gd name="T15" fmla="*/ 75 h 150"/>
                <a:gd name="T16" fmla="*/ 75 w 150"/>
                <a:gd name="T17" fmla="*/ 140 h 150"/>
                <a:gd name="T18" fmla="*/ 75 w 150"/>
                <a:gd name="T19" fmla="*/ 150 h 150"/>
                <a:gd name="T20" fmla="*/ 150 w 150"/>
                <a:gd name="T21" fmla="*/ 75 h 150"/>
                <a:gd name="T22" fmla="*/ 75 w 150"/>
                <a:gd name="T23" fmla="*/ 0 h 150"/>
                <a:gd name="T24" fmla="*/ 0 w 150"/>
                <a:gd name="T25" fmla="*/ 75 h 150"/>
                <a:gd name="T26" fmla="*/ 75 w 150"/>
                <a:gd name="T2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50" y="75"/>
                  </a:moveTo>
                  <a:cubicBezTo>
                    <a:pt x="90" y="45"/>
                    <a:pt x="90" y="45"/>
                    <a:pt x="90" y="45"/>
                  </a:cubicBezTo>
                  <a:cubicBezTo>
                    <a:pt x="90" y="105"/>
                    <a:pt x="90" y="105"/>
                    <a:pt x="90" y="105"/>
                  </a:cubicBezTo>
                  <a:lnTo>
                    <a:pt x="50" y="75"/>
                  </a:lnTo>
                  <a:close/>
                  <a:moveTo>
                    <a:pt x="75" y="140"/>
                  </a:moveTo>
                  <a:cubicBezTo>
                    <a:pt x="39" y="140"/>
                    <a:pt x="10" y="111"/>
                    <a:pt x="10" y="75"/>
                  </a:cubicBezTo>
                  <a:cubicBezTo>
                    <a:pt x="10" y="39"/>
                    <a:pt x="39" y="10"/>
                    <a:pt x="75" y="10"/>
                  </a:cubicBezTo>
                  <a:cubicBezTo>
                    <a:pt x="111" y="10"/>
                    <a:pt x="140" y="39"/>
                    <a:pt x="140" y="75"/>
                  </a:cubicBezTo>
                  <a:cubicBezTo>
                    <a:pt x="140" y="111"/>
                    <a:pt x="111" y="140"/>
                    <a:pt x="75" y="140"/>
                  </a:cubicBezTo>
                  <a:moveTo>
                    <a:pt x="75" y="150"/>
                  </a:moveTo>
                  <a:cubicBezTo>
                    <a:pt x="116" y="150"/>
                    <a:pt x="150" y="116"/>
                    <a:pt x="150" y="75"/>
                  </a:cubicBezTo>
                  <a:cubicBezTo>
                    <a:pt x="150" y="34"/>
                    <a:pt x="116" y="0"/>
                    <a:pt x="75" y="0"/>
                  </a:cubicBezTo>
                  <a:cubicBezTo>
                    <a:pt x="34" y="0"/>
                    <a:pt x="0" y="34"/>
                    <a:pt x="0" y="75"/>
                  </a:cubicBezTo>
                  <a:cubicBezTo>
                    <a:pt x="0" y="116"/>
                    <a:pt x="34" y="150"/>
                    <a:pt x="75" y="150"/>
                  </a:cubicBezTo>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pic>
          <p:nvPicPr>
            <p:cNvPr id="36" name="Picture 35"/>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74639" y="1214472"/>
              <a:ext cx="5474682" cy="1841152"/>
            </a:xfrm>
            <a:prstGeom prst="rect">
              <a:avLst/>
            </a:prstGeom>
          </p:spPr>
        </p:pic>
      </p:grpSp>
    </p:spTree>
    <p:extLst>
      <p:ext uri="{BB962C8B-B14F-4D97-AF65-F5344CB8AC3E}">
        <p14:creationId xmlns:p14="http://schemas.microsoft.com/office/powerpoint/2010/main" val="176831631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50"/>
                                        <p:tgtEl>
                                          <p:spTgt spid="31"/>
                                        </p:tgtEl>
                                      </p:cBhvr>
                                    </p:animEffect>
                                  </p:childTnLst>
                                </p:cTn>
                              </p:par>
                              <p:par>
                                <p:cTn id="8" presetID="63" presetClass="path" presetSubtype="0" decel="100000" fill="hold" nodeType="withEffect">
                                  <p:stCondLst>
                                    <p:cond delay="0"/>
                                  </p:stCondLst>
                                  <p:childTnLst>
                                    <p:animMotion origin="layout" path="M -0.02413 3.26827E-6 L 0 3.26827E-6 " pathEditMode="relative" rAng="0" ptsTypes="AA">
                                      <p:cBhvr>
                                        <p:cTn id="9" dur="750" fill="hold"/>
                                        <p:tgtEl>
                                          <p:spTgt spid="31"/>
                                        </p:tgtEl>
                                        <p:attrNameLst>
                                          <p:attrName>ppt_x</p:attrName>
                                          <p:attrName>ppt_y</p:attrName>
                                        </p:attrNameLst>
                                      </p:cBhvr>
                                      <p:rCtr x="1200" y="0"/>
                                    </p:animMotion>
                                  </p:childTnLst>
                                </p:cTn>
                              </p:par>
                              <p:par>
                                <p:cTn id="10" presetID="10" presetClass="entr" presetSubtype="0" fill="hold" nodeType="withEffect">
                                  <p:stCondLst>
                                    <p:cond delay="1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63" presetClass="path" presetSubtype="0" decel="100000" fill="hold" nodeType="withEffect">
                                  <p:stCondLst>
                                    <p:cond delay="100"/>
                                  </p:stCondLst>
                                  <p:childTnLst>
                                    <p:animMotion origin="layout" path="M -0.02413 3.26827E-6 L 0 3.26827E-6 " pathEditMode="relative" rAng="0" ptsTypes="AA">
                                      <p:cBhvr>
                                        <p:cTn id="14" dur="750" fill="hold"/>
                                        <p:tgtEl>
                                          <p:spTgt spid="13"/>
                                        </p:tgtEl>
                                        <p:attrNameLst>
                                          <p:attrName>ppt_x</p:attrName>
                                          <p:attrName>ppt_y</p:attrName>
                                        </p:attrNameLst>
                                      </p:cBhvr>
                                      <p:rCtr x="1200" y="0"/>
                                    </p:animMotion>
                                  </p:childTnLst>
                                </p:cTn>
                              </p:par>
                              <p:par>
                                <p:cTn id="15" presetID="10" presetClass="entr" presetSubtype="0" fill="hold" nodeType="withEffect">
                                  <p:stCondLst>
                                    <p:cond delay="2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750"/>
                                        <p:tgtEl>
                                          <p:spTgt spid="25"/>
                                        </p:tgtEl>
                                      </p:cBhvr>
                                    </p:animEffect>
                                  </p:childTnLst>
                                </p:cTn>
                              </p:par>
                              <p:par>
                                <p:cTn id="18" presetID="63" presetClass="path" presetSubtype="0" decel="100000" fill="hold" nodeType="withEffect">
                                  <p:stCondLst>
                                    <p:cond delay="200"/>
                                  </p:stCondLst>
                                  <p:childTnLst>
                                    <p:animMotion origin="layout" path="M -0.02413 3.26827E-6 L 0 3.26827E-6 " pathEditMode="relative" rAng="0" ptsTypes="AA">
                                      <p:cBhvr>
                                        <p:cTn id="19" dur="750" fill="hold"/>
                                        <p:tgtEl>
                                          <p:spTgt spid="25"/>
                                        </p:tgtEl>
                                        <p:attrNameLst>
                                          <p:attrName>ppt_x</p:attrName>
                                          <p:attrName>ppt_y</p:attrName>
                                        </p:attrNameLst>
                                      </p:cBhvr>
                                      <p:rCtr x="1200" y="0"/>
                                    </p:animMotion>
                                  </p:childTnLst>
                                </p:cTn>
                              </p:par>
                              <p:par>
                                <p:cTn id="20" presetID="10" presetClass="entr" presetSubtype="0" fill="hold" nodeType="withEffect">
                                  <p:stCondLst>
                                    <p:cond delay="3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750"/>
                                        <p:tgtEl>
                                          <p:spTgt spid="19"/>
                                        </p:tgtEl>
                                      </p:cBhvr>
                                    </p:animEffect>
                                  </p:childTnLst>
                                </p:cTn>
                              </p:par>
                              <p:par>
                                <p:cTn id="23" presetID="63" presetClass="path" presetSubtype="0" decel="100000" fill="hold" nodeType="withEffect">
                                  <p:stCondLst>
                                    <p:cond delay="300"/>
                                  </p:stCondLst>
                                  <p:childTnLst>
                                    <p:animMotion origin="layout" path="M -0.02413 3.26827E-6 L 0 3.26827E-6 " pathEditMode="relative" rAng="0" ptsTypes="AA">
                                      <p:cBhvr>
                                        <p:cTn id="24" dur="750" fill="hold"/>
                                        <p:tgtEl>
                                          <p:spTgt spid="19"/>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2125663"/>
            <a:ext cx="12436475" cy="4868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a:t>Complete an evaluation </a:t>
            </a:r>
            <a:r>
              <a:rPr lang="en-US" dirty="0" smtClean="0"/>
              <a:t>and </a:t>
            </a:r>
            <a:r>
              <a:rPr lang="en-US" dirty="0"/>
              <a:t>enter to win!</a:t>
            </a:r>
          </a:p>
        </p:txBody>
      </p:sp>
      <p:pic>
        <p:nvPicPr>
          <p:cNvPr id="5" name="Xbox kinect"/>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2233400"/>
            <a:ext cx="6514743" cy="4653388"/>
          </a:xfrm>
          <a:prstGeom prst="rect">
            <a:avLst/>
          </a:prstGeom>
          <a:noFill/>
          <a:extLst>
            <a:ext uri="{909E8E84-426E-40DD-AFC4-6F175D3DCCD1}">
              <a14:hiddenFill xmlns:a14="http://schemas.microsoft.com/office/drawing/2010/main">
                <a:solidFill>
                  <a:srgbClr val="FFFFFF"/>
                </a:solidFill>
              </a14:hiddenFill>
            </a:ext>
          </a:extLst>
        </p:spPr>
      </p:pic>
      <p:pic>
        <p:nvPicPr>
          <p:cNvPr id="6" name="hat"/>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229896" y="3711718"/>
            <a:ext cx="3474370" cy="2174248"/>
          </a:xfrm>
          <a:prstGeom prst="rect">
            <a:avLst/>
          </a:prstGeom>
          <a:noFill/>
          <a:effectLst>
            <a:outerShdw blurRad="203200" dist="317500" dir="5400000" sx="90000" sy="-19000" rotWithShape="0">
              <a:prstClr val="black">
                <a:alpha val="15000"/>
              </a:prstClr>
            </a:outerShdw>
          </a:effectLst>
          <a:extLst>
            <a:ext uri="{909E8E84-426E-40DD-AFC4-6F175D3DCCD1}">
              <a14:hiddenFill xmlns:a14="http://schemas.microsoft.com/office/drawing/2010/main">
                <a:solidFill>
                  <a:srgbClr val="FFFFFF"/>
                </a:solidFill>
              </a14:hiddenFill>
            </a:ext>
          </a:extLst>
        </p:spPr>
      </p:pic>
      <p:pic>
        <p:nvPicPr>
          <p:cNvPr id="4" name="Best Buy gc"/>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218238" y="2602966"/>
            <a:ext cx="3474680" cy="2174442"/>
          </a:xfrm>
          <a:prstGeom prst="rect">
            <a:avLst/>
          </a:prstGeom>
          <a:noFill/>
          <a:effectLst>
            <a:outerShdw blurRad="203200" dist="317500" dir="5400000" sx="90000" sy="-19000" rotWithShape="0">
              <a:prstClr val="black">
                <a:alpha val="1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23761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63" presetClass="path" presetSubtype="0" decel="100000" fill="hold" nodeType="withEffect">
                                  <p:stCondLst>
                                    <p:cond delay="0"/>
                                  </p:stCondLst>
                                  <p:childTnLst>
                                    <p:animMotion origin="layout" path="M -0.02413 1.59782E-6 L 4.84555E-6 1.59782E-6 " pathEditMode="relative" rAng="0" ptsTypes="AA">
                                      <p:cBhvr>
                                        <p:cTn id="9" dur="750" fill="hold"/>
                                        <p:tgtEl>
                                          <p:spTgt spid="5"/>
                                        </p:tgtEl>
                                        <p:attrNameLst>
                                          <p:attrName>ppt_x</p:attrName>
                                          <p:attrName>ppt_y</p:attrName>
                                        </p:attrNameLst>
                                      </p:cBhvr>
                                      <p:rCtr x="1200" y="0"/>
                                    </p:animMotion>
                                  </p:childTnLst>
                                </p:cTn>
                              </p:par>
                              <p:par>
                                <p:cTn id="10" presetID="10" presetClass="entr" presetSubtype="0" fill="hold" nodeType="withEffect">
                                  <p:stCondLst>
                                    <p:cond delay="2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750"/>
                                        <p:tgtEl>
                                          <p:spTgt spid="4"/>
                                        </p:tgtEl>
                                      </p:cBhvr>
                                    </p:animEffect>
                                  </p:childTnLst>
                                </p:cTn>
                              </p:par>
                              <p:par>
                                <p:cTn id="13" presetID="63" presetClass="path" presetSubtype="0" decel="100000" fill="hold" nodeType="withEffect">
                                  <p:stCondLst>
                                    <p:cond delay="200"/>
                                  </p:stCondLst>
                                  <p:childTnLst>
                                    <p:animMotion origin="layout" path="M -0.02413 -2.55107E-6 L 2.31044E-6 -2.55107E-6 " pathEditMode="relative" rAng="0" ptsTypes="AA">
                                      <p:cBhvr>
                                        <p:cTn id="14" dur="750" fill="hold"/>
                                        <p:tgtEl>
                                          <p:spTgt spid="4"/>
                                        </p:tgtEl>
                                        <p:attrNameLst>
                                          <p:attrName>ppt_x</p:attrName>
                                          <p:attrName>ppt_y</p:attrName>
                                        </p:attrNameLst>
                                      </p:cBhvr>
                                      <p:rCtr x="1200" y="0"/>
                                    </p:animMotion>
                                  </p:childTnLst>
                                </p:cTn>
                              </p:par>
                              <p:par>
                                <p:cTn id="15" presetID="10" presetClass="entr" presetSubtype="0" fill="hold" nodeType="withEffect">
                                  <p:stCondLst>
                                    <p:cond delay="4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50"/>
                                        <p:tgtEl>
                                          <p:spTgt spid="6"/>
                                        </p:tgtEl>
                                      </p:cBhvr>
                                    </p:animEffect>
                                  </p:childTnLst>
                                </p:cTn>
                              </p:par>
                              <p:par>
                                <p:cTn id="18" presetID="63" presetClass="path" presetSubtype="0" decel="100000" fill="hold" nodeType="withEffect">
                                  <p:stCondLst>
                                    <p:cond delay="400"/>
                                  </p:stCondLst>
                                  <p:childTnLst>
                                    <p:animMotion origin="layout" path="M -0.02413 1.49796E-7 L 1.39392E-6 1.49796E-7 " pathEditMode="relative" rAng="0" ptsTypes="AA">
                                      <p:cBhvr>
                                        <p:cTn id="19" dur="750" fill="hold"/>
                                        <p:tgtEl>
                                          <p:spTgt spid="6"/>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Evaluate this session</a:t>
            </a:r>
            <a:endParaRPr lang="en-US" dirty="0"/>
          </a:p>
        </p:txBody>
      </p:sp>
      <p:sp>
        <p:nvSpPr>
          <p:cNvPr id="3" name="Isosceles Triangle 2"/>
          <p:cNvSpPr/>
          <p:nvPr/>
        </p:nvSpPr>
        <p:spPr bwMode="auto">
          <a:xfrm rot="5400000">
            <a:off x="6872971" y="3384644"/>
            <a:ext cx="4554072" cy="903013"/>
          </a:xfrm>
          <a:prstGeom prst="triangle">
            <a:avLst/>
          </a:prstGeom>
          <a:gradFill flip="none" rotWithShape="1">
            <a:gsLst>
              <a:gs pos="0">
                <a:schemeClr val="tx1"/>
              </a:gs>
              <a:gs pos="100000">
                <a:schemeClr val="tx1">
                  <a:alpha val="0"/>
                </a:schemeClr>
              </a:gs>
            </a:gsLst>
            <a:lin ang="54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err="1">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5" name="TextBox 4"/>
          <p:cNvSpPr txBox="1"/>
          <p:nvPr/>
        </p:nvSpPr>
        <p:spPr>
          <a:xfrm>
            <a:off x="292249" y="2488234"/>
            <a:ext cx="4572318" cy="3003899"/>
          </a:xfrm>
          <a:prstGeom prst="rect">
            <a:avLst/>
          </a:prstGeom>
          <a:noFill/>
        </p:spPr>
        <p:txBody>
          <a:bodyPr wrap="square" lIns="182880" tIns="146304" rIns="182880" bIns="146304" rtlCol="0">
            <a:spAutoFit/>
          </a:bodyPr>
          <a:lstStyle/>
          <a:p>
            <a:pPr lvl="0"/>
            <a:r>
              <a:rPr lang="en-US" sz="4400" b="1" dirty="0">
                <a:gradFill>
                  <a:gsLst>
                    <a:gs pos="83000">
                      <a:srgbClr val="FFFFFF"/>
                    </a:gs>
                    <a:gs pos="100000">
                      <a:srgbClr val="0072C6">
                        <a:lumMod val="30000"/>
                        <a:lumOff val="70000"/>
                      </a:srgbClr>
                    </a:gs>
                  </a:gsLst>
                  <a:lin ang="5400000" scaled="1"/>
                </a:gradFill>
              </a:rPr>
              <a:t>Scan this </a:t>
            </a:r>
            <a:r>
              <a:rPr lang="en-US" sz="4400" b="1" dirty="0" smtClean="0">
                <a:gradFill>
                  <a:gsLst>
                    <a:gs pos="83000">
                      <a:srgbClr val="FFFFFF"/>
                    </a:gs>
                    <a:gs pos="100000">
                      <a:srgbClr val="0072C6">
                        <a:lumMod val="30000"/>
                        <a:lumOff val="70000"/>
                      </a:srgbClr>
                    </a:gs>
                  </a:gsLst>
                  <a:lin ang="5400000" scaled="1"/>
                </a:gradFill>
              </a:rPr>
              <a:t/>
            </a:r>
            <a:br>
              <a:rPr lang="en-US" sz="4400" b="1" dirty="0" smtClean="0">
                <a:gradFill>
                  <a:gsLst>
                    <a:gs pos="83000">
                      <a:srgbClr val="FFFFFF"/>
                    </a:gs>
                    <a:gs pos="100000">
                      <a:srgbClr val="0072C6">
                        <a:lumMod val="30000"/>
                        <a:lumOff val="70000"/>
                      </a:srgbClr>
                    </a:gs>
                  </a:gsLst>
                  <a:lin ang="5400000" scaled="1"/>
                </a:gradFill>
              </a:rPr>
            </a:br>
            <a:r>
              <a:rPr lang="en-US" sz="4400" b="1" dirty="0" smtClean="0">
                <a:gradFill>
                  <a:gsLst>
                    <a:gs pos="83000">
                      <a:srgbClr val="FFFFFF"/>
                    </a:gs>
                    <a:gs pos="100000">
                      <a:srgbClr val="0072C6">
                        <a:lumMod val="30000"/>
                        <a:lumOff val="70000"/>
                      </a:srgbClr>
                    </a:gs>
                  </a:gsLst>
                  <a:lin ang="5400000" scaled="1"/>
                </a:gradFill>
              </a:rPr>
              <a:t>QR </a:t>
            </a:r>
            <a:r>
              <a:rPr lang="en-US" sz="4400" b="1" dirty="0">
                <a:gradFill>
                  <a:gsLst>
                    <a:gs pos="83000">
                      <a:srgbClr val="FFFFFF"/>
                    </a:gs>
                    <a:gs pos="100000">
                      <a:srgbClr val="0072C6">
                        <a:lumMod val="30000"/>
                        <a:lumOff val="70000"/>
                      </a:srgbClr>
                    </a:gs>
                  </a:gsLst>
                  <a:lin ang="5400000" scaled="1"/>
                </a:gradFill>
              </a:rPr>
              <a:t>code </a:t>
            </a:r>
            <a:r>
              <a:rPr lang="en-US" sz="4400" b="1" dirty="0" smtClean="0">
                <a:gradFill>
                  <a:gsLst>
                    <a:gs pos="83000">
                      <a:srgbClr val="FFFFFF"/>
                    </a:gs>
                    <a:gs pos="100000">
                      <a:srgbClr val="0072C6">
                        <a:lumMod val="30000"/>
                        <a:lumOff val="70000"/>
                      </a:srgbClr>
                    </a:gs>
                  </a:gsLst>
                  <a:lin ang="5400000" scaled="1"/>
                </a:gradFill>
              </a:rPr>
              <a:t/>
            </a:r>
            <a:br>
              <a:rPr lang="en-US" sz="4400" b="1" dirty="0" smtClean="0">
                <a:gradFill>
                  <a:gsLst>
                    <a:gs pos="83000">
                      <a:srgbClr val="FFFFFF"/>
                    </a:gs>
                    <a:gs pos="100000">
                      <a:srgbClr val="0072C6">
                        <a:lumMod val="30000"/>
                        <a:lumOff val="70000"/>
                      </a:srgbClr>
                    </a:gs>
                  </a:gsLst>
                  <a:lin ang="5400000" scaled="1"/>
                </a:gradFill>
              </a:rPr>
            </a:br>
            <a:r>
              <a:rPr lang="en-US" sz="4400" dirty="0" smtClean="0">
                <a:gradFill>
                  <a:gsLst>
                    <a:gs pos="83000">
                      <a:srgbClr val="FFFFFF"/>
                    </a:gs>
                    <a:gs pos="100000">
                      <a:srgbClr val="0072C6">
                        <a:lumMod val="30000"/>
                        <a:lumOff val="70000"/>
                      </a:srgbClr>
                    </a:gs>
                  </a:gsLst>
                  <a:lin ang="5400000" scaled="1"/>
                </a:gradFill>
              </a:rPr>
              <a:t>to evaluate </a:t>
            </a:r>
            <a:br>
              <a:rPr lang="en-US" sz="4400" dirty="0" smtClean="0">
                <a:gradFill>
                  <a:gsLst>
                    <a:gs pos="83000">
                      <a:srgbClr val="FFFFFF"/>
                    </a:gs>
                    <a:gs pos="100000">
                      <a:srgbClr val="0072C6">
                        <a:lumMod val="30000"/>
                        <a:lumOff val="70000"/>
                      </a:srgbClr>
                    </a:gs>
                  </a:gsLst>
                  <a:lin ang="5400000" scaled="1"/>
                </a:gradFill>
              </a:rPr>
            </a:br>
            <a:r>
              <a:rPr lang="en-US" sz="4400" dirty="0" smtClean="0">
                <a:gradFill>
                  <a:gsLst>
                    <a:gs pos="83000">
                      <a:srgbClr val="FFFFFF"/>
                    </a:gs>
                    <a:gs pos="100000">
                      <a:srgbClr val="0072C6">
                        <a:lumMod val="30000"/>
                        <a:lumOff val="70000"/>
                      </a:srgbClr>
                    </a:gs>
                  </a:gsLst>
                  <a:lin ang="5400000" scaled="1"/>
                </a:gradFill>
              </a:rPr>
              <a:t>this </a:t>
            </a:r>
            <a:r>
              <a:rPr lang="en-US" sz="4400" dirty="0">
                <a:gradFill>
                  <a:gsLst>
                    <a:gs pos="83000">
                      <a:srgbClr val="FFFFFF"/>
                    </a:gs>
                    <a:gs pos="100000">
                      <a:srgbClr val="0072C6">
                        <a:lumMod val="30000"/>
                        <a:lumOff val="70000"/>
                      </a:srgbClr>
                    </a:gs>
                  </a:gsLst>
                  <a:lin ang="5400000" scaled="1"/>
                </a:gradFill>
              </a:rPr>
              <a:t>session.</a:t>
            </a: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33220" y="1668463"/>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9847" y="1669943"/>
            <a:ext cx="2353260" cy="4569436"/>
          </a:xfrm>
          <a:prstGeom prst="rect">
            <a:avLst/>
          </a:prstGeom>
        </p:spPr>
      </p:pic>
    </p:spTree>
    <p:extLst>
      <p:ext uri="{BB962C8B-B14F-4D97-AF65-F5344CB8AC3E}">
        <p14:creationId xmlns:p14="http://schemas.microsoft.com/office/powerpoint/2010/main" val="3251899211"/>
      </p:ext>
    </p:extLst>
  </p:cSld>
  <p:clrMapOvr>
    <a:masterClrMapping/>
  </p:clrMapOvr>
  <p:transition spd="slow">
    <p:push/>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343" dirty="0"/>
              <a:t>A Walk Down Memory Lane</a:t>
            </a:r>
          </a:p>
        </p:txBody>
      </p:sp>
    </p:spTree>
    <p:extLst>
      <p:ext uri="{BB962C8B-B14F-4D97-AF65-F5344CB8AC3E}">
        <p14:creationId xmlns:p14="http://schemas.microsoft.com/office/powerpoint/2010/main" val="1894908388"/>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blackWhite">
          <a:xfrm>
            <a:off x="275443" y="6077994"/>
            <a:ext cx="10969974" cy="624946"/>
          </a:xfrm>
          <a:prstGeom prst="rect">
            <a:avLst/>
          </a:prstGeom>
          <a:noFill/>
          <a:ln w="12700">
            <a:noFill/>
            <a:miter lim="800000"/>
            <a:headEnd type="none" w="sm" len="sm"/>
            <a:tailEnd type="none" w="sm" len="sm"/>
          </a:ln>
          <a:effectLst/>
        </p:spPr>
        <p:txBody>
          <a:bodyPr vert="horz" wrap="square" lIns="182806" tIns="146246" rIns="182806" bIns="146246" numCol="1" anchor="t" anchorCtr="0" compatLnSpc="1">
            <a:prstTxWarp prst="textNoShape">
              <a:avLst/>
            </a:prstTxWarp>
            <a:spAutoFit/>
          </a:bodyPr>
          <a:lstStyle/>
          <a:p>
            <a:pPr defTabSz="931920" eaLnBrk="0" hangingPunct="0"/>
            <a:r>
              <a:rPr lang="en-US" sz="700" dirty="0">
                <a:gradFill>
                  <a:gsLst>
                    <a:gs pos="0">
                      <a:srgbClr val="FFFFFF"/>
                    </a:gs>
                    <a:gs pos="100000">
                      <a:srgbClr val="FFFFFF"/>
                    </a:gs>
                  </a:gsLst>
                  <a:lin ang="5400000" scaled="0"/>
                </a:gradFill>
                <a:cs typeface="Segoe UI" pitchFamily="34" charset="0"/>
              </a:rPr>
              <a:t>© 2014 Microsoft Corporation. All rights reserved. Microsoft, Windows, Windows Vista and other product names are or may be registered trademarks and/or trademarks in the U.S. and/or other countries.</a:t>
            </a:r>
          </a:p>
          <a:p>
            <a:pPr defTabSz="93192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invGray">
          <a:xfrm>
            <a:off x="461547" y="3145183"/>
            <a:ext cx="3287183" cy="704161"/>
          </a:xfrm>
          <a:prstGeom prst="rect">
            <a:avLst/>
          </a:prstGeom>
        </p:spPr>
      </p:pic>
    </p:spTree>
    <p:extLst>
      <p:ext uri="{BB962C8B-B14F-4D97-AF65-F5344CB8AC3E}">
        <p14:creationId xmlns:p14="http://schemas.microsoft.com/office/powerpoint/2010/main" val="288137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306423" y="5438561"/>
            <a:ext cx="3701953" cy="1029548"/>
            <a:chOff x="8141839" y="5108887"/>
            <a:chExt cx="3629695" cy="1009452"/>
          </a:xfrm>
        </p:grpSpPr>
        <p:grpSp>
          <p:nvGrpSpPr>
            <p:cNvPr id="36" name="Group 35"/>
            <p:cNvGrpSpPr/>
            <p:nvPr/>
          </p:nvGrpSpPr>
          <p:grpSpPr>
            <a:xfrm>
              <a:off x="8141839" y="5108887"/>
              <a:ext cx="3629695" cy="1009452"/>
              <a:chOff x="8307265" y="5355008"/>
              <a:chExt cx="3703442" cy="1280159"/>
            </a:xfrm>
            <a:solidFill>
              <a:schemeClr val="accent3"/>
            </a:solidFill>
          </p:grpSpPr>
          <p:sp>
            <p:nvSpPr>
              <p:cNvPr id="37" name="Yellow"/>
              <p:cNvSpPr/>
              <p:nvPr/>
            </p:nvSpPr>
            <p:spPr bwMode="auto">
              <a:xfrm>
                <a:off x="8307265" y="5355008"/>
                <a:ext cx="3703442" cy="1280159"/>
              </a:xfrm>
              <a:prstGeom prst="roundRect">
                <a:avLst>
                  <a:gd name="adj" fmla="val 0"/>
                </a:avLst>
              </a:prstGeom>
              <a:grpFill/>
              <a:ln w="9525" cap="flat" cmpd="sng" algn="ctr">
                <a:noFill/>
                <a:prstDash val="solid"/>
                <a:headEnd type="none" w="med" len="med"/>
                <a:tailEnd type="none" w="med" len="med"/>
              </a:ln>
              <a:effectLst/>
            </p:spPr>
            <p:txBody>
              <a:bodyPr vert="horz" wrap="square" lIns="93219" tIns="46610" rIns="93219" bIns="46610" numCol="1" rtlCol="0" anchor="ctr" anchorCtr="0" compatLnSpc="1">
                <a:prstTxWarp prst="textNoShape">
                  <a:avLst/>
                </a:prstTxWarp>
              </a:bodyPr>
              <a:lstStyle/>
              <a:p>
                <a:pPr algn="ctr" defTabSz="931943" fontAlgn="base">
                  <a:spcBef>
                    <a:spcPct val="0"/>
                  </a:spcBef>
                  <a:spcAft>
                    <a:spcPct val="0"/>
                  </a:spcAft>
                  <a:defRPr/>
                </a:pPr>
                <a:endParaRPr lang="en-US" sz="2243" kern="0" dirty="0">
                  <a:solidFill>
                    <a:schemeClr val="bg1"/>
                  </a:solidFill>
                  <a:latin typeface="+mj-lt"/>
                  <a:ea typeface="Segoe UI" pitchFamily="34" charset="0"/>
                  <a:cs typeface="Segoe UI" pitchFamily="34" charset="0"/>
                </a:endParaRPr>
              </a:p>
            </p:txBody>
          </p:sp>
          <p:sp>
            <p:nvSpPr>
              <p:cNvPr id="38" name="TextBox 37"/>
              <p:cNvSpPr txBox="1"/>
              <p:nvPr/>
            </p:nvSpPr>
            <p:spPr>
              <a:xfrm>
                <a:off x="9458597" y="5386995"/>
                <a:ext cx="2501778" cy="562613"/>
              </a:xfrm>
              <a:prstGeom prst="rect">
                <a:avLst/>
              </a:prstGeom>
              <a:grpFill/>
            </p:spPr>
            <p:txBody>
              <a:bodyPr wrap="square" lIns="124275" tIns="62138" rIns="124275" bIns="62138" rtlCol="0">
                <a:spAutoFit/>
              </a:bodyPr>
              <a:lstStyle/>
              <a:p>
                <a:pPr marL="0" lvl="1" defTabSz="932250">
                  <a:lnSpc>
                    <a:spcPts val="2474"/>
                  </a:lnSpc>
                  <a:defRPr/>
                </a:pPr>
                <a:r>
                  <a:rPr lang="en-US" sz="1632" kern="0" dirty="0">
                    <a:gradFill>
                      <a:gsLst>
                        <a:gs pos="1250">
                          <a:schemeClr val="tx1"/>
                        </a:gs>
                        <a:gs pos="100000">
                          <a:schemeClr val="tx1"/>
                        </a:gs>
                      </a:gsLst>
                      <a:lin ang="5400000" scaled="0"/>
                    </a:gradFill>
                    <a:latin typeface="+mj-lt"/>
                  </a:rPr>
                  <a:t>Bug Fixes</a:t>
                </a:r>
              </a:p>
            </p:txBody>
          </p:sp>
        </p:grpSp>
        <p:grpSp>
          <p:nvGrpSpPr>
            <p:cNvPr id="68" name="Group 67"/>
            <p:cNvGrpSpPr/>
            <p:nvPr/>
          </p:nvGrpSpPr>
          <p:grpSpPr bwMode="black">
            <a:xfrm>
              <a:off x="8495099" y="5231091"/>
              <a:ext cx="573378" cy="596597"/>
              <a:chOff x="307975" y="1987550"/>
              <a:chExt cx="1377950" cy="1434124"/>
            </a:xfrm>
            <a:solidFill>
              <a:srgbClr val="FFFFFF"/>
            </a:solidFill>
          </p:grpSpPr>
          <p:sp>
            <p:nvSpPr>
              <p:cNvPr id="69" name="Freeform 118"/>
              <p:cNvSpPr>
                <a:spLocks/>
              </p:cNvSpPr>
              <p:nvPr/>
            </p:nvSpPr>
            <p:spPr bwMode="black">
              <a:xfrm>
                <a:off x="538162" y="2540611"/>
                <a:ext cx="917576" cy="881063"/>
              </a:xfrm>
              <a:custGeom>
                <a:avLst/>
                <a:gdLst>
                  <a:gd name="T0" fmla="*/ 237 w 245"/>
                  <a:gd name="T1" fmla="*/ 0 h 235"/>
                  <a:gd name="T2" fmla="*/ 218 w 245"/>
                  <a:gd name="T3" fmla="*/ 10 h 235"/>
                  <a:gd name="T4" fmla="*/ 131 w 245"/>
                  <a:gd name="T5" fmla="*/ 30 h 235"/>
                  <a:gd name="T6" fmla="*/ 131 w 245"/>
                  <a:gd name="T7" fmla="*/ 201 h 235"/>
                  <a:gd name="T8" fmla="*/ 115 w 245"/>
                  <a:gd name="T9" fmla="*/ 201 h 235"/>
                  <a:gd name="T10" fmla="*/ 115 w 245"/>
                  <a:gd name="T11" fmla="*/ 30 h 235"/>
                  <a:gd name="T12" fmla="*/ 27 w 245"/>
                  <a:gd name="T13" fmla="*/ 10 h 235"/>
                  <a:gd name="T14" fmla="*/ 9 w 245"/>
                  <a:gd name="T15" fmla="*/ 0 h 235"/>
                  <a:gd name="T16" fmla="*/ 0 w 245"/>
                  <a:gd name="T17" fmla="*/ 67 h 235"/>
                  <a:gd name="T18" fmla="*/ 123 w 245"/>
                  <a:gd name="T19" fmla="*/ 235 h 235"/>
                  <a:gd name="T20" fmla="*/ 245 w 245"/>
                  <a:gd name="T21" fmla="*/ 67 h 235"/>
                  <a:gd name="T22" fmla="*/ 237 w 245"/>
                  <a:gd name="T23"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5" h="235">
                    <a:moveTo>
                      <a:pt x="237" y="0"/>
                    </a:moveTo>
                    <a:cubicBezTo>
                      <a:pt x="232" y="3"/>
                      <a:pt x="226" y="7"/>
                      <a:pt x="218" y="10"/>
                    </a:cubicBezTo>
                    <a:cubicBezTo>
                      <a:pt x="198" y="20"/>
                      <a:pt x="169" y="29"/>
                      <a:pt x="131" y="30"/>
                    </a:cubicBezTo>
                    <a:cubicBezTo>
                      <a:pt x="131" y="201"/>
                      <a:pt x="131" y="201"/>
                      <a:pt x="131" y="201"/>
                    </a:cubicBezTo>
                    <a:cubicBezTo>
                      <a:pt x="115" y="201"/>
                      <a:pt x="115" y="201"/>
                      <a:pt x="115" y="201"/>
                    </a:cubicBezTo>
                    <a:cubicBezTo>
                      <a:pt x="115" y="30"/>
                      <a:pt x="115" y="30"/>
                      <a:pt x="115" y="30"/>
                    </a:cubicBezTo>
                    <a:cubicBezTo>
                      <a:pt x="76" y="29"/>
                      <a:pt x="47" y="20"/>
                      <a:pt x="27" y="10"/>
                    </a:cubicBezTo>
                    <a:cubicBezTo>
                      <a:pt x="19" y="7"/>
                      <a:pt x="13" y="3"/>
                      <a:pt x="9" y="0"/>
                    </a:cubicBezTo>
                    <a:cubicBezTo>
                      <a:pt x="3" y="20"/>
                      <a:pt x="0" y="43"/>
                      <a:pt x="0" y="67"/>
                    </a:cubicBezTo>
                    <a:cubicBezTo>
                      <a:pt x="0" y="149"/>
                      <a:pt x="61" y="235"/>
                      <a:pt x="123" y="235"/>
                    </a:cubicBezTo>
                    <a:cubicBezTo>
                      <a:pt x="184" y="235"/>
                      <a:pt x="245" y="149"/>
                      <a:pt x="245" y="67"/>
                    </a:cubicBezTo>
                    <a:cubicBezTo>
                      <a:pt x="245" y="43"/>
                      <a:pt x="242" y="20"/>
                      <a:pt x="23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632"/>
              </a:p>
            </p:txBody>
          </p:sp>
          <p:sp>
            <p:nvSpPr>
              <p:cNvPr id="70" name="Freeform 119"/>
              <p:cNvSpPr>
                <a:spLocks/>
              </p:cNvSpPr>
              <p:nvPr/>
            </p:nvSpPr>
            <p:spPr bwMode="black">
              <a:xfrm>
                <a:off x="579438" y="2478088"/>
                <a:ext cx="3175" cy="7938"/>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1"/>
                      <a:pt x="0" y="1"/>
                      <a:pt x="0" y="2"/>
                    </a:cubicBez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632"/>
              </a:p>
            </p:txBody>
          </p:sp>
          <p:sp>
            <p:nvSpPr>
              <p:cNvPr id="73" name="Freeform 120"/>
              <p:cNvSpPr>
                <a:spLocks/>
              </p:cNvSpPr>
              <p:nvPr/>
            </p:nvSpPr>
            <p:spPr bwMode="black">
              <a:xfrm>
                <a:off x="571500" y="2486025"/>
                <a:ext cx="7938" cy="30163"/>
              </a:xfrm>
              <a:custGeom>
                <a:avLst/>
                <a:gdLst>
                  <a:gd name="T0" fmla="*/ 2 w 2"/>
                  <a:gd name="T1" fmla="*/ 0 h 8"/>
                  <a:gd name="T2" fmla="*/ 0 w 2"/>
                  <a:gd name="T3" fmla="*/ 8 h 8"/>
                  <a:gd name="T4" fmla="*/ 2 w 2"/>
                  <a:gd name="T5" fmla="*/ 0 h 8"/>
                </a:gdLst>
                <a:ahLst/>
                <a:cxnLst>
                  <a:cxn ang="0">
                    <a:pos x="T0" y="T1"/>
                  </a:cxn>
                  <a:cxn ang="0">
                    <a:pos x="T2" y="T3"/>
                  </a:cxn>
                  <a:cxn ang="0">
                    <a:pos x="T4" y="T5"/>
                  </a:cxn>
                </a:cxnLst>
                <a:rect l="0" t="0" r="r" b="b"/>
                <a:pathLst>
                  <a:path w="2" h="8">
                    <a:moveTo>
                      <a:pt x="2" y="0"/>
                    </a:moveTo>
                    <a:cubicBezTo>
                      <a:pt x="1" y="3"/>
                      <a:pt x="0" y="5"/>
                      <a:pt x="0" y="8"/>
                    </a:cubicBezTo>
                    <a:cubicBezTo>
                      <a:pt x="0" y="5"/>
                      <a:pt x="1" y="3"/>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632"/>
              </a:p>
            </p:txBody>
          </p:sp>
          <p:sp>
            <p:nvSpPr>
              <p:cNvPr id="74" name="Freeform 121"/>
              <p:cNvSpPr>
                <a:spLocks/>
              </p:cNvSpPr>
              <p:nvPr/>
            </p:nvSpPr>
            <p:spPr bwMode="black">
              <a:xfrm>
                <a:off x="1414463" y="2486025"/>
                <a:ext cx="12700" cy="30163"/>
              </a:xfrm>
              <a:custGeom>
                <a:avLst/>
                <a:gdLst>
                  <a:gd name="T0" fmla="*/ 0 w 3"/>
                  <a:gd name="T1" fmla="*/ 0 h 8"/>
                  <a:gd name="T2" fmla="*/ 3 w 3"/>
                  <a:gd name="T3" fmla="*/ 8 h 8"/>
                  <a:gd name="T4" fmla="*/ 0 w 3"/>
                  <a:gd name="T5" fmla="*/ 0 h 8"/>
                </a:gdLst>
                <a:ahLst/>
                <a:cxnLst>
                  <a:cxn ang="0">
                    <a:pos x="T0" y="T1"/>
                  </a:cxn>
                  <a:cxn ang="0">
                    <a:pos x="T2" y="T3"/>
                  </a:cxn>
                  <a:cxn ang="0">
                    <a:pos x="T4" y="T5"/>
                  </a:cxn>
                </a:cxnLst>
                <a:rect l="0" t="0" r="r" b="b"/>
                <a:pathLst>
                  <a:path w="3" h="8">
                    <a:moveTo>
                      <a:pt x="0" y="0"/>
                    </a:moveTo>
                    <a:cubicBezTo>
                      <a:pt x="1" y="3"/>
                      <a:pt x="2" y="5"/>
                      <a:pt x="3" y="8"/>
                    </a:cubicBezTo>
                    <a:cubicBezTo>
                      <a:pt x="2" y="5"/>
                      <a:pt x="1" y="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632"/>
              </a:p>
            </p:txBody>
          </p:sp>
          <p:sp>
            <p:nvSpPr>
              <p:cNvPr id="75" name="Freeform 122"/>
              <p:cNvSpPr>
                <a:spLocks/>
              </p:cNvSpPr>
              <p:nvPr/>
            </p:nvSpPr>
            <p:spPr bwMode="black">
              <a:xfrm>
                <a:off x="582613" y="2459038"/>
                <a:ext cx="7938" cy="19050"/>
              </a:xfrm>
              <a:custGeom>
                <a:avLst/>
                <a:gdLst>
                  <a:gd name="T0" fmla="*/ 0 w 2"/>
                  <a:gd name="T1" fmla="*/ 5 h 5"/>
                  <a:gd name="T2" fmla="*/ 2 w 2"/>
                  <a:gd name="T3" fmla="*/ 0 h 5"/>
                  <a:gd name="T4" fmla="*/ 2 w 2"/>
                  <a:gd name="T5" fmla="*/ 0 h 5"/>
                  <a:gd name="T6" fmla="*/ 0 w 2"/>
                  <a:gd name="T7" fmla="*/ 5 h 5"/>
                </a:gdLst>
                <a:ahLst/>
                <a:cxnLst>
                  <a:cxn ang="0">
                    <a:pos x="T0" y="T1"/>
                  </a:cxn>
                  <a:cxn ang="0">
                    <a:pos x="T2" y="T3"/>
                  </a:cxn>
                  <a:cxn ang="0">
                    <a:pos x="T4" y="T5"/>
                  </a:cxn>
                  <a:cxn ang="0">
                    <a:pos x="T6" y="T7"/>
                  </a:cxn>
                </a:cxnLst>
                <a:rect l="0" t="0" r="r" b="b"/>
                <a:pathLst>
                  <a:path w="2" h="5">
                    <a:moveTo>
                      <a:pt x="0" y="5"/>
                    </a:moveTo>
                    <a:cubicBezTo>
                      <a:pt x="1" y="4"/>
                      <a:pt x="1" y="2"/>
                      <a:pt x="2" y="0"/>
                    </a:cubicBezTo>
                    <a:cubicBezTo>
                      <a:pt x="2" y="0"/>
                      <a:pt x="2" y="0"/>
                      <a:pt x="2" y="0"/>
                    </a:cubicBezTo>
                    <a:cubicBezTo>
                      <a:pt x="1" y="2"/>
                      <a:pt x="1" y="4"/>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632"/>
              </a:p>
            </p:txBody>
          </p:sp>
          <p:sp>
            <p:nvSpPr>
              <p:cNvPr id="77" name="Freeform 123"/>
              <p:cNvSpPr>
                <a:spLocks/>
              </p:cNvSpPr>
              <p:nvPr/>
            </p:nvSpPr>
            <p:spPr bwMode="black">
              <a:xfrm>
                <a:off x="1411288" y="2478088"/>
                <a:ext cx="3175" cy="7938"/>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0" y="1"/>
                      <a:pt x="1" y="1"/>
                      <a:pt x="1" y="2"/>
                    </a:cubicBezTo>
                    <a:cubicBezTo>
                      <a:pt x="1" y="1"/>
                      <a:pt x="0"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632"/>
              </a:p>
            </p:txBody>
          </p:sp>
          <p:sp>
            <p:nvSpPr>
              <p:cNvPr id="79" name="Freeform 124"/>
              <p:cNvSpPr>
                <a:spLocks noEditPoints="1"/>
              </p:cNvSpPr>
              <p:nvPr/>
            </p:nvSpPr>
            <p:spPr bwMode="black">
              <a:xfrm>
                <a:off x="590550" y="2224088"/>
                <a:ext cx="812800" cy="344488"/>
              </a:xfrm>
              <a:custGeom>
                <a:avLst/>
                <a:gdLst>
                  <a:gd name="T0" fmla="*/ 109 w 217"/>
                  <a:gd name="T1" fmla="*/ 0 h 92"/>
                  <a:gd name="T2" fmla="*/ 0 w 217"/>
                  <a:gd name="T3" fmla="*/ 63 h 92"/>
                  <a:gd name="T4" fmla="*/ 19 w 217"/>
                  <a:gd name="T5" fmla="*/ 74 h 92"/>
                  <a:gd name="T6" fmla="*/ 109 w 217"/>
                  <a:gd name="T7" fmla="*/ 92 h 92"/>
                  <a:gd name="T8" fmla="*/ 196 w 217"/>
                  <a:gd name="T9" fmla="*/ 74 h 92"/>
                  <a:gd name="T10" fmla="*/ 217 w 217"/>
                  <a:gd name="T11" fmla="*/ 63 h 92"/>
                  <a:gd name="T12" fmla="*/ 109 w 217"/>
                  <a:gd name="T13" fmla="*/ 0 h 92"/>
                  <a:gd name="T14" fmla="*/ 45 w 217"/>
                  <a:gd name="T15" fmla="*/ 47 h 92"/>
                  <a:gd name="T16" fmla="*/ 31 w 217"/>
                  <a:gd name="T17" fmla="*/ 33 h 92"/>
                  <a:gd name="T18" fmla="*/ 45 w 217"/>
                  <a:gd name="T19" fmla="*/ 20 h 92"/>
                  <a:gd name="T20" fmla="*/ 59 w 217"/>
                  <a:gd name="T21" fmla="*/ 33 h 92"/>
                  <a:gd name="T22" fmla="*/ 45 w 217"/>
                  <a:gd name="T23" fmla="*/ 47 h 92"/>
                  <a:gd name="T24" fmla="*/ 172 w 217"/>
                  <a:gd name="T25" fmla="*/ 47 h 92"/>
                  <a:gd name="T26" fmla="*/ 158 w 217"/>
                  <a:gd name="T27" fmla="*/ 33 h 92"/>
                  <a:gd name="T28" fmla="*/ 172 w 217"/>
                  <a:gd name="T29" fmla="*/ 20 h 92"/>
                  <a:gd name="T30" fmla="*/ 186 w 217"/>
                  <a:gd name="T31" fmla="*/ 33 h 92"/>
                  <a:gd name="T32" fmla="*/ 172 w 217"/>
                  <a:gd name="T33" fmla="*/ 47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7" h="92">
                    <a:moveTo>
                      <a:pt x="109" y="0"/>
                    </a:moveTo>
                    <a:cubicBezTo>
                      <a:pt x="49" y="0"/>
                      <a:pt x="16" y="25"/>
                      <a:pt x="0" y="63"/>
                    </a:cubicBezTo>
                    <a:cubicBezTo>
                      <a:pt x="5" y="66"/>
                      <a:pt x="11" y="70"/>
                      <a:pt x="19" y="74"/>
                    </a:cubicBezTo>
                    <a:cubicBezTo>
                      <a:pt x="39" y="83"/>
                      <a:pt x="68" y="92"/>
                      <a:pt x="109" y="92"/>
                    </a:cubicBezTo>
                    <a:cubicBezTo>
                      <a:pt x="148" y="92"/>
                      <a:pt x="177" y="83"/>
                      <a:pt x="196" y="74"/>
                    </a:cubicBezTo>
                    <a:cubicBezTo>
                      <a:pt x="205" y="70"/>
                      <a:pt x="212" y="66"/>
                      <a:pt x="217" y="63"/>
                    </a:cubicBezTo>
                    <a:cubicBezTo>
                      <a:pt x="201" y="25"/>
                      <a:pt x="168" y="0"/>
                      <a:pt x="109" y="0"/>
                    </a:cubicBezTo>
                    <a:close/>
                    <a:moveTo>
                      <a:pt x="45" y="47"/>
                    </a:moveTo>
                    <a:cubicBezTo>
                      <a:pt x="37" y="47"/>
                      <a:pt x="31" y="41"/>
                      <a:pt x="31" y="33"/>
                    </a:cubicBezTo>
                    <a:cubicBezTo>
                      <a:pt x="31" y="26"/>
                      <a:pt x="37" y="20"/>
                      <a:pt x="45" y="20"/>
                    </a:cubicBezTo>
                    <a:cubicBezTo>
                      <a:pt x="53" y="20"/>
                      <a:pt x="59" y="26"/>
                      <a:pt x="59" y="33"/>
                    </a:cubicBezTo>
                    <a:cubicBezTo>
                      <a:pt x="59" y="41"/>
                      <a:pt x="53" y="47"/>
                      <a:pt x="45" y="47"/>
                    </a:cubicBezTo>
                    <a:close/>
                    <a:moveTo>
                      <a:pt x="172" y="47"/>
                    </a:moveTo>
                    <a:cubicBezTo>
                      <a:pt x="164" y="47"/>
                      <a:pt x="158" y="41"/>
                      <a:pt x="158" y="33"/>
                    </a:cubicBezTo>
                    <a:cubicBezTo>
                      <a:pt x="158" y="26"/>
                      <a:pt x="164" y="20"/>
                      <a:pt x="172" y="20"/>
                    </a:cubicBezTo>
                    <a:cubicBezTo>
                      <a:pt x="180" y="20"/>
                      <a:pt x="186" y="26"/>
                      <a:pt x="186" y="33"/>
                    </a:cubicBezTo>
                    <a:cubicBezTo>
                      <a:pt x="186" y="41"/>
                      <a:pt x="180" y="47"/>
                      <a:pt x="17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632"/>
              </a:p>
            </p:txBody>
          </p:sp>
          <p:sp>
            <p:nvSpPr>
              <p:cNvPr id="81" name="Freeform 125"/>
              <p:cNvSpPr>
                <a:spLocks/>
              </p:cNvSpPr>
              <p:nvPr/>
            </p:nvSpPr>
            <p:spPr bwMode="black">
              <a:xfrm>
                <a:off x="1403350" y="2459038"/>
                <a:ext cx="7938" cy="19050"/>
              </a:xfrm>
              <a:custGeom>
                <a:avLst/>
                <a:gdLst>
                  <a:gd name="T0" fmla="*/ 0 w 2"/>
                  <a:gd name="T1" fmla="*/ 0 h 5"/>
                  <a:gd name="T2" fmla="*/ 0 w 2"/>
                  <a:gd name="T3" fmla="*/ 0 h 5"/>
                  <a:gd name="T4" fmla="*/ 2 w 2"/>
                  <a:gd name="T5" fmla="*/ 5 h 5"/>
                  <a:gd name="T6" fmla="*/ 0 w 2"/>
                  <a:gd name="T7" fmla="*/ 0 h 5"/>
                </a:gdLst>
                <a:ahLst/>
                <a:cxnLst>
                  <a:cxn ang="0">
                    <a:pos x="T0" y="T1"/>
                  </a:cxn>
                  <a:cxn ang="0">
                    <a:pos x="T2" y="T3"/>
                  </a:cxn>
                  <a:cxn ang="0">
                    <a:pos x="T4" y="T5"/>
                  </a:cxn>
                  <a:cxn ang="0">
                    <a:pos x="T6" y="T7"/>
                  </a:cxn>
                </a:cxnLst>
                <a:rect l="0" t="0" r="r" b="b"/>
                <a:pathLst>
                  <a:path w="2" h="5">
                    <a:moveTo>
                      <a:pt x="0" y="0"/>
                    </a:moveTo>
                    <a:cubicBezTo>
                      <a:pt x="0" y="0"/>
                      <a:pt x="0" y="0"/>
                      <a:pt x="0" y="0"/>
                    </a:cubicBezTo>
                    <a:cubicBezTo>
                      <a:pt x="1" y="2"/>
                      <a:pt x="1" y="3"/>
                      <a:pt x="2" y="5"/>
                    </a:cubicBezTo>
                    <a:cubicBezTo>
                      <a:pt x="2" y="3"/>
                      <a:pt x="1" y="2"/>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632"/>
              </a:p>
            </p:txBody>
          </p:sp>
          <p:sp>
            <p:nvSpPr>
              <p:cNvPr id="83" name="Freeform 126"/>
              <p:cNvSpPr>
                <a:spLocks/>
              </p:cNvSpPr>
              <p:nvPr/>
            </p:nvSpPr>
            <p:spPr bwMode="black">
              <a:xfrm>
                <a:off x="750888" y="2006600"/>
                <a:ext cx="492125" cy="269875"/>
              </a:xfrm>
              <a:custGeom>
                <a:avLst/>
                <a:gdLst>
                  <a:gd name="T0" fmla="*/ 2 w 131"/>
                  <a:gd name="T1" fmla="*/ 11 h 72"/>
                  <a:gd name="T2" fmla="*/ 61 w 131"/>
                  <a:gd name="T3" fmla="*/ 70 h 72"/>
                  <a:gd name="T4" fmla="*/ 66 w 131"/>
                  <a:gd name="T5" fmla="*/ 72 h 72"/>
                  <a:gd name="T6" fmla="*/ 70 w 131"/>
                  <a:gd name="T7" fmla="*/ 70 h 72"/>
                  <a:gd name="T8" fmla="*/ 129 w 131"/>
                  <a:gd name="T9" fmla="*/ 11 h 72"/>
                  <a:gd name="T10" fmla="*/ 129 w 131"/>
                  <a:gd name="T11" fmla="*/ 2 h 72"/>
                  <a:gd name="T12" fmla="*/ 121 w 131"/>
                  <a:gd name="T13" fmla="*/ 2 h 72"/>
                  <a:gd name="T14" fmla="*/ 66 w 131"/>
                  <a:gd name="T15" fmla="*/ 57 h 72"/>
                  <a:gd name="T16" fmla="*/ 10 w 131"/>
                  <a:gd name="T17" fmla="*/ 2 h 72"/>
                  <a:gd name="T18" fmla="*/ 2 w 131"/>
                  <a:gd name="T19" fmla="*/ 2 h 72"/>
                  <a:gd name="T20" fmla="*/ 2 w 131"/>
                  <a:gd name="T21" fmla="*/ 1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1" h="72">
                    <a:moveTo>
                      <a:pt x="2" y="11"/>
                    </a:moveTo>
                    <a:cubicBezTo>
                      <a:pt x="61" y="70"/>
                      <a:pt x="61" y="70"/>
                      <a:pt x="61" y="70"/>
                    </a:cubicBezTo>
                    <a:cubicBezTo>
                      <a:pt x="62" y="71"/>
                      <a:pt x="64" y="72"/>
                      <a:pt x="66" y="72"/>
                    </a:cubicBezTo>
                    <a:cubicBezTo>
                      <a:pt x="67" y="72"/>
                      <a:pt x="69" y="71"/>
                      <a:pt x="70" y="70"/>
                    </a:cubicBezTo>
                    <a:cubicBezTo>
                      <a:pt x="129" y="11"/>
                      <a:pt x="129" y="11"/>
                      <a:pt x="129" y="11"/>
                    </a:cubicBezTo>
                    <a:cubicBezTo>
                      <a:pt x="131" y="8"/>
                      <a:pt x="131" y="5"/>
                      <a:pt x="129" y="2"/>
                    </a:cubicBezTo>
                    <a:cubicBezTo>
                      <a:pt x="127" y="0"/>
                      <a:pt x="123" y="0"/>
                      <a:pt x="121" y="2"/>
                    </a:cubicBezTo>
                    <a:cubicBezTo>
                      <a:pt x="66" y="57"/>
                      <a:pt x="66" y="57"/>
                      <a:pt x="66" y="57"/>
                    </a:cubicBezTo>
                    <a:cubicBezTo>
                      <a:pt x="10" y="2"/>
                      <a:pt x="10" y="2"/>
                      <a:pt x="10" y="2"/>
                    </a:cubicBezTo>
                    <a:cubicBezTo>
                      <a:pt x="8" y="0"/>
                      <a:pt x="4" y="0"/>
                      <a:pt x="2" y="2"/>
                    </a:cubicBezTo>
                    <a:cubicBezTo>
                      <a:pt x="0" y="5"/>
                      <a:pt x="0" y="8"/>
                      <a:pt x="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632"/>
              </a:p>
            </p:txBody>
          </p:sp>
          <p:sp>
            <p:nvSpPr>
              <p:cNvPr id="85" name="Oval 127"/>
              <p:cNvSpPr>
                <a:spLocks noChangeArrowheads="1"/>
              </p:cNvSpPr>
              <p:nvPr/>
            </p:nvSpPr>
            <p:spPr bwMode="black">
              <a:xfrm>
                <a:off x="731838" y="1987550"/>
                <a:ext cx="87313" cy="857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632"/>
              </a:p>
            </p:txBody>
          </p:sp>
          <p:sp>
            <p:nvSpPr>
              <p:cNvPr id="86" name="Oval 128"/>
              <p:cNvSpPr>
                <a:spLocks noChangeArrowheads="1"/>
              </p:cNvSpPr>
              <p:nvPr/>
            </p:nvSpPr>
            <p:spPr bwMode="black">
              <a:xfrm>
                <a:off x="1174750" y="1987550"/>
                <a:ext cx="87313" cy="857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632"/>
              </a:p>
            </p:txBody>
          </p:sp>
          <p:sp>
            <p:nvSpPr>
              <p:cNvPr id="87" name="Freeform 129"/>
              <p:cNvSpPr>
                <a:spLocks/>
              </p:cNvSpPr>
              <p:nvPr/>
            </p:nvSpPr>
            <p:spPr bwMode="black">
              <a:xfrm>
                <a:off x="342900" y="2549525"/>
                <a:ext cx="404813" cy="206375"/>
              </a:xfrm>
              <a:custGeom>
                <a:avLst/>
                <a:gdLst>
                  <a:gd name="T0" fmla="*/ 101 w 108"/>
                  <a:gd name="T1" fmla="*/ 34 h 55"/>
                  <a:gd name="T2" fmla="*/ 14 w 108"/>
                  <a:gd name="T3" fmla="*/ 2 h 55"/>
                  <a:gd name="T4" fmla="*/ 1 w 108"/>
                  <a:gd name="T5" fmla="*/ 8 h 55"/>
                  <a:gd name="T6" fmla="*/ 7 w 108"/>
                  <a:gd name="T7" fmla="*/ 21 h 55"/>
                  <a:gd name="T8" fmla="*/ 94 w 108"/>
                  <a:gd name="T9" fmla="*/ 53 h 55"/>
                  <a:gd name="T10" fmla="*/ 107 w 108"/>
                  <a:gd name="T11" fmla="*/ 47 h 55"/>
                  <a:gd name="T12" fmla="*/ 101 w 108"/>
                  <a:gd name="T13" fmla="*/ 34 h 55"/>
                </a:gdLst>
                <a:ahLst/>
                <a:cxnLst>
                  <a:cxn ang="0">
                    <a:pos x="T0" y="T1"/>
                  </a:cxn>
                  <a:cxn ang="0">
                    <a:pos x="T2" y="T3"/>
                  </a:cxn>
                  <a:cxn ang="0">
                    <a:pos x="T4" y="T5"/>
                  </a:cxn>
                  <a:cxn ang="0">
                    <a:pos x="T6" y="T7"/>
                  </a:cxn>
                  <a:cxn ang="0">
                    <a:pos x="T8" y="T9"/>
                  </a:cxn>
                  <a:cxn ang="0">
                    <a:pos x="T10" y="T11"/>
                  </a:cxn>
                  <a:cxn ang="0">
                    <a:pos x="T12" y="T13"/>
                  </a:cxn>
                </a:cxnLst>
                <a:rect l="0" t="0" r="r" b="b"/>
                <a:pathLst>
                  <a:path w="108" h="55">
                    <a:moveTo>
                      <a:pt x="101" y="34"/>
                    </a:moveTo>
                    <a:cubicBezTo>
                      <a:pt x="14" y="2"/>
                      <a:pt x="14" y="2"/>
                      <a:pt x="14" y="2"/>
                    </a:cubicBezTo>
                    <a:cubicBezTo>
                      <a:pt x="9" y="0"/>
                      <a:pt x="3" y="3"/>
                      <a:pt x="1" y="8"/>
                    </a:cubicBezTo>
                    <a:cubicBezTo>
                      <a:pt x="0" y="13"/>
                      <a:pt x="2" y="19"/>
                      <a:pt x="7" y="21"/>
                    </a:cubicBezTo>
                    <a:cubicBezTo>
                      <a:pt x="94" y="53"/>
                      <a:pt x="94" y="53"/>
                      <a:pt x="94" y="53"/>
                    </a:cubicBezTo>
                    <a:cubicBezTo>
                      <a:pt x="99" y="55"/>
                      <a:pt x="105" y="52"/>
                      <a:pt x="107" y="47"/>
                    </a:cubicBezTo>
                    <a:cubicBezTo>
                      <a:pt x="108" y="42"/>
                      <a:pt x="106" y="36"/>
                      <a:pt x="101"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632"/>
              </a:p>
            </p:txBody>
          </p:sp>
          <p:sp>
            <p:nvSpPr>
              <p:cNvPr id="90" name="Freeform 130"/>
              <p:cNvSpPr>
                <a:spLocks/>
              </p:cNvSpPr>
              <p:nvPr/>
            </p:nvSpPr>
            <p:spPr bwMode="black">
              <a:xfrm>
                <a:off x="390525" y="3063875"/>
                <a:ext cx="409575" cy="201613"/>
              </a:xfrm>
              <a:custGeom>
                <a:avLst/>
                <a:gdLst>
                  <a:gd name="T0" fmla="*/ 95 w 109"/>
                  <a:gd name="T1" fmla="*/ 2 h 54"/>
                  <a:gd name="T2" fmla="*/ 8 w 109"/>
                  <a:gd name="T3" fmla="*/ 34 h 54"/>
                  <a:gd name="T4" fmla="*/ 2 w 109"/>
                  <a:gd name="T5" fmla="*/ 47 h 54"/>
                  <a:gd name="T6" fmla="*/ 15 w 109"/>
                  <a:gd name="T7" fmla="*/ 53 h 54"/>
                  <a:gd name="T8" fmla="*/ 102 w 109"/>
                  <a:gd name="T9" fmla="*/ 20 h 54"/>
                  <a:gd name="T10" fmla="*/ 107 w 109"/>
                  <a:gd name="T11" fmla="*/ 8 h 54"/>
                  <a:gd name="T12" fmla="*/ 95 w 109"/>
                  <a:gd name="T13" fmla="*/ 2 h 54"/>
                </a:gdLst>
                <a:ahLst/>
                <a:cxnLst>
                  <a:cxn ang="0">
                    <a:pos x="T0" y="T1"/>
                  </a:cxn>
                  <a:cxn ang="0">
                    <a:pos x="T2" y="T3"/>
                  </a:cxn>
                  <a:cxn ang="0">
                    <a:pos x="T4" y="T5"/>
                  </a:cxn>
                  <a:cxn ang="0">
                    <a:pos x="T6" y="T7"/>
                  </a:cxn>
                  <a:cxn ang="0">
                    <a:pos x="T8" y="T9"/>
                  </a:cxn>
                  <a:cxn ang="0">
                    <a:pos x="T10" y="T11"/>
                  </a:cxn>
                  <a:cxn ang="0">
                    <a:pos x="T12" y="T13"/>
                  </a:cxn>
                </a:cxnLst>
                <a:rect l="0" t="0" r="r" b="b"/>
                <a:pathLst>
                  <a:path w="109" h="54">
                    <a:moveTo>
                      <a:pt x="95" y="2"/>
                    </a:moveTo>
                    <a:cubicBezTo>
                      <a:pt x="8" y="34"/>
                      <a:pt x="8" y="34"/>
                      <a:pt x="8" y="34"/>
                    </a:cubicBezTo>
                    <a:cubicBezTo>
                      <a:pt x="3" y="36"/>
                      <a:pt x="0" y="41"/>
                      <a:pt x="2" y="47"/>
                    </a:cubicBezTo>
                    <a:cubicBezTo>
                      <a:pt x="4" y="52"/>
                      <a:pt x="10" y="54"/>
                      <a:pt x="15" y="53"/>
                    </a:cubicBezTo>
                    <a:cubicBezTo>
                      <a:pt x="102" y="20"/>
                      <a:pt x="102" y="20"/>
                      <a:pt x="102" y="20"/>
                    </a:cubicBezTo>
                    <a:cubicBezTo>
                      <a:pt x="107" y="19"/>
                      <a:pt x="109" y="13"/>
                      <a:pt x="107" y="8"/>
                    </a:cubicBezTo>
                    <a:cubicBezTo>
                      <a:pt x="106" y="2"/>
                      <a:pt x="100" y="0"/>
                      <a:pt x="95"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632"/>
              </a:p>
            </p:txBody>
          </p:sp>
          <p:sp>
            <p:nvSpPr>
              <p:cNvPr id="91" name="Freeform 131"/>
              <p:cNvSpPr>
                <a:spLocks/>
              </p:cNvSpPr>
              <p:nvPr/>
            </p:nvSpPr>
            <p:spPr bwMode="black">
              <a:xfrm>
                <a:off x="307975" y="2882900"/>
                <a:ext cx="428625" cy="76200"/>
              </a:xfrm>
              <a:custGeom>
                <a:avLst/>
                <a:gdLst>
                  <a:gd name="T0" fmla="*/ 104 w 114"/>
                  <a:gd name="T1" fmla="*/ 0 h 20"/>
                  <a:gd name="T2" fmla="*/ 10 w 114"/>
                  <a:gd name="T3" fmla="*/ 0 h 20"/>
                  <a:gd name="T4" fmla="*/ 0 w 114"/>
                  <a:gd name="T5" fmla="*/ 10 h 20"/>
                  <a:gd name="T6" fmla="*/ 10 w 114"/>
                  <a:gd name="T7" fmla="*/ 20 h 20"/>
                  <a:gd name="T8" fmla="*/ 104 w 114"/>
                  <a:gd name="T9" fmla="*/ 20 h 20"/>
                  <a:gd name="T10" fmla="*/ 114 w 114"/>
                  <a:gd name="T11" fmla="*/ 10 h 20"/>
                  <a:gd name="T12" fmla="*/ 104 w 114"/>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14" h="20">
                    <a:moveTo>
                      <a:pt x="104" y="0"/>
                    </a:moveTo>
                    <a:cubicBezTo>
                      <a:pt x="10" y="0"/>
                      <a:pt x="10" y="0"/>
                      <a:pt x="10" y="0"/>
                    </a:cubicBezTo>
                    <a:cubicBezTo>
                      <a:pt x="5" y="0"/>
                      <a:pt x="0" y="4"/>
                      <a:pt x="0" y="10"/>
                    </a:cubicBezTo>
                    <a:cubicBezTo>
                      <a:pt x="0" y="15"/>
                      <a:pt x="5" y="20"/>
                      <a:pt x="10" y="20"/>
                    </a:cubicBezTo>
                    <a:cubicBezTo>
                      <a:pt x="104" y="20"/>
                      <a:pt x="104" y="20"/>
                      <a:pt x="104" y="20"/>
                    </a:cubicBezTo>
                    <a:cubicBezTo>
                      <a:pt x="110" y="20"/>
                      <a:pt x="114" y="15"/>
                      <a:pt x="114" y="10"/>
                    </a:cubicBezTo>
                    <a:cubicBezTo>
                      <a:pt x="114" y="4"/>
                      <a:pt x="110" y="0"/>
                      <a:pt x="10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632"/>
              </a:p>
            </p:txBody>
          </p:sp>
          <p:sp>
            <p:nvSpPr>
              <p:cNvPr id="92" name="Freeform 132"/>
              <p:cNvSpPr>
                <a:spLocks/>
              </p:cNvSpPr>
              <p:nvPr/>
            </p:nvSpPr>
            <p:spPr bwMode="black">
              <a:xfrm>
                <a:off x="1246188" y="2549525"/>
                <a:ext cx="409575" cy="206375"/>
              </a:xfrm>
              <a:custGeom>
                <a:avLst/>
                <a:gdLst>
                  <a:gd name="T0" fmla="*/ 14 w 109"/>
                  <a:gd name="T1" fmla="*/ 53 h 55"/>
                  <a:gd name="T2" fmla="*/ 101 w 109"/>
                  <a:gd name="T3" fmla="*/ 21 h 55"/>
                  <a:gd name="T4" fmla="*/ 107 w 109"/>
                  <a:gd name="T5" fmla="*/ 8 h 55"/>
                  <a:gd name="T6" fmla="*/ 94 w 109"/>
                  <a:gd name="T7" fmla="*/ 2 h 55"/>
                  <a:gd name="T8" fmla="*/ 7 w 109"/>
                  <a:gd name="T9" fmla="*/ 34 h 55"/>
                  <a:gd name="T10" fmla="*/ 2 w 109"/>
                  <a:gd name="T11" fmla="*/ 47 h 55"/>
                  <a:gd name="T12" fmla="*/ 14 w 109"/>
                  <a:gd name="T13" fmla="*/ 53 h 55"/>
                </a:gdLst>
                <a:ahLst/>
                <a:cxnLst>
                  <a:cxn ang="0">
                    <a:pos x="T0" y="T1"/>
                  </a:cxn>
                  <a:cxn ang="0">
                    <a:pos x="T2" y="T3"/>
                  </a:cxn>
                  <a:cxn ang="0">
                    <a:pos x="T4" y="T5"/>
                  </a:cxn>
                  <a:cxn ang="0">
                    <a:pos x="T6" y="T7"/>
                  </a:cxn>
                  <a:cxn ang="0">
                    <a:pos x="T8" y="T9"/>
                  </a:cxn>
                  <a:cxn ang="0">
                    <a:pos x="T10" y="T11"/>
                  </a:cxn>
                  <a:cxn ang="0">
                    <a:pos x="T12" y="T13"/>
                  </a:cxn>
                </a:cxnLst>
                <a:rect l="0" t="0" r="r" b="b"/>
                <a:pathLst>
                  <a:path w="109" h="55">
                    <a:moveTo>
                      <a:pt x="14" y="53"/>
                    </a:moveTo>
                    <a:cubicBezTo>
                      <a:pt x="101" y="21"/>
                      <a:pt x="101" y="21"/>
                      <a:pt x="101" y="21"/>
                    </a:cubicBezTo>
                    <a:cubicBezTo>
                      <a:pt x="106" y="19"/>
                      <a:pt x="109" y="13"/>
                      <a:pt x="107" y="8"/>
                    </a:cubicBezTo>
                    <a:cubicBezTo>
                      <a:pt x="105" y="3"/>
                      <a:pt x="99" y="0"/>
                      <a:pt x="94" y="2"/>
                    </a:cubicBezTo>
                    <a:cubicBezTo>
                      <a:pt x="7" y="34"/>
                      <a:pt x="7" y="34"/>
                      <a:pt x="7" y="34"/>
                    </a:cubicBezTo>
                    <a:cubicBezTo>
                      <a:pt x="2" y="36"/>
                      <a:pt x="0" y="42"/>
                      <a:pt x="2" y="47"/>
                    </a:cubicBezTo>
                    <a:cubicBezTo>
                      <a:pt x="3" y="52"/>
                      <a:pt x="9" y="55"/>
                      <a:pt x="14"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632"/>
              </a:p>
            </p:txBody>
          </p:sp>
          <p:sp>
            <p:nvSpPr>
              <p:cNvPr id="94" name="Freeform 133"/>
              <p:cNvSpPr>
                <a:spLocks/>
              </p:cNvSpPr>
              <p:nvPr/>
            </p:nvSpPr>
            <p:spPr bwMode="black">
              <a:xfrm>
                <a:off x="1193800" y="3063875"/>
                <a:ext cx="409575" cy="201613"/>
              </a:xfrm>
              <a:custGeom>
                <a:avLst/>
                <a:gdLst>
                  <a:gd name="T0" fmla="*/ 8 w 109"/>
                  <a:gd name="T1" fmla="*/ 20 h 54"/>
                  <a:gd name="T2" fmla="*/ 94 w 109"/>
                  <a:gd name="T3" fmla="*/ 53 h 54"/>
                  <a:gd name="T4" fmla="*/ 107 w 109"/>
                  <a:gd name="T5" fmla="*/ 47 h 54"/>
                  <a:gd name="T6" fmla="*/ 101 w 109"/>
                  <a:gd name="T7" fmla="*/ 34 h 54"/>
                  <a:gd name="T8" fmla="*/ 14 w 109"/>
                  <a:gd name="T9" fmla="*/ 2 h 54"/>
                  <a:gd name="T10" fmla="*/ 2 w 109"/>
                  <a:gd name="T11" fmla="*/ 8 h 54"/>
                  <a:gd name="T12" fmla="*/ 8 w 109"/>
                  <a:gd name="T13" fmla="*/ 20 h 54"/>
                </a:gdLst>
                <a:ahLst/>
                <a:cxnLst>
                  <a:cxn ang="0">
                    <a:pos x="T0" y="T1"/>
                  </a:cxn>
                  <a:cxn ang="0">
                    <a:pos x="T2" y="T3"/>
                  </a:cxn>
                  <a:cxn ang="0">
                    <a:pos x="T4" y="T5"/>
                  </a:cxn>
                  <a:cxn ang="0">
                    <a:pos x="T6" y="T7"/>
                  </a:cxn>
                  <a:cxn ang="0">
                    <a:pos x="T8" y="T9"/>
                  </a:cxn>
                  <a:cxn ang="0">
                    <a:pos x="T10" y="T11"/>
                  </a:cxn>
                  <a:cxn ang="0">
                    <a:pos x="T12" y="T13"/>
                  </a:cxn>
                </a:cxnLst>
                <a:rect l="0" t="0" r="r" b="b"/>
                <a:pathLst>
                  <a:path w="109" h="54">
                    <a:moveTo>
                      <a:pt x="8" y="20"/>
                    </a:moveTo>
                    <a:cubicBezTo>
                      <a:pt x="94" y="53"/>
                      <a:pt x="94" y="53"/>
                      <a:pt x="94" y="53"/>
                    </a:cubicBezTo>
                    <a:cubicBezTo>
                      <a:pt x="99" y="54"/>
                      <a:pt x="105" y="52"/>
                      <a:pt x="107" y="47"/>
                    </a:cubicBezTo>
                    <a:cubicBezTo>
                      <a:pt x="109" y="41"/>
                      <a:pt x="106" y="36"/>
                      <a:pt x="101" y="34"/>
                    </a:cubicBezTo>
                    <a:cubicBezTo>
                      <a:pt x="14" y="2"/>
                      <a:pt x="14" y="2"/>
                      <a:pt x="14" y="2"/>
                    </a:cubicBezTo>
                    <a:cubicBezTo>
                      <a:pt x="9" y="0"/>
                      <a:pt x="4" y="2"/>
                      <a:pt x="2" y="8"/>
                    </a:cubicBezTo>
                    <a:cubicBezTo>
                      <a:pt x="0" y="13"/>
                      <a:pt x="2" y="19"/>
                      <a:pt x="8"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632"/>
              </a:p>
            </p:txBody>
          </p:sp>
          <p:sp>
            <p:nvSpPr>
              <p:cNvPr id="95" name="Freeform 134"/>
              <p:cNvSpPr>
                <a:spLocks/>
              </p:cNvSpPr>
              <p:nvPr/>
            </p:nvSpPr>
            <p:spPr bwMode="black">
              <a:xfrm>
                <a:off x="1257300" y="2882900"/>
                <a:ext cx="428625" cy="76200"/>
              </a:xfrm>
              <a:custGeom>
                <a:avLst/>
                <a:gdLst>
                  <a:gd name="T0" fmla="*/ 10 w 114"/>
                  <a:gd name="T1" fmla="*/ 20 h 20"/>
                  <a:gd name="T2" fmla="*/ 104 w 114"/>
                  <a:gd name="T3" fmla="*/ 20 h 20"/>
                  <a:gd name="T4" fmla="*/ 114 w 114"/>
                  <a:gd name="T5" fmla="*/ 10 h 20"/>
                  <a:gd name="T6" fmla="*/ 104 w 114"/>
                  <a:gd name="T7" fmla="*/ 0 h 20"/>
                  <a:gd name="T8" fmla="*/ 10 w 114"/>
                  <a:gd name="T9" fmla="*/ 0 h 20"/>
                  <a:gd name="T10" fmla="*/ 0 w 114"/>
                  <a:gd name="T11" fmla="*/ 10 h 20"/>
                  <a:gd name="T12" fmla="*/ 10 w 11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114" h="20">
                    <a:moveTo>
                      <a:pt x="10" y="20"/>
                    </a:moveTo>
                    <a:cubicBezTo>
                      <a:pt x="104" y="20"/>
                      <a:pt x="104" y="20"/>
                      <a:pt x="104" y="20"/>
                    </a:cubicBezTo>
                    <a:cubicBezTo>
                      <a:pt x="109" y="20"/>
                      <a:pt x="114" y="15"/>
                      <a:pt x="114" y="10"/>
                    </a:cubicBezTo>
                    <a:cubicBezTo>
                      <a:pt x="114" y="4"/>
                      <a:pt x="109" y="0"/>
                      <a:pt x="104" y="0"/>
                    </a:cubicBezTo>
                    <a:cubicBezTo>
                      <a:pt x="10" y="0"/>
                      <a:pt x="10" y="0"/>
                      <a:pt x="10" y="0"/>
                    </a:cubicBezTo>
                    <a:cubicBezTo>
                      <a:pt x="4" y="0"/>
                      <a:pt x="0" y="4"/>
                      <a:pt x="0" y="10"/>
                    </a:cubicBezTo>
                    <a:cubicBezTo>
                      <a:pt x="0" y="15"/>
                      <a:pt x="4" y="20"/>
                      <a:pt x="1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632"/>
              </a:p>
            </p:txBody>
          </p:sp>
        </p:grpSp>
      </p:grpSp>
      <p:grpSp>
        <p:nvGrpSpPr>
          <p:cNvPr id="5" name="Group 4"/>
          <p:cNvGrpSpPr/>
          <p:nvPr/>
        </p:nvGrpSpPr>
        <p:grpSpPr>
          <a:xfrm>
            <a:off x="8306423" y="3626354"/>
            <a:ext cx="3703014" cy="1025864"/>
            <a:chOff x="8306423" y="3626354"/>
            <a:chExt cx="3703014" cy="1025864"/>
          </a:xfrm>
        </p:grpSpPr>
        <p:grpSp>
          <p:nvGrpSpPr>
            <p:cNvPr id="16" name="Group 15"/>
            <p:cNvGrpSpPr/>
            <p:nvPr/>
          </p:nvGrpSpPr>
          <p:grpSpPr>
            <a:xfrm>
              <a:off x="8306423" y="3626354"/>
              <a:ext cx="3701953" cy="1025864"/>
              <a:chOff x="8307265" y="5355008"/>
              <a:chExt cx="3703442" cy="1280159"/>
            </a:xfrm>
            <a:solidFill>
              <a:schemeClr val="accent3"/>
            </a:solidFill>
          </p:grpSpPr>
          <p:sp>
            <p:nvSpPr>
              <p:cNvPr id="71" name="Yellow"/>
              <p:cNvSpPr/>
              <p:nvPr/>
            </p:nvSpPr>
            <p:spPr bwMode="auto">
              <a:xfrm>
                <a:off x="8307265" y="5355008"/>
                <a:ext cx="3703442" cy="1280159"/>
              </a:xfrm>
              <a:prstGeom prst="roundRect">
                <a:avLst>
                  <a:gd name="adj" fmla="val 0"/>
                </a:avLst>
              </a:prstGeom>
              <a:grpFill/>
              <a:ln w="9525" cap="flat" cmpd="sng" algn="ctr">
                <a:noFill/>
                <a:prstDash val="solid"/>
                <a:headEnd type="none" w="med" len="med"/>
                <a:tailEnd type="none" w="med" len="med"/>
              </a:ln>
              <a:effectLst/>
            </p:spPr>
            <p:txBody>
              <a:bodyPr vert="horz" wrap="square" lIns="93219" tIns="46610" rIns="93219" bIns="46610" numCol="1" rtlCol="0" anchor="ctr" anchorCtr="0" compatLnSpc="1">
                <a:prstTxWarp prst="textNoShape">
                  <a:avLst/>
                </a:prstTxWarp>
              </a:bodyPr>
              <a:lstStyle/>
              <a:p>
                <a:pPr algn="ctr" defTabSz="931943" fontAlgn="base">
                  <a:spcBef>
                    <a:spcPct val="0"/>
                  </a:spcBef>
                  <a:spcAft>
                    <a:spcPct val="0"/>
                  </a:spcAft>
                  <a:defRPr/>
                </a:pPr>
                <a:endParaRPr lang="en-US" sz="2243" kern="0" dirty="0">
                  <a:solidFill>
                    <a:schemeClr val="bg1"/>
                  </a:solidFill>
                  <a:latin typeface="+mj-lt"/>
                  <a:ea typeface="Segoe UI" pitchFamily="34" charset="0"/>
                  <a:cs typeface="Segoe UI" pitchFamily="34" charset="0"/>
                </a:endParaRPr>
              </a:p>
            </p:txBody>
          </p:sp>
          <p:pic>
            <p:nvPicPr>
              <p:cNvPr id="48" name="Picture 7" descr="\\MAGNUM\Projects\Microsoft\Cloud Power FY12\Design\ICONS_PNG\Lower_Energy_Costs.png"/>
              <p:cNvPicPr>
                <a:picLocks noChangeAspect="1" noChangeArrowheads="1"/>
              </p:cNvPicPr>
              <p:nvPr/>
            </p:nvPicPr>
            <p:blipFill>
              <a:blip r:embed="rId4" cstate="print">
                <a:lum bright="100000"/>
              </a:blip>
              <a:srcRect/>
              <a:stretch>
                <a:fillRect/>
              </a:stretch>
            </p:blipFill>
            <p:spPr bwMode="auto">
              <a:xfrm>
                <a:off x="8342473" y="5422664"/>
                <a:ext cx="1126304" cy="1126304"/>
              </a:xfrm>
              <a:prstGeom prst="rect">
                <a:avLst/>
              </a:prstGeom>
              <a:grpFill/>
            </p:spPr>
          </p:pic>
        </p:grpSp>
        <p:sp>
          <p:nvSpPr>
            <p:cNvPr id="97" name="TextBox 96"/>
            <p:cNvSpPr txBox="1"/>
            <p:nvPr/>
          </p:nvSpPr>
          <p:spPr>
            <a:xfrm>
              <a:off x="9420511" y="3708407"/>
              <a:ext cx="2588926" cy="779455"/>
            </a:xfrm>
            <a:prstGeom prst="rect">
              <a:avLst/>
            </a:prstGeom>
            <a:solidFill>
              <a:schemeClr val="accent3"/>
            </a:solidFill>
          </p:spPr>
          <p:txBody>
            <a:bodyPr wrap="square" lIns="124275" tIns="62138" rIns="124275" bIns="62138" rtlCol="0" anchor="ctr">
              <a:spAutoFit/>
            </a:bodyPr>
            <a:lstStyle/>
            <a:p>
              <a:pPr marL="0" lvl="1" defTabSz="932250">
                <a:lnSpc>
                  <a:spcPts val="2474"/>
                </a:lnSpc>
                <a:defRPr/>
              </a:pPr>
              <a:r>
                <a:rPr lang="en-US" sz="1632" kern="0" spc="-27" dirty="0">
                  <a:gradFill>
                    <a:gsLst>
                      <a:gs pos="1250">
                        <a:schemeClr val="tx1"/>
                      </a:gs>
                      <a:gs pos="100000">
                        <a:schemeClr val="tx1"/>
                      </a:gs>
                    </a:gsLst>
                    <a:lin ang="5400000" scaled="0"/>
                  </a:gradFill>
                  <a:latin typeface="+mj-lt"/>
                </a:rPr>
                <a:t>Reduce costs</a:t>
              </a:r>
            </a:p>
            <a:p>
              <a:pPr marL="0" lvl="1" defTabSz="932250">
                <a:lnSpc>
                  <a:spcPts val="2474"/>
                </a:lnSpc>
                <a:defRPr/>
              </a:pPr>
              <a:r>
                <a:rPr lang="en-US" sz="1632" kern="0" dirty="0">
                  <a:gradFill>
                    <a:gsLst>
                      <a:gs pos="1250">
                        <a:schemeClr val="tx1"/>
                      </a:gs>
                      <a:gs pos="100000">
                        <a:schemeClr val="tx1"/>
                      </a:gs>
                    </a:gsLst>
                    <a:lin ang="5400000" scaled="0"/>
                  </a:gradFill>
                  <a:latin typeface="+mj-lt"/>
                </a:rPr>
                <a:t>(e.g.: </a:t>
              </a:r>
              <a:r>
                <a:rPr lang="en-US" sz="1632" kern="0" dirty="0" smtClean="0">
                  <a:gradFill>
                    <a:gsLst>
                      <a:gs pos="1250">
                        <a:schemeClr val="tx1"/>
                      </a:gs>
                      <a:gs pos="100000">
                        <a:schemeClr val="tx1"/>
                      </a:gs>
                    </a:gsLst>
                    <a:lin ang="5400000" scaled="0"/>
                  </a:gradFill>
                  <a:latin typeface="+mj-lt"/>
                </a:rPr>
                <a:t>Self Service)</a:t>
              </a:r>
              <a:endParaRPr lang="en-US" sz="1632" kern="0" dirty="0">
                <a:gradFill>
                  <a:gsLst>
                    <a:gs pos="1250">
                      <a:schemeClr val="tx1"/>
                    </a:gs>
                    <a:gs pos="100000">
                      <a:schemeClr val="tx1"/>
                    </a:gs>
                  </a:gsLst>
                  <a:lin ang="5400000" scaled="0"/>
                </a:gradFill>
                <a:latin typeface="+mj-lt"/>
              </a:endParaRPr>
            </a:p>
          </p:txBody>
        </p:sp>
      </p:grpSp>
      <p:grpSp>
        <p:nvGrpSpPr>
          <p:cNvPr id="13" name="Group 12"/>
          <p:cNvGrpSpPr/>
          <p:nvPr/>
        </p:nvGrpSpPr>
        <p:grpSpPr>
          <a:xfrm>
            <a:off x="8306422" y="1870428"/>
            <a:ext cx="3701953" cy="1023727"/>
            <a:chOff x="8307264" y="2551622"/>
            <a:chExt cx="3703443" cy="1280158"/>
          </a:xfrm>
          <a:solidFill>
            <a:schemeClr val="accent3"/>
          </a:solidFill>
        </p:grpSpPr>
        <p:sp>
          <p:nvSpPr>
            <p:cNvPr id="88" name="Yellow"/>
            <p:cNvSpPr/>
            <p:nvPr/>
          </p:nvSpPr>
          <p:spPr bwMode="auto">
            <a:xfrm>
              <a:off x="8307264" y="2551622"/>
              <a:ext cx="3703443" cy="1280158"/>
            </a:xfrm>
            <a:prstGeom prst="roundRect">
              <a:avLst>
                <a:gd name="adj" fmla="val 0"/>
              </a:avLst>
            </a:prstGeom>
            <a:grpFill/>
            <a:ln w="9525" cap="flat" cmpd="sng" algn="ctr">
              <a:noFill/>
              <a:prstDash val="solid"/>
              <a:headEnd type="none" w="med" len="med"/>
              <a:tailEnd type="none" w="med" len="med"/>
            </a:ln>
            <a:effectLst/>
          </p:spPr>
          <p:txBody>
            <a:bodyPr vert="horz" wrap="square" lIns="93219" tIns="46610" rIns="93219" bIns="46610" numCol="1" rtlCol="0" anchor="ctr" anchorCtr="0" compatLnSpc="1">
              <a:prstTxWarp prst="textNoShape">
                <a:avLst/>
              </a:prstTxWarp>
            </a:bodyPr>
            <a:lstStyle/>
            <a:p>
              <a:pPr algn="ctr" defTabSz="931943" fontAlgn="base">
                <a:spcBef>
                  <a:spcPct val="0"/>
                </a:spcBef>
                <a:spcAft>
                  <a:spcPct val="0"/>
                </a:spcAft>
                <a:defRPr/>
              </a:pPr>
              <a:endParaRPr lang="en-US" sz="2243" kern="0" dirty="0">
                <a:solidFill>
                  <a:schemeClr val="bg1"/>
                </a:solidFill>
                <a:latin typeface="+mj-lt"/>
                <a:ea typeface="Segoe UI" pitchFamily="34" charset="0"/>
                <a:cs typeface="Segoe UI" pitchFamily="34" charset="0"/>
              </a:endParaRPr>
            </a:p>
          </p:txBody>
        </p:sp>
        <p:sp>
          <p:nvSpPr>
            <p:cNvPr id="89" name="TextBox 88"/>
            <p:cNvSpPr txBox="1"/>
            <p:nvPr/>
          </p:nvSpPr>
          <p:spPr>
            <a:xfrm>
              <a:off x="9417131" y="2563100"/>
              <a:ext cx="2589968" cy="974699"/>
            </a:xfrm>
            <a:prstGeom prst="rect">
              <a:avLst/>
            </a:prstGeom>
            <a:grpFill/>
          </p:spPr>
          <p:txBody>
            <a:bodyPr wrap="square" lIns="124275" tIns="62138" rIns="124275" bIns="62138" rtlCol="0" anchor="ctr">
              <a:spAutoFit/>
            </a:bodyPr>
            <a:lstStyle/>
            <a:p>
              <a:pPr marL="0" lvl="1" defTabSz="932250">
                <a:lnSpc>
                  <a:spcPts val="2474"/>
                </a:lnSpc>
                <a:defRPr/>
              </a:pPr>
              <a:r>
                <a:rPr lang="en-US" sz="1632" kern="0" spc="-27" dirty="0">
                  <a:gradFill>
                    <a:gsLst>
                      <a:gs pos="1250">
                        <a:schemeClr val="tx1"/>
                      </a:gs>
                      <a:gs pos="100000">
                        <a:schemeClr val="tx1"/>
                      </a:gs>
                    </a:gsLst>
                    <a:lin ang="5400000" scaled="0"/>
                  </a:gradFill>
                  <a:latin typeface="+mj-lt"/>
                </a:rPr>
                <a:t>Reduce costs</a:t>
              </a:r>
            </a:p>
            <a:p>
              <a:pPr marL="0" lvl="1" defTabSz="932250">
                <a:lnSpc>
                  <a:spcPts val="2474"/>
                </a:lnSpc>
                <a:defRPr/>
              </a:pPr>
              <a:r>
                <a:rPr lang="en-US" sz="1632" kern="0" dirty="0">
                  <a:gradFill>
                    <a:gsLst>
                      <a:gs pos="1250">
                        <a:schemeClr val="tx1"/>
                      </a:gs>
                      <a:gs pos="100000">
                        <a:schemeClr val="tx1"/>
                      </a:gs>
                    </a:gsLst>
                    <a:lin ang="5400000" scaled="0"/>
                  </a:gradFill>
                  <a:latin typeface="+mj-lt"/>
                </a:rPr>
                <a:t>(e.g.: Simplified Recovery)</a:t>
              </a:r>
            </a:p>
          </p:txBody>
        </p:sp>
        <p:pic>
          <p:nvPicPr>
            <p:cNvPr id="47" name="Picture 7" descr="\\MAGNUM\Projects\Microsoft\Cloud Power FY12\Design\ICONS_PNG\Lower_Energy_Costs.png"/>
            <p:cNvPicPr>
              <a:picLocks noChangeAspect="1" noChangeArrowheads="1"/>
            </p:cNvPicPr>
            <p:nvPr/>
          </p:nvPicPr>
          <p:blipFill>
            <a:blip r:embed="rId4" cstate="print">
              <a:lum bright="100000"/>
            </a:blip>
            <a:srcRect/>
            <a:stretch>
              <a:fillRect/>
            </a:stretch>
          </p:blipFill>
          <p:spPr bwMode="auto">
            <a:xfrm>
              <a:off x="8347824" y="2616334"/>
              <a:ext cx="1126304" cy="1126304"/>
            </a:xfrm>
            <a:prstGeom prst="rect">
              <a:avLst/>
            </a:prstGeom>
            <a:grpFill/>
          </p:spPr>
        </p:pic>
      </p:grpSp>
      <p:sp useBgFill="1">
        <p:nvSpPr>
          <p:cNvPr id="93" name="Rectangle 92"/>
          <p:cNvSpPr/>
          <p:nvPr/>
        </p:nvSpPr>
        <p:spPr bwMode="auto">
          <a:xfrm>
            <a:off x="-4634" y="1796452"/>
            <a:ext cx="8311057" cy="5209345"/>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a:gradFill>
                <a:gsLst>
                  <a:gs pos="0">
                    <a:srgbClr val="FFFFFF"/>
                  </a:gs>
                  <a:gs pos="100000">
                    <a:srgbClr val="FFFFFF"/>
                  </a:gs>
                </a:gsLst>
                <a:lin ang="5400000" scaled="0"/>
              </a:gradFill>
              <a:ea typeface="Segoe UI" pitchFamily="34" charset="0"/>
              <a:cs typeface="Segoe UI" pitchFamily="34" charset="0"/>
            </a:endParaRPr>
          </a:p>
        </p:txBody>
      </p:sp>
      <p:grpSp>
        <p:nvGrpSpPr>
          <p:cNvPr id="15" name="Group 14"/>
          <p:cNvGrpSpPr/>
          <p:nvPr/>
        </p:nvGrpSpPr>
        <p:grpSpPr>
          <a:xfrm>
            <a:off x="4386989" y="3534256"/>
            <a:ext cx="3701953" cy="1117960"/>
            <a:chOff x="4386251" y="5240083"/>
            <a:chExt cx="3703442" cy="1395083"/>
          </a:xfrm>
        </p:grpSpPr>
        <p:sp>
          <p:nvSpPr>
            <p:cNvPr id="65" name="Light Blue"/>
            <p:cNvSpPr/>
            <p:nvPr/>
          </p:nvSpPr>
          <p:spPr bwMode="auto">
            <a:xfrm>
              <a:off x="4386251" y="5355009"/>
              <a:ext cx="3703442" cy="1280157"/>
            </a:xfrm>
            <a:prstGeom prst="roundRect">
              <a:avLst>
                <a:gd name="adj" fmla="val 0"/>
              </a:avLst>
            </a:prstGeom>
            <a:solidFill>
              <a:schemeClr val="accent2"/>
            </a:solidFill>
            <a:ln w="9525" cap="flat" cmpd="sng" algn="ctr">
              <a:noFill/>
              <a:prstDash val="solid"/>
              <a:headEnd type="none" w="med" len="med"/>
              <a:tailEnd type="none" w="med" len="med"/>
            </a:ln>
            <a:effectLst/>
          </p:spPr>
          <p:txBody>
            <a:bodyPr vert="horz" wrap="square" lIns="93219" tIns="46610" rIns="93219" bIns="46610" numCol="1" rtlCol="0" anchor="ctr" anchorCtr="0" compatLnSpc="1">
              <a:prstTxWarp prst="textNoShape">
                <a:avLst/>
              </a:prstTxWarp>
            </a:bodyPr>
            <a:lstStyle/>
            <a:p>
              <a:pPr algn="ctr" defTabSz="931943">
                <a:defRPr/>
              </a:pPr>
              <a:endParaRPr lang="en-US" sz="2243" kern="0" dirty="0">
                <a:solidFill>
                  <a:schemeClr val="bg1"/>
                </a:solidFill>
                <a:latin typeface="+mj-lt"/>
                <a:ea typeface="Segoe UI" pitchFamily="34" charset="0"/>
                <a:cs typeface="Segoe UI" pitchFamily="34" charset="0"/>
              </a:endParaRPr>
            </a:p>
          </p:txBody>
        </p:sp>
        <p:sp>
          <p:nvSpPr>
            <p:cNvPr id="67" name="TextBox 66"/>
            <p:cNvSpPr txBox="1"/>
            <p:nvPr/>
          </p:nvSpPr>
          <p:spPr>
            <a:xfrm>
              <a:off x="5580385" y="5240083"/>
              <a:ext cx="2505488" cy="1380705"/>
            </a:xfrm>
            <a:prstGeom prst="rect">
              <a:avLst/>
            </a:prstGeom>
            <a:noFill/>
          </p:spPr>
          <p:txBody>
            <a:bodyPr wrap="square" lIns="124275" tIns="62138" rIns="124275" bIns="62138" rtlCol="0" anchor="ctr">
              <a:spAutoFit/>
            </a:bodyPr>
            <a:lstStyle>
              <a:defPPr>
                <a:defRPr lang="en-US"/>
              </a:defPPr>
              <a:lvl2pPr marL="0" lvl="1" defTabSz="932619">
                <a:lnSpc>
                  <a:spcPts val="2475"/>
                </a:lnSpc>
                <a:defRPr sz="2200" kern="0">
                  <a:gradFill>
                    <a:gsLst>
                      <a:gs pos="1250">
                        <a:schemeClr val="tx1"/>
                      </a:gs>
                      <a:gs pos="100000">
                        <a:schemeClr val="tx1"/>
                      </a:gs>
                    </a:gsLst>
                    <a:lin ang="5400000" scaled="0"/>
                  </a:gradFill>
                  <a:latin typeface="+mj-lt"/>
                </a:defRPr>
              </a:lvl2pPr>
            </a:lstStyle>
            <a:p>
              <a:pPr lvl="1"/>
              <a:r>
                <a:rPr lang="en-US" sz="1632" dirty="0"/>
                <a:t>Integrating with existing systems </a:t>
              </a:r>
              <a:br>
                <a:rPr lang="en-US" sz="1632" dirty="0"/>
              </a:br>
              <a:r>
                <a:rPr lang="en-US" sz="1632" dirty="0"/>
                <a:t>(e.g.: SCCM)</a:t>
              </a:r>
            </a:p>
          </p:txBody>
        </p:sp>
        <p:sp>
          <p:nvSpPr>
            <p:cNvPr id="46" name="Freeform 25"/>
            <p:cNvSpPr>
              <a:spLocks noEditPoints="1"/>
            </p:cNvSpPr>
            <p:nvPr/>
          </p:nvSpPr>
          <p:spPr bwMode="black">
            <a:xfrm>
              <a:off x="4741298" y="5585321"/>
              <a:ext cx="628813" cy="629538"/>
            </a:xfrm>
            <a:custGeom>
              <a:avLst/>
              <a:gdLst>
                <a:gd name="T0" fmla="*/ 0 w 708"/>
                <a:gd name="T1" fmla="*/ 709 h 709"/>
                <a:gd name="T2" fmla="*/ 212 w 708"/>
                <a:gd name="T3" fmla="*/ 567 h 709"/>
                <a:gd name="T4" fmla="*/ 708 w 708"/>
                <a:gd name="T5" fmla="*/ 567 h 709"/>
                <a:gd name="T6" fmla="*/ 496 w 708"/>
                <a:gd name="T7" fmla="*/ 709 h 709"/>
                <a:gd name="T8" fmla="*/ 708 w 708"/>
                <a:gd name="T9" fmla="*/ 567 h 709"/>
                <a:gd name="T10" fmla="*/ 248 w 708"/>
                <a:gd name="T11" fmla="*/ 567 h 709"/>
                <a:gd name="T12" fmla="*/ 460 w 708"/>
                <a:gd name="T13" fmla="*/ 709 h 709"/>
                <a:gd name="T14" fmla="*/ 212 w 708"/>
                <a:gd name="T15" fmla="*/ 227 h 709"/>
                <a:gd name="T16" fmla="*/ 0 w 708"/>
                <a:gd name="T17" fmla="*/ 369 h 709"/>
                <a:gd name="T18" fmla="*/ 212 w 708"/>
                <a:gd name="T19" fmla="*/ 227 h 709"/>
                <a:gd name="T20" fmla="*/ 496 w 708"/>
                <a:gd name="T21" fmla="*/ 14 h 709"/>
                <a:gd name="T22" fmla="*/ 708 w 708"/>
                <a:gd name="T23" fmla="*/ 156 h 709"/>
                <a:gd name="T24" fmla="*/ 460 w 708"/>
                <a:gd name="T25" fmla="*/ 156 h 709"/>
                <a:gd name="T26" fmla="*/ 248 w 708"/>
                <a:gd name="T27" fmla="*/ 298 h 709"/>
                <a:gd name="T28" fmla="*/ 460 w 708"/>
                <a:gd name="T29" fmla="*/ 156 h 709"/>
                <a:gd name="T30" fmla="*/ 127 w 708"/>
                <a:gd name="T31" fmla="*/ 397 h 709"/>
                <a:gd name="T32" fmla="*/ 340 w 708"/>
                <a:gd name="T33" fmla="*/ 539 h 709"/>
                <a:gd name="T34" fmla="*/ 97 w 708"/>
                <a:gd name="T35" fmla="*/ 397 h 709"/>
                <a:gd name="T36" fmla="*/ 0 w 708"/>
                <a:gd name="T37" fmla="*/ 539 h 709"/>
                <a:gd name="T38" fmla="*/ 97 w 708"/>
                <a:gd name="T39" fmla="*/ 397 h 709"/>
                <a:gd name="T40" fmla="*/ 0 w 708"/>
                <a:gd name="T41" fmla="*/ 57 h 709"/>
                <a:gd name="T42" fmla="*/ 97 w 708"/>
                <a:gd name="T43" fmla="*/ 199 h 709"/>
                <a:gd name="T44" fmla="*/ 583 w 708"/>
                <a:gd name="T45" fmla="*/ 397 h 709"/>
                <a:gd name="T46" fmla="*/ 371 w 708"/>
                <a:gd name="T47" fmla="*/ 539 h 709"/>
                <a:gd name="T48" fmla="*/ 583 w 708"/>
                <a:gd name="T49" fmla="*/ 397 h 709"/>
                <a:gd name="T50" fmla="*/ 614 w 708"/>
                <a:gd name="T51" fmla="*/ 397 h 709"/>
                <a:gd name="T52" fmla="*/ 708 w 708"/>
                <a:gd name="T53" fmla="*/ 539 h 709"/>
                <a:gd name="T54" fmla="*/ 354 w 708"/>
                <a:gd name="T55" fmla="*/ 132 h 709"/>
                <a:gd name="T56" fmla="*/ 392 w 708"/>
                <a:gd name="T57" fmla="*/ 47 h 709"/>
                <a:gd name="T58" fmla="*/ 316 w 708"/>
                <a:gd name="T59" fmla="*/ 0 h 709"/>
                <a:gd name="T60" fmla="*/ 269 w 708"/>
                <a:gd name="T61" fmla="*/ 47 h 709"/>
                <a:gd name="T62" fmla="*/ 602 w 708"/>
                <a:gd name="T63" fmla="*/ 343 h 709"/>
                <a:gd name="T64" fmla="*/ 640 w 708"/>
                <a:gd name="T65" fmla="*/ 258 h 709"/>
                <a:gd name="T66" fmla="*/ 564 w 708"/>
                <a:gd name="T67" fmla="*/ 210 h 709"/>
                <a:gd name="T68" fmla="*/ 517 w 708"/>
                <a:gd name="T69" fmla="*/ 258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08" h="709">
                  <a:moveTo>
                    <a:pt x="212" y="709"/>
                  </a:moveTo>
                  <a:lnTo>
                    <a:pt x="0" y="709"/>
                  </a:lnTo>
                  <a:lnTo>
                    <a:pt x="0" y="567"/>
                  </a:lnTo>
                  <a:lnTo>
                    <a:pt x="212" y="567"/>
                  </a:lnTo>
                  <a:lnTo>
                    <a:pt x="212" y="709"/>
                  </a:lnTo>
                  <a:close/>
                  <a:moveTo>
                    <a:pt x="708" y="567"/>
                  </a:moveTo>
                  <a:lnTo>
                    <a:pt x="496" y="567"/>
                  </a:lnTo>
                  <a:lnTo>
                    <a:pt x="496" y="709"/>
                  </a:lnTo>
                  <a:lnTo>
                    <a:pt x="708" y="709"/>
                  </a:lnTo>
                  <a:lnTo>
                    <a:pt x="708" y="567"/>
                  </a:lnTo>
                  <a:close/>
                  <a:moveTo>
                    <a:pt x="460" y="567"/>
                  </a:moveTo>
                  <a:lnTo>
                    <a:pt x="248" y="567"/>
                  </a:lnTo>
                  <a:lnTo>
                    <a:pt x="248" y="709"/>
                  </a:lnTo>
                  <a:lnTo>
                    <a:pt x="460" y="709"/>
                  </a:lnTo>
                  <a:lnTo>
                    <a:pt x="460" y="567"/>
                  </a:lnTo>
                  <a:close/>
                  <a:moveTo>
                    <a:pt x="212" y="227"/>
                  </a:moveTo>
                  <a:lnTo>
                    <a:pt x="0" y="227"/>
                  </a:lnTo>
                  <a:lnTo>
                    <a:pt x="0" y="369"/>
                  </a:lnTo>
                  <a:lnTo>
                    <a:pt x="212" y="369"/>
                  </a:lnTo>
                  <a:lnTo>
                    <a:pt x="212" y="227"/>
                  </a:lnTo>
                  <a:close/>
                  <a:moveTo>
                    <a:pt x="708" y="14"/>
                  </a:moveTo>
                  <a:lnTo>
                    <a:pt x="496" y="14"/>
                  </a:lnTo>
                  <a:lnTo>
                    <a:pt x="496" y="156"/>
                  </a:lnTo>
                  <a:lnTo>
                    <a:pt x="708" y="156"/>
                  </a:lnTo>
                  <a:lnTo>
                    <a:pt x="708" y="14"/>
                  </a:lnTo>
                  <a:close/>
                  <a:moveTo>
                    <a:pt x="460" y="156"/>
                  </a:moveTo>
                  <a:lnTo>
                    <a:pt x="248" y="156"/>
                  </a:lnTo>
                  <a:lnTo>
                    <a:pt x="248" y="298"/>
                  </a:lnTo>
                  <a:lnTo>
                    <a:pt x="460" y="298"/>
                  </a:lnTo>
                  <a:lnTo>
                    <a:pt x="460" y="156"/>
                  </a:lnTo>
                  <a:close/>
                  <a:moveTo>
                    <a:pt x="340" y="397"/>
                  </a:moveTo>
                  <a:lnTo>
                    <a:pt x="127" y="397"/>
                  </a:lnTo>
                  <a:lnTo>
                    <a:pt x="127" y="539"/>
                  </a:lnTo>
                  <a:lnTo>
                    <a:pt x="340" y="539"/>
                  </a:lnTo>
                  <a:lnTo>
                    <a:pt x="340" y="397"/>
                  </a:lnTo>
                  <a:close/>
                  <a:moveTo>
                    <a:pt x="97" y="397"/>
                  </a:moveTo>
                  <a:lnTo>
                    <a:pt x="0" y="397"/>
                  </a:lnTo>
                  <a:lnTo>
                    <a:pt x="0" y="539"/>
                  </a:lnTo>
                  <a:lnTo>
                    <a:pt x="97" y="539"/>
                  </a:lnTo>
                  <a:lnTo>
                    <a:pt x="97" y="397"/>
                  </a:lnTo>
                  <a:close/>
                  <a:moveTo>
                    <a:pt x="97" y="57"/>
                  </a:moveTo>
                  <a:lnTo>
                    <a:pt x="0" y="57"/>
                  </a:lnTo>
                  <a:lnTo>
                    <a:pt x="0" y="199"/>
                  </a:lnTo>
                  <a:lnTo>
                    <a:pt x="97" y="199"/>
                  </a:lnTo>
                  <a:lnTo>
                    <a:pt x="97" y="57"/>
                  </a:lnTo>
                  <a:close/>
                  <a:moveTo>
                    <a:pt x="583" y="397"/>
                  </a:moveTo>
                  <a:lnTo>
                    <a:pt x="371" y="397"/>
                  </a:lnTo>
                  <a:lnTo>
                    <a:pt x="371" y="539"/>
                  </a:lnTo>
                  <a:lnTo>
                    <a:pt x="583" y="539"/>
                  </a:lnTo>
                  <a:lnTo>
                    <a:pt x="583" y="397"/>
                  </a:lnTo>
                  <a:close/>
                  <a:moveTo>
                    <a:pt x="708" y="397"/>
                  </a:moveTo>
                  <a:lnTo>
                    <a:pt x="614" y="397"/>
                  </a:lnTo>
                  <a:lnTo>
                    <a:pt x="614" y="539"/>
                  </a:lnTo>
                  <a:lnTo>
                    <a:pt x="708" y="539"/>
                  </a:lnTo>
                  <a:lnTo>
                    <a:pt x="708" y="397"/>
                  </a:lnTo>
                  <a:close/>
                  <a:moveTo>
                    <a:pt x="354" y="132"/>
                  </a:moveTo>
                  <a:lnTo>
                    <a:pt x="439" y="47"/>
                  </a:lnTo>
                  <a:lnTo>
                    <a:pt x="392" y="47"/>
                  </a:lnTo>
                  <a:lnTo>
                    <a:pt x="392" y="0"/>
                  </a:lnTo>
                  <a:lnTo>
                    <a:pt x="316" y="0"/>
                  </a:lnTo>
                  <a:lnTo>
                    <a:pt x="316" y="47"/>
                  </a:lnTo>
                  <a:lnTo>
                    <a:pt x="269" y="47"/>
                  </a:lnTo>
                  <a:lnTo>
                    <a:pt x="354" y="132"/>
                  </a:lnTo>
                  <a:close/>
                  <a:moveTo>
                    <a:pt x="602" y="343"/>
                  </a:moveTo>
                  <a:lnTo>
                    <a:pt x="687" y="258"/>
                  </a:lnTo>
                  <a:lnTo>
                    <a:pt x="640" y="258"/>
                  </a:lnTo>
                  <a:lnTo>
                    <a:pt x="640" y="210"/>
                  </a:lnTo>
                  <a:lnTo>
                    <a:pt x="564" y="210"/>
                  </a:lnTo>
                  <a:lnTo>
                    <a:pt x="564" y="258"/>
                  </a:lnTo>
                  <a:lnTo>
                    <a:pt x="517" y="258"/>
                  </a:lnTo>
                  <a:lnTo>
                    <a:pt x="602" y="3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72" tIns="41137" rIns="82272" bIns="41137" numCol="1" anchor="t" anchorCtr="0" compatLnSpc="1">
              <a:prstTxWarp prst="textNoShape">
                <a:avLst/>
              </a:prstTxWarp>
            </a:bodyPr>
            <a:lstStyle/>
            <a:p>
              <a:endParaRPr lang="en-US" sz="1599">
                <a:solidFill>
                  <a:srgbClr val="FFFFFF"/>
                </a:solidFill>
              </a:endParaRPr>
            </a:p>
          </p:txBody>
        </p:sp>
      </p:grpSp>
      <p:grpSp>
        <p:nvGrpSpPr>
          <p:cNvPr id="12" name="Group 11"/>
          <p:cNvGrpSpPr/>
          <p:nvPr/>
        </p:nvGrpSpPr>
        <p:grpSpPr>
          <a:xfrm>
            <a:off x="4383169" y="1809352"/>
            <a:ext cx="3706524" cy="1084805"/>
            <a:chOff x="4382430" y="2475245"/>
            <a:chExt cx="3708015" cy="1356534"/>
          </a:xfrm>
        </p:grpSpPr>
        <p:sp>
          <p:nvSpPr>
            <p:cNvPr id="82" name="Light Blue"/>
            <p:cNvSpPr/>
            <p:nvPr/>
          </p:nvSpPr>
          <p:spPr bwMode="auto">
            <a:xfrm>
              <a:off x="4382430" y="2551622"/>
              <a:ext cx="3703443" cy="1280157"/>
            </a:xfrm>
            <a:prstGeom prst="roundRect">
              <a:avLst>
                <a:gd name="adj" fmla="val 0"/>
              </a:avLst>
            </a:prstGeom>
            <a:solidFill>
              <a:schemeClr val="accent2"/>
            </a:solidFill>
            <a:ln w="9525" cap="flat" cmpd="sng" algn="ctr">
              <a:noFill/>
              <a:prstDash val="solid"/>
              <a:headEnd type="none" w="med" len="med"/>
              <a:tailEnd type="none" w="med" len="med"/>
            </a:ln>
            <a:effectLst/>
          </p:spPr>
          <p:txBody>
            <a:bodyPr vert="horz" wrap="square" lIns="93219" tIns="46610" rIns="93219" bIns="46610" numCol="1" rtlCol="0" anchor="ctr" anchorCtr="0" compatLnSpc="1">
              <a:prstTxWarp prst="textNoShape">
                <a:avLst/>
              </a:prstTxWarp>
            </a:bodyPr>
            <a:lstStyle/>
            <a:p>
              <a:pPr algn="ctr" defTabSz="931943">
                <a:defRPr/>
              </a:pPr>
              <a:endParaRPr lang="en-US" sz="2243" kern="0" dirty="0">
                <a:solidFill>
                  <a:schemeClr val="bg1"/>
                </a:solidFill>
                <a:latin typeface="+mj-lt"/>
                <a:ea typeface="Segoe UI" pitchFamily="34" charset="0"/>
                <a:cs typeface="Segoe UI" pitchFamily="34" charset="0"/>
              </a:endParaRPr>
            </a:p>
          </p:txBody>
        </p:sp>
        <p:sp>
          <p:nvSpPr>
            <p:cNvPr id="84" name="TextBox 83"/>
            <p:cNvSpPr txBox="1"/>
            <p:nvPr/>
          </p:nvSpPr>
          <p:spPr>
            <a:xfrm>
              <a:off x="5580384" y="2475245"/>
              <a:ext cx="2510061" cy="958737"/>
            </a:xfrm>
            <a:prstGeom prst="rect">
              <a:avLst/>
            </a:prstGeom>
            <a:noFill/>
          </p:spPr>
          <p:txBody>
            <a:bodyPr wrap="square" lIns="124275" tIns="62138" rIns="124275" bIns="62138" rtlCol="0" anchor="ctr">
              <a:spAutoFit/>
            </a:bodyPr>
            <a:lstStyle/>
            <a:p>
              <a:pPr marL="0" lvl="1" defTabSz="932250">
                <a:lnSpc>
                  <a:spcPts val="2474"/>
                </a:lnSpc>
                <a:defRPr/>
              </a:pPr>
              <a:r>
                <a:rPr lang="en-US" sz="1632" kern="0" dirty="0">
                  <a:gradFill>
                    <a:gsLst>
                      <a:gs pos="1250">
                        <a:schemeClr val="tx1"/>
                      </a:gs>
                      <a:gs pos="100000">
                        <a:schemeClr val="tx1"/>
                      </a:gs>
                    </a:gsLst>
                    <a:lin ang="5400000" scaled="0"/>
                  </a:gradFill>
                  <a:latin typeface="+mj-lt"/>
                </a:rPr>
                <a:t>Provide reporting </a:t>
              </a:r>
              <a:br>
                <a:rPr lang="en-US" sz="1632" kern="0" dirty="0">
                  <a:gradFill>
                    <a:gsLst>
                      <a:gs pos="1250">
                        <a:schemeClr val="tx1"/>
                      </a:gs>
                      <a:gs pos="100000">
                        <a:schemeClr val="tx1"/>
                      </a:gs>
                    </a:gsLst>
                    <a:lin ang="5400000" scaled="0"/>
                  </a:gradFill>
                  <a:latin typeface="+mj-lt"/>
                </a:rPr>
              </a:br>
              <a:r>
                <a:rPr lang="en-US" sz="1632" kern="0" dirty="0">
                  <a:gradFill>
                    <a:gsLst>
                      <a:gs pos="1250">
                        <a:schemeClr val="tx1"/>
                      </a:gs>
                      <a:gs pos="100000">
                        <a:schemeClr val="tx1"/>
                      </a:gs>
                    </a:gsLst>
                    <a:lin ang="5400000" scaled="0"/>
                  </a:gradFill>
                  <a:latin typeface="+mj-lt"/>
                </a:rPr>
                <a:t>(e.g.: compliance &amp; audit)</a:t>
              </a:r>
            </a:p>
          </p:txBody>
        </p:sp>
        <p:sp>
          <p:nvSpPr>
            <p:cNvPr id="54" name="Freeform 18"/>
            <p:cNvSpPr>
              <a:spLocks noEditPoints="1"/>
            </p:cNvSpPr>
            <p:nvPr/>
          </p:nvSpPr>
          <p:spPr bwMode="black">
            <a:xfrm>
              <a:off x="4717114" y="2741178"/>
              <a:ext cx="673031" cy="821092"/>
            </a:xfrm>
            <a:custGeom>
              <a:avLst/>
              <a:gdLst>
                <a:gd name="T0" fmla="*/ 129 w 246"/>
                <a:gd name="T1" fmla="*/ 192 h 300"/>
                <a:gd name="T2" fmla="*/ 43 w 246"/>
                <a:gd name="T3" fmla="*/ 202 h 300"/>
                <a:gd name="T4" fmla="*/ 129 w 246"/>
                <a:gd name="T5" fmla="*/ 126 h 300"/>
                <a:gd name="T6" fmla="*/ 43 w 246"/>
                <a:gd name="T7" fmla="*/ 135 h 300"/>
                <a:gd name="T8" fmla="*/ 129 w 246"/>
                <a:gd name="T9" fmla="*/ 126 h 300"/>
                <a:gd name="T10" fmla="*/ 215 w 246"/>
                <a:gd name="T11" fmla="*/ 101 h 300"/>
                <a:gd name="T12" fmla="*/ 219 w 246"/>
                <a:gd name="T13" fmla="*/ 90 h 300"/>
                <a:gd name="T14" fmla="*/ 208 w 246"/>
                <a:gd name="T15" fmla="*/ 111 h 300"/>
                <a:gd name="T16" fmla="*/ 43 w 246"/>
                <a:gd name="T17" fmla="*/ 92 h 300"/>
                <a:gd name="T18" fmla="*/ 117 w 246"/>
                <a:gd name="T19" fmla="*/ 102 h 300"/>
                <a:gd name="T20" fmla="*/ 43 w 246"/>
                <a:gd name="T21" fmla="*/ 235 h 300"/>
                <a:gd name="T22" fmla="*/ 117 w 246"/>
                <a:gd name="T23" fmla="*/ 226 h 300"/>
                <a:gd name="T24" fmla="*/ 43 w 246"/>
                <a:gd name="T25" fmla="*/ 235 h 300"/>
                <a:gd name="T26" fmla="*/ 11 w 246"/>
                <a:gd name="T27" fmla="*/ 287 h 300"/>
                <a:gd name="T28" fmla="*/ 35 w 246"/>
                <a:gd name="T29" fmla="*/ 36 h 300"/>
                <a:gd name="T30" fmla="*/ 0 w 246"/>
                <a:gd name="T31" fmla="*/ 22 h 300"/>
                <a:gd name="T32" fmla="*/ 219 w 246"/>
                <a:gd name="T33" fmla="*/ 300 h 300"/>
                <a:gd name="T34" fmla="*/ 208 w 246"/>
                <a:gd name="T35" fmla="*/ 173 h 300"/>
                <a:gd name="T36" fmla="*/ 117 w 246"/>
                <a:gd name="T37" fmla="*/ 159 h 300"/>
                <a:gd name="T38" fmla="*/ 43 w 246"/>
                <a:gd name="T39" fmla="*/ 169 h 300"/>
                <a:gd name="T40" fmla="*/ 117 w 246"/>
                <a:gd name="T41" fmla="*/ 159 h 300"/>
                <a:gd name="T42" fmla="*/ 57 w 246"/>
                <a:gd name="T43" fmla="*/ 22 h 300"/>
                <a:gd name="T44" fmla="*/ 86 w 246"/>
                <a:gd name="T45" fmla="*/ 20 h 300"/>
                <a:gd name="T46" fmla="*/ 110 w 246"/>
                <a:gd name="T47" fmla="*/ 0 h 300"/>
                <a:gd name="T48" fmla="*/ 133 w 246"/>
                <a:gd name="T49" fmla="*/ 20 h 300"/>
                <a:gd name="T50" fmla="*/ 162 w 246"/>
                <a:gd name="T51" fmla="*/ 22 h 300"/>
                <a:gd name="T52" fmla="*/ 179 w 246"/>
                <a:gd name="T53" fmla="*/ 43 h 300"/>
                <a:gd name="T54" fmla="*/ 41 w 246"/>
                <a:gd name="T55" fmla="*/ 36 h 300"/>
                <a:gd name="T56" fmla="*/ 110 w 246"/>
                <a:gd name="T57" fmla="*/ 20 h 300"/>
                <a:gd name="T58" fmla="*/ 110 w 246"/>
                <a:gd name="T59" fmla="*/ 11 h 300"/>
                <a:gd name="T60" fmla="*/ 190 w 246"/>
                <a:gd name="T61" fmla="*/ 269 h 300"/>
                <a:gd name="T62" fmla="*/ 29 w 246"/>
                <a:gd name="T63" fmla="*/ 59 h 300"/>
                <a:gd name="T64" fmla="*/ 190 w 246"/>
                <a:gd name="T65" fmla="*/ 71 h 300"/>
                <a:gd name="T66" fmla="*/ 200 w 246"/>
                <a:gd name="T67" fmla="*/ 49 h 300"/>
                <a:gd name="T68" fmla="*/ 19 w 246"/>
                <a:gd name="T69" fmla="*/ 278 h 300"/>
                <a:gd name="T70" fmla="*/ 200 w 246"/>
                <a:gd name="T71" fmla="*/ 185 h 300"/>
                <a:gd name="T72" fmla="*/ 190 w 246"/>
                <a:gd name="T73" fmla="*/ 269 h 300"/>
                <a:gd name="T74" fmla="*/ 190 w 246"/>
                <a:gd name="T75" fmla="*/ 133 h 300"/>
                <a:gd name="T76" fmla="*/ 200 w 246"/>
                <a:gd name="T77" fmla="*/ 124 h 300"/>
                <a:gd name="T78" fmla="*/ 215 w 246"/>
                <a:gd name="T79" fmla="*/ 35 h 300"/>
                <a:gd name="T80" fmla="*/ 219 w 246"/>
                <a:gd name="T81" fmla="*/ 22 h 300"/>
                <a:gd name="T82" fmla="*/ 184 w 246"/>
                <a:gd name="T83" fmla="*/ 36 h 300"/>
                <a:gd name="T84" fmla="*/ 208 w 246"/>
                <a:gd name="T85" fmla="*/ 44 h 300"/>
                <a:gd name="T86" fmla="*/ 246 w 246"/>
                <a:gd name="T87" fmla="*/ 41 h 300"/>
                <a:gd name="T88" fmla="*/ 155 w 246"/>
                <a:gd name="T89" fmla="*/ 134 h 300"/>
                <a:gd name="T90" fmla="*/ 156 w 246"/>
                <a:gd name="T91" fmla="*/ 92 h 300"/>
                <a:gd name="T92" fmla="*/ 218 w 246"/>
                <a:gd name="T93" fmla="*/ 41 h 300"/>
                <a:gd name="T94" fmla="*/ 246 w 246"/>
                <a:gd name="T95" fmla="*/ 107 h 300"/>
                <a:gd name="T96" fmla="*/ 155 w 246"/>
                <a:gd name="T97" fmla="*/ 201 h 300"/>
                <a:gd name="T98" fmla="*/ 156 w 246"/>
                <a:gd name="T99" fmla="*/ 159 h 300"/>
                <a:gd name="T100" fmla="*/ 218 w 246"/>
                <a:gd name="T101" fmla="*/ 10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6" h="300">
                  <a:moveTo>
                    <a:pt x="43" y="192"/>
                  </a:moveTo>
                  <a:cubicBezTo>
                    <a:pt x="129" y="192"/>
                    <a:pt x="129" y="192"/>
                    <a:pt x="129" y="192"/>
                  </a:cubicBezTo>
                  <a:cubicBezTo>
                    <a:pt x="129" y="202"/>
                    <a:pt x="129" y="202"/>
                    <a:pt x="129" y="202"/>
                  </a:cubicBezTo>
                  <a:cubicBezTo>
                    <a:pt x="43" y="202"/>
                    <a:pt x="43" y="202"/>
                    <a:pt x="43" y="202"/>
                  </a:cubicBezTo>
                  <a:lnTo>
                    <a:pt x="43" y="192"/>
                  </a:lnTo>
                  <a:close/>
                  <a:moveTo>
                    <a:pt x="129" y="126"/>
                  </a:moveTo>
                  <a:cubicBezTo>
                    <a:pt x="43" y="126"/>
                    <a:pt x="43" y="126"/>
                    <a:pt x="43" y="126"/>
                  </a:cubicBezTo>
                  <a:cubicBezTo>
                    <a:pt x="43" y="135"/>
                    <a:pt x="43" y="135"/>
                    <a:pt x="43" y="135"/>
                  </a:cubicBezTo>
                  <a:cubicBezTo>
                    <a:pt x="129" y="135"/>
                    <a:pt x="129" y="135"/>
                    <a:pt x="129" y="135"/>
                  </a:cubicBezTo>
                  <a:lnTo>
                    <a:pt x="129" y="126"/>
                  </a:lnTo>
                  <a:close/>
                  <a:moveTo>
                    <a:pt x="208" y="111"/>
                  </a:moveTo>
                  <a:cubicBezTo>
                    <a:pt x="215" y="101"/>
                    <a:pt x="215" y="101"/>
                    <a:pt x="215" y="101"/>
                  </a:cubicBezTo>
                  <a:cubicBezTo>
                    <a:pt x="219" y="101"/>
                    <a:pt x="219" y="101"/>
                    <a:pt x="219" y="101"/>
                  </a:cubicBezTo>
                  <a:cubicBezTo>
                    <a:pt x="219" y="90"/>
                    <a:pt x="219" y="90"/>
                    <a:pt x="219" y="90"/>
                  </a:cubicBezTo>
                  <a:cubicBezTo>
                    <a:pt x="208" y="106"/>
                    <a:pt x="208" y="106"/>
                    <a:pt x="208" y="106"/>
                  </a:cubicBezTo>
                  <a:lnTo>
                    <a:pt x="208" y="111"/>
                  </a:lnTo>
                  <a:close/>
                  <a:moveTo>
                    <a:pt x="117" y="92"/>
                  </a:moveTo>
                  <a:cubicBezTo>
                    <a:pt x="43" y="92"/>
                    <a:pt x="43" y="92"/>
                    <a:pt x="43" y="92"/>
                  </a:cubicBezTo>
                  <a:cubicBezTo>
                    <a:pt x="43" y="102"/>
                    <a:pt x="43" y="102"/>
                    <a:pt x="43" y="102"/>
                  </a:cubicBezTo>
                  <a:cubicBezTo>
                    <a:pt x="117" y="102"/>
                    <a:pt x="117" y="102"/>
                    <a:pt x="117" y="102"/>
                  </a:cubicBezTo>
                  <a:lnTo>
                    <a:pt x="117" y="92"/>
                  </a:lnTo>
                  <a:close/>
                  <a:moveTo>
                    <a:pt x="43" y="235"/>
                  </a:moveTo>
                  <a:cubicBezTo>
                    <a:pt x="117" y="235"/>
                    <a:pt x="117" y="235"/>
                    <a:pt x="117" y="235"/>
                  </a:cubicBezTo>
                  <a:cubicBezTo>
                    <a:pt x="117" y="226"/>
                    <a:pt x="117" y="226"/>
                    <a:pt x="117" y="226"/>
                  </a:cubicBezTo>
                  <a:cubicBezTo>
                    <a:pt x="43" y="226"/>
                    <a:pt x="43" y="226"/>
                    <a:pt x="43" y="226"/>
                  </a:cubicBezTo>
                  <a:lnTo>
                    <a:pt x="43" y="235"/>
                  </a:lnTo>
                  <a:close/>
                  <a:moveTo>
                    <a:pt x="208" y="287"/>
                  </a:moveTo>
                  <a:cubicBezTo>
                    <a:pt x="11" y="287"/>
                    <a:pt x="11" y="287"/>
                    <a:pt x="11" y="287"/>
                  </a:cubicBezTo>
                  <a:cubicBezTo>
                    <a:pt x="11" y="36"/>
                    <a:pt x="11" y="36"/>
                    <a:pt x="11" y="36"/>
                  </a:cubicBezTo>
                  <a:cubicBezTo>
                    <a:pt x="35" y="36"/>
                    <a:pt x="35" y="36"/>
                    <a:pt x="35" y="36"/>
                  </a:cubicBezTo>
                  <a:cubicBezTo>
                    <a:pt x="37" y="31"/>
                    <a:pt x="40" y="26"/>
                    <a:pt x="44" y="22"/>
                  </a:cubicBezTo>
                  <a:cubicBezTo>
                    <a:pt x="0" y="22"/>
                    <a:pt x="0" y="22"/>
                    <a:pt x="0" y="22"/>
                  </a:cubicBezTo>
                  <a:cubicBezTo>
                    <a:pt x="0" y="300"/>
                    <a:pt x="0" y="300"/>
                    <a:pt x="0" y="300"/>
                  </a:cubicBezTo>
                  <a:cubicBezTo>
                    <a:pt x="219" y="300"/>
                    <a:pt x="219" y="300"/>
                    <a:pt x="219" y="300"/>
                  </a:cubicBezTo>
                  <a:cubicBezTo>
                    <a:pt x="219" y="157"/>
                    <a:pt x="219" y="157"/>
                    <a:pt x="219" y="157"/>
                  </a:cubicBezTo>
                  <a:cubicBezTo>
                    <a:pt x="208" y="173"/>
                    <a:pt x="208" y="173"/>
                    <a:pt x="208" y="173"/>
                  </a:cubicBezTo>
                  <a:lnTo>
                    <a:pt x="208" y="287"/>
                  </a:lnTo>
                  <a:close/>
                  <a:moveTo>
                    <a:pt x="117" y="159"/>
                  </a:moveTo>
                  <a:cubicBezTo>
                    <a:pt x="43" y="159"/>
                    <a:pt x="43" y="159"/>
                    <a:pt x="43" y="159"/>
                  </a:cubicBezTo>
                  <a:cubicBezTo>
                    <a:pt x="43" y="169"/>
                    <a:pt x="43" y="169"/>
                    <a:pt x="43" y="169"/>
                  </a:cubicBezTo>
                  <a:cubicBezTo>
                    <a:pt x="117" y="169"/>
                    <a:pt x="117" y="169"/>
                    <a:pt x="117" y="169"/>
                  </a:cubicBezTo>
                  <a:lnTo>
                    <a:pt x="117" y="159"/>
                  </a:lnTo>
                  <a:close/>
                  <a:moveTo>
                    <a:pt x="41" y="36"/>
                  </a:moveTo>
                  <a:cubicBezTo>
                    <a:pt x="43" y="29"/>
                    <a:pt x="50" y="25"/>
                    <a:pt x="57" y="22"/>
                  </a:cubicBezTo>
                  <a:cubicBezTo>
                    <a:pt x="63" y="21"/>
                    <a:pt x="71" y="20"/>
                    <a:pt x="77" y="20"/>
                  </a:cubicBezTo>
                  <a:cubicBezTo>
                    <a:pt x="80" y="20"/>
                    <a:pt x="83" y="20"/>
                    <a:pt x="86" y="20"/>
                  </a:cubicBezTo>
                  <a:cubicBezTo>
                    <a:pt x="87" y="20"/>
                    <a:pt x="88" y="20"/>
                    <a:pt x="89" y="20"/>
                  </a:cubicBezTo>
                  <a:cubicBezTo>
                    <a:pt x="89" y="9"/>
                    <a:pt x="98" y="0"/>
                    <a:pt x="110" y="0"/>
                  </a:cubicBezTo>
                  <a:cubicBezTo>
                    <a:pt x="121" y="0"/>
                    <a:pt x="130" y="9"/>
                    <a:pt x="130" y="20"/>
                  </a:cubicBezTo>
                  <a:cubicBezTo>
                    <a:pt x="131" y="20"/>
                    <a:pt x="132" y="20"/>
                    <a:pt x="133" y="20"/>
                  </a:cubicBezTo>
                  <a:cubicBezTo>
                    <a:pt x="136" y="20"/>
                    <a:pt x="139" y="20"/>
                    <a:pt x="142" y="20"/>
                  </a:cubicBezTo>
                  <a:cubicBezTo>
                    <a:pt x="149" y="20"/>
                    <a:pt x="156" y="21"/>
                    <a:pt x="162" y="22"/>
                  </a:cubicBezTo>
                  <a:cubicBezTo>
                    <a:pt x="170" y="25"/>
                    <a:pt x="176" y="29"/>
                    <a:pt x="178" y="36"/>
                  </a:cubicBezTo>
                  <a:cubicBezTo>
                    <a:pt x="179" y="38"/>
                    <a:pt x="179" y="41"/>
                    <a:pt x="179" y="43"/>
                  </a:cubicBezTo>
                  <a:cubicBezTo>
                    <a:pt x="145" y="43"/>
                    <a:pt x="74" y="43"/>
                    <a:pt x="40" y="43"/>
                  </a:cubicBezTo>
                  <a:cubicBezTo>
                    <a:pt x="40" y="41"/>
                    <a:pt x="41" y="38"/>
                    <a:pt x="41" y="36"/>
                  </a:cubicBezTo>
                  <a:close/>
                  <a:moveTo>
                    <a:pt x="99" y="20"/>
                  </a:moveTo>
                  <a:cubicBezTo>
                    <a:pt x="103" y="20"/>
                    <a:pt x="106" y="20"/>
                    <a:pt x="110" y="20"/>
                  </a:cubicBezTo>
                  <a:cubicBezTo>
                    <a:pt x="113" y="20"/>
                    <a:pt x="116" y="20"/>
                    <a:pt x="120" y="20"/>
                  </a:cubicBezTo>
                  <a:cubicBezTo>
                    <a:pt x="119" y="15"/>
                    <a:pt x="115" y="11"/>
                    <a:pt x="110" y="11"/>
                  </a:cubicBezTo>
                  <a:cubicBezTo>
                    <a:pt x="104" y="11"/>
                    <a:pt x="100" y="15"/>
                    <a:pt x="99" y="20"/>
                  </a:cubicBezTo>
                  <a:close/>
                  <a:moveTo>
                    <a:pt x="190" y="269"/>
                  </a:moveTo>
                  <a:cubicBezTo>
                    <a:pt x="29" y="269"/>
                    <a:pt x="29" y="269"/>
                    <a:pt x="29" y="269"/>
                  </a:cubicBezTo>
                  <a:cubicBezTo>
                    <a:pt x="29" y="59"/>
                    <a:pt x="29" y="59"/>
                    <a:pt x="29" y="59"/>
                  </a:cubicBezTo>
                  <a:cubicBezTo>
                    <a:pt x="190" y="59"/>
                    <a:pt x="190" y="59"/>
                    <a:pt x="190" y="59"/>
                  </a:cubicBezTo>
                  <a:cubicBezTo>
                    <a:pt x="190" y="71"/>
                    <a:pt x="190" y="71"/>
                    <a:pt x="190" y="71"/>
                  </a:cubicBezTo>
                  <a:cubicBezTo>
                    <a:pt x="200" y="57"/>
                    <a:pt x="200" y="57"/>
                    <a:pt x="200" y="57"/>
                  </a:cubicBezTo>
                  <a:cubicBezTo>
                    <a:pt x="200" y="49"/>
                    <a:pt x="200" y="49"/>
                    <a:pt x="200" y="49"/>
                  </a:cubicBezTo>
                  <a:cubicBezTo>
                    <a:pt x="19" y="49"/>
                    <a:pt x="19" y="49"/>
                    <a:pt x="19" y="49"/>
                  </a:cubicBezTo>
                  <a:cubicBezTo>
                    <a:pt x="19" y="278"/>
                    <a:pt x="19" y="278"/>
                    <a:pt x="19" y="278"/>
                  </a:cubicBezTo>
                  <a:cubicBezTo>
                    <a:pt x="200" y="278"/>
                    <a:pt x="200" y="278"/>
                    <a:pt x="200" y="278"/>
                  </a:cubicBezTo>
                  <a:cubicBezTo>
                    <a:pt x="200" y="185"/>
                    <a:pt x="200" y="185"/>
                    <a:pt x="200" y="185"/>
                  </a:cubicBezTo>
                  <a:cubicBezTo>
                    <a:pt x="190" y="199"/>
                    <a:pt x="190" y="199"/>
                    <a:pt x="190" y="199"/>
                  </a:cubicBezTo>
                  <a:lnTo>
                    <a:pt x="190" y="269"/>
                  </a:lnTo>
                  <a:close/>
                  <a:moveTo>
                    <a:pt x="200" y="119"/>
                  </a:moveTo>
                  <a:cubicBezTo>
                    <a:pt x="190" y="133"/>
                    <a:pt x="190" y="133"/>
                    <a:pt x="190" y="133"/>
                  </a:cubicBezTo>
                  <a:cubicBezTo>
                    <a:pt x="190" y="138"/>
                    <a:pt x="190" y="138"/>
                    <a:pt x="190" y="138"/>
                  </a:cubicBezTo>
                  <a:cubicBezTo>
                    <a:pt x="200" y="124"/>
                    <a:pt x="200" y="124"/>
                    <a:pt x="200" y="124"/>
                  </a:cubicBezTo>
                  <a:lnTo>
                    <a:pt x="200" y="119"/>
                  </a:lnTo>
                  <a:close/>
                  <a:moveTo>
                    <a:pt x="215" y="35"/>
                  </a:moveTo>
                  <a:cubicBezTo>
                    <a:pt x="219" y="35"/>
                    <a:pt x="219" y="35"/>
                    <a:pt x="219" y="35"/>
                  </a:cubicBezTo>
                  <a:cubicBezTo>
                    <a:pt x="219" y="22"/>
                    <a:pt x="219" y="22"/>
                    <a:pt x="219" y="22"/>
                  </a:cubicBezTo>
                  <a:cubicBezTo>
                    <a:pt x="175" y="22"/>
                    <a:pt x="175" y="22"/>
                    <a:pt x="175" y="22"/>
                  </a:cubicBezTo>
                  <a:cubicBezTo>
                    <a:pt x="179" y="26"/>
                    <a:pt x="182" y="30"/>
                    <a:pt x="184" y="36"/>
                  </a:cubicBezTo>
                  <a:cubicBezTo>
                    <a:pt x="208" y="36"/>
                    <a:pt x="208" y="36"/>
                    <a:pt x="208" y="36"/>
                  </a:cubicBezTo>
                  <a:cubicBezTo>
                    <a:pt x="208" y="44"/>
                    <a:pt x="208" y="44"/>
                    <a:pt x="208" y="44"/>
                  </a:cubicBezTo>
                  <a:lnTo>
                    <a:pt x="215" y="35"/>
                  </a:lnTo>
                  <a:close/>
                  <a:moveTo>
                    <a:pt x="246" y="41"/>
                  </a:moveTo>
                  <a:cubicBezTo>
                    <a:pt x="182" y="134"/>
                    <a:pt x="182" y="134"/>
                    <a:pt x="182" y="134"/>
                  </a:cubicBezTo>
                  <a:cubicBezTo>
                    <a:pt x="155" y="134"/>
                    <a:pt x="155" y="134"/>
                    <a:pt x="155" y="134"/>
                  </a:cubicBezTo>
                  <a:cubicBezTo>
                    <a:pt x="129" y="92"/>
                    <a:pt x="129" y="92"/>
                    <a:pt x="129" y="92"/>
                  </a:cubicBezTo>
                  <a:cubicBezTo>
                    <a:pt x="156" y="92"/>
                    <a:pt x="156" y="92"/>
                    <a:pt x="156" y="92"/>
                  </a:cubicBezTo>
                  <a:cubicBezTo>
                    <a:pt x="169" y="113"/>
                    <a:pt x="169" y="113"/>
                    <a:pt x="169" y="113"/>
                  </a:cubicBezTo>
                  <a:cubicBezTo>
                    <a:pt x="218" y="41"/>
                    <a:pt x="218" y="41"/>
                    <a:pt x="218" y="41"/>
                  </a:cubicBezTo>
                  <a:lnTo>
                    <a:pt x="246" y="41"/>
                  </a:lnTo>
                  <a:close/>
                  <a:moveTo>
                    <a:pt x="246" y="107"/>
                  </a:moveTo>
                  <a:cubicBezTo>
                    <a:pt x="182" y="201"/>
                    <a:pt x="182" y="201"/>
                    <a:pt x="182" y="201"/>
                  </a:cubicBezTo>
                  <a:cubicBezTo>
                    <a:pt x="155" y="201"/>
                    <a:pt x="155" y="201"/>
                    <a:pt x="155" y="201"/>
                  </a:cubicBezTo>
                  <a:cubicBezTo>
                    <a:pt x="129" y="159"/>
                    <a:pt x="129" y="159"/>
                    <a:pt x="129" y="159"/>
                  </a:cubicBezTo>
                  <a:cubicBezTo>
                    <a:pt x="156" y="159"/>
                    <a:pt x="156" y="159"/>
                    <a:pt x="156" y="159"/>
                  </a:cubicBezTo>
                  <a:cubicBezTo>
                    <a:pt x="169" y="180"/>
                    <a:pt x="169" y="180"/>
                    <a:pt x="169" y="180"/>
                  </a:cubicBezTo>
                  <a:cubicBezTo>
                    <a:pt x="218" y="107"/>
                    <a:pt x="218" y="107"/>
                    <a:pt x="218" y="107"/>
                  </a:cubicBezTo>
                  <a:lnTo>
                    <a:pt x="246" y="107"/>
                  </a:lnTo>
                  <a:close/>
                </a:path>
              </a:pathLst>
            </a:custGeom>
            <a:solidFill>
              <a:srgbClr val="FFFFFF"/>
            </a:solidFill>
            <a:ln>
              <a:noFill/>
            </a:ln>
          </p:spPr>
          <p:txBody>
            <a:bodyPr vert="horz" wrap="square" lIns="82272" tIns="41137" rIns="82272" bIns="41137" numCol="1" anchor="t" anchorCtr="0" compatLnSpc="1">
              <a:prstTxWarp prst="textNoShape">
                <a:avLst/>
              </a:prstTxWarp>
            </a:bodyPr>
            <a:lstStyle/>
            <a:p>
              <a:endParaRPr lang="en-US" sz="1599"/>
            </a:p>
          </p:txBody>
        </p:sp>
      </p:grpSp>
      <p:sp>
        <p:nvSpPr>
          <p:cNvPr id="56" name="Title 3"/>
          <p:cNvSpPr>
            <a:spLocks noGrp="1"/>
          </p:cNvSpPr>
          <p:nvPr>
            <p:ph type="title"/>
          </p:nvPr>
        </p:nvSpPr>
        <p:spPr/>
        <p:txBody>
          <a:bodyPr/>
          <a:lstStyle/>
          <a:p>
            <a:r>
              <a:rPr lang="en-US" dirty="0" smtClean="0"/>
              <a:t>History of MBAM</a:t>
            </a:r>
            <a:endParaRPr lang="en-US" dirty="0"/>
          </a:p>
        </p:txBody>
      </p:sp>
      <p:sp useBgFill="1">
        <p:nvSpPr>
          <p:cNvPr id="17" name="Rectangle 16"/>
          <p:cNvSpPr/>
          <p:nvPr/>
        </p:nvSpPr>
        <p:spPr bwMode="auto">
          <a:xfrm>
            <a:off x="2501" y="1809352"/>
            <a:ext cx="443129" cy="5183767"/>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a:gradFill>
                <a:gsLst>
                  <a:gs pos="0">
                    <a:srgbClr val="FFFFFF"/>
                  </a:gs>
                  <a:gs pos="100000">
                    <a:srgbClr val="FFFFFF"/>
                  </a:gs>
                </a:gsLst>
                <a:lin ang="5400000" scaled="0"/>
              </a:gradFill>
              <a:ea typeface="Segoe UI" pitchFamily="34" charset="0"/>
              <a:cs typeface="Segoe UI" pitchFamily="34" charset="0"/>
            </a:endParaRPr>
          </a:p>
        </p:txBody>
      </p:sp>
      <p:grpSp>
        <p:nvGrpSpPr>
          <p:cNvPr id="2" name="Group 1"/>
          <p:cNvGrpSpPr/>
          <p:nvPr/>
        </p:nvGrpSpPr>
        <p:grpSpPr>
          <a:xfrm>
            <a:off x="4386989" y="5438561"/>
            <a:ext cx="3701953" cy="1029548"/>
            <a:chOff x="4298907" y="5708327"/>
            <a:chExt cx="3629695" cy="1009452"/>
          </a:xfrm>
        </p:grpSpPr>
        <p:sp>
          <p:nvSpPr>
            <p:cNvPr id="41" name="Light Blue"/>
            <p:cNvSpPr/>
            <p:nvPr/>
          </p:nvSpPr>
          <p:spPr bwMode="auto">
            <a:xfrm>
              <a:off x="4298907" y="5708327"/>
              <a:ext cx="3629695" cy="1009452"/>
            </a:xfrm>
            <a:prstGeom prst="roundRect">
              <a:avLst>
                <a:gd name="adj" fmla="val 0"/>
              </a:avLst>
            </a:prstGeom>
            <a:solidFill>
              <a:schemeClr val="accent2"/>
            </a:solidFill>
            <a:ln w="9525" cap="flat" cmpd="sng" algn="ctr">
              <a:noFill/>
              <a:prstDash val="solid"/>
              <a:headEnd type="none" w="med" len="med"/>
              <a:tailEnd type="none" w="med" len="med"/>
            </a:ln>
            <a:effectLst/>
          </p:spPr>
          <p:txBody>
            <a:bodyPr vert="horz" wrap="square" lIns="93219" tIns="46610" rIns="93219" bIns="46610" numCol="1" rtlCol="0" anchor="ctr" anchorCtr="0" compatLnSpc="1">
              <a:prstTxWarp prst="textNoShape">
                <a:avLst/>
              </a:prstTxWarp>
            </a:bodyPr>
            <a:lstStyle/>
            <a:p>
              <a:pPr algn="ctr" defTabSz="931943">
                <a:defRPr/>
              </a:pPr>
              <a:endParaRPr lang="en-US" sz="2243" kern="0" dirty="0">
                <a:solidFill>
                  <a:schemeClr val="bg1"/>
                </a:solidFill>
                <a:latin typeface="+mj-lt"/>
                <a:ea typeface="Segoe UI" pitchFamily="34" charset="0"/>
                <a:cs typeface="Segoe UI" pitchFamily="34" charset="0"/>
              </a:endParaRPr>
            </a:p>
          </p:txBody>
        </p:sp>
        <p:sp>
          <p:nvSpPr>
            <p:cNvPr id="42" name="TextBox 41"/>
            <p:cNvSpPr txBox="1"/>
            <p:nvPr/>
          </p:nvSpPr>
          <p:spPr>
            <a:xfrm>
              <a:off x="5469262" y="5729334"/>
              <a:ext cx="2150420" cy="764241"/>
            </a:xfrm>
            <a:prstGeom prst="rect">
              <a:avLst/>
            </a:prstGeom>
            <a:noFill/>
          </p:spPr>
          <p:txBody>
            <a:bodyPr wrap="square" lIns="124275" tIns="62138" rIns="124275" bIns="62138" rtlCol="0" anchor="ctr">
              <a:spAutoFit/>
            </a:bodyPr>
            <a:lstStyle>
              <a:defPPr>
                <a:defRPr lang="en-US"/>
              </a:defPPr>
              <a:lvl2pPr marL="0" lvl="1" defTabSz="932619">
                <a:lnSpc>
                  <a:spcPts val="2475"/>
                </a:lnSpc>
                <a:defRPr sz="2200" kern="0">
                  <a:gradFill>
                    <a:gsLst>
                      <a:gs pos="1250">
                        <a:schemeClr val="tx1"/>
                      </a:gs>
                      <a:gs pos="100000">
                        <a:schemeClr val="tx1"/>
                      </a:gs>
                    </a:gsLst>
                    <a:lin ang="5400000" scaled="0"/>
                  </a:gradFill>
                  <a:latin typeface="+mj-lt"/>
                </a:defRPr>
              </a:lvl2pPr>
            </a:lstStyle>
            <a:p>
              <a:pPr lvl="1"/>
              <a:r>
                <a:rPr lang="en-US" sz="1632" dirty="0"/>
                <a:t>Support for Blue wave of products</a:t>
              </a:r>
            </a:p>
          </p:txBody>
        </p:sp>
        <p:pic>
          <p:nvPicPr>
            <p:cNvPr id="66" name="Picture 3"/>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r="78571"/>
            <a:stretch/>
          </p:blipFill>
          <p:spPr bwMode="auto">
            <a:xfrm>
              <a:off x="4608427" y="5917232"/>
              <a:ext cx="712711" cy="573589"/>
            </a:xfrm>
            <a:prstGeom prst="rect">
              <a:avLst/>
            </a:prstGeom>
            <a:noFill/>
            <a:extLst>
              <a:ext uri="{909E8E84-426E-40DD-AFC4-6F175D3DCCD1}">
                <a14:hiddenFill xmlns:a14="http://schemas.microsoft.com/office/drawing/2010/main">
                  <a:solidFill>
                    <a:srgbClr val="FFFFFF"/>
                  </a:solidFill>
                </a14:hiddenFill>
              </a:ext>
            </a:extLst>
          </p:spPr>
        </p:pic>
      </p:grpSp>
      <p:sp useBgFill="1">
        <p:nvSpPr>
          <p:cNvPr id="76" name="Rectangle 75"/>
          <p:cNvSpPr/>
          <p:nvPr/>
        </p:nvSpPr>
        <p:spPr bwMode="auto">
          <a:xfrm>
            <a:off x="-814" y="1796452"/>
            <a:ext cx="4383982" cy="5203007"/>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a:gradFill>
                <a:gsLst>
                  <a:gs pos="0">
                    <a:srgbClr val="FFFFFF"/>
                  </a:gs>
                  <a:gs pos="100000">
                    <a:srgbClr val="FFFFFF"/>
                  </a:gs>
                </a:gsLst>
                <a:lin ang="5400000" scaled="0"/>
              </a:gradFill>
              <a:ea typeface="Segoe UI" pitchFamily="34" charset="0"/>
              <a:cs typeface="Segoe UI" pitchFamily="34" charset="0"/>
            </a:endParaRPr>
          </a:p>
        </p:txBody>
      </p:sp>
      <p:sp>
        <p:nvSpPr>
          <p:cNvPr id="49" name="Text Placeholder 4"/>
          <p:cNvSpPr>
            <a:spLocks noGrp="1"/>
          </p:cNvSpPr>
          <p:nvPr>
            <p:ph type="body" sz="quarter" idx="11"/>
          </p:nvPr>
        </p:nvSpPr>
        <p:spPr>
          <a:xfrm>
            <a:off x="277029" y="3022175"/>
            <a:ext cx="11882419" cy="640102"/>
          </a:xfrm>
        </p:spPr>
        <p:txBody>
          <a:bodyPr/>
          <a:lstStyle/>
          <a:p>
            <a:pPr lvl="1"/>
            <a:r>
              <a:rPr lang="en-US" sz="3198" dirty="0">
                <a:latin typeface="+mj-lt"/>
              </a:rPr>
              <a:t>MBAM 2.0</a:t>
            </a:r>
          </a:p>
        </p:txBody>
      </p:sp>
      <p:sp>
        <p:nvSpPr>
          <p:cNvPr id="52" name="Text Placeholder 4"/>
          <p:cNvSpPr>
            <a:spLocks noGrp="1"/>
          </p:cNvSpPr>
          <p:nvPr>
            <p:ph idx="4294967295"/>
          </p:nvPr>
        </p:nvSpPr>
        <p:spPr>
          <a:xfrm>
            <a:off x="0" y="1257300"/>
            <a:ext cx="11731625" cy="639763"/>
          </a:xfrm>
          <a:prstGeom prst="rect">
            <a:avLst/>
          </a:prstGeom>
        </p:spPr>
        <p:txBody>
          <a:bodyPr/>
          <a:lstStyle/>
          <a:p>
            <a:pPr marL="0" lvl="1" indent="0">
              <a:buNone/>
              <a:defRPr/>
            </a:pPr>
            <a:r>
              <a:rPr lang="en-US" sz="3198" dirty="0">
                <a:latin typeface="+mj-lt"/>
              </a:rPr>
              <a:t>MBAM 1.0</a:t>
            </a:r>
          </a:p>
        </p:txBody>
      </p:sp>
      <p:grpSp>
        <p:nvGrpSpPr>
          <p:cNvPr id="11" name="Group 10"/>
          <p:cNvGrpSpPr/>
          <p:nvPr/>
        </p:nvGrpSpPr>
        <p:grpSpPr>
          <a:xfrm>
            <a:off x="459913" y="1796452"/>
            <a:ext cx="3701954" cy="1097709"/>
            <a:chOff x="457596" y="2459116"/>
            <a:chExt cx="3703443" cy="1372666"/>
          </a:xfrm>
        </p:grpSpPr>
        <p:sp>
          <p:nvSpPr>
            <p:cNvPr id="78" name="Dark Blue"/>
            <p:cNvSpPr/>
            <p:nvPr/>
          </p:nvSpPr>
          <p:spPr bwMode="auto">
            <a:xfrm>
              <a:off x="457596" y="2551625"/>
              <a:ext cx="3703443" cy="1280157"/>
            </a:xfrm>
            <a:prstGeom prst="roundRect">
              <a:avLst>
                <a:gd name="adj" fmla="val 0"/>
              </a:avLst>
            </a:prstGeom>
            <a:solidFill>
              <a:schemeClr val="accent1"/>
            </a:solidFill>
            <a:ln w="9525" cap="flat" cmpd="sng" algn="ctr">
              <a:noFill/>
              <a:prstDash val="solid"/>
              <a:headEnd type="none" w="med" len="med"/>
              <a:tailEnd type="none" w="med" len="med"/>
            </a:ln>
            <a:effectLst/>
          </p:spPr>
          <p:txBody>
            <a:bodyPr vert="horz" wrap="square" lIns="93219" tIns="46610" rIns="93219" bIns="46610" numCol="1" rtlCol="0" anchor="ctr" anchorCtr="0" compatLnSpc="1">
              <a:prstTxWarp prst="textNoShape">
                <a:avLst/>
              </a:prstTxWarp>
            </a:bodyPr>
            <a:lstStyle/>
            <a:p>
              <a:pPr algn="ctr" defTabSz="931943">
                <a:defRPr/>
              </a:pPr>
              <a:endParaRPr lang="en-US" sz="2243" kern="0" dirty="0">
                <a:latin typeface="+mj-lt"/>
                <a:ea typeface="Segoe UI" pitchFamily="34" charset="0"/>
                <a:cs typeface="Segoe UI" pitchFamily="34" charset="0"/>
              </a:endParaRPr>
            </a:p>
          </p:txBody>
        </p:sp>
        <p:sp>
          <p:nvSpPr>
            <p:cNvPr id="80" name="TextBox 79"/>
            <p:cNvSpPr txBox="1"/>
            <p:nvPr/>
          </p:nvSpPr>
          <p:spPr>
            <a:xfrm>
              <a:off x="1657414" y="2459116"/>
              <a:ext cx="2503623" cy="974695"/>
            </a:xfrm>
            <a:prstGeom prst="rect">
              <a:avLst/>
            </a:prstGeom>
            <a:noFill/>
          </p:spPr>
          <p:txBody>
            <a:bodyPr wrap="square" lIns="124275" tIns="62138" rIns="124275" bIns="62138" rtlCol="0" anchor="ctr">
              <a:spAutoFit/>
            </a:bodyPr>
            <a:lstStyle/>
            <a:p>
              <a:pPr marL="0" lvl="1" defTabSz="932250">
                <a:lnSpc>
                  <a:spcPts val="2474"/>
                </a:lnSpc>
                <a:defRPr/>
              </a:pPr>
              <a:r>
                <a:rPr lang="en-US" sz="1632" kern="0" dirty="0">
                  <a:gradFill>
                    <a:gsLst>
                      <a:gs pos="1250">
                        <a:schemeClr val="tx1"/>
                      </a:gs>
                      <a:gs pos="100000">
                        <a:schemeClr val="tx1"/>
                      </a:gs>
                    </a:gsLst>
                    <a:lin ang="5400000" scaled="0"/>
                  </a:gradFill>
                  <a:latin typeface="+mj-lt"/>
                </a:rPr>
                <a:t>Simplify provisioning </a:t>
              </a:r>
              <a:br>
                <a:rPr lang="en-US" sz="1632" kern="0" dirty="0">
                  <a:gradFill>
                    <a:gsLst>
                      <a:gs pos="1250">
                        <a:schemeClr val="tx1"/>
                      </a:gs>
                      <a:gs pos="100000">
                        <a:schemeClr val="tx1"/>
                      </a:gs>
                    </a:gsLst>
                    <a:lin ang="5400000" scaled="0"/>
                  </a:gradFill>
                  <a:latin typeface="+mj-lt"/>
                </a:rPr>
              </a:br>
              <a:r>
                <a:rPr lang="en-US" sz="1632" kern="0" dirty="0">
                  <a:gradFill>
                    <a:gsLst>
                      <a:gs pos="1250">
                        <a:schemeClr val="tx1"/>
                      </a:gs>
                      <a:gs pos="100000">
                        <a:schemeClr val="tx1"/>
                      </a:gs>
                    </a:gsLst>
                    <a:lin ang="5400000" scaled="0"/>
                  </a:gradFill>
                  <a:latin typeface="+mj-lt"/>
                </a:rPr>
                <a:t>and deployment</a:t>
              </a:r>
            </a:p>
          </p:txBody>
        </p:sp>
        <p:grpSp>
          <p:nvGrpSpPr>
            <p:cNvPr id="50" name="Group 49"/>
            <p:cNvGrpSpPr/>
            <p:nvPr/>
          </p:nvGrpSpPr>
          <p:grpSpPr bwMode="black">
            <a:xfrm>
              <a:off x="727850" y="2788798"/>
              <a:ext cx="737859" cy="756455"/>
              <a:chOff x="8587169" y="5108012"/>
              <a:chExt cx="1184275" cy="1214438"/>
            </a:xfrm>
            <a:solidFill>
              <a:schemeClr val="tx1"/>
            </a:solidFill>
          </p:grpSpPr>
          <p:sp>
            <p:nvSpPr>
              <p:cNvPr id="51" name="Freeform 43"/>
              <p:cNvSpPr>
                <a:spLocks noEditPoints="1"/>
              </p:cNvSpPr>
              <p:nvPr/>
            </p:nvSpPr>
            <p:spPr bwMode="black">
              <a:xfrm>
                <a:off x="8587169" y="5108012"/>
                <a:ext cx="1184275" cy="1214438"/>
              </a:xfrm>
              <a:custGeom>
                <a:avLst/>
                <a:gdLst>
                  <a:gd name="T0" fmla="*/ 0 w 316"/>
                  <a:gd name="T1" fmla="*/ 78 h 324"/>
                  <a:gd name="T2" fmla="*/ 0 w 316"/>
                  <a:gd name="T3" fmla="*/ 63 h 324"/>
                  <a:gd name="T4" fmla="*/ 0 w 316"/>
                  <a:gd name="T5" fmla="*/ 47 h 324"/>
                  <a:gd name="T6" fmla="*/ 0 w 316"/>
                  <a:gd name="T7" fmla="*/ 16 h 324"/>
                  <a:gd name="T8" fmla="*/ 0 w 316"/>
                  <a:gd name="T9" fmla="*/ 0 h 324"/>
                  <a:gd name="T10" fmla="*/ 13 w 316"/>
                  <a:gd name="T11" fmla="*/ 78 h 324"/>
                  <a:gd name="T12" fmla="*/ 15 w 316"/>
                  <a:gd name="T13" fmla="*/ 0 h 324"/>
                  <a:gd name="T14" fmla="*/ 26 w 316"/>
                  <a:gd name="T15" fmla="*/ 78 h 324"/>
                  <a:gd name="T16" fmla="*/ 31 w 316"/>
                  <a:gd name="T17" fmla="*/ 0 h 324"/>
                  <a:gd name="T18" fmla="*/ 46 w 316"/>
                  <a:gd name="T19" fmla="*/ 0 h 324"/>
                  <a:gd name="T20" fmla="*/ 52 w 316"/>
                  <a:gd name="T21" fmla="*/ 78 h 324"/>
                  <a:gd name="T22" fmla="*/ 39 w 316"/>
                  <a:gd name="T23" fmla="*/ 78 h 324"/>
                  <a:gd name="T24" fmla="*/ 62 w 316"/>
                  <a:gd name="T25" fmla="*/ 0 h 324"/>
                  <a:gd name="T26" fmla="*/ 65 w 316"/>
                  <a:gd name="T27" fmla="*/ 78 h 324"/>
                  <a:gd name="T28" fmla="*/ 78 w 316"/>
                  <a:gd name="T29" fmla="*/ 0 h 324"/>
                  <a:gd name="T30" fmla="*/ 78 w 316"/>
                  <a:gd name="T31" fmla="*/ 78 h 324"/>
                  <a:gd name="T32" fmla="*/ 78 w 316"/>
                  <a:gd name="T33" fmla="*/ 63 h 324"/>
                  <a:gd name="T34" fmla="*/ 78 w 316"/>
                  <a:gd name="T35" fmla="*/ 47 h 324"/>
                  <a:gd name="T36" fmla="*/ 78 w 316"/>
                  <a:gd name="T37" fmla="*/ 16 h 324"/>
                  <a:gd name="T38" fmla="*/ 0 w 316"/>
                  <a:gd name="T39" fmla="*/ 32 h 324"/>
                  <a:gd name="T40" fmla="*/ 78 w 316"/>
                  <a:gd name="T41" fmla="*/ 32 h 324"/>
                  <a:gd name="T42" fmla="*/ 316 w 316"/>
                  <a:gd name="T43" fmla="*/ 182 h 324"/>
                  <a:gd name="T44" fmla="*/ 114 w 316"/>
                  <a:gd name="T45" fmla="*/ 42 h 324"/>
                  <a:gd name="T46" fmla="*/ 114 w 316"/>
                  <a:gd name="T47" fmla="*/ 49 h 324"/>
                  <a:gd name="T48" fmla="*/ 116 w 316"/>
                  <a:gd name="T49" fmla="*/ 28 h 324"/>
                  <a:gd name="T50" fmla="*/ 119 w 316"/>
                  <a:gd name="T51" fmla="*/ 62 h 324"/>
                  <a:gd name="T52" fmla="*/ 123 w 316"/>
                  <a:gd name="T53" fmla="*/ 16 h 324"/>
                  <a:gd name="T54" fmla="*/ 127 w 316"/>
                  <a:gd name="T55" fmla="*/ 73 h 324"/>
                  <a:gd name="T56" fmla="*/ 133 w 316"/>
                  <a:gd name="T57" fmla="*/ 7 h 324"/>
                  <a:gd name="T58" fmla="*/ 138 w 316"/>
                  <a:gd name="T59" fmla="*/ 81 h 324"/>
                  <a:gd name="T60" fmla="*/ 146 w 316"/>
                  <a:gd name="T61" fmla="*/ 1 h 324"/>
                  <a:gd name="T62" fmla="*/ 158 w 316"/>
                  <a:gd name="T63" fmla="*/ 84 h 324"/>
                  <a:gd name="T64" fmla="*/ 166 w 316"/>
                  <a:gd name="T65" fmla="*/ 2 h 324"/>
                  <a:gd name="T66" fmla="*/ 172 w 316"/>
                  <a:gd name="T67" fmla="*/ 81 h 324"/>
                  <a:gd name="T68" fmla="*/ 179 w 316"/>
                  <a:gd name="T69" fmla="*/ 7 h 324"/>
                  <a:gd name="T70" fmla="*/ 183 w 316"/>
                  <a:gd name="T71" fmla="*/ 74 h 324"/>
                  <a:gd name="T72" fmla="*/ 189 w 316"/>
                  <a:gd name="T73" fmla="*/ 17 h 324"/>
                  <a:gd name="T74" fmla="*/ 192 w 316"/>
                  <a:gd name="T75" fmla="*/ 63 h 324"/>
                  <a:gd name="T76" fmla="*/ 196 w 316"/>
                  <a:gd name="T77" fmla="*/ 29 h 324"/>
                  <a:gd name="T78" fmla="*/ 197 w 316"/>
                  <a:gd name="T79" fmla="*/ 50 h 324"/>
                  <a:gd name="T80" fmla="*/ 198 w 316"/>
                  <a:gd name="T81" fmla="*/ 42 h 324"/>
                  <a:gd name="T82" fmla="*/ 316 w 316"/>
                  <a:gd name="T83" fmla="*/ 249 h 324"/>
                  <a:gd name="T84" fmla="*/ 146 w 316"/>
                  <a:gd name="T85" fmla="*/ 249 h 324"/>
                  <a:gd name="T86" fmla="*/ 0 w 316"/>
                  <a:gd name="T87" fmla="*/ 189 h 324"/>
                  <a:gd name="T88" fmla="*/ 0 w 316"/>
                  <a:gd name="T89" fmla="*/ 198 h 324"/>
                  <a:gd name="T90" fmla="*/ 0 w 316"/>
                  <a:gd name="T91" fmla="*/ 177 h 324"/>
                  <a:gd name="T92" fmla="*/ 0 w 316"/>
                  <a:gd name="T93" fmla="*/ 165 h 324"/>
                  <a:gd name="T94" fmla="*/ 0 w 316"/>
                  <a:gd name="T95" fmla="*/ 153 h 324"/>
                  <a:gd name="T96" fmla="*/ 0 w 316"/>
                  <a:gd name="T97" fmla="*/ 141 h 324"/>
                  <a:gd name="T98" fmla="*/ 0 w 316"/>
                  <a:gd name="T99" fmla="*/ 129 h 324"/>
                  <a:gd name="T100" fmla="*/ 6 w 316"/>
                  <a:gd name="T101" fmla="*/ 120 h 324"/>
                  <a:gd name="T102" fmla="*/ 16 w 316"/>
                  <a:gd name="T103" fmla="*/ 189 h 324"/>
                  <a:gd name="T104" fmla="*/ 16 w 316"/>
                  <a:gd name="T105" fmla="*/ 124 h 324"/>
                  <a:gd name="T106" fmla="*/ 27 w 316"/>
                  <a:gd name="T107" fmla="*/ 183 h 324"/>
                  <a:gd name="T108" fmla="*/ 27 w 316"/>
                  <a:gd name="T109" fmla="*/ 130 h 324"/>
                  <a:gd name="T110" fmla="*/ 37 w 316"/>
                  <a:gd name="T111" fmla="*/ 177 h 324"/>
                  <a:gd name="T112" fmla="*/ 37 w 316"/>
                  <a:gd name="T113" fmla="*/ 136 h 324"/>
                  <a:gd name="T114" fmla="*/ 47 w 316"/>
                  <a:gd name="T115" fmla="*/ 171 h 324"/>
                  <a:gd name="T116" fmla="*/ 48 w 316"/>
                  <a:gd name="T117" fmla="*/ 142 h 324"/>
                  <a:gd name="T118" fmla="*/ 58 w 316"/>
                  <a:gd name="T119" fmla="*/ 165 h 324"/>
                  <a:gd name="T120" fmla="*/ 58 w 316"/>
                  <a:gd name="T121" fmla="*/ 148 h 324"/>
                  <a:gd name="T122" fmla="*/ 60 w 316"/>
                  <a:gd name="T123" fmla="*/ 156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6" h="324">
                    <a:moveTo>
                      <a:pt x="0" y="78"/>
                    </a:moveTo>
                    <a:cubicBezTo>
                      <a:pt x="6" y="78"/>
                      <a:pt x="6" y="78"/>
                      <a:pt x="6" y="78"/>
                    </a:cubicBezTo>
                    <a:cubicBezTo>
                      <a:pt x="6" y="84"/>
                      <a:pt x="6" y="84"/>
                      <a:pt x="6" y="84"/>
                    </a:cubicBezTo>
                    <a:cubicBezTo>
                      <a:pt x="0" y="84"/>
                      <a:pt x="0" y="84"/>
                      <a:pt x="0" y="84"/>
                    </a:cubicBezTo>
                    <a:lnTo>
                      <a:pt x="0" y="78"/>
                    </a:lnTo>
                    <a:close/>
                    <a:moveTo>
                      <a:pt x="0" y="63"/>
                    </a:moveTo>
                    <a:cubicBezTo>
                      <a:pt x="6" y="63"/>
                      <a:pt x="6" y="63"/>
                      <a:pt x="6" y="63"/>
                    </a:cubicBezTo>
                    <a:cubicBezTo>
                      <a:pt x="6" y="69"/>
                      <a:pt x="6" y="69"/>
                      <a:pt x="6" y="69"/>
                    </a:cubicBezTo>
                    <a:cubicBezTo>
                      <a:pt x="0" y="69"/>
                      <a:pt x="0" y="69"/>
                      <a:pt x="0" y="69"/>
                    </a:cubicBezTo>
                    <a:lnTo>
                      <a:pt x="0" y="63"/>
                    </a:lnTo>
                    <a:close/>
                    <a:moveTo>
                      <a:pt x="0" y="47"/>
                    </a:moveTo>
                    <a:cubicBezTo>
                      <a:pt x="6" y="47"/>
                      <a:pt x="6" y="47"/>
                      <a:pt x="6" y="47"/>
                    </a:cubicBezTo>
                    <a:cubicBezTo>
                      <a:pt x="6" y="53"/>
                      <a:pt x="6" y="53"/>
                      <a:pt x="6" y="53"/>
                    </a:cubicBezTo>
                    <a:cubicBezTo>
                      <a:pt x="0" y="53"/>
                      <a:pt x="0" y="53"/>
                      <a:pt x="0" y="53"/>
                    </a:cubicBezTo>
                    <a:lnTo>
                      <a:pt x="0" y="47"/>
                    </a:lnTo>
                    <a:close/>
                    <a:moveTo>
                      <a:pt x="0" y="16"/>
                    </a:moveTo>
                    <a:cubicBezTo>
                      <a:pt x="6" y="16"/>
                      <a:pt x="6" y="16"/>
                      <a:pt x="6" y="16"/>
                    </a:cubicBezTo>
                    <a:cubicBezTo>
                      <a:pt x="6" y="22"/>
                      <a:pt x="6" y="22"/>
                      <a:pt x="6" y="22"/>
                    </a:cubicBezTo>
                    <a:cubicBezTo>
                      <a:pt x="0" y="22"/>
                      <a:pt x="0" y="22"/>
                      <a:pt x="0" y="22"/>
                    </a:cubicBezTo>
                    <a:lnTo>
                      <a:pt x="0" y="16"/>
                    </a:lnTo>
                    <a:close/>
                    <a:moveTo>
                      <a:pt x="0" y="0"/>
                    </a:moveTo>
                    <a:cubicBezTo>
                      <a:pt x="6" y="0"/>
                      <a:pt x="6" y="0"/>
                      <a:pt x="6" y="0"/>
                    </a:cubicBezTo>
                    <a:cubicBezTo>
                      <a:pt x="6" y="7"/>
                      <a:pt x="6" y="7"/>
                      <a:pt x="6" y="7"/>
                    </a:cubicBezTo>
                    <a:cubicBezTo>
                      <a:pt x="0" y="7"/>
                      <a:pt x="0" y="7"/>
                      <a:pt x="0" y="7"/>
                    </a:cubicBezTo>
                    <a:lnTo>
                      <a:pt x="0" y="0"/>
                    </a:lnTo>
                    <a:close/>
                    <a:moveTo>
                      <a:pt x="13" y="78"/>
                    </a:moveTo>
                    <a:cubicBezTo>
                      <a:pt x="19" y="78"/>
                      <a:pt x="19" y="78"/>
                      <a:pt x="19" y="78"/>
                    </a:cubicBezTo>
                    <a:cubicBezTo>
                      <a:pt x="19" y="84"/>
                      <a:pt x="19" y="84"/>
                      <a:pt x="19" y="84"/>
                    </a:cubicBezTo>
                    <a:cubicBezTo>
                      <a:pt x="13" y="84"/>
                      <a:pt x="13" y="84"/>
                      <a:pt x="13" y="84"/>
                    </a:cubicBezTo>
                    <a:lnTo>
                      <a:pt x="13" y="78"/>
                    </a:lnTo>
                    <a:close/>
                    <a:moveTo>
                      <a:pt x="15" y="0"/>
                    </a:moveTo>
                    <a:cubicBezTo>
                      <a:pt x="22" y="0"/>
                      <a:pt x="22" y="0"/>
                      <a:pt x="22" y="0"/>
                    </a:cubicBezTo>
                    <a:cubicBezTo>
                      <a:pt x="22" y="7"/>
                      <a:pt x="22" y="7"/>
                      <a:pt x="22" y="7"/>
                    </a:cubicBezTo>
                    <a:cubicBezTo>
                      <a:pt x="15" y="7"/>
                      <a:pt x="15" y="7"/>
                      <a:pt x="15" y="7"/>
                    </a:cubicBezTo>
                    <a:lnTo>
                      <a:pt x="15" y="0"/>
                    </a:lnTo>
                    <a:close/>
                    <a:moveTo>
                      <a:pt x="26" y="78"/>
                    </a:moveTo>
                    <a:cubicBezTo>
                      <a:pt x="32" y="78"/>
                      <a:pt x="32" y="78"/>
                      <a:pt x="32" y="78"/>
                    </a:cubicBezTo>
                    <a:cubicBezTo>
                      <a:pt x="32" y="84"/>
                      <a:pt x="32" y="84"/>
                      <a:pt x="32" y="84"/>
                    </a:cubicBezTo>
                    <a:cubicBezTo>
                      <a:pt x="26" y="84"/>
                      <a:pt x="26" y="84"/>
                      <a:pt x="26" y="84"/>
                    </a:cubicBezTo>
                    <a:lnTo>
                      <a:pt x="26" y="78"/>
                    </a:lnTo>
                    <a:close/>
                    <a:moveTo>
                      <a:pt x="31" y="0"/>
                    </a:moveTo>
                    <a:cubicBezTo>
                      <a:pt x="37" y="0"/>
                      <a:pt x="37" y="0"/>
                      <a:pt x="37" y="0"/>
                    </a:cubicBezTo>
                    <a:cubicBezTo>
                      <a:pt x="37" y="7"/>
                      <a:pt x="37" y="7"/>
                      <a:pt x="37" y="7"/>
                    </a:cubicBezTo>
                    <a:cubicBezTo>
                      <a:pt x="31" y="7"/>
                      <a:pt x="31" y="7"/>
                      <a:pt x="31" y="7"/>
                    </a:cubicBezTo>
                    <a:lnTo>
                      <a:pt x="31" y="0"/>
                    </a:lnTo>
                    <a:close/>
                    <a:moveTo>
                      <a:pt x="46" y="0"/>
                    </a:moveTo>
                    <a:cubicBezTo>
                      <a:pt x="53" y="0"/>
                      <a:pt x="53" y="0"/>
                      <a:pt x="53" y="0"/>
                    </a:cubicBezTo>
                    <a:cubicBezTo>
                      <a:pt x="53" y="7"/>
                      <a:pt x="53" y="7"/>
                      <a:pt x="53" y="7"/>
                    </a:cubicBezTo>
                    <a:cubicBezTo>
                      <a:pt x="46" y="7"/>
                      <a:pt x="46" y="7"/>
                      <a:pt x="46" y="7"/>
                    </a:cubicBezTo>
                    <a:lnTo>
                      <a:pt x="46" y="0"/>
                    </a:lnTo>
                    <a:close/>
                    <a:moveTo>
                      <a:pt x="52" y="78"/>
                    </a:moveTo>
                    <a:cubicBezTo>
                      <a:pt x="58" y="78"/>
                      <a:pt x="58" y="78"/>
                      <a:pt x="58" y="78"/>
                    </a:cubicBezTo>
                    <a:cubicBezTo>
                      <a:pt x="58" y="84"/>
                      <a:pt x="58" y="84"/>
                      <a:pt x="58" y="84"/>
                    </a:cubicBezTo>
                    <a:cubicBezTo>
                      <a:pt x="52" y="84"/>
                      <a:pt x="52" y="84"/>
                      <a:pt x="52" y="84"/>
                    </a:cubicBezTo>
                    <a:lnTo>
                      <a:pt x="52" y="78"/>
                    </a:lnTo>
                    <a:close/>
                    <a:moveTo>
                      <a:pt x="39" y="78"/>
                    </a:moveTo>
                    <a:cubicBezTo>
                      <a:pt x="45" y="78"/>
                      <a:pt x="45" y="78"/>
                      <a:pt x="45" y="78"/>
                    </a:cubicBezTo>
                    <a:cubicBezTo>
                      <a:pt x="45" y="84"/>
                      <a:pt x="45" y="84"/>
                      <a:pt x="45" y="84"/>
                    </a:cubicBezTo>
                    <a:cubicBezTo>
                      <a:pt x="39" y="84"/>
                      <a:pt x="39" y="84"/>
                      <a:pt x="39" y="84"/>
                    </a:cubicBezTo>
                    <a:lnTo>
                      <a:pt x="39" y="78"/>
                    </a:lnTo>
                    <a:close/>
                    <a:moveTo>
                      <a:pt x="62" y="0"/>
                    </a:moveTo>
                    <a:cubicBezTo>
                      <a:pt x="68" y="0"/>
                      <a:pt x="68" y="0"/>
                      <a:pt x="68" y="0"/>
                    </a:cubicBezTo>
                    <a:cubicBezTo>
                      <a:pt x="68" y="7"/>
                      <a:pt x="68" y="7"/>
                      <a:pt x="68" y="7"/>
                    </a:cubicBezTo>
                    <a:cubicBezTo>
                      <a:pt x="62" y="7"/>
                      <a:pt x="62" y="7"/>
                      <a:pt x="62" y="7"/>
                    </a:cubicBezTo>
                    <a:lnTo>
                      <a:pt x="62" y="0"/>
                    </a:lnTo>
                    <a:close/>
                    <a:moveTo>
                      <a:pt x="65" y="78"/>
                    </a:moveTo>
                    <a:cubicBezTo>
                      <a:pt x="71" y="78"/>
                      <a:pt x="71" y="78"/>
                      <a:pt x="71" y="78"/>
                    </a:cubicBezTo>
                    <a:cubicBezTo>
                      <a:pt x="71" y="84"/>
                      <a:pt x="71" y="84"/>
                      <a:pt x="71" y="84"/>
                    </a:cubicBezTo>
                    <a:cubicBezTo>
                      <a:pt x="65" y="84"/>
                      <a:pt x="65" y="84"/>
                      <a:pt x="65" y="84"/>
                    </a:cubicBezTo>
                    <a:lnTo>
                      <a:pt x="65" y="78"/>
                    </a:lnTo>
                    <a:close/>
                    <a:moveTo>
                      <a:pt x="78" y="0"/>
                    </a:moveTo>
                    <a:cubicBezTo>
                      <a:pt x="84" y="0"/>
                      <a:pt x="84" y="0"/>
                      <a:pt x="84" y="0"/>
                    </a:cubicBezTo>
                    <a:cubicBezTo>
                      <a:pt x="84" y="7"/>
                      <a:pt x="84" y="7"/>
                      <a:pt x="84" y="7"/>
                    </a:cubicBezTo>
                    <a:cubicBezTo>
                      <a:pt x="78" y="7"/>
                      <a:pt x="78" y="7"/>
                      <a:pt x="78" y="7"/>
                    </a:cubicBezTo>
                    <a:lnTo>
                      <a:pt x="78" y="0"/>
                    </a:lnTo>
                    <a:close/>
                    <a:moveTo>
                      <a:pt x="78" y="78"/>
                    </a:moveTo>
                    <a:cubicBezTo>
                      <a:pt x="84" y="78"/>
                      <a:pt x="84" y="78"/>
                      <a:pt x="84" y="78"/>
                    </a:cubicBezTo>
                    <a:cubicBezTo>
                      <a:pt x="84" y="84"/>
                      <a:pt x="84" y="84"/>
                      <a:pt x="84" y="84"/>
                    </a:cubicBezTo>
                    <a:cubicBezTo>
                      <a:pt x="78" y="84"/>
                      <a:pt x="78" y="84"/>
                      <a:pt x="78" y="84"/>
                    </a:cubicBezTo>
                    <a:lnTo>
                      <a:pt x="78" y="78"/>
                    </a:lnTo>
                    <a:close/>
                    <a:moveTo>
                      <a:pt x="78" y="63"/>
                    </a:moveTo>
                    <a:cubicBezTo>
                      <a:pt x="84" y="63"/>
                      <a:pt x="84" y="63"/>
                      <a:pt x="84" y="63"/>
                    </a:cubicBezTo>
                    <a:cubicBezTo>
                      <a:pt x="84" y="69"/>
                      <a:pt x="84" y="69"/>
                      <a:pt x="84" y="69"/>
                    </a:cubicBezTo>
                    <a:cubicBezTo>
                      <a:pt x="78" y="69"/>
                      <a:pt x="78" y="69"/>
                      <a:pt x="78" y="69"/>
                    </a:cubicBezTo>
                    <a:lnTo>
                      <a:pt x="78" y="63"/>
                    </a:lnTo>
                    <a:close/>
                    <a:moveTo>
                      <a:pt x="78" y="47"/>
                    </a:moveTo>
                    <a:cubicBezTo>
                      <a:pt x="84" y="47"/>
                      <a:pt x="84" y="47"/>
                      <a:pt x="84" y="47"/>
                    </a:cubicBezTo>
                    <a:cubicBezTo>
                      <a:pt x="84" y="53"/>
                      <a:pt x="84" y="53"/>
                      <a:pt x="84" y="53"/>
                    </a:cubicBezTo>
                    <a:cubicBezTo>
                      <a:pt x="78" y="53"/>
                      <a:pt x="78" y="53"/>
                      <a:pt x="78" y="53"/>
                    </a:cubicBezTo>
                    <a:lnTo>
                      <a:pt x="78" y="47"/>
                    </a:lnTo>
                    <a:close/>
                    <a:moveTo>
                      <a:pt x="78" y="16"/>
                    </a:moveTo>
                    <a:cubicBezTo>
                      <a:pt x="84" y="16"/>
                      <a:pt x="84" y="16"/>
                      <a:pt x="84" y="16"/>
                    </a:cubicBezTo>
                    <a:cubicBezTo>
                      <a:pt x="84" y="22"/>
                      <a:pt x="84" y="22"/>
                      <a:pt x="84" y="22"/>
                    </a:cubicBezTo>
                    <a:cubicBezTo>
                      <a:pt x="78" y="22"/>
                      <a:pt x="78" y="22"/>
                      <a:pt x="78" y="22"/>
                    </a:cubicBezTo>
                    <a:lnTo>
                      <a:pt x="78" y="16"/>
                    </a:lnTo>
                    <a:close/>
                    <a:moveTo>
                      <a:pt x="0" y="32"/>
                    </a:moveTo>
                    <a:cubicBezTo>
                      <a:pt x="6" y="32"/>
                      <a:pt x="6" y="32"/>
                      <a:pt x="6" y="32"/>
                    </a:cubicBezTo>
                    <a:cubicBezTo>
                      <a:pt x="6" y="38"/>
                      <a:pt x="6" y="38"/>
                      <a:pt x="6" y="38"/>
                    </a:cubicBezTo>
                    <a:cubicBezTo>
                      <a:pt x="0" y="38"/>
                      <a:pt x="0" y="38"/>
                      <a:pt x="0" y="38"/>
                    </a:cubicBezTo>
                    <a:lnTo>
                      <a:pt x="0" y="32"/>
                    </a:lnTo>
                    <a:close/>
                    <a:moveTo>
                      <a:pt x="78" y="32"/>
                    </a:moveTo>
                    <a:cubicBezTo>
                      <a:pt x="84" y="32"/>
                      <a:pt x="84" y="32"/>
                      <a:pt x="84" y="32"/>
                    </a:cubicBezTo>
                    <a:cubicBezTo>
                      <a:pt x="84" y="38"/>
                      <a:pt x="84" y="38"/>
                      <a:pt x="84" y="38"/>
                    </a:cubicBezTo>
                    <a:cubicBezTo>
                      <a:pt x="78" y="38"/>
                      <a:pt x="78" y="38"/>
                      <a:pt x="78" y="38"/>
                    </a:cubicBezTo>
                    <a:lnTo>
                      <a:pt x="78" y="32"/>
                    </a:lnTo>
                    <a:close/>
                    <a:moveTo>
                      <a:pt x="316" y="182"/>
                    </a:moveTo>
                    <a:cubicBezTo>
                      <a:pt x="316" y="161"/>
                      <a:pt x="299" y="144"/>
                      <a:pt x="278" y="144"/>
                    </a:cubicBezTo>
                    <a:cubicBezTo>
                      <a:pt x="258" y="144"/>
                      <a:pt x="241" y="161"/>
                      <a:pt x="241" y="182"/>
                    </a:cubicBezTo>
                    <a:cubicBezTo>
                      <a:pt x="241" y="203"/>
                      <a:pt x="258" y="219"/>
                      <a:pt x="278" y="219"/>
                    </a:cubicBezTo>
                    <a:cubicBezTo>
                      <a:pt x="299" y="219"/>
                      <a:pt x="316" y="203"/>
                      <a:pt x="316" y="182"/>
                    </a:cubicBezTo>
                    <a:moveTo>
                      <a:pt x="114" y="42"/>
                    </a:moveTo>
                    <a:cubicBezTo>
                      <a:pt x="114" y="39"/>
                      <a:pt x="114" y="37"/>
                      <a:pt x="114" y="35"/>
                    </a:cubicBezTo>
                    <a:cubicBezTo>
                      <a:pt x="121" y="36"/>
                      <a:pt x="121" y="36"/>
                      <a:pt x="121" y="36"/>
                    </a:cubicBezTo>
                    <a:cubicBezTo>
                      <a:pt x="120" y="38"/>
                      <a:pt x="120" y="40"/>
                      <a:pt x="120" y="42"/>
                    </a:cubicBezTo>
                    <a:lnTo>
                      <a:pt x="114" y="42"/>
                    </a:lnTo>
                    <a:close/>
                    <a:moveTo>
                      <a:pt x="114" y="49"/>
                    </a:moveTo>
                    <a:cubicBezTo>
                      <a:pt x="120" y="48"/>
                      <a:pt x="120" y="48"/>
                      <a:pt x="120" y="48"/>
                    </a:cubicBezTo>
                    <a:cubicBezTo>
                      <a:pt x="121" y="50"/>
                      <a:pt x="121" y="52"/>
                      <a:pt x="122" y="53"/>
                    </a:cubicBezTo>
                    <a:cubicBezTo>
                      <a:pt x="116" y="55"/>
                      <a:pt x="116" y="55"/>
                      <a:pt x="116" y="55"/>
                    </a:cubicBezTo>
                    <a:cubicBezTo>
                      <a:pt x="115" y="53"/>
                      <a:pt x="115" y="51"/>
                      <a:pt x="114" y="49"/>
                    </a:cubicBezTo>
                    <a:moveTo>
                      <a:pt x="116" y="28"/>
                    </a:moveTo>
                    <a:cubicBezTo>
                      <a:pt x="117" y="26"/>
                      <a:pt x="118" y="24"/>
                      <a:pt x="119" y="22"/>
                    </a:cubicBezTo>
                    <a:cubicBezTo>
                      <a:pt x="124" y="25"/>
                      <a:pt x="124" y="25"/>
                      <a:pt x="124" y="25"/>
                    </a:cubicBezTo>
                    <a:cubicBezTo>
                      <a:pt x="124" y="27"/>
                      <a:pt x="123" y="28"/>
                      <a:pt x="122" y="30"/>
                    </a:cubicBezTo>
                    <a:lnTo>
                      <a:pt x="116" y="28"/>
                    </a:lnTo>
                    <a:close/>
                    <a:moveTo>
                      <a:pt x="119" y="62"/>
                    </a:moveTo>
                    <a:cubicBezTo>
                      <a:pt x="124" y="59"/>
                      <a:pt x="124" y="59"/>
                      <a:pt x="124" y="59"/>
                    </a:cubicBezTo>
                    <a:cubicBezTo>
                      <a:pt x="125" y="61"/>
                      <a:pt x="126" y="62"/>
                      <a:pt x="127" y="64"/>
                    </a:cubicBezTo>
                    <a:cubicBezTo>
                      <a:pt x="122" y="68"/>
                      <a:pt x="122" y="68"/>
                      <a:pt x="122" y="68"/>
                    </a:cubicBezTo>
                    <a:cubicBezTo>
                      <a:pt x="121" y="66"/>
                      <a:pt x="120" y="64"/>
                      <a:pt x="119" y="62"/>
                    </a:cubicBezTo>
                    <a:moveTo>
                      <a:pt x="123" y="16"/>
                    </a:moveTo>
                    <a:cubicBezTo>
                      <a:pt x="124" y="14"/>
                      <a:pt x="126" y="13"/>
                      <a:pt x="128" y="11"/>
                    </a:cubicBezTo>
                    <a:cubicBezTo>
                      <a:pt x="132" y="16"/>
                      <a:pt x="132" y="16"/>
                      <a:pt x="132" y="16"/>
                    </a:cubicBezTo>
                    <a:cubicBezTo>
                      <a:pt x="130" y="17"/>
                      <a:pt x="129" y="18"/>
                      <a:pt x="128" y="20"/>
                    </a:cubicBezTo>
                    <a:lnTo>
                      <a:pt x="123" y="16"/>
                    </a:lnTo>
                    <a:close/>
                    <a:moveTo>
                      <a:pt x="127" y="73"/>
                    </a:moveTo>
                    <a:cubicBezTo>
                      <a:pt x="131" y="68"/>
                      <a:pt x="131" y="68"/>
                      <a:pt x="131" y="68"/>
                    </a:cubicBezTo>
                    <a:cubicBezTo>
                      <a:pt x="133" y="70"/>
                      <a:pt x="134" y="71"/>
                      <a:pt x="136" y="72"/>
                    </a:cubicBezTo>
                    <a:cubicBezTo>
                      <a:pt x="132" y="77"/>
                      <a:pt x="132" y="77"/>
                      <a:pt x="132" y="77"/>
                    </a:cubicBezTo>
                    <a:cubicBezTo>
                      <a:pt x="130" y="76"/>
                      <a:pt x="128" y="74"/>
                      <a:pt x="127" y="73"/>
                    </a:cubicBezTo>
                    <a:moveTo>
                      <a:pt x="133" y="7"/>
                    </a:moveTo>
                    <a:cubicBezTo>
                      <a:pt x="135" y="6"/>
                      <a:pt x="137" y="5"/>
                      <a:pt x="139" y="4"/>
                    </a:cubicBezTo>
                    <a:cubicBezTo>
                      <a:pt x="142" y="9"/>
                      <a:pt x="142" y="9"/>
                      <a:pt x="142" y="9"/>
                    </a:cubicBezTo>
                    <a:cubicBezTo>
                      <a:pt x="140" y="10"/>
                      <a:pt x="138" y="11"/>
                      <a:pt x="137" y="12"/>
                    </a:cubicBezTo>
                    <a:lnTo>
                      <a:pt x="133" y="7"/>
                    </a:lnTo>
                    <a:close/>
                    <a:moveTo>
                      <a:pt x="138" y="81"/>
                    </a:moveTo>
                    <a:cubicBezTo>
                      <a:pt x="141" y="75"/>
                      <a:pt x="141" y="75"/>
                      <a:pt x="141" y="75"/>
                    </a:cubicBezTo>
                    <a:cubicBezTo>
                      <a:pt x="143" y="76"/>
                      <a:pt x="144" y="76"/>
                      <a:pt x="146" y="77"/>
                    </a:cubicBezTo>
                    <a:cubicBezTo>
                      <a:pt x="145" y="83"/>
                      <a:pt x="145" y="83"/>
                      <a:pt x="145" y="83"/>
                    </a:cubicBezTo>
                    <a:cubicBezTo>
                      <a:pt x="142" y="82"/>
                      <a:pt x="140" y="82"/>
                      <a:pt x="138" y="81"/>
                    </a:cubicBezTo>
                    <a:moveTo>
                      <a:pt x="146" y="1"/>
                    </a:moveTo>
                    <a:cubicBezTo>
                      <a:pt x="148" y="1"/>
                      <a:pt x="150" y="1"/>
                      <a:pt x="153" y="0"/>
                    </a:cubicBezTo>
                    <a:cubicBezTo>
                      <a:pt x="153" y="7"/>
                      <a:pt x="153" y="7"/>
                      <a:pt x="153" y="7"/>
                    </a:cubicBezTo>
                    <a:cubicBezTo>
                      <a:pt x="151" y="7"/>
                      <a:pt x="149" y="7"/>
                      <a:pt x="147" y="8"/>
                    </a:cubicBezTo>
                    <a:lnTo>
                      <a:pt x="146" y="1"/>
                    </a:lnTo>
                    <a:close/>
                    <a:moveTo>
                      <a:pt x="152" y="84"/>
                    </a:moveTo>
                    <a:cubicBezTo>
                      <a:pt x="152" y="78"/>
                      <a:pt x="152" y="78"/>
                      <a:pt x="152" y="78"/>
                    </a:cubicBezTo>
                    <a:cubicBezTo>
                      <a:pt x="153" y="78"/>
                      <a:pt x="155" y="78"/>
                      <a:pt x="156" y="78"/>
                    </a:cubicBezTo>
                    <a:cubicBezTo>
                      <a:pt x="157" y="78"/>
                      <a:pt x="157" y="78"/>
                      <a:pt x="158" y="78"/>
                    </a:cubicBezTo>
                    <a:cubicBezTo>
                      <a:pt x="158" y="84"/>
                      <a:pt x="158" y="84"/>
                      <a:pt x="158" y="84"/>
                    </a:cubicBezTo>
                    <a:cubicBezTo>
                      <a:pt x="157" y="84"/>
                      <a:pt x="157" y="84"/>
                      <a:pt x="156" y="84"/>
                    </a:cubicBezTo>
                    <a:cubicBezTo>
                      <a:pt x="154" y="84"/>
                      <a:pt x="153" y="84"/>
                      <a:pt x="152" y="84"/>
                    </a:cubicBezTo>
                    <a:moveTo>
                      <a:pt x="159" y="7"/>
                    </a:moveTo>
                    <a:cubicBezTo>
                      <a:pt x="160" y="0"/>
                      <a:pt x="160" y="0"/>
                      <a:pt x="160" y="0"/>
                    </a:cubicBezTo>
                    <a:cubicBezTo>
                      <a:pt x="162" y="1"/>
                      <a:pt x="164" y="1"/>
                      <a:pt x="166" y="2"/>
                    </a:cubicBezTo>
                    <a:cubicBezTo>
                      <a:pt x="165" y="8"/>
                      <a:pt x="165" y="8"/>
                      <a:pt x="165" y="8"/>
                    </a:cubicBezTo>
                    <a:cubicBezTo>
                      <a:pt x="163" y="7"/>
                      <a:pt x="161" y="7"/>
                      <a:pt x="159" y="7"/>
                    </a:cubicBezTo>
                    <a:moveTo>
                      <a:pt x="164" y="77"/>
                    </a:moveTo>
                    <a:cubicBezTo>
                      <a:pt x="166" y="77"/>
                      <a:pt x="168" y="76"/>
                      <a:pt x="169" y="76"/>
                    </a:cubicBezTo>
                    <a:cubicBezTo>
                      <a:pt x="172" y="81"/>
                      <a:pt x="172" y="81"/>
                      <a:pt x="172" y="81"/>
                    </a:cubicBezTo>
                    <a:cubicBezTo>
                      <a:pt x="170" y="82"/>
                      <a:pt x="168" y="83"/>
                      <a:pt x="165" y="83"/>
                    </a:cubicBezTo>
                    <a:lnTo>
                      <a:pt x="164" y="77"/>
                    </a:lnTo>
                    <a:close/>
                    <a:moveTo>
                      <a:pt x="170" y="10"/>
                    </a:moveTo>
                    <a:cubicBezTo>
                      <a:pt x="173" y="4"/>
                      <a:pt x="173" y="4"/>
                      <a:pt x="173" y="4"/>
                    </a:cubicBezTo>
                    <a:cubicBezTo>
                      <a:pt x="175" y="5"/>
                      <a:pt x="177" y="6"/>
                      <a:pt x="179" y="7"/>
                    </a:cubicBezTo>
                    <a:cubicBezTo>
                      <a:pt x="175" y="12"/>
                      <a:pt x="175" y="12"/>
                      <a:pt x="175" y="12"/>
                    </a:cubicBezTo>
                    <a:cubicBezTo>
                      <a:pt x="174" y="11"/>
                      <a:pt x="172" y="10"/>
                      <a:pt x="170" y="10"/>
                    </a:cubicBezTo>
                    <a:moveTo>
                      <a:pt x="175" y="73"/>
                    </a:moveTo>
                    <a:cubicBezTo>
                      <a:pt x="176" y="72"/>
                      <a:pt x="178" y="71"/>
                      <a:pt x="179" y="69"/>
                    </a:cubicBezTo>
                    <a:cubicBezTo>
                      <a:pt x="183" y="74"/>
                      <a:pt x="183" y="74"/>
                      <a:pt x="183" y="74"/>
                    </a:cubicBezTo>
                    <a:cubicBezTo>
                      <a:pt x="182" y="75"/>
                      <a:pt x="180" y="77"/>
                      <a:pt x="178" y="78"/>
                    </a:cubicBezTo>
                    <a:lnTo>
                      <a:pt x="175" y="73"/>
                    </a:lnTo>
                    <a:close/>
                    <a:moveTo>
                      <a:pt x="180" y="16"/>
                    </a:moveTo>
                    <a:cubicBezTo>
                      <a:pt x="184" y="12"/>
                      <a:pt x="184" y="12"/>
                      <a:pt x="184" y="12"/>
                    </a:cubicBezTo>
                    <a:cubicBezTo>
                      <a:pt x="186" y="13"/>
                      <a:pt x="188" y="15"/>
                      <a:pt x="189" y="17"/>
                    </a:cubicBezTo>
                    <a:cubicBezTo>
                      <a:pt x="184" y="20"/>
                      <a:pt x="184" y="20"/>
                      <a:pt x="184" y="20"/>
                    </a:cubicBezTo>
                    <a:cubicBezTo>
                      <a:pt x="183" y="19"/>
                      <a:pt x="182" y="17"/>
                      <a:pt x="180" y="16"/>
                    </a:cubicBezTo>
                    <a:moveTo>
                      <a:pt x="184" y="65"/>
                    </a:moveTo>
                    <a:cubicBezTo>
                      <a:pt x="185" y="63"/>
                      <a:pt x="186" y="62"/>
                      <a:pt x="187" y="60"/>
                    </a:cubicBezTo>
                    <a:cubicBezTo>
                      <a:pt x="192" y="63"/>
                      <a:pt x="192" y="63"/>
                      <a:pt x="192" y="63"/>
                    </a:cubicBezTo>
                    <a:cubicBezTo>
                      <a:pt x="191" y="65"/>
                      <a:pt x="190" y="67"/>
                      <a:pt x="188" y="69"/>
                    </a:cubicBezTo>
                    <a:lnTo>
                      <a:pt x="184" y="65"/>
                    </a:lnTo>
                    <a:close/>
                    <a:moveTo>
                      <a:pt x="187" y="26"/>
                    </a:moveTo>
                    <a:cubicBezTo>
                      <a:pt x="193" y="23"/>
                      <a:pt x="193" y="23"/>
                      <a:pt x="193" y="23"/>
                    </a:cubicBezTo>
                    <a:cubicBezTo>
                      <a:pt x="194" y="25"/>
                      <a:pt x="195" y="27"/>
                      <a:pt x="196" y="29"/>
                    </a:cubicBezTo>
                    <a:cubicBezTo>
                      <a:pt x="190" y="31"/>
                      <a:pt x="190" y="31"/>
                      <a:pt x="190" y="31"/>
                    </a:cubicBezTo>
                    <a:cubicBezTo>
                      <a:pt x="189" y="29"/>
                      <a:pt x="188" y="27"/>
                      <a:pt x="187" y="26"/>
                    </a:cubicBezTo>
                    <a:moveTo>
                      <a:pt x="189" y="55"/>
                    </a:moveTo>
                    <a:cubicBezTo>
                      <a:pt x="190" y="53"/>
                      <a:pt x="191" y="51"/>
                      <a:pt x="191" y="49"/>
                    </a:cubicBezTo>
                    <a:cubicBezTo>
                      <a:pt x="197" y="50"/>
                      <a:pt x="197" y="50"/>
                      <a:pt x="197" y="50"/>
                    </a:cubicBezTo>
                    <a:cubicBezTo>
                      <a:pt x="197" y="53"/>
                      <a:pt x="196" y="55"/>
                      <a:pt x="195" y="57"/>
                    </a:cubicBezTo>
                    <a:lnTo>
                      <a:pt x="189" y="55"/>
                    </a:lnTo>
                    <a:close/>
                    <a:moveTo>
                      <a:pt x="191" y="37"/>
                    </a:moveTo>
                    <a:cubicBezTo>
                      <a:pt x="197" y="36"/>
                      <a:pt x="197" y="36"/>
                      <a:pt x="197" y="36"/>
                    </a:cubicBezTo>
                    <a:cubicBezTo>
                      <a:pt x="198" y="38"/>
                      <a:pt x="198" y="40"/>
                      <a:pt x="198" y="42"/>
                    </a:cubicBezTo>
                    <a:cubicBezTo>
                      <a:pt x="198" y="43"/>
                      <a:pt x="198" y="43"/>
                      <a:pt x="198" y="43"/>
                    </a:cubicBezTo>
                    <a:cubicBezTo>
                      <a:pt x="192" y="43"/>
                      <a:pt x="192" y="43"/>
                      <a:pt x="192" y="43"/>
                    </a:cubicBezTo>
                    <a:cubicBezTo>
                      <a:pt x="192" y="42"/>
                      <a:pt x="192" y="42"/>
                      <a:pt x="192" y="42"/>
                    </a:cubicBezTo>
                    <a:cubicBezTo>
                      <a:pt x="192" y="40"/>
                      <a:pt x="191" y="39"/>
                      <a:pt x="191" y="37"/>
                    </a:cubicBezTo>
                    <a:moveTo>
                      <a:pt x="316" y="249"/>
                    </a:moveTo>
                    <a:cubicBezTo>
                      <a:pt x="241" y="249"/>
                      <a:pt x="241" y="249"/>
                      <a:pt x="241" y="249"/>
                    </a:cubicBezTo>
                    <a:cubicBezTo>
                      <a:pt x="241" y="324"/>
                      <a:pt x="241" y="324"/>
                      <a:pt x="241" y="324"/>
                    </a:cubicBezTo>
                    <a:cubicBezTo>
                      <a:pt x="316" y="324"/>
                      <a:pt x="316" y="324"/>
                      <a:pt x="316" y="324"/>
                    </a:cubicBezTo>
                    <a:lnTo>
                      <a:pt x="316" y="249"/>
                    </a:lnTo>
                    <a:close/>
                    <a:moveTo>
                      <a:pt x="146" y="249"/>
                    </a:moveTo>
                    <a:cubicBezTo>
                      <a:pt x="146" y="324"/>
                      <a:pt x="146" y="324"/>
                      <a:pt x="146" y="324"/>
                    </a:cubicBezTo>
                    <a:cubicBezTo>
                      <a:pt x="211" y="287"/>
                      <a:pt x="211" y="287"/>
                      <a:pt x="211" y="287"/>
                    </a:cubicBezTo>
                    <a:lnTo>
                      <a:pt x="146" y="249"/>
                    </a:lnTo>
                    <a:close/>
                    <a:moveTo>
                      <a:pt x="0" y="198"/>
                    </a:moveTo>
                    <a:cubicBezTo>
                      <a:pt x="0" y="189"/>
                      <a:pt x="0" y="189"/>
                      <a:pt x="0" y="189"/>
                    </a:cubicBezTo>
                    <a:cubicBezTo>
                      <a:pt x="6" y="189"/>
                      <a:pt x="6" y="189"/>
                      <a:pt x="6" y="189"/>
                    </a:cubicBezTo>
                    <a:cubicBezTo>
                      <a:pt x="6" y="193"/>
                      <a:pt x="6" y="193"/>
                      <a:pt x="6" y="193"/>
                    </a:cubicBezTo>
                    <a:cubicBezTo>
                      <a:pt x="5" y="193"/>
                      <a:pt x="5" y="193"/>
                      <a:pt x="5" y="193"/>
                    </a:cubicBezTo>
                    <a:cubicBezTo>
                      <a:pt x="6" y="195"/>
                      <a:pt x="6" y="195"/>
                      <a:pt x="6" y="195"/>
                    </a:cubicBezTo>
                    <a:lnTo>
                      <a:pt x="0" y="198"/>
                    </a:lnTo>
                    <a:close/>
                    <a:moveTo>
                      <a:pt x="0" y="177"/>
                    </a:moveTo>
                    <a:cubicBezTo>
                      <a:pt x="6" y="177"/>
                      <a:pt x="6" y="177"/>
                      <a:pt x="6" y="177"/>
                    </a:cubicBezTo>
                    <a:cubicBezTo>
                      <a:pt x="6" y="183"/>
                      <a:pt x="6" y="183"/>
                      <a:pt x="6" y="183"/>
                    </a:cubicBezTo>
                    <a:cubicBezTo>
                      <a:pt x="0" y="183"/>
                      <a:pt x="0" y="183"/>
                      <a:pt x="0" y="183"/>
                    </a:cubicBezTo>
                    <a:lnTo>
                      <a:pt x="0" y="177"/>
                    </a:lnTo>
                    <a:close/>
                    <a:moveTo>
                      <a:pt x="0" y="165"/>
                    </a:moveTo>
                    <a:cubicBezTo>
                      <a:pt x="6" y="165"/>
                      <a:pt x="6" y="165"/>
                      <a:pt x="6" y="165"/>
                    </a:cubicBezTo>
                    <a:cubicBezTo>
                      <a:pt x="6" y="171"/>
                      <a:pt x="6" y="171"/>
                      <a:pt x="6" y="171"/>
                    </a:cubicBezTo>
                    <a:cubicBezTo>
                      <a:pt x="0" y="171"/>
                      <a:pt x="0" y="171"/>
                      <a:pt x="0" y="171"/>
                    </a:cubicBezTo>
                    <a:lnTo>
                      <a:pt x="0" y="165"/>
                    </a:lnTo>
                    <a:close/>
                    <a:moveTo>
                      <a:pt x="0" y="153"/>
                    </a:moveTo>
                    <a:cubicBezTo>
                      <a:pt x="6" y="153"/>
                      <a:pt x="6" y="153"/>
                      <a:pt x="6" y="153"/>
                    </a:cubicBezTo>
                    <a:cubicBezTo>
                      <a:pt x="6" y="159"/>
                      <a:pt x="6" y="159"/>
                      <a:pt x="6" y="159"/>
                    </a:cubicBezTo>
                    <a:cubicBezTo>
                      <a:pt x="0" y="159"/>
                      <a:pt x="0" y="159"/>
                      <a:pt x="0" y="159"/>
                    </a:cubicBezTo>
                    <a:lnTo>
                      <a:pt x="0" y="153"/>
                    </a:lnTo>
                    <a:close/>
                    <a:moveTo>
                      <a:pt x="0" y="141"/>
                    </a:moveTo>
                    <a:cubicBezTo>
                      <a:pt x="6" y="141"/>
                      <a:pt x="6" y="141"/>
                      <a:pt x="6" y="141"/>
                    </a:cubicBezTo>
                    <a:cubicBezTo>
                      <a:pt x="6" y="147"/>
                      <a:pt x="6" y="147"/>
                      <a:pt x="6" y="147"/>
                    </a:cubicBezTo>
                    <a:cubicBezTo>
                      <a:pt x="0" y="147"/>
                      <a:pt x="0" y="147"/>
                      <a:pt x="0" y="147"/>
                    </a:cubicBezTo>
                    <a:lnTo>
                      <a:pt x="0" y="141"/>
                    </a:lnTo>
                    <a:close/>
                    <a:moveTo>
                      <a:pt x="0" y="129"/>
                    </a:moveTo>
                    <a:cubicBezTo>
                      <a:pt x="6" y="129"/>
                      <a:pt x="6" y="129"/>
                      <a:pt x="6" y="129"/>
                    </a:cubicBezTo>
                    <a:cubicBezTo>
                      <a:pt x="6" y="135"/>
                      <a:pt x="6" y="135"/>
                      <a:pt x="6" y="135"/>
                    </a:cubicBezTo>
                    <a:cubicBezTo>
                      <a:pt x="0" y="135"/>
                      <a:pt x="0" y="135"/>
                      <a:pt x="0" y="135"/>
                    </a:cubicBezTo>
                    <a:lnTo>
                      <a:pt x="0" y="129"/>
                    </a:lnTo>
                    <a:close/>
                    <a:moveTo>
                      <a:pt x="0" y="123"/>
                    </a:moveTo>
                    <a:cubicBezTo>
                      <a:pt x="0" y="114"/>
                      <a:pt x="0" y="114"/>
                      <a:pt x="0" y="114"/>
                    </a:cubicBezTo>
                    <a:cubicBezTo>
                      <a:pt x="6" y="118"/>
                      <a:pt x="6" y="118"/>
                      <a:pt x="6" y="118"/>
                    </a:cubicBezTo>
                    <a:cubicBezTo>
                      <a:pt x="5" y="120"/>
                      <a:pt x="5" y="120"/>
                      <a:pt x="5" y="120"/>
                    </a:cubicBezTo>
                    <a:cubicBezTo>
                      <a:pt x="6" y="120"/>
                      <a:pt x="6" y="120"/>
                      <a:pt x="6" y="120"/>
                    </a:cubicBezTo>
                    <a:cubicBezTo>
                      <a:pt x="6" y="123"/>
                      <a:pt x="6" y="123"/>
                      <a:pt x="6" y="123"/>
                    </a:cubicBezTo>
                    <a:lnTo>
                      <a:pt x="0" y="123"/>
                    </a:lnTo>
                    <a:close/>
                    <a:moveTo>
                      <a:pt x="8" y="187"/>
                    </a:moveTo>
                    <a:cubicBezTo>
                      <a:pt x="13" y="184"/>
                      <a:pt x="13" y="184"/>
                      <a:pt x="13" y="184"/>
                    </a:cubicBezTo>
                    <a:cubicBezTo>
                      <a:pt x="16" y="189"/>
                      <a:pt x="16" y="189"/>
                      <a:pt x="16" y="189"/>
                    </a:cubicBezTo>
                    <a:cubicBezTo>
                      <a:pt x="11" y="192"/>
                      <a:pt x="11" y="192"/>
                      <a:pt x="11" y="192"/>
                    </a:cubicBezTo>
                    <a:lnTo>
                      <a:pt x="8" y="187"/>
                    </a:lnTo>
                    <a:close/>
                    <a:moveTo>
                      <a:pt x="8" y="126"/>
                    </a:moveTo>
                    <a:cubicBezTo>
                      <a:pt x="11" y="121"/>
                      <a:pt x="11" y="121"/>
                      <a:pt x="11" y="121"/>
                    </a:cubicBezTo>
                    <a:cubicBezTo>
                      <a:pt x="16" y="124"/>
                      <a:pt x="16" y="124"/>
                      <a:pt x="16" y="124"/>
                    </a:cubicBezTo>
                    <a:cubicBezTo>
                      <a:pt x="13" y="129"/>
                      <a:pt x="13" y="129"/>
                      <a:pt x="13" y="129"/>
                    </a:cubicBezTo>
                    <a:lnTo>
                      <a:pt x="8" y="126"/>
                    </a:lnTo>
                    <a:close/>
                    <a:moveTo>
                      <a:pt x="19" y="181"/>
                    </a:moveTo>
                    <a:cubicBezTo>
                      <a:pt x="24" y="178"/>
                      <a:pt x="24" y="178"/>
                      <a:pt x="24" y="178"/>
                    </a:cubicBezTo>
                    <a:cubicBezTo>
                      <a:pt x="27" y="183"/>
                      <a:pt x="27" y="183"/>
                      <a:pt x="27" y="183"/>
                    </a:cubicBezTo>
                    <a:cubicBezTo>
                      <a:pt x="21" y="186"/>
                      <a:pt x="21" y="186"/>
                      <a:pt x="21" y="186"/>
                    </a:cubicBezTo>
                    <a:lnTo>
                      <a:pt x="19" y="181"/>
                    </a:lnTo>
                    <a:close/>
                    <a:moveTo>
                      <a:pt x="19" y="132"/>
                    </a:moveTo>
                    <a:cubicBezTo>
                      <a:pt x="22" y="127"/>
                      <a:pt x="22" y="127"/>
                      <a:pt x="22" y="127"/>
                    </a:cubicBezTo>
                    <a:cubicBezTo>
                      <a:pt x="27" y="130"/>
                      <a:pt x="27" y="130"/>
                      <a:pt x="27" y="130"/>
                    </a:cubicBezTo>
                    <a:cubicBezTo>
                      <a:pt x="24" y="135"/>
                      <a:pt x="24" y="135"/>
                      <a:pt x="24" y="135"/>
                    </a:cubicBezTo>
                    <a:lnTo>
                      <a:pt x="19" y="132"/>
                    </a:lnTo>
                    <a:close/>
                    <a:moveTo>
                      <a:pt x="29" y="175"/>
                    </a:moveTo>
                    <a:cubicBezTo>
                      <a:pt x="34" y="172"/>
                      <a:pt x="34" y="172"/>
                      <a:pt x="34" y="172"/>
                    </a:cubicBezTo>
                    <a:cubicBezTo>
                      <a:pt x="37" y="177"/>
                      <a:pt x="37" y="177"/>
                      <a:pt x="37" y="177"/>
                    </a:cubicBezTo>
                    <a:cubicBezTo>
                      <a:pt x="32" y="180"/>
                      <a:pt x="32" y="180"/>
                      <a:pt x="32" y="180"/>
                    </a:cubicBezTo>
                    <a:lnTo>
                      <a:pt x="29" y="175"/>
                    </a:lnTo>
                    <a:close/>
                    <a:moveTo>
                      <a:pt x="29" y="138"/>
                    </a:moveTo>
                    <a:cubicBezTo>
                      <a:pt x="32" y="133"/>
                      <a:pt x="32" y="133"/>
                      <a:pt x="32" y="133"/>
                    </a:cubicBezTo>
                    <a:cubicBezTo>
                      <a:pt x="37" y="136"/>
                      <a:pt x="37" y="136"/>
                      <a:pt x="37" y="136"/>
                    </a:cubicBezTo>
                    <a:cubicBezTo>
                      <a:pt x="34" y="141"/>
                      <a:pt x="34" y="141"/>
                      <a:pt x="34" y="141"/>
                    </a:cubicBezTo>
                    <a:lnTo>
                      <a:pt x="29" y="138"/>
                    </a:lnTo>
                    <a:close/>
                    <a:moveTo>
                      <a:pt x="39" y="169"/>
                    </a:moveTo>
                    <a:cubicBezTo>
                      <a:pt x="44" y="166"/>
                      <a:pt x="44" y="166"/>
                      <a:pt x="44" y="166"/>
                    </a:cubicBezTo>
                    <a:cubicBezTo>
                      <a:pt x="47" y="171"/>
                      <a:pt x="47" y="171"/>
                      <a:pt x="47" y="171"/>
                    </a:cubicBezTo>
                    <a:cubicBezTo>
                      <a:pt x="42" y="174"/>
                      <a:pt x="42" y="174"/>
                      <a:pt x="42" y="174"/>
                    </a:cubicBezTo>
                    <a:lnTo>
                      <a:pt x="39" y="169"/>
                    </a:lnTo>
                    <a:close/>
                    <a:moveTo>
                      <a:pt x="39" y="144"/>
                    </a:moveTo>
                    <a:cubicBezTo>
                      <a:pt x="42" y="139"/>
                      <a:pt x="42" y="139"/>
                      <a:pt x="42" y="139"/>
                    </a:cubicBezTo>
                    <a:cubicBezTo>
                      <a:pt x="48" y="142"/>
                      <a:pt x="48" y="142"/>
                      <a:pt x="48" y="142"/>
                    </a:cubicBezTo>
                    <a:cubicBezTo>
                      <a:pt x="45" y="147"/>
                      <a:pt x="45" y="147"/>
                      <a:pt x="45" y="147"/>
                    </a:cubicBezTo>
                    <a:lnTo>
                      <a:pt x="39" y="144"/>
                    </a:lnTo>
                    <a:close/>
                    <a:moveTo>
                      <a:pt x="50" y="163"/>
                    </a:moveTo>
                    <a:cubicBezTo>
                      <a:pt x="55" y="160"/>
                      <a:pt x="55" y="160"/>
                      <a:pt x="55" y="160"/>
                    </a:cubicBezTo>
                    <a:cubicBezTo>
                      <a:pt x="58" y="165"/>
                      <a:pt x="58" y="165"/>
                      <a:pt x="58" y="165"/>
                    </a:cubicBezTo>
                    <a:cubicBezTo>
                      <a:pt x="53" y="168"/>
                      <a:pt x="53" y="168"/>
                      <a:pt x="53" y="168"/>
                    </a:cubicBezTo>
                    <a:lnTo>
                      <a:pt x="50" y="163"/>
                    </a:lnTo>
                    <a:close/>
                    <a:moveTo>
                      <a:pt x="50" y="150"/>
                    </a:moveTo>
                    <a:cubicBezTo>
                      <a:pt x="53" y="145"/>
                      <a:pt x="53" y="145"/>
                      <a:pt x="53" y="145"/>
                    </a:cubicBezTo>
                    <a:cubicBezTo>
                      <a:pt x="58" y="148"/>
                      <a:pt x="58" y="148"/>
                      <a:pt x="58" y="148"/>
                    </a:cubicBezTo>
                    <a:cubicBezTo>
                      <a:pt x="55" y="153"/>
                      <a:pt x="55" y="153"/>
                      <a:pt x="55" y="153"/>
                    </a:cubicBezTo>
                    <a:lnTo>
                      <a:pt x="50" y="150"/>
                    </a:lnTo>
                    <a:close/>
                    <a:moveTo>
                      <a:pt x="60" y="157"/>
                    </a:moveTo>
                    <a:cubicBezTo>
                      <a:pt x="61" y="156"/>
                      <a:pt x="61" y="156"/>
                      <a:pt x="61" y="156"/>
                    </a:cubicBezTo>
                    <a:cubicBezTo>
                      <a:pt x="60" y="156"/>
                      <a:pt x="60" y="156"/>
                      <a:pt x="60" y="156"/>
                    </a:cubicBezTo>
                    <a:cubicBezTo>
                      <a:pt x="63" y="151"/>
                      <a:pt x="63" y="151"/>
                      <a:pt x="63" y="151"/>
                    </a:cubicBezTo>
                    <a:cubicBezTo>
                      <a:pt x="73" y="156"/>
                      <a:pt x="73" y="156"/>
                      <a:pt x="73" y="156"/>
                    </a:cubicBezTo>
                    <a:cubicBezTo>
                      <a:pt x="63" y="162"/>
                      <a:pt x="63" y="162"/>
                      <a:pt x="63" y="162"/>
                    </a:cubicBezTo>
                    <a:lnTo>
                      <a:pt x="60" y="157"/>
                    </a:lnTo>
                    <a:close/>
                  </a:path>
                </a:pathLst>
              </a:custGeom>
              <a:solidFill>
                <a:srgbClr val="FFFFFF"/>
              </a:solidFill>
              <a:ln>
                <a:noFill/>
              </a:ln>
            </p:spPr>
            <p:txBody>
              <a:bodyPr vert="horz" wrap="square" lIns="91403" tIns="45702" rIns="91403" bIns="45702" numCol="1" anchor="t" anchorCtr="0" compatLnSpc="1">
                <a:prstTxWarp prst="textNoShape">
                  <a:avLst/>
                </a:prstTxWarp>
              </a:bodyPr>
              <a:lstStyle/>
              <a:p>
                <a:endParaRPr lang="en-US" sz="1599"/>
              </a:p>
            </p:txBody>
          </p:sp>
          <p:sp>
            <p:nvSpPr>
              <p:cNvPr id="53" name="Freeform 44"/>
              <p:cNvSpPr>
                <a:spLocks noEditPoints="1"/>
              </p:cNvSpPr>
              <p:nvPr/>
            </p:nvSpPr>
            <p:spPr bwMode="black">
              <a:xfrm>
                <a:off x="8863394" y="5414400"/>
                <a:ext cx="652463" cy="657225"/>
              </a:xfrm>
              <a:custGeom>
                <a:avLst/>
                <a:gdLst>
                  <a:gd name="T0" fmla="*/ 116 w 411"/>
                  <a:gd name="T1" fmla="*/ 121 h 414"/>
                  <a:gd name="T2" fmla="*/ 123 w 411"/>
                  <a:gd name="T3" fmla="*/ 208 h 414"/>
                  <a:gd name="T4" fmla="*/ 159 w 411"/>
                  <a:gd name="T5" fmla="*/ 173 h 414"/>
                  <a:gd name="T6" fmla="*/ 293 w 411"/>
                  <a:gd name="T7" fmla="*/ 310 h 414"/>
                  <a:gd name="T8" fmla="*/ 307 w 411"/>
                  <a:gd name="T9" fmla="*/ 296 h 414"/>
                  <a:gd name="T10" fmla="*/ 170 w 411"/>
                  <a:gd name="T11" fmla="*/ 161 h 414"/>
                  <a:gd name="T12" fmla="*/ 204 w 411"/>
                  <a:gd name="T13" fmla="*/ 128 h 414"/>
                  <a:gd name="T14" fmla="*/ 116 w 411"/>
                  <a:gd name="T15" fmla="*/ 121 h 414"/>
                  <a:gd name="T16" fmla="*/ 7 w 411"/>
                  <a:gd name="T17" fmla="*/ 397 h 414"/>
                  <a:gd name="T18" fmla="*/ 41 w 411"/>
                  <a:gd name="T19" fmla="*/ 362 h 414"/>
                  <a:gd name="T20" fmla="*/ 93 w 411"/>
                  <a:gd name="T21" fmla="*/ 414 h 414"/>
                  <a:gd name="T22" fmla="*/ 104 w 411"/>
                  <a:gd name="T23" fmla="*/ 402 h 414"/>
                  <a:gd name="T24" fmla="*/ 52 w 411"/>
                  <a:gd name="T25" fmla="*/ 350 h 414"/>
                  <a:gd name="T26" fmla="*/ 88 w 411"/>
                  <a:gd name="T27" fmla="*/ 317 h 414"/>
                  <a:gd name="T28" fmla="*/ 0 w 411"/>
                  <a:gd name="T29" fmla="*/ 310 h 414"/>
                  <a:gd name="T30" fmla="*/ 7 w 411"/>
                  <a:gd name="T31" fmla="*/ 397 h 414"/>
                  <a:gd name="T32" fmla="*/ 305 w 411"/>
                  <a:gd name="T33" fmla="*/ 0 h 414"/>
                  <a:gd name="T34" fmla="*/ 315 w 411"/>
                  <a:gd name="T35" fmla="*/ 90 h 414"/>
                  <a:gd name="T36" fmla="*/ 348 w 411"/>
                  <a:gd name="T37" fmla="*/ 55 h 414"/>
                  <a:gd name="T38" fmla="*/ 397 w 411"/>
                  <a:gd name="T39" fmla="*/ 104 h 414"/>
                  <a:gd name="T40" fmla="*/ 411 w 411"/>
                  <a:gd name="T41" fmla="*/ 92 h 414"/>
                  <a:gd name="T42" fmla="*/ 359 w 411"/>
                  <a:gd name="T43" fmla="*/ 43 h 414"/>
                  <a:gd name="T44" fmla="*/ 395 w 411"/>
                  <a:gd name="T45" fmla="*/ 7 h 414"/>
                  <a:gd name="T46" fmla="*/ 305 w 411"/>
                  <a:gd name="T47" fmla="*/ 0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11" h="414">
                    <a:moveTo>
                      <a:pt x="116" y="121"/>
                    </a:moveTo>
                    <a:lnTo>
                      <a:pt x="123" y="208"/>
                    </a:lnTo>
                    <a:lnTo>
                      <a:pt x="159" y="173"/>
                    </a:lnTo>
                    <a:lnTo>
                      <a:pt x="293" y="310"/>
                    </a:lnTo>
                    <a:lnTo>
                      <a:pt x="307" y="296"/>
                    </a:lnTo>
                    <a:lnTo>
                      <a:pt x="170" y="161"/>
                    </a:lnTo>
                    <a:lnTo>
                      <a:pt x="204" y="128"/>
                    </a:lnTo>
                    <a:lnTo>
                      <a:pt x="116" y="121"/>
                    </a:lnTo>
                    <a:close/>
                    <a:moveTo>
                      <a:pt x="7" y="397"/>
                    </a:moveTo>
                    <a:lnTo>
                      <a:pt x="41" y="362"/>
                    </a:lnTo>
                    <a:lnTo>
                      <a:pt x="93" y="414"/>
                    </a:lnTo>
                    <a:lnTo>
                      <a:pt x="104" y="402"/>
                    </a:lnTo>
                    <a:lnTo>
                      <a:pt x="52" y="350"/>
                    </a:lnTo>
                    <a:lnTo>
                      <a:pt x="88" y="317"/>
                    </a:lnTo>
                    <a:lnTo>
                      <a:pt x="0" y="310"/>
                    </a:lnTo>
                    <a:lnTo>
                      <a:pt x="7" y="397"/>
                    </a:lnTo>
                    <a:close/>
                    <a:moveTo>
                      <a:pt x="305" y="0"/>
                    </a:moveTo>
                    <a:lnTo>
                      <a:pt x="315" y="90"/>
                    </a:lnTo>
                    <a:lnTo>
                      <a:pt x="348" y="55"/>
                    </a:lnTo>
                    <a:lnTo>
                      <a:pt x="397" y="104"/>
                    </a:lnTo>
                    <a:lnTo>
                      <a:pt x="411" y="92"/>
                    </a:lnTo>
                    <a:lnTo>
                      <a:pt x="359" y="43"/>
                    </a:lnTo>
                    <a:lnTo>
                      <a:pt x="395" y="7"/>
                    </a:lnTo>
                    <a:lnTo>
                      <a:pt x="305" y="0"/>
                    </a:lnTo>
                    <a:close/>
                  </a:path>
                </a:pathLst>
              </a:custGeom>
              <a:solidFill>
                <a:srgbClr val="FFFFFF"/>
              </a:solidFill>
              <a:ln>
                <a:noFill/>
              </a:ln>
            </p:spPr>
            <p:txBody>
              <a:bodyPr vert="horz" wrap="square" lIns="91403" tIns="45702" rIns="91403" bIns="45702" numCol="1" anchor="t" anchorCtr="0" compatLnSpc="1">
                <a:prstTxWarp prst="textNoShape">
                  <a:avLst/>
                </a:prstTxWarp>
              </a:bodyPr>
              <a:lstStyle/>
              <a:p>
                <a:endParaRPr lang="en-US" sz="1599"/>
              </a:p>
            </p:txBody>
          </p:sp>
        </p:grpSp>
      </p:grpSp>
      <p:grpSp>
        <p:nvGrpSpPr>
          <p:cNvPr id="14" name="Group 13"/>
          <p:cNvGrpSpPr/>
          <p:nvPr/>
        </p:nvGrpSpPr>
        <p:grpSpPr>
          <a:xfrm>
            <a:off x="459914" y="3563035"/>
            <a:ext cx="3701953" cy="1089181"/>
            <a:chOff x="457596" y="5275999"/>
            <a:chExt cx="3703442" cy="1359169"/>
          </a:xfrm>
        </p:grpSpPr>
        <p:sp>
          <p:nvSpPr>
            <p:cNvPr id="61" name="Dark Blue"/>
            <p:cNvSpPr/>
            <p:nvPr/>
          </p:nvSpPr>
          <p:spPr bwMode="auto">
            <a:xfrm>
              <a:off x="457596" y="5355011"/>
              <a:ext cx="3703442" cy="1280157"/>
            </a:xfrm>
            <a:prstGeom prst="roundRect">
              <a:avLst>
                <a:gd name="adj" fmla="val 0"/>
              </a:avLst>
            </a:prstGeom>
            <a:solidFill>
              <a:schemeClr val="accent1"/>
            </a:solidFill>
            <a:ln w="9525" cap="flat" cmpd="sng" algn="ctr">
              <a:noFill/>
              <a:prstDash val="solid"/>
              <a:headEnd type="none" w="med" len="med"/>
              <a:tailEnd type="none" w="med" len="med"/>
            </a:ln>
            <a:effectLst/>
          </p:spPr>
          <p:txBody>
            <a:bodyPr vert="horz" wrap="square" lIns="93219" tIns="46610" rIns="93219" bIns="46610" numCol="1" rtlCol="0" anchor="ctr" anchorCtr="0" compatLnSpc="1">
              <a:prstTxWarp prst="textNoShape">
                <a:avLst/>
              </a:prstTxWarp>
            </a:bodyPr>
            <a:lstStyle/>
            <a:p>
              <a:pPr algn="ctr" defTabSz="931943">
                <a:defRPr/>
              </a:pPr>
              <a:endParaRPr lang="en-US" sz="2243" kern="0" dirty="0">
                <a:solidFill>
                  <a:schemeClr val="bg1"/>
                </a:solidFill>
                <a:latin typeface="+mj-lt"/>
                <a:ea typeface="Segoe UI" pitchFamily="34" charset="0"/>
                <a:cs typeface="Segoe UI" pitchFamily="34" charset="0"/>
              </a:endParaRPr>
            </a:p>
          </p:txBody>
        </p:sp>
        <p:sp>
          <p:nvSpPr>
            <p:cNvPr id="63" name="TextBox 62"/>
            <p:cNvSpPr txBox="1"/>
            <p:nvPr/>
          </p:nvSpPr>
          <p:spPr>
            <a:xfrm>
              <a:off x="1657413" y="5275999"/>
              <a:ext cx="2503624" cy="972668"/>
            </a:xfrm>
            <a:prstGeom prst="rect">
              <a:avLst/>
            </a:prstGeom>
            <a:noFill/>
          </p:spPr>
          <p:txBody>
            <a:bodyPr wrap="square" lIns="124275" tIns="62138" rIns="124275" bIns="62138" rtlCol="0" anchor="ctr">
              <a:spAutoFit/>
            </a:bodyPr>
            <a:lstStyle>
              <a:defPPr>
                <a:defRPr lang="en-US"/>
              </a:defPPr>
              <a:lvl2pPr marL="0" lvl="1" defTabSz="932619">
                <a:lnSpc>
                  <a:spcPts val="2475"/>
                </a:lnSpc>
                <a:defRPr sz="2200" kern="0">
                  <a:gradFill>
                    <a:gsLst>
                      <a:gs pos="1250">
                        <a:schemeClr val="tx1"/>
                      </a:gs>
                      <a:gs pos="100000">
                        <a:schemeClr val="tx1"/>
                      </a:gs>
                    </a:gsLst>
                    <a:lin ang="5400000" scaled="0"/>
                  </a:gradFill>
                  <a:latin typeface="+mj-lt"/>
                </a:defRPr>
              </a:lvl2pPr>
            </a:lstStyle>
            <a:p>
              <a:pPr lvl="1"/>
              <a:r>
                <a:rPr lang="en-US" sz="1632" dirty="0"/>
                <a:t>Improving compliance </a:t>
              </a:r>
              <a:br>
                <a:rPr lang="en-US" sz="1632" dirty="0"/>
              </a:br>
              <a:r>
                <a:rPr lang="en-US" sz="1632" dirty="0"/>
                <a:t>and security</a:t>
              </a:r>
            </a:p>
          </p:txBody>
        </p:sp>
        <p:grpSp>
          <p:nvGrpSpPr>
            <p:cNvPr id="10" name="Group 9"/>
            <p:cNvGrpSpPr/>
            <p:nvPr/>
          </p:nvGrpSpPr>
          <p:grpSpPr>
            <a:xfrm>
              <a:off x="727850" y="5568399"/>
              <a:ext cx="705664" cy="730836"/>
              <a:chOff x="627697" y="5568399"/>
              <a:chExt cx="705664" cy="730836"/>
            </a:xfrm>
          </p:grpSpPr>
          <p:pic>
            <p:nvPicPr>
              <p:cNvPr id="55"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697" y="5568399"/>
                <a:ext cx="480451" cy="433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 name="Freeform 5"/>
              <p:cNvSpPr>
                <a:spLocks noEditPoints="1"/>
              </p:cNvSpPr>
              <p:nvPr/>
            </p:nvSpPr>
            <p:spPr bwMode="auto">
              <a:xfrm>
                <a:off x="993636" y="5802347"/>
                <a:ext cx="339725" cy="496888"/>
              </a:xfrm>
              <a:custGeom>
                <a:avLst/>
                <a:gdLst>
                  <a:gd name="T0" fmla="*/ 43 w 90"/>
                  <a:gd name="T1" fmla="*/ 0 h 132"/>
                  <a:gd name="T2" fmla="*/ 47 w 90"/>
                  <a:gd name="T3" fmla="*/ 0 h 132"/>
                  <a:gd name="T4" fmla="*/ 48 w 90"/>
                  <a:gd name="T5" fmla="*/ 0 h 132"/>
                  <a:gd name="T6" fmla="*/ 59 w 90"/>
                  <a:gd name="T7" fmla="*/ 4 h 132"/>
                  <a:gd name="T8" fmla="*/ 75 w 90"/>
                  <a:gd name="T9" fmla="*/ 24 h 132"/>
                  <a:gd name="T10" fmla="*/ 79 w 90"/>
                  <a:gd name="T11" fmla="*/ 44 h 132"/>
                  <a:gd name="T12" fmla="*/ 80 w 90"/>
                  <a:gd name="T13" fmla="*/ 45 h 132"/>
                  <a:gd name="T14" fmla="*/ 90 w 90"/>
                  <a:gd name="T15" fmla="*/ 57 h 132"/>
                  <a:gd name="T16" fmla="*/ 90 w 90"/>
                  <a:gd name="T17" fmla="*/ 60 h 132"/>
                  <a:gd name="T18" fmla="*/ 90 w 90"/>
                  <a:gd name="T19" fmla="*/ 102 h 132"/>
                  <a:gd name="T20" fmla="*/ 90 w 90"/>
                  <a:gd name="T21" fmla="*/ 102 h 132"/>
                  <a:gd name="T22" fmla="*/ 84 w 90"/>
                  <a:gd name="T23" fmla="*/ 115 h 132"/>
                  <a:gd name="T24" fmla="*/ 66 w 90"/>
                  <a:gd name="T25" fmla="*/ 127 h 132"/>
                  <a:gd name="T26" fmla="*/ 35 w 90"/>
                  <a:gd name="T27" fmla="*/ 130 h 132"/>
                  <a:gd name="T28" fmla="*/ 11 w 90"/>
                  <a:gd name="T29" fmla="*/ 120 h 132"/>
                  <a:gd name="T30" fmla="*/ 2 w 90"/>
                  <a:gd name="T31" fmla="*/ 107 h 132"/>
                  <a:gd name="T32" fmla="*/ 0 w 90"/>
                  <a:gd name="T33" fmla="*/ 102 h 132"/>
                  <a:gd name="T34" fmla="*/ 0 w 90"/>
                  <a:gd name="T35" fmla="*/ 60 h 132"/>
                  <a:gd name="T36" fmla="*/ 1 w 90"/>
                  <a:gd name="T37" fmla="*/ 55 h 132"/>
                  <a:gd name="T38" fmla="*/ 10 w 90"/>
                  <a:gd name="T39" fmla="*/ 45 h 132"/>
                  <a:gd name="T40" fmla="*/ 11 w 90"/>
                  <a:gd name="T41" fmla="*/ 44 h 132"/>
                  <a:gd name="T42" fmla="*/ 12 w 90"/>
                  <a:gd name="T43" fmla="*/ 37 h 132"/>
                  <a:gd name="T44" fmla="*/ 23 w 90"/>
                  <a:gd name="T45" fmla="*/ 11 h 132"/>
                  <a:gd name="T46" fmla="*/ 36 w 90"/>
                  <a:gd name="T47" fmla="*/ 2 h 132"/>
                  <a:gd name="T48" fmla="*/ 43 w 90"/>
                  <a:gd name="T49" fmla="*/ 0 h 132"/>
                  <a:gd name="T50" fmla="*/ 65 w 90"/>
                  <a:gd name="T51" fmla="*/ 44 h 132"/>
                  <a:gd name="T52" fmla="*/ 65 w 90"/>
                  <a:gd name="T53" fmla="*/ 39 h 132"/>
                  <a:gd name="T54" fmla="*/ 58 w 90"/>
                  <a:gd name="T55" fmla="*/ 23 h 132"/>
                  <a:gd name="T56" fmla="*/ 32 w 90"/>
                  <a:gd name="T57" fmla="*/ 23 h 132"/>
                  <a:gd name="T58" fmla="*/ 26 w 90"/>
                  <a:gd name="T59" fmla="*/ 37 h 132"/>
                  <a:gd name="T60" fmla="*/ 25 w 90"/>
                  <a:gd name="T61" fmla="*/ 44 h 132"/>
                  <a:gd name="T62" fmla="*/ 65 w 90"/>
                  <a:gd name="T63" fmla="*/ 44 h 132"/>
                  <a:gd name="T64" fmla="*/ 52 w 90"/>
                  <a:gd name="T65" fmla="*/ 103 h 132"/>
                  <a:gd name="T66" fmla="*/ 52 w 90"/>
                  <a:gd name="T67" fmla="*/ 93 h 132"/>
                  <a:gd name="T68" fmla="*/ 53 w 90"/>
                  <a:gd name="T69" fmla="*/ 91 h 132"/>
                  <a:gd name="T70" fmla="*/ 58 w 90"/>
                  <a:gd name="T71" fmla="*/ 78 h 132"/>
                  <a:gd name="T72" fmla="*/ 46 w 90"/>
                  <a:gd name="T73" fmla="*/ 68 h 132"/>
                  <a:gd name="T74" fmla="*/ 33 w 90"/>
                  <a:gd name="T75" fmla="*/ 76 h 132"/>
                  <a:gd name="T76" fmla="*/ 37 w 90"/>
                  <a:gd name="T77" fmla="*/ 91 h 132"/>
                  <a:gd name="T78" fmla="*/ 38 w 90"/>
                  <a:gd name="T79" fmla="*/ 93 h 132"/>
                  <a:gd name="T80" fmla="*/ 38 w 90"/>
                  <a:gd name="T81" fmla="*/ 102 h 132"/>
                  <a:gd name="T82" fmla="*/ 38 w 90"/>
                  <a:gd name="T83" fmla="*/ 103 h 132"/>
                  <a:gd name="T84" fmla="*/ 52 w 90"/>
                  <a:gd name="T85" fmla="*/ 10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0" h="132">
                    <a:moveTo>
                      <a:pt x="43" y="0"/>
                    </a:moveTo>
                    <a:cubicBezTo>
                      <a:pt x="44" y="0"/>
                      <a:pt x="46" y="0"/>
                      <a:pt x="47" y="0"/>
                    </a:cubicBezTo>
                    <a:cubicBezTo>
                      <a:pt x="48" y="0"/>
                      <a:pt x="48" y="0"/>
                      <a:pt x="48" y="0"/>
                    </a:cubicBezTo>
                    <a:cubicBezTo>
                      <a:pt x="52" y="1"/>
                      <a:pt x="56" y="2"/>
                      <a:pt x="59" y="4"/>
                    </a:cubicBezTo>
                    <a:cubicBezTo>
                      <a:pt x="67" y="9"/>
                      <a:pt x="72" y="16"/>
                      <a:pt x="75" y="24"/>
                    </a:cubicBezTo>
                    <a:cubicBezTo>
                      <a:pt x="78" y="30"/>
                      <a:pt x="79" y="37"/>
                      <a:pt x="79" y="44"/>
                    </a:cubicBezTo>
                    <a:cubicBezTo>
                      <a:pt x="79" y="45"/>
                      <a:pt x="79" y="45"/>
                      <a:pt x="80" y="45"/>
                    </a:cubicBezTo>
                    <a:cubicBezTo>
                      <a:pt x="85" y="48"/>
                      <a:pt x="88" y="52"/>
                      <a:pt x="90" y="57"/>
                    </a:cubicBezTo>
                    <a:cubicBezTo>
                      <a:pt x="90" y="58"/>
                      <a:pt x="90" y="59"/>
                      <a:pt x="90" y="60"/>
                    </a:cubicBezTo>
                    <a:cubicBezTo>
                      <a:pt x="90" y="74"/>
                      <a:pt x="90" y="88"/>
                      <a:pt x="90" y="102"/>
                    </a:cubicBezTo>
                    <a:cubicBezTo>
                      <a:pt x="90" y="102"/>
                      <a:pt x="90" y="102"/>
                      <a:pt x="90" y="102"/>
                    </a:cubicBezTo>
                    <a:cubicBezTo>
                      <a:pt x="89" y="107"/>
                      <a:pt x="87" y="112"/>
                      <a:pt x="84" y="115"/>
                    </a:cubicBezTo>
                    <a:cubicBezTo>
                      <a:pt x="79" y="121"/>
                      <a:pt x="73" y="125"/>
                      <a:pt x="66" y="127"/>
                    </a:cubicBezTo>
                    <a:cubicBezTo>
                      <a:pt x="56" y="131"/>
                      <a:pt x="45" y="132"/>
                      <a:pt x="35" y="130"/>
                    </a:cubicBezTo>
                    <a:cubicBezTo>
                      <a:pt x="26" y="129"/>
                      <a:pt x="18" y="126"/>
                      <a:pt x="11" y="120"/>
                    </a:cubicBezTo>
                    <a:cubicBezTo>
                      <a:pt x="7" y="117"/>
                      <a:pt x="3" y="112"/>
                      <a:pt x="2" y="107"/>
                    </a:cubicBezTo>
                    <a:cubicBezTo>
                      <a:pt x="1" y="105"/>
                      <a:pt x="1" y="103"/>
                      <a:pt x="0" y="102"/>
                    </a:cubicBezTo>
                    <a:cubicBezTo>
                      <a:pt x="0" y="88"/>
                      <a:pt x="0" y="74"/>
                      <a:pt x="0" y="60"/>
                    </a:cubicBezTo>
                    <a:cubicBezTo>
                      <a:pt x="0" y="58"/>
                      <a:pt x="1" y="57"/>
                      <a:pt x="1" y="55"/>
                    </a:cubicBezTo>
                    <a:cubicBezTo>
                      <a:pt x="3" y="51"/>
                      <a:pt x="6" y="47"/>
                      <a:pt x="10" y="45"/>
                    </a:cubicBezTo>
                    <a:cubicBezTo>
                      <a:pt x="11" y="45"/>
                      <a:pt x="11" y="45"/>
                      <a:pt x="11" y="44"/>
                    </a:cubicBezTo>
                    <a:cubicBezTo>
                      <a:pt x="11" y="42"/>
                      <a:pt x="11" y="40"/>
                      <a:pt x="12" y="37"/>
                    </a:cubicBezTo>
                    <a:cubicBezTo>
                      <a:pt x="13" y="27"/>
                      <a:pt x="16" y="18"/>
                      <a:pt x="23" y="11"/>
                    </a:cubicBezTo>
                    <a:cubicBezTo>
                      <a:pt x="27" y="7"/>
                      <a:pt x="31" y="3"/>
                      <a:pt x="36" y="2"/>
                    </a:cubicBezTo>
                    <a:cubicBezTo>
                      <a:pt x="38" y="1"/>
                      <a:pt x="41" y="1"/>
                      <a:pt x="43" y="0"/>
                    </a:cubicBezTo>
                    <a:close/>
                    <a:moveTo>
                      <a:pt x="65" y="44"/>
                    </a:moveTo>
                    <a:cubicBezTo>
                      <a:pt x="65" y="42"/>
                      <a:pt x="65" y="40"/>
                      <a:pt x="65" y="39"/>
                    </a:cubicBezTo>
                    <a:cubicBezTo>
                      <a:pt x="64" y="33"/>
                      <a:pt x="62" y="27"/>
                      <a:pt x="58" y="23"/>
                    </a:cubicBezTo>
                    <a:cubicBezTo>
                      <a:pt x="51" y="13"/>
                      <a:pt x="39" y="13"/>
                      <a:pt x="32" y="23"/>
                    </a:cubicBezTo>
                    <a:cubicBezTo>
                      <a:pt x="28" y="27"/>
                      <a:pt x="27" y="32"/>
                      <a:pt x="26" y="37"/>
                    </a:cubicBezTo>
                    <a:cubicBezTo>
                      <a:pt x="25" y="39"/>
                      <a:pt x="25" y="42"/>
                      <a:pt x="25" y="44"/>
                    </a:cubicBezTo>
                    <a:cubicBezTo>
                      <a:pt x="38" y="44"/>
                      <a:pt x="52" y="44"/>
                      <a:pt x="65" y="44"/>
                    </a:cubicBezTo>
                    <a:close/>
                    <a:moveTo>
                      <a:pt x="52" y="103"/>
                    </a:moveTo>
                    <a:cubicBezTo>
                      <a:pt x="52" y="100"/>
                      <a:pt x="52" y="96"/>
                      <a:pt x="52" y="93"/>
                    </a:cubicBezTo>
                    <a:cubicBezTo>
                      <a:pt x="52" y="92"/>
                      <a:pt x="52" y="92"/>
                      <a:pt x="53" y="91"/>
                    </a:cubicBezTo>
                    <a:cubicBezTo>
                      <a:pt x="57" y="88"/>
                      <a:pt x="59" y="83"/>
                      <a:pt x="58" y="78"/>
                    </a:cubicBezTo>
                    <a:cubicBezTo>
                      <a:pt x="56" y="73"/>
                      <a:pt x="52" y="69"/>
                      <a:pt x="46" y="68"/>
                    </a:cubicBezTo>
                    <a:cubicBezTo>
                      <a:pt x="40" y="68"/>
                      <a:pt x="35" y="71"/>
                      <a:pt x="33" y="76"/>
                    </a:cubicBezTo>
                    <a:cubicBezTo>
                      <a:pt x="31" y="82"/>
                      <a:pt x="33" y="88"/>
                      <a:pt x="37" y="91"/>
                    </a:cubicBezTo>
                    <a:cubicBezTo>
                      <a:pt x="38" y="91"/>
                      <a:pt x="38" y="92"/>
                      <a:pt x="38" y="93"/>
                    </a:cubicBezTo>
                    <a:cubicBezTo>
                      <a:pt x="38" y="96"/>
                      <a:pt x="38" y="99"/>
                      <a:pt x="38" y="102"/>
                    </a:cubicBezTo>
                    <a:cubicBezTo>
                      <a:pt x="38" y="102"/>
                      <a:pt x="38" y="103"/>
                      <a:pt x="38" y="103"/>
                    </a:cubicBezTo>
                    <a:cubicBezTo>
                      <a:pt x="43" y="103"/>
                      <a:pt x="47" y="103"/>
                      <a:pt x="52" y="103"/>
                    </a:cubicBezTo>
                    <a:close/>
                  </a:path>
                </a:pathLst>
              </a:custGeom>
              <a:solidFill>
                <a:srgbClr val="FFFFFF"/>
              </a:solidFill>
              <a:ln>
                <a:noFill/>
              </a:ln>
            </p:spPr>
            <p:txBody>
              <a:bodyPr vert="horz" wrap="square" lIns="91403" tIns="45702" rIns="91403" bIns="45702" numCol="1" anchor="t" anchorCtr="0" compatLnSpc="1">
                <a:prstTxWarp prst="textNoShape">
                  <a:avLst/>
                </a:prstTxWarp>
              </a:bodyPr>
              <a:lstStyle/>
              <a:p>
                <a:endParaRPr lang="en-US" sz="1799"/>
              </a:p>
            </p:txBody>
          </p:sp>
        </p:grpSp>
      </p:grpSp>
      <p:sp>
        <p:nvSpPr>
          <p:cNvPr id="44" name="Text Placeholder 4"/>
          <p:cNvSpPr txBox="1">
            <a:spLocks/>
          </p:cNvSpPr>
          <p:nvPr/>
        </p:nvSpPr>
        <p:spPr>
          <a:xfrm>
            <a:off x="277029" y="4825208"/>
            <a:ext cx="11882419" cy="640102"/>
          </a:xfrm>
          <a:prstGeom prst="rect">
            <a:avLst/>
          </a:prstGeom>
        </p:spPr>
        <p:txBody>
          <a:bodyPr vert="horz" wrap="square" lIns="149217" tIns="93260" rIns="149217" bIns="93260" rtlCol="0">
            <a:spAutoFit/>
          </a:bodyPr>
          <a:lstStyle>
            <a:lvl1pPr marL="0" marR="0" indent="0" algn="l" defTabSz="914180" rtl="0" eaLnBrk="1" fontAlgn="auto" latinLnBrk="0" hangingPunct="1">
              <a:lnSpc>
                <a:spcPct val="90000"/>
              </a:lnSpc>
              <a:spcBef>
                <a:spcPct val="20000"/>
              </a:spcBef>
              <a:spcAft>
                <a:spcPts val="0"/>
              </a:spcAft>
              <a:buClrTx/>
              <a:buSzPct val="90000"/>
              <a:buFont typeface="Arial" pitchFamily="34" charset="0"/>
              <a:buNone/>
              <a:tabLst/>
              <a:defRPr sz="3920" kern="1200" spc="0" baseline="0">
                <a:gradFill>
                  <a:gsLst>
                    <a:gs pos="1250">
                      <a:schemeClr val="tx1"/>
                    </a:gs>
                    <a:gs pos="99000">
                      <a:schemeClr val="tx1"/>
                    </a:gs>
                  </a:gsLst>
                  <a:lin ang="5400000" scaled="0"/>
                </a:gradFill>
                <a:latin typeface="+mj-lt"/>
                <a:ea typeface="+mn-ea"/>
                <a:cs typeface="+mn-cs"/>
              </a:defRPr>
            </a:lvl1pPr>
            <a:lvl2pPr marL="0" marR="0" indent="0" algn="l" defTabSz="914180" rtl="0" eaLnBrk="1" fontAlgn="auto" latinLnBrk="0" hangingPunct="1">
              <a:lnSpc>
                <a:spcPct val="90000"/>
              </a:lnSpc>
              <a:spcBef>
                <a:spcPct val="20000"/>
              </a:spcBef>
              <a:spcAft>
                <a:spcPts val="0"/>
              </a:spcAft>
              <a:buClrTx/>
              <a:buSzPct val="90000"/>
              <a:buFontTx/>
              <a:buNone/>
              <a:tabLst/>
              <a:defRPr sz="1960" kern="1200" spc="0" baseline="0">
                <a:gradFill>
                  <a:gsLst>
                    <a:gs pos="1250">
                      <a:schemeClr val="tx1"/>
                    </a:gs>
                    <a:gs pos="100000">
                      <a:schemeClr val="tx1"/>
                    </a:gs>
                  </a:gsLst>
                  <a:lin ang="5400000" scaled="0"/>
                </a:gradFill>
                <a:latin typeface="+mn-lt"/>
                <a:ea typeface="+mn-ea"/>
                <a:cs typeface="+mn-cs"/>
              </a:defRPr>
            </a:lvl2pPr>
            <a:lvl3pPr marL="224051" marR="0" indent="0" algn="l" defTabSz="914180" rtl="0" eaLnBrk="1" fontAlgn="auto" latinLnBrk="0" hangingPunct="1">
              <a:lnSpc>
                <a:spcPct val="90000"/>
              </a:lnSpc>
              <a:spcBef>
                <a:spcPct val="20000"/>
              </a:spcBef>
              <a:spcAft>
                <a:spcPts val="0"/>
              </a:spcAft>
              <a:buClrTx/>
              <a:buSzPct val="90000"/>
              <a:buFont typeface="Arial" pitchFamily="34" charset="0"/>
              <a:buNone/>
              <a:tabLst/>
              <a:defRPr sz="1960" kern="1200" spc="0" baseline="0">
                <a:gradFill>
                  <a:gsLst>
                    <a:gs pos="1250">
                      <a:schemeClr val="tx1"/>
                    </a:gs>
                    <a:gs pos="100000">
                      <a:schemeClr val="tx1"/>
                    </a:gs>
                  </a:gsLst>
                  <a:lin ang="5400000" scaled="0"/>
                </a:gradFill>
                <a:latin typeface="+mn-lt"/>
                <a:ea typeface="+mn-ea"/>
                <a:cs typeface="+mn-cs"/>
              </a:defRPr>
            </a:lvl3pPr>
            <a:lvl4pPr marL="448102" marR="0" indent="0" algn="l" defTabSz="914180" rtl="0" eaLnBrk="1" fontAlgn="auto" latinLnBrk="0" hangingPunct="1">
              <a:lnSpc>
                <a:spcPct val="90000"/>
              </a:lnSpc>
              <a:spcBef>
                <a:spcPct val="20000"/>
              </a:spcBef>
              <a:spcAft>
                <a:spcPts val="0"/>
              </a:spcAft>
              <a:buClrTx/>
              <a:buSzPct val="90000"/>
              <a:buFont typeface="Arial" pitchFamily="34" charset="0"/>
              <a:buNone/>
              <a:tabLst/>
              <a:defRPr sz="1764" kern="1200" spc="0" baseline="0">
                <a:gradFill>
                  <a:gsLst>
                    <a:gs pos="1250">
                      <a:schemeClr val="tx1"/>
                    </a:gs>
                    <a:gs pos="100000">
                      <a:schemeClr val="tx1"/>
                    </a:gs>
                  </a:gsLst>
                  <a:lin ang="5400000" scaled="0"/>
                </a:gradFill>
                <a:latin typeface="+mn-lt"/>
                <a:ea typeface="+mn-ea"/>
                <a:cs typeface="+mn-cs"/>
              </a:defRPr>
            </a:lvl4pPr>
            <a:lvl5pPr marL="672153" marR="0" indent="0" algn="l" defTabSz="914180" rtl="0" eaLnBrk="1" fontAlgn="auto" latinLnBrk="0" hangingPunct="1">
              <a:lnSpc>
                <a:spcPct val="90000"/>
              </a:lnSpc>
              <a:spcBef>
                <a:spcPct val="20000"/>
              </a:spcBef>
              <a:spcAft>
                <a:spcPts val="0"/>
              </a:spcAft>
              <a:buClrTx/>
              <a:buSzPct val="90000"/>
              <a:buFont typeface="Arial" pitchFamily="34" charset="0"/>
              <a:buNone/>
              <a:tabLst/>
              <a:defRPr sz="1764" kern="1200" spc="0" baseline="0">
                <a:gradFill>
                  <a:gsLst>
                    <a:gs pos="1250">
                      <a:schemeClr val="tx1"/>
                    </a:gs>
                    <a:gs pos="100000">
                      <a:schemeClr val="tx1"/>
                    </a:gs>
                  </a:gsLst>
                  <a:lin ang="5400000" scaled="0"/>
                </a:gra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a:lstStyle>
          <a:p>
            <a:pPr lvl="1"/>
            <a:r>
              <a:rPr lang="en-US" sz="3198" dirty="0">
                <a:latin typeface="+mj-lt"/>
              </a:rPr>
              <a:t>MBAM 2.0 SP1</a:t>
            </a:r>
          </a:p>
        </p:txBody>
      </p:sp>
      <p:grpSp>
        <p:nvGrpSpPr>
          <p:cNvPr id="4" name="Group 3"/>
          <p:cNvGrpSpPr/>
          <p:nvPr/>
        </p:nvGrpSpPr>
        <p:grpSpPr>
          <a:xfrm>
            <a:off x="459914" y="5438561"/>
            <a:ext cx="3701953" cy="1029550"/>
            <a:chOff x="448484" y="5108887"/>
            <a:chExt cx="3629695" cy="1009454"/>
          </a:xfrm>
        </p:grpSpPr>
        <p:grpSp>
          <p:nvGrpSpPr>
            <p:cNvPr id="45" name="Group 44"/>
            <p:cNvGrpSpPr/>
            <p:nvPr/>
          </p:nvGrpSpPr>
          <p:grpSpPr>
            <a:xfrm>
              <a:off x="448484" y="5108887"/>
              <a:ext cx="3629695" cy="1009454"/>
              <a:chOff x="457596" y="5355011"/>
              <a:chExt cx="3703442" cy="1280157"/>
            </a:xfrm>
          </p:grpSpPr>
          <p:sp>
            <p:nvSpPr>
              <p:cNvPr id="58" name="Dark Blue"/>
              <p:cNvSpPr/>
              <p:nvPr/>
            </p:nvSpPr>
            <p:spPr bwMode="auto">
              <a:xfrm>
                <a:off x="457596" y="5355011"/>
                <a:ext cx="3703442" cy="1280157"/>
              </a:xfrm>
              <a:prstGeom prst="roundRect">
                <a:avLst>
                  <a:gd name="adj" fmla="val 0"/>
                </a:avLst>
              </a:prstGeom>
              <a:solidFill>
                <a:schemeClr val="accent1"/>
              </a:solidFill>
              <a:ln w="9525" cap="flat" cmpd="sng" algn="ctr">
                <a:noFill/>
                <a:prstDash val="solid"/>
                <a:headEnd type="none" w="med" len="med"/>
                <a:tailEnd type="none" w="med" len="med"/>
              </a:ln>
              <a:effectLst/>
            </p:spPr>
            <p:txBody>
              <a:bodyPr vert="horz" wrap="square" lIns="93219" tIns="46610" rIns="93219" bIns="46610" numCol="1" rtlCol="0" anchor="ctr" anchorCtr="0" compatLnSpc="1">
                <a:prstTxWarp prst="textNoShape">
                  <a:avLst/>
                </a:prstTxWarp>
              </a:bodyPr>
              <a:lstStyle/>
              <a:p>
                <a:pPr algn="ctr" defTabSz="931943">
                  <a:defRPr/>
                </a:pPr>
                <a:endParaRPr lang="en-US" sz="2243" kern="0" dirty="0">
                  <a:solidFill>
                    <a:schemeClr val="bg1"/>
                  </a:solidFill>
                  <a:latin typeface="+mj-lt"/>
                  <a:ea typeface="Segoe UI" pitchFamily="34" charset="0"/>
                  <a:cs typeface="Segoe UI" pitchFamily="34" charset="0"/>
                </a:endParaRPr>
              </a:p>
            </p:txBody>
          </p:sp>
          <p:sp>
            <p:nvSpPr>
              <p:cNvPr id="59" name="TextBox 58"/>
              <p:cNvSpPr txBox="1"/>
              <p:nvPr/>
            </p:nvSpPr>
            <p:spPr>
              <a:xfrm>
                <a:off x="1657414" y="5365899"/>
                <a:ext cx="2256567" cy="562611"/>
              </a:xfrm>
              <a:prstGeom prst="rect">
                <a:avLst/>
              </a:prstGeom>
              <a:noFill/>
            </p:spPr>
            <p:txBody>
              <a:bodyPr wrap="square" lIns="124275" tIns="62138" rIns="124275" bIns="62138" rtlCol="0" anchor="ctr">
                <a:spAutoFit/>
              </a:bodyPr>
              <a:lstStyle>
                <a:defPPr>
                  <a:defRPr lang="en-US"/>
                </a:defPPr>
                <a:lvl2pPr marL="0" lvl="1" defTabSz="932619">
                  <a:lnSpc>
                    <a:spcPts val="2475"/>
                  </a:lnSpc>
                  <a:defRPr sz="2200" kern="0">
                    <a:gradFill>
                      <a:gsLst>
                        <a:gs pos="1250">
                          <a:schemeClr val="tx1"/>
                        </a:gs>
                        <a:gs pos="100000">
                          <a:schemeClr val="tx1"/>
                        </a:gs>
                      </a:gsLst>
                      <a:lin ang="5400000" scaled="0"/>
                    </a:gradFill>
                    <a:latin typeface="+mj-lt"/>
                  </a:defRPr>
                </a:lvl2pPr>
              </a:lstStyle>
              <a:p>
                <a:pPr lvl="1"/>
                <a:r>
                  <a:rPr lang="en-US" sz="1632" dirty="0"/>
                  <a:t>Localization</a:t>
                </a:r>
              </a:p>
            </p:txBody>
          </p:sp>
        </p:grpSp>
        <p:sp>
          <p:nvSpPr>
            <p:cNvPr id="96" name="Freeform 62"/>
            <p:cNvSpPr>
              <a:spLocks noEditPoints="1"/>
            </p:cNvSpPr>
            <p:nvPr/>
          </p:nvSpPr>
          <p:spPr bwMode="black">
            <a:xfrm>
              <a:off x="743901" y="5302211"/>
              <a:ext cx="548784" cy="548641"/>
            </a:xfrm>
            <a:custGeom>
              <a:avLst/>
              <a:gdLst>
                <a:gd name="T0" fmla="*/ 189 w 189"/>
                <a:gd name="T1" fmla="*/ 94 h 189"/>
                <a:gd name="T2" fmla="*/ 0 w 189"/>
                <a:gd name="T3" fmla="*/ 94 h 189"/>
                <a:gd name="T4" fmla="*/ 129 w 189"/>
                <a:gd name="T5" fmla="*/ 172 h 189"/>
                <a:gd name="T6" fmla="*/ 124 w 189"/>
                <a:gd name="T7" fmla="*/ 123 h 189"/>
                <a:gd name="T8" fmla="*/ 123 w 189"/>
                <a:gd name="T9" fmla="*/ 84 h 189"/>
                <a:gd name="T10" fmla="*/ 140 w 189"/>
                <a:gd name="T11" fmla="*/ 85 h 189"/>
                <a:gd name="T12" fmla="*/ 152 w 189"/>
                <a:gd name="T13" fmla="*/ 89 h 189"/>
                <a:gd name="T14" fmla="*/ 158 w 189"/>
                <a:gd name="T15" fmla="*/ 84 h 189"/>
                <a:gd name="T16" fmla="*/ 152 w 189"/>
                <a:gd name="T17" fmla="*/ 82 h 189"/>
                <a:gd name="T18" fmla="*/ 146 w 189"/>
                <a:gd name="T19" fmla="*/ 78 h 189"/>
                <a:gd name="T20" fmla="*/ 139 w 189"/>
                <a:gd name="T21" fmla="*/ 74 h 189"/>
                <a:gd name="T22" fmla="*/ 128 w 189"/>
                <a:gd name="T23" fmla="*/ 80 h 189"/>
                <a:gd name="T24" fmla="*/ 121 w 189"/>
                <a:gd name="T25" fmla="*/ 72 h 189"/>
                <a:gd name="T26" fmla="*/ 132 w 189"/>
                <a:gd name="T27" fmla="*/ 59 h 189"/>
                <a:gd name="T28" fmla="*/ 140 w 189"/>
                <a:gd name="T29" fmla="*/ 57 h 189"/>
                <a:gd name="T30" fmla="*/ 149 w 189"/>
                <a:gd name="T31" fmla="*/ 52 h 189"/>
                <a:gd name="T32" fmla="*/ 148 w 189"/>
                <a:gd name="T33" fmla="*/ 44 h 189"/>
                <a:gd name="T34" fmla="*/ 144 w 189"/>
                <a:gd name="T35" fmla="*/ 46 h 189"/>
                <a:gd name="T36" fmla="*/ 138 w 189"/>
                <a:gd name="T37" fmla="*/ 48 h 189"/>
                <a:gd name="T38" fmla="*/ 147 w 189"/>
                <a:gd name="T39" fmla="*/ 28 h 189"/>
                <a:gd name="T40" fmla="*/ 108 w 189"/>
                <a:gd name="T41" fmla="*/ 11 h 189"/>
                <a:gd name="T42" fmla="*/ 90 w 189"/>
                <a:gd name="T43" fmla="*/ 43 h 189"/>
                <a:gd name="T44" fmla="*/ 78 w 189"/>
                <a:gd name="T45" fmla="*/ 21 h 189"/>
                <a:gd name="T46" fmla="*/ 69 w 189"/>
                <a:gd name="T47" fmla="*/ 13 h 189"/>
                <a:gd name="T48" fmla="*/ 60 w 189"/>
                <a:gd name="T49" fmla="*/ 23 h 189"/>
                <a:gd name="T50" fmla="*/ 72 w 189"/>
                <a:gd name="T51" fmla="*/ 43 h 189"/>
                <a:gd name="T52" fmla="*/ 59 w 189"/>
                <a:gd name="T53" fmla="*/ 31 h 189"/>
                <a:gd name="T54" fmla="*/ 44 w 189"/>
                <a:gd name="T55" fmla="*/ 49 h 189"/>
                <a:gd name="T56" fmla="*/ 57 w 189"/>
                <a:gd name="T57" fmla="*/ 47 h 189"/>
                <a:gd name="T58" fmla="*/ 73 w 189"/>
                <a:gd name="T59" fmla="*/ 70 h 189"/>
                <a:gd name="T60" fmla="*/ 47 w 189"/>
                <a:gd name="T61" fmla="*/ 100 h 189"/>
                <a:gd name="T62" fmla="*/ 31 w 189"/>
                <a:gd name="T63" fmla="*/ 97 h 189"/>
                <a:gd name="T64" fmla="*/ 40 w 189"/>
                <a:gd name="T65" fmla="*/ 103 h 189"/>
                <a:gd name="T66" fmla="*/ 42 w 189"/>
                <a:gd name="T67" fmla="*/ 116 h 189"/>
                <a:gd name="T68" fmla="*/ 81 w 189"/>
                <a:gd name="T69" fmla="*/ 132 h 189"/>
                <a:gd name="T70" fmla="*/ 67 w 189"/>
                <a:gd name="T71" fmla="*/ 175 h 189"/>
                <a:gd name="T72" fmla="*/ 129 w 189"/>
                <a:gd name="T73" fmla="*/ 172 h 189"/>
                <a:gd name="T74" fmla="*/ 172 w 189"/>
                <a:gd name="T75" fmla="*/ 115 h 189"/>
                <a:gd name="T76" fmla="*/ 172 w 189"/>
                <a:gd name="T77" fmla="*/ 118 h 189"/>
                <a:gd name="T78" fmla="*/ 177 w 189"/>
                <a:gd name="T79" fmla="*/ 114 h 189"/>
                <a:gd name="T80" fmla="*/ 156 w 189"/>
                <a:gd name="T81" fmla="*/ 152 h 189"/>
                <a:gd name="T82" fmla="*/ 52 w 189"/>
                <a:gd name="T83" fmla="*/ 168 h 189"/>
                <a:gd name="T84" fmla="*/ 47 w 189"/>
                <a:gd name="T85" fmla="*/ 126 h 189"/>
                <a:gd name="T86" fmla="*/ 42 w 189"/>
                <a:gd name="T87" fmla="*/ 121 h 189"/>
                <a:gd name="T88" fmla="*/ 20 w 189"/>
                <a:gd name="T89" fmla="*/ 103 h 189"/>
                <a:gd name="T90" fmla="*/ 9 w 189"/>
                <a:gd name="T91" fmla="*/ 94 h 189"/>
                <a:gd name="T92" fmla="*/ 108 w 189"/>
                <a:gd name="T93" fmla="*/ 41 h 189"/>
                <a:gd name="T94" fmla="*/ 108 w 189"/>
                <a:gd name="T95" fmla="*/ 41 h 189"/>
                <a:gd name="T96" fmla="*/ 129 w 189"/>
                <a:gd name="T97" fmla="*/ 58 h 189"/>
                <a:gd name="T98" fmla="*/ 125 w 189"/>
                <a:gd name="T99" fmla="*/ 49 h 189"/>
                <a:gd name="T100" fmla="*/ 160 w 189"/>
                <a:gd name="T101" fmla="*/ 69 h 189"/>
                <a:gd name="T102" fmla="*/ 158 w 189"/>
                <a:gd name="T103" fmla="*/ 77 h 189"/>
                <a:gd name="T104" fmla="*/ 59 w 189"/>
                <a:gd name="T105" fmla="*/ 106 h 189"/>
                <a:gd name="T106" fmla="*/ 46 w 189"/>
                <a:gd name="T107" fmla="*/ 102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9" h="189">
                  <a:moveTo>
                    <a:pt x="94" y="0"/>
                  </a:moveTo>
                  <a:cubicBezTo>
                    <a:pt x="146" y="0"/>
                    <a:pt x="189" y="42"/>
                    <a:pt x="189" y="94"/>
                  </a:cubicBezTo>
                  <a:cubicBezTo>
                    <a:pt x="189" y="147"/>
                    <a:pt x="146" y="189"/>
                    <a:pt x="94" y="189"/>
                  </a:cubicBezTo>
                  <a:cubicBezTo>
                    <a:pt x="42" y="189"/>
                    <a:pt x="0" y="147"/>
                    <a:pt x="0" y="94"/>
                  </a:cubicBezTo>
                  <a:cubicBezTo>
                    <a:pt x="0" y="42"/>
                    <a:pt x="42" y="0"/>
                    <a:pt x="94" y="0"/>
                  </a:cubicBezTo>
                  <a:close/>
                  <a:moveTo>
                    <a:pt x="129" y="172"/>
                  </a:moveTo>
                  <a:cubicBezTo>
                    <a:pt x="126" y="156"/>
                    <a:pt x="135" y="129"/>
                    <a:pt x="130" y="124"/>
                  </a:cubicBezTo>
                  <a:cubicBezTo>
                    <a:pt x="128" y="123"/>
                    <a:pt x="126" y="122"/>
                    <a:pt x="124" y="123"/>
                  </a:cubicBezTo>
                  <a:cubicBezTo>
                    <a:pt x="120" y="124"/>
                    <a:pt x="116" y="126"/>
                    <a:pt x="113" y="125"/>
                  </a:cubicBezTo>
                  <a:cubicBezTo>
                    <a:pt x="96" y="117"/>
                    <a:pt x="106" y="90"/>
                    <a:pt x="123" y="84"/>
                  </a:cubicBezTo>
                  <a:cubicBezTo>
                    <a:pt x="126" y="83"/>
                    <a:pt x="129" y="83"/>
                    <a:pt x="132" y="83"/>
                  </a:cubicBezTo>
                  <a:cubicBezTo>
                    <a:pt x="137" y="82"/>
                    <a:pt x="140" y="82"/>
                    <a:pt x="140" y="85"/>
                  </a:cubicBezTo>
                  <a:cubicBezTo>
                    <a:pt x="140" y="89"/>
                    <a:pt x="148" y="92"/>
                    <a:pt x="150" y="92"/>
                  </a:cubicBezTo>
                  <a:cubicBezTo>
                    <a:pt x="151" y="92"/>
                    <a:pt x="151" y="89"/>
                    <a:pt x="152" y="89"/>
                  </a:cubicBezTo>
                  <a:cubicBezTo>
                    <a:pt x="159" y="89"/>
                    <a:pt x="164" y="93"/>
                    <a:pt x="165" y="90"/>
                  </a:cubicBezTo>
                  <a:cubicBezTo>
                    <a:pt x="167" y="80"/>
                    <a:pt x="166" y="85"/>
                    <a:pt x="158" y="84"/>
                  </a:cubicBezTo>
                  <a:cubicBezTo>
                    <a:pt x="155" y="83"/>
                    <a:pt x="157" y="78"/>
                    <a:pt x="154" y="78"/>
                  </a:cubicBezTo>
                  <a:cubicBezTo>
                    <a:pt x="152" y="77"/>
                    <a:pt x="155" y="84"/>
                    <a:pt x="152" y="82"/>
                  </a:cubicBezTo>
                  <a:cubicBezTo>
                    <a:pt x="148" y="79"/>
                    <a:pt x="146" y="72"/>
                    <a:pt x="142" y="71"/>
                  </a:cubicBezTo>
                  <a:cubicBezTo>
                    <a:pt x="137" y="70"/>
                    <a:pt x="145" y="75"/>
                    <a:pt x="146" y="78"/>
                  </a:cubicBezTo>
                  <a:cubicBezTo>
                    <a:pt x="147" y="81"/>
                    <a:pt x="143" y="85"/>
                    <a:pt x="141" y="82"/>
                  </a:cubicBezTo>
                  <a:cubicBezTo>
                    <a:pt x="140" y="81"/>
                    <a:pt x="145" y="78"/>
                    <a:pt x="139" y="74"/>
                  </a:cubicBezTo>
                  <a:cubicBezTo>
                    <a:pt x="138" y="72"/>
                    <a:pt x="135" y="72"/>
                    <a:pt x="133" y="74"/>
                  </a:cubicBezTo>
                  <a:cubicBezTo>
                    <a:pt x="130" y="77"/>
                    <a:pt x="129" y="80"/>
                    <a:pt x="128" y="80"/>
                  </a:cubicBezTo>
                  <a:cubicBezTo>
                    <a:pt x="125" y="82"/>
                    <a:pt x="123" y="82"/>
                    <a:pt x="120" y="81"/>
                  </a:cubicBezTo>
                  <a:cubicBezTo>
                    <a:pt x="116" y="80"/>
                    <a:pt x="117" y="71"/>
                    <a:pt x="121" y="72"/>
                  </a:cubicBezTo>
                  <a:cubicBezTo>
                    <a:pt x="133" y="75"/>
                    <a:pt x="122" y="68"/>
                    <a:pt x="125" y="66"/>
                  </a:cubicBezTo>
                  <a:cubicBezTo>
                    <a:pt x="126" y="65"/>
                    <a:pt x="130" y="62"/>
                    <a:pt x="132" y="59"/>
                  </a:cubicBezTo>
                  <a:cubicBezTo>
                    <a:pt x="134" y="57"/>
                    <a:pt x="133" y="51"/>
                    <a:pt x="137" y="52"/>
                  </a:cubicBezTo>
                  <a:cubicBezTo>
                    <a:pt x="139" y="52"/>
                    <a:pt x="138" y="56"/>
                    <a:pt x="140" y="57"/>
                  </a:cubicBezTo>
                  <a:cubicBezTo>
                    <a:pt x="141" y="58"/>
                    <a:pt x="144" y="57"/>
                    <a:pt x="146" y="57"/>
                  </a:cubicBezTo>
                  <a:cubicBezTo>
                    <a:pt x="149" y="57"/>
                    <a:pt x="149" y="55"/>
                    <a:pt x="149" y="52"/>
                  </a:cubicBezTo>
                  <a:cubicBezTo>
                    <a:pt x="149" y="48"/>
                    <a:pt x="156" y="49"/>
                    <a:pt x="156" y="47"/>
                  </a:cubicBezTo>
                  <a:cubicBezTo>
                    <a:pt x="155" y="44"/>
                    <a:pt x="148" y="48"/>
                    <a:pt x="148" y="44"/>
                  </a:cubicBezTo>
                  <a:cubicBezTo>
                    <a:pt x="148" y="39"/>
                    <a:pt x="154" y="38"/>
                    <a:pt x="150" y="37"/>
                  </a:cubicBezTo>
                  <a:cubicBezTo>
                    <a:pt x="147" y="36"/>
                    <a:pt x="143" y="39"/>
                    <a:pt x="144" y="46"/>
                  </a:cubicBezTo>
                  <a:cubicBezTo>
                    <a:pt x="145" y="53"/>
                    <a:pt x="146" y="56"/>
                    <a:pt x="141" y="54"/>
                  </a:cubicBezTo>
                  <a:cubicBezTo>
                    <a:pt x="137" y="51"/>
                    <a:pt x="142" y="46"/>
                    <a:pt x="138" y="48"/>
                  </a:cubicBezTo>
                  <a:cubicBezTo>
                    <a:pt x="135" y="50"/>
                    <a:pt x="133" y="51"/>
                    <a:pt x="133" y="46"/>
                  </a:cubicBezTo>
                  <a:cubicBezTo>
                    <a:pt x="133" y="42"/>
                    <a:pt x="141" y="30"/>
                    <a:pt x="147" y="28"/>
                  </a:cubicBezTo>
                  <a:cubicBezTo>
                    <a:pt x="136" y="19"/>
                    <a:pt x="123" y="13"/>
                    <a:pt x="108" y="11"/>
                  </a:cubicBezTo>
                  <a:cubicBezTo>
                    <a:pt x="108" y="11"/>
                    <a:pt x="108" y="11"/>
                    <a:pt x="108" y="11"/>
                  </a:cubicBezTo>
                  <a:cubicBezTo>
                    <a:pt x="108" y="19"/>
                    <a:pt x="108" y="24"/>
                    <a:pt x="107" y="28"/>
                  </a:cubicBezTo>
                  <a:cubicBezTo>
                    <a:pt x="107" y="33"/>
                    <a:pt x="92" y="34"/>
                    <a:pt x="90" y="43"/>
                  </a:cubicBezTo>
                  <a:cubicBezTo>
                    <a:pt x="88" y="51"/>
                    <a:pt x="85" y="46"/>
                    <a:pt x="80" y="40"/>
                  </a:cubicBezTo>
                  <a:cubicBezTo>
                    <a:pt x="75" y="34"/>
                    <a:pt x="81" y="26"/>
                    <a:pt x="78" y="21"/>
                  </a:cubicBezTo>
                  <a:cubicBezTo>
                    <a:pt x="76" y="16"/>
                    <a:pt x="67" y="23"/>
                    <a:pt x="67" y="18"/>
                  </a:cubicBezTo>
                  <a:cubicBezTo>
                    <a:pt x="67" y="16"/>
                    <a:pt x="69" y="14"/>
                    <a:pt x="69" y="13"/>
                  </a:cubicBezTo>
                  <a:cubicBezTo>
                    <a:pt x="68" y="14"/>
                    <a:pt x="67" y="14"/>
                    <a:pt x="66" y="14"/>
                  </a:cubicBezTo>
                  <a:cubicBezTo>
                    <a:pt x="63" y="16"/>
                    <a:pt x="61" y="22"/>
                    <a:pt x="60" y="23"/>
                  </a:cubicBezTo>
                  <a:cubicBezTo>
                    <a:pt x="57" y="27"/>
                    <a:pt x="64" y="26"/>
                    <a:pt x="67" y="30"/>
                  </a:cubicBezTo>
                  <a:cubicBezTo>
                    <a:pt x="71" y="36"/>
                    <a:pt x="74" y="40"/>
                    <a:pt x="72" y="43"/>
                  </a:cubicBezTo>
                  <a:cubicBezTo>
                    <a:pt x="71" y="46"/>
                    <a:pt x="59" y="43"/>
                    <a:pt x="61" y="38"/>
                  </a:cubicBezTo>
                  <a:cubicBezTo>
                    <a:pt x="64" y="33"/>
                    <a:pt x="62" y="32"/>
                    <a:pt x="59" y="31"/>
                  </a:cubicBezTo>
                  <a:cubicBezTo>
                    <a:pt x="56" y="31"/>
                    <a:pt x="56" y="35"/>
                    <a:pt x="56" y="40"/>
                  </a:cubicBezTo>
                  <a:cubicBezTo>
                    <a:pt x="56" y="44"/>
                    <a:pt x="48" y="45"/>
                    <a:pt x="44" y="49"/>
                  </a:cubicBezTo>
                  <a:cubicBezTo>
                    <a:pt x="40" y="54"/>
                    <a:pt x="47" y="58"/>
                    <a:pt x="53" y="60"/>
                  </a:cubicBezTo>
                  <a:cubicBezTo>
                    <a:pt x="59" y="62"/>
                    <a:pt x="55" y="52"/>
                    <a:pt x="57" y="47"/>
                  </a:cubicBezTo>
                  <a:cubicBezTo>
                    <a:pt x="59" y="40"/>
                    <a:pt x="66" y="46"/>
                    <a:pt x="71" y="52"/>
                  </a:cubicBezTo>
                  <a:cubicBezTo>
                    <a:pt x="75" y="58"/>
                    <a:pt x="82" y="66"/>
                    <a:pt x="73" y="70"/>
                  </a:cubicBezTo>
                  <a:cubicBezTo>
                    <a:pt x="58" y="76"/>
                    <a:pt x="52" y="83"/>
                    <a:pt x="49" y="89"/>
                  </a:cubicBezTo>
                  <a:cubicBezTo>
                    <a:pt x="46" y="95"/>
                    <a:pt x="49" y="98"/>
                    <a:pt x="47" y="100"/>
                  </a:cubicBezTo>
                  <a:cubicBezTo>
                    <a:pt x="45" y="102"/>
                    <a:pt x="45" y="99"/>
                    <a:pt x="43" y="94"/>
                  </a:cubicBezTo>
                  <a:cubicBezTo>
                    <a:pt x="41" y="91"/>
                    <a:pt x="34" y="91"/>
                    <a:pt x="31" y="97"/>
                  </a:cubicBezTo>
                  <a:cubicBezTo>
                    <a:pt x="29" y="98"/>
                    <a:pt x="29" y="101"/>
                    <a:pt x="29" y="104"/>
                  </a:cubicBezTo>
                  <a:cubicBezTo>
                    <a:pt x="29" y="114"/>
                    <a:pt x="36" y="101"/>
                    <a:pt x="40" y="103"/>
                  </a:cubicBezTo>
                  <a:cubicBezTo>
                    <a:pt x="45" y="104"/>
                    <a:pt x="36" y="105"/>
                    <a:pt x="37" y="109"/>
                  </a:cubicBezTo>
                  <a:cubicBezTo>
                    <a:pt x="38" y="113"/>
                    <a:pt x="44" y="107"/>
                    <a:pt x="42" y="116"/>
                  </a:cubicBezTo>
                  <a:cubicBezTo>
                    <a:pt x="41" y="121"/>
                    <a:pt x="49" y="117"/>
                    <a:pt x="54" y="115"/>
                  </a:cubicBezTo>
                  <a:cubicBezTo>
                    <a:pt x="65" y="111"/>
                    <a:pt x="73" y="129"/>
                    <a:pt x="81" y="132"/>
                  </a:cubicBezTo>
                  <a:cubicBezTo>
                    <a:pt x="90" y="135"/>
                    <a:pt x="93" y="137"/>
                    <a:pt x="91" y="141"/>
                  </a:cubicBezTo>
                  <a:cubicBezTo>
                    <a:pt x="85" y="153"/>
                    <a:pt x="73" y="161"/>
                    <a:pt x="67" y="175"/>
                  </a:cubicBezTo>
                  <a:cubicBezTo>
                    <a:pt x="75" y="178"/>
                    <a:pt x="85" y="179"/>
                    <a:pt x="94" y="179"/>
                  </a:cubicBezTo>
                  <a:cubicBezTo>
                    <a:pt x="107" y="179"/>
                    <a:pt x="118" y="177"/>
                    <a:pt x="129" y="172"/>
                  </a:cubicBezTo>
                  <a:close/>
                  <a:moveTo>
                    <a:pt x="177" y="114"/>
                  </a:moveTo>
                  <a:cubicBezTo>
                    <a:pt x="175" y="114"/>
                    <a:pt x="173" y="115"/>
                    <a:pt x="172" y="115"/>
                  </a:cubicBezTo>
                  <a:cubicBezTo>
                    <a:pt x="167" y="113"/>
                    <a:pt x="170" y="93"/>
                    <a:pt x="163" y="94"/>
                  </a:cubicBezTo>
                  <a:cubicBezTo>
                    <a:pt x="160" y="95"/>
                    <a:pt x="165" y="110"/>
                    <a:pt x="172" y="118"/>
                  </a:cubicBezTo>
                  <a:cubicBezTo>
                    <a:pt x="173" y="119"/>
                    <a:pt x="174" y="118"/>
                    <a:pt x="176" y="118"/>
                  </a:cubicBezTo>
                  <a:cubicBezTo>
                    <a:pt x="176" y="117"/>
                    <a:pt x="177" y="115"/>
                    <a:pt x="177" y="114"/>
                  </a:cubicBezTo>
                  <a:close/>
                  <a:moveTo>
                    <a:pt x="172" y="128"/>
                  </a:moveTo>
                  <a:cubicBezTo>
                    <a:pt x="164" y="126"/>
                    <a:pt x="158" y="144"/>
                    <a:pt x="156" y="152"/>
                  </a:cubicBezTo>
                  <a:cubicBezTo>
                    <a:pt x="163" y="145"/>
                    <a:pt x="168" y="137"/>
                    <a:pt x="172" y="128"/>
                  </a:cubicBezTo>
                  <a:close/>
                  <a:moveTo>
                    <a:pt x="52" y="168"/>
                  </a:moveTo>
                  <a:cubicBezTo>
                    <a:pt x="53" y="160"/>
                    <a:pt x="54" y="151"/>
                    <a:pt x="52" y="150"/>
                  </a:cubicBezTo>
                  <a:cubicBezTo>
                    <a:pt x="45" y="144"/>
                    <a:pt x="40" y="135"/>
                    <a:pt x="47" y="126"/>
                  </a:cubicBezTo>
                  <a:cubicBezTo>
                    <a:pt x="48" y="125"/>
                    <a:pt x="49" y="124"/>
                    <a:pt x="49" y="122"/>
                  </a:cubicBezTo>
                  <a:cubicBezTo>
                    <a:pt x="50" y="119"/>
                    <a:pt x="47" y="121"/>
                    <a:pt x="42" y="121"/>
                  </a:cubicBezTo>
                  <a:cubicBezTo>
                    <a:pt x="37" y="121"/>
                    <a:pt x="41" y="113"/>
                    <a:pt x="31" y="112"/>
                  </a:cubicBezTo>
                  <a:cubicBezTo>
                    <a:pt x="21" y="111"/>
                    <a:pt x="21" y="109"/>
                    <a:pt x="20" y="103"/>
                  </a:cubicBezTo>
                  <a:cubicBezTo>
                    <a:pt x="20" y="97"/>
                    <a:pt x="14" y="91"/>
                    <a:pt x="9" y="90"/>
                  </a:cubicBezTo>
                  <a:cubicBezTo>
                    <a:pt x="9" y="91"/>
                    <a:pt x="9" y="93"/>
                    <a:pt x="9" y="94"/>
                  </a:cubicBezTo>
                  <a:cubicBezTo>
                    <a:pt x="9" y="126"/>
                    <a:pt x="27" y="154"/>
                    <a:pt x="52" y="168"/>
                  </a:cubicBezTo>
                  <a:close/>
                  <a:moveTo>
                    <a:pt x="108" y="41"/>
                  </a:moveTo>
                  <a:cubicBezTo>
                    <a:pt x="112" y="43"/>
                    <a:pt x="116" y="40"/>
                    <a:pt x="115" y="37"/>
                  </a:cubicBezTo>
                  <a:cubicBezTo>
                    <a:pt x="112" y="32"/>
                    <a:pt x="103" y="35"/>
                    <a:pt x="108" y="41"/>
                  </a:cubicBezTo>
                  <a:close/>
                  <a:moveTo>
                    <a:pt x="125" y="49"/>
                  </a:moveTo>
                  <a:cubicBezTo>
                    <a:pt x="128" y="49"/>
                    <a:pt x="130" y="55"/>
                    <a:pt x="129" y="58"/>
                  </a:cubicBezTo>
                  <a:cubicBezTo>
                    <a:pt x="127" y="64"/>
                    <a:pt x="122" y="60"/>
                    <a:pt x="121" y="56"/>
                  </a:cubicBezTo>
                  <a:cubicBezTo>
                    <a:pt x="121" y="52"/>
                    <a:pt x="122" y="49"/>
                    <a:pt x="125" y="49"/>
                  </a:cubicBezTo>
                  <a:close/>
                  <a:moveTo>
                    <a:pt x="158" y="77"/>
                  </a:moveTo>
                  <a:cubicBezTo>
                    <a:pt x="155" y="74"/>
                    <a:pt x="156" y="70"/>
                    <a:pt x="160" y="69"/>
                  </a:cubicBezTo>
                  <a:cubicBezTo>
                    <a:pt x="167" y="68"/>
                    <a:pt x="176" y="75"/>
                    <a:pt x="170" y="77"/>
                  </a:cubicBezTo>
                  <a:cubicBezTo>
                    <a:pt x="167" y="78"/>
                    <a:pt x="162" y="78"/>
                    <a:pt x="158" y="77"/>
                  </a:cubicBezTo>
                  <a:close/>
                  <a:moveTo>
                    <a:pt x="46" y="102"/>
                  </a:moveTo>
                  <a:cubicBezTo>
                    <a:pt x="49" y="102"/>
                    <a:pt x="57" y="104"/>
                    <a:pt x="59" y="106"/>
                  </a:cubicBezTo>
                  <a:cubicBezTo>
                    <a:pt x="61" y="109"/>
                    <a:pt x="53" y="108"/>
                    <a:pt x="48" y="106"/>
                  </a:cubicBezTo>
                  <a:cubicBezTo>
                    <a:pt x="45" y="105"/>
                    <a:pt x="43" y="103"/>
                    <a:pt x="46" y="102"/>
                  </a:cubicBezTo>
                  <a:close/>
                </a:path>
              </a:pathLst>
            </a:custGeom>
            <a:solidFill>
              <a:srgbClr val="FFFFFF"/>
            </a:solidFill>
            <a:ln>
              <a:noFill/>
            </a:ln>
          </p:spPr>
          <p:txBody>
            <a:bodyPr vert="horz" wrap="square" lIns="83943" tIns="41972" rIns="83943" bIns="41972" numCol="1" anchor="t" anchorCtr="0" compatLnSpc="1">
              <a:prstTxWarp prst="textNoShape">
                <a:avLst/>
              </a:prstTxWarp>
            </a:bodyPr>
            <a:lstStyle/>
            <a:p>
              <a:endParaRPr lang="en-US" sz="1632"/>
            </a:p>
          </p:txBody>
        </p:sp>
      </p:grpSp>
    </p:spTree>
    <p:custDataLst>
      <p:tags r:id="rId1"/>
    </p:custDataLst>
    <p:extLst>
      <p:ext uri="{BB962C8B-B14F-4D97-AF65-F5344CB8AC3E}">
        <p14:creationId xmlns:p14="http://schemas.microsoft.com/office/powerpoint/2010/main" val="20028835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100000" fill="hold" grpId="0" nodeType="clickEffect">
                                  <p:stCondLst>
                                    <p:cond delay="0"/>
                                  </p:stCondLst>
                                  <p:childTnLst>
                                    <p:set>
                                      <p:cBhvr>
                                        <p:cTn id="6" dur="1" fill="hold">
                                          <p:stCondLst>
                                            <p:cond delay="0"/>
                                          </p:stCondLst>
                                        </p:cTn>
                                        <p:tgtEl>
                                          <p:spTgt spid="52">
                                            <p:txEl>
                                              <p:pRg st="0" end="0"/>
                                            </p:txEl>
                                          </p:spTgt>
                                        </p:tgtEl>
                                        <p:attrNameLst>
                                          <p:attrName>style.visibility</p:attrName>
                                        </p:attrNameLst>
                                      </p:cBhvr>
                                      <p:to>
                                        <p:strVal val="visible"/>
                                      </p:to>
                                    </p:set>
                                    <p:anim calcmode="lin" valueType="num">
                                      <p:cBhvr additive="base">
                                        <p:cTn id="7" dur="1000" fill="hold"/>
                                        <p:tgtEl>
                                          <p:spTgt spid="52">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5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7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50" fill="hold"/>
                                        <p:tgtEl>
                                          <p:spTgt spid="11"/>
                                        </p:tgtEl>
                                        <p:attrNameLst>
                                          <p:attrName>ppt_x</p:attrName>
                                        </p:attrNameLst>
                                      </p:cBhvr>
                                      <p:tavLst>
                                        <p:tav tm="0">
                                          <p:val>
                                            <p:strVal val="0-#ppt_w/2"/>
                                          </p:val>
                                        </p:tav>
                                        <p:tav tm="100000">
                                          <p:val>
                                            <p:strVal val="#ppt_x"/>
                                          </p:val>
                                        </p:tav>
                                      </p:tavLst>
                                    </p:anim>
                                    <p:anim calcmode="lin" valueType="num">
                                      <p:cBhvr additive="base">
                                        <p:cTn id="12" dur="75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0-#ppt_w/2"/>
                                          </p:val>
                                        </p:tav>
                                        <p:tav tm="100000">
                                          <p:val>
                                            <p:strVal val="#ppt_x"/>
                                          </p:val>
                                        </p:tav>
                                      </p:tavLst>
                                    </p:anim>
                                    <p:anim calcmode="lin" valueType="num">
                                      <p:cBhvr additive="base">
                                        <p:cTn id="16" dur="100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150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0-#ppt_w/2"/>
                                          </p:val>
                                        </p:tav>
                                        <p:tav tm="100000">
                                          <p:val>
                                            <p:strVal val="#ppt_x"/>
                                          </p:val>
                                        </p:tav>
                                      </p:tavLst>
                                    </p:anim>
                                    <p:anim calcmode="lin" valueType="num">
                                      <p:cBhvr additive="base">
                                        <p:cTn id="20"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decel="100000" fill="hold" grpId="0" nodeType="clickEffect">
                                  <p:stCondLst>
                                    <p:cond delay="0"/>
                                  </p:stCondLst>
                                  <p:childTnLst>
                                    <p:set>
                                      <p:cBhvr>
                                        <p:cTn id="24" dur="1" fill="hold">
                                          <p:stCondLst>
                                            <p:cond delay="0"/>
                                          </p:stCondLst>
                                        </p:cTn>
                                        <p:tgtEl>
                                          <p:spTgt spid="49">
                                            <p:txEl>
                                              <p:pRg st="0" end="0"/>
                                            </p:txEl>
                                          </p:spTgt>
                                        </p:tgtEl>
                                        <p:attrNameLst>
                                          <p:attrName>style.visibility</p:attrName>
                                        </p:attrNameLst>
                                      </p:cBhvr>
                                      <p:to>
                                        <p:strVal val="visible"/>
                                      </p:to>
                                    </p:set>
                                    <p:anim calcmode="lin" valueType="num">
                                      <p:cBhvr additive="base">
                                        <p:cTn id="25" dur="1000" fill="hold"/>
                                        <p:tgtEl>
                                          <p:spTgt spid="49">
                                            <p:txEl>
                                              <p:pRg st="0" end="0"/>
                                            </p:tx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49">
                                            <p:txEl>
                                              <p:pRg st="0" end="0"/>
                                            </p:txEl>
                                          </p:spTgt>
                                        </p:tgtEl>
                                        <p:attrNameLst>
                                          <p:attrName>ppt_y</p:attrName>
                                        </p:attrNameLst>
                                      </p:cBhvr>
                                      <p:tavLst>
                                        <p:tav tm="0">
                                          <p:val>
                                            <p:strVal val="#ppt_y"/>
                                          </p:val>
                                        </p:tav>
                                        <p:tav tm="100000">
                                          <p:val>
                                            <p:strVal val="#ppt_y"/>
                                          </p:val>
                                        </p:tav>
                                      </p:tavLst>
                                    </p:anim>
                                  </p:childTnLst>
                                </p:cTn>
                              </p:par>
                              <p:par>
                                <p:cTn id="27" presetID="2" presetClass="entr" presetSubtype="8" decel="100000" fill="hold"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750" fill="hold"/>
                                        <p:tgtEl>
                                          <p:spTgt spid="14"/>
                                        </p:tgtEl>
                                        <p:attrNameLst>
                                          <p:attrName>ppt_x</p:attrName>
                                        </p:attrNameLst>
                                      </p:cBhvr>
                                      <p:tavLst>
                                        <p:tav tm="0">
                                          <p:val>
                                            <p:strVal val="0-#ppt_w/2"/>
                                          </p:val>
                                        </p:tav>
                                        <p:tav tm="100000">
                                          <p:val>
                                            <p:strVal val="#ppt_x"/>
                                          </p:val>
                                        </p:tav>
                                      </p:tavLst>
                                    </p:anim>
                                    <p:anim calcmode="lin" valueType="num">
                                      <p:cBhvr additive="base">
                                        <p:cTn id="30" dur="750" fill="hold"/>
                                        <p:tgtEl>
                                          <p:spTgt spid="14"/>
                                        </p:tgtEl>
                                        <p:attrNameLst>
                                          <p:attrName>ppt_y</p:attrName>
                                        </p:attrNameLst>
                                      </p:cBhvr>
                                      <p:tavLst>
                                        <p:tav tm="0">
                                          <p:val>
                                            <p:strVal val="#ppt_y"/>
                                          </p:val>
                                        </p:tav>
                                        <p:tav tm="100000">
                                          <p:val>
                                            <p:strVal val="#ppt_y"/>
                                          </p:val>
                                        </p:tav>
                                      </p:tavLst>
                                    </p:anim>
                                  </p:childTnLst>
                                </p:cTn>
                              </p:par>
                              <p:par>
                                <p:cTn id="31" presetID="2" presetClass="entr" presetSubtype="8" decel="100000" fill="hold" nodeType="withEffect">
                                  <p:stCondLst>
                                    <p:cond delay="100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1000" fill="hold"/>
                                        <p:tgtEl>
                                          <p:spTgt spid="15"/>
                                        </p:tgtEl>
                                        <p:attrNameLst>
                                          <p:attrName>ppt_x</p:attrName>
                                        </p:attrNameLst>
                                      </p:cBhvr>
                                      <p:tavLst>
                                        <p:tav tm="0">
                                          <p:val>
                                            <p:strVal val="0-#ppt_w/2"/>
                                          </p:val>
                                        </p:tav>
                                        <p:tav tm="100000">
                                          <p:val>
                                            <p:strVal val="#ppt_x"/>
                                          </p:val>
                                        </p:tav>
                                      </p:tavLst>
                                    </p:anim>
                                    <p:anim calcmode="lin" valueType="num">
                                      <p:cBhvr additive="base">
                                        <p:cTn id="34" dur="1000" fill="hold"/>
                                        <p:tgtEl>
                                          <p:spTgt spid="15"/>
                                        </p:tgtEl>
                                        <p:attrNameLst>
                                          <p:attrName>ppt_y</p:attrName>
                                        </p:attrNameLst>
                                      </p:cBhvr>
                                      <p:tavLst>
                                        <p:tav tm="0">
                                          <p:val>
                                            <p:strVal val="#ppt_y"/>
                                          </p:val>
                                        </p:tav>
                                        <p:tav tm="100000">
                                          <p:val>
                                            <p:strVal val="#ppt_y"/>
                                          </p:val>
                                        </p:tav>
                                      </p:tavLst>
                                    </p:anim>
                                  </p:childTnLst>
                                </p:cTn>
                              </p:par>
                              <p:par>
                                <p:cTn id="35" presetID="2" presetClass="entr" presetSubtype="8" decel="100000" fill="hold" nodeType="withEffect">
                                  <p:stCondLst>
                                    <p:cond delay="150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1000" fill="hold"/>
                                        <p:tgtEl>
                                          <p:spTgt spid="5"/>
                                        </p:tgtEl>
                                        <p:attrNameLst>
                                          <p:attrName>ppt_x</p:attrName>
                                        </p:attrNameLst>
                                      </p:cBhvr>
                                      <p:tavLst>
                                        <p:tav tm="0">
                                          <p:val>
                                            <p:strVal val="0-#ppt_w/2"/>
                                          </p:val>
                                        </p:tav>
                                        <p:tav tm="100000">
                                          <p:val>
                                            <p:strVal val="#ppt_x"/>
                                          </p:val>
                                        </p:tav>
                                      </p:tavLst>
                                    </p:anim>
                                    <p:anim calcmode="lin" valueType="num">
                                      <p:cBhvr additive="base">
                                        <p:cTn id="3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decel="100000" fill="hold" grpId="0" nodeType="clickEffect">
                                  <p:stCondLst>
                                    <p:cond delay="0"/>
                                  </p:stCondLst>
                                  <p:childTnLst>
                                    <p:set>
                                      <p:cBhvr>
                                        <p:cTn id="42" dur="1" fill="hold">
                                          <p:stCondLst>
                                            <p:cond delay="0"/>
                                          </p:stCondLst>
                                        </p:cTn>
                                        <p:tgtEl>
                                          <p:spTgt spid="44">
                                            <p:txEl>
                                              <p:pRg st="0" end="0"/>
                                            </p:txEl>
                                          </p:spTgt>
                                        </p:tgtEl>
                                        <p:attrNameLst>
                                          <p:attrName>style.visibility</p:attrName>
                                        </p:attrNameLst>
                                      </p:cBhvr>
                                      <p:to>
                                        <p:strVal val="visible"/>
                                      </p:to>
                                    </p:set>
                                    <p:anim calcmode="lin" valueType="num">
                                      <p:cBhvr additive="base">
                                        <p:cTn id="43" dur="1000" fill="hold"/>
                                        <p:tgtEl>
                                          <p:spTgt spid="44">
                                            <p:txEl>
                                              <p:pRg st="0" end="0"/>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44">
                                            <p:txEl>
                                              <p:pRg st="0" end="0"/>
                                            </p:txEl>
                                          </p:spTgt>
                                        </p:tgtEl>
                                        <p:attrNameLst>
                                          <p:attrName>ppt_y</p:attrName>
                                        </p:attrNameLst>
                                      </p:cBhvr>
                                      <p:tavLst>
                                        <p:tav tm="0">
                                          <p:val>
                                            <p:strVal val="#ppt_y"/>
                                          </p:val>
                                        </p:tav>
                                        <p:tav tm="100000">
                                          <p:val>
                                            <p:strVal val="#ppt_y"/>
                                          </p:val>
                                        </p:tav>
                                      </p:tavLst>
                                    </p:anim>
                                  </p:childTnLst>
                                </p:cTn>
                              </p:par>
                              <p:par>
                                <p:cTn id="45" presetID="2" presetClass="entr" presetSubtype="8" decel="100000" fill="hold" nodeType="withEffect">
                                  <p:stCondLst>
                                    <p:cond delay="750"/>
                                  </p:stCondLst>
                                  <p:childTnLst>
                                    <p:set>
                                      <p:cBhvr>
                                        <p:cTn id="46" dur="1" fill="hold">
                                          <p:stCondLst>
                                            <p:cond delay="0"/>
                                          </p:stCondLst>
                                        </p:cTn>
                                        <p:tgtEl>
                                          <p:spTgt spid="4"/>
                                        </p:tgtEl>
                                        <p:attrNameLst>
                                          <p:attrName>style.visibility</p:attrName>
                                        </p:attrNameLst>
                                      </p:cBhvr>
                                      <p:to>
                                        <p:strVal val="visible"/>
                                      </p:to>
                                    </p:set>
                                    <p:anim calcmode="lin" valueType="num">
                                      <p:cBhvr additive="base">
                                        <p:cTn id="47" dur="750" fill="hold"/>
                                        <p:tgtEl>
                                          <p:spTgt spid="4"/>
                                        </p:tgtEl>
                                        <p:attrNameLst>
                                          <p:attrName>ppt_x</p:attrName>
                                        </p:attrNameLst>
                                      </p:cBhvr>
                                      <p:tavLst>
                                        <p:tav tm="0">
                                          <p:val>
                                            <p:strVal val="0-#ppt_w/2"/>
                                          </p:val>
                                        </p:tav>
                                        <p:tav tm="100000">
                                          <p:val>
                                            <p:strVal val="#ppt_x"/>
                                          </p:val>
                                        </p:tav>
                                      </p:tavLst>
                                    </p:anim>
                                    <p:anim calcmode="lin" valueType="num">
                                      <p:cBhvr additive="base">
                                        <p:cTn id="48" dur="750" fill="hold"/>
                                        <p:tgtEl>
                                          <p:spTgt spid="4"/>
                                        </p:tgtEl>
                                        <p:attrNameLst>
                                          <p:attrName>ppt_y</p:attrName>
                                        </p:attrNameLst>
                                      </p:cBhvr>
                                      <p:tavLst>
                                        <p:tav tm="0">
                                          <p:val>
                                            <p:strVal val="#ppt_y"/>
                                          </p:val>
                                        </p:tav>
                                        <p:tav tm="100000">
                                          <p:val>
                                            <p:strVal val="#ppt_y"/>
                                          </p:val>
                                        </p:tav>
                                      </p:tavLst>
                                    </p:anim>
                                  </p:childTnLst>
                                </p:cTn>
                              </p:par>
                              <p:par>
                                <p:cTn id="49" presetID="2" presetClass="entr" presetSubtype="8" decel="100000" fill="hold" nodeType="withEffect">
                                  <p:stCondLst>
                                    <p:cond delay="1000"/>
                                  </p:stCondLst>
                                  <p:childTnLst>
                                    <p:set>
                                      <p:cBhvr>
                                        <p:cTn id="50" dur="1" fill="hold">
                                          <p:stCondLst>
                                            <p:cond delay="0"/>
                                          </p:stCondLst>
                                        </p:cTn>
                                        <p:tgtEl>
                                          <p:spTgt spid="2"/>
                                        </p:tgtEl>
                                        <p:attrNameLst>
                                          <p:attrName>style.visibility</p:attrName>
                                        </p:attrNameLst>
                                      </p:cBhvr>
                                      <p:to>
                                        <p:strVal val="visible"/>
                                      </p:to>
                                    </p:set>
                                    <p:anim calcmode="lin" valueType="num">
                                      <p:cBhvr additive="base">
                                        <p:cTn id="51" dur="1000" fill="hold"/>
                                        <p:tgtEl>
                                          <p:spTgt spid="2"/>
                                        </p:tgtEl>
                                        <p:attrNameLst>
                                          <p:attrName>ppt_x</p:attrName>
                                        </p:attrNameLst>
                                      </p:cBhvr>
                                      <p:tavLst>
                                        <p:tav tm="0">
                                          <p:val>
                                            <p:strVal val="0-#ppt_w/2"/>
                                          </p:val>
                                        </p:tav>
                                        <p:tav tm="100000">
                                          <p:val>
                                            <p:strVal val="#ppt_x"/>
                                          </p:val>
                                        </p:tav>
                                      </p:tavLst>
                                    </p:anim>
                                    <p:anim calcmode="lin" valueType="num">
                                      <p:cBhvr additive="base">
                                        <p:cTn id="52" dur="1000" fill="hold"/>
                                        <p:tgtEl>
                                          <p:spTgt spid="2"/>
                                        </p:tgtEl>
                                        <p:attrNameLst>
                                          <p:attrName>ppt_y</p:attrName>
                                        </p:attrNameLst>
                                      </p:cBhvr>
                                      <p:tavLst>
                                        <p:tav tm="0">
                                          <p:val>
                                            <p:strVal val="#ppt_y"/>
                                          </p:val>
                                        </p:tav>
                                        <p:tav tm="100000">
                                          <p:val>
                                            <p:strVal val="#ppt_y"/>
                                          </p:val>
                                        </p:tav>
                                      </p:tavLst>
                                    </p:anim>
                                  </p:childTnLst>
                                </p:cTn>
                              </p:par>
                              <p:par>
                                <p:cTn id="53" presetID="2" presetClass="entr" presetSubtype="8" decel="100000" fill="hold" nodeType="withEffect">
                                  <p:stCondLst>
                                    <p:cond delay="1500"/>
                                  </p:stCondLst>
                                  <p:childTnLst>
                                    <p:set>
                                      <p:cBhvr>
                                        <p:cTn id="54" dur="1" fill="hold">
                                          <p:stCondLst>
                                            <p:cond delay="0"/>
                                          </p:stCondLst>
                                        </p:cTn>
                                        <p:tgtEl>
                                          <p:spTgt spid="3"/>
                                        </p:tgtEl>
                                        <p:attrNameLst>
                                          <p:attrName>style.visibility</p:attrName>
                                        </p:attrNameLst>
                                      </p:cBhvr>
                                      <p:to>
                                        <p:strVal val="visible"/>
                                      </p:to>
                                    </p:set>
                                    <p:anim calcmode="lin" valueType="num">
                                      <p:cBhvr additive="base">
                                        <p:cTn id="55" dur="1000" fill="hold"/>
                                        <p:tgtEl>
                                          <p:spTgt spid="3"/>
                                        </p:tgtEl>
                                        <p:attrNameLst>
                                          <p:attrName>ppt_x</p:attrName>
                                        </p:attrNameLst>
                                      </p:cBhvr>
                                      <p:tavLst>
                                        <p:tav tm="0">
                                          <p:val>
                                            <p:strVal val="0-#ppt_w/2"/>
                                          </p:val>
                                        </p:tav>
                                        <p:tav tm="100000">
                                          <p:val>
                                            <p:strVal val="#ppt_x"/>
                                          </p:val>
                                        </p:tav>
                                      </p:tavLst>
                                    </p:anim>
                                    <p:anim calcmode="lin" valueType="num">
                                      <p:cBhvr additive="base">
                                        <p:cTn id="56"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build="p"/>
      <p:bldP spid="52" grpId="0" build="p"/>
      <p:bldP spid="4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MBAM Compete Landscape</a:t>
            </a:r>
            <a:endParaRPr lang="en-US" dirty="0"/>
          </a:p>
        </p:txBody>
      </p:sp>
      <p:sp>
        <p:nvSpPr>
          <p:cNvPr id="34" name="Text Placeholder 4"/>
          <p:cNvSpPr txBox="1">
            <a:spLocks/>
          </p:cNvSpPr>
          <p:nvPr/>
        </p:nvSpPr>
        <p:spPr>
          <a:xfrm>
            <a:off x="318470" y="1382354"/>
            <a:ext cx="11731668" cy="4382631"/>
          </a:xfrm>
          <a:prstGeom prst="rect">
            <a:avLst/>
          </a:prstGeom>
        </p:spPr>
        <p:txBody>
          <a:bodyPr vert="horz" wrap="square" lIns="149217" tIns="93260" rIns="149217" bIns="93260" rtlCol="0">
            <a:spAutoFit/>
          </a:bodyPr>
          <a:lstStyle>
            <a:lvl1pPr marL="336076" marR="0" indent="-336076" algn="l" defTabSz="914180" rtl="0" eaLnBrk="1" fontAlgn="auto" latinLnBrk="0" hangingPunct="1">
              <a:lnSpc>
                <a:spcPct val="90000"/>
              </a:lnSpc>
              <a:spcBef>
                <a:spcPct val="20000"/>
              </a:spcBef>
              <a:spcAft>
                <a:spcPts val="0"/>
              </a:spcAft>
              <a:buClrTx/>
              <a:buSzPct val="90000"/>
              <a:buFont typeface="Arial" pitchFamily="34" charset="0"/>
              <a:buChar char="•"/>
              <a:tabLst/>
              <a:defRPr sz="3920" kern="1200" spc="0" baseline="0">
                <a:gradFill>
                  <a:gsLst>
                    <a:gs pos="1250">
                      <a:schemeClr val="tx1"/>
                    </a:gs>
                    <a:gs pos="100000">
                      <a:schemeClr val="tx1"/>
                    </a:gs>
                  </a:gsLst>
                  <a:lin ang="5400000" scaled="0"/>
                </a:gra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Tx/>
              <a:buSzPct val="90000"/>
              <a:buFont typeface="Arial" pitchFamily="34" charset="0"/>
              <a:buChar char="•"/>
              <a:tabLst/>
              <a:defRPr sz="2352" kern="1200" spc="0" baseline="0">
                <a:gradFill>
                  <a:gsLst>
                    <a:gs pos="1250">
                      <a:schemeClr val="tx1"/>
                    </a:gs>
                    <a:gs pos="100000">
                      <a:schemeClr val="tx1"/>
                    </a:gs>
                  </a:gsLst>
                  <a:lin ang="5400000" scaled="0"/>
                </a:gra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960" kern="1200" spc="0" baseline="0">
                <a:gradFill>
                  <a:gsLst>
                    <a:gs pos="1250">
                      <a:schemeClr val="tx1"/>
                    </a:gs>
                    <a:gs pos="100000">
                      <a:schemeClr val="tx1"/>
                    </a:gs>
                  </a:gsLst>
                  <a:lin ang="5400000" scaled="0"/>
                </a:gra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a:lstStyle>
          <a:p>
            <a:pPr marL="0" lvl="1" indent="0">
              <a:buNone/>
              <a:defRPr/>
            </a:pPr>
            <a:r>
              <a:rPr lang="en-US" sz="2856" dirty="0">
                <a:gradFill>
                  <a:gsLst>
                    <a:gs pos="1250">
                      <a:schemeClr val="tx2"/>
                    </a:gs>
                    <a:gs pos="99000">
                      <a:schemeClr val="tx2"/>
                    </a:gs>
                  </a:gsLst>
                  <a:lin ang="5400000" scaled="0"/>
                </a:gradFill>
                <a:latin typeface="+mj-lt"/>
              </a:rPr>
              <a:t>#1 reasons customers are moving from 3rd party to BL + MBAM</a:t>
            </a:r>
          </a:p>
          <a:p>
            <a:pPr marL="0" lvl="1" indent="0">
              <a:buNone/>
              <a:defRPr/>
            </a:pPr>
            <a:r>
              <a:rPr lang="en-US" sz="2448" dirty="0">
                <a:latin typeface="+mj-lt"/>
              </a:rPr>
              <a:t>Better Performance, Better Reliability </a:t>
            </a:r>
          </a:p>
          <a:p>
            <a:pPr marL="0" lvl="1" indent="0">
              <a:buNone/>
              <a:defRPr/>
            </a:pPr>
            <a:r>
              <a:rPr lang="en-US" sz="2448" dirty="0">
                <a:latin typeface="+mj-lt"/>
              </a:rPr>
              <a:t>Ease of Deployment, Lower Costs</a:t>
            </a:r>
          </a:p>
          <a:p>
            <a:pPr marL="0" lvl="1" indent="0">
              <a:buNone/>
              <a:defRPr/>
            </a:pPr>
            <a:endParaRPr lang="en-US" sz="1020" dirty="0">
              <a:latin typeface="+mj-lt"/>
            </a:endParaRPr>
          </a:p>
          <a:p>
            <a:pPr marL="0" lvl="1" indent="0">
              <a:buNone/>
              <a:defRPr/>
            </a:pPr>
            <a:r>
              <a:rPr lang="en-US" sz="2856" dirty="0">
                <a:gradFill>
                  <a:gsLst>
                    <a:gs pos="1250">
                      <a:schemeClr val="tx2"/>
                    </a:gs>
                    <a:gs pos="99000">
                      <a:schemeClr val="tx2"/>
                    </a:gs>
                  </a:gsLst>
                  <a:lin ang="5400000" scaled="0"/>
                </a:gradFill>
                <a:latin typeface="+mj-lt"/>
              </a:rPr>
              <a:t>3rd Party management of BitLocker growing, could hit critical mass in 2014</a:t>
            </a:r>
          </a:p>
          <a:p>
            <a:pPr marL="0" lvl="1" indent="0">
              <a:buNone/>
              <a:defRPr/>
            </a:pPr>
            <a:r>
              <a:rPr lang="en-US" sz="2448" dirty="0">
                <a:latin typeface="+mj-lt"/>
              </a:rPr>
              <a:t>Sophos, Dell (</a:t>
            </a:r>
            <a:r>
              <a:rPr lang="en-US" sz="2448" dirty="0" err="1">
                <a:latin typeface="+mj-lt"/>
              </a:rPr>
              <a:t>Credant</a:t>
            </a:r>
            <a:r>
              <a:rPr lang="en-US" sz="2448" dirty="0">
                <a:latin typeface="+mj-lt"/>
              </a:rPr>
              <a:t>), Wave Systems already supporting</a:t>
            </a:r>
          </a:p>
          <a:p>
            <a:pPr marL="0" lvl="1" indent="0">
              <a:buNone/>
              <a:defRPr/>
            </a:pPr>
            <a:r>
              <a:rPr lang="en-US" sz="2448" dirty="0" smtClean="0">
                <a:latin typeface="+mj-lt"/>
              </a:rPr>
              <a:t>Expect Symantec </a:t>
            </a:r>
            <a:r>
              <a:rPr lang="en-US" sz="2448" dirty="0">
                <a:latin typeface="+mj-lt"/>
              </a:rPr>
              <a:t>and McAfee </a:t>
            </a:r>
            <a:r>
              <a:rPr lang="en-US" sz="2448" dirty="0" smtClean="0">
                <a:latin typeface="+mj-lt"/>
              </a:rPr>
              <a:t>to most likely follow suit.</a:t>
            </a:r>
            <a:endParaRPr lang="en-US" sz="2448" dirty="0">
              <a:latin typeface="+mj-lt"/>
            </a:endParaRPr>
          </a:p>
          <a:p>
            <a:pPr marL="0" lvl="1" indent="0">
              <a:buNone/>
              <a:defRPr/>
            </a:pPr>
            <a:endParaRPr lang="en-US" sz="1020" dirty="0">
              <a:latin typeface="+mj-lt"/>
            </a:endParaRPr>
          </a:p>
          <a:p>
            <a:pPr marL="0" lvl="1" indent="0">
              <a:buNone/>
              <a:defRPr/>
            </a:pPr>
            <a:r>
              <a:rPr lang="en-US" sz="2856" dirty="0" smtClean="0">
                <a:gradFill>
                  <a:gsLst>
                    <a:gs pos="1250">
                      <a:schemeClr val="tx2"/>
                    </a:gs>
                    <a:gs pos="99000">
                      <a:schemeClr val="tx2"/>
                    </a:gs>
                  </a:gsLst>
                  <a:lin ang="5400000" scaled="0"/>
                </a:gradFill>
                <a:latin typeface="+mj-lt"/>
              </a:rPr>
              <a:t>Why MBAM vs Competition?</a:t>
            </a:r>
          </a:p>
          <a:p>
            <a:pPr marL="0" lvl="1" indent="0">
              <a:buNone/>
              <a:defRPr/>
            </a:pPr>
            <a:r>
              <a:rPr lang="en-US" sz="2448" dirty="0" smtClean="0">
                <a:latin typeface="+mj-lt"/>
              </a:rPr>
              <a:t>Features/MBAM 2.5</a:t>
            </a:r>
          </a:p>
          <a:p>
            <a:pPr marL="0" lvl="1" indent="0">
              <a:buNone/>
              <a:defRPr/>
            </a:pPr>
            <a:r>
              <a:rPr lang="en-US" sz="2448" dirty="0" smtClean="0">
                <a:latin typeface="+mj-lt"/>
              </a:rPr>
              <a:t>Price/MDOP</a:t>
            </a:r>
            <a:endParaRPr lang="en-US" sz="2448" dirty="0">
              <a:latin typeface="+mj-lt"/>
            </a:endParaRPr>
          </a:p>
        </p:txBody>
      </p:sp>
    </p:spTree>
    <p:extLst>
      <p:ext uri="{BB962C8B-B14F-4D97-AF65-F5344CB8AC3E}">
        <p14:creationId xmlns:p14="http://schemas.microsoft.com/office/powerpoint/2010/main" val="1236716550"/>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MBAM 2.0 Feedback</a:t>
            </a:r>
            <a:endParaRPr lang="en-US" dirty="0"/>
          </a:p>
        </p:txBody>
      </p:sp>
      <p:grpSp>
        <p:nvGrpSpPr>
          <p:cNvPr id="4" name="Group 3"/>
          <p:cNvGrpSpPr/>
          <p:nvPr/>
        </p:nvGrpSpPr>
        <p:grpSpPr>
          <a:xfrm>
            <a:off x="805436" y="1414829"/>
            <a:ext cx="3030961" cy="2247783"/>
            <a:chOff x="6483059" y="4012767"/>
            <a:chExt cx="4858073" cy="2203909"/>
          </a:xfrm>
        </p:grpSpPr>
        <p:sp>
          <p:nvSpPr>
            <p:cNvPr id="13" name="Rectangle 12"/>
            <p:cNvSpPr/>
            <p:nvPr/>
          </p:nvSpPr>
          <p:spPr bwMode="auto">
            <a:xfrm>
              <a:off x="6483059" y="4012767"/>
              <a:ext cx="4858073" cy="2203909"/>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22629" tIns="45702" rIns="45702" bIns="45702" numCol="1" spcCol="0" rtlCol="0" fromWordArt="0" anchor="ctr" anchorCtr="0" forceAA="0" compatLnSpc="1">
              <a:prstTxWarp prst="textNoShape">
                <a:avLst/>
              </a:prstTxWarp>
              <a:noAutofit/>
            </a:bodyPr>
            <a:lstStyle/>
            <a:p>
              <a:pPr lvl="0" algn="ctr"/>
              <a:r>
                <a:rPr lang="en-US" sz="1999" dirty="0">
                  <a:gradFill>
                    <a:gsLst>
                      <a:gs pos="1250">
                        <a:schemeClr val="tx1"/>
                      </a:gs>
                      <a:gs pos="100000">
                        <a:schemeClr val="tx1"/>
                      </a:gs>
                    </a:gsLst>
                    <a:lin ang="5400000" scaled="0"/>
                  </a:gradFill>
                  <a:latin typeface="+mj-lt"/>
                </a:rPr>
                <a:t>Localization</a:t>
              </a:r>
            </a:p>
          </p:txBody>
        </p:sp>
        <p:sp>
          <p:nvSpPr>
            <p:cNvPr id="24" name="Freeform 62"/>
            <p:cNvSpPr>
              <a:spLocks noEditPoints="1"/>
            </p:cNvSpPr>
            <p:nvPr/>
          </p:nvSpPr>
          <p:spPr bwMode="black">
            <a:xfrm>
              <a:off x="6886533" y="4596559"/>
              <a:ext cx="1432714" cy="1079787"/>
            </a:xfrm>
            <a:custGeom>
              <a:avLst/>
              <a:gdLst>
                <a:gd name="T0" fmla="*/ 189 w 189"/>
                <a:gd name="T1" fmla="*/ 94 h 189"/>
                <a:gd name="T2" fmla="*/ 0 w 189"/>
                <a:gd name="T3" fmla="*/ 94 h 189"/>
                <a:gd name="T4" fmla="*/ 129 w 189"/>
                <a:gd name="T5" fmla="*/ 172 h 189"/>
                <a:gd name="T6" fmla="*/ 124 w 189"/>
                <a:gd name="T7" fmla="*/ 123 h 189"/>
                <a:gd name="T8" fmla="*/ 123 w 189"/>
                <a:gd name="T9" fmla="*/ 84 h 189"/>
                <a:gd name="T10" fmla="*/ 140 w 189"/>
                <a:gd name="T11" fmla="*/ 85 h 189"/>
                <a:gd name="T12" fmla="*/ 152 w 189"/>
                <a:gd name="T13" fmla="*/ 89 h 189"/>
                <a:gd name="T14" fmla="*/ 158 w 189"/>
                <a:gd name="T15" fmla="*/ 84 h 189"/>
                <a:gd name="T16" fmla="*/ 152 w 189"/>
                <a:gd name="T17" fmla="*/ 82 h 189"/>
                <a:gd name="T18" fmla="*/ 146 w 189"/>
                <a:gd name="T19" fmla="*/ 78 h 189"/>
                <a:gd name="T20" fmla="*/ 139 w 189"/>
                <a:gd name="T21" fmla="*/ 74 h 189"/>
                <a:gd name="T22" fmla="*/ 128 w 189"/>
                <a:gd name="T23" fmla="*/ 80 h 189"/>
                <a:gd name="T24" fmla="*/ 121 w 189"/>
                <a:gd name="T25" fmla="*/ 72 h 189"/>
                <a:gd name="T26" fmla="*/ 132 w 189"/>
                <a:gd name="T27" fmla="*/ 59 h 189"/>
                <a:gd name="T28" fmla="*/ 140 w 189"/>
                <a:gd name="T29" fmla="*/ 57 h 189"/>
                <a:gd name="T30" fmla="*/ 149 w 189"/>
                <a:gd name="T31" fmla="*/ 52 h 189"/>
                <a:gd name="T32" fmla="*/ 148 w 189"/>
                <a:gd name="T33" fmla="*/ 44 h 189"/>
                <a:gd name="T34" fmla="*/ 144 w 189"/>
                <a:gd name="T35" fmla="*/ 46 h 189"/>
                <a:gd name="T36" fmla="*/ 138 w 189"/>
                <a:gd name="T37" fmla="*/ 48 h 189"/>
                <a:gd name="T38" fmla="*/ 147 w 189"/>
                <a:gd name="T39" fmla="*/ 28 h 189"/>
                <a:gd name="T40" fmla="*/ 108 w 189"/>
                <a:gd name="T41" fmla="*/ 11 h 189"/>
                <a:gd name="T42" fmla="*/ 90 w 189"/>
                <a:gd name="T43" fmla="*/ 43 h 189"/>
                <a:gd name="T44" fmla="*/ 78 w 189"/>
                <a:gd name="T45" fmla="*/ 21 h 189"/>
                <a:gd name="T46" fmla="*/ 69 w 189"/>
                <a:gd name="T47" fmla="*/ 13 h 189"/>
                <a:gd name="T48" fmla="*/ 60 w 189"/>
                <a:gd name="T49" fmla="*/ 23 h 189"/>
                <a:gd name="T50" fmla="*/ 72 w 189"/>
                <a:gd name="T51" fmla="*/ 43 h 189"/>
                <a:gd name="T52" fmla="*/ 59 w 189"/>
                <a:gd name="T53" fmla="*/ 31 h 189"/>
                <a:gd name="T54" fmla="*/ 44 w 189"/>
                <a:gd name="T55" fmla="*/ 49 h 189"/>
                <a:gd name="T56" fmla="*/ 57 w 189"/>
                <a:gd name="T57" fmla="*/ 47 h 189"/>
                <a:gd name="T58" fmla="*/ 73 w 189"/>
                <a:gd name="T59" fmla="*/ 70 h 189"/>
                <a:gd name="T60" fmla="*/ 47 w 189"/>
                <a:gd name="T61" fmla="*/ 100 h 189"/>
                <a:gd name="T62" fmla="*/ 31 w 189"/>
                <a:gd name="T63" fmla="*/ 97 h 189"/>
                <a:gd name="T64" fmla="*/ 40 w 189"/>
                <a:gd name="T65" fmla="*/ 103 h 189"/>
                <a:gd name="T66" fmla="*/ 42 w 189"/>
                <a:gd name="T67" fmla="*/ 116 h 189"/>
                <a:gd name="T68" fmla="*/ 81 w 189"/>
                <a:gd name="T69" fmla="*/ 132 h 189"/>
                <a:gd name="T70" fmla="*/ 67 w 189"/>
                <a:gd name="T71" fmla="*/ 175 h 189"/>
                <a:gd name="T72" fmla="*/ 129 w 189"/>
                <a:gd name="T73" fmla="*/ 172 h 189"/>
                <a:gd name="T74" fmla="*/ 172 w 189"/>
                <a:gd name="T75" fmla="*/ 115 h 189"/>
                <a:gd name="T76" fmla="*/ 172 w 189"/>
                <a:gd name="T77" fmla="*/ 118 h 189"/>
                <a:gd name="T78" fmla="*/ 177 w 189"/>
                <a:gd name="T79" fmla="*/ 114 h 189"/>
                <a:gd name="T80" fmla="*/ 156 w 189"/>
                <a:gd name="T81" fmla="*/ 152 h 189"/>
                <a:gd name="T82" fmla="*/ 52 w 189"/>
                <a:gd name="T83" fmla="*/ 168 h 189"/>
                <a:gd name="T84" fmla="*/ 47 w 189"/>
                <a:gd name="T85" fmla="*/ 126 h 189"/>
                <a:gd name="T86" fmla="*/ 42 w 189"/>
                <a:gd name="T87" fmla="*/ 121 h 189"/>
                <a:gd name="T88" fmla="*/ 20 w 189"/>
                <a:gd name="T89" fmla="*/ 103 h 189"/>
                <a:gd name="T90" fmla="*/ 9 w 189"/>
                <a:gd name="T91" fmla="*/ 94 h 189"/>
                <a:gd name="T92" fmla="*/ 108 w 189"/>
                <a:gd name="T93" fmla="*/ 41 h 189"/>
                <a:gd name="T94" fmla="*/ 108 w 189"/>
                <a:gd name="T95" fmla="*/ 41 h 189"/>
                <a:gd name="T96" fmla="*/ 129 w 189"/>
                <a:gd name="T97" fmla="*/ 58 h 189"/>
                <a:gd name="T98" fmla="*/ 125 w 189"/>
                <a:gd name="T99" fmla="*/ 49 h 189"/>
                <a:gd name="T100" fmla="*/ 160 w 189"/>
                <a:gd name="T101" fmla="*/ 69 h 189"/>
                <a:gd name="T102" fmla="*/ 158 w 189"/>
                <a:gd name="T103" fmla="*/ 77 h 189"/>
                <a:gd name="T104" fmla="*/ 59 w 189"/>
                <a:gd name="T105" fmla="*/ 106 h 189"/>
                <a:gd name="T106" fmla="*/ 46 w 189"/>
                <a:gd name="T107" fmla="*/ 102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9" h="189">
                  <a:moveTo>
                    <a:pt x="94" y="0"/>
                  </a:moveTo>
                  <a:cubicBezTo>
                    <a:pt x="146" y="0"/>
                    <a:pt x="189" y="42"/>
                    <a:pt x="189" y="94"/>
                  </a:cubicBezTo>
                  <a:cubicBezTo>
                    <a:pt x="189" y="147"/>
                    <a:pt x="146" y="189"/>
                    <a:pt x="94" y="189"/>
                  </a:cubicBezTo>
                  <a:cubicBezTo>
                    <a:pt x="42" y="189"/>
                    <a:pt x="0" y="147"/>
                    <a:pt x="0" y="94"/>
                  </a:cubicBezTo>
                  <a:cubicBezTo>
                    <a:pt x="0" y="42"/>
                    <a:pt x="42" y="0"/>
                    <a:pt x="94" y="0"/>
                  </a:cubicBezTo>
                  <a:close/>
                  <a:moveTo>
                    <a:pt x="129" y="172"/>
                  </a:moveTo>
                  <a:cubicBezTo>
                    <a:pt x="126" y="156"/>
                    <a:pt x="135" y="129"/>
                    <a:pt x="130" y="124"/>
                  </a:cubicBezTo>
                  <a:cubicBezTo>
                    <a:pt x="128" y="123"/>
                    <a:pt x="126" y="122"/>
                    <a:pt x="124" y="123"/>
                  </a:cubicBezTo>
                  <a:cubicBezTo>
                    <a:pt x="120" y="124"/>
                    <a:pt x="116" y="126"/>
                    <a:pt x="113" y="125"/>
                  </a:cubicBezTo>
                  <a:cubicBezTo>
                    <a:pt x="96" y="117"/>
                    <a:pt x="106" y="90"/>
                    <a:pt x="123" y="84"/>
                  </a:cubicBezTo>
                  <a:cubicBezTo>
                    <a:pt x="126" y="83"/>
                    <a:pt x="129" y="83"/>
                    <a:pt x="132" y="83"/>
                  </a:cubicBezTo>
                  <a:cubicBezTo>
                    <a:pt x="137" y="82"/>
                    <a:pt x="140" y="82"/>
                    <a:pt x="140" y="85"/>
                  </a:cubicBezTo>
                  <a:cubicBezTo>
                    <a:pt x="140" y="89"/>
                    <a:pt x="148" y="92"/>
                    <a:pt x="150" y="92"/>
                  </a:cubicBezTo>
                  <a:cubicBezTo>
                    <a:pt x="151" y="92"/>
                    <a:pt x="151" y="89"/>
                    <a:pt x="152" y="89"/>
                  </a:cubicBezTo>
                  <a:cubicBezTo>
                    <a:pt x="159" y="89"/>
                    <a:pt x="164" y="93"/>
                    <a:pt x="165" y="90"/>
                  </a:cubicBezTo>
                  <a:cubicBezTo>
                    <a:pt x="167" y="80"/>
                    <a:pt x="166" y="85"/>
                    <a:pt x="158" y="84"/>
                  </a:cubicBezTo>
                  <a:cubicBezTo>
                    <a:pt x="155" y="83"/>
                    <a:pt x="157" y="78"/>
                    <a:pt x="154" y="78"/>
                  </a:cubicBezTo>
                  <a:cubicBezTo>
                    <a:pt x="152" y="77"/>
                    <a:pt x="155" y="84"/>
                    <a:pt x="152" y="82"/>
                  </a:cubicBezTo>
                  <a:cubicBezTo>
                    <a:pt x="148" y="79"/>
                    <a:pt x="146" y="72"/>
                    <a:pt x="142" y="71"/>
                  </a:cubicBezTo>
                  <a:cubicBezTo>
                    <a:pt x="137" y="70"/>
                    <a:pt x="145" y="75"/>
                    <a:pt x="146" y="78"/>
                  </a:cubicBezTo>
                  <a:cubicBezTo>
                    <a:pt x="147" y="81"/>
                    <a:pt x="143" y="85"/>
                    <a:pt x="141" y="82"/>
                  </a:cubicBezTo>
                  <a:cubicBezTo>
                    <a:pt x="140" y="81"/>
                    <a:pt x="145" y="78"/>
                    <a:pt x="139" y="74"/>
                  </a:cubicBezTo>
                  <a:cubicBezTo>
                    <a:pt x="138" y="72"/>
                    <a:pt x="135" y="72"/>
                    <a:pt x="133" y="74"/>
                  </a:cubicBezTo>
                  <a:cubicBezTo>
                    <a:pt x="130" y="77"/>
                    <a:pt x="129" y="80"/>
                    <a:pt x="128" y="80"/>
                  </a:cubicBezTo>
                  <a:cubicBezTo>
                    <a:pt x="125" y="82"/>
                    <a:pt x="123" y="82"/>
                    <a:pt x="120" y="81"/>
                  </a:cubicBezTo>
                  <a:cubicBezTo>
                    <a:pt x="116" y="80"/>
                    <a:pt x="117" y="71"/>
                    <a:pt x="121" y="72"/>
                  </a:cubicBezTo>
                  <a:cubicBezTo>
                    <a:pt x="133" y="75"/>
                    <a:pt x="122" y="68"/>
                    <a:pt x="125" y="66"/>
                  </a:cubicBezTo>
                  <a:cubicBezTo>
                    <a:pt x="126" y="65"/>
                    <a:pt x="130" y="62"/>
                    <a:pt x="132" y="59"/>
                  </a:cubicBezTo>
                  <a:cubicBezTo>
                    <a:pt x="134" y="57"/>
                    <a:pt x="133" y="51"/>
                    <a:pt x="137" y="52"/>
                  </a:cubicBezTo>
                  <a:cubicBezTo>
                    <a:pt x="139" y="52"/>
                    <a:pt x="138" y="56"/>
                    <a:pt x="140" y="57"/>
                  </a:cubicBezTo>
                  <a:cubicBezTo>
                    <a:pt x="141" y="58"/>
                    <a:pt x="144" y="57"/>
                    <a:pt x="146" y="57"/>
                  </a:cubicBezTo>
                  <a:cubicBezTo>
                    <a:pt x="149" y="57"/>
                    <a:pt x="149" y="55"/>
                    <a:pt x="149" y="52"/>
                  </a:cubicBezTo>
                  <a:cubicBezTo>
                    <a:pt x="149" y="48"/>
                    <a:pt x="156" y="49"/>
                    <a:pt x="156" y="47"/>
                  </a:cubicBezTo>
                  <a:cubicBezTo>
                    <a:pt x="155" y="44"/>
                    <a:pt x="148" y="48"/>
                    <a:pt x="148" y="44"/>
                  </a:cubicBezTo>
                  <a:cubicBezTo>
                    <a:pt x="148" y="39"/>
                    <a:pt x="154" y="38"/>
                    <a:pt x="150" y="37"/>
                  </a:cubicBezTo>
                  <a:cubicBezTo>
                    <a:pt x="147" y="36"/>
                    <a:pt x="143" y="39"/>
                    <a:pt x="144" y="46"/>
                  </a:cubicBezTo>
                  <a:cubicBezTo>
                    <a:pt x="145" y="53"/>
                    <a:pt x="146" y="56"/>
                    <a:pt x="141" y="54"/>
                  </a:cubicBezTo>
                  <a:cubicBezTo>
                    <a:pt x="137" y="51"/>
                    <a:pt x="142" y="46"/>
                    <a:pt x="138" y="48"/>
                  </a:cubicBezTo>
                  <a:cubicBezTo>
                    <a:pt x="135" y="50"/>
                    <a:pt x="133" y="51"/>
                    <a:pt x="133" y="46"/>
                  </a:cubicBezTo>
                  <a:cubicBezTo>
                    <a:pt x="133" y="42"/>
                    <a:pt x="141" y="30"/>
                    <a:pt x="147" y="28"/>
                  </a:cubicBezTo>
                  <a:cubicBezTo>
                    <a:pt x="136" y="19"/>
                    <a:pt x="123" y="13"/>
                    <a:pt x="108" y="11"/>
                  </a:cubicBezTo>
                  <a:cubicBezTo>
                    <a:pt x="108" y="11"/>
                    <a:pt x="108" y="11"/>
                    <a:pt x="108" y="11"/>
                  </a:cubicBezTo>
                  <a:cubicBezTo>
                    <a:pt x="108" y="19"/>
                    <a:pt x="108" y="24"/>
                    <a:pt x="107" y="28"/>
                  </a:cubicBezTo>
                  <a:cubicBezTo>
                    <a:pt x="107" y="33"/>
                    <a:pt x="92" y="34"/>
                    <a:pt x="90" y="43"/>
                  </a:cubicBezTo>
                  <a:cubicBezTo>
                    <a:pt x="88" y="51"/>
                    <a:pt x="85" y="46"/>
                    <a:pt x="80" y="40"/>
                  </a:cubicBezTo>
                  <a:cubicBezTo>
                    <a:pt x="75" y="34"/>
                    <a:pt x="81" y="26"/>
                    <a:pt x="78" y="21"/>
                  </a:cubicBezTo>
                  <a:cubicBezTo>
                    <a:pt x="76" y="16"/>
                    <a:pt x="67" y="23"/>
                    <a:pt x="67" y="18"/>
                  </a:cubicBezTo>
                  <a:cubicBezTo>
                    <a:pt x="67" y="16"/>
                    <a:pt x="69" y="14"/>
                    <a:pt x="69" y="13"/>
                  </a:cubicBezTo>
                  <a:cubicBezTo>
                    <a:pt x="68" y="14"/>
                    <a:pt x="67" y="14"/>
                    <a:pt x="66" y="14"/>
                  </a:cubicBezTo>
                  <a:cubicBezTo>
                    <a:pt x="63" y="16"/>
                    <a:pt x="61" y="22"/>
                    <a:pt x="60" y="23"/>
                  </a:cubicBezTo>
                  <a:cubicBezTo>
                    <a:pt x="57" y="27"/>
                    <a:pt x="64" y="26"/>
                    <a:pt x="67" y="30"/>
                  </a:cubicBezTo>
                  <a:cubicBezTo>
                    <a:pt x="71" y="36"/>
                    <a:pt x="74" y="40"/>
                    <a:pt x="72" y="43"/>
                  </a:cubicBezTo>
                  <a:cubicBezTo>
                    <a:pt x="71" y="46"/>
                    <a:pt x="59" y="43"/>
                    <a:pt x="61" y="38"/>
                  </a:cubicBezTo>
                  <a:cubicBezTo>
                    <a:pt x="64" y="33"/>
                    <a:pt x="62" y="32"/>
                    <a:pt x="59" y="31"/>
                  </a:cubicBezTo>
                  <a:cubicBezTo>
                    <a:pt x="56" y="31"/>
                    <a:pt x="56" y="35"/>
                    <a:pt x="56" y="40"/>
                  </a:cubicBezTo>
                  <a:cubicBezTo>
                    <a:pt x="56" y="44"/>
                    <a:pt x="48" y="45"/>
                    <a:pt x="44" y="49"/>
                  </a:cubicBezTo>
                  <a:cubicBezTo>
                    <a:pt x="40" y="54"/>
                    <a:pt x="47" y="58"/>
                    <a:pt x="53" y="60"/>
                  </a:cubicBezTo>
                  <a:cubicBezTo>
                    <a:pt x="59" y="62"/>
                    <a:pt x="55" y="52"/>
                    <a:pt x="57" y="47"/>
                  </a:cubicBezTo>
                  <a:cubicBezTo>
                    <a:pt x="59" y="40"/>
                    <a:pt x="66" y="46"/>
                    <a:pt x="71" y="52"/>
                  </a:cubicBezTo>
                  <a:cubicBezTo>
                    <a:pt x="75" y="58"/>
                    <a:pt x="82" y="66"/>
                    <a:pt x="73" y="70"/>
                  </a:cubicBezTo>
                  <a:cubicBezTo>
                    <a:pt x="58" y="76"/>
                    <a:pt x="52" y="83"/>
                    <a:pt x="49" y="89"/>
                  </a:cubicBezTo>
                  <a:cubicBezTo>
                    <a:pt x="46" y="95"/>
                    <a:pt x="49" y="98"/>
                    <a:pt x="47" y="100"/>
                  </a:cubicBezTo>
                  <a:cubicBezTo>
                    <a:pt x="45" y="102"/>
                    <a:pt x="45" y="99"/>
                    <a:pt x="43" y="94"/>
                  </a:cubicBezTo>
                  <a:cubicBezTo>
                    <a:pt x="41" y="91"/>
                    <a:pt x="34" y="91"/>
                    <a:pt x="31" y="97"/>
                  </a:cubicBezTo>
                  <a:cubicBezTo>
                    <a:pt x="29" y="98"/>
                    <a:pt x="29" y="101"/>
                    <a:pt x="29" y="104"/>
                  </a:cubicBezTo>
                  <a:cubicBezTo>
                    <a:pt x="29" y="114"/>
                    <a:pt x="36" y="101"/>
                    <a:pt x="40" y="103"/>
                  </a:cubicBezTo>
                  <a:cubicBezTo>
                    <a:pt x="45" y="104"/>
                    <a:pt x="36" y="105"/>
                    <a:pt x="37" y="109"/>
                  </a:cubicBezTo>
                  <a:cubicBezTo>
                    <a:pt x="38" y="113"/>
                    <a:pt x="44" y="107"/>
                    <a:pt x="42" y="116"/>
                  </a:cubicBezTo>
                  <a:cubicBezTo>
                    <a:pt x="41" y="121"/>
                    <a:pt x="49" y="117"/>
                    <a:pt x="54" y="115"/>
                  </a:cubicBezTo>
                  <a:cubicBezTo>
                    <a:pt x="65" y="111"/>
                    <a:pt x="73" y="129"/>
                    <a:pt x="81" y="132"/>
                  </a:cubicBezTo>
                  <a:cubicBezTo>
                    <a:pt x="90" y="135"/>
                    <a:pt x="93" y="137"/>
                    <a:pt x="91" y="141"/>
                  </a:cubicBezTo>
                  <a:cubicBezTo>
                    <a:pt x="85" y="153"/>
                    <a:pt x="73" y="161"/>
                    <a:pt x="67" y="175"/>
                  </a:cubicBezTo>
                  <a:cubicBezTo>
                    <a:pt x="75" y="178"/>
                    <a:pt x="85" y="179"/>
                    <a:pt x="94" y="179"/>
                  </a:cubicBezTo>
                  <a:cubicBezTo>
                    <a:pt x="107" y="179"/>
                    <a:pt x="118" y="177"/>
                    <a:pt x="129" y="172"/>
                  </a:cubicBezTo>
                  <a:close/>
                  <a:moveTo>
                    <a:pt x="177" y="114"/>
                  </a:moveTo>
                  <a:cubicBezTo>
                    <a:pt x="175" y="114"/>
                    <a:pt x="173" y="115"/>
                    <a:pt x="172" y="115"/>
                  </a:cubicBezTo>
                  <a:cubicBezTo>
                    <a:pt x="167" y="113"/>
                    <a:pt x="170" y="93"/>
                    <a:pt x="163" y="94"/>
                  </a:cubicBezTo>
                  <a:cubicBezTo>
                    <a:pt x="160" y="95"/>
                    <a:pt x="165" y="110"/>
                    <a:pt x="172" y="118"/>
                  </a:cubicBezTo>
                  <a:cubicBezTo>
                    <a:pt x="173" y="119"/>
                    <a:pt x="174" y="118"/>
                    <a:pt x="176" y="118"/>
                  </a:cubicBezTo>
                  <a:cubicBezTo>
                    <a:pt x="176" y="117"/>
                    <a:pt x="177" y="115"/>
                    <a:pt x="177" y="114"/>
                  </a:cubicBezTo>
                  <a:close/>
                  <a:moveTo>
                    <a:pt x="172" y="128"/>
                  </a:moveTo>
                  <a:cubicBezTo>
                    <a:pt x="164" y="126"/>
                    <a:pt x="158" y="144"/>
                    <a:pt x="156" y="152"/>
                  </a:cubicBezTo>
                  <a:cubicBezTo>
                    <a:pt x="163" y="145"/>
                    <a:pt x="168" y="137"/>
                    <a:pt x="172" y="128"/>
                  </a:cubicBezTo>
                  <a:close/>
                  <a:moveTo>
                    <a:pt x="52" y="168"/>
                  </a:moveTo>
                  <a:cubicBezTo>
                    <a:pt x="53" y="160"/>
                    <a:pt x="54" y="151"/>
                    <a:pt x="52" y="150"/>
                  </a:cubicBezTo>
                  <a:cubicBezTo>
                    <a:pt x="45" y="144"/>
                    <a:pt x="40" y="135"/>
                    <a:pt x="47" y="126"/>
                  </a:cubicBezTo>
                  <a:cubicBezTo>
                    <a:pt x="48" y="125"/>
                    <a:pt x="49" y="124"/>
                    <a:pt x="49" y="122"/>
                  </a:cubicBezTo>
                  <a:cubicBezTo>
                    <a:pt x="50" y="119"/>
                    <a:pt x="47" y="121"/>
                    <a:pt x="42" y="121"/>
                  </a:cubicBezTo>
                  <a:cubicBezTo>
                    <a:pt x="37" y="121"/>
                    <a:pt x="41" y="113"/>
                    <a:pt x="31" y="112"/>
                  </a:cubicBezTo>
                  <a:cubicBezTo>
                    <a:pt x="21" y="111"/>
                    <a:pt x="21" y="109"/>
                    <a:pt x="20" y="103"/>
                  </a:cubicBezTo>
                  <a:cubicBezTo>
                    <a:pt x="20" y="97"/>
                    <a:pt x="14" y="91"/>
                    <a:pt x="9" y="90"/>
                  </a:cubicBezTo>
                  <a:cubicBezTo>
                    <a:pt x="9" y="91"/>
                    <a:pt x="9" y="93"/>
                    <a:pt x="9" y="94"/>
                  </a:cubicBezTo>
                  <a:cubicBezTo>
                    <a:pt x="9" y="126"/>
                    <a:pt x="27" y="154"/>
                    <a:pt x="52" y="168"/>
                  </a:cubicBezTo>
                  <a:close/>
                  <a:moveTo>
                    <a:pt x="108" y="41"/>
                  </a:moveTo>
                  <a:cubicBezTo>
                    <a:pt x="112" y="43"/>
                    <a:pt x="116" y="40"/>
                    <a:pt x="115" y="37"/>
                  </a:cubicBezTo>
                  <a:cubicBezTo>
                    <a:pt x="112" y="32"/>
                    <a:pt x="103" y="35"/>
                    <a:pt x="108" y="41"/>
                  </a:cubicBezTo>
                  <a:close/>
                  <a:moveTo>
                    <a:pt x="125" y="49"/>
                  </a:moveTo>
                  <a:cubicBezTo>
                    <a:pt x="128" y="49"/>
                    <a:pt x="130" y="55"/>
                    <a:pt x="129" y="58"/>
                  </a:cubicBezTo>
                  <a:cubicBezTo>
                    <a:pt x="127" y="64"/>
                    <a:pt x="122" y="60"/>
                    <a:pt x="121" y="56"/>
                  </a:cubicBezTo>
                  <a:cubicBezTo>
                    <a:pt x="121" y="52"/>
                    <a:pt x="122" y="49"/>
                    <a:pt x="125" y="49"/>
                  </a:cubicBezTo>
                  <a:close/>
                  <a:moveTo>
                    <a:pt x="158" y="77"/>
                  </a:moveTo>
                  <a:cubicBezTo>
                    <a:pt x="155" y="74"/>
                    <a:pt x="156" y="70"/>
                    <a:pt x="160" y="69"/>
                  </a:cubicBezTo>
                  <a:cubicBezTo>
                    <a:pt x="167" y="68"/>
                    <a:pt x="176" y="75"/>
                    <a:pt x="170" y="77"/>
                  </a:cubicBezTo>
                  <a:cubicBezTo>
                    <a:pt x="167" y="78"/>
                    <a:pt x="162" y="78"/>
                    <a:pt x="158" y="77"/>
                  </a:cubicBezTo>
                  <a:close/>
                  <a:moveTo>
                    <a:pt x="46" y="102"/>
                  </a:moveTo>
                  <a:cubicBezTo>
                    <a:pt x="49" y="102"/>
                    <a:pt x="57" y="104"/>
                    <a:pt x="59" y="106"/>
                  </a:cubicBezTo>
                  <a:cubicBezTo>
                    <a:pt x="61" y="109"/>
                    <a:pt x="53" y="108"/>
                    <a:pt x="48" y="106"/>
                  </a:cubicBezTo>
                  <a:cubicBezTo>
                    <a:pt x="45" y="105"/>
                    <a:pt x="43" y="103"/>
                    <a:pt x="46" y="102"/>
                  </a:cubicBezTo>
                  <a:close/>
                </a:path>
              </a:pathLst>
            </a:custGeom>
            <a:solidFill>
              <a:srgbClr val="FFFFFF"/>
            </a:solidFill>
            <a:ln>
              <a:noFill/>
            </a:ln>
          </p:spPr>
          <p:txBody>
            <a:bodyPr vert="horz" wrap="square" lIns="83943" tIns="41972" rIns="83943" bIns="41972" numCol="1" anchor="t" anchorCtr="0" compatLnSpc="1">
              <a:prstTxWarp prst="textNoShape">
                <a:avLst/>
              </a:prstTxWarp>
            </a:bodyPr>
            <a:lstStyle/>
            <a:p>
              <a:endParaRPr lang="en-US" sz="1632"/>
            </a:p>
          </p:txBody>
        </p:sp>
      </p:grpSp>
      <p:grpSp>
        <p:nvGrpSpPr>
          <p:cNvPr id="3" name="Group 2"/>
          <p:cNvGrpSpPr/>
          <p:nvPr/>
        </p:nvGrpSpPr>
        <p:grpSpPr>
          <a:xfrm>
            <a:off x="8369547" y="1405179"/>
            <a:ext cx="3030961" cy="2247574"/>
            <a:chOff x="6479870" y="1377752"/>
            <a:chExt cx="4855464" cy="2203704"/>
          </a:xfrm>
          <a:solidFill>
            <a:schemeClr val="accent3"/>
          </a:solidFill>
        </p:grpSpPr>
        <p:sp>
          <p:nvSpPr>
            <p:cNvPr id="8" name="Rectangle 7"/>
            <p:cNvSpPr/>
            <p:nvPr/>
          </p:nvSpPr>
          <p:spPr bwMode="auto">
            <a:xfrm>
              <a:off x="6479870" y="1377752"/>
              <a:ext cx="4855464" cy="220370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22629" tIns="45702" rIns="45702" bIns="45702" numCol="1" spcCol="0" rtlCol="0" fromWordArt="0" anchor="ctr" anchorCtr="0" forceAA="0" compatLnSpc="1">
              <a:prstTxWarp prst="textNoShape">
                <a:avLst/>
              </a:prstTxWarp>
              <a:noAutofit/>
            </a:bodyPr>
            <a:lstStyle/>
            <a:p>
              <a:pPr lvl="0" algn="ctr"/>
              <a:r>
                <a:rPr lang="en-US" sz="1999" dirty="0">
                  <a:gradFill>
                    <a:gsLst>
                      <a:gs pos="1250">
                        <a:schemeClr val="tx1"/>
                      </a:gs>
                      <a:gs pos="100000">
                        <a:schemeClr val="tx1"/>
                      </a:gs>
                    </a:gsLst>
                    <a:lin ang="5400000" scaled="0"/>
                  </a:gradFill>
                  <a:latin typeface="+mj-lt"/>
                </a:rPr>
                <a:t>Enforce Policy</a:t>
              </a:r>
            </a:p>
          </p:txBody>
        </p:sp>
        <p:pic>
          <p:nvPicPr>
            <p:cNvPr id="25" name="Picture 39" descr="C:\Users\sakuu\Documents\Ballmer WPC\PNGS\Tim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6984842" y="1829137"/>
              <a:ext cx="1175624" cy="1216870"/>
            </a:xfrm>
            <a:prstGeom prst="rect">
              <a:avLst/>
            </a:prstGeom>
            <a:grpFill/>
            <a:extLst/>
          </p:spPr>
        </p:pic>
      </p:grpSp>
      <p:grpSp>
        <p:nvGrpSpPr>
          <p:cNvPr id="7" name="Group 6"/>
          <p:cNvGrpSpPr/>
          <p:nvPr/>
        </p:nvGrpSpPr>
        <p:grpSpPr>
          <a:xfrm>
            <a:off x="805436" y="4092650"/>
            <a:ext cx="3030961" cy="2247784"/>
            <a:chOff x="787263" y="4012767"/>
            <a:chExt cx="4671982" cy="2203910"/>
          </a:xfrm>
        </p:grpSpPr>
        <p:sp>
          <p:nvSpPr>
            <p:cNvPr id="11" name="Rectangle 10"/>
            <p:cNvSpPr/>
            <p:nvPr/>
          </p:nvSpPr>
          <p:spPr bwMode="auto">
            <a:xfrm>
              <a:off x="787263" y="4012767"/>
              <a:ext cx="4671982" cy="2203910"/>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22629" tIns="45702" rIns="45702" bIns="45702" numCol="1" spcCol="0" rtlCol="0" fromWordArt="0" anchor="ctr" anchorCtr="0" forceAA="0" compatLnSpc="1">
              <a:prstTxWarp prst="textNoShape">
                <a:avLst/>
              </a:prstTxWarp>
              <a:noAutofit/>
            </a:bodyPr>
            <a:lstStyle/>
            <a:p>
              <a:pPr lvl="0" algn="ctr"/>
              <a:r>
                <a:rPr lang="en-US" sz="1999" dirty="0">
                  <a:gradFill>
                    <a:gsLst>
                      <a:gs pos="1250">
                        <a:schemeClr val="tx1"/>
                      </a:gs>
                      <a:gs pos="100000">
                        <a:schemeClr val="tx1"/>
                      </a:gs>
                    </a:gsLst>
                    <a:lin ang="5400000" scaled="0"/>
                  </a:gradFill>
                  <a:latin typeface="+mj-lt"/>
                </a:rPr>
                <a:t>Federal </a:t>
              </a:r>
              <a:r>
                <a:rPr lang="en-US" sz="1999" dirty="0" err="1">
                  <a:gradFill>
                    <a:gsLst>
                      <a:gs pos="1250">
                        <a:schemeClr val="tx1"/>
                      </a:gs>
                      <a:gs pos="100000">
                        <a:schemeClr val="tx1"/>
                      </a:gs>
                    </a:gsLst>
                    <a:lin ang="5400000" scaled="0"/>
                  </a:gradFill>
                  <a:latin typeface="+mj-lt"/>
                </a:rPr>
                <a:t>Reqs</a:t>
              </a:r>
              <a:endParaRPr lang="en-US" sz="1999" dirty="0">
                <a:gradFill>
                  <a:gsLst>
                    <a:gs pos="1250">
                      <a:schemeClr val="tx1"/>
                    </a:gs>
                    <a:gs pos="100000">
                      <a:schemeClr val="tx1"/>
                    </a:gs>
                  </a:gsLst>
                  <a:lin ang="5400000" scaled="0"/>
                </a:gradFill>
                <a:latin typeface="+mj-lt"/>
              </a:endParaRPr>
            </a:p>
          </p:txBody>
        </p:sp>
        <p:grpSp>
          <p:nvGrpSpPr>
            <p:cNvPr id="26" name="Group 25"/>
            <p:cNvGrpSpPr/>
            <p:nvPr/>
          </p:nvGrpSpPr>
          <p:grpSpPr bwMode="black">
            <a:xfrm>
              <a:off x="1237787" y="4596026"/>
              <a:ext cx="1068533" cy="1103734"/>
              <a:chOff x="1752600" y="4267200"/>
              <a:chExt cx="1157286" cy="1302545"/>
            </a:xfrm>
          </p:grpSpPr>
          <p:sp>
            <p:nvSpPr>
              <p:cNvPr id="27" name="Freeform 219"/>
              <p:cNvSpPr>
                <a:spLocks/>
              </p:cNvSpPr>
              <p:nvPr/>
            </p:nvSpPr>
            <p:spPr bwMode="black">
              <a:xfrm>
                <a:off x="2573475" y="4995891"/>
                <a:ext cx="330824" cy="573854"/>
              </a:xfrm>
              <a:custGeom>
                <a:avLst/>
                <a:gdLst>
                  <a:gd name="T0" fmla="*/ 157 w 351"/>
                  <a:gd name="T1" fmla="*/ 2 h 609"/>
                  <a:gd name="T2" fmla="*/ 155 w 351"/>
                  <a:gd name="T3" fmla="*/ 104 h 609"/>
                  <a:gd name="T4" fmla="*/ 180 w 351"/>
                  <a:gd name="T5" fmla="*/ 99 h 609"/>
                  <a:gd name="T6" fmla="*/ 231 w 351"/>
                  <a:gd name="T7" fmla="*/ 121 h 609"/>
                  <a:gd name="T8" fmla="*/ 252 w 351"/>
                  <a:gd name="T9" fmla="*/ 174 h 609"/>
                  <a:gd name="T10" fmla="*/ 251 w 351"/>
                  <a:gd name="T11" fmla="*/ 212 h 609"/>
                  <a:gd name="T12" fmla="*/ 251 w 351"/>
                  <a:gd name="T13" fmla="*/ 212 h 609"/>
                  <a:gd name="T14" fmla="*/ 247 w 351"/>
                  <a:gd name="T15" fmla="*/ 387 h 609"/>
                  <a:gd name="T16" fmla="*/ 247 w 351"/>
                  <a:gd name="T17" fmla="*/ 387 h 609"/>
                  <a:gd name="T18" fmla="*/ 246 w 351"/>
                  <a:gd name="T19" fmla="*/ 438 h 609"/>
                  <a:gd name="T20" fmla="*/ 223 w 351"/>
                  <a:gd name="T21" fmla="*/ 489 h 609"/>
                  <a:gd name="T22" fmla="*/ 171 w 351"/>
                  <a:gd name="T23" fmla="*/ 510 h 609"/>
                  <a:gd name="T24" fmla="*/ 120 w 351"/>
                  <a:gd name="T25" fmla="*/ 487 h 609"/>
                  <a:gd name="T26" fmla="*/ 100 w 351"/>
                  <a:gd name="T27" fmla="*/ 435 h 609"/>
                  <a:gd name="T28" fmla="*/ 101 w 351"/>
                  <a:gd name="T29" fmla="*/ 395 h 609"/>
                  <a:gd name="T30" fmla="*/ 4 w 351"/>
                  <a:gd name="T31" fmla="*/ 311 h 609"/>
                  <a:gd name="T32" fmla="*/ 1 w 351"/>
                  <a:gd name="T33" fmla="*/ 433 h 609"/>
                  <a:gd name="T34" fmla="*/ 49 w 351"/>
                  <a:gd name="T35" fmla="*/ 555 h 609"/>
                  <a:gd name="T36" fmla="*/ 169 w 351"/>
                  <a:gd name="T37" fmla="*/ 608 h 609"/>
                  <a:gd name="T38" fmla="*/ 292 w 351"/>
                  <a:gd name="T39" fmla="*/ 561 h 609"/>
                  <a:gd name="T40" fmla="*/ 292 w 351"/>
                  <a:gd name="T41" fmla="*/ 561 h 609"/>
                  <a:gd name="T42" fmla="*/ 345 w 351"/>
                  <a:gd name="T43" fmla="*/ 441 h 609"/>
                  <a:gd name="T44" fmla="*/ 350 w 351"/>
                  <a:gd name="T45" fmla="*/ 176 h 609"/>
                  <a:gd name="T46" fmla="*/ 303 w 351"/>
                  <a:gd name="T47" fmla="*/ 53 h 609"/>
                  <a:gd name="T48" fmla="*/ 183 w 351"/>
                  <a:gd name="T49" fmla="*/ 0 h 609"/>
                  <a:gd name="T50" fmla="*/ 157 w 351"/>
                  <a:gd name="T51" fmla="*/ 2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1" h="609">
                    <a:moveTo>
                      <a:pt x="157" y="2"/>
                    </a:moveTo>
                    <a:cubicBezTo>
                      <a:pt x="155" y="104"/>
                      <a:pt x="155" y="104"/>
                      <a:pt x="155" y="104"/>
                    </a:cubicBezTo>
                    <a:cubicBezTo>
                      <a:pt x="163" y="101"/>
                      <a:pt x="171" y="99"/>
                      <a:pt x="180" y="99"/>
                    </a:cubicBezTo>
                    <a:cubicBezTo>
                      <a:pt x="201" y="99"/>
                      <a:pt x="218" y="108"/>
                      <a:pt x="231" y="121"/>
                    </a:cubicBezTo>
                    <a:cubicBezTo>
                      <a:pt x="244" y="135"/>
                      <a:pt x="252" y="153"/>
                      <a:pt x="252" y="174"/>
                    </a:cubicBezTo>
                    <a:cubicBezTo>
                      <a:pt x="251" y="212"/>
                      <a:pt x="251" y="212"/>
                      <a:pt x="251" y="212"/>
                    </a:cubicBezTo>
                    <a:cubicBezTo>
                      <a:pt x="251" y="212"/>
                      <a:pt x="251" y="212"/>
                      <a:pt x="251" y="212"/>
                    </a:cubicBezTo>
                    <a:cubicBezTo>
                      <a:pt x="247" y="387"/>
                      <a:pt x="247" y="387"/>
                      <a:pt x="247" y="387"/>
                    </a:cubicBezTo>
                    <a:cubicBezTo>
                      <a:pt x="247" y="387"/>
                      <a:pt x="247" y="387"/>
                      <a:pt x="247" y="387"/>
                    </a:cubicBezTo>
                    <a:cubicBezTo>
                      <a:pt x="246" y="438"/>
                      <a:pt x="246" y="438"/>
                      <a:pt x="246" y="438"/>
                    </a:cubicBezTo>
                    <a:cubicBezTo>
                      <a:pt x="245" y="459"/>
                      <a:pt x="237" y="476"/>
                      <a:pt x="223" y="489"/>
                    </a:cubicBezTo>
                    <a:cubicBezTo>
                      <a:pt x="210" y="502"/>
                      <a:pt x="191" y="510"/>
                      <a:pt x="171" y="510"/>
                    </a:cubicBezTo>
                    <a:cubicBezTo>
                      <a:pt x="151" y="509"/>
                      <a:pt x="133" y="501"/>
                      <a:pt x="120" y="487"/>
                    </a:cubicBezTo>
                    <a:cubicBezTo>
                      <a:pt x="107" y="474"/>
                      <a:pt x="99" y="455"/>
                      <a:pt x="100" y="435"/>
                    </a:cubicBezTo>
                    <a:cubicBezTo>
                      <a:pt x="101" y="395"/>
                      <a:pt x="101" y="395"/>
                      <a:pt x="101" y="395"/>
                    </a:cubicBezTo>
                    <a:cubicBezTo>
                      <a:pt x="42" y="375"/>
                      <a:pt x="16" y="338"/>
                      <a:pt x="4" y="311"/>
                    </a:cubicBezTo>
                    <a:cubicBezTo>
                      <a:pt x="1" y="433"/>
                      <a:pt x="1" y="433"/>
                      <a:pt x="1" y="433"/>
                    </a:cubicBezTo>
                    <a:cubicBezTo>
                      <a:pt x="0" y="480"/>
                      <a:pt x="18" y="524"/>
                      <a:pt x="49" y="555"/>
                    </a:cubicBezTo>
                    <a:cubicBezTo>
                      <a:pt x="79" y="587"/>
                      <a:pt x="122" y="607"/>
                      <a:pt x="169" y="608"/>
                    </a:cubicBezTo>
                    <a:cubicBezTo>
                      <a:pt x="216" y="609"/>
                      <a:pt x="260" y="591"/>
                      <a:pt x="292" y="561"/>
                    </a:cubicBezTo>
                    <a:cubicBezTo>
                      <a:pt x="292" y="561"/>
                      <a:pt x="292" y="561"/>
                      <a:pt x="292" y="561"/>
                    </a:cubicBezTo>
                    <a:cubicBezTo>
                      <a:pt x="323" y="530"/>
                      <a:pt x="343" y="488"/>
                      <a:pt x="345" y="441"/>
                    </a:cubicBezTo>
                    <a:cubicBezTo>
                      <a:pt x="350" y="176"/>
                      <a:pt x="350" y="176"/>
                      <a:pt x="350" y="176"/>
                    </a:cubicBezTo>
                    <a:cubicBezTo>
                      <a:pt x="351" y="128"/>
                      <a:pt x="333" y="85"/>
                      <a:pt x="303" y="53"/>
                    </a:cubicBezTo>
                    <a:cubicBezTo>
                      <a:pt x="273" y="22"/>
                      <a:pt x="230" y="1"/>
                      <a:pt x="183" y="0"/>
                    </a:cubicBezTo>
                    <a:cubicBezTo>
                      <a:pt x="174" y="0"/>
                      <a:pt x="165" y="1"/>
                      <a:pt x="157"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632"/>
              </a:p>
            </p:txBody>
          </p:sp>
          <p:sp>
            <p:nvSpPr>
              <p:cNvPr id="28" name="Freeform 220"/>
              <p:cNvSpPr>
                <a:spLocks/>
              </p:cNvSpPr>
              <p:nvPr/>
            </p:nvSpPr>
            <p:spPr bwMode="black">
              <a:xfrm>
                <a:off x="2579062" y="4756453"/>
                <a:ext cx="330824" cy="573854"/>
              </a:xfrm>
              <a:custGeom>
                <a:avLst/>
                <a:gdLst>
                  <a:gd name="T0" fmla="*/ 182 w 351"/>
                  <a:gd name="T1" fmla="*/ 1 h 609"/>
                  <a:gd name="T2" fmla="*/ 60 w 351"/>
                  <a:gd name="T3" fmla="*/ 48 h 609"/>
                  <a:gd name="T4" fmla="*/ 60 w 351"/>
                  <a:gd name="T5" fmla="*/ 49 h 609"/>
                  <a:gd name="T6" fmla="*/ 7 w 351"/>
                  <a:gd name="T7" fmla="*/ 169 h 609"/>
                  <a:gd name="T8" fmla="*/ 1 w 351"/>
                  <a:gd name="T9" fmla="*/ 433 h 609"/>
                  <a:gd name="T10" fmla="*/ 48 w 351"/>
                  <a:gd name="T11" fmla="*/ 556 h 609"/>
                  <a:gd name="T12" fmla="*/ 169 w 351"/>
                  <a:gd name="T13" fmla="*/ 609 h 609"/>
                  <a:gd name="T14" fmla="*/ 194 w 351"/>
                  <a:gd name="T15" fmla="*/ 607 h 609"/>
                  <a:gd name="T16" fmla="*/ 197 w 351"/>
                  <a:gd name="T17" fmla="*/ 505 h 609"/>
                  <a:gd name="T18" fmla="*/ 171 w 351"/>
                  <a:gd name="T19" fmla="*/ 510 h 609"/>
                  <a:gd name="T20" fmla="*/ 120 w 351"/>
                  <a:gd name="T21" fmla="*/ 488 h 609"/>
                  <a:gd name="T22" fmla="*/ 99 w 351"/>
                  <a:gd name="T23" fmla="*/ 436 h 609"/>
                  <a:gd name="T24" fmla="*/ 104 w 351"/>
                  <a:gd name="T25" fmla="*/ 227 h 609"/>
                  <a:gd name="T26" fmla="*/ 104 w 351"/>
                  <a:gd name="T27" fmla="*/ 220 h 609"/>
                  <a:gd name="T28" fmla="*/ 105 w 351"/>
                  <a:gd name="T29" fmla="*/ 171 h 609"/>
                  <a:gd name="T30" fmla="*/ 128 w 351"/>
                  <a:gd name="T31" fmla="*/ 120 h 609"/>
                  <a:gd name="T32" fmla="*/ 180 w 351"/>
                  <a:gd name="T33" fmla="*/ 99 h 609"/>
                  <a:gd name="T34" fmla="*/ 231 w 351"/>
                  <a:gd name="T35" fmla="*/ 122 h 609"/>
                  <a:gd name="T36" fmla="*/ 251 w 351"/>
                  <a:gd name="T37" fmla="*/ 174 h 609"/>
                  <a:gd name="T38" fmla="*/ 250 w 351"/>
                  <a:gd name="T39" fmla="*/ 214 h 609"/>
                  <a:gd name="T40" fmla="*/ 347 w 351"/>
                  <a:gd name="T41" fmla="*/ 299 h 609"/>
                  <a:gd name="T42" fmla="*/ 350 w 351"/>
                  <a:gd name="T43" fmla="*/ 176 h 609"/>
                  <a:gd name="T44" fmla="*/ 302 w 351"/>
                  <a:gd name="T45" fmla="*/ 54 h 609"/>
                  <a:gd name="T46" fmla="*/ 182 w 351"/>
                  <a:gd name="T47" fmla="*/ 1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1" h="609">
                    <a:moveTo>
                      <a:pt x="182" y="1"/>
                    </a:moveTo>
                    <a:cubicBezTo>
                      <a:pt x="135" y="0"/>
                      <a:pt x="91" y="18"/>
                      <a:pt x="60" y="48"/>
                    </a:cubicBezTo>
                    <a:cubicBezTo>
                      <a:pt x="60" y="48"/>
                      <a:pt x="60" y="49"/>
                      <a:pt x="60" y="49"/>
                    </a:cubicBezTo>
                    <a:cubicBezTo>
                      <a:pt x="28" y="79"/>
                      <a:pt x="8" y="122"/>
                      <a:pt x="7" y="169"/>
                    </a:cubicBezTo>
                    <a:cubicBezTo>
                      <a:pt x="1" y="433"/>
                      <a:pt x="1" y="433"/>
                      <a:pt x="1" y="433"/>
                    </a:cubicBezTo>
                    <a:cubicBezTo>
                      <a:pt x="0" y="481"/>
                      <a:pt x="18" y="524"/>
                      <a:pt x="48" y="556"/>
                    </a:cubicBezTo>
                    <a:cubicBezTo>
                      <a:pt x="79" y="588"/>
                      <a:pt x="121" y="608"/>
                      <a:pt x="169" y="609"/>
                    </a:cubicBezTo>
                    <a:cubicBezTo>
                      <a:pt x="177" y="609"/>
                      <a:pt x="186" y="608"/>
                      <a:pt x="194" y="607"/>
                    </a:cubicBezTo>
                    <a:cubicBezTo>
                      <a:pt x="197" y="505"/>
                      <a:pt x="197" y="505"/>
                      <a:pt x="197" y="505"/>
                    </a:cubicBezTo>
                    <a:cubicBezTo>
                      <a:pt x="189" y="508"/>
                      <a:pt x="180" y="510"/>
                      <a:pt x="171" y="510"/>
                    </a:cubicBezTo>
                    <a:cubicBezTo>
                      <a:pt x="151" y="510"/>
                      <a:pt x="133" y="501"/>
                      <a:pt x="120" y="488"/>
                    </a:cubicBezTo>
                    <a:cubicBezTo>
                      <a:pt x="107" y="474"/>
                      <a:pt x="99" y="456"/>
                      <a:pt x="99" y="436"/>
                    </a:cubicBezTo>
                    <a:cubicBezTo>
                      <a:pt x="104" y="227"/>
                      <a:pt x="104" y="227"/>
                      <a:pt x="104" y="227"/>
                    </a:cubicBezTo>
                    <a:cubicBezTo>
                      <a:pt x="104" y="220"/>
                      <a:pt x="104" y="220"/>
                      <a:pt x="104" y="220"/>
                    </a:cubicBezTo>
                    <a:cubicBezTo>
                      <a:pt x="105" y="171"/>
                      <a:pt x="105" y="171"/>
                      <a:pt x="105" y="171"/>
                    </a:cubicBezTo>
                    <a:cubicBezTo>
                      <a:pt x="106" y="151"/>
                      <a:pt x="114" y="133"/>
                      <a:pt x="128" y="120"/>
                    </a:cubicBezTo>
                    <a:cubicBezTo>
                      <a:pt x="142" y="107"/>
                      <a:pt x="160" y="99"/>
                      <a:pt x="180" y="99"/>
                    </a:cubicBezTo>
                    <a:cubicBezTo>
                      <a:pt x="200" y="100"/>
                      <a:pt x="218" y="108"/>
                      <a:pt x="231" y="122"/>
                    </a:cubicBezTo>
                    <a:cubicBezTo>
                      <a:pt x="244" y="136"/>
                      <a:pt x="252" y="154"/>
                      <a:pt x="251" y="174"/>
                    </a:cubicBezTo>
                    <a:cubicBezTo>
                      <a:pt x="250" y="214"/>
                      <a:pt x="250" y="214"/>
                      <a:pt x="250" y="214"/>
                    </a:cubicBezTo>
                    <a:cubicBezTo>
                      <a:pt x="309" y="234"/>
                      <a:pt x="335" y="271"/>
                      <a:pt x="347" y="299"/>
                    </a:cubicBezTo>
                    <a:cubicBezTo>
                      <a:pt x="350" y="176"/>
                      <a:pt x="350" y="176"/>
                      <a:pt x="350" y="176"/>
                    </a:cubicBezTo>
                    <a:cubicBezTo>
                      <a:pt x="351" y="129"/>
                      <a:pt x="333" y="85"/>
                      <a:pt x="302" y="54"/>
                    </a:cubicBezTo>
                    <a:cubicBezTo>
                      <a:pt x="272" y="22"/>
                      <a:pt x="229" y="2"/>
                      <a:pt x="18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632"/>
              </a:p>
            </p:txBody>
          </p:sp>
          <p:sp>
            <p:nvSpPr>
              <p:cNvPr id="29" name="Freeform 221"/>
              <p:cNvSpPr>
                <a:spLocks/>
              </p:cNvSpPr>
              <p:nvPr/>
            </p:nvSpPr>
            <p:spPr bwMode="black">
              <a:xfrm>
                <a:off x="1752600" y="4467929"/>
                <a:ext cx="670029" cy="926627"/>
              </a:xfrm>
              <a:custGeom>
                <a:avLst/>
                <a:gdLst>
                  <a:gd name="T0" fmla="*/ 678 w 711"/>
                  <a:gd name="T1" fmla="*/ 915 h 983"/>
                  <a:gd name="T2" fmla="*/ 154 w 711"/>
                  <a:gd name="T3" fmla="*/ 755 h 983"/>
                  <a:gd name="T4" fmla="*/ 69 w 711"/>
                  <a:gd name="T5" fmla="*/ 562 h 983"/>
                  <a:gd name="T6" fmla="*/ 69 w 711"/>
                  <a:gd name="T7" fmla="*/ 34 h 983"/>
                  <a:gd name="T8" fmla="*/ 34 w 711"/>
                  <a:gd name="T9" fmla="*/ 0 h 983"/>
                  <a:gd name="T10" fmla="*/ 0 w 711"/>
                  <a:gd name="T11" fmla="*/ 34 h 983"/>
                  <a:gd name="T12" fmla="*/ 0 w 711"/>
                  <a:gd name="T13" fmla="*/ 562 h 983"/>
                  <a:gd name="T14" fmla="*/ 0 w 711"/>
                  <a:gd name="T15" fmla="*/ 562 h 983"/>
                  <a:gd name="T16" fmla="*/ 108 w 711"/>
                  <a:gd name="T17" fmla="*/ 805 h 983"/>
                  <a:gd name="T18" fmla="*/ 676 w 711"/>
                  <a:gd name="T19" fmla="*/ 983 h 983"/>
                  <a:gd name="T20" fmla="*/ 677 w 711"/>
                  <a:gd name="T21" fmla="*/ 983 h 983"/>
                  <a:gd name="T22" fmla="*/ 711 w 711"/>
                  <a:gd name="T23" fmla="*/ 950 h 983"/>
                  <a:gd name="T24" fmla="*/ 678 w 711"/>
                  <a:gd name="T25" fmla="*/ 915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1" h="983">
                    <a:moveTo>
                      <a:pt x="678" y="915"/>
                    </a:moveTo>
                    <a:cubicBezTo>
                      <a:pt x="470" y="911"/>
                      <a:pt x="285" y="874"/>
                      <a:pt x="154" y="755"/>
                    </a:cubicBezTo>
                    <a:cubicBezTo>
                      <a:pt x="110" y="712"/>
                      <a:pt x="69" y="647"/>
                      <a:pt x="69" y="562"/>
                    </a:cubicBezTo>
                    <a:cubicBezTo>
                      <a:pt x="69" y="34"/>
                      <a:pt x="69" y="34"/>
                      <a:pt x="69" y="34"/>
                    </a:cubicBezTo>
                    <a:cubicBezTo>
                      <a:pt x="69" y="15"/>
                      <a:pt x="53" y="0"/>
                      <a:pt x="34" y="0"/>
                    </a:cubicBezTo>
                    <a:cubicBezTo>
                      <a:pt x="16" y="0"/>
                      <a:pt x="0" y="15"/>
                      <a:pt x="0" y="34"/>
                    </a:cubicBezTo>
                    <a:cubicBezTo>
                      <a:pt x="0" y="562"/>
                      <a:pt x="0" y="562"/>
                      <a:pt x="0" y="562"/>
                    </a:cubicBezTo>
                    <a:cubicBezTo>
                      <a:pt x="0" y="562"/>
                      <a:pt x="0" y="562"/>
                      <a:pt x="0" y="562"/>
                    </a:cubicBezTo>
                    <a:cubicBezTo>
                      <a:pt x="1" y="670"/>
                      <a:pt x="53" y="753"/>
                      <a:pt x="108" y="805"/>
                    </a:cubicBezTo>
                    <a:cubicBezTo>
                      <a:pt x="259" y="942"/>
                      <a:pt x="462" y="980"/>
                      <a:pt x="676" y="983"/>
                    </a:cubicBezTo>
                    <a:cubicBezTo>
                      <a:pt x="677" y="983"/>
                      <a:pt x="677" y="983"/>
                      <a:pt x="677" y="983"/>
                    </a:cubicBezTo>
                    <a:cubicBezTo>
                      <a:pt x="695" y="983"/>
                      <a:pt x="711" y="969"/>
                      <a:pt x="711" y="950"/>
                    </a:cubicBezTo>
                    <a:cubicBezTo>
                      <a:pt x="711" y="931"/>
                      <a:pt x="697" y="915"/>
                      <a:pt x="678" y="9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632"/>
              </a:p>
            </p:txBody>
          </p:sp>
          <p:sp>
            <p:nvSpPr>
              <p:cNvPr id="30" name="Freeform 222"/>
              <p:cNvSpPr>
                <a:spLocks/>
              </p:cNvSpPr>
              <p:nvPr/>
            </p:nvSpPr>
            <p:spPr bwMode="black">
              <a:xfrm>
                <a:off x="1752600" y="4467929"/>
                <a:ext cx="670029" cy="926627"/>
              </a:xfrm>
              <a:custGeom>
                <a:avLst/>
                <a:gdLst>
                  <a:gd name="T0" fmla="*/ 678 w 711"/>
                  <a:gd name="T1" fmla="*/ 915 h 983"/>
                  <a:gd name="T2" fmla="*/ 154 w 711"/>
                  <a:gd name="T3" fmla="*/ 755 h 983"/>
                  <a:gd name="T4" fmla="*/ 69 w 711"/>
                  <a:gd name="T5" fmla="*/ 562 h 983"/>
                  <a:gd name="T6" fmla="*/ 69 w 711"/>
                  <a:gd name="T7" fmla="*/ 34 h 983"/>
                  <a:gd name="T8" fmla="*/ 34 w 711"/>
                  <a:gd name="T9" fmla="*/ 0 h 983"/>
                  <a:gd name="T10" fmla="*/ 0 w 711"/>
                  <a:gd name="T11" fmla="*/ 34 h 983"/>
                  <a:gd name="T12" fmla="*/ 0 w 711"/>
                  <a:gd name="T13" fmla="*/ 562 h 983"/>
                  <a:gd name="T14" fmla="*/ 0 w 711"/>
                  <a:gd name="T15" fmla="*/ 562 h 983"/>
                  <a:gd name="T16" fmla="*/ 108 w 711"/>
                  <a:gd name="T17" fmla="*/ 805 h 983"/>
                  <a:gd name="T18" fmla="*/ 676 w 711"/>
                  <a:gd name="T19" fmla="*/ 983 h 983"/>
                  <a:gd name="T20" fmla="*/ 677 w 711"/>
                  <a:gd name="T21" fmla="*/ 983 h 983"/>
                  <a:gd name="T22" fmla="*/ 711 w 711"/>
                  <a:gd name="T23" fmla="*/ 950 h 983"/>
                  <a:gd name="T24" fmla="*/ 678 w 711"/>
                  <a:gd name="T25" fmla="*/ 915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1" h="983">
                    <a:moveTo>
                      <a:pt x="678" y="915"/>
                    </a:moveTo>
                    <a:cubicBezTo>
                      <a:pt x="470" y="911"/>
                      <a:pt x="285" y="874"/>
                      <a:pt x="154" y="755"/>
                    </a:cubicBezTo>
                    <a:cubicBezTo>
                      <a:pt x="110" y="712"/>
                      <a:pt x="69" y="647"/>
                      <a:pt x="69" y="562"/>
                    </a:cubicBezTo>
                    <a:cubicBezTo>
                      <a:pt x="69" y="34"/>
                      <a:pt x="69" y="34"/>
                      <a:pt x="69" y="34"/>
                    </a:cubicBezTo>
                    <a:cubicBezTo>
                      <a:pt x="69" y="15"/>
                      <a:pt x="53" y="0"/>
                      <a:pt x="34" y="0"/>
                    </a:cubicBezTo>
                    <a:cubicBezTo>
                      <a:pt x="16" y="0"/>
                      <a:pt x="0" y="15"/>
                      <a:pt x="0" y="34"/>
                    </a:cubicBezTo>
                    <a:cubicBezTo>
                      <a:pt x="0" y="562"/>
                      <a:pt x="0" y="562"/>
                      <a:pt x="0" y="562"/>
                    </a:cubicBezTo>
                    <a:cubicBezTo>
                      <a:pt x="0" y="562"/>
                      <a:pt x="0" y="562"/>
                      <a:pt x="0" y="562"/>
                    </a:cubicBezTo>
                    <a:cubicBezTo>
                      <a:pt x="1" y="670"/>
                      <a:pt x="53" y="753"/>
                      <a:pt x="108" y="805"/>
                    </a:cubicBezTo>
                    <a:cubicBezTo>
                      <a:pt x="259" y="942"/>
                      <a:pt x="462" y="980"/>
                      <a:pt x="676" y="983"/>
                    </a:cubicBezTo>
                    <a:cubicBezTo>
                      <a:pt x="677" y="983"/>
                      <a:pt x="677" y="983"/>
                      <a:pt x="677" y="983"/>
                    </a:cubicBezTo>
                    <a:cubicBezTo>
                      <a:pt x="695" y="983"/>
                      <a:pt x="711" y="969"/>
                      <a:pt x="711" y="950"/>
                    </a:cubicBezTo>
                    <a:cubicBezTo>
                      <a:pt x="711" y="931"/>
                      <a:pt x="697" y="915"/>
                      <a:pt x="678" y="9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632"/>
              </a:p>
            </p:txBody>
          </p:sp>
          <p:sp>
            <p:nvSpPr>
              <p:cNvPr id="31" name="Freeform 223"/>
              <p:cNvSpPr>
                <a:spLocks/>
              </p:cNvSpPr>
              <p:nvPr/>
            </p:nvSpPr>
            <p:spPr bwMode="black">
              <a:xfrm>
                <a:off x="1977672" y="4663072"/>
                <a:ext cx="606178" cy="195940"/>
              </a:xfrm>
              <a:custGeom>
                <a:avLst/>
                <a:gdLst>
                  <a:gd name="T0" fmla="*/ 643 w 643"/>
                  <a:gd name="T1" fmla="*/ 132 h 208"/>
                  <a:gd name="T2" fmla="*/ 438 w 643"/>
                  <a:gd name="T3" fmla="*/ 150 h 208"/>
                  <a:gd name="T4" fmla="*/ 0 w 643"/>
                  <a:gd name="T5" fmla="*/ 0 h 208"/>
                  <a:gd name="T6" fmla="*/ 0 w 643"/>
                  <a:gd name="T7" fmla="*/ 103 h 208"/>
                  <a:gd name="T8" fmla="*/ 39 w 643"/>
                  <a:gd name="T9" fmla="*/ 130 h 208"/>
                  <a:gd name="T10" fmla="*/ 438 w 643"/>
                  <a:gd name="T11" fmla="*/ 208 h 208"/>
                  <a:gd name="T12" fmla="*/ 606 w 643"/>
                  <a:gd name="T13" fmla="*/ 197 h 208"/>
                  <a:gd name="T14" fmla="*/ 643 w 643"/>
                  <a:gd name="T15" fmla="*/ 132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3" h="208">
                    <a:moveTo>
                      <a:pt x="643" y="132"/>
                    </a:moveTo>
                    <a:cubicBezTo>
                      <a:pt x="582" y="143"/>
                      <a:pt x="512" y="150"/>
                      <a:pt x="438" y="150"/>
                    </a:cubicBezTo>
                    <a:cubicBezTo>
                      <a:pt x="196" y="150"/>
                      <a:pt x="0" y="82"/>
                      <a:pt x="0" y="0"/>
                    </a:cubicBezTo>
                    <a:cubicBezTo>
                      <a:pt x="0" y="103"/>
                      <a:pt x="0" y="103"/>
                      <a:pt x="0" y="103"/>
                    </a:cubicBezTo>
                    <a:cubicBezTo>
                      <a:pt x="12" y="113"/>
                      <a:pt x="25" y="121"/>
                      <a:pt x="39" y="130"/>
                    </a:cubicBezTo>
                    <a:cubicBezTo>
                      <a:pt x="130" y="180"/>
                      <a:pt x="273" y="208"/>
                      <a:pt x="438" y="208"/>
                    </a:cubicBezTo>
                    <a:cubicBezTo>
                      <a:pt x="497" y="208"/>
                      <a:pt x="554" y="204"/>
                      <a:pt x="606" y="197"/>
                    </a:cubicBezTo>
                    <a:cubicBezTo>
                      <a:pt x="615" y="174"/>
                      <a:pt x="628" y="152"/>
                      <a:pt x="643" y="1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632"/>
              </a:p>
            </p:txBody>
          </p:sp>
          <p:sp>
            <p:nvSpPr>
              <p:cNvPr id="32" name="Freeform 224"/>
              <p:cNvSpPr>
                <a:spLocks/>
              </p:cNvSpPr>
              <p:nvPr/>
            </p:nvSpPr>
            <p:spPr bwMode="black">
              <a:xfrm>
                <a:off x="1976076" y="4835467"/>
                <a:ext cx="555896" cy="196340"/>
              </a:xfrm>
              <a:custGeom>
                <a:avLst/>
                <a:gdLst>
                  <a:gd name="T0" fmla="*/ 590 w 590"/>
                  <a:gd name="T1" fmla="*/ 140 h 208"/>
                  <a:gd name="T2" fmla="*/ 438 w 590"/>
                  <a:gd name="T3" fmla="*/ 150 h 208"/>
                  <a:gd name="T4" fmla="*/ 0 w 590"/>
                  <a:gd name="T5" fmla="*/ 0 h 208"/>
                  <a:gd name="T6" fmla="*/ 0 w 590"/>
                  <a:gd name="T7" fmla="*/ 103 h 208"/>
                  <a:gd name="T8" fmla="*/ 39 w 590"/>
                  <a:gd name="T9" fmla="*/ 129 h 208"/>
                  <a:gd name="T10" fmla="*/ 438 w 590"/>
                  <a:gd name="T11" fmla="*/ 208 h 208"/>
                  <a:gd name="T12" fmla="*/ 589 w 590"/>
                  <a:gd name="T13" fmla="*/ 199 h 208"/>
                  <a:gd name="T14" fmla="*/ 590 w 590"/>
                  <a:gd name="T15" fmla="*/ 140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0" h="208">
                    <a:moveTo>
                      <a:pt x="590" y="140"/>
                    </a:moveTo>
                    <a:cubicBezTo>
                      <a:pt x="543" y="146"/>
                      <a:pt x="491" y="150"/>
                      <a:pt x="438" y="150"/>
                    </a:cubicBezTo>
                    <a:cubicBezTo>
                      <a:pt x="196" y="150"/>
                      <a:pt x="0" y="82"/>
                      <a:pt x="0" y="0"/>
                    </a:cubicBezTo>
                    <a:cubicBezTo>
                      <a:pt x="0" y="103"/>
                      <a:pt x="0" y="103"/>
                      <a:pt x="0" y="103"/>
                    </a:cubicBezTo>
                    <a:cubicBezTo>
                      <a:pt x="12" y="113"/>
                      <a:pt x="25" y="121"/>
                      <a:pt x="39" y="129"/>
                    </a:cubicBezTo>
                    <a:cubicBezTo>
                      <a:pt x="129" y="180"/>
                      <a:pt x="273" y="208"/>
                      <a:pt x="438" y="208"/>
                    </a:cubicBezTo>
                    <a:cubicBezTo>
                      <a:pt x="491" y="208"/>
                      <a:pt x="541" y="205"/>
                      <a:pt x="589" y="199"/>
                    </a:cubicBezTo>
                    <a:lnTo>
                      <a:pt x="590" y="1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632"/>
              </a:p>
            </p:txBody>
          </p:sp>
          <p:sp>
            <p:nvSpPr>
              <p:cNvPr id="33" name="Freeform 225"/>
              <p:cNvSpPr>
                <a:spLocks noEditPoints="1"/>
              </p:cNvSpPr>
              <p:nvPr/>
            </p:nvSpPr>
            <p:spPr bwMode="black">
              <a:xfrm>
                <a:off x="1886286" y="4267200"/>
                <a:ext cx="1011628" cy="995266"/>
              </a:xfrm>
              <a:custGeom>
                <a:avLst/>
                <a:gdLst>
                  <a:gd name="T0" fmla="*/ 683 w 1073"/>
                  <a:gd name="T1" fmla="*/ 951 h 1056"/>
                  <a:gd name="T2" fmla="*/ 683 w 1073"/>
                  <a:gd name="T3" fmla="*/ 947 h 1056"/>
                  <a:gd name="T4" fmla="*/ 537 w 1073"/>
                  <a:gd name="T5" fmla="*/ 957 h 1056"/>
                  <a:gd name="T6" fmla="*/ 99 w 1073"/>
                  <a:gd name="T7" fmla="*/ 776 h 1056"/>
                  <a:gd name="T8" fmla="*/ 99 w 1073"/>
                  <a:gd name="T9" fmla="*/ 623 h 1056"/>
                  <a:gd name="T10" fmla="*/ 99 w 1073"/>
                  <a:gd name="T11" fmla="*/ 520 h 1056"/>
                  <a:gd name="T12" fmla="*/ 99 w 1073"/>
                  <a:gd name="T13" fmla="*/ 352 h 1056"/>
                  <a:gd name="T14" fmla="*/ 137 w 1073"/>
                  <a:gd name="T15" fmla="*/ 379 h 1056"/>
                  <a:gd name="T16" fmla="*/ 537 w 1073"/>
                  <a:gd name="T17" fmla="*/ 458 h 1056"/>
                  <a:gd name="T18" fmla="*/ 862 w 1073"/>
                  <a:gd name="T19" fmla="*/ 411 h 1056"/>
                  <a:gd name="T20" fmla="*/ 972 w 1073"/>
                  <a:gd name="T21" fmla="*/ 355 h 1056"/>
                  <a:gd name="T22" fmla="*/ 975 w 1073"/>
                  <a:gd name="T23" fmla="*/ 352 h 1056"/>
                  <a:gd name="T24" fmla="*/ 975 w 1073"/>
                  <a:gd name="T25" fmla="*/ 460 h 1056"/>
                  <a:gd name="T26" fmla="*/ 1067 w 1073"/>
                  <a:gd name="T27" fmla="*/ 493 h 1056"/>
                  <a:gd name="T28" fmla="*/ 1073 w 1073"/>
                  <a:gd name="T29" fmla="*/ 494 h 1056"/>
                  <a:gd name="T30" fmla="*/ 1073 w 1073"/>
                  <a:gd name="T31" fmla="*/ 249 h 1056"/>
                  <a:gd name="T32" fmla="*/ 1002 w 1073"/>
                  <a:gd name="T33" fmla="*/ 114 h 1056"/>
                  <a:gd name="T34" fmla="*/ 537 w 1073"/>
                  <a:gd name="T35" fmla="*/ 0 h 1056"/>
                  <a:gd name="T36" fmla="*/ 195 w 1073"/>
                  <a:gd name="T37" fmla="*/ 49 h 1056"/>
                  <a:gd name="T38" fmla="*/ 71 w 1073"/>
                  <a:gd name="T39" fmla="*/ 114 h 1056"/>
                  <a:gd name="T40" fmla="*/ 0 w 1073"/>
                  <a:gd name="T41" fmla="*/ 249 h 1056"/>
                  <a:gd name="T42" fmla="*/ 0 w 1073"/>
                  <a:gd name="T43" fmla="*/ 776 h 1056"/>
                  <a:gd name="T44" fmla="*/ 64 w 1073"/>
                  <a:gd name="T45" fmla="*/ 917 h 1056"/>
                  <a:gd name="T46" fmla="*/ 537 w 1073"/>
                  <a:gd name="T47" fmla="*/ 1056 h 1056"/>
                  <a:gd name="T48" fmla="*/ 681 w 1073"/>
                  <a:gd name="T49" fmla="*/ 1047 h 1056"/>
                  <a:gd name="T50" fmla="*/ 683 w 1073"/>
                  <a:gd name="T51" fmla="*/ 951 h 1056"/>
                  <a:gd name="T52" fmla="*/ 537 w 1073"/>
                  <a:gd name="T53" fmla="*/ 99 h 1056"/>
                  <a:gd name="T54" fmla="*/ 975 w 1073"/>
                  <a:gd name="T55" fmla="*/ 249 h 1056"/>
                  <a:gd name="T56" fmla="*/ 537 w 1073"/>
                  <a:gd name="T57" fmla="*/ 399 h 1056"/>
                  <a:gd name="T58" fmla="*/ 99 w 1073"/>
                  <a:gd name="T59" fmla="*/ 249 h 1056"/>
                  <a:gd name="T60" fmla="*/ 537 w 1073"/>
                  <a:gd name="T61" fmla="*/ 99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73" h="1056">
                    <a:moveTo>
                      <a:pt x="683" y="951"/>
                    </a:moveTo>
                    <a:cubicBezTo>
                      <a:pt x="683" y="947"/>
                      <a:pt x="683" y="947"/>
                      <a:pt x="683" y="947"/>
                    </a:cubicBezTo>
                    <a:cubicBezTo>
                      <a:pt x="638" y="954"/>
                      <a:pt x="587" y="957"/>
                      <a:pt x="537" y="957"/>
                    </a:cubicBezTo>
                    <a:cubicBezTo>
                      <a:pt x="295" y="957"/>
                      <a:pt x="99" y="876"/>
                      <a:pt x="99" y="776"/>
                    </a:cubicBezTo>
                    <a:cubicBezTo>
                      <a:pt x="99" y="623"/>
                      <a:pt x="99" y="623"/>
                      <a:pt x="99" y="623"/>
                    </a:cubicBezTo>
                    <a:cubicBezTo>
                      <a:pt x="99" y="520"/>
                      <a:pt x="99" y="520"/>
                      <a:pt x="99" y="520"/>
                    </a:cubicBezTo>
                    <a:cubicBezTo>
                      <a:pt x="99" y="352"/>
                      <a:pt x="99" y="352"/>
                      <a:pt x="99" y="352"/>
                    </a:cubicBezTo>
                    <a:cubicBezTo>
                      <a:pt x="110" y="362"/>
                      <a:pt x="123" y="371"/>
                      <a:pt x="137" y="379"/>
                    </a:cubicBezTo>
                    <a:cubicBezTo>
                      <a:pt x="228" y="429"/>
                      <a:pt x="371" y="457"/>
                      <a:pt x="537" y="458"/>
                    </a:cubicBezTo>
                    <a:cubicBezTo>
                      <a:pt x="662" y="458"/>
                      <a:pt x="776" y="441"/>
                      <a:pt x="862" y="411"/>
                    </a:cubicBezTo>
                    <a:cubicBezTo>
                      <a:pt x="906" y="396"/>
                      <a:pt x="942" y="378"/>
                      <a:pt x="972" y="355"/>
                    </a:cubicBezTo>
                    <a:cubicBezTo>
                      <a:pt x="973" y="354"/>
                      <a:pt x="974" y="353"/>
                      <a:pt x="975" y="352"/>
                    </a:cubicBezTo>
                    <a:cubicBezTo>
                      <a:pt x="975" y="460"/>
                      <a:pt x="975" y="460"/>
                      <a:pt x="975" y="460"/>
                    </a:cubicBezTo>
                    <a:cubicBezTo>
                      <a:pt x="1008" y="465"/>
                      <a:pt x="1039" y="476"/>
                      <a:pt x="1067" y="493"/>
                    </a:cubicBezTo>
                    <a:cubicBezTo>
                      <a:pt x="1069" y="493"/>
                      <a:pt x="1071" y="493"/>
                      <a:pt x="1073" y="494"/>
                    </a:cubicBezTo>
                    <a:cubicBezTo>
                      <a:pt x="1073" y="249"/>
                      <a:pt x="1073" y="249"/>
                      <a:pt x="1073" y="249"/>
                    </a:cubicBezTo>
                    <a:cubicBezTo>
                      <a:pt x="1073" y="187"/>
                      <a:pt x="1037" y="141"/>
                      <a:pt x="1002" y="114"/>
                    </a:cubicBezTo>
                    <a:cubicBezTo>
                      <a:pt x="896" y="33"/>
                      <a:pt x="733" y="3"/>
                      <a:pt x="537" y="0"/>
                    </a:cubicBezTo>
                    <a:cubicBezTo>
                      <a:pt x="406" y="0"/>
                      <a:pt x="288" y="18"/>
                      <a:pt x="195" y="49"/>
                    </a:cubicBezTo>
                    <a:cubicBezTo>
                      <a:pt x="148" y="66"/>
                      <a:pt x="107" y="85"/>
                      <a:pt x="71" y="114"/>
                    </a:cubicBezTo>
                    <a:cubicBezTo>
                      <a:pt x="36" y="141"/>
                      <a:pt x="0" y="187"/>
                      <a:pt x="0" y="249"/>
                    </a:cubicBezTo>
                    <a:cubicBezTo>
                      <a:pt x="0" y="776"/>
                      <a:pt x="0" y="776"/>
                      <a:pt x="0" y="776"/>
                    </a:cubicBezTo>
                    <a:cubicBezTo>
                      <a:pt x="0" y="835"/>
                      <a:pt x="29" y="884"/>
                      <a:pt x="64" y="917"/>
                    </a:cubicBezTo>
                    <a:cubicBezTo>
                      <a:pt x="169" y="1014"/>
                      <a:pt x="338" y="1053"/>
                      <a:pt x="537" y="1056"/>
                    </a:cubicBezTo>
                    <a:cubicBezTo>
                      <a:pt x="586" y="1056"/>
                      <a:pt x="636" y="1053"/>
                      <a:pt x="681" y="1047"/>
                    </a:cubicBezTo>
                    <a:lnTo>
                      <a:pt x="683" y="951"/>
                    </a:lnTo>
                    <a:close/>
                    <a:moveTo>
                      <a:pt x="537" y="99"/>
                    </a:moveTo>
                    <a:cubicBezTo>
                      <a:pt x="778" y="99"/>
                      <a:pt x="975" y="166"/>
                      <a:pt x="975" y="249"/>
                    </a:cubicBezTo>
                    <a:cubicBezTo>
                      <a:pt x="975" y="332"/>
                      <a:pt x="778" y="399"/>
                      <a:pt x="537" y="399"/>
                    </a:cubicBezTo>
                    <a:cubicBezTo>
                      <a:pt x="295" y="399"/>
                      <a:pt x="99" y="332"/>
                      <a:pt x="99" y="249"/>
                    </a:cubicBezTo>
                    <a:cubicBezTo>
                      <a:pt x="99" y="166"/>
                      <a:pt x="295" y="99"/>
                      <a:pt x="537" y="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632"/>
              </a:p>
            </p:txBody>
          </p:sp>
        </p:grpSp>
      </p:grpSp>
      <p:grpSp>
        <p:nvGrpSpPr>
          <p:cNvPr id="5" name="Group 4"/>
          <p:cNvGrpSpPr/>
          <p:nvPr/>
        </p:nvGrpSpPr>
        <p:grpSpPr>
          <a:xfrm>
            <a:off x="4626402" y="1423017"/>
            <a:ext cx="3030961" cy="2247574"/>
            <a:chOff x="4533648" y="1395242"/>
            <a:chExt cx="2971800" cy="2203704"/>
          </a:xfrm>
        </p:grpSpPr>
        <p:sp>
          <p:nvSpPr>
            <p:cNvPr id="40" name="Rectangle 39"/>
            <p:cNvSpPr/>
            <p:nvPr/>
          </p:nvSpPr>
          <p:spPr bwMode="auto">
            <a:xfrm>
              <a:off x="4533648" y="1395242"/>
              <a:ext cx="2971800" cy="220370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22629" tIns="45702" rIns="45702" bIns="45702" numCol="1" spcCol="0" rtlCol="0" fromWordArt="0" anchor="ctr" anchorCtr="0" forceAA="0" compatLnSpc="1">
              <a:prstTxWarp prst="textNoShape">
                <a:avLst/>
              </a:prstTxWarp>
              <a:noAutofit/>
            </a:bodyPr>
            <a:lstStyle/>
            <a:p>
              <a:pPr lvl="0" algn="ctr"/>
              <a:r>
                <a:rPr lang="en-US" sz="1999" dirty="0">
                  <a:gradFill>
                    <a:gsLst>
                      <a:gs pos="1250">
                        <a:schemeClr val="tx1"/>
                      </a:gs>
                      <a:gs pos="100000">
                        <a:schemeClr val="tx1"/>
                      </a:gs>
                    </a:gsLst>
                    <a:lin ang="5400000" scaled="0"/>
                  </a:gradFill>
                  <a:latin typeface="+mj-lt"/>
                </a:rPr>
                <a:t>Performance</a:t>
              </a:r>
            </a:p>
          </p:txBody>
        </p:sp>
        <p:sp>
          <p:nvSpPr>
            <p:cNvPr id="47" name="Freeform 81"/>
            <p:cNvSpPr>
              <a:spLocks/>
            </p:cNvSpPr>
            <p:nvPr/>
          </p:nvSpPr>
          <p:spPr bwMode="black">
            <a:xfrm>
              <a:off x="4834798" y="2060945"/>
              <a:ext cx="674977" cy="717004"/>
            </a:xfrm>
            <a:custGeom>
              <a:avLst/>
              <a:gdLst>
                <a:gd name="T0" fmla="*/ 230 w 256"/>
                <a:gd name="T1" fmla="*/ 221 h 349"/>
                <a:gd name="T2" fmla="*/ 256 w 256"/>
                <a:gd name="T3" fmla="*/ 202 h 349"/>
                <a:gd name="T4" fmla="*/ 232 w 256"/>
                <a:gd name="T5" fmla="*/ 184 h 349"/>
                <a:gd name="T6" fmla="*/ 239 w 256"/>
                <a:gd name="T7" fmla="*/ 170 h 349"/>
                <a:gd name="T8" fmla="*/ 217 w 256"/>
                <a:gd name="T9" fmla="*/ 152 h 349"/>
                <a:gd name="T10" fmla="*/ 187 w 256"/>
                <a:gd name="T11" fmla="*/ 152 h 349"/>
                <a:gd name="T12" fmla="*/ 187 w 256"/>
                <a:gd name="T13" fmla="*/ 91 h 349"/>
                <a:gd name="T14" fmla="*/ 217 w 256"/>
                <a:gd name="T15" fmla="*/ 45 h 349"/>
                <a:gd name="T16" fmla="*/ 203 w 256"/>
                <a:gd name="T17" fmla="*/ 10 h 349"/>
                <a:gd name="T18" fmla="*/ 166 w 256"/>
                <a:gd name="T19" fmla="*/ 58 h 349"/>
                <a:gd name="T20" fmla="*/ 130 w 256"/>
                <a:gd name="T21" fmla="*/ 10 h 349"/>
                <a:gd name="T22" fmla="*/ 116 w 256"/>
                <a:gd name="T23" fmla="*/ 45 h 349"/>
                <a:gd name="T24" fmla="*/ 146 w 256"/>
                <a:gd name="T25" fmla="*/ 91 h 349"/>
                <a:gd name="T26" fmla="*/ 146 w 256"/>
                <a:gd name="T27" fmla="*/ 121 h 349"/>
                <a:gd name="T28" fmla="*/ 143 w 256"/>
                <a:gd name="T29" fmla="*/ 119 h 349"/>
                <a:gd name="T30" fmla="*/ 99 w 256"/>
                <a:gd name="T31" fmla="*/ 126 h 349"/>
                <a:gd name="T32" fmla="*/ 45 w 256"/>
                <a:gd name="T33" fmla="*/ 162 h 349"/>
                <a:gd name="T34" fmla="*/ 0 w 256"/>
                <a:gd name="T35" fmla="*/ 162 h 349"/>
                <a:gd name="T36" fmla="*/ 0 w 256"/>
                <a:gd name="T37" fmla="*/ 272 h 349"/>
                <a:gd name="T38" fmla="*/ 70 w 256"/>
                <a:gd name="T39" fmla="*/ 277 h 349"/>
                <a:gd name="T40" fmla="*/ 132 w 256"/>
                <a:gd name="T41" fmla="*/ 286 h 349"/>
                <a:gd name="T42" fmla="*/ 127 w 256"/>
                <a:gd name="T43" fmla="*/ 273 h 349"/>
                <a:gd name="T44" fmla="*/ 139 w 256"/>
                <a:gd name="T45" fmla="*/ 255 h 349"/>
                <a:gd name="T46" fmla="*/ 125 w 256"/>
                <a:gd name="T47" fmla="*/ 237 h 349"/>
                <a:gd name="T48" fmla="*/ 140 w 256"/>
                <a:gd name="T49" fmla="*/ 219 h 349"/>
                <a:gd name="T50" fmla="*/ 125 w 256"/>
                <a:gd name="T51" fmla="*/ 201 h 349"/>
                <a:gd name="T52" fmla="*/ 138 w 256"/>
                <a:gd name="T53" fmla="*/ 185 h 349"/>
                <a:gd name="T54" fmla="*/ 125 w 256"/>
                <a:gd name="T55" fmla="*/ 167 h 349"/>
                <a:gd name="T56" fmla="*/ 146 w 256"/>
                <a:gd name="T57" fmla="*/ 148 h 349"/>
                <a:gd name="T58" fmla="*/ 146 w 256"/>
                <a:gd name="T59" fmla="*/ 155 h 349"/>
                <a:gd name="T60" fmla="*/ 137 w 256"/>
                <a:gd name="T61" fmla="*/ 170 h 349"/>
                <a:gd name="T62" fmla="*/ 146 w 256"/>
                <a:gd name="T63" fmla="*/ 185 h 349"/>
                <a:gd name="T64" fmla="*/ 146 w 256"/>
                <a:gd name="T65" fmla="*/ 188 h 349"/>
                <a:gd name="T66" fmla="*/ 137 w 256"/>
                <a:gd name="T67" fmla="*/ 202 h 349"/>
                <a:gd name="T68" fmla="*/ 146 w 256"/>
                <a:gd name="T69" fmla="*/ 216 h 349"/>
                <a:gd name="T70" fmla="*/ 146 w 256"/>
                <a:gd name="T71" fmla="*/ 224 h 349"/>
                <a:gd name="T72" fmla="*/ 137 w 256"/>
                <a:gd name="T73" fmla="*/ 239 h 349"/>
                <a:gd name="T74" fmla="*/ 146 w 256"/>
                <a:gd name="T75" fmla="*/ 254 h 349"/>
                <a:gd name="T76" fmla="*/ 146 w 256"/>
                <a:gd name="T77" fmla="*/ 261 h 349"/>
                <a:gd name="T78" fmla="*/ 139 w 256"/>
                <a:gd name="T79" fmla="*/ 276 h 349"/>
                <a:gd name="T80" fmla="*/ 146 w 256"/>
                <a:gd name="T81" fmla="*/ 291 h 349"/>
                <a:gd name="T82" fmla="*/ 146 w 256"/>
                <a:gd name="T83" fmla="*/ 324 h 349"/>
                <a:gd name="T84" fmla="*/ 167 w 256"/>
                <a:gd name="T85" fmla="*/ 349 h 349"/>
                <a:gd name="T86" fmla="*/ 187 w 256"/>
                <a:gd name="T87" fmla="*/ 324 h 349"/>
                <a:gd name="T88" fmla="*/ 187 w 256"/>
                <a:gd name="T89" fmla="*/ 294 h 349"/>
                <a:gd name="T90" fmla="*/ 207 w 256"/>
                <a:gd name="T91" fmla="*/ 294 h 349"/>
                <a:gd name="T92" fmla="*/ 226 w 256"/>
                <a:gd name="T93" fmla="*/ 276 h 349"/>
                <a:gd name="T94" fmla="*/ 207 w 256"/>
                <a:gd name="T95" fmla="*/ 257 h 349"/>
                <a:gd name="T96" fmla="*/ 187 w 256"/>
                <a:gd name="T97" fmla="*/ 257 h 349"/>
                <a:gd name="T98" fmla="*/ 187 w 256"/>
                <a:gd name="T99" fmla="*/ 257 h 349"/>
                <a:gd name="T100" fmla="*/ 217 w 256"/>
                <a:gd name="T101" fmla="*/ 257 h 349"/>
                <a:gd name="T102" fmla="*/ 239 w 256"/>
                <a:gd name="T103" fmla="*/ 239 h 349"/>
                <a:gd name="T104" fmla="*/ 217 w 256"/>
                <a:gd name="T105" fmla="*/ 221 h 349"/>
                <a:gd name="T106" fmla="*/ 187 w 256"/>
                <a:gd name="T107" fmla="*/ 221 h 349"/>
                <a:gd name="T108" fmla="*/ 187 w 256"/>
                <a:gd name="T109" fmla="*/ 221 h 349"/>
                <a:gd name="T110" fmla="*/ 230 w 256"/>
                <a:gd name="T111" fmla="*/ 221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6" h="349">
                  <a:moveTo>
                    <a:pt x="230" y="221"/>
                  </a:moveTo>
                  <a:cubicBezTo>
                    <a:pt x="245" y="221"/>
                    <a:pt x="256" y="212"/>
                    <a:pt x="256" y="202"/>
                  </a:cubicBezTo>
                  <a:cubicBezTo>
                    <a:pt x="256" y="192"/>
                    <a:pt x="245" y="184"/>
                    <a:pt x="232" y="184"/>
                  </a:cubicBezTo>
                  <a:cubicBezTo>
                    <a:pt x="236" y="180"/>
                    <a:pt x="239" y="175"/>
                    <a:pt x="239" y="170"/>
                  </a:cubicBezTo>
                  <a:cubicBezTo>
                    <a:pt x="239" y="160"/>
                    <a:pt x="229" y="152"/>
                    <a:pt x="217" y="152"/>
                  </a:cubicBezTo>
                  <a:cubicBezTo>
                    <a:pt x="187" y="152"/>
                    <a:pt x="187" y="152"/>
                    <a:pt x="187" y="152"/>
                  </a:cubicBezTo>
                  <a:cubicBezTo>
                    <a:pt x="187" y="91"/>
                    <a:pt x="187" y="91"/>
                    <a:pt x="187" y="91"/>
                  </a:cubicBezTo>
                  <a:cubicBezTo>
                    <a:pt x="205" y="83"/>
                    <a:pt x="217" y="66"/>
                    <a:pt x="217" y="45"/>
                  </a:cubicBezTo>
                  <a:cubicBezTo>
                    <a:pt x="217" y="31"/>
                    <a:pt x="203" y="0"/>
                    <a:pt x="203" y="10"/>
                  </a:cubicBezTo>
                  <a:cubicBezTo>
                    <a:pt x="204" y="24"/>
                    <a:pt x="195" y="58"/>
                    <a:pt x="166" y="58"/>
                  </a:cubicBezTo>
                  <a:cubicBezTo>
                    <a:pt x="140" y="58"/>
                    <a:pt x="129" y="30"/>
                    <a:pt x="130" y="10"/>
                  </a:cubicBezTo>
                  <a:cubicBezTo>
                    <a:pt x="130" y="3"/>
                    <a:pt x="116" y="32"/>
                    <a:pt x="116" y="45"/>
                  </a:cubicBezTo>
                  <a:cubicBezTo>
                    <a:pt x="116" y="66"/>
                    <a:pt x="129" y="84"/>
                    <a:pt x="146" y="91"/>
                  </a:cubicBezTo>
                  <a:cubicBezTo>
                    <a:pt x="146" y="121"/>
                    <a:pt x="146" y="121"/>
                    <a:pt x="146" y="121"/>
                  </a:cubicBezTo>
                  <a:cubicBezTo>
                    <a:pt x="143" y="119"/>
                    <a:pt x="143" y="119"/>
                    <a:pt x="143" y="119"/>
                  </a:cubicBezTo>
                  <a:cubicBezTo>
                    <a:pt x="143" y="119"/>
                    <a:pt x="110" y="122"/>
                    <a:pt x="99" y="126"/>
                  </a:cubicBezTo>
                  <a:cubicBezTo>
                    <a:pt x="87" y="131"/>
                    <a:pt x="63" y="162"/>
                    <a:pt x="45" y="162"/>
                  </a:cubicBezTo>
                  <a:cubicBezTo>
                    <a:pt x="26" y="162"/>
                    <a:pt x="0" y="162"/>
                    <a:pt x="0" y="162"/>
                  </a:cubicBezTo>
                  <a:cubicBezTo>
                    <a:pt x="0" y="272"/>
                    <a:pt x="0" y="272"/>
                    <a:pt x="0" y="272"/>
                  </a:cubicBezTo>
                  <a:cubicBezTo>
                    <a:pt x="0" y="272"/>
                    <a:pt x="47" y="272"/>
                    <a:pt x="70" y="277"/>
                  </a:cubicBezTo>
                  <a:cubicBezTo>
                    <a:pt x="86" y="280"/>
                    <a:pt x="110" y="284"/>
                    <a:pt x="132" y="286"/>
                  </a:cubicBezTo>
                  <a:cubicBezTo>
                    <a:pt x="129" y="283"/>
                    <a:pt x="127" y="278"/>
                    <a:pt x="127" y="273"/>
                  </a:cubicBezTo>
                  <a:cubicBezTo>
                    <a:pt x="127" y="265"/>
                    <a:pt x="132" y="258"/>
                    <a:pt x="139" y="255"/>
                  </a:cubicBezTo>
                  <a:cubicBezTo>
                    <a:pt x="131" y="252"/>
                    <a:pt x="125" y="245"/>
                    <a:pt x="125" y="237"/>
                  </a:cubicBezTo>
                  <a:cubicBezTo>
                    <a:pt x="125" y="229"/>
                    <a:pt x="131" y="222"/>
                    <a:pt x="140" y="219"/>
                  </a:cubicBezTo>
                  <a:cubicBezTo>
                    <a:pt x="131" y="216"/>
                    <a:pt x="125" y="209"/>
                    <a:pt x="125" y="201"/>
                  </a:cubicBezTo>
                  <a:cubicBezTo>
                    <a:pt x="125" y="194"/>
                    <a:pt x="130" y="188"/>
                    <a:pt x="138" y="185"/>
                  </a:cubicBezTo>
                  <a:cubicBezTo>
                    <a:pt x="130" y="182"/>
                    <a:pt x="125" y="175"/>
                    <a:pt x="125" y="167"/>
                  </a:cubicBezTo>
                  <a:cubicBezTo>
                    <a:pt x="125" y="157"/>
                    <a:pt x="135" y="148"/>
                    <a:pt x="146" y="148"/>
                  </a:cubicBezTo>
                  <a:cubicBezTo>
                    <a:pt x="146" y="155"/>
                    <a:pt x="146" y="155"/>
                    <a:pt x="146" y="155"/>
                  </a:cubicBezTo>
                  <a:cubicBezTo>
                    <a:pt x="141" y="158"/>
                    <a:pt x="137" y="164"/>
                    <a:pt x="137" y="170"/>
                  </a:cubicBezTo>
                  <a:cubicBezTo>
                    <a:pt x="137" y="176"/>
                    <a:pt x="141" y="182"/>
                    <a:pt x="146" y="185"/>
                  </a:cubicBezTo>
                  <a:cubicBezTo>
                    <a:pt x="146" y="188"/>
                    <a:pt x="146" y="188"/>
                    <a:pt x="146" y="188"/>
                  </a:cubicBezTo>
                  <a:cubicBezTo>
                    <a:pt x="141" y="191"/>
                    <a:pt x="137" y="196"/>
                    <a:pt x="137" y="202"/>
                  </a:cubicBezTo>
                  <a:cubicBezTo>
                    <a:pt x="137" y="208"/>
                    <a:pt x="141" y="213"/>
                    <a:pt x="146" y="216"/>
                  </a:cubicBezTo>
                  <a:cubicBezTo>
                    <a:pt x="146" y="224"/>
                    <a:pt x="146" y="224"/>
                    <a:pt x="146" y="224"/>
                  </a:cubicBezTo>
                  <a:cubicBezTo>
                    <a:pt x="141" y="227"/>
                    <a:pt x="137" y="233"/>
                    <a:pt x="137" y="239"/>
                  </a:cubicBezTo>
                  <a:cubicBezTo>
                    <a:pt x="137" y="245"/>
                    <a:pt x="141" y="251"/>
                    <a:pt x="146" y="254"/>
                  </a:cubicBezTo>
                  <a:cubicBezTo>
                    <a:pt x="146" y="261"/>
                    <a:pt x="146" y="261"/>
                    <a:pt x="146" y="261"/>
                  </a:cubicBezTo>
                  <a:cubicBezTo>
                    <a:pt x="142" y="264"/>
                    <a:pt x="139" y="270"/>
                    <a:pt x="139" y="276"/>
                  </a:cubicBezTo>
                  <a:cubicBezTo>
                    <a:pt x="139" y="282"/>
                    <a:pt x="142" y="287"/>
                    <a:pt x="146" y="291"/>
                  </a:cubicBezTo>
                  <a:cubicBezTo>
                    <a:pt x="146" y="324"/>
                    <a:pt x="146" y="324"/>
                    <a:pt x="146" y="324"/>
                  </a:cubicBezTo>
                  <a:cubicBezTo>
                    <a:pt x="146" y="338"/>
                    <a:pt x="156" y="349"/>
                    <a:pt x="167" y="349"/>
                  </a:cubicBezTo>
                  <a:cubicBezTo>
                    <a:pt x="178" y="349"/>
                    <a:pt x="187" y="338"/>
                    <a:pt x="187" y="324"/>
                  </a:cubicBezTo>
                  <a:cubicBezTo>
                    <a:pt x="187" y="294"/>
                    <a:pt x="187" y="294"/>
                    <a:pt x="187" y="294"/>
                  </a:cubicBezTo>
                  <a:cubicBezTo>
                    <a:pt x="207" y="294"/>
                    <a:pt x="207" y="294"/>
                    <a:pt x="207" y="294"/>
                  </a:cubicBezTo>
                  <a:cubicBezTo>
                    <a:pt x="217" y="294"/>
                    <a:pt x="226" y="286"/>
                    <a:pt x="226" y="276"/>
                  </a:cubicBezTo>
                  <a:cubicBezTo>
                    <a:pt x="226" y="266"/>
                    <a:pt x="217" y="257"/>
                    <a:pt x="207" y="257"/>
                  </a:cubicBezTo>
                  <a:cubicBezTo>
                    <a:pt x="187" y="257"/>
                    <a:pt x="187" y="257"/>
                    <a:pt x="187" y="257"/>
                  </a:cubicBezTo>
                  <a:cubicBezTo>
                    <a:pt x="187" y="257"/>
                    <a:pt x="187" y="257"/>
                    <a:pt x="187" y="257"/>
                  </a:cubicBezTo>
                  <a:cubicBezTo>
                    <a:pt x="217" y="257"/>
                    <a:pt x="217" y="257"/>
                    <a:pt x="217" y="257"/>
                  </a:cubicBezTo>
                  <a:cubicBezTo>
                    <a:pt x="229" y="257"/>
                    <a:pt x="239" y="249"/>
                    <a:pt x="239" y="239"/>
                  </a:cubicBezTo>
                  <a:cubicBezTo>
                    <a:pt x="239" y="229"/>
                    <a:pt x="229" y="221"/>
                    <a:pt x="217" y="221"/>
                  </a:cubicBezTo>
                  <a:cubicBezTo>
                    <a:pt x="187" y="221"/>
                    <a:pt x="187" y="221"/>
                    <a:pt x="187" y="221"/>
                  </a:cubicBezTo>
                  <a:cubicBezTo>
                    <a:pt x="187" y="221"/>
                    <a:pt x="187" y="221"/>
                    <a:pt x="187" y="221"/>
                  </a:cubicBezTo>
                  <a:lnTo>
                    <a:pt x="230" y="221"/>
                  </a:lnTo>
                  <a:close/>
                </a:path>
              </a:pathLst>
            </a:custGeom>
            <a:solidFill>
              <a:srgbClr val="FFFFFF"/>
            </a:solidFill>
            <a:ln>
              <a:noFill/>
            </a:ln>
          </p:spPr>
          <p:txBody>
            <a:bodyPr vert="horz" wrap="square" lIns="83943" tIns="41972" rIns="83943" bIns="41972" numCol="1" anchor="t" anchorCtr="0" compatLnSpc="1">
              <a:prstTxWarp prst="textNoShape">
                <a:avLst/>
              </a:prstTxWarp>
            </a:bodyPr>
            <a:lstStyle/>
            <a:p>
              <a:endParaRPr lang="en-US" sz="1632"/>
            </a:p>
          </p:txBody>
        </p:sp>
      </p:grpSp>
      <p:grpSp>
        <p:nvGrpSpPr>
          <p:cNvPr id="6" name="Group 5"/>
          <p:cNvGrpSpPr/>
          <p:nvPr/>
        </p:nvGrpSpPr>
        <p:grpSpPr>
          <a:xfrm>
            <a:off x="8357990" y="4094689"/>
            <a:ext cx="3030961" cy="2247574"/>
            <a:chOff x="8192400" y="4014766"/>
            <a:chExt cx="2971800" cy="2203704"/>
          </a:xfrm>
        </p:grpSpPr>
        <p:grpSp>
          <p:nvGrpSpPr>
            <p:cNvPr id="34" name="Group 33"/>
            <p:cNvGrpSpPr/>
            <p:nvPr/>
          </p:nvGrpSpPr>
          <p:grpSpPr>
            <a:xfrm>
              <a:off x="8192400" y="4014766"/>
              <a:ext cx="2971800" cy="2203704"/>
              <a:chOff x="787263" y="1301560"/>
              <a:chExt cx="4671982" cy="2332290"/>
            </a:xfrm>
            <a:solidFill>
              <a:srgbClr val="FF8C00"/>
            </a:solidFill>
          </p:grpSpPr>
          <p:sp>
            <p:nvSpPr>
              <p:cNvPr id="35" name="Rectangle 34"/>
              <p:cNvSpPr/>
              <p:nvPr/>
            </p:nvSpPr>
            <p:spPr bwMode="auto">
              <a:xfrm>
                <a:off x="787263" y="1301560"/>
                <a:ext cx="4671982" cy="233229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22629" tIns="45702" rIns="45702" bIns="45702" numCol="1" spcCol="0" rtlCol="0" fromWordArt="0" anchor="ctr" anchorCtr="0" forceAA="0" compatLnSpc="1">
                <a:prstTxWarp prst="textNoShape">
                  <a:avLst/>
                </a:prstTxWarp>
                <a:noAutofit/>
              </a:bodyPr>
              <a:lstStyle/>
              <a:p>
                <a:pPr lvl="0" algn="ctr"/>
                <a:r>
                  <a:rPr lang="en-US" sz="1999" dirty="0">
                    <a:gradFill>
                      <a:gsLst>
                        <a:gs pos="1250">
                          <a:schemeClr val="tx1"/>
                        </a:gs>
                        <a:gs pos="100000">
                          <a:schemeClr val="tx1"/>
                        </a:gs>
                      </a:gsLst>
                      <a:lin ang="5400000" scaled="0"/>
                    </a:gradFill>
                    <a:latin typeface="+mj-lt"/>
                  </a:rPr>
                  <a:t>  Enterprise Deployment </a:t>
                </a:r>
              </a:p>
            </p:txBody>
          </p:sp>
          <p:grpSp>
            <p:nvGrpSpPr>
              <p:cNvPr id="36" name="Group 35"/>
              <p:cNvGrpSpPr/>
              <p:nvPr/>
            </p:nvGrpSpPr>
            <p:grpSpPr bwMode="black">
              <a:xfrm>
                <a:off x="1242510" y="1948202"/>
                <a:ext cx="981731" cy="876279"/>
                <a:chOff x="3422650" y="3467099"/>
                <a:chExt cx="533401" cy="549276"/>
              </a:xfrm>
              <a:grpFill/>
            </p:grpSpPr>
            <p:sp>
              <p:nvSpPr>
                <p:cNvPr id="37" name="Freeform 82"/>
                <p:cNvSpPr>
                  <a:spLocks noEditPoints="1"/>
                </p:cNvSpPr>
                <p:nvPr/>
              </p:nvSpPr>
              <p:spPr bwMode="black">
                <a:xfrm>
                  <a:off x="3422651" y="3467099"/>
                  <a:ext cx="533400" cy="533400"/>
                </a:xfrm>
                <a:custGeom>
                  <a:avLst/>
                  <a:gdLst>
                    <a:gd name="T0" fmla="*/ 590 w 2193"/>
                    <a:gd name="T1" fmla="*/ 531 h 2197"/>
                    <a:gd name="T2" fmla="*/ 1140 w 2193"/>
                    <a:gd name="T3" fmla="*/ 364 h 2197"/>
                    <a:gd name="T4" fmla="*/ 1100 w 2193"/>
                    <a:gd name="T5" fmla="*/ 435 h 2197"/>
                    <a:gd name="T6" fmla="*/ 1066 w 2193"/>
                    <a:gd name="T7" fmla="*/ 405 h 2197"/>
                    <a:gd name="T8" fmla="*/ 1025 w 2193"/>
                    <a:gd name="T9" fmla="*/ 503 h 2197"/>
                    <a:gd name="T10" fmla="*/ 951 w 2193"/>
                    <a:gd name="T11" fmla="*/ 405 h 2197"/>
                    <a:gd name="T12" fmla="*/ 992 w 2193"/>
                    <a:gd name="T13" fmla="*/ 503 h 2197"/>
                    <a:gd name="T14" fmla="*/ 877 w 2193"/>
                    <a:gd name="T15" fmla="*/ 364 h 2197"/>
                    <a:gd name="T16" fmla="*/ 917 w 2193"/>
                    <a:gd name="T17" fmla="*/ 544 h 2197"/>
                    <a:gd name="T18" fmla="*/ 802 w 2193"/>
                    <a:gd name="T19" fmla="*/ 435 h 2197"/>
                    <a:gd name="T20" fmla="*/ 802 w 2193"/>
                    <a:gd name="T21" fmla="*/ 544 h 2197"/>
                    <a:gd name="T22" fmla="*/ 768 w 2193"/>
                    <a:gd name="T23" fmla="*/ 435 h 2197"/>
                    <a:gd name="T24" fmla="*/ 727 w 2193"/>
                    <a:gd name="T25" fmla="*/ 503 h 2197"/>
                    <a:gd name="T26" fmla="*/ 693 w 2193"/>
                    <a:gd name="T27" fmla="*/ 476 h 2197"/>
                    <a:gd name="T28" fmla="*/ 655 w 2193"/>
                    <a:gd name="T29" fmla="*/ 282 h 2197"/>
                    <a:gd name="T30" fmla="*/ 655 w 2193"/>
                    <a:gd name="T31" fmla="*/ 282 h 2197"/>
                    <a:gd name="T32" fmla="*/ 1140 w 2193"/>
                    <a:gd name="T33" fmla="*/ 92 h 2197"/>
                    <a:gd name="T34" fmla="*/ 1100 w 2193"/>
                    <a:gd name="T35" fmla="*/ 191 h 2197"/>
                    <a:gd name="T36" fmla="*/ 1025 w 2193"/>
                    <a:gd name="T37" fmla="*/ 92 h 2197"/>
                    <a:gd name="T38" fmla="*/ 1066 w 2193"/>
                    <a:gd name="T39" fmla="*/ 191 h 2197"/>
                    <a:gd name="T40" fmla="*/ 951 w 2193"/>
                    <a:gd name="T41" fmla="*/ 52 h 2197"/>
                    <a:gd name="T42" fmla="*/ 992 w 2193"/>
                    <a:gd name="T43" fmla="*/ 231 h 2197"/>
                    <a:gd name="T44" fmla="*/ 877 w 2193"/>
                    <a:gd name="T45" fmla="*/ 123 h 2197"/>
                    <a:gd name="T46" fmla="*/ 877 w 2193"/>
                    <a:gd name="T47" fmla="*/ 231 h 2197"/>
                    <a:gd name="T48" fmla="*/ 842 w 2193"/>
                    <a:gd name="T49" fmla="*/ 123 h 2197"/>
                    <a:gd name="T50" fmla="*/ 802 w 2193"/>
                    <a:gd name="T51" fmla="*/ 191 h 2197"/>
                    <a:gd name="T52" fmla="*/ 768 w 2193"/>
                    <a:gd name="T53" fmla="*/ 163 h 2197"/>
                    <a:gd name="T54" fmla="*/ 653 w 2193"/>
                    <a:gd name="T55" fmla="*/ 52 h 2197"/>
                    <a:gd name="T56" fmla="*/ 653 w 2193"/>
                    <a:gd name="T57" fmla="*/ 163 h 2197"/>
                    <a:gd name="T58" fmla="*/ 1315 w 2193"/>
                    <a:gd name="T59" fmla="*/ 2023 h 2197"/>
                    <a:gd name="T60" fmla="*/ 1444 w 2193"/>
                    <a:gd name="T61" fmla="*/ 2179 h 2197"/>
                    <a:gd name="T62" fmla="*/ 1597 w 2193"/>
                    <a:gd name="T63" fmla="*/ 1488 h 2197"/>
                    <a:gd name="T64" fmla="*/ 2182 w 2193"/>
                    <a:gd name="T65" fmla="*/ 1590 h 2197"/>
                    <a:gd name="T66" fmla="*/ 925 w 2193"/>
                    <a:gd name="T67" fmla="*/ 1617 h 2197"/>
                    <a:gd name="T68" fmla="*/ 1137 w 2193"/>
                    <a:gd name="T69" fmla="*/ 1617 h 2197"/>
                    <a:gd name="T70" fmla="*/ 2090 w 2193"/>
                    <a:gd name="T71" fmla="*/ 1142 h 2197"/>
                    <a:gd name="T72" fmla="*/ 1538 w 2193"/>
                    <a:gd name="T73" fmla="*/ 908 h 2197"/>
                    <a:gd name="T74" fmla="*/ 1043 w 2193"/>
                    <a:gd name="T75" fmla="*/ 908 h 2197"/>
                    <a:gd name="T76" fmla="*/ 103 w 2193"/>
                    <a:gd name="T77" fmla="*/ 1377 h 2197"/>
                    <a:gd name="T78" fmla="*/ 1675 w 2193"/>
                    <a:gd name="T79" fmla="*/ 1407 h 2197"/>
                    <a:gd name="T80" fmla="*/ 1268 w 2193"/>
                    <a:gd name="T81" fmla="*/ 1660 h 2197"/>
                    <a:gd name="T82" fmla="*/ 1268 w 2193"/>
                    <a:gd name="T83" fmla="*/ 1660 h 2197"/>
                    <a:gd name="T84" fmla="*/ 1140 w 2193"/>
                    <a:gd name="T85" fmla="*/ 788 h 2197"/>
                    <a:gd name="T86" fmla="*/ 1025 w 2193"/>
                    <a:gd name="T87" fmla="*/ 677 h 2197"/>
                    <a:gd name="T88" fmla="*/ 1025 w 2193"/>
                    <a:gd name="T89" fmla="*/ 788 h 2197"/>
                    <a:gd name="T90" fmla="*/ 653 w 2193"/>
                    <a:gd name="T91" fmla="*/ 788 h 2197"/>
                    <a:gd name="T92" fmla="*/ 693 w 2193"/>
                    <a:gd name="T93" fmla="*/ 717 h 2197"/>
                    <a:gd name="T94" fmla="*/ 727 w 2193"/>
                    <a:gd name="T95" fmla="*/ 748 h 2197"/>
                    <a:gd name="T96" fmla="*/ 842 w 2193"/>
                    <a:gd name="T97" fmla="*/ 856 h 2197"/>
                    <a:gd name="T98" fmla="*/ 842 w 2193"/>
                    <a:gd name="T99" fmla="*/ 748 h 2197"/>
                    <a:gd name="T100" fmla="*/ 877 w 2193"/>
                    <a:gd name="T101" fmla="*/ 856 h 2197"/>
                    <a:gd name="T102" fmla="*/ 917 w 2193"/>
                    <a:gd name="T103" fmla="*/ 788 h 2197"/>
                    <a:gd name="T104" fmla="*/ 951 w 2193"/>
                    <a:gd name="T105" fmla="*/ 816 h 2197"/>
                    <a:gd name="T106" fmla="*/ 992 w 2193"/>
                    <a:gd name="T107" fmla="*/ 717 h 2197"/>
                    <a:gd name="T108" fmla="*/ 1066 w 2193"/>
                    <a:gd name="T109" fmla="*/ 856 h 2197"/>
                    <a:gd name="T110" fmla="*/ 176 w 2193"/>
                    <a:gd name="T111" fmla="*/ 1407 h 2197"/>
                    <a:gd name="T112" fmla="*/ 0 w 2193"/>
                    <a:gd name="T113" fmla="*/ 1622 h 2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93" h="2197">
                      <a:moveTo>
                        <a:pt x="655" y="595"/>
                      </a:moveTo>
                      <a:cubicBezTo>
                        <a:pt x="1538" y="595"/>
                        <a:pt x="1538" y="595"/>
                        <a:pt x="1538" y="595"/>
                      </a:cubicBezTo>
                      <a:cubicBezTo>
                        <a:pt x="1574" y="595"/>
                        <a:pt x="1603" y="566"/>
                        <a:pt x="1603" y="531"/>
                      </a:cubicBezTo>
                      <a:cubicBezTo>
                        <a:pt x="1603" y="377"/>
                        <a:pt x="1603" y="377"/>
                        <a:pt x="1603" y="377"/>
                      </a:cubicBezTo>
                      <a:cubicBezTo>
                        <a:pt x="1603" y="342"/>
                        <a:pt x="1574" y="313"/>
                        <a:pt x="1538" y="313"/>
                      </a:cubicBezTo>
                      <a:cubicBezTo>
                        <a:pt x="655" y="313"/>
                        <a:pt x="655" y="313"/>
                        <a:pt x="655" y="313"/>
                      </a:cubicBezTo>
                      <a:cubicBezTo>
                        <a:pt x="619" y="313"/>
                        <a:pt x="590" y="342"/>
                        <a:pt x="590" y="377"/>
                      </a:cubicBezTo>
                      <a:cubicBezTo>
                        <a:pt x="590" y="531"/>
                        <a:pt x="590" y="531"/>
                        <a:pt x="590" y="531"/>
                      </a:cubicBezTo>
                      <a:cubicBezTo>
                        <a:pt x="590" y="566"/>
                        <a:pt x="619" y="595"/>
                        <a:pt x="655" y="595"/>
                      </a:cubicBezTo>
                      <a:close/>
                      <a:moveTo>
                        <a:pt x="1464" y="403"/>
                      </a:moveTo>
                      <a:cubicBezTo>
                        <a:pt x="1492" y="403"/>
                        <a:pt x="1515" y="426"/>
                        <a:pt x="1515" y="454"/>
                      </a:cubicBezTo>
                      <a:cubicBezTo>
                        <a:pt x="1515" y="482"/>
                        <a:pt x="1492" y="505"/>
                        <a:pt x="1464" y="505"/>
                      </a:cubicBezTo>
                      <a:cubicBezTo>
                        <a:pt x="1436" y="505"/>
                        <a:pt x="1413" y="482"/>
                        <a:pt x="1413" y="454"/>
                      </a:cubicBezTo>
                      <a:cubicBezTo>
                        <a:pt x="1413" y="426"/>
                        <a:pt x="1436" y="403"/>
                        <a:pt x="1464" y="403"/>
                      </a:cubicBezTo>
                      <a:close/>
                      <a:moveTo>
                        <a:pt x="1100" y="364"/>
                      </a:moveTo>
                      <a:cubicBezTo>
                        <a:pt x="1140" y="364"/>
                        <a:pt x="1140" y="364"/>
                        <a:pt x="1140" y="364"/>
                      </a:cubicBezTo>
                      <a:cubicBezTo>
                        <a:pt x="1140" y="405"/>
                        <a:pt x="1140" y="405"/>
                        <a:pt x="1140" y="405"/>
                      </a:cubicBezTo>
                      <a:cubicBezTo>
                        <a:pt x="1100" y="405"/>
                        <a:pt x="1100" y="405"/>
                        <a:pt x="1100" y="405"/>
                      </a:cubicBezTo>
                      <a:lnTo>
                        <a:pt x="1100" y="364"/>
                      </a:lnTo>
                      <a:close/>
                      <a:moveTo>
                        <a:pt x="1100" y="435"/>
                      </a:moveTo>
                      <a:cubicBezTo>
                        <a:pt x="1140" y="435"/>
                        <a:pt x="1140" y="435"/>
                        <a:pt x="1140" y="435"/>
                      </a:cubicBezTo>
                      <a:cubicBezTo>
                        <a:pt x="1140" y="476"/>
                        <a:pt x="1140" y="476"/>
                        <a:pt x="1140" y="476"/>
                      </a:cubicBezTo>
                      <a:cubicBezTo>
                        <a:pt x="1100" y="476"/>
                        <a:pt x="1100" y="476"/>
                        <a:pt x="1100" y="476"/>
                      </a:cubicBezTo>
                      <a:lnTo>
                        <a:pt x="1100" y="435"/>
                      </a:lnTo>
                      <a:close/>
                      <a:moveTo>
                        <a:pt x="1100" y="503"/>
                      </a:moveTo>
                      <a:cubicBezTo>
                        <a:pt x="1140" y="503"/>
                        <a:pt x="1140" y="503"/>
                        <a:pt x="1140" y="503"/>
                      </a:cubicBezTo>
                      <a:cubicBezTo>
                        <a:pt x="1140" y="544"/>
                        <a:pt x="1140" y="544"/>
                        <a:pt x="1140" y="544"/>
                      </a:cubicBezTo>
                      <a:cubicBezTo>
                        <a:pt x="1100" y="544"/>
                        <a:pt x="1100" y="544"/>
                        <a:pt x="1100" y="544"/>
                      </a:cubicBezTo>
                      <a:lnTo>
                        <a:pt x="1100" y="503"/>
                      </a:lnTo>
                      <a:close/>
                      <a:moveTo>
                        <a:pt x="1025" y="364"/>
                      </a:moveTo>
                      <a:cubicBezTo>
                        <a:pt x="1066" y="364"/>
                        <a:pt x="1066" y="364"/>
                        <a:pt x="1066" y="364"/>
                      </a:cubicBezTo>
                      <a:cubicBezTo>
                        <a:pt x="1066" y="405"/>
                        <a:pt x="1066" y="405"/>
                        <a:pt x="1066" y="405"/>
                      </a:cubicBezTo>
                      <a:cubicBezTo>
                        <a:pt x="1025" y="405"/>
                        <a:pt x="1025" y="405"/>
                        <a:pt x="1025" y="405"/>
                      </a:cubicBezTo>
                      <a:lnTo>
                        <a:pt x="1025" y="364"/>
                      </a:lnTo>
                      <a:close/>
                      <a:moveTo>
                        <a:pt x="1025" y="435"/>
                      </a:moveTo>
                      <a:cubicBezTo>
                        <a:pt x="1066" y="435"/>
                        <a:pt x="1066" y="435"/>
                        <a:pt x="1066" y="435"/>
                      </a:cubicBezTo>
                      <a:cubicBezTo>
                        <a:pt x="1066" y="476"/>
                        <a:pt x="1066" y="476"/>
                        <a:pt x="1066" y="476"/>
                      </a:cubicBezTo>
                      <a:cubicBezTo>
                        <a:pt x="1025" y="476"/>
                        <a:pt x="1025" y="476"/>
                        <a:pt x="1025" y="476"/>
                      </a:cubicBezTo>
                      <a:lnTo>
                        <a:pt x="1025" y="435"/>
                      </a:lnTo>
                      <a:close/>
                      <a:moveTo>
                        <a:pt x="1025" y="503"/>
                      </a:moveTo>
                      <a:cubicBezTo>
                        <a:pt x="1066" y="503"/>
                        <a:pt x="1066" y="503"/>
                        <a:pt x="1066" y="503"/>
                      </a:cubicBezTo>
                      <a:cubicBezTo>
                        <a:pt x="1066" y="544"/>
                        <a:pt x="1066" y="544"/>
                        <a:pt x="1066" y="544"/>
                      </a:cubicBezTo>
                      <a:cubicBezTo>
                        <a:pt x="1025" y="544"/>
                        <a:pt x="1025" y="544"/>
                        <a:pt x="1025" y="544"/>
                      </a:cubicBezTo>
                      <a:lnTo>
                        <a:pt x="1025" y="503"/>
                      </a:lnTo>
                      <a:close/>
                      <a:moveTo>
                        <a:pt x="951" y="364"/>
                      </a:moveTo>
                      <a:cubicBezTo>
                        <a:pt x="992" y="364"/>
                        <a:pt x="992" y="364"/>
                        <a:pt x="992" y="364"/>
                      </a:cubicBezTo>
                      <a:cubicBezTo>
                        <a:pt x="992" y="405"/>
                        <a:pt x="992" y="405"/>
                        <a:pt x="992" y="405"/>
                      </a:cubicBezTo>
                      <a:cubicBezTo>
                        <a:pt x="951" y="405"/>
                        <a:pt x="951" y="405"/>
                        <a:pt x="951" y="405"/>
                      </a:cubicBezTo>
                      <a:lnTo>
                        <a:pt x="951" y="364"/>
                      </a:lnTo>
                      <a:close/>
                      <a:moveTo>
                        <a:pt x="951" y="435"/>
                      </a:moveTo>
                      <a:cubicBezTo>
                        <a:pt x="992" y="435"/>
                        <a:pt x="992" y="435"/>
                        <a:pt x="992" y="435"/>
                      </a:cubicBezTo>
                      <a:cubicBezTo>
                        <a:pt x="992" y="476"/>
                        <a:pt x="992" y="476"/>
                        <a:pt x="992" y="476"/>
                      </a:cubicBezTo>
                      <a:cubicBezTo>
                        <a:pt x="951" y="476"/>
                        <a:pt x="951" y="476"/>
                        <a:pt x="951" y="476"/>
                      </a:cubicBezTo>
                      <a:lnTo>
                        <a:pt x="951" y="435"/>
                      </a:lnTo>
                      <a:close/>
                      <a:moveTo>
                        <a:pt x="951" y="503"/>
                      </a:moveTo>
                      <a:cubicBezTo>
                        <a:pt x="992" y="503"/>
                        <a:pt x="992" y="503"/>
                        <a:pt x="992" y="503"/>
                      </a:cubicBezTo>
                      <a:cubicBezTo>
                        <a:pt x="992" y="544"/>
                        <a:pt x="992" y="544"/>
                        <a:pt x="992" y="544"/>
                      </a:cubicBezTo>
                      <a:cubicBezTo>
                        <a:pt x="951" y="544"/>
                        <a:pt x="951" y="544"/>
                        <a:pt x="951" y="544"/>
                      </a:cubicBezTo>
                      <a:lnTo>
                        <a:pt x="951" y="503"/>
                      </a:lnTo>
                      <a:close/>
                      <a:moveTo>
                        <a:pt x="877" y="364"/>
                      </a:moveTo>
                      <a:cubicBezTo>
                        <a:pt x="917" y="364"/>
                        <a:pt x="917" y="364"/>
                        <a:pt x="917" y="364"/>
                      </a:cubicBezTo>
                      <a:cubicBezTo>
                        <a:pt x="917" y="405"/>
                        <a:pt x="917" y="405"/>
                        <a:pt x="917" y="405"/>
                      </a:cubicBezTo>
                      <a:cubicBezTo>
                        <a:pt x="877" y="405"/>
                        <a:pt x="877" y="405"/>
                        <a:pt x="877" y="405"/>
                      </a:cubicBezTo>
                      <a:lnTo>
                        <a:pt x="877" y="364"/>
                      </a:lnTo>
                      <a:close/>
                      <a:moveTo>
                        <a:pt x="877" y="435"/>
                      </a:moveTo>
                      <a:cubicBezTo>
                        <a:pt x="917" y="435"/>
                        <a:pt x="917" y="435"/>
                        <a:pt x="917" y="435"/>
                      </a:cubicBezTo>
                      <a:cubicBezTo>
                        <a:pt x="917" y="476"/>
                        <a:pt x="917" y="476"/>
                        <a:pt x="917" y="476"/>
                      </a:cubicBezTo>
                      <a:cubicBezTo>
                        <a:pt x="877" y="476"/>
                        <a:pt x="877" y="476"/>
                        <a:pt x="877" y="476"/>
                      </a:cubicBezTo>
                      <a:lnTo>
                        <a:pt x="877" y="435"/>
                      </a:lnTo>
                      <a:close/>
                      <a:moveTo>
                        <a:pt x="877" y="503"/>
                      </a:moveTo>
                      <a:cubicBezTo>
                        <a:pt x="917" y="503"/>
                        <a:pt x="917" y="503"/>
                        <a:pt x="917" y="503"/>
                      </a:cubicBezTo>
                      <a:cubicBezTo>
                        <a:pt x="917" y="544"/>
                        <a:pt x="917" y="544"/>
                        <a:pt x="917" y="544"/>
                      </a:cubicBezTo>
                      <a:cubicBezTo>
                        <a:pt x="877" y="544"/>
                        <a:pt x="877" y="544"/>
                        <a:pt x="877" y="544"/>
                      </a:cubicBezTo>
                      <a:lnTo>
                        <a:pt x="877" y="503"/>
                      </a:lnTo>
                      <a:close/>
                      <a:moveTo>
                        <a:pt x="802" y="364"/>
                      </a:moveTo>
                      <a:cubicBezTo>
                        <a:pt x="842" y="364"/>
                        <a:pt x="842" y="364"/>
                        <a:pt x="842" y="364"/>
                      </a:cubicBezTo>
                      <a:cubicBezTo>
                        <a:pt x="842" y="405"/>
                        <a:pt x="842" y="405"/>
                        <a:pt x="842" y="405"/>
                      </a:cubicBezTo>
                      <a:cubicBezTo>
                        <a:pt x="802" y="405"/>
                        <a:pt x="802" y="405"/>
                        <a:pt x="802" y="405"/>
                      </a:cubicBezTo>
                      <a:lnTo>
                        <a:pt x="802" y="364"/>
                      </a:lnTo>
                      <a:close/>
                      <a:moveTo>
                        <a:pt x="802" y="435"/>
                      </a:moveTo>
                      <a:cubicBezTo>
                        <a:pt x="842" y="435"/>
                        <a:pt x="842" y="435"/>
                        <a:pt x="842" y="435"/>
                      </a:cubicBezTo>
                      <a:cubicBezTo>
                        <a:pt x="842" y="476"/>
                        <a:pt x="842" y="476"/>
                        <a:pt x="842" y="476"/>
                      </a:cubicBezTo>
                      <a:cubicBezTo>
                        <a:pt x="802" y="476"/>
                        <a:pt x="802" y="476"/>
                        <a:pt x="802" y="476"/>
                      </a:cubicBezTo>
                      <a:lnTo>
                        <a:pt x="802" y="435"/>
                      </a:lnTo>
                      <a:close/>
                      <a:moveTo>
                        <a:pt x="802" y="503"/>
                      </a:moveTo>
                      <a:cubicBezTo>
                        <a:pt x="842" y="503"/>
                        <a:pt x="842" y="503"/>
                        <a:pt x="842" y="503"/>
                      </a:cubicBezTo>
                      <a:cubicBezTo>
                        <a:pt x="842" y="544"/>
                        <a:pt x="842" y="544"/>
                        <a:pt x="842" y="544"/>
                      </a:cubicBezTo>
                      <a:cubicBezTo>
                        <a:pt x="802" y="544"/>
                        <a:pt x="802" y="544"/>
                        <a:pt x="802" y="544"/>
                      </a:cubicBezTo>
                      <a:lnTo>
                        <a:pt x="802" y="503"/>
                      </a:lnTo>
                      <a:close/>
                      <a:moveTo>
                        <a:pt x="727" y="364"/>
                      </a:moveTo>
                      <a:cubicBezTo>
                        <a:pt x="768" y="364"/>
                        <a:pt x="768" y="364"/>
                        <a:pt x="768" y="364"/>
                      </a:cubicBezTo>
                      <a:cubicBezTo>
                        <a:pt x="768" y="405"/>
                        <a:pt x="768" y="405"/>
                        <a:pt x="768" y="405"/>
                      </a:cubicBezTo>
                      <a:cubicBezTo>
                        <a:pt x="727" y="405"/>
                        <a:pt x="727" y="405"/>
                        <a:pt x="727" y="405"/>
                      </a:cubicBezTo>
                      <a:lnTo>
                        <a:pt x="727" y="364"/>
                      </a:lnTo>
                      <a:close/>
                      <a:moveTo>
                        <a:pt x="727" y="435"/>
                      </a:moveTo>
                      <a:cubicBezTo>
                        <a:pt x="768" y="435"/>
                        <a:pt x="768" y="435"/>
                        <a:pt x="768" y="435"/>
                      </a:cubicBezTo>
                      <a:cubicBezTo>
                        <a:pt x="768" y="476"/>
                        <a:pt x="768" y="476"/>
                        <a:pt x="768" y="476"/>
                      </a:cubicBezTo>
                      <a:cubicBezTo>
                        <a:pt x="727" y="476"/>
                        <a:pt x="727" y="476"/>
                        <a:pt x="727" y="476"/>
                      </a:cubicBezTo>
                      <a:lnTo>
                        <a:pt x="727" y="435"/>
                      </a:lnTo>
                      <a:close/>
                      <a:moveTo>
                        <a:pt x="727" y="503"/>
                      </a:moveTo>
                      <a:cubicBezTo>
                        <a:pt x="768" y="503"/>
                        <a:pt x="768" y="503"/>
                        <a:pt x="768" y="503"/>
                      </a:cubicBezTo>
                      <a:cubicBezTo>
                        <a:pt x="768" y="544"/>
                        <a:pt x="768" y="544"/>
                        <a:pt x="768" y="544"/>
                      </a:cubicBezTo>
                      <a:cubicBezTo>
                        <a:pt x="727" y="544"/>
                        <a:pt x="727" y="544"/>
                        <a:pt x="727" y="544"/>
                      </a:cubicBezTo>
                      <a:lnTo>
                        <a:pt x="727" y="503"/>
                      </a:lnTo>
                      <a:close/>
                      <a:moveTo>
                        <a:pt x="653" y="364"/>
                      </a:moveTo>
                      <a:cubicBezTo>
                        <a:pt x="693" y="364"/>
                        <a:pt x="693" y="364"/>
                        <a:pt x="693" y="364"/>
                      </a:cubicBezTo>
                      <a:cubicBezTo>
                        <a:pt x="693" y="405"/>
                        <a:pt x="693" y="405"/>
                        <a:pt x="693" y="405"/>
                      </a:cubicBezTo>
                      <a:cubicBezTo>
                        <a:pt x="653" y="405"/>
                        <a:pt x="653" y="405"/>
                        <a:pt x="653" y="405"/>
                      </a:cubicBezTo>
                      <a:lnTo>
                        <a:pt x="653" y="364"/>
                      </a:lnTo>
                      <a:close/>
                      <a:moveTo>
                        <a:pt x="653" y="435"/>
                      </a:moveTo>
                      <a:cubicBezTo>
                        <a:pt x="693" y="435"/>
                        <a:pt x="693" y="435"/>
                        <a:pt x="693" y="435"/>
                      </a:cubicBezTo>
                      <a:cubicBezTo>
                        <a:pt x="693" y="476"/>
                        <a:pt x="693" y="476"/>
                        <a:pt x="693" y="476"/>
                      </a:cubicBezTo>
                      <a:cubicBezTo>
                        <a:pt x="653" y="476"/>
                        <a:pt x="653" y="476"/>
                        <a:pt x="653" y="476"/>
                      </a:cubicBezTo>
                      <a:lnTo>
                        <a:pt x="653" y="435"/>
                      </a:lnTo>
                      <a:close/>
                      <a:moveTo>
                        <a:pt x="653" y="503"/>
                      </a:moveTo>
                      <a:cubicBezTo>
                        <a:pt x="693" y="503"/>
                        <a:pt x="693" y="503"/>
                        <a:pt x="693" y="503"/>
                      </a:cubicBezTo>
                      <a:cubicBezTo>
                        <a:pt x="693" y="544"/>
                        <a:pt x="693" y="544"/>
                        <a:pt x="693" y="544"/>
                      </a:cubicBezTo>
                      <a:cubicBezTo>
                        <a:pt x="653" y="544"/>
                        <a:pt x="653" y="544"/>
                        <a:pt x="653" y="544"/>
                      </a:cubicBezTo>
                      <a:lnTo>
                        <a:pt x="653" y="503"/>
                      </a:lnTo>
                      <a:close/>
                      <a:moveTo>
                        <a:pt x="655" y="282"/>
                      </a:moveTo>
                      <a:cubicBezTo>
                        <a:pt x="1538" y="282"/>
                        <a:pt x="1538" y="282"/>
                        <a:pt x="1538" y="282"/>
                      </a:cubicBezTo>
                      <a:cubicBezTo>
                        <a:pt x="1574" y="282"/>
                        <a:pt x="1603" y="254"/>
                        <a:pt x="1603" y="218"/>
                      </a:cubicBezTo>
                      <a:cubicBezTo>
                        <a:pt x="1603" y="65"/>
                        <a:pt x="1603" y="65"/>
                        <a:pt x="1603" y="65"/>
                      </a:cubicBezTo>
                      <a:cubicBezTo>
                        <a:pt x="1603" y="29"/>
                        <a:pt x="1574" y="0"/>
                        <a:pt x="1538" y="0"/>
                      </a:cubicBezTo>
                      <a:cubicBezTo>
                        <a:pt x="655" y="0"/>
                        <a:pt x="655" y="0"/>
                        <a:pt x="655" y="0"/>
                      </a:cubicBezTo>
                      <a:cubicBezTo>
                        <a:pt x="619" y="0"/>
                        <a:pt x="590" y="29"/>
                        <a:pt x="590" y="65"/>
                      </a:cubicBezTo>
                      <a:cubicBezTo>
                        <a:pt x="590" y="218"/>
                        <a:pt x="590" y="218"/>
                        <a:pt x="590" y="218"/>
                      </a:cubicBezTo>
                      <a:cubicBezTo>
                        <a:pt x="590" y="254"/>
                        <a:pt x="619" y="282"/>
                        <a:pt x="655" y="282"/>
                      </a:cubicBezTo>
                      <a:close/>
                      <a:moveTo>
                        <a:pt x="1464" y="90"/>
                      </a:moveTo>
                      <a:cubicBezTo>
                        <a:pt x="1492" y="90"/>
                        <a:pt x="1515" y="113"/>
                        <a:pt x="1515" y="141"/>
                      </a:cubicBezTo>
                      <a:cubicBezTo>
                        <a:pt x="1515" y="170"/>
                        <a:pt x="1492" y="192"/>
                        <a:pt x="1464" y="192"/>
                      </a:cubicBezTo>
                      <a:cubicBezTo>
                        <a:pt x="1436" y="192"/>
                        <a:pt x="1413" y="170"/>
                        <a:pt x="1413" y="141"/>
                      </a:cubicBezTo>
                      <a:cubicBezTo>
                        <a:pt x="1413" y="113"/>
                        <a:pt x="1436" y="90"/>
                        <a:pt x="1464" y="90"/>
                      </a:cubicBezTo>
                      <a:close/>
                      <a:moveTo>
                        <a:pt x="1100" y="52"/>
                      </a:moveTo>
                      <a:cubicBezTo>
                        <a:pt x="1140" y="52"/>
                        <a:pt x="1140" y="52"/>
                        <a:pt x="1140" y="52"/>
                      </a:cubicBezTo>
                      <a:cubicBezTo>
                        <a:pt x="1140" y="92"/>
                        <a:pt x="1140" y="92"/>
                        <a:pt x="1140" y="92"/>
                      </a:cubicBezTo>
                      <a:cubicBezTo>
                        <a:pt x="1100" y="92"/>
                        <a:pt x="1100" y="92"/>
                        <a:pt x="1100" y="92"/>
                      </a:cubicBezTo>
                      <a:lnTo>
                        <a:pt x="1100" y="52"/>
                      </a:lnTo>
                      <a:close/>
                      <a:moveTo>
                        <a:pt x="1100" y="123"/>
                      </a:moveTo>
                      <a:cubicBezTo>
                        <a:pt x="1140" y="123"/>
                        <a:pt x="1140" y="123"/>
                        <a:pt x="1140" y="123"/>
                      </a:cubicBezTo>
                      <a:cubicBezTo>
                        <a:pt x="1140" y="163"/>
                        <a:pt x="1140" y="163"/>
                        <a:pt x="1140" y="163"/>
                      </a:cubicBezTo>
                      <a:cubicBezTo>
                        <a:pt x="1100" y="163"/>
                        <a:pt x="1100" y="163"/>
                        <a:pt x="1100" y="163"/>
                      </a:cubicBezTo>
                      <a:lnTo>
                        <a:pt x="1100" y="123"/>
                      </a:lnTo>
                      <a:close/>
                      <a:moveTo>
                        <a:pt x="1100" y="191"/>
                      </a:moveTo>
                      <a:cubicBezTo>
                        <a:pt x="1140" y="191"/>
                        <a:pt x="1140" y="191"/>
                        <a:pt x="1140" y="191"/>
                      </a:cubicBezTo>
                      <a:cubicBezTo>
                        <a:pt x="1140" y="231"/>
                        <a:pt x="1140" y="231"/>
                        <a:pt x="1140" y="231"/>
                      </a:cubicBezTo>
                      <a:cubicBezTo>
                        <a:pt x="1100" y="231"/>
                        <a:pt x="1100" y="231"/>
                        <a:pt x="1100" y="231"/>
                      </a:cubicBezTo>
                      <a:lnTo>
                        <a:pt x="1100" y="191"/>
                      </a:lnTo>
                      <a:close/>
                      <a:moveTo>
                        <a:pt x="1025" y="52"/>
                      </a:moveTo>
                      <a:cubicBezTo>
                        <a:pt x="1066" y="52"/>
                        <a:pt x="1066" y="52"/>
                        <a:pt x="1066" y="52"/>
                      </a:cubicBezTo>
                      <a:cubicBezTo>
                        <a:pt x="1066" y="92"/>
                        <a:pt x="1066" y="92"/>
                        <a:pt x="1066" y="92"/>
                      </a:cubicBezTo>
                      <a:cubicBezTo>
                        <a:pt x="1025" y="92"/>
                        <a:pt x="1025" y="92"/>
                        <a:pt x="1025" y="92"/>
                      </a:cubicBezTo>
                      <a:lnTo>
                        <a:pt x="1025" y="52"/>
                      </a:lnTo>
                      <a:close/>
                      <a:moveTo>
                        <a:pt x="1025" y="123"/>
                      </a:moveTo>
                      <a:cubicBezTo>
                        <a:pt x="1066" y="123"/>
                        <a:pt x="1066" y="123"/>
                        <a:pt x="1066" y="123"/>
                      </a:cubicBezTo>
                      <a:cubicBezTo>
                        <a:pt x="1066" y="163"/>
                        <a:pt x="1066" y="163"/>
                        <a:pt x="1066" y="163"/>
                      </a:cubicBezTo>
                      <a:cubicBezTo>
                        <a:pt x="1025" y="163"/>
                        <a:pt x="1025" y="163"/>
                        <a:pt x="1025" y="163"/>
                      </a:cubicBezTo>
                      <a:lnTo>
                        <a:pt x="1025" y="123"/>
                      </a:lnTo>
                      <a:close/>
                      <a:moveTo>
                        <a:pt x="1025" y="191"/>
                      </a:moveTo>
                      <a:cubicBezTo>
                        <a:pt x="1066" y="191"/>
                        <a:pt x="1066" y="191"/>
                        <a:pt x="1066" y="191"/>
                      </a:cubicBezTo>
                      <a:cubicBezTo>
                        <a:pt x="1066" y="231"/>
                        <a:pt x="1066" y="231"/>
                        <a:pt x="1066" y="231"/>
                      </a:cubicBezTo>
                      <a:cubicBezTo>
                        <a:pt x="1025" y="231"/>
                        <a:pt x="1025" y="231"/>
                        <a:pt x="1025" y="231"/>
                      </a:cubicBezTo>
                      <a:lnTo>
                        <a:pt x="1025" y="191"/>
                      </a:lnTo>
                      <a:close/>
                      <a:moveTo>
                        <a:pt x="951" y="52"/>
                      </a:moveTo>
                      <a:cubicBezTo>
                        <a:pt x="992" y="52"/>
                        <a:pt x="992" y="52"/>
                        <a:pt x="992" y="52"/>
                      </a:cubicBezTo>
                      <a:cubicBezTo>
                        <a:pt x="992" y="92"/>
                        <a:pt x="992" y="92"/>
                        <a:pt x="992" y="92"/>
                      </a:cubicBezTo>
                      <a:cubicBezTo>
                        <a:pt x="951" y="92"/>
                        <a:pt x="951" y="92"/>
                        <a:pt x="951" y="92"/>
                      </a:cubicBezTo>
                      <a:lnTo>
                        <a:pt x="951" y="52"/>
                      </a:lnTo>
                      <a:close/>
                      <a:moveTo>
                        <a:pt x="951" y="123"/>
                      </a:moveTo>
                      <a:cubicBezTo>
                        <a:pt x="992" y="123"/>
                        <a:pt x="992" y="123"/>
                        <a:pt x="992" y="123"/>
                      </a:cubicBezTo>
                      <a:cubicBezTo>
                        <a:pt x="992" y="163"/>
                        <a:pt x="992" y="163"/>
                        <a:pt x="992" y="163"/>
                      </a:cubicBezTo>
                      <a:cubicBezTo>
                        <a:pt x="951" y="163"/>
                        <a:pt x="951" y="163"/>
                        <a:pt x="951" y="163"/>
                      </a:cubicBezTo>
                      <a:lnTo>
                        <a:pt x="951" y="123"/>
                      </a:lnTo>
                      <a:close/>
                      <a:moveTo>
                        <a:pt x="951" y="191"/>
                      </a:moveTo>
                      <a:cubicBezTo>
                        <a:pt x="992" y="191"/>
                        <a:pt x="992" y="191"/>
                        <a:pt x="992" y="191"/>
                      </a:cubicBezTo>
                      <a:cubicBezTo>
                        <a:pt x="992" y="231"/>
                        <a:pt x="992" y="231"/>
                        <a:pt x="992" y="231"/>
                      </a:cubicBezTo>
                      <a:cubicBezTo>
                        <a:pt x="951" y="231"/>
                        <a:pt x="951" y="231"/>
                        <a:pt x="951" y="231"/>
                      </a:cubicBezTo>
                      <a:lnTo>
                        <a:pt x="951" y="191"/>
                      </a:lnTo>
                      <a:close/>
                      <a:moveTo>
                        <a:pt x="877" y="52"/>
                      </a:moveTo>
                      <a:cubicBezTo>
                        <a:pt x="917" y="52"/>
                        <a:pt x="917" y="52"/>
                        <a:pt x="917" y="52"/>
                      </a:cubicBezTo>
                      <a:cubicBezTo>
                        <a:pt x="917" y="92"/>
                        <a:pt x="917" y="92"/>
                        <a:pt x="917" y="92"/>
                      </a:cubicBezTo>
                      <a:cubicBezTo>
                        <a:pt x="877" y="92"/>
                        <a:pt x="877" y="92"/>
                        <a:pt x="877" y="92"/>
                      </a:cubicBezTo>
                      <a:lnTo>
                        <a:pt x="877" y="52"/>
                      </a:lnTo>
                      <a:close/>
                      <a:moveTo>
                        <a:pt x="877" y="123"/>
                      </a:moveTo>
                      <a:cubicBezTo>
                        <a:pt x="917" y="123"/>
                        <a:pt x="917" y="123"/>
                        <a:pt x="917" y="123"/>
                      </a:cubicBezTo>
                      <a:cubicBezTo>
                        <a:pt x="917" y="163"/>
                        <a:pt x="917" y="163"/>
                        <a:pt x="917" y="163"/>
                      </a:cubicBezTo>
                      <a:cubicBezTo>
                        <a:pt x="877" y="163"/>
                        <a:pt x="877" y="163"/>
                        <a:pt x="877" y="163"/>
                      </a:cubicBezTo>
                      <a:lnTo>
                        <a:pt x="877" y="123"/>
                      </a:lnTo>
                      <a:close/>
                      <a:moveTo>
                        <a:pt x="877" y="191"/>
                      </a:moveTo>
                      <a:cubicBezTo>
                        <a:pt x="917" y="191"/>
                        <a:pt x="917" y="191"/>
                        <a:pt x="917" y="191"/>
                      </a:cubicBezTo>
                      <a:cubicBezTo>
                        <a:pt x="917" y="231"/>
                        <a:pt x="917" y="231"/>
                        <a:pt x="917" y="231"/>
                      </a:cubicBezTo>
                      <a:cubicBezTo>
                        <a:pt x="877" y="231"/>
                        <a:pt x="877" y="231"/>
                        <a:pt x="877" y="231"/>
                      </a:cubicBezTo>
                      <a:lnTo>
                        <a:pt x="877" y="191"/>
                      </a:lnTo>
                      <a:close/>
                      <a:moveTo>
                        <a:pt x="802" y="52"/>
                      </a:moveTo>
                      <a:cubicBezTo>
                        <a:pt x="842" y="52"/>
                        <a:pt x="842" y="52"/>
                        <a:pt x="842" y="52"/>
                      </a:cubicBezTo>
                      <a:cubicBezTo>
                        <a:pt x="842" y="92"/>
                        <a:pt x="842" y="92"/>
                        <a:pt x="842" y="92"/>
                      </a:cubicBezTo>
                      <a:cubicBezTo>
                        <a:pt x="802" y="92"/>
                        <a:pt x="802" y="92"/>
                        <a:pt x="802" y="92"/>
                      </a:cubicBezTo>
                      <a:lnTo>
                        <a:pt x="802" y="52"/>
                      </a:lnTo>
                      <a:close/>
                      <a:moveTo>
                        <a:pt x="802" y="123"/>
                      </a:moveTo>
                      <a:cubicBezTo>
                        <a:pt x="842" y="123"/>
                        <a:pt x="842" y="123"/>
                        <a:pt x="842" y="123"/>
                      </a:cubicBezTo>
                      <a:cubicBezTo>
                        <a:pt x="842" y="163"/>
                        <a:pt x="842" y="163"/>
                        <a:pt x="842" y="163"/>
                      </a:cubicBezTo>
                      <a:cubicBezTo>
                        <a:pt x="802" y="163"/>
                        <a:pt x="802" y="163"/>
                        <a:pt x="802" y="163"/>
                      </a:cubicBezTo>
                      <a:lnTo>
                        <a:pt x="802" y="123"/>
                      </a:lnTo>
                      <a:close/>
                      <a:moveTo>
                        <a:pt x="802" y="191"/>
                      </a:moveTo>
                      <a:cubicBezTo>
                        <a:pt x="842" y="191"/>
                        <a:pt x="842" y="191"/>
                        <a:pt x="842" y="191"/>
                      </a:cubicBezTo>
                      <a:cubicBezTo>
                        <a:pt x="842" y="231"/>
                        <a:pt x="842" y="231"/>
                        <a:pt x="842" y="231"/>
                      </a:cubicBezTo>
                      <a:cubicBezTo>
                        <a:pt x="802" y="231"/>
                        <a:pt x="802" y="231"/>
                        <a:pt x="802" y="231"/>
                      </a:cubicBezTo>
                      <a:lnTo>
                        <a:pt x="802" y="191"/>
                      </a:lnTo>
                      <a:close/>
                      <a:moveTo>
                        <a:pt x="727" y="52"/>
                      </a:moveTo>
                      <a:cubicBezTo>
                        <a:pt x="768" y="52"/>
                        <a:pt x="768" y="52"/>
                        <a:pt x="768" y="52"/>
                      </a:cubicBezTo>
                      <a:cubicBezTo>
                        <a:pt x="768" y="92"/>
                        <a:pt x="768" y="92"/>
                        <a:pt x="768" y="92"/>
                      </a:cubicBezTo>
                      <a:cubicBezTo>
                        <a:pt x="727" y="92"/>
                        <a:pt x="727" y="92"/>
                        <a:pt x="727" y="92"/>
                      </a:cubicBezTo>
                      <a:lnTo>
                        <a:pt x="727" y="52"/>
                      </a:lnTo>
                      <a:close/>
                      <a:moveTo>
                        <a:pt x="727" y="123"/>
                      </a:moveTo>
                      <a:cubicBezTo>
                        <a:pt x="768" y="123"/>
                        <a:pt x="768" y="123"/>
                        <a:pt x="768" y="123"/>
                      </a:cubicBezTo>
                      <a:cubicBezTo>
                        <a:pt x="768" y="163"/>
                        <a:pt x="768" y="163"/>
                        <a:pt x="768" y="163"/>
                      </a:cubicBezTo>
                      <a:cubicBezTo>
                        <a:pt x="727" y="163"/>
                        <a:pt x="727" y="163"/>
                        <a:pt x="727" y="163"/>
                      </a:cubicBezTo>
                      <a:lnTo>
                        <a:pt x="727" y="123"/>
                      </a:lnTo>
                      <a:close/>
                      <a:moveTo>
                        <a:pt x="727" y="191"/>
                      </a:moveTo>
                      <a:cubicBezTo>
                        <a:pt x="768" y="191"/>
                        <a:pt x="768" y="191"/>
                        <a:pt x="768" y="191"/>
                      </a:cubicBezTo>
                      <a:cubicBezTo>
                        <a:pt x="768" y="231"/>
                        <a:pt x="768" y="231"/>
                        <a:pt x="768" y="231"/>
                      </a:cubicBezTo>
                      <a:cubicBezTo>
                        <a:pt x="727" y="231"/>
                        <a:pt x="727" y="231"/>
                        <a:pt x="727" y="231"/>
                      </a:cubicBezTo>
                      <a:lnTo>
                        <a:pt x="727" y="191"/>
                      </a:lnTo>
                      <a:close/>
                      <a:moveTo>
                        <a:pt x="653" y="52"/>
                      </a:moveTo>
                      <a:cubicBezTo>
                        <a:pt x="693" y="52"/>
                        <a:pt x="693" y="52"/>
                        <a:pt x="693" y="52"/>
                      </a:cubicBezTo>
                      <a:cubicBezTo>
                        <a:pt x="693" y="92"/>
                        <a:pt x="693" y="92"/>
                        <a:pt x="693" y="92"/>
                      </a:cubicBezTo>
                      <a:cubicBezTo>
                        <a:pt x="653" y="92"/>
                        <a:pt x="653" y="92"/>
                        <a:pt x="653" y="92"/>
                      </a:cubicBezTo>
                      <a:lnTo>
                        <a:pt x="653" y="52"/>
                      </a:lnTo>
                      <a:close/>
                      <a:moveTo>
                        <a:pt x="653" y="123"/>
                      </a:moveTo>
                      <a:cubicBezTo>
                        <a:pt x="693" y="123"/>
                        <a:pt x="693" y="123"/>
                        <a:pt x="693" y="123"/>
                      </a:cubicBezTo>
                      <a:cubicBezTo>
                        <a:pt x="693" y="163"/>
                        <a:pt x="693" y="163"/>
                        <a:pt x="693" y="163"/>
                      </a:cubicBezTo>
                      <a:cubicBezTo>
                        <a:pt x="653" y="163"/>
                        <a:pt x="653" y="163"/>
                        <a:pt x="653" y="163"/>
                      </a:cubicBezTo>
                      <a:lnTo>
                        <a:pt x="653" y="123"/>
                      </a:lnTo>
                      <a:close/>
                      <a:moveTo>
                        <a:pt x="653" y="191"/>
                      </a:moveTo>
                      <a:cubicBezTo>
                        <a:pt x="693" y="191"/>
                        <a:pt x="693" y="191"/>
                        <a:pt x="693" y="191"/>
                      </a:cubicBezTo>
                      <a:cubicBezTo>
                        <a:pt x="693" y="231"/>
                        <a:pt x="693" y="231"/>
                        <a:pt x="693" y="231"/>
                      </a:cubicBezTo>
                      <a:cubicBezTo>
                        <a:pt x="653" y="231"/>
                        <a:pt x="653" y="231"/>
                        <a:pt x="653" y="231"/>
                      </a:cubicBezTo>
                      <a:lnTo>
                        <a:pt x="653" y="191"/>
                      </a:lnTo>
                      <a:close/>
                      <a:moveTo>
                        <a:pt x="1345" y="2036"/>
                      </a:moveTo>
                      <a:cubicBezTo>
                        <a:pt x="1339" y="2029"/>
                        <a:pt x="1325" y="2023"/>
                        <a:pt x="1315" y="2023"/>
                      </a:cubicBezTo>
                      <a:cubicBezTo>
                        <a:pt x="878" y="2023"/>
                        <a:pt x="878" y="2023"/>
                        <a:pt x="878" y="2023"/>
                      </a:cubicBezTo>
                      <a:cubicBezTo>
                        <a:pt x="868" y="2023"/>
                        <a:pt x="855" y="2029"/>
                        <a:pt x="848" y="2036"/>
                      </a:cubicBezTo>
                      <a:cubicBezTo>
                        <a:pt x="761" y="2138"/>
                        <a:pt x="761" y="2138"/>
                        <a:pt x="761" y="2138"/>
                      </a:cubicBezTo>
                      <a:cubicBezTo>
                        <a:pt x="755" y="2146"/>
                        <a:pt x="749" y="2160"/>
                        <a:pt x="749" y="2170"/>
                      </a:cubicBezTo>
                      <a:cubicBezTo>
                        <a:pt x="749" y="2179"/>
                        <a:pt x="749" y="2179"/>
                        <a:pt x="749" y="2179"/>
                      </a:cubicBezTo>
                      <a:cubicBezTo>
                        <a:pt x="749" y="2189"/>
                        <a:pt x="757" y="2197"/>
                        <a:pt x="767" y="2197"/>
                      </a:cubicBezTo>
                      <a:cubicBezTo>
                        <a:pt x="1426" y="2197"/>
                        <a:pt x="1426" y="2197"/>
                        <a:pt x="1426" y="2197"/>
                      </a:cubicBezTo>
                      <a:cubicBezTo>
                        <a:pt x="1436" y="2197"/>
                        <a:pt x="1444" y="2189"/>
                        <a:pt x="1444" y="2179"/>
                      </a:cubicBezTo>
                      <a:cubicBezTo>
                        <a:pt x="1444" y="2170"/>
                        <a:pt x="1444" y="2170"/>
                        <a:pt x="1444" y="2170"/>
                      </a:cubicBezTo>
                      <a:cubicBezTo>
                        <a:pt x="1444" y="2160"/>
                        <a:pt x="1439" y="2146"/>
                        <a:pt x="1432" y="2138"/>
                      </a:cubicBezTo>
                      <a:lnTo>
                        <a:pt x="1345" y="2036"/>
                      </a:lnTo>
                      <a:close/>
                      <a:moveTo>
                        <a:pt x="2182" y="1590"/>
                      </a:moveTo>
                      <a:cubicBezTo>
                        <a:pt x="2095" y="1488"/>
                        <a:pt x="2095" y="1488"/>
                        <a:pt x="2095" y="1488"/>
                      </a:cubicBezTo>
                      <a:cubicBezTo>
                        <a:pt x="2088" y="1480"/>
                        <a:pt x="2075" y="1474"/>
                        <a:pt x="2065" y="1474"/>
                      </a:cubicBezTo>
                      <a:cubicBezTo>
                        <a:pt x="1627" y="1474"/>
                        <a:pt x="1627" y="1474"/>
                        <a:pt x="1627" y="1474"/>
                      </a:cubicBezTo>
                      <a:cubicBezTo>
                        <a:pt x="1617" y="1474"/>
                        <a:pt x="1604" y="1480"/>
                        <a:pt x="1597" y="1488"/>
                      </a:cubicBezTo>
                      <a:cubicBezTo>
                        <a:pt x="1510" y="1590"/>
                        <a:pt x="1510" y="1590"/>
                        <a:pt x="1510" y="1590"/>
                      </a:cubicBezTo>
                      <a:cubicBezTo>
                        <a:pt x="1504" y="1598"/>
                        <a:pt x="1499" y="1612"/>
                        <a:pt x="1499" y="1622"/>
                      </a:cubicBezTo>
                      <a:cubicBezTo>
                        <a:pt x="1499" y="1630"/>
                        <a:pt x="1499" y="1630"/>
                        <a:pt x="1499" y="1630"/>
                      </a:cubicBezTo>
                      <a:cubicBezTo>
                        <a:pt x="1499" y="1640"/>
                        <a:pt x="1507" y="1649"/>
                        <a:pt x="1517" y="1649"/>
                      </a:cubicBezTo>
                      <a:cubicBezTo>
                        <a:pt x="2175" y="1649"/>
                        <a:pt x="2175" y="1649"/>
                        <a:pt x="2175" y="1649"/>
                      </a:cubicBezTo>
                      <a:cubicBezTo>
                        <a:pt x="2185" y="1649"/>
                        <a:pt x="2193" y="1640"/>
                        <a:pt x="2193" y="1630"/>
                      </a:cubicBezTo>
                      <a:cubicBezTo>
                        <a:pt x="2193" y="1622"/>
                        <a:pt x="2193" y="1622"/>
                        <a:pt x="2193" y="1622"/>
                      </a:cubicBezTo>
                      <a:cubicBezTo>
                        <a:pt x="2193" y="1612"/>
                        <a:pt x="2188" y="1598"/>
                        <a:pt x="2182" y="1590"/>
                      </a:cubicBezTo>
                      <a:close/>
                      <a:moveTo>
                        <a:pt x="176" y="1449"/>
                      </a:moveTo>
                      <a:cubicBezTo>
                        <a:pt x="519" y="1449"/>
                        <a:pt x="519" y="1449"/>
                        <a:pt x="519" y="1449"/>
                      </a:cubicBezTo>
                      <a:cubicBezTo>
                        <a:pt x="559" y="1449"/>
                        <a:pt x="591" y="1417"/>
                        <a:pt x="591" y="1377"/>
                      </a:cubicBezTo>
                      <a:cubicBezTo>
                        <a:pt x="591" y="1322"/>
                        <a:pt x="591" y="1322"/>
                        <a:pt x="591" y="1322"/>
                      </a:cubicBezTo>
                      <a:cubicBezTo>
                        <a:pt x="920" y="1322"/>
                        <a:pt x="920" y="1322"/>
                        <a:pt x="920" y="1322"/>
                      </a:cubicBezTo>
                      <a:cubicBezTo>
                        <a:pt x="936" y="1388"/>
                        <a:pt x="990" y="1440"/>
                        <a:pt x="1057" y="1455"/>
                      </a:cubicBezTo>
                      <a:cubicBezTo>
                        <a:pt x="1057" y="1617"/>
                        <a:pt x="1057" y="1617"/>
                        <a:pt x="1057" y="1617"/>
                      </a:cubicBezTo>
                      <a:cubicBezTo>
                        <a:pt x="925" y="1617"/>
                        <a:pt x="925" y="1617"/>
                        <a:pt x="925" y="1617"/>
                      </a:cubicBezTo>
                      <a:cubicBezTo>
                        <a:pt x="885" y="1617"/>
                        <a:pt x="853" y="1650"/>
                        <a:pt x="853" y="1690"/>
                      </a:cubicBezTo>
                      <a:cubicBezTo>
                        <a:pt x="853" y="1925"/>
                        <a:pt x="853" y="1925"/>
                        <a:pt x="853" y="1925"/>
                      </a:cubicBezTo>
                      <a:cubicBezTo>
                        <a:pt x="853" y="1965"/>
                        <a:pt x="885" y="1997"/>
                        <a:pt x="925" y="1997"/>
                      </a:cubicBezTo>
                      <a:cubicBezTo>
                        <a:pt x="1268" y="1997"/>
                        <a:pt x="1268" y="1997"/>
                        <a:pt x="1268" y="1997"/>
                      </a:cubicBezTo>
                      <a:cubicBezTo>
                        <a:pt x="1308" y="1997"/>
                        <a:pt x="1341" y="1965"/>
                        <a:pt x="1341" y="1925"/>
                      </a:cubicBezTo>
                      <a:cubicBezTo>
                        <a:pt x="1341" y="1690"/>
                        <a:pt x="1341" y="1690"/>
                        <a:pt x="1341" y="1690"/>
                      </a:cubicBezTo>
                      <a:cubicBezTo>
                        <a:pt x="1341" y="1650"/>
                        <a:pt x="1308" y="1617"/>
                        <a:pt x="1268" y="1617"/>
                      </a:cubicBezTo>
                      <a:cubicBezTo>
                        <a:pt x="1137" y="1617"/>
                        <a:pt x="1137" y="1617"/>
                        <a:pt x="1137" y="1617"/>
                      </a:cubicBezTo>
                      <a:cubicBezTo>
                        <a:pt x="1137" y="1455"/>
                        <a:pt x="1137" y="1455"/>
                        <a:pt x="1137" y="1455"/>
                      </a:cubicBezTo>
                      <a:cubicBezTo>
                        <a:pt x="1204" y="1440"/>
                        <a:pt x="1257" y="1388"/>
                        <a:pt x="1273" y="1322"/>
                      </a:cubicBezTo>
                      <a:cubicBezTo>
                        <a:pt x="1602" y="1322"/>
                        <a:pt x="1602" y="1322"/>
                        <a:pt x="1602" y="1322"/>
                      </a:cubicBezTo>
                      <a:cubicBezTo>
                        <a:pt x="1602" y="1377"/>
                        <a:pt x="1602" y="1377"/>
                        <a:pt x="1602" y="1377"/>
                      </a:cubicBezTo>
                      <a:cubicBezTo>
                        <a:pt x="1602" y="1417"/>
                        <a:pt x="1634" y="1449"/>
                        <a:pt x="1675" y="1449"/>
                      </a:cubicBezTo>
                      <a:cubicBezTo>
                        <a:pt x="2018" y="1449"/>
                        <a:pt x="2018" y="1449"/>
                        <a:pt x="2018" y="1449"/>
                      </a:cubicBezTo>
                      <a:cubicBezTo>
                        <a:pt x="2058" y="1449"/>
                        <a:pt x="2090" y="1417"/>
                        <a:pt x="2090" y="1377"/>
                      </a:cubicBezTo>
                      <a:cubicBezTo>
                        <a:pt x="2090" y="1142"/>
                        <a:pt x="2090" y="1142"/>
                        <a:pt x="2090" y="1142"/>
                      </a:cubicBezTo>
                      <a:cubicBezTo>
                        <a:pt x="2090" y="1102"/>
                        <a:pt x="2058" y="1069"/>
                        <a:pt x="2018" y="1069"/>
                      </a:cubicBezTo>
                      <a:cubicBezTo>
                        <a:pt x="1675" y="1069"/>
                        <a:pt x="1675" y="1069"/>
                        <a:pt x="1675" y="1069"/>
                      </a:cubicBezTo>
                      <a:cubicBezTo>
                        <a:pt x="1634" y="1069"/>
                        <a:pt x="1602" y="1102"/>
                        <a:pt x="1602" y="1142"/>
                      </a:cubicBezTo>
                      <a:cubicBezTo>
                        <a:pt x="1602" y="1242"/>
                        <a:pt x="1602" y="1242"/>
                        <a:pt x="1602" y="1242"/>
                      </a:cubicBezTo>
                      <a:cubicBezTo>
                        <a:pt x="1275" y="1242"/>
                        <a:pt x="1275" y="1242"/>
                        <a:pt x="1275" y="1242"/>
                      </a:cubicBezTo>
                      <a:cubicBezTo>
                        <a:pt x="1262" y="1176"/>
                        <a:pt x="1214" y="1122"/>
                        <a:pt x="1150" y="1103"/>
                      </a:cubicBezTo>
                      <a:cubicBezTo>
                        <a:pt x="1150" y="908"/>
                        <a:pt x="1150" y="908"/>
                        <a:pt x="1150" y="908"/>
                      </a:cubicBezTo>
                      <a:cubicBezTo>
                        <a:pt x="1538" y="908"/>
                        <a:pt x="1538" y="908"/>
                        <a:pt x="1538" y="908"/>
                      </a:cubicBezTo>
                      <a:cubicBezTo>
                        <a:pt x="1574" y="908"/>
                        <a:pt x="1603" y="879"/>
                        <a:pt x="1603" y="843"/>
                      </a:cubicBezTo>
                      <a:cubicBezTo>
                        <a:pt x="1603" y="690"/>
                        <a:pt x="1603" y="690"/>
                        <a:pt x="1603" y="690"/>
                      </a:cubicBezTo>
                      <a:cubicBezTo>
                        <a:pt x="1603" y="654"/>
                        <a:pt x="1574" y="625"/>
                        <a:pt x="1538" y="625"/>
                      </a:cubicBezTo>
                      <a:cubicBezTo>
                        <a:pt x="655" y="625"/>
                        <a:pt x="655" y="625"/>
                        <a:pt x="655" y="625"/>
                      </a:cubicBezTo>
                      <a:cubicBezTo>
                        <a:pt x="619" y="625"/>
                        <a:pt x="590" y="654"/>
                        <a:pt x="590" y="690"/>
                      </a:cubicBezTo>
                      <a:cubicBezTo>
                        <a:pt x="590" y="843"/>
                        <a:pt x="590" y="843"/>
                        <a:pt x="590" y="843"/>
                      </a:cubicBezTo>
                      <a:cubicBezTo>
                        <a:pt x="590" y="879"/>
                        <a:pt x="619" y="908"/>
                        <a:pt x="655" y="908"/>
                      </a:cubicBezTo>
                      <a:cubicBezTo>
                        <a:pt x="1043" y="908"/>
                        <a:pt x="1043" y="908"/>
                        <a:pt x="1043" y="908"/>
                      </a:cubicBezTo>
                      <a:cubicBezTo>
                        <a:pt x="1043" y="1103"/>
                        <a:pt x="1043" y="1103"/>
                        <a:pt x="1043" y="1103"/>
                      </a:cubicBezTo>
                      <a:cubicBezTo>
                        <a:pt x="980" y="1122"/>
                        <a:pt x="931" y="1176"/>
                        <a:pt x="918" y="1242"/>
                      </a:cubicBezTo>
                      <a:cubicBezTo>
                        <a:pt x="591" y="1242"/>
                        <a:pt x="591" y="1242"/>
                        <a:pt x="591" y="1242"/>
                      </a:cubicBezTo>
                      <a:cubicBezTo>
                        <a:pt x="591" y="1142"/>
                        <a:pt x="591" y="1142"/>
                        <a:pt x="591" y="1142"/>
                      </a:cubicBezTo>
                      <a:cubicBezTo>
                        <a:pt x="591" y="1102"/>
                        <a:pt x="559" y="1069"/>
                        <a:pt x="519" y="1069"/>
                      </a:cubicBezTo>
                      <a:cubicBezTo>
                        <a:pt x="176" y="1069"/>
                        <a:pt x="176" y="1069"/>
                        <a:pt x="176" y="1069"/>
                      </a:cubicBezTo>
                      <a:cubicBezTo>
                        <a:pt x="136" y="1069"/>
                        <a:pt x="103" y="1102"/>
                        <a:pt x="103" y="1142"/>
                      </a:cubicBezTo>
                      <a:cubicBezTo>
                        <a:pt x="103" y="1377"/>
                        <a:pt x="103" y="1377"/>
                        <a:pt x="103" y="1377"/>
                      </a:cubicBezTo>
                      <a:cubicBezTo>
                        <a:pt x="103" y="1417"/>
                        <a:pt x="136" y="1449"/>
                        <a:pt x="176" y="1449"/>
                      </a:cubicBezTo>
                      <a:close/>
                      <a:moveTo>
                        <a:pt x="1644" y="1142"/>
                      </a:moveTo>
                      <a:cubicBezTo>
                        <a:pt x="1644" y="1125"/>
                        <a:pt x="1658" y="1111"/>
                        <a:pt x="1675" y="1111"/>
                      </a:cubicBezTo>
                      <a:cubicBezTo>
                        <a:pt x="2018" y="1111"/>
                        <a:pt x="2018" y="1111"/>
                        <a:pt x="2018" y="1111"/>
                      </a:cubicBezTo>
                      <a:cubicBezTo>
                        <a:pt x="2034" y="1111"/>
                        <a:pt x="2048" y="1125"/>
                        <a:pt x="2048" y="1142"/>
                      </a:cubicBezTo>
                      <a:cubicBezTo>
                        <a:pt x="2048" y="1377"/>
                        <a:pt x="2048" y="1377"/>
                        <a:pt x="2048" y="1377"/>
                      </a:cubicBezTo>
                      <a:cubicBezTo>
                        <a:pt x="2048" y="1393"/>
                        <a:pt x="2034" y="1407"/>
                        <a:pt x="2018" y="1407"/>
                      </a:cubicBezTo>
                      <a:cubicBezTo>
                        <a:pt x="1675" y="1407"/>
                        <a:pt x="1675" y="1407"/>
                        <a:pt x="1675" y="1407"/>
                      </a:cubicBezTo>
                      <a:cubicBezTo>
                        <a:pt x="1658" y="1407"/>
                        <a:pt x="1644" y="1393"/>
                        <a:pt x="1644" y="1377"/>
                      </a:cubicBezTo>
                      <a:lnTo>
                        <a:pt x="1644" y="1142"/>
                      </a:lnTo>
                      <a:close/>
                      <a:moveTo>
                        <a:pt x="1464" y="715"/>
                      </a:moveTo>
                      <a:cubicBezTo>
                        <a:pt x="1492" y="715"/>
                        <a:pt x="1515" y="738"/>
                        <a:pt x="1515" y="766"/>
                      </a:cubicBezTo>
                      <a:cubicBezTo>
                        <a:pt x="1515" y="795"/>
                        <a:pt x="1492" y="818"/>
                        <a:pt x="1464" y="818"/>
                      </a:cubicBezTo>
                      <a:cubicBezTo>
                        <a:pt x="1436" y="818"/>
                        <a:pt x="1413" y="795"/>
                        <a:pt x="1413" y="766"/>
                      </a:cubicBezTo>
                      <a:cubicBezTo>
                        <a:pt x="1413" y="738"/>
                        <a:pt x="1436" y="715"/>
                        <a:pt x="1464" y="715"/>
                      </a:cubicBezTo>
                      <a:close/>
                      <a:moveTo>
                        <a:pt x="1268" y="1660"/>
                      </a:moveTo>
                      <a:cubicBezTo>
                        <a:pt x="1285" y="1660"/>
                        <a:pt x="1298" y="1673"/>
                        <a:pt x="1298" y="1690"/>
                      </a:cubicBezTo>
                      <a:cubicBezTo>
                        <a:pt x="1298" y="1925"/>
                        <a:pt x="1298" y="1925"/>
                        <a:pt x="1298" y="1925"/>
                      </a:cubicBezTo>
                      <a:cubicBezTo>
                        <a:pt x="1298" y="1942"/>
                        <a:pt x="1285" y="1955"/>
                        <a:pt x="1268" y="1955"/>
                      </a:cubicBezTo>
                      <a:cubicBezTo>
                        <a:pt x="925" y="1955"/>
                        <a:pt x="925" y="1955"/>
                        <a:pt x="925" y="1955"/>
                      </a:cubicBezTo>
                      <a:cubicBezTo>
                        <a:pt x="908" y="1955"/>
                        <a:pt x="895" y="1942"/>
                        <a:pt x="895" y="1925"/>
                      </a:cubicBezTo>
                      <a:cubicBezTo>
                        <a:pt x="895" y="1690"/>
                        <a:pt x="895" y="1690"/>
                        <a:pt x="895" y="1690"/>
                      </a:cubicBezTo>
                      <a:cubicBezTo>
                        <a:pt x="895" y="1673"/>
                        <a:pt x="908" y="1660"/>
                        <a:pt x="925" y="1660"/>
                      </a:cubicBezTo>
                      <a:lnTo>
                        <a:pt x="1268" y="1660"/>
                      </a:lnTo>
                      <a:close/>
                      <a:moveTo>
                        <a:pt x="1100" y="677"/>
                      </a:moveTo>
                      <a:cubicBezTo>
                        <a:pt x="1140" y="677"/>
                        <a:pt x="1140" y="677"/>
                        <a:pt x="1140" y="677"/>
                      </a:cubicBezTo>
                      <a:cubicBezTo>
                        <a:pt x="1140" y="717"/>
                        <a:pt x="1140" y="717"/>
                        <a:pt x="1140" y="717"/>
                      </a:cubicBezTo>
                      <a:cubicBezTo>
                        <a:pt x="1100" y="717"/>
                        <a:pt x="1100" y="717"/>
                        <a:pt x="1100" y="717"/>
                      </a:cubicBezTo>
                      <a:lnTo>
                        <a:pt x="1100" y="677"/>
                      </a:lnTo>
                      <a:close/>
                      <a:moveTo>
                        <a:pt x="1100" y="748"/>
                      </a:moveTo>
                      <a:cubicBezTo>
                        <a:pt x="1140" y="748"/>
                        <a:pt x="1140" y="748"/>
                        <a:pt x="1140" y="748"/>
                      </a:cubicBezTo>
                      <a:cubicBezTo>
                        <a:pt x="1140" y="788"/>
                        <a:pt x="1140" y="788"/>
                        <a:pt x="1140" y="788"/>
                      </a:cubicBezTo>
                      <a:cubicBezTo>
                        <a:pt x="1100" y="788"/>
                        <a:pt x="1100" y="788"/>
                        <a:pt x="1100" y="788"/>
                      </a:cubicBezTo>
                      <a:lnTo>
                        <a:pt x="1100" y="748"/>
                      </a:lnTo>
                      <a:close/>
                      <a:moveTo>
                        <a:pt x="1100" y="816"/>
                      </a:moveTo>
                      <a:cubicBezTo>
                        <a:pt x="1140" y="816"/>
                        <a:pt x="1140" y="816"/>
                        <a:pt x="1140" y="816"/>
                      </a:cubicBezTo>
                      <a:cubicBezTo>
                        <a:pt x="1140" y="856"/>
                        <a:pt x="1140" y="856"/>
                        <a:pt x="1140" y="856"/>
                      </a:cubicBezTo>
                      <a:cubicBezTo>
                        <a:pt x="1100" y="856"/>
                        <a:pt x="1100" y="856"/>
                        <a:pt x="1100" y="856"/>
                      </a:cubicBezTo>
                      <a:lnTo>
                        <a:pt x="1100" y="816"/>
                      </a:lnTo>
                      <a:close/>
                      <a:moveTo>
                        <a:pt x="1025" y="677"/>
                      </a:moveTo>
                      <a:cubicBezTo>
                        <a:pt x="1066" y="677"/>
                        <a:pt x="1066" y="677"/>
                        <a:pt x="1066" y="677"/>
                      </a:cubicBezTo>
                      <a:cubicBezTo>
                        <a:pt x="1066" y="717"/>
                        <a:pt x="1066" y="717"/>
                        <a:pt x="1066" y="717"/>
                      </a:cubicBezTo>
                      <a:cubicBezTo>
                        <a:pt x="1025" y="717"/>
                        <a:pt x="1025" y="717"/>
                        <a:pt x="1025" y="717"/>
                      </a:cubicBezTo>
                      <a:lnTo>
                        <a:pt x="1025" y="677"/>
                      </a:lnTo>
                      <a:close/>
                      <a:moveTo>
                        <a:pt x="1025" y="748"/>
                      </a:moveTo>
                      <a:cubicBezTo>
                        <a:pt x="1066" y="748"/>
                        <a:pt x="1066" y="748"/>
                        <a:pt x="1066" y="748"/>
                      </a:cubicBezTo>
                      <a:cubicBezTo>
                        <a:pt x="1066" y="788"/>
                        <a:pt x="1066" y="788"/>
                        <a:pt x="1066" y="788"/>
                      </a:cubicBezTo>
                      <a:cubicBezTo>
                        <a:pt x="1025" y="788"/>
                        <a:pt x="1025" y="788"/>
                        <a:pt x="1025" y="788"/>
                      </a:cubicBezTo>
                      <a:lnTo>
                        <a:pt x="1025" y="748"/>
                      </a:lnTo>
                      <a:close/>
                      <a:moveTo>
                        <a:pt x="693" y="856"/>
                      </a:moveTo>
                      <a:cubicBezTo>
                        <a:pt x="653" y="856"/>
                        <a:pt x="653" y="856"/>
                        <a:pt x="653" y="856"/>
                      </a:cubicBezTo>
                      <a:cubicBezTo>
                        <a:pt x="653" y="816"/>
                        <a:pt x="653" y="816"/>
                        <a:pt x="653" y="816"/>
                      </a:cubicBezTo>
                      <a:cubicBezTo>
                        <a:pt x="693" y="816"/>
                        <a:pt x="693" y="816"/>
                        <a:pt x="693" y="816"/>
                      </a:cubicBezTo>
                      <a:lnTo>
                        <a:pt x="693" y="856"/>
                      </a:lnTo>
                      <a:close/>
                      <a:moveTo>
                        <a:pt x="693" y="788"/>
                      </a:moveTo>
                      <a:cubicBezTo>
                        <a:pt x="653" y="788"/>
                        <a:pt x="653" y="788"/>
                        <a:pt x="653" y="788"/>
                      </a:cubicBezTo>
                      <a:cubicBezTo>
                        <a:pt x="653" y="748"/>
                        <a:pt x="653" y="748"/>
                        <a:pt x="653" y="748"/>
                      </a:cubicBezTo>
                      <a:cubicBezTo>
                        <a:pt x="693" y="748"/>
                        <a:pt x="693" y="748"/>
                        <a:pt x="693" y="748"/>
                      </a:cubicBezTo>
                      <a:lnTo>
                        <a:pt x="693" y="788"/>
                      </a:lnTo>
                      <a:close/>
                      <a:moveTo>
                        <a:pt x="693" y="717"/>
                      </a:moveTo>
                      <a:cubicBezTo>
                        <a:pt x="653" y="717"/>
                        <a:pt x="653" y="717"/>
                        <a:pt x="653" y="717"/>
                      </a:cubicBezTo>
                      <a:cubicBezTo>
                        <a:pt x="653" y="677"/>
                        <a:pt x="653" y="677"/>
                        <a:pt x="653" y="677"/>
                      </a:cubicBezTo>
                      <a:cubicBezTo>
                        <a:pt x="693" y="677"/>
                        <a:pt x="693" y="677"/>
                        <a:pt x="693" y="677"/>
                      </a:cubicBezTo>
                      <a:lnTo>
                        <a:pt x="693" y="717"/>
                      </a:lnTo>
                      <a:close/>
                      <a:moveTo>
                        <a:pt x="768" y="856"/>
                      </a:moveTo>
                      <a:cubicBezTo>
                        <a:pt x="727" y="856"/>
                        <a:pt x="727" y="856"/>
                        <a:pt x="727" y="856"/>
                      </a:cubicBezTo>
                      <a:cubicBezTo>
                        <a:pt x="727" y="816"/>
                        <a:pt x="727" y="816"/>
                        <a:pt x="727" y="816"/>
                      </a:cubicBezTo>
                      <a:cubicBezTo>
                        <a:pt x="768" y="816"/>
                        <a:pt x="768" y="816"/>
                        <a:pt x="768" y="816"/>
                      </a:cubicBezTo>
                      <a:lnTo>
                        <a:pt x="768" y="856"/>
                      </a:lnTo>
                      <a:close/>
                      <a:moveTo>
                        <a:pt x="768" y="788"/>
                      </a:moveTo>
                      <a:cubicBezTo>
                        <a:pt x="727" y="788"/>
                        <a:pt x="727" y="788"/>
                        <a:pt x="727" y="788"/>
                      </a:cubicBezTo>
                      <a:cubicBezTo>
                        <a:pt x="727" y="748"/>
                        <a:pt x="727" y="748"/>
                        <a:pt x="727" y="748"/>
                      </a:cubicBezTo>
                      <a:cubicBezTo>
                        <a:pt x="768" y="748"/>
                        <a:pt x="768" y="748"/>
                        <a:pt x="768" y="748"/>
                      </a:cubicBezTo>
                      <a:lnTo>
                        <a:pt x="768" y="788"/>
                      </a:lnTo>
                      <a:close/>
                      <a:moveTo>
                        <a:pt x="768" y="717"/>
                      </a:moveTo>
                      <a:cubicBezTo>
                        <a:pt x="727" y="717"/>
                        <a:pt x="727" y="717"/>
                        <a:pt x="727" y="717"/>
                      </a:cubicBezTo>
                      <a:cubicBezTo>
                        <a:pt x="727" y="677"/>
                        <a:pt x="727" y="677"/>
                        <a:pt x="727" y="677"/>
                      </a:cubicBezTo>
                      <a:cubicBezTo>
                        <a:pt x="768" y="677"/>
                        <a:pt x="768" y="677"/>
                        <a:pt x="768" y="677"/>
                      </a:cubicBezTo>
                      <a:lnTo>
                        <a:pt x="768" y="717"/>
                      </a:lnTo>
                      <a:close/>
                      <a:moveTo>
                        <a:pt x="842" y="856"/>
                      </a:moveTo>
                      <a:cubicBezTo>
                        <a:pt x="802" y="856"/>
                        <a:pt x="802" y="856"/>
                        <a:pt x="802" y="856"/>
                      </a:cubicBezTo>
                      <a:cubicBezTo>
                        <a:pt x="802" y="816"/>
                        <a:pt x="802" y="816"/>
                        <a:pt x="802" y="816"/>
                      </a:cubicBezTo>
                      <a:cubicBezTo>
                        <a:pt x="842" y="816"/>
                        <a:pt x="842" y="816"/>
                        <a:pt x="842" y="816"/>
                      </a:cubicBezTo>
                      <a:lnTo>
                        <a:pt x="842" y="856"/>
                      </a:lnTo>
                      <a:close/>
                      <a:moveTo>
                        <a:pt x="842" y="788"/>
                      </a:moveTo>
                      <a:cubicBezTo>
                        <a:pt x="802" y="788"/>
                        <a:pt x="802" y="788"/>
                        <a:pt x="802" y="788"/>
                      </a:cubicBezTo>
                      <a:cubicBezTo>
                        <a:pt x="802" y="748"/>
                        <a:pt x="802" y="748"/>
                        <a:pt x="802" y="748"/>
                      </a:cubicBezTo>
                      <a:cubicBezTo>
                        <a:pt x="842" y="748"/>
                        <a:pt x="842" y="748"/>
                        <a:pt x="842" y="748"/>
                      </a:cubicBezTo>
                      <a:lnTo>
                        <a:pt x="842" y="788"/>
                      </a:lnTo>
                      <a:close/>
                      <a:moveTo>
                        <a:pt x="842" y="717"/>
                      </a:moveTo>
                      <a:cubicBezTo>
                        <a:pt x="802" y="717"/>
                        <a:pt x="802" y="717"/>
                        <a:pt x="802" y="717"/>
                      </a:cubicBezTo>
                      <a:cubicBezTo>
                        <a:pt x="802" y="677"/>
                        <a:pt x="802" y="677"/>
                        <a:pt x="802" y="677"/>
                      </a:cubicBezTo>
                      <a:cubicBezTo>
                        <a:pt x="842" y="677"/>
                        <a:pt x="842" y="677"/>
                        <a:pt x="842" y="677"/>
                      </a:cubicBezTo>
                      <a:lnTo>
                        <a:pt x="842" y="717"/>
                      </a:lnTo>
                      <a:close/>
                      <a:moveTo>
                        <a:pt x="917" y="856"/>
                      </a:moveTo>
                      <a:cubicBezTo>
                        <a:pt x="877" y="856"/>
                        <a:pt x="877" y="856"/>
                        <a:pt x="877" y="856"/>
                      </a:cubicBezTo>
                      <a:cubicBezTo>
                        <a:pt x="877" y="816"/>
                        <a:pt x="877" y="816"/>
                        <a:pt x="877" y="816"/>
                      </a:cubicBezTo>
                      <a:cubicBezTo>
                        <a:pt x="917" y="816"/>
                        <a:pt x="917" y="816"/>
                        <a:pt x="917" y="816"/>
                      </a:cubicBezTo>
                      <a:lnTo>
                        <a:pt x="917" y="856"/>
                      </a:lnTo>
                      <a:close/>
                      <a:moveTo>
                        <a:pt x="917" y="788"/>
                      </a:moveTo>
                      <a:cubicBezTo>
                        <a:pt x="877" y="788"/>
                        <a:pt x="877" y="788"/>
                        <a:pt x="877" y="788"/>
                      </a:cubicBezTo>
                      <a:cubicBezTo>
                        <a:pt x="877" y="748"/>
                        <a:pt x="877" y="748"/>
                        <a:pt x="877" y="748"/>
                      </a:cubicBezTo>
                      <a:cubicBezTo>
                        <a:pt x="917" y="748"/>
                        <a:pt x="917" y="748"/>
                        <a:pt x="917" y="748"/>
                      </a:cubicBezTo>
                      <a:lnTo>
                        <a:pt x="917" y="788"/>
                      </a:lnTo>
                      <a:close/>
                      <a:moveTo>
                        <a:pt x="917" y="717"/>
                      </a:moveTo>
                      <a:cubicBezTo>
                        <a:pt x="877" y="717"/>
                        <a:pt x="877" y="717"/>
                        <a:pt x="877" y="717"/>
                      </a:cubicBezTo>
                      <a:cubicBezTo>
                        <a:pt x="877" y="677"/>
                        <a:pt x="877" y="677"/>
                        <a:pt x="877" y="677"/>
                      </a:cubicBezTo>
                      <a:cubicBezTo>
                        <a:pt x="917" y="677"/>
                        <a:pt x="917" y="677"/>
                        <a:pt x="917" y="677"/>
                      </a:cubicBezTo>
                      <a:lnTo>
                        <a:pt x="917" y="717"/>
                      </a:lnTo>
                      <a:close/>
                      <a:moveTo>
                        <a:pt x="992" y="856"/>
                      </a:moveTo>
                      <a:cubicBezTo>
                        <a:pt x="951" y="856"/>
                        <a:pt x="951" y="856"/>
                        <a:pt x="951" y="856"/>
                      </a:cubicBezTo>
                      <a:cubicBezTo>
                        <a:pt x="951" y="816"/>
                        <a:pt x="951" y="816"/>
                        <a:pt x="951" y="816"/>
                      </a:cubicBezTo>
                      <a:cubicBezTo>
                        <a:pt x="992" y="816"/>
                        <a:pt x="992" y="816"/>
                        <a:pt x="992" y="816"/>
                      </a:cubicBezTo>
                      <a:lnTo>
                        <a:pt x="992" y="856"/>
                      </a:lnTo>
                      <a:close/>
                      <a:moveTo>
                        <a:pt x="992" y="788"/>
                      </a:moveTo>
                      <a:cubicBezTo>
                        <a:pt x="951" y="788"/>
                        <a:pt x="951" y="788"/>
                        <a:pt x="951" y="788"/>
                      </a:cubicBezTo>
                      <a:cubicBezTo>
                        <a:pt x="951" y="748"/>
                        <a:pt x="951" y="748"/>
                        <a:pt x="951" y="748"/>
                      </a:cubicBezTo>
                      <a:cubicBezTo>
                        <a:pt x="992" y="748"/>
                        <a:pt x="992" y="748"/>
                        <a:pt x="992" y="748"/>
                      </a:cubicBezTo>
                      <a:lnTo>
                        <a:pt x="992" y="788"/>
                      </a:lnTo>
                      <a:close/>
                      <a:moveTo>
                        <a:pt x="992" y="717"/>
                      </a:moveTo>
                      <a:cubicBezTo>
                        <a:pt x="951" y="717"/>
                        <a:pt x="951" y="717"/>
                        <a:pt x="951" y="717"/>
                      </a:cubicBezTo>
                      <a:cubicBezTo>
                        <a:pt x="951" y="677"/>
                        <a:pt x="951" y="677"/>
                        <a:pt x="951" y="677"/>
                      </a:cubicBezTo>
                      <a:cubicBezTo>
                        <a:pt x="992" y="677"/>
                        <a:pt x="992" y="677"/>
                        <a:pt x="992" y="677"/>
                      </a:cubicBezTo>
                      <a:lnTo>
                        <a:pt x="992" y="717"/>
                      </a:lnTo>
                      <a:close/>
                      <a:moveTo>
                        <a:pt x="1025" y="856"/>
                      </a:moveTo>
                      <a:cubicBezTo>
                        <a:pt x="1025" y="816"/>
                        <a:pt x="1025" y="816"/>
                        <a:pt x="1025" y="816"/>
                      </a:cubicBezTo>
                      <a:cubicBezTo>
                        <a:pt x="1066" y="816"/>
                        <a:pt x="1066" y="816"/>
                        <a:pt x="1066" y="816"/>
                      </a:cubicBezTo>
                      <a:cubicBezTo>
                        <a:pt x="1066" y="856"/>
                        <a:pt x="1066" y="856"/>
                        <a:pt x="1066" y="856"/>
                      </a:cubicBezTo>
                      <a:lnTo>
                        <a:pt x="1025" y="856"/>
                      </a:lnTo>
                      <a:close/>
                      <a:moveTo>
                        <a:pt x="145" y="1142"/>
                      </a:moveTo>
                      <a:cubicBezTo>
                        <a:pt x="145" y="1125"/>
                        <a:pt x="159" y="1111"/>
                        <a:pt x="176" y="1111"/>
                      </a:cubicBezTo>
                      <a:cubicBezTo>
                        <a:pt x="519" y="1111"/>
                        <a:pt x="519" y="1111"/>
                        <a:pt x="519" y="1111"/>
                      </a:cubicBezTo>
                      <a:cubicBezTo>
                        <a:pt x="535" y="1111"/>
                        <a:pt x="549" y="1125"/>
                        <a:pt x="549" y="1142"/>
                      </a:cubicBezTo>
                      <a:cubicBezTo>
                        <a:pt x="549" y="1377"/>
                        <a:pt x="549" y="1377"/>
                        <a:pt x="549" y="1377"/>
                      </a:cubicBezTo>
                      <a:cubicBezTo>
                        <a:pt x="549" y="1393"/>
                        <a:pt x="535" y="1407"/>
                        <a:pt x="519" y="1407"/>
                      </a:cubicBezTo>
                      <a:cubicBezTo>
                        <a:pt x="176" y="1407"/>
                        <a:pt x="176" y="1407"/>
                        <a:pt x="176" y="1407"/>
                      </a:cubicBezTo>
                      <a:cubicBezTo>
                        <a:pt x="159" y="1407"/>
                        <a:pt x="145" y="1393"/>
                        <a:pt x="145" y="1377"/>
                      </a:cubicBezTo>
                      <a:lnTo>
                        <a:pt x="145" y="1142"/>
                      </a:lnTo>
                      <a:close/>
                      <a:moveTo>
                        <a:pt x="596" y="1488"/>
                      </a:moveTo>
                      <a:cubicBezTo>
                        <a:pt x="589" y="1480"/>
                        <a:pt x="576" y="1474"/>
                        <a:pt x="566" y="1474"/>
                      </a:cubicBezTo>
                      <a:cubicBezTo>
                        <a:pt x="128" y="1474"/>
                        <a:pt x="128" y="1474"/>
                        <a:pt x="128" y="1474"/>
                      </a:cubicBezTo>
                      <a:cubicBezTo>
                        <a:pt x="118" y="1474"/>
                        <a:pt x="105" y="1480"/>
                        <a:pt x="99" y="1488"/>
                      </a:cubicBezTo>
                      <a:cubicBezTo>
                        <a:pt x="12" y="1590"/>
                        <a:pt x="12" y="1590"/>
                        <a:pt x="12" y="1590"/>
                      </a:cubicBezTo>
                      <a:cubicBezTo>
                        <a:pt x="5" y="1598"/>
                        <a:pt x="0" y="1612"/>
                        <a:pt x="0" y="1622"/>
                      </a:cubicBezTo>
                      <a:cubicBezTo>
                        <a:pt x="0" y="1630"/>
                        <a:pt x="0" y="1630"/>
                        <a:pt x="0" y="1630"/>
                      </a:cubicBezTo>
                      <a:cubicBezTo>
                        <a:pt x="0" y="1640"/>
                        <a:pt x="8" y="1649"/>
                        <a:pt x="18" y="1649"/>
                      </a:cubicBezTo>
                      <a:cubicBezTo>
                        <a:pt x="676" y="1649"/>
                        <a:pt x="676" y="1649"/>
                        <a:pt x="676" y="1649"/>
                      </a:cubicBezTo>
                      <a:cubicBezTo>
                        <a:pt x="686" y="1649"/>
                        <a:pt x="694" y="1640"/>
                        <a:pt x="694" y="1630"/>
                      </a:cubicBezTo>
                      <a:cubicBezTo>
                        <a:pt x="694" y="1622"/>
                        <a:pt x="694" y="1622"/>
                        <a:pt x="694" y="1622"/>
                      </a:cubicBezTo>
                      <a:cubicBezTo>
                        <a:pt x="694" y="1612"/>
                        <a:pt x="689" y="1598"/>
                        <a:pt x="683" y="1590"/>
                      </a:cubicBezTo>
                      <a:lnTo>
                        <a:pt x="596" y="1488"/>
                      </a:lnTo>
                      <a:close/>
                    </a:path>
                  </a:pathLst>
                </a:custGeom>
                <a:grpFill/>
                <a:ln>
                  <a:noFill/>
                </a:ln>
              </p:spPr>
              <p:txBody>
                <a:bodyPr vert="horz" wrap="square" lIns="93260" tIns="46630" rIns="93260" bIns="46630" numCol="1" anchor="t" anchorCtr="0" compatLnSpc="1">
                  <a:prstTxWarp prst="textNoShape">
                    <a:avLst/>
                  </a:prstTxWarp>
                </a:bodyPr>
                <a:lstStyle/>
                <a:p>
                  <a:endParaRPr lang="en-US" sz="1632"/>
                </a:p>
              </p:txBody>
            </p:sp>
            <p:sp>
              <p:nvSpPr>
                <p:cNvPr id="38" name="Freeform 86"/>
                <p:cNvSpPr>
                  <a:spLocks noEditPoints="1"/>
                </p:cNvSpPr>
                <p:nvPr/>
              </p:nvSpPr>
              <p:spPr bwMode="black">
                <a:xfrm>
                  <a:off x="3422650" y="3873500"/>
                  <a:ext cx="168275" cy="142875"/>
                </a:xfrm>
                <a:custGeom>
                  <a:avLst/>
                  <a:gdLst>
                    <a:gd name="T0" fmla="*/ 682 w 694"/>
                    <a:gd name="T1" fmla="*/ 58 h 588"/>
                    <a:gd name="T2" fmla="*/ 694 w 694"/>
                    <a:gd name="T3" fmla="*/ 26 h 588"/>
                    <a:gd name="T4" fmla="*/ 694 w 694"/>
                    <a:gd name="T5" fmla="*/ 18 h 588"/>
                    <a:gd name="T6" fmla="*/ 676 w 694"/>
                    <a:gd name="T7" fmla="*/ 0 h 588"/>
                    <a:gd name="T8" fmla="*/ 18 w 694"/>
                    <a:gd name="T9" fmla="*/ 0 h 588"/>
                    <a:gd name="T10" fmla="*/ 0 w 694"/>
                    <a:gd name="T11" fmla="*/ 18 h 588"/>
                    <a:gd name="T12" fmla="*/ 0 w 694"/>
                    <a:gd name="T13" fmla="*/ 26 h 588"/>
                    <a:gd name="T14" fmla="*/ 11 w 694"/>
                    <a:gd name="T15" fmla="*/ 58 h 588"/>
                    <a:gd name="T16" fmla="*/ 98 w 694"/>
                    <a:gd name="T17" fmla="*/ 160 h 588"/>
                    <a:gd name="T18" fmla="*/ 128 w 694"/>
                    <a:gd name="T19" fmla="*/ 174 h 588"/>
                    <a:gd name="T20" fmla="*/ 565 w 694"/>
                    <a:gd name="T21" fmla="*/ 174 h 588"/>
                    <a:gd name="T22" fmla="*/ 595 w 694"/>
                    <a:gd name="T23" fmla="*/ 160 h 588"/>
                    <a:gd name="T24" fmla="*/ 682 w 694"/>
                    <a:gd name="T25" fmla="*/ 58 h 588"/>
                    <a:gd name="T26" fmla="*/ 387 w 694"/>
                    <a:gd name="T27" fmla="*/ 588 h 588"/>
                    <a:gd name="T28" fmla="*/ 387 w 694"/>
                    <a:gd name="T29" fmla="*/ 579 h 588"/>
                    <a:gd name="T30" fmla="*/ 518 w 694"/>
                    <a:gd name="T31" fmla="*/ 579 h 588"/>
                    <a:gd name="T32" fmla="*/ 591 w 694"/>
                    <a:gd name="T33" fmla="*/ 507 h 588"/>
                    <a:gd name="T34" fmla="*/ 591 w 694"/>
                    <a:gd name="T35" fmla="*/ 272 h 588"/>
                    <a:gd name="T36" fmla="*/ 518 w 694"/>
                    <a:gd name="T37" fmla="*/ 199 h 588"/>
                    <a:gd name="T38" fmla="*/ 175 w 694"/>
                    <a:gd name="T39" fmla="*/ 199 h 588"/>
                    <a:gd name="T40" fmla="*/ 103 w 694"/>
                    <a:gd name="T41" fmla="*/ 272 h 588"/>
                    <a:gd name="T42" fmla="*/ 103 w 694"/>
                    <a:gd name="T43" fmla="*/ 507 h 588"/>
                    <a:gd name="T44" fmla="*/ 175 w 694"/>
                    <a:gd name="T45" fmla="*/ 579 h 588"/>
                    <a:gd name="T46" fmla="*/ 307 w 694"/>
                    <a:gd name="T47" fmla="*/ 579 h 588"/>
                    <a:gd name="T48" fmla="*/ 307 w 694"/>
                    <a:gd name="T49" fmla="*/ 588 h 588"/>
                    <a:gd name="T50" fmla="*/ 387 w 694"/>
                    <a:gd name="T51" fmla="*/ 588 h 588"/>
                    <a:gd name="T52" fmla="*/ 175 w 694"/>
                    <a:gd name="T53" fmla="*/ 537 h 588"/>
                    <a:gd name="T54" fmla="*/ 145 w 694"/>
                    <a:gd name="T55" fmla="*/ 507 h 588"/>
                    <a:gd name="T56" fmla="*/ 145 w 694"/>
                    <a:gd name="T57" fmla="*/ 272 h 588"/>
                    <a:gd name="T58" fmla="*/ 175 w 694"/>
                    <a:gd name="T59" fmla="*/ 242 h 588"/>
                    <a:gd name="T60" fmla="*/ 518 w 694"/>
                    <a:gd name="T61" fmla="*/ 242 h 588"/>
                    <a:gd name="T62" fmla="*/ 549 w 694"/>
                    <a:gd name="T63" fmla="*/ 272 h 588"/>
                    <a:gd name="T64" fmla="*/ 549 w 694"/>
                    <a:gd name="T65" fmla="*/ 507 h 588"/>
                    <a:gd name="T66" fmla="*/ 518 w 694"/>
                    <a:gd name="T67" fmla="*/ 537 h 588"/>
                    <a:gd name="T68" fmla="*/ 175 w 694"/>
                    <a:gd name="T69" fmla="*/ 537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4" h="588">
                      <a:moveTo>
                        <a:pt x="682" y="58"/>
                      </a:moveTo>
                      <a:cubicBezTo>
                        <a:pt x="689" y="51"/>
                        <a:pt x="694" y="36"/>
                        <a:pt x="694" y="26"/>
                      </a:cubicBezTo>
                      <a:cubicBezTo>
                        <a:pt x="694" y="18"/>
                        <a:pt x="694" y="18"/>
                        <a:pt x="694" y="18"/>
                      </a:cubicBezTo>
                      <a:cubicBezTo>
                        <a:pt x="694" y="8"/>
                        <a:pt x="686" y="0"/>
                        <a:pt x="676" y="0"/>
                      </a:cubicBezTo>
                      <a:cubicBezTo>
                        <a:pt x="18" y="0"/>
                        <a:pt x="18" y="0"/>
                        <a:pt x="18" y="0"/>
                      </a:cubicBezTo>
                      <a:cubicBezTo>
                        <a:pt x="8" y="0"/>
                        <a:pt x="0" y="8"/>
                        <a:pt x="0" y="18"/>
                      </a:cubicBezTo>
                      <a:cubicBezTo>
                        <a:pt x="0" y="26"/>
                        <a:pt x="0" y="26"/>
                        <a:pt x="0" y="26"/>
                      </a:cubicBezTo>
                      <a:cubicBezTo>
                        <a:pt x="0" y="36"/>
                        <a:pt x="5" y="51"/>
                        <a:pt x="11" y="58"/>
                      </a:cubicBezTo>
                      <a:cubicBezTo>
                        <a:pt x="98" y="160"/>
                        <a:pt x="98" y="160"/>
                        <a:pt x="98" y="160"/>
                      </a:cubicBezTo>
                      <a:cubicBezTo>
                        <a:pt x="105" y="168"/>
                        <a:pt x="118" y="174"/>
                        <a:pt x="128" y="174"/>
                      </a:cubicBezTo>
                      <a:cubicBezTo>
                        <a:pt x="565" y="174"/>
                        <a:pt x="565" y="174"/>
                        <a:pt x="565" y="174"/>
                      </a:cubicBezTo>
                      <a:cubicBezTo>
                        <a:pt x="575" y="174"/>
                        <a:pt x="589" y="168"/>
                        <a:pt x="595" y="160"/>
                      </a:cubicBezTo>
                      <a:lnTo>
                        <a:pt x="682" y="58"/>
                      </a:lnTo>
                      <a:close/>
                      <a:moveTo>
                        <a:pt x="387" y="588"/>
                      </a:moveTo>
                      <a:cubicBezTo>
                        <a:pt x="387" y="582"/>
                        <a:pt x="387" y="579"/>
                        <a:pt x="387" y="579"/>
                      </a:cubicBezTo>
                      <a:cubicBezTo>
                        <a:pt x="518" y="579"/>
                        <a:pt x="518" y="579"/>
                        <a:pt x="518" y="579"/>
                      </a:cubicBezTo>
                      <a:cubicBezTo>
                        <a:pt x="558" y="579"/>
                        <a:pt x="591" y="547"/>
                        <a:pt x="591" y="507"/>
                      </a:cubicBezTo>
                      <a:cubicBezTo>
                        <a:pt x="591" y="272"/>
                        <a:pt x="591" y="272"/>
                        <a:pt x="591" y="272"/>
                      </a:cubicBezTo>
                      <a:cubicBezTo>
                        <a:pt x="591" y="232"/>
                        <a:pt x="558" y="199"/>
                        <a:pt x="518" y="199"/>
                      </a:cubicBezTo>
                      <a:cubicBezTo>
                        <a:pt x="175" y="199"/>
                        <a:pt x="175" y="199"/>
                        <a:pt x="175" y="199"/>
                      </a:cubicBezTo>
                      <a:cubicBezTo>
                        <a:pt x="135" y="199"/>
                        <a:pt x="103" y="232"/>
                        <a:pt x="103" y="272"/>
                      </a:cubicBezTo>
                      <a:cubicBezTo>
                        <a:pt x="103" y="507"/>
                        <a:pt x="103" y="507"/>
                        <a:pt x="103" y="507"/>
                      </a:cubicBezTo>
                      <a:cubicBezTo>
                        <a:pt x="103" y="547"/>
                        <a:pt x="135" y="579"/>
                        <a:pt x="175" y="579"/>
                      </a:cubicBezTo>
                      <a:cubicBezTo>
                        <a:pt x="307" y="579"/>
                        <a:pt x="307" y="579"/>
                        <a:pt x="307" y="579"/>
                      </a:cubicBezTo>
                      <a:cubicBezTo>
                        <a:pt x="307" y="579"/>
                        <a:pt x="307" y="582"/>
                        <a:pt x="307" y="588"/>
                      </a:cubicBezTo>
                      <a:lnTo>
                        <a:pt x="387" y="588"/>
                      </a:lnTo>
                      <a:close/>
                      <a:moveTo>
                        <a:pt x="175" y="537"/>
                      </a:moveTo>
                      <a:cubicBezTo>
                        <a:pt x="159" y="537"/>
                        <a:pt x="145" y="523"/>
                        <a:pt x="145" y="507"/>
                      </a:cubicBezTo>
                      <a:cubicBezTo>
                        <a:pt x="145" y="272"/>
                        <a:pt x="145" y="272"/>
                        <a:pt x="145" y="272"/>
                      </a:cubicBezTo>
                      <a:cubicBezTo>
                        <a:pt x="145" y="255"/>
                        <a:pt x="159" y="242"/>
                        <a:pt x="175" y="242"/>
                      </a:cubicBezTo>
                      <a:cubicBezTo>
                        <a:pt x="518" y="242"/>
                        <a:pt x="518" y="242"/>
                        <a:pt x="518" y="242"/>
                      </a:cubicBezTo>
                      <a:cubicBezTo>
                        <a:pt x="535" y="242"/>
                        <a:pt x="549" y="255"/>
                        <a:pt x="549" y="272"/>
                      </a:cubicBezTo>
                      <a:cubicBezTo>
                        <a:pt x="549" y="507"/>
                        <a:pt x="549" y="507"/>
                        <a:pt x="549" y="507"/>
                      </a:cubicBezTo>
                      <a:cubicBezTo>
                        <a:pt x="549" y="523"/>
                        <a:pt x="535" y="537"/>
                        <a:pt x="518" y="537"/>
                      </a:cubicBezTo>
                      <a:lnTo>
                        <a:pt x="175" y="537"/>
                      </a:lnTo>
                      <a:close/>
                    </a:path>
                  </a:pathLst>
                </a:custGeom>
                <a:grpFill/>
                <a:ln>
                  <a:noFill/>
                </a:ln>
              </p:spPr>
              <p:txBody>
                <a:bodyPr vert="horz" wrap="square" lIns="93260" tIns="46630" rIns="93260" bIns="46630" numCol="1" anchor="t" anchorCtr="0" compatLnSpc="1">
                  <a:prstTxWarp prst="textNoShape">
                    <a:avLst/>
                  </a:prstTxWarp>
                </a:bodyPr>
                <a:lstStyle/>
                <a:p>
                  <a:endParaRPr lang="en-US" sz="1632"/>
                </a:p>
              </p:txBody>
            </p:sp>
          </p:grpSp>
        </p:grpSp>
        <p:sp>
          <p:nvSpPr>
            <p:cNvPr id="48" name="Freeform 82"/>
            <p:cNvSpPr>
              <a:spLocks noEditPoints="1"/>
            </p:cNvSpPr>
            <p:nvPr/>
          </p:nvSpPr>
          <p:spPr bwMode="black">
            <a:xfrm>
              <a:off x="8484482" y="4643247"/>
              <a:ext cx="624468" cy="804036"/>
            </a:xfrm>
            <a:custGeom>
              <a:avLst/>
              <a:gdLst>
                <a:gd name="T0" fmla="*/ 590 w 2193"/>
                <a:gd name="T1" fmla="*/ 531 h 2197"/>
                <a:gd name="T2" fmla="*/ 1140 w 2193"/>
                <a:gd name="T3" fmla="*/ 364 h 2197"/>
                <a:gd name="T4" fmla="*/ 1100 w 2193"/>
                <a:gd name="T5" fmla="*/ 435 h 2197"/>
                <a:gd name="T6" fmla="*/ 1066 w 2193"/>
                <a:gd name="T7" fmla="*/ 405 h 2197"/>
                <a:gd name="T8" fmla="*/ 1025 w 2193"/>
                <a:gd name="T9" fmla="*/ 503 h 2197"/>
                <a:gd name="T10" fmla="*/ 951 w 2193"/>
                <a:gd name="T11" fmla="*/ 405 h 2197"/>
                <a:gd name="T12" fmla="*/ 992 w 2193"/>
                <a:gd name="T13" fmla="*/ 503 h 2197"/>
                <a:gd name="T14" fmla="*/ 877 w 2193"/>
                <a:gd name="T15" fmla="*/ 364 h 2197"/>
                <a:gd name="T16" fmla="*/ 917 w 2193"/>
                <a:gd name="T17" fmla="*/ 544 h 2197"/>
                <a:gd name="T18" fmla="*/ 802 w 2193"/>
                <a:gd name="T19" fmla="*/ 435 h 2197"/>
                <a:gd name="T20" fmla="*/ 802 w 2193"/>
                <a:gd name="T21" fmla="*/ 544 h 2197"/>
                <a:gd name="T22" fmla="*/ 768 w 2193"/>
                <a:gd name="T23" fmla="*/ 435 h 2197"/>
                <a:gd name="T24" fmla="*/ 727 w 2193"/>
                <a:gd name="T25" fmla="*/ 503 h 2197"/>
                <a:gd name="T26" fmla="*/ 693 w 2193"/>
                <a:gd name="T27" fmla="*/ 476 h 2197"/>
                <a:gd name="T28" fmla="*/ 655 w 2193"/>
                <a:gd name="T29" fmla="*/ 282 h 2197"/>
                <a:gd name="T30" fmla="*/ 655 w 2193"/>
                <a:gd name="T31" fmla="*/ 282 h 2197"/>
                <a:gd name="T32" fmla="*/ 1140 w 2193"/>
                <a:gd name="T33" fmla="*/ 92 h 2197"/>
                <a:gd name="T34" fmla="*/ 1100 w 2193"/>
                <a:gd name="T35" fmla="*/ 191 h 2197"/>
                <a:gd name="T36" fmla="*/ 1025 w 2193"/>
                <a:gd name="T37" fmla="*/ 92 h 2197"/>
                <a:gd name="T38" fmla="*/ 1066 w 2193"/>
                <a:gd name="T39" fmla="*/ 191 h 2197"/>
                <a:gd name="T40" fmla="*/ 951 w 2193"/>
                <a:gd name="T41" fmla="*/ 52 h 2197"/>
                <a:gd name="T42" fmla="*/ 992 w 2193"/>
                <a:gd name="T43" fmla="*/ 231 h 2197"/>
                <a:gd name="T44" fmla="*/ 877 w 2193"/>
                <a:gd name="T45" fmla="*/ 123 h 2197"/>
                <a:gd name="T46" fmla="*/ 877 w 2193"/>
                <a:gd name="T47" fmla="*/ 231 h 2197"/>
                <a:gd name="T48" fmla="*/ 842 w 2193"/>
                <a:gd name="T49" fmla="*/ 123 h 2197"/>
                <a:gd name="T50" fmla="*/ 802 w 2193"/>
                <a:gd name="T51" fmla="*/ 191 h 2197"/>
                <a:gd name="T52" fmla="*/ 768 w 2193"/>
                <a:gd name="T53" fmla="*/ 163 h 2197"/>
                <a:gd name="T54" fmla="*/ 653 w 2193"/>
                <a:gd name="T55" fmla="*/ 52 h 2197"/>
                <a:gd name="T56" fmla="*/ 653 w 2193"/>
                <a:gd name="T57" fmla="*/ 163 h 2197"/>
                <a:gd name="T58" fmla="*/ 1315 w 2193"/>
                <a:gd name="T59" fmla="*/ 2023 h 2197"/>
                <a:gd name="T60" fmla="*/ 1444 w 2193"/>
                <a:gd name="T61" fmla="*/ 2179 h 2197"/>
                <a:gd name="T62" fmla="*/ 1597 w 2193"/>
                <a:gd name="T63" fmla="*/ 1488 h 2197"/>
                <a:gd name="T64" fmla="*/ 2182 w 2193"/>
                <a:gd name="T65" fmla="*/ 1590 h 2197"/>
                <a:gd name="T66" fmla="*/ 925 w 2193"/>
                <a:gd name="T67" fmla="*/ 1617 h 2197"/>
                <a:gd name="T68" fmla="*/ 1137 w 2193"/>
                <a:gd name="T69" fmla="*/ 1617 h 2197"/>
                <a:gd name="T70" fmla="*/ 2090 w 2193"/>
                <a:gd name="T71" fmla="*/ 1142 h 2197"/>
                <a:gd name="T72" fmla="*/ 1538 w 2193"/>
                <a:gd name="T73" fmla="*/ 908 h 2197"/>
                <a:gd name="T74" fmla="*/ 1043 w 2193"/>
                <a:gd name="T75" fmla="*/ 908 h 2197"/>
                <a:gd name="T76" fmla="*/ 103 w 2193"/>
                <a:gd name="T77" fmla="*/ 1377 h 2197"/>
                <a:gd name="T78" fmla="*/ 1675 w 2193"/>
                <a:gd name="T79" fmla="*/ 1407 h 2197"/>
                <a:gd name="T80" fmla="*/ 1268 w 2193"/>
                <a:gd name="T81" fmla="*/ 1660 h 2197"/>
                <a:gd name="T82" fmla="*/ 1268 w 2193"/>
                <a:gd name="T83" fmla="*/ 1660 h 2197"/>
                <a:gd name="T84" fmla="*/ 1140 w 2193"/>
                <a:gd name="T85" fmla="*/ 788 h 2197"/>
                <a:gd name="T86" fmla="*/ 1025 w 2193"/>
                <a:gd name="T87" fmla="*/ 677 h 2197"/>
                <a:gd name="T88" fmla="*/ 1025 w 2193"/>
                <a:gd name="T89" fmla="*/ 788 h 2197"/>
                <a:gd name="T90" fmla="*/ 653 w 2193"/>
                <a:gd name="T91" fmla="*/ 788 h 2197"/>
                <a:gd name="T92" fmla="*/ 693 w 2193"/>
                <a:gd name="T93" fmla="*/ 717 h 2197"/>
                <a:gd name="T94" fmla="*/ 727 w 2193"/>
                <a:gd name="T95" fmla="*/ 748 h 2197"/>
                <a:gd name="T96" fmla="*/ 842 w 2193"/>
                <a:gd name="T97" fmla="*/ 856 h 2197"/>
                <a:gd name="T98" fmla="*/ 842 w 2193"/>
                <a:gd name="T99" fmla="*/ 748 h 2197"/>
                <a:gd name="T100" fmla="*/ 877 w 2193"/>
                <a:gd name="T101" fmla="*/ 856 h 2197"/>
                <a:gd name="T102" fmla="*/ 917 w 2193"/>
                <a:gd name="T103" fmla="*/ 788 h 2197"/>
                <a:gd name="T104" fmla="*/ 951 w 2193"/>
                <a:gd name="T105" fmla="*/ 816 h 2197"/>
                <a:gd name="T106" fmla="*/ 992 w 2193"/>
                <a:gd name="T107" fmla="*/ 717 h 2197"/>
                <a:gd name="T108" fmla="*/ 1066 w 2193"/>
                <a:gd name="T109" fmla="*/ 856 h 2197"/>
                <a:gd name="T110" fmla="*/ 176 w 2193"/>
                <a:gd name="T111" fmla="*/ 1407 h 2197"/>
                <a:gd name="T112" fmla="*/ 0 w 2193"/>
                <a:gd name="T113" fmla="*/ 1622 h 2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93" h="2197">
                  <a:moveTo>
                    <a:pt x="655" y="595"/>
                  </a:moveTo>
                  <a:cubicBezTo>
                    <a:pt x="1538" y="595"/>
                    <a:pt x="1538" y="595"/>
                    <a:pt x="1538" y="595"/>
                  </a:cubicBezTo>
                  <a:cubicBezTo>
                    <a:pt x="1574" y="595"/>
                    <a:pt x="1603" y="566"/>
                    <a:pt x="1603" y="531"/>
                  </a:cubicBezTo>
                  <a:cubicBezTo>
                    <a:pt x="1603" y="377"/>
                    <a:pt x="1603" y="377"/>
                    <a:pt x="1603" y="377"/>
                  </a:cubicBezTo>
                  <a:cubicBezTo>
                    <a:pt x="1603" y="342"/>
                    <a:pt x="1574" y="313"/>
                    <a:pt x="1538" y="313"/>
                  </a:cubicBezTo>
                  <a:cubicBezTo>
                    <a:pt x="655" y="313"/>
                    <a:pt x="655" y="313"/>
                    <a:pt x="655" y="313"/>
                  </a:cubicBezTo>
                  <a:cubicBezTo>
                    <a:pt x="619" y="313"/>
                    <a:pt x="590" y="342"/>
                    <a:pt x="590" y="377"/>
                  </a:cubicBezTo>
                  <a:cubicBezTo>
                    <a:pt x="590" y="531"/>
                    <a:pt x="590" y="531"/>
                    <a:pt x="590" y="531"/>
                  </a:cubicBezTo>
                  <a:cubicBezTo>
                    <a:pt x="590" y="566"/>
                    <a:pt x="619" y="595"/>
                    <a:pt x="655" y="595"/>
                  </a:cubicBezTo>
                  <a:close/>
                  <a:moveTo>
                    <a:pt x="1464" y="403"/>
                  </a:moveTo>
                  <a:cubicBezTo>
                    <a:pt x="1492" y="403"/>
                    <a:pt x="1515" y="426"/>
                    <a:pt x="1515" y="454"/>
                  </a:cubicBezTo>
                  <a:cubicBezTo>
                    <a:pt x="1515" y="482"/>
                    <a:pt x="1492" y="505"/>
                    <a:pt x="1464" y="505"/>
                  </a:cubicBezTo>
                  <a:cubicBezTo>
                    <a:pt x="1436" y="505"/>
                    <a:pt x="1413" y="482"/>
                    <a:pt x="1413" y="454"/>
                  </a:cubicBezTo>
                  <a:cubicBezTo>
                    <a:pt x="1413" y="426"/>
                    <a:pt x="1436" y="403"/>
                    <a:pt x="1464" y="403"/>
                  </a:cubicBezTo>
                  <a:close/>
                  <a:moveTo>
                    <a:pt x="1100" y="364"/>
                  </a:moveTo>
                  <a:cubicBezTo>
                    <a:pt x="1140" y="364"/>
                    <a:pt x="1140" y="364"/>
                    <a:pt x="1140" y="364"/>
                  </a:cubicBezTo>
                  <a:cubicBezTo>
                    <a:pt x="1140" y="405"/>
                    <a:pt x="1140" y="405"/>
                    <a:pt x="1140" y="405"/>
                  </a:cubicBezTo>
                  <a:cubicBezTo>
                    <a:pt x="1100" y="405"/>
                    <a:pt x="1100" y="405"/>
                    <a:pt x="1100" y="405"/>
                  </a:cubicBezTo>
                  <a:lnTo>
                    <a:pt x="1100" y="364"/>
                  </a:lnTo>
                  <a:close/>
                  <a:moveTo>
                    <a:pt x="1100" y="435"/>
                  </a:moveTo>
                  <a:cubicBezTo>
                    <a:pt x="1140" y="435"/>
                    <a:pt x="1140" y="435"/>
                    <a:pt x="1140" y="435"/>
                  </a:cubicBezTo>
                  <a:cubicBezTo>
                    <a:pt x="1140" y="476"/>
                    <a:pt x="1140" y="476"/>
                    <a:pt x="1140" y="476"/>
                  </a:cubicBezTo>
                  <a:cubicBezTo>
                    <a:pt x="1100" y="476"/>
                    <a:pt x="1100" y="476"/>
                    <a:pt x="1100" y="476"/>
                  </a:cubicBezTo>
                  <a:lnTo>
                    <a:pt x="1100" y="435"/>
                  </a:lnTo>
                  <a:close/>
                  <a:moveTo>
                    <a:pt x="1100" y="503"/>
                  </a:moveTo>
                  <a:cubicBezTo>
                    <a:pt x="1140" y="503"/>
                    <a:pt x="1140" y="503"/>
                    <a:pt x="1140" y="503"/>
                  </a:cubicBezTo>
                  <a:cubicBezTo>
                    <a:pt x="1140" y="544"/>
                    <a:pt x="1140" y="544"/>
                    <a:pt x="1140" y="544"/>
                  </a:cubicBezTo>
                  <a:cubicBezTo>
                    <a:pt x="1100" y="544"/>
                    <a:pt x="1100" y="544"/>
                    <a:pt x="1100" y="544"/>
                  </a:cubicBezTo>
                  <a:lnTo>
                    <a:pt x="1100" y="503"/>
                  </a:lnTo>
                  <a:close/>
                  <a:moveTo>
                    <a:pt x="1025" y="364"/>
                  </a:moveTo>
                  <a:cubicBezTo>
                    <a:pt x="1066" y="364"/>
                    <a:pt x="1066" y="364"/>
                    <a:pt x="1066" y="364"/>
                  </a:cubicBezTo>
                  <a:cubicBezTo>
                    <a:pt x="1066" y="405"/>
                    <a:pt x="1066" y="405"/>
                    <a:pt x="1066" y="405"/>
                  </a:cubicBezTo>
                  <a:cubicBezTo>
                    <a:pt x="1025" y="405"/>
                    <a:pt x="1025" y="405"/>
                    <a:pt x="1025" y="405"/>
                  </a:cubicBezTo>
                  <a:lnTo>
                    <a:pt x="1025" y="364"/>
                  </a:lnTo>
                  <a:close/>
                  <a:moveTo>
                    <a:pt x="1025" y="435"/>
                  </a:moveTo>
                  <a:cubicBezTo>
                    <a:pt x="1066" y="435"/>
                    <a:pt x="1066" y="435"/>
                    <a:pt x="1066" y="435"/>
                  </a:cubicBezTo>
                  <a:cubicBezTo>
                    <a:pt x="1066" y="476"/>
                    <a:pt x="1066" y="476"/>
                    <a:pt x="1066" y="476"/>
                  </a:cubicBezTo>
                  <a:cubicBezTo>
                    <a:pt x="1025" y="476"/>
                    <a:pt x="1025" y="476"/>
                    <a:pt x="1025" y="476"/>
                  </a:cubicBezTo>
                  <a:lnTo>
                    <a:pt x="1025" y="435"/>
                  </a:lnTo>
                  <a:close/>
                  <a:moveTo>
                    <a:pt x="1025" y="503"/>
                  </a:moveTo>
                  <a:cubicBezTo>
                    <a:pt x="1066" y="503"/>
                    <a:pt x="1066" y="503"/>
                    <a:pt x="1066" y="503"/>
                  </a:cubicBezTo>
                  <a:cubicBezTo>
                    <a:pt x="1066" y="544"/>
                    <a:pt x="1066" y="544"/>
                    <a:pt x="1066" y="544"/>
                  </a:cubicBezTo>
                  <a:cubicBezTo>
                    <a:pt x="1025" y="544"/>
                    <a:pt x="1025" y="544"/>
                    <a:pt x="1025" y="544"/>
                  </a:cubicBezTo>
                  <a:lnTo>
                    <a:pt x="1025" y="503"/>
                  </a:lnTo>
                  <a:close/>
                  <a:moveTo>
                    <a:pt x="951" y="364"/>
                  </a:moveTo>
                  <a:cubicBezTo>
                    <a:pt x="992" y="364"/>
                    <a:pt x="992" y="364"/>
                    <a:pt x="992" y="364"/>
                  </a:cubicBezTo>
                  <a:cubicBezTo>
                    <a:pt x="992" y="405"/>
                    <a:pt x="992" y="405"/>
                    <a:pt x="992" y="405"/>
                  </a:cubicBezTo>
                  <a:cubicBezTo>
                    <a:pt x="951" y="405"/>
                    <a:pt x="951" y="405"/>
                    <a:pt x="951" y="405"/>
                  </a:cubicBezTo>
                  <a:lnTo>
                    <a:pt x="951" y="364"/>
                  </a:lnTo>
                  <a:close/>
                  <a:moveTo>
                    <a:pt x="951" y="435"/>
                  </a:moveTo>
                  <a:cubicBezTo>
                    <a:pt x="992" y="435"/>
                    <a:pt x="992" y="435"/>
                    <a:pt x="992" y="435"/>
                  </a:cubicBezTo>
                  <a:cubicBezTo>
                    <a:pt x="992" y="476"/>
                    <a:pt x="992" y="476"/>
                    <a:pt x="992" y="476"/>
                  </a:cubicBezTo>
                  <a:cubicBezTo>
                    <a:pt x="951" y="476"/>
                    <a:pt x="951" y="476"/>
                    <a:pt x="951" y="476"/>
                  </a:cubicBezTo>
                  <a:lnTo>
                    <a:pt x="951" y="435"/>
                  </a:lnTo>
                  <a:close/>
                  <a:moveTo>
                    <a:pt x="951" y="503"/>
                  </a:moveTo>
                  <a:cubicBezTo>
                    <a:pt x="992" y="503"/>
                    <a:pt x="992" y="503"/>
                    <a:pt x="992" y="503"/>
                  </a:cubicBezTo>
                  <a:cubicBezTo>
                    <a:pt x="992" y="544"/>
                    <a:pt x="992" y="544"/>
                    <a:pt x="992" y="544"/>
                  </a:cubicBezTo>
                  <a:cubicBezTo>
                    <a:pt x="951" y="544"/>
                    <a:pt x="951" y="544"/>
                    <a:pt x="951" y="544"/>
                  </a:cubicBezTo>
                  <a:lnTo>
                    <a:pt x="951" y="503"/>
                  </a:lnTo>
                  <a:close/>
                  <a:moveTo>
                    <a:pt x="877" y="364"/>
                  </a:moveTo>
                  <a:cubicBezTo>
                    <a:pt x="917" y="364"/>
                    <a:pt x="917" y="364"/>
                    <a:pt x="917" y="364"/>
                  </a:cubicBezTo>
                  <a:cubicBezTo>
                    <a:pt x="917" y="405"/>
                    <a:pt x="917" y="405"/>
                    <a:pt x="917" y="405"/>
                  </a:cubicBezTo>
                  <a:cubicBezTo>
                    <a:pt x="877" y="405"/>
                    <a:pt x="877" y="405"/>
                    <a:pt x="877" y="405"/>
                  </a:cubicBezTo>
                  <a:lnTo>
                    <a:pt x="877" y="364"/>
                  </a:lnTo>
                  <a:close/>
                  <a:moveTo>
                    <a:pt x="877" y="435"/>
                  </a:moveTo>
                  <a:cubicBezTo>
                    <a:pt x="917" y="435"/>
                    <a:pt x="917" y="435"/>
                    <a:pt x="917" y="435"/>
                  </a:cubicBezTo>
                  <a:cubicBezTo>
                    <a:pt x="917" y="476"/>
                    <a:pt x="917" y="476"/>
                    <a:pt x="917" y="476"/>
                  </a:cubicBezTo>
                  <a:cubicBezTo>
                    <a:pt x="877" y="476"/>
                    <a:pt x="877" y="476"/>
                    <a:pt x="877" y="476"/>
                  </a:cubicBezTo>
                  <a:lnTo>
                    <a:pt x="877" y="435"/>
                  </a:lnTo>
                  <a:close/>
                  <a:moveTo>
                    <a:pt x="877" y="503"/>
                  </a:moveTo>
                  <a:cubicBezTo>
                    <a:pt x="917" y="503"/>
                    <a:pt x="917" y="503"/>
                    <a:pt x="917" y="503"/>
                  </a:cubicBezTo>
                  <a:cubicBezTo>
                    <a:pt x="917" y="544"/>
                    <a:pt x="917" y="544"/>
                    <a:pt x="917" y="544"/>
                  </a:cubicBezTo>
                  <a:cubicBezTo>
                    <a:pt x="877" y="544"/>
                    <a:pt x="877" y="544"/>
                    <a:pt x="877" y="544"/>
                  </a:cubicBezTo>
                  <a:lnTo>
                    <a:pt x="877" y="503"/>
                  </a:lnTo>
                  <a:close/>
                  <a:moveTo>
                    <a:pt x="802" y="364"/>
                  </a:moveTo>
                  <a:cubicBezTo>
                    <a:pt x="842" y="364"/>
                    <a:pt x="842" y="364"/>
                    <a:pt x="842" y="364"/>
                  </a:cubicBezTo>
                  <a:cubicBezTo>
                    <a:pt x="842" y="405"/>
                    <a:pt x="842" y="405"/>
                    <a:pt x="842" y="405"/>
                  </a:cubicBezTo>
                  <a:cubicBezTo>
                    <a:pt x="802" y="405"/>
                    <a:pt x="802" y="405"/>
                    <a:pt x="802" y="405"/>
                  </a:cubicBezTo>
                  <a:lnTo>
                    <a:pt x="802" y="364"/>
                  </a:lnTo>
                  <a:close/>
                  <a:moveTo>
                    <a:pt x="802" y="435"/>
                  </a:moveTo>
                  <a:cubicBezTo>
                    <a:pt x="842" y="435"/>
                    <a:pt x="842" y="435"/>
                    <a:pt x="842" y="435"/>
                  </a:cubicBezTo>
                  <a:cubicBezTo>
                    <a:pt x="842" y="476"/>
                    <a:pt x="842" y="476"/>
                    <a:pt x="842" y="476"/>
                  </a:cubicBezTo>
                  <a:cubicBezTo>
                    <a:pt x="802" y="476"/>
                    <a:pt x="802" y="476"/>
                    <a:pt x="802" y="476"/>
                  </a:cubicBezTo>
                  <a:lnTo>
                    <a:pt x="802" y="435"/>
                  </a:lnTo>
                  <a:close/>
                  <a:moveTo>
                    <a:pt x="802" y="503"/>
                  </a:moveTo>
                  <a:cubicBezTo>
                    <a:pt x="842" y="503"/>
                    <a:pt x="842" y="503"/>
                    <a:pt x="842" y="503"/>
                  </a:cubicBezTo>
                  <a:cubicBezTo>
                    <a:pt x="842" y="544"/>
                    <a:pt x="842" y="544"/>
                    <a:pt x="842" y="544"/>
                  </a:cubicBezTo>
                  <a:cubicBezTo>
                    <a:pt x="802" y="544"/>
                    <a:pt x="802" y="544"/>
                    <a:pt x="802" y="544"/>
                  </a:cubicBezTo>
                  <a:lnTo>
                    <a:pt x="802" y="503"/>
                  </a:lnTo>
                  <a:close/>
                  <a:moveTo>
                    <a:pt x="727" y="364"/>
                  </a:moveTo>
                  <a:cubicBezTo>
                    <a:pt x="768" y="364"/>
                    <a:pt x="768" y="364"/>
                    <a:pt x="768" y="364"/>
                  </a:cubicBezTo>
                  <a:cubicBezTo>
                    <a:pt x="768" y="405"/>
                    <a:pt x="768" y="405"/>
                    <a:pt x="768" y="405"/>
                  </a:cubicBezTo>
                  <a:cubicBezTo>
                    <a:pt x="727" y="405"/>
                    <a:pt x="727" y="405"/>
                    <a:pt x="727" y="405"/>
                  </a:cubicBezTo>
                  <a:lnTo>
                    <a:pt x="727" y="364"/>
                  </a:lnTo>
                  <a:close/>
                  <a:moveTo>
                    <a:pt x="727" y="435"/>
                  </a:moveTo>
                  <a:cubicBezTo>
                    <a:pt x="768" y="435"/>
                    <a:pt x="768" y="435"/>
                    <a:pt x="768" y="435"/>
                  </a:cubicBezTo>
                  <a:cubicBezTo>
                    <a:pt x="768" y="476"/>
                    <a:pt x="768" y="476"/>
                    <a:pt x="768" y="476"/>
                  </a:cubicBezTo>
                  <a:cubicBezTo>
                    <a:pt x="727" y="476"/>
                    <a:pt x="727" y="476"/>
                    <a:pt x="727" y="476"/>
                  </a:cubicBezTo>
                  <a:lnTo>
                    <a:pt x="727" y="435"/>
                  </a:lnTo>
                  <a:close/>
                  <a:moveTo>
                    <a:pt x="727" y="503"/>
                  </a:moveTo>
                  <a:cubicBezTo>
                    <a:pt x="768" y="503"/>
                    <a:pt x="768" y="503"/>
                    <a:pt x="768" y="503"/>
                  </a:cubicBezTo>
                  <a:cubicBezTo>
                    <a:pt x="768" y="544"/>
                    <a:pt x="768" y="544"/>
                    <a:pt x="768" y="544"/>
                  </a:cubicBezTo>
                  <a:cubicBezTo>
                    <a:pt x="727" y="544"/>
                    <a:pt x="727" y="544"/>
                    <a:pt x="727" y="544"/>
                  </a:cubicBezTo>
                  <a:lnTo>
                    <a:pt x="727" y="503"/>
                  </a:lnTo>
                  <a:close/>
                  <a:moveTo>
                    <a:pt x="653" y="364"/>
                  </a:moveTo>
                  <a:cubicBezTo>
                    <a:pt x="693" y="364"/>
                    <a:pt x="693" y="364"/>
                    <a:pt x="693" y="364"/>
                  </a:cubicBezTo>
                  <a:cubicBezTo>
                    <a:pt x="693" y="405"/>
                    <a:pt x="693" y="405"/>
                    <a:pt x="693" y="405"/>
                  </a:cubicBezTo>
                  <a:cubicBezTo>
                    <a:pt x="653" y="405"/>
                    <a:pt x="653" y="405"/>
                    <a:pt x="653" y="405"/>
                  </a:cubicBezTo>
                  <a:lnTo>
                    <a:pt x="653" y="364"/>
                  </a:lnTo>
                  <a:close/>
                  <a:moveTo>
                    <a:pt x="653" y="435"/>
                  </a:moveTo>
                  <a:cubicBezTo>
                    <a:pt x="693" y="435"/>
                    <a:pt x="693" y="435"/>
                    <a:pt x="693" y="435"/>
                  </a:cubicBezTo>
                  <a:cubicBezTo>
                    <a:pt x="693" y="476"/>
                    <a:pt x="693" y="476"/>
                    <a:pt x="693" y="476"/>
                  </a:cubicBezTo>
                  <a:cubicBezTo>
                    <a:pt x="653" y="476"/>
                    <a:pt x="653" y="476"/>
                    <a:pt x="653" y="476"/>
                  </a:cubicBezTo>
                  <a:lnTo>
                    <a:pt x="653" y="435"/>
                  </a:lnTo>
                  <a:close/>
                  <a:moveTo>
                    <a:pt x="653" y="503"/>
                  </a:moveTo>
                  <a:cubicBezTo>
                    <a:pt x="693" y="503"/>
                    <a:pt x="693" y="503"/>
                    <a:pt x="693" y="503"/>
                  </a:cubicBezTo>
                  <a:cubicBezTo>
                    <a:pt x="693" y="544"/>
                    <a:pt x="693" y="544"/>
                    <a:pt x="693" y="544"/>
                  </a:cubicBezTo>
                  <a:cubicBezTo>
                    <a:pt x="653" y="544"/>
                    <a:pt x="653" y="544"/>
                    <a:pt x="653" y="544"/>
                  </a:cubicBezTo>
                  <a:lnTo>
                    <a:pt x="653" y="503"/>
                  </a:lnTo>
                  <a:close/>
                  <a:moveTo>
                    <a:pt x="655" y="282"/>
                  </a:moveTo>
                  <a:cubicBezTo>
                    <a:pt x="1538" y="282"/>
                    <a:pt x="1538" y="282"/>
                    <a:pt x="1538" y="282"/>
                  </a:cubicBezTo>
                  <a:cubicBezTo>
                    <a:pt x="1574" y="282"/>
                    <a:pt x="1603" y="254"/>
                    <a:pt x="1603" y="218"/>
                  </a:cubicBezTo>
                  <a:cubicBezTo>
                    <a:pt x="1603" y="65"/>
                    <a:pt x="1603" y="65"/>
                    <a:pt x="1603" y="65"/>
                  </a:cubicBezTo>
                  <a:cubicBezTo>
                    <a:pt x="1603" y="29"/>
                    <a:pt x="1574" y="0"/>
                    <a:pt x="1538" y="0"/>
                  </a:cubicBezTo>
                  <a:cubicBezTo>
                    <a:pt x="655" y="0"/>
                    <a:pt x="655" y="0"/>
                    <a:pt x="655" y="0"/>
                  </a:cubicBezTo>
                  <a:cubicBezTo>
                    <a:pt x="619" y="0"/>
                    <a:pt x="590" y="29"/>
                    <a:pt x="590" y="65"/>
                  </a:cubicBezTo>
                  <a:cubicBezTo>
                    <a:pt x="590" y="218"/>
                    <a:pt x="590" y="218"/>
                    <a:pt x="590" y="218"/>
                  </a:cubicBezTo>
                  <a:cubicBezTo>
                    <a:pt x="590" y="254"/>
                    <a:pt x="619" y="282"/>
                    <a:pt x="655" y="282"/>
                  </a:cubicBezTo>
                  <a:close/>
                  <a:moveTo>
                    <a:pt x="1464" y="90"/>
                  </a:moveTo>
                  <a:cubicBezTo>
                    <a:pt x="1492" y="90"/>
                    <a:pt x="1515" y="113"/>
                    <a:pt x="1515" y="141"/>
                  </a:cubicBezTo>
                  <a:cubicBezTo>
                    <a:pt x="1515" y="170"/>
                    <a:pt x="1492" y="192"/>
                    <a:pt x="1464" y="192"/>
                  </a:cubicBezTo>
                  <a:cubicBezTo>
                    <a:pt x="1436" y="192"/>
                    <a:pt x="1413" y="170"/>
                    <a:pt x="1413" y="141"/>
                  </a:cubicBezTo>
                  <a:cubicBezTo>
                    <a:pt x="1413" y="113"/>
                    <a:pt x="1436" y="90"/>
                    <a:pt x="1464" y="90"/>
                  </a:cubicBezTo>
                  <a:close/>
                  <a:moveTo>
                    <a:pt x="1100" y="52"/>
                  </a:moveTo>
                  <a:cubicBezTo>
                    <a:pt x="1140" y="52"/>
                    <a:pt x="1140" y="52"/>
                    <a:pt x="1140" y="52"/>
                  </a:cubicBezTo>
                  <a:cubicBezTo>
                    <a:pt x="1140" y="92"/>
                    <a:pt x="1140" y="92"/>
                    <a:pt x="1140" y="92"/>
                  </a:cubicBezTo>
                  <a:cubicBezTo>
                    <a:pt x="1100" y="92"/>
                    <a:pt x="1100" y="92"/>
                    <a:pt x="1100" y="92"/>
                  </a:cubicBezTo>
                  <a:lnTo>
                    <a:pt x="1100" y="52"/>
                  </a:lnTo>
                  <a:close/>
                  <a:moveTo>
                    <a:pt x="1100" y="123"/>
                  </a:moveTo>
                  <a:cubicBezTo>
                    <a:pt x="1140" y="123"/>
                    <a:pt x="1140" y="123"/>
                    <a:pt x="1140" y="123"/>
                  </a:cubicBezTo>
                  <a:cubicBezTo>
                    <a:pt x="1140" y="163"/>
                    <a:pt x="1140" y="163"/>
                    <a:pt x="1140" y="163"/>
                  </a:cubicBezTo>
                  <a:cubicBezTo>
                    <a:pt x="1100" y="163"/>
                    <a:pt x="1100" y="163"/>
                    <a:pt x="1100" y="163"/>
                  </a:cubicBezTo>
                  <a:lnTo>
                    <a:pt x="1100" y="123"/>
                  </a:lnTo>
                  <a:close/>
                  <a:moveTo>
                    <a:pt x="1100" y="191"/>
                  </a:moveTo>
                  <a:cubicBezTo>
                    <a:pt x="1140" y="191"/>
                    <a:pt x="1140" y="191"/>
                    <a:pt x="1140" y="191"/>
                  </a:cubicBezTo>
                  <a:cubicBezTo>
                    <a:pt x="1140" y="231"/>
                    <a:pt x="1140" y="231"/>
                    <a:pt x="1140" y="231"/>
                  </a:cubicBezTo>
                  <a:cubicBezTo>
                    <a:pt x="1100" y="231"/>
                    <a:pt x="1100" y="231"/>
                    <a:pt x="1100" y="231"/>
                  </a:cubicBezTo>
                  <a:lnTo>
                    <a:pt x="1100" y="191"/>
                  </a:lnTo>
                  <a:close/>
                  <a:moveTo>
                    <a:pt x="1025" y="52"/>
                  </a:moveTo>
                  <a:cubicBezTo>
                    <a:pt x="1066" y="52"/>
                    <a:pt x="1066" y="52"/>
                    <a:pt x="1066" y="52"/>
                  </a:cubicBezTo>
                  <a:cubicBezTo>
                    <a:pt x="1066" y="92"/>
                    <a:pt x="1066" y="92"/>
                    <a:pt x="1066" y="92"/>
                  </a:cubicBezTo>
                  <a:cubicBezTo>
                    <a:pt x="1025" y="92"/>
                    <a:pt x="1025" y="92"/>
                    <a:pt x="1025" y="92"/>
                  </a:cubicBezTo>
                  <a:lnTo>
                    <a:pt x="1025" y="52"/>
                  </a:lnTo>
                  <a:close/>
                  <a:moveTo>
                    <a:pt x="1025" y="123"/>
                  </a:moveTo>
                  <a:cubicBezTo>
                    <a:pt x="1066" y="123"/>
                    <a:pt x="1066" y="123"/>
                    <a:pt x="1066" y="123"/>
                  </a:cubicBezTo>
                  <a:cubicBezTo>
                    <a:pt x="1066" y="163"/>
                    <a:pt x="1066" y="163"/>
                    <a:pt x="1066" y="163"/>
                  </a:cubicBezTo>
                  <a:cubicBezTo>
                    <a:pt x="1025" y="163"/>
                    <a:pt x="1025" y="163"/>
                    <a:pt x="1025" y="163"/>
                  </a:cubicBezTo>
                  <a:lnTo>
                    <a:pt x="1025" y="123"/>
                  </a:lnTo>
                  <a:close/>
                  <a:moveTo>
                    <a:pt x="1025" y="191"/>
                  </a:moveTo>
                  <a:cubicBezTo>
                    <a:pt x="1066" y="191"/>
                    <a:pt x="1066" y="191"/>
                    <a:pt x="1066" y="191"/>
                  </a:cubicBezTo>
                  <a:cubicBezTo>
                    <a:pt x="1066" y="231"/>
                    <a:pt x="1066" y="231"/>
                    <a:pt x="1066" y="231"/>
                  </a:cubicBezTo>
                  <a:cubicBezTo>
                    <a:pt x="1025" y="231"/>
                    <a:pt x="1025" y="231"/>
                    <a:pt x="1025" y="231"/>
                  </a:cubicBezTo>
                  <a:lnTo>
                    <a:pt x="1025" y="191"/>
                  </a:lnTo>
                  <a:close/>
                  <a:moveTo>
                    <a:pt x="951" y="52"/>
                  </a:moveTo>
                  <a:cubicBezTo>
                    <a:pt x="992" y="52"/>
                    <a:pt x="992" y="52"/>
                    <a:pt x="992" y="52"/>
                  </a:cubicBezTo>
                  <a:cubicBezTo>
                    <a:pt x="992" y="92"/>
                    <a:pt x="992" y="92"/>
                    <a:pt x="992" y="92"/>
                  </a:cubicBezTo>
                  <a:cubicBezTo>
                    <a:pt x="951" y="92"/>
                    <a:pt x="951" y="92"/>
                    <a:pt x="951" y="92"/>
                  </a:cubicBezTo>
                  <a:lnTo>
                    <a:pt x="951" y="52"/>
                  </a:lnTo>
                  <a:close/>
                  <a:moveTo>
                    <a:pt x="951" y="123"/>
                  </a:moveTo>
                  <a:cubicBezTo>
                    <a:pt x="992" y="123"/>
                    <a:pt x="992" y="123"/>
                    <a:pt x="992" y="123"/>
                  </a:cubicBezTo>
                  <a:cubicBezTo>
                    <a:pt x="992" y="163"/>
                    <a:pt x="992" y="163"/>
                    <a:pt x="992" y="163"/>
                  </a:cubicBezTo>
                  <a:cubicBezTo>
                    <a:pt x="951" y="163"/>
                    <a:pt x="951" y="163"/>
                    <a:pt x="951" y="163"/>
                  </a:cubicBezTo>
                  <a:lnTo>
                    <a:pt x="951" y="123"/>
                  </a:lnTo>
                  <a:close/>
                  <a:moveTo>
                    <a:pt x="951" y="191"/>
                  </a:moveTo>
                  <a:cubicBezTo>
                    <a:pt x="992" y="191"/>
                    <a:pt x="992" y="191"/>
                    <a:pt x="992" y="191"/>
                  </a:cubicBezTo>
                  <a:cubicBezTo>
                    <a:pt x="992" y="231"/>
                    <a:pt x="992" y="231"/>
                    <a:pt x="992" y="231"/>
                  </a:cubicBezTo>
                  <a:cubicBezTo>
                    <a:pt x="951" y="231"/>
                    <a:pt x="951" y="231"/>
                    <a:pt x="951" y="231"/>
                  </a:cubicBezTo>
                  <a:lnTo>
                    <a:pt x="951" y="191"/>
                  </a:lnTo>
                  <a:close/>
                  <a:moveTo>
                    <a:pt x="877" y="52"/>
                  </a:moveTo>
                  <a:cubicBezTo>
                    <a:pt x="917" y="52"/>
                    <a:pt x="917" y="52"/>
                    <a:pt x="917" y="52"/>
                  </a:cubicBezTo>
                  <a:cubicBezTo>
                    <a:pt x="917" y="92"/>
                    <a:pt x="917" y="92"/>
                    <a:pt x="917" y="92"/>
                  </a:cubicBezTo>
                  <a:cubicBezTo>
                    <a:pt x="877" y="92"/>
                    <a:pt x="877" y="92"/>
                    <a:pt x="877" y="92"/>
                  </a:cubicBezTo>
                  <a:lnTo>
                    <a:pt x="877" y="52"/>
                  </a:lnTo>
                  <a:close/>
                  <a:moveTo>
                    <a:pt x="877" y="123"/>
                  </a:moveTo>
                  <a:cubicBezTo>
                    <a:pt x="917" y="123"/>
                    <a:pt x="917" y="123"/>
                    <a:pt x="917" y="123"/>
                  </a:cubicBezTo>
                  <a:cubicBezTo>
                    <a:pt x="917" y="163"/>
                    <a:pt x="917" y="163"/>
                    <a:pt x="917" y="163"/>
                  </a:cubicBezTo>
                  <a:cubicBezTo>
                    <a:pt x="877" y="163"/>
                    <a:pt x="877" y="163"/>
                    <a:pt x="877" y="163"/>
                  </a:cubicBezTo>
                  <a:lnTo>
                    <a:pt x="877" y="123"/>
                  </a:lnTo>
                  <a:close/>
                  <a:moveTo>
                    <a:pt x="877" y="191"/>
                  </a:moveTo>
                  <a:cubicBezTo>
                    <a:pt x="917" y="191"/>
                    <a:pt x="917" y="191"/>
                    <a:pt x="917" y="191"/>
                  </a:cubicBezTo>
                  <a:cubicBezTo>
                    <a:pt x="917" y="231"/>
                    <a:pt x="917" y="231"/>
                    <a:pt x="917" y="231"/>
                  </a:cubicBezTo>
                  <a:cubicBezTo>
                    <a:pt x="877" y="231"/>
                    <a:pt x="877" y="231"/>
                    <a:pt x="877" y="231"/>
                  </a:cubicBezTo>
                  <a:lnTo>
                    <a:pt x="877" y="191"/>
                  </a:lnTo>
                  <a:close/>
                  <a:moveTo>
                    <a:pt x="802" y="52"/>
                  </a:moveTo>
                  <a:cubicBezTo>
                    <a:pt x="842" y="52"/>
                    <a:pt x="842" y="52"/>
                    <a:pt x="842" y="52"/>
                  </a:cubicBezTo>
                  <a:cubicBezTo>
                    <a:pt x="842" y="92"/>
                    <a:pt x="842" y="92"/>
                    <a:pt x="842" y="92"/>
                  </a:cubicBezTo>
                  <a:cubicBezTo>
                    <a:pt x="802" y="92"/>
                    <a:pt x="802" y="92"/>
                    <a:pt x="802" y="92"/>
                  </a:cubicBezTo>
                  <a:lnTo>
                    <a:pt x="802" y="52"/>
                  </a:lnTo>
                  <a:close/>
                  <a:moveTo>
                    <a:pt x="802" y="123"/>
                  </a:moveTo>
                  <a:cubicBezTo>
                    <a:pt x="842" y="123"/>
                    <a:pt x="842" y="123"/>
                    <a:pt x="842" y="123"/>
                  </a:cubicBezTo>
                  <a:cubicBezTo>
                    <a:pt x="842" y="163"/>
                    <a:pt x="842" y="163"/>
                    <a:pt x="842" y="163"/>
                  </a:cubicBezTo>
                  <a:cubicBezTo>
                    <a:pt x="802" y="163"/>
                    <a:pt x="802" y="163"/>
                    <a:pt x="802" y="163"/>
                  </a:cubicBezTo>
                  <a:lnTo>
                    <a:pt x="802" y="123"/>
                  </a:lnTo>
                  <a:close/>
                  <a:moveTo>
                    <a:pt x="802" y="191"/>
                  </a:moveTo>
                  <a:cubicBezTo>
                    <a:pt x="842" y="191"/>
                    <a:pt x="842" y="191"/>
                    <a:pt x="842" y="191"/>
                  </a:cubicBezTo>
                  <a:cubicBezTo>
                    <a:pt x="842" y="231"/>
                    <a:pt x="842" y="231"/>
                    <a:pt x="842" y="231"/>
                  </a:cubicBezTo>
                  <a:cubicBezTo>
                    <a:pt x="802" y="231"/>
                    <a:pt x="802" y="231"/>
                    <a:pt x="802" y="231"/>
                  </a:cubicBezTo>
                  <a:lnTo>
                    <a:pt x="802" y="191"/>
                  </a:lnTo>
                  <a:close/>
                  <a:moveTo>
                    <a:pt x="727" y="52"/>
                  </a:moveTo>
                  <a:cubicBezTo>
                    <a:pt x="768" y="52"/>
                    <a:pt x="768" y="52"/>
                    <a:pt x="768" y="52"/>
                  </a:cubicBezTo>
                  <a:cubicBezTo>
                    <a:pt x="768" y="92"/>
                    <a:pt x="768" y="92"/>
                    <a:pt x="768" y="92"/>
                  </a:cubicBezTo>
                  <a:cubicBezTo>
                    <a:pt x="727" y="92"/>
                    <a:pt x="727" y="92"/>
                    <a:pt x="727" y="92"/>
                  </a:cubicBezTo>
                  <a:lnTo>
                    <a:pt x="727" y="52"/>
                  </a:lnTo>
                  <a:close/>
                  <a:moveTo>
                    <a:pt x="727" y="123"/>
                  </a:moveTo>
                  <a:cubicBezTo>
                    <a:pt x="768" y="123"/>
                    <a:pt x="768" y="123"/>
                    <a:pt x="768" y="123"/>
                  </a:cubicBezTo>
                  <a:cubicBezTo>
                    <a:pt x="768" y="163"/>
                    <a:pt x="768" y="163"/>
                    <a:pt x="768" y="163"/>
                  </a:cubicBezTo>
                  <a:cubicBezTo>
                    <a:pt x="727" y="163"/>
                    <a:pt x="727" y="163"/>
                    <a:pt x="727" y="163"/>
                  </a:cubicBezTo>
                  <a:lnTo>
                    <a:pt x="727" y="123"/>
                  </a:lnTo>
                  <a:close/>
                  <a:moveTo>
                    <a:pt x="727" y="191"/>
                  </a:moveTo>
                  <a:cubicBezTo>
                    <a:pt x="768" y="191"/>
                    <a:pt x="768" y="191"/>
                    <a:pt x="768" y="191"/>
                  </a:cubicBezTo>
                  <a:cubicBezTo>
                    <a:pt x="768" y="231"/>
                    <a:pt x="768" y="231"/>
                    <a:pt x="768" y="231"/>
                  </a:cubicBezTo>
                  <a:cubicBezTo>
                    <a:pt x="727" y="231"/>
                    <a:pt x="727" y="231"/>
                    <a:pt x="727" y="231"/>
                  </a:cubicBezTo>
                  <a:lnTo>
                    <a:pt x="727" y="191"/>
                  </a:lnTo>
                  <a:close/>
                  <a:moveTo>
                    <a:pt x="653" y="52"/>
                  </a:moveTo>
                  <a:cubicBezTo>
                    <a:pt x="693" y="52"/>
                    <a:pt x="693" y="52"/>
                    <a:pt x="693" y="52"/>
                  </a:cubicBezTo>
                  <a:cubicBezTo>
                    <a:pt x="693" y="92"/>
                    <a:pt x="693" y="92"/>
                    <a:pt x="693" y="92"/>
                  </a:cubicBezTo>
                  <a:cubicBezTo>
                    <a:pt x="653" y="92"/>
                    <a:pt x="653" y="92"/>
                    <a:pt x="653" y="92"/>
                  </a:cubicBezTo>
                  <a:lnTo>
                    <a:pt x="653" y="52"/>
                  </a:lnTo>
                  <a:close/>
                  <a:moveTo>
                    <a:pt x="653" y="123"/>
                  </a:moveTo>
                  <a:cubicBezTo>
                    <a:pt x="693" y="123"/>
                    <a:pt x="693" y="123"/>
                    <a:pt x="693" y="123"/>
                  </a:cubicBezTo>
                  <a:cubicBezTo>
                    <a:pt x="693" y="163"/>
                    <a:pt x="693" y="163"/>
                    <a:pt x="693" y="163"/>
                  </a:cubicBezTo>
                  <a:cubicBezTo>
                    <a:pt x="653" y="163"/>
                    <a:pt x="653" y="163"/>
                    <a:pt x="653" y="163"/>
                  </a:cubicBezTo>
                  <a:lnTo>
                    <a:pt x="653" y="123"/>
                  </a:lnTo>
                  <a:close/>
                  <a:moveTo>
                    <a:pt x="653" y="191"/>
                  </a:moveTo>
                  <a:cubicBezTo>
                    <a:pt x="693" y="191"/>
                    <a:pt x="693" y="191"/>
                    <a:pt x="693" y="191"/>
                  </a:cubicBezTo>
                  <a:cubicBezTo>
                    <a:pt x="693" y="231"/>
                    <a:pt x="693" y="231"/>
                    <a:pt x="693" y="231"/>
                  </a:cubicBezTo>
                  <a:cubicBezTo>
                    <a:pt x="653" y="231"/>
                    <a:pt x="653" y="231"/>
                    <a:pt x="653" y="231"/>
                  </a:cubicBezTo>
                  <a:lnTo>
                    <a:pt x="653" y="191"/>
                  </a:lnTo>
                  <a:close/>
                  <a:moveTo>
                    <a:pt x="1345" y="2036"/>
                  </a:moveTo>
                  <a:cubicBezTo>
                    <a:pt x="1339" y="2029"/>
                    <a:pt x="1325" y="2023"/>
                    <a:pt x="1315" y="2023"/>
                  </a:cubicBezTo>
                  <a:cubicBezTo>
                    <a:pt x="878" y="2023"/>
                    <a:pt x="878" y="2023"/>
                    <a:pt x="878" y="2023"/>
                  </a:cubicBezTo>
                  <a:cubicBezTo>
                    <a:pt x="868" y="2023"/>
                    <a:pt x="855" y="2029"/>
                    <a:pt x="848" y="2036"/>
                  </a:cubicBezTo>
                  <a:cubicBezTo>
                    <a:pt x="761" y="2138"/>
                    <a:pt x="761" y="2138"/>
                    <a:pt x="761" y="2138"/>
                  </a:cubicBezTo>
                  <a:cubicBezTo>
                    <a:pt x="755" y="2146"/>
                    <a:pt x="749" y="2160"/>
                    <a:pt x="749" y="2170"/>
                  </a:cubicBezTo>
                  <a:cubicBezTo>
                    <a:pt x="749" y="2179"/>
                    <a:pt x="749" y="2179"/>
                    <a:pt x="749" y="2179"/>
                  </a:cubicBezTo>
                  <a:cubicBezTo>
                    <a:pt x="749" y="2189"/>
                    <a:pt x="757" y="2197"/>
                    <a:pt x="767" y="2197"/>
                  </a:cubicBezTo>
                  <a:cubicBezTo>
                    <a:pt x="1426" y="2197"/>
                    <a:pt x="1426" y="2197"/>
                    <a:pt x="1426" y="2197"/>
                  </a:cubicBezTo>
                  <a:cubicBezTo>
                    <a:pt x="1436" y="2197"/>
                    <a:pt x="1444" y="2189"/>
                    <a:pt x="1444" y="2179"/>
                  </a:cubicBezTo>
                  <a:cubicBezTo>
                    <a:pt x="1444" y="2170"/>
                    <a:pt x="1444" y="2170"/>
                    <a:pt x="1444" y="2170"/>
                  </a:cubicBezTo>
                  <a:cubicBezTo>
                    <a:pt x="1444" y="2160"/>
                    <a:pt x="1439" y="2146"/>
                    <a:pt x="1432" y="2138"/>
                  </a:cubicBezTo>
                  <a:lnTo>
                    <a:pt x="1345" y="2036"/>
                  </a:lnTo>
                  <a:close/>
                  <a:moveTo>
                    <a:pt x="2182" y="1590"/>
                  </a:moveTo>
                  <a:cubicBezTo>
                    <a:pt x="2095" y="1488"/>
                    <a:pt x="2095" y="1488"/>
                    <a:pt x="2095" y="1488"/>
                  </a:cubicBezTo>
                  <a:cubicBezTo>
                    <a:pt x="2088" y="1480"/>
                    <a:pt x="2075" y="1474"/>
                    <a:pt x="2065" y="1474"/>
                  </a:cubicBezTo>
                  <a:cubicBezTo>
                    <a:pt x="1627" y="1474"/>
                    <a:pt x="1627" y="1474"/>
                    <a:pt x="1627" y="1474"/>
                  </a:cubicBezTo>
                  <a:cubicBezTo>
                    <a:pt x="1617" y="1474"/>
                    <a:pt x="1604" y="1480"/>
                    <a:pt x="1597" y="1488"/>
                  </a:cubicBezTo>
                  <a:cubicBezTo>
                    <a:pt x="1510" y="1590"/>
                    <a:pt x="1510" y="1590"/>
                    <a:pt x="1510" y="1590"/>
                  </a:cubicBezTo>
                  <a:cubicBezTo>
                    <a:pt x="1504" y="1598"/>
                    <a:pt x="1499" y="1612"/>
                    <a:pt x="1499" y="1622"/>
                  </a:cubicBezTo>
                  <a:cubicBezTo>
                    <a:pt x="1499" y="1630"/>
                    <a:pt x="1499" y="1630"/>
                    <a:pt x="1499" y="1630"/>
                  </a:cubicBezTo>
                  <a:cubicBezTo>
                    <a:pt x="1499" y="1640"/>
                    <a:pt x="1507" y="1649"/>
                    <a:pt x="1517" y="1649"/>
                  </a:cubicBezTo>
                  <a:cubicBezTo>
                    <a:pt x="2175" y="1649"/>
                    <a:pt x="2175" y="1649"/>
                    <a:pt x="2175" y="1649"/>
                  </a:cubicBezTo>
                  <a:cubicBezTo>
                    <a:pt x="2185" y="1649"/>
                    <a:pt x="2193" y="1640"/>
                    <a:pt x="2193" y="1630"/>
                  </a:cubicBezTo>
                  <a:cubicBezTo>
                    <a:pt x="2193" y="1622"/>
                    <a:pt x="2193" y="1622"/>
                    <a:pt x="2193" y="1622"/>
                  </a:cubicBezTo>
                  <a:cubicBezTo>
                    <a:pt x="2193" y="1612"/>
                    <a:pt x="2188" y="1598"/>
                    <a:pt x="2182" y="1590"/>
                  </a:cubicBezTo>
                  <a:close/>
                  <a:moveTo>
                    <a:pt x="176" y="1449"/>
                  </a:moveTo>
                  <a:cubicBezTo>
                    <a:pt x="519" y="1449"/>
                    <a:pt x="519" y="1449"/>
                    <a:pt x="519" y="1449"/>
                  </a:cubicBezTo>
                  <a:cubicBezTo>
                    <a:pt x="559" y="1449"/>
                    <a:pt x="591" y="1417"/>
                    <a:pt x="591" y="1377"/>
                  </a:cubicBezTo>
                  <a:cubicBezTo>
                    <a:pt x="591" y="1322"/>
                    <a:pt x="591" y="1322"/>
                    <a:pt x="591" y="1322"/>
                  </a:cubicBezTo>
                  <a:cubicBezTo>
                    <a:pt x="920" y="1322"/>
                    <a:pt x="920" y="1322"/>
                    <a:pt x="920" y="1322"/>
                  </a:cubicBezTo>
                  <a:cubicBezTo>
                    <a:pt x="936" y="1388"/>
                    <a:pt x="990" y="1440"/>
                    <a:pt x="1057" y="1455"/>
                  </a:cubicBezTo>
                  <a:cubicBezTo>
                    <a:pt x="1057" y="1617"/>
                    <a:pt x="1057" y="1617"/>
                    <a:pt x="1057" y="1617"/>
                  </a:cubicBezTo>
                  <a:cubicBezTo>
                    <a:pt x="925" y="1617"/>
                    <a:pt x="925" y="1617"/>
                    <a:pt x="925" y="1617"/>
                  </a:cubicBezTo>
                  <a:cubicBezTo>
                    <a:pt x="885" y="1617"/>
                    <a:pt x="853" y="1650"/>
                    <a:pt x="853" y="1690"/>
                  </a:cubicBezTo>
                  <a:cubicBezTo>
                    <a:pt x="853" y="1925"/>
                    <a:pt x="853" y="1925"/>
                    <a:pt x="853" y="1925"/>
                  </a:cubicBezTo>
                  <a:cubicBezTo>
                    <a:pt x="853" y="1965"/>
                    <a:pt x="885" y="1997"/>
                    <a:pt x="925" y="1997"/>
                  </a:cubicBezTo>
                  <a:cubicBezTo>
                    <a:pt x="1268" y="1997"/>
                    <a:pt x="1268" y="1997"/>
                    <a:pt x="1268" y="1997"/>
                  </a:cubicBezTo>
                  <a:cubicBezTo>
                    <a:pt x="1308" y="1997"/>
                    <a:pt x="1341" y="1965"/>
                    <a:pt x="1341" y="1925"/>
                  </a:cubicBezTo>
                  <a:cubicBezTo>
                    <a:pt x="1341" y="1690"/>
                    <a:pt x="1341" y="1690"/>
                    <a:pt x="1341" y="1690"/>
                  </a:cubicBezTo>
                  <a:cubicBezTo>
                    <a:pt x="1341" y="1650"/>
                    <a:pt x="1308" y="1617"/>
                    <a:pt x="1268" y="1617"/>
                  </a:cubicBezTo>
                  <a:cubicBezTo>
                    <a:pt x="1137" y="1617"/>
                    <a:pt x="1137" y="1617"/>
                    <a:pt x="1137" y="1617"/>
                  </a:cubicBezTo>
                  <a:cubicBezTo>
                    <a:pt x="1137" y="1455"/>
                    <a:pt x="1137" y="1455"/>
                    <a:pt x="1137" y="1455"/>
                  </a:cubicBezTo>
                  <a:cubicBezTo>
                    <a:pt x="1204" y="1440"/>
                    <a:pt x="1257" y="1388"/>
                    <a:pt x="1273" y="1322"/>
                  </a:cubicBezTo>
                  <a:cubicBezTo>
                    <a:pt x="1602" y="1322"/>
                    <a:pt x="1602" y="1322"/>
                    <a:pt x="1602" y="1322"/>
                  </a:cubicBezTo>
                  <a:cubicBezTo>
                    <a:pt x="1602" y="1377"/>
                    <a:pt x="1602" y="1377"/>
                    <a:pt x="1602" y="1377"/>
                  </a:cubicBezTo>
                  <a:cubicBezTo>
                    <a:pt x="1602" y="1417"/>
                    <a:pt x="1634" y="1449"/>
                    <a:pt x="1675" y="1449"/>
                  </a:cubicBezTo>
                  <a:cubicBezTo>
                    <a:pt x="2018" y="1449"/>
                    <a:pt x="2018" y="1449"/>
                    <a:pt x="2018" y="1449"/>
                  </a:cubicBezTo>
                  <a:cubicBezTo>
                    <a:pt x="2058" y="1449"/>
                    <a:pt x="2090" y="1417"/>
                    <a:pt x="2090" y="1377"/>
                  </a:cubicBezTo>
                  <a:cubicBezTo>
                    <a:pt x="2090" y="1142"/>
                    <a:pt x="2090" y="1142"/>
                    <a:pt x="2090" y="1142"/>
                  </a:cubicBezTo>
                  <a:cubicBezTo>
                    <a:pt x="2090" y="1102"/>
                    <a:pt x="2058" y="1069"/>
                    <a:pt x="2018" y="1069"/>
                  </a:cubicBezTo>
                  <a:cubicBezTo>
                    <a:pt x="1675" y="1069"/>
                    <a:pt x="1675" y="1069"/>
                    <a:pt x="1675" y="1069"/>
                  </a:cubicBezTo>
                  <a:cubicBezTo>
                    <a:pt x="1634" y="1069"/>
                    <a:pt x="1602" y="1102"/>
                    <a:pt x="1602" y="1142"/>
                  </a:cubicBezTo>
                  <a:cubicBezTo>
                    <a:pt x="1602" y="1242"/>
                    <a:pt x="1602" y="1242"/>
                    <a:pt x="1602" y="1242"/>
                  </a:cubicBezTo>
                  <a:cubicBezTo>
                    <a:pt x="1275" y="1242"/>
                    <a:pt x="1275" y="1242"/>
                    <a:pt x="1275" y="1242"/>
                  </a:cubicBezTo>
                  <a:cubicBezTo>
                    <a:pt x="1262" y="1176"/>
                    <a:pt x="1214" y="1122"/>
                    <a:pt x="1150" y="1103"/>
                  </a:cubicBezTo>
                  <a:cubicBezTo>
                    <a:pt x="1150" y="908"/>
                    <a:pt x="1150" y="908"/>
                    <a:pt x="1150" y="908"/>
                  </a:cubicBezTo>
                  <a:cubicBezTo>
                    <a:pt x="1538" y="908"/>
                    <a:pt x="1538" y="908"/>
                    <a:pt x="1538" y="908"/>
                  </a:cubicBezTo>
                  <a:cubicBezTo>
                    <a:pt x="1574" y="908"/>
                    <a:pt x="1603" y="879"/>
                    <a:pt x="1603" y="843"/>
                  </a:cubicBezTo>
                  <a:cubicBezTo>
                    <a:pt x="1603" y="690"/>
                    <a:pt x="1603" y="690"/>
                    <a:pt x="1603" y="690"/>
                  </a:cubicBezTo>
                  <a:cubicBezTo>
                    <a:pt x="1603" y="654"/>
                    <a:pt x="1574" y="625"/>
                    <a:pt x="1538" y="625"/>
                  </a:cubicBezTo>
                  <a:cubicBezTo>
                    <a:pt x="655" y="625"/>
                    <a:pt x="655" y="625"/>
                    <a:pt x="655" y="625"/>
                  </a:cubicBezTo>
                  <a:cubicBezTo>
                    <a:pt x="619" y="625"/>
                    <a:pt x="590" y="654"/>
                    <a:pt x="590" y="690"/>
                  </a:cubicBezTo>
                  <a:cubicBezTo>
                    <a:pt x="590" y="843"/>
                    <a:pt x="590" y="843"/>
                    <a:pt x="590" y="843"/>
                  </a:cubicBezTo>
                  <a:cubicBezTo>
                    <a:pt x="590" y="879"/>
                    <a:pt x="619" y="908"/>
                    <a:pt x="655" y="908"/>
                  </a:cubicBezTo>
                  <a:cubicBezTo>
                    <a:pt x="1043" y="908"/>
                    <a:pt x="1043" y="908"/>
                    <a:pt x="1043" y="908"/>
                  </a:cubicBezTo>
                  <a:cubicBezTo>
                    <a:pt x="1043" y="1103"/>
                    <a:pt x="1043" y="1103"/>
                    <a:pt x="1043" y="1103"/>
                  </a:cubicBezTo>
                  <a:cubicBezTo>
                    <a:pt x="980" y="1122"/>
                    <a:pt x="931" y="1176"/>
                    <a:pt x="918" y="1242"/>
                  </a:cubicBezTo>
                  <a:cubicBezTo>
                    <a:pt x="591" y="1242"/>
                    <a:pt x="591" y="1242"/>
                    <a:pt x="591" y="1242"/>
                  </a:cubicBezTo>
                  <a:cubicBezTo>
                    <a:pt x="591" y="1142"/>
                    <a:pt x="591" y="1142"/>
                    <a:pt x="591" y="1142"/>
                  </a:cubicBezTo>
                  <a:cubicBezTo>
                    <a:pt x="591" y="1102"/>
                    <a:pt x="559" y="1069"/>
                    <a:pt x="519" y="1069"/>
                  </a:cubicBezTo>
                  <a:cubicBezTo>
                    <a:pt x="176" y="1069"/>
                    <a:pt x="176" y="1069"/>
                    <a:pt x="176" y="1069"/>
                  </a:cubicBezTo>
                  <a:cubicBezTo>
                    <a:pt x="136" y="1069"/>
                    <a:pt x="103" y="1102"/>
                    <a:pt x="103" y="1142"/>
                  </a:cubicBezTo>
                  <a:cubicBezTo>
                    <a:pt x="103" y="1377"/>
                    <a:pt x="103" y="1377"/>
                    <a:pt x="103" y="1377"/>
                  </a:cubicBezTo>
                  <a:cubicBezTo>
                    <a:pt x="103" y="1417"/>
                    <a:pt x="136" y="1449"/>
                    <a:pt x="176" y="1449"/>
                  </a:cubicBezTo>
                  <a:close/>
                  <a:moveTo>
                    <a:pt x="1644" y="1142"/>
                  </a:moveTo>
                  <a:cubicBezTo>
                    <a:pt x="1644" y="1125"/>
                    <a:pt x="1658" y="1111"/>
                    <a:pt x="1675" y="1111"/>
                  </a:cubicBezTo>
                  <a:cubicBezTo>
                    <a:pt x="2018" y="1111"/>
                    <a:pt x="2018" y="1111"/>
                    <a:pt x="2018" y="1111"/>
                  </a:cubicBezTo>
                  <a:cubicBezTo>
                    <a:pt x="2034" y="1111"/>
                    <a:pt x="2048" y="1125"/>
                    <a:pt x="2048" y="1142"/>
                  </a:cubicBezTo>
                  <a:cubicBezTo>
                    <a:pt x="2048" y="1377"/>
                    <a:pt x="2048" y="1377"/>
                    <a:pt x="2048" y="1377"/>
                  </a:cubicBezTo>
                  <a:cubicBezTo>
                    <a:pt x="2048" y="1393"/>
                    <a:pt x="2034" y="1407"/>
                    <a:pt x="2018" y="1407"/>
                  </a:cubicBezTo>
                  <a:cubicBezTo>
                    <a:pt x="1675" y="1407"/>
                    <a:pt x="1675" y="1407"/>
                    <a:pt x="1675" y="1407"/>
                  </a:cubicBezTo>
                  <a:cubicBezTo>
                    <a:pt x="1658" y="1407"/>
                    <a:pt x="1644" y="1393"/>
                    <a:pt x="1644" y="1377"/>
                  </a:cubicBezTo>
                  <a:lnTo>
                    <a:pt x="1644" y="1142"/>
                  </a:lnTo>
                  <a:close/>
                  <a:moveTo>
                    <a:pt x="1464" y="715"/>
                  </a:moveTo>
                  <a:cubicBezTo>
                    <a:pt x="1492" y="715"/>
                    <a:pt x="1515" y="738"/>
                    <a:pt x="1515" y="766"/>
                  </a:cubicBezTo>
                  <a:cubicBezTo>
                    <a:pt x="1515" y="795"/>
                    <a:pt x="1492" y="818"/>
                    <a:pt x="1464" y="818"/>
                  </a:cubicBezTo>
                  <a:cubicBezTo>
                    <a:pt x="1436" y="818"/>
                    <a:pt x="1413" y="795"/>
                    <a:pt x="1413" y="766"/>
                  </a:cubicBezTo>
                  <a:cubicBezTo>
                    <a:pt x="1413" y="738"/>
                    <a:pt x="1436" y="715"/>
                    <a:pt x="1464" y="715"/>
                  </a:cubicBezTo>
                  <a:close/>
                  <a:moveTo>
                    <a:pt x="1268" y="1660"/>
                  </a:moveTo>
                  <a:cubicBezTo>
                    <a:pt x="1285" y="1660"/>
                    <a:pt x="1298" y="1673"/>
                    <a:pt x="1298" y="1690"/>
                  </a:cubicBezTo>
                  <a:cubicBezTo>
                    <a:pt x="1298" y="1925"/>
                    <a:pt x="1298" y="1925"/>
                    <a:pt x="1298" y="1925"/>
                  </a:cubicBezTo>
                  <a:cubicBezTo>
                    <a:pt x="1298" y="1942"/>
                    <a:pt x="1285" y="1955"/>
                    <a:pt x="1268" y="1955"/>
                  </a:cubicBezTo>
                  <a:cubicBezTo>
                    <a:pt x="925" y="1955"/>
                    <a:pt x="925" y="1955"/>
                    <a:pt x="925" y="1955"/>
                  </a:cubicBezTo>
                  <a:cubicBezTo>
                    <a:pt x="908" y="1955"/>
                    <a:pt x="895" y="1942"/>
                    <a:pt x="895" y="1925"/>
                  </a:cubicBezTo>
                  <a:cubicBezTo>
                    <a:pt x="895" y="1690"/>
                    <a:pt x="895" y="1690"/>
                    <a:pt x="895" y="1690"/>
                  </a:cubicBezTo>
                  <a:cubicBezTo>
                    <a:pt x="895" y="1673"/>
                    <a:pt x="908" y="1660"/>
                    <a:pt x="925" y="1660"/>
                  </a:cubicBezTo>
                  <a:lnTo>
                    <a:pt x="1268" y="1660"/>
                  </a:lnTo>
                  <a:close/>
                  <a:moveTo>
                    <a:pt x="1100" y="677"/>
                  </a:moveTo>
                  <a:cubicBezTo>
                    <a:pt x="1140" y="677"/>
                    <a:pt x="1140" y="677"/>
                    <a:pt x="1140" y="677"/>
                  </a:cubicBezTo>
                  <a:cubicBezTo>
                    <a:pt x="1140" y="717"/>
                    <a:pt x="1140" y="717"/>
                    <a:pt x="1140" y="717"/>
                  </a:cubicBezTo>
                  <a:cubicBezTo>
                    <a:pt x="1100" y="717"/>
                    <a:pt x="1100" y="717"/>
                    <a:pt x="1100" y="717"/>
                  </a:cubicBezTo>
                  <a:lnTo>
                    <a:pt x="1100" y="677"/>
                  </a:lnTo>
                  <a:close/>
                  <a:moveTo>
                    <a:pt x="1100" y="748"/>
                  </a:moveTo>
                  <a:cubicBezTo>
                    <a:pt x="1140" y="748"/>
                    <a:pt x="1140" y="748"/>
                    <a:pt x="1140" y="748"/>
                  </a:cubicBezTo>
                  <a:cubicBezTo>
                    <a:pt x="1140" y="788"/>
                    <a:pt x="1140" y="788"/>
                    <a:pt x="1140" y="788"/>
                  </a:cubicBezTo>
                  <a:cubicBezTo>
                    <a:pt x="1100" y="788"/>
                    <a:pt x="1100" y="788"/>
                    <a:pt x="1100" y="788"/>
                  </a:cubicBezTo>
                  <a:lnTo>
                    <a:pt x="1100" y="748"/>
                  </a:lnTo>
                  <a:close/>
                  <a:moveTo>
                    <a:pt x="1100" y="816"/>
                  </a:moveTo>
                  <a:cubicBezTo>
                    <a:pt x="1140" y="816"/>
                    <a:pt x="1140" y="816"/>
                    <a:pt x="1140" y="816"/>
                  </a:cubicBezTo>
                  <a:cubicBezTo>
                    <a:pt x="1140" y="856"/>
                    <a:pt x="1140" y="856"/>
                    <a:pt x="1140" y="856"/>
                  </a:cubicBezTo>
                  <a:cubicBezTo>
                    <a:pt x="1100" y="856"/>
                    <a:pt x="1100" y="856"/>
                    <a:pt x="1100" y="856"/>
                  </a:cubicBezTo>
                  <a:lnTo>
                    <a:pt x="1100" y="816"/>
                  </a:lnTo>
                  <a:close/>
                  <a:moveTo>
                    <a:pt x="1025" y="677"/>
                  </a:moveTo>
                  <a:cubicBezTo>
                    <a:pt x="1066" y="677"/>
                    <a:pt x="1066" y="677"/>
                    <a:pt x="1066" y="677"/>
                  </a:cubicBezTo>
                  <a:cubicBezTo>
                    <a:pt x="1066" y="717"/>
                    <a:pt x="1066" y="717"/>
                    <a:pt x="1066" y="717"/>
                  </a:cubicBezTo>
                  <a:cubicBezTo>
                    <a:pt x="1025" y="717"/>
                    <a:pt x="1025" y="717"/>
                    <a:pt x="1025" y="717"/>
                  </a:cubicBezTo>
                  <a:lnTo>
                    <a:pt x="1025" y="677"/>
                  </a:lnTo>
                  <a:close/>
                  <a:moveTo>
                    <a:pt x="1025" y="748"/>
                  </a:moveTo>
                  <a:cubicBezTo>
                    <a:pt x="1066" y="748"/>
                    <a:pt x="1066" y="748"/>
                    <a:pt x="1066" y="748"/>
                  </a:cubicBezTo>
                  <a:cubicBezTo>
                    <a:pt x="1066" y="788"/>
                    <a:pt x="1066" y="788"/>
                    <a:pt x="1066" y="788"/>
                  </a:cubicBezTo>
                  <a:cubicBezTo>
                    <a:pt x="1025" y="788"/>
                    <a:pt x="1025" y="788"/>
                    <a:pt x="1025" y="788"/>
                  </a:cubicBezTo>
                  <a:lnTo>
                    <a:pt x="1025" y="748"/>
                  </a:lnTo>
                  <a:close/>
                  <a:moveTo>
                    <a:pt x="693" y="856"/>
                  </a:moveTo>
                  <a:cubicBezTo>
                    <a:pt x="653" y="856"/>
                    <a:pt x="653" y="856"/>
                    <a:pt x="653" y="856"/>
                  </a:cubicBezTo>
                  <a:cubicBezTo>
                    <a:pt x="653" y="816"/>
                    <a:pt x="653" y="816"/>
                    <a:pt x="653" y="816"/>
                  </a:cubicBezTo>
                  <a:cubicBezTo>
                    <a:pt x="693" y="816"/>
                    <a:pt x="693" y="816"/>
                    <a:pt x="693" y="816"/>
                  </a:cubicBezTo>
                  <a:lnTo>
                    <a:pt x="693" y="856"/>
                  </a:lnTo>
                  <a:close/>
                  <a:moveTo>
                    <a:pt x="693" y="788"/>
                  </a:moveTo>
                  <a:cubicBezTo>
                    <a:pt x="653" y="788"/>
                    <a:pt x="653" y="788"/>
                    <a:pt x="653" y="788"/>
                  </a:cubicBezTo>
                  <a:cubicBezTo>
                    <a:pt x="653" y="748"/>
                    <a:pt x="653" y="748"/>
                    <a:pt x="653" y="748"/>
                  </a:cubicBezTo>
                  <a:cubicBezTo>
                    <a:pt x="693" y="748"/>
                    <a:pt x="693" y="748"/>
                    <a:pt x="693" y="748"/>
                  </a:cubicBezTo>
                  <a:lnTo>
                    <a:pt x="693" y="788"/>
                  </a:lnTo>
                  <a:close/>
                  <a:moveTo>
                    <a:pt x="693" y="717"/>
                  </a:moveTo>
                  <a:cubicBezTo>
                    <a:pt x="653" y="717"/>
                    <a:pt x="653" y="717"/>
                    <a:pt x="653" y="717"/>
                  </a:cubicBezTo>
                  <a:cubicBezTo>
                    <a:pt x="653" y="677"/>
                    <a:pt x="653" y="677"/>
                    <a:pt x="653" y="677"/>
                  </a:cubicBezTo>
                  <a:cubicBezTo>
                    <a:pt x="693" y="677"/>
                    <a:pt x="693" y="677"/>
                    <a:pt x="693" y="677"/>
                  </a:cubicBezTo>
                  <a:lnTo>
                    <a:pt x="693" y="717"/>
                  </a:lnTo>
                  <a:close/>
                  <a:moveTo>
                    <a:pt x="768" y="856"/>
                  </a:moveTo>
                  <a:cubicBezTo>
                    <a:pt x="727" y="856"/>
                    <a:pt x="727" y="856"/>
                    <a:pt x="727" y="856"/>
                  </a:cubicBezTo>
                  <a:cubicBezTo>
                    <a:pt x="727" y="816"/>
                    <a:pt x="727" y="816"/>
                    <a:pt x="727" y="816"/>
                  </a:cubicBezTo>
                  <a:cubicBezTo>
                    <a:pt x="768" y="816"/>
                    <a:pt x="768" y="816"/>
                    <a:pt x="768" y="816"/>
                  </a:cubicBezTo>
                  <a:lnTo>
                    <a:pt x="768" y="856"/>
                  </a:lnTo>
                  <a:close/>
                  <a:moveTo>
                    <a:pt x="768" y="788"/>
                  </a:moveTo>
                  <a:cubicBezTo>
                    <a:pt x="727" y="788"/>
                    <a:pt x="727" y="788"/>
                    <a:pt x="727" y="788"/>
                  </a:cubicBezTo>
                  <a:cubicBezTo>
                    <a:pt x="727" y="748"/>
                    <a:pt x="727" y="748"/>
                    <a:pt x="727" y="748"/>
                  </a:cubicBezTo>
                  <a:cubicBezTo>
                    <a:pt x="768" y="748"/>
                    <a:pt x="768" y="748"/>
                    <a:pt x="768" y="748"/>
                  </a:cubicBezTo>
                  <a:lnTo>
                    <a:pt x="768" y="788"/>
                  </a:lnTo>
                  <a:close/>
                  <a:moveTo>
                    <a:pt x="768" y="717"/>
                  </a:moveTo>
                  <a:cubicBezTo>
                    <a:pt x="727" y="717"/>
                    <a:pt x="727" y="717"/>
                    <a:pt x="727" y="717"/>
                  </a:cubicBezTo>
                  <a:cubicBezTo>
                    <a:pt x="727" y="677"/>
                    <a:pt x="727" y="677"/>
                    <a:pt x="727" y="677"/>
                  </a:cubicBezTo>
                  <a:cubicBezTo>
                    <a:pt x="768" y="677"/>
                    <a:pt x="768" y="677"/>
                    <a:pt x="768" y="677"/>
                  </a:cubicBezTo>
                  <a:lnTo>
                    <a:pt x="768" y="717"/>
                  </a:lnTo>
                  <a:close/>
                  <a:moveTo>
                    <a:pt x="842" y="856"/>
                  </a:moveTo>
                  <a:cubicBezTo>
                    <a:pt x="802" y="856"/>
                    <a:pt x="802" y="856"/>
                    <a:pt x="802" y="856"/>
                  </a:cubicBezTo>
                  <a:cubicBezTo>
                    <a:pt x="802" y="816"/>
                    <a:pt x="802" y="816"/>
                    <a:pt x="802" y="816"/>
                  </a:cubicBezTo>
                  <a:cubicBezTo>
                    <a:pt x="842" y="816"/>
                    <a:pt x="842" y="816"/>
                    <a:pt x="842" y="816"/>
                  </a:cubicBezTo>
                  <a:lnTo>
                    <a:pt x="842" y="856"/>
                  </a:lnTo>
                  <a:close/>
                  <a:moveTo>
                    <a:pt x="842" y="788"/>
                  </a:moveTo>
                  <a:cubicBezTo>
                    <a:pt x="802" y="788"/>
                    <a:pt x="802" y="788"/>
                    <a:pt x="802" y="788"/>
                  </a:cubicBezTo>
                  <a:cubicBezTo>
                    <a:pt x="802" y="748"/>
                    <a:pt x="802" y="748"/>
                    <a:pt x="802" y="748"/>
                  </a:cubicBezTo>
                  <a:cubicBezTo>
                    <a:pt x="842" y="748"/>
                    <a:pt x="842" y="748"/>
                    <a:pt x="842" y="748"/>
                  </a:cubicBezTo>
                  <a:lnTo>
                    <a:pt x="842" y="788"/>
                  </a:lnTo>
                  <a:close/>
                  <a:moveTo>
                    <a:pt x="842" y="717"/>
                  </a:moveTo>
                  <a:cubicBezTo>
                    <a:pt x="802" y="717"/>
                    <a:pt x="802" y="717"/>
                    <a:pt x="802" y="717"/>
                  </a:cubicBezTo>
                  <a:cubicBezTo>
                    <a:pt x="802" y="677"/>
                    <a:pt x="802" y="677"/>
                    <a:pt x="802" y="677"/>
                  </a:cubicBezTo>
                  <a:cubicBezTo>
                    <a:pt x="842" y="677"/>
                    <a:pt x="842" y="677"/>
                    <a:pt x="842" y="677"/>
                  </a:cubicBezTo>
                  <a:lnTo>
                    <a:pt x="842" y="717"/>
                  </a:lnTo>
                  <a:close/>
                  <a:moveTo>
                    <a:pt x="917" y="856"/>
                  </a:moveTo>
                  <a:cubicBezTo>
                    <a:pt x="877" y="856"/>
                    <a:pt x="877" y="856"/>
                    <a:pt x="877" y="856"/>
                  </a:cubicBezTo>
                  <a:cubicBezTo>
                    <a:pt x="877" y="816"/>
                    <a:pt x="877" y="816"/>
                    <a:pt x="877" y="816"/>
                  </a:cubicBezTo>
                  <a:cubicBezTo>
                    <a:pt x="917" y="816"/>
                    <a:pt x="917" y="816"/>
                    <a:pt x="917" y="816"/>
                  </a:cubicBezTo>
                  <a:lnTo>
                    <a:pt x="917" y="856"/>
                  </a:lnTo>
                  <a:close/>
                  <a:moveTo>
                    <a:pt x="917" y="788"/>
                  </a:moveTo>
                  <a:cubicBezTo>
                    <a:pt x="877" y="788"/>
                    <a:pt x="877" y="788"/>
                    <a:pt x="877" y="788"/>
                  </a:cubicBezTo>
                  <a:cubicBezTo>
                    <a:pt x="877" y="748"/>
                    <a:pt x="877" y="748"/>
                    <a:pt x="877" y="748"/>
                  </a:cubicBezTo>
                  <a:cubicBezTo>
                    <a:pt x="917" y="748"/>
                    <a:pt x="917" y="748"/>
                    <a:pt x="917" y="748"/>
                  </a:cubicBezTo>
                  <a:lnTo>
                    <a:pt x="917" y="788"/>
                  </a:lnTo>
                  <a:close/>
                  <a:moveTo>
                    <a:pt x="917" y="717"/>
                  </a:moveTo>
                  <a:cubicBezTo>
                    <a:pt x="877" y="717"/>
                    <a:pt x="877" y="717"/>
                    <a:pt x="877" y="717"/>
                  </a:cubicBezTo>
                  <a:cubicBezTo>
                    <a:pt x="877" y="677"/>
                    <a:pt x="877" y="677"/>
                    <a:pt x="877" y="677"/>
                  </a:cubicBezTo>
                  <a:cubicBezTo>
                    <a:pt x="917" y="677"/>
                    <a:pt x="917" y="677"/>
                    <a:pt x="917" y="677"/>
                  </a:cubicBezTo>
                  <a:lnTo>
                    <a:pt x="917" y="717"/>
                  </a:lnTo>
                  <a:close/>
                  <a:moveTo>
                    <a:pt x="992" y="856"/>
                  </a:moveTo>
                  <a:cubicBezTo>
                    <a:pt x="951" y="856"/>
                    <a:pt x="951" y="856"/>
                    <a:pt x="951" y="856"/>
                  </a:cubicBezTo>
                  <a:cubicBezTo>
                    <a:pt x="951" y="816"/>
                    <a:pt x="951" y="816"/>
                    <a:pt x="951" y="816"/>
                  </a:cubicBezTo>
                  <a:cubicBezTo>
                    <a:pt x="992" y="816"/>
                    <a:pt x="992" y="816"/>
                    <a:pt x="992" y="816"/>
                  </a:cubicBezTo>
                  <a:lnTo>
                    <a:pt x="992" y="856"/>
                  </a:lnTo>
                  <a:close/>
                  <a:moveTo>
                    <a:pt x="992" y="788"/>
                  </a:moveTo>
                  <a:cubicBezTo>
                    <a:pt x="951" y="788"/>
                    <a:pt x="951" y="788"/>
                    <a:pt x="951" y="788"/>
                  </a:cubicBezTo>
                  <a:cubicBezTo>
                    <a:pt x="951" y="748"/>
                    <a:pt x="951" y="748"/>
                    <a:pt x="951" y="748"/>
                  </a:cubicBezTo>
                  <a:cubicBezTo>
                    <a:pt x="992" y="748"/>
                    <a:pt x="992" y="748"/>
                    <a:pt x="992" y="748"/>
                  </a:cubicBezTo>
                  <a:lnTo>
                    <a:pt x="992" y="788"/>
                  </a:lnTo>
                  <a:close/>
                  <a:moveTo>
                    <a:pt x="992" y="717"/>
                  </a:moveTo>
                  <a:cubicBezTo>
                    <a:pt x="951" y="717"/>
                    <a:pt x="951" y="717"/>
                    <a:pt x="951" y="717"/>
                  </a:cubicBezTo>
                  <a:cubicBezTo>
                    <a:pt x="951" y="677"/>
                    <a:pt x="951" y="677"/>
                    <a:pt x="951" y="677"/>
                  </a:cubicBezTo>
                  <a:cubicBezTo>
                    <a:pt x="992" y="677"/>
                    <a:pt x="992" y="677"/>
                    <a:pt x="992" y="677"/>
                  </a:cubicBezTo>
                  <a:lnTo>
                    <a:pt x="992" y="717"/>
                  </a:lnTo>
                  <a:close/>
                  <a:moveTo>
                    <a:pt x="1025" y="856"/>
                  </a:moveTo>
                  <a:cubicBezTo>
                    <a:pt x="1025" y="816"/>
                    <a:pt x="1025" y="816"/>
                    <a:pt x="1025" y="816"/>
                  </a:cubicBezTo>
                  <a:cubicBezTo>
                    <a:pt x="1066" y="816"/>
                    <a:pt x="1066" y="816"/>
                    <a:pt x="1066" y="816"/>
                  </a:cubicBezTo>
                  <a:cubicBezTo>
                    <a:pt x="1066" y="856"/>
                    <a:pt x="1066" y="856"/>
                    <a:pt x="1066" y="856"/>
                  </a:cubicBezTo>
                  <a:lnTo>
                    <a:pt x="1025" y="856"/>
                  </a:lnTo>
                  <a:close/>
                  <a:moveTo>
                    <a:pt x="145" y="1142"/>
                  </a:moveTo>
                  <a:cubicBezTo>
                    <a:pt x="145" y="1125"/>
                    <a:pt x="159" y="1111"/>
                    <a:pt x="176" y="1111"/>
                  </a:cubicBezTo>
                  <a:cubicBezTo>
                    <a:pt x="519" y="1111"/>
                    <a:pt x="519" y="1111"/>
                    <a:pt x="519" y="1111"/>
                  </a:cubicBezTo>
                  <a:cubicBezTo>
                    <a:pt x="535" y="1111"/>
                    <a:pt x="549" y="1125"/>
                    <a:pt x="549" y="1142"/>
                  </a:cubicBezTo>
                  <a:cubicBezTo>
                    <a:pt x="549" y="1377"/>
                    <a:pt x="549" y="1377"/>
                    <a:pt x="549" y="1377"/>
                  </a:cubicBezTo>
                  <a:cubicBezTo>
                    <a:pt x="549" y="1393"/>
                    <a:pt x="535" y="1407"/>
                    <a:pt x="519" y="1407"/>
                  </a:cubicBezTo>
                  <a:cubicBezTo>
                    <a:pt x="176" y="1407"/>
                    <a:pt x="176" y="1407"/>
                    <a:pt x="176" y="1407"/>
                  </a:cubicBezTo>
                  <a:cubicBezTo>
                    <a:pt x="159" y="1407"/>
                    <a:pt x="145" y="1393"/>
                    <a:pt x="145" y="1377"/>
                  </a:cubicBezTo>
                  <a:lnTo>
                    <a:pt x="145" y="1142"/>
                  </a:lnTo>
                  <a:close/>
                  <a:moveTo>
                    <a:pt x="596" y="1488"/>
                  </a:moveTo>
                  <a:cubicBezTo>
                    <a:pt x="589" y="1480"/>
                    <a:pt x="576" y="1474"/>
                    <a:pt x="566" y="1474"/>
                  </a:cubicBezTo>
                  <a:cubicBezTo>
                    <a:pt x="128" y="1474"/>
                    <a:pt x="128" y="1474"/>
                    <a:pt x="128" y="1474"/>
                  </a:cubicBezTo>
                  <a:cubicBezTo>
                    <a:pt x="118" y="1474"/>
                    <a:pt x="105" y="1480"/>
                    <a:pt x="99" y="1488"/>
                  </a:cubicBezTo>
                  <a:cubicBezTo>
                    <a:pt x="12" y="1590"/>
                    <a:pt x="12" y="1590"/>
                    <a:pt x="12" y="1590"/>
                  </a:cubicBezTo>
                  <a:cubicBezTo>
                    <a:pt x="5" y="1598"/>
                    <a:pt x="0" y="1612"/>
                    <a:pt x="0" y="1622"/>
                  </a:cubicBezTo>
                  <a:cubicBezTo>
                    <a:pt x="0" y="1630"/>
                    <a:pt x="0" y="1630"/>
                    <a:pt x="0" y="1630"/>
                  </a:cubicBezTo>
                  <a:cubicBezTo>
                    <a:pt x="0" y="1640"/>
                    <a:pt x="8" y="1649"/>
                    <a:pt x="18" y="1649"/>
                  </a:cubicBezTo>
                  <a:cubicBezTo>
                    <a:pt x="676" y="1649"/>
                    <a:pt x="676" y="1649"/>
                    <a:pt x="676" y="1649"/>
                  </a:cubicBezTo>
                  <a:cubicBezTo>
                    <a:pt x="686" y="1649"/>
                    <a:pt x="694" y="1640"/>
                    <a:pt x="694" y="1630"/>
                  </a:cubicBezTo>
                  <a:cubicBezTo>
                    <a:pt x="694" y="1622"/>
                    <a:pt x="694" y="1622"/>
                    <a:pt x="694" y="1622"/>
                  </a:cubicBezTo>
                  <a:cubicBezTo>
                    <a:pt x="694" y="1612"/>
                    <a:pt x="689" y="1598"/>
                    <a:pt x="683" y="1590"/>
                  </a:cubicBezTo>
                  <a:lnTo>
                    <a:pt x="596" y="1488"/>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632"/>
            </a:p>
          </p:txBody>
        </p:sp>
      </p:grpSp>
      <p:grpSp>
        <p:nvGrpSpPr>
          <p:cNvPr id="9" name="Group 8"/>
          <p:cNvGrpSpPr/>
          <p:nvPr/>
        </p:nvGrpSpPr>
        <p:grpSpPr>
          <a:xfrm>
            <a:off x="4614846" y="4112527"/>
            <a:ext cx="3030961" cy="2247574"/>
            <a:chOff x="4522317" y="4032256"/>
            <a:chExt cx="2971800" cy="2203704"/>
          </a:xfrm>
        </p:grpSpPr>
        <p:sp>
          <p:nvSpPr>
            <p:cNvPr id="43" name="Rectangle 42"/>
            <p:cNvSpPr/>
            <p:nvPr/>
          </p:nvSpPr>
          <p:spPr bwMode="auto">
            <a:xfrm>
              <a:off x="4522317" y="4032256"/>
              <a:ext cx="2971800" cy="2203704"/>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22629" tIns="45702" rIns="45702" bIns="45702" numCol="1" spcCol="0" rtlCol="0" fromWordArt="0" anchor="ctr" anchorCtr="0" forceAA="0" compatLnSpc="1">
              <a:prstTxWarp prst="textNoShape">
                <a:avLst/>
              </a:prstTxWarp>
              <a:noAutofit/>
            </a:bodyPr>
            <a:lstStyle/>
            <a:p>
              <a:pPr lvl="0" algn="ctr"/>
              <a:r>
                <a:rPr lang="en-US" sz="1999" dirty="0">
                  <a:gradFill>
                    <a:gsLst>
                      <a:gs pos="1250">
                        <a:schemeClr val="tx1"/>
                      </a:gs>
                      <a:gs pos="100000">
                        <a:schemeClr val="tx1"/>
                      </a:gs>
                    </a:gsLst>
                    <a:lin ang="5400000" scaled="0"/>
                  </a:gradFill>
                  <a:latin typeface="+mj-lt"/>
                </a:rPr>
                <a:t>  AD Integration</a:t>
              </a:r>
            </a:p>
          </p:txBody>
        </p:sp>
        <p:grpSp>
          <p:nvGrpSpPr>
            <p:cNvPr id="49" name="Group 48"/>
            <p:cNvGrpSpPr/>
            <p:nvPr/>
          </p:nvGrpSpPr>
          <p:grpSpPr bwMode="black">
            <a:xfrm>
              <a:off x="4788543" y="4778160"/>
              <a:ext cx="721231" cy="586753"/>
              <a:chOff x="5184775" y="225425"/>
              <a:chExt cx="1500188" cy="1220788"/>
            </a:xfrm>
            <a:solidFill>
              <a:srgbClr val="FFFFFF"/>
            </a:solidFill>
          </p:grpSpPr>
          <p:sp>
            <p:nvSpPr>
              <p:cNvPr id="50" name="Freeform 86"/>
              <p:cNvSpPr>
                <a:spLocks noEditPoints="1"/>
              </p:cNvSpPr>
              <p:nvPr/>
            </p:nvSpPr>
            <p:spPr bwMode="black">
              <a:xfrm>
                <a:off x="5184775" y="344488"/>
                <a:ext cx="1095375" cy="1101725"/>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632"/>
              </a:p>
            </p:txBody>
          </p:sp>
          <p:sp>
            <p:nvSpPr>
              <p:cNvPr id="51" name="Oval 87"/>
              <p:cNvSpPr>
                <a:spLocks noChangeArrowheads="1"/>
              </p:cNvSpPr>
              <p:nvPr/>
            </p:nvSpPr>
            <p:spPr bwMode="black">
              <a:xfrm>
                <a:off x="5630863" y="812800"/>
                <a:ext cx="203200" cy="2032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632"/>
              </a:p>
            </p:txBody>
          </p:sp>
          <p:sp>
            <p:nvSpPr>
              <p:cNvPr id="52" name="Freeform 88"/>
              <p:cNvSpPr>
                <a:spLocks noEditPoints="1"/>
              </p:cNvSpPr>
              <p:nvPr/>
            </p:nvSpPr>
            <p:spPr bwMode="black">
              <a:xfrm>
                <a:off x="6129338" y="225425"/>
                <a:ext cx="555625" cy="598488"/>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632"/>
              </a:p>
            </p:txBody>
          </p:sp>
        </p:grpSp>
      </p:grpSp>
    </p:spTree>
    <p:extLst>
      <p:ext uri="{BB962C8B-B14F-4D97-AF65-F5344CB8AC3E}">
        <p14:creationId xmlns:p14="http://schemas.microsoft.com/office/powerpoint/2010/main" val="1875580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Product Group Feedback Mechanism</a:t>
            </a:r>
            <a:endParaRPr lang="en-US" dirty="0"/>
          </a:p>
        </p:txBody>
      </p:sp>
      <p:pic>
        <p:nvPicPr>
          <p:cNvPr id="10" name="we share your pain shor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76219" y="1212849"/>
            <a:ext cx="9686402" cy="5306111"/>
          </a:xfrm>
          <a:prstGeom prst="rect">
            <a:avLst/>
          </a:prstGeom>
        </p:spPr>
      </p:pic>
    </p:spTree>
    <p:extLst>
      <p:ext uri="{BB962C8B-B14F-4D97-AF65-F5344CB8AC3E}">
        <p14:creationId xmlns:p14="http://schemas.microsoft.com/office/powerpoint/2010/main" val="103864778"/>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0.1"/>
</p:tagLst>
</file>

<file path=ppt/theme/theme1.xml><?xml version="1.0" encoding="utf-8"?>
<a:theme xmlns:a="http://schemas.openxmlformats.org/drawingml/2006/main" name="TechEd 2014 Dk Blue">
  <a:themeElements>
    <a:clrScheme name="TechEd 2014 Dark template">
      <a:dk1>
        <a:srgbClr val="000000"/>
      </a:dk1>
      <a:lt1>
        <a:srgbClr val="FFFFFF"/>
      </a:lt1>
      <a:dk2>
        <a:srgbClr val="002050"/>
      </a:dk2>
      <a:lt2>
        <a:srgbClr val="00BCF2"/>
      </a:lt2>
      <a:accent1>
        <a:srgbClr val="0072C6"/>
      </a:accent1>
      <a:accent2>
        <a:srgbClr val="7FBA00"/>
      </a:accent2>
      <a:accent3>
        <a:srgbClr val="DC3C00"/>
      </a:accent3>
      <a:accent4>
        <a:srgbClr val="68217A"/>
      </a:accent4>
      <a:accent5>
        <a:srgbClr val="009E49"/>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4_Template.potx" id="{1A4D2FE5-5B99-4C5F-BE7C-BF7E0F728B68}" vid="{2DAD81D4-5DE9-4579-B4FE-4552549883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resentationsDoc" ma:contentTypeID="0x010100CBE8A0D253ED1A4AAAE93FF9B973EB7E0027C1F5D9CEFE6046B3BCA4D310D11AA7" ma:contentTypeVersion="25" ma:contentTypeDescription="" ma:contentTypeScope="" ma:versionID="926dde2575c399a9dfc1a0653dd2753a">
  <xsd:schema xmlns:xsd="http://www.w3.org/2001/XMLSchema" xmlns:xs="http://www.w3.org/2001/XMLSchema" xmlns:p="http://schemas.microsoft.com/office/2006/metadata/properties" xmlns:ns1="http://schemas.microsoft.com/sharepoint/v3" xmlns:ns2="e36bfbf9-5e42-489c-a259-4c54eb22cb57" xmlns:ns3="230e9df3-be65-4c73-a93b-d1236ebd677e" targetNamespace="http://schemas.microsoft.com/office/2006/metadata/properties" ma:root="true" ma:fieldsID="9f4cb2f060d10f12dd6d7af80b20dd6c" ns1:_="" ns2:_="" ns3:_="">
    <xsd:import namespace="http://schemas.microsoft.com/sharepoint/v3"/>
    <xsd:import namespace="e36bfbf9-5e42-489c-a259-4c54eb22cb57"/>
    <xsd:import namespace="230e9df3-be65-4c73-a93b-d1236ebd677e"/>
    <xsd:element name="properties">
      <xsd:complexType>
        <xsd:sequence>
          <xsd:element name="documentManagement">
            <xsd:complexType>
              <xsd:all>
                <xsd:element ref="ns2:i23d7ba649194ae1bace8707520bbe5b" minOccurs="0"/>
                <xsd:element ref="ns3:TaxCatchAll" minOccurs="0"/>
                <xsd:element ref="ns3:TaxCatchAllLabel" minOccurs="0"/>
                <xsd:element ref="ns2:l3c4e8b902d24cac82560b32d42c7cb4" minOccurs="0"/>
                <xsd:element ref="ns2:o359a72c0e394a2bbc3ef6c803acc180"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915802bd8fb417bbe5f6f423fd076a0" minOccurs="0"/>
                <xsd:element ref="ns2:g9dd8d57dc62470db6c80d9bb76f6f98" minOccurs="0"/>
                <xsd:element ref="ns2:ha6fe286c6b34f98b7bef39f1ccb86a0" minOccurs="0"/>
                <xsd:element ref="ns2:Session_x0020_Code" minOccurs="0"/>
                <xsd:element ref="ns2:MS_x0020_Content_x0020_Owner" minOccurs="0"/>
                <xsd:element ref="ns2:o05f84fa51b8493184c53e88c1048d4a" minOccurs="0"/>
                <xsd:element ref="ns2:SharedWithUsers" minOccurs="0"/>
                <xsd:element ref="ns3:TaxKeywordTaxHTField" minOccurs="0"/>
                <xsd:element ref="ns1:AverageRating" minOccurs="0"/>
                <xsd:element ref="ns1:RatingCount" minOccurs="0"/>
                <xsd:element ref="ns1:RatedBy" minOccurs="0"/>
                <xsd:element ref="ns1:Ratings" minOccurs="0"/>
                <xsd:element ref="ns1:LikesCount" minOccurs="0"/>
                <xsd:element ref="ns1:LikedB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4" nillable="true" ma:displayName="Rating (0-5)" ma:decimals="2" ma:description="Average value of all the ratings that have been submitted" ma:internalName="AverageRating" ma:readOnly="true">
      <xsd:simpleType>
        <xsd:restriction base="dms:Number"/>
      </xsd:simpleType>
    </xsd:element>
    <xsd:element name="RatingCount" ma:index="35" nillable="true" ma:displayName="Number of Ratings" ma:decimals="0" ma:description="Number of ratings submitted" ma:internalName="RatingCount" ma:readOnly="true">
      <xsd:simpleType>
        <xsd:restriction base="dms:Number"/>
      </xsd:simpleType>
    </xsd:element>
    <xsd:element name="RatedBy" ma:index="36"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37" nillable="true" ma:displayName="User ratings" ma:description="User ratings for the item" ma:hidden="true" ma:internalName="Ratings">
      <xsd:simpleType>
        <xsd:restriction base="dms:Note"/>
      </xsd:simpleType>
    </xsd:element>
    <xsd:element name="LikesCount" ma:index="38" nillable="true" ma:displayName="Number of Likes" ma:internalName="LikesCount">
      <xsd:simpleType>
        <xsd:restriction base="dms:Unknown"/>
      </xsd:simpleType>
    </xsd:element>
    <xsd:element name="LikedBy" ma:index="39"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6bfbf9-5e42-489c-a259-4c54eb22cb57" elementFormDefault="qualified">
    <xsd:import namespace="http://schemas.microsoft.com/office/2006/documentManagement/types"/>
    <xsd:import namespace="http://schemas.microsoft.com/office/infopath/2007/PartnerControls"/>
    <xsd:element name="i23d7ba649194ae1bace8707520bbe5b" ma:index="8" nillable="true" ma:taxonomy="true" ma:internalName="i23d7ba649194ae1bace8707520bbe5b" ma:taxonomyFieldName="Event_x0020_Name" ma:displayName="Event Name" ma:default="" ma:fieldId="{223d7ba6-4919-4ae1-bace-8707520bbe5b}"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l3c4e8b902d24cac82560b32d42c7cb4" ma:index="12" nillable="true" ma:taxonomy="true" ma:internalName="l3c4e8b902d24cac82560b32d42c7cb4" ma:taxonomyFieldName="Event_x0020_Location" ma:displayName="Event Location" ma:default="" ma:fieldId="{53c4e8b9-02d2-4cac-8256-0b32d42c7cb4}"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o359a72c0e394a2bbc3ef6c803acc180" ma:index="14" nillable="true" ma:taxonomy="true" ma:internalName="o359a72c0e394a2bbc3ef6c803acc180" ma:taxonomyFieldName="Event_x0020_Venue" ma:displayName="Event Venue" ma:default="" ma:fieldId="{8359a72c-0e39-4a2b-bc3e-f6c803acc180}"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915802bd8fb417bbe5f6f423fd076a0" ma:index="21" nillable="true" ma:taxonomy="true" ma:internalName="o915802bd8fb417bbe5f6f423fd076a0" ma:taxonomyFieldName="Audience1" ma:displayName="Audience" ma:default="" ma:fieldId="{8915802b-d8fb-417b-be5f-6f423fd076a0}"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g9dd8d57dc62470db6c80d9bb76f6f98" ma:index="23" nillable="true" ma:taxonomy="true" ma:internalName="g9dd8d57dc62470db6c80d9bb76f6f98" ma:taxonomyFieldName="Product" ma:displayName="Product" ma:default="" ma:fieldId="{09dd8d57-dc62-470d-b6c8-0d9bb76f6f98}" ma:taxonomyMulti="true" ma:sspId="e385fb40-52d4-4fae-9c5b-3e8ff8a5878e" ma:termSetId="9bb0a48c-16c3-4e7a-9e9e-0bc708463e1a" ma:anchorId="00000000-0000-0000-0000-000000000000" ma:open="false" ma:isKeyword="false">
      <xsd:complexType>
        <xsd:sequence>
          <xsd:element ref="pc:Terms" minOccurs="0" maxOccurs="1"/>
        </xsd:sequence>
      </xsd:complexType>
    </xsd:element>
    <xsd:element name="ha6fe286c6b34f98b7bef39f1ccb86a0" ma:index="25" nillable="true" ma:taxonomy="true" ma:internalName="ha6fe286c6b34f98b7bef39f1ccb86a0" ma:taxonomyFieldName="Campaign" ma:displayName="Campaign" ma:default="" ma:fieldId="{1a6fe286-c6b3-4f98-b7be-f39f1ccb86a0}" ma:sspId="e385fb40-52d4-4fae-9c5b-3e8ff8a5878e" ma:termSetId="eb6054b1-3a98-4c79-97b4-d20150dd266e" ma:anchorId="00000000-0000-0000-0000-000000000000" ma:open="false" ma:isKeyword="false">
      <xsd:complexType>
        <xsd:sequence>
          <xsd:element ref="pc:Terms" minOccurs="0" maxOccurs="1"/>
        </xsd:sequence>
      </xsd:complexType>
    </xsd:element>
    <xsd:element name="Session_x0020_Code" ma:index="27" nillable="true" ma:displayName="Session Code" ma:internalName="Session_x0020_Code">
      <xsd:simpleType>
        <xsd:restriction base="dms:Text">
          <xsd:maxLength value="255"/>
        </xsd:restriction>
      </xsd:simpleType>
    </xsd:element>
    <xsd:element name="MS_x0020_Content_x0020_Owner" ma:index="28"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05f84fa51b8493184c53e88c1048d4a" ma:index="29" nillable="true" ma:taxonomy="true" ma:internalName="o05f84fa51b8493184c53e88c1048d4a" ma:taxonomyFieldName="Track" ma:displayName="Track" ma:default="" ma:fieldId="{805f84fa-51b8-4931-84c5-3e88c1048d4a}" ma:sspId="e385fb40-52d4-4fae-9c5b-3e8ff8a5878e" ma:termSetId="da6d8183-76e5-42e9-8164-851f077ee475" ma:anchorId="00000000-0000-0000-0000-000000000000" ma:open="true" ma:isKeyword="false">
      <xsd:complexType>
        <xsd:sequence>
          <xsd:element ref="pc:Terms" minOccurs="0" maxOccurs="1"/>
        </xsd:sequence>
      </xsd:complexType>
    </xsd:element>
    <xsd:element name="SharedWithUsers" ma:index="3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7c5dec5b-b2d6-455d-9cd7-2e081f89458c}" ma:internalName="TaxCatchAll" ma:showField="CatchAllData"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7c5dec5b-b2d6-455d-9cd7-2e081f89458c}" ma:internalName="TaxCatchAllLabel" ma:readOnly="true" ma:showField="CatchAllDataLabel"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KeywordTaxHTField" ma:index="33"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30e9df3-be65-4c73-a93b-d1236ebd677e">
      <Value>9</Value>
      <Value>18</Value>
      <Value>17</Value>
      <Value>16</Value>
    </TaxCatchAll>
    <Event_x0020_End_x0020_Date xmlns="e36bfbf9-5e42-489c-a259-4c54eb22cb57">2014-05-15T07:00:00+00:00</Event_x0020_End_x0020_Date>
    <Event_x0020_Start_x0020_Date xmlns="e36bfbf9-5e42-489c-a259-4c54eb22cb57">2014-05-12T07:00:00+00:00</Event_x0020_Start_x0020_Date>
    <MS_x0020_Speaker xmlns="e36bfbf9-5e42-489c-a259-4c54eb22cb57">
      <UserInfo>
        <DisplayName/>
        <AccountId xsi:nil="true"/>
        <AccountType/>
      </UserInfo>
    </MS_x0020_Speaker>
    <External_x0020_Speaker xmlns="e36bfbf9-5e42-489c-a259-4c54eb22cb57" xsi:nil="true"/>
    <Session_x0020_Code xmlns="e36bfbf9-5e42-489c-a259-4c54eb22cb57">WIN-B318</Session_x0020_Code>
    <Presentation_x0020_Date xmlns="e36bfbf9-5e42-489c-a259-4c54eb22cb57">2014-05-12T00:00:00-05:00</Presentation_x0020_Date>
    <MS_x0020_Content_x0020_Owner xmlns="e36bfbf9-5e42-489c-a259-4c54eb22cb57">
      <UserInfo>
        <DisplayName/>
        <AccountId xsi:nil="true"/>
        <AccountType/>
      </UserInfo>
    </MS_x0020_Content_x0020_Owner>
    <o359a72c0e394a2bbc3ef6c803acc180 xmlns="e36bfbf9-5e42-489c-a259-4c54eb22cb57">
      <Terms xmlns="http://schemas.microsoft.com/office/infopath/2007/PartnerControls">
        <TermInfo xmlns="http://schemas.microsoft.com/office/infopath/2007/PartnerControls">
          <TermName xmlns="http://schemas.microsoft.com/office/infopath/2007/PartnerControls">George R. Brown Convention Center</TermName>
          <TermId xmlns="http://schemas.microsoft.com/office/infopath/2007/PartnerControls">6c33c07d-d6c4-4c5e-b5d0-7afd8a7a4e7d</TermId>
        </TermInfo>
      </Terms>
    </o359a72c0e394a2bbc3ef6c803acc180>
    <o05f84fa51b8493184c53e88c1048d4a xmlns="e36bfbf9-5e42-489c-a259-4c54eb22cb57">
      <Terms xmlns="http://schemas.microsoft.com/office/infopath/2007/PartnerControls"/>
    </o05f84fa51b8493184c53e88c1048d4a>
    <g9dd8d57dc62470db6c80d9bb76f6f98 xmlns="e36bfbf9-5e42-489c-a259-4c54eb22cb57">
      <Terms xmlns="http://schemas.microsoft.com/office/infopath/2007/PartnerControls"/>
    </g9dd8d57dc62470db6c80d9bb76f6f98>
    <ha6fe286c6b34f98b7bef39f1ccb86a0 xmlns="e36bfbf9-5e42-489c-a259-4c54eb22cb57">
      <Terms xmlns="http://schemas.microsoft.com/office/infopath/2007/PartnerControls"/>
    </ha6fe286c6b34f98b7bef39f1ccb86a0>
    <o915802bd8fb417bbe5f6f423fd076a0 xmlns="e36bfbf9-5e42-489c-a259-4c54eb22cb57">
      <Terms xmlns="http://schemas.microsoft.com/office/infopath/2007/PartnerControls">
        <TermInfo xmlns="http://schemas.microsoft.com/office/infopath/2007/PartnerControls">
          <TermName xmlns="http://schemas.microsoft.com/office/infopath/2007/PartnerControls">developers</TermName>
          <TermId xmlns="http://schemas.microsoft.com/office/infopath/2007/PartnerControls">8e4a08dc-5d95-4156-ab65-f22579a1592a</TermId>
        </TermInfo>
      </Terms>
    </o915802bd8fb417bbe5f6f423fd076a0>
    <i23d7ba649194ae1bace8707520bbe5b xmlns="e36bfbf9-5e42-489c-a259-4c54eb22cb57">
      <Terms xmlns="http://schemas.microsoft.com/office/infopath/2007/PartnerControls">
        <TermInfo xmlns="http://schemas.microsoft.com/office/infopath/2007/PartnerControls">
          <TermName xmlns="http://schemas.microsoft.com/office/infopath/2007/PartnerControls">Microsoft Tech Ed</TermName>
          <TermId xmlns="http://schemas.microsoft.com/office/infopath/2007/PartnerControls">30c8c6b6-2916-412b-8e18-b132d138380c</TermId>
        </TermInfo>
      </Terms>
    </i23d7ba649194ae1bace8707520bbe5b>
    <l3c4e8b902d24cac82560b32d42c7cb4 xmlns="e36bfbf9-5e42-489c-a259-4c54eb22cb57">
      <Terms xmlns="http://schemas.microsoft.com/office/infopath/2007/PartnerControls">
        <TermInfo xmlns="http://schemas.microsoft.com/office/infopath/2007/PartnerControls">
          <TermName xmlns="http://schemas.microsoft.com/office/infopath/2007/PartnerControls">Houston</TermName>
          <TermId xmlns="http://schemas.microsoft.com/office/infopath/2007/PartnerControls">b97448fd-4b6d-4055-9328-60bf1c4ceb26</TermId>
        </TermInfo>
      </Terms>
    </l3c4e8b902d24cac82560b32d42c7cb4>
    <LikesCount xmlns="http://schemas.microsoft.com/sharepoint/v3" xsi:nil="true"/>
    <Ratings xmlns="http://schemas.microsoft.com/sharepoint/v3" xsi:nil="true"/>
    <LikedBy xmlns="http://schemas.microsoft.com/sharepoint/v3">
      <UserInfo>
        <DisplayName/>
        <AccountId xsi:nil="true"/>
        <AccountType/>
      </UserInfo>
    </LikedBy>
    <TaxKeywordTaxHTField xmlns="230e9df3-be65-4c73-a93b-d1236ebd677e">
      <Terms xmlns="http://schemas.microsoft.com/office/infopath/2007/PartnerControls"/>
    </TaxKeywordTaxHTField>
    <RatedBy xmlns="http://schemas.microsoft.com/sharepoint/v3">
      <UserInfo>
        <DisplayName/>
        <AccountId xsi:nil="true"/>
        <AccountType/>
      </UserInfo>
    </RatedBy>
  </documentManagement>
</p:properties>
</file>

<file path=customXml/itemProps1.xml><?xml version="1.0" encoding="utf-8"?>
<ds:datastoreItem xmlns:ds="http://schemas.openxmlformats.org/officeDocument/2006/customXml" ds:itemID="{F23B5B45-A0E7-4974-993F-E75FD33DC1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6bfbf9-5e42-489c-a259-4c54eb22cb57"/>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F990F116-B58F-4255-B05B-DA3808E0E5C6}">
  <ds:schemaRefs>
    <ds:schemaRef ds:uri="http://schemas.microsoft.com/office/2006/documentManagement/types"/>
    <ds:schemaRef ds:uri="http://purl.org/dc/dcmitype/"/>
    <ds:schemaRef ds:uri="http://www.w3.org/XML/1998/namespace"/>
    <ds:schemaRef ds:uri="e36bfbf9-5e42-489c-a259-4c54eb22cb57"/>
    <ds:schemaRef ds:uri="http://purl.org/dc/terms/"/>
    <ds:schemaRef ds:uri="http://purl.org/dc/elements/1.1/"/>
    <ds:schemaRef ds:uri="http://schemas.openxmlformats.org/package/2006/metadata/core-properties"/>
    <ds:schemaRef ds:uri="http://schemas.microsoft.com/sharepoint/v3"/>
    <ds:schemaRef ds:uri="http://schemas.microsoft.com/office/2006/metadata/properties"/>
    <ds:schemaRef ds:uri="http://schemas.microsoft.com/office/infopath/2007/PartnerControls"/>
    <ds:schemaRef ds:uri="230e9df3-be65-4c73-a93b-d1236ebd677e"/>
  </ds:schemaRefs>
</ds:datastoreItem>
</file>

<file path=docProps/app.xml><?xml version="1.0" encoding="utf-8"?>
<Properties xmlns="http://schemas.openxmlformats.org/officeDocument/2006/extended-properties" xmlns:vt="http://schemas.openxmlformats.org/officeDocument/2006/docPropsVTypes">
  <Template/>
  <TotalTime>4291</TotalTime>
  <Words>3650</Words>
  <Application>Microsoft Office PowerPoint</Application>
  <PresentationFormat>Custom</PresentationFormat>
  <Paragraphs>488</Paragraphs>
  <Slides>50</Slides>
  <Notes>33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Arial</vt:lpstr>
      <vt:lpstr>Calibri</vt:lpstr>
      <vt:lpstr>Segoe UI</vt:lpstr>
      <vt:lpstr>Segoe UI Light</vt:lpstr>
      <vt:lpstr>Wingdings</vt:lpstr>
      <vt:lpstr>TechEd 2014 Dk Blue</vt:lpstr>
      <vt:lpstr>PowerPoint Presentation</vt:lpstr>
      <vt:lpstr>Deploying Microsoft BitLocker Administration and Monitoring (MBAM) 2.5 in Complex Environments</vt:lpstr>
      <vt:lpstr>Session Objectives And Takeaways</vt:lpstr>
      <vt:lpstr>Agenda</vt:lpstr>
      <vt:lpstr>A Walk Down Memory Lane</vt:lpstr>
      <vt:lpstr>History of MBAM</vt:lpstr>
      <vt:lpstr>MBAM Compete Landscape</vt:lpstr>
      <vt:lpstr>MBAM 2.0 Feedback</vt:lpstr>
      <vt:lpstr>Product Group Feedback Mechanism</vt:lpstr>
      <vt:lpstr>PowerPoint Presentation</vt:lpstr>
      <vt:lpstr>What’s New in MBAM 2.5</vt:lpstr>
      <vt:lpstr>PowerPoint Presentation</vt:lpstr>
      <vt:lpstr>PowerPoint Presentation</vt:lpstr>
      <vt:lpstr>PowerPoint Presentation</vt:lpstr>
      <vt:lpstr>PowerPoint Presentation</vt:lpstr>
      <vt:lpstr>PowerPoint Presentation</vt:lpstr>
      <vt:lpstr>PowerPoint Presentation</vt:lpstr>
      <vt:lpstr>MBAM 2.5 Deployment</vt:lpstr>
      <vt:lpstr>Stand Alone Server Components</vt:lpstr>
      <vt:lpstr>CM Server Components</vt:lpstr>
      <vt:lpstr>Sizing Guidance</vt:lpstr>
      <vt:lpstr>New Prereqs for Server</vt:lpstr>
      <vt:lpstr>SPN for Web Components</vt:lpstr>
      <vt:lpstr>Migrating to Load Balancing</vt:lpstr>
      <vt:lpstr>Migrating to Load Balancing</vt:lpstr>
      <vt:lpstr>Accounts</vt:lpstr>
      <vt:lpstr>Old Deployment Experience</vt:lpstr>
      <vt:lpstr>New Experience</vt:lpstr>
      <vt:lpstr>Deployment</vt:lpstr>
      <vt:lpstr>Demo</vt:lpstr>
      <vt:lpstr>Server Upgrade Paths</vt:lpstr>
      <vt:lpstr>Upgrade Steps (Standalone)</vt:lpstr>
      <vt:lpstr>Upgrade Steps (CM Integrated)</vt:lpstr>
      <vt:lpstr>Enforce Policy Deeper Dive</vt:lpstr>
      <vt:lpstr>Enforce Policy – Grace Period</vt:lpstr>
      <vt:lpstr>Enforce Policy - Enforcement</vt:lpstr>
      <vt:lpstr>Demo</vt:lpstr>
      <vt:lpstr>PowerPoint Presentation</vt:lpstr>
      <vt:lpstr>Available as of May 1!</vt:lpstr>
      <vt:lpstr>Q&amp;A</vt:lpstr>
      <vt:lpstr>In Review: Session Objectives And Takeaways</vt:lpstr>
      <vt:lpstr>Related Content</vt:lpstr>
      <vt:lpstr>Windows Track Resources</vt:lpstr>
      <vt:lpstr>Appendix</vt:lpstr>
      <vt:lpstr>Accounts</vt:lpstr>
      <vt:lpstr>PIN Complexity</vt:lpstr>
      <vt:lpstr>Resources</vt:lpstr>
      <vt:lpstr>Complete an evaluation and enter to win!</vt:lpstr>
      <vt:lpstr>Evaluate this session</vt:lpstr>
      <vt:lpstr>PowerPoint Presentation</vt:lpstr>
    </vt:vector>
  </TitlesOfParts>
  <Manager>&lt;Speech writer name goes here&gt;</Manager>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Deploying Microsoft BitLocker Administration and Monitoring (MBAM) 2.5 in Complex Environments</dc:title>
  <dc:subject>TechEd 2014</dc:subject>
  <dc:creator>&lt;Speaker name goes here&gt;</dc:creator>
  <cp:keywords/>
  <dc:description>Template: Jordan Cayabyab, Artitudes Design
Formatting: 
Audience Type:</dc:description>
  <cp:lastModifiedBy>testadmin</cp:lastModifiedBy>
  <cp:revision>269</cp:revision>
  <dcterms:created xsi:type="dcterms:W3CDTF">2013-10-21T21:40:33Z</dcterms:created>
  <dcterms:modified xsi:type="dcterms:W3CDTF">2014-05-12T21:54:03Z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0x010100CBE8A0D253ED1A4AAAE93FF9B973EB7E0027C1F5D9CEFE6046B3BCA4D310D11AA7</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18;#George R. Brown Convention Center|6c33c07d-d6c4-4c5e-b5d0-7afd8a7a4e7d</vt:lpwstr>
  </property>
  <property fmtid="{D5CDD505-2E9C-101B-9397-08002B2CF9AE}" pid="7" name="Track">
    <vt:lpwstr/>
  </property>
  <property fmtid="{D5CDD505-2E9C-101B-9397-08002B2CF9AE}" pid="8" name="Event Location">
    <vt:lpwstr>17;#Houston|b97448fd-4b6d-4055-9328-60bf1c4ceb26</vt:lpwstr>
  </property>
  <property fmtid="{D5CDD505-2E9C-101B-9397-08002B2CF9AE}" pid="9" name="Campaign">
    <vt:lpwstr/>
  </property>
  <property fmtid="{D5CDD505-2E9C-101B-9397-08002B2CF9AE}" pid="10" name="Audience1">
    <vt:lpwstr>9;#developers|8e4a08dc-5d95-4156-ab65-f22579a1592a</vt:lpwstr>
  </property>
  <property fmtid="{D5CDD505-2E9C-101B-9397-08002B2CF9AE}" pid="11" name="Event Name">
    <vt:lpwstr>16;#Microsoft Tech Ed|30c8c6b6-2916-412b-8e18-b132d138380c</vt:lpwstr>
  </property>
  <property fmtid="{D5CDD505-2E9C-101B-9397-08002B2CF9AE}" pid="12" name="TaxKeyword">
    <vt:lpwstr/>
  </property>
</Properties>
</file>