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50"/>
  </p:notesMasterIdLst>
  <p:handoutMasterIdLst>
    <p:handoutMasterId r:id="rId51"/>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17391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68618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26290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22815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636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5091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581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18397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3074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63219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6899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7622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7738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7"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6"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9463340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2199674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369531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849444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740425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21128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9941509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22908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8"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42667356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2152480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560098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210528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239135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437478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778244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500462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101241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08576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131570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54524374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57358802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48186802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66438966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11340292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1303187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01920453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77105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78655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9460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75814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049581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816273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679748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612309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77230479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44506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088" indent="-241253">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332" indent="-342834">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en-US" smtClean="0"/>
              <a:t>Click to edit Master text styles</a:t>
            </a:r>
          </a:p>
          <a:p>
            <a:pPr marL="0" lvl="1" indent="0" algn="l" defTabSz="913991" rtl="0" eaLnBrk="1" latinLnBrk="0" hangingPunct="1">
              <a:spcBef>
                <a:spcPct val="20000"/>
              </a:spcBef>
              <a:spcAft>
                <a:spcPts val="816"/>
              </a:spcAft>
              <a:buFont typeface="Arial" pitchFamily="34" charset="0"/>
              <a:buNone/>
            </a:pPr>
            <a:r>
              <a:rPr lang="en-US" smtClean="0"/>
              <a:t>Second level</a:t>
            </a:r>
          </a:p>
          <a:p>
            <a:pPr marL="0" lvl="2" indent="0" algn="l" defTabSz="913991"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054335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131022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theme" Target="../theme/theme2.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image" Target="../media/image2.png"/><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41" Type="http://schemas.openxmlformats.org/officeDocument/2006/relationships/image" Target="../media/image8.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image" Target="../media/image1.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pic>
        <p:nvPicPr>
          <p:cNvPr id="6" name="Picture 5"/>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445826672"/>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 id="2147484313" r:id="rId35"/>
    <p:sldLayoutId id="2147484314" r:id="rId36"/>
    <p:sldLayoutId id="2147484315" r:id="rId37"/>
    <p:sldLayoutId id="2147484316" r:id="rId3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hyperlink" Target="mailto:ptorr@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hyperlink" Target="http://aka.ms/wpsllarge" TargetMode="External"/><Relationship Id="rId7" Type="http://schemas.openxmlformats.org/officeDocument/2006/relationships/hyperlink" Target="mailto:ptorr@microsoft.com"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2.png"/><Relationship Id="rId5" Type="http://schemas.openxmlformats.org/officeDocument/2006/relationships/hyperlink" Target="http://bit.ly/1oo9gJa" TargetMode="External"/><Relationship Id="rId4" Type="http://schemas.openxmlformats.org/officeDocument/2006/relationships/hyperlink" Target="http://bit.ly/1kUy0r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hyperlink" Target="http://aka.ms/WpSLLarge" TargetMode="Externa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0337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(not orientation) matters</a:t>
            </a:r>
            <a:endParaRPr lang="en-US" dirty="0"/>
          </a:p>
        </p:txBody>
      </p:sp>
      <p:sp>
        <p:nvSpPr>
          <p:cNvPr id="3" name="Rectangle 2"/>
          <p:cNvSpPr/>
          <p:nvPr/>
        </p:nvSpPr>
        <p:spPr>
          <a:xfrm>
            <a:off x="6943892" y="2291330"/>
            <a:ext cx="4849537" cy="2704550"/>
          </a:xfrm>
          <a:prstGeom prst="rect">
            <a:avLst/>
          </a:prstGeom>
          <a:solidFill>
            <a:schemeClr val="tx2"/>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defTabSz="932597"/>
            <a:r>
              <a:rPr lang="en-US" sz="5507" dirty="0">
                <a:solidFill>
                  <a:srgbClr val="FFFFFF"/>
                </a:solidFill>
              </a:rPr>
              <a:t>wide</a:t>
            </a:r>
          </a:p>
        </p:txBody>
      </p:sp>
      <p:sp>
        <p:nvSpPr>
          <p:cNvPr id="4" name="Rectangle 3"/>
          <p:cNvSpPr/>
          <p:nvPr/>
        </p:nvSpPr>
        <p:spPr>
          <a:xfrm>
            <a:off x="569593" y="1626449"/>
            <a:ext cx="2704550" cy="4849537"/>
          </a:xfrm>
          <a:prstGeom prst="rect">
            <a:avLst/>
          </a:prstGeom>
          <a:solidFill>
            <a:schemeClr val="tx2"/>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pPr algn="ctr" defTabSz="932597"/>
            <a:r>
              <a:rPr lang="en-US" sz="5507" dirty="0">
                <a:solidFill>
                  <a:srgbClr val="FFFFFF"/>
                </a:solidFill>
              </a:rPr>
              <a:t>tall</a:t>
            </a:r>
          </a:p>
        </p:txBody>
      </p:sp>
      <p:sp>
        <p:nvSpPr>
          <p:cNvPr id="5" name="Rectangle 4"/>
          <p:cNvSpPr/>
          <p:nvPr/>
        </p:nvSpPr>
        <p:spPr>
          <a:xfrm>
            <a:off x="3756742" y="2291330"/>
            <a:ext cx="2704550" cy="2704550"/>
          </a:xfrm>
          <a:prstGeom prst="rect">
            <a:avLst/>
          </a:prstGeom>
          <a:solidFill>
            <a:schemeClr val="tx2"/>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defTabSz="932597"/>
            <a:r>
              <a:rPr lang="en-US" sz="5507" dirty="0">
                <a:solidFill>
                  <a:srgbClr val="FFFFFF"/>
                </a:solidFill>
              </a:rPr>
              <a:t>square</a:t>
            </a:r>
          </a:p>
        </p:txBody>
      </p:sp>
    </p:spTree>
    <p:extLst>
      <p:ext uri="{BB962C8B-B14F-4D97-AF65-F5344CB8AC3E}">
        <p14:creationId xmlns:p14="http://schemas.microsoft.com/office/powerpoint/2010/main" val="120773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DEMO: </a:t>
            </a:r>
            <a:br>
              <a:rPr lang="en-US" smtClean="0"/>
            </a:br>
            <a:r>
              <a:rPr lang="en-US" smtClean="0"/>
              <a:t>Universal app</a:t>
            </a:r>
            <a:endParaRPr lang="en-US" dirty="0"/>
          </a:p>
        </p:txBody>
      </p:sp>
      <p:sp>
        <p:nvSpPr>
          <p:cNvPr id="4" name="Text Placeholder 3"/>
          <p:cNvSpPr>
            <a:spLocks noGrp="1"/>
          </p:cNvSpPr>
          <p:nvPr>
            <p:ph type="body" sz="quarter" idx="12"/>
          </p:nvPr>
        </p:nvSpPr>
        <p:spPr/>
        <p:txBody>
          <a:bodyPr/>
          <a:lstStyle/>
          <a:p>
            <a:r>
              <a:rPr lang="en-US" smtClean="0"/>
              <a:t>TIC TAC TOE – Part 1</a:t>
            </a:r>
            <a:endParaRPr lang="en-US" dirty="0"/>
          </a:p>
        </p:txBody>
      </p:sp>
    </p:spTree>
    <p:extLst>
      <p:ext uri="{BB962C8B-B14F-4D97-AF65-F5344CB8AC3E}">
        <p14:creationId xmlns:p14="http://schemas.microsoft.com/office/powerpoint/2010/main" val="920432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18237" y="-5428"/>
            <a:ext cx="0" cy="700537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108677" y="-10854"/>
            <a:ext cx="8144730" cy="1079241"/>
            <a:chOff x="1932786" y="-10642"/>
            <a:chExt cx="7985754" cy="1058175"/>
          </a:xfrm>
        </p:grpSpPr>
        <p:sp>
          <p:nvSpPr>
            <p:cNvPr id="7" name="TextBox 6"/>
            <p:cNvSpPr txBox="1"/>
            <p:nvPr/>
          </p:nvSpPr>
          <p:spPr>
            <a:xfrm>
              <a:off x="1932786" y="-10642"/>
              <a:ext cx="2347437"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Layout</a:t>
              </a:r>
            </a:p>
          </p:txBody>
        </p:sp>
        <p:sp>
          <p:nvSpPr>
            <p:cNvPr id="8" name="TextBox 7"/>
            <p:cNvSpPr txBox="1"/>
            <p:nvPr/>
          </p:nvSpPr>
          <p:spPr>
            <a:xfrm>
              <a:off x="7716975" y="-10642"/>
              <a:ext cx="2201565"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Assets</a:t>
              </a:r>
            </a:p>
          </p:txBody>
        </p:sp>
      </p:grpSp>
      <p:cxnSp>
        <p:nvCxnSpPr>
          <p:cNvPr id="17" name="Curved Connector 16"/>
          <p:cNvCxnSpPr>
            <a:stCxn id="9" idx="2"/>
          </p:cNvCxnSpPr>
          <p:nvPr/>
        </p:nvCxnSpPr>
        <p:spPr>
          <a:xfrm rot="16200000" flipH="1">
            <a:off x="3155558" y="2730943"/>
            <a:ext cx="770733" cy="470322"/>
          </a:xfrm>
          <a:prstGeom prst="curvedConnector3">
            <a:avLst>
              <a:gd name="adj1" fmla="val 36322"/>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1322070" y="1235344"/>
            <a:ext cx="3967386" cy="1345395"/>
          </a:xfrm>
          <a:prstGeom prst="rect">
            <a:avLst/>
          </a:prstGeom>
          <a:solidFill>
            <a:schemeClr val="accent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Physical Size &amp; Shape</a:t>
            </a:r>
          </a:p>
        </p:txBody>
      </p:sp>
      <p:sp>
        <p:nvSpPr>
          <p:cNvPr id="10" name="Rectangle 9"/>
          <p:cNvSpPr/>
          <p:nvPr/>
        </p:nvSpPr>
        <p:spPr bwMode="auto">
          <a:xfrm>
            <a:off x="1322070" y="3351469"/>
            <a:ext cx="3967386" cy="1345395"/>
          </a:xfrm>
          <a:prstGeom prst="rect">
            <a:avLst/>
          </a:prstGeom>
          <a:solidFill>
            <a:schemeClr val="bg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Viewing Distance</a:t>
            </a:r>
          </a:p>
        </p:txBody>
      </p:sp>
      <p:sp>
        <p:nvSpPr>
          <p:cNvPr id="11" name="Rectangle 10"/>
          <p:cNvSpPr/>
          <p:nvPr/>
        </p:nvSpPr>
        <p:spPr bwMode="auto">
          <a:xfrm>
            <a:off x="1322070" y="5467594"/>
            <a:ext cx="3967386" cy="1345395"/>
          </a:xfrm>
          <a:prstGeom prst="rect">
            <a:avLst/>
          </a:prstGeom>
          <a:solidFill>
            <a:schemeClr val="bg2"/>
          </a:solid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lumMod val="50000"/>
                  </a:srgbClr>
                </a:solidFill>
                <a:latin typeface="Segoe UI Light"/>
                <a:ea typeface="Segoe UI" pitchFamily="34" charset="0"/>
                <a:cs typeface="Segoe UI" pitchFamily="34" charset="0"/>
              </a:rPr>
              <a:t>Effective Resolution</a:t>
            </a:r>
          </a:p>
        </p:txBody>
      </p:sp>
      <p:sp>
        <p:nvSpPr>
          <p:cNvPr id="12" name="Rectangle 11"/>
          <p:cNvSpPr/>
          <p:nvPr/>
        </p:nvSpPr>
        <p:spPr bwMode="auto">
          <a:xfrm>
            <a:off x="7147019" y="1235344"/>
            <a:ext cx="3967386" cy="1345395"/>
          </a:xfrm>
          <a:prstGeom prst="rect">
            <a:avLst/>
          </a:prstGeom>
          <a:solidFill>
            <a:schemeClr val="bg2"/>
          </a:solid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lumMod val="50000"/>
                  </a:srgbClr>
                </a:solidFill>
                <a:latin typeface="Segoe UI Light"/>
                <a:ea typeface="Segoe UI" pitchFamily="34" charset="0"/>
                <a:cs typeface="Segoe UI" pitchFamily="34" charset="0"/>
              </a:rPr>
              <a:t>Detail Level</a:t>
            </a:r>
          </a:p>
        </p:txBody>
      </p:sp>
      <p:sp>
        <p:nvSpPr>
          <p:cNvPr id="13" name="Rectangle 12"/>
          <p:cNvSpPr/>
          <p:nvPr/>
        </p:nvSpPr>
        <p:spPr bwMode="auto">
          <a:xfrm>
            <a:off x="7147019" y="3351469"/>
            <a:ext cx="3967386" cy="1345395"/>
          </a:xfrm>
          <a:prstGeom prst="rect">
            <a:avLst/>
          </a:prstGeom>
          <a:solidFill>
            <a:schemeClr val="bg2"/>
          </a:solid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lumMod val="50000"/>
                  </a:srgbClr>
                </a:solidFill>
                <a:latin typeface="Segoe UI Light"/>
                <a:ea typeface="Segoe UI" pitchFamily="34" charset="0"/>
                <a:cs typeface="Segoe UI" pitchFamily="34" charset="0"/>
              </a:rPr>
              <a:t>Scale Factors</a:t>
            </a:r>
          </a:p>
        </p:txBody>
      </p:sp>
      <p:sp>
        <p:nvSpPr>
          <p:cNvPr id="14" name="Rectangle 13"/>
          <p:cNvSpPr/>
          <p:nvPr/>
        </p:nvSpPr>
        <p:spPr bwMode="auto">
          <a:xfrm>
            <a:off x="7147019" y="5467594"/>
            <a:ext cx="3967386" cy="1345395"/>
          </a:xfrm>
          <a:prstGeom prst="rect">
            <a:avLst/>
          </a:prstGeom>
          <a:solidFill>
            <a:schemeClr val="bg2"/>
          </a:solid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lumMod val="50000"/>
                  </a:srgbClr>
                </a:solidFill>
                <a:latin typeface="Segoe UI Light"/>
                <a:ea typeface="Segoe UI" pitchFamily="34" charset="0"/>
                <a:cs typeface="Segoe UI" pitchFamily="34" charset="0"/>
              </a:rPr>
              <a:t>Mastering</a:t>
            </a:r>
          </a:p>
        </p:txBody>
      </p:sp>
    </p:spTree>
    <p:extLst>
      <p:ext uri="{BB962C8B-B14F-4D97-AF65-F5344CB8AC3E}">
        <p14:creationId xmlns:p14="http://schemas.microsoft.com/office/powerpoint/2010/main" val="2298890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248719" y="4539698"/>
            <a:ext cx="1119124" cy="2261978"/>
            <a:chOff x="3755977" y="4304989"/>
            <a:chExt cx="1097280" cy="2217827"/>
          </a:xfrm>
          <a:solidFill>
            <a:schemeClr val="tx2"/>
          </a:solidFill>
        </p:grpSpPr>
        <p:sp>
          <p:nvSpPr>
            <p:cNvPr id="8" name="Oval 7"/>
            <p:cNvSpPr/>
            <p:nvPr/>
          </p:nvSpPr>
          <p:spPr>
            <a:xfrm>
              <a:off x="3978117" y="4304989"/>
              <a:ext cx="653002" cy="771014"/>
            </a:xfrm>
            <a:prstGeom prst="ellips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32597"/>
              <a:endParaRPr lang="en-US" sz="1836">
                <a:solidFill>
                  <a:srgbClr val="FFFFFF"/>
                </a:solidFill>
              </a:endParaRPr>
            </a:p>
          </p:txBody>
        </p:sp>
        <p:cxnSp>
          <p:nvCxnSpPr>
            <p:cNvPr id="9" name="Straight Connector 8"/>
            <p:cNvCxnSpPr/>
            <p:nvPr/>
          </p:nvCxnSpPr>
          <p:spPr>
            <a:xfrm flipV="1">
              <a:off x="4304618" y="5015882"/>
              <a:ext cx="0" cy="757176"/>
            </a:xfrm>
            <a:prstGeom prst="line">
              <a:avLst/>
            </a:prstGeom>
            <a:grpFill/>
            <a:ln w="1143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4304617" y="4787919"/>
              <a:ext cx="0" cy="1097280"/>
            </a:xfrm>
            <a:prstGeom prst="line">
              <a:avLst/>
            </a:prstGeom>
            <a:grpFill/>
            <a:ln w="1143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40964" y="5699856"/>
              <a:ext cx="363654" cy="822960"/>
            </a:xfrm>
            <a:prstGeom prst="line">
              <a:avLst/>
            </a:prstGeom>
            <a:grpFill/>
            <a:ln w="1143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04618" y="5699855"/>
              <a:ext cx="363654" cy="822960"/>
            </a:xfrm>
            <a:prstGeom prst="line">
              <a:avLst/>
            </a:prstGeom>
            <a:grpFill/>
            <a:ln w="1143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8382733" y="4360789"/>
            <a:ext cx="3686146" cy="2443986"/>
            <a:chOff x="7479752" y="3635139"/>
            <a:chExt cx="3614197" cy="2396282"/>
          </a:xfrm>
          <a:solidFill>
            <a:srgbClr val="000000"/>
          </a:solidFill>
        </p:grpSpPr>
        <p:sp>
          <p:nvSpPr>
            <p:cNvPr id="7" name="Rectangle 6"/>
            <p:cNvSpPr>
              <a:spLocks noChangeAspect="1"/>
            </p:cNvSpPr>
            <p:nvPr/>
          </p:nvSpPr>
          <p:spPr>
            <a:xfrm>
              <a:off x="7479752" y="3635139"/>
              <a:ext cx="3614197" cy="2032986"/>
            </a:xfrm>
            <a:prstGeom prst="rect">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3264" dirty="0">
                  <a:solidFill>
                    <a:srgbClr val="FFFFFF"/>
                  </a:solidFill>
                </a:rPr>
                <a:t>4K TV:</a:t>
              </a:r>
            </a:p>
            <a:p>
              <a:pPr algn="ctr" defTabSz="932597"/>
              <a:r>
                <a:rPr lang="en-US" sz="3264" dirty="0">
                  <a:solidFill>
                    <a:srgbClr val="FFFFFF"/>
                  </a:solidFill>
                </a:rPr>
                <a:t>3840 x 2160</a:t>
              </a:r>
            </a:p>
          </p:txBody>
        </p:sp>
        <p:sp>
          <p:nvSpPr>
            <p:cNvPr id="19" name="Rectangle 18"/>
            <p:cNvSpPr/>
            <p:nvPr/>
          </p:nvSpPr>
          <p:spPr>
            <a:xfrm>
              <a:off x="7479752" y="5773058"/>
              <a:ext cx="3614197" cy="258363"/>
            </a:xfrm>
            <a:prstGeom prst="rect">
              <a:avLst/>
            </a:prstGeom>
            <a:grp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32597"/>
              <a:endParaRPr lang="en-US" sz="1836">
                <a:solidFill>
                  <a:srgbClr val="FFFFFF"/>
                </a:solidFill>
              </a:endParaRPr>
            </a:p>
          </p:txBody>
        </p:sp>
        <p:sp>
          <p:nvSpPr>
            <p:cNvPr id="20" name="Rectangle 19"/>
            <p:cNvSpPr/>
            <p:nvPr/>
          </p:nvSpPr>
          <p:spPr>
            <a:xfrm>
              <a:off x="9029859" y="5435707"/>
              <a:ext cx="513982" cy="337351"/>
            </a:xfrm>
            <a:prstGeom prst="rect">
              <a:avLst/>
            </a:prstGeom>
            <a:grp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32597"/>
              <a:endParaRPr lang="en-US" sz="1836">
                <a:solidFill>
                  <a:srgbClr val="FFFFFF"/>
                </a:solidFill>
              </a:endParaRPr>
            </a:p>
          </p:txBody>
        </p:sp>
      </p:grpSp>
      <p:sp>
        <p:nvSpPr>
          <p:cNvPr id="18" name="Cloud Callout 17"/>
          <p:cNvSpPr/>
          <p:nvPr/>
        </p:nvSpPr>
        <p:spPr>
          <a:xfrm>
            <a:off x="6980285" y="2198674"/>
            <a:ext cx="5088594" cy="1926989"/>
          </a:xfrm>
          <a:prstGeom prst="cloudCallout">
            <a:avLst>
              <a:gd name="adj1" fmla="val -62954"/>
              <a:gd name="adj2" fmla="val 79361"/>
            </a:avLst>
          </a:prstGeom>
          <a:solidFill>
            <a:schemeClr val="bg2"/>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2856" i="1" dirty="0">
                <a:solidFill>
                  <a:srgbClr val="FFFFFF">
                    <a:lumMod val="50000"/>
                  </a:srgbClr>
                </a:solidFill>
                <a:latin typeface="Segoe UI Light"/>
              </a:rPr>
              <a:t>But I </a:t>
            </a:r>
            <a:r>
              <a:rPr lang="en-US" sz="2856" i="1" dirty="0" smtClean="0">
                <a:solidFill>
                  <a:srgbClr val="FFFFFF">
                    <a:lumMod val="50000"/>
                  </a:srgbClr>
                </a:solidFill>
                <a:latin typeface="Segoe UI Light"/>
              </a:rPr>
              <a:t>just “upgraded”</a:t>
            </a:r>
          </a:p>
          <a:p>
            <a:pPr algn="ctr" defTabSz="932597"/>
            <a:r>
              <a:rPr lang="en-US" sz="2856" i="1" dirty="0" smtClean="0">
                <a:solidFill>
                  <a:srgbClr val="FFFFFF">
                    <a:lumMod val="50000"/>
                  </a:srgbClr>
                </a:solidFill>
                <a:latin typeface="Segoe UI Light"/>
              </a:rPr>
              <a:t>to </a:t>
            </a:r>
            <a:r>
              <a:rPr lang="en-US" sz="2856" i="1" dirty="0">
                <a:solidFill>
                  <a:srgbClr val="FFFFFF">
                    <a:lumMod val="50000"/>
                  </a:srgbClr>
                </a:solidFill>
                <a:latin typeface="Segoe UI Light"/>
              </a:rPr>
              <a:t>a 4K TV!</a:t>
            </a:r>
          </a:p>
        </p:txBody>
      </p:sp>
      <p:sp>
        <p:nvSpPr>
          <p:cNvPr id="16" name="Oval Callout 15"/>
          <p:cNvSpPr/>
          <p:nvPr/>
        </p:nvSpPr>
        <p:spPr>
          <a:xfrm>
            <a:off x="367728" y="279934"/>
            <a:ext cx="5773555" cy="3455444"/>
          </a:xfrm>
          <a:prstGeom prst="wedgeEllipseCallout">
            <a:avLst>
              <a:gd name="adj1" fmla="val 38595"/>
              <a:gd name="adj2" fmla="val 71335"/>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32597"/>
            <a:r>
              <a:rPr lang="en-US" sz="3672" i="1" dirty="0">
                <a:solidFill>
                  <a:srgbClr val="FFFFFF"/>
                </a:solidFill>
                <a:latin typeface="Segoe UI Light"/>
              </a:rPr>
              <a:t>If a 4” phone is 800 pixels wide, does that mean a 40” monitor is 8,000?</a:t>
            </a:r>
          </a:p>
        </p:txBody>
      </p:sp>
    </p:spTree>
    <p:extLst>
      <p:ext uri="{BB962C8B-B14F-4D97-AF65-F5344CB8AC3E}">
        <p14:creationId xmlns:p14="http://schemas.microsoft.com/office/powerpoint/2010/main" val="3904514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766609" y="3004453"/>
            <a:ext cx="106350" cy="1865207"/>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32597"/>
            <a:endParaRPr lang="en-US" sz="1836">
              <a:solidFill>
                <a:srgbClr val="FFFFFF"/>
              </a:solidFill>
            </a:endParaRPr>
          </a:p>
        </p:txBody>
      </p:sp>
      <p:sp>
        <p:nvSpPr>
          <p:cNvPr id="20" name="Rectangle 19"/>
          <p:cNvSpPr/>
          <p:nvPr/>
        </p:nvSpPr>
        <p:spPr>
          <a:xfrm>
            <a:off x="8922553" y="2071850"/>
            <a:ext cx="106350" cy="373041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32597"/>
            <a:endParaRPr lang="en-US" sz="1836">
              <a:solidFill>
                <a:srgbClr val="FFFFFF"/>
              </a:solidFill>
            </a:endParaRPr>
          </a:p>
        </p:txBody>
      </p:sp>
      <p:sp>
        <p:nvSpPr>
          <p:cNvPr id="2" name="Title 1"/>
          <p:cNvSpPr>
            <a:spLocks noGrp="1"/>
          </p:cNvSpPr>
          <p:nvPr>
            <p:ph type="title"/>
          </p:nvPr>
        </p:nvSpPr>
        <p:spPr/>
        <p:txBody>
          <a:bodyPr/>
          <a:lstStyle/>
          <a:p>
            <a:r>
              <a:rPr lang="en-US" dirty="0" smtClean="0"/>
              <a:t>Far-away objects appear smaller than they are</a:t>
            </a:r>
            <a:endParaRPr lang="en-US" dirty="0"/>
          </a:p>
        </p:txBody>
      </p:sp>
      <p:cxnSp>
        <p:nvCxnSpPr>
          <p:cNvPr id="9" name="Straight Connector 8"/>
          <p:cNvCxnSpPr>
            <a:stCxn id="4" idx="6"/>
          </p:cNvCxnSpPr>
          <p:nvPr/>
        </p:nvCxnSpPr>
        <p:spPr>
          <a:xfrm flipV="1">
            <a:off x="2639752" y="1558257"/>
            <a:ext cx="7976212" cy="238059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39752" y="3938847"/>
            <a:ext cx="7976212" cy="238059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639752" y="3937056"/>
            <a:ext cx="3126857" cy="0"/>
          </a:xfrm>
          <a:prstGeom prst="straightConnector1">
            <a:avLst/>
          </a:prstGeom>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66230" y="3485023"/>
            <a:ext cx="355103" cy="542399"/>
          </a:xfrm>
          <a:prstGeom prst="rect">
            <a:avLst/>
          </a:prstGeom>
          <a:noFill/>
        </p:spPr>
        <p:txBody>
          <a:bodyPr wrap="none" rtlCol="0">
            <a:spAutoFit/>
          </a:bodyPr>
          <a:lstStyle/>
          <a:p>
            <a:pPr defTabSz="932597"/>
            <a:r>
              <a:rPr lang="en-US" sz="2856" i="1" dirty="0">
                <a:solidFill>
                  <a:srgbClr val="DC3C00"/>
                </a:solidFill>
                <a:latin typeface="Calisto MT" panose="02040603050505030304" pitchFamily="18" charset="0"/>
              </a:rPr>
              <a:t>x</a:t>
            </a:r>
          </a:p>
        </p:txBody>
      </p:sp>
      <p:sp>
        <p:nvSpPr>
          <p:cNvPr id="26" name="TextBox 25"/>
          <p:cNvSpPr txBox="1"/>
          <p:nvPr/>
        </p:nvSpPr>
        <p:spPr>
          <a:xfrm>
            <a:off x="5424413" y="3154811"/>
            <a:ext cx="360009" cy="542399"/>
          </a:xfrm>
          <a:prstGeom prst="rect">
            <a:avLst/>
          </a:prstGeom>
          <a:noFill/>
        </p:spPr>
        <p:txBody>
          <a:bodyPr wrap="none" rtlCol="0">
            <a:spAutoFit/>
          </a:bodyPr>
          <a:lstStyle/>
          <a:p>
            <a:pPr defTabSz="932597"/>
            <a:r>
              <a:rPr lang="en-US" sz="2856" i="1" dirty="0">
                <a:solidFill>
                  <a:srgbClr val="DC3C00"/>
                </a:solidFill>
                <a:latin typeface="Calisto MT" panose="02040603050505030304" pitchFamily="18" charset="0"/>
              </a:rPr>
              <a:t>y</a:t>
            </a:r>
          </a:p>
        </p:txBody>
      </p:sp>
      <p:sp>
        <p:nvSpPr>
          <p:cNvPr id="27" name="TextBox 26"/>
          <p:cNvSpPr txBox="1"/>
          <p:nvPr/>
        </p:nvSpPr>
        <p:spPr>
          <a:xfrm>
            <a:off x="7018581" y="3482969"/>
            <a:ext cx="530040" cy="542399"/>
          </a:xfrm>
          <a:prstGeom prst="rect">
            <a:avLst/>
          </a:prstGeom>
          <a:noFill/>
        </p:spPr>
        <p:txBody>
          <a:bodyPr wrap="none" rtlCol="0">
            <a:spAutoFit/>
          </a:bodyPr>
          <a:lstStyle/>
          <a:p>
            <a:pPr defTabSz="932597"/>
            <a:r>
              <a:rPr lang="en-US" sz="2856" i="1" dirty="0">
                <a:solidFill>
                  <a:srgbClr val="0072C6"/>
                </a:solidFill>
                <a:latin typeface="Calisto MT" panose="02040603050505030304" pitchFamily="18" charset="0"/>
              </a:rPr>
              <a:t>2x</a:t>
            </a:r>
          </a:p>
        </p:txBody>
      </p:sp>
      <p:sp>
        <p:nvSpPr>
          <p:cNvPr id="28" name="TextBox 27"/>
          <p:cNvSpPr txBox="1"/>
          <p:nvPr/>
        </p:nvSpPr>
        <p:spPr>
          <a:xfrm>
            <a:off x="8384340" y="2685309"/>
            <a:ext cx="534944" cy="542399"/>
          </a:xfrm>
          <a:prstGeom prst="rect">
            <a:avLst/>
          </a:prstGeom>
          <a:noFill/>
        </p:spPr>
        <p:txBody>
          <a:bodyPr wrap="none" rtlCol="0">
            <a:spAutoFit/>
          </a:bodyPr>
          <a:lstStyle/>
          <a:p>
            <a:pPr defTabSz="932597"/>
            <a:r>
              <a:rPr lang="en-US" sz="2856" i="1" dirty="0">
                <a:solidFill>
                  <a:srgbClr val="0072C6"/>
                </a:solidFill>
                <a:latin typeface="Calisto MT" panose="02040603050505030304" pitchFamily="18" charset="0"/>
              </a:rPr>
              <a:t>2y</a:t>
            </a:r>
          </a:p>
        </p:txBody>
      </p:sp>
      <p:sp>
        <p:nvSpPr>
          <p:cNvPr id="4" name="Oval 3"/>
          <p:cNvSpPr/>
          <p:nvPr/>
        </p:nvSpPr>
        <p:spPr>
          <a:xfrm>
            <a:off x="1821680" y="3218945"/>
            <a:ext cx="818073" cy="1439809"/>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7" name="Oval 16"/>
          <p:cNvSpPr/>
          <p:nvPr/>
        </p:nvSpPr>
        <p:spPr>
          <a:xfrm>
            <a:off x="2186327" y="3440733"/>
            <a:ext cx="467564" cy="992647"/>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32597"/>
            <a:endParaRPr lang="en-US" sz="1836">
              <a:solidFill>
                <a:srgbClr val="FFFFFF"/>
              </a:solidFill>
            </a:endParaRPr>
          </a:p>
        </p:txBody>
      </p:sp>
      <p:sp>
        <p:nvSpPr>
          <p:cNvPr id="5" name="Oval 4"/>
          <p:cNvSpPr/>
          <p:nvPr/>
        </p:nvSpPr>
        <p:spPr>
          <a:xfrm>
            <a:off x="2420110" y="3703905"/>
            <a:ext cx="219642" cy="46630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32597"/>
            <a:endParaRPr lang="en-US" sz="1836">
              <a:solidFill>
                <a:srgbClr val="FFFFFF"/>
              </a:solidFill>
            </a:endParaRPr>
          </a:p>
        </p:txBody>
      </p:sp>
      <p:sp>
        <p:nvSpPr>
          <p:cNvPr id="7" name="Arc 6"/>
          <p:cNvSpPr/>
          <p:nvPr/>
        </p:nvSpPr>
        <p:spPr>
          <a:xfrm>
            <a:off x="-3598056" y="-1892611"/>
            <a:ext cx="11657542" cy="11657542"/>
          </a:xfrm>
          <a:prstGeom prst="arc">
            <a:avLst>
              <a:gd name="adj1" fmla="val 21598023"/>
              <a:gd name="adj2" fmla="val 928580"/>
            </a:avLst>
          </a:prstGeom>
          <a:ln w="57150">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836">
              <a:solidFill>
                <a:srgbClr val="404040"/>
              </a:solidFill>
            </a:endParaRPr>
          </a:p>
        </p:txBody>
      </p:sp>
      <p:cxnSp>
        <p:nvCxnSpPr>
          <p:cNvPr id="22" name="Straight Arrow Connector 21"/>
          <p:cNvCxnSpPr/>
          <p:nvPr/>
        </p:nvCxnSpPr>
        <p:spPr>
          <a:xfrm flipV="1">
            <a:off x="2639752" y="3936160"/>
            <a:ext cx="6282801" cy="1793"/>
          </a:xfrm>
          <a:prstGeom prst="straightConnector1">
            <a:avLst/>
          </a:prstGeom>
          <a:ln w="28575">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73533" y="4376557"/>
            <a:ext cx="590859" cy="704779"/>
          </a:xfrm>
          <a:prstGeom prst="rect">
            <a:avLst/>
          </a:prstGeom>
          <a:noFill/>
        </p:spPr>
        <p:txBody>
          <a:bodyPr wrap="none" lIns="186521" tIns="149217" rIns="186521" bIns="149217" rtlCol="0">
            <a:spAutoFit/>
          </a:bodyPr>
          <a:lstStyle/>
          <a:p>
            <a:pPr defTabSz="932597">
              <a:lnSpc>
                <a:spcPct val="90000"/>
              </a:lnSpc>
              <a:spcAft>
                <a:spcPts val="612"/>
              </a:spcAft>
            </a:pPr>
            <a:r>
              <a:rPr lang="el-GR" sz="2856" i="1" dirty="0">
                <a:solidFill>
                  <a:srgbClr val="7FBA00"/>
                </a:solidFill>
              </a:rPr>
              <a:t>θ</a:t>
            </a:r>
            <a:endParaRPr lang="en-US" sz="2856" i="1" dirty="0">
              <a:solidFill>
                <a:srgbClr val="7FBA00"/>
              </a:solidFill>
              <a:latin typeface="Calisto MT" panose="02040603050505030304" pitchFamily="18" charset="0"/>
            </a:endParaRPr>
          </a:p>
        </p:txBody>
      </p:sp>
      <p:sp>
        <p:nvSpPr>
          <p:cNvPr id="3" name="TextBox 2"/>
          <p:cNvSpPr txBox="1"/>
          <p:nvPr/>
        </p:nvSpPr>
        <p:spPr>
          <a:xfrm>
            <a:off x="172943" y="5524458"/>
            <a:ext cx="1790363" cy="560645"/>
          </a:xfrm>
          <a:prstGeom prst="rect">
            <a:avLst/>
          </a:prstGeom>
          <a:noFill/>
        </p:spPr>
        <p:txBody>
          <a:bodyPr wrap="none" lIns="186521" tIns="149217" rIns="186521" bIns="149217" rtlCol="0">
            <a:spAutoFit/>
          </a:bodyPr>
          <a:lstStyle/>
          <a:p>
            <a:pPr defTabSz="932597">
              <a:lnSpc>
                <a:spcPct val="90000"/>
              </a:lnSpc>
              <a:spcAft>
                <a:spcPts val="612"/>
              </a:spcAft>
            </a:pPr>
            <a:r>
              <a:rPr lang="en-US" sz="1836" i="1" dirty="0">
                <a:solidFill>
                  <a:srgbClr val="FFFFFF"/>
                </a:solidFill>
                <a:latin typeface="Segoe UI Light"/>
              </a:rPr>
              <a:t>that’s an eye…</a:t>
            </a:r>
          </a:p>
        </p:txBody>
      </p:sp>
      <p:cxnSp>
        <p:nvCxnSpPr>
          <p:cNvPr id="11" name="Straight Arrow Connector 10"/>
          <p:cNvCxnSpPr>
            <a:stCxn id="3" idx="0"/>
          </p:cNvCxnSpPr>
          <p:nvPr/>
        </p:nvCxnSpPr>
        <p:spPr>
          <a:xfrm flipV="1">
            <a:off x="1068125" y="4658754"/>
            <a:ext cx="753555" cy="86570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347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500"/>
                            </p:stCondLst>
                            <p:childTnLst>
                              <p:par>
                                <p:cTn id="34" presetID="16" presetClass="entr" presetSubtype="4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outHorizontal)">
                                      <p:cBhvr>
                                        <p:cTn id="36" dur="500"/>
                                        <p:tgtEl>
                                          <p:spTgt spid="19"/>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500"/>
                            </p:stCondLst>
                            <p:childTnLst>
                              <p:par>
                                <p:cTn id="50" presetID="16" presetClass="entr" presetSubtype="4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outHorizontal)">
                                      <p:cBhvr>
                                        <p:cTn id="52" dur="500"/>
                                        <p:tgtEl>
                                          <p:spTgt spid="20"/>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 grpId="0"/>
      <p:bldP spid="25" grpId="0"/>
      <p:bldP spid="26" grpId="0"/>
      <p:bldP spid="27" grpId="0"/>
      <p:bldP spid="28" grpId="0"/>
      <p:bldP spid="4" grpId="0" animBg="1"/>
      <p:bldP spid="17" grpId="0" animBg="1"/>
      <p:bldP spid="5" grpId="0" animBg="1"/>
      <p:bldP spid="7" grpId="0" animBg="1"/>
      <p:bldP spid="8"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a:xfrm>
            <a:off x="2670350" y="3327780"/>
            <a:ext cx="371758" cy="207327"/>
          </a:xfrm>
          <a:prstGeom prst="rect">
            <a:avLst/>
          </a:prstGeom>
          <a:solidFill>
            <a:schemeClr val="bg1"/>
          </a:solidFill>
          <a:ln w="19050">
            <a:solidFill>
              <a:srgbClr val="FFF100"/>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597"/>
            <a:endParaRPr lang="en-US" sz="3264" i="1" dirty="0">
              <a:solidFill>
                <a:srgbClr val="FFFFFF"/>
              </a:solidFill>
            </a:endParaRPr>
          </a:p>
        </p:txBody>
      </p:sp>
      <p:sp>
        <p:nvSpPr>
          <p:cNvPr id="6" name="Rectangle 5"/>
          <p:cNvSpPr/>
          <p:nvPr/>
        </p:nvSpPr>
        <p:spPr>
          <a:xfrm>
            <a:off x="857382" y="3535107"/>
            <a:ext cx="3997694" cy="606488"/>
          </a:xfrm>
          <a:prstGeom prst="rect">
            <a:avLst/>
          </a:prstGeom>
        </p:spPr>
        <p:txBody>
          <a:bodyPr wrap="none">
            <a:spAutoFit/>
          </a:bodyPr>
          <a:lstStyle/>
          <a:p>
            <a:pPr algn="ctr" defTabSz="932597"/>
            <a:r>
              <a:rPr lang="en-US" sz="3264" i="1" dirty="0">
                <a:solidFill>
                  <a:srgbClr val="FFFFFF"/>
                </a:solidFill>
              </a:rPr>
              <a:t>~4” phone at 10 feet</a:t>
            </a:r>
          </a:p>
        </p:txBody>
      </p:sp>
      <p:sp>
        <p:nvSpPr>
          <p:cNvPr id="2" name="Title 1"/>
          <p:cNvSpPr>
            <a:spLocks noGrp="1"/>
          </p:cNvSpPr>
          <p:nvPr>
            <p:ph type="title"/>
          </p:nvPr>
        </p:nvSpPr>
        <p:spPr/>
        <p:txBody>
          <a:bodyPr/>
          <a:lstStyle/>
          <a:p>
            <a:r>
              <a:rPr lang="en-US" dirty="0"/>
              <a:t>Far-away objects appear smaller than they are</a:t>
            </a:r>
          </a:p>
        </p:txBody>
      </p:sp>
      <p:grpSp>
        <p:nvGrpSpPr>
          <p:cNvPr id="3" name="Group 2"/>
          <p:cNvGrpSpPr/>
          <p:nvPr/>
        </p:nvGrpSpPr>
        <p:grpSpPr>
          <a:xfrm>
            <a:off x="7511707" y="2251299"/>
            <a:ext cx="4232243" cy="2766111"/>
            <a:chOff x="7364222" y="2207357"/>
            <a:chExt cx="4149635" cy="2712120"/>
          </a:xfrm>
        </p:grpSpPr>
        <p:sp>
          <p:nvSpPr>
            <p:cNvPr id="10" name="Rectangle 9"/>
            <p:cNvSpPr/>
            <p:nvPr/>
          </p:nvSpPr>
          <p:spPr>
            <a:xfrm>
              <a:off x="7364223" y="4661114"/>
              <a:ext cx="4149634" cy="258363"/>
            </a:xfrm>
            <a:prstGeom prst="rect">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32597"/>
              <a:endParaRPr lang="en-US" sz="1836">
                <a:solidFill>
                  <a:srgbClr val="FFFFFF"/>
                </a:solidFill>
              </a:endParaRPr>
            </a:p>
          </p:txBody>
        </p:sp>
        <p:sp>
          <p:nvSpPr>
            <p:cNvPr id="11" name="Rectangle 10"/>
            <p:cNvSpPr/>
            <p:nvPr/>
          </p:nvSpPr>
          <p:spPr>
            <a:xfrm>
              <a:off x="9143975" y="4409361"/>
              <a:ext cx="590128" cy="337351"/>
            </a:xfrm>
            <a:prstGeom prst="rect">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32597"/>
              <a:endParaRPr lang="en-US" sz="1836">
                <a:solidFill>
                  <a:srgbClr val="FFFFFF"/>
                </a:solidFill>
              </a:endParaRPr>
            </a:p>
          </p:txBody>
        </p:sp>
        <p:sp>
          <p:nvSpPr>
            <p:cNvPr id="5" name="Rectangle 4"/>
            <p:cNvSpPr/>
            <p:nvPr/>
          </p:nvSpPr>
          <p:spPr>
            <a:xfrm>
              <a:off x="7364222" y="2207357"/>
              <a:ext cx="4149634" cy="2314218"/>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597"/>
              <a:r>
                <a:rPr lang="en-US" sz="3264" i="1" dirty="0">
                  <a:solidFill>
                    <a:srgbClr val="FFFFFF"/>
                  </a:solidFill>
                </a:rPr>
                <a:t>~40” screen at 10 feet</a:t>
              </a:r>
            </a:p>
          </p:txBody>
        </p:sp>
      </p:grpSp>
      <p:sp>
        <p:nvSpPr>
          <p:cNvPr id="12" name="Rectangle 11"/>
          <p:cNvSpPr/>
          <p:nvPr/>
        </p:nvSpPr>
        <p:spPr>
          <a:xfrm>
            <a:off x="740108" y="2251299"/>
            <a:ext cx="4232242" cy="2360288"/>
          </a:xfrm>
          <a:prstGeom prst="rect">
            <a:avLst/>
          </a:prstGeom>
          <a:solidFill>
            <a:schemeClr val="bg1"/>
          </a:solidFill>
          <a:ln w="95250">
            <a:solidFill>
              <a:srgbClr val="FFF100"/>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597"/>
            <a:r>
              <a:rPr lang="en-US" sz="3264" i="1" dirty="0">
                <a:solidFill>
                  <a:srgbClr val="FFFFFF"/>
                </a:solidFill>
              </a:rPr>
              <a:t>~4” phone at 1 foot</a:t>
            </a:r>
          </a:p>
        </p:txBody>
      </p:sp>
      <p:sp>
        <p:nvSpPr>
          <p:cNvPr id="13" name="Left-Right Arrow 12"/>
          <p:cNvSpPr/>
          <p:nvPr/>
        </p:nvSpPr>
        <p:spPr bwMode="auto">
          <a:xfrm>
            <a:off x="5102982" y="3273629"/>
            <a:ext cx="2278092" cy="485334"/>
          </a:xfrm>
          <a:prstGeom prst="leftRight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5225616" y="3598774"/>
            <a:ext cx="2032853" cy="1071458"/>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2448" dirty="0">
                <a:solidFill>
                  <a:srgbClr val="00BCF2"/>
                </a:solidFill>
                <a:latin typeface="Segoe UI Light"/>
              </a:rPr>
              <a:t>Same angle </a:t>
            </a:r>
          </a:p>
          <a:p>
            <a:pPr algn="ctr" defTabSz="932597">
              <a:lnSpc>
                <a:spcPct val="90000"/>
              </a:lnSpc>
              <a:spcAft>
                <a:spcPts val="612"/>
              </a:spcAft>
            </a:pPr>
            <a:r>
              <a:rPr lang="en-US" sz="2448" dirty="0">
                <a:solidFill>
                  <a:srgbClr val="00BCF2"/>
                </a:solidFill>
                <a:latin typeface="Segoe UI Light"/>
              </a:rPr>
              <a:t>of view</a:t>
            </a:r>
          </a:p>
        </p:txBody>
      </p:sp>
    </p:spTree>
    <p:extLst>
      <p:ext uri="{BB962C8B-B14F-4D97-AF65-F5344CB8AC3E}">
        <p14:creationId xmlns:p14="http://schemas.microsoft.com/office/powerpoint/2010/main" val="2855652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par>
                                <p:cTn id="10" presetID="10" presetClass="exit" presetSubtype="0" fill="hold" grpId="0" nodeType="with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ppt_x</p:attrName>
                                        </p:attrNameLst>
                                      </p:cBhvr>
                                      <p:tavLst>
                                        <p:tav tm="0">
                                          <p:val>
                                            <p:strVal val="#ppt_x"/>
                                          </p:val>
                                        </p:tav>
                                        <p:tav tm="100000">
                                          <p:val>
                                            <p:strVal val="#ppt_x"/>
                                          </p:val>
                                        </p:tav>
                                      </p:tavLst>
                                    </p:anim>
                                    <p:anim calcmode="lin" valueType="num">
                                      <p:cBhvr>
                                        <p:cTn id="27"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animBg="1"/>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18237" y="-5428"/>
            <a:ext cx="0" cy="700537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108677" y="-10854"/>
            <a:ext cx="8144730" cy="1079241"/>
            <a:chOff x="1932786" y="-10642"/>
            <a:chExt cx="7985754" cy="1058175"/>
          </a:xfrm>
        </p:grpSpPr>
        <p:sp>
          <p:nvSpPr>
            <p:cNvPr id="7" name="TextBox 6"/>
            <p:cNvSpPr txBox="1"/>
            <p:nvPr/>
          </p:nvSpPr>
          <p:spPr>
            <a:xfrm>
              <a:off x="1932786" y="-10642"/>
              <a:ext cx="2347437"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Layout</a:t>
              </a:r>
            </a:p>
          </p:txBody>
        </p:sp>
        <p:sp>
          <p:nvSpPr>
            <p:cNvPr id="8" name="TextBox 7"/>
            <p:cNvSpPr txBox="1"/>
            <p:nvPr/>
          </p:nvSpPr>
          <p:spPr>
            <a:xfrm>
              <a:off x="7716975" y="-10642"/>
              <a:ext cx="2201565"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Assets</a:t>
              </a:r>
            </a:p>
          </p:txBody>
        </p:sp>
      </p:grpSp>
      <p:cxnSp>
        <p:nvCxnSpPr>
          <p:cNvPr id="17" name="Curved Connector 16"/>
          <p:cNvCxnSpPr>
            <a:stCxn id="9" idx="2"/>
          </p:cNvCxnSpPr>
          <p:nvPr/>
        </p:nvCxnSpPr>
        <p:spPr>
          <a:xfrm rot="16200000" flipH="1">
            <a:off x="3155558" y="2730943"/>
            <a:ext cx="770733" cy="470322"/>
          </a:xfrm>
          <a:prstGeom prst="curvedConnector3">
            <a:avLst>
              <a:gd name="adj1" fmla="val 36322"/>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a:off x="2697368" y="4859199"/>
            <a:ext cx="770731" cy="446062"/>
          </a:xfrm>
          <a:prstGeom prst="curvedConnector3">
            <a:avLst>
              <a:gd name="adj1" fmla="val 37374"/>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1322070" y="1235344"/>
            <a:ext cx="3967386" cy="1345395"/>
          </a:xfrm>
          <a:prstGeom prst="rect">
            <a:avLst/>
          </a:prstGeom>
          <a:solidFill>
            <a:schemeClr val="accent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Physical Size &amp; Shape</a:t>
            </a:r>
          </a:p>
        </p:txBody>
      </p:sp>
      <p:sp>
        <p:nvSpPr>
          <p:cNvPr id="11" name="Rectangle 10"/>
          <p:cNvSpPr/>
          <p:nvPr/>
        </p:nvSpPr>
        <p:spPr bwMode="auto">
          <a:xfrm>
            <a:off x="1322070" y="5467594"/>
            <a:ext cx="3967386" cy="1345395"/>
          </a:xfrm>
          <a:prstGeom prst="rect">
            <a:avLst/>
          </a:prstGeom>
          <a:solidFill>
            <a:schemeClr val="bg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Effective Resolution</a:t>
            </a:r>
          </a:p>
        </p:txBody>
      </p:sp>
      <p:sp>
        <p:nvSpPr>
          <p:cNvPr id="12" name="Rectangle 11"/>
          <p:cNvSpPr/>
          <p:nvPr/>
        </p:nvSpPr>
        <p:spPr bwMode="auto">
          <a:xfrm>
            <a:off x="7147019" y="1235344"/>
            <a:ext cx="3967386" cy="1345395"/>
          </a:xfrm>
          <a:prstGeom prst="rect">
            <a:avLst/>
          </a:prstGeom>
          <a:solidFill>
            <a:schemeClr val="bg2"/>
          </a:solid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lumMod val="50000"/>
                  </a:srgbClr>
                </a:solidFill>
                <a:latin typeface="Segoe UI Light"/>
                <a:ea typeface="Segoe UI" pitchFamily="34" charset="0"/>
                <a:cs typeface="Segoe UI" pitchFamily="34" charset="0"/>
              </a:rPr>
              <a:t>Detail Level</a:t>
            </a:r>
          </a:p>
        </p:txBody>
      </p:sp>
      <p:sp>
        <p:nvSpPr>
          <p:cNvPr id="13" name="Rectangle 12"/>
          <p:cNvSpPr/>
          <p:nvPr/>
        </p:nvSpPr>
        <p:spPr bwMode="auto">
          <a:xfrm>
            <a:off x="7147019" y="3351469"/>
            <a:ext cx="3967386" cy="1345395"/>
          </a:xfrm>
          <a:prstGeom prst="rect">
            <a:avLst/>
          </a:prstGeom>
          <a:solidFill>
            <a:schemeClr val="bg2"/>
          </a:solid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lumMod val="50000"/>
                  </a:srgbClr>
                </a:solidFill>
                <a:latin typeface="Segoe UI Light"/>
                <a:ea typeface="Segoe UI" pitchFamily="34" charset="0"/>
                <a:cs typeface="Segoe UI" pitchFamily="34" charset="0"/>
              </a:rPr>
              <a:t>Scale Factors</a:t>
            </a:r>
          </a:p>
        </p:txBody>
      </p:sp>
      <p:sp>
        <p:nvSpPr>
          <p:cNvPr id="14" name="Rectangle 13"/>
          <p:cNvSpPr/>
          <p:nvPr/>
        </p:nvSpPr>
        <p:spPr bwMode="auto">
          <a:xfrm>
            <a:off x="7147019" y="5467594"/>
            <a:ext cx="3967386" cy="1345395"/>
          </a:xfrm>
          <a:prstGeom prst="rect">
            <a:avLst/>
          </a:prstGeom>
          <a:solidFill>
            <a:schemeClr val="bg2"/>
          </a:solid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lumMod val="50000"/>
                  </a:srgbClr>
                </a:solidFill>
                <a:latin typeface="Segoe UI Light"/>
                <a:ea typeface="Segoe UI" pitchFamily="34" charset="0"/>
                <a:cs typeface="Segoe UI" pitchFamily="34" charset="0"/>
              </a:rPr>
              <a:t>Mastering</a:t>
            </a:r>
          </a:p>
        </p:txBody>
      </p:sp>
      <p:sp>
        <p:nvSpPr>
          <p:cNvPr id="18" name="Rectangle 17"/>
          <p:cNvSpPr/>
          <p:nvPr/>
        </p:nvSpPr>
        <p:spPr bwMode="auto">
          <a:xfrm>
            <a:off x="1322068" y="3351468"/>
            <a:ext cx="3967386" cy="1345395"/>
          </a:xfrm>
          <a:prstGeom prst="rect">
            <a:avLst/>
          </a:prstGeom>
          <a:solidFill>
            <a:schemeClr val="accent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Viewing Distance</a:t>
            </a:r>
          </a:p>
        </p:txBody>
      </p:sp>
    </p:spTree>
    <p:extLst>
      <p:ext uri="{BB962C8B-B14F-4D97-AF65-F5344CB8AC3E}">
        <p14:creationId xmlns:p14="http://schemas.microsoft.com/office/powerpoint/2010/main" val="3218980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Effective resolution embraces viewing distance</a:t>
            </a:r>
            <a:endParaRPr lang="en-US" dirty="0"/>
          </a:p>
        </p:txBody>
      </p:sp>
      <p:grpSp>
        <p:nvGrpSpPr>
          <p:cNvPr id="3" name="Group 2"/>
          <p:cNvGrpSpPr/>
          <p:nvPr/>
        </p:nvGrpSpPr>
        <p:grpSpPr>
          <a:xfrm>
            <a:off x="7511707" y="2251299"/>
            <a:ext cx="4232243" cy="2766111"/>
            <a:chOff x="7364222" y="2207357"/>
            <a:chExt cx="4149635" cy="2712120"/>
          </a:xfrm>
          <a:solidFill>
            <a:schemeClr val="bg1"/>
          </a:solidFill>
        </p:grpSpPr>
        <p:sp>
          <p:nvSpPr>
            <p:cNvPr id="10" name="Rectangle 9"/>
            <p:cNvSpPr/>
            <p:nvPr/>
          </p:nvSpPr>
          <p:spPr>
            <a:xfrm>
              <a:off x="7364223" y="4661114"/>
              <a:ext cx="4149634" cy="258363"/>
            </a:xfrm>
            <a:prstGeom prst="rect">
              <a:avLst/>
            </a:prstGeom>
            <a:grp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32597"/>
              <a:endParaRPr lang="en-US" sz="1836">
                <a:solidFill>
                  <a:srgbClr val="FFFFFF"/>
                </a:solidFill>
              </a:endParaRPr>
            </a:p>
          </p:txBody>
        </p:sp>
        <p:sp>
          <p:nvSpPr>
            <p:cNvPr id="11" name="Rectangle 10"/>
            <p:cNvSpPr/>
            <p:nvPr/>
          </p:nvSpPr>
          <p:spPr>
            <a:xfrm>
              <a:off x="9143975" y="4409361"/>
              <a:ext cx="590128" cy="337351"/>
            </a:xfrm>
            <a:prstGeom prst="rect">
              <a:avLst/>
            </a:prstGeom>
            <a:grp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32597"/>
              <a:endParaRPr lang="en-US" sz="1836">
                <a:solidFill>
                  <a:srgbClr val="FFFFFF"/>
                </a:solidFill>
              </a:endParaRPr>
            </a:p>
          </p:txBody>
        </p:sp>
        <p:sp>
          <p:nvSpPr>
            <p:cNvPr id="5" name="Rectangle 4"/>
            <p:cNvSpPr/>
            <p:nvPr/>
          </p:nvSpPr>
          <p:spPr>
            <a:xfrm>
              <a:off x="7364222" y="2207357"/>
              <a:ext cx="4149634" cy="2314218"/>
            </a:xfrm>
            <a:prstGeom prst="rect">
              <a:avLst/>
            </a:prstGeom>
            <a:grp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597"/>
              <a:r>
                <a:rPr lang="en-US" sz="3264" i="1" dirty="0">
                  <a:solidFill>
                    <a:srgbClr val="FFFFFF"/>
                  </a:solidFill>
                </a:rPr>
                <a:t>~40” screen at 10 feet</a:t>
              </a:r>
            </a:p>
          </p:txBody>
        </p:sp>
      </p:grpSp>
      <p:sp>
        <p:nvSpPr>
          <p:cNvPr id="8" name="Left-Right Arrow 7"/>
          <p:cNvSpPr/>
          <p:nvPr/>
        </p:nvSpPr>
        <p:spPr bwMode="auto">
          <a:xfrm>
            <a:off x="5102982" y="3273629"/>
            <a:ext cx="2278092" cy="485334"/>
          </a:xfrm>
          <a:prstGeom prst="lef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114428" y="3598774"/>
            <a:ext cx="2255201" cy="1071458"/>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2448" dirty="0">
                <a:solidFill>
                  <a:srgbClr val="7FBA00"/>
                </a:solidFill>
                <a:latin typeface="Segoe UI Light"/>
              </a:rPr>
              <a:t>Same </a:t>
            </a:r>
            <a:r>
              <a:rPr lang="en-US" sz="2448" i="1" dirty="0">
                <a:solidFill>
                  <a:srgbClr val="7FBA00"/>
                </a:solidFill>
                <a:latin typeface="Segoe UI Light"/>
              </a:rPr>
              <a:t>effective</a:t>
            </a:r>
          </a:p>
          <a:p>
            <a:pPr algn="ctr" defTabSz="932597">
              <a:lnSpc>
                <a:spcPct val="90000"/>
              </a:lnSpc>
              <a:spcAft>
                <a:spcPts val="612"/>
              </a:spcAft>
            </a:pPr>
            <a:r>
              <a:rPr lang="en-US" sz="2448" dirty="0">
                <a:solidFill>
                  <a:srgbClr val="7FBA00"/>
                </a:solidFill>
                <a:latin typeface="Segoe UI Light"/>
              </a:rPr>
              <a:t>resolution</a:t>
            </a:r>
          </a:p>
        </p:txBody>
      </p:sp>
      <p:sp>
        <p:nvSpPr>
          <p:cNvPr id="12" name="Rectangle 11"/>
          <p:cNvSpPr/>
          <p:nvPr/>
        </p:nvSpPr>
        <p:spPr>
          <a:xfrm>
            <a:off x="740108" y="2251299"/>
            <a:ext cx="4232242" cy="2360288"/>
          </a:xfrm>
          <a:prstGeom prst="rect">
            <a:avLst/>
          </a:prstGeom>
          <a:solidFill>
            <a:schemeClr val="bg1"/>
          </a:solidFill>
          <a:ln w="95250">
            <a:solidFill>
              <a:srgbClr val="FFF100"/>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597"/>
            <a:r>
              <a:rPr lang="en-US" sz="3264" i="1" dirty="0">
                <a:solidFill>
                  <a:srgbClr val="FFFFFF"/>
                </a:solidFill>
              </a:rPr>
              <a:t>~4” phone at 1 foot</a:t>
            </a:r>
          </a:p>
        </p:txBody>
      </p:sp>
      <p:sp>
        <p:nvSpPr>
          <p:cNvPr id="7" name="TextBox 6"/>
          <p:cNvSpPr txBox="1"/>
          <p:nvPr/>
        </p:nvSpPr>
        <p:spPr>
          <a:xfrm>
            <a:off x="761184" y="5273354"/>
            <a:ext cx="3975132" cy="762459"/>
          </a:xfrm>
          <a:prstGeom prst="rect">
            <a:avLst/>
          </a:prstGeom>
          <a:noFill/>
        </p:spPr>
        <p:txBody>
          <a:bodyPr wrap="none" lIns="186521" tIns="149217" rIns="186521" bIns="149217" rtlCol="0">
            <a:spAutoFit/>
          </a:bodyPr>
          <a:lstStyle/>
          <a:p>
            <a:pPr defTabSz="932597">
              <a:lnSpc>
                <a:spcPct val="90000"/>
              </a:lnSpc>
              <a:spcAft>
                <a:spcPts val="612"/>
              </a:spcAft>
            </a:pPr>
            <a:r>
              <a:rPr lang="en-US" sz="3264" dirty="0">
                <a:solidFill>
                  <a:srgbClr val="7FBA00"/>
                </a:solidFill>
                <a:latin typeface="Segoe UI Light"/>
              </a:rPr>
              <a:t>X × Y </a:t>
            </a:r>
            <a:r>
              <a:rPr lang="en-US" sz="3264" i="1" dirty="0">
                <a:solidFill>
                  <a:srgbClr val="7FBA00"/>
                </a:solidFill>
                <a:latin typeface="Segoe UI Light"/>
              </a:rPr>
              <a:t>effective</a:t>
            </a:r>
            <a:r>
              <a:rPr lang="en-US" sz="3264" dirty="0">
                <a:solidFill>
                  <a:srgbClr val="7FBA00"/>
                </a:solidFill>
                <a:latin typeface="Segoe UI Light"/>
              </a:rPr>
              <a:t> pixels</a:t>
            </a:r>
          </a:p>
        </p:txBody>
      </p:sp>
      <p:sp>
        <p:nvSpPr>
          <p:cNvPr id="13" name="TextBox 12"/>
          <p:cNvSpPr txBox="1"/>
          <p:nvPr/>
        </p:nvSpPr>
        <p:spPr>
          <a:xfrm>
            <a:off x="7532782" y="5273354"/>
            <a:ext cx="3975132" cy="762459"/>
          </a:xfrm>
          <a:prstGeom prst="rect">
            <a:avLst/>
          </a:prstGeom>
          <a:noFill/>
        </p:spPr>
        <p:txBody>
          <a:bodyPr wrap="none" lIns="186521" tIns="149217" rIns="186521" bIns="149217" rtlCol="0">
            <a:spAutoFit/>
          </a:bodyPr>
          <a:lstStyle/>
          <a:p>
            <a:pPr defTabSz="932597">
              <a:lnSpc>
                <a:spcPct val="90000"/>
              </a:lnSpc>
              <a:spcAft>
                <a:spcPts val="612"/>
              </a:spcAft>
            </a:pPr>
            <a:r>
              <a:rPr lang="en-US" sz="3264" dirty="0">
                <a:solidFill>
                  <a:srgbClr val="7FBA00"/>
                </a:solidFill>
                <a:latin typeface="Segoe UI Light"/>
              </a:rPr>
              <a:t>X × Y </a:t>
            </a:r>
            <a:r>
              <a:rPr lang="en-US" sz="3264" i="1" dirty="0">
                <a:solidFill>
                  <a:srgbClr val="7FBA00"/>
                </a:solidFill>
                <a:latin typeface="Segoe UI Light"/>
              </a:rPr>
              <a:t>effective</a:t>
            </a:r>
            <a:r>
              <a:rPr lang="en-US" sz="3264" dirty="0">
                <a:solidFill>
                  <a:srgbClr val="7FBA00"/>
                </a:solidFill>
                <a:latin typeface="Segoe UI Light"/>
              </a:rPr>
              <a:t> pixels</a:t>
            </a:r>
          </a:p>
        </p:txBody>
      </p:sp>
      <p:sp>
        <p:nvSpPr>
          <p:cNvPr id="14" name="Left-Right Arrow 13"/>
          <p:cNvSpPr/>
          <p:nvPr/>
        </p:nvSpPr>
        <p:spPr bwMode="auto">
          <a:xfrm>
            <a:off x="5102982" y="3273629"/>
            <a:ext cx="2278092" cy="485334"/>
          </a:xfrm>
          <a:prstGeom prst="leftRight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5225616" y="3598774"/>
            <a:ext cx="2032853" cy="1071458"/>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2448" dirty="0">
                <a:solidFill>
                  <a:srgbClr val="00BCF2"/>
                </a:solidFill>
                <a:latin typeface="Segoe UI Light"/>
              </a:rPr>
              <a:t>Same angle </a:t>
            </a:r>
          </a:p>
          <a:p>
            <a:pPr algn="ctr" defTabSz="932597">
              <a:lnSpc>
                <a:spcPct val="90000"/>
              </a:lnSpc>
              <a:spcAft>
                <a:spcPts val="612"/>
              </a:spcAft>
            </a:pPr>
            <a:r>
              <a:rPr lang="en-US" sz="2448" dirty="0">
                <a:solidFill>
                  <a:srgbClr val="00BCF2"/>
                </a:solidFill>
                <a:latin typeface="Segoe UI Light"/>
              </a:rPr>
              <a:t>of view</a:t>
            </a:r>
          </a:p>
        </p:txBody>
      </p:sp>
    </p:spTree>
    <p:extLst>
      <p:ext uri="{BB962C8B-B14F-4D97-AF65-F5344CB8AC3E}">
        <p14:creationId xmlns:p14="http://schemas.microsoft.com/office/powerpoint/2010/main" val="503760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anim calcmode="lin" valueType="num">
                                      <p:cBhvr>
                                        <p:cTn id="13" dur="750" fill="hold"/>
                                        <p:tgtEl>
                                          <p:spTgt spid="15"/>
                                        </p:tgtEl>
                                        <p:attrNameLst>
                                          <p:attrName>ppt_x</p:attrName>
                                        </p:attrNameLst>
                                      </p:cBhvr>
                                      <p:tavLst>
                                        <p:tav tm="0">
                                          <p:val>
                                            <p:strVal val="#ppt_x"/>
                                          </p:val>
                                        </p:tav>
                                        <p:tav tm="100000">
                                          <p:val>
                                            <p:strVal val="#ppt_x"/>
                                          </p:val>
                                        </p:tav>
                                      </p:tavLst>
                                    </p:anim>
                                    <p:anim calcmode="lin" valueType="num">
                                      <p:cBhvr>
                                        <p:cTn id="14"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75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50"/>
                                        <p:tgtEl>
                                          <p:spTgt spid="9"/>
                                        </p:tgtEl>
                                      </p:cBhvr>
                                    </p:animEffect>
                                    <p:anim calcmode="lin" valueType="num">
                                      <p:cBhvr>
                                        <p:cTn id="25" dur="750" fill="hold"/>
                                        <p:tgtEl>
                                          <p:spTgt spid="9"/>
                                        </p:tgtEl>
                                        <p:attrNameLst>
                                          <p:attrName>ppt_x</p:attrName>
                                        </p:attrNameLst>
                                      </p:cBhvr>
                                      <p:tavLst>
                                        <p:tav tm="0">
                                          <p:val>
                                            <p:strVal val="#ppt_x"/>
                                          </p:val>
                                        </p:tav>
                                        <p:tav tm="100000">
                                          <p:val>
                                            <p:strVal val="#ppt_x"/>
                                          </p:val>
                                        </p:tav>
                                      </p:tavLst>
                                    </p:anim>
                                    <p:anim calcmode="lin" valueType="num">
                                      <p:cBhvr>
                                        <p:cTn id="26" dur="750" fill="hold"/>
                                        <p:tgtEl>
                                          <p:spTgt spid="9"/>
                                        </p:tgtEl>
                                        <p:attrNameLst>
                                          <p:attrName>ppt_y</p:attrName>
                                        </p:attrNameLst>
                                      </p:cBhvr>
                                      <p:tavLst>
                                        <p:tav tm="0">
                                          <p:val>
                                            <p:strVal val="#ppt_y+.1"/>
                                          </p:val>
                                        </p:tav>
                                        <p:tav tm="100000">
                                          <p:val>
                                            <p:strVal val="#ppt_y"/>
                                          </p:val>
                                        </p:tav>
                                      </p:tavLst>
                                    </p:anim>
                                  </p:childTnLst>
                                </p:cTn>
                              </p:par>
                              <p:par>
                                <p:cTn id="27" presetID="10" presetClass="exit" presetSubtype="0" fill="hold" grpId="1" nodeType="withEffect">
                                  <p:stCondLst>
                                    <p:cond delay="0"/>
                                  </p:stCondLst>
                                  <p:childTnLst>
                                    <p:animEffect transition="out" filter="fade">
                                      <p:cBhvr>
                                        <p:cTn id="28" dur="250"/>
                                        <p:tgtEl>
                                          <p:spTgt spid="14"/>
                                        </p:tgtEl>
                                      </p:cBhvr>
                                    </p:animEffect>
                                    <p:set>
                                      <p:cBhvr>
                                        <p:cTn id="29" dur="1" fill="hold">
                                          <p:stCondLst>
                                            <p:cond delay="249"/>
                                          </p:stCondLst>
                                        </p:cTn>
                                        <p:tgtEl>
                                          <p:spTgt spid="1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50"/>
                                        <p:tgtEl>
                                          <p:spTgt spid="15"/>
                                        </p:tgtEl>
                                      </p:cBhvr>
                                    </p:animEffect>
                                    <p:set>
                                      <p:cBhvr>
                                        <p:cTn id="32" dur="1" fill="hold">
                                          <p:stCondLst>
                                            <p:cond delay="24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7" grpId="0"/>
      <p:bldP spid="13" grpId="0"/>
      <p:bldP spid="14" grpId="0" animBg="1"/>
      <p:bldP spid="14" grpId="1" animBg="1"/>
      <p:bldP spid="15" grpId="0"/>
      <p:bldP spid="1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spect="1"/>
          </p:cNvSpPr>
          <p:nvPr/>
        </p:nvSpPr>
        <p:spPr>
          <a:xfrm>
            <a:off x="2161413" y="1869013"/>
            <a:ext cx="8113649" cy="4569756"/>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5507" dirty="0">
                <a:solidFill>
                  <a:srgbClr val="FFFFFF"/>
                </a:solidFill>
              </a:rPr>
              <a:t>40”</a:t>
            </a:r>
          </a:p>
        </p:txBody>
      </p:sp>
      <p:sp>
        <p:nvSpPr>
          <p:cNvPr id="15" name="Rectangle 14"/>
          <p:cNvSpPr>
            <a:spLocks noChangeAspect="1"/>
          </p:cNvSpPr>
          <p:nvPr/>
        </p:nvSpPr>
        <p:spPr>
          <a:xfrm>
            <a:off x="2161412" y="1869013"/>
            <a:ext cx="6061922" cy="3450632"/>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4080" dirty="0">
                <a:solidFill>
                  <a:srgbClr val="FFFFFF"/>
                </a:solidFill>
              </a:rPr>
              <a:t>30”</a:t>
            </a:r>
          </a:p>
        </p:txBody>
      </p:sp>
      <p:sp>
        <p:nvSpPr>
          <p:cNvPr id="13" name="Rectangle 12"/>
          <p:cNvSpPr>
            <a:spLocks noChangeAspect="1"/>
          </p:cNvSpPr>
          <p:nvPr/>
        </p:nvSpPr>
        <p:spPr>
          <a:xfrm>
            <a:off x="2161413" y="1869013"/>
            <a:ext cx="4849537" cy="2704551"/>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3264" dirty="0">
                <a:solidFill>
                  <a:srgbClr val="FFFFFF"/>
                </a:solidFill>
              </a:rPr>
              <a:t>24”</a:t>
            </a:r>
          </a:p>
        </p:txBody>
      </p:sp>
      <p:sp>
        <p:nvSpPr>
          <p:cNvPr id="19" name="Rectangle 18"/>
          <p:cNvSpPr>
            <a:spLocks noChangeAspect="1"/>
          </p:cNvSpPr>
          <p:nvPr/>
        </p:nvSpPr>
        <p:spPr>
          <a:xfrm>
            <a:off x="2161413" y="1869013"/>
            <a:ext cx="3637153" cy="2028413"/>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2856" dirty="0">
                <a:solidFill>
                  <a:srgbClr val="FFFFFF"/>
                </a:solidFill>
              </a:rPr>
              <a:t>18”</a:t>
            </a:r>
          </a:p>
        </p:txBody>
      </p:sp>
      <p:sp>
        <p:nvSpPr>
          <p:cNvPr id="14" name="Rectangle 13"/>
          <p:cNvSpPr>
            <a:spLocks noChangeAspect="1"/>
          </p:cNvSpPr>
          <p:nvPr/>
        </p:nvSpPr>
        <p:spPr>
          <a:xfrm>
            <a:off x="2161413" y="1869012"/>
            <a:ext cx="2891070" cy="1585426"/>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2448" dirty="0">
                <a:solidFill>
                  <a:srgbClr val="FFFFFF"/>
                </a:solidFill>
              </a:rPr>
              <a:t>14”</a:t>
            </a:r>
          </a:p>
        </p:txBody>
      </p:sp>
      <p:sp>
        <p:nvSpPr>
          <p:cNvPr id="17" name="Rectangle 16"/>
          <p:cNvSpPr>
            <a:spLocks noChangeAspect="1"/>
          </p:cNvSpPr>
          <p:nvPr/>
        </p:nvSpPr>
        <p:spPr>
          <a:xfrm>
            <a:off x="2161413" y="1869012"/>
            <a:ext cx="2051727" cy="1119124"/>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2040" dirty="0">
                <a:solidFill>
                  <a:srgbClr val="FFFFFF"/>
                </a:solidFill>
              </a:rPr>
              <a:t>10”</a:t>
            </a:r>
          </a:p>
        </p:txBody>
      </p:sp>
      <p:sp>
        <p:nvSpPr>
          <p:cNvPr id="12" name="Rectangle 11"/>
          <p:cNvSpPr>
            <a:spLocks noChangeAspect="1"/>
          </p:cNvSpPr>
          <p:nvPr/>
        </p:nvSpPr>
        <p:spPr>
          <a:xfrm>
            <a:off x="2161413" y="1869013"/>
            <a:ext cx="932603" cy="1585427"/>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932597"/>
            <a:r>
              <a:rPr lang="en-US" sz="1836" dirty="0">
                <a:solidFill>
                  <a:srgbClr val="FFFFFF"/>
                </a:solidFill>
              </a:rPr>
              <a:t>8”</a:t>
            </a:r>
          </a:p>
        </p:txBody>
      </p:sp>
      <p:sp>
        <p:nvSpPr>
          <p:cNvPr id="11" name="Rectangle 10"/>
          <p:cNvSpPr>
            <a:spLocks noChangeAspect="1"/>
          </p:cNvSpPr>
          <p:nvPr/>
        </p:nvSpPr>
        <p:spPr>
          <a:xfrm>
            <a:off x="2161413" y="1869013"/>
            <a:ext cx="652822" cy="1212384"/>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932597"/>
            <a:r>
              <a:rPr lang="en-US" sz="1632" dirty="0">
                <a:solidFill>
                  <a:srgbClr val="FFFFFF"/>
                </a:solidFill>
              </a:rPr>
              <a:t>6”</a:t>
            </a:r>
          </a:p>
        </p:txBody>
      </p:sp>
      <p:sp>
        <p:nvSpPr>
          <p:cNvPr id="10" name="Rectangle 9"/>
          <p:cNvSpPr>
            <a:spLocks noChangeAspect="1"/>
          </p:cNvSpPr>
          <p:nvPr/>
        </p:nvSpPr>
        <p:spPr>
          <a:xfrm>
            <a:off x="2161412" y="1869012"/>
            <a:ext cx="466302" cy="839343"/>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932597"/>
            <a:r>
              <a:rPr lang="en-US" sz="1428" dirty="0">
                <a:solidFill>
                  <a:srgbClr val="FFFFFF"/>
                </a:solidFill>
              </a:rPr>
              <a:t>4”</a:t>
            </a:r>
          </a:p>
        </p:txBody>
      </p:sp>
      <p:sp>
        <p:nvSpPr>
          <p:cNvPr id="4" name="TextBox 3"/>
          <p:cNvSpPr txBox="1"/>
          <p:nvPr/>
        </p:nvSpPr>
        <p:spPr>
          <a:xfrm>
            <a:off x="9445163" y="6438769"/>
            <a:ext cx="930593" cy="382308"/>
          </a:xfrm>
          <a:prstGeom prst="rect">
            <a:avLst/>
          </a:prstGeom>
          <a:noFill/>
          <a:ln>
            <a:noFill/>
          </a:ln>
        </p:spPr>
        <p:txBody>
          <a:bodyPr wrap="none" rtlCol="0">
            <a:spAutoFit/>
          </a:bodyPr>
          <a:lstStyle/>
          <a:p>
            <a:pPr algn="r" defTabSz="932597"/>
            <a:r>
              <a:rPr lang="en-US" sz="1836" i="1" dirty="0">
                <a:solidFill>
                  <a:srgbClr val="00BCF2"/>
                </a:solidFill>
                <a:latin typeface="Segoe UI Light"/>
              </a:rPr>
              <a:t>to scale</a:t>
            </a:r>
          </a:p>
        </p:txBody>
      </p:sp>
      <p:sp>
        <p:nvSpPr>
          <p:cNvPr id="2" name="Title 1"/>
          <p:cNvSpPr>
            <a:spLocks noGrp="1"/>
          </p:cNvSpPr>
          <p:nvPr>
            <p:ph type="title"/>
          </p:nvPr>
        </p:nvSpPr>
        <p:spPr/>
        <p:txBody>
          <a:bodyPr/>
          <a:lstStyle/>
          <a:p>
            <a:r>
              <a:rPr lang="en-US" dirty="0" smtClean="0"/>
              <a:t>Size (not resolution) matters</a:t>
            </a:r>
            <a:endParaRPr lang="en-US" dirty="0"/>
          </a:p>
        </p:txBody>
      </p:sp>
    </p:spTree>
    <p:extLst>
      <p:ext uri="{BB962C8B-B14F-4D97-AF65-F5344CB8AC3E}">
        <p14:creationId xmlns:p14="http://schemas.microsoft.com/office/powerpoint/2010/main" val="25253570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61413" y="1869012"/>
            <a:ext cx="8113649" cy="4569757"/>
            <a:chOff x="1578542" y="1558464"/>
            <a:chExt cx="7955280" cy="4480561"/>
          </a:xfrm>
          <a:solidFill>
            <a:schemeClr val="tx2"/>
          </a:solidFill>
        </p:grpSpPr>
        <p:sp>
          <p:nvSpPr>
            <p:cNvPr id="16" name="Rectangle 15"/>
            <p:cNvSpPr>
              <a:spLocks noChangeAspect="1"/>
            </p:cNvSpPr>
            <p:nvPr/>
          </p:nvSpPr>
          <p:spPr>
            <a:xfrm>
              <a:off x="1578542" y="1558465"/>
              <a:ext cx="7955280" cy="448056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5507" dirty="0">
                  <a:solidFill>
                    <a:srgbClr val="FFFFFF"/>
                  </a:solidFill>
                </a:rPr>
                <a:t>2560 x 1440</a:t>
              </a:r>
            </a:p>
          </p:txBody>
        </p:sp>
        <p:sp>
          <p:nvSpPr>
            <p:cNvPr id="15" name="Rectangle 14"/>
            <p:cNvSpPr>
              <a:spLocks noChangeAspect="1"/>
            </p:cNvSpPr>
            <p:nvPr/>
          </p:nvSpPr>
          <p:spPr>
            <a:xfrm>
              <a:off x="1578542" y="1558465"/>
              <a:ext cx="5943600" cy="33832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4080" dirty="0">
                  <a:solidFill>
                    <a:srgbClr val="FFFFFF"/>
                  </a:solidFill>
                </a:rPr>
                <a:t>1920 x 1080</a:t>
              </a:r>
            </a:p>
          </p:txBody>
        </p:sp>
        <p:sp>
          <p:nvSpPr>
            <p:cNvPr id="13" name="Rectangle 12"/>
            <p:cNvSpPr>
              <a:spLocks noChangeAspect="1"/>
            </p:cNvSpPr>
            <p:nvPr/>
          </p:nvSpPr>
          <p:spPr>
            <a:xfrm>
              <a:off x="1578542" y="1558465"/>
              <a:ext cx="4206240" cy="2345789"/>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3264" dirty="0">
                  <a:solidFill>
                    <a:srgbClr val="FFFFFF"/>
                  </a:solidFill>
                </a:rPr>
                <a:t>1366 x 768</a:t>
              </a:r>
            </a:p>
          </p:txBody>
        </p:sp>
        <p:sp>
          <p:nvSpPr>
            <p:cNvPr id="12" name="Rectangle 11"/>
            <p:cNvSpPr>
              <a:spLocks noChangeAspect="1"/>
            </p:cNvSpPr>
            <p:nvPr/>
          </p:nvSpPr>
          <p:spPr>
            <a:xfrm>
              <a:off x="1578542" y="1558464"/>
              <a:ext cx="1452281" cy="24688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932597"/>
              <a:r>
                <a:rPr lang="en-US" sz="1836" dirty="0">
                  <a:solidFill>
                    <a:srgbClr val="FFFFFF"/>
                  </a:solidFill>
                </a:rPr>
                <a:t>450 x 800</a:t>
              </a:r>
            </a:p>
          </p:txBody>
        </p:sp>
      </p:grpSp>
      <p:sp>
        <p:nvSpPr>
          <p:cNvPr id="4" name="TextBox 3"/>
          <p:cNvSpPr txBox="1"/>
          <p:nvPr/>
        </p:nvSpPr>
        <p:spPr>
          <a:xfrm>
            <a:off x="9445163" y="6438769"/>
            <a:ext cx="930593" cy="382308"/>
          </a:xfrm>
          <a:prstGeom prst="rect">
            <a:avLst/>
          </a:prstGeom>
          <a:noFill/>
        </p:spPr>
        <p:txBody>
          <a:bodyPr wrap="none" rtlCol="0">
            <a:spAutoFit/>
          </a:bodyPr>
          <a:lstStyle/>
          <a:p>
            <a:pPr algn="r" defTabSz="932597"/>
            <a:r>
              <a:rPr lang="en-US" sz="1836" i="1" dirty="0">
                <a:solidFill>
                  <a:srgbClr val="00BCF2"/>
                </a:solidFill>
                <a:latin typeface="Segoe UI Light"/>
              </a:rPr>
              <a:t>to scale</a:t>
            </a:r>
          </a:p>
        </p:txBody>
      </p:sp>
      <p:sp>
        <p:nvSpPr>
          <p:cNvPr id="2" name="Title 1"/>
          <p:cNvSpPr>
            <a:spLocks noGrp="1"/>
          </p:cNvSpPr>
          <p:nvPr>
            <p:ph type="title"/>
          </p:nvPr>
        </p:nvSpPr>
        <p:spPr/>
        <p:txBody>
          <a:bodyPr/>
          <a:lstStyle/>
          <a:p>
            <a:r>
              <a:rPr lang="en-US" dirty="0" smtClean="0"/>
              <a:t>Effective resolution (not size) matters</a:t>
            </a:r>
            <a:endParaRPr lang="en-US" dirty="0"/>
          </a:p>
        </p:txBody>
      </p:sp>
      <p:sp>
        <p:nvSpPr>
          <p:cNvPr id="18" name="Rectangle 17"/>
          <p:cNvSpPr>
            <a:spLocks noChangeAspect="1"/>
          </p:cNvSpPr>
          <p:nvPr/>
        </p:nvSpPr>
        <p:spPr>
          <a:xfrm>
            <a:off x="2161413" y="1869011"/>
            <a:ext cx="1261756" cy="2144988"/>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32597"/>
            <a:r>
              <a:rPr lang="en-US" sz="1836" dirty="0">
                <a:solidFill>
                  <a:srgbClr val="FFFFFF"/>
                </a:solidFill>
              </a:rPr>
              <a:t>384 x 683</a:t>
            </a:r>
          </a:p>
        </p:txBody>
      </p:sp>
    </p:spTree>
    <p:extLst>
      <p:ext uri="{BB962C8B-B14F-4D97-AF65-F5344CB8AC3E}">
        <p14:creationId xmlns:p14="http://schemas.microsoft.com/office/powerpoint/2010/main" val="2066710178"/>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From 4 to 40 inches: </a:t>
            </a:r>
            <a:br>
              <a:rPr lang="en-US" sz="3600" dirty="0"/>
            </a:br>
            <a:r>
              <a:rPr lang="en-US" sz="3600" dirty="0"/>
              <a:t>Developing Windows Applications across Multiple Form-Factors</a:t>
            </a:r>
          </a:p>
        </p:txBody>
      </p:sp>
      <p:sp>
        <p:nvSpPr>
          <p:cNvPr id="3" name="Text Placeholder 2"/>
          <p:cNvSpPr>
            <a:spLocks noGrp="1"/>
          </p:cNvSpPr>
          <p:nvPr>
            <p:ph type="body" sz="quarter" idx="14"/>
          </p:nvPr>
        </p:nvSpPr>
        <p:spPr/>
        <p:txBody>
          <a:bodyPr/>
          <a:lstStyle/>
          <a:p>
            <a:r>
              <a:rPr lang="en-US" dirty="0"/>
              <a:t>Peter </a:t>
            </a:r>
            <a:r>
              <a:rPr lang="en-US" dirty="0" err="1"/>
              <a:t>Torr</a:t>
            </a:r>
            <a:r>
              <a:rPr lang="en-US" dirty="0"/>
              <a:t>, </a:t>
            </a:r>
            <a:r>
              <a:rPr lang="en-US" dirty="0">
                <a:hlinkClick r:id="rId3"/>
              </a:rPr>
              <a:t>ptorr@microsoft.com</a:t>
            </a:r>
            <a:r>
              <a:rPr lang="en-US" dirty="0"/>
              <a:t> </a:t>
            </a:r>
          </a:p>
          <a:p>
            <a:r>
              <a:rPr lang="en-US" dirty="0"/>
              <a:t>Program Manager (Developer Platform)</a:t>
            </a:r>
          </a:p>
        </p:txBody>
      </p:sp>
      <p:sp>
        <p:nvSpPr>
          <p:cNvPr id="8" name="Text Placeholder 7"/>
          <p:cNvSpPr>
            <a:spLocks noGrp="1"/>
          </p:cNvSpPr>
          <p:nvPr>
            <p:ph type="body" sz="quarter" idx="15"/>
          </p:nvPr>
        </p:nvSpPr>
        <p:spPr/>
        <p:txBody>
          <a:bodyPr/>
          <a:lstStyle/>
          <a:p>
            <a:r>
              <a:rPr lang="en-US" dirty="0" smtClean="0"/>
              <a:t>WIN-B322</a:t>
            </a:r>
            <a:endParaRPr lang="en-US" dirty="0"/>
          </a:p>
        </p:txBody>
      </p:sp>
    </p:spTree>
    <p:extLst>
      <p:ext uri="{BB962C8B-B14F-4D97-AF65-F5344CB8AC3E}">
        <p14:creationId xmlns:p14="http://schemas.microsoft.com/office/powerpoint/2010/main" val="338518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DEMO: </a:t>
            </a:r>
            <a:br>
              <a:rPr lang="en-US" smtClean="0"/>
            </a:br>
            <a:r>
              <a:rPr lang="en-US" smtClean="0"/>
              <a:t>Universal app</a:t>
            </a:r>
            <a:endParaRPr lang="en-US" dirty="0"/>
          </a:p>
        </p:txBody>
      </p:sp>
      <p:sp>
        <p:nvSpPr>
          <p:cNvPr id="4" name="Text Placeholder 3"/>
          <p:cNvSpPr>
            <a:spLocks noGrp="1"/>
          </p:cNvSpPr>
          <p:nvPr>
            <p:ph type="body" sz="quarter" idx="12"/>
          </p:nvPr>
        </p:nvSpPr>
        <p:spPr/>
        <p:txBody>
          <a:bodyPr/>
          <a:lstStyle/>
          <a:p>
            <a:r>
              <a:rPr lang="en-US" smtClean="0"/>
              <a:t>TIC TAC TOE – Part 2</a:t>
            </a:r>
            <a:endParaRPr lang="en-US" dirty="0"/>
          </a:p>
        </p:txBody>
      </p:sp>
    </p:spTree>
    <p:extLst>
      <p:ext uri="{BB962C8B-B14F-4D97-AF65-F5344CB8AC3E}">
        <p14:creationId xmlns:p14="http://schemas.microsoft.com/office/powerpoint/2010/main" val="1976377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smtClean="0"/>
              <a:t>Build shared UI components</a:t>
            </a:r>
          </a:p>
          <a:p>
            <a:r>
              <a:rPr lang="en-US" smtClean="0"/>
              <a:t>Combine them into platform-specific pages</a:t>
            </a:r>
          </a:p>
          <a:p>
            <a:r>
              <a:rPr lang="en-US" smtClean="0"/>
              <a:t>Adjust layout based on available size &amp; shape</a:t>
            </a:r>
          </a:p>
          <a:p>
            <a:endParaRPr lang="en-US" smtClean="0"/>
          </a:p>
          <a:p>
            <a:r>
              <a:rPr lang="en-US" smtClean="0"/>
              <a:t>Clean separation of view and model won’t hurt…</a:t>
            </a:r>
            <a:endParaRPr lang="en-US" dirty="0" smtClean="0"/>
          </a:p>
        </p:txBody>
      </p:sp>
      <p:sp>
        <p:nvSpPr>
          <p:cNvPr id="2" name="Title 1"/>
          <p:cNvSpPr>
            <a:spLocks noGrp="1"/>
          </p:cNvSpPr>
          <p:nvPr>
            <p:ph type="title"/>
          </p:nvPr>
        </p:nvSpPr>
        <p:spPr/>
        <p:txBody>
          <a:bodyPr/>
          <a:lstStyle/>
          <a:p>
            <a:r>
              <a:rPr lang="en-US" smtClean="0"/>
              <a:t>Building adaptive apps for Windows</a:t>
            </a:r>
            <a:endParaRPr lang="en-US" dirty="0"/>
          </a:p>
        </p:txBody>
      </p:sp>
    </p:spTree>
    <p:extLst>
      <p:ext uri="{BB962C8B-B14F-4D97-AF65-F5344CB8AC3E}">
        <p14:creationId xmlns:p14="http://schemas.microsoft.com/office/powerpoint/2010/main" val="3351082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18237" y="-5428"/>
            <a:ext cx="0" cy="700537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108677" y="-10854"/>
            <a:ext cx="8144730" cy="1079241"/>
            <a:chOff x="1932786" y="-10642"/>
            <a:chExt cx="7985754" cy="1058175"/>
          </a:xfrm>
        </p:grpSpPr>
        <p:sp>
          <p:nvSpPr>
            <p:cNvPr id="7" name="TextBox 6"/>
            <p:cNvSpPr txBox="1"/>
            <p:nvPr/>
          </p:nvSpPr>
          <p:spPr>
            <a:xfrm>
              <a:off x="1932786" y="-10642"/>
              <a:ext cx="2347437"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Layout</a:t>
              </a:r>
            </a:p>
          </p:txBody>
        </p:sp>
        <p:sp>
          <p:nvSpPr>
            <p:cNvPr id="8" name="TextBox 7"/>
            <p:cNvSpPr txBox="1"/>
            <p:nvPr/>
          </p:nvSpPr>
          <p:spPr>
            <a:xfrm>
              <a:off x="7716975" y="-10642"/>
              <a:ext cx="2201565"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Assets</a:t>
              </a:r>
            </a:p>
          </p:txBody>
        </p:sp>
      </p:grpSp>
      <p:cxnSp>
        <p:nvCxnSpPr>
          <p:cNvPr id="17" name="Curved Connector 16"/>
          <p:cNvCxnSpPr>
            <a:stCxn id="9" idx="2"/>
          </p:cNvCxnSpPr>
          <p:nvPr/>
        </p:nvCxnSpPr>
        <p:spPr>
          <a:xfrm rot="16200000" flipH="1">
            <a:off x="3155558" y="2730943"/>
            <a:ext cx="770733" cy="470322"/>
          </a:xfrm>
          <a:prstGeom prst="curvedConnector3">
            <a:avLst>
              <a:gd name="adj1" fmla="val 36322"/>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0" idx="2"/>
          </p:cNvCxnSpPr>
          <p:nvPr/>
        </p:nvCxnSpPr>
        <p:spPr>
          <a:xfrm rot="5400000">
            <a:off x="2697368" y="4859199"/>
            <a:ext cx="770731" cy="446062"/>
          </a:xfrm>
          <a:prstGeom prst="curvedConnector3">
            <a:avLst>
              <a:gd name="adj1" fmla="val 37374"/>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1" idx="3"/>
            <a:endCxn id="12" idx="1"/>
          </p:cNvCxnSpPr>
          <p:nvPr/>
        </p:nvCxnSpPr>
        <p:spPr>
          <a:xfrm flipV="1">
            <a:off x="5289456" y="1908041"/>
            <a:ext cx="1857563" cy="4232251"/>
          </a:xfrm>
          <a:prstGeom prst="curvedConnector3">
            <a:avLst>
              <a:gd name="adj1" fmla="val 41705"/>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1322070" y="1235344"/>
            <a:ext cx="3967386" cy="1345395"/>
          </a:xfrm>
          <a:prstGeom prst="rect">
            <a:avLst/>
          </a:prstGeom>
          <a:solidFill>
            <a:schemeClr val="accent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Physical Size &amp; Shape</a:t>
            </a:r>
          </a:p>
        </p:txBody>
      </p:sp>
      <p:sp>
        <p:nvSpPr>
          <p:cNvPr id="10" name="Rectangle 9"/>
          <p:cNvSpPr/>
          <p:nvPr/>
        </p:nvSpPr>
        <p:spPr bwMode="auto">
          <a:xfrm>
            <a:off x="1322070" y="3351469"/>
            <a:ext cx="3967386" cy="1345395"/>
          </a:xfrm>
          <a:prstGeom prst="rect">
            <a:avLst/>
          </a:prstGeom>
          <a:solidFill>
            <a:schemeClr val="accent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Viewing Distance</a:t>
            </a:r>
          </a:p>
        </p:txBody>
      </p:sp>
      <p:sp>
        <p:nvSpPr>
          <p:cNvPr id="11" name="Rectangle 10"/>
          <p:cNvSpPr/>
          <p:nvPr/>
        </p:nvSpPr>
        <p:spPr bwMode="auto">
          <a:xfrm>
            <a:off x="1322070" y="5467594"/>
            <a:ext cx="3967386" cy="1345395"/>
          </a:xfrm>
          <a:prstGeom prst="rect">
            <a:avLst/>
          </a:prstGeom>
          <a:solidFill>
            <a:schemeClr val="accent3"/>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Effective Resolution</a:t>
            </a:r>
          </a:p>
        </p:txBody>
      </p:sp>
      <p:sp>
        <p:nvSpPr>
          <p:cNvPr id="12" name="Rectangle 11"/>
          <p:cNvSpPr/>
          <p:nvPr/>
        </p:nvSpPr>
        <p:spPr bwMode="auto">
          <a:xfrm>
            <a:off x="7147019" y="1235344"/>
            <a:ext cx="3967386" cy="1345395"/>
          </a:xfrm>
          <a:prstGeom prst="rect">
            <a:avLst/>
          </a:prstGeom>
          <a:solidFill>
            <a:schemeClr val="bg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Detail Level</a:t>
            </a:r>
          </a:p>
        </p:txBody>
      </p:sp>
      <p:sp>
        <p:nvSpPr>
          <p:cNvPr id="13" name="Rectangle 12"/>
          <p:cNvSpPr/>
          <p:nvPr/>
        </p:nvSpPr>
        <p:spPr bwMode="auto">
          <a:xfrm>
            <a:off x="7147019" y="3351469"/>
            <a:ext cx="3967386" cy="1345395"/>
          </a:xfrm>
          <a:prstGeom prst="rect">
            <a:avLst/>
          </a:prstGeom>
          <a:solidFill>
            <a:schemeClr val="bg2"/>
          </a:solid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lumMod val="50000"/>
                  </a:srgbClr>
                </a:solidFill>
                <a:latin typeface="Segoe UI Light"/>
                <a:ea typeface="Segoe UI" pitchFamily="34" charset="0"/>
                <a:cs typeface="Segoe UI" pitchFamily="34" charset="0"/>
              </a:rPr>
              <a:t>Scale Factors</a:t>
            </a:r>
          </a:p>
        </p:txBody>
      </p:sp>
      <p:sp>
        <p:nvSpPr>
          <p:cNvPr id="14" name="Rectangle 13"/>
          <p:cNvSpPr/>
          <p:nvPr/>
        </p:nvSpPr>
        <p:spPr bwMode="auto">
          <a:xfrm>
            <a:off x="7147019" y="5467594"/>
            <a:ext cx="3967386" cy="1345395"/>
          </a:xfrm>
          <a:prstGeom prst="rect">
            <a:avLst/>
          </a:prstGeom>
          <a:solidFill>
            <a:schemeClr val="bg2"/>
          </a:solid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lumMod val="50000"/>
                  </a:srgbClr>
                </a:solidFill>
                <a:latin typeface="Segoe UI Light"/>
                <a:ea typeface="Segoe UI" pitchFamily="34" charset="0"/>
                <a:cs typeface="Segoe UI" pitchFamily="34" charset="0"/>
              </a:rPr>
              <a:t>Mastering</a:t>
            </a:r>
          </a:p>
        </p:txBody>
      </p:sp>
    </p:spTree>
    <p:extLst>
      <p:ext uri="{BB962C8B-B14F-4D97-AF65-F5344CB8AC3E}">
        <p14:creationId xmlns:p14="http://schemas.microsoft.com/office/powerpoint/2010/main" val="1432025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4030" y="1165754"/>
            <a:ext cx="4668414" cy="4663017"/>
          </a:xfrm>
          <a:prstGeom prst="rect">
            <a:avLst/>
          </a:prstGeom>
        </p:spPr>
      </p:pic>
    </p:spTree>
    <p:extLst>
      <p:ext uri="{BB962C8B-B14F-4D97-AF65-F5344CB8AC3E}">
        <p14:creationId xmlns:p14="http://schemas.microsoft.com/office/powerpoint/2010/main" val="223838400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8066" y="1462422"/>
            <a:ext cx="2976892" cy="2973450"/>
          </a:xfrm>
          <a:prstGeom prst="rect">
            <a:avLst/>
          </a:prstGeom>
        </p:spPr>
      </p:pic>
      <p:pic>
        <p:nvPicPr>
          <p:cNvPr id="7" name="Picture 6"/>
          <p:cNvPicPr>
            <a:picLocks noChangeAspect="1"/>
          </p:cNvPicPr>
          <p:nvPr/>
        </p:nvPicPr>
        <p:blipFill>
          <a:blip r:embed="rId2"/>
          <a:stretch>
            <a:fillRect/>
          </a:stretch>
        </p:blipFill>
        <p:spPr>
          <a:xfrm>
            <a:off x="5011934" y="3298660"/>
            <a:ext cx="1000598" cy="999440"/>
          </a:xfrm>
          <a:prstGeom prst="rect">
            <a:avLst/>
          </a:prstGeom>
        </p:spPr>
      </p:pic>
      <p:pic>
        <p:nvPicPr>
          <p:cNvPr id="9" name="Picture 8"/>
          <p:cNvPicPr>
            <a:picLocks noChangeAspect="1"/>
          </p:cNvPicPr>
          <p:nvPr/>
        </p:nvPicPr>
        <p:blipFill>
          <a:blip r:embed="rId2"/>
          <a:stretch>
            <a:fillRect/>
          </a:stretch>
        </p:blipFill>
        <p:spPr>
          <a:xfrm>
            <a:off x="8011636" y="3942157"/>
            <a:ext cx="356356" cy="355944"/>
          </a:xfrm>
          <a:prstGeom prst="rect">
            <a:avLst/>
          </a:prstGeom>
        </p:spPr>
      </p:pic>
      <p:pic>
        <p:nvPicPr>
          <p:cNvPr id="11" name="Picture 10"/>
          <p:cNvPicPr>
            <a:picLocks noChangeAspect="1"/>
          </p:cNvPicPr>
          <p:nvPr/>
        </p:nvPicPr>
        <p:blipFill>
          <a:blip r:embed="rId2"/>
          <a:stretch>
            <a:fillRect/>
          </a:stretch>
        </p:blipFill>
        <p:spPr>
          <a:xfrm>
            <a:off x="10580527" y="4054069"/>
            <a:ext cx="244315" cy="244031"/>
          </a:xfrm>
          <a:prstGeom prst="rect">
            <a:avLst/>
          </a:prstGeom>
        </p:spPr>
      </p:pic>
      <p:pic>
        <p:nvPicPr>
          <p:cNvPr id="10" name="Picture 9"/>
          <p:cNvPicPr>
            <a:picLocks noChangeAspect="1"/>
          </p:cNvPicPr>
          <p:nvPr/>
        </p:nvPicPr>
        <p:blipFill>
          <a:blip r:embed="rId3"/>
          <a:stretch>
            <a:fillRect/>
          </a:stretch>
        </p:blipFill>
        <p:spPr>
          <a:xfrm>
            <a:off x="10580527" y="4054069"/>
            <a:ext cx="244315" cy="244031"/>
          </a:xfrm>
          <a:prstGeom prst="rect">
            <a:avLst/>
          </a:prstGeom>
        </p:spPr>
      </p:pic>
      <p:pic>
        <p:nvPicPr>
          <p:cNvPr id="8" name="Picture 7"/>
          <p:cNvPicPr>
            <a:picLocks noChangeAspect="1"/>
          </p:cNvPicPr>
          <p:nvPr/>
        </p:nvPicPr>
        <p:blipFill>
          <a:blip r:embed="rId3"/>
          <a:stretch>
            <a:fillRect/>
          </a:stretch>
        </p:blipFill>
        <p:spPr>
          <a:xfrm>
            <a:off x="8011636" y="3942157"/>
            <a:ext cx="356356" cy="355944"/>
          </a:xfrm>
          <a:prstGeom prst="rect">
            <a:avLst/>
          </a:prstGeom>
        </p:spPr>
      </p:pic>
      <p:sp>
        <p:nvSpPr>
          <p:cNvPr id="19" name="Title 18"/>
          <p:cNvSpPr>
            <a:spLocks noGrp="1"/>
          </p:cNvSpPr>
          <p:nvPr>
            <p:ph type="title"/>
          </p:nvPr>
        </p:nvSpPr>
        <p:spPr/>
        <p:txBody>
          <a:bodyPr/>
          <a:lstStyle/>
          <a:p>
            <a:r>
              <a:rPr lang="en-US" dirty="0" smtClean="0">
                <a:solidFill>
                  <a:schemeClr val="tx2"/>
                </a:solidFill>
              </a:rPr>
              <a:t>Effective asset size determines detail level</a:t>
            </a:r>
            <a:endParaRPr lang="en-US" dirty="0">
              <a:solidFill>
                <a:schemeClr val="tx2"/>
              </a:solidFill>
            </a:endParaRPr>
          </a:p>
        </p:txBody>
      </p:sp>
      <p:sp>
        <p:nvSpPr>
          <p:cNvPr id="4" name="TextBox 3"/>
          <p:cNvSpPr txBox="1"/>
          <p:nvPr/>
        </p:nvSpPr>
        <p:spPr>
          <a:xfrm>
            <a:off x="1388154" y="4723246"/>
            <a:ext cx="4117369" cy="820073"/>
          </a:xfrm>
          <a:prstGeom prst="rect">
            <a:avLst/>
          </a:prstGeom>
          <a:noFill/>
        </p:spPr>
        <p:txBody>
          <a:bodyPr wrap="none" lIns="186521" tIns="149217" rIns="186521" bIns="149217" rtlCol="0">
            <a:spAutoFit/>
          </a:bodyPr>
          <a:lstStyle/>
          <a:p>
            <a:pPr defTabSz="932597">
              <a:lnSpc>
                <a:spcPct val="90000"/>
              </a:lnSpc>
              <a:spcAft>
                <a:spcPts val="612"/>
              </a:spcAft>
            </a:pPr>
            <a:r>
              <a:rPr lang="en-US" sz="3672" dirty="0">
                <a:solidFill>
                  <a:srgbClr val="00BCF2"/>
                </a:solidFill>
                <a:latin typeface="Courier New" panose="02070309020205020404" pitchFamily="49" charset="0"/>
                <a:cs typeface="Courier New" panose="02070309020205020404" pitchFamily="49" charset="0"/>
              </a:rPr>
              <a:t>dvd_large.png</a:t>
            </a:r>
          </a:p>
        </p:txBody>
      </p:sp>
      <p:sp>
        <p:nvSpPr>
          <p:cNvPr id="20" name="TextBox 19"/>
          <p:cNvSpPr txBox="1"/>
          <p:nvPr/>
        </p:nvSpPr>
        <p:spPr>
          <a:xfrm>
            <a:off x="7416177" y="4723246"/>
            <a:ext cx="4117369" cy="820073"/>
          </a:xfrm>
          <a:prstGeom prst="rect">
            <a:avLst/>
          </a:prstGeom>
          <a:noFill/>
        </p:spPr>
        <p:txBody>
          <a:bodyPr wrap="none" lIns="186521" tIns="149217" rIns="186521" bIns="149217" rtlCol="0">
            <a:spAutoFit/>
          </a:bodyPr>
          <a:lstStyle/>
          <a:p>
            <a:pPr defTabSz="932597">
              <a:lnSpc>
                <a:spcPct val="90000"/>
              </a:lnSpc>
              <a:spcAft>
                <a:spcPts val="612"/>
              </a:spcAft>
            </a:pPr>
            <a:r>
              <a:rPr lang="en-US" sz="3672" dirty="0">
                <a:solidFill>
                  <a:srgbClr val="00BCF2"/>
                </a:solidFill>
                <a:latin typeface="Courier New" panose="02070309020205020404" pitchFamily="49" charset="0"/>
                <a:cs typeface="Courier New" panose="02070309020205020404" pitchFamily="49" charset="0"/>
              </a:rPr>
              <a:t>dvd_small.png</a:t>
            </a:r>
          </a:p>
        </p:txBody>
      </p:sp>
    </p:spTree>
    <p:extLst>
      <p:ext uri="{BB962C8B-B14F-4D97-AF65-F5344CB8AC3E}">
        <p14:creationId xmlns:p14="http://schemas.microsoft.com/office/powerpoint/2010/main" val="2074881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10" presetClass="exit" presetSubtype="0" fill="hold"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47"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10" presetClass="exit" presetSubtype="0" fill="hold"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750"/>
                                        <p:tgtEl>
                                          <p:spTgt spid="4"/>
                                        </p:tgtEl>
                                      </p:cBhvr>
                                    </p:animEffect>
                                    <p:anim calcmode="lin" valueType="num">
                                      <p:cBhvr>
                                        <p:cTn id="46" dur="750" fill="hold"/>
                                        <p:tgtEl>
                                          <p:spTgt spid="4"/>
                                        </p:tgtEl>
                                        <p:attrNameLst>
                                          <p:attrName>ppt_x</p:attrName>
                                        </p:attrNameLst>
                                      </p:cBhvr>
                                      <p:tavLst>
                                        <p:tav tm="0">
                                          <p:val>
                                            <p:strVal val="#ppt_x"/>
                                          </p:val>
                                        </p:tav>
                                        <p:tav tm="100000">
                                          <p:val>
                                            <p:strVal val="#ppt_x"/>
                                          </p:val>
                                        </p:tav>
                                      </p:tavLst>
                                    </p:anim>
                                    <p:anim calcmode="lin" valueType="num">
                                      <p:cBhvr>
                                        <p:cTn id="47" dur="75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7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750"/>
                                        <p:tgtEl>
                                          <p:spTgt spid="20"/>
                                        </p:tgtEl>
                                      </p:cBhvr>
                                    </p:animEffect>
                                    <p:anim calcmode="lin" valueType="num">
                                      <p:cBhvr>
                                        <p:cTn id="52" dur="750" fill="hold"/>
                                        <p:tgtEl>
                                          <p:spTgt spid="20"/>
                                        </p:tgtEl>
                                        <p:attrNameLst>
                                          <p:attrName>ppt_x</p:attrName>
                                        </p:attrNameLst>
                                      </p:cBhvr>
                                      <p:tavLst>
                                        <p:tav tm="0">
                                          <p:val>
                                            <p:strVal val="#ppt_x"/>
                                          </p:val>
                                        </p:tav>
                                        <p:tav tm="100000">
                                          <p:val>
                                            <p:strVal val="#ppt_x"/>
                                          </p:val>
                                        </p:tav>
                                      </p:tavLst>
                                    </p:anim>
                                    <p:anim calcmode="lin" valueType="num">
                                      <p:cBhvr>
                                        <p:cTn id="53"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18237" y="-5428"/>
            <a:ext cx="0" cy="700537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108677" y="-10854"/>
            <a:ext cx="8144730" cy="1079241"/>
            <a:chOff x="1932786" y="-10642"/>
            <a:chExt cx="7985754" cy="1058175"/>
          </a:xfrm>
        </p:grpSpPr>
        <p:sp>
          <p:nvSpPr>
            <p:cNvPr id="7" name="TextBox 6"/>
            <p:cNvSpPr txBox="1"/>
            <p:nvPr/>
          </p:nvSpPr>
          <p:spPr>
            <a:xfrm>
              <a:off x="1932786" y="-10642"/>
              <a:ext cx="2347437"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Layout</a:t>
              </a:r>
            </a:p>
          </p:txBody>
        </p:sp>
        <p:sp>
          <p:nvSpPr>
            <p:cNvPr id="8" name="TextBox 7"/>
            <p:cNvSpPr txBox="1"/>
            <p:nvPr/>
          </p:nvSpPr>
          <p:spPr>
            <a:xfrm>
              <a:off x="7716975" y="-10642"/>
              <a:ext cx="2201565"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Assets</a:t>
              </a:r>
            </a:p>
          </p:txBody>
        </p:sp>
      </p:grpSp>
      <p:cxnSp>
        <p:nvCxnSpPr>
          <p:cNvPr id="17" name="Curved Connector 16"/>
          <p:cNvCxnSpPr>
            <a:stCxn id="9" idx="2"/>
          </p:cNvCxnSpPr>
          <p:nvPr/>
        </p:nvCxnSpPr>
        <p:spPr>
          <a:xfrm rot="16200000" flipH="1">
            <a:off x="3155558" y="2730943"/>
            <a:ext cx="770733" cy="470322"/>
          </a:xfrm>
          <a:prstGeom prst="curvedConnector3">
            <a:avLst>
              <a:gd name="adj1" fmla="val 36322"/>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0" idx="2"/>
          </p:cNvCxnSpPr>
          <p:nvPr/>
        </p:nvCxnSpPr>
        <p:spPr>
          <a:xfrm rot="5400000">
            <a:off x="2697368" y="4859199"/>
            <a:ext cx="770731" cy="446062"/>
          </a:xfrm>
          <a:prstGeom prst="curvedConnector3">
            <a:avLst>
              <a:gd name="adj1" fmla="val 37374"/>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1" idx="3"/>
            <a:endCxn id="12" idx="1"/>
          </p:cNvCxnSpPr>
          <p:nvPr/>
        </p:nvCxnSpPr>
        <p:spPr>
          <a:xfrm flipV="1">
            <a:off x="5289456" y="1908041"/>
            <a:ext cx="1857563" cy="4232251"/>
          </a:xfrm>
          <a:prstGeom prst="curvedConnector3">
            <a:avLst>
              <a:gd name="adj1" fmla="val 41705"/>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2" idx="2"/>
          </p:cNvCxnSpPr>
          <p:nvPr/>
        </p:nvCxnSpPr>
        <p:spPr>
          <a:xfrm rot="5400000">
            <a:off x="8561091" y="2781847"/>
            <a:ext cx="770731" cy="368514"/>
          </a:xfrm>
          <a:prstGeom prst="curvedConnector3">
            <a:avLst>
              <a:gd name="adj1" fmla="val 33165"/>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1322070" y="1235344"/>
            <a:ext cx="3967386" cy="1345395"/>
          </a:xfrm>
          <a:prstGeom prst="rect">
            <a:avLst/>
          </a:prstGeom>
          <a:solidFill>
            <a:schemeClr val="accent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Physical Size &amp; Shape</a:t>
            </a:r>
          </a:p>
        </p:txBody>
      </p:sp>
      <p:sp>
        <p:nvSpPr>
          <p:cNvPr id="10" name="Rectangle 9"/>
          <p:cNvSpPr/>
          <p:nvPr/>
        </p:nvSpPr>
        <p:spPr bwMode="auto">
          <a:xfrm>
            <a:off x="1322070" y="3351469"/>
            <a:ext cx="3967386" cy="1345395"/>
          </a:xfrm>
          <a:prstGeom prst="rect">
            <a:avLst/>
          </a:prstGeom>
          <a:solidFill>
            <a:schemeClr val="accent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Viewing Distance</a:t>
            </a:r>
          </a:p>
        </p:txBody>
      </p:sp>
      <p:sp>
        <p:nvSpPr>
          <p:cNvPr id="11" name="Rectangle 10"/>
          <p:cNvSpPr/>
          <p:nvPr/>
        </p:nvSpPr>
        <p:spPr bwMode="auto">
          <a:xfrm>
            <a:off x="1322070" y="5467594"/>
            <a:ext cx="3967386" cy="1345395"/>
          </a:xfrm>
          <a:prstGeom prst="rect">
            <a:avLst/>
          </a:prstGeom>
          <a:solidFill>
            <a:schemeClr val="accent3"/>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Effective Resolution</a:t>
            </a:r>
          </a:p>
        </p:txBody>
      </p:sp>
      <p:sp>
        <p:nvSpPr>
          <p:cNvPr id="12" name="Rectangle 11"/>
          <p:cNvSpPr/>
          <p:nvPr/>
        </p:nvSpPr>
        <p:spPr bwMode="auto">
          <a:xfrm>
            <a:off x="7147019" y="1235344"/>
            <a:ext cx="3967386" cy="1345395"/>
          </a:xfrm>
          <a:prstGeom prst="rect">
            <a:avLst/>
          </a:prstGeom>
          <a:solidFill>
            <a:schemeClr val="accent4"/>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Detail Level</a:t>
            </a:r>
          </a:p>
        </p:txBody>
      </p:sp>
      <p:sp>
        <p:nvSpPr>
          <p:cNvPr id="13" name="Rectangle 12"/>
          <p:cNvSpPr/>
          <p:nvPr/>
        </p:nvSpPr>
        <p:spPr bwMode="auto">
          <a:xfrm>
            <a:off x="7147019" y="3351469"/>
            <a:ext cx="3967386" cy="1345395"/>
          </a:xfrm>
          <a:prstGeom prst="rect">
            <a:avLst/>
          </a:prstGeom>
          <a:solidFill>
            <a:schemeClr val="bg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Scale Factors</a:t>
            </a:r>
          </a:p>
        </p:txBody>
      </p:sp>
      <p:sp>
        <p:nvSpPr>
          <p:cNvPr id="14" name="Rectangle 13"/>
          <p:cNvSpPr/>
          <p:nvPr/>
        </p:nvSpPr>
        <p:spPr bwMode="auto">
          <a:xfrm>
            <a:off x="7147019" y="5467594"/>
            <a:ext cx="3967386" cy="1345395"/>
          </a:xfrm>
          <a:prstGeom prst="rect">
            <a:avLst/>
          </a:prstGeom>
          <a:solidFill>
            <a:schemeClr val="bg2"/>
          </a:solid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lumMod val="50000"/>
                  </a:srgbClr>
                </a:solidFill>
                <a:latin typeface="Segoe UI Light"/>
                <a:ea typeface="Segoe UI" pitchFamily="34" charset="0"/>
                <a:cs typeface="Segoe UI" pitchFamily="34" charset="0"/>
              </a:rPr>
              <a:t>Mastering</a:t>
            </a:r>
          </a:p>
        </p:txBody>
      </p:sp>
    </p:spTree>
    <p:extLst>
      <p:ext uri="{BB962C8B-B14F-4D97-AF65-F5344CB8AC3E}">
        <p14:creationId xmlns:p14="http://schemas.microsoft.com/office/powerpoint/2010/main" val="3761454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Relative density (not DPI) is important</a:t>
            </a:r>
            <a:endParaRPr lang="en-US" dirty="0"/>
          </a:p>
        </p:txBody>
      </p:sp>
      <p:pic>
        <p:nvPicPr>
          <p:cNvPr id="5" name="Picture 4"/>
          <p:cNvPicPr>
            <a:picLocks noChangeAspect="1"/>
          </p:cNvPicPr>
          <p:nvPr/>
        </p:nvPicPr>
        <p:blipFill>
          <a:blip r:embed="rId2"/>
          <a:stretch>
            <a:fillRect/>
          </a:stretch>
        </p:blipFill>
        <p:spPr>
          <a:xfrm>
            <a:off x="7737218" y="1653982"/>
            <a:ext cx="3148900" cy="3730413"/>
          </a:xfrm>
          <a:prstGeom prst="rect">
            <a:avLst/>
          </a:prstGeom>
        </p:spPr>
      </p:pic>
      <p:pic>
        <p:nvPicPr>
          <p:cNvPr id="9" name="Picture 8"/>
          <p:cNvPicPr>
            <a:picLocks noChangeAspect="1"/>
          </p:cNvPicPr>
          <p:nvPr/>
        </p:nvPicPr>
        <p:blipFill>
          <a:blip r:embed="rId3"/>
          <a:stretch>
            <a:fillRect/>
          </a:stretch>
        </p:blipFill>
        <p:spPr>
          <a:xfrm>
            <a:off x="1550356" y="1653982"/>
            <a:ext cx="3148893" cy="3730413"/>
          </a:xfrm>
          <a:prstGeom prst="rect">
            <a:avLst/>
          </a:prstGeom>
        </p:spPr>
      </p:pic>
      <p:sp>
        <p:nvSpPr>
          <p:cNvPr id="12" name="Title 1"/>
          <p:cNvSpPr txBox="1">
            <a:spLocks/>
          </p:cNvSpPr>
          <p:nvPr/>
        </p:nvSpPr>
        <p:spPr>
          <a:xfrm>
            <a:off x="275481" y="5825530"/>
            <a:ext cx="11887878" cy="734534"/>
          </a:xfrm>
          <a:prstGeom prst="rect">
            <a:avLst/>
          </a:prstGeom>
        </p:spPr>
        <p:txBody>
          <a:bodyPr wrap="square">
            <a:spAutoFit/>
          </a:bodyPr>
          <a:lstStyle>
            <a:defPPr>
              <a:defRPr lang="en-US"/>
            </a:defPPr>
            <a:lvl1pPr>
              <a:defRPr sz="4000">
                <a:solidFill>
                  <a:srgbClr val="EC008C"/>
                </a:solidFill>
                <a:latin typeface="+mj-lt"/>
              </a:defRPr>
            </a:lvl1pPr>
          </a:lstStyle>
          <a:p>
            <a:pPr defTabSz="932597"/>
            <a:r>
              <a:rPr lang="en-US" sz="4080" dirty="0">
                <a:solidFill>
                  <a:srgbClr val="FFFFFF"/>
                </a:solidFill>
              </a:rPr>
              <a:t>Also known as “scale factor” or “resolution scale”</a:t>
            </a:r>
          </a:p>
        </p:txBody>
      </p:sp>
      <p:sp>
        <p:nvSpPr>
          <p:cNvPr id="14" name="Right Arrow 13"/>
          <p:cNvSpPr/>
          <p:nvPr/>
        </p:nvSpPr>
        <p:spPr bwMode="auto">
          <a:xfrm>
            <a:off x="4986275" y="3110455"/>
            <a:ext cx="2463915" cy="817467"/>
          </a:xfrm>
          <a:prstGeom prst="rightArrow">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4846638" y="2524510"/>
            <a:ext cx="2743190" cy="753460"/>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3264" dirty="0" smtClean="0">
                <a:solidFill>
                  <a:srgbClr val="00BCF2"/>
                </a:solidFill>
                <a:latin typeface="Segoe UI Light"/>
              </a:rPr>
              <a:t>2× as dense</a:t>
            </a:r>
            <a:endParaRPr lang="en-US" sz="3264" dirty="0">
              <a:solidFill>
                <a:srgbClr val="00BCF2"/>
              </a:solidFill>
              <a:latin typeface="Segoe UI Light"/>
            </a:endParaRPr>
          </a:p>
        </p:txBody>
      </p:sp>
    </p:spTree>
    <p:extLst>
      <p:ext uri="{BB962C8B-B14F-4D97-AF65-F5344CB8AC3E}">
        <p14:creationId xmlns:p14="http://schemas.microsoft.com/office/powerpoint/2010/main" val="2497978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9528" y="1628011"/>
            <a:ext cx="6797418" cy="4994286"/>
          </a:xfrm>
          <a:prstGeom prst="rect">
            <a:avLst/>
          </a:prstGeom>
        </p:spPr>
      </p:pic>
      <p:sp>
        <p:nvSpPr>
          <p:cNvPr id="20" name="Rectangle 19"/>
          <p:cNvSpPr/>
          <p:nvPr/>
        </p:nvSpPr>
        <p:spPr bwMode="auto">
          <a:xfrm>
            <a:off x="3898217" y="3826720"/>
            <a:ext cx="3909162" cy="533284"/>
          </a:xfrm>
          <a:prstGeom prst="rect">
            <a:avLst/>
          </a:prstGeom>
          <a:noFill/>
          <a:ln w="101600">
            <a:solidFill>
              <a:srgbClr val="00BCF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Title 53"/>
          <p:cNvSpPr>
            <a:spLocks noGrp="1"/>
          </p:cNvSpPr>
          <p:nvPr>
            <p:ph type="title"/>
          </p:nvPr>
        </p:nvSpPr>
        <p:spPr/>
        <p:txBody>
          <a:bodyPr/>
          <a:lstStyle/>
          <a:p>
            <a:r>
              <a:rPr lang="en-US" dirty="0" smtClean="0">
                <a:solidFill>
                  <a:schemeClr val="tx2"/>
                </a:solidFill>
              </a:rPr>
              <a:t>Ignore this setting!</a:t>
            </a:r>
            <a:endParaRPr lang="en-US" dirty="0">
              <a:solidFill>
                <a:schemeClr val="tx2"/>
              </a:solidFill>
            </a:endParaRPr>
          </a:p>
        </p:txBody>
      </p:sp>
      <p:cxnSp>
        <p:nvCxnSpPr>
          <p:cNvPr id="57" name="Straight Arrow Connector 56"/>
          <p:cNvCxnSpPr/>
          <p:nvPr/>
        </p:nvCxnSpPr>
        <p:spPr>
          <a:xfrm>
            <a:off x="2713037" y="1212849"/>
            <a:ext cx="2871951" cy="2448483"/>
          </a:xfrm>
          <a:prstGeom prst="straightConnector1">
            <a:avLst/>
          </a:prstGeom>
          <a:ln w="254000">
            <a:solidFill>
              <a:srgbClr val="00BCF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89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500"/>
                                        <p:tgtEl>
                                          <p:spTgt spid="5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DEMO: </a:t>
            </a:r>
            <a:br>
              <a:rPr lang="en-US" smtClean="0"/>
            </a:br>
            <a:r>
              <a:rPr lang="en-US" smtClean="0"/>
              <a:t>Assets</a:t>
            </a:r>
            <a:endParaRPr lang="en-US" dirty="0"/>
          </a:p>
        </p:txBody>
      </p:sp>
      <p:sp>
        <p:nvSpPr>
          <p:cNvPr id="4" name="Text Placeholder 3"/>
          <p:cNvSpPr>
            <a:spLocks noGrp="1"/>
          </p:cNvSpPr>
          <p:nvPr>
            <p:ph type="body" sz="quarter" idx="12"/>
          </p:nvPr>
        </p:nvSpPr>
        <p:spPr/>
        <p:txBody>
          <a:bodyPr/>
          <a:lstStyle/>
          <a:p>
            <a:r>
              <a:rPr lang="en-US" smtClean="0"/>
              <a:t>Detail level and scale factors</a:t>
            </a:r>
            <a:endParaRPr lang="en-US" dirty="0"/>
          </a:p>
        </p:txBody>
      </p:sp>
    </p:spTree>
    <p:extLst>
      <p:ext uri="{BB962C8B-B14F-4D97-AF65-F5344CB8AC3E}">
        <p14:creationId xmlns:p14="http://schemas.microsoft.com/office/powerpoint/2010/main" val="4054497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Determine desired layout size (in effective pixels)</a:t>
            </a:r>
          </a:p>
          <a:p>
            <a:r>
              <a:rPr lang="en-US" dirty="0" smtClean="0"/>
              <a:t>Output your asset at that size (Shared project)</a:t>
            </a:r>
          </a:p>
          <a:p>
            <a:r>
              <a:rPr lang="en-US" dirty="0" smtClean="0"/>
              <a:t>Multiply the layout size by 2.4</a:t>
            </a:r>
          </a:p>
          <a:p>
            <a:r>
              <a:rPr lang="en-US" dirty="0" smtClean="0"/>
              <a:t>Output your asset at that size (Phone-only)</a:t>
            </a:r>
          </a:p>
          <a:p>
            <a:r>
              <a:rPr lang="en-US" dirty="0" smtClean="0"/>
              <a:t>View the result on target devices</a:t>
            </a:r>
          </a:p>
          <a:p>
            <a:pPr lvl="1"/>
            <a:r>
              <a:rPr lang="en-US" dirty="0" smtClean="0"/>
              <a:t>Emulator / simulator insufficient for asset verification</a:t>
            </a:r>
          </a:p>
          <a:p>
            <a:r>
              <a:rPr lang="en-US" dirty="0" smtClean="0"/>
              <a:t>If it looks good, you’re done!</a:t>
            </a:r>
          </a:p>
          <a:p>
            <a:r>
              <a:rPr lang="en-US" dirty="0" smtClean="0"/>
              <a:t>If not, try an additional scale factor (eg, 1.4 or 1.8)</a:t>
            </a:r>
            <a:endParaRPr lang="en-US" dirty="0"/>
          </a:p>
        </p:txBody>
      </p:sp>
      <p:sp>
        <p:nvSpPr>
          <p:cNvPr id="2" name="Title 1"/>
          <p:cNvSpPr>
            <a:spLocks noGrp="1"/>
          </p:cNvSpPr>
          <p:nvPr>
            <p:ph type="title"/>
          </p:nvPr>
        </p:nvSpPr>
        <p:spPr/>
        <p:txBody>
          <a:bodyPr/>
          <a:lstStyle/>
          <a:p>
            <a:r>
              <a:rPr lang="en-US" smtClean="0"/>
              <a:t>Steps to generating assets</a:t>
            </a:r>
            <a:endParaRPr lang="en-US" dirty="0"/>
          </a:p>
        </p:txBody>
      </p:sp>
    </p:spTree>
    <p:extLst>
      <p:ext uri="{BB962C8B-B14F-4D97-AF65-F5344CB8AC3E}">
        <p14:creationId xmlns:p14="http://schemas.microsoft.com/office/powerpoint/2010/main" val="1685974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873" y="1938531"/>
            <a:ext cx="2717882" cy="1079241"/>
          </a:xfrm>
          <a:prstGeom prst="rect">
            <a:avLst/>
          </a:prstGeom>
          <a:noFill/>
        </p:spPr>
        <p:txBody>
          <a:bodyPr wrap="none" lIns="186521" tIns="149217" rIns="186521" bIns="149217" rtlCol="0">
            <a:spAutoFit/>
          </a:bodyPr>
          <a:lstStyle/>
          <a:p>
            <a:pPr defTabSz="932597">
              <a:lnSpc>
                <a:spcPct val="90000"/>
              </a:lnSpc>
              <a:spcAft>
                <a:spcPts val="612"/>
              </a:spcAft>
            </a:pPr>
            <a:r>
              <a:rPr lang="en-US" sz="5507" dirty="0">
                <a:solidFill>
                  <a:srgbClr val="00D8CC"/>
                </a:solidFill>
              </a:rPr>
              <a:t>phones</a:t>
            </a:r>
          </a:p>
        </p:txBody>
      </p:sp>
      <p:sp>
        <p:nvSpPr>
          <p:cNvPr id="4" name="TextBox 3"/>
          <p:cNvSpPr txBox="1"/>
          <p:nvPr/>
        </p:nvSpPr>
        <p:spPr>
          <a:xfrm>
            <a:off x="7527743" y="5711989"/>
            <a:ext cx="3097182" cy="1079241"/>
          </a:xfrm>
          <a:prstGeom prst="rect">
            <a:avLst/>
          </a:prstGeom>
          <a:noFill/>
        </p:spPr>
        <p:txBody>
          <a:bodyPr wrap="none" lIns="186521" tIns="149217" rIns="186521" bIns="149217" rtlCol="0">
            <a:spAutoFit/>
          </a:bodyPr>
          <a:lstStyle/>
          <a:p>
            <a:pPr defTabSz="932597">
              <a:lnSpc>
                <a:spcPct val="90000"/>
              </a:lnSpc>
              <a:spcAft>
                <a:spcPts val="612"/>
              </a:spcAft>
            </a:pPr>
            <a:r>
              <a:rPr lang="en-US" sz="5507" dirty="0">
                <a:solidFill>
                  <a:srgbClr val="B4009E"/>
                </a:solidFill>
              </a:rPr>
              <a:t>phablets</a:t>
            </a:r>
          </a:p>
        </p:txBody>
      </p:sp>
      <p:sp>
        <p:nvSpPr>
          <p:cNvPr id="5" name="TextBox 4"/>
          <p:cNvSpPr txBox="1"/>
          <p:nvPr/>
        </p:nvSpPr>
        <p:spPr>
          <a:xfrm>
            <a:off x="5327484" y="1247855"/>
            <a:ext cx="2510248" cy="1079241"/>
          </a:xfrm>
          <a:prstGeom prst="rect">
            <a:avLst/>
          </a:prstGeom>
          <a:noFill/>
        </p:spPr>
        <p:txBody>
          <a:bodyPr wrap="none" lIns="186521" tIns="149217" rIns="186521" bIns="149217" rtlCol="0">
            <a:spAutoFit/>
          </a:bodyPr>
          <a:lstStyle/>
          <a:p>
            <a:pPr defTabSz="932597">
              <a:lnSpc>
                <a:spcPct val="90000"/>
              </a:lnSpc>
              <a:spcAft>
                <a:spcPts val="612"/>
              </a:spcAft>
            </a:pPr>
            <a:r>
              <a:rPr lang="en-US" sz="5507" dirty="0">
                <a:solidFill>
                  <a:srgbClr val="EC008C"/>
                </a:solidFill>
              </a:rPr>
              <a:t>tablets</a:t>
            </a:r>
          </a:p>
        </p:txBody>
      </p:sp>
      <p:sp>
        <p:nvSpPr>
          <p:cNvPr id="6" name="TextBox 5"/>
          <p:cNvSpPr txBox="1"/>
          <p:nvPr/>
        </p:nvSpPr>
        <p:spPr>
          <a:xfrm>
            <a:off x="9050176" y="3846276"/>
            <a:ext cx="2730242" cy="1079241"/>
          </a:xfrm>
          <a:prstGeom prst="rect">
            <a:avLst/>
          </a:prstGeom>
          <a:noFill/>
        </p:spPr>
        <p:txBody>
          <a:bodyPr wrap="none" lIns="186521" tIns="149217" rIns="186521" bIns="149217" rtlCol="0">
            <a:spAutoFit/>
          </a:bodyPr>
          <a:lstStyle/>
          <a:p>
            <a:pPr defTabSz="932597">
              <a:lnSpc>
                <a:spcPct val="90000"/>
              </a:lnSpc>
              <a:spcAft>
                <a:spcPts val="612"/>
              </a:spcAft>
            </a:pPr>
            <a:r>
              <a:rPr lang="en-US" sz="5507" dirty="0">
                <a:solidFill>
                  <a:srgbClr val="0072C6"/>
                </a:solidFill>
              </a:rPr>
              <a:t>laptops</a:t>
            </a:r>
          </a:p>
        </p:txBody>
      </p:sp>
      <p:sp>
        <p:nvSpPr>
          <p:cNvPr id="7" name="TextBox 6"/>
          <p:cNvSpPr txBox="1"/>
          <p:nvPr/>
        </p:nvSpPr>
        <p:spPr>
          <a:xfrm>
            <a:off x="1472773" y="406089"/>
            <a:ext cx="4228085" cy="1079241"/>
          </a:xfrm>
          <a:prstGeom prst="rect">
            <a:avLst/>
          </a:prstGeom>
          <a:noFill/>
        </p:spPr>
        <p:txBody>
          <a:bodyPr wrap="none" lIns="186521" tIns="149217" rIns="186521" bIns="149217" rtlCol="0">
            <a:spAutoFit/>
          </a:bodyPr>
          <a:lstStyle/>
          <a:p>
            <a:pPr defTabSz="932597">
              <a:lnSpc>
                <a:spcPct val="90000"/>
              </a:lnSpc>
              <a:spcAft>
                <a:spcPts val="612"/>
              </a:spcAft>
            </a:pPr>
            <a:r>
              <a:rPr lang="en-US" sz="5507" dirty="0">
                <a:solidFill>
                  <a:srgbClr val="00BCF2"/>
                </a:solidFill>
              </a:rPr>
              <a:t>two-in-ones</a:t>
            </a:r>
          </a:p>
        </p:txBody>
      </p:sp>
      <p:sp>
        <p:nvSpPr>
          <p:cNvPr id="8" name="TextBox 7"/>
          <p:cNvSpPr txBox="1"/>
          <p:nvPr/>
        </p:nvSpPr>
        <p:spPr>
          <a:xfrm>
            <a:off x="721673" y="4072551"/>
            <a:ext cx="3760958" cy="1079241"/>
          </a:xfrm>
          <a:prstGeom prst="rect">
            <a:avLst/>
          </a:prstGeom>
          <a:noFill/>
        </p:spPr>
        <p:txBody>
          <a:bodyPr wrap="none" lIns="186521" tIns="149217" rIns="186521" bIns="149217" rtlCol="0">
            <a:spAutoFit/>
          </a:bodyPr>
          <a:lstStyle/>
          <a:p>
            <a:pPr defTabSz="932597">
              <a:lnSpc>
                <a:spcPct val="90000"/>
              </a:lnSpc>
              <a:spcAft>
                <a:spcPts val="612"/>
              </a:spcAft>
            </a:pPr>
            <a:r>
              <a:rPr lang="en-US" sz="5507" dirty="0">
                <a:solidFill>
                  <a:srgbClr val="7FBA00"/>
                </a:solidFill>
              </a:rPr>
              <a:t>all-in-ones</a:t>
            </a:r>
          </a:p>
        </p:txBody>
      </p:sp>
      <p:sp>
        <p:nvSpPr>
          <p:cNvPr id="9" name="TextBox 8"/>
          <p:cNvSpPr txBox="1"/>
          <p:nvPr/>
        </p:nvSpPr>
        <p:spPr>
          <a:xfrm>
            <a:off x="8671394" y="874397"/>
            <a:ext cx="3223266" cy="1079241"/>
          </a:xfrm>
          <a:prstGeom prst="rect">
            <a:avLst/>
          </a:prstGeom>
          <a:noFill/>
        </p:spPr>
        <p:txBody>
          <a:bodyPr wrap="none" lIns="186521" tIns="149217" rIns="186521" bIns="149217" rtlCol="0">
            <a:spAutoFit/>
          </a:bodyPr>
          <a:lstStyle/>
          <a:p>
            <a:pPr defTabSz="932597">
              <a:lnSpc>
                <a:spcPct val="90000"/>
              </a:lnSpc>
              <a:spcAft>
                <a:spcPts val="612"/>
              </a:spcAft>
            </a:pPr>
            <a:r>
              <a:rPr lang="en-US" sz="5507" dirty="0">
                <a:solidFill>
                  <a:srgbClr val="55D455"/>
                </a:solidFill>
              </a:rPr>
              <a:t>desktops</a:t>
            </a:r>
          </a:p>
        </p:txBody>
      </p:sp>
      <p:sp>
        <p:nvSpPr>
          <p:cNvPr id="10" name="TextBox 9"/>
          <p:cNvSpPr txBox="1"/>
          <p:nvPr/>
        </p:nvSpPr>
        <p:spPr>
          <a:xfrm>
            <a:off x="3798548" y="2700758"/>
            <a:ext cx="6443787" cy="1079241"/>
          </a:xfrm>
          <a:prstGeom prst="rect">
            <a:avLst/>
          </a:prstGeom>
          <a:noFill/>
        </p:spPr>
        <p:txBody>
          <a:bodyPr wrap="none" lIns="186521" tIns="149217" rIns="186521" bIns="149217" rtlCol="0">
            <a:spAutoFit/>
          </a:bodyPr>
          <a:lstStyle/>
          <a:p>
            <a:pPr defTabSz="932597">
              <a:lnSpc>
                <a:spcPct val="90000"/>
              </a:lnSpc>
              <a:spcAft>
                <a:spcPts val="612"/>
              </a:spcAft>
            </a:pPr>
            <a:r>
              <a:rPr lang="en-US" sz="5507" dirty="0">
                <a:solidFill>
                  <a:srgbClr val="FCD116"/>
                </a:solidFill>
              </a:rPr>
              <a:t>digital whiteboards</a:t>
            </a:r>
          </a:p>
        </p:txBody>
      </p:sp>
      <p:sp>
        <p:nvSpPr>
          <p:cNvPr id="11" name="TextBox 10"/>
          <p:cNvSpPr txBox="1"/>
          <p:nvPr/>
        </p:nvSpPr>
        <p:spPr>
          <a:xfrm>
            <a:off x="2570272" y="5444344"/>
            <a:ext cx="3676857" cy="1079241"/>
          </a:xfrm>
          <a:prstGeom prst="rect">
            <a:avLst/>
          </a:prstGeom>
          <a:noFill/>
        </p:spPr>
        <p:txBody>
          <a:bodyPr wrap="none" lIns="186521" tIns="149217" rIns="186521" bIns="149217" rtlCol="0">
            <a:spAutoFit/>
          </a:bodyPr>
          <a:lstStyle/>
          <a:p>
            <a:pPr defTabSz="932597">
              <a:lnSpc>
                <a:spcPct val="90000"/>
              </a:lnSpc>
              <a:spcAft>
                <a:spcPts val="612"/>
              </a:spcAft>
            </a:pPr>
            <a:r>
              <a:rPr lang="en-US" sz="5507" dirty="0">
                <a:solidFill>
                  <a:srgbClr val="FFF100"/>
                </a:solidFill>
              </a:rPr>
              <a:t>televisions</a:t>
            </a:r>
          </a:p>
        </p:txBody>
      </p:sp>
    </p:spTree>
    <p:extLst>
      <p:ext uri="{BB962C8B-B14F-4D97-AF65-F5344CB8AC3E}">
        <p14:creationId xmlns:p14="http://schemas.microsoft.com/office/powerpoint/2010/main" val="2134752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18237" y="-5428"/>
            <a:ext cx="0" cy="700537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108677" y="-10854"/>
            <a:ext cx="8144730" cy="1079241"/>
            <a:chOff x="1932786" y="-10642"/>
            <a:chExt cx="7985754" cy="1058175"/>
          </a:xfrm>
        </p:grpSpPr>
        <p:sp>
          <p:nvSpPr>
            <p:cNvPr id="7" name="TextBox 6"/>
            <p:cNvSpPr txBox="1"/>
            <p:nvPr/>
          </p:nvSpPr>
          <p:spPr>
            <a:xfrm>
              <a:off x="1932786" y="-10642"/>
              <a:ext cx="2347437"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Layout</a:t>
              </a:r>
            </a:p>
          </p:txBody>
        </p:sp>
        <p:sp>
          <p:nvSpPr>
            <p:cNvPr id="8" name="TextBox 7"/>
            <p:cNvSpPr txBox="1"/>
            <p:nvPr/>
          </p:nvSpPr>
          <p:spPr>
            <a:xfrm>
              <a:off x="7716975" y="-10642"/>
              <a:ext cx="2201565"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Assets</a:t>
              </a:r>
            </a:p>
          </p:txBody>
        </p:sp>
      </p:grpSp>
      <p:cxnSp>
        <p:nvCxnSpPr>
          <p:cNvPr id="17" name="Curved Connector 16"/>
          <p:cNvCxnSpPr>
            <a:stCxn id="9" idx="2"/>
          </p:cNvCxnSpPr>
          <p:nvPr/>
        </p:nvCxnSpPr>
        <p:spPr>
          <a:xfrm rot="16200000" flipH="1">
            <a:off x="3155558" y="2730943"/>
            <a:ext cx="770733" cy="470322"/>
          </a:xfrm>
          <a:prstGeom prst="curvedConnector3">
            <a:avLst>
              <a:gd name="adj1" fmla="val 36322"/>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0" idx="2"/>
          </p:cNvCxnSpPr>
          <p:nvPr/>
        </p:nvCxnSpPr>
        <p:spPr>
          <a:xfrm rot="5400000">
            <a:off x="2697368" y="4859199"/>
            <a:ext cx="770731" cy="446062"/>
          </a:xfrm>
          <a:prstGeom prst="curvedConnector3">
            <a:avLst>
              <a:gd name="adj1" fmla="val 37374"/>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1" idx="3"/>
            <a:endCxn id="12" idx="1"/>
          </p:cNvCxnSpPr>
          <p:nvPr/>
        </p:nvCxnSpPr>
        <p:spPr>
          <a:xfrm flipV="1">
            <a:off x="5289456" y="1908041"/>
            <a:ext cx="1857563" cy="4232251"/>
          </a:xfrm>
          <a:prstGeom prst="curvedConnector3">
            <a:avLst>
              <a:gd name="adj1" fmla="val 41705"/>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2" idx="2"/>
          </p:cNvCxnSpPr>
          <p:nvPr/>
        </p:nvCxnSpPr>
        <p:spPr>
          <a:xfrm rot="5400000">
            <a:off x="8561091" y="2781847"/>
            <a:ext cx="770731" cy="368514"/>
          </a:xfrm>
          <a:prstGeom prst="curvedConnector3">
            <a:avLst>
              <a:gd name="adj1" fmla="val 33165"/>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3" idx="2"/>
          </p:cNvCxnSpPr>
          <p:nvPr/>
        </p:nvCxnSpPr>
        <p:spPr>
          <a:xfrm rot="16200000" flipH="1">
            <a:off x="8977257" y="4850319"/>
            <a:ext cx="770731" cy="463819"/>
          </a:xfrm>
          <a:prstGeom prst="curvedConnector3">
            <a:avLst>
              <a:gd name="adj1" fmla="val 35269"/>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1322070" y="1235344"/>
            <a:ext cx="3967386" cy="1345395"/>
          </a:xfrm>
          <a:prstGeom prst="rect">
            <a:avLst/>
          </a:prstGeom>
          <a:solidFill>
            <a:schemeClr val="accent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Physical Size &amp; Shape</a:t>
            </a:r>
          </a:p>
        </p:txBody>
      </p:sp>
      <p:sp>
        <p:nvSpPr>
          <p:cNvPr id="10" name="Rectangle 9"/>
          <p:cNvSpPr/>
          <p:nvPr/>
        </p:nvSpPr>
        <p:spPr bwMode="auto">
          <a:xfrm>
            <a:off x="1322070" y="3351469"/>
            <a:ext cx="3967386" cy="1345395"/>
          </a:xfrm>
          <a:prstGeom prst="rect">
            <a:avLst/>
          </a:prstGeom>
          <a:solidFill>
            <a:schemeClr val="accent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Viewing Distance</a:t>
            </a:r>
          </a:p>
        </p:txBody>
      </p:sp>
      <p:sp>
        <p:nvSpPr>
          <p:cNvPr id="11" name="Rectangle 10"/>
          <p:cNvSpPr/>
          <p:nvPr/>
        </p:nvSpPr>
        <p:spPr bwMode="auto">
          <a:xfrm>
            <a:off x="1322070" y="5467594"/>
            <a:ext cx="3967386" cy="1345395"/>
          </a:xfrm>
          <a:prstGeom prst="rect">
            <a:avLst/>
          </a:prstGeom>
          <a:solidFill>
            <a:schemeClr val="accent3"/>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Effective Resolution</a:t>
            </a:r>
          </a:p>
        </p:txBody>
      </p:sp>
      <p:sp>
        <p:nvSpPr>
          <p:cNvPr id="12" name="Rectangle 11"/>
          <p:cNvSpPr/>
          <p:nvPr/>
        </p:nvSpPr>
        <p:spPr bwMode="auto">
          <a:xfrm>
            <a:off x="7147019" y="1235344"/>
            <a:ext cx="3967386" cy="1345395"/>
          </a:xfrm>
          <a:prstGeom prst="rect">
            <a:avLst/>
          </a:prstGeom>
          <a:solidFill>
            <a:schemeClr val="accent4"/>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Detail Level</a:t>
            </a:r>
          </a:p>
        </p:txBody>
      </p:sp>
      <p:sp>
        <p:nvSpPr>
          <p:cNvPr id="13" name="Rectangle 12"/>
          <p:cNvSpPr/>
          <p:nvPr/>
        </p:nvSpPr>
        <p:spPr bwMode="auto">
          <a:xfrm>
            <a:off x="7147019" y="3351469"/>
            <a:ext cx="3967386" cy="1345395"/>
          </a:xfrm>
          <a:prstGeom prst="rect">
            <a:avLst/>
          </a:prstGeom>
          <a:solidFill>
            <a:schemeClr val="accent5"/>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Scale Factors</a:t>
            </a:r>
          </a:p>
        </p:txBody>
      </p:sp>
      <p:sp>
        <p:nvSpPr>
          <p:cNvPr id="14" name="Rectangle 13"/>
          <p:cNvSpPr/>
          <p:nvPr/>
        </p:nvSpPr>
        <p:spPr bwMode="auto">
          <a:xfrm>
            <a:off x="7147019" y="5467594"/>
            <a:ext cx="3967386" cy="1345395"/>
          </a:xfrm>
          <a:prstGeom prst="rect">
            <a:avLst/>
          </a:prstGeom>
          <a:solidFill>
            <a:schemeClr val="bg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Mastering</a:t>
            </a:r>
          </a:p>
        </p:txBody>
      </p:sp>
    </p:spTree>
    <p:extLst>
      <p:ext uri="{BB962C8B-B14F-4D97-AF65-F5344CB8AC3E}">
        <p14:creationId xmlns:p14="http://schemas.microsoft.com/office/powerpoint/2010/main" val="1862002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mtClean="0"/>
              <a:t>Ideally, use a vector format</a:t>
            </a:r>
          </a:p>
          <a:p>
            <a:r>
              <a:rPr lang="en-US" smtClean="0"/>
              <a:t>Otherwise, bitmaps &gt;= 400% scale</a:t>
            </a:r>
          </a:p>
          <a:p>
            <a:r>
              <a:rPr lang="en-US" smtClean="0"/>
              <a:t>Export at target scale factors as needed</a:t>
            </a:r>
          </a:p>
          <a:p>
            <a:endParaRPr lang="en-US" smtClean="0"/>
          </a:p>
          <a:p>
            <a:r>
              <a:rPr lang="en-US" smtClean="0"/>
              <a:t>Don’t forget about the detail level!</a:t>
            </a:r>
          </a:p>
          <a:p>
            <a:r>
              <a:rPr lang="en-US" smtClean="0"/>
              <a:t>Don’t worry if you only have a low-res asset</a:t>
            </a:r>
            <a:endParaRPr lang="en-US" dirty="0" smtClean="0"/>
          </a:p>
        </p:txBody>
      </p:sp>
      <p:sp>
        <p:nvSpPr>
          <p:cNvPr id="2" name="Title 1"/>
          <p:cNvSpPr>
            <a:spLocks noGrp="1"/>
          </p:cNvSpPr>
          <p:nvPr>
            <p:ph type="title"/>
          </p:nvPr>
        </p:nvSpPr>
        <p:spPr/>
        <p:txBody>
          <a:bodyPr/>
          <a:lstStyle/>
          <a:p>
            <a:r>
              <a:rPr lang="en-US" dirty="0" smtClean="0"/>
              <a:t>Master at highest practical resolution</a:t>
            </a:r>
            <a:endParaRPr lang="en-US" dirty="0"/>
          </a:p>
        </p:txBody>
      </p:sp>
    </p:spTree>
    <p:extLst>
      <p:ext uri="{BB962C8B-B14F-4D97-AF65-F5344CB8AC3E}">
        <p14:creationId xmlns:p14="http://schemas.microsoft.com/office/powerpoint/2010/main" val="2947896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18237" y="-5428"/>
            <a:ext cx="0" cy="700537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108677" y="-10854"/>
            <a:ext cx="8144730" cy="1079241"/>
            <a:chOff x="1932786" y="-10642"/>
            <a:chExt cx="7985754" cy="1058175"/>
          </a:xfrm>
        </p:grpSpPr>
        <p:sp>
          <p:nvSpPr>
            <p:cNvPr id="7" name="TextBox 6"/>
            <p:cNvSpPr txBox="1"/>
            <p:nvPr/>
          </p:nvSpPr>
          <p:spPr>
            <a:xfrm>
              <a:off x="1932786" y="-10642"/>
              <a:ext cx="2347437"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Layout</a:t>
              </a:r>
            </a:p>
          </p:txBody>
        </p:sp>
        <p:sp>
          <p:nvSpPr>
            <p:cNvPr id="8" name="TextBox 7"/>
            <p:cNvSpPr txBox="1"/>
            <p:nvPr/>
          </p:nvSpPr>
          <p:spPr>
            <a:xfrm>
              <a:off x="7716975" y="-10642"/>
              <a:ext cx="2201565"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Assets</a:t>
              </a:r>
            </a:p>
          </p:txBody>
        </p:sp>
      </p:grpSp>
      <p:grpSp>
        <p:nvGrpSpPr>
          <p:cNvPr id="43" name="Group 42"/>
          <p:cNvGrpSpPr/>
          <p:nvPr/>
        </p:nvGrpSpPr>
        <p:grpSpPr>
          <a:xfrm>
            <a:off x="1322070" y="1235344"/>
            <a:ext cx="9792335" cy="5577645"/>
            <a:chOff x="1124263" y="1211232"/>
            <a:chExt cx="9601200" cy="5468776"/>
          </a:xfrm>
        </p:grpSpPr>
        <p:cxnSp>
          <p:nvCxnSpPr>
            <p:cNvPr id="17" name="Curved Connector 16"/>
            <p:cNvCxnSpPr>
              <a:stCxn id="9" idx="2"/>
            </p:cNvCxnSpPr>
            <p:nvPr/>
          </p:nvCxnSpPr>
          <p:spPr>
            <a:xfrm rot="16200000" flipH="1">
              <a:off x="2921964" y="2677639"/>
              <a:ext cx="755689" cy="461142"/>
            </a:xfrm>
            <a:prstGeom prst="curvedConnector3">
              <a:avLst>
                <a:gd name="adj1" fmla="val 36322"/>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0" idx="2"/>
            </p:cNvCxnSpPr>
            <p:nvPr/>
          </p:nvCxnSpPr>
          <p:spPr>
            <a:xfrm rot="5400000">
              <a:off x="2472717" y="4764353"/>
              <a:ext cx="755687" cy="437355"/>
            </a:xfrm>
            <a:prstGeom prst="curvedConnector3">
              <a:avLst>
                <a:gd name="adj1" fmla="val 37374"/>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1" idx="3"/>
              <a:endCxn id="12" idx="1"/>
            </p:cNvCxnSpPr>
            <p:nvPr/>
          </p:nvCxnSpPr>
          <p:spPr>
            <a:xfrm flipV="1">
              <a:off x="5014210" y="1870799"/>
              <a:ext cx="1821306" cy="4149642"/>
            </a:xfrm>
            <a:prstGeom prst="curvedConnector3">
              <a:avLst>
                <a:gd name="adj1" fmla="val 41705"/>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2" idx="2"/>
            </p:cNvCxnSpPr>
            <p:nvPr/>
          </p:nvCxnSpPr>
          <p:spPr>
            <a:xfrm rot="5400000">
              <a:off x="8221987" y="2727549"/>
              <a:ext cx="755687" cy="361321"/>
            </a:xfrm>
            <a:prstGeom prst="curvedConnector3">
              <a:avLst>
                <a:gd name="adj1" fmla="val 33165"/>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3" idx="2"/>
            </p:cNvCxnSpPr>
            <p:nvPr/>
          </p:nvCxnSpPr>
          <p:spPr>
            <a:xfrm rot="16200000" flipH="1">
              <a:off x="8630030" y="4755647"/>
              <a:ext cx="755687" cy="454766"/>
            </a:xfrm>
            <a:prstGeom prst="curvedConnector3">
              <a:avLst>
                <a:gd name="adj1" fmla="val 35269"/>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1124263" y="1211232"/>
              <a:ext cx="3889947" cy="1319134"/>
            </a:xfrm>
            <a:prstGeom prst="rect">
              <a:avLst/>
            </a:prstGeom>
            <a:solidFill>
              <a:schemeClr val="accent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Physical Size &amp; Shape</a:t>
              </a:r>
            </a:p>
          </p:txBody>
        </p:sp>
        <p:sp>
          <p:nvSpPr>
            <p:cNvPr id="10" name="Rectangle 9"/>
            <p:cNvSpPr/>
            <p:nvPr/>
          </p:nvSpPr>
          <p:spPr bwMode="auto">
            <a:xfrm>
              <a:off x="1124263" y="3286053"/>
              <a:ext cx="3889947" cy="1319134"/>
            </a:xfrm>
            <a:prstGeom prst="rect">
              <a:avLst/>
            </a:prstGeom>
            <a:solidFill>
              <a:schemeClr val="accent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Viewing Distance</a:t>
              </a:r>
            </a:p>
          </p:txBody>
        </p:sp>
        <p:sp>
          <p:nvSpPr>
            <p:cNvPr id="11" name="Rectangle 10"/>
            <p:cNvSpPr/>
            <p:nvPr/>
          </p:nvSpPr>
          <p:spPr bwMode="auto">
            <a:xfrm>
              <a:off x="1124263" y="5360874"/>
              <a:ext cx="3889947" cy="1319134"/>
            </a:xfrm>
            <a:prstGeom prst="rect">
              <a:avLst/>
            </a:prstGeom>
            <a:solidFill>
              <a:schemeClr val="accent3"/>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Effective Resolution</a:t>
              </a:r>
            </a:p>
          </p:txBody>
        </p:sp>
        <p:sp>
          <p:nvSpPr>
            <p:cNvPr id="12" name="Rectangle 11"/>
            <p:cNvSpPr/>
            <p:nvPr/>
          </p:nvSpPr>
          <p:spPr bwMode="auto">
            <a:xfrm>
              <a:off x="6835516" y="1211232"/>
              <a:ext cx="3889947" cy="1319134"/>
            </a:xfrm>
            <a:prstGeom prst="rect">
              <a:avLst/>
            </a:prstGeom>
            <a:solidFill>
              <a:schemeClr val="accent4"/>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Detail Level</a:t>
              </a:r>
            </a:p>
          </p:txBody>
        </p:sp>
        <p:sp>
          <p:nvSpPr>
            <p:cNvPr id="13" name="Rectangle 12"/>
            <p:cNvSpPr/>
            <p:nvPr/>
          </p:nvSpPr>
          <p:spPr bwMode="auto">
            <a:xfrm>
              <a:off x="6835516" y="3286053"/>
              <a:ext cx="3889947" cy="1319134"/>
            </a:xfrm>
            <a:prstGeom prst="rect">
              <a:avLst/>
            </a:prstGeom>
            <a:solidFill>
              <a:schemeClr val="accent5"/>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Scale Factors</a:t>
              </a:r>
            </a:p>
          </p:txBody>
        </p:sp>
        <p:sp>
          <p:nvSpPr>
            <p:cNvPr id="14" name="Rectangle 13"/>
            <p:cNvSpPr/>
            <p:nvPr/>
          </p:nvSpPr>
          <p:spPr bwMode="auto">
            <a:xfrm>
              <a:off x="6835516" y="5360874"/>
              <a:ext cx="3889947" cy="1319134"/>
            </a:xfrm>
            <a:prstGeom prst="rect">
              <a:avLst/>
            </a:prstGeom>
            <a:solidFill>
              <a:schemeClr val="accent6"/>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Mastering</a:t>
              </a:r>
            </a:p>
          </p:txBody>
        </p:sp>
      </p:grpSp>
    </p:spTree>
    <p:extLst>
      <p:ext uri="{BB962C8B-B14F-4D97-AF65-F5344CB8AC3E}">
        <p14:creationId xmlns:p14="http://schemas.microsoft.com/office/powerpoint/2010/main" val="124159626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9" y="1212851"/>
            <a:ext cx="11887200" cy="683264"/>
          </a:xfrm>
        </p:spPr>
        <p:txBody>
          <a:bodyPr/>
          <a:lstStyle/>
          <a:p>
            <a:r>
              <a:rPr lang="en-US" sz="3600" smtClean="0"/>
              <a:t>DisplayInformation.GetForCurrentView()</a:t>
            </a:r>
            <a:endParaRPr lang="en-US" sz="3600" dirty="0"/>
          </a:p>
        </p:txBody>
      </p:sp>
      <p:sp>
        <p:nvSpPr>
          <p:cNvPr id="2" name="Title 1"/>
          <p:cNvSpPr>
            <a:spLocks noGrp="1"/>
          </p:cNvSpPr>
          <p:nvPr>
            <p:ph type="title"/>
          </p:nvPr>
        </p:nvSpPr>
        <p:spPr/>
        <p:txBody>
          <a:bodyPr/>
          <a:lstStyle/>
          <a:p>
            <a:r>
              <a:rPr lang="en-US" smtClean="0"/>
              <a:t>Where’s the code?</a:t>
            </a:r>
            <a:endParaRPr lang="en-US" dirty="0"/>
          </a:p>
        </p:txBody>
      </p:sp>
      <p:graphicFrame>
        <p:nvGraphicFramePr>
          <p:cNvPr id="5" name="Table 4"/>
          <p:cNvGraphicFramePr>
            <a:graphicFrameLocks noGrp="1"/>
          </p:cNvGraphicFramePr>
          <p:nvPr>
            <p:extLst/>
          </p:nvPr>
        </p:nvGraphicFramePr>
        <p:xfrm>
          <a:off x="429372" y="2201862"/>
          <a:ext cx="11602932" cy="4538350"/>
        </p:xfrm>
        <a:graphic>
          <a:graphicData uri="http://schemas.openxmlformats.org/drawingml/2006/table">
            <a:tbl>
              <a:tblPr firstRow="1" bandRow="1">
                <a:tableStyleId>{B301B821-A1FF-4177-AEE7-76D212191A09}</a:tableStyleId>
              </a:tblPr>
              <a:tblGrid>
                <a:gridCol w="4721833"/>
                <a:gridCol w="6881099"/>
              </a:tblGrid>
              <a:tr h="714996">
                <a:tc>
                  <a:txBody>
                    <a:bodyPr/>
                    <a:lstStyle/>
                    <a:p>
                      <a:r>
                        <a:rPr lang="en-US" sz="3200" b="0" kern="1200" dirty="0" smtClean="0">
                          <a:latin typeface="+mj-lt"/>
                        </a:rPr>
                        <a:t>Property</a:t>
                      </a:r>
                      <a:endParaRPr lang="en-US" sz="3200" b="0" kern="1200" dirty="0">
                        <a:solidFill>
                          <a:schemeClr val="lt1"/>
                        </a:solidFill>
                        <a:latin typeface="+mj-lt"/>
                        <a:ea typeface="+mn-ea"/>
                        <a:cs typeface="+mn-cs"/>
                      </a:endParaRPr>
                    </a:p>
                  </a:txBody>
                  <a:tcPr marL="139891" marR="139891" marT="139891" marB="139891"/>
                </a:tc>
                <a:tc>
                  <a:txBody>
                    <a:bodyPr/>
                    <a:lstStyle/>
                    <a:p>
                      <a:r>
                        <a:rPr lang="en-US" sz="3200" b="0" dirty="0" smtClean="0">
                          <a:latin typeface="+mj-lt"/>
                        </a:rPr>
                        <a:t>Description</a:t>
                      </a:r>
                      <a:endParaRPr lang="en-US" sz="3200" b="0" dirty="0">
                        <a:latin typeface="+mj-lt"/>
                      </a:endParaRPr>
                    </a:p>
                  </a:txBody>
                  <a:tcPr marL="139891" marR="139891" marT="139891" marB="139891"/>
                </a:tc>
              </a:tr>
              <a:tr h="714996">
                <a:tc>
                  <a:txBody>
                    <a:bodyPr/>
                    <a:lstStyle/>
                    <a:p>
                      <a:r>
                        <a:rPr lang="en-US" sz="2900" dirty="0" smtClean="0">
                          <a:latin typeface="+mj-lt"/>
                        </a:rPr>
                        <a:t>ResolutionScale</a:t>
                      </a:r>
                      <a:endParaRPr lang="en-US" sz="2900" dirty="0">
                        <a:latin typeface="+mj-lt"/>
                        <a:cs typeface="Consolas" panose="020B0609020204030204" pitchFamily="49" charset="0"/>
                      </a:endParaRPr>
                    </a:p>
                  </a:txBody>
                  <a:tcPr marL="139891" marR="139891" marT="139891" marB="139891"/>
                </a:tc>
                <a:tc>
                  <a:txBody>
                    <a:bodyPr/>
                    <a:lstStyle/>
                    <a:p>
                      <a:r>
                        <a:rPr lang="en-US" sz="2900" dirty="0" smtClean="0">
                          <a:latin typeface="+mj-lt"/>
                        </a:rPr>
                        <a:t>Scale factor (enum) – Windows</a:t>
                      </a:r>
                      <a:endParaRPr lang="en-US" sz="2900" dirty="0">
                        <a:latin typeface="+mj-lt"/>
                      </a:endParaRPr>
                    </a:p>
                  </a:txBody>
                  <a:tcPr marL="139891" marR="139891" marT="139891" marB="139891"/>
                </a:tc>
              </a:tr>
              <a:tr h="714996">
                <a:tc>
                  <a:txBody>
                    <a:bodyPr/>
                    <a:lstStyle/>
                    <a:p>
                      <a:r>
                        <a:rPr lang="en-US" sz="2900" dirty="0" smtClean="0">
                          <a:latin typeface="+mj-lt"/>
                        </a:rPr>
                        <a:t>RawPixelsPerViewPixel</a:t>
                      </a:r>
                      <a:endParaRPr lang="en-US" sz="2900" dirty="0">
                        <a:latin typeface="+mj-lt"/>
                        <a:cs typeface="Consolas" panose="020B0609020204030204" pitchFamily="49" charset="0"/>
                      </a:endParaRPr>
                    </a:p>
                  </a:txBody>
                  <a:tcPr marL="139891" marR="139891" marT="139891" marB="139891"/>
                </a:tc>
                <a:tc>
                  <a:txBody>
                    <a:bodyPr/>
                    <a:lstStyle/>
                    <a:p>
                      <a:r>
                        <a:rPr lang="en-US" sz="2900" dirty="0" smtClean="0">
                          <a:latin typeface="+mj-lt"/>
                        </a:rPr>
                        <a:t>Scale factor (double) – Windows Phone</a:t>
                      </a:r>
                      <a:endParaRPr lang="en-US" sz="2900" dirty="0">
                        <a:latin typeface="+mj-lt"/>
                      </a:endParaRPr>
                    </a:p>
                  </a:txBody>
                  <a:tcPr marL="139891" marR="139891" marT="139891" marB="139891"/>
                </a:tc>
              </a:tr>
              <a:tr h="1150211">
                <a:tc>
                  <a:txBody>
                    <a:bodyPr/>
                    <a:lstStyle/>
                    <a:p>
                      <a:r>
                        <a:rPr lang="en-US" sz="2900" dirty="0" err="1" smtClean="0">
                          <a:latin typeface="+mj-lt"/>
                        </a:rPr>
                        <a:t>RawDpiX</a:t>
                      </a:r>
                      <a:r>
                        <a:rPr lang="en-US" sz="2900" dirty="0" smtClean="0">
                          <a:latin typeface="+mj-lt"/>
                        </a:rPr>
                        <a:t>, </a:t>
                      </a:r>
                      <a:r>
                        <a:rPr lang="en-US" sz="2900" dirty="0" err="1" smtClean="0">
                          <a:latin typeface="+mj-lt"/>
                        </a:rPr>
                        <a:t>RawDpiY</a:t>
                      </a:r>
                      <a:endParaRPr lang="en-US" sz="2900" dirty="0">
                        <a:latin typeface="+mj-lt"/>
                        <a:cs typeface="Consolas" panose="020B0609020204030204" pitchFamily="49" charset="0"/>
                      </a:endParaRPr>
                    </a:p>
                  </a:txBody>
                  <a:tcPr marL="139891" marR="139891" marT="139891" marB="139891"/>
                </a:tc>
                <a:tc>
                  <a:txBody>
                    <a:bodyPr/>
                    <a:lstStyle/>
                    <a:p>
                      <a:pPr marL="0" marR="0" lvl="1" indent="0" algn="l" defTabSz="914367" rtl="0" eaLnBrk="1" fontAlgn="auto" latinLnBrk="0" hangingPunct="1">
                        <a:lnSpc>
                          <a:spcPct val="100000"/>
                        </a:lnSpc>
                        <a:spcBef>
                          <a:spcPts val="0"/>
                        </a:spcBef>
                        <a:spcAft>
                          <a:spcPts val="0"/>
                        </a:spcAft>
                        <a:buClrTx/>
                        <a:buSzTx/>
                        <a:buFontTx/>
                        <a:buNone/>
                        <a:tabLst/>
                        <a:defRPr/>
                      </a:pPr>
                      <a:r>
                        <a:rPr lang="en-US" sz="2900" u="sng" dirty="0" smtClean="0">
                          <a:latin typeface="+mj-lt"/>
                        </a:rPr>
                        <a:t>Ignore</a:t>
                      </a:r>
                      <a:r>
                        <a:rPr lang="en-US" sz="2900" dirty="0" smtClean="0">
                          <a:latin typeface="+mj-lt"/>
                        </a:rPr>
                        <a:t> unless measuring real-world objects (ruler, hardware, etc.)</a:t>
                      </a:r>
                    </a:p>
                  </a:txBody>
                  <a:tcPr marL="139891" marR="139891" marT="139891" marB="139891"/>
                </a:tc>
              </a:tr>
              <a:tr h="1150211">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2900" dirty="0" err="1" smtClean="0">
                          <a:latin typeface="+mj-lt"/>
                        </a:rPr>
                        <a:t>LogicalDpi</a:t>
                      </a:r>
                      <a:endParaRPr lang="en-US" sz="2900" dirty="0" smtClean="0">
                        <a:latin typeface="+mj-lt"/>
                        <a:cs typeface="Consolas" panose="020B0609020204030204" pitchFamily="49" charset="0"/>
                      </a:endParaRPr>
                    </a:p>
                  </a:txBody>
                  <a:tcPr marL="139891" marR="139891" marT="139891" marB="139891"/>
                </a:tc>
                <a:tc>
                  <a:txBody>
                    <a:bodyPr/>
                    <a:lstStyle/>
                    <a:p>
                      <a:pPr marL="0" marR="0" lvl="1" indent="0" algn="l" defTabSz="914367" rtl="0" eaLnBrk="1" fontAlgn="auto" latinLnBrk="0" hangingPunct="1">
                        <a:lnSpc>
                          <a:spcPct val="100000"/>
                        </a:lnSpc>
                        <a:spcBef>
                          <a:spcPts val="0"/>
                        </a:spcBef>
                        <a:spcAft>
                          <a:spcPts val="0"/>
                        </a:spcAft>
                        <a:buClrTx/>
                        <a:buSzTx/>
                        <a:buFontTx/>
                        <a:buNone/>
                        <a:tabLst/>
                        <a:defRPr/>
                      </a:pPr>
                      <a:r>
                        <a:rPr lang="en-US" sz="2900" u="sng" dirty="0" smtClean="0">
                          <a:latin typeface="+mj-lt"/>
                        </a:rPr>
                        <a:t>Avoid</a:t>
                      </a:r>
                      <a:r>
                        <a:rPr lang="en-US" sz="2900" dirty="0" smtClean="0">
                          <a:latin typeface="+mj-lt"/>
                        </a:rPr>
                        <a:t> unless working with Direct2D or legacy code that assumes</a:t>
                      </a:r>
                      <a:r>
                        <a:rPr lang="en-US" sz="2900" baseline="0" dirty="0" smtClean="0">
                          <a:latin typeface="+mj-lt"/>
                        </a:rPr>
                        <a:t> 96 DPI</a:t>
                      </a:r>
                      <a:endParaRPr lang="en-US" sz="2900" dirty="0" smtClean="0">
                        <a:latin typeface="+mj-lt"/>
                      </a:endParaRPr>
                    </a:p>
                  </a:txBody>
                  <a:tcPr marL="139891" marR="139891" marT="139891" marB="139891"/>
                </a:tc>
              </a:tr>
            </a:tbl>
          </a:graphicData>
        </a:graphic>
      </p:graphicFrame>
      <p:sp>
        <p:nvSpPr>
          <p:cNvPr id="6" name="Rectangle 5"/>
          <p:cNvSpPr/>
          <p:nvPr/>
        </p:nvSpPr>
        <p:spPr bwMode="auto">
          <a:xfrm>
            <a:off x="143715" y="2963862"/>
            <a:ext cx="12017280" cy="69373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43715" y="3647128"/>
            <a:ext cx="12017280" cy="7343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43715" y="4381499"/>
            <a:ext cx="12017280" cy="116840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143715" y="5549900"/>
            <a:ext cx="12017280" cy="134800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8999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Windows Phone Developers</a:t>
            </a:r>
            <a:endParaRPr lang="en-US" dirty="0"/>
          </a:p>
        </p:txBody>
      </p:sp>
      <p:sp>
        <p:nvSpPr>
          <p:cNvPr id="5" name="Text Placeholder 4"/>
          <p:cNvSpPr>
            <a:spLocks noGrp="1"/>
          </p:cNvSpPr>
          <p:nvPr>
            <p:ph type="body" sz="quarter" idx="12"/>
          </p:nvPr>
        </p:nvSpPr>
        <p:spPr/>
        <p:txBody>
          <a:bodyPr/>
          <a:lstStyle/>
          <a:p>
            <a:r>
              <a:rPr lang="en-US" smtClean="0"/>
              <a:t>Important information when migrating from Silverlight to XAML </a:t>
            </a:r>
            <a:endParaRPr lang="en-US" dirty="0"/>
          </a:p>
        </p:txBody>
      </p:sp>
    </p:spTree>
    <p:extLst>
      <p:ext uri="{BB962C8B-B14F-4D97-AF65-F5344CB8AC3E}">
        <p14:creationId xmlns:p14="http://schemas.microsoft.com/office/powerpoint/2010/main" val="3758067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5703898" y="677862"/>
            <a:ext cx="6558457" cy="3657600"/>
          </a:xfrm>
          <a:prstGeom prst="rect">
            <a:avLst/>
          </a:prstGeom>
          <a:solidFill>
            <a:schemeClr val="bg1"/>
          </a:solidFill>
          <a:ln w="952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597"/>
            <a:r>
              <a:rPr lang="en-US" sz="3264" i="1" dirty="0" smtClean="0">
                <a:solidFill>
                  <a:srgbClr val="FFFFFF"/>
                </a:solidFill>
              </a:rPr>
              <a:t>~10” tablet</a:t>
            </a:r>
            <a:endParaRPr lang="en-US" sz="3264" i="1" dirty="0">
              <a:solidFill>
                <a:srgbClr val="FFFFFF"/>
              </a:solidFill>
            </a:endParaRPr>
          </a:p>
        </p:txBody>
      </p:sp>
      <p:sp>
        <p:nvSpPr>
          <p:cNvPr id="8" name="Rectangle 7"/>
          <p:cNvSpPr>
            <a:spLocks noChangeAspect="1"/>
          </p:cNvSpPr>
          <p:nvPr/>
        </p:nvSpPr>
        <p:spPr>
          <a:xfrm>
            <a:off x="176746" y="1592262"/>
            <a:ext cx="3279229" cy="1828800"/>
          </a:xfrm>
          <a:prstGeom prst="rect">
            <a:avLst/>
          </a:prstGeom>
          <a:solidFill>
            <a:schemeClr val="bg1"/>
          </a:solidFill>
          <a:ln w="95250">
            <a:solidFill>
              <a:srgbClr val="FFF100"/>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597"/>
            <a:r>
              <a:rPr lang="en-US" sz="3264" i="1" dirty="0" smtClean="0">
                <a:solidFill>
                  <a:srgbClr val="FFFFFF"/>
                </a:solidFill>
              </a:rPr>
              <a:t>~5” phone</a:t>
            </a:r>
            <a:endParaRPr lang="en-US" sz="3264" i="1" dirty="0">
              <a:solidFill>
                <a:srgbClr val="FFFFFF"/>
              </a:solidFill>
            </a:endParaRPr>
          </a:p>
        </p:txBody>
      </p:sp>
      <p:sp>
        <p:nvSpPr>
          <p:cNvPr id="9" name="TextBox 8"/>
          <p:cNvSpPr txBox="1"/>
          <p:nvPr/>
        </p:nvSpPr>
        <p:spPr>
          <a:xfrm>
            <a:off x="7374998" y="4748928"/>
            <a:ext cx="3216265" cy="1702004"/>
          </a:xfrm>
          <a:prstGeom prst="rect">
            <a:avLst/>
          </a:prstGeom>
          <a:noFill/>
        </p:spPr>
        <p:txBody>
          <a:bodyPr wrap="none" lIns="182880" tIns="146304" rIns="182880" bIns="146304" rtlCol="0">
            <a:spAutoFit/>
          </a:bodyPr>
          <a:lstStyle/>
          <a:p>
            <a:pPr algn="ctr">
              <a:lnSpc>
                <a:spcPct val="90000"/>
              </a:lnSpc>
              <a:spcAft>
                <a:spcPts val="600"/>
              </a:spcAft>
            </a:pPr>
            <a:r>
              <a:rPr lang="en-US" sz="4800" dirty="0" smtClean="0">
                <a:solidFill>
                  <a:srgbClr val="FF0000"/>
                </a:solidFill>
                <a:latin typeface="Segoe UI Light"/>
              </a:rPr>
              <a:t>768px high</a:t>
            </a:r>
          </a:p>
          <a:p>
            <a:pPr algn="ctr">
              <a:lnSpc>
                <a:spcPct val="90000"/>
              </a:lnSpc>
              <a:spcAft>
                <a:spcPts val="600"/>
              </a:spcAft>
            </a:pPr>
            <a:r>
              <a:rPr lang="en-US" sz="4800" dirty="0" smtClean="0">
                <a:solidFill>
                  <a:srgbClr val="FF0000"/>
                </a:solidFill>
                <a:latin typeface="Segoe UI Light"/>
              </a:rPr>
              <a:t>(effective)</a:t>
            </a:r>
          </a:p>
        </p:txBody>
      </p:sp>
      <p:sp>
        <p:nvSpPr>
          <p:cNvPr id="10" name="TextBox 9"/>
          <p:cNvSpPr txBox="1"/>
          <p:nvPr/>
        </p:nvSpPr>
        <p:spPr>
          <a:xfrm>
            <a:off x="198614" y="4748929"/>
            <a:ext cx="3235501" cy="1702004"/>
          </a:xfrm>
          <a:prstGeom prst="rect">
            <a:avLst/>
          </a:prstGeom>
          <a:noFill/>
        </p:spPr>
        <p:txBody>
          <a:bodyPr wrap="none" lIns="182880" tIns="146304" rIns="182880" bIns="146304" rtlCol="0">
            <a:spAutoFit/>
          </a:bodyPr>
          <a:lstStyle/>
          <a:p>
            <a:pPr algn="ctr">
              <a:lnSpc>
                <a:spcPct val="90000"/>
              </a:lnSpc>
              <a:spcAft>
                <a:spcPts val="600"/>
              </a:spcAft>
            </a:pPr>
            <a:r>
              <a:rPr lang="en-US" sz="4800" dirty="0" smtClean="0">
                <a:solidFill>
                  <a:srgbClr val="FFFF00"/>
                </a:solidFill>
                <a:latin typeface="Segoe UI Light"/>
              </a:rPr>
              <a:t>384px high</a:t>
            </a:r>
            <a:endParaRPr lang="en-US" sz="4800" dirty="0">
              <a:solidFill>
                <a:srgbClr val="FFFF00"/>
              </a:solidFill>
              <a:latin typeface="Segoe UI Light"/>
            </a:endParaRPr>
          </a:p>
          <a:p>
            <a:pPr algn="ctr">
              <a:lnSpc>
                <a:spcPct val="90000"/>
              </a:lnSpc>
              <a:spcAft>
                <a:spcPts val="600"/>
              </a:spcAft>
            </a:pPr>
            <a:r>
              <a:rPr lang="en-US" sz="4800" dirty="0" smtClean="0">
                <a:solidFill>
                  <a:srgbClr val="FFFF00"/>
                </a:solidFill>
                <a:latin typeface="Segoe UI Light"/>
              </a:rPr>
              <a:t>(effective)</a:t>
            </a:r>
          </a:p>
        </p:txBody>
      </p:sp>
      <p:sp>
        <p:nvSpPr>
          <p:cNvPr id="15" name="TextBox 14"/>
          <p:cNvSpPr txBox="1"/>
          <p:nvPr/>
        </p:nvSpPr>
        <p:spPr>
          <a:xfrm>
            <a:off x="3549511" y="1788798"/>
            <a:ext cx="1754326" cy="794064"/>
          </a:xfrm>
          <a:prstGeom prst="rect">
            <a:avLst/>
          </a:prstGeom>
          <a:noFill/>
        </p:spPr>
        <p:txBody>
          <a:bodyPr wrap="none" lIns="182880" tIns="146304" rIns="182880" bIns="146304" rtlCol="0">
            <a:spAutoFit/>
          </a:bodyPr>
          <a:lstStyle/>
          <a:p>
            <a:pPr algn="ctr">
              <a:lnSpc>
                <a:spcPct val="90000"/>
              </a:lnSpc>
              <a:spcAft>
                <a:spcPts val="600"/>
              </a:spcAft>
            </a:pPr>
            <a:r>
              <a:rPr lang="en-US" sz="3600" dirty="0" smtClean="0">
                <a:solidFill>
                  <a:srgbClr val="FFFFFF"/>
                </a:solidFill>
                <a:latin typeface="Segoe UI Light"/>
              </a:rPr>
              <a:t>2× </a:t>
            </a:r>
            <a:r>
              <a:rPr lang="en-US" sz="3600" dirty="0">
                <a:solidFill>
                  <a:srgbClr val="FFFFFF"/>
                </a:solidFill>
                <a:latin typeface="Segoe UI Light"/>
              </a:rPr>
              <a:t>size</a:t>
            </a:r>
            <a:endParaRPr lang="en-US" sz="3600" dirty="0" smtClean="0">
              <a:solidFill>
                <a:srgbClr val="FFFFFF"/>
              </a:solidFill>
              <a:latin typeface="Segoe UI Light"/>
            </a:endParaRPr>
          </a:p>
        </p:txBody>
      </p:sp>
      <p:sp>
        <p:nvSpPr>
          <p:cNvPr id="16" name="TextBox 15"/>
          <p:cNvSpPr txBox="1"/>
          <p:nvPr/>
        </p:nvSpPr>
        <p:spPr>
          <a:xfrm>
            <a:off x="4059237" y="4859432"/>
            <a:ext cx="3056350" cy="794064"/>
          </a:xfrm>
          <a:prstGeom prst="rect">
            <a:avLst/>
          </a:prstGeom>
          <a:noFill/>
        </p:spPr>
        <p:txBody>
          <a:bodyPr wrap="none" lIns="182880" tIns="146304" rIns="182880" bIns="146304" rtlCol="0">
            <a:spAutoFit/>
          </a:bodyPr>
          <a:lstStyle/>
          <a:p>
            <a:pPr algn="ctr">
              <a:lnSpc>
                <a:spcPct val="90000"/>
              </a:lnSpc>
              <a:spcAft>
                <a:spcPts val="600"/>
              </a:spcAft>
            </a:pPr>
            <a:r>
              <a:rPr lang="en-US" sz="3600" dirty="0" smtClean="0">
                <a:solidFill>
                  <a:srgbClr val="FFFFFF"/>
                </a:solidFill>
                <a:latin typeface="Segoe UI Light"/>
              </a:rPr>
              <a:t>½× resolution</a:t>
            </a:r>
          </a:p>
        </p:txBody>
      </p:sp>
      <p:sp>
        <p:nvSpPr>
          <p:cNvPr id="13" name="Right Arrow 12"/>
          <p:cNvSpPr/>
          <p:nvPr/>
        </p:nvSpPr>
        <p:spPr bwMode="auto">
          <a:xfrm>
            <a:off x="3574538" y="2278062"/>
            <a:ext cx="2034099" cy="457200"/>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FFFF00"/>
              </a:solidFill>
              <a:ea typeface="Segoe UI" pitchFamily="34" charset="0"/>
              <a:cs typeface="Segoe UI" pitchFamily="34" charset="0"/>
            </a:endParaRPr>
          </a:p>
        </p:txBody>
      </p:sp>
      <p:sp>
        <p:nvSpPr>
          <p:cNvPr id="14" name="Right Arrow 13"/>
          <p:cNvSpPr/>
          <p:nvPr/>
        </p:nvSpPr>
        <p:spPr bwMode="auto">
          <a:xfrm flipH="1">
            <a:off x="3574538" y="5371330"/>
            <a:ext cx="3735843" cy="457200"/>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8421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500"/>
                                        <p:tgtEl>
                                          <p:spTgt spid="1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500"/>
                            </p:stCondLst>
                            <p:childTnLst>
                              <p:par>
                                <p:cTn id="39" presetID="42" presetClass="entr" presetSubtype="0" fill="hold" grpId="0" nodeType="afterEffect">
                                  <p:stCondLst>
                                    <p:cond delay="5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5" grpId="0"/>
      <p:bldP spid="16" grpId="0"/>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effective resolution for Phones</a:t>
            </a:r>
            <a:endParaRPr lang="en-US" dirty="0"/>
          </a:p>
        </p:txBody>
      </p:sp>
      <p:graphicFrame>
        <p:nvGraphicFramePr>
          <p:cNvPr id="3" name="Table 2"/>
          <p:cNvGraphicFramePr>
            <a:graphicFrameLocks noGrp="1"/>
          </p:cNvGraphicFramePr>
          <p:nvPr>
            <p:extLst/>
          </p:nvPr>
        </p:nvGraphicFramePr>
        <p:xfrm>
          <a:off x="127532" y="1459350"/>
          <a:ext cx="12181413" cy="5494372"/>
        </p:xfrm>
        <a:graphic>
          <a:graphicData uri="http://schemas.openxmlformats.org/drawingml/2006/table">
            <a:tbl>
              <a:tblPr firstRow="1" bandRow="1">
                <a:tableStyleId>{B301B821-A1FF-4177-AEE7-76D212191A09}</a:tableStyleId>
              </a:tblPr>
              <a:tblGrid>
                <a:gridCol w="4237013"/>
                <a:gridCol w="3108678"/>
                <a:gridCol w="1980343"/>
                <a:gridCol w="2855379"/>
              </a:tblGrid>
              <a:tr h="1764463">
                <a:tc>
                  <a:txBody>
                    <a:bodyPr/>
                    <a:lstStyle/>
                    <a:p>
                      <a:r>
                        <a:rPr lang="en-US" sz="4500" b="0" dirty="0" smtClean="0">
                          <a:latin typeface="+mj-lt"/>
                        </a:rPr>
                        <a:t>Lumia 920</a:t>
                      </a:r>
                      <a:endParaRPr lang="en-US" sz="4500" b="0" dirty="0">
                        <a:solidFill>
                          <a:schemeClr val="bg1"/>
                        </a:solidFill>
                        <a:latin typeface="+mj-lt"/>
                      </a:endParaRPr>
                    </a:p>
                  </a:txBody>
                  <a:tcPr marL="93260" marR="93260" marT="46630" marB="46630" anchor="ctr"/>
                </a:tc>
                <a:tc>
                  <a:txBody>
                    <a:bodyPr/>
                    <a:lstStyle/>
                    <a:p>
                      <a:r>
                        <a:rPr lang="en-US" sz="4500" b="0" dirty="0" smtClean="0">
                          <a:latin typeface="+mj-lt"/>
                        </a:rPr>
                        <a:t>Physical resolution</a:t>
                      </a:r>
                      <a:endParaRPr lang="en-US" sz="4500" b="0" dirty="0">
                        <a:solidFill>
                          <a:schemeClr val="bg1"/>
                        </a:solidFill>
                        <a:latin typeface="+mj-lt"/>
                      </a:endParaRPr>
                    </a:p>
                  </a:txBody>
                  <a:tcPr marL="93260" marR="93260" marT="46630" marB="46630" anchor="ctr"/>
                </a:tc>
                <a:tc>
                  <a:txBody>
                    <a:bodyPr/>
                    <a:lstStyle/>
                    <a:p>
                      <a:r>
                        <a:rPr lang="en-US" sz="4500" b="0" dirty="0" smtClean="0">
                          <a:latin typeface="+mj-lt"/>
                        </a:rPr>
                        <a:t>Scale Factor</a:t>
                      </a:r>
                      <a:endParaRPr lang="en-US" sz="4500" b="0" dirty="0">
                        <a:solidFill>
                          <a:schemeClr val="bg1"/>
                        </a:solidFill>
                        <a:latin typeface="+mj-lt"/>
                      </a:endParaRPr>
                    </a:p>
                  </a:txBody>
                  <a:tcPr marL="93260" marR="93260" marT="46630" marB="46630" anchor="ctr"/>
                </a:tc>
                <a:tc>
                  <a:txBody>
                    <a:bodyPr/>
                    <a:lstStyle/>
                    <a:p>
                      <a:r>
                        <a:rPr lang="en-US" sz="4500" b="0" dirty="0" smtClean="0">
                          <a:latin typeface="+mj-lt"/>
                        </a:rPr>
                        <a:t>Effective Resolution</a:t>
                      </a:r>
                      <a:endParaRPr lang="en-US" sz="4500" b="0" dirty="0">
                        <a:solidFill>
                          <a:schemeClr val="bg1"/>
                        </a:solidFill>
                        <a:latin typeface="+mj-lt"/>
                      </a:endParaRPr>
                    </a:p>
                  </a:txBody>
                  <a:tcPr marL="93260" marR="93260" marT="46630" marB="46630" anchor="ctr"/>
                </a:tc>
              </a:tr>
              <a:tr h="1243303">
                <a:tc>
                  <a:txBody>
                    <a:bodyPr/>
                    <a:lstStyle/>
                    <a:p>
                      <a:r>
                        <a:rPr lang="en-US" sz="4000" dirty="0" smtClean="0">
                          <a:latin typeface="+mj-lt"/>
                        </a:rPr>
                        <a:t>Silverlight (8.x)</a:t>
                      </a:r>
                      <a:endParaRPr lang="en-US" sz="4000" dirty="0">
                        <a:latin typeface="+mj-lt"/>
                      </a:endParaRPr>
                    </a:p>
                  </a:txBody>
                  <a:tcPr marL="93260" marR="93260" marT="46630" marB="46630" anchor="ctr"/>
                </a:tc>
                <a:tc>
                  <a:txBody>
                    <a:bodyPr/>
                    <a:lstStyle/>
                    <a:p>
                      <a:r>
                        <a:rPr lang="en-US" sz="4000" dirty="0" smtClean="0">
                          <a:latin typeface="+mj-lt"/>
                        </a:rPr>
                        <a:t>768 x 1280</a:t>
                      </a:r>
                      <a:endParaRPr lang="en-US" sz="4000" dirty="0">
                        <a:latin typeface="+mj-lt"/>
                      </a:endParaRPr>
                    </a:p>
                  </a:txBody>
                  <a:tcPr marL="93260" marR="93260" marT="46630" marB="46630" anchor="ctr"/>
                </a:tc>
                <a:tc>
                  <a:txBody>
                    <a:bodyPr/>
                    <a:lstStyle/>
                    <a:p>
                      <a:r>
                        <a:rPr lang="en-US" sz="4000" dirty="0" smtClean="0">
                          <a:latin typeface="+mj-lt"/>
                        </a:rPr>
                        <a:t>1.6</a:t>
                      </a:r>
                      <a:endParaRPr lang="en-US" sz="4000" b="1" dirty="0">
                        <a:latin typeface="+mj-lt"/>
                      </a:endParaRPr>
                    </a:p>
                  </a:txBody>
                  <a:tcPr marL="93260" marR="93260" marT="46630" marB="46630" anchor="ctr"/>
                </a:tc>
                <a:tc>
                  <a:txBody>
                    <a:bodyPr/>
                    <a:lstStyle/>
                    <a:p>
                      <a:r>
                        <a:rPr lang="en-US" sz="4000" dirty="0" smtClean="0">
                          <a:latin typeface="+mj-lt"/>
                        </a:rPr>
                        <a:t>480 x 800</a:t>
                      </a:r>
                      <a:endParaRPr lang="en-US" sz="4000" dirty="0">
                        <a:latin typeface="+mj-lt"/>
                      </a:endParaRPr>
                    </a:p>
                  </a:txBody>
                  <a:tcPr marL="93260" marR="93260" marT="46630" marB="46630" anchor="ctr"/>
                </a:tc>
              </a:tr>
              <a:tr h="1243303">
                <a:tc>
                  <a:txBody>
                    <a:bodyPr/>
                    <a:lstStyle/>
                    <a:p>
                      <a:r>
                        <a:rPr lang="en-US" sz="4000" dirty="0" smtClean="0">
                          <a:latin typeface="+mj-lt"/>
                        </a:rPr>
                        <a:t>XAML / HTML</a:t>
                      </a:r>
                      <a:endParaRPr lang="en-US" sz="4000" dirty="0">
                        <a:latin typeface="+mj-lt"/>
                      </a:endParaRPr>
                    </a:p>
                  </a:txBody>
                  <a:tcPr marL="93260" marR="93260" marT="46630" marB="46630" anchor="ctr"/>
                </a:tc>
                <a:tc>
                  <a:txBody>
                    <a:bodyPr/>
                    <a:lstStyle/>
                    <a:p>
                      <a:r>
                        <a:rPr lang="en-US" sz="4000" dirty="0" smtClean="0">
                          <a:latin typeface="+mj-lt"/>
                        </a:rPr>
                        <a:t>768 x 1280</a:t>
                      </a:r>
                      <a:endParaRPr lang="en-US" sz="4000" dirty="0">
                        <a:latin typeface="+mj-lt"/>
                      </a:endParaRPr>
                    </a:p>
                  </a:txBody>
                  <a:tcPr marL="93260" marR="93260" marT="46630" marB="46630" anchor="ctr"/>
                </a:tc>
                <a:tc>
                  <a:txBody>
                    <a:bodyPr/>
                    <a:lstStyle/>
                    <a:p>
                      <a:r>
                        <a:rPr lang="en-US" sz="4000" dirty="0" smtClean="0">
                          <a:latin typeface="+mj-lt"/>
                        </a:rPr>
                        <a:t>2.0</a:t>
                      </a:r>
                      <a:endParaRPr lang="en-US" sz="4000" b="1" dirty="0">
                        <a:latin typeface="+mj-lt"/>
                      </a:endParaRPr>
                    </a:p>
                  </a:txBody>
                  <a:tcPr marL="93260" marR="93260" marT="46630" marB="46630" anchor="ctr"/>
                </a:tc>
                <a:tc>
                  <a:txBody>
                    <a:bodyPr/>
                    <a:lstStyle/>
                    <a:p>
                      <a:r>
                        <a:rPr lang="en-US" sz="4000" dirty="0" smtClean="0">
                          <a:latin typeface="+mj-lt"/>
                        </a:rPr>
                        <a:t>384 x 640</a:t>
                      </a:r>
                      <a:endParaRPr lang="en-US" sz="4000" dirty="0">
                        <a:latin typeface="+mj-lt"/>
                      </a:endParaRPr>
                    </a:p>
                  </a:txBody>
                  <a:tcPr marL="93260" marR="93260" marT="46630" marB="46630" anchor="ctr"/>
                </a:tc>
              </a:tr>
              <a:tr h="1243303">
                <a:tc>
                  <a:txBody>
                    <a:bodyPr/>
                    <a:lstStyle/>
                    <a:p>
                      <a:endParaRPr lang="en-US" sz="4000" dirty="0">
                        <a:latin typeface="+mj-lt"/>
                      </a:endParaRPr>
                    </a:p>
                  </a:txBody>
                  <a:tcPr marL="93260" marR="93260" marT="46630" marB="46630" anchor="ctr"/>
                </a:tc>
                <a:tc gridSpan="3">
                  <a:txBody>
                    <a:bodyPr/>
                    <a:lstStyle/>
                    <a:p>
                      <a:pPr algn="r"/>
                      <a:r>
                        <a:rPr lang="en-US" sz="4000" i="1" dirty="0" smtClean="0">
                          <a:latin typeface="+mj-lt"/>
                        </a:rPr>
                        <a:t>multiply existing constants by 0.8</a:t>
                      </a:r>
                      <a:endParaRPr lang="en-US" sz="4000" i="1" dirty="0">
                        <a:latin typeface="+mj-lt"/>
                      </a:endParaRPr>
                    </a:p>
                  </a:txBody>
                  <a:tcPr marL="93260" marR="466302" marT="46630" marB="46630" anchor="ctr"/>
                </a:tc>
                <a:tc hMerge="1">
                  <a:txBody>
                    <a:bodyPr/>
                    <a:lstStyle/>
                    <a:p>
                      <a:endParaRPr lang="en-US" sz="4400" b="1" dirty="0">
                        <a:latin typeface="+mn-lt"/>
                      </a:endParaRPr>
                    </a:p>
                  </a:txBody>
                  <a:tcPr anchor="ctr"/>
                </a:tc>
                <a:tc hMerge="1">
                  <a:txBody>
                    <a:bodyPr/>
                    <a:lstStyle/>
                    <a:p>
                      <a:endParaRPr lang="en-US" sz="4400" dirty="0">
                        <a:latin typeface="+mj-lt"/>
                      </a:endParaRPr>
                    </a:p>
                  </a:txBody>
                  <a:tcPr anchor="ctr"/>
                </a:tc>
              </a:tr>
            </a:tbl>
          </a:graphicData>
        </a:graphic>
      </p:graphicFrame>
      <p:sp>
        <p:nvSpPr>
          <p:cNvPr id="5" name="Rectangle 4"/>
          <p:cNvSpPr/>
          <p:nvPr/>
        </p:nvSpPr>
        <p:spPr bwMode="auto">
          <a:xfrm>
            <a:off x="882" y="5676900"/>
            <a:ext cx="12434711" cy="13176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882" y="4411661"/>
            <a:ext cx="12434711" cy="126523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882" y="3192462"/>
            <a:ext cx="12434711" cy="121919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8669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936736"/>
          </a:xfrm>
        </p:spPr>
        <p:txBody>
          <a:bodyPr/>
          <a:lstStyle/>
          <a:p>
            <a:r>
              <a:rPr lang="en-US" dirty="0" smtClean="0"/>
              <a:t>Use the right words!</a:t>
            </a:r>
          </a:p>
          <a:p>
            <a:pPr lvl="1"/>
            <a:r>
              <a:rPr lang="en-US" dirty="0" smtClean="0">
                <a:solidFill>
                  <a:schemeClr val="accent2"/>
                </a:solidFill>
              </a:rPr>
              <a:t>Good: effective resolution / shape / scale factor</a:t>
            </a:r>
          </a:p>
          <a:p>
            <a:pPr lvl="1"/>
            <a:r>
              <a:rPr lang="en-US" dirty="0" smtClean="0">
                <a:solidFill>
                  <a:schemeClr val="accent3"/>
                </a:solidFill>
              </a:rPr>
              <a:t>Bad: physical resolution / orientation / DPI</a:t>
            </a:r>
          </a:p>
          <a:p>
            <a:r>
              <a:rPr lang="en-US" dirty="0" smtClean="0"/>
              <a:t>Architect for a flexible layout</a:t>
            </a:r>
          </a:p>
          <a:p>
            <a:pPr lvl="1"/>
            <a:r>
              <a:rPr lang="en-US" dirty="0" smtClean="0"/>
              <a:t>Prefer component parts vs. monolithic pages</a:t>
            </a:r>
          </a:p>
          <a:p>
            <a:pPr lvl="1"/>
            <a:r>
              <a:rPr lang="en-US" dirty="0" smtClean="0"/>
              <a:t>Let the layout system work for you</a:t>
            </a:r>
          </a:p>
          <a:p>
            <a:r>
              <a:rPr lang="en-US" dirty="0" smtClean="0"/>
              <a:t>Focus on the right set of assets</a:t>
            </a:r>
          </a:p>
          <a:p>
            <a:pPr lvl="1"/>
            <a:r>
              <a:rPr lang="en-US" dirty="0" smtClean="0"/>
              <a:t>Start with high-resolution masters</a:t>
            </a:r>
          </a:p>
          <a:p>
            <a:pPr lvl="1"/>
            <a:r>
              <a:rPr lang="en-US" dirty="0" smtClean="0"/>
              <a:t>Generate only the scale factors you need (eg, 100% and 240%)</a:t>
            </a:r>
          </a:p>
          <a:p>
            <a:pPr lvl="1"/>
            <a:r>
              <a:rPr lang="en-US" dirty="0" smtClean="0"/>
              <a:t>Ensure detail level is appropriate</a:t>
            </a:r>
            <a:endParaRPr lang="en-US" dirty="0"/>
          </a:p>
        </p:txBody>
      </p:sp>
      <p:sp>
        <p:nvSpPr>
          <p:cNvPr id="2" name="Title 1"/>
          <p:cNvSpPr>
            <a:spLocks noGrp="1"/>
          </p:cNvSpPr>
          <p:nvPr>
            <p:ph type="title"/>
          </p:nvPr>
        </p:nvSpPr>
        <p:spPr/>
        <p:txBody>
          <a:bodyPr/>
          <a:lstStyle/>
          <a:p>
            <a:r>
              <a:rPr lang="en-US" smtClean="0"/>
              <a:t>Wrap-up &amp; call to action</a:t>
            </a:r>
            <a:endParaRPr lang="en-US" dirty="0"/>
          </a:p>
        </p:txBody>
      </p:sp>
    </p:spTree>
    <p:extLst>
      <p:ext uri="{BB962C8B-B14F-4D97-AF65-F5344CB8AC3E}">
        <p14:creationId xmlns:p14="http://schemas.microsoft.com/office/powerpoint/2010/main" val="2621428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096780"/>
          </a:xfrm>
        </p:spPr>
        <p:txBody>
          <a:bodyPr/>
          <a:lstStyle/>
          <a:p>
            <a:pPr lvl="0">
              <a:spcBef>
                <a:spcPts val="2400"/>
              </a:spcBef>
            </a:pPr>
            <a:r>
              <a:rPr lang="en-US" sz="3600" dirty="0" smtClean="0">
                <a:solidFill>
                  <a:schemeClr val="tx2"/>
                </a:solidFill>
              </a:rPr>
              <a:t>FDN05:</a:t>
            </a:r>
            <a:r>
              <a:rPr lang="en-US" sz="3600" dirty="0" smtClean="0">
                <a:gradFill>
                  <a:gsLst>
                    <a:gs pos="1250">
                      <a:schemeClr val="tx1"/>
                    </a:gs>
                    <a:gs pos="100000">
                      <a:schemeClr val="tx1"/>
                    </a:gs>
                  </a:gsLst>
                  <a:lin ang="5400000" scaled="0"/>
                </a:gradFill>
              </a:rPr>
              <a:t> </a:t>
            </a:r>
            <a:r>
              <a:rPr lang="en-US" sz="3600" dirty="0">
                <a:gradFill>
                  <a:gsLst>
                    <a:gs pos="1250">
                      <a:schemeClr val="tx1"/>
                    </a:gs>
                    <a:gs pos="100000">
                      <a:schemeClr val="tx1"/>
                    </a:gs>
                  </a:gsLst>
                  <a:lin ang="5400000" scaled="0"/>
                </a:gradFill>
              </a:rPr>
              <a:t>The Microsoft Application Platform for Developers: Create Applications That Span Devices and </a:t>
            </a:r>
            <a:r>
              <a:rPr lang="en-US" sz="3600" dirty="0" smtClean="0">
                <a:gradFill>
                  <a:gsLst>
                    <a:gs pos="1250">
                      <a:schemeClr val="tx1"/>
                    </a:gs>
                    <a:gs pos="100000">
                      <a:schemeClr val="tx1"/>
                    </a:gs>
                  </a:gsLst>
                  <a:lin ang="5400000" scaled="0"/>
                </a:gradFill>
              </a:rPr>
              <a:t>Services</a:t>
            </a:r>
            <a:endParaRPr lang="en-US" sz="3600" i="1" dirty="0" smtClean="0">
              <a:gradFill>
                <a:gsLst>
                  <a:gs pos="1250">
                    <a:schemeClr val="tx1"/>
                  </a:gs>
                  <a:gs pos="100000">
                    <a:schemeClr val="tx1"/>
                  </a:gs>
                </a:gsLst>
                <a:lin ang="5400000" scaled="0"/>
              </a:gradFill>
            </a:endParaRPr>
          </a:p>
          <a:p>
            <a:pPr lvl="0">
              <a:spcBef>
                <a:spcPts val="2400"/>
              </a:spcBef>
            </a:pPr>
            <a:r>
              <a:rPr lang="en-US" sz="3600" dirty="0" smtClean="0">
                <a:solidFill>
                  <a:schemeClr val="tx2"/>
                </a:solidFill>
              </a:rPr>
              <a:t>WIN-B363</a:t>
            </a:r>
            <a:r>
              <a:rPr lang="en-US" sz="3600" dirty="0">
                <a:gradFill>
                  <a:gsLst>
                    <a:gs pos="1250">
                      <a:schemeClr val="tx1"/>
                    </a:gs>
                    <a:gs pos="100000">
                      <a:schemeClr val="tx1"/>
                    </a:gs>
                  </a:gsLst>
                  <a:lin ang="5400000" scaled="0"/>
                </a:gradFill>
              </a:rPr>
              <a:t>: Build for Both: Building Shared Apps for Windows Phone and Windows </a:t>
            </a:r>
            <a:r>
              <a:rPr lang="en-US" sz="3600" dirty="0" smtClean="0">
                <a:gradFill>
                  <a:gsLst>
                    <a:gs pos="1250">
                      <a:schemeClr val="tx1"/>
                    </a:gs>
                    <a:gs pos="100000">
                      <a:schemeClr val="tx1"/>
                    </a:gs>
                  </a:gsLst>
                  <a:lin ang="5400000" scaled="0"/>
                </a:gradFill>
              </a:rPr>
              <a:t>8.1</a:t>
            </a:r>
            <a:endParaRPr lang="en-US" sz="3600" i="1" dirty="0" smtClean="0">
              <a:gradFill>
                <a:gsLst>
                  <a:gs pos="1250">
                    <a:schemeClr val="tx1"/>
                  </a:gs>
                  <a:gs pos="100000">
                    <a:schemeClr val="tx1"/>
                  </a:gs>
                </a:gsLst>
                <a:lin ang="5400000" scaled="0"/>
              </a:gradFill>
            </a:endParaRPr>
          </a:p>
          <a:p>
            <a:pPr lvl="0">
              <a:spcBef>
                <a:spcPts val="2400"/>
              </a:spcBef>
            </a:pPr>
            <a:r>
              <a:rPr lang="en-US" sz="3600" dirty="0" smtClean="0">
                <a:solidFill>
                  <a:schemeClr val="tx2"/>
                </a:solidFill>
              </a:rPr>
              <a:t>DEV-B340</a:t>
            </a:r>
            <a:r>
              <a:rPr lang="en-US" sz="3600" dirty="0" smtClean="0">
                <a:gradFill>
                  <a:gsLst>
                    <a:gs pos="1250">
                      <a:schemeClr val="tx1"/>
                    </a:gs>
                    <a:gs pos="100000">
                      <a:schemeClr val="tx1"/>
                    </a:gs>
                  </a:gsLst>
                  <a:lin ang="5400000" scaled="0"/>
                </a:gradFill>
              </a:rPr>
              <a:t>: Building Beautiful Applications Using Blend and Visual Studio for XAML Applications</a:t>
            </a:r>
          </a:p>
          <a:p>
            <a:pPr lvl="0">
              <a:spcBef>
                <a:spcPts val="2400"/>
              </a:spcBef>
            </a:pPr>
            <a:r>
              <a:rPr lang="en-US" sz="3600" dirty="0" smtClean="0">
                <a:solidFill>
                  <a:schemeClr val="tx2"/>
                </a:solidFill>
              </a:rPr>
              <a:t>DEV-B333</a:t>
            </a:r>
            <a:r>
              <a:rPr lang="en-US" sz="3600" dirty="0" smtClean="0">
                <a:gradFill>
                  <a:gsLst>
                    <a:gs pos="1250">
                      <a:schemeClr val="tx1"/>
                    </a:gs>
                    <a:gs pos="100000">
                      <a:schemeClr val="tx1"/>
                    </a:gs>
                  </a:gsLst>
                  <a:lin ang="5400000" scaled="0"/>
                </a:gradFill>
              </a:rPr>
              <a:t>: Sharing Code and UI with Universal Projects and Windows Library for JavaScript (WinJS)</a:t>
            </a:r>
          </a:p>
        </p:txBody>
      </p:sp>
      <p:sp>
        <p:nvSpPr>
          <p:cNvPr id="2" name="Title 1"/>
          <p:cNvSpPr>
            <a:spLocks noGrp="1"/>
          </p:cNvSpPr>
          <p:nvPr>
            <p:ph type="title"/>
          </p:nvPr>
        </p:nvSpPr>
        <p:spPr/>
        <p:txBody>
          <a:bodyPr/>
          <a:lstStyle/>
          <a:p>
            <a:r>
              <a:rPr lang="en-US" dirty="0" smtClean="0"/>
              <a:t>Related content – breakout sessions</a:t>
            </a:r>
            <a:endParaRPr lang="en-US" dirty="0"/>
          </a:p>
        </p:txBody>
      </p:sp>
    </p:spTree>
    <p:extLst>
      <p:ext uri="{BB962C8B-B14F-4D97-AF65-F5344CB8AC3E}">
        <p14:creationId xmlns:p14="http://schemas.microsoft.com/office/powerpoint/2010/main" val="30061819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668462"/>
            <a:ext cx="12070012" cy="2379113"/>
          </a:xfrm>
        </p:spPr>
        <p:txBody>
          <a:bodyPr/>
          <a:lstStyle/>
          <a:p>
            <a:pPr lvl="0">
              <a:spcBef>
                <a:spcPts val="2400"/>
              </a:spcBef>
            </a:pPr>
            <a:r>
              <a:rPr lang="en-US" sz="3800" dirty="0" smtClean="0">
                <a:gradFill>
                  <a:gsLst>
                    <a:gs pos="1250">
                      <a:schemeClr val="tx1"/>
                    </a:gs>
                    <a:gs pos="100000">
                      <a:schemeClr val="tx1"/>
                    </a:gs>
                  </a:gsLst>
                  <a:lin ang="5400000" scaled="0"/>
                </a:gradFill>
              </a:rPr>
              <a:t>Silverlight </a:t>
            </a:r>
            <a:r>
              <a:rPr lang="en-US" sz="3800" dirty="0">
                <a:gradFill>
                  <a:gsLst>
                    <a:gs pos="1250">
                      <a:schemeClr val="tx1"/>
                    </a:gs>
                    <a:gs pos="100000">
                      <a:schemeClr val="tx1"/>
                    </a:gs>
                  </a:gsLst>
                  <a:lin ang="5400000" scaled="0"/>
                </a:gradFill>
              </a:rPr>
              <a:t>large-screen support: </a:t>
            </a:r>
            <a:r>
              <a:rPr lang="en-US" sz="3800" dirty="0">
                <a:solidFill>
                  <a:schemeClr val="tx2"/>
                </a:solidFill>
                <a:hlinkClick r:id="rId3"/>
              </a:rPr>
              <a:t>http://</a:t>
            </a:r>
            <a:r>
              <a:rPr lang="en-US" sz="3800" dirty="0" smtClean="0">
                <a:solidFill>
                  <a:schemeClr val="tx2"/>
                </a:solidFill>
                <a:hlinkClick r:id="rId3"/>
              </a:rPr>
              <a:t>aka.ms/wpsllarge</a:t>
            </a:r>
            <a:endParaRPr lang="en-US" sz="3800" dirty="0" smtClean="0">
              <a:solidFill>
                <a:schemeClr val="tx2"/>
              </a:solidFill>
            </a:endParaRPr>
          </a:p>
          <a:p>
            <a:pPr lvl="0">
              <a:spcBef>
                <a:spcPts val="2400"/>
              </a:spcBef>
            </a:pPr>
            <a:r>
              <a:rPr lang="en-US" sz="3800" dirty="0" err="1" smtClean="0">
                <a:solidFill>
                  <a:schemeClr val="tx1"/>
                </a:solidFill>
              </a:rPr>
              <a:t>LayoutRules</a:t>
            </a:r>
            <a:r>
              <a:rPr lang="en-US" sz="3800" dirty="0" smtClean="0">
                <a:solidFill>
                  <a:schemeClr val="tx1"/>
                </a:solidFill>
              </a:rPr>
              <a:t> code </a:t>
            </a:r>
            <a:r>
              <a:rPr lang="en-US" sz="3800" dirty="0">
                <a:solidFill>
                  <a:schemeClr val="tx1"/>
                </a:solidFill>
              </a:rPr>
              <a:t>sample: </a:t>
            </a:r>
            <a:r>
              <a:rPr lang="en-US" sz="3800" dirty="0">
                <a:solidFill>
                  <a:schemeClr val="tx1"/>
                </a:solidFill>
                <a:hlinkClick r:id="rId4"/>
              </a:rPr>
              <a:t>http://</a:t>
            </a:r>
            <a:r>
              <a:rPr lang="en-US" sz="3800" dirty="0" smtClean="0">
                <a:solidFill>
                  <a:schemeClr val="tx1"/>
                </a:solidFill>
                <a:hlinkClick r:id="rId4"/>
              </a:rPr>
              <a:t>bit.ly/1kUy0rO</a:t>
            </a:r>
            <a:endParaRPr lang="en-US" sz="3800" dirty="0" smtClean="0">
              <a:solidFill>
                <a:schemeClr val="tx1"/>
              </a:solidFill>
            </a:endParaRPr>
          </a:p>
          <a:p>
            <a:pPr lvl="0">
              <a:spcBef>
                <a:spcPts val="2400"/>
              </a:spcBef>
            </a:pPr>
            <a:r>
              <a:rPr lang="en-US" sz="3800" dirty="0" smtClean="0">
                <a:solidFill>
                  <a:schemeClr val="tx1"/>
                </a:solidFill>
              </a:rPr>
              <a:t>Optimum </a:t>
            </a:r>
            <a:r>
              <a:rPr lang="en-US" sz="3800" dirty="0">
                <a:solidFill>
                  <a:schemeClr val="tx1"/>
                </a:solidFill>
              </a:rPr>
              <a:t>emulator sizes: </a:t>
            </a:r>
            <a:r>
              <a:rPr lang="en-US" sz="3800" dirty="0">
                <a:solidFill>
                  <a:schemeClr val="tx1"/>
                </a:solidFill>
                <a:hlinkClick r:id="rId5"/>
              </a:rPr>
              <a:t>http://</a:t>
            </a:r>
            <a:r>
              <a:rPr lang="en-US" sz="3800" dirty="0" smtClean="0">
                <a:solidFill>
                  <a:schemeClr val="tx1"/>
                </a:solidFill>
                <a:hlinkClick r:id="rId5"/>
              </a:rPr>
              <a:t>bit.ly/1oo9gJa</a:t>
            </a:r>
            <a:endParaRPr lang="en-US" sz="3800" dirty="0" smtClean="0">
              <a:solidFill>
                <a:schemeClr val="tx1"/>
              </a:solidFill>
            </a:endParaRPr>
          </a:p>
        </p:txBody>
      </p:sp>
      <p:sp>
        <p:nvSpPr>
          <p:cNvPr id="2" name="Title 1"/>
          <p:cNvSpPr>
            <a:spLocks noGrp="1"/>
          </p:cNvSpPr>
          <p:nvPr>
            <p:ph type="title"/>
          </p:nvPr>
        </p:nvSpPr>
        <p:spPr/>
        <p:txBody>
          <a:bodyPr/>
          <a:lstStyle/>
          <a:p>
            <a:r>
              <a:rPr lang="en-US" dirty="0" smtClean="0"/>
              <a:t>Related content – online &amp; in-person</a:t>
            </a:r>
            <a:endParaRPr lang="en-US" dirty="0"/>
          </a:p>
        </p:txBody>
      </p:sp>
      <p:sp>
        <p:nvSpPr>
          <p:cNvPr id="13" name="Text Placeholder 7"/>
          <p:cNvSpPr txBox="1">
            <a:spLocks/>
          </p:cNvSpPr>
          <p:nvPr/>
        </p:nvSpPr>
        <p:spPr>
          <a:xfrm>
            <a:off x="267028" y="5135945"/>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6"/>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a:gradFill>
                  <a:gsLst>
                    <a:gs pos="1250">
                      <a:srgbClr val="FFFFFF"/>
                    </a:gs>
                    <a:gs pos="100000">
                      <a:srgbClr val="FFFFFF"/>
                    </a:gs>
                  </a:gsLst>
                  <a:lin ang="5400000" scaled="0"/>
                </a:gradFill>
              </a:rPr>
              <a:t>Find Me </a:t>
            </a:r>
            <a:r>
              <a:rPr lang="en-US" sz="3800" dirty="0" smtClean="0">
                <a:gradFill>
                  <a:gsLst>
                    <a:gs pos="1250">
                      <a:srgbClr val="FFFFFF"/>
                    </a:gs>
                    <a:gs pos="100000">
                      <a:srgbClr val="FFFFFF"/>
                    </a:gs>
                  </a:gsLst>
                  <a:lin ang="5400000" scaled="0"/>
                </a:gradFill>
              </a:rPr>
              <a:t>Later:	Expo Hall, 12:30 – 3:15pm</a:t>
            </a:r>
            <a:br>
              <a:rPr lang="en-US" sz="3800" dirty="0" smtClean="0">
                <a:gradFill>
                  <a:gsLst>
                    <a:gs pos="1250">
                      <a:srgbClr val="FFFFFF"/>
                    </a:gs>
                    <a:gs pos="100000">
                      <a:srgbClr val="FFFFFF"/>
                    </a:gs>
                  </a:gsLst>
                  <a:lin ang="5400000" scaled="0"/>
                </a:gradFill>
              </a:rPr>
            </a:br>
            <a:r>
              <a:rPr lang="en-US" sz="3800" dirty="0" smtClean="0">
                <a:gradFill>
                  <a:gsLst>
                    <a:gs pos="1250">
                      <a:srgbClr val="FFFFFF"/>
                    </a:gs>
                    <a:gs pos="100000">
                      <a:srgbClr val="FFFFFF"/>
                    </a:gs>
                  </a:gsLst>
                  <a:lin ang="5400000" scaled="0"/>
                </a:gradFill>
              </a:rPr>
              <a:t>				</a:t>
            </a:r>
            <a:r>
              <a:rPr lang="en-US" sz="3800" dirty="0" smtClean="0">
                <a:gradFill>
                  <a:gsLst>
                    <a:gs pos="1250">
                      <a:srgbClr val="FFFFFF"/>
                    </a:gs>
                    <a:gs pos="100000">
                      <a:srgbClr val="FFFFFF"/>
                    </a:gs>
                  </a:gsLst>
                  <a:lin ang="5400000" scaled="0"/>
                </a:gradFill>
                <a:hlinkClick r:id="rId7"/>
              </a:rPr>
              <a:t>ptorr@microsoft.com</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314775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1.78393E-6 L 2.26704E-6 1.78393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881" y="1518940"/>
            <a:ext cx="3709948" cy="935302"/>
          </a:xfrm>
          <a:prstGeom prst="rect">
            <a:avLst/>
          </a:prstGeom>
          <a:noFill/>
        </p:spPr>
        <p:txBody>
          <a:bodyPr wrap="none" lIns="186521" tIns="149217" rIns="186521" bIns="149217" rtlCol="0">
            <a:spAutoFit/>
          </a:bodyPr>
          <a:lstStyle/>
          <a:p>
            <a:pPr algn="r" defTabSz="932597">
              <a:lnSpc>
                <a:spcPct val="90000"/>
              </a:lnSpc>
              <a:spcAft>
                <a:spcPts val="612"/>
              </a:spcAft>
            </a:pPr>
            <a:r>
              <a:rPr lang="en-US" sz="4488" dirty="0">
                <a:solidFill>
                  <a:srgbClr val="00BCF2"/>
                </a:solidFill>
                <a:latin typeface="Segoe UI Light"/>
              </a:rPr>
              <a:t>bigger screen</a:t>
            </a:r>
          </a:p>
        </p:txBody>
      </p:sp>
      <p:sp>
        <p:nvSpPr>
          <p:cNvPr id="5" name="TextBox 4"/>
          <p:cNvSpPr txBox="1"/>
          <p:nvPr/>
        </p:nvSpPr>
        <p:spPr>
          <a:xfrm>
            <a:off x="4595328" y="1518940"/>
            <a:ext cx="3167157" cy="935302"/>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4488" dirty="0">
                <a:solidFill>
                  <a:srgbClr val="00BCF2"/>
                </a:solidFill>
                <a:latin typeface="Segoe UI Light"/>
              </a:rPr>
              <a:t>more pixels</a:t>
            </a:r>
          </a:p>
        </p:txBody>
      </p:sp>
      <p:sp>
        <p:nvSpPr>
          <p:cNvPr id="6" name="TextBox 5"/>
          <p:cNvSpPr txBox="1"/>
          <p:nvPr/>
        </p:nvSpPr>
        <p:spPr>
          <a:xfrm>
            <a:off x="8510983" y="1518940"/>
            <a:ext cx="3688695" cy="935302"/>
          </a:xfrm>
          <a:prstGeom prst="rect">
            <a:avLst/>
          </a:prstGeom>
          <a:noFill/>
        </p:spPr>
        <p:txBody>
          <a:bodyPr wrap="none" lIns="186521" tIns="149217" rIns="186521" bIns="149217" rtlCol="0">
            <a:spAutoFit/>
          </a:bodyPr>
          <a:lstStyle/>
          <a:p>
            <a:pPr defTabSz="932597">
              <a:lnSpc>
                <a:spcPct val="90000"/>
              </a:lnSpc>
              <a:spcAft>
                <a:spcPts val="612"/>
              </a:spcAft>
            </a:pPr>
            <a:r>
              <a:rPr lang="en-US" sz="4488" dirty="0">
                <a:solidFill>
                  <a:srgbClr val="00BCF2"/>
                </a:solidFill>
                <a:latin typeface="Segoe UI Light"/>
              </a:rPr>
              <a:t>more content</a:t>
            </a:r>
          </a:p>
        </p:txBody>
      </p:sp>
      <p:sp>
        <p:nvSpPr>
          <p:cNvPr id="10" name="Equal 9"/>
          <p:cNvSpPr/>
          <p:nvPr/>
        </p:nvSpPr>
        <p:spPr bwMode="auto">
          <a:xfrm>
            <a:off x="3846829" y="1729544"/>
            <a:ext cx="776161" cy="521894"/>
          </a:xfrm>
          <a:prstGeom prst="mathEqual">
            <a:avLst>
              <a:gd name="adj1" fmla="val 13947"/>
              <a:gd name="adj2" fmla="val 21333"/>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Equal 13"/>
          <p:cNvSpPr/>
          <p:nvPr/>
        </p:nvSpPr>
        <p:spPr bwMode="auto">
          <a:xfrm>
            <a:off x="7734822" y="1729544"/>
            <a:ext cx="776161" cy="521894"/>
          </a:xfrm>
          <a:prstGeom prst="mathEqual">
            <a:avLst>
              <a:gd name="adj1" fmla="val 13947"/>
              <a:gd name="adj2" fmla="val 21333"/>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970491" y="4170333"/>
            <a:ext cx="2883009" cy="935302"/>
          </a:xfrm>
          <a:prstGeom prst="rect">
            <a:avLst/>
          </a:prstGeom>
          <a:noFill/>
        </p:spPr>
        <p:txBody>
          <a:bodyPr wrap="none" lIns="186521" tIns="149217" rIns="186521" bIns="149217" rtlCol="0">
            <a:spAutoFit/>
          </a:bodyPr>
          <a:lstStyle/>
          <a:p>
            <a:pPr algn="r" defTabSz="932597">
              <a:lnSpc>
                <a:spcPct val="90000"/>
              </a:lnSpc>
              <a:spcAft>
                <a:spcPts val="612"/>
              </a:spcAft>
            </a:pPr>
            <a:r>
              <a:rPr lang="en-US" sz="4488" dirty="0">
                <a:solidFill>
                  <a:srgbClr val="FFFFFF"/>
                </a:solidFill>
                <a:latin typeface="Segoe UI Light"/>
              </a:rPr>
              <a:t>higher dpi</a:t>
            </a:r>
          </a:p>
        </p:txBody>
      </p:sp>
      <p:sp>
        <p:nvSpPr>
          <p:cNvPr id="8" name="TextBox 7"/>
          <p:cNvSpPr txBox="1"/>
          <p:nvPr/>
        </p:nvSpPr>
        <p:spPr>
          <a:xfrm>
            <a:off x="4599747" y="4170333"/>
            <a:ext cx="3167157" cy="935302"/>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4488" dirty="0">
                <a:solidFill>
                  <a:srgbClr val="FFFFFF"/>
                </a:solidFill>
                <a:latin typeface="Segoe UI Light"/>
              </a:rPr>
              <a:t>more pixels</a:t>
            </a:r>
          </a:p>
        </p:txBody>
      </p:sp>
      <p:sp>
        <p:nvSpPr>
          <p:cNvPr id="9" name="TextBox 8"/>
          <p:cNvSpPr txBox="1"/>
          <p:nvPr/>
        </p:nvSpPr>
        <p:spPr>
          <a:xfrm>
            <a:off x="8513151" y="4170333"/>
            <a:ext cx="3785481" cy="935302"/>
          </a:xfrm>
          <a:prstGeom prst="rect">
            <a:avLst/>
          </a:prstGeom>
          <a:noFill/>
        </p:spPr>
        <p:txBody>
          <a:bodyPr wrap="none" lIns="186521" tIns="149217" rIns="186521" bIns="149217" rtlCol="0">
            <a:spAutoFit/>
          </a:bodyPr>
          <a:lstStyle/>
          <a:p>
            <a:pPr defTabSz="932597">
              <a:lnSpc>
                <a:spcPct val="90000"/>
              </a:lnSpc>
              <a:spcAft>
                <a:spcPts val="612"/>
              </a:spcAft>
            </a:pPr>
            <a:r>
              <a:rPr lang="en-US" sz="4488" dirty="0">
                <a:solidFill>
                  <a:srgbClr val="FFFFFF"/>
                </a:solidFill>
                <a:latin typeface="Segoe UI Light"/>
              </a:rPr>
              <a:t>nicer graphics</a:t>
            </a:r>
          </a:p>
        </p:txBody>
      </p:sp>
      <p:sp>
        <p:nvSpPr>
          <p:cNvPr id="15" name="Equal 14"/>
          <p:cNvSpPr/>
          <p:nvPr/>
        </p:nvSpPr>
        <p:spPr bwMode="auto">
          <a:xfrm>
            <a:off x="3852374" y="4385693"/>
            <a:ext cx="776161" cy="521894"/>
          </a:xfrm>
          <a:prstGeom prst="mathEqual">
            <a:avLst>
              <a:gd name="adj1" fmla="val 13947"/>
              <a:gd name="adj2" fmla="val 21333"/>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Equal 15"/>
          <p:cNvSpPr/>
          <p:nvPr/>
        </p:nvSpPr>
        <p:spPr bwMode="auto">
          <a:xfrm>
            <a:off x="7738116" y="4385693"/>
            <a:ext cx="776161" cy="521894"/>
          </a:xfrm>
          <a:prstGeom prst="mathEqual">
            <a:avLst>
              <a:gd name="adj1" fmla="val 13947"/>
              <a:gd name="adj2" fmla="val 21333"/>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61057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P spid="14" grpId="0" animBg="1"/>
      <p:bldP spid="7" grpId="0"/>
      <p:bldP spid="8" grpId="0"/>
      <p:bldP spid="9" grpId="0"/>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9" y="1212849"/>
            <a:ext cx="12070012" cy="1264962"/>
          </a:xfrm>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Windows Springboard </a:t>
            </a:r>
            <a:r>
              <a:rPr lang="en-US" sz="3800" dirty="0" smtClean="0">
                <a:gradFill>
                  <a:gsLst>
                    <a:gs pos="1250">
                      <a:srgbClr val="FFFFFF"/>
                    </a:gs>
                    <a:gs pos="100000">
                      <a:srgbClr val="FFFFFF"/>
                    </a:gs>
                  </a:gsLst>
                  <a:lin ang="5400000" scaled="0"/>
                </a:gradFill>
                <a:hlinkClick r:id="rId6" action="ppaction://hlinkfile"/>
              </a:rPr>
              <a:t>microsoft.com/springboard</a:t>
            </a:r>
            <a:endParaRPr lang="en-US" sz="3800" dirty="0">
              <a:gradFill>
                <a:gsLst>
                  <a:gs pos="1250">
                    <a:srgbClr val="FFFFFF"/>
                  </a:gs>
                  <a:gs pos="100000">
                    <a:srgbClr val="FFFFFF"/>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00BCF2"/>
              </a:buClr>
            </a:pPr>
            <a:r>
              <a:rPr lang="en-US" sz="3800" dirty="0" smtClean="0">
                <a:gradFill>
                  <a:gsLst>
                    <a:gs pos="1250">
                      <a:srgbClr val="FFFFFF"/>
                    </a:gs>
                    <a:gs pos="100000">
                      <a:srgbClr val="FFFFFF"/>
                    </a:gs>
                  </a:gsLst>
                  <a:lin ang="5400000" scaled="0"/>
                </a:gradFill>
              </a:rPr>
              <a:t>Microsoft Desktop Optimization Package (MDOP)</a:t>
            </a:r>
          </a:p>
          <a:p>
            <a:pPr marL="0" indent="0">
              <a:spcBef>
                <a:spcPts val="0"/>
              </a:spcBef>
              <a:buClr>
                <a:srgbClr val="00BCF2"/>
              </a:buClr>
              <a:buFontTx/>
              <a:buNone/>
            </a:pPr>
            <a:r>
              <a:rPr lang="en-US" sz="3800" dirty="0" smtClean="0">
                <a:gradFill>
                  <a:gsLst>
                    <a:gs pos="1250">
                      <a:srgbClr val="FFFFFF"/>
                    </a:gs>
                    <a:gs pos="100000">
                      <a:srgbClr val="FFFFFF"/>
                    </a:gs>
                  </a:gsLst>
                  <a:lin ang="5400000" scaled="0"/>
                </a:gradFill>
              </a:rPr>
              <a:t>   </a:t>
            </a:r>
            <a:r>
              <a:rPr lang="en-US" sz="3800" dirty="0" smtClean="0">
                <a:gradFill>
                  <a:gsLst>
                    <a:gs pos="1250">
                      <a:srgbClr val="FFFFFF"/>
                    </a:gs>
                    <a:gs pos="100000">
                      <a:srgbClr val="FFFFFF"/>
                    </a:gs>
                  </a:gsLst>
                  <a:lin ang="5400000" scaled="0"/>
                </a:gradFill>
                <a:hlinkClick r:id="rId7" action="ppaction://hlinkfile"/>
              </a:rPr>
              <a:t>microsoft.com/</a:t>
            </a:r>
            <a:r>
              <a:rPr lang="en-US" sz="3800" dirty="0" err="1" smtClean="0">
                <a:gradFill>
                  <a:gsLst>
                    <a:gs pos="1250">
                      <a:srgbClr val="FFFFFF"/>
                    </a:gs>
                    <a:gs pos="100000">
                      <a:srgbClr val="FFFFFF"/>
                    </a:gs>
                  </a:gsLst>
                  <a:lin ang="5400000" scaled="0"/>
                </a:gradFill>
                <a:hlinkClick r:id="rId7" action="ppaction://hlinkfile"/>
              </a:rPr>
              <a:t>mdop</a:t>
            </a:r>
            <a:r>
              <a:rPr lang="en-US" sz="3800" dirty="0" smtClean="0">
                <a:gradFill>
                  <a:gsLst>
                    <a:gs pos="1250">
                      <a:srgbClr val="FFFFFF"/>
                    </a:gs>
                    <a:gs pos="100000">
                      <a:srgbClr val="FFFFFF"/>
                    </a:gs>
                  </a:gsLst>
                  <a:lin ang="5400000" scaled="0"/>
                </a:gradFill>
              </a:rPr>
              <a:t> </a:t>
            </a:r>
            <a:endParaRPr lang="en-US" sz="3800" dirty="0">
              <a:gradFill>
                <a:gsLst>
                  <a:gs pos="1250">
                    <a:srgbClr val="FFFFFF"/>
                  </a:gs>
                  <a:gs pos="100000">
                    <a:srgbClr val="FFFFFF"/>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Windows To Go </a:t>
            </a:r>
            <a:r>
              <a:rPr lang="en-US" sz="3800" dirty="0" smtClean="0">
                <a:gradFill>
                  <a:gsLst>
                    <a:gs pos="1250">
                      <a:srgbClr val="FFFFFF"/>
                    </a:gs>
                    <a:gs pos="100000">
                      <a:srgbClr val="FFFFFF"/>
                    </a:gs>
                  </a:gsLst>
                  <a:lin ang="5400000" scaled="0"/>
                </a:gradFill>
                <a:hlinkClick r:id="rId8" action="ppaction://hlinkfile"/>
              </a:rPr>
              <a:t>microsoft.com/windows/</a:t>
            </a:r>
            <a:r>
              <a:rPr lang="en-US" sz="3800" dirty="0" err="1" smtClean="0">
                <a:gradFill>
                  <a:gsLst>
                    <a:gs pos="1250">
                      <a:srgbClr val="FFFFFF"/>
                    </a:gs>
                    <a:gs pos="100000">
                      <a:srgbClr val="FFFFFF"/>
                    </a:gs>
                  </a:gsLst>
                  <a:lin ang="5400000" scaled="0"/>
                </a:gradFill>
                <a:hlinkClick r:id="rId8" action="ppaction://hlinkfile"/>
              </a:rPr>
              <a:t>wtg</a:t>
            </a:r>
            <a:endParaRPr lang="en-US" sz="38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Windows Phone Developer </a:t>
            </a:r>
            <a:r>
              <a:rPr lang="en-US" sz="3600" u="sng" dirty="0" smtClean="0">
                <a:gradFill>
                  <a:gsLst>
                    <a:gs pos="13869">
                      <a:srgbClr val="00BCF2"/>
                    </a:gs>
                    <a:gs pos="42000">
                      <a:srgbClr val="00BCF2"/>
                    </a:gs>
                  </a:gsLst>
                  <a:lin ang="5400000" scaled="0"/>
                </a:gradFill>
                <a:hlinkClick r:id="rId9"/>
              </a:rPr>
              <a:t>developer.windowsphone.com</a:t>
            </a:r>
            <a:r>
              <a:rPr lang="en-US" sz="3600" dirty="0" smtClean="0">
                <a:gradFill>
                  <a:gsLst>
                    <a:gs pos="13869">
                      <a:srgbClr val="00BCF2"/>
                    </a:gs>
                    <a:gs pos="42000">
                      <a:srgbClr val="00BCF2"/>
                    </a:gs>
                  </a:gsLst>
                  <a:lin ang="5400000" scaled="0"/>
                </a:gradFill>
              </a:rPr>
              <a:t> </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008944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40072251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94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057606645"/>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531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DEMO: </a:t>
            </a:r>
            <a:br>
              <a:rPr lang="en-US" smtClean="0"/>
            </a:br>
            <a:r>
              <a:rPr lang="en-US" smtClean="0"/>
              <a:t>Silverlight 8.1</a:t>
            </a:r>
            <a:endParaRPr lang="en-US" dirty="0"/>
          </a:p>
        </p:txBody>
      </p:sp>
      <p:sp>
        <p:nvSpPr>
          <p:cNvPr id="4" name="Text Placeholder 3"/>
          <p:cNvSpPr>
            <a:spLocks noGrp="1"/>
          </p:cNvSpPr>
          <p:nvPr>
            <p:ph type="body" sz="quarter" idx="12"/>
          </p:nvPr>
        </p:nvSpPr>
        <p:spPr/>
        <p:txBody>
          <a:bodyPr/>
          <a:lstStyle/>
          <a:p>
            <a:r>
              <a:rPr lang="en-US" smtClean="0"/>
              <a:t>Preserving your investment in Silverlight apps</a:t>
            </a:r>
            <a:endParaRPr lang="en-US" dirty="0" smtClean="0"/>
          </a:p>
        </p:txBody>
      </p:sp>
    </p:spTree>
    <p:extLst>
      <p:ext uri="{BB962C8B-B14F-4D97-AF65-F5344CB8AC3E}">
        <p14:creationId xmlns:p14="http://schemas.microsoft.com/office/powerpoint/2010/main" val="2690019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a:xfrm>
            <a:off x="274638" y="1212850"/>
            <a:ext cx="11887200" cy="3176254"/>
          </a:xfrm>
        </p:spPr>
        <p:txBody>
          <a:bodyPr/>
          <a:lstStyle/>
          <a:p>
            <a:r>
              <a:rPr lang="en-US" dirty="0" smtClean="0"/>
              <a:t>Friction-free upgrades</a:t>
            </a:r>
          </a:p>
          <a:p>
            <a:r>
              <a:rPr lang="en-US" dirty="0" smtClean="0"/>
              <a:t>Opt-in to supporting larger screens</a:t>
            </a:r>
          </a:p>
          <a:p>
            <a:pPr lvl="1"/>
            <a:r>
              <a:rPr lang="en-US" dirty="0" smtClean="0">
                <a:hlinkClick r:id="rId2"/>
              </a:rPr>
              <a:t>http://aka.ms/wpsllarge</a:t>
            </a:r>
            <a:endParaRPr lang="en-US" dirty="0" smtClean="0"/>
          </a:p>
          <a:p>
            <a:endParaRPr lang="en-US" dirty="0" smtClean="0"/>
          </a:p>
          <a:p>
            <a:r>
              <a:rPr lang="en-US" dirty="0" smtClean="0"/>
              <a:t>Only available on Windows Phone OS</a:t>
            </a:r>
            <a:endParaRPr lang="en-US" dirty="0"/>
          </a:p>
        </p:txBody>
      </p:sp>
      <p:sp>
        <p:nvSpPr>
          <p:cNvPr id="5" name="Title 4"/>
          <p:cNvSpPr>
            <a:spLocks noGrp="1"/>
          </p:cNvSpPr>
          <p:nvPr>
            <p:ph type="title"/>
          </p:nvPr>
        </p:nvSpPr>
        <p:spPr/>
        <p:txBody>
          <a:bodyPr/>
          <a:lstStyle/>
          <a:p>
            <a:r>
              <a:rPr lang="en-US" smtClean="0"/>
              <a:t>Windows Phone Silverlight 8.1</a:t>
            </a:r>
            <a:endParaRPr lang="en-US" dirty="0"/>
          </a:p>
        </p:txBody>
      </p:sp>
    </p:spTree>
    <p:extLst>
      <p:ext uri="{BB962C8B-B14F-4D97-AF65-F5344CB8AC3E}">
        <p14:creationId xmlns:p14="http://schemas.microsoft.com/office/powerpoint/2010/main" val="731643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18237" y="-5428"/>
            <a:ext cx="0" cy="700537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108677" y="-10854"/>
            <a:ext cx="8144730" cy="1079241"/>
            <a:chOff x="1932786" y="-10642"/>
            <a:chExt cx="7985754" cy="1058175"/>
          </a:xfrm>
        </p:grpSpPr>
        <p:sp>
          <p:nvSpPr>
            <p:cNvPr id="7" name="TextBox 6"/>
            <p:cNvSpPr txBox="1"/>
            <p:nvPr/>
          </p:nvSpPr>
          <p:spPr>
            <a:xfrm>
              <a:off x="1932786" y="-10642"/>
              <a:ext cx="2347437"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Layout</a:t>
              </a:r>
            </a:p>
          </p:txBody>
        </p:sp>
        <p:sp>
          <p:nvSpPr>
            <p:cNvPr id="8" name="TextBox 7"/>
            <p:cNvSpPr txBox="1"/>
            <p:nvPr/>
          </p:nvSpPr>
          <p:spPr>
            <a:xfrm>
              <a:off x="7716975" y="-10642"/>
              <a:ext cx="2201565"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Assets</a:t>
              </a:r>
            </a:p>
          </p:txBody>
        </p:sp>
      </p:grpSp>
      <p:sp>
        <p:nvSpPr>
          <p:cNvPr id="2" name="TextBox 1"/>
          <p:cNvSpPr txBox="1"/>
          <p:nvPr/>
        </p:nvSpPr>
        <p:spPr>
          <a:xfrm>
            <a:off x="614138" y="2075279"/>
            <a:ext cx="5383245" cy="2894388"/>
          </a:xfrm>
          <a:prstGeom prst="rect">
            <a:avLst/>
          </a:prstGeom>
          <a:noFill/>
        </p:spPr>
        <p:txBody>
          <a:bodyPr wrap="square" lIns="186521" tIns="149217" rIns="186521" bIns="149217" rtlCol="0">
            <a:spAutoFit/>
          </a:bodyPr>
          <a:lstStyle/>
          <a:p>
            <a:pPr defTabSz="932597">
              <a:lnSpc>
                <a:spcPct val="90000"/>
              </a:lnSpc>
              <a:spcAft>
                <a:spcPts val="612"/>
              </a:spcAft>
            </a:pPr>
            <a:r>
              <a:rPr lang="en-US" sz="6119" dirty="0">
                <a:solidFill>
                  <a:srgbClr val="00BCF2"/>
                </a:solidFill>
              </a:rPr>
              <a:t>Positioning UI objects on the screen</a:t>
            </a:r>
          </a:p>
        </p:txBody>
      </p:sp>
      <p:sp>
        <p:nvSpPr>
          <p:cNvPr id="18" name="TextBox 17"/>
          <p:cNvSpPr txBox="1"/>
          <p:nvPr/>
        </p:nvSpPr>
        <p:spPr>
          <a:xfrm>
            <a:off x="6439091" y="2075279"/>
            <a:ext cx="5639465" cy="2894388"/>
          </a:xfrm>
          <a:prstGeom prst="rect">
            <a:avLst/>
          </a:prstGeom>
          <a:noFill/>
        </p:spPr>
        <p:txBody>
          <a:bodyPr wrap="square" lIns="186521" tIns="149217" rIns="186521" bIns="149217" rtlCol="0">
            <a:spAutoFit/>
          </a:bodyPr>
          <a:lstStyle/>
          <a:p>
            <a:pPr defTabSz="932597">
              <a:lnSpc>
                <a:spcPct val="90000"/>
              </a:lnSpc>
              <a:spcAft>
                <a:spcPts val="612"/>
              </a:spcAft>
            </a:pPr>
            <a:r>
              <a:rPr lang="en-US" sz="6119" dirty="0">
                <a:solidFill>
                  <a:srgbClr val="00BCF2"/>
                </a:solidFill>
              </a:rPr>
              <a:t>Images, videos, and other graphics</a:t>
            </a:r>
          </a:p>
        </p:txBody>
      </p:sp>
    </p:spTree>
    <p:extLst>
      <p:ext uri="{BB962C8B-B14F-4D97-AF65-F5344CB8AC3E}">
        <p14:creationId xmlns:p14="http://schemas.microsoft.com/office/powerpoint/2010/main" val="300862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18237" y="-5428"/>
            <a:ext cx="0" cy="7005379"/>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108677" y="-10854"/>
            <a:ext cx="8144730" cy="1079241"/>
            <a:chOff x="1932786" y="-10642"/>
            <a:chExt cx="7985754" cy="1058175"/>
          </a:xfrm>
        </p:grpSpPr>
        <p:sp>
          <p:nvSpPr>
            <p:cNvPr id="7" name="TextBox 6"/>
            <p:cNvSpPr txBox="1"/>
            <p:nvPr/>
          </p:nvSpPr>
          <p:spPr>
            <a:xfrm>
              <a:off x="1932786" y="-10642"/>
              <a:ext cx="2347437"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Layout</a:t>
              </a:r>
            </a:p>
          </p:txBody>
        </p:sp>
        <p:sp>
          <p:nvSpPr>
            <p:cNvPr id="8" name="TextBox 7"/>
            <p:cNvSpPr txBox="1"/>
            <p:nvPr/>
          </p:nvSpPr>
          <p:spPr>
            <a:xfrm>
              <a:off x="7716975" y="-10642"/>
              <a:ext cx="2201565" cy="105817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5507" dirty="0">
                  <a:solidFill>
                    <a:srgbClr val="FFFFFF"/>
                  </a:solidFill>
                  <a:latin typeface="Segoe UI Light"/>
                </a:rPr>
                <a:t>Assets</a:t>
              </a:r>
            </a:p>
          </p:txBody>
        </p:sp>
      </p:grpSp>
      <p:cxnSp>
        <p:nvCxnSpPr>
          <p:cNvPr id="17" name="Curved Connector 16"/>
          <p:cNvCxnSpPr>
            <a:stCxn id="9" idx="2"/>
          </p:cNvCxnSpPr>
          <p:nvPr/>
        </p:nvCxnSpPr>
        <p:spPr>
          <a:xfrm rot="16200000" flipH="1">
            <a:off x="3155558" y="2730943"/>
            <a:ext cx="770733" cy="470322"/>
          </a:xfrm>
          <a:prstGeom prst="curvedConnector3">
            <a:avLst>
              <a:gd name="adj1" fmla="val 36322"/>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0" idx="2"/>
          </p:cNvCxnSpPr>
          <p:nvPr/>
        </p:nvCxnSpPr>
        <p:spPr>
          <a:xfrm rot="5400000">
            <a:off x="2697368" y="4859199"/>
            <a:ext cx="770731" cy="446062"/>
          </a:xfrm>
          <a:prstGeom prst="curvedConnector3">
            <a:avLst>
              <a:gd name="adj1" fmla="val 37374"/>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1" idx="3"/>
            <a:endCxn id="12" idx="1"/>
          </p:cNvCxnSpPr>
          <p:nvPr/>
        </p:nvCxnSpPr>
        <p:spPr>
          <a:xfrm flipV="1">
            <a:off x="5289456" y="1908041"/>
            <a:ext cx="1857563" cy="4232251"/>
          </a:xfrm>
          <a:prstGeom prst="curvedConnector3">
            <a:avLst>
              <a:gd name="adj1" fmla="val 41705"/>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2" idx="2"/>
          </p:cNvCxnSpPr>
          <p:nvPr/>
        </p:nvCxnSpPr>
        <p:spPr>
          <a:xfrm rot="5400000">
            <a:off x="8561091" y="2781847"/>
            <a:ext cx="770731" cy="368514"/>
          </a:xfrm>
          <a:prstGeom prst="curvedConnector3">
            <a:avLst>
              <a:gd name="adj1" fmla="val 33165"/>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3" idx="2"/>
          </p:cNvCxnSpPr>
          <p:nvPr/>
        </p:nvCxnSpPr>
        <p:spPr>
          <a:xfrm rot="16200000" flipH="1">
            <a:off x="8977257" y="4850319"/>
            <a:ext cx="770731" cy="463819"/>
          </a:xfrm>
          <a:prstGeom prst="curvedConnector3">
            <a:avLst>
              <a:gd name="adj1" fmla="val 35269"/>
            </a:avLst>
          </a:prstGeom>
          <a:ln w="95250" cap="rnd">
            <a:solidFill>
              <a:schemeClr val="tx1"/>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1322070" y="1235344"/>
            <a:ext cx="3967386" cy="1345395"/>
          </a:xfrm>
          <a:prstGeom prst="rect">
            <a:avLst/>
          </a:prstGeom>
          <a:solidFill>
            <a:schemeClr val="accent1"/>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Physical Size &amp; Shape</a:t>
            </a:r>
          </a:p>
        </p:txBody>
      </p:sp>
      <p:sp>
        <p:nvSpPr>
          <p:cNvPr id="10" name="Rectangle 9"/>
          <p:cNvSpPr/>
          <p:nvPr/>
        </p:nvSpPr>
        <p:spPr bwMode="auto">
          <a:xfrm>
            <a:off x="1322070" y="3351469"/>
            <a:ext cx="3967386" cy="1345395"/>
          </a:xfrm>
          <a:prstGeom prst="rect">
            <a:avLst/>
          </a:prstGeom>
          <a:solidFill>
            <a:schemeClr val="accent2"/>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Viewing Distance</a:t>
            </a:r>
          </a:p>
        </p:txBody>
      </p:sp>
      <p:sp>
        <p:nvSpPr>
          <p:cNvPr id="11" name="Rectangle 10"/>
          <p:cNvSpPr/>
          <p:nvPr/>
        </p:nvSpPr>
        <p:spPr bwMode="auto">
          <a:xfrm>
            <a:off x="1322070" y="5467594"/>
            <a:ext cx="3967386" cy="1345395"/>
          </a:xfrm>
          <a:prstGeom prst="rect">
            <a:avLst/>
          </a:prstGeom>
          <a:solidFill>
            <a:schemeClr val="accent3"/>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Effective Resolution</a:t>
            </a:r>
          </a:p>
        </p:txBody>
      </p:sp>
      <p:sp>
        <p:nvSpPr>
          <p:cNvPr id="12" name="Rectangle 11"/>
          <p:cNvSpPr/>
          <p:nvPr/>
        </p:nvSpPr>
        <p:spPr bwMode="auto">
          <a:xfrm>
            <a:off x="7147019" y="1235344"/>
            <a:ext cx="3967386" cy="1345395"/>
          </a:xfrm>
          <a:prstGeom prst="rect">
            <a:avLst/>
          </a:prstGeom>
          <a:solidFill>
            <a:schemeClr val="accent4"/>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Detail Level</a:t>
            </a:r>
          </a:p>
        </p:txBody>
      </p:sp>
      <p:sp>
        <p:nvSpPr>
          <p:cNvPr id="13" name="Rectangle 12"/>
          <p:cNvSpPr/>
          <p:nvPr/>
        </p:nvSpPr>
        <p:spPr bwMode="auto">
          <a:xfrm>
            <a:off x="7147019" y="3351469"/>
            <a:ext cx="3967386" cy="1345395"/>
          </a:xfrm>
          <a:prstGeom prst="rect">
            <a:avLst/>
          </a:prstGeom>
          <a:solidFill>
            <a:schemeClr val="accent5"/>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Scale Factors</a:t>
            </a:r>
          </a:p>
        </p:txBody>
      </p:sp>
      <p:sp>
        <p:nvSpPr>
          <p:cNvPr id="14" name="Rectangle 13"/>
          <p:cNvSpPr/>
          <p:nvPr/>
        </p:nvSpPr>
        <p:spPr bwMode="auto">
          <a:xfrm>
            <a:off x="7147019" y="5467594"/>
            <a:ext cx="3967386" cy="1345395"/>
          </a:xfrm>
          <a:prstGeom prst="rect">
            <a:avLst/>
          </a:prstGeom>
          <a:solidFill>
            <a:schemeClr val="accent6"/>
          </a:solid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4080" dirty="0">
                <a:solidFill>
                  <a:srgbClr val="FFFFFF"/>
                </a:solidFill>
                <a:latin typeface="Segoe UI Light"/>
                <a:ea typeface="Segoe UI" pitchFamily="34" charset="0"/>
                <a:cs typeface="Segoe UI" pitchFamily="34" charset="0"/>
              </a:rPr>
              <a:t>Mastering</a:t>
            </a:r>
          </a:p>
        </p:txBody>
      </p:sp>
    </p:spTree>
    <p:extLst>
      <p:ext uri="{BB962C8B-B14F-4D97-AF65-F5344CB8AC3E}">
        <p14:creationId xmlns:p14="http://schemas.microsoft.com/office/powerpoint/2010/main" val="1745464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750"/>
                                        <p:tgtEl>
                                          <p:spTgt spid="17"/>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750"/>
                                        <p:tgtEl>
                                          <p:spTgt spid="21"/>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750"/>
                                        <p:tgtEl>
                                          <p:spTgt spid="24"/>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up)">
                                      <p:cBhvr>
                                        <p:cTn id="36" dur="750"/>
                                        <p:tgtEl>
                                          <p:spTgt spid="2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750"/>
                                        <p:tgtEl>
                                          <p:spTgt spid="30"/>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spect="1"/>
          </p:cNvSpPr>
          <p:nvPr/>
        </p:nvSpPr>
        <p:spPr>
          <a:xfrm>
            <a:off x="2161413" y="1869013"/>
            <a:ext cx="8113649" cy="4569756"/>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5507" dirty="0">
                <a:solidFill>
                  <a:srgbClr val="FFFFFF"/>
                </a:solidFill>
              </a:rPr>
              <a:t>40”</a:t>
            </a:r>
          </a:p>
        </p:txBody>
      </p:sp>
      <p:sp>
        <p:nvSpPr>
          <p:cNvPr id="15" name="Rectangle 14"/>
          <p:cNvSpPr>
            <a:spLocks noChangeAspect="1"/>
          </p:cNvSpPr>
          <p:nvPr/>
        </p:nvSpPr>
        <p:spPr>
          <a:xfrm>
            <a:off x="2161412" y="1869013"/>
            <a:ext cx="6061922" cy="3450632"/>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4080" dirty="0">
                <a:solidFill>
                  <a:srgbClr val="FFFFFF"/>
                </a:solidFill>
              </a:rPr>
              <a:t>30”</a:t>
            </a:r>
          </a:p>
        </p:txBody>
      </p:sp>
      <p:sp>
        <p:nvSpPr>
          <p:cNvPr id="13" name="Rectangle 12"/>
          <p:cNvSpPr>
            <a:spLocks noChangeAspect="1"/>
          </p:cNvSpPr>
          <p:nvPr/>
        </p:nvSpPr>
        <p:spPr>
          <a:xfrm>
            <a:off x="2161413" y="1869013"/>
            <a:ext cx="4849537" cy="2704551"/>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3264" dirty="0">
                <a:solidFill>
                  <a:srgbClr val="FFFFFF"/>
                </a:solidFill>
              </a:rPr>
              <a:t>24”</a:t>
            </a:r>
          </a:p>
        </p:txBody>
      </p:sp>
      <p:sp>
        <p:nvSpPr>
          <p:cNvPr id="19" name="Rectangle 18"/>
          <p:cNvSpPr>
            <a:spLocks noChangeAspect="1"/>
          </p:cNvSpPr>
          <p:nvPr/>
        </p:nvSpPr>
        <p:spPr>
          <a:xfrm>
            <a:off x="2161413" y="1869013"/>
            <a:ext cx="3637153" cy="2028413"/>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2856" dirty="0">
                <a:solidFill>
                  <a:srgbClr val="FFFFFF"/>
                </a:solidFill>
              </a:rPr>
              <a:t>18”</a:t>
            </a:r>
          </a:p>
        </p:txBody>
      </p:sp>
      <p:sp>
        <p:nvSpPr>
          <p:cNvPr id="14" name="Rectangle 13"/>
          <p:cNvSpPr>
            <a:spLocks noChangeAspect="1"/>
          </p:cNvSpPr>
          <p:nvPr/>
        </p:nvSpPr>
        <p:spPr>
          <a:xfrm>
            <a:off x="2161413" y="1869012"/>
            <a:ext cx="2891070" cy="1585426"/>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2448" dirty="0">
                <a:solidFill>
                  <a:srgbClr val="FFFFFF"/>
                </a:solidFill>
              </a:rPr>
              <a:t>14”</a:t>
            </a:r>
          </a:p>
        </p:txBody>
      </p:sp>
      <p:sp>
        <p:nvSpPr>
          <p:cNvPr id="17" name="Rectangle 16"/>
          <p:cNvSpPr>
            <a:spLocks noChangeAspect="1"/>
          </p:cNvSpPr>
          <p:nvPr/>
        </p:nvSpPr>
        <p:spPr>
          <a:xfrm>
            <a:off x="2161413" y="1869012"/>
            <a:ext cx="2051727" cy="1119124"/>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r" defTabSz="932597"/>
            <a:r>
              <a:rPr lang="en-US" sz="2040" dirty="0">
                <a:solidFill>
                  <a:srgbClr val="FFFFFF"/>
                </a:solidFill>
              </a:rPr>
              <a:t>10”</a:t>
            </a:r>
          </a:p>
        </p:txBody>
      </p:sp>
      <p:sp>
        <p:nvSpPr>
          <p:cNvPr id="12" name="Rectangle 11"/>
          <p:cNvSpPr>
            <a:spLocks noChangeAspect="1"/>
          </p:cNvSpPr>
          <p:nvPr/>
        </p:nvSpPr>
        <p:spPr>
          <a:xfrm>
            <a:off x="2161413" y="1869013"/>
            <a:ext cx="932603" cy="1585427"/>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932597"/>
            <a:r>
              <a:rPr lang="en-US" sz="1836" dirty="0">
                <a:solidFill>
                  <a:srgbClr val="FFFFFF"/>
                </a:solidFill>
              </a:rPr>
              <a:t>8”</a:t>
            </a:r>
          </a:p>
        </p:txBody>
      </p:sp>
      <p:sp>
        <p:nvSpPr>
          <p:cNvPr id="11" name="Rectangle 10"/>
          <p:cNvSpPr>
            <a:spLocks noChangeAspect="1"/>
          </p:cNvSpPr>
          <p:nvPr/>
        </p:nvSpPr>
        <p:spPr>
          <a:xfrm>
            <a:off x="2161413" y="1869013"/>
            <a:ext cx="652822" cy="1212384"/>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932597"/>
            <a:r>
              <a:rPr lang="en-US" sz="1632" dirty="0">
                <a:solidFill>
                  <a:srgbClr val="FFFFFF"/>
                </a:solidFill>
              </a:rPr>
              <a:t>6”</a:t>
            </a:r>
          </a:p>
        </p:txBody>
      </p:sp>
      <p:sp>
        <p:nvSpPr>
          <p:cNvPr id="10" name="Rectangle 9"/>
          <p:cNvSpPr>
            <a:spLocks noChangeAspect="1"/>
          </p:cNvSpPr>
          <p:nvPr/>
        </p:nvSpPr>
        <p:spPr>
          <a:xfrm>
            <a:off x="2161412" y="1869012"/>
            <a:ext cx="466302" cy="839343"/>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defTabSz="932597"/>
            <a:r>
              <a:rPr lang="en-US" sz="1428" dirty="0">
                <a:solidFill>
                  <a:srgbClr val="FFFFFF"/>
                </a:solidFill>
              </a:rPr>
              <a:t>4”</a:t>
            </a:r>
          </a:p>
        </p:txBody>
      </p:sp>
      <p:sp>
        <p:nvSpPr>
          <p:cNvPr id="4" name="TextBox 3"/>
          <p:cNvSpPr txBox="1"/>
          <p:nvPr/>
        </p:nvSpPr>
        <p:spPr>
          <a:xfrm>
            <a:off x="9445163" y="6438769"/>
            <a:ext cx="930593" cy="382308"/>
          </a:xfrm>
          <a:prstGeom prst="rect">
            <a:avLst/>
          </a:prstGeom>
          <a:noFill/>
          <a:ln>
            <a:noFill/>
          </a:ln>
        </p:spPr>
        <p:txBody>
          <a:bodyPr wrap="none" rtlCol="0">
            <a:spAutoFit/>
          </a:bodyPr>
          <a:lstStyle/>
          <a:p>
            <a:pPr algn="r" defTabSz="932597"/>
            <a:r>
              <a:rPr lang="en-US" sz="1836" i="1" dirty="0">
                <a:solidFill>
                  <a:srgbClr val="00BCF2"/>
                </a:solidFill>
                <a:latin typeface="Segoe UI Light"/>
              </a:rPr>
              <a:t>to scale</a:t>
            </a:r>
          </a:p>
        </p:txBody>
      </p:sp>
      <p:sp>
        <p:nvSpPr>
          <p:cNvPr id="2" name="Title 1"/>
          <p:cNvSpPr>
            <a:spLocks noGrp="1"/>
          </p:cNvSpPr>
          <p:nvPr>
            <p:ph type="title"/>
          </p:nvPr>
        </p:nvSpPr>
        <p:spPr/>
        <p:txBody>
          <a:bodyPr/>
          <a:lstStyle/>
          <a:p>
            <a:r>
              <a:rPr lang="en-US" dirty="0" smtClean="0"/>
              <a:t>Size (not resolution) matters</a:t>
            </a:r>
            <a:endParaRPr lang="en-US" dirty="0"/>
          </a:p>
        </p:txBody>
      </p:sp>
    </p:spTree>
    <p:extLst>
      <p:ext uri="{BB962C8B-B14F-4D97-AF65-F5344CB8AC3E}">
        <p14:creationId xmlns:p14="http://schemas.microsoft.com/office/powerpoint/2010/main" val="63044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9" grpId="0" animBg="1"/>
      <p:bldP spid="14" grpId="0" animBg="1"/>
      <p:bldP spid="17" grpId="0" animBg="1"/>
      <p:bldP spid="12" grpId="0" animBg="1"/>
      <p:bldP spid="11" grpId="0" animBg="1"/>
      <p:bldP spid="10" grpId="0" animBg="1"/>
      <p:bldP spid="4" grpId="0"/>
      <p:bldP spid="2" grpId="0"/>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CIM-B422_v02.pptx" id="{B8AD9FC8-7882-420B-9CFC-BFD7680467EF}" vid="{A47F9EB0-E06A-4882-A890-114D229F7F85}"/>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WIN-B322</Session_x0020_Code>
    <Presentation_x0020_Date xmlns="e36bfbf9-5e42-489c-a259-4c54eb22cb57">2014-05-15T00:00:00-05:00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sharepoint/v3"/>
    <ds:schemaRef ds:uri="http://schemas.openxmlformats.org/package/2006/metadata/core-properties"/>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 ds:uri="230e9df3-be65-4c73-a93b-d1236ebd677e"/>
    <ds:schemaRef ds:uri="e36bfbf9-5e42-489c-a259-4c54eb22cb57"/>
    <ds:schemaRef ds:uri="http://purl.org/dc/elements/1.1/"/>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4283</TotalTime>
  <Words>2641</Words>
  <Application>Microsoft Office PowerPoint</Application>
  <PresentationFormat>Custom</PresentationFormat>
  <Paragraphs>307</Paragraphs>
  <Slides>44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Calibri</vt:lpstr>
      <vt:lpstr>Calisto MT</vt:lpstr>
      <vt:lpstr>Consolas</vt:lpstr>
      <vt:lpstr>Courier New</vt:lpstr>
      <vt:lpstr>Segoe UI</vt:lpstr>
      <vt:lpstr>Segoe UI Light</vt:lpstr>
      <vt:lpstr>Wingdings</vt:lpstr>
      <vt:lpstr>TechEd 2014 Dk Blue</vt:lpstr>
      <vt:lpstr>1_TechEd 2014 Dk Blue</vt:lpstr>
      <vt:lpstr>PowerPoint Presentation</vt:lpstr>
      <vt:lpstr>From 4 to 40 inches:  Developing Windows Applications across Multiple Form-Factors</vt:lpstr>
      <vt:lpstr>PowerPoint Presentation</vt:lpstr>
      <vt:lpstr>PowerPoint Presentation</vt:lpstr>
      <vt:lpstr>DEMO:  Silverlight 8.1</vt:lpstr>
      <vt:lpstr>Windows Phone Silverlight 8.1</vt:lpstr>
      <vt:lpstr>PowerPoint Presentation</vt:lpstr>
      <vt:lpstr>PowerPoint Presentation</vt:lpstr>
      <vt:lpstr>Size (not resolution) matters</vt:lpstr>
      <vt:lpstr>Shape (not orientation) matters</vt:lpstr>
      <vt:lpstr>DEMO:  Universal app</vt:lpstr>
      <vt:lpstr>PowerPoint Presentation</vt:lpstr>
      <vt:lpstr>PowerPoint Presentation</vt:lpstr>
      <vt:lpstr>Far-away objects appear smaller than they are</vt:lpstr>
      <vt:lpstr>Far-away objects appear smaller than they are</vt:lpstr>
      <vt:lpstr>PowerPoint Presentation</vt:lpstr>
      <vt:lpstr>Effective resolution embraces viewing distance</vt:lpstr>
      <vt:lpstr>Size (not resolution) matters</vt:lpstr>
      <vt:lpstr>Effective resolution (not size) matters</vt:lpstr>
      <vt:lpstr>DEMO:  Universal app</vt:lpstr>
      <vt:lpstr>Building adaptive apps for Windows</vt:lpstr>
      <vt:lpstr>PowerPoint Presentation</vt:lpstr>
      <vt:lpstr>PowerPoint Presentation</vt:lpstr>
      <vt:lpstr>Effective asset size determines detail level</vt:lpstr>
      <vt:lpstr>PowerPoint Presentation</vt:lpstr>
      <vt:lpstr>Relative density (not DPI) is important</vt:lpstr>
      <vt:lpstr>Ignore this setting!</vt:lpstr>
      <vt:lpstr>DEMO:  Assets</vt:lpstr>
      <vt:lpstr>Steps to generating assets</vt:lpstr>
      <vt:lpstr>PowerPoint Presentation</vt:lpstr>
      <vt:lpstr>Master at highest practical resolution</vt:lpstr>
      <vt:lpstr>PowerPoint Presentation</vt:lpstr>
      <vt:lpstr>Where’s the code?</vt:lpstr>
      <vt:lpstr>Windows Phone Developers</vt:lpstr>
      <vt:lpstr>PowerPoint Presentation</vt:lpstr>
      <vt:lpstr>Minimum effective resolution for Phones</vt:lpstr>
      <vt:lpstr>Wrap-up &amp; call to action</vt:lpstr>
      <vt:lpstr>Related content – breakout sessions</vt:lpstr>
      <vt:lpstr>Related content – online &amp; in-person</vt:lpstr>
      <vt:lpstr>Windows Track Resources</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4 to 40 inches: Developing Windows Applications across Multiple Form-Factors</dc:title>
  <dc:subject>TechEd 2014</dc:subject>
  <dc:creator>&lt;Speaker name goes here&gt;</dc:creator>
  <cp:keywords/>
  <dc:description>Template: Jordan Cayabyab, Artitudes Design
Formatting: 
Audience Type:</dc:description>
  <cp:lastModifiedBy>testadmin</cp:lastModifiedBy>
  <cp:revision>268</cp:revision>
  <dcterms:created xsi:type="dcterms:W3CDTF">2013-10-21T21:40:33Z</dcterms:created>
  <dcterms:modified xsi:type="dcterms:W3CDTF">2014-05-15T18:08:29Z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