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8"/>
  </p:notesMasterIdLst>
  <p:handoutMasterIdLst>
    <p:handoutMasterId r:id="rId39"/>
  </p:handoutMasterIdLst>
  <p:sldIdLst>
    <p:sldId id="1381" r:id="rId5"/>
    <p:sldId id="1516" r:id="rId6"/>
    <p:sldId id="1464" r:id="rId7"/>
    <p:sldId id="1478" r:id="rId8"/>
    <p:sldId id="1457" r:id="rId9"/>
    <p:sldId id="1466" r:id="rId10"/>
    <p:sldId id="1508" r:id="rId11"/>
    <p:sldId id="1513" r:id="rId12"/>
    <p:sldId id="1510" r:id="rId13"/>
    <p:sldId id="1514" r:id="rId14"/>
    <p:sldId id="1468" r:id="rId15"/>
    <p:sldId id="1472" r:id="rId16"/>
    <p:sldId id="1512" r:id="rId17"/>
    <p:sldId id="1492" r:id="rId18"/>
    <p:sldId id="1494" r:id="rId19"/>
    <p:sldId id="1471" r:id="rId20"/>
    <p:sldId id="1515" r:id="rId21"/>
    <p:sldId id="1473" r:id="rId22"/>
    <p:sldId id="1459" r:id="rId23"/>
    <p:sldId id="1476" r:id="rId24"/>
    <p:sldId id="1477" r:id="rId25"/>
    <p:sldId id="1475" r:id="rId26"/>
    <p:sldId id="1463" r:id="rId27"/>
    <p:sldId id="1503" r:id="rId28"/>
    <p:sldId id="1504" r:id="rId29"/>
    <p:sldId id="1479" r:id="rId30"/>
    <p:sldId id="1517" r:id="rId31"/>
    <p:sldId id="1482" r:id="rId32"/>
    <p:sldId id="1483" r:id="rId33"/>
    <p:sldId id="1484" r:id="rId34"/>
    <p:sldId id="1485" r:id="rId35"/>
    <p:sldId id="1491" r:id="rId36"/>
    <p:sldId id="1490"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516"/>
            <p14:sldId id="1464"/>
            <p14:sldId id="1478"/>
            <p14:sldId id="1457"/>
            <p14:sldId id="1466"/>
            <p14:sldId id="1508"/>
            <p14:sldId id="1513"/>
            <p14:sldId id="1510"/>
            <p14:sldId id="1514"/>
            <p14:sldId id="1468"/>
            <p14:sldId id="1472"/>
            <p14:sldId id="1512"/>
            <p14:sldId id="1492"/>
            <p14:sldId id="1494"/>
            <p14:sldId id="1471"/>
            <p14:sldId id="1515"/>
            <p14:sldId id="1473"/>
            <p14:sldId id="1459"/>
            <p14:sldId id="1476"/>
            <p14:sldId id="1477"/>
            <p14:sldId id="1475"/>
            <p14:sldId id="1463"/>
            <p14:sldId id="1503"/>
            <p14:sldId id="1504"/>
            <p14:sldId id="1479"/>
            <p14:sldId id="1517"/>
            <p14:sldId id="1482"/>
            <p14:sldId id="1483"/>
            <p14:sldId id="1484"/>
            <p14:sldId id="1485"/>
            <p14:sldId id="1491"/>
            <p14:sldId id="149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DC3C00"/>
    <a:srgbClr val="009E49"/>
    <a:srgbClr val="FFFFFF"/>
    <a:srgbClr val="0072C6"/>
    <a:srgbClr val="00BCF2"/>
    <a:srgbClr val="002050"/>
    <a:srgbClr val="0000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1587" autoAdjust="0"/>
  </p:normalViewPr>
  <p:slideViewPr>
    <p:cSldViewPr snapToObjects="1">
      <p:cViewPr varScale="1">
        <p:scale>
          <a:sx n="93" d="100"/>
          <a:sy n="93" d="100"/>
        </p:scale>
        <p:origin x="1212" y="8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87178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95702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8184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87414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88129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85846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49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81059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322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95703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46921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84019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907194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34964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336430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696896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131918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20706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133476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662106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2567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03670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580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27627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97603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19732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8448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26380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878354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8"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coretech.d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technet.microsoft.com/en-us/library/hh824834.aspx"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tinyurl.com/CM81Upgrad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Balancing</a:t>
            </a:r>
            <a:endParaRPr lang="en-US" dirty="0"/>
          </a:p>
        </p:txBody>
      </p:sp>
      <p:graphicFrame>
        <p:nvGraphicFramePr>
          <p:cNvPr id="8" name="Table 7"/>
          <p:cNvGraphicFramePr>
            <a:graphicFrameLocks noGrp="1"/>
          </p:cNvGraphicFramePr>
          <p:nvPr>
            <p:extLst/>
          </p:nvPr>
        </p:nvGraphicFramePr>
        <p:xfrm>
          <a:off x="350837" y="1455102"/>
          <a:ext cx="11125200" cy="2956560"/>
        </p:xfrm>
        <a:graphic>
          <a:graphicData uri="http://schemas.openxmlformats.org/drawingml/2006/table">
            <a:tbl>
              <a:tblPr firstRow="1" bandRow="1">
                <a:tableStyleId>{5C22544A-7EE6-4342-B048-85BDC9FD1C3A}</a:tableStyleId>
              </a:tblPr>
              <a:tblGrid>
                <a:gridCol w="2057400"/>
                <a:gridCol w="762000"/>
                <a:gridCol w="1066800"/>
                <a:gridCol w="914400"/>
                <a:gridCol w="1295400"/>
                <a:gridCol w="1066800"/>
                <a:gridCol w="1219200"/>
                <a:gridCol w="1143000"/>
                <a:gridCol w="1600200"/>
              </a:tblGrid>
              <a:tr h="563670">
                <a:tc>
                  <a:txBody>
                    <a:bodyPr/>
                    <a:lstStyle/>
                    <a:p>
                      <a:pPr algn="ctr"/>
                      <a:r>
                        <a:rPr lang="en-US" dirty="0" smtClean="0"/>
                        <a:t>Method</a:t>
                      </a:r>
                      <a:endParaRPr lang="en-US" dirty="0"/>
                    </a:p>
                  </a:txBody>
                  <a:tcPr anchor="ctr"/>
                </a:tc>
                <a:tc>
                  <a:txBody>
                    <a:bodyPr/>
                    <a:lstStyle/>
                    <a:p>
                      <a:pPr algn="ctr"/>
                      <a:r>
                        <a:rPr lang="en-US" dirty="0" smtClean="0"/>
                        <a:t>Add Tiles</a:t>
                      </a:r>
                      <a:endParaRPr lang="en-US" dirty="0"/>
                    </a:p>
                  </a:txBody>
                  <a:tcPr/>
                </a:tc>
                <a:tc>
                  <a:txBody>
                    <a:bodyPr/>
                    <a:lstStyle/>
                    <a:p>
                      <a:pPr algn="ctr"/>
                      <a:r>
                        <a:rPr lang="en-US" dirty="0" smtClean="0"/>
                        <a:t>Remove Tiles</a:t>
                      </a:r>
                      <a:endParaRPr lang="en-US" dirty="0"/>
                    </a:p>
                  </a:txBody>
                  <a:tcPr/>
                </a:tc>
                <a:tc>
                  <a:txBody>
                    <a:bodyPr/>
                    <a:lstStyle/>
                    <a:p>
                      <a:pPr algn="ctr"/>
                      <a:r>
                        <a:rPr lang="en-US" dirty="0" smtClean="0"/>
                        <a:t>Resize Tiles </a:t>
                      </a:r>
                      <a:endParaRPr lang="en-US" dirty="0"/>
                    </a:p>
                  </a:txBody>
                  <a:tcPr/>
                </a:tc>
                <a:tc>
                  <a:txBody>
                    <a:bodyPr/>
                    <a:lstStyle/>
                    <a:p>
                      <a:pPr algn="ctr"/>
                      <a:r>
                        <a:rPr lang="en-US" dirty="0" smtClean="0"/>
                        <a:t>Label Tile Groups</a:t>
                      </a:r>
                      <a:endParaRPr lang="en-US" dirty="0"/>
                    </a:p>
                  </a:txBody>
                  <a:tcPr/>
                </a:tc>
                <a:tc>
                  <a:txBody>
                    <a:bodyPr/>
                    <a:lstStyle/>
                    <a:p>
                      <a:pPr algn="ctr"/>
                      <a:r>
                        <a:rPr lang="en-US" dirty="0" smtClean="0"/>
                        <a:t>Arrange Tiles</a:t>
                      </a:r>
                      <a:endParaRPr lang="en-US" dirty="0"/>
                    </a:p>
                  </a:txBody>
                  <a:tcPr/>
                </a:tc>
                <a:tc>
                  <a:txBody>
                    <a:bodyPr/>
                    <a:lstStyle/>
                    <a:p>
                      <a:pPr algn="ctr"/>
                      <a:r>
                        <a:rPr lang="en-US" dirty="0" smtClean="0"/>
                        <a:t>Set Start Color</a:t>
                      </a:r>
                      <a:endParaRPr lang="en-US" dirty="0"/>
                    </a:p>
                  </a:txBody>
                  <a:tcPr/>
                </a:tc>
                <a:tc>
                  <a:txBody>
                    <a:bodyPr/>
                    <a:lstStyle/>
                    <a:p>
                      <a:pPr algn="ctr"/>
                      <a:r>
                        <a:rPr lang="en-US" dirty="0" smtClean="0"/>
                        <a:t>Set Start Accent</a:t>
                      </a:r>
                      <a:endParaRPr lang="en-US" dirty="0"/>
                    </a:p>
                  </a:txBody>
                  <a:tcPr/>
                </a:tc>
                <a:tc>
                  <a:txBody>
                    <a:bodyPr/>
                    <a:lstStyle/>
                    <a:p>
                      <a:pPr algn="ctr"/>
                      <a:r>
                        <a:rPr lang="en-US" dirty="0" smtClean="0"/>
                        <a:t>Set Desktop Background</a:t>
                      </a:r>
                      <a:endParaRPr lang="en-US" dirty="0"/>
                    </a:p>
                  </a:txBody>
                  <a:tcPr/>
                </a:tc>
              </a:tr>
              <a:tr h="509987">
                <a:tc>
                  <a:txBody>
                    <a:bodyPr/>
                    <a:lstStyle/>
                    <a:p>
                      <a:pPr algn="ctr"/>
                      <a:r>
                        <a:rPr lang="en-US" dirty="0" err="1" smtClean="0"/>
                        <a:t>CopyProfile</a:t>
                      </a:r>
                      <a:endParaRPr lang="en-US" dirty="0" smtClean="0"/>
                    </a:p>
                    <a:p>
                      <a:pPr algn="ctr"/>
                      <a:r>
                        <a:rPr lang="en-US" sz="1400" dirty="0" smtClean="0"/>
                        <a:t>(Unattend.xml)</a:t>
                      </a:r>
                    </a:p>
                  </a:txBody>
                  <a:tcPr/>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r>
              <a:tr h="509987">
                <a:tc>
                  <a:txBody>
                    <a:bodyPr/>
                    <a:lstStyle/>
                    <a:p>
                      <a:pPr algn="ctr"/>
                      <a:r>
                        <a:rPr lang="en-US" dirty="0" err="1" smtClean="0"/>
                        <a:t>AppsFolderLayout</a:t>
                      </a:r>
                      <a:endParaRPr lang="en-US" dirty="0" smtClean="0"/>
                    </a:p>
                    <a:p>
                      <a:pPr algn="ctr"/>
                      <a:r>
                        <a:rPr lang="en-US" sz="1400" dirty="0" smtClean="0"/>
                        <a:t>(File copy)</a:t>
                      </a:r>
                      <a:endParaRPr lang="en-US" sz="1400" dirty="0"/>
                    </a:p>
                  </a:txBody>
                  <a:tcPr/>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r>
                        <a:rPr lang="en-US" sz="2400" b="1" dirty="0" smtClean="0"/>
                        <a:t>*</a:t>
                      </a:r>
                      <a:endParaRPr lang="en-US" sz="2400" b="1" dirty="0"/>
                    </a:p>
                  </a:txBody>
                  <a:tcPr anchor="b"/>
                </a:tc>
                <a:tc gridSpan="3">
                  <a:txBody>
                    <a:bodyPr/>
                    <a:lstStyle/>
                    <a:p>
                      <a:pPr algn="ctr"/>
                      <a:r>
                        <a:rPr lang="en-US" sz="2400" b="1" dirty="0" smtClean="0"/>
                        <a:t>Secret Sauce</a:t>
                      </a:r>
                      <a:endParaRPr lang="en-US" sz="2400" b="1" dirty="0"/>
                    </a:p>
                  </a:txBody>
                  <a:tcPr anchor="ctr"/>
                </a:tc>
                <a:tc hMerge="1">
                  <a:txBody>
                    <a:bodyPr/>
                    <a:lstStyle/>
                    <a:p>
                      <a:pPr algn="ctr"/>
                      <a:endParaRPr lang="en-US" sz="2400" b="1" dirty="0"/>
                    </a:p>
                  </a:txBody>
                  <a:tcPr anchor="b"/>
                </a:tc>
                <a:tc hMerge="1">
                  <a:txBody>
                    <a:bodyPr/>
                    <a:lstStyle/>
                    <a:p>
                      <a:pPr algn="ctr"/>
                      <a:endParaRPr lang="en-US" sz="2400" b="1" dirty="0"/>
                    </a:p>
                  </a:txBody>
                  <a:tcPr anchor="b"/>
                </a:tc>
              </a:tr>
              <a:tr h="509987">
                <a:tc>
                  <a:txBody>
                    <a:bodyPr/>
                    <a:lstStyle/>
                    <a:p>
                      <a:pPr algn="ctr"/>
                      <a:r>
                        <a:rPr lang="en-US" dirty="0" err="1" smtClean="0"/>
                        <a:t>StartTiles</a:t>
                      </a:r>
                      <a:endParaRPr lang="en-US" dirty="0" smtClean="0"/>
                    </a:p>
                    <a:p>
                      <a:pPr marL="0" marR="0" indent="0" algn="ctr" defTabSz="932742" rtl="0" eaLnBrk="1" fontAlgn="auto" latinLnBrk="0" hangingPunct="1">
                        <a:lnSpc>
                          <a:spcPct val="100000"/>
                        </a:lnSpc>
                        <a:spcBef>
                          <a:spcPts val="0"/>
                        </a:spcBef>
                        <a:spcAft>
                          <a:spcPts val="0"/>
                        </a:spcAft>
                        <a:buClrTx/>
                        <a:buSzTx/>
                        <a:buFontTx/>
                        <a:buNone/>
                        <a:tabLst/>
                        <a:defRPr/>
                      </a:pPr>
                      <a:r>
                        <a:rPr lang="en-US" sz="1400" dirty="0" smtClean="0"/>
                        <a:t>(Unattend.xml)</a:t>
                      </a:r>
                      <a:endParaRPr lang="en-US" dirty="0"/>
                    </a:p>
                  </a:txBody>
                  <a:tcPr/>
                </a:tc>
                <a:tc>
                  <a:txBody>
                    <a:bodyPr/>
                    <a:lstStyle/>
                    <a:p>
                      <a:pPr algn="ctr"/>
                      <a:endParaRPr lang="en-US" sz="2400" b="1" dirty="0"/>
                    </a:p>
                  </a:txBody>
                  <a:tcPr anchor="b"/>
                </a:tc>
                <a:tc>
                  <a:txBody>
                    <a:bodyPr/>
                    <a:lstStyle/>
                    <a:p>
                      <a:pPr algn="ctr"/>
                      <a:endParaRPr lang="en-US" sz="2400" b="1" dirty="0"/>
                    </a:p>
                  </a:txBody>
                  <a:tcPr anchor="b"/>
                </a:tc>
                <a:tc>
                  <a:txBody>
                    <a:bodyPr/>
                    <a:lstStyle/>
                    <a:p>
                      <a:pPr algn="ctr"/>
                      <a:endParaRPr lang="en-US" sz="2400" b="1" dirty="0"/>
                    </a:p>
                  </a:txBody>
                  <a:tcPr anchor="b"/>
                </a:tc>
                <a:tc>
                  <a:txBody>
                    <a:bodyPr/>
                    <a:lstStyle/>
                    <a:p>
                      <a:pPr algn="ctr"/>
                      <a:endParaRPr lang="en-US" sz="2400" b="1" dirty="0"/>
                    </a:p>
                  </a:txBody>
                  <a:tcPr anchor="b"/>
                </a:tc>
                <a:tc>
                  <a:txBody>
                    <a:bodyPr/>
                    <a:lstStyle/>
                    <a:p>
                      <a:pPr algn="ctr"/>
                      <a:r>
                        <a:rPr lang="en-US" sz="2400" b="1" dirty="0" smtClean="0"/>
                        <a:t>*</a:t>
                      </a:r>
                      <a:endParaRPr lang="en-US" sz="2400" b="1" dirty="0"/>
                    </a:p>
                  </a:txBody>
                  <a:tcPr anchor="b"/>
                </a:tc>
                <a:tc>
                  <a:txBody>
                    <a:bodyPr/>
                    <a:lstStyle/>
                    <a:p>
                      <a:pPr algn="ctr"/>
                      <a:endParaRPr lang="en-US" sz="2400" b="1" dirty="0"/>
                    </a:p>
                  </a:txBody>
                  <a:tcPr anchor="b"/>
                </a:tc>
                <a:tc>
                  <a:txBody>
                    <a:bodyPr/>
                    <a:lstStyle/>
                    <a:p>
                      <a:pPr algn="ctr"/>
                      <a:endParaRPr lang="en-US" sz="2400" b="1" dirty="0"/>
                    </a:p>
                  </a:txBody>
                  <a:tcPr anchor="b"/>
                </a:tc>
                <a:tc>
                  <a:txBody>
                    <a:bodyPr/>
                    <a:lstStyle/>
                    <a:p>
                      <a:pPr algn="ctr"/>
                      <a:endParaRPr lang="en-US" sz="2400" b="1" dirty="0"/>
                    </a:p>
                  </a:txBody>
                  <a:tcPr anchor="b"/>
                </a:tc>
              </a:tr>
              <a:tr h="566469">
                <a:tc>
                  <a:txBody>
                    <a:bodyPr/>
                    <a:lstStyle/>
                    <a:p>
                      <a:pPr algn="ctr"/>
                      <a:r>
                        <a:rPr lang="en-US" dirty="0" smtClean="0"/>
                        <a:t>Group Policy</a:t>
                      </a:r>
                    </a:p>
                    <a:p>
                      <a:pPr algn="ctr"/>
                      <a:r>
                        <a:rPr lang="en-US" sz="1400" dirty="0" smtClean="0"/>
                        <a:t>(</a:t>
                      </a:r>
                      <a:r>
                        <a:rPr lang="en-US" sz="1400" baseline="0" dirty="0" smtClean="0"/>
                        <a:t>Export-</a:t>
                      </a:r>
                      <a:r>
                        <a:rPr lang="en-US" sz="1400" baseline="0" dirty="0" err="1" smtClean="0"/>
                        <a:t>StartLayout</a:t>
                      </a:r>
                      <a:r>
                        <a:rPr lang="en-US" sz="1400" dirty="0" smtClean="0"/>
                        <a:t>)</a:t>
                      </a:r>
                      <a:endParaRPr lang="en-US" sz="1400" dirty="0"/>
                    </a:p>
                  </a:txBody>
                  <a:tcPr/>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c>
                  <a:txBody>
                    <a:bodyPr/>
                    <a:lstStyle/>
                    <a:p>
                      <a:pPr algn="ctr"/>
                      <a:r>
                        <a:rPr lang="en-US" sz="2400" b="1" dirty="0" smtClean="0">
                          <a:solidFill>
                            <a:schemeClr val="accent3"/>
                          </a:solidFill>
                        </a:rPr>
                        <a:t>*</a:t>
                      </a:r>
                      <a:endParaRPr lang="en-US" sz="2400" b="1" dirty="0">
                        <a:solidFill>
                          <a:schemeClr val="accent3"/>
                        </a:solidFill>
                      </a:endParaRPr>
                    </a:p>
                  </a:txBody>
                  <a:tcPr anchor="b"/>
                </a:tc>
              </a:tr>
            </a:tbl>
          </a:graphicData>
        </a:graphic>
      </p:graphicFrame>
      <p:sp>
        <p:nvSpPr>
          <p:cNvPr id="9" name="TextBox 8"/>
          <p:cNvSpPr txBox="1"/>
          <p:nvPr/>
        </p:nvSpPr>
        <p:spPr>
          <a:xfrm>
            <a:off x="4008437" y="4564062"/>
            <a:ext cx="8077199" cy="1988237"/>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gradFill>
                  <a:gsLst>
                    <a:gs pos="2917">
                      <a:schemeClr val="tx1"/>
                    </a:gs>
                    <a:gs pos="30000">
                      <a:schemeClr val="tx1"/>
                    </a:gs>
                  </a:gsLst>
                  <a:lin ang="5400000" scaled="0"/>
                </a:gradFill>
              </a:rPr>
              <a:t>HKCU\Software\Microsoft\Windows\</a:t>
            </a:r>
            <a:r>
              <a:rPr lang="en-US" sz="2000" dirty="0" err="1" smtClean="0">
                <a:gradFill>
                  <a:gsLst>
                    <a:gs pos="2917">
                      <a:schemeClr val="tx1"/>
                    </a:gs>
                    <a:gs pos="30000">
                      <a:schemeClr val="tx1"/>
                    </a:gs>
                  </a:gsLst>
                  <a:lin ang="5400000" scaled="0"/>
                </a:gradFill>
              </a:rPr>
              <a:t>CurrentVersion</a:t>
            </a:r>
            <a:r>
              <a:rPr lang="en-US" sz="2000" dirty="0" smtClean="0">
                <a:gradFill>
                  <a:gsLst>
                    <a:gs pos="2917">
                      <a:schemeClr val="tx1"/>
                    </a:gs>
                    <a:gs pos="30000">
                      <a:schemeClr val="tx1"/>
                    </a:gs>
                  </a:gsLst>
                  <a:lin ang="5400000" scaled="0"/>
                </a:gradFill>
              </a:rPr>
              <a:t>\Explorer\Accent</a:t>
            </a:r>
          </a:p>
          <a:p>
            <a:pPr algn="r">
              <a:lnSpc>
                <a:spcPct val="90000"/>
              </a:lnSpc>
              <a:spcAft>
                <a:spcPts val="600"/>
              </a:spcAft>
            </a:pPr>
            <a:r>
              <a:rPr lang="en-US" sz="2000" dirty="0" err="1" smtClean="0">
                <a:gradFill>
                  <a:gsLst>
                    <a:gs pos="2917">
                      <a:schemeClr val="tx1"/>
                    </a:gs>
                    <a:gs pos="30000">
                      <a:schemeClr val="tx1"/>
                    </a:gs>
                  </a:gsLst>
                  <a:lin ang="5400000" scaled="0"/>
                </a:gradFill>
              </a:rPr>
              <a:t>AccentColor</a:t>
            </a:r>
            <a:r>
              <a:rPr lang="en-US" sz="2000" dirty="0" smtClean="0">
                <a:gradFill>
                  <a:gsLst>
                    <a:gs pos="2917">
                      <a:schemeClr val="tx1"/>
                    </a:gs>
                    <a:gs pos="30000">
                      <a:schemeClr val="tx1"/>
                    </a:gs>
                  </a:gsLst>
                  <a:lin ang="5400000" scaled="0"/>
                </a:gradFill>
              </a:rPr>
              <a:t> DWORD (4285822584)</a:t>
            </a:r>
          </a:p>
          <a:p>
            <a:pPr algn="r">
              <a:lnSpc>
                <a:spcPct val="90000"/>
              </a:lnSpc>
              <a:spcAft>
                <a:spcPts val="600"/>
              </a:spcAft>
            </a:pPr>
            <a:r>
              <a:rPr lang="en-US" sz="2000" dirty="0" smtClean="0">
                <a:gradFill>
                  <a:gsLst>
                    <a:gs pos="2917">
                      <a:schemeClr val="tx1"/>
                    </a:gs>
                    <a:gs pos="30000">
                      <a:schemeClr val="tx1"/>
                    </a:gs>
                  </a:gsLst>
                  <a:lin ang="5400000" scaled="0"/>
                </a:gradFill>
              </a:rPr>
              <a:t>MotionAccentID_v1.00 DWORD (219)</a:t>
            </a:r>
          </a:p>
          <a:p>
            <a:pPr algn="r">
              <a:lnSpc>
                <a:spcPct val="90000"/>
              </a:lnSpc>
              <a:spcAft>
                <a:spcPts val="600"/>
              </a:spcAft>
            </a:pPr>
            <a:r>
              <a:rPr lang="en-US" sz="2000" dirty="0" err="1" smtClean="0">
                <a:gradFill>
                  <a:gsLst>
                    <a:gs pos="2917">
                      <a:schemeClr val="tx1"/>
                    </a:gs>
                    <a:gs pos="30000">
                      <a:schemeClr val="tx1"/>
                    </a:gs>
                  </a:gsLst>
                  <a:lin ang="5400000" scaled="0"/>
                </a:gradFill>
              </a:rPr>
              <a:t>StartColor</a:t>
            </a:r>
            <a:r>
              <a:rPr lang="en-US" sz="2000" dirty="0" smtClean="0">
                <a:gradFill>
                  <a:gsLst>
                    <a:gs pos="2917">
                      <a:schemeClr val="tx1"/>
                    </a:gs>
                    <a:gs pos="30000">
                      <a:schemeClr val="tx1"/>
                    </a:gs>
                  </a:gsLst>
                  <a:lin ang="5400000" scaled="0"/>
                </a:gradFill>
              </a:rPr>
              <a:t> DWORD (4280624421)</a:t>
            </a:r>
          </a:p>
          <a:p>
            <a:pPr algn="r">
              <a:lnSpc>
                <a:spcPct val="90000"/>
              </a:lnSpc>
              <a:spcAft>
                <a:spcPts val="600"/>
              </a:spcAft>
            </a:pPr>
            <a:r>
              <a:rPr lang="en-US" sz="2000" dirty="0" smtClean="0">
                <a:gradFill>
                  <a:gsLst>
                    <a:gs pos="2917">
                      <a:schemeClr val="tx1"/>
                    </a:gs>
                    <a:gs pos="30000">
                      <a:schemeClr val="tx1"/>
                    </a:gs>
                  </a:gsLst>
                  <a:lin ang="5400000" scaled="0"/>
                </a:gradFill>
              </a:rPr>
              <a:t>Reference:</a:t>
            </a:r>
            <a:r>
              <a:rPr lang="en-US" sz="2000" dirty="0">
                <a:gradFill>
                  <a:gsLst>
                    <a:gs pos="2917">
                      <a:schemeClr val="tx1"/>
                    </a:gs>
                    <a:gs pos="30000">
                      <a:schemeClr val="tx1"/>
                    </a:gs>
                  </a:gsLst>
                  <a:lin ang="5400000" scaled="0"/>
                </a:gradFill>
              </a:rPr>
              <a:t> </a:t>
            </a:r>
            <a:r>
              <a:rPr lang="en-US" sz="2000" dirty="0">
                <a:gradFill>
                  <a:gsLst>
                    <a:gs pos="2917">
                      <a:schemeClr val="tx1"/>
                    </a:gs>
                    <a:gs pos="30000">
                      <a:schemeClr val="tx1"/>
                    </a:gs>
                  </a:gsLst>
                  <a:lin ang="5400000" scaled="0"/>
                </a:gradFill>
                <a:hlinkClick r:id="rId3"/>
              </a:rPr>
              <a:t>http://</a:t>
            </a:r>
            <a:r>
              <a:rPr lang="en-US" sz="2000" dirty="0" smtClean="0">
                <a:gradFill>
                  <a:gsLst>
                    <a:gs pos="2917">
                      <a:schemeClr val="tx1"/>
                    </a:gs>
                    <a:gs pos="30000">
                      <a:schemeClr val="tx1"/>
                    </a:gs>
                  </a:gsLst>
                  <a:lin ang="5400000" scaled="0"/>
                </a:gradFill>
                <a:hlinkClick r:id="rId3"/>
              </a:rPr>
              <a:t>blog.coretech.dk</a:t>
            </a:r>
            <a:r>
              <a:rPr lang="en-US" sz="2000" dirty="0" smtClean="0">
                <a:gradFill>
                  <a:gsLst>
                    <a:gs pos="2917">
                      <a:schemeClr val="tx1"/>
                    </a:gs>
                    <a:gs pos="30000">
                      <a:schemeClr val="tx1"/>
                    </a:gs>
                  </a:gsLst>
                  <a:lin ang="5400000" scaled="0"/>
                </a:gradFill>
              </a:rPr>
              <a:t> </a:t>
            </a:r>
            <a:endParaRPr lang="en-US" sz="2000" dirty="0">
              <a:gradFill>
                <a:gsLst>
                  <a:gs pos="2917">
                    <a:schemeClr val="tx1"/>
                  </a:gs>
                  <a:gs pos="30000">
                    <a:schemeClr val="tx1"/>
                  </a:gs>
                </a:gsLst>
                <a:lin ang="5400000" scaled="0"/>
              </a:gradFill>
            </a:endParaRPr>
          </a:p>
        </p:txBody>
      </p:sp>
      <p:sp>
        <p:nvSpPr>
          <p:cNvPr id="17" name="Bent Arrow 16"/>
          <p:cNvSpPr/>
          <p:nvPr/>
        </p:nvSpPr>
        <p:spPr bwMode="auto">
          <a:xfrm flipH="1">
            <a:off x="11180762" y="2735262"/>
            <a:ext cx="904874" cy="1981200"/>
          </a:xfrm>
          <a:prstGeom prst="bentArrow">
            <a:avLst>
              <a:gd name="adj1" fmla="val 25000"/>
              <a:gd name="adj2" fmla="val 27341"/>
              <a:gd name="adj3" fmla="val 25000"/>
              <a:gd name="adj4" fmla="val 4375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274639" y="5235065"/>
            <a:ext cx="4800600" cy="1037207"/>
          </a:xfrm>
          <a:prstGeom prst="rect">
            <a:avLst/>
          </a:prstGeom>
          <a:noFill/>
        </p:spPr>
        <p:txBody>
          <a:bodyPr wrap="square" lIns="182880" tIns="146304" rIns="182880" bIns="146304" rtlCol="0">
            <a:spAutoFit/>
          </a:bodyPr>
          <a:lstStyle/>
          <a:p>
            <a:pPr>
              <a:lnSpc>
                <a:spcPct val="90000"/>
              </a:lnSpc>
              <a:spcAft>
                <a:spcPts val="600"/>
              </a:spcAft>
            </a:pPr>
            <a:r>
              <a:rPr lang="en-US" sz="2400" u="sng" dirty="0" err="1" smtClean="0">
                <a:gradFill>
                  <a:gsLst>
                    <a:gs pos="2917">
                      <a:schemeClr val="tx1"/>
                    </a:gs>
                    <a:gs pos="30000">
                      <a:schemeClr val="tx1"/>
                    </a:gs>
                  </a:gsLst>
                  <a:lin ang="5400000" scaled="0"/>
                </a:gradFill>
              </a:rPr>
              <a:t>StartTiles</a:t>
            </a:r>
            <a:r>
              <a:rPr lang="en-US" sz="2400" dirty="0" smtClean="0">
                <a:gradFill>
                  <a:gsLst>
                    <a:gs pos="2917">
                      <a:schemeClr val="tx1"/>
                    </a:gs>
                    <a:gs pos="30000">
                      <a:schemeClr val="tx1"/>
                    </a:gs>
                  </a:gsLst>
                  <a:lin ang="5400000" scaled="0"/>
                </a:gradFill>
              </a:rPr>
              <a:t> – Limit to default apps</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u="sng" dirty="0" smtClean="0">
                <a:gradFill>
                  <a:gsLst>
                    <a:gs pos="2917">
                      <a:schemeClr val="tx1"/>
                    </a:gs>
                    <a:gs pos="30000">
                      <a:schemeClr val="tx1"/>
                    </a:gs>
                  </a:gsLst>
                  <a:lin ang="5400000" scaled="0"/>
                </a:gradFill>
              </a:rPr>
              <a:t>Group Policy</a:t>
            </a:r>
            <a:r>
              <a:rPr lang="en-US" sz="2400" dirty="0" smtClean="0">
                <a:gradFill>
                  <a:gsLst>
                    <a:gs pos="2917">
                      <a:schemeClr val="tx1"/>
                    </a:gs>
                    <a:gs pos="30000">
                      <a:schemeClr val="tx1"/>
                    </a:gs>
                  </a:gsLst>
                  <a:lin ang="5400000" scaled="0"/>
                </a:gradFill>
              </a:rPr>
              <a:t> – No user changes.</a:t>
            </a:r>
          </a:p>
        </p:txBody>
      </p:sp>
    </p:spTree>
    <p:extLst>
      <p:ext uri="{BB962C8B-B14F-4D97-AF65-F5344CB8AC3E}">
        <p14:creationId xmlns:p14="http://schemas.microsoft.com/office/powerpoint/2010/main" val="27607354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Windows Experience in the Enterprise</a:t>
            </a:r>
            <a:endParaRPr lang="en-US" dirty="0"/>
          </a:p>
        </p:txBody>
      </p:sp>
      <p:sp>
        <p:nvSpPr>
          <p:cNvPr id="5" name="Text Placeholder 4"/>
          <p:cNvSpPr>
            <a:spLocks noGrp="1"/>
          </p:cNvSpPr>
          <p:nvPr>
            <p:ph type="body" sz="quarter" idx="12"/>
          </p:nvPr>
        </p:nvSpPr>
        <p:spPr/>
        <p:txBody>
          <a:bodyPr/>
          <a:lstStyle/>
          <a:p>
            <a:r>
              <a:rPr lang="en-US" dirty="0" smtClean="0"/>
              <a:t>Bill Moore</a:t>
            </a:r>
            <a:endParaRPr lang="en-US" dirty="0"/>
          </a:p>
        </p:txBody>
      </p:sp>
    </p:spTree>
    <p:extLst>
      <p:ext uri="{BB962C8B-B14F-4D97-AF65-F5344CB8AC3E}">
        <p14:creationId xmlns:p14="http://schemas.microsoft.com/office/powerpoint/2010/main" val="2651889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46238" y="3421062"/>
            <a:ext cx="3079872" cy="2895600"/>
            <a:chOff x="4618037" y="2887662"/>
            <a:chExt cx="4106497" cy="3276600"/>
          </a:xfrm>
        </p:grpSpPr>
        <p:sp>
          <p:nvSpPr>
            <p:cNvPr id="6" name="&quot;No&quot; Symbol 5"/>
            <p:cNvSpPr/>
            <p:nvPr/>
          </p:nvSpPr>
          <p:spPr bwMode="auto">
            <a:xfrm>
              <a:off x="4618037" y="2887662"/>
              <a:ext cx="3962400" cy="3276600"/>
            </a:xfrm>
            <a:prstGeom prst="noSmoking">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4629993" y="3275445"/>
              <a:ext cx="4094541" cy="2510399"/>
            </a:xfrm>
            <a:prstGeom prst="rect">
              <a:avLst/>
            </a:prstGeom>
            <a:noFill/>
          </p:spPr>
          <p:txBody>
            <a:bodyPr wrap="none" lIns="182880" tIns="146304" rIns="182880" bIns="146304" rtlCol="0">
              <a:spAutoFit/>
            </a:bodyPr>
            <a:lstStyle/>
            <a:p>
              <a:pPr>
                <a:lnSpc>
                  <a:spcPct val="90000"/>
                </a:lnSpc>
                <a:spcAft>
                  <a:spcPts val="600"/>
                </a:spcAft>
              </a:pPr>
              <a:r>
                <a:rPr lang="en-US" sz="5400" dirty="0" smtClean="0">
                  <a:gradFill>
                    <a:gsLst>
                      <a:gs pos="2917">
                        <a:schemeClr val="tx1"/>
                      </a:gs>
                      <a:gs pos="30000">
                        <a:schemeClr val="tx1"/>
                      </a:gs>
                    </a:gsLst>
                    <a:lin ang="5400000" scaled="0"/>
                  </a:gradFill>
                </a:rPr>
                <a:t>Pre-Boot</a:t>
              </a:r>
            </a:p>
            <a:p>
              <a:pPr>
                <a:lnSpc>
                  <a:spcPct val="90000"/>
                </a:lnSpc>
                <a:spcAft>
                  <a:spcPts val="600"/>
                </a:spcAft>
              </a:pPr>
              <a:r>
                <a:rPr lang="en-US" sz="5400" dirty="0" smtClean="0">
                  <a:gradFill>
                    <a:gsLst>
                      <a:gs pos="2917">
                        <a:schemeClr val="tx1"/>
                      </a:gs>
                      <a:gs pos="30000">
                        <a:schemeClr val="tx1"/>
                      </a:gs>
                    </a:gsLst>
                    <a:lin ang="5400000" scaled="0"/>
                  </a:gradFill>
                </a:rPr>
                <a:t>Malware</a:t>
              </a:r>
            </a:p>
          </p:txBody>
        </p:sp>
      </p:grpSp>
      <p:sp>
        <p:nvSpPr>
          <p:cNvPr id="2" name="Text Placeholder 1"/>
          <p:cNvSpPr>
            <a:spLocks noGrp="1"/>
          </p:cNvSpPr>
          <p:nvPr>
            <p:ph type="body" sz="quarter" idx="10"/>
          </p:nvPr>
        </p:nvSpPr>
        <p:spPr>
          <a:xfrm>
            <a:off x="274638" y="1212850"/>
            <a:ext cx="11887200" cy="2646878"/>
          </a:xfrm>
        </p:spPr>
        <p:txBody>
          <a:bodyPr/>
          <a:lstStyle/>
          <a:p>
            <a:r>
              <a:rPr lang="en-US" dirty="0" smtClean="0"/>
              <a:t>Enhances security in pre-boot environment</a:t>
            </a:r>
          </a:p>
          <a:p>
            <a:r>
              <a:rPr lang="en-US" dirty="0" smtClean="0"/>
              <a:t>Windows 8 Logo Certification requires support for Secure Boot</a:t>
            </a:r>
          </a:p>
          <a:p>
            <a:endParaRPr lang="en-US" dirty="0"/>
          </a:p>
        </p:txBody>
      </p:sp>
      <p:sp>
        <p:nvSpPr>
          <p:cNvPr id="3" name="Title 2"/>
          <p:cNvSpPr>
            <a:spLocks noGrp="1"/>
          </p:cNvSpPr>
          <p:nvPr>
            <p:ph type="title"/>
          </p:nvPr>
        </p:nvSpPr>
        <p:spPr/>
        <p:txBody>
          <a:bodyPr/>
          <a:lstStyle/>
          <a:p>
            <a:r>
              <a:rPr lang="en-US" dirty="0" smtClean="0"/>
              <a:t>UEFI Secure Boot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837" y="3949699"/>
            <a:ext cx="1476375" cy="1838325"/>
          </a:xfrm>
          <a:prstGeom prst="rect">
            <a:avLst/>
          </a:prstGeom>
        </p:spPr>
      </p:pic>
    </p:spTree>
    <p:extLst>
      <p:ext uri="{BB962C8B-B14F-4D97-AF65-F5344CB8AC3E}">
        <p14:creationId xmlns:p14="http://schemas.microsoft.com/office/powerpoint/2010/main" val="42660166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Unified </a:t>
            </a:r>
            <a:r>
              <a:rPr lang="en-US" dirty="0"/>
              <a:t>Extensible Firmware </a:t>
            </a:r>
            <a:r>
              <a:rPr lang="en-US" dirty="0" smtClean="0"/>
              <a:t>Interface</a:t>
            </a:r>
            <a:r>
              <a:rPr lang="en-US" dirty="0"/>
              <a:t> </a:t>
            </a:r>
            <a:r>
              <a:rPr lang="en-US" dirty="0" smtClean="0"/>
              <a:t>(UEFI)</a:t>
            </a:r>
          </a:p>
          <a:p>
            <a:r>
              <a:rPr lang="en-US" dirty="0" smtClean="0"/>
              <a:t>Replacement for BIOS</a:t>
            </a:r>
          </a:p>
          <a:p>
            <a:r>
              <a:rPr lang="en-US" dirty="0" smtClean="0"/>
              <a:t>Secure</a:t>
            </a:r>
          </a:p>
          <a:p>
            <a:r>
              <a:rPr lang="en-US" dirty="0" smtClean="0"/>
              <a:t>Faster boot and resume </a:t>
            </a:r>
            <a:r>
              <a:rPr lang="en-US" dirty="0"/>
              <a:t>t</a:t>
            </a:r>
            <a:r>
              <a:rPr lang="en-US" dirty="0" smtClean="0"/>
              <a:t>ime</a:t>
            </a:r>
          </a:p>
          <a:p>
            <a:r>
              <a:rPr lang="en-US" dirty="0" smtClean="0"/>
              <a:t>&gt;2TB Hard Disk Support</a:t>
            </a:r>
          </a:p>
          <a:p>
            <a:r>
              <a:rPr lang="en-US" dirty="0" smtClean="0"/>
              <a:t>Signed binary to boot</a:t>
            </a:r>
          </a:p>
          <a:p>
            <a:endParaRPr lang="en-US" dirty="0"/>
          </a:p>
        </p:txBody>
      </p:sp>
      <p:sp>
        <p:nvSpPr>
          <p:cNvPr id="3" name="Title 2"/>
          <p:cNvSpPr>
            <a:spLocks noGrp="1"/>
          </p:cNvSpPr>
          <p:nvPr>
            <p:ph type="title"/>
          </p:nvPr>
        </p:nvSpPr>
        <p:spPr/>
        <p:txBody>
          <a:bodyPr/>
          <a:lstStyle/>
          <a:p>
            <a:r>
              <a:rPr lang="en-US" dirty="0" smtClean="0"/>
              <a:t>UEFI</a:t>
            </a:r>
            <a:endParaRPr lang="en-US" dirty="0"/>
          </a:p>
        </p:txBody>
      </p:sp>
      <p:sp>
        <p:nvSpPr>
          <p:cNvPr id="4" name="Rounded Rectangle 3"/>
          <p:cNvSpPr/>
          <p:nvPr/>
        </p:nvSpPr>
        <p:spPr bwMode="auto">
          <a:xfrm>
            <a:off x="8580437" y="2659062"/>
            <a:ext cx="3200400" cy="685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Operating System</a:t>
            </a:r>
          </a:p>
        </p:txBody>
      </p:sp>
      <p:sp>
        <p:nvSpPr>
          <p:cNvPr id="6" name="Rounded Rectangle 5"/>
          <p:cNvSpPr/>
          <p:nvPr/>
        </p:nvSpPr>
        <p:spPr bwMode="auto">
          <a:xfrm>
            <a:off x="8580437" y="3653287"/>
            <a:ext cx="3200400" cy="685800"/>
          </a:xfrm>
          <a:prstGeom prst="round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UEFI</a:t>
            </a:r>
          </a:p>
        </p:txBody>
      </p:sp>
      <p:sp>
        <p:nvSpPr>
          <p:cNvPr id="7" name="Rounded Rectangle 6"/>
          <p:cNvSpPr/>
          <p:nvPr/>
        </p:nvSpPr>
        <p:spPr bwMode="auto">
          <a:xfrm>
            <a:off x="8580437" y="4600574"/>
            <a:ext cx="3200400" cy="685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Firmware</a:t>
            </a:r>
          </a:p>
        </p:txBody>
      </p:sp>
      <p:sp>
        <p:nvSpPr>
          <p:cNvPr id="8" name="Rounded Rectangle 7"/>
          <p:cNvSpPr/>
          <p:nvPr/>
        </p:nvSpPr>
        <p:spPr bwMode="auto">
          <a:xfrm>
            <a:off x="8580437" y="5387661"/>
            <a:ext cx="3200400" cy="6858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Hardware</a:t>
            </a:r>
          </a:p>
        </p:txBody>
      </p:sp>
      <p:sp>
        <p:nvSpPr>
          <p:cNvPr id="9" name="Down Arrow 8"/>
          <p:cNvSpPr/>
          <p:nvPr/>
        </p:nvSpPr>
        <p:spPr bwMode="auto">
          <a:xfrm>
            <a:off x="10028237" y="3344862"/>
            <a:ext cx="381000" cy="28495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Down Arrow 9"/>
          <p:cNvSpPr/>
          <p:nvPr/>
        </p:nvSpPr>
        <p:spPr bwMode="auto">
          <a:xfrm rot="10800000">
            <a:off x="9990137" y="4335462"/>
            <a:ext cx="381000" cy="28495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402674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582519"/>
          </a:xfrm>
        </p:spPr>
        <p:txBody>
          <a:bodyPr/>
          <a:lstStyle/>
          <a:p>
            <a:r>
              <a:rPr lang="en-US" dirty="0" smtClean="0"/>
              <a:t>Requires UEFI Native (no legacy boot option ROMs)</a:t>
            </a:r>
          </a:p>
          <a:p>
            <a:r>
              <a:rPr lang="en-US" dirty="0" smtClean="0"/>
              <a:t>When to enable Secure Boot</a:t>
            </a:r>
          </a:p>
          <a:p>
            <a:pPr lvl="1"/>
            <a:r>
              <a:rPr lang="en-US" dirty="0" smtClean="0"/>
              <a:t>Deploying Windows 8 or newer on Windows 8 Compatible hardware</a:t>
            </a:r>
          </a:p>
          <a:p>
            <a:pPr lvl="1"/>
            <a:r>
              <a:rPr lang="en-US" dirty="0" smtClean="0"/>
              <a:t>Deploying Windows 7 on Windows 8 Compatible (proactive plan for upgrades)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Secure Boot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437" y="4183062"/>
            <a:ext cx="1476375" cy="1838325"/>
          </a:xfrm>
          <a:prstGeom prst="rect">
            <a:avLst/>
          </a:prstGeom>
        </p:spPr>
      </p:pic>
    </p:spTree>
    <p:extLst>
      <p:ext uri="{BB962C8B-B14F-4D97-AF65-F5344CB8AC3E}">
        <p14:creationId xmlns:p14="http://schemas.microsoft.com/office/powerpoint/2010/main" val="6413554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smtClean="0"/>
              <a:t>x64 hardware requires x64 OS Boot Disk, and x64 OS</a:t>
            </a:r>
          </a:p>
          <a:p>
            <a:r>
              <a:rPr lang="en-US" dirty="0" smtClean="0"/>
              <a:t>x86 hardware requires x86 OS Boot Disk, and x86 OS</a:t>
            </a:r>
          </a:p>
          <a:p>
            <a:r>
              <a:rPr lang="en-US" dirty="0" smtClean="0"/>
              <a:t>Manual Touch to enable and configure</a:t>
            </a:r>
          </a:p>
          <a:p>
            <a:r>
              <a:rPr lang="en-US" dirty="0" smtClean="0"/>
              <a:t>UEFI PXE</a:t>
            </a:r>
            <a:endParaRPr lang="en-US" dirty="0"/>
          </a:p>
        </p:txBody>
      </p:sp>
      <p:sp>
        <p:nvSpPr>
          <p:cNvPr id="3" name="Title 2"/>
          <p:cNvSpPr>
            <a:spLocks noGrp="1"/>
          </p:cNvSpPr>
          <p:nvPr>
            <p:ph type="title"/>
          </p:nvPr>
        </p:nvSpPr>
        <p:spPr/>
        <p:txBody>
          <a:bodyPr/>
          <a:lstStyle/>
          <a:p>
            <a:r>
              <a:rPr lang="en-US" dirty="0" smtClean="0"/>
              <a:t>OSD Challenges with Secure Boot</a:t>
            </a:r>
            <a:endParaRPr lang="en-US" dirty="0"/>
          </a:p>
        </p:txBody>
      </p:sp>
    </p:spTree>
    <p:extLst>
      <p:ext uri="{BB962C8B-B14F-4D97-AF65-F5344CB8AC3E}">
        <p14:creationId xmlns:p14="http://schemas.microsoft.com/office/powerpoint/2010/main" val="18203332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Deploying the OS</a:t>
            </a:r>
            <a:endParaRPr lang="en-US" dirty="0"/>
          </a:p>
        </p:txBody>
      </p:sp>
      <p:sp>
        <p:nvSpPr>
          <p:cNvPr id="5" name="Text Placeholder 4"/>
          <p:cNvSpPr>
            <a:spLocks noGrp="1"/>
          </p:cNvSpPr>
          <p:nvPr>
            <p:ph type="body" sz="quarter" idx="12"/>
          </p:nvPr>
        </p:nvSpPr>
        <p:spPr/>
        <p:txBody>
          <a:bodyPr/>
          <a:lstStyle/>
          <a:p>
            <a:r>
              <a:rPr lang="en-US" dirty="0" smtClean="0"/>
              <a:t>Greg Ramsey</a:t>
            </a:r>
          </a:p>
          <a:p>
            <a:r>
              <a:rPr lang="en-US" dirty="0" smtClean="0"/>
              <a:t>Bill Moore</a:t>
            </a:r>
            <a:endParaRPr lang="en-US" dirty="0"/>
          </a:p>
        </p:txBody>
      </p:sp>
    </p:spTree>
    <p:extLst>
      <p:ext uri="{BB962C8B-B14F-4D97-AF65-F5344CB8AC3E}">
        <p14:creationId xmlns:p14="http://schemas.microsoft.com/office/powerpoint/2010/main" val="4282734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220662"/>
            <a:ext cx="11889564" cy="917575"/>
          </a:xfrm>
        </p:spPr>
        <p:txBody>
          <a:bodyPr/>
          <a:lstStyle/>
          <a:p>
            <a:r>
              <a:rPr lang="en-US" dirty="0" smtClean="0"/>
              <a:t>Supporting Remote Employees</a:t>
            </a:r>
            <a:endParaRPr lang="en-US" dirty="0"/>
          </a:p>
        </p:txBody>
      </p:sp>
      <p:sp>
        <p:nvSpPr>
          <p:cNvPr id="3" name="Right Arrow 2"/>
          <p:cNvSpPr/>
          <p:nvPr/>
        </p:nvSpPr>
        <p:spPr bwMode="auto">
          <a:xfrm>
            <a:off x="1570037" y="1138237"/>
            <a:ext cx="8610600" cy="91122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Table 4"/>
          <p:cNvGraphicFramePr>
            <a:graphicFrameLocks noGrp="1"/>
          </p:cNvGraphicFramePr>
          <p:nvPr>
            <p:extLst/>
          </p:nvPr>
        </p:nvGraphicFramePr>
        <p:xfrm>
          <a:off x="1570037" y="1910778"/>
          <a:ext cx="8229600" cy="396240"/>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370840">
                <a:tc>
                  <a:txBody>
                    <a:bodyPr/>
                    <a:lstStyle/>
                    <a:p>
                      <a:pPr algn="ctr"/>
                      <a:r>
                        <a:rPr lang="en-US" sz="2000" dirty="0" smtClean="0"/>
                        <a:t>Failure</a:t>
                      </a:r>
                      <a:endParaRPr lang="en-US" sz="2000" dirty="0"/>
                    </a:p>
                  </a:txBody>
                  <a:tcPr/>
                </a:tc>
                <a:tc>
                  <a:txBody>
                    <a:bodyPr/>
                    <a:lstStyle/>
                    <a:p>
                      <a:pPr algn="ctr"/>
                      <a:r>
                        <a:rPr lang="en-US" sz="2000" dirty="0" smtClean="0">
                          <a:solidFill>
                            <a:schemeClr val="accent3"/>
                          </a:solidFill>
                        </a:rPr>
                        <a:t>Service</a:t>
                      </a:r>
                      <a:r>
                        <a:rPr lang="en-US" sz="2000" baseline="0" dirty="0" smtClean="0">
                          <a:solidFill>
                            <a:schemeClr val="accent3"/>
                          </a:solidFill>
                        </a:rPr>
                        <a:t> Call</a:t>
                      </a:r>
                      <a:endParaRPr lang="en-US" sz="2000" dirty="0">
                        <a:solidFill>
                          <a:schemeClr val="accent3"/>
                        </a:solidFill>
                      </a:endParaRPr>
                    </a:p>
                  </a:txBody>
                  <a:tcPr/>
                </a:tc>
                <a:tc>
                  <a:txBody>
                    <a:bodyPr/>
                    <a:lstStyle/>
                    <a:p>
                      <a:pPr algn="ctr"/>
                      <a:r>
                        <a:rPr lang="en-US" sz="2000" dirty="0" smtClean="0"/>
                        <a:t>Tool</a:t>
                      </a:r>
                      <a:r>
                        <a:rPr lang="en-US" sz="2000" baseline="0" dirty="0" smtClean="0"/>
                        <a:t> Delivery</a:t>
                      </a:r>
                      <a:endParaRPr lang="en-US" sz="2000" dirty="0"/>
                    </a:p>
                  </a:txBody>
                  <a:tcPr/>
                </a:tc>
                <a:tc>
                  <a:txBody>
                    <a:bodyPr/>
                    <a:lstStyle/>
                    <a:p>
                      <a:pPr algn="ctr"/>
                      <a:r>
                        <a:rPr lang="en-US" sz="2000" dirty="0" smtClean="0">
                          <a:solidFill>
                            <a:schemeClr val="accent3"/>
                          </a:solidFill>
                        </a:rPr>
                        <a:t>Service Call</a:t>
                      </a:r>
                      <a:endParaRPr lang="en-US" sz="2000" dirty="0">
                        <a:solidFill>
                          <a:schemeClr val="accent3"/>
                        </a:solidFill>
                      </a:endParaRPr>
                    </a:p>
                  </a:txBody>
                  <a:tcPr/>
                </a:tc>
                <a:tc>
                  <a:txBody>
                    <a:bodyPr/>
                    <a:lstStyle/>
                    <a:p>
                      <a:pPr algn="ctr"/>
                      <a:r>
                        <a:rPr lang="en-US" sz="2000" dirty="0" smtClean="0"/>
                        <a:t>Whole</a:t>
                      </a:r>
                      <a:endParaRPr lang="en-US" sz="2000" dirty="0"/>
                    </a:p>
                  </a:txBody>
                  <a:tcPr/>
                </a:tc>
              </a:tr>
            </a:tbl>
          </a:graphicData>
        </a:graphic>
      </p:graphicFrame>
      <p:graphicFrame>
        <p:nvGraphicFramePr>
          <p:cNvPr id="6" name="Table 5"/>
          <p:cNvGraphicFramePr>
            <a:graphicFrameLocks noGrp="1"/>
          </p:cNvGraphicFramePr>
          <p:nvPr>
            <p:extLst/>
          </p:nvPr>
        </p:nvGraphicFramePr>
        <p:xfrm>
          <a:off x="1568560" y="1287462"/>
          <a:ext cx="8231076" cy="518160"/>
        </p:xfrm>
        <a:graphic>
          <a:graphicData uri="http://schemas.openxmlformats.org/drawingml/2006/table">
            <a:tbl>
              <a:tblPr firstRow="1" bandRow="1">
                <a:tableStyleId>{2D5ABB26-0587-4C30-8999-92F81FD0307C}</a:tableStyleId>
              </a:tblPr>
              <a:tblGrid>
                <a:gridCol w="2743692"/>
                <a:gridCol w="2743692"/>
                <a:gridCol w="2743692"/>
              </a:tblGrid>
              <a:tr h="441960">
                <a:tc>
                  <a:txBody>
                    <a:bodyPr/>
                    <a:lstStyle/>
                    <a:p>
                      <a:pPr algn="ctr"/>
                      <a:r>
                        <a:rPr lang="en-US" sz="2800" dirty="0" smtClean="0">
                          <a:solidFill>
                            <a:schemeClr val="tx1"/>
                          </a:solidFill>
                        </a:rPr>
                        <a:t>Day 1</a:t>
                      </a:r>
                      <a:endParaRPr lang="en-US" sz="2800" dirty="0">
                        <a:solidFill>
                          <a:schemeClr val="tx1"/>
                        </a:solidFill>
                      </a:endParaRPr>
                    </a:p>
                  </a:txBody>
                  <a:tcPr/>
                </a:tc>
                <a:tc>
                  <a:txBody>
                    <a:bodyPr/>
                    <a:lstStyle/>
                    <a:p>
                      <a:pPr algn="ctr"/>
                      <a:r>
                        <a:rPr lang="en-US" sz="2800" dirty="0" smtClean="0">
                          <a:solidFill>
                            <a:schemeClr val="tx1"/>
                          </a:solidFill>
                        </a:rPr>
                        <a:t>Day 2-3</a:t>
                      </a:r>
                      <a:endParaRPr lang="en-US" sz="2800" dirty="0">
                        <a:solidFill>
                          <a:schemeClr val="tx1"/>
                        </a:solidFill>
                      </a:endParaRPr>
                    </a:p>
                  </a:txBody>
                  <a:tcPr/>
                </a:tc>
                <a:tc>
                  <a:txBody>
                    <a:bodyPr/>
                    <a:lstStyle/>
                    <a:p>
                      <a:pPr algn="ctr"/>
                      <a:r>
                        <a:rPr lang="en-US" sz="2800" dirty="0" smtClean="0">
                          <a:solidFill>
                            <a:schemeClr val="tx1"/>
                          </a:solidFill>
                        </a:rPr>
                        <a:t>Day 3-4</a:t>
                      </a:r>
                      <a:endParaRPr lang="en-US" sz="2800" dirty="0">
                        <a:solidFill>
                          <a:schemeClr val="tx1"/>
                        </a:solidFill>
                      </a:endParaRPr>
                    </a:p>
                  </a:txBody>
                  <a:tcPr/>
                </a:tc>
              </a:tr>
            </a:tbl>
          </a:graphicData>
        </a:graphic>
      </p:graphicFrame>
      <p:sp>
        <p:nvSpPr>
          <p:cNvPr id="8" name="TextBox 7"/>
          <p:cNvSpPr txBox="1"/>
          <p:nvPr/>
        </p:nvSpPr>
        <p:spPr>
          <a:xfrm>
            <a:off x="274637" y="2582862"/>
            <a:ext cx="11277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Golden Rule: Don’t be on the bleeding edge if you can’t stand the sight of blood.</a:t>
            </a:r>
          </a:p>
        </p:txBody>
      </p:sp>
      <p:sp>
        <p:nvSpPr>
          <p:cNvPr id="9" name="TextBox 8"/>
          <p:cNvSpPr txBox="1"/>
          <p:nvPr/>
        </p:nvSpPr>
        <p:spPr>
          <a:xfrm>
            <a:off x="503237" y="3344862"/>
            <a:ext cx="11049000" cy="3117777"/>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chemeClr val="accent1"/>
                </a:solidFill>
                <a:latin typeface="+mj-lt"/>
              </a:rPr>
              <a:t>Remote employees drive onsite processes.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Consistency of experience from any location.</a:t>
            </a:r>
          </a:p>
          <a:p>
            <a:pPr>
              <a:lnSpc>
                <a:spcPct val="90000"/>
              </a:lnSpc>
              <a:spcAft>
                <a:spcPts val="600"/>
              </a:spcAft>
            </a:pPr>
            <a:r>
              <a:rPr lang="en-US" sz="4000" dirty="0" smtClean="0">
                <a:solidFill>
                  <a:schemeClr val="accent1"/>
                </a:solidFill>
                <a:latin typeface="+mj-lt"/>
              </a:rPr>
              <a:t>Know the infrastructure and the players.</a:t>
            </a:r>
          </a:p>
          <a:p>
            <a:pPr marL="342900" indent="-342900">
              <a:lnSpc>
                <a:spcPct val="90000"/>
              </a:lnSpc>
              <a:spcAft>
                <a:spcPts val="600"/>
              </a:spcAft>
              <a:buFont typeface="Arial" panose="020B0604020202020204" pitchFamily="34" charset="0"/>
              <a:buChar char="•"/>
            </a:pPr>
            <a:r>
              <a:rPr lang="en-US" sz="2400" dirty="0" smtClean="0"/>
              <a:t>The tools for remote join are generally owned by others.</a:t>
            </a:r>
          </a:p>
          <a:p>
            <a:pPr marL="342900" indent="-342900">
              <a:lnSpc>
                <a:spcPct val="90000"/>
              </a:lnSpc>
              <a:spcAft>
                <a:spcPts val="600"/>
              </a:spcAft>
              <a:buFont typeface="Arial" panose="020B0604020202020204" pitchFamily="34" charset="0"/>
              <a:buChar char="•"/>
            </a:pPr>
            <a:endParaRPr lang="en-US" sz="2400" dirty="0" smtClean="0"/>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p:txBody>
      </p:sp>
      <p:sp>
        <p:nvSpPr>
          <p:cNvPr id="10" name="Right Arrow 9"/>
          <p:cNvSpPr/>
          <p:nvPr/>
        </p:nvSpPr>
        <p:spPr bwMode="auto">
          <a:xfrm>
            <a:off x="1540190" y="5685269"/>
            <a:ext cx="8610600" cy="91122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1" name="Table 10"/>
          <p:cNvGraphicFramePr>
            <a:graphicFrameLocks noGrp="1"/>
          </p:cNvGraphicFramePr>
          <p:nvPr>
            <p:extLst/>
          </p:nvPr>
        </p:nvGraphicFramePr>
        <p:xfrm>
          <a:off x="1570037" y="5881801"/>
          <a:ext cx="8229600" cy="518160"/>
        </p:xfrm>
        <a:graphic>
          <a:graphicData uri="http://schemas.openxmlformats.org/drawingml/2006/table">
            <a:tbl>
              <a:tblPr firstRow="1" bandRow="1">
                <a:tableStyleId>{2D5ABB26-0587-4C30-8999-92F81FD0307C}</a:tableStyleId>
              </a:tblPr>
              <a:tblGrid>
                <a:gridCol w="1645920"/>
                <a:gridCol w="1645920"/>
                <a:gridCol w="1645920"/>
                <a:gridCol w="1645920"/>
                <a:gridCol w="1645920"/>
              </a:tblGrid>
              <a:tr h="469135">
                <a:tc>
                  <a:txBody>
                    <a:bodyPr/>
                    <a:lstStyle/>
                    <a:p>
                      <a:pPr algn="ctr"/>
                      <a:r>
                        <a:rPr lang="en-US" sz="2800" dirty="0" smtClean="0">
                          <a:solidFill>
                            <a:schemeClr val="tx1"/>
                          </a:solidFill>
                        </a:rPr>
                        <a:t>Cert</a:t>
                      </a:r>
                      <a:endParaRPr lang="en-US" sz="2800" dirty="0">
                        <a:solidFill>
                          <a:schemeClr val="tx1"/>
                        </a:solidFill>
                      </a:endParaRPr>
                    </a:p>
                  </a:txBody>
                  <a:tcPr/>
                </a:tc>
                <a:tc>
                  <a:txBody>
                    <a:bodyPr/>
                    <a:lstStyle/>
                    <a:p>
                      <a:pPr algn="ctr"/>
                      <a:r>
                        <a:rPr lang="en-US" sz="2800" dirty="0" smtClean="0">
                          <a:solidFill>
                            <a:schemeClr val="tx1"/>
                          </a:solidFill>
                        </a:rPr>
                        <a:t>Access</a:t>
                      </a:r>
                      <a:endParaRPr lang="en-US" sz="2800" dirty="0">
                        <a:solidFill>
                          <a:schemeClr val="tx1"/>
                        </a:solidFill>
                      </a:endParaRPr>
                    </a:p>
                  </a:txBody>
                  <a:tcPr/>
                </a:tc>
                <a:tc>
                  <a:txBody>
                    <a:bodyPr/>
                    <a:lstStyle/>
                    <a:p>
                      <a:pPr algn="ctr"/>
                      <a:r>
                        <a:rPr lang="en-US" sz="2800" dirty="0" smtClean="0">
                          <a:solidFill>
                            <a:schemeClr val="tx1"/>
                          </a:solidFill>
                        </a:rPr>
                        <a:t>Tunnel</a:t>
                      </a:r>
                      <a:endParaRPr lang="en-US" sz="2800" dirty="0">
                        <a:solidFill>
                          <a:schemeClr val="tx1"/>
                        </a:solidFill>
                      </a:endParaRPr>
                    </a:p>
                  </a:txBody>
                  <a:tcPr/>
                </a:tc>
                <a:tc>
                  <a:txBody>
                    <a:bodyPr/>
                    <a:lstStyle/>
                    <a:p>
                      <a:pPr algn="ctr"/>
                      <a:r>
                        <a:rPr lang="en-US" sz="2800" dirty="0" smtClean="0">
                          <a:solidFill>
                            <a:schemeClr val="tx1"/>
                          </a:solidFill>
                        </a:rPr>
                        <a:t>Join</a:t>
                      </a:r>
                      <a:endParaRPr lang="en-US" sz="2800" dirty="0">
                        <a:solidFill>
                          <a:schemeClr val="tx1"/>
                        </a:solidFill>
                      </a:endParaRPr>
                    </a:p>
                  </a:txBody>
                  <a:tcPr/>
                </a:tc>
                <a:tc>
                  <a:txBody>
                    <a:bodyPr/>
                    <a:lstStyle/>
                    <a:p>
                      <a:pPr algn="ctr"/>
                      <a:r>
                        <a:rPr lang="en-US" sz="2800" dirty="0" smtClean="0">
                          <a:solidFill>
                            <a:schemeClr val="tx1"/>
                          </a:solidFill>
                        </a:rPr>
                        <a:t>Policy</a:t>
                      </a:r>
                      <a:endParaRPr lang="en-US" sz="2800" dirty="0">
                        <a:solidFill>
                          <a:schemeClr val="tx1"/>
                        </a:solidFill>
                      </a:endParaRPr>
                    </a:p>
                  </a:txBody>
                  <a:tcPr/>
                </a:tc>
              </a:tr>
            </a:tbl>
          </a:graphicData>
        </a:graphic>
      </p:graphicFrame>
    </p:spTree>
    <p:extLst>
      <p:ext uri="{BB962C8B-B14F-4D97-AF65-F5344CB8AC3E}">
        <p14:creationId xmlns:p14="http://schemas.microsoft.com/office/powerpoint/2010/main" val="38844555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5943599" cy="1292662"/>
          </a:xfrm>
        </p:spPr>
        <p:txBody>
          <a:bodyPr/>
          <a:lstStyle/>
          <a:p>
            <a:r>
              <a:rPr lang="en-US" dirty="0" smtClean="0"/>
              <a:t>Use your Corporate Image….</a:t>
            </a:r>
            <a:endParaRPr lang="en-US" dirty="0"/>
          </a:p>
        </p:txBody>
      </p:sp>
      <p:sp>
        <p:nvSpPr>
          <p:cNvPr id="3" name="Title 2"/>
          <p:cNvSpPr>
            <a:spLocks noGrp="1"/>
          </p:cNvSpPr>
          <p:nvPr>
            <p:ph type="title"/>
          </p:nvPr>
        </p:nvSpPr>
        <p:spPr/>
        <p:txBody>
          <a:bodyPr/>
          <a:lstStyle/>
          <a:p>
            <a:r>
              <a:rPr lang="en-US" dirty="0" smtClean="0"/>
              <a:t>Refresh/Reset</a:t>
            </a:r>
            <a:endParaRPr lang="en-US" dirty="0"/>
          </a:p>
        </p:txBody>
      </p:sp>
      <p:pic>
        <p:nvPicPr>
          <p:cNvPr id="4" name="Picture 3"/>
          <p:cNvPicPr>
            <a:picLocks noChangeAspect="1"/>
          </p:cNvPicPr>
          <p:nvPr/>
        </p:nvPicPr>
        <p:blipFill>
          <a:blip r:embed="rId3"/>
          <a:stretch>
            <a:fillRect/>
          </a:stretch>
        </p:blipFill>
        <p:spPr>
          <a:xfrm>
            <a:off x="6446837" y="1363662"/>
            <a:ext cx="5372100" cy="5419725"/>
          </a:xfrm>
          <a:prstGeom prst="rect">
            <a:avLst/>
          </a:prstGeom>
        </p:spPr>
      </p:pic>
    </p:spTree>
    <p:extLst>
      <p:ext uri="{BB962C8B-B14F-4D97-AF65-F5344CB8AC3E}">
        <p14:creationId xmlns:p14="http://schemas.microsoft.com/office/powerpoint/2010/main" val="4978122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Delivery and Maintenance</a:t>
            </a:r>
            <a:endParaRPr lang="en-US" dirty="0"/>
          </a:p>
        </p:txBody>
      </p:sp>
    </p:spTree>
    <p:extLst>
      <p:ext uri="{BB962C8B-B14F-4D97-AF65-F5344CB8AC3E}">
        <p14:creationId xmlns:p14="http://schemas.microsoft.com/office/powerpoint/2010/main" val="29563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Deploying Windows 8.1 in the Enterprise</a:t>
            </a:r>
          </a:p>
        </p:txBody>
      </p:sp>
      <p:sp>
        <p:nvSpPr>
          <p:cNvPr id="3" name="Text Placeholder 2"/>
          <p:cNvSpPr>
            <a:spLocks noGrp="1"/>
          </p:cNvSpPr>
          <p:nvPr>
            <p:ph type="body" sz="quarter" idx="14"/>
          </p:nvPr>
        </p:nvSpPr>
        <p:spPr/>
        <p:txBody>
          <a:bodyPr/>
          <a:lstStyle/>
          <a:p>
            <a:r>
              <a:rPr lang="en-US" dirty="0"/>
              <a:t>Bill Moore Dell, Inc.</a:t>
            </a:r>
          </a:p>
          <a:p>
            <a:r>
              <a:rPr lang="en-US" dirty="0"/>
              <a:t>Greg Ramsey Dell, Inc.</a:t>
            </a:r>
          </a:p>
        </p:txBody>
      </p:sp>
      <p:sp>
        <p:nvSpPr>
          <p:cNvPr id="8" name="Text Placeholder 7"/>
          <p:cNvSpPr>
            <a:spLocks noGrp="1"/>
          </p:cNvSpPr>
          <p:nvPr>
            <p:ph type="body" sz="quarter" idx="15"/>
          </p:nvPr>
        </p:nvSpPr>
        <p:spPr/>
        <p:txBody>
          <a:bodyPr/>
          <a:lstStyle/>
          <a:p>
            <a:r>
              <a:rPr lang="en-US" dirty="0" smtClean="0"/>
              <a:t>WIN-B323</a:t>
            </a:r>
            <a:endParaRPr lang="en-US" dirty="0"/>
          </a:p>
        </p:txBody>
      </p:sp>
    </p:spTree>
    <p:extLst>
      <p:ext uri="{BB962C8B-B14F-4D97-AF65-F5344CB8AC3E}">
        <p14:creationId xmlns:p14="http://schemas.microsoft.com/office/powerpoint/2010/main" val="183609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1883593"/>
          </a:xfrm>
        </p:spPr>
        <p:txBody>
          <a:bodyPr/>
          <a:lstStyle/>
          <a:p>
            <a:r>
              <a:rPr lang="en-US" dirty="0" smtClean="0"/>
              <a:t>Deploy vs. Provision</a:t>
            </a:r>
          </a:p>
          <a:p>
            <a:pPr lvl="1"/>
            <a:r>
              <a:rPr lang="en-US" dirty="0" smtClean="0"/>
              <a:t>Deploy: Standard process to install applications – each user installs desired modern app.</a:t>
            </a:r>
          </a:p>
          <a:p>
            <a:pPr lvl="1"/>
            <a:r>
              <a:rPr lang="en-US" dirty="0" smtClean="0"/>
              <a:t>Provision: Stage application so that when user logs on, application is installed</a:t>
            </a:r>
            <a:endParaRPr lang="en-US" dirty="0"/>
          </a:p>
        </p:txBody>
      </p:sp>
      <p:sp>
        <p:nvSpPr>
          <p:cNvPr id="2" name="Title 1"/>
          <p:cNvSpPr>
            <a:spLocks noGrp="1"/>
          </p:cNvSpPr>
          <p:nvPr>
            <p:ph type="title"/>
          </p:nvPr>
        </p:nvSpPr>
        <p:spPr/>
        <p:txBody>
          <a:bodyPr/>
          <a:lstStyle/>
          <a:p>
            <a:r>
              <a:rPr lang="en-US" dirty="0" smtClean="0"/>
              <a:t>Deploying Modern Applications</a:t>
            </a:r>
            <a:endParaRPr lang="en-US" dirty="0"/>
          </a:p>
        </p:txBody>
      </p:sp>
    </p:spTree>
    <p:extLst>
      <p:ext uri="{BB962C8B-B14F-4D97-AF65-F5344CB8AC3E}">
        <p14:creationId xmlns:p14="http://schemas.microsoft.com/office/powerpoint/2010/main" val="19520595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Deploying and Provisioning Modern Applications</a:t>
            </a:r>
            <a:endParaRPr lang="en-US" dirty="0"/>
          </a:p>
        </p:txBody>
      </p:sp>
      <p:sp>
        <p:nvSpPr>
          <p:cNvPr id="5" name="Text Placeholder 4"/>
          <p:cNvSpPr>
            <a:spLocks noGrp="1"/>
          </p:cNvSpPr>
          <p:nvPr>
            <p:ph type="body" sz="quarter" idx="12"/>
          </p:nvPr>
        </p:nvSpPr>
        <p:spPr>
          <a:xfrm>
            <a:off x="264140" y="4335462"/>
            <a:ext cx="8229589" cy="1829593"/>
          </a:xfrm>
        </p:spPr>
        <p:txBody>
          <a:bodyPr/>
          <a:lstStyle/>
          <a:p>
            <a:r>
              <a:rPr lang="en-US" dirty="0" smtClean="0"/>
              <a:t>Greg Ramsey</a:t>
            </a:r>
            <a:endParaRPr lang="en-US" dirty="0"/>
          </a:p>
        </p:txBody>
      </p:sp>
    </p:spTree>
    <p:extLst>
      <p:ext uri="{BB962C8B-B14F-4D97-AF65-F5344CB8AC3E}">
        <p14:creationId xmlns:p14="http://schemas.microsoft.com/office/powerpoint/2010/main" val="2090803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Pinning Applications to Start Screen</a:t>
            </a:r>
            <a:endParaRPr lang="en-US" dirty="0"/>
          </a:p>
        </p:txBody>
      </p:sp>
      <p:sp>
        <p:nvSpPr>
          <p:cNvPr id="3" name="Text Placeholder 2"/>
          <p:cNvSpPr>
            <a:spLocks noGrp="1"/>
          </p:cNvSpPr>
          <p:nvPr>
            <p:ph type="body" sz="quarter" idx="11"/>
          </p:nvPr>
        </p:nvSpPr>
        <p:spPr>
          <a:xfrm>
            <a:off x="274639" y="1212849"/>
            <a:ext cx="11889564" cy="2092881"/>
          </a:xfrm>
        </p:spPr>
        <p:txBody>
          <a:bodyPr/>
          <a:lstStyle/>
          <a:p>
            <a:endParaRPr lang="en-US" dirty="0" smtClean="0"/>
          </a:p>
          <a:p>
            <a:endParaRPr lang="en-US" dirty="0"/>
          </a:p>
          <a:p>
            <a:pPr algn="ctr"/>
            <a:r>
              <a:rPr lang="en-US" dirty="0" smtClean="0"/>
              <a:t>(this page intentionally left blank)</a:t>
            </a:r>
            <a:endParaRPr lang="en-US" dirty="0"/>
          </a:p>
        </p:txBody>
      </p:sp>
    </p:spTree>
    <p:extLst>
      <p:ext uri="{BB962C8B-B14F-4D97-AF65-F5344CB8AC3E}">
        <p14:creationId xmlns:p14="http://schemas.microsoft.com/office/powerpoint/2010/main" val="1252643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237809"/>
          </a:xfrm>
        </p:spPr>
        <p:txBody>
          <a:bodyPr/>
          <a:lstStyle/>
          <a:p>
            <a:endParaRPr lang="en-US" dirty="0" smtClean="0"/>
          </a:p>
          <a:p>
            <a:r>
              <a:rPr lang="en-US" dirty="0"/>
              <a:t>"setup.exe" /</a:t>
            </a:r>
            <a:r>
              <a:rPr lang="en-US" dirty="0" err="1" smtClean="0"/>
              <a:t>auto:upgrade</a:t>
            </a:r>
            <a:endParaRPr lang="en-US" dirty="0" smtClean="0"/>
          </a:p>
          <a:p>
            <a:pPr lvl="1"/>
            <a:r>
              <a:rPr lang="en-US" dirty="0" smtClean="0"/>
              <a:t>Command Line Options: </a:t>
            </a:r>
            <a:r>
              <a:rPr lang="en-US" dirty="0" smtClean="0">
                <a:hlinkClick r:id="rId3"/>
              </a:rPr>
              <a:t>http</a:t>
            </a:r>
            <a:r>
              <a:rPr lang="en-US" dirty="0">
                <a:hlinkClick r:id="rId3"/>
              </a:rPr>
              <a:t>://</a:t>
            </a:r>
            <a:r>
              <a:rPr lang="en-US" dirty="0" smtClean="0">
                <a:hlinkClick r:id="rId3"/>
              </a:rPr>
              <a:t>technet.microsoft.com/en-us/library/hh824834.aspx</a:t>
            </a:r>
            <a:endParaRPr lang="en-US" dirty="0" smtClean="0"/>
          </a:p>
          <a:p>
            <a:pPr lvl="1"/>
            <a:r>
              <a:rPr lang="en-US" dirty="0"/>
              <a:t>MS White Paper</a:t>
            </a:r>
            <a:r>
              <a:rPr lang="en-US" dirty="0" smtClean="0"/>
              <a:t>: </a:t>
            </a:r>
            <a:r>
              <a:rPr lang="en-US" b="1" dirty="0">
                <a:hlinkClick r:id="rId4"/>
              </a:rPr>
              <a:t>http://</a:t>
            </a:r>
            <a:r>
              <a:rPr lang="en-US" b="1" dirty="0" smtClean="0">
                <a:hlinkClick r:id="rId4"/>
              </a:rPr>
              <a:t>tinyurl.com/CM81Upgrade</a:t>
            </a:r>
            <a:endParaRPr lang="en-US" dirty="0" smtClean="0"/>
          </a:p>
          <a:p>
            <a:r>
              <a:rPr lang="en-US" dirty="0" smtClean="0"/>
              <a:t>Disk cleanup wizard, </a:t>
            </a:r>
            <a:r>
              <a:rPr lang="en-US" dirty="0" err="1" smtClean="0"/>
              <a:t>windows.old</a:t>
            </a:r>
            <a:r>
              <a:rPr lang="en-US" dirty="0" smtClean="0"/>
              <a:t> </a:t>
            </a:r>
            <a:r>
              <a:rPr lang="en-US" sz="1800" dirty="0" smtClean="0"/>
              <a:t>(automated script on www.ramseyg.com)</a:t>
            </a:r>
            <a:endParaRPr lang="en-US" dirty="0"/>
          </a:p>
        </p:txBody>
      </p:sp>
      <p:sp>
        <p:nvSpPr>
          <p:cNvPr id="2" name="Title 1"/>
          <p:cNvSpPr>
            <a:spLocks noGrp="1"/>
          </p:cNvSpPr>
          <p:nvPr>
            <p:ph type="title"/>
          </p:nvPr>
        </p:nvSpPr>
        <p:spPr/>
        <p:txBody>
          <a:bodyPr/>
          <a:lstStyle/>
          <a:p>
            <a:r>
              <a:rPr lang="en-US" dirty="0" smtClean="0"/>
              <a:t>Upgrading 8.0-&gt;8.1</a:t>
            </a:r>
            <a:endParaRPr lang="en-US" dirty="0"/>
          </a:p>
        </p:txBody>
      </p:sp>
    </p:spTree>
    <p:extLst>
      <p:ext uri="{BB962C8B-B14F-4D97-AF65-F5344CB8AC3E}">
        <p14:creationId xmlns:p14="http://schemas.microsoft.com/office/powerpoint/2010/main" val="120329218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using the ConfigMgr Company Portal</a:t>
            </a:r>
            <a:endParaRPr lang="en-US" dirty="0"/>
          </a:p>
        </p:txBody>
      </p:sp>
      <p:pic>
        <p:nvPicPr>
          <p:cNvPr id="4" name="Picture 3"/>
          <p:cNvPicPr>
            <a:picLocks noChangeAspect="1"/>
          </p:cNvPicPr>
          <p:nvPr/>
        </p:nvPicPr>
        <p:blipFill>
          <a:blip r:embed="rId2"/>
          <a:stretch>
            <a:fillRect/>
          </a:stretch>
        </p:blipFill>
        <p:spPr>
          <a:xfrm>
            <a:off x="274639" y="2014574"/>
            <a:ext cx="6191250" cy="2514600"/>
          </a:xfrm>
          <a:prstGeom prst="rect">
            <a:avLst/>
          </a:prstGeom>
        </p:spPr>
      </p:pic>
      <p:pic>
        <p:nvPicPr>
          <p:cNvPr id="5" name="Picture 4"/>
          <p:cNvPicPr>
            <a:picLocks noChangeAspect="1"/>
          </p:cNvPicPr>
          <p:nvPr/>
        </p:nvPicPr>
        <p:blipFill>
          <a:blip r:embed="rId3"/>
          <a:stretch>
            <a:fillRect/>
          </a:stretch>
        </p:blipFill>
        <p:spPr>
          <a:xfrm>
            <a:off x="4734703" y="5704486"/>
            <a:ext cx="7429500" cy="1276350"/>
          </a:xfrm>
          <a:prstGeom prst="rect">
            <a:avLst/>
          </a:prstGeom>
        </p:spPr>
      </p:pic>
      <p:pic>
        <p:nvPicPr>
          <p:cNvPr id="6" name="Picture 5"/>
          <p:cNvPicPr>
            <a:picLocks noChangeAspect="1"/>
          </p:cNvPicPr>
          <p:nvPr/>
        </p:nvPicPr>
        <p:blipFill>
          <a:blip r:embed="rId4"/>
          <a:stretch>
            <a:fillRect/>
          </a:stretch>
        </p:blipFill>
        <p:spPr>
          <a:xfrm>
            <a:off x="4734703" y="4030662"/>
            <a:ext cx="6181725" cy="1447800"/>
          </a:xfrm>
          <a:prstGeom prst="rect">
            <a:avLst/>
          </a:prstGeom>
        </p:spPr>
      </p:pic>
    </p:spTree>
    <p:extLst>
      <p:ext uri="{BB962C8B-B14F-4D97-AF65-F5344CB8AC3E}">
        <p14:creationId xmlns:p14="http://schemas.microsoft.com/office/powerpoint/2010/main" val="3658912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from Company Portal - 2</a:t>
            </a:r>
            <a:endParaRPr lang="en-US" dirty="0"/>
          </a:p>
        </p:txBody>
      </p:sp>
      <p:sp>
        <p:nvSpPr>
          <p:cNvPr id="3" name="Text Placeholder 2"/>
          <p:cNvSpPr>
            <a:spLocks noGrp="1"/>
          </p:cNvSpPr>
          <p:nvPr>
            <p:ph type="body" sz="quarter" idx="11"/>
          </p:nvPr>
        </p:nvSpPr>
        <p:spPr/>
        <p:txBody>
          <a:bodyPr/>
          <a:lstStyle/>
          <a:p>
            <a:endParaRPr lang="en-US" dirty="0"/>
          </a:p>
        </p:txBody>
      </p:sp>
      <p:pic>
        <p:nvPicPr>
          <p:cNvPr id="6" name="Picture 5"/>
          <p:cNvPicPr>
            <a:picLocks noChangeAspect="1"/>
          </p:cNvPicPr>
          <p:nvPr/>
        </p:nvPicPr>
        <p:blipFill>
          <a:blip r:embed="rId3"/>
          <a:stretch>
            <a:fillRect/>
          </a:stretch>
        </p:blipFill>
        <p:spPr>
          <a:xfrm>
            <a:off x="350837" y="1212849"/>
            <a:ext cx="3099462" cy="2743202"/>
          </a:xfrm>
          <a:prstGeom prst="rect">
            <a:avLst/>
          </a:prstGeom>
        </p:spPr>
      </p:pic>
      <p:pic>
        <p:nvPicPr>
          <p:cNvPr id="4" name="Picture 3"/>
          <p:cNvPicPr>
            <a:picLocks noChangeAspect="1"/>
          </p:cNvPicPr>
          <p:nvPr/>
        </p:nvPicPr>
        <p:blipFill>
          <a:blip r:embed="rId4"/>
          <a:stretch>
            <a:fillRect/>
          </a:stretch>
        </p:blipFill>
        <p:spPr>
          <a:xfrm>
            <a:off x="3779837" y="1527404"/>
            <a:ext cx="4307641" cy="3306764"/>
          </a:xfrm>
          <a:prstGeom prst="rect">
            <a:avLst/>
          </a:prstGeom>
        </p:spPr>
      </p:pic>
      <p:pic>
        <p:nvPicPr>
          <p:cNvPr id="5" name="Picture 4"/>
          <p:cNvPicPr>
            <a:picLocks noChangeAspect="1"/>
          </p:cNvPicPr>
          <p:nvPr/>
        </p:nvPicPr>
        <p:blipFill>
          <a:blip r:embed="rId5"/>
          <a:stretch>
            <a:fillRect/>
          </a:stretch>
        </p:blipFill>
        <p:spPr>
          <a:xfrm>
            <a:off x="7666037" y="4822826"/>
            <a:ext cx="4173666" cy="1733550"/>
          </a:xfrm>
          <a:prstGeom prst="rect">
            <a:avLst/>
          </a:prstGeom>
        </p:spPr>
      </p:pic>
    </p:spTree>
    <p:extLst>
      <p:ext uri="{BB962C8B-B14F-4D97-AF65-F5344CB8AC3E}">
        <p14:creationId xmlns:p14="http://schemas.microsoft.com/office/powerpoint/2010/main" val="1316789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Previously (win7)– only deployed security patches</a:t>
            </a:r>
          </a:p>
          <a:p>
            <a:r>
              <a:rPr lang="en-US" dirty="0" smtClean="0"/>
              <a:t>Moving forward - *all* recommended Win8 and Office 2013 patches</a:t>
            </a:r>
            <a:endParaRPr lang="en-US" dirty="0"/>
          </a:p>
        </p:txBody>
      </p:sp>
      <p:sp>
        <p:nvSpPr>
          <p:cNvPr id="2" name="Title 1"/>
          <p:cNvSpPr>
            <a:spLocks noGrp="1"/>
          </p:cNvSpPr>
          <p:nvPr>
            <p:ph type="title"/>
          </p:nvPr>
        </p:nvSpPr>
        <p:spPr/>
        <p:txBody>
          <a:bodyPr/>
          <a:lstStyle/>
          <a:p>
            <a:r>
              <a:rPr lang="en-US" dirty="0" smtClean="0"/>
              <a:t>Patching?</a:t>
            </a:r>
            <a:endParaRPr lang="en-US" dirty="0"/>
          </a:p>
        </p:txBody>
      </p:sp>
    </p:spTree>
    <p:extLst>
      <p:ext uri="{BB962C8B-B14F-4D97-AF65-F5344CB8AC3E}">
        <p14:creationId xmlns:p14="http://schemas.microsoft.com/office/powerpoint/2010/main" val="266388652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3705861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371530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151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311676"/>
          </a:xfrm>
        </p:spPr>
        <p:txBody>
          <a:bodyPr/>
          <a:lstStyle/>
          <a:p>
            <a:r>
              <a:rPr lang="en-US" dirty="0" smtClean="0"/>
              <a:t>OSD Planning</a:t>
            </a:r>
          </a:p>
          <a:p>
            <a:r>
              <a:rPr lang="en-US" dirty="0" smtClean="0"/>
              <a:t>Windows Experience</a:t>
            </a:r>
          </a:p>
          <a:p>
            <a:r>
              <a:rPr lang="en-US" dirty="0" smtClean="0"/>
              <a:t>Application Delivery and OS Maintenance</a:t>
            </a:r>
          </a:p>
          <a:p>
            <a:pPr lvl="1"/>
            <a:endParaRPr lang="en-US" dirty="0" smtClean="0"/>
          </a:p>
          <a:p>
            <a:pPr lvl="1"/>
            <a:endParaRPr lang="en-US" dirty="0" smtClean="0"/>
          </a:p>
          <a:p>
            <a:pPr lvl="1"/>
            <a:endParaRPr lang="en-US" dirty="0"/>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4656157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442835142"/>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172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Info</a:t>
            </a:r>
            <a:endParaRPr lang="en-US" dirty="0"/>
          </a:p>
        </p:txBody>
      </p:sp>
    </p:spTree>
    <p:extLst>
      <p:ext uri="{BB962C8B-B14F-4D97-AF65-F5344CB8AC3E}">
        <p14:creationId xmlns:p14="http://schemas.microsoft.com/office/powerpoint/2010/main" val="13235736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Center, App Catalog, Company Portal ?</a:t>
            </a:r>
            <a:br>
              <a:rPr lang="en-US" dirty="0" smtClean="0"/>
            </a:br>
            <a:endParaRPr lang="en-US" dirty="0"/>
          </a:p>
        </p:txBody>
      </p:sp>
      <p:sp>
        <p:nvSpPr>
          <p:cNvPr id="3" name="Text Placeholder 2"/>
          <p:cNvSpPr>
            <a:spLocks noGrp="1"/>
          </p:cNvSpPr>
          <p:nvPr>
            <p:ph type="body" sz="quarter" idx="11"/>
          </p:nvPr>
        </p:nvSpPr>
        <p:spPr>
          <a:xfrm>
            <a:off x="274639" y="1897062"/>
            <a:ext cx="11889564" cy="1374812"/>
          </a:xfrm>
        </p:spPr>
        <p:txBody>
          <a:bodyPr/>
          <a:lstStyle/>
          <a:p>
            <a:endParaRPr lang="en-US" dirty="0"/>
          </a:p>
        </p:txBody>
      </p:sp>
      <p:graphicFrame>
        <p:nvGraphicFramePr>
          <p:cNvPr id="10" name="Table 9"/>
          <p:cNvGraphicFramePr>
            <a:graphicFrameLocks noGrp="1"/>
          </p:cNvGraphicFramePr>
          <p:nvPr>
            <p:extLst/>
          </p:nvPr>
        </p:nvGraphicFramePr>
        <p:xfrm>
          <a:off x="266750" y="1897062"/>
          <a:ext cx="11897453" cy="4977032"/>
        </p:xfrm>
        <a:graphic>
          <a:graphicData uri="http://schemas.openxmlformats.org/drawingml/2006/table">
            <a:tbl>
              <a:tblPr>
                <a:tableStyleId>{5C22544A-7EE6-4342-B048-85BDC9FD1C3A}</a:tableStyleId>
              </a:tblPr>
              <a:tblGrid>
                <a:gridCol w="6926243"/>
                <a:gridCol w="1524162"/>
                <a:gridCol w="1774972"/>
                <a:gridCol w="1672076"/>
              </a:tblGrid>
              <a:tr h="629787">
                <a:tc>
                  <a:txBody>
                    <a:bodyPr/>
                    <a:lstStyle/>
                    <a:p>
                      <a:pPr algn="l" fontAlgn="ctr"/>
                      <a:r>
                        <a:rPr lang="en-US" sz="2000" b="1" u="none" strike="noStrike" dirty="0">
                          <a:effectLst/>
                        </a:rPr>
                        <a:t>Feature</a:t>
                      </a:r>
                      <a:endParaRPr lang="en-US" sz="2000" b="1" i="0" u="none" strike="noStrike" dirty="0">
                        <a:solidFill>
                          <a:srgbClr val="333333"/>
                        </a:solidFill>
                        <a:effectLst/>
                        <a:latin typeface="Arial" panose="020B0604020202020204" pitchFamily="34" charset="0"/>
                      </a:endParaRPr>
                    </a:p>
                  </a:txBody>
                  <a:tcPr marL="66423" marR="7380" marT="7380" marB="0" anchor="ctr"/>
                </a:tc>
                <a:tc>
                  <a:txBody>
                    <a:bodyPr/>
                    <a:lstStyle/>
                    <a:p>
                      <a:pPr algn="ctr" fontAlgn="b"/>
                      <a:r>
                        <a:rPr lang="en-US" sz="2000" b="1" u="none" strike="noStrike">
                          <a:effectLst/>
                        </a:rPr>
                        <a:t>Software Center</a:t>
                      </a:r>
                      <a:endParaRPr lang="en-US" sz="2000" b="1" i="0" u="none" strike="noStrike">
                        <a:solidFill>
                          <a:srgbClr val="333333"/>
                        </a:solidFill>
                        <a:effectLst/>
                        <a:latin typeface="Arial" panose="020B0604020202020204" pitchFamily="34" charset="0"/>
                      </a:endParaRPr>
                    </a:p>
                  </a:txBody>
                  <a:tcPr marL="7380" marR="7380" marT="7380" marB="0" anchor="b"/>
                </a:tc>
                <a:tc>
                  <a:txBody>
                    <a:bodyPr/>
                    <a:lstStyle/>
                    <a:p>
                      <a:pPr algn="ctr" fontAlgn="b"/>
                      <a:r>
                        <a:rPr lang="en-US" sz="2000" b="1" u="none" strike="noStrike">
                          <a:effectLst/>
                        </a:rPr>
                        <a:t>Application Catalog</a:t>
                      </a:r>
                      <a:endParaRPr lang="en-US" sz="2000" b="1" i="0" u="none" strike="noStrike">
                        <a:solidFill>
                          <a:srgbClr val="333333"/>
                        </a:solidFill>
                        <a:effectLst/>
                        <a:latin typeface="Arial" panose="020B0604020202020204" pitchFamily="34" charset="0"/>
                      </a:endParaRPr>
                    </a:p>
                  </a:txBody>
                  <a:tcPr marL="7380" marR="7380" marT="7380" marB="0" anchor="b"/>
                </a:tc>
                <a:tc>
                  <a:txBody>
                    <a:bodyPr/>
                    <a:lstStyle/>
                    <a:p>
                      <a:pPr algn="ctr" fontAlgn="b"/>
                      <a:r>
                        <a:rPr lang="en-US" sz="2000" b="1" u="none" strike="noStrike" dirty="0">
                          <a:effectLst/>
                        </a:rPr>
                        <a:t>Company Portal</a:t>
                      </a:r>
                      <a:endParaRPr lang="en-US" sz="2000" b="1" i="0" u="none" strike="noStrike" dirty="0">
                        <a:solidFill>
                          <a:srgbClr val="333333"/>
                        </a:solidFill>
                        <a:effectLst/>
                        <a:latin typeface="Arial" panose="020B0604020202020204" pitchFamily="34" charset="0"/>
                      </a:endParaRPr>
                    </a:p>
                  </a:txBody>
                  <a:tcPr marL="7380" marR="7380" marT="7380" marB="0" anchor="b"/>
                </a:tc>
              </a:tr>
              <a:tr h="339115">
                <a:tc>
                  <a:txBody>
                    <a:bodyPr/>
                    <a:lstStyle/>
                    <a:p>
                      <a:pPr algn="l" fontAlgn="ctr"/>
                      <a:r>
                        <a:rPr lang="en-US" sz="2000" u="none" strike="noStrike" dirty="0">
                          <a:effectLst/>
                        </a:rPr>
                        <a:t>Machine Targeted</a:t>
                      </a:r>
                      <a:endParaRPr lang="en-US" sz="2000" b="0" i="0" u="none" strike="noStrike" dirty="0">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r>
              <a:tr h="339115">
                <a:tc>
                  <a:txBody>
                    <a:bodyPr/>
                    <a:lstStyle/>
                    <a:p>
                      <a:pPr algn="l" fontAlgn="ctr"/>
                      <a:r>
                        <a:rPr lang="en-US" sz="2000" u="none" strike="noStrike">
                          <a:effectLst/>
                        </a:rPr>
                        <a:t>User Targeted</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r>
              <a:tr h="339115">
                <a:tc>
                  <a:txBody>
                    <a:bodyPr/>
                    <a:lstStyle/>
                    <a:p>
                      <a:pPr algn="l" fontAlgn="ctr"/>
                      <a:r>
                        <a:rPr lang="en-US" sz="2000" u="none" strike="noStrike">
                          <a:effectLst/>
                        </a:rPr>
                        <a:t>Supports Application Uninstall</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r>
              <a:tr h="339115">
                <a:tc>
                  <a:txBody>
                    <a:bodyPr/>
                    <a:lstStyle/>
                    <a:p>
                      <a:pPr algn="l" fontAlgn="ctr"/>
                      <a:r>
                        <a:rPr lang="en-US" sz="2000" u="none" strike="noStrike">
                          <a:effectLst/>
                        </a:rPr>
                        <a:t>Supports Deployment of Task Sequence</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r>
              <a:tr h="339115">
                <a:tc>
                  <a:txBody>
                    <a:bodyPr/>
                    <a:lstStyle/>
                    <a:p>
                      <a:pPr algn="l" fontAlgn="ctr"/>
                      <a:r>
                        <a:rPr lang="en-US" sz="2000" u="none" strike="noStrike" dirty="0">
                          <a:effectLst/>
                        </a:rPr>
                        <a:t>Supports Deployment of Software Updates</a:t>
                      </a:r>
                      <a:endParaRPr lang="en-US" sz="2000" b="0" i="0" u="none" strike="noStrike" dirty="0">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r>
              <a:tr h="516748">
                <a:tc>
                  <a:txBody>
                    <a:bodyPr/>
                    <a:lstStyle/>
                    <a:p>
                      <a:pPr algn="l" fontAlgn="ctr"/>
                      <a:r>
                        <a:rPr lang="en-US" sz="2000" u="none" strike="noStrike">
                          <a:effectLst/>
                        </a:rPr>
                        <a:t>Limits view of available software based on Operating System Platform</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r>
              <a:tr h="339115">
                <a:tc>
                  <a:txBody>
                    <a:bodyPr/>
                    <a:lstStyle/>
                    <a:p>
                      <a:pPr algn="l" fontAlgn="ctr"/>
                      <a:r>
                        <a:rPr lang="en-US" sz="2000" u="none" strike="noStrike">
                          <a:effectLst/>
                        </a:rPr>
                        <a:t>Supports Windows 7</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r>
              <a:tr h="339115">
                <a:tc>
                  <a:txBody>
                    <a:bodyPr/>
                    <a:lstStyle/>
                    <a:p>
                      <a:pPr algn="l" fontAlgn="ctr"/>
                      <a:r>
                        <a:rPr lang="en-US" sz="2000" u="none" strike="noStrike">
                          <a:effectLst/>
                        </a:rPr>
                        <a:t>Supports Windows 8.x</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r>
              <a:tr h="339115">
                <a:tc>
                  <a:txBody>
                    <a:bodyPr/>
                    <a:lstStyle/>
                    <a:p>
                      <a:pPr algn="l" fontAlgn="ctr"/>
                      <a:r>
                        <a:rPr lang="en-US" sz="2000" u="none" strike="noStrike">
                          <a:effectLst/>
                        </a:rPr>
                        <a:t>Supports Package/Program</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r>
              <a:tr h="339115">
                <a:tc>
                  <a:txBody>
                    <a:bodyPr/>
                    <a:lstStyle/>
                    <a:p>
                      <a:pPr algn="l" fontAlgn="ctr"/>
                      <a:r>
                        <a:rPr lang="en-US" sz="2000" u="none" strike="noStrike">
                          <a:effectLst/>
                        </a:rPr>
                        <a:t>Supports Applications (Application Model)</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r>
              <a:tr h="339115">
                <a:tc>
                  <a:txBody>
                    <a:bodyPr/>
                    <a:lstStyle/>
                    <a:p>
                      <a:pPr algn="l" fontAlgn="ctr"/>
                      <a:r>
                        <a:rPr lang="en-US" sz="2000" u="none" strike="noStrike">
                          <a:effectLst/>
                        </a:rPr>
                        <a:t>Supports Optional Modern (Metro) Applications</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r>
              <a:tr h="339115">
                <a:tc>
                  <a:txBody>
                    <a:bodyPr/>
                    <a:lstStyle/>
                    <a:p>
                      <a:pPr algn="l" fontAlgn="ctr"/>
                      <a:r>
                        <a:rPr lang="en-US" sz="2000" u="none" strike="noStrike">
                          <a:effectLst/>
                        </a:rPr>
                        <a:t>Supports Featured Application Setting</a:t>
                      </a:r>
                      <a:endParaRPr lang="en-US" sz="2000" b="0" i="0" u="none" strike="noStrike">
                        <a:solidFill>
                          <a:srgbClr val="000000"/>
                        </a:solidFill>
                        <a:effectLst/>
                        <a:latin typeface="Arial" panose="020B0604020202020204" pitchFamily="34" charset="0"/>
                      </a:endParaRPr>
                    </a:p>
                  </a:txBody>
                  <a:tcPr marL="66423" marR="7380" marT="7380" marB="0" anchor="ct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3"/>
                    </a:solidFill>
                  </a:tcPr>
                </a:tc>
                <a:tc>
                  <a:txBody>
                    <a:bodyPr/>
                    <a:lstStyle/>
                    <a:p>
                      <a:pPr algn="l" fontAlgn="ctr"/>
                      <a:endParaRPr lang="en-US" sz="2000" b="0" i="0" u="none" strike="noStrike" dirty="0">
                        <a:solidFill>
                          <a:srgbClr val="000000"/>
                        </a:solidFill>
                        <a:effectLst/>
                        <a:latin typeface="Arial" panose="020B0604020202020204" pitchFamily="34" charset="0"/>
                      </a:endParaRPr>
                    </a:p>
                  </a:txBody>
                  <a:tcPr marL="66423" marR="7380" marT="7380" marB="0" anchor="ctr">
                    <a:solidFill>
                      <a:schemeClr val="accent2"/>
                    </a:solidFill>
                  </a:tcPr>
                </a:tc>
              </a:tr>
            </a:tbl>
          </a:graphicData>
        </a:graphic>
      </p:graphicFrame>
    </p:spTree>
    <p:extLst>
      <p:ext uri="{BB962C8B-B14F-4D97-AF65-F5344CB8AC3E}">
        <p14:creationId xmlns:p14="http://schemas.microsoft.com/office/powerpoint/2010/main" val="16852398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447098"/>
          </a:xfrm>
        </p:spPr>
        <p:txBody>
          <a:bodyPr/>
          <a:lstStyle/>
          <a:p>
            <a:r>
              <a:rPr lang="en-US" dirty="0" smtClean="0"/>
              <a:t>109K workstations (73% mobile)</a:t>
            </a:r>
          </a:p>
          <a:p>
            <a:r>
              <a:rPr lang="en-US" dirty="0" err="1" smtClean="0"/>
              <a:t>ConfigMgr</a:t>
            </a:r>
            <a:r>
              <a:rPr lang="en-US" dirty="0" smtClean="0"/>
              <a:t> 2012 R2</a:t>
            </a:r>
          </a:p>
          <a:p>
            <a:r>
              <a:rPr lang="en-US" dirty="0" smtClean="0"/>
              <a:t>Early Adopter Programs</a:t>
            </a:r>
          </a:p>
          <a:p>
            <a:r>
              <a:rPr lang="en-US" dirty="0" smtClean="0"/>
              <a:t>Self-Service Apps installs since SMS 2003</a:t>
            </a:r>
          </a:p>
          <a:p>
            <a:endParaRPr lang="en-US" dirty="0"/>
          </a:p>
        </p:txBody>
      </p:sp>
      <p:sp>
        <p:nvSpPr>
          <p:cNvPr id="2" name="Title 1"/>
          <p:cNvSpPr>
            <a:spLocks noGrp="1"/>
          </p:cNvSpPr>
          <p:nvPr>
            <p:ph type="title"/>
          </p:nvPr>
        </p:nvSpPr>
        <p:spPr/>
        <p:txBody>
          <a:bodyPr/>
          <a:lstStyle/>
          <a:p>
            <a:r>
              <a:rPr lang="en-US" dirty="0" smtClean="0"/>
              <a:t>A Little Background….</a:t>
            </a:r>
            <a:endParaRPr lang="en-US" dirty="0"/>
          </a:p>
        </p:txBody>
      </p:sp>
    </p:spTree>
    <p:extLst>
      <p:ext uri="{BB962C8B-B14F-4D97-AF65-F5344CB8AC3E}">
        <p14:creationId xmlns:p14="http://schemas.microsoft.com/office/powerpoint/2010/main" val="39327938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OSD Planning and Reference Build</a:t>
            </a:r>
            <a:endParaRPr lang="en-US" dirty="0"/>
          </a:p>
        </p:txBody>
      </p:sp>
    </p:spTree>
    <p:extLst>
      <p:ext uri="{BB962C8B-B14F-4D97-AF65-F5344CB8AC3E}">
        <p14:creationId xmlns:p14="http://schemas.microsoft.com/office/powerpoint/2010/main" val="11048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smtClean="0"/>
              <a:t>Antivirus</a:t>
            </a:r>
          </a:p>
          <a:p>
            <a:r>
              <a:rPr lang="en-US" dirty="0" smtClean="0"/>
              <a:t>3</a:t>
            </a:r>
            <a:r>
              <a:rPr lang="en-US" baseline="30000" dirty="0" smtClean="0"/>
              <a:t>rd</a:t>
            </a:r>
            <a:r>
              <a:rPr lang="en-US" dirty="0" smtClean="0"/>
              <a:t> Party Encryption</a:t>
            </a:r>
          </a:p>
          <a:p>
            <a:r>
              <a:rPr lang="en-US" dirty="0" smtClean="0"/>
              <a:t>Office 32-bit or 64-bit</a:t>
            </a:r>
          </a:p>
          <a:p>
            <a:r>
              <a:rPr lang="en-US" dirty="0" smtClean="0"/>
              <a:t>IE Enterprise Mode</a:t>
            </a:r>
            <a:endParaRPr lang="en-US" dirty="0"/>
          </a:p>
        </p:txBody>
      </p:sp>
      <p:sp>
        <p:nvSpPr>
          <p:cNvPr id="3" name="Title 2"/>
          <p:cNvSpPr>
            <a:spLocks noGrp="1"/>
          </p:cNvSpPr>
          <p:nvPr>
            <p:ph type="title"/>
          </p:nvPr>
        </p:nvSpPr>
        <p:spPr/>
        <p:txBody>
          <a:bodyPr/>
          <a:lstStyle/>
          <a:p>
            <a:r>
              <a:rPr lang="en-US" dirty="0" smtClean="0"/>
              <a:t>Application Compatibility</a:t>
            </a:r>
            <a:endParaRPr lang="en-US" dirty="0"/>
          </a:p>
        </p:txBody>
      </p:sp>
    </p:spTree>
    <p:extLst>
      <p:ext uri="{BB962C8B-B14F-4D97-AF65-F5344CB8AC3E}">
        <p14:creationId xmlns:p14="http://schemas.microsoft.com/office/powerpoint/2010/main" val="42415897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 Mode IE 11</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223" y="1439862"/>
            <a:ext cx="4038600" cy="2753214"/>
          </a:xfrm>
          <a:prstGeom prst="rect">
            <a:avLst/>
          </a:prstGeom>
        </p:spPr>
      </p:pic>
      <p:pic>
        <p:nvPicPr>
          <p:cNvPr id="7" name="Picture 6"/>
          <p:cNvPicPr>
            <a:picLocks noChangeAspect="1"/>
          </p:cNvPicPr>
          <p:nvPr/>
        </p:nvPicPr>
        <p:blipFill>
          <a:blip r:embed="rId4"/>
          <a:stretch>
            <a:fillRect/>
          </a:stretch>
        </p:blipFill>
        <p:spPr>
          <a:xfrm>
            <a:off x="6974198" y="1049524"/>
            <a:ext cx="5200650" cy="247650"/>
          </a:xfrm>
          <a:prstGeom prst="rect">
            <a:avLst/>
          </a:prstGeom>
        </p:spPr>
      </p:pic>
      <p:sp>
        <p:nvSpPr>
          <p:cNvPr id="9" name="TextBox 8"/>
          <p:cNvSpPr txBox="1"/>
          <p:nvPr/>
        </p:nvSpPr>
        <p:spPr>
          <a:xfrm>
            <a:off x="302747" y="1075982"/>
            <a:ext cx="6400800" cy="558614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solidFill>
                  <a:schemeClr val="tx2"/>
                </a:solidFill>
              </a:rPr>
              <a:t>What is it?</a:t>
            </a:r>
          </a:p>
          <a:p>
            <a:pPr>
              <a:lnSpc>
                <a:spcPct val="90000"/>
              </a:lnSpc>
              <a:spcAft>
                <a:spcPts val="600"/>
              </a:spcAft>
            </a:pPr>
            <a:r>
              <a:rPr lang="en-US" sz="2400" dirty="0" smtClean="0">
                <a:gradFill>
                  <a:gsLst>
                    <a:gs pos="2917">
                      <a:schemeClr val="tx1"/>
                    </a:gs>
                    <a:gs pos="30000">
                      <a:schemeClr val="tx1"/>
                    </a:gs>
                  </a:gsLst>
                  <a:lin ang="5400000" scaled="0"/>
                </a:gradFill>
              </a:rPr>
              <a:t>EMIE is a bridge between modern browsing and investments in older applications.</a:t>
            </a:r>
          </a:p>
          <a:p>
            <a:pPr>
              <a:lnSpc>
                <a:spcPct val="90000"/>
              </a:lnSpc>
              <a:spcAft>
                <a:spcPts val="600"/>
              </a:spcAft>
            </a:pPr>
            <a:endParaRPr lang="en-US" sz="1600" dirty="0">
              <a:gradFill>
                <a:gsLst>
                  <a:gs pos="2917">
                    <a:schemeClr val="tx1"/>
                  </a:gs>
                  <a:gs pos="30000">
                    <a:schemeClr val="tx1"/>
                  </a:gs>
                </a:gsLst>
                <a:lin ang="5400000" scaled="0"/>
              </a:gradFill>
            </a:endParaRPr>
          </a:p>
          <a:p>
            <a:pPr>
              <a:lnSpc>
                <a:spcPct val="90000"/>
              </a:lnSpc>
              <a:spcAft>
                <a:spcPts val="600"/>
              </a:spcAft>
            </a:pPr>
            <a:r>
              <a:rPr lang="en-US" sz="2800" dirty="0" smtClean="0">
                <a:solidFill>
                  <a:schemeClr val="tx2"/>
                </a:solidFill>
              </a:rPr>
              <a:t>How does it work?</a:t>
            </a:r>
          </a:p>
          <a:p>
            <a:pPr>
              <a:lnSpc>
                <a:spcPct val="90000"/>
              </a:lnSpc>
              <a:spcAft>
                <a:spcPts val="600"/>
              </a:spcAft>
            </a:pPr>
            <a:r>
              <a:rPr lang="en-US" sz="2400" dirty="0" smtClean="0"/>
              <a:t>Locally – User specifies sites to be rendered in IE8 compatibility view. </a:t>
            </a:r>
          </a:p>
          <a:p>
            <a:pPr>
              <a:lnSpc>
                <a:spcPct val="90000"/>
              </a:lnSpc>
              <a:spcAft>
                <a:spcPts val="600"/>
              </a:spcAft>
            </a:pPr>
            <a:r>
              <a:rPr lang="en-US" sz="2400" dirty="0" smtClean="0"/>
              <a:t>Managed – Crowd sourcing centralizes compatibility lists identified by users or I/T to be shared across systems.</a:t>
            </a:r>
          </a:p>
          <a:p>
            <a:pPr>
              <a:lnSpc>
                <a:spcPct val="90000"/>
              </a:lnSpc>
              <a:spcAft>
                <a:spcPts val="600"/>
              </a:spcAft>
            </a:pPr>
            <a:endParaRPr lang="en-US" sz="1600" dirty="0"/>
          </a:p>
          <a:p>
            <a:pPr>
              <a:lnSpc>
                <a:spcPct val="90000"/>
              </a:lnSpc>
              <a:spcAft>
                <a:spcPts val="600"/>
              </a:spcAft>
            </a:pPr>
            <a:r>
              <a:rPr lang="en-US" sz="2800" dirty="0" smtClean="0">
                <a:solidFill>
                  <a:schemeClr val="tx2"/>
                </a:solidFill>
              </a:rPr>
              <a:t>How do I turn it on?</a:t>
            </a:r>
          </a:p>
          <a:p>
            <a:pPr>
              <a:lnSpc>
                <a:spcPct val="90000"/>
              </a:lnSpc>
              <a:spcAft>
                <a:spcPts val="600"/>
              </a:spcAft>
            </a:pPr>
            <a:r>
              <a:rPr lang="en-US" sz="2400" dirty="0" smtClean="0"/>
              <a:t>Group policy</a:t>
            </a:r>
          </a:p>
          <a:p>
            <a:pPr>
              <a:lnSpc>
                <a:spcPct val="90000"/>
              </a:lnSpc>
              <a:spcAft>
                <a:spcPts val="600"/>
              </a:spcAft>
            </a:pPr>
            <a:r>
              <a:rPr lang="en-US" sz="2400" dirty="0" smtClean="0"/>
              <a:t>Registry</a:t>
            </a:r>
          </a:p>
        </p:txBody>
      </p:sp>
      <p:sp>
        <p:nvSpPr>
          <p:cNvPr id="2" name="Rectangle 1"/>
          <p:cNvSpPr/>
          <p:nvPr/>
        </p:nvSpPr>
        <p:spPr>
          <a:xfrm>
            <a:off x="7512671" y="4345965"/>
            <a:ext cx="4542647" cy="2308324"/>
          </a:xfrm>
          <a:prstGeom prst="rect">
            <a:avLst/>
          </a:prstGeom>
        </p:spPr>
        <p:txBody>
          <a:bodyPr wrap="square">
            <a:spAutoFit/>
          </a:bodyPr>
          <a:lstStyle/>
          <a:p>
            <a:r>
              <a:rPr lang="en-US" dirty="0"/>
              <a:t>&lt;rules version="1"&gt;</a:t>
            </a:r>
          </a:p>
          <a:p>
            <a:r>
              <a:rPr lang="en-US" dirty="0"/>
              <a:t>  &lt;</a:t>
            </a:r>
            <a:r>
              <a:rPr lang="en-US" dirty="0" err="1"/>
              <a:t>emie</a:t>
            </a:r>
            <a:r>
              <a:rPr lang="en-US" dirty="0"/>
              <a:t>&gt;</a:t>
            </a:r>
          </a:p>
          <a:p>
            <a:r>
              <a:rPr lang="en-US" dirty="0"/>
              <a:t>    &lt;domain exclude="true"&gt;desktop.mycom.com&lt;path exclude="false"&gt;/8.1/</a:t>
            </a:r>
            <a:r>
              <a:rPr lang="en-US" dirty="0" err="1"/>
              <a:t>SitePages</a:t>
            </a:r>
            <a:r>
              <a:rPr lang="en-US" dirty="0"/>
              <a:t>/Home.aspx&lt;/path&gt;&lt;/domain&gt;</a:t>
            </a:r>
          </a:p>
          <a:p>
            <a:r>
              <a:rPr lang="en-US" dirty="0"/>
              <a:t>  &lt;/</a:t>
            </a:r>
            <a:r>
              <a:rPr lang="en-US" dirty="0" err="1"/>
              <a:t>emie</a:t>
            </a:r>
            <a:r>
              <a:rPr lang="en-US" dirty="0"/>
              <a:t>&gt;</a:t>
            </a:r>
          </a:p>
          <a:p>
            <a:r>
              <a:rPr lang="en-US" dirty="0"/>
              <a:t>&lt;/rules&gt;</a:t>
            </a:r>
          </a:p>
        </p:txBody>
      </p:sp>
    </p:spTree>
    <p:extLst>
      <p:ext uri="{BB962C8B-B14F-4D97-AF65-F5344CB8AC3E}">
        <p14:creationId xmlns:p14="http://schemas.microsoft.com/office/powerpoint/2010/main" val="30949996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Policy Considerations</a:t>
            </a:r>
            <a:endParaRPr lang="en-US" dirty="0"/>
          </a:p>
        </p:txBody>
      </p:sp>
      <p:sp>
        <p:nvSpPr>
          <p:cNvPr id="5" name="TextBox 4"/>
          <p:cNvSpPr txBox="1"/>
          <p:nvPr/>
        </p:nvSpPr>
        <p:spPr>
          <a:xfrm>
            <a:off x="5720638" y="1208678"/>
            <a:ext cx="6152364"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OneDrive options need to be reviewed </a:t>
            </a:r>
            <a:r>
              <a:rPr lang="en-US" sz="2400" dirty="0"/>
              <a:t>to avoid overlap </a:t>
            </a:r>
            <a:r>
              <a:rPr lang="en-US" sz="2400" dirty="0" smtClean="0"/>
              <a:t>between home and work environments. Sync options are managed by group policy.</a:t>
            </a:r>
          </a:p>
        </p:txBody>
      </p:sp>
      <p:sp>
        <p:nvSpPr>
          <p:cNvPr id="6" name="TextBox 5"/>
          <p:cNvSpPr txBox="1"/>
          <p:nvPr/>
        </p:nvSpPr>
        <p:spPr>
          <a:xfrm>
            <a:off x="717566" y="2021208"/>
            <a:ext cx="4398627" cy="43119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Start screen</a:t>
            </a:r>
          </a:p>
          <a:p>
            <a:pPr>
              <a:lnSpc>
                <a:spcPct val="90000"/>
              </a:lnSpc>
              <a:spcAft>
                <a:spcPts val="600"/>
              </a:spcAft>
            </a:pPr>
            <a:r>
              <a:rPr lang="en-US" sz="2400" dirty="0" smtClean="0">
                <a:solidFill>
                  <a:schemeClr val="accent3"/>
                </a:solidFill>
              </a:rPr>
              <a:t>Appearance</a:t>
            </a:r>
          </a:p>
          <a:p>
            <a:pPr>
              <a:lnSpc>
                <a:spcPct val="90000"/>
              </a:lnSpc>
              <a:spcAft>
                <a:spcPts val="600"/>
              </a:spcAft>
            </a:pPr>
            <a:r>
              <a:rPr lang="en-US" sz="2400" dirty="0" smtClean="0">
                <a:solidFill>
                  <a:schemeClr val="accent3"/>
                </a:solidFill>
              </a:rPr>
              <a:t>Desktop Personalization</a:t>
            </a:r>
          </a:p>
          <a:p>
            <a:pPr>
              <a:lnSpc>
                <a:spcPct val="90000"/>
              </a:lnSpc>
              <a:spcAft>
                <a:spcPts val="600"/>
              </a:spcAft>
            </a:pPr>
            <a:r>
              <a:rPr lang="en-US" sz="2400" dirty="0" smtClean="0">
                <a:gradFill>
                  <a:gsLst>
                    <a:gs pos="2917">
                      <a:schemeClr val="tx1"/>
                    </a:gs>
                    <a:gs pos="30000">
                      <a:schemeClr val="tx1"/>
                    </a:gs>
                  </a:gsLst>
                  <a:lin ang="5400000" scaled="0"/>
                </a:gradFill>
              </a:rPr>
              <a:t>Apps (installed)</a:t>
            </a:r>
          </a:p>
          <a:p>
            <a:pPr>
              <a:lnSpc>
                <a:spcPct val="90000"/>
              </a:lnSpc>
              <a:spcAft>
                <a:spcPts val="600"/>
              </a:spcAft>
            </a:pPr>
            <a:r>
              <a:rPr lang="en-US" sz="2400" dirty="0" smtClean="0">
                <a:solidFill>
                  <a:schemeClr val="accent3"/>
                </a:solidFill>
              </a:rPr>
              <a:t>Passwords (apps, websites)</a:t>
            </a:r>
          </a:p>
          <a:p>
            <a:pPr>
              <a:lnSpc>
                <a:spcPct val="90000"/>
              </a:lnSpc>
              <a:spcAft>
                <a:spcPts val="600"/>
              </a:spcAft>
            </a:pPr>
            <a:r>
              <a:rPr lang="en-US" sz="2400" dirty="0" smtClean="0">
                <a:solidFill>
                  <a:schemeClr val="accent3"/>
                </a:solidFill>
              </a:rPr>
              <a:t>App data</a:t>
            </a:r>
          </a:p>
          <a:p>
            <a:pPr>
              <a:lnSpc>
                <a:spcPct val="90000"/>
              </a:lnSpc>
              <a:spcAft>
                <a:spcPts val="600"/>
              </a:spcAft>
            </a:pPr>
            <a:r>
              <a:rPr lang="en-US" sz="2400" dirty="0" smtClean="0">
                <a:solidFill>
                  <a:schemeClr val="accent3"/>
                </a:solidFill>
              </a:rPr>
              <a:t>Languages</a:t>
            </a:r>
          </a:p>
          <a:p>
            <a:pPr>
              <a:lnSpc>
                <a:spcPct val="90000"/>
              </a:lnSpc>
              <a:spcAft>
                <a:spcPts val="600"/>
              </a:spcAft>
            </a:pPr>
            <a:r>
              <a:rPr lang="en-US" sz="2400" dirty="0" smtClean="0">
                <a:solidFill>
                  <a:schemeClr val="accent3"/>
                </a:solidFill>
              </a:rPr>
              <a:t>Ease of Access</a:t>
            </a:r>
          </a:p>
          <a:p>
            <a:pPr>
              <a:lnSpc>
                <a:spcPct val="90000"/>
              </a:lnSpc>
              <a:spcAft>
                <a:spcPts val="600"/>
              </a:spcAft>
            </a:pPr>
            <a:r>
              <a:rPr lang="en-US" sz="2400" dirty="0" smtClean="0">
                <a:solidFill>
                  <a:schemeClr val="accent3"/>
                </a:solidFill>
              </a:rPr>
              <a:t>Other Windows Settings</a:t>
            </a:r>
          </a:p>
          <a:p>
            <a:pPr>
              <a:lnSpc>
                <a:spcPct val="90000"/>
              </a:lnSpc>
              <a:spcAft>
                <a:spcPts val="600"/>
              </a:spcAft>
            </a:pPr>
            <a:r>
              <a:rPr lang="en-US" sz="2400" dirty="0" smtClean="0">
                <a:solidFill>
                  <a:schemeClr val="accent3"/>
                </a:solidFill>
              </a:rPr>
              <a:t>Web Browser (tabs, favorites)</a:t>
            </a:r>
          </a:p>
        </p:txBody>
      </p:sp>
      <p:sp>
        <p:nvSpPr>
          <p:cNvPr id="9" name="Rectangle 8"/>
          <p:cNvSpPr/>
          <p:nvPr/>
        </p:nvSpPr>
        <p:spPr>
          <a:xfrm>
            <a:off x="776639" y="1318084"/>
            <a:ext cx="2464136" cy="707886"/>
          </a:xfrm>
          <a:prstGeom prst="rect">
            <a:avLst/>
          </a:prstGeom>
        </p:spPr>
        <p:txBody>
          <a:bodyPr wrap="none">
            <a:spAutoFit/>
          </a:bodyPr>
          <a:lstStyle/>
          <a:p>
            <a:r>
              <a:rPr lang="en-US" sz="4000" dirty="0" smtClean="0">
                <a:solidFill>
                  <a:schemeClr val="tx2"/>
                </a:solidFill>
                <a:latin typeface="+mj-lt"/>
              </a:rPr>
              <a:t>Sync Items</a:t>
            </a:r>
            <a:endParaRPr lang="en-US" sz="4000" dirty="0">
              <a:solidFill>
                <a:schemeClr val="tx2"/>
              </a:solidFill>
              <a:latin typeface="+mj-lt"/>
            </a:endParaRPr>
          </a:p>
        </p:txBody>
      </p:sp>
      <p:pic>
        <p:nvPicPr>
          <p:cNvPr id="7" name="Picture 6"/>
          <p:cNvPicPr>
            <a:picLocks noChangeAspect="1"/>
          </p:cNvPicPr>
          <p:nvPr/>
        </p:nvPicPr>
        <p:blipFill>
          <a:blip r:embed="rId3"/>
          <a:stretch>
            <a:fillRect/>
          </a:stretch>
        </p:blipFill>
        <p:spPr>
          <a:xfrm>
            <a:off x="5913436" y="3017309"/>
            <a:ext cx="5708453" cy="3412017"/>
          </a:xfrm>
          <a:prstGeom prst="rect">
            <a:avLst/>
          </a:prstGeom>
        </p:spPr>
      </p:pic>
    </p:spTree>
    <p:extLst>
      <p:ext uri="{BB962C8B-B14F-4D97-AF65-F5344CB8AC3E}">
        <p14:creationId xmlns:p14="http://schemas.microsoft.com/office/powerpoint/2010/main" val="205455015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Start</a:t>
            </a:r>
            <a:endParaRPr lang="en-US" dirty="0"/>
          </a:p>
        </p:txBody>
      </p:sp>
      <p:sp>
        <p:nvSpPr>
          <p:cNvPr id="3" name="Text Placeholder 2"/>
          <p:cNvSpPr>
            <a:spLocks noGrp="1"/>
          </p:cNvSpPr>
          <p:nvPr>
            <p:ph type="body" sz="quarter" idx="11"/>
          </p:nvPr>
        </p:nvSpPr>
        <p:spPr>
          <a:xfrm>
            <a:off x="427039" y="3357883"/>
            <a:ext cx="5980811" cy="2294010"/>
          </a:xfrm>
        </p:spPr>
        <p:txBody>
          <a:bodyPr/>
          <a:lstStyle/>
          <a:p>
            <a:r>
              <a:rPr lang="en-US" dirty="0" smtClean="0"/>
              <a:t>Options</a:t>
            </a:r>
          </a:p>
          <a:p>
            <a:pPr marL="571500" indent="-571500">
              <a:buFont typeface="Arial" panose="020B0604020202020204" pitchFamily="34" charset="0"/>
              <a:buChar char="•"/>
            </a:pPr>
            <a:r>
              <a:rPr lang="en-US" sz="2000" dirty="0" smtClean="0">
                <a:solidFill>
                  <a:schemeClr val="tx1"/>
                </a:solidFill>
              </a:rPr>
              <a:t>Copy Profile</a:t>
            </a:r>
          </a:p>
          <a:p>
            <a:pPr marL="571500" indent="-571500">
              <a:buFont typeface="Arial" panose="020B0604020202020204" pitchFamily="34" charset="0"/>
              <a:buChar char="•"/>
            </a:pPr>
            <a:r>
              <a:rPr lang="en-US" sz="2000" dirty="0" smtClean="0">
                <a:solidFill>
                  <a:schemeClr val="tx1"/>
                </a:solidFill>
              </a:rPr>
              <a:t>AppsFolderLayout</a:t>
            </a:r>
          </a:p>
          <a:p>
            <a:pPr marL="571500" indent="-571500">
              <a:buFont typeface="Arial" panose="020B0604020202020204" pitchFamily="34" charset="0"/>
              <a:buChar char="•"/>
            </a:pPr>
            <a:r>
              <a:rPr lang="en-US" sz="2000" dirty="0" err="1" smtClean="0">
                <a:solidFill>
                  <a:schemeClr val="tx1"/>
                </a:solidFill>
              </a:rPr>
              <a:t>StartTiles</a:t>
            </a:r>
            <a:endParaRPr lang="en-US" sz="2000" dirty="0" smtClean="0">
              <a:solidFill>
                <a:schemeClr val="tx1"/>
              </a:solidFill>
            </a:endParaRPr>
          </a:p>
          <a:p>
            <a:pPr marL="571500" indent="-571500">
              <a:buFont typeface="Arial" panose="020B0604020202020204" pitchFamily="34" charset="0"/>
              <a:buChar char="•"/>
            </a:pPr>
            <a:r>
              <a:rPr lang="en-US" sz="2000" dirty="0" smtClean="0">
                <a:solidFill>
                  <a:schemeClr val="tx1"/>
                </a:solidFill>
              </a:rPr>
              <a:t>Group Policy</a:t>
            </a:r>
          </a:p>
        </p:txBody>
      </p:sp>
      <p:sp>
        <p:nvSpPr>
          <p:cNvPr id="8" name="Text Placeholder 2"/>
          <p:cNvSpPr txBox="1">
            <a:spLocks/>
          </p:cNvSpPr>
          <p:nvPr/>
        </p:nvSpPr>
        <p:spPr>
          <a:xfrm>
            <a:off x="427039" y="1438237"/>
            <a:ext cx="5980811" cy="175432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Why Customize?</a:t>
            </a:r>
          </a:p>
          <a:p>
            <a:pPr marL="571500" indent="-571500">
              <a:buFont typeface="Arial" panose="020B0604020202020204" pitchFamily="34" charset="0"/>
              <a:buChar char="•"/>
            </a:pPr>
            <a:r>
              <a:rPr lang="en-US" sz="2000" dirty="0" smtClean="0">
                <a:solidFill>
                  <a:schemeClr val="tx1"/>
                </a:solidFill>
              </a:rPr>
              <a:t>Better OOBE</a:t>
            </a:r>
          </a:p>
          <a:p>
            <a:pPr marL="571500" indent="-571500">
              <a:buFont typeface="Arial" panose="020B0604020202020204" pitchFamily="34" charset="0"/>
              <a:buChar char="•"/>
            </a:pPr>
            <a:r>
              <a:rPr lang="en-US" sz="2000" dirty="0" smtClean="0">
                <a:solidFill>
                  <a:schemeClr val="tx1"/>
                </a:solidFill>
              </a:rPr>
              <a:t>Train by example</a:t>
            </a:r>
          </a:p>
          <a:p>
            <a:pPr marL="571500" indent="-571500">
              <a:buFont typeface="Arial" panose="020B0604020202020204" pitchFamily="34" charset="0"/>
              <a:buChar char="•"/>
            </a:pPr>
            <a:r>
              <a:rPr lang="en-US" sz="2000" dirty="0" smtClean="0">
                <a:solidFill>
                  <a:schemeClr val="tx1"/>
                </a:solidFill>
              </a:rPr>
              <a:t>Fit and Finish</a:t>
            </a:r>
            <a:endParaRPr lang="en-US" sz="2000" dirty="0">
              <a:solidFill>
                <a:schemeClr val="tx1"/>
              </a:solidFill>
            </a:endParaRPr>
          </a:p>
        </p:txBody>
      </p:sp>
      <p:sp>
        <p:nvSpPr>
          <p:cNvPr id="5" name="TextBox 4"/>
          <p:cNvSpPr txBox="1"/>
          <p:nvPr/>
        </p:nvSpPr>
        <p:spPr>
          <a:xfrm>
            <a:off x="655637" y="5783262"/>
            <a:ext cx="11348502" cy="960263"/>
          </a:xfrm>
          <a:prstGeom prst="rect">
            <a:avLst/>
          </a:prstGeom>
          <a:noFill/>
        </p:spPr>
        <p:txBody>
          <a:bodyPr wrap="square" lIns="182880" tIns="146304" rIns="182880" bIns="146304" rtlCol="0">
            <a:spAutoFit/>
          </a:bodyPr>
          <a:lstStyle/>
          <a:p>
            <a:pPr lvl="1" algn="ctr">
              <a:lnSpc>
                <a:spcPct val="90000"/>
              </a:lnSpc>
              <a:spcAft>
                <a:spcPts val="600"/>
              </a:spcAft>
            </a:pPr>
            <a:r>
              <a:rPr lang="en-US" sz="2400" dirty="0" smtClean="0">
                <a:gradFill>
                  <a:gsLst>
                    <a:gs pos="2917">
                      <a:schemeClr val="tx1"/>
                    </a:gs>
                    <a:gs pos="30000">
                      <a:schemeClr val="tx1"/>
                    </a:gs>
                  </a:gsLst>
                  <a:lin ang="5400000" scaled="0"/>
                </a:gradFill>
              </a:rPr>
              <a:t>With Windows 8.1 Update, touch devices will default to Start while non-touch will default to the Windows desktop.</a:t>
            </a:r>
          </a:p>
        </p:txBody>
      </p:sp>
      <p:pic>
        <p:nvPicPr>
          <p:cNvPr id="4" name="Picture 3"/>
          <p:cNvPicPr>
            <a:picLocks noChangeAspect="1"/>
          </p:cNvPicPr>
          <p:nvPr/>
        </p:nvPicPr>
        <p:blipFill>
          <a:blip r:embed="rId3"/>
          <a:stretch>
            <a:fillRect/>
          </a:stretch>
        </p:blipFill>
        <p:spPr>
          <a:xfrm>
            <a:off x="5682283" y="1685778"/>
            <a:ext cx="6305755" cy="3734040"/>
          </a:xfrm>
          <a:prstGeom prst="rect">
            <a:avLst/>
          </a:prstGeom>
        </p:spPr>
      </p:pic>
      <p:sp>
        <p:nvSpPr>
          <p:cNvPr id="7" name="Up-Down Arrow 6"/>
          <p:cNvSpPr/>
          <p:nvPr/>
        </p:nvSpPr>
        <p:spPr bwMode="auto">
          <a:xfrm>
            <a:off x="4063957" y="4239389"/>
            <a:ext cx="304800" cy="932887"/>
          </a:xfrm>
          <a:prstGeom prst="up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3341301" y="3898123"/>
            <a:ext cx="1659430" cy="400110"/>
          </a:xfrm>
          <a:prstGeom prst="rect">
            <a:avLst/>
          </a:prstGeom>
        </p:spPr>
        <p:txBody>
          <a:bodyPr wrap="none">
            <a:spAutoFit/>
          </a:bodyPr>
          <a:lstStyle/>
          <a:p>
            <a:pPr algn="ctr"/>
            <a:r>
              <a:rPr lang="en-US" sz="2000" dirty="0"/>
              <a:t>User </a:t>
            </a:r>
            <a:r>
              <a:rPr lang="en-US" sz="2000" dirty="0" smtClean="0"/>
              <a:t>Friendly</a:t>
            </a:r>
            <a:endParaRPr lang="en-US" sz="2000" dirty="0"/>
          </a:p>
        </p:txBody>
      </p:sp>
      <p:sp>
        <p:nvSpPr>
          <p:cNvPr id="11" name="Rectangle 10"/>
          <p:cNvSpPr/>
          <p:nvPr/>
        </p:nvSpPr>
        <p:spPr>
          <a:xfrm>
            <a:off x="2854350" y="5120413"/>
            <a:ext cx="2724015" cy="400110"/>
          </a:xfrm>
          <a:prstGeom prst="rect">
            <a:avLst/>
          </a:prstGeom>
        </p:spPr>
        <p:txBody>
          <a:bodyPr wrap="none">
            <a:spAutoFit/>
          </a:bodyPr>
          <a:lstStyle/>
          <a:p>
            <a:pPr algn="ctr"/>
            <a:r>
              <a:rPr lang="en-US" sz="2000" dirty="0"/>
              <a:t>Ease of Administration</a:t>
            </a:r>
          </a:p>
        </p:txBody>
      </p:sp>
    </p:spTree>
    <p:extLst>
      <p:ext uri="{BB962C8B-B14F-4D97-AF65-F5344CB8AC3E}">
        <p14:creationId xmlns:p14="http://schemas.microsoft.com/office/powerpoint/2010/main" val="38357196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Greg Ramsey, Bill Moore</External_x0020_Speaker>
    <Session_x0020_Code xmlns="e36bfbf9-5e42-489c-a259-4c54eb22cb57">WIN-B323</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Windows 8.1</TermName>
          <TermId>11111111-1111-1111-1111-111111111111</TermId>
        </TermInfo>
        <TermInfo xmlns="http://schemas.microsoft.com/office/infopath/2007/PartnerControls">
          <TermName>OS Deployment</TermName>
          <TermId>11111111-1111-1111-1111-111111111111</TermId>
        </TermInfo>
        <TermInfo xmlns="http://schemas.microsoft.com/office/infopath/2007/PartnerControls">
          <TermName>SCCM</TermName>
          <TermId>11111111-1111-1111-1111-111111111111</TermId>
        </TermInfo>
        <TermInfo xmlns="http://schemas.microsoft.com/office/infopath/2007/PartnerControls">
          <TermName>MDT</TermName>
          <TermId>11111111-1111-1111-1111-111111111111</TermId>
        </TermInfo>
        <TermInfo xmlns="http://schemas.microsoft.com/office/infopath/2007/PartnerControls">
          <TermName>OSD</TermName>
          <TermId>11111111-1111-1111-1111-111111111111</TermId>
        </TermInfo>
        <TermInfo xmlns="http://schemas.microsoft.com/office/infopath/2007/PartnerControls">
          <TermName>APPX</TermName>
          <TermId>11111111-1111-1111-1111-111111111111</TermId>
        </TermInfo>
      </Term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http://www.w3.org/XML/1998/namespace"/>
    <ds:schemaRef ds:uri="http://purl.org/dc/dcmitype/"/>
    <ds:schemaRef ds:uri="http://schemas.microsoft.com/office/2006/documentManagement/types"/>
    <ds:schemaRef ds:uri="http://purl.org/dc/terms/"/>
    <ds:schemaRef ds:uri="http://schemas.microsoft.com/sharepoint/v3"/>
    <ds:schemaRef ds:uri="e36bfbf9-5e42-489c-a259-4c54eb22cb57"/>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9542</TotalTime>
  <Words>4431</Words>
  <Application>Microsoft Office PowerPoint</Application>
  <PresentationFormat>Custom</PresentationFormat>
  <Paragraphs>313</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Segoe UI</vt:lpstr>
      <vt:lpstr>Segoe UI Light</vt:lpstr>
      <vt:lpstr>Wingdings</vt:lpstr>
      <vt:lpstr>TechEd 2014 Dk Blue</vt:lpstr>
      <vt:lpstr>PowerPoint Presentation</vt:lpstr>
      <vt:lpstr>Deploying Windows 8.1 in the Enterprise</vt:lpstr>
      <vt:lpstr>Overview</vt:lpstr>
      <vt:lpstr>A Little Background….</vt:lpstr>
      <vt:lpstr>OSD Planning and Reference Build</vt:lpstr>
      <vt:lpstr>Application Compatibility</vt:lpstr>
      <vt:lpstr>Enterprise Mode IE 11</vt:lpstr>
      <vt:lpstr>Group Policy Considerations</vt:lpstr>
      <vt:lpstr>Customizing Start</vt:lpstr>
      <vt:lpstr>Start Balancing</vt:lpstr>
      <vt:lpstr>Demo: Windows Experience in the Enterprise</vt:lpstr>
      <vt:lpstr>UEFI Secure Boot</vt:lpstr>
      <vt:lpstr>UEFI</vt:lpstr>
      <vt:lpstr>Secure Boot</vt:lpstr>
      <vt:lpstr>OSD Challenges with Secure Boot</vt:lpstr>
      <vt:lpstr>Demo: Deploying the OS</vt:lpstr>
      <vt:lpstr>Supporting Remote Employees</vt:lpstr>
      <vt:lpstr>Refresh/Reset</vt:lpstr>
      <vt:lpstr>Application Delivery and Maintenance</vt:lpstr>
      <vt:lpstr>Deploying Modern Applications</vt:lpstr>
      <vt:lpstr>Demo: Deploying and Provisioning Modern Applications</vt:lpstr>
      <vt:lpstr>Pinning Applications to Start Screen</vt:lpstr>
      <vt:lpstr>Upgrading 8.0-&gt;8.1</vt:lpstr>
      <vt:lpstr>Upgrade using the ConfigMgr Company Portal</vt:lpstr>
      <vt:lpstr>Upgrade from Company Portal - 2</vt:lpstr>
      <vt:lpstr>Patching?</vt:lpstr>
      <vt:lpstr>Windows Track Resources</vt:lpstr>
      <vt:lpstr>Resources</vt:lpstr>
      <vt:lpstr>Complete an evaluation and enter to win!</vt:lpstr>
      <vt:lpstr>Evaluate this session</vt:lpstr>
      <vt:lpstr>PowerPoint Presentation</vt:lpstr>
      <vt:lpstr>Supplemental Info</vt:lpstr>
      <vt:lpstr>Software Center, App Catalog, Company Portal ? </vt:lpstr>
    </vt:vector>
  </TitlesOfParts>
  <Manager>&lt;Speech writer name goes here&gt;</Manager>
  <Company>Dell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Windows 8.1 in the Enterprise</dc:title>
  <dc:subject>TechEd 2014</dc:subject>
  <dc:creator>Ramsey, Greg</dc:creator>
  <cp:keywords>Windows 8.1 ; OS Deployment ; SCCM ; MDT ; OSD ; APPX</cp:keywords>
  <dc:description>Template: Jordan Cayabyab, Artitudes Design
Formatting: 
Audience Type:</dc:description>
  <cp:lastModifiedBy>testadmin</cp:lastModifiedBy>
  <cp:revision>101</cp:revision>
  <dcterms:created xsi:type="dcterms:W3CDTF">2014-04-07T14:28:13Z</dcterms:created>
  <dcterms:modified xsi:type="dcterms:W3CDTF">2014-05-13T21:00:08Z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